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7" r:id="rId1"/>
  </p:sldMasterIdLst>
  <p:notesMasterIdLst>
    <p:notesMasterId r:id="rId38"/>
  </p:notesMasterIdLst>
  <p:sldIdLst>
    <p:sldId id="256" r:id="rId2"/>
    <p:sldId id="288" r:id="rId3"/>
    <p:sldId id="361" r:id="rId4"/>
    <p:sldId id="393" r:id="rId5"/>
    <p:sldId id="362" r:id="rId6"/>
    <p:sldId id="394" r:id="rId7"/>
    <p:sldId id="396" r:id="rId8"/>
    <p:sldId id="395" r:id="rId9"/>
    <p:sldId id="410" r:id="rId10"/>
    <p:sldId id="409" r:id="rId11"/>
    <p:sldId id="413" r:id="rId12"/>
    <p:sldId id="399" r:id="rId13"/>
    <p:sldId id="364" r:id="rId14"/>
    <p:sldId id="400" r:id="rId15"/>
    <p:sldId id="370" r:id="rId16"/>
    <p:sldId id="419" r:id="rId17"/>
    <p:sldId id="426" r:id="rId18"/>
    <p:sldId id="420" r:id="rId19"/>
    <p:sldId id="401" r:id="rId20"/>
    <p:sldId id="421" r:id="rId21"/>
    <p:sldId id="402" r:id="rId22"/>
    <p:sldId id="384" r:id="rId23"/>
    <p:sldId id="388" r:id="rId24"/>
    <p:sldId id="415" r:id="rId25"/>
    <p:sldId id="417" r:id="rId26"/>
    <p:sldId id="422" r:id="rId27"/>
    <p:sldId id="423" r:id="rId28"/>
    <p:sldId id="424" r:id="rId29"/>
    <p:sldId id="425" r:id="rId30"/>
    <p:sldId id="403" r:id="rId31"/>
    <p:sldId id="387" r:id="rId32"/>
    <p:sldId id="407" r:id="rId33"/>
    <p:sldId id="385" r:id="rId34"/>
    <p:sldId id="404" r:id="rId35"/>
    <p:sldId id="386" r:id="rId36"/>
    <p:sldId id="360" r:id="rId3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24"/>
    <a:srgbClr val="00682F"/>
    <a:srgbClr val="D2D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280" autoAdjust="0"/>
  </p:normalViewPr>
  <p:slideViewPr>
    <p:cSldViewPr snapToGrid="0">
      <p:cViewPr varScale="1">
        <p:scale>
          <a:sx n="87" d="100"/>
          <a:sy n="87" d="100"/>
        </p:scale>
        <p:origin x="69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D5E2D-C2E0-43FD-8436-F350CABAB4E7}"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s-ES"/>
        </a:p>
      </dgm:t>
    </dgm:pt>
    <dgm:pt modelId="{2B56420F-6F4E-4DEC-AC55-2703A8B9A228}">
      <dgm:prSet phldrT="[Texto]"/>
      <dgm:spPr/>
      <dgm:t>
        <a:bodyPr/>
        <a:lstStyle/>
        <a:p>
          <a:r>
            <a:rPr lang="es-ES" dirty="0" smtClean="0"/>
            <a:t>Señal de voz sin procesamiento</a:t>
          </a:r>
          <a:endParaRPr lang="es-ES" dirty="0"/>
        </a:p>
      </dgm:t>
    </dgm:pt>
    <dgm:pt modelId="{2C36003A-E0E6-4105-B479-0932F9E0BCC7}" type="parTrans" cxnId="{8DDE6DE3-EA4C-40FD-B0B1-4846A854B6AE}">
      <dgm:prSet/>
      <dgm:spPr/>
      <dgm:t>
        <a:bodyPr/>
        <a:lstStyle/>
        <a:p>
          <a:endParaRPr lang="es-ES"/>
        </a:p>
      </dgm:t>
    </dgm:pt>
    <dgm:pt modelId="{E9F2E007-38F4-4A88-BF06-386E750C6E59}" type="sibTrans" cxnId="{8DDE6DE3-EA4C-40FD-B0B1-4846A854B6AE}">
      <dgm:prSet/>
      <dgm:spPr/>
      <dgm:t>
        <a:bodyPr/>
        <a:lstStyle/>
        <a:p>
          <a:endParaRPr lang="es-ES"/>
        </a:p>
      </dgm:t>
    </dgm:pt>
    <dgm:pt modelId="{434FEFCF-8D87-455C-946A-9F3B51A571F3}">
      <dgm:prSet phldrT="[Texto]"/>
      <dgm:spPr/>
      <dgm:t>
        <a:bodyPr/>
        <a:lstStyle/>
        <a:p>
          <a:r>
            <a:rPr lang="es-ES" dirty="0" smtClean="0"/>
            <a:t>34 características</a:t>
          </a:r>
          <a:endParaRPr lang="es-ES" dirty="0"/>
        </a:p>
      </dgm:t>
    </dgm:pt>
    <dgm:pt modelId="{4EA094B1-3DCE-402C-BB4E-8AB5267C319B}" type="parTrans" cxnId="{8E023A7A-B24E-459E-9BB4-8957D4B17E30}">
      <dgm:prSet/>
      <dgm:spPr/>
      <dgm:t>
        <a:bodyPr/>
        <a:lstStyle/>
        <a:p>
          <a:endParaRPr lang="es-ES"/>
        </a:p>
      </dgm:t>
    </dgm:pt>
    <dgm:pt modelId="{A822E602-1B6A-4C09-9636-1AB37DDFB0C4}" type="sibTrans" cxnId="{8E023A7A-B24E-459E-9BB4-8957D4B17E30}">
      <dgm:prSet/>
      <dgm:spPr/>
      <dgm:t>
        <a:bodyPr/>
        <a:lstStyle/>
        <a:p>
          <a:endParaRPr lang="es-ES"/>
        </a:p>
      </dgm:t>
    </dgm:pt>
    <dgm:pt modelId="{4395566B-515B-419F-AEDF-F00144AA2FF3}">
      <dgm:prSet phldrT="[Texto]"/>
      <dgm:spPr/>
      <dgm:t>
        <a:bodyPr/>
        <a:lstStyle/>
        <a:p>
          <a:r>
            <a:rPr lang="es-ES" dirty="0" smtClean="0"/>
            <a:t>Prosódicas, Calidad de la voz, Espectrales</a:t>
          </a:r>
          <a:endParaRPr lang="es-ES" dirty="0"/>
        </a:p>
      </dgm:t>
    </dgm:pt>
    <dgm:pt modelId="{12F6B1A2-F492-4332-8F5B-E363A2B22191}" type="parTrans" cxnId="{7FD25D0A-8A72-4E09-A25F-4B8BCF316931}">
      <dgm:prSet/>
      <dgm:spPr/>
      <dgm:t>
        <a:bodyPr/>
        <a:lstStyle/>
        <a:p>
          <a:endParaRPr lang="es-ES"/>
        </a:p>
      </dgm:t>
    </dgm:pt>
    <dgm:pt modelId="{32112724-7BAB-4578-ADF8-23BBC37ED864}" type="sibTrans" cxnId="{7FD25D0A-8A72-4E09-A25F-4B8BCF316931}">
      <dgm:prSet/>
      <dgm:spPr/>
      <dgm:t>
        <a:bodyPr/>
        <a:lstStyle/>
        <a:p>
          <a:endParaRPr lang="es-ES"/>
        </a:p>
      </dgm:t>
    </dgm:pt>
    <dgm:pt modelId="{3DA04A40-C5C5-4032-928B-6169F6EE754B}">
      <dgm:prSet phldrT="[Texto]"/>
      <dgm:spPr/>
      <dgm:t>
        <a:bodyPr/>
        <a:lstStyle/>
        <a:p>
          <a:r>
            <a:rPr lang="es-ES" dirty="0" smtClean="0"/>
            <a:t>Señal de voz con transformada de Wavelet </a:t>
          </a:r>
          <a:endParaRPr lang="es-ES" dirty="0"/>
        </a:p>
      </dgm:t>
    </dgm:pt>
    <dgm:pt modelId="{891D2000-0718-4341-B43E-8A9C3BA8F12E}" type="parTrans" cxnId="{E57631BF-08C6-4C54-9479-B94318AB3F41}">
      <dgm:prSet/>
      <dgm:spPr/>
      <dgm:t>
        <a:bodyPr/>
        <a:lstStyle/>
        <a:p>
          <a:endParaRPr lang="es-ES"/>
        </a:p>
      </dgm:t>
    </dgm:pt>
    <dgm:pt modelId="{AB45F0A9-6446-4BB4-A996-BE9AB7138FAA}" type="sibTrans" cxnId="{E57631BF-08C6-4C54-9479-B94318AB3F41}">
      <dgm:prSet/>
      <dgm:spPr/>
      <dgm:t>
        <a:bodyPr/>
        <a:lstStyle/>
        <a:p>
          <a:endParaRPr lang="es-ES"/>
        </a:p>
      </dgm:t>
    </dgm:pt>
    <dgm:pt modelId="{CF0981AC-7D2D-46E7-9D68-B5742610F067}">
      <dgm:prSet phldrT="[Texto]"/>
      <dgm:spPr/>
      <dgm:t>
        <a:bodyPr/>
        <a:lstStyle/>
        <a:p>
          <a:r>
            <a:rPr lang="es-ES" dirty="0" smtClean="0"/>
            <a:t>34 características </a:t>
          </a:r>
          <a:endParaRPr lang="es-ES" dirty="0"/>
        </a:p>
      </dgm:t>
    </dgm:pt>
    <dgm:pt modelId="{C0CD2788-12F5-41CF-BD5E-E702754A344F}" type="parTrans" cxnId="{9A73E52F-70D2-46CE-92AD-031787AF82D0}">
      <dgm:prSet/>
      <dgm:spPr/>
      <dgm:t>
        <a:bodyPr/>
        <a:lstStyle/>
        <a:p>
          <a:endParaRPr lang="es-ES"/>
        </a:p>
      </dgm:t>
    </dgm:pt>
    <dgm:pt modelId="{4AA4C7E7-0D79-4035-9F27-514A957B4238}" type="sibTrans" cxnId="{9A73E52F-70D2-46CE-92AD-031787AF82D0}">
      <dgm:prSet/>
      <dgm:spPr/>
      <dgm:t>
        <a:bodyPr/>
        <a:lstStyle/>
        <a:p>
          <a:endParaRPr lang="es-ES"/>
        </a:p>
      </dgm:t>
    </dgm:pt>
    <dgm:pt modelId="{4229FD95-86F1-4CE5-AB42-A70BCC152EB4}">
      <dgm:prSet phldrT="[Texto]"/>
      <dgm:spPr/>
      <dgm:t>
        <a:bodyPr/>
        <a:lstStyle/>
        <a:p>
          <a:r>
            <a:rPr lang="es-ES" dirty="0" smtClean="0"/>
            <a:t>Prosódicas, Calidad de la voz, Espectrales</a:t>
          </a:r>
          <a:endParaRPr lang="es-ES" dirty="0"/>
        </a:p>
      </dgm:t>
    </dgm:pt>
    <dgm:pt modelId="{72A9BA54-175B-48D4-8FFC-C4F962E34801}" type="parTrans" cxnId="{5A5DFA72-5290-4FF8-885A-6548B1356593}">
      <dgm:prSet/>
      <dgm:spPr/>
      <dgm:t>
        <a:bodyPr/>
        <a:lstStyle/>
        <a:p>
          <a:endParaRPr lang="es-ES"/>
        </a:p>
      </dgm:t>
    </dgm:pt>
    <dgm:pt modelId="{DFB4B042-FC8A-4933-AE54-48BC5F8F425C}" type="sibTrans" cxnId="{5A5DFA72-5290-4FF8-885A-6548B1356593}">
      <dgm:prSet/>
      <dgm:spPr/>
      <dgm:t>
        <a:bodyPr/>
        <a:lstStyle/>
        <a:p>
          <a:endParaRPr lang="es-ES"/>
        </a:p>
      </dgm:t>
    </dgm:pt>
    <dgm:pt modelId="{D4F3B3BA-12DA-4F87-84AC-BDA90EF77120}" type="pres">
      <dgm:prSet presAssocID="{7C1D5E2D-C2E0-43FD-8436-F350CABAB4E7}" presName="Name0" presStyleCnt="0">
        <dgm:presLayoutVars>
          <dgm:dir/>
          <dgm:animLvl val="lvl"/>
          <dgm:resizeHandles/>
        </dgm:presLayoutVars>
      </dgm:prSet>
      <dgm:spPr/>
      <dgm:t>
        <a:bodyPr/>
        <a:lstStyle/>
        <a:p>
          <a:endParaRPr lang="es-ES"/>
        </a:p>
      </dgm:t>
    </dgm:pt>
    <dgm:pt modelId="{0E5BCA80-4926-4EA4-B5DD-0A0DFDA712B2}" type="pres">
      <dgm:prSet presAssocID="{2B56420F-6F4E-4DEC-AC55-2703A8B9A228}" presName="linNode" presStyleCnt="0"/>
      <dgm:spPr/>
    </dgm:pt>
    <dgm:pt modelId="{07FC193C-5ADD-402B-942E-0F1B7BC434D9}" type="pres">
      <dgm:prSet presAssocID="{2B56420F-6F4E-4DEC-AC55-2703A8B9A228}" presName="parentShp" presStyleLbl="node1" presStyleIdx="0" presStyleCnt="2" custScaleY="28152" custLinFactNeighborX="-940" custLinFactNeighborY="-12981">
        <dgm:presLayoutVars>
          <dgm:bulletEnabled val="1"/>
        </dgm:presLayoutVars>
      </dgm:prSet>
      <dgm:spPr/>
      <dgm:t>
        <a:bodyPr/>
        <a:lstStyle/>
        <a:p>
          <a:endParaRPr lang="es-ES"/>
        </a:p>
      </dgm:t>
    </dgm:pt>
    <dgm:pt modelId="{CD2D80E3-B855-402D-ABF9-5D767E6D9E98}" type="pres">
      <dgm:prSet presAssocID="{2B56420F-6F4E-4DEC-AC55-2703A8B9A228}" presName="childShp" presStyleLbl="bgAccFollowNode1" presStyleIdx="0" presStyleCnt="2" custScaleY="25650" custLinFactNeighborX="1461" custLinFactNeighborY="-14288">
        <dgm:presLayoutVars>
          <dgm:bulletEnabled val="1"/>
        </dgm:presLayoutVars>
      </dgm:prSet>
      <dgm:spPr/>
      <dgm:t>
        <a:bodyPr/>
        <a:lstStyle/>
        <a:p>
          <a:endParaRPr lang="es-ES"/>
        </a:p>
      </dgm:t>
    </dgm:pt>
    <dgm:pt modelId="{BF41C4AD-6881-4976-B71A-96B2534CA094}" type="pres">
      <dgm:prSet presAssocID="{E9F2E007-38F4-4A88-BF06-386E750C6E59}" presName="spacing" presStyleCnt="0"/>
      <dgm:spPr/>
    </dgm:pt>
    <dgm:pt modelId="{EE52E2F1-FC94-4492-8A3C-5333E300A641}" type="pres">
      <dgm:prSet presAssocID="{3DA04A40-C5C5-4032-928B-6169F6EE754B}" presName="linNode" presStyleCnt="0"/>
      <dgm:spPr/>
    </dgm:pt>
    <dgm:pt modelId="{AF327F3A-EA40-432C-B2B9-BA1A00D1668B}" type="pres">
      <dgm:prSet presAssocID="{3DA04A40-C5C5-4032-928B-6169F6EE754B}" presName="parentShp" presStyleLbl="node1" presStyleIdx="1" presStyleCnt="2" custScaleY="26153" custLinFactNeighborX="1341" custLinFactNeighborY="16535">
        <dgm:presLayoutVars>
          <dgm:bulletEnabled val="1"/>
        </dgm:presLayoutVars>
      </dgm:prSet>
      <dgm:spPr/>
      <dgm:t>
        <a:bodyPr/>
        <a:lstStyle/>
        <a:p>
          <a:endParaRPr lang="es-ES"/>
        </a:p>
      </dgm:t>
    </dgm:pt>
    <dgm:pt modelId="{8C19B379-BC6A-461A-AB95-99FE6E47E865}" type="pres">
      <dgm:prSet presAssocID="{3DA04A40-C5C5-4032-928B-6169F6EE754B}" presName="childShp" presStyleLbl="bgAccFollowNode1" presStyleIdx="1" presStyleCnt="2" custScaleY="23795" custLinFactNeighborX="5229" custLinFactNeighborY="16102">
        <dgm:presLayoutVars>
          <dgm:bulletEnabled val="1"/>
        </dgm:presLayoutVars>
      </dgm:prSet>
      <dgm:spPr/>
      <dgm:t>
        <a:bodyPr/>
        <a:lstStyle/>
        <a:p>
          <a:endParaRPr lang="es-ES"/>
        </a:p>
      </dgm:t>
    </dgm:pt>
  </dgm:ptLst>
  <dgm:cxnLst>
    <dgm:cxn modelId="{29FCAF8F-097D-4EED-922D-F2CDE5F121A2}" type="presOf" srcId="{3DA04A40-C5C5-4032-928B-6169F6EE754B}" destId="{AF327F3A-EA40-432C-B2B9-BA1A00D1668B}" srcOrd="0" destOrd="0" presId="urn:microsoft.com/office/officeart/2005/8/layout/vList6"/>
    <dgm:cxn modelId="{24CE9345-03F6-4C8E-82C3-479B899FA552}" type="presOf" srcId="{2B56420F-6F4E-4DEC-AC55-2703A8B9A228}" destId="{07FC193C-5ADD-402B-942E-0F1B7BC434D9}" srcOrd="0" destOrd="0" presId="urn:microsoft.com/office/officeart/2005/8/layout/vList6"/>
    <dgm:cxn modelId="{977D705C-7996-456F-B1DB-ECF9FEC0108C}" type="presOf" srcId="{4395566B-515B-419F-AEDF-F00144AA2FF3}" destId="{CD2D80E3-B855-402D-ABF9-5D767E6D9E98}" srcOrd="0" destOrd="1" presId="urn:microsoft.com/office/officeart/2005/8/layout/vList6"/>
    <dgm:cxn modelId="{9A73E52F-70D2-46CE-92AD-031787AF82D0}" srcId="{3DA04A40-C5C5-4032-928B-6169F6EE754B}" destId="{CF0981AC-7D2D-46E7-9D68-B5742610F067}" srcOrd="0" destOrd="0" parTransId="{C0CD2788-12F5-41CF-BD5E-E702754A344F}" sibTransId="{4AA4C7E7-0D79-4035-9F27-514A957B4238}"/>
    <dgm:cxn modelId="{A4262508-7020-4047-9DBA-BC3466540BC0}" type="presOf" srcId="{4229FD95-86F1-4CE5-AB42-A70BCC152EB4}" destId="{8C19B379-BC6A-461A-AB95-99FE6E47E865}" srcOrd="0" destOrd="1" presId="urn:microsoft.com/office/officeart/2005/8/layout/vList6"/>
    <dgm:cxn modelId="{E57631BF-08C6-4C54-9479-B94318AB3F41}" srcId="{7C1D5E2D-C2E0-43FD-8436-F350CABAB4E7}" destId="{3DA04A40-C5C5-4032-928B-6169F6EE754B}" srcOrd="1" destOrd="0" parTransId="{891D2000-0718-4341-B43E-8A9C3BA8F12E}" sibTransId="{AB45F0A9-6446-4BB4-A996-BE9AB7138FAA}"/>
    <dgm:cxn modelId="{3B45CD48-033B-4CF8-A501-9B09AB964245}" type="presOf" srcId="{434FEFCF-8D87-455C-946A-9F3B51A571F3}" destId="{CD2D80E3-B855-402D-ABF9-5D767E6D9E98}" srcOrd="0" destOrd="0" presId="urn:microsoft.com/office/officeart/2005/8/layout/vList6"/>
    <dgm:cxn modelId="{8DDE6DE3-EA4C-40FD-B0B1-4846A854B6AE}" srcId="{7C1D5E2D-C2E0-43FD-8436-F350CABAB4E7}" destId="{2B56420F-6F4E-4DEC-AC55-2703A8B9A228}" srcOrd="0" destOrd="0" parTransId="{2C36003A-E0E6-4105-B479-0932F9E0BCC7}" sibTransId="{E9F2E007-38F4-4A88-BF06-386E750C6E59}"/>
    <dgm:cxn modelId="{0AE01244-FEB6-4F08-A3F6-42A1888B2F06}" type="presOf" srcId="{7C1D5E2D-C2E0-43FD-8436-F350CABAB4E7}" destId="{D4F3B3BA-12DA-4F87-84AC-BDA90EF77120}" srcOrd="0" destOrd="0" presId="urn:microsoft.com/office/officeart/2005/8/layout/vList6"/>
    <dgm:cxn modelId="{7FD25D0A-8A72-4E09-A25F-4B8BCF316931}" srcId="{2B56420F-6F4E-4DEC-AC55-2703A8B9A228}" destId="{4395566B-515B-419F-AEDF-F00144AA2FF3}" srcOrd="1" destOrd="0" parTransId="{12F6B1A2-F492-4332-8F5B-E363A2B22191}" sibTransId="{32112724-7BAB-4578-ADF8-23BBC37ED864}"/>
    <dgm:cxn modelId="{8E023A7A-B24E-459E-9BB4-8957D4B17E30}" srcId="{2B56420F-6F4E-4DEC-AC55-2703A8B9A228}" destId="{434FEFCF-8D87-455C-946A-9F3B51A571F3}" srcOrd="0" destOrd="0" parTransId="{4EA094B1-3DCE-402C-BB4E-8AB5267C319B}" sibTransId="{A822E602-1B6A-4C09-9636-1AB37DDFB0C4}"/>
    <dgm:cxn modelId="{5A5DFA72-5290-4FF8-885A-6548B1356593}" srcId="{3DA04A40-C5C5-4032-928B-6169F6EE754B}" destId="{4229FD95-86F1-4CE5-AB42-A70BCC152EB4}" srcOrd="1" destOrd="0" parTransId="{72A9BA54-175B-48D4-8FFC-C4F962E34801}" sibTransId="{DFB4B042-FC8A-4933-AE54-48BC5F8F425C}"/>
    <dgm:cxn modelId="{E3DCE611-B44B-469A-AEDC-187D6AD2CC01}" type="presOf" srcId="{CF0981AC-7D2D-46E7-9D68-B5742610F067}" destId="{8C19B379-BC6A-461A-AB95-99FE6E47E865}" srcOrd="0" destOrd="0" presId="urn:microsoft.com/office/officeart/2005/8/layout/vList6"/>
    <dgm:cxn modelId="{6D4ADFFC-ACB3-4098-9D99-D458DF6C6EB4}" type="presParOf" srcId="{D4F3B3BA-12DA-4F87-84AC-BDA90EF77120}" destId="{0E5BCA80-4926-4EA4-B5DD-0A0DFDA712B2}" srcOrd="0" destOrd="0" presId="urn:microsoft.com/office/officeart/2005/8/layout/vList6"/>
    <dgm:cxn modelId="{4BC9159C-3777-4B45-9877-21945DF550BC}" type="presParOf" srcId="{0E5BCA80-4926-4EA4-B5DD-0A0DFDA712B2}" destId="{07FC193C-5ADD-402B-942E-0F1B7BC434D9}" srcOrd="0" destOrd="0" presId="urn:microsoft.com/office/officeart/2005/8/layout/vList6"/>
    <dgm:cxn modelId="{162BC41A-A5AC-4C49-A6D5-F2EFA96EB4F2}" type="presParOf" srcId="{0E5BCA80-4926-4EA4-B5DD-0A0DFDA712B2}" destId="{CD2D80E3-B855-402D-ABF9-5D767E6D9E98}" srcOrd="1" destOrd="0" presId="urn:microsoft.com/office/officeart/2005/8/layout/vList6"/>
    <dgm:cxn modelId="{0D5EB02E-F325-4F2C-9DF5-6E6456E88EB5}" type="presParOf" srcId="{D4F3B3BA-12DA-4F87-84AC-BDA90EF77120}" destId="{BF41C4AD-6881-4976-B71A-96B2534CA094}" srcOrd="1" destOrd="0" presId="urn:microsoft.com/office/officeart/2005/8/layout/vList6"/>
    <dgm:cxn modelId="{7731892C-A788-472B-8D02-5BE56E70F0D9}" type="presParOf" srcId="{D4F3B3BA-12DA-4F87-84AC-BDA90EF77120}" destId="{EE52E2F1-FC94-4492-8A3C-5333E300A641}" srcOrd="2" destOrd="0" presId="urn:microsoft.com/office/officeart/2005/8/layout/vList6"/>
    <dgm:cxn modelId="{FD99E1AB-50BB-4510-8B14-34B0C410CAE6}" type="presParOf" srcId="{EE52E2F1-FC94-4492-8A3C-5333E300A641}" destId="{AF327F3A-EA40-432C-B2B9-BA1A00D1668B}" srcOrd="0" destOrd="0" presId="urn:microsoft.com/office/officeart/2005/8/layout/vList6"/>
    <dgm:cxn modelId="{6212A162-13FF-4322-8D42-71B07454E46B}" type="presParOf" srcId="{EE52E2F1-FC94-4492-8A3C-5333E300A641}" destId="{8C19B379-BC6A-461A-AB95-99FE6E47E865}"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AFA248-4749-44A7-A299-ECC1CC132BB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E17D7562-4CFE-49C3-9EE3-B22D20827484}">
      <dgm:prSet phldrT="[Texto]"/>
      <dgm:spPr/>
      <dgm:t>
        <a:bodyPr/>
        <a:lstStyle/>
        <a:p>
          <a:pPr algn="just"/>
          <a:r>
            <a:rPr lang="es-ES" dirty="0" smtClean="0"/>
            <a:t>Entrenamiento</a:t>
          </a:r>
          <a:r>
            <a:rPr lang="es-ES" smtClean="0"/>
            <a:t>: Proporcionar </a:t>
          </a:r>
          <a:r>
            <a:rPr lang="es-ES" dirty="0" smtClean="0"/>
            <a:t>ejemplos etiquetados al sistema, con los cuales este debe aprender.</a:t>
          </a:r>
          <a:endParaRPr lang="es-ES" dirty="0"/>
        </a:p>
      </dgm:t>
    </dgm:pt>
    <dgm:pt modelId="{34B8253D-6988-4ACB-8B83-D2DEAD53250B}" type="parTrans" cxnId="{53300BB7-5EF0-4D65-9896-B56B229699DB}">
      <dgm:prSet/>
      <dgm:spPr/>
      <dgm:t>
        <a:bodyPr/>
        <a:lstStyle/>
        <a:p>
          <a:endParaRPr lang="es-ES"/>
        </a:p>
      </dgm:t>
    </dgm:pt>
    <dgm:pt modelId="{2CD76578-4F36-4ED4-83F8-825365FC00B3}" type="sibTrans" cxnId="{53300BB7-5EF0-4D65-9896-B56B229699DB}">
      <dgm:prSet/>
      <dgm:spPr/>
      <dgm:t>
        <a:bodyPr/>
        <a:lstStyle/>
        <a:p>
          <a:endParaRPr lang="es-ES"/>
        </a:p>
      </dgm:t>
    </dgm:pt>
    <dgm:pt modelId="{A889092F-380F-4876-97CF-6EA362EA09BE}">
      <dgm:prSet phldrT="[Texto]"/>
      <dgm:spPr/>
      <dgm:t>
        <a:bodyPr/>
        <a:lstStyle/>
        <a:p>
          <a:pPr algn="just"/>
          <a:r>
            <a:rPr lang="es-ES" dirty="0" smtClean="0"/>
            <a:t>Evaluación: Entregar al sistema un subconjunto de datos, que el sistema etiqueta de acuerdo a lo aprendido.</a:t>
          </a:r>
          <a:endParaRPr lang="es-ES" dirty="0"/>
        </a:p>
      </dgm:t>
    </dgm:pt>
    <dgm:pt modelId="{803F35D2-761A-4CF5-A6CC-565817342BE2}" type="parTrans" cxnId="{B7B6061F-5184-428B-A07E-9F37E53547DC}">
      <dgm:prSet/>
      <dgm:spPr/>
      <dgm:t>
        <a:bodyPr/>
        <a:lstStyle/>
        <a:p>
          <a:endParaRPr lang="es-ES"/>
        </a:p>
      </dgm:t>
    </dgm:pt>
    <dgm:pt modelId="{C6467AD2-C3EC-431F-AACD-CEDD41DF95B5}" type="sibTrans" cxnId="{B7B6061F-5184-428B-A07E-9F37E53547DC}">
      <dgm:prSet/>
      <dgm:spPr/>
      <dgm:t>
        <a:bodyPr/>
        <a:lstStyle/>
        <a:p>
          <a:endParaRPr lang="es-ES"/>
        </a:p>
      </dgm:t>
    </dgm:pt>
    <dgm:pt modelId="{7D5108AD-F02F-44E9-82F4-35B7C5E841C6}" type="pres">
      <dgm:prSet presAssocID="{E1AFA248-4749-44A7-A299-ECC1CC132BBA}" presName="diagram" presStyleCnt="0">
        <dgm:presLayoutVars>
          <dgm:dir/>
          <dgm:resizeHandles val="exact"/>
        </dgm:presLayoutVars>
      </dgm:prSet>
      <dgm:spPr/>
      <dgm:t>
        <a:bodyPr/>
        <a:lstStyle/>
        <a:p>
          <a:endParaRPr lang="es-ES"/>
        </a:p>
      </dgm:t>
    </dgm:pt>
    <dgm:pt modelId="{C59E646E-BAD2-4778-8396-7803B8438070}" type="pres">
      <dgm:prSet presAssocID="{E17D7562-4CFE-49C3-9EE3-B22D20827484}" presName="node" presStyleLbl="node1" presStyleIdx="0" presStyleCnt="2" custScaleY="77174" custLinFactNeighborX="-33132" custLinFactNeighborY="644">
        <dgm:presLayoutVars>
          <dgm:bulletEnabled val="1"/>
        </dgm:presLayoutVars>
      </dgm:prSet>
      <dgm:spPr/>
      <dgm:t>
        <a:bodyPr/>
        <a:lstStyle/>
        <a:p>
          <a:endParaRPr lang="es-ES"/>
        </a:p>
      </dgm:t>
    </dgm:pt>
    <dgm:pt modelId="{67F39E81-AC36-4938-A491-0F4877E43062}" type="pres">
      <dgm:prSet presAssocID="{2CD76578-4F36-4ED4-83F8-825365FC00B3}" presName="sibTrans" presStyleCnt="0"/>
      <dgm:spPr/>
    </dgm:pt>
    <dgm:pt modelId="{EB1ECF63-2C21-4BE6-9BA0-3BC73C83E612}" type="pres">
      <dgm:prSet presAssocID="{A889092F-380F-4876-97CF-6EA362EA09BE}" presName="node" presStyleLbl="node1" presStyleIdx="1" presStyleCnt="2" custScaleY="78422" custLinFactNeighborX="22188" custLinFactNeighborY="20">
        <dgm:presLayoutVars>
          <dgm:bulletEnabled val="1"/>
        </dgm:presLayoutVars>
      </dgm:prSet>
      <dgm:spPr/>
      <dgm:t>
        <a:bodyPr/>
        <a:lstStyle/>
        <a:p>
          <a:endParaRPr lang="es-ES"/>
        </a:p>
      </dgm:t>
    </dgm:pt>
  </dgm:ptLst>
  <dgm:cxnLst>
    <dgm:cxn modelId="{13519AF6-364F-4198-B69D-BFF0A00FF674}" type="presOf" srcId="{E17D7562-4CFE-49C3-9EE3-B22D20827484}" destId="{C59E646E-BAD2-4778-8396-7803B8438070}" srcOrd="0" destOrd="0" presId="urn:microsoft.com/office/officeart/2005/8/layout/default"/>
    <dgm:cxn modelId="{B7B6061F-5184-428B-A07E-9F37E53547DC}" srcId="{E1AFA248-4749-44A7-A299-ECC1CC132BBA}" destId="{A889092F-380F-4876-97CF-6EA362EA09BE}" srcOrd="1" destOrd="0" parTransId="{803F35D2-761A-4CF5-A6CC-565817342BE2}" sibTransId="{C6467AD2-C3EC-431F-AACD-CEDD41DF95B5}"/>
    <dgm:cxn modelId="{53300BB7-5EF0-4D65-9896-B56B229699DB}" srcId="{E1AFA248-4749-44A7-A299-ECC1CC132BBA}" destId="{E17D7562-4CFE-49C3-9EE3-B22D20827484}" srcOrd="0" destOrd="0" parTransId="{34B8253D-6988-4ACB-8B83-D2DEAD53250B}" sibTransId="{2CD76578-4F36-4ED4-83F8-825365FC00B3}"/>
    <dgm:cxn modelId="{628732E0-A9AB-4D7E-AF01-5EB8A28DA2A8}" type="presOf" srcId="{A889092F-380F-4876-97CF-6EA362EA09BE}" destId="{EB1ECF63-2C21-4BE6-9BA0-3BC73C83E612}" srcOrd="0" destOrd="0" presId="urn:microsoft.com/office/officeart/2005/8/layout/default"/>
    <dgm:cxn modelId="{508052DC-D06B-4D9E-933B-B2D69A684C10}" type="presOf" srcId="{E1AFA248-4749-44A7-A299-ECC1CC132BBA}" destId="{7D5108AD-F02F-44E9-82F4-35B7C5E841C6}" srcOrd="0" destOrd="0" presId="urn:microsoft.com/office/officeart/2005/8/layout/default"/>
    <dgm:cxn modelId="{44AA7A88-A995-4108-BA9A-E39E390AFF18}" type="presParOf" srcId="{7D5108AD-F02F-44E9-82F4-35B7C5E841C6}" destId="{C59E646E-BAD2-4778-8396-7803B8438070}" srcOrd="0" destOrd="0" presId="urn:microsoft.com/office/officeart/2005/8/layout/default"/>
    <dgm:cxn modelId="{CFD50C76-FB64-4465-AAB4-13B01516EFCB}" type="presParOf" srcId="{7D5108AD-F02F-44E9-82F4-35B7C5E841C6}" destId="{67F39E81-AC36-4938-A491-0F4877E43062}" srcOrd="1" destOrd="0" presId="urn:microsoft.com/office/officeart/2005/8/layout/default"/>
    <dgm:cxn modelId="{6D4D9FA3-F6B3-4692-BC4D-03860EE44E1C}" type="presParOf" srcId="{7D5108AD-F02F-44E9-82F4-35B7C5E841C6}" destId="{EB1ECF63-2C21-4BE6-9BA0-3BC73C83E612}"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D80E3-B855-402D-ABF9-5D767E6D9E98}">
      <dsp:nvSpPr>
        <dsp:cNvPr id="0" name=""/>
        <dsp:cNvSpPr/>
      </dsp:nvSpPr>
      <dsp:spPr>
        <a:xfrm>
          <a:off x="2739037" y="234863"/>
          <a:ext cx="4108557" cy="1252312"/>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s-ES" sz="1900" kern="1200" dirty="0" smtClean="0"/>
            <a:t>34 características</a:t>
          </a:r>
          <a:endParaRPr lang="es-ES" sz="1900" kern="1200" dirty="0"/>
        </a:p>
        <a:p>
          <a:pPr marL="171450" lvl="1" indent="-171450" algn="l" defTabSz="844550">
            <a:lnSpc>
              <a:spcPct val="90000"/>
            </a:lnSpc>
            <a:spcBef>
              <a:spcPct val="0"/>
            </a:spcBef>
            <a:spcAft>
              <a:spcPct val="15000"/>
            </a:spcAft>
            <a:buChar char="••"/>
          </a:pPr>
          <a:r>
            <a:rPr lang="es-ES" sz="1900" kern="1200" dirty="0" smtClean="0"/>
            <a:t>Prosódicas, Calidad de la voz, Espectrales</a:t>
          </a:r>
          <a:endParaRPr lang="es-ES" sz="1900" kern="1200" dirty="0"/>
        </a:p>
      </dsp:txBody>
      <dsp:txXfrm>
        <a:off x="2739037" y="391402"/>
        <a:ext cx="3638940" cy="939234"/>
      </dsp:txXfrm>
    </dsp:sp>
    <dsp:sp modelId="{07FC193C-5ADD-402B-942E-0F1B7BC434D9}">
      <dsp:nvSpPr>
        <dsp:cNvPr id="0" name=""/>
        <dsp:cNvSpPr/>
      </dsp:nvSpPr>
      <dsp:spPr>
        <a:xfrm>
          <a:off x="0" y="237597"/>
          <a:ext cx="2739037" cy="137446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kern="1200" dirty="0" smtClean="0"/>
            <a:t>Señal de voz sin procesamiento</a:t>
          </a:r>
          <a:endParaRPr lang="es-ES" sz="2500" kern="1200" dirty="0"/>
        </a:p>
      </dsp:txBody>
      <dsp:txXfrm>
        <a:off x="67096" y="304693"/>
        <a:ext cx="2604845" cy="1240276"/>
      </dsp:txXfrm>
    </dsp:sp>
    <dsp:sp modelId="{8C19B379-BC6A-461A-AB95-99FE6E47E865}">
      <dsp:nvSpPr>
        <dsp:cNvPr id="0" name=""/>
        <dsp:cNvSpPr/>
      </dsp:nvSpPr>
      <dsp:spPr>
        <a:xfrm>
          <a:off x="2739037" y="3577781"/>
          <a:ext cx="4108557" cy="1161745"/>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s-ES" sz="1900" kern="1200" dirty="0" smtClean="0"/>
            <a:t>34 características </a:t>
          </a:r>
          <a:endParaRPr lang="es-ES" sz="1900" kern="1200" dirty="0"/>
        </a:p>
        <a:p>
          <a:pPr marL="171450" lvl="1" indent="-171450" algn="l" defTabSz="844550">
            <a:lnSpc>
              <a:spcPct val="90000"/>
            </a:lnSpc>
            <a:spcBef>
              <a:spcPct val="0"/>
            </a:spcBef>
            <a:spcAft>
              <a:spcPct val="15000"/>
            </a:spcAft>
            <a:buChar char="••"/>
          </a:pPr>
          <a:r>
            <a:rPr lang="es-ES" sz="1900" kern="1200" dirty="0" smtClean="0"/>
            <a:t>Prosódicas, Calidad de la voz, Espectrales</a:t>
          </a:r>
          <a:endParaRPr lang="es-ES" sz="1900" kern="1200" dirty="0"/>
        </a:p>
      </dsp:txBody>
      <dsp:txXfrm>
        <a:off x="2739037" y="3722999"/>
        <a:ext cx="3672903" cy="871309"/>
      </dsp:txXfrm>
    </dsp:sp>
    <dsp:sp modelId="{AF327F3A-EA40-432C-B2B9-BA1A00D1668B}">
      <dsp:nvSpPr>
        <dsp:cNvPr id="0" name=""/>
        <dsp:cNvSpPr/>
      </dsp:nvSpPr>
      <dsp:spPr>
        <a:xfrm>
          <a:off x="55095" y="3541359"/>
          <a:ext cx="2739037" cy="12768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kern="1200" dirty="0" smtClean="0"/>
            <a:t>Señal de voz con transformada de Wavelet </a:t>
          </a:r>
          <a:endParaRPr lang="es-ES" sz="2500" kern="1200" dirty="0"/>
        </a:p>
      </dsp:txBody>
      <dsp:txXfrm>
        <a:off x="117427" y="3603691"/>
        <a:ext cx="2614373" cy="1152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E646E-BAD2-4778-8396-7803B8438070}">
      <dsp:nvSpPr>
        <dsp:cNvPr id="0" name=""/>
        <dsp:cNvSpPr/>
      </dsp:nvSpPr>
      <dsp:spPr>
        <a:xfrm>
          <a:off x="0" y="34589"/>
          <a:ext cx="4475377" cy="20722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es-ES" sz="2700" kern="1200" dirty="0" smtClean="0"/>
            <a:t>Entrenamiento</a:t>
          </a:r>
          <a:r>
            <a:rPr lang="es-ES" sz="2700" kern="1200" smtClean="0"/>
            <a:t>: Proporcionar </a:t>
          </a:r>
          <a:r>
            <a:rPr lang="es-ES" sz="2700" kern="1200" dirty="0" smtClean="0"/>
            <a:t>ejemplos etiquetados al sistema, con los cuales este debe aprender.</a:t>
          </a:r>
          <a:endParaRPr lang="es-ES" sz="2700" kern="1200" dirty="0"/>
        </a:p>
      </dsp:txBody>
      <dsp:txXfrm>
        <a:off x="0" y="34589"/>
        <a:ext cx="4475377" cy="2072296"/>
      </dsp:txXfrm>
    </dsp:sp>
    <dsp:sp modelId="{EB1ECF63-2C21-4BE6-9BA0-3BC73C83E612}">
      <dsp:nvSpPr>
        <dsp:cNvPr id="0" name=""/>
        <dsp:cNvSpPr/>
      </dsp:nvSpPr>
      <dsp:spPr>
        <a:xfrm>
          <a:off x="7262658" y="1077"/>
          <a:ext cx="4475377" cy="210580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es-ES" sz="2700" kern="1200" dirty="0" smtClean="0"/>
            <a:t>Evaluación: Entregar al sistema un subconjunto de datos, que el sistema etiqueta de acuerdo a lo aprendido.</a:t>
          </a:r>
          <a:endParaRPr lang="es-ES" sz="2700" kern="1200" dirty="0"/>
        </a:p>
      </dsp:txBody>
      <dsp:txXfrm>
        <a:off x="7262658" y="1077"/>
        <a:ext cx="4475377" cy="210580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9BD32-D8B2-4A6A-B88A-44C95D0E805F}" type="datetimeFigureOut">
              <a:rPr lang="es-EC" smtClean="0"/>
              <a:t>07/07/2019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2BAEA-52B0-4333-B201-97909E8C3B8D}" type="slidenum">
              <a:rPr lang="es-EC" smtClean="0"/>
              <a:t>‹Nº›</a:t>
            </a:fld>
            <a:endParaRPr lang="es-EC"/>
          </a:p>
        </p:txBody>
      </p:sp>
    </p:spTree>
    <p:extLst>
      <p:ext uri="{BB962C8B-B14F-4D97-AF65-F5344CB8AC3E}">
        <p14:creationId xmlns:p14="http://schemas.microsoft.com/office/powerpoint/2010/main" val="410194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a:t>
            </a:fld>
            <a:endParaRPr lang="es-EC"/>
          </a:p>
        </p:txBody>
      </p:sp>
    </p:spTree>
    <p:extLst>
      <p:ext uri="{BB962C8B-B14F-4D97-AF65-F5344CB8AC3E}">
        <p14:creationId xmlns:p14="http://schemas.microsoft.com/office/powerpoint/2010/main" val="3725768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14</a:t>
            </a:fld>
            <a:endParaRPr lang="es-EC"/>
          </a:p>
        </p:txBody>
      </p:sp>
    </p:spTree>
    <p:extLst>
      <p:ext uri="{BB962C8B-B14F-4D97-AF65-F5344CB8AC3E}">
        <p14:creationId xmlns:p14="http://schemas.microsoft.com/office/powerpoint/2010/main" val="3416491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15</a:t>
            </a:fld>
            <a:endParaRPr lang="es-EC"/>
          </a:p>
        </p:txBody>
      </p:sp>
    </p:spTree>
    <p:extLst>
      <p:ext uri="{BB962C8B-B14F-4D97-AF65-F5344CB8AC3E}">
        <p14:creationId xmlns:p14="http://schemas.microsoft.com/office/powerpoint/2010/main" val="308043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16</a:t>
            </a:fld>
            <a:endParaRPr lang="es-EC"/>
          </a:p>
        </p:txBody>
      </p:sp>
    </p:spTree>
    <p:extLst>
      <p:ext uri="{BB962C8B-B14F-4D97-AF65-F5344CB8AC3E}">
        <p14:creationId xmlns:p14="http://schemas.microsoft.com/office/powerpoint/2010/main" val="226725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17</a:t>
            </a:fld>
            <a:endParaRPr lang="es-EC"/>
          </a:p>
        </p:txBody>
      </p:sp>
    </p:spTree>
    <p:extLst>
      <p:ext uri="{BB962C8B-B14F-4D97-AF65-F5344CB8AC3E}">
        <p14:creationId xmlns:p14="http://schemas.microsoft.com/office/powerpoint/2010/main" val="1588604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18</a:t>
            </a:fld>
            <a:endParaRPr lang="es-EC"/>
          </a:p>
        </p:txBody>
      </p:sp>
    </p:spTree>
    <p:extLst>
      <p:ext uri="{BB962C8B-B14F-4D97-AF65-F5344CB8AC3E}">
        <p14:creationId xmlns:p14="http://schemas.microsoft.com/office/powerpoint/2010/main" val="496610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19</a:t>
            </a:fld>
            <a:endParaRPr lang="es-EC"/>
          </a:p>
        </p:txBody>
      </p:sp>
    </p:spTree>
    <p:extLst>
      <p:ext uri="{BB962C8B-B14F-4D97-AF65-F5344CB8AC3E}">
        <p14:creationId xmlns:p14="http://schemas.microsoft.com/office/powerpoint/2010/main" val="3850711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20</a:t>
            </a:fld>
            <a:endParaRPr lang="es-EC"/>
          </a:p>
        </p:txBody>
      </p:sp>
    </p:spTree>
    <p:extLst>
      <p:ext uri="{BB962C8B-B14F-4D97-AF65-F5344CB8AC3E}">
        <p14:creationId xmlns:p14="http://schemas.microsoft.com/office/powerpoint/2010/main" val="2910687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21</a:t>
            </a:fld>
            <a:endParaRPr lang="es-EC"/>
          </a:p>
        </p:txBody>
      </p:sp>
    </p:spTree>
    <p:extLst>
      <p:ext uri="{BB962C8B-B14F-4D97-AF65-F5344CB8AC3E}">
        <p14:creationId xmlns:p14="http://schemas.microsoft.com/office/powerpoint/2010/main" val="3729020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30</a:t>
            </a:fld>
            <a:endParaRPr lang="es-EC"/>
          </a:p>
        </p:txBody>
      </p:sp>
    </p:spTree>
    <p:extLst>
      <p:ext uri="{BB962C8B-B14F-4D97-AF65-F5344CB8AC3E}">
        <p14:creationId xmlns:p14="http://schemas.microsoft.com/office/powerpoint/2010/main" val="756518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34</a:t>
            </a:fld>
            <a:endParaRPr lang="es-EC"/>
          </a:p>
        </p:txBody>
      </p:sp>
    </p:spTree>
    <p:extLst>
      <p:ext uri="{BB962C8B-B14F-4D97-AF65-F5344CB8AC3E}">
        <p14:creationId xmlns:p14="http://schemas.microsoft.com/office/powerpoint/2010/main" val="368185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4</a:t>
            </a:fld>
            <a:endParaRPr lang="es-EC"/>
          </a:p>
        </p:txBody>
      </p:sp>
    </p:spTree>
    <p:extLst>
      <p:ext uri="{BB962C8B-B14F-4D97-AF65-F5344CB8AC3E}">
        <p14:creationId xmlns:p14="http://schemas.microsoft.com/office/powerpoint/2010/main" val="244501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35</a:t>
            </a:fld>
            <a:endParaRPr lang="es-EC"/>
          </a:p>
        </p:txBody>
      </p:sp>
    </p:spTree>
    <p:extLst>
      <p:ext uri="{BB962C8B-B14F-4D97-AF65-F5344CB8AC3E}">
        <p14:creationId xmlns:p14="http://schemas.microsoft.com/office/powerpoint/2010/main" val="750209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36</a:t>
            </a:fld>
            <a:endParaRPr lang="es-EC"/>
          </a:p>
        </p:txBody>
      </p:sp>
    </p:spTree>
    <p:extLst>
      <p:ext uri="{BB962C8B-B14F-4D97-AF65-F5344CB8AC3E}">
        <p14:creationId xmlns:p14="http://schemas.microsoft.com/office/powerpoint/2010/main" val="370692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6</a:t>
            </a:fld>
            <a:endParaRPr lang="es-EC"/>
          </a:p>
        </p:txBody>
      </p:sp>
    </p:spTree>
    <p:extLst>
      <p:ext uri="{BB962C8B-B14F-4D97-AF65-F5344CB8AC3E}">
        <p14:creationId xmlns:p14="http://schemas.microsoft.com/office/powerpoint/2010/main" val="364330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7</a:t>
            </a:fld>
            <a:endParaRPr lang="es-EC"/>
          </a:p>
        </p:txBody>
      </p:sp>
    </p:spTree>
    <p:extLst>
      <p:ext uri="{BB962C8B-B14F-4D97-AF65-F5344CB8AC3E}">
        <p14:creationId xmlns:p14="http://schemas.microsoft.com/office/powerpoint/2010/main" val="16510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8</a:t>
            </a:fld>
            <a:endParaRPr lang="es-EC"/>
          </a:p>
        </p:txBody>
      </p:sp>
    </p:spTree>
    <p:extLst>
      <p:ext uri="{BB962C8B-B14F-4D97-AF65-F5344CB8AC3E}">
        <p14:creationId xmlns:p14="http://schemas.microsoft.com/office/powerpoint/2010/main" val="4257181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9</a:t>
            </a:fld>
            <a:endParaRPr lang="es-EC"/>
          </a:p>
        </p:txBody>
      </p:sp>
    </p:spTree>
    <p:extLst>
      <p:ext uri="{BB962C8B-B14F-4D97-AF65-F5344CB8AC3E}">
        <p14:creationId xmlns:p14="http://schemas.microsoft.com/office/powerpoint/2010/main" val="90969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10</a:t>
            </a:fld>
            <a:endParaRPr lang="es-EC"/>
          </a:p>
        </p:txBody>
      </p:sp>
    </p:spTree>
    <p:extLst>
      <p:ext uri="{BB962C8B-B14F-4D97-AF65-F5344CB8AC3E}">
        <p14:creationId xmlns:p14="http://schemas.microsoft.com/office/powerpoint/2010/main" val="1043929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12</a:t>
            </a:fld>
            <a:endParaRPr lang="es-EC"/>
          </a:p>
        </p:txBody>
      </p:sp>
    </p:spTree>
    <p:extLst>
      <p:ext uri="{BB962C8B-B14F-4D97-AF65-F5344CB8AC3E}">
        <p14:creationId xmlns:p14="http://schemas.microsoft.com/office/powerpoint/2010/main" val="1247698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F92BAEA-52B0-4333-B201-97909E8C3B8D}" type="slidenum">
              <a:rPr lang="es-EC" smtClean="0"/>
              <a:t>13</a:t>
            </a:fld>
            <a:endParaRPr lang="es-EC"/>
          </a:p>
        </p:txBody>
      </p:sp>
    </p:spTree>
    <p:extLst>
      <p:ext uri="{BB962C8B-B14F-4D97-AF65-F5344CB8AC3E}">
        <p14:creationId xmlns:p14="http://schemas.microsoft.com/office/powerpoint/2010/main" val="2136048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3B5FAB-21C4-4D26-9600-6CFD0ECC0F5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3D3AB8DD-E9C9-41F8-AB01-06CD9C228C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a:extLst>
              <a:ext uri="{FF2B5EF4-FFF2-40B4-BE49-F238E27FC236}">
                <a16:creationId xmlns:a16="http://schemas.microsoft.com/office/drawing/2014/main" xmlns="" id="{DF6E803B-E97F-4785-999C-B6CC46191927}"/>
              </a:ext>
            </a:extLst>
          </p:cNvPr>
          <p:cNvSpPr>
            <a:spLocks noGrp="1"/>
          </p:cNvSpPr>
          <p:nvPr>
            <p:ph type="dt" sz="half" idx="10"/>
          </p:nvPr>
        </p:nvSpPr>
        <p:spPr/>
        <p:txBody>
          <a:bodyPr/>
          <a:lstStyle/>
          <a:p>
            <a:fld id="{F6249B34-9780-43F3-807A-ABAA0D7C523D}" type="datetimeFigureOut">
              <a:rPr lang="es-EC" smtClean="0"/>
              <a:t>07/07/2019</a:t>
            </a:fld>
            <a:endParaRPr lang="es-EC"/>
          </a:p>
        </p:txBody>
      </p:sp>
      <p:sp>
        <p:nvSpPr>
          <p:cNvPr id="5" name="Marcador de pie de página 4">
            <a:extLst>
              <a:ext uri="{FF2B5EF4-FFF2-40B4-BE49-F238E27FC236}">
                <a16:creationId xmlns:a16="http://schemas.microsoft.com/office/drawing/2014/main" xmlns="" id="{122A8D8A-3914-4142-A933-A9C8DD012AD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5D6333DE-B26D-40FA-AB9E-393314DD0BCB}"/>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83797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F0EC0E0-CE75-4381-921E-A55AECDB5EF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1F37C8EC-B964-4ECB-9695-BBDCE02E94A2}"/>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EB260CF9-1797-4B47-9354-A57D9E920570}"/>
              </a:ext>
            </a:extLst>
          </p:cNvPr>
          <p:cNvSpPr>
            <a:spLocks noGrp="1"/>
          </p:cNvSpPr>
          <p:nvPr>
            <p:ph type="dt" sz="half" idx="10"/>
          </p:nvPr>
        </p:nvSpPr>
        <p:spPr/>
        <p:txBody>
          <a:bodyPr/>
          <a:lstStyle/>
          <a:p>
            <a:fld id="{F6249B34-9780-43F3-807A-ABAA0D7C523D}" type="datetimeFigureOut">
              <a:rPr lang="es-EC" smtClean="0"/>
              <a:t>07/07/2019</a:t>
            </a:fld>
            <a:endParaRPr lang="es-EC"/>
          </a:p>
        </p:txBody>
      </p:sp>
      <p:sp>
        <p:nvSpPr>
          <p:cNvPr id="5" name="Marcador de pie de página 4">
            <a:extLst>
              <a:ext uri="{FF2B5EF4-FFF2-40B4-BE49-F238E27FC236}">
                <a16:creationId xmlns:a16="http://schemas.microsoft.com/office/drawing/2014/main" xmlns="" id="{460D9A39-B4EE-4699-977F-A1B84CFF34D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387E77D0-977D-4EC4-9947-D8BF67351632}"/>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80182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553B1411-555E-4411-9D9B-E7A27DDCFA6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4B2B09B-7A3B-4912-BCF0-0B5AF8B4A944}"/>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35AC877F-D5BE-4A4E-8D2C-608861DFCA70}"/>
              </a:ext>
            </a:extLst>
          </p:cNvPr>
          <p:cNvSpPr>
            <a:spLocks noGrp="1"/>
          </p:cNvSpPr>
          <p:nvPr>
            <p:ph type="dt" sz="half" idx="10"/>
          </p:nvPr>
        </p:nvSpPr>
        <p:spPr/>
        <p:txBody>
          <a:bodyPr/>
          <a:lstStyle/>
          <a:p>
            <a:fld id="{F6249B34-9780-43F3-807A-ABAA0D7C523D}" type="datetimeFigureOut">
              <a:rPr lang="es-EC" smtClean="0"/>
              <a:t>07/07/2019</a:t>
            </a:fld>
            <a:endParaRPr lang="es-EC"/>
          </a:p>
        </p:txBody>
      </p:sp>
      <p:sp>
        <p:nvSpPr>
          <p:cNvPr id="5" name="Marcador de pie de página 4">
            <a:extLst>
              <a:ext uri="{FF2B5EF4-FFF2-40B4-BE49-F238E27FC236}">
                <a16:creationId xmlns:a16="http://schemas.microsoft.com/office/drawing/2014/main" xmlns="" id="{394CA562-921D-4998-B742-81948F81EC9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BB027618-3BA5-46F8-B993-9DAD0302F3A0}"/>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4153541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1" y="1130300"/>
            <a:ext cx="10143067"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07/07/2019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412845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AE9DCA1-2EA7-4776-AE63-36C734B3CA0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4989AB1-0690-410D-A4E9-0C24350F252B}"/>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6BDA5EF6-DFF9-4413-BFA2-660564F2357F}"/>
              </a:ext>
            </a:extLst>
          </p:cNvPr>
          <p:cNvSpPr>
            <a:spLocks noGrp="1"/>
          </p:cNvSpPr>
          <p:nvPr>
            <p:ph type="dt" sz="half" idx="10"/>
          </p:nvPr>
        </p:nvSpPr>
        <p:spPr/>
        <p:txBody>
          <a:bodyPr/>
          <a:lstStyle/>
          <a:p>
            <a:fld id="{C764DE79-268F-4C1A-8933-263129D2AF90}" type="datetimeFigureOut">
              <a:rPr lang="en-US" smtClean="0"/>
              <a:t>7/7/2019</a:t>
            </a:fld>
            <a:endParaRPr lang="en-US" dirty="0"/>
          </a:p>
        </p:txBody>
      </p:sp>
      <p:sp>
        <p:nvSpPr>
          <p:cNvPr id="5" name="Marcador de pie de página 4">
            <a:extLst>
              <a:ext uri="{FF2B5EF4-FFF2-40B4-BE49-F238E27FC236}">
                <a16:creationId xmlns:a16="http://schemas.microsoft.com/office/drawing/2014/main" xmlns="" id="{C3A005AB-5DFA-44A5-A31B-1BAD04F5E8DF}"/>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xmlns="" id="{B9A584D1-F5C9-4367-85AF-790CE2A5AF53}"/>
              </a:ext>
            </a:extLst>
          </p:cNvPr>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405921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A3D067-79DA-4B8B-8A01-14824CFCC5B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69F03FA-823B-48A7-A919-20E71F98B8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xmlns="" id="{BA29DE63-D487-42F9-9254-23C1A54D057D}"/>
              </a:ext>
            </a:extLst>
          </p:cNvPr>
          <p:cNvSpPr>
            <a:spLocks noGrp="1"/>
          </p:cNvSpPr>
          <p:nvPr>
            <p:ph type="dt" sz="half" idx="10"/>
          </p:nvPr>
        </p:nvSpPr>
        <p:spPr/>
        <p:txBody>
          <a:bodyPr/>
          <a:lstStyle/>
          <a:p>
            <a:fld id="{F6249B34-9780-43F3-807A-ABAA0D7C523D}" type="datetimeFigureOut">
              <a:rPr lang="es-EC" smtClean="0"/>
              <a:t>07/07/2019</a:t>
            </a:fld>
            <a:endParaRPr lang="es-EC"/>
          </a:p>
        </p:txBody>
      </p:sp>
      <p:sp>
        <p:nvSpPr>
          <p:cNvPr id="5" name="Marcador de pie de página 4">
            <a:extLst>
              <a:ext uri="{FF2B5EF4-FFF2-40B4-BE49-F238E27FC236}">
                <a16:creationId xmlns:a16="http://schemas.microsoft.com/office/drawing/2014/main" xmlns="" id="{4DA199BC-1F58-42B8-B13F-C04B42E45B4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23F80BFD-C752-420D-AC9A-32B5CFDA414C}"/>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19066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EA9BBDC-550B-412F-851D-86EF9C7768D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D3D8014D-AABB-4FC9-A937-79B687400B10}"/>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61AD88B1-C368-4E66-A65B-0B55D5815930}"/>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80199A91-C717-4E60-A367-100C50F51C85}"/>
              </a:ext>
            </a:extLst>
          </p:cNvPr>
          <p:cNvSpPr>
            <a:spLocks noGrp="1"/>
          </p:cNvSpPr>
          <p:nvPr>
            <p:ph type="dt" sz="half" idx="10"/>
          </p:nvPr>
        </p:nvSpPr>
        <p:spPr/>
        <p:txBody>
          <a:bodyPr/>
          <a:lstStyle/>
          <a:p>
            <a:fld id="{F6249B34-9780-43F3-807A-ABAA0D7C523D}" type="datetimeFigureOut">
              <a:rPr lang="es-EC" smtClean="0"/>
              <a:t>07/07/2019</a:t>
            </a:fld>
            <a:endParaRPr lang="es-EC"/>
          </a:p>
        </p:txBody>
      </p:sp>
      <p:sp>
        <p:nvSpPr>
          <p:cNvPr id="6" name="Marcador de pie de página 5">
            <a:extLst>
              <a:ext uri="{FF2B5EF4-FFF2-40B4-BE49-F238E27FC236}">
                <a16:creationId xmlns:a16="http://schemas.microsoft.com/office/drawing/2014/main" xmlns="" id="{3C312DCC-0881-48FB-BDB0-A71FE55BE46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1316AD38-9A0E-4D34-B1CA-45947C32BEA0}"/>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66864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DD75C5-FB9D-4564-B949-40836FE6EB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100706E3-91C8-4151-A6EE-2C5EC2EA4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xmlns="" id="{18CB1F47-E9BC-4BC1-9F2C-E1CE5A0D4A96}"/>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D4E76A16-A52A-437D-AC6B-CDAC0030A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xmlns="" id="{651E8DC9-3F62-4C51-80BA-1BF913D66B9F}"/>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6F283038-AF13-48AB-8775-61BEAE1D8888}"/>
              </a:ext>
            </a:extLst>
          </p:cNvPr>
          <p:cNvSpPr>
            <a:spLocks noGrp="1"/>
          </p:cNvSpPr>
          <p:nvPr>
            <p:ph type="dt" sz="half" idx="10"/>
          </p:nvPr>
        </p:nvSpPr>
        <p:spPr/>
        <p:txBody>
          <a:bodyPr/>
          <a:lstStyle/>
          <a:p>
            <a:fld id="{F6249B34-9780-43F3-807A-ABAA0D7C523D}" type="datetimeFigureOut">
              <a:rPr lang="es-EC" smtClean="0"/>
              <a:t>07/07/2019</a:t>
            </a:fld>
            <a:endParaRPr lang="es-EC"/>
          </a:p>
        </p:txBody>
      </p:sp>
      <p:sp>
        <p:nvSpPr>
          <p:cNvPr id="8" name="Marcador de pie de página 7">
            <a:extLst>
              <a:ext uri="{FF2B5EF4-FFF2-40B4-BE49-F238E27FC236}">
                <a16:creationId xmlns:a16="http://schemas.microsoft.com/office/drawing/2014/main" xmlns="" id="{B725295C-C6FF-4A13-B433-7D7C0704AF60}"/>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xmlns="" id="{0AC99AFA-5D12-4D0F-8A07-8011BE369FA4}"/>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9636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3F64930-4628-4164-9584-BCDD13045B4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4D6092A7-7529-45F9-8AD7-FD75B0B3B282}"/>
              </a:ext>
            </a:extLst>
          </p:cNvPr>
          <p:cNvSpPr>
            <a:spLocks noGrp="1"/>
          </p:cNvSpPr>
          <p:nvPr>
            <p:ph type="dt" sz="half" idx="10"/>
          </p:nvPr>
        </p:nvSpPr>
        <p:spPr/>
        <p:txBody>
          <a:bodyPr/>
          <a:lstStyle/>
          <a:p>
            <a:fld id="{F6249B34-9780-43F3-807A-ABAA0D7C523D}" type="datetimeFigureOut">
              <a:rPr lang="es-EC" smtClean="0"/>
              <a:t>07/07/2019</a:t>
            </a:fld>
            <a:endParaRPr lang="es-EC"/>
          </a:p>
        </p:txBody>
      </p:sp>
      <p:sp>
        <p:nvSpPr>
          <p:cNvPr id="4" name="Marcador de pie de página 3">
            <a:extLst>
              <a:ext uri="{FF2B5EF4-FFF2-40B4-BE49-F238E27FC236}">
                <a16:creationId xmlns:a16="http://schemas.microsoft.com/office/drawing/2014/main" xmlns="" id="{073617F6-AE58-4397-A798-A73B8C34E383}"/>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xmlns="" id="{55A064BD-B165-4091-A068-9D8560A4A89B}"/>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80443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84F24A2-EEC9-4656-A476-78E0EA5DCFA6}"/>
              </a:ext>
            </a:extLst>
          </p:cNvPr>
          <p:cNvSpPr>
            <a:spLocks noGrp="1"/>
          </p:cNvSpPr>
          <p:nvPr>
            <p:ph type="dt" sz="half" idx="10"/>
          </p:nvPr>
        </p:nvSpPr>
        <p:spPr/>
        <p:txBody>
          <a:bodyPr/>
          <a:lstStyle/>
          <a:p>
            <a:fld id="{F6249B34-9780-43F3-807A-ABAA0D7C523D}" type="datetimeFigureOut">
              <a:rPr lang="es-EC" smtClean="0"/>
              <a:t>07/07/2019</a:t>
            </a:fld>
            <a:endParaRPr lang="es-EC"/>
          </a:p>
        </p:txBody>
      </p:sp>
      <p:sp>
        <p:nvSpPr>
          <p:cNvPr id="3" name="Marcador de pie de página 2">
            <a:extLst>
              <a:ext uri="{FF2B5EF4-FFF2-40B4-BE49-F238E27FC236}">
                <a16:creationId xmlns:a16="http://schemas.microsoft.com/office/drawing/2014/main" xmlns="" id="{E3BE450E-5CAF-4809-BDD2-D468BF951173}"/>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xmlns="" id="{196E283C-28E6-4D1E-8563-1EB51FCBBC9D}"/>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4016993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8FBF709-74B6-4C6D-8331-4401294960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9B78D1B-0866-478F-BDDE-705471BE2C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437AF28C-C22B-400B-B584-1B30C49CB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xmlns="" id="{859CBC0E-512D-4E05-8AC0-B4D7FD6A1855}"/>
              </a:ext>
            </a:extLst>
          </p:cNvPr>
          <p:cNvSpPr>
            <a:spLocks noGrp="1"/>
          </p:cNvSpPr>
          <p:nvPr>
            <p:ph type="dt" sz="half" idx="10"/>
          </p:nvPr>
        </p:nvSpPr>
        <p:spPr/>
        <p:txBody>
          <a:bodyPr/>
          <a:lstStyle/>
          <a:p>
            <a:fld id="{F6249B34-9780-43F3-807A-ABAA0D7C523D}" type="datetimeFigureOut">
              <a:rPr lang="es-EC" smtClean="0"/>
              <a:t>07/07/2019</a:t>
            </a:fld>
            <a:endParaRPr lang="es-EC"/>
          </a:p>
        </p:txBody>
      </p:sp>
      <p:sp>
        <p:nvSpPr>
          <p:cNvPr id="6" name="Marcador de pie de página 5">
            <a:extLst>
              <a:ext uri="{FF2B5EF4-FFF2-40B4-BE49-F238E27FC236}">
                <a16:creationId xmlns:a16="http://schemas.microsoft.com/office/drawing/2014/main" xmlns="" id="{73CBDFF3-456F-4868-B8A6-303817517F7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10B0FB10-4AA4-448D-B476-75129DA25AF4}"/>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410092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D8CE92A-1422-45E0-80A5-F4B6E04544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230938FA-F147-485C-A901-A1A08D5A3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8B20CC0D-69D6-4CE5-BE4E-263758E76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xmlns="" id="{C95FB1B4-B10D-4733-9C4D-E30AA96B1215}"/>
              </a:ext>
            </a:extLst>
          </p:cNvPr>
          <p:cNvSpPr>
            <a:spLocks noGrp="1"/>
          </p:cNvSpPr>
          <p:nvPr>
            <p:ph type="dt" sz="half" idx="10"/>
          </p:nvPr>
        </p:nvSpPr>
        <p:spPr/>
        <p:txBody>
          <a:bodyPr/>
          <a:lstStyle/>
          <a:p>
            <a:fld id="{F6249B34-9780-43F3-807A-ABAA0D7C523D}" type="datetimeFigureOut">
              <a:rPr lang="es-EC" smtClean="0"/>
              <a:t>07/07/2019</a:t>
            </a:fld>
            <a:endParaRPr lang="es-EC"/>
          </a:p>
        </p:txBody>
      </p:sp>
      <p:sp>
        <p:nvSpPr>
          <p:cNvPr id="6" name="Marcador de pie de página 5">
            <a:extLst>
              <a:ext uri="{FF2B5EF4-FFF2-40B4-BE49-F238E27FC236}">
                <a16:creationId xmlns:a16="http://schemas.microsoft.com/office/drawing/2014/main" xmlns="" id="{CAFE1796-6783-414C-A237-9F2C42A37B2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A5DAD084-0BBF-431D-8CF6-5717BFEF26DE}"/>
              </a:ext>
            </a:extLst>
          </p:cNvPr>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75632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B473C9F1-892C-45D3-A86C-D61794497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2A492829-D5C2-4F41-A3DC-0458E3171F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5D7F0F0E-AAD0-4F39-97AF-86941A758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49B34-9780-43F3-807A-ABAA0D7C523D}" type="datetimeFigureOut">
              <a:rPr lang="es-EC" smtClean="0"/>
              <a:t>07/07/2019</a:t>
            </a:fld>
            <a:endParaRPr lang="es-EC"/>
          </a:p>
        </p:txBody>
      </p:sp>
      <p:sp>
        <p:nvSpPr>
          <p:cNvPr id="5" name="Marcador de pie de página 4">
            <a:extLst>
              <a:ext uri="{FF2B5EF4-FFF2-40B4-BE49-F238E27FC236}">
                <a16:creationId xmlns:a16="http://schemas.microsoft.com/office/drawing/2014/main" xmlns="" id="{F72004A6-28E9-4F39-ABFF-B6188E79D7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xmlns="" id="{D6C1C5D0-F0B0-4F4D-A7D5-982DF88EA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45FF5-85E7-44FB-BA6C-21F3DA7B9E3F}" type="slidenum">
              <a:rPr lang="es-EC" smtClean="0"/>
              <a:t>‹Nº›</a:t>
            </a:fld>
            <a:endParaRPr lang="es-EC"/>
          </a:p>
        </p:txBody>
      </p:sp>
    </p:spTree>
    <p:extLst>
      <p:ext uri="{BB962C8B-B14F-4D97-AF65-F5344CB8AC3E}">
        <p14:creationId xmlns:p14="http://schemas.microsoft.com/office/powerpoint/2010/main" val="339540472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eg"/><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jpe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2385268" y="1500137"/>
            <a:ext cx="8777029" cy="3154710"/>
          </a:xfrm>
          <a:prstGeom prst="rect">
            <a:avLst/>
          </a:prstGeom>
          <a:noFill/>
        </p:spPr>
        <p:txBody>
          <a:bodyPr wrap="square" lIns="91440" tIns="45720" rIns="91440" bIns="45720">
            <a:spAutoFit/>
          </a:bodyPr>
          <a:lstStyle/>
          <a:p>
            <a:pPr algn="ctr"/>
            <a:r>
              <a:rPr lang="es-ES" sz="2800" b="1" dirty="0">
                <a:cs typeface="Arial" panose="020B0604020202020204" pitchFamily="34" charset="0"/>
              </a:rPr>
              <a:t>DEPARTAMENTO DE ELÉCTRICA Y ELECTRÓNICA</a:t>
            </a:r>
            <a:endParaRPr lang="es-EC" sz="2800" dirty="0">
              <a:cs typeface="Arial" panose="020B0604020202020204" pitchFamily="34" charset="0"/>
            </a:endParaRPr>
          </a:p>
          <a:p>
            <a:pPr algn="ctr"/>
            <a:r>
              <a:rPr lang="es-ES" sz="2400" b="1" dirty="0">
                <a:cs typeface="Arial" panose="020B0604020202020204" pitchFamily="34" charset="0"/>
              </a:rPr>
              <a:t> </a:t>
            </a:r>
            <a:r>
              <a:rPr lang="es-ES" sz="2000" b="1" dirty="0">
                <a:cs typeface="Arial" panose="020B0604020202020204" pitchFamily="34" charset="0"/>
              </a:rPr>
              <a:t>CARRERA DE INGENIERÍA ELECTRÓNICA Y TELECOMUNICACIONES</a:t>
            </a:r>
          </a:p>
          <a:p>
            <a:pPr algn="ctr"/>
            <a:endParaRPr lang="es-ES" b="1" dirty="0">
              <a:cs typeface="Arial" panose="020B0604020202020204" pitchFamily="34" charset="0"/>
            </a:endParaRPr>
          </a:p>
          <a:p>
            <a:pPr algn="ctr"/>
            <a:r>
              <a:rPr lang="es-ES" sz="800" b="1" dirty="0">
                <a:cs typeface="Arial" panose="020B0604020202020204" pitchFamily="34" charset="0"/>
              </a:rPr>
              <a:t> </a:t>
            </a:r>
            <a:endParaRPr lang="es-EC" sz="800" dirty="0">
              <a:cs typeface="Arial" panose="020B0604020202020204" pitchFamily="34" charset="0"/>
            </a:endParaRPr>
          </a:p>
          <a:p>
            <a:r>
              <a:rPr lang="es-ES" sz="700" b="1" dirty="0">
                <a:cs typeface="Arial" panose="020B0604020202020204" pitchFamily="34" charset="0"/>
              </a:rPr>
              <a:t> </a:t>
            </a:r>
            <a:endParaRPr lang="es-EC" sz="700" dirty="0">
              <a:cs typeface="Arial" panose="020B0604020202020204" pitchFamily="34" charset="0"/>
            </a:endParaRPr>
          </a:p>
          <a:p>
            <a:pPr algn="ctr"/>
            <a:r>
              <a:rPr lang="es-ES" sz="700" b="1" dirty="0">
                <a:cs typeface="Arial" panose="020B0604020202020204" pitchFamily="34" charset="0"/>
              </a:rPr>
              <a:t> </a:t>
            </a:r>
            <a:r>
              <a:rPr lang="es-ES" sz="1400" b="1" dirty="0">
                <a:cs typeface="Arial" panose="020B0604020202020204" pitchFamily="34" charset="0"/>
              </a:rPr>
              <a:t>TEMA: IMPLEMENTACIÓN DE UN SISTEMA DE RECONOCIMIENTO AUTOMÁTICO DE ENGAÑOS MEDIANTE EL ANÁLISIS DE LA SEÑAL DE LA VOZ</a:t>
            </a:r>
            <a:endParaRPr lang="es-EC" sz="1400" b="1" dirty="0">
              <a:cs typeface="Arial" panose="020B0604020202020204" pitchFamily="34" charset="0"/>
            </a:endParaRPr>
          </a:p>
          <a:p>
            <a:pPr algn="ctr"/>
            <a:r>
              <a:rPr lang="es-ES" sz="1400" b="1" dirty="0">
                <a:cs typeface="Arial" panose="020B0604020202020204" pitchFamily="34" charset="0"/>
              </a:rPr>
              <a:t>AUTOR: </a:t>
            </a:r>
            <a:r>
              <a:rPr lang="en-US" dirty="0" smtClean="0"/>
              <a:t>BRAVO PAREDES, SANTIAGO ANDRÉS</a:t>
            </a:r>
            <a:endParaRPr lang="es-EC" sz="1400" dirty="0">
              <a:cs typeface="Arial" panose="020B0604020202020204" pitchFamily="34" charset="0"/>
            </a:endParaRPr>
          </a:p>
          <a:p>
            <a:pPr algn="ctr"/>
            <a:r>
              <a:rPr lang="es-ES" sz="1400" dirty="0">
                <a:cs typeface="Arial" panose="020B0604020202020204" pitchFamily="34" charset="0"/>
              </a:rPr>
              <a:t>  </a:t>
            </a:r>
            <a:endParaRPr lang="es-EC" sz="1400" dirty="0">
              <a:cs typeface="Arial" panose="020B0604020202020204" pitchFamily="34" charset="0"/>
            </a:endParaRPr>
          </a:p>
          <a:p>
            <a:pPr algn="ctr"/>
            <a:r>
              <a:rPr lang="es-ES" sz="1400" b="1" dirty="0" smtClean="0">
                <a:cs typeface="Arial" panose="020B0604020202020204" pitchFamily="34" charset="0"/>
              </a:rPr>
              <a:t>DIRECTOR: </a:t>
            </a:r>
            <a:r>
              <a:rPr lang="es-ES" dirty="0"/>
              <a:t>Ing. </a:t>
            </a:r>
            <a:r>
              <a:rPr lang="es-ES" dirty="0" smtClean="0"/>
              <a:t>BERNAL OÑATE, CARLOS PAÚL, Msc.</a:t>
            </a:r>
            <a:endParaRPr lang="es-ES" dirty="0"/>
          </a:p>
          <a:p>
            <a:pPr algn="ctr"/>
            <a:endParaRPr lang="es-ES" sz="1400" b="1" dirty="0" smtClean="0">
              <a:cs typeface="Arial" panose="020B0604020202020204" pitchFamily="34" charset="0"/>
            </a:endParaRPr>
          </a:p>
          <a:p>
            <a:pPr algn="ctr"/>
            <a:r>
              <a:rPr lang="es-ES" sz="1400" b="1" dirty="0" smtClean="0">
                <a:cs typeface="Arial" panose="020B0604020202020204" pitchFamily="34" charset="0"/>
              </a:rPr>
              <a:t>SANGOLQUÍ </a:t>
            </a:r>
            <a:r>
              <a:rPr lang="es-ES" sz="1400" b="1" dirty="0">
                <a:cs typeface="Arial" panose="020B0604020202020204" pitchFamily="34" charset="0"/>
              </a:rPr>
              <a:t>- </a:t>
            </a:r>
            <a:r>
              <a:rPr lang="es-ES_tradnl" sz="1400" b="1" dirty="0" smtClean="0">
                <a:cs typeface="Arial" panose="020B0604020202020204" pitchFamily="34" charset="0"/>
              </a:rPr>
              <a:t>2019</a:t>
            </a:r>
            <a:endParaRPr lang="es-EC" sz="1400" b="1" dirty="0">
              <a:cs typeface="Arial" panose="020B0604020202020204" pitchFamily="34"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Imagen 2">
            <a:extLst>
              <a:ext uri="{FF2B5EF4-FFF2-40B4-BE49-F238E27FC236}">
                <a16:creationId xmlns:a16="http://schemas.microsoft.com/office/drawing/2014/main" xmlns="" id="{28A59E35-A8F6-493F-96C8-0CDF3DAC5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074" y="99359"/>
            <a:ext cx="3736428" cy="911121"/>
          </a:xfrm>
          <a:prstGeom prst="rect">
            <a:avLst/>
          </a:prstGeom>
        </p:spPr>
      </p:pic>
      <p:pic>
        <p:nvPicPr>
          <p:cNvPr id="4" name="Imagen 3">
            <a:extLst>
              <a:ext uri="{FF2B5EF4-FFF2-40B4-BE49-F238E27FC236}">
                <a16:creationId xmlns:a16="http://schemas.microsoft.com/office/drawing/2014/main" xmlns="" id="{051D6A91-02A5-4101-A6FB-0680DA2317F5}"/>
              </a:ext>
            </a:extLst>
          </p:cNvPr>
          <p:cNvPicPr>
            <a:picLocks noChangeAspect="1"/>
          </p:cNvPicPr>
          <p:nvPr/>
        </p:nvPicPr>
        <p:blipFill rotWithShape="1">
          <a:blip r:embed="rId3"/>
          <a:srcRect l="17241" t="21060" r="970" b="5828"/>
          <a:stretch/>
        </p:blipFill>
        <p:spPr>
          <a:xfrm>
            <a:off x="0" y="5722881"/>
            <a:ext cx="12192000" cy="1182415"/>
          </a:xfrm>
          <a:prstGeom prst="rect">
            <a:avLst/>
          </a:prstGeom>
        </p:spPr>
      </p:pic>
    </p:spTree>
    <p:extLst>
      <p:ext uri="{BB962C8B-B14F-4D97-AF65-F5344CB8AC3E}">
        <p14:creationId xmlns:p14="http://schemas.microsoft.com/office/powerpoint/2010/main" val="2667674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smtClean="0">
                <a:solidFill>
                  <a:schemeClr val="bg2">
                    <a:lumMod val="75000"/>
                  </a:schemeClr>
                </a:solidFill>
              </a:rPr>
              <a:t>JUSTIFICACIÓN</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bg2">
                    <a:lumMod val="75000"/>
                  </a:schemeClr>
                </a:solidFill>
              </a:rPr>
              <a:t>DIAGRAMA DEL MÉTODO DE RECONOCIMIENTO DE ENGAÑOS Y </a:t>
            </a:r>
            <a:r>
              <a:rPr lang="es-ES" sz="2000" b="1" dirty="0" smtClean="0">
                <a:solidFill>
                  <a:schemeClr val="bg2">
                    <a:lumMod val="75000"/>
                  </a:schemeClr>
                </a:solidFill>
              </a:rPr>
              <a:t>VERDADES</a:t>
            </a:r>
          </a:p>
          <a:p>
            <a:pPr marL="342900" indent="-342900" algn="just">
              <a:buFont typeface="Arial" panose="020B0604020202020204" pitchFamily="34" charset="0"/>
              <a:buAutoNum type="arabicPeriod"/>
            </a:pPr>
            <a:r>
              <a:rPr lang="es-ES" sz="2000" b="1" dirty="0">
                <a:solidFill>
                  <a:schemeClr val="tx1"/>
                </a:solidFill>
              </a:rPr>
              <a:t>BASE DE </a:t>
            </a:r>
            <a:r>
              <a:rPr lang="es-ES" sz="2000" b="1" dirty="0" smtClean="0">
                <a:solidFill>
                  <a:schemeClr val="tx1"/>
                </a:solidFill>
              </a:rPr>
              <a:t>DATOS</a:t>
            </a:r>
            <a:endParaRPr lang="es-ES" sz="2000" b="1" dirty="0">
              <a:solidFill>
                <a:schemeClr val="tx1"/>
              </a:solidFill>
            </a:endParaRPr>
          </a:p>
          <a:p>
            <a:pPr marL="342900" indent="-342900" algn="just">
              <a:buAutoNum type="arabicPeriod"/>
            </a:pPr>
            <a:r>
              <a:rPr lang="es-ES" sz="2000" b="1" dirty="0">
                <a:solidFill>
                  <a:schemeClr val="bg1">
                    <a:lumMod val="65000"/>
                  </a:schemeClr>
                </a:solidFill>
              </a:rPr>
              <a:t>EXTRACCIÓN DE CARACTERÍSTICAS</a:t>
            </a:r>
          </a:p>
          <a:p>
            <a:pPr marL="342900" indent="-342900" algn="just">
              <a:buAutoNum type="arabicPeriod"/>
            </a:pPr>
            <a:r>
              <a:rPr lang="es-ES" sz="2000" b="1" dirty="0" smtClean="0">
                <a:solidFill>
                  <a:schemeClr val="bg2">
                    <a:lumMod val="75000"/>
                  </a:schemeClr>
                </a:solidFill>
              </a:rPr>
              <a:t>APRENDIZAJE </a:t>
            </a:r>
            <a:r>
              <a:rPr lang="es-ES" sz="2000" b="1" dirty="0">
                <a:solidFill>
                  <a:schemeClr val="bg2">
                    <a:lumMod val="75000"/>
                  </a:schemeClr>
                </a:solidFill>
              </a:rPr>
              <a:t>DEL SISTEMA</a:t>
            </a:r>
          </a:p>
          <a:p>
            <a:pPr marL="342900" indent="-342900" algn="just">
              <a:buAutoNum type="arabicPeriod"/>
            </a:pPr>
            <a:r>
              <a:rPr lang="es-ES" sz="2000" b="1" dirty="0">
                <a:solidFill>
                  <a:schemeClr val="bg2">
                    <a:lumMod val="75000"/>
                  </a:schemeClr>
                </a:solidFill>
              </a:rPr>
              <a:t>SELECCIÓN DE LAS CARACTERÍSTICAS</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66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Autofit/>
          </a:bodyPr>
          <a:lstStyle/>
          <a:p>
            <a:pPr algn="r"/>
            <a:r>
              <a:rPr lang="es-ES" sz="2800" b="1" dirty="0">
                <a:solidFill>
                  <a:srgbClr val="00682F"/>
                </a:solidFill>
                <a:effectLst>
                  <a:outerShdw blurRad="38100" dist="38100" dir="2700000" algn="tl">
                    <a:srgbClr val="000000">
                      <a:alpha val="43137"/>
                    </a:srgbClr>
                  </a:outerShdw>
                </a:effectLst>
              </a:rPr>
              <a:t>BASE DE DATOS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544561" y="2765010"/>
            <a:ext cx="4851779" cy="932799"/>
          </a:xfrm>
        </p:spPr>
        <p:txBody>
          <a:bodyPr>
            <a:noAutofit/>
          </a:bodyPr>
          <a:lstStyle/>
          <a:p>
            <a:pPr algn="just"/>
            <a:r>
              <a:rPr lang="es-EC" sz="1600" dirty="0">
                <a:solidFill>
                  <a:schemeClr val="tx1"/>
                </a:solidFill>
              </a:rPr>
              <a:t>Durante la investigación previa del proyecto, se ha estudiado las diferentes bases de datos existentes que corresponden a </a:t>
            </a:r>
            <a:r>
              <a:rPr lang="es-EC" sz="1600" dirty="0" smtClean="0">
                <a:solidFill>
                  <a:schemeClr val="tx1"/>
                </a:solidFill>
              </a:rPr>
              <a:t>engaños y verdades, </a:t>
            </a:r>
            <a:r>
              <a:rPr lang="es-EC" sz="1600" dirty="0">
                <a:solidFill>
                  <a:schemeClr val="tx1"/>
                </a:solidFill>
              </a:rPr>
              <a:t>las cuales </a:t>
            </a:r>
            <a:r>
              <a:rPr lang="es-EC" sz="1600" dirty="0" smtClean="0">
                <a:solidFill>
                  <a:schemeClr val="tx1"/>
                </a:solidFill>
              </a:rPr>
              <a:t>muy pocas son de acceso público </a:t>
            </a:r>
            <a:r>
              <a:rPr lang="es-EC" sz="1600" dirty="0">
                <a:solidFill>
                  <a:schemeClr val="tx1"/>
                </a:solidFill>
              </a:rPr>
              <a:t>y </a:t>
            </a:r>
            <a:r>
              <a:rPr lang="es-EC" sz="1600" dirty="0" smtClean="0">
                <a:solidFill>
                  <a:schemeClr val="tx1"/>
                </a:solidFill>
              </a:rPr>
              <a:t>otras </a:t>
            </a:r>
            <a:r>
              <a:rPr lang="es-EC" sz="1600" dirty="0">
                <a:solidFill>
                  <a:schemeClr val="tx1"/>
                </a:solidFill>
              </a:rPr>
              <a:t>no.</a:t>
            </a:r>
            <a:endParaRPr lang="en-US" sz="1600" dirty="0">
              <a:solidFill>
                <a:schemeClr val="tx1"/>
              </a:solidFill>
            </a:endParaRPr>
          </a:p>
          <a:p>
            <a:pPr algn="just"/>
            <a:r>
              <a:rPr lang="es-EC" sz="1600" dirty="0" smtClean="0">
                <a:solidFill>
                  <a:schemeClr val="tx1"/>
                </a:solidFill>
              </a:rPr>
              <a:t>La base de datos utilizada (RAVDESS) se realizó a partir de las diferentes características principales que una persona puede presentar en su voz, al momento de encontrarse bajo estrés (neutro, temor, ira, sorpresa).</a:t>
            </a:r>
          </a:p>
          <a:p>
            <a:pPr algn="just"/>
            <a:endParaRPr lang="es-EC" sz="1600" dirty="0">
              <a:solidFill>
                <a:schemeClr val="tx1"/>
              </a:solidFill>
            </a:endParaRPr>
          </a:p>
          <a:p>
            <a:pPr algn="just"/>
            <a:endParaRPr lang="en-US" sz="16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865796" y="27272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38" name="Rectángulo: esquinas redondeadas 37">
            <a:extLst>
              <a:ext uri="{FF2B5EF4-FFF2-40B4-BE49-F238E27FC236}">
                <a16:creationId xmlns:a16="http://schemas.microsoft.com/office/drawing/2014/main" xmlns="" id="{61B4ADC2-4084-4F0D-A1D4-602BAFFAA6C0}"/>
              </a:ext>
            </a:extLst>
          </p:cNvPr>
          <p:cNvSpPr/>
          <p:nvPr/>
        </p:nvSpPr>
        <p:spPr>
          <a:xfrm>
            <a:off x="6456182" y="3086330"/>
            <a:ext cx="1589883" cy="73002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96 señales de voz de hombres</a:t>
            </a:r>
            <a:endParaRPr lang="es-ES" sz="1600" dirty="0"/>
          </a:p>
        </p:txBody>
      </p:sp>
      <p:sp>
        <p:nvSpPr>
          <p:cNvPr id="48" name="Rectángulo: esquinas redondeadas 9">
            <a:extLst>
              <a:ext uri="{FF2B5EF4-FFF2-40B4-BE49-F238E27FC236}">
                <a16:creationId xmlns:a16="http://schemas.microsoft.com/office/drawing/2014/main" xmlns="" id="{75491D1A-0349-44CF-ACE2-CD0365B5802F}"/>
              </a:ext>
            </a:extLst>
          </p:cNvPr>
          <p:cNvSpPr/>
          <p:nvPr/>
        </p:nvSpPr>
        <p:spPr>
          <a:xfrm>
            <a:off x="5938293" y="1658134"/>
            <a:ext cx="5378581" cy="10787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chemeClr val="accent1">
                    <a:lumMod val="40000"/>
                    <a:lumOff val="60000"/>
                  </a:schemeClr>
                </a:solidFill>
              </a:rPr>
              <a:t>192 señales de voz</a:t>
            </a:r>
            <a:endParaRPr lang="es-ES" sz="2000" dirty="0"/>
          </a:p>
        </p:txBody>
      </p:sp>
      <p:sp>
        <p:nvSpPr>
          <p:cNvPr id="49" name="Flecha: hacia abajo 48">
            <a:extLst>
              <a:ext uri="{FF2B5EF4-FFF2-40B4-BE49-F238E27FC236}">
                <a16:creationId xmlns:a16="http://schemas.microsoft.com/office/drawing/2014/main" xmlns="" id="{36CAC45E-7B2B-4510-A4DF-A17CA2412BC7}"/>
              </a:ext>
            </a:extLst>
          </p:cNvPr>
          <p:cNvSpPr/>
          <p:nvPr/>
        </p:nvSpPr>
        <p:spPr>
          <a:xfrm>
            <a:off x="7003901" y="2736833"/>
            <a:ext cx="400069" cy="372724"/>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18" name="Flecha: hacia abajo 48">
            <a:extLst>
              <a:ext uri="{FF2B5EF4-FFF2-40B4-BE49-F238E27FC236}">
                <a16:creationId xmlns:a16="http://schemas.microsoft.com/office/drawing/2014/main" xmlns="" id="{36CAC45E-7B2B-4510-A4DF-A17CA2412BC7}"/>
              </a:ext>
            </a:extLst>
          </p:cNvPr>
          <p:cNvSpPr/>
          <p:nvPr/>
        </p:nvSpPr>
        <p:spPr>
          <a:xfrm>
            <a:off x="7607447" y="3816353"/>
            <a:ext cx="400069" cy="401908"/>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0" name="Flecha: hacia abajo 48">
            <a:extLst>
              <a:ext uri="{FF2B5EF4-FFF2-40B4-BE49-F238E27FC236}">
                <a16:creationId xmlns:a16="http://schemas.microsoft.com/office/drawing/2014/main" xmlns="" id="{36CAC45E-7B2B-4510-A4DF-A17CA2412BC7}"/>
              </a:ext>
            </a:extLst>
          </p:cNvPr>
          <p:cNvSpPr/>
          <p:nvPr/>
        </p:nvSpPr>
        <p:spPr>
          <a:xfrm>
            <a:off x="8558993" y="4943322"/>
            <a:ext cx="400069" cy="553973"/>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2" name="Rectángulo: esquinas redondeadas 37">
            <a:extLst>
              <a:ext uri="{FF2B5EF4-FFF2-40B4-BE49-F238E27FC236}">
                <a16:creationId xmlns:a16="http://schemas.microsoft.com/office/drawing/2014/main" xmlns="" id="{61B4ADC2-4084-4F0D-A1D4-602BAFFAA6C0}"/>
              </a:ext>
            </a:extLst>
          </p:cNvPr>
          <p:cNvSpPr/>
          <p:nvPr/>
        </p:nvSpPr>
        <p:spPr>
          <a:xfrm>
            <a:off x="7451558" y="4218261"/>
            <a:ext cx="2578942" cy="736149"/>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sz="1600" dirty="0" smtClean="0"/>
              <a:t>48 señales de engaños.</a:t>
            </a:r>
          </a:p>
          <a:p>
            <a:pPr marL="285750" indent="-285750" algn="just">
              <a:buFont typeface="Arial" panose="020B0604020202020204" pitchFamily="34" charset="0"/>
              <a:buChar char="•"/>
            </a:pPr>
            <a:r>
              <a:rPr lang="es-ES" sz="1600" dirty="0" smtClean="0"/>
              <a:t>48 de verdades.</a:t>
            </a:r>
            <a:endParaRPr lang="es-ES" sz="1600" dirty="0"/>
          </a:p>
        </p:txBody>
      </p:sp>
      <p:sp>
        <p:nvSpPr>
          <p:cNvPr id="24" name="Rectángulo: esquinas redondeadas 37">
            <a:extLst>
              <a:ext uri="{FF2B5EF4-FFF2-40B4-BE49-F238E27FC236}">
                <a16:creationId xmlns:a16="http://schemas.microsoft.com/office/drawing/2014/main" xmlns="" id="{61B4ADC2-4084-4F0D-A1D4-602BAFFAA6C0}"/>
              </a:ext>
            </a:extLst>
          </p:cNvPr>
          <p:cNvSpPr/>
          <p:nvPr/>
        </p:nvSpPr>
        <p:spPr>
          <a:xfrm>
            <a:off x="6657389" y="5502198"/>
            <a:ext cx="4203276" cy="105559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sz="1600" dirty="0" smtClean="0"/>
              <a:t>64 señales para entrenamiento del sistema.</a:t>
            </a:r>
          </a:p>
          <a:p>
            <a:pPr marL="285750" indent="-285750">
              <a:buFont typeface="Arial" panose="020B0604020202020204" pitchFamily="34" charset="0"/>
              <a:buChar char="•"/>
            </a:pPr>
            <a:r>
              <a:rPr lang="es-ES" sz="1600" dirty="0" smtClean="0"/>
              <a:t>32 señales para el </a:t>
            </a:r>
            <a:r>
              <a:rPr lang="es-ES" sz="1600" i="1" dirty="0" smtClean="0"/>
              <a:t>test.</a:t>
            </a:r>
            <a:endParaRPr lang="es-ES" sz="1600" dirty="0"/>
          </a:p>
        </p:txBody>
      </p:sp>
      <p:sp>
        <p:nvSpPr>
          <p:cNvPr id="25" name="Flecha: hacia abajo 48">
            <a:extLst>
              <a:ext uri="{FF2B5EF4-FFF2-40B4-BE49-F238E27FC236}">
                <a16:creationId xmlns:a16="http://schemas.microsoft.com/office/drawing/2014/main" xmlns="" id="{36CAC45E-7B2B-4510-A4DF-A17CA2412BC7}"/>
              </a:ext>
            </a:extLst>
          </p:cNvPr>
          <p:cNvSpPr/>
          <p:nvPr/>
        </p:nvSpPr>
        <p:spPr>
          <a:xfrm>
            <a:off x="9921534" y="2736834"/>
            <a:ext cx="400069" cy="372723"/>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26" name="Rectángulo: esquinas redondeadas 37">
            <a:extLst>
              <a:ext uri="{FF2B5EF4-FFF2-40B4-BE49-F238E27FC236}">
                <a16:creationId xmlns:a16="http://schemas.microsoft.com/office/drawing/2014/main" xmlns="" id="{61B4ADC2-4084-4F0D-A1D4-602BAFFAA6C0}"/>
              </a:ext>
            </a:extLst>
          </p:cNvPr>
          <p:cNvSpPr/>
          <p:nvPr/>
        </p:nvSpPr>
        <p:spPr>
          <a:xfrm>
            <a:off x="9326626" y="3109558"/>
            <a:ext cx="1589883" cy="730022"/>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96 señales de voz de mujeres</a:t>
            </a:r>
            <a:endParaRPr lang="es-ES" sz="1600" dirty="0"/>
          </a:p>
        </p:txBody>
      </p:sp>
      <p:sp>
        <p:nvSpPr>
          <p:cNvPr id="27" name="Flecha: hacia abajo 48">
            <a:extLst>
              <a:ext uri="{FF2B5EF4-FFF2-40B4-BE49-F238E27FC236}">
                <a16:creationId xmlns:a16="http://schemas.microsoft.com/office/drawing/2014/main" xmlns="" id="{36CAC45E-7B2B-4510-A4DF-A17CA2412BC7}"/>
              </a:ext>
            </a:extLst>
          </p:cNvPr>
          <p:cNvSpPr/>
          <p:nvPr/>
        </p:nvSpPr>
        <p:spPr>
          <a:xfrm>
            <a:off x="9401997" y="3844272"/>
            <a:ext cx="400069" cy="373987"/>
          </a:xfrm>
          <a:prstGeom prst="downArrow">
            <a:avLst>
              <a:gd name="adj1" fmla="val 55000"/>
              <a:gd name="adj2" fmla="val 45000"/>
            </a:avLst>
          </a:prstGeom>
          <a:solidFill>
            <a:srgbClr val="C00000">
              <a:alpha val="90000"/>
            </a:srgbClr>
          </a:solidFill>
          <a:ln>
            <a:solidFill>
              <a:srgbClr val="C00000">
                <a:alpha val="90000"/>
              </a:srgbClr>
            </a:solidFill>
          </a:ln>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221106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smtClean="0">
                <a:solidFill>
                  <a:schemeClr val="bg2">
                    <a:lumMod val="75000"/>
                  </a:schemeClr>
                </a:solidFill>
              </a:rPr>
              <a:t>JUSTIFICACIÓN</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bg2">
                    <a:lumMod val="75000"/>
                  </a:schemeClr>
                </a:solidFill>
              </a:rPr>
              <a:t>DIAGRAMA DEL MÉTODO DE RECONOCIMIENTO DE ENGAÑOS Y </a:t>
            </a:r>
            <a:r>
              <a:rPr lang="es-ES" sz="2000" b="1" dirty="0" smtClean="0">
                <a:solidFill>
                  <a:schemeClr val="bg2">
                    <a:lumMod val="75000"/>
                  </a:schemeClr>
                </a:solidFill>
              </a:rPr>
              <a:t>VERDADES</a:t>
            </a:r>
          </a:p>
          <a:p>
            <a:pPr marL="342900" indent="-342900" algn="just">
              <a:buFont typeface="Arial" panose="020B0604020202020204" pitchFamily="34" charset="0"/>
              <a:buAutoNum type="arabicPeriod"/>
            </a:pPr>
            <a:r>
              <a:rPr lang="es-ES" sz="2000" b="1" dirty="0">
                <a:solidFill>
                  <a:schemeClr val="bg2">
                    <a:lumMod val="75000"/>
                  </a:schemeClr>
                </a:solidFill>
              </a:rPr>
              <a:t>BASE DE </a:t>
            </a:r>
            <a:r>
              <a:rPr lang="es-ES" sz="2000" b="1" dirty="0" smtClean="0">
                <a:solidFill>
                  <a:schemeClr val="bg2">
                    <a:lumMod val="75000"/>
                  </a:schemeClr>
                </a:solidFill>
              </a:rPr>
              <a:t>DATOS</a:t>
            </a:r>
            <a:endParaRPr lang="es-ES" sz="2000" b="1" dirty="0">
              <a:solidFill>
                <a:schemeClr val="bg2">
                  <a:lumMod val="75000"/>
                </a:schemeClr>
              </a:solidFill>
            </a:endParaRPr>
          </a:p>
          <a:p>
            <a:pPr marL="342900" indent="-342900" algn="just">
              <a:buAutoNum type="arabicPeriod"/>
            </a:pPr>
            <a:r>
              <a:rPr lang="es-ES" sz="2000" b="1" dirty="0">
                <a:solidFill>
                  <a:schemeClr val="tx1"/>
                </a:solidFill>
              </a:rPr>
              <a:t>EXTRACCIÓN DE CARACTERÍSTICAS</a:t>
            </a:r>
          </a:p>
          <a:p>
            <a:pPr marL="342900" indent="-342900" algn="just">
              <a:buAutoNum type="arabicPeriod"/>
            </a:pPr>
            <a:r>
              <a:rPr lang="es-ES" sz="2000" b="1" dirty="0" smtClean="0">
                <a:solidFill>
                  <a:schemeClr val="bg2">
                    <a:lumMod val="75000"/>
                  </a:schemeClr>
                </a:solidFill>
              </a:rPr>
              <a:t>APRENDIZAJE </a:t>
            </a:r>
            <a:r>
              <a:rPr lang="es-ES" sz="2000" b="1" dirty="0">
                <a:solidFill>
                  <a:schemeClr val="bg2">
                    <a:lumMod val="75000"/>
                  </a:schemeClr>
                </a:solidFill>
              </a:rPr>
              <a:t>DEL SISTEMA</a:t>
            </a:r>
          </a:p>
          <a:p>
            <a:pPr marL="342900" indent="-342900" algn="just">
              <a:buAutoNum type="arabicPeriod"/>
            </a:pPr>
            <a:r>
              <a:rPr lang="es-ES" sz="2000" b="1" dirty="0">
                <a:solidFill>
                  <a:schemeClr val="bg2">
                    <a:lumMod val="75000"/>
                  </a:schemeClr>
                </a:solidFill>
              </a:rPr>
              <a:t>SELECCIÓN DE LAS CARACTERÍSTICAS</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213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028039"/>
            <a:ext cx="11486825" cy="5576270"/>
          </a:xfrm>
        </p:spPr>
        <p:txBody>
          <a:bodyPr>
            <a:noAutofit/>
          </a:bodyPr>
          <a:lstStyle/>
          <a:p>
            <a:r>
              <a:rPr lang="es-ES" b="1" dirty="0">
                <a:solidFill>
                  <a:srgbClr val="00682F"/>
                </a:solidFill>
              </a:rPr>
              <a:t>EXTRACCIÓN DE </a:t>
            </a:r>
            <a:r>
              <a:rPr lang="es-ES" b="1" dirty="0" smtClean="0">
                <a:solidFill>
                  <a:srgbClr val="00682F"/>
                </a:solidFill>
              </a:rPr>
              <a:t>CARACTERISTICAS</a:t>
            </a:r>
            <a:endParaRPr lang="es-EC" sz="2000" dirty="0" smtClean="0">
              <a:solidFill>
                <a:schemeClr val="tx1"/>
              </a:solidFill>
            </a:endParaRPr>
          </a:p>
          <a:p>
            <a:endParaRPr lang="es-ES" sz="20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graphicFrame>
        <p:nvGraphicFramePr>
          <p:cNvPr id="2" name="Diagrama 1"/>
          <p:cNvGraphicFramePr/>
          <p:nvPr>
            <p:extLst>
              <p:ext uri="{D42A27DB-BD31-4B8C-83A1-F6EECF244321}">
                <p14:modId xmlns:p14="http://schemas.microsoft.com/office/powerpoint/2010/main" val="3911843722"/>
              </p:ext>
            </p:extLst>
          </p:nvPr>
        </p:nvGraphicFramePr>
        <p:xfrm>
          <a:off x="1415057" y="1454226"/>
          <a:ext cx="6847595" cy="48823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ángulo 2"/>
          <p:cNvSpPr/>
          <p:nvPr/>
        </p:nvSpPr>
        <p:spPr>
          <a:xfrm>
            <a:off x="8494489" y="1957401"/>
            <a:ext cx="2643564" cy="35143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i="1" dirty="0" smtClean="0"/>
              <a:t>68 características </a:t>
            </a:r>
          </a:p>
          <a:p>
            <a:pPr marL="285750" indent="-285750" algn="just">
              <a:buFont typeface="Arial" panose="020B0604020202020204" pitchFamily="34" charset="0"/>
              <a:buChar char="•"/>
            </a:pPr>
            <a:r>
              <a:rPr lang="es-ES" i="1" dirty="0" smtClean="0"/>
              <a:t>Pitch</a:t>
            </a:r>
          </a:p>
          <a:p>
            <a:pPr marL="285750" indent="-285750" algn="just">
              <a:buFont typeface="Arial" panose="020B0604020202020204" pitchFamily="34" charset="0"/>
              <a:buChar char="•"/>
            </a:pPr>
            <a:r>
              <a:rPr lang="es-ES" i="1" dirty="0" err="1" smtClean="0"/>
              <a:t>Jitter</a:t>
            </a:r>
            <a:endParaRPr lang="es-ES" i="1" dirty="0" smtClean="0"/>
          </a:p>
          <a:p>
            <a:pPr marL="285750" indent="-285750" algn="just">
              <a:buFont typeface="Arial" panose="020B0604020202020204" pitchFamily="34" charset="0"/>
              <a:buChar char="•"/>
            </a:pPr>
            <a:r>
              <a:rPr lang="es-ES" i="1" dirty="0" err="1" smtClean="0"/>
              <a:t>Shimmer</a:t>
            </a:r>
            <a:endParaRPr lang="es-ES" i="1" dirty="0" smtClean="0"/>
          </a:p>
          <a:p>
            <a:pPr marL="285750" indent="-285750" algn="just">
              <a:buFont typeface="Arial" panose="020B0604020202020204" pitchFamily="34" charset="0"/>
              <a:buChar char="•"/>
            </a:pPr>
            <a:r>
              <a:rPr lang="es-ES" dirty="0" smtClean="0"/>
              <a:t>Energía</a:t>
            </a:r>
          </a:p>
          <a:p>
            <a:pPr marL="285750" indent="-285750" algn="just">
              <a:buFont typeface="Arial" panose="020B0604020202020204" pitchFamily="34" charset="0"/>
              <a:buChar char="•"/>
            </a:pPr>
            <a:r>
              <a:rPr lang="es-ES" dirty="0" smtClean="0"/>
              <a:t>Tasa de cruce por cero</a:t>
            </a:r>
          </a:p>
          <a:p>
            <a:pPr marL="285750" indent="-285750" algn="just">
              <a:buFont typeface="Arial" panose="020B0604020202020204" pitchFamily="34" charset="0"/>
              <a:buChar char="•"/>
            </a:pPr>
            <a:r>
              <a:rPr lang="es-ES" dirty="0" err="1" smtClean="0"/>
              <a:t>Kurtosis</a:t>
            </a:r>
            <a:endParaRPr lang="es-ES" dirty="0" smtClean="0"/>
          </a:p>
          <a:p>
            <a:pPr marL="285750" indent="-285750" algn="just">
              <a:buFont typeface="Arial" panose="020B0604020202020204" pitchFamily="34" charset="0"/>
              <a:buChar char="•"/>
            </a:pPr>
            <a:r>
              <a:rPr lang="es-ES" i="1" dirty="0" err="1" smtClean="0"/>
              <a:t>Spectral</a:t>
            </a:r>
            <a:r>
              <a:rPr lang="es-ES" i="1" dirty="0" smtClean="0"/>
              <a:t> Roll-off</a:t>
            </a:r>
          </a:p>
          <a:p>
            <a:pPr marL="285750" indent="-285750" algn="ctr">
              <a:buFont typeface="Arial" panose="020B0604020202020204" pitchFamily="34" charset="0"/>
              <a:buChar char="•"/>
            </a:pPr>
            <a:endParaRPr lang="es-ES" dirty="0"/>
          </a:p>
        </p:txBody>
      </p:sp>
      <p:sp>
        <p:nvSpPr>
          <p:cNvPr id="4" name="Rectángulo 3"/>
          <p:cNvSpPr/>
          <p:nvPr/>
        </p:nvSpPr>
        <p:spPr>
          <a:xfrm>
            <a:off x="4424120" y="3135893"/>
            <a:ext cx="3243620" cy="181067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lgn="just">
              <a:buFont typeface="Arial" panose="020B0604020202020204" pitchFamily="34" charset="0"/>
              <a:buChar char="•"/>
            </a:pPr>
            <a:r>
              <a:rPr lang="es-ES" dirty="0" smtClean="0">
                <a:solidFill>
                  <a:schemeClr val="tx1"/>
                </a:solidFill>
              </a:rPr>
              <a:t>Entonación, pausas, volumen.</a:t>
            </a:r>
          </a:p>
          <a:p>
            <a:pPr marL="285750" indent="-285750" algn="just">
              <a:buFont typeface="Arial" panose="020B0604020202020204" pitchFamily="34" charset="0"/>
              <a:buChar char="•"/>
            </a:pPr>
            <a:r>
              <a:rPr lang="es-ES" dirty="0" smtClean="0">
                <a:solidFill>
                  <a:schemeClr val="tx1"/>
                </a:solidFill>
              </a:rPr>
              <a:t>Neutral, ruidoso, sonoro.</a:t>
            </a:r>
          </a:p>
          <a:p>
            <a:pPr marL="285750" indent="-285750" algn="just">
              <a:buFont typeface="Arial" panose="020B0604020202020204" pitchFamily="34" charset="0"/>
              <a:buChar char="•"/>
            </a:pPr>
            <a:r>
              <a:rPr lang="es-ES" dirty="0" smtClean="0">
                <a:solidFill>
                  <a:schemeClr val="tx1"/>
                </a:solidFill>
              </a:rPr>
              <a:t>Propiedades en el dominio de la frecuencia (Harmónicos).</a:t>
            </a:r>
            <a:endParaRPr lang="es-ES" dirty="0">
              <a:solidFill>
                <a:schemeClr val="tx1"/>
              </a:solidFill>
            </a:endParaRPr>
          </a:p>
        </p:txBody>
      </p:sp>
    </p:spTree>
    <p:extLst>
      <p:ext uri="{BB962C8B-B14F-4D97-AF65-F5344CB8AC3E}">
        <p14:creationId xmlns:p14="http://schemas.microsoft.com/office/powerpoint/2010/main" val="3976827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smtClean="0">
                <a:solidFill>
                  <a:schemeClr val="bg2">
                    <a:lumMod val="75000"/>
                  </a:schemeClr>
                </a:solidFill>
              </a:rPr>
              <a:t>JUSTIFICACIÓN</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bg2">
                    <a:lumMod val="75000"/>
                  </a:schemeClr>
                </a:solidFill>
              </a:rPr>
              <a:t>DIAGRAMA DEL MÉTODO DE RECONOCIMIENTO DE ENGAÑOS Y </a:t>
            </a:r>
            <a:r>
              <a:rPr lang="es-ES" sz="2000" b="1" dirty="0" smtClean="0">
                <a:solidFill>
                  <a:schemeClr val="bg2">
                    <a:lumMod val="75000"/>
                  </a:schemeClr>
                </a:solidFill>
              </a:rPr>
              <a:t>VERDADES</a:t>
            </a:r>
          </a:p>
          <a:p>
            <a:pPr marL="342900" indent="-342900" algn="just">
              <a:buFont typeface="Arial" panose="020B0604020202020204" pitchFamily="34" charset="0"/>
              <a:buAutoNum type="arabicPeriod"/>
            </a:pPr>
            <a:r>
              <a:rPr lang="es-ES" sz="2000" b="1" dirty="0">
                <a:solidFill>
                  <a:schemeClr val="bg2">
                    <a:lumMod val="75000"/>
                  </a:schemeClr>
                </a:solidFill>
              </a:rPr>
              <a:t>BASE DE </a:t>
            </a:r>
            <a:r>
              <a:rPr lang="es-ES" sz="2000" b="1" dirty="0" smtClean="0">
                <a:solidFill>
                  <a:schemeClr val="bg2">
                    <a:lumMod val="75000"/>
                  </a:schemeClr>
                </a:solidFill>
              </a:rPr>
              <a:t>DATOS</a:t>
            </a:r>
            <a:endParaRPr lang="es-ES" sz="2000" b="1" dirty="0">
              <a:solidFill>
                <a:schemeClr val="bg2">
                  <a:lumMod val="75000"/>
                </a:schemeClr>
              </a:solidFill>
            </a:endParaRPr>
          </a:p>
          <a:p>
            <a:pPr marL="342900" indent="-342900" algn="just">
              <a:buAutoNum type="arabicPeriod"/>
            </a:pPr>
            <a:r>
              <a:rPr lang="es-ES" sz="2000" b="1" dirty="0">
                <a:solidFill>
                  <a:schemeClr val="bg2">
                    <a:lumMod val="75000"/>
                  </a:schemeClr>
                </a:solidFill>
              </a:rPr>
              <a:t>EXTRACCIÓN DE </a:t>
            </a:r>
            <a:r>
              <a:rPr lang="es-ES" sz="2000" b="1" dirty="0" smtClean="0">
                <a:solidFill>
                  <a:schemeClr val="bg2">
                    <a:lumMod val="75000"/>
                  </a:schemeClr>
                </a:solidFill>
              </a:rPr>
              <a:t>CARACTERÍSTICAS</a:t>
            </a:r>
            <a:endParaRPr lang="es-ES" sz="2000" b="1" dirty="0">
              <a:solidFill>
                <a:schemeClr val="bg2">
                  <a:lumMod val="75000"/>
                </a:schemeClr>
              </a:solidFill>
            </a:endParaRPr>
          </a:p>
          <a:p>
            <a:pPr marL="342900" indent="-342900" algn="just">
              <a:buAutoNum type="arabicPeriod"/>
            </a:pPr>
            <a:r>
              <a:rPr lang="es-ES" sz="2000" b="1" dirty="0">
                <a:solidFill>
                  <a:schemeClr val="tx1"/>
                </a:solidFill>
              </a:rPr>
              <a:t>APRENDIZAJE DEL SISTEMA</a:t>
            </a:r>
          </a:p>
          <a:p>
            <a:pPr marL="342900" indent="-342900" algn="just">
              <a:buAutoNum type="arabicPeriod"/>
            </a:pPr>
            <a:r>
              <a:rPr lang="es-ES" sz="2000" b="1" dirty="0">
                <a:solidFill>
                  <a:schemeClr val="bg2">
                    <a:lumMod val="75000"/>
                  </a:schemeClr>
                </a:solidFill>
              </a:rPr>
              <a:t>SELECCIÓN DE LAS CARACTERÍSTICAS</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083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092114"/>
            <a:ext cx="11486825" cy="5180348"/>
          </a:xfrm>
        </p:spPr>
        <p:txBody>
          <a:bodyPr>
            <a:noAutofit/>
          </a:bodyPr>
          <a:lstStyle/>
          <a:p>
            <a:r>
              <a:rPr lang="es-ES" sz="2800" b="1" dirty="0" smtClean="0">
                <a:solidFill>
                  <a:srgbClr val="005024"/>
                </a:solidFill>
              </a:rPr>
              <a:t>APRENDIZAJE AUTOMÁTICO SUPERVISADO</a:t>
            </a:r>
          </a:p>
          <a:p>
            <a:endParaRPr lang="es-ES" dirty="0">
              <a:solidFill>
                <a:schemeClr val="tx1"/>
              </a:solidFill>
            </a:endParaRPr>
          </a:p>
          <a:p>
            <a:pPr algn="just"/>
            <a:r>
              <a:rPr lang="es-ES" sz="1600" dirty="0" smtClean="0">
                <a:solidFill>
                  <a:schemeClr val="tx1"/>
                </a:solidFill>
              </a:rPr>
              <a:t>El </a:t>
            </a:r>
            <a:r>
              <a:rPr lang="es-ES" sz="1600" dirty="0">
                <a:solidFill>
                  <a:schemeClr val="tx1"/>
                </a:solidFill>
              </a:rPr>
              <a:t>aprendizaje automático de las maquinas (</a:t>
            </a:r>
            <a:r>
              <a:rPr lang="es-ES" sz="1600" i="1" dirty="0">
                <a:solidFill>
                  <a:schemeClr val="tx1"/>
                </a:solidFill>
              </a:rPr>
              <a:t>Machine </a:t>
            </a:r>
            <a:r>
              <a:rPr lang="es-ES" sz="1600" i="1" dirty="0" err="1">
                <a:solidFill>
                  <a:schemeClr val="tx1"/>
                </a:solidFill>
              </a:rPr>
              <a:t>Learning</a:t>
            </a:r>
            <a:r>
              <a:rPr lang="es-ES" sz="1600" dirty="0">
                <a:solidFill>
                  <a:schemeClr val="tx1"/>
                </a:solidFill>
              </a:rPr>
              <a:t>) tiene como objetivo </a:t>
            </a:r>
            <a:r>
              <a:rPr lang="es-ES" sz="1600" dirty="0" smtClean="0">
                <a:solidFill>
                  <a:schemeClr val="tx1"/>
                </a:solidFill>
              </a:rPr>
              <a:t>desarrollar </a:t>
            </a:r>
            <a:r>
              <a:rPr lang="es-ES" sz="1600" dirty="0">
                <a:solidFill>
                  <a:schemeClr val="tx1"/>
                </a:solidFill>
              </a:rPr>
              <a:t>algoritmos que permitan aprender de un conjunto de observaciones, de esta </a:t>
            </a:r>
            <a:r>
              <a:rPr lang="es-ES" sz="1600" dirty="0" smtClean="0">
                <a:solidFill>
                  <a:schemeClr val="tx1"/>
                </a:solidFill>
              </a:rPr>
              <a:t>manera </a:t>
            </a:r>
            <a:r>
              <a:rPr lang="es-ES" sz="1600" dirty="0">
                <a:solidFill>
                  <a:schemeClr val="tx1"/>
                </a:solidFill>
              </a:rPr>
              <a:t>dando la capacidad al sistema de establecer hipótesis o predicciones de </a:t>
            </a:r>
            <a:r>
              <a:rPr lang="es-ES" sz="1600" dirty="0" smtClean="0">
                <a:solidFill>
                  <a:schemeClr val="tx1"/>
                </a:solidFill>
              </a:rPr>
              <a:t>nuevas observaciones</a:t>
            </a:r>
            <a:r>
              <a:rPr lang="es-ES" sz="1600" dirty="0">
                <a:solidFill>
                  <a:schemeClr val="tx1"/>
                </a:solidFill>
              </a:rPr>
              <a:t>, de tal manera que se puedan tomar decisiones automáticamente, dando así al sistema </a:t>
            </a:r>
            <a:r>
              <a:rPr lang="es-ES" sz="1600" dirty="0" smtClean="0">
                <a:solidFill>
                  <a:schemeClr val="tx1"/>
                </a:solidFill>
              </a:rPr>
              <a:t>inteligencia artificial.</a:t>
            </a:r>
            <a:endParaRPr lang="es-ES" sz="16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6" name="Picture 4"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5033" y="3310517"/>
            <a:ext cx="2706734" cy="1913453"/>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graphicFrame>
        <p:nvGraphicFramePr>
          <p:cNvPr id="2" name="Diagrama 1"/>
          <p:cNvGraphicFramePr/>
          <p:nvPr>
            <p:extLst>
              <p:ext uri="{D42A27DB-BD31-4B8C-83A1-F6EECF244321}">
                <p14:modId xmlns:p14="http://schemas.microsoft.com/office/powerpoint/2010/main" val="2638053975"/>
              </p:ext>
            </p:extLst>
          </p:nvPr>
        </p:nvGraphicFramePr>
        <p:xfrm>
          <a:off x="368291" y="3213798"/>
          <a:ext cx="12091786" cy="21068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53721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092114"/>
            <a:ext cx="11486825" cy="5180348"/>
          </a:xfrm>
        </p:spPr>
        <p:txBody>
          <a:bodyPr>
            <a:noAutofit/>
          </a:bodyPr>
          <a:lstStyle/>
          <a:p>
            <a:r>
              <a:rPr lang="es-ES" sz="2800" b="1" dirty="0" smtClean="0">
                <a:solidFill>
                  <a:srgbClr val="005024"/>
                </a:solidFill>
              </a:rPr>
              <a:t>APRENDIZAJE AUTOMÁTICO SUPERVISADO: FASE DE ENTRENAMIENTO</a:t>
            </a:r>
          </a:p>
          <a:p>
            <a:pPr algn="just"/>
            <a:r>
              <a:rPr lang="es-ES" sz="1600" dirty="0" smtClean="0">
                <a:solidFill>
                  <a:schemeClr val="tx1"/>
                </a:solidFill>
              </a:rPr>
              <a:t>El aprendizaje del sistema se realizó con la aplicación de Matlab® </a:t>
            </a:r>
            <a:r>
              <a:rPr lang="es-ES" sz="1600" i="1" dirty="0" err="1" smtClean="0">
                <a:solidFill>
                  <a:schemeClr val="tx1"/>
                </a:solidFill>
              </a:rPr>
              <a:t>Classification</a:t>
            </a:r>
            <a:r>
              <a:rPr lang="es-ES" sz="1600" i="1" dirty="0" smtClean="0">
                <a:solidFill>
                  <a:schemeClr val="tx1"/>
                </a:solidFill>
              </a:rPr>
              <a:t> </a:t>
            </a:r>
            <a:r>
              <a:rPr lang="es-ES" sz="1600" i="1" dirty="0" err="1" smtClean="0">
                <a:solidFill>
                  <a:schemeClr val="tx1"/>
                </a:solidFill>
              </a:rPr>
              <a:t>Learner</a:t>
            </a:r>
            <a:r>
              <a:rPr lang="es-ES" sz="1600" i="1" dirty="0" smtClean="0">
                <a:solidFill>
                  <a:schemeClr val="tx1"/>
                </a:solidFill>
              </a:rPr>
              <a:t>, </a:t>
            </a:r>
            <a:r>
              <a:rPr lang="es-ES" sz="1600" dirty="0" smtClean="0">
                <a:solidFill>
                  <a:schemeClr val="tx1"/>
                </a:solidFill>
              </a:rPr>
              <a:t>el cual con la matriz de entrenamiento realiza con todos los clasificadores un </a:t>
            </a:r>
            <a:r>
              <a:rPr lang="es-ES" sz="1600" i="1" dirty="0" smtClean="0">
                <a:solidFill>
                  <a:schemeClr val="tx1"/>
                </a:solidFill>
              </a:rPr>
              <a:t>test</a:t>
            </a:r>
            <a:r>
              <a:rPr lang="es-ES" sz="1600" dirty="0" smtClean="0">
                <a:solidFill>
                  <a:schemeClr val="tx1"/>
                </a:solidFill>
              </a:rPr>
              <a:t>, y determina el porcentaje de exactitud de cada uno. En base a esta herramienta se determinó que el clasificador con mayor porcentaje es </a:t>
            </a:r>
            <a:r>
              <a:rPr lang="es-ES" sz="1600" i="1" dirty="0" smtClean="0">
                <a:solidFill>
                  <a:schemeClr val="tx1"/>
                </a:solidFill>
              </a:rPr>
              <a:t>Linear </a:t>
            </a:r>
            <a:r>
              <a:rPr lang="es-ES" sz="1600" i="1" dirty="0" err="1">
                <a:solidFill>
                  <a:schemeClr val="tx1"/>
                </a:solidFill>
              </a:rPr>
              <a:t>S</a:t>
            </a:r>
            <a:r>
              <a:rPr lang="es-ES" sz="1600" i="1" dirty="0" err="1" smtClean="0">
                <a:solidFill>
                  <a:schemeClr val="tx1"/>
                </a:solidFill>
              </a:rPr>
              <a:t>upport</a:t>
            </a:r>
            <a:r>
              <a:rPr lang="es-ES" sz="1600" i="1" dirty="0" smtClean="0">
                <a:solidFill>
                  <a:schemeClr val="tx1"/>
                </a:solidFill>
              </a:rPr>
              <a:t> Vector Machine </a:t>
            </a:r>
            <a:r>
              <a:rPr lang="es-ES" sz="1600" dirty="0" smtClean="0">
                <a:solidFill>
                  <a:schemeClr val="tx1"/>
                </a:solidFill>
              </a:rPr>
              <a:t>(SVM).</a:t>
            </a:r>
          </a:p>
          <a:p>
            <a:r>
              <a:rPr lang="es-ES" dirty="0" smtClean="0">
                <a:solidFill>
                  <a:schemeClr val="tx1"/>
                </a:solidFill>
              </a:rPr>
              <a:t> </a:t>
            </a:r>
            <a:endParaRPr lang="es-ES"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12" name="Imagen 11"/>
          <p:cNvPicPr/>
          <p:nvPr/>
        </p:nvPicPr>
        <p:blipFill>
          <a:blip r:embed="rId4"/>
          <a:stretch>
            <a:fillRect/>
          </a:stretch>
        </p:blipFill>
        <p:spPr>
          <a:xfrm>
            <a:off x="2624778" y="2313542"/>
            <a:ext cx="7025997" cy="4417763"/>
          </a:xfrm>
          <a:prstGeom prst="rect">
            <a:avLst/>
          </a:prstGeom>
        </p:spPr>
      </p:pic>
    </p:spTree>
    <p:extLst>
      <p:ext uri="{BB962C8B-B14F-4D97-AF65-F5344CB8AC3E}">
        <p14:creationId xmlns:p14="http://schemas.microsoft.com/office/powerpoint/2010/main" val="3285568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52587" y="823405"/>
            <a:ext cx="11486825" cy="5180348"/>
          </a:xfrm>
        </p:spPr>
        <p:txBody>
          <a:bodyPr>
            <a:noAutofit/>
          </a:bodyPr>
          <a:lstStyle/>
          <a:p>
            <a:r>
              <a:rPr lang="es-ES" sz="2800" b="1" dirty="0" smtClean="0">
                <a:solidFill>
                  <a:srgbClr val="005024"/>
                </a:solidFill>
              </a:rPr>
              <a:t>APRENDIZAJE AUTOMÁTICO SUPERVISADO: FASE DE ENTRENAMIENTO</a:t>
            </a:r>
          </a:p>
          <a:p>
            <a:r>
              <a:rPr lang="es-ES" dirty="0" smtClean="0">
                <a:solidFill>
                  <a:schemeClr val="tx1"/>
                </a:solidFill>
              </a:rPr>
              <a:t> </a:t>
            </a:r>
            <a:endParaRPr lang="es-ES" dirty="0">
              <a:solidFill>
                <a:schemeClr val="tx1"/>
              </a:solidFill>
            </a:endParaRPr>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4"/>
          <a:stretch>
            <a:fillRect/>
          </a:stretch>
        </p:blipFill>
        <p:spPr>
          <a:xfrm>
            <a:off x="1146843" y="1234007"/>
            <a:ext cx="9744075" cy="5581650"/>
          </a:xfrm>
          <a:prstGeom prst="rect">
            <a:avLst/>
          </a:prstGeom>
        </p:spPr>
      </p:pic>
    </p:spTree>
    <p:extLst>
      <p:ext uri="{BB962C8B-B14F-4D97-AF65-F5344CB8AC3E}">
        <p14:creationId xmlns:p14="http://schemas.microsoft.com/office/powerpoint/2010/main" val="714588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092114"/>
            <a:ext cx="11486825" cy="5180348"/>
          </a:xfrm>
        </p:spPr>
        <p:txBody>
          <a:bodyPr>
            <a:noAutofit/>
          </a:bodyPr>
          <a:lstStyle/>
          <a:p>
            <a:r>
              <a:rPr lang="es-ES" sz="2800" b="1" dirty="0" smtClean="0">
                <a:solidFill>
                  <a:srgbClr val="005024"/>
                </a:solidFill>
              </a:rPr>
              <a:t>APRENDIZAJE AUTOMÁTICO SUPERVISADO: FASE DE EVALUACIÓN</a:t>
            </a:r>
          </a:p>
          <a:p>
            <a:pPr algn="just"/>
            <a:endParaRPr lang="es-ES" dirty="0" smtClean="0">
              <a:solidFill>
                <a:schemeClr val="tx1"/>
              </a:solidFill>
            </a:endParaRPr>
          </a:p>
          <a:p>
            <a:pPr algn="just"/>
            <a:r>
              <a:rPr lang="es-ES" dirty="0" smtClean="0">
                <a:solidFill>
                  <a:schemeClr val="tx1"/>
                </a:solidFill>
              </a:rPr>
              <a:t>La </a:t>
            </a:r>
            <a:r>
              <a:rPr lang="es-ES" dirty="0">
                <a:solidFill>
                  <a:schemeClr val="tx1"/>
                </a:solidFill>
              </a:rPr>
              <a:t>fase de evaluación se lleva a cabo una vez que el sistema ha sido entrenado. Esta fase consiste en entregar al sistema un subconjunto de datos, que el sistema debe etiquetar de acuerdo con lo aprendido anteriormente, y teniendo las verdaderas etiquetas se puede verificar los resultados de la evaluación. </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962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smtClean="0">
                <a:solidFill>
                  <a:schemeClr val="bg2">
                    <a:lumMod val="75000"/>
                  </a:schemeClr>
                </a:solidFill>
              </a:rPr>
              <a:t>JUSTIFICACIÓN</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bg2">
                    <a:lumMod val="75000"/>
                  </a:schemeClr>
                </a:solidFill>
              </a:rPr>
              <a:t>DIAGRAMA DEL MÉTODO DE RECONOCIMIENTO DE ENGAÑOS Y </a:t>
            </a:r>
            <a:r>
              <a:rPr lang="es-ES" sz="2000" b="1" dirty="0" smtClean="0">
                <a:solidFill>
                  <a:schemeClr val="bg2">
                    <a:lumMod val="75000"/>
                  </a:schemeClr>
                </a:solidFill>
              </a:rPr>
              <a:t>VERDADES</a:t>
            </a:r>
          </a:p>
          <a:p>
            <a:pPr marL="342900" indent="-342900" algn="just">
              <a:buFont typeface="Arial" panose="020B0604020202020204" pitchFamily="34" charset="0"/>
              <a:buAutoNum type="arabicPeriod"/>
            </a:pPr>
            <a:r>
              <a:rPr lang="es-ES" sz="2000" b="1" dirty="0">
                <a:solidFill>
                  <a:schemeClr val="bg2">
                    <a:lumMod val="75000"/>
                  </a:schemeClr>
                </a:solidFill>
              </a:rPr>
              <a:t>BASE DE </a:t>
            </a:r>
            <a:r>
              <a:rPr lang="es-ES" sz="2000" b="1" dirty="0" smtClean="0">
                <a:solidFill>
                  <a:schemeClr val="bg2">
                    <a:lumMod val="75000"/>
                  </a:schemeClr>
                </a:solidFill>
              </a:rPr>
              <a:t>DATOS</a:t>
            </a:r>
            <a:endParaRPr lang="es-ES" sz="2000" b="1" dirty="0">
              <a:solidFill>
                <a:schemeClr val="bg2">
                  <a:lumMod val="75000"/>
                </a:schemeClr>
              </a:solidFill>
            </a:endParaRPr>
          </a:p>
          <a:p>
            <a:pPr marL="342900" indent="-342900" algn="just">
              <a:buAutoNum type="arabicPeriod"/>
            </a:pPr>
            <a:r>
              <a:rPr lang="es-ES" sz="2000" b="1" dirty="0">
                <a:solidFill>
                  <a:schemeClr val="bg2">
                    <a:lumMod val="75000"/>
                  </a:schemeClr>
                </a:solidFill>
              </a:rPr>
              <a:t>EXTRACCIÓN DE </a:t>
            </a:r>
            <a:r>
              <a:rPr lang="es-ES" sz="2000" b="1" dirty="0" smtClean="0">
                <a:solidFill>
                  <a:schemeClr val="bg2">
                    <a:lumMod val="75000"/>
                  </a:schemeClr>
                </a:solidFill>
              </a:rPr>
              <a:t>CARACTERÍSTICAS</a:t>
            </a:r>
            <a:endParaRPr lang="es-ES" sz="2000" b="1" dirty="0">
              <a:solidFill>
                <a:schemeClr val="bg2">
                  <a:lumMod val="75000"/>
                </a:schemeClr>
              </a:solidFill>
            </a:endParaRPr>
          </a:p>
          <a:p>
            <a:pPr marL="342900" indent="-342900" algn="just">
              <a:buAutoNum type="arabicPeriod"/>
            </a:pPr>
            <a:r>
              <a:rPr lang="es-ES" sz="2000" b="1" dirty="0">
                <a:solidFill>
                  <a:schemeClr val="bg2">
                    <a:lumMod val="75000"/>
                  </a:schemeClr>
                </a:solidFill>
              </a:rPr>
              <a:t>APRENDIZAJE DEL SISTEMA</a:t>
            </a:r>
          </a:p>
          <a:p>
            <a:pPr marL="342900" indent="-342900" algn="just">
              <a:buAutoNum type="arabicPeriod"/>
            </a:pPr>
            <a:r>
              <a:rPr lang="es-ES" sz="2000" b="1" dirty="0">
                <a:solidFill>
                  <a:schemeClr val="tx1"/>
                </a:solidFill>
              </a:rPr>
              <a:t>SELECCIÓN DE LAS CARACTERÍSTICAS</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239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AutoNum type="arabicPeriod"/>
            </a:pPr>
            <a:r>
              <a:rPr lang="es-ES" sz="2000" b="1" dirty="0">
                <a:solidFill>
                  <a:schemeClr val="tx1"/>
                </a:solidFill>
              </a:rPr>
              <a:t>ANTECEDENTES</a:t>
            </a:r>
          </a:p>
          <a:p>
            <a:pPr marL="342900" indent="-342900" algn="just">
              <a:buAutoNum type="arabicPeriod"/>
            </a:pPr>
            <a:r>
              <a:rPr lang="es-ES" sz="2000" b="1" dirty="0" smtClean="0">
                <a:solidFill>
                  <a:schemeClr val="bg2">
                    <a:lumMod val="75000"/>
                  </a:schemeClr>
                </a:solidFill>
              </a:rPr>
              <a:t>OBJETIVOS</a:t>
            </a:r>
            <a:endParaRPr lang="es-ES" sz="2000" b="1" dirty="0">
              <a:solidFill>
                <a:schemeClr val="bg2">
                  <a:lumMod val="75000"/>
                </a:schemeClr>
              </a:solidFill>
            </a:endParaRPr>
          </a:p>
          <a:p>
            <a:pPr marL="342900" indent="-342900" algn="just">
              <a:buAutoNum type="arabicPeriod"/>
            </a:pPr>
            <a:r>
              <a:rPr lang="es-ES" sz="2000" b="1" dirty="0" smtClean="0">
                <a:solidFill>
                  <a:schemeClr val="bg2">
                    <a:lumMod val="75000"/>
                  </a:schemeClr>
                </a:solidFill>
              </a:rPr>
              <a:t>JUSTIFICACIÓN</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bg2">
                    <a:lumMod val="75000"/>
                  </a:schemeClr>
                </a:solidFill>
              </a:rPr>
              <a:t>DIAGRAMA DEL MÉTODO </a:t>
            </a:r>
            <a:r>
              <a:rPr lang="es-ES" sz="2000" b="1" dirty="0" smtClean="0">
                <a:solidFill>
                  <a:schemeClr val="bg2">
                    <a:lumMod val="75000"/>
                  </a:schemeClr>
                </a:solidFill>
              </a:rPr>
              <a:t>DE RECONOCIMIENTO DE ENGAÑOS Y </a:t>
            </a:r>
            <a:r>
              <a:rPr lang="es-ES" sz="2000" b="1" dirty="0" smtClean="0">
                <a:solidFill>
                  <a:schemeClr val="bg2">
                    <a:lumMod val="75000"/>
                  </a:schemeClr>
                </a:solidFill>
              </a:rPr>
              <a:t>VERDADES</a:t>
            </a:r>
          </a:p>
          <a:p>
            <a:pPr marL="342900" indent="-342900" algn="just">
              <a:buFont typeface="Arial" panose="020B0604020202020204" pitchFamily="34" charset="0"/>
              <a:buAutoNum type="arabicPeriod"/>
            </a:pPr>
            <a:r>
              <a:rPr lang="es-ES" sz="2000" b="1" dirty="0">
                <a:solidFill>
                  <a:schemeClr val="bg2">
                    <a:lumMod val="75000"/>
                  </a:schemeClr>
                </a:solidFill>
              </a:rPr>
              <a:t>BASE DE </a:t>
            </a:r>
            <a:r>
              <a:rPr lang="es-ES" sz="2000" b="1" dirty="0" smtClean="0">
                <a:solidFill>
                  <a:schemeClr val="bg2">
                    <a:lumMod val="75000"/>
                  </a:schemeClr>
                </a:solidFill>
              </a:rPr>
              <a:t>DATOS</a:t>
            </a:r>
            <a:endParaRPr lang="es-ES" sz="2000" b="1" dirty="0">
              <a:solidFill>
                <a:schemeClr val="bg2">
                  <a:lumMod val="75000"/>
                </a:schemeClr>
              </a:solidFill>
            </a:endParaRPr>
          </a:p>
          <a:p>
            <a:pPr marL="342900" indent="-342900" algn="just">
              <a:buAutoNum type="arabicPeriod"/>
            </a:pPr>
            <a:r>
              <a:rPr lang="es-ES" sz="2000" b="1" dirty="0">
                <a:solidFill>
                  <a:schemeClr val="bg2">
                    <a:lumMod val="75000"/>
                  </a:schemeClr>
                </a:solidFill>
              </a:rPr>
              <a:t>EXTRACCIÓN DE </a:t>
            </a:r>
            <a:r>
              <a:rPr lang="es-ES" sz="2000" b="1" dirty="0" smtClean="0">
                <a:solidFill>
                  <a:schemeClr val="bg2">
                    <a:lumMod val="75000"/>
                  </a:schemeClr>
                </a:solidFill>
              </a:rPr>
              <a:t>CARACTERÍSTICAS</a:t>
            </a:r>
            <a:endParaRPr lang="es-ES" sz="2000" b="1" dirty="0">
              <a:solidFill>
                <a:schemeClr val="bg2">
                  <a:lumMod val="75000"/>
                </a:schemeClr>
              </a:solidFill>
            </a:endParaRPr>
          </a:p>
          <a:p>
            <a:pPr marL="342900" indent="-342900" algn="just">
              <a:buAutoNum type="arabicPeriod"/>
            </a:pPr>
            <a:r>
              <a:rPr lang="es-ES" sz="2000" b="1" dirty="0" smtClean="0">
                <a:solidFill>
                  <a:schemeClr val="bg2">
                    <a:lumMod val="75000"/>
                  </a:schemeClr>
                </a:solidFill>
              </a:rPr>
              <a:t>APRENDIZAJE </a:t>
            </a:r>
            <a:r>
              <a:rPr lang="es-ES" sz="2000" b="1" dirty="0" smtClean="0">
                <a:solidFill>
                  <a:schemeClr val="bg2">
                    <a:lumMod val="75000"/>
                  </a:schemeClr>
                </a:solidFill>
              </a:rPr>
              <a:t>DEL SISTEMA</a:t>
            </a:r>
          </a:p>
          <a:p>
            <a:pPr marL="342900" indent="-342900" algn="just">
              <a:buAutoNum type="arabicPeriod"/>
            </a:pPr>
            <a:r>
              <a:rPr lang="es-ES" sz="2000" b="1" dirty="0" smtClean="0">
                <a:solidFill>
                  <a:schemeClr val="bg2">
                    <a:lumMod val="75000"/>
                  </a:schemeClr>
                </a:solidFill>
              </a:rPr>
              <a:t>SELECCIÓN DE </a:t>
            </a:r>
            <a:r>
              <a:rPr lang="es-ES" sz="2000" b="1" dirty="0">
                <a:solidFill>
                  <a:schemeClr val="bg2">
                    <a:lumMod val="75000"/>
                  </a:schemeClr>
                </a:solidFill>
              </a:rPr>
              <a:t>LAS </a:t>
            </a:r>
            <a:r>
              <a:rPr lang="es-ES" sz="2000" b="1" dirty="0" smtClean="0">
                <a:solidFill>
                  <a:schemeClr val="bg2">
                    <a:lumMod val="75000"/>
                  </a:schemeClr>
                </a:solidFill>
              </a:rPr>
              <a:t>CARACTERÍSTICAS</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689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092114"/>
            <a:ext cx="11486825" cy="5180348"/>
          </a:xfrm>
        </p:spPr>
        <p:txBody>
          <a:bodyPr>
            <a:noAutofit/>
          </a:bodyPr>
          <a:lstStyle/>
          <a:p>
            <a:pPr algn="r"/>
            <a:r>
              <a:rPr lang="es-ES" sz="3000" b="1" dirty="0" smtClean="0">
                <a:solidFill>
                  <a:srgbClr val="005024"/>
                </a:solidFill>
              </a:rPr>
              <a:t>SELECCIÓN DE CARACTERÍSTICAS</a:t>
            </a:r>
          </a:p>
          <a:p>
            <a:pPr algn="just"/>
            <a:r>
              <a:rPr lang="es-ES" sz="1600" dirty="0" smtClean="0">
                <a:solidFill>
                  <a:schemeClr val="tx1"/>
                </a:solidFill>
              </a:rPr>
              <a:t>Se extrajo </a:t>
            </a:r>
            <a:r>
              <a:rPr lang="es-ES" sz="1600" dirty="0">
                <a:solidFill>
                  <a:schemeClr val="tx1"/>
                </a:solidFill>
              </a:rPr>
              <a:t>todas las características posibles para posteriormente identificar cuáles de ellas en conjunto tienen mejores </a:t>
            </a:r>
            <a:r>
              <a:rPr lang="es-ES" sz="1600" dirty="0" smtClean="0">
                <a:solidFill>
                  <a:schemeClr val="tx1"/>
                </a:solidFill>
              </a:rPr>
              <a:t>resultados. La </a:t>
            </a:r>
            <a:r>
              <a:rPr lang="es-ES" sz="1600" dirty="0">
                <a:solidFill>
                  <a:schemeClr val="tx1"/>
                </a:solidFill>
              </a:rPr>
              <a:t>clasificación y selección de funciones para la clasificación tiene como objetivo reducir la </a:t>
            </a:r>
            <a:r>
              <a:rPr lang="es-ES" sz="1600" dirty="0" err="1">
                <a:solidFill>
                  <a:schemeClr val="tx1"/>
                </a:solidFill>
              </a:rPr>
              <a:t>dimensionalidad</a:t>
            </a:r>
            <a:r>
              <a:rPr lang="es-ES" sz="1600" dirty="0">
                <a:solidFill>
                  <a:schemeClr val="tx1"/>
                </a:solidFill>
              </a:rPr>
              <a:t> y el ruido en los conjuntos de datos</a:t>
            </a:r>
            <a:r>
              <a:rPr lang="es-ES" sz="1600" dirty="0" smtClean="0">
                <a:solidFill>
                  <a:schemeClr val="tx1"/>
                </a:solidFill>
              </a:rPr>
              <a:t>. </a:t>
            </a:r>
            <a:r>
              <a:rPr lang="es-ES" sz="1600" dirty="0">
                <a:solidFill>
                  <a:schemeClr val="tx1"/>
                </a:solidFill>
              </a:rPr>
              <a:t>Este procedimiento se realizó con la librería para Matlab® “</a:t>
            </a:r>
            <a:r>
              <a:rPr lang="es-ES" sz="1600" i="1" dirty="0" err="1">
                <a:solidFill>
                  <a:schemeClr val="tx1"/>
                </a:solidFill>
              </a:rPr>
              <a:t>Feature</a:t>
            </a:r>
            <a:r>
              <a:rPr lang="es-ES" sz="1600" i="1" dirty="0">
                <a:solidFill>
                  <a:schemeClr val="tx1"/>
                </a:solidFill>
              </a:rPr>
              <a:t> Selección Library</a:t>
            </a:r>
            <a:r>
              <a:rPr lang="es-ES" sz="1600" dirty="0">
                <a:solidFill>
                  <a:schemeClr val="tx1"/>
                </a:solidFill>
              </a:rPr>
              <a:t>” (</a:t>
            </a:r>
            <a:r>
              <a:rPr lang="es-ES" sz="1600" dirty="0" err="1">
                <a:solidFill>
                  <a:schemeClr val="tx1"/>
                </a:solidFill>
              </a:rPr>
              <a:t>FSLib</a:t>
            </a:r>
            <a:r>
              <a:rPr lang="es-ES" sz="1600" dirty="0">
                <a:solidFill>
                  <a:schemeClr val="tx1"/>
                </a:solidFill>
              </a:rPr>
              <a:t>), elaborada por </a:t>
            </a:r>
            <a:r>
              <a:rPr lang="es-ES" sz="1600" dirty="0" err="1">
                <a:solidFill>
                  <a:schemeClr val="tx1"/>
                </a:solidFill>
              </a:rPr>
              <a:t>Roffo</a:t>
            </a:r>
            <a:r>
              <a:rPr lang="es-ES" sz="1600" dirty="0">
                <a:solidFill>
                  <a:schemeClr val="tx1"/>
                </a:solidFill>
              </a:rPr>
              <a:t> Giorgio, esta selección de características realiza un filtrado de la información, eliminando datos redundantes o no deseados de un flujo de información (</a:t>
            </a:r>
            <a:r>
              <a:rPr lang="es-ES" sz="1600" dirty="0" err="1">
                <a:solidFill>
                  <a:schemeClr val="tx1"/>
                </a:solidFill>
              </a:rPr>
              <a:t>Roffo</a:t>
            </a:r>
            <a:r>
              <a:rPr lang="es-ES" sz="1600" dirty="0">
                <a:solidFill>
                  <a:schemeClr val="tx1"/>
                </a:solidFill>
              </a:rPr>
              <a:t>, 2018).</a:t>
            </a:r>
          </a:p>
          <a:p>
            <a:pPr algn="just"/>
            <a:endParaRPr lang="es-ES" sz="1600" dirty="0">
              <a:solidFill>
                <a:schemeClr val="tx1"/>
              </a:solidFill>
            </a:endParaRPr>
          </a:p>
          <a:p>
            <a:pPr algn="just"/>
            <a:endParaRPr lang="es-ES" sz="1600" dirty="0">
              <a:solidFill>
                <a:schemeClr val="tx1"/>
              </a:solidFill>
            </a:endParaRPr>
          </a:p>
          <a:p>
            <a:pPr algn="just"/>
            <a:endParaRPr lang="es-ES" sz="1600" dirty="0">
              <a:solidFill>
                <a:schemeClr val="tx1"/>
              </a:solidFill>
            </a:endParaRPr>
          </a:p>
          <a:p>
            <a:pPr algn="just"/>
            <a:endParaRPr lang="es-ES" sz="1600" dirty="0">
              <a:solidFill>
                <a:schemeClr val="tx1"/>
              </a:solidFill>
            </a:endParaRPr>
          </a:p>
          <a:p>
            <a:pPr algn="just"/>
            <a:endParaRPr lang="es-ES" sz="1600" dirty="0">
              <a:solidFill>
                <a:schemeClr val="tx1"/>
              </a:solidFill>
            </a:endParaRPr>
          </a:p>
          <a:p>
            <a:pPr algn="just"/>
            <a:endParaRPr lang="es-ES" sz="1600" dirty="0">
              <a:solidFill>
                <a:schemeClr val="tx1"/>
              </a:solidFill>
            </a:endParaRPr>
          </a:p>
          <a:p>
            <a:pPr algn="just"/>
            <a:endParaRPr lang="es-ES" sz="1600" dirty="0">
              <a:solidFill>
                <a:schemeClr val="tx1"/>
              </a:solidFill>
            </a:endParaRPr>
          </a:p>
          <a:p>
            <a:pPr algn="just"/>
            <a:r>
              <a:rPr lang="es-ES" sz="1600" dirty="0" smtClean="0">
                <a:solidFill>
                  <a:schemeClr val="tx1"/>
                </a:solidFill>
              </a:rPr>
              <a:t>En el caso del clasificador </a:t>
            </a:r>
            <a:r>
              <a:rPr lang="es-ES" sz="1600" i="1" dirty="0" err="1" smtClean="0">
                <a:solidFill>
                  <a:schemeClr val="tx1"/>
                </a:solidFill>
              </a:rPr>
              <a:t>Support</a:t>
            </a:r>
            <a:r>
              <a:rPr lang="es-ES" sz="1600" i="1" dirty="0" smtClean="0">
                <a:solidFill>
                  <a:schemeClr val="tx1"/>
                </a:solidFill>
              </a:rPr>
              <a:t> Vector Machine</a:t>
            </a:r>
            <a:r>
              <a:rPr lang="es-ES" sz="1600" dirty="0" smtClean="0">
                <a:solidFill>
                  <a:schemeClr val="tx1"/>
                </a:solidFill>
              </a:rPr>
              <a:t>, el método de selección de características establecido es “</a:t>
            </a:r>
            <a:r>
              <a:rPr lang="es-ES" sz="1600" i="1" dirty="0" err="1" smtClean="0">
                <a:solidFill>
                  <a:schemeClr val="tx1"/>
                </a:solidFill>
              </a:rPr>
              <a:t>wrapper</a:t>
            </a:r>
            <a:r>
              <a:rPr lang="es-ES" sz="1600" i="1" dirty="0" smtClean="0">
                <a:solidFill>
                  <a:schemeClr val="tx1"/>
                </a:solidFill>
              </a:rPr>
              <a:t>”, </a:t>
            </a:r>
            <a:r>
              <a:rPr lang="es-ES" sz="1600" dirty="0" smtClean="0">
                <a:solidFill>
                  <a:schemeClr val="tx1"/>
                </a:solidFill>
              </a:rPr>
              <a:t>el cual realiza una eliminación de características por recursividad, evitando así el </a:t>
            </a:r>
            <a:r>
              <a:rPr lang="es-ES" sz="1600" i="1" dirty="0" err="1" smtClean="0">
                <a:solidFill>
                  <a:schemeClr val="tx1"/>
                </a:solidFill>
              </a:rPr>
              <a:t>overfitting</a:t>
            </a:r>
            <a:r>
              <a:rPr lang="es-ES" sz="1600" i="1" dirty="0">
                <a:solidFill>
                  <a:schemeClr val="tx1"/>
                </a:solidFill>
              </a:rPr>
              <a:t> </a:t>
            </a:r>
            <a:r>
              <a:rPr lang="es-ES" sz="1600" dirty="0" smtClean="0">
                <a:solidFill>
                  <a:schemeClr val="tx1"/>
                </a:solidFill>
              </a:rPr>
              <a:t>(aprendizaje a detalle).</a:t>
            </a:r>
            <a:endParaRPr lang="es-ES" dirty="0" smtClean="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10" name="Picture 31"/>
          <p:cNvPicPr/>
          <p:nvPr/>
        </p:nvPicPr>
        <p:blipFill>
          <a:blip r:embed="rId4"/>
          <a:stretch>
            <a:fillRect/>
          </a:stretch>
        </p:blipFill>
        <p:spPr>
          <a:xfrm>
            <a:off x="2745965" y="2887020"/>
            <a:ext cx="6287866" cy="2070570"/>
          </a:xfrm>
          <a:prstGeom prst="rect">
            <a:avLst/>
          </a:prstGeom>
        </p:spPr>
      </p:pic>
    </p:spTree>
    <p:extLst>
      <p:ext uri="{BB962C8B-B14F-4D97-AF65-F5344CB8AC3E}">
        <p14:creationId xmlns:p14="http://schemas.microsoft.com/office/powerpoint/2010/main" val="3453642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smtClean="0">
                <a:solidFill>
                  <a:schemeClr val="bg2">
                    <a:lumMod val="75000"/>
                  </a:schemeClr>
                </a:solidFill>
              </a:rPr>
              <a:t>JUSTIFICACIÓN</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bg2">
                    <a:lumMod val="75000"/>
                  </a:schemeClr>
                </a:solidFill>
              </a:rPr>
              <a:t>DIAGRAMA DEL MÉTODO DE RECONOCIMIENTO DE ENGAÑOS Y </a:t>
            </a:r>
            <a:r>
              <a:rPr lang="es-ES" sz="2000" b="1" dirty="0" smtClean="0">
                <a:solidFill>
                  <a:schemeClr val="bg2">
                    <a:lumMod val="75000"/>
                  </a:schemeClr>
                </a:solidFill>
              </a:rPr>
              <a:t>VERDADES</a:t>
            </a:r>
          </a:p>
          <a:p>
            <a:pPr marL="342900" indent="-342900" algn="just">
              <a:buFont typeface="Arial" panose="020B0604020202020204" pitchFamily="34" charset="0"/>
              <a:buAutoNum type="arabicPeriod"/>
            </a:pPr>
            <a:r>
              <a:rPr lang="es-ES" sz="2000" b="1" dirty="0">
                <a:solidFill>
                  <a:schemeClr val="bg2">
                    <a:lumMod val="75000"/>
                  </a:schemeClr>
                </a:solidFill>
              </a:rPr>
              <a:t>BASE DE </a:t>
            </a:r>
            <a:r>
              <a:rPr lang="es-ES" sz="2000" b="1" dirty="0" smtClean="0">
                <a:solidFill>
                  <a:schemeClr val="bg2">
                    <a:lumMod val="75000"/>
                  </a:schemeClr>
                </a:solidFill>
              </a:rPr>
              <a:t>DATOS</a:t>
            </a:r>
            <a:endParaRPr lang="es-ES" sz="2000" b="1" dirty="0">
              <a:solidFill>
                <a:schemeClr val="bg2">
                  <a:lumMod val="75000"/>
                </a:schemeClr>
              </a:solidFill>
            </a:endParaRPr>
          </a:p>
          <a:p>
            <a:pPr marL="342900" indent="-342900" algn="just">
              <a:buAutoNum type="arabicPeriod"/>
            </a:pPr>
            <a:r>
              <a:rPr lang="es-ES" sz="2000" b="1" dirty="0">
                <a:solidFill>
                  <a:schemeClr val="bg2">
                    <a:lumMod val="75000"/>
                  </a:schemeClr>
                </a:solidFill>
              </a:rPr>
              <a:t>EXTRACCIÓN DE </a:t>
            </a:r>
            <a:r>
              <a:rPr lang="es-ES" sz="2000" b="1" dirty="0" smtClean="0">
                <a:solidFill>
                  <a:schemeClr val="bg2">
                    <a:lumMod val="75000"/>
                  </a:schemeClr>
                </a:solidFill>
              </a:rPr>
              <a:t>CARACTERÍSTICAS</a:t>
            </a:r>
            <a:endParaRPr lang="es-ES" sz="2000" b="1" dirty="0">
              <a:solidFill>
                <a:schemeClr val="bg2">
                  <a:lumMod val="75000"/>
                </a:schemeClr>
              </a:solidFill>
            </a:endParaRPr>
          </a:p>
          <a:p>
            <a:pPr marL="342900" indent="-342900" algn="just">
              <a:buAutoNum type="arabicPeriod"/>
            </a:pPr>
            <a:r>
              <a:rPr lang="es-ES" sz="2000" b="1" dirty="0">
                <a:solidFill>
                  <a:schemeClr val="bg2">
                    <a:lumMod val="75000"/>
                  </a:schemeClr>
                </a:solidFill>
              </a:rPr>
              <a:t>APRENDIZAJE DEL SISTEMA</a:t>
            </a:r>
          </a:p>
          <a:p>
            <a:pPr marL="342900" indent="-342900" algn="just">
              <a:buAutoNum type="arabicPeriod"/>
            </a:pPr>
            <a:r>
              <a:rPr lang="es-ES" sz="2000" b="1" dirty="0">
                <a:solidFill>
                  <a:schemeClr val="bg2">
                    <a:lumMod val="75000"/>
                  </a:schemeClr>
                </a:solidFill>
              </a:rPr>
              <a:t>SELECCIÓN DE LAS CARACTERÍSTICAS</a:t>
            </a:r>
          </a:p>
          <a:p>
            <a:pPr marL="342900" indent="-342900" algn="just">
              <a:buFont typeface="Arial" panose="020B0604020202020204" pitchFamily="34" charset="0"/>
              <a:buAutoNum type="arabicPeriod"/>
            </a:pPr>
            <a:r>
              <a:rPr lang="es-ES" sz="2000" b="1" dirty="0">
                <a:solidFill>
                  <a:schemeClr val="tx1"/>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6216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81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519958"/>
            <a:ext cx="11486825" cy="1004392"/>
          </a:xfrm>
        </p:spPr>
        <p:txBody>
          <a:bodyPr>
            <a:noAutofit/>
          </a:bodyPr>
          <a:lstStyle/>
          <a:p>
            <a:pPr algn="just"/>
            <a:r>
              <a:rPr lang="es-EC" sz="1600" b="1" dirty="0" smtClean="0">
                <a:solidFill>
                  <a:schemeClr val="tx1"/>
                </a:solidFill>
              </a:rPr>
              <a:t>ANALISIS DE CLASIFICACIÓN PARA HOMBRES</a:t>
            </a:r>
          </a:p>
          <a:p>
            <a:pPr algn="just"/>
            <a:r>
              <a:rPr lang="es-ES" sz="1600" dirty="0">
                <a:solidFill>
                  <a:schemeClr val="tx1"/>
                </a:solidFill>
              </a:rPr>
              <a:t>A partir de la </a:t>
            </a:r>
            <a:r>
              <a:rPr lang="es-ES" sz="1600" dirty="0" smtClean="0">
                <a:solidFill>
                  <a:schemeClr val="tx1"/>
                </a:solidFill>
              </a:rPr>
              <a:t>Figura </a:t>
            </a:r>
            <a:r>
              <a:rPr lang="es-ES" sz="1600" dirty="0">
                <a:solidFill>
                  <a:schemeClr val="tx1"/>
                </a:solidFill>
              </a:rPr>
              <a:t>se determina que el clasificador con mayor porcentaje de exactitud es el </a:t>
            </a:r>
            <a:r>
              <a:rPr lang="es-ES" sz="1600" dirty="0" smtClean="0">
                <a:solidFill>
                  <a:schemeClr val="tx1"/>
                </a:solidFill>
              </a:rPr>
              <a:t>de</a:t>
            </a:r>
            <a:r>
              <a:rPr lang="es-ES" sz="1600" i="1" dirty="0" smtClean="0">
                <a:solidFill>
                  <a:schemeClr val="tx1"/>
                </a:solidFill>
              </a:rPr>
              <a:t> </a:t>
            </a:r>
            <a:r>
              <a:rPr lang="es-ES" sz="1600" i="1" dirty="0" err="1" smtClean="0">
                <a:solidFill>
                  <a:schemeClr val="tx1"/>
                </a:solidFill>
              </a:rPr>
              <a:t>Support</a:t>
            </a:r>
            <a:r>
              <a:rPr lang="es-ES" sz="1600" i="1" dirty="0" smtClean="0">
                <a:solidFill>
                  <a:schemeClr val="tx1"/>
                </a:solidFill>
              </a:rPr>
              <a:t> Vector Machine (SVM) </a:t>
            </a:r>
            <a:r>
              <a:rPr lang="es-ES" sz="1600" dirty="0" smtClean="0">
                <a:solidFill>
                  <a:schemeClr val="tx1"/>
                </a:solidFill>
              </a:rPr>
              <a:t>tipo </a:t>
            </a:r>
            <a:r>
              <a:rPr lang="es-ES" sz="1600" dirty="0">
                <a:solidFill>
                  <a:schemeClr val="tx1"/>
                </a:solidFill>
              </a:rPr>
              <a:t>lineal, con 78% de exactitud en las predicciones con la tabla de pruebas. Por lo tanto es este clasificador el que se </a:t>
            </a:r>
            <a:r>
              <a:rPr lang="es-ES" sz="1600" dirty="0" smtClean="0">
                <a:solidFill>
                  <a:schemeClr val="tx1"/>
                </a:solidFill>
              </a:rPr>
              <a:t>utilizara </a:t>
            </a:r>
            <a:r>
              <a:rPr lang="es-ES" sz="1600" dirty="0">
                <a:solidFill>
                  <a:schemeClr val="tx1"/>
                </a:solidFill>
              </a:rPr>
              <a:t>para el análisis de señales de audio y determinar el engaño o verdad. </a:t>
            </a:r>
            <a:endParaRPr lang="en-US" sz="16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3409283690"/>
                  </p:ext>
                </p:extLst>
              </p:nvPr>
            </p:nvGraphicFramePr>
            <p:xfrm>
              <a:off x="46148" y="2951897"/>
              <a:ext cx="5593717" cy="3131312"/>
            </p:xfrm>
            <a:graphic>
              <a:graphicData uri="http://schemas.openxmlformats.org/drawingml/2006/table">
                <a:tbl>
                  <a:tblPr firstRow="1" firstCol="1" bandRow="1">
                    <a:tableStyleId>{5C22544A-7EE6-4342-B048-85BDC9FD1C3A}</a:tableStyleId>
                  </a:tblPr>
                  <a:tblGrid>
                    <a:gridCol w="1405295"/>
                    <a:gridCol w="1125989"/>
                    <a:gridCol w="1125989"/>
                    <a:gridCol w="968222"/>
                    <a:gridCol w="968222"/>
                  </a:tblGrid>
                  <a:tr h="190500">
                    <a:tc>
                      <a:txBody>
                        <a:bodyPr/>
                        <a:lstStyle/>
                        <a:p>
                          <a:pPr algn="ctr">
                            <a:lnSpc>
                              <a:spcPct val="107000"/>
                            </a:lnSpc>
                            <a:spcAft>
                              <a:spcPts val="0"/>
                            </a:spcAft>
                          </a:pPr>
                          <a:r>
                            <a:rPr lang="es-ES" sz="1200" dirty="0">
                              <a:effectLst/>
                            </a:rPr>
                            <a:t>CLASIFICADOR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TIPO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dirty="0">
                              <a:effectLst/>
                            </a:rPr>
                            <a:t>PARÁMETROS DEL CLASIFICADOR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 EXACTITUD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gridSpan="2">
                      <a:txBody>
                        <a:bodyPr/>
                        <a:lstStyle/>
                        <a:p>
                          <a:endParaRPr lang="es-ES" sz="1100">
                            <a:effectLst/>
                            <a:latin typeface="Calibri" panose="020F0502020204030204" pitchFamily="34" charset="0"/>
                          </a:endParaRPr>
                        </a:p>
                      </a:txBody>
                      <a:tcPr marL="68580" marR="68580" marT="0" marB="0"/>
                    </a:tc>
                    <a:tc hMerge="1">
                      <a:txBody>
                        <a:bodyPr/>
                        <a:lstStyle/>
                        <a:p>
                          <a:endParaRPr lang="es-ES"/>
                        </a:p>
                      </a:txBody>
                      <a:tcPr/>
                    </a:tc>
                    <a:tc gridSpan="2">
                      <a:txBody>
                        <a:bodyPr/>
                        <a:lstStyle/>
                        <a:p>
                          <a:pPr algn="ctr">
                            <a:lnSpc>
                              <a:spcPct val="107000"/>
                            </a:lnSpc>
                            <a:spcAft>
                              <a:spcPts val="0"/>
                            </a:spcAft>
                          </a:pPr>
                          <a:r>
                            <a:rPr lang="es-ES" sz="1200">
                              <a:effectLst/>
                            </a:rPr>
                            <a:t>Núm. Divisiones (ramas)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endParaRPr lang="es-ES" sz="1100">
                            <a:effectLst/>
                            <a:latin typeface="Calibri" panose="020F0502020204030204" pitchFamily="34" charset="0"/>
                          </a:endParaRPr>
                        </a:p>
                      </a:txBody>
                      <a:tcPr marL="68580" marR="68580" marT="0" marB="0"/>
                    </a:tc>
                  </a:tr>
                  <a:tr h="190500">
                    <a:tc rowSpan="3">
                      <a:txBody>
                        <a:bodyPr/>
                        <a:lstStyle/>
                        <a:p>
                          <a:pPr algn="ctr">
                            <a:lnSpc>
                              <a:spcPct val="107000"/>
                            </a:lnSpc>
                            <a:spcAft>
                              <a:spcPts val="0"/>
                            </a:spcAft>
                          </a:pPr>
                          <a:r>
                            <a:rPr lang="es-ES" sz="1200">
                              <a:effectLst/>
                            </a:rPr>
                            <a:t>Árboles de Decisión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Fine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100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71,90%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Medium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71,90%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Coarse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71,90%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gridSpan="2">
                      <a:txBody>
                        <a:bodyPr/>
                        <a:lstStyle/>
                        <a:p>
                          <a:endParaRPr lang="es-ES" sz="1100">
                            <a:effectLst/>
                            <a:latin typeface="Calibri" panose="020F0502020204030204" pitchFamily="34" charset="0"/>
                          </a:endParaRPr>
                        </a:p>
                      </a:txBody>
                      <a:tcPr marL="68580" marR="68580" marT="0" marB="0"/>
                    </a:tc>
                    <a:tc hMerge="1">
                      <a:txBody>
                        <a:bodyPr/>
                        <a:lstStyle/>
                        <a:p>
                          <a:endParaRPr lang="es-ES"/>
                        </a:p>
                      </a:txBody>
                      <a:tcPr/>
                    </a:tc>
                    <a:tc gridSpan="2">
                      <a:txBody>
                        <a:bodyPr/>
                        <a:lstStyle/>
                        <a:p>
                          <a:pPr algn="ctr">
                            <a:lnSpc>
                              <a:spcPct val="107000"/>
                            </a:lnSpc>
                            <a:spcAft>
                              <a:spcPts val="0"/>
                            </a:spcAft>
                          </a:pPr>
                          <a:r>
                            <a:rPr lang="es-ES" sz="1200" dirty="0">
                              <a:effectLst/>
                            </a:rPr>
                            <a:t>Número de vecinos (K)</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endParaRPr lang="es-ES" sz="1100">
                            <a:effectLst/>
                            <a:latin typeface="Calibri" panose="020F0502020204030204" pitchFamily="34" charset="0"/>
                          </a:endParaRPr>
                        </a:p>
                      </a:txBody>
                      <a:tcPr marL="68580" marR="68580" marT="0" marB="0"/>
                    </a:tc>
                  </a:tr>
                  <a:tr h="190500">
                    <a:tc rowSpan="3">
                      <a:txBody>
                        <a:bodyPr/>
                        <a:lstStyle/>
                        <a:p>
                          <a:pPr algn="ctr">
                            <a:lnSpc>
                              <a:spcPct val="107000"/>
                            </a:lnSpc>
                            <a:spcAft>
                              <a:spcPts val="0"/>
                            </a:spcAft>
                          </a:pPr>
                          <a:r>
                            <a:rPr lang="es-ES" sz="1200" dirty="0">
                              <a:effectLst/>
                            </a:rPr>
                            <a:t>K-</a:t>
                          </a:r>
                          <a:r>
                            <a:rPr lang="es-ES" sz="1200" dirty="0" err="1">
                              <a:effectLst/>
                            </a:rPr>
                            <a:t>nearest</a:t>
                          </a:r>
                          <a:r>
                            <a:rPr lang="es-ES" sz="1200" dirty="0">
                              <a:effectLst/>
                            </a:rPr>
                            <a:t> </a:t>
                          </a:r>
                          <a:r>
                            <a:rPr lang="es-ES" sz="1200" dirty="0" err="1">
                              <a:effectLst/>
                            </a:rPr>
                            <a:t>neighbors</a:t>
                          </a:r>
                          <a:r>
                            <a:rPr lang="es-ES" sz="1200" dirty="0">
                              <a:effectLst/>
                            </a:rPr>
                            <a:t> (KNN)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Fine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59,40%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Medium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59,40%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Coarse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100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46,90%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gridSpan="2">
                      <a:txBody>
                        <a:bodyPr/>
                        <a:lstStyle/>
                        <a:p>
                          <a:endParaRPr lang="es-ES" sz="1100">
                            <a:effectLst/>
                            <a:latin typeface="Calibri" panose="020F050202020403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Función Costo (C)</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Gamma (</a:t>
                          </a:r>
                          <a14:m>
                            <m:oMath xmlns:m="http://schemas.openxmlformats.org/officeDocument/2006/math">
                              <m:r>
                                <a:rPr lang="es-ES" sz="1200">
                                  <a:effectLst/>
                                  <a:latin typeface="Cambria Math" panose="02040503050406030204" pitchFamily="18" charset="0"/>
                                </a:rPr>
                                <m:t>𝜸</m:t>
                              </m:r>
                            </m:oMath>
                          </a14:m>
                          <a:r>
                            <a:rPr lang="es-ES" sz="1200">
                              <a:effectLst/>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S" sz="1100">
                            <a:effectLst/>
                            <a:latin typeface="Calibri" panose="020F0502020204030204" pitchFamily="34" charset="0"/>
                          </a:endParaRPr>
                        </a:p>
                      </a:txBody>
                      <a:tcPr marL="68580" marR="68580" marT="0" marB="0"/>
                    </a:tc>
                  </a:tr>
                  <a:tr h="190500">
                    <a:tc rowSpan="4">
                      <a:txBody>
                        <a:bodyPr/>
                        <a:lstStyle/>
                        <a:p>
                          <a:pPr algn="ctr">
                            <a:lnSpc>
                              <a:spcPct val="107000"/>
                            </a:lnSpc>
                            <a:spcAft>
                              <a:spcPts val="0"/>
                            </a:spcAft>
                          </a:pPr>
                          <a:r>
                            <a:rPr lang="es-ES" sz="1200">
                              <a:effectLst/>
                            </a:rPr>
                            <a:t>Support Vector Machine (SVM)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dirty="0">
                              <a:effectLst/>
                            </a:rPr>
                            <a:t>Lineal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0"/>
                            </a:spcAft>
                          </a:pPr>
                          <a:r>
                            <a:rPr lang="es-ES" sz="1200" dirty="0">
                              <a:effectLst/>
                            </a:rPr>
                            <a:t>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0"/>
                            </a:spcAft>
                          </a:pPr>
                          <a:r>
                            <a:rPr lang="es-ES" sz="1200" dirty="0">
                              <a:effectLst/>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0"/>
                            </a:spcAft>
                          </a:pPr>
                          <a:r>
                            <a:rPr lang="es-ES" sz="1200" dirty="0">
                              <a:effectLst/>
                            </a:rPr>
                            <a:t>78%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190500">
                    <a:tc vMerge="1">
                      <a:txBody>
                        <a:bodyPr/>
                        <a:lstStyle/>
                        <a:p>
                          <a:endParaRPr lang="es-ES"/>
                        </a:p>
                      </a:txBody>
                      <a:tcPr/>
                    </a:tc>
                    <a:tc>
                      <a:txBody>
                        <a:bodyPr/>
                        <a:lstStyle/>
                        <a:p>
                          <a:pPr>
                            <a:lnSpc>
                              <a:spcPct val="107000"/>
                            </a:lnSpc>
                            <a:spcAft>
                              <a:spcPts val="0"/>
                            </a:spcAft>
                          </a:pPr>
                          <a:r>
                            <a:rPr lang="es-ES" sz="1200">
                              <a:effectLst/>
                            </a:rPr>
                            <a:t>Cuadrático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67,20%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Cubico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70,30%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Gaussiano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6,3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67,20%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3409283690"/>
                  </p:ext>
                </p:extLst>
              </p:nvPr>
            </p:nvGraphicFramePr>
            <p:xfrm>
              <a:off x="46148" y="2951897"/>
              <a:ext cx="5593717" cy="3051556"/>
            </p:xfrm>
            <a:graphic>
              <a:graphicData uri="http://schemas.openxmlformats.org/drawingml/2006/table">
                <a:tbl>
                  <a:tblPr firstRow="1" firstCol="1" bandRow="1">
                    <a:tableStyleId>{5C22544A-7EE6-4342-B048-85BDC9FD1C3A}</a:tableStyleId>
                  </a:tblPr>
                  <a:tblGrid>
                    <a:gridCol w="1405295"/>
                    <a:gridCol w="1125989"/>
                    <a:gridCol w="1125989"/>
                    <a:gridCol w="968222"/>
                    <a:gridCol w="968222"/>
                  </a:tblGrid>
                  <a:tr h="382778">
                    <a:tc>
                      <a:txBody>
                        <a:bodyPr/>
                        <a:lstStyle/>
                        <a:p>
                          <a:pPr algn="ctr">
                            <a:lnSpc>
                              <a:spcPct val="107000"/>
                            </a:lnSpc>
                            <a:spcAft>
                              <a:spcPts val="0"/>
                            </a:spcAft>
                          </a:pPr>
                          <a:r>
                            <a:rPr lang="es-ES" sz="1200" dirty="0">
                              <a:effectLst/>
                            </a:rPr>
                            <a:t>CLASIFICADOR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TIPO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dirty="0">
                              <a:effectLst/>
                            </a:rPr>
                            <a:t>PARÁMETROS DEL CLASIFICADOR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 EXACTITUD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gridSpan="2">
                      <a:txBody>
                        <a:bodyPr/>
                        <a:lstStyle/>
                        <a:p>
                          <a:endParaRPr lang="es-ES" sz="1100">
                            <a:effectLst/>
                            <a:latin typeface="Calibri" panose="020F0502020204030204" pitchFamily="34" charset="0"/>
                          </a:endParaRPr>
                        </a:p>
                      </a:txBody>
                      <a:tcPr marL="68580" marR="68580" marT="0" marB="0"/>
                    </a:tc>
                    <a:tc hMerge="1">
                      <a:txBody>
                        <a:bodyPr/>
                        <a:lstStyle/>
                        <a:p>
                          <a:endParaRPr lang="es-ES"/>
                        </a:p>
                      </a:txBody>
                      <a:tcPr/>
                    </a:tc>
                    <a:tc gridSpan="2">
                      <a:txBody>
                        <a:bodyPr/>
                        <a:lstStyle/>
                        <a:p>
                          <a:pPr algn="ctr">
                            <a:lnSpc>
                              <a:spcPct val="107000"/>
                            </a:lnSpc>
                            <a:spcAft>
                              <a:spcPts val="0"/>
                            </a:spcAft>
                          </a:pPr>
                          <a:r>
                            <a:rPr lang="es-ES" sz="1200">
                              <a:effectLst/>
                            </a:rPr>
                            <a:t>Núm. Divisiones (ramas)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endParaRPr lang="es-ES" sz="1100">
                            <a:effectLst/>
                            <a:latin typeface="Calibri" panose="020F0502020204030204" pitchFamily="34" charset="0"/>
                          </a:endParaRPr>
                        </a:p>
                      </a:txBody>
                      <a:tcPr marL="68580" marR="68580" marT="0" marB="0"/>
                    </a:tc>
                  </a:tr>
                  <a:tr h="190500">
                    <a:tc rowSpan="3">
                      <a:txBody>
                        <a:bodyPr/>
                        <a:lstStyle/>
                        <a:p>
                          <a:pPr algn="ctr">
                            <a:lnSpc>
                              <a:spcPct val="107000"/>
                            </a:lnSpc>
                            <a:spcAft>
                              <a:spcPts val="0"/>
                            </a:spcAft>
                          </a:pPr>
                          <a:r>
                            <a:rPr lang="es-ES" sz="1200">
                              <a:effectLst/>
                            </a:rPr>
                            <a:t>Árboles de Decisión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Fine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100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71,90%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Medium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71,90%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Coarse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71,90%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gridSpan="2">
                      <a:txBody>
                        <a:bodyPr/>
                        <a:lstStyle/>
                        <a:p>
                          <a:endParaRPr lang="es-ES" sz="1100">
                            <a:effectLst/>
                            <a:latin typeface="Calibri" panose="020F0502020204030204" pitchFamily="34" charset="0"/>
                          </a:endParaRPr>
                        </a:p>
                      </a:txBody>
                      <a:tcPr marL="68580" marR="68580" marT="0" marB="0"/>
                    </a:tc>
                    <a:tc hMerge="1">
                      <a:txBody>
                        <a:bodyPr/>
                        <a:lstStyle/>
                        <a:p>
                          <a:endParaRPr lang="es-ES"/>
                        </a:p>
                      </a:txBody>
                      <a:tcPr/>
                    </a:tc>
                    <a:tc gridSpan="2">
                      <a:txBody>
                        <a:bodyPr/>
                        <a:lstStyle/>
                        <a:p>
                          <a:pPr algn="ctr">
                            <a:lnSpc>
                              <a:spcPct val="107000"/>
                            </a:lnSpc>
                            <a:spcAft>
                              <a:spcPts val="0"/>
                            </a:spcAft>
                          </a:pPr>
                          <a:r>
                            <a:rPr lang="es-ES" sz="1200" dirty="0">
                              <a:effectLst/>
                            </a:rPr>
                            <a:t>Número de vecinos (K)</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endParaRPr lang="es-ES" sz="1100">
                            <a:effectLst/>
                            <a:latin typeface="Calibri" panose="020F0502020204030204" pitchFamily="34" charset="0"/>
                          </a:endParaRPr>
                        </a:p>
                      </a:txBody>
                      <a:tcPr marL="68580" marR="68580" marT="0" marB="0"/>
                    </a:tc>
                  </a:tr>
                  <a:tr h="190500">
                    <a:tc rowSpan="3">
                      <a:txBody>
                        <a:bodyPr/>
                        <a:lstStyle/>
                        <a:p>
                          <a:pPr algn="ctr">
                            <a:lnSpc>
                              <a:spcPct val="107000"/>
                            </a:lnSpc>
                            <a:spcAft>
                              <a:spcPts val="0"/>
                            </a:spcAft>
                          </a:pPr>
                          <a:r>
                            <a:rPr lang="es-ES" sz="1200" dirty="0">
                              <a:effectLst/>
                            </a:rPr>
                            <a:t>K-</a:t>
                          </a:r>
                          <a:r>
                            <a:rPr lang="es-ES" sz="1200" dirty="0" err="1">
                              <a:effectLst/>
                            </a:rPr>
                            <a:t>nearest</a:t>
                          </a:r>
                          <a:r>
                            <a:rPr lang="es-ES" sz="1200" dirty="0">
                              <a:effectLst/>
                            </a:rPr>
                            <a:t> </a:t>
                          </a:r>
                          <a:r>
                            <a:rPr lang="es-ES" sz="1200" dirty="0" err="1">
                              <a:effectLst/>
                            </a:rPr>
                            <a:t>neighbors</a:t>
                          </a:r>
                          <a:r>
                            <a:rPr lang="es-ES" sz="1200" dirty="0">
                              <a:effectLst/>
                            </a:rPr>
                            <a:t> (KNN)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Fine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59,40%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Medium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59,40%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Coarse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100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46,90%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778">
                    <a:tc gridSpan="2">
                      <a:txBody>
                        <a:bodyPr/>
                        <a:lstStyle/>
                        <a:p>
                          <a:endParaRPr lang="es-ES" sz="1100">
                            <a:effectLst/>
                            <a:latin typeface="Calibri" panose="020F050202020403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Función Costo (C)</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S"/>
                        </a:p>
                      </a:txBody>
                      <a:tcPr marL="68580" marR="68580" marT="0" marB="0">
                        <a:blipFill rotWithShape="0">
                          <a:blip r:embed="rId3"/>
                          <a:stretch>
                            <a:fillRect l="-378616" t="-507937" r="-102516" b="-222222"/>
                          </a:stretch>
                        </a:blipFill>
                      </a:tcPr>
                    </a:tc>
                    <a:tc>
                      <a:txBody>
                        <a:bodyPr/>
                        <a:lstStyle/>
                        <a:p>
                          <a:endParaRPr lang="es-ES" sz="1100">
                            <a:effectLst/>
                            <a:latin typeface="Calibri" panose="020F0502020204030204" pitchFamily="34" charset="0"/>
                          </a:endParaRPr>
                        </a:p>
                      </a:txBody>
                      <a:tcPr marL="68580" marR="68580" marT="0" marB="0"/>
                    </a:tc>
                  </a:tr>
                  <a:tr h="190500">
                    <a:tc rowSpan="4">
                      <a:txBody>
                        <a:bodyPr/>
                        <a:lstStyle/>
                        <a:p>
                          <a:pPr algn="ctr">
                            <a:lnSpc>
                              <a:spcPct val="107000"/>
                            </a:lnSpc>
                            <a:spcAft>
                              <a:spcPts val="0"/>
                            </a:spcAft>
                          </a:pPr>
                          <a:r>
                            <a:rPr lang="es-ES" sz="1200">
                              <a:effectLst/>
                            </a:rPr>
                            <a:t>Support Vector Machine (SVM)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dirty="0">
                              <a:effectLst/>
                            </a:rPr>
                            <a:t>Lineal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0"/>
                            </a:spcAft>
                          </a:pPr>
                          <a:r>
                            <a:rPr lang="es-ES" sz="1200" dirty="0">
                              <a:effectLst/>
                            </a:rPr>
                            <a:t>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0"/>
                            </a:spcAft>
                          </a:pPr>
                          <a:r>
                            <a:rPr lang="es-ES" sz="1200" dirty="0">
                              <a:effectLst/>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0"/>
                            </a:spcAft>
                          </a:pPr>
                          <a:r>
                            <a:rPr lang="es-ES" sz="1200" dirty="0">
                              <a:effectLst/>
                            </a:rPr>
                            <a:t>78%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190500">
                    <a:tc vMerge="1">
                      <a:txBody>
                        <a:bodyPr/>
                        <a:lstStyle/>
                        <a:p>
                          <a:endParaRPr lang="es-ES"/>
                        </a:p>
                      </a:txBody>
                      <a:tcPr/>
                    </a:tc>
                    <a:tc>
                      <a:txBody>
                        <a:bodyPr/>
                        <a:lstStyle/>
                        <a:p>
                          <a:pPr>
                            <a:lnSpc>
                              <a:spcPct val="107000"/>
                            </a:lnSpc>
                            <a:spcAft>
                              <a:spcPts val="0"/>
                            </a:spcAft>
                          </a:pPr>
                          <a:r>
                            <a:rPr lang="es-ES" sz="1200">
                              <a:effectLst/>
                            </a:rPr>
                            <a:t>Cuadrático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67,20%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Cubico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70,30%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Gaussiano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6,3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67,20%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pic>
        <p:nvPicPr>
          <p:cNvPr id="17" name="Imagen 16" descr="C:\Users\SantiagoAndres\Desktop\untitled.jpg"/>
          <p:cNvPicPr/>
          <p:nvPr/>
        </p:nvPicPr>
        <p:blipFill rotWithShape="1">
          <a:blip r:embed="rId4" cstate="print">
            <a:extLst>
              <a:ext uri="{28A0092B-C50C-407E-A947-70E740481C1C}">
                <a14:useLocalDpi xmlns:a14="http://schemas.microsoft.com/office/drawing/2010/main" val="0"/>
              </a:ext>
            </a:extLst>
          </a:blip>
          <a:srcRect l="8772" r="6228"/>
          <a:stretch/>
        </p:blipFill>
        <p:spPr bwMode="auto">
          <a:xfrm>
            <a:off x="5639865" y="2643631"/>
            <a:ext cx="6450329" cy="36680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7586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642869"/>
            <a:ext cx="11486826" cy="3995682"/>
          </a:xfrm>
        </p:spPr>
        <p:txBody>
          <a:bodyPr>
            <a:noAutofit/>
          </a:bodyPr>
          <a:lstStyle/>
          <a:p>
            <a:pPr algn="just"/>
            <a:r>
              <a:rPr lang="es-ES" sz="1600" b="1" dirty="0" smtClean="0">
                <a:solidFill>
                  <a:schemeClr val="tx1"/>
                </a:solidFill>
              </a:rPr>
              <a:t>SELECCIÓN DE CARACTERÍSTICAS </a:t>
            </a:r>
            <a:endParaRPr lang="es-ES" sz="1600" b="1" dirty="0">
              <a:solidFill>
                <a:schemeClr val="tx1"/>
              </a:solidFill>
            </a:endParaRPr>
          </a:p>
          <a:p>
            <a:pPr marL="285750" indent="-285750" algn="just">
              <a:buFont typeface="Arial" panose="020B0604020202020204" pitchFamily="34" charset="0"/>
              <a:buChar char="•"/>
            </a:pPr>
            <a:endParaRPr lang="es-ES" sz="1400" b="1" dirty="0">
              <a:solidFill>
                <a:schemeClr val="tx1"/>
              </a:solidFill>
            </a:endParaRPr>
          </a:p>
          <a:p>
            <a:pPr marL="285750" indent="-285750" algn="just">
              <a:buFont typeface="Arial" panose="020B0604020202020204" pitchFamily="34" charset="0"/>
              <a:buChar char="•"/>
            </a:pPr>
            <a:endParaRPr lang="en-US" sz="1400" b="1"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6111704" y="31401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3" name="Marcador de contenido 2">
            <a:extLst>
              <a:ext uri="{FF2B5EF4-FFF2-40B4-BE49-F238E27FC236}">
                <a16:creationId xmlns:a16="http://schemas.microsoft.com/office/drawing/2014/main" xmlns="" id="{5294C15C-363D-4DE9-8C30-23D5B41618B3}"/>
              </a:ext>
            </a:extLst>
          </p:cNvPr>
          <p:cNvSpPr txBox="1">
            <a:spLocks/>
          </p:cNvSpPr>
          <p:nvPr/>
        </p:nvSpPr>
        <p:spPr>
          <a:xfrm>
            <a:off x="368291" y="1909987"/>
            <a:ext cx="11486825" cy="10315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ES" sz="1600" dirty="0">
                <a:solidFill>
                  <a:schemeClr val="tx1"/>
                </a:solidFill>
              </a:rPr>
              <a:t>Con la finalidad de reducir el costo computacional e identificar características que no sean relevantes o a su vez estén entorpeciendo al sistema de clasificación se realizó una selección de características (</a:t>
            </a:r>
            <a:r>
              <a:rPr lang="es-ES" sz="1600" i="1" dirty="0" err="1">
                <a:solidFill>
                  <a:schemeClr val="tx1"/>
                </a:solidFill>
              </a:rPr>
              <a:t>feature</a:t>
            </a:r>
            <a:r>
              <a:rPr lang="es-ES" sz="1600" i="1" dirty="0">
                <a:solidFill>
                  <a:schemeClr val="tx1"/>
                </a:solidFill>
              </a:rPr>
              <a:t> </a:t>
            </a:r>
            <a:r>
              <a:rPr lang="es-ES" sz="1600" i="1" dirty="0" err="1">
                <a:solidFill>
                  <a:schemeClr val="tx1"/>
                </a:solidFill>
              </a:rPr>
              <a:t>selection</a:t>
            </a:r>
            <a:r>
              <a:rPr lang="es-ES" sz="1600" dirty="0">
                <a:solidFill>
                  <a:schemeClr val="tx1"/>
                </a:solidFill>
              </a:rPr>
              <a:t>), utilizando el método correspondiente para el clasificador SVM, FSV (</a:t>
            </a:r>
            <a:r>
              <a:rPr lang="es-ES" sz="1600" i="1" dirty="0" err="1">
                <a:solidFill>
                  <a:schemeClr val="tx1"/>
                </a:solidFill>
              </a:rPr>
              <a:t>feature</a:t>
            </a:r>
            <a:r>
              <a:rPr lang="es-ES" sz="1600" i="1" dirty="0">
                <a:solidFill>
                  <a:schemeClr val="tx1"/>
                </a:solidFill>
              </a:rPr>
              <a:t> </a:t>
            </a:r>
            <a:r>
              <a:rPr lang="es-ES" sz="1600" i="1" dirty="0" err="1">
                <a:solidFill>
                  <a:schemeClr val="tx1"/>
                </a:solidFill>
              </a:rPr>
              <a:t>selection</a:t>
            </a:r>
            <a:r>
              <a:rPr lang="es-ES" sz="1600" i="1" dirty="0">
                <a:solidFill>
                  <a:schemeClr val="tx1"/>
                </a:solidFill>
              </a:rPr>
              <a:t> </a:t>
            </a:r>
            <a:r>
              <a:rPr lang="es-ES" sz="1600" i="1" dirty="0" err="1">
                <a:solidFill>
                  <a:schemeClr val="tx1"/>
                </a:solidFill>
              </a:rPr>
              <a:t>via</a:t>
            </a:r>
            <a:r>
              <a:rPr lang="es-ES" sz="1600" i="1" dirty="0">
                <a:solidFill>
                  <a:schemeClr val="tx1"/>
                </a:solidFill>
              </a:rPr>
              <a:t> </a:t>
            </a:r>
            <a:r>
              <a:rPr lang="es-ES" sz="1600" i="1" dirty="0" err="1">
                <a:solidFill>
                  <a:schemeClr val="tx1"/>
                </a:solidFill>
              </a:rPr>
              <a:t>concave</a:t>
            </a:r>
            <a:r>
              <a:rPr lang="es-ES" sz="1600" i="1" dirty="0">
                <a:solidFill>
                  <a:schemeClr val="tx1"/>
                </a:solidFill>
              </a:rPr>
              <a:t> </a:t>
            </a:r>
            <a:r>
              <a:rPr lang="es-ES" sz="1600" i="1" dirty="0" err="1">
                <a:solidFill>
                  <a:schemeClr val="tx1"/>
                </a:solidFill>
              </a:rPr>
              <a:t>minimization</a:t>
            </a:r>
            <a:r>
              <a:rPr lang="es-ES" sz="1600" dirty="0">
                <a:solidFill>
                  <a:schemeClr val="tx1"/>
                </a:solidFill>
              </a:rPr>
              <a:t>) de tipo “</a:t>
            </a:r>
            <a:r>
              <a:rPr lang="es-ES" sz="1600" i="1" dirty="0" err="1">
                <a:solidFill>
                  <a:schemeClr val="tx1"/>
                </a:solidFill>
              </a:rPr>
              <a:t>wrapper</a:t>
            </a:r>
            <a:r>
              <a:rPr lang="es-ES" sz="1600" dirty="0" smtClean="0">
                <a:solidFill>
                  <a:schemeClr val="tx1"/>
                </a:solidFill>
              </a:rPr>
              <a:t>”.</a:t>
            </a:r>
            <a:endParaRPr lang="es-EC" sz="1600" dirty="0">
              <a:solidFill>
                <a:schemeClr val="tx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676797770"/>
              </p:ext>
            </p:extLst>
          </p:nvPr>
        </p:nvGraphicFramePr>
        <p:xfrm>
          <a:off x="1339515" y="3174483"/>
          <a:ext cx="2758759" cy="2066620"/>
        </p:xfrm>
        <a:graphic>
          <a:graphicData uri="http://schemas.openxmlformats.org/drawingml/2006/table">
            <a:tbl>
              <a:tblPr firstRow="1" firstCol="1" bandRow="1">
                <a:tableStyleId>{5C22544A-7EE6-4342-B048-85BDC9FD1C3A}</a:tableStyleId>
              </a:tblPr>
              <a:tblGrid>
                <a:gridCol w="1673768"/>
                <a:gridCol w="1084991"/>
              </a:tblGrid>
              <a:tr h="206662">
                <a:tc>
                  <a:txBody>
                    <a:bodyPr/>
                    <a:lstStyle/>
                    <a:p>
                      <a:pPr>
                        <a:lnSpc>
                          <a:spcPct val="107000"/>
                        </a:lnSpc>
                        <a:spcAft>
                          <a:spcPts val="0"/>
                        </a:spcAft>
                      </a:pPr>
                      <a:r>
                        <a:rPr lang="es-ES" sz="1200" dirty="0">
                          <a:effectLst/>
                        </a:rPr>
                        <a:t>Núm. Características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 Exactitud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6662">
                <a:tc>
                  <a:txBody>
                    <a:bodyPr/>
                    <a:lstStyle/>
                    <a:p>
                      <a:pPr algn="ctr">
                        <a:lnSpc>
                          <a:spcPct val="107000"/>
                        </a:lnSpc>
                        <a:spcAft>
                          <a:spcPts val="0"/>
                        </a:spcAft>
                      </a:pPr>
                      <a:r>
                        <a:rPr lang="es-ES" sz="1200">
                          <a:effectLst/>
                        </a:rPr>
                        <a:t>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78,13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6662">
                <a:tc>
                  <a:txBody>
                    <a:bodyPr/>
                    <a:lstStyle/>
                    <a:p>
                      <a:pPr algn="ctr">
                        <a:lnSpc>
                          <a:spcPct val="107000"/>
                        </a:lnSpc>
                        <a:spcAft>
                          <a:spcPts val="0"/>
                        </a:spcAft>
                      </a:pPr>
                      <a:r>
                        <a:rPr lang="es-ES" sz="1200">
                          <a:effectLst/>
                        </a:rPr>
                        <a:t>63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78,13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6662">
                <a:tc>
                  <a:txBody>
                    <a:bodyPr/>
                    <a:lstStyle/>
                    <a:p>
                      <a:pPr algn="ctr">
                        <a:lnSpc>
                          <a:spcPct val="107000"/>
                        </a:lnSpc>
                        <a:spcAft>
                          <a:spcPts val="0"/>
                        </a:spcAft>
                      </a:pPr>
                      <a:r>
                        <a:rPr lang="es-ES" sz="1200">
                          <a:effectLst/>
                        </a:rPr>
                        <a:t>58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84,37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6662">
                <a:tc>
                  <a:txBody>
                    <a:bodyPr/>
                    <a:lstStyle/>
                    <a:p>
                      <a:pPr algn="ctr">
                        <a:lnSpc>
                          <a:spcPct val="107000"/>
                        </a:lnSpc>
                        <a:spcAft>
                          <a:spcPts val="0"/>
                        </a:spcAft>
                      </a:pPr>
                      <a:r>
                        <a:rPr lang="es-ES" sz="1200">
                          <a:effectLst/>
                        </a:rPr>
                        <a:t>53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84,37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6662">
                <a:tc>
                  <a:txBody>
                    <a:bodyPr/>
                    <a:lstStyle/>
                    <a:p>
                      <a:pPr algn="ctr">
                        <a:lnSpc>
                          <a:spcPct val="107000"/>
                        </a:lnSpc>
                        <a:spcAft>
                          <a:spcPts val="0"/>
                        </a:spcAft>
                      </a:pPr>
                      <a:r>
                        <a:rPr lang="es-ES" sz="1200">
                          <a:effectLst/>
                        </a:rPr>
                        <a:t>48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84,37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6662">
                <a:tc>
                  <a:txBody>
                    <a:bodyPr/>
                    <a:lstStyle/>
                    <a:p>
                      <a:pPr algn="ctr">
                        <a:lnSpc>
                          <a:spcPct val="107000"/>
                        </a:lnSpc>
                        <a:spcAft>
                          <a:spcPts val="0"/>
                        </a:spcAft>
                      </a:pPr>
                      <a:r>
                        <a:rPr lang="es-ES" sz="1200">
                          <a:effectLst/>
                        </a:rPr>
                        <a:t>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81,25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6662">
                <a:tc>
                  <a:txBody>
                    <a:bodyPr/>
                    <a:lstStyle/>
                    <a:p>
                      <a:pPr algn="ctr">
                        <a:lnSpc>
                          <a:spcPct val="107000"/>
                        </a:lnSpc>
                        <a:spcAft>
                          <a:spcPts val="0"/>
                        </a:spcAft>
                      </a:pPr>
                      <a:r>
                        <a:rPr lang="es-ES" sz="1200" dirty="0">
                          <a:solidFill>
                            <a:schemeClr val="tx1"/>
                          </a:solidFill>
                          <a:effectLst/>
                        </a:rPr>
                        <a:t>40</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0"/>
                        </a:spcAft>
                      </a:pPr>
                      <a:r>
                        <a:rPr lang="es-ES" sz="1200" dirty="0">
                          <a:effectLst/>
                        </a:rPr>
                        <a:t>90,63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206662">
                <a:tc>
                  <a:txBody>
                    <a:bodyPr/>
                    <a:lstStyle/>
                    <a:p>
                      <a:pPr algn="ctr">
                        <a:lnSpc>
                          <a:spcPct val="107000"/>
                        </a:lnSpc>
                        <a:spcAft>
                          <a:spcPts val="0"/>
                        </a:spcAft>
                      </a:pPr>
                      <a:r>
                        <a:rPr lang="es-ES" sz="1200">
                          <a:effectLst/>
                        </a:rPr>
                        <a:t>38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87,5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6662">
                <a:tc>
                  <a:txBody>
                    <a:bodyPr/>
                    <a:lstStyle/>
                    <a:p>
                      <a:pPr algn="ctr">
                        <a:lnSpc>
                          <a:spcPct val="107000"/>
                        </a:lnSpc>
                        <a:spcAft>
                          <a:spcPts val="0"/>
                        </a:spcAft>
                      </a:pPr>
                      <a:r>
                        <a:rPr lang="es-ES" sz="1200">
                          <a:effectLst/>
                        </a:rPr>
                        <a:t>33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88,37</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7" name="Imagen 16" descr="C:\Users\SantiagoAndres\Desktop\3.png"/>
          <p:cNvPicPr/>
          <p:nvPr/>
        </p:nvPicPr>
        <p:blipFill>
          <a:blip r:embed="rId3">
            <a:extLst>
              <a:ext uri="{28A0092B-C50C-407E-A947-70E740481C1C}">
                <a14:useLocalDpi xmlns:a14="http://schemas.microsoft.com/office/drawing/2010/main" val="0"/>
              </a:ext>
            </a:extLst>
          </a:blip>
          <a:srcRect/>
          <a:stretch>
            <a:fillRect/>
          </a:stretch>
        </p:blipFill>
        <p:spPr bwMode="auto">
          <a:xfrm>
            <a:off x="5363435" y="2614897"/>
            <a:ext cx="5124623" cy="3389793"/>
          </a:xfrm>
          <a:prstGeom prst="rect">
            <a:avLst/>
          </a:prstGeom>
          <a:noFill/>
          <a:ln>
            <a:noFill/>
          </a:ln>
        </p:spPr>
      </p:pic>
    </p:spTree>
    <p:extLst>
      <p:ext uri="{BB962C8B-B14F-4D97-AF65-F5344CB8AC3E}">
        <p14:creationId xmlns:p14="http://schemas.microsoft.com/office/powerpoint/2010/main" val="657474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642869"/>
            <a:ext cx="11486826" cy="3995682"/>
          </a:xfrm>
        </p:spPr>
        <p:txBody>
          <a:bodyPr>
            <a:noAutofit/>
          </a:bodyPr>
          <a:lstStyle/>
          <a:p>
            <a:r>
              <a:rPr lang="es-ES" sz="1400" b="1" dirty="0" smtClean="0">
                <a:solidFill>
                  <a:schemeClr val="tx1"/>
                </a:solidFill>
              </a:rPr>
              <a:t>APRENDIZAJE DEL SISTEMA CON DATOS SIN PROCESAR, ESTANDARIZADOS Y NORMALIZADOS</a:t>
            </a:r>
          </a:p>
          <a:p>
            <a:pPr marL="285750" indent="-285750" algn="just">
              <a:buFont typeface="Arial" panose="020B0604020202020204" pitchFamily="34" charset="0"/>
              <a:buChar char="•"/>
            </a:pPr>
            <a:endParaRPr lang="es-ES" sz="1400" b="1" dirty="0">
              <a:solidFill>
                <a:schemeClr val="tx1"/>
              </a:solidFill>
            </a:endParaRPr>
          </a:p>
          <a:p>
            <a:pPr marL="285750" indent="-285750" algn="just">
              <a:buFont typeface="Arial" panose="020B0604020202020204" pitchFamily="34" charset="0"/>
              <a:buChar char="•"/>
            </a:pPr>
            <a:endParaRPr lang="en-US" sz="1400" b="1"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6111704" y="31401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3" name="Marcador de contenido 2">
            <a:extLst>
              <a:ext uri="{FF2B5EF4-FFF2-40B4-BE49-F238E27FC236}">
                <a16:creationId xmlns:a16="http://schemas.microsoft.com/office/drawing/2014/main" xmlns="" id="{5294C15C-363D-4DE9-8C30-23D5B41618B3}"/>
              </a:ext>
            </a:extLst>
          </p:cNvPr>
          <p:cNvSpPr txBox="1">
            <a:spLocks/>
          </p:cNvSpPr>
          <p:nvPr/>
        </p:nvSpPr>
        <p:spPr>
          <a:xfrm>
            <a:off x="368291" y="1909987"/>
            <a:ext cx="11287555" cy="11401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ES" sz="1600" dirty="0">
                <a:solidFill>
                  <a:schemeClr val="tx1"/>
                </a:solidFill>
              </a:rPr>
              <a:t>E</a:t>
            </a:r>
            <a:r>
              <a:rPr lang="es-ES" sz="1600" dirty="0" smtClean="0">
                <a:solidFill>
                  <a:schemeClr val="tx1"/>
                </a:solidFill>
              </a:rPr>
              <a:t>l </a:t>
            </a:r>
            <a:r>
              <a:rPr lang="es-ES" sz="1600" dirty="0">
                <a:solidFill>
                  <a:schemeClr val="tx1"/>
                </a:solidFill>
              </a:rPr>
              <a:t>análisis se realiza con los datos obtenidos directo de la extracción de características sin procesamiento. Los datos estandarizados se obtiene con la función de Matlab® “</a:t>
            </a:r>
            <a:r>
              <a:rPr lang="es-ES" sz="1600" i="1" dirty="0" err="1">
                <a:solidFill>
                  <a:schemeClr val="tx1"/>
                </a:solidFill>
              </a:rPr>
              <a:t>zscore</a:t>
            </a:r>
            <a:r>
              <a:rPr lang="es-ES" sz="1600" dirty="0">
                <a:solidFill>
                  <a:schemeClr val="tx1"/>
                </a:solidFill>
              </a:rPr>
              <a:t>”,  la cual transforma la matriz original en otra del mismo tamaño, y cada columna (columna de características) de esta nueva matriz tiene media cero y desviación estándar uno. Y la matriz normalizada, al valor más alto de cada columna le asigna uno y normaliza al resto de valores con respecto a ese valor, los parámetros de evaluación se muestran en la </a:t>
            </a:r>
            <a:r>
              <a:rPr lang="es-ES" sz="1600" dirty="0" smtClean="0">
                <a:solidFill>
                  <a:schemeClr val="tx1"/>
                </a:solidFill>
              </a:rPr>
              <a:t>Tabla.</a:t>
            </a:r>
            <a:endParaRPr lang="es-ES" sz="1600" dirty="0">
              <a:solidFill>
                <a:schemeClr val="tx1"/>
              </a:solidFill>
            </a:endParaRPr>
          </a:p>
          <a:p>
            <a:pPr algn="just"/>
            <a:endParaRPr lang="es-EC" sz="1400" dirty="0">
              <a:solidFill>
                <a:schemeClr val="tx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220268260"/>
              </p:ext>
            </p:extLst>
          </p:nvPr>
        </p:nvGraphicFramePr>
        <p:xfrm>
          <a:off x="579666" y="3640710"/>
          <a:ext cx="5127625" cy="1369949"/>
        </p:xfrm>
        <a:graphic>
          <a:graphicData uri="http://schemas.openxmlformats.org/drawingml/2006/table">
            <a:tbl>
              <a:tblPr firstRow="1" firstCol="1" bandRow="1">
                <a:tableStyleId>{5C22544A-7EE6-4342-B048-85BDC9FD1C3A}</a:tableStyleId>
              </a:tblPr>
              <a:tblGrid>
                <a:gridCol w="1012943"/>
                <a:gridCol w="965918"/>
                <a:gridCol w="900464"/>
                <a:gridCol w="1077125"/>
                <a:gridCol w="1171175"/>
              </a:tblGrid>
              <a:tr h="190500">
                <a:tc>
                  <a:txBody>
                    <a:bodyPr/>
                    <a:lstStyle/>
                    <a:p>
                      <a:endParaRPr lang="es-ES" sz="1100" dirty="0">
                        <a:effectLst/>
                        <a:latin typeface="Calibri" panose="020F0502020204030204" pitchFamily="34" charset="0"/>
                      </a:endParaRPr>
                    </a:p>
                  </a:txBody>
                  <a:tcPr marL="68580" marR="68580" marT="0" marB="0"/>
                </a:tc>
                <a:tc gridSpan="4">
                  <a:txBody>
                    <a:bodyPr/>
                    <a:lstStyle/>
                    <a:p>
                      <a:pPr algn="ctr">
                        <a:lnSpc>
                          <a:spcPct val="107000"/>
                        </a:lnSpc>
                        <a:spcAft>
                          <a:spcPts val="0"/>
                        </a:spcAft>
                      </a:pPr>
                      <a:r>
                        <a:rPr lang="es-ES" sz="1200">
                          <a:effectLst/>
                        </a:rPr>
                        <a:t>Parámetros de evaluación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ctr">
                        <a:lnSpc>
                          <a:spcPct val="107000"/>
                        </a:lnSpc>
                        <a:spcAft>
                          <a:spcPts val="0"/>
                        </a:spcAft>
                      </a:pPr>
                      <a:r>
                        <a:rPr lang="es-ES" sz="1200">
                          <a:effectLst/>
                        </a:rPr>
                        <a:t>Tipo Datos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Exactitud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Precisión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Sensibilidad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Especificidad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07000"/>
                        </a:lnSpc>
                        <a:spcAft>
                          <a:spcPts val="0"/>
                        </a:spcAft>
                      </a:pPr>
                      <a:r>
                        <a:rPr lang="es-ES" sz="1200" dirty="0">
                          <a:solidFill>
                            <a:schemeClr val="tx1"/>
                          </a:solidFill>
                          <a:effectLst/>
                        </a:rPr>
                        <a:t>Sin Procesar</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r">
                        <a:lnSpc>
                          <a:spcPct val="107000"/>
                        </a:lnSpc>
                        <a:spcAft>
                          <a:spcPts val="0"/>
                        </a:spcAft>
                      </a:pPr>
                      <a:r>
                        <a:rPr lang="es-ES" sz="1200" dirty="0">
                          <a:effectLst/>
                        </a:rPr>
                        <a:t>90,63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r">
                        <a:lnSpc>
                          <a:spcPct val="107000"/>
                        </a:lnSpc>
                        <a:spcAft>
                          <a:spcPts val="0"/>
                        </a:spcAft>
                      </a:pPr>
                      <a:r>
                        <a:rPr lang="es-ES" sz="1200" dirty="0">
                          <a:effectLst/>
                        </a:rPr>
                        <a:t>88,24</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r">
                        <a:lnSpc>
                          <a:spcPct val="107000"/>
                        </a:lnSpc>
                        <a:spcAft>
                          <a:spcPts val="0"/>
                        </a:spcAft>
                      </a:pPr>
                      <a:r>
                        <a:rPr lang="es-ES" sz="1200" dirty="0">
                          <a:effectLst/>
                        </a:rPr>
                        <a:t>93,75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r">
                        <a:lnSpc>
                          <a:spcPct val="107000"/>
                        </a:lnSpc>
                        <a:spcAft>
                          <a:spcPts val="0"/>
                        </a:spcAft>
                      </a:pPr>
                      <a:r>
                        <a:rPr lang="es-ES" sz="1200" dirty="0">
                          <a:effectLst/>
                        </a:rPr>
                        <a:t>87,5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190500">
                <a:tc>
                  <a:txBody>
                    <a:bodyPr/>
                    <a:lstStyle/>
                    <a:p>
                      <a:pPr>
                        <a:lnSpc>
                          <a:spcPct val="107000"/>
                        </a:lnSpc>
                        <a:spcAft>
                          <a:spcPts val="0"/>
                        </a:spcAft>
                      </a:pPr>
                      <a:r>
                        <a:rPr lang="es-ES" sz="1200">
                          <a:effectLst/>
                        </a:rPr>
                        <a:t>Estandarizados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200">
                          <a:effectLst/>
                        </a:rPr>
                        <a:t>81,25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200">
                          <a:effectLst/>
                        </a:rPr>
                        <a:t>77,88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200">
                          <a:effectLst/>
                        </a:rPr>
                        <a:t>87,5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200">
                          <a:effectLst/>
                        </a:rPr>
                        <a:t>75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07000"/>
                        </a:lnSpc>
                        <a:spcAft>
                          <a:spcPts val="0"/>
                        </a:spcAft>
                      </a:pPr>
                      <a:r>
                        <a:rPr lang="es-ES" sz="1200">
                          <a:effectLst/>
                        </a:rPr>
                        <a:t>Normalizados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200">
                          <a:effectLst/>
                        </a:rPr>
                        <a:t>78,13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200">
                          <a:effectLst/>
                        </a:rPr>
                        <a:t>90,91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200">
                          <a:effectLst/>
                        </a:rPr>
                        <a:t>62,52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200" dirty="0">
                          <a:effectLst/>
                        </a:rPr>
                        <a:t>93,75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7" name="Imagen 16" descr="C:\Users\SantiagoAndres\Desktop\4.png"/>
          <p:cNvPicPr/>
          <p:nvPr/>
        </p:nvPicPr>
        <p:blipFill>
          <a:blip r:embed="rId3">
            <a:extLst>
              <a:ext uri="{28A0092B-C50C-407E-A947-70E740481C1C}">
                <a14:useLocalDpi xmlns:a14="http://schemas.microsoft.com/office/drawing/2010/main" val="0"/>
              </a:ext>
            </a:extLst>
          </a:blip>
          <a:srcRect/>
          <a:stretch>
            <a:fillRect/>
          </a:stretch>
        </p:blipFill>
        <p:spPr bwMode="auto">
          <a:xfrm>
            <a:off x="5892139" y="2912739"/>
            <a:ext cx="5114925" cy="3295650"/>
          </a:xfrm>
          <a:prstGeom prst="rect">
            <a:avLst/>
          </a:prstGeom>
          <a:noFill/>
          <a:ln>
            <a:noFill/>
          </a:ln>
        </p:spPr>
      </p:pic>
    </p:spTree>
    <p:extLst>
      <p:ext uri="{BB962C8B-B14F-4D97-AF65-F5344CB8AC3E}">
        <p14:creationId xmlns:p14="http://schemas.microsoft.com/office/powerpoint/2010/main" val="2446737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446166"/>
            <a:ext cx="11486826" cy="3995682"/>
          </a:xfrm>
        </p:spPr>
        <p:txBody>
          <a:bodyPr>
            <a:noAutofit/>
          </a:bodyPr>
          <a:lstStyle/>
          <a:p>
            <a:pPr algn="just"/>
            <a:r>
              <a:rPr lang="es-ES" sz="1600" b="1" dirty="0" smtClean="0">
                <a:solidFill>
                  <a:schemeClr val="tx1"/>
                </a:solidFill>
              </a:rPr>
              <a:t>CARACTERÍSTICAS MÁS </a:t>
            </a:r>
            <a:r>
              <a:rPr lang="es-ES" sz="1600" b="1" dirty="0" smtClean="0">
                <a:solidFill>
                  <a:schemeClr val="tx1"/>
                </a:solidFill>
              </a:rPr>
              <a:t>IMPORTANTES Y DESCARTADAS </a:t>
            </a:r>
            <a:endParaRPr lang="es-ES" sz="1600" b="1" dirty="0">
              <a:solidFill>
                <a:schemeClr val="tx1"/>
              </a:solidFill>
            </a:endParaRPr>
          </a:p>
          <a:p>
            <a:pPr marL="285750" indent="-285750" algn="just">
              <a:buFont typeface="Arial" panose="020B0604020202020204" pitchFamily="34" charset="0"/>
              <a:buChar char="•"/>
            </a:pPr>
            <a:endParaRPr lang="es-ES" sz="1400" b="1" dirty="0">
              <a:solidFill>
                <a:schemeClr val="tx1"/>
              </a:solidFill>
            </a:endParaRPr>
          </a:p>
          <a:p>
            <a:pPr marL="285750" indent="-285750" algn="just">
              <a:buFont typeface="Arial" panose="020B0604020202020204" pitchFamily="34" charset="0"/>
              <a:buChar char="•"/>
            </a:pPr>
            <a:endParaRPr lang="en-US" sz="1400" b="1"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6111704" y="31401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8" name="Marcador de contenido 2">
            <a:extLst>
              <a:ext uri="{FF2B5EF4-FFF2-40B4-BE49-F238E27FC236}">
                <a16:creationId xmlns:a16="http://schemas.microsoft.com/office/drawing/2014/main" xmlns="" id="{5294C15C-363D-4DE9-8C30-23D5B41618B3}"/>
              </a:ext>
            </a:extLst>
          </p:cNvPr>
          <p:cNvSpPr txBox="1">
            <a:spLocks/>
          </p:cNvSpPr>
          <p:nvPr/>
        </p:nvSpPr>
        <p:spPr>
          <a:xfrm>
            <a:off x="520256" y="1778012"/>
            <a:ext cx="11487695" cy="12875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ES" sz="1600" dirty="0">
                <a:solidFill>
                  <a:schemeClr val="tx1"/>
                </a:solidFill>
              </a:rPr>
              <a:t>En el proceso de selección de características, se determina las características con más y menos importancia dentro de la clasificación, en la </a:t>
            </a:r>
            <a:r>
              <a:rPr lang="es-ES" sz="1600" dirty="0" smtClean="0">
                <a:solidFill>
                  <a:schemeClr val="tx1"/>
                </a:solidFill>
              </a:rPr>
              <a:t>Tabla de la izquierda se </a:t>
            </a:r>
            <a:r>
              <a:rPr lang="es-ES" sz="1600" dirty="0">
                <a:solidFill>
                  <a:schemeClr val="tx1"/>
                </a:solidFill>
              </a:rPr>
              <a:t>presentan las 10 características más importantes, en la cual la que ocupa el primer lugar es la Frecuencia fundamental de la señal transformada con wavelet</a:t>
            </a:r>
            <a:r>
              <a:rPr lang="es-ES" sz="1600" dirty="0" smtClean="0">
                <a:solidFill>
                  <a:schemeClr val="tx1"/>
                </a:solidFill>
              </a:rPr>
              <a:t>. Y en la tabla de la derecha se presentan las características menos importantes para la selección de un engaño y una verdad </a:t>
            </a:r>
            <a:endParaRPr lang="es-EC" sz="1600" dirty="0">
              <a:solidFill>
                <a:schemeClr val="tx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575383916"/>
              </p:ext>
            </p:extLst>
          </p:nvPr>
        </p:nvGraphicFramePr>
        <p:xfrm>
          <a:off x="1127282" y="2913137"/>
          <a:ext cx="3841436" cy="2681120"/>
        </p:xfrm>
        <a:graphic>
          <a:graphicData uri="http://schemas.openxmlformats.org/drawingml/2006/table">
            <a:tbl>
              <a:tblPr firstRow="1" firstCol="1" bandRow="1">
                <a:tableStyleId>{5C22544A-7EE6-4342-B048-85BDC9FD1C3A}</a:tableStyleId>
              </a:tblPr>
              <a:tblGrid>
                <a:gridCol w="1043212"/>
                <a:gridCol w="2798224"/>
              </a:tblGrid>
              <a:tr h="223253">
                <a:tc>
                  <a:txBody>
                    <a:bodyPr/>
                    <a:lstStyle/>
                    <a:p>
                      <a:pPr>
                        <a:lnSpc>
                          <a:spcPct val="107000"/>
                        </a:lnSpc>
                        <a:spcAft>
                          <a:spcPts val="0"/>
                        </a:spcAft>
                      </a:pPr>
                      <a:r>
                        <a:rPr lang="es-ES" sz="1200">
                          <a:effectLst/>
                        </a:rPr>
                        <a:t>Núm. Orden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Características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3253">
                <a:tc>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Wavelet Pitch</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3253">
                <a:tc>
                  <a:txBody>
                    <a:bodyPr/>
                    <a:lstStyle/>
                    <a:p>
                      <a:pPr algn="ctr">
                        <a:lnSpc>
                          <a:spcPct val="107000"/>
                        </a:lnSpc>
                        <a:spcAft>
                          <a:spcPts val="0"/>
                        </a:spcAft>
                      </a:pPr>
                      <a:r>
                        <a:rPr lang="es-ES" sz="1200">
                          <a:effectLst/>
                        </a:rPr>
                        <a:t>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Pitch</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3253">
                <a:tc>
                  <a:txBody>
                    <a:bodyPr/>
                    <a:lstStyle/>
                    <a:p>
                      <a:pPr algn="ctr">
                        <a:lnSpc>
                          <a:spcPct val="107000"/>
                        </a:lnSpc>
                        <a:spcAft>
                          <a:spcPts val="0"/>
                        </a:spcAft>
                      </a:pPr>
                      <a:r>
                        <a:rPr lang="es-ES" sz="12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Desviación estándar de flujo espectral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3253">
                <a:tc>
                  <a:txBody>
                    <a:bodyPr/>
                    <a:lstStyle/>
                    <a:p>
                      <a:pPr algn="ctr">
                        <a:lnSpc>
                          <a:spcPct val="107000"/>
                        </a:lnSpc>
                        <a:spcAft>
                          <a:spcPts val="0"/>
                        </a:spcAft>
                      </a:pPr>
                      <a:r>
                        <a:rPr lang="es-ES" sz="1200">
                          <a:effectLst/>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Wavelet Jitter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3253">
                <a:tc>
                  <a:txBody>
                    <a:bodyPr/>
                    <a:lstStyle/>
                    <a:p>
                      <a:pPr algn="ctr">
                        <a:lnSpc>
                          <a:spcPct val="107000"/>
                        </a:lnSpc>
                        <a:spcAft>
                          <a:spcPts val="0"/>
                        </a:spcAft>
                      </a:pPr>
                      <a:r>
                        <a:rPr lang="es-ES" sz="1200">
                          <a:effectLst/>
                        </a:rPr>
                        <a:t>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Kurtosis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3253">
                <a:tc>
                  <a:txBody>
                    <a:bodyPr/>
                    <a:lstStyle/>
                    <a:p>
                      <a:pPr algn="ctr">
                        <a:lnSpc>
                          <a:spcPct val="107000"/>
                        </a:lnSpc>
                        <a:spcAft>
                          <a:spcPts val="0"/>
                        </a:spcAft>
                      </a:pPr>
                      <a:r>
                        <a:rPr lang="es-ES" sz="1200">
                          <a:effectLst/>
                        </a:rPr>
                        <a:t>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Jitter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3253">
                <a:tc>
                  <a:txBody>
                    <a:bodyPr/>
                    <a:lstStyle/>
                    <a:p>
                      <a:pPr algn="ctr">
                        <a:lnSpc>
                          <a:spcPct val="107000"/>
                        </a:lnSpc>
                        <a:spcAft>
                          <a:spcPts val="0"/>
                        </a:spcAft>
                      </a:pPr>
                      <a:r>
                        <a:rPr lang="es-ES" sz="1200">
                          <a:effectLst/>
                        </a:rPr>
                        <a:t>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Shimmer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8590">
                <a:tc>
                  <a:txBody>
                    <a:bodyPr/>
                    <a:lstStyle/>
                    <a:p>
                      <a:pPr algn="ctr">
                        <a:lnSpc>
                          <a:spcPct val="107000"/>
                        </a:lnSpc>
                        <a:spcAft>
                          <a:spcPts val="0"/>
                        </a:spcAft>
                      </a:pPr>
                      <a:r>
                        <a:rPr lang="es-ES" sz="1200">
                          <a:effectLst/>
                        </a:rPr>
                        <a:t>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Desviación estándar de la entropía de la energía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3253">
                <a:tc>
                  <a:txBody>
                    <a:bodyPr/>
                    <a:lstStyle/>
                    <a:p>
                      <a:pPr algn="ctr">
                        <a:lnSpc>
                          <a:spcPct val="107000"/>
                        </a:lnSpc>
                        <a:spcAft>
                          <a:spcPts val="0"/>
                        </a:spcAft>
                      </a:pPr>
                      <a:r>
                        <a:rPr lang="es-ES" sz="1200">
                          <a:effectLst/>
                        </a:rPr>
                        <a:t>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Media de la entropía de la energía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3253">
                <a:tc>
                  <a:txBody>
                    <a:bodyPr/>
                    <a:lstStyle/>
                    <a:p>
                      <a:pPr algn="ctr">
                        <a:lnSpc>
                          <a:spcPct val="107000"/>
                        </a:lnSpc>
                        <a:spcAft>
                          <a:spcPts val="0"/>
                        </a:spcAft>
                      </a:pPr>
                      <a:r>
                        <a:rPr lang="es-ES" sz="1200">
                          <a:effectLst/>
                        </a:rPr>
                        <a:t>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dirty="0">
                          <a:effectLst/>
                        </a:rPr>
                        <a:t>Mediana de la entropía de la energía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277973066"/>
              </p:ext>
            </p:extLst>
          </p:nvPr>
        </p:nvGraphicFramePr>
        <p:xfrm>
          <a:off x="5727708" y="2491777"/>
          <a:ext cx="5939155" cy="4351335"/>
        </p:xfrm>
        <a:graphic>
          <a:graphicData uri="http://schemas.openxmlformats.org/drawingml/2006/table">
            <a:tbl>
              <a:tblPr firstRow="1" firstCol="1" bandRow="1">
                <a:tableStyleId>{5C22544A-7EE6-4342-B048-85BDC9FD1C3A}</a:tableStyleId>
              </a:tblPr>
              <a:tblGrid>
                <a:gridCol w="287800"/>
                <a:gridCol w="2917251"/>
                <a:gridCol w="287800"/>
                <a:gridCol w="2446304"/>
              </a:tblGrid>
              <a:tr h="290089">
                <a:tc>
                  <a:txBody>
                    <a:bodyPr/>
                    <a:lstStyle/>
                    <a:p>
                      <a:pPr algn="ctr">
                        <a:lnSpc>
                          <a:spcPct val="107000"/>
                        </a:lnSpc>
                        <a:spcAft>
                          <a:spcPts val="0"/>
                        </a:spcAft>
                      </a:pPr>
                      <a:r>
                        <a:rPr lang="es-ES" sz="900" dirty="0">
                          <a:effectLst/>
                        </a:rPr>
                        <a:t>No.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dirty="0">
                          <a:effectLst/>
                        </a:rPr>
                        <a:t>Característica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No.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Característica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41</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Std By Mean Entropia de la Energía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55</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 Centroid</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42</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Desv. Estándar Energía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56</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Mediana Centroid</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43</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 Energía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57</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n-US" sz="900">
                          <a:effectLst/>
                        </a:rPr>
                        <a:t>Wavelet Std By Mean Centroid</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44</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Mediana Energía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58</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Desv. Estándar Flujo Espectral</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45</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n-US" sz="900">
                          <a:effectLst/>
                        </a:rPr>
                        <a:t>Wavelet Std By Mean Energía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59</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 Flujo Espectral</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46</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Desv. Estándar Tasa de cruce por cero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60</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Mediana Flujo Espectral</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47</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 Tasa de cruce por cero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61</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n-US" sz="900">
                          <a:effectLst/>
                        </a:rPr>
                        <a:t>Wavelet Std By Mean Flujo Espectral</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48</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Mediana Tasa de cruce por cero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62</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 Snr</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49</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Std By Mean Tasa de cruce por cero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63</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50</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n-US" sz="900">
                          <a:effectLst/>
                        </a:rPr>
                        <a:t>Wavelet Desv. Estándar Spectral Roll Off</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64</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 Mediana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51</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n-US" sz="900">
                          <a:effectLst/>
                        </a:rPr>
                        <a:t>Wavelet Media Spectral Roll Off</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65</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 Kurtosis</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52</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n-US" sz="900">
                          <a:effectLst/>
                        </a:rPr>
                        <a:t>Wavelet Mediana Spectral Roll Off</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66</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 Sesgo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53</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n-US" sz="900">
                          <a:effectLst/>
                        </a:rPr>
                        <a:t>Wavelet Std By Mean Spectral Roll Off</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67</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 Desv. Estándar</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54</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Desv. Estándar Centroid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68</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dirty="0">
                          <a:effectLst/>
                        </a:rPr>
                        <a:t>Wavelet Media Varianza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bl>
          </a:graphicData>
        </a:graphic>
      </p:graphicFrame>
    </p:spTree>
    <p:extLst>
      <p:ext uri="{BB962C8B-B14F-4D97-AF65-F5344CB8AC3E}">
        <p14:creationId xmlns:p14="http://schemas.microsoft.com/office/powerpoint/2010/main" val="3413683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519958"/>
            <a:ext cx="11486825" cy="1004392"/>
          </a:xfrm>
        </p:spPr>
        <p:txBody>
          <a:bodyPr>
            <a:noAutofit/>
          </a:bodyPr>
          <a:lstStyle/>
          <a:p>
            <a:pPr algn="just"/>
            <a:r>
              <a:rPr lang="es-EC" sz="1600" b="1" dirty="0" smtClean="0">
                <a:solidFill>
                  <a:schemeClr val="tx1"/>
                </a:solidFill>
              </a:rPr>
              <a:t>ANALISIS DE CLASIFICACIÓN PARA MUJERES</a:t>
            </a:r>
          </a:p>
          <a:p>
            <a:pPr algn="just"/>
            <a:r>
              <a:rPr lang="es-ES" sz="1600" dirty="0">
                <a:solidFill>
                  <a:schemeClr val="tx1"/>
                </a:solidFill>
              </a:rPr>
              <a:t>A partir de la </a:t>
            </a:r>
            <a:r>
              <a:rPr lang="es-ES" sz="1600" dirty="0" smtClean="0">
                <a:solidFill>
                  <a:schemeClr val="tx1"/>
                </a:solidFill>
              </a:rPr>
              <a:t>Figura se </a:t>
            </a:r>
            <a:r>
              <a:rPr lang="es-ES" sz="1600" dirty="0">
                <a:solidFill>
                  <a:schemeClr val="tx1"/>
                </a:solidFill>
              </a:rPr>
              <a:t>determina que el clasificador con mayor porcentaje de exactitud es el </a:t>
            </a:r>
            <a:r>
              <a:rPr lang="es-ES" sz="1600" dirty="0" smtClean="0">
                <a:solidFill>
                  <a:schemeClr val="tx1"/>
                </a:solidFill>
              </a:rPr>
              <a:t>de</a:t>
            </a:r>
            <a:r>
              <a:rPr lang="es-ES" sz="1600" i="1" dirty="0" smtClean="0">
                <a:solidFill>
                  <a:schemeClr val="tx1"/>
                </a:solidFill>
              </a:rPr>
              <a:t> </a:t>
            </a:r>
            <a:r>
              <a:rPr lang="es-ES" sz="1600" i="1" dirty="0" err="1" smtClean="0">
                <a:solidFill>
                  <a:schemeClr val="tx1"/>
                </a:solidFill>
              </a:rPr>
              <a:t>Support</a:t>
            </a:r>
            <a:r>
              <a:rPr lang="es-ES" sz="1600" i="1" dirty="0" smtClean="0">
                <a:solidFill>
                  <a:schemeClr val="tx1"/>
                </a:solidFill>
              </a:rPr>
              <a:t> Vector Machine (SVM) </a:t>
            </a:r>
            <a:r>
              <a:rPr lang="es-ES" sz="1600" dirty="0" smtClean="0">
                <a:solidFill>
                  <a:schemeClr val="tx1"/>
                </a:solidFill>
              </a:rPr>
              <a:t>tipo </a:t>
            </a:r>
            <a:r>
              <a:rPr lang="es-ES" sz="1600" dirty="0">
                <a:solidFill>
                  <a:schemeClr val="tx1"/>
                </a:solidFill>
              </a:rPr>
              <a:t>lineal, con </a:t>
            </a:r>
            <a:r>
              <a:rPr lang="es-ES" sz="1600" dirty="0" smtClean="0">
                <a:solidFill>
                  <a:schemeClr val="tx1"/>
                </a:solidFill>
              </a:rPr>
              <a:t>83% </a:t>
            </a:r>
            <a:r>
              <a:rPr lang="es-ES" sz="1600" dirty="0">
                <a:solidFill>
                  <a:schemeClr val="tx1"/>
                </a:solidFill>
              </a:rPr>
              <a:t>de exactitud en las predicciones con la tabla de pruebas. Por lo tanto es este clasificador el que se </a:t>
            </a:r>
            <a:r>
              <a:rPr lang="es-ES" sz="1600" dirty="0" smtClean="0">
                <a:solidFill>
                  <a:schemeClr val="tx1"/>
                </a:solidFill>
              </a:rPr>
              <a:t>utilizara </a:t>
            </a:r>
            <a:r>
              <a:rPr lang="es-ES" sz="1600" dirty="0">
                <a:solidFill>
                  <a:schemeClr val="tx1"/>
                </a:solidFill>
              </a:rPr>
              <a:t>para el análisis de señales de audio y determinar el engaño o verdad. </a:t>
            </a:r>
            <a:endParaRPr lang="en-US" sz="16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883086570"/>
                  </p:ext>
                </p:extLst>
              </p:nvPr>
            </p:nvGraphicFramePr>
            <p:xfrm>
              <a:off x="90498" y="3025199"/>
              <a:ext cx="5397500" cy="3327019"/>
            </p:xfrm>
            <a:graphic>
              <a:graphicData uri="http://schemas.openxmlformats.org/drawingml/2006/table">
                <a:tbl>
                  <a:tblPr firstRow="1" firstCol="1" bandRow="1">
                    <a:tableStyleId>{5C22544A-7EE6-4342-B048-85BDC9FD1C3A}</a:tableStyleId>
                  </a:tblPr>
                  <a:tblGrid>
                    <a:gridCol w="1544118"/>
                    <a:gridCol w="1110267"/>
                    <a:gridCol w="1110267"/>
                    <a:gridCol w="816424"/>
                    <a:gridCol w="816424"/>
                  </a:tblGrid>
                  <a:tr h="190500">
                    <a:tc>
                      <a:txBody>
                        <a:bodyPr/>
                        <a:lstStyle/>
                        <a:p>
                          <a:pPr algn="ctr">
                            <a:lnSpc>
                              <a:spcPct val="107000"/>
                            </a:lnSpc>
                            <a:spcAft>
                              <a:spcPts val="0"/>
                            </a:spcAft>
                          </a:pPr>
                          <a:r>
                            <a:rPr lang="es-ES" sz="1200">
                              <a:effectLst/>
                            </a:rPr>
                            <a:t>CLASIFICADOR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TIPO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PARÁMETROS DEL CLASIFICADOR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 EXACTITUD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gridSpan="2">
                      <a:txBody>
                        <a:bodyPr/>
                        <a:lstStyle/>
                        <a:p>
                          <a:endParaRPr lang="es-ES" sz="1100">
                            <a:effectLst/>
                            <a:latin typeface="Calibri" panose="020F0502020204030204" pitchFamily="34" charset="0"/>
                          </a:endParaRPr>
                        </a:p>
                      </a:txBody>
                      <a:tcPr marL="68580" marR="68580" marT="0" marB="0"/>
                    </a:tc>
                    <a:tc hMerge="1">
                      <a:txBody>
                        <a:bodyPr/>
                        <a:lstStyle/>
                        <a:p>
                          <a:endParaRPr lang="es-ES"/>
                        </a:p>
                      </a:txBody>
                      <a:tcPr/>
                    </a:tc>
                    <a:tc gridSpan="2">
                      <a:txBody>
                        <a:bodyPr/>
                        <a:lstStyle/>
                        <a:p>
                          <a:pPr algn="ctr">
                            <a:lnSpc>
                              <a:spcPct val="107000"/>
                            </a:lnSpc>
                            <a:spcAft>
                              <a:spcPts val="0"/>
                            </a:spcAft>
                          </a:pPr>
                          <a:r>
                            <a:rPr lang="es-ES" sz="1200">
                              <a:effectLst/>
                            </a:rPr>
                            <a:t>Núm. Divisiones (ramas)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endParaRPr lang="es-ES" sz="1100">
                            <a:effectLst/>
                            <a:latin typeface="Calibri" panose="020F0502020204030204" pitchFamily="34" charset="0"/>
                          </a:endParaRPr>
                        </a:p>
                      </a:txBody>
                      <a:tcPr marL="68580" marR="68580" marT="0" marB="0"/>
                    </a:tc>
                  </a:tr>
                  <a:tr h="190500">
                    <a:tc rowSpan="3">
                      <a:txBody>
                        <a:bodyPr/>
                        <a:lstStyle/>
                        <a:p>
                          <a:pPr algn="ctr">
                            <a:lnSpc>
                              <a:spcPct val="107000"/>
                            </a:lnSpc>
                            <a:spcAft>
                              <a:spcPts val="0"/>
                            </a:spcAft>
                          </a:pPr>
                          <a:r>
                            <a:rPr lang="es-ES" sz="1200">
                              <a:effectLst/>
                            </a:rPr>
                            <a:t>Árboles de Decisión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Fine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100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71,90%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Medium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71,90%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Coarse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68,80%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gridSpan="2">
                      <a:txBody>
                        <a:bodyPr/>
                        <a:lstStyle/>
                        <a:p>
                          <a:endParaRPr lang="es-ES" sz="1100">
                            <a:effectLst/>
                            <a:latin typeface="Calibri" panose="020F0502020204030204" pitchFamily="34" charset="0"/>
                          </a:endParaRPr>
                        </a:p>
                      </a:txBody>
                      <a:tcPr marL="68580" marR="68580" marT="0" marB="0"/>
                    </a:tc>
                    <a:tc hMerge="1">
                      <a:txBody>
                        <a:bodyPr/>
                        <a:lstStyle/>
                        <a:p>
                          <a:endParaRPr lang="es-ES"/>
                        </a:p>
                      </a:txBody>
                      <a:tcPr/>
                    </a:tc>
                    <a:tc gridSpan="2">
                      <a:txBody>
                        <a:bodyPr/>
                        <a:lstStyle/>
                        <a:p>
                          <a:pPr algn="ctr">
                            <a:lnSpc>
                              <a:spcPct val="107000"/>
                            </a:lnSpc>
                            <a:spcAft>
                              <a:spcPts val="0"/>
                            </a:spcAft>
                          </a:pPr>
                          <a:r>
                            <a:rPr lang="es-ES" sz="1200">
                              <a:effectLst/>
                            </a:rPr>
                            <a:t>Número de vecinos (K)</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endParaRPr lang="es-ES" sz="1100">
                            <a:effectLst/>
                            <a:latin typeface="Calibri" panose="020F0502020204030204" pitchFamily="34" charset="0"/>
                          </a:endParaRPr>
                        </a:p>
                      </a:txBody>
                      <a:tcPr marL="68580" marR="68580" marT="0" marB="0"/>
                    </a:tc>
                  </a:tr>
                  <a:tr h="190500">
                    <a:tc rowSpan="3">
                      <a:txBody>
                        <a:bodyPr/>
                        <a:lstStyle/>
                        <a:p>
                          <a:pPr algn="ctr">
                            <a:lnSpc>
                              <a:spcPct val="107000"/>
                            </a:lnSpc>
                            <a:spcAft>
                              <a:spcPts val="0"/>
                            </a:spcAft>
                          </a:pPr>
                          <a:r>
                            <a:rPr lang="es-ES" sz="1200">
                              <a:effectLst/>
                            </a:rPr>
                            <a:t>K-nearest neighbors (KNN)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Fine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75,00%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Medium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75,00%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Coarse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100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46,90%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gridSpan="2">
                      <a:txBody>
                        <a:bodyPr/>
                        <a:lstStyle/>
                        <a:p>
                          <a:endParaRPr lang="es-ES" sz="1100">
                            <a:effectLst/>
                            <a:latin typeface="Calibri" panose="020F050202020403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Función Costo (C)</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Gamma (</a:t>
                          </a:r>
                          <a14:m>
                            <m:oMath xmlns:m="http://schemas.openxmlformats.org/officeDocument/2006/math">
                              <m:r>
                                <a:rPr lang="es-ES" sz="1200">
                                  <a:effectLst/>
                                  <a:latin typeface="Cambria Math" panose="02040503050406030204" pitchFamily="18" charset="0"/>
                                </a:rPr>
                                <m:t>𝜸</m:t>
                              </m:r>
                            </m:oMath>
                          </a14:m>
                          <a:r>
                            <a:rPr lang="es-ES" sz="1200">
                              <a:effectLst/>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S" sz="1100">
                            <a:effectLst/>
                            <a:latin typeface="Calibri" panose="020F0502020204030204" pitchFamily="34" charset="0"/>
                          </a:endParaRPr>
                        </a:p>
                      </a:txBody>
                      <a:tcPr marL="68580" marR="68580" marT="0" marB="0"/>
                    </a:tc>
                  </a:tr>
                  <a:tr h="190500">
                    <a:tc rowSpan="4">
                      <a:txBody>
                        <a:bodyPr/>
                        <a:lstStyle/>
                        <a:p>
                          <a:pPr algn="ctr">
                            <a:lnSpc>
                              <a:spcPct val="107000"/>
                            </a:lnSpc>
                            <a:spcAft>
                              <a:spcPts val="0"/>
                            </a:spcAft>
                          </a:pPr>
                          <a:r>
                            <a:rPr lang="es-ES" sz="1200">
                              <a:effectLst/>
                            </a:rPr>
                            <a:t>Support Vector Machine (SVM)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dirty="0">
                              <a:effectLst/>
                            </a:rPr>
                            <a:t>Lineal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0"/>
                            </a:spcAft>
                          </a:pPr>
                          <a:r>
                            <a:rPr lang="es-ES" sz="1200" dirty="0">
                              <a:effectLst/>
                            </a:rPr>
                            <a:t>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0"/>
                            </a:spcAft>
                          </a:pPr>
                          <a:r>
                            <a:rPr lang="es-ES" sz="1200" dirty="0">
                              <a:effectLst/>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0"/>
                            </a:spcAft>
                          </a:pPr>
                          <a:r>
                            <a:rPr lang="es-ES" sz="1200" dirty="0">
                              <a:effectLst/>
                            </a:rPr>
                            <a:t>83%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190500">
                    <a:tc vMerge="1">
                      <a:txBody>
                        <a:bodyPr/>
                        <a:lstStyle/>
                        <a:p>
                          <a:endParaRPr lang="es-ES"/>
                        </a:p>
                      </a:txBody>
                      <a:tcPr/>
                    </a:tc>
                    <a:tc>
                      <a:txBody>
                        <a:bodyPr/>
                        <a:lstStyle/>
                        <a:p>
                          <a:pPr>
                            <a:lnSpc>
                              <a:spcPct val="107000"/>
                            </a:lnSpc>
                            <a:spcAft>
                              <a:spcPts val="0"/>
                            </a:spcAft>
                          </a:pPr>
                          <a:r>
                            <a:rPr lang="es-ES" sz="1200">
                              <a:effectLst/>
                            </a:rPr>
                            <a:t>Cuadrático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81.30%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Cubico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79.70%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Gaussiano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6,3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48.40%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883086570"/>
                  </p:ext>
                </p:extLst>
              </p:nvPr>
            </p:nvGraphicFramePr>
            <p:xfrm>
              <a:off x="90498" y="3025199"/>
              <a:ext cx="5397500" cy="3247263"/>
            </p:xfrm>
            <a:graphic>
              <a:graphicData uri="http://schemas.openxmlformats.org/drawingml/2006/table">
                <a:tbl>
                  <a:tblPr firstRow="1" firstCol="1" bandRow="1">
                    <a:tableStyleId>{5C22544A-7EE6-4342-B048-85BDC9FD1C3A}</a:tableStyleId>
                  </a:tblPr>
                  <a:tblGrid>
                    <a:gridCol w="1544118"/>
                    <a:gridCol w="1110267"/>
                    <a:gridCol w="1110267"/>
                    <a:gridCol w="816424"/>
                    <a:gridCol w="816424"/>
                  </a:tblGrid>
                  <a:tr h="578485">
                    <a:tc>
                      <a:txBody>
                        <a:bodyPr/>
                        <a:lstStyle/>
                        <a:p>
                          <a:pPr algn="ctr">
                            <a:lnSpc>
                              <a:spcPct val="107000"/>
                            </a:lnSpc>
                            <a:spcAft>
                              <a:spcPts val="0"/>
                            </a:spcAft>
                          </a:pPr>
                          <a:r>
                            <a:rPr lang="es-ES" sz="1200">
                              <a:effectLst/>
                            </a:rPr>
                            <a:t>CLASIFICADOR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TIPO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PARÁMETROS DEL CLASIFICADOR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 EXACTITUD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gridSpan="2">
                      <a:txBody>
                        <a:bodyPr/>
                        <a:lstStyle/>
                        <a:p>
                          <a:endParaRPr lang="es-ES" sz="1100">
                            <a:effectLst/>
                            <a:latin typeface="Calibri" panose="020F0502020204030204" pitchFamily="34" charset="0"/>
                          </a:endParaRPr>
                        </a:p>
                      </a:txBody>
                      <a:tcPr marL="68580" marR="68580" marT="0" marB="0"/>
                    </a:tc>
                    <a:tc hMerge="1">
                      <a:txBody>
                        <a:bodyPr/>
                        <a:lstStyle/>
                        <a:p>
                          <a:endParaRPr lang="es-ES"/>
                        </a:p>
                      </a:txBody>
                      <a:tcPr/>
                    </a:tc>
                    <a:tc gridSpan="2">
                      <a:txBody>
                        <a:bodyPr/>
                        <a:lstStyle/>
                        <a:p>
                          <a:pPr algn="ctr">
                            <a:lnSpc>
                              <a:spcPct val="107000"/>
                            </a:lnSpc>
                            <a:spcAft>
                              <a:spcPts val="0"/>
                            </a:spcAft>
                          </a:pPr>
                          <a:r>
                            <a:rPr lang="es-ES" sz="1200">
                              <a:effectLst/>
                            </a:rPr>
                            <a:t>Núm. Divisiones (ramas)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endParaRPr lang="es-ES" sz="1100">
                            <a:effectLst/>
                            <a:latin typeface="Calibri" panose="020F0502020204030204" pitchFamily="34" charset="0"/>
                          </a:endParaRPr>
                        </a:p>
                      </a:txBody>
                      <a:tcPr marL="68580" marR="68580" marT="0" marB="0"/>
                    </a:tc>
                  </a:tr>
                  <a:tr h="190500">
                    <a:tc rowSpan="3">
                      <a:txBody>
                        <a:bodyPr/>
                        <a:lstStyle/>
                        <a:p>
                          <a:pPr algn="ctr">
                            <a:lnSpc>
                              <a:spcPct val="107000"/>
                            </a:lnSpc>
                            <a:spcAft>
                              <a:spcPts val="0"/>
                            </a:spcAft>
                          </a:pPr>
                          <a:r>
                            <a:rPr lang="es-ES" sz="1200">
                              <a:effectLst/>
                            </a:rPr>
                            <a:t>Árboles de Decisión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Fine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100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71,90%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Medium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71,90%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Coarse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68,80%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gridSpan="2">
                      <a:txBody>
                        <a:bodyPr/>
                        <a:lstStyle/>
                        <a:p>
                          <a:endParaRPr lang="es-ES" sz="1100">
                            <a:effectLst/>
                            <a:latin typeface="Calibri" panose="020F0502020204030204" pitchFamily="34" charset="0"/>
                          </a:endParaRPr>
                        </a:p>
                      </a:txBody>
                      <a:tcPr marL="68580" marR="68580" marT="0" marB="0"/>
                    </a:tc>
                    <a:tc hMerge="1">
                      <a:txBody>
                        <a:bodyPr/>
                        <a:lstStyle/>
                        <a:p>
                          <a:endParaRPr lang="es-ES"/>
                        </a:p>
                      </a:txBody>
                      <a:tcPr/>
                    </a:tc>
                    <a:tc gridSpan="2">
                      <a:txBody>
                        <a:bodyPr/>
                        <a:lstStyle/>
                        <a:p>
                          <a:pPr algn="ctr">
                            <a:lnSpc>
                              <a:spcPct val="107000"/>
                            </a:lnSpc>
                            <a:spcAft>
                              <a:spcPts val="0"/>
                            </a:spcAft>
                          </a:pPr>
                          <a:r>
                            <a:rPr lang="es-ES" sz="1200">
                              <a:effectLst/>
                            </a:rPr>
                            <a:t>Número de vecinos (K)</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endParaRPr lang="es-ES" sz="1100">
                            <a:effectLst/>
                            <a:latin typeface="Calibri" panose="020F0502020204030204" pitchFamily="34" charset="0"/>
                          </a:endParaRPr>
                        </a:p>
                      </a:txBody>
                      <a:tcPr marL="68580" marR="68580" marT="0" marB="0"/>
                    </a:tc>
                  </a:tr>
                  <a:tr h="190500">
                    <a:tc rowSpan="3">
                      <a:txBody>
                        <a:bodyPr/>
                        <a:lstStyle/>
                        <a:p>
                          <a:pPr algn="ctr">
                            <a:lnSpc>
                              <a:spcPct val="107000"/>
                            </a:lnSpc>
                            <a:spcAft>
                              <a:spcPts val="0"/>
                            </a:spcAft>
                          </a:pPr>
                          <a:r>
                            <a:rPr lang="es-ES" sz="1200">
                              <a:effectLst/>
                            </a:rPr>
                            <a:t>K-nearest neighbors (KNN)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Fine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75,00%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Medium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75,00%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Coarse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1200">
                              <a:effectLst/>
                            </a:rPr>
                            <a:t>100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46,90%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778">
                    <a:tc gridSpan="2">
                      <a:txBody>
                        <a:bodyPr/>
                        <a:lstStyle/>
                        <a:p>
                          <a:endParaRPr lang="es-ES" sz="1100">
                            <a:effectLst/>
                            <a:latin typeface="Calibri" panose="020F0502020204030204" pitchFamily="34" charset="0"/>
                          </a:endParaRPr>
                        </a:p>
                      </a:txBody>
                      <a:tcPr marL="68580" marR="68580" marT="0" marB="0"/>
                    </a:tc>
                    <a:tc hMerge="1">
                      <a:txBody>
                        <a:bodyPr/>
                        <a:lstStyle/>
                        <a:p>
                          <a:endParaRPr lang="es-ES"/>
                        </a:p>
                      </a:txBody>
                      <a:tcPr/>
                    </a:tc>
                    <a:tc>
                      <a:txBody>
                        <a:bodyPr/>
                        <a:lstStyle/>
                        <a:p>
                          <a:pPr algn="ctr">
                            <a:lnSpc>
                              <a:spcPct val="107000"/>
                            </a:lnSpc>
                            <a:spcAft>
                              <a:spcPts val="0"/>
                            </a:spcAft>
                          </a:pPr>
                          <a:r>
                            <a:rPr lang="es-ES" sz="1200">
                              <a:effectLst/>
                            </a:rPr>
                            <a:t>Función Costo (C)</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S"/>
                        </a:p>
                      </a:txBody>
                      <a:tcPr marL="68580" marR="68580" marT="0" marB="0">
                        <a:blipFill rotWithShape="0">
                          <a:blip r:embed="rId3"/>
                          <a:stretch>
                            <a:fillRect l="-462687" t="-558730" r="-102985" b="-222222"/>
                          </a:stretch>
                        </a:blipFill>
                      </a:tcPr>
                    </a:tc>
                    <a:tc>
                      <a:txBody>
                        <a:bodyPr/>
                        <a:lstStyle/>
                        <a:p>
                          <a:endParaRPr lang="es-ES" sz="1100">
                            <a:effectLst/>
                            <a:latin typeface="Calibri" panose="020F0502020204030204" pitchFamily="34" charset="0"/>
                          </a:endParaRPr>
                        </a:p>
                      </a:txBody>
                      <a:tcPr marL="68580" marR="68580" marT="0" marB="0"/>
                    </a:tc>
                  </a:tr>
                  <a:tr h="190500">
                    <a:tc rowSpan="4">
                      <a:txBody>
                        <a:bodyPr/>
                        <a:lstStyle/>
                        <a:p>
                          <a:pPr algn="ctr">
                            <a:lnSpc>
                              <a:spcPct val="107000"/>
                            </a:lnSpc>
                            <a:spcAft>
                              <a:spcPts val="0"/>
                            </a:spcAft>
                          </a:pPr>
                          <a:r>
                            <a:rPr lang="es-ES" sz="1200">
                              <a:effectLst/>
                            </a:rPr>
                            <a:t>Support Vector Machine (SVM)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dirty="0">
                              <a:effectLst/>
                            </a:rPr>
                            <a:t>Lineal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0"/>
                            </a:spcAft>
                          </a:pPr>
                          <a:r>
                            <a:rPr lang="es-ES" sz="1200" dirty="0">
                              <a:effectLst/>
                            </a:rPr>
                            <a:t>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0"/>
                            </a:spcAft>
                          </a:pPr>
                          <a:r>
                            <a:rPr lang="es-ES" sz="1200" dirty="0">
                              <a:effectLst/>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0"/>
                            </a:spcAft>
                          </a:pPr>
                          <a:r>
                            <a:rPr lang="es-ES" sz="1200" dirty="0">
                              <a:effectLst/>
                            </a:rPr>
                            <a:t>83%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190500">
                    <a:tc vMerge="1">
                      <a:txBody>
                        <a:bodyPr/>
                        <a:lstStyle/>
                        <a:p>
                          <a:endParaRPr lang="es-ES"/>
                        </a:p>
                      </a:txBody>
                      <a:tcPr/>
                    </a:tc>
                    <a:tc>
                      <a:txBody>
                        <a:bodyPr/>
                        <a:lstStyle/>
                        <a:p>
                          <a:pPr>
                            <a:lnSpc>
                              <a:spcPct val="107000"/>
                            </a:lnSpc>
                            <a:spcAft>
                              <a:spcPts val="0"/>
                            </a:spcAft>
                          </a:pPr>
                          <a:r>
                            <a:rPr lang="es-ES" sz="1200">
                              <a:effectLst/>
                            </a:rPr>
                            <a:t>Cuadrático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81.30%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Cubico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79.70%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vMerge="1">
                      <a:txBody>
                        <a:bodyPr/>
                        <a:lstStyle/>
                        <a:p>
                          <a:endParaRPr lang="es-ES"/>
                        </a:p>
                      </a:txBody>
                      <a:tcPr/>
                    </a:tc>
                    <a:tc>
                      <a:txBody>
                        <a:bodyPr/>
                        <a:lstStyle/>
                        <a:p>
                          <a:pPr>
                            <a:lnSpc>
                              <a:spcPct val="107000"/>
                            </a:lnSpc>
                            <a:spcAft>
                              <a:spcPts val="0"/>
                            </a:spcAft>
                          </a:pPr>
                          <a:r>
                            <a:rPr lang="es-ES" sz="1200">
                              <a:effectLst/>
                            </a:rPr>
                            <a:t>Gaussiano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6,3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48.40%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pic>
        <p:nvPicPr>
          <p:cNvPr id="13" name="Imagen 12" descr="C:\Users\SantiagoAndres\Desktop\untitled.jpg"/>
          <p:cNvPicPr/>
          <p:nvPr/>
        </p:nvPicPr>
        <p:blipFill rotWithShape="1">
          <a:blip r:embed="rId4">
            <a:extLst>
              <a:ext uri="{28A0092B-C50C-407E-A947-70E740481C1C}">
                <a14:useLocalDpi xmlns:a14="http://schemas.microsoft.com/office/drawing/2010/main" val="0"/>
              </a:ext>
            </a:extLst>
          </a:blip>
          <a:srcRect l="7655" r="6069"/>
          <a:stretch/>
        </p:blipFill>
        <p:spPr bwMode="auto">
          <a:xfrm>
            <a:off x="5578496" y="2741055"/>
            <a:ext cx="6276620" cy="35954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2105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642869"/>
            <a:ext cx="11486826" cy="3995682"/>
          </a:xfrm>
        </p:spPr>
        <p:txBody>
          <a:bodyPr>
            <a:noAutofit/>
          </a:bodyPr>
          <a:lstStyle/>
          <a:p>
            <a:pPr algn="just"/>
            <a:r>
              <a:rPr lang="es-ES" sz="1600" b="1" dirty="0" smtClean="0">
                <a:solidFill>
                  <a:schemeClr val="tx1"/>
                </a:solidFill>
              </a:rPr>
              <a:t>SELECCIÓN DE CARACTERÍSTICAS </a:t>
            </a:r>
            <a:endParaRPr lang="es-ES" sz="1600" b="1" dirty="0">
              <a:solidFill>
                <a:schemeClr val="tx1"/>
              </a:solidFill>
            </a:endParaRPr>
          </a:p>
          <a:p>
            <a:pPr marL="285750" indent="-285750" algn="just">
              <a:buFont typeface="Arial" panose="020B0604020202020204" pitchFamily="34" charset="0"/>
              <a:buChar char="•"/>
            </a:pPr>
            <a:endParaRPr lang="es-ES" sz="1400" b="1" dirty="0">
              <a:solidFill>
                <a:schemeClr val="tx1"/>
              </a:solidFill>
            </a:endParaRPr>
          </a:p>
          <a:p>
            <a:pPr marL="285750" indent="-285750" algn="just">
              <a:buFont typeface="Arial" panose="020B0604020202020204" pitchFamily="34" charset="0"/>
              <a:buChar char="•"/>
            </a:pPr>
            <a:endParaRPr lang="en-US" sz="1400" b="1"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6111704" y="31401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3" name="Marcador de contenido 2">
            <a:extLst>
              <a:ext uri="{FF2B5EF4-FFF2-40B4-BE49-F238E27FC236}">
                <a16:creationId xmlns:a16="http://schemas.microsoft.com/office/drawing/2014/main" xmlns="" id="{5294C15C-363D-4DE9-8C30-23D5B41618B3}"/>
              </a:ext>
            </a:extLst>
          </p:cNvPr>
          <p:cNvSpPr txBox="1">
            <a:spLocks/>
          </p:cNvSpPr>
          <p:nvPr/>
        </p:nvSpPr>
        <p:spPr>
          <a:xfrm>
            <a:off x="368291" y="1909987"/>
            <a:ext cx="11486825" cy="10315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ES" sz="1600" dirty="0">
                <a:solidFill>
                  <a:schemeClr val="tx1"/>
                </a:solidFill>
              </a:rPr>
              <a:t>Con la finalidad de reducir el costo computacional e identificar características que no sean relevantes o a su vez estén entorpeciendo al sistema de clasificación se realizó una selección de características (</a:t>
            </a:r>
            <a:r>
              <a:rPr lang="es-ES" sz="1600" i="1" dirty="0" err="1">
                <a:solidFill>
                  <a:schemeClr val="tx1"/>
                </a:solidFill>
              </a:rPr>
              <a:t>feature</a:t>
            </a:r>
            <a:r>
              <a:rPr lang="es-ES" sz="1600" i="1" dirty="0">
                <a:solidFill>
                  <a:schemeClr val="tx1"/>
                </a:solidFill>
              </a:rPr>
              <a:t> </a:t>
            </a:r>
            <a:r>
              <a:rPr lang="es-ES" sz="1600" i="1" dirty="0" err="1">
                <a:solidFill>
                  <a:schemeClr val="tx1"/>
                </a:solidFill>
              </a:rPr>
              <a:t>selection</a:t>
            </a:r>
            <a:r>
              <a:rPr lang="es-ES" sz="1600" dirty="0">
                <a:solidFill>
                  <a:schemeClr val="tx1"/>
                </a:solidFill>
              </a:rPr>
              <a:t>), utilizando el método correspondiente para el clasificador SVM, FSV (</a:t>
            </a:r>
            <a:r>
              <a:rPr lang="es-ES" sz="1600" i="1" dirty="0" err="1">
                <a:solidFill>
                  <a:schemeClr val="tx1"/>
                </a:solidFill>
              </a:rPr>
              <a:t>feature</a:t>
            </a:r>
            <a:r>
              <a:rPr lang="es-ES" sz="1600" i="1" dirty="0">
                <a:solidFill>
                  <a:schemeClr val="tx1"/>
                </a:solidFill>
              </a:rPr>
              <a:t> </a:t>
            </a:r>
            <a:r>
              <a:rPr lang="es-ES" sz="1600" i="1" dirty="0" err="1">
                <a:solidFill>
                  <a:schemeClr val="tx1"/>
                </a:solidFill>
              </a:rPr>
              <a:t>selection</a:t>
            </a:r>
            <a:r>
              <a:rPr lang="es-ES" sz="1600" i="1" dirty="0">
                <a:solidFill>
                  <a:schemeClr val="tx1"/>
                </a:solidFill>
              </a:rPr>
              <a:t> </a:t>
            </a:r>
            <a:r>
              <a:rPr lang="es-ES" sz="1600" i="1" dirty="0" err="1">
                <a:solidFill>
                  <a:schemeClr val="tx1"/>
                </a:solidFill>
              </a:rPr>
              <a:t>via</a:t>
            </a:r>
            <a:r>
              <a:rPr lang="es-ES" sz="1600" i="1" dirty="0">
                <a:solidFill>
                  <a:schemeClr val="tx1"/>
                </a:solidFill>
              </a:rPr>
              <a:t> </a:t>
            </a:r>
            <a:r>
              <a:rPr lang="es-ES" sz="1600" i="1" dirty="0" err="1">
                <a:solidFill>
                  <a:schemeClr val="tx1"/>
                </a:solidFill>
              </a:rPr>
              <a:t>concave</a:t>
            </a:r>
            <a:r>
              <a:rPr lang="es-ES" sz="1600" i="1" dirty="0">
                <a:solidFill>
                  <a:schemeClr val="tx1"/>
                </a:solidFill>
              </a:rPr>
              <a:t> </a:t>
            </a:r>
            <a:r>
              <a:rPr lang="es-ES" sz="1600" i="1" dirty="0" err="1">
                <a:solidFill>
                  <a:schemeClr val="tx1"/>
                </a:solidFill>
              </a:rPr>
              <a:t>minimization</a:t>
            </a:r>
            <a:r>
              <a:rPr lang="es-ES" sz="1600" dirty="0">
                <a:solidFill>
                  <a:schemeClr val="tx1"/>
                </a:solidFill>
              </a:rPr>
              <a:t>) de tipo “</a:t>
            </a:r>
            <a:r>
              <a:rPr lang="es-ES" sz="1600" i="1" dirty="0" err="1">
                <a:solidFill>
                  <a:schemeClr val="tx1"/>
                </a:solidFill>
              </a:rPr>
              <a:t>wrapper</a:t>
            </a:r>
            <a:r>
              <a:rPr lang="es-ES" sz="1600" dirty="0" smtClean="0">
                <a:solidFill>
                  <a:schemeClr val="tx1"/>
                </a:solidFill>
              </a:rPr>
              <a:t>”. Y se tiene que con 40 características se obtiene mayor porcentaje de exactitud.</a:t>
            </a:r>
            <a:endParaRPr lang="es-EC" sz="1600" dirty="0">
              <a:solidFill>
                <a:schemeClr val="tx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989662306"/>
              </p:ext>
            </p:extLst>
          </p:nvPr>
        </p:nvGraphicFramePr>
        <p:xfrm>
          <a:off x="1789430" y="3357293"/>
          <a:ext cx="2517140" cy="1957070"/>
        </p:xfrm>
        <a:graphic>
          <a:graphicData uri="http://schemas.openxmlformats.org/drawingml/2006/table">
            <a:tbl>
              <a:tblPr firstRow="1" firstCol="1" bandRow="1">
                <a:tableStyleId>{5C22544A-7EE6-4342-B048-85BDC9FD1C3A}</a:tableStyleId>
              </a:tblPr>
              <a:tblGrid>
                <a:gridCol w="1527175"/>
                <a:gridCol w="989965"/>
              </a:tblGrid>
              <a:tr h="190500">
                <a:tc>
                  <a:txBody>
                    <a:bodyPr/>
                    <a:lstStyle/>
                    <a:p>
                      <a:pPr>
                        <a:lnSpc>
                          <a:spcPct val="107000"/>
                        </a:lnSpc>
                        <a:spcAft>
                          <a:spcPts val="0"/>
                        </a:spcAft>
                      </a:pPr>
                      <a:r>
                        <a:rPr lang="es-ES" sz="1200" dirty="0">
                          <a:effectLst/>
                        </a:rPr>
                        <a:t>Núm. Características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 Exactitud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200">
                          <a:effectLst/>
                        </a:rPr>
                        <a:t>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87.5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200">
                          <a:effectLst/>
                        </a:rPr>
                        <a:t>63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87.5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200">
                          <a:effectLst/>
                        </a:rPr>
                        <a:t>58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84,33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200">
                          <a:effectLst/>
                        </a:rPr>
                        <a:t>53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87.5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200">
                          <a:effectLst/>
                        </a:rPr>
                        <a:t>48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84,33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200">
                          <a:effectLst/>
                        </a:rPr>
                        <a:t>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84.33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200" dirty="0">
                          <a:solidFill>
                            <a:schemeClr val="tx1"/>
                          </a:solidFill>
                          <a:effectLst/>
                        </a:rPr>
                        <a:t>40</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0"/>
                        </a:spcAft>
                      </a:pPr>
                      <a:r>
                        <a:rPr lang="es-ES" sz="1200" dirty="0">
                          <a:effectLst/>
                        </a:rPr>
                        <a:t>90,63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190500">
                <a:tc>
                  <a:txBody>
                    <a:bodyPr/>
                    <a:lstStyle/>
                    <a:p>
                      <a:pPr algn="ctr">
                        <a:lnSpc>
                          <a:spcPct val="107000"/>
                        </a:lnSpc>
                        <a:spcAft>
                          <a:spcPts val="0"/>
                        </a:spcAft>
                      </a:pPr>
                      <a:r>
                        <a:rPr lang="es-ES" sz="1200">
                          <a:effectLst/>
                        </a:rPr>
                        <a:t>38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81.25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200">
                          <a:effectLst/>
                        </a:rPr>
                        <a:t>33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rPr>
                        <a:t>81.25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5" name="Imagen 14" descr="C:\Users\SantiagoAndres\Desktop\2.png"/>
          <p:cNvPicPr/>
          <p:nvPr/>
        </p:nvPicPr>
        <p:blipFill>
          <a:blip r:embed="rId3">
            <a:extLst>
              <a:ext uri="{28A0092B-C50C-407E-A947-70E740481C1C}">
                <a14:useLocalDpi xmlns:a14="http://schemas.microsoft.com/office/drawing/2010/main" val="0"/>
              </a:ext>
            </a:extLst>
          </a:blip>
          <a:srcRect/>
          <a:stretch>
            <a:fillRect/>
          </a:stretch>
        </p:blipFill>
        <p:spPr bwMode="auto">
          <a:xfrm>
            <a:off x="4898868" y="2819032"/>
            <a:ext cx="5346817" cy="3441515"/>
          </a:xfrm>
          <a:prstGeom prst="rect">
            <a:avLst/>
          </a:prstGeom>
          <a:noFill/>
          <a:ln>
            <a:noFill/>
          </a:ln>
        </p:spPr>
      </p:pic>
    </p:spTree>
    <p:extLst>
      <p:ext uri="{BB962C8B-B14F-4D97-AF65-F5344CB8AC3E}">
        <p14:creationId xmlns:p14="http://schemas.microsoft.com/office/powerpoint/2010/main" val="1157888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642869"/>
            <a:ext cx="11486826" cy="3995682"/>
          </a:xfrm>
        </p:spPr>
        <p:txBody>
          <a:bodyPr>
            <a:noAutofit/>
          </a:bodyPr>
          <a:lstStyle/>
          <a:p>
            <a:r>
              <a:rPr lang="es-ES" sz="1400" b="1" dirty="0" smtClean="0">
                <a:solidFill>
                  <a:schemeClr val="tx1"/>
                </a:solidFill>
              </a:rPr>
              <a:t>APRENDIZAJE DEL SISTEMA CON DATOS SIN PROCESAR, ESTANDARIZADOS Y NORMALIZADOS</a:t>
            </a:r>
          </a:p>
          <a:p>
            <a:pPr marL="285750" indent="-285750" algn="just">
              <a:buFont typeface="Arial" panose="020B0604020202020204" pitchFamily="34" charset="0"/>
              <a:buChar char="•"/>
            </a:pPr>
            <a:endParaRPr lang="es-ES" sz="1400" b="1" dirty="0">
              <a:solidFill>
                <a:schemeClr val="tx1"/>
              </a:solidFill>
            </a:endParaRPr>
          </a:p>
          <a:p>
            <a:pPr marL="285750" indent="-285750" algn="just">
              <a:buFont typeface="Arial" panose="020B0604020202020204" pitchFamily="34" charset="0"/>
              <a:buChar char="•"/>
            </a:pPr>
            <a:endParaRPr lang="en-US" sz="1400" b="1"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6111704" y="31401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3" name="Marcador de contenido 2">
            <a:extLst>
              <a:ext uri="{FF2B5EF4-FFF2-40B4-BE49-F238E27FC236}">
                <a16:creationId xmlns:a16="http://schemas.microsoft.com/office/drawing/2014/main" xmlns="" id="{5294C15C-363D-4DE9-8C30-23D5B41618B3}"/>
              </a:ext>
            </a:extLst>
          </p:cNvPr>
          <p:cNvSpPr txBox="1">
            <a:spLocks/>
          </p:cNvSpPr>
          <p:nvPr/>
        </p:nvSpPr>
        <p:spPr>
          <a:xfrm>
            <a:off x="368291" y="1909987"/>
            <a:ext cx="11287555" cy="11401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ES" sz="1600" dirty="0">
                <a:solidFill>
                  <a:schemeClr val="tx1"/>
                </a:solidFill>
              </a:rPr>
              <a:t>E</a:t>
            </a:r>
            <a:r>
              <a:rPr lang="es-ES" sz="1600" dirty="0" smtClean="0">
                <a:solidFill>
                  <a:schemeClr val="tx1"/>
                </a:solidFill>
              </a:rPr>
              <a:t>l </a:t>
            </a:r>
            <a:r>
              <a:rPr lang="es-ES" sz="1600" dirty="0">
                <a:solidFill>
                  <a:schemeClr val="tx1"/>
                </a:solidFill>
              </a:rPr>
              <a:t>análisis se realiza con los datos obtenidos directo de la extracción de características sin procesamiento. Los datos estandarizados se obtiene con la función de Matlab® “</a:t>
            </a:r>
            <a:r>
              <a:rPr lang="es-ES" sz="1600" i="1" dirty="0" err="1">
                <a:solidFill>
                  <a:schemeClr val="tx1"/>
                </a:solidFill>
              </a:rPr>
              <a:t>zscore</a:t>
            </a:r>
            <a:r>
              <a:rPr lang="es-ES" sz="1600" dirty="0">
                <a:solidFill>
                  <a:schemeClr val="tx1"/>
                </a:solidFill>
              </a:rPr>
              <a:t>”,  la cual transforma la matriz original en otra del mismo tamaño, y cada columna (columna de características) de esta nueva matriz tiene media cero y desviación estándar uno. Y la matriz normalizada, al valor más alto de cada columna le asigna uno y normaliza al resto de valores con respecto a ese valor, los parámetros de evaluación se muestran en la </a:t>
            </a:r>
            <a:r>
              <a:rPr lang="es-ES" sz="1600" dirty="0" smtClean="0">
                <a:solidFill>
                  <a:schemeClr val="tx1"/>
                </a:solidFill>
              </a:rPr>
              <a:t>Tabla.</a:t>
            </a:r>
            <a:endParaRPr lang="es-ES" sz="1600" dirty="0">
              <a:solidFill>
                <a:schemeClr val="tx1"/>
              </a:solidFill>
            </a:endParaRPr>
          </a:p>
          <a:p>
            <a:pPr algn="just"/>
            <a:endParaRPr lang="es-EC" sz="1400" dirty="0">
              <a:solidFill>
                <a:schemeClr val="tx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292940081"/>
              </p:ext>
            </p:extLst>
          </p:nvPr>
        </p:nvGraphicFramePr>
        <p:xfrm>
          <a:off x="764514" y="3743827"/>
          <a:ext cx="5127625" cy="1369949"/>
        </p:xfrm>
        <a:graphic>
          <a:graphicData uri="http://schemas.openxmlformats.org/drawingml/2006/table">
            <a:tbl>
              <a:tblPr firstRow="1" firstCol="1" bandRow="1">
                <a:tableStyleId>{5C22544A-7EE6-4342-B048-85BDC9FD1C3A}</a:tableStyleId>
              </a:tblPr>
              <a:tblGrid>
                <a:gridCol w="1012943"/>
                <a:gridCol w="965918"/>
                <a:gridCol w="900464"/>
                <a:gridCol w="1077125"/>
                <a:gridCol w="1171175"/>
              </a:tblGrid>
              <a:tr h="190500">
                <a:tc>
                  <a:txBody>
                    <a:bodyPr/>
                    <a:lstStyle/>
                    <a:p>
                      <a:endParaRPr lang="es-ES" sz="1100" dirty="0">
                        <a:effectLst/>
                        <a:latin typeface="Calibri" panose="020F0502020204030204" pitchFamily="34" charset="0"/>
                      </a:endParaRPr>
                    </a:p>
                  </a:txBody>
                  <a:tcPr marL="68580" marR="68580" marT="0" marB="0"/>
                </a:tc>
                <a:tc gridSpan="4">
                  <a:txBody>
                    <a:bodyPr/>
                    <a:lstStyle/>
                    <a:p>
                      <a:pPr algn="ctr">
                        <a:lnSpc>
                          <a:spcPct val="107000"/>
                        </a:lnSpc>
                        <a:spcAft>
                          <a:spcPts val="0"/>
                        </a:spcAft>
                      </a:pPr>
                      <a:r>
                        <a:rPr lang="es-ES" sz="1200">
                          <a:effectLst/>
                        </a:rPr>
                        <a:t>Parámetros de evaluación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nSpc>
                          <a:spcPct val="107000"/>
                        </a:lnSpc>
                        <a:spcAft>
                          <a:spcPts val="0"/>
                        </a:spcAft>
                      </a:pPr>
                      <a:r>
                        <a:rPr lang="es-ES" sz="1200">
                          <a:effectLst/>
                        </a:rPr>
                        <a:t>Tipo Datos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Exactitud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Precisión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Sensibilidad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Especificidad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07000"/>
                        </a:lnSpc>
                        <a:spcAft>
                          <a:spcPts val="0"/>
                        </a:spcAft>
                      </a:pPr>
                      <a:r>
                        <a:rPr lang="es-ES" sz="1200" dirty="0">
                          <a:solidFill>
                            <a:schemeClr val="tx1"/>
                          </a:solidFill>
                          <a:effectLst/>
                        </a:rPr>
                        <a:t>Sin Procesar</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r">
                        <a:lnSpc>
                          <a:spcPct val="107000"/>
                        </a:lnSpc>
                        <a:spcAft>
                          <a:spcPts val="0"/>
                        </a:spcAft>
                      </a:pPr>
                      <a:r>
                        <a:rPr lang="es-ES" sz="1200" dirty="0">
                          <a:effectLst/>
                        </a:rPr>
                        <a:t>90,63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r">
                        <a:lnSpc>
                          <a:spcPct val="107000"/>
                        </a:lnSpc>
                        <a:spcAft>
                          <a:spcPts val="0"/>
                        </a:spcAft>
                      </a:pPr>
                      <a:r>
                        <a:rPr lang="es-ES" sz="1200" dirty="0">
                          <a:effectLst/>
                        </a:rPr>
                        <a:t>88,24</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r">
                        <a:lnSpc>
                          <a:spcPct val="107000"/>
                        </a:lnSpc>
                        <a:spcAft>
                          <a:spcPts val="0"/>
                        </a:spcAft>
                      </a:pPr>
                      <a:r>
                        <a:rPr lang="es-ES" sz="1200" dirty="0">
                          <a:effectLst/>
                        </a:rPr>
                        <a:t>93,75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r">
                        <a:lnSpc>
                          <a:spcPct val="107000"/>
                        </a:lnSpc>
                        <a:spcAft>
                          <a:spcPts val="0"/>
                        </a:spcAft>
                      </a:pPr>
                      <a:r>
                        <a:rPr lang="es-ES" sz="1200" dirty="0">
                          <a:effectLst/>
                        </a:rPr>
                        <a:t>87,5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190500">
                <a:tc>
                  <a:txBody>
                    <a:bodyPr/>
                    <a:lstStyle/>
                    <a:p>
                      <a:pPr>
                        <a:lnSpc>
                          <a:spcPct val="107000"/>
                        </a:lnSpc>
                        <a:spcAft>
                          <a:spcPts val="0"/>
                        </a:spcAft>
                      </a:pPr>
                      <a:r>
                        <a:rPr lang="es-ES" sz="1200">
                          <a:effectLst/>
                        </a:rPr>
                        <a:t>Estandarizados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200">
                          <a:effectLst/>
                        </a:rPr>
                        <a:t>84,37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200">
                          <a:effectLst/>
                        </a:rPr>
                        <a:t>78.94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200">
                          <a:effectLst/>
                        </a:rPr>
                        <a:t>93.75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200">
                          <a:effectLst/>
                        </a:rPr>
                        <a:t>75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07000"/>
                        </a:lnSpc>
                        <a:spcAft>
                          <a:spcPts val="0"/>
                        </a:spcAft>
                      </a:pPr>
                      <a:r>
                        <a:rPr lang="es-ES" sz="1200">
                          <a:effectLst/>
                        </a:rPr>
                        <a:t>Normalizados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200">
                          <a:effectLst/>
                        </a:rPr>
                        <a:t>84.37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200">
                          <a:effectLst/>
                        </a:rPr>
                        <a:t>78.94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200">
                          <a:effectLst/>
                        </a:rPr>
                        <a:t>93.75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s-ES" sz="1200" dirty="0">
                          <a:effectLst/>
                        </a:rPr>
                        <a:t>75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5" name="Imagen 14" descr="C:\Users\SantiagoAndres\Desktop\5.png"/>
          <p:cNvPicPr/>
          <p:nvPr/>
        </p:nvPicPr>
        <p:blipFill>
          <a:blip r:embed="rId3">
            <a:extLst>
              <a:ext uri="{28A0092B-C50C-407E-A947-70E740481C1C}">
                <a14:useLocalDpi xmlns:a14="http://schemas.microsoft.com/office/drawing/2010/main" val="0"/>
              </a:ext>
            </a:extLst>
          </a:blip>
          <a:srcRect/>
          <a:stretch>
            <a:fillRect/>
          </a:stretch>
        </p:blipFill>
        <p:spPr bwMode="auto">
          <a:xfrm>
            <a:off x="6264104" y="2850166"/>
            <a:ext cx="4733581" cy="3622232"/>
          </a:xfrm>
          <a:prstGeom prst="rect">
            <a:avLst/>
          </a:prstGeom>
          <a:noFill/>
          <a:ln>
            <a:noFill/>
          </a:ln>
        </p:spPr>
      </p:pic>
    </p:spTree>
    <p:extLst>
      <p:ext uri="{BB962C8B-B14F-4D97-AF65-F5344CB8AC3E}">
        <p14:creationId xmlns:p14="http://schemas.microsoft.com/office/powerpoint/2010/main" val="929506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RESULTADOS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028039"/>
            <a:ext cx="11486826" cy="3995682"/>
          </a:xfrm>
        </p:spPr>
        <p:txBody>
          <a:bodyPr>
            <a:noAutofit/>
          </a:bodyPr>
          <a:lstStyle/>
          <a:p>
            <a:pPr algn="just"/>
            <a:r>
              <a:rPr lang="es-ES" sz="1600" b="1" dirty="0" smtClean="0">
                <a:solidFill>
                  <a:schemeClr val="tx1"/>
                </a:solidFill>
              </a:rPr>
              <a:t>CARACTERÍSTICAS MÁS IMPORTANTES </a:t>
            </a:r>
            <a:endParaRPr lang="es-ES" sz="1600" b="1" dirty="0">
              <a:solidFill>
                <a:schemeClr val="tx1"/>
              </a:solidFill>
            </a:endParaRPr>
          </a:p>
          <a:p>
            <a:pPr marL="285750" indent="-285750" algn="just">
              <a:buFont typeface="Arial" panose="020B0604020202020204" pitchFamily="34" charset="0"/>
              <a:buChar char="•"/>
            </a:pPr>
            <a:endParaRPr lang="es-ES" sz="1400" b="1" dirty="0">
              <a:solidFill>
                <a:schemeClr val="tx1"/>
              </a:solidFill>
            </a:endParaRPr>
          </a:p>
          <a:p>
            <a:pPr marL="285750" indent="-285750" algn="just">
              <a:buFont typeface="Arial" panose="020B0604020202020204" pitchFamily="34" charset="0"/>
              <a:buChar char="•"/>
            </a:pPr>
            <a:endParaRPr lang="en-US" sz="1400" b="1"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6111704" y="31401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8" name="Marcador de contenido 2">
            <a:extLst>
              <a:ext uri="{FF2B5EF4-FFF2-40B4-BE49-F238E27FC236}">
                <a16:creationId xmlns:a16="http://schemas.microsoft.com/office/drawing/2014/main" xmlns="" id="{5294C15C-363D-4DE9-8C30-23D5B41618B3}"/>
              </a:ext>
            </a:extLst>
          </p:cNvPr>
          <p:cNvSpPr txBox="1">
            <a:spLocks/>
          </p:cNvSpPr>
          <p:nvPr/>
        </p:nvSpPr>
        <p:spPr>
          <a:xfrm>
            <a:off x="352152" y="1423762"/>
            <a:ext cx="11487695" cy="12875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ES" sz="1600" dirty="0">
                <a:solidFill>
                  <a:schemeClr val="tx1"/>
                </a:solidFill>
              </a:rPr>
              <a:t>En el proceso de selección de características, se determina las características con más y menos importancia dentro de la clasificación, en la Tabla de la izquierda se presentan las 10 características más importantes, en la cual la que ocupa el primer lugar es la Frecuencia </a:t>
            </a:r>
            <a:r>
              <a:rPr lang="es-ES" sz="1600" dirty="0" smtClean="0">
                <a:solidFill>
                  <a:schemeClr val="tx1"/>
                </a:solidFill>
              </a:rPr>
              <a:t>fundamental. </a:t>
            </a:r>
            <a:r>
              <a:rPr lang="es-ES" sz="1600" dirty="0">
                <a:solidFill>
                  <a:schemeClr val="tx1"/>
                </a:solidFill>
              </a:rPr>
              <a:t>Y en la tabla de la derecha se presentan las características menos importantes para la selección de un engaño y una verdad </a:t>
            </a:r>
            <a:endParaRPr lang="es-EC" sz="1600" dirty="0">
              <a:solidFill>
                <a:schemeClr val="tx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123519556"/>
              </p:ext>
            </p:extLst>
          </p:nvPr>
        </p:nvGraphicFramePr>
        <p:xfrm>
          <a:off x="612076" y="2595413"/>
          <a:ext cx="3636010" cy="2544191"/>
        </p:xfrm>
        <a:graphic>
          <a:graphicData uri="http://schemas.openxmlformats.org/drawingml/2006/table">
            <a:tbl>
              <a:tblPr firstRow="1" firstCol="1" bandRow="1">
                <a:tableStyleId>{5C22544A-7EE6-4342-B048-85BDC9FD1C3A}</a:tableStyleId>
              </a:tblPr>
              <a:tblGrid>
                <a:gridCol w="987425"/>
                <a:gridCol w="2648585"/>
              </a:tblGrid>
              <a:tr h="190500">
                <a:tc>
                  <a:txBody>
                    <a:bodyPr/>
                    <a:lstStyle/>
                    <a:p>
                      <a:pPr>
                        <a:lnSpc>
                          <a:spcPct val="107000"/>
                        </a:lnSpc>
                        <a:spcAft>
                          <a:spcPts val="0"/>
                        </a:spcAft>
                      </a:pPr>
                      <a:r>
                        <a:rPr lang="es-ES" sz="1200" dirty="0">
                          <a:effectLst/>
                        </a:rPr>
                        <a:t>Núm. Orden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rPr>
                        <a:t>Características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Pitch</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200">
                          <a:effectLst/>
                        </a:rPr>
                        <a:t>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Jitter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2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Shimmer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200">
                          <a:effectLst/>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dirty="0">
                          <a:effectLst/>
                        </a:rPr>
                        <a:t>Desviación estándar de la entropía de la energía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200">
                          <a:effectLst/>
                        </a:rPr>
                        <a:t>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Media Spectral Roll-off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200">
                          <a:effectLst/>
                        </a:rPr>
                        <a:t>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Desviación estándar de Tasa de cruce por cero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200">
                          <a:effectLst/>
                        </a:rPr>
                        <a:t>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Media de la energía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200">
                          <a:effectLst/>
                        </a:rPr>
                        <a:t>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Wavelet Kurtosis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200">
                          <a:effectLst/>
                        </a:rPr>
                        <a:t>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a:effectLst/>
                        </a:rPr>
                        <a:t>Wavelet Mediana Flujo espectral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ctr">
                        <a:lnSpc>
                          <a:spcPct val="107000"/>
                        </a:lnSpc>
                        <a:spcAft>
                          <a:spcPts val="0"/>
                        </a:spcAft>
                      </a:pPr>
                      <a:r>
                        <a:rPr lang="es-ES" sz="1200">
                          <a:effectLst/>
                        </a:rPr>
                        <a:t>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200" dirty="0">
                          <a:effectLst/>
                        </a:rPr>
                        <a:t>Mediana </a:t>
                      </a:r>
                      <a:r>
                        <a:rPr lang="es-ES" sz="1200" dirty="0" err="1">
                          <a:effectLst/>
                        </a:rPr>
                        <a:t>Spectral</a:t>
                      </a:r>
                      <a:r>
                        <a:rPr lang="es-ES" sz="1200" dirty="0">
                          <a:effectLst/>
                        </a:rPr>
                        <a:t> </a:t>
                      </a:r>
                      <a:r>
                        <a:rPr lang="es-ES" sz="1200" dirty="0" err="1">
                          <a:effectLst/>
                        </a:rPr>
                        <a:t>Centroid</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3299895996"/>
              </p:ext>
            </p:extLst>
          </p:nvPr>
        </p:nvGraphicFramePr>
        <p:xfrm>
          <a:off x="5313379" y="2316212"/>
          <a:ext cx="5939155" cy="4351335"/>
        </p:xfrm>
        <a:graphic>
          <a:graphicData uri="http://schemas.openxmlformats.org/drawingml/2006/table">
            <a:tbl>
              <a:tblPr firstRow="1" firstCol="1" bandRow="1">
                <a:tableStyleId>{5C22544A-7EE6-4342-B048-85BDC9FD1C3A}</a:tableStyleId>
              </a:tblPr>
              <a:tblGrid>
                <a:gridCol w="287800"/>
                <a:gridCol w="2917251"/>
                <a:gridCol w="287800"/>
                <a:gridCol w="2446304"/>
              </a:tblGrid>
              <a:tr h="290089">
                <a:tc>
                  <a:txBody>
                    <a:bodyPr/>
                    <a:lstStyle/>
                    <a:p>
                      <a:pPr algn="ctr">
                        <a:lnSpc>
                          <a:spcPct val="107000"/>
                        </a:lnSpc>
                        <a:spcAft>
                          <a:spcPts val="0"/>
                        </a:spcAft>
                      </a:pPr>
                      <a:r>
                        <a:rPr lang="es-ES" sz="900" dirty="0">
                          <a:effectLst/>
                        </a:rPr>
                        <a:t>No.</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dirty="0">
                          <a:effectLst/>
                        </a:rPr>
                        <a:t>Característica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No.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dirty="0">
                          <a:effectLst/>
                        </a:rPr>
                        <a:t>Característica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41</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Std By Mean Entropia de la Energía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55</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 Centroid</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42</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Desv. Estándar Energía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56</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Mediana Centroid</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43</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 Energía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57</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n-US" sz="900">
                          <a:effectLst/>
                        </a:rPr>
                        <a:t>Wavelet Std By Mean Centroid</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44</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Mediana Energía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58</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Desv. Estándar Flujo Espectral</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45</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n-US" sz="900">
                          <a:effectLst/>
                        </a:rPr>
                        <a:t>Wavelet Std By Mean Energía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59</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 Flujo Espectral</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46</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Desv. Estándar Tasa de cruce por cero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60</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Mediana Flujo Espectral</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47</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 Tasa de cruce por cero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61</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n-US" sz="900">
                          <a:effectLst/>
                        </a:rPr>
                        <a:t>Wavelet Std By Mean Flujo Espectral</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48</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Mediana Tasa de cruce por cero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62</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 Snr</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49</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Std By Mean Tasa de cruce por cero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63</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50</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n-US" sz="900">
                          <a:effectLst/>
                        </a:rPr>
                        <a:t>Wavelet Desv. Estándar Spectral Roll Off</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64</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 Mediana</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51</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n-US" sz="900">
                          <a:effectLst/>
                        </a:rPr>
                        <a:t>Wavelet Media Spectral Roll Off</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65</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 Kurtosis</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52</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n-US" sz="900">
                          <a:effectLst/>
                        </a:rPr>
                        <a:t>Wavelet Mediana Spectral Roll Off</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66</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 Sesgo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53</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n-US" sz="900">
                          <a:effectLst/>
                        </a:rPr>
                        <a:t>Wavelet Std By Mean Spectral Roll Off</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67</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Media Desv. Estándar</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r h="290089">
                <a:tc>
                  <a:txBody>
                    <a:bodyPr/>
                    <a:lstStyle/>
                    <a:p>
                      <a:pPr algn="ctr">
                        <a:lnSpc>
                          <a:spcPct val="107000"/>
                        </a:lnSpc>
                        <a:spcAft>
                          <a:spcPts val="0"/>
                        </a:spcAft>
                      </a:pPr>
                      <a:r>
                        <a:rPr lang="es-ES" sz="900">
                          <a:effectLst/>
                        </a:rPr>
                        <a:t>54</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a:effectLst/>
                        </a:rPr>
                        <a:t>Wavelet Desv. Estándar Centroid </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gn="ctr">
                        <a:lnSpc>
                          <a:spcPct val="107000"/>
                        </a:lnSpc>
                        <a:spcAft>
                          <a:spcPts val="0"/>
                        </a:spcAft>
                      </a:pPr>
                      <a:r>
                        <a:rPr lang="es-ES" sz="900">
                          <a:effectLst/>
                        </a:rPr>
                        <a:t>68</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c>
                  <a:txBody>
                    <a:bodyPr/>
                    <a:lstStyle/>
                    <a:p>
                      <a:pPr>
                        <a:lnSpc>
                          <a:spcPct val="107000"/>
                        </a:lnSpc>
                        <a:spcAft>
                          <a:spcPts val="0"/>
                        </a:spcAft>
                      </a:pPr>
                      <a:r>
                        <a:rPr lang="es-ES" sz="900" dirty="0">
                          <a:effectLst/>
                        </a:rPr>
                        <a:t>Wavelet Media Varianza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451" marR="55451" marT="0" marB="0"/>
                </a:tc>
              </a:tr>
            </a:tbl>
          </a:graphicData>
        </a:graphic>
      </p:graphicFrame>
    </p:spTree>
    <p:extLst>
      <p:ext uri="{BB962C8B-B14F-4D97-AF65-F5344CB8AC3E}">
        <p14:creationId xmlns:p14="http://schemas.microsoft.com/office/powerpoint/2010/main" val="2686432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ANTECEDENTES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667181"/>
            <a:ext cx="11486825" cy="4541208"/>
          </a:xfrm>
        </p:spPr>
        <p:txBody>
          <a:bodyPr>
            <a:noAutofit/>
          </a:bodyPr>
          <a:lstStyle/>
          <a:p>
            <a:pPr algn="just"/>
            <a:r>
              <a:rPr lang="es-ES" dirty="0" smtClean="0">
                <a:solidFill>
                  <a:schemeClr val="tx1"/>
                </a:solidFill>
              </a:rPr>
              <a:t>En </a:t>
            </a:r>
            <a:r>
              <a:rPr lang="es-ES" dirty="0">
                <a:solidFill>
                  <a:schemeClr val="tx1"/>
                </a:solidFill>
              </a:rPr>
              <a:t>las últimas décadas con la evolución de las telecomunicaciones ha aumentado la inseguridad, estafa y engaño por este medio. </a:t>
            </a:r>
            <a:r>
              <a:rPr lang="es-ES" dirty="0" smtClean="0">
                <a:solidFill>
                  <a:schemeClr val="tx1"/>
                </a:solidFill>
              </a:rPr>
              <a:t>Los departamentos de policía, bomberos, hospitales y otros centros de llamadas de emergencia en varios países vieron la importancia de implementar un sistema que analice cuidadosamente las llamadas para así poder </a:t>
            </a:r>
            <a:r>
              <a:rPr lang="es-ES" dirty="0" smtClean="0">
                <a:solidFill>
                  <a:schemeClr val="tx1"/>
                </a:solidFill>
              </a:rPr>
              <a:t>tomar decisiones rápidas de acuerdo con su confianza y relevancia para priorizar las actuaciones y optimizar recursos.</a:t>
            </a:r>
          </a:p>
          <a:p>
            <a:pPr algn="just"/>
            <a:r>
              <a:rPr lang="es-ES" dirty="0" err="1" smtClean="0">
                <a:solidFill>
                  <a:schemeClr val="tx1"/>
                </a:solidFill>
              </a:rPr>
              <a:t>Veripol</a:t>
            </a:r>
            <a:r>
              <a:rPr lang="es-ES" dirty="0" smtClean="0">
                <a:solidFill>
                  <a:schemeClr val="tx1"/>
                </a:solidFill>
              </a:rPr>
              <a:t>, el detector de engaños de la policía española, es una herramienta para detectar denuncias falsas con un éxito del 90%, la cual mediante la lingüística habitual e inteligencia artificial automatizó la detección de las denuncias falsas.  </a:t>
            </a:r>
            <a:endParaRPr lang="es-ES" dirty="0" smtClean="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descr="Resultado de imagen para llamadas de emergencia fals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5226" y="4609671"/>
            <a:ext cx="3336774" cy="1882524"/>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442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smtClean="0">
                <a:solidFill>
                  <a:schemeClr val="bg2">
                    <a:lumMod val="75000"/>
                  </a:schemeClr>
                </a:solidFill>
              </a:rPr>
              <a:t>JUSTIFICACIÓN</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bg2">
                    <a:lumMod val="75000"/>
                  </a:schemeClr>
                </a:solidFill>
              </a:rPr>
              <a:t>DIAGRAMA DEL MÉTODO DE RECONOCIMIENTO DE ENGAÑOS Y </a:t>
            </a:r>
            <a:r>
              <a:rPr lang="es-ES" sz="2000" b="1" dirty="0" smtClean="0">
                <a:solidFill>
                  <a:schemeClr val="bg2">
                    <a:lumMod val="75000"/>
                  </a:schemeClr>
                </a:solidFill>
              </a:rPr>
              <a:t>VERDADES</a:t>
            </a:r>
          </a:p>
          <a:p>
            <a:pPr marL="342900" indent="-342900" algn="just">
              <a:buFont typeface="Arial" panose="020B0604020202020204" pitchFamily="34" charset="0"/>
              <a:buAutoNum type="arabicPeriod"/>
            </a:pPr>
            <a:r>
              <a:rPr lang="es-ES" sz="2000" b="1" dirty="0">
                <a:solidFill>
                  <a:schemeClr val="bg2">
                    <a:lumMod val="75000"/>
                  </a:schemeClr>
                </a:solidFill>
              </a:rPr>
              <a:t>BASE DE </a:t>
            </a:r>
            <a:r>
              <a:rPr lang="es-ES" sz="2000" b="1" dirty="0" smtClean="0">
                <a:solidFill>
                  <a:schemeClr val="bg2">
                    <a:lumMod val="75000"/>
                  </a:schemeClr>
                </a:solidFill>
              </a:rPr>
              <a:t>DATOS</a:t>
            </a:r>
            <a:endParaRPr lang="es-ES" sz="2000" b="1" dirty="0">
              <a:solidFill>
                <a:schemeClr val="bg2">
                  <a:lumMod val="75000"/>
                </a:schemeClr>
              </a:solidFill>
            </a:endParaRPr>
          </a:p>
          <a:p>
            <a:pPr marL="342900" indent="-342900" algn="just">
              <a:buAutoNum type="arabicPeriod"/>
            </a:pPr>
            <a:r>
              <a:rPr lang="es-ES" sz="2000" b="1" dirty="0">
                <a:solidFill>
                  <a:schemeClr val="bg2">
                    <a:lumMod val="75000"/>
                  </a:schemeClr>
                </a:solidFill>
              </a:rPr>
              <a:t>EXTRACCIÓN DE CARACTERÍSTICAS</a:t>
            </a:r>
          </a:p>
          <a:p>
            <a:pPr marL="342900" indent="-342900" algn="just">
              <a:buAutoNum type="arabicPeriod"/>
            </a:pPr>
            <a:r>
              <a:rPr lang="es-ES" sz="2000" b="1" dirty="0" smtClean="0">
                <a:solidFill>
                  <a:schemeClr val="bg2">
                    <a:lumMod val="75000"/>
                  </a:schemeClr>
                </a:solidFill>
              </a:rPr>
              <a:t>APRENDIZAJE </a:t>
            </a:r>
            <a:r>
              <a:rPr lang="es-ES" sz="2000" b="1" dirty="0">
                <a:solidFill>
                  <a:schemeClr val="bg2">
                    <a:lumMod val="75000"/>
                  </a:schemeClr>
                </a:solidFill>
              </a:rPr>
              <a:t>DEL SISTEMA</a:t>
            </a:r>
          </a:p>
          <a:p>
            <a:pPr marL="342900" indent="-342900" algn="just">
              <a:buAutoNum type="arabicPeriod"/>
            </a:pPr>
            <a:r>
              <a:rPr lang="es-ES" sz="2000" b="1" dirty="0">
                <a:solidFill>
                  <a:schemeClr val="bg2">
                    <a:lumMod val="75000"/>
                  </a:schemeClr>
                </a:solidFill>
              </a:rPr>
              <a:t>SELECCIÓN DE LAS CARACTERÍSTICAS</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tx1"/>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384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CONCLUSIONES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583559"/>
            <a:ext cx="11486825" cy="4519786"/>
          </a:xfrm>
        </p:spPr>
        <p:txBody>
          <a:bodyPr>
            <a:noAutofit/>
          </a:bodyPr>
          <a:lstStyle/>
          <a:p>
            <a:pPr marL="285750" lvl="0" indent="-285750" algn="just">
              <a:buFont typeface="Arial" panose="020B0604020202020204" pitchFamily="34" charset="0"/>
              <a:buChar char="•"/>
            </a:pPr>
            <a:r>
              <a:rPr lang="es-ES" sz="1800" dirty="0" smtClean="0">
                <a:solidFill>
                  <a:schemeClr val="tx1"/>
                </a:solidFill>
              </a:rPr>
              <a:t>En </a:t>
            </a:r>
            <a:r>
              <a:rPr lang="es-ES" sz="1800" dirty="0">
                <a:solidFill>
                  <a:schemeClr val="tx1"/>
                </a:solidFill>
              </a:rPr>
              <a:t>el aprendizaje del sistema, se obtuvo que el clasificador con más porcentaje de exactitud es linear </a:t>
            </a:r>
            <a:r>
              <a:rPr lang="es-ES" sz="1800" dirty="0" err="1">
                <a:solidFill>
                  <a:schemeClr val="tx1"/>
                </a:solidFill>
              </a:rPr>
              <a:t>Support</a:t>
            </a:r>
            <a:r>
              <a:rPr lang="es-ES" sz="1800" dirty="0">
                <a:solidFill>
                  <a:schemeClr val="tx1"/>
                </a:solidFill>
              </a:rPr>
              <a:t> Vector Machine (SVM) con 73.4%, seguido de Árboles de decisión con 71.9%, por lo que el primero mencionado fue el utilizado para el realizar la clasificación de engaños y mentiras para el género masculino. </a:t>
            </a:r>
          </a:p>
          <a:p>
            <a:pPr marL="342900" lvl="0" indent="-342900" algn="just">
              <a:buFont typeface="Arial" panose="020B0604020202020204" pitchFamily="34" charset="0"/>
              <a:buChar char="•"/>
            </a:pPr>
            <a:r>
              <a:rPr lang="es-ES" sz="1800" dirty="0" smtClean="0">
                <a:solidFill>
                  <a:schemeClr val="tx1"/>
                </a:solidFill>
              </a:rPr>
              <a:t>Para </a:t>
            </a:r>
            <a:r>
              <a:rPr lang="es-ES" sz="1800" dirty="0">
                <a:solidFill>
                  <a:schemeClr val="tx1"/>
                </a:solidFill>
              </a:rPr>
              <a:t>el género femenino el clasificador que tuvo mayor porcentaje de exactitud es SVM lineal con 82.8% de </a:t>
            </a:r>
            <a:r>
              <a:rPr lang="es-ES" sz="1800" dirty="0" smtClean="0">
                <a:solidFill>
                  <a:schemeClr val="tx1"/>
                </a:solidFill>
              </a:rPr>
              <a:t>exactitud debido</a:t>
            </a:r>
            <a:r>
              <a:rPr lang="es-ES" sz="1800" dirty="0" smtClean="0"/>
              <a:t> </a:t>
            </a:r>
            <a:r>
              <a:rPr lang="es-ES" sz="1800" dirty="0" smtClean="0">
                <a:solidFill>
                  <a:schemeClr val="tx1"/>
                </a:solidFill>
              </a:rPr>
              <a:t>a </a:t>
            </a:r>
            <a:r>
              <a:rPr lang="es-ES" sz="1800" dirty="0">
                <a:solidFill>
                  <a:schemeClr val="tx1"/>
                </a:solidFill>
              </a:rPr>
              <a:t>que este clasificador presenta buenos resultados en clasificación de señales de baja frecuencia, se puede concluir que la separación de las dos clases se realizó por un </a:t>
            </a:r>
            <a:r>
              <a:rPr lang="es-ES" sz="1800" dirty="0" err="1">
                <a:solidFill>
                  <a:schemeClr val="tx1"/>
                </a:solidFill>
              </a:rPr>
              <a:t>hiperplano</a:t>
            </a:r>
            <a:r>
              <a:rPr lang="es-ES" sz="1800" dirty="0">
                <a:solidFill>
                  <a:schemeClr val="tx1"/>
                </a:solidFill>
              </a:rPr>
              <a:t> lineal, clasificando señales de audio con alto porcentaje de exactitud</a:t>
            </a:r>
            <a:r>
              <a:rPr lang="es-ES" sz="1800" dirty="0"/>
              <a:t>.</a:t>
            </a:r>
            <a:endParaRPr lang="es-ES" sz="1800" dirty="0">
              <a:solidFill>
                <a:schemeClr val="tx1"/>
              </a:solidFill>
            </a:endParaRPr>
          </a:p>
          <a:p>
            <a:pPr marL="342900" lvl="0" indent="-342900" algn="just">
              <a:buFont typeface="Arial" panose="020B0604020202020204" pitchFamily="34" charset="0"/>
              <a:buChar char="•"/>
            </a:pPr>
            <a:r>
              <a:rPr lang="es-ES" sz="1800" dirty="0" smtClean="0">
                <a:solidFill>
                  <a:schemeClr val="tx1"/>
                </a:solidFill>
              </a:rPr>
              <a:t>Realizando </a:t>
            </a:r>
            <a:r>
              <a:rPr lang="es-ES" sz="1800" dirty="0">
                <a:solidFill>
                  <a:schemeClr val="tx1"/>
                </a:solidFill>
              </a:rPr>
              <a:t>la selección de características (</a:t>
            </a:r>
            <a:r>
              <a:rPr lang="es-ES" sz="1800" dirty="0" err="1">
                <a:solidFill>
                  <a:schemeClr val="tx1"/>
                </a:solidFill>
              </a:rPr>
              <a:t>feature</a:t>
            </a:r>
            <a:r>
              <a:rPr lang="es-ES" sz="1800" dirty="0">
                <a:solidFill>
                  <a:schemeClr val="tx1"/>
                </a:solidFill>
              </a:rPr>
              <a:t> </a:t>
            </a:r>
            <a:r>
              <a:rPr lang="es-ES" sz="1800" dirty="0" err="1">
                <a:solidFill>
                  <a:schemeClr val="tx1"/>
                </a:solidFill>
              </a:rPr>
              <a:t>selection</a:t>
            </a:r>
            <a:r>
              <a:rPr lang="es-ES" sz="1800" dirty="0">
                <a:solidFill>
                  <a:schemeClr val="tx1"/>
                </a:solidFill>
              </a:rPr>
              <a:t>), con el método FSV de “</a:t>
            </a:r>
            <a:r>
              <a:rPr lang="es-ES" sz="1800" dirty="0" err="1">
                <a:solidFill>
                  <a:schemeClr val="tx1"/>
                </a:solidFill>
              </a:rPr>
              <a:t>wrapper</a:t>
            </a:r>
            <a:r>
              <a:rPr lang="es-ES" sz="1800" dirty="0">
                <a:solidFill>
                  <a:schemeClr val="tx1"/>
                </a:solidFill>
              </a:rPr>
              <a:t>”, método correspondiente para el clasificador SVM, se determinó que eliminando 28 características menos relevantes, quedando 40 características en total, el porcentaje de exactitud de predicción del sistema subió a 90.63%, concluyendo así que el sistema sufrió </a:t>
            </a:r>
            <a:r>
              <a:rPr lang="es-ES" sz="1800" i="1" dirty="0" err="1">
                <a:solidFill>
                  <a:schemeClr val="tx1"/>
                </a:solidFill>
              </a:rPr>
              <a:t>overfitting</a:t>
            </a:r>
            <a:r>
              <a:rPr lang="es-ES" sz="1800" dirty="0">
                <a:solidFill>
                  <a:schemeClr val="tx1"/>
                </a:solidFill>
              </a:rPr>
              <a:t> (ajuste excesivo o aprendizaje a detalle), esto significa que el ruido o las fluctuaciones aleatorias en los datos de entrenamiento son aprendidos por el modelo, el problema es que estos datos aprendidos no se aplican a nuevos datos y tiene un impacto negativo en la capacidad del modelo para predecir una nueva señal. </a:t>
            </a:r>
          </a:p>
          <a:p>
            <a:pPr marL="342900" indent="-342900" algn="just">
              <a:buFont typeface="Arial" panose="020B0604020202020204" pitchFamily="34" charset="0"/>
              <a:buChar char="•"/>
            </a:pPr>
            <a:r>
              <a:rPr lang="es-ES" sz="1800" dirty="0">
                <a:solidFill>
                  <a:schemeClr val="tx1"/>
                </a:solidFill>
              </a:rPr>
              <a:t>En el caso de la selección de características de la tabla de datos de mujeres eliminando 28 características menos importantes se obtuvo el mismo porcentaje de exactitud de predicción que el caso de los hombres con 90.63%, concluyendo de igual manera que el sistema sufrió </a:t>
            </a:r>
            <a:r>
              <a:rPr lang="es-ES" sz="1800" dirty="0" err="1">
                <a:solidFill>
                  <a:schemeClr val="tx1"/>
                </a:solidFill>
              </a:rPr>
              <a:t>overfitting</a:t>
            </a:r>
            <a:r>
              <a:rPr lang="es-ES" sz="1800" dirty="0">
                <a:solidFill>
                  <a:schemeClr val="tx1"/>
                </a:solidFill>
              </a:rPr>
              <a:t> (aprendizaje a detalle). </a:t>
            </a:r>
          </a:p>
          <a:p>
            <a:pPr lvl="0" algn="just"/>
            <a:endParaRPr lang="es-EC" sz="18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56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CONCLUSIONES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2123472"/>
            <a:ext cx="11486825" cy="3995682"/>
          </a:xfrm>
        </p:spPr>
        <p:txBody>
          <a:bodyPr>
            <a:noAutofit/>
          </a:bodyPr>
          <a:lstStyle/>
          <a:p>
            <a:pPr marL="342900" lvl="0" indent="-342900" algn="just">
              <a:buFont typeface="Arial" panose="020B0604020202020204" pitchFamily="34" charset="0"/>
              <a:buChar char="•"/>
            </a:pPr>
            <a:r>
              <a:rPr lang="es-ES" sz="1800" dirty="0" smtClean="0">
                <a:solidFill>
                  <a:schemeClr val="tx1"/>
                </a:solidFill>
              </a:rPr>
              <a:t>Con </a:t>
            </a:r>
            <a:r>
              <a:rPr lang="es-ES" sz="1800" dirty="0">
                <a:solidFill>
                  <a:schemeClr val="tx1"/>
                </a:solidFill>
              </a:rPr>
              <a:t>la tabla de entrenamiento con las 40 características extraídas de cada señal se realiza tres análisis, uno con el clasificador entrenado con la tabla de datos sin procesar, el segundo con la tabla de datos estandarizados y el último con datos normalizados, con los cuales realizando una comparación el modelo entrenado con los datos sin procesar. En el caso de los hombres el modelo de clasificación con mejor rendimiento es el entrenado con datos sin procesar, teniendo porcentajes de exactitud, precisión, sensibilidad y especificidad de 90.63, 88.24, 93.75 y 87.5% respectivamente. </a:t>
            </a:r>
          </a:p>
          <a:p>
            <a:pPr marL="342900" lvl="0" indent="-342900">
              <a:buFont typeface="Arial" panose="020B0604020202020204" pitchFamily="34" charset="0"/>
              <a:buChar char="•"/>
            </a:pPr>
            <a:r>
              <a:rPr lang="es-ES" sz="1800" dirty="0" smtClean="0">
                <a:solidFill>
                  <a:schemeClr val="tx1"/>
                </a:solidFill>
              </a:rPr>
              <a:t>Para </a:t>
            </a:r>
            <a:r>
              <a:rPr lang="es-ES" sz="1800" dirty="0">
                <a:solidFill>
                  <a:schemeClr val="tx1"/>
                </a:solidFill>
              </a:rPr>
              <a:t>el caso del género femenino se obtuvo mejor rendimiento en el modelo con datos sin procesamiento, teniendo valores de 90.63, 88.24, 93.75 y 87.5% de exactitud, precisión, sensibilidad y especificidad respectivamente</a:t>
            </a:r>
            <a:r>
              <a:rPr lang="es-ES" sz="1800" dirty="0" smtClean="0">
                <a:solidFill>
                  <a:schemeClr val="tx1"/>
                </a:solidFill>
              </a:rPr>
              <a:t>.</a:t>
            </a:r>
          </a:p>
          <a:p>
            <a:pPr marL="342900" indent="-342900">
              <a:buFont typeface="Arial" panose="020B0604020202020204" pitchFamily="34" charset="0"/>
              <a:buChar char="•"/>
            </a:pPr>
            <a:r>
              <a:rPr lang="es-ES" sz="1800" dirty="0">
                <a:solidFill>
                  <a:schemeClr val="tx1"/>
                </a:solidFill>
              </a:rPr>
              <a:t>Las 28 características eliminadas en cada caso se realizó con el método FSV de “</a:t>
            </a:r>
            <a:r>
              <a:rPr lang="es-ES" sz="1800" i="1" dirty="0" err="1">
                <a:solidFill>
                  <a:schemeClr val="tx1"/>
                </a:solidFill>
              </a:rPr>
              <a:t>wrapper</a:t>
            </a:r>
            <a:r>
              <a:rPr lang="es-ES" sz="1800" dirty="0">
                <a:solidFill>
                  <a:schemeClr val="tx1"/>
                </a:solidFill>
              </a:rPr>
              <a:t>”,  el cual realiza una eliminación de características recursivas, evitando así el </a:t>
            </a:r>
            <a:r>
              <a:rPr lang="es-ES" sz="1800" i="1" dirty="0" err="1">
                <a:solidFill>
                  <a:schemeClr val="tx1"/>
                </a:solidFill>
              </a:rPr>
              <a:t>overfitting</a:t>
            </a:r>
            <a:r>
              <a:rPr lang="es-ES" sz="1800" i="1" dirty="0">
                <a:solidFill>
                  <a:schemeClr val="tx1"/>
                </a:solidFill>
              </a:rPr>
              <a:t>.</a:t>
            </a:r>
            <a:endParaRPr lang="es-ES" sz="1800" dirty="0">
              <a:solidFill>
                <a:schemeClr val="tx1"/>
              </a:solidFill>
            </a:endParaRPr>
          </a:p>
          <a:p>
            <a:pPr lvl="0"/>
            <a:endParaRPr lang="es-ES" sz="18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111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RECOMENDACIONES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2123472"/>
            <a:ext cx="11486825" cy="3995682"/>
          </a:xfrm>
        </p:spPr>
        <p:txBody>
          <a:bodyPr>
            <a:noAutofit/>
          </a:bodyPr>
          <a:lstStyle/>
          <a:p>
            <a:pPr marL="342900" lvl="0" indent="-342900">
              <a:buFont typeface="Arial" panose="020B0604020202020204" pitchFamily="34" charset="0"/>
              <a:buChar char="•"/>
            </a:pPr>
            <a:r>
              <a:rPr lang="es-ES" sz="1800" dirty="0">
                <a:solidFill>
                  <a:schemeClr val="tx1"/>
                </a:solidFill>
              </a:rPr>
              <a:t>Por lo tanto se recomienda no utilizar en estudios posteriores las características de tipo estadístico con la transformada de wavelet, ya que fueron las que presentaron alta recursividad, haciendo que el sistema disminuya el porcentaje de exactitud</a:t>
            </a:r>
          </a:p>
          <a:p>
            <a:pPr marL="342900" lvl="0" indent="-342900">
              <a:buFont typeface="Arial" panose="020B0604020202020204" pitchFamily="34" charset="0"/>
              <a:buChar char="•"/>
            </a:pPr>
            <a:r>
              <a:rPr lang="es-ES" sz="1800" dirty="0">
                <a:solidFill>
                  <a:schemeClr val="tx1"/>
                </a:solidFill>
              </a:rPr>
              <a:t>Se recomienda realizar una investigación de características que puedan aportar significativamente al aprendizaje del sistema con la finalidad de aumentar el porcentaje de exactitud de predicción.</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537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smtClean="0">
                <a:solidFill>
                  <a:schemeClr val="bg2">
                    <a:lumMod val="75000"/>
                  </a:schemeClr>
                </a:solidFill>
              </a:rPr>
              <a:t>JUSTIFICACIÓN</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bg2">
                    <a:lumMod val="75000"/>
                  </a:schemeClr>
                </a:solidFill>
              </a:rPr>
              <a:t>DIAGRAMA DEL MÉTODO DE RECONOCIMIENTO DE ENGAÑOS Y </a:t>
            </a:r>
            <a:r>
              <a:rPr lang="es-ES" sz="2000" b="1" dirty="0" smtClean="0">
                <a:solidFill>
                  <a:schemeClr val="bg2">
                    <a:lumMod val="75000"/>
                  </a:schemeClr>
                </a:solidFill>
              </a:rPr>
              <a:t>VERDADES</a:t>
            </a:r>
          </a:p>
          <a:p>
            <a:pPr marL="342900" indent="-342900" algn="just">
              <a:buFont typeface="Arial" panose="020B0604020202020204" pitchFamily="34" charset="0"/>
              <a:buAutoNum type="arabicPeriod"/>
            </a:pPr>
            <a:r>
              <a:rPr lang="es-ES" sz="2000" b="1" dirty="0">
                <a:solidFill>
                  <a:schemeClr val="bg2">
                    <a:lumMod val="75000"/>
                  </a:schemeClr>
                </a:solidFill>
              </a:rPr>
              <a:t>BASE DE </a:t>
            </a:r>
            <a:r>
              <a:rPr lang="es-ES" sz="2000" b="1" dirty="0" smtClean="0">
                <a:solidFill>
                  <a:schemeClr val="bg2">
                    <a:lumMod val="75000"/>
                  </a:schemeClr>
                </a:solidFill>
              </a:rPr>
              <a:t>DATOS</a:t>
            </a:r>
            <a:endParaRPr lang="es-ES" sz="2000" b="1" dirty="0">
              <a:solidFill>
                <a:schemeClr val="bg2">
                  <a:lumMod val="75000"/>
                </a:schemeClr>
              </a:solidFill>
            </a:endParaRPr>
          </a:p>
          <a:p>
            <a:pPr marL="342900" indent="-342900" algn="just">
              <a:buAutoNum type="arabicPeriod"/>
            </a:pPr>
            <a:r>
              <a:rPr lang="es-ES" sz="2000" b="1" dirty="0">
                <a:solidFill>
                  <a:schemeClr val="bg2">
                    <a:lumMod val="75000"/>
                  </a:schemeClr>
                </a:solidFill>
              </a:rPr>
              <a:t>EXTRACCIÓN DE </a:t>
            </a:r>
            <a:r>
              <a:rPr lang="es-ES" sz="2000" b="1" dirty="0" smtClean="0">
                <a:solidFill>
                  <a:schemeClr val="bg2">
                    <a:lumMod val="75000"/>
                  </a:schemeClr>
                </a:solidFill>
              </a:rPr>
              <a:t>CARACTERÍSTICAS</a:t>
            </a:r>
            <a:endParaRPr lang="es-ES" sz="2000" b="1" dirty="0">
              <a:solidFill>
                <a:schemeClr val="bg2">
                  <a:lumMod val="75000"/>
                </a:schemeClr>
              </a:solidFill>
            </a:endParaRPr>
          </a:p>
          <a:p>
            <a:pPr marL="342900" indent="-342900" algn="just">
              <a:buAutoNum type="arabicPeriod"/>
            </a:pPr>
            <a:r>
              <a:rPr lang="es-ES" sz="2000" b="1" dirty="0">
                <a:solidFill>
                  <a:schemeClr val="bg2">
                    <a:lumMod val="75000"/>
                  </a:schemeClr>
                </a:solidFill>
              </a:rPr>
              <a:t>APRENDIZAJE DEL SISTEMA</a:t>
            </a:r>
          </a:p>
          <a:p>
            <a:pPr marL="342900" indent="-342900" algn="just">
              <a:buAutoNum type="arabicPeriod"/>
            </a:pPr>
            <a:r>
              <a:rPr lang="es-ES" sz="2000" b="1" dirty="0">
                <a:solidFill>
                  <a:schemeClr val="bg2">
                    <a:lumMod val="75000"/>
                  </a:schemeClr>
                </a:solidFill>
              </a:rPr>
              <a:t>SELECCIÓN DE LAS CARACTERÍSTICAS</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tx1"/>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9151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066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TRABAJOS FUTUROS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2123472"/>
            <a:ext cx="11486825" cy="3995682"/>
          </a:xfrm>
        </p:spPr>
        <p:txBody>
          <a:bodyPr>
            <a:noAutofit/>
          </a:bodyPr>
          <a:lstStyle/>
          <a:p>
            <a:pPr marL="285750" indent="-285750" algn="just">
              <a:buFont typeface="Arial" panose="020B0604020202020204" pitchFamily="34" charset="0"/>
              <a:buChar char="•"/>
            </a:pPr>
            <a:r>
              <a:rPr lang="es-ES" sz="1800" dirty="0" smtClean="0">
                <a:solidFill>
                  <a:schemeClr val="tx1"/>
                </a:solidFill>
              </a:rPr>
              <a:t>Como </a:t>
            </a:r>
            <a:r>
              <a:rPr lang="es-ES" sz="1800" dirty="0">
                <a:solidFill>
                  <a:schemeClr val="tx1"/>
                </a:solidFill>
              </a:rPr>
              <a:t>trabajos futuros se propone aumentar el porcentaje de los parámetros de evaluación de los clasificadores, con la finalidad de que el sistema tenga un mayor porcentaje de exactitud de predicción</a:t>
            </a:r>
          </a:p>
          <a:p>
            <a:pPr marL="285750" indent="-285750" algn="just">
              <a:buFont typeface="Arial" panose="020B0604020202020204" pitchFamily="34" charset="0"/>
              <a:buChar char="•"/>
            </a:pPr>
            <a:r>
              <a:rPr lang="es-ES" sz="1800" dirty="0" smtClean="0">
                <a:solidFill>
                  <a:schemeClr val="tx1"/>
                </a:solidFill>
              </a:rPr>
              <a:t>Investigar </a:t>
            </a:r>
            <a:r>
              <a:rPr lang="es-ES" sz="1800" dirty="0">
                <a:solidFill>
                  <a:schemeClr val="tx1"/>
                </a:solidFill>
              </a:rPr>
              <a:t>y aumentar el número de características importantes extraídas para de esa manera mejorar la predicción del sistema teniendo en cuenta no elevar el costo computacional del mismo.</a:t>
            </a:r>
          </a:p>
          <a:p>
            <a:pPr marL="285750" indent="-285750" algn="just">
              <a:buFont typeface="Arial" panose="020B0604020202020204" pitchFamily="34" charset="0"/>
              <a:buChar char="•"/>
            </a:pPr>
            <a:r>
              <a:rPr lang="es-ES" sz="1800" dirty="0" smtClean="0">
                <a:solidFill>
                  <a:schemeClr val="tx1"/>
                </a:solidFill>
              </a:rPr>
              <a:t>Realizar </a:t>
            </a:r>
            <a:r>
              <a:rPr lang="es-ES" sz="1800" dirty="0">
                <a:solidFill>
                  <a:schemeClr val="tx1"/>
                </a:solidFill>
              </a:rPr>
              <a:t>un sistema de predicción de engaños y verdades online, es decir que este pueda entrenarse o modificarse con parámetros ingresados en tiempo real.</a:t>
            </a:r>
          </a:p>
          <a:p>
            <a:pPr marL="285750" indent="-285750" algn="just">
              <a:buFont typeface="Arial" panose="020B0604020202020204" pitchFamily="34" charset="0"/>
              <a:buChar char="•"/>
            </a:pPr>
            <a:r>
              <a:rPr lang="es-ES" sz="1800" dirty="0" smtClean="0">
                <a:solidFill>
                  <a:schemeClr val="tx1"/>
                </a:solidFill>
              </a:rPr>
              <a:t>Crear </a:t>
            </a:r>
            <a:r>
              <a:rPr lang="es-ES" sz="1800" dirty="0">
                <a:solidFill>
                  <a:schemeClr val="tx1"/>
                </a:solidFill>
              </a:rPr>
              <a:t>una interfaz gráfica de la aplicación para mejorar la interactividad con el usuario.</a:t>
            </a:r>
          </a:p>
          <a:p>
            <a:pPr algn="just"/>
            <a:endParaRPr lang="en-US" sz="1800"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2181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CBFACFCC-E1EA-43AF-B8F9-8D6152225AF7}"/>
              </a:ext>
            </a:extLst>
          </p:cNvPr>
          <p:cNvPicPr>
            <a:picLocks noChangeAspect="1"/>
          </p:cNvPicPr>
          <p:nvPr/>
        </p:nvPicPr>
        <p:blipFill rotWithShape="1">
          <a:blip r:embed="rId3">
            <a:extLst>
              <a:ext uri="{28A0092B-C50C-407E-A947-70E740481C1C}">
                <a14:useLocalDpi xmlns:a14="http://schemas.microsoft.com/office/drawing/2010/main" val="0"/>
              </a:ext>
            </a:extLst>
          </a:blip>
          <a:srcRect l="11096" t="13711" r="16832" b="20446"/>
          <a:stretch/>
        </p:blipFill>
        <p:spPr>
          <a:xfrm>
            <a:off x="0" y="-118533"/>
            <a:ext cx="12678032" cy="7317946"/>
          </a:xfrm>
          <a:prstGeom prst="rect">
            <a:avLst/>
          </a:prstGeom>
        </p:spPr>
      </p:pic>
      <p:sp>
        <p:nvSpPr>
          <p:cNvPr id="5" name="CuadroTexto 4">
            <a:extLst>
              <a:ext uri="{FF2B5EF4-FFF2-40B4-BE49-F238E27FC236}">
                <a16:creationId xmlns:a16="http://schemas.microsoft.com/office/drawing/2014/main" xmlns="" id="{0199B071-8D5A-4BD2-A0D4-EB1DC8111E2B}"/>
              </a:ext>
            </a:extLst>
          </p:cNvPr>
          <p:cNvSpPr txBox="1"/>
          <p:nvPr/>
        </p:nvSpPr>
        <p:spPr>
          <a:xfrm>
            <a:off x="-1953859" y="5994590"/>
            <a:ext cx="2165684" cy="584775"/>
          </a:xfrm>
          <a:prstGeom prst="rect">
            <a:avLst/>
          </a:prstGeom>
          <a:noFill/>
        </p:spPr>
        <p:txBody>
          <a:bodyPr wrap="square" rtlCol="0">
            <a:spAutoFit/>
          </a:bodyPr>
          <a:lstStyle/>
          <a:p>
            <a:r>
              <a:rPr lang="es-ES" sz="3200" b="1" dirty="0">
                <a:solidFill>
                  <a:schemeClr val="bg1"/>
                </a:solidFill>
                <a:effectLst>
                  <a:outerShdw blurRad="38100" dist="38100" dir="2700000" algn="tl">
                    <a:srgbClr val="000000">
                      <a:alpha val="43137"/>
                    </a:srgbClr>
                  </a:outerShdw>
                </a:effectLst>
                <a:latin typeface="Gadugi" panose="020B0502040204020203" pitchFamily="34" charset="0"/>
              </a:rPr>
              <a:t>GRACIAS</a:t>
            </a:r>
          </a:p>
        </p:txBody>
      </p:sp>
    </p:spTree>
    <p:extLst>
      <p:ext uri="{BB962C8B-B14F-4D97-AF65-F5344CB8AC3E}">
        <p14:creationId xmlns:p14="http://schemas.microsoft.com/office/powerpoint/2010/main" val="305228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0.22969 -0.00672 L 0.96875 0.00439 " pathEditMode="relative" rAng="0" ptsTypes="AA">
                                      <p:cBhvr>
                                        <p:cTn id="6" dur="2000" fill="hold"/>
                                        <p:tgtEl>
                                          <p:spTgt spid="5"/>
                                        </p:tgtEl>
                                        <p:attrNameLst>
                                          <p:attrName>ppt_x</p:attrName>
                                          <p:attrName>ppt_y</p:attrName>
                                        </p:attrNameLst>
                                      </p:cBhvr>
                                      <p:rCtr x="59922"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tx1"/>
                </a:solidFill>
              </a:rPr>
              <a:t>OBJETIVOS</a:t>
            </a:r>
          </a:p>
          <a:p>
            <a:pPr marL="342900" indent="-342900" algn="just">
              <a:buAutoNum type="arabicPeriod"/>
            </a:pPr>
            <a:r>
              <a:rPr lang="es-ES" sz="2000" b="1" dirty="0" smtClean="0">
                <a:solidFill>
                  <a:schemeClr val="bg2">
                    <a:lumMod val="75000"/>
                  </a:schemeClr>
                </a:solidFill>
              </a:rPr>
              <a:t>JUSTIFICACIÓN</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bg2">
                    <a:lumMod val="75000"/>
                  </a:schemeClr>
                </a:solidFill>
              </a:rPr>
              <a:t>DIAGRAMA DEL MÉTODO DE RECONOCIMIENTO DE ENGAÑOS Y </a:t>
            </a:r>
            <a:r>
              <a:rPr lang="es-ES" sz="2000" b="1" dirty="0" smtClean="0">
                <a:solidFill>
                  <a:schemeClr val="bg2">
                    <a:lumMod val="75000"/>
                  </a:schemeClr>
                </a:solidFill>
              </a:rPr>
              <a:t>VERDADES</a:t>
            </a:r>
          </a:p>
          <a:p>
            <a:pPr marL="342900" indent="-342900" algn="just">
              <a:buFont typeface="Arial" panose="020B0604020202020204" pitchFamily="34" charset="0"/>
              <a:buAutoNum type="arabicPeriod"/>
            </a:pPr>
            <a:r>
              <a:rPr lang="es-ES" sz="2000" b="1" dirty="0">
                <a:solidFill>
                  <a:schemeClr val="bg2">
                    <a:lumMod val="75000"/>
                  </a:schemeClr>
                </a:solidFill>
              </a:rPr>
              <a:t>BASE DE </a:t>
            </a:r>
            <a:r>
              <a:rPr lang="es-ES" sz="2000" b="1" dirty="0" smtClean="0">
                <a:solidFill>
                  <a:schemeClr val="bg2">
                    <a:lumMod val="75000"/>
                  </a:schemeClr>
                </a:solidFill>
              </a:rPr>
              <a:t>DATOS</a:t>
            </a:r>
            <a:endParaRPr lang="es-ES" sz="2000" b="1" dirty="0">
              <a:solidFill>
                <a:schemeClr val="bg2">
                  <a:lumMod val="75000"/>
                </a:schemeClr>
              </a:solidFill>
            </a:endParaRPr>
          </a:p>
          <a:p>
            <a:pPr marL="342900" indent="-342900" algn="just">
              <a:buAutoNum type="arabicPeriod"/>
            </a:pPr>
            <a:r>
              <a:rPr lang="es-ES" sz="2000" b="1" dirty="0">
                <a:solidFill>
                  <a:schemeClr val="bg2">
                    <a:lumMod val="75000"/>
                  </a:schemeClr>
                </a:solidFill>
              </a:rPr>
              <a:t>EXTRACCIÓN DE </a:t>
            </a:r>
            <a:r>
              <a:rPr lang="es-ES" sz="2000" b="1" dirty="0" smtClean="0">
                <a:solidFill>
                  <a:schemeClr val="bg2">
                    <a:lumMod val="75000"/>
                  </a:schemeClr>
                </a:solidFill>
              </a:rPr>
              <a:t>CARACTERÍSTICAS</a:t>
            </a:r>
          </a:p>
          <a:p>
            <a:pPr marL="342900" indent="-342900" algn="just">
              <a:buAutoNum type="arabicPeriod"/>
            </a:pPr>
            <a:r>
              <a:rPr lang="es-ES" sz="2000" b="1" dirty="0" smtClean="0">
                <a:solidFill>
                  <a:schemeClr val="bg2">
                    <a:lumMod val="75000"/>
                  </a:schemeClr>
                </a:solidFill>
              </a:rPr>
              <a:t>APRENDIZAJE </a:t>
            </a:r>
            <a:r>
              <a:rPr lang="es-ES" sz="2000" b="1" dirty="0">
                <a:solidFill>
                  <a:schemeClr val="bg2">
                    <a:lumMod val="75000"/>
                  </a:schemeClr>
                </a:solidFill>
              </a:rPr>
              <a:t>DEL SISTEMA</a:t>
            </a:r>
          </a:p>
          <a:p>
            <a:pPr marL="342900" indent="-342900" algn="just">
              <a:buAutoNum type="arabicPeriod"/>
            </a:pPr>
            <a:r>
              <a:rPr lang="es-ES" sz="2000" b="1" dirty="0">
                <a:solidFill>
                  <a:schemeClr val="bg2">
                    <a:lumMod val="75000"/>
                  </a:schemeClr>
                </a:solidFill>
              </a:rPr>
              <a:t>SELECCIÓN DE LAS CARACTERÍSTICAS</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7643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99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OBJETIVOS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1667181"/>
            <a:ext cx="11486825" cy="4190619"/>
          </a:xfrm>
        </p:spPr>
        <p:txBody>
          <a:bodyPr>
            <a:noAutofit/>
          </a:bodyPr>
          <a:lstStyle/>
          <a:p>
            <a:pPr>
              <a:tabLst>
                <a:tab pos="10315575" algn="l"/>
              </a:tabLst>
            </a:pPr>
            <a:r>
              <a:rPr lang="es-ES" b="1" dirty="0">
                <a:solidFill>
                  <a:schemeClr val="tx1"/>
                </a:solidFill>
              </a:rPr>
              <a:t>OBJETIVO GENERAL:</a:t>
            </a:r>
          </a:p>
          <a:p>
            <a:pPr marL="342900" indent="-342900" algn="just">
              <a:buFont typeface="Arial" panose="020B0604020202020204" pitchFamily="34" charset="0"/>
              <a:buChar char="•"/>
            </a:pPr>
            <a:r>
              <a:rPr lang="es-ES" sz="2000" dirty="0">
                <a:solidFill>
                  <a:prstClr val="black"/>
                </a:solidFill>
              </a:rPr>
              <a:t>Implementar un sistema de reconocimiento automático de engaños mediante el análisis de la señal de la voz.</a:t>
            </a:r>
            <a:endParaRPr lang="es-EC" sz="2000" dirty="0">
              <a:solidFill>
                <a:prstClr val="black"/>
              </a:solidFill>
            </a:endParaRPr>
          </a:p>
          <a:p>
            <a:pPr lvl="0">
              <a:tabLst>
                <a:tab pos="10315575" algn="l"/>
              </a:tabLst>
            </a:pPr>
            <a:r>
              <a:rPr lang="es-ES" b="1" dirty="0">
                <a:solidFill>
                  <a:prstClr val="black"/>
                </a:solidFill>
              </a:rPr>
              <a:t>OBJETIVOS ESPECÍFICOS:</a:t>
            </a:r>
          </a:p>
          <a:p>
            <a:pPr marL="342900" lvl="0" indent="-342900" algn="just">
              <a:buFont typeface="Arial" panose="020B0604020202020204" pitchFamily="34" charset="0"/>
              <a:buChar char="•"/>
            </a:pPr>
            <a:r>
              <a:rPr lang="es-ES" sz="2000" dirty="0" smtClean="0">
                <a:solidFill>
                  <a:prstClr val="black"/>
                </a:solidFill>
              </a:rPr>
              <a:t>Obtener </a:t>
            </a:r>
            <a:r>
              <a:rPr lang="es-ES" sz="2000" dirty="0">
                <a:solidFill>
                  <a:prstClr val="black"/>
                </a:solidFill>
              </a:rPr>
              <a:t>una base de datos actuada, clasificada y etiquetada de verdades y mentiras, mediante el estudio del estado del arte.</a:t>
            </a:r>
          </a:p>
          <a:p>
            <a:pPr marL="342900" lvl="0" indent="-342900" algn="just">
              <a:buFont typeface="Arial" panose="020B0604020202020204" pitchFamily="34" charset="0"/>
              <a:buChar char="•"/>
            </a:pPr>
            <a:r>
              <a:rPr lang="es-ES" sz="2000" dirty="0" smtClean="0">
                <a:solidFill>
                  <a:prstClr val="black"/>
                </a:solidFill>
              </a:rPr>
              <a:t>Identificar </a:t>
            </a:r>
            <a:r>
              <a:rPr lang="es-ES" sz="2000" dirty="0">
                <a:solidFill>
                  <a:prstClr val="black"/>
                </a:solidFill>
              </a:rPr>
              <a:t>las características principales de la voz, mediante el estado del arte para la detección del engaño.</a:t>
            </a:r>
          </a:p>
          <a:p>
            <a:pPr marL="342900" lvl="0" indent="-342900" algn="just">
              <a:buFont typeface="Arial" panose="020B0604020202020204" pitchFamily="34" charset="0"/>
              <a:buChar char="•"/>
            </a:pPr>
            <a:r>
              <a:rPr lang="es-ES" sz="2000" dirty="0" smtClean="0">
                <a:solidFill>
                  <a:prstClr val="black"/>
                </a:solidFill>
              </a:rPr>
              <a:t>Evaluar </a:t>
            </a:r>
            <a:r>
              <a:rPr lang="es-ES" sz="2000" dirty="0">
                <a:solidFill>
                  <a:prstClr val="black"/>
                </a:solidFill>
              </a:rPr>
              <a:t>el sistema en comparación con los diferentes tipos de clasificadores (KNN, SVM, Árboles de decisión).</a:t>
            </a:r>
          </a:p>
          <a:p>
            <a:pPr marL="342900" lvl="0" indent="-342900" algn="just">
              <a:buFont typeface="Arial" panose="020B0604020202020204" pitchFamily="34" charset="0"/>
              <a:buChar char="•"/>
            </a:pPr>
            <a:r>
              <a:rPr lang="es-ES" sz="2000" dirty="0" smtClean="0">
                <a:solidFill>
                  <a:prstClr val="black"/>
                </a:solidFill>
              </a:rPr>
              <a:t>Reducir </a:t>
            </a:r>
            <a:r>
              <a:rPr lang="es-ES" sz="2000" dirty="0">
                <a:solidFill>
                  <a:prstClr val="black"/>
                </a:solidFill>
              </a:rPr>
              <a:t>el costo computacional, mediante técnicas de selección de características. </a:t>
            </a:r>
          </a:p>
          <a:p>
            <a:pPr marL="342900" lvl="0" indent="-342900" algn="just">
              <a:buFont typeface="Arial" panose="020B0604020202020204" pitchFamily="34" charset="0"/>
              <a:buChar char="•"/>
            </a:pPr>
            <a:r>
              <a:rPr lang="es-ES" sz="2000" dirty="0" smtClean="0">
                <a:solidFill>
                  <a:prstClr val="black"/>
                </a:solidFill>
              </a:rPr>
              <a:t>Detectar </a:t>
            </a:r>
            <a:r>
              <a:rPr lang="es-ES" sz="2000" dirty="0">
                <a:solidFill>
                  <a:prstClr val="black"/>
                </a:solidFill>
              </a:rPr>
              <a:t>el engaño a partir de las características extra-lingüísticas de la voz y entrenar el sistema mediante la teoría de Machine </a:t>
            </a:r>
            <a:r>
              <a:rPr lang="es-ES" sz="2000" dirty="0" err="1">
                <a:solidFill>
                  <a:prstClr val="black"/>
                </a:solidFill>
              </a:rPr>
              <a:t>Learning</a:t>
            </a:r>
            <a:r>
              <a:rPr lang="es-ES" sz="2000" dirty="0">
                <a:solidFill>
                  <a:prstClr val="black"/>
                </a:solidFill>
              </a:rPr>
              <a:t> a través del uso de la técnica de clasificación supervisada.</a:t>
            </a:r>
          </a:p>
          <a:p>
            <a:pPr marL="342900" lvl="0" indent="-342900">
              <a:buFont typeface="Arial" panose="020B0604020202020204" pitchFamily="34" charset="0"/>
              <a:buChar char="•"/>
            </a:pPr>
            <a:endParaRPr lang="es-EC" sz="2000" dirty="0">
              <a:solidFill>
                <a:prstClr val="black"/>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15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smtClean="0">
                <a:solidFill>
                  <a:schemeClr val="tx1"/>
                </a:solidFill>
              </a:rPr>
              <a:t>JUSTIFICACIÓN</a:t>
            </a:r>
            <a:endParaRPr lang="es-ES" sz="2000" b="1" dirty="0">
              <a:solidFill>
                <a:schemeClr val="tx1"/>
              </a:solidFill>
            </a:endParaRPr>
          </a:p>
          <a:p>
            <a:pPr marL="342900" indent="-342900" algn="just">
              <a:buFont typeface="Arial" panose="020B0604020202020204" pitchFamily="34" charset="0"/>
              <a:buAutoNum type="arabicPeriod"/>
            </a:pPr>
            <a:r>
              <a:rPr lang="es-ES" sz="2000" b="1" dirty="0">
                <a:solidFill>
                  <a:schemeClr val="bg2">
                    <a:lumMod val="75000"/>
                  </a:schemeClr>
                </a:solidFill>
              </a:rPr>
              <a:t>DIAGRAMA DEL MÉTODO DE RECONOCIMIENTO DE ENGAÑOS Y </a:t>
            </a:r>
            <a:r>
              <a:rPr lang="es-ES" sz="2000" b="1" dirty="0" smtClean="0">
                <a:solidFill>
                  <a:schemeClr val="bg2">
                    <a:lumMod val="75000"/>
                  </a:schemeClr>
                </a:solidFill>
              </a:rPr>
              <a:t>VERDADES</a:t>
            </a:r>
          </a:p>
          <a:p>
            <a:pPr marL="342900" indent="-342900" algn="just">
              <a:buFont typeface="Arial" panose="020B0604020202020204" pitchFamily="34" charset="0"/>
              <a:buAutoNum type="arabicPeriod"/>
            </a:pPr>
            <a:r>
              <a:rPr lang="es-ES" sz="2000" b="1" dirty="0">
                <a:solidFill>
                  <a:schemeClr val="bg2">
                    <a:lumMod val="75000"/>
                  </a:schemeClr>
                </a:solidFill>
              </a:rPr>
              <a:t>BASE DE </a:t>
            </a:r>
            <a:r>
              <a:rPr lang="es-ES" sz="2000" b="1" dirty="0" smtClean="0">
                <a:solidFill>
                  <a:schemeClr val="bg2">
                    <a:lumMod val="75000"/>
                  </a:schemeClr>
                </a:solidFill>
              </a:rPr>
              <a:t>DATOS</a:t>
            </a:r>
            <a:endParaRPr lang="es-ES" sz="2000" b="1" dirty="0">
              <a:solidFill>
                <a:schemeClr val="bg2">
                  <a:lumMod val="75000"/>
                </a:schemeClr>
              </a:solidFill>
            </a:endParaRPr>
          </a:p>
          <a:p>
            <a:pPr marL="342900" indent="-342900" algn="just">
              <a:buAutoNum type="arabicPeriod"/>
            </a:pPr>
            <a:r>
              <a:rPr lang="es-ES" sz="2000" b="1" dirty="0">
                <a:solidFill>
                  <a:schemeClr val="bg2">
                    <a:lumMod val="75000"/>
                  </a:schemeClr>
                </a:solidFill>
              </a:rPr>
              <a:t>EXTRACCIÓN DE CARACTERÍSTICAS</a:t>
            </a:r>
          </a:p>
          <a:p>
            <a:pPr marL="342900" indent="-342900" algn="just">
              <a:buAutoNum type="arabicPeriod"/>
            </a:pPr>
            <a:r>
              <a:rPr lang="es-ES" sz="2000" b="1" dirty="0" smtClean="0">
                <a:solidFill>
                  <a:schemeClr val="bg2">
                    <a:lumMod val="75000"/>
                  </a:schemeClr>
                </a:solidFill>
              </a:rPr>
              <a:t>APRENDIZAJE </a:t>
            </a:r>
            <a:r>
              <a:rPr lang="es-ES" sz="2000" b="1" dirty="0">
                <a:solidFill>
                  <a:schemeClr val="bg2">
                    <a:lumMod val="75000"/>
                  </a:schemeClr>
                </a:solidFill>
              </a:rPr>
              <a:t>DEL SISTEMA</a:t>
            </a:r>
          </a:p>
          <a:p>
            <a:pPr marL="342900" indent="-342900" algn="just">
              <a:buAutoNum type="arabicPeriod"/>
            </a:pPr>
            <a:r>
              <a:rPr lang="es-ES" sz="2000" b="1" dirty="0">
                <a:solidFill>
                  <a:schemeClr val="bg2">
                    <a:lumMod val="75000"/>
                  </a:schemeClr>
                </a:solidFill>
              </a:rPr>
              <a:t>SELECCIÓN DE LAS CARACTERÍSTICAS</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035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smtClean="0">
                <a:solidFill>
                  <a:srgbClr val="00682F"/>
                </a:solidFill>
                <a:effectLst>
                  <a:outerShdw blurRad="38100" dist="38100" dir="2700000" algn="tl">
                    <a:srgbClr val="000000">
                      <a:alpha val="43137"/>
                    </a:srgbClr>
                  </a:outerShdw>
                </a:effectLst>
              </a:rPr>
              <a:t>JUSTIFICACIÓN</a:t>
            </a:r>
            <a:endParaRPr lang="es-ES" sz="4800" b="1" dirty="0">
              <a:solidFill>
                <a:srgbClr val="00682F"/>
              </a:solidFill>
              <a:effectLst>
                <a:outerShdw blurRad="38100" dist="38100" dir="2700000" algn="tl">
                  <a:srgbClr val="000000">
                    <a:alpha val="43137"/>
                  </a:srgbClr>
                </a:outerShdw>
              </a:effectLst>
            </a:endParaRP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2123472"/>
            <a:ext cx="11486825" cy="3995682"/>
          </a:xfrm>
        </p:spPr>
        <p:txBody>
          <a:bodyPr>
            <a:noAutofit/>
          </a:bodyPr>
          <a:lstStyle/>
          <a:p>
            <a:pPr algn="just"/>
            <a:r>
              <a:rPr lang="es-EC" dirty="0" smtClean="0">
                <a:solidFill>
                  <a:schemeClr val="tx1"/>
                </a:solidFill>
              </a:rPr>
              <a:t>La </a:t>
            </a:r>
            <a:r>
              <a:rPr lang="es-EC" dirty="0">
                <a:solidFill>
                  <a:schemeClr val="tx1"/>
                </a:solidFill>
              </a:rPr>
              <a:t>importancia de </a:t>
            </a:r>
            <a:r>
              <a:rPr lang="es-EC" dirty="0" smtClean="0">
                <a:solidFill>
                  <a:schemeClr val="tx1"/>
                </a:solidFill>
              </a:rPr>
              <a:t>detectar el engaño o verdad mediante el análisis de la grabación de la voz de una persona se basa en la disminución de tipos de estafas. Por lo que se considera el desarrollo de un sistema que realiza un reconocimiento automático del engaño, ya que </a:t>
            </a:r>
            <a:r>
              <a:rPr lang="es-ES" dirty="0" smtClean="0">
                <a:solidFill>
                  <a:schemeClr val="tx1"/>
                </a:solidFill>
              </a:rPr>
              <a:t>las </a:t>
            </a:r>
            <a:r>
              <a:rPr lang="es-ES" dirty="0">
                <a:solidFill>
                  <a:schemeClr val="tx1"/>
                </a:solidFill>
              </a:rPr>
              <a:t>técnicas de análisis de voz para la detección de engaños tienen mucho interés en el desarrollo de muchas aplicaciones para sectores muy diferentes, como banca y seguros, servicios al cliente, análisis de evidencia forense e incluso las compañías de telecomunicaciones utilizan esta tecnología para detectar fraudes en llamadas entrantes. </a:t>
            </a:r>
            <a:endParaRPr lang="es-EC" dirty="0" smtClean="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33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CONTENIDO</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838200" y="1606306"/>
            <a:ext cx="10515600" cy="4437506"/>
          </a:xfrm>
        </p:spPr>
        <p:txBody>
          <a:bodyPr>
            <a:noAutofit/>
          </a:bodyPr>
          <a:lstStyle/>
          <a:p>
            <a:pPr marL="342900" indent="-342900" algn="just">
              <a:buFont typeface="Arial" panose="020B0604020202020204" pitchFamily="34" charset="0"/>
              <a:buAutoNum type="arabicPeriod"/>
            </a:pPr>
            <a:r>
              <a:rPr lang="es-ES" sz="2000" b="1" dirty="0">
                <a:solidFill>
                  <a:schemeClr val="bg2">
                    <a:lumMod val="75000"/>
                  </a:schemeClr>
                </a:solidFill>
              </a:rPr>
              <a:t>ANTECEDENTES</a:t>
            </a:r>
          </a:p>
          <a:p>
            <a:pPr marL="342900" indent="-342900" algn="just">
              <a:buAutoNum type="arabicPeriod"/>
            </a:pPr>
            <a:r>
              <a:rPr lang="es-ES" sz="2000" b="1" dirty="0">
                <a:solidFill>
                  <a:schemeClr val="bg2">
                    <a:lumMod val="75000"/>
                  </a:schemeClr>
                </a:solidFill>
              </a:rPr>
              <a:t>OBJETIVOS</a:t>
            </a:r>
          </a:p>
          <a:p>
            <a:pPr marL="342900" indent="-342900" algn="just">
              <a:buAutoNum type="arabicPeriod"/>
            </a:pPr>
            <a:r>
              <a:rPr lang="es-ES" sz="2000" b="1" dirty="0" smtClean="0">
                <a:solidFill>
                  <a:schemeClr val="bg2">
                    <a:lumMod val="75000"/>
                  </a:schemeClr>
                </a:solidFill>
              </a:rPr>
              <a:t>JUSTIFICACIÓN</a:t>
            </a:r>
            <a:endParaRPr lang="es-ES" sz="2000" b="1" dirty="0">
              <a:solidFill>
                <a:schemeClr val="bg2">
                  <a:lumMod val="75000"/>
                </a:schemeClr>
              </a:solidFill>
            </a:endParaRPr>
          </a:p>
          <a:p>
            <a:pPr marL="342900" indent="-342900" algn="just">
              <a:buFont typeface="Arial" panose="020B0604020202020204" pitchFamily="34" charset="0"/>
              <a:buAutoNum type="arabicPeriod"/>
            </a:pPr>
            <a:r>
              <a:rPr lang="es-ES" sz="2000" b="1" dirty="0">
                <a:solidFill>
                  <a:schemeClr val="tx1"/>
                </a:solidFill>
              </a:rPr>
              <a:t>DIAGRAMA DEL MÉTODO DE RECONOCIMIENTO DE ENGAÑOS Y </a:t>
            </a:r>
            <a:r>
              <a:rPr lang="es-ES" sz="2000" b="1" dirty="0" smtClean="0">
                <a:solidFill>
                  <a:schemeClr val="tx1"/>
                </a:solidFill>
              </a:rPr>
              <a:t>VERDADES</a:t>
            </a:r>
          </a:p>
          <a:p>
            <a:pPr marL="342900" indent="-342900" algn="just">
              <a:buFont typeface="Arial" panose="020B0604020202020204" pitchFamily="34" charset="0"/>
              <a:buAutoNum type="arabicPeriod"/>
            </a:pPr>
            <a:r>
              <a:rPr lang="es-ES" sz="2000" b="1" dirty="0">
                <a:solidFill>
                  <a:schemeClr val="bg2">
                    <a:lumMod val="75000"/>
                  </a:schemeClr>
                </a:solidFill>
              </a:rPr>
              <a:t>BASE DE </a:t>
            </a:r>
            <a:r>
              <a:rPr lang="es-ES" sz="2000" b="1" dirty="0" smtClean="0">
                <a:solidFill>
                  <a:schemeClr val="bg2">
                    <a:lumMod val="75000"/>
                  </a:schemeClr>
                </a:solidFill>
              </a:rPr>
              <a:t>DATOS</a:t>
            </a:r>
            <a:endParaRPr lang="es-ES" sz="2000" b="1" dirty="0">
              <a:solidFill>
                <a:schemeClr val="tx1"/>
              </a:solidFill>
            </a:endParaRPr>
          </a:p>
          <a:p>
            <a:pPr marL="342900" indent="-342900" algn="just">
              <a:buAutoNum type="arabicPeriod"/>
            </a:pPr>
            <a:r>
              <a:rPr lang="es-ES" sz="2000" b="1" dirty="0">
                <a:solidFill>
                  <a:schemeClr val="bg2">
                    <a:lumMod val="75000"/>
                  </a:schemeClr>
                </a:solidFill>
              </a:rPr>
              <a:t>EXTRACCIÓN DE CARACTERÍSTICAS</a:t>
            </a:r>
          </a:p>
          <a:p>
            <a:pPr marL="342900" indent="-342900" algn="just">
              <a:buAutoNum type="arabicPeriod"/>
            </a:pPr>
            <a:r>
              <a:rPr lang="es-ES" sz="2000" b="1" dirty="0" smtClean="0">
                <a:solidFill>
                  <a:schemeClr val="bg2">
                    <a:lumMod val="75000"/>
                  </a:schemeClr>
                </a:solidFill>
              </a:rPr>
              <a:t>APRENDIZAJE </a:t>
            </a:r>
            <a:r>
              <a:rPr lang="es-ES" sz="2000" b="1" dirty="0">
                <a:solidFill>
                  <a:schemeClr val="bg2">
                    <a:lumMod val="75000"/>
                  </a:schemeClr>
                </a:solidFill>
              </a:rPr>
              <a:t>DEL SISTEMA</a:t>
            </a:r>
          </a:p>
          <a:p>
            <a:pPr marL="342900" indent="-342900" algn="just">
              <a:buAutoNum type="arabicPeriod"/>
            </a:pPr>
            <a:r>
              <a:rPr lang="es-ES" sz="2000" b="1" dirty="0">
                <a:solidFill>
                  <a:schemeClr val="bg2">
                    <a:lumMod val="75000"/>
                  </a:schemeClr>
                </a:solidFill>
              </a:rPr>
              <a:t>SELECCIÓN DE LAS CARACTERÍSTICAS</a:t>
            </a:r>
          </a:p>
          <a:p>
            <a:pPr marL="342900" indent="-342900" algn="just">
              <a:buFont typeface="Arial" panose="020B0604020202020204" pitchFamily="34" charset="0"/>
              <a:buAutoNum type="arabicPeriod"/>
            </a:pPr>
            <a:r>
              <a:rPr lang="es-ES" sz="2000" b="1" dirty="0">
                <a:solidFill>
                  <a:schemeClr val="bg2">
                    <a:lumMod val="75000"/>
                  </a:schemeClr>
                </a:solidFill>
              </a:rPr>
              <a:t>RESULTADOS</a:t>
            </a:r>
          </a:p>
          <a:p>
            <a:pPr marL="342900" indent="-342900" algn="just">
              <a:buFont typeface="Arial" panose="020B0604020202020204" pitchFamily="34" charset="0"/>
              <a:buAutoNum type="arabicPeriod"/>
            </a:pPr>
            <a:r>
              <a:rPr lang="es-ES" sz="2000" b="1" dirty="0">
                <a:solidFill>
                  <a:schemeClr val="bg2">
                    <a:lumMod val="75000"/>
                  </a:schemeClr>
                </a:solidFill>
              </a:rPr>
              <a:t>CONCLUSIONES Y RECOMENDACIONES</a:t>
            </a:r>
          </a:p>
          <a:p>
            <a:pPr marL="342900" indent="-342900" algn="just">
              <a:buFont typeface="Arial" panose="020B0604020202020204" pitchFamily="34" charset="0"/>
              <a:buAutoNum type="arabicPeriod"/>
            </a:pPr>
            <a:r>
              <a:rPr lang="es-ES" sz="2000" b="1" dirty="0">
                <a:solidFill>
                  <a:schemeClr val="bg2">
                    <a:lumMod val="75000"/>
                  </a:schemeClr>
                </a:solidFill>
              </a:rPr>
              <a:t>TRABAJOS FUTUROS</a:t>
            </a: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626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8">
            <a:extLst>
              <a:ext uri="{FF2B5EF4-FFF2-40B4-BE49-F238E27FC236}">
                <a16:creationId xmlns:a16="http://schemas.microsoft.com/office/drawing/2014/main" xmlns="" id="{57142B39-176F-49FE-8528-9977F70ED674}"/>
              </a:ext>
            </a:extLst>
          </p:cNvPr>
          <p:cNvSpPr>
            <a:spLocks noGrp="1"/>
          </p:cNvSpPr>
          <p:nvPr>
            <p:ph type="title"/>
          </p:nvPr>
        </p:nvSpPr>
        <p:spPr>
          <a:xfrm>
            <a:off x="1339516" y="571748"/>
            <a:ext cx="10515600" cy="981075"/>
          </a:xfrm>
        </p:spPr>
        <p:txBody>
          <a:bodyPr>
            <a:normAutofit/>
          </a:bodyPr>
          <a:lstStyle/>
          <a:p>
            <a:pPr algn="r"/>
            <a:r>
              <a:rPr lang="es-ES" sz="4800" b="1" dirty="0">
                <a:solidFill>
                  <a:srgbClr val="00682F"/>
                </a:solidFill>
                <a:effectLst>
                  <a:outerShdw blurRad="38100" dist="38100" dir="2700000" algn="tl">
                    <a:srgbClr val="000000">
                      <a:alpha val="43137"/>
                    </a:srgbClr>
                  </a:outerShdw>
                </a:effectLst>
              </a:rPr>
              <a:t>DIAGRAMA DE BLOQUES</a:t>
            </a:r>
          </a:p>
        </p:txBody>
      </p:sp>
      <p:sp>
        <p:nvSpPr>
          <p:cNvPr id="23" name="Marcador de contenido 2">
            <a:extLst>
              <a:ext uri="{FF2B5EF4-FFF2-40B4-BE49-F238E27FC236}">
                <a16:creationId xmlns:a16="http://schemas.microsoft.com/office/drawing/2014/main" xmlns="" id="{5294C15C-363D-4DE9-8C30-23D5B41618B3}"/>
              </a:ext>
            </a:extLst>
          </p:cNvPr>
          <p:cNvSpPr>
            <a:spLocks noGrp="1"/>
          </p:cNvSpPr>
          <p:nvPr>
            <p:ph type="body" idx="1"/>
          </p:nvPr>
        </p:nvSpPr>
        <p:spPr>
          <a:xfrm>
            <a:off x="368291" y="2123472"/>
            <a:ext cx="11486825" cy="3995682"/>
          </a:xfrm>
        </p:spPr>
        <p:txBody>
          <a:bodyPr>
            <a:noAutofit/>
          </a:bodyPr>
          <a:lstStyle/>
          <a:p>
            <a:pPr algn="just"/>
            <a:r>
              <a:rPr lang="es-ES" dirty="0">
                <a:solidFill>
                  <a:schemeClr val="tx1"/>
                </a:solidFill>
              </a:rPr>
              <a:t>El esquema de la estructura del algoritmo propuesto </a:t>
            </a:r>
            <a:r>
              <a:rPr lang="es-ES" dirty="0" smtClean="0">
                <a:solidFill>
                  <a:schemeClr val="tx1"/>
                </a:solidFill>
              </a:rPr>
              <a:t>es:</a:t>
            </a:r>
          </a:p>
          <a:p>
            <a:pPr algn="just"/>
            <a:endParaRPr lang="es-ES" dirty="0">
              <a:solidFill>
                <a:schemeClr val="tx1"/>
              </a:solidFill>
            </a:endParaRPr>
          </a:p>
          <a:p>
            <a:pPr algn="just"/>
            <a:endParaRPr lang="es-ES" dirty="0">
              <a:solidFill>
                <a:schemeClr val="tx1"/>
              </a:solidFill>
            </a:endParaRPr>
          </a:p>
        </p:txBody>
      </p:sp>
      <p:sp>
        <p:nvSpPr>
          <p:cNvPr id="11" name="AutoShape 8" descr="Resultado de imagen para EXPLOSIVOS">
            <a:extLst>
              <a:ext uri="{FF2B5EF4-FFF2-40B4-BE49-F238E27FC236}">
                <a16:creationId xmlns:a16="http://schemas.microsoft.com/office/drawing/2014/main" xmlns="" id="{215D9745-2669-46A0-B7E3-F8885C7946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 name="Imagen 5">
            <a:extLst>
              <a:ext uri="{FF2B5EF4-FFF2-40B4-BE49-F238E27FC236}">
                <a16:creationId xmlns:a16="http://schemas.microsoft.com/office/drawing/2014/main" xmlns="" id="{199E3818-C5F1-4A56-B9F3-A6A547CEB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1" y="209445"/>
            <a:ext cx="2377674" cy="579791"/>
          </a:xfrm>
          <a:prstGeom prst="rect">
            <a:avLst/>
          </a:prstGeom>
        </p:spPr>
      </p:pic>
      <p:cxnSp>
        <p:nvCxnSpPr>
          <p:cNvPr id="9" name="Conector recto 8">
            <a:extLst>
              <a:ext uri="{FF2B5EF4-FFF2-40B4-BE49-F238E27FC236}">
                <a16:creationId xmlns:a16="http://schemas.microsoft.com/office/drawing/2014/main" xmlns="" id="{FDDFE396-1250-454F-B5FE-D3F37D3C1595}"/>
              </a:ext>
            </a:extLst>
          </p:cNvPr>
          <p:cNvCxnSpPr>
            <a:cxnSpLocks/>
          </p:cNvCxnSpPr>
          <p:nvPr/>
        </p:nvCxnSpPr>
        <p:spPr>
          <a:xfrm>
            <a:off x="3048000" y="521463"/>
            <a:ext cx="8807116" cy="0"/>
          </a:xfrm>
          <a:prstGeom prst="line">
            <a:avLst/>
          </a:prstGeom>
          <a:ln w="57150">
            <a:gradFill>
              <a:gsLst>
                <a:gs pos="0">
                  <a:schemeClr val="bg1"/>
                </a:gs>
                <a:gs pos="58000">
                  <a:srgbClr val="005024"/>
                </a:gs>
                <a:gs pos="100000">
                  <a:srgbClr val="00682F"/>
                </a:gs>
              </a:gsLst>
              <a:lin ang="18000000" scaled="0"/>
            </a:gra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xmlns="" id="{EC975D0A-C6D5-4770-B36A-0C2EC6614558}"/>
              </a:ext>
            </a:extLst>
          </p:cNvPr>
          <p:cNvSpPr/>
          <p:nvPr/>
        </p:nvSpPr>
        <p:spPr>
          <a:xfrm>
            <a:off x="0" y="6272463"/>
            <a:ext cx="12192000" cy="570649"/>
          </a:xfrm>
          <a:prstGeom prst="rect">
            <a:avLst/>
          </a:prstGeom>
          <a:gradFill flip="none" rotWithShape="1">
            <a:gsLst>
              <a:gs pos="49000">
                <a:schemeClr val="accent6">
                  <a:lumMod val="0"/>
                  <a:lumOff val="100000"/>
                </a:schemeClr>
              </a:gs>
              <a:gs pos="62000">
                <a:srgbClr val="80A892"/>
              </a:gs>
              <a:gs pos="87000">
                <a:srgbClr val="00502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 name="Conector recto 15">
            <a:extLst>
              <a:ext uri="{FF2B5EF4-FFF2-40B4-BE49-F238E27FC236}">
                <a16:creationId xmlns:a16="http://schemas.microsoft.com/office/drawing/2014/main" xmlns="" id="{BD10DF55-E392-4DE1-BB95-1928A8BA8D4E}"/>
              </a:ext>
            </a:extLst>
          </p:cNvPr>
          <p:cNvCxnSpPr>
            <a:cxnSpLocks/>
          </p:cNvCxnSpPr>
          <p:nvPr/>
        </p:nvCxnSpPr>
        <p:spPr>
          <a:xfrm>
            <a:off x="0" y="6843112"/>
            <a:ext cx="12192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xmlns="" id="{F4C9003B-3BE9-4EFD-B000-FAFE9357CBBC}"/>
              </a:ext>
            </a:extLst>
          </p:cNvPr>
          <p:cNvCxnSpPr>
            <a:cxnSpLocks/>
          </p:cNvCxnSpPr>
          <p:nvPr/>
        </p:nvCxnSpPr>
        <p:spPr>
          <a:xfrm>
            <a:off x="3048000" y="457389"/>
            <a:ext cx="8807116" cy="0"/>
          </a:xfrm>
          <a:prstGeom prst="line">
            <a:avLst/>
          </a:prstGeom>
          <a:ln w="57150">
            <a:gradFill>
              <a:gsLst>
                <a:gs pos="0">
                  <a:schemeClr val="bg1"/>
                </a:gs>
                <a:gs pos="75000">
                  <a:srgbClr val="C00000"/>
                </a:gs>
              </a:gsLst>
              <a:lin ang="18000000" scaled="0"/>
            </a:gradFill>
          </a:ln>
        </p:spPr>
        <p:style>
          <a:lnRef idx="1">
            <a:schemeClr val="accent1"/>
          </a:lnRef>
          <a:fillRef idx="0">
            <a:schemeClr val="accent1"/>
          </a:fillRef>
          <a:effectRef idx="0">
            <a:schemeClr val="accent1"/>
          </a:effectRef>
          <a:fontRef idx="minor">
            <a:schemeClr val="tx1"/>
          </a:fontRef>
        </p:style>
      </p:cxnSp>
      <p:pic>
        <p:nvPicPr>
          <p:cNvPr id="35" name="Imagen 34"/>
          <p:cNvPicPr/>
          <p:nvPr/>
        </p:nvPicPr>
        <p:blipFill>
          <a:blip r:embed="rId4">
            <a:extLst>
              <a:ext uri="{28A0092B-C50C-407E-A947-70E740481C1C}">
                <a14:useLocalDpi xmlns:a14="http://schemas.microsoft.com/office/drawing/2010/main" val="0"/>
              </a:ext>
            </a:extLst>
          </a:blip>
          <a:srcRect/>
          <a:stretch>
            <a:fillRect/>
          </a:stretch>
        </p:blipFill>
        <p:spPr bwMode="auto">
          <a:xfrm>
            <a:off x="2156563" y="2701728"/>
            <a:ext cx="7196758" cy="3093144"/>
          </a:xfrm>
          <a:prstGeom prst="rect">
            <a:avLst/>
          </a:prstGeom>
          <a:noFill/>
          <a:ln>
            <a:noFill/>
          </a:ln>
        </p:spPr>
      </p:pic>
    </p:spTree>
    <p:extLst>
      <p:ext uri="{BB962C8B-B14F-4D97-AF65-F5344CB8AC3E}">
        <p14:creationId xmlns:p14="http://schemas.microsoft.com/office/powerpoint/2010/main" val="3704923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19843</TotalTime>
  <Words>3315</Words>
  <Application>Microsoft Office PowerPoint</Application>
  <PresentationFormat>Panorámica</PresentationFormat>
  <Paragraphs>609</Paragraphs>
  <Slides>36</Slides>
  <Notes>21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36</vt:i4>
      </vt:variant>
    </vt:vector>
  </HeadingPairs>
  <TitlesOfParts>
    <vt:vector size="43" baseType="lpstr">
      <vt:lpstr>Arial</vt:lpstr>
      <vt:lpstr>Calibri</vt:lpstr>
      <vt:lpstr>Calibri Light</vt:lpstr>
      <vt:lpstr>Cambria Math</vt:lpstr>
      <vt:lpstr>Gadugi</vt:lpstr>
      <vt:lpstr>Times New Roman</vt:lpstr>
      <vt:lpstr>Tema de Office</vt:lpstr>
      <vt:lpstr>Presentación de PowerPoint</vt:lpstr>
      <vt:lpstr>CONTENIDO</vt:lpstr>
      <vt:lpstr>ANTECEDENTES</vt:lpstr>
      <vt:lpstr>CONTENIDO</vt:lpstr>
      <vt:lpstr>OBJETIVOS</vt:lpstr>
      <vt:lpstr>CONTENIDO</vt:lpstr>
      <vt:lpstr>JUSTIFICACIÓN</vt:lpstr>
      <vt:lpstr>CONTENIDO</vt:lpstr>
      <vt:lpstr>DIAGRAMA DE BLOQUES</vt:lpstr>
      <vt:lpstr>CONTENIDO</vt:lpstr>
      <vt:lpstr>BASE DE DATOS</vt:lpstr>
      <vt:lpstr>CONTENIDO</vt:lpstr>
      <vt:lpstr>Presentación de PowerPoint</vt:lpstr>
      <vt:lpstr>CONTENIDO</vt:lpstr>
      <vt:lpstr>Presentación de PowerPoint</vt:lpstr>
      <vt:lpstr>Presentación de PowerPoint</vt:lpstr>
      <vt:lpstr>Presentación de PowerPoint</vt:lpstr>
      <vt:lpstr>Presentación de PowerPoint</vt:lpstr>
      <vt:lpstr>CONTENIDO</vt:lpstr>
      <vt:lpstr>Presentación de PowerPoint</vt:lpstr>
      <vt:lpstr>CONTENIDO</vt:lpstr>
      <vt:lpstr>RESULTADOS</vt:lpstr>
      <vt:lpstr>RESULTADOS</vt:lpstr>
      <vt:lpstr>RESULTADOS</vt:lpstr>
      <vt:lpstr>RESULTADOS</vt:lpstr>
      <vt:lpstr>RESULTADOS</vt:lpstr>
      <vt:lpstr>RESULTADOS</vt:lpstr>
      <vt:lpstr>RESULTADOS</vt:lpstr>
      <vt:lpstr>RESULTADOS</vt:lpstr>
      <vt:lpstr>CONTENIDO</vt:lpstr>
      <vt:lpstr>CONCLUSIONES</vt:lpstr>
      <vt:lpstr>CONCLUSIONES</vt:lpstr>
      <vt:lpstr>RECOMENDACIONES</vt:lpstr>
      <vt:lpstr>CONTENIDO</vt:lpstr>
      <vt:lpstr>TRABAJOS FUTUROS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Estefania Arevalo</dc:creator>
  <cp:keywords>Presentacion Proyecto Titulacion EArevalo</cp:keywords>
  <cp:lastModifiedBy>Santiago Andres Bravo</cp:lastModifiedBy>
  <cp:revision>654</cp:revision>
  <dcterms:created xsi:type="dcterms:W3CDTF">2017-04-26T17:31:47Z</dcterms:created>
  <dcterms:modified xsi:type="dcterms:W3CDTF">2019-07-08T02:40:49Z</dcterms:modified>
  <cp:contentStatus/>
</cp:coreProperties>
</file>