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703" r:id="rId1"/>
  </p:sldMasterIdLst>
  <p:notesMasterIdLst>
    <p:notesMasterId r:id="rId43"/>
  </p:notesMasterIdLst>
  <p:sldIdLst>
    <p:sldId id="261" r:id="rId2"/>
    <p:sldId id="265" r:id="rId3"/>
    <p:sldId id="373" r:id="rId4"/>
    <p:sldId id="361" r:id="rId5"/>
    <p:sldId id="362" r:id="rId6"/>
    <p:sldId id="366" r:id="rId7"/>
    <p:sldId id="367" r:id="rId8"/>
    <p:sldId id="372" r:id="rId9"/>
    <p:sldId id="368" r:id="rId10"/>
    <p:sldId id="371" r:id="rId11"/>
    <p:sldId id="370" r:id="rId12"/>
    <p:sldId id="369" r:id="rId13"/>
    <p:sldId id="374" r:id="rId14"/>
    <p:sldId id="387" r:id="rId15"/>
    <p:sldId id="375" r:id="rId16"/>
    <p:sldId id="382" r:id="rId17"/>
    <p:sldId id="383" r:id="rId18"/>
    <p:sldId id="384" r:id="rId19"/>
    <p:sldId id="411" r:id="rId20"/>
    <p:sldId id="388" r:id="rId21"/>
    <p:sldId id="389" r:id="rId22"/>
    <p:sldId id="392" r:id="rId23"/>
    <p:sldId id="393" r:id="rId24"/>
    <p:sldId id="394" r:id="rId25"/>
    <p:sldId id="395" r:id="rId26"/>
    <p:sldId id="413" r:id="rId27"/>
    <p:sldId id="412" r:id="rId28"/>
    <p:sldId id="400" r:id="rId29"/>
    <p:sldId id="396" r:id="rId30"/>
    <p:sldId id="397" r:id="rId31"/>
    <p:sldId id="415" r:id="rId32"/>
    <p:sldId id="398" r:id="rId33"/>
    <p:sldId id="399" r:id="rId34"/>
    <p:sldId id="407" r:id="rId35"/>
    <p:sldId id="401" r:id="rId36"/>
    <p:sldId id="402" r:id="rId37"/>
    <p:sldId id="403" r:id="rId38"/>
    <p:sldId id="414" r:id="rId39"/>
    <p:sldId id="404" r:id="rId40"/>
    <p:sldId id="405" r:id="rId41"/>
    <p:sldId id="406" r:id="rId42"/>
  </p:sldIdLst>
  <p:sldSz cx="9144000" cy="6858000" type="screen4x3"/>
  <p:notesSz cx="6858000" cy="93138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66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94484" autoAdjust="0"/>
  </p:normalViewPr>
  <p:slideViewPr>
    <p:cSldViewPr>
      <p:cViewPr varScale="1">
        <p:scale>
          <a:sx n="69" d="100"/>
          <a:sy n="69" d="100"/>
        </p:scale>
        <p:origin x="1242" y="72"/>
      </p:cViewPr>
      <p:guideLst>
        <p:guide orient="horz" pos="2160"/>
        <p:guide pos="2880"/>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100" d="100"/>
        <a:sy n="100" d="100"/>
      </p:scale>
      <p:origin x="0" y="2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E3DA5-B5A4-40A7-89CA-7CE82C7DDAF9}" type="doc">
      <dgm:prSet loTypeId="urn:microsoft.com/office/officeart/2005/8/layout/cycle6" loCatId="relationship" qsTypeId="urn:microsoft.com/office/officeart/2005/8/quickstyle/simple5" qsCatId="simple" csTypeId="urn:microsoft.com/office/officeart/2005/8/colors/accent0_3" csCatId="mainScheme" phldr="1"/>
      <dgm:spPr/>
      <dgm:t>
        <a:bodyPr/>
        <a:lstStyle/>
        <a:p>
          <a:endParaRPr lang="es-ES"/>
        </a:p>
      </dgm:t>
    </dgm:pt>
    <dgm:pt modelId="{2256B6E2-EC4F-422E-BCD2-1A2AE65DB216}">
      <dgm:prSet phldrT="[Texto]" custT="1"/>
      <dgm:spPr/>
      <dgm:t>
        <a:bodyPr/>
        <a:lstStyle/>
        <a:p>
          <a:r>
            <a:rPr lang="es-ES" sz="1400" dirty="0" smtClean="0"/>
            <a:t>CAPÍTULO </a:t>
          </a:r>
          <a:r>
            <a:rPr lang="es-ES" sz="1400" dirty="0"/>
            <a:t>I ASPECTOS GENERALES</a:t>
          </a:r>
        </a:p>
      </dgm:t>
    </dgm:pt>
    <dgm:pt modelId="{348EE794-7870-48B7-B6A0-50E8D0EB85D9}" type="parTrans" cxnId="{C36A3010-1B78-49CD-A330-D01F6432B33B}">
      <dgm:prSet/>
      <dgm:spPr/>
      <dgm:t>
        <a:bodyPr/>
        <a:lstStyle/>
        <a:p>
          <a:endParaRPr lang="es-ES" sz="2400"/>
        </a:p>
      </dgm:t>
    </dgm:pt>
    <dgm:pt modelId="{A75343F2-AA14-46D5-903A-0DC1D91E7DB8}" type="sibTrans" cxnId="{C36A3010-1B78-49CD-A330-D01F6432B33B}">
      <dgm:prSet/>
      <dgm:spPr/>
      <dgm:t>
        <a:bodyPr/>
        <a:lstStyle/>
        <a:p>
          <a:endParaRPr lang="es-ES" sz="2400"/>
        </a:p>
      </dgm:t>
    </dgm:pt>
    <dgm:pt modelId="{D88B0E94-FC83-44A0-9AB8-F1A280542DB1}">
      <dgm:prSet phldrT="[Texto]" custT="1"/>
      <dgm:spPr/>
      <dgm:t>
        <a:bodyPr/>
        <a:lstStyle/>
        <a:p>
          <a:r>
            <a:rPr lang="es-ES" sz="1400" dirty="0" smtClean="0"/>
            <a:t>CAPÍTULO </a:t>
          </a:r>
          <a:r>
            <a:rPr lang="es-ES" sz="1400" dirty="0"/>
            <a:t>II MARCO METODOLÓGICO</a:t>
          </a:r>
        </a:p>
      </dgm:t>
    </dgm:pt>
    <dgm:pt modelId="{A52C1F47-EB12-4846-BB9E-AE3964AD300A}" type="parTrans" cxnId="{E35EE8E6-022C-4A89-A4A1-627C5D4EC765}">
      <dgm:prSet/>
      <dgm:spPr/>
      <dgm:t>
        <a:bodyPr/>
        <a:lstStyle/>
        <a:p>
          <a:endParaRPr lang="es-ES" sz="2400"/>
        </a:p>
      </dgm:t>
    </dgm:pt>
    <dgm:pt modelId="{2EF6AE3C-2E1F-4D15-B615-F1915893C01C}" type="sibTrans" cxnId="{E35EE8E6-022C-4A89-A4A1-627C5D4EC765}">
      <dgm:prSet/>
      <dgm:spPr/>
      <dgm:t>
        <a:bodyPr/>
        <a:lstStyle/>
        <a:p>
          <a:endParaRPr lang="es-ES" sz="2400"/>
        </a:p>
      </dgm:t>
    </dgm:pt>
    <dgm:pt modelId="{7FD4535E-86BD-4637-B99B-26AD92B60570}">
      <dgm:prSet phldrT="[Texto]" custT="1"/>
      <dgm:spPr/>
      <dgm:t>
        <a:bodyPr/>
        <a:lstStyle/>
        <a:p>
          <a:r>
            <a:rPr lang="es-ES" sz="1400" dirty="0" smtClean="0"/>
            <a:t>CAPÍTULO </a:t>
          </a:r>
          <a:r>
            <a:rPr lang="es-ES" sz="1400" dirty="0"/>
            <a:t>III RESULTADOS</a:t>
          </a:r>
        </a:p>
      </dgm:t>
    </dgm:pt>
    <dgm:pt modelId="{B4527D71-05E7-45A0-8F23-93897D738BEC}" type="parTrans" cxnId="{E79D1D9C-D85F-4014-9D24-CE296F90EF9C}">
      <dgm:prSet/>
      <dgm:spPr/>
      <dgm:t>
        <a:bodyPr/>
        <a:lstStyle/>
        <a:p>
          <a:endParaRPr lang="es-ES" sz="2400"/>
        </a:p>
      </dgm:t>
    </dgm:pt>
    <dgm:pt modelId="{5B65A120-066B-41CC-9FE1-7035B1E6E9AB}" type="sibTrans" cxnId="{E79D1D9C-D85F-4014-9D24-CE296F90EF9C}">
      <dgm:prSet/>
      <dgm:spPr/>
      <dgm:t>
        <a:bodyPr/>
        <a:lstStyle/>
        <a:p>
          <a:endParaRPr lang="es-ES" sz="2400"/>
        </a:p>
      </dgm:t>
    </dgm:pt>
    <dgm:pt modelId="{AA6DC05A-F0E8-469E-98ED-9EC34C284D5E}">
      <dgm:prSet custT="1"/>
      <dgm:spPr/>
      <dgm:t>
        <a:bodyPr/>
        <a:lstStyle/>
        <a:p>
          <a:r>
            <a:rPr lang="es-ES" sz="1400" dirty="0" smtClean="0"/>
            <a:t>CAPÍTULO </a:t>
          </a:r>
          <a:r>
            <a:rPr lang="es-ES" sz="1400" dirty="0"/>
            <a:t>IV</a:t>
          </a:r>
        </a:p>
        <a:p>
          <a:r>
            <a:rPr lang="es-ES" sz="1400" dirty="0"/>
            <a:t>PROPUESTA</a:t>
          </a:r>
        </a:p>
      </dgm:t>
    </dgm:pt>
    <dgm:pt modelId="{5951F8D3-69A7-456D-9A71-D75525146D5A}" type="parTrans" cxnId="{2884BBAD-AE8C-4878-A2DC-51CA1B630B22}">
      <dgm:prSet/>
      <dgm:spPr/>
      <dgm:t>
        <a:bodyPr/>
        <a:lstStyle/>
        <a:p>
          <a:endParaRPr lang="es-ES" sz="2400"/>
        </a:p>
      </dgm:t>
    </dgm:pt>
    <dgm:pt modelId="{890BB4A0-316F-45E4-8820-0C2F3D0EF84C}" type="sibTrans" cxnId="{2884BBAD-AE8C-4878-A2DC-51CA1B630B22}">
      <dgm:prSet/>
      <dgm:spPr/>
      <dgm:t>
        <a:bodyPr/>
        <a:lstStyle/>
        <a:p>
          <a:endParaRPr lang="es-ES" sz="2400"/>
        </a:p>
      </dgm:t>
    </dgm:pt>
    <dgm:pt modelId="{20191B9C-240F-4B9E-BAD1-DEB193501B22}">
      <dgm:prSet custT="1"/>
      <dgm:spPr/>
      <dgm:t>
        <a:bodyPr/>
        <a:lstStyle/>
        <a:p>
          <a:r>
            <a:rPr lang="es-ES" sz="1400" dirty="0" smtClean="0"/>
            <a:t>CAPÍTULO </a:t>
          </a:r>
          <a:r>
            <a:rPr lang="es-ES" sz="1400" dirty="0"/>
            <a:t>V</a:t>
          </a:r>
        </a:p>
      </dgm:t>
    </dgm:pt>
    <dgm:pt modelId="{3480006E-B928-48D2-AE31-E857E6E1F211}" type="parTrans" cxnId="{36EE0C39-D30A-4D17-9A4E-A3F6056EF885}">
      <dgm:prSet/>
      <dgm:spPr/>
      <dgm:t>
        <a:bodyPr/>
        <a:lstStyle/>
        <a:p>
          <a:endParaRPr lang="es-ES" sz="2400"/>
        </a:p>
      </dgm:t>
    </dgm:pt>
    <dgm:pt modelId="{13361C68-F262-442A-AED8-360A3A2CBE85}" type="sibTrans" cxnId="{36EE0C39-D30A-4D17-9A4E-A3F6056EF885}">
      <dgm:prSet/>
      <dgm:spPr/>
      <dgm:t>
        <a:bodyPr/>
        <a:lstStyle/>
        <a:p>
          <a:endParaRPr lang="es-ES" sz="2400"/>
        </a:p>
      </dgm:t>
    </dgm:pt>
    <dgm:pt modelId="{72759AE3-9AD4-4F9D-8767-C3CB0E87DA02}" type="pres">
      <dgm:prSet presAssocID="{A5CE3DA5-B5A4-40A7-89CA-7CE82C7DDAF9}" presName="cycle" presStyleCnt="0">
        <dgm:presLayoutVars>
          <dgm:dir/>
          <dgm:resizeHandles val="exact"/>
        </dgm:presLayoutVars>
      </dgm:prSet>
      <dgm:spPr/>
      <dgm:t>
        <a:bodyPr/>
        <a:lstStyle/>
        <a:p>
          <a:endParaRPr lang="es-ES"/>
        </a:p>
      </dgm:t>
    </dgm:pt>
    <dgm:pt modelId="{F78AB9AE-B09D-40B5-8FAA-89394788AA0D}" type="pres">
      <dgm:prSet presAssocID="{2256B6E2-EC4F-422E-BCD2-1A2AE65DB216}" presName="node" presStyleLbl="node1" presStyleIdx="0" presStyleCnt="5">
        <dgm:presLayoutVars>
          <dgm:bulletEnabled val="1"/>
        </dgm:presLayoutVars>
      </dgm:prSet>
      <dgm:spPr/>
      <dgm:t>
        <a:bodyPr/>
        <a:lstStyle/>
        <a:p>
          <a:endParaRPr lang="es-ES"/>
        </a:p>
      </dgm:t>
    </dgm:pt>
    <dgm:pt modelId="{596CB00D-61C5-4A33-9342-AB3380CA3275}" type="pres">
      <dgm:prSet presAssocID="{2256B6E2-EC4F-422E-BCD2-1A2AE65DB216}" presName="spNode" presStyleCnt="0"/>
      <dgm:spPr/>
      <dgm:t>
        <a:bodyPr/>
        <a:lstStyle/>
        <a:p>
          <a:endParaRPr lang="es-ES"/>
        </a:p>
      </dgm:t>
    </dgm:pt>
    <dgm:pt modelId="{B8B30D68-A788-4304-AB87-A3DDC531BB35}" type="pres">
      <dgm:prSet presAssocID="{A75343F2-AA14-46D5-903A-0DC1D91E7DB8}" presName="sibTrans" presStyleLbl="sibTrans1D1" presStyleIdx="0" presStyleCnt="5"/>
      <dgm:spPr/>
      <dgm:t>
        <a:bodyPr/>
        <a:lstStyle/>
        <a:p>
          <a:endParaRPr lang="es-ES"/>
        </a:p>
      </dgm:t>
    </dgm:pt>
    <dgm:pt modelId="{76C497D7-0492-4FEE-83D4-08608F11D84C}" type="pres">
      <dgm:prSet presAssocID="{D88B0E94-FC83-44A0-9AB8-F1A280542DB1}" presName="node" presStyleLbl="node1" presStyleIdx="1" presStyleCnt="5" custScaleX="110277">
        <dgm:presLayoutVars>
          <dgm:bulletEnabled val="1"/>
        </dgm:presLayoutVars>
      </dgm:prSet>
      <dgm:spPr/>
      <dgm:t>
        <a:bodyPr/>
        <a:lstStyle/>
        <a:p>
          <a:endParaRPr lang="es-ES"/>
        </a:p>
      </dgm:t>
    </dgm:pt>
    <dgm:pt modelId="{5AB6F3D6-ACAD-403A-B154-035D4E921BDE}" type="pres">
      <dgm:prSet presAssocID="{D88B0E94-FC83-44A0-9AB8-F1A280542DB1}" presName="spNode" presStyleCnt="0"/>
      <dgm:spPr/>
      <dgm:t>
        <a:bodyPr/>
        <a:lstStyle/>
        <a:p>
          <a:endParaRPr lang="es-ES"/>
        </a:p>
      </dgm:t>
    </dgm:pt>
    <dgm:pt modelId="{264489BC-D2E1-4193-A42C-C305737AF36C}" type="pres">
      <dgm:prSet presAssocID="{2EF6AE3C-2E1F-4D15-B615-F1915893C01C}" presName="sibTrans" presStyleLbl="sibTrans1D1" presStyleIdx="1" presStyleCnt="5"/>
      <dgm:spPr/>
      <dgm:t>
        <a:bodyPr/>
        <a:lstStyle/>
        <a:p>
          <a:endParaRPr lang="es-ES"/>
        </a:p>
      </dgm:t>
    </dgm:pt>
    <dgm:pt modelId="{BC9B333F-BABA-4C60-8293-C1063DAC64B7}" type="pres">
      <dgm:prSet presAssocID="{7FD4535E-86BD-4637-B99B-26AD92B60570}" presName="node" presStyleLbl="node1" presStyleIdx="2" presStyleCnt="5">
        <dgm:presLayoutVars>
          <dgm:bulletEnabled val="1"/>
        </dgm:presLayoutVars>
      </dgm:prSet>
      <dgm:spPr/>
      <dgm:t>
        <a:bodyPr/>
        <a:lstStyle/>
        <a:p>
          <a:endParaRPr lang="es-ES"/>
        </a:p>
      </dgm:t>
    </dgm:pt>
    <dgm:pt modelId="{CC7D220C-8AC3-42B1-9601-7DD4C8342610}" type="pres">
      <dgm:prSet presAssocID="{7FD4535E-86BD-4637-B99B-26AD92B60570}" presName="spNode" presStyleCnt="0"/>
      <dgm:spPr/>
      <dgm:t>
        <a:bodyPr/>
        <a:lstStyle/>
        <a:p>
          <a:endParaRPr lang="es-ES"/>
        </a:p>
      </dgm:t>
    </dgm:pt>
    <dgm:pt modelId="{BE8D2DC5-4241-432E-BF9D-845737E3E1C5}" type="pres">
      <dgm:prSet presAssocID="{5B65A120-066B-41CC-9FE1-7035B1E6E9AB}" presName="sibTrans" presStyleLbl="sibTrans1D1" presStyleIdx="2" presStyleCnt="5"/>
      <dgm:spPr/>
      <dgm:t>
        <a:bodyPr/>
        <a:lstStyle/>
        <a:p>
          <a:endParaRPr lang="es-ES"/>
        </a:p>
      </dgm:t>
    </dgm:pt>
    <dgm:pt modelId="{13C293BC-3560-4AC7-9208-7EB8455B6DE8}" type="pres">
      <dgm:prSet presAssocID="{AA6DC05A-F0E8-469E-98ED-9EC34C284D5E}" presName="node" presStyleLbl="node1" presStyleIdx="3" presStyleCnt="5">
        <dgm:presLayoutVars>
          <dgm:bulletEnabled val="1"/>
        </dgm:presLayoutVars>
      </dgm:prSet>
      <dgm:spPr/>
      <dgm:t>
        <a:bodyPr/>
        <a:lstStyle/>
        <a:p>
          <a:endParaRPr lang="es-ES"/>
        </a:p>
      </dgm:t>
    </dgm:pt>
    <dgm:pt modelId="{402E031D-7A27-4D68-8905-2F6941515073}" type="pres">
      <dgm:prSet presAssocID="{AA6DC05A-F0E8-469E-98ED-9EC34C284D5E}" presName="spNode" presStyleCnt="0"/>
      <dgm:spPr/>
      <dgm:t>
        <a:bodyPr/>
        <a:lstStyle/>
        <a:p>
          <a:endParaRPr lang="es-ES"/>
        </a:p>
      </dgm:t>
    </dgm:pt>
    <dgm:pt modelId="{199B3B85-47DA-418B-B1F7-3819E3FDE7F5}" type="pres">
      <dgm:prSet presAssocID="{890BB4A0-316F-45E4-8820-0C2F3D0EF84C}" presName="sibTrans" presStyleLbl="sibTrans1D1" presStyleIdx="3" presStyleCnt="5"/>
      <dgm:spPr/>
      <dgm:t>
        <a:bodyPr/>
        <a:lstStyle/>
        <a:p>
          <a:endParaRPr lang="es-ES"/>
        </a:p>
      </dgm:t>
    </dgm:pt>
    <dgm:pt modelId="{99F3AA51-FF59-4553-9790-F453EF771AFF}" type="pres">
      <dgm:prSet presAssocID="{20191B9C-240F-4B9E-BAD1-DEB193501B22}" presName="node" presStyleLbl="node1" presStyleIdx="4" presStyleCnt="5">
        <dgm:presLayoutVars>
          <dgm:bulletEnabled val="1"/>
        </dgm:presLayoutVars>
      </dgm:prSet>
      <dgm:spPr/>
      <dgm:t>
        <a:bodyPr/>
        <a:lstStyle/>
        <a:p>
          <a:endParaRPr lang="es-ES"/>
        </a:p>
      </dgm:t>
    </dgm:pt>
    <dgm:pt modelId="{16BC5FFA-F9DF-4774-BBE3-54491EA4D4F6}" type="pres">
      <dgm:prSet presAssocID="{20191B9C-240F-4B9E-BAD1-DEB193501B22}" presName="spNode" presStyleCnt="0"/>
      <dgm:spPr/>
      <dgm:t>
        <a:bodyPr/>
        <a:lstStyle/>
        <a:p>
          <a:endParaRPr lang="es-ES"/>
        </a:p>
      </dgm:t>
    </dgm:pt>
    <dgm:pt modelId="{7F094A53-A4C0-4AFB-99B7-FDA4D2E5FBF7}" type="pres">
      <dgm:prSet presAssocID="{13361C68-F262-442A-AED8-360A3A2CBE85}" presName="sibTrans" presStyleLbl="sibTrans1D1" presStyleIdx="4" presStyleCnt="5"/>
      <dgm:spPr/>
      <dgm:t>
        <a:bodyPr/>
        <a:lstStyle/>
        <a:p>
          <a:endParaRPr lang="es-ES"/>
        </a:p>
      </dgm:t>
    </dgm:pt>
  </dgm:ptLst>
  <dgm:cxnLst>
    <dgm:cxn modelId="{919DBF38-C1C3-4439-80BB-4F2202B4BE92}" type="presOf" srcId="{13361C68-F262-442A-AED8-360A3A2CBE85}" destId="{7F094A53-A4C0-4AFB-99B7-FDA4D2E5FBF7}" srcOrd="0" destOrd="0" presId="urn:microsoft.com/office/officeart/2005/8/layout/cycle6"/>
    <dgm:cxn modelId="{BDCEA219-A503-4451-9791-385E08629539}" type="presOf" srcId="{20191B9C-240F-4B9E-BAD1-DEB193501B22}" destId="{99F3AA51-FF59-4553-9790-F453EF771AFF}" srcOrd="0" destOrd="0" presId="urn:microsoft.com/office/officeart/2005/8/layout/cycle6"/>
    <dgm:cxn modelId="{E35EE8E6-022C-4A89-A4A1-627C5D4EC765}" srcId="{A5CE3DA5-B5A4-40A7-89CA-7CE82C7DDAF9}" destId="{D88B0E94-FC83-44A0-9AB8-F1A280542DB1}" srcOrd="1" destOrd="0" parTransId="{A52C1F47-EB12-4846-BB9E-AE3964AD300A}" sibTransId="{2EF6AE3C-2E1F-4D15-B615-F1915893C01C}"/>
    <dgm:cxn modelId="{33441FA0-9950-4E30-8EBB-E721BFA7D289}" type="presOf" srcId="{A75343F2-AA14-46D5-903A-0DC1D91E7DB8}" destId="{B8B30D68-A788-4304-AB87-A3DDC531BB35}" srcOrd="0" destOrd="0" presId="urn:microsoft.com/office/officeart/2005/8/layout/cycle6"/>
    <dgm:cxn modelId="{E87CC930-7977-4AE3-B6A1-71B772675BE4}" type="presOf" srcId="{2256B6E2-EC4F-422E-BCD2-1A2AE65DB216}" destId="{F78AB9AE-B09D-40B5-8FAA-89394788AA0D}" srcOrd="0" destOrd="0" presId="urn:microsoft.com/office/officeart/2005/8/layout/cycle6"/>
    <dgm:cxn modelId="{2884BBAD-AE8C-4878-A2DC-51CA1B630B22}" srcId="{A5CE3DA5-B5A4-40A7-89CA-7CE82C7DDAF9}" destId="{AA6DC05A-F0E8-469E-98ED-9EC34C284D5E}" srcOrd="3" destOrd="0" parTransId="{5951F8D3-69A7-456D-9A71-D75525146D5A}" sibTransId="{890BB4A0-316F-45E4-8820-0C2F3D0EF84C}"/>
    <dgm:cxn modelId="{AC2A84E9-7C4E-4DC8-A49C-22FE10DEA62C}" type="presOf" srcId="{AA6DC05A-F0E8-469E-98ED-9EC34C284D5E}" destId="{13C293BC-3560-4AC7-9208-7EB8455B6DE8}" srcOrd="0" destOrd="0" presId="urn:microsoft.com/office/officeart/2005/8/layout/cycle6"/>
    <dgm:cxn modelId="{77DA67FD-4FD0-4C1B-8713-D346CFA0CE7E}" type="presOf" srcId="{890BB4A0-316F-45E4-8820-0C2F3D0EF84C}" destId="{199B3B85-47DA-418B-B1F7-3819E3FDE7F5}" srcOrd="0" destOrd="0" presId="urn:microsoft.com/office/officeart/2005/8/layout/cycle6"/>
    <dgm:cxn modelId="{3191488F-1397-4228-A5A7-5C85EC8D6453}" type="presOf" srcId="{A5CE3DA5-B5A4-40A7-89CA-7CE82C7DDAF9}" destId="{72759AE3-9AD4-4F9D-8767-C3CB0E87DA02}" srcOrd="0" destOrd="0" presId="urn:microsoft.com/office/officeart/2005/8/layout/cycle6"/>
    <dgm:cxn modelId="{C83A08CF-9A7B-49DF-94E2-EC4D2677BD5F}" type="presOf" srcId="{2EF6AE3C-2E1F-4D15-B615-F1915893C01C}" destId="{264489BC-D2E1-4193-A42C-C305737AF36C}" srcOrd="0" destOrd="0" presId="urn:microsoft.com/office/officeart/2005/8/layout/cycle6"/>
    <dgm:cxn modelId="{C36A3010-1B78-49CD-A330-D01F6432B33B}" srcId="{A5CE3DA5-B5A4-40A7-89CA-7CE82C7DDAF9}" destId="{2256B6E2-EC4F-422E-BCD2-1A2AE65DB216}" srcOrd="0" destOrd="0" parTransId="{348EE794-7870-48B7-B6A0-50E8D0EB85D9}" sibTransId="{A75343F2-AA14-46D5-903A-0DC1D91E7DB8}"/>
    <dgm:cxn modelId="{9023F343-7E8D-4CA2-BDC1-87863C12FF42}" type="presOf" srcId="{7FD4535E-86BD-4637-B99B-26AD92B60570}" destId="{BC9B333F-BABA-4C60-8293-C1063DAC64B7}" srcOrd="0" destOrd="0" presId="urn:microsoft.com/office/officeart/2005/8/layout/cycle6"/>
    <dgm:cxn modelId="{7344CF3E-E046-413D-A7B2-7EBB78A83BF9}" type="presOf" srcId="{D88B0E94-FC83-44A0-9AB8-F1A280542DB1}" destId="{76C497D7-0492-4FEE-83D4-08608F11D84C}" srcOrd="0" destOrd="0" presId="urn:microsoft.com/office/officeart/2005/8/layout/cycle6"/>
    <dgm:cxn modelId="{C3583EA4-A2CF-431B-9BE2-DA79D532F311}" type="presOf" srcId="{5B65A120-066B-41CC-9FE1-7035B1E6E9AB}" destId="{BE8D2DC5-4241-432E-BF9D-845737E3E1C5}" srcOrd="0" destOrd="0" presId="urn:microsoft.com/office/officeart/2005/8/layout/cycle6"/>
    <dgm:cxn modelId="{36EE0C39-D30A-4D17-9A4E-A3F6056EF885}" srcId="{A5CE3DA5-B5A4-40A7-89CA-7CE82C7DDAF9}" destId="{20191B9C-240F-4B9E-BAD1-DEB193501B22}" srcOrd="4" destOrd="0" parTransId="{3480006E-B928-48D2-AE31-E857E6E1F211}" sibTransId="{13361C68-F262-442A-AED8-360A3A2CBE85}"/>
    <dgm:cxn modelId="{E79D1D9C-D85F-4014-9D24-CE296F90EF9C}" srcId="{A5CE3DA5-B5A4-40A7-89CA-7CE82C7DDAF9}" destId="{7FD4535E-86BD-4637-B99B-26AD92B60570}" srcOrd="2" destOrd="0" parTransId="{B4527D71-05E7-45A0-8F23-93897D738BEC}" sibTransId="{5B65A120-066B-41CC-9FE1-7035B1E6E9AB}"/>
    <dgm:cxn modelId="{7E86AE32-0CB3-48F4-B033-F8C8AA0B9A1C}" type="presParOf" srcId="{72759AE3-9AD4-4F9D-8767-C3CB0E87DA02}" destId="{F78AB9AE-B09D-40B5-8FAA-89394788AA0D}" srcOrd="0" destOrd="0" presId="urn:microsoft.com/office/officeart/2005/8/layout/cycle6"/>
    <dgm:cxn modelId="{BB24D6F4-BAF7-47AF-9FD9-7346D1B9C36F}" type="presParOf" srcId="{72759AE3-9AD4-4F9D-8767-C3CB0E87DA02}" destId="{596CB00D-61C5-4A33-9342-AB3380CA3275}" srcOrd="1" destOrd="0" presId="urn:microsoft.com/office/officeart/2005/8/layout/cycle6"/>
    <dgm:cxn modelId="{6824C7FE-088B-4257-A4D9-16E7D67E76E0}" type="presParOf" srcId="{72759AE3-9AD4-4F9D-8767-C3CB0E87DA02}" destId="{B8B30D68-A788-4304-AB87-A3DDC531BB35}" srcOrd="2" destOrd="0" presId="urn:microsoft.com/office/officeart/2005/8/layout/cycle6"/>
    <dgm:cxn modelId="{25FD59EF-85B4-4579-B2BD-00EB62AD2314}" type="presParOf" srcId="{72759AE3-9AD4-4F9D-8767-C3CB0E87DA02}" destId="{76C497D7-0492-4FEE-83D4-08608F11D84C}" srcOrd="3" destOrd="0" presId="urn:microsoft.com/office/officeart/2005/8/layout/cycle6"/>
    <dgm:cxn modelId="{529F1F23-46B4-4799-9752-DCCACFECEA48}" type="presParOf" srcId="{72759AE3-9AD4-4F9D-8767-C3CB0E87DA02}" destId="{5AB6F3D6-ACAD-403A-B154-035D4E921BDE}" srcOrd="4" destOrd="0" presId="urn:microsoft.com/office/officeart/2005/8/layout/cycle6"/>
    <dgm:cxn modelId="{DA2BD3C8-C34C-4C16-96B7-14E94FEC1C4D}" type="presParOf" srcId="{72759AE3-9AD4-4F9D-8767-C3CB0E87DA02}" destId="{264489BC-D2E1-4193-A42C-C305737AF36C}" srcOrd="5" destOrd="0" presId="urn:microsoft.com/office/officeart/2005/8/layout/cycle6"/>
    <dgm:cxn modelId="{8254314A-B900-4F92-8722-23CCFF6F3890}" type="presParOf" srcId="{72759AE3-9AD4-4F9D-8767-C3CB0E87DA02}" destId="{BC9B333F-BABA-4C60-8293-C1063DAC64B7}" srcOrd="6" destOrd="0" presId="urn:microsoft.com/office/officeart/2005/8/layout/cycle6"/>
    <dgm:cxn modelId="{A3D55BD0-9529-4665-80BF-3AD72C5ACB7C}" type="presParOf" srcId="{72759AE3-9AD4-4F9D-8767-C3CB0E87DA02}" destId="{CC7D220C-8AC3-42B1-9601-7DD4C8342610}" srcOrd="7" destOrd="0" presId="urn:microsoft.com/office/officeart/2005/8/layout/cycle6"/>
    <dgm:cxn modelId="{33D93534-163C-4386-8F2A-2920BDE403BC}" type="presParOf" srcId="{72759AE3-9AD4-4F9D-8767-C3CB0E87DA02}" destId="{BE8D2DC5-4241-432E-BF9D-845737E3E1C5}" srcOrd="8" destOrd="0" presId="urn:microsoft.com/office/officeart/2005/8/layout/cycle6"/>
    <dgm:cxn modelId="{CA8D0938-7FA7-4A20-B710-1A0F8BDFA8F0}" type="presParOf" srcId="{72759AE3-9AD4-4F9D-8767-C3CB0E87DA02}" destId="{13C293BC-3560-4AC7-9208-7EB8455B6DE8}" srcOrd="9" destOrd="0" presId="urn:microsoft.com/office/officeart/2005/8/layout/cycle6"/>
    <dgm:cxn modelId="{0C0E03C3-8860-4CD3-896D-A3D3D41548D1}" type="presParOf" srcId="{72759AE3-9AD4-4F9D-8767-C3CB0E87DA02}" destId="{402E031D-7A27-4D68-8905-2F6941515073}" srcOrd="10" destOrd="0" presId="urn:microsoft.com/office/officeart/2005/8/layout/cycle6"/>
    <dgm:cxn modelId="{F3D91763-6D64-4378-B566-083AC17A95BA}" type="presParOf" srcId="{72759AE3-9AD4-4F9D-8767-C3CB0E87DA02}" destId="{199B3B85-47DA-418B-B1F7-3819E3FDE7F5}" srcOrd="11" destOrd="0" presId="urn:microsoft.com/office/officeart/2005/8/layout/cycle6"/>
    <dgm:cxn modelId="{8ACA3AA0-0D3B-4628-8242-B80D9450E2F7}" type="presParOf" srcId="{72759AE3-9AD4-4F9D-8767-C3CB0E87DA02}" destId="{99F3AA51-FF59-4553-9790-F453EF771AFF}" srcOrd="12" destOrd="0" presId="urn:microsoft.com/office/officeart/2005/8/layout/cycle6"/>
    <dgm:cxn modelId="{FBE599D2-0848-430F-B1B0-E700079641DC}" type="presParOf" srcId="{72759AE3-9AD4-4F9D-8767-C3CB0E87DA02}" destId="{16BC5FFA-F9DF-4774-BBE3-54491EA4D4F6}" srcOrd="13" destOrd="0" presId="urn:microsoft.com/office/officeart/2005/8/layout/cycle6"/>
    <dgm:cxn modelId="{7FE899C7-9E5C-4459-A72B-2B5F1753D312}" type="presParOf" srcId="{72759AE3-9AD4-4F9D-8767-C3CB0E87DA02}" destId="{7F094A53-A4C0-4AFB-99B7-FDA4D2E5FBF7}"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DA370-9DBB-4E9C-9376-B1270E5008E5}" type="doc">
      <dgm:prSet loTypeId="urn:microsoft.com/office/officeart/2005/8/layout/StepDownProcess" loCatId="process" qsTypeId="urn:microsoft.com/office/officeart/2005/8/quickstyle/simple5" qsCatId="simple" csTypeId="urn:microsoft.com/office/officeart/2005/8/colors/accent0_1" csCatId="mainScheme" phldr="1"/>
      <dgm:spPr/>
      <dgm:t>
        <a:bodyPr/>
        <a:lstStyle/>
        <a:p>
          <a:endParaRPr lang="es-ES"/>
        </a:p>
      </dgm:t>
    </dgm:pt>
    <dgm:pt modelId="{26242194-06B3-4C3B-9685-C518C777CF19}">
      <dgm:prSet phldrT="[Texto]" custT="1"/>
      <dgm:spPr/>
      <dgm:t>
        <a:bodyPr/>
        <a:lstStyle/>
        <a:p>
          <a:r>
            <a:rPr lang="es-EC" sz="1600" dirty="0"/>
            <a:t>Surgió a base de productos naturales.</a:t>
          </a:r>
          <a:endParaRPr lang="es-ES" sz="1600" dirty="0"/>
        </a:p>
      </dgm:t>
    </dgm:pt>
    <dgm:pt modelId="{1B6880D1-C5E4-4459-BA99-ACDF9381E931}" type="parTrans" cxnId="{A233EB2C-5462-42ED-AD98-00DF9A36BB18}">
      <dgm:prSet/>
      <dgm:spPr/>
      <dgm:t>
        <a:bodyPr/>
        <a:lstStyle/>
        <a:p>
          <a:endParaRPr lang="es-ES" sz="2400"/>
        </a:p>
      </dgm:t>
    </dgm:pt>
    <dgm:pt modelId="{8F36774F-201B-4406-855B-8732171DDA8B}" type="sibTrans" cxnId="{A233EB2C-5462-42ED-AD98-00DF9A36BB18}">
      <dgm:prSet/>
      <dgm:spPr/>
      <dgm:t>
        <a:bodyPr/>
        <a:lstStyle/>
        <a:p>
          <a:endParaRPr lang="es-ES" sz="2400"/>
        </a:p>
      </dgm:t>
    </dgm:pt>
    <dgm:pt modelId="{2272B246-8C7F-486D-8C63-5A3C1FB2EC3A}">
      <dgm:prSet phldrT="[Texto]" custT="1"/>
      <dgm:spPr/>
      <dgm:t>
        <a:bodyPr/>
        <a:lstStyle/>
        <a:p>
          <a:r>
            <a:rPr lang="es-EC" sz="1600" dirty="0"/>
            <a:t>En ese sentido,  (Nova, 2016) afirma que más de la mitad de la producción de los productos orgánicos en la actualidad está centrada en Oceanía.</a:t>
          </a:r>
          <a:endParaRPr lang="es-ES" sz="1600" dirty="0"/>
        </a:p>
      </dgm:t>
    </dgm:pt>
    <dgm:pt modelId="{B22322C0-7704-4581-871E-D31396E06632}" type="parTrans" cxnId="{542B81C1-7510-4545-A17D-228B23C322A3}">
      <dgm:prSet/>
      <dgm:spPr/>
      <dgm:t>
        <a:bodyPr/>
        <a:lstStyle/>
        <a:p>
          <a:endParaRPr lang="es-ES" sz="2400"/>
        </a:p>
      </dgm:t>
    </dgm:pt>
    <dgm:pt modelId="{38BD15CC-BE9D-41F4-8E78-0A334C941C8C}" type="sibTrans" cxnId="{542B81C1-7510-4545-A17D-228B23C322A3}">
      <dgm:prSet/>
      <dgm:spPr/>
      <dgm:t>
        <a:bodyPr/>
        <a:lstStyle/>
        <a:p>
          <a:endParaRPr lang="es-ES" sz="2400"/>
        </a:p>
      </dgm:t>
    </dgm:pt>
    <dgm:pt modelId="{810A8859-BD64-4138-89A3-14DBF26DA395}">
      <dgm:prSet custT="1"/>
      <dgm:spPr/>
      <dgm:t>
        <a:bodyPr/>
        <a:lstStyle/>
        <a:p>
          <a:r>
            <a:rPr lang="es-EC" sz="1600" dirty="0"/>
            <a:t>Ecuador según (Agencia de regulación y Control Fito y Zoosanitario , 2018) posee certificado para la exportación 564 productos orgánicos </a:t>
          </a:r>
          <a:endParaRPr lang="es-ES" sz="1600" dirty="0"/>
        </a:p>
      </dgm:t>
    </dgm:pt>
    <dgm:pt modelId="{B370D009-1A29-4612-9D8F-2893FD4887BB}" type="parTrans" cxnId="{656B592A-1DCB-4A6C-ADD8-978CFFDEBB72}">
      <dgm:prSet/>
      <dgm:spPr/>
      <dgm:t>
        <a:bodyPr/>
        <a:lstStyle/>
        <a:p>
          <a:endParaRPr lang="es-ES" sz="2400"/>
        </a:p>
      </dgm:t>
    </dgm:pt>
    <dgm:pt modelId="{B3837BDD-B8AD-4FF5-AEE6-02ABBB53F14F}" type="sibTrans" cxnId="{656B592A-1DCB-4A6C-ADD8-978CFFDEBB72}">
      <dgm:prSet/>
      <dgm:spPr/>
      <dgm:t>
        <a:bodyPr/>
        <a:lstStyle/>
        <a:p>
          <a:endParaRPr lang="es-ES" sz="2400"/>
        </a:p>
      </dgm:t>
    </dgm:pt>
    <dgm:pt modelId="{60FE35CD-4A44-45AC-92F7-B0C2BE30C1A2}" type="pres">
      <dgm:prSet presAssocID="{FEADA370-9DBB-4E9C-9376-B1270E5008E5}" presName="rootnode" presStyleCnt="0">
        <dgm:presLayoutVars>
          <dgm:chMax/>
          <dgm:chPref/>
          <dgm:dir/>
          <dgm:animLvl val="lvl"/>
        </dgm:presLayoutVars>
      </dgm:prSet>
      <dgm:spPr/>
      <dgm:t>
        <a:bodyPr/>
        <a:lstStyle/>
        <a:p>
          <a:endParaRPr lang="es-ES"/>
        </a:p>
      </dgm:t>
    </dgm:pt>
    <dgm:pt modelId="{81F08BDA-7651-42B2-A57D-A7440BC10675}" type="pres">
      <dgm:prSet presAssocID="{26242194-06B3-4C3B-9685-C518C777CF19}" presName="composite" presStyleCnt="0"/>
      <dgm:spPr/>
    </dgm:pt>
    <dgm:pt modelId="{D98524D4-11EA-4D3A-A8DC-E3866A2D78AC}" type="pres">
      <dgm:prSet presAssocID="{26242194-06B3-4C3B-9685-C518C777CF19}" presName="bentUpArrow1" presStyleLbl="alignImgPlace1" presStyleIdx="0" presStyleCnt="2"/>
      <dgm:spPr/>
    </dgm:pt>
    <dgm:pt modelId="{37ADD222-4A95-4BAC-B350-AE08E9AA4DAD}" type="pres">
      <dgm:prSet presAssocID="{26242194-06B3-4C3B-9685-C518C777CF19}" presName="ParentText" presStyleLbl="node1" presStyleIdx="0" presStyleCnt="3" custScaleX="304744" custLinFactNeighborX="1882" custLinFactNeighborY="-20987">
        <dgm:presLayoutVars>
          <dgm:chMax val="1"/>
          <dgm:chPref val="1"/>
          <dgm:bulletEnabled val="1"/>
        </dgm:presLayoutVars>
      </dgm:prSet>
      <dgm:spPr/>
      <dgm:t>
        <a:bodyPr/>
        <a:lstStyle/>
        <a:p>
          <a:endParaRPr lang="es-ES"/>
        </a:p>
      </dgm:t>
    </dgm:pt>
    <dgm:pt modelId="{3DD70044-1620-4984-AD77-F45F4DC52BF4}" type="pres">
      <dgm:prSet presAssocID="{26242194-06B3-4C3B-9685-C518C777CF19}" presName="ChildText" presStyleLbl="revTx" presStyleIdx="0" presStyleCnt="2">
        <dgm:presLayoutVars>
          <dgm:chMax val="0"/>
          <dgm:chPref val="0"/>
          <dgm:bulletEnabled val="1"/>
        </dgm:presLayoutVars>
      </dgm:prSet>
      <dgm:spPr/>
    </dgm:pt>
    <dgm:pt modelId="{E85B9745-37A2-488B-A977-AF3CE002D9BD}" type="pres">
      <dgm:prSet presAssocID="{8F36774F-201B-4406-855B-8732171DDA8B}" presName="sibTrans" presStyleCnt="0"/>
      <dgm:spPr/>
    </dgm:pt>
    <dgm:pt modelId="{8B786E71-72BA-45FC-A29A-CB0A7FEE2131}" type="pres">
      <dgm:prSet presAssocID="{2272B246-8C7F-486D-8C63-5A3C1FB2EC3A}" presName="composite" presStyleCnt="0"/>
      <dgm:spPr/>
    </dgm:pt>
    <dgm:pt modelId="{E20CA1F8-ADC9-4612-9326-AC1543D85C60}" type="pres">
      <dgm:prSet presAssocID="{2272B246-8C7F-486D-8C63-5A3C1FB2EC3A}" presName="bentUpArrow1" presStyleLbl="alignImgPlace1" presStyleIdx="1" presStyleCnt="2"/>
      <dgm:spPr/>
    </dgm:pt>
    <dgm:pt modelId="{490F5DD3-BE32-4574-927C-41A9A76DE6DB}" type="pres">
      <dgm:prSet presAssocID="{2272B246-8C7F-486D-8C63-5A3C1FB2EC3A}" presName="ParentText" presStyleLbl="node1" presStyleIdx="1" presStyleCnt="3" custScaleX="360750" custScaleY="154539" custLinFactNeighborX="-89103" custLinFactNeighborY="-7164">
        <dgm:presLayoutVars>
          <dgm:chMax val="1"/>
          <dgm:chPref val="1"/>
          <dgm:bulletEnabled val="1"/>
        </dgm:presLayoutVars>
      </dgm:prSet>
      <dgm:spPr/>
      <dgm:t>
        <a:bodyPr/>
        <a:lstStyle/>
        <a:p>
          <a:endParaRPr lang="es-ES"/>
        </a:p>
      </dgm:t>
    </dgm:pt>
    <dgm:pt modelId="{B0F54E3C-DCE3-475E-B7E9-16767FD2F0DB}" type="pres">
      <dgm:prSet presAssocID="{2272B246-8C7F-486D-8C63-5A3C1FB2EC3A}" presName="ChildText" presStyleLbl="revTx" presStyleIdx="1" presStyleCnt="2">
        <dgm:presLayoutVars>
          <dgm:chMax val="0"/>
          <dgm:chPref val="0"/>
          <dgm:bulletEnabled val="1"/>
        </dgm:presLayoutVars>
      </dgm:prSet>
      <dgm:spPr/>
    </dgm:pt>
    <dgm:pt modelId="{D9DC9409-592E-4201-AE53-5FE64F572138}" type="pres">
      <dgm:prSet presAssocID="{38BD15CC-BE9D-41F4-8E78-0A334C941C8C}" presName="sibTrans" presStyleCnt="0"/>
      <dgm:spPr/>
    </dgm:pt>
    <dgm:pt modelId="{7685135D-94FB-4FB1-AB40-67F8833A30C0}" type="pres">
      <dgm:prSet presAssocID="{810A8859-BD64-4138-89A3-14DBF26DA395}" presName="composite" presStyleCnt="0"/>
      <dgm:spPr/>
    </dgm:pt>
    <dgm:pt modelId="{38FC7562-01A7-4AB0-8C6E-B47F361F544C}" type="pres">
      <dgm:prSet presAssocID="{810A8859-BD64-4138-89A3-14DBF26DA395}" presName="ParentText" presStyleLbl="node1" presStyleIdx="2" presStyleCnt="3" custScaleX="290168" custScaleY="113657" custLinFactNeighborX="-9933" custLinFactNeighborY="24803">
        <dgm:presLayoutVars>
          <dgm:chMax val="1"/>
          <dgm:chPref val="1"/>
          <dgm:bulletEnabled val="1"/>
        </dgm:presLayoutVars>
      </dgm:prSet>
      <dgm:spPr/>
      <dgm:t>
        <a:bodyPr/>
        <a:lstStyle/>
        <a:p>
          <a:endParaRPr lang="es-ES"/>
        </a:p>
      </dgm:t>
    </dgm:pt>
  </dgm:ptLst>
  <dgm:cxnLst>
    <dgm:cxn modelId="{656B592A-1DCB-4A6C-ADD8-978CFFDEBB72}" srcId="{FEADA370-9DBB-4E9C-9376-B1270E5008E5}" destId="{810A8859-BD64-4138-89A3-14DBF26DA395}" srcOrd="2" destOrd="0" parTransId="{B370D009-1A29-4612-9D8F-2893FD4887BB}" sibTransId="{B3837BDD-B8AD-4FF5-AEE6-02ABBB53F14F}"/>
    <dgm:cxn modelId="{42D83720-DFE9-4124-B89C-70BD35F92388}" type="presOf" srcId="{2272B246-8C7F-486D-8C63-5A3C1FB2EC3A}" destId="{490F5DD3-BE32-4574-927C-41A9A76DE6DB}" srcOrd="0" destOrd="0" presId="urn:microsoft.com/office/officeart/2005/8/layout/StepDownProcess"/>
    <dgm:cxn modelId="{AF66A2F4-623B-4D5D-BE7D-BF23AD639E71}" type="presOf" srcId="{26242194-06B3-4C3B-9685-C518C777CF19}" destId="{37ADD222-4A95-4BAC-B350-AE08E9AA4DAD}" srcOrd="0" destOrd="0" presId="urn:microsoft.com/office/officeart/2005/8/layout/StepDownProcess"/>
    <dgm:cxn modelId="{7FCD7ECF-F1CB-43ED-8FD3-E75CC8F36F56}" type="presOf" srcId="{810A8859-BD64-4138-89A3-14DBF26DA395}" destId="{38FC7562-01A7-4AB0-8C6E-B47F361F544C}" srcOrd="0" destOrd="0" presId="urn:microsoft.com/office/officeart/2005/8/layout/StepDownProcess"/>
    <dgm:cxn modelId="{A233EB2C-5462-42ED-AD98-00DF9A36BB18}" srcId="{FEADA370-9DBB-4E9C-9376-B1270E5008E5}" destId="{26242194-06B3-4C3B-9685-C518C777CF19}" srcOrd="0" destOrd="0" parTransId="{1B6880D1-C5E4-4459-BA99-ACDF9381E931}" sibTransId="{8F36774F-201B-4406-855B-8732171DDA8B}"/>
    <dgm:cxn modelId="{542B81C1-7510-4545-A17D-228B23C322A3}" srcId="{FEADA370-9DBB-4E9C-9376-B1270E5008E5}" destId="{2272B246-8C7F-486D-8C63-5A3C1FB2EC3A}" srcOrd="1" destOrd="0" parTransId="{B22322C0-7704-4581-871E-D31396E06632}" sibTransId="{38BD15CC-BE9D-41F4-8E78-0A334C941C8C}"/>
    <dgm:cxn modelId="{672701ED-FF65-4A7B-A24D-BF2F72E9C062}" type="presOf" srcId="{FEADA370-9DBB-4E9C-9376-B1270E5008E5}" destId="{60FE35CD-4A44-45AC-92F7-B0C2BE30C1A2}" srcOrd="0" destOrd="0" presId="urn:microsoft.com/office/officeart/2005/8/layout/StepDownProcess"/>
    <dgm:cxn modelId="{0BD4E15C-4355-4163-A31A-D1827B114503}" type="presParOf" srcId="{60FE35CD-4A44-45AC-92F7-B0C2BE30C1A2}" destId="{81F08BDA-7651-42B2-A57D-A7440BC10675}" srcOrd="0" destOrd="0" presId="urn:microsoft.com/office/officeart/2005/8/layout/StepDownProcess"/>
    <dgm:cxn modelId="{C3383D00-265A-4FEB-BBC0-CDEEA671F9B0}" type="presParOf" srcId="{81F08BDA-7651-42B2-A57D-A7440BC10675}" destId="{D98524D4-11EA-4D3A-A8DC-E3866A2D78AC}" srcOrd="0" destOrd="0" presId="urn:microsoft.com/office/officeart/2005/8/layout/StepDownProcess"/>
    <dgm:cxn modelId="{C5995CC0-F108-4668-9589-5BF4B24DA0A4}" type="presParOf" srcId="{81F08BDA-7651-42B2-A57D-A7440BC10675}" destId="{37ADD222-4A95-4BAC-B350-AE08E9AA4DAD}" srcOrd="1" destOrd="0" presId="urn:microsoft.com/office/officeart/2005/8/layout/StepDownProcess"/>
    <dgm:cxn modelId="{0D3DA013-6559-4D5A-9F77-654279152DA3}" type="presParOf" srcId="{81F08BDA-7651-42B2-A57D-A7440BC10675}" destId="{3DD70044-1620-4984-AD77-F45F4DC52BF4}" srcOrd="2" destOrd="0" presId="urn:microsoft.com/office/officeart/2005/8/layout/StepDownProcess"/>
    <dgm:cxn modelId="{62319FBD-1298-4E0F-A492-7AC8B3142144}" type="presParOf" srcId="{60FE35CD-4A44-45AC-92F7-B0C2BE30C1A2}" destId="{E85B9745-37A2-488B-A977-AF3CE002D9BD}" srcOrd="1" destOrd="0" presId="urn:microsoft.com/office/officeart/2005/8/layout/StepDownProcess"/>
    <dgm:cxn modelId="{7052C1A5-5108-488B-BF52-BEBE82241231}" type="presParOf" srcId="{60FE35CD-4A44-45AC-92F7-B0C2BE30C1A2}" destId="{8B786E71-72BA-45FC-A29A-CB0A7FEE2131}" srcOrd="2" destOrd="0" presId="urn:microsoft.com/office/officeart/2005/8/layout/StepDownProcess"/>
    <dgm:cxn modelId="{5022EB37-E8DA-4203-A0C6-A01A3F7509EB}" type="presParOf" srcId="{8B786E71-72BA-45FC-A29A-CB0A7FEE2131}" destId="{E20CA1F8-ADC9-4612-9326-AC1543D85C60}" srcOrd="0" destOrd="0" presId="urn:microsoft.com/office/officeart/2005/8/layout/StepDownProcess"/>
    <dgm:cxn modelId="{BA58EE3A-7B36-4BD0-A6C6-35E137A1C132}" type="presParOf" srcId="{8B786E71-72BA-45FC-A29A-CB0A7FEE2131}" destId="{490F5DD3-BE32-4574-927C-41A9A76DE6DB}" srcOrd="1" destOrd="0" presId="urn:microsoft.com/office/officeart/2005/8/layout/StepDownProcess"/>
    <dgm:cxn modelId="{A9E0D2AE-5AFA-42C2-A9D6-4638F295658E}" type="presParOf" srcId="{8B786E71-72BA-45FC-A29A-CB0A7FEE2131}" destId="{B0F54E3C-DCE3-475E-B7E9-16767FD2F0DB}" srcOrd="2" destOrd="0" presId="urn:microsoft.com/office/officeart/2005/8/layout/StepDownProcess"/>
    <dgm:cxn modelId="{9AF26F5C-3B1C-4A7A-BC0A-0560DAC73BDC}" type="presParOf" srcId="{60FE35CD-4A44-45AC-92F7-B0C2BE30C1A2}" destId="{D9DC9409-592E-4201-AE53-5FE64F572138}" srcOrd="3" destOrd="0" presId="urn:microsoft.com/office/officeart/2005/8/layout/StepDownProcess"/>
    <dgm:cxn modelId="{B7CD7DBB-8871-44F7-882D-14F8B4192AF6}" type="presParOf" srcId="{60FE35CD-4A44-45AC-92F7-B0C2BE30C1A2}" destId="{7685135D-94FB-4FB1-AB40-67F8833A30C0}" srcOrd="4" destOrd="0" presId="urn:microsoft.com/office/officeart/2005/8/layout/StepDownProcess"/>
    <dgm:cxn modelId="{7B5E896C-82EF-4780-92A3-84E331D4303B}" type="presParOf" srcId="{7685135D-94FB-4FB1-AB40-67F8833A30C0}" destId="{38FC7562-01A7-4AB0-8C6E-B47F361F544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1788A-0952-407B-921B-A8233643F98E}" type="doc">
      <dgm:prSet loTypeId="urn:microsoft.com/office/officeart/2005/8/layout/vProcess5" loCatId="process" qsTypeId="urn:microsoft.com/office/officeart/2005/8/quickstyle/simple5" qsCatId="simple" csTypeId="urn:microsoft.com/office/officeart/2005/8/colors/accent0_1" csCatId="mainScheme" phldr="1"/>
      <dgm:spPr/>
      <dgm:t>
        <a:bodyPr/>
        <a:lstStyle/>
        <a:p>
          <a:endParaRPr lang="es-ES"/>
        </a:p>
      </dgm:t>
    </dgm:pt>
    <dgm:pt modelId="{2084E58F-C4DF-44AD-B8D7-3C7C29C57659}">
      <dgm:prSet phldrT="[Texto]" custT="1"/>
      <dgm:spPr/>
      <dgm:t>
        <a:bodyPr/>
        <a:lstStyle/>
        <a:p>
          <a:r>
            <a:rPr lang="es-EC" sz="1600" b="1" dirty="0">
              <a:latin typeface="Arial" panose="020B0604020202020204" pitchFamily="34" charset="0"/>
              <a:cs typeface="Arial" panose="020B0604020202020204" pitchFamily="34" charset="0"/>
            </a:rPr>
            <a:t>TEORÍAS DE LA FUNCIÓN DEL CONSUMO</a:t>
          </a:r>
        </a:p>
        <a:p>
          <a:r>
            <a:rPr lang="es-EC" sz="1600" dirty="0">
              <a:latin typeface="Arial" panose="020B0604020202020204" pitchFamily="34" charset="0"/>
              <a:cs typeface="Arial" panose="020B0604020202020204" pitchFamily="34" charset="0"/>
            </a:rPr>
            <a:t>Friedman </a:t>
          </a:r>
          <a:r>
            <a:rPr lang="es-EC" sz="1600" dirty="0" smtClean="0">
              <a:latin typeface="Arial" panose="020B0604020202020204" pitchFamily="34" charset="0"/>
              <a:cs typeface="Arial" panose="020B0604020202020204" pitchFamily="34" charset="0"/>
            </a:rPr>
            <a:t>se puede evidenciar que este término lo utilizan principalmente para designar un valor relaciona </a:t>
          </a:r>
          <a:r>
            <a:rPr lang="es-EC" sz="1600" dirty="0">
              <a:latin typeface="Arial" panose="020B0604020202020204" pitchFamily="34" charset="0"/>
              <a:cs typeface="Arial" panose="020B0604020202020204" pitchFamily="34" charset="0"/>
            </a:rPr>
            <a:t>la oferta y la demanda en decisiones acerca de su precio y cantidad</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dgm:t>
    </dgm:pt>
    <dgm:pt modelId="{0C5FAFC6-1CFD-44A8-A116-268101E6C25F}" type="parTrans" cxnId="{B1DA1BBF-18B3-4DB4-8316-2037F73521A1}">
      <dgm:prSet/>
      <dgm:spPr/>
      <dgm:t>
        <a:bodyPr/>
        <a:lstStyle/>
        <a:p>
          <a:endParaRPr lang="es-ES" sz="2000">
            <a:latin typeface="Arial" panose="020B0604020202020204" pitchFamily="34" charset="0"/>
            <a:cs typeface="Arial" panose="020B0604020202020204" pitchFamily="34" charset="0"/>
          </a:endParaRPr>
        </a:p>
      </dgm:t>
    </dgm:pt>
    <dgm:pt modelId="{E3973224-E570-47A5-A9CA-864B7928BF08}" type="sibTrans" cxnId="{B1DA1BBF-18B3-4DB4-8316-2037F73521A1}">
      <dgm:prSet custT="1"/>
      <dgm:spPr/>
      <dgm:t>
        <a:bodyPr/>
        <a:lstStyle/>
        <a:p>
          <a:endParaRPr lang="es-ES" sz="4000">
            <a:latin typeface="Arial" panose="020B0604020202020204" pitchFamily="34" charset="0"/>
            <a:cs typeface="Arial" panose="020B0604020202020204" pitchFamily="34" charset="0"/>
          </a:endParaRPr>
        </a:p>
      </dgm:t>
    </dgm:pt>
    <dgm:pt modelId="{01BCDF90-22D3-41CD-9FB3-64F33CFB23D3}">
      <dgm:prSet phldrT="[Texto]" custT="1"/>
      <dgm:spPr/>
      <dgm:t>
        <a:bodyPr/>
        <a:lstStyle/>
        <a:p>
          <a:r>
            <a:rPr lang="es-ES" sz="1600" b="1" dirty="0">
              <a:latin typeface="Arial" panose="020B0604020202020204" pitchFamily="34" charset="0"/>
              <a:cs typeface="Arial" panose="020B0604020202020204" pitchFamily="34" charset="0"/>
            </a:rPr>
            <a:t>TEORÍA DEL MERCADEO </a:t>
          </a:r>
          <a:endParaRPr lang="es-ES" sz="1600"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Se encuentra relacionado con la demanda del producto y también con el nivel de ingreso y clase social que tiene.</a:t>
          </a:r>
          <a:endParaRPr lang="es-ES" sz="1600" dirty="0">
            <a:latin typeface="Arial" panose="020B0604020202020204" pitchFamily="34" charset="0"/>
            <a:cs typeface="Arial" panose="020B0604020202020204" pitchFamily="34" charset="0"/>
          </a:endParaRPr>
        </a:p>
      </dgm:t>
    </dgm:pt>
    <dgm:pt modelId="{E55F2820-203F-45E6-AF39-B6458660D774}" type="parTrans" cxnId="{28C536F8-7083-4F10-AD09-E251D7C056FF}">
      <dgm:prSet/>
      <dgm:spPr/>
      <dgm:t>
        <a:bodyPr/>
        <a:lstStyle/>
        <a:p>
          <a:endParaRPr lang="es-ES" sz="2000">
            <a:latin typeface="Arial" panose="020B0604020202020204" pitchFamily="34" charset="0"/>
            <a:cs typeface="Arial" panose="020B0604020202020204" pitchFamily="34" charset="0"/>
          </a:endParaRPr>
        </a:p>
      </dgm:t>
    </dgm:pt>
    <dgm:pt modelId="{336C9860-992E-481D-8D1C-1D12933594AA}" type="sibTrans" cxnId="{28C536F8-7083-4F10-AD09-E251D7C056FF}">
      <dgm:prSet custT="1"/>
      <dgm:spPr/>
      <dgm:t>
        <a:bodyPr/>
        <a:lstStyle/>
        <a:p>
          <a:endParaRPr lang="es-ES" sz="4000">
            <a:latin typeface="Arial" panose="020B0604020202020204" pitchFamily="34" charset="0"/>
            <a:cs typeface="Arial" panose="020B0604020202020204" pitchFamily="34" charset="0"/>
          </a:endParaRPr>
        </a:p>
      </dgm:t>
    </dgm:pt>
    <dgm:pt modelId="{A053C251-50D1-4426-B273-506038B0D539}">
      <dgm:prSet phldrT="[Texto]" custT="1"/>
      <dgm:spPr/>
      <dgm:t>
        <a:bodyPr/>
        <a:lstStyle/>
        <a:p>
          <a:r>
            <a:rPr lang="es-EC" sz="1600" b="1" dirty="0">
              <a:latin typeface="Arial" panose="020B0604020202020204" pitchFamily="34" charset="0"/>
              <a:cs typeface="Arial" panose="020B0604020202020204" pitchFamily="34" charset="0"/>
            </a:rPr>
            <a:t>TEORÍA ECONÓMICA (Obtener ganancias) </a:t>
          </a:r>
        </a:p>
        <a:p>
          <a:r>
            <a:rPr lang="es-EC" sz="1600" dirty="0" smtClean="0">
              <a:latin typeface="Arial" panose="020B0604020202020204" pitchFamily="34" charset="0"/>
              <a:cs typeface="Arial" panose="020B0604020202020204" pitchFamily="34" charset="0"/>
            </a:rPr>
            <a:t>ofrece satisfacer determinadas necesidades a cambio de obtener ganancias. Manifestado por </a:t>
          </a:r>
          <a:r>
            <a:rPr lang="es-EC" sz="1600" dirty="0" err="1" smtClean="0">
              <a:latin typeface="Arial" panose="020B0604020202020204" pitchFamily="34" charset="0"/>
              <a:cs typeface="Arial" panose="020B0604020202020204" pitchFamily="34" charset="0"/>
            </a:rPr>
            <a:t>Pyndyck</a:t>
          </a:r>
          <a:r>
            <a:rPr lang="es-EC" sz="1600" dirty="0" smtClean="0">
              <a:latin typeface="Arial" panose="020B0604020202020204" pitchFamily="34" charset="0"/>
              <a:cs typeface="Arial" panose="020B0604020202020204" pitchFamily="34" charset="0"/>
            </a:rPr>
            <a:t> lo que considera importante la situación actual del negocio y saber si puede ser rentable.</a:t>
          </a:r>
          <a:endParaRPr lang="es-ES" sz="1600" dirty="0">
            <a:latin typeface="Arial" panose="020B0604020202020204" pitchFamily="34" charset="0"/>
            <a:cs typeface="Arial" panose="020B0604020202020204" pitchFamily="34" charset="0"/>
          </a:endParaRPr>
        </a:p>
      </dgm:t>
    </dgm:pt>
    <dgm:pt modelId="{241B3056-1A3E-4BE1-B858-139BCF7D7B63}" type="parTrans" cxnId="{E934585C-4CE4-4455-B0C3-88BADE51FE65}">
      <dgm:prSet/>
      <dgm:spPr/>
      <dgm:t>
        <a:bodyPr/>
        <a:lstStyle/>
        <a:p>
          <a:endParaRPr lang="es-ES" sz="2000">
            <a:latin typeface="Arial" panose="020B0604020202020204" pitchFamily="34" charset="0"/>
            <a:cs typeface="Arial" panose="020B0604020202020204" pitchFamily="34" charset="0"/>
          </a:endParaRPr>
        </a:p>
      </dgm:t>
    </dgm:pt>
    <dgm:pt modelId="{8EBAF471-CDF8-49B4-B576-AC27C7D262ED}" type="sibTrans" cxnId="{E934585C-4CE4-4455-B0C3-88BADE51FE65}">
      <dgm:prSet/>
      <dgm:spPr/>
      <dgm:t>
        <a:bodyPr/>
        <a:lstStyle/>
        <a:p>
          <a:endParaRPr lang="es-ES" sz="2000">
            <a:latin typeface="Arial" panose="020B0604020202020204" pitchFamily="34" charset="0"/>
            <a:cs typeface="Arial" panose="020B0604020202020204" pitchFamily="34" charset="0"/>
          </a:endParaRPr>
        </a:p>
      </dgm:t>
    </dgm:pt>
    <dgm:pt modelId="{CDC36F98-45A0-4C51-9EB4-917927EBB1F3}">
      <dgm:prSet/>
      <dgm:spPr/>
      <dgm:t>
        <a:bodyPr/>
        <a:lstStyle/>
        <a:p>
          <a:r>
            <a:rPr lang="es-EC" b="1" dirty="0" smtClean="0">
              <a:latin typeface="Arial" panose="020B0604020202020204" pitchFamily="34" charset="0"/>
              <a:cs typeface="Arial" panose="020B0604020202020204" pitchFamily="34" charset="0"/>
            </a:rPr>
            <a:t>TEORÍA DEL DESARROLLO SOSTENIBLE </a:t>
          </a:r>
        </a:p>
        <a:p>
          <a:r>
            <a:rPr lang="es-EC" dirty="0" smtClean="0">
              <a:latin typeface="Arial" panose="020B0604020202020204" pitchFamily="34" charset="0"/>
              <a:cs typeface="Arial" panose="020B0604020202020204" pitchFamily="34" charset="0"/>
            </a:rPr>
            <a:t>Considera que para tener un crecimiento económico se debe mantener y preservar los recursos naturales, sin embargo, existe un desequilibrio</a:t>
          </a:r>
          <a:endParaRPr lang="es-ES" dirty="0">
            <a:latin typeface="Arial" panose="020B0604020202020204" pitchFamily="34" charset="0"/>
            <a:cs typeface="Arial" panose="020B0604020202020204" pitchFamily="34" charset="0"/>
          </a:endParaRPr>
        </a:p>
      </dgm:t>
    </dgm:pt>
    <dgm:pt modelId="{38388E99-5313-4A04-9D2D-B790A575DCD2}" type="parTrans" cxnId="{8B568249-59F1-4E3C-A8B1-805004FBDC80}">
      <dgm:prSet/>
      <dgm:spPr/>
      <dgm:t>
        <a:bodyPr/>
        <a:lstStyle/>
        <a:p>
          <a:endParaRPr lang="es-ES">
            <a:latin typeface="Arial" panose="020B0604020202020204" pitchFamily="34" charset="0"/>
            <a:cs typeface="Arial" panose="020B0604020202020204" pitchFamily="34" charset="0"/>
          </a:endParaRPr>
        </a:p>
      </dgm:t>
    </dgm:pt>
    <dgm:pt modelId="{0FB427FE-D85D-4054-B41D-505303F7D6AC}" type="sibTrans" cxnId="{8B568249-59F1-4E3C-A8B1-805004FBDC80}">
      <dgm:prSet/>
      <dgm:spPr/>
      <dgm:t>
        <a:bodyPr/>
        <a:lstStyle/>
        <a:p>
          <a:endParaRPr lang="es-ES">
            <a:latin typeface="Arial" panose="020B0604020202020204" pitchFamily="34" charset="0"/>
            <a:cs typeface="Arial" panose="020B0604020202020204" pitchFamily="34" charset="0"/>
          </a:endParaRPr>
        </a:p>
      </dgm:t>
    </dgm:pt>
    <dgm:pt modelId="{2B2CDEA7-482D-4C91-8A79-2EE91D28968A}" type="pres">
      <dgm:prSet presAssocID="{3051788A-0952-407B-921B-A8233643F98E}" presName="outerComposite" presStyleCnt="0">
        <dgm:presLayoutVars>
          <dgm:chMax val="5"/>
          <dgm:dir/>
          <dgm:resizeHandles val="exact"/>
        </dgm:presLayoutVars>
      </dgm:prSet>
      <dgm:spPr/>
      <dgm:t>
        <a:bodyPr/>
        <a:lstStyle/>
        <a:p>
          <a:endParaRPr lang="es-ES"/>
        </a:p>
      </dgm:t>
    </dgm:pt>
    <dgm:pt modelId="{44F4DA25-30EB-4FF6-9A87-8F73F8B9CA59}" type="pres">
      <dgm:prSet presAssocID="{3051788A-0952-407B-921B-A8233643F98E}" presName="dummyMaxCanvas" presStyleCnt="0">
        <dgm:presLayoutVars/>
      </dgm:prSet>
      <dgm:spPr/>
    </dgm:pt>
    <dgm:pt modelId="{382EA945-69E0-4D5B-834D-920E43B3B34A}" type="pres">
      <dgm:prSet presAssocID="{3051788A-0952-407B-921B-A8233643F98E}" presName="FourNodes_1" presStyleLbl="node1" presStyleIdx="0" presStyleCnt="4">
        <dgm:presLayoutVars>
          <dgm:bulletEnabled val="1"/>
        </dgm:presLayoutVars>
      </dgm:prSet>
      <dgm:spPr/>
      <dgm:t>
        <a:bodyPr/>
        <a:lstStyle/>
        <a:p>
          <a:endParaRPr lang="es-ES"/>
        </a:p>
      </dgm:t>
    </dgm:pt>
    <dgm:pt modelId="{70065915-F0F1-4BC7-9FC5-B030C0614A0B}" type="pres">
      <dgm:prSet presAssocID="{3051788A-0952-407B-921B-A8233643F98E}" presName="FourNodes_2" presStyleLbl="node1" presStyleIdx="1" presStyleCnt="4" custLinFactNeighborX="-219" custLinFactNeighborY="-16750">
        <dgm:presLayoutVars>
          <dgm:bulletEnabled val="1"/>
        </dgm:presLayoutVars>
      </dgm:prSet>
      <dgm:spPr/>
      <dgm:t>
        <a:bodyPr/>
        <a:lstStyle/>
        <a:p>
          <a:endParaRPr lang="es-ES"/>
        </a:p>
      </dgm:t>
    </dgm:pt>
    <dgm:pt modelId="{527DE46C-1062-486B-8370-F505034A37E8}" type="pres">
      <dgm:prSet presAssocID="{3051788A-0952-407B-921B-A8233643F98E}" presName="FourNodes_3" presStyleLbl="node1" presStyleIdx="2" presStyleCnt="4" custScaleY="116389" custLinFactNeighborX="182" custLinFactNeighborY="-33499">
        <dgm:presLayoutVars>
          <dgm:bulletEnabled val="1"/>
        </dgm:presLayoutVars>
      </dgm:prSet>
      <dgm:spPr/>
      <dgm:t>
        <a:bodyPr/>
        <a:lstStyle/>
        <a:p>
          <a:endParaRPr lang="es-ES"/>
        </a:p>
      </dgm:t>
    </dgm:pt>
    <dgm:pt modelId="{6293ED10-1E5B-4E92-AF6A-A9622502930B}" type="pres">
      <dgm:prSet presAssocID="{3051788A-0952-407B-921B-A8233643F98E}" presName="FourNodes_4" presStyleLbl="node1" presStyleIdx="3" presStyleCnt="4" custLinFactNeighborX="210" custLinFactNeighborY="-43487">
        <dgm:presLayoutVars>
          <dgm:bulletEnabled val="1"/>
        </dgm:presLayoutVars>
      </dgm:prSet>
      <dgm:spPr/>
      <dgm:t>
        <a:bodyPr/>
        <a:lstStyle/>
        <a:p>
          <a:endParaRPr lang="es-ES"/>
        </a:p>
      </dgm:t>
    </dgm:pt>
    <dgm:pt modelId="{A14B2D0A-E28A-4805-A6EE-782CA80C7983}" type="pres">
      <dgm:prSet presAssocID="{3051788A-0952-407B-921B-A8233643F98E}" presName="FourConn_1-2" presStyleLbl="fgAccFollowNode1" presStyleIdx="0" presStyleCnt="3">
        <dgm:presLayoutVars>
          <dgm:bulletEnabled val="1"/>
        </dgm:presLayoutVars>
      </dgm:prSet>
      <dgm:spPr/>
      <dgm:t>
        <a:bodyPr/>
        <a:lstStyle/>
        <a:p>
          <a:endParaRPr lang="es-ES"/>
        </a:p>
      </dgm:t>
    </dgm:pt>
    <dgm:pt modelId="{210432A6-C1B1-4CA5-A609-8A62F94DBFA5}" type="pres">
      <dgm:prSet presAssocID="{3051788A-0952-407B-921B-A8233643F98E}" presName="FourConn_2-3" presStyleLbl="fgAccFollowNode1" presStyleIdx="1" presStyleCnt="3">
        <dgm:presLayoutVars>
          <dgm:bulletEnabled val="1"/>
        </dgm:presLayoutVars>
      </dgm:prSet>
      <dgm:spPr/>
      <dgm:t>
        <a:bodyPr/>
        <a:lstStyle/>
        <a:p>
          <a:endParaRPr lang="es-ES"/>
        </a:p>
      </dgm:t>
    </dgm:pt>
    <dgm:pt modelId="{95FD422D-4191-4EF5-B0FC-A6299CF1698A}" type="pres">
      <dgm:prSet presAssocID="{3051788A-0952-407B-921B-A8233643F98E}" presName="FourConn_3-4" presStyleLbl="fgAccFollowNode1" presStyleIdx="2" presStyleCnt="3">
        <dgm:presLayoutVars>
          <dgm:bulletEnabled val="1"/>
        </dgm:presLayoutVars>
      </dgm:prSet>
      <dgm:spPr/>
      <dgm:t>
        <a:bodyPr/>
        <a:lstStyle/>
        <a:p>
          <a:endParaRPr lang="es-ES"/>
        </a:p>
      </dgm:t>
    </dgm:pt>
    <dgm:pt modelId="{908224E6-F2E0-47AF-BD2A-ED2BAECC0E29}" type="pres">
      <dgm:prSet presAssocID="{3051788A-0952-407B-921B-A8233643F98E}" presName="FourNodes_1_text" presStyleLbl="node1" presStyleIdx="3" presStyleCnt="4">
        <dgm:presLayoutVars>
          <dgm:bulletEnabled val="1"/>
        </dgm:presLayoutVars>
      </dgm:prSet>
      <dgm:spPr/>
      <dgm:t>
        <a:bodyPr/>
        <a:lstStyle/>
        <a:p>
          <a:endParaRPr lang="es-ES"/>
        </a:p>
      </dgm:t>
    </dgm:pt>
    <dgm:pt modelId="{F7C5D3EE-B1DF-4E1C-97E8-E17AA83443A1}" type="pres">
      <dgm:prSet presAssocID="{3051788A-0952-407B-921B-A8233643F98E}" presName="FourNodes_2_text" presStyleLbl="node1" presStyleIdx="3" presStyleCnt="4">
        <dgm:presLayoutVars>
          <dgm:bulletEnabled val="1"/>
        </dgm:presLayoutVars>
      </dgm:prSet>
      <dgm:spPr/>
      <dgm:t>
        <a:bodyPr/>
        <a:lstStyle/>
        <a:p>
          <a:endParaRPr lang="es-ES"/>
        </a:p>
      </dgm:t>
    </dgm:pt>
    <dgm:pt modelId="{2A9755B9-14DC-4856-B95A-C3735D5948BD}" type="pres">
      <dgm:prSet presAssocID="{3051788A-0952-407B-921B-A8233643F98E}" presName="FourNodes_3_text" presStyleLbl="node1" presStyleIdx="3" presStyleCnt="4">
        <dgm:presLayoutVars>
          <dgm:bulletEnabled val="1"/>
        </dgm:presLayoutVars>
      </dgm:prSet>
      <dgm:spPr/>
      <dgm:t>
        <a:bodyPr/>
        <a:lstStyle/>
        <a:p>
          <a:endParaRPr lang="es-ES"/>
        </a:p>
      </dgm:t>
    </dgm:pt>
    <dgm:pt modelId="{7C96FACE-F636-48AC-B5B5-73C3A11D7D25}" type="pres">
      <dgm:prSet presAssocID="{3051788A-0952-407B-921B-A8233643F98E}" presName="FourNodes_4_text" presStyleLbl="node1" presStyleIdx="3" presStyleCnt="4">
        <dgm:presLayoutVars>
          <dgm:bulletEnabled val="1"/>
        </dgm:presLayoutVars>
      </dgm:prSet>
      <dgm:spPr/>
      <dgm:t>
        <a:bodyPr/>
        <a:lstStyle/>
        <a:p>
          <a:endParaRPr lang="es-ES"/>
        </a:p>
      </dgm:t>
    </dgm:pt>
  </dgm:ptLst>
  <dgm:cxnLst>
    <dgm:cxn modelId="{717B981F-269B-4899-A352-337DAEC39769}" type="presOf" srcId="{01BCDF90-22D3-41CD-9FB3-64F33CFB23D3}" destId="{70065915-F0F1-4BC7-9FC5-B030C0614A0B}" srcOrd="0" destOrd="0" presId="urn:microsoft.com/office/officeart/2005/8/layout/vProcess5"/>
    <dgm:cxn modelId="{28C536F8-7083-4F10-AD09-E251D7C056FF}" srcId="{3051788A-0952-407B-921B-A8233643F98E}" destId="{01BCDF90-22D3-41CD-9FB3-64F33CFB23D3}" srcOrd="1" destOrd="0" parTransId="{E55F2820-203F-45E6-AF39-B6458660D774}" sibTransId="{336C9860-992E-481D-8D1C-1D12933594AA}"/>
    <dgm:cxn modelId="{7F33743E-F7C4-4069-8EC5-358B3028F40E}" type="presOf" srcId="{01BCDF90-22D3-41CD-9FB3-64F33CFB23D3}" destId="{F7C5D3EE-B1DF-4E1C-97E8-E17AA83443A1}" srcOrd="1" destOrd="0" presId="urn:microsoft.com/office/officeart/2005/8/layout/vProcess5"/>
    <dgm:cxn modelId="{0CC2E7B6-0F38-4E4D-B218-66EBC45CFA96}" type="presOf" srcId="{8EBAF471-CDF8-49B4-B576-AC27C7D262ED}" destId="{95FD422D-4191-4EF5-B0FC-A6299CF1698A}" srcOrd="0" destOrd="0" presId="urn:microsoft.com/office/officeart/2005/8/layout/vProcess5"/>
    <dgm:cxn modelId="{4FDDF3F8-2875-4ACA-BF33-3EFF1E1AC5D2}" type="presOf" srcId="{CDC36F98-45A0-4C51-9EB4-917927EBB1F3}" destId="{6293ED10-1E5B-4E92-AF6A-A9622502930B}" srcOrd="0" destOrd="0" presId="urn:microsoft.com/office/officeart/2005/8/layout/vProcess5"/>
    <dgm:cxn modelId="{771EB560-1864-4DE3-B252-61C1BA7F394C}" type="presOf" srcId="{2084E58F-C4DF-44AD-B8D7-3C7C29C57659}" destId="{908224E6-F2E0-47AF-BD2A-ED2BAECC0E29}" srcOrd="1" destOrd="0" presId="urn:microsoft.com/office/officeart/2005/8/layout/vProcess5"/>
    <dgm:cxn modelId="{CFBB58A0-FF6A-4A72-B923-5F0722E363C4}" type="presOf" srcId="{A053C251-50D1-4426-B273-506038B0D539}" destId="{2A9755B9-14DC-4856-B95A-C3735D5948BD}" srcOrd="1" destOrd="0" presId="urn:microsoft.com/office/officeart/2005/8/layout/vProcess5"/>
    <dgm:cxn modelId="{E934585C-4CE4-4455-B0C3-88BADE51FE65}" srcId="{3051788A-0952-407B-921B-A8233643F98E}" destId="{A053C251-50D1-4426-B273-506038B0D539}" srcOrd="2" destOrd="0" parTransId="{241B3056-1A3E-4BE1-B858-139BCF7D7B63}" sibTransId="{8EBAF471-CDF8-49B4-B576-AC27C7D262ED}"/>
    <dgm:cxn modelId="{B1DA1BBF-18B3-4DB4-8316-2037F73521A1}" srcId="{3051788A-0952-407B-921B-A8233643F98E}" destId="{2084E58F-C4DF-44AD-B8D7-3C7C29C57659}" srcOrd="0" destOrd="0" parTransId="{0C5FAFC6-1CFD-44A8-A116-268101E6C25F}" sibTransId="{E3973224-E570-47A5-A9CA-864B7928BF08}"/>
    <dgm:cxn modelId="{76A15CD4-8C47-49D1-AA2D-422B61EDC30F}" type="presOf" srcId="{2084E58F-C4DF-44AD-B8D7-3C7C29C57659}" destId="{382EA945-69E0-4D5B-834D-920E43B3B34A}" srcOrd="0" destOrd="0" presId="urn:microsoft.com/office/officeart/2005/8/layout/vProcess5"/>
    <dgm:cxn modelId="{8B568249-59F1-4E3C-A8B1-805004FBDC80}" srcId="{3051788A-0952-407B-921B-A8233643F98E}" destId="{CDC36F98-45A0-4C51-9EB4-917927EBB1F3}" srcOrd="3" destOrd="0" parTransId="{38388E99-5313-4A04-9D2D-B790A575DCD2}" sibTransId="{0FB427FE-D85D-4054-B41D-505303F7D6AC}"/>
    <dgm:cxn modelId="{B80439BB-EDAF-4D4A-BAAE-8929778D128F}" type="presOf" srcId="{3051788A-0952-407B-921B-A8233643F98E}" destId="{2B2CDEA7-482D-4C91-8A79-2EE91D28968A}" srcOrd="0" destOrd="0" presId="urn:microsoft.com/office/officeart/2005/8/layout/vProcess5"/>
    <dgm:cxn modelId="{21A92A8C-7B69-4A84-A96C-7F110B62B860}" type="presOf" srcId="{E3973224-E570-47A5-A9CA-864B7928BF08}" destId="{A14B2D0A-E28A-4805-A6EE-782CA80C7983}" srcOrd="0" destOrd="0" presId="urn:microsoft.com/office/officeart/2005/8/layout/vProcess5"/>
    <dgm:cxn modelId="{F253E046-E28C-4272-8E79-F5A4C8FF556B}" type="presOf" srcId="{A053C251-50D1-4426-B273-506038B0D539}" destId="{527DE46C-1062-486B-8370-F505034A37E8}" srcOrd="0" destOrd="0" presId="urn:microsoft.com/office/officeart/2005/8/layout/vProcess5"/>
    <dgm:cxn modelId="{391710B2-351C-411E-B050-7AB713C1A70B}" type="presOf" srcId="{336C9860-992E-481D-8D1C-1D12933594AA}" destId="{210432A6-C1B1-4CA5-A609-8A62F94DBFA5}" srcOrd="0" destOrd="0" presId="urn:microsoft.com/office/officeart/2005/8/layout/vProcess5"/>
    <dgm:cxn modelId="{7952804C-8BE4-47E9-949C-DDF57C5F6E79}" type="presOf" srcId="{CDC36F98-45A0-4C51-9EB4-917927EBB1F3}" destId="{7C96FACE-F636-48AC-B5B5-73C3A11D7D25}" srcOrd="1" destOrd="0" presId="urn:microsoft.com/office/officeart/2005/8/layout/vProcess5"/>
    <dgm:cxn modelId="{CD084833-6013-4735-9FD8-C1B38C9F7DEE}" type="presParOf" srcId="{2B2CDEA7-482D-4C91-8A79-2EE91D28968A}" destId="{44F4DA25-30EB-4FF6-9A87-8F73F8B9CA59}" srcOrd="0" destOrd="0" presId="urn:microsoft.com/office/officeart/2005/8/layout/vProcess5"/>
    <dgm:cxn modelId="{E6199FAE-70B5-4525-96EF-3167CBF67826}" type="presParOf" srcId="{2B2CDEA7-482D-4C91-8A79-2EE91D28968A}" destId="{382EA945-69E0-4D5B-834D-920E43B3B34A}" srcOrd="1" destOrd="0" presId="urn:microsoft.com/office/officeart/2005/8/layout/vProcess5"/>
    <dgm:cxn modelId="{F76B5527-8346-44CE-85A8-1C1A90F75792}" type="presParOf" srcId="{2B2CDEA7-482D-4C91-8A79-2EE91D28968A}" destId="{70065915-F0F1-4BC7-9FC5-B030C0614A0B}" srcOrd="2" destOrd="0" presId="urn:microsoft.com/office/officeart/2005/8/layout/vProcess5"/>
    <dgm:cxn modelId="{21D20563-466E-445B-A805-8498DEDEC610}" type="presParOf" srcId="{2B2CDEA7-482D-4C91-8A79-2EE91D28968A}" destId="{527DE46C-1062-486B-8370-F505034A37E8}" srcOrd="3" destOrd="0" presId="urn:microsoft.com/office/officeart/2005/8/layout/vProcess5"/>
    <dgm:cxn modelId="{D845B26A-8B98-422B-889D-C7F37DDC3A1A}" type="presParOf" srcId="{2B2CDEA7-482D-4C91-8A79-2EE91D28968A}" destId="{6293ED10-1E5B-4E92-AF6A-A9622502930B}" srcOrd="4" destOrd="0" presId="urn:microsoft.com/office/officeart/2005/8/layout/vProcess5"/>
    <dgm:cxn modelId="{D231D451-0A66-41B1-A438-0F803DA0B9D8}" type="presParOf" srcId="{2B2CDEA7-482D-4C91-8A79-2EE91D28968A}" destId="{A14B2D0A-E28A-4805-A6EE-782CA80C7983}" srcOrd="5" destOrd="0" presId="urn:microsoft.com/office/officeart/2005/8/layout/vProcess5"/>
    <dgm:cxn modelId="{00C873D9-2362-4568-8C05-F05FED1255C6}" type="presParOf" srcId="{2B2CDEA7-482D-4C91-8A79-2EE91D28968A}" destId="{210432A6-C1B1-4CA5-A609-8A62F94DBFA5}" srcOrd="6" destOrd="0" presId="urn:microsoft.com/office/officeart/2005/8/layout/vProcess5"/>
    <dgm:cxn modelId="{D26B085C-2364-4079-A720-EBB554A9356F}" type="presParOf" srcId="{2B2CDEA7-482D-4C91-8A79-2EE91D28968A}" destId="{95FD422D-4191-4EF5-B0FC-A6299CF1698A}" srcOrd="7" destOrd="0" presId="urn:microsoft.com/office/officeart/2005/8/layout/vProcess5"/>
    <dgm:cxn modelId="{ABB452F5-2709-4CB9-A2D9-10D9D3351E86}" type="presParOf" srcId="{2B2CDEA7-482D-4C91-8A79-2EE91D28968A}" destId="{908224E6-F2E0-47AF-BD2A-ED2BAECC0E29}" srcOrd="8" destOrd="0" presId="urn:microsoft.com/office/officeart/2005/8/layout/vProcess5"/>
    <dgm:cxn modelId="{9F60980C-6D64-4472-A152-9682D20B10B4}" type="presParOf" srcId="{2B2CDEA7-482D-4C91-8A79-2EE91D28968A}" destId="{F7C5D3EE-B1DF-4E1C-97E8-E17AA83443A1}" srcOrd="9" destOrd="0" presId="urn:microsoft.com/office/officeart/2005/8/layout/vProcess5"/>
    <dgm:cxn modelId="{0A867BB6-9706-429D-9250-B45203EC490A}" type="presParOf" srcId="{2B2CDEA7-482D-4C91-8A79-2EE91D28968A}" destId="{2A9755B9-14DC-4856-B95A-C3735D5948BD}" srcOrd="10" destOrd="0" presId="urn:microsoft.com/office/officeart/2005/8/layout/vProcess5"/>
    <dgm:cxn modelId="{FAF4B745-D35D-4BF1-81E7-564EF89B9CD5}" type="presParOf" srcId="{2B2CDEA7-482D-4C91-8A79-2EE91D28968A}" destId="{7C96FACE-F636-48AC-B5B5-73C3A11D7D2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2783EE-8DB9-448B-9781-902AB045E178}"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es-ES"/>
        </a:p>
      </dgm:t>
    </dgm:pt>
    <dgm:pt modelId="{724BBC51-37CD-4045-ACC8-63F35C2C12F9}">
      <dgm:prSet phldrT="[Texto]" custT="1"/>
      <dgm:spPr/>
      <dgm:t>
        <a:bodyPr/>
        <a:lstStyle/>
        <a:p>
          <a:r>
            <a:rPr lang="es-419" sz="1800" dirty="0" smtClean="0"/>
            <a:t>México</a:t>
          </a:r>
          <a:endParaRPr lang="es-ES" sz="1800" dirty="0"/>
        </a:p>
      </dgm:t>
    </dgm:pt>
    <dgm:pt modelId="{6350D769-0AC9-4616-8D91-D44F365D9965}" type="parTrans" cxnId="{4BAE3195-59F9-4095-AA70-1BB25F3E7D88}">
      <dgm:prSet/>
      <dgm:spPr/>
      <dgm:t>
        <a:bodyPr/>
        <a:lstStyle/>
        <a:p>
          <a:endParaRPr lang="es-ES" sz="1800"/>
        </a:p>
      </dgm:t>
    </dgm:pt>
    <dgm:pt modelId="{37D303F2-9A88-46AE-BF5A-3589C6B22867}" type="sibTrans" cxnId="{4BAE3195-59F9-4095-AA70-1BB25F3E7D88}">
      <dgm:prSet/>
      <dgm:spPr/>
      <dgm:t>
        <a:bodyPr/>
        <a:lstStyle/>
        <a:p>
          <a:endParaRPr lang="es-ES" sz="1800"/>
        </a:p>
      </dgm:t>
    </dgm:pt>
    <dgm:pt modelId="{98B3D293-F460-4BFC-8C9D-EF172D786E00}">
      <dgm:prSet phldrT="[Texto]" custT="1"/>
      <dgm:spPr/>
      <dgm:t>
        <a:bodyPr/>
        <a:lstStyle/>
        <a:p>
          <a:r>
            <a:rPr lang="es-ES" sz="1600" dirty="0" smtClean="0"/>
            <a:t>Indica que existen diferentes consumidores lo que erradica que el mercado verde. </a:t>
          </a:r>
          <a:endParaRPr lang="es-ES" sz="1600" dirty="0"/>
        </a:p>
      </dgm:t>
    </dgm:pt>
    <dgm:pt modelId="{4E39E9E0-49B1-4C7B-9AB9-2DA044177B1D}" type="parTrans" cxnId="{4C8AEB01-1731-442F-9127-18C461EADDD0}">
      <dgm:prSet/>
      <dgm:spPr/>
      <dgm:t>
        <a:bodyPr/>
        <a:lstStyle/>
        <a:p>
          <a:endParaRPr lang="es-ES" sz="1800"/>
        </a:p>
      </dgm:t>
    </dgm:pt>
    <dgm:pt modelId="{BD5AB443-A87A-4716-88FF-D3989E635F76}" type="sibTrans" cxnId="{4C8AEB01-1731-442F-9127-18C461EADDD0}">
      <dgm:prSet/>
      <dgm:spPr/>
      <dgm:t>
        <a:bodyPr/>
        <a:lstStyle/>
        <a:p>
          <a:endParaRPr lang="es-ES" sz="1800"/>
        </a:p>
      </dgm:t>
    </dgm:pt>
    <dgm:pt modelId="{13E1C2BC-302C-4FB7-AF80-8C8209301D50}">
      <dgm:prSet phldrT="[Texto]" custT="1"/>
      <dgm:spPr/>
      <dgm:t>
        <a:bodyPr/>
        <a:lstStyle/>
        <a:p>
          <a:r>
            <a:rPr lang="es-419" sz="1800" dirty="0" smtClean="0"/>
            <a:t>Perú</a:t>
          </a:r>
          <a:endParaRPr lang="es-ES" sz="1800" dirty="0"/>
        </a:p>
      </dgm:t>
    </dgm:pt>
    <dgm:pt modelId="{52D9F01B-44C8-417A-99FA-B3BE27E73EA3}" type="parTrans" cxnId="{C87C367E-FF14-4E7B-84BC-9DD10B3E9B16}">
      <dgm:prSet/>
      <dgm:spPr/>
      <dgm:t>
        <a:bodyPr/>
        <a:lstStyle/>
        <a:p>
          <a:endParaRPr lang="es-ES" sz="1800"/>
        </a:p>
      </dgm:t>
    </dgm:pt>
    <dgm:pt modelId="{7EAB0D53-9150-4456-B707-8147C92B8C23}" type="sibTrans" cxnId="{C87C367E-FF14-4E7B-84BC-9DD10B3E9B16}">
      <dgm:prSet/>
      <dgm:spPr/>
      <dgm:t>
        <a:bodyPr/>
        <a:lstStyle/>
        <a:p>
          <a:endParaRPr lang="es-ES" sz="1800"/>
        </a:p>
      </dgm:t>
    </dgm:pt>
    <dgm:pt modelId="{10C579A9-7F0E-41BC-B9E8-3366A724DB52}">
      <dgm:prSet phldrT="[Texto]" custT="1"/>
      <dgm:spPr/>
      <dgm:t>
        <a:bodyPr/>
        <a:lstStyle/>
        <a:p>
          <a:r>
            <a:rPr lang="es-EC" sz="1600" dirty="0" smtClean="0"/>
            <a:t>Afirma la acogida y el incremento de tiendas de alimentos orgánicos y naturales especialmente en zonas con ingresos medios y altos.</a:t>
          </a:r>
          <a:endParaRPr lang="es-ES" sz="1600" dirty="0"/>
        </a:p>
      </dgm:t>
    </dgm:pt>
    <dgm:pt modelId="{4ADBAC03-2E2D-43A7-B3B2-A40F2BEF5875}" type="parTrans" cxnId="{D3BB9662-5E95-41FF-B63E-769C7689AFFE}">
      <dgm:prSet/>
      <dgm:spPr/>
      <dgm:t>
        <a:bodyPr/>
        <a:lstStyle/>
        <a:p>
          <a:endParaRPr lang="es-ES" sz="1800"/>
        </a:p>
      </dgm:t>
    </dgm:pt>
    <dgm:pt modelId="{D569FE7E-A8A3-4D80-8DF4-B9B41820BC5C}" type="sibTrans" cxnId="{D3BB9662-5E95-41FF-B63E-769C7689AFFE}">
      <dgm:prSet/>
      <dgm:spPr/>
      <dgm:t>
        <a:bodyPr/>
        <a:lstStyle/>
        <a:p>
          <a:endParaRPr lang="es-ES" sz="1800"/>
        </a:p>
      </dgm:t>
    </dgm:pt>
    <dgm:pt modelId="{DD6C18B3-659B-4DB8-BEAA-DCF341724166}">
      <dgm:prSet phldrT="[Texto]" custT="1"/>
      <dgm:spPr/>
      <dgm:t>
        <a:bodyPr/>
        <a:lstStyle/>
        <a:p>
          <a:r>
            <a:rPr lang="es-419" sz="1800" dirty="0" smtClean="0"/>
            <a:t>Argentina</a:t>
          </a:r>
          <a:endParaRPr lang="es-ES" sz="1800" dirty="0"/>
        </a:p>
      </dgm:t>
    </dgm:pt>
    <dgm:pt modelId="{DA26AE9C-5371-41FF-95AC-3B7852F7FCE4}" type="parTrans" cxnId="{636981D3-3DEE-4D24-A59D-897ACF31141C}">
      <dgm:prSet/>
      <dgm:spPr/>
      <dgm:t>
        <a:bodyPr/>
        <a:lstStyle/>
        <a:p>
          <a:endParaRPr lang="es-ES" sz="1800"/>
        </a:p>
      </dgm:t>
    </dgm:pt>
    <dgm:pt modelId="{68C9051A-C3F0-499C-8687-29EC0B423F44}" type="sibTrans" cxnId="{636981D3-3DEE-4D24-A59D-897ACF31141C}">
      <dgm:prSet/>
      <dgm:spPr/>
      <dgm:t>
        <a:bodyPr/>
        <a:lstStyle/>
        <a:p>
          <a:endParaRPr lang="es-ES" sz="1800"/>
        </a:p>
      </dgm:t>
    </dgm:pt>
    <dgm:pt modelId="{AA072462-7AEB-4BBA-91D1-6E4E600FC89E}">
      <dgm:prSet phldrT="[Texto]" custT="1"/>
      <dgm:spPr/>
      <dgm:t>
        <a:bodyPr/>
        <a:lstStyle/>
        <a:p>
          <a:r>
            <a:rPr lang="es-EC" sz="1600" dirty="0" smtClean="0"/>
            <a:t>Menciona sobre el mercado interno de alimentos orgánicos y del perfil que debe tener el consumidor. </a:t>
          </a:r>
          <a:endParaRPr lang="es-ES" sz="1600" dirty="0"/>
        </a:p>
      </dgm:t>
    </dgm:pt>
    <dgm:pt modelId="{397BAB5C-E57C-4886-9C20-CC7CB39CE183}" type="parTrans" cxnId="{F7E51351-DDD1-4585-9C2F-A246E9595FCA}">
      <dgm:prSet/>
      <dgm:spPr/>
      <dgm:t>
        <a:bodyPr/>
        <a:lstStyle/>
        <a:p>
          <a:endParaRPr lang="es-ES" sz="1800"/>
        </a:p>
      </dgm:t>
    </dgm:pt>
    <dgm:pt modelId="{E4D7996C-4A3B-40B2-89BD-F5BDE3AD6B5C}" type="sibTrans" cxnId="{F7E51351-DDD1-4585-9C2F-A246E9595FCA}">
      <dgm:prSet/>
      <dgm:spPr/>
      <dgm:t>
        <a:bodyPr/>
        <a:lstStyle/>
        <a:p>
          <a:endParaRPr lang="es-ES" sz="1800"/>
        </a:p>
      </dgm:t>
    </dgm:pt>
    <dgm:pt modelId="{70204CBD-2402-4053-8846-38A988F9ADF1}">
      <dgm:prSet custT="1"/>
      <dgm:spPr/>
      <dgm:t>
        <a:bodyPr/>
        <a:lstStyle/>
        <a:p>
          <a:r>
            <a:rPr lang="es-419" sz="1800" dirty="0" smtClean="0"/>
            <a:t>Colombia</a:t>
          </a:r>
          <a:endParaRPr lang="es-ES" sz="1800" dirty="0"/>
        </a:p>
      </dgm:t>
    </dgm:pt>
    <dgm:pt modelId="{EB296497-FEC7-4C92-BA5C-FE86A6B30F79}" type="parTrans" cxnId="{25E27D62-032A-4FB6-BA6D-C99A52D761B4}">
      <dgm:prSet/>
      <dgm:spPr/>
      <dgm:t>
        <a:bodyPr/>
        <a:lstStyle/>
        <a:p>
          <a:endParaRPr lang="es-ES" sz="1800"/>
        </a:p>
      </dgm:t>
    </dgm:pt>
    <dgm:pt modelId="{B5D9DBE8-6C98-4906-BB6B-F5B36E300BD7}" type="sibTrans" cxnId="{25E27D62-032A-4FB6-BA6D-C99A52D761B4}">
      <dgm:prSet/>
      <dgm:spPr/>
      <dgm:t>
        <a:bodyPr/>
        <a:lstStyle/>
        <a:p>
          <a:endParaRPr lang="es-ES" sz="1800"/>
        </a:p>
      </dgm:t>
    </dgm:pt>
    <dgm:pt modelId="{8324FA13-6B4E-439B-85A6-A7239B0DF259}">
      <dgm:prSet custT="1"/>
      <dgm:spPr/>
      <dgm:t>
        <a:bodyPr/>
        <a:lstStyle/>
        <a:p>
          <a:r>
            <a:rPr lang="es-EC" sz="1400" dirty="0" smtClean="0"/>
            <a:t>Indica que existe un aumento notable en el consumo de alimentos orgánicos en el país y por consiguiente es una alternativa para contribuir con el mejoramiento del medio ambiente, diversificación de la producción, tratamiento de suelos y opciones de nuevas oportunidades de trabajo y estilo de vida.</a:t>
          </a:r>
          <a:endParaRPr lang="es-ES" sz="1400" dirty="0"/>
        </a:p>
      </dgm:t>
    </dgm:pt>
    <dgm:pt modelId="{BEE6F26C-0825-4AF4-82FE-0F0349610B59}" type="parTrans" cxnId="{BF5D0184-C69A-4834-B35F-4F97AC7520CD}">
      <dgm:prSet/>
      <dgm:spPr/>
      <dgm:t>
        <a:bodyPr/>
        <a:lstStyle/>
        <a:p>
          <a:endParaRPr lang="es-ES" sz="1800"/>
        </a:p>
      </dgm:t>
    </dgm:pt>
    <dgm:pt modelId="{D304C246-660B-44BD-9DF0-F901D22E11AD}" type="sibTrans" cxnId="{BF5D0184-C69A-4834-B35F-4F97AC7520CD}">
      <dgm:prSet/>
      <dgm:spPr/>
      <dgm:t>
        <a:bodyPr/>
        <a:lstStyle/>
        <a:p>
          <a:endParaRPr lang="es-ES" sz="1800"/>
        </a:p>
      </dgm:t>
    </dgm:pt>
    <dgm:pt modelId="{4BA480E5-8226-449F-B5C4-F0C9B1E8361C}" type="pres">
      <dgm:prSet presAssocID="{E52783EE-8DB9-448B-9781-902AB045E178}" presName="Name0" presStyleCnt="0">
        <dgm:presLayoutVars>
          <dgm:dir/>
          <dgm:animLvl val="lvl"/>
          <dgm:resizeHandles val="exact"/>
        </dgm:presLayoutVars>
      </dgm:prSet>
      <dgm:spPr/>
      <dgm:t>
        <a:bodyPr/>
        <a:lstStyle/>
        <a:p>
          <a:endParaRPr lang="es-ES"/>
        </a:p>
      </dgm:t>
    </dgm:pt>
    <dgm:pt modelId="{1EB2AC20-92E3-410F-ACED-BB9D2DB83935}" type="pres">
      <dgm:prSet presAssocID="{724BBC51-37CD-4045-ACC8-63F35C2C12F9}" presName="composite" presStyleCnt="0"/>
      <dgm:spPr/>
    </dgm:pt>
    <dgm:pt modelId="{70E2247F-7DBC-4787-B64E-C826AAE482C8}" type="pres">
      <dgm:prSet presAssocID="{724BBC51-37CD-4045-ACC8-63F35C2C12F9}" presName="parTx" presStyleLbl="alignNode1" presStyleIdx="0" presStyleCnt="4">
        <dgm:presLayoutVars>
          <dgm:chMax val="0"/>
          <dgm:chPref val="0"/>
          <dgm:bulletEnabled val="1"/>
        </dgm:presLayoutVars>
      </dgm:prSet>
      <dgm:spPr/>
      <dgm:t>
        <a:bodyPr/>
        <a:lstStyle/>
        <a:p>
          <a:endParaRPr lang="es-ES"/>
        </a:p>
      </dgm:t>
    </dgm:pt>
    <dgm:pt modelId="{C5E3DC7A-783C-4117-93DA-45D5E9101E1B}" type="pres">
      <dgm:prSet presAssocID="{724BBC51-37CD-4045-ACC8-63F35C2C12F9}" presName="desTx" presStyleLbl="alignAccFollowNode1" presStyleIdx="0" presStyleCnt="4" custScaleX="103821">
        <dgm:presLayoutVars>
          <dgm:bulletEnabled val="1"/>
        </dgm:presLayoutVars>
      </dgm:prSet>
      <dgm:spPr/>
      <dgm:t>
        <a:bodyPr/>
        <a:lstStyle/>
        <a:p>
          <a:endParaRPr lang="es-ES"/>
        </a:p>
      </dgm:t>
    </dgm:pt>
    <dgm:pt modelId="{8D64E1C2-F6B5-4985-87EB-379C0921FA62}" type="pres">
      <dgm:prSet presAssocID="{37D303F2-9A88-46AE-BF5A-3589C6B22867}" presName="space" presStyleCnt="0"/>
      <dgm:spPr/>
    </dgm:pt>
    <dgm:pt modelId="{B457E67F-DCA2-40DB-8D2B-B5F2AE2F33B1}" type="pres">
      <dgm:prSet presAssocID="{13E1C2BC-302C-4FB7-AF80-8C8209301D50}" presName="composite" presStyleCnt="0"/>
      <dgm:spPr/>
    </dgm:pt>
    <dgm:pt modelId="{F1F83038-1270-4E4B-967C-059DDDC18F62}" type="pres">
      <dgm:prSet presAssocID="{13E1C2BC-302C-4FB7-AF80-8C8209301D50}" presName="parTx" presStyleLbl="alignNode1" presStyleIdx="1" presStyleCnt="4">
        <dgm:presLayoutVars>
          <dgm:chMax val="0"/>
          <dgm:chPref val="0"/>
          <dgm:bulletEnabled val="1"/>
        </dgm:presLayoutVars>
      </dgm:prSet>
      <dgm:spPr/>
      <dgm:t>
        <a:bodyPr/>
        <a:lstStyle/>
        <a:p>
          <a:endParaRPr lang="es-ES"/>
        </a:p>
      </dgm:t>
    </dgm:pt>
    <dgm:pt modelId="{5749BC68-B7E5-4A8C-8B93-7CCCC67D6E78}" type="pres">
      <dgm:prSet presAssocID="{13E1C2BC-302C-4FB7-AF80-8C8209301D50}" presName="desTx" presStyleLbl="alignAccFollowNode1" presStyleIdx="1" presStyleCnt="4" custScaleX="113993">
        <dgm:presLayoutVars>
          <dgm:bulletEnabled val="1"/>
        </dgm:presLayoutVars>
      </dgm:prSet>
      <dgm:spPr/>
      <dgm:t>
        <a:bodyPr/>
        <a:lstStyle/>
        <a:p>
          <a:endParaRPr lang="es-ES"/>
        </a:p>
      </dgm:t>
    </dgm:pt>
    <dgm:pt modelId="{31DA9598-3D0E-48FD-9972-ADF06EE0EF84}" type="pres">
      <dgm:prSet presAssocID="{7EAB0D53-9150-4456-B707-8147C92B8C23}" presName="space" presStyleCnt="0"/>
      <dgm:spPr/>
    </dgm:pt>
    <dgm:pt modelId="{9A8FDD2E-0FD5-4D35-B832-A7D8F2263917}" type="pres">
      <dgm:prSet presAssocID="{DD6C18B3-659B-4DB8-BEAA-DCF341724166}" presName="composite" presStyleCnt="0"/>
      <dgm:spPr/>
    </dgm:pt>
    <dgm:pt modelId="{BA5A53F2-BCEF-4ED3-A3CC-3D7D17C5F72D}" type="pres">
      <dgm:prSet presAssocID="{DD6C18B3-659B-4DB8-BEAA-DCF341724166}" presName="parTx" presStyleLbl="alignNode1" presStyleIdx="2" presStyleCnt="4" custLinFactNeighborX="-6160" custLinFactNeighborY="5420">
        <dgm:presLayoutVars>
          <dgm:chMax val="0"/>
          <dgm:chPref val="0"/>
          <dgm:bulletEnabled val="1"/>
        </dgm:presLayoutVars>
      </dgm:prSet>
      <dgm:spPr/>
      <dgm:t>
        <a:bodyPr/>
        <a:lstStyle/>
        <a:p>
          <a:endParaRPr lang="es-ES"/>
        </a:p>
      </dgm:t>
    </dgm:pt>
    <dgm:pt modelId="{B4E9D4BD-FDA7-476C-92A5-6138FBD2936F}" type="pres">
      <dgm:prSet presAssocID="{DD6C18B3-659B-4DB8-BEAA-DCF341724166}" presName="desTx" presStyleLbl="alignAccFollowNode1" presStyleIdx="2" presStyleCnt="4" custLinFactNeighborX="-6073" custLinFactNeighborY="601">
        <dgm:presLayoutVars>
          <dgm:bulletEnabled val="1"/>
        </dgm:presLayoutVars>
      </dgm:prSet>
      <dgm:spPr/>
      <dgm:t>
        <a:bodyPr/>
        <a:lstStyle/>
        <a:p>
          <a:endParaRPr lang="es-ES"/>
        </a:p>
      </dgm:t>
    </dgm:pt>
    <dgm:pt modelId="{D607E2E3-3730-4AF3-9E8B-3AEEC39A99CC}" type="pres">
      <dgm:prSet presAssocID="{68C9051A-C3F0-499C-8687-29EC0B423F44}" presName="space" presStyleCnt="0"/>
      <dgm:spPr/>
    </dgm:pt>
    <dgm:pt modelId="{4277FFBB-1EEA-4154-AB25-50B8088941B1}" type="pres">
      <dgm:prSet presAssocID="{70204CBD-2402-4053-8846-38A988F9ADF1}" presName="composite" presStyleCnt="0"/>
      <dgm:spPr/>
    </dgm:pt>
    <dgm:pt modelId="{E043A5A6-4EC3-4226-81FD-6E54B31DCD7F}" type="pres">
      <dgm:prSet presAssocID="{70204CBD-2402-4053-8846-38A988F9ADF1}" presName="parTx" presStyleLbl="alignNode1" presStyleIdx="3" presStyleCnt="4">
        <dgm:presLayoutVars>
          <dgm:chMax val="0"/>
          <dgm:chPref val="0"/>
          <dgm:bulletEnabled val="1"/>
        </dgm:presLayoutVars>
      </dgm:prSet>
      <dgm:spPr/>
      <dgm:t>
        <a:bodyPr/>
        <a:lstStyle/>
        <a:p>
          <a:endParaRPr lang="es-ES"/>
        </a:p>
      </dgm:t>
    </dgm:pt>
    <dgm:pt modelId="{4324FF5A-A32D-4877-B623-CEF658547CF6}" type="pres">
      <dgm:prSet presAssocID="{70204CBD-2402-4053-8846-38A988F9ADF1}" presName="desTx" presStyleLbl="alignAccFollowNode1" presStyleIdx="3" presStyleCnt="4">
        <dgm:presLayoutVars>
          <dgm:bulletEnabled val="1"/>
        </dgm:presLayoutVars>
      </dgm:prSet>
      <dgm:spPr/>
      <dgm:t>
        <a:bodyPr/>
        <a:lstStyle/>
        <a:p>
          <a:endParaRPr lang="es-ES"/>
        </a:p>
      </dgm:t>
    </dgm:pt>
  </dgm:ptLst>
  <dgm:cxnLst>
    <dgm:cxn modelId="{BF5D0184-C69A-4834-B35F-4F97AC7520CD}" srcId="{70204CBD-2402-4053-8846-38A988F9ADF1}" destId="{8324FA13-6B4E-439B-85A6-A7239B0DF259}" srcOrd="0" destOrd="0" parTransId="{BEE6F26C-0825-4AF4-82FE-0F0349610B59}" sibTransId="{D304C246-660B-44BD-9DF0-F901D22E11AD}"/>
    <dgm:cxn modelId="{0362DE81-5D69-4924-90D0-4DA281B39248}" type="presOf" srcId="{E52783EE-8DB9-448B-9781-902AB045E178}" destId="{4BA480E5-8226-449F-B5C4-F0C9B1E8361C}" srcOrd="0" destOrd="0" presId="urn:microsoft.com/office/officeart/2005/8/layout/hList1"/>
    <dgm:cxn modelId="{636981D3-3DEE-4D24-A59D-897ACF31141C}" srcId="{E52783EE-8DB9-448B-9781-902AB045E178}" destId="{DD6C18B3-659B-4DB8-BEAA-DCF341724166}" srcOrd="2" destOrd="0" parTransId="{DA26AE9C-5371-41FF-95AC-3B7852F7FCE4}" sibTransId="{68C9051A-C3F0-499C-8687-29EC0B423F44}"/>
    <dgm:cxn modelId="{6424A969-4C8F-4DB8-B37F-C7B81AB1FB81}" type="presOf" srcId="{AA072462-7AEB-4BBA-91D1-6E4E600FC89E}" destId="{B4E9D4BD-FDA7-476C-92A5-6138FBD2936F}" srcOrd="0" destOrd="0" presId="urn:microsoft.com/office/officeart/2005/8/layout/hList1"/>
    <dgm:cxn modelId="{F7E51351-DDD1-4585-9C2F-A246E9595FCA}" srcId="{DD6C18B3-659B-4DB8-BEAA-DCF341724166}" destId="{AA072462-7AEB-4BBA-91D1-6E4E600FC89E}" srcOrd="0" destOrd="0" parTransId="{397BAB5C-E57C-4886-9C20-CC7CB39CE183}" sibTransId="{E4D7996C-4A3B-40B2-89BD-F5BDE3AD6B5C}"/>
    <dgm:cxn modelId="{4BAE3195-59F9-4095-AA70-1BB25F3E7D88}" srcId="{E52783EE-8DB9-448B-9781-902AB045E178}" destId="{724BBC51-37CD-4045-ACC8-63F35C2C12F9}" srcOrd="0" destOrd="0" parTransId="{6350D769-0AC9-4616-8D91-D44F365D9965}" sibTransId="{37D303F2-9A88-46AE-BF5A-3589C6B22867}"/>
    <dgm:cxn modelId="{D3BB9662-5E95-41FF-B63E-769C7689AFFE}" srcId="{13E1C2BC-302C-4FB7-AF80-8C8209301D50}" destId="{10C579A9-7F0E-41BC-B9E8-3366A724DB52}" srcOrd="0" destOrd="0" parTransId="{4ADBAC03-2E2D-43A7-B3B2-A40F2BEF5875}" sibTransId="{D569FE7E-A8A3-4D80-8DF4-B9B41820BC5C}"/>
    <dgm:cxn modelId="{A2DFCE16-C54D-4415-BB0D-F3A559766411}" type="presOf" srcId="{13E1C2BC-302C-4FB7-AF80-8C8209301D50}" destId="{F1F83038-1270-4E4B-967C-059DDDC18F62}" srcOrd="0" destOrd="0" presId="urn:microsoft.com/office/officeart/2005/8/layout/hList1"/>
    <dgm:cxn modelId="{25E27D62-032A-4FB6-BA6D-C99A52D761B4}" srcId="{E52783EE-8DB9-448B-9781-902AB045E178}" destId="{70204CBD-2402-4053-8846-38A988F9ADF1}" srcOrd="3" destOrd="0" parTransId="{EB296497-FEC7-4C92-BA5C-FE86A6B30F79}" sibTransId="{B5D9DBE8-6C98-4906-BB6B-F5B36E300BD7}"/>
    <dgm:cxn modelId="{F1120EEA-D32A-4A12-B05C-2CE2AA639FEC}" type="presOf" srcId="{70204CBD-2402-4053-8846-38A988F9ADF1}" destId="{E043A5A6-4EC3-4226-81FD-6E54B31DCD7F}" srcOrd="0" destOrd="0" presId="urn:microsoft.com/office/officeart/2005/8/layout/hList1"/>
    <dgm:cxn modelId="{477AFDB9-D956-47FA-9DE5-4C7AD582FCA2}" type="presOf" srcId="{98B3D293-F460-4BFC-8C9D-EF172D786E00}" destId="{C5E3DC7A-783C-4117-93DA-45D5E9101E1B}" srcOrd="0" destOrd="0" presId="urn:microsoft.com/office/officeart/2005/8/layout/hList1"/>
    <dgm:cxn modelId="{6F1BC658-49C0-4184-A292-04DB747A6068}" type="presOf" srcId="{8324FA13-6B4E-439B-85A6-A7239B0DF259}" destId="{4324FF5A-A32D-4877-B623-CEF658547CF6}" srcOrd="0" destOrd="0" presId="urn:microsoft.com/office/officeart/2005/8/layout/hList1"/>
    <dgm:cxn modelId="{C87C367E-FF14-4E7B-84BC-9DD10B3E9B16}" srcId="{E52783EE-8DB9-448B-9781-902AB045E178}" destId="{13E1C2BC-302C-4FB7-AF80-8C8209301D50}" srcOrd="1" destOrd="0" parTransId="{52D9F01B-44C8-417A-99FA-B3BE27E73EA3}" sibTransId="{7EAB0D53-9150-4456-B707-8147C92B8C23}"/>
    <dgm:cxn modelId="{4C8AEB01-1731-442F-9127-18C461EADDD0}" srcId="{724BBC51-37CD-4045-ACC8-63F35C2C12F9}" destId="{98B3D293-F460-4BFC-8C9D-EF172D786E00}" srcOrd="0" destOrd="0" parTransId="{4E39E9E0-49B1-4C7B-9AB9-2DA044177B1D}" sibTransId="{BD5AB443-A87A-4716-88FF-D3989E635F76}"/>
    <dgm:cxn modelId="{B65D9EBB-476A-4EC7-ABBC-FB202294BAEA}" type="presOf" srcId="{724BBC51-37CD-4045-ACC8-63F35C2C12F9}" destId="{70E2247F-7DBC-4787-B64E-C826AAE482C8}" srcOrd="0" destOrd="0" presId="urn:microsoft.com/office/officeart/2005/8/layout/hList1"/>
    <dgm:cxn modelId="{7EC06D6B-24C4-4D85-9276-78A65CF0000F}" type="presOf" srcId="{10C579A9-7F0E-41BC-B9E8-3366A724DB52}" destId="{5749BC68-B7E5-4A8C-8B93-7CCCC67D6E78}" srcOrd="0" destOrd="0" presId="urn:microsoft.com/office/officeart/2005/8/layout/hList1"/>
    <dgm:cxn modelId="{F56E5E47-6AC9-4FD9-BD8C-FAC621B792B2}" type="presOf" srcId="{DD6C18B3-659B-4DB8-BEAA-DCF341724166}" destId="{BA5A53F2-BCEF-4ED3-A3CC-3D7D17C5F72D}" srcOrd="0" destOrd="0" presId="urn:microsoft.com/office/officeart/2005/8/layout/hList1"/>
    <dgm:cxn modelId="{9D82BE60-CEB0-400E-A780-24B3E948B983}" type="presParOf" srcId="{4BA480E5-8226-449F-B5C4-F0C9B1E8361C}" destId="{1EB2AC20-92E3-410F-ACED-BB9D2DB83935}" srcOrd="0" destOrd="0" presId="urn:microsoft.com/office/officeart/2005/8/layout/hList1"/>
    <dgm:cxn modelId="{A0C54670-BCD8-4C7E-A731-34C41357DAF8}" type="presParOf" srcId="{1EB2AC20-92E3-410F-ACED-BB9D2DB83935}" destId="{70E2247F-7DBC-4787-B64E-C826AAE482C8}" srcOrd="0" destOrd="0" presId="urn:microsoft.com/office/officeart/2005/8/layout/hList1"/>
    <dgm:cxn modelId="{4EDC667D-647D-44FD-AD9B-627A605E89EC}" type="presParOf" srcId="{1EB2AC20-92E3-410F-ACED-BB9D2DB83935}" destId="{C5E3DC7A-783C-4117-93DA-45D5E9101E1B}" srcOrd="1" destOrd="0" presId="urn:microsoft.com/office/officeart/2005/8/layout/hList1"/>
    <dgm:cxn modelId="{EE623C92-D5B6-419C-9AE1-075ADAA48A27}" type="presParOf" srcId="{4BA480E5-8226-449F-B5C4-F0C9B1E8361C}" destId="{8D64E1C2-F6B5-4985-87EB-379C0921FA62}" srcOrd="1" destOrd="0" presId="urn:microsoft.com/office/officeart/2005/8/layout/hList1"/>
    <dgm:cxn modelId="{D49EC3D0-592D-4B26-891C-2AB38DDE1397}" type="presParOf" srcId="{4BA480E5-8226-449F-B5C4-F0C9B1E8361C}" destId="{B457E67F-DCA2-40DB-8D2B-B5F2AE2F33B1}" srcOrd="2" destOrd="0" presId="urn:microsoft.com/office/officeart/2005/8/layout/hList1"/>
    <dgm:cxn modelId="{74C9A650-DFC4-4440-899C-EB16C8B9EE26}" type="presParOf" srcId="{B457E67F-DCA2-40DB-8D2B-B5F2AE2F33B1}" destId="{F1F83038-1270-4E4B-967C-059DDDC18F62}" srcOrd="0" destOrd="0" presId="urn:microsoft.com/office/officeart/2005/8/layout/hList1"/>
    <dgm:cxn modelId="{7B7BF94D-C88A-4E78-ABF9-BA93E33CBCBF}" type="presParOf" srcId="{B457E67F-DCA2-40DB-8D2B-B5F2AE2F33B1}" destId="{5749BC68-B7E5-4A8C-8B93-7CCCC67D6E78}" srcOrd="1" destOrd="0" presId="urn:microsoft.com/office/officeart/2005/8/layout/hList1"/>
    <dgm:cxn modelId="{9BFCDC5F-3A5F-4B19-B51A-CBD275DC2324}" type="presParOf" srcId="{4BA480E5-8226-449F-B5C4-F0C9B1E8361C}" destId="{31DA9598-3D0E-48FD-9972-ADF06EE0EF84}" srcOrd="3" destOrd="0" presId="urn:microsoft.com/office/officeart/2005/8/layout/hList1"/>
    <dgm:cxn modelId="{7A2883EF-E392-4EAE-8EB6-A0BC831C538F}" type="presParOf" srcId="{4BA480E5-8226-449F-B5C4-F0C9B1E8361C}" destId="{9A8FDD2E-0FD5-4D35-B832-A7D8F2263917}" srcOrd="4" destOrd="0" presId="urn:microsoft.com/office/officeart/2005/8/layout/hList1"/>
    <dgm:cxn modelId="{8AE74E36-1C96-4986-83FF-D62A359A9556}" type="presParOf" srcId="{9A8FDD2E-0FD5-4D35-B832-A7D8F2263917}" destId="{BA5A53F2-BCEF-4ED3-A3CC-3D7D17C5F72D}" srcOrd="0" destOrd="0" presId="urn:microsoft.com/office/officeart/2005/8/layout/hList1"/>
    <dgm:cxn modelId="{86A8C717-3590-470A-A285-F8F2E039A44C}" type="presParOf" srcId="{9A8FDD2E-0FD5-4D35-B832-A7D8F2263917}" destId="{B4E9D4BD-FDA7-476C-92A5-6138FBD2936F}" srcOrd="1" destOrd="0" presId="urn:microsoft.com/office/officeart/2005/8/layout/hList1"/>
    <dgm:cxn modelId="{3E55839F-7185-46C8-9637-EB32F709C0DD}" type="presParOf" srcId="{4BA480E5-8226-449F-B5C4-F0C9B1E8361C}" destId="{D607E2E3-3730-4AF3-9E8B-3AEEC39A99CC}" srcOrd="5" destOrd="0" presId="urn:microsoft.com/office/officeart/2005/8/layout/hList1"/>
    <dgm:cxn modelId="{F128FF0D-6860-44F2-9258-F6956BFC3BD1}" type="presParOf" srcId="{4BA480E5-8226-449F-B5C4-F0C9B1E8361C}" destId="{4277FFBB-1EEA-4154-AB25-50B8088941B1}" srcOrd="6" destOrd="0" presId="urn:microsoft.com/office/officeart/2005/8/layout/hList1"/>
    <dgm:cxn modelId="{243190A9-2820-45BB-8D5E-ED051092A3EE}" type="presParOf" srcId="{4277FFBB-1EEA-4154-AB25-50B8088941B1}" destId="{E043A5A6-4EC3-4226-81FD-6E54B31DCD7F}" srcOrd="0" destOrd="0" presId="urn:microsoft.com/office/officeart/2005/8/layout/hList1"/>
    <dgm:cxn modelId="{2C103160-7C7A-4698-9844-A3224750B3EF}" type="presParOf" srcId="{4277FFBB-1EEA-4154-AB25-50B8088941B1}" destId="{4324FF5A-A32D-4877-B623-CEF658547CF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7D57A9-451E-4418-8629-4FA9635BB0A9}" type="doc">
      <dgm:prSet loTypeId="urn:microsoft.com/office/officeart/2009/3/layout/IncreasingArrowsProcess" loCatId="process" qsTypeId="urn:microsoft.com/office/officeart/2005/8/quickstyle/simple5" qsCatId="simple" csTypeId="urn:microsoft.com/office/officeart/2005/8/colors/accent0_1" csCatId="mainScheme" phldr="1"/>
      <dgm:spPr/>
      <dgm:t>
        <a:bodyPr/>
        <a:lstStyle/>
        <a:p>
          <a:endParaRPr lang="es-EC"/>
        </a:p>
      </dgm:t>
    </dgm:pt>
    <dgm:pt modelId="{4C49D471-5CA6-4FAA-930B-5DBFFDE6B23A}">
      <dgm:prSet phldrT="[Texto]"/>
      <dgm:spPr/>
      <dgm:t>
        <a:bodyPr/>
        <a:lstStyle/>
        <a:p>
          <a:r>
            <a:rPr lang="es-EC" dirty="0"/>
            <a:t>Antecedentes</a:t>
          </a:r>
        </a:p>
      </dgm:t>
    </dgm:pt>
    <dgm:pt modelId="{3BAD46E2-DE3B-4FD6-BF2E-8ABC4A7F8FFD}" type="parTrans" cxnId="{28F698A7-A4DF-407C-B7E1-D8D7AEB8618D}">
      <dgm:prSet/>
      <dgm:spPr/>
      <dgm:t>
        <a:bodyPr/>
        <a:lstStyle/>
        <a:p>
          <a:endParaRPr lang="es-EC">
            <a:solidFill>
              <a:schemeClr val="tx1"/>
            </a:solidFill>
          </a:endParaRPr>
        </a:p>
      </dgm:t>
    </dgm:pt>
    <dgm:pt modelId="{99E77A24-053C-43C8-85BD-673C6F517895}" type="sibTrans" cxnId="{28F698A7-A4DF-407C-B7E1-D8D7AEB8618D}">
      <dgm:prSet/>
      <dgm:spPr/>
      <dgm:t>
        <a:bodyPr/>
        <a:lstStyle/>
        <a:p>
          <a:endParaRPr lang="es-EC">
            <a:solidFill>
              <a:schemeClr val="tx1"/>
            </a:solidFill>
          </a:endParaRPr>
        </a:p>
      </dgm:t>
    </dgm:pt>
    <dgm:pt modelId="{B00FEE3C-59AC-4E00-B6F0-87E47E427E74}">
      <dgm:prSet phldrT="[Texto]" custT="1"/>
      <dgm:spPr/>
      <dgm:t>
        <a:bodyPr/>
        <a:lstStyle/>
        <a:p>
          <a:r>
            <a:rPr lang="es-EC" sz="2000" dirty="0"/>
            <a:t>A través de la dimensión “Responsabilidad Social” se propone realizar un centro de acopio y un sitio donde se promocione y oferte estos productos naturales</a:t>
          </a:r>
        </a:p>
      </dgm:t>
    </dgm:pt>
    <dgm:pt modelId="{362C5A1D-FEC2-4702-A87A-92E112295555}" type="parTrans" cxnId="{569FA668-8116-414E-A6B1-9544AFCF320C}">
      <dgm:prSet/>
      <dgm:spPr/>
      <dgm:t>
        <a:bodyPr/>
        <a:lstStyle/>
        <a:p>
          <a:endParaRPr lang="es-EC">
            <a:solidFill>
              <a:schemeClr val="tx1"/>
            </a:solidFill>
          </a:endParaRPr>
        </a:p>
      </dgm:t>
    </dgm:pt>
    <dgm:pt modelId="{3C771A65-C430-4E10-AF89-BEB4A1BC594E}" type="sibTrans" cxnId="{569FA668-8116-414E-A6B1-9544AFCF320C}">
      <dgm:prSet/>
      <dgm:spPr/>
      <dgm:t>
        <a:bodyPr/>
        <a:lstStyle/>
        <a:p>
          <a:endParaRPr lang="es-EC">
            <a:solidFill>
              <a:schemeClr val="tx1"/>
            </a:solidFill>
          </a:endParaRPr>
        </a:p>
      </dgm:t>
    </dgm:pt>
    <dgm:pt modelId="{1D25D6DB-AFFA-42A0-AB4A-9F1A12B450DA}">
      <dgm:prSet phldrT="[Texto]" custT="1"/>
      <dgm:spPr/>
      <dgm:t>
        <a:bodyPr/>
        <a:lstStyle/>
        <a:p>
          <a:r>
            <a:rPr lang="es-EC" sz="3600" dirty="0"/>
            <a:t>Objetivo</a:t>
          </a:r>
          <a:endParaRPr lang="es-EC" sz="3600" dirty="0">
            <a:latin typeface="Times New Roman" panose="02020603050405020304" pitchFamily="18" charset="0"/>
            <a:cs typeface="Times New Roman" panose="02020603050405020304" pitchFamily="18" charset="0"/>
          </a:endParaRPr>
        </a:p>
      </dgm:t>
    </dgm:pt>
    <dgm:pt modelId="{21F52883-365A-419A-8272-0B257046E07F}" type="parTrans" cxnId="{2D908A75-AE7D-43EA-B988-518E5EF6BC92}">
      <dgm:prSet/>
      <dgm:spPr/>
      <dgm:t>
        <a:bodyPr/>
        <a:lstStyle/>
        <a:p>
          <a:endParaRPr lang="es-EC">
            <a:solidFill>
              <a:schemeClr val="tx1"/>
            </a:solidFill>
          </a:endParaRPr>
        </a:p>
      </dgm:t>
    </dgm:pt>
    <dgm:pt modelId="{8945987E-08CC-4936-9F34-7A9E7A63726E}" type="sibTrans" cxnId="{2D908A75-AE7D-43EA-B988-518E5EF6BC92}">
      <dgm:prSet/>
      <dgm:spPr/>
      <dgm:t>
        <a:bodyPr/>
        <a:lstStyle/>
        <a:p>
          <a:endParaRPr lang="es-EC">
            <a:solidFill>
              <a:schemeClr val="tx1"/>
            </a:solidFill>
          </a:endParaRPr>
        </a:p>
      </dgm:t>
    </dgm:pt>
    <dgm:pt modelId="{A33170A9-7546-4D11-BF19-F16552400E0C}">
      <dgm:prSet custT="1"/>
      <dgm:spPr/>
      <dgm:t>
        <a:bodyPr/>
        <a:lstStyle/>
        <a:p>
          <a:r>
            <a:rPr lang="es-EC" sz="2000" dirty="0"/>
            <a:t>Identificar  la ubicación  del centro de acopio y ferias verdes en el cantón Rumiñahui y Quito para mejor la calidad de vida de los ciudadanos.</a:t>
          </a:r>
          <a:endParaRPr lang="es-EC" sz="2000" dirty="0">
            <a:latin typeface="Times New Roman" panose="02020603050405020304" pitchFamily="18" charset="0"/>
            <a:cs typeface="Times New Roman" panose="02020603050405020304" pitchFamily="18" charset="0"/>
          </a:endParaRPr>
        </a:p>
      </dgm:t>
    </dgm:pt>
    <dgm:pt modelId="{B9ED88B4-57BB-4128-BBC0-B8B38309818B}" type="parTrans" cxnId="{32D99563-5305-41A1-86FF-274A2547E371}">
      <dgm:prSet/>
      <dgm:spPr/>
      <dgm:t>
        <a:bodyPr/>
        <a:lstStyle/>
        <a:p>
          <a:endParaRPr lang="es-EC">
            <a:solidFill>
              <a:schemeClr val="tx1"/>
            </a:solidFill>
          </a:endParaRPr>
        </a:p>
      </dgm:t>
    </dgm:pt>
    <dgm:pt modelId="{3AE784C0-74E9-4A69-B268-8801628AE84C}" type="sibTrans" cxnId="{32D99563-5305-41A1-86FF-274A2547E371}">
      <dgm:prSet/>
      <dgm:spPr/>
      <dgm:t>
        <a:bodyPr/>
        <a:lstStyle/>
        <a:p>
          <a:endParaRPr lang="es-EC">
            <a:solidFill>
              <a:schemeClr val="tx1"/>
            </a:solidFill>
          </a:endParaRPr>
        </a:p>
      </dgm:t>
    </dgm:pt>
    <dgm:pt modelId="{D969D9F1-1E26-488B-B25A-214E6354C1BC}" type="pres">
      <dgm:prSet presAssocID="{F77D57A9-451E-4418-8629-4FA9635BB0A9}" presName="Name0" presStyleCnt="0">
        <dgm:presLayoutVars>
          <dgm:chMax val="5"/>
          <dgm:chPref val="5"/>
          <dgm:dir/>
          <dgm:animLvl val="lvl"/>
        </dgm:presLayoutVars>
      </dgm:prSet>
      <dgm:spPr/>
      <dgm:t>
        <a:bodyPr/>
        <a:lstStyle/>
        <a:p>
          <a:endParaRPr lang="es-ES"/>
        </a:p>
      </dgm:t>
    </dgm:pt>
    <dgm:pt modelId="{50029170-8F43-4F4B-A511-58CEDFBC682C}" type="pres">
      <dgm:prSet presAssocID="{4C49D471-5CA6-4FAA-930B-5DBFFDE6B23A}" presName="parentText1" presStyleLbl="node1" presStyleIdx="0" presStyleCnt="2">
        <dgm:presLayoutVars>
          <dgm:chMax/>
          <dgm:chPref val="3"/>
          <dgm:bulletEnabled val="1"/>
        </dgm:presLayoutVars>
      </dgm:prSet>
      <dgm:spPr/>
      <dgm:t>
        <a:bodyPr/>
        <a:lstStyle/>
        <a:p>
          <a:endParaRPr lang="es-ES"/>
        </a:p>
      </dgm:t>
    </dgm:pt>
    <dgm:pt modelId="{6C1B7F41-936D-4664-AE3F-26E00B14C925}" type="pres">
      <dgm:prSet presAssocID="{4C49D471-5CA6-4FAA-930B-5DBFFDE6B23A}" presName="childText1" presStyleLbl="solidAlignAcc1" presStyleIdx="0" presStyleCnt="2">
        <dgm:presLayoutVars>
          <dgm:chMax val="0"/>
          <dgm:chPref val="0"/>
          <dgm:bulletEnabled val="1"/>
        </dgm:presLayoutVars>
      </dgm:prSet>
      <dgm:spPr/>
      <dgm:t>
        <a:bodyPr/>
        <a:lstStyle/>
        <a:p>
          <a:endParaRPr lang="es-ES"/>
        </a:p>
      </dgm:t>
    </dgm:pt>
    <dgm:pt modelId="{CE13D591-D38B-4DBD-83BB-7469219CF500}" type="pres">
      <dgm:prSet presAssocID="{1D25D6DB-AFFA-42A0-AB4A-9F1A12B450DA}" presName="parentText2" presStyleLbl="node1" presStyleIdx="1" presStyleCnt="2">
        <dgm:presLayoutVars>
          <dgm:chMax/>
          <dgm:chPref val="3"/>
          <dgm:bulletEnabled val="1"/>
        </dgm:presLayoutVars>
      </dgm:prSet>
      <dgm:spPr/>
      <dgm:t>
        <a:bodyPr/>
        <a:lstStyle/>
        <a:p>
          <a:endParaRPr lang="es-ES"/>
        </a:p>
      </dgm:t>
    </dgm:pt>
    <dgm:pt modelId="{F2F48EDA-9EBF-4C85-8755-7FA14F560723}" type="pres">
      <dgm:prSet presAssocID="{1D25D6DB-AFFA-42A0-AB4A-9F1A12B450DA}" presName="childText2" presStyleLbl="solidAlignAcc1" presStyleIdx="1" presStyleCnt="2">
        <dgm:presLayoutVars>
          <dgm:chMax val="0"/>
          <dgm:chPref val="0"/>
          <dgm:bulletEnabled val="1"/>
        </dgm:presLayoutVars>
      </dgm:prSet>
      <dgm:spPr/>
      <dgm:t>
        <a:bodyPr/>
        <a:lstStyle/>
        <a:p>
          <a:endParaRPr lang="es-ES"/>
        </a:p>
      </dgm:t>
    </dgm:pt>
  </dgm:ptLst>
  <dgm:cxnLst>
    <dgm:cxn modelId="{28F698A7-A4DF-407C-B7E1-D8D7AEB8618D}" srcId="{F77D57A9-451E-4418-8629-4FA9635BB0A9}" destId="{4C49D471-5CA6-4FAA-930B-5DBFFDE6B23A}" srcOrd="0" destOrd="0" parTransId="{3BAD46E2-DE3B-4FD6-BF2E-8ABC4A7F8FFD}" sibTransId="{99E77A24-053C-43C8-85BD-673C6F517895}"/>
    <dgm:cxn modelId="{32D99563-5305-41A1-86FF-274A2547E371}" srcId="{1D25D6DB-AFFA-42A0-AB4A-9F1A12B450DA}" destId="{A33170A9-7546-4D11-BF19-F16552400E0C}" srcOrd="0" destOrd="0" parTransId="{B9ED88B4-57BB-4128-BBC0-B8B38309818B}" sibTransId="{3AE784C0-74E9-4A69-B268-8801628AE84C}"/>
    <dgm:cxn modelId="{96BD6DC2-FD10-4F40-8575-262BE2627342}" type="presOf" srcId="{F77D57A9-451E-4418-8629-4FA9635BB0A9}" destId="{D969D9F1-1E26-488B-B25A-214E6354C1BC}" srcOrd="0" destOrd="0" presId="urn:microsoft.com/office/officeart/2009/3/layout/IncreasingArrowsProcess"/>
    <dgm:cxn modelId="{569FA668-8116-414E-A6B1-9544AFCF320C}" srcId="{4C49D471-5CA6-4FAA-930B-5DBFFDE6B23A}" destId="{B00FEE3C-59AC-4E00-B6F0-87E47E427E74}" srcOrd="0" destOrd="0" parTransId="{362C5A1D-FEC2-4702-A87A-92E112295555}" sibTransId="{3C771A65-C430-4E10-AF89-BEB4A1BC594E}"/>
    <dgm:cxn modelId="{2D908A75-AE7D-43EA-B988-518E5EF6BC92}" srcId="{F77D57A9-451E-4418-8629-4FA9635BB0A9}" destId="{1D25D6DB-AFFA-42A0-AB4A-9F1A12B450DA}" srcOrd="1" destOrd="0" parTransId="{21F52883-365A-419A-8272-0B257046E07F}" sibTransId="{8945987E-08CC-4936-9F34-7A9E7A63726E}"/>
    <dgm:cxn modelId="{51A1E0F3-B5AE-4B24-8B50-23D691C3693C}" type="presOf" srcId="{1D25D6DB-AFFA-42A0-AB4A-9F1A12B450DA}" destId="{CE13D591-D38B-4DBD-83BB-7469219CF500}" srcOrd="0" destOrd="0" presId="urn:microsoft.com/office/officeart/2009/3/layout/IncreasingArrowsProcess"/>
    <dgm:cxn modelId="{55DC3FE9-4BFA-4EA3-BDA4-A6D8216B1A10}" type="presOf" srcId="{4C49D471-5CA6-4FAA-930B-5DBFFDE6B23A}" destId="{50029170-8F43-4F4B-A511-58CEDFBC682C}" srcOrd="0" destOrd="0" presId="urn:microsoft.com/office/officeart/2009/3/layout/IncreasingArrowsProcess"/>
    <dgm:cxn modelId="{FB2351D8-2126-4069-8A5C-A3FEA8B97729}" type="presOf" srcId="{B00FEE3C-59AC-4E00-B6F0-87E47E427E74}" destId="{6C1B7F41-936D-4664-AE3F-26E00B14C925}" srcOrd="0" destOrd="0" presId="urn:microsoft.com/office/officeart/2009/3/layout/IncreasingArrowsProcess"/>
    <dgm:cxn modelId="{B2FF2D02-D897-479D-B557-50024235345B}" type="presOf" srcId="{A33170A9-7546-4D11-BF19-F16552400E0C}" destId="{F2F48EDA-9EBF-4C85-8755-7FA14F560723}" srcOrd="0" destOrd="0" presId="urn:microsoft.com/office/officeart/2009/3/layout/IncreasingArrowsProcess"/>
    <dgm:cxn modelId="{0127D637-0C11-4CA2-9F94-8CDAD7BFBE59}" type="presParOf" srcId="{D969D9F1-1E26-488B-B25A-214E6354C1BC}" destId="{50029170-8F43-4F4B-A511-58CEDFBC682C}" srcOrd="0" destOrd="0" presId="urn:microsoft.com/office/officeart/2009/3/layout/IncreasingArrowsProcess"/>
    <dgm:cxn modelId="{DDD0B8DE-2F27-4C6D-93D6-56E91C28FAC4}" type="presParOf" srcId="{D969D9F1-1E26-488B-B25A-214E6354C1BC}" destId="{6C1B7F41-936D-4664-AE3F-26E00B14C925}" srcOrd="1" destOrd="0" presId="urn:microsoft.com/office/officeart/2009/3/layout/IncreasingArrowsProcess"/>
    <dgm:cxn modelId="{C9A6E455-E498-44D0-AB1B-B8B783181047}" type="presParOf" srcId="{D969D9F1-1E26-488B-B25A-214E6354C1BC}" destId="{CE13D591-D38B-4DBD-83BB-7469219CF500}" srcOrd="2" destOrd="0" presId="urn:microsoft.com/office/officeart/2009/3/layout/IncreasingArrowsProcess"/>
    <dgm:cxn modelId="{B76EDA5E-BB82-4C0F-B5E2-353FC195C77C}" type="presParOf" srcId="{D969D9F1-1E26-488B-B25A-214E6354C1BC}" destId="{F2F48EDA-9EBF-4C85-8755-7FA14F560723}"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CB360F-4091-420A-BA14-9B92EDAE5D92}"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MX"/>
        </a:p>
      </dgm:t>
    </dgm:pt>
    <dgm:pt modelId="{1ABF1F0C-4E21-4242-BF75-EA6FBAE33DCE}">
      <dgm:prSet custT="1"/>
      <dgm:spPr/>
      <dgm:t>
        <a:bodyPr/>
        <a:lstStyle/>
        <a:p>
          <a:pPr rtl="0"/>
          <a:r>
            <a:rPr lang="es-MX" sz="2800" b="0" i="0" baseline="0" dirty="0"/>
            <a:t>1</a:t>
          </a:r>
        </a:p>
      </dgm:t>
    </dgm:pt>
    <dgm:pt modelId="{4AA5A182-D51C-45CE-BE2D-72CFBC1DFA85}" type="parTrans" cxnId="{D7CF71CB-97A6-4CA0-86A8-85B280C59516}">
      <dgm:prSet/>
      <dgm:spPr/>
      <dgm:t>
        <a:bodyPr/>
        <a:lstStyle/>
        <a:p>
          <a:endParaRPr lang="es-MX"/>
        </a:p>
      </dgm:t>
    </dgm:pt>
    <dgm:pt modelId="{73CBC539-B781-4FB9-9F94-24181B10E0EE}" type="sibTrans" cxnId="{D7CF71CB-97A6-4CA0-86A8-85B280C59516}">
      <dgm:prSet/>
      <dgm:spPr/>
      <dgm:t>
        <a:bodyPr/>
        <a:lstStyle/>
        <a:p>
          <a:endParaRPr lang="es-MX"/>
        </a:p>
      </dgm:t>
    </dgm:pt>
    <dgm:pt modelId="{D76BA78C-15D4-41F6-B084-76C6F0D26CD6}">
      <dgm:prSet custT="1"/>
      <dgm:spPr/>
      <dgm:t>
        <a:bodyPr/>
        <a:lstStyle/>
        <a:p>
          <a:pPr rtl="0"/>
          <a:r>
            <a:rPr lang="es-EC" sz="1600" dirty="0"/>
            <a:t>Para la implementación de estas ferias verdes se considera importante el nivel de responsabilidad social por parte del agricultor, como también el gasto que realiza el consumidor y la frecuencia de sus compras. </a:t>
          </a:r>
          <a:endParaRPr lang="es-MX" sz="1600" b="0" i="0" baseline="0" dirty="0"/>
        </a:p>
      </dgm:t>
    </dgm:pt>
    <dgm:pt modelId="{350D8B56-EC1C-444E-8DA4-443DC602C2CB}">
      <dgm:prSet custT="1"/>
      <dgm:spPr/>
      <dgm:t>
        <a:bodyPr/>
        <a:lstStyle/>
        <a:p>
          <a:pPr rtl="0"/>
          <a:r>
            <a:rPr lang="es-MX" sz="2800" b="0" i="0" baseline="0"/>
            <a:t>3</a:t>
          </a:r>
          <a:endParaRPr lang="es-MX" sz="2800" b="0" i="0" baseline="0" dirty="0"/>
        </a:p>
      </dgm:t>
    </dgm:pt>
    <dgm:pt modelId="{F9D2BAC0-D40E-4974-BF88-41E570577D9D}" type="sibTrans" cxnId="{DB53DE1F-6EA5-4442-B7AE-3E5FE397E7BF}">
      <dgm:prSet/>
      <dgm:spPr/>
      <dgm:t>
        <a:bodyPr/>
        <a:lstStyle/>
        <a:p>
          <a:endParaRPr lang="es-MX"/>
        </a:p>
      </dgm:t>
    </dgm:pt>
    <dgm:pt modelId="{2783ECD4-9405-4D5F-B811-96F6E27887AA}" type="parTrans" cxnId="{DB53DE1F-6EA5-4442-B7AE-3E5FE397E7BF}">
      <dgm:prSet/>
      <dgm:spPr/>
      <dgm:t>
        <a:bodyPr/>
        <a:lstStyle/>
        <a:p>
          <a:endParaRPr lang="es-MX"/>
        </a:p>
      </dgm:t>
    </dgm:pt>
    <dgm:pt modelId="{CB265612-2BD2-459A-AA82-AA30E9D6AF49}" type="sibTrans" cxnId="{3163FEB8-55FC-414C-B4F9-11DE4F94CBDD}">
      <dgm:prSet/>
      <dgm:spPr/>
      <dgm:t>
        <a:bodyPr/>
        <a:lstStyle/>
        <a:p>
          <a:endParaRPr lang="es-MX"/>
        </a:p>
      </dgm:t>
    </dgm:pt>
    <dgm:pt modelId="{D8C79D5D-F6BB-4321-BC8C-F398887A403A}" type="parTrans" cxnId="{3163FEB8-55FC-414C-B4F9-11DE4F94CBDD}">
      <dgm:prSet/>
      <dgm:spPr/>
      <dgm:t>
        <a:bodyPr/>
        <a:lstStyle/>
        <a:p>
          <a:endParaRPr lang="es-MX"/>
        </a:p>
      </dgm:t>
    </dgm:pt>
    <dgm:pt modelId="{67AAEEA9-44F0-4BC1-A1DE-7740EA65D8B1}">
      <dgm:prSet custT="1"/>
      <dgm:spPr/>
      <dgm:t>
        <a:bodyPr/>
        <a:lstStyle/>
        <a:p>
          <a:pPr rtl="0"/>
          <a:r>
            <a:rPr lang="es-EC" sz="1600" dirty="0"/>
            <a:t>Los agricultores dedicados a este giro del negocio sabrán a que segmento de mercado se dirigen y cuáles son los productos de mayor aceptación de compra por parte del consumidor al implementar estas ferias verdes en zonas estratégicas para el desarrollo de su negocio.</a:t>
          </a:r>
          <a:endParaRPr lang="es-MX" sz="1600" b="0" i="0" baseline="0" dirty="0"/>
        </a:p>
      </dgm:t>
    </dgm:pt>
    <dgm:pt modelId="{09A32FE8-C93E-48D5-B74E-B46725E49FD8}">
      <dgm:prSet custT="1"/>
      <dgm:spPr/>
      <dgm:t>
        <a:bodyPr/>
        <a:lstStyle/>
        <a:p>
          <a:pPr rtl="0"/>
          <a:r>
            <a:rPr lang="es-MX" sz="2800" b="0" i="0" baseline="0" dirty="0"/>
            <a:t>2</a:t>
          </a:r>
        </a:p>
      </dgm:t>
    </dgm:pt>
    <dgm:pt modelId="{6D52B23A-5659-42EB-9776-3FFF20FBABAC}" type="sibTrans" cxnId="{F25FDB73-DAF9-4220-81AF-FF7816121592}">
      <dgm:prSet/>
      <dgm:spPr/>
      <dgm:t>
        <a:bodyPr/>
        <a:lstStyle/>
        <a:p>
          <a:endParaRPr lang="es-MX"/>
        </a:p>
      </dgm:t>
    </dgm:pt>
    <dgm:pt modelId="{57EF9320-2AC3-48CE-BC16-5207535A8734}" type="parTrans" cxnId="{F25FDB73-DAF9-4220-81AF-FF7816121592}">
      <dgm:prSet/>
      <dgm:spPr/>
      <dgm:t>
        <a:bodyPr/>
        <a:lstStyle/>
        <a:p>
          <a:endParaRPr lang="es-MX"/>
        </a:p>
      </dgm:t>
    </dgm:pt>
    <dgm:pt modelId="{45320A5B-9832-4A80-82CD-6073C7A81575}" type="sibTrans" cxnId="{E545E7B6-91F1-4695-813E-71AF6C2A8A17}">
      <dgm:prSet/>
      <dgm:spPr/>
      <dgm:t>
        <a:bodyPr/>
        <a:lstStyle/>
        <a:p>
          <a:endParaRPr lang="es-MX"/>
        </a:p>
      </dgm:t>
    </dgm:pt>
    <dgm:pt modelId="{4F5D654B-A962-47E9-815A-590FAACCED49}" type="parTrans" cxnId="{E545E7B6-91F1-4695-813E-71AF6C2A8A17}">
      <dgm:prSet/>
      <dgm:spPr/>
      <dgm:t>
        <a:bodyPr/>
        <a:lstStyle/>
        <a:p>
          <a:endParaRPr lang="es-MX"/>
        </a:p>
      </dgm:t>
    </dgm:pt>
    <dgm:pt modelId="{905A76C7-D72F-429B-9613-8D2A10492743}">
      <dgm:prSet custT="1"/>
      <dgm:spPr/>
      <dgm:t>
        <a:bodyPr/>
        <a:lstStyle/>
        <a:p>
          <a:pPr rtl="0"/>
          <a:r>
            <a:rPr lang="es-EC" sz="1600" dirty="0"/>
            <a:t>Observamos que mayor parte de ciudadanos de los cantones de Quito y Rumiñahui consideran necesarios la implementación de ferias verdes en los alrededores de mercados o puntos especializados donde se ofrezcan estos alimentos en especial frutas y hortalizas. </a:t>
          </a:r>
          <a:endParaRPr lang="es-MX" sz="1600" b="0" i="0" baseline="0" dirty="0"/>
        </a:p>
      </dgm:t>
    </dgm:pt>
    <dgm:pt modelId="{FBB6D172-3457-4DCE-A3E2-7046F7774C4E}" type="sibTrans" cxnId="{07B2F694-AB20-48DC-842F-D09A9C78BBE8}">
      <dgm:prSet/>
      <dgm:spPr/>
      <dgm:t>
        <a:bodyPr/>
        <a:lstStyle/>
        <a:p>
          <a:endParaRPr lang="es-MX"/>
        </a:p>
      </dgm:t>
    </dgm:pt>
    <dgm:pt modelId="{51036808-0BCB-4FCC-851A-8FBF616EBB46}" type="parTrans" cxnId="{07B2F694-AB20-48DC-842F-D09A9C78BBE8}">
      <dgm:prSet/>
      <dgm:spPr/>
      <dgm:t>
        <a:bodyPr/>
        <a:lstStyle/>
        <a:p>
          <a:endParaRPr lang="es-MX"/>
        </a:p>
      </dgm:t>
    </dgm:pt>
    <dgm:pt modelId="{0373FDEE-C29B-4C1E-9D3C-5C3C648FD9CA}" type="pres">
      <dgm:prSet presAssocID="{DFCB360F-4091-420A-BA14-9B92EDAE5D92}" presName="linearFlow" presStyleCnt="0">
        <dgm:presLayoutVars>
          <dgm:dir/>
          <dgm:animLvl val="lvl"/>
          <dgm:resizeHandles val="exact"/>
        </dgm:presLayoutVars>
      </dgm:prSet>
      <dgm:spPr/>
      <dgm:t>
        <a:bodyPr/>
        <a:lstStyle/>
        <a:p>
          <a:endParaRPr lang="es-ES"/>
        </a:p>
      </dgm:t>
    </dgm:pt>
    <dgm:pt modelId="{6BCC8436-2B56-4526-9563-FD914F781654}" type="pres">
      <dgm:prSet presAssocID="{1ABF1F0C-4E21-4242-BF75-EA6FBAE33DCE}" presName="composite" presStyleCnt="0"/>
      <dgm:spPr/>
    </dgm:pt>
    <dgm:pt modelId="{8CB13080-4955-4A46-B1F4-A7E95C2CCEB0}" type="pres">
      <dgm:prSet presAssocID="{1ABF1F0C-4E21-4242-BF75-EA6FBAE33DCE}" presName="parentText" presStyleLbl="alignNode1" presStyleIdx="0" presStyleCnt="3">
        <dgm:presLayoutVars>
          <dgm:chMax val="1"/>
          <dgm:bulletEnabled val="1"/>
        </dgm:presLayoutVars>
      </dgm:prSet>
      <dgm:spPr/>
      <dgm:t>
        <a:bodyPr/>
        <a:lstStyle/>
        <a:p>
          <a:endParaRPr lang="es-ES"/>
        </a:p>
      </dgm:t>
    </dgm:pt>
    <dgm:pt modelId="{48C3CD2B-42D6-471A-8C68-503D32BD44B5}" type="pres">
      <dgm:prSet presAssocID="{1ABF1F0C-4E21-4242-BF75-EA6FBAE33DCE}" presName="descendantText" presStyleLbl="alignAcc1" presStyleIdx="0" presStyleCnt="3">
        <dgm:presLayoutVars>
          <dgm:bulletEnabled val="1"/>
        </dgm:presLayoutVars>
      </dgm:prSet>
      <dgm:spPr/>
      <dgm:t>
        <a:bodyPr/>
        <a:lstStyle/>
        <a:p>
          <a:endParaRPr lang="es-ES"/>
        </a:p>
      </dgm:t>
    </dgm:pt>
    <dgm:pt modelId="{E91B2DF9-DF85-4BB1-BD4F-1EE5194EBF1A}" type="pres">
      <dgm:prSet presAssocID="{73CBC539-B781-4FB9-9F94-24181B10E0EE}" presName="sp" presStyleCnt="0"/>
      <dgm:spPr/>
    </dgm:pt>
    <dgm:pt modelId="{963F81F6-71A0-443E-BE67-2472140A585B}" type="pres">
      <dgm:prSet presAssocID="{09A32FE8-C93E-48D5-B74E-B46725E49FD8}" presName="composite" presStyleCnt="0"/>
      <dgm:spPr/>
    </dgm:pt>
    <dgm:pt modelId="{BA03681E-C269-4974-8E5E-32776DC199ED}" type="pres">
      <dgm:prSet presAssocID="{09A32FE8-C93E-48D5-B74E-B46725E49FD8}" presName="parentText" presStyleLbl="alignNode1" presStyleIdx="1" presStyleCnt="3">
        <dgm:presLayoutVars>
          <dgm:chMax val="1"/>
          <dgm:bulletEnabled val="1"/>
        </dgm:presLayoutVars>
      </dgm:prSet>
      <dgm:spPr/>
      <dgm:t>
        <a:bodyPr/>
        <a:lstStyle/>
        <a:p>
          <a:endParaRPr lang="es-ES"/>
        </a:p>
      </dgm:t>
    </dgm:pt>
    <dgm:pt modelId="{380135E6-980B-427B-9F40-959DFD570F67}" type="pres">
      <dgm:prSet presAssocID="{09A32FE8-C93E-48D5-B74E-B46725E49FD8}" presName="descendantText" presStyleLbl="alignAcc1" presStyleIdx="1" presStyleCnt="3">
        <dgm:presLayoutVars>
          <dgm:bulletEnabled val="1"/>
        </dgm:presLayoutVars>
      </dgm:prSet>
      <dgm:spPr/>
      <dgm:t>
        <a:bodyPr/>
        <a:lstStyle/>
        <a:p>
          <a:endParaRPr lang="es-ES"/>
        </a:p>
      </dgm:t>
    </dgm:pt>
    <dgm:pt modelId="{E907F4D8-BFF3-4B5F-B0CE-F8796C81CD64}" type="pres">
      <dgm:prSet presAssocID="{6D52B23A-5659-42EB-9776-3FFF20FBABAC}" presName="sp" presStyleCnt="0"/>
      <dgm:spPr/>
    </dgm:pt>
    <dgm:pt modelId="{ABB13377-81D8-4CEE-BCFB-090B786D2E64}" type="pres">
      <dgm:prSet presAssocID="{350D8B56-EC1C-444E-8DA4-443DC602C2CB}" presName="composite" presStyleCnt="0"/>
      <dgm:spPr/>
    </dgm:pt>
    <dgm:pt modelId="{510818AF-211E-4DBD-B93A-E4F25E60E1FA}" type="pres">
      <dgm:prSet presAssocID="{350D8B56-EC1C-444E-8DA4-443DC602C2CB}" presName="parentText" presStyleLbl="alignNode1" presStyleIdx="2" presStyleCnt="3">
        <dgm:presLayoutVars>
          <dgm:chMax val="1"/>
          <dgm:bulletEnabled val="1"/>
        </dgm:presLayoutVars>
      </dgm:prSet>
      <dgm:spPr/>
      <dgm:t>
        <a:bodyPr/>
        <a:lstStyle/>
        <a:p>
          <a:endParaRPr lang="es-ES"/>
        </a:p>
      </dgm:t>
    </dgm:pt>
    <dgm:pt modelId="{6CAAAF42-4D03-4F08-8C1D-DAC6D6053D14}" type="pres">
      <dgm:prSet presAssocID="{350D8B56-EC1C-444E-8DA4-443DC602C2CB}" presName="descendantText" presStyleLbl="alignAcc1" presStyleIdx="2" presStyleCnt="3">
        <dgm:presLayoutVars>
          <dgm:bulletEnabled val="1"/>
        </dgm:presLayoutVars>
      </dgm:prSet>
      <dgm:spPr/>
      <dgm:t>
        <a:bodyPr/>
        <a:lstStyle/>
        <a:p>
          <a:endParaRPr lang="es-ES"/>
        </a:p>
      </dgm:t>
    </dgm:pt>
  </dgm:ptLst>
  <dgm:cxnLst>
    <dgm:cxn modelId="{B0139352-209D-4AB8-8B9C-3A25FA8EA5FE}" type="presOf" srcId="{DFCB360F-4091-420A-BA14-9B92EDAE5D92}" destId="{0373FDEE-C29B-4C1E-9D3C-5C3C648FD9CA}" srcOrd="0" destOrd="0" presId="urn:microsoft.com/office/officeart/2005/8/layout/chevron2"/>
    <dgm:cxn modelId="{5B1D92B2-A81A-481A-BD28-A7AB6555B166}" type="presOf" srcId="{1ABF1F0C-4E21-4242-BF75-EA6FBAE33DCE}" destId="{8CB13080-4955-4A46-B1F4-A7E95C2CCEB0}" srcOrd="0" destOrd="0" presId="urn:microsoft.com/office/officeart/2005/8/layout/chevron2"/>
    <dgm:cxn modelId="{0A640C3A-0936-40E7-9D96-703154371724}" type="presOf" srcId="{D76BA78C-15D4-41F6-B084-76C6F0D26CD6}" destId="{6CAAAF42-4D03-4F08-8C1D-DAC6D6053D14}" srcOrd="0" destOrd="0" presId="urn:microsoft.com/office/officeart/2005/8/layout/chevron2"/>
    <dgm:cxn modelId="{07B2F694-AB20-48DC-842F-D09A9C78BBE8}" srcId="{1ABF1F0C-4E21-4242-BF75-EA6FBAE33DCE}" destId="{905A76C7-D72F-429B-9613-8D2A10492743}" srcOrd="0" destOrd="0" parTransId="{51036808-0BCB-4FCC-851A-8FBF616EBB46}" sibTransId="{FBB6D172-3457-4DCE-A3E2-7046F7774C4E}"/>
    <dgm:cxn modelId="{F25FDB73-DAF9-4220-81AF-FF7816121592}" srcId="{DFCB360F-4091-420A-BA14-9B92EDAE5D92}" destId="{09A32FE8-C93E-48D5-B74E-B46725E49FD8}" srcOrd="1" destOrd="0" parTransId="{57EF9320-2AC3-48CE-BC16-5207535A8734}" sibTransId="{6D52B23A-5659-42EB-9776-3FFF20FBABAC}"/>
    <dgm:cxn modelId="{E545E7B6-91F1-4695-813E-71AF6C2A8A17}" srcId="{09A32FE8-C93E-48D5-B74E-B46725E49FD8}" destId="{67AAEEA9-44F0-4BC1-A1DE-7740EA65D8B1}" srcOrd="0" destOrd="0" parTransId="{4F5D654B-A962-47E9-815A-590FAACCED49}" sibTransId="{45320A5B-9832-4A80-82CD-6073C7A81575}"/>
    <dgm:cxn modelId="{886F2125-B09C-4B1E-A5F5-436485E3B53D}" type="presOf" srcId="{09A32FE8-C93E-48D5-B74E-B46725E49FD8}" destId="{BA03681E-C269-4974-8E5E-32776DC199ED}" srcOrd="0" destOrd="0" presId="urn:microsoft.com/office/officeart/2005/8/layout/chevron2"/>
    <dgm:cxn modelId="{DB53DE1F-6EA5-4442-B7AE-3E5FE397E7BF}" srcId="{DFCB360F-4091-420A-BA14-9B92EDAE5D92}" destId="{350D8B56-EC1C-444E-8DA4-443DC602C2CB}" srcOrd="2" destOrd="0" parTransId="{2783ECD4-9405-4D5F-B811-96F6E27887AA}" sibTransId="{F9D2BAC0-D40E-4974-BF88-41E570577D9D}"/>
    <dgm:cxn modelId="{A10C237D-F5B4-4AF4-BBBD-8199DB49EE7A}" type="presOf" srcId="{67AAEEA9-44F0-4BC1-A1DE-7740EA65D8B1}" destId="{380135E6-980B-427B-9F40-959DFD570F67}" srcOrd="0" destOrd="0" presId="urn:microsoft.com/office/officeart/2005/8/layout/chevron2"/>
    <dgm:cxn modelId="{3163FEB8-55FC-414C-B4F9-11DE4F94CBDD}" srcId="{350D8B56-EC1C-444E-8DA4-443DC602C2CB}" destId="{D76BA78C-15D4-41F6-B084-76C6F0D26CD6}" srcOrd="0" destOrd="0" parTransId="{D8C79D5D-F6BB-4321-BC8C-F398887A403A}" sibTransId="{CB265612-2BD2-459A-AA82-AA30E9D6AF49}"/>
    <dgm:cxn modelId="{D7CF71CB-97A6-4CA0-86A8-85B280C59516}" srcId="{DFCB360F-4091-420A-BA14-9B92EDAE5D92}" destId="{1ABF1F0C-4E21-4242-BF75-EA6FBAE33DCE}" srcOrd="0" destOrd="0" parTransId="{4AA5A182-D51C-45CE-BE2D-72CFBC1DFA85}" sibTransId="{73CBC539-B781-4FB9-9F94-24181B10E0EE}"/>
    <dgm:cxn modelId="{0BB7E4E9-381A-428A-A2B5-9A08A1337A6C}" type="presOf" srcId="{350D8B56-EC1C-444E-8DA4-443DC602C2CB}" destId="{510818AF-211E-4DBD-B93A-E4F25E60E1FA}" srcOrd="0" destOrd="0" presId="urn:microsoft.com/office/officeart/2005/8/layout/chevron2"/>
    <dgm:cxn modelId="{7DBE6965-9F1B-4377-8B27-2B19CE2A4B45}" type="presOf" srcId="{905A76C7-D72F-429B-9613-8D2A10492743}" destId="{48C3CD2B-42D6-471A-8C68-503D32BD44B5}" srcOrd="0" destOrd="0" presId="urn:microsoft.com/office/officeart/2005/8/layout/chevron2"/>
    <dgm:cxn modelId="{2B26B0BC-1654-480C-94ED-6B3C8CDE7E42}" type="presParOf" srcId="{0373FDEE-C29B-4C1E-9D3C-5C3C648FD9CA}" destId="{6BCC8436-2B56-4526-9563-FD914F781654}" srcOrd="0" destOrd="0" presId="urn:microsoft.com/office/officeart/2005/8/layout/chevron2"/>
    <dgm:cxn modelId="{DD5E8D43-0CD9-45BC-AD50-BE96D05888C3}" type="presParOf" srcId="{6BCC8436-2B56-4526-9563-FD914F781654}" destId="{8CB13080-4955-4A46-B1F4-A7E95C2CCEB0}" srcOrd="0" destOrd="0" presId="urn:microsoft.com/office/officeart/2005/8/layout/chevron2"/>
    <dgm:cxn modelId="{0E534022-A02F-4323-B5B5-4A6FA7BF4B93}" type="presParOf" srcId="{6BCC8436-2B56-4526-9563-FD914F781654}" destId="{48C3CD2B-42D6-471A-8C68-503D32BD44B5}" srcOrd="1" destOrd="0" presId="urn:microsoft.com/office/officeart/2005/8/layout/chevron2"/>
    <dgm:cxn modelId="{64005B1F-CE85-4D19-BBAB-5F6E23733C04}" type="presParOf" srcId="{0373FDEE-C29B-4C1E-9D3C-5C3C648FD9CA}" destId="{E91B2DF9-DF85-4BB1-BD4F-1EE5194EBF1A}" srcOrd="1" destOrd="0" presId="urn:microsoft.com/office/officeart/2005/8/layout/chevron2"/>
    <dgm:cxn modelId="{B40E2783-696B-4458-91C9-4E1D7C28C034}" type="presParOf" srcId="{0373FDEE-C29B-4C1E-9D3C-5C3C648FD9CA}" destId="{963F81F6-71A0-443E-BE67-2472140A585B}" srcOrd="2" destOrd="0" presId="urn:microsoft.com/office/officeart/2005/8/layout/chevron2"/>
    <dgm:cxn modelId="{2E8FE782-20B7-4523-8207-84408B0AF501}" type="presParOf" srcId="{963F81F6-71A0-443E-BE67-2472140A585B}" destId="{BA03681E-C269-4974-8E5E-32776DC199ED}" srcOrd="0" destOrd="0" presId="urn:microsoft.com/office/officeart/2005/8/layout/chevron2"/>
    <dgm:cxn modelId="{4EDE285E-9165-4330-A1B9-3C12D4316E2A}" type="presParOf" srcId="{963F81F6-71A0-443E-BE67-2472140A585B}" destId="{380135E6-980B-427B-9F40-959DFD570F67}" srcOrd="1" destOrd="0" presId="urn:microsoft.com/office/officeart/2005/8/layout/chevron2"/>
    <dgm:cxn modelId="{D514EC28-96DF-4CE7-9DA2-D136F5D0C635}" type="presParOf" srcId="{0373FDEE-C29B-4C1E-9D3C-5C3C648FD9CA}" destId="{E907F4D8-BFF3-4B5F-B0CE-F8796C81CD64}" srcOrd="3" destOrd="0" presId="urn:microsoft.com/office/officeart/2005/8/layout/chevron2"/>
    <dgm:cxn modelId="{155549DA-4E2A-4F2B-8D6A-4254CAECA2AD}" type="presParOf" srcId="{0373FDEE-C29B-4C1E-9D3C-5C3C648FD9CA}" destId="{ABB13377-81D8-4CEE-BCFB-090B786D2E64}" srcOrd="4" destOrd="0" presId="urn:microsoft.com/office/officeart/2005/8/layout/chevron2"/>
    <dgm:cxn modelId="{EF6CC2C2-6404-43A0-A841-0C4927BCDDA0}" type="presParOf" srcId="{ABB13377-81D8-4CEE-BCFB-090B786D2E64}" destId="{510818AF-211E-4DBD-B93A-E4F25E60E1FA}" srcOrd="0" destOrd="0" presId="urn:microsoft.com/office/officeart/2005/8/layout/chevron2"/>
    <dgm:cxn modelId="{48EB3F21-AFB9-4703-8CB3-735A64CC3A0F}" type="presParOf" srcId="{ABB13377-81D8-4CEE-BCFB-090B786D2E64}" destId="{6CAAAF42-4D03-4F08-8C1D-DAC6D6053D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B5705E-2295-4EF8-905C-B3A76D798DE9}"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MX"/>
        </a:p>
      </dgm:t>
    </dgm:pt>
    <dgm:pt modelId="{6B6772EA-3573-4269-8FB4-5B0D359A3C87}">
      <dgm:prSet custT="1"/>
      <dgm:spPr/>
      <dgm:t>
        <a:bodyPr/>
        <a:lstStyle/>
        <a:p>
          <a:pPr rtl="0"/>
          <a:r>
            <a:rPr lang="es-ES" sz="1600" dirty="0"/>
            <a:t>Establecer un reglamento para los miembros de  la asociación que garantice la armonía del trabajo en la oferta de estos productos.</a:t>
          </a:r>
          <a:endParaRPr lang="es-MX" sz="1600" dirty="0"/>
        </a:p>
      </dgm:t>
    </dgm:pt>
    <dgm:pt modelId="{C67FC122-9156-484F-9AA3-89F510B1EBC5}" type="parTrans" cxnId="{138988CC-6519-4FCD-A55D-FE968D6C9AE2}">
      <dgm:prSet/>
      <dgm:spPr/>
      <dgm:t>
        <a:bodyPr/>
        <a:lstStyle/>
        <a:p>
          <a:endParaRPr lang="es-MX"/>
        </a:p>
      </dgm:t>
    </dgm:pt>
    <dgm:pt modelId="{315E2610-DE0F-4D54-8B66-09C4A2991211}" type="sibTrans" cxnId="{138988CC-6519-4FCD-A55D-FE968D6C9AE2}">
      <dgm:prSet/>
      <dgm:spPr/>
      <dgm:t>
        <a:bodyPr/>
        <a:lstStyle/>
        <a:p>
          <a:endParaRPr lang="es-MX"/>
        </a:p>
      </dgm:t>
    </dgm:pt>
    <dgm:pt modelId="{08224D90-A359-410B-A1C6-FC67306F8E91}">
      <dgm:prSet custT="1"/>
      <dgm:spPr/>
      <dgm:t>
        <a:bodyPr/>
        <a:lstStyle/>
        <a:p>
          <a:pPr rtl="0"/>
          <a:r>
            <a:rPr lang="es-ES" sz="1600" dirty="0"/>
            <a:t>Para obtener mayor eficacia en la implementación de estas ferias orgánicas se debe conocer </a:t>
          </a:r>
          <a:r>
            <a:rPr lang="es-EC" sz="1600" dirty="0"/>
            <a:t> el segmento de mercado al cual se va dirigir y también</a:t>
          </a:r>
          <a:r>
            <a:rPr lang="es-ES" sz="1600" dirty="0"/>
            <a:t> las nuevas tendencias del mercado. Además de la importancia de concientizar a la ciudadanía en consumir alimentos libres de agroquímicos por su salud y el cuidado del medio ambiente.</a:t>
          </a:r>
          <a:endParaRPr lang="es-MX" sz="1600" dirty="0"/>
        </a:p>
      </dgm:t>
    </dgm:pt>
    <dgm:pt modelId="{E05A512E-0370-4048-9D81-0BCC9187EB97}" type="parTrans" cxnId="{0348E6B3-BEE0-430E-9D6E-3AF052B6CCA7}">
      <dgm:prSet/>
      <dgm:spPr/>
      <dgm:t>
        <a:bodyPr/>
        <a:lstStyle/>
        <a:p>
          <a:endParaRPr lang="es-MX"/>
        </a:p>
      </dgm:t>
    </dgm:pt>
    <dgm:pt modelId="{E209A704-B2FF-4A0F-8EBC-0DD958FFEE45}" type="sibTrans" cxnId="{0348E6B3-BEE0-430E-9D6E-3AF052B6CCA7}">
      <dgm:prSet/>
      <dgm:spPr/>
      <dgm:t>
        <a:bodyPr/>
        <a:lstStyle/>
        <a:p>
          <a:endParaRPr lang="es-MX"/>
        </a:p>
      </dgm:t>
    </dgm:pt>
    <dgm:pt modelId="{2454F64A-5F62-4626-855F-D0521E4BC7C7}">
      <dgm:prSet custT="1"/>
      <dgm:spPr/>
      <dgm:t>
        <a:bodyPr/>
        <a:lstStyle/>
        <a:p>
          <a:pPr rtl="0"/>
          <a:r>
            <a:rPr lang="es-ES" sz="2400" dirty="0"/>
            <a:t>3</a:t>
          </a:r>
          <a:endParaRPr lang="es-MX" sz="2400" dirty="0"/>
        </a:p>
      </dgm:t>
    </dgm:pt>
    <dgm:pt modelId="{2EC14720-F1A5-4D19-B874-E9969B16E1D8}" type="parTrans" cxnId="{0B70327D-2246-452F-8121-072AD43B4BB6}">
      <dgm:prSet/>
      <dgm:spPr/>
      <dgm:t>
        <a:bodyPr/>
        <a:lstStyle/>
        <a:p>
          <a:endParaRPr lang="es-MX"/>
        </a:p>
      </dgm:t>
    </dgm:pt>
    <dgm:pt modelId="{FB11AA97-0875-428F-B0C7-D8512FA6224A}" type="sibTrans" cxnId="{0B70327D-2246-452F-8121-072AD43B4BB6}">
      <dgm:prSet/>
      <dgm:spPr/>
      <dgm:t>
        <a:bodyPr/>
        <a:lstStyle/>
        <a:p>
          <a:endParaRPr lang="es-MX"/>
        </a:p>
      </dgm:t>
    </dgm:pt>
    <dgm:pt modelId="{4AAF5CDA-F71C-4750-A211-C3B255FD78C3}">
      <dgm:prSet custT="1"/>
      <dgm:spPr/>
      <dgm:t>
        <a:bodyPr/>
        <a:lstStyle/>
        <a:p>
          <a:pPr rtl="0"/>
          <a:r>
            <a:rPr lang="es-MX" sz="2400"/>
            <a:t>1</a:t>
          </a:r>
          <a:endParaRPr lang="es-MX" sz="2400" dirty="0"/>
        </a:p>
      </dgm:t>
    </dgm:pt>
    <dgm:pt modelId="{7F931C9B-9045-4476-9CE5-C6238247899E}" type="parTrans" cxnId="{848275CB-F232-475A-9109-469E0A234571}">
      <dgm:prSet/>
      <dgm:spPr/>
      <dgm:t>
        <a:bodyPr/>
        <a:lstStyle/>
        <a:p>
          <a:endParaRPr lang="es-MX"/>
        </a:p>
      </dgm:t>
    </dgm:pt>
    <dgm:pt modelId="{77453706-7C4B-411C-BB4C-BFC6EDD465A8}" type="sibTrans" cxnId="{848275CB-F232-475A-9109-469E0A234571}">
      <dgm:prSet/>
      <dgm:spPr/>
      <dgm:t>
        <a:bodyPr/>
        <a:lstStyle/>
        <a:p>
          <a:endParaRPr lang="es-MX"/>
        </a:p>
      </dgm:t>
    </dgm:pt>
    <dgm:pt modelId="{A04DEB1D-2B67-4006-A6B9-8BF4A318AFBD}">
      <dgm:prSet custT="1"/>
      <dgm:spPr/>
      <dgm:t>
        <a:bodyPr/>
        <a:lstStyle/>
        <a:p>
          <a:pPr rtl="0"/>
          <a:r>
            <a:rPr lang="es-MX" sz="2400"/>
            <a:t>2</a:t>
          </a:r>
          <a:endParaRPr lang="es-MX" sz="2400" dirty="0"/>
        </a:p>
      </dgm:t>
    </dgm:pt>
    <dgm:pt modelId="{CF4C27BA-2944-46DC-B779-CF730EDA56E2}" type="parTrans" cxnId="{0646285B-4607-40BB-937A-27CFC08AEBF2}">
      <dgm:prSet/>
      <dgm:spPr/>
      <dgm:t>
        <a:bodyPr/>
        <a:lstStyle/>
        <a:p>
          <a:endParaRPr lang="es-MX"/>
        </a:p>
      </dgm:t>
    </dgm:pt>
    <dgm:pt modelId="{6D9B0B66-27CD-40A6-AA2A-B97B7646D782}" type="sibTrans" cxnId="{0646285B-4607-40BB-937A-27CFC08AEBF2}">
      <dgm:prSet/>
      <dgm:spPr/>
      <dgm:t>
        <a:bodyPr/>
        <a:lstStyle/>
        <a:p>
          <a:endParaRPr lang="es-MX"/>
        </a:p>
      </dgm:t>
    </dgm:pt>
    <dgm:pt modelId="{AE68E798-F7B9-4085-BF06-EFBAAE91C889}">
      <dgm:prSet custT="1"/>
      <dgm:spPr/>
      <dgm:t>
        <a:bodyPr/>
        <a:lstStyle/>
        <a:p>
          <a:pPr rtl="0"/>
          <a:r>
            <a:rPr lang="es-EC" sz="1600" dirty="0"/>
            <a:t>Los miembros de estas asociaciones deben empaparse sobre el tema de agricultura orgánica para responder al consumidor cualquier inquietud, además de prepararse en métodos y estrategias de persuasión que influyan al cliente en la compra de sus productos.</a:t>
          </a:r>
          <a:r>
            <a:rPr lang="es-ES" sz="1600" dirty="0"/>
            <a:t>.</a:t>
          </a:r>
          <a:endParaRPr lang="es-MX" sz="1600" dirty="0"/>
        </a:p>
      </dgm:t>
    </dgm:pt>
    <dgm:pt modelId="{ECEBEF28-1178-4EA5-96E8-FC0A8E4C71B0}" type="parTrans" cxnId="{86156B35-8FCA-42BB-AE41-0B6E3E0A6A28}">
      <dgm:prSet/>
      <dgm:spPr/>
      <dgm:t>
        <a:bodyPr/>
        <a:lstStyle/>
        <a:p>
          <a:endParaRPr lang="es-MX"/>
        </a:p>
      </dgm:t>
    </dgm:pt>
    <dgm:pt modelId="{9D45F0D8-1E6B-408F-AEC8-4117747C031A}" type="sibTrans" cxnId="{86156B35-8FCA-42BB-AE41-0B6E3E0A6A28}">
      <dgm:prSet/>
      <dgm:spPr/>
      <dgm:t>
        <a:bodyPr/>
        <a:lstStyle/>
        <a:p>
          <a:endParaRPr lang="es-MX"/>
        </a:p>
      </dgm:t>
    </dgm:pt>
    <dgm:pt modelId="{C20B7FAA-5CDF-406E-BD84-EE6121BCCA19}" type="pres">
      <dgm:prSet presAssocID="{ADB5705E-2295-4EF8-905C-B3A76D798DE9}" presName="linearFlow" presStyleCnt="0">
        <dgm:presLayoutVars>
          <dgm:dir/>
          <dgm:animLvl val="lvl"/>
          <dgm:resizeHandles val="exact"/>
        </dgm:presLayoutVars>
      </dgm:prSet>
      <dgm:spPr/>
      <dgm:t>
        <a:bodyPr/>
        <a:lstStyle/>
        <a:p>
          <a:endParaRPr lang="es-ES"/>
        </a:p>
      </dgm:t>
    </dgm:pt>
    <dgm:pt modelId="{FA63AB22-B5DF-45A7-8E36-4CD8C4048576}" type="pres">
      <dgm:prSet presAssocID="{4AAF5CDA-F71C-4750-A211-C3B255FD78C3}" presName="composite" presStyleCnt="0"/>
      <dgm:spPr/>
    </dgm:pt>
    <dgm:pt modelId="{50F3711A-994E-4371-B1CC-0BB00DC440F4}" type="pres">
      <dgm:prSet presAssocID="{4AAF5CDA-F71C-4750-A211-C3B255FD78C3}" presName="parentText" presStyleLbl="alignNode1" presStyleIdx="0" presStyleCnt="3">
        <dgm:presLayoutVars>
          <dgm:chMax val="1"/>
          <dgm:bulletEnabled val="1"/>
        </dgm:presLayoutVars>
      </dgm:prSet>
      <dgm:spPr/>
      <dgm:t>
        <a:bodyPr/>
        <a:lstStyle/>
        <a:p>
          <a:endParaRPr lang="es-ES"/>
        </a:p>
      </dgm:t>
    </dgm:pt>
    <dgm:pt modelId="{10846059-5DD9-4289-ADA5-99205F498A20}" type="pres">
      <dgm:prSet presAssocID="{4AAF5CDA-F71C-4750-A211-C3B255FD78C3}" presName="descendantText" presStyleLbl="alignAcc1" presStyleIdx="0" presStyleCnt="3">
        <dgm:presLayoutVars>
          <dgm:bulletEnabled val="1"/>
        </dgm:presLayoutVars>
      </dgm:prSet>
      <dgm:spPr/>
      <dgm:t>
        <a:bodyPr/>
        <a:lstStyle/>
        <a:p>
          <a:endParaRPr lang="es-ES"/>
        </a:p>
      </dgm:t>
    </dgm:pt>
    <dgm:pt modelId="{79DB55DC-2C11-4429-AD80-2BDD1E4C550F}" type="pres">
      <dgm:prSet presAssocID="{77453706-7C4B-411C-BB4C-BFC6EDD465A8}" presName="sp" presStyleCnt="0"/>
      <dgm:spPr/>
    </dgm:pt>
    <dgm:pt modelId="{5FAB0DFD-3D0F-417C-BE11-E9DC5769A730}" type="pres">
      <dgm:prSet presAssocID="{A04DEB1D-2B67-4006-A6B9-8BF4A318AFBD}" presName="composite" presStyleCnt="0"/>
      <dgm:spPr/>
    </dgm:pt>
    <dgm:pt modelId="{D90F50FA-383B-4533-AD3B-EF2054127D95}" type="pres">
      <dgm:prSet presAssocID="{A04DEB1D-2B67-4006-A6B9-8BF4A318AFBD}" presName="parentText" presStyleLbl="alignNode1" presStyleIdx="1" presStyleCnt="3">
        <dgm:presLayoutVars>
          <dgm:chMax val="1"/>
          <dgm:bulletEnabled val="1"/>
        </dgm:presLayoutVars>
      </dgm:prSet>
      <dgm:spPr/>
      <dgm:t>
        <a:bodyPr/>
        <a:lstStyle/>
        <a:p>
          <a:endParaRPr lang="es-ES"/>
        </a:p>
      </dgm:t>
    </dgm:pt>
    <dgm:pt modelId="{E1B91B70-EF9B-415D-8F79-3F1D56CFD5FD}" type="pres">
      <dgm:prSet presAssocID="{A04DEB1D-2B67-4006-A6B9-8BF4A318AFBD}" presName="descendantText" presStyleLbl="alignAcc1" presStyleIdx="1" presStyleCnt="3" custScaleY="152067">
        <dgm:presLayoutVars>
          <dgm:bulletEnabled val="1"/>
        </dgm:presLayoutVars>
      </dgm:prSet>
      <dgm:spPr/>
      <dgm:t>
        <a:bodyPr/>
        <a:lstStyle/>
        <a:p>
          <a:endParaRPr lang="es-ES"/>
        </a:p>
      </dgm:t>
    </dgm:pt>
    <dgm:pt modelId="{05E0512B-368A-4331-BB6D-1C4819222699}" type="pres">
      <dgm:prSet presAssocID="{6D9B0B66-27CD-40A6-AA2A-B97B7646D782}" presName="sp" presStyleCnt="0"/>
      <dgm:spPr/>
    </dgm:pt>
    <dgm:pt modelId="{047771B6-2E8B-4951-81AA-DA9F1CBFEE49}" type="pres">
      <dgm:prSet presAssocID="{2454F64A-5F62-4626-855F-D0521E4BC7C7}" presName="composite" presStyleCnt="0"/>
      <dgm:spPr/>
    </dgm:pt>
    <dgm:pt modelId="{B7B30FD3-CE25-45DB-BDE0-31E0711C59EF}" type="pres">
      <dgm:prSet presAssocID="{2454F64A-5F62-4626-855F-D0521E4BC7C7}" presName="parentText" presStyleLbl="alignNode1" presStyleIdx="2" presStyleCnt="3">
        <dgm:presLayoutVars>
          <dgm:chMax val="1"/>
          <dgm:bulletEnabled val="1"/>
        </dgm:presLayoutVars>
      </dgm:prSet>
      <dgm:spPr/>
      <dgm:t>
        <a:bodyPr/>
        <a:lstStyle/>
        <a:p>
          <a:endParaRPr lang="es-ES"/>
        </a:p>
      </dgm:t>
    </dgm:pt>
    <dgm:pt modelId="{80204B92-9520-4F7B-BB5D-F78C13206747}" type="pres">
      <dgm:prSet presAssocID="{2454F64A-5F62-4626-855F-D0521E4BC7C7}" presName="descendantText" presStyleLbl="alignAcc1" presStyleIdx="2" presStyleCnt="3" custScaleY="142354">
        <dgm:presLayoutVars>
          <dgm:bulletEnabled val="1"/>
        </dgm:presLayoutVars>
      </dgm:prSet>
      <dgm:spPr/>
      <dgm:t>
        <a:bodyPr/>
        <a:lstStyle/>
        <a:p>
          <a:endParaRPr lang="es-ES"/>
        </a:p>
      </dgm:t>
    </dgm:pt>
  </dgm:ptLst>
  <dgm:cxnLst>
    <dgm:cxn modelId="{19E6AC11-6C7D-455D-A188-ECBF44A52C7B}" type="presOf" srcId="{AE68E798-F7B9-4085-BF06-EFBAAE91C889}" destId="{80204B92-9520-4F7B-BB5D-F78C13206747}" srcOrd="0" destOrd="0" presId="urn:microsoft.com/office/officeart/2005/8/layout/chevron2"/>
    <dgm:cxn modelId="{B0895507-806F-43CD-9173-2D5F9FAD40B1}" type="presOf" srcId="{A04DEB1D-2B67-4006-A6B9-8BF4A318AFBD}" destId="{D90F50FA-383B-4533-AD3B-EF2054127D95}" srcOrd="0" destOrd="0" presId="urn:microsoft.com/office/officeart/2005/8/layout/chevron2"/>
    <dgm:cxn modelId="{0C29A5B9-7094-4A2B-A7C7-E3EDEE404711}" type="presOf" srcId="{2454F64A-5F62-4626-855F-D0521E4BC7C7}" destId="{B7B30FD3-CE25-45DB-BDE0-31E0711C59EF}" srcOrd="0" destOrd="0" presId="urn:microsoft.com/office/officeart/2005/8/layout/chevron2"/>
    <dgm:cxn modelId="{366E8B6E-7A36-42DC-9A6E-99AF37F3465F}" type="presOf" srcId="{4AAF5CDA-F71C-4750-A211-C3B255FD78C3}" destId="{50F3711A-994E-4371-B1CC-0BB00DC440F4}" srcOrd="0" destOrd="0" presId="urn:microsoft.com/office/officeart/2005/8/layout/chevron2"/>
    <dgm:cxn modelId="{86156B35-8FCA-42BB-AE41-0B6E3E0A6A28}" srcId="{2454F64A-5F62-4626-855F-D0521E4BC7C7}" destId="{AE68E798-F7B9-4085-BF06-EFBAAE91C889}" srcOrd="0" destOrd="0" parTransId="{ECEBEF28-1178-4EA5-96E8-FC0A8E4C71B0}" sibTransId="{9D45F0D8-1E6B-408F-AEC8-4117747C031A}"/>
    <dgm:cxn modelId="{70FA6EDA-1194-4A05-BBB1-A11698E4B56F}" type="presOf" srcId="{ADB5705E-2295-4EF8-905C-B3A76D798DE9}" destId="{C20B7FAA-5CDF-406E-BD84-EE6121BCCA19}" srcOrd="0" destOrd="0" presId="urn:microsoft.com/office/officeart/2005/8/layout/chevron2"/>
    <dgm:cxn modelId="{8070F102-AE21-492C-8336-D3559C7262C8}" type="presOf" srcId="{08224D90-A359-410B-A1C6-FC67306F8E91}" destId="{E1B91B70-EF9B-415D-8F79-3F1D56CFD5FD}" srcOrd="0" destOrd="0" presId="urn:microsoft.com/office/officeart/2005/8/layout/chevron2"/>
    <dgm:cxn modelId="{5D17B65A-DF47-45E5-8802-B4750E10FBCD}" type="presOf" srcId="{6B6772EA-3573-4269-8FB4-5B0D359A3C87}" destId="{10846059-5DD9-4289-ADA5-99205F498A20}" srcOrd="0" destOrd="0" presId="urn:microsoft.com/office/officeart/2005/8/layout/chevron2"/>
    <dgm:cxn modelId="{0348E6B3-BEE0-430E-9D6E-3AF052B6CCA7}" srcId="{A04DEB1D-2B67-4006-A6B9-8BF4A318AFBD}" destId="{08224D90-A359-410B-A1C6-FC67306F8E91}" srcOrd="0" destOrd="0" parTransId="{E05A512E-0370-4048-9D81-0BCC9187EB97}" sibTransId="{E209A704-B2FF-4A0F-8EBC-0DD958FFEE45}"/>
    <dgm:cxn modelId="{138988CC-6519-4FCD-A55D-FE968D6C9AE2}" srcId="{4AAF5CDA-F71C-4750-A211-C3B255FD78C3}" destId="{6B6772EA-3573-4269-8FB4-5B0D359A3C87}" srcOrd="0" destOrd="0" parTransId="{C67FC122-9156-484F-9AA3-89F510B1EBC5}" sibTransId="{315E2610-DE0F-4D54-8B66-09C4A2991211}"/>
    <dgm:cxn modelId="{0646285B-4607-40BB-937A-27CFC08AEBF2}" srcId="{ADB5705E-2295-4EF8-905C-B3A76D798DE9}" destId="{A04DEB1D-2B67-4006-A6B9-8BF4A318AFBD}" srcOrd="1" destOrd="0" parTransId="{CF4C27BA-2944-46DC-B779-CF730EDA56E2}" sibTransId="{6D9B0B66-27CD-40A6-AA2A-B97B7646D782}"/>
    <dgm:cxn modelId="{848275CB-F232-475A-9109-469E0A234571}" srcId="{ADB5705E-2295-4EF8-905C-B3A76D798DE9}" destId="{4AAF5CDA-F71C-4750-A211-C3B255FD78C3}" srcOrd="0" destOrd="0" parTransId="{7F931C9B-9045-4476-9CE5-C6238247899E}" sibTransId="{77453706-7C4B-411C-BB4C-BFC6EDD465A8}"/>
    <dgm:cxn modelId="{0B70327D-2246-452F-8121-072AD43B4BB6}" srcId="{ADB5705E-2295-4EF8-905C-B3A76D798DE9}" destId="{2454F64A-5F62-4626-855F-D0521E4BC7C7}" srcOrd="2" destOrd="0" parTransId="{2EC14720-F1A5-4D19-B874-E9969B16E1D8}" sibTransId="{FB11AA97-0875-428F-B0C7-D8512FA6224A}"/>
    <dgm:cxn modelId="{67BC37F0-8496-4755-A610-993160145C5F}" type="presParOf" srcId="{C20B7FAA-5CDF-406E-BD84-EE6121BCCA19}" destId="{FA63AB22-B5DF-45A7-8E36-4CD8C4048576}" srcOrd="0" destOrd="0" presId="urn:microsoft.com/office/officeart/2005/8/layout/chevron2"/>
    <dgm:cxn modelId="{48D14EDD-AB75-49B2-98DD-8DC94E40F93D}" type="presParOf" srcId="{FA63AB22-B5DF-45A7-8E36-4CD8C4048576}" destId="{50F3711A-994E-4371-B1CC-0BB00DC440F4}" srcOrd="0" destOrd="0" presId="urn:microsoft.com/office/officeart/2005/8/layout/chevron2"/>
    <dgm:cxn modelId="{1393BD77-20CA-490C-B64C-97665C38926C}" type="presParOf" srcId="{FA63AB22-B5DF-45A7-8E36-4CD8C4048576}" destId="{10846059-5DD9-4289-ADA5-99205F498A20}" srcOrd="1" destOrd="0" presId="urn:microsoft.com/office/officeart/2005/8/layout/chevron2"/>
    <dgm:cxn modelId="{4E9FFB6C-DE25-4445-837A-D2FFA08C30C4}" type="presParOf" srcId="{C20B7FAA-5CDF-406E-BD84-EE6121BCCA19}" destId="{79DB55DC-2C11-4429-AD80-2BDD1E4C550F}" srcOrd="1" destOrd="0" presId="urn:microsoft.com/office/officeart/2005/8/layout/chevron2"/>
    <dgm:cxn modelId="{D502BC0B-0420-4120-935E-B349212BEBFC}" type="presParOf" srcId="{C20B7FAA-5CDF-406E-BD84-EE6121BCCA19}" destId="{5FAB0DFD-3D0F-417C-BE11-E9DC5769A730}" srcOrd="2" destOrd="0" presId="urn:microsoft.com/office/officeart/2005/8/layout/chevron2"/>
    <dgm:cxn modelId="{D2E88918-20D0-4D4E-9232-B665DFAAAC55}" type="presParOf" srcId="{5FAB0DFD-3D0F-417C-BE11-E9DC5769A730}" destId="{D90F50FA-383B-4533-AD3B-EF2054127D95}" srcOrd="0" destOrd="0" presId="urn:microsoft.com/office/officeart/2005/8/layout/chevron2"/>
    <dgm:cxn modelId="{E4179BBE-52C8-45EB-A4F8-B4FCBA5E6CE2}" type="presParOf" srcId="{5FAB0DFD-3D0F-417C-BE11-E9DC5769A730}" destId="{E1B91B70-EF9B-415D-8F79-3F1D56CFD5FD}" srcOrd="1" destOrd="0" presId="urn:microsoft.com/office/officeart/2005/8/layout/chevron2"/>
    <dgm:cxn modelId="{F86E9BC0-9FE0-45BB-80A9-1A2ADC90B586}" type="presParOf" srcId="{C20B7FAA-5CDF-406E-BD84-EE6121BCCA19}" destId="{05E0512B-368A-4331-BB6D-1C4819222699}" srcOrd="3" destOrd="0" presId="urn:microsoft.com/office/officeart/2005/8/layout/chevron2"/>
    <dgm:cxn modelId="{C902859B-6316-4EFE-B8BB-0D7859B3CCE1}" type="presParOf" srcId="{C20B7FAA-5CDF-406E-BD84-EE6121BCCA19}" destId="{047771B6-2E8B-4951-81AA-DA9F1CBFEE49}" srcOrd="4" destOrd="0" presId="urn:microsoft.com/office/officeart/2005/8/layout/chevron2"/>
    <dgm:cxn modelId="{6F713409-D1AC-4D7C-9166-D611E4A0A903}" type="presParOf" srcId="{047771B6-2E8B-4951-81AA-DA9F1CBFEE49}" destId="{B7B30FD3-CE25-45DB-BDE0-31E0711C59EF}" srcOrd="0" destOrd="0" presId="urn:microsoft.com/office/officeart/2005/8/layout/chevron2"/>
    <dgm:cxn modelId="{8F74AA28-DA41-4C05-953C-98D9D663E8F7}" type="presParOf" srcId="{047771B6-2E8B-4951-81AA-DA9F1CBFEE49}" destId="{80204B92-9520-4F7B-BB5D-F78C132067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AB9AE-B09D-40B5-8FAA-89394788AA0D}">
      <dsp:nvSpPr>
        <dsp:cNvPr id="0" name=""/>
        <dsp:cNvSpPr/>
      </dsp:nvSpPr>
      <dsp:spPr>
        <a:xfrm>
          <a:off x="3515341" y="1194"/>
          <a:ext cx="1531576" cy="995524"/>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CAPÍTULO </a:t>
          </a:r>
          <a:r>
            <a:rPr lang="es-ES" sz="1400" kern="1200" dirty="0"/>
            <a:t>I ASPECTOS GENERALES</a:t>
          </a:r>
        </a:p>
      </dsp:txBody>
      <dsp:txXfrm>
        <a:off x="3563938" y="49791"/>
        <a:ext cx="1434382" cy="898330"/>
      </dsp:txXfrm>
    </dsp:sp>
    <dsp:sp modelId="{B8B30D68-A788-4304-AB87-A3DDC531BB35}">
      <dsp:nvSpPr>
        <dsp:cNvPr id="0" name=""/>
        <dsp:cNvSpPr/>
      </dsp:nvSpPr>
      <dsp:spPr>
        <a:xfrm>
          <a:off x="2291959" y="498956"/>
          <a:ext cx="3978340" cy="3978340"/>
        </a:xfrm>
        <a:custGeom>
          <a:avLst/>
          <a:gdLst/>
          <a:ahLst/>
          <a:cxnLst/>
          <a:rect l="0" t="0" r="0" b="0"/>
          <a:pathLst>
            <a:path>
              <a:moveTo>
                <a:pt x="2765482" y="157739"/>
              </a:moveTo>
              <a:arcTo wR="1989170" hR="1989170" stAng="17578276" swAng="196174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C497D7-0492-4FEE-83D4-08608F11D84C}">
      <dsp:nvSpPr>
        <dsp:cNvPr id="0" name=""/>
        <dsp:cNvSpPr/>
      </dsp:nvSpPr>
      <dsp:spPr>
        <a:xfrm>
          <a:off x="5328454" y="1375676"/>
          <a:ext cx="1688976" cy="995524"/>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CAPÍTULO </a:t>
          </a:r>
          <a:r>
            <a:rPr lang="es-ES" sz="1400" kern="1200" dirty="0"/>
            <a:t>II MARCO METODOLÓGICO</a:t>
          </a:r>
        </a:p>
      </dsp:txBody>
      <dsp:txXfrm>
        <a:off x="5377051" y="1424273"/>
        <a:ext cx="1591782" cy="898330"/>
      </dsp:txXfrm>
    </dsp:sp>
    <dsp:sp modelId="{264489BC-D2E1-4193-A42C-C305737AF36C}">
      <dsp:nvSpPr>
        <dsp:cNvPr id="0" name=""/>
        <dsp:cNvSpPr/>
      </dsp:nvSpPr>
      <dsp:spPr>
        <a:xfrm>
          <a:off x="2291959" y="498956"/>
          <a:ext cx="3978340" cy="3978340"/>
        </a:xfrm>
        <a:custGeom>
          <a:avLst/>
          <a:gdLst/>
          <a:ahLst/>
          <a:cxnLst/>
          <a:rect l="0" t="0" r="0" b="0"/>
          <a:pathLst>
            <a:path>
              <a:moveTo>
                <a:pt x="3975608" y="1884961"/>
              </a:moveTo>
              <a:arcTo wR="1989170" hR="1989170" stAng="21419820" swAng="219646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9B333F-BABA-4C60-8293-C1063DAC64B7}">
      <dsp:nvSpPr>
        <dsp:cNvPr id="0" name=""/>
        <dsp:cNvSpPr/>
      </dsp:nvSpPr>
      <dsp:spPr>
        <a:xfrm>
          <a:off x="4684546" y="3599636"/>
          <a:ext cx="1531576" cy="995524"/>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CAPÍTULO </a:t>
          </a:r>
          <a:r>
            <a:rPr lang="es-ES" sz="1400" kern="1200" dirty="0"/>
            <a:t>III RESULTADOS</a:t>
          </a:r>
        </a:p>
      </dsp:txBody>
      <dsp:txXfrm>
        <a:off x="4733143" y="3648233"/>
        <a:ext cx="1434382" cy="898330"/>
      </dsp:txXfrm>
    </dsp:sp>
    <dsp:sp modelId="{BE8D2DC5-4241-432E-BF9D-845737E3E1C5}">
      <dsp:nvSpPr>
        <dsp:cNvPr id="0" name=""/>
        <dsp:cNvSpPr/>
      </dsp:nvSpPr>
      <dsp:spPr>
        <a:xfrm>
          <a:off x="2291959" y="498956"/>
          <a:ext cx="3978340" cy="3978340"/>
        </a:xfrm>
        <a:custGeom>
          <a:avLst/>
          <a:gdLst/>
          <a:ahLst/>
          <a:cxnLst/>
          <a:rect l="0" t="0" r="0" b="0"/>
          <a:pathLst>
            <a:path>
              <a:moveTo>
                <a:pt x="2384682" y="3938623"/>
              </a:moveTo>
              <a:arcTo wR="1989170" hR="1989170" stAng="4711876" swAng="137624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C293BC-3560-4AC7-9208-7EB8455B6DE8}">
      <dsp:nvSpPr>
        <dsp:cNvPr id="0" name=""/>
        <dsp:cNvSpPr/>
      </dsp:nvSpPr>
      <dsp:spPr>
        <a:xfrm>
          <a:off x="2346136" y="3599636"/>
          <a:ext cx="1531576" cy="995524"/>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CAPÍTULO </a:t>
          </a:r>
          <a:r>
            <a:rPr lang="es-ES" sz="1400" kern="1200" dirty="0"/>
            <a:t>IV</a:t>
          </a:r>
        </a:p>
        <a:p>
          <a:pPr lvl="0" algn="ctr" defTabSz="622300">
            <a:lnSpc>
              <a:spcPct val="90000"/>
            </a:lnSpc>
            <a:spcBef>
              <a:spcPct val="0"/>
            </a:spcBef>
            <a:spcAft>
              <a:spcPct val="35000"/>
            </a:spcAft>
          </a:pPr>
          <a:r>
            <a:rPr lang="es-ES" sz="1400" kern="1200" dirty="0"/>
            <a:t>PROPUESTA</a:t>
          </a:r>
        </a:p>
      </dsp:txBody>
      <dsp:txXfrm>
        <a:off x="2394733" y="3648233"/>
        <a:ext cx="1434382" cy="898330"/>
      </dsp:txXfrm>
    </dsp:sp>
    <dsp:sp modelId="{199B3B85-47DA-418B-B1F7-3819E3FDE7F5}">
      <dsp:nvSpPr>
        <dsp:cNvPr id="0" name=""/>
        <dsp:cNvSpPr/>
      </dsp:nvSpPr>
      <dsp:spPr>
        <a:xfrm>
          <a:off x="2291959" y="498956"/>
          <a:ext cx="3978340" cy="3978340"/>
        </a:xfrm>
        <a:custGeom>
          <a:avLst/>
          <a:gdLst/>
          <a:ahLst/>
          <a:cxnLst/>
          <a:rect l="0" t="0" r="0" b="0"/>
          <a:pathLst>
            <a:path>
              <a:moveTo>
                <a:pt x="332438" y="3090095"/>
              </a:moveTo>
              <a:arcTo wR="1989170" hR="1989170" stAng="8783719" swAng="219646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F3AA51-FF59-4553-9790-F453EF771AFF}">
      <dsp:nvSpPr>
        <dsp:cNvPr id="0" name=""/>
        <dsp:cNvSpPr/>
      </dsp:nvSpPr>
      <dsp:spPr>
        <a:xfrm>
          <a:off x="1623528" y="1375676"/>
          <a:ext cx="1531576" cy="995524"/>
        </a:xfrm>
        <a:prstGeom prst="round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CAPÍTULO </a:t>
          </a:r>
          <a:r>
            <a:rPr lang="es-ES" sz="1400" kern="1200" dirty="0"/>
            <a:t>V</a:t>
          </a:r>
        </a:p>
      </dsp:txBody>
      <dsp:txXfrm>
        <a:off x="1672125" y="1424273"/>
        <a:ext cx="1434382" cy="898330"/>
      </dsp:txXfrm>
    </dsp:sp>
    <dsp:sp modelId="{7F094A53-A4C0-4AFB-99B7-FDA4D2E5FBF7}">
      <dsp:nvSpPr>
        <dsp:cNvPr id="0" name=""/>
        <dsp:cNvSpPr/>
      </dsp:nvSpPr>
      <dsp:spPr>
        <a:xfrm>
          <a:off x="2291959" y="498956"/>
          <a:ext cx="3978340" cy="3978340"/>
        </a:xfrm>
        <a:custGeom>
          <a:avLst/>
          <a:gdLst/>
          <a:ahLst/>
          <a:cxnLst/>
          <a:rect l="0" t="0" r="0" b="0"/>
          <a:pathLst>
            <a:path>
              <a:moveTo>
                <a:pt x="346566" y="867274"/>
              </a:moveTo>
              <a:arcTo wR="1989170" hR="1989170" stAng="12859981" swAng="196174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24D4-11EA-4D3A-A8DC-E3866A2D78AC}">
      <dsp:nvSpPr>
        <dsp:cNvPr id="0" name=""/>
        <dsp:cNvSpPr/>
      </dsp:nvSpPr>
      <dsp:spPr>
        <a:xfrm rot="5400000">
          <a:off x="1739006" y="1175807"/>
          <a:ext cx="872774" cy="993623"/>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 modelId="{37ADD222-4A95-4BAC-B350-AE08E9AA4DAD}">
      <dsp:nvSpPr>
        <dsp:cNvPr id="0" name=""/>
        <dsp:cNvSpPr/>
      </dsp:nvSpPr>
      <dsp:spPr>
        <a:xfrm>
          <a:off x="31335" y="0"/>
          <a:ext cx="4477418" cy="1028419"/>
        </a:xfrm>
        <a:prstGeom prst="roundRect">
          <a:avLst>
            <a:gd name="adj" fmla="val 1667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Surgió a base de productos naturales.</a:t>
          </a:r>
          <a:endParaRPr lang="es-ES" sz="1600" kern="1200" dirty="0"/>
        </a:p>
      </dsp:txBody>
      <dsp:txXfrm>
        <a:off x="81547" y="50212"/>
        <a:ext cx="4376994" cy="927995"/>
      </dsp:txXfrm>
    </dsp:sp>
    <dsp:sp modelId="{3DD70044-1620-4984-AD77-F45F4DC52BF4}">
      <dsp:nvSpPr>
        <dsp:cNvPr id="0" name=""/>
        <dsp:cNvSpPr/>
      </dsp:nvSpPr>
      <dsp:spPr>
        <a:xfrm>
          <a:off x="2977012" y="306402"/>
          <a:ext cx="1068584" cy="831214"/>
        </a:xfrm>
        <a:prstGeom prst="rect">
          <a:avLst/>
        </a:prstGeom>
        <a:noFill/>
        <a:ln>
          <a:noFill/>
        </a:ln>
        <a:effectLst/>
      </dsp:spPr>
      <dsp:style>
        <a:lnRef idx="0">
          <a:scrgbClr r="0" g="0" b="0"/>
        </a:lnRef>
        <a:fillRef idx="0">
          <a:scrgbClr r="0" g="0" b="0"/>
        </a:fillRef>
        <a:effectRef idx="0">
          <a:scrgbClr r="0" g="0" b="0"/>
        </a:effectRef>
        <a:fontRef idx="minor"/>
      </dsp:style>
    </dsp:sp>
    <dsp:sp modelId="{E20CA1F8-ADC9-4612-9326-AC1543D85C60}">
      <dsp:nvSpPr>
        <dsp:cNvPr id="0" name=""/>
        <dsp:cNvSpPr/>
      </dsp:nvSpPr>
      <dsp:spPr>
        <a:xfrm rot="5400000">
          <a:off x="4299597" y="2611507"/>
          <a:ext cx="872774" cy="993623"/>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 modelId="{490F5DD3-BE32-4574-927C-41A9A76DE6DB}">
      <dsp:nvSpPr>
        <dsp:cNvPr id="0" name=""/>
        <dsp:cNvSpPr/>
      </dsp:nvSpPr>
      <dsp:spPr>
        <a:xfrm>
          <a:off x="843708" y="1289897"/>
          <a:ext cx="5300280" cy="1589309"/>
        </a:xfrm>
        <a:prstGeom prst="roundRect">
          <a:avLst>
            <a:gd name="adj" fmla="val 1667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En ese sentido,  (Nova, 2016) afirma que más de la mitad de la producción de los productos orgánicos en la actualidad está centrada en Oceanía.</a:t>
          </a:r>
          <a:endParaRPr lang="es-ES" sz="1600" kern="1200" dirty="0"/>
        </a:p>
      </dsp:txBody>
      <dsp:txXfrm>
        <a:off x="921306" y="1367495"/>
        <a:ext cx="5145084" cy="1434113"/>
      </dsp:txXfrm>
    </dsp:sp>
    <dsp:sp modelId="{B0F54E3C-DCE3-475E-B7E9-16767FD2F0DB}">
      <dsp:nvSpPr>
        <dsp:cNvPr id="0" name=""/>
        <dsp:cNvSpPr/>
      </dsp:nvSpPr>
      <dsp:spPr>
        <a:xfrm>
          <a:off x="5537604" y="1742102"/>
          <a:ext cx="1068584" cy="831214"/>
        </a:xfrm>
        <a:prstGeom prst="rect">
          <a:avLst/>
        </a:prstGeom>
        <a:noFill/>
        <a:ln>
          <a:noFill/>
        </a:ln>
        <a:effectLst/>
      </dsp:spPr>
      <dsp:style>
        <a:lnRef idx="0">
          <a:scrgbClr r="0" g="0" b="0"/>
        </a:lnRef>
        <a:fillRef idx="0">
          <a:scrgbClr r="0" g="0" b="0"/>
        </a:fillRef>
        <a:effectRef idx="0">
          <a:scrgbClr r="0" g="0" b="0"/>
        </a:effectRef>
        <a:fontRef idx="minor"/>
      </dsp:style>
    </dsp:sp>
    <dsp:sp modelId="{38FC7562-01A7-4AB0-8C6E-B47F361F544C}">
      <dsp:nvSpPr>
        <dsp:cNvPr id="0" name=""/>
        <dsp:cNvSpPr/>
      </dsp:nvSpPr>
      <dsp:spPr>
        <a:xfrm>
          <a:off x="4156066" y="3007592"/>
          <a:ext cx="4263262" cy="1168871"/>
        </a:xfrm>
        <a:prstGeom prst="roundRect">
          <a:avLst>
            <a:gd name="adj" fmla="val 1667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Ecuador según (Agencia de regulación y Control Fito y Zoosanitario , 2018) posee certificado para la exportación 564 productos orgánicos </a:t>
          </a:r>
          <a:endParaRPr lang="es-ES" sz="1600" kern="1200" dirty="0"/>
        </a:p>
      </dsp:txBody>
      <dsp:txXfrm>
        <a:off x="4213136" y="3064662"/>
        <a:ext cx="4149122" cy="1054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EA945-69E0-4D5B-834D-920E43B3B34A}">
      <dsp:nvSpPr>
        <dsp:cNvPr id="0" name=""/>
        <dsp:cNvSpPr/>
      </dsp:nvSpPr>
      <dsp:spPr>
        <a:xfrm>
          <a:off x="0" y="0"/>
          <a:ext cx="6855161" cy="1064868"/>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a:latin typeface="Arial" panose="020B0604020202020204" pitchFamily="34" charset="0"/>
              <a:cs typeface="Arial" panose="020B0604020202020204" pitchFamily="34" charset="0"/>
            </a:rPr>
            <a:t>TEORÍAS DE LA FUNCIÓN DEL CONSUMO</a:t>
          </a:r>
        </a:p>
        <a:p>
          <a:pPr lvl="0" algn="l" defTabSz="711200">
            <a:lnSpc>
              <a:spcPct val="90000"/>
            </a:lnSpc>
            <a:spcBef>
              <a:spcPct val="0"/>
            </a:spcBef>
            <a:spcAft>
              <a:spcPct val="35000"/>
            </a:spcAft>
          </a:pPr>
          <a:r>
            <a:rPr lang="es-EC" sz="1600" kern="1200" dirty="0">
              <a:latin typeface="Arial" panose="020B0604020202020204" pitchFamily="34" charset="0"/>
              <a:cs typeface="Arial" panose="020B0604020202020204" pitchFamily="34" charset="0"/>
            </a:rPr>
            <a:t>Friedman </a:t>
          </a:r>
          <a:r>
            <a:rPr lang="es-EC" sz="1600" kern="1200" dirty="0" smtClean="0">
              <a:latin typeface="Arial" panose="020B0604020202020204" pitchFamily="34" charset="0"/>
              <a:cs typeface="Arial" panose="020B0604020202020204" pitchFamily="34" charset="0"/>
            </a:rPr>
            <a:t>se puede evidenciar que este término lo utilizan principalmente para designar un valor relaciona </a:t>
          </a:r>
          <a:r>
            <a:rPr lang="es-EC" sz="1600" kern="1200" dirty="0">
              <a:latin typeface="Arial" panose="020B0604020202020204" pitchFamily="34" charset="0"/>
              <a:cs typeface="Arial" panose="020B0604020202020204" pitchFamily="34" charset="0"/>
            </a:rPr>
            <a:t>la oferta y la demanda en decisiones acerca de su precio y cantidad</a:t>
          </a:r>
          <a:r>
            <a:rPr lang="es-EC" sz="1600" kern="1200" dirty="0" smtClean="0">
              <a:latin typeface="Arial" panose="020B0604020202020204" pitchFamily="34" charset="0"/>
              <a:cs typeface="Arial" panose="020B0604020202020204" pitchFamily="34" charset="0"/>
            </a:rPr>
            <a:t>.</a:t>
          </a:r>
          <a:endParaRPr lang="es-EC" sz="1600" kern="1200" dirty="0">
            <a:latin typeface="Arial" panose="020B0604020202020204" pitchFamily="34" charset="0"/>
            <a:cs typeface="Arial" panose="020B0604020202020204" pitchFamily="34" charset="0"/>
          </a:endParaRPr>
        </a:p>
      </dsp:txBody>
      <dsp:txXfrm>
        <a:off x="31189" y="31189"/>
        <a:ext cx="5616103" cy="1002490"/>
      </dsp:txXfrm>
    </dsp:sp>
    <dsp:sp modelId="{70065915-F0F1-4BC7-9FC5-B030C0614A0B}">
      <dsp:nvSpPr>
        <dsp:cNvPr id="0" name=""/>
        <dsp:cNvSpPr/>
      </dsp:nvSpPr>
      <dsp:spPr>
        <a:xfrm>
          <a:off x="559106" y="1080115"/>
          <a:ext cx="6855161" cy="1064868"/>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dirty="0">
              <a:latin typeface="Arial" panose="020B0604020202020204" pitchFamily="34" charset="0"/>
              <a:cs typeface="Arial" panose="020B0604020202020204" pitchFamily="34" charset="0"/>
            </a:rPr>
            <a:t>TEORÍA DEL MERCADEO </a:t>
          </a:r>
          <a:endParaRPr lang="es-ES" sz="1600" b="1"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Se encuentra relacionado con la demanda del producto y también con el nivel de ingreso y clase social que tiene.</a:t>
          </a:r>
          <a:endParaRPr lang="es-ES" sz="1600" kern="1200" dirty="0">
            <a:latin typeface="Arial" panose="020B0604020202020204" pitchFamily="34" charset="0"/>
            <a:cs typeface="Arial" panose="020B0604020202020204" pitchFamily="34" charset="0"/>
          </a:endParaRPr>
        </a:p>
      </dsp:txBody>
      <dsp:txXfrm>
        <a:off x="590295" y="1111304"/>
        <a:ext cx="5526499" cy="1002490"/>
      </dsp:txXfrm>
    </dsp:sp>
    <dsp:sp modelId="{527DE46C-1062-486B-8370-F505034A37E8}">
      <dsp:nvSpPr>
        <dsp:cNvPr id="0" name=""/>
        <dsp:cNvSpPr/>
      </dsp:nvSpPr>
      <dsp:spPr>
        <a:xfrm>
          <a:off x="1152147" y="2072981"/>
          <a:ext cx="6855161" cy="1239389"/>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a:latin typeface="Arial" panose="020B0604020202020204" pitchFamily="34" charset="0"/>
              <a:cs typeface="Arial" panose="020B0604020202020204" pitchFamily="34" charset="0"/>
            </a:rPr>
            <a:t>TEORÍA ECONÓMICA (Obtener ganancias) </a:t>
          </a:r>
        </a:p>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ofrece satisfacer determinadas necesidades a cambio de obtener ganancias. Manifestado por </a:t>
          </a:r>
          <a:r>
            <a:rPr lang="es-EC" sz="1600" kern="1200" dirty="0" err="1" smtClean="0">
              <a:latin typeface="Arial" panose="020B0604020202020204" pitchFamily="34" charset="0"/>
              <a:cs typeface="Arial" panose="020B0604020202020204" pitchFamily="34" charset="0"/>
            </a:rPr>
            <a:t>Pyndyck</a:t>
          </a:r>
          <a:r>
            <a:rPr lang="es-EC" sz="1600" kern="1200" dirty="0" smtClean="0">
              <a:latin typeface="Arial" panose="020B0604020202020204" pitchFamily="34" charset="0"/>
              <a:cs typeface="Arial" panose="020B0604020202020204" pitchFamily="34" charset="0"/>
            </a:rPr>
            <a:t> lo que considera importante la situación actual del negocio y saber si puede ser rentable.</a:t>
          </a:r>
          <a:endParaRPr lang="es-ES" sz="1600" kern="1200" dirty="0">
            <a:latin typeface="Arial" panose="020B0604020202020204" pitchFamily="34" charset="0"/>
            <a:cs typeface="Arial" panose="020B0604020202020204" pitchFamily="34" charset="0"/>
          </a:endParaRPr>
        </a:p>
      </dsp:txBody>
      <dsp:txXfrm>
        <a:off x="1188447" y="2109281"/>
        <a:ext cx="5524846" cy="1166789"/>
      </dsp:txXfrm>
    </dsp:sp>
    <dsp:sp modelId="{6293ED10-1E5B-4E92-AF6A-A9622502930B}">
      <dsp:nvSpPr>
        <dsp:cNvPr id="0" name=""/>
        <dsp:cNvSpPr/>
      </dsp:nvSpPr>
      <dsp:spPr>
        <a:xfrm>
          <a:off x="1713790" y="3312363"/>
          <a:ext cx="6855161" cy="1064868"/>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latin typeface="Arial" panose="020B0604020202020204" pitchFamily="34" charset="0"/>
              <a:cs typeface="Arial" panose="020B0604020202020204" pitchFamily="34" charset="0"/>
            </a:rPr>
            <a:t>TEORÍA DEL DESARROLLO SOSTENIBLE </a:t>
          </a:r>
        </a:p>
        <a:p>
          <a:pPr lvl="0" algn="l"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Considera que para tener un crecimiento económico se debe mantener y preservar los recursos naturales, sin embargo, existe un desequilibrio</a:t>
          </a:r>
          <a:endParaRPr lang="es-ES" sz="1500" kern="1200" dirty="0">
            <a:latin typeface="Arial" panose="020B0604020202020204" pitchFamily="34" charset="0"/>
            <a:cs typeface="Arial" panose="020B0604020202020204" pitchFamily="34" charset="0"/>
          </a:endParaRPr>
        </a:p>
      </dsp:txBody>
      <dsp:txXfrm>
        <a:off x="1744979" y="3343552"/>
        <a:ext cx="5526499" cy="1002490"/>
      </dsp:txXfrm>
    </dsp:sp>
    <dsp:sp modelId="{A14B2D0A-E28A-4805-A6EE-782CA80C7983}">
      <dsp:nvSpPr>
        <dsp:cNvPr id="0" name=""/>
        <dsp:cNvSpPr/>
      </dsp:nvSpPr>
      <dsp:spPr>
        <a:xfrm>
          <a:off x="6162996" y="815592"/>
          <a:ext cx="692164" cy="692164"/>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latin typeface="Arial" panose="020B0604020202020204" pitchFamily="34" charset="0"/>
            <a:cs typeface="Arial" panose="020B0604020202020204" pitchFamily="34" charset="0"/>
          </a:endParaRPr>
        </a:p>
      </dsp:txBody>
      <dsp:txXfrm>
        <a:off x="6318733" y="815592"/>
        <a:ext cx="380690" cy="520853"/>
      </dsp:txXfrm>
    </dsp:sp>
    <dsp:sp modelId="{210432A6-C1B1-4CA5-A609-8A62F94DBFA5}">
      <dsp:nvSpPr>
        <dsp:cNvPr id="0" name=""/>
        <dsp:cNvSpPr/>
      </dsp:nvSpPr>
      <dsp:spPr>
        <a:xfrm>
          <a:off x="6737116" y="2074073"/>
          <a:ext cx="692164" cy="692164"/>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latin typeface="Arial" panose="020B0604020202020204" pitchFamily="34" charset="0"/>
            <a:cs typeface="Arial" panose="020B0604020202020204" pitchFamily="34" charset="0"/>
          </a:endParaRPr>
        </a:p>
      </dsp:txBody>
      <dsp:txXfrm>
        <a:off x="6892853" y="2074073"/>
        <a:ext cx="380690" cy="520853"/>
      </dsp:txXfrm>
    </dsp:sp>
    <dsp:sp modelId="{95FD422D-4191-4EF5-B0FC-A6299CF1698A}">
      <dsp:nvSpPr>
        <dsp:cNvPr id="0" name=""/>
        <dsp:cNvSpPr/>
      </dsp:nvSpPr>
      <dsp:spPr>
        <a:xfrm>
          <a:off x="7302667" y="3332554"/>
          <a:ext cx="692164" cy="692164"/>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latin typeface="Arial" panose="020B0604020202020204" pitchFamily="34" charset="0"/>
            <a:cs typeface="Arial" panose="020B0604020202020204" pitchFamily="34" charset="0"/>
          </a:endParaRPr>
        </a:p>
      </dsp:txBody>
      <dsp:txXfrm>
        <a:off x="7458404" y="3332554"/>
        <a:ext cx="380690" cy="520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2247F-7DBC-4787-B64E-C826AAE482C8}">
      <dsp:nvSpPr>
        <dsp:cNvPr id="0" name=""/>
        <dsp:cNvSpPr/>
      </dsp:nvSpPr>
      <dsp:spPr>
        <a:xfrm>
          <a:off x="38733" y="296304"/>
          <a:ext cx="1830613" cy="732245"/>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419" sz="1800" kern="1200" dirty="0" smtClean="0"/>
            <a:t>México</a:t>
          </a:r>
          <a:endParaRPr lang="es-ES" sz="1800" kern="1200" dirty="0"/>
        </a:p>
      </dsp:txBody>
      <dsp:txXfrm>
        <a:off x="38733" y="296304"/>
        <a:ext cx="1830613" cy="732245"/>
      </dsp:txXfrm>
    </dsp:sp>
    <dsp:sp modelId="{C5E3DC7A-783C-4117-93DA-45D5E9101E1B}">
      <dsp:nvSpPr>
        <dsp:cNvPr id="0" name=""/>
        <dsp:cNvSpPr/>
      </dsp:nvSpPr>
      <dsp:spPr>
        <a:xfrm>
          <a:off x="3759" y="1028549"/>
          <a:ext cx="1900561" cy="32116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Indica que existen diferentes consumidores lo que erradica que el mercado verde. </a:t>
          </a:r>
          <a:endParaRPr lang="es-ES" sz="1600" kern="1200" dirty="0"/>
        </a:p>
      </dsp:txBody>
      <dsp:txXfrm>
        <a:off x="3759" y="1028549"/>
        <a:ext cx="1900561" cy="3211649"/>
      </dsp:txXfrm>
    </dsp:sp>
    <dsp:sp modelId="{F1F83038-1270-4E4B-967C-059DDDC18F62}">
      <dsp:nvSpPr>
        <dsp:cNvPr id="0" name=""/>
        <dsp:cNvSpPr/>
      </dsp:nvSpPr>
      <dsp:spPr>
        <a:xfrm>
          <a:off x="2288685" y="296304"/>
          <a:ext cx="1830613" cy="732245"/>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419" sz="1800" kern="1200" dirty="0" smtClean="0"/>
            <a:t>Perú</a:t>
          </a:r>
          <a:endParaRPr lang="es-ES" sz="1800" kern="1200" dirty="0"/>
        </a:p>
      </dsp:txBody>
      <dsp:txXfrm>
        <a:off x="2288685" y="296304"/>
        <a:ext cx="1830613" cy="732245"/>
      </dsp:txXfrm>
    </dsp:sp>
    <dsp:sp modelId="{5749BC68-B7E5-4A8C-8B93-7CCCC67D6E78}">
      <dsp:nvSpPr>
        <dsp:cNvPr id="0" name=""/>
        <dsp:cNvSpPr/>
      </dsp:nvSpPr>
      <dsp:spPr>
        <a:xfrm>
          <a:off x="2160606" y="1028549"/>
          <a:ext cx="2086771" cy="32116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Afirma la acogida y el incremento de tiendas de alimentos orgánicos y naturales especialmente en zonas con ingresos medios y altos.</a:t>
          </a:r>
          <a:endParaRPr lang="es-ES" sz="1600" kern="1200" dirty="0"/>
        </a:p>
      </dsp:txBody>
      <dsp:txXfrm>
        <a:off x="2160606" y="1028549"/>
        <a:ext cx="2086771" cy="3211649"/>
      </dsp:txXfrm>
    </dsp:sp>
    <dsp:sp modelId="{BA5A53F2-BCEF-4ED3-A3CC-3D7D17C5F72D}">
      <dsp:nvSpPr>
        <dsp:cNvPr id="0" name=""/>
        <dsp:cNvSpPr/>
      </dsp:nvSpPr>
      <dsp:spPr>
        <a:xfrm>
          <a:off x="4390897" y="335991"/>
          <a:ext cx="1830613" cy="732245"/>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419" sz="1800" kern="1200" dirty="0" smtClean="0"/>
            <a:t>Argentina</a:t>
          </a:r>
          <a:endParaRPr lang="es-ES" sz="1800" kern="1200" dirty="0"/>
        </a:p>
      </dsp:txBody>
      <dsp:txXfrm>
        <a:off x="4390897" y="335991"/>
        <a:ext cx="1830613" cy="732245"/>
      </dsp:txXfrm>
    </dsp:sp>
    <dsp:sp modelId="{B4E9D4BD-FDA7-476C-92A5-6138FBD2936F}">
      <dsp:nvSpPr>
        <dsp:cNvPr id="0" name=""/>
        <dsp:cNvSpPr/>
      </dsp:nvSpPr>
      <dsp:spPr>
        <a:xfrm>
          <a:off x="4392490" y="1047851"/>
          <a:ext cx="1830613" cy="32116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Menciona sobre el mercado interno de alimentos orgánicos y del perfil que debe tener el consumidor. </a:t>
          </a:r>
          <a:endParaRPr lang="es-ES" sz="1600" kern="1200" dirty="0"/>
        </a:p>
      </dsp:txBody>
      <dsp:txXfrm>
        <a:off x="4392490" y="1047851"/>
        <a:ext cx="1830613" cy="3211649"/>
      </dsp:txXfrm>
    </dsp:sp>
    <dsp:sp modelId="{E043A5A6-4EC3-4226-81FD-6E54B31DCD7F}">
      <dsp:nvSpPr>
        <dsp:cNvPr id="0" name=""/>
        <dsp:cNvSpPr/>
      </dsp:nvSpPr>
      <dsp:spPr>
        <a:xfrm>
          <a:off x="6590563" y="296304"/>
          <a:ext cx="1830613" cy="732245"/>
        </a:xfrm>
        <a:prstGeom prst="rect">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419" sz="1800" kern="1200" dirty="0" smtClean="0"/>
            <a:t>Colombia</a:t>
          </a:r>
          <a:endParaRPr lang="es-ES" sz="1800" kern="1200" dirty="0"/>
        </a:p>
      </dsp:txBody>
      <dsp:txXfrm>
        <a:off x="6590563" y="296304"/>
        <a:ext cx="1830613" cy="732245"/>
      </dsp:txXfrm>
    </dsp:sp>
    <dsp:sp modelId="{4324FF5A-A32D-4877-B623-CEF658547CF6}">
      <dsp:nvSpPr>
        <dsp:cNvPr id="0" name=""/>
        <dsp:cNvSpPr/>
      </dsp:nvSpPr>
      <dsp:spPr>
        <a:xfrm>
          <a:off x="6590563" y="1028549"/>
          <a:ext cx="1830613" cy="32116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Indica que existe un aumento notable en el consumo de alimentos orgánicos en el país y por consiguiente es una alternativa para contribuir con el mejoramiento del medio ambiente, diversificación de la producción, tratamiento de suelos y opciones de nuevas oportunidades de trabajo y estilo de vida.</a:t>
          </a:r>
          <a:endParaRPr lang="es-ES" sz="1400" kern="1200" dirty="0"/>
        </a:p>
      </dsp:txBody>
      <dsp:txXfrm>
        <a:off x="6590563" y="1028549"/>
        <a:ext cx="1830613" cy="3211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29170-8F43-4F4B-A511-58CEDFBC682C}">
      <dsp:nvSpPr>
        <dsp:cNvPr id="0" name=""/>
        <dsp:cNvSpPr/>
      </dsp:nvSpPr>
      <dsp:spPr>
        <a:xfrm>
          <a:off x="0" y="104772"/>
          <a:ext cx="7416824" cy="1080260"/>
        </a:xfrm>
        <a:prstGeom prst="rightArrow">
          <a:avLst>
            <a:gd name="adj1" fmla="val 50000"/>
            <a:gd name="adj2" fmla="val 5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254000" bIns="171491" numCol="1" spcCol="1270" anchor="ctr" anchorCtr="0">
          <a:noAutofit/>
        </a:bodyPr>
        <a:lstStyle/>
        <a:p>
          <a:pPr lvl="0" algn="l" defTabSz="977900">
            <a:lnSpc>
              <a:spcPct val="90000"/>
            </a:lnSpc>
            <a:spcBef>
              <a:spcPct val="0"/>
            </a:spcBef>
            <a:spcAft>
              <a:spcPct val="35000"/>
            </a:spcAft>
          </a:pPr>
          <a:r>
            <a:rPr lang="es-EC" sz="2200" kern="1200" dirty="0"/>
            <a:t>Antecedentes</a:t>
          </a:r>
        </a:p>
      </dsp:txBody>
      <dsp:txXfrm>
        <a:off x="0" y="374837"/>
        <a:ext cx="7146759" cy="540130"/>
      </dsp:txXfrm>
    </dsp:sp>
    <dsp:sp modelId="{6C1B7F41-936D-4664-AE3F-26E00B14C925}">
      <dsp:nvSpPr>
        <dsp:cNvPr id="0" name=""/>
        <dsp:cNvSpPr/>
      </dsp:nvSpPr>
      <dsp:spPr>
        <a:xfrm>
          <a:off x="0" y="940486"/>
          <a:ext cx="3426572" cy="2411198"/>
        </a:xfrm>
        <a:prstGeom prst="rect">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1">
          <a:scrgbClr r="0" g="0" b="0"/>
        </a:fillRef>
        <a:effectRef idx="3">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t>A través de la dimensión “Responsabilidad Social” se propone realizar un centro de acopio y un sitio donde se promocione y oferte estos productos naturales</a:t>
          </a:r>
        </a:p>
      </dsp:txBody>
      <dsp:txXfrm>
        <a:off x="0" y="940486"/>
        <a:ext cx="3426572" cy="2411198"/>
      </dsp:txXfrm>
    </dsp:sp>
    <dsp:sp modelId="{CE13D591-D38B-4DBD-83BB-7469219CF500}">
      <dsp:nvSpPr>
        <dsp:cNvPr id="0" name=""/>
        <dsp:cNvSpPr/>
      </dsp:nvSpPr>
      <dsp:spPr>
        <a:xfrm>
          <a:off x="3426572" y="464739"/>
          <a:ext cx="3990251" cy="1080260"/>
        </a:xfrm>
        <a:prstGeom prst="rightArrow">
          <a:avLst>
            <a:gd name="adj1" fmla="val 50000"/>
            <a:gd name="adj2" fmla="val 5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254000" bIns="171491" numCol="1" spcCol="1270" anchor="ctr" anchorCtr="0">
          <a:noAutofit/>
        </a:bodyPr>
        <a:lstStyle/>
        <a:p>
          <a:pPr lvl="0" algn="l" defTabSz="1600200">
            <a:lnSpc>
              <a:spcPct val="90000"/>
            </a:lnSpc>
            <a:spcBef>
              <a:spcPct val="0"/>
            </a:spcBef>
            <a:spcAft>
              <a:spcPct val="35000"/>
            </a:spcAft>
          </a:pPr>
          <a:r>
            <a:rPr lang="es-EC" sz="3600" kern="1200" dirty="0"/>
            <a:t>Objetivo</a:t>
          </a:r>
          <a:endParaRPr lang="es-EC" sz="3600" kern="1200" dirty="0">
            <a:latin typeface="Times New Roman" panose="02020603050405020304" pitchFamily="18" charset="0"/>
            <a:cs typeface="Times New Roman" panose="02020603050405020304" pitchFamily="18" charset="0"/>
          </a:endParaRPr>
        </a:p>
      </dsp:txBody>
      <dsp:txXfrm>
        <a:off x="3426572" y="734804"/>
        <a:ext cx="3720186" cy="540130"/>
      </dsp:txXfrm>
    </dsp:sp>
    <dsp:sp modelId="{F2F48EDA-9EBF-4C85-8755-7FA14F560723}">
      <dsp:nvSpPr>
        <dsp:cNvPr id="0" name=""/>
        <dsp:cNvSpPr/>
      </dsp:nvSpPr>
      <dsp:spPr>
        <a:xfrm>
          <a:off x="3426572" y="1300452"/>
          <a:ext cx="3426572" cy="2411198"/>
        </a:xfrm>
        <a:prstGeom prst="rect">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1">
          <a:scrgbClr r="0" g="0" b="0"/>
        </a:fillRef>
        <a:effectRef idx="3">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t>Identificar  la ubicación  del centro de acopio y ferias verdes en el cantón Rumiñahui y Quito para mejor la calidad de vida de los ciudadanos.</a:t>
          </a:r>
          <a:endParaRPr lang="es-EC" sz="2000" kern="1200" dirty="0">
            <a:latin typeface="Times New Roman" panose="02020603050405020304" pitchFamily="18" charset="0"/>
            <a:cs typeface="Times New Roman" panose="02020603050405020304" pitchFamily="18" charset="0"/>
          </a:endParaRPr>
        </a:p>
      </dsp:txBody>
      <dsp:txXfrm>
        <a:off x="3426572" y="1300452"/>
        <a:ext cx="3426572" cy="2411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3080-4955-4A46-B1F4-A7E95C2CCEB0}">
      <dsp:nvSpPr>
        <dsp:cNvPr id="0" name=""/>
        <dsp:cNvSpPr/>
      </dsp:nvSpPr>
      <dsp:spPr>
        <a:xfrm rot="5400000">
          <a:off x="-231819" y="232722"/>
          <a:ext cx="1545464" cy="1081825"/>
        </a:xfrm>
        <a:prstGeom prst="chevron">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dirty="0"/>
            <a:t>1</a:t>
          </a:r>
        </a:p>
      </dsp:txBody>
      <dsp:txXfrm rot="-5400000">
        <a:off x="1" y="541816"/>
        <a:ext cx="1081825" cy="463639"/>
      </dsp:txXfrm>
    </dsp:sp>
    <dsp:sp modelId="{48C3CD2B-42D6-471A-8C68-503D32BD44B5}">
      <dsp:nvSpPr>
        <dsp:cNvPr id="0" name=""/>
        <dsp:cNvSpPr/>
      </dsp:nvSpPr>
      <dsp:spPr>
        <a:xfrm rot="5400000">
          <a:off x="4153436" y="-3070708"/>
          <a:ext cx="1004551" cy="7147774"/>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s-EC" sz="1600" kern="1200" dirty="0"/>
            <a:t>Observamos que mayor parte de ciudadanos de los cantones de Quito y Rumiñahui consideran necesarios la implementación de ferias verdes en los alrededores de mercados o puntos especializados donde se ofrezcan estos alimentos en especial frutas y hortalizas. </a:t>
          </a:r>
          <a:endParaRPr lang="es-MX" sz="1600" b="0" i="0" kern="1200" baseline="0" dirty="0"/>
        </a:p>
      </dsp:txBody>
      <dsp:txXfrm rot="-5400000">
        <a:off x="1081825" y="49941"/>
        <a:ext cx="7098736" cy="906475"/>
      </dsp:txXfrm>
    </dsp:sp>
    <dsp:sp modelId="{BA03681E-C269-4974-8E5E-32776DC199ED}">
      <dsp:nvSpPr>
        <dsp:cNvPr id="0" name=""/>
        <dsp:cNvSpPr/>
      </dsp:nvSpPr>
      <dsp:spPr>
        <a:xfrm rot="5400000">
          <a:off x="-231819" y="1583322"/>
          <a:ext cx="1545464" cy="1081825"/>
        </a:xfrm>
        <a:prstGeom prst="chevron">
          <a:avLst/>
        </a:prstGeom>
        <a:solidFill>
          <a:schemeClr val="accent5">
            <a:hueOff val="7693906"/>
            <a:satOff val="-2748"/>
            <a:lumOff val="4412"/>
            <a:alphaOff val="0"/>
          </a:schemeClr>
        </a:solidFill>
        <a:ln w="9525" cap="flat" cmpd="sng" algn="ctr">
          <a:solidFill>
            <a:schemeClr val="accent5">
              <a:hueOff val="7693906"/>
              <a:satOff val="-2748"/>
              <a:lumOff val="441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dirty="0"/>
            <a:t>2</a:t>
          </a:r>
        </a:p>
      </dsp:txBody>
      <dsp:txXfrm rot="-5400000">
        <a:off x="1" y="1892416"/>
        <a:ext cx="1081825" cy="463639"/>
      </dsp:txXfrm>
    </dsp:sp>
    <dsp:sp modelId="{380135E6-980B-427B-9F40-959DFD570F67}">
      <dsp:nvSpPr>
        <dsp:cNvPr id="0" name=""/>
        <dsp:cNvSpPr/>
      </dsp:nvSpPr>
      <dsp:spPr>
        <a:xfrm rot="5400000">
          <a:off x="4153436" y="-1720108"/>
          <a:ext cx="1004551" cy="7147774"/>
        </a:xfrm>
        <a:prstGeom prst="round2SameRect">
          <a:avLst/>
        </a:prstGeom>
        <a:solidFill>
          <a:schemeClr val="lt1">
            <a:alpha val="90000"/>
            <a:hueOff val="0"/>
            <a:satOff val="0"/>
            <a:lumOff val="0"/>
            <a:alphaOff val="0"/>
          </a:schemeClr>
        </a:solidFill>
        <a:ln w="9525" cap="flat" cmpd="sng" algn="ctr">
          <a:solidFill>
            <a:schemeClr val="accent5">
              <a:hueOff val="7693906"/>
              <a:satOff val="-2748"/>
              <a:lumOff val="4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s-EC" sz="1600" kern="1200" dirty="0"/>
            <a:t>Los agricultores dedicados a este giro del negocio sabrán a que segmento de mercado se dirigen y cuáles son los productos de mayor aceptación de compra por parte del consumidor al implementar estas ferias verdes en zonas estratégicas para el desarrollo de su negocio.</a:t>
          </a:r>
          <a:endParaRPr lang="es-MX" sz="1600" b="0" i="0" kern="1200" baseline="0" dirty="0"/>
        </a:p>
      </dsp:txBody>
      <dsp:txXfrm rot="-5400000">
        <a:off x="1081825" y="1400541"/>
        <a:ext cx="7098736" cy="906475"/>
      </dsp:txXfrm>
    </dsp:sp>
    <dsp:sp modelId="{510818AF-211E-4DBD-B93A-E4F25E60E1FA}">
      <dsp:nvSpPr>
        <dsp:cNvPr id="0" name=""/>
        <dsp:cNvSpPr/>
      </dsp:nvSpPr>
      <dsp:spPr>
        <a:xfrm rot="5400000">
          <a:off x="-231819" y="2933923"/>
          <a:ext cx="1545464" cy="1081825"/>
        </a:xfrm>
        <a:prstGeom prst="chevron">
          <a:avLst/>
        </a:prstGeom>
        <a:solidFill>
          <a:schemeClr val="accent5">
            <a:hueOff val="15387812"/>
            <a:satOff val="-5496"/>
            <a:lumOff val="8825"/>
            <a:alphaOff val="0"/>
          </a:schemeClr>
        </a:solidFill>
        <a:ln w="9525" cap="flat" cmpd="sng" algn="ctr">
          <a:solidFill>
            <a:schemeClr val="accent5">
              <a:hueOff val="15387812"/>
              <a:satOff val="-5496"/>
              <a:lumOff val="882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a:t>3</a:t>
          </a:r>
          <a:endParaRPr lang="es-MX" sz="2800" b="0" i="0" kern="1200" baseline="0" dirty="0"/>
        </a:p>
      </dsp:txBody>
      <dsp:txXfrm rot="-5400000">
        <a:off x="1" y="3243017"/>
        <a:ext cx="1081825" cy="463639"/>
      </dsp:txXfrm>
    </dsp:sp>
    <dsp:sp modelId="{6CAAAF42-4D03-4F08-8C1D-DAC6D6053D14}">
      <dsp:nvSpPr>
        <dsp:cNvPr id="0" name=""/>
        <dsp:cNvSpPr/>
      </dsp:nvSpPr>
      <dsp:spPr>
        <a:xfrm rot="5400000">
          <a:off x="4153436" y="-369508"/>
          <a:ext cx="1004551" cy="7147774"/>
        </a:xfrm>
        <a:prstGeom prst="round2SameRect">
          <a:avLst/>
        </a:prstGeom>
        <a:solidFill>
          <a:schemeClr val="lt1">
            <a:alpha val="90000"/>
            <a:hueOff val="0"/>
            <a:satOff val="0"/>
            <a:lumOff val="0"/>
            <a:alphaOff val="0"/>
          </a:schemeClr>
        </a:solidFill>
        <a:ln w="9525" cap="flat" cmpd="sng" algn="ctr">
          <a:solidFill>
            <a:schemeClr val="accent5">
              <a:hueOff val="15387812"/>
              <a:satOff val="-5496"/>
              <a:lumOff val="88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s-EC" sz="1600" kern="1200" dirty="0"/>
            <a:t>Para la implementación de estas ferias verdes se considera importante el nivel de responsabilidad social por parte del agricultor, como también el gasto que realiza el consumidor y la frecuencia de sus compras. </a:t>
          </a:r>
          <a:endParaRPr lang="es-MX" sz="1600" b="0" i="0" kern="1200" baseline="0" dirty="0"/>
        </a:p>
      </dsp:txBody>
      <dsp:txXfrm rot="-5400000">
        <a:off x="1081825" y="2751141"/>
        <a:ext cx="7098736" cy="9064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3711A-994E-4371-B1CC-0BB00DC440F4}">
      <dsp:nvSpPr>
        <dsp:cNvPr id="0" name=""/>
        <dsp:cNvSpPr/>
      </dsp:nvSpPr>
      <dsp:spPr>
        <a:xfrm rot="5400000">
          <a:off x="-211048" y="213267"/>
          <a:ext cx="1406987" cy="984891"/>
        </a:xfrm>
        <a:prstGeom prst="chevron">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a:t>1</a:t>
          </a:r>
          <a:endParaRPr lang="es-MX" sz="2400" kern="1200" dirty="0"/>
        </a:p>
      </dsp:txBody>
      <dsp:txXfrm rot="-5400000">
        <a:off x="1" y="494665"/>
        <a:ext cx="984891" cy="422096"/>
      </dsp:txXfrm>
    </dsp:sp>
    <dsp:sp modelId="{10846059-5DD9-4289-ADA5-99205F498A20}">
      <dsp:nvSpPr>
        <dsp:cNvPr id="0" name=""/>
        <dsp:cNvSpPr/>
      </dsp:nvSpPr>
      <dsp:spPr>
        <a:xfrm rot="5400000">
          <a:off x="4211638" y="-3224527"/>
          <a:ext cx="914541" cy="736803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s-ES" sz="1600" kern="1200" dirty="0"/>
            <a:t>Establecer un reglamento para los miembros de  la asociación que garantice la armonía del trabajo en la oferta de estos productos.</a:t>
          </a:r>
          <a:endParaRPr lang="es-MX" sz="1600" kern="1200" dirty="0"/>
        </a:p>
      </dsp:txBody>
      <dsp:txXfrm rot="-5400000">
        <a:off x="984891" y="46864"/>
        <a:ext cx="7323392" cy="825253"/>
      </dsp:txXfrm>
    </dsp:sp>
    <dsp:sp modelId="{D90F50FA-383B-4533-AD3B-EF2054127D95}">
      <dsp:nvSpPr>
        <dsp:cNvPr id="0" name=""/>
        <dsp:cNvSpPr/>
      </dsp:nvSpPr>
      <dsp:spPr>
        <a:xfrm rot="5400000">
          <a:off x="-211048" y="1683357"/>
          <a:ext cx="1406987" cy="984891"/>
        </a:xfrm>
        <a:prstGeom prst="chevron">
          <a:avLst/>
        </a:prstGeom>
        <a:solidFill>
          <a:schemeClr val="accent5">
            <a:hueOff val="7693906"/>
            <a:satOff val="-2748"/>
            <a:lumOff val="4412"/>
            <a:alphaOff val="0"/>
          </a:schemeClr>
        </a:solidFill>
        <a:ln w="9525" cap="flat" cmpd="sng" algn="ctr">
          <a:solidFill>
            <a:schemeClr val="accent5">
              <a:hueOff val="7693906"/>
              <a:satOff val="-2748"/>
              <a:lumOff val="441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a:t>2</a:t>
          </a:r>
          <a:endParaRPr lang="es-MX" sz="2400" kern="1200" dirty="0"/>
        </a:p>
      </dsp:txBody>
      <dsp:txXfrm rot="-5400000">
        <a:off x="1" y="1964755"/>
        <a:ext cx="984891" cy="422096"/>
      </dsp:txXfrm>
    </dsp:sp>
    <dsp:sp modelId="{E1B91B70-EF9B-415D-8F79-3F1D56CFD5FD}">
      <dsp:nvSpPr>
        <dsp:cNvPr id="0" name=""/>
        <dsp:cNvSpPr/>
      </dsp:nvSpPr>
      <dsp:spPr>
        <a:xfrm rot="5400000">
          <a:off x="3973551" y="-1754438"/>
          <a:ext cx="1390716" cy="7368036"/>
        </a:xfrm>
        <a:prstGeom prst="round2SameRect">
          <a:avLst/>
        </a:prstGeom>
        <a:solidFill>
          <a:schemeClr val="lt1">
            <a:alpha val="90000"/>
            <a:hueOff val="0"/>
            <a:satOff val="0"/>
            <a:lumOff val="0"/>
            <a:alphaOff val="0"/>
          </a:schemeClr>
        </a:solidFill>
        <a:ln w="9525" cap="flat" cmpd="sng" algn="ctr">
          <a:solidFill>
            <a:schemeClr val="accent5">
              <a:hueOff val="7693906"/>
              <a:satOff val="-2748"/>
              <a:lumOff val="4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s-ES" sz="1600" kern="1200" dirty="0"/>
            <a:t>Para obtener mayor eficacia en la implementación de estas ferias orgánicas se debe conocer </a:t>
          </a:r>
          <a:r>
            <a:rPr lang="es-EC" sz="1600" kern="1200" dirty="0"/>
            <a:t> el segmento de mercado al cual se va dirigir y también</a:t>
          </a:r>
          <a:r>
            <a:rPr lang="es-ES" sz="1600" kern="1200" dirty="0"/>
            <a:t> las nuevas tendencias del mercado. Además de la importancia de concientizar a la ciudadanía en consumir alimentos libres de agroquímicos por su salud y el cuidado del medio ambiente.</a:t>
          </a:r>
          <a:endParaRPr lang="es-MX" sz="1600" kern="1200" dirty="0"/>
        </a:p>
      </dsp:txBody>
      <dsp:txXfrm rot="-5400000">
        <a:off x="984892" y="1302110"/>
        <a:ext cx="7300147" cy="1254938"/>
      </dsp:txXfrm>
    </dsp:sp>
    <dsp:sp modelId="{B7B30FD3-CE25-45DB-BDE0-31E0711C59EF}">
      <dsp:nvSpPr>
        <dsp:cNvPr id="0" name=""/>
        <dsp:cNvSpPr/>
      </dsp:nvSpPr>
      <dsp:spPr>
        <a:xfrm rot="5400000">
          <a:off x="-211048" y="3109032"/>
          <a:ext cx="1406987" cy="984891"/>
        </a:xfrm>
        <a:prstGeom prst="chevron">
          <a:avLst/>
        </a:prstGeom>
        <a:solidFill>
          <a:schemeClr val="accent5">
            <a:hueOff val="15387812"/>
            <a:satOff val="-5496"/>
            <a:lumOff val="8825"/>
            <a:alphaOff val="0"/>
          </a:schemeClr>
        </a:solidFill>
        <a:ln w="9525" cap="flat" cmpd="sng" algn="ctr">
          <a:solidFill>
            <a:schemeClr val="accent5">
              <a:hueOff val="15387812"/>
              <a:satOff val="-5496"/>
              <a:lumOff val="882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2400" kern="1200" dirty="0"/>
            <a:t>3</a:t>
          </a:r>
          <a:endParaRPr lang="es-MX" sz="2400" kern="1200" dirty="0"/>
        </a:p>
      </dsp:txBody>
      <dsp:txXfrm rot="-5400000">
        <a:off x="1" y="3390430"/>
        <a:ext cx="984891" cy="422096"/>
      </dsp:txXfrm>
    </dsp:sp>
    <dsp:sp modelId="{80204B92-9520-4F7B-BB5D-F78C13206747}">
      <dsp:nvSpPr>
        <dsp:cNvPr id="0" name=""/>
        <dsp:cNvSpPr/>
      </dsp:nvSpPr>
      <dsp:spPr>
        <a:xfrm rot="5400000">
          <a:off x="4017966" y="-328763"/>
          <a:ext cx="1301887" cy="7368036"/>
        </a:xfrm>
        <a:prstGeom prst="round2SameRect">
          <a:avLst/>
        </a:prstGeom>
        <a:solidFill>
          <a:schemeClr val="lt1">
            <a:alpha val="90000"/>
            <a:hueOff val="0"/>
            <a:satOff val="0"/>
            <a:lumOff val="0"/>
            <a:alphaOff val="0"/>
          </a:schemeClr>
        </a:solidFill>
        <a:ln w="9525" cap="flat" cmpd="sng" algn="ctr">
          <a:solidFill>
            <a:schemeClr val="accent5">
              <a:hueOff val="15387812"/>
              <a:satOff val="-5496"/>
              <a:lumOff val="88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s-EC" sz="1600" kern="1200" dirty="0"/>
            <a:t>Los miembros de estas asociaciones deben empaparse sobre el tema de agricultura orgánica para responder al consumidor cualquier inquietud, además de prepararse en métodos y estrategias de persuasión que influyan al cliente en la compra de sus productos.</a:t>
          </a:r>
          <a:r>
            <a:rPr lang="es-ES" sz="1600" kern="1200" dirty="0"/>
            <a:t>.</a:t>
          </a:r>
          <a:endParaRPr lang="es-MX" sz="1600" kern="1200" dirty="0"/>
        </a:p>
      </dsp:txBody>
      <dsp:txXfrm rot="-5400000">
        <a:off x="984892" y="2767864"/>
        <a:ext cx="7304483" cy="117478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3487B05C-BC3E-44AE-934A-A56CB1EDFB64}" type="datetimeFigureOut">
              <a:rPr lang="es-EC" smtClean="0"/>
              <a:pPr/>
              <a:t>11/6/2019</a:t>
            </a:fld>
            <a:endParaRPr lang="es-EC"/>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DCF10563-D399-4CD7-8DCC-5CEADD1A19BE}" type="slidenum">
              <a:rPr lang="es-EC" smtClean="0"/>
              <a:pPr/>
              <a:t>‹Nº›</a:t>
            </a:fld>
            <a:endParaRPr lang="es-EC"/>
          </a:p>
        </p:txBody>
      </p:sp>
    </p:spTree>
    <p:extLst>
      <p:ext uri="{BB962C8B-B14F-4D97-AF65-F5344CB8AC3E}">
        <p14:creationId xmlns:p14="http://schemas.microsoft.com/office/powerpoint/2010/main" val="166753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por consiguiente esta teoría nos ayuda en especial para el proyecto a desarrollar el análisis de oferta y demanda frente a un precio </a:t>
            </a:r>
            <a:endParaRPr lang="en-US" dirty="0"/>
          </a:p>
        </p:txBody>
      </p:sp>
      <p:sp>
        <p:nvSpPr>
          <p:cNvPr id="4" name="Marcador de número de diapositiva 3"/>
          <p:cNvSpPr>
            <a:spLocks noGrp="1"/>
          </p:cNvSpPr>
          <p:nvPr>
            <p:ph type="sldNum" sz="quarter" idx="10"/>
          </p:nvPr>
        </p:nvSpPr>
        <p:spPr/>
        <p:txBody>
          <a:bodyPr/>
          <a:lstStyle/>
          <a:p>
            <a:fld id="{DCF10563-D399-4CD7-8DCC-5CEADD1A19BE}" type="slidenum">
              <a:rPr lang="es-EC" smtClean="0"/>
              <a:pPr/>
              <a:t>6</a:t>
            </a:fld>
            <a:endParaRPr lang="es-EC"/>
          </a:p>
        </p:txBody>
      </p:sp>
    </p:spTree>
    <p:extLst>
      <p:ext uri="{BB962C8B-B14F-4D97-AF65-F5344CB8AC3E}">
        <p14:creationId xmlns:p14="http://schemas.microsoft.com/office/powerpoint/2010/main" val="224400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CF10563-D399-4CD7-8DCC-5CEADD1A19BE}" type="slidenum">
              <a:rPr lang="es-EC" smtClean="0"/>
              <a:pPr/>
              <a:t>19</a:t>
            </a:fld>
            <a:endParaRPr lang="es-EC"/>
          </a:p>
        </p:txBody>
      </p:sp>
    </p:spTree>
    <p:extLst>
      <p:ext uri="{BB962C8B-B14F-4D97-AF65-F5344CB8AC3E}">
        <p14:creationId xmlns:p14="http://schemas.microsoft.com/office/powerpoint/2010/main" val="342857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419" dirty="0" smtClean="0"/>
              <a:t>Mide</a:t>
            </a:r>
            <a:r>
              <a:rPr lang="es-419" baseline="0" dirty="0" smtClean="0"/>
              <a:t> la asociacion entre dos variables de estudio que determina su mayor contingencia</a:t>
            </a:r>
            <a:endParaRPr lang="es-ES" dirty="0"/>
          </a:p>
        </p:txBody>
      </p:sp>
      <p:sp>
        <p:nvSpPr>
          <p:cNvPr id="4" name="3 Marcador de número de diapositiva"/>
          <p:cNvSpPr>
            <a:spLocks noGrp="1"/>
          </p:cNvSpPr>
          <p:nvPr>
            <p:ph type="sldNum" sz="quarter" idx="10"/>
          </p:nvPr>
        </p:nvSpPr>
        <p:spPr/>
        <p:txBody>
          <a:bodyPr/>
          <a:lstStyle/>
          <a:p>
            <a:fld id="{DCF10563-D399-4CD7-8DCC-5CEADD1A19BE}" type="slidenum">
              <a:rPr lang="es-EC" smtClean="0"/>
              <a:pPr/>
              <a:t>20</a:t>
            </a:fld>
            <a:endParaRPr lang="es-EC"/>
          </a:p>
        </p:txBody>
      </p:sp>
    </p:spTree>
    <p:extLst>
      <p:ext uri="{BB962C8B-B14F-4D97-AF65-F5344CB8AC3E}">
        <p14:creationId xmlns:p14="http://schemas.microsoft.com/office/powerpoint/2010/main" val="4021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419" dirty="0" smtClean="0"/>
              <a:t>Relacion y asociacion</a:t>
            </a:r>
            <a:r>
              <a:rPr lang="es-419" baseline="0" dirty="0" smtClean="0"/>
              <a:t>  de dos variables de estudio de preferencia tres, con respecto al promedio de los datos observados frente a los datos esperados </a:t>
            </a:r>
          </a:p>
        </p:txBody>
      </p:sp>
      <p:sp>
        <p:nvSpPr>
          <p:cNvPr id="4" name="3 Marcador de número de diapositiva"/>
          <p:cNvSpPr>
            <a:spLocks noGrp="1"/>
          </p:cNvSpPr>
          <p:nvPr>
            <p:ph type="sldNum" sz="quarter" idx="10"/>
          </p:nvPr>
        </p:nvSpPr>
        <p:spPr/>
        <p:txBody>
          <a:bodyPr/>
          <a:lstStyle/>
          <a:p>
            <a:fld id="{DCF10563-D399-4CD7-8DCC-5CEADD1A19BE}" type="slidenum">
              <a:rPr lang="es-EC" smtClean="0"/>
              <a:pPr/>
              <a:t>22</a:t>
            </a:fld>
            <a:endParaRPr lang="es-EC"/>
          </a:p>
        </p:txBody>
      </p:sp>
    </p:spTree>
    <p:extLst>
      <p:ext uri="{BB962C8B-B14F-4D97-AF65-F5344CB8AC3E}">
        <p14:creationId xmlns:p14="http://schemas.microsoft.com/office/powerpoint/2010/main" val="4293116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6339AFA-F50F-460E-B2B9-6883D8B7E56E}" type="datetimeFigureOut">
              <a:rPr lang="es-EC" smtClean="0"/>
              <a:pPr/>
              <a:t>11/6/2019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268555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339AFA-F50F-460E-B2B9-6883D8B7E56E}" type="datetimeFigureOut">
              <a:rPr lang="es-EC" smtClean="0"/>
              <a:pPr/>
              <a:t>11/6/2019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331443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339AFA-F50F-460E-B2B9-6883D8B7E56E}" type="datetimeFigureOut">
              <a:rPr lang="es-EC" smtClean="0"/>
              <a:pPr/>
              <a:t>11/6/2019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3777088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339AFA-F50F-460E-B2B9-6883D8B7E56E}" type="datetimeFigureOut">
              <a:rPr lang="es-EC" smtClean="0"/>
              <a:pPr/>
              <a:t>11/6/2019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99E422-8C63-444E-9700-48DE810CEA2B}" type="slidenum">
              <a:rPr lang="es-EC" smtClean="0"/>
              <a:pPr/>
              <a:t>‹Nº›</a:t>
            </a:fld>
            <a:endParaRPr lang="es-EC"/>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065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339AFA-F50F-460E-B2B9-6883D8B7E56E}" type="datetimeFigureOut">
              <a:rPr lang="es-EC" smtClean="0"/>
              <a:pPr/>
              <a:t>11/6/2019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27545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76339AFA-F50F-460E-B2B9-6883D8B7E56E}" type="datetimeFigureOut">
              <a:rPr lang="es-EC" smtClean="0"/>
              <a:pPr/>
              <a:t>11/6/2019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2947494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76339AFA-F50F-460E-B2B9-6883D8B7E56E}" type="datetimeFigureOut">
              <a:rPr lang="es-EC" smtClean="0"/>
              <a:pPr/>
              <a:t>11/6/2019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155917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339AFA-F50F-460E-B2B9-6883D8B7E56E}" type="datetimeFigureOut">
              <a:rPr lang="es-EC" smtClean="0"/>
              <a:pPr/>
              <a:t>11/6/2019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1026409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339AFA-F50F-460E-B2B9-6883D8B7E56E}" type="datetimeFigureOut">
              <a:rPr lang="es-EC" smtClean="0"/>
              <a:pPr/>
              <a:t>11/6/2019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104423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lgn="l" rtl="0" fontAlgn="base">
              <a:spcBef>
                <a:spcPct val="0"/>
              </a:spcBef>
              <a:spcAft>
                <a:spcPct val="0"/>
              </a:spcAft>
              <a:defRPr/>
            </a:pPr>
            <a:endParaRPr lang="es-ES" sz="1400" kern="1200">
              <a:solidFill>
                <a:srgbClr val="000000"/>
              </a:solidFill>
              <a:latin typeface="Arial" pitchFamily="34" charset="0"/>
              <a:ea typeface="+mn-ea"/>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rtl="0" fontAlgn="base">
              <a:spcBef>
                <a:spcPct val="0"/>
              </a:spcBef>
              <a:spcAft>
                <a:spcPct val="0"/>
              </a:spcAft>
              <a:defRPr/>
            </a:pPr>
            <a:endParaRPr lang="es-ES" sz="1400" kern="1200">
              <a:solidFill>
                <a:srgbClr val="000000"/>
              </a:solidFill>
              <a:latin typeface="Arial" pitchFamily="34" charset="0"/>
              <a:ea typeface="+mn-ea"/>
              <a:cs typeface="+mn-cs"/>
            </a:endParaRPr>
          </a:p>
        </p:txBody>
      </p:sp>
      <p:pic>
        <p:nvPicPr>
          <p:cNvPr id="7" name="Picture 48" descr="bannner 2"/>
          <p:cNvPicPr>
            <a:picLocks noChangeAspect="1" noChangeArrowheads="1"/>
          </p:cNvPicPr>
          <p:nvPr userDrawn="1"/>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lgn="l" rtl="0" fontAlgn="base">
              <a:spcBef>
                <a:spcPct val="0"/>
              </a:spcBef>
              <a:spcAft>
                <a:spcPct val="0"/>
              </a:spcAft>
              <a:defRPr/>
            </a:pPr>
            <a:endParaRPr lang="es-EC" kern="1200">
              <a:solidFill>
                <a:srgbClr val="000000"/>
              </a:solidFill>
              <a:latin typeface="Arial" pitchFamily="34" charset="0"/>
              <a:ea typeface="+mn-ea"/>
              <a:cs typeface="+mn-cs"/>
            </a:endParaRPr>
          </a:p>
        </p:txBody>
      </p:sp>
      <p:pic>
        <p:nvPicPr>
          <p:cNvPr id="9" name="Picture 49" descr="LOGO ESPE ORIGINAL copia"/>
          <p:cNvPicPr>
            <a:picLocks noChangeAspect="1" noChangeArrowheads="1"/>
          </p:cNvPicPr>
          <p:nvPr userDrawn="1"/>
        </p:nvPicPr>
        <p:blipFill>
          <a:blip r:embed="rId3" cstate="print"/>
          <a:srcRect/>
          <a:stretch>
            <a:fillRect/>
          </a:stretch>
        </p:blipFill>
        <p:spPr bwMode="auto">
          <a:xfrm>
            <a:off x="107950" y="115888"/>
            <a:ext cx="3313113" cy="887412"/>
          </a:xfrm>
          <a:prstGeom prst="rect">
            <a:avLst/>
          </a:prstGeom>
          <a:noFill/>
          <a:ln w="9525">
            <a:noFill/>
            <a:miter lim="800000"/>
            <a:headEnd/>
            <a:tailEnd/>
          </a:ln>
        </p:spPr>
      </p:pic>
    </p:spTree>
    <p:extLst>
      <p:ext uri="{BB962C8B-B14F-4D97-AF65-F5344CB8AC3E}">
        <p14:creationId xmlns:p14="http://schemas.microsoft.com/office/powerpoint/2010/main" val="148177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339AFA-F50F-460E-B2B9-6883D8B7E56E}" type="datetimeFigureOut">
              <a:rPr lang="es-EC" smtClean="0"/>
              <a:pPr/>
              <a:t>11/6/2019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318189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6339AFA-F50F-460E-B2B9-6883D8B7E56E}" type="datetimeFigureOut">
              <a:rPr lang="es-EC" smtClean="0"/>
              <a:pPr/>
              <a:t>11/6/2019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187101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339AFA-F50F-460E-B2B9-6883D8B7E56E}" type="datetimeFigureOut">
              <a:rPr lang="es-EC" smtClean="0"/>
              <a:pPr/>
              <a:t>11/6/2019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96044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339AFA-F50F-460E-B2B9-6883D8B7E56E}" type="datetimeFigureOut">
              <a:rPr lang="es-EC" smtClean="0"/>
              <a:pPr/>
              <a:t>11/6/2019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283608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339AFA-F50F-460E-B2B9-6883D8B7E56E}" type="datetimeFigureOut">
              <a:rPr lang="es-EC" smtClean="0"/>
              <a:pPr/>
              <a:t>11/6/2019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206807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6339AFA-F50F-460E-B2B9-6883D8B7E56E}" type="datetimeFigureOut">
              <a:rPr lang="es-EC" smtClean="0"/>
              <a:pPr/>
              <a:t>11/6/2019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339573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339AFA-F50F-460E-B2B9-6883D8B7E56E}" type="datetimeFigureOut">
              <a:rPr lang="es-EC" smtClean="0"/>
              <a:pPr/>
              <a:t>11/6/2019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41823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339AFA-F50F-460E-B2B9-6883D8B7E56E}" type="datetimeFigureOut">
              <a:rPr lang="es-EC" smtClean="0"/>
              <a:pPr/>
              <a:t>11/6/2019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99E422-8C63-444E-9700-48DE810CEA2B}" type="slidenum">
              <a:rPr lang="es-EC" smtClean="0"/>
              <a:pPr/>
              <a:t>‹Nº›</a:t>
            </a:fld>
            <a:endParaRPr lang="es-EC"/>
          </a:p>
        </p:txBody>
      </p:sp>
    </p:spTree>
    <p:extLst>
      <p:ext uri="{BB962C8B-B14F-4D97-AF65-F5344CB8AC3E}">
        <p14:creationId xmlns:p14="http://schemas.microsoft.com/office/powerpoint/2010/main" val="345125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6/11/2019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extLst>
      <p:ext uri="{BB962C8B-B14F-4D97-AF65-F5344CB8AC3E}">
        <p14:creationId xmlns:p14="http://schemas.microsoft.com/office/powerpoint/2010/main" val="222307669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2843808" y="4726885"/>
            <a:ext cx="6048672" cy="646331"/>
          </a:xfrm>
          <a:prstGeom prst="rect">
            <a:avLst/>
          </a:prstGeom>
          <a:noFill/>
        </p:spPr>
        <p:txBody>
          <a:bodyPr wrap="square">
            <a:spAutoFit/>
          </a:bodyPr>
          <a:lstStyle/>
          <a:p>
            <a:pPr algn="ctr" eaLnBrk="0" fontAlgn="auto" hangingPunct="0">
              <a:spcBef>
                <a:spcPts val="0"/>
              </a:spcBef>
              <a:spcAft>
                <a:spcPts val="0"/>
              </a:spcAft>
              <a:defRPr/>
            </a:pPr>
            <a:r>
              <a:rPr lang="es-ES" b="1" dirty="0">
                <a:latin typeface="Calibri" pitchFamily="34" charset="0"/>
                <a:cs typeface="Times New Roman" pitchFamily="18" charset="0"/>
              </a:rPr>
              <a:t> DIRECTOR: </a:t>
            </a:r>
            <a:r>
              <a:rPr lang="it-IT" b="1" dirty="0"/>
              <a:t>DR. SOASTI VEGA MARCO ANTONIO      </a:t>
            </a:r>
            <a:r>
              <a:rPr lang="es-ES" b="1" dirty="0">
                <a:latin typeface="Calibri" pitchFamily="34" charset="0"/>
                <a:cs typeface="Times New Roman" pitchFamily="18" charset="0"/>
              </a:rPr>
              <a:t>OPONENTE: </a:t>
            </a:r>
            <a:r>
              <a:rPr lang="es-EC" b="1" dirty="0"/>
              <a:t>ING.  PAZMIÑO ARELLANO, STALIN GORKY</a:t>
            </a:r>
            <a:endParaRPr lang="es-EC" b="1" dirty="0">
              <a:latin typeface="Calibri" pitchFamily="34" charset="0"/>
              <a:cs typeface="Times New Roman" pitchFamily="18" charset="0"/>
            </a:endParaRPr>
          </a:p>
        </p:txBody>
      </p:sp>
      <p:pic>
        <p:nvPicPr>
          <p:cNvPr id="307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0"/>
            <a:ext cx="4533900" cy="1071546"/>
          </a:xfrm>
          <a:prstGeom prst="rect">
            <a:avLst/>
          </a:prstGeom>
          <a:noFill/>
          <a:ln w="9525">
            <a:noFill/>
            <a:miter lim="800000"/>
            <a:headEnd/>
            <a:tailEnd/>
          </a:ln>
        </p:spPr>
      </p:pic>
      <p:pic>
        <p:nvPicPr>
          <p:cNvPr id="3075" name="Picture 3" descr="65b3fa4491761c849f7ad453da4ec7fe"/>
          <p:cNvPicPr>
            <a:picLocks noChangeAspect="1" noChangeArrowheads="1"/>
          </p:cNvPicPr>
          <p:nvPr/>
        </p:nvPicPr>
        <p:blipFill>
          <a:blip r:embed="rId3" cstate="print"/>
          <a:srcRect/>
          <a:stretch>
            <a:fillRect/>
          </a:stretch>
        </p:blipFill>
        <p:spPr bwMode="auto">
          <a:xfrm>
            <a:off x="35496" y="4185165"/>
            <a:ext cx="2916418" cy="2786082"/>
          </a:xfrm>
          <a:prstGeom prst="rect">
            <a:avLst/>
          </a:prstGeom>
          <a:noFill/>
          <a:ln w="9525">
            <a:noFill/>
            <a:miter lim="800000"/>
            <a:headEnd/>
            <a:tailEnd/>
          </a:ln>
        </p:spPr>
      </p:pic>
      <p:sp>
        <p:nvSpPr>
          <p:cNvPr id="14" name="1 CuadroTexto"/>
          <p:cNvSpPr txBox="1">
            <a:spLocks noChangeArrowheads="1"/>
          </p:cNvSpPr>
          <p:nvPr/>
        </p:nvSpPr>
        <p:spPr bwMode="auto">
          <a:xfrm>
            <a:off x="857224" y="1119830"/>
            <a:ext cx="7572428" cy="523220"/>
          </a:xfrm>
          <a:prstGeom prst="rect">
            <a:avLst/>
          </a:prstGeom>
          <a:noFill/>
          <a:ln w="9525">
            <a:noFill/>
            <a:miter lim="800000"/>
            <a:headEnd/>
            <a:tailEnd/>
          </a:ln>
        </p:spPr>
        <p:txBody>
          <a:bodyPr wrap="square">
            <a:spAutoFit/>
          </a:bodyPr>
          <a:lstStyle/>
          <a:p>
            <a:pPr algn="ctr"/>
            <a:r>
              <a:rPr lang="es-ES" sz="2800" b="1" dirty="0">
                <a:latin typeface="Calibri" pitchFamily="34" charset="0"/>
                <a:cs typeface="Times New Roman" pitchFamily="18" charset="0"/>
              </a:rPr>
              <a:t>UNIVERSIDAD DE LAS FUERZAS ARMADAS  - ESPE </a:t>
            </a:r>
            <a:endParaRPr lang="es-EC" sz="2800" b="1" dirty="0">
              <a:latin typeface="Calibri" pitchFamily="34" charset="0"/>
              <a:cs typeface="Times New Roman" pitchFamily="18" charset="0"/>
            </a:endParaRPr>
          </a:p>
        </p:txBody>
      </p:sp>
      <p:sp>
        <p:nvSpPr>
          <p:cNvPr id="15" name="Rectangle 3"/>
          <p:cNvSpPr>
            <a:spLocks noChangeArrowheads="1"/>
          </p:cNvSpPr>
          <p:nvPr/>
        </p:nvSpPr>
        <p:spPr bwMode="auto">
          <a:xfrm>
            <a:off x="2143108" y="1857364"/>
            <a:ext cx="6643734" cy="646331"/>
          </a:xfrm>
          <a:prstGeom prst="rect">
            <a:avLst/>
          </a:prstGeom>
          <a:noFill/>
          <a:ln w="9525">
            <a:noFill/>
            <a:miter lim="800000"/>
            <a:headEnd/>
            <a:tailEnd/>
          </a:ln>
        </p:spPr>
        <p:txBody>
          <a:bodyPr wrap="square" anchor="ctr">
            <a:spAutoFit/>
          </a:bodyPr>
          <a:lstStyle/>
          <a:p>
            <a:pPr algn="ctr" eaLnBrk="0" hangingPunct="0"/>
            <a:r>
              <a:rPr lang="es-ES_tradnl" b="1" dirty="0">
                <a:latin typeface="Calibri" pitchFamily="34" charset="0"/>
                <a:cs typeface="Times New Roman" pitchFamily="18" charset="0"/>
              </a:rPr>
              <a:t>DEPARTAMENTO DE CIENCIAS ECONÓMICAS, ADMINISTRATIVAS Y DE COMERCIO</a:t>
            </a:r>
            <a:endParaRPr lang="es-ES_tradnl" sz="2400" dirty="0">
              <a:latin typeface="Calibri" pitchFamily="34" charset="0"/>
              <a:cs typeface="Times New Roman" pitchFamily="18" charset="0"/>
            </a:endParaRPr>
          </a:p>
        </p:txBody>
      </p:sp>
      <p:sp>
        <p:nvSpPr>
          <p:cNvPr id="16" name="Rectangle 4"/>
          <p:cNvSpPr>
            <a:spLocks noChangeArrowheads="1"/>
          </p:cNvSpPr>
          <p:nvPr/>
        </p:nvSpPr>
        <p:spPr bwMode="auto">
          <a:xfrm>
            <a:off x="2323083" y="3538839"/>
            <a:ext cx="6463759" cy="923330"/>
          </a:xfrm>
          <a:prstGeom prst="rect">
            <a:avLst/>
          </a:prstGeom>
          <a:noFill/>
          <a:ln w="9525">
            <a:noFill/>
            <a:miter lim="800000"/>
            <a:headEnd/>
            <a:tailEnd/>
          </a:ln>
        </p:spPr>
        <p:txBody>
          <a:bodyPr wrap="square" anchor="ctr">
            <a:spAutoFit/>
          </a:bodyPr>
          <a:lstStyle/>
          <a:p>
            <a:pPr algn="ctr"/>
            <a:r>
              <a:rPr lang="es-ES" b="1" dirty="0"/>
              <a:t>ANÁLISIS DE UN MERCADO DE PRODUCTOS ORGÁNICOS EN EL CANTÓN RUMIÑAHUI Y QUITO Y SU PROPUESTA DE IMPLEMENTACIÓN</a:t>
            </a:r>
            <a:endParaRPr lang="es-EC" dirty="0"/>
          </a:p>
        </p:txBody>
      </p:sp>
      <p:sp>
        <p:nvSpPr>
          <p:cNvPr id="17" name="Rectangle 5"/>
          <p:cNvSpPr>
            <a:spLocks noChangeArrowheads="1"/>
          </p:cNvSpPr>
          <p:nvPr/>
        </p:nvSpPr>
        <p:spPr bwMode="auto">
          <a:xfrm>
            <a:off x="4086767" y="5723964"/>
            <a:ext cx="4085633" cy="369332"/>
          </a:xfrm>
          <a:prstGeom prst="rect">
            <a:avLst/>
          </a:prstGeom>
          <a:noFill/>
          <a:ln w="9525">
            <a:noFill/>
            <a:miter lim="800000"/>
            <a:headEnd/>
            <a:tailEnd/>
          </a:ln>
        </p:spPr>
        <p:txBody>
          <a:bodyPr wrap="square" anchor="ctr">
            <a:spAutoFit/>
          </a:bodyPr>
          <a:lstStyle/>
          <a:p>
            <a:r>
              <a:rPr lang="es-EC" b="1" dirty="0"/>
              <a:t>CAMACHO GODOY TATIANA ELIZABETH</a:t>
            </a:r>
            <a:endParaRPr lang="es-MX" dirty="0"/>
          </a:p>
        </p:txBody>
      </p:sp>
      <p:sp>
        <p:nvSpPr>
          <p:cNvPr id="18" name="Rectangle 6"/>
          <p:cNvSpPr>
            <a:spLocks noChangeArrowheads="1"/>
          </p:cNvSpPr>
          <p:nvPr/>
        </p:nvSpPr>
        <p:spPr bwMode="auto">
          <a:xfrm>
            <a:off x="4499992" y="6346096"/>
            <a:ext cx="3357563" cy="338554"/>
          </a:xfrm>
          <a:prstGeom prst="rect">
            <a:avLst/>
          </a:prstGeom>
          <a:noFill/>
          <a:ln w="9525">
            <a:noFill/>
            <a:miter lim="800000"/>
            <a:headEnd/>
            <a:tailEnd/>
          </a:ln>
        </p:spPr>
        <p:txBody>
          <a:bodyPr anchor="ctr">
            <a:spAutoFit/>
          </a:bodyPr>
          <a:lstStyle/>
          <a:p>
            <a:pPr algn="ctr" eaLnBrk="0" hangingPunct="0"/>
            <a:r>
              <a:rPr lang="es-ES_tradnl" sz="1600" b="1" dirty="0">
                <a:latin typeface="Calibri" pitchFamily="34" charset="0"/>
                <a:cs typeface="Times New Roman" pitchFamily="18" charset="0"/>
              </a:rPr>
              <a:t>SANGOLQUÍ, MAYO  2019</a:t>
            </a:r>
            <a:endParaRPr lang="es-ES_tradnl" sz="1600" dirty="0">
              <a:latin typeface="Calibri" pitchFamily="34" charset="0"/>
              <a:cs typeface="Times New Roman" pitchFamily="18" charset="0"/>
            </a:endParaRPr>
          </a:p>
        </p:txBody>
      </p:sp>
      <p:sp>
        <p:nvSpPr>
          <p:cNvPr id="19" name="18 Rectángulo"/>
          <p:cNvSpPr/>
          <p:nvPr/>
        </p:nvSpPr>
        <p:spPr>
          <a:xfrm>
            <a:off x="2714612" y="2714620"/>
            <a:ext cx="5715040" cy="923330"/>
          </a:xfrm>
          <a:prstGeom prst="rect">
            <a:avLst/>
          </a:prstGeom>
        </p:spPr>
        <p:txBody>
          <a:bodyPr wrap="square">
            <a:spAutoFit/>
          </a:bodyPr>
          <a:lstStyle/>
          <a:p>
            <a:pPr algn="ctr"/>
            <a:r>
              <a:rPr lang="es-ES" b="1" dirty="0">
                <a:latin typeface="Calibri" pitchFamily="34" charset="0"/>
                <a:cs typeface="Times New Roman" pitchFamily="18" charset="0"/>
              </a:rPr>
              <a:t>TESIS PREVIA A LA OBTENCIÓN DEL </a:t>
            </a:r>
            <a:r>
              <a:rPr lang="es-ES" b="1" dirty="0" smtClean="0">
                <a:latin typeface="Calibri" pitchFamily="34" charset="0"/>
                <a:cs typeface="Times New Roman" pitchFamily="18" charset="0"/>
              </a:rPr>
              <a:t>TÍTULO </a:t>
            </a:r>
            <a:r>
              <a:rPr lang="es-EC" b="1" dirty="0">
                <a:latin typeface="Calibri" pitchFamily="34" charset="0"/>
                <a:cs typeface="Times New Roman" pitchFamily="18" charset="0"/>
              </a:rPr>
              <a:t>DE</a:t>
            </a:r>
            <a:r>
              <a:rPr lang="es-EC" b="1" dirty="0"/>
              <a:t> INGENIERÍA EN MERCADOTECNIA</a:t>
            </a:r>
          </a:p>
          <a:p>
            <a:pPr algn="ctr"/>
            <a:endParaRPr lang="es-MX"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1556792"/>
            <a:ext cx="7920880" cy="3693319"/>
          </a:xfrm>
          <a:prstGeom prst="rect">
            <a:avLst/>
          </a:prstGeom>
          <a:noFill/>
        </p:spPr>
        <p:txBody>
          <a:bodyPr wrap="square" rtlCol="0">
            <a:spAutoFit/>
          </a:bodyPr>
          <a:lstStyle/>
          <a:p>
            <a:r>
              <a:rPr lang="es-ES" b="1" dirty="0"/>
              <a:t>Objetivo General</a:t>
            </a:r>
          </a:p>
          <a:p>
            <a:endParaRPr lang="en-US" dirty="0"/>
          </a:p>
          <a:p>
            <a:pPr marL="285750" lvl="0" indent="-285750">
              <a:buFont typeface="Wingdings" panose="05000000000000000000" pitchFamily="2" charset="2"/>
              <a:buChar char="q"/>
            </a:pPr>
            <a:r>
              <a:rPr lang="es-ES" dirty="0"/>
              <a:t>Identificar el mercado potencial de productos orgánicos y la aceptación de las ferias verdes que tendrán en el cantón Rumiñahui y Quito.</a:t>
            </a:r>
            <a:endParaRPr lang="en-US" dirty="0"/>
          </a:p>
          <a:p>
            <a:endParaRPr lang="es-ES" b="1" dirty="0"/>
          </a:p>
          <a:p>
            <a:r>
              <a:rPr lang="es-ES" b="1" dirty="0"/>
              <a:t>Objetivos Específicos</a:t>
            </a:r>
            <a:endParaRPr lang="en-US" dirty="0"/>
          </a:p>
          <a:p>
            <a:pPr lvl="0"/>
            <a:endParaRPr lang="es-ES" dirty="0"/>
          </a:p>
          <a:p>
            <a:pPr marL="285750" lvl="0" indent="-285750">
              <a:buFont typeface="Wingdings" panose="05000000000000000000" pitchFamily="2" charset="2"/>
              <a:buChar char="v"/>
            </a:pPr>
            <a:r>
              <a:rPr lang="es-ES" dirty="0"/>
              <a:t>Identificar los productos orgánicos de mayor aceptación.</a:t>
            </a:r>
            <a:endParaRPr lang="en-US" dirty="0"/>
          </a:p>
          <a:p>
            <a:pPr marL="285750" lvl="0" indent="-285750">
              <a:buFont typeface="Wingdings" panose="05000000000000000000" pitchFamily="2" charset="2"/>
              <a:buChar char="v"/>
            </a:pPr>
            <a:r>
              <a:rPr lang="es-ES" dirty="0"/>
              <a:t>Determinar el gasto del consumidor y la frecuencia de compra en alimentos orgánicos.</a:t>
            </a:r>
            <a:endParaRPr lang="en-US" dirty="0"/>
          </a:p>
          <a:p>
            <a:pPr marL="285750" lvl="0" indent="-285750">
              <a:buFont typeface="Wingdings" panose="05000000000000000000" pitchFamily="2" charset="2"/>
              <a:buChar char="v"/>
            </a:pPr>
            <a:r>
              <a:rPr lang="es-ES" dirty="0"/>
              <a:t>Identificar los controles sanitarios, de calidad, y seguridad por parte de las autoridades del cantón.</a:t>
            </a:r>
            <a:endParaRPr lang="en-US" dirty="0"/>
          </a:p>
          <a:p>
            <a:endParaRPr lang="en-US" dirty="0"/>
          </a:p>
        </p:txBody>
      </p:sp>
    </p:spTree>
    <p:extLst>
      <p:ext uri="{BB962C8B-B14F-4D97-AF65-F5344CB8AC3E}">
        <p14:creationId xmlns:p14="http://schemas.microsoft.com/office/powerpoint/2010/main" val="2793779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67918" y="1010072"/>
            <a:ext cx="3528392" cy="461665"/>
          </a:xfrm>
          <a:prstGeom prst="rect">
            <a:avLst/>
          </a:prstGeom>
          <a:noFill/>
        </p:spPr>
        <p:txBody>
          <a:bodyPr wrap="square" rtlCol="0">
            <a:spAutoFit/>
          </a:bodyPr>
          <a:lstStyle/>
          <a:p>
            <a:r>
              <a:rPr lang="es-EC" sz="2400" dirty="0"/>
              <a:t>FASE METODOLÓGICA</a:t>
            </a:r>
            <a:endParaRPr lang="en-US" sz="2400" dirty="0"/>
          </a:p>
        </p:txBody>
      </p:sp>
      <p:pic>
        <p:nvPicPr>
          <p:cNvPr id="3" name="Imagen 2"/>
          <p:cNvPicPr/>
          <p:nvPr/>
        </p:nvPicPr>
        <p:blipFill rotWithShape="1">
          <a:blip r:embed="rId2"/>
          <a:srcRect l="21605" t="45023" r="43587" b="36983"/>
          <a:stretch/>
        </p:blipFill>
        <p:spPr bwMode="auto">
          <a:xfrm>
            <a:off x="2339752" y="1471737"/>
            <a:ext cx="4784725" cy="1390650"/>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1455750" y="2996952"/>
            <a:ext cx="6552728" cy="923330"/>
          </a:xfrm>
          <a:prstGeom prst="rect">
            <a:avLst/>
          </a:prstGeom>
          <a:noFill/>
        </p:spPr>
        <p:txBody>
          <a:bodyPr wrap="square" rtlCol="0">
            <a:spAutoFit/>
          </a:bodyPr>
          <a:lstStyle/>
          <a:p>
            <a:r>
              <a:rPr lang="es-ES" dirty="0"/>
              <a:t>Permite conocer las situaciones, costumbres y actitudes predominantes a través de la descripción exacta de las actividades, objetivos, procesos y personas según  (Mantilla, 2015). </a:t>
            </a:r>
            <a:endParaRPr lang="en-US" dirty="0"/>
          </a:p>
        </p:txBody>
      </p:sp>
      <p:sp>
        <p:nvSpPr>
          <p:cNvPr id="5" name="CuadroTexto 4"/>
          <p:cNvSpPr txBox="1"/>
          <p:nvPr/>
        </p:nvSpPr>
        <p:spPr>
          <a:xfrm>
            <a:off x="2250604" y="4335487"/>
            <a:ext cx="5040560" cy="461665"/>
          </a:xfrm>
          <a:prstGeom prst="rect">
            <a:avLst/>
          </a:prstGeom>
          <a:noFill/>
        </p:spPr>
        <p:txBody>
          <a:bodyPr wrap="square" rtlCol="0">
            <a:spAutoFit/>
          </a:bodyPr>
          <a:lstStyle/>
          <a:p>
            <a:r>
              <a:rPr lang="es-EC" sz="2400" dirty="0"/>
              <a:t>TÉCNICA DE INVESTIGACIÓN</a:t>
            </a:r>
            <a:endParaRPr lang="en-US" sz="2400" dirty="0"/>
          </a:p>
        </p:txBody>
      </p:sp>
      <p:pic>
        <p:nvPicPr>
          <p:cNvPr id="6" name="Imagen 5"/>
          <p:cNvPicPr/>
          <p:nvPr/>
        </p:nvPicPr>
        <p:blipFill rotWithShape="1">
          <a:blip r:embed="rId3"/>
          <a:srcRect l="25797" t="40148" r="40428" b="50493"/>
          <a:stretch/>
        </p:blipFill>
        <p:spPr bwMode="auto">
          <a:xfrm>
            <a:off x="2339752" y="4797152"/>
            <a:ext cx="4514850" cy="702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1594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21189558"/>
                  </p:ext>
                </p:extLst>
              </p:nvPr>
            </p:nvGraphicFramePr>
            <p:xfrm>
              <a:off x="1907704" y="1628800"/>
              <a:ext cx="6696744" cy="4011218"/>
            </p:xfrm>
            <a:graphic>
              <a:graphicData uri="http://schemas.openxmlformats.org/drawingml/2006/table">
                <a:tbl>
                  <a:tblPr firstRow="1" firstCol="1" bandRow="1">
                    <a:tableStyleId>{2D5ABB26-0587-4C30-8999-92F81FD0307C}</a:tableStyleId>
                  </a:tblPr>
                  <a:tblGrid>
                    <a:gridCol w="3612493">
                      <a:extLst>
                        <a:ext uri="{9D8B030D-6E8A-4147-A177-3AD203B41FA5}">
                          <a16:colId xmlns:a16="http://schemas.microsoft.com/office/drawing/2014/main" val="2628075313"/>
                        </a:ext>
                      </a:extLst>
                    </a:gridCol>
                    <a:gridCol w="3084251">
                      <a:extLst>
                        <a:ext uri="{9D8B030D-6E8A-4147-A177-3AD203B41FA5}">
                          <a16:colId xmlns:a16="http://schemas.microsoft.com/office/drawing/2014/main" val="1417986735"/>
                        </a:ext>
                      </a:extLst>
                    </a:gridCol>
                  </a:tblGrid>
                  <a:tr h="455870">
                    <a:tc>
                      <a:txBody>
                        <a:bodyPr/>
                        <a:lstStyle/>
                        <a:p>
                          <a:pPr algn="ctr">
                            <a:lnSpc>
                              <a:spcPct val="200000"/>
                            </a:lnSpc>
                            <a:spcAft>
                              <a:spcPts val="0"/>
                            </a:spcAft>
                          </a:pPr>
                          <a:r>
                            <a:rPr lang="es-EC" sz="1600" b="1" dirty="0">
                              <a:effectLst/>
                            </a:rPr>
                            <a:t>Cantón Quito</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tc>
                      <a:txBody>
                        <a:bodyPr/>
                        <a:lstStyle/>
                        <a:p>
                          <a:pPr algn="ctr">
                            <a:lnSpc>
                              <a:spcPct val="200000"/>
                            </a:lnSpc>
                            <a:spcAft>
                              <a:spcPts val="0"/>
                            </a:spcAft>
                          </a:pPr>
                          <a:r>
                            <a:rPr lang="es-EC" sz="1600" b="1" dirty="0">
                              <a:effectLst/>
                            </a:rPr>
                            <a:t>Cantón Rumiñahui</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extLst>
                      <a:ext uri="{0D108BD9-81ED-4DB2-BD59-A6C34878D82A}">
                        <a16:rowId xmlns:a16="http://schemas.microsoft.com/office/drawing/2014/main" val="192629885"/>
                      </a:ext>
                    </a:extLst>
                  </a:tr>
                  <a:tr h="859952">
                    <a:tc>
                      <a:txBody>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100" b="1" i="1">
                                    <a:effectLst/>
                                    <a:latin typeface="Cambria Math" panose="02040503050406030204" pitchFamily="18" charset="0"/>
                                  </a:rPr>
                                  <m:t>𝐧</m:t>
                                </m:r>
                                <m:r>
                                  <a:rPr lang="es-EC" sz="1100" b="1">
                                    <a:effectLst/>
                                    <a:latin typeface="Cambria Math" panose="02040503050406030204" pitchFamily="18" charset="0"/>
                                  </a:rPr>
                                  <m:t>=</m:t>
                                </m:r>
                                <m:f>
                                  <m:fPr>
                                    <m:ctrlPr>
                                      <a:rPr lang="en-US" sz="1100" b="1" i="1">
                                        <a:effectLst/>
                                        <a:latin typeface="Cambria Math" panose="02040503050406030204" pitchFamily="18" charset="0"/>
                                      </a:rPr>
                                    </m:ctrlPr>
                                  </m:fPr>
                                  <m:num>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𝐙</m:t>
                                        </m:r>
                                      </m:e>
                                      <m:sup>
                                        <m:r>
                                          <a:rPr lang="es-EC" sz="1100" b="1">
                                            <a:effectLst/>
                                            <a:latin typeface="Cambria Math" panose="02040503050406030204" pitchFamily="18" charset="0"/>
                                          </a:rPr>
                                          <m:t>𝟐</m:t>
                                        </m:r>
                                      </m:sup>
                                    </m:sSup>
                                    <m:r>
                                      <a:rPr lang="es-EC" sz="1100" b="1">
                                        <a:effectLst/>
                                        <a:latin typeface="Cambria Math" panose="02040503050406030204" pitchFamily="18" charset="0"/>
                                      </a:rPr>
                                      <m:t>∗</m:t>
                                    </m:r>
                                    <m:r>
                                      <a:rPr lang="es-EC" sz="1100" b="1" i="1">
                                        <a:effectLst/>
                                        <a:latin typeface="Cambria Math" panose="02040503050406030204" pitchFamily="18" charset="0"/>
                                      </a:rPr>
                                      <m:t>𝐩</m:t>
                                    </m:r>
                                    <m:r>
                                      <a:rPr lang="es-EC" sz="1100" b="1">
                                        <a:effectLst/>
                                        <a:latin typeface="Cambria Math" panose="02040503050406030204" pitchFamily="18" charset="0"/>
                                      </a:rPr>
                                      <m:t>∗</m:t>
                                    </m:r>
                                    <m:r>
                                      <a:rPr lang="es-EC" sz="1100" b="1" i="1">
                                        <a:effectLst/>
                                        <a:latin typeface="Cambria Math" panose="02040503050406030204" pitchFamily="18" charset="0"/>
                                      </a:rPr>
                                      <m:t>𝐪</m:t>
                                    </m:r>
                                    <m:r>
                                      <a:rPr lang="es-EC" sz="1100" b="1">
                                        <a:effectLst/>
                                        <a:latin typeface="Cambria Math" panose="02040503050406030204" pitchFamily="18" charset="0"/>
                                      </a:rPr>
                                      <m:t>∗</m:t>
                                    </m:r>
                                    <m:r>
                                      <a:rPr lang="es-EC" sz="1100" b="1" i="1">
                                        <a:effectLst/>
                                        <a:latin typeface="Cambria Math" panose="02040503050406030204" pitchFamily="18" charset="0"/>
                                      </a:rPr>
                                      <m:t>𝐍</m:t>
                                    </m:r>
                                  </m:num>
                                  <m:den>
                                    <m:d>
                                      <m:dPr>
                                        <m:ctrlPr>
                                          <a:rPr lang="en-US" sz="1100" b="1" i="1">
                                            <a:effectLst/>
                                            <a:latin typeface="Cambria Math" panose="02040503050406030204" pitchFamily="18" charset="0"/>
                                          </a:rPr>
                                        </m:ctrlPr>
                                      </m:dPr>
                                      <m:e>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𝐞</m:t>
                                            </m:r>
                                          </m:e>
                                          <m:sup>
                                            <m:r>
                                              <a:rPr lang="es-EC" sz="1100" b="1">
                                                <a:effectLst/>
                                                <a:latin typeface="Cambria Math" panose="02040503050406030204" pitchFamily="18" charset="0"/>
                                              </a:rPr>
                                              <m:t>𝟐</m:t>
                                            </m:r>
                                          </m:sup>
                                        </m:sSup>
                                        <m:r>
                                          <a:rPr lang="es-EC" sz="1100" b="1">
                                            <a:effectLst/>
                                            <a:latin typeface="Cambria Math" panose="02040503050406030204" pitchFamily="18" charset="0"/>
                                          </a:rPr>
                                          <m:t>∗</m:t>
                                        </m:r>
                                        <m:d>
                                          <m:dPr>
                                            <m:ctrlPr>
                                              <a:rPr lang="en-US" sz="1100" b="1" i="1">
                                                <a:effectLst/>
                                                <a:latin typeface="Cambria Math" panose="02040503050406030204" pitchFamily="18" charset="0"/>
                                              </a:rPr>
                                            </m:ctrlPr>
                                          </m:dPr>
                                          <m:e>
                                            <m:r>
                                              <a:rPr lang="es-EC" sz="1100" b="1" i="1">
                                                <a:effectLst/>
                                                <a:latin typeface="Cambria Math" panose="02040503050406030204" pitchFamily="18" charset="0"/>
                                              </a:rPr>
                                              <m:t>𝐍</m:t>
                                            </m:r>
                                            <m:r>
                                              <a:rPr lang="es-EC" sz="1100" b="1">
                                                <a:effectLst/>
                                                <a:latin typeface="Cambria Math" panose="02040503050406030204" pitchFamily="18" charset="0"/>
                                              </a:rPr>
                                              <m:t>−</m:t>
                                            </m:r>
                                            <m:r>
                                              <a:rPr lang="es-EC" sz="1100" b="1">
                                                <a:effectLst/>
                                                <a:latin typeface="Cambria Math" panose="02040503050406030204" pitchFamily="18" charset="0"/>
                                              </a:rPr>
                                              <m:t>𝟏</m:t>
                                            </m:r>
                                          </m:e>
                                        </m:d>
                                      </m:e>
                                    </m:d>
                                    <m:r>
                                      <a:rPr lang="es-EC" sz="1100" b="1">
                                        <a:effectLst/>
                                        <a:latin typeface="Cambria Math" panose="02040503050406030204" pitchFamily="18" charset="0"/>
                                      </a:rPr>
                                      <m:t>+</m:t>
                                    </m:r>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𝐙</m:t>
                                        </m:r>
                                      </m:e>
                                      <m:sup>
                                        <m:r>
                                          <a:rPr lang="es-EC" sz="1100" b="1">
                                            <a:effectLst/>
                                            <a:latin typeface="Cambria Math" panose="02040503050406030204" pitchFamily="18" charset="0"/>
                                          </a:rPr>
                                          <m:t>𝟐</m:t>
                                        </m:r>
                                      </m:sup>
                                    </m:sSup>
                                    <m:r>
                                      <a:rPr lang="es-EC" sz="1100" b="1">
                                        <a:effectLst/>
                                        <a:latin typeface="Cambria Math" panose="02040503050406030204" pitchFamily="18" charset="0"/>
                                      </a:rPr>
                                      <m:t>∗</m:t>
                                    </m:r>
                                    <m:r>
                                      <a:rPr lang="es-EC" sz="1100" b="1" i="1">
                                        <a:effectLst/>
                                        <a:latin typeface="Cambria Math" panose="02040503050406030204" pitchFamily="18" charset="0"/>
                                      </a:rPr>
                                      <m:t>𝐩</m:t>
                                    </m:r>
                                    <m:r>
                                      <a:rPr lang="es-EC" sz="1100" b="1">
                                        <a:effectLst/>
                                        <a:latin typeface="Cambria Math" panose="02040503050406030204" pitchFamily="18" charset="0"/>
                                      </a:rPr>
                                      <m:t>∗</m:t>
                                    </m:r>
                                    <m:r>
                                      <a:rPr lang="es-EC" sz="1100" b="1" i="1">
                                        <a:effectLst/>
                                        <a:latin typeface="Cambria Math" panose="02040503050406030204" pitchFamily="18" charset="0"/>
                                      </a:rPr>
                                      <m:t>𝐪</m:t>
                                    </m:r>
                                  </m:den>
                                </m:f>
                              </m:oMath>
                            </m:oMathPara>
                          </a14:m>
                          <a:endPar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tc>
                      <a:txBody>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100" b="1" i="1">
                                    <a:effectLst/>
                                    <a:latin typeface="Cambria Math" panose="02040503050406030204" pitchFamily="18" charset="0"/>
                                  </a:rPr>
                                  <m:t>𝐧</m:t>
                                </m:r>
                                <m:r>
                                  <a:rPr lang="es-EC" sz="1100" b="1">
                                    <a:effectLst/>
                                    <a:latin typeface="Cambria Math" panose="02040503050406030204" pitchFamily="18" charset="0"/>
                                  </a:rPr>
                                  <m:t>=</m:t>
                                </m:r>
                                <m:f>
                                  <m:fPr>
                                    <m:ctrlPr>
                                      <a:rPr lang="en-US" sz="1100" b="1" i="1">
                                        <a:effectLst/>
                                        <a:latin typeface="Cambria Math" panose="02040503050406030204" pitchFamily="18" charset="0"/>
                                      </a:rPr>
                                    </m:ctrlPr>
                                  </m:fPr>
                                  <m:num>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𝐙</m:t>
                                        </m:r>
                                      </m:e>
                                      <m:sup>
                                        <m:r>
                                          <a:rPr lang="es-EC" sz="1100" b="1" i="1">
                                            <a:effectLst/>
                                            <a:latin typeface="Cambria Math" panose="02040503050406030204" pitchFamily="18" charset="0"/>
                                          </a:rPr>
                                          <m:t>𝟐</m:t>
                                        </m:r>
                                      </m:sup>
                                    </m:sSup>
                                    <m:r>
                                      <a:rPr lang="es-EC" sz="1100" b="1">
                                        <a:effectLst/>
                                        <a:latin typeface="Cambria Math" panose="02040503050406030204" pitchFamily="18" charset="0"/>
                                      </a:rPr>
                                      <m:t>∗</m:t>
                                    </m:r>
                                    <m:r>
                                      <a:rPr lang="es-EC" sz="1100" b="1" i="1">
                                        <a:effectLst/>
                                        <a:latin typeface="Cambria Math" panose="02040503050406030204" pitchFamily="18" charset="0"/>
                                      </a:rPr>
                                      <m:t>𝐩</m:t>
                                    </m:r>
                                    <m:r>
                                      <a:rPr lang="es-EC" sz="1100" b="1">
                                        <a:effectLst/>
                                        <a:latin typeface="Cambria Math" panose="02040503050406030204" pitchFamily="18" charset="0"/>
                                      </a:rPr>
                                      <m:t>∗</m:t>
                                    </m:r>
                                    <m:r>
                                      <a:rPr lang="es-EC" sz="1100" b="1" i="1">
                                        <a:effectLst/>
                                        <a:latin typeface="Cambria Math" panose="02040503050406030204" pitchFamily="18" charset="0"/>
                                      </a:rPr>
                                      <m:t>𝐪</m:t>
                                    </m:r>
                                    <m:r>
                                      <a:rPr lang="es-EC" sz="1100" b="1">
                                        <a:effectLst/>
                                        <a:latin typeface="Cambria Math" panose="02040503050406030204" pitchFamily="18" charset="0"/>
                                      </a:rPr>
                                      <m:t>∗</m:t>
                                    </m:r>
                                    <m:r>
                                      <a:rPr lang="es-EC" sz="1100" b="1" i="1">
                                        <a:effectLst/>
                                        <a:latin typeface="Cambria Math" panose="02040503050406030204" pitchFamily="18" charset="0"/>
                                      </a:rPr>
                                      <m:t>𝐍</m:t>
                                    </m:r>
                                  </m:num>
                                  <m:den>
                                    <m:d>
                                      <m:dPr>
                                        <m:ctrlPr>
                                          <a:rPr lang="en-US" sz="1100" b="1" i="1">
                                            <a:effectLst/>
                                            <a:latin typeface="Cambria Math" panose="02040503050406030204" pitchFamily="18" charset="0"/>
                                          </a:rPr>
                                        </m:ctrlPr>
                                      </m:dPr>
                                      <m:e>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𝐞</m:t>
                                            </m:r>
                                          </m:e>
                                          <m:sup>
                                            <m:r>
                                              <a:rPr lang="es-EC" sz="1100" b="1" i="1">
                                                <a:effectLst/>
                                                <a:latin typeface="Cambria Math" panose="02040503050406030204" pitchFamily="18" charset="0"/>
                                              </a:rPr>
                                              <m:t>𝟐</m:t>
                                            </m:r>
                                          </m:sup>
                                        </m:sSup>
                                        <m:r>
                                          <a:rPr lang="es-EC" sz="1100" b="1">
                                            <a:effectLst/>
                                            <a:latin typeface="Cambria Math" panose="02040503050406030204" pitchFamily="18" charset="0"/>
                                          </a:rPr>
                                          <m:t>∗</m:t>
                                        </m:r>
                                        <m:d>
                                          <m:dPr>
                                            <m:ctrlPr>
                                              <a:rPr lang="en-US" sz="1100" b="1" i="1">
                                                <a:effectLst/>
                                                <a:latin typeface="Cambria Math" panose="02040503050406030204" pitchFamily="18" charset="0"/>
                                              </a:rPr>
                                            </m:ctrlPr>
                                          </m:dPr>
                                          <m:e>
                                            <m:r>
                                              <a:rPr lang="es-EC" sz="1100" b="1" i="1">
                                                <a:effectLst/>
                                                <a:latin typeface="Cambria Math" panose="02040503050406030204" pitchFamily="18" charset="0"/>
                                              </a:rPr>
                                              <m:t>𝐍</m:t>
                                            </m:r>
                                            <m:r>
                                              <a:rPr lang="es-EC" sz="1100" b="1">
                                                <a:effectLst/>
                                                <a:latin typeface="Cambria Math" panose="02040503050406030204" pitchFamily="18" charset="0"/>
                                              </a:rPr>
                                              <m:t>−</m:t>
                                            </m:r>
                                            <m:r>
                                              <a:rPr lang="es-EC" sz="1100" b="1" i="1">
                                                <a:effectLst/>
                                                <a:latin typeface="Cambria Math" panose="02040503050406030204" pitchFamily="18" charset="0"/>
                                              </a:rPr>
                                              <m:t>𝟏</m:t>
                                            </m:r>
                                          </m:e>
                                        </m:d>
                                      </m:e>
                                    </m:d>
                                    <m:r>
                                      <a:rPr lang="es-EC" sz="1100" b="1">
                                        <a:effectLst/>
                                        <a:latin typeface="Cambria Math" panose="02040503050406030204" pitchFamily="18" charset="0"/>
                                      </a:rPr>
                                      <m:t>+</m:t>
                                    </m:r>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𝐙</m:t>
                                        </m:r>
                                      </m:e>
                                      <m:sup>
                                        <m:r>
                                          <a:rPr lang="es-EC" sz="1100" b="1" i="1">
                                            <a:effectLst/>
                                            <a:latin typeface="Cambria Math" panose="02040503050406030204" pitchFamily="18" charset="0"/>
                                          </a:rPr>
                                          <m:t>𝟐</m:t>
                                        </m:r>
                                      </m:sup>
                                    </m:sSup>
                                    <m:r>
                                      <a:rPr lang="es-EC" sz="1100" b="1">
                                        <a:effectLst/>
                                        <a:latin typeface="Cambria Math" panose="02040503050406030204" pitchFamily="18" charset="0"/>
                                      </a:rPr>
                                      <m:t>∗</m:t>
                                    </m:r>
                                    <m:r>
                                      <a:rPr lang="es-EC" sz="1100" b="1" i="1">
                                        <a:effectLst/>
                                        <a:latin typeface="Cambria Math" panose="02040503050406030204" pitchFamily="18" charset="0"/>
                                      </a:rPr>
                                      <m:t>𝐩</m:t>
                                    </m:r>
                                    <m:r>
                                      <a:rPr lang="es-EC" sz="1100" b="1">
                                        <a:effectLst/>
                                        <a:latin typeface="Cambria Math" panose="02040503050406030204" pitchFamily="18" charset="0"/>
                                      </a:rPr>
                                      <m:t>∗</m:t>
                                    </m:r>
                                    <m:r>
                                      <a:rPr lang="es-EC" sz="1100" b="1" i="1">
                                        <a:effectLst/>
                                        <a:latin typeface="Cambria Math" panose="02040503050406030204" pitchFamily="18" charset="0"/>
                                      </a:rPr>
                                      <m:t>𝐪</m:t>
                                    </m:r>
                                  </m:den>
                                </m:f>
                              </m:oMath>
                            </m:oMathPara>
                          </a14:m>
                          <a:endPar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extLst>
                      <a:ext uri="{0D108BD9-81ED-4DB2-BD59-A6C34878D82A}">
                        <a16:rowId xmlns:a16="http://schemas.microsoft.com/office/drawing/2014/main" val="515579891"/>
                      </a:ext>
                    </a:extLst>
                  </a:tr>
                  <a:tr h="849408">
                    <a:tc>
                      <a:txBody>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100" b="1" i="1">
                                    <a:effectLst/>
                                    <a:latin typeface="Cambria Math" panose="02040503050406030204" pitchFamily="18" charset="0"/>
                                  </a:rPr>
                                  <m:t>𝐧</m:t>
                                </m:r>
                                <m:r>
                                  <a:rPr lang="es-EC" sz="1100" b="1">
                                    <a:effectLst/>
                                    <a:latin typeface="Cambria Math" panose="02040503050406030204" pitchFamily="18" charset="0"/>
                                  </a:rPr>
                                  <m:t>=</m:t>
                                </m:r>
                                <m:f>
                                  <m:fPr>
                                    <m:ctrlPr>
                                      <a:rPr lang="en-US" sz="1100" b="1" i="1">
                                        <a:effectLst/>
                                        <a:latin typeface="Cambria Math" panose="02040503050406030204" pitchFamily="18" charset="0"/>
                                      </a:rPr>
                                    </m:ctrlPr>
                                  </m:fPr>
                                  <m:num>
                                    <m:sSup>
                                      <m:sSupPr>
                                        <m:ctrlPr>
                                          <a:rPr lang="en-US" sz="1100" b="1" i="1">
                                            <a:effectLst/>
                                            <a:latin typeface="Cambria Math" panose="02040503050406030204" pitchFamily="18" charset="0"/>
                                          </a:rPr>
                                        </m:ctrlPr>
                                      </m:sSupPr>
                                      <m:e>
                                        <m:r>
                                          <a:rPr lang="es-EC" sz="1100" b="1">
                                            <a:effectLst/>
                                            <a:latin typeface="Cambria Math" panose="02040503050406030204" pitchFamily="18" charset="0"/>
                                          </a:rPr>
                                          <m:t>𝟏</m:t>
                                        </m:r>
                                        <m:r>
                                          <a:rPr lang="es-EC" sz="1100" b="1">
                                            <a:effectLst/>
                                            <a:latin typeface="Cambria Math" panose="02040503050406030204" pitchFamily="18" charset="0"/>
                                          </a:rPr>
                                          <m:t>,</m:t>
                                        </m:r>
                                        <m:r>
                                          <a:rPr lang="es-EC" sz="1100" b="1">
                                            <a:effectLst/>
                                            <a:latin typeface="Cambria Math" panose="02040503050406030204" pitchFamily="18" charset="0"/>
                                          </a:rPr>
                                          <m:t>𝟗𝟔</m:t>
                                        </m:r>
                                      </m:e>
                                      <m:sup>
                                        <m:r>
                                          <a:rPr lang="es-EC" sz="1100" b="1">
                                            <a:effectLst/>
                                            <a:latin typeface="Cambria Math" panose="02040503050406030204" pitchFamily="18" charset="0"/>
                                          </a:rPr>
                                          <m:t>𝟐</m:t>
                                        </m:r>
                                      </m:sup>
                                    </m:sSup>
                                    <m:r>
                                      <a:rPr lang="es-EC" sz="1100" b="1">
                                        <a:effectLst/>
                                        <a:latin typeface="Cambria Math" panose="02040503050406030204" pitchFamily="18" charset="0"/>
                                      </a:rPr>
                                      <m:t>∗</m:t>
                                    </m:r>
                                    <m:r>
                                      <a:rPr lang="es-EC" sz="1100" b="1">
                                        <a:effectLst/>
                                        <a:latin typeface="Cambria Math" panose="02040503050406030204" pitchFamily="18" charset="0"/>
                                      </a:rPr>
                                      <m:t>𝟎</m:t>
                                    </m:r>
                                    <m:r>
                                      <a:rPr lang="es-EC" sz="1100" b="1">
                                        <a:effectLst/>
                                        <a:latin typeface="Cambria Math" panose="02040503050406030204" pitchFamily="18" charset="0"/>
                                      </a:rPr>
                                      <m:t>,</m:t>
                                    </m:r>
                                    <m:r>
                                      <a:rPr lang="es-EC" sz="1100" b="1">
                                        <a:effectLst/>
                                        <a:latin typeface="Cambria Math" panose="02040503050406030204" pitchFamily="18" charset="0"/>
                                      </a:rPr>
                                      <m:t>𝟓</m:t>
                                    </m:r>
                                    <m:r>
                                      <a:rPr lang="es-EC" sz="1100" b="1">
                                        <a:effectLst/>
                                        <a:latin typeface="Cambria Math" panose="02040503050406030204" pitchFamily="18" charset="0"/>
                                      </a:rPr>
                                      <m:t>∗</m:t>
                                    </m:r>
                                    <m:r>
                                      <a:rPr lang="es-EC" sz="1100" b="1">
                                        <a:effectLst/>
                                        <a:latin typeface="Cambria Math" panose="02040503050406030204" pitchFamily="18" charset="0"/>
                                      </a:rPr>
                                      <m:t>𝟎</m:t>
                                    </m:r>
                                    <m:r>
                                      <a:rPr lang="es-EC" sz="1100" b="1">
                                        <a:effectLst/>
                                        <a:latin typeface="Cambria Math" panose="02040503050406030204" pitchFamily="18" charset="0"/>
                                      </a:rPr>
                                      <m:t>,</m:t>
                                    </m:r>
                                    <m:r>
                                      <a:rPr lang="es-EC" sz="1100" b="1">
                                        <a:effectLst/>
                                        <a:latin typeface="Cambria Math" panose="02040503050406030204" pitchFamily="18" charset="0"/>
                                      </a:rPr>
                                      <m:t>𝟓</m:t>
                                    </m:r>
                                    <m:r>
                                      <a:rPr lang="es-EC" sz="1100" b="1">
                                        <a:effectLst/>
                                        <a:latin typeface="Cambria Math" panose="02040503050406030204" pitchFamily="18" charset="0"/>
                                      </a:rPr>
                                      <m:t>∗</m:t>
                                    </m:r>
                                    <m:r>
                                      <a:rPr lang="es-ES_tradnl" sz="1100" b="1">
                                        <a:effectLst/>
                                        <a:latin typeface="Cambria Math" panose="02040503050406030204" pitchFamily="18" charset="0"/>
                                      </a:rPr>
                                      <m:t>𝟏</m:t>
                                    </m:r>
                                    <m:r>
                                      <a:rPr lang="es-ES_tradnl" sz="1100" b="1">
                                        <a:effectLst/>
                                        <a:latin typeface="Cambria Math" panose="02040503050406030204" pitchFamily="18" charset="0"/>
                                      </a:rPr>
                                      <m:t>.</m:t>
                                    </m:r>
                                    <m:r>
                                      <a:rPr lang="es-ES_tradnl" sz="1100" b="1">
                                        <a:effectLst/>
                                        <a:latin typeface="Cambria Math" panose="02040503050406030204" pitchFamily="18" charset="0"/>
                                      </a:rPr>
                                      <m:t>𝟗𝟏𝟒</m:t>
                                    </m:r>
                                    <m:r>
                                      <a:rPr lang="es-ES_tradnl" sz="1100" b="1">
                                        <a:effectLst/>
                                        <a:latin typeface="Cambria Math" panose="02040503050406030204" pitchFamily="18" charset="0"/>
                                      </a:rPr>
                                      <m:t>,</m:t>
                                    </m:r>
                                    <m:r>
                                      <a:rPr lang="es-ES_tradnl" sz="1100" b="1">
                                        <a:effectLst/>
                                        <a:latin typeface="Cambria Math" panose="02040503050406030204" pitchFamily="18" charset="0"/>
                                      </a:rPr>
                                      <m:t>𝟗𝟓𝟔</m:t>
                                    </m:r>
                                    <m:r>
                                      <a:rPr lang="es-ES_tradnl" sz="1100" b="1">
                                        <a:effectLst/>
                                        <a:latin typeface="Cambria Math" panose="02040503050406030204" pitchFamily="18" charset="0"/>
                                      </a:rPr>
                                      <m:t>  </m:t>
                                    </m:r>
                                  </m:num>
                                  <m:den>
                                    <m:d>
                                      <m:dPr>
                                        <m:ctrlPr>
                                          <a:rPr lang="en-US" sz="1100" b="1" i="1">
                                            <a:effectLst/>
                                            <a:latin typeface="Cambria Math" panose="02040503050406030204" pitchFamily="18" charset="0"/>
                                          </a:rPr>
                                        </m:ctrlPr>
                                      </m:dPr>
                                      <m:e>
                                        <m:sSup>
                                          <m:sSupPr>
                                            <m:ctrlPr>
                                              <a:rPr lang="en-US" sz="1100" b="1" i="1">
                                                <a:effectLst/>
                                                <a:latin typeface="Cambria Math" panose="02040503050406030204" pitchFamily="18" charset="0"/>
                                              </a:rPr>
                                            </m:ctrlPr>
                                          </m:sSupPr>
                                          <m:e>
                                            <m:r>
                                              <a:rPr lang="es-EC" sz="1100" b="1">
                                                <a:effectLst/>
                                                <a:latin typeface="Cambria Math" panose="02040503050406030204" pitchFamily="18" charset="0"/>
                                              </a:rPr>
                                              <m:t>𝟎</m:t>
                                            </m:r>
                                            <m:r>
                                              <a:rPr lang="es-EC" sz="1100" b="1">
                                                <a:effectLst/>
                                                <a:latin typeface="Cambria Math" panose="02040503050406030204" pitchFamily="18" charset="0"/>
                                              </a:rPr>
                                              <m:t>,</m:t>
                                            </m:r>
                                            <m:r>
                                              <a:rPr lang="es-EC" sz="1100" b="1">
                                                <a:effectLst/>
                                                <a:latin typeface="Cambria Math" panose="02040503050406030204" pitchFamily="18" charset="0"/>
                                              </a:rPr>
                                              <m:t>𝟎𝟔</m:t>
                                            </m:r>
                                          </m:e>
                                          <m:sup>
                                            <m:r>
                                              <a:rPr lang="es-EC" sz="1100" b="1">
                                                <a:effectLst/>
                                                <a:latin typeface="Cambria Math" panose="02040503050406030204" pitchFamily="18" charset="0"/>
                                              </a:rPr>
                                              <m:t>𝟐</m:t>
                                            </m:r>
                                          </m:sup>
                                        </m:sSup>
                                        <m:r>
                                          <a:rPr lang="es-EC" sz="1100" b="1">
                                            <a:effectLst/>
                                            <a:latin typeface="Cambria Math" panose="02040503050406030204" pitchFamily="18" charset="0"/>
                                          </a:rPr>
                                          <m:t>∗</m:t>
                                        </m:r>
                                        <m:d>
                                          <m:dPr>
                                            <m:ctrlPr>
                                              <a:rPr lang="en-US" sz="1100" b="1" i="1">
                                                <a:effectLst/>
                                                <a:latin typeface="Cambria Math" panose="02040503050406030204" pitchFamily="18" charset="0"/>
                                              </a:rPr>
                                            </m:ctrlPr>
                                          </m:dPr>
                                          <m:e>
                                            <m:r>
                                              <a:rPr lang="es-ES_tradnl" sz="1100" b="1">
                                                <a:effectLst/>
                                                <a:latin typeface="Cambria Math" panose="02040503050406030204" pitchFamily="18" charset="0"/>
                                              </a:rPr>
                                              <m:t>𝟏</m:t>
                                            </m:r>
                                            <m:r>
                                              <a:rPr lang="es-ES_tradnl" sz="1100" b="1">
                                                <a:effectLst/>
                                                <a:latin typeface="Cambria Math" panose="02040503050406030204" pitchFamily="18" charset="0"/>
                                              </a:rPr>
                                              <m:t>.</m:t>
                                            </m:r>
                                            <m:r>
                                              <a:rPr lang="es-ES_tradnl" sz="1100" b="1">
                                                <a:effectLst/>
                                                <a:latin typeface="Cambria Math" panose="02040503050406030204" pitchFamily="18" charset="0"/>
                                              </a:rPr>
                                              <m:t>𝟗𝟏𝟒</m:t>
                                            </m:r>
                                            <m:r>
                                              <a:rPr lang="es-ES_tradnl" sz="1100" b="1">
                                                <a:effectLst/>
                                                <a:latin typeface="Cambria Math" panose="02040503050406030204" pitchFamily="18" charset="0"/>
                                              </a:rPr>
                                              <m:t>,</m:t>
                                            </m:r>
                                            <m:r>
                                              <a:rPr lang="es-ES_tradnl" sz="1100" b="1">
                                                <a:effectLst/>
                                                <a:latin typeface="Cambria Math" panose="02040503050406030204" pitchFamily="18" charset="0"/>
                                              </a:rPr>
                                              <m:t>𝟗𝟓𝟔</m:t>
                                            </m:r>
                                            <m:r>
                                              <a:rPr lang="es-ES_tradnl" sz="1100" b="1">
                                                <a:effectLst/>
                                                <a:latin typeface="Cambria Math" panose="02040503050406030204" pitchFamily="18" charset="0"/>
                                              </a:rPr>
                                              <m:t> −</m:t>
                                            </m:r>
                                            <m:r>
                                              <a:rPr lang="es-EC" sz="1100" b="1">
                                                <a:effectLst/>
                                                <a:latin typeface="Cambria Math" panose="02040503050406030204" pitchFamily="18" charset="0"/>
                                              </a:rPr>
                                              <m:t>𝟏</m:t>
                                            </m:r>
                                          </m:e>
                                        </m:d>
                                      </m:e>
                                    </m:d>
                                    <m:r>
                                      <a:rPr lang="es-EC" sz="1100" b="1">
                                        <a:effectLst/>
                                        <a:latin typeface="Cambria Math" panose="02040503050406030204" pitchFamily="18" charset="0"/>
                                      </a:rPr>
                                      <m:t>+</m:t>
                                    </m:r>
                                    <m:sSup>
                                      <m:sSupPr>
                                        <m:ctrlPr>
                                          <a:rPr lang="en-US" sz="1100" b="1" i="1">
                                            <a:effectLst/>
                                            <a:latin typeface="Cambria Math" panose="02040503050406030204" pitchFamily="18" charset="0"/>
                                          </a:rPr>
                                        </m:ctrlPr>
                                      </m:sSupPr>
                                      <m:e>
                                        <m:r>
                                          <a:rPr lang="es-EC" sz="1100" b="1">
                                            <a:effectLst/>
                                            <a:latin typeface="Cambria Math" panose="02040503050406030204" pitchFamily="18" charset="0"/>
                                          </a:rPr>
                                          <m:t>𝟏</m:t>
                                        </m:r>
                                        <m:r>
                                          <a:rPr lang="es-EC" sz="1100" b="1">
                                            <a:effectLst/>
                                            <a:latin typeface="Cambria Math" panose="02040503050406030204" pitchFamily="18" charset="0"/>
                                          </a:rPr>
                                          <m:t>,</m:t>
                                        </m:r>
                                        <m:r>
                                          <a:rPr lang="es-EC" sz="1100" b="1">
                                            <a:effectLst/>
                                            <a:latin typeface="Cambria Math" panose="02040503050406030204" pitchFamily="18" charset="0"/>
                                          </a:rPr>
                                          <m:t>𝟗𝟔</m:t>
                                        </m:r>
                                      </m:e>
                                      <m:sup>
                                        <m:r>
                                          <a:rPr lang="es-EC" sz="1100" b="1">
                                            <a:effectLst/>
                                            <a:latin typeface="Cambria Math" panose="02040503050406030204" pitchFamily="18" charset="0"/>
                                          </a:rPr>
                                          <m:t>𝟐</m:t>
                                        </m:r>
                                      </m:sup>
                                    </m:sSup>
                                    <m:r>
                                      <a:rPr lang="es-EC" sz="1100" b="1">
                                        <a:effectLst/>
                                        <a:latin typeface="Cambria Math" panose="02040503050406030204" pitchFamily="18" charset="0"/>
                                      </a:rPr>
                                      <m:t>∗</m:t>
                                    </m:r>
                                    <m:r>
                                      <a:rPr lang="es-EC" sz="1100" b="1">
                                        <a:effectLst/>
                                        <a:latin typeface="Cambria Math" panose="02040503050406030204" pitchFamily="18" charset="0"/>
                                      </a:rPr>
                                      <m:t>𝟎</m:t>
                                    </m:r>
                                    <m:r>
                                      <a:rPr lang="es-EC" sz="1100" b="1">
                                        <a:effectLst/>
                                        <a:latin typeface="Cambria Math" panose="02040503050406030204" pitchFamily="18" charset="0"/>
                                      </a:rPr>
                                      <m:t>,</m:t>
                                    </m:r>
                                    <m:r>
                                      <a:rPr lang="es-EC" sz="1100" b="1">
                                        <a:effectLst/>
                                        <a:latin typeface="Cambria Math" panose="02040503050406030204" pitchFamily="18" charset="0"/>
                                      </a:rPr>
                                      <m:t>𝟓</m:t>
                                    </m:r>
                                    <m:r>
                                      <a:rPr lang="es-EC" sz="1100" b="1">
                                        <a:effectLst/>
                                        <a:latin typeface="Cambria Math" panose="02040503050406030204" pitchFamily="18" charset="0"/>
                                      </a:rPr>
                                      <m:t>∗</m:t>
                                    </m:r>
                                    <m:r>
                                      <a:rPr lang="es-EC" sz="1100" b="1">
                                        <a:effectLst/>
                                        <a:latin typeface="Cambria Math" panose="02040503050406030204" pitchFamily="18" charset="0"/>
                                      </a:rPr>
                                      <m:t>𝟎</m:t>
                                    </m:r>
                                    <m:r>
                                      <a:rPr lang="es-EC" sz="1100" b="1">
                                        <a:effectLst/>
                                        <a:latin typeface="Cambria Math" panose="02040503050406030204" pitchFamily="18" charset="0"/>
                                      </a:rPr>
                                      <m:t>,</m:t>
                                    </m:r>
                                    <m:r>
                                      <a:rPr lang="es-EC" sz="1100" b="1">
                                        <a:effectLst/>
                                        <a:latin typeface="Cambria Math" panose="02040503050406030204" pitchFamily="18" charset="0"/>
                                      </a:rPr>
                                      <m:t>𝟓</m:t>
                                    </m:r>
                                  </m:den>
                                </m:f>
                              </m:oMath>
                            </m:oMathPara>
                          </a14:m>
                          <a:endPar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tc>
                      <a:txBody>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100" b="1" i="1">
                                    <a:effectLst/>
                                    <a:latin typeface="Cambria Math" panose="02040503050406030204" pitchFamily="18" charset="0"/>
                                  </a:rPr>
                                  <m:t>𝐧</m:t>
                                </m:r>
                                <m:r>
                                  <a:rPr lang="es-EC" sz="1100" b="1">
                                    <a:effectLst/>
                                    <a:latin typeface="Cambria Math" panose="02040503050406030204" pitchFamily="18" charset="0"/>
                                  </a:rPr>
                                  <m:t>=</m:t>
                                </m:r>
                                <m:f>
                                  <m:fPr>
                                    <m:ctrlPr>
                                      <a:rPr lang="en-US" sz="1100" b="1" i="1">
                                        <a:effectLst/>
                                        <a:latin typeface="Cambria Math" panose="02040503050406030204" pitchFamily="18" charset="0"/>
                                      </a:rPr>
                                    </m:ctrlPr>
                                  </m:fPr>
                                  <m:num>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𝟏</m:t>
                                        </m:r>
                                        <m:r>
                                          <a:rPr lang="es-EC" sz="1100" b="1">
                                            <a:effectLst/>
                                            <a:latin typeface="Cambria Math" panose="02040503050406030204" pitchFamily="18" charset="0"/>
                                          </a:rPr>
                                          <m:t>,</m:t>
                                        </m:r>
                                        <m:r>
                                          <a:rPr lang="es-EC" sz="1100" b="1" i="1">
                                            <a:effectLst/>
                                            <a:latin typeface="Cambria Math" panose="02040503050406030204" pitchFamily="18" charset="0"/>
                                          </a:rPr>
                                          <m:t>𝟗𝟔</m:t>
                                        </m:r>
                                      </m:e>
                                      <m:sup>
                                        <m:r>
                                          <a:rPr lang="es-EC" sz="1100" b="1" i="1">
                                            <a:effectLst/>
                                            <a:latin typeface="Cambria Math" panose="02040503050406030204" pitchFamily="18" charset="0"/>
                                          </a:rPr>
                                          <m:t>𝟐</m:t>
                                        </m:r>
                                      </m:sup>
                                    </m:sSup>
                                    <m:r>
                                      <a:rPr lang="es-EC" sz="1100" b="1">
                                        <a:effectLst/>
                                        <a:latin typeface="Cambria Math" panose="02040503050406030204" pitchFamily="18" charset="0"/>
                                      </a:rPr>
                                      <m:t>∗</m:t>
                                    </m:r>
                                    <m:r>
                                      <a:rPr lang="es-EC" sz="1100" b="1" i="1">
                                        <a:effectLst/>
                                        <a:latin typeface="Cambria Math" panose="02040503050406030204" pitchFamily="18" charset="0"/>
                                      </a:rPr>
                                      <m:t>𝟎</m:t>
                                    </m:r>
                                    <m:r>
                                      <a:rPr lang="es-EC" sz="1100" b="1">
                                        <a:effectLst/>
                                        <a:latin typeface="Cambria Math" panose="02040503050406030204" pitchFamily="18" charset="0"/>
                                      </a:rPr>
                                      <m:t>,</m:t>
                                    </m:r>
                                    <m:r>
                                      <a:rPr lang="es-EC" sz="1100" b="1" i="1">
                                        <a:effectLst/>
                                        <a:latin typeface="Cambria Math" panose="02040503050406030204" pitchFamily="18" charset="0"/>
                                      </a:rPr>
                                      <m:t>𝟓</m:t>
                                    </m:r>
                                    <m:r>
                                      <a:rPr lang="es-EC" sz="1100" b="1">
                                        <a:effectLst/>
                                        <a:latin typeface="Cambria Math" panose="02040503050406030204" pitchFamily="18" charset="0"/>
                                      </a:rPr>
                                      <m:t>∗</m:t>
                                    </m:r>
                                    <m:r>
                                      <a:rPr lang="es-EC" sz="1100" b="1" i="1">
                                        <a:effectLst/>
                                        <a:latin typeface="Cambria Math" panose="02040503050406030204" pitchFamily="18" charset="0"/>
                                      </a:rPr>
                                      <m:t>𝟎</m:t>
                                    </m:r>
                                    <m:r>
                                      <a:rPr lang="es-EC" sz="1100" b="1">
                                        <a:effectLst/>
                                        <a:latin typeface="Cambria Math" panose="02040503050406030204" pitchFamily="18" charset="0"/>
                                      </a:rPr>
                                      <m:t>,</m:t>
                                    </m:r>
                                    <m:r>
                                      <a:rPr lang="es-EC" sz="1100" b="1" i="1">
                                        <a:effectLst/>
                                        <a:latin typeface="Cambria Math" panose="02040503050406030204" pitchFamily="18" charset="0"/>
                                      </a:rPr>
                                      <m:t>𝟓</m:t>
                                    </m:r>
                                    <m:r>
                                      <a:rPr lang="es-EC" sz="1100" b="1">
                                        <a:effectLst/>
                                        <a:latin typeface="Cambria Math" panose="02040503050406030204" pitchFamily="18" charset="0"/>
                                      </a:rPr>
                                      <m:t>∗</m:t>
                                    </m:r>
                                    <m:r>
                                      <a:rPr lang="es-ES_tradnl" sz="1100" b="1" i="1">
                                        <a:effectLst/>
                                        <a:latin typeface="Cambria Math" panose="02040503050406030204" pitchFamily="18" charset="0"/>
                                      </a:rPr>
                                      <m:t>𝟖𝟓</m:t>
                                    </m:r>
                                    <m:r>
                                      <a:rPr lang="es-ES_tradnl" sz="1100" b="1">
                                        <a:effectLst/>
                                        <a:latin typeface="Cambria Math" panose="02040503050406030204" pitchFamily="18" charset="0"/>
                                      </a:rPr>
                                      <m:t>,</m:t>
                                    </m:r>
                                    <m:r>
                                      <a:rPr lang="es-ES_tradnl" sz="1100" b="1" i="1">
                                        <a:effectLst/>
                                        <a:latin typeface="Cambria Math" panose="02040503050406030204" pitchFamily="18" charset="0"/>
                                      </a:rPr>
                                      <m:t>𝟖𝟓𝟐</m:t>
                                    </m:r>
                                    <m:r>
                                      <a:rPr lang="es-ES_tradnl" sz="1100" b="1">
                                        <a:effectLst/>
                                        <a:latin typeface="Cambria Math" panose="02040503050406030204" pitchFamily="18" charset="0"/>
                                      </a:rPr>
                                      <m:t> </m:t>
                                    </m:r>
                                  </m:num>
                                  <m:den>
                                    <m:d>
                                      <m:dPr>
                                        <m:ctrlPr>
                                          <a:rPr lang="en-US" sz="1100" b="1" i="1">
                                            <a:effectLst/>
                                            <a:latin typeface="Cambria Math" panose="02040503050406030204" pitchFamily="18" charset="0"/>
                                          </a:rPr>
                                        </m:ctrlPr>
                                      </m:dPr>
                                      <m:e>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𝟎</m:t>
                                            </m:r>
                                            <m:r>
                                              <a:rPr lang="es-EC" sz="1100" b="1">
                                                <a:effectLst/>
                                                <a:latin typeface="Cambria Math" panose="02040503050406030204" pitchFamily="18" charset="0"/>
                                              </a:rPr>
                                              <m:t>,</m:t>
                                            </m:r>
                                            <m:r>
                                              <a:rPr lang="es-EC" sz="1100" b="1" i="1">
                                                <a:effectLst/>
                                                <a:latin typeface="Cambria Math" panose="02040503050406030204" pitchFamily="18" charset="0"/>
                                              </a:rPr>
                                              <m:t>𝟎𝟔</m:t>
                                            </m:r>
                                          </m:e>
                                          <m:sup>
                                            <m:r>
                                              <a:rPr lang="es-EC" sz="1100" b="1" i="1">
                                                <a:effectLst/>
                                                <a:latin typeface="Cambria Math" panose="02040503050406030204" pitchFamily="18" charset="0"/>
                                              </a:rPr>
                                              <m:t>𝟐</m:t>
                                            </m:r>
                                          </m:sup>
                                        </m:sSup>
                                        <m:r>
                                          <a:rPr lang="es-EC" sz="1100" b="1">
                                            <a:effectLst/>
                                            <a:latin typeface="Cambria Math" panose="02040503050406030204" pitchFamily="18" charset="0"/>
                                          </a:rPr>
                                          <m:t>∗</m:t>
                                        </m:r>
                                        <m:d>
                                          <m:dPr>
                                            <m:ctrlPr>
                                              <a:rPr lang="en-US" sz="1100" b="1" i="1">
                                                <a:effectLst/>
                                                <a:latin typeface="Cambria Math" panose="02040503050406030204" pitchFamily="18" charset="0"/>
                                              </a:rPr>
                                            </m:ctrlPr>
                                          </m:dPr>
                                          <m:e>
                                            <m:r>
                                              <a:rPr lang="es-EC" sz="1100" b="1" i="1">
                                                <a:effectLst/>
                                                <a:latin typeface="Cambria Math" panose="02040503050406030204" pitchFamily="18" charset="0"/>
                                              </a:rPr>
                                              <m:t>𝟖𝟓</m:t>
                                            </m:r>
                                            <m:r>
                                              <a:rPr lang="es-EC" sz="1100" b="1">
                                                <a:effectLst/>
                                                <a:latin typeface="Cambria Math" panose="02040503050406030204" pitchFamily="18" charset="0"/>
                                              </a:rPr>
                                              <m:t>,</m:t>
                                            </m:r>
                                            <m:r>
                                              <a:rPr lang="es-EC" sz="1100" b="1" i="1">
                                                <a:effectLst/>
                                                <a:latin typeface="Cambria Math" panose="02040503050406030204" pitchFamily="18" charset="0"/>
                                              </a:rPr>
                                              <m:t>𝟖𝟓𝟐</m:t>
                                            </m:r>
                                            <m:r>
                                              <a:rPr lang="es-EC" sz="1100" b="1">
                                                <a:effectLst/>
                                                <a:latin typeface="Cambria Math" panose="02040503050406030204" pitchFamily="18" charset="0"/>
                                              </a:rPr>
                                              <m:t>−</m:t>
                                            </m:r>
                                            <m:r>
                                              <a:rPr lang="es-EC" sz="1100" b="1" i="1">
                                                <a:effectLst/>
                                                <a:latin typeface="Cambria Math" panose="02040503050406030204" pitchFamily="18" charset="0"/>
                                              </a:rPr>
                                              <m:t>𝟏</m:t>
                                            </m:r>
                                          </m:e>
                                        </m:d>
                                      </m:e>
                                    </m:d>
                                    <m:r>
                                      <a:rPr lang="es-EC" sz="1100" b="1">
                                        <a:effectLst/>
                                        <a:latin typeface="Cambria Math" panose="02040503050406030204" pitchFamily="18" charset="0"/>
                                      </a:rPr>
                                      <m:t>+</m:t>
                                    </m:r>
                                    <m:sSup>
                                      <m:sSupPr>
                                        <m:ctrlPr>
                                          <a:rPr lang="en-US" sz="1100" b="1" i="1">
                                            <a:effectLst/>
                                            <a:latin typeface="Cambria Math" panose="02040503050406030204" pitchFamily="18" charset="0"/>
                                          </a:rPr>
                                        </m:ctrlPr>
                                      </m:sSupPr>
                                      <m:e>
                                        <m:r>
                                          <a:rPr lang="es-EC" sz="1100" b="1" i="1">
                                            <a:effectLst/>
                                            <a:latin typeface="Cambria Math" panose="02040503050406030204" pitchFamily="18" charset="0"/>
                                          </a:rPr>
                                          <m:t>𝟏</m:t>
                                        </m:r>
                                        <m:r>
                                          <a:rPr lang="es-EC" sz="1100" b="1">
                                            <a:effectLst/>
                                            <a:latin typeface="Cambria Math" panose="02040503050406030204" pitchFamily="18" charset="0"/>
                                          </a:rPr>
                                          <m:t>,</m:t>
                                        </m:r>
                                        <m:r>
                                          <a:rPr lang="es-EC" sz="1100" b="1" i="1">
                                            <a:effectLst/>
                                            <a:latin typeface="Cambria Math" panose="02040503050406030204" pitchFamily="18" charset="0"/>
                                          </a:rPr>
                                          <m:t>𝟗𝟔</m:t>
                                        </m:r>
                                      </m:e>
                                      <m:sup>
                                        <m:r>
                                          <a:rPr lang="es-EC" sz="1100" b="1" i="1">
                                            <a:effectLst/>
                                            <a:latin typeface="Cambria Math" panose="02040503050406030204" pitchFamily="18" charset="0"/>
                                          </a:rPr>
                                          <m:t>𝟐</m:t>
                                        </m:r>
                                      </m:sup>
                                    </m:sSup>
                                    <m:r>
                                      <a:rPr lang="es-EC" sz="1100" b="1">
                                        <a:effectLst/>
                                        <a:latin typeface="Cambria Math" panose="02040503050406030204" pitchFamily="18" charset="0"/>
                                      </a:rPr>
                                      <m:t>∗</m:t>
                                    </m:r>
                                    <m:r>
                                      <a:rPr lang="es-EC" sz="1100" b="1" i="1">
                                        <a:effectLst/>
                                        <a:latin typeface="Cambria Math" panose="02040503050406030204" pitchFamily="18" charset="0"/>
                                      </a:rPr>
                                      <m:t>𝟎</m:t>
                                    </m:r>
                                    <m:r>
                                      <a:rPr lang="es-EC" sz="1100" b="1">
                                        <a:effectLst/>
                                        <a:latin typeface="Cambria Math" panose="02040503050406030204" pitchFamily="18" charset="0"/>
                                      </a:rPr>
                                      <m:t>,</m:t>
                                    </m:r>
                                    <m:r>
                                      <a:rPr lang="es-EC" sz="1100" b="1" i="1">
                                        <a:effectLst/>
                                        <a:latin typeface="Cambria Math" panose="02040503050406030204" pitchFamily="18" charset="0"/>
                                      </a:rPr>
                                      <m:t>𝟓</m:t>
                                    </m:r>
                                    <m:r>
                                      <a:rPr lang="es-EC" sz="1100" b="1">
                                        <a:effectLst/>
                                        <a:latin typeface="Cambria Math" panose="02040503050406030204" pitchFamily="18" charset="0"/>
                                      </a:rPr>
                                      <m:t>∗</m:t>
                                    </m:r>
                                    <m:r>
                                      <a:rPr lang="es-EC" sz="1100" b="1" i="1">
                                        <a:effectLst/>
                                        <a:latin typeface="Cambria Math" panose="02040503050406030204" pitchFamily="18" charset="0"/>
                                      </a:rPr>
                                      <m:t>𝟎</m:t>
                                    </m:r>
                                    <m:r>
                                      <a:rPr lang="es-EC" sz="1100" b="1">
                                        <a:effectLst/>
                                        <a:latin typeface="Cambria Math" panose="02040503050406030204" pitchFamily="18" charset="0"/>
                                      </a:rPr>
                                      <m:t>,</m:t>
                                    </m:r>
                                    <m:r>
                                      <a:rPr lang="es-EC" sz="1100" b="1" i="1">
                                        <a:effectLst/>
                                        <a:latin typeface="Cambria Math" panose="02040503050406030204" pitchFamily="18" charset="0"/>
                                      </a:rPr>
                                      <m:t>𝟓</m:t>
                                    </m:r>
                                  </m:den>
                                </m:f>
                              </m:oMath>
                            </m:oMathPara>
                          </a14:m>
                          <a:endPar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extLst>
                      <a:ext uri="{0D108BD9-81ED-4DB2-BD59-A6C34878D82A}">
                        <a16:rowId xmlns:a16="http://schemas.microsoft.com/office/drawing/2014/main" val="1005053833"/>
                      </a:ext>
                    </a:extLst>
                  </a:tr>
                  <a:tr h="1814178">
                    <a:tc>
                      <a:txBody>
                        <a:bodyPr/>
                        <a:lstStyle/>
                        <a:p>
                          <a:pPr algn="just">
                            <a:lnSpc>
                              <a:spcPct val="200000"/>
                            </a:lnSpc>
                            <a:spcAft>
                              <a:spcPts val="0"/>
                            </a:spcAft>
                          </a:pPr>
                          <a:r>
                            <a:rPr lang="es-EC" sz="1050" dirty="0">
                              <a:effectLst/>
                            </a:rPr>
                            <a:t>n = 267 personas encuestadas</a:t>
                          </a:r>
                          <a:endParaRPr lang="en-US" sz="1000" dirty="0">
                            <a:effectLst/>
                          </a:endParaRPr>
                        </a:p>
                        <a:p>
                          <a:pPr algn="just">
                            <a:lnSpc>
                              <a:spcPct val="200000"/>
                            </a:lnSpc>
                            <a:spcAft>
                              <a:spcPts val="0"/>
                            </a:spcAft>
                          </a:pPr>
                          <a:r>
                            <a:rPr lang="es-EC" sz="1050" dirty="0">
                              <a:effectLst/>
                            </a:rPr>
                            <a:t>Z= 95%</a:t>
                          </a:r>
                          <a:endParaRPr lang="en-US" sz="1000" dirty="0">
                            <a:effectLst/>
                          </a:endParaRPr>
                        </a:p>
                        <a:p>
                          <a:pPr algn="just">
                            <a:lnSpc>
                              <a:spcPct val="200000"/>
                            </a:lnSpc>
                            <a:spcAft>
                              <a:spcPts val="0"/>
                            </a:spcAft>
                          </a:pPr>
                          <a:r>
                            <a:rPr lang="es-EC" sz="1050" dirty="0">
                              <a:effectLst/>
                            </a:rPr>
                            <a:t>p= 0,5</a:t>
                          </a:r>
                          <a:endParaRPr lang="en-US" sz="1000" dirty="0">
                            <a:effectLst/>
                          </a:endParaRPr>
                        </a:p>
                        <a:p>
                          <a:pPr algn="just">
                            <a:lnSpc>
                              <a:spcPct val="200000"/>
                            </a:lnSpc>
                            <a:spcAft>
                              <a:spcPts val="0"/>
                            </a:spcAft>
                          </a:pPr>
                          <a:r>
                            <a:rPr lang="es-EC" sz="1050" dirty="0">
                              <a:effectLst/>
                            </a:rPr>
                            <a:t>q= 0,5</a:t>
                          </a:r>
                          <a:endParaRPr lang="en-US" sz="1000" dirty="0">
                            <a:effectLst/>
                          </a:endParaRPr>
                        </a:p>
                        <a:p>
                          <a:pPr algn="just">
                            <a:lnSpc>
                              <a:spcPct val="200000"/>
                            </a:lnSpc>
                            <a:spcAft>
                              <a:spcPts val="0"/>
                            </a:spcAft>
                          </a:pPr>
                          <a:r>
                            <a:rPr lang="es-EC" sz="1050" dirty="0">
                              <a:effectLst/>
                            </a:rPr>
                            <a:t>e= 6%</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tc>
                      <a:txBody>
                        <a:bodyPr/>
                        <a:lstStyle/>
                        <a:p>
                          <a:pPr algn="just">
                            <a:lnSpc>
                              <a:spcPct val="200000"/>
                            </a:lnSpc>
                            <a:spcAft>
                              <a:spcPts val="0"/>
                            </a:spcAft>
                          </a:pPr>
                          <a:r>
                            <a:rPr lang="es-EC" sz="1050" dirty="0">
                              <a:effectLst/>
                            </a:rPr>
                            <a:t>n = 266 personas encuestadas</a:t>
                          </a:r>
                          <a:endParaRPr lang="en-US" sz="1000" dirty="0">
                            <a:effectLst/>
                          </a:endParaRPr>
                        </a:p>
                        <a:p>
                          <a:pPr algn="just">
                            <a:lnSpc>
                              <a:spcPct val="200000"/>
                            </a:lnSpc>
                            <a:spcAft>
                              <a:spcPts val="0"/>
                            </a:spcAft>
                          </a:pPr>
                          <a:r>
                            <a:rPr lang="es-EC" sz="1050" dirty="0">
                              <a:effectLst/>
                            </a:rPr>
                            <a:t>Z= 95%</a:t>
                          </a:r>
                          <a:endParaRPr lang="en-US" sz="1000" dirty="0">
                            <a:effectLst/>
                          </a:endParaRPr>
                        </a:p>
                        <a:p>
                          <a:pPr algn="just">
                            <a:lnSpc>
                              <a:spcPct val="200000"/>
                            </a:lnSpc>
                            <a:spcAft>
                              <a:spcPts val="0"/>
                            </a:spcAft>
                          </a:pPr>
                          <a:r>
                            <a:rPr lang="es-EC" sz="1050" dirty="0">
                              <a:effectLst/>
                            </a:rPr>
                            <a:t>p= 0,5</a:t>
                          </a:r>
                          <a:endParaRPr lang="en-US" sz="1000" dirty="0">
                            <a:effectLst/>
                          </a:endParaRPr>
                        </a:p>
                        <a:p>
                          <a:pPr algn="just">
                            <a:lnSpc>
                              <a:spcPct val="200000"/>
                            </a:lnSpc>
                            <a:spcAft>
                              <a:spcPts val="0"/>
                            </a:spcAft>
                          </a:pPr>
                          <a:r>
                            <a:rPr lang="es-EC" sz="1050" dirty="0">
                              <a:effectLst/>
                            </a:rPr>
                            <a:t>q= 0,5</a:t>
                          </a:r>
                          <a:endParaRPr lang="en-US" sz="1000" dirty="0">
                            <a:effectLst/>
                          </a:endParaRPr>
                        </a:p>
                        <a:p>
                          <a:pPr algn="just">
                            <a:lnSpc>
                              <a:spcPct val="200000"/>
                            </a:lnSpc>
                            <a:spcAft>
                              <a:spcPts val="0"/>
                            </a:spcAft>
                          </a:pPr>
                          <a:r>
                            <a:rPr lang="es-EC" sz="1050" dirty="0">
                              <a:effectLst/>
                            </a:rPr>
                            <a:t>e= 6%</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extLst>
                      <a:ext uri="{0D108BD9-81ED-4DB2-BD59-A6C34878D82A}">
                        <a16:rowId xmlns:a16="http://schemas.microsoft.com/office/drawing/2014/main" val="3875856054"/>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21189558"/>
                  </p:ext>
                </p:extLst>
              </p:nvPr>
            </p:nvGraphicFramePr>
            <p:xfrm>
              <a:off x="1907704" y="1628800"/>
              <a:ext cx="6696744" cy="3979408"/>
            </p:xfrm>
            <a:graphic>
              <a:graphicData uri="http://schemas.openxmlformats.org/drawingml/2006/table">
                <a:tbl>
                  <a:tblPr firstRow="1" firstCol="1" bandRow="1">
                    <a:tableStyleId>{2D5ABB26-0587-4C30-8999-92F81FD0307C}</a:tableStyleId>
                  </a:tblPr>
                  <a:tblGrid>
                    <a:gridCol w="3612493">
                      <a:extLst>
                        <a:ext uri="{9D8B030D-6E8A-4147-A177-3AD203B41FA5}">
                          <a16:colId xmlns:a16="http://schemas.microsoft.com/office/drawing/2014/main" xmlns:a14="http://schemas.microsoft.com/office/drawing/2010/main" xmlns="" val="2628075313"/>
                        </a:ext>
                      </a:extLst>
                    </a:gridCol>
                    <a:gridCol w="3084251">
                      <a:extLst>
                        <a:ext uri="{9D8B030D-6E8A-4147-A177-3AD203B41FA5}">
                          <a16:colId xmlns:a16="http://schemas.microsoft.com/office/drawing/2014/main" xmlns:a14="http://schemas.microsoft.com/office/drawing/2010/main" xmlns="" val="1417986735"/>
                        </a:ext>
                      </a:extLst>
                    </a:gridCol>
                  </a:tblGrid>
                  <a:tr h="455870">
                    <a:tc>
                      <a:txBody>
                        <a:bodyPr/>
                        <a:lstStyle/>
                        <a:p>
                          <a:pPr algn="ctr">
                            <a:lnSpc>
                              <a:spcPct val="200000"/>
                            </a:lnSpc>
                            <a:spcAft>
                              <a:spcPts val="0"/>
                            </a:spcAft>
                          </a:pPr>
                          <a:r>
                            <a:rPr lang="es-EC" sz="1600" b="1" dirty="0">
                              <a:effectLst/>
                            </a:rPr>
                            <a:t>Cantón Quito</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tc>
                      <a:txBody>
                        <a:bodyPr/>
                        <a:lstStyle/>
                        <a:p>
                          <a:pPr algn="ctr">
                            <a:lnSpc>
                              <a:spcPct val="200000"/>
                            </a:lnSpc>
                            <a:spcAft>
                              <a:spcPts val="0"/>
                            </a:spcAft>
                          </a:pPr>
                          <a:r>
                            <a:rPr lang="es-EC" sz="1600" b="1" dirty="0">
                              <a:effectLst/>
                            </a:rPr>
                            <a:t>Cantón Rumiñahui</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extLst>
                      <a:ext uri="{0D108BD9-81ED-4DB2-BD59-A6C34878D82A}">
                        <a16:rowId xmlns:a16="http://schemas.microsoft.com/office/drawing/2014/main" xmlns:a14="http://schemas.microsoft.com/office/drawing/2010/main" xmlns="" val="192629885"/>
                      </a:ext>
                    </a:extLst>
                  </a:tr>
                  <a:tr h="859952">
                    <a:tc>
                      <a:txBody>
                        <a:bodyPr/>
                        <a:lstStyle/>
                        <a:p>
                          <a:endParaRPr lang="es-ES"/>
                        </a:p>
                      </a:txBody>
                      <a:tcPr marL="54801" marR="54801" marT="0" marB="0">
                        <a:blipFill rotWithShape="1">
                          <a:blip r:embed="rId2"/>
                          <a:stretch>
                            <a:fillRect l="-169" t="-53191" r="-85642" b="-309929"/>
                          </a:stretch>
                        </a:blipFill>
                      </a:tcPr>
                    </a:tc>
                    <a:tc>
                      <a:txBody>
                        <a:bodyPr/>
                        <a:lstStyle/>
                        <a:p>
                          <a:endParaRPr lang="es-ES"/>
                        </a:p>
                      </a:txBody>
                      <a:tcPr marL="54801" marR="54801" marT="0" marB="0">
                        <a:blipFill rotWithShape="1">
                          <a:blip r:embed="rId2"/>
                          <a:stretch>
                            <a:fillRect l="-117194" t="-53191" r="-198" b="-309929"/>
                          </a:stretch>
                        </a:blipFill>
                      </a:tcPr>
                    </a:tc>
                    <a:extLst>
                      <a:ext uri="{0D108BD9-81ED-4DB2-BD59-A6C34878D82A}">
                        <a16:rowId xmlns:a16="http://schemas.microsoft.com/office/drawing/2014/main" xmlns:a14="http://schemas.microsoft.com/office/drawing/2010/main" xmlns="" val="515579891"/>
                      </a:ext>
                    </a:extLst>
                  </a:tr>
                  <a:tr h="849408">
                    <a:tc>
                      <a:txBody>
                        <a:bodyPr/>
                        <a:lstStyle/>
                        <a:p>
                          <a:endParaRPr lang="es-ES"/>
                        </a:p>
                      </a:txBody>
                      <a:tcPr marL="54801" marR="54801" marT="0" marB="0">
                        <a:blipFill rotWithShape="1">
                          <a:blip r:embed="rId2"/>
                          <a:stretch>
                            <a:fillRect l="-169" t="-155396" r="-85642" b="-214388"/>
                          </a:stretch>
                        </a:blipFill>
                      </a:tcPr>
                    </a:tc>
                    <a:tc>
                      <a:txBody>
                        <a:bodyPr/>
                        <a:lstStyle/>
                        <a:p>
                          <a:endParaRPr lang="es-ES"/>
                        </a:p>
                      </a:txBody>
                      <a:tcPr marL="54801" marR="54801" marT="0" marB="0">
                        <a:blipFill rotWithShape="1">
                          <a:blip r:embed="rId2"/>
                          <a:stretch>
                            <a:fillRect l="-117194" t="-155396" r="-198" b="-214388"/>
                          </a:stretch>
                        </a:blipFill>
                      </a:tcPr>
                    </a:tc>
                    <a:extLst>
                      <a:ext uri="{0D108BD9-81ED-4DB2-BD59-A6C34878D82A}">
                        <a16:rowId xmlns:a16="http://schemas.microsoft.com/office/drawing/2014/main" xmlns:a14="http://schemas.microsoft.com/office/drawing/2010/main" xmlns="" val="1005053833"/>
                      </a:ext>
                    </a:extLst>
                  </a:tr>
                  <a:tr h="1814178">
                    <a:tc>
                      <a:txBody>
                        <a:bodyPr/>
                        <a:lstStyle/>
                        <a:p>
                          <a:pPr algn="just">
                            <a:lnSpc>
                              <a:spcPct val="200000"/>
                            </a:lnSpc>
                            <a:spcAft>
                              <a:spcPts val="0"/>
                            </a:spcAft>
                          </a:pPr>
                          <a:r>
                            <a:rPr lang="es-EC" sz="1050" dirty="0">
                              <a:effectLst/>
                            </a:rPr>
                            <a:t>n = 267 personas encuestadas</a:t>
                          </a:r>
                          <a:endParaRPr lang="en-US" sz="1000" dirty="0">
                            <a:effectLst/>
                          </a:endParaRPr>
                        </a:p>
                        <a:p>
                          <a:pPr algn="just">
                            <a:lnSpc>
                              <a:spcPct val="200000"/>
                            </a:lnSpc>
                            <a:spcAft>
                              <a:spcPts val="0"/>
                            </a:spcAft>
                          </a:pPr>
                          <a:r>
                            <a:rPr lang="es-EC" sz="1050" dirty="0">
                              <a:effectLst/>
                            </a:rPr>
                            <a:t>Z= 95%</a:t>
                          </a:r>
                          <a:endParaRPr lang="en-US" sz="1000" dirty="0">
                            <a:effectLst/>
                          </a:endParaRPr>
                        </a:p>
                        <a:p>
                          <a:pPr algn="just">
                            <a:lnSpc>
                              <a:spcPct val="200000"/>
                            </a:lnSpc>
                            <a:spcAft>
                              <a:spcPts val="0"/>
                            </a:spcAft>
                          </a:pPr>
                          <a:r>
                            <a:rPr lang="es-EC" sz="1050" dirty="0">
                              <a:effectLst/>
                            </a:rPr>
                            <a:t>p= 0,5</a:t>
                          </a:r>
                          <a:endParaRPr lang="en-US" sz="1000" dirty="0">
                            <a:effectLst/>
                          </a:endParaRPr>
                        </a:p>
                        <a:p>
                          <a:pPr algn="just">
                            <a:lnSpc>
                              <a:spcPct val="200000"/>
                            </a:lnSpc>
                            <a:spcAft>
                              <a:spcPts val="0"/>
                            </a:spcAft>
                          </a:pPr>
                          <a:r>
                            <a:rPr lang="es-EC" sz="1050" dirty="0">
                              <a:effectLst/>
                            </a:rPr>
                            <a:t>q= 0,5</a:t>
                          </a:r>
                          <a:endParaRPr lang="en-US" sz="1000" dirty="0">
                            <a:effectLst/>
                          </a:endParaRPr>
                        </a:p>
                        <a:p>
                          <a:pPr algn="just">
                            <a:lnSpc>
                              <a:spcPct val="200000"/>
                            </a:lnSpc>
                            <a:spcAft>
                              <a:spcPts val="0"/>
                            </a:spcAft>
                          </a:pPr>
                          <a:r>
                            <a:rPr lang="es-EC" sz="1050" dirty="0">
                              <a:effectLst/>
                            </a:rPr>
                            <a:t>e= 6%</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tc>
                      <a:txBody>
                        <a:bodyPr/>
                        <a:lstStyle/>
                        <a:p>
                          <a:pPr algn="just">
                            <a:lnSpc>
                              <a:spcPct val="200000"/>
                            </a:lnSpc>
                            <a:spcAft>
                              <a:spcPts val="0"/>
                            </a:spcAft>
                          </a:pPr>
                          <a:r>
                            <a:rPr lang="es-EC" sz="1050" dirty="0">
                              <a:effectLst/>
                            </a:rPr>
                            <a:t>n = 266 personas encuestadas</a:t>
                          </a:r>
                          <a:endParaRPr lang="en-US" sz="1000" dirty="0">
                            <a:effectLst/>
                          </a:endParaRPr>
                        </a:p>
                        <a:p>
                          <a:pPr algn="just">
                            <a:lnSpc>
                              <a:spcPct val="200000"/>
                            </a:lnSpc>
                            <a:spcAft>
                              <a:spcPts val="0"/>
                            </a:spcAft>
                          </a:pPr>
                          <a:r>
                            <a:rPr lang="es-EC" sz="1050" dirty="0">
                              <a:effectLst/>
                            </a:rPr>
                            <a:t>Z= 95%</a:t>
                          </a:r>
                          <a:endParaRPr lang="en-US" sz="1000" dirty="0">
                            <a:effectLst/>
                          </a:endParaRPr>
                        </a:p>
                        <a:p>
                          <a:pPr algn="just">
                            <a:lnSpc>
                              <a:spcPct val="200000"/>
                            </a:lnSpc>
                            <a:spcAft>
                              <a:spcPts val="0"/>
                            </a:spcAft>
                          </a:pPr>
                          <a:r>
                            <a:rPr lang="es-EC" sz="1050" dirty="0">
                              <a:effectLst/>
                            </a:rPr>
                            <a:t>p= 0,5</a:t>
                          </a:r>
                          <a:endParaRPr lang="en-US" sz="1000" dirty="0">
                            <a:effectLst/>
                          </a:endParaRPr>
                        </a:p>
                        <a:p>
                          <a:pPr algn="just">
                            <a:lnSpc>
                              <a:spcPct val="200000"/>
                            </a:lnSpc>
                            <a:spcAft>
                              <a:spcPts val="0"/>
                            </a:spcAft>
                          </a:pPr>
                          <a:r>
                            <a:rPr lang="es-EC" sz="1050" dirty="0">
                              <a:effectLst/>
                            </a:rPr>
                            <a:t>q= 0,5</a:t>
                          </a:r>
                          <a:endParaRPr lang="en-US" sz="1000" dirty="0">
                            <a:effectLst/>
                          </a:endParaRPr>
                        </a:p>
                        <a:p>
                          <a:pPr algn="just">
                            <a:lnSpc>
                              <a:spcPct val="200000"/>
                            </a:lnSpc>
                            <a:spcAft>
                              <a:spcPts val="0"/>
                            </a:spcAft>
                          </a:pPr>
                          <a:r>
                            <a:rPr lang="es-EC" sz="1050" dirty="0">
                              <a:effectLst/>
                            </a:rPr>
                            <a:t>e= 6%</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01" marR="54801" marT="0" marB="0"/>
                    </a:tc>
                    <a:extLst>
                      <a:ext uri="{0D108BD9-81ED-4DB2-BD59-A6C34878D82A}">
                        <a16:rowId xmlns:a16="http://schemas.microsoft.com/office/drawing/2014/main" xmlns:a14="http://schemas.microsoft.com/office/drawing/2010/main" xmlns="" val="3875856054"/>
                      </a:ext>
                    </a:extLst>
                  </a:tr>
                </a:tbl>
              </a:graphicData>
            </a:graphic>
          </p:graphicFrame>
        </mc:Fallback>
      </mc:AlternateContent>
      <p:sp>
        <p:nvSpPr>
          <p:cNvPr id="3" name="2 Rectángulo"/>
          <p:cNvSpPr/>
          <p:nvPr/>
        </p:nvSpPr>
        <p:spPr>
          <a:xfrm>
            <a:off x="251520" y="1196752"/>
            <a:ext cx="4572000" cy="1708160"/>
          </a:xfrm>
          <a:prstGeom prst="rect">
            <a:avLst/>
          </a:prstGeom>
        </p:spPr>
        <p:txBody>
          <a:bodyPr>
            <a:spAutoFit/>
          </a:bodyPr>
          <a:lstStyle/>
          <a:p>
            <a:r>
              <a:rPr lang="es-419" sz="1050" dirty="0"/>
              <a:t>N= Población del Cantón Quito y Rumiñahui</a:t>
            </a:r>
          </a:p>
          <a:p>
            <a:endParaRPr lang="es-419" sz="1050" dirty="0"/>
          </a:p>
          <a:p>
            <a:r>
              <a:rPr lang="es-419" sz="1050" dirty="0"/>
              <a:t>NH1= Quito</a:t>
            </a:r>
          </a:p>
          <a:p>
            <a:r>
              <a:rPr lang="es-419" sz="1050" dirty="0"/>
              <a:t>NH2= Rumiñahui</a:t>
            </a:r>
          </a:p>
          <a:p>
            <a:endParaRPr lang="es-419" sz="1050" dirty="0"/>
          </a:p>
          <a:p>
            <a:r>
              <a:rPr lang="es-419" sz="1050" dirty="0"/>
              <a:t>Afijación de la muestra</a:t>
            </a:r>
          </a:p>
          <a:p>
            <a:endParaRPr lang="es-419" sz="1050" dirty="0"/>
          </a:p>
          <a:p>
            <a:r>
              <a:rPr lang="es-419" sz="1050" dirty="0"/>
              <a:t>NH1 = n* NH1/2= 267</a:t>
            </a:r>
          </a:p>
          <a:p>
            <a:endParaRPr lang="es-419" sz="1050" dirty="0"/>
          </a:p>
          <a:p>
            <a:r>
              <a:rPr lang="es-419" sz="1050" dirty="0"/>
              <a:t>NH2 = n* NH2/2= 266</a:t>
            </a:r>
          </a:p>
        </p:txBody>
      </p:sp>
    </p:spTree>
    <p:extLst>
      <p:ext uri="{BB962C8B-B14F-4D97-AF65-F5344CB8AC3E}">
        <p14:creationId xmlns:p14="http://schemas.microsoft.com/office/powerpoint/2010/main" val="2186198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03220786"/>
              </p:ext>
            </p:extLst>
          </p:nvPr>
        </p:nvGraphicFramePr>
        <p:xfrm>
          <a:off x="5076056" y="1124744"/>
          <a:ext cx="3744416" cy="4832024"/>
        </p:xfrm>
        <a:graphic>
          <a:graphicData uri="http://schemas.openxmlformats.org/drawingml/2006/table">
            <a:tbl>
              <a:tblPr firstRow="1" firstCol="1" bandRow="1">
                <a:tableStyleId>{9D7B26C5-4107-4FEC-AEDC-1716B250A1EF}</a:tableStyleId>
              </a:tblPr>
              <a:tblGrid>
                <a:gridCol w="702638">
                  <a:extLst>
                    <a:ext uri="{9D8B030D-6E8A-4147-A177-3AD203B41FA5}">
                      <a16:colId xmlns:a16="http://schemas.microsoft.com/office/drawing/2014/main" val="2884609365"/>
                    </a:ext>
                  </a:extLst>
                </a:gridCol>
                <a:gridCol w="702638">
                  <a:extLst>
                    <a:ext uri="{9D8B030D-6E8A-4147-A177-3AD203B41FA5}">
                      <a16:colId xmlns:a16="http://schemas.microsoft.com/office/drawing/2014/main" val="330983637"/>
                    </a:ext>
                  </a:extLst>
                </a:gridCol>
                <a:gridCol w="894267">
                  <a:extLst>
                    <a:ext uri="{9D8B030D-6E8A-4147-A177-3AD203B41FA5}">
                      <a16:colId xmlns:a16="http://schemas.microsoft.com/office/drawing/2014/main" val="574292678"/>
                    </a:ext>
                  </a:extLst>
                </a:gridCol>
                <a:gridCol w="1444873">
                  <a:extLst>
                    <a:ext uri="{9D8B030D-6E8A-4147-A177-3AD203B41FA5}">
                      <a16:colId xmlns:a16="http://schemas.microsoft.com/office/drawing/2014/main" val="3758195552"/>
                    </a:ext>
                  </a:extLst>
                </a:gridCol>
              </a:tblGrid>
              <a:tr h="589738">
                <a:tc>
                  <a:txBody>
                    <a:bodyPr/>
                    <a:lstStyle/>
                    <a:p>
                      <a:pPr algn="ctr">
                        <a:lnSpc>
                          <a:spcPct val="100000"/>
                        </a:lnSpc>
                        <a:spcAft>
                          <a:spcPts val="0"/>
                        </a:spcAft>
                      </a:pPr>
                      <a:r>
                        <a:rPr lang="es-ES" sz="1200" dirty="0">
                          <a:effectLst/>
                        </a:rPr>
                        <a:t>ZONA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dirty="0">
                          <a:effectLst/>
                        </a:rPr>
                        <a:t>HABITANTES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NÚMERO DE ENCUESTAS</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LUGAR ENCUESTADO</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extLst>
                  <a:ext uri="{0D108BD9-81ED-4DB2-BD59-A6C34878D82A}">
                    <a16:rowId xmlns:a16="http://schemas.microsoft.com/office/drawing/2014/main" val="3836621274"/>
                  </a:ext>
                </a:extLst>
              </a:tr>
              <a:tr h="365875">
                <a:tc>
                  <a:txBody>
                    <a:bodyPr/>
                    <a:lstStyle/>
                    <a:p>
                      <a:pPr algn="ctr">
                        <a:lnSpc>
                          <a:spcPct val="100000"/>
                        </a:lnSpc>
                        <a:spcAft>
                          <a:spcPts val="0"/>
                        </a:spcAft>
                      </a:pPr>
                      <a:r>
                        <a:rPr lang="es-ES" sz="1200">
                          <a:effectLst/>
                        </a:rPr>
                        <a:t>QUITUMBE</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dirty="0">
                          <a:effectLst/>
                        </a:rPr>
                        <a:t>800540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57  ENCUESTAS</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just">
                        <a:lnSpc>
                          <a:spcPct val="100000"/>
                        </a:lnSpc>
                        <a:spcAft>
                          <a:spcPts val="0"/>
                        </a:spcAft>
                      </a:pPr>
                      <a:r>
                        <a:rPr lang="es-ES" sz="1400">
                          <a:effectLst/>
                        </a:rPr>
                        <a:t>MERCADO MAYORISTA </a:t>
                      </a:r>
                      <a:endPar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extLst>
                  <a:ext uri="{0D108BD9-81ED-4DB2-BD59-A6C34878D82A}">
                    <a16:rowId xmlns:a16="http://schemas.microsoft.com/office/drawing/2014/main" val="1299591103"/>
                  </a:ext>
                </a:extLst>
              </a:tr>
              <a:tr h="589738">
                <a:tc>
                  <a:txBody>
                    <a:bodyPr/>
                    <a:lstStyle/>
                    <a:p>
                      <a:pPr algn="ctr">
                        <a:lnSpc>
                          <a:spcPct val="100000"/>
                        </a:lnSpc>
                        <a:spcAft>
                          <a:spcPts val="0"/>
                        </a:spcAft>
                      </a:pPr>
                      <a:r>
                        <a:rPr lang="es-ES" sz="1200">
                          <a:effectLst/>
                        </a:rPr>
                        <a:t>ELOY ALFARO</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530,447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74  ENCUESTAS</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just">
                        <a:lnSpc>
                          <a:spcPct val="100000"/>
                        </a:lnSpc>
                        <a:spcAft>
                          <a:spcPts val="0"/>
                        </a:spcAft>
                      </a:pPr>
                      <a:r>
                        <a:rPr lang="es-ES" sz="1400">
                          <a:effectLst/>
                        </a:rPr>
                        <a:t>MERCADO CHIRIYACU</a:t>
                      </a:r>
                      <a:endPar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extLst>
                  <a:ext uri="{0D108BD9-81ED-4DB2-BD59-A6C34878D82A}">
                    <a16:rowId xmlns:a16="http://schemas.microsoft.com/office/drawing/2014/main" val="2576551680"/>
                  </a:ext>
                </a:extLst>
              </a:tr>
              <a:tr h="589738">
                <a:tc>
                  <a:txBody>
                    <a:bodyPr/>
                    <a:lstStyle/>
                    <a:p>
                      <a:pPr algn="ctr">
                        <a:lnSpc>
                          <a:spcPct val="100000"/>
                        </a:lnSpc>
                        <a:spcAft>
                          <a:spcPts val="0"/>
                        </a:spcAft>
                      </a:pPr>
                      <a:r>
                        <a:rPr lang="es-ES" sz="1200">
                          <a:effectLst/>
                        </a:rPr>
                        <a:t>MANUELA SAENZ</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214,714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30 ENCUESTAS</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just">
                        <a:lnSpc>
                          <a:spcPct val="100000"/>
                        </a:lnSpc>
                        <a:spcAft>
                          <a:spcPts val="0"/>
                        </a:spcAft>
                      </a:pPr>
                      <a:r>
                        <a:rPr lang="es-ES" sz="1400">
                          <a:effectLst/>
                        </a:rPr>
                        <a:t>MERCADO DE SAN ROQUE</a:t>
                      </a:r>
                      <a:endPar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extLst>
                  <a:ext uri="{0D108BD9-81ED-4DB2-BD59-A6C34878D82A}">
                    <a16:rowId xmlns:a16="http://schemas.microsoft.com/office/drawing/2014/main" val="2495324228"/>
                  </a:ext>
                </a:extLst>
              </a:tr>
              <a:tr h="898615">
                <a:tc>
                  <a:txBody>
                    <a:bodyPr/>
                    <a:lstStyle/>
                    <a:p>
                      <a:pPr algn="ctr">
                        <a:lnSpc>
                          <a:spcPct val="100000"/>
                        </a:lnSpc>
                        <a:spcAft>
                          <a:spcPts val="0"/>
                        </a:spcAft>
                      </a:pPr>
                      <a:r>
                        <a:rPr lang="es-ES" sz="1200">
                          <a:effectLst/>
                        </a:rPr>
                        <a:t>EUGENIO ESPEJO</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dirty="0">
                          <a:effectLst/>
                        </a:rPr>
                        <a:t>376,708</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dirty="0">
                          <a:effectLst/>
                        </a:rPr>
                        <a:t>53  ENCUESTAS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just">
                        <a:lnSpc>
                          <a:spcPct val="100000"/>
                        </a:lnSpc>
                        <a:spcAft>
                          <a:spcPts val="0"/>
                        </a:spcAft>
                      </a:pPr>
                      <a:r>
                        <a:rPr lang="es-ES" sz="1400">
                          <a:effectLst/>
                        </a:rPr>
                        <a:t>MERCADO MUNICIPAL DE LA KENNEDY</a:t>
                      </a:r>
                      <a:endPar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extLst>
                  <a:ext uri="{0D108BD9-81ED-4DB2-BD59-A6C34878D82A}">
                    <a16:rowId xmlns:a16="http://schemas.microsoft.com/office/drawing/2014/main" val="2050477869"/>
                  </a:ext>
                </a:extLst>
              </a:tr>
              <a:tr h="446862">
                <a:tc>
                  <a:txBody>
                    <a:bodyPr/>
                    <a:lstStyle/>
                    <a:p>
                      <a:pPr algn="ctr">
                        <a:lnSpc>
                          <a:spcPct val="100000"/>
                        </a:lnSpc>
                        <a:spcAft>
                          <a:spcPts val="0"/>
                        </a:spcAft>
                      </a:pPr>
                      <a:r>
                        <a:rPr lang="es-ES" sz="1200">
                          <a:effectLst/>
                        </a:rPr>
                        <a:t>LA DELICIA</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dirty="0">
                          <a:effectLst/>
                        </a:rPr>
                        <a:t>331,125</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dirty="0">
                          <a:effectLst/>
                        </a:rPr>
                        <a:t>46  ENCUESTAS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just">
                        <a:lnSpc>
                          <a:spcPct val="100000"/>
                        </a:lnSpc>
                        <a:spcAft>
                          <a:spcPts val="0"/>
                        </a:spcAft>
                      </a:pPr>
                      <a:r>
                        <a:rPr lang="es-ES" sz="1400">
                          <a:effectLst/>
                        </a:rPr>
                        <a:t>MERCADO CENTRAL DE TUMBACO</a:t>
                      </a:r>
                      <a:endPar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extLst>
                  <a:ext uri="{0D108BD9-81ED-4DB2-BD59-A6C34878D82A}">
                    <a16:rowId xmlns:a16="http://schemas.microsoft.com/office/drawing/2014/main" val="3888125983"/>
                  </a:ext>
                </a:extLst>
              </a:tr>
              <a:tr h="589738">
                <a:tc>
                  <a:txBody>
                    <a:bodyPr/>
                    <a:lstStyle/>
                    <a:p>
                      <a:pPr algn="ctr">
                        <a:lnSpc>
                          <a:spcPct val="100000"/>
                        </a:lnSpc>
                        <a:spcAft>
                          <a:spcPts val="0"/>
                        </a:spcAft>
                      </a:pPr>
                      <a:r>
                        <a:rPr lang="es-ES" sz="1200">
                          <a:effectLst/>
                        </a:rPr>
                        <a:t>TURISTICA LA MARISCAL</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42,906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7  ENCUESTAS</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just">
                        <a:lnSpc>
                          <a:spcPct val="100000"/>
                        </a:lnSpc>
                        <a:spcAft>
                          <a:spcPts val="0"/>
                        </a:spcAft>
                      </a:pPr>
                      <a:r>
                        <a:rPr lang="es-ES" sz="1400" dirty="0">
                          <a:effectLst/>
                        </a:rPr>
                        <a:t>MERCADO SANTA CLARA</a:t>
                      </a: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extLst>
                  <a:ext uri="{0D108BD9-81ED-4DB2-BD59-A6C34878D82A}">
                    <a16:rowId xmlns:a16="http://schemas.microsoft.com/office/drawing/2014/main" val="1334871947"/>
                  </a:ext>
                </a:extLst>
              </a:tr>
              <a:tr h="365875">
                <a:tc>
                  <a:txBody>
                    <a:bodyPr/>
                    <a:lstStyle/>
                    <a:p>
                      <a:pPr algn="ctr">
                        <a:lnSpc>
                          <a:spcPct val="100000"/>
                        </a:lnSpc>
                        <a:spcAft>
                          <a:spcPts val="0"/>
                        </a:spcAft>
                      </a:pPr>
                      <a:r>
                        <a:rPr lang="es-ES" sz="1200">
                          <a:effectLst/>
                        </a:rPr>
                        <a:t>TOTAL</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1.914,956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ctr">
                        <a:lnSpc>
                          <a:spcPct val="100000"/>
                        </a:lnSpc>
                        <a:spcAft>
                          <a:spcPts val="0"/>
                        </a:spcAft>
                      </a:pPr>
                      <a:r>
                        <a:rPr lang="es-ES" sz="1200">
                          <a:effectLst/>
                        </a:rPr>
                        <a:t>267  ENCUESTAS</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tc>
                  <a:txBody>
                    <a:bodyPr/>
                    <a:lstStyle/>
                    <a:p>
                      <a:pPr algn="just">
                        <a:lnSpc>
                          <a:spcPct val="100000"/>
                        </a:lnSpc>
                        <a:spcAft>
                          <a:spcPts val="0"/>
                        </a:spcAft>
                      </a:pPr>
                      <a:r>
                        <a:rPr lang="es-ES" sz="1200" dirty="0">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37" marR="37537" marT="0" marB="0">
                    <a:solidFill>
                      <a:schemeClr val="bg1"/>
                    </a:solidFill>
                  </a:tcPr>
                </a:tc>
                <a:extLst>
                  <a:ext uri="{0D108BD9-81ED-4DB2-BD59-A6C34878D82A}">
                    <a16:rowId xmlns:a16="http://schemas.microsoft.com/office/drawing/2014/main" val="1293786798"/>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983239961"/>
              </p:ext>
            </p:extLst>
          </p:nvPr>
        </p:nvGraphicFramePr>
        <p:xfrm>
          <a:off x="251520" y="1124743"/>
          <a:ext cx="4608512" cy="4536505"/>
        </p:xfrm>
        <a:graphic>
          <a:graphicData uri="http://schemas.openxmlformats.org/drawingml/2006/table">
            <a:tbl>
              <a:tblPr firstRow="1" firstCol="1" bandRow="1">
                <a:tableStyleId>{9D7B26C5-4107-4FEC-AEDC-1716B250A1EF}</a:tableStyleId>
              </a:tblPr>
              <a:tblGrid>
                <a:gridCol w="1057691">
                  <a:extLst>
                    <a:ext uri="{9D8B030D-6E8A-4147-A177-3AD203B41FA5}">
                      <a16:colId xmlns:a16="http://schemas.microsoft.com/office/drawing/2014/main" val="191626357"/>
                    </a:ext>
                  </a:extLst>
                </a:gridCol>
                <a:gridCol w="1284339">
                  <a:extLst>
                    <a:ext uri="{9D8B030D-6E8A-4147-A177-3AD203B41FA5}">
                      <a16:colId xmlns:a16="http://schemas.microsoft.com/office/drawing/2014/main" val="1522098779"/>
                    </a:ext>
                  </a:extLst>
                </a:gridCol>
                <a:gridCol w="1359889">
                  <a:extLst>
                    <a:ext uri="{9D8B030D-6E8A-4147-A177-3AD203B41FA5}">
                      <a16:colId xmlns:a16="http://schemas.microsoft.com/office/drawing/2014/main" val="81316877"/>
                    </a:ext>
                  </a:extLst>
                </a:gridCol>
                <a:gridCol w="906593">
                  <a:extLst>
                    <a:ext uri="{9D8B030D-6E8A-4147-A177-3AD203B41FA5}">
                      <a16:colId xmlns:a16="http://schemas.microsoft.com/office/drawing/2014/main" val="2175012553"/>
                    </a:ext>
                  </a:extLst>
                </a:gridCol>
              </a:tblGrid>
              <a:tr h="919053">
                <a:tc>
                  <a:txBody>
                    <a:bodyPr/>
                    <a:lstStyle/>
                    <a:p>
                      <a:pPr algn="ctr">
                        <a:lnSpc>
                          <a:spcPct val="200000"/>
                        </a:lnSpc>
                        <a:spcAft>
                          <a:spcPts val="0"/>
                        </a:spcAft>
                      </a:pPr>
                      <a:r>
                        <a:rPr lang="es-ES" sz="1050" dirty="0">
                          <a:effectLst/>
                        </a:rPr>
                        <a:t>PARROQUIA</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dirty="0">
                          <a:effectLst/>
                        </a:rPr>
                        <a:t>HABITANTES</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a:effectLst/>
                        </a:rPr>
                        <a:t>NÚMERO DE ENCUESTAS</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dirty="0">
                          <a:effectLst/>
                        </a:rPr>
                        <a:t>LUGAR ENCUESTADO</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68202706"/>
                  </a:ext>
                </a:extLst>
              </a:tr>
              <a:tr h="919053">
                <a:tc>
                  <a:txBody>
                    <a:bodyPr/>
                    <a:lstStyle/>
                    <a:p>
                      <a:pPr algn="ctr">
                        <a:lnSpc>
                          <a:spcPct val="200000"/>
                        </a:lnSpc>
                        <a:spcAft>
                          <a:spcPts val="0"/>
                        </a:spcAft>
                      </a:pPr>
                      <a:r>
                        <a:rPr lang="es-ES" sz="1050">
                          <a:effectLst/>
                        </a:rPr>
                        <a:t>COTOGCHOA</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dirty="0">
                          <a:effectLst/>
                        </a:rPr>
                        <a:t>3937</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dirty="0">
                          <a:effectLst/>
                        </a:rPr>
                        <a:t>12 ENCUESTAS</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rowSpan="4">
                  <a:txBody>
                    <a:bodyPr/>
                    <a:lstStyle/>
                    <a:p>
                      <a:pPr algn="ctr">
                        <a:lnSpc>
                          <a:spcPct val="200000"/>
                        </a:lnSpc>
                        <a:spcAft>
                          <a:spcPts val="0"/>
                        </a:spcAft>
                      </a:pPr>
                      <a:endParaRPr lang="es-ES" sz="1050" dirty="0">
                        <a:effectLst/>
                      </a:endParaRPr>
                    </a:p>
                    <a:p>
                      <a:pPr algn="ctr">
                        <a:lnSpc>
                          <a:spcPct val="200000"/>
                        </a:lnSpc>
                        <a:spcAft>
                          <a:spcPts val="0"/>
                        </a:spcAft>
                      </a:pPr>
                      <a:endParaRPr lang="es-ES" sz="1050" dirty="0">
                        <a:effectLst/>
                      </a:endParaRPr>
                    </a:p>
                    <a:p>
                      <a:pPr algn="ctr">
                        <a:lnSpc>
                          <a:spcPct val="200000"/>
                        </a:lnSpc>
                        <a:spcAft>
                          <a:spcPts val="0"/>
                        </a:spcAft>
                      </a:pPr>
                      <a:r>
                        <a:rPr lang="es-ES" sz="1050" dirty="0">
                          <a:effectLst/>
                        </a:rPr>
                        <a:t>MERCADO MUNICIPAL DE SANGOLQUI</a:t>
                      </a:r>
                      <a:endPar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754674298"/>
                  </a:ext>
                </a:extLst>
              </a:tr>
              <a:tr h="919053">
                <a:tc>
                  <a:txBody>
                    <a:bodyPr/>
                    <a:lstStyle/>
                    <a:p>
                      <a:pPr algn="ctr">
                        <a:lnSpc>
                          <a:spcPct val="200000"/>
                        </a:lnSpc>
                        <a:spcAft>
                          <a:spcPts val="0"/>
                        </a:spcAft>
                      </a:pPr>
                      <a:r>
                        <a:rPr lang="es-ES" sz="1050">
                          <a:effectLst/>
                        </a:rPr>
                        <a:t>RUMIPAMBA</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a:effectLst/>
                        </a:rPr>
                        <a:t>775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dirty="0">
                          <a:effectLst/>
                        </a:rPr>
                        <a:t>3   ENCUESTAS</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vMerge="1">
                  <a:txBody>
                    <a:bodyPr/>
                    <a:lstStyle/>
                    <a:p>
                      <a:endParaRPr lang="en-US"/>
                    </a:p>
                  </a:txBody>
                  <a:tcPr/>
                </a:tc>
                <a:extLst>
                  <a:ext uri="{0D108BD9-81ED-4DB2-BD59-A6C34878D82A}">
                    <a16:rowId xmlns:a16="http://schemas.microsoft.com/office/drawing/2014/main" val="705109692"/>
                  </a:ext>
                </a:extLst>
              </a:tr>
              <a:tr h="919053">
                <a:tc>
                  <a:txBody>
                    <a:bodyPr/>
                    <a:lstStyle/>
                    <a:p>
                      <a:pPr algn="ctr">
                        <a:lnSpc>
                          <a:spcPct val="200000"/>
                        </a:lnSpc>
                        <a:spcAft>
                          <a:spcPts val="0"/>
                        </a:spcAft>
                      </a:pPr>
                      <a:r>
                        <a:rPr lang="es-ES" sz="1050">
                          <a:effectLst/>
                        </a:rPr>
                        <a:t>SANGOLQUI</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tabLst>
                          <a:tab pos="829310" algn="l"/>
                          <a:tab pos="1087755" algn="ctr"/>
                        </a:tabLst>
                      </a:pPr>
                      <a:r>
                        <a:rPr lang="es-ES" sz="1050">
                          <a:effectLst/>
                        </a:rPr>
                        <a:t>81,140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a:effectLst/>
                        </a:rPr>
                        <a:t>251 ENCUESTAS</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vMerge="1">
                  <a:txBody>
                    <a:bodyPr/>
                    <a:lstStyle/>
                    <a:p>
                      <a:endParaRPr lang="en-US"/>
                    </a:p>
                  </a:txBody>
                  <a:tcPr/>
                </a:tc>
                <a:extLst>
                  <a:ext uri="{0D108BD9-81ED-4DB2-BD59-A6C34878D82A}">
                    <a16:rowId xmlns:a16="http://schemas.microsoft.com/office/drawing/2014/main" val="3870078428"/>
                  </a:ext>
                </a:extLst>
              </a:tr>
              <a:tr h="819226">
                <a:tc>
                  <a:txBody>
                    <a:bodyPr/>
                    <a:lstStyle/>
                    <a:p>
                      <a:pPr algn="ctr">
                        <a:lnSpc>
                          <a:spcPct val="200000"/>
                        </a:lnSpc>
                        <a:spcAft>
                          <a:spcPts val="0"/>
                        </a:spcAft>
                      </a:pPr>
                      <a:r>
                        <a:rPr lang="es-ES" sz="1050">
                          <a:effectLst/>
                        </a:rPr>
                        <a:t>POBLACIÓN RUMIÑAHUI</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dirty="0">
                          <a:effectLst/>
                        </a:rPr>
                        <a:t>85,852</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200000"/>
                        </a:lnSpc>
                        <a:spcAft>
                          <a:spcPts val="0"/>
                        </a:spcAft>
                      </a:pPr>
                      <a:r>
                        <a:rPr lang="es-ES" sz="1050" dirty="0">
                          <a:effectLst/>
                        </a:rPr>
                        <a:t>266 ENCUESTAS</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vMerge="1">
                  <a:txBody>
                    <a:bodyPr/>
                    <a:lstStyle/>
                    <a:p>
                      <a:endParaRPr lang="en-US"/>
                    </a:p>
                  </a:txBody>
                  <a:tcPr/>
                </a:tc>
                <a:extLst>
                  <a:ext uri="{0D108BD9-81ED-4DB2-BD59-A6C34878D82A}">
                    <a16:rowId xmlns:a16="http://schemas.microsoft.com/office/drawing/2014/main" val="3974923686"/>
                  </a:ext>
                </a:extLst>
              </a:tr>
            </a:tbl>
          </a:graphicData>
        </a:graphic>
      </p:graphicFrame>
    </p:spTree>
    <p:extLst>
      <p:ext uri="{BB962C8B-B14F-4D97-AF65-F5344CB8AC3E}">
        <p14:creationId xmlns:p14="http://schemas.microsoft.com/office/powerpoint/2010/main" val="1470556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656"/>
            <a:ext cx="6696744" cy="6315625"/>
          </a:xfrm>
          <a:prstGeom prst="rect">
            <a:avLst/>
          </a:prstGeom>
          <a:noFill/>
          <a:ln>
            <a:noFill/>
          </a:ln>
        </p:spPr>
      </p:pic>
    </p:spTree>
    <p:extLst>
      <p:ext uri="{BB962C8B-B14F-4D97-AF65-F5344CB8AC3E}">
        <p14:creationId xmlns:p14="http://schemas.microsoft.com/office/powerpoint/2010/main" val="3423707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3848" y="980728"/>
            <a:ext cx="3528392" cy="830997"/>
          </a:xfrm>
          <a:prstGeom prst="rect">
            <a:avLst/>
          </a:prstGeom>
          <a:noFill/>
        </p:spPr>
        <p:txBody>
          <a:bodyPr wrap="square" rtlCol="0">
            <a:spAutoFit/>
          </a:bodyPr>
          <a:lstStyle/>
          <a:p>
            <a:r>
              <a:rPr lang="es-MX" sz="2400" b="1" dirty="0" smtClean="0"/>
              <a:t>ANÁLISIS </a:t>
            </a:r>
            <a:r>
              <a:rPr lang="es-MX" sz="2400" b="1" dirty="0"/>
              <a:t>UNIVARIADO</a:t>
            </a:r>
            <a:br>
              <a:rPr lang="es-MX" sz="2400" b="1" dirty="0"/>
            </a:br>
            <a:endParaRPr lang="en-US" sz="2400" dirty="0"/>
          </a:p>
        </p:txBody>
      </p:sp>
      <p:sp>
        <p:nvSpPr>
          <p:cNvPr id="3" name="Rectángulo 2"/>
          <p:cNvSpPr/>
          <p:nvPr/>
        </p:nvSpPr>
        <p:spPr>
          <a:xfrm>
            <a:off x="251520" y="1628800"/>
            <a:ext cx="8784976" cy="369332"/>
          </a:xfrm>
          <a:prstGeom prst="rect">
            <a:avLst/>
          </a:prstGeom>
        </p:spPr>
        <p:txBody>
          <a:bodyPr wrap="square">
            <a:spAutoFit/>
          </a:bodyPr>
          <a:lstStyle/>
          <a:p>
            <a:pPr algn="ctr"/>
            <a:r>
              <a:rPr lang="es-EC" b="1" dirty="0"/>
              <a:t>¿Sabe Usted </a:t>
            </a:r>
            <a:r>
              <a:rPr lang="es-EC" b="1" dirty="0" smtClean="0"/>
              <a:t>qué </a:t>
            </a:r>
            <a:r>
              <a:rPr lang="es-EC" b="1" dirty="0"/>
              <a:t>son productos orgánicos?</a:t>
            </a:r>
            <a:endParaRPr lang="en-US" dirty="0"/>
          </a:p>
        </p:txBody>
      </p:sp>
      <p:graphicFrame>
        <p:nvGraphicFramePr>
          <p:cNvPr id="7" name="Tabla 6"/>
          <p:cNvGraphicFramePr>
            <a:graphicFrameLocks noGrp="1"/>
          </p:cNvGraphicFramePr>
          <p:nvPr>
            <p:extLst>
              <p:ext uri="{D42A27DB-BD31-4B8C-83A1-F6EECF244321}">
                <p14:modId xmlns:p14="http://schemas.microsoft.com/office/powerpoint/2010/main" val="1392158744"/>
              </p:ext>
            </p:extLst>
          </p:nvPr>
        </p:nvGraphicFramePr>
        <p:xfrm>
          <a:off x="611561" y="2108339"/>
          <a:ext cx="7992887" cy="3244557"/>
        </p:xfrm>
        <a:graphic>
          <a:graphicData uri="http://schemas.openxmlformats.org/drawingml/2006/table">
            <a:tbl>
              <a:tblPr>
                <a:tableStyleId>{5940675A-B579-460E-94D1-54222C63F5DA}</a:tableStyleId>
              </a:tblPr>
              <a:tblGrid>
                <a:gridCol w="1066711">
                  <a:extLst>
                    <a:ext uri="{9D8B030D-6E8A-4147-A177-3AD203B41FA5}">
                      <a16:colId xmlns:a16="http://schemas.microsoft.com/office/drawing/2014/main" val="118082134"/>
                    </a:ext>
                  </a:extLst>
                </a:gridCol>
                <a:gridCol w="1236119">
                  <a:extLst>
                    <a:ext uri="{9D8B030D-6E8A-4147-A177-3AD203B41FA5}">
                      <a16:colId xmlns:a16="http://schemas.microsoft.com/office/drawing/2014/main" val="2738458376"/>
                    </a:ext>
                  </a:extLst>
                </a:gridCol>
                <a:gridCol w="1236119">
                  <a:extLst>
                    <a:ext uri="{9D8B030D-6E8A-4147-A177-3AD203B41FA5}">
                      <a16:colId xmlns:a16="http://schemas.microsoft.com/office/drawing/2014/main" val="597518232"/>
                    </a:ext>
                  </a:extLst>
                </a:gridCol>
                <a:gridCol w="1484646">
                  <a:extLst>
                    <a:ext uri="{9D8B030D-6E8A-4147-A177-3AD203B41FA5}">
                      <a16:colId xmlns:a16="http://schemas.microsoft.com/office/drawing/2014/main" val="1869753213"/>
                    </a:ext>
                  </a:extLst>
                </a:gridCol>
                <a:gridCol w="1484646">
                  <a:extLst>
                    <a:ext uri="{9D8B030D-6E8A-4147-A177-3AD203B41FA5}">
                      <a16:colId xmlns:a16="http://schemas.microsoft.com/office/drawing/2014/main" val="3580717016"/>
                    </a:ext>
                  </a:extLst>
                </a:gridCol>
                <a:gridCol w="1484646">
                  <a:extLst>
                    <a:ext uri="{9D8B030D-6E8A-4147-A177-3AD203B41FA5}">
                      <a16:colId xmlns:a16="http://schemas.microsoft.com/office/drawing/2014/main" val="320004690"/>
                    </a:ext>
                  </a:extLst>
                </a:gridCol>
              </a:tblGrid>
              <a:tr h="544772">
                <a:tc gridSpan="6">
                  <a:txBody>
                    <a:bodyPr/>
                    <a:lstStyle/>
                    <a:p>
                      <a:pPr marL="38100" marR="38100" algn="just">
                        <a:lnSpc>
                          <a:spcPts val="1600"/>
                        </a:lnSpc>
                        <a:spcAft>
                          <a:spcPts val="0"/>
                        </a:spcAft>
                      </a:pPr>
                      <a:r>
                        <a:rPr lang="es-EC" sz="2400" dirty="0">
                          <a:effectLst/>
                        </a:rPr>
                        <a:t>¿Sabe Usted </a:t>
                      </a:r>
                      <a:r>
                        <a:rPr lang="es-EC" sz="2400" dirty="0" smtClean="0">
                          <a:effectLst/>
                        </a:rPr>
                        <a:t>qué </a:t>
                      </a:r>
                      <a:r>
                        <a:rPr lang="es-EC" sz="2400" dirty="0">
                          <a:effectLst/>
                        </a:rPr>
                        <a:t>son productos orgánicos?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3221368"/>
                  </a:ext>
                </a:extLst>
              </a:tr>
              <a:tr h="391332">
                <a:tc gridSpan="2">
                  <a:txBody>
                    <a:bodyPr/>
                    <a:lstStyle/>
                    <a:p>
                      <a:pPr algn="just">
                        <a:lnSpc>
                          <a:spcPct val="107000"/>
                        </a:lnSpc>
                        <a:spcAft>
                          <a:spcPts val="0"/>
                        </a:spcAft>
                      </a:pPr>
                      <a:r>
                        <a:rPr lang="es-EC" sz="28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just">
                        <a:lnSpc>
                          <a:spcPts val="1600"/>
                        </a:lnSpc>
                        <a:spcAft>
                          <a:spcPts val="0"/>
                        </a:spcAft>
                      </a:pPr>
                      <a:r>
                        <a:rPr lang="es-EC" sz="1600">
                          <a:effectLst/>
                        </a:rPr>
                        <a:t>Frecuencia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600">
                          <a:effectLst/>
                        </a:rPr>
                        <a:t>Porcentaje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600">
                          <a:effectLst/>
                        </a:rPr>
                        <a:t>Porcentaje válido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600">
                          <a:effectLst/>
                        </a:rPr>
                        <a:t>Porcentaje acumulado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370657264"/>
                  </a:ext>
                </a:extLst>
              </a:tr>
              <a:tr h="294807">
                <a:tc rowSpan="3">
                  <a:txBody>
                    <a:bodyPr/>
                    <a:lstStyle/>
                    <a:p>
                      <a:pPr marL="38100" marR="38100" algn="just">
                        <a:lnSpc>
                          <a:spcPts val="1600"/>
                        </a:lnSpc>
                        <a:spcAft>
                          <a:spcPts val="0"/>
                        </a:spcAft>
                      </a:pPr>
                      <a:r>
                        <a:rPr lang="es-EC" sz="1600">
                          <a:effectLst/>
                        </a:rPr>
                        <a:t>Válido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b="1" dirty="0" smtClean="0">
                        <a:effectLst/>
                      </a:endParaRPr>
                    </a:p>
                    <a:p>
                      <a:pPr marL="38100" marR="38100" algn="just">
                        <a:lnSpc>
                          <a:spcPts val="1600"/>
                        </a:lnSpc>
                        <a:spcAft>
                          <a:spcPts val="0"/>
                        </a:spcAft>
                      </a:pPr>
                      <a:r>
                        <a:rPr lang="es-EC" sz="1600" b="1" dirty="0" smtClean="0">
                          <a:effectLst/>
                        </a:rPr>
                        <a:t>Si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b="1" dirty="0" smtClean="0">
                        <a:effectLst/>
                      </a:endParaRPr>
                    </a:p>
                    <a:p>
                      <a:pPr marL="38100" marR="38100" algn="just">
                        <a:lnSpc>
                          <a:spcPts val="1600"/>
                        </a:lnSpc>
                        <a:spcAft>
                          <a:spcPts val="0"/>
                        </a:spcAft>
                      </a:pPr>
                      <a:r>
                        <a:rPr lang="es-EC" sz="1600" b="1" dirty="0" smtClean="0">
                          <a:effectLst/>
                        </a:rPr>
                        <a:t>525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b="1" dirty="0" smtClean="0">
                        <a:effectLst/>
                      </a:endParaRPr>
                    </a:p>
                    <a:p>
                      <a:pPr marL="38100" marR="38100" algn="just">
                        <a:lnSpc>
                          <a:spcPts val="1600"/>
                        </a:lnSpc>
                        <a:spcAft>
                          <a:spcPts val="0"/>
                        </a:spcAft>
                      </a:pPr>
                      <a:r>
                        <a:rPr lang="es-EC" sz="1600" b="1" dirty="0" smtClean="0">
                          <a:effectLst/>
                        </a:rPr>
                        <a:t>97,9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98,5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98,5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80022257"/>
                  </a:ext>
                </a:extLst>
              </a:tr>
              <a:tr h="382303">
                <a:tc vMerge="1">
                  <a:txBody>
                    <a:bodyPr/>
                    <a:lstStyle/>
                    <a:p>
                      <a:endParaRPr lang="en-US"/>
                    </a:p>
                  </a:txBody>
                  <a:tcPr/>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No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6046637"/>
                  </a:ext>
                </a:extLst>
              </a:tr>
              <a:tr h="397791">
                <a:tc vMerge="1">
                  <a:txBody>
                    <a:bodyPr/>
                    <a:lstStyle/>
                    <a:p>
                      <a:endParaRPr lang="en-US"/>
                    </a:p>
                  </a:txBody>
                  <a:tcPr/>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533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99,4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s-EC"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47765752"/>
                  </a:ext>
                </a:extLst>
              </a:tr>
              <a:tr h="517290">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Perdidos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Sistema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a:t>
                      </a:r>
                      <a:r>
                        <a:rPr lang="es-EC" sz="16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s-EC" sz="28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es-EC" sz="28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99496691"/>
                  </a:ext>
                </a:extLst>
              </a:tr>
              <a:tr h="432048">
                <a:tc gridSpan="2">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536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s-EC" sz="28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es-EC"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56492461"/>
                  </a:ext>
                </a:extLst>
              </a:tr>
            </a:tbl>
          </a:graphicData>
        </a:graphic>
      </p:graphicFrame>
    </p:spTree>
    <p:extLst>
      <p:ext uri="{BB962C8B-B14F-4D97-AF65-F5344CB8AC3E}">
        <p14:creationId xmlns:p14="http://schemas.microsoft.com/office/powerpoint/2010/main" val="196231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1003" y="1228725"/>
            <a:ext cx="4824536" cy="4324350"/>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266825"/>
            <a:ext cx="4651995" cy="4286250"/>
          </a:xfrm>
          <a:prstGeom prst="rect">
            <a:avLst/>
          </a:prstGeom>
          <a:noFill/>
          <a:ln>
            <a:noFill/>
          </a:ln>
        </p:spPr>
      </p:pic>
      <p:sp>
        <p:nvSpPr>
          <p:cNvPr id="6" name="CuadroTexto 5"/>
          <p:cNvSpPr txBox="1"/>
          <p:nvPr/>
        </p:nvSpPr>
        <p:spPr>
          <a:xfrm>
            <a:off x="1475656" y="1001236"/>
            <a:ext cx="6408712" cy="369332"/>
          </a:xfrm>
          <a:prstGeom prst="rect">
            <a:avLst/>
          </a:prstGeom>
          <a:noFill/>
        </p:spPr>
        <p:txBody>
          <a:bodyPr wrap="square" rtlCol="0">
            <a:spAutoFit/>
          </a:bodyPr>
          <a:lstStyle/>
          <a:p>
            <a:r>
              <a:rPr lang="es-ES" dirty="0"/>
              <a:t>E</a:t>
            </a:r>
            <a:r>
              <a:rPr lang="es-ES" dirty="0" smtClean="0"/>
              <a:t>xiste </a:t>
            </a:r>
            <a:r>
              <a:rPr lang="es-ES" dirty="0"/>
              <a:t>un mercado potencial que necesita ser atendido.</a:t>
            </a:r>
            <a:endParaRPr lang="en-US" dirty="0"/>
          </a:p>
        </p:txBody>
      </p:sp>
    </p:spTree>
    <p:extLst>
      <p:ext uri="{BB962C8B-B14F-4D97-AF65-F5344CB8AC3E}">
        <p14:creationId xmlns:p14="http://schemas.microsoft.com/office/powerpoint/2010/main" val="2003267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67997833"/>
              </p:ext>
            </p:extLst>
          </p:nvPr>
        </p:nvGraphicFramePr>
        <p:xfrm>
          <a:off x="539552" y="1628800"/>
          <a:ext cx="7920882" cy="4165163"/>
        </p:xfrm>
        <a:graphic>
          <a:graphicData uri="http://schemas.openxmlformats.org/drawingml/2006/table">
            <a:tbl>
              <a:tblPr>
                <a:tableStyleId>{616DA210-FB5B-4158-B5E0-FEB733F419BA}</a:tableStyleId>
              </a:tblPr>
              <a:tblGrid>
                <a:gridCol w="1711237">
                  <a:extLst>
                    <a:ext uri="{9D8B030D-6E8A-4147-A177-3AD203B41FA5}">
                      <a16:colId xmlns:a16="http://schemas.microsoft.com/office/drawing/2014/main" val="686563519"/>
                    </a:ext>
                  </a:extLst>
                </a:gridCol>
                <a:gridCol w="1385107">
                  <a:extLst>
                    <a:ext uri="{9D8B030D-6E8A-4147-A177-3AD203B41FA5}">
                      <a16:colId xmlns:a16="http://schemas.microsoft.com/office/drawing/2014/main" val="3506961391"/>
                    </a:ext>
                  </a:extLst>
                </a:gridCol>
                <a:gridCol w="1303522">
                  <a:extLst>
                    <a:ext uri="{9D8B030D-6E8A-4147-A177-3AD203B41FA5}">
                      <a16:colId xmlns:a16="http://schemas.microsoft.com/office/drawing/2014/main" val="56661115"/>
                    </a:ext>
                  </a:extLst>
                </a:gridCol>
                <a:gridCol w="1173672">
                  <a:extLst>
                    <a:ext uri="{9D8B030D-6E8A-4147-A177-3AD203B41FA5}">
                      <a16:colId xmlns:a16="http://schemas.microsoft.com/office/drawing/2014/main" val="3038547749"/>
                    </a:ext>
                  </a:extLst>
                </a:gridCol>
                <a:gridCol w="1173672">
                  <a:extLst>
                    <a:ext uri="{9D8B030D-6E8A-4147-A177-3AD203B41FA5}">
                      <a16:colId xmlns:a16="http://schemas.microsoft.com/office/drawing/2014/main" val="693069631"/>
                    </a:ext>
                  </a:extLst>
                </a:gridCol>
                <a:gridCol w="1173672">
                  <a:extLst>
                    <a:ext uri="{9D8B030D-6E8A-4147-A177-3AD203B41FA5}">
                      <a16:colId xmlns:a16="http://schemas.microsoft.com/office/drawing/2014/main" val="2972687419"/>
                    </a:ext>
                  </a:extLst>
                </a:gridCol>
              </a:tblGrid>
              <a:tr h="310334">
                <a:tc gridSpan="6">
                  <a:txBody>
                    <a:bodyPr/>
                    <a:lstStyle/>
                    <a:p>
                      <a:pPr marL="38100" marR="38100" algn="just">
                        <a:lnSpc>
                          <a:spcPts val="1600"/>
                        </a:lnSpc>
                        <a:spcAft>
                          <a:spcPts val="0"/>
                        </a:spcAft>
                      </a:pPr>
                      <a:r>
                        <a:rPr lang="es-EC" sz="2400" dirty="0">
                          <a:effectLst/>
                        </a:rPr>
                        <a:t>¿Qué tipo de alimentos prefiere comprar?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3639367"/>
                  </a:ext>
                </a:extLst>
              </a:tr>
              <a:tr h="632967">
                <a:tc gridSpan="2">
                  <a:txBody>
                    <a:bodyPr/>
                    <a:lstStyle/>
                    <a:p>
                      <a:pPr algn="just">
                        <a:lnSpc>
                          <a:spcPct val="107000"/>
                        </a:lnSpc>
                        <a:spcAft>
                          <a:spcPts val="0"/>
                        </a:spcAft>
                      </a:pPr>
                      <a:r>
                        <a:rPr lang="es-EC"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just">
                        <a:lnSpc>
                          <a:spcPts val="1600"/>
                        </a:lnSpc>
                        <a:spcAft>
                          <a:spcPts val="0"/>
                        </a:spcAft>
                      </a:pPr>
                      <a:r>
                        <a:rPr lang="es-EC" sz="1600" dirty="0">
                          <a:effectLst/>
                        </a:rPr>
                        <a:t>Frecuencia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600">
                          <a:effectLst/>
                        </a:rPr>
                        <a:t>Porcentaje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600" dirty="0">
                          <a:effectLst/>
                        </a:rPr>
                        <a:t>Porcentaje válido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600">
                          <a:effectLst/>
                        </a:rPr>
                        <a:t>Porcentaje acumulado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237511618"/>
                  </a:ext>
                </a:extLst>
              </a:tr>
              <a:tr h="352843">
                <a:tc rowSpan="5">
                  <a:txBody>
                    <a:bodyPr/>
                    <a:lstStyle/>
                    <a:p>
                      <a:pPr marL="38100" marR="38100" algn="just">
                        <a:lnSpc>
                          <a:spcPts val="1600"/>
                        </a:lnSpc>
                        <a:spcAft>
                          <a:spcPts val="0"/>
                        </a:spcAft>
                      </a:pPr>
                      <a:r>
                        <a:rPr lang="es-EC" sz="1600">
                          <a:effectLst/>
                        </a:rPr>
                        <a:t>Válido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Frutas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366</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68,3</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68,7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68,7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8797895"/>
                  </a:ext>
                </a:extLst>
              </a:tr>
              <a:tr h="632967">
                <a:tc vMerge="1">
                  <a:txBody>
                    <a:bodyPr/>
                    <a:lstStyle/>
                    <a:p>
                      <a:endParaRPr lang="en-US"/>
                    </a:p>
                  </a:txBody>
                  <a:tcPr/>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Vegetables </a:t>
                      </a:r>
                      <a:r>
                        <a:rPr lang="es-EC" sz="1600" dirty="0">
                          <a:effectLst/>
                        </a:rPr>
                        <a:t>y Hortalizas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62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11,6</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80,3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1188871"/>
                  </a:ext>
                </a:extLst>
              </a:tr>
              <a:tr h="299387">
                <a:tc vMerge="1">
                  <a:txBody>
                    <a:bodyPr/>
                    <a:lstStyle/>
                    <a:p>
                      <a:endParaRPr lang="en-US"/>
                    </a:p>
                  </a:txBody>
                  <a:tcPr/>
                </a:tc>
                <a:tc>
                  <a:txBody>
                    <a:bodyPr/>
                    <a:lstStyle/>
                    <a:p>
                      <a:pPr marL="38100" marR="38100" algn="just">
                        <a:lnSpc>
                          <a:spcPts val="1600"/>
                        </a:lnSpc>
                        <a:spcAft>
                          <a:spcPts val="0"/>
                        </a:spcAft>
                      </a:pPr>
                      <a:r>
                        <a:rPr lang="es-EC" sz="1600">
                          <a:effectLst/>
                        </a:rPr>
                        <a:t>Jugos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56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10,4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10,5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90,8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67579487"/>
                  </a:ext>
                </a:extLst>
              </a:tr>
              <a:tr h="299387">
                <a:tc vMerge="1">
                  <a:txBody>
                    <a:bodyPr/>
                    <a:lstStyle/>
                    <a:p>
                      <a:endParaRPr lang="en-US"/>
                    </a:p>
                  </a:txBody>
                  <a:tcPr/>
                </a:tc>
                <a:tc>
                  <a:txBody>
                    <a:bodyPr/>
                    <a:lstStyle/>
                    <a:p>
                      <a:pPr marL="38100" marR="38100" algn="just">
                        <a:lnSpc>
                          <a:spcPts val="1600"/>
                        </a:lnSpc>
                        <a:spcAft>
                          <a:spcPts val="0"/>
                        </a:spcAft>
                      </a:pPr>
                      <a:r>
                        <a:rPr lang="es-EC" sz="1600" dirty="0">
                          <a:effectLst/>
                        </a:rPr>
                        <a:t>Carnes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49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9,1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9,2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49209908"/>
                  </a:ext>
                </a:extLst>
              </a:tr>
              <a:tr h="306685">
                <a:tc vMerge="1">
                  <a:txBody>
                    <a:bodyPr/>
                    <a:lstStyle/>
                    <a:p>
                      <a:endParaRPr lang="en-US"/>
                    </a:p>
                  </a:txBody>
                  <a:tcPr/>
                </a:tc>
                <a:tc>
                  <a:txBody>
                    <a:bodyPr/>
                    <a:lstStyle/>
                    <a:p>
                      <a:pPr marL="38100" marR="38100" algn="just">
                        <a:lnSpc>
                          <a:spcPts val="1600"/>
                        </a:lnSpc>
                        <a:spcAft>
                          <a:spcPts val="0"/>
                        </a:spcAft>
                      </a:pPr>
                      <a:r>
                        <a:rPr lang="es-EC" sz="1600">
                          <a:effectLst/>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533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99,4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s-EC"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667909"/>
                  </a:ext>
                </a:extLst>
              </a:tr>
              <a:tr h="306685">
                <a:tc>
                  <a:txBody>
                    <a:bodyPr/>
                    <a:lstStyle/>
                    <a:p>
                      <a:pPr marL="38100" marR="38100" algn="just">
                        <a:lnSpc>
                          <a:spcPts val="1600"/>
                        </a:lnSpc>
                        <a:spcAft>
                          <a:spcPts val="0"/>
                        </a:spcAft>
                      </a:pPr>
                      <a:r>
                        <a:rPr lang="es-EC" sz="1600">
                          <a:effectLst/>
                        </a:rPr>
                        <a:t>Perdidos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600" dirty="0">
                          <a:effectLst/>
                        </a:rPr>
                        <a:t>Sistema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endParaRPr lang="es-EC" sz="1600" dirty="0" smtClean="0">
                        <a:effectLst/>
                      </a:endParaRPr>
                    </a:p>
                    <a:p>
                      <a:pPr marL="38100" marR="38100" algn="just">
                        <a:lnSpc>
                          <a:spcPts val="1600"/>
                        </a:lnSpc>
                        <a:spcAft>
                          <a:spcPts val="0"/>
                        </a:spcAft>
                      </a:pPr>
                      <a:r>
                        <a:rPr lang="es-EC" sz="1600" dirty="0" smtClean="0">
                          <a:effectLst/>
                        </a:rPr>
                        <a:t>,</a:t>
                      </a:r>
                      <a:r>
                        <a:rPr lang="es-EC" sz="16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s-EC"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es-EC"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5150147"/>
                  </a:ext>
                </a:extLst>
              </a:tr>
              <a:tr h="316900">
                <a:tc gridSpan="2">
                  <a:txBody>
                    <a:bodyPr/>
                    <a:lstStyle/>
                    <a:p>
                      <a:pPr marL="38100" marR="38100" algn="just">
                        <a:lnSpc>
                          <a:spcPts val="1600"/>
                        </a:lnSpc>
                        <a:spcAft>
                          <a:spcPts val="0"/>
                        </a:spcAft>
                      </a:pPr>
                      <a:r>
                        <a:rPr lang="es-EC" sz="1600" dirty="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just">
                        <a:lnSpc>
                          <a:spcPts val="1600"/>
                        </a:lnSpc>
                        <a:spcAft>
                          <a:spcPts val="0"/>
                        </a:spcAft>
                      </a:pPr>
                      <a:r>
                        <a:rPr lang="es-EC" sz="1600" dirty="0" smtClean="0">
                          <a:effectLst/>
                        </a:rPr>
                        <a:t>536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600">
                          <a:effectLst/>
                        </a:rPr>
                        <a:t>100,0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es-EC" sz="28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es-EC"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64821532"/>
                  </a:ext>
                </a:extLst>
              </a:tr>
            </a:tbl>
          </a:graphicData>
        </a:graphic>
      </p:graphicFrame>
      <p:sp>
        <p:nvSpPr>
          <p:cNvPr id="3" name="Rectángulo 2"/>
          <p:cNvSpPr/>
          <p:nvPr/>
        </p:nvSpPr>
        <p:spPr>
          <a:xfrm>
            <a:off x="179511" y="1052736"/>
            <a:ext cx="8784976" cy="369332"/>
          </a:xfrm>
          <a:prstGeom prst="rect">
            <a:avLst/>
          </a:prstGeom>
        </p:spPr>
        <p:txBody>
          <a:bodyPr wrap="square">
            <a:spAutoFit/>
          </a:bodyPr>
          <a:lstStyle/>
          <a:p>
            <a:pPr algn="ctr"/>
            <a:r>
              <a:rPr lang="es-EC" b="1" dirty="0"/>
              <a:t>¿Qué tipo de alimentos prefiere comprar?</a:t>
            </a:r>
            <a:endParaRPr lang="en-US" dirty="0"/>
          </a:p>
        </p:txBody>
      </p:sp>
    </p:spTree>
    <p:extLst>
      <p:ext uri="{BB962C8B-B14F-4D97-AF65-F5344CB8AC3E}">
        <p14:creationId xmlns:p14="http://schemas.microsoft.com/office/powerpoint/2010/main" val="371762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776864" cy="3672408"/>
          </a:xfrm>
          <a:prstGeom prst="rect">
            <a:avLst/>
          </a:prstGeom>
          <a:noFill/>
          <a:ln>
            <a:noFill/>
          </a:ln>
        </p:spPr>
      </p:pic>
      <p:sp>
        <p:nvSpPr>
          <p:cNvPr id="3" name="CuadroTexto 2"/>
          <p:cNvSpPr txBox="1"/>
          <p:nvPr/>
        </p:nvSpPr>
        <p:spPr>
          <a:xfrm>
            <a:off x="107504" y="5013176"/>
            <a:ext cx="8928992" cy="923330"/>
          </a:xfrm>
          <a:prstGeom prst="rect">
            <a:avLst/>
          </a:prstGeom>
          <a:noFill/>
        </p:spPr>
        <p:txBody>
          <a:bodyPr wrap="square" rtlCol="0">
            <a:spAutoFit/>
          </a:bodyPr>
          <a:lstStyle/>
          <a:p>
            <a:pPr algn="ctr"/>
            <a:r>
              <a:rPr lang="es-ES" dirty="0"/>
              <a:t>Existe una mayor preferencia de productos específicamente en vegetales y frutas en estos puntos de venta.</a:t>
            </a:r>
            <a:endParaRPr lang="en-US" dirty="0"/>
          </a:p>
          <a:p>
            <a:pPr algn="ctr"/>
            <a:endParaRPr lang="en-US" dirty="0"/>
          </a:p>
        </p:txBody>
      </p:sp>
    </p:spTree>
    <p:extLst>
      <p:ext uri="{BB962C8B-B14F-4D97-AF65-F5344CB8AC3E}">
        <p14:creationId xmlns:p14="http://schemas.microsoft.com/office/powerpoint/2010/main" val="362248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0568" y="1844824"/>
            <a:ext cx="10297144" cy="4524315"/>
          </a:xfrm>
          <a:prstGeom prst="rect">
            <a:avLst/>
          </a:prstGeom>
          <a:noFill/>
        </p:spPr>
        <p:txBody>
          <a:bodyPr wrap="square" lIns="91440" tIns="45720" rIns="91440" bIns="45720">
            <a:spAutoFit/>
          </a:bodyPr>
          <a:lstStyle/>
          <a:p>
            <a:pPr algn="ctr"/>
            <a:r>
              <a:rPr lang="es-ES" sz="9600" b="1" dirty="0" smtClean="0">
                <a:ln w="0"/>
                <a:gradFill>
                  <a:gsLst>
                    <a:gs pos="21000">
                      <a:srgbClr val="53575C"/>
                    </a:gs>
                    <a:gs pos="88000">
                      <a:srgbClr val="C5C7CA"/>
                    </a:gs>
                  </a:gsLst>
                  <a:lin ang="5400000"/>
                </a:gradFill>
              </a:rPr>
              <a:t>Análisis </a:t>
            </a:r>
            <a:r>
              <a:rPr lang="es-ES" sz="9600" b="1" dirty="0" err="1" smtClean="0">
                <a:ln w="0"/>
                <a:gradFill>
                  <a:gsLst>
                    <a:gs pos="21000">
                      <a:srgbClr val="53575C"/>
                    </a:gs>
                    <a:gs pos="88000">
                      <a:srgbClr val="C5C7CA"/>
                    </a:gs>
                  </a:gsLst>
                  <a:lin ang="5400000"/>
                </a:gradFill>
              </a:rPr>
              <a:t>Bivariado</a:t>
            </a:r>
            <a:endParaRPr lang="es-ES" sz="9600" b="1" dirty="0">
              <a:ln w="0"/>
              <a:gradFill>
                <a:gsLst>
                  <a:gs pos="21000">
                    <a:srgbClr val="53575C"/>
                  </a:gs>
                  <a:gs pos="88000">
                    <a:srgbClr val="C5C7CA"/>
                  </a:gs>
                </a:gsLst>
                <a:lin ang="5400000"/>
              </a:gradFill>
            </a:endParaRPr>
          </a:p>
          <a:p>
            <a:pPr algn="ctr"/>
            <a:endParaRPr lang="es-ES" sz="96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915428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0" y="-99392"/>
            <a:ext cx="3428992" cy="1143008"/>
          </a:xfrm>
          <a:prstGeom prst="rect">
            <a:avLst/>
          </a:prstGeom>
          <a:noFill/>
          <a:ln w="9525">
            <a:noFill/>
            <a:miter lim="800000"/>
            <a:headEnd/>
            <a:tailEnd/>
          </a:ln>
        </p:spPr>
      </p:pic>
      <p:graphicFrame>
        <p:nvGraphicFramePr>
          <p:cNvPr id="2" name="Diagrama 1"/>
          <p:cNvGraphicFramePr/>
          <p:nvPr>
            <p:extLst>
              <p:ext uri="{D42A27DB-BD31-4B8C-83A1-F6EECF244321}">
                <p14:modId xmlns:p14="http://schemas.microsoft.com/office/powerpoint/2010/main" val="545920348"/>
              </p:ext>
            </p:extLst>
          </p:nvPr>
        </p:nvGraphicFramePr>
        <p:xfrm>
          <a:off x="251520" y="908720"/>
          <a:ext cx="8640960" cy="4662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19872" y="404664"/>
            <a:ext cx="4572000" cy="646331"/>
          </a:xfrm>
          <a:prstGeom prst="rect">
            <a:avLst/>
          </a:prstGeom>
        </p:spPr>
        <p:txBody>
          <a:bodyPr>
            <a:spAutoFit/>
          </a:bodyPr>
          <a:lstStyle/>
          <a:p>
            <a:r>
              <a:rPr lang="es-MX" b="1" dirty="0"/>
              <a:t>ANALISIS UNIVARIADO</a:t>
            </a:r>
            <a:br>
              <a:rPr lang="es-MX" b="1" dirty="0"/>
            </a:b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872135923"/>
              </p:ext>
            </p:extLst>
          </p:nvPr>
        </p:nvGraphicFramePr>
        <p:xfrm>
          <a:off x="-36512" y="11266"/>
          <a:ext cx="9180511" cy="6994100"/>
        </p:xfrm>
        <a:graphic>
          <a:graphicData uri="http://schemas.openxmlformats.org/drawingml/2006/table">
            <a:tbl>
              <a:tblPr>
                <a:tableStyleId>{22838BEF-8BB2-4498-84A7-C5851F593DF1}</a:tableStyleId>
              </a:tblPr>
              <a:tblGrid>
                <a:gridCol w="1228887">
                  <a:extLst>
                    <a:ext uri="{9D8B030D-6E8A-4147-A177-3AD203B41FA5}">
                      <a16:colId xmlns:a16="http://schemas.microsoft.com/office/drawing/2014/main" val="1505002792"/>
                    </a:ext>
                  </a:extLst>
                </a:gridCol>
                <a:gridCol w="1084312">
                  <a:extLst>
                    <a:ext uri="{9D8B030D-6E8A-4147-A177-3AD203B41FA5}">
                      <a16:colId xmlns:a16="http://schemas.microsoft.com/office/drawing/2014/main" val="2406046567"/>
                    </a:ext>
                  </a:extLst>
                </a:gridCol>
                <a:gridCol w="2737493">
                  <a:extLst>
                    <a:ext uri="{9D8B030D-6E8A-4147-A177-3AD203B41FA5}">
                      <a16:colId xmlns:a16="http://schemas.microsoft.com/office/drawing/2014/main" val="207783796"/>
                    </a:ext>
                  </a:extLst>
                </a:gridCol>
                <a:gridCol w="1010412">
                  <a:extLst>
                    <a:ext uri="{9D8B030D-6E8A-4147-A177-3AD203B41FA5}">
                      <a16:colId xmlns:a16="http://schemas.microsoft.com/office/drawing/2014/main" val="426714440"/>
                    </a:ext>
                  </a:extLst>
                </a:gridCol>
                <a:gridCol w="1010412">
                  <a:extLst>
                    <a:ext uri="{9D8B030D-6E8A-4147-A177-3AD203B41FA5}">
                      <a16:colId xmlns:a16="http://schemas.microsoft.com/office/drawing/2014/main" val="284447451"/>
                    </a:ext>
                  </a:extLst>
                </a:gridCol>
                <a:gridCol w="703811">
                  <a:extLst>
                    <a:ext uri="{9D8B030D-6E8A-4147-A177-3AD203B41FA5}">
                      <a16:colId xmlns:a16="http://schemas.microsoft.com/office/drawing/2014/main" val="4216384456"/>
                    </a:ext>
                  </a:extLst>
                </a:gridCol>
                <a:gridCol w="703811">
                  <a:extLst>
                    <a:ext uri="{9D8B030D-6E8A-4147-A177-3AD203B41FA5}">
                      <a16:colId xmlns:a16="http://schemas.microsoft.com/office/drawing/2014/main" val="688778199"/>
                    </a:ext>
                  </a:extLst>
                </a:gridCol>
                <a:gridCol w="701373">
                  <a:extLst>
                    <a:ext uri="{9D8B030D-6E8A-4147-A177-3AD203B41FA5}">
                      <a16:colId xmlns:a16="http://schemas.microsoft.com/office/drawing/2014/main" val="3082184373"/>
                    </a:ext>
                  </a:extLst>
                </a:gridCol>
              </a:tblGrid>
              <a:tr h="234444">
                <a:tc gridSpan="8">
                  <a:txBody>
                    <a:bodyPr/>
                    <a:lstStyle/>
                    <a:p>
                      <a:pPr marL="38100" marR="38100" algn="ctr">
                        <a:lnSpc>
                          <a:spcPts val="1600"/>
                        </a:lnSpc>
                        <a:spcAft>
                          <a:spcPts val="0"/>
                        </a:spcAft>
                      </a:pPr>
                      <a:r>
                        <a:rPr lang="es-EC" sz="1400" dirty="0">
                          <a:effectLst/>
                        </a:rPr>
                        <a:t>Tabla cruzada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8021310"/>
                  </a:ext>
                </a:extLst>
              </a:tr>
              <a:tr h="234444">
                <a:tc rowSpan="2" gridSpan="3">
                  <a:txBody>
                    <a:bodyPr/>
                    <a:lstStyle/>
                    <a:p>
                      <a:pPr algn="just">
                        <a:lnSpc>
                          <a:spcPct val="107000"/>
                        </a:lnSpc>
                        <a:spcAft>
                          <a:spcPts val="0"/>
                        </a:spcAft>
                      </a:pPr>
                      <a:r>
                        <a:rPr lang="es-EC"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n-US"/>
                    </a:p>
                  </a:txBody>
                  <a:tcPr/>
                </a:tc>
                <a:tc rowSpan="2" hMerge="1">
                  <a:txBody>
                    <a:bodyPr/>
                    <a:lstStyle/>
                    <a:p>
                      <a:endParaRPr lang="en-US"/>
                    </a:p>
                  </a:txBody>
                  <a:tcPr/>
                </a:tc>
                <a:tc gridSpan="4">
                  <a:txBody>
                    <a:bodyPr/>
                    <a:lstStyle/>
                    <a:p>
                      <a:pPr marL="38100" marR="38100" algn="just">
                        <a:lnSpc>
                          <a:spcPts val="1600"/>
                        </a:lnSpc>
                        <a:spcAft>
                          <a:spcPts val="0"/>
                        </a:spcAft>
                      </a:pPr>
                      <a:r>
                        <a:rPr lang="es-EC" sz="1200">
                          <a:effectLst/>
                        </a:rPr>
                        <a:t>¿Qué tipo de alimentos prefiere comprar?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8100" marR="38100" algn="just">
                        <a:lnSpc>
                          <a:spcPts val="1600"/>
                        </a:lnSpc>
                        <a:spcAft>
                          <a:spcPts val="0"/>
                        </a:spcAft>
                      </a:pPr>
                      <a:r>
                        <a:rPr lang="es-EC" sz="12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315670045"/>
                  </a:ext>
                </a:extLst>
              </a:tr>
              <a:tr h="39267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38100" marR="38100" algn="just">
                        <a:lnSpc>
                          <a:spcPts val="1600"/>
                        </a:lnSpc>
                        <a:spcAft>
                          <a:spcPts val="0"/>
                        </a:spcAft>
                      </a:pPr>
                      <a:r>
                        <a:rPr lang="es-EC" sz="1200" dirty="0">
                          <a:effectLst/>
                        </a:rPr>
                        <a:t>Frutas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200">
                          <a:effectLst/>
                        </a:rPr>
                        <a:t>Vegetales y Hortalizas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200">
                          <a:effectLst/>
                        </a:rPr>
                        <a:t>Jugos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just">
                        <a:lnSpc>
                          <a:spcPts val="1600"/>
                        </a:lnSpc>
                        <a:spcAft>
                          <a:spcPts val="0"/>
                        </a:spcAft>
                      </a:pPr>
                      <a:r>
                        <a:rPr lang="es-EC" sz="1200">
                          <a:effectLst/>
                        </a:rPr>
                        <a:t>Carnes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n-US"/>
                    </a:p>
                  </a:txBody>
                  <a:tcPr/>
                </a:tc>
                <a:extLst>
                  <a:ext uri="{0D108BD9-81ED-4DB2-BD59-A6C34878D82A}">
                    <a16:rowId xmlns:a16="http://schemas.microsoft.com/office/drawing/2014/main" val="31588239"/>
                  </a:ext>
                </a:extLst>
              </a:tr>
              <a:tr h="234444">
                <a:tc rowSpan="12">
                  <a:txBody>
                    <a:bodyPr/>
                    <a:lstStyle/>
                    <a:p>
                      <a:pPr marL="38100" marR="38100" algn="just">
                        <a:lnSpc>
                          <a:spcPts val="1600"/>
                        </a:lnSpc>
                        <a:spcAft>
                          <a:spcPts val="0"/>
                        </a:spcAft>
                      </a:pPr>
                      <a:r>
                        <a:rPr lang="es-EC" sz="1200">
                          <a:effectLst/>
                        </a:rPr>
                        <a:t>¿Qué atributos considera usted importante al momento de adquirir productos orgánicos?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a:txBody>
                    <a:bodyPr/>
                    <a:lstStyle/>
                    <a:p>
                      <a:pPr marL="38100" marR="38100" algn="just">
                        <a:lnSpc>
                          <a:spcPts val="1600"/>
                        </a:lnSpc>
                        <a:spcAft>
                          <a:spcPts val="0"/>
                        </a:spcAft>
                      </a:pPr>
                      <a:r>
                        <a:rPr lang="es-EC" sz="1200">
                          <a:effectLst/>
                        </a:rPr>
                        <a:t>Precio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Recuento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800" dirty="0">
                          <a:effectLst/>
                        </a:rPr>
                        <a:t>84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50688866"/>
                  </a:ext>
                </a:extLst>
              </a:tr>
              <a:tr h="785358">
                <a:tc vMerge="1">
                  <a:txBody>
                    <a:bodyPr/>
                    <a:lstStyle/>
                    <a:p>
                      <a:endParaRPr lang="en-US"/>
                    </a:p>
                  </a:txBody>
                  <a:tcPr/>
                </a:tc>
                <a:tc vMerge="1">
                  <a:txBody>
                    <a:bodyPr/>
                    <a:lstStyle/>
                    <a:p>
                      <a:endParaRPr lang="en-US"/>
                    </a:p>
                  </a:txBody>
                  <a:tcPr/>
                </a:tc>
                <a:tc>
                  <a:txBody>
                    <a:bodyPr/>
                    <a:lstStyle/>
                    <a:p>
                      <a:pPr marL="38100" marR="38100" algn="just">
                        <a:lnSpc>
                          <a:spcPts val="1600"/>
                        </a:lnSpc>
                        <a:spcAft>
                          <a:spcPts val="0"/>
                        </a:spcAft>
                      </a:pPr>
                      <a:r>
                        <a:rPr lang="es-EC" sz="1200" dirty="0">
                          <a:effectLst/>
                        </a:rPr>
                        <a:t>% dentro de ¿Qué atributos considera usted importante al momento de adquirir productos orgánicos?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70,0%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91686302"/>
                  </a:ext>
                </a:extLst>
              </a:tr>
              <a:tr h="234444">
                <a:tc vMerge="1">
                  <a:txBody>
                    <a:bodyPr/>
                    <a:lstStyle/>
                    <a:p>
                      <a:endParaRPr lang="en-US"/>
                    </a:p>
                  </a:txBody>
                  <a:tcPr/>
                </a:tc>
                <a:tc rowSpan="2">
                  <a:txBody>
                    <a:bodyPr/>
                    <a:lstStyle/>
                    <a:p>
                      <a:pPr marL="38100" marR="38100" algn="just">
                        <a:lnSpc>
                          <a:spcPts val="1600"/>
                        </a:lnSpc>
                        <a:spcAft>
                          <a:spcPts val="0"/>
                        </a:spcAft>
                      </a:pPr>
                      <a:r>
                        <a:rPr lang="es-EC" sz="1200">
                          <a:effectLst/>
                        </a:rPr>
                        <a:t>Calidad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Recuento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600" dirty="0">
                          <a:effectLst/>
                        </a:rPr>
                        <a:t>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3476645"/>
                  </a:ext>
                </a:extLst>
              </a:tr>
              <a:tr h="785358">
                <a:tc vMerge="1">
                  <a:txBody>
                    <a:bodyPr/>
                    <a:lstStyle/>
                    <a:p>
                      <a:endParaRPr lang="en-US"/>
                    </a:p>
                  </a:txBody>
                  <a:tcPr/>
                </a:tc>
                <a:tc vMerge="1">
                  <a:txBody>
                    <a:bodyPr/>
                    <a:lstStyle/>
                    <a:p>
                      <a:endParaRPr lang="en-US"/>
                    </a:p>
                  </a:txBody>
                  <a:tcPr/>
                </a:tc>
                <a:tc>
                  <a:txBody>
                    <a:bodyPr/>
                    <a:lstStyle/>
                    <a:p>
                      <a:pPr marL="38100" marR="38100" algn="just">
                        <a:lnSpc>
                          <a:spcPts val="1600"/>
                        </a:lnSpc>
                        <a:spcAft>
                          <a:spcPts val="0"/>
                        </a:spcAft>
                      </a:pPr>
                      <a:r>
                        <a:rPr lang="es-EC" sz="1200">
                          <a:effectLst/>
                        </a:rPr>
                        <a:t>% dentro de ¿Qué atributos considera usted importante al momento de adquirir productos orgánicos?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dirty="0">
                          <a:effectLst/>
                        </a:rPr>
                        <a:t>53,5%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dirty="0">
                          <a:effectLst/>
                        </a:rPr>
                        <a:t>18,3%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01659730"/>
                  </a:ext>
                </a:extLst>
              </a:tr>
              <a:tr h="234444">
                <a:tc vMerge="1">
                  <a:txBody>
                    <a:bodyPr/>
                    <a:lstStyle/>
                    <a:p>
                      <a:endParaRPr lang="en-US"/>
                    </a:p>
                  </a:txBody>
                  <a:tcPr/>
                </a:tc>
                <a:tc rowSpan="2">
                  <a:txBody>
                    <a:bodyPr/>
                    <a:lstStyle/>
                    <a:p>
                      <a:pPr marL="38100" marR="38100" algn="just">
                        <a:lnSpc>
                          <a:spcPts val="1600"/>
                        </a:lnSpc>
                        <a:spcAft>
                          <a:spcPts val="0"/>
                        </a:spcAft>
                      </a:pPr>
                      <a:r>
                        <a:rPr lang="es-EC" sz="1200">
                          <a:effectLst/>
                        </a:rPr>
                        <a:t>Frescura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Recuento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2000" dirty="0">
                          <a:effectLst/>
                        </a:rPr>
                        <a:t>124</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4254363"/>
                  </a:ext>
                </a:extLst>
              </a:tr>
              <a:tr h="785358">
                <a:tc vMerge="1">
                  <a:txBody>
                    <a:bodyPr/>
                    <a:lstStyle/>
                    <a:p>
                      <a:endParaRPr lang="en-US"/>
                    </a:p>
                  </a:txBody>
                  <a:tcPr/>
                </a:tc>
                <a:tc vMerge="1">
                  <a:txBody>
                    <a:bodyPr/>
                    <a:lstStyle/>
                    <a:p>
                      <a:endParaRPr lang="en-US"/>
                    </a:p>
                  </a:txBody>
                  <a:tcPr/>
                </a:tc>
                <a:tc>
                  <a:txBody>
                    <a:bodyPr/>
                    <a:lstStyle/>
                    <a:p>
                      <a:pPr marL="38100" marR="38100" algn="just">
                        <a:lnSpc>
                          <a:spcPts val="1600"/>
                        </a:lnSpc>
                        <a:spcAft>
                          <a:spcPts val="0"/>
                        </a:spcAft>
                      </a:pPr>
                      <a:r>
                        <a:rPr lang="es-EC" sz="1200">
                          <a:effectLst/>
                        </a:rPr>
                        <a:t>% dentro de ¿Qué atributos considera usted importante al momento de adquirir productos orgánicos?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dirty="0">
                          <a:effectLst/>
                        </a:rPr>
                        <a:t>72,5%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dirty="0">
                          <a:effectLst/>
                        </a:rPr>
                        <a:t>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23703642"/>
                  </a:ext>
                </a:extLst>
              </a:tr>
              <a:tr h="234444">
                <a:tc vMerge="1">
                  <a:txBody>
                    <a:bodyPr/>
                    <a:lstStyle/>
                    <a:p>
                      <a:endParaRPr lang="en-US"/>
                    </a:p>
                  </a:txBody>
                  <a:tcPr/>
                </a:tc>
                <a:tc rowSpan="2">
                  <a:txBody>
                    <a:bodyPr/>
                    <a:lstStyle/>
                    <a:p>
                      <a:pPr marL="38100" marR="38100" algn="just">
                        <a:lnSpc>
                          <a:spcPts val="1600"/>
                        </a:lnSpc>
                        <a:spcAft>
                          <a:spcPts val="0"/>
                        </a:spcAft>
                      </a:pPr>
                      <a:r>
                        <a:rPr lang="es-EC" sz="1200" dirty="0">
                          <a:effectLst/>
                        </a:rPr>
                        <a:t>Sabor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Recuento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2000" dirty="0">
                          <a:effectLst/>
                        </a:rPr>
                        <a:t>82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5590656"/>
                  </a:ext>
                </a:extLst>
              </a:tr>
              <a:tr h="785358">
                <a:tc vMerge="1">
                  <a:txBody>
                    <a:bodyPr/>
                    <a:lstStyle/>
                    <a:p>
                      <a:endParaRPr lang="en-US"/>
                    </a:p>
                  </a:txBody>
                  <a:tcPr/>
                </a:tc>
                <a:tc vMerge="1">
                  <a:txBody>
                    <a:bodyPr/>
                    <a:lstStyle/>
                    <a:p>
                      <a:endParaRPr lang="en-US"/>
                    </a:p>
                  </a:txBody>
                  <a:tcPr/>
                </a:tc>
                <a:tc>
                  <a:txBody>
                    <a:bodyPr/>
                    <a:lstStyle/>
                    <a:p>
                      <a:pPr marL="38100" marR="38100" algn="just">
                        <a:lnSpc>
                          <a:spcPts val="1600"/>
                        </a:lnSpc>
                        <a:spcAft>
                          <a:spcPts val="0"/>
                        </a:spcAft>
                      </a:pPr>
                      <a:r>
                        <a:rPr lang="es-EC" sz="1200">
                          <a:effectLst/>
                        </a:rPr>
                        <a:t>% dentro de ¿Qué atributos considera usted importante al momento de adquirir productos orgánicos?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74,5%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59769259"/>
                  </a:ext>
                </a:extLst>
              </a:tr>
              <a:tr h="234444">
                <a:tc vMerge="1">
                  <a:txBody>
                    <a:bodyPr/>
                    <a:lstStyle/>
                    <a:p>
                      <a:endParaRPr lang="en-US"/>
                    </a:p>
                  </a:txBody>
                  <a:tcPr/>
                </a:tc>
                <a:tc rowSpan="2">
                  <a:txBody>
                    <a:bodyPr/>
                    <a:lstStyle/>
                    <a:p>
                      <a:pPr marL="38100" marR="38100" algn="just">
                        <a:lnSpc>
                          <a:spcPts val="1600"/>
                        </a:lnSpc>
                        <a:spcAft>
                          <a:spcPts val="0"/>
                        </a:spcAft>
                      </a:pPr>
                      <a:r>
                        <a:rPr lang="es-EC" sz="1200" dirty="0">
                          <a:effectLst/>
                        </a:rPr>
                        <a:t>Publicidad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Recuento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800" dirty="0">
                          <a:effectLst/>
                        </a:rPr>
                        <a:t>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7047084"/>
                  </a:ext>
                </a:extLst>
              </a:tr>
              <a:tr h="785358">
                <a:tc vMerge="1">
                  <a:txBody>
                    <a:bodyPr/>
                    <a:lstStyle/>
                    <a:p>
                      <a:endParaRPr lang="en-US"/>
                    </a:p>
                  </a:txBody>
                  <a:tcPr/>
                </a:tc>
                <a:tc vMerge="1">
                  <a:txBody>
                    <a:bodyPr/>
                    <a:lstStyle/>
                    <a:p>
                      <a:endParaRPr lang="en-US"/>
                    </a:p>
                  </a:txBody>
                  <a:tcPr/>
                </a:tc>
                <a:tc>
                  <a:txBody>
                    <a:bodyPr/>
                    <a:lstStyle/>
                    <a:p>
                      <a:pPr marL="38100" marR="38100" algn="just">
                        <a:lnSpc>
                          <a:spcPts val="1600"/>
                        </a:lnSpc>
                        <a:spcAft>
                          <a:spcPts val="0"/>
                        </a:spcAft>
                      </a:pPr>
                      <a:r>
                        <a:rPr lang="es-EC" sz="1200">
                          <a:effectLst/>
                        </a:rPr>
                        <a:t>% dentro de ¿Qué atributos considera usted importante al momento de adquirir productos orgánicos?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56,5%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26,1%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36674319"/>
                  </a:ext>
                </a:extLst>
              </a:tr>
              <a:tr h="234444">
                <a:tc vMerge="1">
                  <a:txBody>
                    <a:bodyPr/>
                    <a:lstStyle/>
                    <a:p>
                      <a:endParaRPr lang="en-US"/>
                    </a:p>
                  </a:txBody>
                  <a:tcPr/>
                </a:tc>
                <a:tc rowSpan="2">
                  <a:txBody>
                    <a:bodyPr/>
                    <a:lstStyle/>
                    <a:p>
                      <a:pPr marL="38100" marR="38100" algn="just">
                        <a:lnSpc>
                          <a:spcPts val="1600"/>
                        </a:lnSpc>
                        <a:spcAft>
                          <a:spcPts val="0"/>
                        </a:spcAft>
                      </a:pPr>
                      <a:r>
                        <a:rPr lang="es-EC" sz="1200" dirty="0">
                          <a:effectLst/>
                        </a:rPr>
                        <a:t>Por recomendación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Recuento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800" dirty="0">
                          <a:effectLst/>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60465937"/>
                  </a:ext>
                </a:extLst>
              </a:tr>
              <a:tr h="785358">
                <a:tc vMerge="1">
                  <a:txBody>
                    <a:bodyPr/>
                    <a:lstStyle/>
                    <a:p>
                      <a:endParaRPr lang="en-US"/>
                    </a:p>
                  </a:txBody>
                  <a:tcPr/>
                </a:tc>
                <a:tc vMerge="1">
                  <a:txBody>
                    <a:bodyPr/>
                    <a:lstStyle/>
                    <a:p>
                      <a:endParaRPr lang="en-US"/>
                    </a:p>
                  </a:txBody>
                  <a:tcPr/>
                </a:tc>
                <a:tc>
                  <a:txBody>
                    <a:bodyPr/>
                    <a:lstStyle/>
                    <a:p>
                      <a:pPr marL="38100" marR="38100" algn="just">
                        <a:lnSpc>
                          <a:spcPts val="1600"/>
                        </a:lnSpc>
                        <a:spcAft>
                          <a:spcPts val="0"/>
                        </a:spcAft>
                      </a:pPr>
                      <a:r>
                        <a:rPr lang="es-EC" sz="1200" dirty="0">
                          <a:effectLst/>
                        </a:rPr>
                        <a:t>% dentro de ¿Qué atributos considera usted importante al momento de adquirir productos orgánicos?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65,8%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18,4%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a:effectLst/>
                        </a:rPr>
                        <a:t>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EC" sz="1200" dirty="0">
                          <a:effectLst/>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65648682"/>
                  </a:ext>
                </a:extLst>
              </a:tr>
            </a:tbl>
          </a:graphicData>
        </a:graphic>
      </p:graphicFrame>
    </p:spTree>
    <p:extLst>
      <p:ext uri="{BB962C8B-B14F-4D97-AF65-F5344CB8AC3E}">
        <p14:creationId xmlns:p14="http://schemas.microsoft.com/office/powerpoint/2010/main" val="2591994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5"/>
            <a:ext cx="8102039" cy="3816423"/>
          </a:xfrm>
          <a:prstGeom prst="rect">
            <a:avLst/>
          </a:prstGeom>
          <a:noFill/>
          <a:ln>
            <a:noFill/>
          </a:ln>
        </p:spPr>
      </p:pic>
      <p:sp>
        <p:nvSpPr>
          <p:cNvPr id="3" name="Rectángulo 2"/>
          <p:cNvSpPr/>
          <p:nvPr/>
        </p:nvSpPr>
        <p:spPr>
          <a:xfrm>
            <a:off x="270091" y="4797152"/>
            <a:ext cx="8784976" cy="892617"/>
          </a:xfrm>
          <a:prstGeom prst="rect">
            <a:avLst/>
          </a:prstGeom>
        </p:spPr>
        <p:txBody>
          <a:bodyPr wrap="square">
            <a:spAutoFit/>
          </a:bodyPr>
          <a:lstStyle/>
          <a:p>
            <a:pPr algn="ctr">
              <a:lnSpc>
                <a:spcPct val="20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La mayor parte de ciudadanos del cantón Quito y Rumiñahui gustan comprar frutas orgánicas por su frescura, sabor, precio y recomendación, lo que evidencia la necesidad de insertar estas ferias verdes.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51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43260159"/>
              </p:ext>
            </p:extLst>
          </p:nvPr>
        </p:nvGraphicFramePr>
        <p:xfrm>
          <a:off x="179512" y="2282555"/>
          <a:ext cx="5771727" cy="2370581"/>
        </p:xfrm>
        <a:graphic>
          <a:graphicData uri="http://schemas.openxmlformats.org/drawingml/2006/table">
            <a:tbl>
              <a:tblPr>
                <a:tableStyleId>{16D9F66E-5EB9-4882-86FB-DCBF35E3C3E4}</a:tableStyleId>
              </a:tblPr>
              <a:tblGrid>
                <a:gridCol w="1547101">
                  <a:extLst>
                    <a:ext uri="{9D8B030D-6E8A-4147-A177-3AD203B41FA5}">
                      <a16:colId xmlns:a16="http://schemas.microsoft.com/office/drawing/2014/main" val="3394981736"/>
                    </a:ext>
                  </a:extLst>
                </a:gridCol>
                <a:gridCol w="1128474">
                  <a:extLst>
                    <a:ext uri="{9D8B030D-6E8A-4147-A177-3AD203B41FA5}">
                      <a16:colId xmlns:a16="http://schemas.microsoft.com/office/drawing/2014/main" val="241839346"/>
                    </a:ext>
                  </a:extLst>
                </a:gridCol>
                <a:gridCol w="1547751">
                  <a:extLst>
                    <a:ext uri="{9D8B030D-6E8A-4147-A177-3AD203B41FA5}">
                      <a16:colId xmlns:a16="http://schemas.microsoft.com/office/drawing/2014/main" val="3571846407"/>
                    </a:ext>
                  </a:extLst>
                </a:gridCol>
                <a:gridCol w="1548401">
                  <a:extLst>
                    <a:ext uri="{9D8B030D-6E8A-4147-A177-3AD203B41FA5}">
                      <a16:colId xmlns:a16="http://schemas.microsoft.com/office/drawing/2014/main" val="2830588114"/>
                    </a:ext>
                  </a:extLst>
                </a:gridCol>
              </a:tblGrid>
              <a:tr h="295667">
                <a:tc gridSpan="4">
                  <a:txBody>
                    <a:bodyPr/>
                    <a:lstStyle/>
                    <a:p>
                      <a:pPr marL="38100" marR="38100" algn="ctr">
                        <a:lnSpc>
                          <a:spcPts val="1600"/>
                        </a:lnSpc>
                        <a:spcAft>
                          <a:spcPts val="0"/>
                        </a:spcAft>
                      </a:pPr>
                      <a:r>
                        <a:rPr lang="es-EC" sz="1600" dirty="0">
                          <a:effectLst/>
                        </a:rPr>
                        <a:t>Estadísticos de prueba</a:t>
                      </a: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1368919"/>
                  </a:ext>
                </a:extLst>
              </a:tr>
              <a:tr h="1072484">
                <a:tc>
                  <a:txBody>
                    <a:bodyPr/>
                    <a:lstStyle/>
                    <a:p>
                      <a:pPr>
                        <a:lnSpc>
                          <a:spcPct val="107000"/>
                        </a:lnSpc>
                        <a:spcAft>
                          <a:spcPts val="0"/>
                        </a:spcAft>
                      </a:pPr>
                      <a:r>
                        <a:rPr lang="es-EC" sz="1400" dirty="0">
                          <a:effectLst/>
                        </a:rPr>
                        <a:t>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Edad</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¿Cree Usted que los productos orgánicos son?</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¿Qué cantidad de dinero usted destina a la compra de productos orgánicos al mes?</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8392915"/>
                  </a:ext>
                </a:extLst>
              </a:tr>
              <a:tr h="285238">
                <a:tc>
                  <a:txBody>
                    <a:bodyPr/>
                    <a:lstStyle/>
                    <a:p>
                      <a:pPr marL="38100" marR="38100">
                        <a:lnSpc>
                          <a:spcPts val="1600"/>
                        </a:lnSpc>
                        <a:spcAft>
                          <a:spcPts val="0"/>
                        </a:spcAft>
                      </a:pPr>
                      <a:r>
                        <a:rPr lang="es-EC" sz="1400" dirty="0">
                          <a:effectLst/>
                        </a:rPr>
                        <a:t>Chi-cuadrado</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209,026</a:t>
                      </a:r>
                      <a:r>
                        <a:rPr lang="es-EC" sz="1400" baseline="300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536,426</a:t>
                      </a:r>
                      <a:r>
                        <a:rPr lang="es-EC" sz="1400" baseline="30000">
                          <a:effectLst/>
                        </a:rPr>
                        <a:t>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36,274</a:t>
                      </a:r>
                      <a:r>
                        <a:rPr lang="es-EC" sz="1400" baseline="30000">
                          <a:effectLst/>
                        </a:rPr>
                        <a:t>b</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6045483"/>
                  </a:ext>
                </a:extLst>
              </a:tr>
              <a:tr h="285238">
                <a:tc>
                  <a:txBody>
                    <a:bodyPr/>
                    <a:lstStyle/>
                    <a:p>
                      <a:pPr marL="38100" marR="38100">
                        <a:lnSpc>
                          <a:spcPts val="1600"/>
                        </a:lnSpc>
                        <a:spcAft>
                          <a:spcPts val="0"/>
                        </a:spcAft>
                      </a:pPr>
                      <a:r>
                        <a:rPr lang="es-EC" sz="1400" dirty="0" err="1">
                          <a:effectLst/>
                        </a:rPr>
                        <a:t>Gl</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dirty="0">
                          <a:effectLst/>
                        </a:rPr>
                        <a:t>3</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dirty="0">
                          <a:effectLst/>
                        </a:rPr>
                        <a:t>3</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dirty="0">
                          <a:effectLst/>
                        </a:rPr>
                        <a:t>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861213"/>
                  </a:ext>
                </a:extLst>
              </a:tr>
              <a:tr h="285238">
                <a:tc>
                  <a:txBody>
                    <a:bodyPr/>
                    <a:lstStyle/>
                    <a:p>
                      <a:pPr marL="38100" marR="38100">
                        <a:lnSpc>
                          <a:spcPts val="1600"/>
                        </a:lnSpc>
                        <a:spcAft>
                          <a:spcPts val="0"/>
                        </a:spcAft>
                      </a:pPr>
                      <a:r>
                        <a:rPr lang="es-EC" sz="1400" dirty="0">
                          <a:effectLst/>
                        </a:rPr>
                        <a:t>Sig. asintótica</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dirty="0">
                          <a:effectLst/>
                        </a:rPr>
                        <a:t>,000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dirty="0">
                          <a:effectLst/>
                        </a:rPr>
                        <a:t>,000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dirty="0">
                          <a:effectLst/>
                        </a:rPr>
                        <a:t>,000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35634"/>
                  </a:ext>
                </a:extLst>
              </a:tr>
            </a:tbl>
          </a:graphicData>
        </a:graphic>
      </p:graphicFrame>
      <p:sp>
        <p:nvSpPr>
          <p:cNvPr id="3" name="CuadroTexto 2"/>
          <p:cNvSpPr txBox="1"/>
          <p:nvPr/>
        </p:nvSpPr>
        <p:spPr>
          <a:xfrm>
            <a:off x="3275856" y="681766"/>
            <a:ext cx="3528392" cy="830997"/>
          </a:xfrm>
          <a:prstGeom prst="rect">
            <a:avLst/>
          </a:prstGeom>
          <a:noFill/>
        </p:spPr>
        <p:txBody>
          <a:bodyPr wrap="square" rtlCol="0">
            <a:spAutoFit/>
          </a:bodyPr>
          <a:lstStyle/>
          <a:p>
            <a:r>
              <a:rPr lang="es-MX" sz="2400" b="1" dirty="0"/>
              <a:t>Chi Cuadrado</a:t>
            </a:r>
            <a:br>
              <a:rPr lang="es-MX" sz="2400" b="1" dirty="0"/>
            </a:br>
            <a:endParaRPr lang="en-US" sz="2400" dirty="0"/>
          </a:p>
        </p:txBody>
      </p:sp>
      <p:pic>
        <p:nvPicPr>
          <p:cNvPr id="5" name="12 Imagen"/>
          <p:cNvPicPr/>
          <p:nvPr/>
        </p:nvPicPr>
        <p:blipFill rotWithShape="1">
          <a:blip r:embed="rId3" cstate="print"/>
          <a:srcRect l="18446" t="49395" r="45657" b="19855"/>
          <a:stretch/>
        </p:blipFill>
        <p:spPr bwMode="auto">
          <a:xfrm>
            <a:off x="6130071" y="2282555"/>
            <a:ext cx="2690401" cy="2392814"/>
          </a:xfrm>
          <a:prstGeom prst="rect">
            <a:avLst/>
          </a:prstGeom>
          <a:ln>
            <a:noFill/>
          </a:ln>
          <a:extLst>
            <a:ext uri="{53640926-AAD7-44D8-BBD7-CCE9431645EC}">
              <a14:shadowObscured xmlns:a14="http://schemas.microsoft.com/office/drawing/2010/main"/>
            </a:ext>
          </a:extLst>
        </p:spPr>
      </p:pic>
      <p:sp>
        <p:nvSpPr>
          <p:cNvPr id="6" name="7 Rectángulo"/>
          <p:cNvSpPr/>
          <p:nvPr/>
        </p:nvSpPr>
        <p:spPr>
          <a:xfrm>
            <a:off x="395536" y="1105916"/>
            <a:ext cx="8136904" cy="646331"/>
          </a:xfrm>
          <a:prstGeom prst="rect">
            <a:avLst/>
          </a:prstGeom>
        </p:spPr>
        <p:txBody>
          <a:bodyPr wrap="square">
            <a:spAutoFit/>
          </a:bodyPr>
          <a:lstStyle/>
          <a:p>
            <a:pPr>
              <a:buNone/>
            </a:pPr>
            <a:r>
              <a:rPr lang="es-EC" b="1" i="1" dirty="0" smtClean="0"/>
              <a:t>Hipótesis: </a:t>
            </a:r>
            <a:r>
              <a:rPr lang="es-EC" dirty="0" smtClean="0"/>
              <a:t>Si la edad, Cree usted que se debe destinar dinero para la compra de los productos orgánicos. Si es mayor al 5% rechazo si es menor al 5 % acepto.</a:t>
            </a:r>
          </a:p>
        </p:txBody>
      </p:sp>
      <p:sp>
        <p:nvSpPr>
          <p:cNvPr id="7" name="Rectángulo 6"/>
          <p:cNvSpPr/>
          <p:nvPr/>
        </p:nvSpPr>
        <p:spPr>
          <a:xfrm>
            <a:off x="179512" y="4869160"/>
            <a:ext cx="8640960" cy="923330"/>
          </a:xfrm>
          <a:prstGeom prst="rect">
            <a:avLst/>
          </a:prstGeom>
        </p:spPr>
        <p:txBody>
          <a:bodyPr wrap="square">
            <a:spAutoFit/>
          </a:bodyPr>
          <a:lstStyle/>
          <a:p>
            <a:pPr algn="ctr"/>
            <a:r>
              <a:rPr lang="es-EC" dirty="0">
                <a:latin typeface="Times New Roman" panose="02020603050405020304" pitchFamily="18" charset="0"/>
                <a:ea typeface="Calibri" panose="020F0502020204030204" pitchFamily="34" charset="0"/>
              </a:rPr>
              <a:t>Se puede evidenciar que el resultado es menor a 0,05 por lo tanto se encuentra en el centro de la zona aceptación por consiguiente existe relación y asociación entre las tres variables de estudio lo que permite afirmar que el proyecto es viable.</a:t>
            </a:r>
            <a:endParaRPr lang="en-US" dirty="0"/>
          </a:p>
        </p:txBody>
      </p:sp>
    </p:spTree>
    <p:extLst>
      <p:ext uri="{BB962C8B-B14F-4D97-AF65-F5344CB8AC3E}">
        <p14:creationId xmlns:p14="http://schemas.microsoft.com/office/powerpoint/2010/main" val="970476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1052736"/>
            <a:ext cx="5212720" cy="342786"/>
          </a:xfrm>
          <a:prstGeom prst="rect">
            <a:avLst/>
          </a:prstGeom>
        </p:spPr>
        <p:txBody>
          <a:bodyPr wrap="square">
            <a:spAutoFit/>
          </a:bodyPr>
          <a:lstStyle/>
          <a:p>
            <a:pPr lvl="1" algn="just">
              <a:lnSpc>
                <a:spcPct val="107000"/>
              </a:lnSpc>
              <a:spcAft>
                <a:spcPts val="80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TÉCNICA EXPLORATORIA DE ENCUESTA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51520" y="1395522"/>
            <a:ext cx="8568952" cy="1121269"/>
          </a:xfrm>
          <a:prstGeom prst="rect">
            <a:avLst/>
          </a:prstGeom>
        </p:spPr>
        <p:txBody>
          <a:bodyPr wrap="square">
            <a:spAutoFit/>
          </a:bodyPr>
          <a:lstStyle/>
          <a:p>
            <a:pPr indent="228600" algn="ctr">
              <a:lnSpc>
                <a:spcPct val="20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Se entrevisto a 49 agricultores locales, con el fin, de verificar si cumplen con controles sanitarios, calidad y normativas de seguridad impuestas por las autoridades.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67544" y="2859577"/>
            <a:ext cx="8496944" cy="2144177"/>
          </a:xfrm>
          <a:prstGeom prst="rect">
            <a:avLst/>
          </a:prstGeom>
        </p:spPr>
        <p:txBody>
          <a:bodyPr wrap="square">
            <a:spAutoFit/>
          </a:bodyPr>
          <a:lstStyle/>
          <a:p>
            <a:pPr marL="342900" lvl="0" indent="-342900" algn="just">
              <a:lnSpc>
                <a:spcPct val="200000"/>
              </a:lnSpc>
              <a:spcAft>
                <a:spcPts val="800"/>
              </a:spcAft>
              <a:buFont typeface="+mj-lt"/>
              <a:buAutoNum type="arabicParenR"/>
            </a:pPr>
            <a:r>
              <a:rPr lang="es-EC" sz="1200" dirty="0">
                <a:latin typeface="Times New Roman" panose="02020603050405020304" pitchFamily="18" charset="0"/>
                <a:ea typeface="Calibri" panose="020F0502020204030204" pitchFamily="34" charset="0"/>
                <a:cs typeface="Times New Roman" panose="02020603050405020304" pitchFamily="18" charset="0"/>
              </a:rPr>
              <a:t>¿En el periodo de siembra hasta el proceso de cosecha ustedes controlan plagas o enfermedades de la planta con productos químicos?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arenR"/>
            </a:pPr>
            <a:r>
              <a:rPr lang="es-EC" sz="1200" dirty="0">
                <a:latin typeface="Times New Roman" panose="02020603050405020304" pitchFamily="18" charset="0"/>
                <a:ea typeface="Calibri" panose="020F0502020204030204" pitchFamily="34" charset="0"/>
                <a:cs typeface="Times New Roman" panose="02020603050405020304" pitchFamily="18" charset="0"/>
              </a:rPr>
              <a:t>¿Una vez que cosecha los productos, estos son sometidos a un lavado?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mj-lt"/>
              <a:buAutoNum type="arabicParenR"/>
            </a:pPr>
            <a:r>
              <a:rPr lang="es-EC" sz="1200" dirty="0">
                <a:latin typeface="Times New Roman" panose="02020603050405020304" pitchFamily="18" charset="0"/>
                <a:ea typeface="Calibri" panose="020F0502020204030204" pitchFamily="34" charset="0"/>
                <a:cs typeface="Times New Roman" panose="02020603050405020304" pitchFamily="18" charset="0"/>
              </a:rPr>
              <a:t>¿Sabe usted, si el municipio del cantón tiene algún departamento que controla o regula el uso de agroquímicos en los alimentos?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mj-lt"/>
              <a:buAutoNum type="arabicParenR"/>
            </a:pPr>
            <a:r>
              <a:rPr lang="es-EC" sz="1200" dirty="0">
                <a:latin typeface="Times New Roman" panose="02020603050405020304" pitchFamily="18" charset="0"/>
                <a:ea typeface="Calibri" panose="020F0502020204030204" pitchFamily="34" charset="0"/>
                <a:cs typeface="Times New Roman" panose="02020603050405020304" pitchFamily="18" charset="0"/>
              </a:rPr>
              <a:t>¿Sabe usted que normativas tiene el estado para permitir la comercialización de alimentos orgánicos de calidad en el cantón?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524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0568" y="1844824"/>
            <a:ext cx="10297144" cy="4339650"/>
          </a:xfrm>
          <a:prstGeom prst="rect">
            <a:avLst/>
          </a:prstGeom>
          <a:noFill/>
        </p:spPr>
        <p:txBody>
          <a:bodyPr wrap="square" lIns="91440" tIns="45720" rIns="91440" bIns="45720">
            <a:spAutoFit/>
          </a:bodyPr>
          <a:lstStyle/>
          <a:p>
            <a:pPr algn="ctr"/>
            <a:r>
              <a:rPr lang="es-ES" sz="13800" b="1" dirty="0">
                <a:ln w="0"/>
                <a:gradFill>
                  <a:gsLst>
                    <a:gs pos="21000">
                      <a:srgbClr val="53575C"/>
                    </a:gs>
                    <a:gs pos="88000">
                      <a:srgbClr val="C5C7CA"/>
                    </a:gs>
                  </a:gsLst>
                  <a:lin ang="5400000"/>
                </a:gradFill>
              </a:rPr>
              <a:t>Capítulo III</a:t>
            </a:r>
          </a:p>
          <a:p>
            <a:pPr algn="ctr"/>
            <a:endParaRPr lang="es-ES" sz="138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580474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476672"/>
            <a:ext cx="8229600" cy="36004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s-MX" sz="3200" b="1" i="1" kern="0" dirty="0">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MX" sz="3200" b="1" i="1" kern="0" dirty="0">
                <a:effectLst>
                  <a:outerShdw blurRad="38100" dist="38100" dir="2700000" algn="tl">
                    <a:srgbClr val="C0C0C0"/>
                  </a:outerShdw>
                </a:effectLst>
                <a:latin typeface="+mj-lt"/>
                <a:ea typeface="+mj-ea"/>
                <a:cs typeface="+mj-cs"/>
              </a:rPr>
              <a:t>ESTUDIO TÉCNICO</a:t>
            </a:r>
            <a:endParaRPr kumimoji="0" lang="es-MX" sz="3200" b="1"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3" name="Rectángulo 2"/>
          <p:cNvSpPr/>
          <p:nvPr/>
        </p:nvSpPr>
        <p:spPr>
          <a:xfrm>
            <a:off x="395536" y="1988840"/>
            <a:ext cx="8517632" cy="2308324"/>
          </a:xfrm>
          <a:prstGeom prst="rect">
            <a:avLst/>
          </a:prstGeom>
        </p:spPr>
        <p:txBody>
          <a:bodyPr wrap="square">
            <a:spAutoFit/>
          </a:bodyPr>
          <a:lstStyle/>
          <a:p>
            <a:pPr indent="457200" algn="ctr">
              <a:lnSpc>
                <a:spcPct val="20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Para analizar las estrategias que permitan lograr las metas y objetivos del proyecto se determina un plan de acción o mejora a realizarse, para esto, se</a:t>
            </a: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utilizó el Método GAP que ayuda a entender de una manera más efectiva su viabilidad comprendiendo desde sus cinco dimensiones presentadas a continuación.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3358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1700808"/>
            <a:ext cx="8424936" cy="4339650"/>
          </a:xfrm>
          <a:prstGeom prst="rect">
            <a:avLst/>
          </a:prstGeom>
          <a:noFill/>
        </p:spPr>
        <p:txBody>
          <a:bodyPr wrap="square" lIns="91440" tIns="45720" rIns="91440" bIns="45720">
            <a:spAutoFit/>
          </a:bodyPr>
          <a:lstStyle/>
          <a:p>
            <a:pPr algn="ctr"/>
            <a:r>
              <a:rPr lang="es-ES" sz="13800" b="1" dirty="0">
                <a:ln w="0"/>
                <a:gradFill>
                  <a:gsLst>
                    <a:gs pos="21000">
                      <a:srgbClr val="53575C"/>
                    </a:gs>
                    <a:gs pos="88000">
                      <a:srgbClr val="C5C7CA"/>
                    </a:gs>
                  </a:gsLst>
                  <a:lin ang="5400000"/>
                </a:gradFill>
              </a:rPr>
              <a:t>Capítulo </a:t>
            </a:r>
            <a:r>
              <a:rPr lang="es-ES" sz="13800" b="1" dirty="0" smtClean="0">
                <a:ln w="0"/>
                <a:gradFill>
                  <a:gsLst>
                    <a:gs pos="21000">
                      <a:srgbClr val="53575C"/>
                    </a:gs>
                    <a:gs pos="88000">
                      <a:srgbClr val="C5C7CA"/>
                    </a:gs>
                  </a:gsLst>
                  <a:lin ang="5400000"/>
                </a:gradFill>
              </a:rPr>
              <a:t>IV</a:t>
            </a:r>
            <a:endParaRPr lang="es-ES" sz="13800" b="1" dirty="0">
              <a:ln w="0"/>
              <a:gradFill>
                <a:gsLst>
                  <a:gs pos="21000">
                    <a:srgbClr val="53575C"/>
                  </a:gs>
                  <a:gs pos="88000">
                    <a:srgbClr val="C5C7CA"/>
                  </a:gs>
                </a:gsLst>
                <a:lin ang="5400000"/>
              </a:gradFill>
            </a:endParaRPr>
          </a:p>
          <a:p>
            <a:pPr algn="ctr"/>
            <a:endParaRPr lang="es-ES" sz="138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81114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1844824"/>
            <a:ext cx="8424936" cy="1569660"/>
          </a:xfrm>
          <a:prstGeom prst="rect">
            <a:avLst/>
          </a:prstGeom>
          <a:noFill/>
        </p:spPr>
        <p:txBody>
          <a:bodyPr wrap="square" lIns="91440" tIns="45720" rIns="91440" bIns="45720">
            <a:spAutoFit/>
          </a:bodyPr>
          <a:lstStyle/>
          <a:p>
            <a:pPr algn="ctr"/>
            <a:r>
              <a:rPr lang="es-ES" sz="9600" b="1" dirty="0" smtClean="0">
                <a:ln w="0"/>
                <a:gradFill>
                  <a:gsLst>
                    <a:gs pos="21000">
                      <a:srgbClr val="53575C"/>
                    </a:gs>
                    <a:gs pos="88000">
                      <a:srgbClr val="C5C7CA"/>
                    </a:gs>
                  </a:gsLst>
                  <a:lin ang="5400000"/>
                </a:gradFill>
              </a:rPr>
              <a:t>Estrategia</a:t>
            </a:r>
            <a:endParaRPr lang="es-ES" sz="96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570079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ln>
            <a:noFill/>
          </a:ln>
        </p:spPr>
      </p:pic>
      <p:sp>
        <p:nvSpPr>
          <p:cNvPr id="3" name="Rectángulo 2"/>
          <p:cNvSpPr/>
          <p:nvPr/>
        </p:nvSpPr>
        <p:spPr>
          <a:xfrm>
            <a:off x="2411760" y="836712"/>
            <a:ext cx="4572000" cy="646331"/>
          </a:xfrm>
          <a:prstGeom prst="rect">
            <a:avLst/>
          </a:prstGeom>
        </p:spPr>
        <p:txBody>
          <a:bodyPr>
            <a:spAutoFit/>
          </a:bodyPr>
          <a:lstStyle/>
          <a:p>
            <a:pPr algn="ctr"/>
            <a:r>
              <a:rPr lang="es-EC" b="1" dirty="0">
                <a:latin typeface="Times New Roman" panose="02020603050405020304" pitchFamily="18" charset="0"/>
                <a:ea typeface="Calibri" panose="020F0502020204030204" pitchFamily="34" charset="0"/>
              </a:rPr>
              <a:t>Diagrama de flujo – Centro de acopio y sitio de implementación</a:t>
            </a:r>
            <a:endParaRPr lang="en-US" dirty="0"/>
          </a:p>
        </p:txBody>
      </p:sp>
    </p:spTree>
    <p:extLst>
      <p:ext uri="{BB962C8B-B14F-4D97-AF65-F5344CB8AC3E}">
        <p14:creationId xmlns:p14="http://schemas.microsoft.com/office/powerpoint/2010/main" val="4173326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18134465"/>
              </p:ext>
            </p:extLst>
          </p:nvPr>
        </p:nvGraphicFramePr>
        <p:xfrm>
          <a:off x="1" y="19294"/>
          <a:ext cx="9144000" cy="6838707"/>
        </p:xfrm>
        <a:graphic>
          <a:graphicData uri="http://schemas.openxmlformats.org/drawingml/2006/table">
            <a:tbl>
              <a:tblPr firstRow="1" firstCol="1" bandRow="1">
                <a:tableStyleId>{D7AC3CCA-C797-4891-BE02-D94E43425B78}</a:tableStyleId>
              </a:tblPr>
              <a:tblGrid>
                <a:gridCol w="1860310">
                  <a:extLst>
                    <a:ext uri="{9D8B030D-6E8A-4147-A177-3AD203B41FA5}">
                      <a16:colId xmlns:a16="http://schemas.microsoft.com/office/drawing/2014/main" val="2199276006"/>
                    </a:ext>
                  </a:extLst>
                </a:gridCol>
                <a:gridCol w="3651336">
                  <a:extLst>
                    <a:ext uri="{9D8B030D-6E8A-4147-A177-3AD203B41FA5}">
                      <a16:colId xmlns:a16="http://schemas.microsoft.com/office/drawing/2014/main" val="2897723129"/>
                    </a:ext>
                  </a:extLst>
                </a:gridCol>
                <a:gridCol w="3632354">
                  <a:extLst>
                    <a:ext uri="{9D8B030D-6E8A-4147-A177-3AD203B41FA5}">
                      <a16:colId xmlns:a16="http://schemas.microsoft.com/office/drawing/2014/main" val="3421596890"/>
                    </a:ext>
                  </a:extLst>
                </a:gridCol>
              </a:tblGrid>
              <a:tr h="235562">
                <a:tc gridSpan="3">
                  <a:txBody>
                    <a:bodyPr/>
                    <a:lstStyle/>
                    <a:p>
                      <a:pPr algn="ctr">
                        <a:lnSpc>
                          <a:spcPct val="107000"/>
                        </a:lnSpc>
                        <a:spcAft>
                          <a:spcPts val="0"/>
                        </a:spcAft>
                      </a:pPr>
                      <a:r>
                        <a:rPr lang="es-EC" sz="1400">
                          <a:effectLst/>
                        </a:rPr>
                        <a:t>OBJETIVO DE RESPONSABILIDAD SOCIAL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2573904"/>
                  </a:ext>
                </a:extLst>
              </a:tr>
              <a:tr h="235562">
                <a:tc>
                  <a:txBody>
                    <a:bodyPr/>
                    <a:lstStyle/>
                    <a:p>
                      <a:pPr algn="ctr">
                        <a:lnSpc>
                          <a:spcPct val="107000"/>
                        </a:lnSpc>
                        <a:spcAft>
                          <a:spcPts val="0"/>
                        </a:spcAft>
                      </a:pPr>
                      <a:r>
                        <a:rPr lang="es-EC" sz="1400">
                          <a:effectLst/>
                        </a:rPr>
                        <a:t>PASO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a:txBody>
                    <a:bodyPr/>
                    <a:lstStyle/>
                    <a:p>
                      <a:pPr algn="ctr">
                        <a:lnSpc>
                          <a:spcPct val="107000"/>
                        </a:lnSpc>
                        <a:spcAft>
                          <a:spcPts val="0"/>
                        </a:spcAft>
                      </a:pPr>
                      <a:r>
                        <a:rPr lang="es-EC" sz="1400">
                          <a:effectLst/>
                        </a:rPr>
                        <a:t>MERCADO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a:txBody>
                    <a:bodyPr/>
                    <a:lstStyle/>
                    <a:p>
                      <a:pPr algn="ctr">
                        <a:lnSpc>
                          <a:spcPct val="107000"/>
                        </a:lnSpc>
                        <a:spcAft>
                          <a:spcPts val="0"/>
                        </a:spcAft>
                      </a:pPr>
                      <a:r>
                        <a:rPr lang="es-EC" sz="1400">
                          <a:effectLst/>
                        </a:rPr>
                        <a:t>EMPRESA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extLst>
                  <a:ext uri="{0D108BD9-81ED-4DB2-BD59-A6C34878D82A}">
                    <a16:rowId xmlns:a16="http://schemas.microsoft.com/office/drawing/2014/main" val="870141631"/>
                  </a:ext>
                </a:extLst>
              </a:tr>
              <a:tr h="1749576">
                <a:tc>
                  <a:txBody>
                    <a:bodyPr/>
                    <a:lstStyle/>
                    <a:p>
                      <a:pPr algn="ctr">
                        <a:lnSpc>
                          <a:spcPct val="107000"/>
                        </a:lnSpc>
                        <a:spcAft>
                          <a:spcPts val="0"/>
                        </a:spcAft>
                      </a:pPr>
                      <a:r>
                        <a:rPr lang="es-EC" sz="1400">
                          <a:effectLst/>
                        </a:rPr>
                        <a:t>1.- ¿DÓNDE ESTAMOS?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a:txBody>
                    <a:bodyPr/>
                    <a:lstStyle/>
                    <a:p>
                      <a:pPr algn="just">
                        <a:lnSpc>
                          <a:spcPct val="107000"/>
                        </a:lnSpc>
                        <a:spcAft>
                          <a:spcPts val="0"/>
                        </a:spcAft>
                      </a:pPr>
                      <a:r>
                        <a:rPr lang="es-EC" sz="1400">
                          <a:effectLst/>
                        </a:rPr>
                        <a:t> Según la revista VECO Ecuador del año (2008). La población que habita en el país está concientizando en consumir alimentos orgánicos libres de químicos. Por lo tanto, las ferias verdes se caracterizan por ofrecer estos productos y generar un mínimo impacto ambiental.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a:txBody>
                    <a:bodyPr/>
                    <a:lstStyle/>
                    <a:p>
                      <a:pPr algn="just">
                        <a:lnSpc>
                          <a:spcPct val="107000"/>
                        </a:lnSpc>
                        <a:spcAft>
                          <a:spcPts val="0"/>
                        </a:spcAft>
                      </a:pPr>
                      <a:r>
                        <a:rPr lang="es-EC" sz="1400">
                          <a:effectLst/>
                        </a:rPr>
                        <a:t>Las ferias instaladas en la ciudad de Quito y Valle de los Chillos cuentan con stands adecuados para la oferta y demanda de los productos orgánicos. Además cuentan con productos biodegradables para su limpieza y bolsas ecológicas.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extLst>
                  <a:ext uri="{0D108BD9-81ED-4DB2-BD59-A6C34878D82A}">
                    <a16:rowId xmlns:a16="http://schemas.microsoft.com/office/drawing/2014/main" val="1043842139"/>
                  </a:ext>
                </a:extLst>
              </a:tr>
              <a:tr h="2335702">
                <a:tc>
                  <a:txBody>
                    <a:bodyPr/>
                    <a:lstStyle/>
                    <a:p>
                      <a:pPr algn="ctr">
                        <a:lnSpc>
                          <a:spcPct val="107000"/>
                        </a:lnSpc>
                        <a:spcAft>
                          <a:spcPts val="0"/>
                        </a:spcAft>
                      </a:pPr>
                      <a:r>
                        <a:rPr lang="es-EC" sz="1400" dirty="0">
                          <a:effectLst/>
                        </a:rPr>
                        <a:t>2.- ¿A DÓNDE VAMOS SEGÚN LA TENDENCIA?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a:txBody>
                    <a:bodyPr/>
                    <a:lstStyle/>
                    <a:p>
                      <a:pPr algn="just">
                        <a:lnSpc>
                          <a:spcPct val="107000"/>
                        </a:lnSpc>
                        <a:spcAft>
                          <a:spcPts val="0"/>
                        </a:spcAft>
                      </a:pPr>
                      <a:r>
                        <a:rPr lang="es-EC" sz="1400">
                          <a:effectLst/>
                        </a:rPr>
                        <a:t>Según la Agencia de Promoción Económica “CONQUITO” los ciudadanos que acuden a comprar sus alimentos para la casa, son cada vez más conscientes con la responsabilidad ambiental y social. Estas ferias verdes provocan un mínimo impacto ambiental y ofrecen alimentos naturales donde la ciudadanía puede disfrutar de estos alimentos y notar su diferencia.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a:txBody>
                    <a:bodyPr/>
                    <a:lstStyle/>
                    <a:p>
                      <a:pPr algn="just">
                        <a:lnSpc>
                          <a:spcPct val="107000"/>
                        </a:lnSpc>
                        <a:spcAft>
                          <a:spcPts val="0"/>
                        </a:spcAft>
                      </a:pPr>
                      <a:r>
                        <a:rPr lang="es-EC" sz="1400">
                          <a:effectLst/>
                        </a:rPr>
                        <a:t>Los agricultores orgánicos buscan alianzas estratégicas con empresas que se encuentren en los cantones de Quito y Rumiñahui que ayuden en la promoción y publicidad de estos alimentos con el fin de promover la responsabilidad social y ambiental   que en la actualidad es lo que toda empresa busca.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extLst>
                  <a:ext uri="{0D108BD9-81ED-4DB2-BD59-A6C34878D82A}">
                    <a16:rowId xmlns:a16="http://schemas.microsoft.com/office/drawing/2014/main" val="779830070"/>
                  </a:ext>
                </a:extLst>
              </a:tr>
              <a:tr h="729104">
                <a:tc>
                  <a:txBody>
                    <a:bodyPr/>
                    <a:lstStyle/>
                    <a:p>
                      <a:pPr algn="ctr">
                        <a:lnSpc>
                          <a:spcPct val="107000"/>
                        </a:lnSpc>
                        <a:spcAft>
                          <a:spcPts val="0"/>
                        </a:spcAft>
                      </a:pPr>
                      <a:r>
                        <a:rPr lang="es-EC" sz="1400">
                          <a:effectLst/>
                        </a:rPr>
                        <a:t>3.- ¿A DÓNDE QUISIÉRAMOS LLEGAR?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gridSpan="2">
                  <a:txBody>
                    <a:bodyPr/>
                    <a:lstStyle/>
                    <a:p>
                      <a:pPr>
                        <a:lnSpc>
                          <a:spcPct val="107000"/>
                        </a:lnSpc>
                        <a:spcAft>
                          <a:spcPts val="0"/>
                        </a:spcAft>
                      </a:pPr>
                      <a:r>
                        <a:rPr lang="es-EC" sz="1400">
                          <a:effectLst/>
                        </a:rPr>
                        <a:t>Hacer que la ciudad de Quito y el Valle de los Chillos sean uno de los principales sitios en promover las ferias verdes e incentivar a otras provincias en comercializar estos productos.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hMerge="1">
                  <a:txBody>
                    <a:bodyPr/>
                    <a:lstStyle/>
                    <a:p>
                      <a:endParaRPr lang="en-US"/>
                    </a:p>
                  </a:txBody>
                  <a:tcPr/>
                </a:tc>
                <a:extLst>
                  <a:ext uri="{0D108BD9-81ED-4DB2-BD59-A6C34878D82A}">
                    <a16:rowId xmlns:a16="http://schemas.microsoft.com/office/drawing/2014/main" val="2672824497"/>
                  </a:ext>
                </a:extLst>
              </a:tr>
              <a:tr h="975876">
                <a:tc>
                  <a:txBody>
                    <a:bodyPr/>
                    <a:lstStyle/>
                    <a:p>
                      <a:pPr algn="ctr">
                        <a:lnSpc>
                          <a:spcPct val="107000"/>
                        </a:lnSpc>
                        <a:spcAft>
                          <a:spcPts val="0"/>
                        </a:spcAft>
                      </a:pPr>
                      <a:r>
                        <a:rPr lang="es-EC" sz="1400">
                          <a:effectLst/>
                        </a:rPr>
                        <a:t>4.- ¿A DÓNDE DEBERÍAMOS LLEGAR?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gridSpan="2">
                  <a:txBody>
                    <a:bodyPr/>
                    <a:lstStyle/>
                    <a:p>
                      <a:pPr algn="ctr">
                        <a:lnSpc>
                          <a:spcPct val="107000"/>
                        </a:lnSpc>
                        <a:spcAft>
                          <a:spcPts val="0"/>
                        </a:spcAft>
                      </a:pPr>
                      <a:r>
                        <a:rPr lang="es-EC" sz="1400">
                          <a:effectLst/>
                        </a:rPr>
                        <a:t>Lograr que los agricultores recuperen su credibilidad por producir alimentos orgánicos y tengan un sitio determinado donde poder ofertar sus productos. Además de formar un centro de acopio que utilicen para el almacenamiento de su posterior venta.</a:t>
                      </a:r>
                      <a:endParaRPr lang="en-US" sz="1200">
                        <a:effectLst/>
                      </a:endParaRPr>
                    </a:p>
                    <a:p>
                      <a:pPr algn="ctr">
                        <a:lnSpc>
                          <a:spcPct val="107000"/>
                        </a:lnSpc>
                        <a:spcAft>
                          <a:spcPts val="0"/>
                        </a:spcAft>
                      </a:pPr>
                      <a:r>
                        <a:rPr lang="es-EC" sz="14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hMerge="1">
                  <a:txBody>
                    <a:bodyPr/>
                    <a:lstStyle/>
                    <a:p>
                      <a:endParaRPr lang="en-US"/>
                    </a:p>
                  </a:txBody>
                  <a:tcPr/>
                </a:tc>
                <a:extLst>
                  <a:ext uri="{0D108BD9-81ED-4DB2-BD59-A6C34878D82A}">
                    <a16:rowId xmlns:a16="http://schemas.microsoft.com/office/drawing/2014/main" val="23621355"/>
                  </a:ext>
                </a:extLst>
              </a:tr>
              <a:tr h="577325">
                <a:tc>
                  <a:txBody>
                    <a:bodyPr/>
                    <a:lstStyle/>
                    <a:p>
                      <a:pPr algn="ctr">
                        <a:lnSpc>
                          <a:spcPct val="107000"/>
                        </a:lnSpc>
                        <a:spcAft>
                          <a:spcPts val="0"/>
                        </a:spcAft>
                      </a:pPr>
                      <a:r>
                        <a:rPr lang="es-EC" sz="1400">
                          <a:effectLst/>
                        </a:rPr>
                        <a:t>OBJETIVO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gridSpan="2">
                  <a:txBody>
                    <a:bodyPr/>
                    <a:lstStyle/>
                    <a:p>
                      <a:pPr algn="ctr">
                        <a:lnSpc>
                          <a:spcPct val="107000"/>
                        </a:lnSpc>
                        <a:spcAft>
                          <a:spcPts val="0"/>
                        </a:spcAft>
                      </a:pPr>
                      <a:r>
                        <a:rPr lang="es-EC" sz="1400" dirty="0">
                          <a:effectLst/>
                        </a:rPr>
                        <a:t>Determinar espacios estratégicos donde se implementen estas ferias verdes en los cantones de Quito y Rumiñahui para la oferta y demanda de los productos.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498" marR="37498" marT="0" marB="0"/>
                </a:tc>
                <a:tc hMerge="1">
                  <a:txBody>
                    <a:bodyPr/>
                    <a:lstStyle/>
                    <a:p>
                      <a:endParaRPr lang="en-US"/>
                    </a:p>
                  </a:txBody>
                  <a:tcPr/>
                </a:tc>
                <a:extLst>
                  <a:ext uri="{0D108BD9-81ED-4DB2-BD59-A6C34878D82A}">
                    <a16:rowId xmlns:a16="http://schemas.microsoft.com/office/drawing/2014/main" val="1983660782"/>
                  </a:ext>
                </a:extLst>
              </a:tr>
            </a:tbl>
          </a:graphicData>
        </a:graphic>
      </p:graphicFrame>
    </p:spTree>
    <p:extLst>
      <p:ext uri="{BB962C8B-B14F-4D97-AF65-F5344CB8AC3E}">
        <p14:creationId xmlns:p14="http://schemas.microsoft.com/office/powerpoint/2010/main" val="352803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0568" y="1844824"/>
            <a:ext cx="10297144" cy="4339650"/>
          </a:xfrm>
          <a:prstGeom prst="rect">
            <a:avLst/>
          </a:prstGeom>
          <a:noFill/>
        </p:spPr>
        <p:txBody>
          <a:bodyPr wrap="square" lIns="91440" tIns="45720" rIns="91440" bIns="45720">
            <a:spAutoFit/>
          </a:bodyPr>
          <a:lstStyle/>
          <a:p>
            <a:pPr algn="ctr"/>
            <a:r>
              <a:rPr lang="es-ES" sz="13800" b="1" dirty="0">
                <a:ln w="0"/>
                <a:gradFill>
                  <a:gsLst>
                    <a:gs pos="21000">
                      <a:srgbClr val="53575C"/>
                    </a:gs>
                    <a:gs pos="88000">
                      <a:srgbClr val="C5C7CA"/>
                    </a:gs>
                  </a:gsLst>
                  <a:lin ang="5400000"/>
                </a:gradFill>
              </a:rPr>
              <a:t>Capítulo I</a:t>
            </a:r>
          </a:p>
          <a:p>
            <a:pPr algn="ctr"/>
            <a:endParaRPr lang="es-ES" sz="138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703838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92382730"/>
              </p:ext>
            </p:extLst>
          </p:nvPr>
        </p:nvGraphicFramePr>
        <p:xfrm>
          <a:off x="827584" y="1340768"/>
          <a:ext cx="7416824"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1608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0568" y="1844824"/>
            <a:ext cx="10297144" cy="3046988"/>
          </a:xfrm>
          <a:prstGeom prst="rect">
            <a:avLst/>
          </a:prstGeom>
          <a:noFill/>
        </p:spPr>
        <p:txBody>
          <a:bodyPr wrap="square" lIns="91440" tIns="45720" rIns="91440" bIns="45720">
            <a:spAutoFit/>
          </a:bodyPr>
          <a:lstStyle/>
          <a:p>
            <a:pPr algn="ctr"/>
            <a:r>
              <a:rPr lang="es-ES" sz="9600" b="1" dirty="0" smtClean="0">
                <a:ln w="0"/>
                <a:gradFill>
                  <a:gsLst>
                    <a:gs pos="21000">
                      <a:srgbClr val="53575C"/>
                    </a:gs>
                    <a:gs pos="88000">
                      <a:srgbClr val="C5C7CA"/>
                    </a:gs>
                  </a:gsLst>
                  <a:lin ang="5400000"/>
                </a:gradFill>
              </a:rPr>
              <a:t>Propuesta</a:t>
            </a:r>
            <a:endParaRPr lang="es-ES" sz="9600" b="1" dirty="0">
              <a:ln w="0"/>
              <a:gradFill>
                <a:gsLst>
                  <a:gs pos="21000">
                    <a:srgbClr val="53575C"/>
                  </a:gs>
                  <a:gs pos="88000">
                    <a:srgbClr val="C5C7CA"/>
                  </a:gs>
                </a:gsLst>
                <a:lin ang="5400000"/>
              </a:gradFill>
            </a:endParaRPr>
          </a:p>
          <a:p>
            <a:pPr algn="ctr"/>
            <a:endParaRPr lang="es-ES" sz="96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216571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43169249"/>
              </p:ext>
            </p:extLst>
          </p:nvPr>
        </p:nvGraphicFramePr>
        <p:xfrm>
          <a:off x="0" y="0"/>
          <a:ext cx="9144000" cy="6888184"/>
        </p:xfrm>
        <a:graphic>
          <a:graphicData uri="http://schemas.openxmlformats.org/drawingml/2006/table">
            <a:tbl>
              <a:tblPr firstRow="1" firstCol="1" bandRow="1">
                <a:tableStyleId>{91EBBBCC-DAD2-459C-BE2E-F6DE35CF9A28}</a:tableStyleId>
              </a:tblPr>
              <a:tblGrid>
                <a:gridCol w="1045584">
                  <a:extLst>
                    <a:ext uri="{9D8B030D-6E8A-4147-A177-3AD203B41FA5}">
                      <a16:colId xmlns:a16="http://schemas.microsoft.com/office/drawing/2014/main" val="2756745710"/>
                    </a:ext>
                  </a:extLst>
                </a:gridCol>
                <a:gridCol w="3250991">
                  <a:extLst>
                    <a:ext uri="{9D8B030D-6E8A-4147-A177-3AD203B41FA5}">
                      <a16:colId xmlns:a16="http://schemas.microsoft.com/office/drawing/2014/main" val="979691519"/>
                    </a:ext>
                  </a:extLst>
                </a:gridCol>
                <a:gridCol w="2291649">
                  <a:extLst>
                    <a:ext uri="{9D8B030D-6E8A-4147-A177-3AD203B41FA5}">
                      <a16:colId xmlns:a16="http://schemas.microsoft.com/office/drawing/2014/main" val="3861180623"/>
                    </a:ext>
                  </a:extLst>
                </a:gridCol>
                <a:gridCol w="2555776">
                  <a:extLst>
                    <a:ext uri="{9D8B030D-6E8A-4147-A177-3AD203B41FA5}">
                      <a16:colId xmlns:a16="http://schemas.microsoft.com/office/drawing/2014/main" val="1491140849"/>
                    </a:ext>
                  </a:extLst>
                </a:gridCol>
              </a:tblGrid>
              <a:tr h="335578">
                <a:tc gridSpan="4">
                  <a:txBody>
                    <a:bodyPr/>
                    <a:lstStyle/>
                    <a:p>
                      <a:pPr algn="ctr">
                        <a:lnSpc>
                          <a:spcPct val="200000"/>
                        </a:lnSpc>
                        <a:spcAft>
                          <a:spcPts val="0"/>
                        </a:spcAft>
                      </a:pPr>
                      <a:r>
                        <a:rPr lang="es-EC" sz="1200" dirty="0">
                          <a:effectLst/>
                        </a:rPr>
                        <a:t>ZONAS ADMINISTRATIVAS METROPOLITANAS DE QUITO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2773742"/>
                  </a:ext>
                </a:extLst>
              </a:tr>
              <a:tr h="555230">
                <a:tc>
                  <a:txBody>
                    <a:bodyPr/>
                    <a:lstStyle/>
                    <a:p>
                      <a:pPr algn="just">
                        <a:lnSpc>
                          <a:spcPct val="150000"/>
                        </a:lnSpc>
                        <a:spcAft>
                          <a:spcPts val="0"/>
                        </a:spcAft>
                      </a:pPr>
                      <a:r>
                        <a:rPr lang="es-EC" sz="1200">
                          <a:effectLst/>
                        </a:rPr>
                        <a:t>ZONA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gn="just">
                        <a:lnSpc>
                          <a:spcPct val="150000"/>
                        </a:lnSpc>
                        <a:spcAft>
                          <a:spcPts val="0"/>
                        </a:spcAft>
                      </a:pPr>
                      <a:r>
                        <a:rPr lang="es-EC" sz="1200">
                          <a:effectLst/>
                        </a:rPr>
                        <a:t>PARROQUIA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gn="just">
                        <a:lnSpc>
                          <a:spcPct val="150000"/>
                        </a:lnSpc>
                        <a:spcAft>
                          <a:spcPts val="0"/>
                        </a:spcAft>
                      </a:pPr>
                      <a:r>
                        <a:rPr lang="es-EC" sz="1200">
                          <a:effectLst/>
                        </a:rPr>
                        <a:t>CENTRO  DE ACOPIO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gn="just">
                        <a:lnSpc>
                          <a:spcPct val="150000"/>
                        </a:lnSpc>
                        <a:spcAft>
                          <a:spcPts val="0"/>
                        </a:spcAft>
                      </a:pPr>
                      <a:r>
                        <a:rPr lang="es-EC" sz="1200" dirty="0">
                          <a:effectLst/>
                        </a:rPr>
                        <a:t>FERIA VERDE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extLst>
                  <a:ext uri="{0D108BD9-81ED-4DB2-BD59-A6C34878D82A}">
                    <a16:rowId xmlns:a16="http://schemas.microsoft.com/office/drawing/2014/main" val="1852500248"/>
                  </a:ext>
                </a:extLst>
              </a:tr>
              <a:tr h="555230">
                <a:tc>
                  <a:txBody>
                    <a:bodyPr/>
                    <a:lstStyle/>
                    <a:p>
                      <a:pPr algn="just">
                        <a:lnSpc>
                          <a:spcPct val="150000"/>
                        </a:lnSpc>
                        <a:spcAft>
                          <a:spcPts val="0"/>
                        </a:spcAft>
                      </a:pPr>
                      <a:r>
                        <a:rPr lang="es-EC" sz="1200">
                          <a:effectLst/>
                        </a:rPr>
                        <a:t>QUITUMBE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nSpc>
                          <a:spcPct val="150000"/>
                        </a:lnSpc>
                        <a:spcAft>
                          <a:spcPts val="0"/>
                        </a:spcAft>
                      </a:pPr>
                      <a:r>
                        <a:rPr lang="es-EC" sz="1200">
                          <a:effectLst/>
                        </a:rPr>
                        <a:t>Chillogallo, Guamaní, Quitumbe, Turubamba y La Ecuatoriana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rowSpan="6">
                  <a:txBody>
                    <a:bodyPr/>
                    <a:lstStyle/>
                    <a:p>
                      <a:pPr algn="just">
                        <a:lnSpc>
                          <a:spcPct val="150000"/>
                        </a:lnSpc>
                        <a:spcAft>
                          <a:spcPts val="0"/>
                        </a:spcAft>
                      </a:pPr>
                      <a:r>
                        <a:rPr lang="es-EC" sz="1800" dirty="0">
                          <a:effectLst/>
                        </a:rPr>
                        <a:t> </a:t>
                      </a:r>
                      <a:endParaRPr lang="en-US" sz="1800" dirty="0">
                        <a:effectLst/>
                      </a:endParaRPr>
                    </a:p>
                    <a:p>
                      <a:pPr algn="ctr">
                        <a:lnSpc>
                          <a:spcPct val="150000"/>
                        </a:lnSpc>
                        <a:spcAft>
                          <a:spcPts val="0"/>
                        </a:spcAft>
                      </a:pPr>
                      <a:r>
                        <a:rPr lang="es-EC" sz="1800" dirty="0">
                          <a:effectLst/>
                        </a:rPr>
                        <a:t>QUITUMBE</a:t>
                      </a:r>
                      <a:endParaRPr lang="en-US" sz="1800" dirty="0">
                        <a:effectLst/>
                      </a:endParaRPr>
                    </a:p>
                    <a:p>
                      <a:pPr algn="ctr">
                        <a:lnSpc>
                          <a:spcPct val="150000"/>
                        </a:lnSpc>
                        <a:spcAft>
                          <a:spcPts val="0"/>
                        </a:spcAft>
                      </a:pPr>
                      <a:r>
                        <a:rPr lang="es-EC" sz="2000" dirty="0">
                          <a:effectLst/>
                        </a:rPr>
                        <a:t> </a:t>
                      </a:r>
                      <a:endParaRPr lang="en-US" sz="1800" dirty="0">
                        <a:effectLst/>
                      </a:endParaRPr>
                    </a:p>
                    <a:p>
                      <a:pPr algn="ctr">
                        <a:lnSpc>
                          <a:spcPct val="150000"/>
                        </a:lnSpc>
                        <a:spcAft>
                          <a:spcPts val="0"/>
                        </a:spcAft>
                      </a:pPr>
                      <a:r>
                        <a:rPr lang="es-EC" sz="1800"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rowSpan="6">
                  <a:txBody>
                    <a:bodyPr/>
                    <a:lstStyle/>
                    <a:p>
                      <a:pPr algn="just">
                        <a:lnSpc>
                          <a:spcPct val="150000"/>
                        </a:lnSpc>
                        <a:spcAft>
                          <a:spcPts val="0"/>
                        </a:spcAft>
                      </a:pPr>
                      <a:r>
                        <a:rPr lang="es-EC" sz="1800" dirty="0">
                          <a:effectLst/>
                        </a:rPr>
                        <a:t> </a:t>
                      </a:r>
                      <a:endParaRPr lang="en-US" sz="1800" dirty="0">
                        <a:effectLst/>
                      </a:endParaRPr>
                    </a:p>
                    <a:p>
                      <a:pPr algn="ctr">
                        <a:lnSpc>
                          <a:spcPct val="150000"/>
                        </a:lnSpc>
                        <a:spcAft>
                          <a:spcPts val="0"/>
                        </a:spcAft>
                      </a:pPr>
                      <a:r>
                        <a:rPr lang="es-EC" sz="1800" dirty="0">
                          <a:effectLst/>
                        </a:rPr>
                        <a:t>PARQUE LAGUNA DEL REDONDEL MAYORISTA</a:t>
                      </a:r>
                      <a:endParaRPr lang="en-US" sz="1800" dirty="0">
                        <a:effectLst/>
                      </a:endParaRPr>
                    </a:p>
                    <a:p>
                      <a:pPr algn="ctr">
                        <a:lnSpc>
                          <a:spcPct val="150000"/>
                        </a:lnSpc>
                        <a:spcAft>
                          <a:spcPts val="0"/>
                        </a:spcAft>
                      </a:pPr>
                      <a:r>
                        <a:rPr lang="es-EC" sz="1800"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extLst>
                  <a:ext uri="{0D108BD9-81ED-4DB2-BD59-A6C34878D82A}">
                    <a16:rowId xmlns:a16="http://schemas.microsoft.com/office/drawing/2014/main" val="499231034"/>
                  </a:ext>
                </a:extLst>
              </a:tr>
              <a:tr h="1140966">
                <a:tc>
                  <a:txBody>
                    <a:bodyPr/>
                    <a:lstStyle/>
                    <a:p>
                      <a:pPr algn="just">
                        <a:lnSpc>
                          <a:spcPct val="150000"/>
                        </a:lnSpc>
                        <a:spcAft>
                          <a:spcPts val="0"/>
                        </a:spcAft>
                      </a:pPr>
                      <a:r>
                        <a:rPr lang="es-EC" sz="1200">
                          <a:effectLst/>
                        </a:rPr>
                        <a:t>ELOY ALFARO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nSpc>
                          <a:spcPct val="150000"/>
                        </a:lnSpc>
                        <a:spcAft>
                          <a:spcPts val="0"/>
                        </a:spcAft>
                      </a:pPr>
                      <a:r>
                        <a:rPr lang="es-EC" sz="1200">
                          <a:effectLst/>
                        </a:rPr>
                        <a:t>Chilibulo, San Bartolo, Chimbacalle, La Argelia, Solanda, Lloa, La Mena, La Magdalena, La Ferroviaria.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26064879"/>
                  </a:ext>
                </a:extLst>
              </a:tr>
              <a:tr h="555230">
                <a:tc>
                  <a:txBody>
                    <a:bodyPr/>
                    <a:lstStyle/>
                    <a:p>
                      <a:pPr algn="just">
                        <a:lnSpc>
                          <a:spcPct val="150000"/>
                        </a:lnSpc>
                        <a:spcAft>
                          <a:spcPts val="0"/>
                        </a:spcAft>
                      </a:pPr>
                      <a:r>
                        <a:rPr lang="es-EC" sz="1200">
                          <a:effectLst/>
                        </a:rPr>
                        <a:t>MANUELA SAENZ</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nSpc>
                          <a:spcPct val="150000"/>
                        </a:lnSpc>
                        <a:spcAft>
                          <a:spcPts val="0"/>
                        </a:spcAft>
                      </a:pPr>
                      <a:r>
                        <a:rPr lang="es-EC" sz="1200">
                          <a:effectLst/>
                        </a:rPr>
                        <a:t>Puengasí, Centro Histórico, San Juan, La Libertad e Itchimbía.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29149466"/>
                  </a:ext>
                </a:extLst>
              </a:tr>
              <a:tr h="1726703">
                <a:tc>
                  <a:txBody>
                    <a:bodyPr/>
                    <a:lstStyle/>
                    <a:p>
                      <a:pPr algn="just">
                        <a:lnSpc>
                          <a:spcPct val="150000"/>
                        </a:lnSpc>
                        <a:spcAft>
                          <a:spcPts val="0"/>
                        </a:spcAft>
                      </a:pPr>
                      <a:r>
                        <a:rPr lang="es-EC" sz="1200">
                          <a:effectLst/>
                        </a:rPr>
                        <a:t>EUGENIO ESPEJO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nSpc>
                          <a:spcPct val="150000"/>
                        </a:lnSpc>
                        <a:spcAft>
                          <a:spcPts val="0"/>
                        </a:spcAft>
                      </a:pPr>
                      <a:r>
                        <a:rPr lang="es-EC" sz="1200">
                          <a:effectLst/>
                        </a:rPr>
                        <a:t>Puéllaro, Chavezpamba, Atahualpa, San José de Minas, Perucho, El Condado, Ponceano, San Antonio de Pichincha, Nono, Cotocollao, Pomasqui, Calacalí, Comité del Pueblo y Carcelén.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1776839"/>
                  </a:ext>
                </a:extLst>
              </a:tr>
              <a:tr h="555230">
                <a:tc>
                  <a:txBody>
                    <a:bodyPr/>
                    <a:lstStyle/>
                    <a:p>
                      <a:pPr algn="just">
                        <a:lnSpc>
                          <a:spcPct val="150000"/>
                        </a:lnSpc>
                        <a:spcAft>
                          <a:spcPts val="0"/>
                        </a:spcAft>
                      </a:pPr>
                      <a:r>
                        <a:rPr lang="es-EC" sz="1200">
                          <a:effectLst/>
                        </a:rPr>
                        <a:t>LA DELICIA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nSpc>
                          <a:spcPct val="150000"/>
                        </a:lnSpc>
                        <a:spcAft>
                          <a:spcPts val="0"/>
                        </a:spcAft>
                      </a:pPr>
                      <a:r>
                        <a:rPr lang="es-EC" sz="1200">
                          <a:effectLst/>
                        </a:rPr>
                        <a:t>Nanegal, Pacto, Gualea y Nanegalito.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06852492"/>
                  </a:ext>
                </a:extLst>
              </a:tr>
              <a:tr h="1433835">
                <a:tc>
                  <a:txBody>
                    <a:bodyPr/>
                    <a:lstStyle/>
                    <a:p>
                      <a:pPr algn="just">
                        <a:lnSpc>
                          <a:spcPct val="150000"/>
                        </a:lnSpc>
                        <a:spcAft>
                          <a:spcPts val="0"/>
                        </a:spcAft>
                      </a:pPr>
                      <a:r>
                        <a:rPr lang="es-EC" sz="1200">
                          <a:effectLst/>
                        </a:rPr>
                        <a:t>TURISTICA LA MARISCAL</a:t>
                      </a:r>
                      <a:endParaRPr lang="en-US" sz="1200">
                        <a:effectLst/>
                      </a:endParaRPr>
                    </a:p>
                    <a:p>
                      <a:pPr algn="just">
                        <a:lnSpc>
                          <a:spcPct val="150000"/>
                        </a:lnSpc>
                        <a:spcAft>
                          <a:spcPts val="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a:txBody>
                    <a:bodyPr/>
                    <a:lstStyle/>
                    <a:p>
                      <a:pPr>
                        <a:lnSpc>
                          <a:spcPct val="150000"/>
                        </a:lnSpc>
                        <a:spcAft>
                          <a:spcPts val="0"/>
                        </a:spcAft>
                      </a:pPr>
                      <a:r>
                        <a:rPr lang="es-EC" sz="1200" dirty="0">
                          <a:effectLst/>
                        </a:rPr>
                        <a:t>Concepción, Mariscal Sucre, Belisario Quevedo, San Isidro del Inca, </a:t>
                      </a:r>
                      <a:r>
                        <a:rPr lang="es-EC" sz="1200" dirty="0" err="1">
                          <a:effectLst/>
                        </a:rPr>
                        <a:t>Rumipamba</a:t>
                      </a:r>
                      <a:r>
                        <a:rPr lang="es-EC" sz="1200" dirty="0">
                          <a:effectLst/>
                        </a:rPr>
                        <a:t>, Kennedy, </a:t>
                      </a:r>
                      <a:r>
                        <a:rPr lang="es-EC" sz="1200" dirty="0" err="1">
                          <a:effectLst/>
                        </a:rPr>
                        <a:t>Nayón</a:t>
                      </a:r>
                      <a:r>
                        <a:rPr lang="es-EC" sz="1200" dirty="0">
                          <a:effectLst/>
                        </a:rPr>
                        <a:t>, Iñaquito, </a:t>
                      </a:r>
                      <a:r>
                        <a:rPr lang="es-EC" sz="1200" dirty="0" err="1">
                          <a:effectLst/>
                        </a:rPr>
                        <a:t>Cochapamba</a:t>
                      </a:r>
                      <a:r>
                        <a:rPr lang="es-EC" sz="1200" dirty="0">
                          <a:effectLst/>
                        </a:rPr>
                        <a:t>, Jipijapa y </a:t>
                      </a:r>
                      <a:r>
                        <a:rPr lang="es-EC" sz="1200" dirty="0" err="1">
                          <a:effectLst/>
                        </a:rPr>
                        <a:t>Zámbiza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2281127"/>
                  </a:ext>
                </a:extLst>
              </a:tr>
            </a:tbl>
          </a:graphicData>
        </a:graphic>
      </p:graphicFrame>
      <p:pic>
        <p:nvPicPr>
          <p:cNvPr id="6" name="Imagen 5" descr="Imagen relacionada"/>
          <p:cNvPicPr/>
          <p:nvPr/>
        </p:nvPicPr>
        <p:blipFill>
          <a:blip r:embed="rId3">
            <a:extLst>
              <a:ext uri="{28A0092B-C50C-407E-A947-70E740481C1C}">
                <a14:useLocalDpi xmlns:a14="http://schemas.microsoft.com/office/drawing/2010/main" val="0"/>
              </a:ext>
            </a:extLst>
          </a:blip>
          <a:srcRect/>
          <a:stretch>
            <a:fillRect/>
          </a:stretch>
        </p:blipFill>
        <p:spPr bwMode="auto">
          <a:xfrm>
            <a:off x="4460791" y="2780928"/>
            <a:ext cx="2160240" cy="2319655"/>
          </a:xfrm>
          <a:prstGeom prst="rect">
            <a:avLst/>
          </a:prstGeom>
          <a:noFill/>
          <a:ln>
            <a:noFill/>
          </a:ln>
        </p:spPr>
      </p:pic>
      <p:sp>
        <p:nvSpPr>
          <p:cNvPr id="5" name="Rectangle 4"/>
          <p:cNvSpPr>
            <a:spLocks noChangeArrowheads="1"/>
          </p:cNvSpPr>
          <p:nvPr/>
        </p:nvSpPr>
        <p:spPr bwMode="auto">
          <a:xfrm>
            <a:off x="70879" y="-7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to 6"/>
          <p:cNvGraphicFramePr>
            <a:graphicFrameLocks noChangeAspect="1"/>
          </p:cNvGraphicFramePr>
          <p:nvPr>
            <p:extLst>
              <p:ext uri="{D42A27DB-BD31-4B8C-83A1-F6EECF244321}">
                <p14:modId xmlns:p14="http://schemas.microsoft.com/office/powerpoint/2010/main" val="1556562970"/>
              </p:ext>
            </p:extLst>
          </p:nvPr>
        </p:nvGraphicFramePr>
        <p:xfrm>
          <a:off x="6732239" y="2700283"/>
          <a:ext cx="2304257" cy="2400300"/>
        </p:xfrm>
        <a:graphic>
          <a:graphicData uri="http://schemas.openxmlformats.org/presentationml/2006/ole">
            <mc:AlternateContent xmlns:mc="http://schemas.openxmlformats.org/markup-compatibility/2006">
              <mc:Choice xmlns:v="urn:schemas-microsoft-com:vml" Requires="v">
                <p:oleObj spid="_x0000_s98340" name="Imagen de mapa de bits" r:id="rId4" imgW="6857143" imgH="6620799" progId="Paint.Picture">
                  <p:embed/>
                </p:oleObj>
              </mc:Choice>
              <mc:Fallback>
                <p:oleObj name="Imagen de mapa de bits" r:id="rId4" imgW="6857143" imgH="6620799"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39" y="2700283"/>
                        <a:ext cx="2304257" cy="2400300"/>
                      </a:xfrm>
                      <a:prstGeom prst="rect">
                        <a:avLst/>
                      </a:prstGeom>
                      <a:noFill/>
                    </p:spPr>
                  </p:pic>
                </p:oleObj>
              </mc:Fallback>
            </mc:AlternateContent>
          </a:graphicData>
        </a:graphic>
      </p:graphicFrame>
    </p:spTree>
    <p:extLst>
      <p:ext uri="{BB962C8B-B14F-4D97-AF65-F5344CB8AC3E}">
        <p14:creationId xmlns:p14="http://schemas.microsoft.com/office/powerpoint/2010/main" val="1892808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03093217"/>
              </p:ext>
            </p:extLst>
          </p:nvPr>
        </p:nvGraphicFramePr>
        <p:xfrm>
          <a:off x="0" y="0"/>
          <a:ext cx="9144000" cy="6857999"/>
        </p:xfrm>
        <a:graphic>
          <a:graphicData uri="http://schemas.openxmlformats.org/drawingml/2006/table">
            <a:tbl>
              <a:tblPr firstRow="1" firstCol="1" bandRow="1">
                <a:tableStyleId>{91EBBBCC-DAD2-459C-BE2E-F6DE35CF9A28}</a:tableStyleId>
              </a:tblPr>
              <a:tblGrid>
                <a:gridCol w="1835696">
                  <a:extLst>
                    <a:ext uri="{9D8B030D-6E8A-4147-A177-3AD203B41FA5}">
                      <a16:colId xmlns:a16="http://schemas.microsoft.com/office/drawing/2014/main" val="3167212060"/>
                    </a:ext>
                  </a:extLst>
                </a:gridCol>
                <a:gridCol w="3672408">
                  <a:extLst>
                    <a:ext uri="{9D8B030D-6E8A-4147-A177-3AD203B41FA5}">
                      <a16:colId xmlns:a16="http://schemas.microsoft.com/office/drawing/2014/main" val="3206567741"/>
                    </a:ext>
                  </a:extLst>
                </a:gridCol>
                <a:gridCol w="3635896">
                  <a:extLst>
                    <a:ext uri="{9D8B030D-6E8A-4147-A177-3AD203B41FA5}">
                      <a16:colId xmlns:a16="http://schemas.microsoft.com/office/drawing/2014/main" val="4171601871"/>
                    </a:ext>
                  </a:extLst>
                </a:gridCol>
              </a:tblGrid>
              <a:tr h="676814">
                <a:tc gridSpan="3">
                  <a:txBody>
                    <a:bodyPr/>
                    <a:lstStyle/>
                    <a:p>
                      <a:pPr algn="ctr">
                        <a:lnSpc>
                          <a:spcPct val="200000"/>
                        </a:lnSpc>
                        <a:spcAft>
                          <a:spcPts val="0"/>
                        </a:spcAft>
                      </a:pPr>
                      <a:r>
                        <a:rPr lang="es-EC" sz="1600" dirty="0">
                          <a:effectLst/>
                        </a:rPr>
                        <a:t>ZONAS ADMINISTRATIVAS DE RUMIÑAHUI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9911823"/>
                  </a:ext>
                </a:extLst>
              </a:tr>
              <a:tr h="507611">
                <a:tc>
                  <a:txBody>
                    <a:bodyPr/>
                    <a:lstStyle/>
                    <a:p>
                      <a:pPr algn="ctr">
                        <a:lnSpc>
                          <a:spcPct val="150000"/>
                        </a:lnSpc>
                        <a:spcAft>
                          <a:spcPts val="0"/>
                        </a:spcAft>
                      </a:pPr>
                      <a:r>
                        <a:rPr lang="es-EC" sz="1600">
                          <a:effectLst/>
                        </a:rPr>
                        <a:t>PARROQUIA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tc>
                  <a:txBody>
                    <a:bodyPr/>
                    <a:lstStyle/>
                    <a:p>
                      <a:pPr algn="ctr">
                        <a:lnSpc>
                          <a:spcPct val="150000"/>
                        </a:lnSpc>
                        <a:spcAft>
                          <a:spcPts val="0"/>
                        </a:spcAft>
                      </a:pPr>
                      <a:r>
                        <a:rPr lang="es-EC" sz="1600">
                          <a:effectLst/>
                        </a:rPr>
                        <a:t>CENTRO  DE ACOPIO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tc>
                  <a:txBody>
                    <a:bodyPr/>
                    <a:lstStyle/>
                    <a:p>
                      <a:pPr algn="ctr">
                        <a:lnSpc>
                          <a:spcPct val="150000"/>
                        </a:lnSpc>
                        <a:spcAft>
                          <a:spcPts val="0"/>
                        </a:spcAft>
                      </a:pPr>
                      <a:r>
                        <a:rPr lang="es-EC" sz="1600">
                          <a:effectLst/>
                        </a:rPr>
                        <a:t>FERIA VERDE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extLst>
                  <a:ext uri="{0D108BD9-81ED-4DB2-BD59-A6C34878D82A}">
                    <a16:rowId xmlns:a16="http://schemas.microsoft.com/office/drawing/2014/main" val="3063421238"/>
                  </a:ext>
                </a:extLst>
              </a:tr>
              <a:tr h="2031895">
                <a:tc>
                  <a:txBody>
                    <a:bodyPr/>
                    <a:lstStyle/>
                    <a:p>
                      <a:pPr algn="ctr">
                        <a:lnSpc>
                          <a:spcPct val="150000"/>
                        </a:lnSpc>
                        <a:spcAft>
                          <a:spcPts val="0"/>
                        </a:spcAft>
                      </a:pPr>
                      <a:r>
                        <a:rPr lang="es-EC" sz="1600" b="0" dirty="0">
                          <a:effectLst/>
                        </a:rPr>
                        <a:t> </a:t>
                      </a:r>
                      <a:endParaRPr lang="en-US" sz="1200" b="0" dirty="0">
                        <a:effectLst/>
                      </a:endParaRPr>
                    </a:p>
                    <a:p>
                      <a:pPr algn="ctr">
                        <a:lnSpc>
                          <a:spcPct val="150000"/>
                        </a:lnSpc>
                        <a:spcAft>
                          <a:spcPts val="0"/>
                        </a:spcAft>
                      </a:pPr>
                      <a:r>
                        <a:rPr lang="es-EC" sz="1600" b="0" dirty="0">
                          <a:effectLst/>
                        </a:rPr>
                        <a:t> </a:t>
                      </a:r>
                      <a:endParaRPr lang="en-US" sz="1200" b="0" dirty="0">
                        <a:effectLst/>
                      </a:endParaRPr>
                    </a:p>
                    <a:p>
                      <a:pPr algn="ctr">
                        <a:lnSpc>
                          <a:spcPct val="150000"/>
                        </a:lnSpc>
                        <a:spcAft>
                          <a:spcPts val="0"/>
                        </a:spcAft>
                      </a:pPr>
                      <a:r>
                        <a:rPr lang="es-EC" sz="1600" b="0" dirty="0">
                          <a:effectLst/>
                        </a:rPr>
                        <a:t>COTOGCHOA</a:t>
                      </a:r>
                      <a:endParaRPr lang="en-US" sz="1200" b="0" dirty="0">
                        <a:effectLst/>
                      </a:endParaRPr>
                    </a:p>
                    <a:p>
                      <a:pPr algn="ctr">
                        <a:lnSpc>
                          <a:spcPct val="150000"/>
                        </a:lnSpc>
                        <a:spcAft>
                          <a:spcPts val="0"/>
                        </a:spcAft>
                      </a:pPr>
                      <a:r>
                        <a:rPr lang="es-EC" sz="1600" b="0" dirty="0">
                          <a:effectLst/>
                        </a:rPr>
                        <a:t>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tc rowSpan="3">
                  <a:txBody>
                    <a:bodyPr/>
                    <a:lstStyle/>
                    <a:p>
                      <a:pPr algn="just">
                        <a:lnSpc>
                          <a:spcPct val="150000"/>
                        </a:lnSpc>
                        <a:spcAft>
                          <a:spcPts val="0"/>
                        </a:spcAft>
                      </a:pPr>
                      <a:r>
                        <a:rPr lang="es-EC" sz="1600" b="1" dirty="0">
                          <a:effectLst/>
                        </a:rPr>
                        <a:t> </a:t>
                      </a:r>
                      <a:endParaRPr lang="en-US" sz="1200" b="1" dirty="0">
                        <a:effectLst/>
                      </a:endParaRPr>
                    </a:p>
                    <a:p>
                      <a:pPr algn="ctr">
                        <a:lnSpc>
                          <a:spcPct val="150000"/>
                        </a:lnSpc>
                        <a:spcAft>
                          <a:spcPts val="0"/>
                        </a:spcAft>
                      </a:pPr>
                      <a:r>
                        <a:rPr lang="es-EC" sz="1600" b="1" dirty="0" smtClean="0">
                          <a:effectLst/>
                        </a:rPr>
                        <a:t>SANGOLQUÍ</a:t>
                      </a:r>
                      <a:r>
                        <a:rPr lang="es-EC" sz="1600" b="1"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tc rowSpan="3">
                  <a:txBody>
                    <a:bodyPr/>
                    <a:lstStyle/>
                    <a:p>
                      <a:pPr algn="just">
                        <a:lnSpc>
                          <a:spcPct val="150000"/>
                        </a:lnSpc>
                        <a:spcAft>
                          <a:spcPts val="0"/>
                        </a:spcAft>
                      </a:pPr>
                      <a:r>
                        <a:rPr lang="es-EC" sz="1600" b="1" dirty="0">
                          <a:effectLst/>
                        </a:rPr>
                        <a:t> </a:t>
                      </a:r>
                      <a:endParaRPr lang="en-US" sz="1200" b="1" dirty="0">
                        <a:effectLst/>
                      </a:endParaRPr>
                    </a:p>
                    <a:p>
                      <a:pPr algn="ctr">
                        <a:lnSpc>
                          <a:spcPct val="150000"/>
                        </a:lnSpc>
                        <a:spcAft>
                          <a:spcPts val="0"/>
                        </a:spcAft>
                      </a:pPr>
                      <a:r>
                        <a:rPr lang="es-EC" sz="1600" b="1" dirty="0">
                          <a:effectLst/>
                        </a:rPr>
                        <a:t>PARQUE EL TURISMO</a:t>
                      </a:r>
                      <a:endParaRPr lang="en-US" sz="1200" b="1" dirty="0">
                        <a:effectLst/>
                      </a:endParaRPr>
                    </a:p>
                    <a:p>
                      <a:pPr algn="ctr">
                        <a:lnSpc>
                          <a:spcPct val="150000"/>
                        </a:lnSpc>
                        <a:spcAft>
                          <a:spcPts val="0"/>
                        </a:spcAft>
                      </a:pPr>
                      <a:r>
                        <a:rPr lang="es-EC" sz="1600" b="1"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extLst>
                  <a:ext uri="{0D108BD9-81ED-4DB2-BD59-A6C34878D82A}">
                    <a16:rowId xmlns:a16="http://schemas.microsoft.com/office/drawing/2014/main" val="3501534523"/>
                  </a:ext>
                </a:extLst>
              </a:tr>
              <a:tr h="2031895">
                <a:tc>
                  <a:txBody>
                    <a:bodyPr/>
                    <a:lstStyle/>
                    <a:p>
                      <a:pPr algn="ctr">
                        <a:lnSpc>
                          <a:spcPct val="150000"/>
                        </a:lnSpc>
                        <a:spcAft>
                          <a:spcPts val="0"/>
                        </a:spcAft>
                      </a:pPr>
                      <a:r>
                        <a:rPr lang="es-EC" sz="1600" b="0" dirty="0">
                          <a:effectLst/>
                        </a:rPr>
                        <a:t> </a:t>
                      </a:r>
                      <a:endParaRPr lang="en-US" sz="1200" b="0" dirty="0">
                        <a:effectLst/>
                      </a:endParaRPr>
                    </a:p>
                    <a:p>
                      <a:pPr algn="ctr">
                        <a:lnSpc>
                          <a:spcPct val="150000"/>
                        </a:lnSpc>
                        <a:spcAft>
                          <a:spcPts val="0"/>
                        </a:spcAft>
                      </a:pPr>
                      <a:r>
                        <a:rPr lang="es-EC" sz="1600" b="0" dirty="0">
                          <a:effectLst/>
                        </a:rPr>
                        <a:t> </a:t>
                      </a:r>
                      <a:endParaRPr lang="en-US" sz="1200" b="0" dirty="0">
                        <a:effectLst/>
                      </a:endParaRPr>
                    </a:p>
                    <a:p>
                      <a:pPr algn="ctr">
                        <a:lnSpc>
                          <a:spcPct val="150000"/>
                        </a:lnSpc>
                        <a:spcAft>
                          <a:spcPts val="0"/>
                        </a:spcAft>
                      </a:pPr>
                      <a:r>
                        <a:rPr lang="es-EC" sz="1600" b="0" dirty="0">
                          <a:effectLst/>
                        </a:rPr>
                        <a:t>RUMIPAMBA</a:t>
                      </a:r>
                      <a:endParaRPr lang="en-US" sz="1200" b="0" dirty="0">
                        <a:effectLst/>
                      </a:endParaRPr>
                    </a:p>
                    <a:p>
                      <a:pPr algn="ctr">
                        <a:lnSpc>
                          <a:spcPct val="150000"/>
                        </a:lnSpc>
                        <a:spcAft>
                          <a:spcPts val="0"/>
                        </a:spcAft>
                      </a:pPr>
                      <a:r>
                        <a:rPr lang="es-EC" sz="1600" b="0" dirty="0">
                          <a:effectLst/>
                        </a:rPr>
                        <a:t>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82603120"/>
                  </a:ext>
                </a:extLst>
              </a:tr>
              <a:tr h="1609784">
                <a:tc>
                  <a:txBody>
                    <a:bodyPr/>
                    <a:lstStyle/>
                    <a:p>
                      <a:pPr algn="ctr">
                        <a:lnSpc>
                          <a:spcPct val="150000"/>
                        </a:lnSpc>
                        <a:spcAft>
                          <a:spcPts val="0"/>
                        </a:spcAft>
                      </a:pPr>
                      <a:r>
                        <a:rPr lang="es-EC" sz="1600" dirty="0">
                          <a:effectLst/>
                        </a:rPr>
                        <a:t> </a:t>
                      </a:r>
                      <a:endParaRPr lang="en-US" sz="1200" dirty="0">
                        <a:effectLst/>
                      </a:endParaRPr>
                    </a:p>
                    <a:p>
                      <a:pPr algn="ctr">
                        <a:lnSpc>
                          <a:spcPct val="150000"/>
                        </a:lnSpc>
                        <a:spcAft>
                          <a:spcPts val="0"/>
                        </a:spcAft>
                      </a:pPr>
                      <a:r>
                        <a:rPr lang="es-EC" sz="1600" dirty="0">
                          <a:effectLst/>
                        </a:rPr>
                        <a:t> </a:t>
                      </a:r>
                      <a:endParaRPr lang="en-US" sz="1200" dirty="0">
                        <a:effectLst/>
                      </a:endParaRPr>
                    </a:p>
                    <a:p>
                      <a:pPr algn="ctr">
                        <a:lnSpc>
                          <a:spcPct val="150000"/>
                        </a:lnSpc>
                        <a:spcAft>
                          <a:spcPts val="0"/>
                        </a:spcAft>
                      </a:pPr>
                      <a:r>
                        <a:rPr lang="es-EC" sz="1600" b="0" dirty="0" smtClean="0">
                          <a:effectLst/>
                        </a:rPr>
                        <a:t>SANGOLQUÍ</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182" marR="61182"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4254849"/>
                  </a:ext>
                </a:extLst>
              </a:tr>
            </a:tbl>
          </a:graphicData>
        </a:graphic>
      </p:graphicFrame>
      <p:pic>
        <p:nvPicPr>
          <p:cNvPr id="6" name="Imagen 5" descr="Imagen relacionada"/>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0545"/>
            <a:ext cx="3506078" cy="3024336"/>
          </a:xfrm>
          <a:prstGeom prst="rect">
            <a:avLst/>
          </a:prstGeom>
          <a:noFill/>
          <a:ln>
            <a:noFill/>
          </a:ln>
        </p:spPr>
      </p:pic>
      <p:pic>
        <p:nvPicPr>
          <p:cNvPr id="5" name="Imagen 4"/>
          <p:cNvPicPr>
            <a:picLocks noChangeAspect="1"/>
          </p:cNvPicPr>
          <p:nvPr/>
        </p:nvPicPr>
        <p:blipFill>
          <a:blip r:embed="rId3"/>
          <a:stretch>
            <a:fillRect/>
          </a:stretch>
        </p:blipFill>
        <p:spPr>
          <a:xfrm>
            <a:off x="5652120" y="2340544"/>
            <a:ext cx="3240360" cy="3464719"/>
          </a:xfrm>
          <a:prstGeom prst="rect">
            <a:avLst/>
          </a:prstGeom>
        </p:spPr>
      </p:pic>
    </p:spTree>
    <p:extLst>
      <p:ext uri="{BB962C8B-B14F-4D97-AF65-F5344CB8AC3E}">
        <p14:creationId xmlns:p14="http://schemas.microsoft.com/office/powerpoint/2010/main" val="2376740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907704" y="1268760"/>
            <a:ext cx="5760640" cy="4104456"/>
          </a:xfrm>
          <a:prstGeom prst="rect">
            <a:avLst/>
          </a:prstGeom>
        </p:spPr>
      </p:pic>
    </p:spTree>
    <p:extLst>
      <p:ext uri="{BB962C8B-B14F-4D97-AF65-F5344CB8AC3E}">
        <p14:creationId xmlns:p14="http://schemas.microsoft.com/office/powerpoint/2010/main" val="1880208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cstate="print">
            <a:extLst>
              <a:ext uri="{28A0092B-C50C-407E-A947-70E740481C1C}">
                <a14:useLocalDpi xmlns:a14="http://schemas.microsoft.com/office/drawing/2010/main" val="0"/>
              </a:ext>
            </a:extLst>
          </a:blip>
          <a:srcRect l="4257" t="13250" b="4850"/>
          <a:stretch/>
        </p:blipFill>
        <p:spPr>
          <a:xfrm>
            <a:off x="0" y="0"/>
            <a:ext cx="9144000" cy="5616624"/>
          </a:xfrm>
          <a:prstGeom prst="rect">
            <a:avLst/>
          </a:prstGeom>
        </p:spPr>
      </p:pic>
    </p:spTree>
    <p:extLst>
      <p:ext uri="{BB962C8B-B14F-4D97-AF65-F5344CB8AC3E}">
        <p14:creationId xmlns:p14="http://schemas.microsoft.com/office/powerpoint/2010/main" val="412378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cstate="print">
            <a:extLst>
              <a:ext uri="{28A0092B-C50C-407E-A947-70E740481C1C}">
                <a14:useLocalDpi xmlns:a14="http://schemas.microsoft.com/office/drawing/2010/main" val="0"/>
              </a:ext>
            </a:extLst>
          </a:blip>
          <a:srcRect l="4960" t="13250" b="4850"/>
          <a:stretch/>
        </p:blipFill>
        <p:spPr>
          <a:xfrm>
            <a:off x="0" y="9484"/>
            <a:ext cx="9144000" cy="5616624"/>
          </a:xfrm>
          <a:prstGeom prst="rect">
            <a:avLst/>
          </a:prstGeom>
        </p:spPr>
      </p:pic>
    </p:spTree>
    <p:extLst>
      <p:ext uri="{BB962C8B-B14F-4D97-AF65-F5344CB8AC3E}">
        <p14:creationId xmlns:p14="http://schemas.microsoft.com/office/powerpoint/2010/main" val="3384185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t="14521" b="5886"/>
          <a:stretch/>
        </p:blipFill>
        <p:spPr>
          <a:xfrm>
            <a:off x="0" y="-4014"/>
            <a:ext cx="9144000" cy="5737270"/>
          </a:xfrm>
          <a:prstGeom prst="rect">
            <a:avLst/>
          </a:prstGeom>
        </p:spPr>
      </p:pic>
    </p:spTree>
    <p:extLst>
      <p:ext uri="{BB962C8B-B14F-4D97-AF65-F5344CB8AC3E}">
        <p14:creationId xmlns:p14="http://schemas.microsoft.com/office/powerpoint/2010/main" val="1405363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2060848"/>
            <a:ext cx="8208912" cy="4339650"/>
          </a:xfrm>
          <a:prstGeom prst="rect">
            <a:avLst/>
          </a:prstGeom>
          <a:noFill/>
        </p:spPr>
        <p:txBody>
          <a:bodyPr wrap="square" lIns="91440" tIns="45720" rIns="91440" bIns="45720">
            <a:spAutoFit/>
          </a:bodyPr>
          <a:lstStyle/>
          <a:p>
            <a:pPr algn="ctr"/>
            <a:r>
              <a:rPr lang="es-ES" sz="13800" b="1" dirty="0">
                <a:ln w="0"/>
                <a:gradFill>
                  <a:gsLst>
                    <a:gs pos="21000">
                      <a:srgbClr val="53575C"/>
                    </a:gs>
                    <a:gs pos="88000">
                      <a:srgbClr val="C5C7CA"/>
                    </a:gs>
                  </a:gsLst>
                  <a:lin ang="5400000"/>
                </a:gradFill>
              </a:rPr>
              <a:t>Capítulo </a:t>
            </a:r>
            <a:r>
              <a:rPr lang="es-ES" sz="13800" b="1" dirty="0" smtClean="0">
                <a:ln w="0"/>
                <a:gradFill>
                  <a:gsLst>
                    <a:gs pos="21000">
                      <a:srgbClr val="53575C"/>
                    </a:gs>
                    <a:gs pos="88000">
                      <a:srgbClr val="C5C7CA"/>
                    </a:gs>
                  </a:gsLst>
                  <a:lin ang="5400000"/>
                </a:gradFill>
              </a:rPr>
              <a:t>V</a:t>
            </a:r>
            <a:endParaRPr lang="es-ES" sz="13800" b="1" dirty="0">
              <a:ln w="0"/>
              <a:gradFill>
                <a:gsLst>
                  <a:gs pos="21000">
                    <a:srgbClr val="53575C"/>
                  </a:gs>
                  <a:gs pos="88000">
                    <a:srgbClr val="C5C7CA"/>
                  </a:gs>
                </a:gsLst>
                <a:lin ang="5400000"/>
              </a:gradFill>
            </a:endParaRPr>
          </a:p>
          <a:p>
            <a:pPr algn="ctr"/>
            <a:endParaRPr lang="es-ES" sz="138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314987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0 Diagrama"/>
          <p:cNvGraphicFramePr/>
          <p:nvPr>
            <p:extLst>
              <p:ext uri="{D42A27DB-BD31-4B8C-83A1-F6EECF244321}">
                <p14:modId xmlns:p14="http://schemas.microsoft.com/office/powerpoint/2010/main" val="110118782"/>
              </p:ext>
            </p:extLst>
          </p:nvPr>
        </p:nvGraphicFramePr>
        <p:xfrm>
          <a:off x="518864" y="1196753"/>
          <a:ext cx="8229600"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txBox="1">
            <a:spLocks/>
          </p:cNvSpPr>
          <p:nvPr/>
        </p:nvSpPr>
        <p:spPr>
          <a:xfrm>
            <a:off x="518864" y="260648"/>
            <a:ext cx="8229600" cy="78296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s-EC"/>
              <a:t>CONCLUSIONES</a:t>
            </a:r>
            <a:endParaRPr lang="es-EC" dirty="0"/>
          </a:p>
        </p:txBody>
      </p:sp>
    </p:spTree>
    <p:extLst>
      <p:ext uri="{BB962C8B-B14F-4D97-AF65-F5344CB8AC3E}">
        <p14:creationId xmlns:p14="http://schemas.microsoft.com/office/powerpoint/2010/main" val="426766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63888" y="692696"/>
            <a:ext cx="2520280" cy="461665"/>
          </a:xfrm>
          <a:prstGeom prst="rect">
            <a:avLst/>
          </a:prstGeom>
          <a:noFill/>
        </p:spPr>
        <p:txBody>
          <a:bodyPr wrap="square" rtlCol="0">
            <a:spAutoFit/>
          </a:bodyPr>
          <a:lstStyle/>
          <a:p>
            <a:r>
              <a:rPr lang="es-EC" sz="2400" dirty="0"/>
              <a:t>Antecedentes</a:t>
            </a:r>
            <a:endParaRPr lang="en-US" sz="2400" dirty="0"/>
          </a:p>
        </p:txBody>
      </p:sp>
      <p:graphicFrame>
        <p:nvGraphicFramePr>
          <p:cNvPr id="8" name="Diagrama 7"/>
          <p:cNvGraphicFramePr/>
          <p:nvPr>
            <p:extLst>
              <p:ext uri="{D42A27DB-BD31-4B8C-83A1-F6EECF244321}">
                <p14:modId xmlns:p14="http://schemas.microsoft.com/office/powerpoint/2010/main" val="3228724096"/>
              </p:ext>
            </p:extLst>
          </p:nvPr>
        </p:nvGraphicFramePr>
        <p:xfrm>
          <a:off x="271914" y="1161877"/>
          <a:ext cx="856895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0898" name="Picture 2" descr="https://sevilla.abc.es/media/economia/2017/12/04/s/agricultor-movil-tecnologia-k1e--620x349@ab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692696"/>
            <a:ext cx="2689510" cy="169331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852" y="4012100"/>
            <a:ext cx="2803804" cy="1577140"/>
          </a:xfrm>
          <a:prstGeom prst="rect">
            <a:avLst/>
          </a:prstGeom>
        </p:spPr>
      </p:pic>
    </p:spTree>
    <p:extLst>
      <p:ext uri="{BB962C8B-B14F-4D97-AF65-F5344CB8AC3E}">
        <p14:creationId xmlns:p14="http://schemas.microsoft.com/office/powerpoint/2010/main" val="833625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18864" y="260648"/>
            <a:ext cx="8229600" cy="78296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s-EC" dirty="0"/>
              <a:t>recomendaciones</a:t>
            </a:r>
          </a:p>
        </p:txBody>
      </p:sp>
      <p:graphicFrame>
        <p:nvGraphicFramePr>
          <p:cNvPr id="5" name="4 Diagrama"/>
          <p:cNvGraphicFramePr/>
          <p:nvPr>
            <p:extLst>
              <p:ext uri="{D42A27DB-BD31-4B8C-83A1-F6EECF244321}">
                <p14:modId xmlns:p14="http://schemas.microsoft.com/office/powerpoint/2010/main" val="3651875879"/>
              </p:ext>
            </p:extLst>
          </p:nvPr>
        </p:nvGraphicFramePr>
        <p:xfrm>
          <a:off x="395536" y="1268760"/>
          <a:ext cx="8352928" cy="4307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851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l Rincón de Floricienta."/>
          <p:cNvPicPr>
            <a:picLocks noChangeAspect="1" noChangeArrowheads="1"/>
          </p:cNvPicPr>
          <p:nvPr/>
        </p:nvPicPr>
        <p:blipFill>
          <a:blip r:embed="rId2" cstate="print"/>
          <a:srcRect l="19396" t="25861" r="18781" b="28883"/>
          <a:stretch>
            <a:fillRect/>
          </a:stretch>
        </p:blipFill>
        <p:spPr bwMode="auto">
          <a:xfrm>
            <a:off x="1411363" y="1340768"/>
            <a:ext cx="6689029" cy="3672408"/>
          </a:xfrm>
          <a:prstGeom prst="rect">
            <a:avLst/>
          </a:prstGeom>
          <a:noFill/>
        </p:spPr>
      </p:pic>
    </p:spTree>
    <p:extLst>
      <p:ext uri="{BB962C8B-B14F-4D97-AF65-F5344CB8AC3E}">
        <p14:creationId xmlns:p14="http://schemas.microsoft.com/office/powerpoint/2010/main" val="1178284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15816" y="908720"/>
            <a:ext cx="4392488" cy="461665"/>
          </a:xfrm>
          <a:prstGeom prst="rect">
            <a:avLst/>
          </a:prstGeom>
          <a:noFill/>
        </p:spPr>
        <p:txBody>
          <a:bodyPr wrap="square" rtlCol="0">
            <a:spAutoFit/>
          </a:bodyPr>
          <a:lstStyle/>
          <a:p>
            <a:r>
              <a:rPr lang="es-EC" sz="2400" dirty="0"/>
              <a:t>Planteamiento del problema</a:t>
            </a:r>
            <a:endParaRPr lang="en-US" sz="2400" dirty="0"/>
          </a:p>
        </p:txBody>
      </p:sp>
      <p:pic>
        <p:nvPicPr>
          <p:cNvPr id="3" name="Imagen 2"/>
          <p:cNvPicPr>
            <a:picLocks noChangeAspect="1"/>
          </p:cNvPicPr>
          <p:nvPr/>
        </p:nvPicPr>
        <p:blipFill rotWithShape="1">
          <a:blip r:embed="rId2"/>
          <a:srcRect l="30630" t="25391" r="10706" b="21454"/>
          <a:stretch/>
        </p:blipFill>
        <p:spPr>
          <a:xfrm>
            <a:off x="395536" y="1484784"/>
            <a:ext cx="8424936" cy="3888432"/>
          </a:xfrm>
          <a:prstGeom prst="rect">
            <a:avLst/>
          </a:prstGeom>
        </p:spPr>
      </p:pic>
    </p:spTree>
    <p:extLst>
      <p:ext uri="{BB962C8B-B14F-4D97-AF65-F5344CB8AC3E}">
        <p14:creationId xmlns:p14="http://schemas.microsoft.com/office/powerpoint/2010/main" val="3484585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92083" y="192282"/>
            <a:ext cx="4176464" cy="461665"/>
          </a:xfrm>
          <a:prstGeom prst="rect">
            <a:avLst/>
          </a:prstGeom>
          <a:noFill/>
        </p:spPr>
        <p:txBody>
          <a:bodyPr wrap="square" rtlCol="0">
            <a:spAutoFit/>
          </a:bodyPr>
          <a:lstStyle/>
          <a:p>
            <a:r>
              <a:rPr lang="es-EC" sz="2400" dirty="0"/>
              <a:t>MARCO TEÓRICO</a:t>
            </a:r>
            <a:endParaRPr lang="en-US" sz="2400" dirty="0"/>
          </a:p>
        </p:txBody>
      </p:sp>
      <p:graphicFrame>
        <p:nvGraphicFramePr>
          <p:cNvPr id="3" name="Diagrama 2"/>
          <p:cNvGraphicFramePr/>
          <p:nvPr>
            <p:extLst>
              <p:ext uri="{D42A27DB-BD31-4B8C-83A1-F6EECF244321}">
                <p14:modId xmlns:p14="http://schemas.microsoft.com/office/powerpoint/2010/main" val="1293711827"/>
              </p:ext>
            </p:extLst>
          </p:nvPr>
        </p:nvGraphicFramePr>
        <p:xfrm>
          <a:off x="251520" y="1196752"/>
          <a:ext cx="8568952"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587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91880" y="391538"/>
            <a:ext cx="3816424" cy="461665"/>
          </a:xfrm>
          <a:prstGeom prst="rect">
            <a:avLst/>
          </a:prstGeom>
          <a:noFill/>
        </p:spPr>
        <p:txBody>
          <a:bodyPr wrap="square" rtlCol="0">
            <a:spAutoFit/>
          </a:bodyPr>
          <a:lstStyle/>
          <a:p>
            <a:r>
              <a:rPr lang="es-EC" sz="2400" dirty="0"/>
              <a:t>MARCO REFERENCIAL</a:t>
            </a:r>
            <a:endParaRPr lang="en-US" sz="2400" dirty="0"/>
          </a:p>
        </p:txBody>
      </p:sp>
      <p:graphicFrame>
        <p:nvGraphicFramePr>
          <p:cNvPr id="4" name="3 Diagrama"/>
          <p:cNvGraphicFramePr/>
          <p:nvPr>
            <p:extLst>
              <p:ext uri="{D42A27DB-BD31-4B8C-83A1-F6EECF244321}">
                <p14:modId xmlns:p14="http://schemas.microsoft.com/office/powerpoint/2010/main" val="3947988108"/>
              </p:ext>
            </p:extLst>
          </p:nvPr>
        </p:nvGraphicFramePr>
        <p:xfrm>
          <a:off x="323528" y="1052736"/>
          <a:ext cx="842493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239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1772816"/>
            <a:ext cx="8496944" cy="3139321"/>
          </a:xfrm>
          <a:prstGeom prst="rect">
            <a:avLst/>
          </a:prstGeom>
          <a:noFill/>
        </p:spPr>
        <p:txBody>
          <a:bodyPr wrap="square" lIns="91440" tIns="45720" rIns="91440" bIns="45720">
            <a:spAutoFit/>
          </a:bodyPr>
          <a:lstStyle/>
          <a:p>
            <a:pPr algn="ctr"/>
            <a:r>
              <a:rPr lang="es-ES" sz="6600" b="1" dirty="0">
                <a:ln w="0"/>
                <a:gradFill>
                  <a:gsLst>
                    <a:gs pos="21000">
                      <a:srgbClr val="53575C"/>
                    </a:gs>
                    <a:gs pos="88000">
                      <a:srgbClr val="C5C7CA"/>
                    </a:gs>
                  </a:gsLst>
                  <a:lin ang="5400000"/>
                </a:gradFill>
              </a:rPr>
              <a:t>Capítulo II</a:t>
            </a:r>
          </a:p>
          <a:p>
            <a:pPr algn="ctr"/>
            <a:r>
              <a:rPr lang="es-ES" sz="6600" b="1" dirty="0">
                <a:ln w="0"/>
                <a:gradFill>
                  <a:gsLst>
                    <a:gs pos="21000">
                      <a:srgbClr val="53575C"/>
                    </a:gs>
                    <a:gs pos="88000">
                      <a:srgbClr val="C5C7CA"/>
                    </a:gs>
                  </a:gsLst>
                  <a:lin ang="5400000"/>
                </a:gradFill>
              </a:rPr>
              <a:t>Estudio de mercado</a:t>
            </a:r>
          </a:p>
          <a:p>
            <a:pPr algn="ctr"/>
            <a:endParaRPr lang="es-ES" sz="66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2546945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69112033"/>
              </p:ext>
            </p:extLst>
          </p:nvPr>
        </p:nvGraphicFramePr>
        <p:xfrm>
          <a:off x="395536" y="2060850"/>
          <a:ext cx="8424936" cy="3481125"/>
        </p:xfrm>
        <a:graphic>
          <a:graphicData uri="http://schemas.openxmlformats.org/drawingml/2006/table">
            <a:tbl>
              <a:tblPr firstRow="1" firstCol="1" bandRow="1">
                <a:tableStyleId>{D27102A9-8310-4765-A935-A1911B00CA55}</a:tableStyleId>
              </a:tblPr>
              <a:tblGrid>
                <a:gridCol w="2520280">
                  <a:extLst>
                    <a:ext uri="{9D8B030D-6E8A-4147-A177-3AD203B41FA5}">
                      <a16:colId xmlns:a16="http://schemas.microsoft.com/office/drawing/2014/main" val="966047289"/>
                    </a:ext>
                  </a:extLst>
                </a:gridCol>
                <a:gridCol w="5904656">
                  <a:extLst>
                    <a:ext uri="{9D8B030D-6E8A-4147-A177-3AD203B41FA5}">
                      <a16:colId xmlns:a16="http://schemas.microsoft.com/office/drawing/2014/main" val="1393491777"/>
                    </a:ext>
                  </a:extLst>
                </a:gridCol>
              </a:tblGrid>
              <a:tr h="730049">
                <a:tc>
                  <a:txBody>
                    <a:bodyPr/>
                    <a:lstStyle/>
                    <a:p>
                      <a:pPr algn="just">
                        <a:lnSpc>
                          <a:spcPct val="200000"/>
                        </a:lnSpc>
                        <a:spcAft>
                          <a:spcPts val="600"/>
                        </a:spcAft>
                      </a:pPr>
                      <a:r>
                        <a:rPr lang="es-ES" sz="1400" dirty="0">
                          <a:effectLst/>
                        </a:rPr>
                        <a:t>Población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tc>
                  <a:txBody>
                    <a:bodyPr/>
                    <a:lstStyle/>
                    <a:p>
                      <a:pPr algn="just">
                        <a:lnSpc>
                          <a:spcPct val="200000"/>
                        </a:lnSpc>
                        <a:spcAft>
                          <a:spcPts val="600"/>
                        </a:spcAft>
                      </a:pPr>
                      <a:r>
                        <a:rPr lang="es-ES" sz="1400" b="0" dirty="0">
                          <a:effectLst/>
                        </a:rPr>
                        <a:t>Consumidores asiduos que compran sus alimentos  residentes del cantón Rumiñahui y Quito</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extLst>
                  <a:ext uri="{0D108BD9-81ED-4DB2-BD59-A6C34878D82A}">
                    <a16:rowId xmlns:a16="http://schemas.microsoft.com/office/drawing/2014/main" val="519097054"/>
                  </a:ext>
                </a:extLst>
              </a:tr>
              <a:tr h="494085">
                <a:tc>
                  <a:txBody>
                    <a:bodyPr/>
                    <a:lstStyle/>
                    <a:p>
                      <a:pPr algn="just">
                        <a:lnSpc>
                          <a:spcPct val="200000"/>
                        </a:lnSpc>
                        <a:spcAft>
                          <a:spcPts val="600"/>
                        </a:spcAft>
                      </a:pPr>
                      <a:r>
                        <a:rPr lang="es-ES" sz="1400">
                          <a:effectLst/>
                        </a:rPr>
                        <a:t>Muestra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tc>
                  <a:txBody>
                    <a:bodyPr/>
                    <a:lstStyle/>
                    <a:p>
                      <a:pPr algn="just">
                        <a:lnSpc>
                          <a:spcPct val="200000"/>
                        </a:lnSpc>
                        <a:spcAft>
                          <a:spcPts val="600"/>
                        </a:spcAft>
                      </a:pPr>
                      <a:r>
                        <a:rPr lang="es-ES" sz="1400" dirty="0">
                          <a:effectLst/>
                        </a:rPr>
                        <a:t>Consumidores del Norte, Sur y Centro de la ciudad de Quito y</a:t>
                      </a:r>
                      <a:r>
                        <a:rPr lang="es-ES" sz="1400" baseline="0" dirty="0">
                          <a:effectLst/>
                        </a:rPr>
                        <a:t> </a:t>
                      </a:r>
                      <a:r>
                        <a:rPr lang="es-ES" sz="1400" dirty="0">
                          <a:effectLst/>
                        </a:rPr>
                        <a:t> Rumiñahui.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extLst>
                  <a:ext uri="{0D108BD9-81ED-4DB2-BD59-A6C34878D82A}">
                    <a16:rowId xmlns:a16="http://schemas.microsoft.com/office/drawing/2014/main" val="613613311"/>
                  </a:ext>
                </a:extLst>
              </a:tr>
              <a:tr h="838810">
                <a:tc>
                  <a:txBody>
                    <a:bodyPr/>
                    <a:lstStyle/>
                    <a:p>
                      <a:pPr algn="just">
                        <a:lnSpc>
                          <a:spcPct val="200000"/>
                        </a:lnSpc>
                        <a:spcAft>
                          <a:spcPts val="600"/>
                        </a:spcAft>
                      </a:pPr>
                      <a:r>
                        <a:rPr lang="es-ES" sz="1400">
                          <a:effectLst/>
                        </a:rPr>
                        <a:t>Marco Muestral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tc>
                  <a:txBody>
                    <a:bodyPr/>
                    <a:lstStyle/>
                    <a:p>
                      <a:pPr algn="just">
                        <a:lnSpc>
                          <a:spcPct val="200000"/>
                        </a:lnSpc>
                        <a:spcAft>
                          <a:spcPts val="600"/>
                        </a:spcAft>
                      </a:pPr>
                      <a:r>
                        <a:rPr lang="es-ES" sz="1400" dirty="0">
                          <a:effectLst/>
                        </a:rPr>
                        <a:t>Número de personas que habitan en cada Zona</a:t>
                      </a:r>
                      <a:r>
                        <a:rPr lang="es-ES" sz="1400" baseline="0" dirty="0">
                          <a:effectLst/>
                        </a:rPr>
                        <a:t> administrativa del cantón Quito y </a:t>
                      </a:r>
                      <a:r>
                        <a:rPr lang="es-ES" sz="1400" dirty="0">
                          <a:effectLst/>
                        </a:rPr>
                        <a:t>Rumiñahui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extLst>
                  <a:ext uri="{0D108BD9-81ED-4DB2-BD59-A6C34878D82A}">
                    <a16:rowId xmlns:a16="http://schemas.microsoft.com/office/drawing/2014/main" val="2538593651"/>
                  </a:ext>
                </a:extLst>
              </a:tr>
              <a:tr h="387654">
                <a:tc>
                  <a:txBody>
                    <a:bodyPr/>
                    <a:lstStyle/>
                    <a:p>
                      <a:pPr algn="just">
                        <a:lnSpc>
                          <a:spcPct val="200000"/>
                        </a:lnSpc>
                        <a:spcAft>
                          <a:spcPts val="600"/>
                        </a:spcAft>
                      </a:pPr>
                      <a:r>
                        <a:rPr lang="es-ES" sz="1400">
                          <a:effectLst/>
                        </a:rPr>
                        <a:t>Unidad Muestral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tc>
                  <a:txBody>
                    <a:bodyPr/>
                    <a:lstStyle/>
                    <a:p>
                      <a:pPr algn="just">
                        <a:lnSpc>
                          <a:spcPct val="200000"/>
                        </a:lnSpc>
                        <a:spcAft>
                          <a:spcPts val="600"/>
                        </a:spcAft>
                      </a:pPr>
                      <a:r>
                        <a:rPr lang="es-ES" sz="1400" baseline="0" dirty="0">
                          <a:effectLst/>
                        </a:rPr>
                        <a:t>Parroquias del cantón Quito y Rumiñahui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extLst>
                  <a:ext uri="{0D108BD9-81ED-4DB2-BD59-A6C34878D82A}">
                    <a16:rowId xmlns:a16="http://schemas.microsoft.com/office/drawing/2014/main" val="2183818916"/>
                  </a:ext>
                </a:extLst>
              </a:tr>
              <a:tr h="387654">
                <a:tc>
                  <a:txBody>
                    <a:bodyPr/>
                    <a:lstStyle/>
                    <a:p>
                      <a:pPr algn="just">
                        <a:lnSpc>
                          <a:spcPct val="200000"/>
                        </a:lnSpc>
                        <a:spcAft>
                          <a:spcPts val="600"/>
                        </a:spcAft>
                      </a:pPr>
                      <a:r>
                        <a:rPr lang="es-ES" sz="1400">
                          <a:effectLst/>
                        </a:rPr>
                        <a:t>Unidad de análisis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tc>
                  <a:txBody>
                    <a:bodyPr/>
                    <a:lstStyle/>
                    <a:p>
                      <a:pPr algn="just">
                        <a:lnSpc>
                          <a:spcPct val="200000"/>
                        </a:lnSpc>
                        <a:spcAft>
                          <a:spcPts val="600"/>
                        </a:spcAft>
                      </a:pPr>
                      <a:r>
                        <a:rPr lang="es-ES" sz="1400" dirty="0">
                          <a:effectLst/>
                        </a:rPr>
                        <a:t>Encuesta y</a:t>
                      </a:r>
                      <a:r>
                        <a:rPr lang="es-ES" sz="1400" baseline="0" dirty="0">
                          <a:effectLst/>
                        </a:rPr>
                        <a:t> entrevista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extLst>
                  <a:ext uri="{0D108BD9-81ED-4DB2-BD59-A6C34878D82A}">
                    <a16:rowId xmlns:a16="http://schemas.microsoft.com/office/drawing/2014/main" val="2649594154"/>
                  </a:ext>
                </a:extLst>
              </a:tr>
              <a:tr h="387654">
                <a:tc>
                  <a:txBody>
                    <a:bodyPr/>
                    <a:lstStyle/>
                    <a:p>
                      <a:pPr algn="just">
                        <a:lnSpc>
                          <a:spcPct val="200000"/>
                        </a:lnSpc>
                        <a:spcAft>
                          <a:spcPts val="600"/>
                        </a:spcAft>
                      </a:pPr>
                      <a:r>
                        <a:rPr lang="es-ES" sz="1400">
                          <a:effectLst/>
                        </a:rPr>
                        <a:t>Unidad de observación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tc>
                  <a:txBody>
                    <a:bodyPr/>
                    <a:lstStyle/>
                    <a:p>
                      <a:pPr algn="just">
                        <a:lnSpc>
                          <a:spcPct val="200000"/>
                        </a:lnSpc>
                        <a:spcAft>
                          <a:spcPts val="600"/>
                        </a:spcAft>
                      </a:pPr>
                      <a:r>
                        <a:rPr lang="es-ES" sz="1400" dirty="0">
                          <a:effectLst/>
                        </a:rPr>
                        <a:t>Mercados municipales del sector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628" marR="52628" marT="0" marB="0"/>
                </a:tc>
                <a:extLst>
                  <a:ext uri="{0D108BD9-81ED-4DB2-BD59-A6C34878D82A}">
                    <a16:rowId xmlns:a16="http://schemas.microsoft.com/office/drawing/2014/main" val="86694024"/>
                  </a:ext>
                </a:extLst>
              </a:tr>
            </a:tbl>
          </a:graphicData>
        </a:graphic>
      </p:graphicFrame>
      <p:sp>
        <p:nvSpPr>
          <p:cNvPr id="3" name="CuadroTexto 2"/>
          <p:cNvSpPr txBox="1"/>
          <p:nvPr/>
        </p:nvSpPr>
        <p:spPr>
          <a:xfrm>
            <a:off x="3491880" y="620688"/>
            <a:ext cx="3240360" cy="461665"/>
          </a:xfrm>
          <a:prstGeom prst="rect">
            <a:avLst/>
          </a:prstGeom>
          <a:noFill/>
        </p:spPr>
        <p:txBody>
          <a:bodyPr wrap="square" rtlCol="0">
            <a:spAutoFit/>
          </a:bodyPr>
          <a:lstStyle/>
          <a:p>
            <a:r>
              <a:rPr lang="es-EC" sz="2400" dirty="0"/>
              <a:t>FASE CUALITATIVA</a:t>
            </a:r>
            <a:endParaRPr lang="en-US" sz="2400" dirty="0"/>
          </a:p>
        </p:txBody>
      </p:sp>
      <p:sp>
        <p:nvSpPr>
          <p:cNvPr id="4" name="CuadroTexto 3">
            <a:extLst>
              <a:ext uri="{FF2B5EF4-FFF2-40B4-BE49-F238E27FC236}">
                <a16:creationId xmlns:a16="http://schemas.microsoft.com/office/drawing/2014/main" id="{CDAA2018-EE5D-B048-AFCD-BA4D1C1F62C1}"/>
              </a:ext>
            </a:extLst>
          </p:cNvPr>
          <p:cNvSpPr txBox="1"/>
          <p:nvPr/>
        </p:nvSpPr>
        <p:spPr>
          <a:xfrm>
            <a:off x="323528" y="1196752"/>
            <a:ext cx="8496944" cy="1107996"/>
          </a:xfrm>
          <a:prstGeom prst="rect">
            <a:avLst/>
          </a:prstGeom>
          <a:noFill/>
        </p:spPr>
        <p:txBody>
          <a:bodyPr wrap="square" rtlCol="0">
            <a:spAutoFit/>
          </a:bodyPr>
          <a:lstStyle/>
          <a:p>
            <a:r>
              <a:rPr lang="es-EC" sz="1600" b="1" dirty="0" smtClean="0"/>
              <a:t>Problema:</a:t>
            </a:r>
          </a:p>
          <a:p>
            <a:r>
              <a:rPr lang="es-EC" sz="1600" dirty="0" smtClean="0"/>
              <a:t>Escasos </a:t>
            </a:r>
            <a:r>
              <a:rPr lang="es-EC" sz="1600" dirty="0"/>
              <a:t>mercados de</a:t>
            </a:r>
            <a:r>
              <a:rPr lang="es-ES" sz="1600" dirty="0"/>
              <a:t> </a:t>
            </a:r>
            <a:r>
              <a:rPr lang="es-ES" sz="1600" dirty="0" smtClean="0"/>
              <a:t>productos orgánicos en el cantón </a:t>
            </a:r>
            <a:r>
              <a:rPr lang="es-ES" sz="1600" dirty="0"/>
              <a:t>R</a:t>
            </a:r>
            <a:r>
              <a:rPr lang="es-ES" sz="1600" dirty="0" smtClean="0"/>
              <a:t>umiñahui y Quito y su propuesta de implementación.</a:t>
            </a:r>
            <a:endParaRPr lang="es-EC" sz="1600" dirty="0"/>
          </a:p>
          <a:p>
            <a:endParaRPr lang="es-EC" sz="1600" b="1" dirty="0"/>
          </a:p>
        </p:txBody>
      </p:sp>
    </p:spTree>
    <p:extLst>
      <p:ext uri="{BB962C8B-B14F-4D97-AF65-F5344CB8AC3E}">
        <p14:creationId xmlns:p14="http://schemas.microsoft.com/office/powerpoint/2010/main" val="2521633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18546</TotalTime>
  <Words>2244</Words>
  <Application>Microsoft Office PowerPoint</Application>
  <PresentationFormat>Presentación en pantalla (4:3)</PresentationFormat>
  <Paragraphs>480</Paragraphs>
  <Slides>41</Slides>
  <Notes>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9" baseType="lpstr">
      <vt:lpstr>Arial</vt:lpstr>
      <vt:lpstr>Calibri</vt:lpstr>
      <vt:lpstr>Cambria Math</vt:lpstr>
      <vt:lpstr>Times New Roman</vt:lpstr>
      <vt:lpstr>Tw Cen MT</vt:lpstr>
      <vt:lpstr>Wingdings</vt:lpstr>
      <vt:lpstr>Gota</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SoftPack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 de Windows</cp:lastModifiedBy>
  <cp:revision>577</cp:revision>
  <cp:lastPrinted>2014-02-10T17:48:14Z</cp:lastPrinted>
  <dcterms:created xsi:type="dcterms:W3CDTF">2014-01-30T22:07:07Z</dcterms:created>
  <dcterms:modified xsi:type="dcterms:W3CDTF">2019-06-11T06:59:53Z</dcterms:modified>
</cp:coreProperties>
</file>