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6"/>
  </p:notesMasterIdLst>
  <p:sldIdLst>
    <p:sldId id="410" r:id="rId2"/>
    <p:sldId id="337" r:id="rId3"/>
    <p:sldId id="565" r:id="rId4"/>
    <p:sldId id="540" r:id="rId5"/>
    <p:sldId id="471" r:id="rId6"/>
    <p:sldId id="568" r:id="rId7"/>
    <p:sldId id="539" r:id="rId8"/>
    <p:sldId id="569" r:id="rId9"/>
    <p:sldId id="566" r:id="rId10"/>
    <p:sldId id="474" r:id="rId11"/>
    <p:sldId id="542" r:id="rId12"/>
    <p:sldId id="570" r:id="rId13"/>
    <p:sldId id="572" r:id="rId14"/>
    <p:sldId id="541" r:id="rId15"/>
    <p:sldId id="573" r:id="rId16"/>
    <p:sldId id="574" r:id="rId17"/>
    <p:sldId id="575" r:id="rId18"/>
    <p:sldId id="543" r:id="rId19"/>
    <p:sldId id="577" r:id="rId20"/>
    <p:sldId id="578" r:id="rId21"/>
    <p:sldId id="579" r:id="rId22"/>
    <p:sldId id="546" r:id="rId23"/>
    <p:sldId id="580" r:id="rId24"/>
    <p:sldId id="547" r:id="rId25"/>
    <p:sldId id="581" r:id="rId26"/>
    <p:sldId id="582" r:id="rId27"/>
    <p:sldId id="583" r:id="rId28"/>
    <p:sldId id="584" r:id="rId29"/>
    <p:sldId id="585" r:id="rId30"/>
    <p:sldId id="586" r:id="rId31"/>
    <p:sldId id="587" r:id="rId32"/>
    <p:sldId id="588" r:id="rId33"/>
    <p:sldId id="552" r:id="rId34"/>
    <p:sldId id="590" r:id="rId35"/>
    <p:sldId id="589" r:id="rId36"/>
    <p:sldId id="591" r:id="rId37"/>
    <p:sldId id="593" r:id="rId38"/>
    <p:sldId id="594" r:id="rId39"/>
    <p:sldId id="595" r:id="rId40"/>
    <p:sldId id="556" r:id="rId41"/>
    <p:sldId id="558" r:id="rId42"/>
    <p:sldId id="559" r:id="rId43"/>
    <p:sldId id="560" r:id="rId44"/>
    <p:sldId id="534" r:id="rId45"/>
  </p:sldIdLst>
  <p:sldSz cx="9144000" cy="6858000" type="screen4x3"/>
  <p:notesSz cx="6858000" cy="9144000"/>
  <p:defaultTextStyle>
    <a:defPPr>
      <a:defRPr lang="es-EC"/>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4" autoAdjust="0"/>
  </p:normalViewPr>
  <p:slideViewPr>
    <p:cSldViewPr>
      <p:cViewPr varScale="1">
        <p:scale>
          <a:sx n="89" d="100"/>
          <a:sy n="89" d="100"/>
        </p:scale>
        <p:origin x="1286"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C7B88-8791-49F0-94E1-8D25656F07F4}" type="doc">
      <dgm:prSet loTypeId="urn:microsoft.com/office/officeart/2011/layout/TabList#1" loCatId="list" qsTypeId="urn:microsoft.com/office/officeart/2005/8/quickstyle/simple2" qsCatId="simple" csTypeId="urn:microsoft.com/office/officeart/2005/8/colors/accent3_5" csCatId="accent3" phldr="1"/>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Lst>
  <dgm:cxnLst>
    <dgm:cxn modelId="{E67BD1B4-B7D4-440C-87E4-11F46BDF130C}" type="presOf" srcId="{186C7B88-8791-49F0-94E1-8D25656F07F4}" destId="{E57370B7-AC12-4813-A970-DC9560033099}" srcOrd="0" destOrd="0" presId="urn:microsoft.com/office/officeart/2011/layout/Tab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6C7B88-8791-49F0-94E1-8D25656F07F4}" type="doc">
      <dgm:prSet loTypeId="urn:microsoft.com/office/officeart/2011/layout/TabList#2" loCatId="list" qsTypeId="urn:microsoft.com/office/officeart/2005/8/quickstyle/simple2" qsCatId="simple" csTypeId="urn:microsoft.com/office/officeart/2005/8/colors/accent3_5" csCatId="accent3" phldr="1"/>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Lst>
  <dgm:cxnLst>
    <dgm:cxn modelId="{E550CA01-3B4D-491C-AEF8-7903CB00D464}" type="presOf" srcId="{186C7B88-8791-49F0-94E1-8D25656F07F4}" destId="{E57370B7-AC12-4813-A970-DC9560033099}" srcOrd="0" destOrd="0" presId="urn:microsoft.com/office/officeart/2011/layout/Ta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6C7B88-8791-49F0-94E1-8D25656F07F4}" type="doc">
      <dgm:prSet loTypeId="urn:microsoft.com/office/officeart/2011/layout/TabList#2" loCatId="list" qsTypeId="urn:microsoft.com/office/officeart/2005/8/quickstyle/simple2" qsCatId="simple" csTypeId="urn:microsoft.com/office/officeart/2005/8/colors/accent3_5" csCatId="accent3" phldr="1"/>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Lst>
  <dgm:cxnLst>
    <dgm:cxn modelId="{9B7CDA20-CD67-45BC-99EE-1DD0A3C0C083}" type="presOf" srcId="{186C7B88-8791-49F0-94E1-8D25656F07F4}" destId="{E57370B7-AC12-4813-A970-DC9560033099}" srcOrd="0" destOrd="0" presId="urn:microsoft.com/office/officeart/2011/layout/Ta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6C7B88-8791-49F0-94E1-8D25656F07F4}" type="doc">
      <dgm:prSet loTypeId="urn:microsoft.com/office/officeart/2011/layout/TabList#2" loCatId="list" qsTypeId="urn:microsoft.com/office/officeart/2005/8/quickstyle/simple2" qsCatId="simple" csTypeId="urn:microsoft.com/office/officeart/2005/8/colors/accent3_5" csCatId="accent3" phldr="1"/>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Lst>
  <dgm:cxnLst>
    <dgm:cxn modelId="{74FD0481-A60F-454B-A1DD-A620D07C1C50}" type="presOf" srcId="{186C7B88-8791-49F0-94E1-8D25656F07F4}" destId="{E57370B7-AC12-4813-A970-DC9560033099}" srcOrd="0" destOrd="0" presId="urn:microsoft.com/office/officeart/2011/layout/Ta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6C7B88-8791-49F0-94E1-8D25656F07F4}" type="doc">
      <dgm:prSet loTypeId="urn:microsoft.com/office/officeart/2011/layout/TabList#2" loCatId="list" qsTypeId="urn:microsoft.com/office/officeart/2005/8/quickstyle/simple2" qsCatId="simple" csTypeId="urn:microsoft.com/office/officeart/2005/8/colors/accent3_5" csCatId="accent3" phldr="1"/>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Lst>
  <dgm:cxnLst>
    <dgm:cxn modelId="{6D6AF3C2-B86D-4070-B9ED-2174FF146DA3}" type="presOf" srcId="{186C7B88-8791-49F0-94E1-8D25656F07F4}" destId="{E57370B7-AC12-4813-A970-DC9560033099}" srcOrd="0" destOrd="0" presId="urn:microsoft.com/office/officeart/2011/layout/Ta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6C7B88-8791-49F0-94E1-8D25656F07F4}" type="doc">
      <dgm:prSet loTypeId="urn:microsoft.com/office/officeart/2011/layout/TabList#2" loCatId="list" qsTypeId="urn:microsoft.com/office/officeart/2005/8/quickstyle/simple2" qsCatId="simple" csTypeId="urn:microsoft.com/office/officeart/2005/8/colors/accent3_5" csCatId="accent3" phldr="1"/>
      <dgm:spPr/>
      <dgm:t>
        <a:bodyPr/>
        <a:lstStyle/>
        <a:p>
          <a:endParaRPr lang="es-EC"/>
        </a:p>
      </dgm:t>
    </dgm:pt>
    <dgm:pt modelId="{E57370B7-AC12-4813-A970-DC9560033099}" type="pres">
      <dgm:prSet presAssocID="{186C7B88-8791-49F0-94E1-8D25656F07F4}" presName="Name0" presStyleCnt="0">
        <dgm:presLayoutVars>
          <dgm:chMax/>
          <dgm:chPref val="3"/>
          <dgm:dir/>
          <dgm:animOne val="branch"/>
          <dgm:animLvl val="lvl"/>
        </dgm:presLayoutVars>
      </dgm:prSet>
      <dgm:spPr/>
      <dgm:t>
        <a:bodyPr/>
        <a:lstStyle/>
        <a:p>
          <a:endParaRPr lang="es-EC"/>
        </a:p>
      </dgm:t>
    </dgm:pt>
  </dgm:ptLst>
  <dgm:cxnLst>
    <dgm:cxn modelId="{297F1290-9705-44D3-B334-E99A0F008431}" type="presOf" srcId="{186C7B88-8791-49F0-94E1-8D25656F07F4}" destId="{E57370B7-AC12-4813-A970-DC9560033099}" srcOrd="0" destOrd="0" presId="urn:microsoft.com/office/officeart/2011/layout/Ta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TabList#1">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2">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2">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2">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2">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2">
  <dgm:title val="Lista de fichas"/>
  <dgm:desc val="Se usa para mostrar bloques de información no secuencial o agrupados. Funciona bien con listas con una cantidad pequeña de texto de Nivel 1. El primer elemento de Nivel 2 se muestra junto al texto de Nivel 1. El resto de texto de Nivel 2 aparece debajo del texto de Ni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54EF8C7-881E-4064-89DB-E887A41A9C4D}" type="datetimeFigureOut">
              <a:rPr lang="es-EC"/>
              <a:pPr>
                <a:defRPr/>
              </a:pPr>
              <a:t>1/7/2019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6E970F4-2A99-4A99-A881-CEFADF194D3D}" type="slidenum">
              <a:rPr lang="es-EC" altLang="es-EC"/>
              <a:pPr>
                <a:defRPr/>
              </a:pPr>
              <a:t>‹Nº›</a:t>
            </a:fld>
            <a:endParaRPr lang="es-EC" altLang="es-EC"/>
          </a:p>
        </p:txBody>
      </p:sp>
    </p:spTree>
    <p:extLst>
      <p:ext uri="{BB962C8B-B14F-4D97-AF65-F5344CB8AC3E}">
        <p14:creationId xmlns:p14="http://schemas.microsoft.com/office/powerpoint/2010/main" val="2957686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lvl1pPr>
              <a:defRPr/>
            </a:lvl1pPr>
          </a:lstStyle>
          <a:p>
            <a:pPr>
              <a:defRPr/>
            </a:pPr>
            <a:fld id="{050A881E-8EF0-459A-88EA-05686EF000B4}" type="datetimeFigureOut">
              <a:rPr lang="es-EC"/>
              <a:pPr>
                <a:defRPr/>
              </a:pPr>
              <a:t>1/7/2019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D5A944B-29B7-43AD-BD97-A348E7338191}" type="slidenum">
              <a:rPr lang="es-EC" altLang="es-EC"/>
              <a:pPr>
                <a:defRPr/>
              </a:pPr>
              <a:t>‹Nº›</a:t>
            </a:fld>
            <a:endParaRPr lang="es-EC" altLang="es-EC"/>
          </a:p>
        </p:txBody>
      </p:sp>
    </p:spTree>
    <p:extLst>
      <p:ext uri="{BB962C8B-B14F-4D97-AF65-F5344CB8AC3E}">
        <p14:creationId xmlns:p14="http://schemas.microsoft.com/office/powerpoint/2010/main" val="119179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2009939B-B57D-4F3A-8568-8FF71DA0988F}" type="datetimeFigureOut">
              <a:rPr lang="es-EC"/>
              <a:pPr>
                <a:defRPr/>
              </a:pPr>
              <a:t>1/7/2019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E8A0F485-B9ED-4F21-B194-7EF9A74B07FC}" type="slidenum">
              <a:rPr lang="es-EC" altLang="es-EC"/>
              <a:pPr>
                <a:defRPr/>
              </a:pPr>
              <a:t>‹Nº›</a:t>
            </a:fld>
            <a:endParaRPr lang="es-EC" altLang="es-EC"/>
          </a:p>
        </p:txBody>
      </p:sp>
    </p:spTree>
    <p:extLst>
      <p:ext uri="{BB962C8B-B14F-4D97-AF65-F5344CB8AC3E}">
        <p14:creationId xmlns:p14="http://schemas.microsoft.com/office/powerpoint/2010/main" val="57434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C9652292-B237-4CA5-B1F2-1429B0274556}" type="datetimeFigureOut">
              <a:rPr lang="es-EC"/>
              <a:pPr>
                <a:defRPr/>
              </a:pPr>
              <a:t>1/7/2019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64B3D80E-E163-468C-8363-A27BDD859F39}" type="slidenum">
              <a:rPr lang="es-EC" altLang="es-EC"/>
              <a:pPr>
                <a:defRPr/>
              </a:pPr>
              <a:t>‹Nº›</a:t>
            </a:fld>
            <a:endParaRPr lang="es-EC" altLang="es-EC"/>
          </a:p>
        </p:txBody>
      </p:sp>
    </p:spTree>
    <p:extLst>
      <p:ext uri="{BB962C8B-B14F-4D97-AF65-F5344CB8AC3E}">
        <p14:creationId xmlns:p14="http://schemas.microsoft.com/office/powerpoint/2010/main" val="147522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C"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pPr>
              <a:defRPr/>
            </a:pPr>
            <a:fld id="{2893CA9E-5D4E-4724-A910-214A800C1848}" type="datetimeFigureOut">
              <a:rPr lang="es-EC"/>
              <a:pPr>
                <a:defRPr/>
              </a:pPr>
              <a:t>1/7/2019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39192231-0354-4ABA-9E8E-C1E2AF5682BC}" type="slidenum">
              <a:rPr lang="es-EC" altLang="es-EC"/>
              <a:pPr>
                <a:defRPr/>
              </a:pPr>
              <a:t>‹Nº›</a:t>
            </a:fld>
            <a:endParaRPr lang="es-EC" altLang="es-EC"/>
          </a:p>
        </p:txBody>
      </p:sp>
    </p:spTree>
    <p:extLst>
      <p:ext uri="{BB962C8B-B14F-4D97-AF65-F5344CB8AC3E}">
        <p14:creationId xmlns:p14="http://schemas.microsoft.com/office/powerpoint/2010/main" val="51906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1D65892-A108-4572-BB8C-0D7C24F73587}" type="datetimeFigureOut">
              <a:rPr lang="es-EC"/>
              <a:pPr>
                <a:defRPr/>
              </a:pPr>
              <a:t>1/7/2019</a:t>
            </a:fld>
            <a:endParaRPr lang="es-EC"/>
          </a:p>
        </p:txBody>
      </p:sp>
      <p:sp>
        <p:nvSpPr>
          <p:cNvPr id="5" name="4 Marcador de pie de página"/>
          <p:cNvSpPr>
            <a:spLocks noGrp="1"/>
          </p:cNvSpPr>
          <p:nvPr>
            <p:ph type="ftr" sz="quarter" idx="11"/>
          </p:nvPr>
        </p:nvSpPr>
        <p:spPr/>
        <p:txBody>
          <a:bodyPr/>
          <a:lstStyle>
            <a:lvl1pPr>
              <a:defRPr/>
            </a:lvl1pPr>
          </a:lstStyle>
          <a:p>
            <a:pPr>
              <a:defRPr/>
            </a:pPr>
            <a:endParaRPr lang="es-EC"/>
          </a:p>
        </p:txBody>
      </p:sp>
      <p:sp>
        <p:nvSpPr>
          <p:cNvPr id="6" name="5 Marcador de número de diapositiva"/>
          <p:cNvSpPr>
            <a:spLocks noGrp="1"/>
          </p:cNvSpPr>
          <p:nvPr>
            <p:ph type="sldNum" sz="quarter" idx="12"/>
          </p:nvPr>
        </p:nvSpPr>
        <p:spPr/>
        <p:txBody>
          <a:bodyPr/>
          <a:lstStyle>
            <a:lvl1pPr>
              <a:defRPr/>
            </a:lvl1pPr>
          </a:lstStyle>
          <a:p>
            <a:pPr>
              <a:defRPr/>
            </a:pPr>
            <a:fld id="{66B1C856-DAC3-40E0-AA40-74578C61269F}" type="slidenum">
              <a:rPr lang="es-EC" altLang="es-EC"/>
              <a:pPr>
                <a:defRPr/>
              </a:pPr>
              <a:t>‹Nº›</a:t>
            </a:fld>
            <a:endParaRPr lang="es-EC" altLang="es-EC"/>
          </a:p>
        </p:txBody>
      </p:sp>
    </p:spTree>
    <p:extLst>
      <p:ext uri="{BB962C8B-B14F-4D97-AF65-F5344CB8AC3E}">
        <p14:creationId xmlns:p14="http://schemas.microsoft.com/office/powerpoint/2010/main" val="2292324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3 Marcador de fecha"/>
          <p:cNvSpPr>
            <a:spLocks noGrp="1"/>
          </p:cNvSpPr>
          <p:nvPr>
            <p:ph type="dt" sz="half" idx="10"/>
          </p:nvPr>
        </p:nvSpPr>
        <p:spPr/>
        <p:txBody>
          <a:bodyPr/>
          <a:lstStyle>
            <a:lvl1pPr>
              <a:defRPr/>
            </a:lvl1pPr>
          </a:lstStyle>
          <a:p>
            <a:pPr>
              <a:defRPr/>
            </a:pPr>
            <a:fld id="{11AF15B2-CF0F-4297-A2A2-3D5AB92AB825}" type="datetimeFigureOut">
              <a:rPr lang="es-EC"/>
              <a:pPr>
                <a:defRPr/>
              </a:pPr>
              <a:t>1/7/2019</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3B877E28-71CC-4563-B2EE-892D3D16B488}" type="slidenum">
              <a:rPr lang="es-EC" altLang="es-EC"/>
              <a:pPr>
                <a:defRPr/>
              </a:pPr>
              <a:t>‹Nº›</a:t>
            </a:fld>
            <a:endParaRPr lang="es-EC" altLang="es-EC"/>
          </a:p>
        </p:txBody>
      </p:sp>
    </p:spTree>
    <p:extLst>
      <p:ext uri="{BB962C8B-B14F-4D97-AF65-F5344CB8AC3E}">
        <p14:creationId xmlns:p14="http://schemas.microsoft.com/office/powerpoint/2010/main" val="226493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3 Marcador de fecha"/>
          <p:cNvSpPr>
            <a:spLocks noGrp="1"/>
          </p:cNvSpPr>
          <p:nvPr>
            <p:ph type="dt" sz="half" idx="10"/>
          </p:nvPr>
        </p:nvSpPr>
        <p:spPr/>
        <p:txBody>
          <a:bodyPr/>
          <a:lstStyle>
            <a:lvl1pPr>
              <a:defRPr/>
            </a:lvl1pPr>
          </a:lstStyle>
          <a:p>
            <a:pPr>
              <a:defRPr/>
            </a:pPr>
            <a:fld id="{79DFC7EA-4960-4A3E-8171-9F02C310D3B3}" type="datetimeFigureOut">
              <a:rPr lang="es-EC"/>
              <a:pPr>
                <a:defRPr/>
              </a:pPr>
              <a:t>1/7/2019</a:t>
            </a:fld>
            <a:endParaRPr lang="es-EC"/>
          </a:p>
        </p:txBody>
      </p:sp>
      <p:sp>
        <p:nvSpPr>
          <p:cNvPr id="8" name="4 Marcador de pie de página"/>
          <p:cNvSpPr>
            <a:spLocks noGrp="1"/>
          </p:cNvSpPr>
          <p:nvPr>
            <p:ph type="ftr" sz="quarter" idx="11"/>
          </p:nvPr>
        </p:nvSpPr>
        <p:spPr/>
        <p:txBody>
          <a:bodyPr/>
          <a:lstStyle>
            <a:lvl1pPr>
              <a:defRPr/>
            </a:lvl1pPr>
          </a:lstStyle>
          <a:p>
            <a:pPr>
              <a:defRPr/>
            </a:pPr>
            <a:endParaRPr lang="es-EC"/>
          </a:p>
        </p:txBody>
      </p:sp>
      <p:sp>
        <p:nvSpPr>
          <p:cNvPr id="9" name="5 Marcador de número de diapositiva"/>
          <p:cNvSpPr>
            <a:spLocks noGrp="1"/>
          </p:cNvSpPr>
          <p:nvPr>
            <p:ph type="sldNum" sz="quarter" idx="12"/>
          </p:nvPr>
        </p:nvSpPr>
        <p:spPr/>
        <p:txBody>
          <a:bodyPr/>
          <a:lstStyle>
            <a:lvl1pPr>
              <a:defRPr/>
            </a:lvl1pPr>
          </a:lstStyle>
          <a:p>
            <a:pPr>
              <a:defRPr/>
            </a:pPr>
            <a:fld id="{ABDDB5B4-D53C-492F-A919-07733427687E}" type="slidenum">
              <a:rPr lang="es-EC" altLang="es-EC"/>
              <a:pPr>
                <a:defRPr/>
              </a:pPr>
              <a:t>‹Nº›</a:t>
            </a:fld>
            <a:endParaRPr lang="es-EC" altLang="es-EC"/>
          </a:p>
        </p:txBody>
      </p:sp>
    </p:spTree>
    <p:extLst>
      <p:ext uri="{BB962C8B-B14F-4D97-AF65-F5344CB8AC3E}">
        <p14:creationId xmlns:p14="http://schemas.microsoft.com/office/powerpoint/2010/main" val="1038492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3 Marcador de fecha"/>
          <p:cNvSpPr>
            <a:spLocks noGrp="1"/>
          </p:cNvSpPr>
          <p:nvPr>
            <p:ph type="dt" sz="half" idx="10"/>
          </p:nvPr>
        </p:nvSpPr>
        <p:spPr/>
        <p:txBody>
          <a:bodyPr/>
          <a:lstStyle>
            <a:lvl1pPr>
              <a:defRPr/>
            </a:lvl1pPr>
          </a:lstStyle>
          <a:p>
            <a:pPr>
              <a:defRPr/>
            </a:pPr>
            <a:fld id="{6BC8EBC9-9AE8-48C3-BC13-BCAC8AA085A1}" type="datetimeFigureOut">
              <a:rPr lang="es-EC"/>
              <a:pPr>
                <a:defRPr/>
              </a:pPr>
              <a:t>1/7/2019</a:t>
            </a:fld>
            <a:endParaRPr lang="es-EC"/>
          </a:p>
        </p:txBody>
      </p:sp>
      <p:sp>
        <p:nvSpPr>
          <p:cNvPr id="4" name="4 Marcador de pie de página"/>
          <p:cNvSpPr>
            <a:spLocks noGrp="1"/>
          </p:cNvSpPr>
          <p:nvPr>
            <p:ph type="ftr" sz="quarter" idx="11"/>
          </p:nvPr>
        </p:nvSpPr>
        <p:spPr/>
        <p:txBody>
          <a:bodyPr/>
          <a:lstStyle>
            <a:lvl1pPr>
              <a:defRPr/>
            </a:lvl1pPr>
          </a:lstStyle>
          <a:p>
            <a:pPr>
              <a:defRPr/>
            </a:pPr>
            <a:endParaRPr lang="es-EC"/>
          </a:p>
        </p:txBody>
      </p:sp>
      <p:sp>
        <p:nvSpPr>
          <p:cNvPr id="5" name="5 Marcador de número de diapositiva"/>
          <p:cNvSpPr>
            <a:spLocks noGrp="1"/>
          </p:cNvSpPr>
          <p:nvPr>
            <p:ph type="sldNum" sz="quarter" idx="12"/>
          </p:nvPr>
        </p:nvSpPr>
        <p:spPr/>
        <p:txBody>
          <a:bodyPr/>
          <a:lstStyle>
            <a:lvl1pPr>
              <a:defRPr/>
            </a:lvl1pPr>
          </a:lstStyle>
          <a:p>
            <a:pPr>
              <a:defRPr/>
            </a:pPr>
            <a:fld id="{FD6F424B-FBFA-4130-8045-AB49CC2C613D}" type="slidenum">
              <a:rPr lang="es-EC" altLang="es-EC"/>
              <a:pPr>
                <a:defRPr/>
              </a:pPr>
              <a:t>‹Nº›</a:t>
            </a:fld>
            <a:endParaRPr lang="es-EC" altLang="es-EC"/>
          </a:p>
        </p:txBody>
      </p:sp>
    </p:spTree>
    <p:extLst>
      <p:ext uri="{BB962C8B-B14F-4D97-AF65-F5344CB8AC3E}">
        <p14:creationId xmlns:p14="http://schemas.microsoft.com/office/powerpoint/2010/main" val="317154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71DF897-9460-47A8-9C1F-730DAA5A15BE}" type="datetimeFigureOut">
              <a:rPr lang="es-EC"/>
              <a:pPr>
                <a:defRPr/>
              </a:pPr>
              <a:t>1/7/2019</a:t>
            </a:fld>
            <a:endParaRPr lang="es-EC"/>
          </a:p>
        </p:txBody>
      </p:sp>
      <p:sp>
        <p:nvSpPr>
          <p:cNvPr id="3" name="4 Marcador de pie de página"/>
          <p:cNvSpPr>
            <a:spLocks noGrp="1"/>
          </p:cNvSpPr>
          <p:nvPr>
            <p:ph type="ftr" sz="quarter" idx="11"/>
          </p:nvPr>
        </p:nvSpPr>
        <p:spPr/>
        <p:txBody>
          <a:bodyPr/>
          <a:lstStyle>
            <a:lvl1pPr>
              <a:defRPr/>
            </a:lvl1pPr>
          </a:lstStyle>
          <a:p>
            <a:pPr>
              <a:defRPr/>
            </a:pPr>
            <a:endParaRPr lang="es-EC"/>
          </a:p>
        </p:txBody>
      </p:sp>
      <p:sp>
        <p:nvSpPr>
          <p:cNvPr id="4" name="5 Marcador de número de diapositiva"/>
          <p:cNvSpPr>
            <a:spLocks noGrp="1"/>
          </p:cNvSpPr>
          <p:nvPr>
            <p:ph type="sldNum" sz="quarter" idx="12"/>
          </p:nvPr>
        </p:nvSpPr>
        <p:spPr/>
        <p:txBody>
          <a:bodyPr/>
          <a:lstStyle>
            <a:lvl1pPr>
              <a:defRPr/>
            </a:lvl1pPr>
          </a:lstStyle>
          <a:p>
            <a:pPr>
              <a:defRPr/>
            </a:pPr>
            <a:fld id="{486D6F4C-F093-4A9E-BEF3-5C30FD09642C}" type="slidenum">
              <a:rPr lang="es-EC" altLang="es-EC"/>
              <a:pPr>
                <a:defRPr/>
              </a:pPr>
              <a:t>‹Nº›</a:t>
            </a:fld>
            <a:endParaRPr lang="es-EC" altLang="es-EC"/>
          </a:p>
        </p:txBody>
      </p:sp>
    </p:spTree>
    <p:extLst>
      <p:ext uri="{BB962C8B-B14F-4D97-AF65-F5344CB8AC3E}">
        <p14:creationId xmlns:p14="http://schemas.microsoft.com/office/powerpoint/2010/main" val="264759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A199769-C8DF-4CDF-8523-1FBC4CB12137}" type="datetimeFigureOut">
              <a:rPr lang="es-EC"/>
              <a:pPr>
                <a:defRPr/>
              </a:pPr>
              <a:t>1/7/2019</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FFC43289-8B60-4AE6-8A57-19ABBA591EF6}" type="slidenum">
              <a:rPr lang="es-EC" altLang="es-EC"/>
              <a:pPr>
                <a:defRPr/>
              </a:pPr>
              <a:t>‹Nº›</a:t>
            </a:fld>
            <a:endParaRPr lang="es-EC" altLang="es-EC"/>
          </a:p>
        </p:txBody>
      </p:sp>
    </p:spTree>
    <p:extLst>
      <p:ext uri="{BB962C8B-B14F-4D97-AF65-F5344CB8AC3E}">
        <p14:creationId xmlns:p14="http://schemas.microsoft.com/office/powerpoint/2010/main" val="273128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918337E-3D10-450E-8AB7-5BD30345C67E}" type="datetimeFigureOut">
              <a:rPr lang="es-EC"/>
              <a:pPr>
                <a:defRPr/>
              </a:pPr>
              <a:t>1/7/2019</a:t>
            </a:fld>
            <a:endParaRPr lang="es-EC"/>
          </a:p>
        </p:txBody>
      </p:sp>
      <p:sp>
        <p:nvSpPr>
          <p:cNvPr id="6" name="4 Marcador de pie de página"/>
          <p:cNvSpPr>
            <a:spLocks noGrp="1"/>
          </p:cNvSpPr>
          <p:nvPr>
            <p:ph type="ftr" sz="quarter" idx="11"/>
          </p:nvPr>
        </p:nvSpPr>
        <p:spPr/>
        <p:txBody>
          <a:bodyPr/>
          <a:lstStyle>
            <a:lvl1pPr>
              <a:defRPr/>
            </a:lvl1pPr>
          </a:lstStyle>
          <a:p>
            <a:pPr>
              <a:defRPr/>
            </a:pPr>
            <a:endParaRPr lang="es-EC"/>
          </a:p>
        </p:txBody>
      </p:sp>
      <p:sp>
        <p:nvSpPr>
          <p:cNvPr id="7" name="5 Marcador de número de diapositiva"/>
          <p:cNvSpPr>
            <a:spLocks noGrp="1"/>
          </p:cNvSpPr>
          <p:nvPr>
            <p:ph type="sldNum" sz="quarter" idx="12"/>
          </p:nvPr>
        </p:nvSpPr>
        <p:spPr/>
        <p:txBody>
          <a:bodyPr/>
          <a:lstStyle>
            <a:lvl1pPr>
              <a:defRPr/>
            </a:lvl1pPr>
          </a:lstStyle>
          <a:p>
            <a:pPr>
              <a:defRPr/>
            </a:pPr>
            <a:fld id="{CA41D4A9-F18D-4534-B54B-6036CA9E02CF}" type="slidenum">
              <a:rPr lang="es-EC" altLang="es-EC"/>
              <a:pPr>
                <a:defRPr/>
              </a:pPr>
              <a:t>‹Nº›</a:t>
            </a:fld>
            <a:endParaRPr lang="es-EC" altLang="es-EC"/>
          </a:p>
        </p:txBody>
      </p:sp>
    </p:spTree>
    <p:extLst>
      <p:ext uri="{BB962C8B-B14F-4D97-AF65-F5344CB8AC3E}">
        <p14:creationId xmlns:p14="http://schemas.microsoft.com/office/powerpoint/2010/main" val="2441288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C" smtClean="0"/>
              <a:t>Haga clic para modificar el estilo de título del patrón</a:t>
            </a:r>
            <a:endParaRPr lang="es-EC" altLang="es-EC"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C" smtClean="0"/>
              <a:t>Haga clic para modificar el estilo de texto del patrón</a:t>
            </a:r>
          </a:p>
          <a:p>
            <a:pPr lvl="1"/>
            <a:r>
              <a:rPr lang="es-ES" altLang="es-EC" smtClean="0"/>
              <a:t>Segundo nivel</a:t>
            </a:r>
          </a:p>
          <a:p>
            <a:pPr lvl="2"/>
            <a:r>
              <a:rPr lang="es-ES" altLang="es-EC" smtClean="0"/>
              <a:t>Tercer nivel</a:t>
            </a:r>
          </a:p>
          <a:p>
            <a:pPr lvl="3"/>
            <a:r>
              <a:rPr lang="es-ES" altLang="es-EC" smtClean="0"/>
              <a:t>Cuarto nivel</a:t>
            </a:r>
          </a:p>
          <a:p>
            <a:pPr lvl="4"/>
            <a:r>
              <a:rPr lang="es-ES" altLang="es-EC" smtClean="0"/>
              <a:t>Quinto nivel</a:t>
            </a:r>
            <a:endParaRPr lang="es-EC" altLang="es-EC"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E5E33AB-CFCC-4147-888D-B26A48DF8A85}" type="datetimeFigureOut">
              <a:rPr lang="es-EC"/>
              <a:pPr>
                <a:defRPr/>
              </a:pPr>
              <a:t>1/7/2019</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E340FF15-3533-46E1-9B49-E53218F00D03}" type="slidenum">
              <a:rPr lang="es-EC" altLang="es-EC"/>
              <a:pPr>
                <a:defRPr/>
              </a:pPr>
              <a:t>‹Nº›</a:t>
            </a:fld>
            <a:endParaRPr lang="es-EC" alt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3gpp.org/"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Documento_de_Microsoft_Word1.doc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package" Target="../embeddings/Documento_de_Microsoft_Word2.docx"/><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Documento_de_Microsoft_Word3.docx"/><Relationship Id="rId5" Type="http://schemas.openxmlformats.org/officeDocument/2006/relationships/oleObject" Target="../embeddings/oleObject3.bin"/><Relationship Id="rId10" Type="http://schemas.openxmlformats.org/officeDocument/2006/relationships/image" Target="../media/image11.emf"/><Relationship Id="rId4" Type="http://schemas.openxmlformats.org/officeDocument/2006/relationships/image" Target="../media/image2.png"/><Relationship Id="rId9" Type="http://schemas.openxmlformats.org/officeDocument/2006/relationships/package" Target="../embeddings/Documento_de_Microsoft_Word4.docx"/></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21.png"/><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Documento_de_Microsoft_Word5.docx"/><Relationship Id="rId5" Type="http://schemas.openxmlformats.org/officeDocument/2006/relationships/oleObject" Target="../embeddings/oleObject5.bin"/><Relationship Id="rId10" Type="http://schemas.openxmlformats.org/officeDocument/2006/relationships/image" Target="../media/image20.emf"/><Relationship Id="rId4" Type="http://schemas.openxmlformats.org/officeDocument/2006/relationships/image" Target="../media/image2.png"/><Relationship Id="rId9" Type="http://schemas.openxmlformats.org/officeDocument/2006/relationships/package" Target="../embeddings/Documento_de_Microsoft_Word6.docx"/></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Documento_de_Microsoft_Word7.docx"/><Relationship Id="rId5" Type="http://schemas.openxmlformats.org/officeDocument/2006/relationships/oleObject" Target="../embeddings/oleObject7.bin"/><Relationship Id="rId10" Type="http://schemas.openxmlformats.org/officeDocument/2006/relationships/image" Target="../media/image26.emf"/><Relationship Id="rId4" Type="http://schemas.openxmlformats.org/officeDocument/2006/relationships/image" Target="../media/image2.png"/><Relationship Id="rId9" Type="http://schemas.openxmlformats.org/officeDocument/2006/relationships/package" Target="../embeddings/Documento_de_Microsoft_Word8.doc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1.png"/><Relationship Id="rId7" Type="http://schemas.openxmlformats.org/officeDocument/2006/relationships/image" Target="../media/image27.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Documento_de_Microsoft_Word9.docx"/><Relationship Id="rId5" Type="http://schemas.openxmlformats.org/officeDocument/2006/relationships/oleObject" Target="../embeddings/oleObject9.bin"/><Relationship Id="rId10" Type="http://schemas.openxmlformats.org/officeDocument/2006/relationships/image" Target="../media/image28.emf"/><Relationship Id="rId4" Type="http://schemas.openxmlformats.org/officeDocument/2006/relationships/image" Target="../media/image2.png"/><Relationship Id="rId9" Type="http://schemas.openxmlformats.org/officeDocument/2006/relationships/package" Target="../embeddings/Documento_de_Microsoft_Word10.docx"/></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package" Target="../embeddings/Documento_de_Microsoft_Word11.docx"/><Relationship Id="rId5" Type="http://schemas.openxmlformats.org/officeDocument/2006/relationships/oleObject" Target="../embeddings/oleObject11.bin"/><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package" Target="../embeddings/Documento_de_Microsoft_Word12.docx"/><Relationship Id="rId5" Type="http://schemas.openxmlformats.org/officeDocument/2006/relationships/oleObject" Target="../embeddings/oleObject12.bin"/><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title"/>
          </p:nvPr>
        </p:nvSpPr>
        <p:spPr/>
        <p:txBody>
          <a:bodyPr/>
          <a:lstStyle/>
          <a:p>
            <a:pPr eaLnBrk="1" hangingPunct="1"/>
            <a:endParaRPr lang="es-EC" altLang="es-EC" smtClean="0"/>
          </a:p>
        </p:txBody>
      </p:sp>
      <p:sp>
        <p:nvSpPr>
          <p:cNvPr id="3075" name="2 Marcador de contenido"/>
          <p:cNvSpPr>
            <a:spLocks noGrp="1"/>
          </p:cNvSpPr>
          <p:nvPr>
            <p:ph idx="1"/>
          </p:nvPr>
        </p:nvSpPr>
        <p:spPr/>
        <p:txBody>
          <a:bodyPr/>
          <a:lstStyle/>
          <a:p>
            <a:pPr eaLnBrk="1" hangingPunct="1"/>
            <a:endParaRPr lang="es-EC" altLang="es-EC" smtClean="0"/>
          </a:p>
        </p:txBody>
      </p:sp>
      <p:pic>
        <p:nvPicPr>
          <p:cNvPr id="30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5"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82125"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5 CuadroTexto"/>
          <p:cNvSpPr txBox="1">
            <a:spLocks noChangeArrowheads="1"/>
          </p:cNvSpPr>
          <p:nvPr/>
        </p:nvSpPr>
        <p:spPr bwMode="auto">
          <a:xfrm>
            <a:off x="881063" y="692150"/>
            <a:ext cx="8443912"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s-EC" sz="2000" b="1" dirty="0">
              <a:latin typeface="Arial" panose="020B0604020202020204" pitchFamily="34" charset="0"/>
            </a:endParaRPr>
          </a:p>
          <a:p>
            <a:pPr algn="ctr" eaLnBrk="1" hangingPunct="1">
              <a:spcBef>
                <a:spcPct val="0"/>
              </a:spcBef>
              <a:buFontTx/>
              <a:buNone/>
            </a:pPr>
            <a:r>
              <a:rPr lang="en-US" altLang="es-EC" sz="2000" b="1" dirty="0">
                <a:latin typeface="Arial Black" panose="020B0A04020102020204" pitchFamily="34" charset="0"/>
              </a:rPr>
              <a:t>DEPARTAMENTO DE ELÉCTRICA, ELECTRÓNICA Y TELECOMUNICACIONES</a:t>
            </a:r>
            <a:endParaRPr lang="en-US" altLang="es-EC" sz="2000" b="1" dirty="0">
              <a:latin typeface="Arial" panose="020B0604020202020204" pitchFamily="34" charset="0"/>
            </a:endParaRPr>
          </a:p>
          <a:p>
            <a:pPr algn="ctr" eaLnBrk="1" hangingPunct="1">
              <a:spcBef>
                <a:spcPct val="0"/>
              </a:spcBef>
              <a:buFontTx/>
              <a:buNone/>
            </a:pPr>
            <a:endParaRPr lang="en-US" altLang="es-EC" sz="2000" b="1" dirty="0">
              <a:latin typeface="Arial" panose="020B0604020202020204" pitchFamily="34" charset="0"/>
            </a:endParaRPr>
          </a:p>
          <a:p>
            <a:pPr algn="ctr" eaLnBrk="1" hangingPunct="1">
              <a:spcBef>
                <a:spcPct val="0"/>
              </a:spcBef>
              <a:buFontTx/>
              <a:buNone/>
            </a:pPr>
            <a:r>
              <a:rPr lang="en-US" altLang="es-EC" sz="2000" b="1" dirty="0">
                <a:latin typeface="Arial" panose="020B0604020202020204" pitchFamily="34" charset="0"/>
              </a:rPr>
              <a:t>CARRERA DE </a:t>
            </a:r>
            <a:r>
              <a:rPr lang="en-US" altLang="es-EC" sz="2000" b="1" dirty="0" smtClean="0">
                <a:latin typeface="Arial" panose="020B0604020202020204" pitchFamily="34" charset="0"/>
              </a:rPr>
              <a:t>INGENIERÍA EN ELECTR</a:t>
            </a:r>
            <a:r>
              <a:rPr lang="es-ES" altLang="es-EC" sz="2000" b="1" dirty="0" err="1" smtClean="0">
                <a:latin typeface="Arial" panose="020B0604020202020204" pitchFamily="34" charset="0"/>
              </a:rPr>
              <a:t>Ó</a:t>
            </a:r>
            <a:r>
              <a:rPr lang="en-US" altLang="es-EC" sz="2000" b="1" dirty="0" smtClean="0">
                <a:latin typeface="Arial" panose="020B0604020202020204" pitchFamily="34" charset="0"/>
              </a:rPr>
              <a:t>NICA </a:t>
            </a:r>
            <a:r>
              <a:rPr lang="en-US" altLang="es-EC" sz="2000" b="1" dirty="0">
                <a:latin typeface="Arial" panose="020B0604020202020204" pitchFamily="34" charset="0"/>
              </a:rPr>
              <a:t>Y TELECOMUNICACIONES </a:t>
            </a:r>
          </a:p>
          <a:p>
            <a:pPr algn="ctr" eaLnBrk="1" hangingPunct="1">
              <a:spcBef>
                <a:spcPct val="0"/>
              </a:spcBef>
              <a:buFontTx/>
              <a:buNone/>
            </a:pPr>
            <a:endParaRPr lang="en-US" altLang="es-EC" sz="1800" b="1" dirty="0">
              <a:latin typeface="Arial" panose="020B0604020202020204" pitchFamily="34" charset="0"/>
            </a:endParaRPr>
          </a:p>
          <a:p>
            <a:pPr algn="ctr" eaLnBrk="1" hangingPunct="1">
              <a:spcBef>
                <a:spcPct val="0"/>
              </a:spcBef>
              <a:buFontTx/>
              <a:buNone/>
            </a:pPr>
            <a:r>
              <a:rPr lang="es-EC" altLang="es-EC" sz="2400" b="1" dirty="0" smtClean="0"/>
              <a:t>“</a:t>
            </a:r>
            <a:r>
              <a:rPr lang="es-ES" altLang="es-EC" sz="2400" b="1" dirty="0" smtClean="0"/>
              <a:t>MEJORA DEL DESEMPEÑO DE UN SISTEMA DE COMUNICACIÓN BASADO EN OFDM AL UTILIZAR FILTROS DATA-SELECTIVE ADAPTIVE</a:t>
            </a:r>
            <a:r>
              <a:rPr lang="es-EC" altLang="es-EC" sz="2400" b="1" dirty="0" smtClean="0"/>
              <a:t>”</a:t>
            </a:r>
            <a:endParaRPr lang="es-EC" altLang="es-EC" sz="2400" dirty="0" smtClean="0"/>
          </a:p>
          <a:p>
            <a:pPr algn="ctr" eaLnBrk="1" hangingPunct="1">
              <a:spcBef>
                <a:spcPct val="0"/>
              </a:spcBef>
              <a:buFontTx/>
              <a:buNone/>
            </a:pPr>
            <a:endParaRPr lang="es-EC" altLang="es-EC" sz="2000" i="1" dirty="0"/>
          </a:p>
          <a:p>
            <a:pPr algn="ctr" eaLnBrk="1" hangingPunct="1">
              <a:spcBef>
                <a:spcPct val="0"/>
              </a:spcBef>
              <a:buFontTx/>
              <a:buNone/>
            </a:pPr>
            <a:r>
              <a:rPr lang="es-EC" altLang="es-EC" sz="2000" b="1" dirty="0" smtClean="0"/>
              <a:t>NIXON MAURICIO RAMÓN GÓMEZ</a:t>
            </a:r>
            <a:endParaRPr lang="es-EC" altLang="es-EC" sz="2000" b="1" dirty="0"/>
          </a:p>
          <a:p>
            <a:pPr algn="ctr" eaLnBrk="1" hangingPunct="1">
              <a:spcBef>
                <a:spcPct val="0"/>
              </a:spcBef>
              <a:buFontTx/>
              <a:buNone/>
            </a:pPr>
            <a:endParaRPr lang="es-EC" altLang="es-EC" sz="2000" i="1" dirty="0"/>
          </a:p>
          <a:p>
            <a:pPr algn="ctr" eaLnBrk="1" hangingPunct="1">
              <a:spcBef>
                <a:spcPct val="0"/>
              </a:spcBef>
              <a:buFontTx/>
              <a:buNone/>
            </a:pPr>
            <a:r>
              <a:rPr lang="es-EC" altLang="es-EC" sz="2000" b="1" dirty="0"/>
              <a:t>DIRECTOR: ING. </a:t>
            </a:r>
            <a:r>
              <a:rPr lang="es-EC" altLang="es-EC" sz="2000" b="1" dirty="0" smtClean="0"/>
              <a:t>PAÚL BERNAL</a:t>
            </a:r>
            <a:endParaRPr lang="es-EC" altLang="es-EC" sz="2000" b="1" dirty="0"/>
          </a:p>
          <a:p>
            <a:pPr algn="ctr" eaLnBrk="1" hangingPunct="1">
              <a:spcBef>
                <a:spcPct val="0"/>
              </a:spcBef>
              <a:buFontTx/>
              <a:buNone/>
            </a:pPr>
            <a:endParaRPr lang="es-EC" altLang="es-EC" sz="2000" b="1" dirty="0">
              <a:latin typeface="Arial" panose="020B0604020202020204" pitchFamily="34" charset="0"/>
            </a:endParaRPr>
          </a:p>
          <a:p>
            <a:pPr algn="ctr" eaLnBrk="1" hangingPunct="1">
              <a:spcBef>
                <a:spcPct val="0"/>
              </a:spcBef>
              <a:buFontTx/>
              <a:buNone/>
            </a:pPr>
            <a:r>
              <a:rPr lang="es-ES" altLang="es-EC" sz="2000" b="1" dirty="0">
                <a:latin typeface="Arial" panose="020B0604020202020204" pitchFamily="34" charset="0"/>
              </a:rPr>
              <a:t> </a:t>
            </a:r>
            <a:r>
              <a:rPr lang="es-ES" altLang="es-EC" sz="2000" b="1" dirty="0" err="1">
                <a:latin typeface="Arial" panose="020B0604020202020204" pitchFamily="34" charset="0"/>
              </a:rPr>
              <a:t>Sangolquí</a:t>
            </a:r>
            <a:r>
              <a:rPr lang="es-ES" altLang="es-EC" sz="2000" b="1" dirty="0">
                <a:latin typeface="Arial" panose="020B0604020202020204" pitchFamily="34" charset="0"/>
              </a:rPr>
              <a:t>, 2019</a:t>
            </a:r>
            <a:endParaRPr lang="es-EC" altLang="es-EC" sz="2000" b="1" dirty="0">
              <a:latin typeface="Arial" panose="020B0604020202020204" pitchFamily="34" charset="0"/>
            </a:endParaRPr>
          </a:p>
          <a:p>
            <a:pPr algn="ctr" eaLnBrk="1" hangingPunct="1">
              <a:spcBef>
                <a:spcPct val="0"/>
              </a:spcBef>
              <a:buFontTx/>
              <a:buNone/>
            </a:pPr>
            <a:r>
              <a:rPr lang="es-ES" altLang="es-EC" sz="1800" b="1" dirty="0">
                <a:latin typeface="Arial" panose="020B0604020202020204" pitchFamily="34" charset="0"/>
              </a:rPr>
              <a:t> </a:t>
            </a:r>
            <a:endParaRPr lang="es-EC" altLang="es-EC" sz="1800" b="1" dirty="0">
              <a:latin typeface="Arial" panose="020B0604020202020204" pitchFamily="34" charset="0"/>
            </a:endParaRPr>
          </a:p>
          <a:p>
            <a:pPr eaLnBrk="1" hangingPunct="1">
              <a:spcBef>
                <a:spcPct val="0"/>
              </a:spcBef>
              <a:buFontTx/>
              <a:buNone/>
            </a:pPr>
            <a:endParaRPr lang="es-EC" altLang="es-EC" sz="1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endParaRPr lang="es-EC" altLang="es-EC" smtClean="0"/>
          </a:p>
        </p:txBody>
      </p:sp>
      <p:sp>
        <p:nvSpPr>
          <p:cNvPr id="10243" name="Marcador de contenido 2"/>
          <p:cNvSpPr>
            <a:spLocks noGrp="1"/>
          </p:cNvSpPr>
          <p:nvPr>
            <p:ph idx="1"/>
          </p:nvPr>
        </p:nvSpPr>
        <p:spPr/>
        <p:txBody>
          <a:bodyPr/>
          <a:lstStyle/>
          <a:p>
            <a:endParaRPr lang="es-EC" altLang="es-EC"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8 CuadroTexto"/>
          <p:cNvSpPr txBox="1">
            <a:spLocks noChangeArrowheads="1"/>
          </p:cNvSpPr>
          <p:nvPr/>
        </p:nvSpPr>
        <p:spPr bwMode="auto">
          <a:xfrm>
            <a:off x="4500563" y="116632"/>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OFDM</a:t>
            </a:r>
            <a:endParaRPr lang="es-EC" altLang="es-EC" sz="2400" i="1" dirty="0"/>
          </a:p>
        </p:txBody>
      </p:sp>
      <p:sp>
        <p:nvSpPr>
          <p:cNvPr id="10247" name="CuadroTexto 2"/>
          <p:cNvSpPr txBox="1">
            <a:spLocks noChangeArrowheads="1"/>
          </p:cNvSpPr>
          <p:nvPr/>
        </p:nvSpPr>
        <p:spPr bwMode="auto">
          <a:xfrm>
            <a:off x="667543" y="1124744"/>
            <a:ext cx="7777163"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r>
              <a:rPr lang="es-ES" sz="2000" dirty="0" smtClean="0"/>
              <a:t>Nace </a:t>
            </a:r>
            <a:r>
              <a:rPr lang="es-ES" sz="2000" dirty="0"/>
              <a:t>ante el problema de </a:t>
            </a:r>
            <a:r>
              <a:rPr lang="es-ES" sz="2000" dirty="0" smtClean="0"/>
              <a:t>múltiples-trayectorias.</a:t>
            </a:r>
          </a:p>
          <a:p>
            <a:pPr marL="342900" indent="-342900" algn="just"/>
            <a:endParaRPr lang="es-ES" altLang="es-EC" sz="2000" dirty="0"/>
          </a:p>
          <a:p>
            <a:pPr marL="342900" indent="-342900" algn="just"/>
            <a:r>
              <a:rPr lang="es-EC" altLang="es-EC" sz="2000" dirty="0" smtClean="0"/>
              <a:t>La tasa de datos aumenta significativamente.</a:t>
            </a:r>
          </a:p>
          <a:p>
            <a:pPr marL="342900" indent="-342900" algn="just"/>
            <a:endParaRPr lang="es-EC" altLang="es-EC" sz="2000" dirty="0"/>
          </a:p>
          <a:p>
            <a:pPr marL="342900" indent="-342900" algn="just"/>
            <a:r>
              <a:rPr lang="es-EC" altLang="es-EC" sz="2000" dirty="0" smtClean="0"/>
              <a:t>Utiliza sub-portadoras.</a:t>
            </a:r>
          </a:p>
          <a:p>
            <a:pPr marL="342900" indent="-342900" algn="just"/>
            <a:endParaRPr lang="es-EC" altLang="es-EC" sz="2000" dirty="0"/>
          </a:p>
          <a:p>
            <a:pPr marL="342900" indent="-342900" algn="just"/>
            <a:r>
              <a:rPr lang="es-EC" altLang="es-EC" sz="2000" dirty="0" smtClean="0"/>
              <a:t>Logra tener menor BER y tasas de datos altas, en comparación con los sistemas de comunicaciones convencionales.</a:t>
            </a:r>
          </a:p>
          <a:p>
            <a:pPr marL="342900" indent="-342900" algn="just"/>
            <a:endParaRPr lang="es-EC" altLang="es-EC" sz="2000" dirty="0"/>
          </a:p>
          <a:p>
            <a:pPr marL="342900" indent="-342900" algn="just"/>
            <a:r>
              <a:rPr lang="es-EC" altLang="es-EC" sz="2000" dirty="0" smtClean="0"/>
              <a:t>Prefijo Cíclico evita interferencia entre símbolo (ISI)</a:t>
            </a:r>
            <a:endParaRPr lang="es-EC" altLang="es-EC"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OFDM</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059832" y="5036410"/>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1: Diagrama de Bloques de OFDM</a:t>
            </a:r>
            <a:endParaRPr lang="es-EC" altLang="es-EC" sz="1200" dirty="0"/>
          </a:p>
        </p:txBody>
      </p:sp>
      <p:pic>
        <p:nvPicPr>
          <p:cNvPr id="14" name="Imagen 13" descr="C:\Users\Nixon\Pictures\asdf.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279" y="853384"/>
            <a:ext cx="5112568" cy="4123298"/>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endParaRPr lang="es-EC" altLang="es-EC" smtClean="0"/>
          </a:p>
        </p:txBody>
      </p:sp>
      <p:sp>
        <p:nvSpPr>
          <p:cNvPr id="10243" name="Marcador de contenido 2"/>
          <p:cNvSpPr>
            <a:spLocks noGrp="1"/>
          </p:cNvSpPr>
          <p:nvPr>
            <p:ph idx="1"/>
          </p:nvPr>
        </p:nvSpPr>
        <p:spPr/>
        <p:txBody>
          <a:bodyPr/>
          <a:lstStyle/>
          <a:p>
            <a:endParaRPr lang="es-EC" altLang="es-EC" smtClean="0"/>
          </a:p>
        </p:txBody>
      </p:sp>
      <p:pic>
        <p:nvPicPr>
          <p:cNvPr id="102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8 CuadroTexto"/>
          <p:cNvSpPr txBox="1">
            <a:spLocks noChangeArrowheads="1"/>
          </p:cNvSpPr>
          <p:nvPr/>
        </p:nvSpPr>
        <p:spPr bwMode="auto">
          <a:xfrm>
            <a:off x="4500563" y="116632"/>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Estándar LTE</a:t>
            </a:r>
            <a:endParaRPr lang="es-EC" altLang="es-EC" sz="2400" i="1" dirty="0"/>
          </a:p>
        </p:txBody>
      </p:sp>
      <p:sp>
        <p:nvSpPr>
          <p:cNvPr id="10247" name="CuadroTexto 2"/>
          <p:cNvSpPr txBox="1">
            <a:spLocks noChangeArrowheads="1"/>
          </p:cNvSpPr>
          <p:nvPr/>
        </p:nvSpPr>
        <p:spPr bwMode="auto">
          <a:xfrm>
            <a:off x="667543" y="642838"/>
            <a:ext cx="7777163" cy="512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r>
              <a:rPr lang="es-ES" sz="2000" dirty="0" smtClean="0"/>
              <a:t>3GPP (3rd </a:t>
            </a:r>
            <a:r>
              <a:rPr lang="es-ES" sz="2000" dirty="0" err="1" smtClean="0"/>
              <a:t>Generation</a:t>
            </a:r>
            <a:r>
              <a:rPr lang="es-ES" sz="2000" dirty="0" smtClean="0"/>
              <a:t> </a:t>
            </a:r>
            <a:r>
              <a:rPr lang="es-ES" sz="2000" dirty="0" err="1" smtClean="0"/>
              <a:t>Partnership</a:t>
            </a:r>
            <a:r>
              <a:rPr lang="es-ES" sz="2000" dirty="0" smtClean="0"/>
              <a:t> Project)</a:t>
            </a:r>
          </a:p>
          <a:p>
            <a:pPr marL="342900" indent="-342900" algn="just"/>
            <a:r>
              <a:rPr lang="es-ES" sz="2000" dirty="0" smtClean="0"/>
              <a:t>LTE Release 8</a:t>
            </a:r>
          </a:p>
          <a:p>
            <a:pPr marL="1085850" lvl="1" indent="-342900" algn="just"/>
            <a:r>
              <a:rPr lang="es-ES" sz="1600" dirty="0" smtClean="0"/>
              <a:t>Antenas MIMO</a:t>
            </a:r>
          </a:p>
          <a:p>
            <a:pPr marL="1085850" lvl="1" indent="-342900" algn="just"/>
            <a:r>
              <a:rPr lang="es-ES" sz="1600" dirty="0" smtClean="0"/>
              <a:t>DL, OFDM. UP, SC-FDM</a:t>
            </a:r>
          </a:p>
          <a:p>
            <a:pPr marL="1085850" lvl="1" indent="-342900" algn="just"/>
            <a:r>
              <a:rPr lang="es-ES" sz="1600" dirty="0" smtClean="0"/>
              <a:t>Baja Latencia (menor a 10 ms)</a:t>
            </a:r>
          </a:p>
          <a:p>
            <a:pPr marL="342900" indent="-342900" algn="just"/>
            <a:r>
              <a:rPr lang="es-ES" sz="2000" dirty="0" smtClean="0"/>
              <a:t>LTE Release 9</a:t>
            </a:r>
          </a:p>
          <a:p>
            <a:pPr marL="1085850" lvl="1" indent="-342900" algn="just"/>
            <a:r>
              <a:rPr lang="es-ES" sz="1600" dirty="0" smtClean="0"/>
              <a:t>Localización de terminales móviles</a:t>
            </a:r>
          </a:p>
          <a:p>
            <a:pPr marL="342900" indent="-342900" algn="just"/>
            <a:r>
              <a:rPr lang="es-ES" altLang="es-EC" sz="2000" dirty="0" smtClean="0"/>
              <a:t>LTE Release 10</a:t>
            </a:r>
          </a:p>
          <a:p>
            <a:pPr marL="1085850" lvl="1" indent="-342900" algn="just"/>
            <a:r>
              <a:rPr lang="es-ES" altLang="es-EC" sz="1600" dirty="0" smtClean="0"/>
              <a:t>LTE </a:t>
            </a:r>
            <a:r>
              <a:rPr lang="es-ES" altLang="es-EC" sz="1600" dirty="0" err="1" smtClean="0"/>
              <a:t>Advanced</a:t>
            </a:r>
            <a:r>
              <a:rPr lang="es-ES" altLang="es-EC" sz="1600" dirty="0" smtClean="0"/>
              <a:t> </a:t>
            </a:r>
          </a:p>
          <a:p>
            <a:pPr marL="342900" indent="-342900" algn="just"/>
            <a:r>
              <a:rPr lang="es-ES" altLang="es-EC" sz="2000" dirty="0" smtClean="0"/>
              <a:t>LTE Release 11</a:t>
            </a:r>
          </a:p>
          <a:p>
            <a:pPr marL="1085850" lvl="1" indent="-342900" algn="just"/>
            <a:r>
              <a:rPr lang="es-ES" altLang="es-EC" sz="1600" dirty="0" smtClean="0"/>
              <a:t>Ahorro de energía de Terminal</a:t>
            </a:r>
          </a:p>
          <a:p>
            <a:pPr marL="342900" indent="-342900" algn="just"/>
            <a:r>
              <a:rPr lang="es-ES" altLang="es-EC" sz="2000" dirty="0" smtClean="0"/>
              <a:t>LTE Release 12</a:t>
            </a:r>
          </a:p>
          <a:p>
            <a:pPr marL="1085850" lvl="1" indent="-342900" algn="just"/>
            <a:r>
              <a:rPr lang="es-ES" altLang="es-EC" sz="1600" dirty="0" smtClean="0"/>
              <a:t>Reducir consumo de energía a nivel de red.</a:t>
            </a:r>
          </a:p>
          <a:p>
            <a:pPr marL="342900" indent="-342900" algn="just"/>
            <a:r>
              <a:rPr lang="es-ES" altLang="es-EC" sz="2000" dirty="0" smtClean="0"/>
              <a:t>LTE Release 13</a:t>
            </a:r>
            <a:endParaRPr lang="es-ES" altLang="es-EC" sz="2000" dirty="0"/>
          </a:p>
          <a:p>
            <a:pPr marL="1085850" lvl="1" indent="-342900" algn="just"/>
            <a:r>
              <a:rPr lang="es-EC" altLang="es-EC" sz="1600" dirty="0" smtClean="0"/>
              <a:t>Bandas licenciadas y no licenciadas</a:t>
            </a:r>
            <a:endParaRPr lang="es-EC" altLang="es-EC" sz="1600" dirty="0"/>
          </a:p>
        </p:txBody>
      </p:sp>
      <p:sp>
        <p:nvSpPr>
          <p:cNvPr id="2" name="CuadroTexto 1"/>
          <p:cNvSpPr txBox="1"/>
          <p:nvPr/>
        </p:nvSpPr>
        <p:spPr>
          <a:xfrm>
            <a:off x="6419553" y="5476077"/>
            <a:ext cx="2592288" cy="369332"/>
          </a:xfrm>
          <a:prstGeom prst="rect">
            <a:avLst/>
          </a:prstGeom>
          <a:noFill/>
        </p:spPr>
        <p:txBody>
          <a:bodyPr wrap="square" rtlCol="0">
            <a:spAutoFit/>
          </a:bodyPr>
          <a:lstStyle/>
          <a:p>
            <a:r>
              <a:rPr lang="es-ES" dirty="0" smtClean="0">
                <a:hlinkClick r:id="rId3"/>
              </a:rPr>
              <a:t>https://www.3gpp.org/</a:t>
            </a:r>
            <a:endParaRPr lang="es-ES" dirty="0"/>
          </a:p>
        </p:txBody>
      </p:sp>
    </p:spTree>
    <p:extLst>
      <p:ext uri="{BB962C8B-B14F-4D97-AF65-F5344CB8AC3E}">
        <p14:creationId xmlns:p14="http://schemas.microsoft.com/office/powerpoint/2010/main" val="4174043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Estándar LTE</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059832" y="5036410"/>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2</a:t>
            </a:r>
            <a:r>
              <a:rPr lang="es-EC" altLang="es-EC" sz="1200" dirty="0" smtClean="0"/>
              <a:t>: Estructura en el dominio del tiempo de LTE</a:t>
            </a:r>
            <a:endParaRPr lang="es-EC" altLang="es-EC" sz="1200" dirty="0"/>
          </a:p>
        </p:txBody>
      </p:sp>
      <p:pic>
        <p:nvPicPr>
          <p:cNvPr id="9" name="Imagen 8"/>
          <p:cNvPicPr/>
          <p:nvPr/>
        </p:nvPicPr>
        <p:blipFill>
          <a:blip r:embed="rId3"/>
          <a:stretch>
            <a:fillRect/>
          </a:stretch>
        </p:blipFill>
        <p:spPr>
          <a:xfrm>
            <a:off x="1760518" y="825500"/>
            <a:ext cx="5385861" cy="4236763"/>
          </a:xfrm>
          <a:prstGeom prst="rect">
            <a:avLst/>
          </a:prstGeom>
        </p:spPr>
      </p:pic>
    </p:spTree>
    <p:extLst>
      <p:ext uri="{BB962C8B-B14F-4D97-AF65-F5344CB8AC3E}">
        <p14:creationId xmlns:p14="http://schemas.microsoft.com/office/powerpoint/2010/main" val="2048910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endParaRPr lang="es-EC" altLang="es-EC" smtClean="0"/>
          </a:p>
        </p:txBody>
      </p:sp>
      <p:sp>
        <p:nvSpPr>
          <p:cNvPr id="13315" name="Marcador de contenido 2"/>
          <p:cNvSpPr>
            <a:spLocks noGrp="1"/>
          </p:cNvSpPr>
          <p:nvPr>
            <p:ph idx="1"/>
          </p:nvPr>
        </p:nvSpPr>
        <p:spPr/>
        <p:txBody>
          <a:bodyPr/>
          <a:lstStyle/>
          <a:p>
            <a:endParaRPr lang="es-EC" altLang="es-EC" smtClean="0"/>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9" y="44624"/>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Filtros Adaptativos</a:t>
            </a:r>
            <a:endParaRPr lang="es-EC" altLang="es-EC" sz="2400" i="1" dirty="0"/>
          </a:p>
        </p:txBody>
      </p:sp>
      <p:graphicFrame>
        <p:nvGraphicFramePr>
          <p:cNvPr id="4" name="Objeto 3"/>
          <p:cNvGraphicFramePr>
            <a:graphicFrameLocks noChangeAspect="1"/>
          </p:cNvGraphicFramePr>
          <p:nvPr>
            <p:extLst>
              <p:ext uri="{D42A27DB-BD31-4B8C-83A1-F6EECF244321}">
                <p14:modId xmlns:p14="http://schemas.microsoft.com/office/powerpoint/2010/main" val="2445574094"/>
              </p:ext>
            </p:extLst>
          </p:nvPr>
        </p:nvGraphicFramePr>
        <p:xfrm>
          <a:off x="1403648" y="2348880"/>
          <a:ext cx="6584938" cy="2564680"/>
        </p:xfrm>
        <a:graphic>
          <a:graphicData uri="http://schemas.openxmlformats.org/presentationml/2006/ole">
            <mc:AlternateContent xmlns:mc="http://schemas.openxmlformats.org/markup-compatibility/2006">
              <mc:Choice xmlns:v="urn:schemas-microsoft-com:vml" Requires="v">
                <p:oleObj spid="_x0000_s13332" name="Documento" r:id="rId5" imgW="5401235" imgH="2103781" progId="Word.Document.12">
                  <p:embed/>
                </p:oleObj>
              </mc:Choice>
              <mc:Fallback>
                <p:oleObj name="Documento" r:id="rId5" imgW="5401235" imgH="2103781" progId="Word.Document.12">
                  <p:embed/>
                  <p:pic>
                    <p:nvPicPr>
                      <p:cNvPr id="0" name=""/>
                      <p:cNvPicPr/>
                      <p:nvPr/>
                    </p:nvPicPr>
                    <p:blipFill>
                      <a:blip r:embed="rId6"/>
                      <a:stretch>
                        <a:fillRect/>
                      </a:stretch>
                    </p:blipFill>
                    <p:spPr>
                      <a:xfrm>
                        <a:off x="1403648" y="2348880"/>
                        <a:ext cx="6584938" cy="2564680"/>
                      </a:xfrm>
                      <a:prstGeom prst="rect">
                        <a:avLst/>
                      </a:prstGeom>
                    </p:spPr>
                  </p:pic>
                </p:oleObj>
              </mc:Fallback>
            </mc:AlternateContent>
          </a:graphicData>
        </a:graphic>
      </p:graphicFrame>
      <p:sp>
        <p:nvSpPr>
          <p:cNvPr id="5" name="CuadroTexto 4"/>
          <p:cNvSpPr txBox="1"/>
          <p:nvPr/>
        </p:nvSpPr>
        <p:spPr>
          <a:xfrm>
            <a:off x="1403648" y="1654607"/>
            <a:ext cx="5184576" cy="369332"/>
          </a:xfrm>
          <a:prstGeom prst="rect">
            <a:avLst/>
          </a:prstGeom>
          <a:noFill/>
        </p:spPr>
        <p:txBody>
          <a:bodyPr wrap="square" rtlCol="0">
            <a:spAutoFit/>
          </a:bodyPr>
          <a:lstStyle/>
          <a:p>
            <a:r>
              <a:rPr lang="es-ES" dirty="0" smtClean="0"/>
              <a:t>Tabla 1. Parámetros de Filtros</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es-EC" altLang="es-EC" smtClean="0"/>
          </a:p>
        </p:txBody>
      </p:sp>
      <p:sp>
        <p:nvSpPr>
          <p:cNvPr id="9219" name="Marcador de contenido 2"/>
          <p:cNvSpPr>
            <a:spLocks noGrp="1"/>
          </p:cNvSpPr>
          <p:nvPr>
            <p:ph idx="1"/>
          </p:nvPr>
        </p:nvSpPr>
        <p:spPr/>
        <p:txBody>
          <a:bodyPr/>
          <a:lstStyle/>
          <a:p>
            <a:endParaRPr lang="es-EC" altLang="es-EC"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1 CuadroTexto"/>
          <p:cNvSpPr txBox="1">
            <a:spLocks noChangeArrowheads="1"/>
          </p:cNvSpPr>
          <p:nvPr/>
        </p:nvSpPr>
        <p:spPr bwMode="auto">
          <a:xfrm>
            <a:off x="1763688" y="2646363"/>
            <a:ext cx="597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C" sz="4800" dirty="0" smtClean="0">
                <a:latin typeface="Arial" panose="020B0604020202020204" pitchFamily="34" charset="0"/>
              </a:rPr>
              <a:t>METODOLOGÍA</a:t>
            </a:r>
            <a:endParaRPr lang="es-EC" sz="4800" dirty="0">
              <a:latin typeface="Arial" panose="020B0604020202020204" pitchFamily="34" charset="0"/>
            </a:endParaRPr>
          </a:p>
        </p:txBody>
      </p:sp>
    </p:spTree>
    <p:extLst>
      <p:ext uri="{BB962C8B-B14F-4D97-AF65-F5344CB8AC3E}">
        <p14:creationId xmlns:p14="http://schemas.microsoft.com/office/powerpoint/2010/main" val="690896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LTE</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059832" y="5036410"/>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3</a:t>
            </a:r>
            <a:r>
              <a:rPr lang="es-EC" altLang="es-EC" sz="1200" dirty="0" smtClean="0"/>
              <a:t>: Diagrama general del sistema </a:t>
            </a:r>
            <a:endParaRPr lang="es-EC" altLang="es-EC" sz="1200" dirty="0"/>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1979712" y="816446"/>
            <a:ext cx="5516428" cy="4165224"/>
          </a:xfrm>
          <a:prstGeom prst="rect">
            <a:avLst/>
          </a:prstGeom>
          <a:noFill/>
          <a:ln>
            <a:noFill/>
          </a:ln>
        </p:spPr>
      </p:pic>
    </p:spTree>
    <p:extLst>
      <p:ext uri="{BB962C8B-B14F-4D97-AF65-F5344CB8AC3E}">
        <p14:creationId xmlns:p14="http://schemas.microsoft.com/office/powerpoint/2010/main" val="2171255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LTE con Filtro Adaptativo</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2924076" y="5036410"/>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4: Diagrama de bloques de la implementación</a:t>
            </a:r>
            <a:endParaRPr lang="es-EC" altLang="es-EC" sz="1200" dirty="0"/>
          </a:p>
        </p:txBody>
      </p:sp>
      <p:pic>
        <p:nvPicPr>
          <p:cNvPr id="10" name="Imagen 9"/>
          <p:cNvPicPr/>
          <p:nvPr/>
        </p:nvPicPr>
        <p:blipFill rotWithShape="1">
          <a:blip r:embed="rId3"/>
          <a:srcRect t="2202"/>
          <a:stretch/>
        </p:blipFill>
        <p:spPr bwMode="auto">
          <a:xfrm>
            <a:off x="2323877" y="1067857"/>
            <a:ext cx="4464496" cy="36187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0873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endParaRPr lang="es-EC" altLang="es-EC" smtClean="0"/>
          </a:p>
        </p:txBody>
      </p:sp>
      <p:sp>
        <p:nvSpPr>
          <p:cNvPr id="14339" name="Marcador de contenido 2"/>
          <p:cNvSpPr>
            <a:spLocks noGrp="1"/>
          </p:cNvSpPr>
          <p:nvPr>
            <p:ph idx="1"/>
          </p:nvPr>
        </p:nvSpPr>
        <p:spPr/>
        <p:txBody>
          <a:bodyPr/>
          <a:lstStyle/>
          <a:p>
            <a:endParaRPr lang="es-EC" altLang="es-EC"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LTE</a:t>
            </a:r>
            <a:endParaRPr lang="es-EC" altLang="es-EC" sz="2400" i="1" dirty="0"/>
          </a:p>
        </p:txBody>
      </p:sp>
      <p:sp>
        <p:nvSpPr>
          <p:cNvPr id="14" name="CuadroTexto 2"/>
          <p:cNvSpPr txBox="1">
            <a:spLocks noChangeArrowheads="1"/>
          </p:cNvSpPr>
          <p:nvPr/>
        </p:nvSpPr>
        <p:spPr bwMode="auto">
          <a:xfrm>
            <a:off x="611188" y="712788"/>
            <a:ext cx="7778750" cy="51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s-EC" sz="2400" b="1" dirty="0" smtClean="0"/>
              <a:t>Parámetros de LTE para simulación</a:t>
            </a:r>
          </a:p>
          <a:p>
            <a:pPr marL="342900" indent="-342900" algn="just">
              <a:defRPr/>
            </a:pPr>
            <a:r>
              <a:rPr lang="es-EC" sz="2000" dirty="0" smtClean="0"/>
              <a:t>Numero de antenas</a:t>
            </a:r>
          </a:p>
          <a:p>
            <a:pPr marL="1085850" lvl="1" indent="-342900" algn="just">
              <a:defRPr/>
            </a:pPr>
            <a:r>
              <a:rPr lang="es-EC" sz="1600" b="1" dirty="0" smtClean="0"/>
              <a:t>1 (SISO)</a:t>
            </a:r>
            <a:endParaRPr lang="es-EC" sz="1600" b="1" dirty="0"/>
          </a:p>
          <a:p>
            <a:pPr marL="342900" indent="-342900" algn="just">
              <a:defRPr/>
            </a:pPr>
            <a:r>
              <a:rPr lang="es-EC" sz="2000" dirty="0" smtClean="0"/>
              <a:t>Ancho de Banda</a:t>
            </a:r>
          </a:p>
          <a:p>
            <a:pPr marL="1085850" lvl="1" indent="-342900" algn="just">
              <a:defRPr/>
            </a:pPr>
            <a:r>
              <a:rPr lang="es-EC" sz="1600" dirty="0" smtClean="0"/>
              <a:t>10 MHz</a:t>
            </a:r>
          </a:p>
          <a:p>
            <a:pPr marL="342900" indent="-342900" algn="just">
              <a:defRPr/>
            </a:pPr>
            <a:r>
              <a:rPr lang="es-EC" sz="2000" dirty="0" smtClean="0"/>
              <a:t>Numero de símbolos OFDM</a:t>
            </a:r>
          </a:p>
          <a:p>
            <a:pPr marL="1085850" lvl="1" indent="-342900" algn="just">
              <a:defRPr/>
            </a:pPr>
            <a:r>
              <a:rPr lang="es-EC" sz="1600" dirty="0"/>
              <a:t>7</a:t>
            </a:r>
            <a:endParaRPr lang="es-EC" sz="1600" dirty="0" smtClean="0"/>
          </a:p>
          <a:p>
            <a:pPr marL="342900" indent="-342900" algn="just">
              <a:defRPr/>
            </a:pPr>
            <a:r>
              <a:rPr lang="es-EC" sz="2000" dirty="0" smtClean="0"/>
              <a:t>Modulación</a:t>
            </a:r>
          </a:p>
          <a:p>
            <a:pPr marL="1085850" lvl="1" indent="-342900" algn="just">
              <a:defRPr/>
            </a:pPr>
            <a:r>
              <a:rPr lang="es-EC" sz="1600" dirty="0" smtClean="0"/>
              <a:t>64 - QAM</a:t>
            </a:r>
          </a:p>
          <a:p>
            <a:pPr marL="342900" indent="-342900" algn="just">
              <a:defRPr/>
            </a:pPr>
            <a:r>
              <a:rPr lang="es-EC" sz="2000" dirty="0" smtClean="0"/>
              <a:t>Canal</a:t>
            </a:r>
          </a:p>
          <a:p>
            <a:pPr marL="1085850" lvl="1" indent="-342900" algn="just">
              <a:defRPr/>
            </a:pPr>
            <a:r>
              <a:rPr lang="es-EC" sz="1600" dirty="0" smtClean="0"/>
              <a:t>Selectivo en frecuencia	</a:t>
            </a:r>
          </a:p>
          <a:p>
            <a:pPr marL="1085850" lvl="1" indent="-342900" algn="just">
              <a:defRPr/>
            </a:pPr>
            <a:r>
              <a:rPr lang="es-EC" sz="1600" dirty="0" smtClean="0"/>
              <a:t>Efecto Doppler (5 y 70 Hz)</a:t>
            </a:r>
          </a:p>
          <a:p>
            <a:pPr marL="342900" indent="-342900" algn="just">
              <a:defRPr/>
            </a:pPr>
            <a:r>
              <a:rPr lang="es-EC" sz="2000" dirty="0" smtClean="0"/>
              <a:t>SNR</a:t>
            </a:r>
          </a:p>
          <a:p>
            <a:pPr marL="1085850" lvl="1" indent="-342900" algn="just">
              <a:defRPr/>
            </a:pPr>
            <a:r>
              <a:rPr lang="es-EC" sz="1600" dirty="0" smtClean="0"/>
              <a:t>10 dB</a:t>
            </a:r>
          </a:p>
          <a:p>
            <a:pPr marL="342900" indent="-342900" algn="just">
              <a:defRPr/>
            </a:pPr>
            <a:endParaRPr lang="es-EC" sz="2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endParaRPr lang="es-EC" altLang="es-EC" smtClean="0"/>
          </a:p>
        </p:txBody>
      </p:sp>
      <p:sp>
        <p:nvSpPr>
          <p:cNvPr id="14339" name="Marcador de contenido 2"/>
          <p:cNvSpPr>
            <a:spLocks noGrp="1"/>
          </p:cNvSpPr>
          <p:nvPr>
            <p:ph idx="1"/>
          </p:nvPr>
        </p:nvSpPr>
        <p:spPr/>
        <p:txBody>
          <a:bodyPr/>
          <a:lstStyle/>
          <a:p>
            <a:endParaRPr lang="es-EC" altLang="es-EC"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LTE</a:t>
            </a:r>
            <a:endParaRPr lang="es-EC" altLang="es-EC" sz="2400" i="1" dirty="0"/>
          </a:p>
        </p:txBody>
      </p:sp>
      <p:sp>
        <p:nvSpPr>
          <p:cNvPr id="14" name="CuadroTexto 2"/>
          <p:cNvSpPr txBox="1">
            <a:spLocks noChangeArrowheads="1"/>
          </p:cNvSpPr>
          <p:nvPr/>
        </p:nvSpPr>
        <p:spPr bwMode="auto">
          <a:xfrm>
            <a:off x="611188" y="712788"/>
            <a:ext cx="7778750" cy="585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s-EC" sz="2400" b="1" dirty="0" smtClean="0"/>
              <a:t>Parámetros de LTE para simulación</a:t>
            </a:r>
          </a:p>
          <a:p>
            <a:pPr marL="342900" indent="-342900" algn="just">
              <a:defRPr/>
            </a:pPr>
            <a:r>
              <a:rPr lang="es-EC" sz="2000" dirty="0" smtClean="0"/>
              <a:t>Cantidad máxima de bits</a:t>
            </a:r>
          </a:p>
          <a:p>
            <a:pPr marL="1085850" lvl="1" indent="-342900" algn="just">
              <a:defRPr/>
            </a:pPr>
            <a:r>
              <a:rPr lang="es-EC" sz="1600" dirty="0" smtClean="0"/>
              <a:t>10 millones </a:t>
            </a:r>
          </a:p>
          <a:p>
            <a:pPr marL="342900" indent="-342900" algn="just">
              <a:defRPr/>
            </a:pPr>
            <a:r>
              <a:rPr lang="es-EC" sz="2000" dirty="0" smtClean="0"/>
              <a:t>Prefijo Cíclico</a:t>
            </a:r>
          </a:p>
          <a:p>
            <a:pPr marL="1085850" lvl="1" indent="-342900" algn="just">
              <a:defRPr/>
            </a:pPr>
            <a:r>
              <a:rPr lang="es-EC" sz="1600" dirty="0" smtClean="0"/>
              <a:t>Normal</a:t>
            </a:r>
            <a:endParaRPr lang="es-EC" sz="1600" dirty="0"/>
          </a:p>
          <a:p>
            <a:pPr marL="342900" indent="-342900" algn="just">
              <a:defRPr/>
            </a:pPr>
            <a:r>
              <a:rPr lang="es-EC" sz="2000" dirty="0" smtClean="0"/>
              <a:t>Símbolos de control</a:t>
            </a:r>
          </a:p>
          <a:p>
            <a:pPr marL="1085850" lvl="1" indent="-342900" algn="just">
              <a:defRPr/>
            </a:pPr>
            <a:r>
              <a:rPr lang="es-EC" sz="1600" dirty="0" smtClean="0"/>
              <a:t>1 y 3</a:t>
            </a:r>
          </a:p>
          <a:p>
            <a:pPr lvl="1" indent="0" algn="just">
              <a:buNone/>
              <a:defRPr/>
            </a:pPr>
            <a:endParaRPr lang="es-EC" sz="1600" dirty="0" smtClean="0"/>
          </a:p>
          <a:p>
            <a:pPr lvl="1" indent="0" algn="just">
              <a:buNone/>
              <a:defRPr/>
            </a:pPr>
            <a:endParaRPr lang="es-EC" sz="1600" dirty="0"/>
          </a:p>
          <a:p>
            <a:pPr lvl="1" indent="0" algn="just">
              <a:buNone/>
              <a:defRPr/>
            </a:pPr>
            <a:endParaRPr lang="es-EC" sz="1600" dirty="0" smtClean="0"/>
          </a:p>
          <a:p>
            <a:pPr lvl="1" indent="0" algn="just">
              <a:buNone/>
              <a:defRPr/>
            </a:pPr>
            <a:endParaRPr lang="es-EC" sz="1600" dirty="0"/>
          </a:p>
          <a:p>
            <a:pPr lvl="1" indent="0" algn="just">
              <a:buNone/>
              <a:defRPr/>
            </a:pPr>
            <a:endParaRPr lang="es-EC" sz="1600" dirty="0" smtClean="0"/>
          </a:p>
          <a:p>
            <a:pPr lvl="1" indent="0" algn="just">
              <a:buNone/>
              <a:defRPr/>
            </a:pPr>
            <a:endParaRPr lang="es-EC" sz="1600" dirty="0" smtClean="0"/>
          </a:p>
          <a:p>
            <a:pPr algn="r">
              <a:buNone/>
              <a:defRPr/>
            </a:pPr>
            <a:r>
              <a:rPr lang="es-ES" sz="1600" dirty="0"/>
              <a:t>Para mayor información del estándar </a:t>
            </a:r>
            <a:r>
              <a:rPr lang="es-ES" sz="1600" dirty="0" smtClean="0"/>
              <a:t>empleado:</a:t>
            </a:r>
          </a:p>
          <a:p>
            <a:pPr algn="r">
              <a:buNone/>
              <a:defRPr/>
            </a:pPr>
            <a:r>
              <a:rPr lang="es-ES" sz="1600" dirty="0"/>
              <a:t>	</a:t>
            </a:r>
            <a:r>
              <a:rPr lang="es-ES" sz="1600" dirty="0" smtClean="0"/>
              <a:t>3GPP </a:t>
            </a:r>
            <a:r>
              <a:rPr lang="es-ES" sz="1600" dirty="0"/>
              <a:t>TS </a:t>
            </a:r>
            <a:r>
              <a:rPr lang="es-ES" sz="1600" dirty="0" smtClean="0"/>
              <a:t>136.212 </a:t>
            </a:r>
            <a:r>
              <a:rPr lang="es-ES" sz="1600" dirty="0"/>
              <a:t>v 10.0.0 Release </a:t>
            </a:r>
            <a:r>
              <a:rPr lang="es-ES" sz="1600" dirty="0" smtClean="0"/>
              <a:t>10</a:t>
            </a:r>
          </a:p>
          <a:p>
            <a:pPr algn="r">
              <a:buNone/>
              <a:defRPr/>
            </a:pPr>
            <a:r>
              <a:rPr lang="es-ES" sz="1600" dirty="0"/>
              <a:t>	</a:t>
            </a:r>
            <a:r>
              <a:rPr lang="es-ES" sz="1600" dirty="0" smtClean="0"/>
              <a:t>3GPP TS </a:t>
            </a:r>
            <a:r>
              <a:rPr lang="es-ES" sz="1600" dirty="0"/>
              <a:t>136 211 </a:t>
            </a:r>
            <a:r>
              <a:rPr lang="es-ES" sz="1600" dirty="0" smtClean="0"/>
              <a:t>v10.0.0</a:t>
            </a:r>
            <a:endParaRPr lang="es-ES" sz="1600" dirty="0"/>
          </a:p>
          <a:p>
            <a:pPr algn="just">
              <a:buNone/>
              <a:defRPr/>
            </a:pPr>
            <a:endParaRPr lang="es-EC" sz="2000" dirty="0" smtClean="0"/>
          </a:p>
          <a:p>
            <a:pPr marL="342900" indent="-342900" algn="just">
              <a:defRPr/>
            </a:pPr>
            <a:endParaRPr lang="es-EC" sz="2000" dirty="0" smtClean="0"/>
          </a:p>
        </p:txBody>
      </p:sp>
    </p:spTree>
    <p:extLst>
      <p:ext uri="{BB962C8B-B14F-4D97-AF65-F5344CB8AC3E}">
        <p14:creationId xmlns:p14="http://schemas.microsoft.com/office/powerpoint/2010/main" val="2659743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6 CuadroTexto"/>
          <p:cNvSpPr txBox="1">
            <a:spLocks noChangeArrowheads="1"/>
          </p:cNvSpPr>
          <p:nvPr/>
        </p:nvSpPr>
        <p:spPr bwMode="auto">
          <a:xfrm>
            <a:off x="2543175" y="115888"/>
            <a:ext cx="721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Tx/>
              <a:buNone/>
            </a:pPr>
            <a:r>
              <a:rPr lang="es-EC" altLang="es-EC" b="1"/>
              <a:t>                  </a:t>
            </a:r>
            <a:endParaRPr lang="es-EC" altLang="es-EC" sz="1800"/>
          </a:p>
        </p:txBody>
      </p:sp>
      <p:sp>
        <p:nvSpPr>
          <p:cNvPr id="4100" name="8 CuadroTexto"/>
          <p:cNvSpPr txBox="1">
            <a:spLocks noChangeArrowheads="1"/>
          </p:cNvSpPr>
          <p:nvPr/>
        </p:nvSpPr>
        <p:spPr bwMode="auto">
          <a:xfrm>
            <a:off x="5397500" y="130175"/>
            <a:ext cx="32432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b="1" i="1"/>
              <a:t>AGENDA</a:t>
            </a:r>
            <a:endParaRPr lang="es-EC" altLang="es-EC" sz="2400" i="1"/>
          </a:p>
        </p:txBody>
      </p:sp>
      <p:graphicFrame>
        <p:nvGraphicFramePr>
          <p:cNvPr id="4" name="3 Diagrama"/>
          <p:cNvGraphicFramePr/>
          <p:nvPr/>
        </p:nvGraphicFramePr>
        <p:xfrm>
          <a:off x="539552" y="980728"/>
          <a:ext cx="8208912" cy="499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102" name="CuadroTexto 1"/>
          <p:cNvSpPr txBox="1">
            <a:spLocks noChangeArrowheads="1"/>
          </p:cNvSpPr>
          <p:nvPr/>
        </p:nvSpPr>
        <p:spPr bwMode="auto">
          <a:xfrm>
            <a:off x="647700" y="549275"/>
            <a:ext cx="824547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pPr>
            <a:r>
              <a:rPr lang="es-EC" altLang="es-EC" sz="2400" dirty="0">
                <a:latin typeface="Arial" panose="020B0604020202020204" pitchFamily="34" charset="0"/>
              </a:rPr>
              <a:t>Introducción</a:t>
            </a:r>
          </a:p>
          <a:p>
            <a:pPr>
              <a:lnSpc>
                <a:spcPct val="150000"/>
              </a:lnSpc>
              <a:spcBef>
                <a:spcPct val="0"/>
              </a:spcBef>
            </a:pPr>
            <a:r>
              <a:rPr lang="es-EC" altLang="es-EC" sz="2400" dirty="0">
                <a:latin typeface="Arial" panose="020B0604020202020204" pitchFamily="34" charset="0"/>
              </a:rPr>
              <a:t>Alcance</a:t>
            </a:r>
          </a:p>
          <a:p>
            <a:pPr>
              <a:lnSpc>
                <a:spcPct val="150000"/>
              </a:lnSpc>
              <a:spcBef>
                <a:spcPct val="0"/>
              </a:spcBef>
            </a:pPr>
            <a:r>
              <a:rPr lang="es-EC" altLang="es-EC" sz="2400" dirty="0">
                <a:latin typeface="Arial" panose="020B0604020202020204" pitchFamily="34" charset="0"/>
              </a:rPr>
              <a:t>Objetivos</a:t>
            </a:r>
          </a:p>
          <a:p>
            <a:pPr>
              <a:lnSpc>
                <a:spcPct val="150000"/>
              </a:lnSpc>
              <a:spcBef>
                <a:spcPct val="0"/>
              </a:spcBef>
            </a:pPr>
            <a:r>
              <a:rPr lang="es-EC" altLang="es-EC" sz="2400" dirty="0" smtClean="0">
                <a:latin typeface="Arial" panose="020B0604020202020204" pitchFamily="34" charset="0"/>
              </a:rPr>
              <a:t>Marco Teórico</a:t>
            </a:r>
          </a:p>
          <a:p>
            <a:pPr lvl="1">
              <a:lnSpc>
                <a:spcPct val="150000"/>
              </a:lnSpc>
              <a:spcBef>
                <a:spcPct val="0"/>
              </a:spcBef>
            </a:pPr>
            <a:r>
              <a:rPr lang="es-EC" altLang="es-EC" sz="2000" dirty="0" smtClean="0">
                <a:latin typeface="Arial" panose="020B0604020202020204" pitchFamily="34" charset="0"/>
              </a:rPr>
              <a:t>OFDM</a:t>
            </a:r>
          </a:p>
          <a:p>
            <a:pPr lvl="1">
              <a:lnSpc>
                <a:spcPct val="150000"/>
              </a:lnSpc>
              <a:spcBef>
                <a:spcPct val="0"/>
              </a:spcBef>
            </a:pPr>
            <a:r>
              <a:rPr lang="es-EC" altLang="es-EC" sz="2000" dirty="0" smtClean="0">
                <a:latin typeface="Arial" panose="020B0604020202020204" pitchFamily="34" charset="0"/>
              </a:rPr>
              <a:t>LTE</a:t>
            </a:r>
          </a:p>
          <a:p>
            <a:pPr lvl="1">
              <a:lnSpc>
                <a:spcPct val="150000"/>
              </a:lnSpc>
              <a:spcBef>
                <a:spcPct val="0"/>
              </a:spcBef>
            </a:pPr>
            <a:r>
              <a:rPr lang="es-EC" altLang="es-EC" sz="2000" dirty="0" smtClean="0">
                <a:latin typeface="Arial" panose="020B0604020202020204" pitchFamily="34" charset="0"/>
              </a:rPr>
              <a:t>Filtros Adaptativos</a:t>
            </a:r>
            <a:endParaRPr lang="es-EC" altLang="es-EC" sz="2000" dirty="0">
              <a:latin typeface="Arial" panose="020B0604020202020204" pitchFamily="34" charset="0"/>
            </a:endParaRPr>
          </a:p>
          <a:p>
            <a:pPr>
              <a:lnSpc>
                <a:spcPct val="150000"/>
              </a:lnSpc>
              <a:spcBef>
                <a:spcPct val="0"/>
              </a:spcBef>
            </a:pPr>
            <a:r>
              <a:rPr lang="es-EC" altLang="es-EC" sz="2400" dirty="0" smtClean="0">
                <a:latin typeface="Arial" panose="020B0604020202020204" pitchFamily="34" charset="0"/>
              </a:rPr>
              <a:t>Metodología</a:t>
            </a:r>
          </a:p>
          <a:p>
            <a:pPr>
              <a:lnSpc>
                <a:spcPct val="150000"/>
              </a:lnSpc>
              <a:spcBef>
                <a:spcPct val="0"/>
              </a:spcBef>
            </a:pPr>
            <a:r>
              <a:rPr lang="es-EC" altLang="es-EC" sz="2400" dirty="0" smtClean="0">
                <a:latin typeface="Arial" panose="020B0604020202020204" pitchFamily="34" charset="0"/>
              </a:rPr>
              <a:t>Resultados</a:t>
            </a:r>
          </a:p>
          <a:p>
            <a:pPr>
              <a:lnSpc>
                <a:spcPct val="150000"/>
              </a:lnSpc>
              <a:spcBef>
                <a:spcPct val="0"/>
              </a:spcBef>
            </a:pPr>
            <a:r>
              <a:rPr lang="es-EC" altLang="es-EC" sz="2400" dirty="0" smtClean="0">
                <a:latin typeface="Arial" panose="020B0604020202020204" pitchFamily="34" charset="0"/>
              </a:rPr>
              <a:t>Conclusiones</a:t>
            </a:r>
            <a:endParaRPr lang="es-EC" altLang="es-EC" sz="24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endParaRPr lang="es-EC" altLang="es-EC" smtClean="0"/>
          </a:p>
        </p:txBody>
      </p:sp>
      <p:sp>
        <p:nvSpPr>
          <p:cNvPr id="14339" name="Marcador de contenido 2"/>
          <p:cNvSpPr>
            <a:spLocks noGrp="1"/>
          </p:cNvSpPr>
          <p:nvPr>
            <p:ph idx="1"/>
          </p:nvPr>
        </p:nvSpPr>
        <p:spPr/>
        <p:txBody>
          <a:bodyPr/>
          <a:lstStyle/>
          <a:p>
            <a:endParaRPr lang="es-EC" altLang="es-EC"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LTE</a:t>
            </a:r>
            <a:endParaRPr lang="es-EC" altLang="es-EC" sz="2400" i="1" dirty="0"/>
          </a:p>
        </p:txBody>
      </p:sp>
      <p:sp>
        <p:nvSpPr>
          <p:cNvPr id="14" name="CuadroTexto 2"/>
          <p:cNvSpPr txBox="1">
            <a:spLocks noChangeArrowheads="1"/>
          </p:cNvSpPr>
          <p:nvPr/>
        </p:nvSpPr>
        <p:spPr bwMode="auto">
          <a:xfrm>
            <a:off x="611188" y="712788"/>
            <a:ext cx="7778750" cy="6149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s-EC" sz="2400" b="1" dirty="0" smtClean="0"/>
              <a:t>Cuadrícula de recursos</a:t>
            </a:r>
          </a:p>
          <a:p>
            <a:pPr algn="just">
              <a:buFont typeface="Arial" panose="020B0604020202020204" pitchFamily="34" charset="0"/>
              <a:buNone/>
              <a:defRPr/>
            </a:pPr>
            <a:endParaRPr lang="es-EC" sz="2400" b="1" dirty="0" smtClean="0"/>
          </a:p>
          <a:p>
            <a:pPr marL="342900" indent="-342900"/>
            <a:r>
              <a:rPr lang="es-ES" sz="2000" dirty="0"/>
              <a:t>Datos de usuario.</a:t>
            </a:r>
          </a:p>
          <a:p>
            <a:pPr marL="342900" indent="-342900"/>
            <a:r>
              <a:rPr lang="es-ES" sz="2000" i="1" dirty="0" err="1"/>
              <a:t>Cell-Specific</a:t>
            </a:r>
            <a:r>
              <a:rPr lang="es-ES" sz="2000" i="1" dirty="0"/>
              <a:t> Reference</a:t>
            </a:r>
            <a:r>
              <a:rPr lang="es-ES" sz="2000" dirty="0"/>
              <a:t> (CSR) o también llamada piloto.</a:t>
            </a:r>
          </a:p>
          <a:p>
            <a:pPr marL="342900" indent="-342900"/>
            <a:r>
              <a:rPr lang="es-ES" sz="2000" i="1" dirty="0" err="1"/>
              <a:t>Primary</a:t>
            </a:r>
            <a:r>
              <a:rPr lang="es-ES" sz="2000" i="1" dirty="0"/>
              <a:t> </a:t>
            </a:r>
            <a:r>
              <a:rPr lang="es-ES" sz="2000" i="1" dirty="0" err="1"/>
              <a:t>Synchronization</a:t>
            </a:r>
            <a:r>
              <a:rPr lang="es-ES" sz="2000" i="1" dirty="0"/>
              <a:t> </a:t>
            </a:r>
            <a:r>
              <a:rPr lang="es-ES" sz="2000" i="1" dirty="0" err="1"/>
              <a:t>Signals</a:t>
            </a:r>
            <a:r>
              <a:rPr lang="es-ES" sz="2000" dirty="0"/>
              <a:t> (PSS).</a:t>
            </a:r>
          </a:p>
          <a:p>
            <a:pPr marL="342900" indent="-342900"/>
            <a:r>
              <a:rPr lang="es-ES" sz="2000" i="1" dirty="0" err="1"/>
              <a:t>Secondary</a:t>
            </a:r>
            <a:r>
              <a:rPr lang="es-ES" sz="2000" i="1" dirty="0"/>
              <a:t> </a:t>
            </a:r>
            <a:r>
              <a:rPr lang="es-ES" sz="2000" i="1" dirty="0" err="1"/>
              <a:t>Synchronization</a:t>
            </a:r>
            <a:r>
              <a:rPr lang="es-ES" sz="2000" i="1" dirty="0"/>
              <a:t> </a:t>
            </a:r>
            <a:r>
              <a:rPr lang="es-ES" sz="2000" i="1" dirty="0" err="1"/>
              <a:t>Signals</a:t>
            </a:r>
            <a:r>
              <a:rPr lang="es-ES" sz="2000" dirty="0"/>
              <a:t> (SSS).</a:t>
            </a:r>
          </a:p>
          <a:p>
            <a:pPr marL="342900" indent="-342900"/>
            <a:r>
              <a:rPr lang="es-ES" sz="2000" i="1" dirty="0" err="1"/>
              <a:t>Broadcast</a:t>
            </a:r>
            <a:r>
              <a:rPr lang="es-ES" sz="2000" i="1" dirty="0"/>
              <a:t> </a:t>
            </a:r>
            <a:r>
              <a:rPr lang="es-ES" sz="2000" i="1" dirty="0" err="1"/>
              <a:t>Channels</a:t>
            </a:r>
            <a:r>
              <a:rPr lang="es-ES" sz="2000" dirty="0"/>
              <a:t> (BCH).</a:t>
            </a:r>
          </a:p>
          <a:p>
            <a:pPr lvl="1" indent="0" algn="just">
              <a:buNone/>
              <a:defRPr/>
            </a:pPr>
            <a:endParaRPr lang="es-EC" sz="1600" dirty="0" smtClean="0"/>
          </a:p>
          <a:p>
            <a:pPr lvl="1" indent="0" algn="just">
              <a:buNone/>
              <a:defRPr/>
            </a:pPr>
            <a:endParaRPr lang="es-EC" sz="1600" dirty="0"/>
          </a:p>
          <a:p>
            <a:pPr lvl="1" indent="0" algn="just">
              <a:buNone/>
              <a:defRPr/>
            </a:pPr>
            <a:endParaRPr lang="es-EC" sz="1600" dirty="0" smtClean="0"/>
          </a:p>
          <a:p>
            <a:pPr lvl="1" indent="0" algn="just">
              <a:buNone/>
              <a:defRPr/>
            </a:pPr>
            <a:endParaRPr lang="es-EC" sz="1600" dirty="0"/>
          </a:p>
          <a:p>
            <a:pPr lvl="1" indent="0" algn="just">
              <a:buNone/>
              <a:defRPr/>
            </a:pPr>
            <a:endParaRPr lang="es-EC" sz="1600" dirty="0" smtClean="0"/>
          </a:p>
          <a:p>
            <a:pPr lvl="1" indent="0" algn="just">
              <a:buNone/>
              <a:defRPr/>
            </a:pPr>
            <a:endParaRPr lang="es-EC" sz="1600" dirty="0" smtClean="0"/>
          </a:p>
          <a:p>
            <a:pPr algn="r">
              <a:buNone/>
              <a:defRPr/>
            </a:pPr>
            <a:r>
              <a:rPr lang="es-ES" sz="1600" dirty="0"/>
              <a:t>Para mayor información del estándar </a:t>
            </a:r>
            <a:r>
              <a:rPr lang="es-ES" sz="1600" dirty="0" smtClean="0"/>
              <a:t>empleado:</a:t>
            </a:r>
          </a:p>
          <a:p>
            <a:pPr algn="r">
              <a:buNone/>
              <a:defRPr/>
            </a:pPr>
            <a:r>
              <a:rPr lang="es-ES" sz="1600" dirty="0"/>
              <a:t>	</a:t>
            </a:r>
            <a:r>
              <a:rPr lang="es-ES" sz="1600" dirty="0" smtClean="0"/>
              <a:t>3GPP </a:t>
            </a:r>
            <a:r>
              <a:rPr lang="es-ES" sz="1600" dirty="0"/>
              <a:t>TS </a:t>
            </a:r>
            <a:r>
              <a:rPr lang="es-ES" sz="1600" dirty="0" smtClean="0"/>
              <a:t>136.212 </a:t>
            </a:r>
            <a:r>
              <a:rPr lang="es-ES" sz="1600" dirty="0"/>
              <a:t>v 10.0.0 Release </a:t>
            </a:r>
            <a:r>
              <a:rPr lang="es-ES" sz="1600" dirty="0" smtClean="0"/>
              <a:t>10</a:t>
            </a:r>
          </a:p>
          <a:p>
            <a:pPr algn="r">
              <a:buNone/>
              <a:defRPr/>
            </a:pPr>
            <a:r>
              <a:rPr lang="es-ES" sz="1600" dirty="0"/>
              <a:t>	</a:t>
            </a:r>
            <a:r>
              <a:rPr lang="es-ES" sz="1600" dirty="0" smtClean="0"/>
              <a:t>3GPP TS </a:t>
            </a:r>
            <a:r>
              <a:rPr lang="es-ES" sz="1600" dirty="0"/>
              <a:t>136 211 </a:t>
            </a:r>
            <a:r>
              <a:rPr lang="es-ES" sz="1600" dirty="0" smtClean="0"/>
              <a:t>v10.0.0</a:t>
            </a:r>
            <a:endParaRPr lang="es-ES" sz="1600" dirty="0"/>
          </a:p>
          <a:p>
            <a:pPr algn="just">
              <a:buNone/>
              <a:defRPr/>
            </a:pPr>
            <a:endParaRPr lang="es-EC" sz="2000" dirty="0" smtClean="0"/>
          </a:p>
          <a:p>
            <a:pPr marL="342900" indent="-342900" algn="just">
              <a:defRPr/>
            </a:pPr>
            <a:endParaRPr lang="es-EC" sz="2000" dirty="0" smtClean="0"/>
          </a:p>
        </p:txBody>
      </p:sp>
    </p:spTree>
    <p:extLst>
      <p:ext uri="{BB962C8B-B14F-4D97-AF65-F5344CB8AC3E}">
        <p14:creationId xmlns:p14="http://schemas.microsoft.com/office/powerpoint/2010/main" val="2932676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LTE</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5</a:t>
            </a:r>
            <a:r>
              <a:rPr lang="es-EC" altLang="es-EC" sz="1200" dirty="0" smtClean="0"/>
              <a:t>: Cuadrícula de Recursos</a:t>
            </a:r>
            <a:endParaRPr lang="es-EC" altLang="es-EC" sz="1200" dirty="0"/>
          </a:p>
        </p:txBody>
      </p:sp>
      <p:pic>
        <p:nvPicPr>
          <p:cNvPr id="9" name="Imagen 8"/>
          <p:cNvPicPr/>
          <p:nvPr/>
        </p:nvPicPr>
        <p:blipFill>
          <a:blip r:embed="rId3"/>
          <a:stretch>
            <a:fillRect/>
          </a:stretch>
        </p:blipFill>
        <p:spPr>
          <a:xfrm>
            <a:off x="1979712" y="713194"/>
            <a:ext cx="5760640" cy="4711416"/>
          </a:xfrm>
          <a:prstGeom prst="rect">
            <a:avLst/>
          </a:prstGeom>
        </p:spPr>
      </p:pic>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endParaRPr lang="es-EC" altLang="es-EC" smtClean="0"/>
          </a:p>
        </p:txBody>
      </p:sp>
      <p:sp>
        <p:nvSpPr>
          <p:cNvPr id="15363" name="Marcador de contenido 2"/>
          <p:cNvSpPr>
            <a:spLocks noGrp="1"/>
          </p:cNvSpPr>
          <p:nvPr>
            <p:ph idx="1"/>
          </p:nvPr>
        </p:nvSpPr>
        <p:spPr/>
        <p:txBody>
          <a:bodyPr/>
          <a:lstStyle/>
          <a:p>
            <a:endParaRPr lang="es-EC" altLang="es-EC" smtClean="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8 CuadroTexto"/>
          <p:cNvSpPr txBox="1">
            <a:spLocks noChangeArrowheads="1"/>
          </p:cNvSpPr>
          <p:nvPr/>
        </p:nvSpPr>
        <p:spPr bwMode="auto">
          <a:xfrm>
            <a:off x="4500563" y="115888"/>
            <a:ext cx="4248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Costo Computacional</a:t>
            </a:r>
            <a:endParaRPr lang="es-EC" altLang="es-EC" sz="2400" i="1" dirty="0"/>
          </a:p>
        </p:txBody>
      </p:sp>
      <p:sp>
        <p:nvSpPr>
          <p:cNvPr id="15366" name="CuadroTexto 2"/>
          <p:cNvSpPr txBox="1">
            <a:spLocks noChangeArrowheads="1"/>
          </p:cNvSpPr>
          <p:nvPr/>
        </p:nvSpPr>
        <p:spPr bwMode="auto">
          <a:xfrm>
            <a:off x="682625" y="1451598"/>
            <a:ext cx="777875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buNone/>
            </a:pPr>
            <a:r>
              <a:rPr lang="es-EC" altLang="es-EC" sz="2000" dirty="0" smtClean="0"/>
              <a:t>Tabla 2. Costo Computacional</a:t>
            </a:r>
            <a:endParaRPr lang="es-EC" altLang="es-EC" sz="2000" dirty="0"/>
          </a:p>
          <a:p>
            <a:pPr marL="0" indent="0" algn="just">
              <a:buNone/>
            </a:pPr>
            <a:endParaRPr lang="es-EC" altLang="es-EC" sz="2000" dirty="0" smtClean="0"/>
          </a:p>
          <a:p>
            <a:pPr marL="0" indent="0" algn="just">
              <a:buNone/>
            </a:pPr>
            <a:endParaRPr lang="es-EC" altLang="es-EC" sz="2000" dirty="0"/>
          </a:p>
          <a:p>
            <a:pPr marL="0" indent="0" algn="just">
              <a:buNone/>
            </a:pPr>
            <a:endParaRPr lang="es-EC" altLang="es-EC" sz="2000" dirty="0" smtClean="0"/>
          </a:p>
          <a:p>
            <a:pPr marL="0" indent="0" algn="just">
              <a:buNone/>
            </a:pPr>
            <a:endParaRPr lang="es-EC" altLang="es-EC" sz="2000" dirty="0"/>
          </a:p>
          <a:p>
            <a:pPr marL="0" indent="0" algn="just">
              <a:buNone/>
            </a:pPr>
            <a:endParaRPr lang="es-EC" altLang="es-EC" sz="2000" dirty="0" smtClean="0"/>
          </a:p>
          <a:p>
            <a:pPr marL="0" indent="0" algn="just">
              <a:buNone/>
            </a:pPr>
            <a:endParaRPr lang="es-EC" altLang="es-EC" sz="2000" dirty="0"/>
          </a:p>
          <a:p>
            <a:pPr marL="0" indent="0" algn="just">
              <a:buNone/>
            </a:pPr>
            <a:endParaRPr lang="es-EC" altLang="es-EC" sz="2000" dirty="0" smtClean="0"/>
          </a:p>
          <a:p>
            <a:pPr marL="0" indent="0" algn="just">
              <a:buNone/>
            </a:pPr>
            <a:endParaRPr lang="es-EC" altLang="es-EC" sz="2000" dirty="0"/>
          </a:p>
          <a:p>
            <a:pPr marL="0" indent="0" algn="just">
              <a:buNone/>
            </a:pPr>
            <a:endParaRPr lang="es-EC" altLang="es-EC" sz="2000" dirty="0" smtClean="0"/>
          </a:p>
        </p:txBody>
      </p:sp>
      <p:graphicFrame>
        <p:nvGraphicFramePr>
          <p:cNvPr id="9" name="Objeto 8"/>
          <p:cNvGraphicFramePr>
            <a:graphicFrameLocks noChangeAspect="1"/>
          </p:cNvGraphicFramePr>
          <p:nvPr>
            <p:extLst>
              <p:ext uri="{D42A27DB-BD31-4B8C-83A1-F6EECF244321}">
                <p14:modId xmlns:p14="http://schemas.microsoft.com/office/powerpoint/2010/main" val="328029779"/>
              </p:ext>
            </p:extLst>
          </p:nvPr>
        </p:nvGraphicFramePr>
        <p:xfrm>
          <a:off x="1259632" y="2559737"/>
          <a:ext cx="6791891" cy="2373462"/>
        </p:xfrm>
        <a:graphic>
          <a:graphicData uri="http://schemas.openxmlformats.org/presentationml/2006/ole">
            <mc:AlternateContent xmlns:mc="http://schemas.openxmlformats.org/markup-compatibility/2006">
              <mc:Choice xmlns:v="urn:schemas-microsoft-com:vml" Requires="v">
                <p:oleObj spid="_x0000_s15380" name="Documento" r:id="rId5" imgW="5974126" imgH="2087939" progId="Word.Document.12">
                  <p:embed/>
                </p:oleObj>
              </mc:Choice>
              <mc:Fallback>
                <p:oleObj name="Documento" r:id="rId5" imgW="5974126" imgH="2087939" progId="Word.Document.12">
                  <p:embed/>
                  <p:pic>
                    <p:nvPicPr>
                      <p:cNvPr id="0" name=""/>
                      <p:cNvPicPr/>
                      <p:nvPr/>
                    </p:nvPicPr>
                    <p:blipFill>
                      <a:blip r:embed="rId6"/>
                      <a:stretch>
                        <a:fillRect/>
                      </a:stretch>
                    </p:blipFill>
                    <p:spPr>
                      <a:xfrm>
                        <a:off x="1259632" y="2559737"/>
                        <a:ext cx="6791891" cy="2373462"/>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es-EC" altLang="es-EC" smtClean="0"/>
          </a:p>
        </p:txBody>
      </p:sp>
      <p:sp>
        <p:nvSpPr>
          <p:cNvPr id="9219" name="Marcador de contenido 2"/>
          <p:cNvSpPr>
            <a:spLocks noGrp="1"/>
          </p:cNvSpPr>
          <p:nvPr>
            <p:ph idx="1"/>
          </p:nvPr>
        </p:nvSpPr>
        <p:spPr/>
        <p:txBody>
          <a:bodyPr/>
          <a:lstStyle/>
          <a:p>
            <a:endParaRPr lang="es-EC" altLang="es-EC"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1 CuadroTexto"/>
          <p:cNvSpPr txBox="1">
            <a:spLocks noChangeArrowheads="1"/>
          </p:cNvSpPr>
          <p:nvPr/>
        </p:nvSpPr>
        <p:spPr bwMode="auto">
          <a:xfrm>
            <a:off x="1763688" y="2646363"/>
            <a:ext cx="597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C" sz="4800" dirty="0" smtClean="0">
                <a:latin typeface="Arial" panose="020B0604020202020204" pitchFamily="34" charset="0"/>
              </a:rPr>
              <a:t>RESULTADOS</a:t>
            </a:r>
            <a:endParaRPr lang="es-EC" sz="4800" dirty="0">
              <a:latin typeface="Arial" panose="020B0604020202020204" pitchFamily="34" charset="0"/>
            </a:endParaRPr>
          </a:p>
        </p:txBody>
      </p:sp>
    </p:spTree>
    <p:extLst>
      <p:ext uri="{BB962C8B-B14F-4D97-AF65-F5344CB8AC3E}">
        <p14:creationId xmlns:p14="http://schemas.microsoft.com/office/powerpoint/2010/main" val="911910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081023"/>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680339">
                    <a:tc>
                      <a:txBody>
                        <a:bodyPr/>
                        <a:lstStyle/>
                        <a:p>
                          <a:endParaRPr lang="es-ES"/>
                        </a:p>
                      </a:txBody>
                      <a:tcPr marL="44450" marR="44450" marT="0" marB="0" anchor="ctr">
                        <a:blipFill rotWithShape="0">
                          <a:blip r:embed="rId3"/>
                          <a:stretch>
                            <a:fillRect l="-775" t="-893" r="-667442" b="-364286"/>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288354">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8354">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8354">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23634">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23634">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288354">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Selección de parámetros de filtros</a:t>
            </a:r>
            <a:endParaRPr lang="es-EC" altLang="es-EC" sz="2400" i="1" dirty="0"/>
          </a:p>
        </p:txBody>
      </p:sp>
      <p:sp>
        <p:nvSpPr>
          <p:cNvPr id="17414" name="CuadroTexto 2"/>
          <p:cNvSpPr txBox="1">
            <a:spLocks noChangeArrowheads="1"/>
          </p:cNvSpPr>
          <p:nvPr/>
        </p:nvSpPr>
        <p:spPr bwMode="auto">
          <a:xfrm>
            <a:off x="611188" y="712788"/>
            <a:ext cx="7778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C" altLang="es-EC" sz="2400" b="1" dirty="0" smtClean="0"/>
              <a:t>LMS</a:t>
            </a:r>
            <a:endParaRPr lang="es-EC" altLang="es-EC" sz="2400" b="1" dirty="0"/>
          </a:p>
          <a:p>
            <a:pPr algn="just">
              <a:buFont typeface="Arial" panose="020B0604020202020204" pitchFamily="34" charset="0"/>
              <a:buNone/>
            </a:pPr>
            <a:endParaRPr lang="es-EC" altLang="es-EC" sz="2000" dirty="0"/>
          </a:p>
        </p:txBody>
      </p:sp>
      <p:graphicFrame>
        <p:nvGraphicFramePr>
          <p:cNvPr id="3" name="Objeto 2"/>
          <p:cNvGraphicFramePr>
            <a:graphicFrameLocks noChangeAspect="1"/>
          </p:cNvGraphicFramePr>
          <p:nvPr>
            <p:extLst>
              <p:ext uri="{D42A27DB-BD31-4B8C-83A1-F6EECF244321}">
                <p14:modId xmlns:p14="http://schemas.microsoft.com/office/powerpoint/2010/main" val="2440084305"/>
              </p:ext>
            </p:extLst>
          </p:nvPr>
        </p:nvGraphicFramePr>
        <p:xfrm>
          <a:off x="611188" y="1449753"/>
          <a:ext cx="6625108" cy="2452602"/>
        </p:xfrm>
        <a:graphic>
          <a:graphicData uri="http://schemas.openxmlformats.org/presentationml/2006/ole">
            <mc:AlternateContent xmlns:mc="http://schemas.openxmlformats.org/markup-compatibility/2006">
              <mc:Choice xmlns:v="urn:schemas-microsoft-com:vml" Requires="v">
                <p:oleObj spid="_x0000_s17427" name="Documento" r:id="rId6" imgW="5974126" imgH="2543404" progId="Word.Document.12">
                  <p:embed/>
                </p:oleObj>
              </mc:Choice>
              <mc:Fallback>
                <p:oleObj name="Documento" r:id="rId6" imgW="5974126" imgH="2543404" progId="Word.Document.12">
                  <p:embed/>
                  <p:pic>
                    <p:nvPicPr>
                      <p:cNvPr id="0" name=""/>
                      <p:cNvPicPr/>
                      <p:nvPr/>
                    </p:nvPicPr>
                    <p:blipFill>
                      <a:blip r:embed="rId7"/>
                      <a:stretch>
                        <a:fillRect/>
                      </a:stretch>
                    </p:blipFill>
                    <p:spPr>
                      <a:xfrm>
                        <a:off x="611188" y="1449753"/>
                        <a:ext cx="6625108" cy="2452602"/>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3870264713"/>
              </p:ext>
            </p:extLst>
          </p:nvPr>
        </p:nvGraphicFramePr>
        <p:xfrm>
          <a:off x="613385" y="4149080"/>
          <a:ext cx="6661150" cy="2016224"/>
        </p:xfrm>
        <a:graphic>
          <a:graphicData uri="http://schemas.openxmlformats.org/presentationml/2006/ole">
            <mc:AlternateContent xmlns:mc="http://schemas.openxmlformats.org/markup-compatibility/2006">
              <mc:Choice xmlns:v="urn:schemas-microsoft-com:vml" Requires="v">
                <p:oleObj spid="_x0000_s17428" name="Documento" r:id="rId9" imgW="5974126" imgH="1808179" progId="Word.Document.12">
                  <p:embed/>
                </p:oleObj>
              </mc:Choice>
              <mc:Fallback>
                <p:oleObj name="Documento" r:id="rId9" imgW="5974126" imgH="1808179" progId="Word.Document.12">
                  <p:embed/>
                  <p:pic>
                    <p:nvPicPr>
                      <p:cNvPr id="0" name=""/>
                      <p:cNvPicPr/>
                      <p:nvPr/>
                    </p:nvPicPr>
                    <p:blipFill>
                      <a:blip r:embed="rId10"/>
                      <a:stretch>
                        <a:fillRect/>
                      </a:stretch>
                    </p:blipFill>
                    <p:spPr>
                      <a:xfrm>
                        <a:off x="613385" y="4149080"/>
                        <a:ext cx="6661150" cy="2016224"/>
                      </a:xfrm>
                      <a:prstGeom prst="rect">
                        <a:avLst/>
                      </a:prstGeom>
                    </p:spPr>
                  </p:pic>
                </p:oleObj>
              </mc:Fallback>
            </mc:AlternateContent>
          </a:graphicData>
        </a:graphic>
      </p:graphicFrame>
      <p:sp>
        <p:nvSpPr>
          <p:cNvPr id="8" name="CuadroTexto 7"/>
          <p:cNvSpPr txBox="1"/>
          <p:nvPr/>
        </p:nvSpPr>
        <p:spPr>
          <a:xfrm>
            <a:off x="683568" y="1128286"/>
            <a:ext cx="5184576" cy="307777"/>
          </a:xfrm>
          <a:prstGeom prst="rect">
            <a:avLst/>
          </a:prstGeom>
          <a:noFill/>
        </p:spPr>
        <p:txBody>
          <a:bodyPr wrap="square" rtlCol="0">
            <a:spAutoFit/>
          </a:bodyPr>
          <a:lstStyle/>
          <a:p>
            <a:r>
              <a:rPr lang="es-ES" sz="1400" dirty="0" smtClean="0"/>
              <a:t>Tabla 3. Con señal de control </a:t>
            </a:r>
            <a:endParaRPr lang="es-ES" sz="1400" dirty="0"/>
          </a:p>
        </p:txBody>
      </p:sp>
      <p:sp>
        <p:nvSpPr>
          <p:cNvPr id="14" name="CuadroTexto 13"/>
          <p:cNvSpPr txBox="1"/>
          <p:nvPr/>
        </p:nvSpPr>
        <p:spPr>
          <a:xfrm>
            <a:off x="611188" y="3634511"/>
            <a:ext cx="5184576" cy="307777"/>
          </a:xfrm>
          <a:prstGeom prst="rect">
            <a:avLst/>
          </a:prstGeom>
          <a:noFill/>
        </p:spPr>
        <p:txBody>
          <a:bodyPr wrap="square" rtlCol="0">
            <a:spAutoFit/>
          </a:bodyPr>
          <a:lstStyle/>
          <a:p>
            <a:r>
              <a:rPr lang="es-ES" sz="1400" dirty="0" smtClean="0"/>
              <a:t>Tabla 4. Sin señal de control </a:t>
            </a:r>
            <a:endParaRPr lang="es-E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3707904" y="115888"/>
            <a:ext cx="5040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None/>
            </a:pPr>
            <a:r>
              <a:rPr lang="es-EC" altLang="es-EC" sz="2400" i="1" dirty="0" smtClean="0"/>
              <a:t>Selección de parámetros de filtros</a:t>
            </a:r>
          </a:p>
          <a:p>
            <a:pPr lvl="1" algn="r" eaLnBrk="1" hangingPunct="1">
              <a:spcBef>
                <a:spcPct val="0"/>
              </a:spcBef>
              <a:buFontTx/>
              <a:buNone/>
            </a:pP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6: LMS no converge (con control) </a:t>
            </a:r>
            <a:endParaRPr lang="es-EC" altLang="es-EC" sz="1200" dirty="0"/>
          </a:p>
        </p:txBody>
      </p:sp>
      <p:pic>
        <p:nvPicPr>
          <p:cNvPr id="10" name="Imagen 9" descr="C:\Users\Nixon\Nueva carpeta\Dropbox\Tesis\imganes_tesis\LSM_mu_0.0001.png"/>
          <p:cNvPicPr/>
          <p:nvPr/>
        </p:nvPicPr>
        <p:blipFill>
          <a:blip r:embed="rId3">
            <a:extLst>
              <a:ext uri="{28A0092B-C50C-407E-A947-70E740481C1C}">
                <a14:useLocalDpi xmlns:a14="http://schemas.microsoft.com/office/drawing/2010/main" val="0"/>
              </a:ext>
            </a:extLst>
          </a:blip>
          <a:srcRect/>
          <a:stretch>
            <a:fillRect/>
          </a:stretch>
        </p:blipFill>
        <p:spPr bwMode="auto">
          <a:xfrm>
            <a:off x="159862" y="1112879"/>
            <a:ext cx="4145280" cy="3223260"/>
          </a:xfrm>
          <a:prstGeom prst="rect">
            <a:avLst/>
          </a:prstGeom>
          <a:noFill/>
          <a:ln>
            <a:noFill/>
          </a:ln>
        </p:spPr>
      </p:pic>
      <p:pic>
        <p:nvPicPr>
          <p:cNvPr id="12" name="Imagen 11" descr="C:\Users\Nixon\Nueva carpeta\Dropbox\Tesis\imganes_tesis\LSM_mu_0.5.png"/>
          <p:cNvPicPr/>
          <p:nvPr/>
        </p:nvPicPr>
        <p:blipFill>
          <a:blip r:embed="rId4">
            <a:extLst>
              <a:ext uri="{28A0092B-C50C-407E-A947-70E740481C1C}">
                <a14:useLocalDpi xmlns:a14="http://schemas.microsoft.com/office/drawing/2010/main" val="0"/>
              </a:ext>
            </a:extLst>
          </a:blip>
          <a:srcRect/>
          <a:stretch>
            <a:fillRect/>
          </a:stretch>
        </p:blipFill>
        <p:spPr bwMode="auto">
          <a:xfrm>
            <a:off x="4640356" y="1112879"/>
            <a:ext cx="4066540" cy="3223260"/>
          </a:xfrm>
          <a:prstGeom prst="rect">
            <a:avLst/>
          </a:prstGeom>
          <a:noFill/>
          <a:ln>
            <a:noFill/>
          </a:ln>
        </p:spPr>
      </p:pic>
      <mc:AlternateContent xmlns:mc="http://schemas.openxmlformats.org/markup-compatibility/2006" xmlns:a14="http://schemas.microsoft.com/office/drawing/2010/main">
        <mc:Choice Requires="a14">
          <p:sp>
            <p:nvSpPr>
              <p:cNvPr id="2" name="Rectángulo 1"/>
              <p:cNvSpPr/>
              <p:nvPr/>
            </p:nvSpPr>
            <p:spPr>
              <a:xfrm>
                <a:off x="1938046" y="4451955"/>
                <a:ext cx="1232325" cy="338554"/>
              </a:xfrm>
              <a:prstGeom prst="rect">
                <a:avLst/>
              </a:prstGeom>
            </p:spPr>
            <p:txBody>
              <a:bodyPr wrap="none">
                <a:spAutoFit/>
              </a:bodyPr>
              <a:lstStyle/>
              <a:p>
                <a:r>
                  <a:rPr lang="es-ES" sz="1600" dirty="0" smtClean="0">
                    <a:effectLst/>
                    <a:latin typeface="Times New Roman" panose="02020603050405020304" pitchFamily="18" charset="0"/>
                    <a:ea typeface="Calibri" panose="020F0502020204030204" pitchFamily="34"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S" sz="1600" i="1">
                        <a:effectLst/>
                        <a:latin typeface="Cambria Math" panose="02040503050406030204" pitchFamily="18" charset="0"/>
                        <a:ea typeface="Calibri" panose="020F0502020204030204" pitchFamily="34" charset="0"/>
                        <a:cs typeface="Times New Roman" panose="02020603050405020304" pitchFamily="18" charset="0"/>
                      </a:rPr>
                      <m:t>=0.0001</m:t>
                    </m:r>
                  </m:oMath>
                </a14:m>
                <a:endParaRPr lang="es-ES" sz="1600" dirty="0"/>
              </a:p>
            </p:txBody>
          </p:sp>
        </mc:Choice>
        <mc:Fallback xmlns="">
          <p:sp>
            <p:nvSpPr>
              <p:cNvPr id="2" name="Rectángulo 1"/>
              <p:cNvSpPr>
                <a:spLocks noRot="1" noChangeAspect="1" noMove="1" noResize="1" noEditPoints="1" noAdjustHandles="1" noChangeArrowheads="1" noChangeShapeType="1" noTextEdit="1"/>
              </p:cNvSpPr>
              <p:nvPr/>
            </p:nvSpPr>
            <p:spPr>
              <a:xfrm>
                <a:off x="1938046" y="4451955"/>
                <a:ext cx="1232325" cy="338554"/>
              </a:xfrm>
              <a:prstGeom prst="rect">
                <a:avLst/>
              </a:prstGeom>
              <a:blipFill rotWithShape="0">
                <a:blip r:embed="rId5"/>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228184" y="4489446"/>
                <a:ext cx="890885" cy="338554"/>
              </a:xfrm>
              <a:prstGeom prst="rect">
                <a:avLst/>
              </a:prstGeom>
            </p:spPr>
            <p:txBody>
              <a:bodyPr wrap="none">
                <a:spAutoFit/>
              </a:bodyPr>
              <a:lstStyle/>
              <a:p>
                <a:r>
                  <a:rPr lang="es-ES" sz="1600" dirty="0" smtClean="0">
                    <a:effectLst/>
                    <a:latin typeface="Times New Roman" panose="02020603050405020304" pitchFamily="18" charset="0"/>
                    <a:ea typeface="Calibri" panose="020F0502020204030204" pitchFamily="34"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S" sz="1600" i="1">
                        <a:effectLst/>
                        <a:latin typeface="Cambria Math" panose="02040503050406030204" pitchFamily="18" charset="0"/>
                        <a:ea typeface="Calibri" panose="020F0502020204030204" pitchFamily="34" charset="0"/>
                        <a:cs typeface="Times New Roman" panose="02020603050405020304" pitchFamily="18" charset="0"/>
                      </a:rPr>
                      <m:t>=0.5</m:t>
                    </m:r>
                  </m:oMath>
                </a14:m>
                <a:endParaRPr lang="es-ES" sz="1600" dirty="0"/>
              </a:p>
            </p:txBody>
          </p:sp>
        </mc:Choice>
        <mc:Fallback xmlns="">
          <p:sp>
            <p:nvSpPr>
              <p:cNvPr id="13" name="Rectángulo 12"/>
              <p:cNvSpPr>
                <a:spLocks noRot="1" noChangeAspect="1" noMove="1" noResize="1" noEditPoints="1" noAdjustHandles="1" noChangeArrowheads="1" noChangeShapeType="1" noTextEdit="1"/>
              </p:cNvSpPr>
              <p:nvPr/>
            </p:nvSpPr>
            <p:spPr>
              <a:xfrm>
                <a:off x="6228184" y="4489446"/>
                <a:ext cx="890885" cy="338554"/>
              </a:xfrm>
              <a:prstGeom prst="rect">
                <a:avLst/>
              </a:prstGeom>
              <a:blipFill rotWithShape="0">
                <a:blip r:embed="rId6"/>
                <a:stretch>
                  <a:fillRect b="-1786"/>
                </a:stretch>
              </a:blipFill>
            </p:spPr>
            <p:txBody>
              <a:bodyPr/>
              <a:lstStyle/>
              <a:p>
                <a:r>
                  <a:rPr lang="es-ES">
                    <a:noFill/>
                  </a:rPr>
                  <a:t> </a:t>
                </a:r>
              </a:p>
            </p:txBody>
          </p:sp>
        </mc:Fallback>
      </mc:AlternateContent>
      <p:sp>
        <p:nvSpPr>
          <p:cNvPr id="3" name="CuadroTexto 2"/>
          <p:cNvSpPr txBox="1"/>
          <p:nvPr/>
        </p:nvSpPr>
        <p:spPr>
          <a:xfrm>
            <a:off x="683568" y="764704"/>
            <a:ext cx="2160240" cy="369332"/>
          </a:xfrm>
          <a:prstGeom prst="rect">
            <a:avLst/>
          </a:prstGeom>
          <a:noFill/>
        </p:spPr>
        <p:txBody>
          <a:bodyPr wrap="square" rtlCol="0">
            <a:spAutoFit/>
          </a:bodyPr>
          <a:lstStyle/>
          <a:p>
            <a:r>
              <a:rPr lang="es-ES" b="1" dirty="0" smtClean="0"/>
              <a:t>MSE</a:t>
            </a:r>
            <a:endParaRPr lang="es-ES" b="1" dirty="0"/>
          </a:p>
        </p:txBody>
      </p:sp>
    </p:spTree>
    <p:extLst>
      <p:ext uri="{BB962C8B-B14F-4D97-AF65-F5344CB8AC3E}">
        <p14:creationId xmlns:p14="http://schemas.microsoft.com/office/powerpoint/2010/main" val="4018292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3779912" y="115888"/>
            <a:ext cx="496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Selección de parámetros de filtros</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7</a:t>
            </a:r>
            <a:r>
              <a:rPr lang="es-EC" altLang="es-EC" sz="1200" dirty="0" smtClean="0"/>
              <a:t>: LMS converge (con control) </a:t>
            </a:r>
            <a:endParaRPr lang="es-EC" altLang="es-EC" sz="1200" dirty="0"/>
          </a:p>
        </p:txBody>
      </p:sp>
      <mc:AlternateContent xmlns:mc="http://schemas.openxmlformats.org/markup-compatibility/2006" xmlns:a14="http://schemas.microsoft.com/office/drawing/2010/main">
        <mc:Choice Requires="a14">
          <p:sp>
            <p:nvSpPr>
              <p:cNvPr id="2" name="Rectángulo 1"/>
              <p:cNvSpPr/>
              <p:nvPr/>
            </p:nvSpPr>
            <p:spPr>
              <a:xfrm>
                <a:off x="4139952" y="4430814"/>
                <a:ext cx="1232325" cy="338554"/>
              </a:xfrm>
              <a:prstGeom prst="rect">
                <a:avLst/>
              </a:prstGeom>
            </p:spPr>
            <p:txBody>
              <a:bodyPr wrap="none">
                <a:spAutoFit/>
              </a:bodyPr>
              <a:lstStyle/>
              <a:p>
                <a:r>
                  <a:rPr lang="es-ES" sz="1600" dirty="0" smtClean="0">
                    <a:effectLst/>
                    <a:latin typeface="Times New Roman" panose="02020603050405020304" pitchFamily="18" charset="0"/>
                    <a:ea typeface="Calibri" panose="020F0502020204030204" pitchFamily="34"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S" sz="1600" i="1">
                        <a:effectLst/>
                        <a:latin typeface="Cambria Math" panose="02040503050406030204" pitchFamily="18" charset="0"/>
                        <a:ea typeface="Calibri" panose="020F0502020204030204" pitchFamily="34" charset="0"/>
                        <a:cs typeface="Times New Roman" panose="02020603050405020304" pitchFamily="18" charset="0"/>
                      </a:rPr>
                      <m:t>=0.0008</m:t>
                    </m:r>
                  </m:oMath>
                </a14:m>
                <a:endParaRPr lang="es-ES" sz="1600" dirty="0"/>
              </a:p>
            </p:txBody>
          </p:sp>
        </mc:Choice>
        <mc:Fallback xmlns="">
          <p:sp>
            <p:nvSpPr>
              <p:cNvPr id="2" name="Rectángulo 1"/>
              <p:cNvSpPr>
                <a:spLocks noRot="1" noChangeAspect="1" noMove="1" noResize="1" noEditPoints="1" noAdjustHandles="1" noChangeArrowheads="1" noChangeShapeType="1" noTextEdit="1"/>
              </p:cNvSpPr>
              <p:nvPr/>
            </p:nvSpPr>
            <p:spPr>
              <a:xfrm>
                <a:off x="4139952" y="4430814"/>
                <a:ext cx="1232325" cy="338554"/>
              </a:xfrm>
              <a:prstGeom prst="rect">
                <a:avLst/>
              </a:prstGeom>
              <a:blipFill rotWithShape="0">
                <a:blip r:embed="rId3"/>
                <a:stretch>
                  <a:fillRect b="-3636"/>
                </a:stretch>
              </a:blipFill>
            </p:spPr>
            <p:txBody>
              <a:bodyPr/>
              <a:lstStyle/>
              <a:p>
                <a:r>
                  <a:rPr lang="es-ES">
                    <a:noFill/>
                  </a:rPr>
                  <a:t> </a:t>
                </a:r>
              </a:p>
            </p:txBody>
          </p:sp>
        </mc:Fallback>
      </mc:AlternateContent>
      <p:pic>
        <p:nvPicPr>
          <p:cNvPr id="14" name="Imagen 13" descr="C:\Users\Nixon\Nueva carpeta\Dropbox\Tesis\imganes_tesis\LSM_mu_0.0008.png"/>
          <p:cNvPicPr/>
          <p:nvPr/>
        </p:nvPicPr>
        <p:blipFill>
          <a:blip r:embed="rId4">
            <a:extLst>
              <a:ext uri="{28A0092B-C50C-407E-A947-70E740481C1C}">
                <a14:useLocalDpi xmlns:a14="http://schemas.microsoft.com/office/drawing/2010/main" val="0"/>
              </a:ext>
            </a:extLst>
          </a:blip>
          <a:srcRect/>
          <a:stretch>
            <a:fillRect/>
          </a:stretch>
        </p:blipFill>
        <p:spPr bwMode="auto">
          <a:xfrm>
            <a:off x="2419667" y="861650"/>
            <a:ext cx="4304665" cy="3383280"/>
          </a:xfrm>
          <a:prstGeom prst="rect">
            <a:avLst/>
          </a:prstGeom>
          <a:noFill/>
          <a:ln>
            <a:noFill/>
          </a:ln>
        </p:spPr>
      </p:pic>
      <p:sp>
        <p:nvSpPr>
          <p:cNvPr id="15" name="CuadroTexto 14"/>
          <p:cNvSpPr txBox="1"/>
          <p:nvPr/>
        </p:nvSpPr>
        <p:spPr>
          <a:xfrm>
            <a:off x="683568" y="764704"/>
            <a:ext cx="2160240" cy="369332"/>
          </a:xfrm>
          <a:prstGeom prst="rect">
            <a:avLst/>
          </a:prstGeom>
          <a:noFill/>
        </p:spPr>
        <p:txBody>
          <a:bodyPr wrap="square" rtlCol="0">
            <a:spAutoFit/>
          </a:bodyPr>
          <a:lstStyle/>
          <a:p>
            <a:r>
              <a:rPr lang="es-ES" b="1" dirty="0" smtClean="0"/>
              <a:t>MSE</a:t>
            </a:r>
            <a:endParaRPr lang="es-ES" b="1" dirty="0"/>
          </a:p>
        </p:txBody>
      </p:sp>
    </p:spTree>
    <p:extLst>
      <p:ext uri="{BB962C8B-B14F-4D97-AF65-F5344CB8AC3E}">
        <p14:creationId xmlns:p14="http://schemas.microsoft.com/office/powerpoint/2010/main" val="852752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731520">
                    <a:tc>
                      <a:txBody>
                        <a:bodyPr/>
                        <a:lstStyle/>
                        <a:p>
                          <a:endParaRPr lang="es-ES"/>
                        </a:p>
                      </a:txBody>
                      <a:tcPr marL="44450" marR="44450" marT="0" marB="0" anchor="ctr">
                        <a:blipFill rotWithShape="0">
                          <a:blip r:embed="rId3"/>
                          <a:stretch>
                            <a:fillRect l="-775" t="-833" r="-667442" b="-372500"/>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35280">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Selección de parámetros de filtros</a:t>
            </a:r>
            <a:endParaRPr lang="es-EC" altLang="es-EC" sz="2400" i="1" dirty="0"/>
          </a:p>
        </p:txBody>
      </p:sp>
      <p:sp>
        <p:nvSpPr>
          <p:cNvPr id="17414" name="CuadroTexto 2"/>
          <p:cNvSpPr txBox="1">
            <a:spLocks noChangeArrowheads="1"/>
          </p:cNvSpPr>
          <p:nvPr/>
        </p:nvSpPr>
        <p:spPr bwMode="auto">
          <a:xfrm>
            <a:off x="611188" y="712788"/>
            <a:ext cx="7778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C" altLang="es-EC" sz="2400" b="1" dirty="0" smtClean="0"/>
              <a:t>NLMS</a:t>
            </a:r>
            <a:endParaRPr lang="es-EC" altLang="es-EC" sz="2400" b="1" dirty="0"/>
          </a:p>
          <a:p>
            <a:pPr algn="just">
              <a:buFont typeface="Arial" panose="020B0604020202020204" pitchFamily="34" charset="0"/>
              <a:buNone/>
            </a:pPr>
            <a:endParaRPr lang="es-EC" altLang="es-EC" sz="2000" dirty="0"/>
          </a:p>
        </p:txBody>
      </p:sp>
      <p:sp>
        <p:nvSpPr>
          <p:cNvPr id="8" name="CuadroTexto 7"/>
          <p:cNvSpPr txBox="1"/>
          <p:nvPr/>
        </p:nvSpPr>
        <p:spPr>
          <a:xfrm>
            <a:off x="683568" y="1128286"/>
            <a:ext cx="5184576" cy="307777"/>
          </a:xfrm>
          <a:prstGeom prst="rect">
            <a:avLst/>
          </a:prstGeom>
          <a:noFill/>
        </p:spPr>
        <p:txBody>
          <a:bodyPr wrap="square" rtlCol="0">
            <a:spAutoFit/>
          </a:bodyPr>
          <a:lstStyle/>
          <a:p>
            <a:r>
              <a:rPr lang="es-ES" sz="1400" dirty="0" smtClean="0"/>
              <a:t>Tabla 5. Con señal de control </a:t>
            </a:r>
            <a:endParaRPr lang="es-ES" sz="1400" dirty="0"/>
          </a:p>
        </p:txBody>
      </p:sp>
      <p:sp>
        <p:nvSpPr>
          <p:cNvPr id="14" name="CuadroTexto 13"/>
          <p:cNvSpPr txBox="1"/>
          <p:nvPr/>
        </p:nvSpPr>
        <p:spPr>
          <a:xfrm>
            <a:off x="611188" y="3480621"/>
            <a:ext cx="5184576" cy="307777"/>
          </a:xfrm>
          <a:prstGeom prst="rect">
            <a:avLst/>
          </a:prstGeom>
          <a:noFill/>
        </p:spPr>
        <p:txBody>
          <a:bodyPr wrap="square" rtlCol="0">
            <a:spAutoFit/>
          </a:bodyPr>
          <a:lstStyle/>
          <a:p>
            <a:r>
              <a:rPr lang="es-ES" sz="1400" dirty="0" smtClean="0"/>
              <a:t>Tabla 6. Sin señal de control </a:t>
            </a:r>
            <a:endParaRPr lang="es-ES" sz="1400" dirty="0"/>
          </a:p>
        </p:txBody>
      </p:sp>
      <p:graphicFrame>
        <p:nvGraphicFramePr>
          <p:cNvPr id="6" name="Objeto 5"/>
          <p:cNvGraphicFramePr>
            <a:graphicFrameLocks noChangeAspect="1"/>
          </p:cNvGraphicFramePr>
          <p:nvPr>
            <p:extLst>
              <p:ext uri="{D42A27DB-BD31-4B8C-83A1-F6EECF244321}">
                <p14:modId xmlns:p14="http://schemas.microsoft.com/office/powerpoint/2010/main" val="2198562946"/>
              </p:ext>
            </p:extLst>
          </p:nvPr>
        </p:nvGraphicFramePr>
        <p:xfrm>
          <a:off x="683568" y="1624429"/>
          <a:ext cx="6946928" cy="2010081"/>
        </p:xfrm>
        <a:graphic>
          <a:graphicData uri="http://schemas.openxmlformats.org/presentationml/2006/ole">
            <mc:AlternateContent xmlns:mc="http://schemas.openxmlformats.org/markup-compatibility/2006">
              <mc:Choice xmlns:v="urn:schemas-microsoft-com:vml" Requires="v">
                <p:oleObj spid="_x0000_s71691" name="Documento" r:id="rId6" imgW="5991410" imgH="1733288" progId="Word.Document.12">
                  <p:embed/>
                </p:oleObj>
              </mc:Choice>
              <mc:Fallback>
                <p:oleObj name="Documento" r:id="rId6" imgW="5991410" imgH="1733288" progId="Word.Document.12">
                  <p:embed/>
                  <p:pic>
                    <p:nvPicPr>
                      <p:cNvPr id="0" name=""/>
                      <p:cNvPicPr/>
                      <p:nvPr/>
                    </p:nvPicPr>
                    <p:blipFill>
                      <a:blip r:embed="rId7"/>
                      <a:stretch>
                        <a:fillRect/>
                      </a:stretch>
                    </p:blipFill>
                    <p:spPr>
                      <a:xfrm>
                        <a:off x="683568" y="1624429"/>
                        <a:ext cx="6946928" cy="2010081"/>
                      </a:xfrm>
                      <a:prstGeom prst="rect">
                        <a:avLst/>
                      </a:prstGeom>
                    </p:spPr>
                  </p:pic>
                </p:oleObj>
              </mc:Fallback>
            </mc:AlternateContent>
          </a:graphicData>
        </a:graphic>
      </p:graphicFrame>
      <p:graphicFrame>
        <p:nvGraphicFramePr>
          <p:cNvPr id="10" name="Objeto 9"/>
          <p:cNvGraphicFramePr>
            <a:graphicFrameLocks noChangeAspect="1"/>
          </p:cNvGraphicFramePr>
          <p:nvPr>
            <p:extLst>
              <p:ext uri="{D42A27DB-BD31-4B8C-83A1-F6EECF244321}">
                <p14:modId xmlns:p14="http://schemas.microsoft.com/office/powerpoint/2010/main" val="709100028"/>
              </p:ext>
            </p:extLst>
          </p:nvPr>
        </p:nvGraphicFramePr>
        <p:xfrm>
          <a:off x="683567" y="3846667"/>
          <a:ext cx="7093551" cy="1958597"/>
        </p:xfrm>
        <a:graphic>
          <a:graphicData uri="http://schemas.openxmlformats.org/presentationml/2006/ole">
            <mc:AlternateContent xmlns:mc="http://schemas.openxmlformats.org/markup-compatibility/2006">
              <mc:Choice xmlns:v="urn:schemas-microsoft-com:vml" Requires="v">
                <p:oleObj spid="_x0000_s71692" name="Documento" r:id="rId9" imgW="5974126" imgH="1649396" progId="Word.Document.12">
                  <p:embed/>
                </p:oleObj>
              </mc:Choice>
              <mc:Fallback>
                <p:oleObj name="Documento" r:id="rId9" imgW="5974126" imgH="1649396" progId="Word.Document.12">
                  <p:embed/>
                  <p:pic>
                    <p:nvPicPr>
                      <p:cNvPr id="0" name=""/>
                      <p:cNvPicPr/>
                      <p:nvPr/>
                    </p:nvPicPr>
                    <p:blipFill>
                      <a:blip r:embed="rId10"/>
                      <a:stretch>
                        <a:fillRect/>
                      </a:stretch>
                    </p:blipFill>
                    <p:spPr>
                      <a:xfrm>
                        <a:off x="683567" y="3846667"/>
                        <a:ext cx="7093551" cy="1958597"/>
                      </a:xfrm>
                      <a:prstGeom prst="rect">
                        <a:avLst/>
                      </a:prstGeom>
                    </p:spPr>
                  </p:pic>
                </p:oleObj>
              </mc:Fallback>
            </mc:AlternateContent>
          </a:graphicData>
        </a:graphic>
      </p:graphicFrame>
    </p:spTree>
    <p:extLst>
      <p:ext uri="{BB962C8B-B14F-4D97-AF65-F5344CB8AC3E}">
        <p14:creationId xmlns:p14="http://schemas.microsoft.com/office/powerpoint/2010/main" val="39289454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3707904" y="115888"/>
            <a:ext cx="5040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None/>
            </a:pPr>
            <a:r>
              <a:rPr lang="es-EC" altLang="es-EC" sz="2400" i="1" dirty="0" smtClean="0"/>
              <a:t>Selección de parámetros de filtros</a:t>
            </a:r>
          </a:p>
          <a:p>
            <a:pPr lvl="1" algn="r" eaLnBrk="1" hangingPunct="1">
              <a:spcBef>
                <a:spcPct val="0"/>
              </a:spcBef>
              <a:buFontTx/>
              <a:buNone/>
            </a:pP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8</a:t>
            </a:r>
            <a:r>
              <a:rPr lang="es-EC" altLang="es-EC" sz="1200" dirty="0" smtClean="0"/>
              <a:t>: NLMS  (con control) </a:t>
            </a:r>
            <a:endParaRPr lang="es-EC" altLang="es-EC" sz="1200" dirty="0"/>
          </a:p>
        </p:txBody>
      </p:sp>
      <mc:AlternateContent xmlns:mc="http://schemas.openxmlformats.org/markup-compatibility/2006" xmlns:a14="http://schemas.microsoft.com/office/drawing/2010/main">
        <mc:Choice Requires="a14">
          <p:sp>
            <p:nvSpPr>
              <p:cNvPr id="2" name="Rectángulo 1"/>
              <p:cNvSpPr/>
              <p:nvPr/>
            </p:nvSpPr>
            <p:spPr>
              <a:xfrm>
                <a:off x="1938046" y="4451955"/>
                <a:ext cx="1232325" cy="338554"/>
              </a:xfrm>
              <a:prstGeom prst="rect">
                <a:avLst/>
              </a:prstGeom>
            </p:spPr>
            <p:txBody>
              <a:bodyPr wrap="none">
                <a:spAutoFit/>
              </a:bodyPr>
              <a:lstStyle/>
              <a:p>
                <a:r>
                  <a:rPr lang="es-ES" sz="1600" dirty="0" smtClean="0">
                    <a:effectLst/>
                    <a:latin typeface="Times New Roman" panose="02020603050405020304" pitchFamily="18" charset="0"/>
                    <a:ea typeface="Calibri" panose="020F0502020204030204" pitchFamily="34"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S" sz="1600" i="1">
                        <a:effectLst/>
                        <a:latin typeface="Cambria Math" panose="02040503050406030204" pitchFamily="18" charset="0"/>
                        <a:ea typeface="Calibri" panose="020F0502020204030204" pitchFamily="34" charset="0"/>
                        <a:cs typeface="Times New Roman" panose="02020603050405020304" pitchFamily="18" charset="0"/>
                      </a:rPr>
                      <m:t>=0.0001</m:t>
                    </m:r>
                  </m:oMath>
                </a14:m>
                <a:endParaRPr lang="es-ES" sz="1600" dirty="0"/>
              </a:p>
            </p:txBody>
          </p:sp>
        </mc:Choice>
        <mc:Fallback xmlns="">
          <p:sp>
            <p:nvSpPr>
              <p:cNvPr id="2" name="Rectángulo 1"/>
              <p:cNvSpPr>
                <a:spLocks noRot="1" noChangeAspect="1" noMove="1" noResize="1" noEditPoints="1" noAdjustHandles="1" noChangeArrowheads="1" noChangeShapeType="1" noTextEdit="1"/>
              </p:cNvSpPr>
              <p:nvPr/>
            </p:nvSpPr>
            <p:spPr>
              <a:xfrm>
                <a:off x="1938046" y="4451955"/>
                <a:ext cx="1232325" cy="338554"/>
              </a:xfrm>
              <a:prstGeom prst="rect">
                <a:avLst/>
              </a:prstGeom>
              <a:blipFill rotWithShape="0">
                <a:blip r:embed="rId3"/>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228184" y="4489446"/>
                <a:ext cx="1573764" cy="338554"/>
              </a:xfrm>
              <a:prstGeom prst="rect">
                <a:avLst/>
              </a:prstGeom>
            </p:spPr>
            <p:txBody>
              <a:bodyPr wrap="none">
                <a:spAutoFit/>
              </a:bodyPr>
              <a:lstStyle/>
              <a:p>
                <a:r>
                  <a:rPr lang="es-ES" sz="1600" dirty="0" smtClean="0">
                    <a:effectLst/>
                    <a:latin typeface="Times New Roman" panose="02020603050405020304" pitchFamily="18" charset="0"/>
                    <a:ea typeface="Calibri" panose="020F0502020204030204" pitchFamily="34" charset="0"/>
                  </a:rPr>
                  <a:t> </a:t>
                </a:r>
                <a14:m>
                  <m:oMath xmlns:m="http://schemas.openxmlformats.org/officeDocument/2006/math">
                    <m:r>
                      <a:rPr lang="es-ES" sz="1600" i="1">
                        <a:effectLst/>
                        <a:latin typeface="Cambria Math" panose="02040503050406030204" pitchFamily="18" charset="0"/>
                        <a:ea typeface="Calibri" panose="020F0502020204030204" pitchFamily="34" charset="0"/>
                        <a:cs typeface="Times New Roman" panose="02020603050405020304" pitchFamily="18" charset="0"/>
                      </a:rPr>
                      <m:t>𝜇</m:t>
                    </m:r>
                    <m:r>
                      <a:rPr lang="es-ES" sz="1600" i="1">
                        <a:effectLst/>
                        <a:latin typeface="Cambria Math" panose="02040503050406030204" pitchFamily="18" charset="0"/>
                        <a:ea typeface="Calibri" panose="020F0502020204030204" pitchFamily="34" charset="0"/>
                        <a:cs typeface="Times New Roman" panose="02020603050405020304" pitchFamily="18" charset="0"/>
                      </a:rPr>
                      <m:t>=0.0099998</m:t>
                    </m:r>
                  </m:oMath>
                </a14:m>
                <a:endParaRPr lang="es-ES" sz="1600" dirty="0"/>
              </a:p>
            </p:txBody>
          </p:sp>
        </mc:Choice>
        <mc:Fallback xmlns="">
          <p:sp>
            <p:nvSpPr>
              <p:cNvPr id="13" name="Rectángulo 12"/>
              <p:cNvSpPr>
                <a:spLocks noRot="1" noChangeAspect="1" noMove="1" noResize="1" noEditPoints="1" noAdjustHandles="1" noChangeArrowheads="1" noChangeShapeType="1" noTextEdit="1"/>
              </p:cNvSpPr>
              <p:nvPr/>
            </p:nvSpPr>
            <p:spPr>
              <a:xfrm>
                <a:off x="6228184" y="4489446"/>
                <a:ext cx="1573764" cy="338554"/>
              </a:xfrm>
              <a:prstGeom prst="rect">
                <a:avLst/>
              </a:prstGeom>
              <a:blipFill rotWithShape="0">
                <a:blip r:embed="rId4"/>
                <a:stretch>
                  <a:fillRect b="-1786"/>
                </a:stretch>
              </a:blipFill>
            </p:spPr>
            <p:txBody>
              <a:bodyPr/>
              <a:lstStyle/>
              <a:p>
                <a:r>
                  <a:rPr lang="es-ES">
                    <a:noFill/>
                  </a:rPr>
                  <a:t> </a:t>
                </a:r>
              </a:p>
            </p:txBody>
          </p:sp>
        </mc:Fallback>
      </mc:AlternateContent>
      <p:pic>
        <p:nvPicPr>
          <p:cNvPr id="14" name="Imagen 13" descr="C:\Users\Nixon\Nueva carpeta\Dropbox\Tesis\imganes_tesis\NLSM_mu2_0.0001.png"/>
          <p:cNvPicPr/>
          <p:nvPr/>
        </p:nvPicPr>
        <p:blipFill rotWithShape="1">
          <a:blip r:embed="rId5">
            <a:extLst>
              <a:ext uri="{28A0092B-C50C-407E-A947-70E740481C1C}">
                <a14:useLocalDpi xmlns:a14="http://schemas.microsoft.com/office/drawing/2010/main" val="0"/>
              </a:ext>
            </a:extLst>
          </a:blip>
          <a:srcRect t="5803" b="966"/>
          <a:stretch/>
        </p:blipFill>
        <p:spPr bwMode="auto">
          <a:xfrm>
            <a:off x="495617" y="1245384"/>
            <a:ext cx="3988753" cy="2980235"/>
          </a:xfrm>
          <a:prstGeom prst="rect">
            <a:avLst/>
          </a:prstGeom>
          <a:noFill/>
          <a:ln>
            <a:noFill/>
          </a:ln>
          <a:extLst>
            <a:ext uri="{53640926-AAD7-44D8-BBD7-CCE9431645EC}">
              <a14:shadowObscured xmlns:a14="http://schemas.microsoft.com/office/drawing/2010/main"/>
            </a:ext>
          </a:extLst>
        </p:spPr>
      </p:pic>
      <p:pic>
        <p:nvPicPr>
          <p:cNvPr id="16" name="Imagen 15" descr="C:\Users\Nixon\Nueva carpeta\Dropbox\Tesis\imganes_tesis\NLSM_mu2_0.0099998.png"/>
          <p:cNvPicPr/>
          <p:nvPr/>
        </p:nvPicPr>
        <p:blipFill rotWithShape="1">
          <a:blip r:embed="rId6">
            <a:extLst>
              <a:ext uri="{28A0092B-C50C-407E-A947-70E740481C1C}">
                <a14:useLocalDpi xmlns:a14="http://schemas.microsoft.com/office/drawing/2010/main" val="0"/>
              </a:ext>
            </a:extLst>
          </a:blip>
          <a:srcRect t="5572" b="1531"/>
          <a:stretch/>
        </p:blipFill>
        <p:spPr bwMode="auto">
          <a:xfrm>
            <a:off x="4484370" y="1260714"/>
            <a:ext cx="4202430" cy="3010535"/>
          </a:xfrm>
          <a:prstGeom prst="rect">
            <a:avLst/>
          </a:prstGeom>
          <a:noFill/>
          <a:ln>
            <a:noFill/>
          </a:ln>
          <a:extLst>
            <a:ext uri="{53640926-AAD7-44D8-BBD7-CCE9431645EC}">
              <a14:shadowObscured xmlns:a14="http://schemas.microsoft.com/office/drawing/2010/main"/>
            </a:ext>
          </a:extLst>
        </p:spPr>
      </p:pic>
      <p:sp>
        <p:nvSpPr>
          <p:cNvPr id="17" name="CuadroTexto 16"/>
          <p:cNvSpPr txBox="1"/>
          <p:nvPr/>
        </p:nvSpPr>
        <p:spPr>
          <a:xfrm>
            <a:off x="683568" y="764704"/>
            <a:ext cx="2160240" cy="369332"/>
          </a:xfrm>
          <a:prstGeom prst="rect">
            <a:avLst/>
          </a:prstGeom>
          <a:noFill/>
        </p:spPr>
        <p:txBody>
          <a:bodyPr wrap="square" rtlCol="0">
            <a:spAutoFit/>
          </a:bodyPr>
          <a:lstStyle/>
          <a:p>
            <a:r>
              <a:rPr lang="es-ES" b="1" dirty="0" smtClean="0"/>
              <a:t>MSE</a:t>
            </a:r>
            <a:endParaRPr lang="es-ES" b="1" dirty="0"/>
          </a:p>
        </p:txBody>
      </p:sp>
    </p:spTree>
    <p:extLst>
      <p:ext uri="{BB962C8B-B14F-4D97-AF65-F5344CB8AC3E}">
        <p14:creationId xmlns:p14="http://schemas.microsoft.com/office/powerpoint/2010/main" val="939887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731520">
                    <a:tc>
                      <a:txBody>
                        <a:bodyPr/>
                        <a:lstStyle/>
                        <a:p>
                          <a:endParaRPr lang="es-ES"/>
                        </a:p>
                      </a:txBody>
                      <a:tcPr marL="44450" marR="44450" marT="0" marB="0" anchor="ctr">
                        <a:blipFill rotWithShape="0">
                          <a:blip r:embed="rId3"/>
                          <a:stretch>
                            <a:fillRect l="-775" t="-833" r="-667442" b="-372500"/>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35280">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Selección de parámetros de filtros</a:t>
            </a:r>
            <a:endParaRPr lang="es-EC" altLang="es-EC" sz="2400" i="1" dirty="0"/>
          </a:p>
        </p:txBody>
      </p:sp>
      <p:sp>
        <p:nvSpPr>
          <p:cNvPr id="17414" name="CuadroTexto 2"/>
          <p:cNvSpPr txBox="1">
            <a:spLocks noChangeArrowheads="1"/>
          </p:cNvSpPr>
          <p:nvPr/>
        </p:nvSpPr>
        <p:spPr bwMode="auto">
          <a:xfrm>
            <a:off x="611188" y="712788"/>
            <a:ext cx="7778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C" altLang="es-EC" sz="2400" b="1" dirty="0" smtClean="0"/>
              <a:t>RLS</a:t>
            </a:r>
            <a:endParaRPr lang="es-EC" altLang="es-EC" sz="2400" b="1" dirty="0"/>
          </a:p>
          <a:p>
            <a:pPr algn="just">
              <a:buFont typeface="Arial" panose="020B0604020202020204" pitchFamily="34" charset="0"/>
              <a:buNone/>
            </a:pPr>
            <a:endParaRPr lang="es-EC" altLang="es-EC" sz="2000" dirty="0"/>
          </a:p>
        </p:txBody>
      </p:sp>
      <p:sp>
        <p:nvSpPr>
          <p:cNvPr id="8" name="CuadroTexto 7"/>
          <p:cNvSpPr txBox="1"/>
          <p:nvPr/>
        </p:nvSpPr>
        <p:spPr>
          <a:xfrm>
            <a:off x="683568" y="1128286"/>
            <a:ext cx="5184576" cy="307777"/>
          </a:xfrm>
          <a:prstGeom prst="rect">
            <a:avLst/>
          </a:prstGeom>
          <a:noFill/>
        </p:spPr>
        <p:txBody>
          <a:bodyPr wrap="square" rtlCol="0">
            <a:spAutoFit/>
          </a:bodyPr>
          <a:lstStyle/>
          <a:p>
            <a:r>
              <a:rPr lang="es-ES" sz="1400" dirty="0" smtClean="0"/>
              <a:t>Tabla 7. Con señal de control </a:t>
            </a:r>
            <a:endParaRPr lang="es-ES" sz="1400" dirty="0"/>
          </a:p>
        </p:txBody>
      </p:sp>
      <p:sp>
        <p:nvSpPr>
          <p:cNvPr id="14" name="CuadroTexto 13"/>
          <p:cNvSpPr txBox="1"/>
          <p:nvPr/>
        </p:nvSpPr>
        <p:spPr>
          <a:xfrm>
            <a:off x="611188" y="3480621"/>
            <a:ext cx="5184576" cy="307777"/>
          </a:xfrm>
          <a:prstGeom prst="rect">
            <a:avLst/>
          </a:prstGeom>
          <a:noFill/>
        </p:spPr>
        <p:txBody>
          <a:bodyPr wrap="square" rtlCol="0">
            <a:spAutoFit/>
          </a:bodyPr>
          <a:lstStyle/>
          <a:p>
            <a:r>
              <a:rPr lang="es-ES" sz="1400" dirty="0" smtClean="0"/>
              <a:t>Tabla 8. Sin señal de control </a:t>
            </a:r>
            <a:endParaRPr lang="es-ES" sz="1400" dirty="0"/>
          </a:p>
        </p:txBody>
      </p:sp>
      <p:graphicFrame>
        <p:nvGraphicFramePr>
          <p:cNvPr id="3" name="Objeto 2"/>
          <p:cNvGraphicFramePr>
            <a:graphicFrameLocks noChangeAspect="1"/>
          </p:cNvGraphicFramePr>
          <p:nvPr>
            <p:extLst>
              <p:ext uri="{D42A27DB-BD31-4B8C-83A1-F6EECF244321}">
                <p14:modId xmlns:p14="http://schemas.microsoft.com/office/powerpoint/2010/main" val="2555002999"/>
              </p:ext>
            </p:extLst>
          </p:nvPr>
        </p:nvGraphicFramePr>
        <p:xfrm>
          <a:off x="704451" y="1533526"/>
          <a:ext cx="6564728" cy="1812584"/>
        </p:xfrm>
        <a:graphic>
          <a:graphicData uri="http://schemas.openxmlformats.org/presentationml/2006/ole">
            <mc:AlternateContent xmlns:mc="http://schemas.openxmlformats.org/markup-compatibility/2006">
              <mc:Choice xmlns:v="urn:schemas-microsoft-com:vml" Requires="v">
                <p:oleObj spid="_x0000_s74763" name="Documento" r:id="rId6" imgW="5974126" imgH="1649396" progId="Word.Document.12">
                  <p:embed/>
                </p:oleObj>
              </mc:Choice>
              <mc:Fallback>
                <p:oleObj name="Documento" r:id="rId6" imgW="5974126" imgH="1649396" progId="Word.Document.12">
                  <p:embed/>
                  <p:pic>
                    <p:nvPicPr>
                      <p:cNvPr id="0" name=""/>
                      <p:cNvPicPr/>
                      <p:nvPr/>
                    </p:nvPicPr>
                    <p:blipFill>
                      <a:blip r:embed="rId7"/>
                      <a:stretch>
                        <a:fillRect/>
                      </a:stretch>
                    </p:blipFill>
                    <p:spPr>
                      <a:xfrm>
                        <a:off x="704451" y="1533526"/>
                        <a:ext cx="6564728" cy="1812584"/>
                      </a:xfrm>
                      <a:prstGeom prst="rect">
                        <a:avLst/>
                      </a:prstGeom>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1452359153"/>
              </p:ext>
            </p:extLst>
          </p:nvPr>
        </p:nvGraphicFramePr>
        <p:xfrm>
          <a:off x="712321" y="3788397"/>
          <a:ext cx="6783000" cy="1872851"/>
        </p:xfrm>
        <a:graphic>
          <a:graphicData uri="http://schemas.openxmlformats.org/presentationml/2006/ole">
            <mc:AlternateContent xmlns:mc="http://schemas.openxmlformats.org/markup-compatibility/2006">
              <mc:Choice xmlns:v="urn:schemas-microsoft-com:vml" Requires="v">
                <p:oleObj spid="_x0000_s74764" name="Documento" r:id="rId9" imgW="5974126" imgH="1649396" progId="Word.Document.12">
                  <p:embed/>
                </p:oleObj>
              </mc:Choice>
              <mc:Fallback>
                <p:oleObj name="Documento" r:id="rId9" imgW="5974126" imgH="1649396" progId="Word.Document.12">
                  <p:embed/>
                  <p:pic>
                    <p:nvPicPr>
                      <p:cNvPr id="0" name=""/>
                      <p:cNvPicPr/>
                      <p:nvPr/>
                    </p:nvPicPr>
                    <p:blipFill>
                      <a:blip r:embed="rId10"/>
                      <a:stretch>
                        <a:fillRect/>
                      </a:stretch>
                    </p:blipFill>
                    <p:spPr>
                      <a:xfrm>
                        <a:off x="712321" y="3788397"/>
                        <a:ext cx="6783000" cy="1872851"/>
                      </a:xfrm>
                      <a:prstGeom prst="rect">
                        <a:avLst/>
                      </a:prstGeom>
                    </p:spPr>
                  </p:pic>
                </p:oleObj>
              </mc:Fallback>
            </mc:AlternateContent>
          </a:graphicData>
        </a:graphic>
      </p:graphicFrame>
    </p:spTree>
    <p:extLst>
      <p:ext uri="{BB962C8B-B14F-4D97-AF65-F5344CB8AC3E}">
        <p14:creationId xmlns:p14="http://schemas.microsoft.com/office/powerpoint/2010/main" val="150832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p:cNvSpPr>
            <a:spLocks noGrp="1"/>
          </p:cNvSpPr>
          <p:nvPr>
            <p:ph type="title"/>
          </p:nvPr>
        </p:nvSpPr>
        <p:spPr/>
        <p:txBody>
          <a:bodyPr/>
          <a:lstStyle/>
          <a:p>
            <a:endParaRPr lang="es-EC" altLang="es-EC" smtClean="0"/>
          </a:p>
        </p:txBody>
      </p:sp>
      <p:sp>
        <p:nvSpPr>
          <p:cNvPr id="5123" name="Marcador de contenido 2"/>
          <p:cNvSpPr>
            <a:spLocks noGrp="1"/>
          </p:cNvSpPr>
          <p:nvPr>
            <p:ph idx="1"/>
          </p:nvPr>
        </p:nvSpPr>
        <p:spPr/>
        <p:txBody>
          <a:bodyPr/>
          <a:lstStyle/>
          <a:p>
            <a:endParaRPr lang="es-EC" altLang="es-EC"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1 CuadroTexto"/>
          <p:cNvSpPr txBox="1">
            <a:spLocks noChangeArrowheads="1"/>
          </p:cNvSpPr>
          <p:nvPr/>
        </p:nvSpPr>
        <p:spPr bwMode="auto">
          <a:xfrm>
            <a:off x="2052638" y="2622550"/>
            <a:ext cx="50387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sz="4800">
                <a:latin typeface="Arial" panose="020B0604020202020204" pitchFamily="34" charset="0"/>
              </a:rPr>
              <a:t>INTRODUCCIÓN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731520">
                    <a:tc>
                      <a:txBody>
                        <a:bodyPr/>
                        <a:lstStyle/>
                        <a:p>
                          <a:endParaRPr lang="es-ES"/>
                        </a:p>
                      </a:txBody>
                      <a:tcPr marL="44450" marR="44450" marT="0" marB="0" anchor="ctr">
                        <a:blipFill rotWithShape="0">
                          <a:blip r:embed="rId3"/>
                          <a:stretch>
                            <a:fillRect l="-775" t="-833" r="-667442" b="-372500"/>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35280">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Selección de parámetros de filtros</a:t>
            </a:r>
            <a:endParaRPr lang="es-EC" altLang="es-EC" sz="2400" i="1" dirty="0"/>
          </a:p>
        </p:txBody>
      </p:sp>
      <p:sp>
        <p:nvSpPr>
          <p:cNvPr id="17414" name="CuadroTexto 2"/>
          <p:cNvSpPr txBox="1">
            <a:spLocks noChangeArrowheads="1"/>
          </p:cNvSpPr>
          <p:nvPr/>
        </p:nvSpPr>
        <p:spPr bwMode="auto">
          <a:xfrm>
            <a:off x="611188" y="712787"/>
            <a:ext cx="7778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C" altLang="es-EC" sz="2400" b="1" dirty="0" smtClean="0"/>
              <a:t>DSA</a:t>
            </a:r>
            <a:endParaRPr lang="es-EC" altLang="es-EC" sz="2400" b="1" dirty="0"/>
          </a:p>
          <a:p>
            <a:pPr algn="just">
              <a:buFont typeface="Arial" panose="020B0604020202020204" pitchFamily="34" charset="0"/>
              <a:buNone/>
            </a:pPr>
            <a:endParaRPr lang="es-EC" altLang="es-EC" sz="2000" dirty="0"/>
          </a:p>
        </p:txBody>
      </p:sp>
      <p:sp>
        <p:nvSpPr>
          <p:cNvPr id="8" name="CuadroTexto 7"/>
          <p:cNvSpPr txBox="1"/>
          <p:nvPr/>
        </p:nvSpPr>
        <p:spPr>
          <a:xfrm>
            <a:off x="683568" y="1128286"/>
            <a:ext cx="5184576" cy="307777"/>
          </a:xfrm>
          <a:prstGeom prst="rect">
            <a:avLst/>
          </a:prstGeom>
          <a:noFill/>
        </p:spPr>
        <p:txBody>
          <a:bodyPr wrap="square" rtlCol="0">
            <a:spAutoFit/>
          </a:bodyPr>
          <a:lstStyle/>
          <a:p>
            <a:r>
              <a:rPr lang="es-ES" sz="1400" dirty="0" smtClean="0"/>
              <a:t>Tabla 9. Con señal de control </a:t>
            </a:r>
            <a:endParaRPr lang="es-ES" sz="1400" dirty="0"/>
          </a:p>
        </p:txBody>
      </p:sp>
      <p:sp>
        <p:nvSpPr>
          <p:cNvPr id="14" name="CuadroTexto 13"/>
          <p:cNvSpPr txBox="1"/>
          <p:nvPr/>
        </p:nvSpPr>
        <p:spPr>
          <a:xfrm>
            <a:off x="611188" y="3480621"/>
            <a:ext cx="5184576" cy="307777"/>
          </a:xfrm>
          <a:prstGeom prst="rect">
            <a:avLst/>
          </a:prstGeom>
          <a:noFill/>
        </p:spPr>
        <p:txBody>
          <a:bodyPr wrap="square" rtlCol="0">
            <a:spAutoFit/>
          </a:bodyPr>
          <a:lstStyle/>
          <a:p>
            <a:r>
              <a:rPr lang="es-ES" sz="1400" dirty="0" smtClean="0"/>
              <a:t>Tabla 10. Sin señal de control </a:t>
            </a:r>
            <a:endParaRPr lang="es-ES" sz="1400" dirty="0"/>
          </a:p>
        </p:txBody>
      </p:sp>
      <p:graphicFrame>
        <p:nvGraphicFramePr>
          <p:cNvPr id="5" name="Objeto 4"/>
          <p:cNvGraphicFramePr>
            <a:graphicFrameLocks noChangeAspect="1"/>
          </p:cNvGraphicFramePr>
          <p:nvPr>
            <p:extLst>
              <p:ext uri="{D42A27DB-BD31-4B8C-83A1-F6EECF244321}">
                <p14:modId xmlns:p14="http://schemas.microsoft.com/office/powerpoint/2010/main" val="3889508784"/>
              </p:ext>
            </p:extLst>
          </p:nvPr>
        </p:nvGraphicFramePr>
        <p:xfrm>
          <a:off x="647696" y="1557337"/>
          <a:ext cx="6794318" cy="2123337"/>
        </p:xfrm>
        <a:graphic>
          <a:graphicData uri="http://schemas.openxmlformats.org/presentationml/2006/ole">
            <mc:AlternateContent xmlns:mc="http://schemas.openxmlformats.org/markup-compatibility/2006">
              <mc:Choice xmlns:v="urn:schemas-microsoft-com:vml" Requires="v">
                <p:oleObj spid="_x0000_s76813" name="Documento" r:id="rId6" imgW="5974126" imgH="1867587" progId="Word.Document.12">
                  <p:embed/>
                </p:oleObj>
              </mc:Choice>
              <mc:Fallback>
                <p:oleObj name="Documento" r:id="rId6" imgW="5974126" imgH="1867587" progId="Word.Document.12">
                  <p:embed/>
                  <p:pic>
                    <p:nvPicPr>
                      <p:cNvPr id="0" name=""/>
                      <p:cNvPicPr/>
                      <p:nvPr/>
                    </p:nvPicPr>
                    <p:blipFill>
                      <a:blip r:embed="rId7"/>
                      <a:stretch>
                        <a:fillRect/>
                      </a:stretch>
                    </p:blipFill>
                    <p:spPr>
                      <a:xfrm>
                        <a:off x="647696" y="1557337"/>
                        <a:ext cx="6794318" cy="2123337"/>
                      </a:xfrm>
                      <a:prstGeom prst="rect">
                        <a:avLst/>
                      </a:prstGeom>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646892826"/>
              </p:ext>
            </p:extLst>
          </p:nvPr>
        </p:nvGraphicFramePr>
        <p:xfrm>
          <a:off x="755576" y="3933055"/>
          <a:ext cx="6686438" cy="2089623"/>
        </p:xfrm>
        <a:graphic>
          <a:graphicData uri="http://schemas.openxmlformats.org/presentationml/2006/ole">
            <mc:AlternateContent xmlns:mc="http://schemas.openxmlformats.org/markup-compatibility/2006">
              <mc:Choice xmlns:v="urn:schemas-microsoft-com:vml" Requires="v">
                <p:oleObj spid="_x0000_s76814" name="Documento" r:id="rId9" imgW="5974126" imgH="1867587" progId="Word.Document.12">
                  <p:embed/>
                </p:oleObj>
              </mc:Choice>
              <mc:Fallback>
                <p:oleObj name="Documento" r:id="rId9" imgW="5974126" imgH="1867587" progId="Word.Document.12">
                  <p:embed/>
                  <p:pic>
                    <p:nvPicPr>
                      <p:cNvPr id="0" name=""/>
                      <p:cNvPicPr/>
                      <p:nvPr/>
                    </p:nvPicPr>
                    <p:blipFill>
                      <a:blip r:embed="rId10"/>
                      <a:stretch>
                        <a:fillRect/>
                      </a:stretch>
                    </p:blipFill>
                    <p:spPr>
                      <a:xfrm>
                        <a:off x="755576" y="3933055"/>
                        <a:ext cx="6686438" cy="2089623"/>
                      </a:xfrm>
                      <a:prstGeom prst="rect">
                        <a:avLst/>
                      </a:prstGeom>
                    </p:spPr>
                  </p:pic>
                </p:oleObj>
              </mc:Fallback>
            </mc:AlternateContent>
          </a:graphicData>
        </a:graphic>
      </p:graphicFrame>
    </p:spTree>
    <p:extLst>
      <p:ext uri="{BB962C8B-B14F-4D97-AF65-F5344CB8AC3E}">
        <p14:creationId xmlns:p14="http://schemas.microsoft.com/office/powerpoint/2010/main" val="367946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731520">
                    <a:tc>
                      <a:txBody>
                        <a:bodyPr/>
                        <a:lstStyle/>
                        <a:p>
                          <a:endParaRPr lang="es-ES"/>
                        </a:p>
                      </a:txBody>
                      <a:tcPr marL="44450" marR="44450" marT="0" marB="0" anchor="ctr">
                        <a:blipFill rotWithShape="0">
                          <a:blip r:embed="rId3"/>
                          <a:stretch>
                            <a:fillRect l="-775" t="-833" r="-667442" b="-372500"/>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35280">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Resumen de parámetros de filtros</a:t>
            </a:r>
            <a:endParaRPr lang="es-EC" altLang="es-EC" sz="2400" i="1" dirty="0"/>
          </a:p>
        </p:txBody>
      </p:sp>
      <p:sp>
        <p:nvSpPr>
          <p:cNvPr id="8" name="CuadroTexto 7"/>
          <p:cNvSpPr txBox="1"/>
          <p:nvPr/>
        </p:nvSpPr>
        <p:spPr>
          <a:xfrm>
            <a:off x="683568" y="1423125"/>
            <a:ext cx="5184576" cy="307777"/>
          </a:xfrm>
          <a:prstGeom prst="rect">
            <a:avLst/>
          </a:prstGeom>
          <a:noFill/>
        </p:spPr>
        <p:txBody>
          <a:bodyPr wrap="square" rtlCol="0">
            <a:spAutoFit/>
          </a:bodyPr>
          <a:lstStyle/>
          <a:p>
            <a:r>
              <a:rPr lang="es-ES" sz="1400" dirty="0" smtClean="0"/>
              <a:t>Tabla 11. Parámetros de Filtros</a:t>
            </a:r>
            <a:endParaRPr lang="es-ES" sz="1400" dirty="0"/>
          </a:p>
        </p:txBody>
      </p:sp>
      <p:graphicFrame>
        <p:nvGraphicFramePr>
          <p:cNvPr id="6" name="Objeto 5"/>
          <p:cNvGraphicFramePr>
            <a:graphicFrameLocks noChangeAspect="1"/>
          </p:cNvGraphicFramePr>
          <p:nvPr>
            <p:extLst>
              <p:ext uri="{D42A27DB-BD31-4B8C-83A1-F6EECF244321}">
                <p14:modId xmlns:p14="http://schemas.microsoft.com/office/powerpoint/2010/main" val="1961302053"/>
              </p:ext>
            </p:extLst>
          </p:nvPr>
        </p:nvGraphicFramePr>
        <p:xfrm>
          <a:off x="683568" y="2330400"/>
          <a:ext cx="7821703" cy="2016224"/>
        </p:xfrm>
        <a:graphic>
          <a:graphicData uri="http://schemas.openxmlformats.org/presentationml/2006/ole">
            <mc:AlternateContent xmlns:mc="http://schemas.openxmlformats.org/markup-compatibility/2006">
              <mc:Choice xmlns:v="urn:schemas-microsoft-com:vml" Requires="v">
                <p:oleObj spid="_x0000_s77830" name="Documento" r:id="rId6" imgW="5974126" imgH="1540661" progId="Word.Document.12">
                  <p:embed/>
                </p:oleObj>
              </mc:Choice>
              <mc:Fallback>
                <p:oleObj name="Documento" r:id="rId6" imgW="5974126" imgH="1540661" progId="Word.Document.12">
                  <p:embed/>
                  <p:pic>
                    <p:nvPicPr>
                      <p:cNvPr id="0" name=""/>
                      <p:cNvPicPr/>
                      <p:nvPr/>
                    </p:nvPicPr>
                    <p:blipFill>
                      <a:blip r:embed="rId7"/>
                      <a:stretch>
                        <a:fillRect/>
                      </a:stretch>
                    </p:blipFill>
                    <p:spPr>
                      <a:xfrm>
                        <a:off x="683568" y="2330400"/>
                        <a:ext cx="7821703" cy="2016224"/>
                      </a:xfrm>
                      <a:prstGeom prst="rect">
                        <a:avLst/>
                      </a:prstGeom>
                    </p:spPr>
                  </p:pic>
                </p:oleObj>
              </mc:Fallback>
            </mc:AlternateContent>
          </a:graphicData>
        </a:graphic>
      </p:graphicFrame>
    </p:spTree>
    <p:extLst>
      <p:ext uri="{BB962C8B-B14F-4D97-AF65-F5344CB8AC3E}">
        <p14:creationId xmlns:p14="http://schemas.microsoft.com/office/powerpoint/2010/main" val="7501801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3707904" y="115888"/>
            <a:ext cx="5040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None/>
            </a:pPr>
            <a:r>
              <a:rPr lang="es-EC" altLang="es-EC" sz="2400" i="1" dirty="0" smtClean="0"/>
              <a:t>Comparación de filtros</a:t>
            </a:r>
          </a:p>
          <a:p>
            <a:pPr lvl="1" algn="r" eaLnBrk="1" hangingPunct="1">
              <a:spcBef>
                <a:spcPct val="0"/>
              </a:spcBef>
              <a:buFontTx/>
              <a:buNone/>
            </a:pP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9: Diagrama de simulación</a:t>
            </a:r>
            <a:endParaRPr lang="es-EC" altLang="es-EC" sz="1200" dirty="0"/>
          </a:p>
        </p:txBody>
      </p:sp>
      <p:pic>
        <p:nvPicPr>
          <p:cNvPr id="15" name="Imagen 14"/>
          <p:cNvPicPr/>
          <p:nvPr/>
        </p:nvPicPr>
        <p:blipFill>
          <a:blip r:embed="rId3"/>
          <a:stretch>
            <a:fillRect/>
          </a:stretch>
        </p:blipFill>
        <p:spPr>
          <a:xfrm>
            <a:off x="2123728" y="1579812"/>
            <a:ext cx="5400600" cy="2970867"/>
          </a:xfrm>
          <a:prstGeom prst="rect">
            <a:avLst/>
          </a:prstGeom>
        </p:spPr>
      </p:pic>
    </p:spTree>
    <p:extLst>
      <p:ext uri="{BB962C8B-B14F-4D97-AF65-F5344CB8AC3E}">
        <p14:creationId xmlns:p14="http://schemas.microsoft.com/office/powerpoint/2010/main" val="13594839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endParaRPr lang="es-EC" altLang="es-EC" smtClean="0"/>
          </a:p>
        </p:txBody>
      </p:sp>
      <p:sp>
        <p:nvSpPr>
          <p:cNvPr id="21507" name="Marcador de contenido 2"/>
          <p:cNvSpPr>
            <a:spLocks noGrp="1"/>
          </p:cNvSpPr>
          <p:nvPr>
            <p:ph idx="1"/>
          </p:nvPr>
        </p:nvSpPr>
        <p:spPr/>
        <p:txBody>
          <a:bodyPr/>
          <a:lstStyle/>
          <a:p>
            <a:endParaRPr lang="es-EC" altLang="es-EC"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Resultados Simulación</a:t>
            </a:r>
            <a:endParaRPr lang="es-EC" altLang="es-EC" sz="2400" i="1" dirty="0"/>
          </a:p>
        </p:txBody>
      </p:sp>
      <p:pic>
        <p:nvPicPr>
          <p:cNvPr id="12" name="Imagen 11"/>
          <p:cNvPicPr>
            <a:picLocks noChangeAspect="1"/>
          </p:cNvPicPr>
          <p:nvPr/>
        </p:nvPicPr>
        <p:blipFill>
          <a:blip r:embed="rId3"/>
          <a:stretch>
            <a:fillRect/>
          </a:stretch>
        </p:blipFill>
        <p:spPr>
          <a:xfrm>
            <a:off x="813484" y="3291883"/>
            <a:ext cx="6457933" cy="2072315"/>
          </a:xfrm>
          <a:prstGeom prst="rect">
            <a:avLst/>
          </a:prstGeom>
        </p:spPr>
      </p:pic>
      <p:sp>
        <p:nvSpPr>
          <p:cNvPr id="20" name="CuadroTexto 19"/>
          <p:cNvSpPr txBox="1"/>
          <p:nvPr/>
        </p:nvSpPr>
        <p:spPr>
          <a:xfrm>
            <a:off x="683568" y="896885"/>
            <a:ext cx="5184576" cy="276999"/>
          </a:xfrm>
          <a:prstGeom prst="rect">
            <a:avLst/>
          </a:prstGeom>
          <a:noFill/>
        </p:spPr>
        <p:txBody>
          <a:bodyPr wrap="square" rtlCol="0">
            <a:spAutoFit/>
          </a:bodyPr>
          <a:lstStyle/>
          <a:p>
            <a:r>
              <a:rPr lang="es-ES" sz="1200" dirty="0" smtClean="0"/>
              <a:t>Tabla 11. </a:t>
            </a:r>
            <a:endParaRPr lang="es-ES" sz="1200" dirty="0"/>
          </a:p>
        </p:txBody>
      </p:sp>
      <p:sp>
        <p:nvSpPr>
          <p:cNvPr id="21" name="CuadroTexto 20"/>
          <p:cNvSpPr txBox="1"/>
          <p:nvPr/>
        </p:nvSpPr>
        <p:spPr>
          <a:xfrm>
            <a:off x="683568" y="2979839"/>
            <a:ext cx="5184576" cy="276999"/>
          </a:xfrm>
          <a:prstGeom prst="rect">
            <a:avLst/>
          </a:prstGeom>
          <a:noFill/>
        </p:spPr>
        <p:txBody>
          <a:bodyPr wrap="square" rtlCol="0">
            <a:spAutoFit/>
          </a:bodyPr>
          <a:lstStyle/>
          <a:p>
            <a:r>
              <a:rPr lang="es-ES" sz="1200" dirty="0" smtClean="0"/>
              <a:t>Tabla 12. </a:t>
            </a:r>
            <a:endParaRPr lang="es-ES" sz="1200" dirty="0"/>
          </a:p>
        </p:txBody>
      </p:sp>
      <p:pic>
        <p:nvPicPr>
          <p:cNvPr id="15" name="Imagen 14"/>
          <p:cNvPicPr>
            <a:picLocks noChangeAspect="1"/>
          </p:cNvPicPr>
          <p:nvPr/>
        </p:nvPicPr>
        <p:blipFill>
          <a:blip r:embed="rId4"/>
          <a:stretch>
            <a:fillRect/>
          </a:stretch>
        </p:blipFill>
        <p:spPr>
          <a:xfrm>
            <a:off x="755575" y="1190608"/>
            <a:ext cx="6457934" cy="218210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endParaRPr lang="es-EC" altLang="es-EC" smtClean="0"/>
          </a:p>
        </p:txBody>
      </p:sp>
      <p:sp>
        <p:nvSpPr>
          <p:cNvPr id="21507" name="Marcador de contenido 2"/>
          <p:cNvSpPr>
            <a:spLocks noGrp="1"/>
          </p:cNvSpPr>
          <p:nvPr>
            <p:ph idx="1"/>
          </p:nvPr>
        </p:nvSpPr>
        <p:spPr/>
        <p:txBody>
          <a:bodyPr/>
          <a:lstStyle/>
          <a:p>
            <a:endParaRPr lang="es-EC" altLang="es-EC"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Resultados Simulación</a:t>
            </a:r>
            <a:endParaRPr lang="es-EC" altLang="es-EC" sz="2400" i="1" dirty="0"/>
          </a:p>
        </p:txBody>
      </p:sp>
      <p:sp>
        <p:nvSpPr>
          <p:cNvPr id="20" name="CuadroTexto 19"/>
          <p:cNvSpPr txBox="1"/>
          <p:nvPr/>
        </p:nvSpPr>
        <p:spPr>
          <a:xfrm>
            <a:off x="683568" y="896885"/>
            <a:ext cx="5184576" cy="276999"/>
          </a:xfrm>
          <a:prstGeom prst="rect">
            <a:avLst/>
          </a:prstGeom>
          <a:noFill/>
        </p:spPr>
        <p:txBody>
          <a:bodyPr wrap="square" rtlCol="0">
            <a:spAutoFit/>
          </a:bodyPr>
          <a:lstStyle/>
          <a:p>
            <a:r>
              <a:rPr lang="es-ES" sz="1200" dirty="0" smtClean="0"/>
              <a:t>Tabla 13. </a:t>
            </a:r>
            <a:endParaRPr lang="es-ES" sz="1200" dirty="0"/>
          </a:p>
        </p:txBody>
      </p:sp>
      <p:sp>
        <p:nvSpPr>
          <p:cNvPr id="21" name="CuadroTexto 20"/>
          <p:cNvSpPr txBox="1"/>
          <p:nvPr/>
        </p:nvSpPr>
        <p:spPr>
          <a:xfrm>
            <a:off x="683568" y="3324011"/>
            <a:ext cx="5184576" cy="276999"/>
          </a:xfrm>
          <a:prstGeom prst="rect">
            <a:avLst/>
          </a:prstGeom>
          <a:noFill/>
        </p:spPr>
        <p:txBody>
          <a:bodyPr wrap="square" rtlCol="0">
            <a:spAutoFit/>
          </a:bodyPr>
          <a:lstStyle/>
          <a:p>
            <a:r>
              <a:rPr lang="es-ES" sz="1200" dirty="0" smtClean="0"/>
              <a:t>Tabla 14. </a:t>
            </a:r>
            <a:endParaRPr lang="es-ES" sz="1200" dirty="0"/>
          </a:p>
        </p:txBody>
      </p:sp>
      <p:pic>
        <p:nvPicPr>
          <p:cNvPr id="4" name="Imagen 3"/>
          <p:cNvPicPr>
            <a:picLocks noChangeAspect="1"/>
          </p:cNvPicPr>
          <p:nvPr/>
        </p:nvPicPr>
        <p:blipFill>
          <a:blip r:embed="rId3"/>
          <a:stretch>
            <a:fillRect/>
          </a:stretch>
        </p:blipFill>
        <p:spPr>
          <a:xfrm>
            <a:off x="745115" y="1313439"/>
            <a:ext cx="6532357" cy="2096197"/>
          </a:xfrm>
          <a:prstGeom prst="rect">
            <a:avLst/>
          </a:prstGeom>
        </p:spPr>
      </p:pic>
      <p:pic>
        <p:nvPicPr>
          <p:cNvPr id="7" name="Imagen 6"/>
          <p:cNvPicPr>
            <a:picLocks noChangeAspect="1"/>
          </p:cNvPicPr>
          <p:nvPr/>
        </p:nvPicPr>
        <p:blipFill>
          <a:blip r:embed="rId4"/>
          <a:stretch>
            <a:fillRect/>
          </a:stretch>
        </p:blipFill>
        <p:spPr>
          <a:xfrm>
            <a:off x="906624" y="3798331"/>
            <a:ext cx="6370848" cy="2044370"/>
          </a:xfrm>
          <a:prstGeom prst="rect">
            <a:avLst/>
          </a:prstGeom>
        </p:spPr>
      </p:pic>
    </p:spTree>
    <p:extLst>
      <p:ext uri="{BB962C8B-B14F-4D97-AF65-F5344CB8AC3E}">
        <p14:creationId xmlns:p14="http://schemas.microsoft.com/office/powerpoint/2010/main" val="208463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3779912" y="115888"/>
            <a:ext cx="496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Resultados Simulación</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10: Comparación de MSE</a:t>
            </a:r>
            <a:endParaRPr lang="es-EC" altLang="es-EC" sz="1200" dirty="0"/>
          </a:p>
        </p:txBody>
      </p:sp>
      <p:sp>
        <p:nvSpPr>
          <p:cNvPr id="15" name="CuadroTexto 14"/>
          <p:cNvSpPr txBox="1"/>
          <p:nvPr/>
        </p:nvSpPr>
        <p:spPr>
          <a:xfrm>
            <a:off x="683568" y="764704"/>
            <a:ext cx="2160240" cy="369332"/>
          </a:xfrm>
          <a:prstGeom prst="rect">
            <a:avLst/>
          </a:prstGeom>
          <a:noFill/>
        </p:spPr>
        <p:txBody>
          <a:bodyPr wrap="square" rtlCol="0">
            <a:spAutoFit/>
          </a:bodyPr>
          <a:lstStyle/>
          <a:p>
            <a:r>
              <a:rPr lang="es-ES" b="1" dirty="0" smtClean="0"/>
              <a:t>MSE</a:t>
            </a:r>
            <a:endParaRPr lang="es-ES" b="1" dirty="0"/>
          </a:p>
        </p:txBody>
      </p:sp>
      <p:pic>
        <p:nvPicPr>
          <p:cNvPr id="11" name="Imagen 10" descr="C:\Users\Nixon\Nueva carpeta\Dropbox\Tesis\imganes_tesis\comparacion1_filtros.png"/>
          <p:cNvPicPr/>
          <p:nvPr/>
        </p:nvPicPr>
        <p:blipFill>
          <a:blip r:embed="rId3">
            <a:extLst>
              <a:ext uri="{28A0092B-C50C-407E-A947-70E740481C1C}">
                <a14:useLocalDpi xmlns:a14="http://schemas.microsoft.com/office/drawing/2010/main" val="0"/>
              </a:ext>
            </a:extLst>
          </a:blip>
          <a:srcRect/>
          <a:stretch>
            <a:fillRect/>
          </a:stretch>
        </p:blipFill>
        <p:spPr bwMode="auto">
          <a:xfrm>
            <a:off x="1763688" y="998182"/>
            <a:ext cx="5891715" cy="4419694"/>
          </a:xfrm>
          <a:prstGeom prst="rect">
            <a:avLst/>
          </a:prstGeom>
          <a:noFill/>
          <a:ln>
            <a:noFill/>
          </a:ln>
        </p:spPr>
      </p:pic>
    </p:spTree>
    <p:extLst>
      <p:ext uri="{BB962C8B-B14F-4D97-AF65-F5344CB8AC3E}">
        <p14:creationId xmlns:p14="http://schemas.microsoft.com/office/powerpoint/2010/main" val="1631806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EC" altLang="es-EC" dirty="0" smtClean="0"/>
          </a:p>
        </p:txBody>
      </p:sp>
      <p:sp>
        <p:nvSpPr>
          <p:cNvPr id="11267" name="Marcador de contenido 2"/>
          <p:cNvSpPr>
            <a:spLocks noGrp="1"/>
          </p:cNvSpPr>
          <p:nvPr>
            <p:ph idx="1"/>
          </p:nvPr>
        </p:nvSpPr>
        <p:spPr/>
        <p:txBody>
          <a:bodyPr/>
          <a:lstStyle/>
          <a:p>
            <a:endParaRPr lang="es-EC" altLang="es-EC"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8 CuadroTexto"/>
          <p:cNvSpPr txBox="1">
            <a:spLocks noChangeArrowheads="1"/>
          </p:cNvSpPr>
          <p:nvPr/>
        </p:nvSpPr>
        <p:spPr bwMode="auto">
          <a:xfrm>
            <a:off x="3779912" y="115888"/>
            <a:ext cx="4968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Resultados Simulación</a:t>
            </a:r>
            <a:endParaRPr lang="es-EC" altLang="es-EC" sz="2400" i="1" dirty="0"/>
          </a:p>
        </p:txBody>
      </p:sp>
      <p:sp>
        <p:nvSpPr>
          <p:cNvPr id="7174" name="CuadroTexto 1"/>
          <p:cNvSpPr txBox="1">
            <a:spLocks noChangeArrowheads="1"/>
          </p:cNvSpPr>
          <p:nvPr/>
        </p:nvSpPr>
        <p:spPr bwMode="auto">
          <a:xfrm>
            <a:off x="250825" y="1533525"/>
            <a:ext cx="84978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a:p>
            <a:pPr marL="342900" indent="-342900" algn="just">
              <a:buFont typeface="Arial" panose="020B0604020202020204" pitchFamily="34" charset="0"/>
              <a:buChar char="•"/>
              <a:defRPr/>
            </a:pPr>
            <a:endParaRPr lang="es-EC" altLang="es-EC" sz="2000" dirty="0" smtClean="0"/>
          </a:p>
        </p:txBody>
      </p:sp>
      <p:sp>
        <p:nvSpPr>
          <p:cNvPr id="11276" name="CuadroTexto 2"/>
          <p:cNvSpPr txBox="1">
            <a:spLocks noChangeArrowheads="1"/>
          </p:cNvSpPr>
          <p:nvPr/>
        </p:nvSpPr>
        <p:spPr bwMode="auto">
          <a:xfrm>
            <a:off x="3563888" y="5469955"/>
            <a:ext cx="40865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11: Comparación de MSE</a:t>
            </a:r>
            <a:endParaRPr lang="es-EC" altLang="es-EC" sz="1200" dirty="0"/>
          </a:p>
        </p:txBody>
      </p:sp>
      <p:sp>
        <p:nvSpPr>
          <p:cNvPr id="15" name="CuadroTexto 14"/>
          <p:cNvSpPr txBox="1"/>
          <p:nvPr/>
        </p:nvSpPr>
        <p:spPr>
          <a:xfrm>
            <a:off x="683568" y="764704"/>
            <a:ext cx="2160240" cy="369332"/>
          </a:xfrm>
          <a:prstGeom prst="rect">
            <a:avLst/>
          </a:prstGeom>
          <a:noFill/>
        </p:spPr>
        <p:txBody>
          <a:bodyPr wrap="square" rtlCol="0">
            <a:spAutoFit/>
          </a:bodyPr>
          <a:lstStyle/>
          <a:p>
            <a:r>
              <a:rPr lang="es-ES" b="1" dirty="0" smtClean="0"/>
              <a:t>MSE</a:t>
            </a:r>
            <a:endParaRPr lang="es-ES" b="1" dirty="0"/>
          </a:p>
        </p:txBody>
      </p:sp>
      <p:pic>
        <p:nvPicPr>
          <p:cNvPr id="13" name="Imagen 12" descr="C:\Users\Nixon\Nueva carpeta\Dropbox\Tesis\imganes_tesis\comp_L0_D5_3C.png"/>
          <p:cNvPicPr/>
          <p:nvPr/>
        </p:nvPicPr>
        <p:blipFill>
          <a:blip r:embed="rId3">
            <a:extLst>
              <a:ext uri="{28A0092B-C50C-407E-A947-70E740481C1C}">
                <a14:useLocalDpi xmlns:a14="http://schemas.microsoft.com/office/drawing/2010/main" val="0"/>
              </a:ext>
            </a:extLst>
          </a:blip>
          <a:srcRect/>
          <a:stretch>
            <a:fillRect/>
          </a:stretch>
        </p:blipFill>
        <p:spPr bwMode="auto">
          <a:xfrm>
            <a:off x="1813143" y="951337"/>
            <a:ext cx="5792803" cy="4523852"/>
          </a:xfrm>
          <a:prstGeom prst="rect">
            <a:avLst/>
          </a:prstGeom>
          <a:noFill/>
          <a:ln>
            <a:noFill/>
          </a:ln>
        </p:spPr>
      </p:pic>
    </p:spTree>
    <p:extLst>
      <p:ext uri="{BB962C8B-B14F-4D97-AF65-F5344CB8AC3E}">
        <p14:creationId xmlns:p14="http://schemas.microsoft.com/office/powerpoint/2010/main" val="4186287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731520">
                    <a:tc>
                      <a:txBody>
                        <a:bodyPr/>
                        <a:lstStyle/>
                        <a:p>
                          <a:endParaRPr lang="es-ES"/>
                        </a:p>
                      </a:txBody>
                      <a:tcPr marL="44450" marR="44450" marT="0" marB="0" anchor="ctr">
                        <a:blipFill rotWithShape="0">
                          <a:blip r:embed="rId3"/>
                          <a:stretch>
                            <a:fillRect l="-775" t="-833" r="-667442" b="-372500"/>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35280">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Resumen</a:t>
            </a:r>
            <a:endParaRPr lang="es-EC" altLang="es-EC" sz="2400" i="1" dirty="0"/>
          </a:p>
        </p:txBody>
      </p:sp>
      <p:sp>
        <p:nvSpPr>
          <p:cNvPr id="8" name="CuadroTexto 7"/>
          <p:cNvSpPr txBox="1"/>
          <p:nvPr/>
        </p:nvSpPr>
        <p:spPr>
          <a:xfrm>
            <a:off x="683568" y="935705"/>
            <a:ext cx="5184576" cy="523220"/>
          </a:xfrm>
          <a:prstGeom prst="rect">
            <a:avLst/>
          </a:prstGeom>
          <a:noFill/>
        </p:spPr>
        <p:txBody>
          <a:bodyPr wrap="square" rtlCol="0">
            <a:spAutoFit/>
          </a:bodyPr>
          <a:lstStyle/>
          <a:p>
            <a:r>
              <a:rPr lang="es-ES" sz="1400" dirty="0" smtClean="0"/>
              <a:t>Tabla 15. </a:t>
            </a:r>
          </a:p>
          <a:p>
            <a:r>
              <a:rPr lang="es-ES" sz="1400" dirty="0" smtClean="0"/>
              <a:t>Resumen de Resultados</a:t>
            </a:r>
            <a:endParaRPr lang="es-ES" sz="1400" dirty="0"/>
          </a:p>
        </p:txBody>
      </p:sp>
      <p:graphicFrame>
        <p:nvGraphicFramePr>
          <p:cNvPr id="3" name="Objeto 2"/>
          <p:cNvGraphicFramePr>
            <a:graphicFrameLocks noChangeAspect="1"/>
          </p:cNvGraphicFramePr>
          <p:nvPr>
            <p:extLst>
              <p:ext uri="{D42A27DB-BD31-4B8C-83A1-F6EECF244321}">
                <p14:modId xmlns:p14="http://schemas.microsoft.com/office/powerpoint/2010/main" val="4247909512"/>
              </p:ext>
            </p:extLst>
          </p:nvPr>
        </p:nvGraphicFramePr>
        <p:xfrm>
          <a:off x="683568" y="1988840"/>
          <a:ext cx="7324197" cy="4636257"/>
        </p:xfrm>
        <a:graphic>
          <a:graphicData uri="http://schemas.openxmlformats.org/presentationml/2006/ole">
            <mc:AlternateContent xmlns:mc="http://schemas.openxmlformats.org/markup-compatibility/2006">
              <mc:Choice xmlns:v="urn:schemas-microsoft-com:vml" Requires="v">
                <p:oleObj spid="_x0000_s81926" name="Documento" r:id="rId6" imgW="5974126" imgH="3781981" progId="Word.Document.12">
                  <p:embed/>
                </p:oleObj>
              </mc:Choice>
              <mc:Fallback>
                <p:oleObj name="Documento" r:id="rId6" imgW="5974126" imgH="3781981" progId="Word.Document.12">
                  <p:embed/>
                  <p:pic>
                    <p:nvPicPr>
                      <p:cNvPr id="0" name=""/>
                      <p:cNvPicPr/>
                      <p:nvPr/>
                    </p:nvPicPr>
                    <p:blipFill>
                      <a:blip r:embed="rId7"/>
                      <a:stretch>
                        <a:fillRect/>
                      </a:stretch>
                    </p:blipFill>
                    <p:spPr>
                      <a:xfrm>
                        <a:off x="683568" y="1988840"/>
                        <a:ext cx="7324197" cy="4636257"/>
                      </a:xfrm>
                      <a:prstGeom prst="rect">
                        <a:avLst/>
                      </a:prstGeom>
                    </p:spPr>
                  </p:pic>
                </p:oleObj>
              </mc:Fallback>
            </mc:AlternateContent>
          </a:graphicData>
        </a:graphic>
      </p:graphicFrame>
    </p:spTree>
    <p:extLst>
      <p:ext uri="{BB962C8B-B14F-4D97-AF65-F5344CB8AC3E}">
        <p14:creationId xmlns:p14="http://schemas.microsoft.com/office/powerpoint/2010/main" val="42742370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p:txBody>
          <a:bodyPr/>
          <a:lstStyle/>
          <a:p>
            <a:endParaRPr lang="es-EC" altLang="es-EC" smtClean="0"/>
          </a:p>
        </p:txBody>
      </p:sp>
      <mc:AlternateContent xmlns:mc="http://schemas.openxmlformats.org/markup-compatibility/2006" xmlns:a14="http://schemas.microsoft.com/office/drawing/2010/main">
        <mc:Choice Requires="a14">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144145">
                    <a:tc>
                      <a:txBody>
                        <a:bodyPr/>
                        <a:lstStyle/>
                        <a:p>
                          <a:pPr indent="226695" algn="ctr">
                            <a:lnSpc>
                              <a:spcPct val="200000"/>
                            </a:lnSpc>
                            <a:spcAft>
                              <a:spcPts val="0"/>
                            </a:spcAft>
                          </a:pPr>
                          <a14:m>
                            <m:oMathPara xmlns:m="http://schemas.openxmlformats.org/officeDocument/2006/math">
                              <m:oMathParaPr>
                                <m:jc m:val="centerGroup"/>
                              </m:oMathParaPr>
                              <m:oMath xmlns:m="http://schemas.openxmlformats.org/officeDocument/2006/math">
                                <m:r>
                                  <a:rPr lang="es-ES" sz="1200">
                                    <a:effectLst/>
                                    <a:latin typeface="Cambria Math" panose="02040503050406030204" pitchFamily="18" charset="0"/>
                                  </a:rPr>
                                  <m:t>𝝁</m:t>
                                </m:r>
                              </m:oMath>
                            </m:oMathPara>
                          </a14:m>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144145">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44145">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Choice>
        <mc:Fallback xmlns="">
          <p:graphicFrame>
            <p:nvGraphicFramePr>
              <p:cNvPr id="4" name="Marcador de contenido 3"/>
              <p:cNvGraphicFramePr>
                <a:graphicFrameLocks noGrp="1"/>
              </p:cNvGraphicFramePr>
              <p:nvPr>
                <p:ph idx="1"/>
              </p:nvPr>
            </p:nvGraphicFramePr>
            <p:xfrm>
              <a:off x="1572260" y="2156301"/>
              <a:ext cx="5999480" cy="3413760"/>
            </p:xfrm>
            <a:graphic>
              <a:graphicData uri="http://schemas.openxmlformats.org/drawingml/2006/table">
                <a:tbl>
                  <a:tblPr firstRow="1" firstCol="1" bandRow="1">
                    <a:tableStyleId>{5C22544A-7EE6-4342-B048-85BDC9FD1C3A}</a:tableStyleId>
                  </a:tblPr>
                  <a:tblGrid>
                    <a:gridCol w="787400"/>
                    <a:gridCol w="787400"/>
                    <a:gridCol w="1040765"/>
                    <a:gridCol w="1021715"/>
                    <a:gridCol w="787400"/>
                    <a:gridCol w="787400"/>
                    <a:gridCol w="787400"/>
                  </a:tblGrid>
                  <a:tr h="731520">
                    <a:tc>
                      <a:txBody>
                        <a:bodyPr/>
                        <a:lstStyle/>
                        <a:p>
                          <a:endParaRPr lang="es-ES"/>
                        </a:p>
                      </a:txBody>
                      <a:tcPr marL="44450" marR="44450" marT="0" marB="0" anchor="ctr">
                        <a:blipFill rotWithShape="0">
                          <a:blip r:embed="rId2"/>
                          <a:stretch>
                            <a:fillRect l="-775" t="-833" r="-667442" b="-372500"/>
                          </a:stretch>
                        </a:blipFill>
                      </a:tcPr>
                    </a:tc>
                    <a:tc>
                      <a:txBody>
                        <a:bodyPr/>
                        <a:lstStyle/>
                        <a:p>
                          <a:pPr indent="226695" algn="ctr">
                            <a:lnSpc>
                              <a:spcPct val="200000"/>
                            </a:lnSpc>
                            <a:spcAft>
                              <a:spcPts val="0"/>
                            </a:spcAft>
                          </a:pPr>
                          <a:r>
                            <a:rPr lang="es-ES" sz="1200">
                              <a:effectLst/>
                            </a:rPr>
                            <a:t>MSE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LTE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Throughput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BER LMS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200">
                              <a:effectLst/>
                            </a:rPr>
                            <a:t>Error relativo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r>
                  <a:tr h="335280">
                    <a:tc>
                      <a:txBody>
                        <a:bodyPr/>
                        <a:lstStyle/>
                        <a:p>
                          <a:pPr indent="226695" algn="ctr">
                            <a:lnSpc>
                              <a:spcPct val="200000"/>
                            </a:lnSpc>
                            <a:spcAft>
                              <a:spcPts val="0"/>
                            </a:spcAft>
                          </a:pPr>
                          <a:r>
                            <a:rPr lang="es-ES" sz="1100">
                              <a:effectLst/>
                            </a:rPr>
                            <a:t>0,9999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0,4314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0,4797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0,3811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0,0731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0,4747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Inf</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0,1113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0,4699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-11,0545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0,2043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0,1392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18,28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70560">
                    <a:tc>
                      <a:txBody>
                        <a:bodyPr/>
                        <a:lstStyle/>
                        <a:p>
                          <a:pPr indent="226695" algn="ctr">
                            <a:lnSpc>
                              <a:spcPct val="200000"/>
                            </a:lnSpc>
                            <a:spcAft>
                              <a:spcPts val="0"/>
                            </a:spcAft>
                          </a:pPr>
                          <a:r>
                            <a:rPr lang="es-ES" sz="1100">
                              <a:effectLst/>
                            </a:rPr>
                            <a:t>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-13,7317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0,2210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0,2073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0,1499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0,1467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6,20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35280">
                    <a:tc>
                      <a:txBody>
                        <a:bodyPr/>
                        <a:lstStyle/>
                        <a:p>
                          <a:pPr indent="226695" algn="ctr">
                            <a:lnSpc>
                              <a:spcPct val="200000"/>
                            </a:lnSpc>
                            <a:spcAft>
                              <a:spcPts val="0"/>
                            </a:spcAft>
                          </a:pPr>
                          <a:r>
                            <a:rPr lang="es-ES" sz="1100">
                              <a:effectLst/>
                            </a:rPr>
                            <a:t>0,0008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-5,7173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0,2149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0,0854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0,1068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a:effectLst/>
                            </a:rPr>
                            <a:t>0,1909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indent="226695" algn="ctr">
                            <a:lnSpc>
                              <a:spcPct val="200000"/>
                            </a:lnSpc>
                            <a:spcAft>
                              <a:spcPts val="0"/>
                            </a:spcAft>
                          </a:pPr>
                          <a:r>
                            <a:rPr lang="es-ES" sz="1100" dirty="0">
                              <a:effectLst/>
                            </a:rPr>
                            <a:t>60,26</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mc:Fallback>
      </mc:AlternateContent>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8 CuadroTexto"/>
          <p:cNvSpPr txBox="1">
            <a:spLocks noChangeArrowheads="1"/>
          </p:cNvSpPr>
          <p:nvPr/>
        </p:nvSpPr>
        <p:spPr bwMode="auto">
          <a:xfrm>
            <a:off x="3851275" y="134938"/>
            <a:ext cx="4938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Propuesta alterna</a:t>
            </a:r>
          </a:p>
        </p:txBody>
      </p:sp>
      <p:pic>
        <p:nvPicPr>
          <p:cNvPr id="9" name="Imagen 8"/>
          <p:cNvPicPr/>
          <p:nvPr/>
        </p:nvPicPr>
        <p:blipFill>
          <a:blip r:embed="rId4"/>
          <a:stretch>
            <a:fillRect/>
          </a:stretch>
        </p:blipFill>
        <p:spPr>
          <a:xfrm>
            <a:off x="2123728" y="1070254"/>
            <a:ext cx="5112568" cy="1440160"/>
          </a:xfrm>
          <a:prstGeom prst="rect">
            <a:avLst/>
          </a:prstGeom>
        </p:spPr>
      </p:pic>
      <p:pic>
        <p:nvPicPr>
          <p:cNvPr id="10" name="Imagen 9"/>
          <p:cNvPicPr/>
          <p:nvPr/>
        </p:nvPicPr>
        <p:blipFill>
          <a:blip r:embed="rId5"/>
          <a:stretch>
            <a:fillRect/>
          </a:stretch>
        </p:blipFill>
        <p:spPr>
          <a:xfrm>
            <a:off x="2555776" y="3141708"/>
            <a:ext cx="4706521" cy="2326367"/>
          </a:xfrm>
          <a:prstGeom prst="rect">
            <a:avLst/>
          </a:prstGeom>
        </p:spPr>
      </p:pic>
      <p:sp>
        <p:nvSpPr>
          <p:cNvPr id="11" name="CuadroTexto 2"/>
          <p:cNvSpPr txBox="1">
            <a:spLocks noChangeArrowheads="1"/>
          </p:cNvSpPr>
          <p:nvPr/>
        </p:nvSpPr>
        <p:spPr bwMode="auto">
          <a:xfrm>
            <a:off x="3779912" y="2676136"/>
            <a:ext cx="40865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12: Esquema serie</a:t>
            </a:r>
            <a:endParaRPr lang="es-EC" altLang="es-EC" sz="1200" dirty="0"/>
          </a:p>
        </p:txBody>
      </p:sp>
      <p:sp>
        <p:nvSpPr>
          <p:cNvPr id="12" name="CuadroTexto 2"/>
          <p:cNvSpPr txBox="1">
            <a:spLocks noChangeArrowheads="1"/>
          </p:cNvSpPr>
          <p:nvPr/>
        </p:nvSpPr>
        <p:spPr bwMode="auto">
          <a:xfrm>
            <a:off x="3851275" y="5518148"/>
            <a:ext cx="40865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EC" altLang="es-EC" sz="1200" dirty="0"/>
              <a:t>Ilustración </a:t>
            </a:r>
            <a:r>
              <a:rPr lang="es-EC" altLang="es-EC" sz="1200" dirty="0" smtClean="0"/>
              <a:t>12: Esquema paralelo</a:t>
            </a:r>
            <a:endParaRPr lang="es-EC" altLang="es-EC" sz="1200" dirty="0"/>
          </a:p>
        </p:txBody>
      </p:sp>
    </p:spTree>
    <p:extLst>
      <p:ext uri="{BB962C8B-B14F-4D97-AF65-F5344CB8AC3E}">
        <p14:creationId xmlns:p14="http://schemas.microsoft.com/office/powerpoint/2010/main" val="2802248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es-EC" altLang="es-EC" smtClean="0"/>
          </a:p>
        </p:txBody>
      </p:sp>
      <p:sp>
        <p:nvSpPr>
          <p:cNvPr id="9219" name="Marcador de contenido 2"/>
          <p:cNvSpPr>
            <a:spLocks noGrp="1"/>
          </p:cNvSpPr>
          <p:nvPr>
            <p:ph idx="1"/>
          </p:nvPr>
        </p:nvSpPr>
        <p:spPr/>
        <p:txBody>
          <a:bodyPr/>
          <a:lstStyle/>
          <a:p>
            <a:endParaRPr lang="es-EC" altLang="es-EC"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1 CuadroTexto"/>
          <p:cNvSpPr txBox="1">
            <a:spLocks noChangeArrowheads="1"/>
          </p:cNvSpPr>
          <p:nvPr/>
        </p:nvSpPr>
        <p:spPr bwMode="auto">
          <a:xfrm>
            <a:off x="1763688" y="2646363"/>
            <a:ext cx="597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C" sz="4800" dirty="0" smtClean="0">
                <a:latin typeface="Arial" panose="020B0604020202020204" pitchFamily="34" charset="0"/>
              </a:rPr>
              <a:t>CONCLUSIONES</a:t>
            </a:r>
            <a:endParaRPr lang="es-EC" sz="4800" dirty="0">
              <a:latin typeface="Arial" panose="020B0604020202020204" pitchFamily="34" charset="0"/>
            </a:endParaRPr>
          </a:p>
        </p:txBody>
      </p:sp>
    </p:spTree>
    <p:extLst>
      <p:ext uri="{BB962C8B-B14F-4D97-AF65-F5344CB8AC3E}">
        <p14:creationId xmlns:p14="http://schemas.microsoft.com/office/powerpoint/2010/main" val="601718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6 CuadroTexto"/>
          <p:cNvSpPr txBox="1">
            <a:spLocks noChangeArrowheads="1"/>
          </p:cNvSpPr>
          <p:nvPr/>
        </p:nvSpPr>
        <p:spPr bwMode="auto">
          <a:xfrm>
            <a:off x="2543175" y="115888"/>
            <a:ext cx="721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Tx/>
              <a:buNone/>
            </a:pPr>
            <a:r>
              <a:rPr lang="es-EC" altLang="es-EC" b="1"/>
              <a:t>                  </a:t>
            </a:r>
            <a:endParaRPr lang="es-EC" altLang="es-EC" sz="1800"/>
          </a:p>
        </p:txBody>
      </p:sp>
      <p:sp>
        <p:nvSpPr>
          <p:cNvPr id="6148" name="8 CuadroTexto"/>
          <p:cNvSpPr txBox="1">
            <a:spLocks noChangeArrowheads="1"/>
          </p:cNvSpPr>
          <p:nvPr/>
        </p:nvSpPr>
        <p:spPr bwMode="auto">
          <a:xfrm>
            <a:off x="4572000" y="115888"/>
            <a:ext cx="4176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INTRODUCCIÓN</a:t>
            </a:r>
            <a:endParaRPr lang="es-EC" altLang="es-EC" sz="2400" i="1" dirty="0"/>
          </a:p>
        </p:txBody>
      </p:sp>
      <p:graphicFrame>
        <p:nvGraphicFramePr>
          <p:cNvPr id="4" name="3 Diagrama"/>
          <p:cNvGraphicFramePr/>
          <p:nvPr/>
        </p:nvGraphicFramePr>
        <p:xfrm>
          <a:off x="539552" y="980728"/>
          <a:ext cx="8208912" cy="499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50" name="CuadroTexto 1"/>
          <p:cNvSpPr txBox="1">
            <a:spLocks noChangeArrowheads="1"/>
          </p:cNvSpPr>
          <p:nvPr/>
        </p:nvSpPr>
        <p:spPr bwMode="auto">
          <a:xfrm>
            <a:off x="647700" y="1341438"/>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s-EC" altLang="es-EC" sz="1800">
              <a:latin typeface="Arial" panose="020B0604020202020204" pitchFamily="34" charset="0"/>
            </a:endParaRPr>
          </a:p>
          <a:p>
            <a:pPr>
              <a:spcBef>
                <a:spcPct val="0"/>
              </a:spcBef>
            </a:pPr>
            <a:endParaRPr lang="es-EC" altLang="es-EC" sz="1800">
              <a:latin typeface="Arial" panose="020B0604020202020204" pitchFamily="34" charset="0"/>
            </a:endParaRPr>
          </a:p>
        </p:txBody>
      </p:sp>
      <p:sp>
        <p:nvSpPr>
          <p:cNvPr id="6151" name="CuadroTexto 2"/>
          <p:cNvSpPr txBox="1">
            <a:spLocks noChangeArrowheads="1"/>
          </p:cNvSpPr>
          <p:nvPr/>
        </p:nvSpPr>
        <p:spPr bwMode="auto">
          <a:xfrm>
            <a:off x="739775" y="593725"/>
            <a:ext cx="7777163"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endParaRPr lang="es-EC" altLang="es-EC" sz="2000" dirty="0" smtClean="0"/>
          </a:p>
          <a:p>
            <a:pPr algn="just">
              <a:spcBef>
                <a:spcPct val="0"/>
              </a:spcBef>
              <a:buFontTx/>
              <a:buNone/>
            </a:pPr>
            <a:endParaRPr lang="es-EC" altLang="es-EC" sz="2000" dirty="0"/>
          </a:p>
          <a:p>
            <a:pPr marL="342900" indent="-342900" algn="just">
              <a:spcBef>
                <a:spcPct val="0"/>
              </a:spcBef>
            </a:pPr>
            <a:r>
              <a:rPr lang="es-EC" altLang="es-EC" sz="2000" dirty="0" smtClean="0"/>
              <a:t>Los algoritmos adaptativos son ampliamente usados en diversos campos, como por ejemplo en cancelación de eco, sistemas de comunicaciones, entre otros. </a:t>
            </a:r>
          </a:p>
          <a:p>
            <a:pPr algn="just">
              <a:spcBef>
                <a:spcPct val="0"/>
              </a:spcBef>
              <a:buFontTx/>
              <a:buNone/>
            </a:pPr>
            <a:endParaRPr lang="es-EC" altLang="es-EC" sz="2000" dirty="0" smtClean="0"/>
          </a:p>
          <a:p>
            <a:pPr algn="just">
              <a:spcBef>
                <a:spcPct val="0"/>
              </a:spcBef>
              <a:buFontTx/>
              <a:buNone/>
            </a:pPr>
            <a:endParaRPr lang="es-EC" altLang="es-EC" sz="2000" dirty="0"/>
          </a:p>
          <a:p>
            <a:pPr marL="342900" indent="-342900" algn="just">
              <a:spcBef>
                <a:spcPct val="0"/>
              </a:spcBef>
            </a:pPr>
            <a:r>
              <a:rPr lang="es-EC" altLang="es-EC" sz="2000" dirty="0" smtClean="0"/>
              <a:t>Los algoritmos convencionales como LMS, NLMS, RLS no son aprovechan en su totalidad. </a:t>
            </a:r>
          </a:p>
          <a:p>
            <a:pPr algn="just">
              <a:spcBef>
                <a:spcPct val="0"/>
              </a:spcBef>
              <a:buFontTx/>
              <a:buNone/>
            </a:pPr>
            <a:endParaRPr lang="es-EC" altLang="es-EC" sz="2000" dirty="0"/>
          </a:p>
          <a:p>
            <a:pPr algn="just">
              <a:spcBef>
                <a:spcPct val="0"/>
              </a:spcBef>
              <a:buFontTx/>
              <a:buNone/>
            </a:pPr>
            <a:endParaRPr lang="es-EC" altLang="es-EC" sz="2000" dirty="0" smtClean="0"/>
          </a:p>
          <a:p>
            <a:pPr marL="342900" indent="-342900" algn="just">
              <a:spcBef>
                <a:spcPct val="0"/>
              </a:spcBef>
            </a:pPr>
            <a:r>
              <a:rPr lang="es-EC" altLang="es-EC" sz="2000" i="1" dirty="0" smtClean="0"/>
              <a:t>Set Membership Filtering (SMF)</a:t>
            </a:r>
            <a:r>
              <a:rPr lang="es-EC" altLang="es-EC" sz="2000" dirty="0" smtClean="0"/>
              <a:t>, tiene características primordiales como robustez contra el ruido y reducción de carga computacional, que conjuntamente con los filtros adaptativos se convierten en algoritmos potentes. </a:t>
            </a:r>
            <a:endParaRPr lang="es-EC" altLang="es-EC"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p:txBody>
          <a:bodyPr/>
          <a:lstStyle/>
          <a:p>
            <a:endParaRPr lang="es-EC" altLang="es-EC" smtClean="0"/>
          </a:p>
        </p:txBody>
      </p:sp>
      <p:sp>
        <p:nvSpPr>
          <p:cNvPr id="29699" name="Marcador de contenido 2"/>
          <p:cNvSpPr>
            <a:spLocks noGrp="1"/>
          </p:cNvSpPr>
          <p:nvPr>
            <p:ph idx="1"/>
          </p:nvPr>
        </p:nvSpPr>
        <p:spPr/>
        <p:txBody>
          <a:bodyPr/>
          <a:lstStyle/>
          <a:p>
            <a:endParaRPr lang="es-EC" altLang="es-EC"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a:t>Conclusiones</a:t>
            </a:r>
          </a:p>
        </p:txBody>
      </p:sp>
      <p:sp>
        <p:nvSpPr>
          <p:cNvPr id="22534" name="CuadroTexto 2"/>
          <p:cNvSpPr txBox="1">
            <a:spLocks noChangeArrowheads="1"/>
          </p:cNvSpPr>
          <p:nvPr/>
        </p:nvSpPr>
        <p:spPr bwMode="auto">
          <a:xfrm>
            <a:off x="611188" y="904875"/>
            <a:ext cx="77787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0" indent="-342900" algn="just">
              <a:buFont typeface="Wingdings" panose="05000000000000000000" pitchFamily="2" charset="2"/>
              <a:buChar char="ü"/>
              <a:defRPr/>
            </a:pPr>
            <a:r>
              <a:rPr lang="es-ES" sz="2400" dirty="0"/>
              <a:t>El filtro con el mejor comportamiento es el DSA, se logró obtener una mejora del 1,97% sobre el estándar LTE Release 10, en condiciones más próximas a la realidad, con efecto doppler de 5 Hz y utilizando un símbolo de control. </a:t>
            </a:r>
            <a:endParaRPr lang="es-ES" sz="2400" dirty="0" smtClean="0"/>
          </a:p>
          <a:p>
            <a:pPr marL="342900" lvl="0" indent="-342900" algn="just">
              <a:buFont typeface="Wingdings" panose="05000000000000000000" pitchFamily="2" charset="2"/>
              <a:buChar char="ü"/>
              <a:defRPr/>
            </a:pPr>
            <a:endParaRPr lang="es-ES" sz="2400" dirty="0"/>
          </a:p>
          <a:p>
            <a:pPr marL="342900" lvl="0" indent="-342900" algn="just">
              <a:buFont typeface="Wingdings" panose="05000000000000000000" pitchFamily="2" charset="2"/>
              <a:buChar char="ü"/>
              <a:defRPr/>
            </a:pPr>
            <a:r>
              <a:rPr lang="es-ES" sz="2400" dirty="0" smtClean="0"/>
              <a:t>El </a:t>
            </a:r>
            <a:r>
              <a:rPr lang="es-ES" sz="2400" dirty="0"/>
              <a:t>hecho de tener una mejora del 1,97 %, que es relativamente baja comparada con otros trabajos en donde se logra hasta un 18%, pero esto es debido a que dicho valor se logró trabajando solo con OFDM sin considerar ningún estándar. </a:t>
            </a:r>
          </a:p>
          <a:p>
            <a:pPr algn="just">
              <a:buFont typeface="Arial" panose="020B0604020202020204" pitchFamily="34" charset="0"/>
              <a:buNone/>
              <a:defRPr/>
            </a:pPr>
            <a:endParaRPr lang="es-EC" sz="24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a:spLocks noGrp="1"/>
          </p:cNvSpPr>
          <p:nvPr>
            <p:ph type="title"/>
          </p:nvPr>
        </p:nvSpPr>
        <p:spPr/>
        <p:txBody>
          <a:bodyPr/>
          <a:lstStyle/>
          <a:p>
            <a:endParaRPr lang="es-EC" altLang="es-EC" smtClean="0"/>
          </a:p>
        </p:txBody>
      </p:sp>
      <p:sp>
        <p:nvSpPr>
          <p:cNvPr id="30723" name="Marcador de contenido 2"/>
          <p:cNvSpPr>
            <a:spLocks noGrp="1"/>
          </p:cNvSpPr>
          <p:nvPr>
            <p:ph idx="1"/>
          </p:nvPr>
        </p:nvSpPr>
        <p:spPr/>
        <p:txBody>
          <a:bodyPr/>
          <a:lstStyle/>
          <a:p>
            <a:endParaRPr lang="es-EC" altLang="es-EC" smtClean="0"/>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a:t>Conclusiones</a:t>
            </a:r>
          </a:p>
        </p:txBody>
      </p:sp>
      <p:sp>
        <p:nvSpPr>
          <p:cNvPr id="22534" name="CuadroTexto 2"/>
          <p:cNvSpPr txBox="1">
            <a:spLocks noChangeArrowheads="1"/>
          </p:cNvSpPr>
          <p:nvPr/>
        </p:nvSpPr>
        <p:spPr bwMode="auto">
          <a:xfrm>
            <a:off x="611188" y="904875"/>
            <a:ext cx="7778750" cy="467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buFont typeface="Wingdings" panose="05000000000000000000" pitchFamily="2" charset="2"/>
              <a:buChar char="ü"/>
              <a:defRPr/>
            </a:pPr>
            <a:r>
              <a:rPr lang="es-ES" sz="2400" dirty="0"/>
              <a:t>En el trabajo se considera LTE Release 10 que trabaja con OFDM, esto implica que se trabaja con señales piloto las cuales ya de por si hacen un estupendo trabajo haciendo estimaciones del canal. Por ende el porcentaje logrado por el filtro DSA es muy bueno, ya que ningún otro filtro logró lo </a:t>
            </a:r>
            <a:r>
              <a:rPr lang="es-ES" sz="2400" dirty="0" smtClean="0"/>
              <a:t>mismo.</a:t>
            </a:r>
          </a:p>
          <a:p>
            <a:pPr marL="342900" indent="-342900" algn="just">
              <a:buFont typeface="Wingdings" panose="05000000000000000000" pitchFamily="2" charset="2"/>
              <a:buChar char="ü"/>
              <a:defRPr/>
            </a:pPr>
            <a:endParaRPr lang="es-ES" sz="2400" dirty="0"/>
          </a:p>
          <a:p>
            <a:pPr marL="342900" indent="-342900" algn="just">
              <a:buFont typeface="Wingdings" panose="05000000000000000000" pitchFamily="2" charset="2"/>
              <a:buChar char="ü"/>
              <a:defRPr/>
            </a:pPr>
            <a:r>
              <a:rPr lang="es-ES" sz="2400" dirty="0" smtClean="0"/>
              <a:t>En </a:t>
            </a:r>
            <a:r>
              <a:rPr lang="es-ES" sz="2400" dirty="0"/>
              <a:t>las modificaciones del canal, al incrementar la frecuencia a 70 Hz (efecto doppler), la eficiencia de los filtros disminuye notablemente, excepto en el DSA. Cundo se envía un solo símbolo de control por </a:t>
            </a:r>
            <a:r>
              <a:rPr lang="es-ES" sz="2400" i="1" dirty="0"/>
              <a:t>subframe</a:t>
            </a:r>
            <a:r>
              <a:rPr lang="es-ES" sz="2400" dirty="0"/>
              <a:t>, se obtuvo una eficiencia de 0,04% sobre el valor del estándar.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a:spLocks noGrp="1"/>
          </p:cNvSpPr>
          <p:nvPr>
            <p:ph type="title"/>
          </p:nvPr>
        </p:nvSpPr>
        <p:spPr/>
        <p:txBody>
          <a:bodyPr/>
          <a:lstStyle/>
          <a:p>
            <a:endParaRPr lang="es-EC" altLang="es-EC" smtClean="0"/>
          </a:p>
        </p:txBody>
      </p:sp>
      <p:sp>
        <p:nvSpPr>
          <p:cNvPr id="31747" name="Marcador de contenido 2"/>
          <p:cNvSpPr>
            <a:spLocks noGrp="1"/>
          </p:cNvSpPr>
          <p:nvPr>
            <p:ph idx="1"/>
          </p:nvPr>
        </p:nvSpPr>
        <p:spPr/>
        <p:txBody>
          <a:bodyPr/>
          <a:lstStyle/>
          <a:p>
            <a:endParaRPr lang="es-EC" altLang="es-EC" smtClean="0"/>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a:t>Conclusiones</a:t>
            </a:r>
          </a:p>
        </p:txBody>
      </p:sp>
      <p:sp>
        <p:nvSpPr>
          <p:cNvPr id="31750" name="CuadroTexto 2"/>
          <p:cNvSpPr txBox="1">
            <a:spLocks noChangeArrowheads="1"/>
          </p:cNvSpPr>
          <p:nvPr/>
        </p:nvSpPr>
        <p:spPr bwMode="auto">
          <a:xfrm>
            <a:off x="611188" y="904875"/>
            <a:ext cx="7778750" cy="504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r>
              <a:rPr lang="es-ES" sz="2400" dirty="0"/>
              <a:t>Al incrementar el número de símbolos dedicados a control de 1 a 3 de acuerdo a lo estipulado en el estándar, el error respecto a la eficiencia se incrementa drásticamente más del 40% para todos los filtros con los parámetros de frecuencia doppler a 5 Hz. En cambio, haciendo referencia al MSE, se obtienen los mejores valores de igual manera en todos los filtros independientemente del valor de la frecuencia de doppler con la que se trabaje.</a:t>
            </a:r>
          </a:p>
          <a:p>
            <a:pPr algn="just">
              <a:buFont typeface="Wingdings" panose="05000000000000000000" pitchFamily="2" charset="2"/>
              <a:buChar char="ü"/>
            </a:pPr>
            <a:endParaRPr lang="es-EC" altLang="es-EC" sz="2400" dirty="0" smtClean="0"/>
          </a:p>
          <a:p>
            <a:pPr algn="just">
              <a:buFont typeface="Wingdings" panose="05000000000000000000" pitchFamily="2" charset="2"/>
              <a:buChar char="ü"/>
            </a:pPr>
            <a:r>
              <a:rPr lang="es-ES" sz="2400" dirty="0"/>
              <a:t>Los mejores resultados se obtienen con un símbolo de control, y una baja frecuencia doppler (equivale a caminar o trotar),  el MSE del DSA es de -33,2035, el mejor valor comparándolo con los otros filtros en este escenario.</a:t>
            </a:r>
            <a:endParaRPr lang="es-EC" altLang="es-EC"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ítulo 1"/>
          <p:cNvSpPr>
            <a:spLocks noGrp="1"/>
          </p:cNvSpPr>
          <p:nvPr>
            <p:ph type="title"/>
          </p:nvPr>
        </p:nvSpPr>
        <p:spPr/>
        <p:txBody>
          <a:bodyPr/>
          <a:lstStyle/>
          <a:p>
            <a:endParaRPr lang="es-EC" altLang="es-EC" smtClean="0"/>
          </a:p>
        </p:txBody>
      </p:sp>
      <p:sp>
        <p:nvSpPr>
          <p:cNvPr id="32771" name="Marcador de contenido 2"/>
          <p:cNvSpPr>
            <a:spLocks noGrp="1"/>
          </p:cNvSpPr>
          <p:nvPr>
            <p:ph idx="1"/>
          </p:nvPr>
        </p:nvSpPr>
        <p:spPr/>
        <p:txBody>
          <a:bodyPr/>
          <a:lstStyle/>
          <a:p>
            <a:endParaRPr lang="es-EC" altLang="es-EC" smtClean="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8 CuadroTexto"/>
          <p:cNvSpPr txBox="1">
            <a:spLocks noChangeArrowheads="1"/>
          </p:cNvSpPr>
          <p:nvPr/>
        </p:nvSpPr>
        <p:spPr bwMode="auto">
          <a:xfrm>
            <a:off x="3851275" y="134938"/>
            <a:ext cx="4938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a:t>Conclusiones</a:t>
            </a:r>
          </a:p>
        </p:txBody>
      </p:sp>
      <p:sp>
        <p:nvSpPr>
          <p:cNvPr id="22534" name="CuadroTexto 2"/>
          <p:cNvSpPr txBox="1">
            <a:spLocks noChangeArrowheads="1"/>
          </p:cNvSpPr>
          <p:nvPr/>
        </p:nvSpPr>
        <p:spPr bwMode="auto">
          <a:xfrm>
            <a:off x="611188" y="904875"/>
            <a:ext cx="7778750" cy="548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0" indent="-342900" algn="just">
              <a:buFont typeface="Wingdings" panose="05000000000000000000" pitchFamily="2" charset="2"/>
              <a:buChar char="ü"/>
              <a:defRPr/>
            </a:pPr>
            <a:r>
              <a:rPr lang="es-ES" sz="2400" dirty="0"/>
              <a:t>Los valores del BER en cualquier escenario siempre es menor el del estándar, así se logre obtener una mayor eficiencia con los filtros. Esto es debido a la forma de calcular el BER, que es la comparación bit a bit. Mientras que la eficiencia se la calcula mediante cada </a:t>
            </a:r>
            <a:r>
              <a:rPr lang="es-ES" sz="2400" i="1" dirty="0"/>
              <a:t>subframe</a:t>
            </a:r>
            <a:r>
              <a:rPr lang="es-ES" sz="2400" dirty="0"/>
              <a:t>, así exista un error ya no se la considera buena, pero a la vez en la misma </a:t>
            </a:r>
            <a:r>
              <a:rPr lang="es-ES" sz="2400" i="1" dirty="0"/>
              <a:t>subframe</a:t>
            </a:r>
            <a:r>
              <a:rPr lang="es-ES" sz="2400" dirty="0"/>
              <a:t> pueden existir muchos errores.</a:t>
            </a:r>
          </a:p>
          <a:p>
            <a:pPr marL="342900" indent="-342900" algn="just">
              <a:buFont typeface="Wingdings" panose="05000000000000000000" pitchFamily="2" charset="2"/>
              <a:buChar char="ü"/>
              <a:defRPr/>
            </a:pPr>
            <a:endParaRPr lang="es-EC" sz="2400" dirty="0" smtClean="0"/>
          </a:p>
          <a:p>
            <a:pPr marL="342900" lvl="0" indent="-342900" algn="just">
              <a:buFont typeface="Wingdings" panose="05000000000000000000" pitchFamily="2" charset="2"/>
              <a:buChar char="ü"/>
              <a:defRPr/>
            </a:pPr>
            <a:r>
              <a:rPr lang="es-ES" sz="2400" dirty="0"/>
              <a:t>Se identificó diversos escenarios donde los filtros tienen el mejor desempeño, el RLS y NLMS se desenvuelven adecuadamente con una alta frecuencia doppler, pero difieren en la cantidad de símbolos de control, la primera trabaja mejor con 3 y la segunda con 1. </a:t>
            </a:r>
          </a:p>
          <a:p>
            <a:pPr marL="342900" indent="-342900" algn="just">
              <a:buFont typeface="Wingdings" panose="05000000000000000000" pitchFamily="2" charset="2"/>
              <a:buChar char="ü"/>
              <a:defRPr/>
            </a:pPr>
            <a:endParaRPr lang="es-EC" sz="24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4 CuadroTexto"/>
          <p:cNvSpPr txBox="1">
            <a:spLocks noChangeArrowheads="1"/>
          </p:cNvSpPr>
          <p:nvPr/>
        </p:nvSpPr>
        <p:spPr bwMode="auto">
          <a:xfrm>
            <a:off x="1763713" y="2465388"/>
            <a:ext cx="59769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C" altLang="es-EC" sz="6600" b="1"/>
              <a:t>GRACIAS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6 CuadroTexto"/>
          <p:cNvSpPr txBox="1">
            <a:spLocks noChangeArrowheads="1"/>
          </p:cNvSpPr>
          <p:nvPr/>
        </p:nvSpPr>
        <p:spPr bwMode="auto">
          <a:xfrm>
            <a:off x="2543175" y="115888"/>
            <a:ext cx="721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Tx/>
              <a:buNone/>
            </a:pPr>
            <a:r>
              <a:rPr lang="es-EC" altLang="es-EC" b="1"/>
              <a:t>                  </a:t>
            </a:r>
            <a:endParaRPr lang="es-EC" altLang="es-EC" sz="1800"/>
          </a:p>
        </p:txBody>
      </p:sp>
      <p:sp>
        <p:nvSpPr>
          <p:cNvPr id="7172" name="8 CuadroTexto"/>
          <p:cNvSpPr txBox="1">
            <a:spLocks noChangeArrowheads="1"/>
          </p:cNvSpPr>
          <p:nvPr/>
        </p:nvSpPr>
        <p:spPr bwMode="auto">
          <a:xfrm>
            <a:off x="4572000" y="115888"/>
            <a:ext cx="4176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INTRODUCCIÓN</a:t>
            </a:r>
            <a:endParaRPr lang="es-EC" altLang="es-EC" sz="2400" i="1" dirty="0"/>
          </a:p>
        </p:txBody>
      </p:sp>
      <p:graphicFrame>
        <p:nvGraphicFramePr>
          <p:cNvPr id="4" name="3 Diagrama"/>
          <p:cNvGraphicFramePr/>
          <p:nvPr/>
        </p:nvGraphicFramePr>
        <p:xfrm>
          <a:off x="539552" y="980728"/>
          <a:ext cx="8208912" cy="499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4" name="CuadroTexto 1"/>
          <p:cNvSpPr txBox="1">
            <a:spLocks noChangeArrowheads="1"/>
          </p:cNvSpPr>
          <p:nvPr/>
        </p:nvSpPr>
        <p:spPr bwMode="auto">
          <a:xfrm>
            <a:off x="647700" y="1341438"/>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s-EC" altLang="es-EC" sz="1800">
              <a:latin typeface="Arial" panose="020B0604020202020204" pitchFamily="34" charset="0"/>
            </a:endParaRPr>
          </a:p>
          <a:p>
            <a:pPr>
              <a:spcBef>
                <a:spcPct val="0"/>
              </a:spcBef>
            </a:pPr>
            <a:endParaRPr lang="es-EC" altLang="es-EC" sz="1800">
              <a:latin typeface="Arial" panose="020B0604020202020204" pitchFamily="34" charset="0"/>
            </a:endParaRPr>
          </a:p>
        </p:txBody>
      </p:sp>
      <p:sp>
        <p:nvSpPr>
          <p:cNvPr id="7175" name="CuadroTexto 2"/>
          <p:cNvSpPr txBox="1">
            <a:spLocks noChangeArrowheads="1"/>
          </p:cNvSpPr>
          <p:nvPr/>
        </p:nvSpPr>
        <p:spPr bwMode="auto">
          <a:xfrm>
            <a:off x="739775" y="679450"/>
            <a:ext cx="7777163" cy="33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C" altLang="es-EC" sz="2400" b="1" dirty="0" smtClean="0"/>
              <a:t>ALCANCE</a:t>
            </a:r>
          </a:p>
          <a:p>
            <a:pPr algn="just">
              <a:buFont typeface="Arial" panose="020B0604020202020204" pitchFamily="34" charset="0"/>
              <a:buNone/>
            </a:pPr>
            <a:endParaRPr lang="es-EC" altLang="es-EC" sz="2400" b="1" dirty="0" smtClean="0"/>
          </a:p>
          <a:p>
            <a:pPr marL="342900" indent="-342900" algn="just"/>
            <a:r>
              <a:rPr lang="es-EC" altLang="es-EC" sz="2000" dirty="0" smtClean="0"/>
              <a:t>El </a:t>
            </a:r>
            <a:r>
              <a:rPr lang="es-EC" altLang="es-EC" sz="2000" dirty="0"/>
              <a:t>proyecto presenta una </a:t>
            </a:r>
            <a:r>
              <a:rPr lang="es-EC" altLang="es-EC" sz="2000" dirty="0" smtClean="0"/>
              <a:t>simulación de un sistema de comunicaciones basado en el entandar LTE Release 10, considerando un canal móvil. </a:t>
            </a:r>
          </a:p>
          <a:p>
            <a:pPr marL="342900" indent="-342900" algn="just"/>
            <a:endParaRPr lang="es-EC" altLang="es-EC" sz="2000" dirty="0" smtClean="0"/>
          </a:p>
          <a:p>
            <a:pPr marL="342900" indent="-342900" algn="just"/>
            <a:r>
              <a:rPr lang="es-EC" altLang="es-EC" sz="2000" dirty="0" smtClean="0"/>
              <a:t>Se compara el estándar con la ecualización utilizando los filtros adaptativos, los parámetros a comparar son el Throughput, BER, MSE.</a:t>
            </a:r>
          </a:p>
          <a:p>
            <a:pPr algn="just">
              <a:buFont typeface="Arial" panose="020B0604020202020204" pitchFamily="34" charset="0"/>
              <a:buNone/>
            </a:pPr>
            <a:endParaRPr lang="es-EC" altLang="es-EC"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6 CuadroTexto"/>
          <p:cNvSpPr txBox="1">
            <a:spLocks noChangeArrowheads="1"/>
          </p:cNvSpPr>
          <p:nvPr/>
        </p:nvSpPr>
        <p:spPr bwMode="auto">
          <a:xfrm>
            <a:off x="2543175" y="115888"/>
            <a:ext cx="721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Tx/>
              <a:buNone/>
            </a:pPr>
            <a:r>
              <a:rPr lang="es-EC" altLang="es-EC" b="1"/>
              <a:t>                  </a:t>
            </a:r>
            <a:endParaRPr lang="es-EC" altLang="es-EC" sz="1800"/>
          </a:p>
        </p:txBody>
      </p:sp>
      <p:sp>
        <p:nvSpPr>
          <p:cNvPr id="7172" name="8 CuadroTexto"/>
          <p:cNvSpPr txBox="1">
            <a:spLocks noChangeArrowheads="1"/>
          </p:cNvSpPr>
          <p:nvPr/>
        </p:nvSpPr>
        <p:spPr bwMode="auto">
          <a:xfrm>
            <a:off x="4572000" y="115888"/>
            <a:ext cx="4176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dirty="0" smtClean="0"/>
              <a:t>INTRODUCCIÓN</a:t>
            </a:r>
            <a:endParaRPr lang="es-EC" altLang="es-EC" sz="2400" i="1" dirty="0"/>
          </a:p>
        </p:txBody>
      </p:sp>
      <p:graphicFrame>
        <p:nvGraphicFramePr>
          <p:cNvPr id="4" name="3 Diagrama"/>
          <p:cNvGraphicFramePr/>
          <p:nvPr/>
        </p:nvGraphicFramePr>
        <p:xfrm>
          <a:off x="539552" y="980728"/>
          <a:ext cx="8208912" cy="499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4" name="CuadroTexto 1"/>
          <p:cNvSpPr txBox="1">
            <a:spLocks noChangeArrowheads="1"/>
          </p:cNvSpPr>
          <p:nvPr/>
        </p:nvSpPr>
        <p:spPr bwMode="auto">
          <a:xfrm>
            <a:off x="647700" y="1341438"/>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s-EC" altLang="es-EC" sz="1800">
              <a:latin typeface="Arial" panose="020B0604020202020204" pitchFamily="34" charset="0"/>
            </a:endParaRPr>
          </a:p>
          <a:p>
            <a:pPr>
              <a:spcBef>
                <a:spcPct val="0"/>
              </a:spcBef>
            </a:pPr>
            <a:endParaRPr lang="es-EC" altLang="es-EC" sz="1800">
              <a:latin typeface="Arial" panose="020B0604020202020204" pitchFamily="34" charset="0"/>
            </a:endParaRPr>
          </a:p>
        </p:txBody>
      </p:sp>
      <p:sp>
        <p:nvSpPr>
          <p:cNvPr id="7175" name="CuadroTexto 2"/>
          <p:cNvSpPr txBox="1">
            <a:spLocks noChangeArrowheads="1"/>
          </p:cNvSpPr>
          <p:nvPr/>
        </p:nvSpPr>
        <p:spPr bwMode="auto">
          <a:xfrm>
            <a:off x="739775" y="679450"/>
            <a:ext cx="7777163"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C" altLang="es-EC" sz="2400" b="1" dirty="0" smtClean="0"/>
              <a:t>JUSTIFICACIÓN</a:t>
            </a:r>
          </a:p>
          <a:p>
            <a:pPr marL="342900" indent="-342900" algn="just"/>
            <a:r>
              <a:rPr lang="es-ES" sz="2000" dirty="0" smtClean="0"/>
              <a:t>El eminente incremento de tasa de recepción y trasmisión de datos en los últimos años ha creado la necesidad de discriminar información irrelevante. </a:t>
            </a:r>
          </a:p>
          <a:p>
            <a:pPr marL="342900" indent="-342900" algn="just"/>
            <a:endParaRPr lang="es-ES" sz="2000" dirty="0" smtClean="0"/>
          </a:p>
          <a:p>
            <a:pPr marL="342900" indent="-342900" algn="just"/>
            <a:r>
              <a:rPr lang="es-ES" sz="2000" dirty="0" smtClean="0"/>
              <a:t>Los filtros </a:t>
            </a:r>
            <a:r>
              <a:rPr lang="es-ES" sz="2000" i="1" dirty="0" smtClean="0"/>
              <a:t>Data </a:t>
            </a:r>
            <a:r>
              <a:rPr lang="es-ES" sz="2000" i="1" dirty="0" err="1" smtClean="0"/>
              <a:t>Selective</a:t>
            </a:r>
            <a:r>
              <a:rPr lang="es-ES" sz="2000" i="1" dirty="0" smtClean="0"/>
              <a:t> </a:t>
            </a:r>
            <a:r>
              <a:rPr lang="es-ES" sz="2000" i="1" dirty="0" err="1" smtClean="0"/>
              <a:t>Algorith</a:t>
            </a:r>
            <a:r>
              <a:rPr lang="es-ES" sz="2000" i="1" dirty="0" smtClean="0"/>
              <a:t> </a:t>
            </a:r>
            <a:r>
              <a:rPr lang="es-ES" sz="2000" dirty="0" smtClean="0"/>
              <a:t>(DSA) al tener características SMF hace factible la incorporación de ellos en un sistema de comunicaciones para obtener mejores resultados. </a:t>
            </a:r>
            <a:endParaRPr lang="es-ES" sz="2000" dirty="0"/>
          </a:p>
        </p:txBody>
      </p:sp>
    </p:spTree>
    <p:extLst>
      <p:ext uri="{BB962C8B-B14F-4D97-AF65-F5344CB8AC3E}">
        <p14:creationId xmlns:p14="http://schemas.microsoft.com/office/powerpoint/2010/main" val="3793430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6 CuadroTexto"/>
          <p:cNvSpPr txBox="1">
            <a:spLocks noChangeArrowheads="1"/>
          </p:cNvSpPr>
          <p:nvPr/>
        </p:nvSpPr>
        <p:spPr bwMode="auto">
          <a:xfrm>
            <a:off x="2543175" y="115888"/>
            <a:ext cx="721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Tx/>
              <a:buNone/>
            </a:pPr>
            <a:r>
              <a:rPr lang="es-EC" altLang="es-EC" b="1"/>
              <a:t>                  </a:t>
            </a:r>
            <a:endParaRPr lang="es-EC" altLang="es-EC" sz="1800"/>
          </a:p>
        </p:txBody>
      </p:sp>
      <p:sp>
        <p:nvSpPr>
          <p:cNvPr id="8196" name="8 CuadroTexto"/>
          <p:cNvSpPr txBox="1">
            <a:spLocks noChangeArrowheads="1"/>
          </p:cNvSpPr>
          <p:nvPr/>
        </p:nvSpPr>
        <p:spPr bwMode="auto">
          <a:xfrm>
            <a:off x="5505450" y="115888"/>
            <a:ext cx="3243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a:t>OBJETIVOS</a:t>
            </a:r>
          </a:p>
        </p:txBody>
      </p:sp>
      <p:graphicFrame>
        <p:nvGraphicFramePr>
          <p:cNvPr id="4" name="3 Diagrama"/>
          <p:cNvGraphicFramePr/>
          <p:nvPr/>
        </p:nvGraphicFramePr>
        <p:xfrm>
          <a:off x="539552" y="980728"/>
          <a:ext cx="8208912" cy="499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8" name="CuadroTexto 1"/>
          <p:cNvSpPr txBox="1">
            <a:spLocks noChangeArrowheads="1"/>
          </p:cNvSpPr>
          <p:nvPr/>
        </p:nvSpPr>
        <p:spPr bwMode="auto">
          <a:xfrm>
            <a:off x="647700" y="1341438"/>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s-EC" altLang="es-EC" sz="1800">
              <a:latin typeface="Arial" panose="020B0604020202020204" pitchFamily="34" charset="0"/>
            </a:endParaRPr>
          </a:p>
          <a:p>
            <a:pPr>
              <a:spcBef>
                <a:spcPct val="0"/>
              </a:spcBef>
            </a:pPr>
            <a:endParaRPr lang="es-EC" altLang="es-EC" sz="1800">
              <a:latin typeface="Arial" panose="020B0604020202020204" pitchFamily="34" charset="0"/>
            </a:endParaRPr>
          </a:p>
        </p:txBody>
      </p:sp>
      <p:sp>
        <p:nvSpPr>
          <p:cNvPr id="8199" name="CuadroTexto 2"/>
          <p:cNvSpPr txBox="1">
            <a:spLocks noChangeArrowheads="1"/>
          </p:cNvSpPr>
          <p:nvPr/>
        </p:nvSpPr>
        <p:spPr bwMode="auto">
          <a:xfrm>
            <a:off x="795888" y="2204864"/>
            <a:ext cx="77771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gn="just"/>
            <a:r>
              <a:rPr lang="es-ES" sz="2000" dirty="0"/>
              <a:t>Mejorar el  desempeño de un sistema de comunicación basado en OFDM al utilizar filtros </a:t>
            </a:r>
            <a:r>
              <a:rPr lang="es-ES" sz="2000" i="1" dirty="0"/>
              <a:t>Data-</a:t>
            </a:r>
            <a:r>
              <a:rPr lang="es-ES" sz="2000" i="1" dirty="0" err="1"/>
              <a:t>Selective</a:t>
            </a:r>
            <a:r>
              <a:rPr lang="es-ES" sz="2000" i="1" dirty="0"/>
              <a:t> </a:t>
            </a:r>
            <a:r>
              <a:rPr lang="es-ES" sz="2000" i="1" dirty="0" err="1"/>
              <a:t>Adaptive</a:t>
            </a:r>
            <a:r>
              <a:rPr lang="es-ES" sz="2000" dirty="0"/>
              <a:t>.      </a:t>
            </a:r>
          </a:p>
        </p:txBody>
      </p:sp>
      <p:sp>
        <p:nvSpPr>
          <p:cNvPr id="8201" name="1 CuadroTexto"/>
          <p:cNvSpPr txBox="1">
            <a:spLocks noChangeArrowheads="1"/>
          </p:cNvSpPr>
          <p:nvPr/>
        </p:nvSpPr>
        <p:spPr bwMode="auto">
          <a:xfrm>
            <a:off x="770903" y="1419226"/>
            <a:ext cx="1655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sz="1800" b="1" dirty="0">
                <a:latin typeface="Arial" panose="020B0604020202020204" pitchFamily="34" charset="0"/>
              </a:rPr>
              <a:t>General: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6 CuadroTexto"/>
          <p:cNvSpPr txBox="1">
            <a:spLocks noChangeArrowheads="1"/>
          </p:cNvSpPr>
          <p:nvPr/>
        </p:nvSpPr>
        <p:spPr bwMode="auto">
          <a:xfrm>
            <a:off x="2543175" y="115888"/>
            <a:ext cx="721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eaLnBrk="1" hangingPunct="1">
              <a:spcBef>
                <a:spcPct val="0"/>
              </a:spcBef>
              <a:buFontTx/>
              <a:buNone/>
            </a:pPr>
            <a:r>
              <a:rPr lang="es-EC" altLang="es-EC" b="1"/>
              <a:t>                  </a:t>
            </a:r>
            <a:endParaRPr lang="es-EC" altLang="es-EC" sz="1800"/>
          </a:p>
        </p:txBody>
      </p:sp>
      <p:sp>
        <p:nvSpPr>
          <p:cNvPr id="8196" name="8 CuadroTexto"/>
          <p:cNvSpPr txBox="1">
            <a:spLocks noChangeArrowheads="1"/>
          </p:cNvSpPr>
          <p:nvPr/>
        </p:nvSpPr>
        <p:spPr bwMode="auto">
          <a:xfrm>
            <a:off x="5505450" y="115888"/>
            <a:ext cx="32432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r" eaLnBrk="1" hangingPunct="1">
              <a:spcBef>
                <a:spcPct val="0"/>
              </a:spcBef>
              <a:buFontTx/>
              <a:buNone/>
            </a:pPr>
            <a:r>
              <a:rPr lang="es-EC" altLang="es-EC" sz="2400" i="1"/>
              <a:t>OBJETIVOS</a:t>
            </a:r>
          </a:p>
        </p:txBody>
      </p:sp>
      <p:graphicFrame>
        <p:nvGraphicFramePr>
          <p:cNvPr id="4" name="3 Diagrama"/>
          <p:cNvGraphicFramePr/>
          <p:nvPr/>
        </p:nvGraphicFramePr>
        <p:xfrm>
          <a:off x="539552" y="980728"/>
          <a:ext cx="8208912" cy="499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8" name="CuadroTexto 1"/>
          <p:cNvSpPr txBox="1">
            <a:spLocks noChangeArrowheads="1"/>
          </p:cNvSpPr>
          <p:nvPr/>
        </p:nvSpPr>
        <p:spPr bwMode="auto">
          <a:xfrm>
            <a:off x="713589" y="703263"/>
            <a:ext cx="799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s-EC" altLang="es-EC" sz="1800">
              <a:latin typeface="Arial" panose="020B0604020202020204" pitchFamily="34" charset="0"/>
            </a:endParaRPr>
          </a:p>
          <a:p>
            <a:pPr>
              <a:spcBef>
                <a:spcPct val="0"/>
              </a:spcBef>
            </a:pPr>
            <a:endParaRPr lang="es-EC" altLang="es-EC" sz="1800">
              <a:latin typeface="Arial" panose="020B0604020202020204" pitchFamily="34" charset="0"/>
            </a:endParaRPr>
          </a:p>
        </p:txBody>
      </p:sp>
      <p:sp>
        <p:nvSpPr>
          <p:cNvPr id="8200" name="CuadroTexto 2"/>
          <p:cNvSpPr txBox="1">
            <a:spLocks noChangeArrowheads="1"/>
          </p:cNvSpPr>
          <p:nvPr/>
        </p:nvSpPr>
        <p:spPr bwMode="auto">
          <a:xfrm>
            <a:off x="632048" y="905924"/>
            <a:ext cx="8156144" cy="543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lnSpc>
                <a:spcPct val="150000"/>
              </a:lnSpc>
            </a:pPr>
            <a:r>
              <a:rPr lang="es-EC" altLang="es-EC" sz="2000" dirty="0"/>
              <a:t> </a:t>
            </a:r>
            <a:r>
              <a:rPr lang="es-ES" sz="2000" dirty="0" smtClean="0"/>
              <a:t>Levantar </a:t>
            </a:r>
            <a:r>
              <a:rPr lang="es-ES" sz="2000" dirty="0"/>
              <a:t>el estado del arte acerca de los Filtros </a:t>
            </a:r>
            <a:r>
              <a:rPr lang="es-ES" sz="2000" i="1" dirty="0"/>
              <a:t>Data-</a:t>
            </a:r>
            <a:r>
              <a:rPr lang="es-ES" sz="2000" i="1" dirty="0" err="1"/>
              <a:t>Selective</a:t>
            </a:r>
            <a:r>
              <a:rPr lang="es-ES" sz="2000" i="1" dirty="0"/>
              <a:t> </a:t>
            </a:r>
            <a:r>
              <a:rPr lang="es-ES" sz="2000" i="1" dirty="0" err="1"/>
              <a:t>Adaptive</a:t>
            </a:r>
            <a:r>
              <a:rPr lang="es-ES" sz="2000" dirty="0"/>
              <a:t>, sus aplicaciones y el uso como ecualizadores. </a:t>
            </a:r>
          </a:p>
          <a:p>
            <a:pPr lvl="0" algn="just">
              <a:lnSpc>
                <a:spcPct val="150000"/>
              </a:lnSpc>
            </a:pPr>
            <a:r>
              <a:rPr lang="es-ES" sz="2000" dirty="0"/>
              <a:t>Investigar acerca  del sistema de comunicaciones basado en OFDM y sus características</a:t>
            </a:r>
            <a:r>
              <a:rPr lang="es-ES" sz="2000" dirty="0" smtClean="0"/>
              <a:t>.</a:t>
            </a:r>
            <a:endParaRPr lang="es-ES" sz="2000" dirty="0"/>
          </a:p>
          <a:p>
            <a:pPr lvl="0" algn="just">
              <a:lnSpc>
                <a:spcPct val="150000"/>
              </a:lnSpc>
            </a:pPr>
            <a:r>
              <a:rPr lang="es-ES" sz="2000" dirty="0"/>
              <a:t>Identificar el mejor tipo de filtro para implementar</a:t>
            </a:r>
            <a:r>
              <a:rPr lang="es-ES" sz="2000" dirty="0" smtClean="0"/>
              <a:t>.</a:t>
            </a:r>
            <a:endParaRPr lang="es-ES" sz="2000" dirty="0"/>
          </a:p>
          <a:p>
            <a:pPr lvl="0" algn="just">
              <a:lnSpc>
                <a:spcPct val="150000"/>
              </a:lnSpc>
            </a:pPr>
            <a:r>
              <a:rPr lang="es-ES" sz="2000" dirty="0"/>
              <a:t>Implementar el filtro DSA como ecualizador en el sistema de comunicaciones. </a:t>
            </a:r>
          </a:p>
          <a:p>
            <a:pPr lvl="0" algn="just">
              <a:lnSpc>
                <a:spcPct val="150000"/>
              </a:lnSpc>
            </a:pPr>
            <a:r>
              <a:rPr lang="es-ES" sz="2000" dirty="0"/>
              <a:t>Hacer que los filtros converjan sobre el sistema de comunicaciones basado en OFDM para evaluar el desempeño</a:t>
            </a:r>
            <a:r>
              <a:rPr lang="es-ES" sz="2000" dirty="0" smtClean="0"/>
              <a:t>.</a:t>
            </a:r>
            <a:endParaRPr lang="es-ES" sz="2000" dirty="0"/>
          </a:p>
          <a:p>
            <a:pPr lvl="0" algn="just">
              <a:lnSpc>
                <a:spcPct val="150000"/>
              </a:lnSpc>
            </a:pPr>
            <a:r>
              <a:rPr lang="es-ES" sz="2000" dirty="0" smtClean="0"/>
              <a:t>Comparar </a:t>
            </a:r>
            <a:r>
              <a:rPr lang="es-ES" sz="2000" dirty="0"/>
              <a:t>resultados con diversos tipos de filtros con el sistema de comunicaciones basado en OFDM.</a:t>
            </a:r>
          </a:p>
        </p:txBody>
      </p:sp>
      <p:sp>
        <p:nvSpPr>
          <p:cNvPr id="8202" name="9 CuadroTexto"/>
          <p:cNvSpPr txBox="1">
            <a:spLocks noChangeArrowheads="1"/>
          </p:cNvSpPr>
          <p:nvPr/>
        </p:nvSpPr>
        <p:spPr bwMode="auto">
          <a:xfrm>
            <a:off x="632048" y="703263"/>
            <a:ext cx="1657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sz="1800" b="1" dirty="0">
                <a:latin typeface="Arial" panose="020B0604020202020204" pitchFamily="34" charset="0"/>
              </a:rPr>
              <a:t>Específicos:</a:t>
            </a:r>
          </a:p>
        </p:txBody>
      </p:sp>
    </p:spTree>
    <p:extLst>
      <p:ext uri="{BB962C8B-B14F-4D97-AF65-F5344CB8AC3E}">
        <p14:creationId xmlns:p14="http://schemas.microsoft.com/office/powerpoint/2010/main" val="3486343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p:cNvSpPr>
            <a:spLocks noGrp="1"/>
          </p:cNvSpPr>
          <p:nvPr>
            <p:ph type="title"/>
          </p:nvPr>
        </p:nvSpPr>
        <p:spPr/>
        <p:txBody>
          <a:bodyPr/>
          <a:lstStyle/>
          <a:p>
            <a:endParaRPr lang="es-EC" altLang="es-EC" smtClean="0"/>
          </a:p>
        </p:txBody>
      </p:sp>
      <p:sp>
        <p:nvSpPr>
          <p:cNvPr id="9219" name="Marcador de contenido 2"/>
          <p:cNvSpPr>
            <a:spLocks noGrp="1"/>
          </p:cNvSpPr>
          <p:nvPr>
            <p:ph idx="1"/>
          </p:nvPr>
        </p:nvSpPr>
        <p:spPr/>
        <p:txBody>
          <a:bodyPr/>
          <a:lstStyle/>
          <a:p>
            <a:endParaRPr lang="es-EC" altLang="es-EC" smtClean="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52388"/>
            <a:ext cx="9077325"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1 CuadroTexto"/>
          <p:cNvSpPr txBox="1">
            <a:spLocks noChangeArrowheads="1"/>
          </p:cNvSpPr>
          <p:nvPr/>
        </p:nvSpPr>
        <p:spPr bwMode="auto">
          <a:xfrm>
            <a:off x="1584325" y="2646363"/>
            <a:ext cx="5975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C" sz="4800" dirty="0" smtClean="0">
                <a:latin typeface="Arial" panose="020B0604020202020204" pitchFamily="34" charset="0"/>
              </a:rPr>
              <a:t>MARCO TEÓRICO</a:t>
            </a:r>
            <a:endParaRPr lang="es-EC" sz="4800" dirty="0">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14509</TotalTime>
  <Words>1720</Words>
  <Application>Microsoft Office PowerPoint</Application>
  <PresentationFormat>Presentación en pantalla (4:3)</PresentationFormat>
  <Paragraphs>598</Paragraphs>
  <Slides>44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52" baseType="lpstr">
      <vt:lpstr>Arial</vt:lpstr>
      <vt:lpstr>Arial Black</vt:lpstr>
      <vt:lpstr>Calibri</vt:lpstr>
      <vt:lpstr>Cambria Math</vt:lpstr>
      <vt:lpstr>Times New Roman</vt:lpstr>
      <vt:lpstr>Wingdings</vt: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VILLANUEVA</dc:creator>
  <cp:lastModifiedBy>Nixon</cp:lastModifiedBy>
  <cp:revision>532</cp:revision>
  <dcterms:created xsi:type="dcterms:W3CDTF">2013-10-07T14:14:58Z</dcterms:created>
  <dcterms:modified xsi:type="dcterms:W3CDTF">2019-07-01T06:51:55Z</dcterms:modified>
</cp:coreProperties>
</file>