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3" r:id="rId4"/>
    <p:sldId id="274" r:id="rId5"/>
    <p:sldId id="269" r:id="rId6"/>
    <p:sldId id="275" r:id="rId7"/>
    <p:sldId id="270" r:id="rId8"/>
    <p:sldId id="277" r:id="rId9"/>
    <p:sldId id="280" r:id="rId10"/>
    <p:sldId id="294" r:id="rId11"/>
    <p:sldId id="297" r:id="rId12"/>
    <p:sldId id="295" r:id="rId13"/>
    <p:sldId id="298" r:id="rId14"/>
    <p:sldId id="296" r:id="rId15"/>
    <p:sldId id="279" r:id="rId16"/>
    <p:sldId id="287" r:id="rId17"/>
    <p:sldId id="288" r:id="rId18"/>
    <p:sldId id="289" r:id="rId19"/>
    <p:sldId id="290" r:id="rId20"/>
    <p:sldId id="293" r:id="rId21"/>
    <p:sldId id="305" r:id="rId22"/>
    <p:sldId id="306" r:id="rId23"/>
    <p:sldId id="299" r:id="rId24"/>
    <p:sldId id="300" r:id="rId25"/>
    <p:sldId id="301" r:id="rId26"/>
    <p:sldId id="30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0"/>
    <a:srgbClr val="00CC00"/>
    <a:srgbClr val="FFCD6C"/>
    <a:srgbClr val="1F01FF"/>
    <a:srgbClr val="F6E400"/>
    <a:srgbClr val="F0EA00"/>
    <a:srgbClr val="B0DD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\Desktop\TRABAJO%20DE%20TITULACI&#211;N\PORTAFOLIOS%20MK%20BL%201\Markowitz\Modelo%20MK%203%20-%20cop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\Desktop\TRABAJO%20DE%20TITULACI&#211;N\PORTAFOLIOS%20MK%20BL%201\Markowitz\Modelo%20MK%203%20-%20cop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\Desktop\TRABAJO%20DE%20TITULACI&#211;N\PORTAFOLIOS%20MK%20BL%201\Markowitz\Modelo%20MK%203%20-%20cop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\Desktop\TRABAJO%20DE%20TITULACI&#211;N\PORTAFOLIOS%20MK%20BL%201\Modelo%20Black%20Litterman\Modelo%20Black%20Litterman%203-3%20F%20-%20cop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\Desktop\TRABAJO%20DE%20TITULACI&#211;N\PORTAFOLIOS%20MK%20BL%201\Modelo%20Black%20Litterman\Modelo%20Black%20Litterman%203-3%20F%20-%20cop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quel\Desktop\TRABAJO%20DE%20TITULACI&#211;N\PORTAFOLIOS%20MK%20BL%201\Modelo%20Black%20Litterman\Modelo%20Black%20Litterman%203-3%20F%20-%20copi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dirty="0"/>
              <a:t>Frontera eficiente </a:t>
            </a:r>
            <a:r>
              <a:rPr lang="es-EC" dirty="0" err="1" smtClean="0"/>
              <a:t>Markowitz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'MK 2016'!$J$291</c:f>
              <c:strCache>
                <c:ptCount val="1"/>
                <c:pt idx="0">
                  <c:v>Rendimiento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50A-47BE-A8AF-17057704E608}"/>
              </c:ext>
            </c:extLst>
          </c:dPt>
          <c:xVal>
            <c:numRef>
              <c:f>'MK 2016'!$I$292:$I$301</c:f>
              <c:numCache>
                <c:formatCode>0%</c:formatCode>
                <c:ptCount val="10"/>
                <c:pt idx="0">
                  <c:v>9.6041876891620775E-2</c:v>
                </c:pt>
                <c:pt idx="1">
                  <c:v>0.10621803699418277</c:v>
                </c:pt>
                <c:pt idx="2">
                  <c:v>0.11639419709674476</c:v>
                </c:pt>
                <c:pt idx="3">
                  <c:v>0.12657035719930673</c:v>
                </c:pt>
                <c:pt idx="4">
                  <c:v>0.13674651730186871</c:v>
                </c:pt>
                <c:pt idx="5">
                  <c:v>0.14692267740443068</c:v>
                </c:pt>
                <c:pt idx="6">
                  <c:v>0.15709883750699266</c:v>
                </c:pt>
                <c:pt idx="7">
                  <c:v>0.16727499760955464</c:v>
                </c:pt>
                <c:pt idx="8">
                  <c:v>0.17745115771211661</c:v>
                </c:pt>
                <c:pt idx="9">
                  <c:v>0.18762731781467865</c:v>
                </c:pt>
              </c:numCache>
            </c:numRef>
          </c:xVal>
          <c:yVal>
            <c:numRef>
              <c:f>'MK 2016'!$J$292:$J$301</c:f>
              <c:numCache>
                <c:formatCode>0%</c:formatCode>
                <c:ptCount val="10"/>
                <c:pt idx="0">
                  <c:v>-0.1309695983195075</c:v>
                </c:pt>
                <c:pt idx="1">
                  <c:v>-5.4134969275801595E-2</c:v>
                </c:pt>
                <c:pt idx="2">
                  <c:v>-2.1143395733884678E-2</c:v>
                </c:pt>
                <c:pt idx="3">
                  <c:v>4.4494267558565156E-3</c:v>
                </c:pt>
                <c:pt idx="4">
                  <c:v>2.6624452848378277E-2</c:v>
                </c:pt>
                <c:pt idx="5">
                  <c:v>4.6845439214429185E-2</c:v>
                </c:pt>
                <c:pt idx="6">
                  <c:v>6.4934710769486814E-2</c:v>
                </c:pt>
                <c:pt idx="7">
                  <c:v>8.102765162785365E-2</c:v>
                </c:pt>
                <c:pt idx="8">
                  <c:v>9.5892678795472863E-2</c:v>
                </c:pt>
                <c:pt idx="9">
                  <c:v>0.10992216907963015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50A-47BE-A8AF-17057704E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7872"/>
        <c:axId val="492212784"/>
      </c:scatterChart>
      <c:valAx>
        <c:axId val="34271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/>
                  <a:t>Riesgo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92212784"/>
        <c:crosses val="autoZero"/>
        <c:crossBetween val="midCat"/>
      </c:valAx>
      <c:valAx>
        <c:axId val="49221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/>
                  <a:t>Rentabilidad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4271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Frontera eficiente </a:t>
            </a:r>
            <a:r>
              <a:rPr lang="es-EC" smtClean="0"/>
              <a:t>Markowitz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'MK 2017'!$J$288</c:f>
              <c:strCache>
                <c:ptCount val="1"/>
                <c:pt idx="0">
                  <c:v>Rendimiento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43E-45D7-AF25-FFB3566199D1}"/>
              </c:ext>
            </c:extLst>
          </c:dPt>
          <c:xVal>
            <c:numRef>
              <c:f>'MK 2017'!$I$289:$I$298</c:f>
              <c:numCache>
                <c:formatCode>0%</c:formatCode>
                <c:ptCount val="10"/>
                <c:pt idx="0">
                  <c:v>9.1850847335133851E-2</c:v>
                </c:pt>
                <c:pt idx="1">
                  <c:v>0.11375663344842556</c:v>
                </c:pt>
                <c:pt idx="2">
                  <c:v>0.13566241956171726</c:v>
                </c:pt>
                <c:pt idx="3">
                  <c:v>0.15756820567500895</c:v>
                </c:pt>
                <c:pt idx="4">
                  <c:v>0.17947399178830065</c:v>
                </c:pt>
                <c:pt idx="5">
                  <c:v>0.20137977790159234</c:v>
                </c:pt>
                <c:pt idx="6">
                  <c:v>0.22328556401488403</c:v>
                </c:pt>
                <c:pt idx="7">
                  <c:v>0.24519135012817572</c:v>
                </c:pt>
                <c:pt idx="8">
                  <c:v>0.26709713624146741</c:v>
                </c:pt>
                <c:pt idx="9">
                  <c:v>0.28900292235475916</c:v>
                </c:pt>
              </c:numCache>
            </c:numRef>
          </c:xVal>
          <c:yVal>
            <c:numRef>
              <c:f>'MK 2017'!$J$289:$J$298</c:f>
              <c:numCache>
                <c:formatCode>0%</c:formatCode>
                <c:ptCount val="10"/>
                <c:pt idx="0">
                  <c:v>6.6251970156952583E-2</c:v>
                </c:pt>
                <c:pt idx="1">
                  <c:v>0.16190590390803233</c:v>
                </c:pt>
                <c:pt idx="2">
                  <c:v>0.20556123405173826</c:v>
                </c:pt>
                <c:pt idx="3">
                  <c:v>0.23282770920365836</c:v>
                </c:pt>
                <c:pt idx="4">
                  <c:v>0.25359530483727627</c:v>
                </c:pt>
                <c:pt idx="5">
                  <c:v>0.26783721695100704</c:v>
                </c:pt>
                <c:pt idx="6">
                  <c:v>0.27555953514323456</c:v>
                </c:pt>
                <c:pt idx="7">
                  <c:v>0.28174349480475336</c:v>
                </c:pt>
                <c:pt idx="8">
                  <c:v>0.28724021786131271</c:v>
                </c:pt>
                <c:pt idx="9">
                  <c:v>0.29234092628860409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43E-45D7-AF25-FFB356619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042288"/>
        <c:axId val="466043600"/>
      </c:scatterChart>
      <c:valAx>
        <c:axId val="46604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/>
                  <a:t>Riesgo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66043600"/>
        <c:crosses val="autoZero"/>
        <c:crossBetween val="midCat"/>
      </c:valAx>
      <c:valAx>
        <c:axId val="46604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/>
                  <a:t>Rentabilidad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66042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dirty="0"/>
              <a:t>Frontera eficiente </a:t>
            </a:r>
            <a:r>
              <a:rPr lang="es-EC" dirty="0" err="1" smtClean="0"/>
              <a:t>Markowitz</a:t>
            </a:r>
            <a:r>
              <a:rPr lang="es-EC" dirty="0" smtClean="0"/>
              <a:t> 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'MK 2015'!$J$289</c:f>
              <c:strCache>
                <c:ptCount val="1"/>
                <c:pt idx="0">
                  <c:v>Rendimiento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C-4637-A0A7-7AB677D30C77}"/>
              </c:ext>
            </c:extLst>
          </c:dPt>
          <c:xVal>
            <c:numRef>
              <c:f>'MK 2015'!$I$290:$I$299</c:f>
              <c:numCache>
                <c:formatCode>0%</c:formatCode>
                <c:ptCount val="10"/>
                <c:pt idx="0">
                  <c:v>8.5523916817292642E-2</c:v>
                </c:pt>
                <c:pt idx="1">
                  <c:v>9.987079407152552E-2</c:v>
                </c:pt>
                <c:pt idx="2">
                  <c:v>0.11421767132575841</c:v>
                </c:pt>
                <c:pt idx="3">
                  <c:v>0.12856454857999131</c:v>
                </c:pt>
                <c:pt idx="4">
                  <c:v>0.1429114258342242</c:v>
                </c:pt>
                <c:pt idx="5">
                  <c:v>0.15725830308845709</c:v>
                </c:pt>
                <c:pt idx="6">
                  <c:v>0.17160518034268998</c:v>
                </c:pt>
                <c:pt idx="7">
                  <c:v>0.18595205759692288</c:v>
                </c:pt>
                <c:pt idx="8">
                  <c:v>0.20029893485115577</c:v>
                </c:pt>
                <c:pt idx="9">
                  <c:v>0.21464581210538863</c:v>
                </c:pt>
              </c:numCache>
            </c:numRef>
          </c:xVal>
          <c:yVal>
            <c:numRef>
              <c:f>'MK 2015'!$J$290:$J$299</c:f>
              <c:numCache>
                <c:formatCode>0%</c:formatCode>
                <c:ptCount val="10"/>
                <c:pt idx="0">
                  <c:v>-8.8348468929163274E-2</c:v>
                </c:pt>
                <c:pt idx="1">
                  <c:v>-5.0989923400699046E-3</c:v>
                </c:pt>
                <c:pt idx="2">
                  <c:v>1.4622212914438095E-2</c:v>
                </c:pt>
                <c:pt idx="3">
                  <c:v>2.9521564729433857E-2</c:v>
                </c:pt>
                <c:pt idx="4">
                  <c:v>4.2537100207439497E-2</c:v>
                </c:pt>
                <c:pt idx="5">
                  <c:v>5.4149062930729575E-2</c:v>
                </c:pt>
                <c:pt idx="6">
                  <c:v>6.4919010924115089E-2</c:v>
                </c:pt>
                <c:pt idx="7">
                  <c:v>7.5154700462564825E-2</c:v>
                </c:pt>
                <c:pt idx="8">
                  <c:v>8.5023000766358048E-2</c:v>
                </c:pt>
                <c:pt idx="9">
                  <c:v>9.4624620229708328E-2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0DC-4637-A0A7-7AB677D30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412152"/>
        <c:axId val="419403952"/>
      </c:scatterChart>
      <c:valAx>
        <c:axId val="419412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/>
                  <a:t>Riesgo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19403952"/>
        <c:crosses val="autoZero"/>
        <c:crossBetween val="midCat"/>
      </c:valAx>
      <c:valAx>
        <c:axId val="41940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/>
                  <a:t>Rentabilidad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19412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dirty="0"/>
              <a:t>Frontera eficiente </a:t>
            </a:r>
            <a:r>
              <a:rPr lang="es-EC" dirty="0" smtClean="0"/>
              <a:t>Black </a:t>
            </a:r>
            <a:r>
              <a:rPr lang="es-EC" dirty="0" err="1"/>
              <a:t>Litterman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'Modelo BL 1'!$N$71:$N$80</c:f>
              <c:numCache>
                <c:formatCode>0%</c:formatCode>
                <c:ptCount val="10"/>
                <c:pt idx="0">
                  <c:v>8.552391655824057E-2</c:v>
                </c:pt>
                <c:pt idx="1">
                  <c:v>9.2659186088996343E-2</c:v>
                </c:pt>
                <c:pt idx="2">
                  <c:v>9.9794455619752115E-2</c:v>
                </c:pt>
                <c:pt idx="3">
                  <c:v>0.10692972515050789</c:v>
                </c:pt>
                <c:pt idx="4">
                  <c:v>0.11406499468126366</c:v>
                </c:pt>
                <c:pt idx="5">
                  <c:v>0.12120026421201943</c:v>
                </c:pt>
                <c:pt idx="6">
                  <c:v>0.1283355337427752</c:v>
                </c:pt>
                <c:pt idx="7">
                  <c:v>0.13547080327353098</c:v>
                </c:pt>
                <c:pt idx="8">
                  <c:v>0.14260607280428675</c:v>
                </c:pt>
                <c:pt idx="9">
                  <c:v>0.14974134233504252</c:v>
                </c:pt>
              </c:numCache>
            </c:numRef>
          </c:xVal>
          <c:yVal>
            <c:numRef>
              <c:f>'Modelo BL 1'!$O$71:$O$80</c:f>
              <c:numCache>
                <c:formatCode>0%</c:formatCode>
                <c:ptCount val="10"/>
                <c:pt idx="0">
                  <c:v>-2.5246068127284364E-2</c:v>
                </c:pt>
                <c:pt idx="1">
                  <c:v>2.1968792428621693E-3</c:v>
                </c:pt>
                <c:pt idx="2">
                  <c:v>1.4021431320981818E-2</c:v>
                </c:pt>
                <c:pt idx="3">
                  <c:v>2.3118450734209477E-2</c:v>
                </c:pt>
                <c:pt idx="4">
                  <c:v>3.0956583425796165E-2</c:v>
                </c:pt>
                <c:pt idx="5">
                  <c:v>3.7674240493333996E-2</c:v>
                </c:pt>
                <c:pt idx="6">
                  <c:v>4.3623075839796487E-2</c:v>
                </c:pt>
                <c:pt idx="7">
                  <c:v>4.9094046215900126E-2</c:v>
                </c:pt>
                <c:pt idx="8">
                  <c:v>5.2241740670498631E-2</c:v>
                </c:pt>
                <c:pt idx="9">
                  <c:v>5.4207661480192917E-2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8A-4F7E-8397-92FCD83A6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214664"/>
        <c:axId val="271215320"/>
      </c:scatterChart>
      <c:valAx>
        <c:axId val="271214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Riesgo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71215320"/>
        <c:crosses val="autoZero"/>
        <c:crossBetween val="midCat"/>
      </c:valAx>
      <c:valAx>
        <c:axId val="27121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Rentabilidad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71214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dirty="0"/>
              <a:t>Frontera </a:t>
            </a:r>
            <a:r>
              <a:rPr lang="es-EC" dirty="0" smtClean="0"/>
              <a:t>eficiente </a:t>
            </a:r>
            <a:r>
              <a:rPr lang="es-EC" dirty="0"/>
              <a:t>Black </a:t>
            </a:r>
            <a:r>
              <a:rPr lang="es-EC" dirty="0" err="1"/>
              <a:t>Litterman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'Modelo BL 2'!$N$71:$N$80</c:f>
              <c:numCache>
                <c:formatCode>0%</c:formatCode>
                <c:ptCount val="10"/>
                <c:pt idx="0">
                  <c:v>9.6041876555986477E-2</c:v>
                </c:pt>
                <c:pt idx="1">
                  <c:v>0.10585620722107304</c:v>
                </c:pt>
                <c:pt idx="2">
                  <c:v>0.11567053788615961</c:v>
                </c:pt>
                <c:pt idx="3">
                  <c:v>0.12548486855124619</c:v>
                </c:pt>
                <c:pt idx="4">
                  <c:v>0.13529919921633277</c:v>
                </c:pt>
                <c:pt idx="5">
                  <c:v>0.14511352988141935</c:v>
                </c:pt>
                <c:pt idx="6">
                  <c:v>0.15492786054650592</c:v>
                </c:pt>
                <c:pt idx="7">
                  <c:v>0.1647421912115925</c:v>
                </c:pt>
                <c:pt idx="8">
                  <c:v>0.17455652187667908</c:v>
                </c:pt>
                <c:pt idx="9">
                  <c:v>0.18437085254176561</c:v>
                </c:pt>
              </c:numCache>
            </c:numRef>
          </c:xVal>
          <c:yVal>
            <c:numRef>
              <c:f>'Modelo BL 2'!$O$71:$O$80</c:f>
              <c:numCache>
                <c:formatCode>0%</c:formatCode>
                <c:ptCount val="10"/>
                <c:pt idx="0">
                  <c:v>-6.8672272025000175E-2</c:v>
                </c:pt>
                <c:pt idx="1">
                  <c:v>-4.8230698672865682E-2</c:v>
                </c:pt>
                <c:pt idx="2">
                  <c:v>-3.7649300122691305E-2</c:v>
                </c:pt>
                <c:pt idx="3">
                  <c:v>-2.996384575005951E-2</c:v>
                </c:pt>
                <c:pt idx="4">
                  <c:v>-2.3796387384321094E-2</c:v>
                </c:pt>
                <c:pt idx="5">
                  <c:v>-1.8499635592169671E-2</c:v>
                </c:pt>
                <c:pt idx="6">
                  <c:v>-1.3847457211128242E-2</c:v>
                </c:pt>
                <c:pt idx="7">
                  <c:v>-9.6022839315978246E-3</c:v>
                </c:pt>
                <c:pt idx="8">
                  <c:v>-5.6239606384253784E-3</c:v>
                </c:pt>
                <c:pt idx="9">
                  <c:v>-1.8345770447540214E-3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31-40E7-B360-37F3CB5CD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946576"/>
        <c:axId val="325940672"/>
      </c:scatterChart>
      <c:valAx>
        <c:axId val="32594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Riesgo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5940672"/>
        <c:crosses val="autoZero"/>
        <c:crossBetween val="midCat"/>
      </c:valAx>
      <c:valAx>
        <c:axId val="32594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Rentabilidad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25946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dirty="0"/>
              <a:t>Frontera </a:t>
            </a:r>
            <a:r>
              <a:rPr lang="es-EC" dirty="0" smtClean="0"/>
              <a:t>eficiente </a:t>
            </a:r>
            <a:r>
              <a:rPr lang="es-EC" dirty="0"/>
              <a:t>Black </a:t>
            </a:r>
            <a:r>
              <a:rPr lang="es-EC" dirty="0" err="1"/>
              <a:t>Litterman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'Modelo BL 3'!$N$74:$N$83</c:f>
              <c:numCache>
                <c:formatCode>0%</c:formatCode>
                <c:ptCount val="10"/>
                <c:pt idx="0">
                  <c:v>9.1850836077923326E-2</c:v>
                </c:pt>
                <c:pt idx="1">
                  <c:v>0.11375661932373442</c:v>
                </c:pt>
                <c:pt idx="2">
                  <c:v>0.13566240256954551</c:v>
                </c:pt>
                <c:pt idx="3">
                  <c:v>0.15756818581535659</c:v>
                </c:pt>
                <c:pt idx="4">
                  <c:v>0.17947396906116767</c:v>
                </c:pt>
                <c:pt idx="5">
                  <c:v>0.20137975230697874</c:v>
                </c:pt>
                <c:pt idx="6">
                  <c:v>0.22328553555278982</c:v>
                </c:pt>
                <c:pt idx="7">
                  <c:v>0.2451913187986009</c:v>
                </c:pt>
                <c:pt idx="8">
                  <c:v>0.267097102044412</c:v>
                </c:pt>
                <c:pt idx="9">
                  <c:v>0.28900288529022311</c:v>
                </c:pt>
              </c:numCache>
            </c:numRef>
          </c:xVal>
          <c:yVal>
            <c:numRef>
              <c:f>'Modelo BL 3'!$O$74:$O$83</c:f>
              <c:numCache>
                <c:formatCode>0%</c:formatCode>
                <c:ptCount val="10"/>
                <c:pt idx="0">
                  <c:v>9.8120790806402777E-2</c:v>
                </c:pt>
                <c:pt idx="1">
                  <c:v>0.12745773070687882</c:v>
                </c:pt>
                <c:pt idx="2">
                  <c:v>0.14173139237708604</c:v>
                </c:pt>
                <c:pt idx="3">
                  <c:v>0.15389380400917319</c:v>
                </c:pt>
                <c:pt idx="4">
                  <c:v>0.16511247895545975</c:v>
                </c:pt>
                <c:pt idx="5">
                  <c:v>0.17530840284667404</c:v>
                </c:pt>
                <c:pt idx="6">
                  <c:v>0.18447079462890198</c:v>
                </c:pt>
                <c:pt idx="7">
                  <c:v>0.19304087761289493</c:v>
                </c:pt>
                <c:pt idx="8">
                  <c:v>0.20123420194653358</c:v>
                </c:pt>
                <c:pt idx="9">
                  <c:v>0.20911112264291401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73-495E-9CDA-27B2CEE7A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808472"/>
        <c:axId val="405808800"/>
      </c:scatterChart>
      <c:valAx>
        <c:axId val="405808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Riesgo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05808800"/>
        <c:crosses val="autoZero"/>
        <c:crossBetween val="midCat"/>
      </c:valAx>
      <c:valAx>
        <c:axId val="40580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Rentabilidad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05808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56DF5-8AFC-4D7C-BAC7-DD5CCFF5E7EA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EA710AE7-B4F4-4AC6-B700-2F970CA3A910}">
      <dgm:prSet phldrT="[Texto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Mercado de valores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5F5E2-CEF3-4935-B962-475F70DD8705}" type="parTrans" cxnId="{7ADB42A7-C5D3-4182-86CA-73092819960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74005-D242-48CB-BCF9-4729EA089358}" type="sibTrans" cxnId="{7ADB42A7-C5D3-4182-86CA-73092819960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016B7-4B28-4B3A-AB1C-7F6BC3248A6A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Sistema financiero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05533-6D49-4606-A246-A82FEA1E4C38}" type="parTrans" cxnId="{86A8AA02-6A20-4F1D-8216-C4C5D56E6626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6DD7F-E67F-4720-B9D3-DCA9F7ADCEE3}" type="sibTrans" cxnId="{86A8AA02-6A20-4F1D-8216-C4C5D56E6626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71A00-8082-44EE-A3C6-C4381CD89A61}">
      <dgm:prSet phldrT="[Texto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Inversionistas individuales e institucionales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052FF-F603-4DF3-99B8-5B4A1E0402B3}" type="parTrans" cxnId="{7D952F23-9AC7-4CE0-A723-4F8414A87B4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A08A8-039D-4A39-84DD-C452F9518F9D}" type="sibTrans" cxnId="{7D952F23-9AC7-4CE0-A723-4F8414A87B4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94341-4B23-46F2-A821-51F378B847BA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Modelos estadísticos financieros MK BL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45C54-AC00-4686-9018-22A6E13A404E}" type="parTrans" cxnId="{7346F031-2ED0-410E-B0E0-98C5409EEE3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70093-D2F6-468B-9C64-57B0B9740E61}" type="sibTrans" cxnId="{7346F031-2ED0-410E-B0E0-98C5409EEE3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3C10C-30BF-4D8B-AE35-886AD83A6310}" type="pres">
      <dgm:prSet presAssocID="{EA756DF5-8AFC-4D7C-BAC7-DD5CCFF5E7EA}" presName="Name0" presStyleCnt="0">
        <dgm:presLayoutVars>
          <dgm:dir/>
          <dgm:animLvl val="lvl"/>
          <dgm:resizeHandles val="exact"/>
        </dgm:presLayoutVars>
      </dgm:prSet>
      <dgm:spPr/>
    </dgm:pt>
    <dgm:pt modelId="{952FA718-5E2E-4B08-B3ED-CBFBD7D7DD32}" type="pres">
      <dgm:prSet presAssocID="{EA710AE7-B4F4-4AC6-B700-2F970CA3A91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50DB2-4549-4F4A-9E73-9FB9BB57EA92}" type="pres">
      <dgm:prSet presAssocID="{C5074005-D242-48CB-BCF9-4729EA089358}" presName="parTxOnlySpace" presStyleCnt="0"/>
      <dgm:spPr/>
    </dgm:pt>
    <dgm:pt modelId="{FFFE070A-60BC-4DAA-A12E-24CF2CE572FB}" type="pres">
      <dgm:prSet presAssocID="{EAE016B7-4B28-4B3A-AB1C-7F6BC3248A6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8B76C2-A19C-481B-AD01-BE4BC459BA94}" type="pres">
      <dgm:prSet presAssocID="{4B96DD7F-E67F-4720-B9D3-DCA9F7ADCEE3}" presName="parTxOnlySpace" presStyleCnt="0"/>
      <dgm:spPr/>
    </dgm:pt>
    <dgm:pt modelId="{736ED6B3-D566-487E-9A38-FD2E27D8299D}" type="pres">
      <dgm:prSet presAssocID="{28B71A00-8082-44EE-A3C6-C4381CD89A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C338F2-7FFF-42DE-A977-5034052A2CA2}" type="pres">
      <dgm:prSet presAssocID="{A4CA08A8-039D-4A39-84DD-C452F9518F9D}" presName="parTxOnlySpace" presStyleCnt="0"/>
      <dgm:spPr/>
    </dgm:pt>
    <dgm:pt modelId="{85BBDA61-6FB8-4197-A240-AC794EC56C96}" type="pres">
      <dgm:prSet presAssocID="{0B194341-4B23-46F2-A821-51F378B847B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46F031-2ED0-410E-B0E0-98C5409EEE3C}" srcId="{EA756DF5-8AFC-4D7C-BAC7-DD5CCFF5E7EA}" destId="{0B194341-4B23-46F2-A821-51F378B847BA}" srcOrd="3" destOrd="0" parTransId="{14E45C54-AC00-4686-9018-22A6E13A404E}" sibTransId="{67A70093-D2F6-468B-9C64-57B0B9740E61}"/>
    <dgm:cxn modelId="{B71E8772-E84C-474F-ABBF-738EA6732350}" type="presOf" srcId="{EAE016B7-4B28-4B3A-AB1C-7F6BC3248A6A}" destId="{FFFE070A-60BC-4DAA-A12E-24CF2CE572FB}" srcOrd="0" destOrd="0" presId="urn:microsoft.com/office/officeart/2005/8/layout/chevron1"/>
    <dgm:cxn modelId="{1DEF29B7-C2A4-4FB8-B673-CF90C8B40623}" type="presOf" srcId="{EA710AE7-B4F4-4AC6-B700-2F970CA3A910}" destId="{952FA718-5E2E-4B08-B3ED-CBFBD7D7DD32}" srcOrd="0" destOrd="0" presId="urn:microsoft.com/office/officeart/2005/8/layout/chevron1"/>
    <dgm:cxn modelId="{7D952F23-9AC7-4CE0-A723-4F8414A87B40}" srcId="{EA756DF5-8AFC-4D7C-BAC7-DD5CCFF5E7EA}" destId="{28B71A00-8082-44EE-A3C6-C4381CD89A61}" srcOrd="2" destOrd="0" parTransId="{A71052FF-F603-4DF3-99B8-5B4A1E0402B3}" sibTransId="{A4CA08A8-039D-4A39-84DD-C452F9518F9D}"/>
    <dgm:cxn modelId="{33E1F492-DDFE-416C-A511-89BD445A2841}" type="presOf" srcId="{0B194341-4B23-46F2-A821-51F378B847BA}" destId="{85BBDA61-6FB8-4197-A240-AC794EC56C96}" srcOrd="0" destOrd="0" presId="urn:microsoft.com/office/officeart/2005/8/layout/chevron1"/>
    <dgm:cxn modelId="{7ADB42A7-C5D3-4182-86CA-73092819960D}" srcId="{EA756DF5-8AFC-4D7C-BAC7-DD5CCFF5E7EA}" destId="{EA710AE7-B4F4-4AC6-B700-2F970CA3A910}" srcOrd="0" destOrd="0" parTransId="{9C85F5E2-CEF3-4935-B962-475F70DD8705}" sibTransId="{C5074005-D242-48CB-BCF9-4729EA089358}"/>
    <dgm:cxn modelId="{3EFBEA4F-C0D1-472B-983D-52D57651C964}" type="presOf" srcId="{28B71A00-8082-44EE-A3C6-C4381CD89A61}" destId="{736ED6B3-D566-487E-9A38-FD2E27D8299D}" srcOrd="0" destOrd="0" presId="urn:microsoft.com/office/officeart/2005/8/layout/chevron1"/>
    <dgm:cxn modelId="{86A8AA02-6A20-4F1D-8216-C4C5D56E6626}" srcId="{EA756DF5-8AFC-4D7C-BAC7-DD5CCFF5E7EA}" destId="{EAE016B7-4B28-4B3A-AB1C-7F6BC3248A6A}" srcOrd="1" destOrd="0" parTransId="{FF005533-6D49-4606-A246-A82FEA1E4C38}" sibTransId="{4B96DD7F-E67F-4720-B9D3-DCA9F7ADCEE3}"/>
    <dgm:cxn modelId="{06CD64F1-DD85-435C-900A-A1FF1F7ADBA9}" type="presOf" srcId="{EA756DF5-8AFC-4D7C-BAC7-DD5CCFF5E7EA}" destId="{7083C10C-30BF-4D8B-AE35-886AD83A6310}" srcOrd="0" destOrd="0" presId="urn:microsoft.com/office/officeart/2005/8/layout/chevron1"/>
    <dgm:cxn modelId="{3736F420-2E59-413D-B350-9AEA05BBD677}" type="presParOf" srcId="{7083C10C-30BF-4D8B-AE35-886AD83A6310}" destId="{952FA718-5E2E-4B08-B3ED-CBFBD7D7DD32}" srcOrd="0" destOrd="0" presId="urn:microsoft.com/office/officeart/2005/8/layout/chevron1"/>
    <dgm:cxn modelId="{A02FFF0B-894D-4BD2-9014-56BDF7C6E217}" type="presParOf" srcId="{7083C10C-30BF-4D8B-AE35-886AD83A6310}" destId="{CA350DB2-4549-4F4A-9E73-9FB9BB57EA92}" srcOrd="1" destOrd="0" presId="urn:microsoft.com/office/officeart/2005/8/layout/chevron1"/>
    <dgm:cxn modelId="{8E39A1BB-5318-40EA-8417-3E56F60E6AA4}" type="presParOf" srcId="{7083C10C-30BF-4D8B-AE35-886AD83A6310}" destId="{FFFE070A-60BC-4DAA-A12E-24CF2CE572FB}" srcOrd="2" destOrd="0" presId="urn:microsoft.com/office/officeart/2005/8/layout/chevron1"/>
    <dgm:cxn modelId="{70768F42-366B-4486-AFF9-91ADEFEC2F71}" type="presParOf" srcId="{7083C10C-30BF-4D8B-AE35-886AD83A6310}" destId="{CA8B76C2-A19C-481B-AD01-BE4BC459BA94}" srcOrd="3" destOrd="0" presId="urn:microsoft.com/office/officeart/2005/8/layout/chevron1"/>
    <dgm:cxn modelId="{695E5D04-2C9C-4AEC-9C60-D8E864AB1FE3}" type="presParOf" srcId="{7083C10C-30BF-4D8B-AE35-886AD83A6310}" destId="{736ED6B3-D566-487E-9A38-FD2E27D8299D}" srcOrd="4" destOrd="0" presId="urn:microsoft.com/office/officeart/2005/8/layout/chevron1"/>
    <dgm:cxn modelId="{AEC2582E-5860-4758-A1FE-5E151A48C6B5}" type="presParOf" srcId="{7083C10C-30BF-4D8B-AE35-886AD83A6310}" destId="{0BC338F2-7FFF-42DE-A977-5034052A2CA2}" srcOrd="5" destOrd="0" presId="urn:microsoft.com/office/officeart/2005/8/layout/chevron1"/>
    <dgm:cxn modelId="{C1C4244D-AC79-4C55-81DB-1BE71084CCE6}" type="presParOf" srcId="{7083C10C-30BF-4D8B-AE35-886AD83A6310}" destId="{85BBDA61-6FB8-4197-A240-AC794EC56C9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093BB-FF49-4F16-B0C1-9FAA1D07426D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D533F353-2CCF-4705-B3A1-035C9AC43D0A}">
      <dgm:prSet phldrT="[Texto]" custT="1"/>
      <dgm:spPr/>
      <dgm:t>
        <a:bodyPr/>
        <a:lstStyle/>
        <a:p>
          <a:pPr algn="just"/>
          <a:r>
            <a:rPr lang="es-EC" sz="1600" dirty="0" smtClean="0"/>
            <a:t>Analizar y seleccionar activos financieros de renta variable que coticen en el mercado de valores ecuatoriano, que cuenten con mayor </a:t>
          </a:r>
          <a:r>
            <a:rPr lang="es-EC" sz="1600" dirty="0" err="1" smtClean="0"/>
            <a:t>transaccionalidad</a:t>
          </a:r>
          <a:r>
            <a:rPr lang="es-EC" sz="1600" dirty="0" smtClean="0"/>
            <a:t>.</a:t>
          </a:r>
          <a:endParaRPr lang="es-ES" sz="1600" dirty="0"/>
        </a:p>
      </dgm:t>
    </dgm:pt>
    <dgm:pt modelId="{6CB01D92-64A0-4BAB-8FF3-12047194560B}" type="parTrans" cxnId="{041220C7-EC1D-4626-975E-0ECD7B4C4AD7}">
      <dgm:prSet/>
      <dgm:spPr/>
      <dgm:t>
        <a:bodyPr/>
        <a:lstStyle/>
        <a:p>
          <a:endParaRPr lang="es-ES" sz="1600"/>
        </a:p>
      </dgm:t>
    </dgm:pt>
    <dgm:pt modelId="{7E5A4A6A-8CEB-498B-8E00-6A861C6EC613}" type="sibTrans" cxnId="{041220C7-EC1D-4626-975E-0ECD7B4C4AD7}">
      <dgm:prSet/>
      <dgm:spPr/>
      <dgm:t>
        <a:bodyPr/>
        <a:lstStyle/>
        <a:p>
          <a:endParaRPr lang="es-ES" sz="1600"/>
        </a:p>
      </dgm:t>
    </dgm:pt>
    <dgm:pt modelId="{32CF81C1-2EB7-449D-8681-305D8128CEC4}">
      <dgm:prSet custT="1"/>
      <dgm:spPr/>
      <dgm:t>
        <a:bodyPr/>
        <a:lstStyle/>
        <a:p>
          <a:pPr algn="just"/>
          <a:r>
            <a:rPr lang="es-EC" sz="1600" dirty="0" smtClean="0"/>
            <a:t>Contrastar la aplicación de los métodos de </a:t>
          </a:r>
          <a:r>
            <a:rPr lang="es-EC" sz="1600" dirty="0" err="1" smtClean="0"/>
            <a:t>Markowitz</a:t>
          </a:r>
          <a:r>
            <a:rPr lang="es-EC" sz="1600" dirty="0" smtClean="0"/>
            <a:t> y Black-</a:t>
          </a:r>
          <a:r>
            <a:rPr lang="es-EC" sz="1600" dirty="0" err="1" smtClean="0"/>
            <a:t>Litterman</a:t>
          </a:r>
          <a:r>
            <a:rPr lang="es-EC" sz="1600" dirty="0" smtClean="0"/>
            <a:t> para determinarlas ventajas y desventajas, como instrumentos para la toma de decisiones de inversión en el mercado de valores ecuatoriano.</a:t>
          </a:r>
          <a:endParaRPr lang="es-EC" sz="1600" dirty="0"/>
        </a:p>
      </dgm:t>
    </dgm:pt>
    <dgm:pt modelId="{97E3A3A9-33BA-4CE5-8E44-D49130CDE86F}" type="parTrans" cxnId="{745FCC31-BAE8-460A-9439-3C16F86508A3}">
      <dgm:prSet/>
      <dgm:spPr/>
      <dgm:t>
        <a:bodyPr/>
        <a:lstStyle/>
        <a:p>
          <a:endParaRPr lang="es-ES" sz="1600"/>
        </a:p>
      </dgm:t>
    </dgm:pt>
    <dgm:pt modelId="{019882E1-3544-40E2-8BF3-91FFAEC80FD3}" type="sibTrans" cxnId="{745FCC31-BAE8-460A-9439-3C16F86508A3}">
      <dgm:prSet/>
      <dgm:spPr/>
      <dgm:t>
        <a:bodyPr/>
        <a:lstStyle/>
        <a:p>
          <a:endParaRPr lang="es-ES" sz="1600"/>
        </a:p>
      </dgm:t>
    </dgm:pt>
    <dgm:pt modelId="{23F402E4-E373-4917-AEC9-6AEE7BE4A7EB}">
      <dgm:prSet custT="1"/>
      <dgm:spPr/>
      <dgm:t>
        <a:bodyPr/>
        <a:lstStyle/>
        <a:p>
          <a:pPr algn="just"/>
          <a:r>
            <a:rPr lang="es-EC" sz="1600" dirty="0" smtClean="0"/>
            <a:t>   Estructurar portafolios de inversión utilizando los modelos de                                                                                                           </a:t>
          </a:r>
          <a:r>
            <a:rPr lang="es-EC" sz="1600" dirty="0" err="1" smtClean="0"/>
            <a:t>Markowitz</a:t>
          </a:r>
          <a:r>
            <a:rPr lang="es-EC" sz="1600" dirty="0" smtClean="0"/>
            <a:t> y Black-</a:t>
          </a:r>
          <a:r>
            <a:rPr lang="es-EC" sz="1600" dirty="0" err="1" smtClean="0"/>
            <a:t>Litterman</a:t>
          </a:r>
          <a:r>
            <a:rPr lang="es-EC" sz="1600" dirty="0" smtClean="0"/>
            <a:t>. </a:t>
          </a:r>
          <a:endParaRPr lang="es-EC" sz="1600" dirty="0"/>
        </a:p>
      </dgm:t>
    </dgm:pt>
    <dgm:pt modelId="{1B492BD1-61DB-4D21-9915-7F30894823E6}" type="parTrans" cxnId="{025AF8D4-3067-4670-BA57-BA50F753DB3D}">
      <dgm:prSet/>
      <dgm:spPr/>
      <dgm:t>
        <a:bodyPr/>
        <a:lstStyle/>
        <a:p>
          <a:endParaRPr lang="es-ES"/>
        </a:p>
      </dgm:t>
    </dgm:pt>
    <dgm:pt modelId="{A44A4A65-B1EE-41A3-8266-DE32BE068D56}" type="sibTrans" cxnId="{025AF8D4-3067-4670-BA57-BA50F753DB3D}">
      <dgm:prSet/>
      <dgm:spPr/>
      <dgm:t>
        <a:bodyPr/>
        <a:lstStyle/>
        <a:p>
          <a:endParaRPr lang="es-ES"/>
        </a:p>
      </dgm:t>
    </dgm:pt>
    <dgm:pt modelId="{CA110C21-A597-4C3E-BC3F-316DBC0806B5}">
      <dgm:prSet custT="1"/>
      <dgm:spPr/>
      <dgm:t>
        <a:bodyPr/>
        <a:lstStyle/>
        <a:p>
          <a:pPr algn="just"/>
          <a:r>
            <a:rPr lang="es-EC" sz="1600" dirty="0" smtClean="0"/>
            <a:t>  Analizar el comportamiento del riesgo y rentabilidad en los portafolios de inversión estructurados.</a:t>
          </a:r>
          <a:endParaRPr lang="es-EC" sz="1600" dirty="0"/>
        </a:p>
      </dgm:t>
    </dgm:pt>
    <dgm:pt modelId="{D2D36102-1D57-4FB8-8C1F-4F47566FAD48}" type="parTrans" cxnId="{0A5745A1-CE20-4E77-A400-475E3F355517}">
      <dgm:prSet/>
      <dgm:spPr/>
      <dgm:t>
        <a:bodyPr/>
        <a:lstStyle/>
        <a:p>
          <a:endParaRPr lang="es-ES"/>
        </a:p>
      </dgm:t>
    </dgm:pt>
    <dgm:pt modelId="{9FB16D45-00AE-4FBF-9FCB-8BF177CF9AC9}" type="sibTrans" cxnId="{0A5745A1-CE20-4E77-A400-475E3F355517}">
      <dgm:prSet/>
      <dgm:spPr/>
      <dgm:t>
        <a:bodyPr/>
        <a:lstStyle/>
        <a:p>
          <a:endParaRPr lang="es-ES"/>
        </a:p>
      </dgm:t>
    </dgm:pt>
    <dgm:pt modelId="{76576F06-9546-44AF-B200-BB02E4F29923}">
      <dgm:prSet phldrT="[Texto]" custT="1"/>
      <dgm:spPr/>
      <dgm:t>
        <a:bodyPr/>
        <a:lstStyle/>
        <a:p>
          <a:pPr algn="just"/>
          <a:r>
            <a:rPr lang="es-EC" sz="1600" dirty="0" smtClean="0"/>
            <a:t>   Verificar la aplicabilidad de los modelos en diferentes fases del                                                                                                                                                                                ciclo económico del país.</a:t>
          </a:r>
          <a:endParaRPr lang="es-EC" sz="1600" dirty="0"/>
        </a:p>
      </dgm:t>
    </dgm:pt>
    <dgm:pt modelId="{4C98B76F-326F-4E39-8E14-7AC1DEA3606D}" type="parTrans" cxnId="{88432FFF-4543-4CFE-B454-1F989F079413}">
      <dgm:prSet/>
      <dgm:spPr/>
      <dgm:t>
        <a:bodyPr/>
        <a:lstStyle/>
        <a:p>
          <a:endParaRPr lang="es-ES"/>
        </a:p>
      </dgm:t>
    </dgm:pt>
    <dgm:pt modelId="{72678724-E1F2-46C1-A22A-B1E1138916AE}" type="sibTrans" cxnId="{88432FFF-4543-4CFE-B454-1F989F079413}">
      <dgm:prSet/>
      <dgm:spPr/>
      <dgm:t>
        <a:bodyPr/>
        <a:lstStyle/>
        <a:p>
          <a:endParaRPr lang="es-ES"/>
        </a:p>
      </dgm:t>
    </dgm:pt>
    <dgm:pt modelId="{9713E748-F037-48B9-BE75-7B29565417D4}" type="pres">
      <dgm:prSet presAssocID="{45B093BB-FF49-4F16-B0C1-9FAA1D07426D}" presName="linearFlow" presStyleCnt="0">
        <dgm:presLayoutVars>
          <dgm:dir/>
          <dgm:resizeHandles val="exact"/>
        </dgm:presLayoutVars>
      </dgm:prSet>
      <dgm:spPr/>
    </dgm:pt>
    <dgm:pt modelId="{309D488E-5358-400C-A4B5-A5E91E558286}" type="pres">
      <dgm:prSet presAssocID="{D533F353-2CCF-4705-B3A1-035C9AC43D0A}" presName="composite" presStyleCnt="0"/>
      <dgm:spPr/>
    </dgm:pt>
    <dgm:pt modelId="{35DCB39B-9FC5-464B-A0D5-1E943FC927CB}" type="pres">
      <dgm:prSet presAssocID="{D533F353-2CCF-4705-B3A1-035C9AC43D0A}" presName="imgShp" presStyleLbl="fgImgPlace1" presStyleIdx="0" presStyleCnt="5" custLinFactNeighborX="-1520" custLinFactNeighborY="280"/>
      <dgm:spPr/>
    </dgm:pt>
    <dgm:pt modelId="{6618559D-9F0A-4F97-BBB9-F2A29013D5C1}" type="pres">
      <dgm:prSet presAssocID="{D533F353-2CCF-4705-B3A1-035C9AC43D0A}" presName="txShp" presStyleLbl="node1" presStyleIdx="0" presStyleCnt="5" custScaleX="114486" custLinFactNeighborX="8756" custLinFactNeighborY="4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2EA31-77B4-4555-8CEA-E90A7EDD6026}" type="pres">
      <dgm:prSet presAssocID="{7E5A4A6A-8CEB-498B-8E00-6A861C6EC613}" presName="spacing" presStyleCnt="0"/>
      <dgm:spPr/>
    </dgm:pt>
    <dgm:pt modelId="{EFE603DE-8C7D-4D79-8543-9709DF4122F2}" type="pres">
      <dgm:prSet presAssocID="{23F402E4-E373-4917-AEC9-6AEE7BE4A7EB}" presName="composite" presStyleCnt="0"/>
      <dgm:spPr/>
    </dgm:pt>
    <dgm:pt modelId="{D3A09F04-9EA1-4A0C-98B9-AFB3682B3849}" type="pres">
      <dgm:prSet presAssocID="{23F402E4-E373-4917-AEC9-6AEE7BE4A7EB}" presName="imgShp" presStyleLbl="fgImgPlace1" presStyleIdx="1" presStyleCnt="5"/>
      <dgm:spPr/>
    </dgm:pt>
    <dgm:pt modelId="{6DE0F9DD-4B88-4724-89CC-F9EC8207FCB0}" type="pres">
      <dgm:prSet presAssocID="{23F402E4-E373-4917-AEC9-6AEE7BE4A7EB}" presName="txShp" presStyleLbl="node1" presStyleIdx="1" presStyleCnt="5" custScaleX="118981" custLinFactNeighborX="6718" custLinFactNeighborY="-28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5C004-36F0-4E1B-8F3A-A27F88243A3B}" type="pres">
      <dgm:prSet presAssocID="{A44A4A65-B1EE-41A3-8266-DE32BE068D56}" presName="spacing" presStyleCnt="0"/>
      <dgm:spPr/>
    </dgm:pt>
    <dgm:pt modelId="{DF3E42E4-A216-45E4-871E-1F715C477342}" type="pres">
      <dgm:prSet presAssocID="{CA110C21-A597-4C3E-BC3F-316DBC0806B5}" presName="composite" presStyleCnt="0"/>
      <dgm:spPr/>
    </dgm:pt>
    <dgm:pt modelId="{7F97471B-D386-42A0-8055-7F8D003571A5}" type="pres">
      <dgm:prSet presAssocID="{CA110C21-A597-4C3E-BC3F-316DBC0806B5}" presName="imgShp" presStyleLbl="fgImgPlace1" presStyleIdx="2" presStyleCnt="5" custLinFactNeighborX="742" custLinFactNeighborY="-5748"/>
      <dgm:spPr/>
    </dgm:pt>
    <dgm:pt modelId="{79F13D1E-C129-44C2-8685-A13065431FDC}" type="pres">
      <dgm:prSet presAssocID="{CA110C21-A597-4C3E-BC3F-316DBC0806B5}" presName="txShp" presStyleLbl="node1" presStyleIdx="2" presStyleCnt="5" custScaleX="117125" custLinFactNeighborX="7062" custLinFactNeighborY="-8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71BA9-D181-4A0D-AE97-6F95C0752199}" type="pres">
      <dgm:prSet presAssocID="{9FB16D45-00AE-4FBF-9FCB-8BF177CF9AC9}" presName="spacing" presStyleCnt="0"/>
      <dgm:spPr/>
    </dgm:pt>
    <dgm:pt modelId="{2D2C424E-9687-4BC0-B885-3C8E4FB77158}" type="pres">
      <dgm:prSet presAssocID="{76576F06-9546-44AF-B200-BB02E4F29923}" presName="composite" presStyleCnt="0"/>
      <dgm:spPr/>
    </dgm:pt>
    <dgm:pt modelId="{79C14C8A-54E2-43D7-8A81-056D9B4ED4DF}" type="pres">
      <dgm:prSet presAssocID="{76576F06-9546-44AF-B200-BB02E4F29923}" presName="imgShp" presStyleLbl="fgImgPlace1" presStyleIdx="3" presStyleCnt="5"/>
      <dgm:spPr/>
    </dgm:pt>
    <dgm:pt modelId="{2C67EE1F-FF16-4909-BE6F-644B237CCE61}" type="pres">
      <dgm:prSet presAssocID="{76576F06-9546-44AF-B200-BB02E4F29923}" presName="txShp" presStyleLbl="node1" presStyleIdx="3" presStyleCnt="5" custScaleX="119564" custLinFactNeighborX="7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8A254-1C74-4F1C-89BE-6B11931420E6}" type="pres">
      <dgm:prSet presAssocID="{72678724-E1F2-46C1-A22A-B1E1138916AE}" presName="spacing" presStyleCnt="0"/>
      <dgm:spPr/>
    </dgm:pt>
    <dgm:pt modelId="{51D2ABE5-407B-47D7-8444-C0AE6A680054}" type="pres">
      <dgm:prSet presAssocID="{32CF81C1-2EB7-449D-8681-305D8128CEC4}" presName="composite" presStyleCnt="0"/>
      <dgm:spPr/>
    </dgm:pt>
    <dgm:pt modelId="{05C6D3AB-8EB8-4563-BD21-C153FCDBE45A}" type="pres">
      <dgm:prSet presAssocID="{32CF81C1-2EB7-449D-8681-305D8128CEC4}" presName="imgShp" presStyleLbl="fgImgPlace1" presStyleIdx="4" presStyleCnt="5"/>
      <dgm:spPr/>
    </dgm:pt>
    <dgm:pt modelId="{2DE25FDA-CA93-48D0-9190-583230042DE6}" type="pres">
      <dgm:prSet presAssocID="{32CF81C1-2EB7-449D-8681-305D8128CEC4}" presName="txShp" presStyleLbl="node1" presStyleIdx="4" presStyleCnt="5" custScaleX="114486" custLinFactNeighborX="8011" custLinFactNeighborY="4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1220C7-EC1D-4626-975E-0ECD7B4C4AD7}" srcId="{45B093BB-FF49-4F16-B0C1-9FAA1D07426D}" destId="{D533F353-2CCF-4705-B3A1-035C9AC43D0A}" srcOrd="0" destOrd="0" parTransId="{6CB01D92-64A0-4BAB-8FF3-12047194560B}" sibTransId="{7E5A4A6A-8CEB-498B-8E00-6A861C6EC613}"/>
    <dgm:cxn modelId="{346B4730-967E-4ECD-A4FF-2442129473E0}" type="presOf" srcId="{76576F06-9546-44AF-B200-BB02E4F29923}" destId="{2C67EE1F-FF16-4909-BE6F-644B237CCE61}" srcOrd="0" destOrd="0" presId="urn:microsoft.com/office/officeart/2005/8/layout/vList3"/>
    <dgm:cxn modelId="{24D92132-E816-4D27-BD0E-A8D46A754E79}" type="presOf" srcId="{23F402E4-E373-4917-AEC9-6AEE7BE4A7EB}" destId="{6DE0F9DD-4B88-4724-89CC-F9EC8207FCB0}" srcOrd="0" destOrd="0" presId="urn:microsoft.com/office/officeart/2005/8/layout/vList3"/>
    <dgm:cxn modelId="{1BC82B77-10DF-4A92-925B-977682A66791}" type="presOf" srcId="{45B093BB-FF49-4F16-B0C1-9FAA1D07426D}" destId="{9713E748-F037-48B9-BE75-7B29565417D4}" srcOrd="0" destOrd="0" presId="urn:microsoft.com/office/officeart/2005/8/layout/vList3"/>
    <dgm:cxn modelId="{B2897992-158A-4B4F-8963-13A2FFC904D2}" type="presOf" srcId="{32CF81C1-2EB7-449D-8681-305D8128CEC4}" destId="{2DE25FDA-CA93-48D0-9190-583230042DE6}" srcOrd="0" destOrd="0" presId="urn:microsoft.com/office/officeart/2005/8/layout/vList3"/>
    <dgm:cxn modelId="{025AF8D4-3067-4670-BA57-BA50F753DB3D}" srcId="{45B093BB-FF49-4F16-B0C1-9FAA1D07426D}" destId="{23F402E4-E373-4917-AEC9-6AEE7BE4A7EB}" srcOrd="1" destOrd="0" parTransId="{1B492BD1-61DB-4D21-9915-7F30894823E6}" sibTransId="{A44A4A65-B1EE-41A3-8266-DE32BE068D56}"/>
    <dgm:cxn modelId="{A196F099-475C-4ABD-8424-DAF88541B747}" type="presOf" srcId="{D533F353-2CCF-4705-B3A1-035C9AC43D0A}" destId="{6618559D-9F0A-4F97-BBB9-F2A29013D5C1}" srcOrd="0" destOrd="0" presId="urn:microsoft.com/office/officeart/2005/8/layout/vList3"/>
    <dgm:cxn modelId="{88432FFF-4543-4CFE-B454-1F989F079413}" srcId="{45B093BB-FF49-4F16-B0C1-9FAA1D07426D}" destId="{76576F06-9546-44AF-B200-BB02E4F29923}" srcOrd="3" destOrd="0" parTransId="{4C98B76F-326F-4E39-8E14-7AC1DEA3606D}" sibTransId="{72678724-E1F2-46C1-A22A-B1E1138916AE}"/>
    <dgm:cxn modelId="{624BFDF8-F0F1-428F-9952-59244AED6300}" type="presOf" srcId="{CA110C21-A597-4C3E-BC3F-316DBC0806B5}" destId="{79F13D1E-C129-44C2-8685-A13065431FDC}" srcOrd="0" destOrd="0" presId="urn:microsoft.com/office/officeart/2005/8/layout/vList3"/>
    <dgm:cxn modelId="{0A5745A1-CE20-4E77-A400-475E3F355517}" srcId="{45B093BB-FF49-4F16-B0C1-9FAA1D07426D}" destId="{CA110C21-A597-4C3E-BC3F-316DBC0806B5}" srcOrd="2" destOrd="0" parTransId="{D2D36102-1D57-4FB8-8C1F-4F47566FAD48}" sibTransId="{9FB16D45-00AE-4FBF-9FCB-8BF177CF9AC9}"/>
    <dgm:cxn modelId="{745FCC31-BAE8-460A-9439-3C16F86508A3}" srcId="{45B093BB-FF49-4F16-B0C1-9FAA1D07426D}" destId="{32CF81C1-2EB7-449D-8681-305D8128CEC4}" srcOrd="4" destOrd="0" parTransId="{97E3A3A9-33BA-4CE5-8E44-D49130CDE86F}" sibTransId="{019882E1-3544-40E2-8BF3-91FFAEC80FD3}"/>
    <dgm:cxn modelId="{24BAE9F1-B05D-431B-88CC-0CE655FA3E65}" type="presParOf" srcId="{9713E748-F037-48B9-BE75-7B29565417D4}" destId="{309D488E-5358-400C-A4B5-A5E91E558286}" srcOrd="0" destOrd="0" presId="urn:microsoft.com/office/officeart/2005/8/layout/vList3"/>
    <dgm:cxn modelId="{FCCD0650-C3DA-4BB8-8A76-720A623F4DD8}" type="presParOf" srcId="{309D488E-5358-400C-A4B5-A5E91E558286}" destId="{35DCB39B-9FC5-464B-A0D5-1E943FC927CB}" srcOrd="0" destOrd="0" presId="urn:microsoft.com/office/officeart/2005/8/layout/vList3"/>
    <dgm:cxn modelId="{48AC0A9E-231B-48A3-9FBE-2D5A3A69A6DB}" type="presParOf" srcId="{309D488E-5358-400C-A4B5-A5E91E558286}" destId="{6618559D-9F0A-4F97-BBB9-F2A29013D5C1}" srcOrd="1" destOrd="0" presId="urn:microsoft.com/office/officeart/2005/8/layout/vList3"/>
    <dgm:cxn modelId="{8BC4E606-415F-447A-A02E-A7066ABC9C31}" type="presParOf" srcId="{9713E748-F037-48B9-BE75-7B29565417D4}" destId="{7942EA31-77B4-4555-8CEA-E90A7EDD6026}" srcOrd="1" destOrd="0" presId="urn:microsoft.com/office/officeart/2005/8/layout/vList3"/>
    <dgm:cxn modelId="{2E34DF79-14C4-4231-BBE2-1BE4DC0BB645}" type="presParOf" srcId="{9713E748-F037-48B9-BE75-7B29565417D4}" destId="{EFE603DE-8C7D-4D79-8543-9709DF4122F2}" srcOrd="2" destOrd="0" presId="urn:microsoft.com/office/officeart/2005/8/layout/vList3"/>
    <dgm:cxn modelId="{63E0E5C0-6E1E-4648-AD5F-EF834AA2A8B6}" type="presParOf" srcId="{EFE603DE-8C7D-4D79-8543-9709DF4122F2}" destId="{D3A09F04-9EA1-4A0C-98B9-AFB3682B3849}" srcOrd="0" destOrd="0" presId="urn:microsoft.com/office/officeart/2005/8/layout/vList3"/>
    <dgm:cxn modelId="{EFC9055B-F7FF-4154-9C63-FB3FD459FCE3}" type="presParOf" srcId="{EFE603DE-8C7D-4D79-8543-9709DF4122F2}" destId="{6DE0F9DD-4B88-4724-89CC-F9EC8207FCB0}" srcOrd="1" destOrd="0" presId="urn:microsoft.com/office/officeart/2005/8/layout/vList3"/>
    <dgm:cxn modelId="{9855C2DE-93E8-4DA6-A495-2B6EA752D551}" type="presParOf" srcId="{9713E748-F037-48B9-BE75-7B29565417D4}" destId="{DC55C004-36F0-4E1B-8F3A-A27F88243A3B}" srcOrd="3" destOrd="0" presId="urn:microsoft.com/office/officeart/2005/8/layout/vList3"/>
    <dgm:cxn modelId="{4030FF17-F9AD-4821-B1FF-F4A0EE4F3A17}" type="presParOf" srcId="{9713E748-F037-48B9-BE75-7B29565417D4}" destId="{DF3E42E4-A216-45E4-871E-1F715C477342}" srcOrd="4" destOrd="0" presId="urn:microsoft.com/office/officeart/2005/8/layout/vList3"/>
    <dgm:cxn modelId="{A77198FC-A67B-4B28-B74F-6F26AD30F484}" type="presParOf" srcId="{DF3E42E4-A216-45E4-871E-1F715C477342}" destId="{7F97471B-D386-42A0-8055-7F8D003571A5}" srcOrd="0" destOrd="0" presId="urn:microsoft.com/office/officeart/2005/8/layout/vList3"/>
    <dgm:cxn modelId="{C1892A8C-5F63-4FDE-8430-E4549361CA0E}" type="presParOf" srcId="{DF3E42E4-A216-45E4-871E-1F715C477342}" destId="{79F13D1E-C129-44C2-8685-A13065431FDC}" srcOrd="1" destOrd="0" presId="urn:microsoft.com/office/officeart/2005/8/layout/vList3"/>
    <dgm:cxn modelId="{2053419C-343E-4E70-B7FF-3EE710EEBB9E}" type="presParOf" srcId="{9713E748-F037-48B9-BE75-7B29565417D4}" destId="{01271BA9-D181-4A0D-AE97-6F95C0752199}" srcOrd="5" destOrd="0" presId="urn:microsoft.com/office/officeart/2005/8/layout/vList3"/>
    <dgm:cxn modelId="{4629E447-4A7E-4CDE-A012-883A41791934}" type="presParOf" srcId="{9713E748-F037-48B9-BE75-7B29565417D4}" destId="{2D2C424E-9687-4BC0-B885-3C8E4FB77158}" srcOrd="6" destOrd="0" presId="urn:microsoft.com/office/officeart/2005/8/layout/vList3"/>
    <dgm:cxn modelId="{5B63AFD2-60B9-40C0-BCF4-5D2293E16581}" type="presParOf" srcId="{2D2C424E-9687-4BC0-B885-3C8E4FB77158}" destId="{79C14C8A-54E2-43D7-8A81-056D9B4ED4DF}" srcOrd="0" destOrd="0" presId="urn:microsoft.com/office/officeart/2005/8/layout/vList3"/>
    <dgm:cxn modelId="{9D0C1E66-EB6D-4088-9052-925D3EE1E0B6}" type="presParOf" srcId="{2D2C424E-9687-4BC0-B885-3C8E4FB77158}" destId="{2C67EE1F-FF16-4909-BE6F-644B237CCE61}" srcOrd="1" destOrd="0" presId="urn:microsoft.com/office/officeart/2005/8/layout/vList3"/>
    <dgm:cxn modelId="{C3C17EA3-3A09-4050-9D0C-BEE01FC4A2EA}" type="presParOf" srcId="{9713E748-F037-48B9-BE75-7B29565417D4}" destId="{15C8A254-1C74-4F1C-89BE-6B11931420E6}" srcOrd="7" destOrd="0" presId="urn:microsoft.com/office/officeart/2005/8/layout/vList3"/>
    <dgm:cxn modelId="{83BDFA62-F025-498A-90C6-189FBB3E61BB}" type="presParOf" srcId="{9713E748-F037-48B9-BE75-7B29565417D4}" destId="{51D2ABE5-407B-47D7-8444-C0AE6A680054}" srcOrd="8" destOrd="0" presId="urn:microsoft.com/office/officeart/2005/8/layout/vList3"/>
    <dgm:cxn modelId="{E7367979-9ABF-4623-B1C3-EE8519C6DCC8}" type="presParOf" srcId="{51D2ABE5-407B-47D7-8444-C0AE6A680054}" destId="{05C6D3AB-8EB8-4563-BD21-C153FCDBE45A}" srcOrd="0" destOrd="0" presId="urn:microsoft.com/office/officeart/2005/8/layout/vList3"/>
    <dgm:cxn modelId="{F2E81AD3-F3EE-4134-B525-5B48F478084B}" type="presParOf" srcId="{51D2ABE5-407B-47D7-8444-C0AE6A680054}" destId="{2DE25FDA-CA93-48D0-9190-583230042D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5877F5-396E-4863-BE32-B05C190CF25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4CEFE3-F0CE-467E-B7BD-952447C9AEA4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El rendimiento del portafolio es una variable aleatoria, cuya distribución de probabilidad es conocida por el inversor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AD936-75A2-403C-8BA4-15C914E67263}" type="parTrans" cxnId="{E86FFBD3-C35C-49FD-9E23-B820C80EFEE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91EE9-F644-42DC-B582-03579BDBE522}" type="sibTrans" cxnId="{E86FFBD3-C35C-49FD-9E23-B820C80EFEE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0C797-CFC7-4193-A330-FE0B500CC34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El riesgo del portafolio es medido por la desviación estándar de la variable aleatoria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D9210-E58F-4ECC-A77D-EE546611FCB3}" type="parTrans" cxnId="{DF2CC60D-6369-4489-B1F8-CF2C64AAAC7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F3E5D-BAEE-4F1E-A7E3-A9ECC1817A8A}" type="sibTrans" cxnId="{DF2CC60D-6369-4489-B1F8-CF2C64AAAC7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BA934-972A-494D-89E8-0FAD7EB36FA4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El inversor tiene una conducta racional, es 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averso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 al riesgo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97221-A65D-407B-9A30-AB3DDC94972B}" type="parTrans" cxnId="{8007B79B-ADE6-4A5A-A87D-D4381A03BBA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73C10-218C-489B-B0FA-64165F781113}" type="sibTrans" cxnId="{8007B79B-ADE6-4A5A-A87D-D4381A03BBA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A52C1-AEB3-4C26-8A3C-D7672F488010}" type="pres">
      <dgm:prSet presAssocID="{295877F5-396E-4863-BE32-B05C190CF2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7A0CE5-A4F7-4F70-846F-3B835371D703}" type="pres">
      <dgm:prSet presAssocID="{0D4CEFE3-F0CE-467E-B7BD-952447C9AEA4}" presName="parentText" presStyleLbl="node1" presStyleIdx="0" presStyleCnt="3" custLinFactNeighborX="3" custLinFactNeighborY="-141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88E4D-1CA5-440F-A61B-23A3C62A414A}" type="pres">
      <dgm:prSet presAssocID="{DC191EE9-F644-42DC-B582-03579BDBE522}" presName="spacer" presStyleCnt="0"/>
      <dgm:spPr/>
    </dgm:pt>
    <dgm:pt modelId="{3D1F53D5-309A-4349-9DDC-6781AF71282C}" type="pres">
      <dgm:prSet presAssocID="{3B80C797-CFC7-4193-A330-FE0B500CC3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81436D-B790-424F-B9EA-FE64079A20A7}" type="pres">
      <dgm:prSet presAssocID="{FFBF3E5D-BAEE-4F1E-A7E3-A9ECC1817A8A}" presName="spacer" presStyleCnt="0"/>
      <dgm:spPr/>
    </dgm:pt>
    <dgm:pt modelId="{66B12822-BAD2-45FE-8B54-E8CD579CD90C}" type="pres">
      <dgm:prSet presAssocID="{66DBA934-972A-494D-89E8-0FAD7EB36F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2CC60D-6369-4489-B1F8-CF2C64AAAC7B}" srcId="{295877F5-396E-4863-BE32-B05C190CF25D}" destId="{3B80C797-CFC7-4193-A330-FE0B500CC34E}" srcOrd="1" destOrd="0" parTransId="{6A0D9210-E58F-4ECC-A77D-EE546611FCB3}" sibTransId="{FFBF3E5D-BAEE-4F1E-A7E3-A9ECC1817A8A}"/>
    <dgm:cxn modelId="{8007B79B-ADE6-4A5A-A87D-D4381A03BBA0}" srcId="{295877F5-396E-4863-BE32-B05C190CF25D}" destId="{66DBA934-972A-494D-89E8-0FAD7EB36FA4}" srcOrd="2" destOrd="0" parTransId="{C6297221-A65D-407B-9A30-AB3DDC94972B}" sibTransId="{C3173C10-218C-489B-B0FA-64165F781113}"/>
    <dgm:cxn modelId="{CB5A67DD-6BAC-43C6-B050-68F9044760A2}" type="presOf" srcId="{66DBA934-972A-494D-89E8-0FAD7EB36FA4}" destId="{66B12822-BAD2-45FE-8B54-E8CD579CD90C}" srcOrd="0" destOrd="0" presId="urn:microsoft.com/office/officeart/2005/8/layout/vList2"/>
    <dgm:cxn modelId="{43FDA908-5131-4692-8131-EE517DA1971D}" type="presOf" srcId="{295877F5-396E-4863-BE32-B05C190CF25D}" destId="{276A52C1-AEB3-4C26-8A3C-D7672F488010}" srcOrd="0" destOrd="0" presId="urn:microsoft.com/office/officeart/2005/8/layout/vList2"/>
    <dgm:cxn modelId="{344ED624-2500-41A8-902E-DA98F67A69D8}" type="presOf" srcId="{0D4CEFE3-F0CE-467E-B7BD-952447C9AEA4}" destId="{537A0CE5-A4F7-4F70-846F-3B835371D703}" srcOrd="0" destOrd="0" presId="urn:microsoft.com/office/officeart/2005/8/layout/vList2"/>
    <dgm:cxn modelId="{9D9281FE-EF61-40E0-B52C-823456C30C68}" type="presOf" srcId="{3B80C797-CFC7-4193-A330-FE0B500CC34E}" destId="{3D1F53D5-309A-4349-9DDC-6781AF71282C}" srcOrd="0" destOrd="0" presId="urn:microsoft.com/office/officeart/2005/8/layout/vList2"/>
    <dgm:cxn modelId="{E86FFBD3-C35C-49FD-9E23-B820C80EFEEE}" srcId="{295877F5-396E-4863-BE32-B05C190CF25D}" destId="{0D4CEFE3-F0CE-467E-B7BD-952447C9AEA4}" srcOrd="0" destOrd="0" parTransId="{6E2AD936-75A2-403C-8BA4-15C914E67263}" sibTransId="{DC191EE9-F644-42DC-B582-03579BDBE522}"/>
    <dgm:cxn modelId="{9AB76904-7498-49DF-8753-52EC17FBC4D3}" type="presParOf" srcId="{276A52C1-AEB3-4C26-8A3C-D7672F488010}" destId="{537A0CE5-A4F7-4F70-846F-3B835371D703}" srcOrd="0" destOrd="0" presId="urn:microsoft.com/office/officeart/2005/8/layout/vList2"/>
    <dgm:cxn modelId="{D5DD019E-8BB7-4AF8-958C-8401F0457ECF}" type="presParOf" srcId="{276A52C1-AEB3-4C26-8A3C-D7672F488010}" destId="{21D88E4D-1CA5-440F-A61B-23A3C62A414A}" srcOrd="1" destOrd="0" presId="urn:microsoft.com/office/officeart/2005/8/layout/vList2"/>
    <dgm:cxn modelId="{0ABCF38F-0029-4763-A46C-54F422EA0E6C}" type="presParOf" srcId="{276A52C1-AEB3-4C26-8A3C-D7672F488010}" destId="{3D1F53D5-309A-4349-9DDC-6781AF71282C}" srcOrd="2" destOrd="0" presId="urn:microsoft.com/office/officeart/2005/8/layout/vList2"/>
    <dgm:cxn modelId="{42811ACF-7D7A-4DAD-A368-CDFCC6672F32}" type="presParOf" srcId="{276A52C1-AEB3-4C26-8A3C-D7672F488010}" destId="{7081436D-B790-424F-B9EA-FE64079A20A7}" srcOrd="3" destOrd="0" presId="urn:microsoft.com/office/officeart/2005/8/layout/vList2"/>
    <dgm:cxn modelId="{13B81FDE-F397-4A06-892D-38FE0016B615}" type="presParOf" srcId="{276A52C1-AEB3-4C26-8A3C-D7672F488010}" destId="{66B12822-BAD2-45FE-8B54-E8CD579CD9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877F5-396E-4863-BE32-B05C190CF25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4CEFE3-F0CE-467E-B7BD-952447C9AEA4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Equilibrio</a:t>
          </a:r>
          <a:r>
            <a:rPr lang="es-ES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mercado, las rentabilidades esperadas igualan la oferta y la demanda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AD936-75A2-403C-8BA4-15C914E67263}" type="parTrans" cxnId="{E86FFBD3-C35C-49FD-9E23-B820C80EFEE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91EE9-F644-42DC-B582-03579BDBE522}" type="sibTrans" cxnId="{E86FFBD3-C35C-49FD-9E23-B820C80EFEE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0C797-CFC7-4193-A330-FE0B500CC34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Optimización</a:t>
          </a:r>
          <a:r>
            <a:rPr lang="es-ES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inversa, que rentabilidad esperada supone la ponderación que indica la capitalización bursátil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D9210-E58F-4ECC-A77D-EE546611FCB3}" type="parTrans" cxnId="{DF2CC60D-6369-4489-B1F8-CF2C64AAAC7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F3E5D-BAEE-4F1E-A7E3-A9ECC1817A8A}" type="sibTrans" cxnId="{DF2CC60D-6369-4489-B1F8-CF2C64AAAC7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BA934-972A-494D-89E8-0FAD7EB36FA4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Estadística bayesiana, distribución de probabilidad a priori, condicional y a posteriori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97221-A65D-407B-9A30-AB3DDC94972B}" type="parTrans" cxnId="{8007B79B-ADE6-4A5A-A87D-D4381A03BBA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73C10-218C-489B-B0FA-64165F781113}" type="sibTrans" cxnId="{8007B79B-ADE6-4A5A-A87D-D4381A03BBA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A52C1-AEB3-4C26-8A3C-D7672F488010}" type="pres">
      <dgm:prSet presAssocID="{295877F5-396E-4863-BE32-B05C190CF2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7A0CE5-A4F7-4F70-846F-3B835371D703}" type="pres">
      <dgm:prSet presAssocID="{0D4CEFE3-F0CE-467E-B7BD-952447C9AEA4}" presName="parentText" presStyleLbl="node1" presStyleIdx="0" presStyleCnt="3" custLinFactNeighborX="3" custLinFactNeighborY="-141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88E4D-1CA5-440F-A61B-23A3C62A414A}" type="pres">
      <dgm:prSet presAssocID="{DC191EE9-F644-42DC-B582-03579BDBE522}" presName="spacer" presStyleCnt="0"/>
      <dgm:spPr/>
    </dgm:pt>
    <dgm:pt modelId="{3D1F53D5-309A-4349-9DDC-6781AF71282C}" type="pres">
      <dgm:prSet presAssocID="{3B80C797-CFC7-4193-A330-FE0B500CC3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81436D-B790-424F-B9EA-FE64079A20A7}" type="pres">
      <dgm:prSet presAssocID="{FFBF3E5D-BAEE-4F1E-A7E3-A9ECC1817A8A}" presName="spacer" presStyleCnt="0"/>
      <dgm:spPr/>
    </dgm:pt>
    <dgm:pt modelId="{66B12822-BAD2-45FE-8B54-E8CD579CD90C}" type="pres">
      <dgm:prSet presAssocID="{66DBA934-972A-494D-89E8-0FAD7EB36F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2CC60D-6369-4489-B1F8-CF2C64AAAC7B}" srcId="{295877F5-396E-4863-BE32-B05C190CF25D}" destId="{3B80C797-CFC7-4193-A330-FE0B500CC34E}" srcOrd="1" destOrd="0" parTransId="{6A0D9210-E58F-4ECC-A77D-EE546611FCB3}" sibTransId="{FFBF3E5D-BAEE-4F1E-A7E3-A9ECC1817A8A}"/>
    <dgm:cxn modelId="{8007B79B-ADE6-4A5A-A87D-D4381A03BBA0}" srcId="{295877F5-396E-4863-BE32-B05C190CF25D}" destId="{66DBA934-972A-494D-89E8-0FAD7EB36FA4}" srcOrd="2" destOrd="0" parTransId="{C6297221-A65D-407B-9A30-AB3DDC94972B}" sibTransId="{C3173C10-218C-489B-B0FA-64165F781113}"/>
    <dgm:cxn modelId="{CB5A67DD-6BAC-43C6-B050-68F9044760A2}" type="presOf" srcId="{66DBA934-972A-494D-89E8-0FAD7EB36FA4}" destId="{66B12822-BAD2-45FE-8B54-E8CD579CD90C}" srcOrd="0" destOrd="0" presId="urn:microsoft.com/office/officeart/2005/8/layout/vList2"/>
    <dgm:cxn modelId="{43FDA908-5131-4692-8131-EE517DA1971D}" type="presOf" srcId="{295877F5-396E-4863-BE32-B05C190CF25D}" destId="{276A52C1-AEB3-4C26-8A3C-D7672F488010}" srcOrd="0" destOrd="0" presId="urn:microsoft.com/office/officeart/2005/8/layout/vList2"/>
    <dgm:cxn modelId="{344ED624-2500-41A8-902E-DA98F67A69D8}" type="presOf" srcId="{0D4CEFE3-F0CE-467E-B7BD-952447C9AEA4}" destId="{537A0CE5-A4F7-4F70-846F-3B835371D703}" srcOrd="0" destOrd="0" presId="urn:microsoft.com/office/officeart/2005/8/layout/vList2"/>
    <dgm:cxn modelId="{9D9281FE-EF61-40E0-B52C-823456C30C68}" type="presOf" srcId="{3B80C797-CFC7-4193-A330-FE0B500CC34E}" destId="{3D1F53D5-309A-4349-9DDC-6781AF71282C}" srcOrd="0" destOrd="0" presId="urn:microsoft.com/office/officeart/2005/8/layout/vList2"/>
    <dgm:cxn modelId="{E86FFBD3-C35C-49FD-9E23-B820C80EFEEE}" srcId="{295877F5-396E-4863-BE32-B05C190CF25D}" destId="{0D4CEFE3-F0CE-467E-B7BD-952447C9AEA4}" srcOrd="0" destOrd="0" parTransId="{6E2AD936-75A2-403C-8BA4-15C914E67263}" sibTransId="{DC191EE9-F644-42DC-B582-03579BDBE522}"/>
    <dgm:cxn modelId="{9AB76904-7498-49DF-8753-52EC17FBC4D3}" type="presParOf" srcId="{276A52C1-AEB3-4C26-8A3C-D7672F488010}" destId="{537A0CE5-A4F7-4F70-846F-3B835371D703}" srcOrd="0" destOrd="0" presId="urn:microsoft.com/office/officeart/2005/8/layout/vList2"/>
    <dgm:cxn modelId="{D5DD019E-8BB7-4AF8-958C-8401F0457ECF}" type="presParOf" srcId="{276A52C1-AEB3-4C26-8A3C-D7672F488010}" destId="{21D88E4D-1CA5-440F-A61B-23A3C62A414A}" srcOrd="1" destOrd="0" presId="urn:microsoft.com/office/officeart/2005/8/layout/vList2"/>
    <dgm:cxn modelId="{0ABCF38F-0029-4763-A46C-54F422EA0E6C}" type="presParOf" srcId="{276A52C1-AEB3-4C26-8A3C-D7672F488010}" destId="{3D1F53D5-309A-4349-9DDC-6781AF71282C}" srcOrd="2" destOrd="0" presId="urn:microsoft.com/office/officeart/2005/8/layout/vList2"/>
    <dgm:cxn modelId="{42811ACF-7D7A-4DAD-A368-CDFCC6672F32}" type="presParOf" srcId="{276A52C1-AEB3-4C26-8A3C-D7672F488010}" destId="{7081436D-B790-424F-B9EA-FE64079A20A7}" srcOrd="3" destOrd="0" presId="urn:microsoft.com/office/officeart/2005/8/layout/vList2"/>
    <dgm:cxn modelId="{13B81FDE-F397-4A06-892D-38FE0016B615}" type="presParOf" srcId="{276A52C1-AEB3-4C26-8A3C-D7672F488010}" destId="{66B12822-BAD2-45FE-8B54-E8CD579CD9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F4F0F-F54F-4EB9-9A9A-5D8708C16804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A4DF5722-FD5C-42C2-9947-BE02D1193E70}">
      <dgm:prSet custT="1"/>
      <dgm:spPr/>
      <dgm:t>
        <a:bodyPr/>
        <a:lstStyle/>
        <a:p>
          <a:pPr algn="just"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La construcción de portafolios utilizando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parte de rendimientos esperados y riesgos calculados para cada activo, los mismos que a través de condicionantes de optimización financiera como minimización de riesgo y maximización de rentabilidad genera porcentajes de inversión para cada activo.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D12E7-905A-45FC-872D-8B98C4186168}" type="parTrans" cxnId="{F422F5E6-2BA6-43DD-B111-C5A9EDF0360B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BC26A-B76E-4EB6-9B9E-E277416200FD}" type="sibTrans" cxnId="{F422F5E6-2BA6-43DD-B111-C5A9EDF0360B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89630-C375-4C79-88D7-CBB44D1B974B}">
      <dgm:prSet custT="1"/>
      <dgm:spPr/>
      <dgm:t>
        <a:bodyPr/>
        <a:lstStyle/>
        <a:p>
          <a:pPr algn="just"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El modelo Black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en la estructuración de portafolios, inicia con porcentajes de inversión para cada activo, obtenidos de la capitalización bursátil de cada empresa, a partir de este componente y utilizando optimización inversa se generan retornos en equilibrio de mercado. Un recurso destacado que incorpora el modelo son las expectativas de los inversionistas.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33338-5C60-4554-A2F1-DFFC5697C959}" type="parTrans" cxnId="{D753A281-21A5-4F43-95BA-9D452D0AB27E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E079E-D29C-40C4-9CF4-BDBEFB2CA740}" type="sibTrans" cxnId="{D753A281-21A5-4F43-95BA-9D452D0AB27E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7BCBE-4357-499D-B3E6-2888871D4B91}">
      <dgm:prSet custT="1"/>
      <dgm:spPr/>
      <dgm:t>
        <a:bodyPr/>
        <a:lstStyle/>
        <a:p>
          <a:pPr algn="just" rtl="0"/>
          <a:r>
            <a:rPr lang="es-EC" sz="1400" smtClean="0">
              <a:latin typeface="Arial" panose="020B0604020202020204" pitchFamily="34" charset="0"/>
              <a:cs typeface="Arial" panose="020B0604020202020204" pitchFamily="34" charset="0"/>
            </a:rPr>
            <a:t>El modelo de Markowitz tiene un enfoque media varianza, mientras que el modelo Black Litterman utiliza estadística bayesiana.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6F732-C8C5-45DC-A330-B6ABF5C99B9F}" type="parTrans" cxnId="{26F1C7F9-2FB9-4401-87B7-5F028C8C2CA7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5369D-37EF-4DFF-B11E-E63FDEF34C96}" type="sibTrans" cxnId="{26F1C7F9-2FB9-4401-87B7-5F028C8C2CA7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CF9E9-DDCE-4DAC-BC63-E35B80E668D5}">
      <dgm:prSet custT="1"/>
      <dgm:spPr/>
      <dgm:t>
        <a:bodyPr/>
        <a:lstStyle/>
        <a:p>
          <a:pPr algn="just"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La aplicabilidad de los modelos de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y Black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varía según las fases del ciclo económico ecuatoriano. En la fase de desaceleración las combinaciones de activos utilizando Black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muestran rentabilidades superiores que las ponderaciones sugeridas por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. En las fases de recuperación y expansión el modelo de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consiguió mejores asignaciones de pesos para los activos que Black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, logrando así portafolios más eficientes.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7918C-4304-4F1A-9647-1C948178A091}" type="parTrans" cxnId="{64271A2D-A1AA-4545-B276-CE0FB810455E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F7466-F26A-47E1-9C76-79AFB9E98D09}" type="sibTrans" cxnId="{64271A2D-A1AA-4545-B276-CE0FB810455E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F302D-9B80-42F8-AE84-E8B225C7D108}">
      <dgm:prSet custT="1"/>
      <dgm:spPr/>
      <dgm:t>
        <a:bodyPr/>
        <a:lstStyle/>
        <a:p>
          <a:pPr algn="just"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Las ventajas del modelo de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es que en su aplicación es más sencillo al utilizar sólo datos históricos de las acciones y en las fases de recuperación y expansión combina los activos para alcanzar mayores rentabilidades, entre las desventajas no considera más elementos que reporten información del mercado, no funciona de manera adecuada en la fase de desaceleración.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DA19B-1DB3-4703-9A51-B25D534D3E10}" type="parTrans" cxnId="{6279779D-B94E-4134-A2DB-30F9D081CE4C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68D18-E79D-452C-8E49-16E62A749E7C}" type="sibTrans" cxnId="{6279779D-B94E-4134-A2DB-30F9D081CE4C}">
      <dgm:prSet/>
      <dgm:spPr/>
      <dgm:t>
        <a:bodyPr/>
        <a:lstStyle/>
        <a:p>
          <a:pPr algn="just"/>
          <a:endParaRPr lang="es-ES" sz="5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63291-24BD-47C3-923F-DAB357BCE102}">
      <dgm:prSet custT="1"/>
      <dgm:spPr/>
      <dgm:t>
        <a:bodyPr/>
        <a:lstStyle/>
        <a:p>
          <a:pPr algn="just"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Las ventajas del modelo Black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en su aplicación considera las expectativas de los inversionistas, su aversión al riesgo y las incertidumbres en los retornos y expectativas, es apreciado al realizar análisis más completos que ayuda en la toma de decisiones, entre las desventajas emplea optimización inversa y estadística bayesiana que requiere más tiempo de estudio y es sensible ante información del mercado lo que incide en los rendimientos de los portafolios. 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F35B0-62C7-41CE-89C6-1F7782D9DD76}" type="parTrans" cxnId="{5153C63C-8789-4B38-A87D-B9CD5AB0FA30}">
      <dgm:prSet/>
      <dgm:spPr/>
      <dgm:t>
        <a:bodyPr/>
        <a:lstStyle/>
        <a:p>
          <a:endParaRPr lang="es-ES"/>
        </a:p>
      </dgm:t>
    </dgm:pt>
    <dgm:pt modelId="{B0234924-1E70-4092-B1E6-47A7D82BE09A}" type="sibTrans" cxnId="{5153C63C-8789-4B38-A87D-B9CD5AB0FA30}">
      <dgm:prSet/>
      <dgm:spPr/>
      <dgm:t>
        <a:bodyPr/>
        <a:lstStyle/>
        <a:p>
          <a:endParaRPr lang="es-ES"/>
        </a:p>
      </dgm:t>
    </dgm:pt>
    <dgm:pt modelId="{4FB44539-0261-4216-8DD1-4AB13D096259}" type="pres">
      <dgm:prSet presAssocID="{52EF4F0F-F54F-4EB9-9A9A-5D8708C168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0F5AEB-C03A-4643-9AF9-8F4BD20DEC78}" type="pres">
      <dgm:prSet presAssocID="{A4DF5722-FD5C-42C2-9947-BE02D1193E70}" presName="parentLin" presStyleCnt="0"/>
      <dgm:spPr/>
    </dgm:pt>
    <dgm:pt modelId="{D02C2303-D9B6-475F-9ACB-C756CC6DF990}" type="pres">
      <dgm:prSet presAssocID="{A4DF5722-FD5C-42C2-9947-BE02D1193E70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12C0FA06-2E03-41F1-8383-8C21C3A92087}" type="pres">
      <dgm:prSet presAssocID="{A4DF5722-FD5C-42C2-9947-BE02D1193E70}" presName="parentText" presStyleLbl="node1" presStyleIdx="0" presStyleCnt="6" custScaleX="1372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3E62EA-D128-40DC-A670-E817DB439EA3}" type="pres">
      <dgm:prSet presAssocID="{A4DF5722-FD5C-42C2-9947-BE02D1193E70}" presName="negativeSpace" presStyleCnt="0"/>
      <dgm:spPr/>
    </dgm:pt>
    <dgm:pt modelId="{1283D4D2-4EAB-4A77-8694-FF2110AFC987}" type="pres">
      <dgm:prSet presAssocID="{A4DF5722-FD5C-42C2-9947-BE02D1193E7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F1C75-4845-41F0-9CF1-E89766B027A2}" type="pres">
      <dgm:prSet presAssocID="{5FFBC26A-B76E-4EB6-9B9E-E277416200FD}" presName="spaceBetweenRectangles" presStyleCnt="0"/>
      <dgm:spPr/>
    </dgm:pt>
    <dgm:pt modelId="{58049A3F-5A0F-4B04-8486-52A467A37067}" type="pres">
      <dgm:prSet presAssocID="{BE989630-C375-4C79-88D7-CBB44D1B974B}" presName="parentLin" presStyleCnt="0"/>
      <dgm:spPr/>
    </dgm:pt>
    <dgm:pt modelId="{E409A9AD-72A7-475F-81AA-9C579FF035F5}" type="pres">
      <dgm:prSet presAssocID="{BE989630-C375-4C79-88D7-CBB44D1B974B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C24610C4-CA19-430F-B1A8-B9601A3A1F6A}" type="pres">
      <dgm:prSet presAssocID="{BE989630-C375-4C79-88D7-CBB44D1B974B}" presName="parentText" presStyleLbl="node1" presStyleIdx="1" presStyleCnt="6" custScaleX="1379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D8DF43-1123-4256-8AE5-AB7D4352A289}" type="pres">
      <dgm:prSet presAssocID="{BE989630-C375-4C79-88D7-CBB44D1B974B}" presName="negativeSpace" presStyleCnt="0"/>
      <dgm:spPr/>
    </dgm:pt>
    <dgm:pt modelId="{408F0594-6CA9-43F7-B158-A4E521021C41}" type="pres">
      <dgm:prSet presAssocID="{BE989630-C375-4C79-88D7-CBB44D1B974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DFABE4-15AB-49C5-9085-E414086B5713}" type="pres">
      <dgm:prSet presAssocID="{E90E079E-D29C-40C4-9CF4-BDBEFB2CA740}" presName="spaceBetweenRectangles" presStyleCnt="0"/>
      <dgm:spPr/>
    </dgm:pt>
    <dgm:pt modelId="{60F65F9F-98B4-429D-8909-FF8823E42197}" type="pres">
      <dgm:prSet presAssocID="{2917BCBE-4357-499D-B3E6-2888871D4B91}" presName="parentLin" presStyleCnt="0"/>
      <dgm:spPr/>
    </dgm:pt>
    <dgm:pt modelId="{5BD97E77-BDBA-487B-856C-59F4F5AA71F3}" type="pres">
      <dgm:prSet presAssocID="{2917BCBE-4357-499D-B3E6-2888871D4B91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5BAA7BF3-69EB-4917-8E8F-A9FEA2AE48DC}" type="pres">
      <dgm:prSet presAssocID="{2917BCBE-4357-499D-B3E6-2888871D4B91}" presName="parentText" presStyleLbl="node1" presStyleIdx="2" presStyleCnt="6" custScaleX="137610" custScaleY="716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202283-E704-4E8B-9D28-7ADE1039E9D7}" type="pres">
      <dgm:prSet presAssocID="{2917BCBE-4357-499D-B3E6-2888871D4B91}" presName="negativeSpace" presStyleCnt="0"/>
      <dgm:spPr/>
    </dgm:pt>
    <dgm:pt modelId="{E0865F2D-D2C0-4FDB-B262-10638227DD3B}" type="pres">
      <dgm:prSet presAssocID="{2917BCBE-4357-499D-B3E6-2888871D4B91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8443E-FAF5-4711-86DF-ED18312981BD}" type="pres">
      <dgm:prSet presAssocID="{49F5369D-37EF-4DFF-B11E-E63FDEF34C96}" presName="spaceBetweenRectangles" presStyleCnt="0"/>
      <dgm:spPr/>
    </dgm:pt>
    <dgm:pt modelId="{0EBE6B10-CE58-4041-BBE1-13EC79C93006}" type="pres">
      <dgm:prSet presAssocID="{23BCF9E9-DDCE-4DAC-BC63-E35B80E668D5}" presName="parentLin" presStyleCnt="0"/>
      <dgm:spPr/>
    </dgm:pt>
    <dgm:pt modelId="{B8F4460B-CEA8-4CDB-AB8A-A526F212BF11}" type="pres">
      <dgm:prSet presAssocID="{23BCF9E9-DDCE-4DAC-BC63-E35B80E668D5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CC4D611B-BE8C-47AF-BE75-1766681CD2BE}" type="pres">
      <dgm:prSet presAssocID="{23BCF9E9-DDCE-4DAC-BC63-E35B80E668D5}" presName="parentText" presStyleLbl="node1" presStyleIdx="3" presStyleCnt="6" custScaleX="136035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B9A09F-F5E2-4335-88AC-C383EFE973E2}" type="pres">
      <dgm:prSet presAssocID="{23BCF9E9-DDCE-4DAC-BC63-E35B80E668D5}" presName="negativeSpace" presStyleCnt="0"/>
      <dgm:spPr/>
    </dgm:pt>
    <dgm:pt modelId="{91A16BD2-9915-423A-881F-66845D7A17EB}" type="pres">
      <dgm:prSet presAssocID="{23BCF9E9-DDCE-4DAC-BC63-E35B80E668D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480260-A093-476B-A220-57DF06E6252D}" type="pres">
      <dgm:prSet presAssocID="{C76F7466-F26A-47E1-9C76-79AFB9E98D09}" presName="spaceBetweenRectangles" presStyleCnt="0"/>
      <dgm:spPr/>
    </dgm:pt>
    <dgm:pt modelId="{5909BCB3-7CC0-4F0C-B914-BAE1AE89E668}" type="pres">
      <dgm:prSet presAssocID="{F18F302D-9B80-42F8-AE84-E8B225C7D108}" presName="parentLin" presStyleCnt="0"/>
      <dgm:spPr/>
    </dgm:pt>
    <dgm:pt modelId="{23A0D044-5F7E-4833-85BA-5D1507B51D6D}" type="pres">
      <dgm:prSet presAssocID="{F18F302D-9B80-42F8-AE84-E8B225C7D108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F3CC917B-BFBF-4BD9-9407-57A3A926CEB8}" type="pres">
      <dgm:prSet presAssocID="{F18F302D-9B80-42F8-AE84-E8B225C7D108}" presName="parentText" presStyleLbl="node1" presStyleIdx="4" presStyleCnt="6" custScaleX="1357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C78A9B-5A61-4336-A2FE-DC172AEC8B34}" type="pres">
      <dgm:prSet presAssocID="{F18F302D-9B80-42F8-AE84-E8B225C7D108}" presName="negativeSpace" presStyleCnt="0"/>
      <dgm:spPr/>
    </dgm:pt>
    <dgm:pt modelId="{9E723479-CF25-4850-8685-075F78D4CDDA}" type="pres">
      <dgm:prSet presAssocID="{F18F302D-9B80-42F8-AE84-E8B225C7D10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8AF05-7FA7-4B0B-A25A-3D95A469004A}" type="pres">
      <dgm:prSet presAssocID="{EF968D18-E79D-452C-8E49-16E62A749E7C}" presName="spaceBetweenRectangles" presStyleCnt="0"/>
      <dgm:spPr/>
    </dgm:pt>
    <dgm:pt modelId="{AE853B85-7C84-4753-8EBE-DDEA9DC5255C}" type="pres">
      <dgm:prSet presAssocID="{46963291-24BD-47C3-923F-DAB357BCE102}" presName="parentLin" presStyleCnt="0"/>
      <dgm:spPr/>
    </dgm:pt>
    <dgm:pt modelId="{692F3A30-947C-442A-8DF3-F8C4650320A8}" type="pres">
      <dgm:prSet presAssocID="{46963291-24BD-47C3-923F-DAB357BCE102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92F4268D-83AC-45DB-956E-9526708AB198}" type="pres">
      <dgm:prSet presAssocID="{46963291-24BD-47C3-923F-DAB357BCE102}" presName="parentText" presStyleLbl="node1" presStyleIdx="5" presStyleCnt="6" custScaleX="142857" custScaleY="1214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36DA6B-4F1F-42D0-B986-8EFA5966BF6B}" type="pres">
      <dgm:prSet presAssocID="{46963291-24BD-47C3-923F-DAB357BCE102}" presName="negativeSpace" presStyleCnt="0"/>
      <dgm:spPr/>
    </dgm:pt>
    <dgm:pt modelId="{83FE84B4-6C44-4868-B221-54DE2F77BDF0}" type="pres">
      <dgm:prSet presAssocID="{46963291-24BD-47C3-923F-DAB357BCE10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753A281-21A5-4F43-95BA-9D452D0AB27E}" srcId="{52EF4F0F-F54F-4EB9-9A9A-5D8708C16804}" destId="{BE989630-C375-4C79-88D7-CBB44D1B974B}" srcOrd="1" destOrd="0" parTransId="{CF733338-5C60-4554-A2F1-DFFC5697C959}" sibTransId="{E90E079E-D29C-40C4-9CF4-BDBEFB2CA740}"/>
    <dgm:cxn modelId="{34FA1F14-2B80-459E-8A13-A16AA41EB21C}" type="presOf" srcId="{A4DF5722-FD5C-42C2-9947-BE02D1193E70}" destId="{D02C2303-D9B6-475F-9ACB-C756CC6DF990}" srcOrd="0" destOrd="0" presId="urn:microsoft.com/office/officeart/2005/8/layout/list1"/>
    <dgm:cxn modelId="{AD078660-7AB4-40E5-808A-88E05432E4F7}" type="presOf" srcId="{A4DF5722-FD5C-42C2-9947-BE02D1193E70}" destId="{12C0FA06-2E03-41F1-8383-8C21C3A92087}" srcOrd="1" destOrd="0" presId="urn:microsoft.com/office/officeart/2005/8/layout/list1"/>
    <dgm:cxn modelId="{4F2B45D7-3B4F-4B80-AD53-9949A6EDE8CF}" type="presOf" srcId="{F18F302D-9B80-42F8-AE84-E8B225C7D108}" destId="{23A0D044-5F7E-4833-85BA-5D1507B51D6D}" srcOrd="0" destOrd="0" presId="urn:microsoft.com/office/officeart/2005/8/layout/list1"/>
    <dgm:cxn modelId="{803B58CC-B70C-4BE7-A7CA-DA999C6E2A19}" type="presOf" srcId="{BE989630-C375-4C79-88D7-CBB44D1B974B}" destId="{C24610C4-CA19-430F-B1A8-B9601A3A1F6A}" srcOrd="1" destOrd="0" presId="urn:microsoft.com/office/officeart/2005/8/layout/list1"/>
    <dgm:cxn modelId="{A73A1384-5ABE-4968-98F2-FE5D68DF6270}" type="presOf" srcId="{F18F302D-9B80-42F8-AE84-E8B225C7D108}" destId="{F3CC917B-BFBF-4BD9-9407-57A3A926CEB8}" srcOrd="1" destOrd="0" presId="urn:microsoft.com/office/officeart/2005/8/layout/list1"/>
    <dgm:cxn modelId="{26F1C7F9-2FB9-4401-87B7-5F028C8C2CA7}" srcId="{52EF4F0F-F54F-4EB9-9A9A-5D8708C16804}" destId="{2917BCBE-4357-499D-B3E6-2888871D4B91}" srcOrd="2" destOrd="0" parTransId="{8DB6F732-C8C5-45DC-A330-B6ABF5C99B9F}" sibTransId="{49F5369D-37EF-4DFF-B11E-E63FDEF34C96}"/>
    <dgm:cxn modelId="{26B2F441-538C-4E19-93C0-E244D352C529}" type="presOf" srcId="{23BCF9E9-DDCE-4DAC-BC63-E35B80E668D5}" destId="{B8F4460B-CEA8-4CDB-AB8A-A526F212BF11}" srcOrd="0" destOrd="0" presId="urn:microsoft.com/office/officeart/2005/8/layout/list1"/>
    <dgm:cxn modelId="{C8C2111F-56C7-4E0C-9FB0-97EA0A3C090D}" type="presOf" srcId="{52EF4F0F-F54F-4EB9-9A9A-5D8708C16804}" destId="{4FB44539-0261-4216-8DD1-4AB13D096259}" srcOrd="0" destOrd="0" presId="urn:microsoft.com/office/officeart/2005/8/layout/list1"/>
    <dgm:cxn modelId="{F422F5E6-2BA6-43DD-B111-C5A9EDF0360B}" srcId="{52EF4F0F-F54F-4EB9-9A9A-5D8708C16804}" destId="{A4DF5722-FD5C-42C2-9947-BE02D1193E70}" srcOrd="0" destOrd="0" parTransId="{199D12E7-905A-45FC-872D-8B98C4186168}" sibTransId="{5FFBC26A-B76E-4EB6-9B9E-E277416200FD}"/>
    <dgm:cxn modelId="{4F477472-598E-4947-BF7F-03407B829CA5}" type="presOf" srcId="{23BCF9E9-DDCE-4DAC-BC63-E35B80E668D5}" destId="{CC4D611B-BE8C-47AF-BE75-1766681CD2BE}" srcOrd="1" destOrd="0" presId="urn:microsoft.com/office/officeart/2005/8/layout/list1"/>
    <dgm:cxn modelId="{79527E39-E2EB-4086-A27C-DD4C7A88985C}" type="presOf" srcId="{BE989630-C375-4C79-88D7-CBB44D1B974B}" destId="{E409A9AD-72A7-475F-81AA-9C579FF035F5}" srcOrd="0" destOrd="0" presId="urn:microsoft.com/office/officeart/2005/8/layout/list1"/>
    <dgm:cxn modelId="{5153C63C-8789-4B38-A87D-B9CD5AB0FA30}" srcId="{52EF4F0F-F54F-4EB9-9A9A-5D8708C16804}" destId="{46963291-24BD-47C3-923F-DAB357BCE102}" srcOrd="5" destOrd="0" parTransId="{351F35B0-62C7-41CE-89C6-1F7782D9DD76}" sibTransId="{B0234924-1E70-4092-B1E6-47A7D82BE09A}"/>
    <dgm:cxn modelId="{6279779D-B94E-4134-A2DB-30F9D081CE4C}" srcId="{52EF4F0F-F54F-4EB9-9A9A-5D8708C16804}" destId="{F18F302D-9B80-42F8-AE84-E8B225C7D108}" srcOrd="4" destOrd="0" parTransId="{02DDA19B-1DB3-4703-9A51-B25D534D3E10}" sibTransId="{EF968D18-E79D-452C-8E49-16E62A749E7C}"/>
    <dgm:cxn modelId="{91C5D274-CC81-4227-9F61-D3E15C3B5107}" type="presOf" srcId="{46963291-24BD-47C3-923F-DAB357BCE102}" destId="{92F4268D-83AC-45DB-956E-9526708AB198}" srcOrd="1" destOrd="0" presId="urn:microsoft.com/office/officeart/2005/8/layout/list1"/>
    <dgm:cxn modelId="{64271A2D-A1AA-4545-B276-CE0FB810455E}" srcId="{52EF4F0F-F54F-4EB9-9A9A-5D8708C16804}" destId="{23BCF9E9-DDCE-4DAC-BC63-E35B80E668D5}" srcOrd="3" destOrd="0" parTransId="{1E47918C-4304-4F1A-9647-1C948178A091}" sibTransId="{C76F7466-F26A-47E1-9C76-79AFB9E98D09}"/>
    <dgm:cxn modelId="{8476C344-8140-40CB-9164-E82841F71711}" type="presOf" srcId="{2917BCBE-4357-499D-B3E6-2888871D4B91}" destId="{5BD97E77-BDBA-487B-856C-59F4F5AA71F3}" srcOrd="0" destOrd="0" presId="urn:microsoft.com/office/officeart/2005/8/layout/list1"/>
    <dgm:cxn modelId="{CF5D3D89-AD57-45E1-AC54-AD96CBB62A11}" type="presOf" srcId="{2917BCBE-4357-499D-B3E6-2888871D4B91}" destId="{5BAA7BF3-69EB-4917-8E8F-A9FEA2AE48DC}" srcOrd="1" destOrd="0" presId="urn:microsoft.com/office/officeart/2005/8/layout/list1"/>
    <dgm:cxn modelId="{8A23E3A2-4F8D-4C45-8303-1C34834E8F57}" type="presOf" srcId="{46963291-24BD-47C3-923F-DAB357BCE102}" destId="{692F3A30-947C-442A-8DF3-F8C4650320A8}" srcOrd="0" destOrd="0" presId="urn:microsoft.com/office/officeart/2005/8/layout/list1"/>
    <dgm:cxn modelId="{8A45966F-DB77-4CA7-A00C-8A39CC31DC5B}" type="presParOf" srcId="{4FB44539-0261-4216-8DD1-4AB13D096259}" destId="{1E0F5AEB-C03A-4643-9AF9-8F4BD20DEC78}" srcOrd="0" destOrd="0" presId="urn:microsoft.com/office/officeart/2005/8/layout/list1"/>
    <dgm:cxn modelId="{144F4005-0AA7-474E-8E60-6F59C808DC2E}" type="presParOf" srcId="{1E0F5AEB-C03A-4643-9AF9-8F4BD20DEC78}" destId="{D02C2303-D9B6-475F-9ACB-C756CC6DF990}" srcOrd="0" destOrd="0" presId="urn:microsoft.com/office/officeart/2005/8/layout/list1"/>
    <dgm:cxn modelId="{CD2E2096-989A-4B92-A3F7-7411F3D418AE}" type="presParOf" srcId="{1E0F5AEB-C03A-4643-9AF9-8F4BD20DEC78}" destId="{12C0FA06-2E03-41F1-8383-8C21C3A92087}" srcOrd="1" destOrd="0" presId="urn:microsoft.com/office/officeart/2005/8/layout/list1"/>
    <dgm:cxn modelId="{039841F5-631E-45BE-91C3-2CBF62607FD7}" type="presParOf" srcId="{4FB44539-0261-4216-8DD1-4AB13D096259}" destId="{B63E62EA-D128-40DC-A670-E817DB439EA3}" srcOrd="1" destOrd="0" presId="urn:microsoft.com/office/officeart/2005/8/layout/list1"/>
    <dgm:cxn modelId="{E9B88DBD-A250-456F-8897-EA3013840E39}" type="presParOf" srcId="{4FB44539-0261-4216-8DD1-4AB13D096259}" destId="{1283D4D2-4EAB-4A77-8694-FF2110AFC987}" srcOrd="2" destOrd="0" presId="urn:microsoft.com/office/officeart/2005/8/layout/list1"/>
    <dgm:cxn modelId="{7E492F70-F2DC-44A1-93CC-200E48B3505C}" type="presParOf" srcId="{4FB44539-0261-4216-8DD1-4AB13D096259}" destId="{CDBF1C75-4845-41F0-9CF1-E89766B027A2}" srcOrd="3" destOrd="0" presId="urn:microsoft.com/office/officeart/2005/8/layout/list1"/>
    <dgm:cxn modelId="{7D1C1407-09E3-4D51-AF45-FED3747111FC}" type="presParOf" srcId="{4FB44539-0261-4216-8DD1-4AB13D096259}" destId="{58049A3F-5A0F-4B04-8486-52A467A37067}" srcOrd="4" destOrd="0" presId="urn:microsoft.com/office/officeart/2005/8/layout/list1"/>
    <dgm:cxn modelId="{DC8D3589-9479-4ACC-B447-310E69E3A859}" type="presParOf" srcId="{58049A3F-5A0F-4B04-8486-52A467A37067}" destId="{E409A9AD-72A7-475F-81AA-9C579FF035F5}" srcOrd="0" destOrd="0" presId="urn:microsoft.com/office/officeart/2005/8/layout/list1"/>
    <dgm:cxn modelId="{62BB7E96-4810-42E2-A092-BC65006D7DD7}" type="presParOf" srcId="{58049A3F-5A0F-4B04-8486-52A467A37067}" destId="{C24610C4-CA19-430F-B1A8-B9601A3A1F6A}" srcOrd="1" destOrd="0" presId="urn:microsoft.com/office/officeart/2005/8/layout/list1"/>
    <dgm:cxn modelId="{ABF4ED90-ADA1-41FE-827F-E3F06AC25F16}" type="presParOf" srcId="{4FB44539-0261-4216-8DD1-4AB13D096259}" destId="{B7D8DF43-1123-4256-8AE5-AB7D4352A289}" srcOrd="5" destOrd="0" presId="urn:microsoft.com/office/officeart/2005/8/layout/list1"/>
    <dgm:cxn modelId="{AE518C65-E6A8-4A6A-A303-8F268D136743}" type="presParOf" srcId="{4FB44539-0261-4216-8DD1-4AB13D096259}" destId="{408F0594-6CA9-43F7-B158-A4E521021C41}" srcOrd="6" destOrd="0" presId="urn:microsoft.com/office/officeart/2005/8/layout/list1"/>
    <dgm:cxn modelId="{A6E61CA2-8835-44EB-9F17-19D4B4BE5EC7}" type="presParOf" srcId="{4FB44539-0261-4216-8DD1-4AB13D096259}" destId="{64DFABE4-15AB-49C5-9085-E414086B5713}" srcOrd="7" destOrd="0" presId="urn:microsoft.com/office/officeart/2005/8/layout/list1"/>
    <dgm:cxn modelId="{E5E77875-486A-43E8-A75A-84A9CE76435C}" type="presParOf" srcId="{4FB44539-0261-4216-8DD1-4AB13D096259}" destId="{60F65F9F-98B4-429D-8909-FF8823E42197}" srcOrd="8" destOrd="0" presId="urn:microsoft.com/office/officeart/2005/8/layout/list1"/>
    <dgm:cxn modelId="{483EC189-1FD4-4C18-AA01-D764E487EC70}" type="presParOf" srcId="{60F65F9F-98B4-429D-8909-FF8823E42197}" destId="{5BD97E77-BDBA-487B-856C-59F4F5AA71F3}" srcOrd="0" destOrd="0" presId="urn:microsoft.com/office/officeart/2005/8/layout/list1"/>
    <dgm:cxn modelId="{7F71D191-59C6-4C50-9604-BE0FFF4FC268}" type="presParOf" srcId="{60F65F9F-98B4-429D-8909-FF8823E42197}" destId="{5BAA7BF3-69EB-4917-8E8F-A9FEA2AE48DC}" srcOrd="1" destOrd="0" presId="urn:microsoft.com/office/officeart/2005/8/layout/list1"/>
    <dgm:cxn modelId="{5B0A40FB-7404-4BC6-9169-83895AD0F28E}" type="presParOf" srcId="{4FB44539-0261-4216-8DD1-4AB13D096259}" destId="{3D202283-E704-4E8B-9D28-7ADE1039E9D7}" srcOrd="9" destOrd="0" presId="urn:microsoft.com/office/officeart/2005/8/layout/list1"/>
    <dgm:cxn modelId="{27CAC988-1986-44D6-97B9-3E477AAF05C0}" type="presParOf" srcId="{4FB44539-0261-4216-8DD1-4AB13D096259}" destId="{E0865F2D-D2C0-4FDB-B262-10638227DD3B}" srcOrd="10" destOrd="0" presId="urn:microsoft.com/office/officeart/2005/8/layout/list1"/>
    <dgm:cxn modelId="{FD7350B4-9566-4124-9BB4-E352E7C09B04}" type="presParOf" srcId="{4FB44539-0261-4216-8DD1-4AB13D096259}" destId="{EDD8443E-FAF5-4711-86DF-ED18312981BD}" srcOrd="11" destOrd="0" presId="urn:microsoft.com/office/officeart/2005/8/layout/list1"/>
    <dgm:cxn modelId="{8BDFE527-87FC-4DC5-9D08-F465F599AD68}" type="presParOf" srcId="{4FB44539-0261-4216-8DD1-4AB13D096259}" destId="{0EBE6B10-CE58-4041-BBE1-13EC79C93006}" srcOrd="12" destOrd="0" presId="urn:microsoft.com/office/officeart/2005/8/layout/list1"/>
    <dgm:cxn modelId="{FBB61818-3851-473C-B08C-10F42FE440F4}" type="presParOf" srcId="{0EBE6B10-CE58-4041-BBE1-13EC79C93006}" destId="{B8F4460B-CEA8-4CDB-AB8A-A526F212BF11}" srcOrd="0" destOrd="0" presId="urn:microsoft.com/office/officeart/2005/8/layout/list1"/>
    <dgm:cxn modelId="{ED14F710-2CCC-4B54-B2E8-5F74E2C53039}" type="presParOf" srcId="{0EBE6B10-CE58-4041-BBE1-13EC79C93006}" destId="{CC4D611B-BE8C-47AF-BE75-1766681CD2BE}" srcOrd="1" destOrd="0" presId="urn:microsoft.com/office/officeart/2005/8/layout/list1"/>
    <dgm:cxn modelId="{EF3ED5AD-B2A3-4DE8-83F5-293852C41299}" type="presParOf" srcId="{4FB44539-0261-4216-8DD1-4AB13D096259}" destId="{71B9A09F-F5E2-4335-88AC-C383EFE973E2}" srcOrd="13" destOrd="0" presId="urn:microsoft.com/office/officeart/2005/8/layout/list1"/>
    <dgm:cxn modelId="{EAE051AA-A986-42DC-92C4-BE0AA12ACAB5}" type="presParOf" srcId="{4FB44539-0261-4216-8DD1-4AB13D096259}" destId="{91A16BD2-9915-423A-881F-66845D7A17EB}" srcOrd="14" destOrd="0" presId="urn:microsoft.com/office/officeart/2005/8/layout/list1"/>
    <dgm:cxn modelId="{250152C6-99E5-4646-8FDB-17E6BF24C1C4}" type="presParOf" srcId="{4FB44539-0261-4216-8DD1-4AB13D096259}" destId="{99480260-A093-476B-A220-57DF06E6252D}" srcOrd="15" destOrd="0" presId="urn:microsoft.com/office/officeart/2005/8/layout/list1"/>
    <dgm:cxn modelId="{E914692F-1017-4D93-87E5-256AAD7F7229}" type="presParOf" srcId="{4FB44539-0261-4216-8DD1-4AB13D096259}" destId="{5909BCB3-7CC0-4F0C-B914-BAE1AE89E668}" srcOrd="16" destOrd="0" presId="urn:microsoft.com/office/officeart/2005/8/layout/list1"/>
    <dgm:cxn modelId="{5402C5EE-4BD5-4D3A-B8F0-235830D19D9B}" type="presParOf" srcId="{5909BCB3-7CC0-4F0C-B914-BAE1AE89E668}" destId="{23A0D044-5F7E-4833-85BA-5D1507B51D6D}" srcOrd="0" destOrd="0" presId="urn:microsoft.com/office/officeart/2005/8/layout/list1"/>
    <dgm:cxn modelId="{1F0E60F5-70F3-40EC-89FF-BE47EB1CD3AB}" type="presParOf" srcId="{5909BCB3-7CC0-4F0C-B914-BAE1AE89E668}" destId="{F3CC917B-BFBF-4BD9-9407-57A3A926CEB8}" srcOrd="1" destOrd="0" presId="urn:microsoft.com/office/officeart/2005/8/layout/list1"/>
    <dgm:cxn modelId="{38F04533-7145-4B9C-8198-48BE0CFF29DB}" type="presParOf" srcId="{4FB44539-0261-4216-8DD1-4AB13D096259}" destId="{52C78A9B-5A61-4336-A2FE-DC172AEC8B34}" srcOrd="17" destOrd="0" presId="urn:microsoft.com/office/officeart/2005/8/layout/list1"/>
    <dgm:cxn modelId="{D07CE323-74F3-4689-8314-0D13B8B4D5E9}" type="presParOf" srcId="{4FB44539-0261-4216-8DD1-4AB13D096259}" destId="{9E723479-CF25-4850-8685-075F78D4CDDA}" srcOrd="18" destOrd="0" presId="urn:microsoft.com/office/officeart/2005/8/layout/list1"/>
    <dgm:cxn modelId="{214CB724-3740-493D-957E-ED5FA3420F40}" type="presParOf" srcId="{4FB44539-0261-4216-8DD1-4AB13D096259}" destId="{2A58AF05-7FA7-4B0B-A25A-3D95A469004A}" srcOrd="19" destOrd="0" presId="urn:microsoft.com/office/officeart/2005/8/layout/list1"/>
    <dgm:cxn modelId="{BE1B5EBE-34B7-43EC-A8CE-3D0EA07EC5C0}" type="presParOf" srcId="{4FB44539-0261-4216-8DD1-4AB13D096259}" destId="{AE853B85-7C84-4753-8EBE-DDEA9DC5255C}" srcOrd="20" destOrd="0" presId="urn:microsoft.com/office/officeart/2005/8/layout/list1"/>
    <dgm:cxn modelId="{3953949D-0936-4FE5-8E12-C2252CCAD135}" type="presParOf" srcId="{AE853B85-7C84-4753-8EBE-DDEA9DC5255C}" destId="{692F3A30-947C-442A-8DF3-F8C4650320A8}" srcOrd="0" destOrd="0" presId="urn:microsoft.com/office/officeart/2005/8/layout/list1"/>
    <dgm:cxn modelId="{04D1032C-BA8F-4210-8306-ADB0960089DE}" type="presParOf" srcId="{AE853B85-7C84-4753-8EBE-DDEA9DC5255C}" destId="{92F4268D-83AC-45DB-956E-9526708AB198}" srcOrd="1" destOrd="0" presId="urn:microsoft.com/office/officeart/2005/8/layout/list1"/>
    <dgm:cxn modelId="{050DF2DD-46B6-4DDA-9A12-535B635489E1}" type="presParOf" srcId="{4FB44539-0261-4216-8DD1-4AB13D096259}" destId="{B136DA6B-4F1F-42D0-B986-8EFA5966BF6B}" srcOrd="21" destOrd="0" presId="urn:microsoft.com/office/officeart/2005/8/layout/list1"/>
    <dgm:cxn modelId="{7BF07FDD-1FE9-4232-9E7B-D7324706FC5E}" type="presParOf" srcId="{4FB44539-0261-4216-8DD1-4AB13D096259}" destId="{83FE84B4-6C44-4868-B221-54DE2F77BDF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781B9-B9BF-4CF4-9553-AE1400B4A31E}" type="doc">
      <dgm:prSet loTypeId="urn:microsoft.com/office/officeart/2005/8/layout/hList2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1BE6254-F0BA-4B65-949A-E9D51B932444}">
      <dgm:prSet/>
      <dgm:spPr>
        <a:ln>
          <a:solidFill>
            <a:srgbClr val="00CC00"/>
          </a:solidFill>
        </a:ln>
      </dgm:spPr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Seleccionar empresas cuyas acciones marquen precios de cotización diarios o posean mayor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transaccionalidad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, para que sea posible la aplicación de los modelos de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y Black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6966D3-422A-446A-B7ED-5440704171F1}" type="parTrans" cxnId="{A3CEC467-9170-4AA5-A760-9D927539A7EC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4C04E-4507-4995-A730-CD84EDB9F820}" type="sibTrans" cxnId="{A3CEC467-9170-4AA5-A760-9D927539A7EC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679BC-6F7C-4EFF-85C8-641DDB193BE6}">
      <dgm:prSet/>
      <dgm:spPr>
        <a:ln>
          <a:solidFill>
            <a:srgbClr val="FF9200"/>
          </a:solidFill>
        </a:ln>
      </dgm:spPr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Analizar la situación económica que atraviesa el país, en determinado periodo en el cual se estructuran portafolios de inversión, ayuda a comprender de mejor manera el comportamiento del mercado bursátil.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DE3AB-F8EE-43FF-8142-F8C4383F8F76}" type="parTrans" cxnId="{F01BFD67-A541-4EA7-A142-23D72A827662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8C376-6379-4CCD-A10F-B55FD1ADF822}" type="sibTrans" cxnId="{F01BFD67-A541-4EA7-A142-23D72A827662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7E979-D532-415E-82C9-724133735CB0}">
      <dgm:prSet/>
      <dgm:spPr>
        <a:ln>
          <a:solidFill>
            <a:srgbClr val="00CC00"/>
          </a:solidFill>
        </a:ln>
      </dgm:spPr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Realizar investigaciones acerca de la estimación de las expectativas sobre el exceso de retorno en títulos de renta variable, ya que constituyen datos importantes en la aplicación del modelo Black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1C437-2BF5-4B3E-A139-E1D9F3EA981B}" type="parTrans" cxnId="{6F3C5D33-7FDD-44C7-A3D4-77265F4FB2E0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21E93-ADDF-45AF-99FB-646636B8E1FD}" type="sibTrans" cxnId="{6F3C5D33-7FDD-44C7-A3D4-77265F4FB2E0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1EE71-E8BF-418D-AECE-8A5584137701}">
      <dgm:prSet/>
      <dgm:spPr>
        <a:ln>
          <a:solidFill>
            <a:srgbClr val="FF9200"/>
          </a:solidFill>
        </a:ln>
      </dgm:spPr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Indagar sobre mecanismos que permitan una participación más activa por parte de los actores del mercado de valores ecuatoriano, de manera que se pueda desarrollar la actividad bursátil del país.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6E494-2F48-4281-8D2D-885559995DE9}" type="parTrans" cxnId="{3DA78F7C-B122-4A62-BDAC-7DE1A8981FD8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4FD04-A242-4B02-B189-0CB426EAE80E}" type="sibTrans" cxnId="{3DA78F7C-B122-4A62-BDAC-7DE1A8981FD8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E3C68-3227-45B1-B6DF-52A7CD462AC6}">
      <dgm:prSet/>
      <dgm:spPr/>
      <dgm:t>
        <a:bodyPr/>
        <a:lstStyle/>
        <a:p>
          <a:pPr algn="just" rtl="0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92B45-630A-41F2-B68E-BF1FB4ED35CC}" type="parTrans" cxnId="{3B51449E-36D0-423B-8424-E90C517B4140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EBAAF9-8D97-4BFC-9406-0EFDAFAFA6B3}" type="sibTrans" cxnId="{3B51449E-36D0-423B-8424-E90C517B4140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23CD2-19DC-425A-B7AA-7F2874BA73B0}">
      <dgm:prSet/>
      <dgm:spPr/>
      <dgm:t>
        <a:bodyPr/>
        <a:lstStyle/>
        <a:p>
          <a:pPr algn="just" rtl="0"/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8C82F-6EBD-4861-B0EF-0DC5A4EF57E7}" type="parTrans" cxnId="{996656A2-8411-4D59-9175-5E3BFC9A94FF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C1612-9522-456F-95CF-B389A0F3E105}" type="sibTrans" cxnId="{996656A2-8411-4D59-9175-5E3BFC9A94FF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CF51E-015B-443D-839D-85299B988297}">
      <dgm:prSet/>
      <dgm:spPr/>
      <dgm:t>
        <a:bodyPr/>
        <a:lstStyle/>
        <a:p>
          <a:pPr algn="just" rtl="0"/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4D62E-B255-4FB1-8B1E-0E5751B1F402}" type="parTrans" cxnId="{38F62DC9-4CB0-4A91-9ED8-BA12B98194AF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E501B-3D64-4E90-9B73-BC612FE082F9}" type="sibTrans" cxnId="{38F62DC9-4CB0-4A91-9ED8-BA12B98194AF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20332-97EF-4D5D-B68B-F2523EF3F80D}">
      <dgm:prSet/>
      <dgm:spPr/>
      <dgm:t>
        <a:bodyPr/>
        <a:lstStyle/>
        <a:p>
          <a:pPr algn="just" rtl="0"/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27D12-99F8-4F25-9A32-02187F2D90C5}" type="parTrans" cxnId="{D2414197-CAD2-4DC0-BBDB-DF960F56D7B7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A6070-D954-4209-A8D4-3FA553F52C09}" type="sibTrans" cxnId="{D2414197-CAD2-4DC0-BBDB-DF960F56D7B7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18D40-A1C1-4531-88BE-E560B196F39F}" type="pres">
      <dgm:prSet presAssocID="{CE4781B9-B9BF-4CF4-9553-AE1400B4A31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1A8334-1EA2-44B5-AB2D-B88BE0190502}" type="pres">
      <dgm:prSet presAssocID="{E6FE3C68-3227-45B1-B6DF-52A7CD462AC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CA7B5-4103-4E66-A759-A8F067F71C14}" type="pres">
      <dgm:prSet presAssocID="{E6FE3C68-3227-45B1-B6DF-52A7CD462AC6}" presName="image" presStyleLbl="fgImgPlace1" presStyleIdx="0" presStyleCnt="4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8843346-AA0D-4AD7-BFA0-A4D6BBBF914F}" type="pres">
      <dgm:prSet presAssocID="{E6FE3C68-3227-45B1-B6DF-52A7CD462AC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E42D5D-B57A-457F-ACD1-3F5C19DD6ABC}" type="pres">
      <dgm:prSet presAssocID="{E6FE3C68-3227-45B1-B6DF-52A7CD462AC6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18E053-0638-4169-B769-D01F6F73F006}" type="pres">
      <dgm:prSet presAssocID="{FDEBAAF9-8D97-4BFC-9406-0EFDAFAFA6B3}" presName="sibTrans" presStyleCnt="0"/>
      <dgm:spPr/>
      <dgm:t>
        <a:bodyPr/>
        <a:lstStyle/>
        <a:p>
          <a:endParaRPr lang="es-ES"/>
        </a:p>
      </dgm:t>
    </dgm:pt>
    <dgm:pt modelId="{E9B9418B-442D-48FE-8BC7-FECE3BC3343B}" type="pres">
      <dgm:prSet presAssocID="{B6123CD2-19DC-425A-B7AA-7F2874BA73B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EA5E3-DE94-4912-AD2C-CC2A05E178F6}" type="pres">
      <dgm:prSet presAssocID="{B6123CD2-19DC-425A-B7AA-7F2874BA73B0}" presName="image" presStyleLbl="fgImgPlace1" presStyleIdx="1" presStyleCnt="4"/>
      <dgm:spPr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B6730EA-DEA0-4262-9FBF-E0167D879060}" type="pres">
      <dgm:prSet presAssocID="{B6123CD2-19DC-425A-B7AA-7F2874BA73B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4D21AD-9555-4083-8968-F47760D246D4}" type="pres">
      <dgm:prSet presAssocID="{B6123CD2-19DC-425A-B7AA-7F2874BA73B0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B7946-7C3A-4FE8-A109-4203A9BAA88C}" type="pres">
      <dgm:prSet presAssocID="{337C1612-9522-456F-95CF-B389A0F3E105}" presName="sibTrans" presStyleCnt="0"/>
      <dgm:spPr/>
      <dgm:t>
        <a:bodyPr/>
        <a:lstStyle/>
        <a:p>
          <a:endParaRPr lang="es-ES"/>
        </a:p>
      </dgm:t>
    </dgm:pt>
    <dgm:pt modelId="{E6DF7F39-F648-460C-AF77-79940B561C34}" type="pres">
      <dgm:prSet presAssocID="{683CF51E-015B-443D-839D-85299B98829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E1F7C3-A24A-4EC7-88D7-938754CC7DD7}" type="pres">
      <dgm:prSet presAssocID="{683CF51E-015B-443D-839D-85299B988297}" presName="image" presStyleLbl="fgImgPlace1" presStyleIdx="2" presStyleCnt="4"/>
      <dgm:spPr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E3E02D3-1C22-459B-9486-36973F43D7EA}" type="pres">
      <dgm:prSet presAssocID="{683CF51E-015B-443D-839D-85299B98829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0E2E2C-A9C5-49D0-AA6E-ED3C54F4182F}" type="pres">
      <dgm:prSet presAssocID="{683CF51E-015B-443D-839D-85299B988297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A2B37E-F3A7-4AAF-B5E2-19BA0B1CCD4B}" type="pres">
      <dgm:prSet presAssocID="{92BE501B-3D64-4E90-9B73-BC612FE082F9}" presName="sibTrans" presStyleCnt="0"/>
      <dgm:spPr/>
      <dgm:t>
        <a:bodyPr/>
        <a:lstStyle/>
        <a:p>
          <a:endParaRPr lang="es-ES"/>
        </a:p>
      </dgm:t>
    </dgm:pt>
    <dgm:pt modelId="{5D334DF4-90E3-465E-BBE7-2E1C0F40EF2F}" type="pres">
      <dgm:prSet presAssocID="{9D120332-97EF-4D5D-B68B-F2523EF3F80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A0DB9-E1D6-4C84-99AA-D37D0B7F17FC}" type="pres">
      <dgm:prSet presAssocID="{9D120332-97EF-4D5D-B68B-F2523EF3F80D}" presName="image" presStyleLbl="fgImgPlace1" presStyleIdx="3" presStyleCnt="4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FD8AF21-6BC6-451B-A08D-598B6C86B965}" type="pres">
      <dgm:prSet presAssocID="{9D120332-97EF-4D5D-B68B-F2523EF3F80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E47AA-C679-483E-81B9-C5B7B1D67DD3}" type="pres">
      <dgm:prSet presAssocID="{9D120332-97EF-4D5D-B68B-F2523EF3F80D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F62DC9-4CB0-4A91-9ED8-BA12B98194AF}" srcId="{CE4781B9-B9BF-4CF4-9553-AE1400B4A31E}" destId="{683CF51E-015B-443D-839D-85299B988297}" srcOrd="2" destOrd="0" parTransId="{2D34D62E-B255-4FB1-8B1E-0E5751B1F402}" sibTransId="{92BE501B-3D64-4E90-9B73-BC612FE082F9}"/>
    <dgm:cxn modelId="{FECDB4F2-24B7-4060-8534-3BF49DB62417}" type="presOf" srcId="{CE4781B9-B9BF-4CF4-9553-AE1400B4A31E}" destId="{46B18D40-A1C1-4531-88BE-E560B196F39F}" srcOrd="0" destOrd="0" presId="urn:microsoft.com/office/officeart/2005/8/layout/hList2"/>
    <dgm:cxn modelId="{3B51449E-36D0-423B-8424-E90C517B4140}" srcId="{CE4781B9-B9BF-4CF4-9553-AE1400B4A31E}" destId="{E6FE3C68-3227-45B1-B6DF-52A7CD462AC6}" srcOrd="0" destOrd="0" parTransId="{46192B45-630A-41F2-B68E-BF1FB4ED35CC}" sibTransId="{FDEBAAF9-8D97-4BFC-9406-0EFDAFAFA6B3}"/>
    <dgm:cxn modelId="{A3CEC467-9170-4AA5-A760-9D927539A7EC}" srcId="{E6FE3C68-3227-45B1-B6DF-52A7CD462AC6}" destId="{01BE6254-F0BA-4B65-949A-E9D51B932444}" srcOrd="0" destOrd="0" parTransId="{B36966D3-422A-446A-B7ED-5440704171F1}" sibTransId="{4474C04E-4507-4995-A730-CD84EDB9F820}"/>
    <dgm:cxn modelId="{100482A3-B63A-498E-954D-D4F3D5BBF11A}" type="presOf" srcId="{E6FE3C68-3227-45B1-B6DF-52A7CD462AC6}" destId="{79E42D5D-B57A-457F-ACD1-3F5C19DD6ABC}" srcOrd="0" destOrd="0" presId="urn:microsoft.com/office/officeart/2005/8/layout/hList2"/>
    <dgm:cxn modelId="{E2A8E5B9-11F6-4FF5-A8F3-F343FC99EF05}" type="presOf" srcId="{683CF51E-015B-443D-839D-85299B988297}" destId="{BF0E2E2C-A9C5-49D0-AA6E-ED3C54F4182F}" srcOrd="0" destOrd="0" presId="urn:microsoft.com/office/officeart/2005/8/layout/hList2"/>
    <dgm:cxn modelId="{3DA78F7C-B122-4A62-BDAC-7DE1A8981FD8}" srcId="{9D120332-97EF-4D5D-B68B-F2523EF3F80D}" destId="{B6C1EE71-E8BF-418D-AECE-8A5584137701}" srcOrd="0" destOrd="0" parTransId="{A746E494-2F48-4281-8D2D-885559995DE9}" sibTransId="{3A44FD04-A242-4B02-B189-0CB426EAE80E}"/>
    <dgm:cxn modelId="{D2414197-CAD2-4DC0-BBDB-DF960F56D7B7}" srcId="{CE4781B9-B9BF-4CF4-9553-AE1400B4A31E}" destId="{9D120332-97EF-4D5D-B68B-F2523EF3F80D}" srcOrd="3" destOrd="0" parTransId="{D6827D12-99F8-4F25-9A32-02187F2D90C5}" sibTransId="{80FA6070-D954-4209-A8D4-3FA553F52C09}"/>
    <dgm:cxn modelId="{F01BFD67-A541-4EA7-A142-23D72A827662}" srcId="{B6123CD2-19DC-425A-B7AA-7F2874BA73B0}" destId="{F08679BC-6F7C-4EFF-85C8-641DDB193BE6}" srcOrd="0" destOrd="0" parTransId="{E19DE3AB-F8EE-43FF-8142-F8C4383F8F76}" sibTransId="{FAB8C376-6379-4CCD-A10F-B55FD1ADF822}"/>
    <dgm:cxn modelId="{77912C08-47A1-457F-8A55-0699CEDC9A05}" type="presOf" srcId="{F9B7E979-D532-415E-82C9-724133735CB0}" destId="{FE3E02D3-1C22-459B-9486-36973F43D7EA}" srcOrd="0" destOrd="0" presId="urn:microsoft.com/office/officeart/2005/8/layout/hList2"/>
    <dgm:cxn modelId="{8A647339-C4BB-42DA-A1B5-9127BF65AAE7}" type="presOf" srcId="{B6C1EE71-E8BF-418D-AECE-8A5584137701}" destId="{3FD8AF21-6BC6-451B-A08D-598B6C86B965}" srcOrd="0" destOrd="0" presId="urn:microsoft.com/office/officeart/2005/8/layout/hList2"/>
    <dgm:cxn modelId="{95E985D7-51CC-4192-B3C3-BF192DEF6AAE}" type="presOf" srcId="{9D120332-97EF-4D5D-B68B-F2523EF3F80D}" destId="{760E47AA-C679-483E-81B9-C5B7B1D67DD3}" srcOrd="0" destOrd="0" presId="urn:microsoft.com/office/officeart/2005/8/layout/hList2"/>
    <dgm:cxn modelId="{6F3C5D33-7FDD-44C7-A3D4-77265F4FB2E0}" srcId="{683CF51E-015B-443D-839D-85299B988297}" destId="{F9B7E979-D532-415E-82C9-724133735CB0}" srcOrd="0" destOrd="0" parTransId="{A181C437-2BF5-4B3E-A139-E1D9F3EA981B}" sibTransId="{DF221E93-ADDF-45AF-99FB-646636B8E1FD}"/>
    <dgm:cxn modelId="{996656A2-8411-4D59-9175-5E3BFC9A94FF}" srcId="{CE4781B9-B9BF-4CF4-9553-AE1400B4A31E}" destId="{B6123CD2-19DC-425A-B7AA-7F2874BA73B0}" srcOrd="1" destOrd="0" parTransId="{E798C82F-6EBD-4861-B0EF-0DC5A4EF57E7}" sibTransId="{337C1612-9522-456F-95CF-B389A0F3E105}"/>
    <dgm:cxn modelId="{D6991715-B134-4645-A9D4-F735D1480B26}" type="presOf" srcId="{01BE6254-F0BA-4B65-949A-E9D51B932444}" destId="{C8843346-AA0D-4AD7-BFA0-A4D6BBBF914F}" srcOrd="0" destOrd="0" presId="urn:microsoft.com/office/officeart/2005/8/layout/hList2"/>
    <dgm:cxn modelId="{0192BC8B-7898-4135-970B-D3FEE4BC235A}" type="presOf" srcId="{B6123CD2-19DC-425A-B7AA-7F2874BA73B0}" destId="{284D21AD-9555-4083-8968-F47760D246D4}" srcOrd="0" destOrd="0" presId="urn:microsoft.com/office/officeart/2005/8/layout/hList2"/>
    <dgm:cxn modelId="{0B34CC71-8535-4C7F-BE6F-7406A0D7A1FD}" type="presOf" srcId="{F08679BC-6F7C-4EFF-85C8-641DDB193BE6}" destId="{0B6730EA-DEA0-4262-9FBF-E0167D879060}" srcOrd="0" destOrd="0" presId="urn:microsoft.com/office/officeart/2005/8/layout/hList2"/>
    <dgm:cxn modelId="{E6C77E63-F8FB-449B-A3B9-9F731D471656}" type="presParOf" srcId="{46B18D40-A1C1-4531-88BE-E560B196F39F}" destId="{E61A8334-1EA2-44B5-AB2D-B88BE0190502}" srcOrd="0" destOrd="0" presId="urn:microsoft.com/office/officeart/2005/8/layout/hList2"/>
    <dgm:cxn modelId="{1A607D5B-3745-456E-B005-774B56D05C7D}" type="presParOf" srcId="{E61A8334-1EA2-44B5-AB2D-B88BE0190502}" destId="{3A5CA7B5-4103-4E66-A759-A8F067F71C14}" srcOrd="0" destOrd="0" presId="urn:microsoft.com/office/officeart/2005/8/layout/hList2"/>
    <dgm:cxn modelId="{02D88C20-F04A-4B4C-9786-0527DD2D774F}" type="presParOf" srcId="{E61A8334-1EA2-44B5-AB2D-B88BE0190502}" destId="{C8843346-AA0D-4AD7-BFA0-A4D6BBBF914F}" srcOrd="1" destOrd="0" presId="urn:microsoft.com/office/officeart/2005/8/layout/hList2"/>
    <dgm:cxn modelId="{E7B24126-B8F6-4648-A830-DB1020D22BB5}" type="presParOf" srcId="{E61A8334-1EA2-44B5-AB2D-B88BE0190502}" destId="{79E42D5D-B57A-457F-ACD1-3F5C19DD6ABC}" srcOrd="2" destOrd="0" presId="urn:microsoft.com/office/officeart/2005/8/layout/hList2"/>
    <dgm:cxn modelId="{F0984032-A61D-46E3-8927-94EE7023F886}" type="presParOf" srcId="{46B18D40-A1C1-4531-88BE-E560B196F39F}" destId="{4318E053-0638-4169-B769-D01F6F73F006}" srcOrd="1" destOrd="0" presId="urn:microsoft.com/office/officeart/2005/8/layout/hList2"/>
    <dgm:cxn modelId="{0AA715E6-7D6E-4CAD-9004-714362F0EBEA}" type="presParOf" srcId="{46B18D40-A1C1-4531-88BE-E560B196F39F}" destId="{E9B9418B-442D-48FE-8BC7-FECE3BC3343B}" srcOrd="2" destOrd="0" presId="urn:microsoft.com/office/officeart/2005/8/layout/hList2"/>
    <dgm:cxn modelId="{E712108F-B08E-456A-8CF8-D17FE2A68FC2}" type="presParOf" srcId="{E9B9418B-442D-48FE-8BC7-FECE3BC3343B}" destId="{D5AEA5E3-DE94-4912-AD2C-CC2A05E178F6}" srcOrd="0" destOrd="0" presId="urn:microsoft.com/office/officeart/2005/8/layout/hList2"/>
    <dgm:cxn modelId="{7DFE40D7-C68B-4A1A-AD77-C269BF2E13A3}" type="presParOf" srcId="{E9B9418B-442D-48FE-8BC7-FECE3BC3343B}" destId="{0B6730EA-DEA0-4262-9FBF-E0167D879060}" srcOrd="1" destOrd="0" presId="urn:microsoft.com/office/officeart/2005/8/layout/hList2"/>
    <dgm:cxn modelId="{D002D0A5-27ED-4821-9A40-40C605C4119F}" type="presParOf" srcId="{E9B9418B-442D-48FE-8BC7-FECE3BC3343B}" destId="{284D21AD-9555-4083-8968-F47760D246D4}" srcOrd="2" destOrd="0" presId="urn:microsoft.com/office/officeart/2005/8/layout/hList2"/>
    <dgm:cxn modelId="{D355DE2B-0A1A-469E-8A3A-63C70F29035E}" type="presParOf" srcId="{46B18D40-A1C1-4531-88BE-E560B196F39F}" destId="{13AB7946-7C3A-4FE8-A109-4203A9BAA88C}" srcOrd="3" destOrd="0" presId="urn:microsoft.com/office/officeart/2005/8/layout/hList2"/>
    <dgm:cxn modelId="{2B8B518F-D9A0-4CC3-A660-2CBC9C628A54}" type="presParOf" srcId="{46B18D40-A1C1-4531-88BE-E560B196F39F}" destId="{E6DF7F39-F648-460C-AF77-79940B561C34}" srcOrd="4" destOrd="0" presId="urn:microsoft.com/office/officeart/2005/8/layout/hList2"/>
    <dgm:cxn modelId="{F6885D10-2AE1-424A-8394-B42B5B2CB892}" type="presParOf" srcId="{E6DF7F39-F648-460C-AF77-79940B561C34}" destId="{D1E1F7C3-A24A-4EC7-88D7-938754CC7DD7}" srcOrd="0" destOrd="0" presId="urn:microsoft.com/office/officeart/2005/8/layout/hList2"/>
    <dgm:cxn modelId="{D236727F-0AF4-40E4-A9CA-E9F1F83CA6EF}" type="presParOf" srcId="{E6DF7F39-F648-460C-AF77-79940B561C34}" destId="{FE3E02D3-1C22-459B-9486-36973F43D7EA}" srcOrd="1" destOrd="0" presId="urn:microsoft.com/office/officeart/2005/8/layout/hList2"/>
    <dgm:cxn modelId="{CC761F09-1BE2-468E-8294-87D0F7E77062}" type="presParOf" srcId="{E6DF7F39-F648-460C-AF77-79940B561C34}" destId="{BF0E2E2C-A9C5-49D0-AA6E-ED3C54F4182F}" srcOrd="2" destOrd="0" presId="urn:microsoft.com/office/officeart/2005/8/layout/hList2"/>
    <dgm:cxn modelId="{5B3BBF8B-2EAB-4B9A-9E8D-72B7F570A404}" type="presParOf" srcId="{46B18D40-A1C1-4531-88BE-E560B196F39F}" destId="{A7A2B37E-F3A7-4AAF-B5E2-19BA0B1CCD4B}" srcOrd="5" destOrd="0" presId="urn:microsoft.com/office/officeart/2005/8/layout/hList2"/>
    <dgm:cxn modelId="{8460036B-F005-4E64-80FC-C05F665C96B4}" type="presParOf" srcId="{46B18D40-A1C1-4531-88BE-E560B196F39F}" destId="{5D334DF4-90E3-465E-BBE7-2E1C0F40EF2F}" srcOrd="6" destOrd="0" presId="urn:microsoft.com/office/officeart/2005/8/layout/hList2"/>
    <dgm:cxn modelId="{BB7A6EC2-C837-4107-A4C2-EC3DEE2756F1}" type="presParOf" srcId="{5D334DF4-90E3-465E-BBE7-2E1C0F40EF2F}" destId="{361A0DB9-E1D6-4C84-99AA-D37D0B7F17FC}" srcOrd="0" destOrd="0" presId="urn:microsoft.com/office/officeart/2005/8/layout/hList2"/>
    <dgm:cxn modelId="{2DBCA0E9-9478-42EB-9540-0B5609A99232}" type="presParOf" srcId="{5D334DF4-90E3-465E-BBE7-2E1C0F40EF2F}" destId="{3FD8AF21-6BC6-451B-A08D-598B6C86B965}" srcOrd="1" destOrd="0" presId="urn:microsoft.com/office/officeart/2005/8/layout/hList2"/>
    <dgm:cxn modelId="{73FBD7D3-A2F0-4CE6-8708-EB890C9EFD86}" type="presParOf" srcId="{5D334DF4-90E3-465E-BBE7-2E1C0F40EF2F}" destId="{760E47AA-C679-483E-81B9-C5B7B1D67DD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FA718-5E2E-4B08-B3ED-CBFBD7D7DD32}">
      <dsp:nvSpPr>
        <dsp:cNvPr id="0" name=""/>
        <dsp:cNvSpPr/>
      </dsp:nvSpPr>
      <dsp:spPr>
        <a:xfrm>
          <a:off x="4665" y="434320"/>
          <a:ext cx="2715964" cy="1086385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Mercado de valores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858" y="434320"/>
        <a:ext cx="1629579" cy="1086385"/>
      </dsp:txXfrm>
    </dsp:sp>
    <dsp:sp modelId="{FFFE070A-60BC-4DAA-A12E-24CF2CE572FB}">
      <dsp:nvSpPr>
        <dsp:cNvPr id="0" name=""/>
        <dsp:cNvSpPr/>
      </dsp:nvSpPr>
      <dsp:spPr>
        <a:xfrm>
          <a:off x="2449033" y="434320"/>
          <a:ext cx="2715964" cy="1086385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Sistema financiero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2226" y="434320"/>
        <a:ext cx="1629579" cy="1086385"/>
      </dsp:txXfrm>
    </dsp:sp>
    <dsp:sp modelId="{736ED6B3-D566-487E-9A38-FD2E27D8299D}">
      <dsp:nvSpPr>
        <dsp:cNvPr id="0" name=""/>
        <dsp:cNvSpPr/>
      </dsp:nvSpPr>
      <dsp:spPr>
        <a:xfrm>
          <a:off x="4893401" y="434320"/>
          <a:ext cx="2715964" cy="1086385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Inversionistas individuales e institucionales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6594" y="434320"/>
        <a:ext cx="1629579" cy="1086385"/>
      </dsp:txXfrm>
    </dsp:sp>
    <dsp:sp modelId="{85BBDA61-6FB8-4197-A240-AC794EC56C96}">
      <dsp:nvSpPr>
        <dsp:cNvPr id="0" name=""/>
        <dsp:cNvSpPr/>
      </dsp:nvSpPr>
      <dsp:spPr>
        <a:xfrm>
          <a:off x="7337769" y="434320"/>
          <a:ext cx="2715964" cy="1086385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Modelos estadísticos financieros MK BL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0962" y="434320"/>
        <a:ext cx="1629579" cy="1086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8559D-9F0A-4F97-BBB9-F2A29013D5C1}">
      <dsp:nvSpPr>
        <dsp:cNvPr id="0" name=""/>
        <dsp:cNvSpPr/>
      </dsp:nvSpPr>
      <dsp:spPr>
        <a:xfrm rot="10800000">
          <a:off x="1408023" y="7516"/>
          <a:ext cx="5937266" cy="8444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8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Analizar y seleccionar activos financieros de renta variable que coticen en el mercado de valores ecuatoriano, que cuenten con mayor </a:t>
          </a:r>
          <a:r>
            <a:rPr lang="es-EC" sz="1600" kern="1200" dirty="0" err="1" smtClean="0"/>
            <a:t>transaccionalidad</a:t>
          </a:r>
          <a:r>
            <a:rPr lang="es-EC" sz="1600" kern="1200" dirty="0" smtClean="0"/>
            <a:t>.</a:t>
          </a:r>
          <a:endParaRPr lang="es-ES" sz="1600" kern="1200" dirty="0"/>
        </a:p>
      </dsp:txBody>
      <dsp:txXfrm rot="10800000">
        <a:off x="1619141" y="7516"/>
        <a:ext cx="5726148" cy="844472"/>
      </dsp:txXfrm>
    </dsp:sp>
    <dsp:sp modelId="{35DCB39B-9FC5-464B-A0D5-1E943FC927CB}">
      <dsp:nvSpPr>
        <dsp:cNvPr id="0" name=""/>
        <dsp:cNvSpPr/>
      </dsp:nvSpPr>
      <dsp:spPr>
        <a:xfrm>
          <a:off x="894487" y="6123"/>
          <a:ext cx="844472" cy="8444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0F9DD-4B88-4724-89CC-F9EC8207FCB0}">
      <dsp:nvSpPr>
        <dsp:cNvPr id="0" name=""/>
        <dsp:cNvSpPr/>
      </dsp:nvSpPr>
      <dsp:spPr>
        <a:xfrm rot="10800000">
          <a:off x="1162470" y="1076244"/>
          <a:ext cx="6170378" cy="8444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8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  Estructurar portafolios de inversión utilizando los modelos de                                                                                                           </a:t>
          </a:r>
          <a:r>
            <a:rPr lang="es-EC" sz="1600" kern="1200" dirty="0" err="1" smtClean="0"/>
            <a:t>Markowitz</a:t>
          </a:r>
          <a:r>
            <a:rPr lang="es-EC" sz="1600" kern="1200" dirty="0" smtClean="0"/>
            <a:t> y Black-</a:t>
          </a:r>
          <a:r>
            <a:rPr lang="es-EC" sz="1600" kern="1200" dirty="0" err="1" smtClean="0"/>
            <a:t>Litterman</a:t>
          </a:r>
          <a:r>
            <a:rPr lang="es-EC" sz="1600" kern="1200" dirty="0" smtClean="0"/>
            <a:t>. </a:t>
          </a:r>
          <a:endParaRPr lang="es-EC" sz="1600" kern="1200" dirty="0"/>
        </a:p>
      </dsp:txBody>
      <dsp:txXfrm rot="10800000">
        <a:off x="1373588" y="1076244"/>
        <a:ext cx="5959260" cy="844472"/>
      </dsp:txXfrm>
    </dsp:sp>
    <dsp:sp modelId="{D3A09F04-9EA1-4A0C-98B9-AFB3682B3849}">
      <dsp:nvSpPr>
        <dsp:cNvPr id="0" name=""/>
        <dsp:cNvSpPr/>
      </dsp:nvSpPr>
      <dsp:spPr>
        <a:xfrm>
          <a:off x="884016" y="1100312"/>
          <a:ext cx="844472" cy="8444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3D1E-C129-44C2-8685-A13065431FDC}">
      <dsp:nvSpPr>
        <dsp:cNvPr id="0" name=""/>
        <dsp:cNvSpPr/>
      </dsp:nvSpPr>
      <dsp:spPr>
        <a:xfrm rot="10800000">
          <a:off x="1228436" y="2124671"/>
          <a:ext cx="6074125" cy="8444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8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 Analizar el comportamiento del riesgo y rentabilidad en los portafolios de inversión estructurados.</a:t>
          </a:r>
          <a:endParaRPr lang="es-EC" sz="1600" kern="1200" dirty="0"/>
        </a:p>
      </dsp:txBody>
      <dsp:txXfrm rot="10800000">
        <a:off x="1439554" y="2124671"/>
        <a:ext cx="5863007" cy="844472"/>
      </dsp:txXfrm>
    </dsp:sp>
    <dsp:sp modelId="{7F97471B-D386-42A0-8055-7F8D003571A5}">
      <dsp:nvSpPr>
        <dsp:cNvPr id="0" name=""/>
        <dsp:cNvSpPr/>
      </dsp:nvSpPr>
      <dsp:spPr>
        <a:xfrm>
          <a:off x="890282" y="2148325"/>
          <a:ext cx="844472" cy="8444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7EE1F-FF16-4909-BE6F-644B237CCE61}">
      <dsp:nvSpPr>
        <dsp:cNvPr id="0" name=""/>
        <dsp:cNvSpPr/>
      </dsp:nvSpPr>
      <dsp:spPr>
        <a:xfrm rot="10800000">
          <a:off x="1190916" y="3293419"/>
          <a:ext cx="6200612" cy="8444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8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  Verificar la aplicabilidad de los modelos en diferentes fases del                                                                                                                                                                                ciclo económico del país.</a:t>
          </a:r>
          <a:endParaRPr lang="es-EC" sz="1600" kern="1200" dirty="0"/>
        </a:p>
      </dsp:txBody>
      <dsp:txXfrm rot="10800000">
        <a:off x="1402034" y="3293419"/>
        <a:ext cx="5989494" cy="844472"/>
      </dsp:txXfrm>
    </dsp:sp>
    <dsp:sp modelId="{79C14C8A-54E2-43D7-8A81-056D9B4ED4DF}">
      <dsp:nvSpPr>
        <dsp:cNvPr id="0" name=""/>
        <dsp:cNvSpPr/>
      </dsp:nvSpPr>
      <dsp:spPr>
        <a:xfrm>
          <a:off x="884016" y="3293419"/>
          <a:ext cx="844472" cy="8444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25FDA-CA93-48D0-9190-583230042DE6}">
      <dsp:nvSpPr>
        <dsp:cNvPr id="0" name=""/>
        <dsp:cNvSpPr/>
      </dsp:nvSpPr>
      <dsp:spPr>
        <a:xfrm rot="10800000">
          <a:off x="1369388" y="4393730"/>
          <a:ext cx="5937266" cy="8444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8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Contrastar la aplicación de los métodos de </a:t>
          </a:r>
          <a:r>
            <a:rPr lang="es-EC" sz="1600" kern="1200" dirty="0" err="1" smtClean="0"/>
            <a:t>Markowitz</a:t>
          </a:r>
          <a:r>
            <a:rPr lang="es-EC" sz="1600" kern="1200" dirty="0" smtClean="0"/>
            <a:t> y Black-</a:t>
          </a:r>
          <a:r>
            <a:rPr lang="es-EC" sz="1600" kern="1200" dirty="0" err="1" smtClean="0"/>
            <a:t>Litterman</a:t>
          </a:r>
          <a:r>
            <a:rPr lang="es-EC" sz="1600" kern="1200" dirty="0" smtClean="0"/>
            <a:t> para determinarlas ventajas y desventajas, como instrumentos para la toma de decisiones de inversión en el mercado de valores ecuatoriano.</a:t>
          </a:r>
          <a:endParaRPr lang="es-EC" sz="1600" kern="1200" dirty="0"/>
        </a:p>
      </dsp:txBody>
      <dsp:txXfrm rot="10800000">
        <a:off x="1580506" y="4393730"/>
        <a:ext cx="5726148" cy="844472"/>
      </dsp:txXfrm>
    </dsp:sp>
    <dsp:sp modelId="{05C6D3AB-8EB8-4563-BD21-C153FCDBE45A}">
      <dsp:nvSpPr>
        <dsp:cNvPr id="0" name=""/>
        <dsp:cNvSpPr/>
      </dsp:nvSpPr>
      <dsp:spPr>
        <a:xfrm>
          <a:off x="907323" y="4389972"/>
          <a:ext cx="844472" cy="8444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A0CE5-A4F7-4F70-846F-3B835371D703}">
      <dsp:nvSpPr>
        <dsp:cNvPr id="0" name=""/>
        <dsp:cNvSpPr/>
      </dsp:nvSpPr>
      <dsp:spPr>
        <a:xfrm>
          <a:off x="0" y="18572"/>
          <a:ext cx="10855551" cy="44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rendimiento del portafolio es una variable aleatoria, cuya distribución de probabilidad es conocida por el inversor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32" y="40504"/>
        <a:ext cx="10811687" cy="405416"/>
      </dsp:txXfrm>
    </dsp:sp>
    <dsp:sp modelId="{3D1F53D5-309A-4349-9DDC-6781AF71282C}">
      <dsp:nvSpPr>
        <dsp:cNvPr id="0" name=""/>
        <dsp:cNvSpPr/>
      </dsp:nvSpPr>
      <dsp:spPr>
        <a:xfrm>
          <a:off x="0" y="546769"/>
          <a:ext cx="10855551" cy="44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riesgo del portafolio es medido por la desviación estándar de la variable aleatoria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32" y="568701"/>
        <a:ext cx="10811687" cy="405416"/>
      </dsp:txXfrm>
    </dsp:sp>
    <dsp:sp modelId="{66B12822-BAD2-45FE-8B54-E8CD579CD90C}">
      <dsp:nvSpPr>
        <dsp:cNvPr id="0" name=""/>
        <dsp:cNvSpPr/>
      </dsp:nvSpPr>
      <dsp:spPr>
        <a:xfrm>
          <a:off x="0" y="1065169"/>
          <a:ext cx="10855551" cy="44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inversor tiene una conducta racional, es 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averso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al riesgo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32" y="1087101"/>
        <a:ext cx="10811687" cy="405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A0CE5-A4F7-4F70-846F-3B835371D703}">
      <dsp:nvSpPr>
        <dsp:cNvPr id="0" name=""/>
        <dsp:cNvSpPr/>
      </dsp:nvSpPr>
      <dsp:spPr>
        <a:xfrm>
          <a:off x="0" y="7850"/>
          <a:ext cx="10594294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Equilibrio</a:t>
          </a:r>
          <a:r>
            <a:rPr lang="es-ES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mercado, las rentabilidades esperadas igualan la oferta y la demanda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28868"/>
        <a:ext cx="10552258" cy="388524"/>
      </dsp:txXfrm>
    </dsp:sp>
    <dsp:sp modelId="{3D1F53D5-309A-4349-9DDC-6781AF71282C}">
      <dsp:nvSpPr>
        <dsp:cNvPr id="0" name=""/>
        <dsp:cNvSpPr/>
      </dsp:nvSpPr>
      <dsp:spPr>
        <a:xfrm>
          <a:off x="0" y="514039"/>
          <a:ext cx="10594294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Optimización</a:t>
          </a:r>
          <a:r>
            <a:rPr lang="es-ES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inversa, que rentabilidad esperada supone la ponderación que indica la capitalización bursátil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535057"/>
        <a:ext cx="10552258" cy="388524"/>
      </dsp:txXfrm>
    </dsp:sp>
    <dsp:sp modelId="{66B12822-BAD2-45FE-8B54-E8CD579CD90C}">
      <dsp:nvSpPr>
        <dsp:cNvPr id="0" name=""/>
        <dsp:cNvSpPr/>
      </dsp:nvSpPr>
      <dsp:spPr>
        <a:xfrm>
          <a:off x="0" y="1010839"/>
          <a:ext cx="10594294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Estadística bayesiana, distribución de probabilidad a priori, condicional y a posteriori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1031857"/>
        <a:ext cx="10552258" cy="388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3D4D2-4EAB-4A77-8694-FF2110AFC987}">
      <dsp:nvSpPr>
        <dsp:cNvPr id="0" name=""/>
        <dsp:cNvSpPr/>
      </dsp:nvSpPr>
      <dsp:spPr>
        <a:xfrm>
          <a:off x="0" y="323123"/>
          <a:ext cx="11848011" cy="529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0FA06-2E03-41F1-8383-8C21C3A92087}">
      <dsp:nvSpPr>
        <dsp:cNvPr id="0" name=""/>
        <dsp:cNvSpPr/>
      </dsp:nvSpPr>
      <dsp:spPr>
        <a:xfrm>
          <a:off x="585458" y="13163"/>
          <a:ext cx="11253270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479" tIns="0" rIns="31347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construcción de portafolios utilizando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parte de rendimientos esperados y riesgos calculados para cada activo, los mismos que a través de condicionantes de optimización financiera como minimización de riesgo y maximización de rentabilidad genera porcentajes de inversión para cada activo.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720" y="43425"/>
        <a:ext cx="11192746" cy="559396"/>
      </dsp:txXfrm>
    </dsp:sp>
    <dsp:sp modelId="{408F0594-6CA9-43F7-B158-A4E521021C41}">
      <dsp:nvSpPr>
        <dsp:cNvPr id="0" name=""/>
        <dsp:cNvSpPr/>
      </dsp:nvSpPr>
      <dsp:spPr>
        <a:xfrm>
          <a:off x="0" y="1275683"/>
          <a:ext cx="11848011" cy="529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610C4-CA19-430F-B1A8-B9601A3A1F6A}">
      <dsp:nvSpPr>
        <dsp:cNvPr id="0" name=""/>
        <dsp:cNvSpPr/>
      </dsp:nvSpPr>
      <dsp:spPr>
        <a:xfrm>
          <a:off x="583144" y="965723"/>
          <a:ext cx="11260224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479" tIns="0" rIns="31347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modelo Black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en la estructuración de portafolios, inicia con porcentajes de inversión para cada activo, obtenidos de la capitalización bursátil de cada empresa, a partir de este componente y utilizando optimización inversa se generan retornos en equilibrio de mercado. Un recurso destacado que incorpora el modelo son las expectativas de los inversionistas.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406" y="995985"/>
        <a:ext cx="11199700" cy="559396"/>
      </dsp:txXfrm>
    </dsp:sp>
    <dsp:sp modelId="{E0865F2D-D2C0-4FDB-B262-10638227DD3B}">
      <dsp:nvSpPr>
        <dsp:cNvPr id="0" name=""/>
        <dsp:cNvSpPr/>
      </dsp:nvSpPr>
      <dsp:spPr>
        <a:xfrm>
          <a:off x="0" y="2052459"/>
          <a:ext cx="11848011" cy="529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A7BF3-69EB-4917-8E8F-A9FEA2AE48DC}">
      <dsp:nvSpPr>
        <dsp:cNvPr id="0" name=""/>
        <dsp:cNvSpPr/>
      </dsp:nvSpPr>
      <dsp:spPr>
        <a:xfrm>
          <a:off x="584301" y="1918283"/>
          <a:ext cx="11256798" cy="4441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479" tIns="0" rIns="31347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Arial" panose="020B0604020202020204" pitchFamily="34" charset="0"/>
              <a:cs typeface="Arial" panose="020B0604020202020204" pitchFamily="34" charset="0"/>
            </a:rPr>
            <a:t>El modelo de Markowitz tiene un enfoque media varianza, mientras que el modelo Black Litterman utiliza estadística bayesiana.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982" y="1939964"/>
        <a:ext cx="11213436" cy="400773"/>
      </dsp:txXfrm>
    </dsp:sp>
    <dsp:sp modelId="{91A16BD2-9915-423A-881F-66845D7A17EB}">
      <dsp:nvSpPr>
        <dsp:cNvPr id="0" name=""/>
        <dsp:cNvSpPr/>
      </dsp:nvSpPr>
      <dsp:spPr>
        <a:xfrm>
          <a:off x="0" y="3141098"/>
          <a:ext cx="11848011" cy="529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D611B-BE8C-47AF-BE75-1766681CD2BE}">
      <dsp:nvSpPr>
        <dsp:cNvPr id="0" name=""/>
        <dsp:cNvSpPr/>
      </dsp:nvSpPr>
      <dsp:spPr>
        <a:xfrm>
          <a:off x="590665" y="2695059"/>
          <a:ext cx="11249155" cy="7559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479" tIns="0" rIns="31347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aplicabilidad de los modelos de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Black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varía según las fases del ciclo económico ecuatoriano. En la fase de desaceleración las combinaciones de activos utilizando Black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muestran rentabilidades superiores que las ponderaciones sugeridas por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En las fases de recuperación y expansión el modelo de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consiguió mejores asignaciones de pesos para los activos que Black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logrando así portafolios más eficientes.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570" y="2731964"/>
        <a:ext cx="11175345" cy="682188"/>
      </dsp:txXfrm>
    </dsp:sp>
    <dsp:sp modelId="{9E723479-CF25-4850-8685-075F78D4CDDA}">
      <dsp:nvSpPr>
        <dsp:cNvPr id="0" name=""/>
        <dsp:cNvSpPr/>
      </dsp:nvSpPr>
      <dsp:spPr>
        <a:xfrm>
          <a:off x="0" y="4093658"/>
          <a:ext cx="11848011" cy="529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C917B-BFBF-4BD9-9407-57A3A926CEB8}">
      <dsp:nvSpPr>
        <dsp:cNvPr id="0" name=""/>
        <dsp:cNvSpPr/>
      </dsp:nvSpPr>
      <dsp:spPr>
        <a:xfrm>
          <a:off x="591822" y="3783698"/>
          <a:ext cx="11245092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479" tIns="0" rIns="31347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ventajas del modelo de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es que en su aplicación es más sencillo al utilizar sólo datos históricos de las acciones y en las fases de recuperación y expansión combina los activos para alcanzar mayores rentabilidades, entre las desventajas no considera más elementos que reporten información del mercado, no funciona de manera adecuada en la fase de desaceleración.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084" y="3813960"/>
        <a:ext cx="11184568" cy="559396"/>
      </dsp:txXfrm>
    </dsp:sp>
    <dsp:sp modelId="{83FE84B4-6C44-4868-B221-54DE2F77BDF0}">
      <dsp:nvSpPr>
        <dsp:cNvPr id="0" name=""/>
        <dsp:cNvSpPr/>
      </dsp:nvSpPr>
      <dsp:spPr>
        <a:xfrm>
          <a:off x="0" y="5179166"/>
          <a:ext cx="11848011" cy="529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68D-83AC-45DB-956E-9526708AB198}">
      <dsp:nvSpPr>
        <dsp:cNvPr id="0" name=""/>
        <dsp:cNvSpPr/>
      </dsp:nvSpPr>
      <dsp:spPr>
        <a:xfrm>
          <a:off x="564053" y="4736258"/>
          <a:ext cx="11281053" cy="7528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479" tIns="0" rIns="31347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ventajas del modelo Black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en su aplicación considera las expectativas de los inversionistas, su aversión al riesgo y las incertidumbres en los retornos y expectativas, es apreciado al realizar análisis más completos que ayuda en la toma de decisiones, entre las desventajas emplea optimización inversa y estadística bayesiana que requiere más tiempo de estudio y es sensible ante información del mercado lo que incide en los rendimientos de los portafolios. 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05" y="4773010"/>
        <a:ext cx="11207549" cy="679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42D5D-B57A-457F-ACD1-3F5C19DD6ABC}">
      <dsp:nvSpPr>
        <dsp:cNvPr id="0" name=""/>
        <dsp:cNvSpPr/>
      </dsp:nvSpPr>
      <dsp:spPr>
        <a:xfrm rot="16200000">
          <a:off x="-1478114" y="2319777"/>
          <a:ext cx="3515215" cy="41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194" bIns="0" numCol="1" spcCol="1270" anchor="t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78114" y="2319777"/>
        <a:ext cx="3515215" cy="415212"/>
      </dsp:txXfrm>
    </dsp:sp>
    <dsp:sp modelId="{C8843346-AA0D-4AD7-BFA0-A4D6BBBF914F}">
      <dsp:nvSpPr>
        <dsp:cNvPr id="0" name=""/>
        <dsp:cNvSpPr/>
      </dsp:nvSpPr>
      <dsp:spPr>
        <a:xfrm>
          <a:off x="487099" y="769775"/>
          <a:ext cx="2068197" cy="351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CC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66194" rIns="135128" bIns="135128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Seleccionar empresas cuyas acciones marquen precios de cotización diarios o posean mayor </a:t>
          </a: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transaccionalidad</a:t>
          </a: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para que sea posible la aplicación de los modelos de </a:t>
          </a: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Markowitz</a:t>
          </a: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Black </a:t>
          </a: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099" y="769775"/>
        <a:ext cx="2068197" cy="3515215"/>
      </dsp:txXfrm>
    </dsp:sp>
    <dsp:sp modelId="{3A5CA7B5-4103-4E66-A759-A8F067F71C14}">
      <dsp:nvSpPr>
        <dsp:cNvPr id="0" name=""/>
        <dsp:cNvSpPr/>
      </dsp:nvSpPr>
      <dsp:spPr>
        <a:xfrm>
          <a:off x="71887" y="221695"/>
          <a:ext cx="830424" cy="8304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4D21AD-9555-4083-8968-F47760D246D4}">
      <dsp:nvSpPr>
        <dsp:cNvPr id="0" name=""/>
        <dsp:cNvSpPr/>
      </dsp:nvSpPr>
      <dsp:spPr>
        <a:xfrm rot="16200000">
          <a:off x="1556305" y="2319777"/>
          <a:ext cx="3515215" cy="41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194" bIns="0" numCol="1" spcCol="1270" anchor="t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6305" y="2319777"/>
        <a:ext cx="3515215" cy="415212"/>
      </dsp:txXfrm>
    </dsp:sp>
    <dsp:sp modelId="{0B6730EA-DEA0-4262-9FBF-E0167D879060}">
      <dsp:nvSpPr>
        <dsp:cNvPr id="0" name=""/>
        <dsp:cNvSpPr/>
      </dsp:nvSpPr>
      <dsp:spPr>
        <a:xfrm>
          <a:off x="3521519" y="769775"/>
          <a:ext cx="2068197" cy="351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FF92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66194" rIns="135128" bIns="135128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la situación económica que atraviesa el país, en determinado periodo en el cual se estructuran portafolios de inversión, ayuda a comprender de mejor manera el comportamiento del mercado bursátil.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1519" y="769775"/>
        <a:ext cx="2068197" cy="3515215"/>
      </dsp:txXfrm>
    </dsp:sp>
    <dsp:sp modelId="{D5AEA5E3-DE94-4912-AD2C-CC2A05E178F6}">
      <dsp:nvSpPr>
        <dsp:cNvPr id="0" name=""/>
        <dsp:cNvSpPr/>
      </dsp:nvSpPr>
      <dsp:spPr>
        <a:xfrm>
          <a:off x="3106307" y="221695"/>
          <a:ext cx="830424" cy="83042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0E2E2C-A9C5-49D0-AA6E-ED3C54F4182F}">
      <dsp:nvSpPr>
        <dsp:cNvPr id="0" name=""/>
        <dsp:cNvSpPr/>
      </dsp:nvSpPr>
      <dsp:spPr>
        <a:xfrm rot="16200000">
          <a:off x="4590726" y="2319777"/>
          <a:ext cx="3515215" cy="41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194" bIns="0" numCol="1" spcCol="1270" anchor="t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0726" y="2319777"/>
        <a:ext cx="3515215" cy="415212"/>
      </dsp:txXfrm>
    </dsp:sp>
    <dsp:sp modelId="{FE3E02D3-1C22-459B-9486-36973F43D7EA}">
      <dsp:nvSpPr>
        <dsp:cNvPr id="0" name=""/>
        <dsp:cNvSpPr/>
      </dsp:nvSpPr>
      <dsp:spPr>
        <a:xfrm>
          <a:off x="6555940" y="769775"/>
          <a:ext cx="2068197" cy="351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CC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66194" rIns="135128" bIns="135128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investigaciones acerca de la estimación de las expectativas sobre el exceso de retorno en títulos de renta variable, ya que constituyen datos importantes en la aplicación del modelo Black </a:t>
          </a: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Litterman</a:t>
          </a: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5940" y="769775"/>
        <a:ext cx="2068197" cy="3515215"/>
      </dsp:txXfrm>
    </dsp:sp>
    <dsp:sp modelId="{D1E1F7C3-A24A-4EC7-88D7-938754CC7DD7}">
      <dsp:nvSpPr>
        <dsp:cNvPr id="0" name=""/>
        <dsp:cNvSpPr/>
      </dsp:nvSpPr>
      <dsp:spPr>
        <a:xfrm>
          <a:off x="6140728" y="221695"/>
          <a:ext cx="830424" cy="83042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0E47AA-C679-483E-81B9-C5B7B1D67DD3}">
      <dsp:nvSpPr>
        <dsp:cNvPr id="0" name=""/>
        <dsp:cNvSpPr/>
      </dsp:nvSpPr>
      <dsp:spPr>
        <a:xfrm rot="16200000">
          <a:off x="7625146" y="2319777"/>
          <a:ext cx="3515215" cy="41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194" bIns="0" numCol="1" spcCol="1270" anchor="t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5146" y="2319777"/>
        <a:ext cx="3515215" cy="415212"/>
      </dsp:txXfrm>
    </dsp:sp>
    <dsp:sp modelId="{3FD8AF21-6BC6-451B-A08D-598B6C86B965}">
      <dsp:nvSpPr>
        <dsp:cNvPr id="0" name=""/>
        <dsp:cNvSpPr/>
      </dsp:nvSpPr>
      <dsp:spPr>
        <a:xfrm>
          <a:off x="9590360" y="769775"/>
          <a:ext cx="2068197" cy="351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FF92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66194" rIns="135128" bIns="135128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Indagar sobre mecanismos que permitan una participación más activa por parte de los actores del mercado de valores ecuatoriano, de manera que se pueda desarrollar la actividad bursátil del país.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90360" y="769775"/>
        <a:ext cx="2068197" cy="3515215"/>
      </dsp:txXfrm>
    </dsp:sp>
    <dsp:sp modelId="{361A0DB9-E1D6-4C84-99AA-D37D0B7F17FC}">
      <dsp:nvSpPr>
        <dsp:cNvPr id="0" name=""/>
        <dsp:cNvSpPr/>
      </dsp:nvSpPr>
      <dsp:spPr>
        <a:xfrm>
          <a:off x="9175148" y="221695"/>
          <a:ext cx="830424" cy="83042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73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665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98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306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41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624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05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54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90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447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04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C01FD8-0DAA-4B23-B530-8BCD5FF350C6}" type="datetimeFigureOut">
              <a:rPr lang="es-EC" smtClean="0"/>
              <a:t>10/07/2019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3ABF79-ABDC-46BC-A1D0-163BF20A36A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2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2852382"/>
            <a:ext cx="10058400" cy="1263123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APLICACIÓN DE LOS MODELOS DE MARKOWITZ Y BLACK LITTERMAN EN LA OPTIMIZACIÓN FINANCIERA DE PORTAFOLIOS DE INVERSIÓN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MAYRA RAQUEL OÑA CANDO</a:t>
            </a: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ECON. JUAN CRISTÓBAL PALACIOS VELARDE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5" y="621819"/>
            <a:ext cx="8180078" cy="150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5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022251" y="383107"/>
            <a:ext cx="4102847" cy="6120000"/>
          </a:xfrm>
          <a:prstGeom prst="rect">
            <a:avLst/>
          </a:prstGeom>
          <a:solidFill>
            <a:srgbClr val="B0D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98971" y="441440"/>
            <a:ext cx="3999955" cy="60508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" y="441440"/>
            <a:ext cx="4008220" cy="6084000"/>
          </a:xfrm>
          <a:prstGeom prst="rect">
            <a:avLst/>
          </a:prstGeom>
          <a:solidFill>
            <a:srgbClr val="FF9200"/>
          </a:solidFill>
          <a:ln>
            <a:solidFill>
              <a:srgbClr val="FF92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967774" y="66187"/>
            <a:ext cx="10058400" cy="375253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DE ESTUDIO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87" y="766573"/>
            <a:ext cx="3632964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6" y="1861459"/>
            <a:ext cx="3614099" cy="21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874" y="3251706"/>
            <a:ext cx="3700627" cy="21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747" t="3149" r="1534" b="5532"/>
          <a:stretch/>
        </p:blipFill>
        <p:spPr>
          <a:xfrm>
            <a:off x="8516989" y="509450"/>
            <a:ext cx="3579223" cy="1972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1041" t="3539" r="1534" b="5745"/>
          <a:stretch/>
        </p:blipFill>
        <p:spPr>
          <a:xfrm>
            <a:off x="8513039" y="2481941"/>
            <a:ext cx="3576961" cy="19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2454" t="3629" r="2238" b="6262"/>
          <a:stretch/>
        </p:blipFill>
        <p:spPr>
          <a:xfrm>
            <a:off x="8519992" y="4428306"/>
            <a:ext cx="3564000" cy="1966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 rot="16200000">
            <a:off x="-1277427" y="2514154"/>
            <a:ext cx="284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SECTOR SERVICIOS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2769191" y="2514153"/>
            <a:ext cx="284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SECTOR FINANCIERO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6878857" y="2712357"/>
            <a:ext cx="284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SECTOR INDUSTRIAL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Conector angular 104"/>
          <p:cNvCxnSpPr/>
          <p:nvPr/>
        </p:nvCxnSpPr>
        <p:spPr>
          <a:xfrm flipH="1" flipV="1">
            <a:off x="4614099" y="5211262"/>
            <a:ext cx="6164391" cy="121906"/>
          </a:xfrm>
          <a:prstGeom prst="bentConnector5">
            <a:avLst>
              <a:gd name="adj1" fmla="val 371"/>
              <a:gd name="adj2" fmla="val -783135"/>
              <a:gd name="adj3" fmla="val 100275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 txBox="1">
            <a:spLocks/>
          </p:cNvSpPr>
          <p:nvPr/>
        </p:nvSpPr>
        <p:spPr>
          <a:xfrm>
            <a:off x="1085850" y="147457"/>
            <a:ext cx="10058400" cy="303026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0" y="513392"/>
            <a:ext cx="3208645" cy="421746"/>
          </a:xfrm>
          <a:prstGeom prst="homePlat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DE MARKOWITZ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775783" y="1316535"/>
            <a:ext cx="10194312" cy="3676917"/>
          </a:xfrm>
          <a:custGeom>
            <a:avLst/>
            <a:gdLst>
              <a:gd name="connsiteX0" fmla="*/ 0 w 9966960"/>
              <a:gd name="connsiteY0" fmla="*/ 3086671 h 3204237"/>
              <a:gd name="connsiteX1" fmla="*/ 1397726 w 9966960"/>
              <a:gd name="connsiteY1" fmla="*/ 1205620 h 3204237"/>
              <a:gd name="connsiteX2" fmla="*/ 3540034 w 9966960"/>
              <a:gd name="connsiteY2" fmla="*/ 160591 h 3204237"/>
              <a:gd name="connsiteX3" fmla="*/ 6008914 w 9966960"/>
              <a:gd name="connsiteY3" fmla="*/ 108340 h 3204237"/>
              <a:gd name="connsiteX4" fmla="*/ 8569234 w 9966960"/>
              <a:gd name="connsiteY4" fmla="*/ 1179494 h 3204237"/>
              <a:gd name="connsiteX5" fmla="*/ 9966960 w 9966960"/>
              <a:gd name="connsiteY5" fmla="*/ 3204237 h 320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6960" h="3204237">
                <a:moveTo>
                  <a:pt x="0" y="3086671"/>
                </a:moveTo>
                <a:cubicBezTo>
                  <a:pt x="403860" y="2389985"/>
                  <a:pt x="807720" y="1693300"/>
                  <a:pt x="1397726" y="1205620"/>
                </a:cubicBezTo>
                <a:cubicBezTo>
                  <a:pt x="1987732" y="717940"/>
                  <a:pt x="2771503" y="343471"/>
                  <a:pt x="3540034" y="160591"/>
                </a:cubicBezTo>
                <a:cubicBezTo>
                  <a:pt x="4308565" y="-22289"/>
                  <a:pt x="5170714" y="-61477"/>
                  <a:pt x="6008914" y="108340"/>
                </a:cubicBezTo>
                <a:cubicBezTo>
                  <a:pt x="6847114" y="278157"/>
                  <a:pt x="7909560" y="663511"/>
                  <a:pt x="8569234" y="1179494"/>
                </a:cubicBezTo>
                <a:cubicBezTo>
                  <a:pt x="9228908" y="1695477"/>
                  <a:pt x="9718766" y="2797111"/>
                  <a:pt x="9966960" y="3204237"/>
                </a:cubicBez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Octágono 23"/>
          <p:cNvSpPr/>
          <p:nvPr/>
        </p:nvSpPr>
        <p:spPr>
          <a:xfrm>
            <a:off x="293913" y="4558215"/>
            <a:ext cx="1656000" cy="1476000"/>
          </a:xfrm>
          <a:prstGeom prst="octagon">
            <a:avLst/>
          </a:prstGeom>
          <a:ln w="76200">
            <a:solidFill>
              <a:srgbClr val="FF9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 de rentabilidad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-1" y="3704685"/>
                <a:ext cx="1277179" cy="555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600" b="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C" sz="16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C" sz="16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C" sz="1600" b="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04685"/>
                <a:ext cx="1277179" cy="555601"/>
              </a:xfrm>
              <a:prstGeom prst="rect">
                <a:avLst/>
              </a:prstGeom>
              <a:blipFill>
                <a:blip r:embed="rId2"/>
                <a:stretch>
                  <a:fillRect b="-2151"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269056" y="1877750"/>
                <a:ext cx="1896481" cy="819840"/>
              </a:xfrm>
              <a:prstGeom prst="rect">
                <a:avLst/>
              </a:prstGeom>
              <a:ln>
                <a:solidFill>
                  <a:srgbClr val="00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grow m:val="on"/>
                                          <m:subHide m:val="on"/>
                                          <m:supHide m:val="on"/>
                                          <m:ctrlP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s-EC" sz="1600" b="0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</m:e>
                                      </m:nary>
                                      <m:sSub>
                                        <m:sSubPr>
                                          <m:ctrlP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sz="1600" b="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EC" sz="16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C" sz="1600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s-EC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C" sz="1600" b="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C" sz="16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s-EC" sz="16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6" y="1877750"/>
                <a:ext cx="1896481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/>
              <p:cNvSpPr/>
              <p:nvPr/>
            </p:nvSpPr>
            <p:spPr>
              <a:xfrm>
                <a:off x="3313149" y="615500"/>
                <a:ext cx="3024738" cy="616131"/>
              </a:xfrm>
              <a:prstGeom prst="rect">
                <a:avLst/>
              </a:prstGeom>
              <a:ln>
                <a:solidFill>
                  <a:srgbClr val="00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sz="1400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C" sz="1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EC" sz="1400" b="0" i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s-EC" sz="1400" b="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s-EC" sz="1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49" y="615500"/>
                <a:ext cx="3024738" cy="616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7531024" y="566218"/>
                <a:ext cx="1280607" cy="589072"/>
              </a:xfrm>
              <a:prstGeom prst="rect">
                <a:avLst/>
              </a:prstGeom>
              <a:ln>
                <a:solidFill>
                  <a:srgbClr val="00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b="0">
                              <a:latin typeface="Cambria Math" panose="02040503050406030204" pitchFamily="18" charset="0"/>
                            </a:rPr>
                            <m:t>⍴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 sz="1600" b="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C" sz="1600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024" y="566218"/>
                <a:ext cx="1280607" cy="589072"/>
              </a:xfrm>
              <a:prstGeom prst="rect">
                <a:avLst/>
              </a:prstGeom>
              <a:blipFill>
                <a:blip r:embed="rId5"/>
                <a:stretch>
                  <a:fillRect b="-2020"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10747096" y="3977372"/>
                <a:ext cx="1445075" cy="3929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𝑊𝑉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s-EC" sz="16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096" y="3977372"/>
                <a:ext cx="1445075" cy="39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ctágono 30"/>
          <p:cNvSpPr/>
          <p:nvPr/>
        </p:nvSpPr>
        <p:spPr>
          <a:xfrm>
            <a:off x="1674785" y="2652784"/>
            <a:ext cx="1620000" cy="1476000"/>
          </a:xfrm>
          <a:prstGeom prst="octagon">
            <a:avLst/>
          </a:prstGeom>
          <a:ln w="76200"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 Desviación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estándar</a:t>
            </a:r>
          </a:p>
        </p:txBody>
      </p:sp>
      <p:sp>
        <p:nvSpPr>
          <p:cNvPr id="32" name="Octágono 31"/>
          <p:cNvSpPr/>
          <p:nvPr/>
        </p:nvSpPr>
        <p:spPr>
          <a:xfrm>
            <a:off x="4074473" y="1320109"/>
            <a:ext cx="1620000" cy="1476000"/>
          </a:xfrm>
          <a:prstGeom prst="octagon">
            <a:avLst/>
          </a:prstGeom>
          <a:ln w="76200">
            <a:solidFill>
              <a:srgbClr val="FF9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Matriz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varianza covarianza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ctágono 32"/>
          <p:cNvSpPr/>
          <p:nvPr/>
        </p:nvSpPr>
        <p:spPr>
          <a:xfrm>
            <a:off x="6531182" y="1308022"/>
            <a:ext cx="1620000" cy="1476000"/>
          </a:xfrm>
          <a:prstGeom prst="octagon">
            <a:avLst/>
          </a:prstGeom>
          <a:ln w="76200"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Matriz de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correlación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ctágono 33"/>
          <p:cNvSpPr/>
          <p:nvPr/>
        </p:nvSpPr>
        <p:spPr>
          <a:xfrm>
            <a:off x="8726969" y="2424541"/>
            <a:ext cx="1753462" cy="1476000"/>
          </a:xfrm>
          <a:prstGeom prst="octagon">
            <a:avLst/>
          </a:prstGeom>
          <a:ln w="76200">
            <a:solidFill>
              <a:srgbClr val="FF9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esperado del portafolio</a:t>
            </a:r>
          </a:p>
        </p:txBody>
      </p:sp>
      <p:sp>
        <p:nvSpPr>
          <p:cNvPr id="35" name="Octágono 34"/>
          <p:cNvSpPr/>
          <p:nvPr/>
        </p:nvSpPr>
        <p:spPr>
          <a:xfrm>
            <a:off x="9426483" y="4469919"/>
            <a:ext cx="1620000" cy="1476000"/>
          </a:xfrm>
          <a:prstGeom prst="octagon">
            <a:avLst/>
          </a:prstGeom>
          <a:ln w="76200"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Riesgo del portafolio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75897" y="4601857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mtClean="0">
                <a:solidFill>
                  <a:schemeClr val="tx1"/>
                </a:solidFill>
              </a:rPr>
              <a:t>1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125884" y="2682473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564331" y="1347005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3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002315" y="1320108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4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9173900" y="2445029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5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9916341" y="4504403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6</a:t>
            </a:r>
            <a:endParaRPr lang="es-EC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ángulo 42"/>
              <p:cNvSpPr/>
              <p:nvPr/>
            </p:nvSpPr>
            <p:spPr>
              <a:xfrm>
                <a:off x="9200254" y="1739681"/>
                <a:ext cx="2504595" cy="576055"/>
              </a:xfrm>
              <a:prstGeom prst="rect">
                <a:avLst/>
              </a:prstGeom>
              <a:ln>
                <a:solidFill>
                  <a:srgbClr val="00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s-EC" sz="1600" b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sz="1600" b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s-EC" sz="1600" b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sz="1600" b="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43" name="Rectá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254" y="1739681"/>
                <a:ext cx="2504595" cy="5760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angular 46"/>
          <p:cNvCxnSpPr>
            <a:stCxn id="24" idx="5"/>
          </p:cNvCxnSpPr>
          <p:nvPr/>
        </p:nvCxnSpPr>
        <p:spPr>
          <a:xfrm rot="10800000">
            <a:off x="132881" y="4469925"/>
            <a:ext cx="161032" cy="52059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>
            <a:stCxn id="31" idx="5"/>
            <a:endCxn id="26" idx="2"/>
          </p:cNvCxnSpPr>
          <p:nvPr/>
        </p:nvCxnSpPr>
        <p:spPr>
          <a:xfrm rot="10800000">
            <a:off x="1217297" y="2697590"/>
            <a:ext cx="457488" cy="38750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>
            <a:stCxn id="32" idx="5"/>
          </p:cNvCxnSpPr>
          <p:nvPr/>
        </p:nvCxnSpPr>
        <p:spPr>
          <a:xfrm rot="10800000">
            <a:off x="3644537" y="1233035"/>
            <a:ext cx="429936" cy="51938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r 67"/>
          <p:cNvCxnSpPr>
            <a:stCxn id="33" idx="0"/>
          </p:cNvCxnSpPr>
          <p:nvPr/>
        </p:nvCxnSpPr>
        <p:spPr>
          <a:xfrm flipV="1">
            <a:off x="8151182" y="1251748"/>
            <a:ext cx="414220" cy="48858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34" idx="0"/>
          </p:cNvCxnSpPr>
          <p:nvPr/>
        </p:nvCxnSpPr>
        <p:spPr>
          <a:xfrm flipV="1">
            <a:off x="10480431" y="2379111"/>
            <a:ext cx="400929" cy="47773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r 75"/>
          <p:cNvCxnSpPr>
            <a:stCxn id="35" idx="0"/>
          </p:cNvCxnSpPr>
          <p:nvPr/>
        </p:nvCxnSpPr>
        <p:spPr>
          <a:xfrm flipV="1">
            <a:off x="11046483" y="4469919"/>
            <a:ext cx="496478" cy="432306"/>
          </a:xfrm>
          <a:prstGeom prst="bentConnector3">
            <a:avLst>
              <a:gd name="adj1" fmla="val 100649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ctágono 82"/>
          <p:cNvSpPr/>
          <p:nvPr/>
        </p:nvSpPr>
        <p:spPr>
          <a:xfrm>
            <a:off x="3728469" y="3423790"/>
            <a:ext cx="1717767" cy="1641087"/>
          </a:xfrm>
          <a:prstGeom prst="octagon">
            <a:avLst/>
          </a:prstGeom>
          <a:ln w="76200">
            <a:solidFill>
              <a:srgbClr val="FF9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Mínima varianza</a:t>
            </a:r>
          </a:p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Máxima rentabilidad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4233022" y="3480907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7</a:t>
            </a:r>
            <a:endParaRPr lang="es-EC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ángulo 99"/>
              <p:cNvSpPr/>
              <p:nvPr/>
            </p:nvSpPr>
            <p:spPr>
              <a:xfrm>
                <a:off x="5850604" y="3358934"/>
                <a:ext cx="2449132" cy="540020"/>
              </a:xfrm>
              <a:prstGeom prst="rect">
                <a:avLst/>
              </a:prstGeom>
              <a:ln>
                <a:solidFill>
                  <a:srgbClr val="00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0" i="1">
                          <a:latin typeface="Cambria Math" panose="02040503050406030204" pitchFamily="18" charset="0"/>
                        </a:rPr>
                        <m:t>𝑀𝑖𝑛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nary>
                        <m:naryPr>
                          <m:chr m:val="∑"/>
                          <m:limLoc m:val="subSup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00" name="Rectángulo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604" y="3358934"/>
                <a:ext cx="2449132" cy="540020"/>
              </a:xfrm>
              <a:prstGeom prst="rect">
                <a:avLst/>
              </a:prstGeom>
              <a:blipFill>
                <a:blip r:embed="rId8"/>
                <a:stretch>
                  <a:fillRect l="-8416" t="-130769" r="-5693" b="-193407"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ángulo 100"/>
              <p:cNvSpPr/>
              <p:nvPr/>
            </p:nvSpPr>
            <p:spPr>
              <a:xfrm>
                <a:off x="5850604" y="4492022"/>
                <a:ext cx="2600904" cy="515654"/>
              </a:xfrm>
              <a:prstGeom prst="rect">
                <a:avLst/>
              </a:prstGeom>
              <a:ln>
                <a:solidFill>
                  <a:srgbClr val="00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0" i="1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s-EC" sz="14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400" b="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C" sz="1400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C" sz="1400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01" name="Rectángulo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604" y="4492022"/>
                <a:ext cx="2600904" cy="515654"/>
              </a:xfrm>
              <a:prstGeom prst="rect">
                <a:avLst/>
              </a:prstGeom>
              <a:blipFill>
                <a:blip r:embed="rId9"/>
                <a:stretch>
                  <a:fillRect t="-138372" r="-13785" b="-210465"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Conector angular 122"/>
          <p:cNvCxnSpPr>
            <a:stCxn id="83" idx="0"/>
            <a:endCxn id="100" idx="1"/>
          </p:cNvCxnSpPr>
          <p:nvPr/>
        </p:nvCxnSpPr>
        <p:spPr>
          <a:xfrm flipV="1">
            <a:off x="5446236" y="3628944"/>
            <a:ext cx="404368" cy="275504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angular 124"/>
          <p:cNvCxnSpPr>
            <a:stCxn id="83" idx="1"/>
            <a:endCxn id="101" idx="1"/>
          </p:cNvCxnSpPr>
          <p:nvPr/>
        </p:nvCxnSpPr>
        <p:spPr>
          <a:xfrm>
            <a:off x="5446236" y="4584219"/>
            <a:ext cx="404368" cy="16563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85850" y="238669"/>
            <a:ext cx="10058400" cy="303026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35132" y="965867"/>
            <a:ext cx="3994967" cy="369332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Rendimientos y riesgos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3" y="1727287"/>
            <a:ext cx="11065877" cy="2721191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0" y="728787"/>
            <a:ext cx="3291840" cy="421746"/>
          </a:xfrm>
          <a:prstGeom prst="homePlat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DE MARKOWITZ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t="3130" b="-1"/>
          <a:stretch/>
        </p:blipFill>
        <p:spPr>
          <a:xfrm>
            <a:off x="10406062" y="4450100"/>
            <a:ext cx="1476375" cy="18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85850" y="147457"/>
            <a:ext cx="10058400" cy="303026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0" y="513392"/>
            <a:ext cx="3644537" cy="53880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BLACK LITTERMAN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775783" y="1316535"/>
            <a:ext cx="10194312" cy="3676917"/>
          </a:xfrm>
          <a:custGeom>
            <a:avLst/>
            <a:gdLst>
              <a:gd name="connsiteX0" fmla="*/ 0 w 9966960"/>
              <a:gd name="connsiteY0" fmla="*/ 3086671 h 3204237"/>
              <a:gd name="connsiteX1" fmla="*/ 1397726 w 9966960"/>
              <a:gd name="connsiteY1" fmla="*/ 1205620 h 3204237"/>
              <a:gd name="connsiteX2" fmla="*/ 3540034 w 9966960"/>
              <a:gd name="connsiteY2" fmla="*/ 160591 h 3204237"/>
              <a:gd name="connsiteX3" fmla="*/ 6008914 w 9966960"/>
              <a:gd name="connsiteY3" fmla="*/ 108340 h 3204237"/>
              <a:gd name="connsiteX4" fmla="*/ 8569234 w 9966960"/>
              <a:gd name="connsiteY4" fmla="*/ 1179494 h 3204237"/>
              <a:gd name="connsiteX5" fmla="*/ 9966960 w 9966960"/>
              <a:gd name="connsiteY5" fmla="*/ 3204237 h 320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6960" h="3204237">
                <a:moveTo>
                  <a:pt x="0" y="3086671"/>
                </a:moveTo>
                <a:cubicBezTo>
                  <a:pt x="403860" y="2389985"/>
                  <a:pt x="807720" y="1693300"/>
                  <a:pt x="1397726" y="1205620"/>
                </a:cubicBezTo>
                <a:cubicBezTo>
                  <a:pt x="1987732" y="717940"/>
                  <a:pt x="2771503" y="343471"/>
                  <a:pt x="3540034" y="160591"/>
                </a:cubicBezTo>
                <a:cubicBezTo>
                  <a:pt x="4308565" y="-22289"/>
                  <a:pt x="5170714" y="-61477"/>
                  <a:pt x="6008914" y="108340"/>
                </a:cubicBezTo>
                <a:cubicBezTo>
                  <a:pt x="6847114" y="278157"/>
                  <a:pt x="7909560" y="663511"/>
                  <a:pt x="8569234" y="1179494"/>
                </a:cubicBezTo>
                <a:cubicBezTo>
                  <a:pt x="9228908" y="1695477"/>
                  <a:pt x="9718766" y="2797111"/>
                  <a:pt x="9966960" y="3204237"/>
                </a:cubicBez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4" name="Conector angular 23"/>
          <p:cNvCxnSpPr/>
          <p:nvPr/>
        </p:nvCxnSpPr>
        <p:spPr>
          <a:xfrm rot="10800000">
            <a:off x="132873" y="4665866"/>
            <a:ext cx="161040" cy="60714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/>
          <p:nvPr/>
        </p:nvCxnSpPr>
        <p:spPr>
          <a:xfrm rot="10800000">
            <a:off x="890727" y="2984976"/>
            <a:ext cx="457488" cy="4358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rminador 39"/>
          <p:cNvSpPr/>
          <p:nvPr/>
        </p:nvSpPr>
        <p:spPr>
          <a:xfrm>
            <a:off x="6659779" y="1207823"/>
            <a:ext cx="1908277" cy="977423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Q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rminador 40"/>
          <p:cNvSpPr/>
          <p:nvPr/>
        </p:nvSpPr>
        <p:spPr>
          <a:xfrm>
            <a:off x="1184737" y="3231398"/>
            <a:ext cx="2037310" cy="106801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Ponderación de activos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rminador 41"/>
          <p:cNvSpPr/>
          <p:nvPr/>
        </p:nvSpPr>
        <p:spPr>
          <a:xfrm>
            <a:off x="293913" y="4748983"/>
            <a:ext cx="2037310" cy="1082804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 de aversión al </a:t>
            </a:r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rminador 42"/>
          <p:cNvSpPr/>
          <p:nvPr/>
        </p:nvSpPr>
        <p:spPr>
          <a:xfrm>
            <a:off x="8965633" y="3264821"/>
            <a:ext cx="2004462" cy="1009336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 (τ</a:t>
            </a:r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rminador 43"/>
          <p:cNvSpPr/>
          <p:nvPr/>
        </p:nvSpPr>
        <p:spPr>
          <a:xfrm>
            <a:off x="4223250" y="1245941"/>
            <a:ext cx="2037310" cy="103750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Retornos en equilibrio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rminador 44"/>
          <p:cNvSpPr/>
          <p:nvPr/>
        </p:nvSpPr>
        <p:spPr>
          <a:xfrm>
            <a:off x="8576442" y="1954643"/>
            <a:ext cx="2056723" cy="1047779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P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 activos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rminador 45"/>
          <p:cNvSpPr/>
          <p:nvPr/>
        </p:nvSpPr>
        <p:spPr>
          <a:xfrm>
            <a:off x="9595098" y="4780972"/>
            <a:ext cx="2004719" cy="953623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(</a:t>
            </a:r>
            <a:r>
              <a:rPr lang="el-G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EC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58422" y="4780810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1463159" y="3250851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4469052" y="1264751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4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6911164" y="1220629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8851811" y="1966369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9226073" y="3288399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9857451" y="4816705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8" name="Terminador 57"/>
          <p:cNvSpPr/>
          <p:nvPr/>
        </p:nvSpPr>
        <p:spPr>
          <a:xfrm>
            <a:off x="5253157" y="3987319"/>
            <a:ext cx="2192428" cy="1346909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Rentabilidades Black </a:t>
            </a:r>
            <a:r>
              <a:rPr lang="es-EC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Litterman</a:t>
            </a:r>
            <a:endParaRPr lang="es-EC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ector angular 64"/>
          <p:cNvCxnSpPr/>
          <p:nvPr/>
        </p:nvCxnSpPr>
        <p:spPr>
          <a:xfrm rot="5400000" flipH="1">
            <a:off x="8330018" y="3296472"/>
            <a:ext cx="439748" cy="4515260"/>
          </a:xfrm>
          <a:prstGeom prst="bentConnector3">
            <a:avLst>
              <a:gd name="adj1" fmla="val -51984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65"/>
          <p:cNvSpPr/>
          <p:nvPr/>
        </p:nvSpPr>
        <p:spPr>
          <a:xfrm>
            <a:off x="5503914" y="3991612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9</a:t>
            </a:r>
            <a:endParaRPr lang="es-EC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ángulo 66"/>
              <p:cNvSpPr/>
              <p:nvPr/>
            </p:nvSpPr>
            <p:spPr>
              <a:xfrm>
                <a:off x="240196" y="2396566"/>
                <a:ext cx="1396343" cy="610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sz="1600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sz="16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C" sz="16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67" name="Rectá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6" y="2396566"/>
                <a:ext cx="1396343" cy="610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ángulo 67"/>
              <p:cNvSpPr/>
              <p:nvPr/>
            </p:nvSpPr>
            <p:spPr>
              <a:xfrm>
                <a:off x="13892" y="4066934"/>
                <a:ext cx="1258662" cy="553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s-EC" sz="1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68" name="Rectá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" y="4066934"/>
                <a:ext cx="1258662" cy="553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ángulo 68"/>
              <p:cNvSpPr/>
              <p:nvPr/>
            </p:nvSpPr>
            <p:spPr>
              <a:xfrm>
                <a:off x="4078396" y="438113"/>
                <a:ext cx="1425518" cy="6140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grow m:val="on"/>
                          <m:subHide m:val="on"/>
                          <m:supHide m:val="on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m:rPr>
                          <m:sty m:val="p"/>
                        </m:rPr>
                        <a:rPr lang="es-EC" sz="1400" b="0" i="0">
                          <a:latin typeface="Cambria Math" panose="02040503050406030204" pitchFamily="18" charset="0"/>
                        </a:rPr>
                        <m:t>λ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s-EC" sz="1400" b="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nary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69" name="Rectá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396" y="438113"/>
                <a:ext cx="1425518" cy="614079"/>
              </a:xfrm>
              <a:prstGeom prst="rect">
                <a:avLst/>
              </a:prstGeom>
              <a:blipFill>
                <a:blip r:embed="rId4"/>
                <a:stretch>
                  <a:fillRect l="-32203" t="-112621" r="-63983" b="-1621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ángulo 69"/>
              <p:cNvSpPr/>
              <p:nvPr/>
            </p:nvSpPr>
            <p:spPr>
              <a:xfrm>
                <a:off x="6659779" y="526759"/>
                <a:ext cx="3559885" cy="53072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s-EC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Expectativa=</a:t>
                </a:r>
                <a14:m>
                  <m:oMath xmlns:m="http://schemas.openxmlformats.org/officeDocument/2006/math">
                    <m:r>
                      <a:rPr lang="es-EC" sz="1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C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EC" sz="1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∑</m:t>
                            </m:r>
                            <m:sSup>
                              <m:sSupPr>
                                <m:ctrlPr>
                                  <a:rPr lang="es-EC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C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𝐴𝑐𝑐𝑖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ó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𝐴𝑐𝑐𝑖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ó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C" sz="1400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EC" sz="1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s-EC" sz="1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  <m:r>
                      <a:rPr lang="es-EC" sz="1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s-EC" sz="1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𝑓𝑎𝑐𝑡𝑜𝑟</m:t>
                    </m:r>
                  </m:oMath>
                </a14:m>
                <a:endParaRPr lang="es-EC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Rectá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79" y="526759"/>
                <a:ext cx="3559885" cy="530723"/>
              </a:xfrm>
              <a:prstGeom prst="rect">
                <a:avLst/>
              </a:prstGeom>
              <a:blipFill>
                <a:blip r:embed="rId5"/>
                <a:stretch>
                  <a:fillRect l="-3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ángulo 70"/>
              <p:cNvSpPr/>
              <p:nvPr/>
            </p:nvSpPr>
            <p:spPr>
              <a:xfrm>
                <a:off x="10010997" y="1084539"/>
                <a:ext cx="2091726" cy="7931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C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sz="1600" b="0" i="1">
                                        <a:latin typeface="Cambria Math" panose="02040503050406030204" pitchFamily="18" charset="0"/>
                                      </a:rPr>
                                      <m:t>𝑘𝑛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71" name="Rectá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997" y="1084539"/>
                <a:ext cx="2091726" cy="7931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ángulo 71"/>
              <p:cNvSpPr/>
              <p:nvPr/>
            </p:nvSpPr>
            <p:spPr>
              <a:xfrm>
                <a:off x="11092667" y="2702909"/>
                <a:ext cx="718595" cy="5549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72" name="Rectángulo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667" y="2702909"/>
                <a:ext cx="718595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ángulo 72"/>
              <p:cNvSpPr/>
              <p:nvPr/>
            </p:nvSpPr>
            <p:spPr>
              <a:xfrm>
                <a:off x="10920852" y="4098859"/>
                <a:ext cx="1259254" cy="6140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400" b="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EC" sz="1400" b="0" i="1">
                          <a:latin typeface="Cambria Math" panose="02040503050406030204" pitchFamily="18" charset="0"/>
                        </a:rPr>
                        <m:t>𝑃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73" name="Rectángulo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852" y="4098859"/>
                <a:ext cx="1259254" cy="614079"/>
              </a:xfrm>
              <a:prstGeom prst="rect">
                <a:avLst/>
              </a:prstGeom>
              <a:blipFill>
                <a:blip r:embed="rId8"/>
                <a:stretch>
                  <a:fillRect t="-112621" r="-77033" b="-1621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ángulo 73"/>
          <p:cNvSpPr/>
          <p:nvPr/>
        </p:nvSpPr>
        <p:spPr>
          <a:xfrm>
            <a:off x="4136830" y="3250851"/>
            <a:ext cx="4501553" cy="507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E(R)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[(τ∑)</a:t>
            </a:r>
            <a:r>
              <a:rPr lang="es-EC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+P</a:t>
            </a:r>
            <a:r>
              <a:rPr lang="es-EC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Ω</a:t>
            </a:r>
            <a:r>
              <a:rPr lang="es-EC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P]</a:t>
            </a:r>
            <a:r>
              <a:rPr lang="es-EC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[(λ∑)</a:t>
            </a:r>
            <a:r>
              <a:rPr lang="es-EC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∏+P</a:t>
            </a:r>
            <a:r>
              <a:rPr lang="es-EC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Ω</a:t>
            </a:r>
            <a:r>
              <a:rPr lang="es-EC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]+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rf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76" name="Conector angular 75"/>
          <p:cNvCxnSpPr>
            <a:stCxn id="44" idx="1"/>
            <a:endCxn id="69" idx="2"/>
          </p:cNvCxnSpPr>
          <p:nvPr/>
        </p:nvCxnSpPr>
        <p:spPr>
          <a:xfrm rot="10800000" flipH="1">
            <a:off x="4223249" y="1052193"/>
            <a:ext cx="567905" cy="712499"/>
          </a:xfrm>
          <a:prstGeom prst="bentConnector4">
            <a:avLst>
              <a:gd name="adj1" fmla="val -40253"/>
              <a:gd name="adj2" fmla="val 864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r 77"/>
          <p:cNvCxnSpPr>
            <a:stCxn id="45" idx="3"/>
            <a:endCxn id="71" idx="2"/>
          </p:cNvCxnSpPr>
          <p:nvPr/>
        </p:nvCxnSpPr>
        <p:spPr>
          <a:xfrm flipV="1">
            <a:off x="10633165" y="1877641"/>
            <a:ext cx="423695" cy="60089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stCxn id="43" idx="3"/>
          </p:cNvCxnSpPr>
          <p:nvPr/>
        </p:nvCxnSpPr>
        <p:spPr>
          <a:xfrm flipV="1">
            <a:off x="10970095" y="3250841"/>
            <a:ext cx="269117" cy="5186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46" idx="3"/>
          </p:cNvCxnSpPr>
          <p:nvPr/>
        </p:nvCxnSpPr>
        <p:spPr>
          <a:xfrm flipV="1">
            <a:off x="11599817" y="4735616"/>
            <a:ext cx="188378" cy="5221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40" idx="1"/>
            <a:endCxn id="70" idx="1"/>
          </p:cNvCxnSpPr>
          <p:nvPr/>
        </p:nvCxnSpPr>
        <p:spPr>
          <a:xfrm rot="10800000">
            <a:off x="6659779" y="792121"/>
            <a:ext cx="12700" cy="904414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rminador 52"/>
          <p:cNvSpPr/>
          <p:nvPr/>
        </p:nvSpPr>
        <p:spPr>
          <a:xfrm>
            <a:off x="2035758" y="1807696"/>
            <a:ext cx="1978736" cy="1094056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varianza covarianza</a:t>
            </a:r>
            <a:endParaRPr lang="es-EC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2315004" y="1839482"/>
            <a:ext cx="369025" cy="287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3</a:t>
            </a:r>
            <a:endParaRPr lang="es-EC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ángulo 74"/>
              <p:cNvSpPr/>
              <p:nvPr/>
            </p:nvSpPr>
            <p:spPr>
              <a:xfrm>
                <a:off x="238132" y="1112715"/>
                <a:ext cx="3024738" cy="6161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C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sz="1400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C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C" sz="1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EC" sz="1400" b="0" i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s-EC" sz="1400" b="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sz="14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s-EC" sz="1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sz="14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C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C" sz="1400" b="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EC" sz="1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sz="14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75" name="Rectángulo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32" y="1112715"/>
                <a:ext cx="3024738" cy="616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ector angular 76"/>
          <p:cNvCxnSpPr/>
          <p:nvPr/>
        </p:nvCxnSpPr>
        <p:spPr>
          <a:xfrm rot="10800000">
            <a:off x="1565949" y="1725809"/>
            <a:ext cx="457488" cy="4358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85850" y="238669"/>
            <a:ext cx="10058400" cy="303026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22069" y="1073558"/>
            <a:ext cx="3994967" cy="369332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Rendimientos y riesgos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0" y="882154"/>
            <a:ext cx="3644537" cy="53880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BLACK LITTERMAN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2" y="1761413"/>
            <a:ext cx="10437338" cy="26886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3130" b="-1"/>
          <a:stretch/>
        </p:blipFill>
        <p:spPr>
          <a:xfrm>
            <a:off x="10406062" y="4450100"/>
            <a:ext cx="1476375" cy="18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1154" y="103911"/>
            <a:ext cx="10058400" cy="279017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47103" y="382928"/>
            <a:ext cx="4419800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Portafolios de inversión </a:t>
            </a: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frontera eficiente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2530" y="857671"/>
            <a:ext cx="3511641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75608" y="869827"/>
            <a:ext cx="0" cy="5472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135845" y="869827"/>
            <a:ext cx="0" cy="5472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4422526" y="878238"/>
            <a:ext cx="3506628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50392" y="804674"/>
            <a:ext cx="3363780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809476079"/>
              </p:ext>
            </p:extLst>
          </p:nvPr>
        </p:nvGraphicFramePr>
        <p:xfrm>
          <a:off x="4099779" y="4092430"/>
          <a:ext cx="4015620" cy="217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232228511"/>
              </p:ext>
            </p:extLst>
          </p:nvPr>
        </p:nvGraphicFramePr>
        <p:xfrm>
          <a:off x="8168075" y="4098357"/>
          <a:ext cx="3915068" cy="216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324592042"/>
              </p:ext>
            </p:extLst>
          </p:nvPr>
        </p:nvGraphicFramePr>
        <p:xfrm>
          <a:off x="43877" y="4080970"/>
          <a:ext cx="4003226" cy="218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entágono 5"/>
          <p:cNvSpPr/>
          <p:nvPr/>
        </p:nvSpPr>
        <p:spPr>
          <a:xfrm>
            <a:off x="26633" y="398416"/>
            <a:ext cx="3265207" cy="421746"/>
          </a:xfrm>
          <a:prstGeom prst="homePlat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DE MARKOWITZ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779" y="1313042"/>
            <a:ext cx="4032000" cy="268313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127" y="1307756"/>
            <a:ext cx="4099808" cy="2664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292" y="1313040"/>
            <a:ext cx="4032000" cy="26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30652" y="410530"/>
            <a:ext cx="4942379" cy="369332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Portafolios de inversión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frontera eficiente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9667" y="904975"/>
            <a:ext cx="3637709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36419" y="869827"/>
            <a:ext cx="0" cy="55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109719" y="869827"/>
            <a:ext cx="0" cy="55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4458072" y="911562"/>
            <a:ext cx="3274426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680174" y="867876"/>
            <a:ext cx="3375095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645190048"/>
              </p:ext>
            </p:extLst>
          </p:nvPr>
        </p:nvGraphicFramePr>
        <p:xfrm>
          <a:off x="-2932" y="3974317"/>
          <a:ext cx="3996000" cy="236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894956667"/>
              </p:ext>
            </p:extLst>
          </p:nvPr>
        </p:nvGraphicFramePr>
        <p:xfrm>
          <a:off x="4094123" y="3974316"/>
          <a:ext cx="3991560" cy="237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876859806"/>
              </p:ext>
            </p:extLst>
          </p:nvPr>
        </p:nvGraphicFramePr>
        <p:xfrm>
          <a:off x="8187684" y="3974316"/>
          <a:ext cx="3916724" cy="237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1045028" y="25804"/>
            <a:ext cx="10058400" cy="314454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entágono 20"/>
          <p:cNvSpPr/>
          <p:nvPr/>
        </p:nvSpPr>
        <p:spPr>
          <a:xfrm>
            <a:off x="36118" y="306216"/>
            <a:ext cx="3644537" cy="53880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BLACK LITTERMAN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" y="1269326"/>
            <a:ext cx="4032000" cy="2687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055" y="1281692"/>
            <a:ext cx="4032000" cy="26746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694" y="1291135"/>
            <a:ext cx="4032000" cy="26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06018" y="391711"/>
            <a:ext cx="6960303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CONFRONTACIÓN MODELOS DE MARKOWITZ Y BLACK LITTERMAN</a:t>
            </a:r>
            <a:endParaRPr lang="es-EC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6415" y="753751"/>
            <a:ext cx="3507758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10544" y="3616419"/>
            <a:ext cx="2995205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01324" y="763469"/>
            <a:ext cx="3513394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950" r="2119" b="3910"/>
          <a:stretch/>
        </p:blipFill>
        <p:spPr>
          <a:xfrm>
            <a:off x="13064" y="1130533"/>
            <a:ext cx="4320000" cy="2446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045028" y="68258"/>
            <a:ext cx="10058400" cy="290249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2886" r="1641"/>
          <a:stretch/>
        </p:blipFill>
        <p:spPr>
          <a:xfrm>
            <a:off x="6339103" y="1154275"/>
            <a:ext cx="4090088" cy="2424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872" y="4002834"/>
            <a:ext cx="4740810" cy="24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429" y="1788750"/>
            <a:ext cx="1798383" cy="12386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492" y="1788750"/>
            <a:ext cx="1656000" cy="109671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6175" y="4623377"/>
            <a:ext cx="1728000" cy="117873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358519" y="1478775"/>
            <a:ext cx="1764000" cy="307777"/>
          </a:xfrm>
          <a:prstGeom prst="rect">
            <a:avLst/>
          </a:prstGeom>
          <a:noFill/>
          <a:ln>
            <a:solidFill>
              <a:srgbClr val="FF9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 de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Sharpe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806175" y="4315601"/>
            <a:ext cx="1702646" cy="307777"/>
          </a:xfrm>
          <a:prstGeom prst="rect">
            <a:avLst/>
          </a:prstGeom>
          <a:noFill/>
          <a:ln>
            <a:solidFill>
              <a:srgbClr val="FF9200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 de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Sharpe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451166" y="1480973"/>
            <a:ext cx="1620000" cy="307777"/>
          </a:xfrm>
          <a:prstGeom prst="rect">
            <a:avLst/>
          </a:prstGeom>
          <a:noFill/>
          <a:ln>
            <a:solidFill>
              <a:srgbClr val="FF9200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 de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Sharpe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6468" y="209006"/>
            <a:ext cx="10058400" cy="470263"/>
          </a:xfrm>
          <a:prstGeom prst="rect">
            <a:avLst/>
          </a:prstGeom>
          <a:solidFill>
            <a:srgbClr val="FFCD6C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5532582"/>
              </p:ext>
            </p:extLst>
          </p:nvPr>
        </p:nvGraphicFramePr>
        <p:xfrm>
          <a:off x="241662" y="679270"/>
          <a:ext cx="11848011" cy="572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11815" t="589" r="7513"/>
          <a:stretch/>
        </p:blipFill>
        <p:spPr>
          <a:xfrm>
            <a:off x="234359" y="1969637"/>
            <a:ext cx="584278" cy="576000"/>
          </a:xfrm>
          <a:prstGeom prst="ellipse">
            <a:avLst/>
          </a:prstGeom>
          <a:ln w="571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037" y="783770"/>
            <a:ext cx="569528" cy="576000"/>
          </a:xfrm>
          <a:prstGeom prst="ellipse">
            <a:avLst/>
          </a:prstGeom>
          <a:ln w="571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65" y="3698408"/>
            <a:ext cx="585600" cy="576000"/>
          </a:xfrm>
          <a:prstGeom prst="ellipse">
            <a:avLst/>
          </a:prstGeom>
          <a:ln w="571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62" y="2787768"/>
            <a:ext cx="582296" cy="576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/>
          <a:srcRect l="-9259" t="-347"/>
          <a:stretch/>
        </p:blipFill>
        <p:spPr>
          <a:xfrm>
            <a:off x="194565" y="4479873"/>
            <a:ext cx="612000" cy="56586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94" y="5440670"/>
            <a:ext cx="514414" cy="5652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4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01783" y="431073"/>
            <a:ext cx="10058400" cy="496389"/>
          </a:xfrm>
          <a:prstGeom prst="rect">
            <a:avLst/>
          </a:prstGeom>
          <a:solidFill>
            <a:srgbClr val="FFCD6C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3100538"/>
              </p:ext>
            </p:extLst>
          </p:nvPr>
        </p:nvGraphicFramePr>
        <p:xfrm>
          <a:off x="156754" y="1162593"/>
          <a:ext cx="11730446" cy="450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6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18904" y="418011"/>
            <a:ext cx="9803994" cy="461054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Marcador de contenid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596188"/>
              </p:ext>
            </p:extLst>
          </p:nvPr>
        </p:nvGraphicFramePr>
        <p:xfrm>
          <a:off x="1018904" y="1038535"/>
          <a:ext cx="10058400" cy="195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angular 3"/>
          <p:cNvCxnSpPr/>
          <p:nvPr/>
        </p:nvCxnSpPr>
        <p:spPr>
          <a:xfrm rot="16200000" flipH="1">
            <a:off x="1082057" y="2945683"/>
            <a:ext cx="1036286" cy="3004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449977" y="3607520"/>
            <a:ext cx="1793969" cy="1173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 de inversión bursátil limitada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angular 5"/>
          <p:cNvCxnSpPr/>
          <p:nvPr/>
        </p:nvCxnSpPr>
        <p:spPr>
          <a:xfrm rot="16200000" flipH="1">
            <a:off x="3593395" y="2856434"/>
            <a:ext cx="1036286" cy="3004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844836" y="3549802"/>
            <a:ext cx="1863633" cy="12312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Mercado de dinero</a:t>
            </a:r>
          </a:p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Mercado bursátil</a:t>
            </a:r>
          </a:p>
        </p:txBody>
      </p:sp>
      <p:cxnSp>
        <p:nvCxnSpPr>
          <p:cNvPr id="8" name="Conector angular 7"/>
          <p:cNvCxnSpPr/>
          <p:nvPr/>
        </p:nvCxnSpPr>
        <p:spPr>
          <a:xfrm rot="16200000" flipH="1">
            <a:off x="6084044" y="2894535"/>
            <a:ext cx="975326" cy="2852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405155" y="3530209"/>
            <a:ext cx="1955074" cy="1250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Minimización del riesgo</a:t>
            </a:r>
          </a:p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Diversificación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angular 9"/>
          <p:cNvCxnSpPr/>
          <p:nvPr/>
        </p:nvCxnSpPr>
        <p:spPr>
          <a:xfrm rot="16200000" flipH="1">
            <a:off x="8475634" y="2855310"/>
            <a:ext cx="1036286" cy="3004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8856616" y="3523675"/>
            <a:ext cx="1802675" cy="1257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Ciclo económico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424" y="5153276"/>
            <a:ext cx="1458284" cy="9741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t="26992" r="43789" b="35745"/>
          <a:stretch/>
        </p:blipFill>
        <p:spPr>
          <a:xfrm>
            <a:off x="3961315" y="4974778"/>
            <a:ext cx="1512117" cy="107157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478" y="5068388"/>
            <a:ext cx="1738427" cy="977963"/>
          </a:xfrm>
          <a:prstGeom prst="rect">
            <a:avLst/>
          </a:prstGeom>
        </p:spPr>
      </p:pic>
      <p:pic>
        <p:nvPicPr>
          <p:cNvPr id="11266" name="Picture 2" descr="Resultado de imagen para riesgo rentabilidad modelos estadistic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68" y="4868192"/>
            <a:ext cx="1778923" cy="13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2857" y="1073965"/>
            <a:ext cx="86476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Arial" panose="020B0604020202020204" pitchFamily="34" charset="0"/>
              </a:rPr>
              <a:t>¡</a:t>
            </a:r>
            <a:r>
              <a:rPr lang="es-EC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Arial" panose="020B0604020202020204" pitchFamily="34" charset="0"/>
              </a:rPr>
              <a:t>Gracias!</a:t>
            </a:r>
            <a:endParaRPr lang="es-EC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49040" y="3404103"/>
            <a:ext cx="4656907" cy="1569660"/>
          </a:xfrm>
          <a:prstGeom prst="rect">
            <a:avLst/>
          </a:prstGeom>
          <a:solidFill>
            <a:srgbClr val="FF9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“Me lo contaron y lo olvidé; lo vi y lo entendí; lo hice y lo aprendí”</a:t>
            </a:r>
          </a:p>
          <a:p>
            <a:pPr algn="ctr"/>
            <a:endParaRPr lang="es-EC" sz="2400" b="1" dirty="0" smtClean="0"/>
          </a:p>
          <a:p>
            <a:pPr algn="r"/>
            <a:r>
              <a:rPr lang="es-EC" sz="2400" b="1" dirty="0" smtClean="0"/>
              <a:t>Confucio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6768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51629" y="1267445"/>
          <a:ext cx="6040165" cy="22107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48888">
                  <a:extLst>
                    <a:ext uri="{9D8B030D-6E8A-4147-A177-3AD203B41FA5}">
                      <a16:colId xmlns:a16="http://schemas.microsoft.com/office/drawing/2014/main" val="2434042959"/>
                    </a:ext>
                  </a:extLst>
                </a:gridCol>
                <a:gridCol w="954318">
                  <a:extLst>
                    <a:ext uri="{9D8B030D-6E8A-4147-A177-3AD203B41FA5}">
                      <a16:colId xmlns:a16="http://schemas.microsoft.com/office/drawing/2014/main" val="170843365"/>
                    </a:ext>
                  </a:extLst>
                </a:gridCol>
                <a:gridCol w="910199">
                  <a:extLst>
                    <a:ext uri="{9D8B030D-6E8A-4147-A177-3AD203B41FA5}">
                      <a16:colId xmlns:a16="http://schemas.microsoft.com/office/drawing/2014/main" val="3318945793"/>
                    </a:ext>
                  </a:extLst>
                </a:gridCol>
                <a:gridCol w="802957">
                  <a:extLst>
                    <a:ext uri="{9D8B030D-6E8A-4147-A177-3AD203B41FA5}">
                      <a16:colId xmlns:a16="http://schemas.microsoft.com/office/drawing/2014/main" val="42397734"/>
                    </a:ext>
                  </a:extLst>
                </a:gridCol>
                <a:gridCol w="766984">
                  <a:extLst>
                    <a:ext uri="{9D8B030D-6E8A-4147-A177-3AD203B41FA5}">
                      <a16:colId xmlns:a16="http://schemas.microsoft.com/office/drawing/2014/main" val="419462894"/>
                    </a:ext>
                  </a:extLst>
                </a:gridCol>
                <a:gridCol w="754766">
                  <a:extLst>
                    <a:ext uri="{9D8B030D-6E8A-4147-A177-3AD203B41FA5}">
                      <a16:colId xmlns:a16="http://schemas.microsoft.com/office/drawing/2014/main" val="3501715945"/>
                    </a:ext>
                  </a:extLst>
                </a:gridCol>
                <a:gridCol w="902053">
                  <a:extLst>
                    <a:ext uri="{9D8B030D-6E8A-4147-A177-3AD203B41FA5}">
                      <a16:colId xmlns:a16="http://schemas.microsoft.com/office/drawing/2014/main" val="2283533852"/>
                    </a:ext>
                  </a:extLst>
                </a:gridCol>
              </a:tblGrid>
              <a:tr h="60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Corporación Favorita C.A.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Cervecería Nacional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Guayaquil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Pichincha C.A.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Holcim</a:t>
                      </a:r>
                      <a:r>
                        <a:rPr lang="es-EC" sz="1100" dirty="0">
                          <a:effectLst/>
                        </a:rPr>
                        <a:t> Ecuador S.A.      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Soc. Agr. Ind. San 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369361"/>
                  </a:ext>
                </a:extLst>
              </a:tr>
              <a:tr h="60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Esperado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-0,24%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-0,12%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-0,10%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010039"/>
                  </a:ext>
                </a:extLst>
              </a:tr>
              <a:tr h="200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2,64%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1,91%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0,95%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1,29%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2,07%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213345"/>
                  </a:ext>
                </a:extLst>
              </a:tr>
              <a:tr h="60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Esperado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-59,59%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9,46%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-30,08%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-7,50%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-9,18%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-26,21%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431335"/>
                  </a:ext>
                </a:extLst>
              </a:tr>
              <a:tr h="200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41,89%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21,51%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30,21%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20,41%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32,74%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60278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283778" y="1267445"/>
          <a:ext cx="5777592" cy="217507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97459">
                  <a:extLst>
                    <a:ext uri="{9D8B030D-6E8A-4147-A177-3AD203B41FA5}">
                      <a16:colId xmlns:a16="http://schemas.microsoft.com/office/drawing/2014/main" val="759429417"/>
                    </a:ext>
                  </a:extLst>
                </a:gridCol>
                <a:gridCol w="912493">
                  <a:extLst>
                    <a:ext uri="{9D8B030D-6E8A-4147-A177-3AD203B41FA5}">
                      <a16:colId xmlns:a16="http://schemas.microsoft.com/office/drawing/2014/main" val="2004507445"/>
                    </a:ext>
                  </a:extLst>
                </a:gridCol>
                <a:gridCol w="877849">
                  <a:extLst>
                    <a:ext uri="{9D8B030D-6E8A-4147-A177-3AD203B41FA5}">
                      <a16:colId xmlns:a16="http://schemas.microsoft.com/office/drawing/2014/main" val="1333570510"/>
                    </a:ext>
                  </a:extLst>
                </a:gridCol>
                <a:gridCol w="759538">
                  <a:extLst>
                    <a:ext uri="{9D8B030D-6E8A-4147-A177-3AD203B41FA5}">
                      <a16:colId xmlns:a16="http://schemas.microsoft.com/office/drawing/2014/main" val="338982666"/>
                    </a:ext>
                  </a:extLst>
                </a:gridCol>
                <a:gridCol w="732739">
                  <a:extLst>
                    <a:ext uri="{9D8B030D-6E8A-4147-A177-3AD203B41FA5}">
                      <a16:colId xmlns:a16="http://schemas.microsoft.com/office/drawing/2014/main" val="1315740650"/>
                    </a:ext>
                  </a:extLst>
                </a:gridCol>
                <a:gridCol w="728163">
                  <a:extLst>
                    <a:ext uri="{9D8B030D-6E8A-4147-A177-3AD203B41FA5}">
                      <a16:colId xmlns:a16="http://schemas.microsoft.com/office/drawing/2014/main" val="1048756451"/>
                    </a:ext>
                  </a:extLst>
                </a:gridCol>
                <a:gridCol w="869351">
                  <a:extLst>
                    <a:ext uri="{9D8B030D-6E8A-4147-A177-3AD203B41FA5}">
                      <a16:colId xmlns:a16="http://schemas.microsoft.com/office/drawing/2014/main" val="944901134"/>
                    </a:ext>
                  </a:extLst>
                </a:gridCol>
              </a:tblGrid>
              <a:tr h="4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Corporación Favorita C.A.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Cervecería Nacional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Banco Guayaquil S.A.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Pichincha C.A.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Holcim Ecuador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Soc. Agr. Ind. San 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711609"/>
                  </a:ext>
                </a:extLst>
              </a:tr>
              <a:tr h="4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Esperado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-0,10%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-0,12%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-0,19%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428715"/>
                  </a:ext>
                </a:extLst>
              </a:tr>
              <a:tr h="22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1,17%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1,19%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3,92%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2,81%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1,89%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437366"/>
                  </a:ext>
                </a:extLst>
              </a:tr>
              <a:tr h="46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Esperado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-24,61%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10,99%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-28,88%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-48,74%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-13,30%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-14,03%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203645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18,47%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18,80%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62,11%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44,52%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16,26%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29,93%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71224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708716" y="4023362"/>
          <a:ext cx="5709604" cy="214192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02380">
                  <a:extLst>
                    <a:ext uri="{9D8B030D-6E8A-4147-A177-3AD203B41FA5}">
                      <a16:colId xmlns:a16="http://schemas.microsoft.com/office/drawing/2014/main" val="205535308"/>
                    </a:ext>
                  </a:extLst>
                </a:gridCol>
                <a:gridCol w="922068">
                  <a:extLst>
                    <a:ext uri="{9D8B030D-6E8A-4147-A177-3AD203B41FA5}">
                      <a16:colId xmlns:a16="http://schemas.microsoft.com/office/drawing/2014/main" val="2244207659"/>
                    </a:ext>
                  </a:extLst>
                </a:gridCol>
                <a:gridCol w="843972">
                  <a:extLst>
                    <a:ext uri="{9D8B030D-6E8A-4147-A177-3AD203B41FA5}">
                      <a16:colId xmlns:a16="http://schemas.microsoft.com/office/drawing/2014/main" val="3651827811"/>
                    </a:ext>
                  </a:extLst>
                </a:gridCol>
                <a:gridCol w="763906">
                  <a:extLst>
                    <a:ext uri="{9D8B030D-6E8A-4147-A177-3AD203B41FA5}">
                      <a16:colId xmlns:a16="http://schemas.microsoft.com/office/drawing/2014/main" val="1827717609"/>
                    </a:ext>
                  </a:extLst>
                </a:gridCol>
                <a:gridCol w="740936">
                  <a:extLst>
                    <a:ext uri="{9D8B030D-6E8A-4147-A177-3AD203B41FA5}">
                      <a16:colId xmlns:a16="http://schemas.microsoft.com/office/drawing/2014/main" val="2158860264"/>
                    </a:ext>
                  </a:extLst>
                </a:gridCol>
                <a:gridCol w="699590">
                  <a:extLst>
                    <a:ext uri="{9D8B030D-6E8A-4147-A177-3AD203B41FA5}">
                      <a16:colId xmlns:a16="http://schemas.microsoft.com/office/drawing/2014/main" val="3922143108"/>
                    </a:ext>
                  </a:extLst>
                </a:gridCol>
                <a:gridCol w="836752">
                  <a:extLst>
                    <a:ext uri="{9D8B030D-6E8A-4147-A177-3AD203B41FA5}">
                      <a16:colId xmlns:a16="http://schemas.microsoft.com/office/drawing/2014/main" val="2206373036"/>
                    </a:ext>
                  </a:extLst>
                </a:gridCol>
              </a:tblGrid>
              <a:tr h="526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Corporación Favorita C.A.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Cervecería Nacional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Banco Guayaquil S.A.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Pichincha C.A.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Holcim Ecuador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Soc. Agr. Ind. San 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62753"/>
                  </a:ext>
                </a:extLst>
              </a:tr>
              <a:tr h="526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Esperado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0,12%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-0,04%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985733"/>
                  </a:ext>
                </a:extLst>
              </a:tr>
              <a:tr h="348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1,83%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2,38%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06193"/>
                  </a:ext>
                </a:extLst>
              </a:tr>
              <a:tr h="526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Esperado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8,13%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29,23%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2,57%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22,68%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11,21%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-10,71%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100282"/>
                  </a:ext>
                </a:extLst>
              </a:tr>
              <a:tr h="171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24,57%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28,96%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37,76%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23,85%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21,29%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16,92%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13499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026840" y="93105"/>
            <a:ext cx="10058400" cy="303026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03411" y="872918"/>
            <a:ext cx="3994967" cy="3385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90273" y="865993"/>
            <a:ext cx="3994967" cy="3385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59876" y="3711277"/>
            <a:ext cx="3994967" cy="3385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66034" y="452891"/>
            <a:ext cx="3994967" cy="369332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Rendimientos y riesgos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622" y="450146"/>
            <a:ext cx="311736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DE MARKOWITZ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-1" y="1226156"/>
          <a:ext cx="4175759" cy="252988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10937">
                  <a:extLst>
                    <a:ext uri="{9D8B030D-6E8A-4147-A177-3AD203B41FA5}">
                      <a16:colId xmlns:a16="http://schemas.microsoft.com/office/drawing/2014/main" val="3529389424"/>
                    </a:ext>
                  </a:extLst>
                </a:gridCol>
                <a:gridCol w="96570">
                  <a:extLst>
                    <a:ext uri="{9D8B030D-6E8A-4147-A177-3AD203B41FA5}">
                      <a16:colId xmlns:a16="http://schemas.microsoft.com/office/drawing/2014/main" val="4004384784"/>
                    </a:ext>
                  </a:extLst>
                </a:gridCol>
                <a:gridCol w="605284">
                  <a:extLst>
                    <a:ext uri="{9D8B030D-6E8A-4147-A177-3AD203B41FA5}">
                      <a16:colId xmlns:a16="http://schemas.microsoft.com/office/drawing/2014/main" val="793247079"/>
                    </a:ext>
                  </a:extLst>
                </a:gridCol>
                <a:gridCol w="591623">
                  <a:extLst>
                    <a:ext uri="{9D8B030D-6E8A-4147-A177-3AD203B41FA5}">
                      <a16:colId xmlns:a16="http://schemas.microsoft.com/office/drawing/2014/main" val="3502171308"/>
                    </a:ext>
                  </a:extLst>
                </a:gridCol>
                <a:gridCol w="591623">
                  <a:extLst>
                    <a:ext uri="{9D8B030D-6E8A-4147-A177-3AD203B41FA5}">
                      <a16:colId xmlns:a16="http://schemas.microsoft.com/office/drawing/2014/main" val="3689538698"/>
                    </a:ext>
                  </a:extLst>
                </a:gridCol>
                <a:gridCol w="496476">
                  <a:extLst>
                    <a:ext uri="{9D8B030D-6E8A-4147-A177-3AD203B41FA5}">
                      <a16:colId xmlns:a16="http://schemas.microsoft.com/office/drawing/2014/main" val="3216399563"/>
                    </a:ext>
                  </a:extLst>
                </a:gridCol>
                <a:gridCol w="591623">
                  <a:extLst>
                    <a:ext uri="{9D8B030D-6E8A-4147-A177-3AD203B41FA5}">
                      <a16:colId xmlns:a16="http://schemas.microsoft.com/office/drawing/2014/main" val="3476785386"/>
                    </a:ext>
                  </a:extLst>
                </a:gridCol>
                <a:gridCol w="591623">
                  <a:extLst>
                    <a:ext uri="{9D8B030D-6E8A-4147-A177-3AD203B41FA5}">
                      <a16:colId xmlns:a16="http://schemas.microsoft.com/office/drawing/2014/main" val="1277170940"/>
                    </a:ext>
                  </a:extLst>
                </a:gridCol>
              </a:tblGrid>
              <a:tr h="160576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Matriz varianza-covarianza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238967"/>
                  </a:ext>
                </a:extLst>
              </a:tr>
              <a:tr h="36647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679759"/>
                  </a:ext>
                </a:extLst>
              </a:tr>
              <a:tr h="340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0,000696338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-5,3657E-06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-3,3760E-05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-2,36E-06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1,41952E-05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1,32961E-06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958625"/>
                  </a:ext>
                </a:extLst>
              </a:tr>
              <a:tr h="366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-5,3657E-06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0,00018355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4,72389E-07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-3,56E-05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-3,4337E-06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3,45743E-05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0475"/>
                  </a:ext>
                </a:extLst>
              </a:tr>
              <a:tr h="3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-3,3760E-05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4,72389E-07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0,00036207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-3,58E-07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1,68804E-05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-4,8539E-06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147377"/>
                  </a:ext>
                </a:extLst>
              </a:tr>
              <a:tr h="3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-2,3651E-06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-3,5694E-05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-3,5816E-07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8,93E-05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-1,0923E-07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3,83389E-06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485331"/>
                  </a:ext>
                </a:extLst>
              </a:tr>
              <a:tr h="244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1,41952E-05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-3,4337E-06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1,68804E-05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-1,09E-07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0,00016530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-8,7065E-06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916235"/>
                  </a:ext>
                </a:extLst>
              </a:tr>
              <a:tr h="366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Soc. Agr. </a:t>
                      </a:r>
                      <a:r>
                        <a:rPr lang="es-EC" sz="700" dirty="0" err="1">
                          <a:effectLst/>
                        </a:rPr>
                        <a:t>Ind</a:t>
                      </a:r>
                      <a:r>
                        <a:rPr lang="es-EC" sz="700" dirty="0">
                          <a:effectLst/>
                        </a:rPr>
                        <a:t>. San Carlos S.A.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1,32961E-06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3,45743E-05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-4,8539E-06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3,833E-06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-8,7065E-06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0,00042535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035877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0" y="3793186"/>
          <a:ext cx="4180114" cy="229672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30880">
                  <a:extLst>
                    <a:ext uri="{9D8B030D-6E8A-4147-A177-3AD203B41FA5}">
                      <a16:colId xmlns:a16="http://schemas.microsoft.com/office/drawing/2014/main" val="2928938781"/>
                    </a:ext>
                  </a:extLst>
                </a:gridCol>
                <a:gridCol w="691777">
                  <a:extLst>
                    <a:ext uri="{9D8B030D-6E8A-4147-A177-3AD203B41FA5}">
                      <a16:colId xmlns:a16="http://schemas.microsoft.com/office/drawing/2014/main" val="2706161366"/>
                    </a:ext>
                  </a:extLst>
                </a:gridCol>
                <a:gridCol w="618400">
                  <a:extLst>
                    <a:ext uri="{9D8B030D-6E8A-4147-A177-3AD203B41FA5}">
                      <a16:colId xmlns:a16="http://schemas.microsoft.com/office/drawing/2014/main" val="1363878828"/>
                    </a:ext>
                  </a:extLst>
                </a:gridCol>
                <a:gridCol w="569160">
                  <a:extLst>
                    <a:ext uri="{9D8B030D-6E8A-4147-A177-3AD203B41FA5}">
                      <a16:colId xmlns:a16="http://schemas.microsoft.com/office/drawing/2014/main" val="2791763727"/>
                    </a:ext>
                  </a:extLst>
                </a:gridCol>
                <a:gridCol w="554196">
                  <a:extLst>
                    <a:ext uri="{9D8B030D-6E8A-4147-A177-3AD203B41FA5}">
                      <a16:colId xmlns:a16="http://schemas.microsoft.com/office/drawing/2014/main" val="116171892"/>
                    </a:ext>
                  </a:extLst>
                </a:gridCol>
                <a:gridCol w="480334">
                  <a:extLst>
                    <a:ext uri="{9D8B030D-6E8A-4147-A177-3AD203B41FA5}">
                      <a16:colId xmlns:a16="http://schemas.microsoft.com/office/drawing/2014/main" val="2532743366"/>
                    </a:ext>
                  </a:extLst>
                </a:gridCol>
                <a:gridCol w="535367">
                  <a:extLst>
                    <a:ext uri="{9D8B030D-6E8A-4147-A177-3AD203B41FA5}">
                      <a16:colId xmlns:a16="http://schemas.microsoft.com/office/drawing/2014/main" val="2960281053"/>
                    </a:ext>
                  </a:extLst>
                </a:gridCol>
              </a:tblGrid>
              <a:tr h="12099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Matriz de correlaciones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838510"/>
                  </a:ext>
                </a:extLst>
              </a:tr>
              <a:tr h="402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Soc. Agr. </a:t>
                      </a:r>
                      <a:r>
                        <a:rPr lang="es-EC" sz="700" dirty="0" err="1">
                          <a:effectLst/>
                        </a:rPr>
                        <a:t>Ind</a:t>
                      </a:r>
                      <a:r>
                        <a:rPr lang="es-EC" sz="700" dirty="0">
                          <a:effectLst/>
                        </a:rPr>
                        <a:t>. San Carlos S.A.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502554"/>
                  </a:ext>
                </a:extLst>
              </a:tr>
              <a:tr h="24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-0,015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-0,067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0,002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01472"/>
                  </a:ext>
                </a:extLst>
              </a:tr>
              <a:tr h="302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-0,015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-0,279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0,124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306836"/>
                  </a:ext>
                </a:extLst>
              </a:tr>
              <a:tr h="302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-0,067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0,069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-0,012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843104"/>
                  </a:ext>
                </a:extLst>
              </a:tr>
              <a:tr h="24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-0,279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0,020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908552"/>
                  </a:ext>
                </a:extLst>
              </a:tr>
              <a:tr h="302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0,069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-0,033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887306"/>
                  </a:ext>
                </a:extLst>
              </a:tr>
              <a:tr h="302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0,124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-0,012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0,020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-0,033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543991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058091" y="148640"/>
            <a:ext cx="10058400" cy="273809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180114" y="1226154"/>
          <a:ext cx="4175759" cy="25304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3544">
                  <a:extLst>
                    <a:ext uri="{9D8B030D-6E8A-4147-A177-3AD203B41FA5}">
                      <a16:colId xmlns:a16="http://schemas.microsoft.com/office/drawing/2014/main" val="2006804149"/>
                    </a:ext>
                  </a:extLst>
                </a:gridCol>
                <a:gridCol w="603544">
                  <a:extLst>
                    <a:ext uri="{9D8B030D-6E8A-4147-A177-3AD203B41FA5}">
                      <a16:colId xmlns:a16="http://schemas.microsoft.com/office/drawing/2014/main" val="1882632056"/>
                    </a:ext>
                  </a:extLst>
                </a:gridCol>
                <a:gridCol w="584858">
                  <a:extLst>
                    <a:ext uri="{9D8B030D-6E8A-4147-A177-3AD203B41FA5}">
                      <a16:colId xmlns:a16="http://schemas.microsoft.com/office/drawing/2014/main" val="3599876500"/>
                    </a:ext>
                  </a:extLst>
                </a:gridCol>
                <a:gridCol w="584858">
                  <a:extLst>
                    <a:ext uri="{9D8B030D-6E8A-4147-A177-3AD203B41FA5}">
                      <a16:colId xmlns:a16="http://schemas.microsoft.com/office/drawing/2014/main" val="1920251529"/>
                    </a:ext>
                  </a:extLst>
                </a:gridCol>
                <a:gridCol w="538146">
                  <a:extLst>
                    <a:ext uri="{9D8B030D-6E8A-4147-A177-3AD203B41FA5}">
                      <a16:colId xmlns:a16="http://schemas.microsoft.com/office/drawing/2014/main" val="4246748000"/>
                    </a:ext>
                  </a:extLst>
                </a:gridCol>
                <a:gridCol w="593267">
                  <a:extLst>
                    <a:ext uri="{9D8B030D-6E8A-4147-A177-3AD203B41FA5}">
                      <a16:colId xmlns:a16="http://schemas.microsoft.com/office/drawing/2014/main" val="497262540"/>
                    </a:ext>
                  </a:extLst>
                </a:gridCol>
                <a:gridCol w="667542">
                  <a:extLst>
                    <a:ext uri="{9D8B030D-6E8A-4147-A177-3AD203B41FA5}">
                      <a16:colId xmlns:a16="http://schemas.microsoft.com/office/drawing/2014/main" val="41771534"/>
                    </a:ext>
                  </a:extLst>
                </a:gridCol>
              </a:tblGrid>
              <a:tr h="10971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Matriz varianza-covarianza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711626"/>
                  </a:ext>
                </a:extLst>
              </a:tr>
              <a:tr h="36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Corporación Favorita C.A. 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Banco Guayaquil S.A.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373334"/>
                  </a:ext>
                </a:extLst>
              </a:tr>
              <a:tr h="285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0,000135429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-2,4976E-06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5,35406E-05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2,2557E-06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-6,2873E-06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-6,17809E-06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269303"/>
                  </a:ext>
                </a:extLst>
              </a:tr>
              <a:tr h="36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Cervecería Nacional S.A.       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-2,4976E-06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0,00014025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3,66786E-06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8,5048E-07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5,33174E-06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5,35278E-05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033444"/>
                  </a:ext>
                </a:extLst>
              </a:tr>
              <a:tr h="36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5,35406E-05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3,66786E-06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0,00153076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5,477E-07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4,52035E-05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-1,71726E-05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156150"/>
                  </a:ext>
                </a:extLst>
              </a:tr>
              <a:tr h="36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2,25578E-06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8,50487E-07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5,477E-07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0,00078644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-7,7283E-06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-3,76545E-05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412431"/>
                  </a:ext>
                </a:extLst>
              </a:tr>
              <a:tr h="285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-6,2873E-06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5,33174E-06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4,52035E-05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-7,728E-06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0,000104917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8,21783E-06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272273"/>
                  </a:ext>
                </a:extLst>
              </a:tr>
              <a:tr h="36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Soc. Agr. </a:t>
                      </a:r>
                      <a:r>
                        <a:rPr lang="es-EC" sz="700" dirty="0" err="1">
                          <a:effectLst/>
                        </a:rPr>
                        <a:t>Ind</a:t>
                      </a:r>
                      <a:r>
                        <a:rPr lang="es-EC" sz="700" dirty="0">
                          <a:effectLst/>
                        </a:rPr>
                        <a:t>. San Carlos S.A.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-6,1780E-06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5,35278E-05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-1,7172E-05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-3,765E-05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8,21783E-06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0,000355582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98282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180114" y="3793187"/>
          <a:ext cx="4175757" cy="242687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52801">
                  <a:extLst>
                    <a:ext uri="{9D8B030D-6E8A-4147-A177-3AD203B41FA5}">
                      <a16:colId xmlns:a16="http://schemas.microsoft.com/office/drawing/2014/main" val="1701217999"/>
                    </a:ext>
                  </a:extLst>
                </a:gridCol>
                <a:gridCol w="650915">
                  <a:extLst>
                    <a:ext uri="{9D8B030D-6E8A-4147-A177-3AD203B41FA5}">
                      <a16:colId xmlns:a16="http://schemas.microsoft.com/office/drawing/2014/main" val="1586167898"/>
                    </a:ext>
                  </a:extLst>
                </a:gridCol>
                <a:gridCol w="654216">
                  <a:extLst>
                    <a:ext uri="{9D8B030D-6E8A-4147-A177-3AD203B41FA5}">
                      <a16:colId xmlns:a16="http://schemas.microsoft.com/office/drawing/2014/main" val="1564031500"/>
                    </a:ext>
                  </a:extLst>
                </a:gridCol>
                <a:gridCol w="587237">
                  <a:extLst>
                    <a:ext uri="{9D8B030D-6E8A-4147-A177-3AD203B41FA5}">
                      <a16:colId xmlns:a16="http://schemas.microsoft.com/office/drawing/2014/main" val="2485616156"/>
                    </a:ext>
                  </a:extLst>
                </a:gridCol>
                <a:gridCol w="526863">
                  <a:extLst>
                    <a:ext uri="{9D8B030D-6E8A-4147-A177-3AD203B41FA5}">
                      <a16:colId xmlns:a16="http://schemas.microsoft.com/office/drawing/2014/main" val="3237064964"/>
                    </a:ext>
                  </a:extLst>
                </a:gridCol>
                <a:gridCol w="516959">
                  <a:extLst>
                    <a:ext uri="{9D8B030D-6E8A-4147-A177-3AD203B41FA5}">
                      <a16:colId xmlns:a16="http://schemas.microsoft.com/office/drawing/2014/main" val="441732893"/>
                    </a:ext>
                  </a:extLst>
                </a:gridCol>
                <a:gridCol w="586766">
                  <a:extLst>
                    <a:ext uri="{9D8B030D-6E8A-4147-A177-3AD203B41FA5}">
                      <a16:colId xmlns:a16="http://schemas.microsoft.com/office/drawing/2014/main" val="4151064913"/>
                    </a:ext>
                  </a:extLst>
                </a:gridCol>
              </a:tblGrid>
              <a:tr h="11726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Matriz de correlaciones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72021"/>
                  </a:ext>
                </a:extLst>
              </a:tr>
              <a:tr h="36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extLst>
                  <a:ext uri="{0D108BD9-81ED-4DB2-BD59-A6C34878D82A}">
                    <a16:rowId xmlns:a16="http://schemas.microsoft.com/office/drawing/2014/main" val="1065194817"/>
                  </a:ext>
                </a:extLst>
              </a:tr>
              <a:tr h="27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-0,018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0,118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-0,053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extLst>
                  <a:ext uri="{0D108BD9-81ED-4DB2-BD59-A6C34878D82A}">
                    <a16:rowId xmlns:a16="http://schemas.microsoft.com/office/drawing/2014/main" val="4269040602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-0,018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0,044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0,240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extLst>
                  <a:ext uri="{0D108BD9-81ED-4DB2-BD59-A6C34878D82A}">
                    <a16:rowId xmlns:a16="http://schemas.microsoft.com/office/drawing/2014/main" val="3798699826"/>
                  </a:ext>
                </a:extLst>
              </a:tr>
              <a:tr h="27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0,118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0,113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extLst>
                  <a:ext uri="{0D108BD9-81ED-4DB2-BD59-A6C34878D82A}">
                    <a16:rowId xmlns:a16="http://schemas.microsoft.com/office/drawing/2014/main" val="4019644999"/>
                  </a:ext>
                </a:extLst>
              </a:tr>
              <a:tr h="27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-0,071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extLst>
                  <a:ext uri="{0D108BD9-81ED-4DB2-BD59-A6C34878D82A}">
                    <a16:rowId xmlns:a16="http://schemas.microsoft.com/office/drawing/2014/main" val="3908636402"/>
                  </a:ext>
                </a:extLst>
              </a:tr>
              <a:tr h="27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-0,053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0,044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0,113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extLst>
                  <a:ext uri="{0D108BD9-81ED-4DB2-BD59-A6C34878D82A}">
                    <a16:rowId xmlns:a16="http://schemas.microsoft.com/office/drawing/2014/main" val="4032929933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0,240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-0,071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0,043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/>
                </a:tc>
                <a:extLst>
                  <a:ext uri="{0D108BD9-81ED-4DB2-BD59-A6C34878D82A}">
                    <a16:rowId xmlns:a16="http://schemas.microsoft.com/office/drawing/2014/main" val="3333616078"/>
                  </a:ext>
                </a:extLst>
              </a:tr>
            </a:tbl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4180114" y="836024"/>
            <a:ext cx="0" cy="55778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355873" y="836024"/>
            <a:ext cx="0" cy="55778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8360229" y="1205658"/>
          <a:ext cx="3831770" cy="254645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48431">
                  <a:extLst>
                    <a:ext uri="{9D8B030D-6E8A-4147-A177-3AD203B41FA5}">
                      <a16:colId xmlns:a16="http://schemas.microsoft.com/office/drawing/2014/main" val="1360705558"/>
                    </a:ext>
                  </a:extLst>
                </a:gridCol>
                <a:gridCol w="576556">
                  <a:extLst>
                    <a:ext uri="{9D8B030D-6E8A-4147-A177-3AD203B41FA5}">
                      <a16:colId xmlns:a16="http://schemas.microsoft.com/office/drawing/2014/main" val="2523290203"/>
                    </a:ext>
                  </a:extLst>
                </a:gridCol>
                <a:gridCol w="546726">
                  <a:extLst>
                    <a:ext uri="{9D8B030D-6E8A-4147-A177-3AD203B41FA5}">
                      <a16:colId xmlns:a16="http://schemas.microsoft.com/office/drawing/2014/main" val="2979511706"/>
                    </a:ext>
                  </a:extLst>
                </a:gridCol>
                <a:gridCol w="531811">
                  <a:extLst>
                    <a:ext uri="{9D8B030D-6E8A-4147-A177-3AD203B41FA5}">
                      <a16:colId xmlns:a16="http://schemas.microsoft.com/office/drawing/2014/main" val="1515292034"/>
                    </a:ext>
                  </a:extLst>
                </a:gridCol>
                <a:gridCol w="531811">
                  <a:extLst>
                    <a:ext uri="{9D8B030D-6E8A-4147-A177-3AD203B41FA5}">
                      <a16:colId xmlns:a16="http://schemas.microsoft.com/office/drawing/2014/main" val="2897256461"/>
                    </a:ext>
                  </a:extLst>
                </a:gridCol>
                <a:gridCol w="531811">
                  <a:extLst>
                    <a:ext uri="{9D8B030D-6E8A-4147-A177-3AD203B41FA5}">
                      <a16:colId xmlns:a16="http://schemas.microsoft.com/office/drawing/2014/main" val="1639404239"/>
                    </a:ext>
                  </a:extLst>
                </a:gridCol>
                <a:gridCol w="564624">
                  <a:extLst>
                    <a:ext uri="{9D8B030D-6E8A-4147-A177-3AD203B41FA5}">
                      <a16:colId xmlns:a16="http://schemas.microsoft.com/office/drawing/2014/main" val="3988892453"/>
                    </a:ext>
                  </a:extLst>
                </a:gridCol>
              </a:tblGrid>
              <a:tr h="14881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Matriz varianza-covarianza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3498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205280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0,000239602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1,71539E-05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4,01062E-06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1,59168E-06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-6,0723E-06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-4,79667E-06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672354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1,71539E-05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0,00033276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6,37087E-07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-1,0522E-06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-8,5352E-09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-4,87969E-06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160509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4,01062E-06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6,37087E-07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0,000565616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2,55149E-05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-1,9325E-05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1,16001E-05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442659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1,59168E-06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-1,0522E-06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2,55149E-05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0,000225686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-1,2659E-08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-1,1138E-05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277829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-6,0723E-06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-8,5352E-09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-1,9325E-05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-1,2659E-08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0,000179808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-8,88569E-06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873820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-4,7966E-06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-4,8796E-06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1,16001E-05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-1,1138E-05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-8,8856E-06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0,000113574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52540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8355871" y="3788724"/>
          <a:ext cx="3836128" cy="260108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05052">
                  <a:extLst>
                    <a:ext uri="{9D8B030D-6E8A-4147-A177-3AD203B41FA5}">
                      <a16:colId xmlns:a16="http://schemas.microsoft.com/office/drawing/2014/main" val="172835617"/>
                    </a:ext>
                  </a:extLst>
                </a:gridCol>
                <a:gridCol w="621251">
                  <a:extLst>
                    <a:ext uri="{9D8B030D-6E8A-4147-A177-3AD203B41FA5}">
                      <a16:colId xmlns:a16="http://schemas.microsoft.com/office/drawing/2014/main" val="1936832807"/>
                    </a:ext>
                  </a:extLst>
                </a:gridCol>
                <a:gridCol w="535495">
                  <a:extLst>
                    <a:ext uri="{9D8B030D-6E8A-4147-A177-3AD203B41FA5}">
                      <a16:colId xmlns:a16="http://schemas.microsoft.com/office/drawing/2014/main" val="939899617"/>
                    </a:ext>
                  </a:extLst>
                </a:gridCol>
                <a:gridCol w="556934">
                  <a:extLst>
                    <a:ext uri="{9D8B030D-6E8A-4147-A177-3AD203B41FA5}">
                      <a16:colId xmlns:a16="http://schemas.microsoft.com/office/drawing/2014/main" val="4057776667"/>
                    </a:ext>
                  </a:extLst>
                </a:gridCol>
                <a:gridCol w="531684">
                  <a:extLst>
                    <a:ext uri="{9D8B030D-6E8A-4147-A177-3AD203B41FA5}">
                      <a16:colId xmlns:a16="http://schemas.microsoft.com/office/drawing/2014/main" val="833919716"/>
                    </a:ext>
                  </a:extLst>
                </a:gridCol>
                <a:gridCol w="478802">
                  <a:extLst>
                    <a:ext uri="{9D8B030D-6E8A-4147-A177-3AD203B41FA5}">
                      <a16:colId xmlns:a16="http://schemas.microsoft.com/office/drawing/2014/main" val="143977462"/>
                    </a:ext>
                  </a:extLst>
                </a:gridCol>
                <a:gridCol w="506910">
                  <a:extLst>
                    <a:ext uri="{9D8B030D-6E8A-4147-A177-3AD203B41FA5}">
                      <a16:colId xmlns:a16="http://schemas.microsoft.com/office/drawing/2014/main" val="3527407215"/>
                    </a:ext>
                  </a:extLst>
                </a:gridCol>
              </a:tblGrid>
              <a:tr h="12649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Matriz de correlaciones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63031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extLst>
                  <a:ext uri="{0D108BD9-81ED-4DB2-BD59-A6C34878D82A}">
                    <a16:rowId xmlns:a16="http://schemas.microsoft.com/office/drawing/2014/main" val="2267703065"/>
                  </a:ext>
                </a:extLst>
              </a:tr>
              <a:tr h="343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Corporación Favorita C.A. 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0,061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extLst>
                  <a:ext uri="{0D108BD9-81ED-4DB2-BD59-A6C34878D82A}">
                    <a16:rowId xmlns:a16="http://schemas.microsoft.com/office/drawing/2014/main" val="71542889"/>
                  </a:ext>
                </a:extLst>
              </a:tr>
              <a:tr h="379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Cervecería Nacional S.A.       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0,061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-0,004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extLst>
                  <a:ext uri="{0D108BD9-81ED-4DB2-BD59-A6C34878D82A}">
                    <a16:rowId xmlns:a16="http://schemas.microsoft.com/office/drawing/2014/main" val="3001995001"/>
                  </a:ext>
                </a:extLst>
              </a:tr>
              <a:tr h="25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Guayaquil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0,071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-0,061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extLst>
                  <a:ext uri="{0D108BD9-81ED-4DB2-BD59-A6C34878D82A}">
                    <a16:rowId xmlns:a16="http://schemas.microsoft.com/office/drawing/2014/main" val="4077548435"/>
                  </a:ext>
                </a:extLst>
              </a:tr>
              <a:tr h="25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Banco Pichincha C.A.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0,007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-0,004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0,071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-0,070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extLst>
                  <a:ext uri="{0D108BD9-81ED-4DB2-BD59-A6C34878D82A}">
                    <a16:rowId xmlns:a16="http://schemas.microsoft.com/office/drawing/2014/main" val="3844100933"/>
                  </a:ext>
                </a:extLst>
              </a:tr>
              <a:tr h="25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Holcim Ecuador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-0,061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-0,062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extLst>
                  <a:ext uri="{0D108BD9-81ED-4DB2-BD59-A6C34878D82A}">
                    <a16:rowId xmlns:a16="http://schemas.microsoft.com/office/drawing/2014/main" val="4052331839"/>
                  </a:ext>
                </a:extLst>
              </a:tr>
              <a:tr h="379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Soc. Agr. Ind. San Carlos S.A.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-0,029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-0,025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0,046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-0,070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-0,062</a:t>
                      </a:r>
                      <a:endParaRPr lang="es-EC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/>
                </a:tc>
                <a:extLst>
                  <a:ext uri="{0D108BD9-81ED-4DB2-BD59-A6C34878D82A}">
                    <a16:rowId xmlns:a16="http://schemas.microsoft.com/office/drawing/2014/main" val="1817449170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3614512" y="474968"/>
            <a:ext cx="5298245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Matriz varianza covarianza y matriz de correlaciones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80791" y="866057"/>
            <a:ext cx="3904569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66152" y="853385"/>
            <a:ext cx="3994967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450629" y="848922"/>
            <a:ext cx="3547408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45028" y="133573"/>
            <a:ext cx="10058400" cy="314454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215" y="525064"/>
            <a:ext cx="343471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BLACK LITTERMAN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47479" y="534517"/>
            <a:ext cx="4285147" cy="369332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Excesos de retornos en equilibrio (π)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1225" y="950805"/>
            <a:ext cx="3994967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57861" y="977408"/>
            <a:ext cx="3994967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48990" y="3871352"/>
            <a:ext cx="3994967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249118" y="1435583"/>
          <a:ext cx="4899182" cy="235735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23513">
                  <a:extLst>
                    <a:ext uri="{9D8B030D-6E8A-4147-A177-3AD203B41FA5}">
                      <a16:colId xmlns:a16="http://schemas.microsoft.com/office/drawing/2014/main" val="4205058631"/>
                    </a:ext>
                  </a:extLst>
                </a:gridCol>
                <a:gridCol w="1660579">
                  <a:extLst>
                    <a:ext uri="{9D8B030D-6E8A-4147-A177-3AD203B41FA5}">
                      <a16:colId xmlns:a16="http://schemas.microsoft.com/office/drawing/2014/main" val="2190165627"/>
                    </a:ext>
                  </a:extLst>
                </a:gridCol>
                <a:gridCol w="945476">
                  <a:extLst>
                    <a:ext uri="{9D8B030D-6E8A-4147-A177-3AD203B41FA5}">
                      <a16:colId xmlns:a16="http://schemas.microsoft.com/office/drawing/2014/main" val="517181960"/>
                    </a:ext>
                  </a:extLst>
                </a:gridCol>
                <a:gridCol w="869614">
                  <a:extLst>
                    <a:ext uri="{9D8B030D-6E8A-4147-A177-3AD203B41FA5}">
                      <a16:colId xmlns:a16="http://schemas.microsoft.com/office/drawing/2014/main" val="94625487"/>
                    </a:ext>
                  </a:extLst>
                </a:gridCol>
              </a:tblGrid>
              <a:tr h="192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Coeficiente de aversión al riesgo (l)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-11,66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62082"/>
                  </a:ext>
                </a:extLst>
              </a:tr>
              <a:tr h="1321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Tasa libre de riesgo diaria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0,0192%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501572"/>
                  </a:ext>
                </a:extLst>
              </a:tr>
              <a:tr h="368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Empresas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Capitalización bursátil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Pesos (W)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Retornos en equilibrio (π)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668804"/>
                  </a:ext>
                </a:extLst>
              </a:tr>
              <a:tr h="26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Corporación Favorita C.A.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   1.160.000.000,00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     0,25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-0,21%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807071"/>
                  </a:ext>
                </a:extLst>
              </a:tr>
              <a:tr h="26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Cervecería Nacional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   1.363.375.286,35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     0,30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-0,06%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146064"/>
                  </a:ext>
                </a:extLst>
              </a:tr>
              <a:tr h="184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Banco Guayaquil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      164.476.000,00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     0,04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-0,01%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875664"/>
                  </a:ext>
                </a:extLst>
              </a:tr>
              <a:tr h="184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Banco Pichincha C.A.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      364.200.000,00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     0,08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630034"/>
                  </a:ext>
                </a:extLst>
              </a:tr>
              <a:tr h="244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Holcim Ecuador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   1.398.639.568,36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     0,30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-0,06%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42194"/>
                  </a:ext>
                </a:extLst>
              </a:tr>
              <a:tr h="26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Soc. Agr. Ind. San Carlos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      149.500.000,00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          0,03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-0,03%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687842"/>
                  </a:ext>
                </a:extLst>
              </a:tr>
              <a:tr h="184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$        4.600.190.854,71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               1,00 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241084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6516024" y="1426029"/>
          <a:ext cx="5221123" cy="239396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45205">
                  <a:extLst>
                    <a:ext uri="{9D8B030D-6E8A-4147-A177-3AD203B41FA5}">
                      <a16:colId xmlns:a16="http://schemas.microsoft.com/office/drawing/2014/main" val="510618412"/>
                    </a:ext>
                  </a:extLst>
                </a:gridCol>
                <a:gridCol w="1594250">
                  <a:extLst>
                    <a:ext uri="{9D8B030D-6E8A-4147-A177-3AD203B41FA5}">
                      <a16:colId xmlns:a16="http://schemas.microsoft.com/office/drawing/2014/main" val="746858275"/>
                    </a:ext>
                  </a:extLst>
                </a:gridCol>
                <a:gridCol w="980285">
                  <a:extLst>
                    <a:ext uri="{9D8B030D-6E8A-4147-A177-3AD203B41FA5}">
                      <a16:colId xmlns:a16="http://schemas.microsoft.com/office/drawing/2014/main" val="995771370"/>
                    </a:ext>
                  </a:extLst>
                </a:gridCol>
                <a:gridCol w="1101383">
                  <a:extLst>
                    <a:ext uri="{9D8B030D-6E8A-4147-A177-3AD203B41FA5}">
                      <a16:colId xmlns:a16="http://schemas.microsoft.com/office/drawing/2014/main" val="827422563"/>
                    </a:ext>
                  </a:extLst>
                </a:gridCol>
              </a:tblGrid>
              <a:tr h="1618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Coeficiente de aversión al riesgo (l)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-15,10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467470"/>
                  </a:ext>
                </a:extLst>
              </a:tr>
              <a:tr h="154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Tasa libre de riesgo diaria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0,0192%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961963"/>
                  </a:ext>
                </a:extLst>
              </a:tr>
              <a:tr h="310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Empresas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Capitalización bursátil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Pesos (W)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Retornos en equilibrio (π)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949028"/>
                  </a:ext>
                </a:extLst>
              </a:tr>
              <a:tr h="300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Corporación Favorita C.A.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  981.000.000,00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0,24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-0,05%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542607"/>
                  </a:ext>
                </a:extLst>
              </a:tr>
              <a:tr h="300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Cervecería Nacional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1.382.777.722,50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0,34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-0,08%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737352"/>
                  </a:ext>
                </a:extLst>
              </a:tr>
              <a:tr h="154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Banco Guayaquil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  133.165.500,00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0,03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-0,12%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69579"/>
                  </a:ext>
                </a:extLst>
              </a:tr>
              <a:tr h="154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Banco Pichincha C.A.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  242.800.000,00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0,06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-0,07%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474684"/>
                  </a:ext>
                </a:extLst>
              </a:tr>
              <a:tr h="300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Holcim Ecuador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1.228.853.040,00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0,30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-0,05%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226122"/>
                  </a:ext>
                </a:extLst>
              </a:tr>
              <a:tr h="300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Soc. Agr. Ind. San Carlos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  133.000.000,00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0,03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-0,04%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5353989"/>
                  </a:ext>
                </a:extLst>
              </a:tr>
              <a:tr h="154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4.101.596.262,50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1,00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926031"/>
                  </a:ext>
                </a:extLst>
              </a:tr>
            </a:tbl>
          </a:graphicData>
        </a:graphic>
      </p:graphicFrame>
      <p:pic>
        <p:nvPicPr>
          <p:cNvPr id="6145" name="Imagen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387600"/>
            <a:ext cx="211455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3653521" y="4165210"/>
          <a:ext cx="5473065" cy="22247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20520">
                  <a:extLst>
                    <a:ext uri="{9D8B030D-6E8A-4147-A177-3AD203B41FA5}">
                      <a16:colId xmlns:a16="http://schemas.microsoft.com/office/drawing/2014/main" val="629011928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846468762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879963821"/>
                    </a:ext>
                  </a:extLst>
                </a:gridCol>
                <a:gridCol w="1161415">
                  <a:extLst>
                    <a:ext uri="{9D8B030D-6E8A-4147-A177-3AD203B41FA5}">
                      <a16:colId xmlns:a16="http://schemas.microsoft.com/office/drawing/2014/main" val="3649999346"/>
                    </a:ext>
                  </a:extLst>
                </a:gridCol>
              </a:tblGrid>
              <a:tr h="199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Coeficiente de aversión al riesgo (l)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6,55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19505"/>
                  </a:ext>
                </a:extLst>
              </a:tr>
              <a:tr h="1898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Tasa libre de riesgo diaria</a:t>
                      </a:r>
                      <a:r>
                        <a:rPr lang="es-EC" sz="900">
                          <a:effectLst/>
                        </a:rPr>
                        <a:t>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0,0190%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7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Empresas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Capitalización bursátil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Pesos (W)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Retornos en equilibrio (π)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55823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Corporación Favorita C.A.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1.131.000.000,00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0,23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0,04%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852088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Cervecería Nacional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1.842.827.730,00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0,37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0,08%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77180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Banco Guayaquil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136.580.000,00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0,03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053607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Banco Pichincha C.A.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340.000.000,00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0,07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0,01%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700388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Holcim Ecuador S.A.      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1.372.219.228,00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0,28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0,03%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00522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Soc. Agr. Ind. San Carlos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119.700.000,00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0,02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87925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$  4.942.326.958,00 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1,00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292364"/>
                  </a:ext>
                </a:extLst>
              </a:tr>
            </a:tbl>
          </a:graphicData>
        </a:graphic>
      </p:graphicFrame>
      <p:pic>
        <p:nvPicPr>
          <p:cNvPr id="6147" name="Imagen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71" y="3179719"/>
            <a:ext cx="166687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n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525"/>
            <a:ext cx="166687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7989847" y="1209822"/>
            <a:ext cx="0" cy="5092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>
            <a:off x="3904614" y="1209822"/>
            <a:ext cx="0" cy="5092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624205" y="478370"/>
            <a:ext cx="6917278" cy="369332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Matriz de expectativas (Q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y Matriz que vincula los activos (P)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855" y="939910"/>
            <a:ext cx="3796145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16086" y="927238"/>
            <a:ext cx="3793015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70594" y="922775"/>
            <a:ext cx="3825280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67638" y="1789818"/>
          <a:ext cx="3688578" cy="118689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001219">
                  <a:extLst>
                    <a:ext uri="{9D8B030D-6E8A-4147-A177-3AD203B41FA5}">
                      <a16:colId xmlns:a16="http://schemas.microsoft.com/office/drawing/2014/main" val="1294664003"/>
                    </a:ext>
                  </a:extLst>
                </a:gridCol>
                <a:gridCol w="899497">
                  <a:extLst>
                    <a:ext uri="{9D8B030D-6E8A-4147-A177-3AD203B41FA5}">
                      <a16:colId xmlns:a16="http://schemas.microsoft.com/office/drawing/2014/main" val="3706202303"/>
                    </a:ext>
                  </a:extLst>
                </a:gridCol>
                <a:gridCol w="899497">
                  <a:extLst>
                    <a:ext uri="{9D8B030D-6E8A-4147-A177-3AD203B41FA5}">
                      <a16:colId xmlns:a16="http://schemas.microsoft.com/office/drawing/2014/main" val="1755404977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761863247"/>
                    </a:ext>
                  </a:extLst>
                </a:gridCol>
              </a:tblGrid>
              <a:tr h="330916">
                <a:tc>
                  <a:txBody>
                    <a:bodyPr/>
                    <a:lstStyle/>
                    <a:p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Expectativa 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Expectativa 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Expectativa 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418075"/>
                  </a:ext>
                </a:extLst>
              </a:tr>
              <a:tr h="165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Desviación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2,13%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2,40%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2,65%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967775"/>
                  </a:ext>
                </a:extLst>
              </a:tr>
              <a:tr h="165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Factor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42164"/>
                  </a:ext>
                </a:extLst>
              </a:tr>
              <a:tr h="165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Expectativas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0,21%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0,24%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0,27%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331140"/>
                  </a:ext>
                </a:extLst>
              </a:tr>
              <a:tr h="165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Anual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3,38%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3,81%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4,21%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088753"/>
                  </a:ext>
                </a:extLst>
              </a:tr>
              <a:tr h="165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Diario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0,01%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0,02%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0,02%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053124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030786" y="1804124"/>
          <a:ext cx="3688095" cy="120283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13904">
                  <a:extLst>
                    <a:ext uri="{9D8B030D-6E8A-4147-A177-3AD203B41FA5}">
                      <a16:colId xmlns:a16="http://schemas.microsoft.com/office/drawing/2014/main" val="2725698067"/>
                    </a:ext>
                  </a:extLst>
                </a:gridCol>
                <a:gridCol w="889667">
                  <a:extLst>
                    <a:ext uri="{9D8B030D-6E8A-4147-A177-3AD203B41FA5}">
                      <a16:colId xmlns:a16="http://schemas.microsoft.com/office/drawing/2014/main" val="3408513207"/>
                    </a:ext>
                  </a:extLst>
                </a:gridCol>
                <a:gridCol w="930106">
                  <a:extLst>
                    <a:ext uri="{9D8B030D-6E8A-4147-A177-3AD203B41FA5}">
                      <a16:colId xmlns:a16="http://schemas.microsoft.com/office/drawing/2014/main" val="647738839"/>
                    </a:ext>
                  </a:extLst>
                </a:gridCol>
                <a:gridCol w="954418">
                  <a:extLst>
                    <a:ext uri="{9D8B030D-6E8A-4147-A177-3AD203B41FA5}">
                      <a16:colId xmlns:a16="http://schemas.microsoft.com/office/drawing/2014/main" val="1525395898"/>
                    </a:ext>
                  </a:extLst>
                </a:gridCol>
              </a:tblGrid>
              <a:tr h="301149">
                <a:tc>
                  <a:txBody>
                    <a:bodyPr/>
                    <a:lstStyle/>
                    <a:p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Expectativa 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Expectativa 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Expectativa 3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310656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Desviación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4,82%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2,04%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1,17%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380387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Factor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198881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Expectativas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0,48%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0,20%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0,12%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335304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Anual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7,64%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3,24%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1,85%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452715"/>
                  </a:ext>
                </a:extLst>
              </a:tr>
              <a:tr h="180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Diario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0,03%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0,01%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0,01%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5706196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8059763" y="1782022"/>
          <a:ext cx="3936111" cy="124704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81896">
                  <a:extLst>
                    <a:ext uri="{9D8B030D-6E8A-4147-A177-3AD203B41FA5}">
                      <a16:colId xmlns:a16="http://schemas.microsoft.com/office/drawing/2014/main" val="1031134017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3128027177"/>
                    </a:ext>
                  </a:extLst>
                </a:gridCol>
                <a:gridCol w="942536">
                  <a:extLst>
                    <a:ext uri="{9D8B030D-6E8A-4147-A177-3AD203B41FA5}">
                      <a16:colId xmlns:a16="http://schemas.microsoft.com/office/drawing/2014/main" val="3216742017"/>
                    </a:ext>
                  </a:extLst>
                </a:gridCol>
                <a:gridCol w="928467">
                  <a:extLst>
                    <a:ext uri="{9D8B030D-6E8A-4147-A177-3AD203B41FA5}">
                      <a16:colId xmlns:a16="http://schemas.microsoft.com/office/drawing/2014/main" val="1139498452"/>
                    </a:ext>
                  </a:extLst>
                </a:gridCol>
              </a:tblGrid>
              <a:tr h="350101">
                <a:tc>
                  <a:txBody>
                    <a:bodyPr/>
                    <a:lstStyle/>
                    <a:p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Expectativa 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Expectativa 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Expectativa 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666275"/>
                  </a:ext>
                </a:extLst>
              </a:tr>
              <a:tr h="17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Desviación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2,73%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1,96%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1,55%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441318"/>
                  </a:ext>
                </a:extLst>
              </a:tr>
              <a:tr h="17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Factor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30739"/>
                  </a:ext>
                </a:extLst>
              </a:tr>
              <a:tr h="17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Expectativas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0,27%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0,20%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0,16%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291552"/>
                  </a:ext>
                </a:extLst>
              </a:tr>
              <a:tr h="17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Anual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4,32%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3,10%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2,46%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248417"/>
                  </a:ext>
                </a:extLst>
              </a:tr>
              <a:tr h="175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Diario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0,02%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0,01%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0,01%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312526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0" y="3628852"/>
          <a:ext cx="3904615" cy="152461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17084">
                  <a:extLst>
                    <a:ext uri="{9D8B030D-6E8A-4147-A177-3AD203B41FA5}">
                      <a16:colId xmlns:a16="http://schemas.microsoft.com/office/drawing/2014/main" val="4065822669"/>
                    </a:ext>
                  </a:extLst>
                </a:gridCol>
                <a:gridCol w="641485">
                  <a:extLst>
                    <a:ext uri="{9D8B030D-6E8A-4147-A177-3AD203B41FA5}">
                      <a16:colId xmlns:a16="http://schemas.microsoft.com/office/drawing/2014/main" val="264620895"/>
                    </a:ext>
                  </a:extLst>
                </a:gridCol>
                <a:gridCol w="562792">
                  <a:extLst>
                    <a:ext uri="{9D8B030D-6E8A-4147-A177-3AD203B41FA5}">
                      <a16:colId xmlns:a16="http://schemas.microsoft.com/office/drawing/2014/main" val="2323815740"/>
                    </a:ext>
                  </a:extLst>
                </a:gridCol>
                <a:gridCol w="546434">
                  <a:extLst>
                    <a:ext uri="{9D8B030D-6E8A-4147-A177-3AD203B41FA5}">
                      <a16:colId xmlns:a16="http://schemas.microsoft.com/office/drawing/2014/main" val="1988846005"/>
                    </a:ext>
                  </a:extLst>
                </a:gridCol>
                <a:gridCol w="518139">
                  <a:extLst>
                    <a:ext uri="{9D8B030D-6E8A-4147-A177-3AD203B41FA5}">
                      <a16:colId xmlns:a16="http://schemas.microsoft.com/office/drawing/2014/main" val="3238617065"/>
                    </a:ext>
                  </a:extLst>
                </a:gridCol>
                <a:gridCol w="461993">
                  <a:extLst>
                    <a:ext uri="{9D8B030D-6E8A-4147-A177-3AD203B41FA5}">
                      <a16:colId xmlns:a16="http://schemas.microsoft.com/office/drawing/2014/main" val="2181194920"/>
                    </a:ext>
                  </a:extLst>
                </a:gridCol>
                <a:gridCol w="456688">
                  <a:extLst>
                    <a:ext uri="{9D8B030D-6E8A-4147-A177-3AD203B41FA5}">
                      <a16:colId xmlns:a16="http://schemas.microsoft.com/office/drawing/2014/main" val="2721315940"/>
                    </a:ext>
                  </a:extLst>
                </a:gridCol>
              </a:tblGrid>
              <a:tr h="762307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Corporación Favorita C.A. 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Cervecería Nacional S.A.       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Banco Guayaquil S.A.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Banco Pichincha C.A.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 err="1">
                          <a:effectLst/>
                        </a:rPr>
                        <a:t>Holcim</a:t>
                      </a:r>
                      <a:r>
                        <a:rPr lang="es-EC" sz="750" dirty="0">
                          <a:effectLst/>
                        </a:rPr>
                        <a:t> Ecuador S.A.       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Soc. Agr. </a:t>
                      </a:r>
                      <a:r>
                        <a:rPr lang="es-EC" sz="750" dirty="0" err="1">
                          <a:effectLst/>
                        </a:rPr>
                        <a:t>Ind</a:t>
                      </a:r>
                      <a:r>
                        <a:rPr lang="es-EC" sz="750" dirty="0">
                          <a:effectLst/>
                        </a:rPr>
                        <a:t>. San Carlos S.A.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136164"/>
                  </a:ext>
                </a:extLst>
              </a:tr>
              <a:tr h="25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1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61718"/>
                  </a:ext>
                </a:extLst>
              </a:tr>
              <a:tr h="25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2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0,49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0,51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408900"/>
                  </a:ext>
                </a:extLst>
              </a:tr>
              <a:tr h="25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3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021463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3904614" y="3628852"/>
          <a:ext cx="4085233" cy="15448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78007">
                  <a:extLst>
                    <a:ext uri="{9D8B030D-6E8A-4147-A177-3AD203B41FA5}">
                      <a16:colId xmlns:a16="http://schemas.microsoft.com/office/drawing/2014/main" val="3746515853"/>
                    </a:ext>
                  </a:extLst>
                </a:gridCol>
                <a:gridCol w="625468">
                  <a:extLst>
                    <a:ext uri="{9D8B030D-6E8A-4147-A177-3AD203B41FA5}">
                      <a16:colId xmlns:a16="http://schemas.microsoft.com/office/drawing/2014/main" val="318407426"/>
                    </a:ext>
                  </a:extLst>
                </a:gridCol>
                <a:gridCol w="624865">
                  <a:extLst>
                    <a:ext uri="{9D8B030D-6E8A-4147-A177-3AD203B41FA5}">
                      <a16:colId xmlns:a16="http://schemas.microsoft.com/office/drawing/2014/main" val="3355038836"/>
                    </a:ext>
                  </a:extLst>
                </a:gridCol>
                <a:gridCol w="540671">
                  <a:extLst>
                    <a:ext uri="{9D8B030D-6E8A-4147-A177-3AD203B41FA5}">
                      <a16:colId xmlns:a16="http://schemas.microsoft.com/office/drawing/2014/main" val="3571444302"/>
                    </a:ext>
                  </a:extLst>
                </a:gridCol>
                <a:gridCol w="512586">
                  <a:extLst>
                    <a:ext uri="{9D8B030D-6E8A-4147-A177-3AD203B41FA5}">
                      <a16:colId xmlns:a16="http://schemas.microsoft.com/office/drawing/2014/main" val="3134304860"/>
                    </a:ext>
                  </a:extLst>
                </a:gridCol>
                <a:gridCol w="501818">
                  <a:extLst>
                    <a:ext uri="{9D8B030D-6E8A-4147-A177-3AD203B41FA5}">
                      <a16:colId xmlns:a16="http://schemas.microsoft.com/office/drawing/2014/main" val="3457434116"/>
                    </a:ext>
                  </a:extLst>
                </a:gridCol>
                <a:gridCol w="501818">
                  <a:extLst>
                    <a:ext uri="{9D8B030D-6E8A-4147-A177-3AD203B41FA5}">
                      <a16:colId xmlns:a16="http://schemas.microsoft.com/office/drawing/2014/main" val="1574360103"/>
                    </a:ext>
                  </a:extLst>
                </a:gridCol>
              </a:tblGrid>
              <a:tr h="882786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Corporación Favorita C.A.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Cervecería Nacional S.A.    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 Guayaquil S.A.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 Pichincha C.A.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Holcim</a:t>
                      </a:r>
                      <a:r>
                        <a:rPr lang="es-EC" sz="7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Ecuador S.A.    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Soc. Agr. </a:t>
                      </a:r>
                      <a:r>
                        <a:rPr lang="es-EC" sz="7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  <a:r>
                        <a:rPr lang="es-EC" sz="7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San Carlos S.A.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527249"/>
                  </a:ext>
                </a:extLst>
              </a:tr>
              <a:tr h="220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1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-1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84743"/>
                  </a:ext>
                </a:extLst>
              </a:tr>
              <a:tr h="220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2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-1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966133"/>
                  </a:ext>
                </a:extLst>
              </a:tr>
              <a:tr h="220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3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62296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8059030" y="3628852"/>
          <a:ext cx="4048408" cy="135707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67603">
                  <a:extLst>
                    <a:ext uri="{9D8B030D-6E8A-4147-A177-3AD203B41FA5}">
                      <a16:colId xmlns:a16="http://schemas.microsoft.com/office/drawing/2014/main" val="2156696175"/>
                    </a:ext>
                  </a:extLst>
                </a:gridCol>
                <a:gridCol w="684917">
                  <a:extLst>
                    <a:ext uri="{9D8B030D-6E8A-4147-A177-3AD203B41FA5}">
                      <a16:colId xmlns:a16="http://schemas.microsoft.com/office/drawing/2014/main" val="3431560425"/>
                    </a:ext>
                  </a:extLst>
                </a:gridCol>
                <a:gridCol w="555376">
                  <a:extLst>
                    <a:ext uri="{9D8B030D-6E8A-4147-A177-3AD203B41FA5}">
                      <a16:colId xmlns:a16="http://schemas.microsoft.com/office/drawing/2014/main" val="1294143966"/>
                    </a:ext>
                  </a:extLst>
                </a:gridCol>
                <a:gridCol w="539298">
                  <a:extLst>
                    <a:ext uri="{9D8B030D-6E8A-4147-A177-3AD203B41FA5}">
                      <a16:colId xmlns:a16="http://schemas.microsoft.com/office/drawing/2014/main" val="229613135"/>
                    </a:ext>
                  </a:extLst>
                </a:gridCol>
                <a:gridCol w="511736">
                  <a:extLst>
                    <a:ext uri="{9D8B030D-6E8A-4147-A177-3AD203B41FA5}">
                      <a16:colId xmlns:a16="http://schemas.microsoft.com/office/drawing/2014/main" val="1632190624"/>
                    </a:ext>
                  </a:extLst>
                </a:gridCol>
                <a:gridCol w="494739">
                  <a:extLst>
                    <a:ext uri="{9D8B030D-6E8A-4147-A177-3AD203B41FA5}">
                      <a16:colId xmlns:a16="http://schemas.microsoft.com/office/drawing/2014/main" val="3041653032"/>
                    </a:ext>
                  </a:extLst>
                </a:gridCol>
                <a:gridCol w="494739">
                  <a:extLst>
                    <a:ext uri="{9D8B030D-6E8A-4147-A177-3AD203B41FA5}">
                      <a16:colId xmlns:a16="http://schemas.microsoft.com/office/drawing/2014/main" val="2900068390"/>
                    </a:ext>
                  </a:extLst>
                </a:gridCol>
              </a:tblGrid>
              <a:tr h="774883">
                <a:tc>
                  <a:txBody>
                    <a:bodyPr/>
                    <a:lstStyle/>
                    <a:p>
                      <a:endParaRPr lang="es-EC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Corporación Favorita C.A. 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Cervecería Nacional S.A.       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Banco Guayaquil S.A.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Banco Pichincha C.A.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 err="1">
                          <a:effectLst/>
                        </a:rPr>
                        <a:t>Holcim</a:t>
                      </a:r>
                      <a:r>
                        <a:rPr lang="es-EC" sz="750" dirty="0">
                          <a:effectLst/>
                        </a:rPr>
                        <a:t> Ecuador S.A.       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Soc. Agr. </a:t>
                      </a:r>
                      <a:r>
                        <a:rPr lang="es-EC" sz="750" dirty="0" err="1">
                          <a:effectLst/>
                        </a:rPr>
                        <a:t>Ind</a:t>
                      </a:r>
                      <a:r>
                        <a:rPr lang="es-EC" sz="750" dirty="0">
                          <a:effectLst/>
                        </a:rPr>
                        <a:t>. San Carlos S.A.</a:t>
                      </a:r>
                      <a:endParaRPr lang="es-EC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984876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1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242088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2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0,43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15672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Expectativa 3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025493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1045028" y="133573"/>
            <a:ext cx="10058400" cy="314454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3236" y="1385455"/>
            <a:ext cx="10945091" cy="338554"/>
          </a:xfrm>
          <a:prstGeom prst="rect">
            <a:avLst/>
          </a:prstGeom>
          <a:solidFill>
            <a:srgbClr val="FFCD6C"/>
          </a:solidFill>
          <a:ln>
            <a:solidFill>
              <a:srgbClr val="FFCD6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MATRIZ Q</a:t>
            </a:r>
            <a:endParaRPr lang="es-EC" sz="16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63235" y="3147344"/>
            <a:ext cx="10945091" cy="338554"/>
          </a:xfrm>
          <a:prstGeom prst="rect">
            <a:avLst/>
          </a:prstGeom>
          <a:solidFill>
            <a:srgbClr val="FFCD6C"/>
          </a:solidFill>
          <a:ln>
            <a:solidFill>
              <a:srgbClr val="FFCD6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MATRIZ P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24133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50699" y="729708"/>
            <a:ext cx="941264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Matriz </a:t>
            </a:r>
            <a:r>
              <a:rPr lang="es-EC" b="1" dirty="0" smtClean="0"/>
              <a:t>de </a:t>
            </a:r>
            <a:r>
              <a:rPr lang="es-EC" b="1" dirty="0"/>
              <a:t>incertidumbre </a:t>
            </a:r>
            <a:r>
              <a:rPr lang="es-EC" b="1" dirty="0" smtClean="0"/>
              <a:t>sobre las </a:t>
            </a:r>
            <a:r>
              <a:rPr lang="es-EC" b="1" dirty="0"/>
              <a:t>expectativas (Ω) e incertidumbre de retornos en exceso Tau (τ)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3435" y="2024099"/>
            <a:ext cx="3754822" cy="338554"/>
          </a:xfrm>
          <a:prstGeom prst="rect">
            <a:avLst/>
          </a:prstGeom>
          <a:ln>
            <a:solidFill>
              <a:srgbClr val="1F0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06729" y="2037735"/>
            <a:ext cx="3500582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75783" y="2055057"/>
            <a:ext cx="3445163" cy="33855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1071154" y="2720006"/>
          <a:ext cx="3009265" cy="58712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49325">
                  <a:extLst>
                    <a:ext uri="{9D8B030D-6E8A-4147-A177-3AD203B41FA5}">
                      <a16:colId xmlns:a16="http://schemas.microsoft.com/office/drawing/2014/main" val="3267889818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val="241202759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val="394628373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1,82307E-06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5469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1,9574E-06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961757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2,80781E-06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127242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802152" y="4179713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0,00403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1858172" y="1375981"/>
            <a:ext cx="87976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Matriz </a:t>
            </a:r>
            <a:r>
              <a:rPr lang="es-EC" b="1" dirty="0" smtClean="0"/>
              <a:t>(</a:t>
            </a:r>
            <a:r>
              <a:rPr lang="es-EC" b="1" dirty="0"/>
              <a:t>Ω)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2262708" y="3657347"/>
            <a:ext cx="8003510" cy="3680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/>
              <a:t>Tau (τ)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/>
          </p:nvPr>
        </p:nvGraphicFramePr>
        <p:xfrm>
          <a:off x="4818385" y="2707861"/>
          <a:ext cx="2980055" cy="58712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40435">
                  <a:extLst>
                    <a:ext uri="{9D8B030D-6E8A-4147-A177-3AD203B41FA5}">
                      <a16:colId xmlns:a16="http://schemas.microsoft.com/office/drawing/2014/main" val="906132383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822450071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1359449562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9,26445E-06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48817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1,42548E-06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87691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5,41715E-07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322883"/>
                  </a:ext>
                </a:extLst>
              </a:tr>
            </a:tbl>
          </a:graphicData>
        </a:graphic>
      </p:graphicFrame>
      <p:sp>
        <p:nvSpPr>
          <p:cNvPr id="22" name="Rectángulo 21"/>
          <p:cNvSpPr/>
          <p:nvPr/>
        </p:nvSpPr>
        <p:spPr>
          <a:xfrm>
            <a:off x="5905001" y="4122557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0,004</a:t>
            </a:r>
            <a:endParaRPr lang="es-EC" dirty="0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/>
          </p:nvPr>
        </p:nvGraphicFramePr>
        <p:xfrm>
          <a:off x="8380043" y="2637453"/>
          <a:ext cx="3022600" cy="58712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43697406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37170024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5033789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2,99706E-06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049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1,08838E-06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604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9,70047E-07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188552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9395454" y="418131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0,00404 </a:t>
            </a:r>
            <a:endParaRPr lang="es-EC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071154" y="198266"/>
            <a:ext cx="10058400" cy="314454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14581" y="619393"/>
            <a:ext cx="6279796" cy="369332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wrap="none">
            <a:spAutoFit/>
          </a:bodyPr>
          <a:lstStyle/>
          <a:p>
            <a:r>
              <a:rPr lang="es-EC" b="1" dirty="0"/>
              <a:t>Rentabilidades </a:t>
            </a:r>
            <a:r>
              <a:rPr lang="es-EC" b="1" dirty="0" smtClean="0"/>
              <a:t>y riesgos de las acciones </a:t>
            </a:r>
            <a:r>
              <a:rPr lang="es-EC" b="1" dirty="0"/>
              <a:t>modelo Black </a:t>
            </a:r>
            <a:r>
              <a:rPr lang="es-EC" b="1" dirty="0" err="1"/>
              <a:t>Litterman</a:t>
            </a:r>
            <a:r>
              <a:rPr lang="es-EC" b="1" dirty="0"/>
              <a:t>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62848" y="1292735"/>
            <a:ext cx="3994967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2015, fase de desaceleración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96894" y="1292735"/>
            <a:ext cx="3994967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2016,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53918" y="3782470"/>
            <a:ext cx="3994967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 2017,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 de 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227908" y="155877"/>
            <a:ext cx="10058400" cy="314454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36438"/>
              </p:ext>
            </p:extLst>
          </p:nvPr>
        </p:nvGraphicFramePr>
        <p:xfrm>
          <a:off x="329685" y="1934868"/>
          <a:ext cx="5606881" cy="161448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03214">
                  <a:extLst>
                    <a:ext uri="{9D8B030D-6E8A-4147-A177-3AD203B41FA5}">
                      <a16:colId xmlns:a16="http://schemas.microsoft.com/office/drawing/2014/main" val="1174696140"/>
                    </a:ext>
                  </a:extLst>
                </a:gridCol>
                <a:gridCol w="893437">
                  <a:extLst>
                    <a:ext uri="{9D8B030D-6E8A-4147-A177-3AD203B41FA5}">
                      <a16:colId xmlns:a16="http://schemas.microsoft.com/office/drawing/2014/main" val="2962214036"/>
                    </a:ext>
                  </a:extLst>
                </a:gridCol>
                <a:gridCol w="784759">
                  <a:extLst>
                    <a:ext uri="{9D8B030D-6E8A-4147-A177-3AD203B41FA5}">
                      <a16:colId xmlns:a16="http://schemas.microsoft.com/office/drawing/2014/main" val="955977509"/>
                    </a:ext>
                  </a:extLst>
                </a:gridCol>
                <a:gridCol w="762644">
                  <a:extLst>
                    <a:ext uri="{9D8B030D-6E8A-4147-A177-3AD203B41FA5}">
                      <a16:colId xmlns:a16="http://schemas.microsoft.com/office/drawing/2014/main" val="2248473390"/>
                    </a:ext>
                  </a:extLst>
                </a:gridCol>
                <a:gridCol w="723470">
                  <a:extLst>
                    <a:ext uri="{9D8B030D-6E8A-4147-A177-3AD203B41FA5}">
                      <a16:colId xmlns:a16="http://schemas.microsoft.com/office/drawing/2014/main" val="3190892171"/>
                    </a:ext>
                  </a:extLst>
                </a:gridCol>
                <a:gridCol w="646384">
                  <a:extLst>
                    <a:ext uri="{9D8B030D-6E8A-4147-A177-3AD203B41FA5}">
                      <a16:colId xmlns:a16="http://schemas.microsoft.com/office/drawing/2014/main" val="412612801"/>
                    </a:ext>
                  </a:extLst>
                </a:gridCol>
                <a:gridCol w="792973">
                  <a:extLst>
                    <a:ext uri="{9D8B030D-6E8A-4147-A177-3AD203B41FA5}">
                      <a16:colId xmlns:a16="http://schemas.microsoft.com/office/drawing/2014/main" val="1909980705"/>
                    </a:ext>
                  </a:extLst>
                </a:gridCol>
              </a:tblGrid>
              <a:tr h="1155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effectLst/>
                        </a:rPr>
                        <a:t>Corporación Favorita C.A. 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Cervecería Nacional S.A.       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Banco Guayaquil S.A.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Banco Pichincha C.A.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Holcim Ecuador S.A.       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Soc. Agr. Ind. San 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77654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Rentabilidad diaria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-0,08%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-0,04%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0,01%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0,02%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-0,04%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265467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Rentabilidad anual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-18,96%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-9,34%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effectLst/>
                        </a:rPr>
                        <a:t>1,75%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effectLst/>
                        </a:rPr>
                        <a:t>5,42%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-8,97%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-6,69%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181931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Riesgo diario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effectLst/>
                        </a:rPr>
                        <a:t>0,86%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77050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>
                          <a:effectLst/>
                        </a:rPr>
                        <a:t>Riesgo anual</a:t>
                      </a:r>
                      <a:endParaRPr lang="es-EC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effectLst/>
                        </a:rPr>
                        <a:t>13,66%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50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52082"/>
              </p:ext>
            </p:extLst>
          </p:nvPr>
        </p:nvGraphicFramePr>
        <p:xfrm>
          <a:off x="6402206" y="1907483"/>
          <a:ext cx="5561330" cy="170656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374746565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2772813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468058799"/>
                    </a:ext>
                  </a:extLst>
                </a:gridCol>
                <a:gridCol w="766445">
                  <a:extLst>
                    <a:ext uri="{9D8B030D-6E8A-4147-A177-3AD203B41FA5}">
                      <a16:colId xmlns:a16="http://schemas.microsoft.com/office/drawing/2014/main" val="2397297911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3412698474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825411824"/>
                    </a:ext>
                  </a:extLst>
                </a:gridCol>
                <a:gridCol w="795020">
                  <a:extLst>
                    <a:ext uri="{9D8B030D-6E8A-4147-A177-3AD203B41FA5}">
                      <a16:colId xmlns:a16="http://schemas.microsoft.com/office/drawing/2014/main" val="1123808450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Corporación Favorita C.A.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Cervecería Nacional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Guayaquil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Pichincha C.A.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Holcim Ecuador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Soc. Agr. Ind. San 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6773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Rentabilidad diaria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09702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Rentabilidad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-0,18%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-14,05%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-21,24%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-11,19%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-7,48%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-9,86%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65164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0,65%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234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10,24%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648144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29428"/>
              </p:ext>
            </p:extLst>
          </p:nvPr>
        </p:nvGraphicFramePr>
        <p:xfrm>
          <a:off x="3718835" y="4359380"/>
          <a:ext cx="5598426" cy="161448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911181">
                  <a:extLst>
                    <a:ext uri="{9D8B030D-6E8A-4147-A177-3AD203B41FA5}">
                      <a16:colId xmlns:a16="http://schemas.microsoft.com/office/drawing/2014/main" val="2365418683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435410802"/>
                    </a:ext>
                  </a:extLst>
                </a:gridCol>
                <a:gridCol w="895351">
                  <a:extLst>
                    <a:ext uri="{9D8B030D-6E8A-4147-A177-3AD203B41FA5}">
                      <a16:colId xmlns:a16="http://schemas.microsoft.com/office/drawing/2014/main" val="1959479342"/>
                    </a:ext>
                  </a:extLst>
                </a:gridCol>
                <a:gridCol w="786440">
                  <a:extLst>
                    <a:ext uri="{9D8B030D-6E8A-4147-A177-3AD203B41FA5}">
                      <a16:colId xmlns:a16="http://schemas.microsoft.com/office/drawing/2014/main" val="2047467025"/>
                    </a:ext>
                  </a:extLst>
                </a:gridCol>
                <a:gridCol w="764278">
                  <a:extLst>
                    <a:ext uri="{9D8B030D-6E8A-4147-A177-3AD203B41FA5}">
                      <a16:colId xmlns:a16="http://schemas.microsoft.com/office/drawing/2014/main" val="1254203213"/>
                    </a:ext>
                  </a:extLst>
                </a:gridCol>
                <a:gridCol w="725019">
                  <a:extLst>
                    <a:ext uri="{9D8B030D-6E8A-4147-A177-3AD203B41FA5}">
                      <a16:colId xmlns:a16="http://schemas.microsoft.com/office/drawing/2014/main" val="753277331"/>
                    </a:ext>
                  </a:extLst>
                </a:gridCol>
                <a:gridCol w="647768">
                  <a:extLst>
                    <a:ext uri="{9D8B030D-6E8A-4147-A177-3AD203B41FA5}">
                      <a16:colId xmlns:a16="http://schemas.microsoft.com/office/drawing/2014/main" val="1022141554"/>
                    </a:ext>
                  </a:extLst>
                </a:gridCol>
                <a:gridCol w="774409">
                  <a:extLst>
                    <a:ext uri="{9D8B030D-6E8A-4147-A177-3AD203B41FA5}">
                      <a16:colId xmlns:a16="http://schemas.microsoft.com/office/drawing/2014/main" val="224991246"/>
                    </a:ext>
                  </a:extLst>
                </a:gridCol>
              </a:tblGrid>
              <a:tr h="134620">
                <a:tc gridSpan="2"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Corporación Favorita C.A.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Cervecería Nacional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Guayaquil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Pichincha C.A.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Holcim Ecuador S.A.      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Soc. Agr. Ind. San 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43031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Rentabilidad diaria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0,02%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728327"/>
                  </a:ext>
                </a:extLst>
              </a:tr>
              <a:tr h="1346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Rentabilidad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10,89%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20,91%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5,46%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7,82%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10,75%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7,07%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350590"/>
                  </a:ext>
                </a:extLst>
              </a:tr>
              <a:tr h="1346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06453"/>
                  </a:ext>
                </a:extLst>
              </a:tr>
              <a:tr h="1346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Riesgo 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13,81%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3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0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10980" y="413305"/>
            <a:ext cx="10058400" cy="427436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367304"/>
              </p:ext>
            </p:extLst>
          </p:nvPr>
        </p:nvGraphicFramePr>
        <p:xfrm>
          <a:off x="4258491" y="1018905"/>
          <a:ext cx="7798526" cy="523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ceso alternativo 3"/>
          <p:cNvSpPr/>
          <p:nvPr/>
        </p:nvSpPr>
        <p:spPr>
          <a:xfrm>
            <a:off x="143690" y="1840061"/>
            <a:ext cx="4336869" cy="2246384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700" dirty="0"/>
              <a:t> Evaluar la aplicabilidad de los modelos de </a:t>
            </a:r>
            <a:r>
              <a:rPr lang="es-EC" sz="1700" dirty="0" err="1"/>
              <a:t>Markowitz</a:t>
            </a:r>
            <a:r>
              <a:rPr lang="es-EC" sz="1700" dirty="0"/>
              <a:t> y Black </a:t>
            </a:r>
            <a:r>
              <a:rPr lang="es-EC" sz="1700" dirty="0" err="1"/>
              <a:t>Litterman</a:t>
            </a:r>
            <a:r>
              <a:rPr lang="es-EC" sz="1700" dirty="0"/>
              <a:t> en diferentes momentos del ciclo económico, mediante la estructuración de portafolios con acciones del mercado bursátil ecuatoriano, para determinar las ventajas y desventajas que presentan como instrumentos de toma de decisiones de inversión.</a:t>
            </a:r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4480559" y="1557445"/>
            <a:ext cx="652672" cy="140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4488722" y="2977251"/>
            <a:ext cx="758527" cy="2523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480559" y="2925213"/>
            <a:ext cx="782127" cy="148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5133231" y="1017596"/>
            <a:ext cx="883972" cy="8655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1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133231" y="3153072"/>
            <a:ext cx="883972" cy="8655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3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133231" y="4297184"/>
            <a:ext cx="883972" cy="8655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4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148775" y="5391544"/>
            <a:ext cx="883972" cy="8655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5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114877" y="2103183"/>
            <a:ext cx="883972" cy="8655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2</a:t>
            </a:r>
            <a:endParaRPr lang="es-EC" sz="2400" b="1" dirty="0">
              <a:solidFill>
                <a:schemeClr val="bg1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4497040" y="2556998"/>
            <a:ext cx="617837" cy="40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4" idx="3"/>
            <a:endCxn id="18" idx="2"/>
          </p:cNvCxnSpPr>
          <p:nvPr/>
        </p:nvCxnSpPr>
        <p:spPr>
          <a:xfrm>
            <a:off x="4480559" y="2963253"/>
            <a:ext cx="652672" cy="62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7080" t="7459" r="4691" b="4706"/>
          <a:stretch/>
        </p:blipFill>
        <p:spPr>
          <a:xfrm>
            <a:off x="1201810" y="4297184"/>
            <a:ext cx="2114531" cy="139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15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01486" y="266306"/>
            <a:ext cx="10058400" cy="457200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TEÓRICO Y METODOLÓGICO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639220"/>
              </p:ext>
            </p:extLst>
          </p:nvPr>
        </p:nvGraphicFramePr>
        <p:xfrm>
          <a:off x="1001486" y="1648923"/>
          <a:ext cx="10855551" cy="154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3004456" y="807050"/>
            <a:ext cx="6762206" cy="4572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MEDIA VARIANZA DE MARKOWITZ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6963" y="1287529"/>
            <a:ext cx="2329543" cy="361393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Supuestos: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01891" y="3323190"/>
            <a:ext cx="2329543" cy="361393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objetivo: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300891" y="3684582"/>
                <a:ext cx="3104696" cy="667875"/>
              </a:xfrm>
              <a:prstGeom prst="rect">
                <a:avLst/>
              </a:prstGeom>
              <a:ln>
                <a:solidFill>
                  <a:srgbClr val="FF92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𝑀𝑖𝑛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nary>
                        <m:naryPr>
                          <m:chr m:val="∑"/>
                          <m:limLoc m:val="subSup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91" y="3684582"/>
                <a:ext cx="3104696" cy="667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92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029706" y="4851759"/>
                <a:ext cx="4044119" cy="636585"/>
              </a:xfrm>
              <a:prstGeom prst="rect">
                <a:avLst/>
              </a:prstGeom>
              <a:ln>
                <a:solidFill>
                  <a:srgbClr val="FF92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es-EC" i="0">
                          <a:latin typeface="Cambria Math" panose="02040503050406030204" pitchFamily="18" charset="0"/>
                        </a:rPr>
                        <m:t>;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06" y="4851759"/>
                <a:ext cx="4044119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92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8601891" y="4364581"/>
            <a:ext cx="2329543" cy="361393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Considerando: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9"/>
          <a:stretch>
            <a:fillRect/>
          </a:stretch>
        </p:blipFill>
        <p:spPr>
          <a:xfrm>
            <a:off x="943240" y="3323190"/>
            <a:ext cx="3892194" cy="27070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ector angular 11"/>
          <p:cNvCxnSpPr>
            <a:stCxn id="6" idx="2"/>
            <a:endCxn id="7" idx="3"/>
          </p:cNvCxnSpPr>
          <p:nvPr/>
        </p:nvCxnSpPr>
        <p:spPr>
          <a:xfrm rot="5400000">
            <a:off x="8919157" y="3171013"/>
            <a:ext cx="333937" cy="13610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/>
          <p:nvPr/>
        </p:nvCxnSpPr>
        <p:spPr>
          <a:xfrm rot="5400000">
            <a:off x="9587394" y="4224529"/>
            <a:ext cx="333937" cy="13610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88403" y="113196"/>
            <a:ext cx="10058400" cy="457200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TEÓRICO Y METODOLÓGICO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09386" y="642156"/>
            <a:ext cx="5969330" cy="364584"/>
          </a:xfrm>
          <a:prstGeom prst="rect">
            <a:avLst/>
          </a:prstGeom>
          <a:ln>
            <a:solidFill>
              <a:srgbClr val="1F01FF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BLACK LITTERMAN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846612"/>
              </p:ext>
            </p:extLst>
          </p:nvPr>
        </p:nvGraphicFramePr>
        <p:xfrm>
          <a:off x="1096963" y="1158298"/>
          <a:ext cx="10594294" cy="145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1188403" y="796905"/>
            <a:ext cx="2329543" cy="361393"/>
          </a:xfrm>
          <a:prstGeom prst="rect">
            <a:avLst/>
          </a:prstGeom>
          <a:solidFill>
            <a:srgbClr val="FFCD6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 en: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7" y="2616936"/>
            <a:ext cx="5116603" cy="4121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6574654" y="2750827"/>
            <a:ext cx="5116603" cy="716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 libre de riesgo: Tasa de rendimiento títulos de deuda interna a 1 año ( 7,17% 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6574653" y="3611940"/>
                <a:ext cx="5116603" cy="8816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6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Expectativas (Q</a:t>
                </a:r>
                <a:r>
                  <a:rPr lang="es-EC" sz="1600" dirty="0" smtClean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Tracking error </a:t>
                </a:r>
                <a14:m>
                  <m:oMath xmlns:m="http://schemas.openxmlformats.org/officeDocument/2006/math">
                    <m:r>
                      <a:rPr lang="es-EC" b="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s-EC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C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p>
                              <m:sSupPr>
                                <m:ctrlPr>
                                  <a:rPr lang="es-EC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C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𝐴𝑐𝑐𝑖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ó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𝐴𝑐𝑐𝑖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ó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  <m:r>
                      <a:rPr lang="es-EC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𝑓𝑎𝑐𝑡𝑜𝑟</m:t>
                    </m:r>
                  </m:oMath>
                </a14:m>
                <a:endParaRPr lang="es-EC" sz="16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53" y="3611940"/>
                <a:ext cx="5116603" cy="881683"/>
              </a:xfrm>
              <a:prstGeom prst="rect">
                <a:avLst/>
              </a:prstGeom>
              <a:blipFill>
                <a:blip r:embed="rId8"/>
                <a:stretch>
                  <a:fillRect t="-205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/>
          <p:cNvSpPr/>
          <p:nvPr/>
        </p:nvSpPr>
        <p:spPr>
          <a:xfrm>
            <a:off x="6437344" y="4719033"/>
            <a:ext cx="53912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E (R-</a:t>
            </a:r>
            <a:r>
              <a:rPr lang="es-EC" dirty="0" err="1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rf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) = [(τ ∑)</a:t>
            </a:r>
            <a:r>
              <a:rPr lang="es-EC" baseline="30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-1 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+ P</a:t>
            </a:r>
            <a:r>
              <a:rPr lang="es-EC" baseline="30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T 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Ω</a:t>
            </a:r>
            <a:r>
              <a:rPr lang="es-EC" baseline="30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-1 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P]</a:t>
            </a:r>
            <a:r>
              <a:rPr lang="es-EC" baseline="30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[(λ ∑)</a:t>
            </a:r>
            <a:r>
              <a:rPr lang="es-EC" baseline="30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-1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∏ + P</a:t>
            </a:r>
            <a:r>
              <a:rPr lang="es-EC" baseline="30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T 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Ω</a:t>
            </a:r>
            <a:r>
              <a:rPr lang="es-EC" baseline="300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-1 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</a:rPr>
              <a:t>Q]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8325" y="129583"/>
            <a:ext cx="10058400" cy="457200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TEÓRICO Y METODOLÓGICO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651510" y="744060"/>
            <a:ext cx="6762206" cy="457200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 DE SHARPE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3383279" y="1753164"/>
            <a:ext cx="6492241" cy="875211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Mide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desempeño de la cartera, en base a la prima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		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riesgo sobre el nivel de riesgo asociado.</a:t>
            </a:r>
          </a:p>
        </p:txBody>
      </p:sp>
      <p:sp>
        <p:nvSpPr>
          <p:cNvPr id="7" name="Pentágono 6"/>
          <p:cNvSpPr/>
          <p:nvPr/>
        </p:nvSpPr>
        <p:spPr>
          <a:xfrm>
            <a:off x="3383279" y="2910595"/>
            <a:ext cx="7223761" cy="836024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Calcula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rendimiento del portafolio sobre el rendimiento del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activo		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libre de riesgo por cada unidad de riesgo adquirida.</a:t>
            </a:r>
          </a:p>
        </p:txBody>
      </p:sp>
      <p:sp>
        <p:nvSpPr>
          <p:cNvPr id="8" name="Pentágono 7"/>
          <p:cNvSpPr/>
          <p:nvPr/>
        </p:nvSpPr>
        <p:spPr>
          <a:xfrm>
            <a:off x="3361508" y="3925386"/>
            <a:ext cx="7950926" cy="894807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Un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valor negativo indica que el portafolio tiene un rendimiento inferior al del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	activo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sin riesgo</a:t>
            </a:r>
          </a:p>
        </p:txBody>
      </p:sp>
      <p:sp>
        <p:nvSpPr>
          <p:cNvPr id="9" name="Elipse 8"/>
          <p:cNvSpPr/>
          <p:nvPr/>
        </p:nvSpPr>
        <p:spPr>
          <a:xfrm>
            <a:off x="613954" y="1422706"/>
            <a:ext cx="3422470" cy="3683726"/>
          </a:xfrm>
          <a:prstGeom prst="ellipse">
            <a:avLst/>
          </a:prstGeom>
          <a:solidFill>
            <a:srgbClr val="FFCD6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scontent.fuio1-1.fna.fbcdn.net/v/t1.15752-9/65512359_443783909738604_3542035198021468160_n.jpg?_nc_cat=106&amp;_nc_oc=AQn4M5cJjz3XUw4o1a-dzmVFNaL0S88wbL99864lZjkQeZOJuzoCdbnMLnUVHwf8bg01Ro21nAc4-PNumGf3bQPi&amp;_nc_ht=scontent.fuio1-1.fna&amp;oh=1c2a26baecb258800011066d09ef2dd3&amp;oe=5D83EEC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2"/>
          <a:stretch/>
        </p:blipFill>
        <p:spPr bwMode="auto">
          <a:xfrm>
            <a:off x="595780" y="1359788"/>
            <a:ext cx="3440644" cy="38231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1359243" y="2303780"/>
                <a:ext cx="1786156" cy="722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s-EC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e>
                          </m:d>
                          <m:r>
                            <a:rPr lang="es-EC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s-EC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EC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43" y="2303780"/>
                <a:ext cx="1786156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4327" y="341618"/>
            <a:ext cx="10058400" cy="406665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CONCEPTUAL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70053" y="1134550"/>
            <a:ext cx="2886892" cy="69233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Portafolios de inversión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165120" y="2084062"/>
            <a:ext cx="2886892" cy="69233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918614" y="2683829"/>
            <a:ext cx="2886892" cy="69233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Optimización financiera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132998" y="1031216"/>
            <a:ext cx="2886892" cy="69233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 de rentabilidad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636767" y="4274475"/>
            <a:ext cx="2886892" cy="69233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Correlación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513089" y="3179541"/>
            <a:ext cx="2886892" cy="69233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Covarianza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107053" y="4233108"/>
            <a:ext cx="2886892" cy="69233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Ciclos económicos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890" y="1474490"/>
            <a:ext cx="2418677" cy="241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92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80837" y="245464"/>
            <a:ext cx="10058400" cy="375253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DE ESTUDIO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41863" y="901781"/>
            <a:ext cx="8203474" cy="58477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Principales empresas emisoras de títulos de renta variable que cotizan en </a:t>
            </a: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mercado de valores ecuatoriano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28478"/>
              </p:ext>
            </p:extLst>
          </p:nvPr>
        </p:nvGraphicFramePr>
        <p:xfrm>
          <a:off x="507774" y="2210052"/>
          <a:ext cx="5008605" cy="311145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68411">
                  <a:extLst>
                    <a:ext uri="{9D8B030D-6E8A-4147-A177-3AD203B41FA5}">
                      <a16:colId xmlns:a16="http://schemas.microsoft.com/office/drawing/2014/main" val="1558519223"/>
                    </a:ext>
                  </a:extLst>
                </a:gridCol>
                <a:gridCol w="1428099">
                  <a:extLst>
                    <a:ext uri="{9D8B030D-6E8A-4147-A177-3AD203B41FA5}">
                      <a16:colId xmlns:a16="http://schemas.microsoft.com/office/drawing/2014/main" val="2244492198"/>
                    </a:ext>
                  </a:extLst>
                </a:gridCol>
                <a:gridCol w="1131196">
                  <a:extLst>
                    <a:ext uri="{9D8B030D-6E8A-4147-A177-3AD203B41FA5}">
                      <a16:colId xmlns:a16="http://schemas.microsoft.com/office/drawing/2014/main" val="2759023798"/>
                    </a:ext>
                  </a:extLst>
                </a:gridCol>
                <a:gridCol w="1130626">
                  <a:extLst>
                    <a:ext uri="{9D8B030D-6E8A-4147-A177-3AD203B41FA5}">
                      <a16:colId xmlns:a16="http://schemas.microsoft.com/office/drawing/2014/main" val="807252489"/>
                    </a:ext>
                  </a:extLst>
                </a:gridCol>
                <a:gridCol w="1050273">
                  <a:extLst>
                    <a:ext uri="{9D8B030D-6E8A-4147-A177-3AD203B41FA5}">
                      <a16:colId xmlns:a16="http://schemas.microsoft.com/office/drawing/2014/main" val="2410218374"/>
                    </a:ext>
                  </a:extLst>
                </a:gridCol>
              </a:tblGrid>
              <a:tr h="172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2016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2017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571829070"/>
                  </a:ext>
                </a:extLst>
              </a:tr>
              <a:tr h="345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Emisor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Valor de capitalización bursátil </a:t>
                      </a:r>
                      <a:endParaRPr lang="es-EC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(en miles de dólares)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40955"/>
                  </a:ext>
                </a:extLst>
              </a:tr>
              <a:tr h="345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Corporación Favorita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1.160.000,00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981.000,00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1.131.000,00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240660159"/>
                  </a:ext>
                </a:extLst>
              </a:tr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Holcim Ecuador S.A.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1.398.639,36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1.228.853,00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1.372.219,00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610414390"/>
                  </a:ext>
                </a:extLst>
              </a:tr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Banco Guayaquil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164.476,00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133.165,00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136.580,00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530240263"/>
                  </a:ext>
                </a:extLst>
              </a:tr>
              <a:tr h="518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Sociedad Agrícola e Industrial San Carlos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149.500,00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133.000,00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$     119.700,00 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42122144"/>
                  </a:ext>
                </a:extLst>
              </a:tr>
              <a:tr h="345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Cervecería Nacional CN S.A</a:t>
                      </a:r>
                      <a:r>
                        <a:rPr lang="es-EC" sz="1000" dirty="0" smtClean="0">
                          <a:effectLst/>
                        </a:rPr>
                        <a:t>.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1.363.375,35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1.382.777,50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1.842.827,00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046262211"/>
                  </a:ext>
                </a:extLst>
              </a:tr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Banco Pichincha C.A.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364.200,00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242.800,00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340.000,00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713959144"/>
                  </a:ext>
                </a:extLst>
              </a:tr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Inversancarlos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63.250,00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57.750,00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$       55.000,00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956690502"/>
                  </a:ext>
                </a:extLst>
              </a:tr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Holding Tonicorp S.A.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380.893,00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328.953,50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311.640,00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451674900"/>
                  </a:ext>
                </a:extLst>
              </a:tr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Produbanco S.</a:t>
                      </a:r>
                      <a:r>
                        <a:rPr lang="es-EC" sz="1000">
                          <a:effectLst/>
                        </a:rPr>
                        <a:t>A.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168.921,00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170.648,00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128.087,00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982885620"/>
                  </a:ext>
                </a:extLst>
              </a:tr>
              <a:tr h="345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Continental Tire Andina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  61.005,00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$       61.005,00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$       68.852,00 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58804959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03650"/>
              </p:ext>
            </p:extLst>
          </p:nvPr>
        </p:nvGraphicFramePr>
        <p:xfrm>
          <a:off x="5943600" y="2182204"/>
          <a:ext cx="5523875" cy="31393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91674">
                  <a:extLst>
                    <a:ext uri="{9D8B030D-6E8A-4147-A177-3AD203B41FA5}">
                      <a16:colId xmlns:a16="http://schemas.microsoft.com/office/drawing/2014/main" val="3001686292"/>
                    </a:ext>
                  </a:extLst>
                </a:gridCol>
                <a:gridCol w="1612514">
                  <a:extLst>
                    <a:ext uri="{9D8B030D-6E8A-4147-A177-3AD203B41FA5}">
                      <a16:colId xmlns:a16="http://schemas.microsoft.com/office/drawing/2014/main" val="4113672901"/>
                    </a:ext>
                  </a:extLst>
                </a:gridCol>
                <a:gridCol w="1266475">
                  <a:extLst>
                    <a:ext uri="{9D8B030D-6E8A-4147-A177-3AD203B41FA5}">
                      <a16:colId xmlns:a16="http://schemas.microsoft.com/office/drawing/2014/main" val="4147411619"/>
                    </a:ext>
                  </a:extLst>
                </a:gridCol>
                <a:gridCol w="1269033">
                  <a:extLst>
                    <a:ext uri="{9D8B030D-6E8A-4147-A177-3AD203B41FA5}">
                      <a16:colId xmlns:a16="http://schemas.microsoft.com/office/drawing/2014/main" val="1631491780"/>
                    </a:ext>
                  </a:extLst>
                </a:gridCol>
                <a:gridCol w="1084179">
                  <a:extLst>
                    <a:ext uri="{9D8B030D-6E8A-4147-A177-3AD203B41FA5}">
                      <a16:colId xmlns:a16="http://schemas.microsoft.com/office/drawing/2014/main" val="2311898979"/>
                    </a:ext>
                  </a:extLst>
                </a:gridCol>
              </a:tblGrid>
              <a:tr h="193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1337856226"/>
                  </a:ext>
                </a:extLst>
              </a:tr>
              <a:tr h="386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Emisor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Valor efectivo montos negociados 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(en miles de dólares)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2207"/>
                  </a:ext>
                </a:extLst>
              </a:tr>
              <a:tr h="2933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Corporación Favorita S.A.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39.780,00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     $   17.112,51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19.231,00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1146380982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Holcim Ecuador S.A.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4.477,00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3.590,18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2.046,00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3454769953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Guayaquil S.A.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1.617,00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   878,75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1.021,00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2676149422"/>
                  </a:ext>
                </a:extLst>
              </a:tr>
              <a:tr h="4400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Sociedad Agrícola e Industrial San Carlos S.A.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6.429,00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1.208,90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1.963,00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327793142"/>
                  </a:ext>
                </a:extLst>
              </a:tr>
              <a:tr h="3861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Cervecería Nacional CN S.A</a:t>
                      </a:r>
                      <a:r>
                        <a:rPr lang="es-EC" sz="1100" dirty="0" smtClean="0">
                          <a:effectLst/>
                        </a:rPr>
                        <a:t>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3.586,00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   477,45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   800,00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379823424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Banco Pichincha C.A.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1.451,00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13.935,15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   386,00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313268468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Inversancarlos S.A.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2.781,00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$       258,28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839,00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3285892400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Holding Tonicorp S.A.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1.614,00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  29,45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465,00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155197241"/>
                  </a:ext>
                </a:extLst>
              </a:tr>
              <a:tr h="1930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Produbanco S</a:t>
                      </a:r>
                      <a:r>
                        <a:rPr lang="es-EC" sz="1100">
                          <a:effectLst/>
                        </a:rPr>
                        <a:t>.A.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1.548,00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1.014,82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   413,00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588496849"/>
                  </a:ext>
                </a:extLst>
              </a:tr>
              <a:tr h="281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Continental Tire Andina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   290,00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  5.767,20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 $       732,00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5" marR="60465" marT="0" marB="0"/>
                </a:tc>
                <a:extLst>
                  <a:ext uri="{0D108BD9-81ED-4DB2-BD59-A6C34878D82A}">
                    <a16:rowId xmlns:a16="http://schemas.microsoft.com/office/drawing/2014/main" val="164455202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545699" y="1639790"/>
            <a:ext cx="449353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 accionario por montos negociados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74302" y="1635834"/>
            <a:ext cx="470353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 accionario por capitalización bursátil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50589"/>
              </p:ext>
            </p:extLst>
          </p:nvPr>
        </p:nvGraphicFramePr>
        <p:xfrm>
          <a:off x="524647" y="1493232"/>
          <a:ext cx="5719400" cy="268049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05249">
                  <a:extLst>
                    <a:ext uri="{9D8B030D-6E8A-4147-A177-3AD203B41FA5}">
                      <a16:colId xmlns:a16="http://schemas.microsoft.com/office/drawing/2014/main" val="704688601"/>
                    </a:ext>
                  </a:extLst>
                </a:gridCol>
                <a:gridCol w="2494205">
                  <a:extLst>
                    <a:ext uri="{9D8B030D-6E8A-4147-A177-3AD203B41FA5}">
                      <a16:colId xmlns:a16="http://schemas.microsoft.com/office/drawing/2014/main" val="2267560011"/>
                    </a:ext>
                  </a:extLst>
                </a:gridCol>
                <a:gridCol w="711578">
                  <a:extLst>
                    <a:ext uri="{9D8B030D-6E8A-4147-A177-3AD203B41FA5}">
                      <a16:colId xmlns:a16="http://schemas.microsoft.com/office/drawing/2014/main" val="1511249080"/>
                    </a:ext>
                  </a:extLst>
                </a:gridCol>
                <a:gridCol w="1134642">
                  <a:extLst>
                    <a:ext uri="{9D8B030D-6E8A-4147-A177-3AD203B41FA5}">
                      <a16:colId xmlns:a16="http://schemas.microsoft.com/office/drawing/2014/main" val="2808705070"/>
                    </a:ext>
                  </a:extLst>
                </a:gridCol>
                <a:gridCol w="1073726">
                  <a:extLst>
                    <a:ext uri="{9D8B030D-6E8A-4147-A177-3AD203B41FA5}">
                      <a16:colId xmlns:a16="http://schemas.microsoft.com/office/drawing/2014/main" val="716882670"/>
                    </a:ext>
                  </a:extLst>
                </a:gridCol>
              </a:tblGrid>
              <a:tr h="18886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73999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Emisor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transacciones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11110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Corporación Favorita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2.525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1.828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1.927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260990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Holcim Ecuador S.A.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680670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Banco Guayaquil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095838"/>
                  </a:ext>
                </a:extLst>
              </a:tr>
              <a:tr h="377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Sociedad Agrícola e Industrial San 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357695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Cervecería Nacional CN S.A</a:t>
                      </a:r>
                      <a:r>
                        <a:rPr lang="es-EC" sz="1200" dirty="0" smtClean="0">
                          <a:effectLst/>
                        </a:rPr>
                        <a:t>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89855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Banco Pichincha C.A.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4362076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Inversancarlos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090512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Holding Tonicorp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150016"/>
                  </a:ext>
                </a:extLst>
              </a:tr>
              <a:tr h="188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Produbanco S.A.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584528"/>
                  </a:ext>
                </a:extLst>
              </a:tr>
              <a:tr h="3320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Continental Tire Andina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19872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980837" y="990331"/>
            <a:ext cx="504176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 accionario por número de transacciones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544492" y="993273"/>
            <a:ext cx="5052986" cy="338554"/>
          </a:xfrm>
          <a:prstGeom prst="rect">
            <a:avLst/>
          </a:prstGeom>
          <a:solidFill>
            <a:srgbClr val="FFCD6C"/>
          </a:solidFill>
        </p:spPr>
        <p:txBody>
          <a:bodyPr wrap="none">
            <a:spAutoFit/>
          </a:bodyPr>
          <a:lstStyle/>
          <a:p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Fases del ciclo económico del Ecuador 2015-2017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80837" y="245464"/>
            <a:ext cx="10058400" cy="375253"/>
          </a:xfrm>
          <a:prstGeom prst="rect">
            <a:avLst/>
          </a:prstGeom>
          <a:solidFill>
            <a:srgbClr val="FFCD6C"/>
          </a:solidFill>
          <a:ln>
            <a:solidFill>
              <a:srgbClr val="FF92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DE ESTUDIO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531" t="777" r="2121" b="584"/>
          <a:stretch/>
        </p:blipFill>
        <p:spPr bwMode="auto">
          <a:xfrm>
            <a:off x="7543562" y="1493232"/>
            <a:ext cx="3324735" cy="47377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3130" b="-1"/>
          <a:stretch/>
        </p:blipFill>
        <p:spPr>
          <a:xfrm flipH="1">
            <a:off x="5806304" y="4348704"/>
            <a:ext cx="1476375" cy="18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5200</TotalTime>
  <Words>3572</Words>
  <Application>Microsoft Office PowerPoint</Application>
  <PresentationFormat>Panorámica</PresentationFormat>
  <Paragraphs>1153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Lucida Handwriting</vt:lpstr>
      <vt:lpstr>Times New Roman</vt:lpstr>
      <vt:lpstr>Retrospección</vt:lpstr>
      <vt:lpstr>APLICACIÓN DE LOS MODELOS DE MARKOWITZ Y BLACK LITTERMAN EN LA OPTIMIZACIÓN FINANCIERA DE PORTAFOLIOS DE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</dc:creator>
  <cp:lastModifiedBy>Raquel</cp:lastModifiedBy>
  <cp:revision>232</cp:revision>
  <dcterms:created xsi:type="dcterms:W3CDTF">2019-05-30T18:02:22Z</dcterms:created>
  <dcterms:modified xsi:type="dcterms:W3CDTF">2019-07-10T19:16:20Z</dcterms:modified>
</cp:coreProperties>
</file>