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10" r:id="rId3"/>
    <p:sldId id="276" r:id="rId4"/>
    <p:sldId id="337" r:id="rId5"/>
    <p:sldId id="311" r:id="rId6"/>
    <p:sldId id="313" r:id="rId7"/>
    <p:sldId id="309" r:id="rId8"/>
    <p:sldId id="258" r:id="rId9"/>
    <p:sldId id="259" r:id="rId10"/>
    <p:sldId id="260" r:id="rId11"/>
    <p:sldId id="314" r:id="rId12"/>
    <p:sldId id="317" r:id="rId13"/>
    <p:sldId id="318" r:id="rId14"/>
    <p:sldId id="263" r:id="rId15"/>
    <p:sldId id="321" r:id="rId16"/>
    <p:sldId id="323" r:id="rId17"/>
    <p:sldId id="265" r:id="rId18"/>
    <p:sldId id="277" r:id="rId19"/>
    <p:sldId id="278" r:id="rId20"/>
    <p:sldId id="291" r:id="rId21"/>
    <p:sldId id="319" r:id="rId22"/>
    <p:sldId id="322" r:id="rId23"/>
    <p:sldId id="333" r:id="rId24"/>
    <p:sldId id="264" r:id="rId25"/>
    <p:sldId id="335" r:id="rId26"/>
    <p:sldId id="266" r:id="rId27"/>
    <p:sldId id="267" r:id="rId28"/>
    <p:sldId id="279" r:id="rId29"/>
    <p:sldId id="325" r:id="rId30"/>
    <p:sldId id="281" r:id="rId31"/>
    <p:sldId id="326" r:id="rId32"/>
    <p:sldId id="283" r:id="rId33"/>
    <p:sldId id="327" r:id="rId34"/>
    <p:sldId id="285" r:id="rId35"/>
    <p:sldId id="329" r:id="rId36"/>
    <p:sldId id="332" r:id="rId37"/>
    <p:sldId id="268" r:id="rId38"/>
    <p:sldId id="289" r:id="rId39"/>
    <p:sldId id="269" r:id="rId40"/>
    <p:sldId id="287" r:id="rId41"/>
    <p:sldId id="288" r:id="rId42"/>
    <p:sldId id="296" r:id="rId43"/>
    <p:sldId id="292" r:id="rId44"/>
    <p:sldId id="290" r:id="rId45"/>
    <p:sldId id="298" r:id="rId46"/>
    <p:sldId id="299" r:id="rId47"/>
    <p:sldId id="330" r:id="rId48"/>
    <p:sldId id="270" r:id="rId49"/>
    <p:sldId id="334" r:id="rId50"/>
    <p:sldId id="271" r:id="rId51"/>
    <p:sldId id="331" r:id="rId52"/>
    <p:sldId id="272" r:id="rId53"/>
    <p:sldId id="301" r:id="rId54"/>
    <p:sldId id="300" r:id="rId55"/>
    <p:sldId id="274" r:id="rId56"/>
    <p:sldId id="275" r:id="rId57"/>
    <p:sldId id="293" r:id="rId58"/>
    <p:sldId id="286" r:id="rId59"/>
    <p:sldId id="339" r:id="rId60"/>
    <p:sldId id="295" r:id="rId6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96D3E-91C8-4170-9C1D-835785EFDEC3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970FA-7D00-43FB-B666-B1B6678F0DB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615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70FA-7D00-43FB-B666-B1B6678F0DB5}" type="slidenum">
              <a:rPr lang="es-CO" smtClean="0"/>
              <a:t>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704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2011 Ecuaplastic S.C. empezó a fabricar cubiertas ecológicas </a:t>
            </a:r>
          </a:p>
          <a:p>
            <a:r>
              <a:rPr 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línea de producción de las cubiertas de onda estandarizada P7.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70FA-7D00-43FB-B666-B1B6678F0DB5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177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reduzca la dependencia de mano de obra en los procesos de conformado y realice un proceso estandarizado y simplifique los tiempos de trabajo.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s-MX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implementarla en su línea de producción. Para la mayoría de los países en desarrollo la opción exclusiva de importar maquinaria del exterior puede retrasar el desarrollo de la industria.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70FA-7D00-43FB-B666-B1B6678F0DB5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616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970FA-7D00-43FB-B666-B1B6678F0DB5}" type="slidenum">
              <a:rPr lang="es-CO" smtClean="0"/>
              <a:t>17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351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1DFA9-118D-44FF-82DE-E14B501F3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A45FF-C2C7-47BF-AEEB-C4FF417F8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66ACAB-594B-49A6-B86C-1B32E26C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F2F952-ABC3-48F6-9D94-21ACD7E2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E5F26E-9D61-43BB-A8A0-7BB7C9C2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682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416EF-3047-4ED3-961A-981D8409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8DBDD5-5875-40B9-B858-E22FFB281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BAAA86-01B1-459B-8882-6F6E4717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C01DED-3CD0-4CEA-B45F-21E5D9E6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B91984-178D-444B-B4FB-38CA677D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960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0CAA74-E715-46CD-9329-18D0C6478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B48361-270F-4CBA-948D-CD2E45DC8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550AE-85CE-4DB1-A5AD-F7F3B95F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BB6ECD-191C-437D-A530-8E1F0A31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77C87-25D5-4A81-A86D-6674654A9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336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3E465-BCC6-433B-9964-25698FDA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E8E37C-E19E-40E1-AFF2-905E7B89A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FA786E-FBC3-42A3-BFC3-453A0469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421CE8-E0D3-4305-AFAA-916DB8666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D48524-9D7C-407E-9FB9-E9E7CF7C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535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7D647-8BE7-4BC3-B677-75625AE8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1E1D12-961B-4AAC-9E9A-4249B2180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F07BBD-1A21-4598-9C86-8FB8F2B2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3DDD3F-96C5-4846-A35C-0C28F1C3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DF4B32-F7B3-4972-8001-E3F983ED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21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E4377-26CB-4CFD-A412-E3061D29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CDDAEE-B807-414E-8B9D-19D93C68F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27159C-D9DA-4B25-86C6-5949F4DEE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A5F000-13EA-4AC6-A34B-82DFDAF7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FE9E05-43BB-48E9-860D-FCFD9658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C0DAAD-DED4-4A2C-9442-AEA7B32D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9474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BF802-0844-41EE-A038-621AD623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D98F7-5EBB-48C4-AADD-3098A50ED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3DF8B7-FFD3-465A-A6B5-1E7BD07C6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B2E595-8973-4514-A8C4-229AFF1E2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514A77-8E28-437B-B5C3-E0AAD73BB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C5BCA3-1598-4D1F-A9E1-ADABEA77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DDC5F9-FEFB-4C72-952A-6FB32FB1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F6793F-C7D3-4FDC-AEFF-6B9C5711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1998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99A70-140C-4C89-AA9F-415CFB2C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EF07E2-1CCB-4750-958D-224064F01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E1CD94-D265-4F1B-9FD7-C2DFBFED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AF79C49-2BE4-4F9C-AA46-0BEA91CC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1841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8EFC30-FAA7-4F09-AE15-1CA8E76D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607427-1C0F-4890-BE12-0FCE6A54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32C5F5-6270-41C7-AC20-8BB993E3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792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F9E00-79AE-4BCF-9AF9-13A71D45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DAEF70-C99F-48B0-AE11-0F95D33D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715335-59BD-407E-A295-2E57195AA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C682B-3610-4FCC-BB9C-A056F70B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3A392F-ABE9-43CD-8E81-7B703429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FDF667-250B-4FFA-87D9-BB2D7FAA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795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7ED30-3E30-4D12-916C-2D1715E7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C32330-BFE9-4AF4-A98A-9B734103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C4EF-5A04-433A-A1D4-9B0B24B89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4DA014-B9F2-4AB1-8A70-FAB1A945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D100C4-E011-4170-AFC2-AA27CBDE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4712FC-1AA4-4B7E-8163-C6DC3C7A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7507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F4C9EE-720F-4097-939E-BCCC337B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09E47-B958-4103-A6CA-D10620312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369CD-9E83-4DF8-A6D4-EE6B0E82A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825A7-24F0-4F7F-A990-15F40E5F8F91}" type="datetimeFigureOut">
              <a:rPr lang="es-CO" smtClean="0"/>
              <a:t>17/07/2019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03FBF4-2885-4D37-8EA5-83D6AEA49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B3814-F6E9-4F4C-8B3A-E05FC0425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C7855-1DC1-44CF-BB0E-7FE1E5D27D0F}" type="slidenum">
              <a:rPr lang="es-CO" smtClean="0"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72F8430-E911-4A6B-9A67-432B8B589B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"/>
            <a:ext cx="12192000" cy="68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9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3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104.png"/><Relationship Id="rId4" Type="http://schemas.microsoft.com/office/2007/relationships/hdphoto" Target="../media/hdphoto2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24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20.wdp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826E0-2377-4964-9079-F5F15DF37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8FA47-4AA9-4DFC-8FEC-21473C484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F8434D-9D58-4FDF-9168-8406293FE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69" y="31507"/>
            <a:ext cx="12192000" cy="6858000"/>
          </a:xfrm>
          <a:prstGeom prst="rect">
            <a:avLst/>
          </a:prstGeom>
        </p:spPr>
      </p:pic>
      <p:sp>
        <p:nvSpPr>
          <p:cNvPr id="7" name="Google Shape;293;p53">
            <a:extLst>
              <a:ext uri="{FF2B5EF4-FFF2-40B4-BE49-F238E27FC236}">
                <a16:creationId xmlns:a16="http://schemas.microsoft.com/office/drawing/2014/main" id="{A6400530-0F4F-4A0C-962E-D56FE70EB279}"/>
              </a:ext>
            </a:extLst>
          </p:cNvPr>
          <p:cNvSpPr txBox="1">
            <a:spLocks/>
          </p:cNvSpPr>
          <p:nvPr/>
        </p:nvSpPr>
        <p:spPr>
          <a:xfrm>
            <a:off x="808511" y="2402580"/>
            <a:ext cx="9634452" cy="914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ENERGÍA Y MECÁNICA</a:t>
            </a:r>
            <a:b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MECÁNICA</a:t>
            </a:r>
          </a:p>
          <a:p>
            <a:pPr algn="ctr">
              <a:spcBef>
                <a:spcPts val="0"/>
              </a:spcBef>
            </a:pPr>
            <a:endParaRPr lang="es-CO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es-CO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294;p53">
            <a:extLst>
              <a:ext uri="{FF2B5EF4-FFF2-40B4-BE49-F238E27FC236}">
                <a16:creationId xmlns:a16="http://schemas.microsoft.com/office/drawing/2014/main" id="{D4DD6B34-A3DB-4763-A92A-16032C1FA43E}"/>
              </a:ext>
            </a:extLst>
          </p:cNvPr>
          <p:cNvSpPr txBox="1">
            <a:spLocks/>
          </p:cNvSpPr>
          <p:nvPr/>
        </p:nvSpPr>
        <p:spPr>
          <a:xfrm>
            <a:off x="1781800" y="4416134"/>
            <a:ext cx="1609800" cy="48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99;p53">
            <a:extLst>
              <a:ext uri="{FF2B5EF4-FFF2-40B4-BE49-F238E27FC236}">
                <a16:creationId xmlns:a16="http://schemas.microsoft.com/office/drawing/2014/main" id="{61742F72-0C0A-4206-B1FB-DBFBB9AF0C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9322" y="489159"/>
            <a:ext cx="4845755" cy="10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7915821-E400-4DED-9FE2-055DAF0AA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69" y="7042"/>
            <a:ext cx="2009775" cy="1590675"/>
          </a:xfrm>
          <a:prstGeom prst="rect">
            <a:avLst/>
          </a:prstGeom>
        </p:spPr>
      </p:pic>
      <p:pic>
        <p:nvPicPr>
          <p:cNvPr id="14" name="Picture 3" descr="C:\Users\Dell\Pictures\Espe Ingenieria mecanica.jpg">
            <a:extLst>
              <a:ext uri="{FF2B5EF4-FFF2-40B4-BE49-F238E27FC236}">
                <a16:creationId xmlns:a16="http://schemas.microsoft.com/office/drawing/2014/main" id="{76FE4FF9-F2CF-4453-B069-F8316A65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2963" y="31507"/>
            <a:ext cx="1764406" cy="154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/>
          <p:cNvSpPr/>
          <p:nvPr/>
        </p:nvSpPr>
        <p:spPr>
          <a:xfrm>
            <a:off x="1726973" y="3693199"/>
            <a:ext cx="8110452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0"/>
              </a:spcAft>
            </a:pPr>
            <a:r>
              <a:rPr lang="es-ES_tradnl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 PREVIO A LA OBTENCIÓN DEL TÍTULO DE INGENIERO MECÁNICO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734199" y="5257800"/>
            <a:ext cx="6096000" cy="8710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 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9167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CO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GENERALIDADES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" r="1532" b="912"/>
          <a:stretch/>
        </p:blipFill>
        <p:spPr bwMode="auto">
          <a:xfrm>
            <a:off x="5016616" y="0"/>
            <a:ext cx="7175383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5859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 DE DISEÑO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3863" y="2017710"/>
            <a:ext cx="95631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10083731" y="-4207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GENERALIDADES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38200" y="12723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C35E0D-A983-4174-9BB8-2F4E14A0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4847" y="4793090"/>
            <a:ext cx="1535314" cy="18323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1BBC3D-9B92-4546-8AAE-37F7F22F9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089" y="4610968"/>
            <a:ext cx="1856581" cy="19412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BFBAA-9D5F-4D5B-AA04-D25295340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495" y1="17436" x2="50495" y2="17436"/>
                        <a14:foregroundMark x1="20132" y1="20769" x2="22772" y2="26410"/>
                        <a14:foregroundMark x1="79538" y1="22308" x2="73267" y2="26923"/>
                        <a14:foregroundMark x1="50495" y1="8718" x2="50495" y2="8718"/>
                        <a14:foregroundMark x1="56436" y1="10769" x2="56436" y2="10769"/>
                        <a14:foregroundMark x1="64686" y1="9744" x2="64686" y2="9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7200" y="1935164"/>
            <a:ext cx="1614106" cy="20775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6" b="97651" l="0" r="97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863" y="1935164"/>
            <a:ext cx="2849131" cy="25045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1289667" y="2196091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4504113" y="2196090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8303494" y="2204766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3299828" y="4522256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575988" y="4543995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3" b="98271" l="0" r="98150">
                        <a14:foregroundMark x1="16532" y1="59942" x2="16532" y2="59942"/>
                        <a14:foregroundMark x1="15376" y1="61095" x2="15376" y2="61095"/>
                        <a14:foregroundMark x1="14220" y1="61095" x2="14220" y2="61095"/>
                        <a14:foregroundMark x1="14566" y1="61960" x2="14566" y2="61960"/>
                        <a14:foregroundMark x1="14335" y1="63112" x2="14335" y2="63112"/>
                        <a14:foregroundMark x1="36879" y1="89049" x2="36879" y2="89049"/>
                        <a14:foregroundMark x1="35029" y1="91066" x2="35029" y2="91066"/>
                        <a14:foregroundMark x1="34451" y1="90490" x2="34451" y2="90490"/>
                        <a14:foregroundMark x1="35491" y1="90490" x2="35491" y2="90490"/>
                        <a14:foregroundMark x1="35260" y1="88473" x2="35260" y2="88473"/>
                        <a14:foregroundMark x1="34104" y1="94524" x2="34104" y2="94524"/>
                        <a14:foregroundMark x1="35260" y1="95965" x2="31908" y2="91643"/>
                        <a14:foregroundMark x1="34798" y1="87608" x2="34798" y2="87608"/>
                        <a14:foregroundMark x1="31561" y1="91643" x2="13526" y2="66571"/>
                        <a14:foregroundMark x1="4624" y1="54467" x2="13064" y2="65706"/>
                        <a14:foregroundMark x1="14798" y1="63977" x2="14798" y2="63977"/>
                        <a14:foregroundMark x1="14451" y1="60231" x2="14451" y2="60231"/>
                        <a14:foregroundMark x1="34451" y1="88184" x2="34451" y2="88184"/>
                        <a14:foregroundMark x1="36185" y1="89337" x2="36185" y2="89337"/>
                        <a14:foregroundMark x1="67399" y1="69741" x2="67399" y2="69741"/>
                        <a14:foregroundMark x1="96069" y1="46686" x2="89827" y2="37464"/>
                        <a14:foregroundMark x1="95376" y1="38040" x2="95376" y2="38040"/>
                        <a14:foregroundMark x1="65434" y1="4323" x2="87861" y2="34870"/>
                        <a14:foregroundMark x1="74682" y1="9222" x2="74682" y2="9222"/>
                        <a14:backgroundMark x1="35723" y1="88184" x2="35723" y2="88184"/>
                        <a14:backgroundMark x1="35029" y1="86744" x2="35029" y2="86744"/>
                        <a14:backgroundMark x1="16301" y1="63977" x2="24624" y2="74640"/>
                        <a14:backgroundMark x1="31792" y1="87320" x2="25202" y2="75504"/>
                        <a14:backgroundMark x1="33295" y1="91354" x2="33295" y2="91354"/>
                        <a14:backgroundMark x1="39884" y1="84150" x2="70751" y2="57061"/>
                        <a14:backgroundMark x1="37110" y1="83573" x2="37110" y2="83573"/>
                        <a14:backgroundMark x1="72254" y1="57061" x2="86590" y2="44092"/>
                        <a14:backgroundMark x1="89711" y1="40634" x2="89711" y2="40634"/>
                        <a14:backgroundMark x1="87052" y1="36888" x2="87052" y2="36888"/>
                        <a14:backgroundMark x1="84046" y1="32853" x2="84046" y2="32853"/>
                        <a14:backgroundMark x1="81387" y1="29107" x2="81387" y2="29107"/>
                        <a14:backgroundMark x1="78497" y1="25072" x2="78497" y2="25072"/>
                        <a14:backgroundMark x1="75954" y1="21326" x2="75954" y2="21326"/>
                        <a14:backgroundMark x1="73179" y1="17579" x2="73179" y2="17579"/>
                        <a14:backgroundMark x1="83006" y1="43516" x2="83006" y2="43516"/>
                        <a14:backgroundMark x1="22428" y1="59366" x2="70636" y2="19597"/>
                        <a14:backgroundMark x1="20462" y1="60807" x2="20462" y2="60807"/>
                        <a14:backgroundMark x1="23237" y1="65130" x2="23237" y2="65130"/>
                        <a14:backgroundMark x1="25780" y1="69164" x2="25780" y2="69164"/>
                        <a14:backgroundMark x1="28786" y1="72622" x2="28786" y2="72622"/>
                        <a14:backgroundMark x1="31561" y1="76369" x2="31561" y2="76369"/>
                        <a14:backgroundMark x1="33988" y1="80403" x2="33988" y2="80403"/>
                        <a14:backgroundMark x1="35954" y1="78674" x2="84393" y2="38905"/>
                        <a14:backgroundMark x1="81850" y1="34582" x2="33526" y2="74352"/>
                        <a14:backgroundMark x1="30520" y1="70893" x2="78960" y2="31124"/>
                        <a14:backgroundMark x1="76069" y1="27089" x2="27630" y2="67435"/>
                        <a14:backgroundMark x1="25087" y1="63112" x2="73295" y2="23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7184" y="2313350"/>
            <a:ext cx="3596315" cy="17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 DE DISEÑO 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57300" y="9186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Conformado.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DB489C-282A-48B0-A683-66351224C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5" b="96181" l="0" r="97214">
                        <a14:foregroundMark x1="45820" y1="7176" x2="26316" y2="9259"/>
                        <a14:foregroundMark x1="86687" y1="14120" x2="78328" y2="26736"/>
                        <a14:foregroundMark x1="94118" y1="6250" x2="93808" y2="20255"/>
                        <a14:foregroundMark x1="94737" y1="1968" x2="94737" y2="1968"/>
                        <a14:foregroundMark x1="25697" y1="3935" x2="4025" y2="4745"/>
                        <a14:foregroundMark x1="3406" y1="15509" x2="3406" y2="15509"/>
                        <a14:foregroundMark x1="21362" y1="16551" x2="21362" y2="16551"/>
                        <a14:foregroundMark x1="17957" y1="16551" x2="17957" y2="16551"/>
                        <a14:foregroundMark x1="21362" y1="69444" x2="41176" y2="82639"/>
                        <a14:foregroundMark x1="41176" y1="82639" x2="47988" y2="84722"/>
                        <a14:foregroundMark x1="77399" y1="80903" x2="77399" y2="80903"/>
                        <a14:foregroundMark x1="71517" y1="88426" x2="35913" y2="94444"/>
                        <a14:foregroundMark x1="35913" y1="94444" x2="34365" y2="87037"/>
                        <a14:foregroundMark x1="53870" y1="66435" x2="33127" y2="66782"/>
                        <a14:foregroundMark x1="97523" y1="52546" x2="72446" y2="58681"/>
                        <a14:foregroundMark x1="75232" y1="53588" x2="66563" y2="50926"/>
                        <a14:foregroundMark x1="17028" y1="56481" x2="15789" y2="62153"/>
                        <a14:foregroundMark x1="13003" y1="69329" x2="11455" y2="64583"/>
                        <a14:foregroundMark x1="4025" y1="65856" x2="8359" y2="76852"/>
                        <a14:foregroundMark x1="65944" y1="96296" x2="40248" y2="95486"/>
                        <a14:foregroundMark x1="6502" y1="87616" x2="8669" y2="79398"/>
                        <a14:foregroundMark x1="10526" y1="24306" x2="0" y2="1505"/>
                        <a14:foregroundMark x1="91641" y1="68634" x2="93498" y2="84606"/>
                        <a14:foregroundMark x1="93498" y1="84606" x2="82663" y2="93056"/>
                        <a14:backgroundMark x1="6502" y1="44676" x2="10526" y2="4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100" y="1982398"/>
            <a:ext cx="1475481" cy="39467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6A0E04-8BA4-486A-B5B3-1BC43B782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4652844"/>
            <a:ext cx="3733800" cy="12763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D8CE8A-E15B-4F8E-949B-7FE8338B3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084" y1="4805" x2="88590" y2="176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7935" y="1982398"/>
            <a:ext cx="3706565" cy="256698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62433" y="6066497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 INEN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1320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NTC 160</a:t>
            </a:r>
            <a:endParaRPr lang="es-EC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2757369"/>
            <a:ext cx="2362200" cy="253365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1175906" y="2248688"/>
            <a:ext cx="36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5857159" y="2248688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8532790" y="2251797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083731" y="-4207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GENERALIDADES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9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ALCANCE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s-EC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Prensa moldeadora.</a:t>
            </a:r>
          </a:p>
          <a:p>
            <a:pPr lvl="1">
              <a:lnSpc>
                <a:spcPct val="150000"/>
              </a:lnSpc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bandejas para conformado </a:t>
            </a:r>
          </a:p>
          <a:p>
            <a:pPr lvl="1">
              <a:lnSpc>
                <a:spcPct val="150000"/>
              </a:lnSpc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Bastidor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de soporte y rieles para el desplazamiento de bandejas moldeadoras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hidráulico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10083731" y="-4207"/>
            <a:ext cx="2108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GENERALIDADES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9167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PRE-DISEÑO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8708B2-5072-4395-935B-B9BD23F3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17" y="-44042"/>
            <a:ext cx="7175383" cy="690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54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DDAFF-884D-48C3-A8C5-2FFE21AA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CONCEPTUAL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603103" y="-4207"/>
            <a:ext cx="15888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0" b="97817" l="3593" r="94611">
                        <a14:foregroundMark x1="29341" y1="79476" x2="29341" y2="79476"/>
                        <a14:foregroundMark x1="11976" y1="73799" x2="11976" y2="73799"/>
                        <a14:foregroundMark x1="6437" y1="57205" x2="6437" y2="40830"/>
                        <a14:foregroundMark x1="5539" y1="32751" x2="5539" y2="32751"/>
                        <a14:foregroundMark x1="7934" y1="31223" x2="5988" y2="59389"/>
                        <a14:foregroundMark x1="5988" y1="59389" x2="14820" y2="75983"/>
                        <a14:foregroundMark x1="14820" y1="75983" x2="31587" y2="84716"/>
                        <a14:foregroundMark x1="31587" y1="84716" x2="50898" y2="86900"/>
                        <a14:foregroundMark x1="50898" y1="86900" x2="72156" y2="85153"/>
                        <a14:foregroundMark x1="72156" y1="85153" x2="84731" y2="86026"/>
                        <a14:foregroundMark x1="84731" y1="86026" x2="91317" y2="79694"/>
                        <a14:foregroundMark x1="91317" y1="79694" x2="95808" y2="63537"/>
                        <a14:foregroundMark x1="95808" y1="63537" x2="96557" y2="45197"/>
                        <a14:foregroundMark x1="96557" y1="45197" x2="93413" y2="31659"/>
                        <a14:foregroundMark x1="93413" y1="31659" x2="88772" y2="22271"/>
                        <a14:foregroundMark x1="88772" y1="22271" x2="82186" y2="20087"/>
                        <a14:foregroundMark x1="82186" y1="20087" x2="45808" y2="26201"/>
                        <a14:foregroundMark x1="45808" y1="26201" x2="15269" y2="18122"/>
                        <a14:foregroundMark x1="15269" y1="18122" x2="8982" y2="20087"/>
                        <a14:foregroundMark x1="8982" y1="20087" x2="5240" y2="35808"/>
                        <a14:foregroundMark x1="5240" y1="35808" x2="8683" y2="59170"/>
                        <a14:foregroundMark x1="8683" y1="59170" x2="8982" y2="60480"/>
                        <a14:foregroundMark x1="2096" y1="26201" x2="4341" y2="70306"/>
                        <a14:foregroundMark x1="4341" y1="70306" x2="3593" y2="80786"/>
                        <a14:foregroundMark x1="3593" y1="80786" x2="5689" y2="87336"/>
                        <a14:foregroundMark x1="1048" y1="27074" x2="1198" y2="85371"/>
                        <a14:foregroundMark x1="1198" y1="85371" x2="7335" y2="92140"/>
                        <a14:foregroundMark x1="7335" y1="92140" x2="14970" y2="93013"/>
                        <a14:foregroundMark x1="14970" y1="93013" x2="24102" y2="92576"/>
                        <a14:foregroundMark x1="24102" y1="92576" x2="48503" y2="97817"/>
                        <a14:foregroundMark x1="91766" y1="89301" x2="93413" y2="75546"/>
                        <a14:foregroundMark x1="93413" y1="75546" x2="88024" y2="31659"/>
                        <a14:foregroundMark x1="96257" y1="84498" x2="94311" y2="59607"/>
                        <a14:foregroundMark x1="94311" y1="59607" x2="94311" y2="59607"/>
                        <a14:foregroundMark x1="98503" y1="62445" x2="94611" y2="28166"/>
                        <a14:foregroundMark x1="94611" y1="28166" x2="89371" y2="21616"/>
                        <a14:foregroundMark x1="89371" y1="21616" x2="85629" y2="19869"/>
                        <a14:foregroundMark x1="94012" y1="18559" x2="87425" y2="17467"/>
                        <a14:foregroundMark x1="87425" y1="17467" x2="86377" y2="17686"/>
                        <a14:backgroundMark x1="19162" y1="10480" x2="32335" y2="13974"/>
                        <a14:backgroundMark x1="50299" y1="11354" x2="58234" y2="16594"/>
                        <a14:backgroundMark x1="58234" y1="16594" x2="59731" y2="16594"/>
                        <a14:backgroundMark x1="7335" y1="6550" x2="15719" y2="12227"/>
                        <a14:backgroundMark x1="15719" y1="12227" x2="16168" y2="12227"/>
                        <a14:backgroundMark x1="57485" y1="5022" x2="57485" y2="5022"/>
                        <a14:backgroundMark x1="56737" y1="5895" x2="56737" y2="5895"/>
                        <a14:backgroundMark x1="51796" y1="5022" x2="56737" y2="6769"/>
                        <a14:backgroundMark x1="47006" y1="873" x2="49102" y2="1747"/>
                        <a14:backgroundMark x1="51198" y1="1965" x2="49102" y2="0"/>
                        <a14:backgroundMark x1="49401" y1="1310" x2="57934" y2="10044"/>
                        <a14:backgroundMark x1="57934" y1="10044" x2="54491" y2="1092"/>
                        <a14:backgroundMark x1="54491" y1="1092" x2="53144" y2="3057"/>
                        <a14:backgroundMark x1="64820" y1="5895" x2="56138" y2="4585"/>
                        <a14:backgroundMark x1="56138" y1="4585" x2="63174" y2="4803"/>
                        <a14:backgroundMark x1="63174" y1="4803" x2="53443" y2="4585"/>
                        <a14:backgroundMark x1="53443" y1="4585" x2="61976" y2="10262"/>
                        <a14:backgroundMark x1="61976" y1="10262" x2="55539" y2="10262"/>
                        <a14:backgroundMark x1="55539" y1="10262" x2="62575" y2="11354"/>
                        <a14:backgroundMark x1="62575" y1="11354" x2="58832" y2="11354"/>
                        <a14:backgroundMark x1="40120" y1="21834" x2="40120" y2="218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46" y="1690688"/>
            <a:ext cx="7591108" cy="4696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5571B4B-FDF5-4BB1-A77E-85E5AB2B9D32}"/>
              </a:ext>
            </a:extLst>
          </p:cNvPr>
          <p:cNvCxnSpPr>
            <a:cxnSpLocks/>
          </p:cNvCxnSpPr>
          <p:nvPr/>
        </p:nvCxnSpPr>
        <p:spPr>
          <a:xfrm flipV="1">
            <a:off x="5570290" y="1983076"/>
            <a:ext cx="354900" cy="4329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471DB77-296E-4623-9C56-FC322EF5ED68}"/>
              </a:ext>
            </a:extLst>
          </p:cNvPr>
          <p:cNvSpPr txBox="1"/>
          <p:nvPr/>
        </p:nvSpPr>
        <p:spPr>
          <a:xfrm>
            <a:off x="5747740" y="1661633"/>
            <a:ext cx="13245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00" b="1" dirty="0"/>
              <a:t>Vigas Superiores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D4257CF-1828-4FC7-AA05-ED9F98A12584}"/>
              </a:ext>
            </a:extLst>
          </p:cNvPr>
          <p:cNvCxnSpPr/>
          <p:nvPr/>
        </p:nvCxnSpPr>
        <p:spPr>
          <a:xfrm flipH="1" flipV="1">
            <a:off x="7046752" y="1954021"/>
            <a:ext cx="721454" cy="596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70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GEOMÉTRICO </a:t>
            </a:r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PRENSA</a:t>
            </a: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8845"/>
            <a:ext cx="4961066" cy="316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25" y="2138843"/>
            <a:ext cx="3619500" cy="31607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7A738BC-1B03-42D7-AF93-4970113AC2E5}"/>
              </a:ext>
            </a:extLst>
          </p:cNvPr>
          <p:cNvCxnSpPr/>
          <p:nvPr/>
        </p:nvCxnSpPr>
        <p:spPr>
          <a:xfrm flipH="1">
            <a:off x="5799266" y="3429000"/>
            <a:ext cx="1868272" cy="22839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1FCB0E1-917E-4FE1-AD80-F830B4FC47F6}"/>
              </a:ext>
            </a:extLst>
          </p:cNvPr>
          <p:cNvCxnSpPr/>
          <p:nvPr/>
        </p:nvCxnSpPr>
        <p:spPr>
          <a:xfrm flipH="1">
            <a:off x="5799266" y="2869035"/>
            <a:ext cx="1809549" cy="28438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BA86E86-235E-4BAB-9081-C958F5816FDB}"/>
              </a:ext>
            </a:extLst>
          </p:cNvPr>
          <p:cNvCxnSpPr/>
          <p:nvPr/>
        </p:nvCxnSpPr>
        <p:spPr>
          <a:xfrm flipH="1">
            <a:off x="5799266" y="3162650"/>
            <a:ext cx="1868272" cy="25502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FAC05A11-388B-4EB8-803E-A36BFD618B00}"/>
              </a:ext>
            </a:extLst>
          </p:cNvPr>
          <p:cNvCxnSpPr/>
          <p:nvPr/>
        </p:nvCxnSpPr>
        <p:spPr>
          <a:xfrm flipH="1">
            <a:off x="5799266" y="3649211"/>
            <a:ext cx="1868272" cy="20636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A096F1C-2805-4459-9C52-9B942C3EF773}"/>
              </a:ext>
            </a:extLst>
          </p:cNvPr>
          <p:cNvCxnSpPr/>
          <p:nvPr/>
        </p:nvCxnSpPr>
        <p:spPr>
          <a:xfrm flipH="1">
            <a:off x="5799266" y="3926048"/>
            <a:ext cx="1809549" cy="17868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AE1FC2-8F7A-491D-84B6-16C90B4F9910}"/>
              </a:ext>
            </a:extLst>
          </p:cNvPr>
          <p:cNvSpPr txBox="1"/>
          <p:nvPr/>
        </p:nvSpPr>
        <p:spPr>
          <a:xfrm>
            <a:off x="5220425" y="5637186"/>
            <a:ext cx="115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Rieles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649125" y="0"/>
            <a:ext cx="15311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010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DDAFF-884D-48C3-A8C5-2FFE21AA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ALTERNATIVAS DEL SISTEMA DE CONFORMADO </a:t>
            </a:r>
          </a:p>
        </p:txBody>
      </p:sp>
      <p:pic>
        <p:nvPicPr>
          <p:cNvPr id="4" name="Imagen 3" descr="C:\Users\lenovo\Pictures\695667d8-eb73-4353-b379-ae92713d58d2.jpg">
            <a:extLst>
              <a:ext uri="{FF2B5EF4-FFF2-40B4-BE49-F238E27FC236}">
                <a16:creationId xmlns:a16="http://schemas.microsoft.com/office/drawing/2014/main" id="{43DAF5B0-E77F-4E5E-A2E7-37522660CB7F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61" b="93870" l="8183" r="96751">
                        <a14:foregroundMark x1="12154" y1="41954" x2="12154" y2="41954"/>
                        <a14:foregroundMark x1="11552" y1="48851" x2="11552" y2="48851"/>
                        <a14:foregroundMark x1="12756" y1="51724" x2="12756" y2="51724"/>
                        <a14:foregroundMark x1="10229" y1="46552" x2="10229" y2="46552"/>
                        <a14:foregroundMark x1="9025" y1="77969" x2="9025" y2="77969"/>
                        <a14:foregroundMark x1="8183" y1="77011" x2="8183" y2="77011"/>
                        <a14:foregroundMark x1="22864" y1="83333" x2="22864" y2="83333"/>
                        <a14:foregroundMark x1="42238" y1="87931" x2="42238" y2="87931"/>
                        <a14:foregroundMark x1="50782" y1="93870" x2="50782" y2="93870"/>
                        <a14:foregroundMark x1="92058" y1="59387" x2="92058" y2="59387"/>
                        <a14:foregroundMark x1="95788" y1="53448" x2="95788" y2="53448"/>
                        <a14:foregroundMark x1="96871" y1="22414" x2="96871" y2="22414"/>
                        <a14:foregroundMark x1="59206" y1="12261" x2="59206" y2="12261"/>
                        <a14:foregroundMark x1="44765" y1="93870" x2="44765" y2="9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1" t="6569" r="2033" b="3549"/>
          <a:stretch/>
        </p:blipFill>
        <p:spPr bwMode="auto">
          <a:xfrm>
            <a:off x="997031" y="1615187"/>
            <a:ext cx="3688080" cy="2293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BB7602-0EC6-49A6-A837-7991B02D3CB3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85" b="80383" l="1952" r="97898">
                        <a14:foregroundMark x1="2252" y1="46172" x2="2252" y2="46172"/>
                        <a14:foregroundMark x1="19069" y1="81100" x2="19069" y2="81100"/>
                        <a14:foregroundMark x1="94144" y1="41388" x2="94144" y2="41388"/>
                        <a14:foregroundMark x1="98048" y1="41388" x2="98048" y2="41388"/>
                        <a14:foregroundMark x1="69369" y1="4785" x2="69369" y2="4785"/>
                        <a14:backgroundMark x1="25676" y1="85167" x2="25676" y2="85167"/>
                      </a14:backgroundRemoval>
                    </a14:imgEffect>
                  </a14:imgLayer>
                </a14:imgProps>
              </a:ext>
            </a:extLst>
          </a:blip>
          <a:srcRect b="11220"/>
          <a:stretch/>
        </p:blipFill>
        <p:spPr bwMode="auto">
          <a:xfrm>
            <a:off x="7089916" y="1615187"/>
            <a:ext cx="3688080" cy="2293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lenovo\Pictures\a770d337-79ba-4f95-b49a-2d0775706ca2.jpg">
            <a:extLst>
              <a:ext uri="{FF2B5EF4-FFF2-40B4-BE49-F238E27FC236}">
                <a16:creationId xmlns:a16="http://schemas.microsoft.com/office/drawing/2014/main" id="{277F6063-977A-4E90-BFDC-6206D183936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7083" r="9007" b="5861"/>
          <a:stretch/>
        </p:blipFill>
        <p:spPr bwMode="auto">
          <a:xfrm>
            <a:off x="3829152" y="4020502"/>
            <a:ext cx="3688079" cy="2293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389809" y="2659559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B8B3CC-3B2E-41EE-BD7C-DD03CD55CEAC}"/>
              </a:ext>
            </a:extLst>
          </p:cNvPr>
          <p:cNvSpPr txBox="1"/>
          <p:nvPr/>
        </p:nvSpPr>
        <p:spPr>
          <a:xfrm>
            <a:off x="6439670" y="2659558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750E95-B92D-4B11-AD9B-5C4B7017787C}"/>
              </a:ext>
            </a:extLst>
          </p:cNvPr>
          <p:cNvSpPr txBox="1"/>
          <p:nvPr/>
        </p:nvSpPr>
        <p:spPr>
          <a:xfrm>
            <a:off x="3159574" y="5219664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423293" y="-4207"/>
            <a:ext cx="2768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BANDEJAS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95382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7407287D-A877-4794-90C5-005CAC3C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92" y="365125"/>
            <a:ext cx="10515600" cy="770315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MATRIZ DE SELECCIÓN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423293" y="-4207"/>
            <a:ext cx="2768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BANDEJAS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18" y="1504772"/>
            <a:ext cx="7794965" cy="44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7208A2D-2E71-497E-9AE5-4E65DF1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ALTERNATIVA SELECCIONADA</a:t>
            </a:r>
          </a:p>
        </p:txBody>
      </p:sp>
      <p:pic>
        <p:nvPicPr>
          <p:cNvPr id="5" name="Imagen 4" descr="C:\Users\lenovo\Pictures\a770d337-79ba-4f95-b49a-2d0775706ca2.jpg">
            <a:extLst>
              <a:ext uri="{FF2B5EF4-FFF2-40B4-BE49-F238E27FC236}">
                <a16:creationId xmlns:a16="http://schemas.microsoft.com/office/drawing/2014/main" id="{122138F3-3DCA-48F4-863E-EAFA91B16770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8" b="87902" l="11923" r="90011">
                        <a14:foregroundMark x1="13856" y1="40832" x2="13856" y2="40832"/>
                        <a14:foregroundMark x1="50269" y1="13233" x2="50269" y2="13233"/>
                        <a14:foregroundMark x1="84533" y1="21928" x2="84533" y2="21928"/>
                        <a14:foregroundMark x1="86896" y1="62760" x2="86896" y2="62760"/>
                        <a14:foregroundMark x1="53491" y1="87902" x2="53491" y2="87902"/>
                        <a14:foregroundMark x1="90011" y1="59168" x2="90011" y2="59168"/>
                        <a14:foregroundMark x1="12889" y1="79206" x2="12889" y2="79206"/>
                        <a14:foregroundMark x1="11923" y1="40454" x2="11923" y2="40454"/>
                        <a14:foregroundMark x1="67240" y1="10397" x2="67240" y2="10397"/>
                        <a14:backgroundMark x1="44039" y1="92060" x2="44039" y2="92060"/>
                        <a14:backgroundMark x1="48980" y1="92628" x2="48980" y2="92628"/>
                        <a14:backgroundMark x1="49087" y1="91682" x2="49087" y2="91682"/>
                        <a14:backgroundMark x1="80021" y1="61437" x2="80021" y2="6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7083" r="9007" b="5861"/>
          <a:stretch/>
        </p:blipFill>
        <p:spPr bwMode="auto">
          <a:xfrm>
            <a:off x="3652983" y="1604471"/>
            <a:ext cx="4056500" cy="2439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lenovo\Pictures\af5b2222-e24d-4cfb-b859-f1992ddb2fa1.jpg">
            <a:extLst>
              <a:ext uri="{FF2B5EF4-FFF2-40B4-BE49-F238E27FC236}">
                <a16:creationId xmlns:a16="http://schemas.microsoft.com/office/drawing/2014/main" id="{BCE19217-E86A-4079-9DCC-19D3DE7552E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29346" r="3246" b="23459"/>
          <a:stretch/>
        </p:blipFill>
        <p:spPr bwMode="auto">
          <a:xfrm>
            <a:off x="3652983" y="4539253"/>
            <a:ext cx="4319270" cy="743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423293" y="-4207"/>
            <a:ext cx="2768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BANDEJAS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03747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55027" y="627016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s-C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MECÁNICO Y CONSTRUCCIÓN DE PRENSA MOLDEADORA PARA EL CONFORMADO DE PLANCHAS DE POLIALUMINIO PARA LA OBTENCIÓN DE CUBIERTAS ONDULADAS P7 PARA LA EMPRESA ECUAPLASTIC S.C.”</a:t>
            </a:r>
          </a:p>
        </p:txBody>
      </p:sp>
      <p:sp>
        <p:nvSpPr>
          <p:cNvPr id="5" name="Google Shape;295;p53">
            <a:extLst>
              <a:ext uri="{FF2B5EF4-FFF2-40B4-BE49-F238E27FC236}">
                <a16:creationId xmlns:a16="http://schemas.microsoft.com/office/drawing/2014/main" id="{DD592150-399E-49FA-A9AD-3CE6164F4D26}"/>
              </a:ext>
            </a:extLst>
          </p:cNvPr>
          <p:cNvSpPr txBox="1">
            <a:spLocks/>
          </p:cNvSpPr>
          <p:nvPr/>
        </p:nvSpPr>
        <p:spPr>
          <a:xfrm>
            <a:off x="1836127" y="3911330"/>
            <a:ext cx="8153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18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AUTORES: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		</a:t>
            </a:r>
            <a:r>
              <a:rPr lang="es-CO" sz="2000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HERRERA TORRES  SHARHAM FERNANDO</a:t>
            </a:r>
            <a:br>
              <a:rPr lang="es-CO" sz="2000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</a:br>
            <a:endParaRPr lang="es-CO" sz="2000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   		QUISILEMA SÁENZ DIEGO ANDRÉS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20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18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TUTOR: </a:t>
            </a:r>
            <a:endParaRPr lang="es-CO" sz="20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		</a:t>
            </a:r>
            <a:r>
              <a:rPr lang="es-CO" sz="2000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ING. ABATTA JÁCOME LENIN RÓMULO. MSc</a:t>
            </a:r>
            <a:r>
              <a:rPr lang="es-CO" sz="2000" b="1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es-CO" sz="2000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4516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F9BE281-B914-4847-8E4E-BA82217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ENSAYO ALTERNATIVA SELECCIONADA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BA0D1A-6D62-4BC0-863E-5033E01DA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80" y="1949993"/>
            <a:ext cx="4426565" cy="33199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863780-60C8-42DD-83A6-40196FF1F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81" y="1949993"/>
            <a:ext cx="4426565" cy="3319924"/>
          </a:xfrm>
          <a:prstGeom prst="rect">
            <a:avLst/>
          </a:prstGeom>
        </p:spPr>
      </p:pic>
      <p:pic>
        <p:nvPicPr>
          <p:cNvPr id="5" name="Imagen 4" descr="C:\Users\lenovo\Downloads\49a493bf-c1a4-45e2-9e5d-9a2788f9356b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13685" r="22381" b="6771"/>
          <a:stretch/>
        </p:blipFill>
        <p:spPr bwMode="auto">
          <a:xfrm>
            <a:off x="1849237" y="1949993"/>
            <a:ext cx="4426565" cy="3319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423293" y="-4207"/>
            <a:ext cx="27687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BANDEJAS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77658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423293" y="-4207"/>
            <a:ext cx="2743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BASTIDOR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5DDAFF-884D-48C3-A8C5-2FFE21AA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ESTADOS DE CARGA</a:t>
            </a: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2"/>
          <a:stretch>
            <a:fillRect/>
          </a:stretch>
        </p:blipFill>
        <p:spPr bwMode="auto">
          <a:xfrm>
            <a:off x="3200400" y="1550987"/>
            <a:ext cx="5791200" cy="3935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2163652" y="1318667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2163651" y="2631529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2163650" y="3776167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" name="Imagen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/>
        </p:blipFill>
        <p:spPr bwMode="auto">
          <a:xfrm>
            <a:off x="3200400" y="1813385"/>
            <a:ext cx="5791200" cy="3925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6"/>
          <a:stretch/>
        </p:blipFill>
        <p:spPr bwMode="auto">
          <a:xfrm>
            <a:off x="3200400" y="2075408"/>
            <a:ext cx="5791200" cy="3801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60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COMPUTACIONAL 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b="4063"/>
          <a:stretch/>
        </p:blipFill>
        <p:spPr bwMode="auto">
          <a:xfrm>
            <a:off x="273842" y="1257482"/>
            <a:ext cx="5387975" cy="3529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379" y="1528242"/>
            <a:ext cx="6153150" cy="1409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54" y="3284039"/>
            <a:ext cx="5895975" cy="143827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423293" y="-4207"/>
            <a:ext cx="2743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 BASTIDOR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054" y="5072697"/>
            <a:ext cx="6086475" cy="1323975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/>
        </p:blipFill>
        <p:spPr bwMode="auto">
          <a:xfrm>
            <a:off x="120471" y="1257482"/>
            <a:ext cx="5428457" cy="2694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23" y="4803072"/>
            <a:ext cx="5572125" cy="203835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" y="3951787"/>
            <a:ext cx="5495247" cy="290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6" b="6956"/>
          <a:stretch/>
        </p:blipFill>
        <p:spPr bwMode="auto">
          <a:xfrm>
            <a:off x="108986" y="3632858"/>
            <a:ext cx="5516562" cy="3141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19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PERFILES ESTRUCTURALES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Vigas superiores IPE 160.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Vigas Inferiores IPE 120.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Columnas IPE 120.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Columna riel TC 50x50x3.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Riel 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 70x30x2.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Riel Angulo L20x2.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Soporte Riel TC 50x50x2.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Viga de soporte de bandejas IPE </a:t>
            </a:r>
            <a:r>
              <a:rPr lang="es-EC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200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0" b="97817" l="3593" r="94611">
                        <a14:foregroundMark x1="29341" y1="79476" x2="29341" y2="79476"/>
                        <a14:foregroundMark x1="11976" y1="73799" x2="11976" y2="73799"/>
                        <a14:foregroundMark x1="6437" y1="57205" x2="6437" y2="40830"/>
                        <a14:foregroundMark x1="5539" y1="32751" x2="5539" y2="32751"/>
                        <a14:foregroundMark x1="7934" y1="31223" x2="5988" y2="59389"/>
                        <a14:foregroundMark x1="5988" y1="59389" x2="14820" y2="75983"/>
                        <a14:foregroundMark x1="14820" y1="75983" x2="31587" y2="84716"/>
                        <a14:foregroundMark x1="31587" y1="84716" x2="50898" y2="86900"/>
                        <a14:foregroundMark x1="50898" y1="86900" x2="72156" y2="85153"/>
                        <a14:foregroundMark x1="72156" y1="85153" x2="84731" y2="86026"/>
                        <a14:foregroundMark x1="84731" y1="86026" x2="91317" y2="79694"/>
                        <a14:foregroundMark x1="91317" y1="79694" x2="95808" y2="63537"/>
                        <a14:foregroundMark x1="95808" y1="63537" x2="96557" y2="45197"/>
                        <a14:foregroundMark x1="96557" y1="45197" x2="93413" y2="31659"/>
                        <a14:foregroundMark x1="93413" y1="31659" x2="88772" y2="22271"/>
                        <a14:foregroundMark x1="88772" y1="22271" x2="82186" y2="20087"/>
                        <a14:foregroundMark x1="82186" y1="20087" x2="45808" y2="26201"/>
                        <a14:foregroundMark x1="45808" y1="26201" x2="15269" y2="18122"/>
                        <a14:foregroundMark x1="15269" y1="18122" x2="8982" y2="20087"/>
                        <a14:foregroundMark x1="8982" y1="20087" x2="5240" y2="35808"/>
                        <a14:foregroundMark x1="5240" y1="35808" x2="8683" y2="59170"/>
                        <a14:foregroundMark x1="8683" y1="59170" x2="8982" y2="60480"/>
                        <a14:foregroundMark x1="2096" y1="26201" x2="4341" y2="70306"/>
                        <a14:foregroundMark x1="4341" y1="70306" x2="3593" y2="80786"/>
                        <a14:foregroundMark x1="3593" y1="80786" x2="5689" y2="87336"/>
                        <a14:foregroundMark x1="1048" y1="27074" x2="1198" y2="85371"/>
                        <a14:foregroundMark x1="1198" y1="85371" x2="7335" y2="92140"/>
                        <a14:foregroundMark x1="7335" y1="92140" x2="14970" y2="93013"/>
                        <a14:foregroundMark x1="14970" y1="93013" x2="24102" y2="92576"/>
                        <a14:foregroundMark x1="24102" y1="92576" x2="48503" y2="97817"/>
                        <a14:foregroundMark x1="91766" y1="89301" x2="93413" y2="75546"/>
                        <a14:foregroundMark x1="93413" y1="75546" x2="88024" y2="31659"/>
                        <a14:foregroundMark x1="96257" y1="84498" x2="94311" y2="59607"/>
                        <a14:foregroundMark x1="94311" y1="59607" x2="94311" y2="59607"/>
                        <a14:foregroundMark x1="98503" y1="62445" x2="94611" y2="28166"/>
                        <a14:foregroundMark x1="94611" y1="28166" x2="89371" y2="21616"/>
                        <a14:foregroundMark x1="89371" y1="21616" x2="85629" y2="19869"/>
                        <a14:foregroundMark x1="94012" y1="18559" x2="87425" y2="17467"/>
                        <a14:foregroundMark x1="87425" y1="17467" x2="86377" y2="17686"/>
                        <a14:backgroundMark x1="19162" y1="10480" x2="32335" y2="13974"/>
                        <a14:backgroundMark x1="50299" y1="11354" x2="58234" y2="16594"/>
                        <a14:backgroundMark x1="58234" y1="16594" x2="59731" y2="16594"/>
                        <a14:backgroundMark x1="7335" y1="6550" x2="15719" y2="12227"/>
                        <a14:backgroundMark x1="15719" y1="12227" x2="16168" y2="12227"/>
                        <a14:backgroundMark x1="57485" y1="5022" x2="57485" y2="5022"/>
                        <a14:backgroundMark x1="56737" y1="5895" x2="56737" y2="5895"/>
                        <a14:backgroundMark x1="51796" y1="5022" x2="56737" y2="6769"/>
                        <a14:backgroundMark x1="47006" y1="873" x2="49102" y2="1747"/>
                        <a14:backgroundMark x1="51198" y1="1965" x2="49102" y2="0"/>
                        <a14:backgroundMark x1="49401" y1="1310" x2="57934" y2="10044"/>
                        <a14:backgroundMark x1="57934" y1="10044" x2="54491" y2="1092"/>
                        <a14:backgroundMark x1="54491" y1="1092" x2="53144" y2="3057"/>
                        <a14:backgroundMark x1="64820" y1="5895" x2="56138" y2="4585"/>
                        <a14:backgroundMark x1="56138" y1="4585" x2="63174" y2="4803"/>
                        <a14:backgroundMark x1="63174" y1="4803" x2="53443" y2="4585"/>
                        <a14:backgroundMark x1="53443" y1="4585" x2="61976" y2="10262"/>
                        <a14:backgroundMark x1="61976" y1="10262" x2="55539" y2="10262"/>
                        <a14:backgroundMark x1="55539" y1="10262" x2="62575" y2="11354"/>
                        <a14:backgroundMark x1="62575" y1="11354" x2="58832" y2="11354"/>
                        <a14:backgroundMark x1="40120" y1="21834" x2="40120" y2="21834"/>
                        <a14:backgroundMark x1="1347" y1="41266" x2="11677" y2="39520"/>
                        <a14:backgroundMark x1="11078" y1="39520" x2="5240" y2="39738"/>
                        <a14:backgroundMark x1="1198" y1="37991" x2="1497" y2="38865"/>
                        <a14:backgroundMark x1="2096" y1="39301" x2="2246" y2="39520"/>
                        <a14:backgroundMark x1="4790" y1="38865" x2="4790" y2="38865"/>
                        <a14:backgroundMark x1="4042" y1="37773" x2="4042" y2="37773"/>
                        <a14:backgroundMark x1="449" y1="71616" x2="10180" y2="74017"/>
                        <a14:backgroundMark x1="10180" y1="74017" x2="9431" y2="84716"/>
                        <a14:backgroundMark x1="9431" y1="84716" x2="449" y2="79258"/>
                        <a14:backgroundMark x1="449" y1="79258" x2="449" y2="71179"/>
                        <a14:backgroundMark x1="449" y1="71179" x2="4192" y2="75983"/>
                        <a14:backgroundMark x1="2695" y1="77293" x2="2695" y2="77293"/>
                        <a14:backgroundMark x1="1347" y1="77293" x2="1347" y2="77293"/>
                        <a14:backgroundMark x1="1048" y1="77293" x2="4192" y2="77293"/>
                        <a14:backgroundMark x1="5090" y1="78603" x2="0" y2="77729"/>
                        <a14:backgroundMark x1="3892" y1="79258" x2="150" y2="76201"/>
                        <a14:backgroundMark x1="5988" y1="79694" x2="299" y2="77948"/>
                        <a14:backgroundMark x1="5090" y1="78603" x2="150" y2="78603"/>
                        <a14:backgroundMark x1="3593" y1="76201" x2="449" y2="74891"/>
                        <a14:backgroundMark x1="7335" y1="75983" x2="599" y2="74236"/>
                        <a14:backgroundMark x1="8982" y1="81223" x2="898" y2="80131"/>
                        <a14:backgroundMark x1="7934" y1="73799" x2="0" y2="72707"/>
                        <a14:backgroundMark x1="1347" y1="71616" x2="1347" y2="71616"/>
                        <a14:backgroundMark x1="1647" y1="72271" x2="1647" y2="72271"/>
                        <a14:backgroundMark x1="2695" y1="75764" x2="2695" y2="75764"/>
                        <a14:backgroundMark x1="2695" y1="78821" x2="2695" y2="78821"/>
                        <a14:backgroundMark x1="4790" y1="78821" x2="4790" y2="78821"/>
                        <a14:backgroundMark x1="6138" y1="76856" x2="6138" y2="7685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92" y="1241380"/>
            <a:ext cx="7591108" cy="46961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5571B4B-FDF5-4BB1-A77E-85E5AB2B9D32}"/>
              </a:ext>
            </a:extLst>
          </p:cNvPr>
          <p:cNvCxnSpPr>
            <a:cxnSpLocks/>
          </p:cNvCxnSpPr>
          <p:nvPr/>
        </p:nvCxnSpPr>
        <p:spPr>
          <a:xfrm flipV="1">
            <a:off x="7870736" y="1533768"/>
            <a:ext cx="354900" cy="4329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471DB77-296E-4623-9C56-FC322EF5ED68}"/>
              </a:ext>
            </a:extLst>
          </p:cNvPr>
          <p:cNvSpPr txBox="1"/>
          <p:nvPr/>
        </p:nvSpPr>
        <p:spPr>
          <a:xfrm>
            <a:off x="8048186" y="1212325"/>
            <a:ext cx="13245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300" b="1" dirty="0"/>
              <a:t>Vigas Superiores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D4257CF-1828-4FC7-AA05-ED9F98A12584}"/>
              </a:ext>
            </a:extLst>
          </p:cNvPr>
          <p:cNvCxnSpPr/>
          <p:nvPr/>
        </p:nvCxnSpPr>
        <p:spPr>
          <a:xfrm flipH="1" flipV="1">
            <a:off x="9347198" y="1504713"/>
            <a:ext cx="721454" cy="596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9167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0C4D55-178D-490B-923D-93D1749BB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/>
        </p:blipFill>
        <p:spPr>
          <a:xfrm>
            <a:off x="5016616" y="0"/>
            <a:ext cx="71753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36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88BCF3-FD2F-42A0-BEF6-20E879AA2A17}"/>
              </a:ext>
            </a:extLst>
          </p:cNvPr>
          <p:cNvSpPr txBox="1">
            <a:spLocks/>
          </p:cNvSpPr>
          <p:nvPr/>
        </p:nvSpPr>
        <p:spPr>
          <a:xfrm>
            <a:off x="838200" y="639446"/>
            <a:ext cx="10515600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 PLACAS LATERALES DE SOPORTE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10" y="2226402"/>
            <a:ext cx="8065770" cy="36223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471DB77-296E-4623-9C56-FC322EF5ED68}"/>
              </a:ext>
            </a:extLst>
          </p:cNvPr>
          <p:cNvSpPr txBox="1"/>
          <p:nvPr/>
        </p:nvSpPr>
        <p:spPr>
          <a:xfrm>
            <a:off x="687602" y="4037578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Placa Doble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D4257CF-1828-4FC7-AA05-ED9F98A12584}"/>
              </a:ext>
            </a:extLst>
          </p:cNvPr>
          <p:cNvCxnSpPr/>
          <p:nvPr/>
        </p:nvCxnSpPr>
        <p:spPr>
          <a:xfrm flipH="1" flipV="1">
            <a:off x="2241715" y="4365479"/>
            <a:ext cx="721454" cy="596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471DB77-296E-4623-9C56-FC322EF5ED68}"/>
              </a:ext>
            </a:extLst>
          </p:cNvPr>
          <p:cNvSpPr txBox="1"/>
          <p:nvPr/>
        </p:nvSpPr>
        <p:spPr>
          <a:xfrm>
            <a:off x="6626848" y="6044903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Placa Simple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D4257CF-1828-4FC7-AA05-ED9F98A12584}"/>
              </a:ext>
            </a:extLst>
          </p:cNvPr>
          <p:cNvCxnSpPr/>
          <p:nvPr/>
        </p:nvCxnSpPr>
        <p:spPr>
          <a:xfrm flipH="1" flipV="1">
            <a:off x="5905394" y="5550638"/>
            <a:ext cx="721454" cy="596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44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988BCF3-FD2F-42A0-BEF6-20E879AA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 PLACAS LATERALES DE SOPORTE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4831B1-EC85-4D3F-92D3-EE44DDB73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3597" y="2583809"/>
            <a:ext cx="5472528" cy="27266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A1FDA0-F842-40C8-BCCB-C92A6E4D09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2583809"/>
            <a:ext cx="5872403" cy="272662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F03AB89-D2C1-47CE-AC17-9E43E1F82C39}"/>
              </a:ext>
            </a:extLst>
          </p:cNvPr>
          <p:cNvSpPr txBox="1">
            <a:spLocks/>
          </p:cNvSpPr>
          <p:nvPr/>
        </p:nvSpPr>
        <p:spPr>
          <a:xfrm>
            <a:off x="398685" y="1023458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SIMPLE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BA9046E-D10D-4A03-9163-9F7F16C98502}"/>
              </a:ext>
            </a:extLst>
          </p:cNvPr>
          <p:cNvSpPr txBox="1">
            <a:spLocks/>
          </p:cNvSpPr>
          <p:nvPr/>
        </p:nvSpPr>
        <p:spPr>
          <a:xfrm>
            <a:off x="844383" y="1547567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1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46007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EE24B-9170-4739-A130-8B7C2024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11795"/>
            <a:ext cx="10515600" cy="1325563"/>
          </a:xfrm>
        </p:spPr>
        <p:txBody>
          <a:bodyPr/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en-US" dirty="0"/>
              <a:t/>
            </a:r>
            <a:br>
              <a:rPr lang="en-US" dirty="0"/>
            </a:br>
            <a:endParaRPr lang="es-CO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075" y="2145573"/>
            <a:ext cx="5833139" cy="3214992"/>
          </a:xfrm>
          <a:prstGeom prst="rect">
            <a:avLst/>
          </a:prstGeom>
        </p:spPr>
      </p:pic>
      <p:pic>
        <p:nvPicPr>
          <p:cNvPr id="8" name="Marcador de contenido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6" y="2145573"/>
            <a:ext cx="5659770" cy="32149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08478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60F15-3453-440F-9730-7B646340C68D}"/>
              </a:ext>
            </a:extLst>
          </p:cNvPr>
          <p:cNvSpPr txBox="1">
            <a:spLocks/>
          </p:cNvSpPr>
          <p:nvPr/>
        </p:nvSpPr>
        <p:spPr>
          <a:xfrm>
            <a:off x="339962" y="287680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SIMPLE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BB493D8-9D10-46B1-BFEE-26E39C00042D}"/>
              </a:ext>
            </a:extLst>
          </p:cNvPr>
          <p:cNvSpPr txBox="1">
            <a:spLocks/>
          </p:cNvSpPr>
          <p:nvPr/>
        </p:nvSpPr>
        <p:spPr>
          <a:xfrm>
            <a:off x="785660" y="811789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33CC9F-9333-4911-AABA-763E1089E6A8}"/>
              </a:ext>
            </a:extLst>
          </p:cNvPr>
          <p:cNvPicPr/>
          <p:nvPr/>
        </p:nvPicPr>
        <p:blipFill rotWithShape="1">
          <a:blip r:embed="rId2"/>
          <a:srcRect t="1554" b="4689"/>
          <a:stretch/>
        </p:blipFill>
        <p:spPr bwMode="auto">
          <a:xfrm>
            <a:off x="159391" y="2248251"/>
            <a:ext cx="5580538" cy="3137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4FE15-12D9-4B93-A816-517F3CF14962}"/>
              </a:ext>
            </a:extLst>
          </p:cNvPr>
          <p:cNvPicPr/>
          <p:nvPr/>
        </p:nvPicPr>
        <p:blipFill rotWithShape="1">
          <a:blip r:embed="rId3"/>
          <a:srcRect t="5178"/>
          <a:stretch/>
        </p:blipFill>
        <p:spPr bwMode="auto">
          <a:xfrm>
            <a:off x="6157519" y="2248251"/>
            <a:ext cx="5875089" cy="3137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173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EE24B-9170-4739-A130-8B7C2024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11795"/>
            <a:ext cx="10515600" cy="1325563"/>
          </a:xfrm>
        </p:spPr>
        <p:txBody>
          <a:bodyPr/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en-US" dirty="0"/>
              <a:t/>
            </a:r>
            <a:br>
              <a:rPr lang="en-US" dirty="0"/>
            </a:br>
            <a:endParaRPr lang="es-CO" dirty="0"/>
          </a:p>
        </p:txBody>
      </p:sp>
      <p:pic>
        <p:nvPicPr>
          <p:cNvPr id="9" name="Imagen 8"/>
          <p:cNvPicPr/>
          <p:nvPr/>
        </p:nvPicPr>
        <p:blipFill>
          <a:blip r:embed="rId2"/>
          <a:stretch>
            <a:fillRect/>
          </a:stretch>
        </p:blipFill>
        <p:spPr>
          <a:xfrm>
            <a:off x="184558" y="2390862"/>
            <a:ext cx="5570290" cy="295444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2390863"/>
            <a:ext cx="5911442" cy="29544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0654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" y="0"/>
            <a:ext cx="5385732" cy="5356105"/>
          </a:xfrm>
        </p:spPr>
      </p:pic>
      <p:sp>
        <p:nvSpPr>
          <p:cNvPr id="61" name="Google Shape;305;p54">
            <a:extLst>
              <a:ext uri="{FF2B5EF4-FFF2-40B4-BE49-F238E27FC236}">
                <a16:creationId xmlns:a16="http://schemas.microsoft.com/office/drawing/2014/main" id="{A093DF1C-6B14-4A5E-8BC0-5B410E3E52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65139"/>
            <a:ext cx="3962400" cy="18462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 algn="ctr">
              <a:buClr>
                <a:schemeClr val="lt1"/>
              </a:buClr>
            </a:pPr>
            <a:r>
              <a:rPr lang="en" sz="4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AGENDA</a:t>
            </a:r>
            <a:endParaRPr sz="4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2" name="Google Shape;306;p54">
            <a:extLst>
              <a:ext uri="{FF2B5EF4-FFF2-40B4-BE49-F238E27FC236}">
                <a16:creationId xmlns:a16="http://schemas.microsoft.com/office/drawing/2014/main" id="{348218DD-CC56-4C4D-85E9-5B9358EC99B3}"/>
              </a:ext>
            </a:extLst>
          </p:cNvPr>
          <p:cNvSpPr/>
          <p:nvPr/>
        </p:nvSpPr>
        <p:spPr>
          <a:xfrm>
            <a:off x="6544128" y="1088216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GENERALIDADES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3" name="Google Shape;307;p54">
            <a:extLst>
              <a:ext uri="{FF2B5EF4-FFF2-40B4-BE49-F238E27FC236}">
                <a16:creationId xmlns:a16="http://schemas.microsoft.com/office/drawing/2014/main" id="{FE14B5FA-28B0-40B2-BB53-4E6B6A36AF74}"/>
              </a:ext>
            </a:extLst>
          </p:cNvPr>
          <p:cNvSpPr/>
          <p:nvPr/>
        </p:nvSpPr>
        <p:spPr>
          <a:xfrm>
            <a:off x="6544143" y="1938058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PRE-DISEÑO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4" name="Google Shape;308;p54">
            <a:extLst>
              <a:ext uri="{FF2B5EF4-FFF2-40B4-BE49-F238E27FC236}">
                <a16:creationId xmlns:a16="http://schemas.microsoft.com/office/drawing/2014/main" id="{8D837161-C0DA-4403-8E1F-CB25E620D79F}"/>
              </a:ext>
            </a:extLst>
          </p:cNvPr>
          <p:cNvSpPr/>
          <p:nvPr/>
        </p:nvSpPr>
        <p:spPr>
          <a:xfrm>
            <a:off x="6544128" y="2738740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6" name="Google Shape;310;p54">
            <a:extLst>
              <a:ext uri="{FF2B5EF4-FFF2-40B4-BE49-F238E27FC236}">
                <a16:creationId xmlns:a16="http://schemas.microsoft.com/office/drawing/2014/main" id="{F144C1B7-CCC8-48A3-A4E2-F5AA86E37637}"/>
              </a:ext>
            </a:extLst>
          </p:cNvPr>
          <p:cNvSpPr/>
          <p:nvPr/>
        </p:nvSpPr>
        <p:spPr>
          <a:xfrm>
            <a:off x="5468085" y="1088216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7" name="Google Shape;311;p54">
            <a:extLst>
              <a:ext uri="{FF2B5EF4-FFF2-40B4-BE49-F238E27FC236}">
                <a16:creationId xmlns:a16="http://schemas.microsoft.com/office/drawing/2014/main" id="{B726F520-FEFA-4D98-9832-0D1954CC01AA}"/>
              </a:ext>
            </a:extLst>
          </p:cNvPr>
          <p:cNvSpPr/>
          <p:nvPr/>
        </p:nvSpPr>
        <p:spPr>
          <a:xfrm>
            <a:off x="5468070" y="1888905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8" name="Google Shape;312;p54">
            <a:extLst>
              <a:ext uri="{FF2B5EF4-FFF2-40B4-BE49-F238E27FC236}">
                <a16:creationId xmlns:a16="http://schemas.microsoft.com/office/drawing/2014/main" id="{77757680-1F75-44D0-8D6E-65B3CC43B49C}"/>
              </a:ext>
            </a:extLst>
          </p:cNvPr>
          <p:cNvSpPr/>
          <p:nvPr/>
        </p:nvSpPr>
        <p:spPr>
          <a:xfrm>
            <a:off x="6544128" y="3557716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CONSTRUCCIÓN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9" name="Google Shape;313;p54">
            <a:extLst>
              <a:ext uri="{FF2B5EF4-FFF2-40B4-BE49-F238E27FC236}">
                <a16:creationId xmlns:a16="http://schemas.microsoft.com/office/drawing/2014/main" id="{CADE5D23-A553-4EA7-8745-A3A635EC97C7}"/>
              </a:ext>
            </a:extLst>
          </p:cNvPr>
          <p:cNvSpPr/>
          <p:nvPr/>
        </p:nvSpPr>
        <p:spPr>
          <a:xfrm>
            <a:off x="5468070" y="2707881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4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0" name="Google Shape;314;p54">
            <a:extLst>
              <a:ext uri="{FF2B5EF4-FFF2-40B4-BE49-F238E27FC236}">
                <a16:creationId xmlns:a16="http://schemas.microsoft.com/office/drawing/2014/main" id="{C2A921FA-0DCC-46DC-B3E6-72814886F261}"/>
              </a:ext>
            </a:extLst>
          </p:cNvPr>
          <p:cNvSpPr/>
          <p:nvPr/>
        </p:nvSpPr>
        <p:spPr>
          <a:xfrm>
            <a:off x="6544128" y="5226518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AÑÁLISIS ECONÓMICO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1" name="Google Shape;315;p54">
            <a:extLst>
              <a:ext uri="{FF2B5EF4-FFF2-40B4-BE49-F238E27FC236}">
                <a16:creationId xmlns:a16="http://schemas.microsoft.com/office/drawing/2014/main" id="{F83EA14B-24A8-4011-AD5F-323DEB1721C0}"/>
              </a:ext>
            </a:extLst>
          </p:cNvPr>
          <p:cNvSpPr/>
          <p:nvPr/>
        </p:nvSpPr>
        <p:spPr>
          <a:xfrm>
            <a:off x="5468070" y="4376683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6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2" name="Google Shape;316;p54">
            <a:extLst>
              <a:ext uri="{FF2B5EF4-FFF2-40B4-BE49-F238E27FC236}">
                <a16:creationId xmlns:a16="http://schemas.microsoft.com/office/drawing/2014/main" id="{CA6DA419-C4D2-4F61-9EFC-5549580F1DFA}"/>
              </a:ext>
            </a:extLst>
          </p:cNvPr>
          <p:cNvSpPr/>
          <p:nvPr/>
        </p:nvSpPr>
        <p:spPr>
          <a:xfrm>
            <a:off x="6544113" y="6035040"/>
            <a:ext cx="5222000" cy="7223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CONCLUSIONES Y RECOMENDACIONES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3" name="Google Shape;317;p54">
            <a:extLst>
              <a:ext uri="{FF2B5EF4-FFF2-40B4-BE49-F238E27FC236}">
                <a16:creationId xmlns:a16="http://schemas.microsoft.com/office/drawing/2014/main" id="{BB3F3609-42E5-4508-B4B5-B7B6B482BA2F}"/>
              </a:ext>
            </a:extLst>
          </p:cNvPr>
          <p:cNvSpPr/>
          <p:nvPr/>
        </p:nvSpPr>
        <p:spPr>
          <a:xfrm>
            <a:off x="5468070" y="5185189"/>
            <a:ext cx="910400" cy="7223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7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4" name="Google Shape;318;p54">
            <a:extLst>
              <a:ext uri="{FF2B5EF4-FFF2-40B4-BE49-F238E27FC236}">
                <a16:creationId xmlns:a16="http://schemas.microsoft.com/office/drawing/2014/main" id="{EA3F68CD-2A18-4C44-88F0-56275E2C7423}"/>
              </a:ext>
            </a:extLst>
          </p:cNvPr>
          <p:cNvSpPr/>
          <p:nvPr/>
        </p:nvSpPr>
        <p:spPr>
          <a:xfrm>
            <a:off x="6544128" y="4407547"/>
            <a:ext cx="5222000" cy="6840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PRUEBAS DE FUNCIONAMIE</a:t>
            </a:r>
            <a:r>
              <a:rPr lang="es-CO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NTO</a:t>
            </a:r>
            <a:endParaRPr sz="24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5" name="Google Shape;319;p54">
            <a:extLst>
              <a:ext uri="{FF2B5EF4-FFF2-40B4-BE49-F238E27FC236}">
                <a16:creationId xmlns:a16="http://schemas.microsoft.com/office/drawing/2014/main" id="{77934E79-48BD-4F2D-B1F3-15BFB23B6AB1}"/>
              </a:ext>
            </a:extLst>
          </p:cNvPr>
          <p:cNvSpPr/>
          <p:nvPr/>
        </p:nvSpPr>
        <p:spPr>
          <a:xfrm>
            <a:off x="5468070" y="3557723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5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6" name="Google Shape;320;p54">
            <a:extLst>
              <a:ext uri="{FF2B5EF4-FFF2-40B4-BE49-F238E27FC236}">
                <a16:creationId xmlns:a16="http://schemas.microsoft.com/office/drawing/2014/main" id="{FC1A3AAA-8290-4E84-9225-EE56027821B0}"/>
              </a:ext>
            </a:extLst>
          </p:cNvPr>
          <p:cNvSpPr/>
          <p:nvPr/>
        </p:nvSpPr>
        <p:spPr>
          <a:xfrm>
            <a:off x="2590800" y="2738740"/>
            <a:ext cx="1050184" cy="916231"/>
          </a:xfrm>
          <a:custGeom>
            <a:avLst/>
            <a:gdLst/>
            <a:ahLst/>
            <a:cxnLst/>
            <a:rect l="l" t="t" r="r" b="b"/>
            <a:pathLst>
              <a:path w="190" h="105" extrusionOk="0">
                <a:moveTo>
                  <a:pt x="0" y="63"/>
                </a:moveTo>
                <a:lnTo>
                  <a:pt x="21" y="63"/>
                </a:lnTo>
                <a:lnTo>
                  <a:pt x="21" y="42"/>
                </a:lnTo>
                <a:lnTo>
                  <a:pt x="0" y="42"/>
                </a:lnTo>
                <a:lnTo>
                  <a:pt x="0" y="63"/>
                </a:lnTo>
                <a:close/>
                <a:moveTo>
                  <a:pt x="0" y="105"/>
                </a:moveTo>
                <a:lnTo>
                  <a:pt x="21" y="105"/>
                </a:lnTo>
                <a:lnTo>
                  <a:pt x="21" y="84"/>
                </a:lnTo>
                <a:lnTo>
                  <a:pt x="0" y="84"/>
                </a:lnTo>
                <a:lnTo>
                  <a:pt x="0" y="105"/>
                </a:lnTo>
                <a:close/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42" y="63"/>
                </a:moveTo>
                <a:lnTo>
                  <a:pt x="190" y="63"/>
                </a:lnTo>
                <a:lnTo>
                  <a:pt x="190" y="42"/>
                </a:lnTo>
                <a:lnTo>
                  <a:pt x="42" y="42"/>
                </a:lnTo>
                <a:lnTo>
                  <a:pt x="42" y="63"/>
                </a:lnTo>
                <a:close/>
                <a:moveTo>
                  <a:pt x="42" y="105"/>
                </a:moveTo>
                <a:lnTo>
                  <a:pt x="190" y="105"/>
                </a:lnTo>
                <a:lnTo>
                  <a:pt x="190" y="84"/>
                </a:lnTo>
                <a:lnTo>
                  <a:pt x="42" y="84"/>
                </a:lnTo>
                <a:lnTo>
                  <a:pt x="42" y="105"/>
                </a:lnTo>
                <a:close/>
                <a:moveTo>
                  <a:pt x="42" y="0"/>
                </a:moveTo>
                <a:lnTo>
                  <a:pt x="42" y="21"/>
                </a:lnTo>
                <a:lnTo>
                  <a:pt x="190" y="21"/>
                </a:lnTo>
                <a:lnTo>
                  <a:pt x="190" y="0"/>
                </a:lnTo>
                <a:lnTo>
                  <a:pt x="4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Google Shape;306;p54">
            <a:extLst>
              <a:ext uri="{FF2B5EF4-FFF2-40B4-BE49-F238E27FC236}">
                <a16:creationId xmlns:a16="http://schemas.microsoft.com/office/drawing/2014/main" id="{348218DD-CC56-4C4D-85E9-5B9358EC99B3}"/>
              </a:ext>
            </a:extLst>
          </p:cNvPr>
          <p:cNvSpPr/>
          <p:nvPr/>
        </p:nvSpPr>
        <p:spPr>
          <a:xfrm>
            <a:off x="6544113" y="297158"/>
            <a:ext cx="52220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 </a:t>
            </a:r>
          </a:p>
        </p:txBody>
      </p:sp>
      <p:sp>
        <p:nvSpPr>
          <p:cNvPr id="20" name="Google Shape;309;p54">
            <a:extLst>
              <a:ext uri="{FF2B5EF4-FFF2-40B4-BE49-F238E27FC236}">
                <a16:creationId xmlns:a16="http://schemas.microsoft.com/office/drawing/2014/main" id="{CAAD5E13-5B97-41F2-B285-F29BFA06DC81}"/>
              </a:ext>
            </a:extLst>
          </p:cNvPr>
          <p:cNvSpPr/>
          <p:nvPr/>
        </p:nvSpPr>
        <p:spPr>
          <a:xfrm>
            <a:off x="5468085" y="318393"/>
            <a:ext cx="910400" cy="684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1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1" name="Google Shape;317;p54">
            <a:extLst>
              <a:ext uri="{FF2B5EF4-FFF2-40B4-BE49-F238E27FC236}">
                <a16:creationId xmlns:a16="http://schemas.microsoft.com/office/drawing/2014/main" id="{BB3F3609-42E5-4508-B4B5-B7B6B482BA2F}"/>
              </a:ext>
            </a:extLst>
          </p:cNvPr>
          <p:cNvSpPr/>
          <p:nvPr/>
        </p:nvSpPr>
        <p:spPr>
          <a:xfrm>
            <a:off x="5468070" y="5994439"/>
            <a:ext cx="910400" cy="7223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8</a:t>
            </a:r>
            <a:endParaRPr sz="24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2" name="Google Shape;320;p54">
            <a:extLst>
              <a:ext uri="{FF2B5EF4-FFF2-40B4-BE49-F238E27FC236}">
                <a16:creationId xmlns:a16="http://schemas.microsoft.com/office/drawing/2014/main" id="{FC1A3AAA-8290-4E84-9225-EE56027821B0}"/>
              </a:ext>
            </a:extLst>
          </p:cNvPr>
          <p:cNvSpPr/>
          <p:nvPr/>
        </p:nvSpPr>
        <p:spPr>
          <a:xfrm>
            <a:off x="2590800" y="3783600"/>
            <a:ext cx="1050184" cy="916231"/>
          </a:xfrm>
          <a:custGeom>
            <a:avLst/>
            <a:gdLst/>
            <a:ahLst/>
            <a:cxnLst/>
            <a:rect l="l" t="t" r="r" b="b"/>
            <a:pathLst>
              <a:path w="190" h="105" extrusionOk="0">
                <a:moveTo>
                  <a:pt x="0" y="63"/>
                </a:moveTo>
                <a:lnTo>
                  <a:pt x="21" y="63"/>
                </a:lnTo>
                <a:lnTo>
                  <a:pt x="21" y="42"/>
                </a:lnTo>
                <a:lnTo>
                  <a:pt x="0" y="42"/>
                </a:lnTo>
                <a:lnTo>
                  <a:pt x="0" y="63"/>
                </a:lnTo>
                <a:close/>
                <a:moveTo>
                  <a:pt x="0" y="105"/>
                </a:moveTo>
                <a:lnTo>
                  <a:pt x="21" y="105"/>
                </a:lnTo>
                <a:lnTo>
                  <a:pt x="21" y="84"/>
                </a:lnTo>
                <a:lnTo>
                  <a:pt x="0" y="84"/>
                </a:lnTo>
                <a:lnTo>
                  <a:pt x="0" y="105"/>
                </a:lnTo>
                <a:close/>
                <a:moveTo>
                  <a:pt x="0" y="21"/>
                </a:moveTo>
                <a:lnTo>
                  <a:pt x="21" y="21"/>
                </a:lnTo>
                <a:lnTo>
                  <a:pt x="21" y="0"/>
                </a:lnTo>
                <a:lnTo>
                  <a:pt x="0" y="0"/>
                </a:lnTo>
                <a:lnTo>
                  <a:pt x="0" y="21"/>
                </a:lnTo>
                <a:close/>
                <a:moveTo>
                  <a:pt x="42" y="63"/>
                </a:moveTo>
                <a:lnTo>
                  <a:pt x="190" y="63"/>
                </a:lnTo>
                <a:lnTo>
                  <a:pt x="190" y="42"/>
                </a:lnTo>
                <a:lnTo>
                  <a:pt x="42" y="42"/>
                </a:lnTo>
                <a:lnTo>
                  <a:pt x="42" y="63"/>
                </a:lnTo>
                <a:close/>
                <a:moveTo>
                  <a:pt x="42" y="105"/>
                </a:moveTo>
                <a:lnTo>
                  <a:pt x="190" y="105"/>
                </a:lnTo>
                <a:lnTo>
                  <a:pt x="190" y="84"/>
                </a:lnTo>
                <a:lnTo>
                  <a:pt x="42" y="84"/>
                </a:lnTo>
                <a:lnTo>
                  <a:pt x="42" y="105"/>
                </a:lnTo>
                <a:close/>
                <a:moveTo>
                  <a:pt x="42" y="0"/>
                </a:moveTo>
                <a:lnTo>
                  <a:pt x="42" y="21"/>
                </a:lnTo>
                <a:lnTo>
                  <a:pt x="190" y="21"/>
                </a:lnTo>
                <a:lnTo>
                  <a:pt x="190" y="0"/>
                </a:lnTo>
                <a:lnTo>
                  <a:pt x="4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FFFF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345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A2009C3-8482-473B-9FA3-FC04E0ADF5B7}"/>
              </a:ext>
            </a:extLst>
          </p:cNvPr>
          <p:cNvSpPr txBox="1">
            <a:spLocks/>
          </p:cNvSpPr>
          <p:nvPr/>
        </p:nvSpPr>
        <p:spPr>
          <a:xfrm>
            <a:off x="339962" y="287680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DOBLE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015B7BC-2711-4F11-8E54-6BDAAA1DA79D}"/>
              </a:ext>
            </a:extLst>
          </p:cNvPr>
          <p:cNvSpPr txBox="1">
            <a:spLocks/>
          </p:cNvSpPr>
          <p:nvPr/>
        </p:nvSpPr>
        <p:spPr>
          <a:xfrm>
            <a:off x="785660" y="811789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BA20C2-6500-4C77-A782-E1A99805E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3569" y="2399251"/>
            <a:ext cx="5616445" cy="2923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C4DBA1-483D-4D2E-8930-EDBD6291A12A}"/>
              </a:ext>
            </a:extLst>
          </p:cNvPr>
          <p:cNvPicPr/>
          <p:nvPr/>
        </p:nvPicPr>
        <p:blipFill rotWithShape="1">
          <a:blip r:embed="rId3"/>
          <a:srcRect t="11230"/>
          <a:stretch/>
        </p:blipFill>
        <p:spPr bwMode="auto">
          <a:xfrm>
            <a:off x="6096001" y="2399251"/>
            <a:ext cx="5858312" cy="2923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41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EE24B-9170-4739-A130-8B7C2024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11795"/>
            <a:ext cx="10515600" cy="1325563"/>
          </a:xfrm>
        </p:spPr>
        <p:txBody>
          <a:bodyPr/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en-US" dirty="0"/>
              <a:t/>
            </a:r>
            <a:br>
              <a:rPr lang="en-US" dirty="0"/>
            </a:br>
            <a:endParaRPr lang="es-CO" dirty="0"/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t="4929" b="1999"/>
          <a:stretch/>
        </p:blipFill>
        <p:spPr bwMode="auto">
          <a:xfrm>
            <a:off x="184552" y="2364760"/>
            <a:ext cx="5746465" cy="2954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6260982" y="2364761"/>
            <a:ext cx="5746465" cy="29540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4443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4C644B0-21BA-4CD9-92DE-917EDBB6151D}"/>
              </a:ext>
            </a:extLst>
          </p:cNvPr>
          <p:cNvSpPr txBox="1">
            <a:spLocks/>
          </p:cNvSpPr>
          <p:nvPr/>
        </p:nvSpPr>
        <p:spPr>
          <a:xfrm>
            <a:off x="339962" y="287680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 DOBLE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98C0D70-7B27-41F5-A3E0-3E3281A51047}"/>
              </a:ext>
            </a:extLst>
          </p:cNvPr>
          <p:cNvSpPr txBox="1">
            <a:spLocks/>
          </p:cNvSpPr>
          <p:nvPr/>
        </p:nvSpPr>
        <p:spPr>
          <a:xfrm>
            <a:off x="785660" y="811789"/>
            <a:ext cx="7714564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CASO 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C27704-BDA6-4E97-AA59-B0E2B245F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1335" y="2516698"/>
            <a:ext cx="5788404" cy="28529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11C765-CC90-443E-BE2F-BB71D34E62C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02260" y="2516697"/>
            <a:ext cx="5788404" cy="28529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82960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EE24B-9170-4739-A130-8B7C2024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11795"/>
            <a:ext cx="10515600" cy="1325563"/>
          </a:xfrm>
        </p:spPr>
        <p:txBody>
          <a:bodyPr/>
          <a:lstStyle/>
          <a:p>
            <a:r>
              <a:rPr lang="es-EC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en-US" dirty="0"/>
              <a:t/>
            </a:r>
            <a:br>
              <a:rPr lang="en-US" dirty="0"/>
            </a:br>
            <a:endParaRPr lang="es-CO" dirty="0"/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t="4295"/>
          <a:stretch/>
        </p:blipFill>
        <p:spPr bwMode="auto">
          <a:xfrm>
            <a:off x="218111" y="2442957"/>
            <a:ext cx="5771628" cy="2908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3"/>
          <a:srcRect t="4929" b="1999"/>
          <a:stretch/>
        </p:blipFill>
        <p:spPr bwMode="auto">
          <a:xfrm>
            <a:off x="6202262" y="2442956"/>
            <a:ext cx="5771628" cy="2908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493278" y="-4206"/>
            <a:ext cx="46987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BANDEJAS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52261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B1B817D-2D96-454B-A74C-00E44AA1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DEL BASTIDOR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96849" y="423345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Vigas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superiores	IPE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160.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Vigas Inferiores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IPE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Columnas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IPE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soporte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bandejas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IPE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Columna riel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TC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50x50x3.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TR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70x30x2.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Riel Angulo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L20x2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Soporte Riel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TC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50x50x2.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980" b="12664"/>
          <a:stretch/>
        </p:blipFill>
        <p:spPr bwMode="auto">
          <a:xfrm>
            <a:off x="6661150" y="1017980"/>
            <a:ext cx="4772660" cy="322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b="13312"/>
          <a:stretch/>
        </p:blipFill>
        <p:spPr bwMode="auto">
          <a:xfrm>
            <a:off x="868701" y="1017979"/>
            <a:ext cx="4774453" cy="3141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83" y="3990449"/>
            <a:ext cx="4863727" cy="28683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285629" y="1097062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183469" y="1102283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229002" y="4233457"/>
            <a:ext cx="448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583594" y="0"/>
            <a:ext cx="26084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BASTIDOR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782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4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DEFLEXIONES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9900" y="1690689"/>
            <a:ext cx="4762500" cy="23352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33738" y="2253734"/>
            <a:ext cx="1851789" cy="3277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Resultados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0.1200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0.0048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0.0075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0.0043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0.0058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pPr lvl="1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0.0040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[mm]</a:t>
            </a:r>
          </a:p>
          <a:p>
            <a:endParaRPr lang="es-EC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8039" t="40858" r="55210" b="26987"/>
          <a:stretch/>
        </p:blipFill>
        <p:spPr bwMode="auto">
          <a:xfrm>
            <a:off x="6819900" y="4204970"/>
            <a:ext cx="4762500" cy="2246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80092" y="4347210"/>
            <a:ext cx="3218815" cy="210439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5"/>
          <a:srcRect t="3969" b="9879"/>
          <a:stretch/>
        </p:blipFill>
        <p:spPr bwMode="auto">
          <a:xfrm>
            <a:off x="3384550" y="1811815"/>
            <a:ext cx="2711450" cy="2092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9583594" y="0"/>
            <a:ext cx="26084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DE BASTIDOR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4740275" y="1321357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SERVICIABILIDAD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1D5514-26C4-46C7-B072-9F8440A4D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0" b="1"/>
          <a:stretch/>
        </p:blipFill>
        <p:spPr>
          <a:xfrm>
            <a:off x="3104586" y="1499619"/>
            <a:ext cx="5096993" cy="169926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D43D53A-5321-45D7-8A20-00E1EED3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DEL SISTEMA HIDRÁULICO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1C16DD-52F6-41EC-B480-63B94DB1A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71" y="3367100"/>
            <a:ext cx="6158865" cy="17235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724146" y="-4207"/>
            <a:ext cx="35574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DISEÑO SISTEMA HIDRÁULICO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7" name="Imagen 6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78" y="5258823"/>
            <a:ext cx="5607050" cy="1362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9167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07BCD4-F6B9-4E08-8040-EDE10395C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r="5664"/>
          <a:stretch/>
        </p:blipFill>
        <p:spPr>
          <a:xfrm>
            <a:off x="5016616" y="0"/>
            <a:ext cx="717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8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92B37B8-ABA6-4B56-9699-71E8DBA8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48" y="711273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PLACAS LATERALES DE SOPORTE</a:t>
            </a:r>
          </a:p>
        </p:txBody>
      </p:sp>
      <p:pic>
        <p:nvPicPr>
          <p:cNvPr id="5" name="Imagen 4" descr="C:\Users\lenovo\Pictures\7f111622-fa6a-4725-b921-1018c8a43aac.jpg">
            <a:extLst>
              <a:ext uri="{FF2B5EF4-FFF2-40B4-BE49-F238E27FC236}">
                <a16:creationId xmlns:a16="http://schemas.microsoft.com/office/drawing/2014/main" id="{4E9BE477-985D-435F-ACC5-52FE9AC04E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3242" y="1039440"/>
            <a:ext cx="2952033" cy="56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lenovo\Downloads\c4c88875-6023-486f-bc9a-f1f40d7b3bea.jpg">
            <a:extLst>
              <a:ext uri="{FF2B5EF4-FFF2-40B4-BE49-F238E27FC236}">
                <a16:creationId xmlns:a16="http://schemas.microsoft.com/office/drawing/2014/main" id="{6754573A-F54D-4BA2-83DC-3A294B50E0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77" y="2374085"/>
            <a:ext cx="5621325" cy="29520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8967976" y="-4206"/>
            <a:ext cx="32240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SISTEMA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17775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58F9882-DC05-4BD0-8449-EA5DC33C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RIELES Y BANDEJAS DE CONFORMADO</a:t>
            </a:r>
          </a:p>
        </p:txBody>
      </p:sp>
      <p:pic>
        <p:nvPicPr>
          <p:cNvPr id="5" name="Imagen 4" descr="C:\Users\lenovo\Downloads\49a493bf-c1a4-45e2-9e5d-9a2788f9356b (1).jpg">
            <a:extLst>
              <a:ext uri="{FF2B5EF4-FFF2-40B4-BE49-F238E27FC236}">
                <a16:creationId xmlns:a16="http://schemas.microsoft.com/office/drawing/2014/main" id="{D652BF27-B552-4391-B7E3-632A4F5F684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13685" r="22381" b="6771"/>
          <a:stretch/>
        </p:blipFill>
        <p:spPr bwMode="auto">
          <a:xfrm>
            <a:off x="1079496" y="1608533"/>
            <a:ext cx="4572303" cy="3640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lenovo\Downloads\29fc8841-9699-40c4-8d46-c35e36a11961.jpg">
            <a:extLst>
              <a:ext uri="{FF2B5EF4-FFF2-40B4-BE49-F238E27FC236}">
                <a16:creationId xmlns:a16="http://schemas.microsoft.com/office/drawing/2014/main" id="{3BEF05B3-564D-4818-91BC-09ECB9AA6C1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 r="4806"/>
          <a:stretch/>
        </p:blipFill>
        <p:spPr bwMode="auto">
          <a:xfrm>
            <a:off x="6540203" y="1608533"/>
            <a:ext cx="4402538" cy="3640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967976" y="-4206"/>
            <a:ext cx="322402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SISTEMA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498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9167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s-CO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CO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3B1984-C76B-4EA6-9725-5B7F630F2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95"/>
          <a:stretch/>
        </p:blipFill>
        <p:spPr>
          <a:xfrm>
            <a:off x="5016617" y="0"/>
            <a:ext cx="7175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9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AA52782-F079-454E-BC16-D5BFC53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BASTIDOR</a:t>
            </a:r>
          </a:p>
        </p:txBody>
      </p:sp>
      <p:pic>
        <p:nvPicPr>
          <p:cNvPr id="5" name="Imagen 4" descr="C:\Users\lenovo\Downloads\bc51085d-19f9-4177-b548-b157891707d1.jpg">
            <a:extLst>
              <a:ext uri="{FF2B5EF4-FFF2-40B4-BE49-F238E27FC236}">
                <a16:creationId xmlns:a16="http://schemas.microsoft.com/office/drawing/2014/main" id="{70ECE4AA-DA9B-4C81-A8E3-B7AD510B040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13187" r="7303"/>
          <a:stretch/>
        </p:blipFill>
        <p:spPr bwMode="auto">
          <a:xfrm>
            <a:off x="242582" y="1669408"/>
            <a:ext cx="5596156" cy="3681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C:\Users\lenovo\Downloads\053944cf-ad49-43d8-af96-4519c9487381.jpg">
            <a:extLst>
              <a:ext uri="{FF2B5EF4-FFF2-40B4-BE49-F238E27FC236}">
                <a16:creationId xmlns:a16="http://schemas.microsoft.com/office/drawing/2014/main" id="{6B7B72A5-A5D4-404F-AA80-31BDA9060F5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26128" r="2154" b="3502"/>
          <a:stretch/>
        </p:blipFill>
        <p:spPr bwMode="auto">
          <a:xfrm>
            <a:off x="6887362" y="1669408"/>
            <a:ext cx="4127384" cy="3681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0853172" y="23932"/>
            <a:ext cx="13388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BASTIDOR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89004" y="5796964"/>
            <a:ext cx="1337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smtClean="0"/>
              <a:t>AWS D14.5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44158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lenovo\Downloads\a2fe15c1-d11e-47d1-b208-c26625818fb1.jpg">
            <a:extLst>
              <a:ext uri="{FF2B5EF4-FFF2-40B4-BE49-F238E27FC236}">
                <a16:creationId xmlns:a16="http://schemas.microsoft.com/office/drawing/2014/main" id="{9AC755EF-5091-4116-9770-870B0799A5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85" y="1388584"/>
            <a:ext cx="3743243" cy="449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lenovo\Downloads\9da9992f-9c92-4e73-ba05-44d6dfc15c46.jpg">
            <a:extLst>
              <a:ext uri="{FF2B5EF4-FFF2-40B4-BE49-F238E27FC236}">
                <a16:creationId xmlns:a16="http://schemas.microsoft.com/office/drawing/2014/main" id="{A9C3F280-9BB5-48D7-BCD3-E516A43A974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/>
          <a:stretch/>
        </p:blipFill>
        <p:spPr bwMode="auto">
          <a:xfrm>
            <a:off x="6636070" y="1388583"/>
            <a:ext cx="3856136" cy="4498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993962" y="0"/>
            <a:ext cx="21980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BASTIDOR-RIELES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AA52782-F079-454E-BC16-D5BFC53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RIELES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0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lenovo\Downloads\c63c365e-6eb3-4840-bebf-87ba8c7acdc4.jpg">
            <a:extLst>
              <a:ext uri="{FF2B5EF4-FFF2-40B4-BE49-F238E27FC236}">
                <a16:creationId xmlns:a16="http://schemas.microsoft.com/office/drawing/2014/main" id="{393D36D4-438A-4DF4-96DE-93AC5F80C6F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r="7821" b="5866"/>
          <a:stretch/>
        </p:blipFill>
        <p:spPr bwMode="auto">
          <a:xfrm>
            <a:off x="2455178" y="1610685"/>
            <a:ext cx="7281644" cy="4179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9993962" y="0"/>
            <a:ext cx="21980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BASTIDOR-RIELES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32177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lenovo\Downloads\573be2f3-908f-4124-a87d-288eec218edb.jpg">
            <a:extLst>
              <a:ext uri="{FF2B5EF4-FFF2-40B4-BE49-F238E27FC236}">
                <a16:creationId xmlns:a16="http://schemas.microsoft.com/office/drawing/2014/main" id="{8B7BBDF6-7194-4BBD-A708-82BCAE95E18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0351" r="9116"/>
          <a:stretch/>
        </p:blipFill>
        <p:spPr bwMode="auto">
          <a:xfrm>
            <a:off x="2434206" y="1875219"/>
            <a:ext cx="7323588" cy="4055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2EAE9F6-D9DB-4E0D-AA6E-44367AD2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446"/>
            <a:ext cx="10515600" cy="65833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ENSAMBLE BASTIDOR, SISTEMA DE RIELES Y BANDEJAS DE CONFORMADO</a:t>
            </a:r>
          </a:p>
        </p:txBody>
      </p:sp>
    </p:spTree>
    <p:extLst>
      <p:ext uri="{BB962C8B-B14F-4D97-AF65-F5344CB8AC3E}">
        <p14:creationId xmlns:p14="http://schemas.microsoft.com/office/powerpoint/2010/main" val="2240060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5D57B0C-69D8-4616-800E-28C480CC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HIDRÁULICO</a:t>
            </a:r>
          </a:p>
        </p:txBody>
      </p:sp>
      <p:pic>
        <p:nvPicPr>
          <p:cNvPr id="6" name="Imagen 5" descr="C:\Users\lenovo\Downloads\b0b6f583-9561-42d3-99d1-a14221a0e543.jpg">
            <a:extLst>
              <a:ext uri="{FF2B5EF4-FFF2-40B4-BE49-F238E27FC236}">
                <a16:creationId xmlns:a16="http://schemas.microsoft.com/office/drawing/2014/main" id="{F201A6B2-1661-4E22-9E99-D5DEF83139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4859" r="8176" b="5406"/>
          <a:stretch/>
        </p:blipFill>
        <p:spPr bwMode="auto">
          <a:xfrm>
            <a:off x="1056564" y="2361183"/>
            <a:ext cx="2123364" cy="30284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lenovo\Downloads\39ab30c6-1f6c-46dc-aaf0-101baada5d20.jpg">
            <a:extLst>
              <a:ext uri="{FF2B5EF4-FFF2-40B4-BE49-F238E27FC236}">
                <a16:creationId xmlns:a16="http://schemas.microsoft.com/office/drawing/2014/main" id="{6950AF77-84EC-4B16-AB8E-5074C502233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r="2956" b="26993"/>
          <a:stretch/>
        </p:blipFill>
        <p:spPr bwMode="auto">
          <a:xfrm>
            <a:off x="3875636" y="2346966"/>
            <a:ext cx="3770741" cy="24471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4242599" y="5020276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 SIEMENS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538645" y="23932"/>
            <a:ext cx="26533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SISTEMA HIDRÁULICO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2" name="Imagen 11" descr="C:\Users\lenovo\Downloads\db63a727-6980-482e-b62f-b674db9cc129 (1).jpg">
            <a:extLst>
              <a:ext uri="{FF2B5EF4-FFF2-40B4-BE49-F238E27FC236}">
                <a16:creationId xmlns:a16="http://schemas.microsoft.com/office/drawing/2014/main" id="{EB5C0496-094D-4DA0-B8E1-5BFB39F9E8A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6722" r="19145" b="5056"/>
          <a:stretch/>
        </p:blipFill>
        <p:spPr bwMode="auto">
          <a:xfrm>
            <a:off x="8342085" y="2361183"/>
            <a:ext cx="2276044" cy="30284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7372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9067CD-8E1C-4978-A71D-6CCD5050CC0D}"/>
              </a:ext>
            </a:extLst>
          </p:cNvPr>
          <p:cNvPicPr/>
          <p:nvPr/>
        </p:nvPicPr>
        <p:blipFill rotWithShape="1">
          <a:blip r:embed="rId2"/>
          <a:srcRect t="15909"/>
          <a:stretch/>
        </p:blipFill>
        <p:spPr bwMode="auto">
          <a:xfrm>
            <a:off x="2668833" y="1602298"/>
            <a:ext cx="6854333" cy="4428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AB3C2C6-AE81-4075-B580-E45CE0D4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CILINDROS HIDRÁULICOS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538645" y="23932"/>
            <a:ext cx="26533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SISTEMA HIDRÁULICO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91768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96F760-82E7-4DE4-965D-E0D3980B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PIÑÓN-CREMALLERA</a:t>
            </a:r>
          </a:p>
        </p:txBody>
      </p:sp>
      <p:pic>
        <p:nvPicPr>
          <p:cNvPr id="5" name="Imagen 4" descr="C:\Users\lenovo\Downloads\WhatsApp Image 2019-06-28 at 09.40.26.jpeg">
            <a:extLst>
              <a:ext uri="{FF2B5EF4-FFF2-40B4-BE49-F238E27FC236}">
                <a16:creationId xmlns:a16="http://schemas.microsoft.com/office/drawing/2014/main" id="{50218545-0676-4E40-9A1F-82BF5B6690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0" y="2150183"/>
            <a:ext cx="5508189" cy="306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9596B8-3309-4DBE-87C5-CC8D2C7A3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7540" y="926573"/>
            <a:ext cx="3060969" cy="550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9551469" y="0"/>
            <a:ext cx="26405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SISTEMA NIVELACIÓN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33550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TÉCNICAS DEL EQUIPO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06525"/>
            <a:ext cx="4661848" cy="1135005"/>
          </a:xfrm>
        </p:spPr>
        <p:txBody>
          <a:bodyPr numCol="2">
            <a:norm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Presión de trabajo.</a:t>
            </a:r>
          </a:p>
          <a:p>
            <a:pPr marL="0" indent="0">
              <a:buNone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3" indent="0">
              <a:spcBef>
                <a:spcPts val="1000"/>
              </a:spcBef>
              <a:buNone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1">
              <a:spcBef>
                <a:spcPts val="1000"/>
              </a:spcBef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2" indent="0">
              <a:spcBef>
                <a:spcPts val="1000"/>
              </a:spcBef>
              <a:buNone/>
            </a:pP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r="51215"/>
          <a:stretch/>
        </p:blipFill>
        <p:spPr bwMode="auto">
          <a:xfrm>
            <a:off x="6576964" y="2739625"/>
            <a:ext cx="3993164" cy="271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9BD8A55-CB09-4820-BBA2-AC1B3EAA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0" b="99020" l="3352" r="99777">
                        <a14:foregroundMark x1="77877" y1="10458" x2="50279" y2="11111"/>
                        <a14:foregroundMark x1="50279" y1="11111" x2="26845" y2="21821"/>
                        <a14:foregroundMark x1="22422" y1="26109" x2="8939" y2="61601"/>
                        <a14:foregroundMark x1="8939" y1="61601" x2="35196" y2="98039"/>
                        <a14:foregroundMark x1="35196" y1="98039" x2="70950" y2="83170"/>
                        <a14:foregroundMark x1="70950" y1="83170" x2="95084" y2="53431"/>
                        <a14:foregroundMark x1="95084" y1="53431" x2="73296" y2="29575"/>
                        <a14:foregroundMark x1="73296" y1="29575" x2="71620" y2="72712"/>
                        <a14:foregroundMark x1="71620" y1="72712" x2="99888" y2="72059"/>
                        <a14:foregroundMark x1="99888" y1="72059" x2="75419" y2="50817"/>
                        <a14:foregroundMark x1="75419" y1="50817" x2="53743" y2="77941"/>
                        <a14:foregroundMark x1="53743" y1="77941" x2="73855" y2="35131"/>
                        <a14:foregroundMark x1="73855" y1="35131" x2="48380" y2="58987"/>
                        <a14:foregroundMark x1="48380" y1="58987" x2="21117" y2="65359"/>
                        <a14:foregroundMark x1="21117" y1="65359" x2="50950" y2="50817"/>
                        <a14:foregroundMark x1="50950" y1="50817" x2="55307" y2="61928"/>
                        <a14:foregroundMark x1="28156" y1="55065" x2="30503" y2="74837"/>
                        <a14:foregroundMark x1="24469" y1="50980" x2="43128" y2="28268"/>
                        <a14:foregroundMark x1="49721" y1="29739" x2="97542" y2="46732"/>
                        <a14:foregroundMark x1="45475" y1="21405" x2="75642" y2="26961"/>
                        <a14:foregroundMark x1="75642" y1="26961" x2="80670" y2="24837"/>
                        <a14:foregroundMark x1="69385" y1="15359" x2="96872" y2="20098"/>
                        <a14:foregroundMark x1="96872" y1="20098" x2="97095" y2="20752"/>
                        <a14:foregroundMark x1="58212" y1="5719" x2="86034" y2="8170"/>
                        <a14:foregroundMark x1="86034" y1="8170" x2="97542" y2="20098"/>
                        <a14:foregroundMark x1="64693" y1="17974" x2="19330" y2="66993"/>
                        <a14:foregroundMark x1="19330" y1="66993" x2="42793" y2="99183"/>
                        <a14:foregroundMark x1="42793" y1="99183" x2="70726" y2="89542"/>
                        <a14:foregroundMark x1="70726" y1="89542" x2="39665" y2="80556"/>
                        <a14:foregroundMark x1="39665" y1="80556" x2="75978" y2="89216"/>
                        <a14:foregroundMark x1="3352" y1="79739" x2="9497" y2="70098"/>
                        <a14:foregroundMark x1="9944" y1="65359" x2="9944" y2="65359"/>
                        <a14:foregroundMark x1="79218" y1="80392" x2="97542" y2="61111"/>
                        <a14:foregroundMark x1="67039" y1="35784" x2="67039" y2="35784"/>
                        <a14:foregroundMark x1="71732" y1="17320" x2="78771" y2="24183"/>
                        <a14:foregroundMark x1="53966" y1="63235" x2="57207" y2="63235"/>
                        <a14:foregroundMark x1="52067" y1="65359" x2="60000" y2="59804"/>
                        <a14:foregroundMark x1="52067" y1="66013" x2="57207" y2="52288"/>
                        <a14:backgroundMark x1="23017" y1="22876" x2="25363" y2="2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8169" y="1316737"/>
            <a:ext cx="1791159" cy="12247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CBD177-3956-4493-A11A-EEC5D04F9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8" b="97885" l="4121" r="89805">
                        <a14:foregroundMark x1="49024" y1="7704" x2="46638" y2="18731"/>
                        <a14:foregroundMark x1="47289" y1="4381" x2="52928" y2="2568"/>
                        <a14:foregroundMark x1="19306" y1="63293" x2="68113" y2="61631"/>
                        <a14:foregroundMark x1="68113" y1="61631" x2="23427" y2="75680"/>
                        <a14:foregroundMark x1="23427" y1="75680" x2="68980" y2="85801"/>
                        <a14:foregroundMark x1="68980" y1="85801" x2="18004" y2="81269"/>
                        <a14:foregroundMark x1="18004" y1="81269" x2="60738" y2="63897"/>
                        <a14:foregroundMark x1="60738" y1="63897" x2="80043" y2="61631"/>
                        <a14:foregroundMark x1="27332" y1="60574" x2="29718" y2="63897"/>
                        <a14:foregroundMark x1="31453" y1="64955" x2="76356" y2="74169"/>
                        <a14:foregroundMark x1="76356" y1="74169" x2="32538" y2="62689"/>
                        <a14:foregroundMark x1="32538" y1="62689" x2="47289" y2="94713"/>
                        <a14:foregroundMark x1="47289" y1="94713" x2="83514" y2="71450"/>
                        <a14:foregroundMark x1="83514" y1="71450" x2="54447" y2="95921"/>
                        <a14:foregroundMark x1="54447" y1="95921" x2="70933" y2="64804"/>
                        <a14:foregroundMark x1="70933" y1="64804" x2="24295" y2="61934"/>
                        <a14:foregroundMark x1="24295" y1="61934" x2="35358" y2="72810"/>
                        <a14:foregroundMark x1="64208" y1="79909" x2="26247" y2="98036"/>
                        <a14:foregroundMark x1="26247" y1="98036" x2="78959" y2="93051"/>
                        <a14:foregroundMark x1="78959" y1="93051" x2="32104" y2="91692"/>
                        <a14:foregroundMark x1="32104" y1="91692" x2="14317" y2="61329"/>
                        <a14:foregroundMark x1="14317" y1="61329" x2="64425" y2="64804"/>
                        <a14:foregroundMark x1="64425" y1="64804" x2="49024" y2="64350"/>
                        <a14:foregroundMark x1="4121" y1="73867" x2="17787" y2="78852"/>
                        <a14:foregroundMark x1="87202" y1="77795" x2="38178" y2="74320"/>
                        <a14:foregroundMark x1="38178" y1="74320" x2="52061" y2="77190"/>
                        <a14:foregroundMark x1="29718" y1="88369" x2="70499" y2="74471"/>
                        <a14:foregroundMark x1="70499" y1="74471" x2="19523" y2="64955"/>
                        <a14:foregroundMark x1="19523" y1="64955" x2="36876" y2="74471"/>
                        <a14:foregroundMark x1="16920" y1="69940" x2="30586" y2="73867"/>
                        <a14:foregroundMark x1="14534" y1="70544" x2="16920" y2="74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732" y="5096698"/>
            <a:ext cx="1050031" cy="13535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70732" y="268897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Tiempo de conformado.</a:t>
            </a: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38200" y="479715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Fuente de Alimentación</a:t>
            </a:r>
          </a:p>
          <a:p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323462" y="1671383"/>
            <a:ext cx="6096000" cy="836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Capacidad de Conformado</a:t>
            </a:r>
          </a:p>
          <a:p>
            <a:pPr marL="5715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776" y="3078973"/>
            <a:ext cx="1740552" cy="18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3941"/>
            <a:ext cx="5176706" cy="1325563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PRUEBAS DE FUNCIONAMIENTO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C00A4A-6541-49E7-B9C2-BD684ED54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89"/>
          <a:stretch/>
        </p:blipFill>
        <p:spPr>
          <a:xfrm rot="16200000">
            <a:off x="6027830" y="-957743"/>
            <a:ext cx="5234730" cy="71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2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8459247" y="0"/>
            <a:ext cx="373275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PRUEBAS DE FUNCIONAMIENTO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Tes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124"/>
            <a:ext cx="12266510" cy="6492875"/>
          </a:xfrm>
        </p:spPr>
      </p:pic>
    </p:spTree>
    <p:extLst>
      <p:ext uri="{BB962C8B-B14F-4D97-AF65-F5344CB8AC3E}">
        <p14:creationId xmlns:p14="http://schemas.microsoft.com/office/powerpoint/2010/main" val="848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250443" y="27306"/>
            <a:ext cx="1941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-4207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ECUAPLASTIC S.C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66" b="1813"/>
          <a:stretch/>
        </p:blipFill>
        <p:spPr bwMode="auto">
          <a:xfrm>
            <a:off x="7826057" y="428151"/>
            <a:ext cx="4365943" cy="6429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Users\lenovo\Pictures\a1c3ce51-195c-417a-96e7-33786b7d37e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7" y="1488753"/>
            <a:ext cx="3012973" cy="209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 rotWithShape="1">
          <a:blip r:embed="rId6"/>
          <a:srcRect l="52340" t="20695" r="1895" b="15660"/>
          <a:stretch/>
        </p:blipFill>
        <p:spPr bwMode="auto">
          <a:xfrm>
            <a:off x="3695699" y="1488754"/>
            <a:ext cx="2970746" cy="2096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7"/>
          <a:srcRect t="23844" b="10618"/>
          <a:stretch/>
        </p:blipFill>
        <p:spPr bwMode="auto">
          <a:xfrm>
            <a:off x="136626" y="4244896"/>
            <a:ext cx="3012973" cy="2448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8"/>
          <a:srcRect l="52426" t="3769" r="535" b="12495"/>
          <a:stretch/>
        </p:blipFill>
        <p:spPr bwMode="auto">
          <a:xfrm>
            <a:off x="3695699" y="4244896"/>
            <a:ext cx="2970746" cy="2448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909578" y="1119421"/>
            <a:ext cx="146706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RECEPCIÓN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49506" y="3875564"/>
            <a:ext cx="198721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SEGMENTACIÓN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171605" y="1119421"/>
            <a:ext cx="217239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DESAGRAGACIÓN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075641" y="3875564"/>
            <a:ext cx="221086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TERMOPRENSADO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59551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EE24B-9170-4739-A130-8B7C2024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PRUEBAS DE CONFORMADO </a:t>
            </a:r>
            <a:endParaRPr lang="es-C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484" y="1659732"/>
            <a:ext cx="2924175" cy="25622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83" y="4191000"/>
            <a:ext cx="2924175" cy="21526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875" y="2381250"/>
            <a:ext cx="2828925" cy="28860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55" y="2035648"/>
            <a:ext cx="4046224" cy="301402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248785" y="5550806"/>
            <a:ext cx="1939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 INEN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1320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INEN 1318</a:t>
            </a:r>
            <a:endParaRPr lang="es-EC" sz="2000" dirty="0"/>
          </a:p>
          <a:p>
            <a:endParaRPr lang="es-EC" sz="2000" dirty="0"/>
          </a:p>
        </p:txBody>
      </p:sp>
      <p:sp>
        <p:nvSpPr>
          <p:cNvPr id="12" name="Rectángulo 11"/>
          <p:cNvSpPr/>
          <p:nvPr/>
        </p:nvSpPr>
        <p:spPr>
          <a:xfrm>
            <a:off x="8903920" y="20165"/>
            <a:ext cx="3288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PRUEBAS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46469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49" y="2298958"/>
            <a:ext cx="3095625" cy="3038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37" y="2298958"/>
            <a:ext cx="3209925" cy="2733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7943"/>
          <a:stretch/>
        </p:blipFill>
        <p:spPr>
          <a:xfrm>
            <a:off x="8316864" y="2298958"/>
            <a:ext cx="2867025" cy="34284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903920" y="20165"/>
            <a:ext cx="3288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PRUEBAS DE 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564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3941"/>
            <a:ext cx="5880683" cy="1325563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ECONÓMICO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C6ADED-8F09-42C0-BA0E-863EDD3DF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9" b="94867" l="2326" r="97496">
                        <a14:foregroundMark x1="58140" y1="6366" x2="58140" y2="6366"/>
                        <a14:foregroundMark x1="56887" y1="2259" x2="56887" y2="2259"/>
                        <a14:foregroundMark x1="55277" y1="9240" x2="55277" y2="9240"/>
                        <a14:foregroundMark x1="55635" y1="13963" x2="55635" y2="14168"/>
                        <a14:foregroundMark x1="49195" y1="15811" x2="49195" y2="15811"/>
                        <a14:foregroundMark x1="16279" y1="32649" x2="16279" y2="32649"/>
                        <a14:foregroundMark x1="16100" y1="34497" x2="16100" y2="34497"/>
                        <a14:foregroundMark x1="70841" y1="39836" x2="70841" y2="39836"/>
                        <a14:foregroundMark x1="69231" y1="38809" x2="69231" y2="38809"/>
                        <a14:foregroundMark x1="91771" y1="69815" x2="91771" y2="69815"/>
                        <a14:foregroundMark x1="97853" y1="72690" x2="97674" y2="73101"/>
                        <a14:foregroundMark x1="93381" y1="77823" x2="93381" y2="77823"/>
                        <a14:foregroundMark x1="60107" y1="86858" x2="60107" y2="86858"/>
                        <a14:foregroundMark x1="55456" y1="86858" x2="55814" y2="86858"/>
                        <a14:foregroundMark x1="66547" y1="83573" x2="66905" y2="83778"/>
                        <a14:foregroundMark x1="74597" y1="83368" x2="74597" y2="83368"/>
                        <a14:foregroundMark x1="48658" y1="90144" x2="48658" y2="90144"/>
                        <a14:foregroundMark x1="45796" y1="90965" x2="45796" y2="90965"/>
                        <a14:foregroundMark x1="44544" y1="85010" x2="44544" y2="85010"/>
                        <a14:foregroundMark x1="29696" y1="86037" x2="29696" y2="86037"/>
                        <a14:foregroundMark x1="11628" y1="59754" x2="11628" y2="59754"/>
                        <a14:foregroundMark x1="18962" y1="71663" x2="18962" y2="71663"/>
                        <a14:foregroundMark x1="21288" y1="79055" x2="21288" y2="79055"/>
                        <a14:foregroundMark x1="25760" y1="81520" x2="26118" y2="81725"/>
                        <a14:foregroundMark x1="32200" y1="94661" x2="32200" y2="94661"/>
                        <a14:foregroundMark x1="28801" y1="94867" x2="28801" y2="94867"/>
                        <a14:foregroundMark x1="24866" y1="90760" x2="24866" y2="90760"/>
                        <a14:foregroundMark x1="6977" y1="42916" x2="6977" y2="42916"/>
                        <a14:foregroundMark x1="2326" y1="38398" x2="2326" y2="38398"/>
                        <a14:foregroundMark x1="35957" y1="86037" x2="35957" y2="860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17" y="0"/>
            <a:ext cx="7175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17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867894-4742-4854-ADFA-55FF018C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671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COSTOS DIRECTOS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E0368C-2CDF-4023-9D1C-1CABEADBB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61" y="1971801"/>
            <a:ext cx="7375539" cy="40217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126644" y="0"/>
            <a:ext cx="10653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COSTOS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79126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4F23A5-D6B5-46C9-A26E-3DAA1A33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61" y="1258349"/>
            <a:ext cx="7479671" cy="205674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D201F5C-A72F-4BE4-BC2F-B7C448E4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017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COSTOS INDIRECTOS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40FA4D-BAC4-4779-9ACB-3A5A2982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944" y="4676949"/>
            <a:ext cx="7479671" cy="205119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B31CC3A-202B-47F2-9C69-60B3FB609023}"/>
              </a:ext>
            </a:extLst>
          </p:cNvPr>
          <p:cNvSpPr txBox="1">
            <a:spLocks/>
          </p:cNvSpPr>
          <p:nvPr/>
        </p:nvSpPr>
        <p:spPr>
          <a:xfrm>
            <a:off x="838200" y="3642314"/>
            <a:ext cx="10515600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COSTO TOTAL DEL PROYECTO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126644" y="0"/>
            <a:ext cx="10653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COSTOS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34551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BAFC517-361A-4BCB-9FAA-30C68C36D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3473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CA689-A9CB-4CE6-B13A-3705E62A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98877"/>
            <a:ext cx="5176706" cy="1434517"/>
          </a:xfrm>
        </p:spPr>
        <p:txBody>
          <a:bodyPr>
            <a:normAutofit fontScale="90000"/>
          </a:bodyPr>
          <a:lstStyle/>
          <a:p>
            <a:r>
              <a:rPr lang="es-CO" sz="6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8FCA8-AE20-4231-818B-B22C9BEB6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1" b="99509" l="18817" r="98925">
                        <a14:foregroundMark x1="25896" y1="19656" x2="25896" y2="19656"/>
                        <a14:foregroundMark x1="28853" y1="14373" x2="28853" y2="14373"/>
                        <a14:foregroundMark x1="27061" y1="15479" x2="27061" y2="15479"/>
                        <a14:foregroundMark x1="25448" y1="15233" x2="25448" y2="15233"/>
                        <a14:foregroundMark x1="22401" y1="15479" x2="22401" y2="15479"/>
                        <a14:foregroundMark x1="27509" y1="12039" x2="27509" y2="12039"/>
                        <a14:foregroundMark x1="35932" y1="13022" x2="42921" y2="14005"/>
                        <a14:foregroundMark x1="48387" y1="17690" x2="49283" y2="20516"/>
                        <a14:foregroundMark x1="50806" y1="24570" x2="51165" y2="27273"/>
                        <a14:foregroundMark x1="51254" y1="30467" x2="50986" y2="31327"/>
                        <a14:foregroundMark x1="48297" y1="36855" x2="41756" y2="41278"/>
                        <a14:foregroundMark x1="41756" y1="41278" x2="41756" y2="41278"/>
                        <a14:foregroundMark x1="36290" y1="43735" x2="34946" y2="44349"/>
                        <a14:foregroundMark x1="34588" y1="45700" x2="32975" y2="50983"/>
                        <a14:foregroundMark x1="31452" y1="57862" x2="31631" y2="59459"/>
                        <a14:foregroundMark x1="32975" y1="64373" x2="37186" y2="66339"/>
                        <a14:foregroundMark x1="40233" y1="68796" x2="44176" y2="69902"/>
                        <a14:foregroundMark x1="48835" y1="70885" x2="51434" y2="71622"/>
                        <a14:foregroundMark x1="52151" y1="72727" x2="52688" y2="73710"/>
                        <a14:foregroundMark x1="52957" y1="73956" x2="52867" y2="74447"/>
                        <a14:foregroundMark x1="50090" y1="77396" x2="48746" y2="77887"/>
                        <a14:foregroundMark x1="47222" y1="78501" x2="39695" y2="80344"/>
                        <a14:foregroundMark x1="39695" y1="80344" x2="39695" y2="80344"/>
                        <a14:foregroundMark x1="37186" y1="81081" x2="36559" y2="81204"/>
                        <a14:foregroundMark x1="36380" y1="81204" x2="35394" y2="80467"/>
                        <a14:foregroundMark x1="29839" y1="82187" x2="29749" y2="81450"/>
                        <a14:foregroundMark x1="29032" y1="75799" x2="25986" y2="62531"/>
                        <a14:foregroundMark x1="25090" y1="51720" x2="24910" y2="46560"/>
                        <a14:foregroundMark x1="26613" y1="40049" x2="28047" y2="37346"/>
                        <a14:foregroundMark x1="31541" y1="33538" x2="33692" y2="31450"/>
                        <a14:foregroundMark x1="34588" y1="29484" x2="36290" y2="29238"/>
                        <a14:foregroundMark x1="50179" y1="33415" x2="54211" y2="32555"/>
                        <a14:foregroundMark x1="58244" y1="29238" x2="62366" y2="25799"/>
                        <a14:foregroundMark x1="64068" y1="22973" x2="64068" y2="22973"/>
                        <a14:foregroundMark x1="86559" y1="94717" x2="86559" y2="94717"/>
                        <a14:foregroundMark x1="71057" y1="91155" x2="71057" y2="91155"/>
                        <a14:foregroundMark x1="91398" y1="93612" x2="91398" y2="93612"/>
                        <a14:foregroundMark x1="91667" y1="97789" x2="92563" y2="97912"/>
                        <a14:foregroundMark x1="92832" y1="99386" x2="92832" y2="99386"/>
                        <a14:foregroundMark x1="95789" y1="97666" x2="95789" y2="97666"/>
                        <a14:foregroundMark x1="99014" y1="99509" x2="99014" y2="99509"/>
                        <a14:foregroundMark x1="25806" y1="32924" x2="25806" y2="32924"/>
                        <a14:foregroundMark x1="31631" y1="41523" x2="31631" y2="41523"/>
                        <a14:foregroundMark x1="32885" y1="56143" x2="32885" y2="56143"/>
                        <a14:foregroundMark x1="34498" y1="68550" x2="34498" y2="68550"/>
                        <a14:foregroundMark x1="50358" y1="81818" x2="50358" y2="81818"/>
                        <a14:foregroundMark x1="57079" y1="77764" x2="57079" y2="77764"/>
                        <a14:foregroundMark x1="51434" y1="79115" x2="51434" y2="79115"/>
                        <a14:foregroundMark x1="57258" y1="55160" x2="57258" y2="55160"/>
                        <a14:foregroundMark x1="22670" y1="20393" x2="22670" y2="20393"/>
                        <a14:foregroundMark x1="22133" y1="24939" x2="22133" y2="24939"/>
                        <a14:foregroundMark x1="20699" y1="19533" x2="20699" y2="19533"/>
                        <a14:foregroundMark x1="21864" y1="24324" x2="21864" y2="24324"/>
                        <a14:foregroundMark x1="33602" y1="22359" x2="34229" y2="22236"/>
                        <a14:foregroundMark x1="37903" y1="20393" x2="44265" y2="21253"/>
                        <a14:foregroundMark x1="47670" y1="23833" x2="48297" y2="25921"/>
                        <a14:foregroundMark x1="48297" y1="28624" x2="46147" y2="31818"/>
                        <a14:foregroundMark x1="45699" y1="33661" x2="45430" y2="33907"/>
                        <a14:foregroundMark x1="43638" y1="37961" x2="39158" y2="42015"/>
                        <a14:foregroundMark x1="37993" y1="45455" x2="37276" y2="46806"/>
                        <a14:foregroundMark x1="36111" y1="51843" x2="36111" y2="51843"/>
                        <a14:foregroundMark x1="35484" y1="53440" x2="34767" y2="54668"/>
                        <a14:foregroundMark x1="34409" y1="56511" x2="34588" y2="57371"/>
                        <a14:foregroundMark x1="34677" y1="58600" x2="34767" y2="61671"/>
                        <a14:foregroundMark x1="35573" y1="64865" x2="36201" y2="67445"/>
                        <a14:foregroundMark x1="36290" y1="68428" x2="37634" y2="69165"/>
                        <a14:foregroundMark x1="37724" y1="69410" x2="43011" y2="68919"/>
                        <a14:foregroundMark x1="43011" y1="68919" x2="43011" y2="68919"/>
                        <a14:foregroundMark x1="43100" y1="68919" x2="44355" y2="67199"/>
                        <a14:foregroundMark x1="44444" y1="66953" x2="41219" y2="60934"/>
                        <a14:foregroundMark x1="38262" y1="51474" x2="38082" y2="50737"/>
                        <a14:foregroundMark x1="37814" y1="45823" x2="38172" y2="41400"/>
                        <a14:foregroundMark x1="41846" y1="29115" x2="46953" y2="25676"/>
                        <a14:foregroundMark x1="48656" y1="23464" x2="53943" y2="22850"/>
                        <a14:foregroundMark x1="55914" y1="23464" x2="55914" y2="23464"/>
                        <a14:foregroundMark x1="59498" y1="29238" x2="59498" y2="29238"/>
                        <a14:foregroundMark x1="27778" y1="33170" x2="27778" y2="33170"/>
                        <a14:foregroundMark x1="24283" y1="41400" x2="24283" y2="41400"/>
                        <a14:foregroundMark x1="24014" y1="34767" x2="24373" y2="34644"/>
                        <a14:foregroundMark x1="26971" y1="38943" x2="26971" y2="38943"/>
                        <a14:foregroundMark x1="28405" y1="49017" x2="28405" y2="49017"/>
                        <a14:foregroundMark x1="26882" y1="54914" x2="26882" y2="55651"/>
                        <a14:foregroundMark x1="26882" y1="57371" x2="27509" y2="57985"/>
                        <a14:foregroundMark x1="31720" y1="75799" x2="32079" y2="75676"/>
                        <a14:foregroundMark x1="32079" y1="80713" x2="31452" y2="82432"/>
                        <a14:foregroundMark x1="30556" y1="83907" x2="30108" y2="84521"/>
                        <a14:foregroundMark x1="29928" y1="84767" x2="29659" y2="85381"/>
                        <a14:foregroundMark x1="36022" y1="82924" x2="37903" y2="82064"/>
                        <a14:foregroundMark x1="42204" y1="82924" x2="48477" y2="82801"/>
                        <a14:foregroundMark x1="49552" y1="82678" x2="53763" y2="81941"/>
                        <a14:foregroundMark x1="56272" y1="80958" x2="58423" y2="79975"/>
                        <a14:foregroundMark x1="31900" y1="87469" x2="31900" y2="87469"/>
                        <a14:foregroundMark x1="29211" y1="87346" x2="29211" y2="87346"/>
                        <a14:foregroundMark x1="28495" y1="84521" x2="28495" y2="84521"/>
                        <a14:foregroundMark x1="28226" y1="87592" x2="28226" y2="87592"/>
                        <a14:foregroundMark x1="27867" y1="89189" x2="27867" y2="89189"/>
                        <a14:foregroundMark x1="27778" y1="87592" x2="27778" y2="87592"/>
                        <a14:foregroundMark x1="29122" y1="88575" x2="29122" y2="88575"/>
                        <a14:foregroundMark x1="32796" y1="86486" x2="34588" y2="85258"/>
                        <a14:foregroundMark x1="36649" y1="83415" x2="39337" y2="80835"/>
                        <a14:foregroundMark x1="41846" y1="73219" x2="40771" y2="69656"/>
                        <a14:foregroundMark x1="38710" y1="66953" x2="36290" y2="63268"/>
                        <a14:foregroundMark x1="34946" y1="60197" x2="30018" y2="52826"/>
                        <a14:foregroundMark x1="29301" y1="50123" x2="28584" y2="47420"/>
                        <a14:foregroundMark x1="28136" y1="46314" x2="25269" y2="38943"/>
                        <a14:foregroundMark x1="25000" y1="37469" x2="24194" y2="31572"/>
                        <a14:foregroundMark x1="23387" y1="29238" x2="22670" y2="27273"/>
                        <a14:foregroundMark x1="21953" y1="25553" x2="21505" y2="24079"/>
                        <a14:foregroundMark x1="20878" y1="19656" x2="20878" y2="19287"/>
                        <a14:foregroundMark x1="20430" y1="21376" x2="20430" y2="21376"/>
                        <a14:foregroundMark x1="20520" y1="22113" x2="25000" y2="23464"/>
                        <a14:foregroundMark x1="49104" y1="20025" x2="52688" y2="19779"/>
                        <a14:foregroundMark x1="56810" y1="17199" x2="60663" y2="16216"/>
                        <a14:foregroundMark x1="61380" y1="14988" x2="61738" y2="14865"/>
                        <a14:foregroundMark x1="61828" y1="14128" x2="58961" y2="11794"/>
                        <a14:foregroundMark x1="53943" y1="10197" x2="52867" y2="11425"/>
                        <a14:foregroundMark x1="51971" y1="12039" x2="50269" y2="13514"/>
                        <a14:foregroundMark x1="49373" y1="15356" x2="57168" y2="29607"/>
                        <a14:foregroundMark x1="57168" y1="29607" x2="52151" y2="38329"/>
                        <a14:foregroundMark x1="52151" y1="38329" x2="46505" y2="37469"/>
                        <a14:foregroundMark x1="46505" y1="37469" x2="46416" y2="37224"/>
                        <a14:foregroundMark x1="46505" y1="37101" x2="31810" y2="36364"/>
                        <a14:foregroundMark x1="31810" y1="36364" x2="38351" y2="27150"/>
                        <a14:foregroundMark x1="38351" y1="27150" x2="49462" y2="25430"/>
                        <a14:foregroundMark x1="49462" y1="25430" x2="53315" y2="30344"/>
                        <a14:foregroundMark x1="53315" y1="30344" x2="39516" y2="38206"/>
                        <a14:foregroundMark x1="39516" y1="38206" x2="43817" y2="27641"/>
                        <a14:foregroundMark x1="43817" y1="27641" x2="50896" y2="21130"/>
                        <a14:foregroundMark x1="50896" y1="21130" x2="53674" y2="32555"/>
                        <a14:foregroundMark x1="53674" y1="32555" x2="44176" y2="42260"/>
                        <a14:foregroundMark x1="44176" y1="42260" x2="32258" y2="45700"/>
                        <a14:foregroundMark x1="32258" y1="45700" x2="34588" y2="33170"/>
                        <a14:foregroundMark x1="34588" y1="33170" x2="52688" y2="19902"/>
                        <a14:foregroundMark x1="52688" y1="19902" x2="57168" y2="24324"/>
                        <a14:foregroundMark x1="57168" y1="24324" x2="58423" y2="39066"/>
                        <a14:foregroundMark x1="58423" y1="39066" x2="54659" y2="60934"/>
                        <a14:foregroundMark x1="54659" y1="60934" x2="60215" y2="40172"/>
                        <a14:foregroundMark x1="60215" y1="40172" x2="62366" y2="58600"/>
                        <a14:foregroundMark x1="62366" y1="58600" x2="60036" y2="29115"/>
                        <a14:foregroundMark x1="60036" y1="29115" x2="62007" y2="55528"/>
                        <a14:foregroundMark x1="62007" y1="55528" x2="61470" y2="37469"/>
                        <a14:foregroundMark x1="61470" y1="37469" x2="62455" y2="47297"/>
                        <a14:foregroundMark x1="62455" y1="47297" x2="63978" y2="23096"/>
                        <a14:foregroundMark x1="63978" y1="23096" x2="65054" y2="33170"/>
                        <a14:foregroundMark x1="65054" y1="33170" x2="64964" y2="15971"/>
                        <a14:foregroundMark x1="64964" y1="15971" x2="63620" y2="12408"/>
                        <a14:foregroundMark x1="19265" y1="19042" x2="19265" y2="19042"/>
                        <a14:foregroundMark x1="18817" y1="18673" x2="18817" y2="18673"/>
                        <a14:foregroundMark x1="29839" y1="42629" x2="29839" y2="42629"/>
                        <a14:backgroundMark x1="66935" y1="35872" x2="66935" y2="35872"/>
                        <a14:backgroundMark x1="67025" y1="35504" x2="67025" y2="35504"/>
                        <a14:backgroundMark x1="66846" y1="35627" x2="66846" y2="3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5621"/>
          <a:stretch/>
        </p:blipFill>
        <p:spPr>
          <a:xfrm>
            <a:off x="5016616" y="0"/>
            <a:ext cx="7175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63CE4E3-49E7-4E36-AB3B-0C66AAE8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371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6A6CC8-ABC2-4FD1-A539-28990914EFC3}"/>
              </a:ext>
            </a:extLst>
          </p:cNvPr>
          <p:cNvSpPr/>
          <p:nvPr/>
        </p:nvSpPr>
        <p:spPr>
          <a:xfrm>
            <a:off x="546683" y="1310703"/>
            <a:ext cx="11098634" cy="354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NTC 160 categoría C clase 3 y NTE INEN 1320:2014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CO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F8C3CF-64A5-4396-A9C8-E39DE470FF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79331" y="1870179"/>
            <a:ext cx="5451210" cy="21352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70DD33-C17D-4AA3-AFD9-637CB08D353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980" b="12664"/>
          <a:stretch/>
        </p:blipFill>
        <p:spPr bwMode="auto">
          <a:xfrm>
            <a:off x="6985635" y="1602807"/>
            <a:ext cx="3543301" cy="2474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lenovo\Pictures\a770d337-79ba-4f95-b49a-2d0775706ca2.jpg">
            <a:extLst>
              <a:ext uri="{FF2B5EF4-FFF2-40B4-BE49-F238E27FC236}">
                <a16:creationId xmlns:a16="http://schemas.microsoft.com/office/drawing/2014/main" id="{A1E93E76-2657-4668-9A4C-93E2E33A4517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7" b="93195" l="11923" r="90011">
                        <a14:foregroundMark x1="13856" y1="40832" x2="13856" y2="40832"/>
                        <a14:foregroundMark x1="50269" y1="13233" x2="50269" y2="13233"/>
                        <a14:foregroundMark x1="84533" y1="21928" x2="84533" y2="21928"/>
                        <a14:foregroundMark x1="86896" y1="62760" x2="86896" y2="62760"/>
                        <a14:foregroundMark x1="53491" y1="87902" x2="53491" y2="87902"/>
                        <a14:foregroundMark x1="90011" y1="59168" x2="90011" y2="59168"/>
                        <a14:foregroundMark x1="12889" y1="79206" x2="12889" y2="79206"/>
                        <a14:foregroundMark x1="11923" y1="40454" x2="11923" y2="40454"/>
                        <a14:foregroundMark x1="62836" y1="10397" x2="62621" y2="11531"/>
                        <a14:foregroundMark x1="53276" y1="9074" x2="48872" y2="9263"/>
                        <a14:foregroundMark x1="46831" y1="93195" x2="45542" y2="92628"/>
                        <a14:foregroundMark x1="57143" y1="9074" x2="58324" y2="9452"/>
                        <a14:foregroundMark x1="48550" y1="8507" x2="49517" y2="8507"/>
                        <a14:backgroundMark x1="44039" y1="92060" x2="44039" y2="92060"/>
                        <a14:backgroundMark x1="48980" y1="92628" x2="48980" y2="92628"/>
                        <a14:backgroundMark x1="49087" y1="91682" x2="49087" y2="91682"/>
                        <a14:backgroundMark x1="80021" y1="61437" x2="80021" y2="6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7083" r="9007" b="5861"/>
          <a:stretch/>
        </p:blipFill>
        <p:spPr bwMode="auto">
          <a:xfrm>
            <a:off x="2791641" y="4384457"/>
            <a:ext cx="3629454" cy="2104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C00A4A-6541-49E7-B9C2-BD684ED54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7210" y="3665129"/>
            <a:ext cx="2135203" cy="35433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689998" y="12680"/>
            <a:ext cx="45020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CONCLUSIONES Y RECOMENDACIONES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389809" y="1870179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2036352" y="4305803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421095" y="1870178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93550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81BE59-D117-437A-9F23-CE2E5ECF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022" y="2148070"/>
            <a:ext cx="6437693" cy="30422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C4CF53-2D55-4F6B-9985-923BCCE800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28690" y="2148070"/>
            <a:ext cx="3844925" cy="30422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689998" y="12680"/>
            <a:ext cx="45020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CONCLUSIONES Y RECOMENDACIONES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33022" y="5550806"/>
            <a:ext cx="1939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 INEN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1320</a:t>
            </a:r>
          </a:p>
          <a:p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INEN 1318</a:t>
            </a:r>
            <a:endParaRPr lang="es-EC" sz="2000" dirty="0"/>
          </a:p>
          <a:p>
            <a:endParaRPr lang="es-EC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1028690" y="2148070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74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F3EAD7B-B100-4A39-A179-1D22D681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1224935"/>
            <a:ext cx="10515600" cy="658332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pic>
        <p:nvPicPr>
          <p:cNvPr id="4098" name="Picture 2" descr="Resultado de imagen para MANTENIMIENTO">
            <a:extLst>
              <a:ext uri="{FF2B5EF4-FFF2-40B4-BE49-F238E27FC236}">
                <a16:creationId xmlns:a16="http://schemas.microsoft.com/office/drawing/2014/main" id="{A41B0232-4034-4548-9FC2-CEB41C0D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74" y="28822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ctacenter.org/~images/decrp/icon-performancechecklist.png">
            <a:extLst>
              <a:ext uri="{FF2B5EF4-FFF2-40B4-BE49-F238E27FC236}">
                <a16:creationId xmlns:a16="http://schemas.microsoft.com/office/drawing/2014/main" id="{619D5128-D049-4765-A26C-704643B8D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2882263"/>
            <a:ext cx="1977391" cy="19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MANTENIMIENTO SISTEMA HIDRAULICO">
            <a:extLst>
              <a:ext uri="{FF2B5EF4-FFF2-40B4-BE49-F238E27FC236}">
                <a16:creationId xmlns:a16="http://schemas.microsoft.com/office/drawing/2014/main" id="{5819A6E7-DEE0-431A-AA4B-35D0019F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50" y="3154679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689998" y="12680"/>
            <a:ext cx="45020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CONCLUSIONES Y RECOMENDACIONES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4789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5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250443" y="22225"/>
            <a:ext cx="1941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66" b="1813"/>
          <a:stretch/>
        </p:blipFill>
        <p:spPr bwMode="auto">
          <a:xfrm>
            <a:off x="0" y="307459"/>
            <a:ext cx="4365943" cy="6550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5909" b="3670"/>
          <a:stretch/>
        </p:blipFill>
        <p:spPr bwMode="auto">
          <a:xfrm>
            <a:off x="4704056" y="1085829"/>
            <a:ext cx="3538243" cy="2496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5"/>
          <a:stretch>
            <a:fillRect/>
          </a:stretch>
        </p:blipFill>
        <p:spPr>
          <a:xfrm>
            <a:off x="8580409" y="1085829"/>
            <a:ext cx="3371829" cy="249690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/>
          <a:srcRect r="50171" b="11576"/>
          <a:stretch/>
        </p:blipFill>
        <p:spPr>
          <a:xfrm>
            <a:off x="4656281" y="3974941"/>
            <a:ext cx="3633794" cy="2565559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 rotWithShape="1">
          <a:blip r:embed="rId6"/>
          <a:srcRect l="49979" t="-438" r="192" b="12014"/>
          <a:stretch/>
        </p:blipFill>
        <p:spPr>
          <a:xfrm>
            <a:off x="8580413" y="3997821"/>
            <a:ext cx="3371829" cy="24969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5560106" y="716496"/>
            <a:ext cx="1826141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CONFORMADO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649512" y="716496"/>
            <a:ext cx="132600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ACABADO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331278" y="3632337"/>
            <a:ext cx="2443939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ALMACENAMIENTO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681572" y="3628489"/>
            <a:ext cx="126188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ENTREGA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4863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826E0-2377-4964-9079-F5F15DF37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8FA47-4AA9-4DFC-8FEC-21473C484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F8434D-9D58-4FDF-9168-8406293FE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294;p53">
            <a:extLst>
              <a:ext uri="{FF2B5EF4-FFF2-40B4-BE49-F238E27FC236}">
                <a16:creationId xmlns:a16="http://schemas.microsoft.com/office/drawing/2014/main" id="{D4DD6B34-A3DB-4763-A92A-16032C1FA43E}"/>
              </a:ext>
            </a:extLst>
          </p:cNvPr>
          <p:cNvSpPr txBox="1">
            <a:spLocks/>
          </p:cNvSpPr>
          <p:nvPr/>
        </p:nvSpPr>
        <p:spPr>
          <a:xfrm>
            <a:off x="1781800" y="4416134"/>
            <a:ext cx="1609800" cy="48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</a:pPr>
            <a: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800" b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96;p53" descr="Imagen relacionada">
            <a:extLst>
              <a:ext uri="{FF2B5EF4-FFF2-40B4-BE49-F238E27FC236}">
                <a16:creationId xmlns:a16="http://schemas.microsoft.com/office/drawing/2014/main" id="{3215719A-64A3-4B7C-AEB6-94997028BA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0053" y="5030292"/>
            <a:ext cx="1614681" cy="133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8;p53">
            <a:extLst>
              <a:ext uri="{FF2B5EF4-FFF2-40B4-BE49-F238E27FC236}">
                <a16:creationId xmlns:a16="http://schemas.microsoft.com/office/drawing/2014/main" id="{47E4C7D3-1881-4472-9B36-937ED33728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7266" y="4901834"/>
            <a:ext cx="1471069" cy="151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7915821-E400-4DED-9FE2-055DAF0AA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621" y="4904230"/>
            <a:ext cx="2009775" cy="159067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A3D9587-5DD7-4571-8D55-3DF978945C61}"/>
              </a:ext>
            </a:extLst>
          </p:cNvPr>
          <p:cNvSpPr txBox="1">
            <a:spLocks/>
          </p:cNvSpPr>
          <p:nvPr/>
        </p:nvSpPr>
        <p:spPr>
          <a:xfrm>
            <a:off x="2837583" y="-664492"/>
            <a:ext cx="5905849" cy="35737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53746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" y="219954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250443" y="-4207"/>
            <a:ext cx="1941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8861" r="7450" b="3670"/>
          <a:stretch/>
        </p:blipFill>
        <p:spPr bwMode="auto">
          <a:xfrm>
            <a:off x="1916110" y="1616120"/>
            <a:ext cx="3687206" cy="2464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23242" r="1624" b="-1"/>
          <a:stretch/>
        </p:blipFill>
        <p:spPr bwMode="auto">
          <a:xfrm>
            <a:off x="2065888" y="4425276"/>
            <a:ext cx="3687205" cy="2315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5" r="6765" b="10072"/>
          <a:stretch/>
        </p:blipFill>
        <p:spPr bwMode="auto">
          <a:xfrm>
            <a:off x="7040212" y="4425277"/>
            <a:ext cx="4097118" cy="2315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B408EC3-E921-4D6B-911B-8D3DC60EF98E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80" b="94430" l="6529" r="95382">
                        <a14:foregroundMark x1="14650" y1="34748" x2="14650" y2="34748"/>
                        <a14:foregroundMark x1="6529" y1="26260" x2="6529" y2="26260"/>
                        <a14:foregroundMark x1="28662" y1="10080" x2="28662" y2="10080"/>
                        <a14:foregroundMark x1="91879" y1="45358" x2="91879" y2="45358"/>
                        <a14:foregroundMark x1="62739" y1="26525" x2="62739" y2="26525"/>
                        <a14:foregroundMark x1="69745" y1="31034" x2="69745" y2="31034"/>
                        <a14:foregroundMark x1="73089" y1="32891" x2="73089" y2="32891"/>
                        <a14:foregroundMark x1="77070" y1="35013" x2="77070" y2="35013"/>
                        <a14:foregroundMark x1="82484" y1="38196" x2="82484" y2="38196"/>
                        <a14:foregroundMark x1="86146" y1="40584" x2="86146" y2="40584"/>
                        <a14:foregroundMark x1="91242" y1="42706" x2="91242" y2="42706"/>
                        <a14:foregroundMark x1="93631" y1="44297" x2="93631" y2="44297"/>
                        <a14:foregroundMark x1="75478" y1="34483" x2="75478" y2="34483"/>
                        <a14:foregroundMark x1="74522" y1="33952" x2="74522" y2="33952"/>
                        <a14:foregroundMark x1="78344" y1="34748" x2="78344" y2="34748"/>
                        <a14:foregroundMark x1="78344" y1="91512" x2="78344" y2="91512"/>
                        <a14:foregroundMark x1="79299" y1="94430" x2="79299" y2="94430"/>
                        <a14:foregroundMark x1="95382" y1="43767" x2="95382" y2="43767"/>
                        <a14:backgroundMark x1="86624" y1="36605" x2="86624" y2="3660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3" t="3755" r="2899" b="-1"/>
          <a:stretch/>
        </p:blipFill>
        <p:spPr bwMode="auto">
          <a:xfrm>
            <a:off x="7040211" y="1520026"/>
            <a:ext cx="4097119" cy="2535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7499106" y="4093609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Homogeneidad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2241306" y="4055944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Rudimentarios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2391083" y="1259023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 de Conformado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6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E805306-9D38-403E-A771-96CAD28E6FB8}"/>
              </a:ext>
            </a:extLst>
          </p:cNvPr>
          <p:cNvSpPr txBox="1">
            <a:spLocks/>
          </p:cNvSpPr>
          <p:nvPr/>
        </p:nvSpPr>
        <p:spPr>
          <a:xfrm>
            <a:off x="838200" y="693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S" sz="3200" dirty="0"/>
              <a:t>OBJETIVO GENERAL </a:t>
            </a:r>
            <a:endParaRPr lang="es-CO" sz="32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758707F-AAC9-47C5-B01E-F655A9177CD9}"/>
              </a:ext>
            </a:extLst>
          </p:cNvPr>
          <p:cNvSpPr txBox="1">
            <a:spLocks/>
          </p:cNvSpPr>
          <p:nvPr/>
        </p:nvSpPr>
        <p:spPr>
          <a:xfrm>
            <a:off x="838200" y="23629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57200" indent="-4572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s-EC" sz="2400" kern="1200" dirty="0">
                <a:solidFill>
                  <a:schemeClr val="tx1"/>
                </a:solidFill>
                <a:effectLst/>
              </a:rPr>
              <a:t>Diseñar y construir una prensa moldeadora para la obtención de planchas de Polialuminio con onda P7 que cumplan las medidas estándar según la NTC 160 categoría C clase 3, NTE INEN 1320:2014.</a:t>
            </a:r>
            <a:endParaRPr lang="es-CO" sz="2400" dirty="0"/>
          </a:p>
        </p:txBody>
      </p:sp>
      <p:sp>
        <p:nvSpPr>
          <p:cNvPr id="5" name="Rectángulo 4"/>
          <p:cNvSpPr/>
          <p:nvPr/>
        </p:nvSpPr>
        <p:spPr>
          <a:xfrm>
            <a:off x="10250443" y="36737"/>
            <a:ext cx="1941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90057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A3337CE-F53F-4DB3-8532-619C0AE83FA2}"/>
              </a:ext>
            </a:extLst>
          </p:cNvPr>
          <p:cNvSpPr txBox="1">
            <a:spLocks/>
          </p:cNvSpPr>
          <p:nvPr/>
        </p:nvSpPr>
        <p:spPr>
          <a:xfrm>
            <a:off x="838200" y="365475"/>
            <a:ext cx="10515600" cy="574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s-ES" sz="3200" dirty="0"/>
              <a:t>OBJETIVOS ESPECÍFICOS</a:t>
            </a:r>
            <a:endParaRPr lang="es-CO" sz="3200" dirty="0"/>
          </a:p>
        </p:txBody>
      </p:sp>
      <p:pic>
        <p:nvPicPr>
          <p:cNvPr id="1028" name="Picture 4" descr="just in time">
            <a:extLst>
              <a:ext uri="{FF2B5EF4-FFF2-40B4-BE49-F238E27FC236}">
                <a16:creationId xmlns:a16="http://schemas.microsoft.com/office/drawing/2014/main" id="{14D163FF-FA60-4FBF-AEB7-D7272003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00" r="100000">
                        <a14:foregroundMark x1="34000" y1="32524" x2="57333" y2="1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20" y="4584666"/>
            <a:ext cx="2857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DB20002-8E90-4A81-A89A-E99DA9EAE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25">
                        <a14:foregroundMark x1="2067" y1="37952" x2="1550" y2="93976"/>
                        <a14:foregroundMark x1="3359" y1="93976" x2="1292" y2="43976"/>
                        <a14:foregroundMark x1="1292" y1="74096" x2="7494" y2="98193"/>
                        <a14:foregroundMark x1="12145" y1="30120" x2="67442" y2="24096"/>
                        <a14:foregroundMark x1="66667" y1="7229" x2="16021" y2="90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4664" y="1916381"/>
            <a:ext cx="3655779" cy="15681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670C19-1027-4F64-9F26-85081D38F891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2" b="99306" l="37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097" y="1688259"/>
            <a:ext cx="3556592" cy="27721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209427-E448-4342-B2DF-2A412D9ED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327" y="4591242"/>
            <a:ext cx="3474822" cy="21874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1184037" y="1571550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298887" y="1688259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1199706" y="4584666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9BD49-6F8B-4083-AA3E-BE722DD56272}"/>
              </a:ext>
            </a:extLst>
          </p:cNvPr>
          <p:cNvSpPr txBox="1"/>
          <p:nvPr/>
        </p:nvSpPr>
        <p:spPr>
          <a:xfrm>
            <a:off x="6405614" y="4460447"/>
            <a:ext cx="44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250443" y="-4207"/>
            <a:ext cx="19415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INTRODUCCIÓN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1907986" y="1202218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Metálica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6904146" y="1305847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Moldear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2183544" y="4337891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y Accesorios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B5243A-445D-471C-ACE6-5C22DFBA034D}"/>
              </a:ext>
            </a:extLst>
          </p:cNvPr>
          <p:cNvSpPr txBox="1"/>
          <p:nvPr/>
        </p:nvSpPr>
        <p:spPr>
          <a:xfrm>
            <a:off x="7163620" y="4275781"/>
            <a:ext cx="303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Reducir en Tiempo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8458</TotalTime>
  <Words>626</Words>
  <Application>Microsoft Office PowerPoint</Application>
  <PresentationFormat>Panorámica</PresentationFormat>
  <Paragraphs>245</Paragraphs>
  <Slides>60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Montserrat</vt:lpstr>
      <vt:lpstr>Symbol</vt:lpstr>
      <vt:lpstr>Times New Roman</vt:lpstr>
      <vt:lpstr>Tema de Office</vt:lpstr>
      <vt:lpstr>Presentación de PowerPoint</vt:lpstr>
      <vt:lpstr>Presentación de PowerPoint</vt:lpstr>
      <vt:lpstr>AGENDA</vt:lpstr>
      <vt:lpstr>1. INTRODUCCIÓN</vt:lpstr>
      <vt:lpstr>ECUAPLASTIC S.C</vt:lpstr>
      <vt:lpstr>Presentación de PowerPoint</vt:lpstr>
      <vt:lpstr> JUSTIFICACIÓN</vt:lpstr>
      <vt:lpstr>Presentación de PowerPoint</vt:lpstr>
      <vt:lpstr>Presentación de PowerPoint</vt:lpstr>
      <vt:lpstr>2. GENERALIDADES</vt:lpstr>
      <vt:lpstr>REQUERIMIENTOS DE DISEÑO  </vt:lpstr>
      <vt:lpstr>REQUERIMIENTOS DE DISEÑO  </vt:lpstr>
      <vt:lpstr>ALCANCE </vt:lpstr>
      <vt:lpstr>3. PRE-DISEÑO</vt:lpstr>
      <vt:lpstr>DISEÑO CONCEPTUAL</vt:lpstr>
      <vt:lpstr>DISEÑO GEOMÉTRICO DE LA PRENSA</vt:lpstr>
      <vt:lpstr>ALTERNATIVAS DEL SISTEMA DE CONFORMADO </vt:lpstr>
      <vt:lpstr>MATRIZ DE SELECCIÓN</vt:lpstr>
      <vt:lpstr>ALTERNATIVA SELECCIONADA</vt:lpstr>
      <vt:lpstr>ENSAYO ALTERNATIVA SELECCIONADA</vt:lpstr>
      <vt:lpstr>ESTADOS DE CARGA</vt:lpstr>
      <vt:lpstr>MODELO COMPUTACIONAL </vt:lpstr>
      <vt:lpstr>SELECCIÓN DE PERFILES ESTRUCTURALES</vt:lpstr>
      <vt:lpstr>4. DISEÑO</vt:lpstr>
      <vt:lpstr>Presentación de PowerPoint</vt:lpstr>
      <vt:lpstr>DISEÑO DE PLACAS LATERALES DE SOPORTE</vt:lpstr>
      <vt:lpstr>RESULTADOS </vt:lpstr>
      <vt:lpstr>Presentación de PowerPoint</vt:lpstr>
      <vt:lpstr>RESULTADOS </vt:lpstr>
      <vt:lpstr>Presentación de PowerPoint</vt:lpstr>
      <vt:lpstr>RESULTADOS </vt:lpstr>
      <vt:lpstr>Presentación de PowerPoint</vt:lpstr>
      <vt:lpstr>RESULTADOS </vt:lpstr>
      <vt:lpstr>DISEÑO DEL BASTIDOR</vt:lpstr>
      <vt:lpstr>ANÁLISIS DE DEFLEXIONES</vt:lpstr>
      <vt:lpstr>DISEÑO DEL SISTEMA HIDRÁULICO </vt:lpstr>
      <vt:lpstr>5. CONSTRUCCIÓN</vt:lpstr>
      <vt:lpstr>PLACAS LATERALES DE SOPORTE</vt:lpstr>
      <vt:lpstr>SISTEMA DE RIELES Y BANDEJAS DE CONFORMADO</vt:lpstr>
      <vt:lpstr>BASTIDOR</vt:lpstr>
      <vt:lpstr>SISTEMA DE RIELES</vt:lpstr>
      <vt:lpstr>Presentación de PowerPoint</vt:lpstr>
      <vt:lpstr>ENSAMBLE BASTIDOR, SISTEMA DE RIELES Y BANDEJAS DE CONFORMADO</vt:lpstr>
      <vt:lpstr>SISTEMA HIDRÁULICO</vt:lpstr>
      <vt:lpstr>CILINDROS HIDRÁULICOS</vt:lpstr>
      <vt:lpstr>SISTEMA PIÑÓN-CREMALLERA</vt:lpstr>
      <vt:lpstr>CARACTERÍSTICAS TÉCNICAS DEL EQUIPO</vt:lpstr>
      <vt:lpstr>6. PRUEBAS DE FUNCIONAMIENTO</vt:lpstr>
      <vt:lpstr>Presentación de PowerPoint</vt:lpstr>
      <vt:lpstr>PRUEBAS DE CONFORMADO </vt:lpstr>
      <vt:lpstr>Presentación de PowerPoint</vt:lpstr>
      <vt:lpstr>7. ANÁLISIS ECONÓMICO</vt:lpstr>
      <vt:lpstr>COSTOS DIRECTOS</vt:lpstr>
      <vt:lpstr>COSTOS INDIRECTOS</vt:lpstr>
      <vt:lpstr>8. CONCLUSIONES Y RECOMENDACIONES</vt:lpstr>
      <vt:lpstr>CONCLUSIONES</vt:lpstr>
      <vt:lpstr>Presentación de PowerPoint</vt:lpstr>
      <vt:lpstr>RECOMENDACIONES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Herrera</dc:creator>
  <cp:lastModifiedBy>DIEGO QUISILEMA</cp:lastModifiedBy>
  <cp:revision>111</cp:revision>
  <dcterms:created xsi:type="dcterms:W3CDTF">2019-07-06T17:09:15Z</dcterms:created>
  <dcterms:modified xsi:type="dcterms:W3CDTF">2019-07-17T09:24:10Z</dcterms:modified>
</cp:coreProperties>
</file>