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8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9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5" r:id="rId1"/>
  </p:sldMasterIdLst>
  <p:notesMasterIdLst>
    <p:notesMasterId r:id="rId33"/>
  </p:notesMasterIdLst>
  <p:sldIdLst>
    <p:sldId id="256" r:id="rId2"/>
    <p:sldId id="257" r:id="rId3"/>
    <p:sldId id="259" r:id="rId4"/>
    <p:sldId id="269" r:id="rId5"/>
    <p:sldId id="270" r:id="rId6"/>
    <p:sldId id="271" r:id="rId7"/>
    <p:sldId id="275" r:id="rId8"/>
    <p:sldId id="267" r:id="rId9"/>
    <p:sldId id="268" r:id="rId10"/>
    <p:sldId id="274" r:id="rId11"/>
    <p:sldId id="273" r:id="rId12"/>
    <p:sldId id="276" r:id="rId13"/>
    <p:sldId id="278" r:id="rId14"/>
    <p:sldId id="279" r:id="rId15"/>
    <p:sldId id="280" r:id="rId16"/>
    <p:sldId id="292" r:id="rId17"/>
    <p:sldId id="293" r:id="rId18"/>
    <p:sldId id="282" r:id="rId19"/>
    <p:sldId id="284" r:id="rId20"/>
    <p:sldId id="285" r:id="rId21"/>
    <p:sldId id="286" r:id="rId22"/>
    <p:sldId id="287" r:id="rId23"/>
    <p:sldId id="262" r:id="rId24"/>
    <p:sldId id="288" r:id="rId25"/>
    <p:sldId id="289" r:id="rId26"/>
    <p:sldId id="290" r:id="rId27"/>
    <p:sldId id="291" r:id="rId28"/>
    <p:sldId id="295" r:id="rId29"/>
    <p:sldId id="263" r:id="rId30"/>
    <p:sldId id="264" r:id="rId31"/>
    <p:sldId id="29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sseth Jami" initials="LJ" lastIdx="1" clrIdx="0">
    <p:extLst>
      <p:ext uri="{19B8F6BF-5375-455C-9EA6-DF929625EA0E}">
        <p15:presenceInfo xmlns:p15="http://schemas.microsoft.com/office/powerpoint/2012/main" userId="1e20713cc7b13a4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384" autoAdjust="0"/>
  </p:normalViewPr>
  <p:slideViewPr>
    <p:cSldViewPr snapToGrid="0">
      <p:cViewPr>
        <p:scale>
          <a:sx n="71" d="100"/>
          <a:sy n="71" d="100"/>
        </p:scale>
        <p:origin x="82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Usuario\TESIS%20PUJILI\Analisis%20poblac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uario\Documents\Dinamica%20EGO%204\Dataset\Examples\setup_run_and_validate_a_lucc_model\7_validate_using_multiple_windows_constant_decay_function\maxima_similitud_ventanas_multiples_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dk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9525" cap="flat" cmpd="sng" algn="ctr">
              <a:solidFill>
                <a:schemeClr val="accent1">
                  <a:alpha val="70000"/>
                </a:schemeClr>
              </a:solidFill>
              <a:prstDash val="sysDot"/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 w="9525" cap="flat" cmpd="sng" algn="ctr">
                <a:solidFill>
                  <a:schemeClr val="accent1">
                    <a:shade val="95000"/>
                  </a:schemeClr>
                </a:solidFill>
                <a:round/>
              </a:ln>
              <a:effectLst/>
            </c:spPr>
          </c:marker>
          <c:dPt>
            <c:idx val="1"/>
            <c:bubble3D val="0"/>
            <c:spPr>
              <a:ln w="41275" cap="flat" cmpd="sng" algn="ctr">
                <a:solidFill>
                  <a:schemeClr val="accent1">
                    <a:alpha val="70000"/>
                  </a:schemeClr>
                </a:solidFill>
                <a:prstDash val="sysDot"/>
                <a:round/>
              </a:ln>
              <a:effectLst/>
            </c:spPr>
          </c:dPt>
          <c:dPt>
            <c:idx val="2"/>
            <c:bubble3D val="0"/>
            <c:spPr>
              <a:ln w="41275" cap="flat" cmpd="sng" algn="ctr">
                <a:solidFill>
                  <a:schemeClr val="accent1">
                    <a:alpha val="70000"/>
                  </a:schemeClr>
                </a:solidFill>
                <a:prstDash val="sysDot"/>
                <a:round/>
              </a:ln>
              <a:effectLst/>
            </c:spPr>
          </c:dPt>
          <c:dPt>
            <c:idx val="3"/>
            <c:bubble3D val="0"/>
            <c:spPr>
              <a:ln w="41275" cap="flat" cmpd="sng" algn="ctr">
                <a:solidFill>
                  <a:schemeClr val="accent1">
                    <a:alpha val="70000"/>
                  </a:schemeClr>
                </a:solidFill>
                <a:prstDash val="sysDot"/>
                <a:round/>
              </a:ln>
              <a:effectLst/>
            </c:spPr>
          </c:dPt>
          <c:xVal>
            <c:numRef>
              <c:f>Hoja1!$C$19:$F$19</c:f>
              <c:numCache>
                <c:formatCode>General</c:formatCode>
                <c:ptCount val="4"/>
                <c:pt idx="0">
                  <c:v>1990</c:v>
                </c:pt>
                <c:pt idx="1">
                  <c:v>2001</c:v>
                </c:pt>
                <c:pt idx="2">
                  <c:v>2010</c:v>
                </c:pt>
                <c:pt idx="3">
                  <c:v>2030</c:v>
                </c:pt>
              </c:numCache>
            </c:numRef>
          </c:xVal>
          <c:yVal>
            <c:numRef>
              <c:f>Hoja1!$C$20:$F$20</c:f>
              <c:numCache>
                <c:formatCode>General</c:formatCode>
                <c:ptCount val="4"/>
                <c:pt idx="0">
                  <c:v>2698</c:v>
                </c:pt>
                <c:pt idx="1">
                  <c:v>2806</c:v>
                </c:pt>
                <c:pt idx="2">
                  <c:v>3016</c:v>
                </c:pt>
                <c:pt idx="3">
                  <c:v>4000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96153728"/>
        <c:axId val="-496149920"/>
      </c:scatterChart>
      <c:valAx>
        <c:axId val="-4961537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0000"/>
                <a:lumOff val="8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496149920"/>
        <c:crosses val="autoZero"/>
        <c:crossBetween val="midCat"/>
      </c:valAx>
      <c:valAx>
        <c:axId val="-496149920"/>
        <c:scaling>
          <c:orientation val="minMax"/>
          <c:min val="2500"/>
        </c:scaling>
        <c:delete val="0"/>
        <c:axPos val="l"/>
        <c:majorGridlines>
          <c:spPr>
            <a:ln w="9525" cap="flat" cmpd="sng" algn="ctr">
              <a:solidFill>
                <a:schemeClr val="accent1">
                  <a:alpha val="97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rnd">
            <a:solidFill>
              <a:schemeClr val="dk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496153728"/>
        <c:crosses val="autoZero"/>
        <c:crossBetween val="midCat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>
                <a:alpha val="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EC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maxima_similitud_ventanas_multi!$B$9</c:f>
              <c:strCache>
                <c:ptCount val="1"/>
                <c:pt idx="0">
                  <c:v> Maximum_Similarities</c:v>
                </c:pt>
              </c:strCache>
            </c:strRef>
          </c:tx>
          <c:spPr>
            <a:ln w="254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maxima_similitud_ventanas_multi!$A$10:$A$15</c:f>
              <c:numCache>
                <c:formatCode>General</c:formatCode>
                <c:ptCount val="6"/>
                <c:pt idx="0">
                  <c:v>1</c:v>
                </c:pt>
                <c:pt idx="1">
                  <c:v>3</c:v>
                </c:pt>
                <c:pt idx="2">
                  <c:v>5</c:v>
                </c:pt>
                <c:pt idx="3">
                  <c:v>7</c:v>
                </c:pt>
                <c:pt idx="4">
                  <c:v>9</c:v>
                </c:pt>
                <c:pt idx="5">
                  <c:v>11</c:v>
                </c:pt>
              </c:numCache>
            </c:numRef>
          </c:xVal>
          <c:yVal>
            <c:numRef>
              <c:f>maxima_similitud_ventanas_multi!$B$10:$B$15</c:f>
              <c:numCache>
                <c:formatCode>General</c:formatCode>
                <c:ptCount val="6"/>
                <c:pt idx="0">
                  <c:v>26.142949130714698</c:v>
                </c:pt>
                <c:pt idx="1">
                  <c:v>44.408671388710005</c:v>
                </c:pt>
                <c:pt idx="2">
                  <c:v>53.756170852114202</c:v>
                </c:pt>
                <c:pt idx="3">
                  <c:v>60.399227301996092</c:v>
                </c:pt>
                <c:pt idx="4">
                  <c:v>65.58274307791369</c:v>
                </c:pt>
                <c:pt idx="5">
                  <c:v>69.746726765400297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96146112"/>
        <c:axId val="-496160256"/>
      </c:scatterChart>
      <c:valAx>
        <c:axId val="-4961461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Tamaño de celda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496160256"/>
        <c:crosses val="autoZero"/>
        <c:crossBetween val="midCat"/>
      </c:valAx>
      <c:valAx>
        <c:axId val="-49616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Porcentaje de similitud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4961461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B47D41-A7F2-4E13-B2BF-CE404D8C5E0C}" type="doc">
      <dgm:prSet loTypeId="urn:microsoft.com/office/officeart/2005/8/layout/vList5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AA5C6C9A-7CC7-4751-90D1-EBA50D06B0A6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 General</a:t>
          </a:r>
          <a:endParaRPr lang="es-EC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3169CB-DDE8-4BAF-B19B-90E1B4E4A04F}" type="parTrans" cxnId="{10A7CB34-B089-4BAB-8370-5FD6EB1C9D24}">
      <dgm:prSet/>
      <dgm:spPr/>
      <dgm:t>
        <a:bodyPr/>
        <a:lstStyle/>
        <a:p>
          <a:endParaRPr lang="es-EC" sz="2000"/>
        </a:p>
      </dgm:t>
    </dgm:pt>
    <dgm:pt modelId="{EF01201F-9B40-4083-9D0A-4B88D456EC65}" type="sibTrans" cxnId="{10A7CB34-B089-4BAB-8370-5FD6EB1C9D24}">
      <dgm:prSet/>
      <dgm:spPr/>
      <dgm:t>
        <a:bodyPr/>
        <a:lstStyle/>
        <a:p>
          <a:endParaRPr lang="es-EC" sz="2000"/>
        </a:p>
      </dgm:t>
    </dgm:pt>
    <dgm:pt modelId="{DAD9BB19-2C77-49BA-A717-CC053A7B6FC6}">
      <dgm:prSet phldrT="[Texto]" custT="1"/>
      <dgm:spPr/>
      <dgm:t>
        <a:bodyPr/>
        <a:lstStyle/>
        <a:p>
          <a:pPr algn="just"/>
          <a:r>
            <a:rPr lang="es-EC" sz="1600" dirty="0" smtClean="0"/>
            <a:t>Diseñar una metodología para la delimitación de zonas de expansión urbana mediante la integración de variables geoespaciales y criterios de sostenibilidad para aplicarla en la parroquia La Victoria del cantón </a:t>
          </a:r>
          <a:r>
            <a:rPr lang="es-EC" sz="1600" dirty="0" err="1" smtClean="0"/>
            <a:t>Pujilí</a:t>
          </a:r>
          <a:endParaRPr lang="es-EC" sz="1600" dirty="0"/>
        </a:p>
      </dgm:t>
    </dgm:pt>
    <dgm:pt modelId="{A324180E-EB31-4657-82B7-15C8045580C8}" type="parTrans" cxnId="{B0908587-EB5A-4ABC-A012-E08EF85A9A34}">
      <dgm:prSet/>
      <dgm:spPr/>
      <dgm:t>
        <a:bodyPr/>
        <a:lstStyle/>
        <a:p>
          <a:endParaRPr lang="es-EC" sz="2000"/>
        </a:p>
      </dgm:t>
    </dgm:pt>
    <dgm:pt modelId="{2D3A147C-2CE9-4C50-9CA3-11585E0831FF}" type="sibTrans" cxnId="{B0908587-EB5A-4ABC-A012-E08EF85A9A34}">
      <dgm:prSet/>
      <dgm:spPr/>
      <dgm:t>
        <a:bodyPr/>
        <a:lstStyle/>
        <a:p>
          <a:endParaRPr lang="es-EC" sz="2000"/>
        </a:p>
      </dgm:t>
    </dgm:pt>
    <dgm:pt modelId="{E964A9EF-E91C-4BF6-AD18-FD8F7922BBCC}">
      <dgm:prSet phldrT="[Texto]" custT="1"/>
      <dgm:spPr/>
      <dgm:t>
        <a:bodyPr/>
        <a:lstStyle/>
        <a:p>
          <a:r>
            <a:rPr lang="es-EC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</a:t>
          </a:r>
          <a:endParaRPr lang="es-EC" sz="32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86FE31-2C3F-44CF-922F-ECAAF0EC73C5}" type="parTrans" cxnId="{6F8518D7-236D-4765-B2A2-16FEC45B7A4C}">
      <dgm:prSet/>
      <dgm:spPr/>
      <dgm:t>
        <a:bodyPr/>
        <a:lstStyle/>
        <a:p>
          <a:endParaRPr lang="es-EC" sz="2000"/>
        </a:p>
      </dgm:t>
    </dgm:pt>
    <dgm:pt modelId="{0E7AC61C-A29A-49AB-8B17-30AB80059D47}" type="sibTrans" cxnId="{6F8518D7-236D-4765-B2A2-16FEC45B7A4C}">
      <dgm:prSet/>
      <dgm:spPr/>
      <dgm:t>
        <a:bodyPr/>
        <a:lstStyle/>
        <a:p>
          <a:endParaRPr lang="es-EC" sz="2000"/>
        </a:p>
      </dgm:t>
    </dgm:pt>
    <dgm:pt modelId="{DFFFF16B-75C7-4C7A-B0FF-ACF0BCB06DA3}">
      <dgm:prSet phldrT="[Texto]" custT="1"/>
      <dgm:spPr/>
      <dgm:t>
        <a:bodyPr/>
        <a:lstStyle/>
        <a:p>
          <a:pPr algn="just"/>
          <a:r>
            <a:rPr lang="es-EC" sz="1600" dirty="0" smtClean="0"/>
            <a:t>Identificar las variables necesarias aplicables para la zona de estudio.</a:t>
          </a:r>
          <a:endParaRPr lang="es-EC" sz="1600" dirty="0"/>
        </a:p>
      </dgm:t>
    </dgm:pt>
    <dgm:pt modelId="{9A7846D3-B39D-4D51-9811-9E133867C84F}" type="parTrans" cxnId="{30994CDB-8BB3-438F-B135-4B788EDE892A}">
      <dgm:prSet/>
      <dgm:spPr/>
      <dgm:t>
        <a:bodyPr/>
        <a:lstStyle/>
        <a:p>
          <a:endParaRPr lang="es-EC" sz="2000"/>
        </a:p>
      </dgm:t>
    </dgm:pt>
    <dgm:pt modelId="{9E103D85-3718-42EA-A4ED-FF9FD6294998}" type="sibTrans" cxnId="{30994CDB-8BB3-438F-B135-4B788EDE892A}">
      <dgm:prSet/>
      <dgm:spPr/>
      <dgm:t>
        <a:bodyPr/>
        <a:lstStyle/>
        <a:p>
          <a:endParaRPr lang="es-EC" sz="2000"/>
        </a:p>
      </dgm:t>
    </dgm:pt>
    <dgm:pt modelId="{69D645CC-E475-4C94-9BEF-827A9005DFB2}">
      <dgm:prSet phldrT="[Texto]" custT="1"/>
      <dgm:spPr/>
      <dgm:t>
        <a:bodyPr/>
        <a:lstStyle/>
        <a:p>
          <a:pPr algn="l"/>
          <a:r>
            <a:rPr lang="es-EC" sz="1600" dirty="0" smtClean="0"/>
            <a:t>Realizar un análisis </a:t>
          </a:r>
          <a:r>
            <a:rPr lang="es-EC" sz="1600" dirty="0" err="1" smtClean="0"/>
            <a:t>multicriterio</a:t>
          </a:r>
          <a:r>
            <a:rPr lang="es-EC" sz="1600" dirty="0" smtClean="0"/>
            <a:t> para definir zonas óptimas de expansión urbana.</a:t>
          </a:r>
          <a:endParaRPr lang="es-EC" sz="1600" dirty="0"/>
        </a:p>
      </dgm:t>
    </dgm:pt>
    <dgm:pt modelId="{5E2D148C-87DF-4B25-9D9F-A43CA83576B3}" type="parTrans" cxnId="{97051351-CA0B-474F-9E95-091878A4563A}">
      <dgm:prSet/>
      <dgm:spPr/>
      <dgm:t>
        <a:bodyPr/>
        <a:lstStyle/>
        <a:p>
          <a:endParaRPr lang="es-EC" sz="2000"/>
        </a:p>
      </dgm:t>
    </dgm:pt>
    <dgm:pt modelId="{BE44D2CD-2683-424E-AF9E-D0ED867826A1}" type="sibTrans" cxnId="{97051351-CA0B-474F-9E95-091878A4563A}">
      <dgm:prSet/>
      <dgm:spPr/>
      <dgm:t>
        <a:bodyPr/>
        <a:lstStyle/>
        <a:p>
          <a:endParaRPr lang="es-EC" sz="2000"/>
        </a:p>
      </dgm:t>
    </dgm:pt>
    <dgm:pt modelId="{92C5AAE5-6549-4A9A-9D84-DCC2417FAEC1}">
      <dgm:prSet custT="1"/>
      <dgm:spPr/>
      <dgm:t>
        <a:bodyPr/>
        <a:lstStyle/>
        <a:p>
          <a:pPr algn="l"/>
          <a:r>
            <a:rPr lang="es-EC" sz="1600" dirty="0" smtClean="0"/>
            <a:t>Generar la cartografía temática de la parroquia La Victoria.</a:t>
          </a:r>
          <a:endParaRPr lang="es-EC" sz="1600" dirty="0"/>
        </a:p>
      </dgm:t>
    </dgm:pt>
    <dgm:pt modelId="{EBF9F7C3-0CAF-4363-B8B9-ED055DDE6321}" type="parTrans" cxnId="{854DFD06-A41C-4A8F-957C-5821FCCF3DC7}">
      <dgm:prSet/>
      <dgm:spPr/>
      <dgm:t>
        <a:bodyPr/>
        <a:lstStyle/>
        <a:p>
          <a:endParaRPr lang="es-EC" sz="2000"/>
        </a:p>
      </dgm:t>
    </dgm:pt>
    <dgm:pt modelId="{5CA10735-5DCE-49A4-8863-2F52FB4B4601}" type="sibTrans" cxnId="{854DFD06-A41C-4A8F-957C-5821FCCF3DC7}">
      <dgm:prSet/>
      <dgm:spPr/>
      <dgm:t>
        <a:bodyPr/>
        <a:lstStyle/>
        <a:p>
          <a:endParaRPr lang="es-EC" sz="2000"/>
        </a:p>
      </dgm:t>
    </dgm:pt>
    <dgm:pt modelId="{805D677D-28B7-4DC0-9006-78D091846970}">
      <dgm:prSet custT="1"/>
      <dgm:spPr/>
      <dgm:t>
        <a:bodyPr/>
        <a:lstStyle/>
        <a:p>
          <a:pPr algn="l"/>
          <a:r>
            <a:rPr lang="es-EC" sz="1600" dirty="0" smtClean="0"/>
            <a:t>Diseñar una propuesta metodológica para la delimitación urbana con criterios de sostenibilidad.</a:t>
          </a:r>
          <a:endParaRPr lang="es-EC" sz="1600" dirty="0"/>
        </a:p>
      </dgm:t>
    </dgm:pt>
    <dgm:pt modelId="{CDA8D13B-0752-491A-B845-9215B3610753}" type="parTrans" cxnId="{BAB201E0-8C0A-4928-8509-DDAEC4000C2B}">
      <dgm:prSet/>
      <dgm:spPr/>
      <dgm:t>
        <a:bodyPr/>
        <a:lstStyle/>
        <a:p>
          <a:endParaRPr lang="es-EC" sz="2000"/>
        </a:p>
      </dgm:t>
    </dgm:pt>
    <dgm:pt modelId="{F0CFA042-A006-40E4-B7FB-B6F34A0632CD}" type="sibTrans" cxnId="{BAB201E0-8C0A-4928-8509-DDAEC4000C2B}">
      <dgm:prSet/>
      <dgm:spPr/>
      <dgm:t>
        <a:bodyPr/>
        <a:lstStyle/>
        <a:p>
          <a:endParaRPr lang="es-EC" sz="2000"/>
        </a:p>
      </dgm:t>
    </dgm:pt>
    <dgm:pt modelId="{6C99ED5F-6980-4304-8D1B-6935DA034D18}">
      <dgm:prSet custT="1"/>
      <dgm:spPr/>
      <dgm:t>
        <a:bodyPr/>
        <a:lstStyle/>
        <a:p>
          <a:pPr algn="l"/>
          <a:r>
            <a:rPr lang="es-EC" sz="1600" dirty="0" smtClean="0"/>
            <a:t>Formular posibles escenarios prospectivos de límites urbanos.</a:t>
          </a:r>
          <a:endParaRPr lang="es-EC" sz="1600" dirty="0"/>
        </a:p>
      </dgm:t>
    </dgm:pt>
    <dgm:pt modelId="{FF8F4BCF-7491-412C-A1DF-09B05567D6BD}" type="parTrans" cxnId="{59659142-B2EF-48EE-9D38-6761E50FD7C3}">
      <dgm:prSet/>
      <dgm:spPr/>
      <dgm:t>
        <a:bodyPr/>
        <a:lstStyle/>
        <a:p>
          <a:endParaRPr lang="es-EC" sz="2000"/>
        </a:p>
      </dgm:t>
    </dgm:pt>
    <dgm:pt modelId="{D4EB5236-C3E6-4C88-A4F7-6730FBC7E882}" type="sibTrans" cxnId="{59659142-B2EF-48EE-9D38-6761E50FD7C3}">
      <dgm:prSet/>
      <dgm:spPr/>
      <dgm:t>
        <a:bodyPr/>
        <a:lstStyle/>
        <a:p>
          <a:endParaRPr lang="es-EC" sz="2000"/>
        </a:p>
      </dgm:t>
    </dgm:pt>
    <dgm:pt modelId="{A722A01B-16BC-4AF8-8028-A3D92B034839}" type="pres">
      <dgm:prSet presAssocID="{B1B47D41-A7F2-4E13-B2BF-CE404D8C5E0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66495C5-4184-4DDF-9B41-A11F512F039A}" type="pres">
      <dgm:prSet presAssocID="{AA5C6C9A-7CC7-4751-90D1-EBA50D06B0A6}" presName="linNode" presStyleCnt="0"/>
      <dgm:spPr/>
    </dgm:pt>
    <dgm:pt modelId="{967BAF6F-18FC-4781-A4DA-D986D4EDE625}" type="pres">
      <dgm:prSet presAssocID="{AA5C6C9A-7CC7-4751-90D1-EBA50D06B0A6}" presName="parentText" presStyleLbl="node1" presStyleIdx="0" presStyleCnt="2" custScaleX="97192" custScaleY="7644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F0DDBEB-EF6F-4D51-BCF4-0F87ECD8FF3F}" type="pres">
      <dgm:prSet presAssocID="{AA5C6C9A-7CC7-4751-90D1-EBA50D06B0A6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451EEC-68D7-4634-BF84-624467CAE4A5}" type="pres">
      <dgm:prSet presAssocID="{EF01201F-9B40-4083-9D0A-4B88D456EC65}" presName="sp" presStyleCnt="0"/>
      <dgm:spPr/>
    </dgm:pt>
    <dgm:pt modelId="{225FF49F-EDC1-4C9F-AFBE-5AEBBF03CFCD}" type="pres">
      <dgm:prSet presAssocID="{E964A9EF-E91C-4BF6-AD18-FD8F7922BBCC}" presName="linNode" presStyleCnt="0"/>
      <dgm:spPr/>
    </dgm:pt>
    <dgm:pt modelId="{E7B91FCA-9398-4D40-9A35-794F7FF30AE8}" type="pres">
      <dgm:prSet presAssocID="{E964A9EF-E91C-4BF6-AD18-FD8F7922BBCC}" presName="parentText" presStyleLbl="node1" presStyleIdx="1" presStyleCnt="2" custScaleX="97192" custScaleY="7644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DA67C46-8EB3-434D-A138-866C17EF5AFF}" type="pres">
      <dgm:prSet presAssocID="{E964A9EF-E91C-4BF6-AD18-FD8F7922BBCC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EFEED433-01D6-4779-88B8-FF8FDBC81411}" type="presOf" srcId="{92C5AAE5-6549-4A9A-9D84-DCC2417FAEC1}" destId="{CDA67C46-8EB3-434D-A138-866C17EF5AFF}" srcOrd="0" destOrd="2" presId="urn:microsoft.com/office/officeart/2005/8/layout/vList5"/>
    <dgm:cxn modelId="{49530301-0B39-4023-93FD-E4CC1B2CF336}" type="presOf" srcId="{B1B47D41-A7F2-4E13-B2BF-CE404D8C5E0C}" destId="{A722A01B-16BC-4AF8-8028-A3D92B034839}" srcOrd="0" destOrd="0" presId="urn:microsoft.com/office/officeart/2005/8/layout/vList5"/>
    <dgm:cxn modelId="{BAB201E0-8C0A-4928-8509-DDAEC4000C2B}" srcId="{E964A9EF-E91C-4BF6-AD18-FD8F7922BBCC}" destId="{805D677D-28B7-4DC0-9006-78D091846970}" srcOrd="3" destOrd="0" parTransId="{CDA8D13B-0752-491A-B845-9215B3610753}" sibTransId="{F0CFA042-A006-40E4-B7FB-B6F34A0632CD}"/>
    <dgm:cxn modelId="{55A7E127-94CC-4D00-9407-CE749D71DFC5}" type="presOf" srcId="{6C99ED5F-6980-4304-8D1B-6935DA034D18}" destId="{CDA67C46-8EB3-434D-A138-866C17EF5AFF}" srcOrd="0" destOrd="4" presId="urn:microsoft.com/office/officeart/2005/8/layout/vList5"/>
    <dgm:cxn modelId="{4B51EEA1-EFD5-4E27-A550-24F79B55F436}" type="presOf" srcId="{DAD9BB19-2C77-49BA-A717-CC053A7B6FC6}" destId="{7F0DDBEB-EF6F-4D51-BCF4-0F87ECD8FF3F}" srcOrd="0" destOrd="0" presId="urn:microsoft.com/office/officeart/2005/8/layout/vList5"/>
    <dgm:cxn modelId="{10A7CB34-B089-4BAB-8370-5FD6EB1C9D24}" srcId="{B1B47D41-A7F2-4E13-B2BF-CE404D8C5E0C}" destId="{AA5C6C9A-7CC7-4751-90D1-EBA50D06B0A6}" srcOrd="0" destOrd="0" parTransId="{6B3169CB-DDE8-4BAF-B19B-90E1B4E4A04F}" sibTransId="{EF01201F-9B40-4083-9D0A-4B88D456EC65}"/>
    <dgm:cxn modelId="{97051351-CA0B-474F-9E95-091878A4563A}" srcId="{E964A9EF-E91C-4BF6-AD18-FD8F7922BBCC}" destId="{69D645CC-E475-4C94-9BEF-827A9005DFB2}" srcOrd="1" destOrd="0" parTransId="{5E2D148C-87DF-4B25-9D9F-A43CA83576B3}" sibTransId="{BE44D2CD-2683-424E-AF9E-D0ED867826A1}"/>
    <dgm:cxn modelId="{A5158D77-F8F7-43AE-83B0-DCD6B03D1030}" type="presOf" srcId="{AA5C6C9A-7CC7-4751-90D1-EBA50D06B0A6}" destId="{967BAF6F-18FC-4781-A4DA-D986D4EDE625}" srcOrd="0" destOrd="0" presId="urn:microsoft.com/office/officeart/2005/8/layout/vList5"/>
    <dgm:cxn modelId="{B0908587-EB5A-4ABC-A012-E08EF85A9A34}" srcId="{AA5C6C9A-7CC7-4751-90D1-EBA50D06B0A6}" destId="{DAD9BB19-2C77-49BA-A717-CC053A7B6FC6}" srcOrd="0" destOrd="0" parTransId="{A324180E-EB31-4657-82B7-15C8045580C8}" sibTransId="{2D3A147C-2CE9-4C50-9CA3-11585E0831FF}"/>
    <dgm:cxn modelId="{6F8518D7-236D-4765-B2A2-16FEC45B7A4C}" srcId="{B1B47D41-A7F2-4E13-B2BF-CE404D8C5E0C}" destId="{E964A9EF-E91C-4BF6-AD18-FD8F7922BBCC}" srcOrd="1" destOrd="0" parTransId="{4986FE31-2C3F-44CF-922F-ECAAF0EC73C5}" sibTransId="{0E7AC61C-A29A-49AB-8B17-30AB80059D47}"/>
    <dgm:cxn modelId="{893CF3A5-D46B-480B-B4C2-A003FEC81AF9}" type="presOf" srcId="{805D677D-28B7-4DC0-9006-78D091846970}" destId="{CDA67C46-8EB3-434D-A138-866C17EF5AFF}" srcOrd="0" destOrd="3" presId="urn:microsoft.com/office/officeart/2005/8/layout/vList5"/>
    <dgm:cxn modelId="{59659142-B2EF-48EE-9D38-6761E50FD7C3}" srcId="{E964A9EF-E91C-4BF6-AD18-FD8F7922BBCC}" destId="{6C99ED5F-6980-4304-8D1B-6935DA034D18}" srcOrd="4" destOrd="0" parTransId="{FF8F4BCF-7491-412C-A1DF-09B05567D6BD}" sibTransId="{D4EB5236-C3E6-4C88-A4F7-6730FBC7E882}"/>
    <dgm:cxn modelId="{CE9AD443-6353-4089-8407-3F33AE1AFBA4}" type="presOf" srcId="{DFFFF16B-75C7-4C7A-B0FF-ACF0BCB06DA3}" destId="{CDA67C46-8EB3-434D-A138-866C17EF5AFF}" srcOrd="0" destOrd="0" presId="urn:microsoft.com/office/officeart/2005/8/layout/vList5"/>
    <dgm:cxn modelId="{3871C5D0-21D9-45DB-9CA6-F2DDCD99508E}" type="presOf" srcId="{E964A9EF-E91C-4BF6-AD18-FD8F7922BBCC}" destId="{E7B91FCA-9398-4D40-9A35-794F7FF30AE8}" srcOrd="0" destOrd="0" presId="urn:microsoft.com/office/officeart/2005/8/layout/vList5"/>
    <dgm:cxn modelId="{854DFD06-A41C-4A8F-957C-5821FCCF3DC7}" srcId="{E964A9EF-E91C-4BF6-AD18-FD8F7922BBCC}" destId="{92C5AAE5-6549-4A9A-9D84-DCC2417FAEC1}" srcOrd="2" destOrd="0" parTransId="{EBF9F7C3-0CAF-4363-B8B9-ED055DDE6321}" sibTransId="{5CA10735-5DCE-49A4-8863-2F52FB4B4601}"/>
    <dgm:cxn modelId="{1D31B860-0B54-4945-BCE2-BDEC2FB955B1}" type="presOf" srcId="{69D645CC-E475-4C94-9BEF-827A9005DFB2}" destId="{CDA67C46-8EB3-434D-A138-866C17EF5AFF}" srcOrd="0" destOrd="1" presId="urn:microsoft.com/office/officeart/2005/8/layout/vList5"/>
    <dgm:cxn modelId="{30994CDB-8BB3-438F-B135-4B788EDE892A}" srcId="{E964A9EF-E91C-4BF6-AD18-FD8F7922BBCC}" destId="{DFFFF16B-75C7-4C7A-B0FF-ACF0BCB06DA3}" srcOrd="0" destOrd="0" parTransId="{9A7846D3-B39D-4D51-9811-9E133867C84F}" sibTransId="{9E103D85-3718-42EA-A4ED-FF9FD6294998}"/>
    <dgm:cxn modelId="{199719D5-3F53-49C6-B779-A4FB1EFD99E5}" type="presParOf" srcId="{A722A01B-16BC-4AF8-8028-A3D92B034839}" destId="{466495C5-4184-4DDF-9B41-A11F512F039A}" srcOrd="0" destOrd="0" presId="urn:microsoft.com/office/officeart/2005/8/layout/vList5"/>
    <dgm:cxn modelId="{B97A6980-1DC8-4794-9C31-EA5D57264450}" type="presParOf" srcId="{466495C5-4184-4DDF-9B41-A11F512F039A}" destId="{967BAF6F-18FC-4781-A4DA-D986D4EDE625}" srcOrd="0" destOrd="0" presId="urn:microsoft.com/office/officeart/2005/8/layout/vList5"/>
    <dgm:cxn modelId="{E0D5509A-6A3E-43DE-AF13-8B989B2072E1}" type="presParOf" srcId="{466495C5-4184-4DDF-9B41-A11F512F039A}" destId="{7F0DDBEB-EF6F-4D51-BCF4-0F87ECD8FF3F}" srcOrd="1" destOrd="0" presId="urn:microsoft.com/office/officeart/2005/8/layout/vList5"/>
    <dgm:cxn modelId="{DFF4F258-94E4-448E-B7EA-D311DF187F4C}" type="presParOf" srcId="{A722A01B-16BC-4AF8-8028-A3D92B034839}" destId="{26451EEC-68D7-4634-BF84-624467CAE4A5}" srcOrd="1" destOrd="0" presId="urn:microsoft.com/office/officeart/2005/8/layout/vList5"/>
    <dgm:cxn modelId="{C7FBDCB6-0C0E-4A4A-9ED6-BEB33696AEEF}" type="presParOf" srcId="{A722A01B-16BC-4AF8-8028-A3D92B034839}" destId="{225FF49F-EDC1-4C9F-AFBE-5AEBBF03CFCD}" srcOrd="2" destOrd="0" presId="urn:microsoft.com/office/officeart/2005/8/layout/vList5"/>
    <dgm:cxn modelId="{8CAD467D-4DAE-4689-AD71-3242C294396B}" type="presParOf" srcId="{225FF49F-EDC1-4C9F-AFBE-5AEBBF03CFCD}" destId="{E7B91FCA-9398-4D40-9A35-794F7FF30AE8}" srcOrd="0" destOrd="0" presId="urn:microsoft.com/office/officeart/2005/8/layout/vList5"/>
    <dgm:cxn modelId="{A71292BB-C298-47D2-973D-46AF9F7CEBF9}" type="presParOf" srcId="{225FF49F-EDC1-4C9F-AFBE-5AEBBF03CFCD}" destId="{CDA67C46-8EB3-434D-A138-866C17EF5AF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497C8078-99D3-4225-A6EF-749DA9A176EC}" type="presOf" srcId="{E56EA4A3-C046-47F1-A73D-E0F2AA1B9CC3}" destId="{261FD1CC-9A44-45FF-B5FF-0A8925B8C07F}" srcOrd="0" destOrd="0" presId="urn:microsoft.com/office/officeart/2005/8/layout/chevron1"/>
    <dgm:cxn modelId="{EDD5AE9A-04E4-4142-8401-727A102E568F}" type="presOf" srcId="{B824B990-A286-4C5B-AE41-84CCA675E83C}" destId="{E06A4E72-93BD-465C-ACA1-6AB262E78F94}" srcOrd="0" destOrd="0" presId="urn:microsoft.com/office/officeart/2005/8/layout/chevron1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102D0CAB-065C-4B6F-A192-088B67DB5C2D}" type="presOf" srcId="{E0F2F734-CCB9-4DC9-A6E9-A8CABCC8B1AC}" destId="{CC16467E-26E6-490D-9397-22A3A5FDB39A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8C25206F-E48B-4F13-AF8E-A720DF768CCD}" type="presOf" srcId="{60473ACE-22EA-4903-91D7-2B47DE09D710}" destId="{DC7B137B-A2FD-4C7E-819D-09A3E79F5609}" srcOrd="0" destOrd="0" presId="urn:microsoft.com/office/officeart/2005/8/layout/chevron1"/>
    <dgm:cxn modelId="{B8D91603-9994-420A-B4E6-92D88F488FD0}" type="presParOf" srcId="{E06A4E72-93BD-465C-ACA1-6AB262E78F94}" destId="{261FD1CC-9A44-45FF-B5FF-0A8925B8C07F}" srcOrd="0" destOrd="0" presId="urn:microsoft.com/office/officeart/2005/8/layout/chevron1"/>
    <dgm:cxn modelId="{8B27A2D8-51C3-4695-88BB-F6749C8D2DF1}" type="presParOf" srcId="{E06A4E72-93BD-465C-ACA1-6AB262E78F94}" destId="{62D45F4B-61A5-4159-9106-6FEF8ABA642B}" srcOrd="1" destOrd="0" presId="urn:microsoft.com/office/officeart/2005/8/layout/chevron1"/>
    <dgm:cxn modelId="{384DBA30-B8A0-419B-8D24-1291484AC508}" type="presParOf" srcId="{E06A4E72-93BD-465C-ACA1-6AB262E78F94}" destId="{CC16467E-26E6-490D-9397-22A3A5FDB39A}" srcOrd="2" destOrd="0" presId="urn:microsoft.com/office/officeart/2005/8/layout/chevron1"/>
    <dgm:cxn modelId="{BF4BB14C-4762-44A0-82A3-2700B89E14AF}" type="presParOf" srcId="{E06A4E72-93BD-465C-ACA1-6AB262E78F94}" destId="{A4A7335C-F15A-4E6A-9AAA-922CEA2B3F44}" srcOrd="3" destOrd="0" presId="urn:microsoft.com/office/officeart/2005/8/layout/chevron1"/>
    <dgm:cxn modelId="{985D7CC2-90A5-4CAD-9C77-70004B30DED8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4AF0AD-312D-4F06-8DF3-C564150B657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5D3C8C0A-9D3E-46F1-8088-3AD5418B5E31}">
      <dgm:prSet phldrT="[Texto]" custT="1"/>
      <dgm:spPr/>
      <dgm:t>
        <a:bodyPr/>
        <a:lstStyle/>
        <a:p>
          <a:r>
            <a:rPr lang="es-EC" sz="1800" b="1" dirty="0" smtClean="0"/>
            <a:t>Construcción y ejecución del modelo mediante parches y expansiones</a:t>
          </a:r>
          <a:endParaRPr lang="es-EC" sz="1800" dirty="0"/>
        </a:p>
      </dgm:t>
    </dgm:pt>
    <dgm:pt modelId="{3A3C4147-DE23-4D70-BF8B-478A53B758BF}" type="parTrans" cxnId="{A9466ACD-9FC9-4540-9359-B5BC1BF83A84}">
      <dgm:prSet/>
      <dgm:spPr/>
      <dgm:t>
        <a:bodyPr/>
        <a:lstStyle/>
        <a:p>
          <a:endParaRPr lang="es-EC"/>
        </a:p>
      </dgm:t>
    </dgm:pt>
    <dgm:pt modelId="{37E69397-766A-4A0E-94F7-E94A32E43048}" type="sibTrans" cxnId="{A9466ACD-9FC9-4540-9359-B5BC1BF83A84}">
      <dgm:prSet/>
      <dgm:spPr/>
      <dgm:t>
        <a:bodyPr/>
        <a:lstStyle/>
        <a:p>
          <a:endParaRPr lang="es-EC"/>
        </a:p>
      </dgm:t>
    </dgm:pt>
    <dgm:pt modelId="{F70CD398-C5DB-48DC-AFA2-6D6FA4C6EB61}">
      <dgm:prSet phldrT="[Texto]" custT="1"/>
      <dgm:spPr/>
      <dgm:t>
        <a:bodyPr/>
        <a:lstStyle/>
        <a:p>
          <a:endParaRPr lang="es-EC" sz="1800" dirty="0"/>
        </a:p>
      </dgm:t>
    </dgm:pt>
    <dgm:pt modelId="{9005DA0D-A3FB-4CED-9DE0-C0AAC8530E3A}" type="parTrans" cxnId="{9F7F252A-D0FD-49AF-B094-0F3C03BAE9CB}">
      <dgm:prSet/>
      <dgm:spPr/>
      <dgm:t>
        <a:bodyPr/>
        <a:lstStyle/>
        <a:p>
          <a:endParaRPr lang="es-EC"/>
        </a:p>
      </dgm:t>
    </dgm:pt>
    <dgm:pt modelId="{CAB4950F-299B-42F2-98F3-BE9F24C4D69B}" type="sibTrans" cxnId="{9F7F252A-D0FD-49AF-B094-0F3C03BAE9CB}">
      <dgm:prSet/>
      <dgm:spPr/>
      <dgm:t>
        <a:bodyPr/>
        <a:lstStyle/>
        <a:p>
          <a:endParaRPr lang="es-EC"/>
        </a:p>
      </dgm:t>
    </dgm:pt>
    <dgm:pt modelId="{BEB64572-5562-4287-8D63-42353B2E0DB7}" type="pres">
      <dgm:prSet presAssocID="{5E4AF0AD-312D-4F06-8DF3-C564150B65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523AF1BE-C7DB-4BC5-A7E1-9CDE9F18003E}" type="pres">
      <dgm:prSet presAssocID="{5D3C8C0A-9D3E-46F1-8088-3AD5418B5E31}" presName="parentLin" presStyleCnt="0"/>
      <dgm:spPr/>
    </dgm:pt>
    <dgm:pt modelId="{46447ED7-3147-4B98-93B3-12102473C71D}" type="pres">
      <dgm:prSet presAssocID="{5D3C8C0A-9D3E-46F1-8088-3AD5418B5E31}" presName="parentLeftMargin" presStyleLbl="node1" presStyleIdx="0" presStyleCnt="1"/>
      <dgm:spPr/>
      <dgm:t>
        <a:bodyPr/>
        <a:lstStyle/>
        <a:p>
          <a:endParaRPr lang="es-EC"/>
        </a:p>
      </dgm:t>
    </dgm:pt>
    <dgm:pt modelId="{F5F693CD-5191-4155-83ED-85941E5B7341}" type="pres">
      <dgm:prSet presAssocID="{5D3C8C0A-9D3E-46F1-8088-3AD5418B5E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925B1D8-4A18-45CB-813C-63CFB5FF939E}" type="pres">
      <dgm:prSet presAssocID="{5D3C8C0A-9D3E-46F1-8088-3AD5418B5E31}" presName="negativeSpace" presStyleCnt="0"/>
      <dgm:spPr/>
    </dgm:pt>
    <dgm:pt modelId="{17699AA7-BB56-44C6-B868-39F0D7555024}" type="pres">
      <dgm:prSet presAssocID="{5D3C8C0A-9D3E-46F1-8088-3AD5418B5E31}" presName="childText" presStyleLbl="conFgAcc1" presStyleIdx="0" presStyleCnt="1" custFlipVert="1" custScaleY="35503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9466ACD-9FC9-4540-9359-B5BC1BF83A84}" srcId="{5E4AF0AD-312D-4F06-8DF3-C564150B6572}" destId="{5D3C8C0A-9D3E-46F1-8088-3AD5418B5E31}" srcOrd="0" destOrd="0" parTransId="{3A3C4147-DE23-4D70-BF8B-478A53B758BF}" sibTransId="{37E69397-766A-4A0E-94F7-E94A32E43048}"/>
    <dgm:cxn modelId="{9F7F252A-D0FD-49AF-B094-0F3C03BAE9CB}" srcId="{5D3C8C0A-9D3E-46F1-8088-3AD5418B5E31}" destId="{F70CD398-C5DB-48DC-AFA2-6D6FA4C6EB61}" srcOrd="0" destOrd="0" parTransId="{9005DA0D-A3FB-4CED-9DE0-C0AAC8530E3A}" sibTransId="{CAB4950F-299B-42F2-98F3-BE9F24C4D69B}"/>
    <dgm:cxn modelId="{796F76BC-8A86-46FD-85FD-42B783C388D2}" type="presOf" srcId="{5D3C8C0A-9D3E-46F1-8088-3AD5418B5E31}" destId="{F5F693CD-5191-4155-83ED-85941E5B7341}" srcOrd="1" destOrd="0" presId="urn:microsoft.com/office/officeart/2005/8/layout/list1"/>
    <dgm:cxn modelId="{9591DA16-D5A0-4D3A-AFE7-B6B54E128B3B}" type="presOf" srcId="{5D3C8C0A-9D3E-46F1-8088-3AD5418B5E31}" destId="{46447ED7-3147-4B98-93B3-12102473C71D}" srcOrd="0" destOrd="0" presId="urn:microsoft.com/office/officeart/2005/8/layout/list1"/>
    <dgm:cxn modelId="{015B7A14-1A0E-4A0D-BDC3-34CBBE8C9030}" type="presOf" srcId="{F70CD398-C5DB-48DC-AFA2-6D6FA4C6EB61}" destId="{17699AA7-BB56-44C6-B868-39F0D7555024}" srcOrd="0" destOrd="0" presId="urn:microsoft.com/office/officeart/2005/8/layout/list1"/>
    <dgm:cxn modelId="{0609A061-EEDF-4D9B-8F78-E773FD5206DD}" type="presOf" srcId="{5E4AF0AD-312D-4F06-8DF3-C564150B6572}" destId="{BEB64572-5562-4287-8D63-42353B2E0DB7}" srcOrd="0" destOrd="0" presId="urn:microsoft.com/office/officeart/2005/8/layout/list1"/>
    <dgm:cxn modelId="{1DA2B0B7-20A3-42EC-9CD2-0B60D1B839BA}" type="presParOf" srcId="{BEB64572-5562-4287-8D63-42353B2E0DB7}" destId="{523AF1BE-C7DB-4BC5-A7E1-9CDE9F18003E}" srcOrd="0" destOrd="0" presId="urn:microsoft.com/office/officeart/2005/8/layout/list1"/>
    <dgm:cxn modelId="{EE55AF74-EBEE-4CC0-9817-1C51F9A2731D}" type="presParOf" srcId="{523AF1BE-C7DB-4BC5-A7E1-9CDE9F18003E}" destId="{46447ED7-3147-4B98-93B3-12102473C71D}" srcOrd="0" destOrd="0" presId="urn:microsoft.com/office/officeart/2005/8/layout/list1"/>
    <dgm:cxn modelId="{A04FBB37-9F05-454A-91AC-5DCCA5D0879A}" type="presParOf" srcId="{523AF1BE-C7DB-4BC5-A7E1-9CDE9F18003E}" destId="{F5F693CD-5191-4155-83ED-85941E5B7341}" srcOrd="1" destOrd="0" presId="urn:microsoft.com/office/officeart/2005/8/layout/list1"/>
    <dgm:cxn modelId="{A168DB2D-565D-4C50-B3B7-E95982DC12E2}" type="presParOf" srcId="{BEB64572-5562-4287-8D63-42353B2E0DB7}" destId="{9925B1D8-4A18-45CB-813C-63CFB5FF939E}" srcOrd="1" destOrd="0" presId="urn:microsoft.com/office/officeart/2005/8/layout/list1"/>
    <dgm:cxn modelId="{2AE493DD-FA61-44AC-B7FC-567446BADEF3}" type="presParOf" srcId="{BEB64572-5562-4287-8D63-42353B2E0DB7}" destId="{17699AA7-BB56-44C6-B868-39F0D755502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0FC74B-9C40-4289-BCDF-D642C61F314C}" type="presOf" srcId="{E0F2F734-CCB9-4DC9-A6E9-A8CABCC8B1AC}" destId="{CC16467E-26E6-490D-9397-22A3A5FDB39A}" srcOrd="0" destOrd="0" presId="urn:microsoft.com/office/officeart/2005/8/layout/chevron1"/>
    <dgm:cxn modelId="{ADFC1560-6816-4EFE-B655-2F3926BE815C}" type="presOf" srcId="{B824B990-A286-4C5B-AE41-84CCA675E83C}" destId="{E06A4E72-93BD-465C-ACA1-6AB262E78F94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20EE465E-5BC2-47B8-92F4-7AC1E85E6B69}" type="presOf" srcId="{60473ACE-22EA-4903-91D7-2B47DE09D710}" destId="{DC7B137B-A2FD-4C7E-819D-09A3E79F5609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066681B0-6010-4C51-905D-4048C6F7D3C8}" type="presOf" srcId="{E56EA4A3-C046-47F1-A73D-E0F2AA1B9CC3}" destId="{261FD1CC-9A44-45FF-B5FF-0A8925B8C07F}" srcOrd="0" destOrd="0" presId="urn:microsoft.com/office/officeart/2005/8/layout/chevron1"/>
    <dgm:cxn modelId="{C5933895-9DE3-4777-B4B9-C969A12B2957}" type="presParOf" srcId="{E06A4E72-93BD-465C-ACA1-6AB262E78F94}" destId="{261FD1CC-9A44-45FF-B5FF-0A8925B8C07F}" srcOrd="0" destOrd="0" presId="urn:microsoft.com/office/officeart/2005/8/layout/chevron1"/>
    <dgm:cxn modelId="{D368720F-BFD5-4540-B94A-08C7EB209A43}" type="presParOf" srcId="{E06A4E72-93BD-465C-ACA1-6AB262E78F94}" destId="{62D45F4B-61A5-4159-9106-6FEF8ABA642B}" srcOrd="1" destOrd="0" presId="urn:microsoft.com/office/officeart/2005/8/layout/chevron1"/>
    <dgm:cxn modelId="{2710E63F-2B48-4E1A-8037-B4AEC2317ED7}" type="presParOf" srcId="{E06A4E72-93BD-465C-ACA1-6AB262E78F94}" destId="{CC16467E-26E6-490D-9397-22A3A5FDB39A}" srcOrd="2" destOrd="0" presId="urn:microsoft.com/office/officeart/2005/8/layout/chevron1"/>
    <dgm:cxn modelId="{653E5304-BFB9-4300-B953-EC3B4D09DBD0}" type="presParOf" srcId="{E06A4E72-93BD-465C-ACA1-6AB262E78F94}" destId="{A4A7335C-F15A-4E6A-9AAA-922CEA2B3F44}" srcOrd="3" destOrd="0" presId="urn:microsoft.com/office/officeart/2005/8/layout/chevron1"/>
    <dgm:cxn modelId="{EDE85738-1E8F-4BD8-8707-0BCB42087EDF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E4AF0AD-312D-4F06-8DF3-C564150B657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E870D1C4-662F-4BA8-958E-7193F85167C2}">
      <dgm:prSet phldrT="[Texto]" custT="1"/>
      <dgm:spPr/>
      <dgm:t>
        <a:bodyPr/>
        <a:lstStyle/>
        <a:p>
          <a:r>
            <a:rPr lang="es-EC" sz="1800" b="1" dirty="0" smtClean="0"/>
            <a:t>Validación del modelo de crecimiento urbano mediante ventanas múltiples</a:t>
          </a:r>
          <a:endParaRPr lang="es-EC" sz="1800" dirty="0"/>
        </a:p>
      </dgm:t>
    </dgm:pt>
    <dgm:pt modelId="{AABA551C-5151-4FCB-9795-AD68E338F83D}" type="parTrans" cxnId="{EF1CB30A-6B87-4328-B589-4BEDDC9B84A8}">
      <dgm:prSet/>
      <dgm:spPr/>
      <dgm:t>
        <a:bodyPr/>
        <a:lstStyle/>
        <a:p>
          <a:endParaRPr lang="es-EC" sz="4000"/>
        </a:p>
      </dgm:t>
    </dgm:pt>
    <dgm:pt modelId="{B9761E53-189C-4CBF-8CD7-5DA3B8D9B4A4}" type="sibTrans" cxnId="{EF1CB30A-6B87-4328-B589-4BEDDC9B84A8}">
      <dgm:prSet/>
      <dgm:spPr/>
      <dgm:t>
        <a:bodyPr/>
        <a:lstStyle/>
        <a:p>
          <a:endParaRPr lang="es-EC" sz="4000"/>
        </a:p>
      </dgm:t>
    </dgm:pt>
    <dgm:pt modelId="{CE1D1F17-EBFF-47C1-A40C-FC1831E56D53}">
      <dgm:prSet phldrT="[Texto]" custT="1"/>
      <dgm:spPr/>
      <dgm:t>
        <a:bodyPr/>
        <a:lstStyle/>
        <a:p>
          <a:r>
            <a:rPr lang="es-EC" sz="1800" dirty="0" smtClean="0"/>
            <a:t>Ajuste del modelo mediante variaciones en la resolución espacial (ventanas de 1, 3, 5 y 11 celdas)</a:t>
          </a:r>
          <a:endParaRPr lang="es-EC" sz="1800" dirty="0"/>
        </a:p>
      </dgm:t>
    </dgm:pt>
    <dgm:pt modelId="{16EACB3B-DAEB-42DA-8FE9-92996F2B55F1}" type="parTrans" cxnId="{3DEEFF60-F9A6-4B5A-8A31-DF98FECA7A61}">
      <dgm:prSet/>
      <dgm:spPr/>
      <dgm:t>
        <a:bodyPr/>
        <a:lstStyle/>
        <a:p>
          <a:endParaRPr lang="es-EC" sz="4000"/>
        </a:p>
      </dgm:t>
    </dgm:pt>
    <dgm:pt modelId="{E082A7F8-750E-49C4-9C6A-6F540A9B36B3}" type="sibTrans" cxnId="{3DEEFF60-F9A6-4B5A-8A31-DF98FECA7A61}">
      <dgm:prSet/>
      <dgm:spPr/>
      <dgm:t>
        <a:bodyPr/>
        <a:lstStyle/>
        <a:p>
          <a:endParaRPr lang="es-EC" sz="4000"/>
        </a:p>
      </dgm:t>
    </dgm:pt>
    <dgm:pt modelId="{AD09F071-140B-416E-A83F-A9D9F7B37949}">
      <dgm:prSet phldrT="[Texto]" custT="1"/>
      <dgm:spPr/>
      <dgm:t>
        <a:bodyPr/>
        <a:lstStyle/>
        <a:p>
          <a:r>
            <a:rPr lang="es-EC" sz="1800" dirty="0" smtClean="0"/>
            <a:t>2001 y 2019 </a:t>
          </a:r>
          <a:r>
            <a:rPr lang="es-EC" sz="1800" smtClean="0">
              <a:sym typeface="Wingdings" panose="05000000000000000000" pitchFamily="2" charset="2"/>
            </a:rPr>
            <a:t> 2030</a:t>
          </a:r>
          <a:endParaRPr lang="es-EC" sz="1800" dirty="0"/>
        </a:p>
      </dgm:t>
    </dgm:pt>
    <dgm:pt modelId="{A99FBD98-8771-4081-875A-B4982E9CF281}" type="parTrans" cxnId="{FC37ADC8-6839-40E1-94B7-145AE2CF5B66}">
      <dgm:prSet/>
      <dgm:spPr/>
      <dgm:t>
        <a:bodyPr/>
        <a:lstStyle/>
        <a:p>
          <a:endParaRPr lang="es-EC" sz="4000"/>
        </a:p>
      </dgm:t>
    </dgm:pt>
    <dgm:pt modelId="{98D3FDCE-7796-4E71-A3AE-982932A24A8D}" type="sibTrans" cxnId="{FC37ADC8-6839-40E1-94B7-145AE2CF5B66}">
      <dgm:prSet/>
      <dgm:spPr/>
      <dgm:t>
        <a:bodyPr/>
        <a:lstStyle/>
        <a:p>
          <a:endParaRPr lang="es-EC" sz="4000"/>
        </a:p>
      </dgm:t>
    </dgm:pt>
    <dgm:pt modelId="{7AEDC9F7-6BC8-4CCB-A672-50F0A3B2DEFC}">
      <dgm:prSet phldrT="[Texto]" custT="1"/>
      <dgm:spPr/>
      <dgm:t>
        <a:bodyPr/>
        <a:lstStyle/>
        <a:p>
          <a:r>
            <a:rPr lang="es-EC" sz="1800" b="1" dirty="0" smtClean="0"/>
            <a:t>Simulación del crecimiento urbano al año 2030</a:t>
          </a:r>
          <a:endParaRPr lang="es-EC" sz="1800" dirty="0"/>
        </a:p>
      </dgm:t>
    </dgm:pt>
    <dgm:pt modelId="{02E00328-10C4-4E9A-BA35-EE82A6117E94}" type="parTrans" cxnId="{42FC36C6-16D6-4D04-9285-E751DADF16B3}">
      <dgm:prSet/>
      <dgm:spPr/>
      <dgm:t>
        <a:bodyPr/>
        <a:lstStyle/>
        <a:p>
          <a:endParaRPr lang="es-EC" sz="4000"/>
        </a:p>
      </dgm:t>
    </dgm:pt>
    <dgm:pt modelId="{58A16CFE-488A-4EEB-BF31-D989B570A854}" type="sibTrans" cxnId="{42FC36C6-16D6-4D04-9285-E751DADF16B3}">
      <dgm:prSet/>
      <dgm:spPr/>
      <dgm:t>
        <a:bodyPr/>
        <a:lstStyle/>
        <a:p>
          <a:endParaRPr lang="es-EC" sz="4000"/>
        </a:p>
      </dgm:t>
    </dgm:pt>
    <dgm:pt modelId="{BEB64572-5562-4287-8D63-42353B2E0DB7}" type="pres">
      <dgm:prSet presAssocID="{5E4AF0AD-312D-4F06-8DF3-C564150B65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A04CC6AA-2A28-40A9-A5CD-5C017AA106B6}" type="pres">
      <dgm:prSet presAssocID="{E870D1C4-662F-4BA8-958E-7193F85167C2}" presName="parentLin" presStyleCnt="0"/>
      <dgm:spPr/>
    </dgm:pt>
    <dgm:pt modelId="{EC31AE75-2F87-4E58-961F-89DCCD5BB37F}" type="pres">
      <dgm:prSet presAssocID="{E870D1C4-662F-4BA8-958E-7193F85167C2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4E33C0F6-140E-42DC-8384-0643BE0BAF30}" type="pres">
      <dgm:prSet presAssocID="{E870D1C4-662F-4BA8-958E-7193F85167C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239CD-E1F2-4AD3-BAC3-58C0A1E12743}" type="pres">
      <dgm:prSet presAssocID="{E870D1C4-662F-4BA8-958E-7193F85167C2}" presName="negativeSpace" presStyleCnt="0"/>
      <dgm:spPr/>
    </dgm:pt>
    <dgm:pt modelId="{2BD69F0C-5E28-4F4F-8B15-CD9B2D9434B6}" type="pres">
      <dgm:prSet presAssocID="{E870D1C4-662F-4BA8-958E-7193F85167C2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AD4CB-1290-47E8-8771-703375BB0B70}" type="pres">
      <dgm:prSet presAssocID="{B9761E53-189C-4CBF-8CD7-5DA3B8D9B4A4}" presName="spaceBetweenRectangles" presStyleCnt="0"/>
      <dgm:spPr/>
    </dgm:pt>
    <dgm:pt modelId="{BA0FA947-C403-4834-9C90-B50C5FA86CCF}" type="pres">
      <dgm:prSet presAssocID="{7AEDC9F7-6BC8-4CCB-A672-50F0A3B2DEFC}" presName="parentLin" presStyleCnt="0"/>
      <dgm:spPr/>
    </dgm:pt>
    <dgm:pt modelId="{743565F4-9D06-488A-8DD4-87B29616D641}" type="pres">
      <dgm:prSet presAssocID="{7AEDC9F7-6BC8-4CCB-A672-50F0A3B2DEFC}" presName="parentLeftMargin" presStyleLbl="node1" presStyleIdx="0" presStyleCnt="2"/>
      <dgm:spPr/>
      <dgm:t>
        <a:bodyPr/>
        <a:lstStyle/>
        <a:p>
          <a:endParaRPr lang="es-EC"/>
        </a:p>
      </dgm:t>
    </dgm:pt>
    <dgm:pt modelId="{FFA94BA8-069F-4BAD-A4F4-78D101090A17}" type="pres">
      <dgm:prSet presAssocID="{7AEDC9F7-6BC8-4CCB-A672-50F0A3B2DEF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406988-8E43-4397-AA14-E8B9EF03B8F3}" type="pres">
      <dgm:prSet presAssocID="{7AEDC9F7-6BC8-4CCB-A672-50F0A3B2DEFC}" presName="negativeSpace" presStyleCnt="0"/>
      <dgm:spPr/>
    </dgm:pt>
    <dgm:pt modelId="{AA55C98C-16C5-421B-AAAA-06BC7908BE97}" type="pres">
      <dgm:prSet presAssocID="{7AEDC9F7-6BC8-4CCB-A672-50F0A3B2DEFC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8EDA995-38FB-42C6-9376-108BBAF1EAA2}" type="presOf" srcId="{AD09F071-140B-416E-A83F-A9D9F7B37949}" destId="{AA55C98C-16C5-421B-AAAA-06BC7908BE97}" srcOrd="0" destOrd="0" presId="urn:microsoft.com/office/officeart/2005/8/layout/list1"/>
    <dgm:cxn modelId="{FC37ADC8-6839-40E1-94B7-145AE2CF5B66}" srcId="{7AEDC9F7-6BC8-4CCB-A672-50F0A3B2DEFC}" destId="{AD09F071-140B-416E-A83F-A9D9F7B37949}" srcOrd="0" destOrd="0" parTransId="{A99FBD98-8771-4081-875A-B4982E9CF281}" sibTransId="{98D3FDCE-7796-4E71-A3AE-982932A24A8D}"/>
    <dgm:cxn modelId="{42FC36C6-16D6-4D04-9285-E751DADF16B3}" srcId="{5E4AF0AD-312D-4F06-8DF3-C564150B6572}" destId="{7AEDC9F7-6BC8-4CCB-A672-50F0A3B2DEFC}" srcOrd="1" destOrd="0" parTransId="{02E00328-10C4-4E9A-BA35-EE82A6117E94}" sibTransId="{58A16CFE-488A-4EEB-BF31-D989B570A854}"/>
    <dgm:cxn modelId="{76368F3F-5470-45D0-A52E-8526C414FCA3}" type="presOf" srcId="{7AEDC9F7-6BC8-4CCB-A672-50F0A3B2DEFC}" destId="{743565F4-9D06-488A-8DD4-87B29616D641}" srcOrd="0" destOrd="0" presId="urn:microsoft.com/office/officeart/2005/8/layout/list1"/>
    <dgm:cxn modelId="{EF1CB30A-6B87-4328-B589-4BEDDC9B84A8}" srcId="{5E4AF0AD-312D-4F06-8DF3-C564150B6572}" destId="{E870D1C4-662F-4BA8-958E-7193F85167C2}" srcOrd="0" destOrd="0" parTransId="{AABA551C-5151-4FCB-9795-AD68E338F83D}" sibTransId="{B9761E53-189C-4CBF-8CD7-5DA3B8D9B4A4}"/>
    <dgm:cxn modelId="{553CBD88-C6C2-43CC-96FB-EB6F6D5994C5}" type="presOf" srcId="{7AEDC9F7-6BC8-4CCB-A672-50F0A3B2DEFC}" destId="{FFA94BA8-069F-4BAD-A4F4-78D101090A17}" srcOrd="1" destOrd="0" presId="urn:microsoft.com/office/officeart/2005/8/layout/list1"/>
    <dgm:cxn modelId="{4797654F-4426-4E47-8E01-0BB6FBD47F98}" type="presOf" srcId="{E870D1C4-662F-4BA8-958E-7193F85167C2}" destId="{4E33C0F6-140E-42DC-8384-0643BE0BAF30}" srcOrd="1" destOrd="0" presId="urn:microsoft.com/office/officeart/2005/8/layout/list1"/>
    <dgm:cxn modelId="{3DEEFF60-F9A6-4B5A-8A31-DF98FECA7A61}" srcId="{E870D1C4-662F-4BA8-958E-7193F85167C2}" destId="{CE1D1F17-EBFF-47C1-A40C-FC1831E56D53}" srcOrd="0" destOrd="0" parTransId="{16EACB3B-DAEB-42DA-8FE9-92996F2B55F1}" sibTransId="{E082A7F8-750E-49C4-9C6A-6F540A9B36B3}"/>
    <dgm:cxn modelId="{9D8711AC-AD02-4416-9829-F2BFB9415295}" type="presOf" srcId="{CE1D1F17-EBFF-47C1-A40C-FC1831E56D53}" destId="{2BD69F0C-5E28-4F4F-8B15-CD9B2D9434B6}" srcOrd="0" destOrd="0" presId="urn:microsoft.com/office/officeart/2005/8/layout/list1"/>
    <dgm:cxn modelId="{2B091E0D-1281-4492-8C7B-BD4B87E6166B}" type="presOf" srcId="{E870D1C4-662F-4BA8-958E-7193F85167C2}" destId="{EC31AE75-2F87-4E58-961F-89DCCD5BB37F}" srcOrd="0" destOrd="0" presId="urn:microsoft.com/office/officeart/2005/8/layout/list1"/>
    <dgm:cxn modelId="{CB25C864-E180-48F0-85CC-B988532F56E5}" type="presOf" srcId="{5E4AF0AD-312D-4F06-8DF3-C564150B6572}" destId="{BEB64572-5562-4287-8D63-42353B2E0DB7}" srcOrd="0" destOrd="0" presId="urn:microsoft.com/office/officeart/2005/8/layout/list1"/>
    <dgm:cxn modelId="{EE7FEE75-8508-4165-9D9D-3453CEE8F7F8}" type="presParOf" srcId="{BEB64572-5562-4287-8D63-42353B2E0DB7}" destId="{A04CC6AA-2A28-40A9-A5CD-5C017AA106B6}" srcOrd="0" destOrd="0" presId="urn:microsoft.com/office/officeart/2005/8/layout/list1"/>
    <dgm:cxn modelId="{F4B16877-CFB4-450A-8DE9-DDCA200E98E3}" type="presParOf" srcId="{A04CC6AA-2A28-40A9-A5CD-5C017AA106B6}" destId="{EC31AE75-2F87-4E58-961F-89DCCD5BB37F}" srcOrd="0" destOrd="0" presId="urn:microsoft.com/office/officeart/2005/8/layout/list1"/>
    <dgm:cxn modelId="{3765C2CA-5692-40D8-B9EA-608AC12F3A41}" type="presParOf" srcId="{A04CC6AA-2A28-40A9-A5CD-5C017AA106B6}" destId="{4E33C0F6-140E-42DC-8384-0643BE0BAF30}" srcOrd="1" destOrd="0" presId="urn:microsoft.com/office/officeart/2005/8/layout/list1"/>
    <dgm:cxn modelId="{BE338BEB-8D9C-4976-810B-CE32F6F211D3}" type="presParOf" srcId="{BEB64572-5562-4287-8D63-42353B2E0DB7}" destId="{EA2239CD-E1F2-4AD3-BAC3-58C0A1E12743}" srcOrd="1" destOrd="0" presId="urn:microsoft.com/office/officeart/2005/8/layout/list1"/>
    <dgm:cxn modelId="{9B6A0A66-C86F-4155-84EC-08443CA44C61}" type="presParOf" srcId="{BEB64572-5562-4287-8D63-42353B2E0DB7}" destId="{2BD69F0C-5E28-4F4F-8B15-CD9B2D9434B6}" srcOrd="2" destOrd="0" presId="urn:microsoft.com/office/officeart/2005/8/layout/list1"/>
    <dgm:cxn modelId="{2EFEF522-175B-415B-8ACA-C274B62D8E23}" type="presParOf" srcId="{BEB64572-5562-4287-8D63-42353B2E0DB7}" destId="{CC2AD4CB-1290-47E8-8771-703375BB0B70}" srcOrd="3" destOrd="0" presId="urn:microsoft.com/office/officeart/2005/8/layout/list1"/>
    <dgm:cxn modelId="{5DD15C3B-4607-422B-BEC1-B2536795F561}" type="presParOf" srcId="{BEB64572-5562-4287-8D63-42353B2E0DB7}" destId="{BA0FA947-C403-4834-9C90-B50C5FA86CCF}" srcOrd="4" destOrd="0" presId="urn:microsoft.com/office/officeart/2005/8/layout/list1"/>
    <dgm:cxn modelId="{EC9DAF99-2F85-44C6-8FCD-738DAC0B08C5}" type="presParOf" srcId="{BA0FA947-C403-4834-9C90-B50C5FA86CCF}" destId="{743565F4-9D06-488A-8DD4-87B29616D641}" srcOrd="0" destOrd="0" presId="urn:microsoft.com/office/officeart/2005/8/layout/list1"/>
    <dgm:cxn modelId="{D3CEDD04-0AC8-4554-BFC2-ED78D039E03F}" type="presParOf" srcId="{BA0FA947-C403-4834-9C90-B50C5FA86CCF}" destId="{FFA94BA8-069F-4BAD-A4F4-78D101090A17}" srcOrd="1" destOrd="0" presId="urn:microsoft.com/office/officeart/2005/8/layout/list1"/>
    <dgm:cxn modelId="{E618CC43-FA71-4DAA-8AFA-1AABE2DA747A}" type="presParOf" srcId="{BEB64572-5562-4287-8D63-42353B2E0DB7}" destId="{BE406988-8E43-4397-AA14-E8B9EF03B8F3}" srcOrd="5" destOrd="0" presId="urn:microsoft.com/office/officeart/2005/8/layout/list1"/>
    <dgm:cxn modelId="{577427E7-E972-4D3D-B7C3-2C0189EB56F5}" type="presParOf" srcId="{BEB64572-5562-4287-8D63-42353B2E0DB7}" destId="{AA55C98C-16C5-421B-AAAA-06BC7908BE9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bg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smtClean="0">
              <a:solidFill>
                <a:schemeClr val="tx1"/>
              </a:solidFill>
            </a:rPr>
            <a:t>FASE III</a:t>
          </a:r>
        </a:p>
        <a:p>
          <a:r>
            <a:rPr lang="es-EC" sz="1400" b="1" smtClean="0">
              <a:solidFill>
                <a:schemeClr val="tx1"/>
              </a:solidFill>
            </a:rPr>
            <a:t>SELECCIÓN</a:t>
          </a:r>
          <a:endParaRPr lang="es-EC" sz="1400" b="1" dirty="0">
            <a:solidFill>
              <a:schemeClr val="tx1"/>
            </a:solidFill>
          </a:endParaRPr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335803E-9468-4EC9-9278-04FCF2B0EC48}" type="presOf" srcId="{60473ACE-22EA-4903-91D7-2B47DE09D710}" destId="{DC7B137B-A2FD-4C7E-819D-09A3E79F5609}" srcOrd="0" destOrd="0" presId="urn:microsoft.com/office/officeart/2005/8/layout/chevron1"/>
    <dgm:cxn modelId="{20DF3199-EF1F-4029-9D7D-21D9D96CB97C}" type="presOf" srcId="{E56EA4A3-C046-47F1-A73D-E0F2AA1B9CC3}" destId="{261FD1CC-9A44-45FF-B5FF-0A8925B8C07F}" srcOrd="0" destOrd="0" presId="urn:microsoft.com/office/officeart/2005/8/layout/chevron1"/>
    <dgm:cxn modelId="{1ACD42AB-F39D-433F-B347-2C43C5DD6D10}" type="presOf" srcId="{E0F2F734-CCB9-4DC9-A6E9-A8CABCC8B1AC}" destId="{CC16467E-26E6-490D-9397-22A3A5FDB39A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4192A68C-FF4C-4040-831C-7066C5B9300D}" type="presOf" srcId="{B824B990-A286-4C5B-AE41-84CCA675E83C}" destId="{E06A4E72-93BD-465C-ACA1-6AB262E78F94}" srcOrd="0" destOrd="0" presId="urn:microsoft.com/office/officeart/2005/8/layout/chevron1"/>
    <dgm:cxn modelId="{B75E8FC6-B7DC-41D5-8849-0A2FC328DD34}" type="presParOf" srcId="{E06A4E72-93BD-465C-ACA1-6AB262E78F94}" destId="{261FD1CC-9A44-45FF-B5FF-0A8925B8C07F}" srcOrd="0" destOrd="0" presId="urn:microsoft.com/office/officeart/2005/8/layout/chevron1"/>
    <dgm:cxn modelId="{211204A7-23EF-4F03-B00F-7011B1B7E4A4}" type="presParOf" srcId="{E06A4E72-93BD-465C-ACA1-6AB262E78F94}" destId="{62D45F4B-61A5-4159-9106-6FEF8ABA642B}" srcOrd="1" destOrd="0" presId="urn:microsoft.com/office/officeart/2005/8/layout/chevron1"/>
    <dgm:cxn modelId="{2FDD372B-039C-47B2-A5A4-E2C7A47E4205}" type="presParOf" srcId="{E06A4E72-93BD-465C-ACA1-6AB262E78F94}" destId="{CC16467E-26E6-490D-9397-22A3A5FDB39A}" srcOrd="2" destOrd="0" presId="urn:microsoft.com/office/officeart/2005/8/layout/chevron1"/>
    <dgm:cxn modelId="{E65270ED-12E8-4648-92E9-11812A7EA27F}" type="presParOf" srcId="{E06A4E72-93BD-465C-ACA1-6AB262E78F94}" destId="{A4A7335C-F15A-4E6A-9AAA-922CEA2B3F44}" srcOrd="3" destOrd="0" presId="urn:microsoft.com/office/officeart/2005/8/layout/chevron1"/>
    <dgm:cxn modelId="{6F290AC5-2DD3-4BB3-8FA2-57AAF185C836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  <a:effectLst/>
            </a:rPr>
            <a:t>IDENTIFICACIÓN DE VARIABLES TERRITORIALES</a:t>
          </a:r>
          <a:endParaRPr lang="es-EC" sz="1400" b="1" dirty="0">
            <a:solidFill>
              <a:schemeClr val="tx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/>
      <dgm:t>
        <a:bodyPr/>
        <a:lstStyle/>
        <a:p>
          <a:r>
            <a:rPr lang="es-EC" sz="1400" b="1" dirty="0" smtClean="0"/>
            <a:t>ANÁLISIS DE ACTORES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dirty="0" smtClean="0"/>
            <a:t>DISEÑO DE ESCENARIOS</a:t>
          </a:r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9DB762D3-881E-4B80-BA44-75F5EE084B61}" type="presOf" srcId="{E56EA4A3-C046-47F1-A73D-E0F2AA1B9CC3}" destId="{261FD1CC-9A44-45FF-B5FF-0A8925B8C07F}" srcOrd="0" destOrd="0" presId="urn:microsoft.com/office/officeart/2005/8/layout/chevron1"/>
    <dgm:cxn modelId="{D690D93F-1AF0-4FD1-8736-7280012AA358}" type="presOf" srcId="{E0F2F734-CCB9-4DC9-A6E9-A8CABCC8B1AC}" destId="{CC16467E-26E6-490D-9397-22A3A5FDB39A}" srcOrd="0" destOrd="0" presId="urn:microsoft.com/office/officeart/2005/8/layout/chevron1"/>
    <dgm:cxn modelId="{386EE81F-2CF8-44D6-8162-3263880DC8DB}" type="presOf" srcId="{60473ACE-22EA-4903-91D7-2B47DE09D710}" destId="{DC7B137B-A2FD-4C7E-819D-09A3E79F5609}" srcOrd="0" destOrd="0" presId="urn:microsoft.com/office/officeart/2005/8/layout/chevron1"/>
    <dgm:cxn modelId="{D1367CEF-EFB8-4062-A1F8-80793A9AB6BA}" type="presOf" srcId="{B824B990-A286-4C5B-AE41-84CCA675E83C}" destId="{E06A4E72-93BD-465C-ACA1-6AB262E78F94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30433DB5-9C64-4906-9613-8A4FDF7EACF7}" type="presParOf" srcId="{E06A4E72-93BD-465C-ACA1-6AB262E78F94}" destId="{261FD1CC-9A44-45FF-B5FF-0A8925B8C07F}" srcOrd="0" destOrd="0" presId="urn:microsoft.com/office/officeart/2005/8/layout/chevron1"/>
    <dgm:cxn modelId="{11369613-0094-4F97-82D9-AB42C50E6E9E}" type="presParOf" srcId="{E06A4E72-93BD-465C-ACA1-6AB262E78F94}" destId="{62D45F4B-61A5-4159-9106-6FEF8ABA642B}" srcOrd="1" destOrd="0" presId="urn:microsoft.com/office/officeart/2005/8/layout/chevron1"/>
    <dgm:cxn modelId="{43E4F163-5514-4123-93A4-A994374599EA}" type="presParOf" srcId="{E06A4E72-93BD-465C-ACA1-6AB262E78F94}" destId="{CC16467E-26E6-490D-9397-22A3A5FDB39A}" srcOrd="2" destOrd="0" presId="urn:microsoft.com/office/officeart/2005/8/layout/chevron1"/>
    <dgm:cxn modelId="{4581BE20-EB0F-4799-883D-7DAB23FBAFA8}" type="presParOf" srcId="{E06A4E72-93BD-465C-ACA1-6AB262E78F94}" destId="{A4A7335C-F15A-4E6A-9AAA-922CEA2B3F44}" srcOrd="3" destOrd="0" presId="urn:microsoft.com/office/officeart/2005/8/layout/chevron1"/>
    <dgm:cxn modelId="{F02B58B2-DF66-4E37-B435-535CA00385D7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IDENTIFICACIÓN DE VARIABLES TERRITORIALES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ANÁLISIS DE ACTORES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dirty="0" smtClean="0"/>
            <a:t>DISEÑO DE ESCENARIOS</a:t>
          </a:r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D0B34094-EE02-40C6-A396-255FCCFD62D2}" type="presOf" srcId="{E56EA4A3-C046-47F1-A73D-E0F2AA1B9CC3}" destId="{261FD1CC-9A44-45FF-B5FF-0A8925B8C07F}" srcOrd="0" destOrd="0" presId="urn:microsoft.com/office/officeart/2005/8/layout/chevron1"/>
    <dgm:cxn modelId="{3438777A-5AC3-4A65-A45D-74038AFF3C19}" type="presOf" srcId="{E0F2F734-CCB9-4DC9-A6E9-A8CABCC8B1AC}" destId="{CC16467E-26E6-490D-9397-22A3A5FDB39A}" srcOrd="0" destOrd="0" presId="urn:microsoft.com/office/officeart/2005/8/layout/chevron1"/>
    <dgm:cxn modelId="{7B5A8610-CDE6-43A6-9893-5171AF8E48E4}" type="presOf" srcId="{B824B990-A286-4C5B-AE41-84CCA675E83C}" destId="{E06A4E72-93BD-465C-ACA1-6AB262E78F94}" srcOrd="0" destOrd="0" presId="urn:microsoft.com/office/officeart/2005/8/layout/chevron1"/>
    <dgm:cxn modelId="{5E5127E7-9050-414C-822D-1FE62BA2DE10}" type="presOf" srcId="{60473ACE-22EA-4903-91D7-2B47DE09D710}" destId="{DC7B137B-A2FD-4C7E-819D-09A3E79F5609}" srcOrd="0" destOrd="0" presId="urn:microsoft.com/office/officeart/2005/8/layout/chevron1"/>
    <dgm:cxn modelId="{FACB7274-4155-4272-808A-E8798DDB9415}" type="presParOf" srcId="{E06A4E72-93BD-465C-ACA1-6AB262E78F94}" destId="{261FD1CC-9A44-45FF-B5FF-0A8925B8C07F}" srcOrd="0" destOrd="0" presId="urn:microsoft.com/office/officeart/2005/8/layout/chevron1"/>
    <dgm:cxn modelId="{1F1514CB-4F40-4CB8-B90E-B5CA8CCD01A2}" type="presParOf" srcId="{E06A4E72-93BD-465C-ACA1-6AB262E78F94}" destId="{62D45F4B-61A5-4159-9106-6FEF8ABA642B}" srcOrd="1" destOrd="0" presId="urn:microsoft.com/office/officeart/2005/8/layout/chevron1"/>
    <dgm:cxn modelId="{00868BCE-94F6-427E-8F21-4CBDD573F531}" type="presParOf" srcId="{E06A4E72-93BD-465C-ACA1-6AB262E78F94}" destId="{CC16467E-26E6-490D-9397-22A3A5FDB39A}" srcOrd="2" destOrd="0" presId="urn:microsoft.com/office/officeart/2005/8/layout/chevron1"/>
    <dgm:cxn modelId="{162D50E2-9860-4C6D-A24B-B6BA26256E76}" type="presParOf" srcId="{E06A4E72-93BD-465C-ACA1-6AB262E78F94}" destId="{A4A7335C-F15A-4E6A-9AAA-922CEA2B3F44}" srcOrd="3" destOrd="0" presId="urn:microsoft.com/office/officeart/2005/8/layout/chevron1"/>
    <dgm:cxn modelId="{46A043F1-E223-45C4-9DE5-EBC2849B0D6F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IDENTIFICACIÓN DE VARIABLES TERRITORIALES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</a:rPr>
            <a:t>ANÁLISIS DE ACTORES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DISEÑO DE ESCENARIOS</a:t>
          </a:r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6C71F97D-87BA-4AAA-92F2-81F7D11235D6}" type="presOf" srcId="{E56EA4A3-C046-47F1-A73D-E0F2AA1B9CC3}" destId="{261FD1CC-9A44-45FF-B5FF-0A8925B8C07F}" srcOrd="0" destOrd="0" presId="urn:microsoft.com/office/officeart/2005/8/layout/chevron1"/>
    <dgm:cxn modelId="{350F2232-7C5E-4F5F-BB8A-96ACD89FD499}" type="presOf" srcId="{60473ACE-22EA-4903-91D7-2B47DE09D710}" destId="{DC7B137B-A2FD-4C7E-819D-09A3E79F5609}" srcOrd="0" destOrd="0" presId="urn:microsoft.com/office/officeart/2005/8/layout/chevron1"/>
    <dgm:cxn modelId="{8BCF8866-3B0B-40AB-B26C-B2804D79A72E}" type="presOf" srcId="{E0F2F734-CCB9-4DC9-A6E9-A8CABCC8B1AC}" destId="{CC16467E-26E6-490D-9397-22A3A5FDB39A}" srcOrd="0" destOrd="0" presId="urn:microsoft.com/office/officeart/2005/8/layout/chevron1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D4D52F97-F218-4D56-A03A-55701113D88E}" type="presOf" srcId="{B824B990-A286-4C5B-AE41-84CCA675E83C}" destId="{E06A4E72-93BD-465C-ACA1-6AB262E78F94}" srcOrd="0" destOrd="0" presId="urn:microsoft.com/office/officeart/2005/8/layout/chevron1"/>
    <dgm:cxn modelId="{7A4A7D6E-A049-4D5F-ABC1-9CC204B86DC6}" type="presParOf" srcId="{E06A4E72-93BD-465C-ACA1-6AB262E78F94}" destId="{261FD1CC-9A44-45FF-B5FF-0A8925B8C07F}" srcOrd="0" destOrd="0" presId="urn:microsoft.com/office/officeart/2005/8/layout/chevron1"/>
    <dgm:cxn modelId="{690F2A17-7D15-4B5A-9211-7CA120507107}" type="presParOf" srcId="{E06A4E72-93BD-465C-ACA1-6AB262E78F94}" destId="{62D45F4B-61A5-4159-9106-6FEF8ABA642B}" srcOrd="1" destOrd="0" presId="urn:microsoft.com/office/officeart/2005/8/layout/chevron1"/>
    <dgm:cxn modelId="{C58E8106-80B2-487E-A052-8E8ED40CE0EB}" type="presParOf" srcId="{E06A4E72-93BD-465C-ACA1-6AB262E78F94}" destId="{CC16467E-26E6-490D-9397-22A3A5FDB39A}" srcOrd="2" destOrd="0" presId="urn:microsoft.com/office/officeart/2005/8/layout/chevron1"/>
    <dgm:cxn modelId="{6EE23EEE-6672-457E-8AE2-E246327362AC}" type="presParOf" srcId="{E06A4E72-93BD-465C-ACA1-6AB262E78F94}" destId="{A4A7335C-F15A-4E6A-9AAA-922CEA2B3F44}" srcOrd="3" destOrd="0" presId="urn:microsoft.com/office/officeart/2005/8/layout/chevron1"/>
    <dgm:cxn modelId="{84EB355D-885D-46D2-B636-EAC5260622D3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21F16F6E-B045-4D0F-B62F-BA050F26BFC4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EC"/>
        </a:p>
      </dgm:t>
    </dgm:pt>
    <dgm:pt modelId="{6383D49A-F6CC-4DB2-B97F-9503FA6C8931}">
      <dgm:prSet phldrT="[Texto]" custT="1"/>
      <dgm:spPr/>
      <dgm:t>
        <a:bodyPr/>
        <a:lstStyle/>
        <a:p>
          <a:r>
            <a:rPr lang="es-EC" sz="1500" dirty="0" smtClean="0"/>
            <a:t>Las zonas aptas para expansión urbana poseen servicios básicos y equipamientos, no presentan riesgo, el cual es el factor principal.</a:t>
          </a:r>
          <a:endParaRPr lang="es-EC" sz="1500" dirty="0"/>
        </a:p>
      </dgm:t>
    </dgm:pt>
    <dgm:pt modelId="{14A2723E-0E3D-4922-88E8-10031FAAA80A}" type="parTrans" cxnId="{745CB568-B2E5-4396-AD97-6619B2C73DEF}">
      <dgm:prSet/>
      <dgm:spPr/>
      <dgm:t>
        <a:bodyPr/>
        <a:lstStyle/>
        <a:p>
          <a:endParaRPr lang="es-EC" sz="1500"/>
        </a:p>
      </dgm:t>
    </dgm:pt>
    <dgm:pt modelId="{6A162E24-7AFD-4D8A-9541-DCE9C534ED8C}" type="sibTrans" cxnId="{745CB568-B2E5-4396-AD97-6619B2C73DEF}">
      <dgm:prSet/>
      <dgm:spPr/>
      <dgm:t>
        <a:bodyPr/>
        <a:lstStyle/>
        <a:p>
          <a:endParaRPr lang="es-EC" sz="1500"/>
        </a:p>
      </dgm:t>
    </dgm:pt>
    <dgm:pt modelId="{EEF20850-7F48-49BE-B174-95D13ADEBABC}">
      <dgm:prSet phldrT="[Texto]" custT="1"/>
      <dgm:spPr/>
      <dgm:t>
        <a:bodyPr/>
        <a:lstStyle/>
        <a:p>
          <a:r>
            <a:rPr lang="es-EC" sz="1500" dirty="0" smtClean="0"/>
            <a:t>El patrón de crecimiento urbano es hacia el sector rural, por lo que es indispensable tomar en cuenta factores propios de este territorio</a:t>
          </a:r>
          <a:endParaRPr lang="es-EC" sz="1500" dirty="0"/>
        </a:p>
      </dgm:t>
    </dgm:pt>
    <dgm:pt modelId="{58426F26-7230-45B9-B647-1987A3ABA2A9}" type="parTrans" cxnId="{F7614D39-96D9-4535-8BCE-5C2B48B108DE}">
      <dgm:prSet/>
      <dgm:spPr/>
      <dgm:t>
        <a:bodyPr/>
        <a:lstStyle/>
        <a:p>
          <a:endParaRPr lang="es-EC" sz="1500"/>
        </a:p>
      </dgm:t>
    </dgm:pt>
    <dgm:pt modelId="{F739C6DC-40B4-402E-863E-558C6A433758}" type="sibTrans" cxnId="{F7614D39-96D9-4535-8BCE-5C2B48B108DE}">
      <dgm:prSet/>
      <dgm:spPr/>
      <dgm:t>
        <a:bodyPr/>
        <a:lstStyle/>
        <a:p>
          <a:endParaRPr lang="es-EC" sz="1500"/>
        </a:p>
      </dgm:t>
    </dgm:pt>
    <dgm:pt modelId="{C51C64BE-19C2-42DF-80EA-0C3FB3B07BBA}">
      <dgm:prSet phldrT="[Texto]" custT="1"/>
      <dgm:spPr/>
      <dgm:t>
        <a:bodyPr/>
        <a:lstStyle/>
        <a:p>
          <a:r>
            <a:rPr lang="es-EC" sz="1500" dirty="0" smtClean="0"/>
            <a:t>La metodología presentada en la presente investigación representa una herramienta para la gestión territorial sostenible</a:t>
          </a:r>
          <a:endParaRPr lang="es-EC" sz="1500" dirty="0"/>
        </a:p>
      </dgm:t>
    </dgm:pt>
    <dgm:pt modelId="{07D09103-EAD9-4AD0-8CE7-875DDB1B908C}" type="parTrans" cxnId="{C71AC15C-F5CE-4500-90BC-02E3BF85555A}">
      <dgm:prSet/>
      <dgm:spPr/>
      <dgm:t>
        <a:bodyPr/>
        <a:lstStyle/>
        <a:p>
          <a:endParaRPr lang="es-EC" sz="1500"/>
        </a:p>
      </dgm:t>
    </dgm:pt>
    <dgm:pt modelId="{B4207ABE-4537-42A5-8C8D-0F1AA872E8CB}" type="sibTrans" cxnId="{C71AC15C-F5CE-4500-90BC-02E3BF85555A}">
      <dgm:prSet/>
      <dgm:spPr/>
      <dgm:t>
        <a:bodyPr/>
        <a:lstStyle/>
        <a:p>
          <a:endParaRPr lang="es-EC" sz="1500"/>
        </a:p>
      </dgm:t>
    </dgm:pt>
    <dgm:pt modelId="{0E17380B-15B2-4F1E-96B8-F6CDF020A8C3}">
      <dgm:prSet phldrT="[Texto]" custT="1"/>
      <dgm:spPr/>
      <dgm:t>
        <a:bodyPr/>
        <a:lstStyle/>
        <a:p>
          <a:r>
            <a:rPr lang="es-EC" sz="1500" dirty="0" smtClean="0"/>
            <a:t>El éxito de una simulación no depende de la cantidad de variables, mas bien de elegir aquellas que describan de mejor manera el territorio</a:t>
          </a:r>
          <a:endParaRPr lang="es-EC" sz="1500" dirty="0"/>
        </a:p>
      </dgm:t>
    </dgm:pt>
    <dgm:pt modelId="{F095F39B-6040-4493-9632-ABDDBD2D5955}" type="parTrans" cxnId="{0A7F2277-962D-4DFC-87CD-72B89F01C425}">
      <dgm:prSet/>
      <dgm:spPr/>
      <dgm:t>
        <a:bodyPr/>
        <a:lstStyle/>
        <a:p>
          <a:endParaRPr lang="es-EC" sz="1500"/>
        </a:p>
      </dgm:t>
    </dgm:pt>
    <dgm:pt modelId="{1A6B1C37-89FE-4C91-BFBC-DAC6FC1360F1}" type="sibTrans" cxnId="{0A7F2277-962D-4DFC-87CD-72B89F01C425}">
      <dgm:prSet/>
      <dgm:spPr/>
      <dgm:t>
        <a:bodyPr/>
        <a:lstStyle/>
        <a:p>
          <a:endParaRPr lang="es-EC" sz="1500"/>
        </a:p>
      </dgm:t>
    </dgm:pt>
    <dgm:pt modelId="{361AC7C5-8E4A-4088-9CD9-CDD81EA52744}">
      <dgm:prSet phldrT="[Texto]" custT="1"/>
      <dgm:spPr/>
      <dgm:t>
        <a:bodyPr/>
        <a:lstStyle/>
        <a:p>
          <a:r>
            <a:rPr lang="es-EC" sz="1500" dirty="0" smtClean="0"/>
            <a:t>DINAMICA EGO presenta mejores resultados frente a MOLUSCE en cuanto a simulación del crecimiento urbano, sin embargo depende de la dinámica del territorio.</a:t>
          </a:r>
          <a:endParaRPr lang="es-EC" sz="1500" dirty="0"/>
        </a:p>
      </dgm:t>
    </dgm:pt>
    <dgm:pt modelId="{DA417CA3-6DA9-4F50-A201-7F32DF0262C8}" type="parTrans" cxnId="{A8F2F98F-62F8-40F9-ABA9-249023787ACD}">
      <dgm:prSet/>
      <dgm:spPr/>
      <dgm:t>
        <a:bodyPr/>
        <a:lstStyle/>
        <a:p>
          <a:endParaRPr lang="es-EC" sz="1500"/>
        </a:p>
      </dgm:t>
    </dgm:pt>
    <dgm:pt modelId="{CD8D6611-5D89-40F7-AAAC-422A29DCEC7F}" type="sibTrans" cxnId="{A8F2F98F-62F8-40F9-ABA9-249023787ACD}">
      <dgm:prSet/>
      <dgm:spPr/>
      <dgm:t>
        <a:bodyPr/>
        <a:lstStyle/>
        <a:p>
          <a:endParaRPr lang="es-EC" sz="1500"/>
        </a:p>
      </dgm:t>
    </dgm:pt>
    <dgm:pt modelId="{FF42FFF5-AFDA-46CE-9BB7-376BC6DF10F4}">
      <dgm:prSet phldrT="[Texto]" custT="1"/>
      <dgm:spPr/>
      <dgm:t>
        <a:bodyPr/>
        <a:lstStyle/>
        <a:p>
          <a:r>
            <a:rPr lang="es-EC" sz="1500" dirty="0" smtClean="0"/>
            <a:t>La implementación de la metodología en la parroquia La Victoria permitió validar su aplicabilidad y su validez.</a:t>
          </a:r>
          <a:endParaRPr lang="es-EC" sz="1500" dirty="0"/>
        </a:p>
      </dgm:t>
    </dgm:pt>
    <dgm:pt modelId="{D6EB65AD-C0B1-48D7-A69C-1A9A6413F9AB}" type="parTrans" cxnId="{C8805A95-4E24-46E0-992C-829148404FDA}">
      <dgm:prSet/>
      <dgm:spPr/>
      <dgm:t>
        <a:bodyPr/>
        <a:lstStyle/>
        <a:p>
          <a:endParaRPr lang="es-EC" sz="1500"/>
        </a:p>
      </dgm:t>
    </dgm:pt>
    <dgm:pt modelId="{CFF1D877-0270-46E6-9E8B-49BDFA51559B}" type="sibTrans" cxnId="{C8805A95-4E24-46E0-992C-829148404FDA}">
      <dgm:prSet/>
      <dgm:spPr/>
      <dgm:t>
        <a:bodyPr/>
        <a:lstStyle/>
        <a:p>
          <a:endParaRPr lang="es-EC" sz="1500"/>
        </a:p>
      </dgm:t>
    </dgm:pt>
    <dgm:pt modelId="{C2472E5E-9C8A-446E-A98F-764203888A2D}">
      <dgm:prSet phldrT="[Texto]" custT="1"/>
      <dgm:spPr/>
      <dgm:t>
        <a:bodyPr/>
        <a:lstStyle/>
        <a:p>
          <a:r>
            <a:rPr lang="es-EC" sz="1500" dirty="0" smtClean="0"/>
            <a:t>El crecimiento urbano al 2030 en la parroquia La Victoria se dará dentro de las zonas aptas sin embargo queda la incertidumbre de lo que sucederá a futuro de acuerdo al patrón de crecimiento presentado</a:t>
          </a:r>
          <a:endParaRPr lang="es-EC" sz="1500" dirty="0"/>
        </a:p>
      </dgm:t>
    </dgm:pt>
    <dgm:pt modelId="{681B7866-3142-4DBA-9D40-2FA27DEDD312}" type="parTrans" cxnId="{2C85490F-23EA-44FC-880B-80189D2E0BD5}">
      <dgm:prSet/>
      <dgm:spPr/>
      <dgm:t>
        <a:bodyPr/>
        <a:lstStyle/>
        <a:p>
          <a:endParaRPr lang="es-EC" sz="1500"/>
        </a:p>
      </dgm:t>
    </dgm:pt>
    <dgm:pt modelId="{0F51F976-900C-4721-8550-7AF26FBC8CB7}" type="sibTrans" cxnId="{2C85490F-23EA-44FC-880B-80189D2E0BD5}">
      <dgm:prSet/>
      <dgm:spPr/>
      <dgm:t>
        <a:bodyPr/>
        <a:lstStyle/>
        <a:p>
          <a:endParaRPr lang="es-EC" sz="1500"/>
        </a:p>
      </dgm:t>
    </dgm:pt>
    <dgm:pt modelId="{DBE6FA37-45CA-4CD5-B4A8-C391313E8635}" type="pres">
      <dgm:prSet presAssocID="{21F16F6E-B045-4D0F-B62F-BA050F26BFC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81C2FC9E-59B1-4D95-91F8-BFE7CE30E357}" type="pres">
      <dgm:prSet presAssocID="{6383D49A-F6CC-4DB2-B97F-9503FA6C8931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98A47B-72F0-466B-A53F-D2408DD1ECEB}" type="pres">
      <dgm:prSet presAssocID="{6A162E24-7AFD-4D8A-9541-DCE9C534ED8C}" presName="sibTrans" presStyleCnt="0"/>
      <dgm:spPr/>
    </dgm:pt>
    <dgm:pt modelId="{BC5258C3-7F5D-4E66-8A6C-D9215A0C71CD}" type="pres">
      <dgm:prSet presAssocID="{EEF20850-7F48-49BE-B174-95D13ADEBAB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B56D9D9-92B7-4969-9F26-73CEE1AFF972}" type="pres">
      <dgm:prSet presAssocID="{F739C6DC-40B4-402E-863E-558C6A433758}" presName="sibTrans" presStyleCnt="0"/>
      <dgm:spPr/>
    </dgm:pt>
    <dgm:pt modelId="{CAE53620-ADB1-4B1E-ADB2-2D8AF36797E5}" type="pres">
      <dgm:prSet presAssocID="{C51C64BE-19C2-42DF-80EA-0C3FB3B07BB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13DE275-1623-4C14-B0A4-D079A4E02104}" type="pres">
      <dgm:prSet presAssocID="{B4207ABE-4537-42A5-8C8D-0F1AA872E8CB}" presName="sibTrans" presStyleCnt="0"/>
      <dgm:spPr/>
    </dgm:pt>
    <dgm:pt modelId="{3A903B34-C6D1-4967-9231-5251250E9580}" type="pres">
      <dgm:prSet presAssocID="{361AC7C5-8E4A-4088-9CD9-CDD81EA52744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C8D417-8466-4C0E-9FC6-F3AA899E74BB}" type="pres">
      <dgm:prSet presAssocID="{CD8D6611-5D89-40F7-AAAC-422A29DCEC7F}" presName="sibTrans" presStyleCnt="0"/>
      <dgm:spPr/>
    </dgm:pt>
    <dgm:pt modelId="{FCE058CA-3B00-4033-BCC7-0D48D801F143}" type="pres">
      <dgm:prSet presAssocID="{0E17380B-15B2-4F1E-96B8-F6CDF020A8C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F2B5EAF-B247-42AD-80F7-6459B03AF69B}" type="pres">
      <dgm:prSet presAssocID="{1A6B1C37-89FE-4C91-BFBC-DAC6FC1360F1}" presName="sibTrans" presStyleCnt="0"/>
      <dgm:spPr/>
    </dgm:pt>
    <dgm:pt modelId="{CC5C88E5-EB42-4556-9537-BF62C4E7BF8A}" type="pres">
      <dgm:prSet presAssocID="{FF42FFF5-AFDA-46CE-9BB7-376BC6DF10F4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6A4CF16-6671-4A9C-B723-3898648DD534}" type="pres">
      <dgm:prSet presAssocID="{CFF1D877-0270-46E6-9E8B-49BDFA51559B}" presName="sibTrans" presStyleCnt="0"/>
      <dgm:spPr/>
    </dgm:pt>
    <dgm:pt modelId="{1CA2F4B7-6A90-4D00-900D-6CDC841F8BB2}" type="pres">
      <dgm:prSet presAssocID="{C2472E5E-9C8A-446E-A98F-764203888A2D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8F2F98F-62F8-40F9-ABA9-249023787ACD}" srcId="{21F16F6E-B045-4D0F-B62F-BA050F26BFC4}" destId="{361AC7C5-8E4A-4088-9CD9-CDD81EA52744}" srcOrd="3" destOrd="0" parTransId="{DA417CA3-6DA9-4F50-A201-7F32DF0262C8}" sibTransId="{CD8D6611-5D89-40F7-AAAC-422A29DCEC7F}"/>
    <dgm:cxn modelId="{2BB17658-05D7-4063-A986-669D2AC0D874}" type="presOf" srcId="{361AC7C5-8E4A-4088-9CD9-CDD81EA52744}" destId="{3A903B34-C6D1-4967-9231-5251250E9580}" srcOrd="0" destOrd="0" presId="urn:microsoft.com/office/officeart/2005/8/layout/default"/>
    <dgm:cxn modelId="{0A7F2277-962D-4DFC-87CD-72B89F01C425}" srcId="{21F16F6E-B045-4D0F-B62F-BA050F26BFC4}" destId="{0E17380B-15B2-4F1E-96B8-F6CDF020A8C3}" srcOrd="4" destOrd="0" parTransId="{F095F39B-6040-4493-9632-ABDDBD2D5955}" sibTransId="{1A6B1C37-89FE-4C91-BFBC-DAC6FC1360F1}"/>
    <dgm:cxn modelId="{2C85490F-23EA-44FC-880B-80189D2E0BD5}" srcId="{21F16F6E-B045-4D0F-B62F-BA050F26BFC4}" destId="{C2472E5E-9C8A-446E-A98F-764203888A2D}" srcOrd="6" destOrd="0" parTransId="{681B7866-3142-4DBA-9D40-2FA27DEDD312}" sibTransId="{0F51F976-900C-4721-8550-7AF26FBC8CB7}"/>
    <dgm:cxn modelId="{D5073774-CBB1-4E89-9E33-424A7577FA0F}" type="presOf" srcId="{0E17380B-15B2-4F1E-96B8-F6CDF020A8C3}" destId="{FCE058CA-3B00-4033-BCC7-0D48D801F143}" srcOrd="0" destOrd="0" presId="urn:microsoft.com/office/officeart/2005/8/layout/default"/>
    <dgm:cxn modelId="{F673AF12-CCEE-40CE-A9E4-76CBB56CA8D7}" type="presOf" srcId="{C2472E5E-9C8A-446E-A98F-764203888A2D}" destId="{1CA2F4B7-6A90-4D00-900D-6CDC841F8BB2}" srcOrd="0" destOrd="0" presId="urn:microsoft.com/office/officeart/2005/8/layout/default"/>
    <dgm:cxn modelId="{54883802-614D-46B5-9DA7-3845C579313F}" type="presOf" srcId="{FF42FFF5-AFDA-46CE-9BB7-376BC6DF10F4}" destId="{CC5C88E5-EB42-4556-9537-BF62C4E7BF8A}" srcOrd="0" destOrd="0" presId="urn:microsoft.com/office/officeart/2005/8/layout/default"/>
    <dgm:cxn modelId="{C71AC15C-F5CE-4500-90BC-02E3BF85555A}" srcId="{21F16F6E-B045-4D0F-B62F-BA050F26BFC4}" destId="{C51C64BE-19C2-42DF-80EA-0C3FB3B07BBA}" srcOrd="2" destOrd="0" parTransId="{07D09103-EAD9-4AD0-8CE7-875DDB1B908C}" sibTransId="{B4207ABE-4537-42A5-8C8D-0F1AA872E8CB}"/>
    <dgm:cxn modelId="{D3250E02-9385-45FE-8FDE-617F40883195}" type="presOf" srcId="{21F16F6E-B045-4D0F-B62F-BA050F26BFC4}" destId="{DBE6FA37-45CA-4CD5-B4A8-C391313E8635}" srcOrd="0" destOrd="0" presId="urn:microsoft.com/office/officeart/2005/8/layout/default"/>
    <dgm:cxn modelId="{20703294-910A-41AC-95DC-1F4CF76DC322}" type="presOf" srcId="{EEF20850-7F48-49BE-B174-95D13ADEBABC}" destId="{BC5258C3-7F5D-4E66-8A6C-D9215A0C71CD}" srcOrd="0" destOrd="0" presId="urn:microsoft.com/office/officeart/2005/8/layout/default"/>
    <dgm:cxn modelId="{8A178FF9-3480-4C86-A8C4-697C39B745A7}" type="presOf" srcId="{6383D49A-F6CC-4DB2-B97F-9503FA6C8931}" destId="{81C2FC9E-59B1-4D95-91F8-BFE7CE30E357}" srcOrd="0" destOrd="0" presId="urn:microsoft.com/office/officeart/2005/8/layout/default"/>
    <dgm:cxn modelId="{F7614D39-96D9-4535-8BCE-5C2B48B108DE}" srcId="{21F16F6E-B045-4D0F-B62F-BA050F26BFC4}" destId="{EEF20850-7F48-49BE-B174-95D13ADEBABC}" srcOrd="1" destOrd="0" parTransId="{58426F26-7230-45B9-B647-1987A3ABA2A9}" sibTransId="{F739C6DC-40B4-402E-863E-558C6A433758}"/>
    <dgm:cxn modelId="{85623B8B-3B22-4E7B-BFB6-2333666565A8}" type="presOf" srcId="{C51C64BE-19C2-42DF-80EA-0C3FB3B07BBA}" destId="{CAE53620-ADB1-4B1E-ADB2-2D8AF36797E5}" srcOrd="0" destOrd="0" presId="urn:microsoft.com/office/officeart/2005/8/layout/default"/>
    <dgm:cxn modelId="{745CB568-B2E5-4396-AD97-6619B2C73DEF}" srcId="{21F16F6E-B045-4D0F-B62F-BA050F26BFC4}" destId="{6383D49A-F6CC-4DB2-B97F-9503FA6C8931}" srcOrd="0" destOrd="0" parTransId="{14A2723E-0E3D-4922-88E8-10031FAAA80A}" sibTransId="{6A162E24-7AFD-4D8A-9541-DCE9C534ED8C}"/>
    <dgm:cxn modelId="{C8805A95-4E24-46E0-992C-829148404FDA}" srcId="{21F16F6E-B045-4D0F-B62F-BA050F26BFC4}" destId="{FF42FFF5-AFDA-46CE-9BB7-376BC6DF10F4}" srcOrd="5" destOrd="0" parTransId="{D6EB65AD-C0B1-48D7-A69C-1A9A6413F9AB}" sibTransId="{CFF1D877-0270-46E6-9E8B-49BDFA51559B}"/>
    <dgm:cxn modelId="{F17E1837-0081-4EC9-94B0-EB1871268969}" type="presParOf" srcId="{DBE6FA37-45CA-4CD5-B4A8-C391313E8635}" destId="{81C2FC9E-59B1-4D95-91F8-BFE7CE30E357}" srcOrd="0" destOrd="0" presId="urn:microsoft.com/office/officeart/2005/8/layout/default"/>
    <dgm:cxn modelId="{05C7F496-21E3-4F88-93C3-095AE3917BEE}" type="presParOf" srcId="{DBE6FA37-45CA-4CD5-B4A8-C391313E8635}" destId="{A198A47B-72F0-466B-A53F-D2408DD1ECEB}" srcOrd="1" destOrd="0" presId="urn:microsoft.com/office/officeart/2005/8/layout/default"/>
    <dgm:cxn modelId="{F170AFAD-2D1F-43DD-BA65-82105FDFD56D}" type="presParOf" srcId="{DBE6FA37-45CA-4CD5-B4A8-C391313E8635}" destId="{BC5258C3-7F5D-4E66-8A6C-D9215A0C71CD}" srcOrd="2" destOrd="0" presId="urn:microsoft.com/office/officeart/2005/8/layout/default"/>
    <dgm:cxn modelId="{455DDFC5-83C8-4A80-925A-64FB52244CCC}" type="presParOf" srcId="{DBE6FA37-45CA-4CD5-B4A8-C391313E8635}" destId="{5B56D9D9-92B7-4969-9F26-73CEE1AFF972}" srcOrd="3" destOrd="0" presId="urn:microsoft.com/office/officeart/2005/8/layout/default"/>
    <dgm:cxn modelId="{A3377847-5788-468B-AEA6-CDDEBDE9A15B}" type="presParOf" srcId="{DBE6FA37-45CA-4CD5-B4A8-C391313E8635}" destId="{CAE53620-ADB1-4B1E-ADB2-2D8AF36797E5}" srcOrd="4" destOrd="0" presId="urn:microsoft.com/office/officeart/2005/8/layout/default"/>
    <dgm:cxn modelId="{2E59B03F-B926-45D3-B97F-1B15730C1815}" type="presParOf" srcId="{DBE6FA37-45CA-4CD5-B4A8-C391313E8635}" destId="{A13DE275-1623-4C14-B0A4-D079A4E02104}" srcOrd="5" destOrd="0" presId="urn:microsoft.com/office/officeart/2005/8/layout/default"/>
    <dgm:cxn modelId="{A359D89F-555E-4612-9C70-98B0B186B8D9}" type="presParOf" srcId="{DBE6FA37-45CA-4CD5-B4A8-C391313E8635}" destId="{3A903B34-C6D1-4967-9231-5251250E9580}" srcOrd="6" destOrd="0" presId="urn:microsoft.com/office/officeart/2005/8/layout/default"/>
    <dgm:cxn modelId="{3DA5A01D-82AD-4192-877D-295BF94EF38C}" type="presParOf" srcId="{DBE6FA37-45CA-4CD5-B4A8-C391313E8635}" destId="{84C8D417-8466-4C0E-9FC6-F3AA899E74BB}" srcOrd="7" destOrd="0" presId="urn:microsoft.com/office/officeart/2005/8/layout/default"/>
    <dgm:cxn modelId="{51483FA3-093D-4639-A9B5-CE0B4B624E28}" type="presParOf" srcId="{DBE6FA37-45CA-4CD5-B4A8-C391313E8635}" destId="{FCE058CA-3B00-4033-BCC7-0D48D801F143}" srcOrd="8" destOrd="0" presId="urn:microsoft.com/office/officeart/2005/8/layout/default"/>
    <dgm:cxn modelId="{7B4EAFEC-DD1D-46B3-9961-660C6EAE709D}" type="presParOf" srcId="{DBE6FA37-45CA-4CD5-B4A8-C391313E8635}" destId="{1F2B5EAF-B247-42AD-80F7-6459B03AF69B}" srcOrd="9" destOrd="0" presId="urn:microsoft.com/office/officeart/2005/8/layout/default"/>
    <dgm:cxn modelId="{BF7BC18C-6800-473C-A451-F6B2E4226C89}" type="presParOf" srcId="{DBE6FA37-45CA-4CD5-B4A8-C391313E8635}" destId="{CC5C88E5-EB42-4556-9537-BF62C4E7BF8A}" srcOrd="10" destOrd="0" presId="urn:microsoft.com/office/officeart/2005/8/layout/default"/>
    <dgm:cxn modelId="{4F6C5582-A2CF-42AA-A755-713576EF213B}" type="presParOf" srcId="{DBE6FA37-45CA-4CD5-B4A8-C391313E8635}" destId="{A6A4CF16-6671-4A9C-B723-3898648DD534}" srcOrd="11" destOrd="0" presId="urn:microsoft.com/office/officeart/2005/8/layout/default"/>
    <dgm:cxn modelId="{79DCC4C7-8949-4453-8B74-2298E2AC14F2}" type="presParOf" srcId="{DBE6FA37-45CA-4CD5-B4A8-C391313E8635}" destId="{1CA2F4B7-6A90-4D00-900D-6CDC841F8BB2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2940D4F5-37FA-43C8-A8CD-21D5B416F37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C"/>
        </a:p>
      </dgm:t>
    </dgm:pt>
    <dgm:pt modelId="{53D4F223-D242-40DC-9785-83D27E73779E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Implementar la metodología abarcando la mayor cantidad de variables e indicadores cartografiados</a:t>
          </a:r>
          <a:endParaRPr lang="es-EC" sz="1800" dirty="0">
            <a:solidFill>
              <a:schemeClr val="tx1"/>
            </a:solidFill>
          </a:endParaRPr>
        </a:p>
      </dgm:t>
    </dgm:pt>
    <dgm:pt modelId="{EA1F18F0-D0FA-4FB5-B1C8-3FA587D28297}" type="parTrans" cxnId="{32108A3B-0187-4469-BE52-78BEBD8B27B1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0E4AB441-8385-425A-B539-A46DCF1EE28B}" type="sibTrans" cxnId="{32108A3B-0187-4469-BE52-78BEBD8B27B1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2989B5AE-AFBE-4D5C-BDDC-AE98FD1A55A9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Incluir políticas que incorporen los componentes de desarrollo sostenible dentro de la ordenanza de uso y gestión del suelo.</a:t>
          </a:r>
          <a:endParaRPr lang="es-EC" sz="1800" dirty="0">
            <a:solidFill>
              <a:schemeClr val="tx1"/>
            </a:solidFill>
          </a:endParaRPr>
        </a:p>
      </dgm:t>
    </dgm:pt>
    <dgm:pt modelId="{6346F5B8-6027-4C8E-B073-7CF501E74B04}" type="parTrans" cxnId="{76DE0DBE-E817-4A54-AB28-77105E72951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F8050F55-7673-4D27-A106-49406B4993BC}" type="sibTrans" cxnId="{76DE0DBE-E817-4A54-AB28-77105E72951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7D53CBB8-DFF4-4E70-872D-467492CF579A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Elaborar una planificación anticipada para la gestión del territorio tomando en cuenta el patrón de crecimiento presentado en esta investigación</a:t>
          </a:r>
          <a:endParaRPr lang="es-EC" sz="1800" dirty="0">
            <a:solidFill>
              <a:schemeClr val="tx1"/>
            </a:solidFill>
          </a:endParaRPr>
        </a:p>
      </dgm:t>
    </dgm:pt>
    <dgm:pt modelId="{8F73F2A0-419D-4F3D-85A1-93F435C54226}" type="parTrans" cxnId="{C18F4C02-C4D3-456A-87EE-59271B5FA950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E29F3942-A974-4615-9DEF-FD5F2B3067BA}" type="sibTrans" cxnId="{C18F4C02-C4D3-456A-87EE-59271B5FA950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B307D89F-709F-45B7-9782-4CBBDB76CC31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Elaborar un plan de uso y ocupación del suelo que fomente un modelo de ciudad sostenible</a:t>
          </a:r>
          <a:endParaRPr lang="es-EC" sz="1800" dirty="0">
            <a:solidFill>
              <a:schemeClr val="tx1"/>
            </a:solidFill>
          </a:endParaRPr>
        </a:p>
      </dgm:t>
    </dgm:pt>
    <dgm:pt modelId="{36BD01D5-57BF-44E7-80D5-31D16361866B}" type="parTrans" cxnId="{1793CDB6-DBC7-48CC-ABA0-D4C064C1C33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D0D725D0-35D9-42C1-BCD4-6E1C44EF7581}" type="sibTrans" cxnId="{1793CDB6-DBC7-48CC-ABA0-D4C064C1C33E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D4D0025B-9E92-4D80-A108-85A7AF70EF96}">
      <dgm:prSet phldrT="[Texto]" custT="1"/>
      <dgm:spPr/>
      <dgm:t>
        <a:bodyPr/>
        <a:lstStyle/>
        <a:p>
          <a:r>
            <a:rPr lang="es-EC" sz="1800" dirty="0" smtClean="0">
              <a:solidFill>
                <a:schemeClr val="tx1"/>
              </a:solidFill>
            </a:rPr>
            <a:t>Manejar una base de datos con información geoespacial y la implementación de un </a:t>
          </a:r>
          <a:r>
            <a:rPr lang="es-EC" sz="1800" dirty="0" err="1" smtClean="0">
              <a:solidFill>
                <a:schemeClr val="tx1"/>
              </a:solidFill>
            </a:rPr>
            <a:t>geoportal</a:t>
          </a:r>
          <a:r>
            <a:rPr lang="es-EC" sz="1800" dirty="0" smtClean="0">
              <a:solidFill>
                <a:schemeClr val="tx1"/>
              </a:solidFill>
            </a:rPr>
            <a:t> de libre acceso.</a:t>
          </a:r>
          <a:endParaRPr lang="es-EC" sz="1800" dirty="0">
            <a:solidFill>
              <a:schemeClr val="tx1"/>
            </a:solidFill>
          </a:endParaRPr>
        </a:p>
      </dgm:t>
    </dgm:pt>
    <dgm:pt modelId="{DAF03CC7-2AC5-470F-8C06-DB3B90AD7B22}" type="parTrans" cxnId="{8143F701-EC6D-4FD3-A90E-4FA8A3713C6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A8C598AA-6E4C-4397-B314-0CDACAD293F5}" type="sibTrans" cxnId="{8143F701-EC6D-4FD3-A90E-4FA8A3713C63}">
      <dgm:prSet/>
      <dgm:spPr/>
      <dgm:t>
        <a:bodyPr/>
        <a:lstStyle/>
        <a:p>
          <a:endParaRPr lang="es-EC" sz="2000">
            <a:solidFill>
              <a:schemeClr val="tx1"/>
            </a:solidFill>
          </a:endParaRPr>
        </a:p>
      </dgm:t>
    </dgm:pt>
    <dgm:pt modelId="{5CD2DD99-ECD8-4EEB-A8BE-5F26C5E15481}" type="pres">
      <dgm:prSet presAssocID="{2940D4F5-37FA-43C8-A8CD-21D5B416F37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4634FF0-FBE9-4FA3-ACE3-33858E6D9CEE}" type="pres">
      <dgm:prSet presAssocID="{53D4F223-D242-40DC-9785-83D27E73779E}" presName="node" presStyleLbl="node1" presStyleIdx="0" presStyleCnt="5" custLinFactX="100000" custLinFactNeighborX="155263" custLinFactNeighborY="2417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8B4B9AB-11E6-4103-B80C-B58E870A546B}" type="pres">
      <dgm:prSet presAssocID="{0E4AB441-8385-425A-B539-A46DCF1EE28B}" presName="sibTrans" presStyleCnt="0"/>
      <dgm:spPr/>
    </dgm:pt>
    <dgm:pt modelId="{A07112E0-4CF6-4042-945D-3F8327E3AAB1}" type="pres">
      <dgm:prSet presAssocID="{2989B5AE-AFBE-4D5C-BDDC-AE98FD1A55A9}" presName="node" presStyleLbl="node1" presStyleIdx="1" presStyleCnt="5" custLinFactX="-8777" custLinFactNeighborX="-100000" custLinFactNeighborY="80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47AB116-188D-4422-9DDD-992503428D62}" type="pres">
      <dgm:prSet presAssocID="{F8050F55-7673-4D27-A106-49406B4993BC}" presName="sibTrans" presStyleCnt="0"/>
      <dgm:spPr/>
    </dgm:pt>
    <dgm:pt modelId="{3488BAD4-EF38-40A0-BBE8-7998513524BA}" type="pres">
      <dgm:prSet presAssocID="{D4D0025B-9E92-4D80-A108-85A7AF70EF96}" presName="node" presStyleLbl="node1" presStyleIdx="2" presStyleCnt="5" custLinFactX="-68241" custLinFactY="18446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7447C1D-B25E-4BD2-B892-A604F133EF69}" type="pres">
      <dgm:prSet presAssocID="{A8C598AA-6E4C-4397-B314-0CDACAD293F5}" presName="sibTrans" presStyleCnt="0"/>
      <dgm:spPr/>
    </dgm:pt>
    <dgm:pt modelId="{BFB8F85C-DAE3-4FC3-86A7-C2AF9EF9193D}" type="pres">
      <dgm:prSet presAssocID="{7D53CBB8-DFF4-4E70-872D-467492CF579A}" presName="node" presStyleLbl="node1" presStyleIdx="3" presStyleCnt="5" custLinFactY="-15035" custLinFactNeighborX="56080" custLinFactNeighborY="-10000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9979690-4EAD-40D5-8179-6A3B6BEEC7B7}" type="pres">
      <dgm:prSet presAssocID="{E29F3942-A974-4615-9DEF-FD5F2B3067BA}" presName="sibTrans" presStyleCnt="0"/>
      <dgm:spPr/>
    </dgm:pt>
    <dgm:pt modelId="{6A47CAB1-E0D7-4EF4-8207-83641374CB0A}" type="pres">
      <dgm:prSet presAssocID="{B307D89F-709F-45B7-9782-4CBBDB76CC31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B4B80FB-D266-43BB-ABED-03B19636176F}" type="presOf" srcId="{2940D4F5-37FA-43C8-A8CD-21D5B416F376}" destId="{5CD2DD99-ECD8-4EEB-A8BE-5F26C5E15481}" srcOrd="0" destOrd="0" presId="urn:microsoft.com/office/officeart/2005/8/layout/default"/>
    <dgm:cxn modelId="{EC0209B6-CEAE-49E1-821A-E203473AF088}" type="presOf" srcId="{2989B5AE-AFBE-4D5C-BDDC-AE98FD1A55A9}" destId="{A07112E0-4CF6-4042-945D-3F8327E3AAB1}" srcOrd="0" destOrd="0" presId="urn:microsoft.com/office/officeart/2005/8/layout/default"/>
    <dgm:cxn modelId="{1793CDB6-DBC7-48CC-ABA0-D4C064C1C33E}" srcId="{2940D4F5-37FA-43C8-A8CD-21D5B416F376}" destId="{B307D89F-709F-45B7-9782-4CBBDB76CC31}" srcOrd="4" destOrd="0" parTransId="{36BD01D5-57BF-44E7-80D5-31D16361866B}" sibTransId="{D0D725D0-35D9-42C1-BCD4-6E1C44EF7581}"/>
    <dgm:cxn modelId="{32108A3B-0187-4469-BE52-78BEBD8B27B1}" srcId="{2940D4F5-37FA-43C8-A8CD-21D5B416F376}" destId="{53D4F223-D242-40DC-9785-83D27E73779E}" srcOrd="0" destOrd="0" parTransId="{EA1F18F0-D0FA-4FB5-B1C8-3FA587D28297}" sibTransId="{0E4AB441-8385-425A-B539-A46DCF1EE28B}"/>
    <dgm:cxn modelId="{8DD0A4F4-D9A2-40F3-B3A1-5DC8E0CE56E5}" type="presOf" srcId="{D4D0025B-9E92-4D80-A108-85A7AF70EF96}" destId="{3488BAD4-EF38-40A0-BBE8-7998513524BA}" srcOrd="0" destOrd="0" presId="urn:microsoft.com/office/officeart/2005/8/layout/default"/>
    <dgm:cxn modelId="{50DD6EC8-C7A8-4285-BF52-34F73592E291}" type="presOf" srcId="{7D53CBB8-DFF4-4E70-872D-467492CF579A}" destId="{BFB8F85C-DAE3-4FC3-86A7-C2AF9EF9193D}" srcOrd="0" destOrd="0" presId="urn:microsoft.com/office/officeart/2005/8/layout/default"/>
    <dgm:cxn modelId="{1E554AEA-DE11-4FC4-86D7-7B87282EE3BA}" type="presOf" srcId="{53D4F223-D242-40DC-9785-83D27E73779E}" destId="{14634FF0-FBE9-4FA3-ACE3-33858E6D9CEE}" srcOrd="0" destOrd="0" presId="urn:microsoft.com/office/officeart/2005/8/layout/default"/>
    <dgm:cxn modelId="{FC96AC61-F820-4980-9D49-6C68C9C2DCB2}" type="presOf" srcId="{B307D89F-709F-45B7-9782-4CBBDB76CC31}" destId="{6A47CAB1-E0D7-4EF4-8207-83641374CB0A}" srcOrd="0" destOrd="0" presId="urn:microsoft.com/office/officeart/2005/8/layout/default"/>
    <dgm:cxn modelId="{76DE0DBE-E817-4A54-AB28-77105E729513}" srcId="{2940D4F5-37FA-43C8-A8CD-21D5B416F376}" destId="{2989B5AE-AFBE-4D5C-BDDC-AE98FD1A55A9}" srcOrd="1" destOrd="0" parTransId="{6346F5B8-6027-4C8E-B073-7CF501E74B04}" sibTransId="{F8050F55-7673-4D27-A106-49406B4993BC}"/>
    <dgm:cxn modelId="{8143F701-EC6D-4FD3-A90E-4FA8A3713C63}" srcId="{2940D4F5-37FA-43C8-A8CD-21D5B416F376}" destId="{D4D0025B-9E92-4D80-A108-85A7AF70EF96}" srcOrd="2" destOrd="0" parTransId="{DAF03CC7-2AC5-470F-8C06-DB3B90AD7B22}" sibTransId="{A8C598AA-6E4C-4397-B314-0CDACAD293F5}"/>
    <dgm:cxn modelId="{C18F4C02-C4D3-456A-87EE-59271B5FA950}" srcId="{2940D4F5-37FA-43C8-A8CD-21D5B416F376}" destId="{7D53CBB8-DFF4-4E70-872D-467492CF579A}" srcOrd="3" destOrd="0" parTransId="{8F73F2A0-419D-4F3D-85A1-93F435C54226}" sibTransId="{E29F3942-A974-4615-9DEF-FD5F2B3067BA}"/>
    <dgm:cxn modelId="{3ADC59A0-5886-47E4-AAFF-4C0019BB0FFF}" type="presParOf" srcId="{5CD2DD99-ECD8-4EEB-A8BE-5F26C5E15481}" destId="{14634FF0-FBE9-4FA3-ACE3-33858E6D9CEE}" srcOrd="0" destOrd="0" presId="urn:microsoft.com/office/officeart/2005/8/layout/default"/>
    <dgm:cxn modelId="{9F3331C3-CB6F-4AA9-8497-1BE2A6185BEC}" type="presParOf" srcId="{5CD2DD99-ECD8-4EEB-A8BE-5F26C5E15481}" destId="{D8B4B9AB-11E6-4103-B80C-B58E870A546B}" srcOrd="1" destOrd="0" presId="urn:microsoft.com/office/officeart/2005/8/layout/default"/>
    <dgm:cxn modelId="{B11B7E72-5A9C-4187-8EA0-75F5498F466B}" type="presParOf" srcId="{5CD2DD99-ECD8-4EEB-A8BE-5F26C5E15481}" destId="{A07112E0-4CF6-4042-945D-3F8327E3AAB1}" srcOrd="2" destOrd="0" presId="urn:microsoft.com/office/officeart/2005/8/layout/default"/>
    <dgm:cxn modelId="{9743DE97-F3AE-4939-AD45-E946ABB362B4}" type="presParOf" srcId="{5CD2DD99-ECD8-4EEB-A8BE-5F26C5E15481}" destId="{847AB116-188D-4422-9DDD-992503428D62}" srcOrd="3" destOrd="0" presId="urn:microsoft.com/office/officeart/2005/8/layout/default"/>
    <dgm:cxn modelId="{83A4DFC3-9E23-4983-A91E-15E00A6EAF21}" type="presParOf" srcId="{5CD2DD99-ECD8-4EEB-A8BE-5F26C5E15481}" destId="{3488BAD4-EF38-40A0-BBE8-7998513524BA}" srcOrd="4" destOrd="0" presId="urn:microsoft.com/office/officeart/2005/8/layout/default"/>
    <dgm:cxn modelId="{48F15AC6-E471-415B-A1FB-5128FA2225EC}" type="presParOf" srcId="{5CD2DD99-ECD8-4EEB-A8BE-5F26C5E15481}" destId="{97447C1D-B25E-4BD2-B892-A604F133EF69}" srcOrd="5" destOrd="0" presId="urn:microsoft.com/office/officeart/2005/8/layout/default"/>
    <dgm:cxn modelId="{F446CD82-C2BC-4BBC-BB3D-20DAE7EE13AA}" type="presParOf" srcId="{5CD2DD99-ECD8-4EEB-A8BE-5F26C5E15481}" destId="{BFB8F85C-DAE3-4FC3-86A7-C2AF9EF9193D}" srcOrd="6" destOrd="0" presId="urn:microsoft.com/office/officeart/2005/8/layout/default"/>
    <dgm:cxn modelId="{9B9DAB92-960E-4A1B-AD4A-AE9FF60A3D1A}" type="presParOf" srcId="{5CD2DD99-ECD8-4EEB-A8BE-5F26C5E15481}" destId="{E9979690-4EAD-40D5-8179-6A3B6BEEC7B7}" srcOrd="7" destOrd="0" presId="urn:microsoft.com/office/officeart/2005/8/layout/default"/>
    <dgm:cxn modelId="{5BD3F6EC-1185-4F08-843F-59566E26C39F}" type="presParOf" srcId="{5CD2DD99-ECD8-4EEB-A8BE-5F26C5E15481}" destId="{6A47CAB1-E0D7-4EF4-8207-83641374CB0A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smtClean="0">
              <a:solidFill>
                <a:schemeClr val="tx1"/>
              </a:solidFill>
              <a:effectLst/>
            </a:rPr>
            <a:t>FASE I</a:t>
          </a:r>
        </a:p>
        <a:p>
          <a:r>
            <a:rPr lang="es-EC" sz="1400" b="1" smtClean="0">
              <a:solidFill>
                <a:schemeClr val="tx1"/>
              </a:solidFill>
              <a:effectLst/>
            </a:rPr>
            <a:t>PREPARACIÓN </a:t>
          </a:r>
          <a:endParaRPr lang="es-EC" sz="1400" b="1" dirty="0">
            <a:solidFill>
              <a:schemeClr val="tx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/>
      <dgm:t>
        <a:bodyPr/>
        <a:lstStyle/>
        <a:p>
          <a:r>
            <a:rPr lang="es-EC" sz="1400" b="1" smtClean="0"/>
            <a:t>FASE II</a:t>
          </a:r>
        </a:p>
        <a:p>
          <a:r>
            <a:rPr lang="es-EC" sz="1400" b="1" smtClean="0"/>
            <a:t>ANÁLISIS Y EVALUACIÓN </a:t>
          </a:r>
          <a:endParaRPr lang="es-EC" sz="1400" b="1" dirty="0" smtClean="0"/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DEABDE7-6709-4DA2-9214-A82EC871794D}" type="presOf" srcId="{E0F2F734-CCB9-4DC9-A6E9-A8CABCC8B1AC}" destId="{CC16467E-26E6-490D-9397-22A3A5FDB39A}" srcOrd="0" destOrd="0" presId="urn:microsoft.com/office/officeart/2005/8/layout/chevron1"/>
    <dgm:cxn modelId="{8C0FD2C0-4C5B-422B-8486-A0EBB3E7F589}" type="presOf" srcId="{B824B990-A286-4C5B-AE41-84CCA675E83C}" destId="{E06A4E72-93BD-465C-ACA1-6AB262E78F94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494797C7-F97C-4FE8-B823-70AB8E8B3E5C}" type="presOf" srcId="{60473ACE-22EA-4903-91D7-2B47DE09D710}" destId="{DC7B137B-A2FD-4C7E-819D-09A3E79F5609}" srcOrd="0" destOrd="0" presId="urn:microsoft.com/office/officeart/2005/8/layout/chevron1"/>
    <dgm:cxn modelId="{E6F9A96A-5A7A-42C5-919F-A3159D0AF8D2}" type="presOf" srcId="{E56EA4A3-C046-47F1-A73D-E0F2AA1B9CC3}" destId="{261FD1CC-9A44-45FF-B5FF-0A8925B8C07F}" srcOrd="0" destOrd="0" presId="urn:microsoft.com/office/officeart/2005/8/layout/chevron1"/>
    <dgm:cxn modelId="{096B7C54-76AD-4D9D-87D6-7A351DAA0B82}" type="presParOf" srcId="{E06A4E72-93BD-465C-ACA1-6AB262E78F94}" destId="{261FD1CC-9A44-45FF-B5FF-0A8925B8C07F}" srcOrd="0" destOrd="0" presId="urn:microsoft.com/office/officeart/2005/8/layout/chevron1"/>
    <dgm:cxn modelId="{612AB82B-8CFE-49B8-923D-1CDE136948D9}" type="presParOf" srcId="{E06A4E72-93BD-465C-ACA1-6AB262E78F94}" destId="{62D45F4B-61A5-4159-9106-6FEF8ABA642B}" srcOrd="1" destOrd="0" presId="urn:microsoft.com/office/officeart/2005/8/layout/chevron1"/>
    <dgm:cxn modelId="{713A57F5-01E9-45BE-8AB6-1605BCDECA53}" type="presParOf" srcId="{E06A4E72-93BD-465C-ACA1-6AB262E78F94}" destId="{CC16467E-26E6-490D-9397-22A3A5FDB39A}" srcOrd="2" destOrd="0" presId="urn:microsoft.com/office/officeart/2005/8/layout/chevron1"/>
    <dgm:cxn modelId="{4E80CE3F-AEDA-4FCC-8481-FBE0A8BCE29A}" type="presParOf" srcId="{E06A4E72-93BD-465C-ACA1-6AB262E78F94}" destId="{A4A7335C-F15A-4E6A-9AAA-922CEA2B3F44}" srcOrd="3" destOrd="0" presId="urn:microsoft.com/office/officeart/2005/8/layout/chevron1"/>
    <dgm:cxn modelId="{2D40BA4D-58C4-483D-98BE-19E7C8BC979F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smtClean="0">
              <a:solidFill>
                <a:schemeClr val="tx1"/>
              </a:solidFill>
              <a:effectLst/>
            </a:rPr>
            <a:t>FASE I</a:t>
          </a:r>
        </a:p>
        <a:p>
          <a:r>
            <a:rPr lang="es-EC" sz="1400" b="1" smtClean="0">
              <a:solidFill>
                <a:schemeClr val="tx1"/>
              </a:solidFill>
              <a:effectLst/>
            </a:rPr>
            <a:t>PREPARACIÓN </a:t>
          </a:r>
          <a:endParaRPr lang="es-EC" sz="1400" b="1" dirty="0">
            <a:solidFill>
              <a:schemeClr val="tx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/>
      <dgm:t>
        <a:bodyPr/>
        <a:lstStyle/>
        <a:p>
          <a:r>
            <a:rPr lang="es-EC" sz="1400" b="1" smtClean="0"/>
            <a:t>FASE II</a:t>
          </a:r>
        </a:p>
        <a:p>
          <a:r>
            <a:rPr lang="es-EC" sz="1400" b="1" smtClean="0"/>
            <a:t>ANÁLISIS Y EVALUACIÓN </a:t>
          </a:r>
          <a:endParaRPr lang="es-EC" sz="1400" b="1" dirty="0" smtClean="0"/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5F920382-A9E0-48A2-82EA-572237C2622E}" type="presOf" srcId="{60473ACE-22EA-4903-91D7-2B47DE09D710}" destId="{DC7B137B-A2FD-4C7E-819D-09A3E79F5609}" srcOrd="0" destOrd="0" presId="urn:microsoft.com/office/officeart/2005/8/layout/chevron1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5D83608E-811C-49E6-AFCB-ECC8D23652FF}" type="presOf" srcId="{B824B990-A286-4C5B-AE41-84CCA675E83C}" destId="{E06A4E72-93BD-465C-ACA1-6AB262E78F94}" srcOrd="0" destOrd="0" presId="urn:microsoft.com/office/officeart/2005/8/layout/chevron1"/>
    <dgm:cxn modelId="{B607C80C-F25C-4E31-B5EE-395C0F18BBF3}" type="presOf" srcId="{E0F2F734-CCB9-4DC9-A6E9-A8CABCC8B1AC}" destId="{CC16467E-26E6-490D-9397-22A3A5FDB39A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37099881-134F-4641-9322-BBBE6E6FBDAD}" type="presOf" srcId="{E56EA4A3-C046-47F1-A73D-E0F2AA1B9CC3}" destId="{261FD1CC-9A44-45FF-B5FF-0A8925B8C07F}" srcOrd="0" destOrd="0" presId="urn:microsoft.com/office/officeart/2005/8/layout/chevron1"/>
    <dgm:cxn modelId="{ECED70C8-76A9-47C3-B5B4-BC5B02527299}" type="presParOf" srcId="{E06A4E72-93BD-465C-ACA1-6AB262E78F94}" destId="{261FD1CC-9A44-45FF-B5FF-0A8925B8C07F}" srcOrd="0" destOrd="0" presId="urn:microsoft.com/office/officeart/2005/8/layout/chevron1"/>
    <dgm:cxn modelId="{1A30A292-19D2-4349-BC02-32915658374C}" type="presParOf" srcId="{E06A4E72-93BD-465C-ACA1-6AB262E78F94}" destId="{62D45F4B-61A5-4159-9106-6FEF8ABA642B}" srcOrd="1" destOrd="0" presId="urn:microsoft.com/office/officeart/2005/8/layout/chevron1"/>
    <dgm:cxn modelId="{3104E604-7F04-442D-989D-ECE37547ACB9}" type="presParOf" srcId="{E06A4E72-93BD-465C-ACA1-6AB262E78F94}" destId="{CC16467E-26E6-490D-9397-22A3A5FDB39A}" srcOrd="2" destOrd="0" presId="urn:microsoft.com/office/officeart/2005/8/layout/chevron1"/>
    <dgm:cxn modelId="{2E436199-B682-4B31-B07F-2FA74949EDFA}" type="presParOf" srcId="{E06A4E72-93BD-465C-ACA1-6AB262E78F94}" destId="{A4A7335C-F15A-4E6A-9AAA-922CEA2B3F44}" srcOrd="3" destOrd="0" presId="urn:microsoft.com/office/officeart/2005/8/layout/chevron1"/>
    <dgm:cxn modelId="{EBC87FDD-D3BA-4CA0-BBB2-2478105ED8B2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9E98AFD2-94FA-476E-84B0-0216A780F287}" type="presOf" srcId="{B824B990-A286-4C5B-AE41-84CCA675E83C}" destId="{E06A4E72-93BD-465C-ACA1-6AB262E78F94}" srcOrd="0" destOrd="0" presId="urn:microsoft.com/office/officeart/2005/8/layout/chevron1"/>
    <dgm:cxn modelId="{B979E654-8D5C-4516-9321-BD2EC32A50DA}" type="presOf" srcId="{E56EA4A3-C046-47F1-A73D-E0F2AA1B9CC3}" destId="{261FD1CC-9A44-45FF-B5FF-0A8925B8C07F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E5B62A90-787C-4921-96BD-ED95B0AEF56C}" type="presOf" srcId="{E0F2F734-CCB9-4DC9-A6E9-A8CABCC8B1AC}" destId="{CC16467E-26E6-490D-9397-22A3A5FDB39A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C52C312C-75B6-42D4-9BA3-C19F37CF14C7}" type="presOf" srcId="{60473ACE-22EA-4903-91D7-2B47DE09D710}" destId="{DC7B137B-A2FD-4C7E-819D-09A3E79F5609}" srcOrd="0" destOrd="0" presId="urn:microsoft.com/office/officeart/2005/8/layout/chevron1"/>
    <dgm:cxn modelId="{E7413E7D-2C1B-44B8-BC37-508C141EF506}" type="presParOf" srcId="{E06A4E72-93BD-465C-ACA1-6AB262E78F94}" destId="{261FD1CC-9A44-45FF-B5FF-0A8925B8C07F}" srcOrd="0" destOrd="0" presId="urn:microsoft.com/office/officeart/2005/8/layout/chevron1"/>
    <dgm:cxn modelId="{86624BBE-81E8-429C-9B64-81B0D16C96E5}" type="presParOf" srcId="{E06A4E72-93BD-465C-ACA1-6AB262E78F94}" destId="{62D45F4B-61A5-4159-9106-6FEF8ABA642B}" srcOrd="1" destOrd="0" presId="urn:microsoft.com/office/officeart/2005/8/layout/chevron1"/>
    <dgm:cxn modelId="{7AF4DFAD-6EA0-4718-B614-8CCBF99C3C15}" type="presParOf" srcId="{E06A4E72-93BD-465C-ACA1-6AB262E78F94}" destId="{CC16467E-26E6-490D-9397-22A3A5FDB39A}" srcOrd="2" destOrd="0" presId="urn:microsoft.com/office/officeart/2005/8/layout/chevron1"/>
    <dgm:cxn modelId="{657EDC88-68A3-4556-9C1F-E8C9E43F171F}" type="presParOf" srcId="{E06A4E72-93BD-465C-ACA1-6AB262E78F94}" destId="{A4A7335C-F15A-4E6A-9AAA-922CEA2B3F44}" srcOrd="3" destOrd="0" presId="urn:microsoft.com/office/officeart/2005/8/layout/chevron1"/>
    <dgm:cxn modelId="{988E1CAC-3DCA-416E-A382-D401F68548D3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9438F34-E6CC-4B11-BC18-B32215177A85}" type="presOf" srcId="{E0F2F734-CCB9-4DC9-A6E9-A8CABCC8B1AC}" destId="{CC16467E-26E6-490D-9397-22A3A5FDB39A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30CB3779-37DE-4D26-988C-5565E91A6C30}" type="presOf" srcId="{60473ACE-22EA-4903-91D7-2B47DE09D710}" destId="{DC7B137B-A2FD-4C7E-819D-09A3E79F5609}" srcOrd="0" destOrd="0" presId="urn:microsoft.com/office/officeart/2005/8/layout/chevron1"/>
    <dgm:cxn modelId="{90AB5A13-322E-443B-9A1D-3238F578D106}" type="presOf" srcId="{B824B990-A286-4C5B-AE41-84CCA675E83C}" destId="{E06A4E72-93BD-465C-ACA1-6AB262E78F94}" srcOrd="0" destOrd="0" presId="urn:microsoft.com/office/officeart/2005/8/layout/chevron1"/>
    <dgm:cxn modelId="{ED64E30C-1C0E-4DD1-9388-AC9E14EBF643}" type="presOf" srcId="{E56EA4A3-C046-47F1-A73D-E0F2AA1B9CC3}" destId="{261FD1CC-9A44-45FF-B5FF-0A8925B8C07F}" srcOrd="0" destOrd="0" presId="urn:microsoft.com/office/officeart/2005/8/layout/chevron1"/>
    <dgm:cxn modelId="{BA676020-52B8-406F-9786-64349E7A8354}" type="presParOf" srcId="{E06A4E72-93BD-465C-ACA1-6AB262E78F94}" destId="{261FD1CC-9A44-45FF-B5FF-0A8925B8C07F}" srcOrd="0" destOrd="0" presId="urn:microsoft.com/office/officeart/2005/8/layout/chevron1"/>
    <dgm:cxn modelId="{88335C63-8470-4E29-B620-734775B13A81}" type="presParOf" srcId="{E06A4E72-93BD-465C-ACA1-6AB262E78F94}" destId="{62D45F4B-61A5-4159-9106-6FEF8ABA642B}" srcOrd="1" destOrd="0" presId="urn:microsoft.com/office/officeart/2005/8/layout/chevron1"/>
    <dgm:cxn modelId="{633D4A0C-B5FB-4578-9110-01F099B8D41D}" type="presParOf" srcId="{E06A4E72-93BD-465C-ACA1-6AB262E78F94}" destId="{CC16467E-26E6-490D-9397-22A3A5FDB39A}" srcOrd="2" destOrd="0" presId="urn:microsoft.com/office/officeart/2005/8/layout/chevron1"/>
    <dgm:cxn modelId="{03D7A2DA-C6F5-418B-B932-23A3C21DFD9A}" type="presParOf" srcId="{E06A4E72-93BD-465C-ACA1-6AB262E78F94}" destId="{A4A7335C-F15A-4E6A-9AAA-922CEA2B3F44}" srcOrd="3" destOrd="0" presId="urn:microsoft.com/office/officeart/2005/8/layout/chevron1"/>
    <dgm:cxn modelId="{41B57434-215A-4CA1-8057-BBB0FB592478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9F3D0EE-6DF7-4C0B-9E18-07DAB76195A5}" type="presOf" srcId="{E0F2F734-CCB9-4DC9-A6E9-A8CABCC8B1AC}" destId="{CC16467E-26E6-490D-9397-22A3A5FDB39A}" srcOrd="0" destOrd="0" presId="urn:microsoft.com/office/officeart/2005/8/layout/chevron1"/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CC57F487-AFF2-4F3D-B8AA-93A7BC569BC5}" type="presOf" srcId="{60473ACE-22EA-4903-91D7-2B47DE09D710}" destId="{DC7B137B-A2FD-4C7E-819D-09A3E79F5609}" srcOrd="0" destOrd="0" presId="urn:microsoft.com/office/officeart/2005/8/layout/chevron1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91DD59B6-DF4C-4490-B3B5-EB617E1E1D84}" type="presOf" srcId="{E56EA4A3-C046-47F1-A73D-E0F2AA1B9CC3}" destId="{261FD1CC-9A44-45FF-B5FF-0A8925B8C07F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211DA150-8B65-40B3-B870-61C4DD673E44}" type="presOf" srcId="{B824B990-A286-4C5B-AE41-84CCA675E83C}" destId="{E06A4E72-93BD-465C-ACA1-6AB262E78F94}" srcOrd="0" destOrd="0" presId="urn:microsoft.com/office/officeart/2005/8/layout/chevron1"/>
    <dgm:cxn modelId="{052BA18F-523B-4566-92AB-84789F2960E7}" type="presParOf" srcId="{E06A4E72-93BD-465C-ACA1-6AB262E78F94}" destId="{261FD1CC-9A44-45FF-B5FF-0A8925B8C07F}" srcOrd="0" destOrd="0" presId="urn:microsoft.com/office/officeart/2005/8/layout/chevron1"/>
    <dgm:cxn modelId="{44886FA8-271B-49F5-9981-780B9B4B0105}" type="presParOf" srcId="{E06A4E72-93BD-465C-ACA1-6AB262E78F94}" destId="{62D45F4B-61A5-4159-9106-6FEF8ABA642B}" srcOrd="1" destOrd="0" presId="urn:microsoft.com/office/officeart/2005/8/layout/chevron1"/>
    <dgm:cxn modelId="{71FD4A1F-3943-47E6-A5F9-28E5D02F2B1F}" type="presParOf" srcId="{E06A4E72-93BD-465C-ACA1-6AB262E78F94}" destId="{CC16467E-26E6-490D-9397-22A3A5FDB39A}" srcOrd="2" destOrd="0" presId="urn:microsoft.com/office/officeart/2005/8/layout/chevron1"/>
    <dgm:cxn modelId="{6073363E-432C-4DA7-84A9-97052744D7BA}" type="presParOf" srcId="{E06A4E72-93BD-465C-ACA1-6AB262E78F94}" destId="{A4A7335C-F15A-4E6A-9AAA-922CEA2B3F44}" srcOrd="3" destOrd="0" presId="urn:microsoft.com/office/officeart/2005/8/layout/chevron1"/>
    <dgm:cxn modelId="{3096A175-2E17-486B-B835-66940D49655B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E4AF0AD-312D-4F06-8DF3-C564150B657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AD3B8B0B-A718-46DF-9FA6-DAB71D834576}">
      <dgm:prSet phldrT="[Texto]" custT="1"/>
      <dgm:spPr/>
      <dgm:t>
        <a:bodyPr/>
        <a:lstStyle/>
        <a:p>
          <a:r>
            <a:rPr lang="es-EC" sz="1500" b="1" dirty="0" smtClean="0"/>
            <a:t>Análisis de correlación</a:t>
          </a:r>
          <a:endParaRPr lang="es-EC" sz="1500" b="1" dirty="0"/>
        </a:p>
      </dgm:t>
    </dgm:pt>
    <dgm:pt modelId="{B2E69FC5-16A3-47CF-AC6C-6111E1E591BF}" type="parTrans" cxnId="{0AFF904A-E94A-43B6-BB20-FB62CB8823DD}">
      <dgm:prSet/>
      <dgm:spPr/>
      <dgm:t>
        <a:bodyPr/>
        <a:lstStyle/>
        <a:p>
          <a:endParaRPr lang="es-EC" sz="1500"/>
        </a:p>
      </dgm:t>
    </dgm:pt>
    <dgm:pt modelId="{DAC39F8B-787B-4631-8009-E0C20273AF12}" type="sibTrans" cxnId="{0AFF904A-E94A-43B6-BB20-FB62CB8823DD}">
      <dgm:prSet/>
      <dgm:spPr/>
      <dgm:t>
        <a:bodyPr/>
        <a:lstStyle/>
        <a:p>
          <a:endParaRPr lang="es-EC" sz="1500"/>
        </a:p>
      </dgm:t>
    </dgm:pt>
    <dgm:pt modelId="{CF797015-E731-4E6F-B1F4-45A378DDB373}">
      <dgm:prSet phldrT="[Texto]" custT="1"/>
      <dgm:spPr/>
      <dgm:t>
        <a:bodyPr/>
        <a:lstStyle/>
        <a:p>
          <a:r>
            <a:rPr lang="es-EC" sz="1500" dirty="0" smtClean="0"/>
            <a:t>Estadístico de </a:t>
          </a:r>
          <a:r>
            <a:rPr lang="es-EC" sz="1500" dirty="0" err="1" smtClean="0"/>
            <a:t>Cramer</a:t>
          </a:r>
          <a:r>
            <a:rPr lang="es-EC" sz="1500" dirty="0" smtClean="0"/>
            <a:t>, los valores altos representan dependencia por lo cual se eliminan éstas variables</a:t>
          </a:r>
          <a:endParaRPr lang="es-EC" sz="1500" dirty="0"/>
        </a:p>
      </dgm:t>
    </dgm:pt>
    <dgm:pt modelId="{92918125-3FF8-4B3D-923C-FBE63F062FE4}" type="parTrans" cxnId="{8547FB05-C7E8-49B8-A2F6-0192D29D8C0E}">
      <dgm:prSet/>
      <dgm:spPr/>
      <dgm:t>
        <a:bodyPr/>
        <a:lstStyle/>
        <a:p>
          <a:endParaRPr lang="es-EC" sz="1500"/>
        </a:p>
      </dgm:t>
    </dgm:pt>
    <dgm:pt modelId="{6CE9037D-5859-4852-AF3F-C719F87784BF}" type="sibTrans" cxnId="{8547FB05-C7E8-49B8-A2F6-0192D29D8C0E}">
      <dgm:prSet/>
      <dgm:spPr/>
      <dgm:t>
        <a:bodyPr/>
        <a:lstStyle/>
        <a:p>
          <a:endParaRPr lang="es-EC" sz="1500"/>
        </a:p>
      </dgm:t>
    </dgm:pt>
    <dgm:pt modelId="{7892B756-E8DD-4C93-9017-F9506BB1E2A0}">
      <dgm:prSet phldrT="[Texto]" custT="1"/>
      <dgm:spPr/>
      <dgm:t>
        <a:bodyPr/>
        <a:lstStyle/>
        <a:p>
          <a:r>
            <a:rPr lang="es-EC" sz="1500" b="1" dirty="0" smtClean="0"/>
            <a:t>Cálculo de cambio de áreas y matriz de transición</a:t>
          </a:r>
          <a:endParaRPr lang="es-EC" sz="1500" b="1" dirty="0"/>
        </a:p>
      </dgm:t>
    </dgm:pt>
    <dgm:pt modelId="{9DCFB273-8112-4745-B708-2514E397BAB5}" type="parTrans" cxnId="{C68F0F8E-28DA-4C34-A731-2458C495036A}">
      <dgm:prSet/>
      <dgm:spPr/>
      <dgm:t>
        <a:bodyPr/>
        <a:lstStyle/>
        <a:p>
          <a:endParaRPr lang="es-EC" sz="1500"/>
        </a:p>
      </dgm:t>
    </dgm:pt>
    <dgm:pt modelId="{2310705F-B1E9-455F-BD47-B4D09E95FF0A}" type="sibTrans" cxnId="{C68F0F8E-28DA-4C34-A731-2458C495036A}">
      <dgm:prSet/>
      <dgm:spPr/>
      <dgm:t>
        <a:bodyPr/>
        <a:lstStyle/>
        <a:p>
          <a:endParaRPr lang="es-EC" sz="1500"/>
        </a:p>
      </dgm:t>
    </dgm:pt>
    <dgm:pt modelId="{60FDDBCA-3ECF-40F3-B45C-725A3EFDA7AF}">
      <dgm:prSet phldrT="[Texto]" custT="1"/>
      <dgm:spPr/>
      <dgm:t>
        <a:bodyPr/>
        <a:lstStyle/>
        <a:p>
          <a:r>
            <a:rPr lang="es-EC" sz="1500" dirty="0" smtClean="0"/>
            <a:t>Porcentaje de cambio (6.41 % </a:t>
          </a:r>
          <a:r>
            <a:rPr lang="es-EC" sz="1500" dirty="0" smtClean="0">
              <a:sym typeface="Wingdings" panose="05000000000000000000" pitchFamily="2" charset="2"/>
            </a:rPr>
            <a:t></a:t>
          </a:r>
          <a:r>
            <a:rPr lang="es-EC" sz="1500" dirty="0" smtClean="0"/>
            <a:t> no urbano a urbano)</a:t>
          </a:r>
          <a:endParaRPr lang="es-EC" sz="1500" dirty="0"/>
        </a:p>
      </dgm:t>
    </dgm:pt>
    <dgm:pt modelId="{7CAD22C1-6927-4C55-ACFB-80957F8ED370}" type="parTrans" cxnId="{1425745E-9F45-409E-ACE7-405C1178B58E}">
      <dgm:prSet/>
      <dgm:spPr/>
      <dgm:t>
        <a:bodyPr/>
        <a:lstStyle/>
        <a:p>
          <a:endParaRPr lang="es-EC" sz="1500"/>
        </a:p>
      </dgm:t>
    </dgm:pt>
    <dgm:pt modelId="{F2AD02D3-6504-4D6F-A605-7DAE070C15DC}" type="sibTrans" cxnId="{1425745E-9F45-409E-ACE7-405C1178B58E}">
      <dgm:prSet/>
      <dgm:spPr/>
      <dgm:t>
        <a:bodyPr/>
        <a:lstStyle/>
        <a:p>
          <a:endParaRPr lang="es-EC" sz="1500"/>
        </a:p>
      </dgm:t>
    </dgm:pt>
    <dgm:pt modelId="{E870D1C4-662F-4BA8-958E-7193F85167C2}">
      <dgm:prSet phldrT="[Texto]" custT="1"/>
      <dgm:spPr/>
      <dgm:t>
        <a:bodyPr/>
        <a:lstStyle/>
        <a:p>
          <a:r>
            <a:rPr lang="es-EC" sz="1500" b="1" dirty="0" smtClean="0"/>
            <a:t>Modelamiento del potencial de transición</a:t>
          </a:r>
          <a:endParaRPr lang="es-EC" sz="1500" b="1" dirty="0"/>
        </a:p>
      </dgm:t>
    </dgm:pt>
    <dgm:pt modelId="{AABA551C-5151-4FCB-9795-AD68E338F83D}" type="parTrans" cxnId="{EF1CB30A-6B87-4328-B589-4BEDDC9B84A8}">
      <dgm:prSet/>
      <dgm:spPr/>
      <dgm:t>
        <a:bodyPr/>
        <a:lstStyle/>
        <a:p>
          <a:endParaRPr lang="es-EC" sz="1500"/>
        </a:p>
      </dgm:t>
    </dgm:pt>
    <dgm:pt modelId="{B9761E53-189C-4CBF-8CD7-5DA3B8D9B4A4}" type="sibTrans" cxnId="{EF1CB30A-6B87-4328-B589-4BEDDC9B84A8}">
      <dgm:prSet/>
      <dgm:spPr/>
      <dgm:t>
        <a:bodyPr/>
        <a:lstStyle/>
        <a:p>
          <a:endParaRPr lang="es-EC" sz="1500"/>
        </a:p>
      </dgm:t>
    </dgm:pt>
    <dgm:pt modelId="{CE1D1F17-EBFF-47C1-A40C-FC1831E56D53}">
      <dgm:prSet phldrT="[Texto]" custT="1"/>
      <dgm:spPr/>
      <dgm:t>
        <a:bodyPr/>
        <a:lstStyle/>
        <a:p>
          <a:r>
            <a:rPr lang="es-EC" sz="1500" dirty="0" smtClean="0"/>
            <a:t>Definición de un algoritmo de aprendizaje (Redes Neuronales), vecindario de 9 pixeles, número de interacciones de 1000 y una tasa de aprendizaje de 0,1</a:t>
          </a:r>
          <a:endParaRPr lang="es-EC" sz="1500" dirty="0"/>
        </a:p>
      </dgm:t>
    </dgm:pt>
    <dgm:pt modelId="{16EACB3B-DAEB-42DA-8FE9-92996F2B55F1}" type="parTrans" cxnId="{3DEEFF60-F9A6-4B5A-8A31-DF98FECA7A61}">
      <dgm:prSet/>
      <dgm:spPr/>
      <dgm:t>
        <a:bodyPr/>
        <a:lstStyle/>
        <a:p>
          <a:endParaRPr lang="es-EC" sz="1500"/>
        </a:p>
      </dgm:t>
    </dgm:pt>
    <dgm:pt modelId="{E082A7F8-750E-49C4-9C6A-6F540A9B36B3}" type="sibTrans" cxnId="{3DEEFF60-F9A6-4B5A-8A31-DF98FECA7A61}">
      <dgm:prSet/>
      <dgm:spPr/>
      <dgm:t>
        <a:bodyPr/>
        <a:lstStyle/>
        <a:p>
          <a:endParaRPr lang="es-EC" sz="1500"/>
        </a:p>
      </dgm:t>
    </dgm:pt>
    <dgm:pt modelId="{965EBDCF-3A32-49C2-93BC-CF7E2AE9BC3F}">
      <dgm:prSet phldrT="[Texto]" custT="1"/>
      <dgm:spPr/>
      <dgm:t>
        <a:bodyPr/>
        <a:lstStyle/>
        <a:p>
          <a:r>
            <a:rPr lang="es-EC" sz="1500" dirty="0" smtClean="0"/>
            <a:t>Comparación del mapa simulado y real del 2019 y su validación mediante el índice Kappa</a:t>
          </a:r>
          <a:endParaRPr lang="es-EC" sz="1500" dirty="0"/>
        </a:p>
      </dgm:t>
    </dgm:pt>
    <dgm:pt modelId="{022301B9-8F60-4B3D-9A34-D477FF5B99D0}" type="parTrans" cxnId="{CA79BCAE-132C-4B39-BD3B-05EBE2619F62}">
      <dgm:prSet/>
      <dgm:spPr/>
      <dgm:t>
        <a:bodyPr/>
        <a:lstStyle/>
        <a:p>
          <a:endParaRPr lang="es-EC" sz="1500"/>
        </a:p>
      </dgm:t>
    </dgm:pt>
    <dgm:pt modelId="{262FD5A6-B939-451B-9B4A-F6D5EE364E4B}" type="sibTrans" cxnId="{CA79BCAE-132C-4B39-BD3B-05EBE2619F62}">
      <dgm:prSet/>
      <dgm:spPr/>
      <dgm:t>
        <a:bodyPr/>
        <a:lstStyle/>
        <a:p>
          <a:endParaRPr lang="es-EC" sz="1500"/>
        </a:p>
      </dgm:t>
    </dgm:pt>
    <dgm:pt modelId="{AD09F071-140B-416E-A83F-A9D9F7B37949}">
      <dgm:prSet phldrT="[Texto]" custT="1"/>
      <dgm:spPr/>
      <dgm:t>
        <a:bodyPr/>
        <a:lstStyle/>
        <a:p>
          <a:r>
            <a:rPr lang="es-EC" sz="1500" dirty="0" smtClean="0"/>
            <a:t>Mapa de la función experimental de certeza y de la simulación a futuro basado en un autómata celular de Monte Carlo</a:t>
          </a:r>
          <a:endParaRPr lang="es-EC" sz="1500" dirty="0"/>
        </a:p>
      </dgm:t>
    </dgm:pt>
    <dgm:pt modelId="{A99FBD98-8771-4081-875A-B4982E9CF281}" type="parTrans" cxnId="{FC37ADC8-6839-40E1-94B7-145AE2CF5B66}">
      <dgm:prSet/>
      <dgm:spPr/>
      <dgm:t>
        <a:bodyPr/>
        <a:lstStyle/>
        <a:p>
          <a:endParaRPr lang="es-EC" sz="1500"/>
        </a:p>
      </dgm:t>
    </dgm:pt>
    <dgm:pt modelId="{98D3FDCE-7796-4E71-A3AE-982932A24A8D}" type="sibTrans" cxnId="{FC37ADC8-6839-40E1-94B7-145AE2CF5B66}">
      <dgm:prSet/>
      <dgm:spPr/>
      <dgm:t>
        <a:bodyPr/>
        <a:lstStyle/>
        <a:p>
          <a:endParaRPr lang="es-EC" sz="1500"/>
        </a:p>
      </dgm:t>
    </dgm:pt>
    <dgm:pt modelId="{7AEDC9F7-6BC8-4CCB-A672-50F0A3B2DEFC}">
      <dgm:prSet phldrT="[Texto]" custT="1"/>
      <dgm:spPr/>
      <dgm:t>
        <a:bodyPr/>
        <a:lstStyle/>
        <a:p>
          <a:r>
            <a:rPr lang="es-EC" sz="1500" b="1" dirty="0" smtClean="0"/>
            <a:t>Proyección del crecimiento urbano</a:t>
          </a:r>
          <a:endParaRPr lang="es-EC" sz="1500" b="1" dirty="0"/>
        </a:p>
      </dgm:t>
    </dgm:pt>
    <dgm:pt modelId="{02E00328-10C4-4E9A-BA35-EE82A6117E94}" type="parTrans" cxnId="{42FC36C6-16D6-4D04-9285-E751DADF16B3}">
      <dgm:prSet/>
      <dgm:spPr/>
      <dgm:t>
        <a:bodyPr/>
        <a:lstStyle/>
        <a:p>
          <a:endParaRPr lang="es-EC" sz="1500"/>
        </a:p>
      </dgm:t>
    </dgm:pt>
    <dgm:pt modelId="{58A16CFE-488A-4EEB-BF31-D989B570A854}" type="sibTrans" cxnId="{42FC36C6-16D6-4D04-9285-E751DADF16B3}">
      <dgm:prSet/>
      <dgm:spPr/>
      <dgm:t>
        <a:bodyPr/>
        <a:lstStyle/>
        <a:p>
          <a:endParaRPr lang="es-EC" sz="1500"/>
        </a:p>
      </dgm:t>
    </dgm:pt>
    <dgm:pt modelId="{B8A424A8-2A11-47E2-BFA8-745357694E8D}">
      <dgm:prSet phldrT="[Texto]" custT="1"/>
      <dgm:spPr/>
      <dgm:t>
        <a:bodyPr/>
        <a:lstStyle/>
        <a:p>
          <a:r>
            <a:rPr lang="es-EC" sz="1500" b="1" dirty="0" smtClean="0"/>
            <a:t>Validación</a:t>
          </a:r>
          <a:endParaRPr lang="es-EC" sz="1500" b="1" dirty="0"/>
        </a:p>
      </dgm:t>
    </dgm:pt>
    <dgm:pt modelId="{7D15A065-334D-418F-9AED-5A4F7A6F2220}" type="parTrans" cxnId="{544C5B80-64C0-4215-8363-54D95466B9BB}">
      <dgm:prSet/>
      <dgm:spPr/>
      <dgm:t>
        <a:bodyPr/>
        <a:lstStyle/>
        <a:p>
          <a:endParaRPr lang="es-EC" sz="1500"/>
        </a:p>
      </dgm:t>
    </dgm:pt>
    <dgm:pt modelId="{4A384C30-83C0-450C-9067-1753BE6F96B8}" type="sibTrans" cxnId="{544C5B80-64C0-4215-8363-54D95466B9BB}">
      <dgm:prSet/>
      <dgm:spPr/>
      <dgm:t>
        <a:bodyPr/>
        <a:lstStyle/>
        <a:p>
          <a:endParaRPr lang="es-EC" sz="1500"/>
        </a:p>
      </dgm:t>
    </dgm:pt>
    <dgm:pt modelId="{BEB64572-5562-4287-8D63-42353B2E0DB7}" type="pres">
      <dgm:prSet presAssocID="{5E4AF0AD-312D-4F06-8DF3-C564150B65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4D6EE27-F53D-41A9-BA4B-85BA923F770E}" type="pres">
      <dgm:prSet presAssocID="{AD3B8B0B-A718-46DF-9FA6-DAB71D834576}" presName="parentLin" presStyleCnt="0"/>
      <dgm:spPr/>
    </dgm:pt>
    <dgm:pt modelId="{C395F556-FCD1-4972-8D07-B1A664AF5B09}" type="pres">
      <dgm:prSet presAssocID="{AD3B8B0B-A718-46DF-9FA6-DAB71D834576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B07BCF38-4BA9-4703-BF1E-312E902E7D3E}" type="pres">
      <dgm:prSet presAssocID="{AD3B8B0B-A718-46DF-9FA6-DAB71D83457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43E48A9-44FA-40D7-BCB3-179AB247006D}" type="pres">
      <dgm:prSet presAssocID="{AD3B8B0B-A718-46DF-9FA6-DAB71D834576}" presName="negativeSpace" presStyleCnt="0"/>
      <dgm:spPr/>
    </dgm:pt>
    <dgm:pt modelId="{A29714F3-DABA-4983-8E52-C56E9CE5D092}" type="pres">
      <dgm:prSet presAssocID="{AD3B8B0B-A718-46DF-9FA6-DAB71D834576}" presName="childText" presStyleLbl="conFgAcc1" presStyleIdx="0" presStyleCnt="5" custScaleX="945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C7DD8A-D9D8-48A4-B387-32CB60B119E0}" type="pres">
      <dgm:prSet presAssocID="{DAC39F8B-787B-4631-8009-E0C20273AF12}" presName="spaceBetweenRectangles" presStyleCnt="0"/>
      <dgm:spPr/>
    </dgm:pt>
    <dgm:pt modelId="{7E185C88-610C-4690-9521-9BCB3AD0392D}" type="pres">
      <dgm:prSet presAssocID="{7892B756-E8DD-4C93-9017-F9506BB1E2A0}" presName="parentLin" presStyleCnt="0"/>
      <dgm:spPr/>
    </dgm:pt>
    <dgm:pt modelId="{66473528-D2B7-422D-969F-C652C01BF616}" type="pres">
      <dgm:prSet presAssocID="{7892B756-E8DD-4C93-9017-F9506BB1E2A0}" presName="parentLeftMargin" presStyleLbl="node1" presStyleIdx="0" presStyleCnt="5"/>
      <dgm:spPr/>
      <dgm:t>
        <a:bodyPr/>
        <a:lstStyle/>
        <a:p>
          <a:endParaRPr lang="es-EC"/>
        </a:p>
      </dgm:t>
    </dgm:pt>
    <dgm:pt modelId="{73B44D1A-8670-4999-9B43-272A733AE910}" type="pres">
      <dgm:prSet presAssocID="{7892B756-E8DD-4C93-9017-F9506BB1E2A0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2A8451-4C42-4827-A0FE-3C96C5439D7F}" type="pres">
      <dgm:prSet presAssocID="{7892B756-E8DD-4C93-9017-F9506BB1E2A0}" presName="negativeSpace" presStyleCnt="0"/>
      <dgm:spPr/>
    </dgm:pt>
    <dgm:pt modelId="{C4BA7042-223F-48C9-BD4B-06A4566A9369}" type="pres">
      <dgm:prSet presAssocID="{7892B756-E8DD-4C93-9017-F9506BB1E2A0}" presName="childText" presStyleLbl="conFgAcc1" presStyleIdx="1" presStyleCnt="5" custScaleX="945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B2629D-942A-4F4B-8544-52D06A99762F}" type="pres">
      <dgm:prSet presAssocID="{2310705F-B1E9-455F-BD47-B4D09E95FF0A}" presName="spaceBetweenRectangles" presStyleCnt="0"/>
      <dgm:spPr/>
    </dgm:pt>
    <dgm:pt modelId="{A04CC6AA-2A28-40A9-A5CD-5C017AA106B6}" type="pres">
      <dgm:prSet presAssocID="{E870D1C4-662F-4BA8-958E-7193F85167C2}" presName="parentLin" presStyleCnt="0"/>
      <dgm:spPr/>
    </dgm:pt>
    <dgm:pt modelId="{EC31AE75-2F87-4E58-961F-89DCCD5BB37F}" type="pres">
      <dgm:prSet presAssocID="{E870D1C4-662F-4BA8-958E-7193F85167C2}" presName="parentLeftMargin" presStyleLbl="node1" presStyleIdx="1" presStyleCnt="5"/>
      <dgm:spPr/>
      <dgm:t>
        <a:bodyPr/>
        <a:lstStyle/>
        <a:p>
          <a:endParaRPr lang="es-EC"/>
        </a:p>
      </dgm:t>
    </dgm:pt>
    <dgm:pt modelId="{4E33C0F6-140E-42DC-8384-0643BE0BAF30}" type="pres">
      <dgm:prSet presAssocID="{E870D1C4-662F-4BA8-958E-7193F85167C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239CD-E1F2-4AD3-BAC3-58C0A1E12743}" type="pres">
      <dgm:prSet presAssocID="{E870D1C4-662F-4BA8-958E-7193F85167C2}" presName="negativeSpace" presStyleCnt="0"/>
      <dgm:spPr/>
    </dgm:pt>
    <dgm:pt modelId="{2BD69F0C-5E28-4F4F-8B15-CD9B2D9434B6}" type="pres">
      <dgm:prSet presAssocID="{E870D1C4-662F-4BA8-958E-7193F85167C2}" presName="childText" presStyleLbl="conFgAcc1" presStyleIdx="2" presStyleCnt="5" custScaleX="945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2AD4CB-1290-47E8-8771-703375BB0B70}" type="pres">
      <dgm:prSet presAssocID="{B9761E53-189C-4CBF-8CD7-5DA3B8D9B4A4}" presName="spaceBetweenRectangles" presStyleCnt="0"/>
      <dgm:spPr/>
    </dgm:pt>
    <dgm:pt modelId="{BA0FA947-C403-4834-9C90-B50C5FA86CCF}" type="pres">
      <dgm:prSet presAssocID="{7AEDC9F7-6BC8-4CCB-A672-50F0A3B2DEFC}" presName="parentLin" presStyleCnt="0"/>
      <dgm:spPr/>
    </dgm:pt>
    <dgm:pt modelId="{743565F4-9D06-488A-8DD4-87B29616D641}" type="pres">
      <dgm:prSet presAssocID="{7AEDC9F7-6BC8-4CCB-A672-50F0A3B2DEFC}" presName="parentLeftMargin" presStyleLbl="node1" presStyleIdx="2" presStyleCnt="5"/>
      <dgm:spPr/>
      <dgm:t>
        <a:bodyPr/>
        <a:lstStyle/>
        <a:p>
          <a:endParaRPr lang="es-EC"/>
        </a:p>
      </dgm:t>
    </dgm:pt>
    <dgm:pt modelId="{FFA94BA8-069F-4BAD-A4F4-78D101090A17}" type="pres">
      <dgm:prSet presAssocID="{7AEDC9F7-6BC8-4CCB-A672-50F0A3B2DEFC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406988-8E43-4397-AA14-E8B9EF03B8F3}" type="pres">
      <dgm:prSet presAssocID="{7AEDC9F7-6BC8-4CCB-A672-50F0A3B2DEFC}" presName="negativeSpace" presStyleCnt="0"/>
      <dgm:spPr/>
    </dgm:pt>
    <dgm:pt modelId="{AA55C98C-16C5-421B-AAAA-06BC7908BE97}" type="pres">
      <dgm:prSet presAssocID="{7AEDC9F7-6BC8-4CCB-A672-50F0A3B2DEFC}" presName="childText" presStyleLbl="conFgAcc1" presStyleIdx="3" presStyleCnt="5" custScaleX="94558" custScaleY="11987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0AE747F-BDC2-4AF9-B6A0-EE94C5C4D7EA}" type="pres">
      <dgm:prSet presAssocID="{58A16CFE-488A-4EEB-BF31-D989B570A854}" presName="spaceBetweenRectangles" presStyleCnt="0"/>
      <dgm:spPr/>
    </dgm:pt>
    <dgm:pt modelId="{4528978A-6E9E-4BB0-A0F1-E6758A9AF51E}" type="pres">
      <dgm:prSet presAssocID="{B8A424A8-2A11-47E2-BFA8-745357694E8D}" presName="parentLin" presStyleCnt="0"/>
      <dgm:spPr/>
    </dgm:pt>
    <dgm:pt modelId="{3C53C310-F536-45D4-A961-DE7C97114AEF}" type="pres">
      <dgm:prSet presAssocID="{B8A424A8-2A11-47E2-BFA8-745357694E8D}" presName="parentLeftMargin" presStyleLbl="node1" presStyleIdx="3" presStyleCnt="5"/>
      <dgm:spPr/>
      <dgm:t>
        <a:bodyPr/>
        <a:lstStyle/>
        <a:p>
          <a:endParaRPr lang="es-EC"/>
        </a:p>
      </dgm:t>
    </dgm:pt>
    <dgm:pt modelId="{4F8ECFA2-C24C-4A38-9F4A-8422E037251D}" type="pres">
      <dgm:prSet presAssocID="{B8A424A8-2A11-47E2-BFA8-745357694E8D}" presName="parentText" presStyleLbl="node1" presStyleIdx="4" presStyleCnt="5" custLinFactNeighborX="-9002" custLinFactNeighborY="27299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62300CD-0C28-498B-8760-05FCEA56474C}" type="pres">
      <dgm:prSet presAssocID="{B8A424A8-2A11-47E2-BFA8-745357694E8D}" presName="negativeSpace" presStyleCnt="0"/>
      <dgm:spPr/>
    </dgm:pt>
    <dgm:pt modelId="{BD705793-DBD2-492B-B5E7-28D346C1BF4E}" type="pres">
      <dgm:prSet presAssocID="{B8A424A8-2A11-47E2-BFA8-745357694E8D}" presName="childText" presStyleLbl="conFgAcc1" presStyleIdx="4" presStyleCnt="5" custScaleX="94558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C0F5813-1331-4583-A459-C986C6DFAF6B}" type="presOf" srcId="{CF797015-E731-4E6F-B1F4-45A378DDB373}" destId="{A29714F3-DABA-4983-8E52-C56E9CE5D092}" srcOrd="0" destOrd="0" presId="urn:microsoft.com/office/officeart/2005/8/layout/list1"/>
    <dgm:cxn modelId="{82C7261D-51A1-4660-A782-1E7ED240AA24}" type="presOf" srcId="{E870D1C4-662F-4BA8-958E-7193F85167C2}" destId="{EC31AE75-2F87-4E58-961F-89DCCD5BB37F}" srcOrd="0" destOrd="0" presId="urn:microsoft.com/office/officeart/2005/8/layout/list1"/>
    <dgm:cxn modelId="{42FC36C6-16D6-4D04-9285-E751DADF16B3}" srcId="{5E4AF0AD-312D-4F06-8DF3-C564150B6572}" destId="{7AEDC9F7-6BC8-4CCB-A672-50F0A3B2DEFC}" srcOrd="3" destOrd="0" parTransId="{02E00328-10C4-4E9A-BA35-EE82A6117E94}" sibTransId="{58A16CFE-488A-4EEB-BF31-D989B570A854}"/>
    <dgm:cxn modelId="{07F6ED65-34AD-4CAF-B31C-0F76E1151A3F}" type="presOf" srcId="{7892B756-E8DD-4C93-9017-F9506BB1E2A0}" destId="{73B44D1A-8670-4999-9B43-272A733AE910}" srcOrd="1" destOrd="0" presId="urn:microsoft.com/office/officeart/2005/8/layout/list1"/>
    <dgm:cxn modelId="{D8DA5A00-555E-4CD7-AD61-0D59AC2D26A7}" type="presOf" srcId="{E870D1C4-662F-4BA8-958E-7193F85167C2}" destId="{4E33C0F6-140E-42DC-8384-0643BE0BAF30}" srcOrd="1" destOrd="0" presId="urn:microsoft.com/office/officeart/2005/8/layout/list1"/>
    <dgm:cxn modelId="{0AFF904A-E94A-43B6-BB20-FB62CB8823DD}" srcId="{5E4AF0AD-312D-4F06-8DF3-C564150B6572}" destId="{AD3B8B0B-A718-46DF-9FA6-DAB71D834576}" srcOrd="0" destOrd="0" parTransId="{B2E69FC5-16A3-47CF-AC6C-6111E1E591BF}" sibTransId="{DAC39F8B-787B-4631-8009-E0C20273AF12}"/>
    <dgm:cxn modelId="{86ADB589-A893-4B67-B0B4-FD02876A7B1D}" type="presOf" srcId="{AD09F071-140B-416E-A83F-A9D9F7B37949}" destId="{AA55C98C-16C5-421B-AAAA-06BC7908BE97}" srcOrd="0" destOrd="0" presId="urn:microsoft.com/office/officeart/2005/8/layout/list1"/>
    <dgm:cxn modelId="{84B998BB-E349-42BC-B6D1-A748E5F54CCF}" type="presOf" srcId="{7AEDC9F7-6BC8-4CCB-A672-50F0A3B2DEFC}" destId="{FFA94BA8-069F-4BAD-A4F4-78D101090A17}" srcOrd="1" destOrd="0" presId="urn:microsoft.com/office/officeart/2005/8/layout/list1"/>
    <dgm:cxn modelId="{34DA22DA-4332-4A2C-A778-E2758C3E63A6}" type="presOf" srcId="{CE1D1F17-EBFF-47C1-A40C-FC1831E56D53}" destId="{2BD69F0C-5E28-4F4F-8B15-CD9B2D9434B6}" srcOrd="0" destOrd="0" presId="urn:microsoft.com/office/officeart/2005/8/layout/list1"/>
    <dgm:cxn modelId="{D947B451-B0FD-4435-AD68-BB7E833C11F3}" type="presOf" srcId="{965EBDCF-3A32-49C2-93BC-CF7E2AE9BC3F}" destId="{BD705793-DBD2-492B-B5E7-28D346C1BF4E}" srcOrd="0" destOrd="0" presId="urn:microsoft.com/office/officeart/2005/8/layout/list1"/>
    <dgm:cxn modelId="{CA79BCAE-132C-4B39-BD3B-05EBE2619F62}" srcId="{B8A424A8-2A11-47E2-BFA8-745357694E8D}" destId="{965EBDCF-3A32-49C2-93BC-CF7E2AE9BC3F}" srcOrd="0" destOrd="0" parTransId="{022301B9-8F60-4B3D-9A34-D477FF5B99D0}" sibTransId="{262FD5A6-B939-451B-9B4A-F6D5EE364E4B}"/>
    <dgm:cxn modelId="{1425745E-9F45-409E-ACE7-405C1178B58E}" srcId="{7892B756-E8DD-4C93-9017-F9506BB1E2A0}" destId="{60FDDBCA-3ECF-40F3-B45C-725A3EFDA7AF}" srcOrd="0" destOrd="0" parTransId="{7CAD22C1-6927-4C55-ACFB-80957F8ED370}" sibTransId="{F2AD02D3-6504-4D6F-A605-7DAE070C15DC}"/>
    <dgm:cxn modelId="{68723601-9842-40C3-B6A5-56C700AC7932}" type="presOf" srcId="{60FDDBCA-3ECF-40F3-B45C-725A3EFDA7AF}" destId="{C4BA7042-223F-48C9-BD4B-06A4566A9369}" srcOrd="0" destOrd="0" presId="urn:microsoft.com/office/officeart/2005/8/layout/list1"/>
    <dgm:cxn modelId="{0EA9D049-B653-4AA3-8E80-931123151198}" type="presOf" srcId="{7AEDC9F7-6BC8-4CCB-A672-50F0A3B2DEFC}" destId="{743565F4-9D06-488A-8DD4-87B29616D641}" srcOrd="0" destOrd="0" presId="urn:microsoft.com/office/officeart/2005/8/layout/list1"/>
    <dgm:cxn modelId="{279E73AB-FBDD-4E04-87BE-AE2BF8638C18}" type="presOf" srcId="{AD3B8B0B-A718-46DF-9FA6-DAB71D834576}" destId="{B07BCF38-4BA9-4703-BF1E-312E902E7D3E}" srcOrd="1" destOrd="0" presId="urn:microsoft.com/office/officeart/2005/8/layout/list1"/>
    <dgm:cxn modelId="{3DEEFF60-F9A6-4B5A-8A31-DF98FECA7A61}" srcId="{E870D1C4-662F-4BA8-958E-7193F85167C2}" destId="{CE1D1F17-EBFF-47C1-A40C-FC1831E56D53}" srcOrd="0" destOrd="0" parTransId="{16EACB3B-DAEB-42DA-8FE9-92996F2B55F1}" sibTransId="{E082A7F8-750E-49C4-9C6A-6F540A9B36B3}"/>
    <dgm:cxn modelId="{D638F319-B5BE-43B3-A200-7BB7A92F1FD0}" type="presOf" srcId="{5E4AF0AD-312D-4F06-8DF3-C564150B6572}" destId="{BEB64572-5562-4287-8D63-42353B2E0DB7}" srcOrd="0" destOrd="0" presId="urn:microsoft.com/office/officeart/2005/8/layout/list1"/>
    <dgm:cxn modelId="{2252BD8F-9CF4-48A1-B2D7-2A8601AA0C0B}" type="presOf" srcId="{B8A424A8-2A11-47E2-BFA8-745357694E8D}" destId="{4F8ECFA2-C24C-4A38-9F4A-8422E037251D}" srcOrd="1" destOrd="0" presId="urn:microsoft.com/office/officeart/2005/8/layout/list1"/>
    <dgm:cxn modelId="{8547FB05-C7E8-49B8-A2F6-0192D29D8C0E}" srcId="{AD3B8B0B-A718-46DF-9FA6-DAB71D834576}" destId="{CF797015-E731-4E6F-B1F4-45A378DDB373}" srcOrd="0" destOrd="0" parTransId="{92918125-3FF8-4B3D-923C-FBE63F062FE4}" sibTransId="{6CE9037D-5859-4852-AF3F-C719F87784BF}"/>
    <dgm:cxn modelId="{544C5B80-64C0-4215-8363-54D95466B9BB}" srcId="{5E4AF0AD-312D-4F06-8DF3-C564150B6572}" destId="{B8A424A8-2A11-47E2-BFA8-745357694E8D}" srcOrd="4" destOrd="0" parTransId="{7D15A065-334D-418F-9AED-5A4F7A6F2220}" sibTransId="{4A384C30-83C0-450C-9067-1753BE6F96B8}"/>
    <dgm:cxn modelId="{908119B5-A90C-4B96-80A6-EFFC1BF35C1E}" type="presOf" srcId="{B8A424A8-2A11-47E2-BFA8-745357694E8D}" destId="{3C53C310-F536-45D4-A961-DE7C97114AEF}" srcOrd="0" destOrd="0" presId="urn:microsoft.com/office/officeart/2005/8/layout/list1"/>
    <dgm:cxn modelId="{FC37ADC8-6839-40E1-94B7-145AE2CF5B66}" srcId="{7AEDC9F7-6BC8-4CCB-A672-50F0A3B2DEFC}" destId="{AD09F071-140B-416E-A83F-A9D9F7B37949}" srcOrd="0" destOrd="0" parTransId="{A99FBD98-8771-4081-875A-B4982E9CF281}" sibTransId="{98D3FDCE-7796-4E71-A3AE-982932A24A8D}"/>
    <dgm:cxn modelId="{3690B547-3F13-45FC-A880-6CC7AAF4881F}" type="presOf" srcId="{7892B756-E8DD-4C93-9017-F9506BB1E2A0}" destId="{66473528-D2B7-422D-969F-C652C01BF616}" srcOrd="0" destOrd="0" presId="urn:microsoft.com/office/officeart/2005/8/layout/list1"/>
    <dgm:cxn modelId="{C68F0F8E-28DA-4C34-A731-2458C495036A}" srcId="{5E4AF0AD-312D-4F06-8DF3-C564150B6572}" destId="{7892B756-E8DD-4C93-9017-F9506BB1E2A0}" srcOrd="1" destOrd="0" parTransId="{9DCFB273-8112-4745-B708-2514E397BAB5}" sibTransId="{2310705F-B1E9-455F-BD47-B4D09E95FF0A}"/>
    <dgm:cxn modelId="{AB25F0A2-2A43-4042-8999-09A31AA7653F}" type="presOf" srcId="{AD3B8B0B-A718-46DF-9FA6-DAB71D834576}" destId="{C395F556-FCD1-4972-8D07-B1A664AF5B09}" srcOrd="0" destOrd="0" presId="urn:microsoft.com/office/officeart/2005/8/layout/list1"/>
    <dgm:cxn modelId="{EF1CB30A-6B87-4328-B589-4BEDDC9B84A8}" srcId="{5E4AF0AD-312D-4F06-8DF3-C564150B6572}" destId="{E870D1C4-662F-4BA8-958E-7193F85167C2}" srcOrd="2" destOrd="0" parTransId="{AABA551C-5151-4FCB-9795-AD68E338F83D}" sibTransId="{B9761E53-189C-4CBF-8CD7-5DA3B8D9B4A4}"/>
    <dgm:cxn modelId="{BFD4BCEB-B016-4387-BC14-03F55239AF5D}" type="presParOf" srcId="{BEB64572-5562-4287-8D63-42353B2E0DB7}" destId="{44D6EE27-F53D-41A9-BA4B-85BA923F770E}" srcOrd="0" destOrd="0" presId="urn:microsoft.com/office/officeart/2005/8/layout/list1"/>
    <dgm:cxn modelId="{768D757E-11B5-4D05-B2BE-EEB1B7A13A87}" type="presParOf" srcId="{44D6EE27-F53D-41A9-BA4B-85BA923F770E}" destId="{C395F556-FCD1-4972-8D07-B1A664AF5B09}" srcOrd="0" destOrd="0" presId="urn:microsoft.com/office/officeart/2005/8/layout/list1"/>
    <dgm:cxn modelId="{2558D8CD-FF7B-4959-97A9-A5948A67AE7C}" type="presParOf" srcId="{44D6EE27-F53D-41A9-BA4B-85BA923F770E}" destId="{B07BCF38-4BA9-4703-BF1E-312E902E7D3E}" srcOrd="1" destOrd="0" presId="urn:microsoft.com/office/officeart/2005/8/layout/list1"/>
    <dgm:cxn modelId="{555320E1-0156-404A-A90A-E7F760400028}" type="presParOf" srcId="{BEB64572-5562-4287-8D63-42353B2E0DB7}" destId="{743E48A9-44FA-40D7-BCB3-179AB247006D}" srcOrd="1" destOrd="0" presId="urn:microsoft.com/office/officeart/2005/8/layout/list1"/>
    <dgm:cxn modelId="{2907146F-B0E5-462E-8F2E-D0FDCF77B85F}" type="presParOf" srcId="{BEB64572-5562-4287-8D63-42353B2E0DB7}" destId="{A29714F3-DABA-4983-8E52-C56E9CE5D092}" srcOrd="2" destOrd="0" presId="urn:microsoft.com/office/officeart/2005/8/layout/list1"/>
    <dgm:cxn modelId="{8908A9A3-C72E-4760-9EA4-533FA978B780}" type="presParOf" srcId="{BEB64572-5562-4287-8D63-42353B2E0DB7}" destId="{FCC7DD8A-D9D8-48A4-B387-32CB60B119E0}" srcOrd="3" destOrd="0" presId="urn:microsoft.com/office/officeart/2005/8/layout/list1"/>
    <dgm:cxn modelId="{92CB2FF3-74AD-4527-BCF1-14C7732BA6E8}" type="presParOf" srcId="{BEB64572-5562-4287-8D63-42353B2E0DB7}" destId="{7E185C88-610C-4690-9521-9BCB3AD0392D}" srcOrd="4" destOrd="0" presId="urn:microsoft.com/office/officeart/2005/8/layout/list1"/>
    <dgm:cxn modelId="{D6A77C0D-5AB9-4189-BDE1-814AA6ACCF9F}" type="presParOf" srcId="{7E185C88-610C-4690-9521-9BCB3AD0392D}" destId="{66473528-D2B7-422D-969F-C652C01BF616}" srcOrd="0" destOrd="0" presId="urn:microsoft.com/office/officeart/2005/8/layout/list1"/>
    <dgm:cxn modelId="{9E4A9D86-56C0-4E80-A68D-15CACD00469E}" type="presParOf" srcId="{7E185C88-610C-4690-9521-9BCB3AD0392D}" destId="{73B44D1A-8670-4999-9B43-272A733AE910}" srcOrd="1" destOrd="0" presId="urn:microsoft.com/office/officeart/2005/8/layout/list1"/>
    <dgm:cxn modelId="{21FC3B16-7ADE-4441-A77A-17FD8EF1D1F8}" type="presParOf" srcId="{BEB64572-5562-4287-8D63-42353B2E0DB7}" destId="{A72A8451-4C42-4827-A0FE-3C96C5439D7F}" srcOrd="5" destOrd="0" presId="urn:microsoft.com/office/officeart/2005/8/layout/list1"/>
    <dgm:cxn modelId="{23933854-2F38-47FD-977A-F930B486D355}" type="presParOf" srcId="{BEB64572-5562-4287-8D63-42353B2E0DB7}" destId="{C4BA7042-223F-48C9-BD4B-06A4566A9369}" srcOrd="6" destOrd="0" presId="urn:microsoft.com/office/officeart/2005/8/layout/list1"/>
    <dgm:cxn modelId="{D52A4390-CAC0-4FA4-AC9F-8DCD56A91753}" type="presParOf" srcId="{BEB64572-5562-4287-8D63-42353B2E0DB7}" destId="{4AB2629D-942A-4F4B-8544-52D06A99762F}" srcOrd="7" destOrd="0" presId="urn:microsoft.com/office/officeart/2005/8/layout/list1"/>
    <dgm:cxn modelId="{4C21A989-E9FD-4453-8729-8B4C864C64B0}" type="presParOf" srcId="{BEB64572-5562-4287-8D63-42353B2E0DB7}" destId="{A04CC6AA-2A28-40A9-A5CD-5C017AA106B6}" srcOrd="8" destOrd="0" presId="urn:microsoft.com/office/officeart/2005/8/layout/list1"/>
    <dgm:cxn modelId="{5597246D-CAAA-407C-9C1C-1D4A841C85FD}" type="presParOf" srcId="{A04CC6AA-2A28-40A9-A5CD-5C017AA106B6}" destId="{EC31AE75-2F87-4E58-961F-89DCCD5BB37F}" srcOrd="0" destOrd="0" presId="urn:microsoft.com/office/officeart/2005/8/layout/list1"/>
    <dgm:cxn modelId="{302F4F04-17D9-4EAA-B473-7B843C5BFE9A}" type="presParOf" srcId="{A04CC6AA-2A28-40A9-A5CD-5C017AA106B6}" destId="{4E33C0F6-140E-42DC-8384-0643BE0BAF30}" srcOrd="1" destOrd="0" presId="urn:microsoft.com/office/officeart/2005/8/layout/list1"/>
    <dgm:cxn modelId="{9486D57A-4077-4F2A-8DAC-D8C78C431F46}" type="presParOf" srcId="{BEB64572-5562-4287-8D63-42353B2E0DB7}" destId="{EA2239CD-E1F2-4AD3-BAC3-58C0A1E12743}" srcOrd="9" destOrd="0" presId="urn:microsoft.com/office/officeart/2005/8/layout/list1"/>
    <dgm:cxn modelId="{C53E3088-BAA9-4A6E-9E36-44E5CD653448}" type="presParOf" srcId="{BEB64572-5562-4287-8D63-42353B2E0DB7}" destId="{2BD69F0C-5E28-4F4F-8B15-CD9B2D9434B6}" srcOrd="10" destOrd="0" presId="urn:microsoft.com/office/officeart/2005/8/layout/list1"/>
    <dgm:cxn modelId="{F87BCC90-2956-401A-9C3D-7D21F4589E7A}" type="presParOf" srcId="{BEB64572-5562-4287-8D63-42353B2E0DB7}" destId="{CC2AD4CB-1290-47E8-8771-703375BB0B70}" srcOrd="11" destOrd="0" presId="urn:microsoft.com/office/officeart/2005/8/layout/list1"/>
    <dgm:cxn modelId="{81A3D46E-F04D-4302-9F88-8B822F553147}" type="presParOf" srcId="{BEB64572-5562-4287-8D63-42353B2E0DB7}" destId="{BA0FA947-C403-4834-9C90-B50C5FA86CCF}" srcOrd="12" destOrd="0" presId="urn:microsoft.com/office/officeart/2005/8/layout/list1"/>
    <dgm:cxn modelId="{5DAE5BF0-462E-4802-A4F1-312381AD3A81}" type="presParOf" srcId="{BA0FA947-C403-4834-9C90-B50C5FA86CCF}" destId="{743565F4-9D06-488A-8DD4-87B29616D641}" srcOrd="0" destOrd="0" presId="urn:microsoft.com/office/officeart/2005/8/layout/list1"/>
    <dgm:cxn modelId="{98936858-B93C-4A59-A2C3-3CC1C7E4A22A}" type="presParOf" srcId="{BA0FA947-C403-4834-9C90-B50C5FA86CCF}" destId="{FFA94BA8-069F-4BAD-A4F4-78D101090A17}" srcOrd="1" destOrd="0" presId="urn:microsoft.com/office/officeart/2005/8/layout/list1"/>
    <dgm:cxn modelId="{6C19FD55-501C-4DB7-B6D6-C403EE580831}" type="presParOf" srcId="{BEB64572-5562-4287-8D63-42353B2E0DB7}" destId="{BE406988-8E43-4397-AA14-E8B9EF03B8F3}" srcOrd="13" destOrd="0" presId="urn:microsoft.com/office/officeart/2005/8/layout/list1"/>
    <dgm:cxn modelId="{D83AE837-A386-43CC-8DCF-58304129B0DC}" type="presParOf" srcId="{BEB64572-5562-4287-8D63-42353B2E0DB7}" destId="{AA55C98C-16C5-421B-AAAA-06BC7908BE97}" srcOrd="14" destOrd="0" presId="urn:microsoft.com/office/officeart/2005/8/layout/list1"/>
    <dgm:cxn modelId="{43CACF19-27F6-415D-B960-01D4CECDFC91}" type="presParOf" srcId="{BEB64572-5562-4287-8D63-42353B2E0DB7}" destId="{E0AE747F-BDC2-4AF9-B6A0-EE94C5C4D7EA}" srcOrd="15" destOrd="0" presId="urn:microsoft.com/office/officeart/2005/8/layout/list1"/>
    <dgm:cxn modelId="{FF3B1D16-3374-4A8E-BC5E-FCF61F265E11}" type="presParOf" srcId="{BEB64572-5562-4287-8D63-42353B2E0DB7}" destId="{4528978A-6E9E-4BB0-A0F1-E6758A9AF51E}" srcOrd="16" destOrd="0" presId="urn:microsoft.com/office/officeart/2005/8/layout/list1"/>
    <dgm:cxn modelId="{B1F134B2-00E9-4C8D-9E54-2F264C94F32E}" type="presParOf" srcId="{4528978A-6E9E-4BB0-A0F1-E6758A9AF51E}" destId="{3C53C310-F536-45D4-A961-DE7C97114AEF}" srcOrd="0" destOrd="0" presId="urn:microsoft.com/office/officeart/2005/8/layout/list1"/>
    <dgm:cxn modelId="{7251FA59-EC3F-404A-B205-3BD7B6BF006D}" type="presParOf" srcId="{4528978A-6E9E-4BB0-A0F1-E6758A9AF51E}" destId="{4F8ECFA2-C24C-4A38-9F4A-8422E037251D}" srcOrd="1" destOrd="0" presId="urn:microsoft.com/office/officeart/2005/8/layout/list1"/>
    <dgm:cxn modelId="{793241A3-0500-4E26-A199-2E22E034E3E9}" type="presParOf" srcId="{BEB64572-5562-4287-8D63-42353B2E0DB7}" destId="{562300CD-0C28-498B-8760-05FCEA56474C}" srcOrd="17" destOrd="0" presId="urn:microsoft.com/office/officeart/2005/8/layout/list1"/>
    <dgm:cxn modelId="{CEAC68DC-314F-4EEF-8878-ED8D0BD01F14}" type="presParOf" srcId="{BEB64572-5562-4287-8D63-42353B2E0DB7}" destId="{BD705793-DBD2-492B-B5E7-28D346C1BF4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24B990-A286-4C5B-AE41-84CCA675E83C}" type="doc">
      <dgm:prSet loTypeId="urn:microsoft.com/office/officeart/2005/8/layout/chevron1" loCatId="process" qsTypeId="urn:microsoft.com/office/officeart/2005/8/quickstyle/simple1" qsCatId="simple" csTypeId="urn:microsoft.com/office/officeart/2005/8/colors/accent0_3" csCatId="mainScheme" phldr="1"/>
      <dgm:spPr/>
    </dgm:pt>
    <dgm:pt modelId="{E56EA4A3-C046-47F1-A73D-E0F2AA1B9CC3}">
      <dgm:prSet phldrT="[Texto]" custT="1"/>
      <dgm:spPr>
        <a:solidFill>
          <a:schemeClr val="tx2"/>
        </a:solidFill>
      </dgm:spPr>
      <dgm:t>
        <a:bodyPr/>
        <a:lstStyle/>
        <a:p>
          <a:r>
            <a:rPr lang="es-EC" sz="1400" b="1" dirty="0" smtClean="0">
              <a:solidFill>
                <a:schemeClr val="bg1"/>
              </a:solidFill>
              <a:effectLst/>
            </a:rPr>
            <a:t>FASE I</a:t>
          </a:r>
        </a:p>
        <a:p>
          <a:r>
            <a:rPr lang="es-EC" sz="1400" b="1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dirty="0">
            <a:solidFill>
              <a:schemeClr val="bg1"/>
            </a:solidFill>
            <a:effectLst/>
          </a:endParaRPr>
        </a:p>
      </dgm:t>
    </dgm:pt>
    <dgm:pt modelId="{05093C95-98ED-4A5B-8867-0C4B32430822}" type="par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366E81B2-3F76-43D2-9E7D-342CA8C36EE3}" type="sibTrans" cxnId="{241E0D6F-7B43-4384-8203-0B75A53F62D5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F2F734-CCB9-4DC9-A6E9-A8CABCC8B1AC}">
      <dgm:prSet phldrT="[Texto]" custT="1"/>
      <dgm:spPr>
        <a:solidFill>
          <a:schemeClr val="accent5"/>
        </a:solidFill>
      </dgm:spPr>
      <dgm:t>
        <a:bodyPr/>
        <a:lstStyle/>
        <a:p>
          <a:r>
            <a:rPr lang="es-EC" sz="1400" b="1" dirty="0" smtClean="0">
              <a:solidFill>
                <a:schemeClr val="tx1"/>
              </a:solidFill>
            </a:rPr>
            <a:t>FASE II</a:t>
          </a:r>
        </a:p>
        <a:p>
          <a:r>
            <a:rPr lang="es-EC" sz="1400" b="1" dirty="0" smtClean="0">
              <a:solidFill>
                <a:schemeClr val="tx1"/>
              </a:solidFill>
            </a:rPr>
            <a:t>ANÁLISIS Y EVALUACIÓN </a:t>
          </a:r>
        </a:p>
      </dgm:t>
    </dgm:pt>
    <dgm:pt modelId="{08D23703-BF25-4F2C-8A9A-D9A37F8845D2}" type="par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7598A164-9246-4BE3-AB6E-C1A921699A7B}" type="sibTrans" cxnId="{388AC01F-7C0D-408E-B6B4-B90DCCC3A917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0473ACE-22EA-4903-91D7-2B47DE09D710}">
      <dgm:prSet phldrT="[Texto]" custT="1"/>
      <dgm:spPr/>
      <dgm:t>
        <a:bodyPr/>
        <a:lstStyle/>
        <a:p>
          <a:r>
            <a:rPr lang="es-EC" sz="1400" b="1" smtClean="0"/>
            <a:t>FASE III</a:t>
          </a:r>
        </a:p>
        <a:p>
          <a:r>
            <a:rPr lang="es-EC" sz="1400" b="1" smtClean="0"/>
            <a:t>SELECCIÓN</a:t>
          </a:r>
          <a:endParaRPr lang="es-EC" sz="1400" b="1" dirty="0"/>
        </a:p>
      </dgm:t>
    </dgm:pt>
    <dgm:pt modelId="{C31848DA-DC85-4531-A5CB-233DA9E3254D}" type="par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6C8A2CC4-85A6-43EE-9B4A-851DCA848A26}" type="sibTrans" cxnId="{8E8FCB79-B377-46BC-AC8D-0D1E256B15C9}">
      <dgm:prSet/>
      <dgm:spPr/>
      <dgm:t>
        <a:bodyPr/>
        <a:lstStyle/>
        <a:p>
          <a:endParaRPr lang="es-EC" sz="800" b="1">
            <a:solidFill>
              <a:schemeClr val="tx1"/>
            </a:solidFill>
          </a:endParaRPr>
        </a:p>
      </dgm:t>
    </dgm:pt>
    <dgm:pt modelId="{E06A4E72-93BD-465C-ACA1-6AB262E78F94}" type="pres">
      <dgm:prSet presAssocID="{B824B990-A286-4C5B-AE41-84CCA675E83C}" presName="Name0" presStyleCnt="0">
        <dgm:presLayoutVars>
          <dgm:dir/>
          <dgm:animLvl val="lvl"/>
          <dgm:resizeHandles val="exact"/>
        </dgm:presLayoutVars>
      </dgm:prSet>
      <dgm:spPr/>
    </dgm:pt>
    <dgm:pt modelId="{261FD1CC-9A44-45FF-B5FF-0A8925B8C07F}" type="pres">
      <dgm:prSet presAssocID="{E56EA4A3-C046-47F1-A73D-E0F2AA1B9CC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2D45F4B-61A5-4159-9106-6FEF8ABA642B}" type="pres">
      <dgm:prSet presAssocID="{366E81B2-3F76-43D2-9E7D-342CA8C36EE3}" presName="parTxOnlySpace" presStyleCnt="0"/>
      <dgm:spPr/>
    </dgm:pt>
    <dgm:pt modelId="{CC16467E-26E6-490D-9397-22A3A5FDB39A}" type="pres">
      <dgm:prSet presAssocID="{E0F2F734-CCB9-4DC9-A6E9-A8CABCC8B1A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A7335C-F15A-4E6A-9AAA-922CEA2B3F44}" type="pres">
      <dgm:prSet presAssocID="{7598A164-9246-4BE3-AB6E-C1A921699A7B}" presName="parTxOnlySpace" presStyleCnt="0"/>
      <dgm:spPr/>
    </dgm:pt>
    <dgm:pt modelId="{DC7B137B-A2FD-4C7E-819D-09A3E79F5609}" type="pres">
      <dgm:prSet presAssocID="{60473ACE-22EA-4903-91D7-2B47DE09D710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41E0D6F-7B43-4384-8203-0B75A53F62D5}" srcId="{B824B990-A286-4C5B-AE41-84CCA675E83C}" destId="{E56EA4A3-C046-47F1-A73D-E0F2AA1B9CC3}" srcOrd="0" destOrd="0" parTransId="{05093C95-98ED-4A5B-8867-0C4B32430822}" sibTransId="{366E81B2-3F76-43D2-9E7D-342CA8C36EE3}"/>
    <dgm:cxn modelId="{8E8FCB79-B377-46BC-AC8D-0D1E256B15C9}" srcId="{B824B990-A286-4C5B-AE41-84CCA675E83C}" destId="{60473ACE-22EA-4903-91D7-2B47DE09D710}" srcOrd="2" destOrd="0" parTransId="{C31848DA-DC85-4531-A5CB-233DA9E3254D}" sibTransId="{6C8A2CC4-85A6-43EE-9B4A-851DCA848A26}"/>
    <dgm:cxn modelId="{C5418AF4-C2EA-4795-A0E7-57FEE9CB6298}" type="presOf" srcId="{E56EA4A3-C046-47F1-A73D-E0F2AA1B9CC3}" destId="{261FD1CC-9A44-45FF-B5FF-0A8925B8C07F}" srcOrd="0" destOrd="0" presId="urn:microsoft.com/office/officeart/2005/8/layout/chevron1"/>
    <dgm:cxn modelId="{388AC01F-7C0D-408E-B6B4-B90DCCC3A917}" srcId="{B824B990-A286-4C5B-AE41-84CCA675E83C}" destId="{E0F2F734-CCB9-4DC9-A6E9-A8CABCC8B1AC}" srcOrd="1" destOrd="0" parTransId="{08D23703-BF25-4F2C-8A9A-D9A37F8845D2}" sibTransId="{7598A164-9246-4BE3-AB6E-C1A921699A7B}"/>
    <dgm:cxn modelId="{7D37B356-916D-408B-BDE0-B68485BAF9C0}" type="presOf" srcId="{E0F2F734-CCB9-4DC9-A6E9-A8CABCC8B1AC}" destId="{CC16467E-26E6-490D-9397-22A3A5FDB39A}" srcOrd="0" destOrd="0" presId="urn:microsoft.com/office/officeart/2005/8/layout/chevron1"/>
    <dgm:cxn modelId="{146019C1-ED33-4DA1-B937-1B1765030171}" type="presOf" srcId="{60473ACE-22EA-4903-91D7-2B47DE09D710}" destId="{DC7B137B-A2FD-4C7E-819D-09A3E79F5609}" srcOrd="0" destOrd="0" presId="urn:microsoft.com/office/officeart/2005/8/layout/chevron1"/>
    <dgm:cxn modelId="{1E0DB0D6-9F1C-439B-91E0-2C78BE4ACAAE}" type="presOf" srcId="{B824B990-A286-4C5B-AE41-84CCA675E83C}" destId="{E06A4E72-93BD-465C-ACA1-6AB262E78F94}" srcOrd="0" destOrd="0" presId="urn:microsoft.com/office/officeart/2005/8/layout/chevron1"/>
    <dgm:cxn modelId="{372726C6-C7A0-423D-B80C-7DE2A3A2DD19}" type="presParOf" srcId="{E06A4E72-93BD-465C-ACA1-6AB262E78F94}" destId="{261FD1CC-9A44-45FF-B5FF-0A8925B8C07F}" srcOrd="0" destOrd="0" presId="urn:microsoft.com/office/officeart/2005/8/layout/chevron1"/>
    <dgm:cxn modelId="{B707D29E-0249-447E-B166-5867828BF60A}" type="presParOf" srcId="{E06A4E72-93BD-465C-ACA1-6AB262E78F94}" destId="{62D45F4B-61A5-4159-9106-6FEF8ABA642B}" srcOrd="1" destOrd="0" presId="urn:microsoft.com/office/officeart/2005/8/layout/chevron1"/>
    <dgm:cxn modelId="{4543E52A-E8F4-47B0-A2A2-030CB9AC8507}" type="presParOf" srcId="{E06A4E72-93BD-465C-ACA1-6AB262E78F94}" destId="{CC16467E-26E6-490D-9397-22A3A5FDB39A}" srcOrd="2" destOrd="0" presId="urn:microsoft.com/office/officeart/2005/8/layout/chevron1"/>
    <dgm:cxn modelId="{BCCE6BC6-4A5C-475A-9689-2F888B2DD000}" type="presParOf" srcId="{E06A4E72-93BD-465C-ACA1-6AB262E78F94}" destId="{A4A7335C-F15A-4E6A-9AAA-922CEA2B3F44}" srcOrd="3" destOrd="0" presId="urn:microsoft.com/office/officeart/2005/8/layout/chevron1"/>
    <dgm:cxn modelId="{E4A61798-A8AF-4388-AEDD-8958C36105F7}" type="presParOf" srcId="{E06A4E72-93BD-465C-ACA1-6AB262E78F94}" destId="{DC7B137B-A2FD-4C7E-819D-09A3E79F56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E4AF0AD-312D-4F06-8DF3-C564150B6572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s-EC"/>
        </a:p>
      </dgm:t>
    </dgm:pt>
    <dgm:pt modelId="{7892B756-E8DD-4C93-9017-F9506BB1E2A0}">
      <dgm:prSet phldrT="[Texto]" custT="1"/>
      <dgm:spPr/>
      <dgm:t>
        <a:bodyPr/>
        <a:lstStyle/>
        <a:p>
          <a:r>
            <a:rPr lang="es-EC" sz="1800" b="1" dirty="0" smtClean="0"/>
            <a:t>Cálculo de las matrices de transición</a:t>
          </a:r>
          <a:endParaRPr lang="es-EC" sz="1800" dirty="0"/>
        </a:p>
      </dgm:t>
    </dgm:pt>
    <dgm:pt modelId="{9DCFB273-8112-4745-B708-2514E397BAB5}" type="parTrans" cxnId="{C68F0F8E-28DA-4C34-A731-2458C495036A}">
      <dgm:prSet/>
      <dgm:spPr/>
      <dgm:t>
        <a:bodyPr/>
        <a:lstStyle/>
        <a:p>
          <a:endParaRPr lang="es-EC" sz="1800"/>
        </a:p>
      </dgm:t>
    </dgm:pt>
    <dgm:pt modelId="{2310705F-B1E9-455F-BD47-B4D09E95FF0A}" type="sibTrans" cxnId="{C68F0F8E-28DA-4C34-A731-2458C495036A}">
      <dgm:prSet/>
      <dgm:spPr/>
      <dgm:t>
        <a:bodyPr/>
        <a:lstStyle/>
        <a:p>
          <a:endParaRPr lang="es-EC" sz="1800"/>
        </a:p>
      </dgm:t>
    </dgm:pt>
    <dgm:pt modelId="{60FDDBCA-3ECF-40F3-B45C-725A3EFDA7AF}">
      <dgm:prSet phldrT="[Texto]" custT="1"/>
      <dgm:spPr/>
      <dgm:t>
        <a:bodyPr/>
        <a:lstStyle/>
        <a:p>
          <a:r>
            <a:rPr lang="es-EC" sz="1800" dirty="0" smtClean="0"/>
            <a:t>Porcentajes de cambios de una categoría a otra (6,6 </a:t>
          </a:r>
          <a:r>
            <a:rPr lang="es-EC" sz="1800" dirty="0" smtClean="0">
              <a:sym typeface="Wingdings" panose="05000000000000000000" pitchFamily="2" charset="2"/>
            </a:rPr>
            <a:t> </a:t>
          </a:r>
          <a:r>
            <a:rPr lang="es-EC" sz="1800" dirty="0" smtClean="0"/>
            <a:t>no urbano a urbano)</a:t>
          </a:r>
          <a:endParaRPr lang="es-EC" sz="1800" dirty="0"/>
        </a:p>
      </dgm:t>
    </dgm:pt>
    <dgm:pt modelId="{7CAD22C1-6927-4C55-ACFB-80957F8ED370}" type="parTrans" cxnId="{1425745E-9F45-409E-ACE7-405C1178B58E}">
      <dgm:prSet/>
      <dgm:spPr/>
      <dgm:t>
        <a:bodyPr/>
        <a:lstStyle/>
        <a:p>
          <a:endParaRPr lang="es-EC" sz="1800"/>
        </a:p>
      </dgm:t>
    </dgm:pt>
    <dgm:pt modelId="{F2AD02D3-6504-4D6F-A605-7DAE070C15DC}" type="sibTrans" cxnId="{1425745E-9F45-409E-ACE7-405C1178B58E}">
      <dgm:prSet/>
      <dgm:spPr/>
      <dgm:t>
        <a:bodyPr/>
        <a:lstStyle/>
        <a:p>
          <a:endParaRPr lang="es-EC" sz="1800"/>
        </a:p>
      </dgm:t>
    </dgm:pt>
    <dgm:pt modelId="{E870D1C4-662F-4BA8-958E-7193F85167C2}">
      <dgm:prSet phldrT="[Texto]" custT="1"/>
      <dgm:spPr/>
      <dgm:t>
        <a:bodyPr/>
        <a:lstStyle/>
        <a:p>
          <a:r>
            <a:rPr lang="es-EC" sz="1800" b="1" dirty="0" smtClean="0"/>
            <a:t>Categorizar variables continuas</a:t>
          </a:r>
          <a:endParaRPr lang="es-EC" sz="1800" dirty="0"/>
        </a:p>
      </dgm:t>
    </dgm:pt>
    <dgm:pt modelId="{AABA551C-5151-4FCB-9795-AD68E338F83D}" type="parTrans" cxnId="{EF1CB30A-6B87-4328-B589-4BEDDC9B84A8}">
      <dgm:prSet/>
      <dgm:spPr/>
      <dgm:t>
        <a:bodyPr/>
        <a:lstStyle/>
        <a:p>
          <a:endParaRPr lang="es-EC" sz="1800"/>
        </a:p>
      </dgm:t>
    </dgm:pt>
    <dgm:pt modelId="{B9761E53-189C-4CBF-8CD7-5DA3B8D9B4A4}" type="sibTrans" cxnId="{EF1CB30A-6B87-4328-B589-4BEDDC9B84A8}">
      <dgm:prSet/>
      <dgm:spPr/>
      <dgm:t>
        <a:bodyPr/>
        <a:lstStyle/>
        <a:p>
          <a:endParaRPr lang="es-EC" sz="1800"/>
        </a:p>
      </dgm:t>
    </dgm:pt>
    <dgm:pt modelId="{CE1D1F17-EBFF-47C1-A40C-FC1831E56D53}">
      <dgm:prSet phldrT="[Texto]" custT="1"/>
      <dgm:spPr/>
      <dgm:t>
        <a:bodyPr/>
        <a:lstStyle/>
        <a:p>
          <a:r>
            <a:rPr lang="es-EC" sz="1800" dirty="0" smtClean="0"/>
            <a:t>Transformar variables continuas a categóricas para calcular su transición</a:t>
          </a:r>
          <a:endParaRPr lang="es-EC" sz="1800" dirty="0"/>
        </a:p>
      </dgm:t>
    </dgm:pt>
    <dgm:pt modelId="{16EACB3B-DAEB-42DA-8FE9-92996F2B55F1}" type="parTrans" cxnId="{3DEEFF60-F9A6-4B5A-8A31-DF98FECA7A61}">
      <dgm:prSet/>
      <dgm:spPr/>
      <dgm:t>
        <a:bodyPr/>
        <a:lstStyle/>
        <a:p>
          <a:endParaRPr lang="es-EC" sz="1800"/>
        </a:p>
      </dgm:t>
    </dgm:pt>
    <dgm:pt modelId="{E082A7F8-750E-49C4-9C6A-6F540A9B36B3}" type="sibTrans" cxnId="{3DEEFF60-F9A6-4B5A-8A31-DF98FECA7A61}">
      <dgm:prSet/>
      <dgm:spPr/>
      <dgm:t>
        <a:bodyPr/>
        <a:lstStyle/>
        <a:p>
          <a:endParaRPr lang="es-EC" sz="1800"/>
        </a:p>
      </dgm:t>
    </dgm:pt>
    <dgm:pt modelId="{178336E4-1EB3-4DEE-B174-B0558E89FFF1}">
      <dgm:prSet phldrT="[Texto]" custT="1"/>
      <dgm:spPr/>
      <dgm:t>
        <a:bodyPr/>
        <a:lstStyle/>
        <a:p>
          <a:r>
            <a:rPr lang="es-EC" sz="1800" b="1" dirty="0" smtClean="0"/>
            <a:t>Calculo de los coeficientes de los pesos de evidencia</a:t>
          </a:r>
          <a:endParaRPr lang="es-EC" sz="1800" dirty="0"/>
        </a:p>
      </dgm:t>
    </dgm:pt>
    <dgm:pt modelId="{DFAFDDFE-E0A6-420A-A8CF-8F01E7C3897D}" type="parTrans" cxnId="{BF738591-6E02-489F-A577-9EBE67CD2868}">
      <dgm:prSet/>
      <dgm:spPr/>
      <dgm:t>
        <a:bodyPr/>
        <a:lstStyle/>
        <a:p>
          <a:endParaRPr lang="es-EC" sz="1800"/>
        </a:p>
      </dgm:t>
    </dgm:pt>
    <dgm:pt modelId="{48A2B46E-EAF5-4B61-82C1-C3F189300AE7}" type="sibTrans" cxnId="{BF738591-6E02-489F-A577-9EBE67CD2868}">
      <dgm:prSet/>
      <dgm:spPr/>
      <dgm:t>
        <a:bodyPr/>
        <a:lstStyle/>
        <a:p>
          <a:endParaRPr lang="es-EC" sz="1800"/>
        </a:p>
      </dgm:t>
    </dgm:pt>
    <dgm:pt modelId="{E2197C8C-2B27-49EB-8DC2-2592D87723B3}">
      <dgm:prSet phldrT="[Texto]" custT="1"/>
      <dgm:spPr/>
      <dgm:t>
        <a:bodyPr/>
        <a:lstStyle/>
        <a:p>
          <a:r>
            <a:rPr lang="es-EC" sz="1800" dirty="0" smtClean="0"/>
            <a:t>Determinar el grado de importancia según el comportamiento entre variables</a:t>
          </a:r>
          <a:endParaRPr lang="es-EC" sz="1800" dirty="0"/>
        </a:p>
      </dgm:t>
    </dgm:pt>
    <dgm:pt modelId="{73190D82-80D2-48D2-B2B9-4880BD2EB923}" type="parTrans" cxnId="{F480FD68-804D-4F13-983B-75A9F6F97EC7}">
      <dgm:prSet/>
      <dgm:spPr/>
      <dgm:t>
        <a:bodyPr/>
        <a:lstStyle/>
        <a:p>
          <a:endParaRPr lang="es-EC" sz="1800"/>
        </a:p>
      </dgm:t>
    </dgm:pt>
    <dgm:pt modelId="{23BB44A6-01BB-40F8-8906-B23F09D5B4B0}" type="sibTrans" cxnId="{F480FD68-804D-4F13-983B-75A9F6F97EC7}">
      <dgm:prSet/>
      <dgm:spPr/>
      <dgm:t>
        <a:bodyPr/>
        <a:lstStyle/>
        <a:p>
          <a:endParaRPr lang="es-EC" sz="1800"/>
        </a:p>
      </dgm:t>
    </dgm:pt>
    <dgm:pt modelId="{6E641C13-8DDB-4750-8886-F3C34F19C2F6}">
      <dgm:prSet phldrT="[Texto]" custT="1"/>
      <dgm:spPr/>
      <dgm:t>
        <a:bodyPr/>
        <a:lstStyle/>
        <a:p>
          <a:r>
            <a:rPr lang="es-EC" sz="1800" b="1" dirty="0" smtClean="0"/>
            <a:t>Análisis de correlación espacial entre variables</a:t>
          </a:r>
          <a:endParaRPr lang="es-EC" sz="1800" dirty="0"/>
        </a:p>
      </dgm:t>
    </dgm:pt>
    <dgm:pt modelId="{86398229-CAEE-4459-A2DA-4309B10763D3}" type="parTrans" cxnId="{DDEF960A-D81C-4A52-A454-11292EC5F961}">
      <dgm:prSet/>
      <dgm:spPr/>
      <dgm:t>
        <a:bodyPr/>
        <a:lstStyle/>
        <a:p>
          <a:endParaRPr lang="es-EC" sz="1800"/>
        </a:p>
      </dgm:t>
    </dgm:pt>
    <dgm:pt modelId="{1470FF43-C73B-4A69-BCE0-C6C6AED4E656}" type="sibTrans" cxnId="{DDEF960A-D81C-4A52-A454-11292EC5F961}">
      <dgm:prSet/>
      <dgm:spPr/>
      <dgm:t>
        <a:bodyPr/>
        <a:lstStyle/>
        <a:p>
          <a:endParaRPr lang="es-EC" sz="1800"/>
        </a:p>
      </dgm:t>
    </dgm:pt>
    <dgm:pt modelId="{CD42373A-DB67-4BF7-A095-5BF78ABB7FAD}">
      <dgm:prSet phldrT="[Texto]" custT="1"/>
      <dgm:spPr/>
      <dgm:t>
        <a:bodyPr/>
        <a:lstStyle/>
        <a:p>
          <a:r>
            <a:rPr lang="es-EC" sz="1800" dirty="0" smtClean="0"/>
            <a:t>Comprobación de independencia entre variables</a:t>
          </a:r>
          <a:endParaRPr lang="es-EC" sz="1800" dirty="0"/>
        </a:p>
      </dgm:t>
    </dgm:pt>
    <dgm:pt modelId="{74552FD3-5B64-44EF-B410-DC46F275806B}" type="parTrans" cxnId="{A4D308D9-5D78-4860-8723-139C7B21ACCF}">
      <dgm:prSet/>
      <dgm:spPr/>
      <dgm:t>
        <a:bodyPr/>
        <a:lstStyle/>
        <a:p>
          <a:endParaRPr lang="es-EC" sz="1800"/>
        </a:p>
      </dgm:t>
    </dgm:pt>
    <dgm:pt modelId="{86613AB1-5C2A-44AF-B32C-068F3893043E}" type="sibTrans" cxnId="{A4D308D9-5D78-4860-8723-139C7B21ACCF}">
      <dgm:prSet/>
      <dgm:spPr/>
      <dgm:t>
        <a:bodyPr/>
        <a:lstStyle/>
        <a:p>
          <a:endParaRPr lang="es-EC" sz="1800"/>
        </a:p>
      </dgm:t>
    </dgm:pt>
    <dgm:pt modelId="{BEB64572-5562-4287-8D63-42353B2E0DB7}" type="pres">
      <dgm:prSet presAssocID="{5E4AF0AD-312D-4F06-8DF3-C564150B65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7E185C88-610C-4690-9521-9BCB3AD0392D}" type="pres">
      <dgm:prSet presAssocID="{7892B756-E8DD-4C93-9017-F9506BB1E2A0}" presName="parentLin" presStyleCnt="0"/>
      <dgm:spPr/>
    </dgm:pt>
    <dgm:pt modelId="{66473528-D2B7-422D-969F-C652C01BF616}" type="pres">
      <dgm:prSet presAssocID="{7892B756-E8DD-4C93-9017-F9506BB1E2A0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73B44D1A-8670-4999-9B43-272A733AE910}" type="pres">
      <dgm:prSet presAssocID="{7892B756-E8DD-4C93-9017-F9506BB1E2A0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72A8451-4C42-4827-A0FE-3C96C5439D7F}" type="pres">
      <dgm:prSet presAssocID="{7892B756-E8DD-4C93-9017-F9506BB1E2A0}" presName="negativeSpace" presStyleCnt="0"/>
      <dgm:spPr/>
    </dgm:pt>
    <dgm:pt modelId="{C4BA7042-223F-48C9-BD4B-06A4566A9369}" type="pres">
      <dgm:prSet presAssocID="{7892B756-E8DD-4C93-9017-F9506BB1E2A0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AB2629D-942A-4F4B-8544-52D06A99762F}" type="pres">
      <dgm:prSet presAssocID="{2310705F-B1E9-455F-BD47-B4D09E95FF0A}" presName="spaceBetweenRectangles" presStyleCnt="0"/>
      <dgm:spPr/>
    </dgm:pt>
    <dgm:pt modelId="{A04CC6AA-2A28-40A9-A5CD-5C017AA106B6}" type="pres">
      <dgm:prSet presAssocID="{E870D1C4-662F-4BA8-958E-7193F85167C2}" presName="parentLin" presStyleCnt="0"/>
      <dgm:spPr/>
    </dgm:pt>
    <dgm:pt modelId="{EC31AE75-2F87-4E58-961F-89DCCD5BB37F}" type="pres">
      <dgm:prSet presAssocID="{E870D1C4-662F-4BA8-958E-7193F85167C2}" presName="parentLeftMargin" presStyleLbl="node1" presStyleIdx="0" presStyleCnt="4"/>
      <dgm:spPr/>
      <dgm:t>
        <a:bodyPr/>
        <a:lstStyle/>
        <a:p>
          <a:endParaRPr lang="es-EC"/>
        </a:p>
      </dgm:t>
    </dgm:pt>
    <dgm:pt modelId="{4E33C0F6-140E-42DC-8384-0643BE0BAF30}" type="pres">
      <dgm:prSet presAssocID="{E870D1C4-662F-4BA8-958E-7193F85167C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A2239CD-E1F2-4AD3-BAC3-58C0A1E12743}" type="pres">
      <dgm:prSet presAssocID="{E870D1C4-662F-4BA8-958E-7193F85167C2}" presName="negativeSpace" presStyleCnt="0"/>
      <dgm:spPr/>
    </dgm:pt>
    <dgm:pt modelId="{2BD69F0C-5E28-4F4F-8B15-CD9B2D9434B6}" type="pres">
      <dgm:prSet presAssocID="{E870D1C4-662F-4BA8-958E-7193F85167C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A2C02BD-F941-4B5A-9B15-6869624FB8FB}" type="pres">
      <dgm:prSet presAssocID="{B9761E53-189C-4CBF-8CD7-5DA3B8D9B4A4}" presName="spaceBetweenRectangles" presStyleCnt="0"/>
      <dgm:spPr/>
    </dgm:pt>
    <dgm:pt modelId="{67478AA8-5E38-4F34-AEB1-8912428BFD40}" type="pres">
      <dgm:prSet presAssocID="{178336E4-1EB3-4DEE-B174-B0558E89FFF1}" presName="parentLin" presStyleCnt="0"/>
      <dgm:spPr/>
    </dgm:pt>
    <dgm:pt modelId="{0B5D23EC-0D3A-4DCD-BBA5-BAD96E6C7941}" type="pres">
      <dgm:prSet presAssocID="{178336E4-1EB3-4DEE-B174-B0558E89FFF1}" presName="parentLeftMargin" presStyleLbl="node1" presStyleIdx="1" presStyleCnt="4"/>
      <dgm:spPr/>
      <dgm:t>
        <a:bodyPr/>
        <a:lstStyle/>
        <a:p>
          <a:endParaRPr lang="es-EC"/>
        </a:p>
      </dgm:t>
    </dgm:pt>
    <dgm:pt modelId="{43C56EE2-031C-4675-8422-C48EB75C6DAB}" type="pres">
      <dgm:prSet presAssocID="{178336E4-1EB3-4DEE-B174-B0558E89FFF1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85F6F22-9816-43A4-85AC-126028D6E092}" type="pres">
      <dgm:prSet presAssocID="{178336E4-1EB3-4DEE-B174-B0558E89FFF1}" presName="negativeSpace" presStyleCnt="0"/>
      <dgm:spPr/>
    </dgm:pt>
    <dgm:pt modelId="{79F1E65F-39BD-4717-99E0-6292E8EE2037}" type="pres">
      <dgm:prSet presAssocID="{178336E4-1EB3-4DEE-B174-B0558E89FFF1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EA5863C-60C9-49A1-AC72-D997C866996F}" type="pres">
      <dgm:prSet presAssocID="{48A2B46E-EAF5-4B61-82C1-C3F189300AE7}" presName="spaceBetweenRectangles" presStyleCnt="0"/>
      <dgm:spPr/>
    </dgm:pt>
    <dgm:pt modelId="{42988E9D-8718-4A79-8ED4-B7A2BC586863}" type="pres">
      <dgm:prSet presAssocID="{6E641C13-8DDB-4750-8886-F3C34F19C2F6}" presName="parentLin" presStyleCnt="0"/>
      <dgm:spPr/>
    </dgm:pt>
    <dgm:pt modelId="{34E5795D-84BE-4D9C-8285-FDB7DFED0785}" type="pres">
      <dgm:prSet presAssocID="{6E641C13-8DDB-4750-8886-F3C34F19C2F6}" presName="parentLeftMargin" presStyleLbl="node1" presStyleIdx="2" presStyleCnt="4"/>
      <dgm:spPr/>
      <dgm:t>
        <a:bodyPr/>
        <a:lstStyle/>
        <a:p>
          <a:endParaRPr lang="es-EC"/>
        </a:p>
      </dgm:t>
    </dgm:pt>
    <dgm:pt modelId="{1B1A3916-9EBC-4927-BC74-DC4F0AE55285}" type="pres">
      <dgm:prSet presAssocID="{6E641C13-8DDB-4750-8886-F3C34F19C2F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E45887E-EE90-441B-B817-3465189A8B6E}" type="pres">
      <dgm:prSet presAssocID="{6E641C13-8DDB-4750-8886-F3C34F19C2F6}" presName="negativeSpace" presStyleCnt="0"/>
      <dgm:spPr/>
    </dgm:pt>
    <dgm:pt modelId="{594CB7E9-4CE0-4BE4-9A87-1F5821CA858D}" type="pres">
      <dgm:prSet presAssocID="{6E641C13-8DDB-4750-8886-F3C34F19C2F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F3864C4-4550-4952-A1AB-F9596298E2C4}" type="presOf" srcId="{7892B756-E8DD-4C93-9017-F9506BB1E2A0}" destId="{73B44D1A-8670-4999-9B43-272A733AE910}" srcOrd="1" destOrd="0" presId="urn:microsoft.com/office/officeart/2005/8/layout/list1"/>
    <dgm:cxn modelId="{94CD0C65-14FC-4F07-B582-90DCF61AEC4E}" type="presOf" srcId="{6E641C13-8DDB-4750-8886-F3C34F19C2F6}" destId="{34E5795D-84BE-4D9C-8285-FDB7DFED0785}" srcOrd="0" destOrd="0" presId="urn:microsoft.com/office/officeart/2005/8/layout/list1"/>
    <dgm:cxn modelId="{05C39769-99E2-4BE1-9AB6-37B8BF065FD4}" type="presOf" srcId="{CD42373A-DB67-4BF7-A095-5BF78ABB7FAD}" destId="{594CB7E9-4CE0-4BE4-9A87-1F5821CA858D}" srcOrd="0" destOrd="0" presId="urn:microsoft.com/office/officeart/2005/8/layout/list1"/>
    <dgm:cxn modelId="{AEED0B66-752C-4904-824A-3D079A214827}" type="presOf" srcId="{178336E4-1EB3-4DEE-B174-B0558E89FFF1}" destId="{43C56EE2-031C-4675-8422-C48EB75C6DAB}" srcOrd="1" destOrd="0" presId="urn:microsoft.com/office/officeart/2005/8/layout/list1"/>
    <dgm:cxn modelId="{2AE265E9-08A2-4B6C-B27A-369CF64946D9}" type="presOf" srcId="{6E641C13-8DDB-4750-8886-F3C34F19C2F6}" destId="{1B1A3916-9EBC-4927-BC74-DC4F0AE55285}" srcOrd="1" destOrd="0" presId="urn:microsoft.com/office/officeart/2005/8/layout/list1"/>
    <dgm:cxn modelId="{9425E483-546E-404E-81B7-9F1139E7637F}" type="presOf" srcId="{CE1D1F17-EBFF-47C1-A40C-FC1831E56D53}" destId="{2BD69F0C-5E28-4F4F-8B15-CD9B2D9434B6}" srcOrd="0" destOrd="0" presId="urn:microsoft.com/office/officeart/2005/8/layout/list1"/>
    <dgm:cxn modelId="{F480FD68-804D-4F13-983B-75A9F6F97EC7}" srcId="{178336E4-1EB3-4DEE-B174-B0558E89FFF1}" destId="{E2197C8C-2B27-49EB-8DC2-2592D87723B3}" srcOrd="0" destOrd="0" parTransId="{73190D82-80D2-48D2-B2B9-4880BD2EB923}" sibTransId="{23BB44A6-01BB-40F8-8906-B23F09D5B4B0}"/>
    <dgm:cxn modelId="{BF738591-6E02-489F-A577-9EBE67CD2868}" srcId="{5E4AF0AD-312D-4F06-8DF3-C564150B6572}" destId="{178336E4-1EB3-4DEE-B174-B0558E89FFF1}" srcOrd="2" destOrd="0" parTransId="{DFAFDDFE-E0A6-420A-A8CF-8F01E7C3897D}" sibTransId="{48A2B46E-EAF5-4B61-82C1-C3F189300AE7}"/>
    <dgm:cxn modelId="{1425745E-9F45-409E-ACE7-405C1178B58E}" srcId="{7892B756-E8DD-4C93-9017-F9506BB1E2A0}" destId="{60FDDBCA-3ECF-40F3-B45C-725A3EFDA7AF}" srcOrd="0" destOrd="0" parTransId="{7CAD22C1-6927-4C55-ACFB-80957F8ED370}" sibTransId="{F2AD02D3-6504-4D6F-A605-7DAE070C15DC}"/>
    <dgm:cxn modelId="{2D4CC43B-5953-414F-98C8-4065AE286BF9}" type="presOf" srcId="{E870D1C4-662F-4BA8-958E-7193F85167C2}" destId="{4E33C0F6-140E-42DC-8384-0643BE0BAF30}" srcOrd="1" destOrd="0" presId="urn:microsoft.com/office/officeart/2005/8/layout/list1"/>
    <dgm:cxn modelId="{AF4E21A7-1BB9-4EA4-B676-064EB4469344}" type="presOf" srcId="{E2197C8C-2B27-49EB-8DC2-2592D87723B3}" destId="{79F1E65F-39BD-4717-99E0-6292E8EE2037}" srcOrd="0" destOrd="0" presId="urn:microsoft.com/office/officeart/2005/8/layout/list1"/>
    <dgm:cxn modelId="{DDEF960A-D81C-4A52-A454-11292EC5F961}" srcId="{5E4AF0AD-312D-4F06-8DF3-C564150B6572}" destId="{6E641C13-8DDB-4750-8886-F3C34F19C2F6}" srcOrd="3" destOrd="0" parTransId="{86398229-CAEE-4459-A2DA-4309B10763D3}" sibTransId="{1470FF43-C73B-4A69-BCE0-C6C6AED4E656}"/>
    <dgm:cxn modelId="{3DEEFF60-F9A6-4B5A-8A31-DF98FECA7A61}" srcId="{E870D1C4-662F-4BA8-958E-7193F85167C2}" destId="{CE1D1F17-EBFF-47C1-A40C-FC1831E56D53}" srcOrd="0" destOrd="0" parTransId="{16EACB3B-DAEB-42DA-8FE9-92996F2B55F1}" sibTransId="{E082A7F8-750E-49C4-9C6A-6F540A9B36B3}"/>
    <dgm:cxn modelId="{896A1602-449B-4B8A-8F31-AB1ACF46195B}" type="presOf" srcId="{5E4AF0AD-312D-4F06-8DF3-C564150B6572}" destId="{BEB64572-5562-4287-8D63-42353B2E0DB7}" srcOrd="0" destOrd="0" presId="urn:microsoft.com/office/officeart/2005/8/layout/list1"/>
    <dgm:cxn modelId="{22D71A0D-1EC4-4990-B824-A64D8E119E2E}" type="presOf" srcId="{60FDDBCA-3ECF-40F3-B45C-725A3EFDA7AF}" destId="{C4BA7042-223F-48C9-BD4B-06A4566A9369}" srcOrd="0" destOrd="0" presId="urn:microsoft.com/office/officeart/2005/8/layout/list1"/>
    <dgm:cxn modelId="{A4D308D9-5D78-4860-8723-139C7B21ACCF}" srcId="{6E641C13-8DDB-4750-8886-F3C34F19C2F6}" destId="{CD42373A-DB67-4BF7-A095-5BF78ABB7FAD}" srcOrd="0" destOrd="0" parTransId="{74552FD3-5B64-44EF-B410-DC46F275806B}" sibTransId="{86613AB1-5C2A-44AF-B32C-068F3893043E}"/>
    <dgm:cxn modelId="{6C674DBC-F1CB-4738-968A-238C5D26921A}" type="presOf" srcId="{E870D1C4-662F-4BA8-958E-7193F85167C2}" destId="{EC31AE75-2F87-4E58-961F-89DCCD5BB37F}" srcOrd="0" destOrd="0" presId="urn:microsoft.com/office/officeart/2005/8/layout/list1"/>
    <dgm:cxn modelId="{C68F0F8E-28DA-4C34-A731-2458C495036A}" srcId="{5E4AF0AD-312D-4F06-8DF3-C564150B6572}" destId="{7892B756-E8DD-4C93-9017-F9506BB1E2A0}" srcOrd="0" destOrd="0" parTransId="{9DCFB273-8112-4745-B708-2514E397BAB5}" sibTransId="{2310705F-B1E9-455F-BD47-B4D09E95FF0A}"/>
    <dgm:cxn modelId="{7144B12A-B2AE-4819-9CCE-34FDAC86DCBF}" type="presOf" srcId="{7892B756-E8DD-4C93-9017-F9506BB1E2A0}" destId="{66473528-D2B7-422D-969F-C652C01BF616}" srcOrd="0" destOrd="0" presId="urn:microsoft.com/office/officeart/2005/8/layout/list1"/>
    <dgm:cxn modelId="{2ABE0149-2E5B-42D3-9F8D-499DC3C0301D}" type="presOf" srcId="{178336E4-1EB3-4DEE-B174-B0558E89FFF1}" destId="{0B5D23EC-0D3A-4DCD-BBA5-BAD96E6C7941}" srcOrd="0" destOrd="0" presId="urn:microsoft.com/office/officeart/2005/8/layout/list1"/>
    <dgm:cxn modelId="{EF1CB30A-6B87-4328-B589-4BEDDC9B84A8}" srcId="{5E4AF0AD-312D-4F06-8DF3-C564150B6572}" destId="{E870D1C4-662F-4BA8-958E-7193F85167C2}" srcOrd="1" destOrd="0" parTransId="{AABA551C-5151-4FCB-9795-AD68E338F83D}" sibTransId="{B9761E53-189C-4CBF-8CD7-5DA3B8D9B4A4}"/>
    <dgm:cxn modelId="{51DA1D7C-E612-4A97-8A95-6CB024B1C0D8}" type="presParOf" srcId="{BEB64572-5562-4287-8D63-42353B2E0DB7}" destId="{7E185C88-610C-4690-9521-9BCB3AD0392D}" srcOrd="0" destOrd="0" presId="urn:microsoft.com/office/officeart/2005/8/layout/list1"/>
    <dgm:cxn modelId="{646B1628-E61B-4EE7-832F-7023F97FBB23}" type="presParOf" srcId="{7E185C88-610C-4690-9521-9BCB3AD0392D}" destId="{66473528-D2B7-422D-969F-C652C01BF616}" srcOrd="0" destOrd="0" presId="urn:microsoft.com/office/officeart/2005/8/layout/list1"/>
    <dgm:cxn modelId="{575679FB-ECC5-406F-8D6B-B40849A88D23}" type="presParOf" srcId="{7E185C88-610C-4690-9521-9BCB3AD0392D}" destId="{73B44D1A-8670-4999-9B43-272A733AE910}" srcOrd="1" destOrd="0" presId="urn:microsoft.com/office/officeart/2005/8/layout/list1"/>
    <dgm:cxn modelId="{3DAC902E-2B3B-474E-A26F-689D89E58739}" type="presParOf" srcId="{BEB64572-5562-4287-8D63-42353B2E0DB7}" destId="{A72A8451-4C42-4827-A0FE-3C96C5439D7F}" srcOrd="1" destOrd="0" presId="urn:microsoft.com/office/officeart/2005/8/layout/list1"/>
    <dgm:cxn modelId="{272F8F35-7B4B-4FCC-9FD3-C41F183EDC69}" type="presParOf" srcId="{BEB64572-5562-4287-8D63-42353B2E0DB7}" destId="{C4BA7042-223F-48C9-BD4B-06A4566A9369}" srcOrd="2" destOrd="0" presId="urn:microsoft.com/office/officeart/2005/8/layout/list1"/>
    <dgm:cxn modelId="{7060F147-5490-4A3D-B8ED-E728F27F089B}" type="presParOf" srcId="{BEB64572-5562-4287-8D63-42353B2E0DB7}" destId="{4AB2629D-942A-4F4B-8544-52D06A99762F}" srcOrd="3" destOrd="0" presId="urn:microsoft.com/office/officeart/2005/8/layout/list1"/>
    <dgm:cxn modelId="{143683CB-ED66-4CC8-AC4C-273A60FDDBA6}" type="presParOf" srcId="{BEB64572-5562-4287-8D63-42353B2E0DB7}" destId="{A04CC6AA-2A28-40A9-A5CD-5C017AA106B6}" srcOrd="4" destOrd="0" presId="urn:microsoft.com/office/officeart/2005/8/layout/list1"/>
    <dgm:cxn modelId="{F12A2543-4605-41B0-B515-33918ED759EC}" type="presParOf" srcId="{A04CC6AA-2A28-40A9-A5CD-5C017AA106B6}" destId="{EC31AE75-2F87-4E58-961F-89DCCD5BB37F}" srcOrd="0" destOrd="0" presId="urn:microsoft.com/office/officeart/2005/8/layout/list1"/>
    <dgm:cxn modelId="{34D394F1-A89E-4EE6-AC95-FAB3307D86E7}" type="presParOf" srcId="{A04CC6AA-2A28-40A9-A5CD-5C017AA106B6}" destId="{4E33C0F6-140E-42DC-8384-0643BE0BAF30}" srcOrd="1" destOrd="0" presId="urn:microsoft.com/office/officeart/2005/8/layout/list1"/>
    <dgm:cxn modelId="{DCC313AC-C6FC-4150-9BDE-CD3F7CC8ACA0}" type="presParOf" srcId="{BEB64572-5562-4287-8D63-42353B2E0DB7}" destId="{EA2239CD-E1F2-4AD3-BAC3-58C0A1E12743}" srcOrd="5" destOrd="0" presId="urn:microsoft.com/office/officeart/2005/8/layout/list1"/>
    <dgm:cxn modelId="{22E04FF6-48B6-46B9-A7FA-4CEAEB160E73}" type="presParOf" srcId="{BEB64572-5562-4287-8D63-42353B2E0DB7}" destId="{2BD69F0C-5E28-4F4F-8B15-CD9B2D9434B6}" srcOrd="6" destOrd="0" presId="urn:microsoft.com/office/officeart/2005/8/layout/list1"/>
    <dgm:cxn modelId="{070AC0F2-C7DB-46A6-B264-454B5D02E3D7}" type="presParOf" srcId="{BEB64572-5562-4287-8D63-42353B2E0DB7}" destId="{0A2C02BD-F941-4B5A-9B15-6869624FB8FB}" srcOrd="7" destOrd="0" presId="urn:microsoft.com/office/officeart/2005/8/layout/list1"/>
    <dgm:cxn modelId="{197E1B25-9CF0-47D5-BDFC-F1F32DCB4A33}" type="presParOf" srcId="{BEB64572-5562-4287-8D63-42353B2E0DB7}" destId="{67478AA8-5E38-4F34-AEB1-8912428BFD40}" srcOrd="8" destOrd="0" presId="urn:microsoft.com/office/officeart/2005/8/layout/list1"/>
    <dgm:cxn modelId="{A435BAA9-97D3-47ED-8149-DBA6FBEA1AB6}" type="presParOf" srcId="{67478AA8-5E38-4F34-AEB1-8912428BFD40}" destId="{0B5D23EC-0D3A-4DCD-BBA5-BAD96E6C7941}" srcOrd="0" destOrd="0" presId="urn:microsoft.com/office/officeart/2005/8/layout/list1"/>
    <dgm:cxn modelId="{69518A08-A95E-49CB-AAB3-CA31165002EA}" type="presParOf" srcId="{67478AA8-5E38-4F34-AEB1-8912428BFD40}" destId="{43C56EE2-031C-4675-8422-C48EB75C6DAB}" srcOrd="1" destOrd="0" presId="urn:microsoft.com/office/officeart/2005/8/layout/list1"/>
    <dgm:cxn modelId="{09157B66-5EB1-438F-8234-5E1D130C3240}" type="presParOf" srcId="{BEB64572-5562-4287-8D63-42353B2E0DB7}" destId="{785F6F22-9816-43A4-85AC-126028D6E092}" srcOrd="9" destOrd="0" presId="urn:microsoft.com/office/officeart/2005/8/layout/list1"/>
    <dgm:cxn modelId="{6239B9E7-6092-444D-996C-825A76127AF1}" type="presParOf" srcId="{BEB64572-5562-4287-8D63-42353B2E0DB7}" destId="{79F1E65F-39BD-4717-99E0-6292E8EE2037}" srcOrd="10" destOrd="0" presId="urn:microsoft.com/office/officeart/2005/8/layout/list1"/>
    <dgm:cxn modelId="{0592EB29-2EC6-4116-8305-8030BBEB5BF1}" type="presParOf" srcId="{BEB64572-5562-4287-8D63-42353B2E0DB7}" destId="{9EA5863C-60C9-49A1-AC72-D997C866996F}" srcOrd="11" destOrd="0" presId="urn:microsoft.com/office/officeart/2005/8/layout/list1"/>
    <dgm:cxn modelId="{49041B7D-4765-4CCB-9370-48BF7184FEAF}" type="presParOf" srcId="{BEB64572-5562-4287-8D63-42353B2E0DB7}" destId="{42988E9D-8718-4A79-8ED4-B7A2BC586863}" srcOrd="12" destOrd="0" presId="urn:microsoft.com/office/officeart/2005/8/layout/list1"/>
    <dgm:cxn modelId="{E90A88F9-77EA-4D6A-B65F-C9B46BE64111}" type="presParOf" srcId="{42988E9D-8718-4A79-8ED4-B7A2BC586863}" destId="{34E5795D-84BE-4D9C-8285-FDB7DFED0785}" srcOrd="0" destOrd="0" presId="urn:microsoft.com/office/officeart/2005/8/layout/list1"/>
    <dgm:cxn modelId="{5BB57A51-74F8-4CEA-AF4B-D4754C40D3AB}" type="presParOf" srcId="{42988E9D-8718-4A79-8ED4-B7A2BC586863}" destId="{1B1A3916-9EBC-4927-BC74-DC4F0AE55285}" srcOrd="1" destOrd="0" presId="urn:microsoft.com/office/officeart/2005/8/layout/list1"/>
    <dgm:cxn modelId="{C9BB0B4E-49A5-4B26-BDFA-9166709DDB76}" type="presParOf" srcId="{BEB64572-5562-4287-8D63-42353B2E0DB7}" destId="{BE45887E-EE90-441B-B817-3465189A8B6E}" srcOrd="13" destOrd="0" presId="urn:microsoft.com/office/officeart/2005/8/layout/list1"/>
    <dgm:cxn modelId="{3ECE6B70-8EE1-49E4-950D-76648B892867}" type="presParOf" srcId="{BEB64572-5562-4287-8D63-42353B2E0DB7}" destId="{594CB7E9-4CE0-4BE4-9A87-1F5821CA858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DDBEB-EF6F-4D51-BCF4-0F87ECD8FF3F}">
      <dsp:nvSpPr>
        <dsp:cNvPr id="0" name=""/>
        <dsp:cNvSpPr/>
      </dsp:nvSpPr>
      <dsp:spPr>
        <a:xfrm rot="5400000">
          <a:off x="5886143" y="-2160695"/>
          <a:ext cx="2386789" cy="6712992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Diseñar una metodología para la delimitación de zonas de expansión urbana mediante la integración de variables geoespaciales y criterios de sostenibilidad para aplicarla en la parroquia La Victoria del cantón </a:t>
          </a:r>
          <a:r>
            <a:rPr lang="es-EC" sz="1600" kern="1200" dirty="0" err="1" smtClean="0"/>
            <a:t>Pujilí</a:t>
          </a:r>
          <a:endParaRPr lang="es-EC" sz="1600" kern="1200" dirty="0"/>
        </a:p>
      </dsp:txBody>
      <dsp:txXfrm rot="-5400000">
        <a:off x="3723042" y="118919"/>
        <a:ext cx="6596479" cy="2153763"/>
      </dsp:txXfrm>
    </dsp:sp>
    <dsp:sp modelId="{967BAF6F-18FC-4781-A4DA-D986D4EDE625}">
      <dsp:nvSpPr>
        <dsp:cNvPr id="0" name=""/>
        <dsp:cNvSpPr/>
      </dsp:nvSpPr>
      <dsp:spPr>
        <a:xfrm>
          <a:off x="53015" y="55422"/>
          <a:ext cx="3670026" cy="22807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 General</a:t>
          </a:r>
          <a:endParaRPr lang="es-EC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352" y="166759"/>
        <a:ext cx="3447352" cy="2058082"/>
      </dsp:txXfrm>
    </dsp:sp>
    <dsp:sp modelId="{CDA67C46-8EB3-434D-A138-866C17EF5AFF}">
      <dsp:nvSpPr>
        <dsp:cNvPr id="0" name=""/>
        <dsp:cNvSpPr/>
      </dsp:nvSpPr>
      <dsp:spPr>
        <a:xfrm rot="5400000">
          <a:off x="5886143" y="375268"/>
          <a:ext cx="2386789" cy="6712992"/>
        </a:xfrm>
        <a:prstGeom prst="round2SameRect">
          <a:avLst/>
        </a:prstGeom>
        <a:solidFill>
          <a:schemeClr val="accent4">
            <a:tint val="40000"/>
            <a:alpha val="90000"/>
            <a:hueOff val="-432218"/>
            <a:satOff val="13750"/>
            <a:lumOff val="1568"/>
            <a:alphaOff val="0"/>
          </a:schemeClr>
        </a:solidFill>
        <a:ln w="9525" cap="rnd" cmpd="sng" algn="ctr">
          <a:solidFill>
            <a:schemeClr val="accent4">
              <a:tint val="40000"/>
              <a:alpha val="90000"/>
              <a:hueOff val="-432218"/>
              <a:satOff val="13750"/>
              <a:lumOff val="1568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Identificar las variables necesarias aplicables para la zona de estudio.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Realizar un análisis </a:t>
          </a:r>
          <a:r>
            <a:rPr lang="es-EC" sz="1600" kern="1200" dirty="0" err="1" smtClean="0"/>
            <a:t>multicriterio</a:t>
          </a:r>
          <a:r>
            <a:rPr lang="es-EC" sz="1600" kern="1200" dirty="0" smtClean="0"/>
            <a:t> para definir zonas óptimas de expansión urbana.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Generar la cartografía temática de la parroquia La Victoria.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Diseñar una propuesta metodológica para la delimitación urbana con criterios de sostenibilidad.</a:t>
          </a:r>
          <a:endParaRPr lang="es-EC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600" kern="1200" dirty="0" smtClean="0"/>
            <a:t>Formular posibles escenarios prospectivos de límites urbanos.</a:t>
          </a:r>
          <a:endParaRPr lang="es-EC" sz="1600" kern="1200" dirty="0"/>
        </a:p>
      </dsp:txBody>
      <dsp:txXfrm rot="-5400000">
        <a:off x="3723042" y="2654883"/>
        <a:ext cx="6596479" cy="2153763"/>
      </dsp:txXfrm>
    </dsp:sp>
    <dsp:sp modelId="{E7B91FCA-9398-4D40-9A35-794F7FF30AE8}">
      <dsp:nvSpPr>
        <dsp:cNvPr id="0" name=""/>
        <dsp:cNvSpPr/>
      </dsp:nvSpPr>
      <dsp:spPr>
        <a:xfrm>
          <a:off x="53015" y="2591386"/>
          <a:ext cx="3670026" cy="2280756"/>
        </a:xfrm>
        <a:prstGeom prst="roundRect">
          <a:avLst/>
        </a:prstGeom>
        <a:gradFill rotWithShape="0">
          <a:gsLst>
            <a:gs pos="0">
              <a:schemeClr val="accent4">
                <a:hueOff val="-492612"/>
                <a:satOff val="14709"/>
                <a:lumOff val="5686"/>
                <a:alphaOff val="0"/>
                <a:tint val="96000"/>
                <a:lumMod val="104000"/>
              </a:schemeClr>
            </a:gs>
            <a:gs pos="100000">
              <a:schemeClr val="accent4">
                <a:hueOff val="-492612"/>
                <a:satOff val="14709"/>
                <a:lumOff val="568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Objetivos Específicos</a:t>
          </a:r>
          <a:endParaRPr lang="es-EC" sz="32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4352" y="2702723"/>
        <a:ext cx="3447352" cy="20580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99AA7-BB56-44C6-B868-39F0D7555024}">
      <dsp:nvSpPr>
        <dsp:cNvPr id="0" name=""/>
        <dsp:cNvSpPr/>
      </dsp:nvSpPr>
      <dsp:spPr>
        <a:xfrm flipV="1">
          <a:off x="0" y="527910"/>
          <a:ext cx="11197079" cy="304193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9018" tIns="708152" rIns="869018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C" sz="1800" kern="1200" dirty="0"/>
        </a:p>
      </dsp:txBody>
      <dsp:txXfrm rot="10800000">
        <a:off x="0" y="527910"/>
        <a:ext cx="11197079" cy="3041939"/>
      </dsp:txXfrm>
    </dsp:sp>
    <dsp:sp modelId="{F5F693CD-5191-4155-83ED-85941E5B7341}">
      <dsp:nvSpPr>
        <dsp:cNvPr id="0" name=""/>
        <dsp:cNvSpPr/>
      </dsp:nvSpPr>
      <dsp:spPr>
        <a:xfrm>
          <a:off x="559853" y="26070"/>
          <a:ext cx="7837955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256" tIns="0" rIns="296256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Construcción y ejecución del modelo mediante parches y expansiones</a:t>
          </a:r>
          <a:endParaRPr lang="es-EC" sz="1800" kern="1200" dirty="0"/>
        </a:p>
      </dsp:txBody>
      <dsp:txXfrm>
        <a:off x="608849" y="75066"/>
        <a:ext cx="7739963" cy="90568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D69F0C-5E28-4F4F-8B15-CD9B2D9434B6}">
      <dsp:nvSpPr>
        <dsp:cNvPr id="0" name=""/>
        <dsp:cNvSpPr/>
      </dsp:nvSpPr>
      <dsp:spPr>
        <a:xfrm>
          <a:off x="0" y="526615"/>
          <a:ext cx="6214396" cy="16065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306" tIns="708152" rIns="4823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Ajuste del modelo mediante variaciones en la resolución espacial (ventanas de 1, 3, 5 y 11 celdas)</a:t>
          </a:r>
          <a:endParaRPr lang="es-EC" sz="1800" kern="1200" dirty="0"/>
        </a:p>
      </dsp:txBody>
      <dsp:txXfrm>
        <a:off x="0" y="526615"/>
        <a:ext cx="6214396" cy="1606500"/>
      </dsp:txXfrm>
    </dsp:sp>
    <dsp:sp modelId="{4E33C0F6-140E-42DC-8384-0643BE0BAF30}">
      <dsp:nvSpPr>
        <dsp:cNvPr id="0" name=""/>
        <dsp:cNvSpPr/>
      </dsp:nvSpPr>
      <dsp:spPr>
        <a:xfrm>
          <a:off x="310719" y="24775"/>
          <a:ext cx="4350077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423" tIns="0" rIns="16442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Validación del modelo de crecimiento urbano mediante ventanas múltiples</a:t>
          </a:r>
          <a:endParaRPr lang="es-EC" sz="1800" kern="1200" dirty="0"/>
        </a:p>
      </dsp:txBody>
      <dsp:txXfrm>
        <a:off x="359715" y="73771"/>
        <a:ext cx="4252085" cy="905688"/>
      </dsp:txXfrm>
    </dsp:sp>
    <dsp:sp modelId="{AA55C98C-16C5-421B-AAAA-06BC7908BE97}">
      <dsp:nvSpPr>
        <dsp:cNvPr id="0" name=""/>
        <dsp:cNvSpPr/>
      </dsp:nvSpPr>
      <dsp:spPr>
        <a:xfrm>
          <a:off x="0" y="2818556"/>
          <a:ext cx="6214396" cy="109777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2306" tIns="708152" rIns="48230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2001 y 2019 </a:t>
          </a:r>
          <a:r>
            <a:rPr lang="es-EC" sz="1800" kern="1200" smtClean="0">
              <a:sym typeface="Wingdings" panose="05000000000000000000" pitchFamily="2" charset="2"/>
            </a:rPr>
            <a:t> 2030</a:t>
          </a:r>
          <a:endParaRPr lang="es-EC" sz="1800" kern="1200" dirty="0"/>
        </a:p>
      </dsp:txBody>
      <dsp:txXfrm>
        <a:off x="0" y="2818556"/>
        <a:ext cx="6214396" cy="1097775"/>
      </dsp:txXfrm>
    </dsp:sp>
    <dsp:sp modelId="{FFA94BA8-069F-4BAD-A4F4-78D101090A17}">
      <dsp:nvSpPr>
        <dsp:cNvPr id="0" name=""/>
        <dsp:cNvSpPr/>
      </dsp:nvSpPr>
      <dsp:spPr>
        <a:xfrm>
          <a:off x="310719" y="2316716"/>
          <a:ext cx="4350077" cy="10036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4423" tIns="0" rIns="16442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Simulación del crecimiento urbano al año 2030</a:t>
          </a:r>
          <a:endParaRPr lang="es-EC" sz="1800" kern="1200" dirty="0"/>
        </a:p>
      </dsp:txBody>
      <dsp:txXfrm>
        <a:off x="359715" y="2365712"/>
        <a:ext cx="4252085" cy="90568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</a:rPr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</a:rPr>
            <a:t>SELECCIÓN</a:t>
          </a:r>
          <a:endParaRPr lang="es-EC" sz="1400" b="1" kern="1200" dirty="0">
            <a:solidFill>
              <a:schemeClr val="tx1"/>
            </a:solidFill>
          </a:endParaRPr>
        </a:p>
      </dsp:txBody>
      <dsp:txXfrm>
        <a:off x="6164906" y="0"/>
        <a:ext cx="2632549" cy="61897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  <a:effectLst/>
            </a:rPr>
            <a:t>IDENTIFICACIÓN DE VARIABLES TERRITORIALES</a:t>
          </a:r>
          <a:endParaRPr lang="es-EC" sz="1400" b="1" kern="1200" dirty="0">
            <a:solidFill>
              <a:schemeClr val="tx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ANÁLISIS DE ACTORES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DISEÑO DE ESCENARIOS</a:t>
          </a:r>
        </a:p>
      </dsp:txBody>
      <dsp:txXfrm>
        <a:off x="6164906" y="0"/>
        <a:ext cx="2632549" cy="6189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IDENTIFICACIÓN DE VARIABLES TERRITORIALES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DE ACTORES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/>
            <a:t>DISEÑO DE ESCENARIOS</a:t>
          </a:r>
        </a:p>
      </dsp:txBody>
      <dsp:txXfrm>
        <a:off x="6164906" y="0"/>
        <a:ext cx="2632549" cy="61897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IDENTIFICACIÓN DE VARIABLES TERRITORIALES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</a:rPr>
            <a:t>ANÁLISIS DE ACTORES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DISEÑO DE ESCENARIOS</a:t>
          </a:r>
        </a:p>
      </dsp:txBody>
      <dsp:txXfrm>
        <a:off x="6164906" y="0"/>
        <a:ext cx="2632549" cy="61897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/>
            </a:rPr>
            <a:t>PREPARACIÓN </a:t>
          </a:r>
          <a:endParaRPr lang="es-EC" sz="1400" b="1" kern="1200" dirty="0">
            <a:solidFill>
              <a:schemeClr val="tx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ANÁLISIS Y EVALUACIÓN </a:t>
          </a:r>
          <a:endParaRPr lang="es-EC" sz="1400" b="1" kern="1200" dirty="0" smtClean="0"/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>
              <a:solidFill>
                <a:schemeClr val="tx1"/>
              </a:solidFill>
              <a:effectLst/>
            </a:rPr>
            <a:t>PREPARACIÓN </a:t>
          </a:r>
          <a:endParaRPr lang="es-EC" sz="1400" b="1" kern="1200" dirty="0">
            <a:solidFill>
              <a:schemeClr val="tx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ANÁLISIS Y EVALUACIÓN </a:t>
          </a:r>
          <a:endParaRPr lang="es-EC" sz="1400" b="1" kern="1200" dirty="0" smtClean="0"/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9714F3-DABA-4983-8E52-C56E9CE5D092}">
      <dsp:nvSpPr>
        <dsp:cNvPr id="0" name=""/>
        <dsp:cNvSpPr/>
      </dsp:nvSpPr>
      <dsp:spPr>
        <a:xfrm>
          <a:off x="0" y="201101"/>
          <a:ext cx="7435838" cy="705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317" tIns="166624" rIns="6103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Estadístico de </a:t>
          </a:r>
          <a:r>
            <a:rPr lang="es-EC" sz="1500" kern="1200" dirty="0" err="1" smtClean="0"/>
            <a:t>Cramer</a:t>
          </a:r>
          <a:r>
            <a:rPr lang="es-EC" sz="1500" kern="1200" dirty="0" smtClean="0"/>
            <a:t>, los valores altos representan dependencia por lo cual se eliminan éstas variables</a:t>
          </a:r>
          <a:endParaRPr lang="es-EC" sz="1500" kern="1200" dirty="0"/>
        </a:p>
      </dsp:txBody>
      <dsp:txXfrm>
        <a:off x="0" y="201101"/>
        <a:ext cx="7435838" cy="705600"/>
      </dsp:txXfrm>
    </dsp:sp>
    <dsp:sp modelId="{B07BCF38-4BA9-4703-BF1E-312E902E7D3E}">
      <dsp:nvSpPr>
        <dsp:cNvPr id="0" name=""/>
        <dsp:cNvSpPr/>
      </dsp:nvSpPr>
      <dsp:spPr>
        <a:xfrm>
          <a:off x="393189" y="83021"/>
          <a:ext cx="5504650" cy="236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Análisis de correlación</a:t>
          </a:r>
          <a:endParaRPr lang="es-EC" sz="1500" b="1" kern="1200" dirty="0"/>
        </a:p>
      </dsp:txBody>
      <dsp:txXfrm>
        <a:off x="404717" y="94549"/>
        <a:ext cx="5481594" cy="213104"/>
      </dsp:txXfrm>
    </dsp:sp>
    <dsp:sp modelId="{C4BA7042-223F-48C9-BD4B-06A4566A9369}">
      <dsp:nvSpPr>
        <dsp:cNvPr id="0" name=""/>
        <dsp:cNvSpPr/>
      </dsp:nvSpPr>
      <dsp:spPr>
        <a:xfrm>
          <a:off x="0" y="1067981"/>
          <a:ext cx="7435838" cy="491399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317" tIns="166624" rIns="6103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Porcentaje de cambio (6.41 % </a:t>
          </a:r>
          <a:r>
            <a:rPr lang="es-EC" sz="1500" kern="1200" dirty="0" smtClean="0">
              <a:sym typeface="Wingdings" panose="05000000000000000000" pitchFamily="2" charset="2"/>
            </a:rPr>
            <a:t></a:t>
          </a:r>
          <a:r>
            <a:rPr lang="es-EC" sz="1500" kern="1200" dirty="0" smtClean="0"/>
            <a:t> no urbano a urbano)</a:t>
          </a:r>
          <a:endParaRPr lang="es-EC" sz="1500" kern="1200" dirty="0"/>
        </a:p>
      </dsp:txBody>
      <dsp:txXfrm>
        <a:off x="0" y="1067981"/>
        <a:ext cx="7435838" cy="491399"/>
      </dsp:txXfrm>
    </dsp:sp>
    <dsp:sp modelId="{73B44D1A-8670-4999-9B43-272A733AE910}">
      <dsp:nvSpPr>
        <dsp:cNvPr id="0" name=""/>
        <dsp:cNvSpPr/>
      </dsp:nvSpPr>
      <dsp:spPr>
        <a:xfrm>
          <a:off x="393189" y="949901"/>
          <a:ext cx="5504650" cy="236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Cálculo de cambio de áreas y matriz de transición</a:t>
          </a:r>
          <a:endParaRPr lang="es-EC" sz="1500" b="1" kern="1200" dirty="0"/>
        </a:p>
      </dsp:txBody>
      <dsp:txXfrm>
        <a:off x="404717" y="961429"/>
        <a:ext cx="5481594" cy="213104"/>
      </dsp:txXfrm>
    </dsp:sp>
    <dsp:sp modelId="{2BD69F0C-5E28-4F4F-8B15-CD9B2D9434B6}">
      <dsp:nvSpPr>
        <dsp:cNvPr id="0" name=""/>
        <dsp:cNvSpPr/>
      </dsp:nvSpPr>
      <dsp:spPr>
        <a:xfrm>
          <a:off x="0" y="1720661"/>
          <a:ext cx="7435838" cy="907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317" tIns="166624" rIns="6103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Definición de un algoritmo de aprendizaje (Redes Neuronales), vecindario de 9 pixeles, número de interacciones de 1000 y una tasa de aprendizaje de 0,1</a:t>
          </a:r>
          <a:endParaRPr lang="es-EC" sz="1500" kern="1200" dirty="0"/>
        </a:p>
      </dsp:txBody>
      <dsp:txXfrm>
        <a:off x="0" y="1720661"/>
        <a:ext cx="7435838" cy="907200"/>
      </dsp:txXfrm>
    </dsp:sp>
    <dsp:sp modelId="{4E33C0F6-140E-42DC-8384-0643BE0BAF30}">
      <dsp:nvSpPr>
        <dsp:cNvPr id="0" name=""/>
        <dsp:cNvSpPr/>
      </dsp:nvSpPr>
      <dsp:spPr>
        <a:xfrm>
          <a:off x="393189" y="1602581"/>
          <a:ext cx="5504650" cy="236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Modelamiento del potencial de transición</a:t>
          </a:r>
          <a:endParaRPr lang="es-EC" sz="1500" b="1" kern="1200" dirty="0"/>
        </a:p>
      </dsp:txBody>
      <dsp:txXfrm>
        <a:off x="404717" y="1614109"/>
        <a:ext cx="5481594" cy="213104"/>
      </dsp:txXfrm>
    </dsp:sp>
    <dsp:sp modelId="{AA55C98C-16C5-421B-AAAA-06BC7908BE97}">
      <dsp:nvSpPr>
        <dsp:cNvPr id="0" name=""/>
        <dsp:cNvSpPr/>
      </dsp:nvSpPr>
      <dsp:spPr>
        <a:xfrm>
          <a:off x="0" y="2789141"/>
          <a:ext cx="7435838" cy="84583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317" tIns="166624" rIns="6103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Mapa de la función experimental de certeza y de la simulación a futuro basado en un autómata celular de Monte Carlo</a:t>
          </a:r>
          <a:endParaRPr lang="es-EC" sz="1500" kern="1200" dirty="0"/>
        </a:p>
      </dsp:txBody>
      <dsp:txXfrm>
        <a:off x="0" y="2789141"/>
        <a:ext cx="7435838" cy="845830"/>
      </dsp:txXfrm>
    </dsp:sp>
    <dsp:sp modelId="{FFA94BA8-069F-4BAD-A4F4-78D101090A17}">
      <dsp:nvSpPr>
        <dsp:cNvPr id="0" name=""/>
        <dsp:cNvSpPr/>
      </dsp:nvSpPr>
      <dsp:spPr>
        <a:xfrm>
          <a:off x="393189" y="2671061"/>
          <a:ext cx="5504650" cy="236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Proyección del crecimiento urbano</a:t>
          </a:r>
          <a:endParaRPr lang="es-EC" sz="1500" b="1" kern="1200" dirty="0"/>
        </a:p>
      </dsp:txBody>
      <dsp:txXfrm>
        <a:off x="404717" y="2682589"/>
        <a:ext cx="5481594" cy="213104"/>
      </dsp:txXfrm>
    </dsp:sp>
    <dsp:sp modelId="{BD705793-DBD2-492B-B5E7-28D346C1BF4E}">
      <dsp:nvSpPr>
        <dsp:cNvPr id="0" name=""/>
        <dsp:cNvSpPr/>
      </dsp:nvSpPr>
      <dsp:spPr>
        <a:xfrm>
          <a:off x="0" y="3796252"/>
          <a:ext cx="7435838" cy="705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0317" tIns="166624" rIns="610317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500" kern="1200" dirty="0" smtClean="0"/>
            <a:t>Comparación del mapa simulado y real del 2019 y su validación mediante el índice Kappa</a:t>
          </a:r>
          <a:endParaRPr lang="es-EC" sz="1500" kern="1200" dirty="0"/>
        </a:p>
      </dsp:txBody>
      <dsp:txXfrm>
        <a:off x="0" y="3796252"/>
        <a:ext cx="7435838" cy="705600"/>
      </dsp:txXfrm>
    </dsp:sp>
    <dsp:sp modelId="{4F8ECFA2-C24C-4A38-9F4A-8422E037251D}">
      <dsp:nvSpPr>
        <dsp:cNvPr id="0" name=""/>
        <dsp:cNvSpPr/>
      </dsp:nvSpPr>
      <dsp:spPr>
        <a:xfrm>
          <a:off x="357794" y="3742641"/>
          <a:ext cx="5504650" cy="2361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063" tIns="0" rIns="208063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500" b="1" kern="1200" dirty="0" smtClean="0"/>
            <a:t>Validación</a:t>
          </a:r>
          <a:endParaRPr lang="es-EC" sz="1500" b="1" kern="1200" dirty="0"/>
        </a:p>
      </dsp:txBody>
      <dsp:txXfrm>
        <a:off x="369322" y="3754169"/>
        <a:ext cx="5481594" cy="2131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FD1CC-9A44-45FF-B5FF-0A8925B8C07F}">
      <dsp:nvSpPr>
        <dsp:cNvPr id="0" name=""/>
        <dsp:cNvSpPr/>
      </dsp:nvSpPr>
      <dsp:spPr>
        <a:xfrm>
          <a:off x="2668" y="0"/>
          <a:ext cx="3251526" cy="618977"/>
        </a:xfrm>
        <a:prstGeom prst="chevron">
          <a:avLst/>
        </a:prstGeom>
        <a:solidFill>
          <a:schemeClr val="tx2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FASE 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bg1"/>
              </a:solidFill>
              <a:effectLst/>
            </a:rPr>
            <a:t>PREPARACIÓN </a:t>
          </a:r>
          <a:endParaRPr lang="es-EC" sz="1400" b="1" kern="1200" dirty="0">
            <a:solidFill>
              <a:schemeClr val="bg1"/>
            </a:solidFill>
            <a:effectLst/>
          </a:endParaRPr>
        </a:p>
      </dsp:txBody>
      <dsp:txXfrm>
        <a:off x="312157" y="0"/>
        <a:ext cx="2632549" cy="618977"/>
      </dsp:txXfrm>
    </dsp:sp>
    <dsp:sp modelId="{CC16467E-26E6-490D-9397-22A3A5FDB39A}">
      <dsp:nvSpPr>
        <dsp:cNvPr id="0" name=""/>
        <dsp:cNvSpPr/>
      </dsp:nvSpPr>
      <dsp:spPr>
        <a:xfrm>
          <a:off x="2929043" y="0"/>
          <a:ext cx="3251526" cy="618977"/>
        </a:xfrm>
        <a:prstGeom prst="chevron">
          <a:avLst/>
        </a:prstGeom>
        <a:solidFill>
          <a:schemeClr val="accent5"/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FASE 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dirty="0" smtClean="0">
              <a:solidFill>
                <a:schemeClr val="tx1"/>
              </a:solidFill>
            </a:rPr>
            <a:t>ANÁLISIS Y EVALUACIÓN </a:t>
          </a:r>
        </a:p>
      </dsp:txBody>
      <dsp:txXfrm>
        <a:off x="3238532" y="0"/>
        <a:ext cx="2632549" cy="618977"/>
      </dsp:txXfrm>
    </dsp:sp>
    <dsp:sp modelId="{DC7B137B-A2FD-4C7E-819D-09A3E79F5609}">
      <dsp:nvSpPr>
        <dsp:cNvPr id="0" name=""/>
        <dsp:cNvSpPr/>
      </dsp:nvSpPr>
      <dsp:spPr>
        <a:xfrm>
          <a:off x="5855417" y="0"/>
          <a:ext cx="3251526" cy="618977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FASE III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1" kern="1200" smtClean="0"/>
            <a:t>SELECCIÓN</a:t>
          </a:r>
          <a:endParaRPr lang="es-EC" sz="1400" b="1" kern="1200" dirty="0"/>
        </a:p>
      </dsp:txBody>
      <dsp:txXfrm>
        <a:off x="6164906" y="0"/>
        <a:ext cx="2632549" cy="61897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A7042-223F-48C9-BD4B-06A4566A9369}">
      <dsp:nvSpPr>
        <dsp:cNvPr id="0" name=""/>
        <dsp:cNvSpPr/>
      </dsp:nvSpPr>
      <dsp:spPr>
        <a:xfrm>
          <a:off x="0" y="200011"/>
          <a:ext cx="8839278" cy="8883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6" tIns="249936" rIns="68602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Porcentajes de cambios de una categoría a otra (6,6 </a:t>
          </a:r>
          <a:r>
            <a:rPr lang="es-EC" sz="1800" kern="1200" dirty="0" smtClean="0">
              <a:sym typeface="Wingdings" panose="05000000000000000000" pitchFamily="2" charset="2"/>
            </a:rPr>
            <a:t> </a:t>
          </a:r>
          <a:r>
            <a:rPr lang="es-EC" sz="1800" kern="1200" dirty="0" smtClean="0"/>
            <a:t>no urbano a urbano)</a:t>
          </a:r>
          <a:endParaRPr lang="es-EC" sz="1800" kern="1200" dirty="0"/>
        </a:p>
      </dsp:txBody>
      <dsp:txXfrm>
        <a:off x="0" y="200011"/>
        <a:ext cx="8839278" cy="888300"/>
      </dsp:txXfrm>
    </dsp:sp>
    <dsp:sp modelId="{73B44D1A-8670-4999-9B43-272A733AE910}">
      <dsp:nvSpPr>
        <dsp:cNvPr id="0" name=""/>
        <dsp:cNvSpPr/>
      </dsp:nvSpPr>
      <dsp:spPr>
        <a:xfrm>
          <a:off x="441963" y="22891"/>
          <a:ext cx="6187494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3" tIns="0" rIns="2338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Cálculo de las matrices de transición</a:t>
          </a:r>
          <a:endParaRPr lang="es-EC" sz="1800" kern="1200" dirty="0"/>
        </a:p>
      </dsp:txBody>
      <dsp:txXfrm>
        <a:off x="459256" y="40184"/>
        <a:ext cx="6152908" cy="319654"/>
      </dsp:txXfrm>
    </dsp:sp>
    <dsp:sp modelId="{2BD69F0C-5E28-4F4F-8B15-CD9B2D9434B6}">
      <dsp:nvSpPr>
        <dsp:cNvPr id="0" name=""/>
        <dsp:cNvSpPr/>
      </dsp:nvSpPr>
      <dsp:spPr>
        <a:xfrm>
          <a:off x="0" y="1330232"/>
          <a:ext cx="8839278" cy="8883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6" tIns="249936" rIns="68602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Transformar variables continuas a categóricas para calcular su transición</a:t>
          </a:r>
          <a:endParaRPr lang="es-EC" sz="1800" kern="1200" dirty="0"/>
        </a:p>
      </dsp:txBody>
      <dsp:txXfrm>
        <a:off x="0" y="1330232"/>
        <a:ext cx="8839278" cy="888300"/>
      </dsp:txXfrm>
    </dsp:sp>
    <dsp:sp modelId="{4E33C0F6-140E-42DC-8384-0643BE0BAF30}">
      <dsp:nvSpPr>
        <dsp:cNvPr id="0" name=""/>
        <dsp:cNvSpPr/>
      </dsp:nvSpPr>
      <dsp:spPr>
        <a:xfrm>
          <a:off x="441963" y="1153112"/>
          <a:ext cx="6187494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3" tIns="0" rIns="2338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Categorizar variables continuas</a:t>
          </a:r>
          <a:endParaRPr lang="es-EC" sz="1800" kern="1200" dirty="0"/>
        </a:p>
      </dsp:txBody>
      <dsp:txXfrm>
        <a:off x="459256" y="1170405"/>
        <a:ext cx="6152908" cy="319654"/>
      </dsp:txXfrm>
    </dsp:sp>
    <dsp:sp modelId="{79F1E65F-39BD-4717-99E0-6292E8EE2037}">
      <dsp:nvSpPr>
        <dsp:cNvPr id="0" name=""/>
        <dsp:cNvSpPr/>
      </dsp:nvSpPr>
      <dsp:spPr>
        <a:xfrm>
          <a:off x="0" y="2460452"/>
          <a:ext cx="8839278" cy="8883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6" tIns="249936" rIns="68602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Determinar el grado de importancia según el comportamiento entre variables</a:t>
          </a:r>
          <a:endParaRPr lang="es-EC" sz="1800" kern="1200" dirty="0"/>
        </a:p>
      </dsp:txBody>
      <dsp:txXfrm>
        <a:off x="0" y="2460452"/>
        <a:ext cx="8839278" cy="888300"/>
      </dsp:txXfrm>
    </dsp:sp>
    <dsp:sp modelId="{43C56EE2-031C-4675-8422-C48EB75C6DAB}">
      <dsp:nvSpPr>
        <dsp:cNvPr id="0" name=""/>
        <dsp:cNvSpPr/>
      </dsp:nvSpPr>
      <dsp:spPr>
        <a:xfrm>
          <a:off x="441963" y="2283332"/>
          <a:ext cx="6187494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3" tIns="0" rIns="2338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Calculo de los coeficientes de los pesos de evidencia</a:t>
          </a:r>
          <a:endParaRPr lang="es-EC" sz="1800" kern="1200" dirty="0"/>
        </a:p>
      </dsp:txBody>
      <dsp:txXfrm>
        <a:off x="459256" y="2300625"/>
        <a:ext cx="6152908" cy="319654"/>
      </dsp:txXfrm>
    </dsp:sp>
    <dsp:sp modelId="{594CB7E9-4CE0-4BE4-9A87-1F5821CA858D}">
      <dsp:nvSpPr>
        <dsp:cNvPr id="0" name=""/>
        <dsp:cNvSpPr/>
      </dsp:nvSpPr>
      <dsp:spPr>
        <a:xfrm>
          <a:off x="0" y="3590672"/>
          <a:ext cx="8839278" cy="6426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6026" tIns="249936" rIns="68602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1800" kern="1200" dirty="0" smtClean="0"/>
            <a:t>Comprobación de independencia entre variables</a:t>
          </a:r>
          <a:endParaRPr lang="es-EC" sz="1800" kern="1200" dirty="0"/>
        </a:p>
      </dsp:txBody>
      <dsp:txXfrm>
        <a:off x="0" y="3590672"/>
        <a:ext cx="8839278" cy="642600"/>
      </dsp:txXfrm>
    </dsp:sp>
    <dsp:sp modelId="{1B1A3916-9EBC-4927-BC74-DC4F0AE55285}">
      <dsp:nvSpPr>
        <dsp:cNvPr id="0" name=""/>
        <dsp:cNvSpPr/>
      </dsp:nvSpPr>
      <dsp:spPr>
        <a:xfrm>
          <a:off x="441963" y="3413552"/>
          <a:ext cx="6187494" cy="35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873" tIns="0" rIns="233873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800" b="1" kern="1200" dirty="0" smtClean="0"/>
            <a:t>Análisis de correlación espacial entre variables</a:t>
          </a:r>
          <a:endParaRPr lang="es-EC" sz="1800" kern="1200" dirty="0"/>
        </a:p>
      </dsp:txBody>
      <dsp:txXfrm>
        <a:off x="459256" y="3430845"/>
        <a:ext cx="6152908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0.08831</cdr:y>
    </cdr:from>
    <cdr:to>
      <cdr:x>0.2</cdr:x>
      <cdr:y>0.42165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0" y="195505"/>
          <a:ext cx="982947" cy="7379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C" sz="1000" dirty="0">
              <a:latin typeface="Times New Roman" panose="02020603050405020304" pitchFamily="18" charset="0"/>
              <a:cs typeface="Times New Roman" panose="02020603050405020304" pitchFamily="18" charset="0"/>
            </a:rPr>
            <a:t>Habitantes</a:t>
          </a:r>
        </a:p>
      </cdr:txBody>
    </cdr:sp>
  </cdr:relSizeAnchor>
  <cdr:relSizeAnchor xmlns:cdr="http://schemas.openxmlformats.org/drawingml/2006/chartDrawing">
    <cdr:from>
      <cdr:x>0.91146</cdr:x>
      <cdr:y>0.7729</cdr:y>
    </cdr:from>
    <cdr:to>
      <cdr:x>1</cdr:x>
      <cdr:y>0.84408</cdr:y>
    </cdr:to>
    <cdr:sp macro="" textlink="">
      <cdr:nvSpPr>
        <cdr:cNvPr id="3" name="CuadroTexto 1"/>
        <cdr:cNvSpPr txBox="1"/>
      </cdr:nvSpPr>
      <cdr:spPr>
        <a:xfrm xmlns:a="http://schemas.openxmlformats.org/drawingml/2006/main">
          <a:off x="3776521" y="1289800"/>
          <a:ext cx="366854" cy="118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EC" sz="1000">
              <a:latin typeface="Times New Roman" panose="02020603050405020304" pitchFamily="18" charset="0"/>
              <a:cs typeface="Times New Roman" panose="02020603050405020304" pitchFamily="18" charset="0"/>
            </a:rPr>
            <a:t>Años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B2E70-5398-4790-AA3E-C0B1B2558CBB}" type="datetimeFigureOut">
              <a:rPr lang="es-EC" smtClean="0"/>
              <a:t>25/07/2019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66CD2-7AC5-4622-8CCD-26E1102B1A7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61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7468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85559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15619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77011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2573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7723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97515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405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2635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66CD2-7AC5-4622-8CCD-26E1102B1A73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29323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08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784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419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62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3969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03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218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41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6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04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0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254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59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4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67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5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69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image" Target="../media/image2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image" Target="../media/image23.png"/><Relationship Id="rId10" Type="http://schemas.openxmlformats.org/officeDocument/2006/relationships/diagramQuickStyle" Target="../diagrams/quickStyle7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24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image" Target="../media/image25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chart" Target="../charts/chart2.xml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Relationship Id="rId9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ESP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03" y="166968"/>
            <a:ext cx="5364149" cy="138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50360" y="1828801"/>
            <a:ext cx="1020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DEPARTAMENTO DE CIENCIAS DE LA TIERRA Y DE LA CONSTRUCCIÓN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67588" y="2461167"/>
            <a:ext cx="789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CARRERA DE INGENIERÍA GEOGRÁFICA Y DEL MEDIO AMBIENTE</a:t>
            </a:r>
            <a:endParaRPr lang="es-EC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50634" y="3218068"/>
            <a:ext cx="9203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“DISEÑO DE UNA METODOLOGÍA PARA LA DELIMITACIÓN</a:t>
            </a:r>
          </a:p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DE ZONAS DE EXPANSIÓN URBANA CON CRITERIOS DE SOSTENIBILIDAD,</a:t>
            </a:r>
          </a:p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CASO APLICADO A LA PARROQUIA LA VICTORIA DEL CANTÓN PUJILÍ.”</a:t>
            </a:r>
            <a:endParaRPr lang="es-EC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72583" y="4327488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latin typeface="Century Schoolbook" panose="02040604050505020304" pitchFamily="18" charset="0"/>
              </a:rPr>
              <a:t>Autor: </a:t>
            </a:r>
            <a:r>
              <a:rPr lang="es-EC" sz="2000" dirty="0" err="1" smtClean="0">
                <a:latin typeface="Century Schoolbook" panose="02040604050505020304" pitchFamily="18" charset="0"/>
              </a:rPr>
              <a:t>Lisseth</a:t>
            </a:r>
            <a:r>
              <a:rPr lang="es-EC" sz="2000" dirty="0" smtClean="0">
                <a:latin typeface="Century Schoolbook" panose="02040604050505020304" pitchFamily="18" charset="0"/>
              </a:rPr>
              <a:t> </a:t>
            </a:r>
            <a:r>
              <a:rPr lang="es-EC" sz="2000" dirty="0" err="1" smtClean="0">
                <a:latin typeface="Century Schoolbook" panose="02040604050505020304" pitchFamily="18" charset="0"/>
              </a:rPr>
              <a:t>Jami</a:t>
            </a:r>
            <a:r>
              <a:rPr lang="es-EC" sz="2000" dirty="0" smtClean="0">
                <a:latin typeface="Century Schoolbook" panose="02040604050505020304" pitchFamily="18" charset="0"/>
              </a:rPr>
              <a:t> </a:t>
            </a:r>
            <a:r>
              <a:rPr lang="es-EC" sz="2000" dirty="0" err="1" smtClean="0">
                <a:latin typeface="Century Schoolbook" panose="02040604050505020304" pitchFamily="18" charset="0"/>
              </a:rPr>
              <a:t>Aymacaña</a:t>
            </a:r>
            <a:endParaRPr lang="es-EC" sz="2000" dirty="0">
              <a:latin typeface="Century Schoolbook" panose="020406040505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69915" y="599413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/>
              <a:t>Director: </a:t>
            </a:r>
            <a:r>
              <a:rPr lang="es-EC" sz="2000" dirty="0"/>
              <a:t>Ing. Pablo Pérez, </a:t>
            </a:r>
            <a:r>
              <a:rPr lang="es-EC" sz="2000" dirty="0" err="1"/>
              <a:t>MSc</a:t>
            </a:r>
            <a:r>
              <a:rPr lang="es-EC" sz="2000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969915" y="5505627"/>
            <a:ext cx="544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 smtClean="0"/>
              <a:t>Docente evaluador: </a:t>
            </a:r>
            <a:r>
              <a:rPr lang="es-EC" sz="2000" dirty="0" err="1"/>
              <a:t>Ph.D</a:t>
            </a:r>
            <a:r>
              <a:rPr lang="es-EC" sz="2000" dirty="0"/>
              <a:t>. Rodolfo Salazar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980297" y="6370648"/>
            <a:ext cx="20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Century Schoolbook" panose="02040604050505020304" pitchFamily="18" charset="0"/>
              </a:defRPr>
            </a:lvl1pPr>
          </a:lstStyle>
          <a:p>
            <a:r>
              <a:rPr lang="es-EC" dirty="0"/>
              <a:t>Sangolquí, 2019</a:t>
            </a:r>
          </a:p>
        </p:txBody>
      </p:sp>
      <p:pic>
        <p:nvPicPr>
          <p:cNvPr id="12" name="Picture 4" descr="Resultado de imagen para geografica y del medio ambi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187" y="190448"/>
            <a:ext cx="1369917" cy="137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CuadroTexto 12"/>
          <p:cNvSpPr txBox="1"/>
          <p:nvPr/>
        </p:nvSpPr>
        <p:spPr>
          <a:xfrm>
            <a:off x="1969915" y="5055968"/>
            <a:ext cx="6356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 smtClean="0"/>
              <a:t>Director de carrera: </a:t>
            </a:r>
            <a:r>
              <a:rPr lang="es-EC" sz="2000" dirty="0"/>
              <a:t>Ing. </a:t>
            </a:r>
            <a:r>
              <a:rPr lang="es-EC" sz="2000" dirty="0" smtClean="0"/>
              <a:t>Alexander </a:t>
            </a:r>
            <a:r>
              <a:rPr lang="es-EC" sz="2000" dirty="0" err="1" smtClean="0"/>
              <a:t>Robayo</a:t>
            </a:r>
            <a:r>
              <a:rPr lang="es-EC" sz="2000" dirty="0" smtClean="0"/>
              <a:t>, </a:t>
            </a:r>
            <a:r>
              <a:rPr lang="es-EC" sz="2000" dirty="0" err="1"/>
              <a:t>MSc</a:t>
            </a:r>
            <a:r>
              <a:rPr lang="es-EC" sz="2000" dirty="0"/>
              <a:t> </a:t>
            </a:r>
          </a:p>
        </p:txBody>
      </p:sp>
      <p:pic>
        <p:nvPicPr>
          <p:cNvPr id="14" name="Picture 6" descr="Resultado de imagen para igm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43" y="5691832"/>
            <a:ext cx="1145937" cy="11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85" y="5558833"/>
            <a:ext cx="1270715" cy="12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8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val="4121221278"/>
              </p:ext>
            </p:extLst>
          </p:nvPr>
        </p:nvGraphicFramePr>
        <p:xfrm>
          <a:off x="3959799" y="4630578"/>
          <a:ext cx="4914737" cy="2213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321821"/>
            <a:ext cx="9823516" cy="1280890"/>
          </a:xfrm>
        </p:spPr>
        <p:txBody>
          <a:bodyPr>
            <a:noAutofit/>
          </a:bodyPr>
          <a:lstStyle/>
          <a:p>
            <a:r>
              <a:rPr lang="es-EC" sz="2800" b="1" dirty="0">
                <a:ln/>
                <a:solidFill>
                  <a:schemeClr val="accent3"/>
                </a:solidFill>
              </a:rPr>
              <a:t>CRECIMIENTO POBLACIONAL Y URBANO DE LA PARROQUIA LA VICTORIA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1644835" y="6550223"/>
            <a:ext cx="243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INEC (1990, 2001, 2010)</a:t>
            </a:r>
            <a:endParaRPr lang="es-EC" sz="1400" dirty="0"/>
          </a:p>
        </p:txBody>
      </p:sp>
      <p:pic>
        <p:nvPicPr>
          <p:cNvPr id="8" name="Imagen 7" descr="C:\Users\Usuario\TESIS PUJILI\GEODATABASE\PNG\USOS_HISTORICO_2001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24296" r="17050" b="18971"/>
          <a:stretch/>
        </p:blipFill>
        <p:spPr bwMode="auto">
          <a:xfrm>
            <a:off x="288226" y="1205948"/>
            <a:ext cx="3939277" cy="364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 descr="C:\Users\Usuario\TESIS PUJILI\GEODATABASE\PNG\USOS_HISTORICO_2013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24328" r="20926" b="18954"/>
          <a:stretch/>
        </p:blipFill>
        <p:spPr bwMode="auto">
          <a:xfrm>
            <a:off x="4344839" y="1205948"/>
            <a:ext cx="3571875" cy="364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1783803" y="4853388"/>
            <a:ext cx="243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2001</a:t>
            </a:r>
            <a:endParaRPr lang="es-EC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0042258" y="4867820"/>
            <a:ext cx="243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2019</a:t>
            </a:r>
            <a:endParaRPr lang="es-EC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744381" y="4625894"/>
            <a:ext cx="243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2013</a:t>
            </a:r>
            <a:endParaRPr lang="es-EC" sz="1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t="24444" r="20831" b="18096"/>
          <a:stretch/>
        </p:blipFill>
        <p:spPr>
          <a:xfrm>
            <a:off x="8266647" y="1205948"/>
            <a:ext cx="3571200" cy="3693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20565144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511365"/>
              </p:ext>
            </p:extLst>
          </p:nvPr>
        </p:nvGraphicFramePr>
        <p:xfrm>
          <a:off x="180348" y="1413162"/>
          <a:ext cx="4367901" cy="5511038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392843"/>
                <a:gridCol w="552494"/>
                <a:gridCol w="593764"/>
                <a:gridCol w="1828800"/>
              </a:tblGrid>
              <a:tr h="184396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Variable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Fuente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786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Centros urbanos (2019)  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Generación propia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Vías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2001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GAD </a:t>
                      </a:r>
                      <a:r>
                        <a:rPr lang="es-EC" sz="1300" dirty="0" err="1" smtClean="0">
                          <a:effectLst/>
                        </a:rPr>
                        <a:t>Pujilí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2013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GAD </a:t>
                      </a:r>
                      <a:r>
                        <a:rPr lang="es-EC" sz="1300" dirty="0" err="1" smtClean="0">
                          <a:effectLst/>
                        </a:rPr>
                        <a:t>Pujilí</a:t>
                      </a:r>
                      <a:r>
                        <a:rPr lang="es-EC" sz="1300" dirty="0" smtClean="0">
                          <a:effectLst/>
                        </a:rPr>
                        <a:t> /SIG TIERRAS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2019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Generación propia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Servicios básicos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GAD </a:t>
                      </a:r>
                      <a:r>
                        <a:rPr lang="es-EC" sz="1300" dirty="0" err="1">
                          <a:effectLst/>
                        </a:rPr>
                        <a:t>Pujilí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786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Crecimiento poblacional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INEC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Equipamientos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GAD </a:t>
                      </a:r>
                      <a:r>
                        <a:rPr lang="es-EC" sz="1300" dirty="0" err="1">
                          <a:effectLst/>
                        </a:rPr>
                        <a:t>Pujilí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Red hidrográfica 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IGM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Riesgos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GAD </a:t>
                      </a:r>
                      <a:r>
                        <a:rPr lang="es-EC" sz="1300" dirty="0" err="1">
                          <a:effectLst/>
                        </a:rPr>
                        <a:t>Pujilí</a:t>
                      </a:r>
                      <a:r>
                        <a:rPr lang="es-EC" sz="1300" dirty="0">
                          <a:effectLst/>
                        </a:rPr>
                        <a:t> / IGM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36879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Pendiente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Generación propia a partir del MDT- SIG TIERRAS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Infraestructura de riego o producción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GAD </a:t>
                      </a:r>
                      <a:r>
                        <a:rPr lang="es-EC" sz="1300" dirty="0" err="1">
                          <a:effectLst/>
                        </a:rPr>
                        <a:t>Pujilí</a:t>
                      </a:r>
                      <a:r>
                        <a:rPr lang="es-EC" sz="1300" dirty="0">
                          <a:effectLst/>
                        </a:rPr>
                        <a:t> / IGM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rowSpan="3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Uso y ocupación del suelo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2001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Generación propia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2013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GAD </a:t>
                      </a:r>
                      <a:r>
                        <a:rPr lang="es-EC" sz="1300" dirty="0" err="1">
                          <a:effectLst/>
                        </a:rPr>
                        <a:t>Pujilí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>
                          <a:effectLst/>
                        </a:rPr>
                        <a:t>2019</a:t>
                      </a:r>
                      <a:endParaRPr lang="es-EC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Generación propia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Ecosistemas frágiles / PANE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No aplica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439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Áreas protegidas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No aplica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187866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Patrimonio cultural y arqueológico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No aplica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  <a:tr h="368792"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Megaproyectos de infraestructura, movilidad y energía destinados a la zona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No aplica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4616" marR="64616" marT="0" marB="0"/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5470245" y="1646085"/>
            <a:ext cx="5620000" cy="14870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Insumos para generación de cartografía (vías, uso y ocupación del suelo)</a:t>
            </a:r>
            <a:endParaRPr lang="es-EC" sz="1600" dirty="0"/>
          </a:p>
        </p:txBody>
      </p:sp>
      <p:sp>
        <p:nvSpPr>
          <p:cNvPr id="7" name="Flecha abajo 6"/>
          <p:cNvSpPr/>
          <p:nvPr/>
        </p:nvSpPr>
        <p:spPr>
          <a:xfrm>
            <a:off x="8084302" y="3696851"/>
            <a:ext cx="195943" cy="327403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5648689" y="4464424"/>
            <a:ext cx="5529951" cy="86879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err="1" smtClean="0"/>
              <a:t>Ortofoto</a:t>
            </a:r>
            <a:r>
              <a:rPr lang="es-EC" sz="1600" dirty="0" smtClean="0"/>
              <a:t> </a:t>
            </a:r>
            <a:r>
              <a:rPr lang="es-EC" sz="1600" dirty="0" err="1" smtClean="0"/>
              <a:t>georreferenciada</a:t>
            </a:r>
            <a:r>
              <a:rPr lang="es-EC" sz="1600" dirty="0" smtClean="0"/>
              <a:t> año 2001 (GAD </a:t>
            </a:r>
            <a:r>
              <a:rPr lang="es-EC" sz="1600" dirty="0" err="1" smtClean="0"/>
              <a:t>Pujilí</a:t>
            </a:r>
            <a:r>
              <a:rPr lang="es-EC" sz="1600" dirty="0" smtClean="0"/>
              <a:t>)</a:t>
            </a:r>
            <a:endParaRPr lang="es-EC" sz="1600" dirty="0"/>
          </a:p>
        </p:txBody>
      </p:sp>
      <p:sp>
        <p:nvSpPr>
          <p:cNvPr id="9" name="Rectángulo 8"/>
          <p:cNvSpPr/>
          <p:nvPr/>
        </p:nvSpPr>
        <p:spPr>
          <a:xfrm>
            <a:off x="5593279" y="5567083"/>
            <a:ext cx="5980022" cy="81003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Generación de </a:t>
            </a:r>
            <a:r>
              <a:rPr lang="es-EC" sz="1600" dirty="0" err="1" smtClean="0"/>
              <a:t>ortofoto</a:t>
            </a:r>
            <a:r>
              <a:rPr lang="es-EC" sz="1600" dirty="0" smtClean="0"/>
              <a:t> </a:t>
            </a:r>
            <a:r>
              <a:rPr lang="es-EC" sz="1600" dirty="0" err="1" smtClean="0"/>
              <a:t>georreferenciada</a:t>
            </a:r>
            <a:r>
              <a:rPr lang="es-EC" sz="1600" dirty="0" smtClean="0"/>
              <a:t> actual (2019)</a:t>
            </a:r>
            <a:endParaRPr lang="es-EC" sz="1600" dirty="0"/>
          </a:p>
        </p:txBody>
      </p:sp>
    </p:spTree>
    <p:extLst>
      <p:ext uri="{BB962C8B-B14F-4D97-AF65-F5344CB8AC3E}">
        <p14:creationId xmlns:p14="http://schemas.microsoft.com/office/powerpoint/2010/main" val="220223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20565144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7454325"/>
              </p:ext>
            </p:extLst>
          </p:nvPr>
        </p:nvGraphicFramePr>
        <p:xfrm>
          <a:off x="382383" y="1350999"/>
          <a:ext cx="5854644" cy="484818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501008"/>
                <a:gridCol w="2429302"/>
                <a:gridCol w="1924334"/>
              </a:tblGrid>
              <a:tr h="251000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400" kern="1200" dirty="0">
                          <a:effectLst/>
                        </a:rPr>
                        <a:t>Componente</a:t>
                      </a:r>
                      <a:endParaRPr lang="es-EC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Variable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Fuente</a:t>
                      </a:r>
                      <a:endParaRPr lang="es-EC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624461">
                <a:tc row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 smtClean="0">
                        <a:effectLst/>
                      </a:endParaRPr>
                    </a:p>
                    <a:p>
                      <a:pPr marL="457200" lv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AMBIENTAL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72000" marT="0" marB="0"/>
                </a:tc>
                <a:tc>
                  <a:txBody>
                    <a:bodyPr/>
                    <a:lstStyle/>
                    <a:p>
                      <a:pPr marL="457200" lv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Cantidad de habitantes por 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r>
                        <a:rPr lang="es-EC" sz="1200" dirty="0">
                          <a:effectLst/>
                        </a:rPr>
                        <a:t> de áreas verdes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Generación </a:t>
                      </a:r>
                      <a:r>
                        <a:rPr lang="es-EC" sz="1200" dirty="0" smtClean="0">
                          <a:effectLst/>
                        </a:rPr>
                        <a:t>propia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41168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zonas de recreación 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IGM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665262">
                <a:tc rowSpan="2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endParaRPr lang="es-EC" sz="1200" dirty="0" smtClean="0">
                        <a:effectLst/>
                      </a:endParaRP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ECONÓMICO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Aptitud del suelo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GAD </a:t>
                      </a:r>
                      <a:r>
                        <a:rPr lang="es-EC" sz="1200" dirty="0" err="1">
                          <a:effectLst/>
                        </a:rPr>
                        <a:t>Pujilí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83633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kern="1200" dirty="0" smtClean="0">
                          <a:effectLst/>
                        </a:rPr>
                        <a:t>Proximidad </a:t>
                      </a:r>
                      <a:r>
                        <a:rPr lang="es-EC" sz="1200" kern="1200" dirty="0">
                          <a:effectLst/>
                        </a:rPr>
                        <a:t>a infraestructura de producción y riego, sectores productivos de interés</a:t>
                      </a:r>
                      <a:endParaRPr lang="es-EC" sz="1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GAD </a:t>
                      </a:r>
                      <a:r>
                        <a:rPr lang="es-EC" sz="1200" dirty="0" err="1">
                          <a:effectLst/>
                        </a:rPr>
                        <a:t>Pujilí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717152">
                <a:tc rowSpan="3"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SOCIAL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 </a:t>
                      </a:r>
                      <a:r>
                        <a:rPr lang="es-EC" sz="1200" dirty="0" smtClean="0">
                          <a:effectLst/>
                        </a:rPr>
                        <a:t>Densidad </a:t>
                      </a:r>
                      <a:r>
                        <a:rPr lang="es-EC" sz="1200" dirty="0">
                          <a:effectLst/>
                        </a:rPr>
                        <a:t>urbana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Generación propia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6244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Disponibilidad de equipamientos de salud y educación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GAD Pujilí</a:t>
                      </a:r>
                      <a:endParaRPr lang="es-EC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  <a:tr h="48718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Tradiciones </a:t>
                      </a:r>
                      <a:r>
                        <a:rPr lang="es-EC" sz="1200" dirty="0">
                          <a:effectLst/>
                        </a:rPr>
                        <a:t>y patrimonio cultural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Generación propia </a:t>
                      </a:r>
                      <a:endParaRPr lang="es-EC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007" marR="17007" marT="0" marB="0"/>
                </a:tc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374903" y="6158184"/>
            <a:ext cx="4011487" cy="546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Variables de generación propia</a:t>
            </a:r>
            <a:endParaRPr lang="es-EC" sz="1600" dirty="0"/>
          </a:p>
        </p:txBody>
      </p:sp>
      <p:cxnSp>
        <p:nvCxnSpPr>
          <p:cNvPr id="17" name="Conector recto de flecha 16"/>
          <p:cNvCxnSpPr/>
          <p:nvPr/>
        </p:nvCxnSpPr>
        <p:spPr>
          <a:xfrm>
            <a:off x="4552645" y="6431318"/>
            <a:ext cx="4655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5184412" y="6158184"/>
            <a:ext cx="4011487" cy="546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Uso de suelo e información descriptiva del PDOT.</a:t>
            </a:r>
            <a:endParaRPr lang="es-EC" sz="1600" dirty="0"/>
          </a:p>
        </p:txBody>
      </p:sp>
      <p:sp>
        <p:nvSpPr>
          <p:cNvPr id="8" name="Rectángulo 7"/>
          <p:cNvSpPr/>
          <p:nvPr/>
        </p:nvSpPr>
        <p:spPr>
          <a:xfrm>
            <a:off x="6401577" y="1357015"/>
            <a:ext cx="2769505" cy="7663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Tamaño del objeto mínimo a mapear </a:t>
            </a:r>
            <a:r>
              <a:rPr lang="es-EC" sz="1600" dirty="0" smtClean="0">
                <a:sym typeface="Wingdings" panose="05000000000000000000" pitchFamily="2" charset="2"/>
              </a:rPr>
              <a:t> 2X2 pixeles</a:t>
            </a:r>
            <a:endParaRPr lang="es-EC" sz="1600" dirty="0"/>
          </a:p>
        </p:txBody>
      </p:sp>
      <p:sp>
        <p:nvSpPr>
          <p:cNvPr id="9" name="Rectángulo 8"/>
          <p:cNvSpPr/>
          <p:nvPr/>
        </p:nvSpPr>
        <p:spPr>
          <a:xfrm>
            <a:off x="6432150" y="2314395"/>
            <a:ext cx="2708358" cy="546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600 m^2 </a:t>
            </a:r>
            <a:r>
              <a:rPr lang="es-EC" sz="1600" dirty="0" smtClean="0">
                <a:sym typeface="Wingdings" panose="05000000000000000000" pitchFamily="2" charset="2"/>
              </a:rPr>
              <a:t> lote mínimo </a:t>
            </a:r>
            <a:endParaRPr lang="es-EC" sz="1600" dirty="0"/>
          </a:p>
        </p:txBody>
      </p:sp>
      <p:sp>
        <p:nvSpPr>
          <p:cNvPr id="10" name="Flecha abajo 9"/>
          <p:cNvSpPr/>
          <p:nvPr/>
        </p:nvSpPr>
        <p:spPr>
          <a:xfrm>
            <a:off x="7534008" y="2914624"/>
            <a:ext cx="209006" cy="587828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6467302" y="3615685"/>
            <a:ext cx="2708358" cy="5462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600" dirty="0" smtClean="0"/>
              <a:t>Tamaño de pixel </a:t>
            </a:r>
            <a:r>
              <a:rPr lang="es-EC" sz="1600" dirty="0" smtClean="0">
                <a:sym typeface="Wingdings" panose="05000000000000000000" pitchFamily="2" charset="2"/>
              </a:rPr>
              <a:t> 12 metros</a:t>
            </a:r>
            <a:endParaRPr lang="es-EC" sz="1600" dirty="0"/>
          </a:p>
        </p:txBody>
      </p:sp>
      <p:sp>
        <p:nvSpPr>
          <p:cNvPr id="12" name="Rectángulo 11"/>
          <p:cNvSpPr/>
          <p:nvPr/>
        </p:nvSpPr>
        <p:spPr>
          <a:xfrm>
            <a:off x="7743014" y="4331290"/>
            <a:ext cx="13372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Hengl</a:t>
            </a:r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2006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sz="1600" dirty="0"/>
          </a:p>
        </p:txBody>
      </p:sp>
      <p:pic>
        <p:nvPicPr>
          <p:cNvPr id="13" name="Imagen 12"/>
          <p:cNvPicPr/>
          <p:nvPr/>
        </p:nvPicPr>
        <p:blipFill rotWithShape="1">
          <a:blip r:embed="rId7"/>
          <a:srcRect l="6751" r="1210"/>
          <a:stretch/>
        </p:blipFill>
        <p:spPr bwMode="auto">
          <a:xfrm>
            <a:off x="9362154" y="1209739"/>
            <a:ext cx="2829845" cy="5494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447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793273" y="1851343"/>
            <a:ext cx="7952263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EVALUACIÓN MULTICRITERIO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10" name="Imagen 9"/>
          <p:cNvPicPr/>
          <p:nvPr/>
        </p:nvPicPr>
        <p:blipFill>
          <a:blip r:embed="rId7"/>
          <a:stretch>
            <a:fillRect/>
          </a:stretch>
        </p:blipFill>
        <p:spPr>
          <a:xfrm>
            <a:off x="6657776" y="2780717"/>
            <a:ext cx="3117111" cy="86796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54678" y="2891535"/>
            <a:ext cx="256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ESTANDARIZACIÓN DE VARIABLES</a:t>
            </a:r>
            <a:endParaRPr lang="es-EC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815559" y="2585565"/>
            <a:ext cx="26898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Estudios realizados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Opiniones de expertos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Ordenanzas vigentes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sz="1400" dirty="0" smtClean="0"/>
              <a:t>Leyes nacionales vigentes</a:t>
            </a:r>
            <a:endParaRPr lang="es-EC" sz="1400" dirty="0"/>
          </a:p>
        </p:txBody>
      </p:sp>
      <p:sp>
        <p:nvSpPr>
          <p:cNvPr id="12" name="Flecha abajo 11"/>
          <p:cNvSpPr/>
          <p:nvPr/>
        </p:nvSpPr>
        <p:spPr>
          <a:xfrm rot="16200000">
            <a:off x="6067069" y="2899429"/>
            <a:ext cx="433451" cy="63054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092070"/>
              </p:ext>
            </p:extLst>
          </p:nvPr>
        </p:nvGraphicFramePr>
        <p:xfrm>
          <a:off x="867893" y="7225170"/>
          <a:ext cx="10457410" cy="168844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781"/>
                <a:gridCol w="1486190"/>
                <a:gridCol w="1855527"/>
                <a:gridCol w="253051"/>
                <a:gridCol w="227955"/>
                <a:gridCol w="997301"/>
                <a:gridCol w="2877562"/>
                <a:gridCol w="1596043"/>
              </a:tblGrid>
              <a:tr h="1409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COMPONENTE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VARIABLE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CRITERIO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ESTANDARIZACIÓN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rowSpan="4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8430" algn="l"/>
                        </a:tabLst>
                      </a:pPr>
                      <a:r>
                        <a:rPr lang="es-EC" sz="1200" dirty="0">
                          <a:effectLst/>
                        </a:rPr>
                        <a:t>	BIOFÍSICO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BIOFÍSICO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</a:endParaRPr>
                    </a:p>
                  </a:txBody>
                  <a:tcPr marL="10087" marR="10087" marT="0" marB="0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Pendiente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Plano (0 - 2 %)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Suave (&gt;2 - 5 %)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Suave (&gt; 5 - 12 %)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 ( &gt; 12 - 25 %)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 a Fuerte ( &gt; 25 - 40 %)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Fuerte ( &gt; 40 - 70 %)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Fuerte ( &gt; 70 - 100 %)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Escarpada ( &gt; 100 - 150 %)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Muy Escarpada ( &gt; 150 - 200 %)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Abrupta ( &gt; 200 %)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0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Riesgos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</a:endParaRPr>
                    </a:p>
                  </a:txBody>
                  <a:tcPr marL="10087" marR="100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Inundaciones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Zonas no propensas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Zonas propensas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21799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Movimientos </a:t>
                      </a:r>
                      <a:r>
                        <a:rPr lang="es-EC" sz="1200" dirty="0">
                          <a:effectLst/>
                        </a:rPr>
                        <a:t>en masa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Baja a nula Susceptibilidad a movimientos en masa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Mediana Susceptibilidad a movimientos en masa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Moderada Susceptibilidad a movimientos en masa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Alta Susceptibilidad a movimientos en masa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Intensidad Sísmica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Nula intensidad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Media intensidad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Alta intensidad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Muy Alta intensidad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Caída de Cenizas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Ningún Peligro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Menor Peligro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Mayor Peligro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Peligro Volcánico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Ninguna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Baja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Menor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Mínima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3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99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Alta Probabilidad a Peligro volcánico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2270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Mayor Probabilidad a Peligro volcánico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  <a:r>
                        <a:rPr lang="es-EC" sz="1200" dirty="0" smtClean="0">
                          <a:effectLst/>
                        </a:rPr>
                        <a:t>1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Uso y ocupación del suelo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Antrópica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Agrícola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Agropecuaria Mixta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Conservación y Producción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Conservación y Protección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Pecuaria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 de Protección y Producción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Red hidrográfica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ríos y quebradas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0-15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mayor a 15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 de áreas verdes por habitante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Menor a 15 m2 por habitante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Mayor o igual a 15 m2 por habitante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Centros de Recreación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1000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suelo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Arcilloso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Arenoso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Limoso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rowSpan="1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ECONÓMICO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Infraestructura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3"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infraestructura de riego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0- 50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0-100 metros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100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infraestructura de producción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0-500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500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Aptitud del suelo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Apto para Bosque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Cultivos con Limitaciones Importantes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Cultivos con Limitaciones Ligeras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Cultivos con Limitaciones muy Importantes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Cultivos sin Limitaciones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Zonas Aptas para Pastos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Zonas sin uso Agropecuario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SOCIOCULTURAL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Tradiciones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Artesanías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Mayor presencia de actividades de alfarería y cerámica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Menor presencia de actividades de alfarería y cerámica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Crecimiento poblacional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4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 de habitantes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4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Baja casi nula cantidad de habitantes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Baja cantidad de habitantes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Mediana cantidad de habitantes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Alta cantidad de habitantes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Cantidad de habitantes por ha de Zona Urbana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Menor a 120 habitantes por hectárea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1057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Mayor a 120 habitantes por hectárea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rowSpan="8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MOVILIDAD, ENERGÍA Y CONECTIVIDAD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Redes de servicios básicos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Agua Potable y Alcantarillado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300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Luz Eléctrica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0-300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300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Centros urbanos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zonas urbanas existentes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0-1000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1000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Vías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 Proximidad a vías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0-25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25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ASENTAMIENTOS HUMANOS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Equipamientos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Centros Educativos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0-1500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1500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3995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Centros de Salud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rowSpan="2"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0-1500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  <a:tr h="7047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más de 1500 metros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087" marR="10087" marT="0" marB="0"/>
                </a:tc>
              </a:tr>
            </a:tbl>
          </a:graphicData>
        </a:graphic>
      </p:graphicFrame>
      <p:sp>
        <p:nvSpPr>
          <p:cNvPr id="17" name="CuadroTexto 16"/>
          <p:cNvSpPr txBox="1"/>
          <p:nvPr/>
        </p:nvSpPr>
        <p:spPr>
          <a:xfrm>
            <a:off x="3554678" y="4666749"/>
            <a:ext cx="2569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ASIGNACIÓN DE PESOS</a:t>
            </a:r>
            <a:endParaRPr lang="es-EC" b="1" dirty="0"/>
          </a:p>
        </p:txBody>
      </p:sp>
      <p:sp>
        <p:nvSpPr>
          <p:cNvPr id="18" name="Flecha abajo 17"/>
          <p:cNvSpPr/>
          <p:nvPr/>
        </p:nvSpPr>
        <p:spPr>
          <a:xfrm rot="16200000">
            <a:off x="6079726" y="4621880"/>
            <a:ext cx="433451" cy="630541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 18"/>
          <p:cNvSpPr/>
          <p:nvPr/>
        </p:nvSpPr>
        <p:spPr>
          <a:xfrm>
            <a:off x="6657776" y="4666749"/>
            <a:ext cx="2271423" cy="6317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sz="1400" kern="1200" dirty="0" smtClean="0"/>
              <a:t>Método AHP de </a:t>
            </a:r>
            <a:r>
              <a:rPr lang="es-EC" sz="1400" kern="1200" dirty="0" err="1" smtClean="0"/>
              <a:t>Saaty</a:t>
            </a:r>
            <a:endParaRPr lang="es-EC" sz="1400" kern="1200" dirty="0" smtClean="0"/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sz="1400" dirty="0" smtClean="0"/>
              <a:t>Software ILWIS 3.3</a:t>
            </a:r>
            <a:endParaRPr lang="es-EC" sz="1400" kern="1200" dirty="0" smtClean="0"/>
          </a:p>
        </p:txBody>
      </p:sp>
      <p:sp>
        <p:nvSpPr>
          <p:cNvPr id="7" name="Rectángulo 6"/>
          <p:cNvSpPr/>
          <p:nvPr/>
        </p:nvSpPr>
        <p:spPr>
          <a:xfrm>
            <a:off x="8112604" y="3785894"/>
            <a:ext cx="1533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(Yerovi, 2016)</a:t>
            </a:r>
            <a:endParaRPr lang="es-EC" dirty="0"/>
          </a:p>
        </p:txBody>
      </p:sp>
      <p:graphicFrame>
        <p:nvGraphicFramePr>
          <p:cNvPr id="15" name="Tab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10662"/>
              </p:ext>
            </p:extLst>
          </p:nvPr>
        </p:nvGraphicFramePr>
        <p:xfrm>
          <a:off x="74746" y="1504840"/>
          <a:ext cx="3387472" cy="5300772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321060"/>
                <a:gridCol w="2066412"/>
              </a:tblGrid>
              <a:tr h="262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COMPONENTE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VARIABLE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BIOFÍSICO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Pendiente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Riesgos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Uso y ocupación del suelo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Red hidrográfica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Área verde por habitante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38673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zonas de recreación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Tipo de suelo 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5085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ECONÓMICO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Proximidad a infraestructura de riego y producción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5085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Aptitud del suelo (productivo)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rowSpan="2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SOCIOCULTURAL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Tradiciones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5085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Crecimiento poblacional (Densidad urbana)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rowSpan="3"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MOVILIDAD, ENERGÍA Y CONECTIVIDAD 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Redes de servicios básicos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6231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Centros urbanos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17326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Vías</a:t>
                      </a:r>
                      <a:endParaRPr lang="es-EC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  <a:tr h="292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ASENTAMIENTOS HUMANOS</a:t>
                      </a:r>
                      <a:endParaRPr lang="es-EC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Equipamientos</a:t>
                      </a:r>
                      <a:endParaRPr lang="es-EC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7914" marR="67914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00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5842041" y="2204011"/>
            <a:ext cx="2238231" cy="46539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322649" y="1295722"/>
            <a:ext cx="9823516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GENERACIÓN DEL MODELO DE PREDICCIÓN</a:t>
            </a:r>
            <a:br>
              <a:rPr lang="es-EC" sz="3200" b="1" dirty="0" smtClean="0">
                <a:ln/>
                <a:solidFill>
                  <a:schemeClr val="accent3"/>
                </a:solidFill>
              </a:rPr>
            </a:br>
            <a:r>
              <a:rPr lang="es-EC" sz="3200" b="1" dirty="0" smtClean="0">
                <a:ln/>
                <a:solidFill>
                  <a:schemeClr val="accent3"/>
                </a:solidFill>
              </a:rPr>
              <a:t>DEL CRECIMIENTO URBANO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284740"/>
              </p:ext>
            </p:extLst>
          </p:nvPr>
        </p:nvGraphicFramePr>
        <p:xfrm>
          <a:off x="354319" y="2484047"/>
          <a:ext cx="4158323" cy="27892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2767"/>
                <a:gridCol w="1387899"/>
                <a:gridCol w="1707657"/>
              </a:tblGrid>
              <a:tr h="20330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Categoría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Variable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s-EC" sz="13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Tipo de variable</a:t>
                      </a:r>
                      <a:endParaRPr lang="es-EC" sz="13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03305">
                <a:tc rowSpan="2"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Biofísico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Pendiente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Estática y continua</a:t>
                      </a:r>
                      <a:endParaRPr lang="es-EC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20330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Distancia a ríos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Estática y continua</a:t>
                      </a:r>
                    </a:p>
                  </a:txBody>
                  <a:tcPr marL="68580" marR="68580" marT="0" marB="0"/>
                </a:tc>
              </a:tr>
              <a:tr h="203305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C" sz="1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13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300" dirty="0" smtClean="0">
                          <a:effectLst/>
                        </a:rPr>
                        <a:t>Socioeconómico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Distancia a vías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Dinámica y continua</a:t>
                      </a:r>
                      <a:endParaRPr lang="es-EC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066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Distancia a centros de salud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Estática y continua</a:t>
                      </a: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endParaRPr lang="es-EC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066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Distancia a centros educativos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Estática y continua</a:t>
                      </a: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endParaRPr lang="es-EC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40660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300" dirty="0">
                          <a:effectLst/>
                        </a:rPr>
                        <a:t>Distancia a zonas de recreación</a:t>
                      </a:r>
                      <a:endParaRPr lang="es-EC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3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Estática y continua</a:t>
                      </a:r>
                    </a:p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endParaRPr lang="es-EC" sz="13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Imagen 13" descr="C:\Users\Usuario\Downloads\pasos-dinamica(1).pn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" t="2893" r="5883" b="2612"/>
          <a:stretch/>
        </p:blipFill>
        <p:spPr bwMode="auto">
          <a:xfrm>
            <a:off x="9409671" y="243068"/>
            <a:ext cx="2736029" cy="6614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080273" y="3263704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DINAMICA</a:t>
            </a:r>
          </a:p>
          <a:p>
            <a:r>
              <a:rPr lang="es-EC" b="1" dirty="0" smtClean="0"/>
              <a:t>EGO</a:t>
            </a:r>
            <a:endParaRPr lang="es-EC" b="1" dirty="0"/>
          </a:p>
        </p:txBody>
      </p:sp>
      <p:sp>
        <p:nvSpPr>
          <p:cNvPr id="7" name="Flecha derecha 6"/>
          <p:cNvSpPr/>
          <p:nvPr/>
        </p:nvSpPr>
        <p:spPr>
          <a:xfrm>
            <a:off x="8402362" y="3910035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6077243" y="2307094"/>
            <a:ext cx="1730326" cy="4657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Análisis de correlación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6093816" y="3044684"/>
            <a:ext cx="1730326" cy="8341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Cambio </a:t>
            </a:r>
            <a:r>
              <a:rPr lang="es-EC" dirty="0"/>
              <a:t>de áreas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6008145" y="4113921"/>
            <a:ext cx="1868521" cy="8341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Potencial </a:t>
            </a:r>
            <a:r>
              <a:rPr lang="es-EC" dirty="0"/>
              <a:t>de transición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5940890" y="5183158"/>
            <a:ext cx="2003030" cy="83417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Proyección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6077242" y="6289131"/>
            <a:ext cx="1730326" cy="5014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Validación</a:t>
            </a:r>
          </a:p>
        </p:txBody>
      </p:sp>
      <p:sp>
        <p:nvSpPr>
          <p:cNvPr id="24" name="CuadroTexto 23"/>
          <p:cNvSpPr txBox="1"/>
          <p:nvPr/>
        </p:nvSpPr>
        <p:spPr>
          <a:xfrm>
            <a:off x="4596470" y="3509333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MOLUSCE</a:t>
            </a:r>
            <a:endParaRPr lang="es-EC" b="1" dirty="0"/>
          </a:p>
        </p:txBody>
      </p:sp>
      <p:sp>
        <p:nvSpPr>
          <p:cNvPr id="25" name="Flecha derecha 24"/>
          <p:cNvSpPr/>
          <p:nvPr/>
        </p:nvSpPr>
        <p:spPr>
          <a:xfrm>
            <a:off x="4868647" y="3910035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28" name="Conector recto de flecha 27"/>
          <p:cNvCxnSpPr>
            <a:stCxn id="9" idx="2"/>
            <a:endCxn id="20" idx="0"/>
          </p:cNvCxnSpPr>
          <p:nvPr/>
        </p:nvCxnSpPr>
        <p:spPr>
          <a:xfrm>
            <a:off x="6942406" y="2772881"/>
            <a:ext cx="16573" cy="27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20" idx="2"/>
            <a:endCxn id="21" idx="0"/>
          </p:cNvCxnSpPr>
          <p:nvPr/>
        </p:nvCxnSpPr>
        <p:spPr>
          <a:xfrm flipH="1">
            <a:off x="6942406" y="3878854"/>
            <a:ext cx="16573" cy="235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>
            <a:endCxn id="22" idx="0"/>
          </p:cNvCxnSpPr>
          <p:nvPr/>
        </p:nvCxnSpPr>
        <p:spPr>
          <a:xfrm>
            <a:off x="6942405" y="4948091"/>
            <a:ext cx="0" cy="2350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22" idx="2"/>
            <a:endCxn id="23" idx="0"/>
          </p:cNvCxnSpPr>
          <p:nvPr/>
        </p:nvCxnSpPr>
        <p:spPr>
          <a:xfrm>
            <a:off x="6942405" y="6017328"/>
            <a:ext cx="0" cy="2718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1665351" y="5688001"/>
            <a:ext cx="2847291" cy="6317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kern="1200" dirty="0" smtClean="0"/>
              <a:t>Uso del suelo 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kern="1200" dirty="0" smtClean="0"/>
              <a:t>(2001)</a:t>
            </a:r>
            <a:r>
              <a:rPr lang="es-EC" kern="1200" dirty="0" smtClean="0">
                <a:sym typeface="Wingdings" panose="05000000000000000000" pitchFamily="2" charset="2"/>
              </a:rPr>
              <a:t> paisaje inicial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dirty="0" smtClean="0">
                <a:sym typeface="Wingdings" panose="05000000000000000000" pitchFamily="2" charset="2"/>
              </a:rPr>
              <a:t>(2013)  paisaje final</a:t>
            </a:r>
            <a:endParaRPr lang="es-EC" kern="1200" dirty="0" smtClean="0"/>
          </a:p>
        </p:txBody>
      </p:sp>
      <p:sp>
        <p:nvSpPr>
          <p:cNvPr id="36" name="Rectángulo 35"/>
          <p:cNvSpPr/>
          <p:nvPr/>
        </p:nvSpPr>
        <p:spPr>
          <a:xfrm>
            <a:off x="1665350" y="5474585"/>
            <a:ext cx="2617283" cy="105859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4954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24171" y="1208403"/>
            <a:ext cx="1040233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SIMULACIÓN DEL CRECIMIENTO URBANO - MOLUSCE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897249871"/>
              </p:ext>
            </p:extLst>
          </p:nvPr>
        </p:nvGraphicFramePr>
        <p:xfrm>
          <a:off x="53593" y="1763374"/>
          <a:ext cx="7863786" cy="458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7" name="Imagen 26"/>
          <p:cNvPicPr/>
          <p:nvPr/>
        </p:nvPicPr>
        <p:blipFill rotWithShape="1">
          <a:blip r:embed="rId13"/>
          <a:srcRect l="36431" t="27798" r="7395" b="23284"/>
          <a:stretch/>
        </p:blipFill>
        <p:spPr bwMode="auto">
          <a:xfrm>
            <a:off x="8855063" y="3268380"/>
            <a:ext cx="3147751" cy="167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Flecha derecha 28"/>
          <p:cNvSpPr/>
          <p:nvPr/>
        </p:nvSpPr>
        <p:spPr>
          <a:xfrm>
            <a:off x="7522029" y="3714931"/>
            <a:ext cx="937684" cy="33868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1" name="Imagen 30"/>
          <p:cNvPicPr/>
          <p:nvPr/>
        </p:nvPicPr>
        <p:blipFill rotWithShape="1">
          <a:blip r:embed="rId14"/>
          <a:srcRect l="45770" r="-2" b="59943"/>
          <a:stretch/>
        </p:blipFill>
        <p:spPr>
          <a:xfrm>
            <a:off x="8443374" y="4933030"/>
            <a:ext cx="3761878" cy="1901891"/>
          </a:xfrm>
          <a:prstGeom prst="rect">
            <a:avLst/>
          </a:prstGeom>
        </p:spPr>
      </p:pic>
      <p:sp>
        <p:nvSpPr>
          <p:cNvPr id="33" name="Flecha derecha 32"/>
          <p:cNvSpPr/>
          <p:nvPr/>
        </p:nvSpPr>
        <p:spPr>
          <a:xfrm>
            <a:off x="7698602" y="5735109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Rectángulo 34"/>
          <p:cNvSpPr/>
          <p:nvPr/>
        </p:nvSpPr>
        <p:spPr>
          <a:xfrm>
            <a:off x="10077678" y="6143830"/>
            <a:ext cx="1925136" cy="4414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1" name="Imagen 10"/>
          <p:cNvPicPr/>
          <p:nvPr/>
        </p:nvPicPr>
        <p:blipFill rotWithShape="1">
          <a:blip r:embed="rId15"/>
          <a:srcRect l="14856" t="32387" r="8713" b="29546"/>
          <a:stretch/>
        </p:blipFill>
        <p:spPr bwMode="auto">
          <a:xfrm>
            <a:off x="7977809" y="1687191"/>
            <a:ext cx="4025005" cy="15811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Flecha derecha 11"/>
          <p:cNvSpPr/>
          <p:nvPr/>
        </p:nvSpPr>
        <p:spPr>
          <a:xfrm>
            <a:off x="6967082" y="2183015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507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36483" y="1263823"/>
            <a:ext cx="1174531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SIMULACIÓN DEL CRECIMIENTO URBANO – DINAMICA EGO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075196790"/>
              </p:ext>
            </p:extLst>
          </p:nvPr>
        </p:nvGraphicFramePr>
        <p:xfrm>
          <a:off x="236483" y="1807886"/>
          <a:ext cx="8839278" cy="4256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Flecha derecha 8"/>
          <p:cNvSpPr/>
          <p:nvPr/>
        </p:nvSpPr>
        <p:spPr>
          <a:xfrm>
            <a:off x="8921633" y="5594004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Rectángulo 1"/>
          <p:cNvSpPr/>
          <p:nvPr/>
        </p:nvSpPr>
        <p:spPr>
          <a:xfrm>
            <a:off x="2670307" y="6119336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Soares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Rodrigues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Costa ,2009)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3038998" y="6488668"/>
            <a:ext cx="2736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(Arellano 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&amp; </a:t>
            </a:r>
            <a:r>
              <a:rPr lang="es-EC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Castro, 2019</a:t>
            </a: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</a:p>
        </p:txBody>
      </p:sp>
      <p:pic>
        <p:nvPicPr>
          <p:cNvPr id="10" name="Imagen 9"/>
          <p:cNvPicPr/>
          <p:nvPr/>
        </p:nvPicPr>
        <p:blipFill rotWithShape="1">
          <a:blip r:embed="rId13"/>
          <a:srcRect l="48126" t="628" r="36607" b="25385"/>
          <a:stretch/>
        </p:blipFill>
        <p:spPr bwMode="auto">
          <a:xfrm>
            <a:off x="9653153" y="1737754"/>
            <a:ext cx="1824614" cy="49965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ángulo 10"/>
          <p:cNvSpPr/>
          <p:nvPr/>
        </p:nvSpPr>
        <p:spPr>
          <a:xfrm>
            <a:off x="9839166" y="2100296"/>
            <a:ext cx="1524530" cy="4634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4491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36483" y="1263823"/>
            <a:ext cx="1174531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SIMULACIÓN DEL CRECIMIENTO URBANO – DINAMICA EGO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681931222"/>
              </p:ext>
            </p:extLst>
          </p:nvPr>
        </p:nvGraphicFramePr>
        <p:xfrm>
          <a:off x="784713" y="1876624"/>
          <a:ext cx="11197079" cy="3595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Imagen 6"/>
          <p:cNvPicPr/>
          <p:nvPr/>
        </p:nvPicPr>
        <p:blipFill rotWithShape="1">
          <a:blip r:embed="rId13"/>
          <a:srcRect b="51171"/>
          <a:stretch/>
        </p:blipFill>
        <p:spPr>
          <a:xfrm>
            <a:off x="8424320" y="3037225"/>
            <a:ext cx="3403609" cy="2598259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14"/>
          <a:srcRect t="22453" r="1913" b="43485"/>
          <a:stretch/>
        </p:blipFill>
        <p:spPr bwMode="auto">
          <a:xfrm>
            <a:off x="4377614" y="4287879"/>
            <a:ext cx="3463047" cy="13476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/>
          <p:cNvPicPr/>
          <p:nvPr/>
        </p:nvPicPr>
        <p:blipFill rotWithShape="1">
          <a:blip r:embed="rId13"/>
          <a:srcRect t="75597" b="7346"/>
          <a:stretch/>
        </p:blipFill>
        <p:spPr>
          <a:xfrm>
            <a:off x="8424320" y="5635484"/>
            <a:ext cx="3403610" cy="87626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328468" y="3029833"/>
            <a:ext cx="70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* El </a:t>
            </a:r>
            <a:r>
              <a:rPr lang="es-EC" dirty="0"/>
              <a:t>valor promedio del parche corresponde a 4</a:t>
            </a:r>
            <a:r>
              <a:rPr lang="es-EC" dirty="0" smtClean="0"/>
              <a:t> </a:t>
            </a:r>
            <a:r>
              <a:rPr lang="es-EC" dirty="0"/>
              <a:t>pixeles y la varianza a 8 pixeles, se definió la isometría con un valor de 2 </a:t>
            </a:r>
          </a:p>
        </p:txBody>
      </p:sp>
    </p:spTree>
    <p:extLst>
      <p:ext uri="{BB962C8B-B14F-4D97-AF65-F5344CB8AC3E}">
        <p14:creationId xmlns:p14="http://schemas.microsoft.com/office/powerpoint/2010/main" val="14882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51298712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36483" y="1263823"/>
            <a:ext cx="1174531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SIMULACIÓN DEL CRECIMIENTO URBANO – DINAMICA EGO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154785866"/>
              </p:ext>
            </p:extLst>
          </p:nvPr>
        </p:nvGraphicFramePr>
        <p:xfrm>
          <a:off x="784716" y="2233914"/>
          <a:ext cx="6214396" cy="3941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Gráfico 6"/>
          <p:cNvGraphicFramePr/>
          <p:nvPr>
            <p:extLst>
              <p:ext uri="{D42A27DB-BD31-4B8C-83A1-F6EECF244321}">
                <p14:modId xmlns:p14="http://schemas.microsoft.com/office/powerpoint/2010/main" val="2281229386"/>
              </p:ext>
            </p:extLst>
          </p:nvPr>
        </p:nvGraphicFramePr>
        <p:xfrm>
          <a:off x="7123289" y="2003392"/>
          <a:ext cx="4572000" cy="236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9" name="Rectángulo 8"/>
          <p:cNvSpPr/>
          <p:nvPr/>
        </p:nvSpPr>
        <p:spPr>
          <a:xfrm>
            <a:off x="7306668" y="4350595"/>
            <a:ext cx="4885332" cy="6010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mtClean="0"/>
              <a:t>Similitud &gt; 50% </a:t>
            </a:r>
            <a:r>
              <a:rPr lang="es-EC" smtClean="0">
                <a:sym typeface="Wingdings" panose="05000000000000000000" pitchFamily="2" charset="2"/>
              </a:rPr>
              <a:t> Se acepta el resultado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0264869" y="5116677"/>
            <a:ext cx="19591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 smtClean="0"/>
              <a:t>(Espinoza, 2016</a:t>
            </a:r>
            <a:r>
              <a:rPr lang="es-EC" dirty="0"/>
              <a:t>)</a:t>
            </a:r>
          </a:p>
        </p:txBody>
      </p:sp>
      <p:sp>
        <p:nvSpPr>
          <p:cNvPr id="5" name="Rectángulo 4"/>
          <p:cNvSpPr/>
          <p:nvPr/>
        </p:nvSpPr>
        <p:spPr>
          <a:xfrm>
            <a:off x="9482391" y="3140608"/>
            <a:ext cx="2499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dirty="0"/>
              <a:t>(2001 y </a:t>
            </a:r>
            <a:r>
              <a:rPr lang="es-EC" dirty="0" smtClean="0"/>
              <a:t>2013 </a:t>
            </a:r>
            <a:r>
              <a:rPr lang="es-EC" dirty="0">
                <a:sym typeface="Wingdings" panose="05000000000000000000" pitchFamily="2" charset="2"/>
              </a:rPr>
              <a:t> </a:t>
            </a:r>
            <a:r>
              <a:rPr lang="es-EC" dirty="0" smtClean="0">
                <a:sym typeface="Wingdings" panose="05000000000000000000" pitchFamily="2" charset="2"/>
              </a:rPr>
              <a:t>2019</a:t>
            </a:r>
            <a:r>
              <a:rPr lang="es-EC" dirty="0" smtClean="0"/>
              <a:t>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292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126740680"/>
              </p:ext>
            </p:extLst>
          </p:nvPr>
        </p:nvGraphicFramePr>
        <p:xfrm>
          <a:off x="2252870" y="586971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98792" y="1453605"/>
            <a:ext cx="1174531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DETERMINACIÓN DE ZONAS DE EXPANSIÓN URBANA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991230" y="2787278"/>
            <a:ext cx="2335651" cy="11185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USO URBANO VIGENTE</a:t>
            </a:r>
          </a:p>
          <a:p>
            <a:pPr algn="ctr"/>
            <a:r>
              <a:rPr lang="es-EC" sz="1500" b="1" dirty="0" smtClean="0"/>
              <a:t>(Ordenanza de Uso y Ocupación del suelo del cantón </a:t>
            </a:r>
            <a:r>
              <a:rPr lang="es-EC" sz="1500" b="1" dirty="0" err="1" smtClean="0"/>
              <a:t>Pujilí</a:t>
            </a:r>
            <a:r>
              <a:rPr lang="es-EC" sz="1500" b="1" dirty="0" smtClean="0"/>
              <a:t>)</a:t>
            </a:r>
            <a:endParaRPr lang="es-EC" sz="1500" b="1" dirty="0"/>
          </a:p>
        </p:txBody>
      </p:sp>
      <p:sp>
        <p:nvSpPr>
          <p:cNvPr id="9" name="Rectángulo 8"/>
          <p:cNvSpPr/>
          <p:nvPr/>
        </p:nvSpPr>
        <p:spPr>
          <a:xfrm>
            <a:off x="2991230" y="4240990"/>
            <a:ext cx="2335651" cy="869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MODELO DE CRECIMIENTO URBANO AL 2030</a:t>
            </a:r>
            <a:endParaRPr lang="es-EC" sz="15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6657319" y="3656789"/>
            <a:ext cx="282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Zonas de posible expansión urbana</a:t>
            </a:r>
            <a:endParaRPr lang="es-EC" sz="1400" dirty="0"/>
          </a:p>
        </p:txBody>
      </p:sp>
      <p:sp>
        <p:nvSpPr>
          <p:cNvPr id="11" name="Cerrar llave 10"/>
          <p:cNvSpPr/>
          <p:nvPr/>
        </p:nvSpPr>
        <p:spPr>
          <a:xfrm>
            <a:off x="5673633" y="2787277"/>
            <a:ext cx="893043" cy="2323223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6965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INTRODUCCIÓN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143" y="823524"/>
            <a:ext cx="1178730" cy="1138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9746" y="218491"/>
            <a:ext cx="2678065" cy="152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/>
          <p:cNvSpPr/>
          <p:nvPr/>
        </p:nvSpPr>
        <p:spPr>
          <a:xfrm>
            <a:off x="2297204" y="181072"/>
            <a:ext cx="1483979" cy="6228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Aumento de la población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760197" y="218491"/>
            <a:ext cx="1716024" cy="54810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>
                <a:solidFill>
                  <a:schemeClr val="tx1"/>
                </a:solidFill>
              </a:rPr>
              <a:t>Crecimiento urbano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40757" y="2931546"/>
            <a:ext cx="1150451" cy="65074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>
                <a:solidFill>
                  <a:schemeClr val="tx1"/>
                </a:solidFill>
              </a:rPr>
              <a:t>Expansión urbana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326" y="3396126"/>
            <a:ext cx="1989945" cy="1326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lecha abajo 11"/>
          <p:cNvSpPr/>
          <p:nvPr/>
        </p:nvSpPr>
        <p:spPr>
          <a:xfrm rot="16200000">
            <a:off x="4122389" y="99748"/>
            <a:ext cx="296602" cy="7855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/>
          <p:cNvSpPr/>
          <p:nvPr/>
        </p:nvSpPr>
        <p:spPr>
          <a:xfrm>
            <a:off x="2297204" y="2332861"/>
            <a:ext cx="1396126" cy="11755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>
                <a:solidFill>
                  <a:schemeClr val="tx1"/>
                </a:solidFill>
              </a:rPr>
              <a:t>Se da en las periferias de las </a:t>
            </a:r>
            <a:r>
              <a:rPr lang="es-EC" sz="1500" dirty="0" smtClean="0">
                <a:solidFill>
                  <a:schemeClr val="tx1"/>
                </a:solidFill>
              </a:rPr>
              <a:t>ciudades y en </a:t>
            </a:r>
            <a:r>
              <a:rPr lang="es-EC" sz="1500" smtClean="0">
                <a:solidFill>
                  <a:schemeClr val="tx1"/>
                </a:solidFill>
              </a:rPr>
              <a:t>zonas rurales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613669" y="3588937"/>
            <a:ext cx="1079661" cy="4302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Recursos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2613669" y="4141799"/>
            <a:ext cx="1376958" cy="492321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Actividades agrícolas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17" name="Flecha derecha 16"/>
          <p:cNvSpPr/>
          <p:nvPr/>
        </p:nvSpPr>
        <p:spPr>
          <a:xfrm>
            <a:off x="3754444" y="2659572"/>
            <a:ext cx="614616" cy="26792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4460059" y="2332861"/>
            <a:ext cx="1356616" cy="93878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Formación de ciudades emergentes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096190" y="1854188"/>
            <a:ext cx="1660728" cy="53199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Baja densidad poblacional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096190" y="2521326"/>
            <a:ext cx="1660728" cy="49592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Alta segregación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125097" y="3213160"/>
            <a:ext cx="1631821" cy="6088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No poseen planificación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0382390" y="2534318"/>
            <a:ext cx="1720599" cy="108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</a:t>
            </a:r>
          </a:p>
          <a:p>
            <a:pPr algn="ctr"/>
            <a:r>
              <a:rPr lang="es-EC" sz="2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SOSTENIBLE</a:t>
            </a:r>
          </a:p>
        </p:txBody>
      </p:sp>
      <p:sp>
        <p:nvSpPr>
          <p:cNvPr id="23" name="Flecha derecha 22"/>
          <p:cNvSpPr/>
          <p:nvPr/>
        </p:nvSpPr>
        <p:spPr>
          <a:xfrm>
            <a:off x="7813758" y="2665394"/>
            <a:ext cx="614616" cy="214707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8485214" y="1712984"/>
            <a:ext cx="1897176" cy="6731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Mal aprovechamiento de los recursos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8485214" y="2534318"/>
            <a:ext cx="1897176" cy="7485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Problemas en el desarrollo económico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8485214" y="3371083"/>
            <a:ext cx="1897176" cy="4509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Malestar en la población 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27" name="Distinto de 26"/>
          <p:cNvSpPr/>
          <p:nvPr/>
        </p:nvSpPr>
        <p:spPr>
          <a:xfrm>
            <a:off x="10868635" y="2288158"/>
            <a:ext cx="829056" cy="362874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cxnSp>
        <p:nvCxnSpPr>
          <p:cNvPr id="31" name="Conector angular 30"/>
          <p:cNvCxnSpPr/>
          <p:nvPr/>
        </p:nvCxnSpPr>
        <p:spPr>
          <a:xfrm rot="10800000" flipV="1">
            <a:off x="753729" y="1894716"/>
            <a:ext cx="4864481" cy="1342156"/>
          </a:xfrm>
          <a:prstGeom prst="bentConnector3">
            <a:avLst>
              <a:gd name="adj1" fmla="val 104136"/>
            </a:avLst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9" idx="2"/>
          </p:cNvCxnSpPr>
          <p:nvPr/>
        </p:nvCxnSpPr>
        <p:spPr>
          <a:xfrm>
            <a:off x="5618209" y="766600"/>
            <a:ext cx="0" cy="1128116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ángulo 48"/>
          <p:cNvSpPr/>
          <p:nvPr/>
        </p:nvSpPr>
        <p:spPr>
          <a:xfrm>
            <a:off x="1515979" y="4923086"/>
            <a:ext cx="1938089" cy="11755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De acuerdo con la ONU, en el 2030 el 60% de la población vivirá en zonas urbanas 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4907796" y="4923086"/>
            <a:ext cx="1781950" cy="11755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dirty="0" smtClean="0">
                <a:solidFill>
                  <a:schemeClr val="tx1"/>
                </a:solidFill>
              </a:rPr>
              <a:t>Agenda 2030 y Objetivos de Desarrollo Sostenible (ODS)</a:t>
            </a:r>
            <a:endParaRPr lang="es-EC" sz="1500" dirty="0">
              <a:solidFill>
                <a:schemeClr val="tx1"/>
              </a:solidFill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756918" y="4828154"/>
            <a:ext cx="2206889" cy="168237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2000" dirty="0" smtClean="0">
                <a:solidFill>
                  <a:schemeClr val="tx1"/>
                </a:solidFill>
              </a:rPr>
              <a:t>Objetivo 11: </a:t>
            </a:r>
            <a:r>
              <a:rPr lang="es-EC" sz="2000" b="1" dirty="0" smtClean="0">
                <a:solidFill>
                  <a:schemeClr val="tx1"/>
                </a:solidFill>
              </a:rPr>
              <a:t>CIUDADES Y COMUNIDADES SOSTENIBLES</a:t>
            </a:r>
            <a:endParaRPr lang="es-EC" sz="2000" b="1" dirty="0">
              <a:solidFill>
                <a:schemeClr val="tx1"/>
              </a:solidFill>
            </a:endParaRPr>
          </a:p>
        </p:txBody>
      </p:sp>
      <p:sp>
        <p:nvSpPr>
          <p:cNvPr id="52" name="Flecha derecha 51"/>
          <p:cNvSpPr/>
          <p:nvPr/>
        </p:nvSpPr>
        <p:spPr>
          <a:xfrm>
            <a:off x="3754444" y="5342576"/>
            <a:ext cx="553033" cy="25321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53" name="Flecha derecha 52"/>
          <p:cNvSpPr/>
          <p:nvPr/>
        </p:nvSpPr>
        <p:spPr>
          <a:xfrm>
            <a:off x="6975280" y="5384236"/>
            <a:ext cx="553033" cy="25321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55" name="Flecha derecha 54"/>
          <p:cNvSpPr/>
          <p:nvPr/>
        </p:nvSpPr>
        <p:spPr>
          <a:xfrm>
            <a:off x="1944397" y="3120298"/>
            <a:ext cx="308473" cy="25078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7" t="10091" r="12898" b="80097"/>
          <a:stretch/>
        </p:blipFill>
        <p:spPr>
          <a:xfrm>
            <a:off x="3606291" y="6284934"/>
            <a:ext cx="4014556" cy="416163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37" t="41379" r="19319" b="38238"/>
          <a:stretch/>
        </p:blipFill>
        <p:spPr>
          <a:xfrm>
            <a:off x="10325189" y="4933403"/>
            <a:ext cx="1505974" cy="1577125"/>
          </a:xfrm>
          <a:prstGeom prst="rect">
            <a:avLst/>
          </a:prstGeom>
        </p:spPr>
      </p:pic>
      <p:sp>
        <p:nvSpPr>
          <p:cNvPr id="58" name="Flecha derecha 57"/>
          <p:cNvSpPr/>
          <p:nvPr/>
        </p:nvSpPr>
        <p:spPr>
          <a:xfrm>
            <a:off x="5841961" y="2663500"/>
            <a:ext cx="228943" cy="226414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dk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535572" y="4100205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err="1" smtClean="0"/>
              <a:t>GADs</a:t>
            </a:r>
            <a:endParaRPr lang="es-EC" dirty="0"/>
          </a:p>
        </p:txBody>
      </p:sp>
      <p:cxnSp>
        <p:nvCxnSpPr>
          <p:cNvPr id="36" name="Conector recto de flecha 35"/>
          <p:cNvCxnSpPr>
            <a:stCxn id="21" idx="2"/>
            <a:endCxn id="2" idx="0"/>
          </p:cNvCxnSpPr>
          <p:nvPr/>
        </p:nvCxnSpPr>
        <p:spPr>
          <a:xfrm>
            <a:off x="6941008" y="3822057"/>
            <a:ext cx="4292" cy="278148"/>
          </a:xfrm>
          <a:prstGeom prst="straightConnector1">
            <a:avLst/>
          </a:prstGeom>
          <a:ln w="127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79350" y="624110"/>
            <a:ext cx="971265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FORMULACIÓN DE ESCENARIOS PROSPECTIVOS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430461278"/>
              </p:ext>
            </p:extLst>
          </p:nvPr>
        </p:nvGraphicFramePr>
        <p:xfrm>
          <a:off x="2252870" y="1205948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ángulo 1"/>
          <p:cNvSpPr/>
          <p:nvPr/>
        </p:nvSpPr>
        <p:spPr>
          <a:xfrm>
            <a:off x="1564256" y="2290183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-Crecimiento poblacional</a:t>
            </a:r>
          </a:p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-Disponibilidad de un PDOT adecuado</a:t>
            </a:r>
          </a:p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-Financiamiento para nuevos proyectos</a:t>
            </a:r>
          </a:p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-Desarrollo económico</a:t>
            </a:r>
          </a:p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-Crecimiento horizontal</a:t>
            </a:r>
          </a:p>
          <a:p>
            <a:pPr marL="228600" algn="just">
              <a:lnSpc>
                <a:spcPct val="200000"/>
              </a:lnSpc>
              <a:spcAft>
                <a:spcPts val="0"/>
              </a:spcAft>
            </a:pPr>
            <a:r>
              <a:rPr lang="es-EC" dirty="0">
                <a:latin typeface="Times New Roman" panose="02020603050405020304" pitchFamily="18" charset="0"/>
                <a:ea typeface="Times New Roman" panose="02020603050405020304" pitchFamily="18" charset="0"/>
              </a:rPr>
              <a:t>-Organización institucional</a:t>
            </a:r>
            <a:endParaRPr lang="es-EC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8"/>
          <a:stretch>
            <a:fillRect/>
          </a:stretch>
        </p:blipFill>
        <p:spPr>
          <a:xfrm>
            <a:off x="6955196" y="2884371"/>
            <a:ext cx="3341370" cy="1409065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231"/>
          <a:stretch/>
        </p:blipFill>
        <p:spPr bwMode="auto">
          <a:xfrm>
            <a:off x="6227206" y="4293437"/>
            <a:ext cx="4797352" cy="2544092"/>
          </a:xfrm>
          <a:prstGeom prst="rect">
            <a:avLst/>
          </a:prstGeom>
          <a:noFill/>
        </p:spPr>
      </p:pic>
      <p:sp>
        <p:nvSpPr>
          <p:cNvPr id="11" name="Rectángulo 10"/>
          <p:cNvSpPr/>
          <p:nvPr/>
        </p:nvSpPr>
        <p:spPr>
          <a:xfrm>
            <a:off x="6117902" y="1846881"/>
            <a:ext cx="5015959" cy="601033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ANÁLISIS DE DEPENDENCIA (MIC MAC)</a:t>
            </a:r>
            <a:endParaRPr lang="es-EC" b="1" dirty="0"/>
          </a:p>
        </p:txBody>
      </p:sp>
      <p:sp>
        <p:nvSpPr>
          <p:cNvPr id="12" name="Flecha abajo 11"/>
          <p:cNvSpPr/>
          <p:nvPr/>
        </p:nvSpPr>
        <p:spPr>
          <a:xfrm>
            <a:off x="8497391" y="2479846"/>
            <a:ext cx="256980" cy="37974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9810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79350" y="624110"/>
            <a:ext cx="971265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FORMULACIÓN DE ESCENARIOS PROSPECTIVOS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8580874"/>
              </p:ext>
            </p:extLst>
          </p:nvPr>
        </p:nvGraphicFramePr>
        <p:xfrm>
          <a:off x="2252870" y="1205948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3620641"/>
              </p:ext>
            </p:extLst>
          </p:nvPr>
        </p:nvGraphicFramePr>
        <p:xfrm>
          <a:off x="2771524" y="2167417"/>
          <a:ext cx="7997677" cy="4330462"/>
        </p:xfrm>
        <a:graphic>
          <a:graphicData uri="http://schemas.openxmlformats.org/drawingml/2006/table">
            <a:tbl>
              <a:tblPr firstRow="1" firstCol="1" bandRow="1">
                <a:tableStyleId>{912C8C85-51F0-491E-9774-3900AFEF0FD7}</a:tableStyleId>
              </a:tblPr>
              <a:tblGrid>
                <a:gridCol w="3305756"/>
                <a:gridCol w="4691921"/>
              </a:tblGrid>
              <a:tr h="3437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VARIABLE CLAVE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ACTOR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Crecimiento poblacional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Comunidades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Disponibilidad de un PDOT adecuado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Personal de trabajo dentro del GAD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Financiamiento para nuevos proyectos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Gubernamental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Desarrollo económico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dirty="0" smtClean="0">
                          <a:effectLst/>
                        </a:rPr>
                        <a:t>Personal de trabajo dentro del GAD</a:t>
                      </a:r>
                      <a:endParaRPr lang="es-EC" sz="18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</a:rPr>
                        <a:t>/Comunidades </a:t>
                      </a:r>
                      <a:r>
                        <a:rPr lang="es-EC" sz="1800" dirty="0">
                          <a:effectLst/>
                        </a:rPr>
                        <a:t>/ Agricultores / Alfareros 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Crecimiento horizontal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Comunidades/autoridades GAD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644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</a:rPr>
                        <a:t>Organización institucional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</a:rPr>
                        <a:t>Personal de trabajo dentro del GAD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7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79350" y="624110"/>
            <a:ext cx="9712650" cy="739569"/>
          </a:xfrm>
        </p:spPr>
        <p:txBody>
          <a:bodyPr>
            <a:no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FORMULACIÓN DE ESCENARIOS PROSPECTIVOS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933390436"/>
              </p:ext>
            </p:extLst>
          </p:nvPr>
        </p:nvGraphicFramePr>
        <p:xfrm>
          <a:off x="2252870" y="1205948"/>
          <a:ext cx="9109613" cy="618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ángulo 6"/>
          <p:cNvSpPr/>
          <p:nvPr/>
        </p:nvSpPr>
        <p:spPr>
          <a:xfrm>
            <a:off x="442814" y="1849504"/>
            <a:ext cx="2543456" cy="24583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CRITERIOS DE EXPERTOS</a:t>
            </a:r>
            <a:endParaRPr lang="es-EC" sz="1500" dirty="0"/>
          </a:p>
        </p:txBody>
      </p:sp>
      <p:sp>
        <p:nvSpPr>
          <p:cNvPr id="9" name="Flecha abajo 8"/>
          <p:cNvSpPr/>
          <p:nvPr/>
        </p:nvSpPr>
        <p:spPr>
          <a:xfrm>
            <a:off x="1586051" y="2162770"/>
            <a:ext cx="256980" cy="37974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1500"/>
          </a:p>
        </p:txBody>
      </p:sp>
      <p:sp>
        <p:nvSpPr>
          <p:cNvPr id="10" name="Rectángulo 9"/>
          <p:cNvSpPr/>
          <p:nvPr/>
        </p:nvSpPr>
        <p:spPr>
          <a:xfrm>
            <a:off x="442813" y="2552640"/>
            <a:ext cx="2543456" cy="24583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err="1" smtClean="0"/>
              <a:t>Smic-Prob-Expert</a:t>
            </a:r>
            <a:endParaRPr lang="es-EC" sz="1500" dirty="0"/>
          </a:p>
        </p:txBody>
      </p:sp>
      <p:sp>
        <p:nvSpPr>
          <p:cNvPr id="11" name="Rectángulo 10"/>
          <p:cNvSpPr/>
          <p:nvPr/>
        </p:nvSpPr>
        <p:spPr>
          <a:xfrm>
            <a:off x="442813" y="3072159"/>
            <a:ext cx="2543456" cy="245831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dirty="0" smtClean="0"/>
              <a:t>Análisis morfológico</a:t>
            </a:r>
            <a:endParaRPr lang="es-EC" sz="1500" dirty="0"/>
          </a:p>
        </p:txBody>
      </p:sp>
      <p:pic>
        <p:nvPicPr>
          <p:cNvPr id="12" name="Imagen 11"/>
          <p:cNvPicPr/>
          <p:nvPr/>
        </p:nvPicPr>
        <p:blipFill>
          <a:blip r:embed="rId8"/>
          <a:stretch>
            <a:fillRect/>
          </a:stretch>
        </p:blipFill>
        <p:spPr>
          <a:xfrm>
            <a:off x="257618" y="3442027"/>
            <a:ext cx="5208235" cy="3802340"/>
          </a:xfrm>
          <a:prstGeom prst="rect">
            <a:avLst/>
          </a:prstGeom>
        </p:spPr>
      </p:pic>
      <p:pic>
        <p:nvPicPr>
          <p:cNvPr id="13" name="Imagen 12" descr="C:\Users\Usuario\Downloads\Untitled Diagram(7)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329" y="1972419"/>
            <a:ext cx="5779653" cy="4787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03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96982" y="428168"/>
            <a:ext cx="8911687" cy="1280890"/>
          </a:xfrm>
        </p:spPr>
        <p:txBody>
          <a:bodyPr>
            <a:normAutofit/>
          </a:bodyPr>
          <a:lstStyle/>
          <a:p>
            <a:r>
              <a:rPr lang="es-EC" b="1" dirty="0">
                <a:ln/>
                <a:solidFill>
                  <a:schemeClr val="accent3"/>
                </a:solidFill>
              </a:rPr>
              <a:t>EVALUACIÓN MULTICRITERIO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6745048"/>
              </p:ext>
            </p:extLst>
          </p:nvPr>
        </p:nvGraphicFramePr>
        <p:xfrm>
          <a:off x="205324" y="1318844"/>
          <a:ext cx="4850002" cy="53260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0342"/>
                <a:gridCol w="880257"/>
                <a:gridCol w="1303911"/>
                <a:gridCol w="681903"/>
                <a:gridCol w="953589"/>
              </a:tblGrid>
              <a:tr h="3601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COMPONENTE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VARIABLE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PESO (VARIABLE)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PESO (COMPONENTE)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135413"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  <a:tabLst>
                          <a:tab pos="138430" algn="l"/>
                        </a:tabLst>
                      </a:pPr>
                      <a:r>
                        <a:rPr lang="es-EC" sz="900" dirty="0">
                          <a:effectLst/>
                        </a:rPr>
                        <a:t>	</a:t>
                      </a:r>
                      <a:r>
                        <a:rPr lang="es-EC" sz="900" dirty="0" smtClean="0">
                          <a:effectLst/>
                        </a:rPr>
                        <a:t>BIOFÍSICO</a:t>
                      </a:r>
                      <a:endParaRPr lang="es-EC" sz="9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Pendiente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0,26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1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0,45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1419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 </a:t>
                      </a:r>
                      <a:r>
                        <a:rPr lang="es-EC" sz="900" dirty="0" smtClean="0">
                          <a:effectLst/>
                        </a:rPr>
                        <a:t>Riesgos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Inundaciones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0,07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166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Movimientos en masa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0,13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524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Intensidad Sísmica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0,18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2685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Caída de Cenizas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09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Peligro Volcánico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0,08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Uso y ocupación del suelo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Red hidrográfica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0,09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Área verde por habitante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Proximidad a centros de recreación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0,02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Tipo de suelo 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0,04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082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ECONÓMICO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Infraestructura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infraestructura de riego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0,55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0,09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41712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infraestructura de producción 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0,25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  <a:r>
                        <a:rPr lang="es-EC" sz="900" dirty="0" smtClean="0">
                          <a:effectLst/>
                        </a:rPr>
                        <a:t>Aptitud </a:t>
                      </a:r>
                      <a:r>
                        <a:rPr lang="es-EC" sz="900" dirty="0">
                          <a:effectLst/>
                        </a:rPr>
                        <a:t>del suelo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 smtClean="0">
                          <a:effectLst/>
                        </a:rPr>
                        <a:t>0,20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35413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s-EC" sz="9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SOCIOCULTURAL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Tradiciones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0,15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0,04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27082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Crecimiento poblacional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Cantidad de habitantes 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3522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Cantidad de habitantes por ha de Zona Urbana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0,27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6590"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MOVILIDAD, ENERGÍA Y CONECTIVIDAD 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Redes de servicios básicos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Agua Potable y Alcantarillado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0,52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0,26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13541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Luz Eléctrica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0,27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8014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Centros urbanos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zonas urbanas existentes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0,06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011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Vías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vías 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0,15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708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ASENTAMIENTOS HUMANOS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Equipamientos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Centros Educativos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0,33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0,16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</a:tr>
              <a:tr h="40624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900">
                          <a:effectLst/>
                        </a:rPr>
                        <a:t>Proximidad a Centros de Salud</a:t>
                      </a:r>
                      <a:endParaRPr lang="es-EC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900" dirty="0">
                          <a:effectLst/>
                        </a:rPr>
                        <a:t>0,67</a:t>
                      </a:r>
                      <a:endParaRPr lang="es-EC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9228" marR="29228" marT="0" marB="0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5488661" y="1068612"/>
            <a:ext cx="6359350" cy="578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0" t="1765" r="5657" b="4705"/>
          <a:stretch/>
        </p:blipFill>
        <p:spPr>
          <a:xfrm>
            <a:off x="4557486" y="904700"/>
            <a:ext cx="7525871" cy="59533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391882"/>
            <a:ext cx="993913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C" sz="3200" b="1" dirty="0">
                <a:ln/>
                <a:solidFill>
                  <a:schemeClr val="accent3"/>
                </a:solidFill>
              </a:rPr>
              <a:t>COMPARACIÓN DE MODELOS DE CRECIMIENTO URBANO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557486" y="3904344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DINAMICA EGO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9965140" y="388651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MOLUSCE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5037540" y="5780627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REAL</a:t>
            </a:r>
            <a:endParaRPr lang="es-EC" dirty="0"/>
          </a:p>
        </p:txBody>
      </p:sp>
      <p:sp>
        <p:nvSpPr>
          <p:cNvPr id="10" name="Flecha derecha 9"/>
          <p:cNvSpPr/>
          <p:nvPr/>
        </p:nvSpPr>
        <p:spPr>
          <a:xfrm>
            <a:off x="5791229" y="5838683"/>
            <a:ext cx="731520" cy="25321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0326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565503"/>
            <a:ext cx="10182970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C" sz="3200" b="1" dirty="0">
                <a:ln/>
                <a:solidFill>
                  <a:schemeClr val="accent3"/>
                </a:solidFill>
              </a:rPr>
              <a:t>DELIMITACIÓN DE ZONAS DE EXPANSIÓN URBANA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7255" r="2984" b="30000"/>
          <a:stretch/>
        </p:blipFill>
        <p:spPr>
          <a:xfrm>
            <a:off x="3227294" y="1205947"/>
            <a:ext cx="5997388" cy="55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8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565503"/>
            <a:ext cx="10039279" cy="128089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C" sz="3200" b="1" dirty="0">
                <a:ln/>
                <a:solidFill>
                  <a:schemeClr val="accent3"/>
                </a:solidFill>
              </a:rPr>
              <a:t>DELIMITACIÓN DE ZONAS DE EXPANSIÓN URBANA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7428" r="35244" b="3238"/>
          <a:stretch/>
        </p:blipFill>
        <p:spPr>
          <a:xfrm>
            <a:off x="6041094" y="1205948"/>
            <a:ext cx="5772079" cy="565205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t="10392" r="38253" b="7451"/>
          <a:stretch/>
        </p:blipFill>
        <p:spPr>
          <a:xfrm>
            <a:off x="820271" y="1223682"/>
            <a:ext cx="4935072" cy="56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202526"/>
            <a:ext cx="8911687" cy="128089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C" sz="3200" b="1" dirty="0">
                <a:ln/>
                <a:solidFill>
                  <a:schemeClr val="accent3"/>
                </a:solidFill>
              </a:rPr>
              <a:t>GENERACIÓN DE ESCENARIOS</a:t>
            </a:r>
            <a:br>
              <a:rPr lang="es-EC" sz="3200" b="1" dirty="0">
                <a:ln/>
                <a:solidFill>
                  <a:schemeClr val="accent3"/>
                </a:solidFill>
              </a:rPr>
            </a:br>
            <a:r>
              <a:rPr lang="es-EC" sz="3200" b="1" dirty="0">
                <a:ln/>
                <a:solidFill>
                  <a:schemeClr val="accent3"/>
                </a:solidFill>
              </a:rPr>
              <a:t>ESCENARIO OPTIMISTA, PESIMISTA Y TENDENCIAL</a:t>
            </a: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348" y="1904999"/>
            <a:ext cx="2821578" cy="4942663"/>
          </a:xfrm>
          <a:prstGeom prst="rect">
            <a:avLst/>
          </a:prstGeom>
        </p:spPr>
      </p:pic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836491"/>
              </p:ext>
            </p:extLst>
          </p:nvPr>
        </p:nvGraphicFramePr>
        <p:xfrm>
          <a:off x="6727371" y="1131904"/>
          <a:ext cx="5342711" cy="5704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724"/>
                <a:gridCol w="1348478"/>
                <a:gridCol w="1348478"/>
                <a:gridCol w="1380031"/>
              </a:tblGrid>
              <a:tr h="2628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VARIABLE CLAVE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HIPÓTESIS 1 (TENDENCIAL)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HIPÓTESIS 2 (OPTIMISTA)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HIPÓTESIS 3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(PESIMISTA)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5051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Crecimiento poblacional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Tasa de crecimiento anual de 0.82%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Tasa de crecimiento anual continúe siendo de 0.82%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Aumento de la tasa de crecimiento anual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3942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Disponibilidad de un PDOT adecuado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Cumplimiento de lo acordado en el PDOT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Mejoramiento del PDOT instaurado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Incumplimiento de lo acordado en el PDOT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525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Financiamiento para nuevos proyectos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 financiamiento se mantendrá para proyectos propuestos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Se buscará nuevas fuentes de financiamiento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 presupuesto destinado a nuevos proyectos se eliminará 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1389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Desarrollo económico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Las zonas de producción (forestal o agrícola), seguirá abarcando gran parte de la parroquia y los sitios dedicados a la alfarería se mantendrán en funcionamiento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Las zonas de producción continúan siendo mayoría en la parroquia y la producción alfarera continúa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Las zonas de producción serán minoría respecto al área total de la parroquia y desaparecen los sitios dedicados a la alfarería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13890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Crecimiento horizontal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 crecimiento urbano horizontal al 2030 será a razón de 21 ha/año y será de acuerdo al uso urbano vigente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El crecimiento urbano continuará aumentando a razón de 21 ha/año y será de acuerdo al uso urbano con criterios de sostenibilidad y leyes vigentes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El crecimiento urbano será del doble, es decir de cerca de 42 ha/año sin acatar ningún tipo de planificación para uso urbano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  <a:tr h="88393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Organización institucional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Seguirá siendo igual a la actual, con profesionales adecuados asignados a cada una de las áreas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Continuará con profesionales adecuados asignados a cada una de las áreas</a:t>
                      </a:r>
                      <a:endParaRPr lang="es-EC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Se asignarán profesionales que no sean acordes a cada una de las áreas.</a:t>
                      </a:r>
                      <a:endParaRPr lang="es-EC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1638" marR="41638" marT="0" marB="0"/>
                </a:tc>
              </a:tr>
            </a:tbl>
          </a:graphicData>
        </a:graphic>
      </p:graphicFrame>
      <p:sp>
        <p:nvSpPr>
          <p:cNvPr id="8" name="Rectángulo 7"/>
          <p:cNvSpPr/>
          <p:nvPr/>
        </p:nvSpPr>
        <p:spPr>
          <a:xfrm>
            <a:off x="986249" y="1535668"/>
            <a:ext cx="17331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dirty="0"/>
              <a:t>(TENDENCIAL)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211797" y="1535668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C" dirty="0"/>
              <a:t>(OPTIMISTA)</a:t>
            </a: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7" t="11373" r="9358" b="35294"/>
          <a:stretch/>
        </p:blipFill>
        <p:spPr>
          <a:xfrm>
            <a:off x="387475" y="1915336"/>
            <a:ext cx="2880159" cy="49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8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52626"/>
            <a:ext cx="8911687" cy="6219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ORDENANZA PARA LÍMITES URBANOS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" t="5902" r="3562" b="30055"/>
          <a:stretch/>
        </p:blipFill>
        <p:spPr>
          <a:xfrm>
            <a:off x="3177916" y="602123"/>
            <a:ext cx="6490740" cy="62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CONCLUSIONES</a:t>
            </a: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25247495"/>
              </p:ext>
            </p:extLst>
          </p:nvPr>
        </p:nvGraphicFramePr>
        <p:xfrm>
          <a:off x="2438400" y="624110"/>
          <a:ext cx="9347200" cy="6037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274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973291"/>
              </p:ext>
            </p:extLst>
          </p:nvPr>
        </p:nvGraphicFramePr>
        <p:xfrm>
          <a:off x="1702948" y="1244278"/>
          <a:ext cx="10489051" cy="4927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84344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866030"/>
              </p:ext>
            </p:extLst>
          </p:nvPr>
        </p:nvGraphicFramePr>
        <p:xfrm>
          <a:off x="2066698" y="899887"/>
          <a:ext cx="9922101" cy="57766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500" b="1" dirty="0">
                <a:solidFill>
                  <a:schemeClr val="bg1"/>
                </a:solidFill>
              </a:rPr>
              <a:t>RECOMENDACIONES</a:t>
            </a:r>
          </a:p>
        </p:txBody>
      </p:sp>
    </p:spTree>
    <p:extLst>
      <p:ext uri="{BB962C8B-B14F-4D97-AF65-F5344CB8AC3E}">
        <p14:creationId xmlns:p14="http://schemas.microsoft.com/office/powerpoint/2010/main" val="117467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ESP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403" y="166968"/>
            <a:ext cx="5364149" cy="138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450360" y="1828801"/>
            <a:ext cx="10203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DEPARTAMENTO DE CIENCIAS DE LA TIERRA Y DE LA CONSTRUCCIÓN</a:t>
            </a:r>
            <a:endParaRPr lang="es-EC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67588" y="2461167"/>
            <a:ext cx="78935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C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CARRERA DE INGENIERÍA GEOGRÁFICA Y DEL MEDIO AMBIENTE</a:t>
            </a:r>
            <a:endParaRPr lang="es-EC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450634" y="3218068"/>
            <a:ext cx="92031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“DISEÑO DE UNA METODOLOGÍA PARA LA DELIMITACIÓN</a:t>
            </a:r>
          </a:p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DE ZONAS DE EXPANSIÓN URBANA CON CRITERIOS DE SOSTENIBILIDAD,</a:t>
            </a:r>
          </a:p>
          <a:p>
            <a:r>
              <a:rPr lang="es-EC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 CASO APLICADO A LA PARROQUIA LA VICTORIA DEL CANTÓN PUJILÍ.”</a:t>
            </a:r>
            <a:endParaRPr lang="es-EC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Schoolbook" panose="020406040505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772583" y="4327488"/>
            <a:ext cx="3956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latin typeface="Century Schoolbook" panose="02040604050505020304" pitchFamily="18" charset="0"/>
              </a:rPr>
              <a:t>Autor: </a:t>
            </a:r>
            <a:r>
              <a:rPr lang="es-EC" sz="2000" dirty="0" err="1" smtClean="0">
                <a:latin typeface="Century Schoolbook" panose="02040604050505020304" pitchFamily="18" charset="0"/>
              </a:rPr>
              <a:t>Lisseth</a:t>
            </a:r>
            <a:r>
              <a:rPr lang="es-EC" sz="2000" dirty="0" smtClean="0">
                <a:latin typeface="Century Schoolbook" panose="02040604050505020304" pitchFamily="18" charset="0"/>
              </a:rPr>
              <a:t> </a:t>
            </a:r>
            <a:r>
              <a:rPr lang="es-EC" sz="2000" dirty="0" err="1" smtClean="0">
                <a:latin typeface="Century Schoolbook" panose="02040604050505020304" pitchFamily="18" charset="0"/>
              </a:rPr>
              <a:t>Jami</a:t>
            </a:r>
            <a:r>
              <a:rPr lang="es-EC" sz="2000" dirty="0" smtClean="0">
                <a:latin typeface="Century Schoolbook" panose="02040604050505020304" pitchFamily="18" charset="0"/>
              </a:rPr>
              <a:t> </a:t>
            </a:r>
            <a:r>
              <a:rPr lang="es-EC" sz="2000" dirty="0" err="1" smtClean="0">
                <a:latin typeface="Century Schoolbook" panose="02040604050505020304" pitchFamily="18" charset="0"/>
              </a:rPr>
              <a:t>Aymacaña</a:t>
            </a:r>
            <a:endParaRPr lang="es-EC" sz="2000" dirty="0">
              <a:latin typeface="Century Schoolbook" panose="02040604050505020304" pitchFamily="18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969915" y="5994135"/>
            <a:ext cx="4129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/>
              <a:t>Director: </a:t>
            </a:r>
            <a:r>
              <a:rPr lang="es-EC" sz="2000" dirty="0"/>
              <a:t>Ing. Pablo Pérez, </a:t>
            </a:r>
            <a:r>
              <a:rPr lang="es-EC" sz="2000" dirty="0" err="1"/>
              <a:t>MSc</a:t>
            </a:r>
            <a:r>
              <a:rPr lang="es-EC" sz="2000" dirty="0"/>
              <a:t>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969915" y="5505627"/>
            <a:ext cx="5442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 smtClean="0"/>
              <a:t>Docente evaluador: </a:t>
            </a:r>
            <a:r>
              <a:rPr lang="es-EC" sz="2000" dirty="0" err="1"/>
              <a:t>Ph.D</a:t>
            </a:r>
            <a:r>
              <a:rPr lang="es-EC" sz="2000" dirty="0"/>
              <a:t>. Rodolfo Salazar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6980297" y="6370648"/>
            <a:ext cx="20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>
                <a:latin typeface="Century Schoolbook" panose="02040604050505020304" pitchFamily="18" charset="0"/>
              </a:defRPr>
            </a:lvl1pPr>
          </a:lstStyle>
          <a:p>
            <a:r>
              <a:rPr lang="es-EC" dirty="0"/>
              <a:t>Sangolquí, 2019</a:t>
            </a:r>
          </a:p>
        </p:txBody>
      </p:sp>
      <p:pic>
        <p:nvPicPr>
          <p:cNvPr id="12" name="Picture 4" descr="Resultado de imagen para geografica y del medio ambi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187" y="190448"/>
            <a:ext cx="1369917" cy="1372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CuadroTexto 12"/>
          <p:cNvSpPr txBox="1"/>
          <p:nvPr/>
        </p:nvSpPr>
        <p:spPr>
          <a:xfrm>
            <a:off x="1969915" y="5055968"/>
            <a:ext cx="6356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Century Schoolbook" panose="02040604050505020304" pitchFamily="18" charset="0"/>
              </a:defRPr>
            </a:lvl1pPr>
          </a:lstStyle>
          <a:p>
            <a:r>
              <a:rPr lang="es-EC" sz="2000" b="1" dirty="0" smtClean="0"/>
              <a:t>Director de carrera: </a:t>
            </a:r>
            <a:r>
              <a:rPr lang="es-EC" sz="2000" dirty="0"/>
              <a:t>Ing. </a:t>
            </a:r>
            <a:r>
              <a:rPr lang="es-EC" sz="2000" dirty="0" smtClean="0"/>
              <a:t>Alexander </a:t>
            </a:r>
            <a:r>
              <a:rPr lang="es-EC" sz="2000" dirty="0" err="1" smtClean="0"/>
              <a:t>Robayo</a:t>
            </a:r>
            <a:r>
              <a:rPr lang="es-EC" sz="2000" dirty="0" smtClean="0"/>
              <a:t>, </a:t>
            </a:r>
            <a:r>
              <a:rPr lang="es-EC" sz="2000" dirty="0" err="1"/>
              <a:t>MSc</a:t>
            </a:r>
            <a:r>
              <a:rPr lang="es-EC" sz="2000" dirty="0"/>
              <a:t> </a:t>
            </a:r>
          </a:p>
        </p:txBody>
      </p:sp>
      <p:pic>
        <p:nvPicPr>
          <p:cNvPr id="14" name="Picture 6" descr="Resultado de imagen para igm ecuad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443" y="5691832"/>
            <a:ext cx="1145937" cy="110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1285" y="5558833"/>
            <a:ext cx="1270715" cy="127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4113" y="354887"/>
            <a:ext cx="8911687" cy="112028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800" b="1" dirty="0" smtClean="0">
                <a:ln/>
                <a:solidFill>
                  <a:schemeClr val="accent3"/>
                </a:solidFill>
              </a:rPr>
              <a:t>FORMULACIÓN DE LA METODOLOGÍA PARA LA DELIMITACIÓN DE ZONAS DE EXPANSIÓN URBANA</a:t>
            </a:r>
            <a:endParaRPr lang="es-EC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8" name="Rectángulo 7"/>
          <p:cNvSpPr/>
          <p:nvPr/>
        </p:nvSpPr>
        <p:spPr>
          <a:xfrm>
            <a:off x="2357568" y="3811455"/>
            <a:ext cx="4315535" cy="18929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500" dirty="0" smtClean="0"/>
              <a:t>- LOOTUGS y su reglamento</a:t>
            </a:r>
          </a:p>
          <a:p>
            <a:r>
              <a:rPr lang="es-EC" sz="1500" dirty="0" smtClean="0"/>
              <a:t>- COOTAD</a:t>
            </a:r>
          </a:p>
          <a:p>
            <a:r>
              <a:rPr lang="es-EC" sz="1500" dirty="0" smtClean="0"/>
              <a:t>- Ley Orgánica de Tierras </a:t>
            </a:r>
            <a:r>
              <a:rPr lang="es-EC" sz="1500" dirty="0"/>
              <a:t>R</a:t>
            </a:r>
            <a:r>
              <a:rPr lang="es-EC" sz="1500" dirty="0" smtClean="0"/>
              <a:t>urales y Territorios </a:t>
            </a:r>
            <a:r>
              <a:rPr lang="es-EC" sz="1500" dirty="0"/>
              <a:t>A</a:t>
            </a:r>
            <a:r>
              <a:rPr lang="es-EC" sz="1500" dirty="0" smtClean="0"/>
              <a:t>ncestrales y </a:t>
            </a:r>
            <a:r>
              <a:rPr lang="es-EC" sz="1500" dirty="0"/>
              <a:t>su </a:t>
            </a:r>
            <a:r>
              <a:rPr lang="es-EC" sz="1500" dirty="0" smtClean="0"/>
              <a:t>Reglamento</a:t>
            </a:r>
          </a:p>
          <a:p>
            <a:r>
              <a:rPr lang="es-EC" sz="1500" dirty="0" smtClean="0"/>
              <a:t>- COA</a:t>
            </a:r>
          </a:p>
          <a:p>
            <a:r>
              <a:rPr lang="es-EC" sz="1500" dirty="0" smtClean="0"/>
              <a:t>- Ley </a:t>
            </a:r>
            <a:r>
              <a:rPr lang="es-EC" sz="1500" dirty="0"/>
              <a:t>Orgánica del Régimen de la Soberanía Alimentaria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139" y="1511327"/>
            <a:ext cx="2276942" cy="159448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4274565" y="1649461"/>
            <a:ext cx="1624343" cy="1263519"/>
            <a:chOff x="3762855" y="178511"/>
            <a:chExt cx="1624343" cy="1263519"/>
          </a:xfrm>
        </p:grpSpPr>
        <p:sp>
          <p:nvSpPr>
            <p:cNvPr id="13" name="Rectángulo 12"/>
            <p:cNvSpPr/>
            <p:nvPr/>
          </p:nvSpPr>
          <p:spPr>
            <a:xfrm>
              <a:off x="3762855" y="178511"/>
              <a:ext cx="1624343" cy="12635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ángulo 13"/>
            <p:cNvSpPr/>
            <p:nvPr/>
          </p:nvSpPr>
          <p:spPr>
            <a:xfrm>
              <a:off x="3762855" y="178511"/>
              <a:ext cx="1624343" cy="1263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400" kern="1200" dirty="0" smtClean="0"/>
                <a:t>Determinación de variables y criterios de sostenibilidad</a:t>
              </a:r>
              <a:endParaRPr lang="es-EC" sz="1400" kern="1200" dirty="0"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8888817" y="3806118"/>
            <a:ext cx="2944436" cy="7365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EC" sz="1500" dirty="0" smtClean="0"/>
              <a:t>- Banco Interamericano de Desarrollo (BID)</a:t>
            </a:r>
          </a:p>
          <a:p>
            <a:r>
              <a:rPr lang="es-EC" sz="1500" dirty="0" smtClean="0"/>
              <a:t>- Agenda 2030 y ODS</a:t>
            </a:r>
            <a:endParaRPr lang="es-EC" sz="1500" dirty="0"/>
          </a:p>
        </p:txBody>
      </p:sp>
      <p:sp>
        <p:nvSpPr>
          <p:cNvPr id="17" name="Rectángulo 16"/>
          <p:cNvSpPr/>
          <p:nvPr/>
        </p:nvSpPr>
        <p:spPr>
          <a:xfrm>
            <a:off x="2359875" y="3251449"/>
            <a:ext cx="4313228" cy="417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MARCO LEGAL</a:t>
            </a:r>
            <a:endParaRPr lang="es-EC" sz="1500" b="1" dirty="0"/>
          </a:p>
        </p:txBody>
      </p:sp>
      <p:sp>
        <p:nvSpPr>
          <p:cNvPr id="18" name="Rectángulo 17"/>
          <p:cNvSpPr/>
          <p:nvPr/>
        </p:nvSpPr>
        <p:spPr>
          <a:xfrm>
            <a:off x="8888817" y="3243941"/>
            <a:ext cx="2944436" cy="4170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CRITERIOS DE SOSTENIBILIDAD</a:t>
            </a:r>
            <a:endParaRPr lang="es-EC" sz="1500" b="1" dirty="0"/>
          </a:p>
        </p:txBody>
      </p:sp>
      <p:sp>
        <p:nvSpPr>
          <p:cNvPr id="19" name="Flecha izquierda, derecha y arriba 18"/>
          <p:cNvSpPr/>
          <p:nvPr/>
        </p:nvSpPr>
        <p:spPr>
          <a:xfrm rot="10800000">
            <a:off x="6879955" y="3148217"/>
            <a:ext cx="1892969" cy="2755277"/>
          </a:xfrm>
          <a:prstGeom prst="leftRightUpArrow">
            <a:avLst>
              <a:gd name="adj1" fmla="val 16525"/>
              <a:gd name="adj2" fmla="val 15678"/>
              <a:gd name="adj3" fmla="val 25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 19"/>
          <p:cNvSpPr/>
          <p:nvPr/>
        </p:nvSpPr>
        <p:spPr>
          <a:xfrm>
            <a:off x="6099481" y="6046404"/>
            <a:ext cx="3453916" cy="5627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COMPONENTES DE ORDENAMIENTO TERRITORIAL (SENPLADES)</a:t>
            </a:r>
            <a:endParaRPr lang="es-EC" sz="1500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452312" y="1698925"/>
            <a:ext cx="1321066" cy="924703"/>
            <a:chOff x="562" y="1066051"/>
            <a:chExt cx="1321066" cy="924703"/>
          </a:xfrm>
        </p:grpSpPr>
        <p:sp>
          <p:nvSpPr>
            <p:cNvPr id="21" name="Rectángulo redondeado 20"/>
            <p:cNvSpPr/>
            <p:nvPr/>
          </p:nvSpPr>
          <p:spPr>
            <a:xfrm>
              <a:off x="562" y="1066051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2" name="Rectángulo 21"/>
            <p:cNvSpPr/>
            <p:nvPr/>
          </p:nvSpPr>
          <p:spPr>
            <a:xfrm>
              <a:off x="45710" y="1111199"/>
              <a:ext cx="1230770" cy="8344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PREPARACIÓN</a:t>
              </a:r>
              <a:endParaRPr lang="es-EC" sz="1200" kern="1200" dirty="0"/>
            </a:p>
          </p:txBody>
        </p:sp>
      </p:grpSp>
      <p:sp>
        <p:nvSpPr>
          <p:cNvPr id="23" name="Flecha derecha 22"/>
          <p:cNvSpPr/>
          <p:nvPr/>
        </p:nvSpPr>
        <p:spPr>
          <a:xfrm rot="5400000">
            <a:off x="873557" y="284965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4" name="Grupo 23"/>
          <p:cNvGrpSpPr/>
          <p:nvPr/>
        </p:nvGrpSpPr>
        <p:grpSpPr>
          <a:xfrm>
            <a:off x="497460" y="3408623"/>
            <a:ext cx="1321066" cy="924703"/>
            <a:chOff x="1095866" y="2104798"/>
            <a:chExt cx="1321066" cy="924703"/>
          </a:xfrm>
        </p:grpSpPr>
        <p:sp>
          <p:nvSpPr>
            <p:cNvPr id="25" name="Rectángulo redondeado 24"/>
            <p:cNvSpPr/>
            <p:nvPr/>
          </p:nvSpPr>
          <p:spPr>
            <a:xfrm>
              <a:off x="1095866" y="2104798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6" name="Rectángulo 25"/>
            <p:cNvSpPr/>
            <p:nvPr/>
          </p:nvSpPr>
          <p:spPr>
            <a:xfrm>
              <a:off x="1141014" y="2149946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ANÁLISIS Y EVALUACIÓN</a:t>
              </a:r>
              <a:endParaRPr lang="es-EC" sz="1200" kern="1200" dirty="0"/>
            </a:p>
          </p:txBody>
        </p:sp>
      </p:grpSp>
      <p:sp>
        <p:nvSpPr>
          <p:cNvPr id="27" name="Flecha derecha 26"/>
          <p:cNvSpPr/>
          <p:nvPr/>
        </p:nvSpPr>
        <p:spPr>
          <a:xfrm rot="5400000">
            <a:off x="905998" y="459269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8" name="Grupo 27"/>
          <p:cNvGrpSpPr/>
          <p:nvPr/>
        </p:nvGrpSpPr>
        <p:grpSpPr>
          <a:xfrm>
            <a:off x="511613" y="5151663"/>
            <a:ext cx="1321066" cy="924703"/>
            <a:chOff x="2191170" y="3143545"/>
            <a:chExt cx="1321066" cy="924703"/>
          </a:xfrm>
        </p:grpSpPr>
        <p:sp>
          <p:nvSpPr>
            <p:cNvPr id="29" name="Rectángulo redondeado 28"/>
            <p:cNvSpPr/>
            <p:nvPr/>
          </p:nvSpPr>
          <p:spPr>
            <a:xfrm>
              <a:off x="2191170" y="3143545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0" name="Rectángulo 29"/>
            <p:cNvSpPr/>
            <p:nvPr/>
          </p:nvSpPr>
          <p:spPr>
            <a:xfrm>
              <a:off x="2236318" y="3188693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SELECCIÓN</a:t>
              </a:r>
              <a:endParaRPr lang="es-EC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56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4113" y="354887"/>
            <a:ext cx="8911687" cy="112028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800" b="1" dirty="0" smtClean="0">
                <a:ln/>
                <a:solidFill>
                  <a:schemeClr val="accent3"/>
                </a:solidFill>
              </a:rPr>
              <a:t>FORMULACIÓN DE LA METODOLOGÍA PARA LA DELIMITACIÓN DE ZONAS DE EXPANSIÓN URBANA</a:t>
            </a:r>
            <a:endParaRPr lang="es-EC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1900614" y="3332272"/>
            <a:ext cx="2335651" cy="869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APTITUD DEL SUELO PARA USO URBANO</a:t>
            </a:r>
            <a:endParaRPr lang="es-EC" sz="1500" b="1" dirty="0"/>
          </a:p>
        </p:txBody>
      </p:sp>
      <p:sp>
        <p:nvSpPr>
          <p:cNvPr id="18" name="Rectángulo 17"/>
          <p:cNvSpPr/>
          <p:nvPr/>
        </p:nvSpPr>
        <p:spPr>
          <a:xfrm>
            <a:off x="1900614" y="4995307"/>
            <a:ext cx="2335651" cy="869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SIMULACIÓN DEL CRECIMIENTO URBANO AL 2030</a:t>
            </a:r>
            <a:endParaRPr lang="es-EC" sz="1500" b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2037139" y="1511327"/>
            <a:ext cx="2276942" cy="1563289"/>
            <a:chOff x="3381185" y="1785505"/>
            <a:chExt cx="2233373" cy="1563289"/>
          </a:xfrm>
        </p:grpSpPr>
        <p:sp>
          <p:nvSpPr>
            <p:cNvPr id="22" name="Rectángulo redondeado 21"/>
            <p:cNvSpPr/>
            <p:nvPr/>
          </p:nvSpPr>
          <p:spPr>
            <a:xfrm>
              <a:off x="3381185" y="1785505"/>
              <a:ext cx="2233373" cy="1563289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Rectángulo 22"/>
            <p:cNvSpPr/>
            <p:nvPr/>
          </p:nvSpPr>
          <p:spPr>
            <a:xfrm>
              <a:off x="3457512" y="1861832"/>
              <a:ext cx="2080719" cy="14106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/>
                <a:t>FASE II 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/>
                <a:t>ANÁLISIS Y EVALUACIÓN</a:t>
              </a:r>
              <a:endParaRPr lang="es-EC" sz="2100" kern="1200" dirty="0"/>
            </a:p>
          </p:txBody>
        </p:sp>
      </p:grpSp>
      <p:sp>
        <p:nvSpPr>
          <p:cNvPr id="21" name="Rectángulo 20"/>
          <p:cNvSpPr/>
          <p:nvPr/>
        </p:nvSpPr>
        <p:spPr>
          <a:xfrm>
            <a:off x="4367547" y="1687158"/>
            <a:ext cx="2944042" cy="126351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Determinación de aptitud del suelo para urbanización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Simulación del crecimiento urbano al 2030</a:t>
            </a:r>
            <a:endParaRPr lang="es-EC" sz="1400" kern="1200" dirty="0"/>
          </a:p>
        </p:txBody>
      </p:sp>
      <p:sp>
        <p:nvSpPr>
          <p:cNvPr id="3" name="Flecha derecha 2"/>
          <p:cNvSpPr/>
          <p:nvPr/>
        </p:nvSpPr>
        <p:spPr>
          <a:xfrm>
            <a:off x="4367547" y="3656824"/>
            <a:ext cx="541337" cy="25667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Rectángulo 23"/>
          <p:cNvSpPr/>
          <p:nvPr/>
        </p:nvSpPr>
        <p:spPr>
          <a:xfrm>
            <a:off x="5040166" y="3469281"/>
            <a:ext cx="2271423" cy="6317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sz="1400" dirty="0" smtClean="0"/>
              <a:t>Evaluación </a:t>
            </a:r>
            <a:r>
              <a:rPr lang="es-EC" sz="1400" dirty="0" err="1" smtClean="0"/>
              <a:t>Muticriterio</a:t>
            </a:r>
            <a:endParaRPr lang="es-EC" sz="1400" dirty="0" smtClean="0"/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C" sz="300" dirty="0" smtClean="0"/>
          </a:p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kern="1200" dirty="0" smtClean="0"/>
              <a:t>Método AHP de </a:t>
            </a:r>
            <a:r>
              <a:rPr lang="es-EC" sz="1400" kern="1200" dirty="0" err="1" smtClean="0"/>
              <a:t>Saaty</a:t>
            </a:r>
            <a:endParaRPr lang="es-EC" sz="1400" kern="1200" dirty="0" smtClean="0"/>
          </a:p>
        </p:txBody>
      </p:sp>
      <p:sp>
        <p:nvSpPr>
          <p:cNvPr id="25" name="Flecha derecha 24"/>
          <p:cNvSpPr/>
          <p:nvPr/>
        </p:nvSpPr>
        <p:spPr>
          <a:xfrm>
            <a:off x="4367546" y="5301725"/>
            <a:ext cx="541337" cy="25667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Rectángulo 25"/>
          <p:cNvSpPr/>
          <p:nvPr/>
        </p:nvSpPr>
        <p:spPr>
          <a:xfrm>
            <a:off x="5040166" y="5229932"/>
            <a:ext cx="2271423" cy="6317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C" sz="1400" dirty="0" smtClean="0"/>
              <a:t>Modelos de predicción del crecimiento urbano basados en autómatas celulares</a:t>
            </a:r>
          </a:p>
          <a:p>
            <a:pPr marL="0" lvl="1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s-EC" sz="300" dirty="0" smtClean="0"/>
          </a:p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kern="1200" dirty="0" smtClean="0"/>
              <a:t>DINAMICA EGO</a:t>
            </a:r>
          </a:p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dirty="0" smtClean="0"/>
              <a:t>MOLUSCE</a:t>
            </a:r>
            <a:endParaRPr lang="es-EC" sz="1400" kern="1200" dirty="0" smtClean="0"/>
          </a:p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EC" sz="1400" kern="1200" dirty="0"/>
          </a:p>
        </p:txBody>
      </p:sp>
      <p:sp>
        <p:nvSpPr>
          <p:cNvPr id="27" name="Flecha derecha 26"/>
          <p:cNvSpPr/>
          <p:nvPr/>
        </p:nvSpPr>
        <p:spPr>
          <a:xfrm>
            <a:off x="7574153" y="3656824"/>
            <a:ext cx="541337" cy="25667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derecha 27"/>
          <p:cNvSpPr/>
          <p:nvPr/>
        </p:nvSpPr>
        <p:spPr>
          <a:xfrm>
            <a:off x="7574153" y="5173388"/>
            <a:ext cx="541337" cy="256674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Rectángulo 28"/>
          <p:cNvSpPr/>
          <p:nvPr/>
        </p:nvSpPr>
        <p:spPr>
          <a:xfrm>
            <a:off x="8378054" y="3656824"/>
            <a:ext cx="3108093" cy="63176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dirty="0" smtClean="0"/>
              <a:t>Zonas aptas para urbanizar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dirty="0" smtClean="0"/>
              <a:t>Zonas </a:t>
            </a:r>
            <a:r>
              <a:rPr lang="es-EC" sz="1400" dirty="0"/>
              <a:t>aptas para </a:t>
            </a:r>
            <a:r>
              <a:rPr lang="es-EC" sz="1400" dirty="0" smtClean="0"/>
              <a:t>urbanizar con restricción</a:t>
            </a:r>
          </a:p>
          <a:p>
            <a:pPr marL="285750" lvl="1" indent="-2857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s-EC" sz="1400" dirty="0" smtClean="0"/>
              <a:t>Zonas no aptas</a:t>
            </a:r>
            <a:endParaRPr lang="es-EC" sz="1400" dirty="0"/>
          </a:p>
          <a:p>
            <a:pPr marL="285750" lvl="1" indent="-28575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endParaRPr lang="es-EC" sz="1400" kern="1200" dirty="0" smtClean="0"/>
          </a:p>
        </p:txBody>
      </p:sp>
      <p:sp>
        <p:nvSpPr>
          <p:cNvPr id="6" name="CuadroTexto 5"/>
          <p:cNvSpPr txBox="1"/>
          <p:nvPr/>
        </p:nvSpPr>
        <p:spPr>
          <a:xfrm>
            <a:off x="7444001" y="4667517"/>
            <a:ext cx="9340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dirty="0" smtClean="0"/>
              <a:t>Selección del más adecuado</a:t>
            </a:r>
            <a:endParaRPr lang="es-EC" sz="1000" dirty="0"/>
          </a:p>
        </p:txBody>
      </p:sp>
      <p:sp>
        <p:nvSpPr>
          <p:cNvPr id="7" name="CuadroTexto 6"/>
          <p:cNvSpPr txBox="1"/>
          <p:nvPr/>
        </p:nvSpPr>
        <p:spPr>
          <a:xfrm>
            <a:off x="8508207" y="5104352"/>
            <a:ext cx="2827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Zonas de crecimiento urbano en el año 2030</a:t>
            </a:r>
            <a:endParaRPr lang="es-EC" sz="1400" dirty="0"/>
          </a:p>
        </p:txBody>
      </p:sp>
      <p:sp>
        <p:nvSpPr>
          <p:cNvPr id="9" name="Rectángulo 8"/>
          <p:cNvSpPr/>
          <p:nvPr/>
        </p:nvSpPr>
        <p:spPr>
          <a:xfrm>
            <a:off x="8378054" y="4056973"/>
            <a:ext cx="2082188" cy="283672"/>
          </a:xfrm>
          <a:prstGeom prst="rect">
            <a:avLst/>
          </a:prstGeom>
          <a:noFill/>
          <a:ln w="190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angular 10"/>
          <p:cNvCxnSpPr/>
          <p:nvPr/>
        </p:nvCxnSpPr>
        <p:spPr>
          <a:xfrm rot="10800000" flipV="1">
            <a:off x="3068442" y="4601932"/>
            <a:ext cx="6350707" cy="342584"/>
          </a:xfrm>
          <a:prstGeom prst="bentConnector3">
            <a:avLst>
              <a:gd name="adj1" fmla="val 9996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/>
          <p:cNvCxnSpPr>
            <a:stCxn id="9" idx="2"/>
          </p:cNvCxnSpPr>
          <p:nvPr/>
        </p:nvCxnSpPr>
        <p:spPr>
          <a:xfrm>
            <a:off x="9419148" y="4340645"/>
            <a:ext cx="0" cy="2612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5"/>
          <a:stretch/>
        </p:blipFill>
        <p:spPr>
          <a:xfrm>
            <a:off x="9642944" y="1311102"/>
            <a:ext cx="1457590" cy="198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Grupo 29"/>
          <p:cNvGrpSpPr/>
          <p:nvPr/>
        </p:nvGrpSpPr>
        <p:grpSpPr>
          <a:xfrm>
            <a:off x="452312" y="1698925"/>
            <a:ext cx="1321066" cy="924703"/>
            <a:chOff x="562" y="1066051"/>
            <a:chExt cx="1321066" cy="924703"/>
          </a:xfrm>
        </p:grpSpPr>
        <p:sp>
          <p:nvSpPr>
            <p:cNvPr id="31" name="Rectángulo redondeado 30"/>
            <p:cNvSpPr/>
            <p:nvPr/>
          </p:nvSpPr>
          <p:spPr>
            <a:xfrm>
              <a:off x="562" y="1066051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2" name="Rectángulo 31"/>
            <p:cNvSpPr/>
            <p:nvPr/>
          </p:nvSpPr>
          <p:spPr>
            <a:xfrm>
              <a:off x="45710" y="1111199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PREPARACIÓN</a:t>
              </a:r>
              <a:endParaRPr lang="es-EC" sz="1200" kern="1200" dirty="0"/>
            </a:p>
          </p:txBody>
        </p:sp>
      </p:grpSp>
      <p:sp>
        <p:nvSpPr>
          <p:cNvPr id="33" name="Flecha derecha 32"/>
          <p:cNvSpPr/>
          <p:nvPr/>
        </p:nvSpPr>
        <p:spPr>
          <a:xfrm rot="5400000">
            <a:off x="873557" y="284965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4" name="Grupo 33"/>
          <p:cNvGrpSpPr/>
          <p:nvPr/>
        </p:nvGrpSpPr>
        <p:grpSpPr>
          <a:xfrm>
            <a:off x="497460" y="3408623"/>
            <a:ext cx="1321066" cy="924703"/>
            <a:chOff x="1095866" y="2104798"/>
            <a:chExt cx="1321066" cy="924703"/>
          </a:xfrm>
        </p:grpSpPr>
        <p:sp>
          <p:nvSpPr>
            <p:cNvPr id="37" name="Rectángulo redondeado 36"/>
            <p:cNvSpPr/>
            <p:nvPr/>
          </p:nvSpPr>
          <p:spPr>
            <a:xfrm>
              <a:off x="1095866" y="2104798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8" name="Rectángulo 37"/>
            <p:cNvSpPr/>
            <p:nvPr/>
          </p:nvSpPr>
          <p:spPr>
            <a:xfrm>
              <a:off x="1141014" y="2149946"/>
              <a:ext cx="1230770" cy="8344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ANÁLISIS Y EVALUACIÓN</a:t>
              </a:r>
              <a:endParaRPr lang="es-EC" sz="1200" kern="1200" dirty="0"/>
            </a:p>
          </p:txBody>
        </p:sp>
      </p:grpSp>
      <p:sp>
        <p:nvSpPr>
          <p:cNvPr id="39" name="Flecha derecha 38"/>
          <p:cNvSpPr/>
          <p:nvPr/>
        </p:nvSpPr>
        <p:spPr>
          <a:xfrm rot="5400000">
            <a:off x="905998" y="459269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40" name="Grupo 39"/>
          <p:cNvGrpSpPr/>
          <p:nvPr/>
        </p:nvGrpSpPr>
        <p:grpSpPr>
          <a:xfrm>
            <a:off x="511613" y="5151663"/>
            <a:ext cx="1321066" cy="924703"/>
            <a:chOff x="2191170" y="3143545"/>
            <a:chExt cx="1321066" cy="924703"/>
          </a:xfrm>
        </p:grpSpPr>
        <p:sp>
          <p:nvSpPr>
            <p:cNvPr id="41" name="Rectángulo redondeado 40"/>
            <p:cNvSpPr/>
            <p:nvPr/>
          </p:nvSpPr>
          <p:spPr>
            <a:xfrm>
              <a:off x="2191170" y="3143545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42" name="Rectángulo 41"/>
            <p:cNvSpPr/>
            <p:nvPr/>
          </p:nvSpPr>
          <p:spPr>
            <a:xfrm>
              <a:off x="2236318" y="3188693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SELECCIÓN</a:t>
              </a:r>
              <a:endParaRPr lang="es-EC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527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4113" y="354887"/>
            <a:ext cx="8911687" cy="112028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2800" b="1" dirty="0" smtClean="0">
                <a:ln/>
                <a:solidFill>
                  <a:schemeClr val="accent3"/>
                </a:solidFill>
              </a:rPr>
              <a:t>FORMULACIÓN DE LA METODOLOGÍA PARA LA DELIMITACIÓN DE ZONAS DE EXPANSIÓN URBANA</a:t>
            </a:r>
            <a:endParaRPr lang="es-EC" sz="28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370052" y="4054375"/>
            <a:ext cx="2335651" cy="869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USO URBANO VIGENTE</a:t>
            </a:r>
            <a:endParaRPr lang="es-EC" sz="1500" b="1" dirty="0"/>
          </a:p>
        </p:txBody>
      </p:sp>
      <p:sp>
        <p:nvSpPr>
          <p:cNvPr id="18" name="Rectángulo 17"/>
          <p:cNvSpPr/>
          <p:nvPr/>
        </p:nvSpPr>
        <p:spPr>
          <a:xfrm>
            <a:off x="3370052" y="5508087"/>
            <a:ext cx="2335651" cy="86951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1500" b="1" dirty="0" smtClean="0"/>
              <a:t>MODELO DE CRECIMIENTO URBANO AL 2030</a:t>
            </a:r>
            <a:endParaRPr lang="es-EC" sz="1500" b="1" dirty="0"/>
          </a:p>
        </p:txBody>
      </p:sp>
      <p:sp>
        <p:nvSpPr>
          <p:cNvPr id="7" name="CuadroTexto 6"/>
          <p:cNvSpPr txBox="1"/>
          <p:nvPr/>
        </p:nvSpPr>
        <p:spPr>
          <a:xfrm>
            <a:off x="7036141" y="4923886"/>
            <a:ext cx="2827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 smtClean="0"/>
              <a:t>Zonas de expansión urbana</a:t>
            </a:r>
            <a:endParaRPr lang="es-EC" sz="1400" dirty="0"/>
          </a:p>
        </p:txBody>
      </p:sp>
      <p:grpSp>
        <p:nvGrpSpPr>
          <p:cNvPr id="19" name="Grupo 18"/>
          <p:cNvGrpSpPr/>
          <p:nvPr/>
        </p:nvGrpSpPr>
        <p:grpSpPr>
          <a:xfrm>
            <a:off x="2037139" y="1511327"/>
            <a:ext cx="2276942" cy="1563289"/>
            <a:chOff x="5232889" y="3541594"/>
            <a:chExt cx="2233373" cy="1563289"/>
          </a:xfrm>
        </p:grpSpPr>
        <p:sp>
          <p:nvSpPr>
            <p:cNvPr id="32" name="Rectángulo redondeado 31"/>
            <p:cNvSpPr/>
            <p:nvPr/>
          </p:nvSpPr>
          <p:spPr>
            <a:xfrm>
              <a:off x="5232889" y="3541594"/>
              <a:ext cx="2233373" cy="1563289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Rectángulo 32"/>
            <p:cNvSpPr/>
            <p:nvPr/>
          </p:nvSpPr>
          <p:spPr>
            <a:xfrm>
              <a:off x="5309216" y="3617921"/>
              <a:ext cx="2080719" cy="14106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/>
                <a:t>FASE III</a:t>
              </a:r>
            </a:p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2100" kern="1200" dirty="0" smtClean="0"/>
                <a:t>SELECCIÓN</a:t>
              </a:r>
              <a:endParaRPr lang="es-EC" sz="2100" kern="1200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4368981" y="1676352"/>
            <a:ext cx="4080957" cy="1263519"/>
            <a:chOff x="7564730" y="3662551"/>
            <a:chExt cx="4002868" cy="1263519"/>
          </a:xfrm>
        </p:grpSpPr>
        <p:sp>
          <p:nvSpPr>
            <p:cNvPr id="30" name="Rectángulo 29"/>
            <p:cNvSpPr/>
            <p:nvPr/>
          </p:nvSpPr>
          <p:spPr>
            <a:xfrm>
              <a:off x="7564730" y="3662551"/>
              <a:ext cx="1624343" cy="1263519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ángulo 30"/>
            <p:cNvSpPr/>
            <p:nvPr/>
          </p:nvSpPr>
          <p:spPr>
            <a:xfrm>
              <a:off x="7564731" y="3662551"/>
              <a:ext cx="4002867" cy="12635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171450" lvl="1" indent="-171450" algn="l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C" sz="1600" kern="1200" dirty="0" smtClean="0"/>
                <a:t>Delimitación de zonas de expansión urbana</a:t>
              </a:r>
              <a:endParaRPr lang="es-EC" sz="1600" kern="1200" dirty="0"/>
            </a:p>
          </p:txBody>
        </p:sp>
      </p:grpSp>
      <p:sp>
        <p:nvSpPr>
          <p:cNvPr id="5" name="Cerrar llave 4"/>
          <p:cNvSpPr/>
          <p:nvPr/>
        </p:nvSpPr>
        <p:spPr>
          <a:xfrm>
            <a:off x="6052455" y="4054374"/>
            <a:ext cx="893043" cy="2323223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690" y="1676353"/>
            <a:ext cx="3118167" cy="27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upo 14"/>
          <p:cNvGrpSpPr/>
          <p:nvPr/>
        </p:nvGrpSpPr>
        <p:grpSpPr>
          <a:xfrm>
            <a:off x="452312" y="1698925"/>
            <a:ext cx="1321066" cy="924703"/>
            <a:chOff x="562" y="1066051"/>
            <a:chExt cx="1321066" cy="924703"/>
          </a:xfrm>
        </p:grpSpPr>
        <p:sp>
          <p:nvSpPr>
            <p:cNvPr id="16" name="Rectángulo redondeado 15"/>
            <p:cNvSpPr/>
            <p:nvPr/>
          </p:nvSpPr>
          <p:spPr>
            <a:xfrm>
              <a:off x="562" y="1066051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45710" y="1111199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PREPARACIÓN</a:t>
              </a:r>
              <a:endParaRPr lang="es-EC" sz="1200" kern="1200" dirty="0"/>
            </a:p>
          </p:txBody>
        </p:sp>
      </p:grpSp>
      <p:sp>
        <p:nvSpPr>
          <p:cNvPr id="22" name="Flecha derecha 21"/>
          <p:cNvSpPr/>
          <p:nvPr/>
        </p:nvSpPr>
        <p:spPr>
          <a:xfrm rot="5400000">
            <a:off x="873557" y="284965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3" name="Grupo 22"/>
          <p:cNvGrpSpPr/>
          <p:nvPr/>
        </p:nvGrpSpPr>
        <p:grpSpPr>
          <a:xfrm>
            <a:off x="497460" y="3408623"/>
            <a:ext cx="1321066" cy="924703"/>
            <a:chOff x="1095866" y="2104798"/>
            <a:chExt cx="1321066" cy="924703"/>
          </a:xfrm>
        </p:grpSpPr>
        <p:sp>
          <p:nvSpPr>
            <p:cNvPr id="24" name="Rectángulo redondeado 23"/>
            <p:cNvSpPr/>
            <p:nvPr/>
          </p:nvSpPr>
          <p:spPr>
            <a:xfrm>
              <a:off x="1095866" y="2104798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5" name="Rectángulo 24"/>
            <p:cNvSpPr/>
            <p:nvPr/>
          </p:nvSpPr>
          <p:spPr>
            <a:xfrm>
              <a:off x="1141014" y="2149946"/>
              <a:ext cx="1230770" cy="83440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 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ANÁLISIS Y EVALUACIÓN</a:t>
              </a:r>
              <a:endParaRPr lang="es-EC" sz="1200" kern="1200" dirty="0"/>
            </a:p>
          </p:txBody>
        </p:sp>
      </p:grpSp>
      <p:sp>
        <p:nvSpPr>
          <p:cNvPr id="26" name="Flecha derecha 25"/>
          <p:cNvSpPr/>
          <p:nvPr/>
        </p:nvSpPr>
        <p:spPr>
          <a:xfrm rot="5400000">
            <a:off x="905998" y="4592698"/>
            <a:ext cx="503988" cy="299593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7" name="Grupo 26"/>
          <p:cNvGrpSpPr/>
          <p:nvPr/>
        </p:nvGrpSpPr>
        <p:grpSpPr>
          <a:xfrm>
            <a:off x="511613" y="5151663"/>
            <a:ext cx="1321066" cy="924703"/>
            <a:chOff x="2191170" y="3143545"/>
            <a:chExt cx="1321066" cy="924703"/>
          </a:xfrm>
        </p:grpSpPr>
        <p:sp>
          <p:nvSpPr>
            <p:cNvPr id="28" name="Rectángulo redondeado 27"/>
            <p:cNvSpPr/>
            <p:nvPr/>
          </p:nvSpPr>
          <p:spPr>
            <a:xfrm>
              <a:off x="2191170" y="3143545"/>
              <a:ext cx="1321066" cy="924703"/>
            </a:xfrm>
            <a:prstGeom prst="roundRect">
              <a:avLst>
                <a:gd name="adj" fmla="val 1667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9" name="Rectángulo 28"/>
            <p:cNvSpPr/>
            <p:nvPr/>
          </p:nvSpPr>
          <p:spPr>
            <a:xfrm>
              <a:off x="2236318" y="3188693"/>
              <a:ext cx="1230770" cy="8344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FASE III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C" sz="1200" kern="1200" dirty="0" smtClean="0"/>
                <a:t>SELECCIÓN</a:t>
              </a:r>
              <a:endParaRPr lang="es-EC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0326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52870" y="645806"/>
            <a:ext cx="9690773" cy="1120284"/>
          </a:xfr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s-EC" sz="3200" b="1" dirty="0" smtClean="0">
                <a:ln/>
                <a:solidFill>
                  <a:schemeClr val="accent3"/>
                </a:solidFill>
              </a:rPr>
              <a:t>FORMULACIÓN DE ESCENARIOS PROSPECTIVOS</a:t>
            </a:r>
            <a:endParaRPr lang="es-EC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bg1"/>
                </a:solidFill>
              </a:rPr>
              <a:t>METODOLOGÍA</a:t>
            </a:r>
          </a:p>
        </p:txBody>
      </p:sp>
      <p:sp>
        <p:nvSpPr>
          <p:cNvPr id="30" name="Rectángulo 29"/>
          <p:cNvSpPr/>
          <p:nvPr/>
        </p:nvSpPr>
        <p:spPr>
          <a:xfrm>
            <a:off x="4368980" y="1676352"/>
            <a:ext cx="1656031" cy="126351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ángulo 2"/>
          <p:cNvSpPr/>
          <p:nvPr/>
        </p:nvSpPr>
        <p:spPr>
          <a:xfrm>
            <a:off x="3010718" y="4060155"/>
            <a:ext cx="2024743" cy="1828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Variables esenciales </a:t>
            </a:r>
            <a:r>
              <a:rPr lang="es-EC" dirty="0" smtClean="0">
                <a:sym typeface="Wingdings" panose="05000000000000000000" pitchFamily="2" charset="2"/>
              </a:rPr>
              <a:t> </a:t>
            </a:r>
            <a:r>
              <a:rPr lang="es-EC" dirty="0" smtClean="0"/>
              <a:t>MIC MAC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6025011" y="4060155"/>
            <a:ext cx="2024743" cy="1828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Actores que intervienen sobre las variables esenciales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8964153" y="4060155"/>
            <a:ext cx="2024743" cy="1828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Análisis morfológico </a:t>
            </a:r>
            <a:r>
              <a:rPr lang="es-EC" dirty="0" smtClean="0">
                <a:sym typeface="Wingdings" panose="05000000000000000000" pitchFamily="2" charset="2"/>
              </a:rPr>
              <a:t> </a:t>
            </a:r>
            <a:r>
              <a:rPr lang="es-EC" dirty="0" err="1" smtClean="0">
                <a:sym typeface="Wingdings" panose="05000000000000000000" pitchFamily="2" charset="2"/>
              </a:rPr>
              <a:t>Smic-Prob-Expert</a:t>
            </a:r>
            <a:endParaRPr lang="es-EC" dirty="0"/>
          </a:p>
        </p:txBody>
      </p:sp>
      <p:sp>
        <p:nvSpPr>
          <p:cNvPr id="23" name="Rectángulo 22"/>
          <p:cNvSpPr/>
          <p:nvPr/>
        </p:nvSpPr>
        <p:spPr>
          <a:xfrm>
            <a:off x="3010718" y="1676351"/>
            <a:ext cx="2024743" cy="159102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Identificación de variables territoriales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6025011" y="1676351"/>
            <a:ext cx="2024743" cy="159102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Análisis de estrategia de actores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8964153" y="1676351"/>
            <a:ext cx="2024743" cy="1591029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/>
              <a:t>Diseño de escenarios</a:t>
            </a:r>
          </a:p>
        </p:txBody>
      </p:sp>
      <p:cxnSp>
        <p:nvCxnSpPr>
          <p:cNvPr id="8" name="Conector recto de flecha 7"/>
          <p:cNvCxnSpPr>
            <a:stCxn id="23" idx="3"/>
            <a:endCxn id="24" idx="1"/>
          </p:cNvCxnSpPr>
          <p:nvPr/>
        </p:nvCxnSpPr>
        <p:spPr>
          <a:xfrm>
            <a:off x="5035461" y="2471866"/>
            <a:ext cx="98955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24" idx="3"/>
            <a:endCxn id="25" idx="1"/>
          </p:cNvCxnSpPr>
          <p:nvPr/>
        </p:nvCxnSpPr>
        <p:spPr>
          <a:xfrm>
            <a:off x="8049754" y="2471866"/>
            <a:ext cx="91439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lecha abajo 11"/>
          <p:cNvSpPr/>
          <p:nvPr/>
        </p:nvSpPr>
        <p:spPr>
          <a:xfrm>
            <a:off x="3881574" y="3370686"/>
            <a:ext cx="283029" cy="58616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abajo 26"/>
          <p:cNvSpPr/>
          <p:nvPr/>
        </p:nvSpPr>
        <p:spPr>
          <a:xfrm>
            <a:off x="6895867" y="3370685"/>
            <a:ext cx="283029" cy="58616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Flecha abajo 27"/>
          <p:cNvSpPr/>
          <p:nvPr/>
        </p:nvSpPr>
        <p:spPr>
          <a:xfrm>
            <a:off x="9909323" y="3370684"/>
            <a:ext cx="283029" cy="586163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/>
          <p:cNvSpPr/>
          <p:nvPr/>
        </p:nvSpPr>
        <p:spPr>
          <a:xfrm>
            <a:off x="607051" y="1779655"/>
            <a:ext cx="2024743" cy="159102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s-EC" b="1" dirty="0" smtClean="0">
                <a:sym typeface="Wingdings" panose="05000000000000000000" pitchFamily="2" charset="2"/>
              </a:rPr>
              <a:t>OPTIMISTA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s-EC" b="1" dirty="0" smtClean="0">
                <a:sym typeface="Wingdings" panose="05000000000000000000" pitchFamily="2" charset="2"/>
              </a:rPr>
              <a:t>TENDENCIAL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s-EC" b="1" dirty="0" smtClean="0">
                <a:sym typeface="Wingdings" panose="05000000000000000000" pitchFamily="2" charset="2"/>
              </a:rPr>
              <a:t>PESIMISTA</a:t>
            </a:r>
          </a:p>
        </p:txBody>
      </p:sp>
    </p:spTree>
    <p:extLst>
      <p:ext uri="{BB962C8B-B14F-4D97-AF65-F5344CB8AC3E}">
        <p14:creationId xmlns:p14="http://schemas.microsoft.com/office/powerpoint/2010/main" val="320004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MODELO</a:t>
            </a:r>
            <a:endParaRPr lang="es-EC" b="1" dirty="0">
              <a:solidFill>
                <a:schemeClr val="bg1"/>
              </a:solidFill>
            </a:endParaRPr>
          </a:p>
        </p:txBody>
      </p:sp>
      <p:pic>
        <p:nvPicPr>
          <p:cNvPr id="8" name="Imagen 7" descr="C:\Users\Usuario\Downloads\Propuesta_metodológica(3)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" t="2699" r="25480" b="732"/>
          <a:stretch/>
        </p:blipFill>
        <p:spPr bwMode="auto">
          <a:xfrm>
            <a:off x="2252870" y="0"/>
            <a:ext cx="993913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9758289" y="6550223"/>
            <a:ext cx="24337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 smtClean="0"/>
              <a:t>(PNUD, 2015)&amp;(BID, 2016)</a:t>
            </a:r>
            <a:endParaRPr lang="es-EC" sz="1400" b="1" dirty="0"/>
          </a:p>
        </p:txBody>
      </p:sp>
    </p:spTree>
    <p:extLst>
      <p:ext uri="{BB962C8B-B14F-4D97-AF65-F5344CB8AC3E}">
        <p14:creationId xmlns:p14="http://schemas.microsoft.com/office/powerpoint/2010/main" val="14228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ágono 3"/>
          <p:cNvSpPr/>
          <p:nvPr/>
        </p:nvSpPr>
        <p:spPr>
          <a:xfrm>
            <a:off x="0" y="624110"/>
            <a:ext cx="2252870" cy="58183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bg1"/>
                </a:solidFill>
              </a:rPr>
              <a:t>VALIDACIÓN</a:t>
            </a:r>
            <a:endParaRPr lang="es-EC" b="1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413000" y="484410"/>
            <a:ext cx="4011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3600" b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ÁREA DE ESTUDIO</a:t>
            </a:r>
            <a:endParaRPr lang="es-EC" sz="36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9" name="Imagen 8" descr="C:\Users\Usuario\TESIS PUJILI\GEODATABASE\PNG\MAPA DE UBICACI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t="9394" r="34689" b="11060"/>
          <a:stretch/>
        </p:blipFill>
        <p:spPr bwMode="auto">
          <a:xfrm>
            <a:off x="407771" y="1205948"/>
            <a:ext cx="6277233" cy="55284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C:\Users\Usuario\TESIS PUJILI\GEODATABASE\PNG\MAPA DE UBICACION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6" t="14796" r="2819" b="61549"/>
          <a:stretch/>
        </p:blipFill>
        <p:spPr bwMode="auto">
          <a:xfrm>
            <a:off x="5645562" y="1205948"/>
            <a:ext cx="3277721" cy="1816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8901102" y="1205948"/>
            <a:ext cx="318228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Provincia de Cotopaxi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Cantón </a:t>
            </a:r>
            <a:r>
              <a:rPr lang="es-EC" dirty="0" err="1" smtClean="0"/>
              <a:t>Pujilí</a:t>
            </a:r>
            <a:endParaRPr lang="es-EC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Está constituida por 10</a:t>
            </a:r>
          </a:p>
          <a:p>
            <a:r>
              <a:rPr lang="es-EC" dirty="0" smtClean="0"/>
              <a:t> comunidades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Aproximadamente 2100</a:t>
            </a:r>
          </a:p>
          <a:p>
            <a:r>
              <a:rPr lang="es-EC" dirty="0" smtClean="0"/>
              <a:t> Ha de extensión</a:t>
            </a:r>
          </a:p>
          <a:p>
            <a:endParaRPr lang="es-EC" dirty="0" smtClean="0"/>
          </a:p>
          <a:p>
            <a:endParaRPr lang="es-EC" dirty="0"/>
          </a:p>
          <a:p>
            <a:endParaRPr lang="es-EC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629" y="4544743"/>
            <a:ext cx="4722488" cy="221956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6828432" y="301719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Elaboración de artesanías de barro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Cultivos tradicionales de varios productos</a:t>
            </a:r>
          </a:p>
          <a:p>
            <a:r>
              <a:rPr lang="es-EC" dirty="0"/>
              <a:t> agrícolas.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/>
              <a:t>Actividades productivas en base a </a:t>
            </a:r>
          </a:p>
          <a:p>
            <a:r>
              <a:rPr lang="es-EC" dirty="0"/>
              <a:t>sistemas de crianza de animales</a:t>
            </a:r>
          </a:p>
        </p:txBody>
      </p:sp>
    </p:spTree>
    <p:extLst>
      <p:ext uri="{BB962C8B-B14F-4D97-AF65-F5344CB8AC3E}">
        <p14:creationId xmlns:p14="http://schemas.microsoft.com/office/powerpoint/2010/main" val="6652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3750</TotalTime>
  <Words>2800</Words>
  <Application>Microsoft Office PowerPoint</Application>
  <PresentationFormat>Panorámica</PresentationFormat>
  <Paragraphs>960</Paragraphs>
  <Slides>31</Slides>
  <Notes>10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Arial</vt:lpstr>
      <vt:lpstr>Calibri</vt:lpstr>
      <vt:lpstr>Century Gothic</vt:lpstr>
      <vt:lpstr>Century Schoolbook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FORMULACIÓN DE LA METODOLOGÍA PARA LA DELIMITACIÓN DE ZONAS DE EXPANSIÓN URBANA</vt:lpstr>
      <vt:lpstr>FORMULACIÓN DE LA METODOLOGÍA PARA LA DELIMITACIÓN DE ZONAS DE EXPANSIÓN URBANA</vt:lpstr>
      <vt:lpstr>FORMULACIÓN DE LA METODOLOGÍA PARA LA DELIMITACIÓN DE ZONAS DE EXPANSIÓN URBANA</vt:lpstr>
      <vt:lpstr>FORMULACIÓN DE ESCENARIOS PROSPECTIVOS</vt:lpstr>
      <vt:lpstr>Presentación de PowerPoint</vt:lpstr>
      <vt:lpstr>Presentación de PowerPoint</vt:lpstr>
      <vt:lpstr>CRECIMIENTO POBLACIONAL Y URBANO DE LA PARROQUIA LA VICTORIA</vt:lpstr>
      <vt:lpstr>Presentación de PowerPoint</vt:lpstr>
      <vt:lpstr>Presentación de PowerPoint</vt:lpstr>
      <vt:lpstr>EVALUACIÓN MULTICRITERIO</vt:lpstr>
      <vt:lpstr>GENERACIÓN DEL MODELO DE PREDICCIÓN DEL CRECIMIENTO URBANO</vt:lpstr>
      <vt:lpstr>SIMULACIÓN DEL CRECIMIENTO URBANO - MOLUSCE</vt:lpstr>
      <vt:lpstr>SIMULACIÓN DEL CRECIMIENTO URBANO – DINAMICA EGO</vt:lpstr>
      <vt:lpstr>SIMULACIÓN DEL CRECIMIENTO URBANO – DINAMICA EGO</vt:lpstr>
      <vt:lpstr>SIMULACIÓN DEL CRECIMIENTO URBANO – DINAMICA EGO</vt:lpstr>
      <vt:lpstr>DETERMINACIÓN DE ZONAS DE EXPANSIÓN URBANA</vt:lpstr>
      <vt:lpstr>FORMULACIÓN DE ESCENARIOS PROSPECTIVOS</vt:lpstr>
      <vt:lpstr>FORMULACIÓN DE ESCENARIOS PROSPECTIVOS</vt:lpstr>
      <vt:lpstr>FORMULACIÓN DE ESCENARIOS PROSPECTIVOS</vt:lpstr>
      <vt:lpstr>EVALUACIÓN MULTICRITERIO</vt:lpstr>
      <vt:lpstr>COMPARACIÓN DE MODELOS DE CRECIMIENTO URBANO</vt:lpstr>
      <vt:lpstr>DELIMITACIÓN DE ZONAS DE EXPANSIÓN URBANA</vt:lpstr>
      <vt:lpstr>DELIMITACIÓN DE ZONAS DE EXPANSIÓN URBANA</vt:lpstr>
      <vt:lpstr>GENERACIÓN DE ESCENARIOS ESCENARIO OPTIMISTA, PESIMISTA Y TENDENCIAL</vt:lpstr>
      <vt:lpstr>ORDENANZA PARA LÍMITES URBANOS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Lisseth Jami</dc:creator>
  <cp:lastModifiedBy>Lisseth Jami</cp:lastModifiedBy>
  <cp:revision>122</cp:revision>
  <dcterms:created xsi:type="dcterms:W3CDTF">2019-07-03T01:24:06Z</dcterms:created>
  <dcterms:modified xsi:type="dcterms:W3CDTF">2019-07-26T03:54:35Z</dcterms:modified>
</cp:coreProperties>
</file>