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300" r:id="rId36"/>
    <p:sldId id="291" r:id="rId37"/>
    <p:sldId id="296" r:id="rId38"/>
    <p:sldId id="292" r:id="rId39"/>
    <p:sldId id="293" r:id="rId40"/>
    <p:sldId id="294" r:id="rId41"/>
    <p:sldId id="299" r:id="rId42"/>
    <p:sldId id="301" r:id="rId43"/>
    <p:sldId id="295" r:id="rId4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B4n1qzl0y4tBznLjSvcuieCZR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98" autoAdjust="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716105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0201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ca4d809e0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4" name="Google Shape;154;g5ca4d809e0_0_10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149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3" name="Google Shape;1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253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ca4d809e0_1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6" name="Google Shape;196;g5ca4d809e0_1_1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320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ca4d809e0_1_1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4" name="Google Shape;204;g5ca4d809e0_1_1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866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ca4d809e0_1_1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4" name="Google Shape;214;g5ca4d809e0_1_1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564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ca4d809e0_1_1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2" name="Google Shape;222;g5ca4d809e0_1_1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415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2" name="Google Shape;23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809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ca4d809e0_0_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4" name="Google Shape;244;g5ca4d809e0_0_13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4347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ca4d809e0_0_1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5" name="Google Shape;255;g5ca4d809e0_0_1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810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ca4d809e0_1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7" name="Google Shape;267;g5ca4d809e0_1_1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061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ca4d809e0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ca4d809e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010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ca4d809e0_1_1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6" name="Google Shape;276;g5ca4d809e0_1_1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5006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6" name="Google Shape;28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12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ca4d809e0_1_1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6" name="Google Shape;296;g5ca4d809e0_1_13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1924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6" name="Google Shape;30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307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ca4d809e0_1_1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8" name="Google Shape;338;g5ca4d809e0_1_17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5178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5ca4d809e0_1_1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0" name="Google Shape;370;g5ca4d809e0_1_18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4100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ca4d809e0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ca4d809e0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3117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5ca4d809e0_0_1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5ca4d809e0_0_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20707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ca4d809e0_0_1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ca4d809e0_0_1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0352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5ca4d809e0_0_1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5ca4d809e0_0_1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790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789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5ca4d809e0_0_1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5ca4d809e0_0_1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4010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ca4d809e0_0_14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ca4d809e0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60325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ca4d809e0_0_14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ca4d809e0_0_1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572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ca4d809e0_0_14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ca4d809e0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5603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ca4d809e0_1_18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5ca4d809e0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4678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ca4d809e0_1_18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5ca4d809e0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7988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ca4d809e0_1_18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ca4d809e0_1_1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2480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ca4d809e0_1_18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ca4d809e0_1_1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9547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ca4d809e0_1_18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ca4d809e0_1_1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8220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ca4d809e0_1_18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ca4d809e0_1_1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74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ca4d809e0_1_6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ca4d809e0_1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13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ca4d809e0_1_18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ca4d809e0_1_1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9355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6" name="Google Shape;49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818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ca4d809e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ca4d809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736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411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ca4d809e0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ca4d809e0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747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ca4d809e0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ca4d809e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580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1" name="Google Shape;14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72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30"/>
        <p:cNvGrpSpPr/>
        <p:nvPr/>
      </p:nvGrpSpPr>
      <p:grpSpPr>
        <a:xfrm>
          <a:off x="0" y="0"/>
          <a:ext cx="0" cy="0"/>
          <a:chOff x="0" y="0"/>
          <a:chExt cx="0" cy="0"/>
        </a:xfrm>
      </p:grpSpPr>
      <p:sp>
        <p:nvSpPr>
          <p:cNvPr id="31" name="Google Shape;31;p1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2" name="Google Shape;32;p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None/>
              <a:defRPr sz="3200">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endParaRPr dirty="0"/>
          </a:p>
        </p:txBody>
      </p:sp>
      <p:sp>
        <p:nvSpPr>
          <p:cNvPr id="33" name="Google Shape;33;p1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lt1"/>
              </a:buClr>
              <a:buSzPts val="1400"/>
              <a:buFont typeface="Arial"/>
              <a:buNone/>
              <a:defRPr sz="1400">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4"/>
        <p:cNvGrpSpPr/>
        <p:nvPr/>
      </p:nvGrpSpPr>
      <p:grpSpPr>
        <a:xfrm>
          <a:off x="0" y="0"/>
          <a:ext cx="0" cy="0"/>
          <a:chOff x="0" y="0"/>
          <a:chExt cx="0" cy="0"/>
        </a:xfrm>
      </p:grpSpPr>
      <p:sp>
        <p:nvSpPr>
          <p:cNvPr id="35" name="Google Shape;35;p1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6" name="Google Shape;36;p1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37" name="Google Shape;37;p1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lt1"/>
              </a:buClr>
              <a:buSzPts val="1400"/>
              <a:buFont typeface="Arial"/>
              <a:buNone/>
              <a:defRPr sz="1400">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3" name="Google Shape;43;p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4" name="Google Shape;44;p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5" name="Google Shape;45;p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6" name="Google Shape;46;p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9" name="Google Shape;49;p1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50" name="Google Shape;50;p1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3" name="Google Shape;53;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lt1"/>
              </a:buClr>
              <a:buSzPts val="2000"/>
              <a:buFont typeface="Arial"/>
              <a:buNone/>
              <a:defRPr sz="2000">
                <a:solidFill>
                  <a:schemeClr val="lt1"/>
                </a:solidFill>
                <a:latin typeface="Arial"/>
                <a:ea typeface="Arial"/>
                <a:cs typeface="Arial"/>
                <a:sym typeface="Arial"/>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3.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4.jp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aphicFrame>
        <p:nvGraphicFramePr>
          <p:cNvPr id="6" name="Google Shape;6;p8"/>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38" r:id="rId4" imgW="9144000" imgH="5616575" progId="CorelDRAW.Graphic.12">
                  <p:embed/>
                </p:oleObj>
              </mc:Choice>
              <mc:Fallback>
                <p:oleObj r:id="rId4" imgW="9144000" imgH="5616575" progId="CorelDRAW.Graphic.12">
                  <p:embed/>
                  <p:pic>
                    <p:nvPicPr>
                      <p:cNvPr id="6" name="Google Shape;6;p8"/>
                      <p:cNvPicPr preferRelativeResize="0"/>
                      <p:nvPr/>
                    </p:nvPicPr>
                    <p:blipFill rotWithShape="1">
                      <a:blip r:embed="rId5">
                        <a:alphaModFix/>
                      </a:blip>
                      <a:srcRect/>
                      <a:stretch/>
                    </p:blipFill>
                    <p:spPr>
                      <a:xfrm>
                        <a:off x="0" y="981075"/>
                        <a:ext cx="9144000" cy="5616575"/>
                      </a:xfrm>
                      <a:prstGeom prst="rect">
                        <a:avLst/>
                      </a:prstGeom>
                      <a:noFill/>
                      <a:ln>
                        <a:noFill/>
                      </a:ln>
                    </p:spPr>
                  </p:pic>
                </p:oleObj>
              </mc:Fallback>
            </mc:AlternateContent>
          </a:graphicData>
        </a:graphic>
      </p:graphicFrame>
      <p:sp>
        <p:nvSpPr>
          <p:cNvPr id="7" name="Google Shape;7;p8"/>
          <p:cNvSpPr txBox="1"/>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8" name="Google Shape;8;p8"/>
          <p:cNvSpPr txBox="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9" name="Google Shape;9;p8"/>
          <p:cNvSpPr txBox="1"/>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10" name="Google Shape;10;p8"/>
          <p:cNvSpPr txBox="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pic>
        <p:nvPicPr>
          <p:cNvPr id="11" name="Google Shape;11;p8" descr="bannner 2"/>
          <p:cNvPicPr preferRelativeResize="0"/>
          <p:nvPr/>
        </p:nvPicPr>
        <p:blipFill rotWithShape="1">
          <a:blip r:embed="rId6">
            <a:alphaModFix/>
          </a:blip>
          <a:srcRect/>
          <a:stretch/>
        </p:blipFill>
        <p:spPr>
          <a:xfrm>
            <a:off x="0" y="5722937"/>
            <a:ext cx="9144000" cy="1135062"/>
          </a:xfrm>
          <a:prstGeom prst="rect">
            <a:avLst/>
          </a:prstGeom>
          <a:noFill/>
          <a:ln>
            <a:noFill/>
          </a:ln>
        </p:spPr>
      </p:pic>
      <p:sp>
        <p:nvSpPr>
          <p:cNvPr id="12" name="Google Shape;12;p8"/>
          <p:cNvSpPr/>
          <p:nvPr/>
        </p:nvSpPr>
        <p:spPr>
          <a:xfrm>
            <a:off x="217487" y="260350"/>
            <a:ext cx="792162" cy="79216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pic>
        <p:nvPicPr>
          <p:cNvPr id="13" name="Google Shape;13;p8" descr="LOGO ESPE ORIGINAL copia"/>
          <p:cNvPicPr preferRelativeResize="0"/>
          <p:nvPr/>
        </p:nvPicPr>
        <p:blipFill rotWithShape="1">
          <a:blip r:embed="rId7">
            <a:alphaModFix/>
          </a:blip>
          <a:srcRect/>
          <a:stretch/>
        </p:blipFill>
        <p:spPr>
          <a:xfrm>
            <a:off x="107950" y="115887"/>
            <a:ext cx="3313112" cy="8874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0"/>
          <p:cNvSpPr txBox="1"/>
          <p:nvPr/>
        </p:nvSpPr>
        <p:spPr>
          <a:xfrm>
            <a:off x="0" y="0"/>
            <a:ext cx="9144000" cy="620712"/>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17" name="Google Shape;17;p10"/>
          <p:cNvSpPr txBox="1"/>
          <p:nvPr/>
        </p:nvSpPr>
        <p:spPr>
          <a:xfrm rot="10800000">
            <a:off x="-1" y="6308725"/>
            <a:ext cx="7885112"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cxnSp>
        <p:nvCxnSpPr>
          <p:cNvPr id="18" name="Google Shape;18;p10"/>
          <p:cNvCxnSpPr/>
          <p:nvPr/>
        </p:nvCxnSpPr>
        <p:spPr>
          <a:xfrm>
            <a:off x="25400" y="6296025"/>
            <a:ext cx="6659562" cy="0"/>
          </a:xfrm>
          <a:prstGeom prst="straightConnector1">
            <a:avLst/>
          </a:prstGeom>
          <a:noFill/>
          <a:ln w="38100" cap="flat" cmpd="sng">
            <a:solidFill>
              <a:srgbClr val="FF0000"/>
            </a:solidFill>
            <a:prstDash val="solid"/>
            <a:miter lim="800000"/>
            <a:headEnd type="none" w="med" len="med"/>
            <a:tailEnd type="none" w="med" len="med"/>
          </a:ln>
        </p:spPr>
      </p:cxnSp>
      <p:cxnSp>
        <p:nvCxnSpPr>
          <p:cNvPr id="19" name="Google Shape;19;p10"/>
          <p:cNvCxnSpPr/>
          <p:nvPr/>
        </p:nvCxnSpPr>
        <p:spPr>
          <a:xfrm>
            <a:off x="25400" y="6245225"/>
            <a:ext cx="6659562" cy="0"/>
          </a:xfrm>
          <a:prstGeom prst="straightConnector1">
            <a:avLst/>
          </a:prstGeom>
          <a:noFill/>
          <a:ln w="38100" cap="flat" cmpd="sng">
            <a:solidFill>
              <a:srgbClr val="006600"/>
            </a:solidFill>
            <a:prstDash val="solid"/>
            <a:miter lim="800000"/>
            <a:headEnd type="none" w="med" len="med"/>
            <a:tailEnd type="none" w="med" len="med"/>
          </a:ln>
        </p:spPr>
      </p:cxnSp>
      <p:pic>
        <p:nvPicPr>
          <p:cNvPr id="20" name="Google Shape;20;p10" descr="LOGO ESPE ORIGINAL copia"/>
          <p:cNvPicPr preferRelativeResize="0"/>
          <p:nvPr/>
        </p:nvPicPr>
        <p:blipFill rotWithShape="1">
          <a:blip r:embed="rId10">
            <a:alphaModFix/>
          </a:blip>
          <a:srcRect l="3070"/>
          <a:stretch/>
        </p:blipFill>
        <p:spPr>
          <a:xfrm>
            <a:off x="6732587" y="5949950"/>
            <a:ext cx="2305050" cy="6365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8" r:id="rId6"/>
    <p:sldLayoutId id="2147483659" r:id="rId7"/>
    <p:sldLayoutId id="21474836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
          <p:cNvPicPr preferRelativeResize="0"/>
          <p:nvPr/>
        </p:nvPicPr>
        <p:blipFill rotWithShape="1">
          <a:blip r:embed="rId3">
            <a:alphaModFix/>
          </a:blip>
          <a:srcRect/>
          <a:stretch/>
        </p:blipFill>
        <p:spPr>
          <a:xfrm>
            <a:off x="0" y="0"/>
            <a:ext cx="3592512" cy="1090612"/>
          </a:xfrm>
          <a:prstGeom prst="rect">
            <a:avLst/>
          </a:prstGeom>
          <a:noFill/>
          <a:ln>
            <a:noFill/>
          </a:ln>
        </p:spPr>
      </p:pic>
      <p:sp>
        <p:nvSpPr>
          <p:cNvPr id="59" name="Google Shape;59;p1"/>
          <p:cNvSpPr txBox="1"/>
          <p:nvPr/>
        </p:nvSpPr>
        <p:spPr>
          <a:xfrm>
            <a:off x="1092200" y="1639887"/>
            <a:ext cx="7737475"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s-ES" sz="2800" b="1" i="0" u="none" dirty="0">
                <a:solidFill>
                  <a:schemeClr val="dk1"/>
                </a:solidFill>
                <a:latin typeface="Times New Roman"/>
                <a:ea typeface="Times New Roman"/>
                <a:cs typeface="Times New Roman"/>
                <a:sym typeface="Times New Roman"/>
              </a:rPr>
              <a:t>“PROTOTIPO DE VIVIENDA DE </a:t>
            </a:r>
            <a:r>
              <a:rPr lang="es-ES" sz="2800" b="1" i="0" u="none" dirty="0" smtClean="0">
                <a:solidFill>
                  <a:schemeClr val="dk1"/>
                </a:solidFill>
                <a:latin typeface="Times New Roman"/>
                <a:ea typeface="Times New Roman"/>
                <a:cs typeface="Times New Roman"/>
                <a:sym typeface="Times New Roman"/>
              </a:rPr>
              <a:t>INTERÉS </a:t>
            </a:r>
            <a:r>
              <a:rPr lang="es-ES" sz="2800" b="1" i="0" u="none" dirty="0">
                <a:solidFill>
                  <a:schemeClr val="dk1"/>
                </a:solidFill>
                <a:latin typeface="Times New Roman"/>
                <a:ea typeface="Times New Roman"/>
                <a:cs typeface="Times New Roman"/>
                <a:sym typeface="Times New Roman"/>
              </a:rPr>
              <a:t>SOCIAL CON POSIBILIDAD DE CRECIMIENTO </a:t>
            </a:r>
            <a:r>
              <a:rPr lang="es-ES" sz="2800" b="1" i="0" u="none" dirty="0" smtClean="0">
                <a:solidFill>
                  <a:schemeClr val="dk1"/>
                </a:solidFill>
                <a:latin typeface="Times New Roman"/>
                <a:ea typeface="Times New Roman"/>
                <a:cs typeface="Times New Roman"/>
                <a:sym typeface="Times New Roman"/>
              </a:rPr>
              <a:t>HORIZONTAL </a:t>
            </a:r>
            <a:r>
              <a:rPr lang="es-ES" sz="2800" b="1" dirty="0" smtClean="0">
                <a:solidFill>
                  <a:schemeClr val="dk1"/>
                </a:solidFill>
                <a:latin typeface="Times New Roman"/>
                <a:ea typeface="Times New Roman"/>
                <a:cs typeface="Times New Roman"/>
                <a:sym typeface="Times New Roman"/>
              </a:rPr>
              <a:t>O VERTICAL </a:t>
            </a:r>
            <a:r>
              <a:rPr lang="es-ES" sz="2800" b="1" i="0" u="none" dirty="0" smtClean="0">
                <a:solidFill>
                  <a:schemeClr val="dk1"/>
                </a:solidFill>
                <a:latin typeface="Times New Roman"/>
                <a:ea typeface="Times New Roman"/>
                <a:cs typeface="Times New Roman"/>
                <a:sym typeface="Times New Roman"/>
              </a:rPr>
              <a:t>Y </a:t>
            </a:r>
            <a:r>
              <a:rPr lang="es-ES" sz="2800" b="1" i="0" u="none" dirty="0">
                <a:solidFill>
                  <a:schemeClr val="dk1"/>
                </a:solidFill>
                <a:latin typeface="Times New Roman"/>
                <a:ea typeface="Times New Roman"/>
                <a:cs typeface="Times New Roman"/>
                <a:sym typeface="Times New Roman"/>
              </a:rPr>
              <a:t>ALTERNATIVA AUTOSUSTENTABLE PARA EL PROYECTO BASE”</a:t>
            </a:r>
            <a:endParaRPr dirty="0"/>
          </a:p>
        </p:txBody>
      </p:sp>
      <p:sp>
        <p:nvSpPr>
          <p:cNvPr id="60" name="Google Shape;60;p1"/>
          <p:cNvSpPr/>
          <p:nvPr/>
        </p:nvSpPr>
        <p:spPr>
          <a:xfrm>
            <a:off x="1371239" y="4437112"/>
            <a:ext cx="7484228"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62626"/>
              </a:buClr>
              <a:buSzPts val="2800"/>
              <a:buFont typeface="Arial"/>
              <a:buNone/>
            </a:pPr>
            <a:r>
              <a:rPr lang="es-ES" sz="2800" b="1" i="0" u="none" strike="noStrike" cap="none" dirty="0">
                <a:latin typeface="Times New Roman"/>
                <a:ea typeface="Times New Roman"/>
                <a:cs typeface="Times New Roman"/>
                <a:sym typeface="Times New Roman"/>
              </a:rPr>
              <a:t>Autores: Andrade Garzón Jenny Estefanía,</a:t>
            </a:r>
            <a:br>
              <a:rPr lang="es-ES" sz="2800" b="1" i="0" u="none" strike="noStrike" cap="none" dirty="0">
                <a:latin typeface="Times New Roman"/>
                <a:ea typeface="Times New Roman"/>
                <a:cs typeface="Times New Roman"/>
                <a:sym typeface="Times New Roman"/>
              </a:rPr>
            </a:br>
            <a:r>
              <a:rPr lang="es-ES" sz="2800" b="1" i="0" u="none" strike="noStrike" cap="none" dirty="0">
                <a:latin typeface="Times New Roman"/>
                <a:ea typeface="Times New Roman"/>
                <a:cs typeface="Times New Roman"/>
                <a:sym typeface="Times New Roman"/>
              </a:rPr>
              <a:t>          Camino Romero Iana Cristina.</a:t>
            </a:r>
            <a:br>
              <a:rPr lang="es-ES" sz="2800" b="1" i="0" u="none" strike="noStrike" cap="none" dirty="0">
                <a:latin typeface="Times New Roman"/>
                <a:ea typeface="Times New Roman"/>
                <a:cs typeface="Times New Roman"/>
                <a:sym typeface="Times New Roman"/>
              </a:rPr>
            </a:br>
            <a:endParaRPr sz="2800" b="1" i="0" u="none" strike="noStrike" cap="none"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5ca4d809e0_0_1032"/>
          <p:cNvSpPr txBox="1">
            <a:spLocks noGrp="1"/>
          </p:cNvSpPr>
          <p:nvPr>
            <p:ph type="title"/>
          </p:nvPr>
        </p:nvSpPr>
        <p:spPr>
          <a:xfrm>
            <a:off x="685800" y="5032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Análisis Arquitectónico</a:t>
            </a:r>
            <a:endParaRPr sz="3400" i="0" dirty="0">
              <a:latin typeface="Times New Roman"/>
              <a:ea typeface="Times New Roman"/>
              <a:cs typeface="Times New Roman"/>
              <a:sym typeface="Times New Roman"/>
            </a:endParaRPr>
          </a:p>
        </p:txBody>
      </p:sp>
      <p:pic>
        <p:nvPicPr>
          <p:cNvPr id="157" name="Google Shape;157;g5ca4d809e0_0_1032"/>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158" name="Google Shape;158;g5ca4d809e0_0_1032"/>
          <p:cNvSpPr txBox="1"/>
          <p:nvPr/>
        </p:nvSpPr>
        <p:spPr>
          <a:xfrm>
            <a:off x="2506625" y="2408250"/>
            <a:ext cx="1812300" cy="7791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latin typeface="Times New Roman"/>
                <a:ea typeface="Times New Roman"/>
                <a:cs typeface="Times New Roman"/>
                <a:sym typeface="Times New Roman"/>
              </a:rPr>
              <a:t>1 dormitorio 83.75 </a:t>
            </a:r>
            <a:r>
              <a:rPr lang="es-ES" sz="2000" dirty="0">
                <a:solidFill>
                  <a:schemeClr val="dk1"/>
                </a:solidFill>
                <a:latin typeface="Times New Roman"/>
                <a:ea typeface="Times New Roman"/>
                <a:cs typeface="Times New Roman"/>
                <a:sym typeface="Times New Roman"/>
              </a:rPr>
              <a:t>m</a:t>
            </a:r>
            <a:r>
              <a:rPr lang="es-ES" sz="2000" baseline="30000" dirty="0">
                <a:solidFill>
                  <a:schemeClr val="dk1"/>
                </a:solidFill>
                <a:latin typeface="Times New Roman"/>
                <a:ea typeface="Times New Roman"/>
                <a:cs typeface="Times New Roman"/>
                <a:sym typeface="Times New Roman"/>
              </a:rPr>
              <a:t>2</a:t>
            </a:r>
            <a:endParaRPr sz="2000" dirty="0">
              <a:latin typeface="Times New Roman"/>
              <a:ea typeface="Times New Roman"/>
              <a:cs typeface="Times New Roman"/>
              <a:sym typeface="Times New Roman"/>
            </a:endParaRPr>
          </a:p>
        </p:txBody>
      </p:sp>
      <p:sp>
        <p:nvSpPr>
          <p:cNvPr id="159" name="Google Shape;159;g5ca4d809e0_0_1032"/>
          <p:cNvSpPr txBox="1"/>
          <p:nvPr/>
        </p:nvSpPr>
        <p:spPr>
          <a:xfrm>
            <a:off x="2527100" y="1091750"/>
            <a:ext cx="1812300" cy="7791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latin typeface="Times New Roman"/>
                <a:ea typeface="Times New Roman"/>
                <a:cs typeface="Times New Roman"/>
                <a:sym typeface="Times New Roman"/>
              </a:rPr>
              <a:t>1 dormitorio  83.81 </a:t>
            </a:r>
            <a:r>
              <a:rPr lang="es-ES" sz="2000" dirty="0">
                <a:solidFill>
                  <a:schemeClr val="dk1"/>
                </a:solidFill>
                <a:latin typeface="Times New Roman"/>
                <a:ea typeface="Times New Roman"/>
                <a:cs typeface="Times New Roman"/>
                <a:sym typeface="Times New Roman"/>
              </a:rPr>
              <a:t>m</a:t>
            </a:r>
            <a:r>
              <a:rPr lang="es-ES" sz="2000" baseline="30000" dirty="0">
                <a:solidFill>
                  <a:schemeClr val="dk1"/>
                </a:solidFill>
                <a:latin typeface="Times New Roman"/>
                <a:ea typeface="Times New Roman"/>
                <a:cs typeface="Times New Roman"/>
                <a:sym typeface="Times New Roman"/>
              </a:rPr>
              <a:t>2</a:t>
            </a:r>
            <a:endParaRPr sz="2000" dirty="0">
              <a:latin typeface="Times New Roman"/>
              <a:ea typeface="Times New Roman"/>
              <a:cs typeface="Times New Roman"/>
              <a:sym typeface="Times New Roman"/>
            </a:endParaRPr>
          </a:p>
        </p:txBody>
      </p:sp>
      <p:sp>
        <p:nvSpPr>
          <p:cNvPr id="160" name="Google Shape;160;g5ca4d809e0_0_1032"/>
          <p:cNvSpPr txBox="1"/>
          <p:nvPr/>
        </p:nvSpPr>
        <p:spPr>
          <a:xfrm>
            <a:off x="161975" y="2954263"/>
            <a:ext cx="1812300" cy="1011600"/>
          </a:xfrm>
          <a:prstGeom prst="rect">
            <a:avLst/>
          </a:prstGeom>
          <a:solidFill>
            <a:srgbClr val="6AA84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latin typeface="Times New Roman"/>
                <a:ea typeface="Times New Roman"/>
                <a:cs typeface="Times New Roman"/>
                <a:sym typeface="Times New Roman"/>
              </a:rPr>
              <a:t>Crecimientos verticales </a:t>
            </a:r>
            <a:endParaRPr sz="2400" dirty="0">
              <a:latin typeface="Times New Roman"/>
              <a:ea typeface="Times New Roman"/>
              <a:cs typeface="Times New Roman"/>
              <a:sym typeface="Times New Roman"/>
            </a:endParaRPr>
          </a:p>
        </p:txBody>
      </p:sp>
      <p:cxnSp>
        <p:nvCxnSpPr>
          <p:cNvPr id="161" name="Google Shape;161;g5ca4d809e0_0_1032"/>
          <p:cNvCxnSpPr>
            <a:stCxn id="160" idx="3"/>
            <a:endCxn id="159" idx="1"/>
          </p:cNvCxnSpPr>
          <p:nvPr/>
        </p:nvCxnSpPr>
        <p:spPr>
          <a:xfrm rot="10800000" flipH="1">
            <a:off x="1974275" y="1481263"/>
            <a:ext cx="552900" cy="1978800"/>
          </a:xfrm>
          <a:prstGeom prst="straightConnector1">
            <a:avLst/>
          </a:prstGeom>
          <a:noFill/>
          <a:ln w="76200" cap="flat" cmpd="sng">
            <a:solidFill>
              <a:srgbClr val="666666"/>
            </a:solidFill>
            <a:prstDash val="solid"/>
            <a:round/>
            <a:headEnd type="none" w="med" len="med"/>
            <a:tailEnd type="none" w="med" len="med"/>
          </a:ln>
        </p:spPr>
      </p:cxnSp>
      <p:cxnSp>
        <p:nvCxnSpPr>
          <p:cNvPr id="162" name="Google Shape;162;g5ca4d809e0_0_1032"/>
          <p:cNvCxnSpPr>
            <a:stCxn id="160" idx="3"/>
            <a:endCxn id="158" idx="1"/>
          </p:cNvCxnSpPr>
          <p:nvPr/>
        </p:nvCxnSpPr>
        <p:spPr>
          <a:xfrm rot="10800000" flipH="1">
            <a:off x="1974275" y="2797663"/>
            <a:ext cx="532500" cy="662400"/>
          </a:xfrm>
          <a:prstGeom prst="straightConnector1">
            <a:avLst/>
          </a:prstGeom>
          <a:noFill/>
          <a:ln w="76200" cap="flat" cmpd="sng">
            <a:solidFill>
              <a:srgbClr val="666666"/>
            </a:solidFill>
            <a:prstDash val="solid"/>
            <a:round/>
            <a:headEnd type="none" w="med" len="med"/>
            <a:tailEnd type="none" w="med" len="med"/>
          </a:ln>
        </p:spPr>
      </p:cxnSp>
      <p:sp>
        <p:nvSpPr>
          <p:cNvPr id="163" name="Google Shape;163;g5ca4d809e0_0_1032"/>
          <p:cNvSpPr txBox="1"/>
          <p:nvPr/>
        </p:nvSpPr>
        <p:spPr>
          <a:xfrm>
            <a:off x="2603300" y="5184075"/>
            <a:ext cx="1812300" cy="7791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latin typeface="Times New Roman"/>
                <a:ea typeface="Times New Roman"/>
                <a:cs typeface="Times New Roman"/>
                <a:sym typeface="Times New Roman"/>
              </a:rPr>
              <a:t>3 dormitorios 110.26 </a:t>
            </a:r>
            <a:r>
              <a:rPr lang="es-ES" sz="2000" dirty="0">
                <a:solidFill>
                  <a:schemeClr val="dk1"/>
                </a:solidFill>
                <a:latin typeface="Times New Roman"/>
                <a:ea typeface="Times New Roman"/>
                <a:cs typeface="Times New Roman"/>
                <a:sym typeface="Times New Roman"/>
              </a:rPr>
              <a:t>m</a:t>
            </a:r>
            <a:r>
              <a:rPr lang="es-ES" sz="2000" baseline="30000" dirty="0">
                <a:solidFill>
                  <a:schemeClr val="dk1"/>
                </a:solidFill>
                <a:latin typeface="Times New Roman"/>
                <a:ea typeface="Times New Roman"/>
                <a:cs typeface="Times New Roman"/>
                <a:sym typeface="Times New Roman"/>
              </a:rPr>
              <a:t>2</a:t>
            </a:r>
            <a:endParaRPr sz="2000" dirty="0">
              <a:latin typeface="Times New Roman"/>
              <a:ea typeface="Times New Roman"/>
              <a:cs typeface="Times New Roman"/>
              <a:sym typeface="Times New Roman"/>
            </a:endParaRPr>
          </a:p>
        </p:txBody>
      </p:sp>
      <p:sp>
        <p:nvSpPr>
          <p:cNvPr id="164" name="Google Shape;164;g5ca4d809e0_0_1032"/>
          <p:cNvSpPr txBox="1"/>
          <p:nvPr/>
        </p:nvSpPr>
        <p:spPr>
          <a:xfrm>
            <a:off x="2603300" y="3758750"/>
            <a:ext cx="1812300" cy="7791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latin typeface="Times New Roman"/>
                <a:ea typeface="Times New Roman"/>
                <a:cs typeface="Times New Roman"/>
                <a:sym typeface="Times New Roman"/>
              </a:rPr>
              <a:t>2 dormitorios  98.29 </a:t>
            </a:r>
            <a:r>
              <a:rPr lang="es-ES" sz="2000" dirty="0">
                <a:solidFill>
                  <a:schemeClr val="dk1"/>
                </a:solidFill>
                <a:latin typeface="Times New Roman"/>
                <a:ea typeface="Times New Roman"/>
                <a:cs typeface="Times New Roman"/>
                <a:sym typeface="Times New Roman"/>
              </a:rPr>
              <a:t>m</a:t>
            </a:r>
            <a:r>
              <a:rPr lang="es-ES" sz="2000" baseline="30000" dirty="0">
                <a:solidFill>
                  <a:schemeClr val="dk1"/>
                </a:solidFill>
                <a:latin typeface="Times New Roman"/>
                <a:ea typeface="Times New Roman"/>
                <a:cs typeface="Times New Roman"/>
                <a:sym typeface="Times New Roman"/>
              </a:rPr>
              <a:t>2</a:t>
            </a:r>
            <a:endParaRPr sz="2000" dirty="0">
              <a:latin typeface="Times New Roman"/>
              <a:ea typeface="Times New Roman"/>
              <a:cs typeface="Times New Roman"/>
              <a:sym typeface="Times New Roman"/>
            </a:endParaRPr>
          </a:p>
        </p:txBody>
      </p:sp>
      <p:cxnSp>
        <p:nvCxnSpPr>
          <p:cNvPr id="165" name="Google Shape;165;g5ca4d809e0_0_1032"/>
          <p:cNvCxnSpPr>
            <a:stCxn id="160" idx="3"/>
            <a:endCxn id="164" idx="1"/>
          </p:cNvCxnSpPr>
          <p:nvPr/>
        </p:nvCxnSpPr>
        <p:spPr>
          <a:xfrm>
            <a:off x="1974275" y="3460063"/>
            <a:ext cx="629100" cy="688200"/>
          </a:xfrm>
          <a:prstGeom prst="straightConnector1">
            <a:avLst/>
          </a:prstGeom>
          <a:noFill/>
          <a:ln w="76200" cap="flat" cmpd="sng">
            <a:solidFill>
              <a:srgbClr val="666666"/>
            </a:solidFill>
            <a:prstDash val="solid"/>
            <a:round/>
            <a:headEnd type="none" w="med" len="med"/>
            <a:tailEnd type="none" w="med" len="med"/>
          </a:ln>
        </p:spPr>
      </p:cxnSp>
      <p:cxnSp>
        <p:nvCxnSpPr>
          <p:cNvPr id="166" name="Google Shape;166;g5ca4d809e0_0_1032"/>
          <p:cNvCxnSpPr>
            <a:stCxn id="160" idx="3"/>
            <a:endCxn id="163" idx="1"/>
          </p:cNvCxnSpPr>
          <p:nvPr/>
        </p:nvCxnSpPr>
        <p:spPr>
          <a:xfrm>
            <a:off x="1974275" y="3460063"/>
            <a:ext cx="629100" cy="2113500"/>
          </a:xfrm>
          <a:prstGeom prst="straightConnector1">
            <a:avLst/>
          </a:prstGeom>
          <a:noFill/>
          <a:ln w="76200" cap="flat" cmpd="sng">
            <a:solidFill>
              <a:srgbClr val="666666"/>
            </a:solidFill>
            <a:prstDash val="solid"/>
            <a:round/>
            <a:headEnd type="none" w="med" len="med"/>
            <a:tailEnd type="none" w="med" len="med"/>
          </a:ln>
        </p:spPr>
      </p:cxnSp>
      <p:pic>
        <p:nvPicPr>
          <p:cNvPr id="167" name="Google Shape;167;g5ca4d809e0_0_1032"/>
          <p:cNvPicPr preferRelativeResize="0"/>
          <p:nvPr/>
        </p:nvPicPr>
        <p:blipFill>
          <a:blip r:embed="rId4">
            <a:alphaModFix/>
          </a:blip>
          <a:stretch>
            <a:fillRect/>
          </a:stretch>
        </p:blipFill>
        <p:spPr>
          <a:xfrm>
            <a:off x="6825150" y="3626850"/>
            <a:ext cx="2242650" cy="2377651"/>
          </a:xfrm>
          <a:prstGeom prst="rect">
            <a:avLst/>
          </a:prstGeom>
          <a:noFill/>
          <a:ln>
            <a:noFill/>
          </a:ln>
        </p:spPr>
      </p:pic>
      <p:pic>
        <p:nvPicPr>
          <p:cNvPr id="168" name="Google Shape;168;g5ca4d809e0_0_1032"/>
          <p:cNvPicPr preferRelativeResize="0"/>
          <p:nvPr/>
        </p:nvPicPr>
        <p:blipFill>
          <a:blip r:embed="rId5">
            <a:alphaModFix/>
          </a:blip>
          <a:stretch>
            <a:fillRect/>
          </a:stretch>
        </p:blipFill>
        <p:spPr>
          <a:xfrm>
            <a:off x="4491800" y="3602675"/>
            <a:ext cx="2242649" cy="2380556"/>
          </a:xfrm>
          <a:prstGeom prst="rect">
            <a:avLst/>
          </a:prstGeom>
          <a:noFill/>
          <a:ln>
            <a:noFill/>
          </a:ln>
        </p:spPr>
      </p:pic>
      <p:pic>
        <p:nvPicPr>
          <p:cNvPr id="169" name="Google Shape;169;g5ca4d809e0_0_1032"/>
          <p:cNvPicPr preferRelativeResize="0"/>
          <p:nvPr/>
        </p:nvPicPr>
        <p:blipFill>
          <a:blip r:embed="rId6">
            <a:alphaModFix/>
          </a:blip>
          <a:stretch>
            <a:fillRect/>
          </a:stretch>
        </p:blipFill>
        <p:spPr>
          <a:xfrm>
            <a:off x="6832975" y="1108175"/>
            <a:ext cx="2158624" cy="2295088"/>
          </a:xfrm>
          <a:prstGeom prst="rect">
            <a:avLst/>
          </a:prstGeom>
          <a:noFill/>
          <a:ln>
            <a:noFill/>
          </a:ln>
        </p:spPr>
      </p:pic>
      <p:pic>
        <p:nvPicPr>
          <p:cNvPr id="170" name="Google Shape;170;g5ca4d809e0_0_1032"/>
          <p:cNvPicPr preferRelativeResize="0"/>
          <p:nvPr/>
        </p:nvPicPr>
        <p:blipFill>
          <a:blip r:embed="rId7">
            <a:alphaModFix/>
          </a:blip>
          <a:stretch>
            <a:fillRect/>
          </a:stretch>
        </p:blipFill>
        <p:spPr>
          <a:xfrm>
            <a:off x="4491800" y="1108179"/>
            <a:ext cx="2158625" cy="2292322"/>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
          <p:cNvSpPr txBox="1">
            <a:spLocks noGrp="1"/>
          </p:cNvSpPr>
          <p:nvPr>
            <p:ph type="title"/>
          </p:nvPr>
        </p:nvSpPr>
        <p:spPr>
          <a:xfrm>
            <a:off x="5334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estructural</a:t>
            </a:r>
            <a:endParaRPr sz="3400" i="0" dirty="0">
              <a:latin typeface="Times New Roman"/>
              <a:ea typeface="Times New Roman"/>
              <a:cs typeface="Times New Roman"/>
              <a:sym typeface="Times New Roman"/>
            </a:endParaRPr>
          </a:p>
        </p:txBody>
      </p:sp>
      <p:sp>
        <p:nvSpPr>
          <p:cNvPr id="176" name="Google Shape;176;p3"/>
          <p:cNvSpPr txBox="1">
            <a:spLocks noGrp="1"/>
          </p:cNvSpPr>
          <p:nvPr>
            <p:ph type="body" idx="1"/>
          </p:nvPr>
        </p:nvSpPr>
        <p:spPr>
          <a:xfrm>
            <a:off x="457200" y="5658725"/>
            <a:ext cx="8305800" cy="467700"/>
          </a:xfrm>
          <a:prstGeom prst="rect">
            <a:avLst/>
          </a:prstGeom>
          <a:noFill/>
          <a:ln>
            <a:noFill/>
          </a:ln>
        </p:spPr>
        <p:txBody>
          <a:bodyPr spcFirstLastPara="1" wrap="square" lIns="91425" tIns="45700" rIns="91425" bIns="45700" anchor="t" anchorCtr="0">
            <a:noAutofit/>
          </a:bodyPr>
          <a:lstStyle/>
          <a:p>
            <a:pPr marL="342900" marR="0" lvl="0" indent="-190500" algn="ctr" rtl="0">
              <a:spcBef>
                <a:spcPts val="0"/>
              </a:spcBef>
              <a:spcAft>
                <a:spcPts val="0"/>
              </a:spcAft>
              <a:buClr>
                <a:schemeClr val="lt1"/>
              </a:buClr>
              <a:buSzPts val="2400"/>
              <a:buFont typeface="Arial"/>
              <a:buNone/>
            </a:pPr>
            <a:r>
              <a:rPr lang="es-ES" sz="1800" dirty="0">
                <a:solidFill>
                  <a:srgbClr val="000000"/>
                </a:solidFill>
              </a:rPr>
              <a:t>La capacidad portante adoptada para el suelo es de 10 T/m2 </a:t>
            </a:r>
            <a:endParaRPr sz="1800" dirty="0">
              <a:solidFill>
                <a:srgbClr val="000000"/>
              </a:solidFill>
              <a:latin typeface="Arial"/>
              <a:ea typeface="Arial"/>
              <a:cs typeface="Arial"/>
              <a:sym typeface="Arial"/>
            </a:endParaRPr>
          </a:p>
        </p:txBody>
      </p:sp>
      <p:pic>
        <p:nvPicPr>
          <p:cNvPr id="177" name="Google Shape;177;p3"/>
          <p:cNvPicPr preferRelativeResize="0"/>
          <p:nvPr/>
        </p:nvPicPr>
        <p:blipFill rotWithShape="1">
          <a:blip r:embed="rId3">
            <a:alphaModFix/>
          </a:blip>
          <a:srcRect/>
          <a:stretch/>
        </p:blipFill>
        <p:spPr>
          <a:xfrm>
            <a:off x="6697662" y="5949950"/>
            <a:ext cx="2370137" cy="719137"/>
          </a:xfrm>
          <a:prstGeom prst="rect">
            <a:avLst/>
          </a:prstGeom>
          <a:noFill/>
          <a:ln>
            <a:noFill/>
          </a:ln>
        </p:spPr>
      </p:pic>
      <p:grpSp>
        <p:nvGrpSpPr>
          <p:cNvPr id="178" name="Google Shape;178;p3"/>
          <p:cNvGrpSpPr/>
          <p:nvPr/>
        </p:nvGrpSpPr>
        <p:grpSpPr>
          <a:xfrm>
            <a:off x="1140670" y="1219212"/>
            <a:ext cx="3548551" cy="4435842"/>
            <a:chOff x="1118224" y="283725"/>
            <a:chExt cx="2090826" cy="4156913"/>
          </a:xfrm>
        </p:grpSpPr>
        <p:sp>
          <p:nvSpPr>
            <p:cNvPr id="179" name="Google Shape;179;p3"/>
            <p:cNvSpPr/>
            <p:nvPr/>
          </p:nvSpPr>
          <p:spPr>
            <a:xfrm>
              <a:off x="1178650" y="283725"/>
              <a:ext cx="2030400" cy="40764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dirty="0"/>
            </a:p>
          </p:txBody>
        </p:sp>
        <p:sp>
          <p:nvSpPr>
            <p:cNvPr id="180" name="Google Shape;180;p3"/>
            <p:cNvSpPr/>
            <p:nvPr/>
          </p:nvSpPr>
          <p:spPr>
            <a:xfrm>
              <a:off x="1118224" y="341749"/>
              <a:ext cx="2048100" cy="24906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3"/>
            <p:cNvSpPr/>
            <p:nvPr/>
          </p:nvSpPr>
          <p:spPr>
            <a:xfrm>
              <a:off x="1233923" y="1010836"/>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rgbClr val="1D7E74"/>
                  </a:solidFill>
                  <a:latin typeface="Roboto Medium"/>
                  <a:ea typeface="Roboto Medium"/>
                  <a:cs typeface="Roboto Medium"/>
                  <a:sym typeface="Roboto Medium"/>
                </a:rPr>
                <a:t>Sistema constructivo con vigas y columnas</a:t>
              </a:r>
              <a:endParaRPr dirty="0">
                <a:solidFill>
                  <a:srgbClr val="1D7E74"/>
                </a:solidFill>
                <a:latin typeface="Roboto Medium"/>
                <a:ea typeface="Roboto Medium"/>
                <a:cs typeface="Roboto Medium"/>
                <a:sym typeface="Roboto Medium"/>
              </a:endParaRPr>
            </a:p>
          </p:txBody>
        </p:sp>
        <p:sp>
          <p:nvSpPr>
            <p:cNvPr id="182" name="Google Shape;182;p3"/>
            <p:cNvSpPr/>
            <p:nvPr/>
          </p:nvSpPr>
          <p:spPr>
            <a:xfrm>
              <a:off x="1233917" y="1677290"/>
              <a:ext cx="1932407" cy="99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ES" sz="1200" dirty="0">
                  <a:solidFill>
                    <a:srgbClr val="1D7E74"/>
                  </a:solidFill>
                  <a:latin typeface="Roboto"/>
                  <a:ea typeface="Roboto"/>
                  <a:cs typeface="Roboto"/>
                  <a:sym typeface="Roboto"/>
                </a:rPr>
                <a:t>Cimentación con vigas y </a:t>
              </a:r>
              <a:r>
                <a:rPr lang="es-ES" sz="1200" dirty="0" smtClean="0">
                  <a:solidFill>
                    <a:srgbClr val="1D7E74"/>
                  </a:solidFill>
                  <a:latin typeface="Roboto"/>
                  <a:ea typeface="Roboto"/>
                  <a:cs typeface="Roboto"/>
                  <a:sym typeface="Roboto"/>
                </a:rPr>
                <a:t>losa de </a:t>
              </a:r>
              <a:r>
                <a:rPr lang="es-ES" sz="1200" dirty="0">
                  <a:solidFill>
                    <a:srgbClr val="1D7E74"/>
                  </a:solidFill>
                  <a:latin typeface="Roboto"/>
                  <a:ea typeface="Roboto"/>
                  <a:cs typeface="Roboto"/>
                  <a:sym typeface="Roboto"/>
                </a:rPr>
                <a:t>cimentación. </a:t>
              </a:r>
              <a:endParaRPr sz="1200" dirty="0">
                <a:solidFill>
                  <a:srgbClr val="1D7E74"/>
                </a:solidFill>
                <a:latin typeface="Roboto"/>
                <a:ea typeface="Roboto"/>
                <a:cs typeface="Roboto"/>
                <a:sym typeface="Roboto"/>
              </a:endParaRPr>
            </a:p>
            <a:p>
              <a:pPr marL="0" lvl="0" indent="0" algn="l" rtl="0">
                <a:lnSpc>
                  <a:spcPct val="115000"/>
                </a:lnSpc>
                <a:spcBef>
                  <a:spcPts val="0"/>
                </a:spcBef>
                <a:spcAft>
                  <a:spcPts val="0"/>
                </a:spcAft>
                <a:buNone/>
              </a:pPr>
              <a:r>
                <a:rPr lang="es-ES" sz="1200" dirty="0">
                  <a:solidFill>
                    <a:srgbClr val="1D7E74"/>
                  </a:solidFill>
                  <a:latin typeface="Roboto"/>
                  <a:ea typeface="Roboto"/>
                  <a:cs typeface="Roboto"/>
                  <a:sym typeface="Roboto"/>
                </a:rPr>
                <a:t>Columnas: 20X30 cm y 30X30 cm.</a:t>
              </a:r>
              <a:endParaRPr sz="1200" dirty="0">
                <a:solidFill>
                  <a:srgbClr val="1D7E74"/>
                </a:solidFill>
                <a:latin typeface="Roboto"/>
                <a:ea typeface="Roboto"/>
                <a:cs typeface="Roboto"/>
                <a:sym typeface="Roboto"/>
              </a:endParaRPr>
            </a:p>
            <a:p>
              <a:pPr marL="0" lvl="0" indent="0" algn="l" rtl="0">
                <a:lnSpc>
                  <a:spcPct val="115000"/>
                </a:lnSpc>
                <a:spcBef>
                  <a:spcPts val="0"/>
                </a:spcBef>
                <a:spcAft>
                  <a:spcPts val="0"/>
                </a:spcAft>
                <a:buNone/>
              </a:pPr>
              <a:r>
                <a:rPr lang="es-ES" sz="1200" dirty="0">
                  <a:solidFill>
                    <a:srgbClr val="1D7E74"/>
                  </a:solidFill>
                  <a:latin typeface="Roboto"/>
                  <a:ea typeface="Roboto"/>
                  <a:cs typeface="Roboto"/>
                  <a:sym typeface="Roboto"/>
                </a:rPr>
                <a:t>Vigas descolgadas: 20X30 cm. </a:t>
              </a:r>
              <a:endParaRPr sz="1200" dirty="0">
                <a:solidFill>
                  <a:srgbClr val="1D7E74"/>
                </a:solidFill>
                <a:latin typeface="Roboto"/>
                <a:ea typeface="Roboto"/>
                <a:cs typeface="Roboto"/>
                <a:sym typeface="Roboto"/>
              </a:endParaRPr>
            </a:p>
            <a:p>
              <a:pPr marL="0" lvl="0" indent="0" algn="l" rtl="0">
                <a:lnSpc>
                  <a:spcPct val="115000"/>
                </a:lnSpc>
                <a:spcBef>
                  <a:spcPts val="0"/>
                </a:spcBef>
                <a:spcAft>
                  <a:spcPts val="0"/>
                </a:spcAft>
                <a:buNone/>
              </a:pPr>
              <a:r>
                <a:rPr lang="es-ES" sz="1200" dirty="0">
                  <a:solidFill>
                    <a:srgbClr val="1D7E74"/>
                  </a:solidFill>
                  <a:latin typeface="Roboto"/>
                  <a:ea typeface="Roboto"/>
                  <a:cs typeface="Roboto"/>
                  <a:sym typeface="Roboto"/>
                </a:rPr>
                <a:t>Losa alivianada: 20 cm de espesor. </a:t>
              </a:r>
              <a:endParaRPr sz="1200" dirty="0">
                <a:solidFill>
                  <a:srgbClr val="1D7E74"/>
                </a:solidFill>
                <a:latin typeface="Roboto"/>
                <a:ea typeface="Roboto"/>
                <a:cs typeface="Roboto"/>
                <a:sym typeface="Roboto"/>
              </a:endParaRPr>
            </a:p>
          </p:txBody>
        </p:sp>
        <p:sp>
          <p:nvSpPr>
            <p:cNvPr id="183" name="Google Shape;183;p3"/>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400" b="1" dirty="0">
                  <a:solidFill>
                    <a:srgbClr val="1D7E74"/>
                  </a:solidFill>
                  <a:latin typeface="Roboto"/>
                  <a:ea typeface="Roboto"/>
                  <a:cs typeface="Roboto"/>
                  <a:sym typeface="Roboto"/>
                </a:rPr>
                <a:t>Pórticos espaciales</a:t>
              </a:r>
              <a:endParaRPr sz="2400" dirty="0">
                <a:solidFill>
                  <a:srgbClr val="1D7E74"/>
                </a:solidFill>
                <a:latin typeface="Roboto Thin"/>
                <a:ea typeface="Roboto Thin"/>
                <a:cs typeface="Roboto Thin"/>
                <a:sym typeface="Roboto Thin"/>
              </a:endParaRPr>
            </a:p>
          </p:txBody>
        </p:sp>
        <p:sp>
          <p:nvSpPr>
            <p:cNvPr id="184" name="Google Shape;184;p3"/>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3"/>
            <p:cNvSpPr/>
            <p:nvPr/>
          </p:nvSpPr>
          <p:spPr>
            <a:xfrm>
              <a:off x="1118227" y="3161138"/>
              <a:ext cx="2030400" cy="12795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Font typeface="Roboto"/>
                <a:buChar char="●"/>
              </a:pPr>
              <a:r>
                <a:rPr lang="es-ES" sz="1200" dirty="0">
                  <a:solidFill>
                    <a:srgbClr val="FFFFFF"/>
                  </a:solidFill>
                  <a:latin typeface="Roboto"/>
                  <a:ea typeface="Roboto"/>
                  <a:cs typeface="Roboto"/>
                  <a:sym typeface="Roboto"/>
                </a:rPr>
                <a:t>Estructura con poca rigidez  </a:t>
              </a:r>
              <a:endParaRPr sz="1200" dirty="0">
                <a:solidFill>
                  <a:srgbClr val="FFFFFF"/>
                </a:solidFill>
                <a:latin typeface="Roboto"/>
                <a:ea typeface="Roboto"/>
                <a:cs typeface="Roboto"/>
                <a:sym typeface="Roboto"/>
              </a:endParaRPr>
            </a:p>
            <a:p>
              <a:pPr marL="457200" lvl="0" indent="-304800" algn="l" rtl="0">
                <a:lnSpc>
                  <a:spcPct val="115000"/>
                </a:lnSpc>
                <a:spcBef>
                  <a:spcPts val="0"/>
                </a:spcBef>
                <a:spcAft>
                  <a:spcPts val="0"/>
                </a:spcAft>
                <a:buClr>
                  <a:srgbClr val="FFFFFF"/>
                </a:buClr>
                <a:buSzPts val="1200"/>
                <a:buFont typeface="Roboto"/>
                <a:buChar char="●"/>
              </a:pPr>
              <a:r>
                <a:rPr lang="es-ES" sz="1200" dirty="0">
                  <a:solidFill>
                    <a:srgbClr val="FFFFFF"/>
                  </a:solidFill>
                  <a:latin typeface="Roboto"/>
                  <a:ea typeface="Roboto"/>
                  <a:cs typeface="Roboto"/>
                  <a:sym typeface="Roboto"/>
                </a:rPr>
                <a:t>Menor cortante basal</a:t>
              </a:r>
              <a:endParaRPr sz="1200" dirty="0">
                <a:solidFill>
                  <a:srgbClr val="FFFFFF"/>
                </a:solidFill>
                <a:latin typeface="Roboto"/>
                <a:ea typeface="Roboto"/>
                <a:cs typeface="Roboto"/>
                <a:sym typeface="Roboto"/>
              </a:endParaRPr>
            </a:p>
            <a:p>
              <a:pPr marL="457200" lvl="0" indent="-304800" algn="l" rtl="0">
                <a:lnSpc>
                  <a:spcPct val="115000"/>
                </a:lnSpc>
                <a:spcBef>
                  <a:spcPts val="0"/>
                </a:spcBef>
                <a:spcAft>
                  <a:spcPts val="0"/>
                </a:spcAft>
                <a:buClr>
                  <a:srgbClr val="FFFFFF"/>
                </a:buClr>
                <a:buSzPts val="1200"/>
                <a:buFont typeface="Roboto"/>
                <a:buChar char="●"/>
              </a:pPr>
              <a:r>
                <a:rPr lang="es-ES" sz="1200" dirty="0">
                  <a:solidFill>
                    <a:srgbClr val="FFFFFF"/>
                  </a:solidFill>
                  <a:latin typeface="Roboto"/>
                  <a:ea typeface="Roboto"/>
                  <a:cs typeface="Roboto"/>
                  <a:sym typeface="Roboto"/>
                </a:rPr>
                <a:t>Desplazamientos laterales mayores. </a:t>
              </a:r>
              <a:endParaRPr sz="1200" dirty="0">
                <a:solidFill>
                  <a:srgbClr val="FFFFFF"/>
                </a:solidFill>
                <a:latin typeface="Roboto"/>
                <a:ea typeface="Roboto"/>
                <a:cs typeface="Roboto"/>
                <a:sym typeface="Roboto"/>
              </a:endParaRPr>
            </a:p>
            <a:p>
              <a:pPr marL="457200" lvl="0" indent="-304800" algn="l" rtl="0">
                <a:lnSpc>
                  <a:spcPct val="115000"/>
                </a:lnSpc>
                <a:spcBef>
                  <a:spcPts val="0"/>
                </a:spcBef>
                <a:spcAft>
                  <a:spcPts val="0"/>
                </a:spcAft>
                <a:buClr>
                  <a:srgbClr val="FFFFFF"/>
                </a:buClr>
                <a:buSzPts val="1200"/>
                <a:buFont typeface="Roboto"/>
                <a:buChar char="●"/>
              </a:pPr>
              <a:r>
                <a:rPr lang="es-ES" sz="1200" dirty="0">
                  <a:solidFill>
                    <a:srgbClr val="FFFFFF"/>
                  </a:solidFill>
                  <a:latin typeface="Roboto"/>
                  <a:ea typeface="Roboto"/>
                  <a:cs typeface="Roboto"/>
                  <a:sym typeface="Roboto"/>
                </a:rPr>
                <a:t>Radio de giro aumenta hasta un 12.10% en caso de realizar algún crecimiento. </a:t>
              </a:r>
              <a:endParaRPr sz="1200" dirty="0">
                <a:solidFill>
                  <a:srgbClr val="FFFFFF"/>
                </a:solidFill>
                <a:latin typeface="Roboto"/>
                <a:ea typeface="Roboto"/>
                <a:cs typeface="Roboto"/>
                <a:sym typeface="Roboto"/>
              </a:endParaRPr>
            </a:p>
          </p:txBody>
        </p:sp>
      </p:grpSp>
      <p:grpSp>
        <p:nvGrpSpPr>
          <p:cNvPr id="186" name="Google Shape;186;p3"/>
          <p:cNvGrpSpPr/>
          <p:nvPr/>
        </p:nvGrpSpPr>
        <p:grpSpPr>
          <a:xfrm>
            <a:off x="4778049" y="1219212"/>
            <a:ext cx="3548558" cy="4349926"/>
            <a:chOff x="1118219" y="283725"/>
            <a:chExt cx="2090831" cy="4076400"/>
          </a:xfrm>
        </p:grpSpPr>
        <p:sp>
          <p:nvSpPr>
            <p:cNvPr id="187" name="Google Shape;187;p3"/>
            <p:cNvSpPr/>
            <p:nvPr/>
          </p:nvSpPr>
          <p:spPr>
            <a:xfrm>
              <a:off x="1178650" y="283725"/>
              <a:ext cx="2030400" cy="40764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3"/>
            <p:cNvSpPr/>
            <p:nvPr/>
          </p:nvSpPr>
          <p:spPr>
            <a:xfrm>
              <a:off x="1118224" y="341749"/>
              <a:ext cx="2048100" cy="24906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3"/>
            <p:cNvSpPr/>
            <p:nvPr/>
          </p:nvSpPr>
          <p:spPr>
            <a:xfrm>
              <a:off x="1233923" y="1010836"/>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rgbClr val="1D7E74"/>
                  </a:solidFill>
                  <a:latin typeface="Roboto Medium"/>
                  <a:ea typeface="Roboto Medium"/>
                  <a:cs typeface="Roboto Medium"/>
                  <a:sym typeface="Roboto Medium"/>
                </a:rPr>
                <a:t>Sistema constructivo con muros estructurales </a:t>
              </a:r>
              <a:endParaRPr dirty="0">
                <a:solidFill>
                  <a:srgbClr val="1D7E74"/>
                </a:solidFill>
                <a:latin typeface="Roboto Medium"/>
                <a:ea typeface="Roboto Medium"/>
                <a:cs typeface="Roboto Medium"/>
                <a:sym typeface="Roboto Medium"/>
              </a:endParaRPr>
            </a:p>
          </p:txBody>
        </p:sp>
        <p:sp>
          <p:nvSpPr>
            <p:cNvPr id="190" name="Google Shape;190;p3"/>
            <p:cNvSpPr/>
            <p:nvPr/>
          </p:nvSpPr>
          <p:spPr>
            <a:xfrm>
              <a:off x="1234765" y="1594720"/>
              <a:ext cx="1815000" cy="116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ES" sz="1200" dirty="0">
                  <a:solidFill>
                    <a:srgbClr val="1D7E74"/>
                  </a:solidFill>
                  <a:latin typeface="Roboto"/>
                  <a:ea typeface="Roboto"/>
                  <a:cs typeface="Roboto"/>
                  <a:sym typeface="Roboto"/>
                </a:rPr>
                <a:t>Cimentación con </a:t>
              </a:r>
              <a:r>
                <a:rPr lang="es-ES" sz="1200" dirty="0" smtClean="0">
                  <a:solidFill>
                    <a:srgbClr val="1D7E74"/>
                  </a:solidFill>
                  <a:latin typeface="Roboto"/>
                  <a:ea typeface="Roboto"/>
                  <a:cs typeface="Roboto"/>
                  <a:sym typeface="Roboto"/>
                </a:rPr>
                <a:t>zapatas</a:t>
              </a:r>
              <a:r>
                <a:rPr lang="es-ES" sz="1200" dirty="0" smtClean="0">
                  <a:solidFill>
                    <a:srgbClr val="1D7E74"/>
                  </a:solidFill>
                  <a:latin typeface="Roboto"/>
                  <a:ea typeface="Roboto"/>
                  <a:cs typeface="Roboto"/>
                  <a:sym typeface="Roboto"/>
                </a:rPr>
                <a:t> corridas </a:t>
              </a:r>
              <a:r>
                <a:rPr lang="es-ES" sz="1200" dirty="0">
                  <a:solidFill>
                    <a:srgbClr val="1D7E74"/>
                  </a:solidFill>
                  <a:latin typeface="Roboto"/>
                  <a:ea typeface="Roboto"/>
                  <a:cs typeface="Roboto"/>
                  <a:sym typeface="Roboto"/>
                </a:rPr>
                <a:t>y losa de cimentación. </a:t>
              </a:r>
              <a:endParaRPr sz="1200" dirty="0">
                <a:solidFill>
                  <a:srgbClr val="1D7E74"/>
                </a:solidFill>
                <a:latin typeface="Roboto"/>
                <a:ea typeface="Roboto"/>
                <a:cs typeface="Roboto"/>
                <a:sym typeface="Roboto"/>
              </a:endParaRPr>
            </a:p>
            <a:p>
              <a:pPr marL="0" lvl="0" indent="0" algn="l" rtl="0">
                <a:lnSpc>
                  <a:spcPct val="115000"/>
                </a:lnSpc>
                <a:spcBef>
                  <a:spcPts val="0"/>
                </a:spcBef>
                <a:spcAft>
                  <a:spcPts val="0"/>
                </a:spcAft>
                <a:buNone/>
              </a:pPr>
              <a:r>
                <a:rPr lang="es-ES" sz="1200" dirty="0">
                  <a:solidFill>
                    <a:srgbClr val="1D7E74"/>
                  </a:solidFill>
                  <a:latin typeface="Roboto"/>
                  <a:ea typeface="Roboto"/>
                  <a:cs typeface="Roboto"/>
                  <a:sym typeface="Roboto"/>
                </a:rPr>
                <a:t>Paredes portantes: 10 cm de espesor. </a:t>
              </a:r>
              <a:endParaRPr sz="1200" dirty="0">
                <a:solidFill>
                  <a:srgbClr val="1D7E74"/>
                </a:solidFill>
                <a:latin typeface="Roboto"/>
                <a:ea typeface="Roboto"/>
                <a:cs typeface="Roboto"/>
                <a:sym typeface="Roboto"/>
              </a:endParaRPr>
            </a:p>
            <a:p>
              <a:pPr marL="0" lvl="0" indent="0" algn="l" rtl="0">
                <a:lnSpc>
                  <a:spcPct val="115000"/>
                </a:lnSpc>
                <a:spcBef>
                  <a:spcPts val="0"/>
                </a:spcBef>
                <a:spcAft>
                  <a:spcPts val="0"/>
                </a:spcAft>
                <a:buNone/>
              </a:pPr>
              <a:r>
                <a:rPr lang="es-ES" sz="1200" dirty="0">
                  <a:solidFill>
                    <a:srgbClr val="1D7E74"/>
                  </a:solidFill>
                  <a:latin typeface="Roboto"/>
                  <a:ea typeface="Roboto"/>
                  <a:cs typeface="Roboto"/>
                  <a:sym typeface="Roboto"/>
                </a:rPr>
                <a:t>Viguetas: </a:t>
              </a:r>
              <a:r>
                <a:rPr lang="es-ES" sz="1200" dirty="0" smtClean="0">
                  <a:solidFill>
                    <a:srgbClr val="1D7E74"/>
                  </a:solidFill>
                  <a:latin typeface="Roboto"/>
                  <a:ea typeface="Roboto"/>
                  <a:cs typeface="Roboto"/>
                  <a:sym typeface="Roboto"/>
                </a:rPr>
                <a:t>20X20 </a:t>
              </a:r>
              <a:r>
                <a:rPr lang="es-ES" sz="1200" dirty="0">
                  <a:solidFill>
                    <a:srgbClr val="1D7E74"/>
                  </a:solidFill>
                  <a:latin typeface="Roboto"/>
                  <a:ea typeface="Roboto"/>
                  <a:cs typeface="Roboto"/>
                  <a:sym typeface="Roboto"/>
                </a:rPr>
                <a:t>cm.</a:t>
              </a:r>
              <a:endParaRPr sz="1200" dirty="0">
                <a:solidFill>
                  <a:srgbClr val="1D7E74"/>
                </a:solidFill>
                <a:latin typeface="Roboto"/>
                <a:ea typeface="Roboto"/>
                <a:cs typeface="Roboto"/>
                <a:sym typeface="Roboto"/>
              </a:endParaRPr>
            </a:p>
            <a:p>
              <a:pPr marL="0" lvl="0" indent="0" algn="l" rtl="0">
                <a:lnSpc>
                  <a:spcPct val="115000"/>
                </a:lnSpc>
                <a:spcBef>
                  <a:spcPts val="0"/>
                </a:spcBef>
                <a:spcAft>
                  <a:spcPts val="0"/>
                </a:spcAft>
                <a:buNone/>
              </a:pPr>
              <a:r>
                <a:rPr lang="es-ES" sz="1200" dirty="0">
                  <a:solidFill>
                    <a:srgbClr val="1D7E74"/>
                  </a:solidFill>
                  <a:latin typeface="Roboto"/>
                  <a:ea typeface="Roboto"/>
                  <a:cs typeface="Roboto"/>
                  <a:sym typeface="Roboto"/>
                </a:rPr>
                <a:t>Losa alivianada: 20 cm de espesor. </a:t>
              </a:r>
              <a:endParaRPr sz="1200" dirty="0">
                <a:solidFill>
                  <a:srgbClr val="1D7E74"/>
                </a:solidFill>
                <a:latin typeface="Roboto"/>
                <a:ea typeface="Roboto"/>
                <a:cs typeface="Roboto"/>
                <a:sym typeface="Roboto"/>
              </a:endParaRPr>
            </a:p>
          </p:txBody>
        </p:sp>
        <p:sp>
          <p:nvSpPr>
            <p:cNvPr id="191" name="Google Shape;191;p3"/>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400" b="1" dirty="0">
                  <a:solidFill>
                    <a:srgbClr val="1D7E74"/>
                  </a:solidFill>
                  <a:latin typeface="Roboto"/>
                  <a:ea typeface="Roboto"/>
                  <a:cs typeface="Roboto"/>
                  <a:sym typeface="Roboto"/>
                </a:rPr>
                <a:t>Paredes portantes</a:t>
              </a:r>
              <a:endParaRPr sz="2400" dirty="0">
                <a:solidFill>
                  <a:srgbClr val="1D7E74"/>
                </a:solidFill>
                <a:latin typeface="Roboto Thin"/>
                <a:ea typeface="Roboto Thin"/>
                <a:cs typeface="Roboto Thin"/>
                <a:sym typeface="Roboto Thin"/>
              </a:endParaRPr>
            </a:p>
          </p:txBody>
        </p:sp>
        <p:sp>
          <p:nvSpPr>
            <p:cNvPr id="192" name="Google Shape;192;p3"/>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p3"/>
            <p:cNvSpPr/>
            <p:nvPr/>
          </p:nvSpPr>
          <p:spPr>
            <a:xfrm>
              <a:off x="1118219" y="3053452"/>
              <a:ext cx="2030400" cy="1085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Font typeface="Roboto"/>
                <a:buChar char="●"/>
              </a:pPr>
              <a:r>
                <a:rPr lang="es-ES" sz="1200" dirty="0">
                  <a:solidFill>
                    <a:srgbClr val="FFFFFF"/>
                  </a:solidFill>
                  <a:latin typeface="Roboto"/>
                  <a:ea typeface="Roboto"/>
                  <a:cs typeface="Roboto"/>
                  <a:sym typeface="Roboto"/>
                </a:rPr>
                <a:t>Estructura muy rígida</a:t>
              </a:r>
              <a:endParaRPr sz="1200" dirty="0">
                <a:solidFill>
                  <a:srgbClr val="FFFFFF"/>
                </a:solidFill>
                <a:latin typeface="Roboto"/>
                <a:ea typeface="Roboto"/>
                <a:cs typeface="Roboto"/>
                <a:sym typeface="Roboto"/>
              </a:endParaRPr>
            </a:p>
            <a:p>
              <a:pPr marL="457200" lvl="0" indent="-304800" algn="l" rtl="0">
                <a:lnSpc>
                  <a:spcPct val="115000"/>
                </a:lnSpc>
                <a:spcBef>
                  <a:spcPts val="0"/>
                </a:spcBef>
                <a:spcAft>
                  <a:spcPts val="0"/>
                </a:spcAft>
                <a:buClr>
                  <a:srgbClr val="FFFFFF"/>
                </a:buClr>
                <a:buSzPts val="1200"/>
                <a:buFont typeface="Roboto"/>
                <a:buChar char="●"/>
              </a:pPr>
              <a:r>
                <a:rPr lang="es-ES" sz="1200" dirty="0">
                  <a:solidFill>
                    <a:srgbClr val="FFFFFF"/>
                  </a:solidFill>
                  <a:latin typeface="Roboto"/>
                  <a:ea typeface="Roboto"/>
                  <a:cs typeface="Roboto"/>
                  <a:sym typeface="Roboto"/>
                </a:rPr>
                <a:t>Mayor cortante basal</a:t>
              </a:r>
              <a:endParaRPr sz="1200" dirty="0">
                <a:solidFill>
                  <a:srgbClr val="FFFFFF"/>
                </a:solidFill>
                <a:latin typeface="Roboto"/>
                <a:ea typeface="Roboto"/>
                <a:cs typeface="Roboto"/>
                <a:sym typeface="Roboto"/>
              </a:endParaRPr>
            </a:p>
            <a:p>
              <a:pPr marL="457200" lvl="0" indent="-304800" algn="l" rtl="0">
                <a:lnSpc>
                  <a:spcPct val="115000"/>
                </a:lnSpc>
                <a:spcBef>
                  <a:spcPts val="0"/>
                </a:spcBef>
                <a:spcAft>
                  <a:spcPts val="0"/>
                </a:spcAft>
                <a:buClr>
                  <a:srgbClr val="FFFFFF"/>
                </a:buClr>
                <a:buSzPts val="1200"/>
                <a:buFont typeface="Roboto"/>
                <a:buChar char="●"/>
              </a:pPr>
              <a:r>
                <a:rPr lang="es-ES" sz="1200" dirty="0">
                  <a:solidFill>
                    <a:srgbClr val="FFFFFF"/>
                  </a:solidFill>
                  <a:latin typeface="Roboto"/>
                  <a:ea typeface="Roboto"/>
                  <a:cs typeface="Roboto"/>
                  <a:sym typeface="Roboto"/>
                </a:rPr>
                <a:t>Desplazamientos laterales menores, derivas inferiores 0.1% </a:t>
              </a:r>
              <a:endParaRPr sz="1200" dirty="0">
                <a:solidFill>
                  <a:srgbClr val="FFFFFF"/>
                </a:solidFill>
                <a:latin typeface="Roboto"/>
                <a:ea typeface="Roboto"/>
                <a:cs typeface="Roboto"/>
                <a:sym typeface="Roboto"/>
              </a:endParaRPr>
            </a:p>
            <a:p>
              <a:pPr marL="457200" lvl="0" indent="-304800" algn="l" rtl="0">
                <a:lnSpc>
                  <a:spcPct val="115000"/>
                </a:lnSpc>
                <a:spcBef>
                  <a:spcPts val="0"/>
                </a:spcBef>
                <a:spcAft>
                  <a:spcPts val="0"/>
                </a:spcAft>
                <a:buClr>
                  <a:srgbClr val="FFFFFF"/>
                </a:buClr>
                <a:buSzPts val="1200"/>
                <a:buFont typeface="Roboto"/>
                <a:buChar char="●"/>
              </a:pPr>
              <a:r>
                <a:rPr lang="es-ES" sz="1200" dirty="0">
                  <a:solidFill>
                    <a:schemeClr val="lt1"/>
                  </a:solidFill>
                  <a:latin typeface="Roboto"/>
                  <a:ea typeface="Roboto"/>
                  <a:cs typeface="Roboto"/>
                  <a:sym typeface="Roboto"/>
                </a:rPr>
                <a:t>Radio de giro aumenta hasta un 5.70% en caso de realizar algún crecimiento. </a:t>
              </a:r>
              <a:endParaRPr sz="1200" dirty="0">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5ca4d809e0_1_1263"/>
          <p:cNvSpPr txBox="1">
            <a:spLocks noGrp="1"/>
          </p:cNvSpPr>
          <p:nvPr>
            <p:ph type="title"/>
          </p:nvPr>
        </p:nvSpPr>
        <p:spPr>
          <a:xfrm>
            <a:off x="5334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estructural</a:t>
            </a:r>
            <a:endParaRPr sz="3400" i="0" dirty="0">
              <a:latin typeface="Times New Roman"/>
              <a:ea typeface="Times New Roman"/>
              <a:cs typeface="Times New Roman"/>
              <a:sym typeface="Times New Roman"/>
            </a:endParaRPr>
          </a:p>
        </p:txBody>
      </p:sp>
      <p:pic>
        <p:nvPicPr>
          <p:cNvPr id="199" name="Google Shape;199;g5ca4d809e0_1_1263"/>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200" name="Google Shape;200;g5ca4d809e0_1_1263"/>
          <p:cNvPicPr preferRelativeResize="0"/>
          <p:nvPr/>
        </p:nvPicPr>
        <p:blipFill>
          <a:blip r:embed="rId4">
            <a:alphaModFix/>
          </a:blip>
          <a:stretch>
            <a:fillRect/>
          </a:stretch>
        </p:blipFill>
        <p:spPr>
          <a:xfrm>
            <a:off x="756550" y="1203325"/>
            <a:ext cx="5646150" cy="4868025"/>
          </a:xfrm>
          <a:prstGeom prst="rect">
            <a:avLst/>
          </a:prstGeom>
          <a:noFill/>
          <a:ln>
            <a:noFill/>
          </a:ln>
        </p:spPr>
      </p:pic>
      <p:sp>
        <p:nvSpPr>
          <p:cNvPr id="201" name="Google Shape;201;g5ca4d809e0_1_1263"/>
          <p:cNvSpPr txBox="1"/>
          <p:nvPr/>
        </p:nvSpPr>
        <p:spPr>
          <a:xfrm>
            <a:off x="6742575" y="2916950"/>
            <a:ext cx="2280300" cy="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PROYECTO BASE </a:t>
            </a:r>
            <a:endParaRPr b="1" dirty="0">
              <a:latin typeface="Times New Roman"/>
              <a:ea typeface="Times New Roman"/>
              <a:cs typeface="Times New Roman"/>
              <a:sym typeface="Times New Roman"/>
            </a:endParaRPr>
          </a:p>
          <a:p>
            <a:pPr marL="0" lvl="0" indent="0" algn="ctr" rtl="0">
              <a:spcBef>
                <a:spcPts val="0"/>
              </a:spcBef>
              <a:spcAft>
                <a:spcPts val="0"/>
              </a:spcAft>
              <a:buNone/>
            </a:pPr>
            <a:r>
              <a:rPr lang="es-ES" b="1" dirty="0">
                <a:latin typeface="Times New Roman"/>
                <a:ea typeface="Times New Roman"/>
                <a:cs typeface="Times New Roman"/>
                <a:sym typeface="Times New Roman"/>
              </a:rPr>
              <a:t>PÓRTICOS ESPACIALES  </a:t>
            </a:r>
            <a:r>
              <a:rPr lang="es-ES" dirty="0">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5ca4d809e0_1_1297"/>
          <p:cNvSpPr txBox="1">
            <a:spLocks noGrp="1"/>
          </p:cNvSpPr>
          <p:nvPr>
            <p:ph type="title"/>
          </p:nvPr>
        </p:nvSpPr>
        <p:spPr>
          <a:xfrm>
            <a:off x="5334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estructural</a:t>
            </a:r>
            <a:endParaRPr sz="3400" i="0" dirty="0">
              <a:latin typeface="Times New Roman"/>
              <a:ea typeface="Times New Roman"/>
              <a:cs typeface="Times New Roman"/>
              <a:sym typeface="Times New Roman"/>
            </a:endParaRPr>
          </a:p>
        </p:txBody>
      </p:sp>
      <p:pic>
        <p:nvPicPr>
          <p:cNvPr id="207" name="Google Shape;207;g5ca4d809e0_1_1297"/>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208" name="Google Shape;208;g5ca4d809e0_1_1297"/>
          <p:cNvSpPr txBox="1"/>
          <p:nvPr/>
        </p:nvSpPr>
        <p:spPr>
          <a:xfrm>
            <a:off x="1316816" y="5223800"/>
            <a:ext cx="2851200" cy="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CRECIMIENTO HORIZONTAL </a:t>
            </a:r>
            <a:endParaRPr b="1" dirty="0">
              <a:latin typeface="Times New Roman"/>
              <a:ea typeface="Times New Roman"/>
              <a:cs typeface="Times New Roman"/>
              <a:sym typeface="Times New Roman"/>
            </a:endParaRPr>
          </a:p>
          <a:p>
            <a:pPr marL="0" lvl="0" indent="0" algn="ctr" rtl="0">
              <a:spcBef>
                <a:spcPts val="0"/>
              </a:spcBef>
              <a:spcAft>
                <a:spcPts val="0"/>
              </a:spcAft>
              <a:buNone/>
            </a:pPr>
            <a:r>
              <a:rPr lang="es-ES" b="1" dirty="0">
                <a:latin typeface="Times New Roman"/>
                <a:ea typeface="Times New Roman"/>
                <a:cs typeface="Times New Roman"/>
                <a:sym typeface="Times New Roman"/>
              </a:rPr>
              <a:t>PÓRTICOS ESPACIALES  </a:t>
            </a:r>
            <a:r>
              <a:rPr lang="es-ES" dirty="0">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pic>
        <p:nvPicPr>
          <p:cNvPr id="209" name="Google Shape;209;g5ca4d809e0_1_1297"/>
          <p:cNvPicPr preferRelativeResize="0"/>
          <p:nvPr/>
        </p:nvPicPr>
        <p:blipFill>
          <a:blip r:embed="rId4">
            <a:alphaModFix/>
          </a:blip>
          <a:stretch>
            <a:fillRect/>
          </a:stretch>
        </p:blipFill>
        <p:spPr>
          <a:xfrm>
            <a:off x="533413" y="1405863"/>
            <a:ext cx="4418026" cy="3434550"/>
          </a:xfrm>
          <a:prstGeom prst="rect">
            <a:avLst/>
          </a:prstGeom>
          <a:noFill/>
          <a:ln>
            <a:noFill/>
          </a:ln>
        </p:spPr>
      </p:pic>
      <p:pic>
        <p:nvPicPr>
          <p:cNvPr id="210" name="Google Shape;210;g5ca4d809e0_1_1297"/>
          <p:cNvPicPr preferRelativeResize="0"/>
          <p:nvPr/>
        </p:nvPicPr>
        <p:blipFill>
          <a:blip r:embed="rId5">
            <a:alphaModFix/>
          </a:blip>
          <a:stretch>
            <a:fillRect/>
          </a:stretch>
        </p:blipFill>
        <p:spPr>
          <a:xfrm>
            <a:off x="5118051" y="1277237"/>
            <a:ext cx="3887774" cy="3691818"/>
          </a:xfrm>
          <a:prstGeom prst="rect">
            <a:avLst/>
          </a:prstGeom>
          <a:noFill/>
          <a:ln>
            <a:noFill/>
          </a:ln>
        </p:spPr>
      </p:pic>
      <p:sp>
        <p:nvSpPr>
          <p:cNvPr id="211" name="Google Shape;211;g5ca4d809e0_1_1297"/>
          <p:cNvSpPr txBox="1"/>
          <p:nvPr/>
        </p:nvSpPr>
        <p:spPr>
          <a:xfrm>
            <a:off x="5709241" y="5223800"/>
            <a:ext cx="2851200" cy="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CRECIMIENTO VERTICAL </a:t>
            </a:r>
            <a:endParaRPr b="1" dirty="0">
              <a:latin typeface="Times New Roman"/>
              <a:ea typeface="Times New Roman"/>
              <a:cs typeface="Times New Roman"/>
              <a:sym typeface="Times New Roman"/>
            </a:endParaRPr>
          </a:p>
          <a:p>
            <a:pPr marL="0" lvl="0" indent="0" algn="ctr" rtl="0">
              <a:spcBef>
                <a:spcPts val="0"/>
              </a:spcBef>
              <a:spcAft>
                <a:spcPts val="0"/>
              </a:spcAft>
              <a:buNone/>
            </a:pPr>
            <a:r>
              <a:rPr lang="es-ES" b="1" dirty="0">
                <a:latin typeface="Times New Roman"/>
                <a:ea typeface="Times New Roman"/>
                <a:cs typeface="Times New Roman"/>
                <a:sym typeface="Times New Roman"/>
              </a:rPr>
              <a:t>PÓRTICOS ESPACIALES  </a:t>
            </a:r>
            <a:r>
              <a:rPr lang="es-ES" dirty="0">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5ca4d809e0_1_1307"/>
          <p:cNvSpPr txBox="1">
            <a:spLocks noGrp="1"/>
          </p:cNvSpPr>
          <p:nvPr>
            <p:ph type="title"/>
          </p:nvPr>
        </p:nvSpPr>
        <p:spPr>
          <a:xfrm>
            <a:off x="5334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estructural</a:t>
            </a:r>
            <a:endParaRPr sz="3400" i="0" dirty="0">
              <a:latin typeface="Times New Roman"/>
              <a:ea typeface="Times New Roman"/>
              <a:cs typeface="Times New Roman"/>
              <a:sym typeface="Times New Roman"/>
            </a:endParaRPr>
          </a:p>
        </p:txBody>
      </p:sp>
      <p:pic>
        <p:nvPicPr>
          <p:cNvPr id="217" name="Google Shape;217;g5ca4d809e0_1_1307"/>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218" name="Google Shape;218;g5ca4d809e0_1_1307"/>
          <p:cNvSpPr txBox="1"/>
          <p:nvPr/>
        </p:nvSpPr>
        <p:spPr>
          <a:xfrm>
            <a:off x="6093616" y="2605800"/>
            <a:ext cx="2851200" cy="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PROYECTO BASE</a:t>
            </a:r>
            <a:endParaRPr b="1" dirty="0">
              <a:latin typeface="Times New Roman"/>
              <a:ea typeface="Times New Roman"/>
              <a:cs typeface="Times New Roman"/>
              <a:sym typeface="Times New Roman"/>
            </a:endParaRPr>
          </a:p>
          <a:p>
            <a:pPr marL="0" lvl="0" indent="0" algn="ctr" rtl="0">
              <a:spcBef>
                <a:spcPts val="0"/>
              </a:spcBef>
              <a:spcAft>
                <a:spcPts val="0"/>
              </a:spcAft>
              <a:buNone/>
            </a:pPr>
            <a:r>
              <a:rPr lang="es-ES" b="1" dirty="0">
                <a:latin typeface="Times New Roman"/>
                <a:ea typeface="Times New Roman"/>
                <a:cs typeface="Times New Roman"/>
                <a:sym typeface="Times New Roman"/>
              </a:rPr>
              <a:t>PAREDES PORTANTES </a:t>
            </a:r>
            <a:r>
              <a:rPr lang="es-ES" dirty="0">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pic>
        <p:nvPicPr>
          <p:cNvPr id="2" name="Imagen 1" descr="Recorte de pantalla"/>
          <p:cNvPicPr>
            <a:picLocks noChangeAspect="1"/>
          </p:cNvPicPr>
          <p:nvPr/>
        </p:nvPicPr>
        <p:blipFill rotWithShape="1">
          <a:blip r:embed="rId4">
            <a:extLst>
              <a:ext uri="{28A0092B-C50C-407E-A947-70E740481C1C}">
                <a14:useLocalDpi xmlns:a14="http://schemas.microsoft.com/office/drawing/2010/main" val="0"/>
              </a:ext>
            </a:extLst>
          </a:blip>
          <a:srcRect t="3835"/>
          <a:stretch/>
        </p:blipFill>
        <p:spPr>
          <a:xfrm>
            <a:off x="654830" y="1124563"/>
            <a:ext cx="5540184" cy="482538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5ca4d809e0_1_1317"/>
          <p:cNvSpPr txBox="1">
            <a:spLocks noGrp="1"/>
          </p:cNvSpPr>
          <p:nvPr>
            <p:ph type="title"/>
          </p:nvPr>
        </p:nvSpPr>
        <p:spPr>
          <a:xfrm>
            <a:off x="5334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estructural</a:t>
            </a:r>
            <a:endParaRPr sz="3400" i="0" dirty="0">
              <a:latin typeface="Times New Roman"/>
              <a:ea typeface="Times New Roman"/>
              <a:cs typeface="Times New Roman"/>
              <a:sym typeface="Times New Roman"/>
            </a:endParaRPr>
          </a:p>
        </p:txBody>
      </p:sp>
      <p:pic>
        <p:nvPicPr>
          <p:cNvPr id="225" name="Google Shape;225;g5ca4d809e0_1_1317"/>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226" name="Google Shape;226;g5ca4d809e0_1_1317"/>
          <p:cNvSpPr txBox="1"/>
          <p:nvPr/>
        </p:nvSpPr>
        <p:spPr>
          <a:xfrm>
            <a:off x="1316816" y="5223800"/>
            <a:ext cx="2851200" cy="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CRECIMIENTO HORIZONTAL </a:t>
            </a:r>
            <a:endParaRPr b="1" dirty="0">
              <a:latin typeface="Times New Roman"/>
              <a:ea typeface="Times New Roman"/>
              <a:cs typeface="Times New Roman"/>
              <a:sym typeface="Times New Roman"/>
            </a:endParaRPr>
          </a:p>
          <a:p>
            <a:pPr marL="0" lvl="0" indent="0" algn="ctr" rtl="0">
              <a:spcBef>
                <a:spcPts val="0"/>
              </a:spcBef>
              <a:spcAft>
                <a:spcPts val="0"/>
              </a:spcAft>
              <a:buNone/>
            </a:pPr>
            <a:r>
              <a:rPr lang="es-ES" b="1" dirty="0">
                <a:latin typeface="Times New Roman"/>
                <a:ea typeface="Times New Roman"/>
                <a:cs typeface="Times New Roman"/>
                <a:sym typeface="Times New Roman"/>
              </a:rPr>
              <a:t>PAREDES PORTANTES  </a:t>
            </a:r>
            <a:r>
              <a:rPr lang="es-ES" dirty="0">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sp>
        <p:nvSpPr>
          <p:cNvPr id="227" name="Google Shape;227;g5ca4d809e0_1_1317"/>
          <p:cNvSpPr txBox="1"/>
          <p:nvPr/>
        </p:nvSpPr>
        <p:spPr>
          <a:xfrm>
            <a:off x="5709241" y="5223800"/>
            <a:ext cx="2851200" cy="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CRECIMIENTO VERTICAL </a:t>
            </a:r>
            <a:endParaRPr b="1" dirty="0">
              <a:latin typeface="Times New Roman"/>
              <a:ea typeface="Times New Roman"/>
              <a:cs typeface="Times New Roman"/>
              <a:sym typeface="Times New Roman"/>
            </a:endParaRPr>
          </a:p>
          <a:p>
            <a:pPr marL="0" lvl="0" indent="0" algn="ctr" rtl="0">
              <a:spcBef>
                <a:spcPts val="0"/>
              </a:spcBef>
              <a:spcAft>
                <a:spcPts val="0"/>
              </a:spcAft>
              <a:buNone/>
            </a:pPr>
            <a:r>
              <a:rPr lang="es-ES" b="1" dirty="0">
                <a:solidFill>
                  <a:schemeClr val="dk1"/>
                </a:solidFill>
                <a:latin typeface="Times New Roman"/>
                <a:ea typeface="Times New Roman"/>
                <a:cs typeface="Times New Roman"/>
                <a:sym typeface="Times New Roman"/>
              </a:rPr>
              <a:t>PAREDES PORTANTES</a:t>
            </a:r>
            <a:r>
              <a:rPr lang="es-ES" b="1" dirty="0">
                <a:latin typeface="Times New Roman"/>
                <a:ea typeface="Times New Roman"/>
                <a:cs typeface="Times New Roman"/>
                <a:sym typeface="Times New Roman"/>
              </a:rPr>
              <a:t> </a:t>
            </a:r>
            <a:r>
              <a:rPr lang="es-ES" dirty="0">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404" y="1370304"/>
            <a:ext cx="4147610" cy="3853496"/>
          </a:xfrm>
          <a:prstGeom prst="rect">
            <a:avLst/>
          </a:prstGeom>
        </p:spPr>
      </p:pic>
      <p:pic>
        <p:nvPicPr>
          <p:cNvPr id="5" name="Imagen 4"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49" y="1469457"/>
            <a:ext cx="4501170" cy="3685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
          <p:cNvSpPr txBox="1">
            <a:spLocks noGrp="1"/>
          </p:cNvSpPr>
          <p:nvPr>
            <p:ph type="title"/>
          </p:nvPr>
        </p:nvSpPr>
        <p:spPr>
          <a:xfrm>
            <a:off x="6858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hidrosanitario</a:t>
            </a:r>
            <a:endParaRPr sz="3400" i="0" dirty="0">
              <a:latin typeface="Times New Roman"/>
              <a:ea typeface="Times New Roman"/>
              <a:cs typeface="Times New Roman"/>
              <a:sym typeface="Times New Roman"/>
            </a:endParaRPr>
          </a:p>
        </p:txBody>
      </p:sp>
      <p:pic>
        <p:nvPicPr>
          <p:cNvPr id="235" name="Google Shape;235;p4"/>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236" name="Google Shape;236;p4"/>
          <p:cNvPicPr preferRelativeResize="0"/>
          <p:nvPr/>
        </p:nvPicPr>
        <p:blipFill>
          <a:blip r:embed="rId4">
            <a:alphaModFix/>
          </a:blip>
          <a:stretch>
            <a:fillRect/>
          </a:stretch>
        </p:blipFill>
        <p:spPr>
          <a:xfrm>
            <a:off x="0" y="1088180"/>
            <a:ext cx="9144000" cy="4072040"/>
          </a:xfrm>
          <a:prstGeom prst="rect">
            <a:avLst/>
          </a:prstGeom>
          <a:noFill/>
          <a:ln>
            <a:noFill/>
          </a:ln>
        </p:spPr>
      </p:pic>
      <p:sp>
        <p:nvSpPr>
          <p:cNvPr id="237" name="Google Shape;237;p4"/>
          <p:cNvSpPr/>
          <p:nvPr/>
        </p:nvSpPr>
        <p:spPr>
          <a:xfrm>
            <a:off x="367225" y="4667625"/>
            <a:ext cx="2370000" cy="1143000"/>
          </a:xfrm>
          <a:prstGeom prst="snip1Rect">
            <a:avLst>
              <a:gd name="adj" fmla="val 16667"/>
            </a:avLst>
          </a:prstGeom>
          <a:solidFill>
            <a:srgbClr val="A2C4C9"/>
          </a:solidFill>
          <a:ln w="9525" cap="flat" cmpd="sng">
            <a:solidFill>
              <a:srgbClr val="76A5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ES" sz="1600" dirty="0">
                <a:solidFill>
                  <a:schemeClr val="dk1"/>
                </a:solidFill>
                <a:latin typeface="Times New Roman"/>
                <a:ea typeface="Times New Roman"/>
                <a:cs typeface="Times New Roman"/>
                <a:sym typeface="Times New Roman"/>
              </a:rPr>
              <a:t>Se consideró la proyección de consumo de agua potable de acuerdo a cada proyecto.</a:t>
            </a: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238" name="Google Shape;238;p4"/>
          <p:cNvSpPr/>
          <p:nvPr/>
        </p:nvSpPr>
        <p:spPr>
          <a:xfrm>
            <a:off x="3024400" y="4667625"/>
            <a:ext cx="2251500" cy="1143000"/>
          </a:xfrm>
          <a:prstGeom prst="snip1Rect">
            <a:avLst>
              <a:gd name="adj" fmla="val 16667"/>
            </a:avLst>
          </a:prstGeom>
          <a:solidFill>
            <a:srgbClr val="A2C4C9"/>
          </a:solidFill>
          <a:ln w="9525" cap="flat" cmpd="sng">
            <a:solidFill>
              <a:srgbClr val="76A5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Para el cálculo de las presiones se tomó una presión inicial de 10 m.c.a</a:t>
            </a: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239" name="Google Shape;239;p4"/>
          <p:cNvSpPr/>
          <p:nvPr/>
        </p:nvSpPr>
        <p:spPr>
          <a:xfrm>
            <a:off x="5563075" y="4667625"/>
            <a:ext cx="2370000" cy="1143000"/>
          </a:xfrm>
          <a:prstGeom prst="snip1Rect">
            <a:avLst>
              <a:gd name="adj" fmla="val 16667"/>
            </a:avLst>
          </a:prstGeom>
          <a:solidFill>
            <a:srgbClr val="A2C4C9"/>
          </a:solidFill>
          <a:ln w="9525" cap="flat" cmpd="sng">
            <a:solidFill>
              <a:srgbClr val="76A5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Se realizó el diseño conforme a la normativa NHE-NEC-11</a:t>
            </a: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240" name="Google Shape;240;p4"/>
          <p:cNvSpPr txBox="1">
            <a:spLocks noGrp="1"/>
          </p:cNvSpPr>
          <p:nvPr>
            <p:ph type="title"/>
          </p:nvPr>
        </p:nvSpPr>
        <p:spPr>
          <a:xfrm>
            <a:off x="685800" y="10366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2400" i="0" dirty="0">
                <a:solidFill>
                  <a:schemeClr val="dk1"/>
                </a:solidFill>
                <a:latin typeface="Times New Roman"/>
                <a:ea typeface="Times New Roman"/>
                <a:cs typeface="Times New Roman"/>
                <a:sym typeface="Times New Roman"/>
              </a:rPr>
              <a:t>Sistema de agua potable</a:t>
            </a:r>
            <a:endParaRPr sz="2400" i="0" dirty="0">
              <a:latin typeface="Times New Roman"/>
              <a:ea typeface="Times New Roman"/>
              <a:cs typeface="Times New Roman"/>
              <a:sym typeface="Times New Roman"/>
            </a:endParaRPr>
          </a:p>
        </p:txBody>
      </p:sp>
      <p:sp>
        <p:nvSpPr>
          <p:cNvPr id="241" name="Google Shape;241;p4"/>
          <p:cNvSpPr txBox="1"/>
          <p:nvPr/>
        </p:nvSpPr>
        <p:spPr>
          <a:xfrm>
            <a:off x="1151425" y="5810625"/>
            <a:ext cx="5112000" cy="3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dirty="0">
                <a:latin typeface="Times New Roman"/>
                <a:ea typeface="Times New Roman"/>
                <a:cs typeface="Times New Roman"/>
                <a:sym typeface="Times New Roman"/>
              </a:rPr>
              <a:t>La velocidad óptima adoptada del sistema fue de 1.20 m/s</a:t>
            </a:r>
            <a:endParaRPr sz="16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5ca4d809e0_0_1328"/>
          <p:cNvSpPr txBox="1">
            <a:spLocks noGrp="1"/>
          </p:cNvSpPr>
          <p:nvPr>
            <p:ph type="title"/>
          </p:nvPr>
        </p:nvSpPr>
        <p:spPr>
          <a:xfrm>
            <a:off x="6858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hidrosanitario</a:t>
            </a:r>
            <a:endParaRPr sz="3400" i="0" dirty="0">
              <a:latin typeface="Times New Roman"/>
              <a:ea typeface="Times New Roman"/>
              <a:cs typeface="Times New Roman"/>
              <a:sym typeface="Times New Roman"/>
            </a:endParaRPr>
          </a:p>
        </p:txBody>
      </p:sp>
      <p:pic>
        <p:nvPicPr>
          <p:cNvPr id="247" name="Google Shape;247;g5ca4d809e0_0_1328"/>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248" name="Google Shape;248;g5ca4d809e0_0_1328"/>
          <p:cNvPicPr preferRelativeResize="0"/>
          <p:nvPr/>
        </p:nvPicPr>
        <p:blipFill>
          <a:blip r:embed="rId4">
            <a:alphaModFix/>
          </a:blip>
          <a:stretch>
            <a:fillRect/>
          </a:stretch>
        </p:blipFill>
        <p:spPr>
          <a:xfrm>
            <a:off x="0" y="1367947"/>
            <a:ext cx="9144000" cy="3664905"/>
          </a:xfrm>
          <a:prstGeom prst="rect">
            <a:avLst/>
          </a:prstGeom>
          <a:noFill/>
          <a:ln>
            <a:noFill/>
          </a:ln>
        </p:spPr>
      </p:pic>
      <p:sp>
        <p:nvSpPr>
          <p:cNvPr id="249" name="Google Shape;249;g5ca4d809e0_0_1328"/>
          <p:cNvSpPr txBox="1">
            <a:spLocks noGrp="1"/>
          </p:cNvSpPr>
          <p:nvPr>
            <p:ph type="title"/>
          </p:nvPr>
        </p:nvSpPr>
        <p:spPr>
          <a:xfrm>
            <a:off x="685800" y="960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2400" i="0" dirty="0">
                <a:solidFill>
                  <a:schemeClr val="dk1"/>
                </a:solidFill>
                <a:latin typeface="Times New Roman"/>
                <a:ea typeface="Times New Roman"/>
                <a:cs typeface="Times New Roman"/>
                <a:sym typeface="Times New Roman"/>
              </a:rPr>
              <a:t>Sistema de drenaje sanitario</a:t>
            </a:r>
            <a:endParaRPr sz="2400" i="0" dirty="0">
              <a:latin typeface="Times New Roman"/>
              <a:ea typeface="Times New Roman"/>
              <a:cs typeface="Times New Roman"/>
              <a:sym typeface="Times New Roman"/>
            </a:endParaRPr>
          </a:p>
        </p:txBody>
      </p:sp>
      <p:sp>
        <p:nvSpPr>
          <p:cNvPr id="250" name="Google Shape;250;g5ca4d809e0_0_1328"/>
          <p:cNvSpPr/>
          <p:nvPr/>
        </p:nvSpPr>
        <p:spPr>
          <a:xfrm>
            <a:off x="403400" y="4820025"/>
            <a:ext cx="2370000" cy="1143000"/>
          </a:xfrm>
          <a:prstGeom prst="snip1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Se consideró la proyección de unidades de descarga para cada proyecto.</a:t>
            </a:r>
            <a:endParaRPr dirty="0"/>
          </a:p>
        </p:txBody>
      </p:sp>
      <p:sp>
        <p:nvSpPr>
          <p:cNvPr id="251" name="Google Shape;251;g5ca4d809e0_0_1328"/>
          <p:cNvSpPr/>
          <p:nvPr/>
        </p:nvSpPr>
        <p:spPr>
          <a:xfrm>
            <a:off x="3024400" y="4820025"/>
            <a:ext cx="2583000" cy="1143000"/>
          </a:xfrm>
          <a:prstGeom prst="snip1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Las tuberías trabajan a una capacidad de hasta 75% con una fuerza tractiva mayor a 0.15 kg/m2</a:t>
            </a: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252" name="Google Shape;252;g5ca4d809e0_0_1328"/>
          <p:cNvSpPr/>
          <p:nvPr/>
        </p:nvSpPr>
        <p:spPr>
          <a:xfrm>
            <a:off x="5858400" y="4820025"/>
            <a:ext cx="2074800" cy="1143000"/>
          </a:xfrm>
          <a:prstGeom prst="snip1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Se realizó el diseño conforme a la normativa NHE-NEC-11</a:t>
            </a: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5ca4d809e0_0_1342"/>
          <p:cNvPicPr preferRelativeResize="0"/>
          <p:nvPr/>
        </p:nvPicPr>
        <p:blipFill>
          <a:blip r:embed="rId3">
            <a:alphaModFix/>
          </a:blip>
          <a:stretch>
            <a:fillRect/>
          </a:stretch>
        </p:blipFill>
        <p:spPr>
          <a:xfrm>
            <a:off x="76200" y="650600"/>
            <a:ext cx="9009024" cy="4724025"/>
          </a:xfrm>
          <a:prstGeom prst="rect">
            <a:avLst/>
          </a:prstGeom>
          <a:noFill/>
          <a:ln>
            <a:noFill/>
          </a:ln>
        </p:spPr>
      </p:pic>
      <p:pic>
        <p:nvPicPr>
          <p:cNvPr id="258" name="Google Shape;258;g5ca4d809e0_0_1342"/>
          <p:cNvPicPr preferRelativeResize="0"/>
          <p:nvPr/>
        </p:nvPicPr>
        <p:blipFill rotWithShape="1">
          <a:blip r:embed="rId4">
            <a:alphaModFix/>
          </a:blip>
          <a:srcRect/>
          <a:stretch/>
        </p:blipFill>
        <p:spPr>
          <a:xfrm>
            <a:off x="6697662" y="5949950"/>
            <a:ext cx="2370137" cy="719137"/>
          </a:xfrm>
          <a:prstGeom prst="rect">
            <a:avLst/>
          </a:prstGeom>
          <a:noFill/>
          <a:ln>
            <a:noFill/>
          </a:ln>
        </p:spPr>
      </p:pic>
      <p:sp>
        <p:nvSpPr>
          <p:cNvPr id="259" name="Google Shape;259;g5ca4d809e0_0_1342"/>
          <p:cNvSpPr/>
          <p:nvPr/>
        </p:nvSpPr>
        <p:spPr>
          <a:xfrm>
            <a:off x="367225" y="4820025"/>
            <a:ext cx="2656800" cy="1143000"/>
          </a:xfrm>
          <a:prstGeom prst="snip1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latin typeface="Times New Roman"/>
                <a:ea typeface="Times New Roman"/>
                <a:cs typeface="Times New Roman"/>
                <a:sym typeface="Times New Roman"/>
              </a:rPr>
              <a:t>Se realizó un análisis de las intensidades máximas en el Ecuador, cuyo pico se encontró en Babahoyo.</a:t>
            </a:r>
            <a:endParaRPr sz="1600" dirty="0">
              <a:latin typeface="Times New Roman"/>
              <a:ea typeface="Times New Roman"/>
              <a:cs typeface="Times New Roman"/>
              <a:sym typeface="Times New Roman"/>
            </a:endParaRPr>
          </a:p>
        </p:txBody>
      </p:sp>
      <p:sp>
        <p:nvSpPr>
          <p:cNvPr id="260" name="Google Shape;260;g5ca4d809e0_0_1342"/>
          <p:cNvSpPr/>
          <p:nvPr/>
        </p:nvSpPr>
        <p:spPr>
          <a:xfrm>
            <a:off x="3276875" y="4820025"/>
            <a:ext cx="2254200" cy="1143000"/>
          </a:xfrm>
          <a:prstGeom prst="snip1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Para un desempeño óptimo se consideró una pendiente mínima del 2%.</a:t>
            </a:r>
            <a:endParaRPr dirty="0"/>
          </a:p>
        </p:txBody>
      </p:sp>
      <p:sp>
        <p:nvSpPr>
          <p:cNvPr id="261" name="Google Shape;261;g5ca4d809e0_0_1342"/>
          <p:cNvSpPr/>
          <p:nvPr/>
        </p:nvSpPr>
        <p:spPr>
          <a:xfrm>
            <a:off x="5858400" y="4820025"/>
            <a:ext cx="2074800" cy="1143000"/>
          </a:xfrm>
          <a:prstGeom prst="snip1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Se realizó el diseño conforme a la normativa NHE-NEC-11</a:t>
            </a: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262" name="Google Shape;262;g5ca4d809e0_0_1342"/>
          <p:cNvSpPr txBox="1">
            <a:spLocks noGrp="1"/>
          </p:cNvSpPr>
          <p:nvPr>
            <p:ph type="title"/>
          </p:nvPr>
        </p:nvSpPr>
        <p:spPr>
          <a:xfrm>
            <a:off x="6858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hidrosanitario</a:t>
            </a:r>
            <a:endParaRPr sz="3400" i="0" dirty="0">
              <a:latin typeface="Times New Roman"/>
              <a:ea typeface="Times New Roman"/>
              <a:cs typeface="Times New Roman"/>
              <a:sym typeface="Times New Roman"/>
            </a:endParaRPr>
          </a:p>
        </p:txBody>
      </p:sp>
      <p:sp>
        <p:nvSpPr>
          <p:cNvPr id="263" name="Google Shape;263;g5ca4d809e0_0_1342"/>
          <p:cNvSpPr txBox="1">
            <a:spLocks noGrp="1"/>
          </p:cNvSpPr>
          <p:nvPr>
            <p:ph type="title"/>
          </p:nvPr>
        </p:nvSpPr>
        <p:spPr>
          <a:xfrm>
            <a:off x="685800" y="960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2400" i="0" dirty="0">
                <a:solidFill>
                  <a:schemeClr val="dk1"/>
                </a:solidFill>
                <a:latin typeface="Times New Roman"/>
                <a:ea typeface="Times New Roman"/>
                <a:cs typeface="Times New Roman"/>
                <a:sym typeface="Times New Roman"/>
              </a:rPr>
              <a:t>Sistema de drenaje pluvial</a:t>
            </a:r>
            <a:endParaRPr sz="2400" i="0" dirty="0">
              <a:latin typeface="Times New Roman"/>
              <a:ea typeface="Times New Roman"/>
              <a:cs typeface="Times New Roman"/>
              <a:sym typeface="Times New Roman"/>
            </a:endParaRPr>
          </a:p>
        </p:txBody>
      </p:sp>
      <p:pic>
        <p:nvPicPr>
          <p:cNvPr id="264" name="Google Shape;264;g5ca4d809e0_0_1342"/>
          <p:cNvPicPr preferRelativeResize="0"/>
          <p:nvPr/>
        </p:nvPicPr>
        <p:blipFill>
          <a:blip r:embed="rId5">
            <a:alphaModFix/>
          </a:blip>
          <a:stretch>
            <a:fillRect/>
          </a:stretch>
        </p:blipFill>
        <p:spPr>
          <a:xfrm>
            <a:off x="6127583" y="1401070"/>
            <a:ext cx="2825525" cy="12618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5ca4d809e0_1_1257"/>
          <p:cNvSpPr txBox="1">
            <a:spLocks noGrp="1"/>
          </p:cNvSpPr>
          <p:nvPr>
            <p:ph type="title"/>
          </p:nvPr>
        </p:nvSpPr>
        <p:spPr>
          <a:xfrm>
            <a:off x="6858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a:t>
            </a:r>
            <a:r>
              <a:rPr lang="es-ES" sz="3400" i="0" dirty="0">
                <a:solidFill>
                  <a:schemeClr val="dk1"/>
                </a:solidFill>
                <a:latin typeface="Times New Roman"/>
                <a:ea typeface="Times New Roman"/>
                <a:cs typeface="Times New Roman"/>
                <a:sym typeface="Times New Roman"/>
              </a:rPr>
              <a:t>eléctrico</a:t>
            </a:r>
            <a:endParaRPr sz="3400" i="0" dirty="0">
              <a:latin typeface="Times New Roman"/>
              <a:ea typeface="Times New Roman"/>
              <a:cs typeface="Times New Roman"/>
              <a:sym typeface="Times New Roman"/>
            </a:endParaRPr>
          </a:p>
        </p:txBody>
      </p:sp>
      <p:pic>
        <p:nvPicPr>
          <p:cNvPr id="270" name="Google Shape;270;g5ca4d809e0_1_1257"/>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271" name="Google Shape;271;g5ca4d809e0_1_1257"/>
          <p:cNvPicPr preferRelativeResize="0"/>
          <p:nvPr/>
        </p:nvPicPr>
        <p:blipFill>
          <a:blip r:embed="rId4">
            <a:alphaModFix/>
          </a:blip>
          <a:stretch>
            <a:fillRect/>
          </a:stretch>
        </p:blipFill>
        <p:spPr>
          <a:xfrm>
            <a:off x="457200" y="1095600"/>
            <a:ext cx="5226725" cy="5067800"/>
          </a:xfrm>
          <a:prstGeom prst="rect">
            <a:avLst/>
          </a:prstGeom>
          <a:noFill/>
          <a:ln>
            <a:noFill/>
          </a:ln>
        </p:spPr>
      </p:pic>
      <p:sp>
        <p:nvSpPr>
          <p:cNvPr id="272" name="Google Shape;272;g5ca4d809e0_1_1257"/>
          <p:cNvSpPr/>
          <p:nvPr/>
        </p:nvSpPr>
        <p:spPr>
          <a:xfrm>
            <a:off x="6206425" y="2259100"/>
            <a:ext cx="2370000" cy="1143000"/>
          </a:xfrm>
          <a:prstGeom prst="snip1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El diseño se realizó en base a la Normativa NEC-SE-IE </a:t>
            </a:r>
            <a:endParaRPr dirty="0"/>
          </a:p>
        </p:txBody>
      </p:sp>
      <p:sp>
        <p:nvSpPr>
          <p:cNvPr id="273" name="Google Shape;273;g5ca4d809e0_1_1257"/>
          <p:cNvSpPr/>
          <p:nvPr/>
        </p:nvSpPr>
        <p:spPr>
          <a:xfrm>
            <a:off x="6206425" y="4104525"/>
            <a:ext cx="2370000" cy="1143000"/>
          </a:xfrm>
          <a:prstGeom prst="snip1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Un punto de iluminación por habitación y máximo 15 por circuito. </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5ca4d809e0_0_129"/>
          <p:cNvSpPr txBox="1">
            <a:spLocks noGrp="1"/>
          </p:cNvSpPr>
          <p:nvPr>
            <p:ph type="title"/>
          </p:nvPr>
        </p:nvSpPr>
        <p:spPr>
          <a:xfrm>
            <a:off x="875600" y="540063"/>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Planteamiento del problema</a:t>
            </a:r>
            <a:endParaRPr sz="3400" i="0" dirty="0">
              <a:solidFill>
                <a:srgbClr val="000000"/>
              </a:solidFill>
              <a:latin typeface="Times New Roman"/>
              <a:ea typeface="Times New Roman"/>
              <a:cs typeface="Times New Roman"/>
              <a:sym typeface="Times New Roman"/>
            </a:endParaRPr>
          </a:p>
        </p:txBody>
      </p:sp>
      <p:sp>
        <p:nvSpPr>
          <p:cNvPr id="66" name="Google Shape;66;g5ca4d809e0_0_129"/>
          <p:cNvSpPr/>
          <p:nvPr/>
        </p:nvSpPr>
        <p:spPr>
          <a:xfrm>
            <a:off x="952839" y="1617599"/>
            <a:ext cx="4461600" cy="4593900"/>
          </a:xfrm>
          <a:prstGeom prst="ellips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7" name="Google Shape;67;g5ca4d809e0_0_129"/>
          <p:cNvGrpSpPr/>
          <p:nvPr/>
        </p:nvGrpSpPr>
        <p:grpSpPr>
          <a:xfrm>
            <a:off x="1803766" y="1095761"/>
            <a:ext cx="2760134" cy="2842009"/>
            <a:chOff x="3611776" y="414352"/>
            <a:chExt cx="2166000" cy="2166000"/>
          </a:xfrm>
        </p:grpSpPr>
        <p:sp>
          <p:nvSpPr>
            <p:cNvPr id="68" name="Google Shape;68;g5ca4d809e0_0_129"/>
            <p:cNvSpPr/>
            <p:nvPr/>
          </p:nvSpPr>
          <p:spPr>
            <a:xfrm>
              <a:off x="3611776" y="414352"/>
              <a:ext cx="2166000" cy="2166000"/>
            </a:xfrm>
            <a:prstGeom prst="ellips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g5ca4d809e0_0_129"/>
            <p:cNvSpPr txBox="1"/>
            <p:nvPr/>
          </p:nvSpPr>
          <p:spPr>
            <a:xfrm>
              <a:off x="3967547" y="668288"/>
              <a:ext cx="1496100" cy="127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dirty="0">
                  <a:solidFill>
                    <a:srgbClr val="FFFFFF"/>
                  </a:solidFill>
                  <a:latin typeface="Times New Roman"/>
                  <a:ea typeface="Times New Roman"/>
                  <a:cs typeface="Times New Roman"/>
                  <a:sym typeface="Times New Roman"/>
                </a:rPr>
                <a:t>E</a:t>
              </a:r>
              <a:r>
                <a:rPr lang="es-ES" sz="1200" dirty="0" smtClean="0">
                  <a:solidFill>
                    <a:srgbClr val="FFFFFF"/>
                  </a:solidFill>
                  <a:latin typeface="Times New Roman"/>
                  <a:ea typeface="Times New Roman"/>
                  <a:cs typeface="Times New Roman"/>
                  <a:sym typeface="Times New Roman"/>
                </a:rPr>
                <a:t>n </a:t>
              </a:r>
              <a:r>
                <a:rPr lang="es-ES" sz="1200" dirty="0">
                  <a:solidFill>
                    <a:srgbClr val="FFFFFF"/>
                  </a:solidFill>
                  <a:latin typeface="Times New Roman"/>
                  <a:ea typeface="Times New Roman"/>
                  <a:cs typeface="Times New Roman"/>
                  <a:sym typeface="Times New Roman"/>
                </a:rPr>
                <a:t>Latinoamérica 150 millones de familias poseen algún déficit de vivienda</a:t>
              </a:r>
              <a:endParaRPr sz="1200" dirty="0">
                <a:solidFill>
                  <a:srgbClr val="FFFFFF"/>
                </a:solidFill>
                <a:latin typeface="Times New Roman"/>
                <a:ea typeface="Times New Roman"/>
                <a:cs typeface="Times New Roman"/>
                <a:sym typeface="Times New Roman"/>
              </a:endParaRPr>
            </a:p>
          </p:txBody>
        </p:sp>
      </p:grpSp>
      <p:grpSp>
        <p:nvGrpSpPr>
          <p:cNvPr id="70" name="Google Shape;70;g5ca4d809e0_0_129"/>
          <p:cNvGrpSpPr/>
          <p:nvPr/>
        </p:nvGrpSpPr>
        <p:grpSpPr>
          <a:xfrm>
            <a:off x="3014966" y="3219411"/>
            <a:ext cx="2760134" cy="2842009"/>
            <a:chOff x="4562258" y="2032864"/>
            <a:chExt cx="2166000" cy="2166000"/>
          </a:xfrm>
        </p:grpSpPr>
        <p:sp>
          <p:nvSpPr>
            <p:cNvPr id="71" name="Google Shape;71;g5ca4d809e0_0_129"/>
            <p:cNvSpPr/>
            <p:nvPr/>
          </p:nvSpPr>
          <p:spPr>
            <a:xfrm>
              <a:off x="4562258" y="2032864"/>
              <a:ext cx="2166000" cy="2166000"/>
            </a:xfrm>
            <a:prstGeom prst="ellipse">
              <a:avLst/>
            </a:prstGeom>
            <a:solidFill>
              <a:srgbClr val="0B7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g5ca4d809e0_0_129"/>
            <p:cNvSpPr txBox="1"/>
            <p:nvPr/>
          </p:nvSpPr>
          <p:spPr>
            <a:xfrm>
              <a:off x="5079844" y="2834717"/>
              <a:ext cx="1496100" cy="8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dirty="0">
                  <a:solidFill>
                    <a:srgbClr val="FFFFFF"/>
                  </a:solidFill>
                  <a:latin typeface="Times New Roman"/>
                  <a:ea typeface="Times New Roman"/>
                  <a:cs typeface="Times New Roman"/>
                  <a:sym typeface="Times New Roman"/>
                </a:rPr>
                <a:t>En Ecuador, el Artículo 30 de la Constitución señala que las personas tienen derecho a una vivienda adecuada y digna</a:t>
              </a:r>
              <a:endParaRPr sz="1200" dirty="0">
                <a:solidFill>
                  <a:srgbClr val="FFFFFF"/>
                </a:solidFill>
                <a:latin typeface="Times New Roman"/>
                <a:ea typeface="Times New Roman"/>
                <a:cs typeface="Times New Roman"/>
                <a:sym typeface="Times New Roman"/>
              </a:endParaRPr>
            </a:p>
          </p:txBody>
        </p:sp>
      </p:grpSp>
      <p:grpSp>
        <p:nvGrpSpPr>
          <p:cNvPr id="73" name="Google Shape;73;g5ca4d809e0_0_129"/>
          <p:cNvGrpSpPr/>
          <p:nvPr/>
        </p:nvGrpSpPr>
        <p:grpSpPr>
          <a:xfrm>
            <a:off x="645555" y="3219411"/>
            <a:ext cx="2760134" cy="2842009"/>
            <a:chOff x="2702876" y="2032864"/>
            <a:chExt cx="2166000" cy="2166000"/>
          </a:xfrm>
        </p:grpSpPr>
        <p:sp>
          <p:nvSpPr>
            <p:cNvPr id="74" name="Google Shape;74;g5ca4d809e0_0_129"/>
            <p:cNvSpPr/>
            <p:nvPr/>
          </p:nvSpPr>
          <p:spPr>
            <a:xfrm>
              <a:off x="2702876" y="2032864"/>
              <a:ext cx="2166000" cy="2166000"/>
            </a:xfrm>
            <a:prstGeom prst="ellips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g5ca4d809e0_0_129"/>
            <p:cNvSpPr txBox="1"/>
            <p:nvPr/>
          </p:nvSpPr>
          <p:spPr>
            <a:xfrm>
              <a:off x="2915086" y="2834719"/>
              <a:ext cx="1322400" cy="80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dirty="0" smtClean="0">
                  <a:solidFill>
                    <a:srgbClr val="FFFFFF"/>
                  </a:solidFill>
                  <a:latin typeface="Times New Roman"/>
                  <a:ea typeface="Times New Roman"/>
                  <a:cs typeface="Times New Roman"/>
                  <a:sym typeface="Times New Roman"/>
                </a:rPr>
                <a:t>La ONU </a:t>
              </a:r>
              <a:r>
                <a:rPr lang="es-ES" sz="1200" dirty="0">
                  <a:solidFill>
                    <a:srgbClr val="FFFFFF"/>
                  </a:solidFill>
                  <a:latin typeface="Times New Roman"/>
                  <a:ea typeface="Times New Roman"/>
                  <a:cs typeface="Times New Roman"/>
                  <a:sym typeface="Times New Roman"/>
                </a:rPr>
                <a:t>indica que la vivienda debe cumplir con requerimientos mínimos de calidad</a:t>
              </a:r>
              <a:endParaRPr sz="1200" dirty="0">
                <a:solidFill>
                  <a:srgbClr val="FFFFFF"/>
                </a:solidFill>
                <a:latin typeface="Times New Roman"/>
                <a:ea typeface="Times New Roman"/>
                <a:cs typeface="Times New Roman"/>
                <a:sym typeface="Times New Roman"/>
              </a:endParaRPr>
            </a:p>
          </p:txBody>
        </p:sp>
      </p:grpSp>
      <p:sp>
        <p:nvSpPr>
          <p:cNvPr id="76" name="Google Shape;76;g5ca4d809e0_0_129"/>
          <p:cNvSpPr/>
          <p:nvPr/>
        </p:nvSpPr>
        <p:spPr>
          <a:xfrm>
            <a:off x="2406266" y="3105709"/>
            <a:ext cx="1562100" cy="1608300"/>
          </a:xfrm>
          <a:prstGeom prst="ellips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g5ca4d809e0_0_129"/>
          <p:cNvSpPr txBox="1"/>
          <p:nvPr/>
        </p:nvSpPr>
        <p:spPr>
          <a:xfrm>
            <a:off x="2653225" y="3505200"/>
            <a:ext cx="1125900" cy="12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b="1" dirty="0">
                <a:latin typeface="Times New Roman"/>
                <a:ea typeface="Times New Roman"/>
                <a:cs typeface="Times New Roman"/>
                <a:sym typeface="Times New Roman"/>
              </a:rPr>
              <a:t>La vivienda es un derecho irrenunciable</a:t>
            </a:r>
            <a:endParaRPr sz="1200" b="1" dirty="0">
              <a:latin typeface="Times New Roman"/>
              <a:ea typeface="Times New Roman"/>
              <a:cs typeface="Times New Roman"/>
              <a:sym typeface="Times New Roman"/>
            </a:endParaRPr>
          </a:p>
        </p:txBody>
      </p:sp>
      <p:pic>
        <p:nvPicPr>
          <p:cNvPr id="78" name="Google Shape;78;g5ca4d809e0_0_129"/>
          <p:cNvPicPr preferRelativeResize="0"/>
          <p:nvPr/>
        </p:nvPicPr>
        <p:blipFill>
          <a:blip r:embed="rId3">
            <a:alphaModFix/>
          </a:blip>
          <a:stretch>
            <a:fillRect/>
          </a:stretch>
        </p:blipFill>
        <p:spPr>
          <a:xfrm>
            <a:off x="6160225" y="1985350"/>
            <a:ext cx="2513200" cy="2104425"/>
          </a:xfrm>
          <a:prstGeom prst="rect">
            <a:avLst/>
          </a:prstGeom>
          <a:noFill/>
          <a:ln>
            <a:noFill/>
          </a:ln>
        </p:spPr>
      </p:pic>
      <p:sp>
        <p:nvSpPr>
          <p:cNvPr id="79" name="Google Shape;79;g5ca4d809e0_0_129"/>
          <p:cNvSpPr txBox="1"/>
          <p:nvPr/>
        </p:nvSpPr>
        <p:spPr>
          <a:xfrm>
            <a:off x="6371250" y="4089775"/>
            <a:ext cx="2354100" cy="67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latin typeface="Times New Roman"/>
                <a:ea typeface="Times New Roman"/>
                <a:cs typeface="Times New Roman"/>
                <a:sym typeface="Times New Roman"/>
              </a:rPr>
              <a:t>Fuente: Censo (2010)</a:t>
            </a:r>
            <a:endParaRPr sz="1200" dirty="0">
              <a:latin typeface="Times New Roman"/>
              <a:ea typeface="Times New Roman"/>
              <a:cs typeface="Times New Roman"/>
              <a:sym typeface="Times New Roman"/>
            </a:endParaRPr>
          </a:p>
        </p:txBody>
      </p:sp>
      <p:sp>
        <p:nvSpPr>
          <p:cNvPr id="80" name="Google Shape;80;g5ca4d809e0_0_129"/>
          <p:cNvSpPr txBox="1"/>
          <p:nvPr/>
        </p:nvSpPr>
        <p:spPr>
          <a:xfrm>
            <a:off x="6767250" y="4493700"/>
            <a:ext cx="1562100" cy="670500"/>
          </a:xfrm>
          <a:prstGeom prst="rect">
            <a:avLst/>
          </a:prstGeom>
          <a:solidFill>
            <a:srgbClr val="0066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rgbClr val="FFFFFF"/>
                </a:solidFill>
                <a:latin typeface="Times New Roman"/>
                <a:ea typeface="Times New Roman"/>
                <a:cs typeface="Times New Roman"/>
                <a:sym typeface="Times New Roman"/>
              </a:rPr>
              <a:t>Sismo del 2016, lección para mejorar.</a:t>
            </a:r>
            <a:endParaRPr sz="1200" dirty="0">
              <a:solidFill>
                <a:srgbClr val="FFFFFF"/>
              </a:solidFill>
              <a:latin typeface="Times New Roman"/>
              <a:ea typeface="Times New Roman"/>
              <a:cs typeface="Times New Roman"/>
              <a:sym typeface="Times New Roman"/>
            </a:endParaRPr>
          </a:p>
        </p:txBody>
      </p:sp>
      <p:pic>
        <p:nvPicPr>
          <p:cNvPr id="81" name="Google Shape;81;g5ca4d809e0_0_129"/>
          <p:cNvPicPr preferRelativeResize="0"/>
          <p:nvPr/>
        </p:nvPicPr>
        <p:blipFill rotWithShape="1">
          <a:blip r:embed="rId4">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5ca4d809e0_1_1333"/>
          <p:cNvSpPr txBox="1">
            <a:spLocks noGrp="1"/>
          </p:cNvSpPr>
          <p:nvPr>
            <p:ph type="title"/>
          </p:nvPr>
        </p:nvSpPr>
        <p:spPr>
          <a:xfrm>
            <a:off x="6858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Diseño </a:t>
            </a:r>
            <a:r>
              <a:rPr lang="es-ES" sz="3400" i="0" dirty="0">
                <a:solidFill>
                  <a:schemeClr val="dk1"/>
                </a:solidFill>
                <a:latin typeface="Times New Roman"/>
                <a:ea typeface="Times New Roman"/>
                <a:cs typeface="Times New Roman"/>
                <a:sym typeface="Times New Roman"/>
              </a:rPr>
              <a:t>eléctrico</a:t>
            </a:r>
            <a:endParaRPr sz="3400" i="0" dirty="0">
              <a:latin typeface="Times New Roman"/>
              <a:ea typeface="Times New Roman"/>
              <a:cs typeface="Times New Roman"/>
              <a:sym typeface="Times New Roman"/>
            </a:endParaRPr>
          </a:p>
        </p:txBody>
      </p:sp>
      <p:pic>
        <p:nvPicPr>
          <p:cNvPr id="279" name="Google Shape;279;g5ca4d809e0_1_1333"/>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280" name="Google Shape;280;g5ca4d809e0_1_1333"/>
          <p:cNvSpPr/>
          <p:nvPr/>
        </p:nvSpPr>
        <p:spPr>
          <a:xfrm>
            <a:off x="6206425" y="1803800"/>
            <a:ext cx="2370000" cy="1143000"/>
          </a:xfrm>
          <a:prstGeom prst="snip1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Un tomacorriente por cada 6 m de perímetro. </a:t>
            </a:r>
            <a:endParaRPr dirty="0"/>
          </a:p>
        </p:txBody>
      </p:sp>
      <p:sp>
        <p:nvSpPr>
          <p:cNvPr id="281" name="Google Shape;281;g5ca4d809e0_1_1333"/>
          <p:cNvSpPr/>
          <p:nvPr/>
        </p:nvSpPr>
        <p:spPr>
          <a:xfrm>
            <a:off x="6206425" y="3264688"/>
            <a:ext cx="2370000" cy="1143000"/>
          </a:xfrm>
          <a:prstGeom prst="snip1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Un circuito </a:t>
            </a:r>
            <a:r>
              <a:rPr lang="es-ES" sz="1600" dirty="0" smtClean="0">
                <a:solidFill>
                  <a:schemeClr val="dk1"/>
                </a:solidFill>
                <a:latin typeface="Times New Roman"/>
                <a:ea typeface="Times New Roman"/>
                <a:cs typeface="Times New Roman"/>
                <a:sym typeface="Times New Roman"/>
              </a:rPr>
              <a:t>por </a:t>
            </a:r>
            <a:r>
              <a:rPr lang="es-ES" sz="1600" dirty="0">
                <a:solidFill>
                  <a:schemeClr val="dk1"/>
                </a:solidFill>
                <a:latin typeface="Times New Roman"/>
                <a:ea typeface="Times New Roman"/>
                <a:cs typeface="Times New Roman"/>
                <a:sym typeface="Times New Roman"/>
              </a:rPr>
              <a:t>10 tomacorrientes. </a:t>
            </a:r>
            <a:endParaRPr dirty="0"/>
          </a:p>
        </p:txBody>
      </p:sp>
      <p:pic>
        <p:nvPicPr>
          <p:cNvPr id="282" name="Google Shape;282;g5ca4d809e0_1_1333"/>
          <p:cNvPicPr preferRelativeResize="0"/>
          <p:nvPr/>
        </p:nvPicPr>
        <p:blipFill>
          <a:blip r:embed="rId4">
            <a:alphaModFix/>
          </a:blip>
          <a:stretch>
            <a:fillRect/>
          </a:stretch>
        </p:blipFill>
        <p:spPr>
          <a:xfrm>
            <a:off x="579250" y="1114437"/>
            <a:ext cx="4752975" cy="4629150"/>
          </a:xfrm>
          <a:prstGeom prst="rect">
            <a:avLst/>
          </a:prstGeom>
          <a:noFill/>
          <a:ln>
            <a:noFill/>
          </a:ln>
        </p:spPr>
      </p:pic>
      <p:sp>
        <p:nvSpPr>
          <p:cNvPr id="283" name="Google Shape;283;g5ca4d809e0_1_1333"/>
          <p:cNvSpPr/>
          <p:nvPr/>
        </p:nvSpPr>
        <p:spPr>
          <a:xfrm>
            <a:off x="6206425" y="4725588"/>
            <a:ext cx="2370000" cy="1143000"/>
          </a:xfrm>
          <a:prstGeom prst="snip1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S" sz="1600" dirty="0">
                <a:solidFill>
                  <a:schemeClr val="dk1"/>
                </a:solidFill>
                <a:latin typeface="Times New Roman"/>
                <a:ea typeface="Times New Roman"/>
                <a:cs typeface="Times New Roman"/>
                <a:sym typeface="Times New Roman"/>
              </a:rPr>
              <a:t>Circuitos especiales para conexiones a 220V. </a:t>
            </a:r>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
          <p:cNvSpPr txBox="1">
            <a:spLocks noGrp="1"/>
          </p:cNvSpPr>
          <p:nvPr>
            <p:ph type="title"/>
          </p:nvPr>
        </p:nvSpPr>
        <p:spPr>
          <a:xfrm>
            <a:off x="533400" y="6556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Propuesta autosustentable</a:t>
            </a:r>
            <a:endParaRPr sz="3400" i="0" dirty="0">
              <a:latin typeface="Times New Roman"/>
              <a:ea typeface="Times New Roman"/>
              <a:cs typeface="Times New Roman"/>
              <a:sym typeface="Times New Roman"/>
            </a:endParaRPr>
          </a:p>
        </p:txBody>
      </p:sp>
      <p:pic>
        <p:nvPicPr>
          <p:cNvPr id="289" name="Google Shape;289;p5"/>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290" name="Google Shape;290;p5"/>
          <p:cNvPicPr preferRelativeResize="0"/>
          <p:nvPr/>
        </p:nvPicPr>
        <p:blipFill>
          <a:blip r:embed="rId4">
            <a:alphaModFix/>
          </a:blip>
          <a:stretch>
            <a:fillRect/>
          </a:stretch>
        </p:blipFill>
        <p:spPr>
          <a:xfrm>
            <a:off x="533400" y="1974575"/>
            <a:ext cx="3687976" cy="2453876"/>
          </a:xfrm>
          <a:prstGeom prst="rect">
            <a:avLst/>
          </a:prstGeom>
          <a:noFill/>
          <a:ln>
            <a:noFill/>
          </a:ln>
        </p:spPr>
      </p:pic>
      <p:sp>
        <p:nvSpPr>
          <p:cNvPr id="291" name="Google Shape;291;p5"/>
          <p:cNvSpPr txBox="1"/>
          <p:nvPr/>
        </p:nvSpPr>
        <p:spPr>
          <a:xfrm>
            <a:off x="787588" y="4663650"/>
            <a:ext cx="27939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PANELES SOLARES </a:t>
            </a:r>
            <a:endParaRPr dirty="0">
              <a:latin typeface="Times New Roman"/>
              <a:ea typeface="Times New Roman"/>
              <a:cs typeface="Times New Roman"/>
              <a:sym typeface="Times New Roman"/>
            </a:endParaRPr>
          </a:p>
          <a:p>
            <a:pPr marL="0" lvl="0" indent="0" algn="ctr" rtl="0">
              <a:spcBef>
                <a:spcPts val="0"/>
              </a:spcBef>
              <a:spcAft>
                <a:spcPts val="0"/>
              </a:spcAft>
              <a:buNone/>
            </a:pPr>
            <a:r>
              <a:rPr lang="es-ES" dirty="0">
                <a:latin typeface="Times New Roman"/>
                <a:ea typeface="Times New Roman"/>
                <a:cs typeface="Times New Roman"/>
                <a:sym typeface="Times New Roman"/>
              </a:rPr>
              <a:t>Fuente: Solar Power Group (2018)</a:t>
            </a:r>
            <a:endParaRPr dirty="0">
              <a:latin typeface="Times New Roman"/>
              <a:ea typeface="Times New Roman"/>
              <a:cs typeface="Times New Roman"/>
              <a:sym typeface="Times New Roman"/>
            </a:endParaRPr>
          </a:p>
        </p:txBody>
      </p:sp>
      <p:pic>
        <p:nvPicPr>
          <p:cNvPr id="292" name="Google Shape;292;p5"/>
          <p:cNvPicPr preferRelativeResize="0"/>
          <p:nvPr/>
        </p:nvPicPr>
        <p:blipFill>
          <a:blip r:embed="rId5">
            <a:alphaModFix/>
          </a:blip>
          <a:stretch>
            <a:fillRect/>
          </a:stretch>
        </p:blipFill>
        <p:spPr>
          <a:xfrm>
            <a:off x="4855975" y="1876487"/>
            <a:ext cx="3687975" cy="2650043"/>
          </a:xfrm>
          <a:prstGeom prst="rect">
            <a:avLst/>
          </a:prstGeom>
          <a:noFill/>
          <a:ln>
            <a:noFill/>
          </a:ln>
        </p:spPr>
      </p:pic>
      <p:sp>
        <p:nvSpPr>
          <p:cNvPr id="293" name="Google Shape;293;p5"/>
          <p:cNvSpPr txBox="1"/>
          <p:nvPr/>
        </p:nvSpPr>
        <p:spPr>
          <a:xfrm>
            <a:off x="5455400" y="4906475"/>
            <a:ext cx="32409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CALENTADOR SOLAR DE AGUA </a:t>
            </a:r>
            <a:endParaRPr dirty="0">
              <a:latin typeface="Times New Roman"/>
              <a:ea typeface="Times New Roman"/>
              <a:cs typeface="Times New Roman"/>
              <a:sym typeface="Times New Roman"/>
            </a:endParaRPr>
          </a:p>
          <a:p>
            <a:pPr marL="0" lvl="0" indent="0" algn="ctr" rtl="0">
              <a:spcBef>
                <a:spcPts val="0"/>
              </a:spcBef>
              <a:spcAft>
                <a:spcPts val="0"/>
              </a:spcAft>
              <a:buNone/>
            </a:pPr>
            <a:r>
              <a:rPr lang="es-ES" dirty="0">
                <a:latin typeface="Times New Roman"/>
                <a:ea typeface="Times New Roman"/>
                <a:cs typeface="Times New Roman"/>
                <a:sym typeface="Times New Roman"/>
              </a:rPr>
              <a:t>Fuente: Solar Power Group (2018)</a:t>
            </a:r>
            <a:endParaRPr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5ca4d809e0_1_1350"/>
          <p:cNvSpPr txBox="1">
            <a:spLocks noGrp="1"/>
          </p:cNvSpPr>
          <p:nvPr>
            <p:ph type="title"/>
          </p:nvPr>
        </p:nvSpPr>
        <p:spPr>
          <a:xfrm>
            <a:off x="533400" y="6556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Propuesta autosustentable</a:t>
            </a:r>
            <a:endParaRPr sz="3400" i="0" dirty="0">
              <a:latin typeface="Times New Roman"/>
              <a:ea typeface="Times New Roman"/>
              <a:cs typeface="Times New Roman"/>
              <a:sym typeface="Times New Roman"/>
            </a:endParaRPr>
          </a:p>
        </p:txBody>
      </p:sp>
      <p:pic>
        <p:nvPicPr>
          <p:cNvPr id="299" name="Google Shape;299;g5ca4d809e0_1_1350"/>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300" name="Google Shape;300;g5ca4d809e0_1_1350"/>
          <p:cNvPicPr preferRelativeResize="0"/>
          <p:nvPr/>
        </p:nvPicPr>
        <p:blipFill rotWithShape="1">
          <a:blip r:embed="rId4">
            <a:alphaModFix/>
          </a:blip>
          <a:srcRect l="4996" t="26762" r="55034" b="15697"/>
          <a:stretch/>
        </p:blipFill>
        <p:spPr>
          <a:xfrm>
            <a:off x="425375" y="1382950"/>
            <a:ext cx="4229952" cy="3425250"/>
          </a:xfrm>
          <a:prstGeom prst="rect">
            <a:avLst/>
          </a:prstGeom>
          <a:noFill/>
          <a:ln>
            <a:noFill/>
          </a:ln>
        </p:spPr>
      </p:pic>
      <p:sp>
        <p:nvSpPr>
          <p:cNvPr id="301" name="Google Shape;301;g5ca4d809e0_1_1350"/>
          <p:cNvSpPr txBox="1"/>
          <p:nvPr/>
        </p:nvSpPr>
        <p:spPr>
          <a:xfrm>
            <a:off x="1002913" y="4971950"/>
            <a:ext cx="27939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BIODIGESTOR </a:t>
            </a:r>
            <a:endParaRPr dirty="0">
              <a:latin typeface="Times New Roman"/>
              <a:ea typeface="Times New Roman"/>
              <a:cs typeface="Times New Roman"/>
              <a:sym typeface="Times New Roman"/>
            </a:endParaRPr>
          </a:p>
          <a:p>
            <a:pPr marL="0" lvl="0" indent="0" algn="ctr" rtl="0">
              <a:spcBef>
                <a:spcPts val="0"/>
              </a:spcBef>
              <a:spcAft>
                <a:spcPts val="0"/>
              </a:spcAft>
              <a:buNone/>
            </a:pPr>
            <a:r>
              <a:rPr lang="es-ES" dirty="0">
                <a:latin typeface="Times New Roman"/>
                <a:ea typeface="Times New Roman"/>
                <a:cs typeface="Times New Roman"/>
                <a:sym typeface="Times New Roman"/>
              </a:rPr>
              <a:t>Fuente: Rotoplas (sf.)</a:t>
            </a:r>
            <a:endParaRPr dirty="0">
              <a:latin typeface="Times New Roman"/>
              <a:ea typeface="Times New Roman"/>
              <a:cs typeface="Times New Roman"/>
              <a:sym typeface="Times New Roman"/>
            </a:endParaRPr>
          </a:p>
        </p:txBody>
      </p:sp>
      <p:sp>
        <p:nvSpPr>
          <p:cNvPr id="302" name="Google Shape;302;g5ca4d809e0_1_1350"/>
          <p:cNvSpPr txBox="1"/>
          <p:nvPr/>
        </p:nvSpPr>
        <p:spPr>
          <a:xfrm>
            <a:off x="5811088" y="4808200"/>
            <a:ext cx="27939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RECOLECCIÓN DE AGUAS LLUVIA </a:t>
            </a:r>
            <a:endParaRPr dirty="0">
              <a:latin typeface="Times New Roman"/>
              <a:ea typeface="Times New Roman"/>
              <a:cs typeface="Times New Roman"/>
              <a:sym typeface="Times New Roman"/>
            </a:endParaRPr>
          </a:p>
          <a:p>
            <a:pPr marL="0" lvl="0" indent="0" algn="ctr" rtl="0">
              <a:spcBef>
                <a:spcPts val="0"/>
              </a:spcBef>
              <a:spcAft>
                <a:spcPts val="0"/>
              </a:spcAft>
              <a:buNone/>
            </a:pPr>
            <a:r>
              <a:rPr lang="es-ES" dirty="0">
                <a:latin typeface="Times New Roman"/>
                <a:ea typeface="Times New Roman"/>
                <a:cs typeface="Times New Roman"/>
                <a:sym typeface="Times New Roman"/>
              </a:rPr>
              <a:t>Fuente: Rotoplas (sf.)</a:t>
            </a:r>
            <a:endParaRPr dirty="0">
              <a:latin typeface="Times New Roman"/>
              <a:ea typeface="Times New Roman"/>
              <a:cs typeface="Times New Roman"/>
              <a:sym typeface="Times New Roman"/>
            </a:endParaRPr>
          </a:p>
        </p:txBody>
      </p:sp>
      <p:pic>
        <p:nvPicPr>
          <p:cNvPr id="303" name="Google Shape;303;g5ca4d809e0_1_1350"/>
          <p:cNvPicPr preferRelativeResize="0"/>
          <p:nvPr/>
        </p:nvPicPr>
        <p:blipFill rotWithShape="1">
          <a:blip r:embed="rId5">
            <a:alphaModFix/>
          </a:blip>
          <a:srcRect l="31353" r="18902"/>
          <a:stretch/>
        </p:blipFill>
        <p:spPr>
          <a:xfrm>
            <a:off x="4871450" y="1382950"/>
            <a:ext cx="3968052" cy="342525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
          <p:cNvSpPr txBox="1">
            <a:spLocks noGrp="1"/>
          </p:cNvSpPr>
          <p:nvPr>
            <p:ph type="title"/>
          </p:nvPr>
        </p:nvSpPr>
        <p:spPr>
          <a:xfrm>
            <a:off x="533400" y="5032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Análisis de costos</a:t>
            </a:r>
            <a:endParaRPr sz="3400" i="0" dirty="0">
              <a:latin typeface="Times New Roman"/>
              <a:ea typeface="Times New Roman"/>
              <a:cs typeface="Times New Roman"/>
              <a:sym typeface="Times New Roman"/>
            </a:endParaRPr>
          </a:p>
        </p:txBody>
      </p:sp>
      <p:pic>
        <p:nvPicPr>
          <p:cNvPr id="309" name="Google Shape;309;p6"/>
          <p:cNvPicPr preferRelativeResize="0"/>
          <p:nvPr/>
        </p:nvPicPr>
        <p:blipFill rotWithShape="1">
          <a:blip r:embed="rId3">
            <a:alphaModFix/>
          </a:blip>
          <a:srcRect/>
          <a:stretch/>
        </p:blipFill>
        <p:spPr>
          <a:xfrm>
            <a:off x="6697662" y="5949950"/>
            <a:ext cx="2370137" cy="719137"/>
          </a:xfrm>
          <a:prstGeom prst="rect">
            <a:avLst/>
          </a:prstGeom>
          <a:noFill/>
          <a:ln>
            <a:noFill/>
          </a:ln>
        </p:spPr>
      </p:pic>
      <p:grpSp>
        <p:nvGrpSpPr>
          <p:cNvPr id="310" name="Google Shape;310;p6"/>
          <p:cNvGrpSpPr/>
          <p:nvPr/>
        </p:nvGrpSpPr>
        <p:grpSpPr>
          <a:xfrm>
            <a:off x="533398" y="4297468"/>
            <a:ext cx="8285793" cy="1595578"/>
            <a:chOff x="1362929" y="2322568"/>
            <a:chExt cx="6188046" cy="644678"/>
          </a:xfrm>
        </p:grpSpPr>
        <p:sp>
          <p:nvSpPr>
            <p:cNvPr id="311" name="Google Shape;311;p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dirty="0">
                  <a:solidFill>
                    <a:srgbClr val="FFFFFF"/>
                  </a:solidFill>
                  <a:latin typeface="Roboto Medium"/>
                  <a:ea typeface="Roboto Medium"/>
                  <a:cs typeface="Roboto Medium"/>
                  <a:sym typeface="Roboto Medium"/>
                </a:rPr>
                <a:t>CRECIMIENTO VERTICAL </a:t>
              </a:r>
              <a:endParaRPr dirty="0">
                <a:solidFill>
                  <a:srgbClr val="FFFFFF"/>
                </a:solidFill>
                <a:latin typeface="Roboto"/>
                <a:ea typeface="Roboto"/>
                <a:cs typeface="Roboto"/>
                <a:sym typeface="Roboto"/>
              </a:endParaRPr>
            </a:p>
          </p:txBody>
        </p:sp>
        <p:sp>
          <p:nvSpPr>
            <p:cNvPr id="315" name="Google Shape;315;p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6"/>
            <p:cNvSpPr/>
            <p:nvPr/>
          </p:nvSpPr>
          <p:spPr>
            <a:xfrm>
              <a:off x="1362929" y="2322572"/>
              <a:ext cx="9198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solidFill>
                    <a:srgbClr val="FFFFFF"/>
                  </a:solidFill>
                  <a:latin typeface="Roboto Thin"/>
                  <a:ea typeface="Roboto Thin"/>
                  <a:cs typeface="Roboto Thin"/>
                  <a:sym typeface="Roboto Thin"/>
                </a:rPr>
                <a:t>18397.66 dólares </a:t>
              </a:r>
              <a:endParaRPr sz="1800" dirty="0">
                <a:solidFill>
                  <a:srgbClr val="FFFFFF"/>
                </a:solidFill>
                <a:latin typeface="Roboto Thin"/>
                <a:ea typeface="Roboto Thin"/>
                <a:cs typeface="Roboto Thin"/>
                <a:sym typeface="Roboto Thin"/>
              </a:endParaRPr>
            </a:p>
          </p:txBody>
        </p:sp>
        <p:sp>
          <p:nvSpPr>
            <p:cNvPr id="317" name="Google Shape;317;p6"/>
            <p:cNvSpPr/>
            <p:nvPr/>
          </p:nvSpPr>
          <p:spPr>
            <a:xfrm>
              <a:off x="4387852" y="2323746"/>
              <a:ext cx="2971200" cy="6435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Obras preliminares = 53.44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Estructura = 3960.32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Albañilería = 3855.56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Hidrosanitarias =914.26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Eléctricas = 576.14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Acabados = 6673.35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Escalera = 2364.60 dólares</a:t>
              </a:r>
              <a:endParaRPr sz="1200" dirty="0">
                <a:solidFill>
                  <a:srgbClr val="0B7140"/>
                </a:solidFill>
                <a:latin typeface="Roboto"/>
                <a:ea typeface="Roboto"/>
                <a:cs typeface="Roboto"/>
                <a:sym typeface="Roboto"/>
              </a:endParaRPr>
            </a:p>
          </p:txBody>
        </p:sp>
      </p:grpSp>
      <p:grpSp>
        <p:nvGrpSpPr>
          <p:cNvPr id="318" name="Google Shape;318;p6"/>
          <p:cNvGrpSpPr/>
          <p:nvPr/>
        </p:nvGrpSpPr>
        <p:grpSpPr>
          <a:xfrm>
            <a:off x="533404" y="2820055"/>
            <a:ext cx="8285793" cy="1427798"/>
            <a:chOff x="1362930" y="2322568"/>
            <a:chExt cx="6188045" cy="643500"/>
          </a:xfrm>
        </p:grpSpPr>
        <p:sp>
          <p:nvSpPr>
            <p:cNvPr id="319" name="Google Shape;319;p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dirty="0">
                  <a:solidFill>
                    <a:srgbClr val="FFFFFF"/>
                  </a:solidFill>
                  <a:latin typeface="Roboto Medium"/>
                  <a:ea typeface="Roboto Medium"/>
                  <a:cs typeface="Roboto Medium"/>
                  <a:sym typeface="Roboto Medium"/>
                </a:rPr>
                <a:t>CRECIMIENTO HORIZONTAL</a:t>
              </a:r>
              <a:endParaRPr dirty="0">
                <a:solidFill>
                  <a:srgbClr val="FFFFFF"/>
                </a:solidFill>
                <a:latin typeface="Roboto"/>
                <a:ea typeface="Roboto"/>
                <a:cs typeface="Roboto"/>
                <a:sym typeface="Roboto"/>
              </a:endParaRPr>
            </a:p>
          </p:txBody>
        </p:sp>
        <p:sp>
          <p:nvSpPr>
            <p:cNvPr id="323" name="Google Shape;323;p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6"/>
            <p:cNvSpPr/>
            <p:nvPr/>
          </p:nvSpPr>
          <p:spPr>
            <a:xfrm>
              <a:off x="1362930" y="2322579"/>
              <a:ext cx="9198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solidFill>
                    <a:srgbClr val="FFFFFF"/>
                  </a:solidFill>
                  <a:latin typeface="Roboto Thin"/>
                  <a:ea typeface="Roboto Thin"/>
                  <a:cs typeface="Roboto Thin"/>
                  <a:sym typeface="Roboto Thin"/>
                </a:rPr>
                <a:t>9894.23 dólares </a:t>
              </a:r>
              <a:endParaRPr sz="1800" dirty="0">
                <a:solidFill>
                  <a:srgbClr val="FFFFFF"/>
                </a:solidFill>
                <a:latin typeface="Roboto Thin"/>
                <a:ea typeface="Roboto Thin"/>
                <a:cs typeface="Roboto Thin"/>
                <a:sym typeface="Roboto Thin"/>
              </a:endParaRPr>
            </a:p>
          </p:txBody>
        </p:sp>
        <p:sp>
          <p:nvSpPr>
            <p:cNvPr id="325" name="Google Shape;325;p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Obras preliminares = 403.68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Estructura = 4742.85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Albañilería = 1465.61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Hidrosanitarias =201.30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Eléctricas = 227.50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Acabados = 2853.28 dólares</a:t>
              </a:r>
              <a:endParaRPr sz="1200" dirty="0">
                <a:solidFill>
                  <a:srgbClr val="0B7140"/>
                </a:solidFill>
                <a:latin typeface="Roboto"/>
                <a:ea typeface="Roboto"/>
                <a:cs typeface="Roboto"/>
                <a:sym typeface="Roboto"/>
              </a:endParaRPr>
            </a:p>
          </p:txBody>
        </p:sp>
      </p:grpSp>
      <p:grpSp>
        <p:nvGrpSpPr>
          <p:cNvPr id="326" name="Google Shape;326;p6"/>
          <p:cNvGrpSpPr/>
          <p:nvPr/>
        </p:nvGrpSpPr>
        <p:grpSpPr>
          <a:xfrm>
            <a:off x="533404" y="1340760"/>
            <a:ext cx="8285793" cy="1427798"/>
            <a:chOff x="1362930" y="2322568"/>
            <a:chExt cx="6188045" cy="643500"/>
          </a:xfrm>
        </p:grpSpPr>
        <p:sp>
          <p:nvSpPr>
            <p:cNvPr id="327" name="Google Shape;327;p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6"/>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6"/>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dirty="0">
                  <a:solidFill>
                    <a:srgbClr val="FFFFFF"/>
                  </a:solidFill>
                  <a:latin typeface="Roboto Medium"/>
                  <a:ea typeface="Roboto Medium"/>
                  <a:cs typeface="Roboto Medium"/>
                  <a:sym typeface="Roboto Medium"/>
                </a:rPr>
                <a:t>PROYECTO BASE</a:t>
              </a:r>
              <a:endParaRPr dirty="0">
                <a:solidFill>
                  <a:srgbClr val="FFFFFF"/>
                </a:solidFill>
                <a:latin typeface="Roboto"/>
                <a:ea typeface="Roboto"/>
                <a:cs typeface="Roboto"/>
                <a:sym typeface="Roboto"/>
              </a:endParaRPr>
            </a:p>
          </p:txBody>
        </p:sp>
        <p:sp>
          <p:nvSpPr>
            <p:cNvPr id="331" name="Google Shape;331;p6"/>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6"/>
            <p:cNvSpPr/>
            <p:nvPr/>
          </p:nvSpPr>
          <p:spPr>
            <a:xfrm>
              <a:off x="1362930" y="2322581"/>
              <a:ext cx="9198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solidFill>
                    <a:srgbClr val="FFFFFF"/>
                  </a:solidFill>
                  <a:latin typeface="Roboto Thin"/>
                  <a:ea typeface="Roboto Thin"/>
                  <a:cs typeface="Roboto Thin"/>
                  <a:sym typeface="Roboto Thin"/>
                </a:rPr>
                <a:t>23158.91 dólares </a:t>
              </a:r>
              <a:endParaRPr sz="1800" dirty="0">
                <a:solidFill>
                  <a:srgbClr val="FFFFFF"/>
                </a:solidFill>
                <a:latin typeface="Roboto Thin"/>
                <a:ea typeface="Roboto Thin"/>
                <a:cs typeface="Roboto Thin"/>
                <a:sym typeface="Roboto Thin"/>
              </a:endParaRPr>
            </a:p>
          </p:txBody>
        </p:sp>
        <p:sp>
          <p:nvSpPr>
            <p:cNvPr id="333" name="Google Shape;333;p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Obras preliminares = 708.78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Estructura = 8537.71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Albañilería = 4036.79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Hidrosanitarias = 1948.23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Eléctricas = 1257.95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Acabados = 6669.45 dólares</a:t>
              </a:r>
              <a:endParaRPr sz="1200" dirty="0">
                <a:solidFill>
                  <a:srgbClr val="0B7140"/>
                </a:solidFill>
                <a:latin typeface="Roboto"/>
                <a:ea typeface="Roboto"/>
                <a:cs typeface="Roboto"/>
                <a:sym typeface="Roboto"/>
              </a:endParaRPr>
            </a:p>
          </p:txBody>
        </p:sp>
      </p:grpSp>
      <p:sp>
        <p:nvSpPr>
          <p:cNvPr id="334" name="Google Shape;334;p6"/>
          <p:cNvSpPr txBox="1"/>
          <p:nvPr/>
        </p:nvSpPr>
        <p:spPr>
          <a:xfrm>
            <a:off x="533404" y="830225"/>
            <a:ext cx="37086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b="1" dirty="0">
                <a:latin typeface="Times New Roman"/>
                <a:ea typeface="Times New Roman"/>
                <a:cs typeface="Times New Roman"/>
                <a:sym typeface="Times New Roman"/>
              </a:rPr>
              <a:t>PÓRTICOS ESPACIALES</a:t>
            </a:r>
            <a:endParaRPr sz="2000" dirty="0">
              <a:latin typeface="Times New Roman"/>
              <a:ea typeface="Times New Roman"/>
              <a:cs typeface="Times New Roman"/>
              <a:sym typeface="Times New Roman"/>
            </a:endParaRPr>
          </a:p>
        </p:txBody>
      </p:sp>
      <p:sp>
        <p:nvSpPr>
          <p:cNvPr id="335" name="Google Shape;335;p6"/>
          <p:cNvSpPr txBox="1"/>
          <p:nvPr/>
        </p:nvSpPr>
        <p:spPr>
          <a:xfrm>
            <a:off x="685804" y="5859425"/>
            <a:ext cx="37086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b="1" dirty="0">
                <a:latin typeface="Times New Roman"/>
                <a:ea typeface="Times New Roman"/>
                <a:cs typeface="Times New Roman"/>
                <a:sym typeface="Times New Roman"/>
              </a:rPr>
              <a:t>Costo/m2 =  420.08 dólares</a:t>
            </a:r>
            <a:endParaRPr sz="20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5ca4d809e0_1_1784"/>
          <p:cNvSpPr txBox="1">
            <a:spLocks noGrp="1"/>
          </p:cNvSpPr>
          <p:nvPr>
            <p:ph type="title"/>
          </p:nvPr>
        </p:nvSpPr>
        <p:spPr>
          <a:xfrm>
            <a:off x="533400" y="5032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Análisis de costos</a:t>
            </a:r>
            <a:endParaRPr sz="3400" i="0" dirty="0">
              <a:latin typeface="Times New Roman"/>
              <a:ea typeface="Times New Roman"/>
              <a:cs typeface="Times New Roman"/>
              <a:sym typeface="Times New Roman"/>
            </a:endParaRPr>
          </a:p>
        </p:txBody>
      </p:sp>
      <p:pic>
        <p:nvPicPr>
          <p:cNvPr id="341" name="Google Shape;341;g5ca4d809e0_1_1784"/>
          <p:cNvPicPr preferRelativeResize="0"/>
          <p:nvPr/>
        </p:nvPicPr>
        <p:blipFill rotWithShape="1">
          <a:blip r:embed="rId3">
            <a:alphaModFix/>
          </a:blip>
          <a:srcRect/>
          <a:stretch/>
        </p:blipFill>
        <p:spPr>
          <a:xfrm>
            <a:off x="6697662" y="5949950"/>
            <a:ext cx="2370137" cy="719137"/>
          </a:xfrm>
          <a:prstGeom prst="rect">
            <a:avLst/>
          </a:prstGeom>
          <a:noFill/>
          <a:ln>
            <a:noFill/>
          </a:ln>
        </p:spPr>
      </p:pic>
      <p:grpSp>
        <p:nvGrpSpPr>
          <p:cNvPr id="342" name="Google Shape;342;g5ca4d809e0_1_1784"/>
          <p:cNvGrpSpPr/>
          <p:nvPr/>
        </p:nvGrpSpPr>
        <p:grpSpPr>
          <a:xfrm>
            <a:off x="533398" y="4299343"/>
            <a:ext cx="8285793" cy="1595578"/>
            <a:chOff x="1362929" y="2322568"/>
            <a:chExt cx="6188046" cy="644678"/>
          </a:xfrm>
        </p:grpSpPr>
        <p:sp>
          <p:nvSpPr>
            <p:cNvPr id="343" name="Google Shape;343;g5ca4d809e0_1_178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g5ca4d809e0_1_1784"/>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g5ca4d809e0_1_1784"/>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g5ca4d809e0_1_178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dirty="0">
                  <a:solidFill>
                    <a:srgbClr val="FFFFFF"/>
                  </a:solidFill>
                  <a:latin typeface="Roboto Medium"/>
                  <a:ea typeface="Roboto Medium"/>
                  <a:cs typeface="Roboto Medium"/>
                  <a:sym typeface="Roboto Medium"/>
                </a:rPr>
                <a:t>CRECIMIENTO VERTICAL </a:t>
              </a:r>
              <a:endParaRPr dirty="0">
                <a:solidFill>
                  <a:srgbClr val="FFFFFF"/>
                </a:solidFill>
                <a:latin typeface="Roboto"/>
                <a:ea typeface="Roboto"/>
                <a:cs typeface="Roboto"/>
                <a:sym typeface="Roboto"/>
              </a:endParaRPr>
            </a:p>
          </p:txBody>
        </p:sp>
        <p:sp>
          <p:nvSpPr>
            <p:cNvPr id="347" name="Google Shape;347;g5ca4d809e0_1_1784"/>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g5ca4d809e0_1_1784"/>
            <p:cNvSpPr/>
            <p:nvPr/>
          </p:nvSpPr>
          <p:spPr>
            <a:xfrm>
              <a:off x="1362929" y="2322572"/>
              <a:ext cx="9198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solidFill>
                    <a:srgbClr val="FFFFFF"/>
                  </a:solidFill>
                  <a:latin typeface="Roboto Thin"/>
                  <a:ea typeface="Roboto Thin"/>
                  <a:cs typeface="Roboto Thin"/>
                  <a:sym typeface="Roboto Thin"/>
                </a:rPr>
                <a:t>18390.34 dólares </a:t>
              </a:r>
              <a:endParaRPr sz="1800" dirty="0">
                <a:solidFill>
                  <a:srgbClr val="FFFFFF"/>
                </a:solidFill>
                <a:latin typeface="Roboto Thin"/>
                <a:ea typeface="Roboto Thin"/>
                <a:cs typeface="Roboto Thin"/>
                <a:sym typeface="Roboto Thin"/>
              </a:endParaRPr>
            </a:p>
          </p:txBody>
        </p:sp>
        <p:sp>
          <p:nvSpPr>
            <p:cNvPr id="349" name="Google Shape;349;g5ca4d809e0_1_1784"/>
            <p:cNvSpPr/>
            <p:nvPr/>
          </p:nvSpPr>
          <p:spPr>
            <a:xfrm>
              <a:off x="4387852" y="2323746"/>
              <a:ext cx="2971200" cy="6435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Obras preliminares = 55.81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Estructura = 4765.78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Albañilería = 3006.62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Hidrosanitarias =914.26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Eléctricas = 576.14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Acabados = 6707.13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Escalera = 2364.60 dólares</a:t>
              </a:r>
              <a:endParaRPr sz="1200" dirty="0">
                <a:solidFill>
                  <a:srgbClr val="0B7140"/>
                </a:solidFill>
                <a:latin typeface="Roboto"/>
                <a:ea typeface="Roboto"/>
                <a:cs typeface="Roboto"/>
                <a:sym typeface="Roboto"/>
              </a:endParaRPr>
            </a:p>
          </p:txBody>
        </p:sp>
      </p:grpSp>
      <p:grpSp>
        <p:nvGrpSpPr>
          <p:cNvPr id="350" name="Google Shape;350;g5ca4d809e0_1_1784"/>
          <p:cNvGrpSpPr/>
          <p:nvPr/>
        </p:nvGrpSpPr>
        <p:grpSpPr>
          <a:xfrm>
            <a:off x="533404" y="2820055"/>
            <a:ext cx="8285793" cy="1427798"/>
            <a:chOff x="1362930" y="2322568"/>
            <a:chExt cx="6188045" cy="643500"/>
          </a:xfrm>
        </p:grpSpPr>
        <p:sp>
          <p:nvSpPr>
            <p:cNvPr id="351" name="Google Shape;351;g5ca4d809e0_1_178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g5ca4d809e0_1_1784"/>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g5ca4d809e0_1_1784"/>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g5ca4d809e0_1_178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dirty="0">
                  <a:solidFill>
                    <a:srgbClr val="FFFFFF"/>
                  </a:solidFill>
                  <a:latin typeface="Roboto Medium"/>
                  <a:ea typeface="Roboto Medium"/>
                  <a:cs typeface="Roboto Medium"/>
                  <a:sym typeface="Roboto Medium"/>
                </a:rPr>
                <a:t>CRECIMIENTO HORIZONTAL</a:t>
              </a:r>
              <a:endParaRPr dirty="0">
                <a:solidFill>
                  <a:srgbClr val="FFFFFF"/>
                </a:solidFill>
                <a:latin typeface="Roboto"/>
                <a:ea typeface="Roboto"/>
                <a:cs typeface="Roboto"/>
                <a:sym typeface="Roboto"/>
              </a:endParaRPr>
            </a:p>
          </p:txBody>
        </p:sp>
        <p:sp>
          <p:nvSpPr>
            <p:cNvPr id="355" name="Google Shape;355;g5ca4d809e0_1_1784"/>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56;g5ca4d809e0_1_1784"/>
            <p:cNvSpPr/>
            <p:nvPr/>
          </p:nvSpPr>
          <p:spPr>
            <a:xfrm>
              <a:off x="1362930" y="2322579"/>
              <a:ext cx="9198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solidFill>
                    <a:srgbClr val="FFFFFF"/>
                  </a:solidFill>
                  <a:latin typeface="Roboto Thin"/>
                  <a:ea typeface="Roboto Thin"/>
                  <a:cs typeface="Roboto Thin"/>
                  <a:sym typeface="Roboto Thin"/>
                </a:rPr>
                <a:t>7357.72 dólares </a:t>
              </a:r>
              <a:endParaRPr sz="1800" dirty="0">
                <a:solidFill>
                  <a:srgbClr val="FFFFFF"/>
                </a:solidFill>
                <a:latin typeface="Roboto Thin"/>
                <a:ea typeface="Roboto Thin"/>
                <a:cs typeface="Roboto Thin"/>
                <a:sym typeface="Roboto Thin"/>
              </a:endParaRPr>
            </a:p>
          </p:txBody>
        </p:sp>
        <p:sp>
          <p:nvSpPr>
            <p:cNvPr id="357" name="Google Shape;357;g5ca4d809e0_1_1784"/>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Obras preliminares = 324.58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Estructura = 2997.68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Albañilería = 850.21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Hidrosanitarias =201.30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Eléctricas = 227.50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Acabados = 2756.45 dólares</a:t>
              </a:r>
              <a:endParaRPr sz="1200" dirty="0">
                <a:solidFill>
                  <a:srgbClr val="0B7140"/>
                </a:solidFill>
                <a:latin typeface="Roboto"/>
                <a:ea typeface="Roboto"/>
                <a:cs typeface="Roboto"/>
                <a:sym typeface="Roboto"/>
              </a:endParaRPr>
            </a:p>
          </p:txBody>
        </p:sp>
      </p:grpSp>
      <p:grpSp>
        <p:nvGrpSpPr>
          <p:cNvPr id="358" name="Google Shape;358;g5ca4d809e0_1_1784"/>
          <p:cNvGrpSpPr/>
          <p:nvPr/>
        </p:nvGrpSpPr>
        <p:grpSpPr>
          <a:xfrm>
            <a:off x="533404" y="1340760"/>
            <a:ext cx="8285793" cy="1427798"/>
            <a:chOff x="1362930" y="2322568"/>
            <a:chExt cx="6188045" cy="643500"/>
          </a:xfrm>
        </p:grpSpPr>
        <p:sp>
          <p:nvSpPr>
            <p:cNvPr id="359" name="Google Shape;359;g5ca4d809e0_1_178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g5ca4d809e0_1_1784"/>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g5ca4d809e0_1_1784"/>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g5ca4d809e0_1_178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dirty="0">
                  <a:solidFill>
                    <a:srgbClr val="FFFFFF"/>
                  </a:solidFill>
                  <a:latin typeface="Roboto Medium"/>
                  <a:ea typeface="Roboto Medium"/>
                  <a:cs typeface="Roboto Medium"/>
                  <a:sym typeface="Roboto Medium"/>
                </a:rPr>
                <a:t>PROYECTO BASE</a:t>
              </a:r>
              <a:endParaRPr dirty="0">
                <a:solidFill>
                  <a:srgbClr val="FFFFFF"/>
                </a:solidFill>
                <a:latin typeface="Roboto"/>
                <a:ea typeface="Roboto"/>
                <a:cs typeface="Roboto"/>
                <a:sym typeface="Roboto"/>
              </a:endParaRPr>
            </a:p>
          </p:txBody>
        </p:sp>
        <p:sp>
          <p:nvSpPr>
            <p:cNvPr id="363" name="Google Shape;363;g5ca4d809e0_1_1784"/>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g5ca4d809e0_1_1784"/>
            <p:cNvSpPr/>
            <p:nvPr/>
          </p:nvSpPr>
          <p:spPr>
            <a:xfrm>
              <a:off x="1362930" y="2322581"/>
              <a:ext cx="9198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solidFill>
                    <a:srgbClr val="FFFFFF"/>
                  </a:solidFill>
                  <a:latin typeface="Roboto Thin"/>
                  <a:ea typeface="Roboto Thin"/>
                  <a:cs typeface="Roboto Thin"/>
                  <a:sym typeface="Roboto Thin"/>
                </a:rPr>
                <a:t>21261.87 dólares </a:t>
              </a:r>
              <a:endParaRPr sz="1800" dirty="0">
                <a:solidFill>
                  <a:srgbClr val="FFFFFF"/>
                </a:solidFill>
                <a:latin typeface="Roboto Thin"/>
                <a:ea typeface="Roboto Thin"/>
                <a:cs typeface="Roboto Thin"/>
                <a:sym typeface="Roboto Thin"/>
              </a:endParaRPr>
            </a:p>
          </p:txBody>
        </p:sp>
        <p:sp>
          <p:nvSpPr>
            <p:cNvPr id="365" name="Google Shape;365;g5ca4d809e0_1_1784"/>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Obras preliminares = 652.28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Estructura = 7314.40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Albañilería = 3250.82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Hidrosanitarias = 1948.23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Instalaciones Eléctricas = 1257.95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Acabados = 6838.19 dólares</a:t>
              </a:r>
              <a:endParaRPr sz="1200" dirty="0">
                <a:solidFill>
                  <a:srgbClr val="0B7140"/>
                </a:solidFill>
                <a:latin typeface="Roboto"/>
                <a:ea typeface="Roboto"/>
                <a:cs typeface="Roboto"/>
                <a:sym typeface="Roboto"/>
              </a:endParaRPr>
            </a:p>
          </p:txBody>
        </p:sp>
      </p:grpSp>
      <p:sp>
        <p:nvSpPr>
          <p:cNvPr id="366" name="Google Shape;366;g5ca4d809e0_1_1784"/>
          <p:cNvSpPr txBox="1"/>
          <p:nvPr/>
        </p:nvSpPr>
        <p:spPr>
          <a:xfrm>
            <a:off x="533404" y="830225"/>
            <a:ext cx="37086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b="1" dirty="0">
                <a:latin typeface="Times New Roman"/>
                <a:ea typeface="Times New Roman"/>
                <a:cs typeface="Times New Roman"/>
                <a:sym typeface="Times New Roman"/>
              </a:rPr>
              <a:t>PAREDES PORTANTES</a:t>
            </a:r>
            <a:endParaRPr sz="2000" dirty="0">
              <a:latin typeface="Times New Roman"/>
              <a:ea typeface="Times New Roman"/>
              <a:cs typeface="Times New Roman"/>
              <a:sym typeface="Times New Roman"/>
            </a:endParaRPr>
          </a:p>
        </p:txBody>
      </p:sp>
      <p:sp>
        <p:nvSpPr>
          <p:cNvPr id="367" name="Google Shape;367;g5ca4d809e0_1_1784"/>
          <p:cNvSpPr txBox="1"/>
          <p:nvPr/>
        </p:nvSpPr>
        <p:spPr>
          <a:xfrm>
            <a:off x="685804" y="5859425"/>
            <a:ext cx="37086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b="1" dirty="0">
                <a:latin typeface="Times New Roman"/>
                <a:ea typeface="Times New Roman"/>
                <a:cs typeface="Times New Roman"/>
                <a:sym typeface="Times New Roman"/>
              </a:rPr>
              <a:t>Costo/m2 =  398.98 dólares</a:t>
            </a:r>
            <a:endParaRPr sz="20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5ca4d809e0_1_1861"/>
          <p:cNvSpPr txBox="1">
            <a:spLocks noGrp="1"/>
          </p:cNvSpPr>
          <p:nvPr>
            <p:ph type="title"/>
          </p:nvPr>
        </p:nvSpPr>
        <p:spPr>
          <a:xfrm>
            <a:off x="5334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Análisis de costos</a:t>
            </a:r>
            <a:endParaRPr sz="3400" i="0" dirty="0">
              <a:latin typeface="Times New Roman"/>
              <a:ea typeface="Times New Roman"/>
              <a:cs typeface="Times New Roman"/>
              <a:sym typeface="Times New Roman"/>
            </a:endParaRPr>
          </a:p>
        </p:txBody>
      </p:sp>
      <p:pic>
        <p:nvPicPr>
          <p:cNvPr id="373" name="Google Shape;373;g5ca4d809e0_1_1861"/>
          <p:cNvPicPr preferRelativeResize="0"/>
          <p:nvPr/>
        </p:nvPicPr>
        <p:blipFill rotWithShape="1">
          <a:blip r:embed="rId3">
            <a:alphaModFix/>
          </a:blip>
          <a:srcRect/>
          <a:stretch/>
        </p:blipFill>
        <p:spPr>
          <a:xfrm>
            <a:off x="6697662" y="5949950"/>
            <a:ext cx="2370137" cy="719137"/>
          </a:xfrm>
          <a:prstGeom prst="rect">
            <a:avLst/>
          </a:prstGeom>
          <a:noFill/>
          <a:ln>
            <a:noFill/>
          </a:ln>
        </p:spPr>
      </p:pic>
      <p:grpSp>
        <p:nvGrpSpPr>
          <p:cNvPr id="374" name="Google Shape;374;g5ca4d809e0_1_1861"/>
          <p:cNvGrpSpPr/>
          <p:nvPr/>
        </p:nvGrpSpPr>
        <p:grpSpPr>
          <a:xfrm>
            <a:off x="505304" y="2875435"/>
            <a:ext cx="8285793" cy="1427798"/>
            <a:chOff x="1362930" y="2322568"/>
            <a:chExt cx="6188045" cy="643500"/>
          </a:xfrm>
        </p:grpSpPr>
        <p:sp>
          <p:nvSpPr>
            <p:cNvPr id="375" name="Google Shape;375;g5ca4d809e0_1_1861"/>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g5ca4d809e0_1_1861"/>
            <p:cNvSpPr/>
            <p:nvPr/>
          </p:nvSpPr>
          <p:spPr>
            <a:xfrm flipH="1">
              <a:off x="2283025" y="2322575"/>
              <a:ext cx="1844400" cy="6426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g5ca4d809e0_1_1861"/>
            <p:cNvSpPr/>
            <p:nvPr/>
          </p:nvSpPr>
          <p:spPr>
            <a:xfrm rot="-5400000">
              <a:off x="3501574" y="1934671"/>
              <a:ext cx="643356" cy="1419149"/>
            </a:xfrm>
            <a:prstGeom prst="flowChartOffpageConnector">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g5ca4d809e0_1_1861"/>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dirty="0">
                  <a:solidFill>
                    <a:srgbClr val="FFFFFF"/>
                  </a:solidFill>
                  <a:latin typeface="Roboto Medium"/>
                  <a:ea typeface="Roboto Medium"/>
                  <a:cs typeface="Roboto Medium"/>
                  <a:sym typeface="Roboto Medium"/>
                </a:rPr>
                <a:t>ALTERNATIVA AUTOSUSTENTABLE</a:t>
              </a:r>
              <a:endParaRPr dirty="0">
                <a:solidFill>
                  <a:srgbClr val="FFFFFF"/>
                </a:solidFill>
                <a:latin typeface="Roboto"/>
                <a:ea typeface="Roboto"/>
                <a:cs typeface="Roboto"/>
                <a:sym typeface="Roboto"/>
              </a:endParaRPr>
            </a:p>
          </p:txBody>
        </p:sp>
        <p:sp>
          <p:nvSpPr>
            <p:cNvPr id="379" name="Google Shape;379;g5ca4d809e0_1_1861"/>
            <p:cNvSpPr/>
            <p:nvPr/>
          </p:nvSpPr>
          <p:spPr>
            <a:xfrm>
              <a:off x="1593000" y="2322568"/>
              <a:ext cx="690000" cy="642300"/>
            </a:xfrm>
            <a:prstGeom prst="rect">
              <a:avLst/>
            </a:prstGeom>
            <a:solidFill>
              <a:srgbClr val="0B7743"/>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g5ca4d809e0_1_1861"/>
            <p:cNvSpPr/>
            <p:nvPr/>
          </p:nvSpPr>
          <p:spPr>
            <a:xfrm>
              <a:off x="1362930" y="2322581"/>
              <a:ext cx="919800" cy="642600"/>
            </a:xfrm>
            <a:prstGeom prst="rect">
              <a:avLst/>
            </a:prstGeom>
            <a:solidFill>
              <a:srgbClr val="0C81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dirty="0">
                  <a:solidFill>
                    <a:srgbClr val="FFFFFF"/>
                  </a:solidFill>
                  <a:latin typeface="Roboto Thin"/>
                  <a:ea typeface="Roboto Thin"/>
                  <a:cs typeface="Roboto Thin"/>
                  <a:sym typeface="Roboto Thin"/>
                </a:rPr>
                <a:t>4107.70 dólares </a:t>
              </a:r>
              <a:endParaRPr sz="1800" dirty="0">
                <a:solidFill>
                  <a:srgbClr val="FFFFFF"/>
                </a:solidFill>
                <a:latin typeface="Roboto Thin"/>
                <a:ea typeface="Roboto Thin"/>
                <a:cs typeface="Roboto Thin"/>
                <a:sym typeface="Roboto Thin"/>
              </a:endParaRPr>
            </a:p>
          </p:txBody>
        </p:sp>
        <p:sp>
          <p:nvSpPr>
            <p:cNvPr id="381" name="Google Shape;381;g5ca4d809e0_1_1861"/>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Paneles Solares =  851.89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Calentador solar de agua  = 1231.72 dólares </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Biodigestor = 545.32 dólares</a:t>
              </a:r>
              <a:endParaRPr sz="1200" dirty="0">
                <a:solidFill>
                  <a:srgbClr val="0B7140"/>
                </a:solidFill>
                <a:latin typeface="Roboto"/>
                <a:ea typeface="Roboto"/>
                <a:cs typeface="Roboto"/>
                <a:sym typeface="Roboto"/>
              </a:endParaRPr>
            </a:p>
            <a:p>
              <a:pPr marL="457200" lvl="0" indent="-304800" algn="l" rtl="0">
                <a:lnSpc>
                  <a:spcPct val="115000"/>
                </a:lnSpc>
                <a:spcBef>
                  <a:spcPts val="0"/>
                </a:spcBef>
                <a:spcAft>
                  <a:spcPts val="0"/>
                </a:spcAft>
                <a:buClr>
                  <a:srgbClr val="0B7140"/>
                </a:buClr>
                <a:buSzPts val="1200"/>
                <a:buFont typeface="Roboto"/>
                <a:buChar char="●"/>
              </a:pPr>
              <a:r>
                <a:rPr lang="es-ES" sz="1200" dirty="0">
                  <a:solidFill>
                    <a:srgbClr val="0B7140"/>
                  </a:solidFill>
                  <a:latin typeface="Roboto"/>
                  <a:ea typeface="Roboto"/>
                  <a:cs typeface="Roboto"/>
                  <a:sym typeface="Roboto"/>
                </a:rPr>
                <a:t>Recolección de aguas lluvia = 1478.77 dólares </a:t>
              </a:r>
              <a:endParaRPr sz="1200" dirty="0">
                <a:solidFill>
                  <a:srgbClr val="0B7140"/>
                </a:solidFill>
                <a:latin typeface="Roboto"/>
                <a:ea typeface="Roboto"/>
                <a:cs typeface="Roboto"/>
                <a:sym typeface="Roboto"/>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5ca4d809e0_0_155"/>
          <p:cNvSpPr txBox="1">
            <a:spLocks noGrp="1"/>
          </p:cNvSpPr>
          <p:nvPr>
            <p:ph type="title"/>
          </p:nvPr>
        </p:nvSpPr>
        <p:spPr>
          <a:xfrm>
            <a:off x="722925" y="61628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Resultados de la investigación</a:t>
            </a:r>
            <a:endParaRPr sz="3400" i="0" dirty="0">
              <a:solidFill>
                <a:srgbClr val="000000"/>
              </a:solidFill>
              <a:latin typeface="Times New Roman"/>
              <a:ea typeface="Times New Roman"/>
              <a:cs typeface="Times New Roman"/>
              <a:sym typeface="Times New Roman"/>
            </a:endParaRPr>
          </a:p>
        </p:txBody>
      </p:sp>
      <p:sp>
        <p:nvSpPr>
          <p:cNvPr id="387" name="Google Shape;387;g5ca4d809e0_0_155"/>
          <p:cNvSpPr txBox="1">
            <a:spLocks noGrp="1"/>
          </p:cNvSpPr>
          <p:nvPr>
            <p:ph type="body" idx="1"/>
          </p:nvPr>
        </p:nvSpPr>
        <p:spPr>
          <a:xfrm>
            <a:off x="457200" y="1600200"/>
            <a:ext cx="8229600" cy="513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s-ES" sz="2000" dirty="0">
                <a:solidFill>
                  <a:srgbClr val="000000"/>
                </a:solidFill>
                <a:latin typeface="Times New Roman"/>
                <a:ea typeface="Times New Roman"/>
                <a:cs typeface="Times New Roman"/>
                <a:sym typeface="Times New Roman"/>
              </a:rPr>
              <a:t>Áreas útiles mínimas de los proyectos</a:t>
            </a:r>
            <a:endParaRPr sz="2000" dirty="0">
              <a:solidFill>
                <a:srgbClr val="000000"/>
              </a:solidFill>
              <a:latin typeface="Times New Roman"/>
              <a:ea typeface="Times New Roman"/>
              <a:cs typeface="Times New Roman"/>
              <a:sym typeface="Times New Roman"/>
            </a:endParaRPr>
          </a:p>
        </p:txBody>
      </p:sp>
      <p:pic>
        <p:nvPicPr>
          <p:cNvPr id="388" name="Google Shape;388;g5ca4d809e0_0_155"/>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389" name="Google Shape;389;g5ca4d809e0_0_155"/>
          <p:cNvPicPr preferRelativeResize="0"/>
          <p:nvPr/>
        </p:nvPicPr>
        <p:blipFill>
          <a:blip r:embed="rId4">
            <a:alphaModFix/>
          </a:blip>
          <a:stretch>
            <a:fillRect/>
          </a:stretch>
        </p:blipFill>
        <p:spPr>
          <a:xfrm>
            <a:off x="490525" y="2177475"/>
            <a:ext cx="8162925" cy="1085850"/>
          </a:xfrm>
          <a:prstGeom prst="rect">
            <a:avLst/>
          </a:prstGeom>
          <a:noFill/>
          <a:ln>
            <a:noFill/>
          </a:ln>
        </p:spPr>
      </p:pic>
      <p:pic>
        <p:nvPicPr>
          <p:cNvPr id="390" name="Google Shape;390;g5ca4d809e0_0_155"/>
          <p:cNvPicPr preferRelativeResize="0"/>
          <p:nvPr/>
        </p:nvPicPr>
        <p:blipFill>
          <a:blip r:embed="rId5">
            <a:alphaModFix/>
          </a:blip>
          <a:stretch>
            <a:fillRect/>
          </a:stretch>
        </p:blipFill>
        <p:spPr>
          <a:xfrm>
            <a:off x="1455675" y="3327600"/>
            <a:ext cx="6038850" cy="275272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5ca4d809e0_0_1417"/>
          <p:cNvSpPr txBox="1">
            <a:spLocks noGrp="1"/>
          </p:cNvSpPr>
          <p:nvPr>
            <p:ph type="title"/>
          </p:nvPr>
        </p:nvSpPr>
        <p:spPr>
          <a:xfrm>
            <a:off x="722925" y="61628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Resultados de la investigación</a:t>
            </a:r>
            <a:endParaRPr sz="3400" i="0" dirty="0">
              <a:solidFill>
                <a:srgbClr val="000000"/>
              </a:solidFill>
              <a:latin typeface="Times New Roman"/>
              <a:ea typeface="Times New Roman"/>
              <a:cs typeface="Times New Roman"/>
              <a:sym typeface="Times New Roman"/>
            </a:endParaRPr>
          </a:p>
        </p:txBody>
      </p:sp>
      <p:sp>
        <p:nvSpPr>
          <p:cNvPr id="396" name="Google Shape;396;g5ca4d809e0_0_1417"/>
          <p:cNvSpPr txBox="1">
            <a:spLocks noGrp="1"/>
          </p:cNvSpPr>
          <p:nvPr>
            <p:ph type="body" idx="1"/>
          </p:nvPr>
        </p:nvSpPr>
        <p:spPr>
          <a:xfrm>
            <a:off x="457200" y="1397750"/>
            <a:ext cx="8229600" cy="513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s-ES" sz="2000" dirty="0">
                <a:solidFill>
                  <a:srgbClr val="000000"/>
                </a:solidFill>
                <a:latin typeface="Times New Roman"/>
                <a:ea typeface="Times New Roman"/>
                <a:cs typeface="Times New Roman"/>
                <a:sym typeface="Times New Roman"/>
              </a:rPr>
              <a:t>Peso de las superestructuras de cada modelo</a:t>
            </a:r>
            <a:endParaRPr sz="2000" dirty="0">
              <a:solidFill>
                <a:srgbClr val="000000"/>
              </a:solidFill>
              <a:latin typeface="Times New Roman"/>
              <a:ea typeface="Times New Roman"/>
              <a:cs typeface="Times New Roman"/>
              <a:sym typeface="Times New Roman"/>
            </a:endParaRPr>
          </a:p>
        </p:txBody>
      </p:sp>
      <p:pic>
        <p:nvPicPr>
          <p:cNvPr id="397" name="Google Shape;397;g5ca4d809e0_0_1417"/>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398" name="Google Shape;398;g5ca4d809e0_0_1417"/>
          <p:cNvPicPr preferRelativeResize="0"/>
          <p:nvPr/>
        </p:nvPicPr>
        <p:blipFill>
          <a:blip r:embed="rId4">
            <a:alphaModFix/>
          </a:blip>
          <a:stretch>
            <a:fillRect/>
          </a:stretch>
        </p:blipFill>
        <p:spPr>
          <a:xfrm>
            <a:off x="1026025" y="1987425"/>
            <a:ext cx="6899144" cy="3734399"/>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5ca4d809e0_0_1369"/>
          <p:cNvSpPr txBox="1">
            <a:spLocks noGrp="1"/>
          </p:cNvSpPr>
          <p:nvPr>
            <p:ph type="title"/>
          </p:nvPr>
        </p:nvSpPr>
        <p:spPr>
          <a:xfrm>
            <a:off x="722925" y="61628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Resultados de la investigación</a:t>
            </a:r>
            <a:endParaRPr sz="3400" i="0" dirty="0">
              <a:solidFill>
                <a:srgbClr val="000000"/>
              </a:solidFill>
              <a:latin typeface="Times New Roman"/>
              <a:ea typeface="Times New Roman"/>
              <a:cs typeface="Times New Roman"/>
              <a:sym typeface="Times New Roman"/>
            </a:endParaRPr>
          </a:p>
        </p:txBody>
      </p:sp>
      <p:sp>
        <p:nvSpPr>
          <p:cNvPr id="404" name="Google Shape;404;g5ca4d809e0_0_1369"/>
          <p:cNvSpPr txBox="1">
            <a:spLocks noGrp="1"/>
          </p:cNvSpPr>
          <p:nvPr>
            <p:ph type="body" idx="1"/>
          </p:nvPr>
        </p:nvSpPr>
        <p:spPr>
          <a:xfrm>
            <a:off x="457200" y="1600200"/>
            <a:ext cx="8229600" cy="513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s-ES" sz="2000" dirty="0">
                <a:solidFill>
                  <a:srgbClr val="000000"/>
                </a:solidFill>
                <a:latin typeface="Times New Roman"/>
                <a:ea typeface="Times New Roman"/>
                <a:cs typeface="Times New Roman"/>
                <a:sym typeface="Times New Roman"/>
              </a:rPr>
              <a:t>Derivas obtenidas de los modelos de pórticos espaciales y paredes portantes.</a:t>
            </a:r>
            <a:endParaRPr sz="2000" dirty="0">
              <a:solidFill>
                <a:srgbClr val="000000"/>
              </a:solidFill>
              <a:latin typeface="Times New Roman"/>
              <a:ea typeface="Times New Roman"/>
              <a:cs typeface="Times New Roman"/>
              <a:sym typeface="Times New Roman"/>
            </a:endParaRPr>
          </a:p>
        </p:txBody>
      </p:sp>
      <p:pic>
        <p:nvPicPr>
          <p:cNvPr id="405" name="Google Shape;405;g5ca4d809e0_0_1369"/>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406" name="Google Shape;406;g5ca4d809e0_0_1369"/>
          <p:cNvPicPr preferRelativeResize="0"/>
          <p:nvPr/>
        </p:nvPicPr>
        <p:blipFill>
          <a:blip r:embed="rId4">
            <a:alphaModFix/>
          </a:blip>
          <a:stretch>
            <a:fillRect/>
          </a:stretch>
        </p:blipFill>
        <p:spPr>
          <a:xfrm>
            <a:off x="50350" y="2189400"/>
            <a:ext cx="4733801" cy="3112550"/>
          </a:xfrm>
          <a:prstGeom prst="rect">
            <a:avLst/>
          </a:prstGeom>
          <a:noFill/>
          <a:ln>
            <a:noFill/>
          </a:ln>
        </p:spPr>
      </p:pic>
      <p:pic>
        <p:nvPicPr>
          <p:cNvPr id="407" name="Google Shape;407;g5ca4d809e0_0_1369"/>
          <p:cNvPicPr preferRelativeResize="0"/>
          <p:nvPr/>
        </p:nvPicPr>
        <p:blipFill>
          <a:blip r:embed="rId5">
            <a:alphaModFix/>
          </a:blip>
          <a:stretch>
            <a:fillRect/>
          </a:stretch>
        </p:blipFill>
        <p:spPr>
          <a:xfrm>
            <a:off x="4646050" y="2341800"/>
            <a:ext cx="4497951" cy="287157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5ca4d809e0_0_1380"/>
          <p:cNvSpPr txBox="1">
            <a:spLocks noGrp="1"/>
          </p:cNvSpPr>
          <p:nvPr>
            <p:ph type="title"/>
          </p:nvPr>
        </p:nvSpPr>
        <p:spPr>
          <a:xfrm>
            <a:off x="722925" y="54008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Resultados de la investigación</a:t>
            </a:r>
            <a:endParaRPr sz="3400" i="0" dirty="0">
              <a:solidFill>
                <a:srgbClr val="000000"/>
              </a:solidFill>
              <a:latin typeface="Times New Roman"/>
              <a:ea typeface="Times New Roman"/>
              <a:cs typeface="Times New Roman"/>
              <a:sym typeface="Times New Roman"/>
            </a:endParaRPr>
          </a:p>
        </p:txBody>
      </p:sp>
      <p:sp>
        <p:nvSpPr>
          <p:cNvPr id="413" name="Google Shape;413;g5ca4d809e0_0_1380"/>
          <p:cNvSpPr txBox="1">
            <a:spLocks noGrp="1"/>
          </p:cNvSpPr>
          <p:nvPr>
            <p:ph type="body" idx="1"/>
          </p:nvPr>
        </p:nvSpPr>
        <p:spPr>
          <a:xfrm>
            <a:off x="457200" y="1017700"/>
            <a:ext cx="8229600" cy="513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s-ES" sz="2000" dirty="0">
                <a:solidFill>
                  <a:srgbClr val="000000"/>
                </a:solidFill>
                <a:latin typeface="Times New Roman"/>
                <a:ea typeface="Times New Roman"/>
                <a:cs typeface="Times New Roman"/>
                <a:sym typeface="Times New Roman"/>
              </a:rPr>
              <a:t>Radios de giro de los modelos de pórticos espaciales y paredes portantes.</a:t>
            </a:r>
            <a:endParaRPr sz="2000" dirty="0">
              <a:solidFill>
                <a:srgbClr val="000000"/>
              </a:solidFill>
              <a:latin typeface="Times New Roman"/>
              <a:ea typeface="Times New Roman"/>
              <a:cs typeface="Times New Roman"/>
              <a:sym typeface="Times New Roman"/>
            </a:endParaRPr>
          </a:p>
        </p:txBody>
      </p:sp>
      <p:pic>
        <p:nvPicPr>
          <p:cNvPr id="414" name="Google Shape;414;g5ca4d809e0_0_1380"/>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415" name="Google Shape;415;g5ca4d809e0_0_1380"/>
          <p:cNvPicPr preferRelativeResize="0"/>
          <p:nvPr/>
        </p:nvPicPr>
        <p:blipFill>
          <a:blip r:embed="rId4">
            <a:alphaModFix/>
          </a:blip>
          <a:stretch>
            <a:fillRect/>
          </a:stretch>
        </p:blipFill>
        <p:spPr>
          <a:xfrm>
            <a:off x="1059825" y="3699200"/>
            <a:ext cx="6392863" cy="2334179"/>
          </a:xfrm>
          <a:prstGeom prst="rect">
            <a:avLst/>
          </a:prstGeom>
          <a:noFill/>
          <a:ln>
            <a:noFill/>
          </a:ln>
        </p:spPr>
      </p:pic>
      <p:pic>
        <p:nvPicPr>
          <p:cNvPr id="416" name="Google Shape;416;g5ca4d809e0_0_1380"/>
          <p:cNvPicPr preferRelativeResize="0"/>
          <p:nvPr/>
        </p:nvPicPr>
        <p:blipFill>
          <a:blip r:embed="rId5">
            <a:alphaModFix/>
          </a:blip>
          <a:stretch>
            <a:fillRect/>
          </a:stretch>
        </p:blipFill>
        <p:spPr>
          <a:xfrm>
            <a:off x="1059825" y="1441225"/>
            <a:ext cx="6403023" cy="233417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ca4d809e0_0_135"/>
          <p:cNvSpPr txBox="1">
            <a:spLocks noGrp="1"/>
          </p:cNvSpPr>
          <p:nvPr>
            <p:ph type="title"/>
          </p:nvPr>
        </p:nvSpPr>
        <p:spPr>
          <a:xfrm>
            <a:off x="684375" y="578313"/>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Justificación e importancia</a:t>
            </a:r>
            <a:endParaRPr sz="3400" i="0" dirty="0">
              <a:solidFill>
                <a:srgbClr val="000000"/>
              </a:solidFill>
              <a:latin typeface="Times New Roman"/>
              <a:ea typeface="Times New Roman"/>
              <a:cs typeface="Times New Roman"/>
              <a:sym typeface="Times New Roman"/>
            </a:endParaRPr>
          </a:p>
        </p:txBody>
      </p:sp>
      <p:sp>
        <p:nvSpPr>
          <p:cNvPr id="87" name="Google Shape;87;g5ca4d809e0_0_135"/>
          <p:cNvSpPr txBox="1">
            <a:spLocks noGrp="1"/>
          </p:cNvSpPr>
          <p:nvPr>
            <p:ph type="body" idx="1"/>
          </p:nvPr>
        </p:nvSpPr>
        <p:spPr>
          <a:xfrm>
            <a:off x="457200" y="1600200"/>
            <a:ext cx="5653500" cy="1501500"/>
          </a:xfrm>
          <a:prstGeom prst="rect">
            <a:avLst/>
          </a:prstGeom>
        </p:spPr>
        <p:txBody>
          <a:bodyPr spcFirstLastPara="1" wrap="square" lIns="91425" tIns="45700" rIns="91425" bIns="45700" anchor="t" anchorCtr="0">
            <a:noAutofit/>
          </a:bodyPr>
          <a:lstStyle/>
          <a:p>
            <a:pPr marL="457200" lvl="0" indent="-381000" algn="just" rtl="0">
              <a:spcBef>
                <a:spcPts val="480"/>
              </a:spcBef>
              <a:spcAft>
                <a:spcPts val="0"/>
              </a:spcAft>
              <a:buClr>
                <a:schemeClr val="dk1"/>
              </a:buClr>
              <a:buSzPts val="2400"/>
              <a:buFont typeface="Times New Roman"/>
              <a:buChar char="•"/>
            </a:pPr>
            <a:r>
              <a:rPr lang="es-ES" dirty="0">
                <a:solidFill>
                  <a:schemeClr val="dk1"/>
                </a:solidFill>
                <a:latin typeface="Times New Roman"/>
                <a:ea typeface="Times New Roman"/>
                <a:cs typeface="Times New Roman"/>
                <a:sym typeface="Times New Roman"/>
              </a:rPr>
              <a:t>Incrementar el índice de habitabilidad al año 2021, para beneficiar 2.8 millones de ciudadanos. </a:t>
            </a:r>
            <a:endParaRPr dirty="0">
              <a:solidFill>
                <a:schemeClr val="dk1"/>
              </a:solidFill>
              <a:latin typeface="Times New Roman"/>
              <a:ea typeface="Times New Roman"/>
              <a:cs typeface="Times New Roman"/>
              <a:sym typeface="Times New Roman"/>
            </a:endParaRPr>
          </a:p>
          <a:p>
            <a:pPr marL="0" lvl="0" indent="0" algn="l" rtl="0">
              <a:spcBef>
                <a:spcPts val="480"/>
              </a:spcBef>
              <a:spcAft>
                <a:spcPts val="0"/>
              </a:spcAft>
              <a:buNone/>
            </a:pPr>
            <a:r>
              <a:rPr lang="es-ES" dirty="0">
                <a:solidFill>
                  <a:schemeClr val="dk1"/>
                </a:solidFill>
                <a:latin typeface="Times New Roman"/>
                <a:ea typeface="Times New Roman"/>
                <a:cs typeface="Times New Roman"/>
                <a:sym typeface="Times New Roman"/>
              </a:rPr>
              <a:t>  </a:t>
            </a:r>
            <a:endParaRPr dirty="0">
              <a:solidFill>
                <a:schemeClr val="dk1"/>
              </a:solidFill>
              <a:latin typeface="Times New Roman"/>
              <a:ea typeface="Times New Roman"/>
              <a:cs typeface="Times New Roman"/>
              <a:sym typeface="Times New Roman"/>
            </a:endParaRPr>
          </a:p>
          <a:p>
            <a:pPr marL="0" lvl="0" indent="0" algn="l" rtl="0">
              <a:spcBef>
                <a:spcPts val="480"/>
              </a:spcBef>
              <a:spcAft>
                <a:spcPts val="0"/>
              </a:spcAft>
              <a:buClr>
                <a:schemeClr val="dk1"/>
              </a:buClr>
              <a:buSzPts val="1100"/>
              <a:buFont typeface="Arial"/>
              <a:buNone/>
            </a:pPr>
            <a:endParaRPr dirty="0">
              <a:solidFill>
                <a:schemeClr val="dk1"/>
              </a:solidFill>
              <a:latin typeface="Times New Roman"/>
              <a:ea typeface="Times New Roman"/>
              <a:cs typeface="Times New Roman"/>
              <a:sym typeface="Times New Roman"/>
            </a:endParaRPr>
          </a:p>
        </p:txBody>
      </p:sp>
      <p:pic>
        <p:nvPicPr>
          <p:cNvPr id="88" name="Google Shape;88;g5ca4d809e0_0_135"/>
          <p:cNvPicPr preferRelativeResize="0"/>
          <p:nvPr/>
        </p:nvPicPr>
        <p:blipFill rotWithShape="1">
          <a:blip r:embed="rId3">
            <a:alphaModFix/>
          </a:blip>
          <a:srcRect l="10889" t="38244" r="77998" b="41607"/>
          <a:stretch/>
        </p:blipFill>
        <p:spPr>
          <a:xfrm>
            <a:off x="6951788" y="1183475"/>
            <a:ext cx="1544323" cy="1575026"/>
          </a:xfrm>
          <a:prstGeom prst="rect">
            <a:avLst/>
          </a:prstGeom>
          <a:noFill/>
          <a:ln>
            <a:noFill/>
          </a:ln>
        </p:spPr>
      </p:pic>
      <p:sp>
        <p:nvSpPr>
          <p:cNvPr id="89" name="Google Shape;89;g5ca4d809e0_0_135"/>
          <p:cNvSpPr txBox="1"/>
          <p:nvPr/>
        </p:nvSpPr>
        <p:spPr>
          <a:xfrm>
            <a:off x="6942888" y="2758500"/>
            <a:ext cx="1562100" cy="67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b="1" dirty="0">
                <a:latin typeface="Times New Roman"/>
                <a:ea typeface="Times New Roman"/>
                <a:cs typeface="Times New Roman"/>
                <a:sym typeface="Times New Roman"/>
              </a:rPr>
              <a:t>PLAN NACIONAL DE DESARROLLO </a:t>
            </a:r>
            <a:endParaRPr sz="1200" b="1" dirty="0">
              <a:latin typeface="Times New Roman"/>
              <a:ea typeface="Times New Roman"/>
              <a:cs typeface="Times New Roman"/>
              <a:sym typeface="Times New Roman"/>
            </a:endParaRPr>
          </a:p>
        </p:txBody>
      </p:sp>
      <p:pic>
        <p:nvPicPr>
          <p:cNvPr id="90" name="Google Shape;90;g5ca4d809e0_0_135"/>
          <p:cNvPicPr preferRelativeResize="0"/>
          <p:nvPr/>
        </p:nvPicPr>
        <p:blipFill rotWithShape="1">
          <a:blip r:embed="rId4">
            <a:alphaModFix/>
          </a:blip>
          <a:srcRect l="18119" t="17116" r="13038" b="14879"/>
          <a:stretch/>
        </p:blipFill>
        <p:spPr>
          <a:xfrm>
            <a:off x="4169688" y="3352215"/>
            <a:ext cx="2763078" cy="1784061"/>
          </a:xfrm>
          <a:prstGeom prst="rect">
            <a:avLst/>
          </a:prstGeom>
          <a:noFill/>
          <a:ln>
            <a:noFill/>
          </a:ln>
        </p:spPr>
      </p:pic>
      <p:sp>
        <p:nvSpPr>
          <p:cNvPr id="91" name="Google Shape;91;g5ca4d809e0_0_135"/>
          <p:cNvSpPr txBox="1"/>
          <p:nvPr/>
        </p:nvSpPr>
        <p:spPr>
          <a:xfrm>
            <a:off x="4610880" y="5208601"/>
            <a:ext cx="1880700" cy="41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Viviendas hacinadas</a:t>
            </a:r>
            <a:endParaRPr dirty="0">
              <a:latin typeface="Times New Roman"/>
              <a:ea typeface="Times New Roman"/>
              <a:cs typeface="Times New Roman"/>
              <a:sym typeface="Times New Roman"/>
            </a:endParaRPr>
          </a:p>
          <a:p>
            <a:pPr marL="0" lvl="0" indent="0" algn="ctr" rtl="0">
              <a:spcBef>
                <a:spcPts val="0"/>
              </a:spcBef>
              <a:spcAft>
                <a:spcPts val="0"/>
              </a:spcAft>
              <a:buNone/>
            </a:pPr>
            <a:r>
              <a:rPr lang="es-ES" dirty="0">
                <a:latin typeface="Times New Roman"/>
                <a:ea typeface="Times New Roman"/>
                <a:cs typeface="Times New Roman"/>
                <a:sym typeface="Times New Roman"/>
              </a:rPr>
              <a:t>Fuente: Pineda (2017) </a:t>
            </a:r>
            <a:endParaRPr dirty="0">
              <a:latin typeface="Times New Roman"/>
              <a:ea typeface="Times New Roman"/>
              <a:cs typeface="Times New Roman"/>
              <a:sym typeface="Times New Roman"/>
            </a:endParaRPr>
          </a:p>
        </p:txBody>
      </p:sp>
      <p:pic>
        <p:nvPicPr>
          <p:cNvPr id="92" name="Google Shape;92;g5ca4d809e0_0_135"/>
          <p:cNvPicPr preferRelativeResize="0"/>
          <p:nvPr/>
        </p:nvPicPr>
        <p:blipFill rotWithShape="1">
          <a:blip r:embed="rId5">
            <a:alphaModFix/>
          </a:blip>
          <a:srcRect l="50920" t="29021" r="26915" b="43867"/>
          <a:stretch/>
        </p:blipFill>
        <p:spPr>
          <a:xfrm>
            <a:off x="990600" y="3366175"/>
            <a:ext cx="2751758" cy="1893251"/>
          </a:xfrm>
          <a:prstGeom prst="rect">
            <a:avLst/>
          </a:prstGeom>
          <a:noFill/>
          <a:ln>
            <a:noFill/>
          </a:ln>
        </p:spPr>
      </p:pic>
      <p:sp>
        <p:nvSpPr>
          <p:cNvPr id="93" name="Google Shape;93;g5ca4d809e0_0_135"/>
          <p:cNvSpPr txBox="1"/>
          <p:nvPr/>
        </p:nvSpPr>
        <p:spPr>
          <a:xfrm>
            <a:off x="881862" y="5259425"/>
            <a:ext cx="31398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Asentamientos irregulares </a:t>
            </a:r>
            <a:endParaRPr dirty="0">
              <a:latin typeface="Times New Roman"/>
              <a:ea typeface="Times New Roman"/>
              <a:cs typeface="Times New Roman"/>
              <a:sym typeface="Times New Roman"/>
            </a:endParaRPr>
          </a:p>
          <a:p>
            <a:pPr marL="0" lvl="0" indent="0" algn="ctr" rtl="0">
              <a:spcBef>
                <a:spcPts val="0"/>
              </a:spcBef>
              <a:spcAft>
                <a:spcPts val="0"/>
              </a:spcAft>
              <a:buNone/>
            </a:pPr>
            <a:r>
              <a:rPr lang="es-ES" dirty="0">
                <a:latin typeface="Times New Roman"/>
                <a:ea typeface="Times New Roman"/>
                <a:cs typeface="Times New Roman"/>
                <a:sym typeface="Times New Roman"/>
              </a:rPr>
              <a:t>Fuente: Gómez (2015) </a:t>
            </a:r>
            <a:endParaRPr dirty="0">
              <a:latin typeface="Times New Roman"/>
              <a:ea typeface="Times New Roman"/>
              <a:cs typeface="Times New Roman"/>
              <a:sym typeface="Times New Roman"/>
            </a:endParaRPr>
          </a:p>
        </p:txBody>
      </p:sp>
      <p:pic>
        <p:nvPicPr>
          <p:cNvPr id="94" name="Google Shape;94;g5ca4d809e0_0_135"/>
          <p:cNvPicPr preferRelativeResize="0"/>
          <p:nvPr/>
        </p:nvPicPr>
        <p:blipFill rotWithShape="1">
          <a:blip r:embed="rId6">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g5ca4d809e0_0_1391"/>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422" name="Google Shape;422;g5ca4d809e0_0_1391"/>
          <p:cNvSpPr txBox="1">
            <a:spLocks noGrp="1"/>
          </p:cNvSpPr>
          <p:nvPr>
            <p:ph type="title"/>
          </p:nvPr>
        </p:nvSpPr>
        <p:spPr>
          <a:xfrm>
            <a:off x="722925" y="54008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Resultados de la investigación</a:t>
            </a:r>
            <a:endParaRPr sz="3400" i="0" dirty="0">
              <a:solidFill>
                <a:srgbClr val="000000"/>
              </a:solidFill>
              <a:latin typeface="Times New Roman"/>
              <a:ea typeface="Times New Roman"/>
              <a:cs typeface="Times New Roman"/>
              <a:sym typeface="Times New Roman"/>
            </a:endParaRPr>
          </a:p>
        </p:txBody>
      </p:sp>
      <p:pic>
        <p:nvPicPr>
          <p:cNvPr id="423" name="Google Shape;423;g5ca4d809e0_0_1391"/>
          <p:cNvPicPr preferRelativeResize="0"/>
          <p:nvPr/>
        </p:nvPicPr>
        <p:blipFill>
          <a:blip r:embed="rId4">
            <a:alphaModFix/>
          </a:blip>
          <a:stretch>
            <a:fillRect/>
          </a:stretch>
        </p:blipFill>
        <p:spPr>
          <a:xfrm>
            <a:off x="456075" y="1177525"/>
            <a:ext cx="4824325" cy="2744100"/>
          </a:xfrm>
          <a:prstGeom prst="rect">
            <a:avLst/>
          </a:prstGeom>
          <a:noFill/>
          <a:ln>
            <a:noFill/>
          </a:ln>
        </p:spPr>
      </p:pic>
      <p:pic>
        <p:nvPicPr>
          <p:cNvPr id="424" name="Google Shape;424;g5ca4d809e0_0_1391"/>
          <p:cNvPicPr preferRelativeResize="0"/>
          <p:nvPr/>
        </p:nvPicPr>
        <p:blipFill>
          <a:blip r:embed="rId5">
            <a:alphaModFix/>
          </a:blip>
          <a:stretch>
            <a:fillRect/>
          </a:stretch>
        </p:blipFill>
        <p:spPr>
          <a:xfrm>
            <a:off x="4419600" y="3242174"/>
            <a:ext cx="4649320" cy="2631576"/>
          </a:xfrm>
          <a:prstGeom prst="rect">
            <a:avLst/>
          </a:prstGeom>
          <a:noFill/>
          <a:ln>
            <a:noFill/>
          </a:ln>
        </p:spPr>
      </p:pic>
      <p:sp>
        <p:nvSpPr>
          <p:cNvPr id="425" name="Google Shape;425;g5ca4d809e0_0_1391"/>
          <p:cNvSpPr txBox="1"/>
          <p:nvPr/>
        </p:nvSpPr>
        <p:spPr>
          <a:xfrm>
            <a:off x="6440450" y="1860025"/>
            <a:ext cx="1961100" cy="7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600" dirty="0">
                <a:latin typeface="Times New Roman"/>
                <a:ea typeface="Times New Roman"/>
                <a:cs typeface="Times New Roman"/>
                <a:sym typeface="Times New Roman"/>
              </a:rPr>
              <a:t>Consumo de agua potable</a:t>
            </a:r>
            <a:endParaRPr sz="1600" dirty="0">
              <a:latin typeface="Times New Roman"/>
              <a:ea typeface="Times New Roman"/>
              <a:cs typeface="Times New Roman"/>
              <a:sym typeface="Times New Roman"/>
            </a:endParaRPr>
          </a:p>
        </p:txBody>
      </p:sp>
      <p:sp>
        <p:nvSpPr>
          <p:cNvPr id="426" name="Google Shape;426;g5ca4d809e0_0_1391"/>
          <p:cNvSpPr txBox="1"/>
          <p:nvPr/>
        </p:nvSpPr>
        <p:spPr>
          <a:xfrm>
            <a:off x="785050" y="4479800"/>
            <a:ext cx="1961100" cy="7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600" dirty="0">
                <a:latin typeface="Times New Roman"/>
                <a:ea typeface="Times New Roman"/>
                <a:cs typeface="Times New Roman"/>
                <a:sym typeface="Times New Roman"/>
              </a:rPr>
              <a:t>Consumo de energía eléctrica</a:t>
            </a:r>
            <a:endParaRPr sz="1600" dirty="0">
              <a:latin typeface="Times New Roman"/>
              <a:ea typeface="Times New Roman"/>
              <a:cs typeface="Times New Roman"/>
              <a:sym typeface="Times New Roman"/>
            </a:endParaRPr>
          </a:p>
        </p:txBody>
      </p:sp>
      <p:sp>
        <p:nvSpPr>
          <p:cNvPr id="427" name="Google Shape;427;g5ca4d809e0_0_1391"/>
          <p:cNvSpPr/>
          <p:nvPr/>
        </p:nvSpPr>
        <p:spPr>
          <a:xfrm>
            <a:off x="5428200" y="2036300"/>
            <a:ext cx="1012200" cy="3543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g5ca4d809e0_0_1391"/>
          <p:cNvSpPr/>
          <p:nvPr/>
        </p:nvSpPr>
        <p:spPr>
          <a:xfrm flipH="1">
            <a:off x="3049975" y="4606325"/>
            <a:ext cx="1012200" cy="3543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g5ca4d809e0_0_1406"/>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434" name="Google Shape;434;g5ca4d809e0_0_1406"/>
          <p:cNvSpPr txBox="1">
            <a:spLocks noGrp="1"/>
          </p:cNvSpPr>
          <p:nvPr>
            <p:ph type="title"/>
          </p:nvPr>
        </p:nvSpPr>
        <p:spPr>
          <a:xfrm>
            <a:off x="722925" y="54008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Resultados de la investigación</a:t>
            </a:r>
            <a:endParaRPr sz="3400" i="0" dirty="0">
              <a:solidFill>
                <a:srgbClr val="000000"/>
              </a:solidFill>
              <a:latin typeface="Times New Roman"/>
              <a:ea typeface="Times New Roman"/>
              <a:cs typeface="Times New Roman"/>
              <a:sym typeface="Times New Roman"/>
            </a:endParaRPr>
          </a:p>
        </p:txBody>
      </p:sp>
      <p:sp>
        <p:nvSpPr>
          <p:cNvPr id="435" name="Google Shape;435;g5ca4d809e0_0_1406"/>
          <p:cNvSpPr txBox="1">
            <a:spLocks noGrp="1"/>
          </p:cNvSpPr>
          <p:nvPr>
            <p:ph type="body" idx="1"/>
          </p:nvPr>
        </p:nvSpPr>
        <p:spPr>
          <a:xfrm>
            <a:off x="457200" y="1017700"/>
            <a:ext cx="8229600" cy="513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s-ES" sz="2000" dirty="0">
                <a:solidFill>
                  <a:srgbClr val="000000"/>
                </a:solidFill>
                <a:latin typeface="Times New Roman"/>
                <a:ea typeface="Times New Roman"/>
                <a:cs typeface="Times New Roman"/>
                <a:sym typeface="Times New Roman"/>
              </a:rPr>
              <a:t>Costos totales de los proyectos</a:t>
            </a:r>
            <a:endParaRPr sz="2000" dirty="0">
              <a:solidFill>
                <a:srgbClr val="000000"/>
              </a:solidFill>
              <a:latin typeface="Times New Roman"/>
              <a:ea typeface="Times New Roman"/>
              <a:cs typeface="Times New Roman"/>
              <a:sym typeface="Times New Roman"/>
            </a:endParaRPr>
          </a:p>
        </p:txBody>
      </p:sp>
      <p:pic>
        <p:nvPicPr>
          <p:cNvPr id="436" name="Google Shape;436;g5ca4d809e0_0_1406"/>
          <p:cNvPicPr preferRelativeResize="0"/>
          <p:nvPr/>
        </p:nvPicPr>
        <p:blipFill>
          <a:blip r:embed="rId4">
            <a:alphaModFix/>
          </a:blip>
          <a:stretch>
            <a:fillRect/>
          </a:stretch>
        </p:blipFill>
        <p:spPr>
          <a:xfrm>
            <a:off x="304800" y="1447976"/>
            <a:ext cx="8610600" cy="44255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g5ca4d809e0_0_1432"/>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442" name="Google Shape;442;g5ca4d809e0_0_1432"/>
          <p:cNvSpPr txBox="1">
            <a:spLocks noGrp="1"/>
          </p:cNvSpPr>
          <p:nvPr>
            <p:ph type="title"/>
          </p:nvPr>
        </p:nvSpPr>
        <p:spPr>
          <a:xfrm>
            <a:off x="722925" y="54008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Resultados de la investigación</a:t>
            </a:r>
            <a:endParaRPr sz="3400" i="0" dirty="0">
              <a:solidFill>
                <a:srgbClr val="000000"/>
              </a:solidFill>
              <a:latin typeface="Times New Roman"/>
              <a:ea typeface="Times New Roman"/>
              <a:cs typeface="Times New Roman"/>
              <a:sym typeface="Times New Roman"/>
            </a:endParaRPr>
          </a:p>
        </p:txBody>
      </p:sp>
      <p:sp>
        <p:nvSpPr>
          <p:cNvPr id="443" name="Google Shape;443;g5ca4d809e0_0_1432"/>
          <p:cNvSpPr txBox="1">
            <a:spLocks noGrp="1"/>
          </p:cNvSpPr>
          <p:nvPr>
            <p:ph type="body" idx="1"/>
          </p:nvPr>
        </p:nvSpPr>
        <p:spPr>
          <a:xfrm>
            <a:off x="457200" y="1017700"/>
            <a:ext cx="8229600" cy="5130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s-ES" sz="2000" dirty="0">
                <a:solidFill>
                  <a:srgbClr val="000000"/>
                </a:solidFill>
                <a:latin typeface="Times New Roman"/>
                <a:ea typeface="Times New Roman"/>
                <a:cs typeface="Times New Roman"/>
                <a:sym typeface="Times New Roman"/>
              </a:rPr>
              <a:t>Costos por metro cuadrado de vivienda</a:t>
            </a:r>
            <a:endParaRPr sz="2000" dirty="0">
              <a:solidFill>
                <a:srgbClr val="000000"/>
              </a:solidFill>
              <a:latin typeface="Times New Roman"/>
              <a:ea typeface="Times New Roman"/>
              <a:cs typeface="Times New Roman"/>
              <a:sym typeface="Times New Roman"/>
            </a:endParaRPr>
          </a:p>
        </p:txBody>
      </p:sp>
      <p:pic>
        <p:nvPicPr>
          <p:cNvPr id="444" name="Google Shape;444;g5ca4d809e0_0_1432"/>
          <p:cNvPicPr preferRelativeResize="0"/>
          <p:nvPr/>
        </p:nvPicPr>
        <p:blipFill>
          <a:blip r:embed="rId4">
            <a:alphaModFix/>
          </a:blip>
          <a:stretch>
            <a:fillRect/>
          </a:stretch>
        </p:blipFill>
        <p:spPr>
          <a:xfrm>
            <a:off x="329250" y="1447976"/>
            <a:ext cx="8547074" cy="4400314"/>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g5ca4d809e0_0_1442"/>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450" name="Google Shape;450;g5ca4d809e0_0_1442"/>
          <p:cNvSpPr txBox="1">
            <a:spLocks noGrp="1"/>
          </p:cNvSpPr>
          <p:nvPr>
            <p:ph type="title"/>
          </p:nvPr>
        </p:nvSpPr>
        <p:spPr>
          <a:xfrm>
            <a:off x="722925" y="54008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Comprobación de la hipótesis</a:t>
            </a:r>
            <a:endParaRPr sz="3400" i="0" dirty="0">
              <a:solidFill>
                <a:srgbClr val="000000"/>
              </a:solidFill>
              <a:latin typeface="Times New Roman"/>
              <a:ea typeface="Times New Roman"/>
              <a:cs typeface="Times New Roman"/>
              <a:sym typeface="Times New Roman"/>
            </a:endParaRPr>
          </a:p>
        </p:txBody>
      </p:sp>
      <p:sp>
        <p:nvSpPr>
          <p:cNvPr id="451" name="Google Shape;451;g5ca4d809e0_0_1442"/>
          <p:cNvSpPr txBox="1"/>
          <p:nvPr/>
        </p:nvSpPr>
        <p:spPr>
          <a:xfrm>
            <a:off x="649475" y="1175657"/>
            <a:ext cx="7714200" cy="4517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42900" algn="just">
              <a:lnSpc>
                <a:spcPct val="200000"/>
              </a:lnSpc>
              <a:buClr>
                <a:schemeClr val="dk1"/>
              </a:buClr>
              <a:buSzPts val="1800"/>
              <a:buFont typeface="Times New Roman"/>
              <a:buChar char="●"/>
              <a:defRPr sz="1800">
                <a:solidFill>
                  <a:schemeClr val="tx1"/>
                </a:solidFill>
                <a:latin typeface="Times New Roman"/>
                <a:ea typeface="Times New Roman"/>
                <a:cs typeface="Times New Roman"/>
              </a:defRPr>
            </a:lvl1pPr>
          </a:lstStyle>
          <a:p>
            <a:pPr fontAlgn="base"/>
            <a:r>
              <a:rPr lang="es-EC" dirty="0"/>
              <a:t>Cualquier incremento estructural en las diferentes viviendas modifica completamente su desempeño.</a:t>
            </a:r>
          </a:p>
          <a:p>
            <a:pPr fontAlgn="base"/>
            <a:r>
              <a:rPr lang="es-EC" dirty="0"/>
              <a:t>Las fuerzas del cortante basal incrementan en un 11.11%</a:t>
            </a:r>
          </a:p>
          <a:p>
            <a:pPr fontAlgn="base"/>
            <a:r>
              <a:rPr lang="es-EC" dirty="0" smtClean="0"/>
              <a:t>Las </a:t>
            </a:r>
            <a:r>
              <a:rPr lang="es-EC" dirty="0"/>
              <a:t>derivas aumentan hasta en un 185.77% y 150% en los modelos de pórticos espaciales y paredes portantes, respectivamente. </a:t>
            </a:r>
          </a:p>
          <a:p>
            <a:pPr fontAlgn="base"/>
            <a:r>
              <a:rPr lang="es-EC" dirty="0"/>
              <a:t>El periodo de las estructuras incrementó una vez aplicados los crecimientos, esto se debe a que la masa de los modelos aumenta y a su vez la esbeltez.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3564728377"/>
              </p:ext>
            </p:extLst>
          </p:nvPr>
        </p:nvGraphicFramePr>
        <p:xfrm>
          <a:off x="1140178" y="1080911"/>
          <a:ext cx="6570133" cy="4371622"/>
        </p:xfrm>
        <a:graphic>
          <a:graphicData uri="http://schemas.openxmlformats.org/drawingml/2006/table">
            <a:tbl>
              <a:tblPr firstRow="1" bandRow="1">
                <a:tableStyleId>{EB344D84-9AFB-497E-A393-DC336BA19D2E}</a:tableStyleId>
              </a:tblPr>
              <a:tblGrid>
                <a:gridCol w="5389941">
                  <a:extLst>
                    <a:ext uri="{9D8B030D-6E8A-4147-A177-3AD203B41FA5}">
                      <a16:colId xmlns:a16="http://schemas.microsoft.com/office/drawing/2014/main" val="20000"/>
                    </a:ext>
                  </a:extLst>
                </a:gridCol>
                <a:gridCol w="1180192">
                  <a:extLst>
                    <a:ext uri="{9D8B030D-6E8A-4147-A177-3AD203B41FA5}">
                      <a16:colId xmlns:a16="http://schemas.microsoft.com/office/drawing/2014/main" val="20001"/>
                    </a:ext>
                  </a:extLst>
                </a:gridCol>
              </a:tblGrid>
              <a:tr h="466451">
                <a:tc>
                  <a:txBody>
                    <a:bodyPr/>
                    <a:lstStyle/>
                    <a:p>
                      <a:r>
                        <a:rPr lang="es-EC" sz="1800" dirty="0" smtClean="0">
                          <a:solidFill>
                            <a:schemeClr val="tx1"/>
                          </a:solidFill>
                          <a:latin typeface="Times New Roman" panose="02020603050405020304" pitchFamily="18" charset="0"/>
                          <a:cs typeface="Times New Roman" panose="02020603050405020304" pitchFamily="18" charset="0"/>
                        </a:rPr>
                        <a:t>Anexos</a:t>
                      </a:r>
                      <a:endParaRPr lang="es-EC"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s-EC" sz="1800" dirty="0" smtClean="0">
                          <a:solidFill>
                            <a:schemeClr val="tx1"/>
                          </a:solidFill>
                          <a:latin typeface="Times New Roman" panose="02020603050405020304" pitchFamily="18" charset="0"/>
                          <a:cs typeface="Times New Roman" panose="02020603050405020304" pitchFamily="18" charset="0"/>
                        </a:rPr>
                        <a:t>Cantidad</a:t>
                      </a:r>
                      <a:endParaRPr lang="es-EC" sz="1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77298">
                <a:tc>
                  <a:txBody>
                    <a:bodyPr/>
                    <a:lstStyle/>
                    <a:p>
                      <a:r>
                        <a:rPr lang="es-EC" sz="1800" dirty="0" smtClean="0">
                          <a:latin typeface="Times New Roman" panose="02020603050405020304" pitchFamily="18" charset="0"/>
                          <a:cs typeface="Times New Roman" panose="02020603050405020304" pitchFamily="18" charset="0"/>
                        </a:rPr>
                        <a:t>Planos</a:t>
                      </a:r>
                      <a:r>
                        <a:rPr lang="es-EC" sz="1800" baseline="0" dirty="0" smtClean="0">
                          <a:latin typeface="Times New Roman" panose="02020603050405020304" pitchFamily="18" charset="0"/>
                          <a:cs typeface="Times New Roman" panose="02020603050405020304" pitchFamily="18" charset="0"/>
                        </a:rPr>
                        <a:t> a</a:t>
                      </a:r>
                      <a:r>
                        <a:rPr lang="es-EC" sz="1800" dirty="0" smtClean="0">
                          <a:latin typeface="Times New Roman" panose="02020603050405020304" pitchFamily="18" charset="0"/>
                          <a:cs typeface="Times New Roman" panose="02020603050405020304" pitchFamily="18" charset="0"/>
                        </a:rPr>
                        <a:t>rquitectónicos</a:t>
                      </a:r>
                      <a:endParaRPr lang="es-EC" sz="1800" dirty="0">
                        <a:latin typeface="Times New Roman" panose="02020603050405020304" pitchFamily="18" charset="0"/>
                        <a:cs typeface="Times New Roman" panose="02020603050405020304" pitchFamily="18" charset="0"/>
                      </a:endParaRPr>
                    </a:p>
                  </a:txBody>
                  <a:tcPr/>
                </a:tc>
                <a:tc>
                  <a:txBody>
                    <a:bodyPr/>
                    <a:lstStyle/>
                    <a:p>
                      <a:pPr algn="ctr"/>
                      <a:r>
                        <a:rPr lang="es-EC" sz="1800" dirty="0" smtClean="0">
                          <a:latin typeface="Times New Roman" panose="02020603050405020304" pitchFamily="18" charset="0"/>
                          <a:cs typeface="Times New Roman" panose="02020603050405020304" pitchFamily="18" charset="0"/>
                        </a:rPr>
                        <a:t>13</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477300">
                <a:tc>
                  <a:txBody>
                    <a:bodyPr/>
                    <a:lstStyle/>
                    <a:p>
                      <a:r>
                        <a:rPr lang="es-EC" sz="1800" dirty="0" smtClean="0">
                          <a:latin typeface="Times New Roman" panose="02020603050405020304" pitchFamily="18" charset="0"/>
                          <a:cs typeface="Times New Roman" panose="02020603050405020304" pitchFamily="18" charset="0"/>
                        </a:rPr>
                        <a:t>Modelos estructurales</a:t>
                      </a:r>
                      <a:r>
                        <a:rPr lang="es-EC" sz="1800" baseline="0" dirty="0" smtClean="0">
                          <a:latin typeface="Times New Roman" panose="02020603050405020304" pitchFamily="18" charset="0"/>
                          <a:cs typeface="Times New Roman" panose="02020603050405020304" pitchFamily="18" charset="0"/>
                        </a:rPr>
                        <a:t> de pórticos espaciales</a:t>
                      </a:r>
                      <a:endParaRPr lang="es-EC" sz="1800" dirty="0">
                        <a:latin typeface="Times New Roman" panose="02020603050405020304" pitchFamily="18" charset="0"/>
                        <a:cs typeface="Times New Roman" panose="02020603050405020304" pitchFamily="18" charset="0"/>
                      </a:endParaRPr>
                    </a:p>
                  </a:txBody>
                  <a:tcPr/>
                </a:tc>
                <a:tc>
                  <a:txBody>
                    <a:bodyPr/>
                    <a:lstStyle/>
                    <a:p>
                      <a:pPr algn="ctr"/>
                      <a:r>
                        <a:rPr lang="es-EC" sz="1800" dirty="0" smtClean="0">
                          <a:latin typeface="Times New Roman" panose="02020603050405020304" pitchFamily="18" charset="0"/>
                          <a:cs typeface="Times New Roman" panose="02020603050405020304" pitchFamily="18" charset="0"/>
                        </a:rPr>
                        <a:t>7</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4628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1800" dirty="0" smtClean="0">
                          <a:latin typeface="Times New Roman" panose="02020603050405020304" pitchFamily="18" charset="0"/>
                          <a:cs typeface="Times New Roman" panose="02020603050405020304" pitchFamily="18" charset="0"/>
                        </a:rPr>
                        <a:t>Modelos estructurales</a:t>
                      </a:r>
                      <a:r>
                        <a:rPr lang="es-EC" sz="1800" baseline="0" dirty="0" smtClean="0">
                          <a:latin typeface="Times New Roman" panose="02020603050405020304" pitchFamily="18" charset="0"/>
                          <a:cs typeface="Times New Roman" panose="02020603050405020304" pitchFamily="18" charset="0"/>
                        </a:rPr>
                        <a:t> de paredes portantes</a:t>
                      </a:r>
                      <a:endParaRPr lang="es-EC" sz="1800" dirty="0" smtClean="0">
                        <a:latin typeface="Times New Roman" panose="02020603050405020304" pitchFamily="18" charset="0"/>
                        <a:cs typeface="Times New Roman" panose="02020603050405020304" pitchFamily="18" charset="0"/>
                      </a:endParaRPr>
                    </a:p>
                  </a:txBody>
                  <a:tcPr/>
                </a:tc>
                <a:tc>
                  <a:txBody>
                    <a:bodyPr/>
                    <a:lstStyle/>
                    <a:p>
                      <a:pPr algn="ctr"/>
                      <a:r>
                        <a:rPr lang="es-EC" sz="1800" dirty="0" smtClean="0">
                          <a:latin typeface="Times New Roman" panose="02020603050405020304" pitchFamily="18" charset="0"/>
                          <a:cs typeface="Times New Roman" panose="02020603050405020304" pitchFamily="18" charset="0"/>
                        </a:rPr>
                        <a:t>7</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462834">
                <a:tc>
                  <a:txBody>
                    <a:bodyPr/>
                    <a:lstStyle/>
                    <a:p>
                      <a:r>
                        <a:rPr lang="es-EC" sz="1800" dirty="0" smtClean="0">
                          <a:latin typeface="Times New Roman" panose="02020603050405020304" pitchFamily="18" charset="0"/>
                          <a:cs typeface="Times New Roman" panose="02020603050405020304" pitchFamily="18" charset="0"/>
                        </a:rPr>
                        <a:t>Planos estructurales de pórticos espaciales</a:t>
                      </a:r>
                      <a:endParaRPr lang="es-EC" sz="1800" dirty="0">
                        <a:latin typeface="Times New Roman" panose="02020603050405020304" pitchFamily="18" charset="0"/>
                        <a:cs typeface="Times New Roman" panose="02020603050405020304" pitchFamily="18" charset="0"/>
                      </a:endParaRPr>
                    </a:p>
                  </a:txBody>
                  <a:tcPr/>
                </a:tc>
                <a:tc>
                  <a:txBody>
                    <a:bodyPr/>
                    <a:lstStyle/>
                    <a:p>
                      <a:pPr algn="ctr"/>
                      <a:r>
                        <a:rPr lang="es-EC" sz="1800" dirty="0" smtClean="0">
                          <a:latin typeface="Times New Roman" panose="02020603050405020304" pitchFamily="18" charset="0"/>
                          <a:cs typeface="Times New Roman" panose="02020603050405020304" pitchFamily="18" charset="0"/>
                        </a:rPr>
                        <a:t>4</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491763">
                <a:tc>
                  <a:txBody>
                    <a:bodyPr/>
                    <a:lstStyle/>
                    <a:p>
                      <a:r>
                        <a:rPr lang="es-EC" sz="1800" dirty="0" smtClean="0">
                          <a:latin typeface="Times New Roman" panose="02020603050405020304" pitchFamily="18" charset="0"/>
                          <a:cs typeface="Times New Roman" panose="02020603050405020304" pitchFamily="18" charset="0"/>
                        </a:rPr>
                        <a:t>Planos estructurales de paredes</a:t>
                      </a:r>
                      <a:r>
                        <a:rPr lang="es-EC" sz="1800" baseline="0" dirty="0" smtClean="0">
                          <a:latin typeface="Times New Roman" panose="02020603050405020304" pitchFamily="18" charset="0"/>
                          <a:cs typeface="Times New Roman" panose="02020603050405020304" pitchFamily="18" charset="0"/>
                        </a:rPr>
                        <a:t> portantes</a:t>
                      </a:r>
                      <a:endParaRPr lang="es-EC" sz="1800" dirty="0">
                        <a:latin typeface="Times New Roman" panose="02020603050405020304" pitchFamily="18" charset="0"/>
                        <a:cs typeface="Times New Roman" panose="02020603050405020304" pitchFamily="18" charset="0"/>
                      </a:endParaRPr>
                    </a:p>
                  </a:txBody>
                  <a:tcPr/>
                </a:tc>
                <a:tc>
                  <a:txBody>
                    <a:bodyPr/>
                    <a:lstStyle/>
                    <a:p>
                      <a:pPr algn="ctr"/>
                      <a:r>
                        <a:rPr lang="es-EC" sz="1800" dirty="0" smtClean="0">
                          <a:latin typeface="Times New Roman" panose="02020603050405020304" pitchFamily="18" charset="0"/>
                          <a:cs typeface="Times New Roman" panose="02020603050405020304" pitchFamily="18" charset="0"/>
                        </a:rPr>
                        <a:t>3</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477298">
                <a:tc>
                  <a:txBody>
                    <a:bodyPr/>
                    <a:lstStyle/>
                    <a:p>
                      <a:r>
                        <a:rPr lang="es-EC" sz="1800" dirty="0" smtClean="0">
                          <a:latin typeface="Times New Roman" panose="02020603050405020304" pitchFamily="18" charset="0"/>
                          <a:cs typeface="Times New Roman" panose="02020603050405020304" pitchFamily="18" charset="0"/>
                        </a:rPr>
                        <a:t>Memorias de calculo</a:t>
                      </a:r>
                      <a:endParaRPr lang="es-EC" sz="1800" dirty="0">
                        <a:latin typeface="Times New Roman" panose="02020603050405020304" pitchFamily="18" charset="0"/>
                        <a:cs typeface="Times New Roman" panose="02020603050405020304" pitchFamily="18" charset="0"/>
                      </a:endParaRPr>
                    </a:p>
                  </a:txBody>
                  <a:tcPr/>
                </a:tc>
                <a:tc>
                  <a:txBody>
                    <a:bodyPr/>
                    <a:lstStyle/>
                    <a:p>
                      <a:pPr algn="ctr"/>
                      <a:r>
                        <a:rPr lang="es-EC" sz="1800" dirty="0" smtClean="0">
                          <a:latin typeface="Times New Roman" panose="02020603050405020304" pitchFamily="18" charset="0"/>
                          <a:cs typeface="Times New Roman" panose="02020603050405020304" pitchFamily="18" charset="0"/>
                        </a:rPr>
                        <a:t>2</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520690">
                <a:tc>
                  <a:txBody>
                    <a:bodyPr/>
                    <a:lstStyle/>
                    <a:p>
                      <a:r>
                        <a:rPr lang="es-EC" sz="1800" dirty="0" smtClean="0">
                          <a:latin typeface="Times New Roman" panose="02020603050405020304" pitchFamily="18" charset="0"/>
                          <a:cs typeface="Times New Roman" panose="02020603050405020304" pitchFamily="18" charset="0"/>
                        </a:rPr>
                        <a:t>Planos</a:t>
                      </a:r>
                      <a:r>
                        <a:rPr lang="es-EC" sz="1800" baseline="0" dirty="0" smtClean="0">
                          <a:latin typeface="Times New Roman" panose="02020603050405020304" pitchFamily="18" charset="0"/>
                          <a:cs typeface="Times New Roman" panose="02020603050405020304" pitchFamily="18" charset="0"/>
                        </a:rPr>
                        <a:t> hidrosanitarios</a:t>
                      </a:r>
                      <a:endParaRPr lang="es-EC" sz="1800" dirty="0">
                        <a:latin typeface="Times New Roman" panose="02020603050405020304" pitchFamily="18" charset="0"/>
                        <a:cs typeface="Times New Roman" panose="02020603050405020304" pitchFamily="18" charset="0"/>
                      </a:endParaRPr>
                    </a:p>
                  </a:txBody>
                  <a:tcPr/>
                </a:tc>
                <a:tc>
                  <a:txBody>
                    <a:bodyPr/>
                    <a:lstStyle/>
                    <a:p>
                      <a:pPr algn="ctr"/>
                      <a:r>
                        <a:rPr lang="es-EC" sz="1800" dirty="0" smtClean="0">
                          <a:latin typeface="Times New Roman" panose="02020603050405020304" pitchFamily="18" charset="0"/>
                          <a:cs typeface="Times New Roman" panose="02020603050405020304" pitchFamily="18" charset="0"/>
                        </a:rPr>
                        <a:t>3</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r h="535154">
                <a:tc>
                  <a:txBody>
                    <a:bodyPr/>
                    <a:lstStyle/>
                    <a:p>
                      <a:r>
                        <a:rPr lang="es-EC" sz="1800" dirty="0" smtClean="0">
                          <a:latin typeface="Times New Roman" panose="02020603050405020304" pitchFamily="18" charset="0"/>
                          <a:cs typeface="Times New Roman" panose="02020603050405020304" pitchFamily="18" charset="0"/>
                        </a:rPr>
                        <a:t>Planos eléctricos</a:t>
                      </a:r>
                      <a:endParaRPr lang="es-EC" sz="1800" dirty="0">
                        <a:latin typeface="Times New Roman" panose="02020603050405020304" pitchFamily="18" charset="0"/>
                        <a:cs typeface="Times New Roman" panose="02020603050405020304" pitchFamily="18" charset="0"/>
                      </a:endParaRPr>
                    </a:p>
                  </a:txBody>
                  <a:tcPr/>
                </a:tc>
                <a:tc>
                  <a:txBody>
                    <a:bodyPr/>
                    <a:lstStyle/>
                    <a:p>
                      <a:pPr algn="ctr"/>
                      <a:r>
                        <a:rPr lang="es-EC" sz="1800" dirty="0" smtClean="0">
                          <a:latin typeface="Times New Roman" panose="02020603050405020304" pitchFamily="18" charset="0"/>
                          <a:cs typeface="Times New Roman" panose="02020603050405020304" pitchFamily="18" charset="0"/>
                        </a:rPr>
                        <a:t>2</a:t>
                      </a:r>
                      <a:endParaRPr lang="es-EC"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68746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5ca4d809e0_1_1824"/>
          <p:cNvSpPr txBox="1">
            <a:spLocks noGrp="1"/>
          </p:cNvSpPr>
          <p:nvPr>
            <p:ph type="title"/>
          </p:nvPr>
        </p:nvSpPr>
        <p:spPr>
          <a:xfrm>
            <a:off x="684975" y="616263"/>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Conclusiones</a:t>
            </a:r>
            <a:endParaRPr sz="3400" i="0" dirty="0">
              <a:solidFill>
                <a:srgbClr val="000000"/>
              </a:solidFill>
              <a:latin typeface="Times New Roman"/>
              <a:ea typeface="Times New Roman"/>
              <a:cs typeface="Times New Roman"/>
              <a:sym typeface="Times New Roman"/>
            </a:endParaRPr>
          </a:p>
        </p:txBody>
      </p:sp>
      <p:sp>
        <p:nvSpPr>
          <p:cNvPr id="471" name="Google Shape;471;g5ca4d809e0_1_1824"/>
          <p:cNvSpPr txBox="1">
            <a:spLocks noGrp="1"/>
          </p:cNvSpPr>
          <p:nvPr>
            <p:ph type="body" idx="1"/>
          </p:nvPr>
        </p:nvSpPr>
        <p:spPr>
          <a:xfrm>
            <a:off x="457200" y="1226530"/>
            <a:ext cx="8229600" cy="4805400"/>
          </a:xfrm>
          <a:prstGeom prst="rect">
            <a:avLst/>
          </a:prstGeom>
        </p:spPr>
        <p:txBody>
          <a:bodyPr spcFirstLastPara="1" wrap="square" lIns="91425" tIns="45700" rIns="91425" bIns="45700" anchor="t" anchorCtr="0">
            <a:noAutofit/>
          </a:bodyPr>
          <a:lstStyle/>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lvl="0" indent="-330200" algn="just">
              <a:lnSpc>
                <a:spcPct val="150000"/>
              </a:lnSpc>
              <a:spcBef>
                <a:spcPts val="0"/>
              </a:spcBef>
              <a:buClr>
                <a:schemeClr val="dk1"/>
              </a:buClr>
              <a:buSzPts val="1600"/>
              <a:buChar char="●"/>
            </a:pPr>
            <a:r>
              <a:rPr lang="es-EC" sz="1600" dirty="0" smtClean="0">
                <a:solidFill>
                  <a:schemeClr val="dk1"/>
                </a:solidFill>
                <a:latin typeface="Times New Roman"/>
                <a:ea typeface="Times New Roman"/>
                <a:cs typeface="Times New Roman"/>
              </a:rPr>
              <a:t>Al </a:t>
            </a:r>
            <a:r>
              <a:rPr lang="es-EC" sz="1600" dirty="0">
                <a:solidFill>
                  <a:schemeClr val="dk1"/>
                </a:solidFill>
                <a:latin typeface="Times New Roman"/>
                <a:ea typeface="Times New Roman"/>
                <a:cs typeface="Times New Roman"/>
              </a:rPr>
              <a:t>ser una vivienda de interés social que pueda ser construida en cualquier parte del país se </a:t>
            </a:r>
            <a:r>
              <a:rPr lang="es-EC" sz="1600" dirty="0" smtClean="0">
                <a:solidFill>
                  <a:schemeClr val="dk1"/>
                </a:solidFill>
                <a:latin typeface="Times New Roman"/>
                <a:ea typeface="Times New Roman"/>
                <a:cs typeface="Times New Roman"/>
              </a:rPr>
              <a:t>plantea </a:t>
            </a:r>
            <a:r>
              <a:rPr lang="es-EC" sz="1600" dirty="0">
                <a:solidFill>
                  <a:schemeClr val="dk1"/>
                </a:solidFill>
                <a:latin typeface="Times New Roman"/>
                <a:ea typeface="Times New Roman"/>
                <a:cs typeface="Times New Roman"/>
              </a:rPr>
              <a:t>un tipo de cimentación que se adapte a las diferentes características del suelo, es por esto que para el caso de pórticos espaciales se diseñó vigas y losa de cimentación; mientras que para el modelo de paredes portantes se </a:t>
            </a:r>
            <a:r>
              <a:rPr lang="es-EC" sz="1600" dirty="0" smtClean="0">
                <a:solidFill>
                  <a:schemeClr val="dk1"/>
                </a:solidFill>
                <a:latin typeface="Times New Roman"/>
                <a:ea typeface="Times New Roman"/>
                <a:cs typeface="Times New Roman"/>
              </a:rPr>
              <a:t>planteó una combinación con zapatas corridas y </a:t>
            </a:r>
            <a:r>
              <a:rPr lang="es-EC" sz="1600" dirty="0">
                <a:solidFill>
                  <a:schemeClr val="dk1"/>
                </a:solidFill>
                <a:latin typeface="Times New Roman"/>
                <a:ea typeface="Times New Roman"/>
                <a:cs typeface="Times New Roman"/>
              </a:rPr>
              <a:t>losa de cimentación</a:t>
            </a:r>
            <a:r>
              <a:rPr lang="es-EC" sz="1600" dirty="0" smtClean="0">
                <a:solidFill>
                  <a:schemeClr val="dk1"/>
                </a:solidFill>
                <a:latin typeface="Times New Roman"/>
                <a:ea typeface="Times New Roman"/>
                <a:cs typeface="Times New Roman"/>
              </a:rPr>
              <a:t>.</a:t>
            </a:r>
          </a:p>
          <a:p>
            <a:pPr indent="-330200" algn="just">
              <a:lnSpc>
                <a:spcPct val="150000"/>
              </a:lnSpc>
              <a:spcBef>
                <a:spcPts val="0"/>
              </a:spcBef>
              <a:buClr>
                <a:schemeClr val="dk1"/>
              </a:buClr>
              <a:buSzPts val="1600"/>
              <a:buFont typeface="Arial"/>
              <a:buChar char="●"/>
            </a:pPr>
            <a:endParaRPr lang="es-EC" sz="1600" dirty="0" smtClean="0">
              <a:solidFill>
                <a:schemeClr val="dk1"/>
              </a:solidFill>
              <a:latin typeface="Times New Roman"/>
              <a:ea typeface="Times New Roman"/>
              <a:cs typeface="Times New Roman"/>
              <a:sym typeface="Times New Roman"/>
            </a:endParaRPr>
          </a:p>
          <a:p>
            <a:pPr indent="-330200" algn="just">
              <a:lnSpc>
                <a:spcPct val="150000"/>
              </a:lnSpc>
              <a:spcBef>
                <a:spcPts val="0"/>
              </a:spcBef>
              <a:buClr>
                <a:schemeClr val="dk1"/>
              </a:buClr>
              <a:buSzPts val="1600"/>
              <a:buFont typeface="Arial"/>
              <a:buChar char="●"/>
            </a:pPr>
            <a:r>
              <a:rPr lang="es-EC" sz="1600" dirty="0" smtClean="0">
                <a:solidFill>
                  <a:schemeClr val="dk1"/>
                </a:solidFill>
                <a:latin typeface="Times New Roman"/>
                <a:ea typeface="Times New Roman"/>
                <a:cs typeface="Times New Roman"/>
                <a:sym typeface="Times New Roman"/>
              </a:rPr>
              <a:t>Con </a:t>
            </a:r>
            <a:r>
              <a:rPr lang="es-EC" sz="1600" dirty="0">
                <a:solidFill>
                  <a:schemeClr val="dk1"/>
                </a:solidFill>
                <a:latin typeface="Times New Roman"/>
                <a:ea typeface="Times New Roman"/>
                <a:cs typeface="Times New Roman"/>
                <a:sym typeface="Times New Roman"/>
              </a:rPr>
              <a:t>el </a:t>
            </a:r>
            <a:r>
              <a:rPr lang="es-EC" sz="1600" dirty="0" err="1">
                <a:solidFill>
                  <a:schemeClr val="dk1"/>
                </a:solidFill>
                <a:latin typeface="Times New Roman"/>
                <a:ea typeface="Times New Roman"/>
                <a:cs typeface="Times New Roman"/>
              </a:rPr>
              <a:t>predimensionamiento</a:t>
            </a:r>
            <a:r>
              <a:rPr lang="es-EC" sz="1600" dirty="0">
                <a:solidFill>
                  <a:schemeClr val="dk1"/>
                </a:solidFill>
                <a:latin typeface="Times New Roman"/>
                <a:ea typeface="Times New Roman"/>
                <a:cs typeface="Times New Roman"/>
              </a:rPr>
              <a:t> de los elementos estructurales se obtuvo un espesor para la losa de 12,5 cm en caso de ser maciza y de 15 cm si fuera alivianada, pero debido a los diámetros de las instalaciones hidrosanitarias y de las pendientes que estas deben tener se adopta una losa alivianada con 20 cm de espesor.</a:t>
            </a:r>
          </a:p>
          <a:p>
            <a:pPr lvl="0" indent="-330200" algn="just">
              <a:lnSpc>
                <a:spcPct val="150000"/>
              </a:lnSpc>
              <a:spcBef>
                <a:spcPts val="0"/>
              </a:spcBef>
              <a:buClr>
                <a:schemeClr val="dk1"/>
              </a:buClr>
              <a:buSzPts val="1600"/>
              <a:buChar char="●"/>
            </a:pPr>
            <a:endParaRPr lang="es-EC" sz="1600" dirty="0" smtClean="0">
              <a:solidFill>
                <a:schemeClr val="dk1"/>
              </a:solidFill>
              <a:latin typeface="Times New Roman"/>
              <a:ea typeface="Times New Roman"/>
              <a:cs typeface="Times New Roman"/>
            </a:endParaRPr>
          </a:p>
          <a:p>
            <a:pPr lvl="0" indent="-330200" algn="just">
              <a:lnSpc>
                <a:spcPct val="150000"/>
              </a:lnSpc>
              <a:spcBef>
                <a:spcPts val="0"/>
              </a:spcBef>
              <a:buClr>
                <a:schemeClr val="dk1"/>
              </a:buClr>
              <a:buSzPts val="1600"/>
              <a:buChar char="●"/>
            </a:pPr>
            <a:endParaRPr lang="es-EC" sz="1600" dirty="0">
              <a:solidFill>
                <a:schemeClr val="dk1"/>
              </a:solidFill>
              <a:latin typeface="Times New Roman"/>
              <a:ea typeface="Times New Roman"/>
              <a:cs typeface="Times New Roman"/>
            </a:endParaRPr>
          </a:p>
          <a:p>
            <a:pPr lvl="0" indent="-330200" algn="just">
              <a:lnSpc>
                <a:spcPct val="150000"/>
              </a:lnSpc>
              <a:spcBef>
                <a:spcPts val="0"/>
              </a:spcBef>
              <a:buClr>
                <a:schemeClr val="dk1"/>
              </a:buClr>
              <a:buSzPts val="1600"/>
              <a:buChar char="●"/>
            </a:pPr>
            <a:endParaRPr sz="1600" dirty="0">
              <a:solidFill>
                <a:schemeClr val="dk1"/>
              </a:solidFill>
              <a:latin typeface="Times New Roman"/>
              <a:ea typeface="Times New Roman"/>
              <a:cs typeface="Times New Roman"/>
            </a:endParaRPr>
          </a:p>
        </p:txBody>
      </p:sp>
      <p:pic>
        <p:nvPicPr>
          <p:cNvPr id="472" name="Google Shape;472;g5ca4d809e0_1_1824"/>
          <p:cNvPicPr preferRelativeResize="0"/>
          <p:nvPr/>
        </p:nvPicPr>
        <p:blipFill rotWithShape="1">
          <a:blip r:embed="rId3">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5ca4d809e0_1_1824"/>
          <p:cNvSpPr txBox="1">
            <a:spLocks noGrp="1"/>
          </p:cNvSpPr>
          <p:nvPr>
            <p:ph type="title"/>
          </p:nvPr>
        </p:nvSpPr>
        <p:spPr>
          <a:xfrm>
            <a:off x="684975" y="616263"/>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Conclusiones</a:t>
            </a:r>
            <a:endParaRPr sz="3400" i="0" dirty="0">
              <a:solidFill>
                <a:srgbClr val="000000"/>
              </a:solidFill>
              <a:latin typeface="Times New Roman"/>
              <a:ea typeface="Times New Roman"/>
              <a:cs typeface="Times New Roman"/>
              <a:sym typeface="Times New Roman"/>
            </a:endParaRPr>
          </a:p>
        </p:txBody>
      </p:sp>
      <p:sp>
        <p:nvSpPr>
          <p:cNvPr id="471" name="Google Shape;471;g5ca4d809e0_1_1824"/>
          <p:cNvSpPr txBox="1">
            <a:spLocks noGrp="1"/>
          </p:cNvSpPr>
          <p:nvPr>
            <p:ph type="body" idx="1"/>
          </p:nvPr>
        </p:nvSpPr>
        <p:spPr>
          <a:xfrm>
            <a:off x="457200" y="1144550"/>
            <a:ext cx="8229600" cy="4805400"/>
          </a:xfrm>
          <a:prstGeom prst="rect">
            <a:avLst/>
          </a:prstGeom>
        </p:spPr>
        <p:txBody>
          <a:bodyPr spcFirstLastPara="1" wrap="square" lIns="91425" tIns="45700" rIns="91425" bIns="45700" anchor="t" anchorCtr="0">
            <a:noAutofit/>
          </a:bodyPr>
          <a:lstStyle/>
          <a:p>
            <a:pPr indent="-330200" algn="just">
              <a:lnSpc>
                <a:spcPct val="150000"/>
              </a:lnSpc>
              <a:spcBef>
                <a:spcPts val="0"/>
              </a:spcBef>
              <a:buClr>
                <a:schemeClr val="dk1"/>
              </a:buClr>
              <a:buSzPts val="1600"/>
              <a:buFont typeface="Arial"/>
              <a:buChar char="●"/>
            </a:pPr>
            <a:r>
              <a:rPr lang="es-EC" sz="1600" dirty="0" smtClean="0">
                <a:solidFill>
                  <a:schemeClr val="dk1"/>
                </a:solidFill>
                <a:latin typeface="Times New Roman"/>
                <a:ea typeface="Times New Roman"/>
                <a:cs typeface="Times New Roman"/>
                <a:sym typeface="Times New Roman"/>
              </a:rPr>
              <a:t>Mediante </a:t>
            </a:r>
            <a:r>
              <a:rPr lang="es-EC" sz="1600" dirty="0">
                <a:solidFill>
                  <a:schemeClr val="dk1"/>
                </a:solidFill>
                <a:latin typeface="Times New Roman"/>
                <a:ea typeface="Times New Roman"/>
                <a:cs typeface="Times New Roman"/>
              </a:rPr>
              <a:t>el predimensionamiento de las paredes portantes se obtuvo un espesor </a:t>
            </a:r>
            <a:r>
              <a:rPr lang="es-EC" sz="1600" dirty="0" smtClean="0">
                <a:solidFill>
                  <a:schemeClr val="dk1"/>
                </a:solidFill>
                <a:latin typeface="Times New Roman"/>
                <a:ea typeface="Times New Roman"/>
                <a:cs typeface="Times New Roman"/>
              </a:rPr>
              <a:t>para muros de </a:t>
            </a:r>
            <a:r>
              <a:rPr lang="es-EC" sz="1600" dirty="0">
                <a:solidFill>
                  <a:schemeClr val="dk1"/>
                </a:solidFill>
                <a:latin typeface="Times New Roman"/>
                <a:ea typeface="Times New Roman"/>
                <a:cs typeface="Times New Roman"/>
              </a:rPr>
              <a:t>10 cm, el cual fue apto para resistir la acción de las cargas gravitacionales y sísmicas de la estructura</a:t>
            </a:r>
            <a:r>
              <a:rPr lang="es-EC" sz="1600" dirty="0" smtClean="0">
                <a:solidFill>
                  <a:schemeClr val="dk1"/>
                </a:solidFill>
                <a:latin typeface="Times New Roman"/>
                <a:ea typeface="Times New Roman"/>
                <a:cs typeface="Times New Roman"/>
              </a:rPr>
              <a:t>.</a:t>
            </a:r>
          </a:p>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r>
              <a:rPr lang="es-EC" sz="1600" dirty="0">
                <a:solidFill>
                  <a:schemeClr val="dk1"/>
                </a:solidFill>
                <a:latin typeface="Times New Roman"/>
                <a:ea typeface="Times New Roman"/>
                <a:cs typeface="Times New Roman"/>
              </a:rPr>
              <a:t>La estructura de paredes portantes tuvo un mejor comportamiento que la estructura de pórticos espaciales, debido a que éste posee una gran resistencia a esfuerzos laterales con derivas inferiores al 0.1%. </a:t>
            </a:r>
            <a:endParaRPr lang="es-EC" sz="1600" dirty="0" smtClean="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C" sz="1600" dirty="0" smtClean="0">
              <a:solidFill>
                <a:schemeClr val="dk1"/>
              </a:solidFill>
              <a:latin typeface="Times New Roman"/>
              <a:ea typeface="Times New Roman"/>
              <a:cs typeface="Times New Roman"/>
            </a:endParaRPr>
          </a:p>
          <a:p>
            <a:pPr lvl="0" indent="-330200" algn="just">
              <a:lnSpc>
                <a:spcPct val="150000"/>
              </a:lnSpc>
              <a:spcBef>
                <a:spcPts val="0"/>
              </a:spcBef>
              <a:buClr>
                <a:schemeClr val="dk1"/>
              </a:buClr>
              <a:buSzPts val="1600"/>
              <a:buFont typeface="Arial"/>
              <a:buChar char="●"/>
            </a:pPr>
            <a:r>
              <a:rPr lang="es-EC" sz="1600" dirty="0">
                <a:solidFill>
                  <a:schemeClr val="dk1"/>
                </a:solidFill>
                <a:latin typeface="Times New Roman"/>
                <a:ea typeface="Times New Roman"/>
                <a:cs typeface="Times New Roman"/>
                <a:sym typeface="Times New Roman"/>
              </a:rPr>
              <a:t>El </a:t>
            </a:r>
            <a:r>
              <a:rPr lang="es-EC" sz="1600" dirty="0">
                <a:solidFill>
                  <a:schemeClr val="dk1"/>
                </a:solidFill>
                <a:latin typeface="Times New Roman"/>
                <a:ea typeface="Times New Roman"/>
                <a:cs typeface="Times New Roman"/>
              </a:rPr>
              <a:t>máximo valor de los radios de giro de las estructuras es de 1.18 lo cual indica que no se generan problemas de torsión en ninguno de los modelos. </a:t>
            </a:r>
            <a:endParaRPr lang="es-EC" sz="1600" dirty="0" smtClean="0">
              <a:solidFill>
                <a:schemeClr val="dk1"/>
              </a:solidFill>
              <a:latin typeface="Times New Roman"/>
              <a:ea typeface="Times New Roman"/>
              <a:cs typeface="Times New Roman"/>
            </a:endParaRPr>
          </a:p>
          <a:p>
            <a:pPr lvl="0" indent="-330200" algn="just">
              <a:lnSpc>
                <a:spcPct val="150000"/>
              </a:lnSpc>
              <a:spcBef>
                <a:spcPts val="0"/>
              </a:spcBef>
              <a:buClr>
                <a:schemeClr val="dk1"/>
              </a:buClr>
              <a:buSzPts val="1600"/>
              <a:buFont typeface="Arial"/>
              <a:buChar char="●"/>
            </a:pPr>
            <a:endParaRPr lang="es-ES" sz="16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r>
              <a:rPr lang="es-EC" sz="1600" dirty="0">
                <a:solidFill>
                  <a:schemeClr val="dk1"/>
                </a:solidFill>
                <a:latin typeface="Times New Roman"/>
                <a:ea typeface="Times New Roman"/>
                <a:cs typeface="Times New Roman"/>
                <a:sym typeface="Times New Roman"/>
              </a:rPr>
              <a:t>Los </a:t>
            </a:r>
            <a:r>
              <a:rPr lang="es-EC" sz="1600" dirty="0">
                <a:solidFill>
                  <a:schemeClr val="dk1"/>
                </a:solidFill>
                <a:latin typeface="Times New Roman"/>
                <a:ea typeface="Times New Roman"/>
                <a:cs typeface="Times New Roman"/>
              </a:rPr>
              <a:t>periodos fundamentales de la estructura de paredes portantes registran valores por debajo de 0.07 segundos, lo que representa un excelente desempeño </a:t>
            </a:r>
            <a:r>
              <a:rPr lang="es-EC" sz="1600" dirty="0" err="1">
                <a:solidFill>
                  <a:schemeClr val="dk1"/>
                </a:solidFill>
                <a:latin typeface="Times New Roman"/>
                <a:ea typeface="Times New Roman"/>
                <a:cs typeface="Times New Roman"/>
              </a:rPr>
              <a:t>sismoresistente</a:t>
            </a:r>
            <a:r>
              <a:rPr lang="es-EC" sz="1600" dirty="0">
                <a:solidFill>
                  <a:schemeClr val="dk1"/>
                </a:solidFill>
                <a:latin typeface="Times New Roman"/>
                <a:ea typeface="Times New Roman"/>
                <a:cs typeface="Times New Roman"/>
              </a:rPr>
              <a:t>. </a:t>
            </a:r>
          </a:p>
          <a:p>
            <a:pPr lvl="0" indent="-330200" algn="just">
              <a:lnSpc>
                <a:spcPct val="150000"/>
              </a:lnSpc>
              <a:spcBef>
                <a:spcPts val="0"/>
              </a:spcBef>
              <a:buClr>
                <a:schemeClr val="dk1"/>
              </a:buClr>
              <a:buSzPts val="1600"/>
              <a:buFont typeface="Arial"/>
              <a:buChar char="●"/>
            </a:pPr>
            <a:endParaRPr lang="es-EC" sz="1600" dirty="0" smtClean="0">
              <a:solidFill>
                <a:schemeClr val="dk1"/>
              </a:solidFill>
              <a:latin typeface="Times New Roman"/>
              <a:ea typeface="Times New Roman"/>
              <a:cs typeface="Times New Roman"/>
            </a:endParaRPr>
          </a:p>
          <a:p>
            <a:pPr lvl="0" indent="-330200" algn="just">
              <a:lnSpc>
                <a:spcPct val="150000"/>
              </a:lnSpc>
              <a:spcBef>
                <a:spcPts val="0"/>
              </a:spcBef>
              <a:buClr>
                <a:schemeClr val="dk1"/>
              </a:buClr>
              <a:buSzPts val="1600"/>
              <a:buFont typeface="Arial"/>
              <a:buChar char="●"/>
            </a:pPr>
            <a:endParaRPr lang="es-ES" sz="1600" dirty="0">
              <a:solidFill>
                <a:schemeClr val="dk1"/>
              </a:solidFill>
              <a:latin typeface="Times New Roman"/>
              <a:ea typeface="Times New Roman"/>
              <a:cs typeface="Times New Roman"/>
            </a:endParaRPr>
          </a:p>
          <a:p>
            <a:pPr lvl="0"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marL="457200" lvl="0" indent="-330200" algn="just" rtl="0">
              <a:lnSpc>
                <a:spcPct val="150000"/>
              </a:lnSpc>
              <a:spcBef>
                <a:spcPts val="0"/>
              </a:spcBef>
              <a:spcAft>
                <a:spcPts val="0"/>
              </a:spcAft>
              <a:buClr>
                <a:schemeClr val="dk1"/>
              </a:buClr>
              <a:buSzPts val="1600"/>
              <a:buChar char="●"/>
            </a:pPr>
            <a:endParaRPr sz="1600" dirty="0">
              <a:solidFill>
                <a:schemeClr val="dk1"/>
              </a:solidFill>
              <a:latin typeface="Times New Roman"/>
              <a:ea typeface="Times New Roman"/>
              <a:cs typeface="Times New Roman"/>
            </a:endParaRPr>
          </a:p>
        </p:txBody>
      </p:sp>
      <p:pic>
        <p:nvPicPr>
          <p:cNvPr id="472" name="Google Shape;472;g5ca4d809e0_1_1824"/>
          <p:cNvPicPr preferRelativeResize="0"/>
          <p:nvPr/>
        </p:nvPicPr>
        <p:blipFill rotWithShape="1">
          <a:blip r:embed="rId3">
            <a:alphaModFix/>
          </a:blip>
          <a:srcRect/>
          <a:stretch/>
        </p:blipFill>
        <p:spPr>
          <a:xfrm>
            <a:off x="6697662" y="5949950"/>
            <a:ext cx="2370137" cy="719137"/>
          </a:xfrm>
          <a:prstGeom prst="rect">
            <a:avLst/>
          </a:prstGeom>
          <a:noFill/>
          <a:ln>
            <a:noFill/>
          </a:ln>
        </p:spPr>
      </p:pic>
    </p:spTree>
    <p:extLst>
      <p:ext uri="{BB962C8B-B14F-4D97-AF65-F5344CB8AC3E}">
        <p14:creationId xmlns:p14="http://schemas.microsoft.com/office/powerpoint/2010/main" val="354494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5ca4d809e0_1_1832"/>
          <p:cNvSpPr txBox="1">
            <a:spLocks noGrp="1"/>
          </p:cNvSpPr>
          <p:nvPr>
            <p:ph type="title"/>
          </p:nvPr>
        </p:nvSpPr>
        <p:spPr>
          <a:xfrm>
            <a:off x="684975" y="616263"/>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Conclusiones</a:t>
            </a:r>
            <a:endParaRPr sz="3400" i="0" dirty="0">
              <a:solidFill>
                <a:srgbClr val="000000"/>
              </a:solidFill>
              <a:latin typeface="Times New Roman"/>
              <a:ea typeface="Times New Roman"/>
              <a:cs typeface="Times New Roman"/>
              <a:sym typeface="Times New Roman"/>
            </a:endParaRPr>
          </a:p>
        </p:txBody>
      </p:sp>
      <p:sp>
        <p:nvSpPr>
          <p:cNvPr id="478" name="Google Shape;478;g5ca4d809e0_1_1832"/>
          <p:cNvSpPr txBox="1">
            <a:spLocks noGrp="1"/>
          </p:cNvSpPr>
          <p:nvPr>
            <p:ph type="body" idx="1"/>
          </p:nvPr>
        </p:nvSpPr>
        <p:spPr>
          <a:xfrm>
            <a:off x="466627" y="1116255"/>
            <a:ext cx="8229600" cy="4805400"/>
          </a:xfrm>
          <a:prstGeom prst="rect">
            <a:avLst/>
          </a:prstGeom>
        </p:spPr>
        <p:txBody>
          <a:bodyPr spcFirstLastPara="1" wrap="square" lIns="91425" tIns="45700" rIns="91425" bIns="45700" anchor="t" anchorCtr="0">
            <a:noAutofit/>
          </a:bodyPr>
          <a:lstStyle/>
          <a:p>
            <a:pPr indent="-330200" algn="just">
              <a:lnSpc>
                <a:spcPct val="150000"/>
              </a:lnSpc>
              <a:spcBef>
                <a:spcPts val="0"/>
              </a:spcBef>
              <a:buClr>
                <a:schemeClr val="dk1"/>
              </a:buClr>
              <a:buSzPts val="1600"/>
              <a:buFont typeface="Arial"/>
              <a:buChar char="●"/>
            </a:pPr>
            <a:r>
              <a:rPr lang="es-EC" sz="1600" dirty="0" smtClean="0">
                <a:solidFill>
                  <a:schemeClr val="dk1"/>
                </a:solidFill>
                <a:latin typeface="Times New Roman"/>
                <a:ea typeface="Times New Roman"/>
                <a:cs typeface="Times New Roman"/>
                <a:sym typeface="Times New Roman"/>
              </a:rPr>
              <a:t>El </a:t>
            </a:r>
            <a:r>
              <a:rPr lang="es-EC" sz="1600" dirty="0" smtClean="0">
                <a:solidFill>
                  <a:schemeClr val="dk1"/>
                </a:solidFill>
                <a:latin typeface="Times New Roman"/>
                <a:ea typeface="Times New Roman"/>
                <a:cs typeface="Times New Roman"/>
              </a:rPr>
              <a:t>modelo </a:t>
            </a:r>
            <a:r>
              <a:rPr lang="es-EC" sz="1600" dirty="0">
                <a:solidFill>
                  <a:schemeClr val="dk1"/>
                </a:solidFill>
                <a:latin typeface="Times New Roman"/>
                <a:ea typeface="Times New Roman"/>
                <a:cs typeface="Times New Roman"/>
              </a:rPr>
              <a:t>estructural que mejoró su desempeño sismoresistente fue el crecimiento horizontal total con paredes portantes, ya que la configuración de sus muros le brindó una mayor rigidez disminuyendo la acción de fuerzas sísmicas. </a:t>
            </a:r>
            <a:endParaRPr lang="es-EC" sz="1600" dirty="0" smtClean="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C" sz="1600" dirty="0" smtClean="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r>
              <a:rPr lang="es-ES" sz="1600" dirty="0">
                <a:solidFill>
                  <a:schemeClr val="dk1"/>
                </a:solidFill>
                <a:latin typeface="Times New Roman"/>
                <a:ea typeface="Times New Roman"/>
                <a:cs typeface="Times New Roman"/>
                <a:sym typeface="Times New Roman"/>
              </a:rPr>
              <a:t>En </a:t>
            </a:r>
            <a:r>
              <a:rPr lang="es-EC" sz="1600" dirty="0">
                <a:solidFill>
                  <a:schemeClr val="dk1"/>
                </a:solidFill>
                <a:latin typeface="Times New Roman"/>
                <a:ea typeface="Times New Roman"/>
                <a:cs typeface="Times New Roman"/>
              </a:rPr>
              <a:t>el análisis estructural las alternativas de crecimiento vertical generaron una gran torsión en planta y aumento de los desplazamientos por lo que fue necesario cambiar la configuración de la estructura para que no se generen estos problemas. </a:t>
            </a:r>
            <a:endParaRPr lang="es-EC" sz="1600" dirty="0" smtClean="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S" sz="16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r>
              <a:rPr lang="es-EC" sz="1600" dirty="0">
                <a:solidFill>
                  <a:schemeClr val="dk1"/>
                </a:solidFill>
                <a:latin typeface="Times New Roman"/>
                <a:ea typeface="Times New Roman"/>
                <a:cs typeface="Times New Roman"/>
              </a:rPr>
              <a:t>En el diseño de agua potable se consideró la cantidad de agua necesaria tanto para el proyecto base como para sus crecimientos, con el fin de prever el consumo necesario para todos los modelos.</a:t>
            </a:r>
          </a:p>
          <a:p>
            <a:pPr indent="-330200" algn="just">
              <a:lnSpc>
                <a:spcPct val="150000"/>
              </a:lnSpc>
              <a:spcBef>
                <a:spcPts val="0"/>
              </a:spcBef>
              <a:buClr>
                <a:schemeClr val="dk1"/>
              </a:buClr>
              <a:buSzPts val="1600"/>
              <a:buFont typeface="Arial"/>
              <a:buChar char="●"/>
            </a:pPr>
            <a:endParaRPr lang="es-EC" sz="10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r>
              <a:rPr lang="es-EC" sz="1600" dirty="0">
                <a:solidFill>
                  <a:schemeClr val="dk1"/>
                </a:solidFill>
                <a:latin typeface="Times New Roman"/>
                <a:ea typeface="Times New Roman"/>
                <a:cs typeface="Times New Roman"/>
              </a:rPr>
              <a:t>Se consideró el sistema del drenaje sanitario y pluvial de manera independiente con el fin de que desemboquen hacia un alcantarillado separado.</a:t>
            </a:r>
          </a:p>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C" sz="1600" dirty="0" smtClean="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lvl="0" indent="-330200" algn="just">
              <a:lnSpc>
                <a:spcPct val="150000"/>
              </a:lnSpc>
              <a:spcBef>
                <a:spcPts val="0"/>
              </a:spcBef>
              <a:buClr>
                <a:schemeClr val="dk1"/>
              </a:buClr>
              <a:buSzPts val="1600"/>
              <a:buChar char="●"/>
            </a:pPr>
            <a:endParaRPr sz="1600" dirty="0">
              <a:solidFill>
                <a:schemeClr val="dk1"/>
              </a:solidFill>
              <a:latin typeface="Times New Roman"/>
              <a:ea typeface="Times New Roman"/>
              <a:cs typeface="Times New Roman"/>
              <a:sym typeface="Times New Roman"/>
            </a:endParaRPr>
          </a:p>
          <a:p>
            <a:pPr marL="0" lvl="0" indent="0" algn="just" rtl="0">
              <a:lnSpc>
                <a:spcPct val="200000"/>
              </a:lnSpc>
              <a:spcBef>
                <a:spcPts val="1200"/>
              </a:spcBef>
              <a:spcAft>
                <a:spcPts val="1200"/>
              </a:spcAft>
              <a:buNone/>
            </a:pPr>
            <a:endParaRPr sz="1600" dirty="0">
              <a:solidFill>
                <a:schemeClr val="dk1"/>
              </a:solidFill>
              <a:latin typeface="Times New Roman"/>
              <a:ea typeface="Times New Roman"/>
              <a:cs typeface="Times New Roman"/>
              <a:sym typeface="Times New Roman"/>
            </a:endParaRPr>
          </a:p>
        </p:txBody>
      </p:sp>
      <p:pic>
        <p:nvPicPr>
          <p:cNvPr id="479" name="Google Shape;479;g5ca4d809e0_1_1832"/>
          <p:cNvPicPr preferRelativeResize="0"/>
          <p:nvPr/>
        </p:nvPicPr>
        <p:blipFill rotWithShape="1">
          <a:blip r:embed="rId3">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5ca4d809e0_1_1839"/>
          <p:cNvSpPr txBox="1">
            <a:spLocks noGrp="1"/>
          </p:cNvSpPr>
          <p:nvPr>
            <p:ph type="title"/>
          </p:nvPr>
        </p:nvSpPr>
        <p:spPr>
          <a:xfrm>
            <a:off x="684975" y="514665"/>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Conclusiones</a:t>
            </a:r>
            <a:endParaRPr sz="3400" i="0" dirty="0">
              <a:solidFill>
                <a:srgbClr val="000000"/>
              </a:solidFill>
              <a:latin typeface="Times New Roman"/>
              <a:ea typeface="Times New Roman"/>
              <a:cs typeface="Times New Roman"/>
              <a:sym typeface="Times New Roman"/>
            </a:endParaRPr>
          </a:p>
        </p:txBody>
      </p:sp>
      <p:sp>
        <p:nvSpPr>
          <p:cNvPr id="485" name="Google Shape;485;g5ca4d809e0_1_1839"/>
          <p:cNvSpPr txBox="1">
            <a:spLocks noGrp="1"/>
          </p:cNvSpPr>
          <p:nvPr>
            <p:ph type="body" idx="1"/>
          </p:nvPr>
        </p:nvSpPr>
        <p:spPr>
          <a:xfrm>
            <a:off x="166915" y="1086165"/>
            <a:ext cx="8747660" cy="4805400"/>
          </a:xfrm>
          <a:prstGeom prst="rect">
            <a:avLst/>
          </a:prstGeom>
        </p:spPr>
        <p:txBody>
          <a:bodyPr spcFirstLastPara="1" wrap="square" lIns="91425" tIns="45700" rIns="91425" bIns="45700" anchor="t" anchorCtr="0">
            <a:noAutofit/>
          </a:bodyPr>
          <a:lstStyle/>
          <a:p>
            <a:pPr indent="-330200" algn="just">
              <a:lnSpc>
                <a:spcPct val="150000"/>
              </a:lnSpc>
              <a:spcBef>
                <a:spcPts val="0"/>
              </a:spcBef>
              <a:buClr>
                <a:schemeClr val="dk1"/>
              </a:buClr>
              <a:buSzPts val="1600"/>
              <a:buFont typeface="Arial"/>
              <a:buChar char="●"/>
            </a:pPr>
            <a:endParaRPr lang="es-EC" sz="1600" dirty="0" smtClean="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r>
              <a:rPr lang="es-EC" sz="1600" dirty="0">
                <a:solidFill>
                  <a:schemeClr val="dk1"/>
                </a:solidFill>
                <a:latin typeface="Times New Roman"/>
                <a:ea typeface="Times New Roman"/>
                <a:cs typeface="Times New Roman"/>
                <a:sym typeface="Times New Roman"/>
              </a:rPr>
              <a:t>La</a:t>
            </a:r>
            <a:r>
              <a:rPr lang="es-EC" sz="1600" dirty="0">
                <a:solidFill>
                  <a:schemeClr val="dk1"/>
                </a:solidFill>
                <a:latin typeface="Times New Roman"/>
                <a:ea typeface="Times New Roman"/>
                <a:cs typeface="Times New Roman"/>
              </a:rPr>
              <a:t> alternativa autosustentable planteada contó con la instalación de un sistema de paneles solares, un calentador solar de agua, un biodigestor y la recolección de aguas lluvias lo cual representó un costo relativamente alto para su instalación y colocación en la vivienda. </a:t>
            </a:r>
            <a:endParaRPr lang="es-EC" sz="1600" dirty="0" smtClean="0">
              <a:solidFill>
                <a:schemeClr val="dk1"/>
              </a:solidFill>
              <a:latin typeface="Times New Roman"/>
              <a:ea typeface="Times New Roman"/>
              <a:cs typeface="Times New Roman"/>
            </a:endParaRPr>
          </a:p>
          <a:p>
            <a:pPr marL="127000" indent="0" algn="just">
              <a:lnSpc>
                <a:spcPct val="150000"/>
              </a:lnSpc>
              <a:spcBef>
                <a:spcPts val="0"/>
              </a:spcBef>
              <a:buClr>
                <a:schemeClr val="dk1"/>
              </a:buClr>
              <a:buSzPts val="1600"/>
              <a:buNone/>
            </a:pPr>
            <a:endParaRPr lang="es-EC" sz="11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r>
              <a:rPr lang="es-EC" sz="1600" dirty="0">
                <a:solidFill>
                  <a:schemeClr val="dk1"/>
                </a:solidFill>
                <a:latin typeface="Times New Roman"/>
                <a:ea typeface="Times New Roman"/>
                <a:cs typeface="Times New Roman"/>
              </a:rPr>
              <a:t>En el análisis de costos se obtuvo que el sistema constructivo de paredes portantes es más asequible que el de pórticos espaciales. </a:t>
            </a:r>
          </a:p>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r>
              <a:rPr lang="es-EC" sz="1600" dirty="0">
                <a:solidFill>
                  <a:schemeClr val="dk1"/>
                </a:solidFill>
                <a:latin typeface="Times New Roman"/>
                <a:ea typeface="Times New Roman"/>
                <a:cs typeface="Times New Roman"/>
              </a:rPr>
              <a:t>El costo total de los modelos de vivienda se encuentra dentro del rango establecido para viviendas de interés social proporcionado por el </a:t>
            </a:r>
            <a:r>
              <a:rPr lang="es-EC" sz="1600" dirty="0" err="1">
                <a:solidFill>
                  <a:schemeClr val="dk1"/>
                </a:solidFill>
                <a:latin typeface="Times New Roman"/>
                <a:ea typeface="Times New Roman"/>
                <a:cs typeface="Times New Roman"/>
              </a:rPr>
              <a:t>MIDUVI</a:t>
            </a:r>
            <a:r>
              <a:rPr lang="es-EC" sz="1600" dirty="0">
                <a:solidFill>
                  <a:schemeClr val="dk1"/>
                </a:solidFill>
                <a:latin typeface="Times New Roman"/>
                <a:ea typeface="Times New Roman"/>
                <a:cs typeface="Times New Roman"/>
              </a:rPr>
              <a:t>.</a:t>
            </a:r>
          </a:p>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C" sz="900" dirty="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lang="es-EC" sz="1600" dirty="0">
              <a:solidFill>
                <a:schemeClr val="dk1"/>
              </a:solidFill>
              <a:latin typeface="Times New Roman"/>
              <a:ea typeface="Times New Roman"/>
              <a:cs typeface="Times New Roman"/>
            </a:endParaRPr>
          </a:p>
          <a:p>
            <a:pPr marL="457200" lvl="0" indent="-330200" algn="just" rtl="0">
              <a:lnSpc>
                <a:spcPct val="150000"/>
              </a:lnSpc>
              <a:spcBef>
                <a:spcPts val="0"/>
              </a:spcBef>
              <a:spcAft>
                <a:spcPts val="0"/>
              </a:spcAft>
              <a:buClr>
                <a:schemeClr val="dk1"/>
              </a:buClr>
              <a:buSzPts val="1600"/>
              <a:buChar char="●"/>
            </a:pPr>
            <a:endParaRPr sz="1600" dirty="0">
              <a:solidFill>
                <a:schemeClr val="dk1"/>
              </a:solidFill>
              <a:latin typeface="Times New Roman"/>
              <a:ea typeface="Times New Roman"/>
              <a:cs typeface="Times New Roman"/>
              <a:sym typeface="Times New Roman"/>
            </a:endParaRPr>
          </a:p>
        </p:txBody>
      </p:sp>
      <p:pic>
        <p:nvPicPr>
          <p:cNvPr id="486" name="Google Shape;486;g5ca4d809e0_1_1839"/>
          <p:cNvPicPr preferRelativeResize="0"/>
          <p:nvPr/>
        </p:nvPicPr>
        <p:blipFill rotWithShape="1">
          <a:blip r:embed="rId3">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5ca4d809e0_1_1845"/>
          <p:cNvSpPr txBox="1">
            <a:spLocks noGrp="1"/>
          </p:cNvSpPr>
          <p:nvPr>
            <p:ph type="body" idx="1"/>
          </p:nvPr>
        </p:nvSpPr>
        <p:spPr>
          <a:xfrm>
            <a:off x="457200" y="1092200"/>
            <a:ext cx="8229600" cy="4805400"/>
          </a:xfrm>
          <a:prstGeom prst="rect">
            <a:avLst/>
          </a:prstGeom>
        </p:spPr>
        <p:txBody>
          <a:bodyPr spcFirstLastPara="1" wrap="square" lIns="91425" tIns="45700" rIns="91425" bIns="45700" anchor="t" anchorCtr="0">
            <a:noAutofit/>
          </a:bodyPr>
          <a:lstStyle/>
          <a:p>
            <a:pPr indent="-330200" algn="just">
              <a:lnSpc>
                <a:spcPct val="150000"/>
              </a:lnSpc>
              <a:spcBef>
                <a:spcPts val="0"/>
              </a:spcBef>
              <a:buClr>
                <a:schemeClr val="dk1"/>
              </a:buClr>
              <a:buSzPts val="1600"/>
              <a:buFont typeface="Arial"/>
              <a:buChar char="●"/>
            </a:pPr>
            <a:r>
              <a:rPr lang="es-ES" sz="1600" dirty="0">
                <a:solidFill>
                  <a:schemeClr val="dk1"/>
                </a:solidFill>
                <a:latin typeface="Times New Roman"/>
                <a:ea typeface="Times New Roman"/>
                <a:cs typeface="Times New Roman"/>
                <a:sym typeface="Times New Roman"/>
              </a:rPr>
              <a:t>Actualmente </a:t>
            </a:r>
            <a:r>
              <a:rPr lang="es-EC" sz="1600" dirty="0">
                <a:solidFill>
                  <a:schemeClr val="dk1"/>
                </a:solidFill>
                <a:latin typeface="Times New Roman"/>
                <a:ea typeface="Times New Roman"/>
                <a:cs typeface="Times New Roman"/>
              </a:rPr>
              <a:t>en el país se </a:t>
            </a:r>
            <a:r>
              <a:rPr lang="es-EC" sz="1600" dirty="0" smtClean="0">
                <a:solidFill>
                  <a:schemeClr val="dk1"/>
                </a:solidFill>
                <a:latin typeface="Times New Roman"/>
                <a:ea typeface="Times New Roman"/>
                <a:cs typeface="Times New Roman"/>
              </a:rPr>
              <a:t>encuentran </a:t>
            </a:r>
            <a:r>
              <a:rPr lang="es-EC" sz="1600" dirty="0">
                <a:solidFill>
                  <a:schemeClr val="dk1"/>
                </a:solidFill>
                <a:latin typeface="Times New Roman"/>
                <a:ea typeface="Times New Roman"/>
                <a:cs typeface="Times New Roman"/>
              </a:rPr>
              <a:t>bastantes viviendas informales las cuales una vez finalizada su construcción siguen ampliándose sin un diseño estructural de respaldo siendo un riesgo para las personas que las habitan, es por esto que el prototipo de vivienda cuenta con alternativas de crecimiento tanto horizontales como verticales.</a:t>
            </a:r>
          </a:p>
          <a:p>
            <a:pPr indent="-330200" algn="just">
              <a:lnSpc>
                <a:spcPct val="150000"/>
              </a:lnSpc>
              <a:spcBef>
                <a:spcPts val="0"/>
              </a:spcBef>
              <a:buClr>
                <a:schemeClr val="dk1"/>
              </a:buClr>
              <a:buSzPts val="1600"/>
              <a:buFont typeface="Arial"/>
              <a:buChar char="●"/>
            </a:pPr>
            <a:endParaRPr lang="es-ES" sz="1000" dirty="0">
              <a:solidFill>
                <a:schemeClr val="dk1"/>
              </a:solidFill>
              <a:latin typeface="Times New Roman"/>
              <a:ea typeface="Times New Roman"/>
              <a:cs typeface="Times New Roman"/>
              <a:sym typeface="Times New Roman"/>
            </a:endParaRPr>
          </a:p>
          <a:p>
            <a:pPr indent="-330200" algn="just">
              <a:lnSpc>
                <a:spcPct val="150000"/>
              </a:lnSpc>
              <a:spcBef>
                <a:spcPts val="0"/>
              </a:spcBef>
              <a:buClr>
                <a:schemeClr val="dk1"/>
              </a:buClr>
              <a:buSzPts val="1600"/>
              <a:buFont typeface="Arial"/>
              <a:buChar char="●"/>
            </a:pPr>
            <a:r>
              <a:rPr lang="es-EC" sz="1600" dirty="0" smtClean="0">
                <a:solidFill>
                  <a:schemeClr val="dk1"/>
                </a:solidFill>
                <a:latin typeface="Times New Roman"/>
                <a:ea typeface="Times New Roman"/>
                <a:cs typeface="Times New Roman"/>
              </a:rPr>
              <a:t>Se </a:t>
            </a:r>
            <a:r>
              <a:rPr lang="es-EC" sz="1600" dirty="0">
                <a:solidFill>
                  <a:schemeClr val="dk1"/>
                </a:solidFill>
                <a:latin typeface="Times New Roman"/>
                <a:ea typeface="Times New Roman"/>
                <a:cs typeface="Times New Roman"/>
              </a:rPr>
              <a:t>consideró una capacidad portante del suelo mínima de 10 toneladas por metro cuadrado, con el fin de que la cimentación del proyecto pueda ser aplicada a las diferentes regiones del país, en caso de que la capacidad portante sea inferior se debe realizar un mejoramiento del suelo. </a:t>
            </a:r>
            <a:endParaRPr lang="es-EC" sz="1600" dirty="0" smtClean="0">
              <a:solidFill>
                <a:schemeClr val="dk1"/>
              </a:solidFill>
              <a:latin typeface="Times New Roman"/>
              <a:ea typeface="Times New Roman"/>
              <a:cs typeface="Times New Roman"/>
            </a:endParaRPr>
          </a:p>
          <a:p>
            <a:pPr indent="-330200" algn="just">
              <a:lnSpc>
                <a:spcPct val="150000"/>
              </a:lnSpc>
              <a:spcBef>
                <a:spcPts val="0"/>
              </a:spcBef>
              <a:buClr>
                <a:schemeClr val="dk1"/>
              </a:buClr>
              <a:buSzPts val="1600"/>
              <a:buFont typeface="Arial"/>
              <a:buChar char="●"/>
            </a:pPr>
            <a:endParaRPr sz="1050" dirty="0">
              <a:solidFill>
                <a:schemeClr val="dk1"/>
              </a:solidFill>
              <a:latin typeface="Times New Roman"/>
              <a:ea typeface="Times New Roman"/>
              <a:cs typeface="Times New Roman"/>
              <a:sym typeface="Times New Roman"/>
            </a:endParaRPr>
          </a:p>
          <a:p>
            <a:pPr marL="457200" lvl="0" indent="-330200" algn="just" rtl="0">
              <a:lnSpc>
                <a:spcPct val="15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Para realizar un crecimiento adicional en la vivienda es indispensable verificar el comportamiento sismorresistente de la edificación mediante el modelamiento en un programa estructural.</a:t>
            </a:r>
            <a:endParaRPr sz="1600" dirty="0">
              <a:solidFill>
                <a:schemeClr val="dk1"/>
              </a:solidFill>
              <a:latin typeface="Times New Roman"/>
              <a:ea typeface="Times New Roman"/>
              <a:cs typeface="Times New Roman"/>
              <a:sym typeface="Times New Roman"/>
            </a:endParaRPr>
          </a:p>
          <a:p>
            <a:pPr marL="0" lvl="0" indent="0" algn="just" rtl="0">
              <a:lnSpc>
                <a:spcPct val="150000"/>
              </a:lnSpc>
              <a:spcBef>
                <a:spcPts val="1200"/>
              </a:spcBef>
              <a:spcAft>
                <a:spcPts val="1200"/>
              </a:spcAft>
              <a:buNone/>
            </a:pPr>
            <a:endParaRPr sz="1600" dirty="0">
              <a:solidFill>
                <a:schemeClr val="dk1"/>
              </a:solidFill>
              <a:latin typeface="Times New Roman"/>
              <a:ea typeface="Times New Roman"/>
              <a:cs typeface="Times New Roman"/>
              <a:sym typeface="Times New Roman"/>
            </a:endParaRPr>
          </a:p>
        </p:txBody>
      </p:sp>
      <p:pic>
        <p:nvPicPr>
          <p:cNvPr id="492" name="Google Shape;492;g5ca4d809e0_1_184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493" name="Google Shape;493;g5ca4d809e0_1_1845"/>
          <p:cNvSpPr txBox="1">
            <a:spLocks noGrp="1"/>
          </p:cNvSpPr>
          <p:nvPr>
            <p:ph type="title"/>
          </p:nvPr>
        </p:nvSpPr>
        <p:spPr>
          <a:xfrm>
            <a:off x="799375" y="540088"/>
            <a:ext cx="8229600" cy="552112"/>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smtClean="0">
                <a:solidFill>
                  <a:srgbClr val="000000"/>
                </a:solidFill>
                <a:latin typeface="Times New Roman"/>
                <a:ea typeface="Times New Roman"/>
                <a:cs typeface="Times New Roman"/>
                <a:sym typeface="Times New Roman"/>
              </a:rPr>
              <a:t>Recomendaciones</a:t>
            </a:r>
            <a:endParaRPr sz="3400" i="0" dirty="0">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5ca4d809e0_1_660"/>
          <p:cNvSpPr txBox="1">
            <a:spLocks noGrp="1"/>
          </p:cNvSpPr>
          <p:nvPr>
            <p:ph type="title"/>
          </p:nvPr>
        </p:nvSpPr>
        <p:spPr>
          <a:xfrm>
            <a:off x="684375" y="578313"/>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Justificación e importancia</a:t>
            </a:r>
            <a:endParaRPr sz="3400" i="0" dirty="0">
              <a:solidFill>
                <a:srgbClr val="000000"/>
              </a:solidFill>
              <a:latin typeface="Times New Roman"/>
              <a:ea typeface="Times New Roman"/>
              <a:cs typeface="Times New Roman"/>
              <a:sym typeface="Times New Roman"/>
            </a:endParaRPr>
          </a:p>
        </p:txBody>
      </p:sp>
      <p:sp>
        <p:nvSpPr>
          <p:cNvPr id="100" name="Google Shape;100;g5ca4d809e0_1_660"/>
          <p:cNvSpPr txBox="1">
            <a:spLocks noGrp="1"/>
          </p:cNvSpPr>
          <p:nvPr>
            <p:ph type="body" idx="1"/>
          </p:nvPr>
        </p:nvSpPr>
        <p:spPr>
          <a:xfrm>
            <a:off x="457200" y="1611086"/>
            <a:ext cx="8229600" cy="4526100"/>
          </a:xfrm>
          <a:prstGeom prst="rect">
            <a:avLst/>
          </a:prstGeom>
        </p:spPr>
        <p:txBody>
          <a:bodyPr spcFirstLastPara="1" wrap="square" lIns="91425" tIns="45700" rIns="91425" bIns="45700" anchor="t" anchorCtr="0">
            <a:noAutofit/>
          </a:bodyPr>
          <a:lstStyle/>
          <a:p>
            <a:pPr marL="457200" lvl="0" indent="-381000" algn="just" rtl="0">
              <a:lnSpc>
                <a:spcPct val="150000"/>
              </a:lnSpc>
              <a:spcBef>
                <a:spcPts val="480"/>
              </a:spcBef>
              <a:spcAft>
                <a:spcPts val="0"/>
              </a:spcAft>
              <a:buClr>
                <a:schemeClr val="dk1"/>
              </a:buClr>
              <a:buSzPts val="2400"/>
              <a:buFont typeface="Times New Roman"/>
              <a:buChar char="•"/>
            </a:pPr>
            <a:r>
              <a:rPr lang="es-ES" dirty="0">
                <a:solidFill>
                  <a:schemeClr val="dk1"/>
                </a:solidFill>
                <a:latin typeface="Times New Roman"/>
                <a:ea typeface="Times New Roman"/>
                <a:cs typeface="Times New Roman"/>
                <a:sym typeface="Times New Roman"/>
              </a:rPr>
              <a:t>Viviendas no cuentan con alternativas de crecimiento.</a:t>
            </a:r>
            <a:endParaRPr dirty="0">
              <a:solidFill>
                <a:schemeClr val="dk1"/>
              </a:solidFill>
              <a:latin typeface="Times New Roman"/>
              <a:ea typeface="Times New Roman"/>
              <a:cs typeface="Times New Roman"/>
              <a:sym typeface="Times New Roman"/>
            </a:endParaRPr>
          </a:p>
          <a:p>
            <a:pPr marL="457200" lvl="0" indent="-381000" algn="just" rtl="0">
              <a:lnSpc>
                <a:spcPct val="150000"/>
              </a:lnSpc>
              <a:spcBef>
                <a:spcPts val="0"/>
              </a:spcBef>
              <a:spcAft>
                <a:spcPts val="0"/>
              </a:spcAft>
              <a:buClr>
                <a:schemeClr val="dk1"/>
              </a:buClr>
              <a:buSzPts val="2400"/>
              <a:buFont typeface="Times New Roman"/>
              <a:buChar char="•"/>
            </a:pPr>
            <a:r>
              <a:rPr lang="es-ES" dirty="0">
                <a:solidFill>
                  <a:schemeClr val="dk1"/>
                </a:solidFill>
                <a:latin typeface="Times New Roman"/>
                <a:ea typeface="Times New Roman"/>
                <a:cs typeface="Times New Roman"/>
                <a:sym typeface="Times New Roman"/>
              </a:rPr>
              <a:t>No cumplen con normativas vigentes y emplean técnicas de construcción inapropiadas. </a:t>
            </a:r>
            <a:endParaRPr dirty="0">
              <a:solidFill>
                <a:schemeClr val="dk1"/>
              </a:solidFill>
              <a:latin typeface="Times New Roman"/>
              <a:ea typeface="Times New Roman"/>
              <a:cs typeface="Times New Roman"/>
              <a:sym typeface="Times New Roman"/>
            </a:endParaRPr>
          </a:p>
          <a:p>
            <a:pPr marL="0" lvl="0" indent="0" algn="l" rtl="0">
              <a:spcBef>
                <a:spcPts val="480"/>
              </a:spcBef>
              <a:spcAft>
                <a:spcPts val="0"/>
              </a:spcAft>
              <a:buNone/>
            </a:pPr>
            <a:endParaRPr dirty="0">
              <a:solidFill>
                <a:schemeClr val="dk1"/>
              </a:solidFill>
            </a:endParaRPr>
          </a:p>
          <a:p>
            <a:pPr marL="0" lvl="0" indent="0" algn="l" rtl="0">
              <a:spcBef>
                <a:spcPts val="480"/>
              </a:spcBef>
              <a:spcAft>
                <a:spcPts val="0"/>
              </a:spcAft>
              <a:buNone/>
            </a:pPr>
            <a:endParaRPr dirty="0">
              <a:solidFill>
                <a:schemeClr val="dk1"/>
              </a:solidFill>
            </a:endParaRPr>
          </a:p>
        </p:txBody>
      </p:sp>
      <p:pic>
        <p:nvPicPr>
          <p:cNvPr id="101" name="Google Shape;101;g5ca4d809e0_1_660"/>
          <p:cNvPicPr preferRelativeResize="0"/>
          <p:nvPr/>
        </p:nvPicPr>
        <p:blipFill rotWithShape="1">
          <a:blip r:embed="rId3">
            <a:alphaModFix/>
          </a:blip>
          <a:srcRect b="19678"/>
          <a:stretch/>
        </p:blipFill>
        <p:spPr>
          <a:xfrm>
            <a:off x="5275853" y="3295049"/>
            <a:ext cx="2082082" cy="1893240"/>
          </a:xfrm>
          <a:prstGeom prst="rect">
            <a:avLst/>
          </a:prstGeom>
          <a:noFill/>
          <a:ln>
            <a:noFill/>
          </a:ln>
        </p:spPr>
      </p:pic>
      <p:sp>
        <p:nvSpPr>
          <p:cNvPr id="102" name="Google Shape;102;g5ca4d809e0_1_660"/>
          <p:cNvSpPr txBox="1"/>
          <p:nvPr/>
        </p:nvSpPr>
        <p:spPr>
          <a:xfrm>
            <a:off x="5123460" y="5264500"/>
            <a:ext cx="23478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a:latin typeface="Times New Roman"/>
                <a:ea typeface="Times New Roman"/>
                <a:cs typeface="Times New Roman"/>
                <a:sym typeface="Times New Roman"/>
              </a:rPr>
              <a:t>Vivienda improvisada</a:t>
            </a:r>
            <a:endParaRPr dirty="0">
              <a:latin typeface="Times New Roman"/>
              <a:ea typeface="Times New Roman"/>
              <a:cs typeface="Times New Roman"/>
              <a:sym typeface="Times New Roman"/>
            </a:endParaRPr>
          </a:p>
          <a:p>
            <a:pPr marL="0" lvl="0" indent="0" algn="ctr" rtl="0">
              <a:spcBef>
                <a:spcPts val="0"/>
              </a:spcBef>
              <a:spcAft>
                <a:spcPts val="0"/>
              </a:spcAft>
              <a:buNone/>
            </a:pPr>
            <a:r>
              <a:rPr lang="es-ES" dirty="0">
                <a:latin typeface="Times New Roman"/>
                <a:ea typeface="Times New Roman"/>
                <a:cs typeface="Times New Roman"/>
                <a:sym typeface="Times New Roman"/>
              </a:rPr>
              <a:t>Fuente: Revista RCN (2016) </a:t>
            </a:r>
            <a:endParaRPr dirty="0">
              <a:latin typeface="Times New Roman"/>
              <a:ea typeface="Times New Roman"/>
              <a:cs typeface="Times New Roman"/>
              <a:sym typeface="Times New Roman"/>
            </a:endParaRPr>
          </a:p>
        </p:txBody>
      </p:sp>
      <p:pic>
        <p:nvPicPr>
          <p:cNvPr id="103" name="Google Shape;103;g5ca4d809e0_1_660"/>
          <p:cNvPicPr preferRelativeResize="0"/>
          <p:nvPr/>
        </p:nvPicPr>
        <p:blipFill>
          <a:blip r:embed="rId4">
            <a:alphaModFix/>
          </a:blip>
          <a:stretch>
            <a:fillRect/>
          </a:stretch>
        </p:blipFill>
        <p:spPr>
          <a:xfrm>
            <a:off x="884900" y="3429000"/>
            <a:ext cx="3298175" cy="1832325"/>
          </a:xfrm>
          <a:prstGeom prst="rect">
            <a:avLst/>
          </a:prstGeom>
          <a:noFill/>
          <a:ln>
            <a:noFill/>
          </a:ln>
        </p:spPr>
      </p:pic>
      <p:sp>
        <p:nvSpPr>
          <p:cNvPr id="104" name="Google Shape;104;g5ca4d809e0_1_660"/>
          <p:cNvSpPr txBox="1"/>
          <p:nvPr/>
        </p:nvSpPr>
        <p:spPr>
          <a:xfrm>
            <a:off x="1360098" y="5312225"/>
            <a:ext cx="2347800" cy="48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b="1" dirty="0" smtClean="0">
                <a:latin typeface="Times New Roman"/>
                <a:ea typeface="Times New Roman"/>
                <a:cs typeface="Times New Roman"/>
                <a:sym typeface="Times New Roman"/>
              </a:rPr>
              <a:t>Edificio colapsado</a:t>
            </a:r>
            <a:endParaRPr dirty="0">
              <a:latin typeface="Times New Roman"/>
              <a:ea typeface="Times New Roman"/>
              <a:cs typeface="Times New Roman"/>
              <a:sym typeface="Times New Roman"/>
            </a:endParaRPr>
          </a:p>
          <a:p>
            <a:pPr marL="0" lvl="0" indent="0" algn="ctr" rtl="0">
              <a:spcBef>
                <a:spcPts val="0"/>
              </a:spcBef>
              <a:spcAft>
                <a:spcPts val="0"/>
              </a:spcAft>
              <a:buNone/>
            </a:pPr>
            <a:r>
              <a:rPr lang="es-ES" dirty="0">
                <a:latin typeface="Times New Roman"/>
                <a:ea typeface="Times New Roman"/>
                <a:cs typeface="Times New Roman"/>
                <a:sym typeface="Times New Roman"/>
              </a:rPr>
              <a:t>Fuente: El Comercio (2016) </a:t>
            </a:r>
            <a:endParaRPr dirty="0">
              <a:latin typeface="Times New Roman"/>
              <a:ea typeface="Times New Roman"/>
              <a:cs typeface="Times New Roman"/>
              <a:sym typeface="Times New Roman"/>
            </a:endParaRPr>
          </a:p>
        </p:txBody>
      </p:sp>
      <p:pic>
        <p:nvPicPr>
          <p:cNvPr id="105" name="Google Shape;105;g5ca4d809e0_1_660"/>
          <p:cNvPicPr preferRelativeResize="0"/>
          <p:nvPr/>
        </p:nvPicPr>
        <p:blipFill rotWithShape="1">
          <a:blip r:embed="rId5">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5ca4d809e0_1_1845"/>
          <p:cNvSpPr txBox="1">
            <a:spLocks noGrp="1"/>
          </p:cNvSpPr>
          <p:nvPr>
            <p:ph type="body" idx="1"/>
          </p:nvPr>
        </p:nvSpPr>
        <p:spPr>
          <a:xfrm>
            <a:off x="457200" y="1092200"/>
            <a:ext cx="8229600" cy="4805400"/>
          </a:xfrm>
          <a:prstGeom prst="rect">
            <a:avLst/>
          </a:prstGeom>
        </p:spPr>
        <p:txBody>
          <a:bodyPr spcFirstLastPara="1" wrap="square" lIns="91425" tIns="45700" rIns="91425" bIns="45700" anchor="t" anchorCtr="0">
            <a:noAutofit/>
          </a:bodyPr>
          <a:lstStyle/>
          <a:p>
            <a:pPr marL="457200" lvl="0" indent="-330200" algn="just" rtl="0">
              <a:lnSpc>
                <a:spcPct val="150000"/>
              </a:lnSpc>
              <a:spcBef>
                <a:spcPts val="0"/>
              </a:spcBef>
              <a:spcAft>
                <a:spcPts val="0"/>
              </a:spcAft>
              <a:buClr>
                <a:schemeClr val="dk1"/>
              </a:buClr>
              <a:buSzPts val="1600"/>
              <a:buChar char="●"/>
            </a:pPr>
            <a:r>
              <a:rPr lang="es-ES" sz="1600" dirty="0" smtClean="0">
                <a:solidFill>
                  <a:schemeClr val="dk1"/>
                </a:solidFill>
                <a:latin typeface="Times New Roman"/>
                <a:ea typeface="Times New Roman"/>
                <a:cs typeface="Times New Roman"/>
                <a:sym typeface="Times New Roman"/>
              </a:rPr>
              <a:t>Si </a:t>
            </a:r>
            <a:r>
              <a:rPr lang="es-ES" sz="1600" dirty="0">
                <a:solidFill>
                  <a:schemeClr val="dk1"/>
                </a:solidFill>
                <a:latin typeface="Times New Roman"/>
                <a:ea typeface="Times New Roman"/>
                <a:cs typeface="Times New Roman"/>
                <a:sym typeface="Times New Roman"/>
              </a:rPr>
              <a:t>se prevé realizar una de las alternativas de crecimiento, es esencial referirse a los planos estructurales, debido a que debe considerarse ciertos parámetros mínimos para su posterior construcción</a:t>
            </a:r>
            <a:r>
              <a:rPr lang="es-ES" sz="1600" dirty="0" smtClean="0">
                <a:solidFill>
                  <a:schemeClr val="dk1"/>
                </a:solidFill>
                <a:latin typeface="Times New Roman"/>
                <a:ea typeface="Times New Roman"/>
                <a:cs typeface="Times New Roman"/>
                <a:sym typeface="Times New Roman"/>
              </a:rPr>
              <a:t>.</a:t>
            </a:r>
          </a:p>
          <a:p>
            <a:pPr marL="457200" lvl="0" indent="-330200" algn="just" rtl="0">
              <a:lnSpc>
                <a:spcPct val="150000"/>
              </a:lnSpc>
              <a:spcBef>
                <a:spcPts val="0"/>
              </a:spcBef>
              <a:spcAft>
                <a:spcPts val="0"/>
              </a:spcAft>
              <a:buClr>
                <a:schemeClr val="dk1"/>
              </a:buClr>
              <a:buSzPts val="1600"/>
              <a:buChar char="●"/>
            </a:pPr>
            <a:endParaRPr sz="1600" dirty="0">
              <a:solidFill>
                <a:schemeClr val="dk1"/>
              </a:solidFill>
              <a:latin typeface="Times New Roman"/>
              <a:ea typeface="Times New Roman"/>
              <a:cs typeface="Times New Roman"/>
              <a:sym typeface="Times New Roman"/>
            </a:endParaRPr>
          </a:p>
          <a:p>
            <a:pPr marL="457200" lvl="0" indent="-330200" algn="just" rtl="0">
              <a:lnSpc>
                <a:spcPct val="15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Para verificar que la resistencia del hormigón sea de 210 kg/cm2 se debe tomar muestras del hormigón colocado en obra para realizar el ensayo de resistencia a la compresión</a:t>
            </a:r>
            <a:r>
              <a:rPr lang="es-ES" sz="1600" dirty="0" smtClean="0">
                <a:solidFill>
                  <a:schemeClr val="dk1"/>
                </a:solidFill>
                <a:latin typeface="Times New Roman"/>
                <a:ea typeface="Times New Roman"/>
                <a:cs typeface="Times New Roman"/>
                <a:sym typeface="Times New Roman"/>
              </a:rPr>
              <a:t>.</a:t>
            </a:r>
          </a:p>
          <a:p>
            <a:pPr marL="457200" lvl="0" indent="-330200" algn="just" rtl="0">
              <a:lnSpc>
                <a:spcPct val="150000"/>
              </a:lnSpc>
              <a:spcBef>
                <a:spcPts val="0"/>
              </a:spcBef>
              <a:spcAft>
                <a:spcPts val="0"/>
              </a:spcAft>
              <a:buClr>
                <a:schemeClr val="dk1"/>
              </a:buClr>
              <a:buSzPts val="1600"/>
              <a:buChar char="●"/>
            </a:pPr>
            <a:endParaRPr sz="1600" dirty="0">
              <a:solidFill>
                <a:schemeClr val="dk1"/>
              </a:solidFill>
              <a:latin typeface="Times New Roman"/>
              <a:ea typeface="Times New Roman"/>
              <a:cs typeface="Times New Roman"/>
              <a:sym typeface="Times New Roman"/>
            </a:endParaRPr>
          </a:p>
          <a:p>
            <a:pPr marL="457200" lvl="0" indent="-330200" algn="just" rtl="0">
              <a:lnSpc>
                <a:spcPct val="15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La presión mínima de la acometida de agua potable debe ser de al menos 10 m.c.a; caso contrario es necesario implementar un sistema de presurización</a:t>
            </a:r>
            <a:r>
              <a:rPr lang="es-ES" sz="1600" dirty="0" smtClean="0">
                <a:solidFill>
                  <a:schemeClr val="dk1"/>
                </a:solidFill>
                <a:latin typeface="Times New Roman"/>
                <a:ea typeface="Times New Roman"/>
                <a:cs typeface="Times New Roman"/>
                <a:sym typeface="Times New Roman"/>
              </a:rPr>
              <a:t>.</a:t>
            </a:r>
          </a:p>
          <a:p>
            <a:pPr marL="457200" lvl="0" indent="-330200" algn="just" rtl="0">
              <a:lnSpc>
                <a:spcPct val="150000"/>
              </a:lnSpc>
              <a:spcBef>
                <a:spcPts val="0"/>
              </a:spcBef>
              <a:spcAft>
                <a:spcPts val="0"/>
              </a:spcAft>
              <a:buClr>
                <a:schemeClr val="dk1"/>
              </a:buClr>
              <a:buSzPts val="1600"/>
              <a:buChar char="●"/>
            </a:pPr>
            <a:endParaRPr sz="1600" dirty="0">
              <a:solidFill>
                <a:schemeClr val="dk1"/>
              </a:solidFill>
              <a:latin typeface="Times New Roman"/>
              <a:ea typeface="Times New Roman"/>
              <a:cs typeface="Times New Roman"/>
              <a:sym typeface="Times New Roman"/>
            </a:endParaRPr>
          </a:p>
          <a:p>
            <a:pPr marL="457200" lvl="0" indent="-330200" algn="just" rtl="0">
              <a:lnSpc>
                <a:spcPct val="15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Las instalaciones de drenaje sanitario y pluvial del proyecto deben tener una pendiente de al menos el 2%, con el fin de obtener una fuerza tractiva óptima.</a:t>
            </a:r>
            <a:endParaRPr sz="1600" dirty="0">
              <a:solidFill>
                <a:schemeClr val="dk1"/>
              </a:solidFill>
              <a:latin typeface="Times New Roman"/>
              <a:ea typeface="Times New Roman"/>
              <a:cs typeface="Times New Roman"/>
              <a:sym typeface="Times New Roman"/>
            </a:endParaRPr>
          </a:p>
          <a:p>
            <a:pPr marL="0" lvl="0" indent="0" algn="just" rtl="0">
              <a:lnSpc>
                <a:spcPct val="150000"/>
              </a:lnSpc>
              <a:spcBef>
                <a:spcPts val="1200"/>
              </a:spcBef>
              <a:spcAft>
                <a:spcPts val="1200"/>
              </a:spcAft>
              <a:buNone/>
            </a:pPr>
            <a:endParaRPr sz="1600" dirty="0">
              <a:solidFill>
                <a:schemeClr val="dk1"/>
              </a:solidFill>
              <a:latin typeface="Times New Roman"/>
              <a:ea typeface="Times New Roman"/>
              <a:cs typeface="Times New Roman"/>
              <a:sym typeface="Times New Roman"/>
            </a:endParaRPr>
          </a:p>
        </p:txBody>
      </p:sp>
      <p:pic>
        <p:nvPicPr>
          <p:cNvPr id="492" name="Google Shape;492;g5ca4d809e0_1_184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493" name="Google Shape;493;g5ca4d809e0_1_1845"/>
          <p:cNvSpPr txBox="1">
            <a:spLocks noGrp="1"/>
          </p:cNvSpPr>
          <p:nvPr>
            <p:ph type="title"/>
          </p:nvPr>
        </p:nvSpPr>
        <p:spPr>
          <a:xfrm>
            <a:off x="799375" y="540088"/>
            <a:ext cx="8229600" cy="552112"/>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smtClean="0">
                <a:solidFill>
                  <a:srgbClr val="000000"/>
                </a:solidFill>
                <a:latin typeface="Times New Roman"/>
                <a:ea typeface="Times New Roman"/>
                <a:cs typeface="Times New Roman"/>
                <a:sym typeface="Times New Roman"/>
              </a:rPr>
              <a:t>Recomendaciones</a:t>
            </a:r>
            <a:endParaRPr sz="3400" i="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25809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2" name="Google Shape;492;g5ca4d809e0_1_1845"/>
          <p:cNvPicPr preferRelativeResize="0"/>
          <p:nvPr/>
        </p:nvPicPr>
        <p:blipFill rotWithShape="1">
          <a:blip r:embed="rId5">
            <a:alphaModFix/>
          </a:blip>
          <a:srcRect/>
          <a:stretch/>
        </p:blipFill>
        <p:spPr>
          <a:xfrm>
            <a:off x="6697662" y="5949950"/>
            <a:ext cx="2370137" cy="719137"/>
          </a:xfrm>
          <a:prstGeom prst="rect">
            <a:avLst/>
          </a:prstGeom>
          <a:noFill/>
          <a:ln>
            <a:noFill/>
          </a:ln>
        </p:spPr>
      </p:pic>
      <p:pic>
        <p:nvPicPr>
          <p:cNvPr id="3" name="PROYECTO_BASE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27" y="740728"/>
            <a:ext cx="9126766" cy="5133806"/>
          </a:xfrm>
          <a:prstGeom prst="rect">
            <a:avLst/>
          </a:prstGeom>
        </p:spPr>
      </p:pic>
    </p:spTree>
    <p:extLst>
      <p:ext uri="{BB962C8B-B14F-4D97-AF65-F5344CB8AC3E}">
        <p14:creationId xmlns:p14="http://schemas.microsoft.com/office/powerpoint/2010/main" val="10781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7"/>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2" name="Rectángulo 1"/>
          <p:cNvSpPr/>
          <p:nvPr/>
        </p:nvSpPr>
        <p:spPr>
          <a:xfrm>
            <a:off x="523829" y="1567513"/>
            <a:ext cx="7999282" cy="3631763"/>
          </a:xfrm>
          <a:prstGeom prst="rect">
            <a:avLst/>
          </a:prstGeom>
          <a:noFill/>
        </p:spPr>
        <p:txBody>
          <a:bodyPr wrap="square" lIns="91440" tIns="45720" rIns="91440" bIns="45720">
            <a:spAutoFit/>
          </a:bodyPr>
          <a:lstStyle/>
          <a:p>
            <a:pPr algn="ctr"/>
            <a:r>
              <a:rPr lang="es-ES" sz="11500" dirty="0" smtClean="0">
                <a:solidFill>
                  <a:schemeClr val="tx1"/>
                </a:solidFill>
                <a:latin typeface="Edwardian Script ITC" panose="030303020407070D0804" pitchFamily="66" charset="0"/>
                <a:cs typeface="ScriptC" panose="00000400000000000000" pitchFamily="2" charset="0"/>
              </a:rPr>
              <a:t>Gracias por su atención</a:t>
            </a:r>
            <a:endParaRPr lang="es-ES" sz="11500" dirty="0">
              <a:solidFill>
                <a:schemeClr val="tx1"/>
              </a:solidFill>
              <a:latin typeface="Edwardian Script ITC" panose="030303020407070D0804" pitchFamily="66" charset="0"/>
              <a:cs typeface="ScriptC" panose="00000400000000000000" pitchFamily="2"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5ca4d809e0_0_0"/>
          <p:cNvSpPr txBox="1">
            <a:spLocks noGrp="1"/>
          </p:cNvSpPr>
          <p:nvPr>
            <p:ph type="title"/>
          </p:nvPr>
        </p:nvSpPr>
        <p:spPr>
          <a:xfrm>
            <a:off x="3266200" y="704850"/>
            <a:ext cx="55911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s-ES" sz="3400" i="0" dirty="0">
                <a:solidFill>
                  <a:srgbClr val="000000"/>
                </a:solidFill>
                <a:latin typeface="Times New Roman"/>
                <a:ea typeface="Times New Roman"/>
                <a:cs typeface="Times New Roman"/>
                <a:sym typeface="Times New Roman"/>
              </a:rPr>
              <a:t>                         Objetivos</a:t>
            </a:r>
            <a:endParaRPr sz="3400" i="0" dirty="0">
              <a:solidFill>
                <a:srgbClr val="000000"/>
              </a:solidFill>
              <a:latin typeface="Times New Roman"/>
              <a:ea typeface="Times New Roman"/>
              <a:cs typeface="Times New Roman"/>
              <a:sym typeface="Times New Roman"/>
            </a:endParaRPr>
          </a:p>
        </p:txBody>
      </p:sp>
      <p:sp>
        <p:nvSpPr>
          <p:cNvPr id="111" name="Google Shape;111;g5ca4d809e0_0_0"/>
          <p:cNvSpPr txBox="1">
            <a:spLocks noGrp="1"/>
          </p:cNvSpPr>
          <p:nvPr>
            <p:ph type="body" idx="1"/>
          </p:nvPr>
        </p:nvSpPr>
        <p:spPr>
          <a:xfrm>
            <a:off x="457200" y="1752300"/>
            <a:ext cx="8229600" cy="3182700"/>
          </a:xfrm>
          <a:prstGeom prst="rect">
            <a:avLst/>
          </a:prstGeom>
        </p:spPr>
        <p:txBody>
          <a:bodyPr spcFirstLastPara="1" wrap="square" lIns="91425" tIns="45700" rIns="91425" bIns="45700" anchor="t" anchorCtr="0">
            <a:noAutofit/>
          </a:bodyPr>
          <a:lstStyle/>
          <a:p>
            <a:pPr marL="0" lvl="0" indent="0" algn="l" rtl="0">
              <a:lnSpc>
                <a:spcPct val="200000"/>
              </a:lnSpc>
              <a:spcBef>
                <a:spcPts val="480"/>
              </a:spcBef>
              <a:spcAft>
                <a:spcPts val="0"/>
              </a:spcAft>
              <a:buNone/>
            </a:pPr>
            <a:r>
              <a:rPr lang="es-ES" b="1" dirty="0" smtClean="0">
                <a:solidFill>
                  <a:srgbClr val="000000"/>
                </a:solidFill>
                <a:latin typeface="Times New Roman"/>
                <a:ea typeface="Times New Roman"/>
                <a:cs typeface="Times New Roman"/>
                <a:sym typeface="Times New Roman"/>
              </a:rPr>
              <a:t>Objetivo General</a:t>
            </a:r>
            <a:endParaRPr lang="es-ES" sz="1800" b="1" dirty="0" smtClean="0">
              <a:solidFill>
                <a:srgbClr val="000000"/>
              </a:solidFill>
              <a:latin typeface="Times New Roman"/>
              <a:ea typeface="Times New Roman"/>
              <a:cs typeface="Times New Roman"/>
              <a:sym typeface="Times New Roman"/>
            </a:endParaRPr>
          </a:p>
          <a:p>
            <a:pPr marL="0" lvl="0" indent="0" algn="just" rtl="0">
              <a:lnSpc>
                <a:spcPct val="200000"/>
              </a:lnSpc>
              <a:spcBef>
                <a:spcPts val="0"/>
              </a:spcBef>
              <a:spcAft>
                <a:spcPts val="0"/>
              </a:spcAft>
              <a:buNone/>
            </a:pPr>
            <a:r>
              <a:rPr lang="es-ES" sz="1800" dirty="0">
                <a:solidFill>
                  <a:schemeClr val="dk1"/>
                </a:solidFill>
                <a:latin typeface="Times New Roman"/>
                <a:ea typeface="Times New Roman"/>
                <a:cs typeface="Times New Roman"/>
                <a:sym typeface="Times New Roman"/>
              </a:rPr>
              <a:t> </a:t>
            </a:r>
            <a:r>
              <a:rPr lang="es-ES" sz="1800" dirty="0" smtClean="0">
                <a:solidFill>
                  <a:schemeClr val="dk1"/>
                </a:solidFill>
                <a:latin typeface="Times New Roman"/>
                <a:ea typeface="Times New Roman"/>
                <a:cs typeface="Times New Roman"/>
                <a:sym typeface="Times New Roman"/>
              </a:rPr>
              <a:t>    Definir </a:t>
            </a:r>
            <a:r>
              <a:rPr lang="es-ES" sz="1800" dirty="0">
                <a:solidFill>
                  <a:schemeClr val="dk1"/>
                </a:solidFill>
                <a:latin typeface="Times New Roman"/>
                <a:ea typeface="Times New Roman"/>
                <a:cs typeface="Times New Roman"/>
                <a:sym typeface="Times New Roman"/>
              </a:rPr>
              <a:t>los diseños estructural, hidrosanitario y eléctrico de un proyecto de vivienda preestablecido con posibilidad de crecimiento vertical u horizontal mediante el análisis de dos modelos constructivos uno con pórticos espaciales y otro con paredes portantes, a fin de determinar el diseño más eficiente y complementando con una alternativa autosustentable para el proyecto base.</a:t>
            </a:r>
            <a:endParaRPr sz="1800" dirty="0">
              <a:solidFill>
                <a:srgbClr val="000000"/>
              </a:solidFill>
              <a:latin typeface="Times New Roman"/>
              <a:ea typeface="Times New Roman"/>
              <a:cs typeface="Times New Roman"/>
              <a:sym typeface="Times New Roman"/>
            </a:endParaRPr>
          </a:p>
        </p:txBody>
      </p:sp>
      <p:pic>
        <p:nvPicPr>
          <p:cNvPr id="112" name="Google Shape;112;g5ca4d809e0_0_0"/>
          <p:cNvPicPr preferRelativeResize="0"/>
          <p:nvPr/>
        </p:nvPicPr>
        <p:blipFill rotWithShape="1">
          <a:blip r:embed="rId3">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5ca4d809e0_0_415"/>
          <p:cNvSpPr txBox="1">
            <a:spLocks noGrp="1"/>
          </p:cNvSpPr>
          <p:nvPr>
            <p:ph type="body" idx="1"/>
          </p:nvPr>
        </p:nvSpPr>
        <p:spPr>
          <a:xfrm>
            <a:off x="457200" y="607350"/>
            <a:ext cx="8229600" cy="5164500"/>
          </a:xfrm>
          <a:prstGeom prst="rect">
            <a:avLst/>
          </a:prstGeom>
        </p:spPr>
        <p:txBody>
          <a:bodyPr spcFirstLastPara="1" wrap="square" lIns="91425" tIns="45700" rIns="91425" bIns="45700" anchor="t" anchorCtr="0">
            <a:noAutofit/>
          </a:bodyPr>
          <a:lstStyle/>
          <a:p>
            <a:pPr marL="0" lvl="0" indent="0" algn="just" rtl="0">
              <a:spcBef>
                <a:spcPts val="480"/>
              </a:spcBef>
              <a:spcAft>
                <a:spcPts val="0"/>
              </a:spcAft>
              <a:buNone/>
            </a:pPr>
            <a:r>
              <a:rPr lang="es-ES" b="1" dirty="0">
                <a:solidFill>
                  <a:schemeClr val="dk1"/>
                </a:solidFill>
                <a:latin typeface="Times New Roman"/>
                <a:ea typeface="Times New Roman"/>
                <a:cs typeface="Times New Roman"/>
                <a:sym typeface="Times New Roman"/>
              </a:rPr>
              <a:t>OBJETIVOS ESPECÍFICOS</a:t>
            </a:r>
            <a:endParaRPr b="1" dirty="0">
              <a:solidFill>
                <a:schemeClr val="dk1"/>
              </a:solidFill>
              <a:latin typeface="Times New Roman"/>
              <a:ea typeface="Times New Roman"/>
              <a:cs typeface="Times New Roman"/>
              <a:sym typeface="Times New Roman"/>
            </a:endParaRPr>
          </a:p>
          <a:p>
            <a:pPr marL="0" lvl="0" indent="0" algn="just" rtl="0">
              <a:spcBef>
                <a:spcPts val="480"/>
              </a:spcBef>
              <a:spcAft>
                <a:spcPts val="0"/>
              </a:spcAft>
              <a:buNone/>
            </a:pPr>
            <a:endParaRPr sz="1200" b="1" dirty="0">
              <a:solidFill>
                <a:schemeClr val="dk1"/>
              </a:solidFill>
              <a:latin typeface="Times New Roman"/>
              <a:ea typeface="Times New Roman"/>
              <a:cs typeface="Times New Roman"/>
              <a:sym typeface="Times New Roman"/>
            </a:endParaRPr>
          </a:p>
          <a:p>
            <a:pPr marL="457200" lvl="0" indent="-330200" algn="just" rtl="0">
              <a:lnSpc>
                <a:spcPct val="20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Identificar los diseños arquitectónicos de la vivienda con posibilidad de crecimiento horizontal o vertical.</a:t>
            </a:r>
            <a:endParaRPr sz="1600" dirty="0">
              <a:solidFill>
                <a:schemeClr val="dk1"/>
              </a:solidFill>
              <a:latin typeface="Times New Roman"/>
              <a:ea typeface="Times New Roman"/>
              <a:cs typeface="Times New Roman"/>
              <a:sym typeface="Times New Roman"/>
            </a:endParaRPr>
          </a:p>
          <a:p>
            <a:pPr marL="457200" lvl="0" indent="-330200" algn="just" rtl="0">
              <a:lnSpc>
                <a:spcPct val="20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Proponer los requerimientos necesarios para la autosustentabilidad del proyecto base.</a:t>
            </a:r>
            <a:endParaRPr sz="1600" dirty="0">
              <a:solidFill>
                <a:schemeClr val="dk1"/>
              </a:solidFill>
              <a:latin typeface="Times New Roman"/>
              <a:ea typeface="Times New Roman"/>
              <a:cs typeface="Times New Roman"/>
              <a:sym typeface="Times New Roman"/>
            </a:endParaRPr>
          </a:p>
          <a:p>
            <a:pPr marL="457200" lvl="0" indent="-330200" algn="just" rtl="0">
              <a:lnSpc>
                <a:spcPct val="20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Establecer un tipo de cimentación que pueda ser aplicado en todas las regiones del país.</a:t>
            </a:r>
            <a:endParaRPr sz="1600" dirty="0">
              <a:solidFill>
                <a:schemeClr val="dk1"/>
              </a:solidFill>
              <a:latin typeface="Times New Roman"/>
              <a:ea typeface="Times New Roman"/>
              <a:cs typeface="Times New Roman"/>
              <a:sym typeface="Times New Roman"/>
            </a:endParaRPr>
          </a:p>
          <a:p>
            <a:pPr marL="457200" lvl="0" indent="-330200" algn="just" rtl="0">
              <a:lnSpc>
                <a:spcPct val="20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Realizar los diseños estructurales, hidrosanitarios y eléctricos para el proyecto base y las alternativas de crecimiento horizontal y vertical.</a:t>
            </a:r>
            <a:endParaRPr sz="1600" dirty="0">
              <a:solidFill>
                <a:schemeClr val="dk1"/>
              </a:solidFill>
              <a:latin typeface="Times New Roman"/>
              <a:ea typeface="Times New Roman"/>
              <a:cs typeface="Times New Roman"/>
              <a:sym typeface="Times New Roman"/>
            </a:endParaRPr>
          </a:p>
          <a:p>
            <a:pPr marL="457200" lvl="0" indent="-330200" algn="just" rtl="0">
              <a:lnSpc>
                <a:spcPct val="20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Elaborar los planos estructurales, hidrosanitarios y eléctricos para el proyecto base y las alternativas de crecimiento horizontal y vertical.</a:t>
            </a:r>
            <a:endParaRPr sz="1600" dirty="0">
              <a:solidFill>
                <a:schemeClr val="dk1"/>
              </a:solidFill>
              <a:latin typeface="Times New Roman"/>
              <a:ea typeface="Times New Roman"/>
              <a:cs typeface="Times New Roman"/>
              <a:sym typeface="Times New Roman"/>
            </a:endParaRPr>
          </a:p>
          <a:p>
            <a:pPr marL="457200" lvl="0" indent="-330200" algn="just" rtl="0">
              <a:lnSpc>
                <a:spcPct val="200000"/>
              </a:lnSpc>
              <a:spcBef>
                <a:spcPts val="0"/>
              </a:spcBef>
              <a:spcAft>
                <a:spcPts val="0"/>
              </a:spcAft>
              <a:buClr>
                <a:schemeClr val="dk1"/>
              </a:buClr>
              <a:buSzPts val="1600"/>
              <a:buChar char="●"/>
            </a:pPr>
            <a:r>
              <a:rPr lang="es-ES" sz="1600" dirty="0">
                <a:solidFill>
                  <a:schemeClr val="dk1"/>
                </a:solidFill>
                <a:latin typeface="Times New Roman"/>
                <a:ea typeface="Times New Roman"/>
                <a:cs typeface="Times New Roman"/>
                <a:sym typeface="Times New Roman"/>
              </a:rPr>
              <a:t>Generar el presupuesto para la construcción de los prototipos de vivienda propuestos mediante el análisis de costos.</a:t>
            </a:r>
            <a:endParaRPr sz="1600" dirty="0">
              <a:solidFill>
                <a:schemeClr val="dk1"/>
              </a:solidFill>
              <a:latin typeface="Times New Roman"/>
              <a:ea typeface="Times New Roman"/>
              <a:cs typeface="Times New Roman"/>
              <a:sym typeface="Times New Roman"/>
            </a:endParaRPr>
          </a:p>
        </p:txBody>
      </p:sp>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5ca4d809e0_0_145"/>
          <p:cNvSpPr txBox="1">
            <a:spLocks noGrp="1"/>
          </p:cNvSpPr>
          <p:nvPr>
            <p:ph type="title"/>
          </p:nvPr>
        </p:nvSpPr>
        <p:spPr>
          <a:xfrm>
            <a:off x="456650" y="882838"/>
            <a:ext cx="8229600" cy="1143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s-ES" sz="3400" i="0" dirty="0">
                <a:solidFill>
                  <a:srgbClr val="000000"/>
                </a:solidFill>
                <a:latin typeface="Times New Roman"/>
                <a:ea typeface="Times New Roman"/>
                <a:cs typeface="Times New Roman"/>
                <a:sym typeface="Times New Roman"/>
              </a:rPr>
              <a:t>Hipótesis</a:t>
            </a:r>
            <a:endParaRPr sz="3400" i="0" dirty="0">
              <a:solidFill>
                <a:srgbClr val="000000"/>
              </a:solidFill>
              <a:highlight>
                <a:srgbClr val="000000"/>
              </a:highlight>
              <a:latin typeface="Times New Roman"/>
              <a:ea typeface="Times New Roman"/>
              <a:cs typeface="Times New Roman"/>
              <a:sym typeface="Times New Roman"/>
            </a:endParaRPr>
          </a:p>
        </p:txBody>
      </p:sp>
      <p:sp>
        <p:nvSpPr>
          <p:cNvPr id="124" name="Google Shape;124;g5ca4d809e0_0_145"/>
          <p:cNvSpPr txBox="1">
            <a:spLocks noGrp="1"/>
          </p:cNvSpPr>
          <p:nvPr>
            <p:ph type="body" idx="1"/>
          </p:nvPr>
        </p:nvSpPr>
        <p:spPr>
          <a:xfrm>
            <a:off x="457200" y="2362200"/>
            <a:ext cx="8229600" cy="1411200"/>
          </a:xfrm>
          <a:prstGeom prst="rect">
            <a:avLst/>
          </a:prstGeom>
        </p:spPr>
        <p:txBody>
          <a:bodyPr spcFirstLastPara="1" wrap="square" lIns="91425" tIns="45700" rIns="91425" bIns="45700" anchor="t" anchorCtr="0">
            <a:noAutofit/>
          </a:bodyPr>
          <a:lstStyle/>
          <a:p>
            <a:pPr marL="0" lvl="0" indent="0" algn="just" rtl="0">
              <a:lnSpc>
                <a:spcPct val="200000"/>
              </a:lnSpc>
              <a:spcBef>
                <a:spcPts val="0"/>
              </a:spcBef>
              <a:spcAft>
                <a:spcPts val="0"/>
              </a:spcAft>
              <a:buClr>
                <a:schemeClr val="dk1"/>
              </a:buClr>
              <a:buSzPts val="1100"/>
              <a:buFont typeface="Arial"/>
              <a:buNone/>
            </a:pPr>
            <a:r>
              <a:rPr lang="es-ES" dirty="0">
                <a:solidFill>
                  <a:schemeClr val="dk1"/>
                </a:solidFill>
                <a:latin typeface="Times New Roman"/>
                <a:ea typeface="Times New Roman"/>
                <a:cs typeface="Times New Roman"/>
                <a:sym typeface="Times New Roman"/>
              </a:rPr>
              <a:t> 	Las alternativas de crecimiento horizontal o vertical no modifican las condiciones sismorresistentes de la estructura base.</a:t>
            </a:r>
            <a:endParaRPr dirty="0">
              <a:solidFill>
                <a:schemeClr val="dk1"/>
              </a:solidFill>
              <a:latin typeface="Times New Roman"/>
              <a:ea typeface="Times New Roman"/>
              <a:cs typeface="Times New Roman"/>
              <a:sym typeface="Times New Roman"/>
            </a:endParaRPr>
          </a:p>
          <a:p>
            <a:pPr marL="0" lvl="0" indent="0" algn="l" rtl="0">
              <a:spcBef>
                <a:spcPts val="480"/>
              </a:spcBef>
              <a:spcAft>
                <a:spcPts val="0"/>
              </a:spcAft>
              <a:buNone/>
            </a:pPr>
            <a:endParaRPr dirty="0">
              <a:latin typeface="Times New Roman"/>
              <a:ea typeface="Times New Roman"/>
              <a:cs typeface="Times New Roman"/>
              <a:sym typeface="Times New Roman"/>
            </a:endParaRPr>
          </a:p>
        </p:txBody>
      </p:sp>
      <p:pic>
        <p:nvPicPr>
          <p:cNvPr id="125" name="Google Shape;125;g5ca4d809e0_0_145"/>
          <p:cNvPicPr preferRelativeResize="0"/>
          <p:nvPr/>
        </p:nvPicPr>
        <p:blipFill rotWithShape="1">
          <a:blip r:embed="rId3">
            <a:alphaModFix/>
          </a:blip>
          <a:srcRect/>
          <a:stretch/>
        </p:blipFill>
        <p:spPr>
          <a:xfrm>
            <a:off x="6697662" y="5949950"/>
            <a:ext cx="2370137" cy="719137"/>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5ca4d809e0_0_150"/>
          <p:cNvSpPr txBox="1">
            <a:spLocks noGrp="1"/>
          </p:cNvSpPr>
          <p:nvPr>
            <p:ph type="title"/>
          </p:nvPr>
        </p:nvSpPr>
        <p:spPr>
          <a:xfrm>
            <a:off x="533400" y="5794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Análisis Arquitectónico</a:t>
            </a:r>
            <a:endParaRPr sz="3400" i="0" dirty="0">
              <a:latin typeface="Times New Roman"/>
              <a:ea typeface="Times New Roman"/>
              <a:cs typeface="Times New Roman"/>
              <a:sym typeface="Times New Roman"/>
            </a:endParaRPr>
          </a:p>
        </p:txBody>
      </p:sp>
      <p:pic>
        <p:nvPicPr>
          <p:cNvPr id="131" name="Google Shape;131;g5ca4d809e0_0_150"/>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132" name="Google Shape;132;g5ca4d809e0_0_150"/>
          <p:cNvSpPr txBox="1"/>
          <p:nvPr/>
        </p:nvSpPr>
        <p:spPr>
          <a:xfrm>
            <a:off x="381000" y="1309333"/>
            <a:ext cx="2212800" cy="2234300"/>
          </a:xfrm>
          <a:prstGeom prst="rect">
            <a:avLst/>
          </a:prstGeom>
          <a:solidFill>
            <a:srgbClr val="93C47D"/>
          </a:solid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s-ES" sz="1800" dirty="0">
                <a:solidFill>
                  <a:schemeClr val="dk1"/>
                </a:solidFill>
                <a:latin typeface="Times New Roman"/>
                <a:ea typeface="Times New Roman"/>
                <a:cs typeface="Times New Roman"/>
                <a:sym typeface="Times New Roman"/>
              </a:rPr>
              <a:t>Se consideró un proyecto base de 55.13 m</a:t>
            </a:r>
            <a:r>
              <a:rPr lang="es-ES" sz="1800" baseline="30000" dirty="0">
                <a:solidFill>
                  <a:schemeClr val="dk1"/>
                </a:solidFill>
                <a:latin typeface="Times New Roman"/>
                <a:ea typeface="Times New Roman"/>
                <a:cs typeface="Times New Roman"/>
                <a:sym typeface="Times New Roman"/>
              </a:rPr>
              <a:t>2 </a:t>
            </a:r>
            <a:r>
              <a:rPr lang="es-ES" sz="1800" dirty="0">
                <a:solidFill>
                  <a:schemeClr val="dk1"/>
                </a:solidFill>
                <a:latin typeface="Times New Roman"/>
                <a:ea typeface="Times New Roman"/>
                <a:cs typeface="Times New Roman"/>
                <a:sym typeface="Times New Roman"/>
              </a:rPr>
              <a:t>con sus respectivos crecimientos.</a:t>
            </a:r>
            <a:endParaRPr sz="1800" dirty="0">
              <a:latin typeface="Times New Roman"/>
              <a:ea typeface="Times New Roman"/>
              <a:cs typeface="Times New Roman"/>
              <a:sym typeface="Times New Roman"/>
            </a:endParaRPr>
          </a:p>
        </p:txBody>
      </p:sp>
      <p:sp>
        <p:nvSpPr>
          <p:cNvPr id="133" name="Google Shape;133;g5ca4d809e0_0_150"/>
          <p:cNvSpPr txBox="1"/>
          <p:nvPr/>
        </p:nvSpPr>
        <p:spPr>
          <a:xfrm>
            <a:off x="3352800" y="1309333"/>
            <a:ext cx="2370000" cy="2234300"/>
          </a:xfrm>
          <a:prstGeom prst="rect">
            <a:avLst/>
          </a:prstGeom>
          <a:solidFill>
            <a:srgbClr val="93C47D"/>
          </a:solid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s-ES" sz="1800" dirty="0">
                <a:solidFill>
                  <a:schemeClr val="dk1"/>
                </a:solidFill>
                <a:latin typeface="Times New Roman"/>
                <a:ea typeface="Times New Roman"/>
                <a:cs typeface="Times New Roman"/>
                <a:sym typeface="Times New Roman"/>
              </a:rPr>
              <a:t>Su análisis se basó en la normativa INEN y la Ordenanza 3457 del Distrito Metropolitano de Quito.</a:t>
            </a:r>
            <a:endParaRPr sz="1800" dirty="0">
              <a:latin typeface="Times New Roman"/>
              <a:ea typeface="Times New Roman"/>
              <a:cs typeface="Times New Roman"/>
              <a:sym typeface="Times New Roman"/>
            </a:endParaRPr>
          </a:p>
        </p:txBody>
      </p:sp>
      <p:sp>
        <p:nvSpPr>
          <p:cNvPr id="134" name="Google Shape;134;g5ca4d809e0_0_150"/>
          <p:cNvSpPr txBox="1"/>
          <p:nvPr/>
        </p:nvSpPr>
        <p:spPr>
          <a:xfrm>
            <a:off x="6440475" y="1347283"/>
            <a:ext cx="2301000" cy="2196350"/>
          </a:xfrm>
          <a:prstGeom prst="rect">
            <a:avLst/>
          </a:prstGeom>
          <a:solidFill>
            <a:srgbClr val="93C47D"/>
          </a:solid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ES" sz="1800" dirty="0">
                <a:solidFill>
                  <a:schemeClr val="dk1"/>
                </a:solidFill>
                <a:latin typeface="Times New Roman"/>
                <a:ea typeface="Times New Roman"/>
                <a:cs typeface="Times New Roman"/>
                <a:sym typeface="Times New Roman"/>
              </a:rPr>
              <a:t>Todas las dimensiones y áreas útiles mínimas garantizan el confort del usuario.</a:t>
            </a:r>
            <a:endParaRPr sz="1800" dirty="0">
              <a:solidFill>
                <a:schemeClr val="dk1"/>
              </a:solidFill>
              <a:latin typeface="Times New Roman"/>
              <a:ea typeface="Times New Roman"/>
              <a:cs typeface="Times New Roman"/>
              <a:sym typeface="Times New Roman"/>
            </a:endParaRPr>
          </a:p>
          <a:p>
            <a:pPr marL="0" lvl="0" indent="0" algn="l" rtl="0">
              <a:lnSpc>
                <a:spcPct val="150000"/>
              </a:lnSpc>
              <a:spcBef>
                <a:spcPts val="480"/>
              </a:spcBef>
              <a:spcAft>
                <a:spcPts val="0"/>
              </a:spcAft>
              <a:buClr>
                <a:schemeClr val="dk1"/>
              </a:buClr>
              <a:buSzPts val="1100"/>
              <a:buFont typeface="Arial"/>
              <a:buNone/>
            </a:pPr>
            <a:r>
              <a:rPr lang="es-ES" sz="2400" dirty="0">
                <a:solidFill>
                  <a:schemeClr val="lt1"/>
                </a:solidFill>
              </a:rPr>
              <a:t> </a:t>
            </a:r>
            <a:endParaRPr sz="2400" dirty="0">
              <a:solidFill>
                <a:schemeClr val="lt1"/>
              </a:solidFill>
            </a:endParaRPr>
          </a:p>
          <a:p>
            <a:pPr marL="0" lvl="0" indent="0" algn="just" rtl="0">
              <a:lnSpc>
                <a:spcPct val="150000"/>
              </a:lnSpc>
              <a:spcBef>
                <a:spcPts val="0"/>
              </a:spcBef>
              <a:spcAft>
                <a:spcPts val="0"/>
              </a:spcAft>
              <a:buNone/>
            </a:pPr>
            <a:r>
              <a:rPr lang="es-ES" sz="1800" dirty="0">
                <a:solidFill>
                  <a:schemeClr val="dk1"/>
                </a:solidFill>
                <a:latin typeface="Times New Roman"/>
                <a:ea typeface="Times New Roman"/>
                <a:cs typeface="Times New Roman"/>
                <a:sym typeface="Times New Roman"/>
              </a:rPr>
              <a:t>.</a:t>
            </a:r>
            <a:endParaRPr sz="1800" dirty="0">
              <a:latin typeface="Times New Roman"/>
              <a:ea typeface="Times New Roman"/>
              <a:cs typeface="Times New Roman"/>
              <a:sym typeface="Times New Roman"/>
            </a:endParaRPr>
          </a:p>
        </p:txBody>
      </p:sp>
      <p:sp>
        <p:nvSpPr>
          <p:cNvPr id="135" name="Google Shape;135;g5ca4d809e0_0_150"/>
          <p:cNvSpPr/>
          <p:nvPr/>
        </p:nvSpPr>
        <p:spPr>
          <a:xfrm>
            <a:off x="2650650" y="2108450"/>
            <a:ext cx="645300" cy="468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g5ca4d809e0_0_150"/>
          <p:cNvSpPr/>
          <p:nvPr/>
        </p:nvSpPr>
        <p:spPr>
          <a:xfrm>
            <a:off x="5774850" y="2108450"/>
            <a:ext cx="645300" cy="468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8" name="Google Shape;138;g5ca4d809e0_0_150"/>
          <p:cNvPicPr preferRelativeResize="0"/>
          <p:nvPr/>
        </p:nvPicPr>
        <p:blipFill>
          <a:blip r:embed="rId4">
            <a:alphaModFix/>
          </a:blip>
          <a:stretch>
            <a:fillRect/>
          </a:stretch>
        </p:blipFill>
        <p:spPr>
          <a:xfrm>
            <a:off x="4300450" y="4013762"/>
            <a:ext cx="3981976" cy="1701900"/>
          </a:xfrm>
          <a:prstGeom prst="rect">
            <a:avLst/>
          </a:prstGeom>
          <a:noFill/>
          <a:ln>
            <a:noFill/>
          </a:ln>
        </p:spPr>
      </p:pic>
      <p:pic>
        <p:nvPicPr>
          <p:cNvPr id="2" name="Imagen 1"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4367" y="3560809"/>
            <a:ext cx="2378865" cy="266057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txBox="1">
            <a:spLocks noGrp="1"/>
          </p:cNvSpPr>
          <p:nvPr>
            <p:ph type="title"/>
          </p:nvPr>
        </p:nvSpPr>
        <p:spPr>
          <a:xfrm>
            <a:off x="533400" y="503237"/>
            <a:ext cx="82296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3200"/>
              <a:buFont typeface="Arial"/>
              <a:buNone/>
            </a:pPr>
            <a:r>
              <a:rPr lang="es-ES" sz="3400" i="0" u="none" dirty="0">
                <a:solidFill>
                  <a:schemeClr val="dk1"/>
                </a:solidFill>
                <a:latin typeface="Times New Roman"/>
                <a:ea typeface="Times New Roman"/>
                <a:cs typeface="Times New Roman"/>
                <a:sym typeface="Times New Roman"/>
              </a:rPr>
              <a:t>Análisis Arquitectónico</a:t>
            </a:r>
            <a:endParaRPr sz="3400" i="0" dirty="0">
              <a:latin typeface="Times New Roman"/>
              <a:ea typeface="Times New Roman"/>
              <a:cs typeface="Times New Roman"/>
              <a:sym typeface="Times New Roman"/>
            </a:endParaRPr>
          </a:p>
        </p:txBody>
      </p:sp>
      <p:pic>
        <p:nvPicPr>
          <p:cNvPr id="144" name="Google Shape;144;p2"/>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145" name="Google Shape;145;p2"/>
          <p:cNvSpPr txBox="1"/>
          <p:nvPr/>
        </p:nvSpPr>
        <p:spPr>
          <a:xfrm>
            <a:off x="2623498" y="1548950"/>
            <a:ext cx="1812300" cy="10116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latin typeface="Times New Roman"/>
                <a:ea typeface="Times New Roman"/>
                <a:cs typeface="Times New Roman"/>
                <a:sym typeface="Times New Roman"/>
              </a:rPr>
              <a:t>1 dormitorio 67.64 </a:t>
            </a:r>
            <a:r>
              <a:rPr lang="es-ES" sz="2000" dirty="0">
                <a:solidFill>
                  <a:schemeClr val="dk1"/>
                </a:solidFill>
                <a:latin typeface="Times New Roman"/>
                <a:ea typeface="Times New Roman"/>
                <a:cs typeface="Times New Roman"/>
                <a:sym typeface="Times New Roman"/>
              </a:rPr>
              <a:t>m</a:t>
            </a:r>
            <a:r>
              <a:rPr lang="es-ES" sz="2000" baseline="30000" dirty="0">
                <a:solidFill>
                  <a:schemeClr val="dk1"/>
                </a:solidFill>
                <a:latin typeface="Times New Roman"/>
                <a:ea typeface="Times New Roman"/>
                <a:cs typeface="Times New Roman"/>
                <a:sym typeface="Times New Roman"/>
              </a:rPr>
              <a:t>2</a:t>
            </a:r>
            <a:endParaRPr sz="2000" dirty="0">
              <a:latin typeface="Times New Roman"/>
              <a:ea typeface="Times New Roman"/>
              <a:cs typeface="Times New Roman"/>
              <a:sym typeface="Times New Roman"/>
            </a:endParaRPr>
          </a:p>
        </p:txBody>
      </p:sp>
      <p:cxnSp>
        <p:nvCxnSpPr>
          <p:cNvPr id="146" name="Google Shape;146;p2"/>
          <p:cNvCxnSpPr>
            <a:stCxn id="147" idx="3"/>
            <a:endCxn id="145" idx="1"/>
          </p:cNvCxnSpPr>
          <p:nvPr/>
        </p:nvCxnSpPr>
        <p:spPr>
          <a:xfrm flipV="1">
            <a:off x="2154000" y="2054750"/>
            <a:ext cx="469498" cy="1606950"/>
          </a:xfrm>
          <a:prstGeom prst="straightConnector1">
            <a:avLst/>
          </a:prstGeom>
          <a:noFill/>
          <a:ln w="76200" cap="flat" cmpd="sng">
            <a:solidFill>
              <a:srgbClr val="666666"/>
            </a:solidFill>
            <a:prstDash val="solid"/>
            <a:round/>
            <a:headEnd type="none" w="med" len="med"/>
            <a:tailEnd type="none" w="med" len="med"/>
          </a:ln>
        </p:spPr>
      </p:cxnSp>
      <p:cxnSp>
        <p:nvCxnSpPr>
          <p:cNvPr id="149" name="Google Shape;149;p2"/>
          <p:cNvCxnSpPr>
            <a:stCxn id="147" idx="3"/>
            <a:endCxn id="148" idx="1"/>
          </p:cNvCxnSpPr>
          <p:nvPr/>
        </p:nvCxnSpPr>
        <p:spPr>
          <a:xfrm>
            <a:off x="2154000" y="3661700"/>
            <a:ext cx="520908" cy="1344000"/>
          </a:xfrm>
          <a:prstGeom prst="straightConnector1">
            <a:avLst/>
          </a:prstGeom>
          <a:noFill/>
          <a:ln w="76200" cap="flat" cmpd="sng">
            <a:solidFill>
              <a:srgbClr val="666666"/>
            </a:solidFill>
            <a:prstDash val="solid"/>
            <a:round/>
            <a:headEnd type="none" w="med" len="med"/>
            <a:tailEnd type="none" w="med" len="med"/>
          </a:ln>
        </p:spPr>
      </p:cxnSp>
      <p:sp>
        <p:nvSpPr>
          <p:cNvPr id="147" name="Google Shape;147;p2"/>
          <p:cNvSpPr txBox="1"/>
          <p:nvPr/>
        </p:nvSpPr>
        <p:spPr>
          <a:xfrm>
            <a:off x="152400" y="3155900"/>
            <a:ext cx="2001600" cy="1011600"/>
          </a:xfrm>
          <a:prstGeom prst="rect">
            <a:avLst/>
          </a:prstGeom>
          <a:solidFill>
            <a:srgbClr val="6AA84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latin typeface="Times New Roman"/>
                <a:ea typeface="Times New Roman"/>
                <a:cs typeface="Times New Roman"/>
                <a:sym typeface="Times New Roman"/>
              </a:rPr>
              <a:t>Crecimientos horizontales </a:t>
            </a:r>
            <a:endParaRPr sz="2400" dirty="0">
              <a:latin typeface="Times New Roman"/>
              <a:ea typeface="Times New Roman"/>
              <a:cs typeface="Times New Roman"/>
              <a:sym typeface="Times New Roman"/>
            </a:endParaRPr>
          </a:p>
        </p:txBody>
      </p:sp>
      <p:pic>
        <p:nvPicPr>
          <p:cNvPr id="2" name="Imagen 1" descr="Recorte de pantalla"/>
          <p:cNvPicPr>
            <a:picLocks noChangeAspect="1"/>
          </p:cNvPicPr>
          <p:nvPr/>
        </p:nvPicPr>
        <p:blipFill rotWithShape="1">
          <a:blip r:embed="rId4">
            <a:extLst>
              <a:ext uri="{28A0092B-C50C-407E-A947-70E740481C1C}">
                <a14:useLocalDpi xmlns:a14="http://schemas.microsoft.com/office/drawing/2010/main" val="0"/>
              </a:ext>
            </a:extLst>
          </a:blip>
          <a:srcRect t="1637"/>
          <a:stretch/>
        </p:blipFill>
        <p:spPr>
          <a:xfrm>
            <a:off x="4498226" y="1920203"/>
            <a:ext cx="2311672" cy="3371921"/>
          </a:xfrm>
          <a:prstGeom prst="rect">
            <a:avLst/>
          </a:prstGeom>
        </p:spPr>
      </p:pic>
      <p:pic>
        <p:nvPicPr>
          <p:cNvPr id="3" name="Imagen 2"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898" y="1920203"/>
            <a:ext cx="2277936" cy="3359168"/>
          </a:xfrm>
          <a:prstGeom prst="rect">
            <a:avLst/>
          </a:prstGeom>
        </p:spPr>
      </p:pic>
      <p:sp>
        <p:nvSpPr>
          <p:cNvPr id="148" name="Google Shape;148;p2"/>
          <p:cNvSpPr txBox="1"/>
          <p:nvPr/>
        </p:nvSpPr>
        <p:spPr>
          <a:xfrm>
            <a:off x="2674908" y="4499900"/>
            <a:ext cx="1812300" cy="10116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latin typeface="Times New Roman"/>
                <a:ea typeface="Times New Roman"/>
                <a:cs typeface="Times New Roman"/>
                <a:sym typeface="Times New Roman"/>
              </a:rPr>
              <a:t>2 dormitorios 79.18 </a:t>
            </a:r>
            <a:r>
              <a:rPr lang="es-ES" sz="2000" dirty="0">
                <a:solidFill>
                  <a:schemeClr val="dk1"/>
                </a:solidFill>
                <a:latin typeface="Times New Roman"/>
                <a:ea typeface="Times New Roman"/>
                <a:cs typeface="Times New Roman"/>
                <a:sym typeface="Times New Roman"/>
              </a:rPr>
              <a:t>m</a:t>
            </a:r>
            <a:r>
              <a:rPr lang="es-ES" sz="2000" baseline="30000" dirty="0">
                <a:solidFill>
                  <a:schemeClr val="dk1"/>
                </a:solidFill>
                <a:latin typeface="Times New Roman"/>
                <a:ea typeface="Times New Roman"/>
                <a:cs typeface="Times New Roman"/>
                <a:sym typeface="Times New Roman"/>
              </a:rPr>
              <a:t>2</a:t>
            </a:r>
            <a:endParaRPr sz="20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1442</TotalTime>
  <Words>1760</Words>
  <Application>Microsoft Office PowerPoint</Application>
  <PresentationFormat>Presentación en pantalla (4:3)</PresentationFormat>
  <Paragraphs>278</Paragraphs>
  <Slides>42</Slides>
  <Notes>41</Notes>
  <HiddenSlides>0</HiddenSlides>
  <MMClips>1</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42</vt:i4>
      </vt:variant>
    </vt:vector>
  </HeadingPairs>
  <TitlesOfParts>
    <vt:vector size="52" baseType="lpstr">
      <vt:lpstr>Arial</vt:lpstr>
      <vt:lpstr>Edwardian Script ITC</vt:lpstr>
      <vt:lpstr>Roboto</vt:lpstr>
      <vt:lpstr>Roboto Medium</vt:lpstr>
      <vt:lpstr>Roboto Thin</vt:lpstr>
      <vt:lpstr>ScriptC</vt:lpstr>
      <vt:lpstr>Times New Roman</vt:lpstr>
      <vt:lpstr>1_Diseño predeterminado</vt:lpstr>
      <vt:lpstr>Diseño predeterminado</vt:lpstr>
      <vt:lpstr>CorelDRAW.Graphic.12</vt:lpstr>
      <vt:lpstr>Presentación de PowerPoint</vt:lpstr>
      <vt:lpstr>Planteamiento del problema</vt:lpstr>
      <vt:lpstr>Justificación e importancia</vt:lpstr>
      <vt:lpstr>Justificación e importancia</vt:lpstr>
      <vt:lpstr>                         Objetivos</vt:lpstr>
      <vt:lpstr>Presentación de PowerPoint</vt:lpstr>
      <vt:lpstr>Hipótesis</vt:lpstr>
      <vt:lpstr>Análisis Arquitectónico</vt:lpstr>
      <vt:lpstr>Análisis Arquitectónico</vt:lpstr>
      <vt:lpstr>Análisis Arquitectónico</vt:lpstr>
      <vt:lpstr>Diseño estructural</vt:lpstr>
      <vt:lpstr>Diseño estructural</vt:lpstr>
      <vt:lpstr>Diseño estructural</vt:lpstr>
      <vt:lpstr>Diseño estructural</vt:lpstr>
      <vt:lpstr>Diseño estructural</vt:lpstr>
      <vt:lpstr>Diseño hidrosanitario</vt:lpstr>
      <vt:lpstr>Diseño hidrosanitario</vt:lpstr>
      <vt:lpstr>Diseño hidrosanitario</vt:lpstr>
      <vt:lpstr>Diseño eléctrico</vt:lpstr>
      <vt:lpstr>Diseño eléctrico</vt:lpstr>
      <vt:lpstr>Propuesta autosustentable</vt:lpstr>
      <vt:lpstr>Propuesta autosustentable</vt:lpstr>
      <vt:lpstr>Análisis de costos</vt:lpstr>
      <vt:lpstr>Análisis de costos</vt:lpstr>
      <vt:lpstr>Análisis de costos</vt:lpstr>
      <vt:lpstr>Resultados de la investigación</vt:lpstr>
      <vt:lpstr>Resultados de la investigación</vt:lpstr>
      <vt:lpstr>Resultados de la investigación</vt:lpstr>
      <vt:lpstr>Resultados de la investigación</vt:lpstr>
      <vt:lpstr>Resultados de la investigación</vt:lpstr>
      <vt:lpstr>Resultados de la investigación</vt:lpstr>
      <vt:lpstr>Resultados de la investigación</vt:lpstr>
      <vt:lpstr>Comprobación de la hipótesis</vt:lpstr>
      <vt:lpstr>Presentación de PowerPoint</vt:lpstr>
      <vt:lpstr>Conclusiones</vt:lpstr>
      <vt:lpstr>Conclusiones</vt:lpstr>
      <vt:lpstr>Conclusiones</vt:lpstr>
      <vt:lpstr>Conclusiones</vt:lpstr>
      <vt:lpstr>Recomendaciones</vt:lpstr>
      <vt:lpstr>Recomendaciones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lcifuentes</dc:creator>
  <cp:lastModifiedBy>Andrade</cp:lastModifiedBy>
  <cp:revision>33</cp:revision>
  <dcterms:created xsi:type="dcterms:W3CDTF">2008-02-13T16:07:44Z</dcterms:created>
  <dcterms:modified xsi:type="dcterms:W3CDTF">2019-07-11T18:42:10Z</dcterms:modified>
</cp:coreProperties>
</file>