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7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5" r:id="rId2"/>
  </p:sldMasterIdLst>
  <p:notesMasterIdLst>
    <p:notesMasterId r:id="rId41"/>
  </p:notesMasterIdLst>
  <p:sldIdLst>
    <p:sldId id="326" r:id="rId3"/>
    <p:sldId id="439" r:id="rId4"/>
    <p:sldId id="437" r:id="rId5"/>
    <p:sldId id="412" r:id="rId6"/>
    <p:sldId id="413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394" r:id="rId18"/>
    <p:sldId id="395" r:id="rId19"/>
    <p:sldId id="429" r:id="rId20"/>
    <p:sldId id="397" r:id="rId21"/>
    <p:sldId id="398" r:id="rId22"/>
    <p:sldId id="400" r:id="rId23"/>
    <p:sldId id="399" r:id="rId24"/>
    <p:sldId id="403" r:id="rId25"/>
    <p:sldId id="430" r:id="rId26"/>
    <p:sldId id="431" r:id="rId27"/>
    <p:sldId id="425" r:id="rId28"/>
    <p:sldId id="426" r:id="rId29"/>
    <p:sldId id="427" r:id="rId30"/>
    <p:sldId id="440" r:id="rId31"/>
    <p:sldId id="428" r:id="rId32"/>
    <p:sldId id="432" r:id="rId33"/>
    <p:sldId id="434" r:id="rId34"/>
    <p:sldId id="435" r:id="rId35"/>
    <p:sldId id="408" r:id="rId36"/>
    <p:sldId id="433" r:id="rId37"/>
    <p:sldId id="410" r:id="rId38"/>
    <p:sldId id="358" r:id="rId39"/>
    <p:sldId id="436" r:id="rId40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9DB9F7"/>
    <a:srgbClr val="B5B5DF"/>
    <a:srgbClr val="FFFFF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4545" autoAdjust="0"/>
  </p:normalViewPr>
  <p:slideViewPr>
    <p:cSldViewPr snapToGrid="0">
      <p:cViewPr varScale="1">
        <p:scale>
          <a:sx n="41" d="100"/>
          <a:sy n="41" d="100"/>
        </p:scale>
        <p:origin x="1020" y="60"/>
      </p:cViewPr>
      <p:guideLst>
        <p:guide orient="horz" pos="3238"/>
        <p:guide pos="5759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ropbox\JIME%20Y%20LAU\para%20muestr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ropbox\JIME%20Y%20LAU\para%20muestr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ropbox\JIME%20Y%20LAU\para%20muestr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ropbox\JIME%20Y%20LAU\para%20muestr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ropbox\JIME%20Y%20LAU\para%20muestr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492560775038329E-2"/>
          <c:y val="5.6385940898210279E-2"/>
          <c:w val="0.95901487844992339"/>
          <c:h val="0.7417981210162167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D4D1-415A-B5BA-09D6DCE1062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D4D1-415A-B5BA-09D6DCE1062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D4D1-415A-B5BA-09D6DCE1062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D4D1-415A-B5BA-09D6DCE106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Hoja1!$E$4:$E$7</c:f>
              <c:strCache>
                <c:ptCount val="4"/>
                <c:pt idx="0">
                  <c:v>Microempresa</c:v>
                </c:pt>
                <c:pt idx="1">
                  <c:v>Pequeña</c:v>
                </c:pt>
                <c:pt idx="2">
                  <c:v>Mediana</c:v>
                </c:pt>
                <c:pt idx="3">
                  <c:v>Grande</c:v>
                </c:pt>
              </c:strCache>
            </c:strRef>
          </c:cat>
          <c:val>
            <c:numRef>
              <c:f>Hoja1!$F$4:$F$7</c:f>
              <c:numCache>
                <c:formatCode>0.0%</c:formatCode>
                <c:ptCount val="4"/>
                <c:pt idx="0">
                  <c:v>0.50700000000000001</c:v>
                </c:pt>
                <c:pt idx="1">
                  <c:v>0.314</c:v>
                </c:pt>
                <c:pt idx="2">
                  <c:v>0.125</c:v>
                </c:pt>
                <c:pt idx="3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D1-415A-B5BA-09D6DCE1062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867235345581807E-2"/>
          <c:y val="0.82002260134149896"/>
          <c:w val="0.80893219597550303"/>
          <c:h val="0.15219962088072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724546110702681E-2"/>
          <c:y val="0"/>
          <c:w val="0.98127545388929727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BD6-43F7-ADC2-2D882EE0B46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BD6-43F7-ADC2-2D882EE0B46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BD6-43F7-ADC2-2D882EE0B46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BD6-43F7-ADC2-2D882EE0B4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Hoja2!$AK$23:$AK$26</c:f>
              <c:strCache>
                <c:ptCount val="4"/>
                <c:pt idx="0">
                  <c:v>Microempresa</c:v>
                </c:pt>
                <c:pt idx="1">
                  <c:v>Pequeña</c:v>
                </c:pt>
                <c:pt idx="2">
                  <c:v>Mediana</c:v>
                </c:pt>
                <c:pt idx="3">
                  <c:v>Grande</c:v>
                </c:pt>
              </c:strCache>
            </c:strRef>
          </c:cat>
          <c:val>
            <c:numRef>
              <c:f>Hoja2!$AL$23:$AL$26</c:f>
              <c:numCache>
                <c:formatCode>0%</c:formatCode>
                <c:ptCount val="4"/>
                <c:pt idx="0">
                  <c:v>0.56000000000000005</c:v>
                </c:pt>
                <c:pt idx="1">
                  <c:v>0.28999999999999998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D6-43F7-ADC2-2D882EE0B46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Composición de Pymes</a:t>
            </a:r>
            <a:r>
              <a:rPr lang="es-CO" sz="2400" baseline="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</a:t>
            </a:r>
            <a:r>
              <a: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por</a:t>
            </a:r>
            <a:r>
              <a:rPr lang="es-ES" sz="2400" baseline="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edad</a:t>
            </a:r>
            <a:endParaRPr lang="es-ES" sz="2400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c:rich>
      </c:tx>
      <c:layout>
        <c:manualLayout>
          <c:xMode val="edge"/>
          <c:yMode val="edge"/>
          <c:x val="0.19568321192753732"/>
          <c:y val="4.4317049924801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0914729385209"/>
          <c:y val="0.24624140800553757"/>
          <c:w val="0.87849195612523556"/>
          <c:h val="0.63592210773298585"/>
        </c:manualLayout>
      </c:layout>
      <c:bar3DChart>
        <c:barDir val="col"/>
        <c:grouping val="clustered"/>
        <c:varyColors val="0"/>
        <c:ser>
          <c:idx val="1"/>
          <c:order val="1"/>
          <c:tx>
            <c:strRef>
              <c:f>Hoja2!$P$22</c:f>
              <c:strCache>
                <c:ptCount val="1"/>
                <c:pt idx="0">
                  <c:v>Porcentajes</c:v>
                </c:pt>
              </c:strCache>
            </c:strRef>
          </c:tx>
          <c:spPr>
            <a:pattFill prst="ltDnDiag">
              <a:fgClr>
                <a:schemeClr val="accent5">
                  <a:tint val="77000"/>
                </a:schemeClr>
              </a:fgClr>
              <a:bgClr>
                <a:schemeClr val="accent5">
                  <a:tint val="77000"/>
                  <a:lumMod val="20000"/>
                  <a:lumOff val="80000"/>
                </a:schemeClr>
              </a:bgClr>
            </a:pattFill>
            <a:ln>
              <a:solidFill>
                <a:schemeClr val="accent5">
                  <a:tint val="77000"/>
                </a:schemeClr>
              </a:solidFill>
            </a:ln>
            <a:effectLst/>
            <a:sp3d>
              <a:contourClr>
                <a:schemeClr val="accent5">
                  <a:tint val="77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8716358450981121E-3"/>
                  <c:y val="-3.0636381459572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AC-4A7F-B476-A4BA0BD98269}"/>
                </c:ext>
              </c:extLst>
            </c:dLbl>
            <c:dLbl>
              <c:idx val="1"/>
              <c:layout>
                <c:manualLayout>
                  <c:x val="0"/>
                  <c:y val="-3.8991758221274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AC-4A7F-B476-A4BA0BD98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Hoja2!$Q$19:$R$20</c:f>
              <c:multiLvlStrCache>
                <c:ptCount val="2"/>
                <c:lvl>
                  <c:pt idx="0">
                    <c:v>Jóvenes</c:v>
                  </c:pt>
                  <c:pt idx="1">
                    <c:v>Maduras</c:v>
                  </c:pt>
                </c:lvl>
                <c:lvl>
                  <c:pt idx="0">
                    <c:v>Pymes </c:v>
                  </c:pt>
                </c:lvl>
              </c:multiLvlStrCache>
            </c:multiLvlStrRef>
          </c:cat>
          <c:val>
            <c:numRef>
              <c:f>Hoja2!$Q$22:$R$22</c:f>
              <c:numCache>
                <c:formatCode>0.00%</c:formatCode>
                <c:ptCount val="2"/>
                <c:pt idx="0">
                  <c:v>0.70912584053794425</c:v>
                </c:pt>
                <c:pt idx="1">
                  <c:v>0.29087415946205569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AC-4A7F-B476-A4BA0BD982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-1051620608"/>
        <c:axId val="-1051620064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Hoja2!$P$21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pattFill prst="ltDnDiag">
                    <a:fgClr>
                      <a:schemeClr val="accent5">
                        <a:shade val="76000"/>
                      </a:schemeClr>
                    </a:fgClr>
                    <a:bgClr>
                      <a:schemeClr val="accent5">
                        <a:shade val="76000"/>
                        <a:lumMod val="20000"/>
                        <a:lumOff val="80000"/>
                      </a:schemeClr>
                    </a:bgClr>
                  </a:pattFill>
                  <a:ln>
                    <a:solidFill>
                      <a:schemeClr val="accent5">
                        <a:shade val="76000"/>
                      </a:schemeClr>
                    </a:solidFill>
                  </a:ln>
                  <a:effectLst/>
                  <a:sp3d>
                    <a:contourClr>
                      <a:schemeClr val="accent5">
                        <a:shade val="76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Hoja2!$Q$19:$R$20</c15:sqref>
                        </c15:formulaRef>
                      </c:ext>
                    </c:extLst>
                    <c:multiLvlStrCache>
                      <c:ptCount val="2"/>
                      <c:lvl>
                        <c:pt idx="0">
                          <c:v>Jóvenes</c:v>
                        </c:pt>
                        <c:pt idx="1">
                          <c:v>Maduras</c:v>
                        </c:pt>
                      </c:lvl>
                      <c:lvl>
                        <c:pt idx="0">
                          <c:v>Pymes 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Hoja2!$Q$21:$R$21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3691</c:v>
                      </c:pt>
                      <c:pt idx="1">
                        <c:v>1514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3AC-4A7F-B476-A4BA0BD98269}"/>
                  </c:ext>
                </c:extLst>
              </c15:ser>
            </c15:filteredBarSeries>
          </c:ext>
        </c:extLst>
      </c:bar3DChart>
      <c:catAx>
        <c:axId val="-105162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051620064"/>
        <c:crosses val="autoZero"/>
        <c:auto val="1"/>
        <c:lblAlgn val="ctr"/>
        <c:lblOffset val="100"/>
        <c:noMultiLvlLbl val="0"/>
      </c:catAx>
      <c:valAx>
        <c:axId val="-1051620064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05162060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defRPr>
            </a:pPr>
            <a:r>
              <a: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Composición de Pymes por tamaño</a:t>
            </a:r>
          </a:p>
        </c:rich>
      </c:tx>
      <c:layout>
        <c:manualLayout>
          <c:xMode val="edge"/>
          <c:yMode val="edge"/>
          <c:x val="0.27295111248481935"/>
          <c:y val="3.80361889901139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defRPr>
          </a:pPr>
          <a:endParaRPr lang="es-ES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1"/>
          <c:tx>
            <c:strRef>
              <c:f>Hoja2!$P$29</c:f>
              <c:strCache>
                <c:ptCount val="1"/>
                <c:pt idx="0">
                  <c:v>Porcentajes</c:v>
                </c:pt>
              </c:strCache>
            </c:strRef>
          </c:tx>
          <c:spPr>
            <a:pattFill prst="ltDnDiag">
              <a:fgClr>
                <a:schemeClr val="accent6">
                  <a:shade val="76000"/>
                </a:schemeClr>
              </a:fgClr>
              <a:bgClr>
                <a:schemeClr val="accent6">
                  <a:shade val="76000"/>
                  <a:lumMod val="20000"/>
                  <a:lumOff val="80000"/>
                </a:schemeClr>
              </a:bgClr>
            </a:pattFill>
            <a:ln>
              <a:solidFill>
                <a:schemeClr val="accent6">
                  <a:shade val="76000"/>
                </a:schemeClr>
              </a:solidFill>
            </a:ln>
            <a:effectLst/>
            <a:sp3d>
              <a:contourClr>
                <a:schemeClr val="accent6">
                  <a:shade val="76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0480659552031776E-2"/>
                  <c:y val="-1.2788467420498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8F-4BC1-A914-54C0281149D2}"/>
                </c:ext>
              </c:extLst>
            </c:dLbl>
            <c:dLbl>
              <c:idx val="1"/>
              <c:layout>
                <c:manualLayout>
                  <c:x val="2.0961319104063707E-3"/>
                  <c:y val="-2.8774051696120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8F-4BC1-A914-54C028114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Hoja2!$Q$26:$R$27</c:f>
              <c:multiLvlStrCache>
                <c:ptCount val="2"/>
                <c:lvl>
                  <c:pt idx="0">
                    <c:v>pequeñas</c:v>
                  </c:pt>
                  <c:pt idx="1">
                    <c:v>medianas</c:v>
                  </c:pt>
                </c:lvl>
                <c:lvl>
                  <c:pt idx="0">
                    <c:v>Empresas</c:v>
                  </c:pt>
                </c:lvl>
              </c:multiLvlStrCache>
            </c:multiLvlStrRef>
          </c:cat>
          <c:val>
            <c:numRef>
              <c:f>Hoja2!$Q$29:$R$29</c:f>
              <c:numCache>
                <c:formatCode>0.00%</c:formatCode>
                <c:ptCount val="2"/>
                <c:pt idx="0">
                  <c:v>0.81306436119116232</c:v>
                </c:pt>
                <c:pt idx="1">
                  <c:v>0.18693563880883765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F-4BC1-A914-54C0281149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-1051621152"/>
        <c:axId val="-1051629312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Hoja2!$P$28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pattFill prst="ltDnDiag">
                    <a:fgClr>
                      <a:schemeClr val="accent6">
                        <a:tint val="77000"/>
                      </a:schemeClr>
                    </a:fgClr>
                    <a:bgClr>
                      <a:schemeClr val="accent6">
                        <a:tint val="77000"/>
                        <a:lumMod val="20000"/>
                        <a:lumOff val="80000"/>
                      </a:schemeClr>
                    </a:bgClr>
                  </a:pattFill>
                  <a:ln>
                    <a:solidFill>
                      <a:schemeClr val="accent6">
                        <a:tint val="77000"/>
                      </a:schemeClr>
                    </a:solidFill>
                  </a:ln>
                  <a:effectLst/>
                  <a:sp3d>
                    <a:contourClr>
                      <a:schemeClr val="accent6">
                        <a:tint val="77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Hoja2!$Q$26:$R$27</c15:sqref>
                        </c15:formulaRef>
                      </c:ext>
                    </c:extLst>
                    <c:multiLvlStrCache>
                      <c:ptCount val="2"/>
                      <c:lvl>
                        <c:pt idx="0">
                          <c:v>pequeñas</c:v>
                        </c:pt>
                        <c:pt idx="1">
                          <c:v>medianas</c:v>
                        </c:pt>
                      </c:lvl>
                      <c:lvl>
                        <c:pt idx="0">
                          <c:v>Empresas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Hoja2!$Q$28:$R$28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4232</c:v>
                      </c:pt>
                      <c:pt idx="1">
                        <c:v>973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F8F-4BC1-A914-54C0281149D2}"/>
                  </c:ext>
                </c:extLst>
              </c15:ser>
            </c15:filteredBarSeries>
          </c:ext>
        </c:extLst>
      </c:bar3DChart>
      <c:catAx>
        <c:axId val="-105162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051629312"/>
        <c:crosses val="autoZero"/>
        <c:auto val="1"/>
        <c:lblAlgn val="ctr"/>
        <c:lblOffset val="100"/>
        <c:noMultiLvlLbl val="0"/>
      </c:catAx>
      <c:valAx>
        <c:axId val="-1051629312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05162115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Hoja2!$V$26:$V$27</c:f>
              <c:strCache>
                <c:ptCount val="2"/>
                <c:pt idx="0">
                  <c:v>Empresas</c:v>
                </c:pt>
                <c:pt idx="1">
                  <c:v>Pequeñas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238888888888889E-2"/>
                  <c:y val="-4.1666666666666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D8-4555-AB4F-97CCECC6D792}"/>
                </c:ext>
              </c:extLst>
            </c:dLbl>
            <c:dLbl>
              <c:idx val="1"/>
              <c:layout>
                <c:manualLayout>
                  <c:x val="-6.238888888888889E-2"/>
                  <c:y val="-6.4814814814814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D8-4555-AB4F-97CCECC6D792}"/>
                </c:ext>
              </c:extLst>
            </c:dLbl>
            <c:dLbl>
              <c:idx val="2"/>
              <c:layout>
                <c:manualLayout>
                  <c:x val="-6.2388888888888994E-2"/>
                  <c:y val="-5.5555555555555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D8-4555-AB4F-97CCECC6D792}"/>
                </c:ext>
              </c:extLst>
            </c:dLbl>
            <c:dLbl>
              <c:idx val="3"/>
              <c:layout>
                <c:manualLayout>
                  <c:x val="-6.5166666666666775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D8-4555-AB4F-97CCECC6D792}"/>
                </c:ext>
              </c:extLst>
            </c:dLbl>
            <c:dLbl>
              <c:idx val="4"/>
              <c:layout>
                <c:manualLayout>
                  <c:x val="-6.238888888888889E-2"/>
                  <c:y val="-7.4074074074074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D8-4555-AB4F-97CCECC6D792}"/>
                </c:ext>
              </c:extLst>
            </c:dLbl>
            <c:dLbl>
              <c:idx val="5"/>
              <c:layout>
                <c:manualLayout>
                  <c:x val="-6.045166229221368E-2"/>
                  <c:y val="-6.94444444444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D8-4555-AB4F-97CCECC6D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Hoja2!$U$28:$U$33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Hoja2!$V$28:$V$33</c:f>
              <c:numCache>
                <c:formatCode>0.00%</c:formatCode>
                <c:ptCount val="6"/>
                <c:pt idx="0">
                  <c:v>0.84822695035460993</c:v>
                </c:pt>
                <c:pt idx="1">
                  <c:v>0.75812274368231047</c:v>
                </c:pt>
                <c:pt idx="2">
                  <c:v>0.72012578616352196</c:v>
                </c:pt>
                <c:pt idx="3">
                  <c:v>0.88</c:v>
                </c:pt>
                <c:pt idx="4">
                  <c:v>0.83583583583583587</c:v>
                </c:pt>
                <c:pt idx="5">
                  <c:v>0.75131810193321613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FD8-4555-AB4F-97CCECC6D792}"/>
            </c:ext>
          </c:extLst>
        </c:ser>
        <c:ser>
          <c:idx val="1"/>
          <c:order val="1"/>
          <c:tx>
            <c:strRef>
              <c:f>Hoja2!$W$26:$W$27</c:f>
              <c:strCache>
                <c:ptCount val="2"/>
                <c:pt idx="0">
                  <c:v>Empresas</c:v>
                </c:pt>
                <c:pt idx="1">
                  <c:v>Medianas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238888888888889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D8-4555-AB4F-97CCECC6D792}"/>
                </c:ext>
              </c:extLst>
            </c:dLbl>
            <c:dLbl>
              <c:idx val="1"/>
              <c:layout>
                <c:manualLayout>
                  <c:x val="-5.9611111111111108E-2"/>
                  <c:y val="-7.4074074074074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D8-4555-AB4F-97CCECC6D792}"/>
                </c:ext>
              </c:extLst>
            </c:dLbl>
            <c:dLbl>
              <c:idx val="2"/>
              <c:layout>
                <c:manualLayout>
                  <c:x val="-6.516666666666672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D8-4555-AB4F-97CCECC6D792}"/>
                </c:ext>
              </c:extLst>
            </c:dLbl>
            <c:dLbl>
              <c:idx val="3"/>
              <c:layout>
                <c:manualLayout>
                  <c:x val="-6.2388880174352235E-2"/>
                  <c:y val="-7.7324155034929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D8-4555-AB4F-97CCECC6D792}"/>
                </c:ext>
              </c:extLst>
            </c:dLbl>
            <c:dLbl>
              <c:idx val="4"/>
              <c:layout>
                <c:manualLayout>
                  <c:x val="-6.6548308793693944E-2"/>
                  <c:y val="-6.3266594489814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D8-4555-AB4F-97CCECC6D792}"/>
                </c:ext>
              </c:extLst>
            </c:dLbl>
            <c:dLbl>
              <c:idx val="5"/>
              <c:layout>
                <c:manualLayout>
                  <c:x val="-4.1021645543449177E-2"/>
                  <c:y val="-5.1094619577902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FD8-4555-AB4F-97CCECC6D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Hoja2!$U$28:$U$33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Hoja2!$W$28:$W$33</c:f>
              <c:numCache>
                <c:formatCode>0.00%</c:formatCode>
                <c:ptCount val="6"/>
                <c:pt idx="0">
                  <c:v>0.15177304964539007</c:v>
                </c:pt>
                <c:pt idx="1">
                  <c:v>0.24187725631768953</c:v>
                </c:pt>
                <c:pt idx="2">
                  <c:v>0.27987421383647798</c:v>
                </c:pt>
                <c:pt idx="3">
                  <c:v>0.12</c:v>
                </c:pt>
                <c:pt idx="4">
                  <c:v>0.16416416416416416</c:v>
                </c:pt>
                <c:pt idx="5">
                  <c:v>0.24868189806678384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FD8-4555-AB4F-97CCECC6D7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051622784"/>
        <c:axId val="-1051627136"/>
      </c:lineChart>
      <c:catAx>
        <c:axId val="-1051622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051627136"/>
        <c:crosses val="autoZero"/>
        <c:auto val="1"/>
        <c:lblAlgn val="ctr"/>
        <c:lblOffset val="100"/>
        <c:noMultiLvlLbl val="0"/>
      </c:catAx>
      <c:valAx>
        <c:axId val="-105162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051622784"/>
        <c:crosses val="autoZero"/>
        <c:crossBetween val="between"/>
        <c:majorUnit val="0.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Hoja2!$C$2</c:f>
              <c:strCache>
                <c:ptCount val="1"/>
                <c:pt idx="0">
                  <c:v>Edad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384764288371761E-2"/>
                  <c:y val="-5.5200911025856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9C-4298-900F-342731E85F27}"/>
                </c:ext>
              </c:extLst>
            </c:dLbl>
            <c:dLbl>
              <c:idx val="1"/>
              <c:layout>
                <c:manualLayout>
                  <c:x val="-4.6392710953345455E-2"/>
                  <c:y val="-7.3184109930637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9C-4298-900F-342731E85F27}"/>
                </c:ext>
              </c:extLst>
            </c:dLbl>
            <c:dLbl>
              <c:idx val="2"/>
              <c:layout>
                <c:manualLayout>
                  <c:x val="-4.7644736141782468E-2"/>
                  <c:y val="-3.7441491527511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9C-4298-900F-342731E85F27}"/>
                </c:ext>
              </c:extLst>
            </c:dLbl>
            <c:dLbl>
              <c:idx val="3"/>
              <c:layout>
                <c:manualLayout>
                  <c:x val="-4.7644731512155161E-2"/>
                  <c:y val="5.2458554962939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9C-4298-900F-342731E85F27}"/>
                </c:ext>
              </c:extLst>
            </c:dLbl>
            <c:dLbl>
              <c:idx val="4"/>
              <c:layout>
                <c:manualLayout>
                  <c:x val="-5.0120690516222574E-2"/>
                  <c:y val="4.28700823487806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9C-4298-900F-342731E85F27}"/>
                </c:ext>
              </c:extLst>
            </c:dLbl>
            <c:dLbl>
              <c:idx val="5"/>
              <c:layout>
                <c:manualLayout>
                  <c:x val="-4.7644731512155064E-2"/>
                  <c:y val="4.7875603542224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9C-4298-900F-342731E85F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Hoja2!$B$3:$B$8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Hoja2!$C$3:$C$8</c:f>
              <c:numCache>
                <c:formatCode>0.00</c:formatCode>
                <c:ptCount val="6"/>
                <c:pt idx="0">
                  <c:v>19.43939</c:v>
                </c:pt>
                <c:pt idx="1">
                  <c:v>19.105739999999997</c:v>
                </c:pt>
                <c:pt idx="2">
                  <c:v>19.045380000000002</c:v>
                </c:pt>
                <c:pt idx="3">
                  <c:v>13.97587</c:v>
                </c:pt>
                <c:pt idx="4">
                  <c:v>13.511880000000001</c:v>
                </c:pt>
                <c:pt idx="5">
                  <c:v>13.521700000000001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A9C-4298-900F-342731E85F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051630400"/>
        <c:axId val="-1051619520"/>
      </c:lineChart>
      <c:catAx>
        <c:axId val="-1051630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051619520"/>
        <c:crosses val="autoZero"/>
        <c:auto val="1"/>
        <c:lblAlgn val="ctr"/>
        <c:lblOffset val="100"/>
        <c:noMultiLvlLbl val="0"/>
      </c:catAx>
      <c:valAx>
        <c:axId val="-105161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0516304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000"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F3D263-50B2-418C-8D91-56D1D75BE546}" type="doc">
      <dgm:prSet loTypeId="urn:microsoft.com/office/officeart/2005/8/layout/arrow3" loCatId="relationship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2CC29F4-CBBD-40A5-AB8C-DD2B452D421E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2700" b="0" dirty="0">
              <a:latin typeface="Times New Roman" panose="02020603050405020304" pitchFamily="18" charset="0"/>
              <a:cs typeface="Times New Roman" panose="02020603050405020304" pitchFamily="18" charset="0"/>
            </a:rPr>
            <a:t>Son escasas las pymes que se involucran en actividades de innovación</a:t>
          </a:r>
        </a:p>
      </dgm:t>
    </dgm:pt>
    <dgm:pt modelId="{F24A28DA-0171-412D-9120-E0760E22D686}" type="parTrans" cxnId="{4B99C21F-F5F7-4665-A6A0-B44DA6ED9758}">
      <dgm:prSet/>
      <dgm:spPr/>
      <dgm:t>
        <a:bodyPr/>
        <a:lstStyle/>
        <a:p>
          <a:endParaRPr lang="es-EC"/>
        </a:p>
      </dgm:t>
    </dgm:pt>
    <dgm:pt modelId="{15D3D593-B9B9-4074-98F7-E7958F14BE03}" type="sibTrans" cxnId="{4B99C21F-F5F7-4665-A6A0-B44DA6ED9758}">
      <dgm:prSet/>
      <dgm:spPr/>
      <dgm:t>
        <a:bodyPr/>
        <a:lstStyle/>
        <a:p>
          <a:endParaRPr lang="es-EC"/>
        </a:p>
      </dgm:t>
    </dgm:pt>
    <dgm:pt modelId="{DF411B84-2C26-4EB3-B09C-CCC2CE716A34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es-EC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Principalmente por  los costos altos, la falta de financiamiento y personal calificado</a:t>
          </a:r>
        </a:p>
      </dgm:t>
    </dgm:pt>
    <dgm:pt modelId="{291EDEDE-2C87-4D72-BB6F-123EA1087B41}" type="parTrans" cxnId="{ABF55845-1AF1-40BE-A857-60B0E65F82E0}">
      <dgm:prSet/>
      <dgm:spPr/>
      <dgm:t>
        <a:bodyPr/>
        <a:lstStyle/>
        <a:p>
          <a:endParaRPr lang="es-EC"/>
        </a:p>
      </dgm:t>
    </dgm:pt>
    <dgm:pt modelId="{35BE08B5-03B1-465B-ADD0-C54E47339992}" type="sibTrans" cxnId="{ABF55845-1AF1-40BE-A857-60B0E65F82E0}">
      <dgm:prSet/>
      <dgm:spPr/>
      <dgm:t>
        <a:bodyPr/>
        <a:lstStyle/>
        <a:p>
          <a:endParaRPr lang="es-EC"/>
        </a:p>
      </dgm:t>
    </dgm:pt>
    <dgm:pt modelId="{61A7A055-74E0-431E-930C-82D3A634F129}" type="pres">
      <dgm:prSet presAssocID="{B4F3D263-50B2-418C-8D91-56D1D75BE546}" presName="compositeShape" presStyleCnt="0">
        <dgm:presLayoutVars>
          <dgm:chMax val="2"/>
          <dgm:dir/>
          <dgm:resizeHandles val="exact"/>
        </dgm:presLayoutVars>
      </dgm:prSet>
      <dgm:spPr/>
    </dgm:pt>
    <dgm:pt modelId="{644650CC-0659-4593-B884-9A1C4B448CDF}" type="pres">
      <dgm:prSet presAssocID="{B4F3D263-50B2-418C-8D91-56D1D75BE546}" presName="divider" presStyleLbl="fgShp" presStyleIdx="0" presStyleCnt="1"/>
      <dgm:spPr/>
    </dgm:pt>
    <dgm:pt modelId="{00A460CD-F906-4094-824E-AE4FE3D8CF3F}" type="pres">
      <dgm:prSet presAssocID="{D2CC29F4-CBBD-40A5-AB8C-DD2B452D421E}" presName="downArrow" presStyleLbl="node1" presStyleIdx="0" presStyleCnt="2"/>
      <dgm:spPr/>
    </dgm:pt>
    <dgm:pt modelId="{2DAF8B8A-AEB7-4892-9DE6-8E4CDE6E9606}" type="pres">
      <dgm:prSet presAssocID="{D2CC29F4-CBBD-40A5-AB8C-DD2B452D421E}" presName="downArrowText" presStyleLbl="revTx" presStyleIdx="0" presStyleCnt="2" custScaleX="200434" custScaleY="90614">
        <dgm:presLayoutVars>
          <dgm:bulletEnabled val="1"/>
        </dgm:presLayoutVars>
      </dgm:prSet>
      <dgm:spPr/>
    </dgm:pt>
    <dgm:pt modelId="{51F39EE9-9CFE-46D7-BBDE-F54521A5E689}" type="pres">
      <dgm:prSet presAssocID="{DF411B84-2C26-4EB3-B09C-CCC2CE716A34}" presName="upArrow" presStyleLbl="node1" presStyleIdx="1" presStyleCnt="2"/>
      <dgm:spPr/>
    </dgm:pt>
    <dgm:pt modelId="{6279B43E-0B6D-48FD-A65F-AA4308E5AC24}" type="pres">
      <dgm:prSet presAssocID="{DF411B84-2C26-4EB3-B09C-CCC2CE716A34}" presName="upArrowText" presStyleLbl="revTx" presStyleIdx="1" presStyleCnt="2" custScaleX="211035" custLinFactNeighborX="-7026" custLinFactNeighborY="0">
        <dgm:presLayoutVars>
          <dgm:bulletEnabled val="1"/>
        </dgm:presLayoutVars>
      </dgm:prSet>
      <dgm:spPr/>
    </dgm:pt>
  </dgm:ptLst>
  <dgm:cxnLst>
    <dgm:cxn modelId="{4B99C21F-F5F7-4665-A6A0-B44DA6ED9758}" srcId="{B4F3D263-50B2-418C-8D91-56D1D75BE546}" destId="{D2CC29F4-CBBD-40A5-AB8C-DD2B452D421E}" srcOrd="0" destOrd="0" parTransId="{F24A28DA-0171-412D-9120-E0760E22D686}" sibTransId="{15D3D593-B9B9-4074-98F7-E7958F14BE03}"/>
    <dgm:cxn modelId="{ABF55845-1AF1-40BE-A857-60B0E65F82E0}" srcId="{B4F3D263-50B2-418C-8D91-56D1D75BE546}" destId="{DF411B84-2C26-4EB3-B09C-CCC2CE716A34}" srcOrd="1" destOrd="0" parTransId="{291EDEDE-2C87-4D72-BB6F-123EA1087B41}" sibTransId="{35BE08B5-03B1-465B-ADD0-C54E47339992}"/>
    <dgm:cxn modelId="{229D0374-9752-451A-AEC4-F546DFB17CD5}" type="presOf" srcId="{B4F3D263-50B2-418C-8D91-56D1D75BE546}" destId="{61A7A055-74E0-431E-930C-82D3A634F129}" srcOrd="0" destOrd="0" presId="urn:microsoft.com/office/officeart/2005/8/layout/arrow3"/>
    <dgm:cxn modelId="{65D96F5A-68EC-4F34-A55F-D8BBB5903277}" type="presOf" srcId="{DF411B84-2C26-4EB3-B09C-CCC2CE716A34}" destId="{6279B43E-0B6D-48FD-A65F-AA4308E5AC24}" srcOrd="0" destOrd="0" presId="urn:microsoft.com/office/officeart/2005/8/layout/arrow3"/>
    <dgm:cxn modelId="{919CE781-5B48-419A-83F8-057BFAA01092}" type="presOf" srcId="{D2CC29F4-CBBD-40A5-AB8C-DD2B452D421E}" destId="{2DAF8B8A-AEB7-4892-9DE6-8E4CDE6E9606}" srcOrd="0" destOrd="0" presId="urn:microsoft.com/office/officeart/2005/8/layout/arrow3"/>
    <dgm:cxn modelId="{6FED2675-C5FF-49F6-ADD3-A819A78C9CD7}" type="presParOf" srcId="{61A7A055-74E0-431E-930C-82D3A634F129}" destId="{644650CC-0659-4593-B884-9A1C4B448CDF}" srcOrd="0" destOrd="0" presId="urn:microsoft.com/office/officeart/2005/8/layout/arrow3"/>
    <dgm:cxn modelId="{39927C18-310E-4DDF-A152-BD3D6092770F}" type="presParOf" srcId="{61A7A055-74E0-431E-930C-82D3A634F129}" destId="{00A460CD-F906-4094-824E-AE4FE3D8CF3F}" srcOrd="1" destOrd="0" presId="urn:microsoft.com/office/officeart/2005/8/layout/arrow3"/>
    <dgm:cxn modelId="{90A7E63B-DC84-42D3-892D-9F8E2A405B15}" type="presParOf" srcId="{61A7A055-74E0-431E-930C-82D3A634F129}" destId="{2DAF8B8A-AEB7-4892-9DE6-8E4CDE6E9606}" srcOrd="2" destOrd="0" presId="urn:microsoft.com/office/officeart/2005/8/layout/arrow3"/>
    <dgm:cxn modelId="{8587F21B-C959-4D6D-A448-A7E8CC82EDB4}" type="presParOf" srcId="{61A7A055-74E0-431E-930C-82D3A634F129}" destId="{51F39EE9-9CFE-46D7-BBDE-F54521A5E689}" srcOrd="3" destOrd="0" presId="urn:microsoft.com/office/officeart/2005/8/layout/arrow3"/>
    <dgm:cxn modelId="{41B704B9-3AB7-43FB-83CF-B41B0243C2DD}" type="presParOf" srcId="{61A7A055-74E0-431E-930C-82D3A634F129}" destId="{6279B43E-0B6D-48FD-A65F-AA4308E5AC2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72766E-047B-466C-85E3-DE9221B6AD3B}" type="doc">
      <dgm:prSet loTypeId="urn:microsoft.com/office/officeart/2005/8/layout/lProcess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1246C0B-C3AD-4B01-B06E-0B1A1C7658A4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Barreras de Costo</a:t>
          </a:r>
        </a:p>
      </dgm:t>
    </dgm:pt>
    <dgm:pt modelId="{0275EED4-82CA-4410-A4B6-D0A2E6BEF2AB}" type="parTrans" cxnId="{CD15AFDD-D54D-44AD-8C27-274DB5C6F1C6}">
      <dgm:prSet/>
      <dgm:spPr/>
      <dgm:t>
        <a:bodyPr/>
        <a:lstStyle/>
        <a:p>
          <a:endParaRPr lang="es-EC"/>
        </a:p>
      </dgm:t>
    </dgm:pt>
    <dgm:pt modelId="{39BE813F-3CFD-4DF2-AE10-6AB08AA1B29F}" type="sibTrans" cxnId="{CD15AFDD-D54D-44AD-8C27-274DB5C6F1C6}">
      <dgm:prSet/>
      <dgm:spPr/>
      <dgm:t>
        <a:bodyPr/>
        <a:lstStyle/>
        <a:p>
          <a:endParaRPr lang="es-EC"/>
        </a:p>
      </dgm:t>
    </dgm:pt>
    <dgm:pt modelId="{25A890BA-3B24-4830-9FC0-B7C6DFBF8476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Falta de financiamiento interno</a:t>
          </a:r>
        </a:p>
      </dgm:t>
    </dgm:pt>
    <dgm:pt modelId="{00734C20-814E-4930-88CB-8A411DC25C81}" type="parTrans" cxnId="{402CE7BF-7E09-4C72-9B12-BD838C0C7CFC}">
      <dgm:prSet/>
      <dgm:spPr/>
      <dgm:t>
        <a:bodyPr/>
        <a:lstStyle/>
        <a:p>
          <a:endParaRPr lang="es-EC"/>
        </a:p>
      </dgm:t>
    </dgm:pt>
    <dgm:pt modelId="{6CDD66D9-1175-4C14-9940-7E5C0A6CE3D1}" type="sibTrans" cxnId="{402CE7BF-7E09-4C72-9B12-BD838C0C7CFC}">
      <dgm:prSet/>
      <dgm:spPr/>
      <dgm:t>
        <a:bodyPr/>
        <a:lstStyle/>
        <a:p>
          <a:endParaRPr lang="es-EC"/>
        </a:p>
      </dgm:t>
    </dgm:pt>
    <dgm:pt modelId="{70416EB1-8353-448D-833A-6DF52FB76108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Falta de financiamiento externo</a:t>
          </a:r>
        </a:p>
      </dgm:t>
    </dgm:pt>
    <dgm:pt modelId="{6F07FFB1-DF83-474D-90EF-0741DB847465}" type="parTrans" cxnId="{8FE6EDF8-11AB-4743-9AF4-8B7F00FF85B2}">
      <dgm:prSet/>
      <dgm:spPr/>
      <dgm:t>
        <a:bodyPr/>
        <a:lstStyle/>
        <a:p>
          <a:endParaRPr lang="es-EC"/>
        </a:p>
      </dgm:t>
    </dgm:pt>
    <dgm:pt modelId="{C835AB90-C8F9-489D-9DDD-5A7E0AB61469}" type="sibTrans" cxnId="{8FE6EDF8-11AB-4743-9AF4-8B7F00FF85B2}">
      <dgm:prSet/>
      <dgm:spPr/>
      <dgm:t>
        <a:bodyPr/>
        <a:lstStyle/>
        <a:p>
          <a:endParaRPr lang="es-EC"/>
        </a:p>
      </dgm:t>
    </dgm:pt>
    <dgm:pt modelId="{DBB8B7F5-5272-47C0-8DA2-FD6DBFB741FE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Barreras de Mercado</a:t>
          </a:r>
        </a:p>
      </dgm:t>
    </dgm:pt>
    <dgm:pt modelId="{3729A018-B89A-4302-9184-AE8A5C739008}" type="parTrans" cxnId="{66371A8A-10ED-45BE-A038-87CDF2AAA1FB}">
      <dgm:prSet/>
      <dgm:spPr/>
      <dgm:t>
        <a:bodyPr/>
        <a:lstStyle/>
        <a:p>
          <a:endParaRPr lang="es-EC"/>
        </a:p>
      </dgm:t>
    </dgm:pt>
    <dgm:pt modelId="{07E4EE5E-A8EE-498D-9573-A74EABDF4816}" type="sibTrans" cxnId="{66371A8A-10ED-45BE-A038-87CDF2AAA1FB}">
      <dgm:prSet/>
      <dgm:spPr/>
      <dgm:t>
        <a:bodyPr/>
        <a:lstStyle/>
        <a:p>
          <a:endParaRPr lang="es-EC"/>
        </a:p>
      </dgm:t>
    </dgm:pt>
    <dgm:pt modelId="{82E44CF5-1592-4849-9898-8E1D0ABAD47F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Mercado dominado por empresas establecidas</a:t>
          </a:r>
        </a:p>
      </dgm:t>
    </dgm:pt>
    <dgm:pt modelId="{49051D2E-F869-41D1-B3FD-25524EB67C8A}" type="parTrans" cxnId="{20C758F9-DA5A-4396-A4BA-BB916F7FBC94}">
      <dgm:prSet/>
      <dgm:spPr/>
      <dgm:t>
        <a:bodyPr/>
        <a:lstStyle/>
        <a:p>
          <a:endParaRPr lang="es-EC"/>
        </a:p>
      </dgm:t>
    </dgm:pt>
    <dgm:pt modelId="{E93EA04F-53AF-45DA-9E64-22AA125DCC50}" type="sibTrans" cxnId="{20C758F9-DA5A-4396-A4BA-BB916F7FBC94}">
      <dgm:prSet/>
      <dgm:spPr/>
      <dgm:t>
        <a:bodyPr/>
        <a:lstStyle/>
        <a:p>
          <a:endParaRPr lang="es-EC"/>
        </a:p>
      </dgm:t>
    </dgm:pt>
    <dgm:pt modelId="{DE5F18B2-2DA7-4C97-9335-62028A9289DC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Incertidumbre de la demanda para bienes o servicios innovadores</a:t>
          </a:r>
        </a:p>
      </dgm:t>
    </dgm:pt>
    <dgm:pt modelId="{846C54F5-EDBC-4985-A7B3-05DF109FE26D}" type="parTrans" cxnId="{EC188815-BB73-45FF-ABD4-6D9E907E7E94}">
      <dgm:prSet/>
      <dgm:spPr/>
      <dgm:t>
        <a:bodyPr/>
        <a:lstStyle/>
        <a:p>
          <a:endParaRPr lang="es-EC"/>
        </a:p>
      </dgm:t>
    </dgm:pt>
    <dgm:pt modelId="{07215003-43E4-4F84-8E87-F51AD8959145}" type="sibTrans" cxnId="{EC188815-BB73-45FF-ABD4-6D9E907E7E94}">
      <dgm:prSet/>
      <dgm:spPr/>
      <dgm:t>
        <a:bodyPr/>
        <a:lstStyle/>
        <a:p>
          <a:endParaRPr lang="es-EC"/>
        </a:p>
      </dgm:t>
    </dgm:pt>
    <dgm:pt modelId="{7C4C5E21-30F8-425E-B5FB-4272A3907A3D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Barreras de Conocimiento</a:t>
          </a:r>
        </a:p>
      </dgm:t>
    </dgm:pt>
    <dgm:pt modelId="{0FA23670-48B8-4FC8-9F4F-4B9101142D42}" type="parTrans" cxnId="{2A6C8A9B-2226-407B-AF7D-AD27A97B81BA}">
      <dgm:prSet/>
      <dgm:spPr/>
      <dgm:t>
        <a:bodyPr/>
        <a:lstStyle/>
        <a:p>
          <a:endParaRPr lang="es-EC"/>
        </a:p>
      </dgm:t>
    </dgm:pt>
    <dgm:pt modelId="{C272EC86-6261-4455-848C-C0D75FFB731D}" type="sibTrans" cxnId="{2A6C8A9B-2226-407B-AF7D-AD27A97B81BA}">
      <dgm:prSet/>
      <dgm:spPr/>
      <dgm:t>
        <a:bodyPr/>
        <a:lstStyle/>
        <a:p>
          <a:endParaRPr lang="es-EC"/>
        </a:p>
      </dgm:t>
    </dgm:pt>
    <dgm:pt modelId="{5E760B79-3550-402E-9118-840C412E6C1A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Falta de personal calificado en la empresa</a:t>
          </a:r>
        </a:p>
      </dgm:t>
    </dgm:pt>
    <dgm:pt modelId="{073FA4BF-E796-49A1-8316-DA876F32566B}" type="parTrans" cxnId="{5C05E94F-8098-4114-A517-FD5B522A583B}">
      <dgm:prSet/>
      <dgm:spPr/>
      <dgm:t>
        <a:bodyPr/>
        <a:lstStyle/>
        <a:p>
          <a:endParaRPr lang="es-EC"/>
        </a:p>
      </dgm:t>
    </dgm:pt>
    <dgm:pt modelId="{7D98BCF9-C5AA-4B4D-BAB0-177C5B41E66B}" type="sibTrans" cxnId="{5C05E94F-8098-4114-A517-FD5B522A583B}">
      <dgm:prSet/>
      <dgm:spPr/>
      <dgm:t>
        <a:bodyPr/>
        <a:lstStyle/>
        <a:p>
          <a:endParaRPr lang="es-EC"/>
        </a:p>
      </dgm:t>
    </dgm:pt>
    <dgm:pt modelId="{040C6F83-66BB-4920-9FB9-FF430E10EF0F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Falta de información sobre tecnología</a:t>
          </a:r>
        </a:p>
      </dgm:t>
    </dgm:pt>
    <dgm:pt modelId="{89FEADF5-863C-4A56-B0DE-8C65E49BB3F7}" type="parTrans" cxnId="{C4AC1376-B23E-4B7D-B729-F3E006B8C182}">
      <dgm:prSet/>
      <dgm:spPr/>
      <dgm:t>
        <a:bodyPr/>
        <a:lstStyle/>
        <a:p>
          <a:endParaRPr lang="es-EC"/>
        </a:p>
      </dgm:t>
    </dgm:pt>
    <dgm:pt modelId="{92200AC6-4447-41A7-BDF8-7A313AD2BC07}" type="sibTrans" cxnId="{C4AC1376-B23E-4B7D-B729-F3E006B8C182}">
      <dgm:prSet/>
      <dgm:spPr/>
      <dgm:t>
        <a:bodyPr/>
        <a:lstStyle/>
        <a:p>
          <a:endParaRPr lang="es-EC"/>
        </a:p>
      </dgm:t>
    </dgm:pt>
    <dgm:pt modelId="{F412EB64-9972-4584-83FB-5C0E10411DAF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Costos altos de innovación</a:t>
          </a:r>
        </a:p>
      </dgm:t>
    </dgm:pt>
    <dgm:pt modelId="{2722765B-8250-4396-B804-FBF58F36F939}" type="parTrans" cxnId="{D4753E9B-2796-4B66-8F7B-181E3C375145}">
      <dgm:prSet/>
      <dgm:spPr/>
      <dgm:t>
        <a:bodyPr/>
        <a:lstStyle/>
        <a:p>
          <a:endParaRPr lang="es-EC"/>
        </a:p>
      </dgm:t>
    </dgm:pt>
    <dgm:pt modelId="{559D6283-2F36-4155-AC1A-E367FC2F5059}" type="sibTrans" cxnId="{D4753E9B-2796-4B66-8F7B-181E3C375145}">
      <dgm:prSet/>
      <dgm:spPr/>
      <dgm:t>
        <a:bodyPr/>
        <a:lstStyle/>
        <a:p>
          <a:endParaRPr lang="es-EC"/>
        </a:p>
      </dgm:t>
    </dgm:pt>
    <dgm:pt modelId="{FAD86493-E6CE-47C0-A7A8-5C541942C5D5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Falta de información sobre los mercados</a:t>
          </a:r>
        </a:p>
      </dgm:t>
    </dgm:pt>
    <dgm:pt modelId="{3CF0D6C3-D187-48E5-8455-2F3A98478068}" type="parTrans" cxnId="{AC9A6B03-0C10-4BC7-91B4-ED8F82210221}">
      <dgm:prSet/>
      <dgm:spPr/>
      <dgm:t>
        <a:bodyPr/>
        <a:lstStyle/>
        <a:p>
          <a:endParaRPr lang="es-EC"/>
        </a:p>
      </dgm:t>
    </dgm:pt>
    <dgm:pt modelId="{A77092CF-2E3D-49C9-B1B5-4341CFCC4E0A}" type="sibTrans" cxnId="{AC9A6B03-0C10-4BC7-91B4-ED8F82210221}">
      <dgm:prSet/>
      <dgm:spPr/>
      <dgm:t>
        <a:bodyPr/>
        <a:lstStyle/>
        <a:p>
          <a:endParaRPr lang="es-EC"/>
        </a:p>
      </dgm:t>
    </dgm:pt>
    <dgm:pt modelId="{A652CF8A-7E5F-4648-A73E-2575DE8090B6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Dificultad para encontrar socios de cooperación para innovación</a:t>
          </a:r>
        </a:p>
      </dgm:t>
    </dgm:pt>
    <dgm:pt modelId="{961B852F-1CCB-4A90-98C0-D85AB79A0CC4}" type="parTrans" cxnId="{C8B9455C-621D-43D8-BCA2-FCDEF4525E04}">
      <dgm:prSet/>
      <dgm:spPr/>
      <dgm:t>
        <a:bodyPr/>
        <a:lstStyle/>
        <a:p>
          <a:endParaRPr lang="es-EC"/>
        </a:p>
      </dgm:t>
    </dgm:pt>
    <dgm:pt modelId="{B6ABE4A6-1FCF-4B54-BD13-19FEDAEB7127}" type="sibTrans" cxnId="{C8B9455C-621D-43D8-BCA2-FCDEF4525E04}">
      <dgm:prSet/>
      <dgm:spPr/>
      <dgm:t>
        <a:bodyPr/>
        <a:lstStyle/>
        <a:p>
          <a:endParaRPr lang="es-EC"/>
        </a:p>
      </dgm:t>
    </dgm:pt>
    <dgm:pt modelId="{24E23656-37B5-4F19-8022-51464F78C1B3}" type="pres">
      <dgm:prSet presAssocID="{B172766E-047B-466C-85E3-DE9221B6AD3B}" presName="theList" presStyleCnt="0">
        <dgm:presLayoutVars>
          <dgm:dir/>
          <dgm:animLvl val="lvl"/>
          <dgm:resizeHandles val="exact"/>
        </dgm:presLayoutVars>
      </dgm:prSet>
      <dgm:spPr/>
    </dgm:pt>
    <dgm:pt modelId="{291C5EDE-FB24-46A5-BEDE-6E027DAB9065}" type="pres">
      <dgm:prSet presAssocID="{51246C0B-C3AD-4B01-B06E-0B1A1C7658A4}" presName="compNode" presStyleCnt="0"/>
      <dgm:spPr/>
    </dgm:pt>
    <dgm:pt modelId="{0CF09401-7873-401B-9DE6-E85328EEEAD3}" type="pres">
      <dgm:prSet presAssocID="{51246C0B-C3AD-4B01-B06E-0B1A1C7658A4}" presName="aNode" presStyleLbl="bgShp" presStyleIdx="0" presStyleCnt="3"/>
      <dgm:spPr/>
    </dgm:pt>
    <dgm:pt modelId="{A820A374-5AC9-437C-BD63-47C51094FD09}" type="pres">
      <dgm:prSet presAssocID="{51246C0B-C3AD-4B01-B06E-0B1A1C7658A4}" presName="textNode" presStyleLbl="bgShp" presStyleIdx="0" presStyleCnt="3"/>
      <dgm:spPr/>
    </dgm:pt>
    <dgm:pt modelId="{BCE70093-9F60-41F2-812B-DC8A32228524}" type="pres">
      <dgm:prSet presAssocID="{51246C0B-C3AD-4B01-B06E-0B1A1C7658A4}" presName="compChildNode" presStyleCnt="0"/>
      <dgm:spPr/>
    </dgm:pt>
    <dgm:pt modelId="{84CCD6AD-4B62-47B8-875A-C2092C5DE43A}" type="pres">
      <dgm:prSet presAssocID="{51246C0B-C3AD-4B01-B06E-0B1A1C7658A4}" presName="theInnerList" presStyleCnt="0"/>
      <dgm:spPr/>
    </dgm:pt>
    <dgm:pt modelId="{A2DCC180-3555-488A-8E99-F1C6EB338DB0}" type="pres">
      <dgm:prSet presAssocID="{25A890BA-3B24-4830-9FC0-B7C6DFBF8476}" presName="childNode" presStyleLbl="node1" presStyleIdx="0" presStyleCnt="9">
        <dgm:presLayoutVars>
          <dgm:bulletEnabled val="1"/>
        </dgm:presLayoutVars>
      </dgm:prSet>
      <dgm:spPr/>
    </dgm:pt>
    <dgm:pt modelId="{7614137D-2BC6-450A-ABAB-FF060251F227}" type="pres">
      <dgm:prSet presAssocID="{25A890BA-3B24-4830-9FC0-B7C6DFBF8476}" presName="aSpace2" presStyleCnt="0"/>
      <dgm:spPr/>
    </dgm:pt>
    <dgm:pt modelId="{9D2ABF4B-6BA2-48DE-884C-DFB36A042EC9}" type="pres">
      <dgm:prSet presAssocID="{70416EB1-8353-448D-833A-6DF52FB76108}" presName="childNode" presStyleLbl="node1" presStyleIdx="1" presStyleCnt="9">
        <dgm:presLayoutVars>
          <dgm:bulletEnabled val="1"/>
        </dgm:presLayoutVars>
      </dgm:prSet>
      <dgm:spPr/>
    </dgm:pt>
    <dgm:pt modelId="{B0FA83BC-A357-4BFF-BB82-F0A65E6A092D}" type="pres">
      <dgm:prSet presAssocID="{70416EB1-8353-448D-833A-6DF52FB76108}" presName="aSpace2" presStyleCnt="0"/>
      <dgm:spPr/>
    </dgm:pt>
    <dgm:pt modelId="{9F4FCA5F-33FF-41B1-8AA5-F8432771BCAB}" type="pres">
      <dgm:prSet presAssocID="{F412EB64-9972-4584-83FB-5C0E10411DAF}" presName="childNode" presStyleLbl="node1" presStyleIdx="2" presStyleCnt="9">
        <dgm:presLayoutVars>
          <dgm:bulletEnabled val="1"/>
        </dgm:presLayoutVars>
      </dgm:prSet>
      <dgm:spPr/>
    </dgm:pt>
    <dgm:pt modelId="{401C8672-0D41-4F60-81FB-3E32853C8BCC}" type="pres">
      <dgm:prSet presAssocID="{51246C0B-C3AD-4B01-B06E-0B1A1C7658A4}" presName="aSpace" presStyleCnt="0"/>
      <dgm:spPr/>
    </dgm:pt>
    <dgm:pt modelId="{BB5833B5-3BAE-4E1C-9D08-CF2795525007}" type="pres">
      <dgm:prSet presAssocID="{DBB8B7F5-5272-47C0-8DA2-FD6DBFB741FE}" presName="compNode" presStyleCnt="0"/>
      <dgm:spPr/>
    </dgm:pt>
    <dgm:pt modelId="{B44494D5-2E32-42E2-9B9E-E9E0237DFE92}" type="pres">
      <dgm:prSet presAssocID="{DBB8B7F5-5272-47C0-8DA2-FD6DBFB741FE}" presName="aNode" presStyleLbl="bgShp" presStyleIdx="1" presStyleCnt="3"/>
      <dgm:spPr/>
    </dgm:pt>
    <dgm:pt modelId="{55FCC190-F5B3-4DBE-9040-C5FE70AF3FB3}" type="pres">
      <dgm:prSet presAssocID="{DBB8B7F5-5272-47C0-8DA2-FD6DBFB741FE}" presName="textNode" presStyleLbl="bgShp" presStyleIdx="1" presStyleCnt="3"/>
      <dgm:spPr/>
    </dgm:pt>
    <dgm:pt modelId="{B9365922-D5C3-4726-B8FC-70229A19C065}" type="pres">
      <dgm:prSet presAssocID="{DBB8B7F5-5272-47C0-8DA2-FD6DBFB741FE}" presName="compChildNode" presStyleCnt="0"/>
      <dgm:spPr/>
    </dgm:pt>
    <dgm:pt modelId="{376D8B51-7C04-4756-B7F4-BEF0F190E7FD}" type="pres">
      <dgm:prSet presAssocID="{DBB8B7F5-5272-47C0-8DA2-FD6DBFB741FE}" presName="theInnerList" presStyleCnt="0"/>
      <dgm:spPr/>
    </dgm:pt>
    <dgm:pt modelId="{9CC0AD69-E6DF-4CE2-9F51-6C90D0F0D975}" type="pres">
      <dgm:prSet presAssocID="{82E44CF5-1592-4849-9898-8E1D0ABAD47F}" presName="childNode" presStyleLbl="node1" presStyleIdx="3" presStyleCnt="9">
        <dgm:presLayoutVars>
          <dgm:bulletEnabled val="1"/>
        </dgm:presLayoutVars>
      </dgm:prSet>
      <dgm:spPr/>
    </dgm:pt>
    <dgm:pt modelId="{051E8A74-BCE1-4DEC-A85A-D789E7A8C373}" type="pres">
      <dgm:prSet presAssocID="{82E44CF5-1592-4849-9898-8E1D0ABAD47F}" presName="aSpace2" presStyleCnt="0"/>
      <dgm:spPr/>
    </dgm:pt>
    <dgm:pt modelId="{08B6FD41-D6D4-44B3-BAC6-E0CDDC4F918E}" type="pres">
      <dgm:prSet presAssocID="{DE5F18B2-2DA7-4C97-9335-62028A9289DC}" presName="childNode" presStyleLbl="node1" presStyleIdx="4" presStyleCnt="9">
        <dgm:presLayoutVars>
          <dgm:bulletEnabled val="1"/>
        </dgm:presLayoutVars>
      </dgm:prSet>
      <dgm:spPr/>
    </dgm:pt>
    <dgm:pt modelId="{6EA6019D-66C8-409A-A4FB-AB23783490FF}" type="pres">
      <dgm:prSet presAssocID="{DBB8B7F5-5272-47C0-8DA2-FD6DBFB741FE}" presName="aSpace" presStyleCnt="0"/>
      <dgm:spPr/>
    </dgm:pt>
    <dgm:pt modelId="{4093362A-5757-47BE-A965-E20D5FB6A458}" type="pres">
      <dgm:prSet presAssocID="{7C4C5E21-30F8-425E-B5FB-4272A3907A3D}" presName="compNode" presStyleCnt="0"/>
      <dgm:spPr/>
    </dgm:pt>
    <dgm:pt modelId="{BC3B764D-34C0-4C7D-A0A7-CCE24A487F5A}" type="pres">
      <dgm:prSet presAssocID="{7C4C5E21-30F8-425E-B5FB-4272A3907A3D}" presName="aNode" presStyleLbl="bgShp" presStyleIdx="2" presStyleCnt="3"/>
      <dgm:spPr/>
    </dgm:pt>
    <dgm:pt modelId="{A001149D-B481-4AE9-834F-DB09833A211F}" type="pres">
      <dgm:prSet presAssocID="{7C4C5E21-30F8-425E-B5FB-4272A3907A3D}" presName="textNode" presStyleLbl="bgShp" presStyleIdx="2" presStyleCnt="3"/>
      <dgm:spPr/>
    </dgm:pt>
    <dgm:pt modelId="{9776DBB0-F9F4-43E4-81F7-80670D6929E4}" type="pres">
      <dgm:prSet presAssocID="{7C4C5E21-30F8-425E-B5FB-4272A3907A3D}" presName="compChildNode" presStyleCnt="0"/>
      <dgm:spPr/>
    </dgm:pt>
    <dgm:pt modelId="{9839F13F-F173-4FB6-83AA-D1A1B437E211}" type="pres">
      <dgm:prSet presAssocID="{7C4C5E21-30F8-425E-B5FB-4272A3907A3D}" presName="theInnerList" presStyleCnt="0"/>
      <dgm:spPr/>
    </dgm:pt>
    <dgm:pt modelId="{5AEBC3C1-20AB-4B31-9CD5-A519629D4CDA}" type="pres">
      <dgm:prSet presAssocID="{5E760B79-3550-402E-9118-840C412E6C1A}" presName="childNode" presStyleLbl="node1" presStyleIdx="5" presStyleCnt="9">
        <dgm:presLayoutVars>
          <dgm:bulletEnabled val="1"/>
        </dgm:presLayoutVars>
      </dgm:prSet>
      <dgm:spPr/>
    </dgm:pt>
    <dgm:pt modelId="{6328F495-3BAF-4245-BB21-13D6AD434FA9}" type="pres">
      <dgm:prSet presAssocID="{5E760B79-3550-402E-9118-840C412E6C1A}" presName="aSpace2" presStyleCnt="0"/>
      <dgm:spPr/>
    </dgm:pt>
    <dgm:pt modelId="{2F05B3BD-9E2C-4925-B0D0-708EB18C8CEE}" type="pres">
      <dgm:prSet presAssocID="{040C6F83-66BB-4920-9FB9-FF430E10EF0F}" presName="childNode" presStyleLbl="node1" presStyleIdx="6" presStyleCnt="9">
        <dgm:presLayoutVars>
          <dgm:bulletEnabled val="1"/>
        </dgm:presLayoutVars>
      </dgm:prSet>
      <dgm:spPr/>
    </dgm:pt>
    <dgm:pt modelId="{A44DA29E-B57F-4362-975A-B506056669DE}" type="pres">
      <dgm:prSet presAssocID="{040C6F83-66BB-4920-9FB9-FF430E10EF0F}" presName="aSpace2" presStyleCnt="0"/>
      <dgm:spPr/>
    </dgm:pt>
    <dgm:pt modelId="{DC8EE99A-18C5-4E5F-A898-09A478368B3A}" type="pres">
      <dgm:prSet presAssocID="{FAD86493-E6CE-47C0-A7A8-5C541942C5D5}" presName="childNode" presStyleLbl="node1" presStyleIdx="7" presStyleCnt="9">
        <dgm:presLayoutVars>
          <dgm:bulletEnabled val="1"/>
        </dgm:presLayoutVars>
      </dgm:prSet>
      <dgm:spPr/>
    </dgm:pt>
    <dgm:pt modelId="{9183A8D4-B31F-4E68-A97A-44C498BD5BB8}" type="pres">
      <dgm:prSet presAssocID="{FAD86493-E6CE-47C0-A7A8-5C541942C5D5}" presName="aSpace2" presStyleCnt="0"/>
      <dgm:spPr/>
    </dgm:pt>
    <dgm:pt modelId="{DCBC0D9C-7EA4-452A-B028-6F6680DF371C}" type="pres">
      <dgm:prSet presAssocID="{A652CF8A-7E5F-4648-A73E-2575DE8090B6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8BAB9500-4138-4185-96BC-2D16D3D36D85}" type="presOf" srcId="{F412EB64-9972-4584-83FB-5C0E10411DAF}" destId="{9F4FCA5F-33FF-41B1-8AA5-F8432771BCAB}" srcOrd="0" destOrd="0" presId="urn:microsoft.com/office/officeart/2005/8/layout/lProcess2"/>
    <dgm:cxn modelId="{AC9A6B03-0C10-4BC7-91B4-ED8F82210221}" srcId="{7C4C5E21-30F8-425E-B5FB-4272A3907A3D}" destId="{FAD86493-E6CE-47C0-A7A8-5C541942C5D5}" srcOrd="2" destOrd="0" parTransId="{3CF0D6C3-D187-48E5-8455-2F3A98478068}" sibTransId="{A77092CF-2E3D-49C9-B1B5-4341CFCC4E0A}"/>
    <dgm:cxn modelId="{EC188815-BB73-45FF-ABD4-6D9E907E7E94}" srcId="{DBB8B7F5-5272-47C0-8DA2-FD6DBFB741FE}" destId="{DE5F18B2-2DA7-4C97-9335-62028A9289DC}" srcOrd="1" destOrd="0" parTransId="{846C54F5-EDBC-4985-A7B3-05DF109FE26D}" sibTransId="{07215003-43E4-4F84-8E87-F51AD8959145}"/>
    <dgm:cxn modelId="{F5109A18-3F85-49AF-93A3-DF6A96F3A35B}" type="presOf" srcId="{51246C0B-C3AD-4B01-B06E-0B1A1C7658A4}" destId="{0CF09401-7873-401B-9DE6-E85328EEEAD3}" srcOrd="0" destOrd="0" presId="urn:microsoft.com/office/officeart/2005/8/layout/lProcess2"/>
    <dgm:cxn modelId="{A66B281B-B3B5-4ABC-9D2C-87C191853072}" type="presOf" srcId="{DBB8B7F5-5272-47C0-8DA2-FD6DBFB741FE}" destId="{55FCC190-F5B3-4DBE-9040-C5FE70AF3FB3}" srcOrd="1" destOrd="0" presId="urn:microsoft.com/office/officeart/2005/8/layout/lProcess2"/>
    <dgm:cxn modelId="{906D131C-84B2-4A58-9976-1661D5DAFD5A}" type="presOf" srcId="{51246C0B-C3AD-4B01-B06E-0B1A1C7658A4}" destId="{A820A374-5AC9-437C-BD63-47C51094FD09}" srcOrd="1" destOrd="0" presId="urn:microsoft.com/office/officeart/2005/8/layout/lProcess2"/>
    <dgm:cxn modelId="{2C68691E-018A-404F-B2D2-35F43DC11D58}" type="presOf" srcId="{DE5F18B2-2DA7-4C97-9335-62028A9289DC}" destId="{08B6FD41-D6D4-44B3-BAC6-E0CDDC4F918E}" srcOrd="0" destOrd="0" presId="urn:microsoft.com/office/officeart/2005/8/layout/lProcess2"/>
    <dgm:cxn modelId="{26003E2E-E2D3-472A-8D0F-30514F5AB43D}" type="presOf" srcId="{A652CF8A-7E5F-4648-A73E-2575DE8090B6}" destId="{DCBC0D9C-7EA4-452A-B028-6F6680DF371C}" srcOrd="0" destOrd="0" presId="urn:microsoft.com/office/officeart/2005/8/layout/lProcess2"/>
    <dgm:cxn modelId="{C8B9455C-621D-43D8-BCA2-FCDEF4525E04}" srcId="{7C4C5E21-30F8-425E-B5FB-4272A3907A3D}" destId="{A652CF8A-7E5F-4648-A73E-2575DE8090B6}" srcOrd="3" destOrd="0" parTransId="{961B852F-1CCB-4A90-98C0-D85AB79A0CC4}" sibTransId="{B6ABE4A6-1FCF-4B54-BD13-19FEDAEB7127}"/>
    <dgm:cxn modelId="{246BC064-D454-4E2E-9C05-0C29F4B6BC06}" type="presOf" srcId="{B172766E-047B-466C-85E3-DE9221B6AD3B}" destId="{24E23656-37B5-4F19-8022-51464F78C1B3}" srcOrd="0" destOrd="0" presId="urn:microsoft.com/office/officeart/2005/8/layout/lProcess2"/>
    <dgm:cxn modelId="{5C05E94F-8098-4114-A517-FD5B522A583B}" srcId="{7C4C5E21-30F8-425E-B5FB-4272A3907A3D}" destId="{5E760B79-3550-402E-9118-840C412E6C1A}" srcOrd="0" destOrd="0" parTransId="{073FA4BF-E796-49A1-8316-DA876F32566B}" sibTransId="{7D98BCF9-C5AA-4B4D-BAB0-177C5B41E66B}"/>
    <dgm:cxn modelId="{C4AC1376-B23E-4B7D-B729-F3E006B8C182}" srcId="{7C4C5E21-30F8-425E-B5FB-4272A3907A3D}" destId="{040C6F83-66BB-4920-9FB9-FF430E10EF0F}" srcOrd="1" destOrd="0" parTransId="{89FEADF5-863C-4A56-B0DE-8C65E49BB3F7}" sibTransId="{92200AC6-4447-41A7-BDF8-7A313AD2BC07}"/>
    <dgm:cxn modelId="{89EAFB79-F83B-4C2C-B9D4-9CC1185B9414}" type="presOf" srcId="{82E44CF5-1592-4849-9898-8E1D0ABAD47F}" destId="{9CC0AD69-E6DF-4CE2-9F51-6C90D0F0D975}" srcOrd="0" destOrd="0" presId="urn:microsoft.com/office/officeart/2005/8/layout/lProcess2"/>
    <dgm:cxn modelId="{455FD07A-2AB3-46D1-A664-0B8F9AEF8E9F}" type="presOf" srcId="{25A890BA-3B24-4830-9FC0-B7C6DFBF8476}" destId="{A2DCC180-3555-488A-8E99-F1C6EB338DB0}" srcOrd="0" destOrd="0" presId="urn:microsoft.com/office/officeart/2005/8/layout/lProcess2"/>
    <dgm:cxn modelId="{66371A8A-10ED-45BE-A038-87CDF2AAA1FB}" srcId="{B172766E-047B-466C-85E3-DE9221B6AD3B}" destId="{DBB8B7F5-5272-47C0-8DA2-FD6DBFB741FE}" srcOrd="1" destOrd="0" parTransId="{3729A018-B89A-4302-9184-AE8A5C739008}" sibTransId="{07E4EE5E-A8EE-498D-9573-A74EABDF4816}"/>
    <dgm:cxn modelId="{958C718B-4D25-4650-B3A8-9945978ADE55}" type="presOf" srcId="{FAD86493-E6CE-47C0-A7A8-5C541942C5D5}" destId="{DC8EE99A-18C5-4E5F-A898-09A478368B3A}" srcOrd="0" destOrd="0" presId="urn:microsoft.com/office/officeart/2005/8/layout/lProcess2"/>
    <dgm:cxn modelId="{D4753E9B-2796-4B66-8F7B-181E3C375145}" srcId="{51246C0B-C3AD-4B01-B06E-0B1A1C7658A4}" destId="{F412EB64-9972-4584-83FB-5C0E10411DAF}" srcOrd="2" destOrd="0" parTransId="{2722765B-8250-4396-B804-FBF58F36F939}" sibTransId="{559D6283-2F36-4155-AC1A-E367FC2F5059}"/>
    <dgm:cxn modelId="{2A6C8A9B-2226-407B-AF7D-AD27A97B81BA}" srcId="{B172766E-047B-466C-85E3-DE9221B6AD3B}" destId="{7C4C5E21-30F8-425E-B5FB-4272A3907A3D}" srcOrd="2" destOrd="0" parTransId="{0FA23670-48B8-4FC8-9F4F-4B9101142D42}" sibTransId="{C272EC86-6261-4455-848C-C0D75FFB731D}"/>
    <dgm:cxn modelId="{9BA6FCA2-C942-4B61-A3F7-9CA0DD6FC9D1}" type="presOf" srcId="{040C6F83-66BB-4920-9FB9-FF430E10EF0F}" destId="{2F05B3BD-9E2C-4925-B0D0-708EB18C8CEE}" srcOrd="0" destOrd="0" presId="urn:microsoft.com/office/officeart/2005/8/layout/lProcess2"/>
    <dgm:cxn modelId="{0404ABAD-366A-4D74-98B0-92B27E85B09A}" type="presOf" srcId="{7C4C5E21-30F8-425E-B5FB-4272A3907A3D}" destId="{A001149D-B481-4AE9-834F-DB09833A211F}" srcOrd="1" destOrd="0" presId="urn:microsoft.com/office/officeart/2005/8/layout/lProcess2"/>
    <dgm:cxn modelId="{CCA7E1B7-1CC7-448E-8F4B-30A57004541D}" type="presOf" srcId="{DBB8B7F5-5272-47C0-8DA2-FD6DBFB741FE}" destId="{B44494D5-2E32-42E2-9B9E-E9E0237DFE92}" srcOrd="0" destOrd="0" presId="urn:microsoft.com/office/officeart/2005/8/layout/lProcess2"/>
    <dgm:cxn modelId="{DC31FBB7-026F-4CDF-9CB2-DC88C50C9981}" type="presOf" srcId="{7C4C5E21-30F8-425E-B5FB-4272A3907A3D}" destId="{BC3B764D-34C0-4C7D-A0A7-CCE24A487F5A}" srcOrd="0" destOrd="0" presId="urn:microsoft.com/office/officeart/2005/8/layout/lProcess2"/>
    <dgm:cxn modelId="{402CE7BF-7E09-4C72-9B12-BD838C0C7CFC}" srcId="{51246C0B-C3AD-4B01-B06E-0B1A1C7658A4}" destId="{25A890BA-3B24-4830-9FC0-B7C6DFBF8476}" srcOrd="0" destOrd="0" parTransId="{00734C20-814E-4930-88CB-8A411DC25C81}" sibTransId="{6CDD66D9-1175-4C14-9940-7E5C0A6CE3D1}"/>
    <dgm:cxn modelId="{C46DF5C7-FF79-42D8-9FF3-639B905901BB}" type="presOf" srcId="{5E760B79-3550-402E-9118-840C412E6C1A}" destId="{5AEBC3C1-20AB-4B31-9CD5-A519629D4CDA}" srcOrd="0" destOrd="0" presId="urn:microsoft.com/office/officeart/2005/8/layout/lProcess2"/>
    <dgm:cxn modelId="{CD15AFDD-D54D-44AD-8C27-274DB5C6F1C6}" srcId="{B172766E-047B-466C-85E3-DE9221B6AD3B}" destId="{51246C0B-C3AD-4B01-B06E-0B1A1C7658A4}" srcOrd="0" destOrd="0" parTransId="{0275EED4-82CA-4410-A4B6-D0A2E6BEF2AB}" sibTransId="{39BE813F-3CFD-4DF2-AE10-6AB08AA1B29F}"/>
    <dgm:cxn modelId="{09339BF0-2DD9-4684-921F-CE632A7B2C44}" type="presOf" srcId="{70416EB1-8353-448D-833A-6DF52FB76108}" destId="{9D2ABF4B-6BA2-48DE-884C-DFB36A042EC9}" srcOrd="0" destOrd="0" presId="urn:microsoft.com/office/officeart/2005/8/layout/lProcess2"/>
    <dgm:cxn modelId="{8FE6EDF8-11AB-4743-9AF4-8B7F00FF85B2}" srcId="{51246C0B-C3AD-4B01-B06E-0B1A1C7658A4}" destId="{70416EB1-8353-448D-833A-6DF52FB76108}" srcOrd="1" destOrd="0" parTransId="{6F07FFB1-DF83-474D-90EF-0741DB847465}" sibTransId="{C835AB90-C8F9-489D-9DDD-5A7E0AB61469}"/>
    <dgm:cxn modelId="{20C758F9-DA5A-4396-A4BA-BB916F7FBC94}" srcId="{DBB8B7F5-5272-47C0-8DA2-FD6DBFB741FE}" destId="{82E44CF5-1592-4849-9898-8E1D0ABAD47F}" srcOrd="0" destOrd="0" parTransId="{49051D2E-F869-41D1-B3FD-25524EB67C8A}" sibTransId="{E93EA04F-53AF-45DA-9E64-22AA125DCC50}"/>
    <dgm:cxn modelId="{F50A4667-A800-45B0-8A2C-D8D9CFF73D58}" type="presParOf" srcId="{24E23656-37B5-4F19-8022-51464F78C1B3}" destId="{291C5EDE-FB24-46A5-BEDE-6E027DAB9065}" srcOrd="0" destOrd="0" presId="urn:microsoft.com/office/officeart/2005/8/layout/lProcess2"/>
    <dgm:cxn modelId="{ABCCB56A-69BB-465C-B52B-ACB8F3336C8C}" type="presParOf" srcId="{291C5EDE-FB24-46A5-BEDE-6E027DAB9065}" destId="{0CF09401-7873-401B-9DE6-E85328EEEAD3}" srcOrd="0" destOrd="0" presId="urn:microsoft.com/office/officeart/2005/8/layout/lProcess2"/>
    <dgm:cxn modelId="{E5F27B90-D20D-4B30-9EF6-309D134F75D5}" type="presParOf" srcId="{291C5EDE-FB24-46A5-BEDE-6E027DAB9065}" destId="{A820A374-5AC9-437C-BD63-47C51094FD09}" srcOrd="1" destOrd="0" presId="urn:microsoft.com/office/officeart/2005/8/layout/lProcess2"/>
    <dgm:cxn modelId="{B642949C-1475-4FDD-91E8-C03C13A7C3B4}" type="presParOf" srcId="{291C5EDE-FB24-46A5-BEDE-6E027DAB9065}" destId="{BCE70093-9F60-41F2-812B-DC8A32228524}" srcOrd="2" destOrd="0" presId="urn:microsoft.com/office/officeart/2005/8/layout/lProcess2"/>
    <dgm:cxn modelId="{3DACBB45-96DB-40DF-9291-33D19876547B}" type="presParOf" srcId="{BCE70093-9F60-41F2-812B-DC8A32228524}" destId="{84CCD6AD-4B62-47B8-875A-C2092C5DE43A}" srcOrd="0" destOrd="0" presId="urn:microsoft.com/office/officeart/2005/8/layout/lProcess2"/>
    <dgm:cxn modelId="{A1BBD549-235B-402E-A1E1-CFD4F4E5DD8B}" type="presParOf" srcId="{84CCD6AD-4B62-47B8-875A-C2092C5DE43A}" destId="{A2DCC180-3555-488A-8E99-F1C6EB338DB0}" srcOrd="0" destOrd="0" presId="urn:microsoft.com/office/officeart/2005/8/layout/lProcess2"/>
    <dgm:cxn modelId="{DB6F393B-6C1E-4ADF-9AA7-D86B275FD4F3}" type="presParOf" srcId="{84CCD6AD-4B62-47B8-875A-C2092C5DE43A}" destId="{7614137D-2BC6-450A-ABAB-FF060251F227}" srcOrd="1" destOrd="0" presId="urn:microsoft.com/office/officeart/2005/8/layout/lProcess2"/>
    <dgm:cxn modelId="{57721E49-E3C3-4AD3-BFEB-C03BE3987906}" type="presParOf" srcId="{84CCD6AD-4B62-47B8-875A-C2092C5DE43A}" destId="{9D2ABF4B-6BA2-48DE-884C-DFB36A042EC9}" srcOrd="2" destOrd="0" presId="urn:microsoft.com/office/officeart/2005/8/layout/lProcess2"/>
    <dgm:cxn modelId="{6AEF9F9D-FA31-4E45-AD8E-1D5B1EABC671}" type="presParOf" srcId="{84CCD6AD-4B62-47B8-875A-C2092C5DE43A}" destId="{B0FA83BC-A357-4BFF-BB82-F0A65E6A092D}" srcOrd="3" destOrd="0" presId="urn:microsoft.com/office/officeart/2005/8/layout/lProcess2"/>
    <dgm:cxn modelId="{3886F1D7-89C8-42BE-862F-829DDA6DA3BF}" type="presParOf" srcId="{84CCD6AD-4B62-47B8-875A-C2092C5DE43A}" destId="{9F4FCA5F-33FF-41B1-8AA5-F8432771BCAB}" srcOrd="4" destOrd="0" presId="urn:microsoft.com/office/officeart/2005/8/layout/lProcess2"/>
    <dgm:cxn modelId="{8A6AA8E3-8A1A-4D02-96E9-96B5F050CD0F}" type="presParOf" srcId="{24E23656-37B5-4F19-8022-51464F78C1B3}" destId="{401C8672-0D41-4F60-81FB-3E32853C8BCC}" srcOrd="1" destOrd="0" presId="urn:microsoft.com/office/officeart/2005/8/layout/lProcess2"/>
    <dgm:cxn modelId="{6467A0E6-A3D0-4705-89AE-1B73034A9785}" type="presParOf" srcId="{24E23656-37B5-4F19-8022-51464F78C1B3}" destId="{BB5833B5-3BAE-4E1C-9D08-CF2795525007}" srcOrd="2" destOrd="0" presId="urn:microsoft.com/office/officeart/2005/8/layout/lProcess2"/>
    <dgm:cxn modelId="{C3F7C11C-BA6C-4E2A-AACF-FF30EAC8CC9E}" type="presParOf" srcId="{BB5833B5-3BAE-4E1C-9D08-CF2795525007}" destId="{B44494D5-2E32-42E2-9B9E-E9E0237DFE92}" srcOrd="0" destOrd="0" presId="urn:microsoft.com/office/officeart/2005/8/layout/lProcess2"/>
    <dgm:cxn modelId="{BFB8B06B-FBB1-4BCB-880E-649371353A16}" type="presParOf" srcId="{BB5833B5-3BAE-4E1C-9D08-CF2795525007}" destId="{55FCC190-F5B3-4DBE-9040-C5FE70AF3FB3}" srcOrd="1" destOrd="0" presId="urn:microsoft.com/office/officeart/2005/8/layout/lProcess2"/>
    <dgm:cxn modelId="{A8DD61AB-89C0-460C-B30E-9AC04F756FFC}" type="presParOf" srcId="{BB5833B5-3BAE-4E1C-9D08-CF2795525007}" destId="{B9365922-D5C3-4726-B8FC-70229A19C065}" srcOrd="2" destOrd="0" presId="urn:microsoft.com/office/officeart/2005/8/layout/lProcess2"/>
    <dgm:cxn modelId="{44B3A9BE-4A1C-446C-BFA4-8C5C76AA5EED}" type="presParOf" srcId="{B9365922-D5C3-4726-B8FC-70229A19C065}" destId="{376D8B51-7C04-4756-B7F4-BEF0F190E7FD}" srcOrd="0" destOrd="0" presId="urn:microsoft.com/office/officeart/2005/8/layout/lProcess2"/>
    <dgm:cxn modelId="{711D7B6E-89AD-4A95-A9D5-59BB9E6604D5}" type="presParOf" srcId="{376D8B51-7C04-4756-B7F4-BEF0F190E7FD}" destId="{9CC0AD69-E6DF-4CE2-9F51-6C90D0F0D975}" srcOrd="0" destOrd="0" presId="urn:microsoft.com/office/officeart/2005/8/layout/lProcess2"/>
    <dgm:cxn modelId="{77023844-0F6F-4C4C-BF5D-280EB1FBDE54}" type="presParOf" srcId="{376D8B51-7C04-4756-B7F4-BEF0F190E7FD}" destId="{051E8A74-BCE1-4DEC-A85A-D789E7A8C373}" srcOrd="1" destOrd="0" presId="urn:microsoft.com/office/officeart/2005/8/layout/lProcess2"/>
    <dgm:cxn modelId="{D0F5B56D-997D-402F-8ECB-E5B208E46F46}" type="presParOf" srcId="{376D8B51-7C04-4756-B7F4-BEF0F190E7FD}" destId="{08B6FD41-D6D4-44B3-BAC6-E0CDDC4F918E}" srcOrd="2" destOrd="0" presId="urn:microsoft.com/office/officeart/2005/8/layout/lProcess2"/>
    <dgm:cxn modelId="{4618B4A4-7018-4284-A1B4-D3E6B683C02B}" type="presParOf" srcId="{24E23656-37B5-4F19-8022-51464F78C1B3}" destId="{6EA6019D-66C8-409A-A4FB-AB23783490FF}" srcOrd="3" destOrd="0" presId="urn:microsoft.com/office/officeart/2005/8/layout/lProcess2"/>
    <dgm:cxn modelId="{034C294A-72CD-4048-80CA-72817C95D5C6}" type="presParOf" srcId="{24E23656-37B5-4F19-8022-51464F78C1B3}" destId="{4093362A-5757-47BE-A965-E20D5FB6A458}" srcOrd="4" destOrd="0" presId="urn:microsoft.com/office/officeart/2005/8/layout/lProcess2"/>
    <dgm:cxn modelId="{6C160E66-A0D9-402F-A32D-0F49BE1B3C4E}" type="presParOf" srcId="{4093362A-5757-47BE-A965-E20D5FB6A458}" destId="{BC3B764D-34C0-4C7D-A0A7-CCE24A487F5A}" srcOrd="0" destOrd="0" presId="urn:microsoft.com/office/officeart/2005/8/layout/lProcess2"/>
    <dgm:cxn modelId="{0158FCDB-128D-4425-BA2D-61E5DE75D147}" type="presParOf" srcId="{4093362A-5757-47BE-A965-E20D5FB6A458}" destId="{A001149D-B481-4AE9-834F-DB09833A211F}" srcOrd="1" destOrd="0" presId="urn:microsoft.com/office/officeart/2005/8/layout/lProcess2"/>
    <dgm:cxn modelId="{7C1A946D-A01D-42C5-8DFA-D3DAC502375B}" type="presParOf" srcId="{4093362A-5757-47BE-A965-E20D5FB6A458}" destId="{9776DBB0-F9F4-43E4-81F7-80670D6929E4}" srcOrd="2" destOrd="0" presId="urn:microsoft.com/office/officeart/2005/8/layout/lProcess2"/>
    <dgm:cxn modelId="{E230B19A-F3D6-4ED3-B7EC-1D0DEBC3A1FD}" type="presParOf" srcId="{9776DBB0-F9F4-43E4-81F7-80670D6929E4}" destId="{9839F13F-F173-4FB6-83AA-D1A1B437E211}" srcOrd="0" destOrd="0" presId="urn:microsoft.com/office/officeart/2005/8/layout/lProcess2"/>
    <dgm:cxn modelId="{11C0AD40-40A5-4492-9092-BB025027A5E8}" type="presParOf" srcId="{9839F13F-F173-4FB6-83AA-D1A1B437E211}" destId="{5AEBC3C1-20AB-4B31-9CD5-A519629D4CDA}" srcOrd="0" destOrd="0" presId="urn:microsoft.com/office/officeart/2005/8/layout/lProcess2"/>
    <dgm:cxn modelId="{D2506527-12CD-4FC5-BF12-F0B4C58DEF56}" type="presParOf" srcId="{9839F13F-F173-4FB6-83AA-D1A1B437E211}" destId="{6328F495-3BAF-4245-BB21-13D6AD434FA9}" srcOrd="1" destOrd="0" presId="urn:microsoft.com/office/officeart/2005/8/layout/lProcess2"/>
    <dgm:cxn modelId="{E6958937-FA00-4CEC-BE4C-23F03778B03B}" type="presParOf" srcId="{9839F13F-F173-4FB6-83AA-D1A1B437E211}" destId="{2F05B3BD-9E2C-4925-B0D0-708EB18C8CEE}" srcOrd="2" destOrd="0" presId="urn:microsoft.com/office/officeart/2005/8/layout/lProcess2"/>
    <dgm:cxn modelId="{FA2FCC59-455F-4839-8E69-5D8314E40E23}" type="presParOf" srcId="{9839F13F-F173-4FB6-83AA-D1A1B437E211}" destId="{A44DA29E-B57F-4362-975A-B506056669DE}" srcOrd="3" destOrd="0" presId="urn:microsoft.com/office/officeart/2005/8/layout/lProcess2"/>
    <dgm:cxn modelId="{9FEA5BF3-B7BB-47A9-93E7-83C4A113A962}" type="presParOf" srcId="{9839F13F-F173-4FB6-83AA-D1A1B437E211}" destId="{DC8EE99A-18C5-4E5F-A898-09A478368B3A}" srcOrd="4" destOrd="0" presId="urn:microsoft.com/office/officeart/2005/8/layout/lProcess2"/>
    <dgm:cxn modelId="{E947467C-A8AC-4F04-8CFF-E190BBEE7D67}" type="presParOf" srcId="{9839F13F-F173-4FB6-83AA-D1A1B437E211}" destId="{9183A8D4-B31F-4E68-A97A-44C498BD5BB8}" srcOrd="5" destOrd="0" presId="urn:microsoft.com/office/officeart/2005/8/layout/lProcess2"/>
    <dgm:cxn modelId="{6473CCDE-0EB9-4D70-9326-01AF12280CE6}" type="presParOf" srcId="{9839F13F-F173-4FB6-83AA-D1A1B437E211}" destId="{DCBC0D9C-7EA4-452A-B028-6F6680DF371C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7CE2224-B00A-47A2-B688-B9F9A1F5EC98}" type="doc">
      <dgm:prSet loTypeId="urn:microsoft.com/office/officeart/2005/8/layout/process1" loCatId="process" qsTypeId="urn:microsoft.com/office/officeart/2005/8/quickstyle/simple2" qsCatId="simple" csTypeId="urn:microsoft.com/office/officeart/2005/8/colors/accent1_1" csCatId="accent1" phldr="1"/>
      <dgm:spPr/>
    </dgm:pt>
    <dgm:pt modelId="{F471E63F-383D-4312-A597-D7D68FD72B1B}">
      <dgm:prSet phldrT="[Texto]" custT="1"/>
      <dgm:spPr/>
      <dgm:t>
        <a:bodyPr/>
        <a:lstStyle/>
        <a:p>
          <a:r>
            <a:rPr lang="es-ES" sz="2800" dirty="0"/>
            <a:t>Regresión logística </a:t>
          </a:r>
        </a:p>
      </dgm:t>
    </dgm:pt>
    <dgm:pt modelId="{0F07A5DA-3A11-4FFF-BD6A-99557DE872B9}" type="parTrans" cxnId="{9F21B107-8B77-4D81-B9A2-229D7A9A8DEA}">
      <dgm:prSet/>
      <dgm:spPr/>
      <dgm:t>
        <a:bodyPr/>
        <a:lstStyle/>
        <a:p>
          <a:endParaRPr lang="es-ES" sz="2800"/>
        </a:p>
      </dgm:t>
    </dgm:pt>
    <dgm:pt modelId="{65CF3099-150D-4C0D-B025-2F55A59649AE}" type="sibTrans" cxnId="{9F21B107-8B77-4D81-B9A2-229D7A9A8DEA}">
      <dgm:prSet custT="1"/>
      <dgm:spPr/>
      <dgm:t>
        <a:bodyPr/>
        <a:lstStyle/>
        <a:p>
          <a:endParaRPr lang="es-ES" sz="2800"/>
        </a:p>
      </dgm:t>
    </dgm:pt>
    <dgm:pt modelId="{E7E8C69B-EE86-4FA6-9C21-EF6492CD24CE}">
      <dgm:prSet phldrT="[Texto]" custT="1"/>
      <dgm:spPr/>
      <dgm:t>
        <a:bodyPr/>
        <a:lstStyle/>
        <a:p>
          <a:r>
            <a:rPr lang="es-ES" sz="2800" dirty="0"/>
            <a:t>Con datos de panel</a:t>
          </a:r>
        </a:p>
      </dgm:t>
    </dgm:pt>
    <dgm:pt modelId="{3DEF379E-059A-469D-9CE3-3E4381CFC470}" type="parTrans" cxnId="{07BA70E9-709D-4739-A209-1F863B16BAFF}">
      <dgm:prSet/>
      <dgm:spPr/>
      <dgm:t>
        <a:bodyPr/>
        <a:lstStyle/>
        <a:p>
          <a:endParaRPr lang="es-ES" sz="2800"/>
        </a:p>
      </dgm:t>
    </dgm:pt>
    <dgm:pt modelId="{6DD28BB7-5EF1-4CDB-B481-4AB4DC95AEA6}" type="sibTrans" cxnId="{07BA70E9-709D-4739-A209-1F863B16BAFF}">
      <dgm:prSet custT="1"/>
      <dgm:spPr/>
      <dgm:t>
        <a:bodyPr/>
        <a:lstStyle/>
        <a:p>
          <a:endParaRPr lang="es-ES" sz="2800"/>
        </a:p>
      </dgm:t>
    </dgm:pt>
    <dgm:pt modelId="{7C55F1D7-FA3B-42AD-9395-066E08EDE4AD}">
      <dgm:prSet phldrT="[Texto]" custT="1"/>
      <dgm:spPr/>
      <dgm:t>
        <a:bodyPr/>
        <a:lstStyle/>
        <a:p>
          <a:r>
            <a:rPr lang="es-ES" sz="2800" dirty="0"/>
            <a:t>De efectos fijos</a:t>
          </a:r>
        </a:p>
      </dgm:t>
    </dgm:pt>
    <dgm:pt modelId="{E009572B-73D8-48BF-ACFD-B5841D46065B}" type="parTrans" cxnId="{16AB1A51-FFF7-46C6-9B49-B0708EF823BC}">
      <dgm:prSet/>
      <dgm:spPr/>
      <dgm:t>
        <a:bodyPr/>
        <a:lstStyle/>
        <a:p>
          <a:endParaRPr lang="es-ES" sz="2800"/>
        </a:p>
      </dgm:t>
    </dgm:pt>
    <dgm:pt modelId="{79F153D9-F72B-494B-A4C4-1B13ED722C8A}" type="sibTrans" cxnId="{16AB1A51-FFF7-46C6-9B49-B0708EF823BC}">
      <dgm:prSet/>
      <dgm:spPr/>
      <dgm:t>
        <a:bodyPr/>
        <a:lstStyle/>
        <a:p>
          <a:endParaRPr lang="es-ES" sz="2800"/>
        </a:p>
      </dgm:t>
    </dgm:pt>
    <dgm:pt modelId="{E21D5F9A-8801-4F45-A487-F08F568A5C1C}" type="pres">
      <dgm:prSet presAssocID="{E7CE2224-B00A-47A2-B688-B9F9A1F5EC98}" presName="Name0" presStyleCnt="0">
        <dgm:presLayoutVars>
          <dgm:dir/>
          <dgm:resizeHandles val="exact"/>
        </dgm:presLayoutVars>
      </dgm:prSet>
      <dgm:spPr/>
    </dgm:pt>
    <dgm:pt modelId="{165C3675-B99D-47BF-8DC4-4369582A3EAB}" type="pres">
      <dgm:prSet presAssocID="{F471E63F-383D-4312-A597-D7D68FD72B1B}" presName="node" presStyleLbl="node1" presStyleIdx="0" presStyleCnt="3">
        <dgm:presLayoutVars>
          <dgm:bulletEnabled val="1"/>
        </dgm:presLayoutVars>
      </dgm:prSet>
      <dgm:spPr/>
    </dgm:pt>
    <dgm:pt modelId="{21FCA6BF-DE7C-47BB-92AA-B49F0A90B1AE}" type="pres">
      <dgm:prSet presAssocID="{65CF3099-150D-4C0D-B025-2F55A59649AE}" presName="sibTrans" presStyleLbl="sibTrans2D1" presStyleIdx="0" presStyleCnt="2"/>
      <dgm:spPr/>
    </dgm:pt>
    <dgm:pt modelId="{D46E1148-AB6B-4848-A339-D9813471982D}" type="pres">
      <dgm:prSet presAssocID="{65CF3099-150D-4C0D-B025-2F55A59649AE}" presName="connectorText" presStyleLbl="sibTrans2D1" presStyleIdx="0" presStyleCnt="2"/>
      <dgm:spPr/>
    </dgm:pt>
    <dgm:pt modelId="{3EA10F3F-B91F-4135-98E6-35AA148E97A1}" type="pres">
      <dgm:prSet presAssocID="{E7E8C69B-EE86-4FA6-9C21-EF6492CD24CE}" presName="node" presStyleLbl="node1" presStyleIdx="1" presStyleCnt="3">
        <dgm:presLayoutVars>
          <dgm:bulletEnabled val="1"/>
        </dgm:presLayoutVars>
      </dgm:prSet>
      <dgm:spPr/>
    </dgm:pt>
    <dgm:pt modelId="{C927BCFA-E778-471F-85E2-2EABC1954933}" type="pres">
      <dgm:prSet presAssocID="{6DD28BB7-5EF1-4CDB-B481-4AB4DC95AEA6}" presName="sibTrans" presStyleLbl="sibTrans2D1" presStyleIdx="1" presStyleCnt="2"/>
      <dgm:spPr/>
    </dgm:pt>
    <dgm:pt modelId="{2AA4000C-8B79-49C2-914B-9B1D46083976}" type="pres">
      <dgm:prSet presAssocID="{6DD28BB7-5EF1-4CDB-B481-4AB4DC95AEA6}" presName="connectorText" presStyleLbl="sibTrans2D1" presStyleIdx="1" presStyleCnt="2"/>
      <dgm:spPr/>
    </dgm:pt>
    <dgm:pt modelId="{56D82CA0-AF11-485A-A3FC-70CB75CC8A58}" type="pres">
      <dgm:prSet presAssocID="{7C55F1D7-FA3B-42AD-9395-066E08EDE4AD}" presName="node" presStyleLbl="node1" presStyleIdx="2" presStyleCnt="3">
        <dgm:presLayoutVars>
          <dgm:bulletEnabled val="1"/>
        </dgm:presLayoutVars>
      </dgm:prSet>
      <dgm:spPr/>
    </dgm:pt>
  </dgm:ptLst>
  <dgm:cxnLst>
    <dgm:cxn modelId="{9F21B107-8B77-4D81-B9A2-229D7A9A8DEA}" srcId="{E7CE2224-B00A-47A2-B688-B9F9A1F5EC98}" destId="{F471E63F-383D-4312-A597-D7D68FD72B1B}" srcOrd="0" destOrd="0" parTransId="{0F07A5DA-3A11-4FFF-BD6A-99557DE872B9}" sibTransId="{65CF3099-150D-4C0D-B025-2F55A59649AE}"/>
    <dgm:cxn modelId="{16AB1A51-FFF7-46C6-9B49-B0708EF823BC}" srcId="{E7CE2224-B00A-47A2-B688-B9F9A1F5EC98}" destId="{7C55F1D7-FA3B-42AD-9395-066E08EDE4AD}" srcOrd="2" destOrd="0" parTransId="{E009572B-73D8-48BF-ACFD-B5841D46065B}" sibTransId="{79F153D9-F72B-494B-A4C4-1B13ED722C8A}"/>
    <dgm:cxn modelId="{22E34894-B49E-4DC4-8765-A5BB3E2C13AF}" type="presOf" srcId="{6DD28BB7-5EF1-4CDB-B481-4AB4DC95AEA6}" destId="{2AA4000C-8B79-49C2-914B-9B1D46083976}" srcOrd="1" destOrd="0" presId="urn:microsoft.com/office/officeart/2005/8/layout/process1"/>
    <dgm:cxn modelId="{C8008595-D317-4BAF-A3B7-38DDEF4CA046}" type="presOf" srcId="{E7CE2224-B00A-47A2-B688-B9F9A1F5EC98}" destId="{E21D5F9A-8801-4F45-A487-F08F568A5C1C}" srcOrd="0" destOrd="0" presId="urn:microsoft.com/office/officeart/2005/8/layout/process1"/>
    <dgm:cxn modelId="{E59B28A0-4828-43BC-9296-B8070CE7EAD9}" type="presOf" srcId="{E7E8C69B-EE86-4FA6-9C21-EF6492CD24CE}" destId="{3EA10F3F-B91F-4135-98E6-35AA148E97A1}" srcOrd="0" destOrd="0" presId="urn:microsoft.com/office/officeart/2005/8/layout/process1"/>
    <dgm:cxn modelId="{153EEBA2-55F7-4651-B22A-ADBF9BD64391}" type="presOf" srcId="{65CF3099-150D-4C0D-B025-2F55A59649AE}" destId="{21FCA6BF-DE7C-47BB-92AA-B49F0A90B1AE}" srcOrd="0" destOrd="0" presId="urn:microsoft.com/office/officeart/2005/8/layout/process1"/>
    <dgm:cxn modelId="{AE6D4FC5-B1B6-449B-96C9-859D5FF6BEDC}" type="presOf" srcId="{F471E63F-383D-4312-A597-D7D68FD72B1B}" destId="{165C3675-B99D-47BF-8DC4-4369582A3EAB}" srcOrd="0" destOrd="0" presId="urn:microsoft.com/office/officeart/2005/8/layout/process1"/>
    <dgm:cxn modelId="{3C359AD8-16A8-42DA-BB25-D889EB010845}" type="presOf" srcId="{6DD28BB7-5EF1-4CDB-B481-4AB4DC95AEA6}" destId="{C927BCFA-E778-471F-85E2-2EABC1954933}" srcOrd="0" destOrd="0" presId="urn:microsoft.com/office/officeart/2005/8/layout/process1"/>
    <dgm:cxn modelId="{F5DE97E0-5A84-4679-BDB6-5703F7D5FBE4}" type="presOf" srcId="{7C55F1D7-FA3B-42AD-9395-066E08EDE4AD}" destId="{56D82CA0-AF11-485A-A3FC-70CB75CC8A58}" srcOrd="0" destOrd="0" presId="urn:microsoft.com/office/officeart/2005/8/layout/process1"/>
    <dgm:cxn modelId="{748910E3-B200-4D15-B060-806684E1E7A5}" type="presOf" srcId="{65CF3099-150D-4C0D-B025-2F55A59649AE}" destId="{D46E1148-AB6B-4848-A339-D9813471982D}" srcOrd="1" destOrd="0" presId="urn:microsoft.com/office/officeart/2005/8/layout/process1"/>
    <dgm:cxn modelId="{07BA70E9-709D-4739-A209-1F863B16BAFF}" srcId="{E7CE2224-B00A-47A2-B688-B9F9A1F5EC98}" destId="{E7E8C69B-EE86-4FA6-9C21-EF6492CD24CE}" srcOrd="1" destOrd="0" parTransId="{3DEF379E-059A-469D-9CE3-3E4381CFC470}" sibTransId="{6DD28BB7-5EF1-4CDB-B481-4AB4DC95AEA6}"/>
    <dgm:cxn modelId="{AFC11533-5084-45D1-ACA4-743899AB62FD}" type="presParOf" srcId="{E21D5F9A-8801-4F45-A487-F08F568A5C1C}" destId="{165C3675-B99D-47BF-8DC4-4369582A3EAB}" srcOrd="0" destOrd="0" presId="urn:microsoft.com/office/officeart/2005/8/layout/process1"/>
    <dgm:cxn modelId="{78ADFF08-12AB-4546-B077-EB4E4BD31DAE}" type="presParOf" srcId="{E21D5F9A-8801-4F45-A487-F08F568A5C1C}" destId="{21FCA6BF-DE7C-47BB-92AA-B49F0A90B1AE}" srcOrd="1" destOrd="0" presId="urn:microsoft.com/office/officeart/2005/8/layout/process1"/>
    <dgm:cxn modelId="{15F9E676-000C-4C70-B504-14BE13B6B129}" type="presParOf" srcId="{21FCA6BF-DE7C-47BB-92AA-B49F0A90B1AE}" destId="{D46E1148-AB6B-4848-A339-D9813471982D}" srcOrd="0" destOrd="0" presId="urn:microsoft.com/office/officeart/2005/8/layout/process1"/>
    <dgm:cxn modelId="{808F035D-5DE5-4201-AADB-7502B82FBC54}" type="presParOf" srcId="{E21D5F9A-8801-4F45-A487-F08F568A5C1C}" destId="{3EA10F3F-B91F-4135-98E6-35AA148E97A1}" srcOrd="2" destOrd="0" presId="urn:microsoft.com/office/officeart/2005/8/layout/process1"/>
    <dgm:cxn modelId="{BB077680-C68C-4D47-ADD2-C9BEF86FF184}" type="presParOf" srcId="{E21D5F9A-8801-4F45-A487-F08F568A5C1C}" destId="{C927BCFA-E778-471F-85E2-2EABC1954933}" srcOrd="3" destOrd="0" presId="urn:microsoft.com/office/officeart/2005/8/layout/process1"/>
    <dgm:cxn modelId="{14FF1467-3C40-4F1A-9756-5EB61E4F9A08}" type="presParOf" srcId="{C927BCFA-E778-471F-85E2-2EABC1954933}" destId="{2AA4000C-8B79-49C2-914B-9B1D46083976}" srcOrd="0" destOrd="0" presId="urn:microsoft.com/office/officeart/2005/8/layout/process1"/>
    <dgm:cxn modelId="{0FB2179C-C83D-415C-A4CF-B087DFEE0964}" type="presParOf" srcId="{E21D5F9A-8801-4F45-A487-F08F568A5C1C}" destId="{56D82CA0-AF11-485A-A3FC-70CB75CC8A5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788C4FC-E118-4B51-8BDF-1005F434695E}" type="doc">
      <dgm:prSet loTypeId="urn:microsoft.com/office/officeart/2005/8/layout/process4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1A9433D9-1100-47B1-BDAA-93B0E4226C2F}">
      <dgm:prSet phldrT="[Texto]" custT="1"/>
      <dgm:spPr/>
      <dgm:t>
        <a:bodyPr/>
        <a:lstStyle/>
        <a:p>
          <a:r>
            <a:rPr lang="es-ES" sz="2000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rPr>
            <a:t>Es de gran utilidad para muestras extensas</a:t>
          </a:r>
        </a:p>
      </dgm:t>
    </dgm:pt>
    <dgm:pt modelId="{31F63966-6ACA-4A53-9CBC-0BA4D342D824}" type="sibTrans" cxnId="{2925AF96-B1F9-4A29-8525-023AB17B276C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868BAA69-1398-4010-8AD0-446F4875E434}" type="parTrans" cxnId="{2925AF96-B1F9-4A29-8525-023AB17B276C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3FD7681B-6218-4AF8-BB25-573CC1107865}">
      <dgm:prSet phldrT="[Texto]" custT="1"/>
      <dgm:spPr/>
      <dgm:t>
        <a:bodyPr/>
        <a:lstStyle/>
        <a:p>
          <a:r>
            <a:rPr lang="es-ES" sz="2000" dirty="0"/>
            <a:t>Los resultados del coeficiente son interpretados de forma sencilla y pueden ser evaluados mediante bondades de ajuste propias del modelo .</a:t>
          </a:r>
          <a:endParaRPr lang="es-ES" sz="2000" dirty="0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594C6D34-DE81-4B80-B272-BD5C61C5B63B}" type="sibTrans" cxnId="{9C4C435E-0C5D-47DD-BA92-D8FCB7087B76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A57E007A-2439-4342-9EBD-04055D826533}" type="parTrans" cxnId="{9C4C435E-0C5D-47DD-BA92-D8FCB7087B76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34E14B9D-73BB-4780-A0FE-8231100F71A1}">
      <dgm:prSet phldrT="[Texto]"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rPr>
            <a:t>Es un modelo simple y de uso extendido, ideal para analizar variables dependientes binarias </a:t>
          </a:r>
        </a:p>
      </dgm:t>
    </dgm:pt>
    <dgm:pt modelId="{F49013ED-B357-4AAD-8797-2F56DCB4112A}" type="sibTrans" cxnId="{26B96EF7-6788-4B00-956B-FBE9DB2B28AB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06039D61-DDB8-4EAB-B891-BEF0501D73EE}" type="parTrans" cxnId="{26B96EF7-6788-4B00-956B-FBE9DB2B28AB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B606AAE0-1C03-4656-B237-1646B6C63504}" type="pres">
      <dgm:prSet presAssocID="{9788C4FC-E118-4B51-8BDF-1005F434695E}" presName="Name0" presStyleCnt="0">
        <dgm:presLayoutVars>
          <dgm:dir/>
          <dgm:animLvl val="lvl"/>
          <dgm:resizeHandles val="exact"/>
        </dgm:presLayoutVars>
      </dgm:prSet>
      <dgm:spPr/>
    </dgm:pt>
    <dgm:pt modelId="{03A0477C-607F-4F1E-A97E-F7CFE8A24F83}" type="pres">
      <dgm:prSet presAssocID="{1A9433D9-1100-47B1-BDAA-93B0E4226C2F}" presName="boxAndChildren" presStyleCnt="0"/>
      <dgm:spPr/>
    </dgm:pt>
    <dgm:pt modelId="{62A47138-E61B-4AC6-A001-C844849ACA5F}" type="pres">
      <dgm:prSet presAssocID="{1A9433D9-1100-47B1-BDAA-93B0E4226C2F}" presName="parentTextBox" presStyleLbl="node1" presStyleIdx="0" presStyleCnt="3"/>
      <dgm:spPr/>
    </dgm:pt>
    <dgm:pt modelId="{3B25FD1A-B09C-4881-95B1-04064E301A20}" type="pres">
      <dgm:prSet presAssocID="{594C6D34-DE81-4B80-B272-BD5C61C5B63B}" presName="sp" presStyleCnt="0"/>
      <dgm:spPr/>
    </dgm:pt>
    <dgm:pt modelId="{E8DC0366-0EC8-4EF4-91BB-C476ABFD74D0}" type="pres">
      <dgm:prSet presAssocID="{3FD7681B-6218-4AF8-BB25-573CC1107865}" presName="arrowAndChildren" presStyleCnt="0"/>
      <dgm:spPr/>
    </dgm:pt>
    <dgm:pt modelId="{76A8D1C0-2A8D-4A3F-9009-E5BE34F68623}" type="pres">
      <dgm:prSet presAssocID="{3FD7681B-6218-4AF8-BB25-573CC1107865}" presName="parentTextArrow" presStyleLbl="node1" presStyleIdx="1" presStyleCnt="3"/>
      <dgm:spPr/>
    </dgm:pt>
    <dgm:pt modelId="{C1E59B3A-1B0B-4313-BC43-8DF30BE3BA43}" type="pres">
      <dgm:prSet presAssocID="{F49013ED-B357-4AAD-8797-2F56DCB4112A}" presName="sp" presStyleCnt="0"/>
      <dgm:spPr/>
    </dgm:pt>
    <dgm:pt modelId="{F9FB2989-712A-43F1-9F6F-42C6D125DB9D}" type="pres">
      <dgm:prSet presAssocID="{34E14B9D-73BB-4780-A0FE-8231100F71A1}" presName="arrowAndChildren" presStyleCnt="0"/>
      <dgm:spPr/>
    </dgm:pt>
    <dgm:pt modelId="{E577BC85-3620-4395-9ACC-EE2DB8FD4B15}" type="pres">
      <dgm:prSet presAssocID="{34E14B9D-73BB-4780-A0FE-8231100F71A1}" presName="parentTextArrow" presStyleLbl="node1" presStyleIdx="2" presStyleCnt="3"/>
      <dgm:spPr/>
    </dgm:pt>
  </dgm:ptLst>
  <dgm:cxnLst>
    <dgm:cxn modelId="{9064333D-143F-49E2-8E5F-AA9D3FC1E786}" type="presOf" srcId="{1A9433D9-1100-47B1-BDAA-93B0E4226C2F}" destId="{62A47138-E61B-4AC6-A001-C844849ACA5F}" srcOrd="0" destOrd="0" presId="urn:microsoft.com/office/officeart/2005/8/layout/process4"/>
    <dgm:cxn modelId="{9C4C435E-0C5D-47DD-BA92-D8FCB7087B76}" srcId="{9788C4FC-E118-4B51-8BDF-1005F434695E}" destId="{3FD7681B-6218-4AF8-BB25-573CC1107865}" srcOrd="1" destOrd="0" parTransId="{A57E007A-2439-4342-9EBD-04055D826533}" sibTransId="{594C6D34-DE81-4B80-B272-BD5C61C5B63B}"/>
    <dgm:cxn modelId="{E2106C45-EA1E-46A6-AC69-4F9F1E27155C}" type="presOf" srcId="{9788C4FC-E118-4B51-8BDF-1005F434695E}" destId="{B606AAE0-1C03-4656-B237-1646B6C63504}" srcOrd="0" destOrd="0" presId="urn:microsoft.com/office/officeart/2005/8/layout/process4"/>
    <dgm:cxn modelId="{F4DB6747-1DAE-4214-B473-7F6C8D7802B0}" type="presOf" srcId="{34E14B9D-73BB-4780-A0FE-8231100F71A1}" destId="{E577BC85-3620-4395-9ACC-EE2DB8FD4B15}" srcOrd="0" destOrd="0" presId="urn:microsoft.com/office/officeart/2005/8/layout/process4"/>
    <dgm:cxn modelId="{CE43BD77-D9CB-4272-8409-2E6F909548E7}" type="presOf" srcId="{3FD7681B-6218-4AF8-BB25-573CC1107865}" destId="{76A8D1C0-2A8D-4A3F-9009-E5BE34F68623}" srcOrd="0" destOrd="0" presId="urn:microsoft.com/office/officeart/2005/8/layout/process4"/>
    <dgm:cxn modelId="{2925AF96-B1F9-4A29-8525-023AB17B276C}" srcId="{9788C4FC-E118-4B51-8BDF-1005F434695E}" destId="{1A9433D9-1100-47B1-BDAA-93B0E4226C2F}" srcOrd="2" destOrd="0" parTransId="{868BAA69-1398-4010-8AD0-446F4875E434}" sibTransId="{31F63966-6ACA-4A53-9CBC-0BA4D342D824}"/>
    <dgm:cxn modelId="{26B96EF7-6788-4B00-956B-FBE9DB2B28AB}" srcId="{9788C4FC-E118-4B51-8BDF-1005F434695E}" destId="{34E14B9D-73BB-4780-A0FE-8231100F71A1}" srcOrd="0" destOrd="0" parTransId="{06039D61-DDB8-4EAB-B891-BEF0501D73EE}" sibTransId="{F49013ED-B357-4AAD-8797-2F56DCB4112A}"/>
    <dgm:cxn modelId="{AA3BF801-9D8F-46CC-A764-B1DD9BEE3E98}" type="presParOf" srcId="{B606AAE0-1C03-4656-B237-1646B6C63504}" destId="{03A0477C-607F-4F1E-A97E-F7CFE8A24F83}" srcOrd="0" destOrd="0" presId="urn:microsoft.com/office/officeart/2005/8/layout/process4"/>
    <dgm:cxn modelId="{0CD4EC00-B5FE-415E-BBDF-5759537F25A1}" type="presParOf" srcId="{03A0477C-607F-4F1E-A97E-F7CFE8A24F83}" destId="{62A47138-E61B-4AC6-A001-C844849ACA5F}" srcOrd="0" destOrd="0" presId="urn:microsoft.com/office/officeart/2005/8/layout/process4"/>
    <dgm:cxn modelId="{744AF228-4474-47B4-B636-6466678A06CD}" type="presParOf" srcId="{B606AAE0-1C03-4656-B237-1646B6C63504}" destId="{3B25FD1A-B09C-4881-95B1-04064E301A20}" srcOrd="1" destOrd="0" presId="urn:microsoft.com/office/officeart/2005/8/layout/process4"/>
    <dgm:cxn modelId="{CE997C17-7D44-4889-830D-BA39945C18F9}" type="presParOf" srcId="{B606AAE0-1C03-4656-B237-1646B6C63504}" destId="{E8DC0366-0EC8-4EF4-91BB-C476ABFD74D0}" srcOrd="2" destOrd="0" presId="urn:microsoft.com/office/officeart/2005/8/layout/process4"/>
    <dgm:cxn modelId="{C53A5B35-F8E7-40A1-B273-3506BFA15763}" type="presParOf" srcId="{E8DC0366-0EC8-4EF4-91BB-C476ABFD74D0}" destId="{76A8D1C0-2A8D-4A3F-9009-E5BE34F68623}" srcOrd="0" destOrd="0" presId="urn:microsoft.com/office/officeart/2005/8/layout/process4"/>
    <dgm:cxn modelId="{15622FD2-C609-48E2-B12A-B3E98618D90E}" type="presParOf" srcId="{B606AAE0-1C03-4656-B237-1646B6C63504}" destId="{C1E59B3A-1B0B-4313-BC43-8DF30BE3BA43}" srcOrd="3" destOrd="0" presId="urn:microsoft.com/office/officeart/2005/8/layout/process4"/>
    <dgm:cxn modelId="{9861ECDC-5FFF-4C41-97A6-EE98C3A919BB}" type="presParOf" srcId="{B606AAE0-1C03-4656-B237-1646B6C63504}" destId="{F9FB2989-712A-43F1-9F6F-42C6D125DB9D}" srcOrd="4" destOrd="0" presId="urn:microsoft.com/office/officeart/2005/8/layout/process4"/>
    <dgm:cxn modelId="{F4F1F929-7377-4704-AB7F-21A3F06AD70E}" type="presParOf" srcId="{F9FB2989-712A-43F1-9F6F-42C6D125DB9D}" destId="{E577BC85-3620-4395-9ACC-EE2DB8FD4B1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94B4BFB-E458-4715-8106-E07987902D49}" type="doc">
      <dgm:prSet loTypeId="urn:microsoft.com/office/officeart/2005/8/layout/hierarchy3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811E546-ECEE-48C1-8DA9-B5F3A204F8D9}">
      <dgm:prSet phldrT="[Texto]" custT="1"/>
      <dgm:spPr/>
      <dgm:t>
        <a:bodyPr/>
        <a:lstStyle/>
        <a:p>
          <a:r>
            <a:rPr lang="es-EC" sz="2800" b="0" dirty="0">
              <a:latin typeface="Roboto Condensed" panose="020B0604020202020204"/>
            </a:rPr>
            <a:t>LR Chi-cuadrado </a:t>
          </a:r>
          <a:endParaRPr lang="es-ES" sz="2800" b="0" dirty="0">
            <a:latin typeface="Roboto Condensed" panose="020B0604020202020204"/>
          </a:endParaRPr>
        </a:p>
      </dgm:t>
    </dgm:pt>
    <dgm:pt modelId="{9784163B-F0F2-4486-B9F4-7F25FBF11A4E}" type="parTrans" cxnId="{2E3E8883-6CD7-4089-8ADC-879DF67A69BF}">
      <dgm:prSet/>
      <dgm:spPr/>
      <dgm:t>
        <a:bodyPr/>
        <a:lstStyle/>
        <a:p>
          <a:endParaRPr lang="es-ES" sz="2200">
            <a:latin typeface="Roboto Condensed" panose="020B0604020202020204"/>
          </a:endParaRPr>
        </a:p>
      </dgm:t>
    </dgm:pt>
    <dgm:pt modelId="{BE68127D-1C10-4EE6-AC65-8623567EDFDE}" type="sibTrans" cxnId="{2E3E8883-6CD7-4089-8ADC-879DF67A69BF}">
      <dgm:prSet/>
      <dgm:spPr/>
      <dgm:t>
        <a:bodyPr/>
        <a:lstStyle/>
        <a:p>
          <a:endParaRPr lang="es-ES" sz="2200">
            <a:latin typeface="Roboto Condensed" panose="020B0604020202020204"/>
          </a:endParaRPr>
        </a:p>
      </dgm:t>
    </dgm:pt>
    <dgm:pt modelId="{B1AF3E7C-ABF1-48FA-89DD-A6EC9F8FFA17}">
      <dgm:prSet phldrT="[Texto]" custT="1"/>
      <dgm:spPr/>
      <dgm:t>
        <a:bodyPr/>
        <a:lstStyle/>
        <a:p>
          <a:r>
            <a:rPr lang="es-EC" sz="2200" dirty="0">
              <a:latin typeface="Roboto Condensed" panose="020B0604020202020204"/>
            </a:rPr>
            <a:t>Evidencia la asociación de las variables </a:t>
          </a:r>
          <a:endParaRPr lang="es-ES" sz="2200" dirty="0">
            <a:latin typeface="Roboto Condensed" panose="020B0604020202020204"/>
          </a:endParaRPr>
        </a:p>
      </dgm:t>
    </dgm:pt>
    <dgm:pt modelId="{A10699F6-A214-45EE-AE69-9C73BDB95999}" type="parTrans" cxnId="{CC1F1EE3-A190-4325-9455-374755D94B34}">
      <dgm:prSet/>
      <dgm:spPr/>
      <dgm:t>
        <a:bodyPr/>
        <a:lstStyle/>
        <a:p>
          <a:endParaRPr lang="es-ES" sz="2200">
            <a:latin typeface="Roboto Condensed" panose="020B0604020202020204"/>
          </a:endParaRPr>
        </a:p>
      </dgm:t>
    </dgm:pt>
    <dgm:pt modelId="{EA50D4EF-32B0-47A5-97FE-3D10C33E7D9A}" type="sibTrans" cxnId="{CC1F1EE3-A190-4325-9455-374755D94B34}">
      <dgm:prSet/>
      <dgm:spPr/>
      <dgm:t>
        <a:bodyPr/>
        <a:lstStyle/>
        <a:p>
          <a:endParaRPr lang="es-ES" sz="2200">
            <a:latin typeface="Roboto Condensed" panose="020B0604020202020204"/>
          </a:endParaRPr>
        </a:p>
      </dgm:t>
    </dgm:pt>
    <dgm:pt modelId="{8907F376-C4B3-41DE-87D1-5DA4E9C0E7F9}">
      <dgm:prSet phldrT="[Texto]" custT="1"/>
      <dgm:spPr/>
      <dgm:t>
        <a:bodyPr/>
        <a:lstStyle/>
        <a:p>
          <a:r>
            <a:rPr lang="es-ES" sz="2200" dirty="0">
              <a:latin typeface="Roboto Condensed" panose="020B0604020202020204"/>
            </a:rPr>
            <a:t>Entre </a:t>
          </a:r>
          <a:r>
            <a:rPr lang="es-EC" sz="2200" dirty="0">
              <a:latin typeface="Roboto Condensed" panose="020B0604020202020204"/>
            </a:rPr>
            <a:t>45.96 a 100.30</a:t>
          </a:r>
          <a:endParaRPr lang="es-ES" sz="2200" dirty="0">
            <a:latin typeface="Roboto Condensed" panose="020B0604020202020204"/>
          </a:endParaRPr>
        </a:p>
      </dgm:t>
    </dgm:pt>
    <dgm:pt modelId="{339A204F-F6E5-4F74-BDFD-CAF4C23B5320}" type="parTrans" cxnId="{936C7315-0E1F-4A0E-922B-6BE9FFA50150}">
      <dgm:prSet/>
      <dgm:spPr/>
      <dgm:t>
        <a:bodyPr/>
        <a:lstStyle/>
        <a:p>
          <a:endParaRPr lang="es-ES" sz="2200">
            <a:latin typeface="Roboto Condensed" panose="020B0604020202020204"/>
          </a:endParaRPr>
        </a:p>
      </dgm:t>
    </dgm:pt>
    <dgm:pt modelId="{A0CCF0AA-2767-4490-AFC1-D13A5522458D}" type="sibTrans" cxnId="{936C7315-0E1F-4A0E-922B-6BE9FFA50150}">
      <dgm:prSet/>
      <dgm:spPr/>
      <dgm:t>
        <a:bodyPr/>
        <a:lstStyle/>
        <a:p>
          <a:endParaRPr lang="es-ES" sz="2200">
            <a:latin typeface="Roboto Condensed" panose="020B0604020202020204"/>
          </a:endParaRPr>
        </a:p>
      </dgm:t>
    </dgm:pt>
    <dgm:pt modelId="{56A02C96-BE0D-4495-B39B-C04F456488A3}">
      <dgm:prSet phldrT="[Texto]" custT="1"/>
      <dgm:spPr/>
      <dgm:t>
        <a:bodyPr/>
        <a:lstStyle/>
        <a:p>
          <a:r>
            <a:rPr lang="es-EC" sz="2800" b="0" dirty="0" err="1">
              <a:latin typeface="Roboto Condensed" panose="020B0604020202020204"/>
            </a:rPr>
            <a:t>Pseudo</a:t>
          </a:r>
          <a:r>
            <a:rPr lang="es-EC" sz="2800" b="0" dirty="0">
              <a:latin typeface="Roboto Condensed" panose="020B0604020202020204"/>
            </a:rPr>
            <a:t> R2 de </a:t>
          </a:r>
          <a:r>
            <a:rPr lang="es-EC" sz="2800" b="0" dirty="0" err="1">
              <a:latin typeface="Roboto Condensed" panose="020B0604020202020204"/>
            </a:rPr>
            <a:t>Mcfadden</a:t>
          </a:r>
          <a:endParaRPr lang="es-ES" sz="2800" b="0" dirty="0">
            <a:latin typeface="Roboto Condensed" panose="020B0604020202020204"/>
          </a:endParaRPr>
        </a:p>
      </dgm:t>
    </dgm:pt>
    <dgm:pt modelId="{EBF459B5-16B4-4C4A-92E2-202A7AEFA4B1}" type="parTrans" cxnId="{C0F43058-55B8-4F1D-A64E-E215976AC879}">
      <dgm:prSet/>
      <dgm:spPr/>
      <dgm:t>
        <a:bodyPr/>
        <a:lstStyle/>
        <a:p>
          <a:endParaRPr lang="es-ES" sz="2200">
            <a:latin typeface="Roboto Condensed" panose="020B0604020202020204"/>
          </a:endParaRPr>
        </a:p>
      </dgm:t>
    </dgm:pt>
    <dgm:pt modelId="{0AD763ED-170A-48E6-AE98-B09A934938C9}" type="sibTrans" cxnId="{C0F43058-55B8-4F1D-A64E-E215976AC879}">
      <dgm:prSet/>
      <dgm:spPr/>
      <dgm:t>
        <a:bodyPr/>
        <a:lstStyle/>
        <a:p>
          <a:endParaRPr lang="es-ES" sz="2200">
            <a:latin typeface="Roboto Condensed" panose="020B0604020202020204"/>
          </a:endParaRPr>
        </a:p>
      </dgm:t>
    </dgm:pt>
    <dgm:pt modelId="{8C871536-BF58-4175-86F5-C0A3396A389A}">
      <dgm:prSet phldrT="[Texto]" custT="1"/>
      <dgm:spPr/>
      <dgm:t>
        <a:bodyPr/>
        <a:lstStyle/>
        <a:p>
          <a:r>
            <a:rPr lang="es-EC" sz="2200" dirty="0">
              <a:latin typeface="Roboto Condensed" panose="020B0604020202020204"/>
            </a:rPr>
            <a:t>Conocer el poder explicativo del modelo</a:t>
          </a:r>
          <a:endParaRPr lang="es-ES" sz="2200" dirty="0">
            <a:latin typeface="Roboto Condensed" panose="020B0604020202020204"/>
          </a:endParaRPr>
        </a:p>
      </dgm:t>
    </dgm:pt>
    <dgm:pt modelId="{491683B6-E56C-44E4-9840-41F794644C6F}" type="parTrans" cxnId="{73C3DBAD-AFBC-4E7C-85A2-A1F47DE9A562}">
      <dgm:prSet/>
      <dgm:spPr/>
      <dgm:t>
        <a:bodyPr/>
        <a:lstStyle/>
        <a:p>
          <a:endParaRPr lang="es-ES" sz="2200">
            <a:latin typeface="Roboto Condensed" panose="020B0604020202020204"/>
          </a:endParaRPr>
        </a:p>
      </dgm:t>
    </dgm:pt>
    <dgm:pt modelId="{37C1D61B-651F-4606-86B8-6D34538291D9}" type="sibTrans" cxnId="{73C3DBAD-AFBC-4E7C-85A2-A1F47DE9A562}">
      <dgm:prSet/>
      <dgm:spPr/>
      <dgm:t>
        <a:bodyPr/>
        <a:lstStyle/>
        <a:p>
          <a:endParaRPr lang="es-ES" sz="2200">
            <a:latin typeface="Roboto Condensed" panose="020B0604020202020204"/>
          </a:endParaRPr>
        </a:p>
      </dgm:t>
    </dgm:pt>
    <dgm:pt modelId="{253806AC-443F-4F3C-8B93-0FCF8830BCD4}">
      <dgm:prSet phldrT="[Texto]" custT="1"/>
      <dgm:spPr/>
      <dgm:t>
        <a:bodyPr/>
        <a:lstStyle/>
        <a:p>
          <a:r>
            <a:rPr lang="es-EC" sz="2200" dirty="0"/>
            <a:t>Entre 5.81% y 10.64%, </a:t>
          </a:r>
          <a:endParaRPr lang="es-ES" sz="2200" dirty="0">
            <a:latin typeface="Roboto Condensed" panose="020B0604020202020204"/>
          </a:endParaRPr>
        </a:p>
      </dgm:t>
    </dgm:pt>
    <dgm:pt modelId="{8844D890-84CF-4968-B20B-28355FA7154A}" type="parTrans" cxnId="{9A2B8682-72D6-46D0-9666-2589413B6154}">
      <dgm:prSet/>
      <dgm:spPr/>
      <dgm:t>
        <a:bodyPr/>
        <a:lstStyle/>
        <a:p>
          <a:endParaRPr lang="es-ES" sz="2200">
            <a:latin typeface="Roboto Condensed" panose="020B0604020202020204"/>
          </a:endParaRPr>
        </a:p>
      </dgm:t>
    </dgm:pt>
    <dgm:pt modelId="{4F7D3C3D-CE7D-4CA1-A2C2-344A117DD665}" type="sibTrans" cxnId="{9A2B8682-72D6-46D0-9666-2589413B6154}">
      <dgm:prSet/>
      <dgm:spPr/>
      <dgm:t>
        <a:bodyPr/>
        <a:lstStyle/>
        <a:p>
          <a:endParaRPr lang="es-ES" sz="2200">
            <a:latin typeface="Roboto Condensed" panose="020B0604020202020204"/>
          </a:endParaRPr>
        </a:p>
      </dgm:t>
    </dgm:pt>
    <dgm:pt modelId="{B9F3C7E8-A632-4F3A-A687-162EF91CE51F}">
      <dgm:prSet phldrT="[Texto]" custT="1"/>
      <dgm:spPr/>
      <dgm:t>
        <a:bodyPr/>
        <a:lstStyle/>
        <a:p>
          <a:r>
            <a:rPr lang="es-EC" sz="2800" b="0" dirty="0" err="1">
              <a:latin typeface="Roboto Condensed" panose="020B0604020202020204"/>
            </a:rPr>
            <a:t>McFadden's</a:t>
          </a:r>
          <a:r>
            <a:rPr lang="es-EC" sz="2800" b="0" dirty="0">
              <a:latin typeface="Roboto Condensed" panose="020B0604020202020204"/>
            </a:rPr>
            <a:t> </a:t>
          </a:r>
          <a:r>
            <a:rPr lang="es-EC" sz="2800" b="0" dirty="0" err="1">
              <a:latin typeface="Roboto Condensed" panose="020B0604020202020204"/>
            </a:rPr>
            <a:t>Adj</a:t>
          </a:r>
          <a:r>
            <a:rPr lang="es-EC" sz="2800" b="0" dirty="0">
              <a:latin typeface="Roboto Condensed" panose="020B0604020202020204"/>
            </a:rPr>
            <a:t> R2</a:t>
          </a:r>
          <a:endParaRPr lang="es-ES" sz="2800" b="0" dirty="0">
            <a:latin typeface="Roboto Condensed" panose="020B0604020202020204"/>
          </a:endParaRPr>
        </a:p>
      </dgm:t>
    </dgm:pt>
    <dgm:pt modelId="{CCFCDBB3-F2C3-4149-A50F-CA4D311F5066}" type="parTrans" cxnId="{7A2A46B3-A758-4F34-8507-7677FDE209F5}">
      <dgm:prSet/>
      <dgm:spPr/>
      <dgm:t>
        <a:bodyPr/>
        <a:lstStyle/>
        <a:p>
          <a:endParaRPr lang="es-ES" sz="2200">
            <a:latin typeface="Roboto Condensed" panose="020B0604020202020204"/>
          </a:endParaRPr>
        </a:p>
      </dgm:t>
    </dgm:pt>
    <dgm:pt modelId="{3DFACA37-80B7-49A9-89E9-9A9ABCDF7AF5}" type="sibTrans" cxnId="{7A2A46B3-A758-4F34-8507-7677FDE209F5}">
      <dgm:prSet/>
      <dgm:spPr/>
      <dgm:t>
        <a:bodyPr/>
        <a:lstStyle/>
        <a:p>
          <a:endParaRPr lang="es-ES" sz="2200">
            <a:latin typeface="Roboto Condensed" panose="020B0604020202020204"/>
          </a:endParaRPr>
        </a:p>
      </dgm:t>
    </dgm:pt>
    <dgm:pt modelId="{4B38D27A-E269-4EE0-99BE-E9D1651CA707}">
      <dgm:prSet custT="1"/>
      <dgm:spPr/>
      <dgm:t>
        <a:bodyPr/>
        <a:lstStyle/>
        <a:p>
          <a:r>
            <a:rPr lang="es-EC" sz="2200" dirty="0">
              <a:latin typeface="Roboto Condensed" panose="020B0604020202020204"/>
            </a:rPr>
            <a:t>Determinar las diferencias significativas entre los valores</a:t>
          </a:r>
          <a:endParaRPr lang="es-ES" sz="2200" dirty="0">
            <a:latin typeface="Roboto Condensed" panose="020B0604020202020204"/>
          </a:endParaRPr>
        </a:p>
      </dgm:t>
    </dgm:pt>
    <dgm:pt modelId="{BF9DDA24-30C0-4620-B469-6E13365696AA}" type="parTrans" cxnId="{3B8961D7-1038-41D1-8E7F-180D07E05772}">
      <dgm:prSet/>
      <dgm:spPr/>
      <dgm:t>
        <a:bodyPr/>
        <a:lstStyle/>
        <a:p>
          <a:endParaRPr lang="es-ES" sz="2200">
            <a:latin typeface="Roboto Condensed" panose="020B0604020202020204"/>
          </a:endParaRPr>
        </a:p>
      </dgm:t>
    </dgm:pt>
    <dgm:pt modelId="{69E2F652-429D-45DF-975A-8A6344B70339}" type="sibTrans" cxnId="{3B8961D7-1038-41D1-8E7F-180D07E05772}">
      <dgm:prSet/>
      <dgm:spPr/>
      <dgm:t>
        <a:bodyPr/>
        <a:lstStyle/>
        <a:p>
          <a:endParaRPr lang="es-ES" sz="2200">
            <a:latin typeface="Roboto Condensed" panose="020B0604020202020204"/>
          </a:endParaRPr>
        </a:p>
      </dgm:t>
    </dgm:pt>
    <dgm:pt modelId="{A1CDD87D-1387-4B4F-ABB8-C7C0F4D934A2}">
      <dgm:prSet custT="1"/>
      <dgm:spPr/>
      <dgm:t>
        <a:bodyPr/>
        <a:lstStyle/>
        <a:p>
          <a:r>
            <a:rPr lang="es-ES" sz="2200" dirty="0">
              <a:latin typeface="Roboto Condensed" panose="020B0604020202020204"/>
            </a:rPr>
            <a:t>Entre 4.5% y 9.4% </a:t>
          </a:r>
        </a:p>
      </dgm:t>
    </dgm:pt>
    <dgm:pt modelId="{4B3EB0AA-10B1-4ECA-9C8A-EFFD9D35D417}" type="parTrans" cxnId="{BF210109-8D78-454B-AB74-9723889D2AD7}">
      <dgm:prSet/>
      <dgm:spPr/>
      <dgm:t>
        <a:bodyPr/>
        <a:lstStyle/>
        <a:p>
          <a:endParaRPr lang="es-ES" sz="2200">
            <a:latin typeface="Roboto Condensed" panose="020B0604020202020204"/>
          </a:endParaRPr>
        </a:p>
      </dgm:t>
    </dgm:pt>
    <dgm:pt modelId="{AAC2A08F-83FE-4188-8A39-854F24D2DBBB}" type="sibTrans" cxnId="{BF210109-8D78-454B-AB74-9723889D2AD7}">
      <dgm:prSet/>
      <dgm:spPr/>
      <dgm:t>
        <a:bodyPr/>
        <a:lstStyle/>
        <a:p>
          <a:endParaRPr lang="es-ES" sz="2200">
            <a:latin typeface="Roboto Condensed" panose="020B0604020202020204"/>
          </a:endParaRPr>
        </a:p>
      </dgm:t>
    </dgm:pt>
    <dgm:pt modelId="{DF191419-C915-4B97-BD9A-BD978C89C3D5}" type="pres">
      <dgm:prSet presAssocID="{B94B4BFB-E458-4715-8106-E07987902D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2D4D575-B77D-4BFB-A3B9-7863AAC4DDD8}" type="pres">
      <dgm:prSet presAssocID="{B811E546-ECEE-48C1-8DA9-B5F3A204F8D9}" presName="root" presStyleCnt="0"/>
      <dgm:spPr/>
    </dgm:pt>
    <dgm:pt modelId="{A83021D5-636F-4466-BDBD-74E8FB7EDB0B}" type="pres">
      <dgm:prSet presAssocID="{B811E546-ECEE-48C1-8DA9-B5F3A204F8D9}" presName="rootComposite" presStyleCnt="0"/>
      <dgm:spPr/>
    </dgm:pt>
    <dgm:pt modelId="{7ED11409-633E-4FAC-8455-377A05C4225D}" type="pres">
      <dgm:prSet presAssocID="{B811E546-ECEE-48C1-8DA9-B5F3A204F8D9}" presName="rootText" presStyleLbl="node1" presStyleIdx="0" presStyleCnt="3"/>
      <dgm:spPr/>
    </dgm:pt>
    <dgm:pt modelId="{BA6E6BC6-CD1A-4CE8-BE81-3C43A77DF387}" type="pres">
      <dgm:prSet presAssocID="{B811E546-ECEE-48C1-8DA9-B5F3A204F8D9}" presName="rootConnector" presStyleLbl="node1" presStyleIdx="0" presStyleCnt="3"/>
      <dgm:spPr/>
    </dgm:pt>
    <dgm:pt modelId="{1C22F4D8-C1C9-4A45-B1E9-48CB32943CD3}" type="pres">
      <dgm:prSet presAssocID="{B811E546-ECEE-48C1-8DA9-B5F3A204F8D9}" presName="childShape" presStyleCnt="0"/>
      <dgm:spPr/>
    </dgm:pt>
    <dgm:pt modelId="{0D133F72-B33E-4DB9-B6E8-74AECF62BFC5}" type="pres">
      <dgm:prSet presAssocID="{A10699F6-A214-45EE-AE69-9C73BDB95999}" presName="Name13" presStyleLbl="parChTrans1D2" presStyleIdx="0" presStyleCnt="6"/>
      <dgm:spPr/>
    </dgm:pt>
    <dgm:pt modelId="{FF0273E2-B9EB-4CD9-A34A-964FF59EE0A3}" type="pres">
      <dgm:prSet presAssocID="{B1AF3E7C-ABF1-48FA-89DD-A6EC9F8FFA17}" presName="childText" presStyleLbl="bgAcc1" presStyleIdx="0" presStyleCnt="6">
        <dgm:presLayoutVars>
          <dgm:bulletEnabled val="1"/>
        </dgm:presLayoutVars>
      </dgm:prSet>
      <dgm:spPr/>
    </dgm:pt>
    <dgm:pt modelId="{A50DBBB6-745D-426B-9F7E-45D68B5DA069}" type="pres">
      <dgm:prSet presAssocID="{339A204F-F6E5-4F74-BDFD-CAF4C23B5320}" presName="Name13" presStyleLbl="parChTrans1D2" presStyleIdx="1" presStyleCnt="6"/>
      <dgm:spPr/>
    </dgm:pt>
    <dgm:pt modelId="{5090B69E-7BB2-47AB-9928-EEC28A4B83E4}" type="pres">
      <dgm:prSet presAssocID="{8907F376-C4B3-41DE-87D1-5DA4E9C0E7F9}" presName="childText" presStyleLbl="bgAcc1" presStyleIdx="1" presStyleCnt="6">
        <dgm:presLayoutVars>
          <dgm:bulletEnabled val="1"/>
        </dgm:presLayoutVars>
      </dgm:prSet>
      <dgm:spPr/>
    </dgm:pt>
    <dgm:pt modelId="{98E7E618-413C-489F-B705-900D66A42811}" type="pres">
      <dgm:prSet presAssocID="{56A02C96-BE0D-4495-B39B-C04F456488A3}" presName="root" presStyleCnt="0"/>
      <dgm:spPr/>
    </dgm:pt>
    <dgm:pt modelId="{99134C29-DE6A-4F00-9349-DB1390AA215D}" type="pres">
      <dgm:prSet presAssocID="{56A02C96-BE0D-4495-B39B-C04F456488A3}" presName="rootComposite" presStyleCnt="0"/>
      <dgm:spPr/>
    </dgm:pt>
    <dgm:pt modelId="{E4542C89-766A-4BE9-B166-3514CFD23BFC}" type="pres">
      <dgm:prSet presAssocID="{56A02C96-BE0D-4495-B39B-C04F456488A3}" presName="rootText" presStyleLbl="node1" presStyleIdx="1" presStyleCnt="3"/>
      <dgm:spPr/>
    </dgm:pt>
    <dgm:pt modelId="{52D19574-A97D-41E9-B718-87188EA321F7}" type="pres">
      <dgm:prSet presAssocID="{56A02C96-BE0D-4495-B39B-C04F456488A3}" presName="rootConnector" presStyleLbl="node1" presStyleIdx="1" presStyleCnt="3"/>
      <dgm:spPr/>
    </dgm:pt>
    <dgm:pt modelId="{CE621F06-7416-47B6-BBA1-A04129DFA656}" type="pres">
      <dgm:prSet presAssocID="{56A02C96-BE0D-4495-B39B-C04F456488A3}" presName="childShape" presStyleCnt="0"/>
      <dgm:spPr/>
    </dgm:pt>
    <dgm:pt modelId="{DF016B40-8D21-427F-A9A6-E01D469F2E1E}" type="pres">
      <dgm:prSet presAssocID="{491683B6-E56C-44E4-9840-41F794644C6F}" presName="Name13" presStyleLbl="parChTrans1D2" presStyleIdx="2" presStyleCnt="6"/>
      <dgm:spPr/>
    </dgm:pt>
    <dgm:pt modelId="{9726220D-8814-47F9-B613-478C65EE43AB}" type="pres">
      <dgm:prSet presAssocID="{8C871536-BF58-4175-86F5-C0A3396A389A}" presName="childText" presStyleLbl="bgAcc1" presStyleIdx="2" presStyleCnt="6">
        <dgm:presLayoutVars>
          <dgm:bulletEnabled val="1"/>
        </dgm:presLayoutVars>
      </dgm:prSet>
      <dgm:spPr/>
    </dgm:pt>
    <dgm:pt modelId="{8B94E138-87FA-4B09-8959-918B24EBBA89}" type="pres">
      <dgm:prSet presAssocID="{8844D890-84CF-4968-B20B-28355FA7154A}" presName="Name13" presStyleLbl="parChTrans1D2" presStyleIdx="3" presStyleCnt="6"/>
      <dgm:spPr/>
    </dgm:pt>
    <dgm:pt modelId="{6E031F27-46CF-4C1A-8519-38E972069408}" type="pres">
      <dgm:prSet presAssocID="{253806AC-443F-4F3C-8B93-0FCF8830BCD4}" presName="childText" presStyleLbl="bgAcc1" presStyleIdx="3" presStyleCnt="6">
        <dgm:presLayoutVars>
          <dgm:bulletEnabled val="1"/>
        </dgm:presLayoutVars>
      </dgm:prSet>
      <dgm:spPr/>
    </dgm:pt>
    <dgm:pt modelId="{422D771A-C0BC-49F1-A5F4-24CF4FA77969}" type="pres">
      <dgm:prSet presAssocID="{B9F3C7E8-A632-4F3A-A687-162EF91CE51F}" presName="root" presStyleCnt="0"/>
      <dgm:spPr/>
    </dgm:pt>
    <dgm:pt modelId="{52DFE6F0-CC87-40D7-8690-012478AB0BB6}" type="pres">
      <dgm:prSet presAssocID="{B9F3C7E8-A632-4F3A-A687-162EF91CE51F}" presName="rootComposite" presStyleCnt="0"/>
      <dgm:spPr/>
    </dgm:pt>
    <dgm:pt modelId="{44C36092-C890-4B83-B10F-4193D127C1C6}" type="pres">
      <dgm:prSet presAssocID="{B9F3C7E8-A632-4F3A-A687-162EF91CE51F}" presName="rootText" presStyleLbl="node1" presStyleIdx="2" presStyleCnt="3"/>
      <dgm:spPr/>
    </dgm:pt>
    <dgm:pt modelId="{8E4E57FD-AF03-464C-98F2-10931EDFD88A}" type="pres">
      <dgm:prSet presAssocID="{B9F3C7E8-A632-4F3A-A687-162EF91CE51F}" presName="rootConnector" presStyleLbl="node1" presStyleIdx="2" presStyleCnt="3"/>
      <dgm:spPr/>
    </dgm:pt>
    <dgm:pt modelId="{42ED93D5-6F2E-4A43-B3D2-963F88F1A4AF}" type="pres">
      <dgm:prSet presAssocID="{B9F3C7E8-A632-4F3A-A687-162EF91CE51F}" presName="childShape" presStyleCnt="0"/>
      <dgm:spPr/>
    </dgm:pt>
    <dgm:pt modelId="{9C5F9F71-860A-4B83-A5EB-D011B1A35594}" type="pres">
      <dgm:prSet presAssocID="{BF9DDA24-30C0-4620-B469-6E13365696AA}" presName="Name13" presStyleLbl="parChTrans1D2" presStyleIdx="4" presStyleCnt="6"/>
      <dgm:spPr/>
    </dgm:pt>
    <dgm:pt modelId="{EB4ED508-513D-4D03-B34B-AB04FF2F6BCE}" type="pres">
      <dgm:prSet presAssocID="{4B38D27A-E269-4EE0-99BE-E9D1651CA707}" presName="childText" presStyleLbl="bgAcc1" presStyleIdx="4" presStyleCnt="6">
        <dgm:presLayoutVars>
          <dgm:bulletEnabled val="1"/>
        </dgm:presLayoutVars>
      </dgm:prSet>
      <dgm:spPr/>
    </dgm:pt>
    <dgm:pt modelId="{7CC0C354-1379-48B9-8FD9-B662E15CA0D9}" type="pres">
      <dgm:prSet presAssocID="{4B3EB0AA-10B1-4ECA-9C8A-EFFD9D35D417}" presName="Name13" presStyleLbl="parChTrans1D2" presStyleIdx="5" presStyleCnt="6"/>
      <dgm:spPr/>
    </dgm:pt>
    <dgm:pt modelId="{5C54D7E3-D6B0-437F-B444-4604E389F6B4}" type="pres">
      <dgm:prSet presAssocID="{A1CDD87D-1387-4B4F-ABB8-C7C0F4D934A2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F210109-8D78-454B-AB74-9723889D2AD7}" srcId="{B9F3C7E8-A632-4F3A-A687-162EF91CE51F}" destId="{A1CDD87D-1387-4B4F-ABB8-C7C0F4D934A2}" srcOrd="1" destOrd="0" parTransId="{4B3EB0AA-10B1-4ECA-9C8A-EFFD9D35D417}" sibTransId="{AAC2A08F-83FE-4188-8A39-854F24D2DBBB}"/>
    <dgm:cxn modelId="{DCFFE80F-597A-4FE4-B88F-B83EB6006616}" type="presOf" srcId="{B811E546-ECEE-48C1-8DA9-B5F3A204F8D9}" destId="{BA6E6BC6-CD1A-4CE8-BE81-3C43A77DF387}" srcOrd="1" destOrd="0" presId="urn:microsoft.com/office/officeart/2005/8/layout/hierarchy3"/>
    <dgm:cxn modelId="{936C7315-0E1F-4A0E-922B-6BE9FFA50150}" srcId="{B811E546-ECEE-48C1-8DA9-B5F3A204F8D9}" destId="{8907F376-C4B3-41DE-87D1-5DA4E9C0E7F9}" srcOrd="1" destOrd="0" parTransId="{339A204F-F6E5-4F74-BDFD-CAF4C23B5320}" sibTransId="{A0CCF0AA-2767-4490-AFC1-D13A5522458D}"/>
    <dgm:cxn modelId="{AA852735-637C-4925-BFED-406E3216510A}" type="presOf" srcId="{A10699F6-A214-45EE-AE69-9C73BDB95999}" destId="{0D133F72-B33E-4DB9-B6E8-74AECF62BFC5}" srcOrd="0" destOrd="0" presId="urn:microsoft.com/office/officeart/2005/8/layout/hierarchy3"/>
    <dgm:cxn modelId="{8C591F43-D471-4702-9A4E-903618F8E9DE}" type="presOf" srcId="{253806AC-443F-4F3C-8B93-0FCF8830BCD4}" destId="{6E031F27-46CF-4C1A-8519-38E972069408}" srcOrd="0" destOrd="0" presId="urn:microsoft.com/office/officeart/2005/8/layout/hierarchy3"/>
    <dgm:cxn modelId="{841EAB48-AFF2-4D78-B53B-0474957B8E4F}" type="presOf" srcId="{8844D890-84CF-4968-B20B-28355FA7154A}" destId="{8B94E138-87FA-4B09-8959-918B24EBBA89}" srcOrd="0" destOrd="0" presId="urn:microsoft.com/office/officeart/2005/8/layout/hierarchy3"/>
    <dgm:cxn modelId="{DF36A36A-B81C-4328-9C97-51B7D6074BF1}" type="presOf" srcId="{B9F3C7E8-A632-4F3A-A687-162EF91CE51F}" destId="{8E4E57FD-AF03-464C-98F2-10931EDFD88A}" srcOrd="1" destOrd="0" presId="urn:microsoft.com/office/officeart/2005/8/layout/hierarchy3"/>
    <dgm:cxn modelId="{09843151-4F11-4420-963F-F61FCF56A7B8}" type="presOf" srcId="{491683B6-E56C-44E4-9840-41F794644C6F}" destId="{DF016B40-8D21-427F-A9A6-E01D469F2E1E}" srcOrd="0" destOrd="0" presId="urn:microsoft.com/office/officeart/2005/8/layout/hierarchy3"/>
    <dgm:cxn modelId="{7BE3B972-B044-4745-AD33-7E8EAFE45F42}" type="presOf" srcId="{8907F376-C4B3-41DE-87D1-5DA4E9C0E7F9}" destId="{5090B69E-7BB2-47AB-9928-EEC28A4B83E4}" srcOrd="0" destOrd="0" presId="urn:microsoft.com/office/officeart/2005/8/layout/hierarchy3"/>
    <dgm:cxn modelId="{CD10BE75-84C9-4116-BD8F-A8AF23C91CE8}" type="presOf" srcId="{B1AF3E7C-ABF1-48FA-89DD-A6EC9F8FFA17}" destId="{FF0273E2-B9EB-4CD9-A34A-964FF59EE0A3}" srcOrd="0" destOrd="0" presId="urn:microsoft.com/office/officeart/2005/8/layout/hierarchy3"/>
    <dgm:cxn modelId="{C0F43058-55B8-4F1D-A64E-E215976AC879}" srcId="{B94B4BFB-E458-4715-8106-E07987902D49}" destId="{56A02C96-BE0D-4495-B39B-C04F456488A3}" srcOrd="1" destOrd="0" parTransId="{EBF459B5-16B4-4C4A-92E2-202A7AEFA4B1}" sibTransId="{0AD763ED-170A-48E6-AE98-B09A934938C9}"/>
    <dgm:cxn modelId="{9A2B8682-72D6-46D0-9666-2589413B6154}" srcId="{56A02C96-BE0D-4495-B39B-C04F456488A3}" destId="{253806AC-443F-4F3C-8B93-0FCF8830BCD4}" srcOrd="1" destOrd="0" parTransId="{8844D890-84CF-4968-B20B-28355FA7154A}" sibTransId="{4F7D3C3D-CE7D-4CA1-A2C2-344A117DD665}"/>
    <dgm:cxn modelId="{2E3E8883-6CD7-4089-8ADC-879DF67A69BF}" srcId="{B94B4BFB-E458-4715-8106-E07987902D49}" destId="{B811E546-ECEE-48C1-8DA9-B5F3A204F8D9}" srcOrd="0" destOrd="0" parTransId="{9784163B-F0F2-4486-B9F4-7F25FBF11A4E}" sibTransId="{BE68127D-1C10-4EE6-AC65-8623567EDFDE}"/>
    <dgm:cxn modelId="{9B4AB087-8EE7-46C0-B6B5-00BF4C0D65B1}" type="presOf" srcId="{8C871536-BF58-4175-86F5-C0A3396A389A}" destId="{9726220D-8814-47F9-B613-478C65EE43AB}" srcOrd="0" destOrd="0" presId="urn:microsoft.com/office/officeart/2005/8/layout/hierarchy3"/>
    <dgm:cxn modelId="{C2E11390-6B0F-45DC-A8A9-E68111D596D2}" type="presOf" srcId="{4B38D27A-E269-4EE0-99BE-E9D1651CA707}" destId="{EB4ED508-513D-4D03-B34B-AB04FF2F6BCE}" srcOrd="0" destOrd="0" presId="urn:microsoft.com/office/officeart/2005/8/layout/hierarchy3"/>
    <dgm:cxn modelId="{CF63E495-FDD8-4548-8860-6ED1EA8F6870}" type="presOf" srcId="{56A02C96-BE0D-4495-B39B-C04F456488A3}" destId="{E4542C89-766A-4BE9-B166-3514CFD23BFC}" srcOrd="0" destOrd="0" presId="urn:microsoft.com/office/officeart/2005/8/layout/hierarchy3"/>
    <dgm:cxn modelId="{119BB09F-D214-4AA1-9491-3234EC81CBB4}" type="presOf" srcId="{BF9DDA24-30C0-4620-B469-6E13365696AA}" destId="{9C5F9F71-860A-4B83-A5EB-D011B1A35594}" srcOrd="0" destOrd="0" presId="urn:microsoft.com/office/officeart/2005/8/layout/hierarchy3"/>
    <dgm:cxn modelId="{73C3DBAD-AFBC-4E7C-85A2-A1F47DE9A562}" srcId="{56A02C96-BE0D-4495-B39B-C04F456488A3}" destId="{8C871536-BF58-4175-86F5-C0A3396A389A}" srcOrd="0" destOrd="0" parTransId="{491683B6-E56C-44E4-9840-41F794644C6F}" sibTransId="{37C1D61B-651F-4606-86B8-6D34538291D9}"/>
    <dgm:cxn modelId="{7A2A46B3-A758-4F34-8507-7677FDE209F5}" srcId="{B94B4BFB-E458-4715-8106-E07987902D49}" destId="{B9F3C7E8-A632-4F3A-A687-162EF91CE51F}" srcOrd="2" destOrd="0" parTransId="{CCFCDBB3-F2C3-4149-A50F-CA4D311F5066}" sibTransId="{3DFACA37-80B7-49A9-89E9-9A9ABCDF7AF5}"/>
    <dgm:cxn modelId="{1D9333B5-C9A4-488C-804F-7CDAFABD0F98}" type="presOf" srcId="{B9F3C7E8-A632-4F3A-A687-162EF91CE51F}" destId="{44C36092-C890-4B83-B10F-4193D127C1C6}" srcOrd="0" destOrd="0" presId="urn:microsoft.com/office/officeart/2005/8/layout/hierarchy3"/>
    <dgm:cxn modelId="{1FE71FC5-5B59-4028-A072-21E322959650}" type="presOf" srcId="{B94B4BFB-E458-4715-8106-E07987902D49}" destId="{DF191419-C915-4B97-BD9A-BD978C89C3D5}" srcOrd="0" destOrd="0" presId="urn:microsoft.com/office/officeart/2005/8/layout/hierarchy3"/>
    <dgm:cxn modelId="{2D2421C7-B474-4468-AD0C-81DCF7C04A82}" type="presOf" srcId="{B811E546-ECEE-48C1-8DA9-B5F3A204F8D9}" destId="{7ED11409-633E-4FAC-8455-377A05C4225D}" srcOrd="0" destOrd="0" presId="urn:microsoft.com/office/officeart/2005/8/layout/hierarchy3"/>
    <dgm:cxn modelId="{F9741ECA-E5E8-4310-B88B-1E05C950A6BA}" type="presOf" srcId="{56A02C96-BE0D-4495-B39B-C04F456488A3}" destId="{52D19574-A97D-41E9-B718-87188EA321F7}" srcOrd="1" destOrd="0" presId="urn:microsoft.com/office/officeart/2005/8/layout/hierarchy3"/>
    <dgm:cxn modelId="{B89753D4-0CEA-4CA8-BB9F-F2B07F3D8FAD}" type="presOf" srcId="{339A204F-F6E5-4F74-BDFD-CAF4C23B5320}" destId="{A50DBBB6-745D-426B-9F7E-45D68B5DA069}" srcOrd="0" destOrd="0" presId="urn:microsoft.com/office/officeart/2005/8/layout/hierarchy3"/>
    <dgm:cxn modelId="{3B8961D7-1038-41D1-8E7F-180D07E05772}" srcId="{B9F3C7E8-A632-4F3A-A687-162EF91CE51F}" destId="{4B38D27A-E269-4EE0-99BE-E9D1651CA707}" srcOrd="0" destOrd="0" parTransId="{BF9DDA24-30C0-4620-B469-6E13365696AA}" sibTransId="{69E2F652-429D-45DF-975A-8A6344B70339}"/>
    <dgm:cxn modelId="{22E50EE1-0C2B-4194-BF88-E870E0B40364}" type="presOf" srcId="{A1CDD87D-1387-4B4F-ABB8-C7C0F4D934A2}" destId="{5C54D7E3-D6B0-437F-B444-4604E389F6B4}" srcOrd="0" destOrd="0" presId="urn:microsoft.com/office/officeart/2005/8/layout/hierarchy3"/>
    <dgm:cxn modelId="{CC1F1EE3-A190-4325-9455-374755D94B34}" srcId="{B811E546-ECEE-48C1-8DA9-B5F3A204F8D9}" destId="{B1AF3E7C-ABF1-48FA-89DD-A6EC9F8FFA17}" srcOrd="0" destOrd="0" parTransId="{A10699F6-A214-45EE-AE69-9C73BDB95999}" sibTransId="{EA50D4EF-32B0-47A5-97FE-3D10C33E7D9A}"/>
    <dgm:cxn modelId="{5F1EC7FB-BE09-4F66-B7B5-4AFD151B0071}" type="presOf" srcId="{4B3EB0AA-10B1-4ECA-9C8A-EFFD9D35D417}" destId="{7CC0C354-1379-48B9-8FD9-B662E15CA0D9}" srcOrd="0" destOrd="0" presId="urn:microsoft.com/office/officeart/2005/8/layout/hierarchy3"/>
    <dgm:cxn modelId="{0D291CE6-9B35-432B-95A9-27106127220D}" type="presParOf" srcId="{DF191419-C915-4B97-BD9A-BD978C89C3D5}" destId="{D2D4D575-B77D-4BFB-A3B9-7863AAC4DDD8}" srcOrd="0" destOrd="0" presId="urn:microsoft.com/office/officeart/2005/8/layout/hierarchy3"/>
    <dgm:cxn modelId="{6A1F415C-B7B6-48D0-A722-2581485BB2C3}" type="presParOf" srcId="{D2D4D575-B77D-4BFB-A3B9-7863AAC4DDD8}" destId="{A83021D5-636F-4466-BDBD-74E8FB7EDB0B}" srcOrd="0" destOrd="0" presId="urn:microsoft.com/office/officeart/2005/8/layout/hierarchy3"/>
    <dgm:cxn modelId="{F8CBF8B2-BFCF-42AB-98BB-D5380E79CAF0}" type="presParOf" srcId="{A83021D5-636F-4466-BDBD-74E8FB7EDB0B}" destId="{7ED11409-633E-4FAC-8455-377A05C4225D}" srcOrd="0" destOrd="0" presId="urn:microsoft.com/office/officeart/2005/8/layout/hierarchy3"/>
    <dgm:cxn modelId="{B0F9350F-FB25-4D6D-B0EB-302B8ADE8AA8}" type="presParOf" srcId="{A83021D5-636F-4466-BDBD-74E8FB7EDB0B}" destId="{BA6E6BC6-CD1A-4CE8-BE81-3C43A77DF387}" srcOrd="1" destOrd="0" presId="urn:microsoft.com/office/officeart/2005/8/layout/hierarchy3"/>
    <dgm:cxn modelId="{7D8D1F4D-CAAB-42E1-AD46-C87294E2C95B}" type="presParOf" srcId="{D2D4D575-B77D-4BFB-A3B9-7863AAC4DDD8}" destId="{1C22F4D8-C1C9-4A45-B1E9-48CB32943CD3}" srcOrd="1" destOrd="0" presId="urn:microsoft.com/office/officeart/2005/8/layout/hierarchy3"/>
    <dgm:cxn modelId="{38EF4538-64CD-46B7-83BC-A8E4AA16AD49}" type="presParOf" srcId="{1C22F4D8-C1C9-4A45-B1E9-48CB32943CD3}" destId="{0D133F72-B33E-4DB9-B6E8-74AECF62BFC5}" srcOrd="0" destOrd="0" presId="urn:microsoft.com/office/officeart/2005/8/layout/hierarchy3"/>
    <dgm:cxn modelId="{9DFEA1EB-FDF5-4057-ABE1-7A129DB1E49B}" type="presParOf" srcId="{1C22F4D8-C1C9-4A45-B1E9-48CB32943CD3}" destId="{FF0273E2-B9EB-4CD9-A34A-964FF59EE0A3}" srcOrd="1" destOrd="0" presId="urn:microsoft.com/office/officeart/2005/8/layout/hierarchy3"/>
    <dgm:cxn modelId="{EDDAD0B1-824F-4D81-AC83-F39E520C81B8}" type="presParOf" srcId="{1C22F4D8-C1C9-4A45-B1E9-48CB32943CD3}" destId="{A50DBBB6-745D-426B-9F7E-45D68B5DA069}" srcOrd="2" destOrd="0" presId="urn:microsoft.com/office/officeart/2005/8/layout/hierarchy3"/>
    <dgm:cxn modelId="{8A1DBA29-82B0-402A-A365-CF20C2FDB47B}" type="presParOf" srcId="{1C22F4D8-C1C9-4A45-B1E9-48CB32943CD3}" destId="{5090B69E-7BB2-47AB-9928-EEC28A4B83E4}" srcOrd="3" destOrd="0" presId="urn:microsoft.com/office/officeart/2005/8/layout/hierarchy3"/>
    <dgm:cxn modelId="{0BCB1D57-0953-4E38-8E1F-3E13E96B83FB}" type="presParOf" srcId="{DF191419-C915-4B97-BD9A-BD978C89C3D5}" destId="{98E7E618-413C-489F-B705-900D66A42811}" srcOrd="1" destOrd="0" presId="urn:microsoft.com/office/officeart/2005/8/layout/hierarchy3"/>
    <dgm:cxn modelId="{07D46B16-E9D8-405C-BD36-FB6E07A530C2}" type="presParOf" srcId="{98E7E618-413C-489F-B705-900D66A42811}" destId="{99134C29-DE6A-4F00-9349-DB1390AA215D}" srcOrd="0" destOrd="0" presId="urn:microsoft.com/office/officeart/2005/8/layout/hierarchy3"/>
    <dgm:cxn modelId="{6F2F03DB-E658-4F38-B875-96526EE078D0}" type="presParOf" srcId="{99134C29-DE6A-4F00-9349-DB1390AA215D}" destId="{E4542C89-766A-4BE9-B166-3514CFD23BFC}" srcOrd="0" destOrd="0" presId="urn:microsoft.com/office/officeart/2005/8/layout/hierarchy3"/>
    <dgm:cxn modelId="{5CFBA44D-5B7F-4738-AF91-EABA185B815B}" type="presParOf" srcId="{99134C29-DE6A-4F00-9349-DB1390AA215D}" destId="{52D19574-A97D-41E9-B718-87188EA321F7}" srcOrd="1" destOrd="0" presId="urn:microsoft.com/office/officeart/2005/8/layout/hierarchy3"/>
    <dgm:cxn modelId="{D20AA5FB-0838-4CA7-B6C2-430114AC6256}" type="presParOf" srcId="{98E7E618-413C-489F-B705-900D66A42811}" destId="{CE621F06-7416-47B6-BBA1-A04129DFA656}" srcOrd="1" destOrd="0" presId="urn:microsoft.com/office/officeart/2005/8/layout/hierarchy3"/>
    <dgm:cxn modelId="{121A49E5-203A-4F4F-B794-450C8310940D}" type="presParOf" srcId="{CE621F06-7416-47B6-BBA1-A04129DFA656}" destId="{DF016B40-8D21-427F-A9A6-E01D469F2E1E}" srcOrd="0" destOrd="0" presId="urn:microsoft.com/office/officeart/2005/8/layout/hierarchy3"/>
    <dgm:cxn modelId="{7A1F1C63-BFF0-40B1-ACE9-966825F6D9DB}" type="presParOf" srcId="{CE621F06-7416-47B6-BBA1-A04129DFA656}" destId="{9726220D-8814-47F9-B613-478C65EE43AB}" srcOrd="1" destOrd="0" presId="urn:microsoft.com/office/officeart/2005/8/layout/hierarchy3"/>
    <dgm:cxn modelId="{74FF46E6-9A7D-4739-A6B5-2368417C46AA}" type="presParOf" srcId="{CE621F06-7416-47B6-BBA1-A04129DFA656}" destId="{8B94E138-87FA-4B09-8959-918B24EBBA89}" srcOrd="2" destOrd="0" presId="urn:microsoft.com/office/officeart/2005/8/layout/hierarchy3"/>
    <dgm:cxn modelId="{6BE5D757-C8FD-4A81-9F69-61A1D48CC179}" type="presParOf" srcId="{CE621F06-7416-47B6-BBA1-A04129DFA656}" destId="{6E031F27-46CF-4C1A-8519-38E972069408}" srcOrd="3" destOrd="0" presId="urn:microsoft.com/office/officeart/2005/8/layout/hierarchy3"/>
    <dgm:cxn modelId="{871D80D6-E59F-448E-9836-8B28ED3CD3A9}" type="presParOf" srcId="{DF191419-C915-4B97-BD9A-BD978C89C3D5}" destId="{422D771A-C0BC-49F1-A5F4-24CF4FA77969}" srcOrd="2" destOrd="0" presId="urn:microsoft.com/office/officeart/2005/8/layout/hierarchy3"/>
    <dgm:cxn modelId="{CDF916AD-7F96-4A60-A045-79D1CED4AFBC}" type="presParOf" srcId="{422D771A-C0BC-49F1-A5F4-24CF4FA77969}" destId="{52DFE6F0-CC87-40D7-8690-012478AB0BB6}" srcOrd="0" destOrd="0" presId="urn:microsoft.com/office/officeart/2005/8/layout/hierarchy3"/>
    <dgm:cxn modelId="{4864A24E-CD81-48CE-A4C0-495C857C5193}" type="presParOf" srcId="{52DFE6F0-CC87-40D7-8690-012478AB0BB6}" destId="{44C36092-C890-4B83-B10F-4193D127C1C6}" srcOrd="0" destOrd="0" presId="urn:microsoft.com/office/officeart/2005/8/layout/hierarchy3"/>
    <dgm:cxn modelId="{B43182B2-1429-41D1-AAF7-5F768095FC5D}" type="presParOf" srcId="{52DFE6F0-CC87-40D7-8690-012478AB0BB6}" destId="{8E4E57FD-AF03-464C-98F2-10931EDFD88A}" srcOrd="1" destOrd="0" presId="urn:microsoft.com/office/officeart/2005/8/layout/hierarchy3"/>
    <dgm:cxn modelId="{190CA8AE-235C-4A50-A93E-FFEFEEF97C09}" type="presParOf" srcId="{422D771A-C0BC-49F1-A5F4-24CF4FA77969}" destId="{42ED93D5-6F2E-4A43-B3D2-963F88F1A4AF}" srcOrd="1" destOrd="0" presId="urn:microsoft.com/office/officeart/2005/8/layout/hierarchy3"/>
    <dgm:cxn modelId="{B73ED503-CD52-4F42-AA28-DCC21D9E1885}" type="presParOf" srcId="{42ED93D5-6F2E-4A43-B3D2-963F88F1A4AF}" destId="{9C5F9F71-860A-4B83-A5EB-D011B1A35594}" srcOrd="0" destOrd="0" presId="urn:microsoft.com/office/officeart/2005/8/layout/hierarchy3"/>
    <dgm:cxn modelId="{1DEEE5B2-C235-4238-A9EF-36073EA53CAD}" type="presParOf" srcId="{42ED93D5-6F2E-4A43-B3D2-963F88F1A4AF}" destId="{EB4ED508-513D-4D03-B34B-AB04FF2F6BCE}" srcOrd="1" destOrd="0" presId="urn:microsoft.com/office/officeart/2005/8/layout/hierarchy3"/>
    <dgm:cxn modelId="{0A8E427C-8AD6-4076-B4DD-2A1D5EB1D677}" type="presParOf" srcId="{42ED93D5-6F2E-4A43-B3D2-963F88F1A4AF}" destId="{7CC0C354-1379-48B9-8FD9-B662E15CA0D9}" srcOrd="2" destOrd="0" presId="urn:microsoft.com/office/officeart/2005/8/layout/hierarchy3"/>
    <dgm:cxn modelId="{72B5684E-93FB-4291-9631-A06D1D4463F8}" type="presParOf" srcId="{42ED93D5-6F2E-4A43-B3D2-963F88F1A4AF}" destId="{5C54D7E3-D6B0-437F-B444-4604E389F6B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49A6C3-D411-44BC-9572-83BF9BDF8A7D}" type="doc">
      <dgm:prSet loTypeId="urn:microsoft.com/office/officeart/2005/8/layout/venn1" loCatId="relationship" qsTypeId="urn:microsoft.com/office/officeart/2005/8/quickstyle/simple2" qsCatId="simple" csTypeId="urn:microsoft.com/office/officeart/2005/8/colors/colorful3" csCatId="colorful" phldr="1"/>
      <dgm:spPr/>
    </dgm:pt>
    <dgm:pt modelId="{42C1CA93-FA87-42F5-B0F7-2D42FDAEAE10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sz="2400" b="1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Determinante</a:t>
          </a:r>
        </a:p>
        <a:p>
          <a:r>
            <a:rPr lang="es-EC" sz="24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Las pequeñas empresas ecuatorianas son mas sensibles a las barreras de costo y conocimiento</a:t>
          </a:r>
        </a:p>
      </dgm:t>
    </dgm:pt>
    <dgm:pt modelId="{6F6109B2-1287-42F6-A5EE-DCB135BC87B4}" type="parTrans" cxnId="{BB5FF5ED-F3F4-4C6E-867C-E8C408003C14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3309D0A5-D183-4009-B9F0-1839C33CD937}" type="sibTrans" cxnId="{BB5FF5ED-F3F4-4C6E-867C-E8C408003C14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4AD2A880-1AC5-414B-B1CE-F4A2F0C3A774}">
      <dgm:prSet phldrT="[Texto]" custT="1"/>
      <dgm:spPr>
        <a:solidFill>
          <a:srgbClr val="9999FF">
            <a:alpha val="50000"/>
          </a:srgbClr>
        </a:solidFill>
      </dgm:spPr>
      <dgm:t>
        <a:bodyPr/>
        <a:lstStyle/>
        <a:p>
          <a:r>
            <a:rPr lang="es-EC" sz="2400" b="1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Conclusión</a:t>
          </a:r>
        </a:p>
        <a:p>
          <a:r>
            <a:rPr lang="es-EC" sz="4000" b="1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SE ACEPTA</a:t>
          </a:r>
        </a:p>
        <a:p>
          <a:endParaRPr lang="es-EC" sz="2800" dirty="0">
            <a:latin typeface="Times New Roman" panose="02020603050405020304" pitchFamily="18" charset="0"/>
            <a:ea typeface="Roboto Condensed" panose="020B0604020202020204" charset="0"/>
            <a:cs typeface="Times New Roman" panose="02020603050405020304" pitchFamily="18" charset="0"/>
          </a:endParaRPr>
        </a:p>
      </dgm:t>
    </dgm:pt>
    <dgm:pt modelId="{67F83300-38EB-492A-A068-9C0234355B0B}" type="parTrans" cxnId="{04D53690-4838-48F2-85C8-0166FABDFCF8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8C3B214B-4099-4AE0-9435-07544D3BD4BC}" type="sibTrans" cxnId="{04D53690-4838-48F2-85C8-0166FABDFCF8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7F7BB367-98D7-44E0-B77A-D0A2310D457D}">
      <dgm:prSet phldrT="[Texto]" custT="1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2400" b="1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Resultado</a:t>
          </a:r>
        </a:p>
        <a:p>
          <a:r>
            <a:rPr lang="es-EC" sz="2400" b="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El Beta de la variable tamaño presenta una relación positiva significativa</a:t>
          </a:r>
          <a:endParaRPr lang="es-EC" sz="2400" b="1" dirty="0">
            <a:latin typeface="Times New Roman" panose="02020603050405020304" pitchFamily="18" charset="0"/>
            <a:ea typeface="Roboto Condensed" panose="020B0604020202020204" charset="0"/>
            <a:cs typeface="Times New Roman" panose="02020603050405020304" pitchFamily="18" charset="0"/>
          </a:endParaRPr>
        </a:p>
      </dgm:t>
    </dgm:pt>
    <dgm:pt modelId="{706FE39D-6724-4786-97F2-8CE68A2A37AA}" type="parTrans" cxnId="{F9640008-A7F5-4956-A1FE-25471C9724BB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9F3E3B71-7ECA-4F94-A893-BC09ADB3C69F}" type="sibTrans" cxnId="{F9640008-A7F5-4956-A1FE-25471C9724BB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08AA9CC8-6D4E-4256-96C2-135E99349F0F}" type="pres">
      <dgm:prSet presAssocID="{D749A6C3-D411-44BC-9572-83BF9BDF8A7D}" presName="compositeShape" presStyleCnt="0">
        <dgm:presLayoutVars>
          <dgm:chMax val="7"/>
          <dgm:dir/>
          <dgm:resizeHandles val="exact"/>
        </dgm:presLayoutVars>
      </dgm:prSet>
      <dgm:spPr/>
    </dgm:pt>
    <dgm:pt modelId="{66FA0DA5-ED3E-4B5A-94C3-F3753ED00C02}" type="pres">
      <dgm:prSet presAssocID="{42C1CA93-FA87-42F5-B0F7-2D42FDAEAE10}" presName="circ1" presStyleLbl="vennNode1" presStyleIdx="0" presStyleCnt="3" custLinFactNeighborY="-5049"/>
      <dgm:spPr/>
    </dgm:pt>
    <dgm:pt modelId="{84149A9D-6E62-40D1-96FE-87EAEBBB8BC0}" type="pres">
      <dgm:prSet presAssocID="{42C1CA93-FA87-42F5-B0F7-2D42FDAEAE1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C61AE7C-00A7-452B-A52E-A0BEC73D45DF}" type="pres">
      <dgm:prSet presAssocID="{4AD2A880-1AC5-414B-B1CE-F4A2F0C3A774}" presName="circ2" presStyleLbl="vennNode1" presStyleIdx="1" presStyleCnt="3"/>
      <dgm:spPr/>
    </dgm:pt>
    <dgm:pt modelId="{2DBD05BB-2C5F-48D2-A724-2DBE51552826}" type="pres">
      <dgm:prSet presAssocID="{4AD2A880-1AC5-414B-B1CE-F4A2F0C3A77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BDD131F-8C85-4F48-8AF4-32A1ED373C0F}" type="pres">
      <dgm:prSet presAssocID="{7F7BB367-98D7-44E0-B77A-D0A2310D457D}" presName="circ3" presStyleLbl="vennNode1" presStyleIdx="2" presStyleCnt="3"/>
      <dgm:spPr/>
    </dgm:pt>
    <dgm:pt modelId="{4596F37B-8920-4965-A416-91623527CB51}" type="pres">
      <dgm:prSet presAssocID="{7F7BB367-98D7-44E0-B77A-D0A2310D457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9640008-A7F5-4956-A1FE-25471C9724BB}" srcId="{D749A6C3-D411-44BC-9572-83BF9BDF8A7D}" destId="{7F7BB367-98D7-44E0-B77A-D0A2310D457D}" srcOrd="2" destOrd="0" parTransId="{706FE39D-6724-4786-97F2-8CE68A2A37AA}" sibTransId="{9F3E3B71-7ECA-4F94-A893-BC09ADB3C69F}"/>
    <dgm:cxn modelId="{64C3BD29-2500-4BCB-AFF9-585487921C28}" type="presOf" srcId="{7F7BB367-98D7-44E0-B77A-D0A2310D457D}" destId="{4596F37B-8920-4965-A416-91623527CB51}" srcOrd="1" destOrd="0" presId="urn:microsoft.com/office/officeart/2005/8/layout/venn1"/>
    <dgm:cxn modelId="{86FAC229-E3F7-44DB-862F-4D8137BD7BA1}" type="presOf" srcId="{D749A6C3-D411-44BC-9572-83BF9BDF8A7D}" destId="{08AA9CC8-6D4E-4256-96C2-135E99349F0F}" srcOrd="0" destOrd="0" presId="urn:microsoft.com/office/officeart/2005/8/layout/venn1"/>
    <dgm:cxn modelId="{50102D41-69CF-4EB6-B171-7B93E66C606D}" type="presOf" srcId="{4AD2A880-1AC5-414B-B1CE-F4A2F0C3A774}" destId="{1C61AE7C-00A7-452B-A52E-A0BEC73D45DF}" srcOrd="0" destOrd="0" presId="urn:microsoft.com/office/officeart/2005/8/layout/venn1"/>
    <dgm:cxn modelId="{409AC47D-74CB-4CCF-93C1-21772B15BF2C}" type="presOf" srcId="{42C1CA93-FA87-42F5-B0F7-2D42FDAEAE10}" destId="{66FA0DA5-ED3E-4B5A-94C3-F3753ED00C02}" srcOrd="0" destOrd="0" presId="urn:microsoft.com/office/officeart/2005/8/layout/venn1"/>
    <dgm:cxn modelId="{04D53690-4838-48F2-85C8-0166FABDFCF8}" srcId="{D749A6C3-D411-44BC-9572-83BF9BDF8A7D}" destId="{4AD2A880-1AC5-414B-B1CE-F4A2F0C3A774}" srcOrd="1" destOrd="0" parTransId="{67F83300-38EB-492A-A068-9C0234355B0B}" sibTransId="{8C3B214B-4099-4AE0-9435-07544D3BD4BC}"/>
    <dgm:cxn modelId="{9B825CA6-5662-45E3-824D-01C161D11999}" type="presOf" srcId="{4AD2A880-1AC5-414B-B1CE-F4A2F0C3A774}" destId="{2DBD05BB-2C5F-48D2-A724-2DBE51552826}" srcOrd="1" destOrd="0" presId="urn:microsoft.com/office/officeart/2005/8/layout/venn1"/>
    <dgm:cxn modelId="{98A077CC-192D-47E2-9C99-381FB09A865F}" type="presOf" srcId="{42C1CA93-FA87-42F5-B0F7-2D42FDAEAE10}" destId="{84149A9D-6E62-40D1-96FE-87EAEBBB8BC0}" srcOrd="1" destOrd="0" presId="urn:microsoft.com/office/officeart/2005/8/layout/venn1"/>
    <dgm:cxn modelId="{BB5FF5ED-F3F4-4C6E-867C-E8C408003C14}" srcId="{D749A6C3-D411-44BC-9572-83BF9BDF8A7D}" destId="{42C1CA93-FA87-42F5-B0F7-2D42FDAEAE10}" srcOrd="0" destOrd="0" parTransId="{6F6109B2-1287-42F6-A5EE-DCB135BC87B4}" sibTransId="{3309D0A5-D183-4009-B9F0-1839C33CD937}"/>
    <dgm:cxn modelId="{ABD525F6-964C-4110-A983-31BC9B5F1075}" type="presOf" srcId="{7F7BB367-98D7-44E0-B77A-D0A2310D457D}" destId="{9BDD131F-8C85-4F48-8AF4-32A1ED373C0F}" srcOrd="0" destOrd="0" presId="urn:microsoft.com/office/officeart/2005/8/layout/venn1"/>
    <dgm:cxn modelId="{6E3F619F-2605-470F-9528-261E5D5B0914}" type="presParOf" srcId="{08AA9CC8-6D4E-4256-96C2-135E99349F0F}" destId="{66FA0DA5-ED3E-4B5A-94C3-F3753ED00C02}" srcOrd="0" destOrd="0" presId="urn:microsoft.com/office/officeart/2005/8/layout/venn1"/>
    <dgm:cxn modelId="{C9C1B2A6-4521-48E3-8CE8-42770DABC427}" type="presParOf" srcId="{08AA9CC8-6D4E-4256-96C2-135E99349F0F}" destId="{84149A9D-6E62-40D1-96FE-87EAEBBB8BC0}" srcOrd="1" destOrd="0" presId="urn:microsoft.com/office/officeart/2005/8/layout/venn1"/>
    <dgm:cxn modelId="{B0928F3D-BAF5-4DA8-B4BD-811EC4530300}" type="presParOf" srcId="{08AA9CC8-6D4E-4256-96C2-135E99349F0F}" destId="{1C61AE7C-00A7-452B-A52E-A0BEC73D45DF}" srcOrd="2" destOrd="0" presId="urn:microsoft.com/office/officeart/2005/8/layout/venn1"/>
    <dgm:cxn modelId="{FD8ABD83-F99D-42D5-8BA6-FF3CEC986AC0}" type="presParOf" srcId="{08AA9CC8-6D4E-4256-96C2-135E99349F0F}" destId="{2DBD05BB-2C5F-48D2-A724-2DBE51552826}" srcOrd="3" destOrd="0" presId="urn:microsoft.com/office/officeart/2005/8/layout/venn1"/>
    <dgm:cxn modelId="{998BC339-BD72-47B7-BA59-454C15A8B463}" type="presParOf" srcId="{08AA9CC8-6D4E-4256-96C2-135E99349F0F}" destId="{9BDD131F-8C85-4F48-8AF4-32A1ED373C0F}" srcOrd="4" destOrd="0" presId="urn:microsoft.com/office/officeart/2005/8/layout/venn1"/>
    <dgm:cxn modelId="{C4B2C003-47E8-49FE-B7AD-E6DAE1B3FE70}" type="presParOf" srcId="{08AA9CC8-6D4E-4256-96C2-135E99349F0F}" destId="{4596F37B-8920-4965-A416-91623527CB5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749A6C3-D411-44BC-9572-83BF9BDF8A7D}" type="doc">
      <dgm:prSet loTypeId="urn:microsoft.com/office/officeart/2005/8/layout/venn1" loCatId="relationship" qsTypeId="urn:microsoft.com/office/officeart/2005/8/quickstyle/simple2" qsCatId="simple" csTypeId="urn:microsoft.com/office/officeart/2005/8/colors/colorful5" csCatId="colorful" phldr="1"/>
      <dgm:spPr/>
    </dgm:pt>
    <dgm:pt modelId="{42C1CA93-FA87-42F5-B0F7-2D42FDAEAE10}">
      <dgm:prSet phldrT="[Texto]" custT="1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s-EC" sz="2400" b="1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Determinante</a:t>
          </a:r>
        </a:p>
        <a:p>
          <a:r>
            <a:rPr lang="es-EC" sz="24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Las pymes jóvenes ecuatorianas presentan mayor sensibilidad a las barreras de costo</a:t>
          </a:r>
        </a:p>
      </dgm:t>
    </dgm:pt>
    <dgm:pt modelId="{6F6109B2-1287-42F6-A5EE-DCB135BC87B4}" type="parTrans" cxnId="{BB5FF5ED-F3F4-4C6E-867C-E8C408003C14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3309D0A5-D183-4009-B9F0-1839C33CD937}" type="sibTrans" cxnId="{BB5FF5ED-F3F4-4C6E-867C-E8C408003C14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4AD2A880-1AC5-414B-B1CE-F4A2F0C3A774}">
      <dgm:prSet phldrT="[Texto]" custT="1"/>
      <dgm:spPr/>
      <dgm:t>
        <a:bodyPr/>
        <a:lstStyle/>
        <a:p>
          <a:r>
            <a:rPr lang="es-EC" sz="2400" b="1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Conclusión</a:t>
          </a:r>
        </a:p>
        <a:p>
          <a:r>
            <a:rPr lang="es-EC" sz="4000" b="1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SE ACEPTA</a:t>
          </a:r>
        </a:p>
        <a:p>
          <a:endParaRPr lang="es-EC" sz="2800" dirty="0">
            <a:latin typeface="Times New Roman" panose="02020603050405020304" pitchFamily="18" charset="0"/>
            <a:ea typeface="Roboto Condensed" panose="020B0604020202020204" charset="0"/>
            <a:cs typeface="Times New Roman" panose="02020603050405020304" pitchFamily="18" charset="0"/>
          </a:endParaRPr>
        </a:p>
      </dgm:t>
    </dgm:pt>
    <dgm:pt modelId="{67F83300-38EB-492A-A068-9C0234355B0B}" type="parTrans" cxnId="{04D53690-4838-48F2-85C8-0166FABDFCF8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8C3B214B-4099-4AE0-9435-07544D3BD4BC}" type="sibTrans" cxnId="{04D53690-4838-48F2-85C8-0166FABDFCF8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7F7BB367-98D7-44E0-B77A-D0A2310D457D}">
      <dgm:prSet phldrT="[Texto]" custT="1"/>
      <dgm:spPr/>
      <dgm:t>
        <a:bodyPr/>
        <a:lstStyle/>
        <a:p>
          <a:r>
            <a:rPr lang="es-EC" sz="2400" b="1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Resultado</a:t>
          </a:r>
        </a:p>
        <a:p>
          <a:r>
            <a:rPr lang="es-EC" sz="2400" b="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El Beta de la variable edad presenta una relación positiva significativa</a:t>
          </a:r>
          <a:endParaRPr lang="es-EC" sz="2400" b="1" dirty="0">
            <a:latin typeface="Times New Roman" panose="02020603050405020304" pitchFamily="18" charset="0"/>
            <a:ea typeface="Roboto Condensed" panose="020B0604020202020204" charset="0"/>
            <a:cs typeface="Times New Roman" panose="02020603050405020304" pitchFamily="18" charset="0"/>
          </a:endParaRPr>
        </a:p>
      </dgm:t>
    </dgm:pt>
    <dgm:pt modelId="{706FE39D-6724-4786-97F2-8CE68A2A37AA}" type="parTrans" cxnId="{F9640008-A7F5-4956-A1FE-25471C9724BB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9F3E3B71-7ECA-4F94-A893-BC09ADB3C69F}" type="sibTrans" cxnId="{F9640008-A7F5-4956-A1FE-25471C9724BB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08AA9CC8-6D4E-4256-96C2-135E99349F0F}" type="pres">
      <dgm:prSet presAssocID="{D749A6C3-D411-44BC-9572-83BF9BDF8A7D}" presName="compositeShape" presStyleCnt="0">
        <dgm:presLayoutVars>
          <dgm:chMax val="7"/>
          <dgm:dir/>
          <dgm:resizeHandles val="exact"/>
        </dgm:presLayoutVars>
      </dgm:prSet>
      <dgm:spPr/>
    </dgm:pt>
    <dgm:pt modelId="{66FA0DA5-ED3E-4B5A-94C3-F3753ED00C02}" type="pres">
      <dgm:prSet presAssocID="{42C1CA93-FA87-42F5-B0F7-2D42FDAEAE10}" presName="circ1" presStyleLbl="vennNode1" presStyleIdx="0" presStyleCnt="3"/>
      <dgm:spPr/>
    </dgm:pt>
    <dgm:pt modelId="{84149A9D-6E62-40D1-96FE-87EAEBBB8BC0}" type="pres">
      <dgm:prSet presAssocID="{42C1CA93-FA87-42F5-B0F7-2D42FDAEAE1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C61AE7C-00A7-452B-A52E-A0BEC73D45DF}" type="pres">
      <dgm:prSet presAssocID="{4AD2A880-1AC5-414B-B1CE-F4A2F0C3A774}" presName="circ2" presStyleLbl="vennNode1" presStyleIdx="1" presStyleCnt="3"/>
      <dgm:spPr/>
    </dgm:pt>
    <dgm:pt modelId="{2DBD05BB-2C5F-48D2-A724-2DBE51552826}" type="pres">
      <dgm:prSet presAssocID="{4AD2A880-1AC5-414B-B1CE-F4A2F0C3A77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BDD131F-8C85-4F48-8AF4-32A1ED373C0F}" type="pres">
      <dgm:prSet presAssocID="{7F7BB367-98D7-44E0-B77A-D0A2310D457D}" presName="circ3" presStyleLbl="vennNode1" presStyleIdx="2" presStyleCnt="3"/>
      <dgm:spPr/>
    </dgm:pt>
    <dgm:pt modelId="{4596F37B-8920-4965-A416-91623527CB51}" type="pres">
      <dgm:prSet presAssocID="{7F7BB367-98D7-44E0-B77A-D0A2310D457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9640008-A7F5-4956-A1FE-25471C9724BB}" srcId="{D749A6C3-D411-44BC-9572-83BF9BDF8A7D}" destId="{7F7BB367-98D7-44E0-B77A-D0A2310D457D}" srcOrd="2" destOrd="0" parTransId="{706FE39D-6724-4786-97F2-8CE68A2A37AA}" sibTransId="{9F3E3B71-7ECA-4F94-A893-BC09ADB3C69F}"/>
    <dgm:cxn modelId="{5E252441-5F05-481B-9B99-E484B50E7088}" type="presOf" srcId="{4AD2A880-1AC5-414B-B1CE-F4A2F0C3A774}" destId="{1C61AE7C-00A7-452B-A52E-A0BEC73D45DF}" srcOrd="0" destOrd="0" presId="urn:microsoft.com/office/officeart/2005/8/layout/venn1"/>
    <dgm:cxn modelId="{752D606E-0A48-4CDE-B79E-018AA496E432}" type="presOf" srcId="{42C1CA93-FA87-42F5-B0F7-2D42FDAEAE10}" destId="{84149A9D-6E62-40D1-96FE-87EAEBBB8BC0}" srcOrd="1" destOrd="0" presId="urn:microsoft.com/office/officeart/2005/8/layout/venn1"/>
    <dgm:cxn modelId="{04D53690-4838-48F2-85C8-0166FABDFCF8}" srcId="{D749A6C3-D411-44BC-9572-83BF9BDF8A7D}" destId="{4AD2A880-1AC5-414B-B1CE-F4A2F0C3A774}" srcOrd="1" destOrd="0" parTransId="{67F83300-38EB-492A-A068-9C0234355B0B}" sibTransId="{8C3B214B-4099-4AE0-9435-07544D3BD4BC}"/>
    <dgm:cxn modelId="{149B3F94-ECE2-4430-8350-63461400AB85}" type="presOf" srcId="{7F7BB367-98D7-44E0-B77A-D0A2310D457D}" destId="{4596F37B-8920-4965-A416-91623527CB51}" srcOrd="1" destOrd="0" presId="urn:microsoft.com/office/officeart/2005/8/layout/venn1"/>
    <dgm:cxn modelId="{62CBDBBF-E4E1-4541-9A4A-072EB43F17F8}" type="presOf" srcId="{42C1CA93-FA87-42F5-B0F7-2D42FDAEAE10}" destId="{66FA0DA5-ED3E-4B5A-94C3-F3753ED00C02}" srcOrd="0" destOrd="0" presId="urn:microsoft.com/office/officeart/2005/8/layout/venn1"/>
    <dgm:cxn modelId="{360E1DD6-F720-4408-A4DD-08E70E4A9964}" type="presOf" srcId="{4AD2A880-1AC5-414B-B1CE-F4A2F0C3A774}" destId="{2DBD05BB-2C5F-48D2-A724-2DBE51552826}" srcOrd="1" destOrd="0" presId="urn:microsoft.com/office/officeart/2005/8/layout/venn1"/>
    <dgm:cxn modelId="{EE1749DF-F35F-488A-A131-CCB34DD6730B}" type="presOf" srcId="{7F7BB367-98D7-44E0-B77A-D0A2310D457D}" destId="{9BDD131F-8C85-4F48-8AF4-32A1ED373C0F}" srcOrd="0" destOrd="0" presId="urn:microsoft.com/office/officeart/2005/8/layout/venn1"/>
    <dgm:cxn modelId="{BB5FF5ED-F3F4-4C6E-867C-E8C408003C14}" srcId="{D749A6C3-D411-44BC-9572-83BF9BDF8A7D}" destId="{42C1CA93-FA87-42F5-B0F7-2D42FDAEAE10}" srcOrd="0" destOrd="0" parTransId="{6F6109B2-1287-42F6-A5EE-DCB135BC87B4}" sibTransId="{3309D0A5-D183-4009-B9F0-1839C33CD937}"/>
    <dgm:cxn modelId="{735EE7FF-2F96-4F3D-B9B7-0167781198A5}" type="presOf" srcId="{D749A6C3-D411-44BC-9572-83BF9BDF8A7D}" destId="{08AA9CC8-6D4E-4256-96C2-135E99349F0F}" srcOrd="0" destOrd="0" presId="urn:microsoft.com/office/officeart/2005/8/layout/venn1"/>
    <dgm:cxn modelId="{8E21DE00-11D8-457E-9F83-921E88F47546}" type="presParOf" srcId="{08AA9CC8-6D4E-4256-96C2-135E99349F0F}" destId="{66FA0DA5-ED3E-4B5A-94C3-F3753ED00C02}" srcOrd="0" destOrd="0" presId="urn:microsoft.com/office/officeart/2005/8/layout/venn1"/>
    <dgm:cxn modelId="{D7D9FD05-BE75-4A04-A816-8407EB299C1B}" type="presParOf" srcId="{08AA9CC8-6D4E-4256-96C2-135E99349F0F}" destId="{84149A9D-6E62-40D1-96FE-87EAEBBB8BC0}" srcOrd="1" destOrd="0" presId="urn:microsoft.com/office/officeart/2005/8/layout/venn1"/>
    <dgm:cxn modelId="{CA0CF188-33A6-4516-ACED-03948FC225E5}" type="presParOf" srcId="{08AA9CC8-6D4E-4256-96C2-135E99349F0F}" destId="{1C61AE7C-00A7-452B-A52E-A0BEC73D45DF}" srcOrd="2" destOrd="0" presId="urn:microsoft.com/office/officeart/2005/8/layout/venn1"/>
    <dgm:cxn modelId="{1E7142B2-B156-4089-A1B7-C1125D9DBF66}" type="presParOf" srcId="{08AA9CC8-6D4E-4256-96C2-135E99349F0F}" destId="{2DBD05BB-2C5F-48D2-A724-2DBE51552826}" srcOrd="3" destOrd="0" presId="urn:microsoft.com/office/officeart/2005/8/layout/venn1"/>
    <dgm:cxn modelId="{1B28B123-1FEF-43B5-A699-D654148B5801}" type="presParOf" srcId="{08AA9CC8-6D4E-4256-96C2-135E99349F0F}" destId="{9BDD131F-8C85-4F48-8AF4-32A1ED373C0F}" srcOrd="4" destOrd="0" presId="urn:microsoft.com/office/officeart/2005/8/layout/venn1"/>
    <dgm:cxn modelId="{9B470802-74E7-42F4-8713-8B20E5B0A3EE}" type="presParOf" srcId="{08AA9CC8-6D4E-4256-96C2-135E99349F0F}" destId="{4596F37B-8920-4965-A416-91623527CB5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7C0BBF9-8B69-41C6-B628-E2D9C3D3BB6B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1E190FAF-A01B-4FFD-BD3A-BCFD3F35CD3F}">
      <dgm:prSet phldrT="[Texto]" custT="1"/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Financiamiento que brinden tasas preferenciales y mayor plazo de pago</a:t>
          </a:r>
        </a:p>
      </dgm:t>
    </dgm:pt>
    <dgm:pt modelId="{7AFC3809-04F7-451F-B0D3-284B31488767}" type="parTrans" cxnId="{3C4984A9-D36A-4245-A1CF-3CC015B1C159}">
      <dgm:prSet/>
      <dgm:spPr/>
      <dgm:t>
        <a:bodyPr/>
        <a:lstStyle/>
        <a:p>
          <a:endParaRPr lang="es-EC"/>
        </a:p>
      </dgm:t>
    </dgm:pt>
    <dgm:pt modelId="{FF1C58D3-CA98-49A1-B5A6-0E0AD1442B2C}" type="sibTrans" cxnId="{3C4984A9-D36A-4245-A1CF-3CC015B1C159}">
      <dgm:prSet/>
      <dgm:spPr/>
      <dgm:t>
        <a:bodyPr/>
        <a:lstStyle/>
        <a:p>
          <a:endParaRPr lang="es-EC"/>
        </a:p>
      </dgm:t>
    </dgm:pt>
    <dgm:pt modelId="{704746E2-0068-45D3-A48F-FDD86D2040DC}">
      <dgm:prSet phldrT="[Texto]" custT="1"/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Capacitaciones gratuitas en temas financieros, tributarios y de mercado</a:t>
          </a:r>
        </a:p>
      </dgm:t>
    </dgm:pt>
    <dgm:pt modelId="{60F917D8-EB1D-4E19-B239-D6DAE9571F30}" type="parTrans" cxnId="{060652DD-CEBB-407F-AC23-9EF12B8927DD}">
      <dgm:prSet/>
      <dgm:spPr/>
      <dgm:t>
        <a:bodyPr/>
        <a:lstStyle/>
        <a:p>
          <a:endParaRPr lang="es-EC"/>
        </a:p>
      </dgm:t>
    </dgm:pt>
    <dgm:pt modelId="{9EE47FF5-D056-404E-A743-825D7022B710}" type="sibTrans" cxnId="{060652DD-CEBB-407F-AC23-9EF12B8927DD}">
      <dgm:prSet/>
      <dgm:spPr/>
      <dgm:t>
        <a:bodyPr/>
        <a:lstStyle/>
        <a:p>
          <a:endParaRPr lang="es-EC"/>
        </a:p>
      </dgm:t>
    </dgm:pt>
    <dgm:pt modelId="{3A664506-4D50-49BE-BA9C-B1F37E762083}" type="pres">
      <dgm:prSet presAssocID="{B7C0BBF9-8B69-41C6-B628-E2D9C3D3BB6B}" presName="Name0" presStyleCnt="0">
        <dgm:presLayoutVars>
          <dgm:dir/>
          <dgm:animLvl val="lvl"/>
          <dgm:resizeHandles val="exact"/>
        </dgm:presLayoutVars>
      </dgm:prSet>
      <dgm:spPr/>
    </dgm:pt>
    <dgm:pt modelId="{C1EF68B2-296D-4558-8EB1-16BAD5BD7BD6}" type="pres">
      <dgm:prSet presAssocID="{1E190FAF-A01B-4FFD-BD3A-BCFD3F35CD3F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1FAB1B64-6EAE-4BF1-8E7C-18467276066D}" type="pres">
      <dgm:prSet presAssocID="{FF1C58D3-CA98-49A1-B5A6-0E0AD1442B2C}" presName="parTxOnlySpace" presStyleCnt="0"/>
      <dgm:spPr/>
    </dgm:pt>
    <dgm:pt modelId="{354F007B-D61F-4EF7-BCBD-5B9DD1028C2A}" type="pres">
      <dgm:prSet presAssocID="{704746E2-0068-45D3-A48F-FDD86D2040DC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E202A10-7F2D-43AC-977A-F434BF908A80}" type="presOf" srcId="{1E190FAF-A01B-4FFD-BD3A-BCFD3F35CD3F}" destId="{C1EF68B2-296D-4558-8EB1-16BAD5BD7BD6}" srcOrd="0" destOrd="0" presId="urn:microsoft.com/office/officeart/2005/8/layout/chevron1"/>
    <dgm:cxn modelId="{0BE63541-CE9C-4C28-B2CB-8177700C4B51}" type="presOf" srcId="{B7C0BBF9-8B69-41C6-B628-E2D9C3D3BB6B}" destId="{3A664506-4D50-49BE-BA9C-B1F37E762083}" srcOrd="0" destOrd="0" presId="urn:microsoft.com/office/officeart/2005/8/layout/chevron1"/>
    <dgm:cxn modelId="{0CDD0643-F22F-49BB-A261-C683AF9EB44E}" type="presOf" srcId="{704746E2-0068-45D3-A48F-FDD86D2040DC}" destId="{354F007B-D61F-4EF7-BCBD-5B9DD1028C2A}" srcOrd="0" destOrd="0" presId="urn:microsoft.com/office/officeart/2005/8/layout/chevron1"/>
    <dgm:cxn modelId="{3C4984A9-D36A-4245-A1CF-3CC015B1C159}" srcId="{B7C0BBF9-8B69-41C6-B628-E2D9C3D3BB6B}" destId="{1E190FAF-A01B-4FFD-BD3A-BCFD3F35CD3F}" srcOrd="0" destOrd="0" parTransId="{7AFC3809-04F7-451F-B0D3-284B31488767}" sibTransId="{FF1C58D3-CA98-49A1-B5A6-0E0AD1442B2C}"/>
    <dgm:cxn modelId="{060652DD-CEBB-407F-AC23-9EF12B8927DD}" srcId="{B7C0BBF9-8B69-41C6-B628-E2D9C3D3BB6B}" destId="{704746E2-0068-45D3-A48F-FDD86D2040DC}" srcOrd="1" destOrd="0" parTransId="{60F917D8-EB1D-4E19-B239-D6DAE9571F30}" sibTransId="{9EE47FF5-D056-404E-A743-825D7022B710}"/>
    <dgm:cxn modelId="{154286C7-A47E-4FCF-BE4A-627712AB2FAA}" type="presParOf" srcId="{3A664506-4D50-49BE-BA9C-B1F37E762083}" destId="{C1EF68B2-296D-4558-8EB1-16BAD5BD7BD6}" srcOrd="0" destOrd="0" presId="urn:microsoft.com/office/officeart/2005/8/layout/chevron1"/>
    <dgm:cxn modelId="{CB924F85-37B7-4293-A6E1-EF753A36CEA5}" type="presParOf" srcId="{3A664506-4D50-49BE-BA9C-B1F37E762083}" destId="{1FAB1B64-6EAE-4BF1-8E7C-18467276066D}" srcOrd="1" destOrd="0" presId="urn:microsoft.com/office/officeart/2005/8/layout/chevron1"/>
    <dgm:cxn modelId="{17B0CC96-139F-4966-8669-D31403242640}" type="presParOf" srcId="{3A664506-4D50-49BE-BA9C-B1F37E762083}" destId="{354F007B-D61F-4EF7-BCBD-5B9DD1028C2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8378AE5-703E-4C52-B8EF-4389F8F620D6}" type="doc">
      <dgm:prSet loTypeId="urn:microsoft.com/office/officeart/2005/8/layout/radial4" loCatId="relationship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2A6256E2-93B3-4F7B-825D-4273CE7870F1}">
      <dgm:prSet phldrT="[Texto]" custT="1"/>
      <dgm:spPr/>
      <dgm:t>
        <a:bodyPr/>
        <a:lstStyle/>
        <a:p>
          <a:r>
            <a:rPr lang="es-EC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PYMES</a:t>
          </a:r>
        </a:p>
      </dgm:t>
    </dgm:pt>
    <dgm:pt modelId="{E7A4CDEF-4DE1-4458-AEFD-716DD89E5607}" type="parTrans" cxnId="{E3224576-C01D-4CAA-9F92-23578C1B05CA}">
      <dgm:prSet/>
      <dgm:spPr/>
      <dgm:t>
        <a:bodyPr/>
        <a:lstStyle/>
        <a:p>
          <a:endParaRPr lang="es-EC"/>
        </a:p>
      </dgm:t>
    </dgm:pt>
    <dgm:pt modelId="{BEAE767A-AD8B-44AA-915A-7D8D634E4AB4}" type="sibTrans" cxnId="{E3224576-C01D-4CAA-9F92-23578C1B05CA}">
      <dgm:prSet/>
      <dgm:spPr/>
      <dgm:t>
        <a:bodyPr/>
        <a:lstStyle/>
        <a:p>
          <a:endParaRPr lang="es-EC"/>
        </a:p>
      </dgm:t>
    </dgm:pt>
    <dgm:pt modelId="{0DE40D7C-9204-4F60-A80D-310E01DDD94F}">
      <dgm:prSet phldrT="[Texto]" custT="1"/>
      <dgm:spPr/>
      <dgm:t>
        <a:bodyPr/>
        <a:lstStyle/>
        <a:p>
          <a:r>
            <a:rPr lang="es-EC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Expectativa de vida corta</a:t>
          </a:r>
        </a:p>
      </dgm:t>
    </dgm:pt>
    <dgm:pt modelId="{2028489C-683A-4B8E-BE73-4F8BC4FFAC85}" type="parTrans" cxnId="{5DF71B4D-B99F-461F-A570-AB21677851D9}">
      <dgm:prSet/>
      <dgm:spPr/>
      <dgm:t>
        <a:bodyPr/>
        <a:lstStyle/>
        <a:p>
          <a:endParaRPr lang="es-EC"/>
        </a:p>
      </dgm:t>
    </dgm:pt>
    <dgm:pt modelId="{44A996DD-6402-4038-AEF5-D11393D7CBA6}" type="sibTrans" cxnId="{5DF71B4D-B99F-461F-A570-AB21677851D9}">
      <dgm:prSet/>
      <dgm:spPr/>
      <dgm:t>
        <a:bodyPr/>
        <a:lstStyle/>
        <a:p>
          <a:endParaRPr lang="es-EC"/>
        </a:p>
      </dgm:t>
    </dgm:pt>
    <dgm:pt modelId="{2450DEB5-0B55-499C-A29F-5792E4FCDA0C}">
      <dgm:prSet phldrT="[Texto]" custT="1"/>
      <dgm:spPr/>
      <dgm:t>
        <a:bodyPr/>
        <a:lstStyle/>
        <a:p>
          <a:r>
            <a:rPr lang="es-EC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Mas del 50% no superan los cinco años</a:t>
          </a:r>
        </a:p>
      </dgm:t>
    </dgm:pt>
    <dgm:pt modelId="{EBA6B829-F121-407B-9F26-DDF5A59B6929}" type="parTrans" cxnId="{BB047E8E-90CB-44DA-AE15-AD52271692EC}">
      <dgm:prSet/>
      <dgm:spPr/>
      <dgm:t>
        <a:bodyPr/>
        <a:lstStyle/>
        <a:p>
          <a:endParaRPr lang="es-EC"/>
        </a:p>
      </dgm:t>
    </dgm:pt>
    <dgm:pt modelId="{CB4F384D-3F17-428C-A7B3-E7FB4B985AF4}" type="sibTrans" cxnId="{BB047E8E-90CB-44DA-AE15-AD52271692EC}">
      <dgm:prSet/>
      <dgm:spPr/>
      <dgm:t>
        <a:bodyPr/>
        <a:lstStyle/>
        <a:p>
          <a:endParaRPr lang="es-EC"/>
        </a:p>
      </dgm:t>
    </dgm:pt>
    <dgm:pt modelId="{DB8F1D79-431C-4224-96D7-AAB29749FA9D}">
      <dgm:prSet phldrT="[Texto]" custT="1"/>
      <dgm:spPr/>
      <dgm:t>
        <a:bodyPr/>
        <a:lstStyle/>
        <a:p>
          <a:r>
            <a:rPr lang="es-EC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Cerrar en un tiempo menor a 3 años</a:t>
          </a:r>
        </a:p>
      </dgm:t>
    </dgm:pt>
    <dgm:pt modelId="{828A888B-13A1-4901-AE4A-AE6379C63AE9}" type="parTrans" cxnId="{69D8125B-92DC-4645-84F4-96B96EBB671B}">
      <dgm:prSet/>
      <dgm:spPr/>
      <dgm:t>
        <a:bodyPr/>
        <a:lstStyle/>
        <a:p>
          <a:endParaRPr lang="es-EC"/>
        </a:p>
      </dgm:t>
    </dgm:pt>
    <dgm:pt modelId="{BEC77D87-2422-4CDF-905A-FA3355D79591}" type="sibTrans" cxnId="{69D8125B-92DC-4645-84F4-96B96EBB671B}">
      <dgm:prSet/>
      <dgm:spPr/>
      <dgm:t>
        <a:bodyPr/>
        <a:lstStyle/>
        <a:p>
          <a:endParaRPr lang="es-EC"/>
        </a:p>
      </dgm:t>
    </dgm:pt>
    <dgm:pt modelId="{9DF673FD-4536-4F24-8755-F6A22DA5AF06}" type="pres">
      <dgm:prSet presAssocID="{78378AE5-703E-4C52-B8EF-4389F8F620D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3293118-AD76-4B9C-BC48-D54359341D24}" type="pres">
      <dgm:prSet presAssocID="{2A6256E2-93B3-4F7B-825D-4273CE7870F1}" presName="centerShape" presStyleLbl="node0" presStyleIdx="0" presStyleCnt="1" custScaleX="127555"/>
      <dgm:spPr/>
    </dgm:pt>
    <dgm:pt modelId="{9BD0DB49-8904-439A-A978-32DEBF095F0C}" type="pres">
      <dgm:prSet presAssocID="{2028489C-683A-4B8E-BE73-4F8BC4FFAC85}" presName="parTrans" presStyleLbl="bgSibTrans2D1" presStyleIdx="0" presStyleCnt="3"/>
      <dgm:spPr/>
    </dgm:pt>
    <dgm:pt modelId="{34B29666-6BB6-4163-B058-B1ED63572491}" type="pres">
      <dgm:prSet presAssocID="{0DE40D7C-9204-4F60-A80D-310E01DDD94F}" presName="node" presStyleLbl="node1" presStyleIdx="0" presStyleCnt="3">
        <dgm:presLayoutVars>
          <dgm:bulletEnabled val="1"/>
        </dgm:presLayoutVars>
      </dgm:prSet>
      <dgm:spPr/>
    </dgm:pt>
    <dgm:pt modelId="{A3CC766C-68D1-4BED-8038-CB6991AEFA0B}" type="pres">
      <dgm:prSet presAssocID="{EBA6B829-F121-407B-9F26-DDF5A59B6929}" presName="parTrans" presStyleLbl="bgSibTrans2D1" presStyleIdx="1" presStyleCnt="3"/>
      <dgm:spPr/>
    </dgm:pt>
    <dgm:pt modelId="{35ACA118-11A8-4C57-A5DC-C1FCFF1F92E3}" type="pres">
      <dgm:prSet presAssocID="{2450DEB5-0B55-499C-A29F-5792E4FCDA0C}" presName="node" presStyleLbl="node1" presStyleIdx="1" presStyleCnt="3">
        <dgm:presLayoutVars>
          <dgm:bulletEnabled val="1"/>
        </dgm:presLayoutVars>
      </dgm:prSet>
      <dgm:spPr/>
    </dgm:pt>
    <dgm:pt modelId="{B55372B3-DE5A-40F5-A960-01A6E530E6B6}" type="pres">
      <dgm:prSet presAssocID="{828A888B-13A1-4901-AE4A-AE6379C63AE9}" presName="parTrans" presStyleLbl="bgSibTrans2D1" presStyleIdx="2" presStyleCnt="3"/>
      <dgm:spPr/>
    </dgm:pt>
    <dgm:pt modelId="{C51156B7-A0F1-4BBA-9B16-F2B6E365C5FA}" type="pres">
      <dgm:prSet presAssocID="{DB8F1D79-431C-4224-96D7-AAB29749FA9D}" presName="node" presStyleLbl="node1" presStyleIdx="2" presStyleCnt="3">
        <dgm:presLayoutVars>
          <dgm:bulletEnabled val="1"/>
        </dgm:presLayoutVars>
      </dgm:prSet>
      <dgm:spPr/>
    </dgm:pt>
  </dgm:ptLst>
  <dgm:cxnLst>
    <dgm:cxn modelId="{6050550F-7A70-4092-9ABA-0AEFC0E16978}" type="presOf" srcId="{DB8F1D79-431C-4224-96D7-AAB29749FA9D}" destId="{C51156B7-A0F1-4BBA-9B16-F2B6E365C5FA}" srcOrd="0" destOrd="0" presId="urn:microsoft.com/office/officeart/2005/8/layout/radial4"/>
    <dgm:cxn modelId="{498ED720-9C73-47FF-A45D-EFEFE88DAF4C}" type="presOf" srcId="{2028489C-683A-4B8E-BE73-4F8BC4FFAC85}" destId="{9BD0DB49-8904-439A-A978-32DEBF095F0C}" srcOrd="0" destOrd="0" presId="urn:microsoft.com/office/officeart/2005/8/layout/radial4"/>
    <dgm:cxn modelId="{8E200823-8AEB-4881-AF61-0E47F7626F17}" type="presOf" srcId="{828A888B-13A1-4901-AE4A-AE6379C63AE9}" destId="{B55372B3-DE5A-40F5-A960-01A6E530E6B6}" srcOrd="0" destOrd="0" presId="urn:microsoft.com/office/officeart/2005/8/layout/radial4"/>
    <dgm:cxn modelId="{8452D425-5C16-489D-A037-2F5A8C61167B}" type="presOf" srcId="{EBA6B829-F121-407B-9F26-DDF5A59B6929}" destId="{A3CC766C-68D1-4BED-8038-CB6991AEFA0B}" srcOrd="0" destOrd="0" presId="urn:microsoft.com/office/officeart/2005/8/layout/radial4"/>
    <dgm:cxn modelId="{69D8125B-92DC-4645-84F4-96B96EBB671B}" srcId="{2A6256E2-93B3-4F7B-825D-4273CE7870F1}" destId="{DB8F1D79-431C-4224-96D7-AAB29749FA9D}" srcOrd="2" destOrd="0" parTransId="{828A888B-13A1-4901-AE4A-AE6379C63AE9}" sibTransId="{BEC77D87-2422-4CDF-905A-FA3355D79591}"/>
    <dgm:cxn modelId="{5DF71B4D-B99F-461F-A570-AB21677851D9}" srcId="{2A6256E2-93B3-4F7B-825D-4273CE7870F1}" destId="{0DE40D7C-9204-4F60-A80D-310E01DDD94F}" srcOrd="0" destOrd="0" parTransId="{2028489C-683A-4B8E-BE73-4F8BC4FFAC85}" sibTransId="{44A996DD-6402-4038-AEF5-D11393D7CBA6}"/>
    <dgm:cxn modelId="{E3224576-C01D-4CAA-9F92-23578C1B05CA}" srcId="{78378AE5-703E-4C52-B8EF-4389F8F620D6}" destId="{2A6256E2-93B3-4F7B-825D-4273CE7870F1}" srcOrd="0" destOrd="0" parTransId="{E7A4CDEF-4DE1-4458-AEFD-716DD89E5607}" sibTransId="{BEAE767A-AD8B-44AA-915A-7D8D634E4AB4}"/>
    <dgm:cxn modelId="{7C00FF7E-C215-48D2-A0DF-847CCBDE72D6}" type="presOf" srcId="{2A6256E2-93B3-4F7B-825D-4273CE7870F1}" destId="{F3293118-AD76-4B9C-BC48-D54359341D24}" srcOrd="0" destOrd="0" presId="urn:microsoft.com/office/officeart/2005/8/layout/radial4"/>
    <dgm:cxn modelId="{BB047E8E-90CB-44DA-AE15-AD52271692EC}" srcId="{2A6256E2-93B3-4F7B-825D-4273CE7870F1}" destId="{2450DEB5-0B55-499C-A29F-5792E4FCDA0C}" srcOrd="1" destOrd="0" parTransId="{EBA6B829-F121-407B-9F26-DDF5A59B6929}" sibTransId="{CB4F384D-3F17-428C-A7B3-E7FB4B985AF4}"/>
    <dgm:cxn modelId="{338B4497-5911-414A-AFB4-126FAE38DA04}" type="presOf" srcId="{78378AE5-703E-4C52-B8EF-4389F8F620D6}" destId="{9DF673FD-4536-4F24-8755-F6A22DA5AF06}" srcOrd="0" destOrd="0" presId="urn:microsoft.com/office/officeart/2005/8/layout/radial4"/>
    <dgm:cxn modelId="{2DFFBC9E-DCA8-4824-8898-2B7A642C88E6}" type="presOf" srcId="{0DE40D7C-9204-4F60-A80D-310E01DDD94F}" destId="{34B29666-6BB6-4163-B058-B1ED63572491}" srcOrd="0" destOrd="0" presId="urn:microsoft.com/office/officeart/2005/8/layout/radial4"/>
    <dgm:cxn modelId="{080920A7-225B-4ADA-AD11-CF1BB5FB3B71}" type="presOf" srcId="{2450DEB5-0B55-499C-A29F-5792E4FCDA0C}" destId="{35ACA118-11A8-4C57-A5DC-C1FCFF1F92E3}" srcOrd="0" destOrd="0" presId="urn:microsoft.com/office/officeart/2005/8/layout/radial4"/>
    <dgm:cxn modelId="{B3932E44-5AE9-4F2A-854D-13721CF91D03}" type="presParOf" srcId="{9DF673FD-4536-4F24-8755-F6A22DA5AF06}" destId="{F3293118-AD76-4B9C-BC48-D54359341D24}" srcOrd="0" destOrd="0" presId="urn:microsoft.com/office/officeart/2005/8/layout/radial4"/>
    <dgm:cxn modelId="{E079002C-6A12-4863-91C8-A7C76ABDEFFA}" type="presParOf" srcId="{9DF673FD-4536-4F24-8755-F6A22DA5AF06}" destId="{9BD0DB49-8904-439A-A978-32DEBF095F0C}" srcOrd="1" destOrd="0" presId="urn:microsoft.com/office/officeart/2005/8/layout/radial4"/>
    <dgm:cxn modelId="{6041F3C7-83B9-41BF-BDD0-E8B774ABED26}" type="presParOf" srcId="{9DF673FD-4536-4F24-8755-F6A22DA5AF06}" destId="{34B29666-6BB6-4163-B058-B1ED63572491}" srcOrd="2" destOrd="0" presId="urn:microsoft.com/office/officeart/2005/8/layout/radial4"/>
    <dgm:cxn modelId="{86F8437F-36A3-4BA0-9235-306E31D03FF2}" type="presParOf" srcId="{9DF673FD-4536-4F24-8755-F6A22DA5AF06}" destId="{A3CC766C-68D1-4BED-8038-CB6991AEFA0B}" srcOrd="3" destOrd="0" presId="urn:microsoft.com/office/officeart/2005/8/layout/radial4"/>
    <dgm:cxn modelId="{47C67D5D-3B0D-403F-87CB-A93B52F0DA83}" type="presParOf" srcId="{9DF673FD-4536-4F24-8755-F6A22DA5AF06}" destId="{35ACA118-11A8-4C57-A5DC-C1FCFF1F92E3}" srcOrd="4" destOrd="0" presId="urn:microsoft.com/office/officeart/2005/8/layout/radial4"/>
    <dgm:cxn modelId="{BE658E7E-3E2F-455E-B951-4F5950F81AA8}" type="presParOf" srcId="{9DF673FD-4536-4F24-8755-F6A22DA5AF06}" destId="{B55372B3-DE5A-40F5-A960-01A6E530E6B6}" srcOrd="5" destOrd="0" presId="urn:microsoft.com/office/officeart/2005/8/layout/radial4"/>
    <dgm:cxn modelId="{ED0996B5-0776-4089-A1FF-51F55990D6BE}" type="presParOf" srcId="{9DF673FD-4536-4F24-8755-F6A22DA5AF06}" destId="{C51156B7-A0F1-4BBA-9B16-F2B6E365C5F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749A6C3-D411-44BC-9572-83BF9BDF8A7D}" type="doc">
      <dgm:prSet loTypeId="urn:microsoft.com/office/officeart/2005/8/layout/venn1" loCatId="relationship" qsTypeId="urn:microsoft.com/office/officeart/2005/8/quickstyle/simple2" qsCatId="simple" csTypeId="urn:microsoft.com/office/officeart/2005/8/colors/colorful3" csCatId="colorful" phldr="1"/>
      <dgm:spPr/>
    </dgm:pt>
    <dgm:pt modelId="{42C1CA93-FA87-42F5-B0F7-2D42FDAEAE10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Determinante</a:t>
          </a:r>
        </a:p>
        <a:p>
          <a:r>
            <a:rPr lang="es-CO" sz="2400" dirty="0">
              <a:solidFill>
                <a:schemeClr val="tx1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Las pymes que pertenecen a un grupo empresarial no son susceptibles a las barreras de costo y conocimiento</a:t>
          </a:r>
          <a:r>
            <a:rPr lang="es-CO" sz="2800" dirty="0">
              <a:solidFill>
                <a:schemeClr val="tx1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.</a:t>
          </a:r>
          <a:endParaRPr lang="es-EC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6109B2-1287-42F6-A5EE-DCB135BC87B4}" type="parTrans" cxnId="{BB5FF5ED-F3F4-4C6E-867C-E8C408003C14}">
      <dgm:prSet/>
      <dgm:spPr/>
      <dgm:t>
        <a:bodyPr/>
        <a:lstStyle/>
        <a:p>
          <a:endParaRPr lang="es-EC"/>
        </a:p>
      </dgm:t>
    </dgm:pt>
    <dgm:pt modelId="{3309D0A5-D183-4009-B9F0-1839C33CD937}" type="sibTrans" cxnId="{BB5FF5ED-F3F4-4C6E-867C-E8C408003C14}">
      <dgm:prSet/>
      <dgm:spPr/>
      <dgm:t>
        <a:bodyPr/>
        <a:lstStyle/>
        <a:p>
          <a:endParaRPr lang="es-EC"/>
        </a:p>
      </dgm:t>
    </dgm:pt>
    <dgm:pt modelId="{4AD2A880-1AC5-414B-B1CE-F4A2F0C3A774}">
      <dgm:prSet phldrT="[Texto]" custT="1"/>
      <dgm:spPr>
        <a:solidFill>
          <a:srgbClr val="9999FF">
            <a:alpha val="50000"/>
          </a:srgbClr>
        </a:solidFill>
      </dgm:spPr>
      <dgm:t>
        <a:bodyPr/>
        <a:lstStyle/>
        <a:p>
          <a:r>
            <a:rPr lang="es-EC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Conclusión</a:t>
          </a:r>
        </a:p>
        <a:p>
          <a:r>
            <a:rPr lang="es-EC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SE ACEPTA</a:t>
          </a:r>
        </a:p>
        <a:p>
          <a:endParaRPr lang="es-EC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83300-38EB-492A-A068-9C0234355B0B}" type="parTrans" cxnId="{04D53690-4838-48F2-85C8-0166FABDFCF8}">
      <dgm:prSet/>
      <dgm:spPr/>
      <dgm:t>
        <a:bodyPr/>
        <a:lstStyle/>
        <a:p>
          <a:endParaRPr lang="es-EC"/>
        </a:p>
      </dgm:t>
    </dgm:pt>
    <dgm:pt modelId="{8C3B214B-4099-4AE0-9435-07544D3BD4BC}" type="sibTrans" cxnId="{04D53690-4838-48F2-85C8-0166FABDFCF8}">
      <dgm:prSet/>
      <dgm:spPr/>
      <dgm:t>
        <a:bodyPr/>
        <a:lstStyle/>
        <a:p>
          <a:endParaRPr lang="es-EC"/>
        </a:p>
      </dgm:t>
    </dgm:pt>
    <dgm:pt modelId="{7F7BB367-98D7-44E0-B77A-D0A2310D457D}">
      <dgm:prSet phldrT="[Texto]" custT="1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Resultado</a:t>
          </a:r>
        </a:p>
        <a:p>
          <a:r>
            <a:rPr lang="es-EC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El Beta de la variable grupo empresarial presenta una relación negativa significativa</a:t>
          </a:r>
          <a:endParaRPr lang="es-EC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6FE39D-6724-4786-97F2-8CE68A2A37AA}" type="parTrans" cxnId="{F9640008-A7F5-4956-A1FE-25471C9724BB}">
      <dgm:prSet/>
      <dgm:spPr/>
      <dgm:t>
        <a:bodyPr/>
        <a:lstStyle/>
        <a:p>
          <a:endParaRPr lang="es-EC"/>
        </a:p>
      </dgm:t>
    </dgm:pt>
    <dgm:pt modelId="{9F3E3B71-7ECA-4F94-A893-BC09ADB3C69F}" type="sibTrans" cxnId="{F9640008-A7F5-4956-A1FE-25471C9724BB}">
      <dgm:prSet/>
      <dgm:spPr/>
      <dgm:t>
        <a:bodyPr/>
        <a:lstStyle/>
        <a:p>
          <a:endParaRPr lang="es-EC"/>
        </a:p>
      </dgm:t>
    </dgm:pt>
    <dgm:pt modelId="{08AA9CC8-6D4E-4256-96C2-135E99349F0F}" type="pres">
      <dgm:prSet presAssocID="{D749A6C3-D411-44BC-9572-83BF9BDF8A7D}" presName="compositeShape" presStyleCnt="0">
        <dgm:presLayoutVars>
          <dgm:chMax val="7"/>
          <dgm:dir/>
          <dgm:resizeHandles val="exact"/>
        </dgm:presLayoutVars>
      </dgm:prSet>
      <dgm:spPr/>
    </dgm:pt>
    <dgm:pt modelId="{66FA0DA5-ED3E-4B5A-94C3-F3753ED00C02}" type="pres">
      <dgm:prSet presAssocID="{42C1CA93-FA87-42F5-B0F7-2D42FDAEAE10}" presName="circ1" presStyleLbl="vennNode1" presStyleIdx="0" presStyleCnt="3" custLinFactNeighborY="-5394"/>
      <dgm:spPr/>
    </dgm:pt>
    <dgm:pt modelId="{84149A9D-6E62-40D1-96FE-87EAEBBB8BC0}" type="pres">
      <dgm:prSet presAssocID="{42C1CA93-FA87-42F5-B0F7-2D42FDAEAE1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C61AE7C-00A7-452B-A52E-A0BEC73D45DF}" type="pres">
      <dgm:prSet presAssocID="{4AD2A880-1AC5-414B-B1CE-F4A2F0C3A774}" presName="circ2" presStyleLbl="vennNode1" presStyleIdx="1" presStyleCnt="3" custLinFactNeighborX="203" custLinFactNeighborY="318"/>
      <dgm:spPr/>
    </dgm:pt>
    <dgm:pt modelId="{2DBD05BB-2C5F-48D2-A724-2DBE51552826}" type="pres">
      <dgm:prSet presAssocID="{4AD2A880-1AC5-414B-B1CE-F4A2F0C3A77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BDD131F-8C85-4F48-8AF4-32A1ED373C0F}" type="pres">
      <dgm:prSet presAssocID="{7F7BB367-98D7-44E0-B77A-D0A2310D457D}" presName="circ3" presStyleLbl="vennNode1" presStyleIdx="2" presStyleCnt="3"/>
      <dgm:spPr/>
    </dgm:pt>
    <dgm:pt modelId="{4596F37B-8920-4965-A416-91623527CB51}" type="pres">
      <dgm:prSet presAssocID="{7F7BB367-98D7-44E0-B77A-D0A2310D457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9640008-A7F5-4956-A1FE-25471C9724BB}" srcId="{D749A6C3-D411-44BC-9572-83BF9BDF8A7D}" destId="{7F7BB367-98D7-44E0-B77A-D0A2310D457D}" srcOrd="2" destOrd="0" parTransId="{706FE39D-6724-4786-97F2-8CE68A2A37AA}" sibTransId="{9F3E3B71-7ECA-4F94-A893-BC09ADB3C69F}"/>
    <dgm:cxn modelId="{64C3BD29-2500-4BCB-AFF9-585487921C28}" type="presOf" srcId="{7F7BB367-98D7-44E0-B77A-D0A2310D457D}" destId="{4596F37B-8920-4965-A416-91623527CB51}" srcOrd="1" destOrd="0" presId="urn:microsoft.com/office/officeart/2005/8/layout/venn1"/>
    <dgm:cxn modelId="{86FAC229-E3F7-44DB-862F-4D8137BD7BA1}" type="presOf" srcId="{D749A6C3-D411-44BC-9572-83BF9BDF8A7D}" destId="{08AA9CC8-6D4E-4256-96C2-135E99349F0F}" srcOrd="0" destOrd="0" presId="urn:microsoft.com/office/officeart/2005/8/layout/venn1"/>
    <dgm:cxn modelId="{50102D41-69CF-4EB6-B171-7B93E66C606D}" type="presOf" srcId="{4AD2A880-1AC5-414B-B1CE-F4A2F0C3A774}" destId="{1C61AE7C-00A7-452B-A52E-A0BEC73D45DF}" srcOrd="0" destOrd="0" presId="urn:microsoft.com/office/officeart/2005/8/layout/venn1"/>
    <dgm:cxn modelId="{409AC47D-74CB-4CCF-93C1-21772B15BF2C}" type="presOf" srcId="{42C1CA93-FA87-42F5-B0F7-2D42FDAEAE10}" destId="{66FA0DA5-ED3E-4B5A-94C3-F3753ED00C02}" srcOrd="0" destOrd="0" presId="urn:microsoft.com/office/officeart/2005/8/layout/venn1"/>
    <dgm:cxn modelId="{04D53690-4838-48F2-85C8-0166FABDFCF8}" srcId="{D749A6C3-D411-44BC-9572-83BF9BDF8A7D}" destId="{4AD2A880-1AC5-414B-B1CE-F4A2F0C3A774}" srcOrd="1" destOrd="0" parTransId="{67F83300-38EB-492A-A068-9C0234355B0B}" sibTransId="{8C3B214B-4099-4AE0-9435-07544D3BD4BC}"/>
    <dgm:cxn modelId="{9B825CA6-5662-45E3-824D-01C161D11999}" type="presOf" srcId="{4AD2A880-1AC5-414B-B1CE-F4A2F0C3A774}" destId="{2DBD05BB-2C5F-48D2-A724-2DBE51552826}" srcOrd="1" destOrd="0" presId="urn:microsoft.com/office/officeart/2005/8/layout/venn1"/>
    <dgm:cxn modelId="{98A077CC-192D-47E2-9C99-381FB09A865F}" type="presOf" srcId="{42C1CA93-FA87-42F5-B0F7-2D42FDAEAE10}" destId="{84149A9D-6E62-40D1-96FE-87EAEBBB8BC0}" srcOrd="1" destOrd="0" presId="urn:microsoft.com/office/officeart/2005/8/layout/venn1"/>
    <dgm:cxn modelId="{BB5FF5ED-F3F4-4C6E-867C-E8C408003C14}" srcId="{D749A6C3-D411-44BC-9572-83BF9BDF8A7D}" destId="{42C1CA93-FA87-42F5-B0F7-2D42FDAEAE10}" srcOrd="0" destOrd="0" parTransId="{6F6109B2-1287-42F6-A5EE-DCB135BC87B4}" sibTransId="{3309D0A5-D183-4009-B9F0-1839C33CD937}"/>
    <dgm:cxn modelId="{ABD525F6-964C-4110-A983-31BC9B5F1075}" type="presOf" srcId="{7F7BB367-98D7-44E0-B77A-D0A2310D457D}" destId="{9BDD131F-8C85-4F48-8AF4-32A1ED373C0F}" srcOrd="0" destOrd="0" presId="urn:microsoft.com/office/officeart/2005/8/layout/venn1"/>
    <dgm:cxn modelId="{6E3F619F-2605-470F-9528-261E5D5B0914}" type="presParOf" srcId="{08AA9CC8-6D4E-4256-96C2-135E99349F0F}" destId="{66FA0DA5-ED3E-4B5A-94C3-F3753ED00C02}" srcOrd="0" destOrd="0" presId="urn:microsoft.com/office/officeart/2005/8/layout/venn1"/>
    <dgm:cxn modelId="{C9C1B2A6-4521-48E3-8CE8-42770DABC427}" type="presParOf" srcId="{08AA9CC8-6D4E-4256-96C2-135E99349F0F}" destId="{84149A9D-6E62-40D1-96FE-87EAEBBB8BC0}" srcOrd="1" destOrd="0" presId="urn:microsoft.com/office/officeart/2005/8/layout/venn1"/>
    <dgm:cxn modelId="{B0928F3D-BAF5-4DA8-B4BD-811EC4530300}" type="presParOf" srcId="{08AA9CC8-6D4E-4256-96C2-135E99349F0F}" destId="{1C61AE7C-00A7-452B-A52E-A0BEC73D45DF}" srcOrd="2" destOrd="0" presId="urn:microsoft.com/office/officeart/2005/8/layout/venn1"/>
    <dgm:cxn modelId="{FD8ABD83-F99D-42D5-8BA6-FF3CEC986AC0}" type="presParOf" srcId="{08AA9CC8-6D4E-4256-96C2-135E99349F0F}" destId="{2DBD05BB-2C5F-48D2-A724-2DBE51552826}" srcOrd="3" destOrd="0" presId="urn:microsoft.com/office/officeart/2005/8/layout/venn1"/>
    <dgm:cxn modelId="{998BC339-BD72-47B7-BA59-454C15A8B463}" type="presParOf" srcId="{08AA9CC8-6D4E-4256-96C2-135E99349F0F}" destId="{9BDD131F-8C85-4F48-8AF4-32A1ED373C0F}" srcOrd="4" destOrd="0" presId="urn:microsoft.com/office/officeart/2005/8/layout/venn1"/>
    <dgm:cxn modelId="{C4B2C003-47E8-49FE-B7AD-E6DAE1B3FE70}" type="presParOf" srcId="{08AA9CC8-6D4E-4256-96C2-135E99349F0F}" destId="{4596F37B-8920-4965-A416-91623527CB5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749A6C3-D411-44BC-9572-83BF9BDF8A7D}" type="doc">
      <dgm:prSet loTypeId="urn:microsoft.com/office/officeart/2005/8/layout/venn1" loCatId="relationship" qsTypeId="urn:microsoft.com/office/officeart/2005/8/quickstyle/simple2" qsCatId="simple" csTypeId="urn:microsoft.com/office/officeart/2005/8/colors/colorful5" csCatId="colorful" phldr="1"/>
      <dgm:spPr/>
    </dgm:pt>
    <dgm:pt modelId="{42C1CA93-FA87-42F5-B0F7-2D42FDAEAE10}">
      <dgm:prSet phldrT="[Texto]" custT="1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s-EC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Determinante</a:t>
          </a:r>
        </a:p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Las pymes que invierten en I+D son mas sensibles a percibir barreras de costo, conocimiento y mercado</a:t>
          </a:r>
        </a:p>
      </dgm:t>
    </dgm:pt>
    <dgm:pt modelId="{6F6109B2-1287-42F6-A5EE-DCB135BC87B4}" type="parTrans" cxnId="{BB5FF5ED-F3F4-4C6E-867C-E8C408003C14}">
      <dgm:prSet/>
      <dgm:spPr/>
      <dgm:t>
        <a:bodyPr/>
        <a:lstStyle/>
        <a:p>
          <a:endParaRPr lang="es-EC"/>
        </a:p>
      </dgm:t>
    </dgm:pt>
    <dgm:pt modelId="{3309D0A5-D183-4009-B9F0-1839C33CD937}" type="sibTrans" cxnId="{BB5FF5ED-F3F4-4C6E-867C-E8C408003C14}">
      <dgm:prSet/>
      <dgm:spPr/>
      <dgm:t>
        <a:bodyPr/>
        <a:lstStyle/>
        <a:p>
          <a:endParaRPr lang="es-EC"/>
        </a:p>
      </dgm:t>
    </dgm:pt>
    <dgm:pt modelId="{4AD2A880-1AC5-414B-B1CE-F4A2F0C3A774}">
      <dgm:prSet phldrT="[Texto]" custT="1"/>
      <dgm:spPr/>
      <dgm:t>
        <a:bodyPr/>
        <a:lstStyle/>
        <a:p>
          <a:r>
            <a:rPr lang="es-EC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Conclusión</a:t>
          </a:r>
        </a:p>
        <a:p>
          <a:r>
            <a:rPr lang="es-EC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SE ACEPTA</a:t>
          </a:r>
        </a:p>
        <a:p>
          <a:endParaRPr lang="es-EC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83300-38EB-492A-A068-9C0234355B0B}" type="parTrans" cxnId="{04D53690-4838-48F2-85C8-0166FABDFCF8}">
      <dgm:prSet/>
      <dgm:spPr/>
      <dgm:t>
        <a:bodyPr/>
        <a:lstStyle/>
        <a:p>
          <a:endParaRPr lang="es-EC"/>
        </a:p>
      </dgm:t>
    </dgm:pt>
    <dgm:pt modelId="{8C3B214B-4099-4AE0-9435-07544D3BD4BC}" type="sibTrans" cxnId="{04D53690-4838-48F2-85C8-0166FABDFCF8}">
      <dgm:prSet/>
      <dgm:spPr/>
      <dgm:t>
        <a:bodyPr/>
        <a:lstStyle/>
        <a:p>
          <a:endParaRPr lang="es-EC"/>
        </a:p>
      </dgm:t>
    </dgm:pt>
    <dgm:pt modelId="{7F7BB367-98D7-44E0-B77A-D0A2310D457D}">
      <dgm:prSet phldrT="[Texto]" custT="1"/>
      <dgm:spPr/>
      <dgm:t>
        <a:bodyPr/>
        <a:lstStyle/>
        <a:p>
          <a:r>
            <a:rPr lang="es-EC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Resultado</a:t>
          </a:r>
        </a:p>
        <a:p>
          <a:r>
            <a:rPr lang="es-EC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El Beta de la variable gastos I+D presenta una relación positiva significativa</a:t>
          </a:r>
          <a:endParaRPr lang="es-EC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6FE39D-6724-4786-97F2-8CE68A2A37AA}" type="parTrans" cxnId="{F9640008-A7F5-4956-A1FE-25471C9724BB}">
      <dgm:prSet/>
      <dgm:spPr/>
      <dgm:t>
        <a:bodyPr/>
        <a:lstStyle/>
        <a:p>
          <a:endParaRPr lang="es-EC"/>
        </a:p>
      </dgm:t>
    </dgm:pt>
    <dgm:pt modelId="{9F3E3B71-7ECA-4F94-A893-BC09ADB3C69F}" type="sibTrans" cxnId="{F9640008-A7F5-4956-A1FE-25471C9724BB}">
      <dgm:prSet/>
      <dgm:spPr/>
      <dgm:t>
        <a:bodyPr/>
        <a:lstStyle/>
        <a:p>
          <a:endParaRPr lang="es-EC"/>
        </a:p>
      </dgm:t>
    </dgm:pt>
    <dgm:pt modelId="{08AA9CC8-6D4E-4256-96C2-135E99349F0F}" type="pres">
      <dgm:prSet presAssocID="{D749A6C3-D411-44BC-9572-83BF9BDF8A7D}" presName="compositeShape" presStyleCnt="0">
        <dgm:presLayoutVars>
          <dgm:chMax val="7"/>
          <dgm:dir/>
          <dgm:resizeHandles val="exact"/>
        </dgm:presLayoutVars>
      </dgm:prSet>
      <dgm:spPr/>
    </dgm:pt>
    <dgm:pt modelId="{66FA0DA5-ED3E-4B5A-94C3-F3753ED00C02}" type="pres">
      <dgm:prSet presAssocID="{42C1CA93-FA87-42F5-B0F7-2D42FDAEAE10}" presName="circ1" presStyleLbl="vennNode1" presStyleIdx="0" presStyleCnt="3" custScaleX="105002"/>
      <dgm:spPr/>
    </dgm:pt>
    <dgm:pt modelId="{84149A9D-6E62-40D1-96FE-87EAEBBB8BC0}" type="pres">
      <dgm:prSet presAssocID="{42C1CA93-FA87-42F5-B0F7-2D42FDAEAE1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C61AE7C-00A7-452B-A52E-A0BEC73D45DF}" type="pres">
      <dgm:prSet presAssocID="{4AD2A880-1AC5-414B-B1CE-F4A2F0C3A774}" presName="circ2" presStyleLbl="vennNode1" presStyleIdx="1" presStyleCnt="3"/>
      <dgm:spPr/>
    </dgm:pt>
    <dgm:pt modelId="{2DBD05BB-2C5F-48D2-A724-2DBE51552826}" type="pres">
      <dgm:prSet presAssocID="{4AD2A880-1AC5-414B-B1CE-F4A2F0C3A77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BDD131F-8C85-4F48-8AF4-32A1ED373C0F}" type="pres">
      <dgm:prSet presAssocID="{7F7BB367-98D7-44E0-B77A-D0A2310D457D}" presName="circ3" presStyleLbl="vennNode1" presStyleIdx="2" presStyleCnt="3"/>
      <dgm:spPr/>
    </dgm:pt>
    <dgm:pt modelId="{4596F37B-8920-4965-A416-91623527CB51}" type="pres">
      <dgm:prSet presAssocID="{7F7BB367-98D7-44E0-B77A-D0A2310D457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9640008-A7F5-4956-A1FE-25471C9724BB}" srcId="{D749A6C3-D411-44BC-9572-83BF9BDF8A7D}" destId="{7F7BB367-98D7-44E0-B77A-D0A2310D457D}" srcOrd="2" destOrd="0" parTransId="{706FE39D-6724-4786-97F2-8CE68A2A37AA}" sibTransId="{9F3E3B71-7ECA-4F94-A893-BC09ADB3C69F}"/>
    <dgm:cxn modelId="{5E252441-5F05-481B-9B99-E484B50E7088}" type="presOf" srcId="{4AD2A880-1AC5-414B-B1CE-F4A2F0C3A774}" destId="{1C61AE7C-00A7-452B-A52E-A0BEC73D45DF}" srcOrd="0" destOrd="0" presId="urn:microsoft.com/office/officeart/2005/8/layout/venn1"/>
    <dgm:cxn modelId="{752D606E-0A48-4CDE-B79E-018AA496E432}" type="presOf" srcId="{42C1CA93-FA87-42F5-B0F7-2D42FDAEAE10}" destId="{84149A9D-6E62-40D1-96FE-87EAEBBB8BC0}" srcOrd="1" destOrd="0" presId="urn:microsoft.com/office/officeart/2005/8/layout/venn1"/>
    <dgm:cxn modelId="{04D53690-4838-48F2-85C8-0166FABDFCF8}" srcId="{D749A6C3-D411-44BC-9572-83BF9BDF8A7D}" destId="{4AD2A880-1AC5-414B-B1CE-F4A2F0C3A774}" srcOrd="1" destOrd="0" parTransId="{67F83300-38EB-492A-A068-9C0234355B0B}" sibTransId="{8C3B214B-4099-4AE0-9435-07544D3BD4BC}"/>
    <dgm:cxn modelId="{149B3F94-ECE2-4430-8350-63461400AB85}" type="presOf" srcId="{7F7BB367-98D7-44E0-B77A-D0A2310D457D}" destId="{4596F37B-8920-4965-A416-91623527CB51}" srcOrd="1" destOrd="0" presId="urn:microsoft.com/office/officeart/2005/8/layout/venn1"/>
    <dgm:cxn modelId="{62CBDBBF-E4E1-4541-9A4A-072EB43F17F8}" type="presOf" srcId="{42C1CA93-FA87-42F5-B0F7-2D42FDAEAE10}" destId="{66FA0DA5-ED3E-4B5A-94C3-F3753ED00C02}" srcOrd="0" destOrd="0" presId="urn:microsoft.com/office/officeart/2005/8/layout/venn1"/>
    <dgm:cxn modelId="{360E1DD6-F720-4408-A4DD-08E70E4A9964}" type="presOf" srcId="{4AD2A880-1AC5-414B-B1CE-F4A2F0C3A774}" destId="{2DBD05BB-2C5F-48D2-A724-2DBE51552826}" srcOrd="1" destOrd="0" presId="urn:microsoft.com/office/officeart/2005/8/layout/venn1"/>
    <dgm:cxn modelId="{EE1749DF-F35F-488A-A131-CCB34DD6730B}" type="presOf" srcId="{7F7BB367-98D7-44E0-B77A-D0A2310D457D}" destId="{9BDD131F-8C85-4F48-8AF4-32A1ED373C0F}" srcOrd="0" destOrd="0" presId="urn:microsoft.com/office/officeart/2005/8/layout/venn1"/>
    <dgm:cxn modelId="{BB5FF5ED-F3F4-4C6E-867C-E8C408003C14}" srcId="{D749A6C3-D411-44BC-9572-83BF9BDF8A7D}" destId="{42C1CA93-FA87-42F5-B0F7-2D42FDAEAE10}" srcOrd="0" destOrd="0" parTransId="{6F6109B2-1287-42F6-A5EE-DCB135BC87B4}" sibTransId="{3309D0A5-D183-4009-B9F0-1839C33CD937}"/>
    <dgm:cxn modelId="{735EE7FF-2F96-4F3D-B9B7-0167781198A5}" type="presOf" srcId="{D749A6C3-D411-44BC-9572-83BF9BDF8A7D}" destId="{08AA9CC8-6D4E-4256-96C2-135E99349F0F}" srcOrd="0" destOrd="0" presId="urn:microsoft.com/office/officeart/2005/8/layout/venn1"/>
    <dgm:cxn modelId="{8E21DE00-11D8-457E-9F83-921E88F47546}" type="presParOf" srcId="{08AA9CC8-6D4E-4256-96C2-135E99349F0F}" destId="{66FA0DA5-ED3E-4B5A-94C3-F3753ED00C02}" srcOrd="0" destOrd="0" presId="urn:microsoft.com/office/officeart/2005/8/layout/venn1"/>
    <dgm:cxn modelId="{D7D9FD05-BE75-4A04-A816-8407EB299C1B}" type="presParOf" srcId="{08AA9CC8-6D4E-4256-96C2-135E99349F0F}" destId="{84149A9D-6E62-40D1-96FE-87EAEBBB8BC0}" srcOrd="1" destOrd="0" presId="urn:microsoft.com/office/officeart/2005/8/layout/venn1"/>
    <dgm:cxn modelId="{CA0CF188-33A6-4516-ACED-03948FC225E5}" type="presParOf" srcId="{08AA9CC8-6D4E-4256-96C2-135E99349F0F}" destId="{1C61AE7C-00A7-452B-A52E-A0BEC73D45DF}" srcOrd="2" destOrd="0" presId="urn:microsoft.com/office/officeart/2005/8/layout/venn1"/>
    <dgm:cxn modelId="{1E7142B2-B156-4089-A1B7-C1125D9DBF66}" type="presParOf" srcId="{08AA9CC8-6D4E-4256-96C2-135E99349F0F}" destId="{2DBD05BB-2C5F-48D2-A724-2DBE51552826}" srcOrd="3" destOrd="0" presId="urn:microsoft.com/office/officeart/2005/8/layout/venn1"/>
    <dgm:cxn modelId="{1B28B123-1FEF-43B5-A699-D654148B5801}" type="presParOf" srcId="{08AA9CC8-6D4E-4256-96C2-135E99349F0F}" destId="{9BDD131F-8C85-4F48-8AF4-32A1ED373C0F}" srcOrd="4" destOrd="0" presId="urn:microsoft.com/office/officeart/2005/8/layout/venn1"/>
    <dgm:cxn modelId="{9B470802-74E7-42F4-8713-8B20E5B0A3EE}" type="presParOf" srcId="{08AA9CC8-6D4E-4256-96C2-135E99349F0F}" destId="{4596F37B-8920-4965-A416-91623527CB5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48223C-4E49-47D1-87BA-C3726135DE9E}" type="doc">
      <dgm:prSet loTypeId="urn:microsoft.com/office/officeart/2009/3/layout/RandomtoResultProcess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DD0040AC-E45D-4804-8FA8-E9F526C9098C}">
      <dgm:prSet phldrT="[Texto]"/>
      <dgm:spPr/>
      <dgm:t>
        <a:bodyPr/>
        <a:lstStyle/>
        <a:p>
          <a:r>
            <a:rPr lang="es-EC" b="1" dirty="0"/>
            <a:t>Barreras de Innovación</a:t>
          </a:r>
        </a:p>
      </dgm:t>
    </dgm:pt>
    <dgm:pt modelId="{7367449F-85E5-431B-BA97-EBD33B7F9025}" type="parTrans" cxnId="{15BC2815-2289-47D5-BCAB-01C3400F8282}">
      <dgm:prSet/>
      <dgm:spPr/>
      <dgm:t>
        <a:bodyPr/>
        <a:lstStyle/>
        <a:p>
          <a:endParaRPr lang="es-EC"/>
        </a:p>
      </dgm:t>
    </dgm:pt>
    <dgm:pt modelId="{20EF5C8C-4C51-43A7-944B-2A34C87AE932}" type="sibTrans" cxnId="{15BC2815-2289-47D5-BCAB-01C3400F8282}">
      <dgm:prSet/>
      <dgm:spPr/>
      <dgm:t>
        <a:bodyPr/>
        <a:lstStyle/>
        <a:p>
          <a:endParaRPr lang="es-EC"/>
        </a:p>
      </dgm:t>
    </dgm:pt>
    <dgm:pt modelId="{9880143B-67A4-494F-AF10-8F1F68DC401D}">
      <dgm:prSet phldrT="[Texto]" custT="1"/>
      <dgm:spPr/>
      <dgm:t>
        <a:bodyPr/>
        <a:lstStyle/>
        <a:p>
          <a:r>
            <a:rPr lang="es-EC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De costo, de mercado y de conocimiento</a:t>
          </a:r>
        </a:p>
      </dgm:t>
    </dgm:pt>
    <dgm:pt modelId="{7E16F59E-6C8B-44F8-80A9-28F23E035619}" type="parTrans" cxnId="{9E2A20F2-2951-4E14-B9C6-C1D5A9AD9168}">
      <dgm:prSet/>
      <dgm:spPr/>
      <dgm:t>
        <a:bodyPr/>
        <a:lstStyle/>
        <a:p>
          <a:endParaRPr lang="es-EC"/>
        </a:p>
      </dgm:t>
    </dgm:pt>
    <dgm:pt modelId="{E3E443E7-6445-4039-A75C-3036C73C9CF6}" type="sibTrans" cxnId="{9E2A20F2-2951-4E14-B9C6-C1D5A9AD9168}">
      <dgm:prSet/>
      <dgm:spPr/>
      <dgm:t>
        <a:bodyPr/>
        <a:lstStyle/>
        <a:p>
          <a:endParaRPr lang="es-EC"/>
        </a:p>
      </dgm:t>
    </dgm:pt>
    <dgm:pt modelId="{3D4548CA-4F15-418B-90E2-AB99C706DF47}">
      <dgm:prSet phldrT="[Texto]" custT="1"/>
      <dgm:spPr/>
      <dgm:t>
        <a:bodyPr/>
        <a:lstStyle/>
        <a:p>
          <a:pPr algn="ctr"/>
          <a:endParaRPr lang="es-EC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C24EFE-EDEE-44BF-A875-82ECB07ABDA6}" type="parTrans" cxnId="{C2EC6F15-1D6A-4B61-8FDF-77DF32C26172}">
      <dgm:prSet/>
      <dgm:spPr/>
      <dgm:t>
        <a:bodyPr/>
        <a:lstStyle/>
        <a:p>
          <a:endParaRPr lang="es-EC"/>
        </a:p>
      </dgm:t>
    </dgm:pt>
    <dgm:pt modelId="{C07FDA7E-BF5F-45B1-BA74-7F3C9A963A34}" type="sibTrans" cxnId="{C2EC6F15-1D6A-4B61-8FDF-77DF32C26172}">
      <dgm:prSet/>
      <dgm:spPr/>
      <dgm:t>
        <a:bodyPr/>
        <a:lstStyle/>
        <a:p>
          <a:endParaRPr lang="es-EC"/>
        </a:p>
      </dgm:t>
    </dgm:pt>
    <dgm:pt modelId="{28B8F7E7-A5B2-4C7F-874F-5CEB904B1803}" type="pres">
      <dgm:prSet presAssocID="{B048223C-4E49-47D1-87BA-C3726135DE9E}" presName="Name0" presStyleCnt="0">
        <dgm:presLayoutVars>
          <dgm:dir/>
          <dgm:animOne val="branch"/>
          <dgm:animLvl val="lvl"/>
        </dgm:presLayoutVars>
      </dgm:prSet>
      <dgm:spPr/>
    </dgm:pt>
    <dgm:pt modelId="{95C62986-A9CA-4441-BF26-C23039B4E072}" type="pres">
      <dgm:prSet presAssocID="{DD0040AC-E45D-4804-8FA8-E9F526C9098C}" presName="chaos" presStyleCnt="0"/>
      <dgm:spPr/>
    </dgm:pt>
    <dgm:pt modelId="{C5E2A7DB-AD3D-4F3C-B190-6B2F77349418}" type="pres">
      <dgm:prSet presAssocID="{DD0040AC-E45D-4804-8FA8-E9F526C9098C}" presName="parTx1" presStyleLbl="revTx" presStyleIdx="0" presStyleCnt="2"/>
      <dgm:spPr/>
    </dgm:pt>
    <dgm:pt modelId="{ADC387F5-6F71-4C5F-842A-1C3639091014}" type="pres">
      <dgm:prSet presAssocID="{DD0040AC-E45D-4804-8FA8-E9F526C9098C}" presName="c1" presStyleLbl="node1" presStyleIdx="0" presStyleCnt="19"/>
      <dgm:spPr/>
    </dgm:pt>
    <dgm:pt modelId="{77D1FF2B-6F65-4D50-ACDA-2EE4594B8EA2}" type="pres">
      <dgm:prSet presAssocID="{DD0040AC-E45D-4804-8FA8-E9F526C9098C}" presName="c2" presStyleLbl="node1" presStyleIdx="1" presStyleCnt="19"/>
      <dgm:spPr/>
    </dgm:pt>
    <dgm:pt modelId="{8CAED4A9-6947-4FC2-8EC3-EFC398F4B3DA}" type="pres">
      <dgm:prSet presAssocID="{DD0040AC-E45D-4804-8FA8-E9F526C9098C}" presName="c3" presStyleLbl="node1" presStyleIdx="2" presStyleCnt="19"/>
      <dgm:spPr/>
    </dgm:pt>
    <dgm:pt modelId="{A5E30CC3-8E66-4648-A0A8-2E0D132152D1}" type="pres">
      <dgm:prSet presAssocID="{DD0040AC-E45D-4804-8FA8-E9F526C9098C}" presName="c4" presStyleLbl="node1" presStyleIdx="3" presStyleCnt="19"/>
      <dgm:spPr/>
    </dgm:pt>
    <dgm:pt modelId="{3357920F-0111-4D57-A05A-FD25405A2D19}" type="pres">
      <dgm:prSet presAssocID="{DD0040AC-E45D-4804-8FA8-E9F526C9098C}" presName="c5" presStyleLbl="node1" presStyleIdx="4" presStyleCnt="19"/>
      <dgm:spPr/>
    </dgm:pt>
    <dgm:pt modelId="{5B82B1A2-3D7D-4599-B94F-86C2B0BDB16B}" type="pres">
      <dgm:prSet presAssocID="{DD0040AC-E45D-4804-8FA8-E9F526C9098C}" presName="c6" presStyleLbl="node1" presStyleIdx="5" presStyleCnt="19"/>
      <dgm:spPr/>
    </dgm:pt>
    <dgm:pt modelId="{B2FE53EE-307C-48A3-8064-D090999AF0E0}" type="pres">
      <dgm:prSet presAssocID="{DD0040AC-E45D-4804-8FA8-E9F526C9098C}" presName="c7" presStyleLbl="node1" presStyleIdx="6" presStyleCnt="19"/>
      <dgm:spPr/>
    </dgm:pt>
    <dgm:pt modelId="{BFA52EB3-E2F7-4AB9-A30D-662D8CBFFC54}" type="pres">
      <dgm:prSet presAssocID="{DD0040AC-E45D-4804-8FA8-E9F526C9098C}" presName="c8" presStyleLbl="node1" presStyleIdx="7" presStyleCnt="19"/>
      <dgm:spPr/>
    </dgm:pt>
    <dgm:pt modelId="{D9D45AEE-B124-463F-B26E-271F8579A576}" type="pres">
      <dgm:prSet presAssocID="{DD0040AC-E45D-4804-8FA8-E9F526C9098C}" presName="c9" presStyleLbl="node1" presStyleIdx="8" presStyleCnt="19"/>
      <dgm:spPr/>
    </dgm:pt>
    <dgm:pt modelId="{DA8D26A9-C2D5-4B86-8398-4C8E129D7906}" type="pres">
      <dgm:prSet presAssocID="{DD0040AC-E45D-4804-8FA8-E9F526C9098C}" presName="c10" presStyleLbl="node1" presStyleIdx="9" presStyleCnt="19"/>
      <dgm:spPr/>
    </dgm:pt>
    <dgm:pt modelId="{814DF317-0C9F-4CC7-9820-E180FDF27C4B}" type="pres">
      <dgm:prSet presAssocID="{DD0040AC-E45D-4804-8FA8-E9F526C9098C}" presName="c11" presStyleLbl="node1" presStyleIdx="10" presStyleCnt="19"/>
      <dgm:spPr/>
    </dgm:pt>
    <dgm:pt modelId="{12E62085-CDA9-4D06-B121-EAFCD610BFEA}" type="pres">
      <dgm:prSet presAssocID="{DD0040AC-E45D-4804-8FA8-E9F526C9098C}" presName="c12" presStyleLbl="node1" presStyleIdx="11" presStyleCnt="19"/>
      <dgm:spPr/>
    </dgm:pt>
    <dgm:pt modelId="{9FBA30C3-24C9-423C-8248-4339238966A5}" type="pres">
      <dgm:prSet presAssocID="{DD0040AC-E45D-4804-8FA8-E9F526C9098C}" presName="c13" presStyleLbl="node1" presStyleIdx="12" presStyleCnt="19"/>
      <dgm:spPr/>
    </dgm:pt>
    <dgm:pt modelId="{88EA3D8A-7008-4163-8011-52AF4025AB6D}" type="pres">
      <dgm:prSet presAssocID="{DD0040AC-E45D-4804-8FA8-E9F526C9098C}" presName="c14" presStyleLbl="node1" presStyleIdx="13" presStyleCnt="19"/>
      <dgm:spPr/>
    </dgm:pt>
    <dgm:pt modelId="{9355CCCC-2F81-42FF-95B6-0F3E306E87EB}" type="pres">
      <dgm:prSet presAssocID="{DD0040AC-E45D-4804-8FA8-E9F526C9098C}" presName="c15" presStyleLbl="node1" presStyleIdx="14" presStyleCnt="19"/>
      <dgm:spPr/>
    </dgm:pt>
    <dgm:pt modelId="{44D17A8F-B952-4855-A3E1-446CF83D19CB}" type="pres">
      <dgm:prSet presAssocID="{DD0040AC-E45D-4804-8FA8-E9F526C9098C}" presName="c16" presStyleLbl="node1" presStyleIdx="15" presStyleCnt="19"/>
      <dgm:spPr/>
    </dgm:pt>
    <dgm:pt modelId="{5B19BF0B-54BA-4DBC-8860-2A1A858942DE}" type="pres">
      <dgm:prSet presAssocID="{DD0040AC-E45D-4804-8FA8-E9F526C9098C}" presName="c17" presStyleLbl="node1" presStyleIdx="16" presStyleCnt="19"/>
      <dgm:spPr/>
    </dgm:pt>
    <dgm:pt modelId="{BE4D649B-315C-48BB-9FF6-A0062AE13DC7}" type="pres">
      <dgm:prSet presAssocID="{DD0040AC-E45D-4804-8FA8-E9F526C9098C}" presName="c18" presStyleLbl="node1" presStyleIdx="17" presStyleCnt="19"/>
      <dgm:spPr/>
    </dgm:pt>
    <dgm:pt modelId="{7319EA44-E0F3-4DC0-B803-A7F42E3DC131}" type="pres">
      <dgm:prSet presAssocID="{20EF5C8C-4C51-43A7-944B-2A34C87AE932}" presName="chevronComposite1" presStyleCnt="0"/>
      <dgm:spPr/>
    </dgm:pt>
    <dgm:pt modelId="{71D28CA3-0AD3-4603-8993-5035881B23BC}" type="pres">
      <dgm:prSet presAssocID="{20EF5C8C-4C51-43A7-944B-2A34C87AE932}" presName="chevron1" presStyleLbl="sibTrans2D1" presStyleIdx="0" presStyleCnt="2"/>
      <dgm:spPr/>
    </dgm:pt>
    <dgm:pt modelId="{EB594051-CCA4-476F-A081-46DE8FAFC338}" type="pres">
      <dgm:prSet presAssocID="{20EF5C8C-4C51-43A7-944B-2A34C87AE932}" presName="spChevron1" presStyleCnt="0"/>
      <dgm:spPr/>
    </dgm:pt>
    <dgm:pt modelId="{369E5F27-39A2-4A2C-9BB7-6B77AEBEE69F}" type="pres">
      <dgm:prSet presAssocID="{20EF5C8C-4C51-43A7-944B-2A34C87AE932}" presName="overlap" presStyleCnt="0"/>
      <dgm:spPr/>
    </dgm:pt>
    <dgm:pt modelId="{08D1C6B1-FAE7-4BB2-A9DA-A67E1F3459D7}" type="pres">
      <dgm:prSet presAssocID="{20EF5C8C-4C51-43A7-944B-2A34C87AE932}" presName="chevronComposite2" presStyleCnt="0"/>
      <dgm:spPr/>
    </dgm:pt>
    <dgm:pt modelId="{325494DD-6118-4099-87A0-8CEB2231AFCE}" type="pres">
      <dgm:prSet presAssocID="{20EF5C8C-4C51-43A7-944B-2A34C87AE932}" presName="chevron2" presStyleLbl="sibTrans2D1" presStyleIdx="1" presStyleCnt="2"/>
      <dgm:spPr/>
    </dgm:pt>
    <dgm:pt modelId="{6F5A57EF-16A4-4EED-8284-68603870DC2F}" type="pres">
      <dgm:prSet presAssocID="{20EF5C8C-4C51-43A7-944B-2A34C87AE932}" presName="spChevron2" presStyleCnt="0"/>
      <dgm:spPr/>
    </dgm:pt>
    <dgm:pt modelId="{42BDA8A2-7641-440F-A97A-FB3416FFB119}" type="pres">
      <dgm:prSet presAssocID="{9880143B-67A4-494F-AF10-8F1F68DC401D}" presName="last" presStyleCnt="0"/>
      <dgm:spPr/>
    </dgm:pt>
    <dgm:pt modelId="{6A5B33CA-6A11-47A9-9F1A-DCFE7DAF85C6}" type="pres">
      <dgm:prSet presAssocID="{9880143B-67A4-494F-AF10-8F1F68DC401D}" presName="circleTx" presStyleLbl="node1" presStyleIdx="18" presStyleCnt="19"/>
      <dgm:spPr/>
    </dgm:pt>
    <dgm:pt modelId="{5AEE0EDA-09E7-4299-8EE6-7E08CFE296CB}" type="pres">
      <dgm:prSet presAssocID="{9880143B-67A4-494F-AF10-8F1F68DC401D}" presName="desTxN" presStyleLbl="revTx" presStyleIdx="1" presStyleCnt="2" custScaleX="109420" custLinFactNeighborX="654" custLinFactNeighborY="5687">
        <dgm:presLayoutVars>
          <dgm:bulletEnabled val="1"/>
        </dgm:presLayoutVars>
      </dgm:prSet>
      <dgm:spPr/>
    </dgm:pt>
    <dgm:pt modelId="{11F84674-B3F0-4757-9CBC-A373BDAFF99E}" type="pres">
      <dgm:prSet presAssocID="{9880143B-67A4-494F-AF10-8F1F68DC401D}" presName="spN" presStyleCnt="0"/>
      <dgm:spPr/>
    </dgm:pt>
  </dgm:ptLst>
  <dgm:cxnLst>
    <dgm:cxn modelId="{9C8A4512-AF68-4F1A-9A9D-128EC54728BE}" type="presOf" srcId="{DD0040AC-E45D-4804-8FA8-E9F526C9098C}" destId="{C5E2A7DB-AD3D-4F3C-B190-6B2F77349418}" srcOrd="0" destOrd="0" presId="urn:microsoft.com/office/officeart/2009/3/layout/RandomtoResultProcess"/>
    <dgm:cxn modelId="{15BC2815-2289-47D5-BCAB-01C3400F8282}" srcId="{B048223C-4E49-47D1-87BA-C3726135DE9E}" destId="{DD0040AC-E45D-4804-8FA8-E9F526C9098C}" srcOrd="0" destOrd="0" parTransId="{7367449F-85E5-431B-BA97-EBD33B7F9025}" sibTransId="{20EF5C8C-4C51-43A7-944B-2A34C87AE932}"/>
    <dgm:cxn modelId="{C2EC6F15-1D6A-4B61-8FDF-77DF32C26172}" srcId="{9880143B-67A4-494F-AF10-8F1F68DC401D}" destId="{3D4548CA-4F15-418B-90E2-AB99C706DF47}" srcOrd="0" destOrd="0" parTransId="{C0C24EFE-EDEE-44BF-A875-82ECB07ABDA6}" sibTransId="{C07FDA7E-BF5F-45B1-BA74-7F3C9A963A34}"/>
    <dgm:cxn modelId="{1E425632-ECB0-46D7-A998-DEBB75EA0CE3}" type="presOf" srcId="{B048223C-4E49-47D1-87BA-C3726135DE9E}" destId="{28B8F7E7-A5B2-4C7F-874F-5CEB904B1803}" srcOrd="0" destOrd="0" presId="urn:microsoft.com/office/officeart/2009/3/layout/RandomtoResultProcess"/>
    <dgm:cxn modelId="{5B24E35C-DA99-452C-A540-F938655273B8}" type="presOf" srcId="{9880143B-67A4-494F-AF10-8F1F68DC401D}" destId="{6A5B33CA-6A11-47A9-9F1A-DCFE7DAF85C6}" srcOrd="0" destOrd="0" presId="urn:microsoft.com/office/officeart/2009/3/layout/RandomtoResultProcess"/>
    <dgm:cxn modelId="{082CDC58-DC7F-4413-BF6F-49CC8CF85315}" type="presOf" srcId="{3D4548CA-4F15-418B-90E2-AB99C706DF47}" destId="{5AEE0EDA-09E7-4299-8EE6-7E08CFE296CB}" srcOrd="0" destOrd="0" presId="urn:microsoft.com/office/officeart/2009/3/layout/RandomtoResultProcess"/>
    <dgm:cxn modelId="{9E2A20F2-2951-4E14-B9C6-C1D5A9AD9168}" srcId="{B048223C-4E49-47D1-87BA-C3726135DE9E}" destId="{9880143B-67A4-494F-AF10-8F1F68DC401D}" srcOrd="1" destOrd="0" parTransId="{7E16F59E-6C8B-44F8-80A9-28F23E035619}" sibTransId="{E3E443E7-6445-4039-A75C-3036C73C9CF6}"/>
    <dgm:cxn modelId="{54BC1600-6AB3-41CB-A715-740EC5B5ACEF}" type="presParOf" srcId="{28B8F7E7-A5B2-4C7F-874F-5CEB904B1803}" destId="{95C62986-A9CA-4441-BF26-C23039B4E072}" srcOrd="0" destOrd="0" presId="urn:microsoft.com/office/officeart/2009/3/layout/RandomtoResultProcess"/>
    <dgm:cxn modelId="{D0E21759-8EDB-4F59-82E1-05CA166DD516}" type="presParOf" srcId="{95C62986-A9CA-4441-BF26-C23039B4E072}" destId="{C5E2A7DB-AD3D-4F3C-B190-6B2F77349418}" srcOrd="0" destOrd="0" presId="urn:microsoft.com/office/officeart/2009/3/layout/RandomtoResultProcess"/>
    <dgm:cxn modelId="{57D9DC08-2D9B-4AD9-9B77-7C3C783F2BFC}" type="presParOf" srcId="{95C62986-A9CA-4441-BF26-C23039B4E072}" destId="{ADC387F5-6F71-4C5F-842A-1C3639091014}" srcOrd="1" destOrd="0" presId="urn:microsoft.com/office/officeart/2009/3/layout/RandomtoResultProcess"/>
    <dgm:cxn modelId="{6F457D51-2FA1-45FB-943E-BF5BA270BD6D}" type="presParOf" srcId="{95C62986-A9CA-4441-BF26-C23039B4E072}" destId="{77D1FF2B-6F65-4D50-ACDA-2EE4594B8EA2}" srcOrd="2" destOrd="0" presId="urn:microsoft.com/office/officeart/2009/3/layout/RandomtoResultProcess"/>
    <dgm:cxn modelId="{F5624F53-DEA4-4CD4-9BDB-7C4E85B12A1D}" type="presParOf" srcId="{95C62986-A9CA-4441-BF26-C23039B4E072}" destId="{8CAED4A9-6947-4FC2-8EC3-EFC398F4B3DA}" srcOrd="3" destOrd="0" presId="urn:microsoft.com/office/officeart/2009/3/layout/RandomtoResultProcess"/>
    <dgm:cxn modelId="{CB3200BD-463D-4F94-B76A-F527B859848F}" type="presParOf" srcId="{95C62986-A9CA-4441-BF26-C23039B4E072}" destId="{A5E30CC3-8E66-4648-A0A8-2E0D132152D1}" srcOrd="4" destOrd="0" presId="urn:microsoft.com/office/officeart/2009/3/layout/RandomtoResultProcess"/>
    <dgm:cxn modelId="{26937DB4-4D29-4763-A961-2F4926286F76}" type="presParOf" srcId="{95C62986-A9CA-4441-BF26-C23039B4E072}" destId="{3357920F-0111-4D57-A05A-FD25405A2D19}" srcOrd="5" destOrd="0" presId="urn:microsoft.com/office/officeart/2009/3/layout/RandomtoResultProcess"/>
    <dgm:cxn modelId="{A949900A-E029-4B96-BD8F-442E7AC6B312}" type="presParOf" srcId="{95C62986-A9CA-4441-BF26-C23039B4E072}" destId="{5B82B1A2-3D7D-4599-B94F-86C2B0BDB16B}" srcOrd="6" destOrd="0" presId="urn:microsoft.com/office/officeart/2009/3/layout/RandomtoResultProcess"/>
    <dgm:cxn modelId="{5167C675-BBF3-4147-B6DC-3DB4B57FFED0}" type="presParOf" srcId="{95C62986-A9CA-4441-BF26-C23039B4E072}" destId="{B2FE53EE-307C-48A3-8064-D090999AF0E0}" srcOrd="7" destOrd="0" presId="urn:microsoft.com/office/officeart/2009/3/layout/RandomtoResultProcess"/>
    <dgm:cxn modelId="{F60C86D6-F71D-4AA9-99D9-82CAE655B639}" type="presParOf" srcId="{95C62986-A9CA-4441-BF26-C23039B4E072}" destId="{BFA52EB3-E2F7-4AB9-A30D-662D8CBFFC54}" srcOrd="8" destOrd="0" presId="urn:microsoft.com/office/officeart/2009/3/layout/RandomtoResultProcess"/>
    <dgm:cxn modelId="{2A3033AD-B574-4FF4-95C5-C9EFE43B5351}" type="presParOf" srcId="{95C62986-A9CA-4441-BF26-C23039B4E072}" destId="{D9D45AEE-B124-463F-B26E-271F8579A576}" srcOrd="9" destOrd="0" presId="urn:microsoft.com/office/officeart/2009/3/layout/RandomtoResultProcess"/>
    <dgm:cxn modelId="{673A9DF9-27BF-46FA-B646-2C0E68BEE9CD}" type="presParOf" srcId="{95C62986-A9CA-4441-BF26-C23039B4E072}" destId="{DA8D26A9-C2D5-4B86-8398-4C8E129D7906}" srcOrd="10" destOrd="0" presId="urn:microsoft.com/office/officeart/2009/3/layout/RandomtoResultProcess"/>
    <dgm:cxn modelId="{812F5F21-2746-4BC2-AEC1-2EC8564C6C64}" type="presParOf" srcId="{95C62986-A9CA-4441-BF26-C23039B4E072}" destId="{814DF317-0C9F-4CC7-9820-E180FDF27C4B}" srcOrd="11" destOrd="0" presId="urn:microsoft.com/office/officeart/2009/3/layout/RandomtoResultProcess"/>
    <dgm:cxn modelId="{A0467EE3-C69D-4415-917F-DAE7A9462A1D}" type="presParOf" srcId="{95C62986-A9CA-4441-BF26-C23039B4E072}" destId="{12E62085-CDA9-4D06-B121-EAFCD610BFEA}" srcOrd="12" destOrd="0" presId="urn:microsoft.com/office/officeart/2009/3/layout/RandomtoResultProcess"/>
    <dgm:cxn modelId="{F54D4C1E-9635-4665-BACD-EE82A86F861E}" type="presParOf" srcId="{95C62986-A9CA-4441-BF26-C23039B4E072}" destId="{9FBA30C3-24C9-423C-8248-4339238966A5}" srcOrd="13" destOrd="0" presId="urn:microsoft.com/office/officeart/2009/3/layout/RandomtoResultProcess"/>
    <dgm:cxn modelId="{539BE8D7-0BAA-47C4-B4A7-F640BCC743F2}" type="presParOf" srcId="{95C62986-A9CA-4441-BF26-C23039B4E072}" destId="{88EA3D8A-7008-4163-8011-52AF4025AB6D}" srcOrd="14" destOrd="0" presId="urn:microsoft.com/office/officeart/2009/3/layout/RandomtoResultProcess"/>
    <dgm:cxn modelId="{6D6E2516-A877-4CBD-A330-CB71128EF86B}" type="presParOf" srcId="{95C62986-A9CA-4441-BF26-C23039B4E072}" destId="{9355CCCC-2F81-42FF-95B6-0F3E306E87EB}" srcOrd="15" destOrd="0" presId="urn:microsoft.com/office/officeart/2009/3/layout/RandomtoResultProcess"/>
    <dgm:cxn modelId="{57DAD559-13C2-416A-82C8-DE316F6EF143}" type="presParOf" srcId="{95C62986-A9CA-4441-BF26-C23039B4E072}" destId="{44D17A8F-B952-4855-A3E1-446CF83D19CB}" srcOrd="16" destOrd="0" presId="urn:microsoft.com/office/officeart/2009/3/layout/RandomtoResultProcess"/>
    <dgm:cxn modelId="{9F5E4519-B417-4BB3-8E87-252C17E6D832}" type="presParOf" srcId="{95C62986-A9CA-4441-BF26-C23039B4E072}" destId="{5B19BF0B-54BA-4DBC-8860-2A1A858942DE}" srcOrd="17" destOrd="0" presId="urn:microsoft.com/office/officeart/2009/3/layout/RandomtoResultProcess"/>
    <dgm:cxn modelId="{958A929C-5629-4F41-8333-E866981C11EA}" type="presParOf" srcId="{95C62986-A9CA-4441-BF26-C23039B4E072}" destId="{BE4D649B-315C-48BB-9FF6-A0062AE13DC7}" srcOrd="18" destOrd="0" presId="urn:microsoft.com/office/officeart/2009/3/layout/RandomtoResultProcess"/>
    <dgm:cxn modelId="{ED931750-AF25-4F79-A15A-324F5679F0AE}" type="presParOf" srcId="{28B8F7E7-A5B2-4C7F-874F-5CEB904B1803}" destId="{7319EA44-E0F3-4DC0-B803-A7F42E3DC131}" srcOrd="1" destOrd="0" presId="urn:microsoft.com/office/officeart/2009/3/layout/RandomtoResultProcess"/>
    <dgm:cxn modelId="{E0B68FEB-E304-4EBB-A5C9-6D4A004F7338}" type="presParOf" srcId="{7319EA44-E0F3-4DC0-B803-A7F42E3DC131}" destId="{71D28CA3-0AD3-4603-8993-5035881B23BC}" srcOrd="0" destOrd="0" presId="urn:microsoft.com/office/officeart/2009/3/layout/RandomtoResultProcess"/>
    <dgm:cxn modelId="{DE4FC04B-929E-4910-9954-9BF4D01DE670}" type="presParOf" srcId="{7319EA44-E0F3-4DC0-B803-A7F42E3DC131}" destId="{EB594051-CCA4-476F-A081-46DE8FAFC338}" srcOrd="1" destOrd="0" presId="urn:microsoft.com/office/officeart/2009/3/layout/RandomtoResultProcess"/>
    <dgm:cxn modelId="{C7434652-06D2-4CFE-95A3-6F2C464B9789}" type="presParOf" srcId="{28B8F7E7-A5B2-4C7F-874F-5CEB904B1803}" destId="{369E5F27-39A2-4A2C-9BB7-6B77AEBEE69F}" srcOrd="2" destOrd="0" presId="urn:microsoft.com/office/officeart/2009/3/layout/RandomtoResultProcess"/>
    <dgm:cxn modelId="{B8DF762F-D485-4295-B00B-BE4DA7E9048C}" type="presParOf" srcId="{28B8F7E7-A5B2-4C7F-874F-5CEB904B1803}" destId="{08D1C6B1-FAE7-4BB2-A9DA-A67E1F3459D7}" srcOrd="3" destOrd="0" presId="urn:microsoft.com/office/officeart/2009/3/layout/RandomtoResultProcess"/>
    <dgm:cxn modelId="{D025C2EB-5AEE-43AF-952A-548FC53356A0}" type="presParOf" srcId="{08D1C6B1-FAE7-4BB2-A9DA-A67E1F3459D7}" destId="{325494DD-6118-4099-87A0-8CEB2231AFCE}" srcOrd="0" destOrd="0" presId="urn:microsoft.com/office/officeart/2009/3/layout/RandomtoResultProcess"/>
    <dgm:cxn modelId="{9ED1BAAA-F93D-4EFE-8A41-6463571704AD}" type="presParOf" srcId="{08D1C6B1-FAE7-4BB2-A9DA-A67E1F3459D7}" destId="{6F5A57EF-16A4-4EED-8284-68603870DC2F}" srcOrd="1" destOrd="0" presId="urn:microsoft.com/office/officeart/2009/3/layout/RandomtoResultProcess"/>
    <dgm:cxn modelId="{E8A70755-6E6F-4248-8C92-BC74C7FCBC85}" type="presParOf" srcId="{28B8F7E7-A5B2-4C7F-874F-5CEB904B1803}" destId="{42BDA8A2-7641-440F-A97A-FB3416FFB119}" srcOrd="4" destOrd="0" presId="urn:microsoft.com/office/officeart/2009/3/layout/RandomtoResultProcess"/>
    <dgm:cxn modelId="{5C4DDE92-564A-46EF-99D2-121A87DE93F0}" type="presParOf" srcId="{42BDA8A2-7641-440F-A97A-FB3416FFB119}" destId="{6A5B33CA-6A11-47A9-9F1A-DCFE7DAF85C6}" srcOrd="0" destOrd="0" presId="urn:microsoft.com/office/officeart/2009/3/layout/RandomtoResultProcess"/>
    <dgm:cxn modelId="{02945E45-11AF-444F-A223-25920FF3D116}" type="presParOf" srcId="{42BDA8A2-7641-440F-A97A-FB3416FFB119}" destId="{5AEE0EDA-09E7-4299-8EE6-7E08CFE296CB}" srcOrd="1" destOrd="0" presId="urn:microsoft.com/office/officeart/2009/3/layout/RandomtoResultProcess"/>
    <dgm:cxn modelId="{59A88877-F923-46A6-AC70-EF592C5FEC48}" type="presParOf" srcId="{42BDA8A2-7641-440F-A97A-FB3416FFB119}" destId="{11F84674-B3F0-4757-9CBC-A373BDAFF99E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7C0BBF9-8B69-41C6-B628-E2D9C3D3BB6B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1E190FAF-A01B-4FFD-BD3A-BCFD3F35CD3F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Ventajas competitivas</a:t>
          </a:r>
        </a:p>
      </dgm:t>
    </dgm:pt>
    <dgm:pt modelId="{7AFC3809-04F7-451F-B0D3-284B31488767}" type="parTrans" cxnId="{3C4984A9-D36A-4245-A1CF-3CC015B1C159}">
      <dgm:prSet/>
      <dgm:spPr/>
      <dgm:t>
        <a:bodyPr/>
        <a:lstStyle/>
        <a:p>
          <a:endParaRPr lang="es-EC"/>
        </a:p>
      </dgm:t>
    </dgm:pt>
    <dgm:pt modelId="{FF1C58D3-CA98-49A1-B5A6-0E0AD1442B2C}" type="sibTrans" cxnId="{3C4984A9-D36A-4245-A1CF-3CC015B1C159}">
      <dgm:prSet/>
      <dgm:spPr/>
      <dgm:t>
        <a:bodyPr/>
        <a:lstStyle/>
        <a:p>
          <a:endParaRPr lang="es-EC"/>
        </a:p>
      </dgm:t>
    </dgm:pt>
    <dgm:pt modelId="{704746E2-0068-45D3-A48F-FDD86D2040DC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Programas de integración entre pymes</a:t>
          </a:r>
        </a:p>
      </dgm:t>
    </dgm:pt>
    <dgm:pt modelId="{60F917D8-EB1D-4E19-B239-D6DAE9571F30}" type="parTrans" cxnId="{060652DD-CEBB-407F-AC23-9EF12B8927DD}">
      <dgm:prSet/>
      <dgm:spPr/>
      <dgm:t>
        <a:bodyPr/>
        <a:lstStyle/>
        <a:p>
          <a:endParaRPr lang="es-EC"/>
        </a:p>
      </dgm:t>
    </dgm:pt>
    <dgm:pt modelId="{9EE47FF5-D056-404E-A743-825D7022B710}" type="sibTrans" cxnId="{060652DD-CEBB-407F-AC23-9EF12B8927DD}">
      <dgm:prSet/>
      <dgm:spPr/>
      <dgm:t>
        <a:bodyPr/>
        <a:lstStyle/>
        <a:p>
          <a:endParaRPr lang="es-EC"/>
        </a:p>
      </dgm:t>
    </dgm:pt>
    <dgm:pt modelId="{E29324FA-0BFD-4C34-B506-23D57FD96E67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Asesoramiento</a:t>
          </a:r>
        </a:p>
      </dgm:t>
    </dgm:pt>
    <dgm:pt modelId="{00C3FF87-0B9C-4F0B-9019-353FDACFC133}" type="parTrans" cxnId="{3BEB8BC9-BBE4-4904-8356-21D51D56B225}">
      <dgm:prSet/>
      <dgm:spPr/>
      <dgm:t>
        <a:bodyPr/>
        <a:lstStyle/>
        <a:p>
          <a:endParaRPr lang="es-ES"/>
        </a:p>
      </dgm:t>
    </dgm:pt>
    <dgm:pt modelId="{8F8CD951-E81D-488A-843A-8F8B41E87B8A}" type="sibTrans" cxnId="{3BEB8BC9-BBE4-4904-8356-21D51D56B225}">
      <dgm:prSet/>
      <dgm:spPr/>
      <dgm:t>
        <a:bodyPr/>
        <a:lstStyle/>
        <a:p>
          <a:endParaRPr lang="es-ES"/>
        </a:p>
      </dgm:t>
    </dgm:pt>
    <dgm:pt modelId="{3A664506-4D50-49BE-BA9C-B1F37E762083}" type="pres">
      <dgm:prSet presAssocID="{B7C0BBF9-8B69-41C6-B628-E2D9C3D3BB6B}" presName="Name0" presStyleCnt="0">
        <dgm:presLayoutVars>
          <dgm:dir/>
          <dgm:animLvl val="lvl"/>
          <dgm:resizeHandles val="exact"/>
        </dgm:presLayoutVars>
      </dgm:prSet>
      <dgm:spPr/>
    </dgm:pt>
    <dgm:pt modelId="{C1EF68B2-296D-4558-8EB1-16BAD5BD7BD6}" type="pres">
      <dgm:prSet presAssocID="{1E190FAF-A01B-4FFD-BD3A-BCFD3F35CD3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FAB1B64-6EAE-4BF1-8E7C-18467276066D}" type="pres">
      <dgm:prSet presAssocID="{FF1C58D3-CA98-49A1-B5A6-0E0AD1442B2C}" presName="parTxOnlySpace" presStyleCnt="0"/>
      <dgm:spPr/>
    </dgm:pt>
    <dgm:pt modelId="{354F007B-D61F-4EF7-BCBD-5B9DD1028C2A}" type="pres">
      <dgm:prSet presAssocID="{704746E2-0068-45D3-A48F-FDD86D2040D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52C8BF1-09A3-4B4F-A1B1-C29ABD8D498B}" type="pres">
      <dgm:prSet presAssocID="{9EE47FF5-D056-404E-A743-825D7022B710}" presName="parTxOnlySpace" presStyleCnt="0"/>
      <dgm:spPr/>
    </dgm:pt>
    <dgm:pt modelId="{58A224B3-5DD7-4F19-A56D-0B0476B95688}" type="pres">
      <dgm:prSet presAssocID="{E29324FA-0BFD-4C34-B506-23D57FD96E6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3241938-9D2A-4386-9AA0-965A65BF4616}" type="presOf" srcId="{E29324FA-0BFD-4C34-B506-23D57FD96E67}" destId="{58A224B3-5DD7-4F19-A56D-0B0476B95688}" srcOrd="0" destOrd="0" presId="urn:microsoft.com/office/officeart/2005/8/layout/chevron1"/>
    <dgm:cxn modelId="{D88B5548-57E0-40B8-BA9B-BF7E9BBD3C80}" type="presOf" srcId="{B7C0BBF9-8B69-41C6-B628-E2D9C3D3BB6B}" destId="{3A664506-4D50-49BE-BA9C-B1F37E762083}" srcOrd="0" destOrd="0" presId="urn:microsoft.com/office/officeart/2005/8/layout/chevron1"/>
    <dgm:cxn modelId="{CBEC64A0-A6AF-4B14-BB82-13DB31FA1901}" type="presOf" srcId="{704746E2-0068-45D3-A48F-FDD86D2040DC}" destId="{354F007B-D61F-4EF7-BCBD-5B9DD1028C2A}" srcOrd="0" destOrd="0" presId="urn:microsoft.com/office/officeart/2005/8/layout/chevron1"/>
    <dgm:cxn modelId="{3C4984A9-D36A-4245-A1CF-3CC015B1C159}" srcId="{B7C0BBF9-8B69-41C6-B628-E2D9C3D3BB6B}" destId="{1E190FAF-A01B-4FFD-BD3A-BCFD3F35CD3F}" srcOrd="0" destOrd="0" parTransId="{7AFC3809-04F7-451F-B0D3-284B31488767}" sibTransId="{FF1C58D3-CA98-49A1-B5A6-0E0AD1442B2C}"/>
    <dgm:cxn modelId="{3BEB8BC9-BBE4-4904-8356-21D51D56B225}" srcId="{B7C0BBF9-8B69-41C6-B628-E2D9C3D3BB6B}" destId="{E29324FA-0BFD-4C34-B506-23D57FD96E67}" srcOrd="2" destOrd="0" parTransId="{00C3FF87-0B9C-4F0B-9019-353FDACFC133}" sibTransId="{8F8CD951-E81D-488A-843A-8F8B41E87B8A}"/>
    <dgm:cxn modelId="{060652DD-CEBB-407F-AC23-9EF12B8927DD}" srcId="{B7C0BBF9-8B69-41C6-B628-E2D9C3D3BB6B}" destId="{704746E2-0068-45D3-A48F-FDD86D2040DC}" srcOrd="1" destOrd="0" parTransId="{60F917D8-EB1D-4E19-B239-D6DAE9571F30}" sibTransId="{9EE47FF5-D056-404E-A743-825D7022B710}"/>
    <dgm:cxn modelId="{1061C4F4-4019-42CE-B64A-C9DCF4FA52C2}" type="presOf" srcId="{1E190FAF-A01B-4FFD-BD3A-BCFD3F35CD3F}" destId="{C1EF68B2-296D-4558-8EB1-16BAD5BD7BD6}" srcOrd="0" destOrd="0" presId="urn:microsoft.com/office/officeart/2005/8/layout/chevron1"/>
    <dgm:cxn modelId="{2B9CD34A-FFE2-4AB8-B105-CCEB988058DF}" type="presParOf" srcId="{3A664506-4D50-49BE-BA9C-B1F37E762083}" destId="{C1EF68B2-296D-4558-8EB1-16BAD5BD7BD6}" srcOrd="0" destOrd="0" presId="urn:microsoft.com/office/officeart/2005/8/layout/chevron1"/>
    <dgm:cxn modelId="{2A073869-FB25-4100-9C3F-ADAA51F6EFE7}" type="presParOf" srcId="{3A664506-4D50-49BE-BA9C-B1F37E762083}" destId="{1FAB1B64-6EAE-4BF1-8E7C-18467276066D}" srcOrd="1" destOrd="0" presId="urn:microsoft.com/office/officeart/2005/8/layout/chevron1"/>
    <dgm:cxn modelId="{CC58B6A2-2344-45A2-9DA2-FBB4318819BB}" type="presParOf" srcId="{3A664506-4D50-49BE-BA9C-B1F37E762083}" destId="{354F007B-D61F-4EF7-BCBD-5B9DD1028C2A}" srcOrd="2" destOrd="0" presId="urn:microsoft.com/office/officeart/2005/8/layout/chevron1"/>
    <dgm:cxn modelId="{E888F4F0-3297-4B0C-8928-3FB126BA4D53}" type="presParOf" srcId="{3A664506-4D50-49BE-BA9C-B1F37E762083}" destId="{B52C8BF1-09A3-4B4F-A1B1-C29ABD8D498B}" srcOrd="3" destOrd="0" presId="urn:microsoft.com/office/officeart/2005/8/layout/chevron1"/>
    <dgm:cxn modelId="{FCC976E5-4FCE-4EAE-8010-03F4710B74E5}" type="presParOf" srcId="{3A664506-4D50-49BE-BA9C-B1F37E762083}" destId="{58A224B3-5DD7-4F19-A56D-0B0476B9568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7C0BBF9-8B69-41C6-B628-E2D9C3D3BB6B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1E190FAF-A01B-4FFD-BD3A-BCFD3F35CD3F}">
      <dgm:prSet phldrT="[Texto]" custT="1"/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Aplicar el modelo Triple Hélice</a:t>
          </a:r>
        </a:p>
      </dgm:t>
    </dgm:pt>
    <dgm:pt modelId="{7AFC3809-04F7-451F-B0D3-284B31488767}" type="parTrans" cxnId="{3C4984A9-D36A-4245-A1CF-3CC015B1C159}">
      <dgm:prSet/>
      <dgm:spPr/>
      <dgm:t>
        <a:bodyPr/>
        <a:lstStyle/>
        <a:p>
          <a:endParaRPr lang="es-EC"/>
        </a:p>
      </dgm:t>
    </dgm:pt>
    <dgm:pt modelId="{FF1C58D3-CA98-49A1-B5A6-0E0AD1442B2C}" type="sibTrans" cxnId="{3C4984A9-D36A-4245-A1CF-3CC015B1C159}">
      <dgm:prSet/>
      <dgm:spPr/>
      <dgm:t>
        <a:bodyPr/>
        <a:lstStyle/>
        <a:p>
          <a:endParaRPr lang="es-EC"/>
        </a:p>
      </dgm:t>
    </dgm:pt>
    <dgm:pt modelId="{704746E2-0068-45D3-A48F-FDD86D2040DC}">
      <dgm:prSet phldrT="[Texto]" custT="1"/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Fuentes de financiamiento con menos limitaciones</a:t>
          </a:r>
        </a:p>
      </dgm:t>
    </dgm:pt>
    <dgm:pt modelId="{60F917D8-EB1D-4E19-B239-D6DAE9571F30}" type="parTrans" cxnId="{060652DD-CEBB-407F-AC23-9EF12B8927DD}">
      <dgm:prSet/>
      <dgm:spPr/>
      <dgm:t>
        <a:bodyPr/>
        <a:lstStyle/>
        <a:p>
          <a:endParaRPr lang="es-EC"/>
        </a:p>
      </dgm:t>
    </dgm:pt>
    <dgm:pt modelId="{9EE47FF5-D056-404E-A743-825D7022B710}" type="sibTrans" cxnId="{060652DD-CEBB-407F-AC23-9EF12B8927DD}">
      <dgm:prSet/>
      <dgm:spPr/>
      <dgm:t>
        <a:bodyPr/>
        <a:lstStyle/>
        <a:p>
          <a:endParaRPr lang="es-EC"/>
        </a:p>
      </dgm:t>
    </dgm:pt>
    <dgm:pt modelId="{3A664506-4D50-49BE-BA9C-B1F37E762083}" type="pres">
      <dgm:prSet presAssocID="{B7C0BBF9-8B69-41C6-B628-E2D9C3D3BB6B}" presName="Name0" presStyleCnt="0">
        <dgm:presLayoutVars>
          <dgm:dir/>
          <dgm:animLvl val="lvl"/>
          <dgm:resizeHandles val="exact"/>
        </dgm:presLayoutVars>
      </dgm:prSet>
      <dgm:spPr/>
    </dgm:pt>
    <dgm:pt modelId="{C1EF68B2-296D-4558-8EB1-16BAD5BD7BD6}" type="pres">
      <dgm:prSet presAssocID="{1E190FAF-A01B-4FFD-BD3A-BCFD3F35CD3F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1FAB1B64-6EAE-4BF1-8E7C-18467276066D}" type="pres">
      <dgm:prSet presAssocID="{FF1C58D3-CA98-49A1-B5A6-0E0AD1442B2C}" presName="parTxOnlySpace" presStyleCnt="0"/>
      <dgm:spPr/>
    </dgm:pt>
    <dgm:pt modelId="{354F007B-D61F-4EF7-BCBD-5B9DD1028C2A}" type="pres">
      <dgm:prSet presAssocID="{704746E2-0068-45D3-A48F-FDD86D2040DC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E202A10-7F2D-43AC-977A-F434BF908A80}" type="presOf" srcId="{1E190FAF-A01B-4FFD-BD3A-BCFD3F35CD3F}" destId="{C1EF68B2-296D-4558-8EB1-16BAD5BD7BD6}" srcOrd="0" destOrd="0" presId="urn:microsoft.com/office/officeart/2005/8/layout/chevron1"/>
    <dgm:cxn modelId="{0BE63541-CE9C-4C28-B2CB-8177700C4B51}" type="presOf" srcId="{B7C0BBF9-8B69-41C6-B628-E2D9C3D3BB6B}" destId="{3A664506-4D50-49BE-BA9C-B1F37E762083}" srcOrd="0" destOrd="0" presId="urn:microsoft.com/office/officeart/2005/8/layout/chevron1"/>
    <dgm:cxn modelId="{0CDD0643-F22F-49BB-A261-C683AF9EB44E}" type="presOf" srcId="{704746E2-0068-45D3-A48F-FDD86D2040DC}" destId="{354F007B-D61F-4EF7-BCBD-5B9DD1028C2A}" srcOrd="0" destOrd="0" presId="urn:microsoft.com/office/officeart/2005/8/layout/chevron1"/>
    <dgm:cxn modelId="{3C4984A9-D36A-4245-A1CF-3CC015B1C159}" srcId="{B7C0BBF9-8B69-41C6-B628-E2D9C3D3BB6B}" destId="{1E190FAF-A01B-4FFD-BD3A-BCFD3F35CD3F}" srcOrd="0" destOrd="0" parTransId="{7AFC3809-04F7-451F-B0D3-284B31488767}" sibTransId="{FF1C58D3-CA98-49A1-B5A6-0E0AD1442B2C}"/>
    <dgm:cxn modelId="{060652DD-CEBB-407F-AC23-9EF12B8927DD}" srcId="{B7C0BBF9-8B69-41C6-B628-E2D9C3D3BB6B}" destId="{704746E2-0068-45D3-A48F-FDD86D2040DC}" srcOrd="1" destOrd="0" parTransId="{60F917D8-EB1D-4E19-B239-D6DAE9571F30}" sibTransId="{9EE47FF5-D056-404E-A743-825D7022B710}"/>
    <dgm:cxn modelId="{154286C7-A47E-4FCF-BE4A-627712AB2FAA}" type="presParOf" srcId="{3A664506-4D50-49BE-BA9C-B1F37E762083}" destId="{C1EF68B2-296D-4558-8EB1-16BAD5BD7BD6}" srcOrd="0" destOrd="0" presId="urn:microsoft.com/office/officeart/2005/8/layout/chevron1"/>
    <dgm:cxn modelId="{CB924F85-37B7-4293-A6E1-EF753A36CEA5}" type="presParOf" srcId="{3A664506-4D50-49BE-BA9C-B1F37E762083}" destId="{1FAB1B64-6EAE-4BF1-8E7C-18467276066D}" srcOrd="1" destOrd="0" presId="urn:microsoft.com/office/officeart/2005/8/layout/chevron1"/>
    <dgm:cxn modelId="{17B0CC96-139F-4966-8669-D31403242640}" type="presParOf" srcId="{3A664506-4D50-49BE-BA9C-B1F37E762083}" destId="{354F007B-D61F-4EF7-BCBD-5B9DD1028C2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51E8259-998E-41D1-8B30-712127DB303A}" type="doc">
      <dgm:prSet loTypeId="urn:microsoft.com/office/officeart/2005/8/layout/target3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2C908DBE-F7BF-4320-AF6E-03AC7CC2B66D}">
      <dgm:prSet phldrT="[Texto]"/>
      <dgm:spPr/>
      <dgm:t>
        <a:bodyPr/>
        <a:lstStyle/>
        <a:p>
          <a:pPr algn="l"/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Universidades</a:t>
          </a:r>
        </a:p>
      </dgm:t>
    </dgm:pt>
    <dgm:pt modelId="{CFA7789A-BE6B-4040-A14F-FA27ADCBC060}" type="parTrans" cxnId="{E06F0025-C2CD-4EA3-A97A-451CC6064A9C}">
      <dgm:prSet/>
      <dgm:spPr/>
      <dgm:t>
        <a:bodyPr/>
        <a:lstStyle/>
        <a:p>
          <a:pPr algn="l"/>
          <a:endParaRPr lang="es-EC"/>
        </a:p>
      </dgm:t>
    </dgm:pt>
    <dgm:pt modelId="{02AEF558-C4F8-4E81-94C5-5E7885CC72DB}" type="sibTrans" cxnId="{E06F0025-C2CD-4EA3-A97A-451CC6064A9C}">
      <dgm:prSet/>
      <dgm:spPr/>
      <dgm:t>
        <a:bodyPr/>
        <a:lstStyle/>
        <a:p>
          <a:pPr algn="l"/>
          <a:endParaRPr lang="es-EC"/>
        </a:p>
      </dgm:t>
    </dgm:pt>
    <dgm:pt modelId="{DA572B61-1906-4F0C-8ED3-E8D7843D71B1}">
      <dgm:prSet phldrT="[Texto]"/>
      <dgm:spPr/>
      <dgm:t>
        <a:bodyPr/>
        <a:lstStyle/>
        <a:p>
          <a:pPr algn="l"/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Investigación e innovación</a:t>
          </a:r>
        </a:p>
      </dgm:t>
    </dgm:pt>
    <dgm:pt modelId="{8189CD75-DE60-4E7C-A9AE-D150BFE4BE0E}" type="parTrans" cxnId="{249AE743-A3CB-450F-BB13-2B353E722C41}">
      <dgm:prSet/>
      <dgm:spPr/>
      <dgm:t>
        <a:bodyPr/>
        <a:lstStyle/>
        <a:p>
          <a:pPr algn="l"/>
          <a:endParaRPr lang="es-EC"/>
        </a:p>
      </dgm:t>
    </dgm:pt>
    <dgm:pt modelId="{ACD126B5-58CB-46AD-BE2F-3D5A7B587094}" type="sibTrans" cxnId="{249AE743-A3CB-450F-BB13-2B353E722C41}">
      <dgm:prSet/>
      <dgm:spPr/>
      <dgm:t>
        <a:bodyPr/>
        <a:lstStyle/>
        <a:p>
          <a:pPr algn="l"/>
          <a:endParaRPr lang="es-EC"/>
        </a:p>
      </dgm:t>
    </dgm:pt>
    <dgm:pt modelId="{D08F7B63-838A-4B1E-BA10-0D629128B129}">
      <dgm:prSet phldrT="[Texto]"/>
      <dgm:spPr/>
      <dgm:t>
        <a:bodyPr/>
        <a:lstStyle/>
        <a:p>
          <a:pPr algn="l"/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Políticas públicas </a:t>
          </a:r>
        </a:p>
      </dgm:t>
    </dgm:pt>
    <dgm:pt modelId="{9E7AF878-9F9F-4D8E-80C8-482BE92D80F2}" type="parTrans" cxnId="{4B8089E7-E942-406B-80A5-4015811CBBD8}">
      <dgm:prSet/>
      <dgm:spPr/>
      <dgm:t>
        <a:bodyPr/>
        <a:lstStyle/>
        <a:p>
          <a:pPr algn="l"/>
          <a:endParaRPr lang="es-EC"/>
        </a:p>
      </dgm:t>
    </dgm:pt>
    <dgm:pt modelId="{FD4A532E-8781-4AEA-9E60-B7FB46D7037B}" type="sibTrans" cxnId="{4B8089E7-E942-406B-80A5-4015811CBBD8}">
      <dgm:prSet/>
      <dgm:spPr/>
      <dgm:t>
        <a:bodyPr/>
        <a:lstStyle/>
        <a:p>
          <a:pPr algn="l"/>
          <a:endParaRPr lang="es-EC"/>
        </a:p>
      </dgm:t>
    </dgm:pt>
    <dgm:pt modelId="{78427D0B-51B9-48DF-A8FE-D3C5C1525392}">
      <dgm:prSet phldrT="[Texto]"/>
      <dgm:spPr/>
      <dgm:t>
        <a:bodyPr/>
        <a:lstStyle/>
        <a:p>
          <a:pPr algn="l"/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Planeación Estratégica</a:t>
          </a:r>
        </a:p>
      </dgm:t>
    </dgm:pt>
    <dgm:pt modelId="{85B8381C-86DD-48FF-ABB6-A23BCF11970C}" type="parTrans" cxnId="{7F29B544-751A-4860-AF78-E3408CA49E95}">
      <dgm:prSet/>
      <dgm:spPr/>
      <dgm:t>
        <a:bodyPr/>
        <a:lstStyle/>
        <a:p>
          <a:pPr algn="l"/>
          <a:endParaRPr lang="es-EC"/>
        </a:p>
      </dgm:t>
    </dgm:pt>
    <dgm:pt modelId="{19DE5B90-4F81-4B7F-BD22-6F14FFD9781F}" type="sibTrans" cxnId="{7F29B544-751A-4860-AF78-E3408CA49E95}">
      <dgm:prSet/>
      <dgm:spPr/>
      <dgm:t>
        <a:bodyPr/>
        <a:lstStyle/>
        <a:p>
          <a:pPr algn="l"/>
          <a:endParaRPr lang="es-EC"/>
        </a:p>
      </dgm:t>
    </dgm:pt>
    <dgm:pt modelId="{15956CBB-D310-4FC3-99DB-D06A5772AA10}">
      <dgm:prSet phldrT="[Texto]"/>
      <dgm:spPr/>
      <dgm:t>
        <a:bodyPr/>
        <a:lstStyle/>
        <a:p>
          <a:pPr algn="l"/>
          <a:r>
            <a:rPr lang="es-EC">
              <a:latin typeface="Times New Roman" panose="02020603050405020304" pitchFamily="18" charset="0"/>
              <a:cs typeface="Times New Roman" panose="02020603050405020304" pitchFamily="18" charset="0"/>
            </a:rPr>
            <a:t>Gobierno</a:t>
          </a:r>
        </a:p>
      </dgm:t>
    </dgm:pt>
    <dgm:pt modelId="{E6DE0E81-4815-4519-882C-4FCD9E2D9BD6}" type="sibTrans" cxnId="{93AD3F7B-ACF6-4F5F-877C-057097FE2E13}">
      <dgm:prSet/>
      <dgm:spPr/>
      <dgm:t>
        <a:bodyPr/>
        <a:lstStyle/>
        <a:p>
          <a:pPr algn="l"/>
          <a:endParaRPr lang="es-EC"/>
        </a:p>
      </dgm:t>
    </dgm:pt>
    <dgm:pt modelId="{2F6E21D1-5EA1-475F-BE2C-59970EE02786}" type="parTrans" cxnId="{93AD3F7B-ACF6-4F5F-877C-057097FE2E13}">
      <dgm:prSet/>
      <dgm:spPr/>
      <dgm:t>
        <a:bodyPr/>
        <a:lstStyle/>
        <a:p>
          <a:pPr algn="l"/>
          <a:endParaRPr lang="es-EC"/>
        </a:p>
      </dgm:t>
    </dgm:pt>
    <dgm:pt modelId="{14F3F0B2-8055-40F9-A64D-4DC17D3F8B54}">
      <dgm:prSet phldrT="[Texto]"/>
      <dgm:spPr/>
      <dgm:t>
        <a:bodyPr/>
        <a:lstStyle/>
        <a:p>
          <a:pPr algn="l"/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Empresas</a:t>
          </a:r>
        </a:p>
      </dgm:t>
    </dgm:pt>
    <dgm:pt modelId="{3D36237A-2D62-4885-AD03-D4D227CCA596}" type="sibTrans" cxnId="{E68FFC48-031B-4930-96D6-34E4C24D0DFD}">
      <dgm:prSet/>
      <dgm:spPr/>
      <dgm:t>
        <a:bodyPr/>
        <a:lstStyle/>
        <a:p>
          <a:pPr algn="l"/>
          <a:endParaRPr lang="es-EC"/>
        </a:p>
      </dgm:t>
    </dgm:pt>
    <dgm:pt modelId="{C1C3D713-5277-49B9-BC20-4809BFB84457}" type="parTrans" cxnId="{E68FFC48-031B-4930-96D6-34E4C24D0DFD}">
      <dgm:prSet/>
      <dgm:spPr/>
      <dgm:t>
        <a:bodyPr/>
        <a:lstStyle/>
        <a:p>
          <a:pPr algn="l"/>
          <a:endParaRPr lang="es-EC"/>
        </a:p>
      </dgm:t>
    </dgm:pt>
    <dgm:pt modelId="{499A2438-C68D-4F1F-858A-0A20BED8C69D}" type="pres">
      <dgm:prSet presAssocID="{251E8259-998E-41D1-8B30-712127DB303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3E2716C-F065-4396-ABF7-356310DBCE5A}" type="pres">
      <dgm:prSet presAssocID="{2C908DBE-F7BF-4320-AF6E-03AC7CC2B66D}" presName="circle1" presStyleLbl="node1" presStyleIdx="0" presStyleCnt="3"/>
      <dgm:spPr/>
    </dgm:pt>
    <dgm:pt modelId="{AC469E57-37A5-41D9-BA82-E7E392A21E01}" type="pres">
      <dgm:prSet presAssocID="{2C908DBE-F7BF-4320-AF6E-03AC7CC2B66D}" presName="space" presStyleCnt="0"/>
      <dgm:spPr/>
    </dgm:pt>
    <dgm:pt modelId="{760F89B9-8F41-481B-8640-7543270E6595}" type="pres">
      <dgm:prSet presAssocID="{2C908DBE-F7BF-4320-AF6E-03AC7CC2B66D}" presName="rect1" presStyleLbl="alignAcc1" presStyleIdx="0" presStyleCnt="3"/>
      <dgm:spPr/>
    </dgm:pt>
    <dgm:pt modelId="{327D0EDF-78CA-49CD-A6D4-2905388B1704}" type="pres">
      <dgm:prSet presAssocID="{15956CBB-D310-4FC3-99DB-D06A5772AA10}" presName="vertSpace2" presStyleLbl="node1" presStyleIdx="0" presStyleCnt="3"/>
      <dgm:spPr/>
    </dgm:pt>
    <dgm:pt modelId="{D29ADADB-3A91-4626-B873-83F431A5FBB4}" type="pres">
      <dgm:prSet presAssocID="{15956CBB-D310-4FC3-99DB-D06A5772AA10}" presName="circle2" presStyleLbl="node1" presStyleIdx="1" presStyleCnt="3"/>
      <dgm:spPr/>
    </dgm:pt>
    <dgm:pt modelId="{87CBBF45-C0F6-40FD-AA57-0E377D134BBC}" type="pres">
      <dgm:prSet presAssocID="{15956CBB-D310-4FC3-99DB-D06A5772AA10}" presName="rect2" presStyleLbl="alignAcc1" presStyleIdx="1" presStyleCnt="3"/>
      <dgm:spPr/>
    </dgm:pt>
    <dgm:pt modelId="{4DAC9B9E-048A-47E2-BD4B-63F77BB1974C}" type="pres">
      <dgm:prSet presAssocID="{14F3F0B2-8055-40F9-A64D-4DC17D3F8B54}" presName="vertSpace3" presStyleLbl="node1" presStyleIdx="1" presStyleCnt="3"/>
      <dgm:spPr/>
    </dgm:pt>
    <dgm:pt modelId="{DDCB1ECF-7859-4265-BF38-777C009A2545}" type="pres">
      <dgm:prSet presAssocID="{14F3F0B2-8055-40F9-A64D-4DC17D3F8B54}" presName="circle3" presStyleLbl="node1" presStyleIdx="2" presStyleCnt="3"/>
      <dgm:spPr/>
    </dgm:pt>
    <dgm:pt modelId="{6AFA694B-9EEE-4ABD-8C38-3E40804A2D46}" type="pres">
      <dgm:prSet presAssocID="{14F3F0B2-8055-40F9-A64D-4DC17D3F8B54}" presName="rect3" presStyleLbl="alignAcc1" presStyleIdx="2" presStyleCnt="3"/>
      <dgm:spPr/>
    </dgm:pt>
    <dgm:pt modelId="{E9101B29-12BA-47E6-84BE-C9E90A5F2F37}" type="pres">
      <dgm:prSet presAssocID="{2C908DBE-F7BF-4320-AF6E-03AC7CC2B66D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15D35480-2E69-46C8-A22C-438EBE66824C}" type="pres">
      <dgm:prSet presAssocID="{2C908DBE-F7BF-4320-AF6E-03AC7CC2B66D}" presName="rect1ChTx" presStyleLbl="alignAcc1" presStyleIdx="2" presStyleCnt="3">
        <dgm:presLayoutVars>
          <dgm:bulletEnabled val="1"/>
        </dgm:presLayoutVars>
      </dgm:prSet>
      <dgm:spPr/>
    </dgm:pt>
    <dgm:pt modelId="{0E0A0AEE-D0F0-4A4A-893A-C9B192575028}" type="pres">
      <dgm:prSet presAssocID="{15956CBB-D310-4FC3-99DB-D06A5772AA10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D3347C4F-4DDF-4E70-8F69-78B07E9CCC7F}" type="pres">
      <dgm:prSet presAssocID="{15956CBB-D310-4FC3-99DB-D06A5772AA10}" presName="rect2ChTx" presStyleLbl="alignAcc1" presStyleIdx="2" presStyleCnt="3">
        <dgm:presLayoutVars>
          <dgm:bulletEnabled val="1"/>
        </dgm:presLayoutVars>
      </dgm:prSet>
      <dgm:spPr/>
    </dgm:pt>
    <dgm:pt modelId="{7213107D-9911-417D-99BD-66E90709B756}" type="pres">
      <dgm:prSet presAssocID="{14F3F0B2-8055-40F9-A64D-4DC17D3F8B54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50EC7330-73A6-4F93-B2FB-D858650C895A}" type="pres">
      <dgm:prSet presAssocID="{14F3F0B2-8055-40F9-A64D-4DC17D3F8B54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0E0F1E0D-55CF-4D25-8754-86D3ED75BFCF}" type="presOf" srcId="{2C908DBE-F7BF-4320-AF6E-03AC7CC2B66D}" destId="{760F89B9-8F41-481B-8640-7543270E6595}" srcOrd="0" destOrd="0" presId="urn:microsoft.com/office/officeart/2005/8/layout/target3"/>
    <dgm:cxn modelId="{D2C0D612-62C4-4C2E-ABD6-F4F3689ACE17}" type="presOf" srcId="{14F3F0B2-8055-40F9-A64D-4DC17D3F8B54}" destId="{7213107D-9911-417D-99BD-66E90709B756}" srcOrd="1" destOrd="0" presId="urn:microsoft.com/office/officeart/2005/8/layout/target3"/>
    <dgm:cxn modelId="{A9BFAF15-ED46-4F05-9326-4034EE7319CA}" type="presOf" srcId="{78427D0B-51B9-48DF-A8FE-D3C5C1525392}" destId="{50EC7330-73A6-4F93-B2FB-D858650C895A}" srcOrd="0" destOrd="0" presId="urn:microsoft.com/office/officeart/2005/8/layout/target3"/>
    <dgm:cxn modelId="{A9FF9022-F282-48B7-8676-38AC4A23E033}" type="presOf" srcId="{15956CBB-D310-4FC3-99DB-D06A5772AA10}" destId="{0E0A0AEE-D0F0-4A4A-893A-C9B192575028}" srcOrd="1" destOrd="0" presId="urn:microsoft.com/office/officeart/2005/8/layout/target3"/>
    <dgm:cxn modelId="{E06F0025-C2CD-4EA3-A97A-451CC6064A9C}" srcId="{251E8259-998E-41D1-8B30-712127DB303A}" destId="{2C908DBE-F7BF-4320-AF6E-03AC7CC2B66D}" srcOrd="0" destOrd="0" parTransId="{CFA7789A-BE6B-4040-A14F-FA27ADCBC060}" sibTransId="{02AEF558-C4F8-4E81-94C5-5E7885CC72DB}"/>
    <dgm:cxn modelId="{4EFD9F29-869D-4B59-9D9B-C0423B1CF3AE}" type="presOf" srcId="{15956CBB-D310-4FC3-99DB-D06A5772AA10}" destId="{87CBBF45-C0F6-40FD-AA57-0E377D134BBC}" srcOrd="0" destOrd="0" presId="urn:microsoft.com/office/officeart/2005/8/layout/target3"/>
    <dgm:cxn modelId="{249AE743-A3CB-450F-BB13-2B353E722C41}" srcId="{2C908DBE-F7BF-4320-AF6E-03AC7CC2B66D}" destId="{DA572B61-1906-4F0C-8ED3-E8D7843D71B1}" srcOrd="0" destOrd="0" parTransId="{8189CD75-DE60-4E7C-A9AE-D150BFE4BE0E}" sibTransId="{ACD126B5-58CB-46AD-BE2F-3D5A7B587094}"/>
    <dgm:cxn modelId="{7F29B544-751A-4860-AF78-E3408CA49E95}" srcId="{14F3F0B2-8055-40F9-A64D-4DC17D3F8B54}" destId="{78427D0B-51B9-48DF-A8FE-D3C5C1525392}" srcOrd="0" destOrd="0" parTransId="{85B8381C-86DD-48FF-ABB6-A23BCF11970C}" sibTransId="{19DE5B90-4F81-4B7F-BD22-6F14FFD9781F}"/>
    <dgm:cxn modelId="{E68FFC48-031B-4930-96D6-34E4C24D0DFD}" srcId="{251E8259-998E-41D1-8B30-712127DB303A}" destId="{14F3F0B2-8055-40F9-A64D-4DC17D3F8B54}" srcOrd="2" destOrd="0" parTransId="{C1C3D713-5277-49B9-BC20-4809BFB84457}" sibTransId="{3D36237A-2D62-4885-AD03-D4D227CCA596}"/>
    <dgm:cxn modelId="{3B5F184C-DE2D-430B-BC65-F1BEC50F447D}" type="presOf" srcId="{DA572B61-1906-4F0C-8ED3-E8D7843D71B1}" destId="{15D35480-2E69-46C8-A22C-438EBE66824C}" srcOrd="0" destOrd="0" presId="urn:microsoft.com/office/officeart/2005/8/layout/target3"/>
    <dgm:cxn modelId="{44AF2F51-9995-4B5D-9473-2531ED3AFF2F}" type="presOf" srcId="{14F3F0B2-8055-40F9-A64D-4DC17D3F8B54}" destId="{6AFA694B-9EEE-4ABD-8C38-3E40804A2D46}" srcOrd="0" destOrd="0" presId="urn:microsoft.com/office/officeart/2005/8/layout/target3"/>
    <dgm:cxn modelId="{93AD3F7B-ACF6-4F5F-877C-057097FE2E13}" srcId="{251E8259-998E-41D1-8B30-712127DB303A}" destId="{15956CBB-D310-4FC3-99DB-D06A5772AA10}" srcOrd="1" destOrd="0" parTransId="{2F6E21D1-5EA1-475F-BE2C-59970EE02786}" sibTransId="{E6DE0E81-4815-4519-882C-4FCD9E2D9BD6}"/>
    <dgm:cxn modelId="{B4FB2780-A7CF-44B1-A579-5BEA53D51DA5}" type="presOf" srcId="{2C908DBE-F7BF-4320-AF6E-03AC7CC2B66D}" destId="{E9101B29-12BA-47E6-84BE-C9E90A5F2F37}" srcOrd="1" destOrd="0" presId="urn:microsoft.com/office/officeart/2005/8/layout/target3"/>
    <dgm:cxn modelId="{69FA5C97-77B9-4F1C-A5AA-3001AA3AD546}" type="presOf" srcId="{251E8259-998E-41D1-8B30-712127DB303A}" destId="{499A2438-C68D-4F1F-858A-0A20BED8C69D}" srcOrd="0" destOrd="0" presId="urn:microsoft.com/office/officeart/2005/8/layout/target3"/>
    <dgm:cxn modelId="{81FCB1DE-C1EE-49C0-BDAB-46C7738D2EF5}" type="presOf" srcId="{D08F7B63-838A-4B1E-BA10-0D629128B129}" destId="{D3347C4F-4DDF-4E70-8F69-78B07E9CCC7F}" srcOrd="0" destOrd="0" presId="urn:microsoft.com/office/officeart/2005/8/layout/target3"/>
    <dgm:cxn modelId="{4B8089E7-E942-406B-80A5-4015811CBBD8}" srcId="{15956CBB-D310-4FC3-99DB-D06A5772AA10}" destId="{D08F7B63-838A-4B1E-BA10-0D629128B129}" srcOrd="0" destOrd="0" parTransId="{9E7AF878-9F9F-4D8E-80C8-482BE92D80F2}" sibTransId="{FD4A532E-8781-4AEA-9E60-B7FB46D7037B}"/>
    <dgm:cxn modelId="{918869A7-304A-4725-AAB2-B2CF005D4385}" type="presParOf" srcId="{499A2438-C68D-4F1F-858A-0A20BED8C69D}" destId="{A3E2716C-F065-4396-ABF7-356310DBCE5A}" srcOrd="0" destOrd="0" presId="urn:microsoft.com/office/officeart/2005/8/layout/target3"/>
    <dgm:cxn modelId="{B034DD2C-5CD0-4A9B-B44B-45179A1CCF51}" type="presParOf" srcId="{499A2438-C68D-4F1F-858A-0A20BED8C69D}" destId="{AC469E57-37A5-41D9-BA82-E7E392A21E01}" srcOrd="1" destOrd="0" presId="urn:microsoft.com/office/officeart/2005/8/layout/target3"/>
    <dgm:cxn modelId="{82B8BEBD-4919-4E1B-9681-D9A7D973E3E9}" type="presParOf" srcId="{499A2438-C68D-4F1F-858A-0A20BED8C69D}" destId="{760F89B9-8F41-481B-8640-7543270E6595}" srcOrd="2" destOrd="0" presId="urn:microsoft.com/office/officeart/2005/8/layout/target3"/>
    <dgm:cxn modelId="{E7E65CB8-A120-4A5E-B255-C623FFE33321}" type="presParOf" srcId="{499A2438-C68D-4F1F-858A-0A20BED8C69D}" destId="{327D0EDF-78CA-49CD-A6D4-2905388B1704}" srcOrd="3" destOrd="0" presId="urn:microsoft.com/office/officeart/2005/8/layout/target3"/>
    <dgm:cxn modelId="{F14A07C3-B9DA-4D82-935B-5AECF993345A}" type="presParOf" srcId="{499A2438-C68D-4F1F-858A-0A20BED8C69D}" destId="{D29ADADB-3A91-4626-B873-83F431A5FBB4}" srcOrd="4" destOrd="0" presId="urn:microsoft.com/office/officeart/2005/8/layout/target3"/>
    <dgm:cxn modelId="{2CD2C45B-5BD2-436F-BA9D-C953EAD0ECB5}" type="presParOf" srcId="{499A2438-C68D-4F1F-858A-0A20BED8C69D}" destId="{87CBBF45-C0F6-40FD-AA57-0E377D134BBC}" srcOrd="5" destOrd="0" presId="urn:microsoft.com/office/officeart/2005/8/layout/target3"/>
    <dgm:cxn modelId="{4B1472C0-A125-4DC0-8E2B-39D9181A10AD}" type="presParOf" srcId="{499A2438-C68D-4F1F-858A-0A20BED8C69D}" destId="{4DAC9B9E-048A-47E2-BD4B-63F77BB1974C}" srcOrd="6" destOrd="0" presId="urn:microsoft.com/office/officeart/2005/8/layout/target3"/>
    <dgm:cxn modelId="{BC7FC5CD-E3D2-42B4-A97E-C8BFDA6313D9}" type="presParOf" srcId="{499A2438-C68D-4F1F-858A-0A20BED8C69D}" destId="{DDCB1ECF-7859-4265-BF38-777C009A2545}" srcOrd="7" destOrd="0" presId="urn:microsoft.com/office/officeart/2005/8/layout/target3"/>
    <dgm:cxn modelId="{58D9529B-A98D-42A7-9B23-BA341338715F}" type="presParOf" srcId="{499A2438-C68D-4F1F-858A-0A20BED8C69D}" destId="{6AFA694B-9EEE-4ABD-8C38-3E40804A2D46}" srcOrd="8" destOrd="0" presId="urn:microsoft.com/office/officeart/2005/8/layout/target3"/>
    <dgm:cxn modelId="{B8F14CB2-8EED-43EB-888E-73DB292500F9}" type="presParOf" srcId="{499A2438-C68D-4F1F-858A-0A20BED8C69D}" destId="{E9101B29-12BA-47E6-84BE-C9E90A5F2F37}" srcOrd="9" destOrd="0" presId="urn:microsoft.com/office/officeart/2005/8/layout/target3"/>
    <dgm:cxn modelId="{28593B80-9899-44D9-842C-401F386077E1}" type="presParOf" srcId="{499A2438-C68D-4F1F-858A-0A20BED8C69D}" destId="{15D35480-2E69-46C8-A22C-438EBE66824C}" srcOrd="10" destOrd="0" presId="urn:microsoft.com/office/officeart/2005/8/layout/target3"/>
    <dgm:cxn modelId="{D8649068-0B4A-4631-865B-7CB5ACD7B035}" type="presParOf" srcId="{499A2438-C68D-4F1F-858A-0A20BED8C69D}" destId="{0E0A0AEE-D0F0-4A4A-893A-C9B192575028}" srcOrd="11" destOrd="0" presId="urn:microsoft.com/office/officeart/2005/8/layout/target3"/>
    <dgm:cxn modelId="{405FBA90-E14D-4930-99A9-68FADF58A442}" type="presParOf" srcId="{499A2438-C68D-4F1F-858A-0A20BED8C69D}" destId="{D3347C4F-4DDF-4E70-8F69-78B07E9CCC7F}" srcOrd="12" destOrd="0" presId="urn:microsoft.com/office/officeart/2005/8/layout/target3"/>
    <dgm:cxn modelId="{AC85E21D-8C74-49CB-B154-94C9A43523CF}" type="presParOf" srcId="{499A2438-C68D-4F1F-858A-0A20BED8C69D}" destId="{7213107D-9911-417D-99BD-66E90709B756}" srcOrd="13" destOrd="0" presId="urn:microsoft.com/office/officeart/2005/8/layout/target3"/>
    <dgm:cxn modelId="{90F416BD-DDBA-4724-B4C5-5D3E104827FE}" type="presParOf" srcId="{499A2438-C68D-4F1F-858A-0A20BED8C69D}" destId="{50EC7330-73A6-4F93-B2FB-D858650C895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749A6C3-D411-44BC-9572-83BF9BDF8A7D}" type="doc">
      <dgm:prSet loTypeId="urn:microsoft.com/office/officeart/2005/8/layout/venn1" loCatId="relationship" qsTypeId="urn:microsoft.com/office/officeart/2005/8/quickstyle/simple2" qsCatId="simple" csTypeId="urn:microsoft.com/office/officeart/2005/8/colors/colorful3" csCatId="colorful" phldr="1"/>
      <dgm:spPr/>
    </dgm:pt>
    <dgm:pt modelId="{42C1CA93-FA87-42F5-B0F7-2D42FDAEAE10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sz="2400" b="1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Determinante</a:t>
          </a:r>
        </a:p>
        <a:p>
          <a:r>
            <a:rPr lang="es-CO" sz="2400" dirty="0">
              <a:solidFill>
                <a:schemeClr val="tx1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Las pymes que disponen de patentes son más susceptibles a las barreras de costo y de conocimiento</a:t>
          </a:r>
          <a:r>
            <a:rPr lang="es-CO" sz="2800" dirty="0">
              <a:solidFill>
                <a:schemeClr val="tx1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.</a:t>
          </a:r>
          <a:endParaRPr lang="es-EC" sz="2800" dirty="0">
            <a:latin typeface="Times New Roman" panose="02020603050405020304" pitchFamily="18" charset="0"/>
            <a:ea typeface="Roboto Condensed" panose="020B0604020202020204" charset="0"/>
            <a:cs typeface="Times New Roman" panose="02020603050405020304" pitchFamily="18" charset="0"/>
          </a:endParaRPr>
        </a:p>
      </dgm:t>
    </dgm:pt>
    <dgm:pt modelId="{6F6109B2-1287-42F6-A5EE-DCB135BC87B4}" type="parTrans" cxnId="{BB5FF5ED-F3F4-4C6E-867C-E8C408003C14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3309D0A5-D183-4009-B9F0-1839C33CD937}" type="sibTrans" cxnId="{BB5FF5ED-F3F4-4C6E-867C-E8C408003C14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4AD2A880-1AC5-414B-B1CE-F4A2F0C3A774}">
      <dgm:prSet phldrT="[Texto]" custT="1"/>
      <dgm:spPr>
        <a:solidFill>
          <a:srgbClr val="9999FF">
            <a:alpha val="50000"/>
          </a:srgbClr>
        </a:solidFill>
      </dgm:spPr>
      <dgm:t>
        <a:bodyPr/>
        <a:lstStyle/>
        <a:p>
          <a:r>
            <a:rPr lang="es-EC" sz="2400" b="1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Conclusión</a:t>
          </a:r>
        </a:p>
        <a:p>
          <a:r>
            <a:rPr lang="es-EC" sz="4000" b="1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SE ACEPTA</a:t>
          </a:r>
        </a:p>
        <a:p>
          <a:endParaRPr lang="es-EC" sz="2800" dirty="0">
            <a:latin typeface="Times New Roman" panose="02020603050405020304" pitchFamily="18" charset="0"/>
            <a:ea typeface="Roboto Condensed" panose="020B0604020202020204" charset="0"/>
            <a:cs typeface="Times New Roman" panose="02020603050405020304" pitchFamily="18" charset="0"/>
          </a:endParaRPr>
        </a:p>
      </dgm:t>
    </dgm:pt>
    <dgm:pt modelId="{67F83300-38EB-492A-A068-9C0234355B0B}" type="parTrans" cxnId="{04D53690-4838-48F2-85C8-0166FABDFCF8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8C3B214B-4099-4AE0-9435-07544D3BD4BC}" type="sibTrans" cxnId="{04D53690-4838-48F2-85C8-0166FABDFCF8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7F7BB367-98D7-44E0-B77A-D0A2310D457D}">
      <dgm:prSet phldrT="[Texto]" custT="1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C" sz="2400" b="1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Resultado</a:t>
          </a:r>
        </a:p>
        <a:p>
          <a:r>
            <a:rPr lang="es-EC" sz="2400" b="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El Beta de la variable patentes presenta una relación positiva significativa</a:t>
          </a:r>
          <a:endParaRPr lang="es-EC" sz="2400" b="1" dirty="0">
            <a:latin typeface="Times New Roman" panose="02020603050405020304" pitchFamily="18" charset="0"/>
            <a:ea typeface="Roboto Condensed" panose="020B0604020202020204" charset="0"/>
            <a:cs typeface="Times New Roman" panose="02020603050405020304" pitchFamily="18" charset="0"/>
          </a:endParaRPr>
        </a:p>
      </dgm:t>
    </dgm:pt>
    <dgm:pt modelId="{706FE39D-6724-4786-97F2-8CE68A2A37AA}" type="parTrans" cxnId="{F9640008-A7F5-4956-A1FE-25471C9724BB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9F3E3B71-7ECA-4F94-A893-BC09ADB3C69F}" type="sibTrans" cxnId="{F9640008-A7F5-4956-A1FE-25471C9724BB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08AA9CC8-6D4E-4256-96C2-135E99349F0F}" type="pres">
      <dgm:prSet presAssocID="{D749A6C3-D411-44BC-9572-83BF9BDF8A7D}" presName="compositeShape" presStyleCnt="0">
        <dgm:presLayoutVars>
          <dgm:chMax val="7"/>
          <dgm:dir/>
          <dgm:resizeHandles val="exact"/>
        </dgm:presLayoutVars>
      </dgm:prSet>
      <dgm:spPr/>
    </dgm:pt>
    <dgm:pt modelId="{66FA0DA5-ED3E-4B5A-94C3-F3753ED00C02}" type="pres">
      <dgm:prSet presAssocID="{42C1CA93-FA87-42F5-B0F7-2D42FDAEAE10}" presName="circ1" presStyleLbl="vennNode1" presStyleIdx="0" presStyleCnt="3" custLinFactNeighborY="-5394"/>
      <dgm:spPr/>
    </dgm:pt>
    <dgm:pt modelId="{84149A9D-6E62-40D1-96FE-87EAEBBB8BC0}" type="pres">
      <dgm:prSet presAssocID="{42C1CA93-FA87-42F5-B0F7-2D42FDAEAE1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C61AE7C-00A7-452B-A52E-A0BEC73D45DF}" type="pres">
      <dgm:prSet presAssocID="{4AD2A880-1AC5-414B-B1CE-F4A2F0C3A774}" presName="circ2" presStyleLbl="vennNode1" presStyleIdx="1" presStyleCnt="3"/>
      <dgm:spPr/>
    </dgm:pt>
    <dgm:pt modelId="{2DBD05BB-2C5F-48D2-A724-2DBE51552826}" type="pres">
      <dgm:prSet presAssocID="{4AD2A880-1AC5-414B-B1CE-F4A2F0C3A77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BDD131F-8C85-4F48-8AF4-32A1ED373C0F}" type="pres">
      <dgm:prSet presAssocID="{7F7BB367-98D7-44E0-B77A-D0A2310D457D}" presName="circ3" presStyleLbl="vennNode1" presStyleIdx="2" presStyleCnt="3"/>
      <dgm:spPr/>
    </dgm:pt>
    <dgm:pt modelId="{4596F37B-8920-4965-A416-91623527CB51}" type="pres">
      <dgm:prSet presAssocID="{7F7BB367-98D7-44E0-B77A-D0A2310D457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9640008-A7F5-4956-A1FE-25471C9724BB}" srcId="{D749A6C3-D411-44BC-9572-83BF9BDF8A7D}" destId="{7F7BB367-98D7-44E0-B77A-D0A2310D457D}" srcOrd="2" destOrd="0" parTransId="{706FE39D-6724-4786-97F2-8CE68A2A37AA}" sibTransId="{9F3E3B71-7ECA-4F94-A893-BC09ADB3C69F}"/>
    <dgm:cxn modelId="{64C3BD29-2500-4BCB-AFF9-585487921C28}" type="presOf" srcId="{7F7BB367-98D7-44E0-B77A-D0A2310D457D}" destId="{4596F37B-8920-4965-A416-91623527CB51}" srcOrd="1" destOrd="0" presId="urn:microsoft.com/office/officeart/2005/8/layout/venn1"/>
    <dgm:cxn modelId="{86FAC229-E3F7-44DB-862F-4D8137BD7BA1}" type="presOf" srcId="{D749A6C3-D411-44BC-9572-83BF9BDF8A7D}" destId="{08AA9CC8-6D4E-4256-96C2-135E99349F0F}" srcOrd="0" destOrd="0" presId="urn:microsoft.com/office/officeart/2005/8/layout/venn1"/>
    <dgm:cxn modelId="{50102D41-69CF-4EB6-B171-7B93E66C606D}" type="presOf" srcId="{4AD2A880-1AC5-414B-B1CE-F4A2F0C3A774}" destId="{1C61AE7C-00A7-452B-A52E-A0BEC73D45DF}" srcOrd="0" destOrd="0" presId="urn:microsoft.com/office/officeart/2005/8/layout/venn1"/>
    <dgm:cxn modelId="{409AC47D-74CB-4CCF-93C1-21772B15BF2C}" type="presOf" srcId="{42C1CA93-FA87-42F5-B0F7-2D42FDAEAE10}" destId="{66FA0DA5-ED3E-4B5A-94C3-F3753ED00C02}" srcOrd="0" destOrd="0" presId="urn:microsoft.com/office/officeart/2005/8/layout/venn1"/>
    <dgm:cxn modelId="{04D53690-4838-48F2-85C8-0166FABDFCF8}" srcId="{D749A6C3-D411-44BC-9572-83BF9BDF8A7D}" destId="{4AD2A880-1AC5-414B-B1CE-F4A2F0C3A774}" srcOrd="1" destOrd="0" parTransId="{67F83300-38EB-492A-A068-9C0234355B0B}" sibTransId="{8C3B214B-4099-4AE0-9435-07544D3BD4BC}"/>
    <dgm:cxn modelId="{9B825CA6-5662-45E3-824D-01C161D11999}" type="presOf" srcId="{4AD2A880-1AC5-414B-B1CE-F4A2F0C3A774}" destId="{2DBD05BB-2C5F-48D2-A724-2DBE51552826}" srcOrd="1" destOrd="0" presId="urn:microsoft.com/office/officeart/2005/8/layout/venn1"/>
    <dgm:cxn modelId="{98A077CC-192D-47E2-9C99-381FB09A865F}" type="presOf" srcId="{42C1CA93-FA87-42F5-B0F7-2D42FDAEAE10}" destId="{84149A9D-6E62-40D1-96FE-87EAEBBB8BC0}" srcOrd="1" destOrd="0" presId="urn:microsoft.com/office/officeart/2005/8/layout/venn1"/>
    <dgm:cxn modelId="{BB5FF5ED-F3F4-4C6E-867C-E8C408003C14}" srcId="{D749A6C3-D411-44BC-9572-83BF9BDF8A7D}" destId="{42C1CA93-FA87-42F5-B0F7-2D42FDAEAE10}" srcOrd="0" destOrd="0" parTransId="{6F6109B2-1287-42F6-A5EE-DCB135BC87B4}" sibTransId="{3309D0A5-D183-4009-B9F0-1839C33CD937}"/>
    <dgm:cxn modelId="{ABD525F6-964C-4110-A983-31BC9B5F1075}" type="presOf" srcId="{7F7BB367-98D7-44E0-B77A-D0A2310D457D}" destId="{9BDD131F-8C85-4F48-8AF4-32A1ED373C0F}" srcOrd="0" destOrd="0" presId="urn:microsoft.com/office/officeart/2005/8/layout/venn1"/>
    <dgm:cxn modelId="{6E3F619F-2605-470F-9528-261E5D5B0914}" type="presParOf" srcId="{08AA9CC8-6D4E-4256-96C2-135E99349F0F}" destId="{66FA0DA5-ED3E-4B5A-94C3-F3753ED00C02}" srcOrd="0" destOrd="0" presId="urn:microsoft.com/office/officeart/2005/8/layout/venn1"/>
    <dgm:cxn modelId="{C9C1B2A6-4521-48E3-8CE8-42770DABC427}" type="presParOf" srcId="{08AA9CC8-6D4E-4256-96C2-135E99349F0F}" destId="{84149A9D-6E62-40D1-96FE-87EAEBBB8BC0}" srcOrd="1" destOrd="0" presId="urn:microsoft.com/office/officeart/2005/8/layout/venn1"/>
    <dgm:cxn modelId="{B0928F3D-BAF5-4DA8-B4BD-811EC4530300}" type="presParOf" srcId="{08AA9CC8-6D4E-4256-96C2-135E99349F0F}" destId="{1C61AE7C-00A7-452B-A52E-A0BEC73D45DF}" srcOrd="2" destOrd="0" presId="urn:microsoft.com/office/officeart/2005/8/layout/venn1"/>
    <dgm:cxn modelId="{FD8ABD83-F99D-42D5-8BA6-FF3CEC986AC0}" type="presParOf" srcId="{08AA9CC8-6D4E-4256-96C2-135E99349F0F}" destId="{2DBD05BB-2C5F-48D2-A724-2DBE51552826}" srcOrd="3" destOrd="0" presId="urn:microsoft.com/office/officeart/2005/8/layout/venn1"/>
    <dgm:cxn modelId="{998BC339-BD72-47B7-BA59-454C15A8B463}" type="presParOf" srcId="{08AA9CC8-6D4E-4256-96C2-135E99349F0F}" destId="{9BDD131F-8C85-4F48-8AF4-32A1ED373C0F}" srcOrd="4" destOrd="0" presId="urn:microsoft.com/office/officeart/2005/8/layout/venn1"/>
    <dgm:cxn modelId="{C4B2C003-47E8-49FE-B7AD-E6DAE1B3FE70}" type="presParOf" srcId="{08AA9CC8-6D4E-4256-96C2-135E99349F0F}" destId="{4596F37B-8920-4965-A416-91623527CB5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749A6C3-D411-44BC-9572-83BF9BDF8A7D}" type="doc">
      <dgm:prSet loTypeId="urn:microsoft.com/office/officeart/2005/8/layout/venn1" loCatId="relationship" qsTypeId="urn:microsoft.com/office/officeart/2005/8/quickstyle/simple2" qsCatId="simple" csTypeId="urn:microsoft.com/office/officeart/2005/8/colors/colorful5" csCatId="colorful" phldr="1"/>
      <dgm:spPr/>
    </dgm:pt>
    <dgm:pt modelId="{42C1CA93-FA87-42F5-B0F7-2D42FDAEAE10}">
      <dgm:prSet phldrT="[Texto]" custT="1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s-EC" sz="2400" b="1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Determinante</a:t>
          </a:r>
        </a:p>
        <a:p>
          <a:r>
            <a:rPr lang="es-EC" sz="20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Las pymes que desarrollan una innovación organizacional son sensibles a las barreras de costo y conocimiento</a:t>
          </a:r>
        </a:p>
      </dgm:t>
    </dgm:pt>
    <dgm:pt modelId="{6F6109B2-1287-42F6-A5EE-DCB135BC87B4}" type="parTrans" cxnId="{BB5FF5ED-F3F4-4C6E-867C-E8C408003C14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3309D0A5-D183-4009-B9F0-1839C33CD937}" type="sibTrans" cxnId="{BB5FF5ED-F3F4-4C6E-867C-E8C408003C14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4AD2A880-1AC5-414B-B1CE-F4A2F0C3A774}">
      <dgm:prSet phldrT="[Texto]" custT="1"/>
      <dgm:spPr/>
      <dgm:t>
        <a:bodyPr/>
        <a:lstStyle/>
        <a:p>
          <a:r>
            <a:rPr lang="es-EC" sz="2400" b="1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Conclusión</a:t>
          </a:r>
        </a:p>
        <a:p>
          <a:r>
            <a:rPr lang="es-EC" sz="4000" b="1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SE ACEPTA</a:t>
          </a:r>
        </a:p>
        <a:p>
          <a:endParaRPr lang="es-EC" sz="2800" dirty="0">
            <a:latin typeface="Times New Roman" panose="02020603050405020304" pitchFamily="18" charset="0"/>
            <a:ea typeface="Roboto Condensed" panose="020B0604020202020204" charset="0"/>
            <a:cs typeface="Times New Roman" panose="02020603050405020304" pitchFamily="18" charset="0"/>
          </a:endParaRPr>
        </a:p>
      </dgm:t>
    </dgm:pt>
    <dgm:pt modelId="{67F83300-38EB-492A-A068-9C0234355B0B}" type="parTrans" cxnId="{04D53690-4838-48F2-85C8-0166FABDFCF8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8C3B214B-4099-4AE0-9435-07544D3BD4BC}" type="sibTrans" cxnId="{04D53690-4838-48F2-85C8-0166FABDFCF8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7F7BB367-98D7-44E0-B77A-D0A2310D457D}">
      <dgm:prSet phldrT="[Texto]" custT="1"/>
      <dgm:spPr/>
      <dgm:t>
        <a:bodyPr/>
        <a:lstStyle/>
        <a:p>
          <a:r>
            <a:rPr lang="es-EC" sz="2400" b="1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Resultado</a:t>
          </a:r>
        </a:p>
        <a:p>
          <a:r>
            <a:rPr lang="es-EC" sz="2400" b="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El Beta de la variable innovación organizacional presenta una relación positiva significativa</a:t>
          </a:r>
          <a:endParaRPr lang="es-EC" sz="2400" b="1" dirty="0">
            <a:latin typeface="Times New Roman" panose="02020603050405020304" pitchFamily="18" charset="0"/>
            <a:ea typeface="Roboto Condensed" panose="020B0604020202020204" charset="0"/>
            <a:cs typeface="Times New Roman" panose="02020603050405020304" pitchFamily="18" charset="0"/>
          </a:endParaRPr>
        </a:p>
      </dgm:t>
    </dgm:pt>
    <dgm:pt modelId="{706FE39D-6724-4786-97F2-8CE68A2A37AA}" type="parTrans" cxnId="{F9640008-A7F5-4956-A1FE-25471C9724BB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9F3E3B71-7ECA-4F94-A893-BC09ADB3C69F}" type="sibTrans" cxnId="{F9640008-A7F5-4956-A1FE-25471C9724BB}">
      <dgm:prSet/>
      <dgm:spPr/>
      <dgm:t>
        <a:bodyPr/>
        <a:lstStyle/>
        <a:p>
          <a:endParaRPr lang="es-EC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gm:t>
    </dgm:pt>
    <dgm:pt modelId="{08AA9CC8-6D4E-4256-96C2-135E99349F0F}" type="pres">
      <dgm:prSet presAssocID="{D749A6C3-D411-44BC-9572-83BF9BDF8A7D}" presName="compositeShape" presStyleCnt="0">
        <dgm:presLayoutVars>
          <dgm:chMax val="7"/>
          <dgm:dir/>
          <dgm:resizeHandles val="exact"/>
        </dgm:presLayoutVars>
      </dgm:prSet>
      <dgm:spPr/>
    </dgm:pt>
    <dgm:pt modelId="{66FA0DA5-ED3E-4B5A-94C3-F3753ED00C02}" type="pres">
      <dgm:prSet presAssocID="{42C1CA93-FA87-42F5-B0F7-2D42FDAEAE10}" presName="circ1" presStyleLbl="vennNode1" presStyleIdx="0" presStyleCnt="3" custLinFactNeighborX="-869" custLinFactNeighborY="-145"/>
      <dgm:spPr/>
    </dgm:pt>
    <dgm:pt modelId="{84149A9D-6E62-40D1-96FE-87EAEBBB8BC0}" type="pres">
      <dgm:prSet presAssocID="{42C1CA93-FA87-42F5-B0F7-2D42FDAEAE1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C61AE7C-00A7-452B-A52E-A0BEC73D45DF}" type="pres">
      <dgm:prSet presAssocID="{4AD2A880-1AC5-414B-B1CE-F4A2F0C3A774}" presName="circ2" presStyleLbl="vennNode1" presStyleIdx="1" presStyleCnt="3"/>
      <dgm:spPr/>
    </dgm:pt>
    <dgm:pt modelId="{2DBD05BB-2C5F-48D2-A724-2DBE51552826}" type="pres">
      <dgm:prSet presAssocID="{4AD2A880-1AC5-414B-B1CE-F4A2F0C3A77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BDD131F-8C85-4F48-8AF4-32A1ED373C0F}" type="pres">
      <dgm:prSet presAssocID="{7F7BB367-98D7-44E0-B77A-D0A2310D457D}" presName="circ3" presStyleLbl="vennNode1" presStyleIdx="2" presStyleCnt="3"/>
      <dgm:spPr/>
    </dgm:pt>
    <dgm:pt modelId="{4596F37B-8920-4965-A416-91623527CB51}" type="pres">
      <dgm:prSet presAssocID="{7F7BB367-98D7-44E0-B77A-D0A2310D457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9640008-A7F5-4956-A1FE-25471C9724BB}" srcId="{D749A6C3-D411-44BC-9572-83BF9BDF8A7D}" destId="{7F7BB367-98D7-44E0-B77A-D0A2310D457D}" srcOrd="2" destOrd="0" parTransId="{706FE39D-6724-4786-97F2-8CE68A2A37AA}" sibTransId="{9F3E3B71-7ECA-4F94-A893-BC09ADB3C69F}"/>
    <dgm:cxn modelId="{5E252441-5F05-481B-9B99-E484B50E7088}" type="presOf" srcId="{4AD2A880-1AC5-414B-B1CE-F4A2F0C3A774}" destId="{1C61AE7C-00A7-452B-A52E-A0BEC73D45DF}" srcOrd="0" destOrd="0" presId="urn:microsoft.com/office/officeart/2005/8/layout/venn1"/>
    <dgm:cxn modelId="{752D606E-0A48-4CDE-B79E-018AA496E432}" type="presOf" srcId="{42C1CA93-FA87-42F5-B0F7-2D42FDAEAE10}" destId="{84149A9D-6E62-40D1-96FE-87EAEBBB8BC0}" srcOrd="1" destOrd="0" presId="urn:microsoft.com/office/officeart/2005/8/layout/venn1"/>
    <dgm:cxn modelId="{04D53690-4838-48F2-85C8-0166FABDFCF8}" srcId="{D749A6C3-D411-44BC-9572-83BF9BDF8A7D}" destId="{4AD2A880-1AC5-414B-B1CE-F4A2F0C3A774}" srcOrd="1" destOrd="0" parTransId="{67F83300-38EB-492A-A068-9C0234355B0B}" sibTransId="{8C3B214B-4099-4AE0-9435-07544D3BD4BC}"/>
    <dgm:cxn modelId="{149B3F94-ECE2-4430-8350-63461400AB85}" type="presOf" srcId="{7F7BB367-98D7-44E0-B77A-D0A2310D457D}" destId="{4596F37B-8920-4965-A416-91623527CB51}" srcOrd="1" destOrd="0" presId="urn:microsoft.com/office/officeart/2005/8/layout/venn1"/>
    <dgm:cxn modelId="{62CBDBBF-E4E1-4541-9A4A-072EB43F17F8}" type="presOf" srcId="{42C1CA93-FA87-42F5-B0F7-2D42FDAEAE10}" destId="{66FA0DA5-ED3E-4B5A-94C3-F3753ED00C02}" srcOrd="0" destOrd="0" presId="urn:microsoft.com/office/officeart/2005/8/layout/venn1"/>
    <dgm:cxn modelId="{360E1DD6-F720-4408-A4DD-08E70E4A9964}" type="presOf" srcId="{4AD2A880-1AC5-414B-B1CE-F4A2F0C3A774}" destId="{2DBD05BB-2C5F-48D2-A724-2DBE51552826}" srcOrd="1" destOrd="0" presId="urn:microsoft.com/office/officeart/2005/8/layout/venn1"/>
    <dgm:cxn modelId="{EE1749DF-F35F-488A-A131-CCB34DD6730B}" type="presOf" srcId="{7F7BB367-98D7-44E0-B77A-D0A2310D457D}" destId="{9BDD131F-8C85-4F48-8AF4-32A1ED373C0F}" srcOrd="0" destOrd="0" presId="urn:microsoft.com/office/officeart/2005/8/layout/venn1"/>
    <dgm:cxn modelId="{BB5FF5ED-F3F4-4C6E-867C-E8C408003C14}" srcId="{D749A6C3-D411-44BC-9572-83BF9BDF8A7D}" destId="{42C1CA93-FA87-42F5-B0F7-2D42FDAEAE10}" srcOrd="0" destOrd="0" parTransId="{6F6109B2-1287-42F6-A5EE-DCB135BC87B4}" sibTransId="{3309D0A5-D183-4009-B9F0-1839C33CD937}"/>
    <dgm:cxn modelId="{735EE7FF-2F96-4F3D-B9B7-0167781198A5}" type="presOf" srcId="{D749A6C3-D411-44BC-9572-83BF9BDF8A7D}" destId="{08AA9CC8-6D4E-4256-96C2-135E99349F0F}" srcOrd="0" destOrd="0" presId="urn:microsoft.com/office/officeart/2005/8/layout/venn1"/>
    <dgm:cxn modelId="{8E21DE00-11D8-457E-9F83-921E88F47546}" type="presParOf" srcId="{08AA9CC8-6D4E-4256-96C2-135E99349F0F}" destId="{66FA0DA5-ED3E-4B5A-94C3-F3753ED00C02}" srcOrd="0" destOrd="0" presId="urn:microsoft.com/office/officeart/2005/8/layout/venn1"/>
    <dgm:cxn modelId="{D7D9FD05-BE75-4A04-A816-8407EB299C1B}" type="presParOf" srcId="{08AA9CC8-6D4E-4256-96C2-135E99349F0F}" destId="{84149A9D-6E62-40D1-96FE-87EAEBBB8BC0}" srcOrd="1" destOrd="0" presId="urn:microsoft.com/office/officeart/2005/8/layout/venn1"/>
    <dgm:cxn modelId="{CA0CF188-33A6-4516-ACED-03948FC225E5}" type="presParOf" srcId="{08AA9CC8-6D4E-4256-96C2-135E99349F0F}" destId="{1C61AE7C-00A7-452B-A52E-A0BEC73D45DF}" srcOrd="2" destOrd="0" presId="urn:microsoft.com/office/officeart/2005/8/layout/venn1"/>
    <dgm:cxn modelId="{1E7142B2-B156-4089-A1B7-C1125D9DBF66}" type="presParOf" srcId="{08AA9CC8-6D4E-4256-96C2-135E99349F0F}" destId="{2DBD05BB-2C5F-48D2-A724-2DBE51552826}" srcOrd="3" destOrd="0" presId="urn:microsoft.com/office/officeart/2005/8/layout/venn1"/>
    <dgm:cxn modelId="{1B28B123-1FEF-43B5-A699-D654148B5801}" type="presParOf" srcId="{08AA9CC8-6D4E-4256-96C2-135E99349F0F}" destId="{9BDD131F-8C85-4F48-8AF4-32A1ED373C0F}" srcOrd="4" destOrd="0" presId="urn:microsoft.com/office/officeart/2005/8/layout/venn1"/>
    <dgm:cxn modelId="{9B470802-74E7-42F4-8713-8B20E5B0A3EE}" type="presParOf" srcId="{08AA9CC8-6D4E-4256-96C2-135E99349F0F}" destId="{4596F37B-8920-4965-A416-91623527CB5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7C0BBF9-8B69-41C6-B628-E2D9C3D3BB6B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1E190FAF-A01B-4FFD-BD3A-BCFD3F35CD3F}">
      <dgm:prSet phldrT="[Texto]" custT="1"/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Implementar líneas de financiamiento, dirigidas a la innovación</a:t>
          </a:r>
        </a:p>
      </dgm:t>
    </dgm:pt>
    <dgm:pt modelId="{7AFC3809-04F7-451F-B0D3-284B31488767}" type="parTrans" cxnId="{3C4984A9-D36A-4245-A1CF-3CC015B1C159}">
      <dgm:prSet/>
      <dgm:spPr/>
      <dgm:t>
        <a:bodyPr/>
        <a:lstStyle/>
        <a:p>
          <a:endParaRPr lang="es-EC"/>
        </a:p>
      </dgm:t>
    </dgm:pt>
    <dgm:pt modelId="{FF1C58D3-CA98-49A1-B5A6-0E0AD1442B2C}" type="sibTrans" cxnId="{3C4984A9-D36A-4245-A1CF-3CC015B1C159}">
      <dgm:prSet/>
      <dgm:spPr/>
      <dgm:t>
        <a:bodyPr/>
        <a:lstStyle/>
        <a:p>
          <a:endParaRPr lang="es-EC"/>
        </a:p>
      </dgm:t>
    </dgm:pt>
    <dgm:pt modelId="{704746E2-0068-45D3-A48F-FDD86D2040DC}">
      <dgm:prSet phldrT="[Texto]" custT="1"/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Fomentar una cultura innovadora</a:t>
          </a:r>
        </a:p>
      </dgm:t>
    </dgm:pt>
    <dgm:pt modelId="{60F917D8-EB1D-4E19-B239-D6DAE9571F30}" type="parTrans" cxnId="{060652DD-CEBB-407F-AC23-9EF12B8927DD}">
      <dgm:prSet/>
      <dgm:spPr/>
      <dgm:t>
        <a:bodyPr/>
        <a:lstStyle/>
        <a:p>
          <a:endParaRPr lang="es-EC"/>
        </a:p>
      </dgm:t>
    </dgm:pt>
    <dgm:pt modelId="{9EE47FF5-D056-404E-A743-825D7022B710}" type="sibTrans" cxnId="{060652DD-CEBB-407F-AC23-9EF12B8927DD}">
      <dgm:prSet/>
      <dgm:spPr/>
      <dgm:t>
        <a:bodyPr/>
        <a:lstStyle/>
        <a:p>
          <a:endParaRPr lang="es-EC"/>
        </a:p>
      </dgm:t>
    </dgm:pt>
    <dgm:pt modelId="{3A664506-4D50-49BE-BA9C-B1F37E762083}" type="pres">
      <dgm:prSet presAssocID="{B7C0BBF9-8B69-41C6-B628-E2D9C3D3BB6B}" presName="Name0" presStyleCnt="0">
        <dgm:presLayoutVars>
          <dgm:dir/>
          <dgm:animLvl val="lvl"/>
          <dgm:resizeHandles val="exact"/>
        </dgm:presLayoutVars>
      </dgm:prSet>
      <dgm:spPr/>
    </dgm:pt>
    <dgm:pt modelId="{C1EF68B2-296D-4558-8EB1-16BAD5BD7BD6}" type="pres">
      <dgm:prSet presAssocID="{1E190FAF-A01B-4FFD-BD3A-BCFD3F35CD3F}" presName="parTxOnly" presStyleLbl="node1" presStyleIdx="0" presStyleCnt="2" custLinFactNeighborX="-26417" custLinFactNeighborY="-595">
        <dgm:presLayoutVars>
          <dgm:chMax val="0"/>
          <dgm:chPref val="0"/>
          <dgm:bulletEnabled val="1"/>
        </dgm:presLayoutVars>
      </dgm:prSet>
      <dgm:spPr/>
    </dgm:pt>
    <dgm:pt modelId="{1FAB1B64-6EAE-4BF1-8E7C-18467276066D}" type="pres">
      <dgm:prSet presAssocID="{FF1C58D3-CA98-49A1-B5A6-0E0AD1442B2C}" presName="parTxOnlySpace" presStyleCnt="0"/>
      <dgm:spPr/>
    </dgm:pt>
    <dgm:pt modelId="{354F007B-D61F-4EF7-BCBD-5B9DD1028C2A}" type="pres">
      <dgm:prSet presAssocID="{704746E2-0068-45D3-A48F-FDD86D2040DC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E202A10-7F2D-43AC-977A-F434BF908A80}" type="presOf" srcId="{1E190FAF-A01B-4FFD-BD3A-BCFD3F35CD3F}" destId="{C1EF68B2-296D-4558-8EB1-16BAD5BD7BD6}" srcOrd="0" destOrd="0" presId="urn:microsoft.com/office/officeart/2005/8/layout/chevron1"/>
    <dgm:cxn modelId="{0BE63541-CE9C-4C28-B2CB-8177700C4B51}" type="presOf" srcId="{B7C0BBF9-8B69-41C6-B628-E2D9C3D3BB6B}" destId="{3A664506-4D50-49BE-BA9C-B1F37E762083}" srcOrd="0" destOrd="0" presId="urn:microsoft.com/office/officeart/2005/8/layout/chevron1"/>
    <dgm:cxn modelId="{0CDD0643-F22F-49BB-A261-C683AF9EB44E}" type="presOf" srcId="{704746E2-0068-45D3-A48F-FDD86D2040DC}" destId="{354F007B-D61F-4EF7-BCBD-5B9DD1028C2A}" srcOrd="0" destOrd="0" presId="urn:microsoft.com/office/officeart/2005/8/layout/chevron1"/>
    <dgm:cxn modelId="{3C4984A9-D36A-4245-A1CF-3CC015B1C159}" srcId="{B7C0BBF9-8B69-41C6-B628-E2D9C3D3BB6B}" destId="{1E190FAF-A01B-4FFD-BD3A-BCFD3F35CD3F}" srcOrd="0" destOrd="0" parTransId="{7AFC3809-04F7-451F-B0D3-284B31488767}" sibTransId="{FF1C58D3-CA98-49A1-B5A6-0E0AD1442B2C}"/>
    <dgm:cxn modelId="{060652DD-CEBB-407F-AC23-9EF12B8927DD}" srcId="{B7C0BBF9-8B69-41C6-B628-E2D9C3D3BB6B}" destId="{704746E2-0068-45D3-A48F-FDD86D2040DC}" srcOrd="1" destOrd="0" parTransId="{60F917D8-EB1D-4E19-B239-D6DAE9571F30}" sibTransId="{9EE47FF5-D056-404E-A743-825D7022B710}"/>
    <dgm:cxn modelId="{154286C7-A47E-4FCF-BE4A-627712AB2FAA}" type="presParOf" srcId="{3A664506-4D50-49BE-BA9C-B1F37E762083}" destId="{C1EF68B2-296D-4558-8EB1-16BAD5BD7BD6}" srcOrd="0" destOrd="0" presId="urn:microsoft.com/office/officeart/2005/8/layout/chevron1"/>
    <dgm:cxn modelId="{CB924F85-37B7-4293-A6E1-EF753A36CEA5}" type="presParOf" srcId="{3A664506-4D50-49BE-BA9C-B1F37E762083}" destId="{1FAB1B64-6EAE-4BF1-8E7C-18467276066D}" srcOrd="1" destOrd="0" presId="urn:microsoft.com/office/officeart/2005/8/layout/chevron1"/>
    <dgm:cxn modelId="{17B0CC96-139F-4966-8669-D31403242640}" type="presParOf" srcId="{3A664506-4D50-49BE-BA9C-B1F37E762083}" destId="{354F007B-D61F-4EF7-BCBD-5B9DD1028C2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E748250-8B49-4C03-BDCB-4A168B6AEC7B}" type="doc">
      <dgm:prSet loTypeId="urn:microsoft.com/office/officeart/2005/8/layout/venn3" loCatId="relationship" qsTypeId="urn:microsoft.com/office/officeart/2005/8/quickstyle/simple2" qsCatId="simple" csTypeId="urn:microsoft.com/office/officeart/2005/8/colors/accent1_1" csCatId="accent1" phldr="1"/>
      <dgm:spPr/>
    </dgm:pt>
    <dgm:pt modelId="{BC4F3FA3-E910-4D66-9D68-94CB4C0C016A}">
      <dgm:prSet phldrT="[Texto]" custT="1"/>
      <dgm:spPr/>
      <dgm:t>
        <a:bodyPr/>
        <a:lstStyle/>
        <a:p>
          <a:r>
            <a:rPr lang="es-E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Generar una línea base de la información relacionada a la situación de las pequeñas y jóvenes empresas </a:t>
          </a:r>
        </a:p>
      </dgm:t>
    </dgm:pt>
    <dgm:pt modelId="{E64A67D1-8F19-4579-A82F-A10517D17015}" type="parTrans" cxnId="{DC4C7C04-629B-43BB-AA5D-2AFFB3EE350D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7841F1-76C4-4EC1-8D2A-5FFA56DBAA7D}" type="sibTrans" cxnId="{DC4C7C04-629B-43BB-AA5D-2AFFB3EE350D}">
      <dgm:prSet custT="1"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94DAC7-03DC-47D5-8758-8F67D39002DD}">
      <dgm:prSet phldrT="[Texto]" custT="1"/>
      <dgm:spPr/>
      <dgm:t>
        <a:bodyPr/>
        <a:lstStyle/>
        <a:p>
          <a:r>
            <a:rPr lang="es-E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Evidenciar las deficiencias del talento humano de las pymes</a:t>
          </a:r>
        </a:p>
      </dgm:t>
    </dgm:pt>
    <dgm:pt modelId="{A65165FA-C340-456E-948F-EDA8E6DD19BD}" type="parTrans" cxnId="{95408512-80B1-4700-B23F-FCAFC022697E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150F9-B64F-4AAE-8DE6-D94C3A48AC41}" type="sibTrans" cxnId="{95408512-80B1-4700-B23F-FCAFC022697E}">
      <dgm:prSet custT="1"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D30547-6A04-4FA7-A511-B4E04D7D66E8}">
      <dgm:prSet phldrT="[Texto]" custT="1"/>
      <dgm:spPr/>
      <dgm:t>
        <a:bodyPr/>
        <a:lstStyle/>
        <a:p>
          <a:r>
            <a:rPr lang="en-US" altLang="ja-JP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Establecer</a:t>
          </a:r>
          <a:r>
            <a: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ja-JP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políticas</a:t>
          </a:r>
          <a:r>
            <a: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ja-JP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empresariales</a:t>
          </a:r>
          <a:r>
            <a: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para </a:t>
          </a:r>
          <a:r>
            <a:rPr lang="en-US" altLang="ja-JP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tomar</a:t>
          </a:r>
          <a:r>
            <a: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ja-JP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decisiones</a:t>
          </a:r>
          <a:r>
            <a: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ja-JP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empresariales</a:t>
          </a:r>
          <a:r>
            <a: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ja-JP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adecuadas</a:t>
          </a:r>
          <a:r>
            <a: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3689BC-534B-4226-AB29-E2AA64D1416B}" type="parTrans" cxnId="{8D5B37E5-2103-4D55-B193-02F6F4A8BA01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6DEC32-078A-477E-ADCC-B7BE65A81748}" type="sibTrans" cxnId="{8D5B37E5-2103-4D55-B193-02F6F4A8BA01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FE685-AD8E-4325-A346-36672642DBCA}">
      <dgm:prSet phldrT="[Texto]" custT="1"/>
      <dgm:spPr/>
      <dgm:t>
        <a:bodyPr/>
        <a:lstStyle/>
        <a:p>
          <a:r>
            <a:rPr lang="es-E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Descubrir que las pequeñas empresas se ven afectadas por la falta de financiamiento externo y los costos altos de innovación</a:t>
          </a:r>
        </a:p>
      </dgm:t>
    </dgm:pt>
    <dgm:pt modelId="{97B53325-39AE-4DF6-9C71-CDD845EE3042}" type="parTrans" cxnId="{B462826B-68EF-453A-BF09-28A0301C736B}">
      <dgm:prSet/>
      <dgm:spPr/>
      <dgm:t>
        <a:bodyPr/>
        <a:lstStyle/>
        <a:p>
          <a:endParaRPr lang="es-EC"/>
        </a:p>
      </dgm:t>
    </dgm:pt>
    <dgm:pt modelId="{C0FDB788-322C-43A0-9FBC-D9465E221BD5}" type="sibTrans" cxnId="{B462826B-68EF-453A-BF09-28A0301C736B}">
      <dgm:prSet/>
      <dgm:spPr/>
      <dgm:t>
        <a:bodyPr/>
        <a:lstStyle/>
        <a:p>
          <a:endParaRPr lang="es-EC"/>
        </a:p>
      </dgm:t>
    </dgm:pt>
    <dgm:pt modelId="{011E27DD-0C36-4427-A1D2-E4A82A967536}">
      <dgm:prSet phldrT="[Texto]" custT="1"/>
      <dgm:spPr/>
      <dgm:t>
        <a:bodyPr/>
        <a:lstStyle/>
        <a:p>
          <a:r>
            <a:rPr lang="es-E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Conocer que las barreras de mercado son mas significativas para las pymes que desarrollan I+D</a:t>
          </a:r>
        </a:p>
      </dgm:t>
    </dgm:pt>
    <dgm:pt modelId="{9F9EC4B4-68BF-49F9-9BFB-ED67FB38F41C}" type="parTrans" cxnId="{788191B2-0895-40BF-82EA-9C435A403AF3}">
      <dgm:prSet/>
      <dgm:spPr/>
      <dgm:t>
        <a:bodyPr/>
        <a:lstStyle/>
        <a:p>
          <a:endParaRPr lang="es-EC"/>
        </a:p>
      </dgm:t>
    </dgm:pt>
    <dgm:pt modelId="{20DEC00B-474E-49C1-A665-32FAEC1DCD7F}" type="sibTrans" cxnId="{788191B2-0895-40BF-82EA-9C435A403AF3}">
      <dgm:prSet/>
      <dgm:spPr/>
      <dgm:t>
        <a:bodyPr/>
        <a:lstStyle/>
        <a:p>
          <a:endParaRPr lang="es-EC"/>
        </a:p>
      </dgm:t>
    </dgm:pt>
    <dgm:pt modelId="{AFB9AAFD-9390-43E6-B18D-C5D28A6FF46D}" type="pres">
      <dgm:prSet presAssocID="{6E748250-8B49-4C03-BDCB-4A168B6AEC7B}" presName="Name0" presStyleCnt="0">
        <dgm:presLayoutVars>
          <dgm:dir/>
          <dgm:resizeHandles val="exact"/>
        </dgm:presLayoutVars>
      </dgm:prSet>
      <dgm:spPr/>
    </dgm:pt>
    <dgm:pt modelId="{6DC1364B-BDBA-4A36-AD07-04C9E8527095}" type="pres">
      <dgm:prSet presAssocID="{BC4F3FA3-E910-4D66-9D68-94CB4C0C016A}" presName="Name5" presStyleLbl="vennNode1" presStyleIdx="0" presStyleCnt="5">
        <dgm:presLayoutVars>
          <dgm:bulletEnabled val="1"/>
        </dgm:presLayoutVars>
      </dgm:prSet>
      <dgm:spPr/>
    </dgm:pt>
    <dgm:pt modelId="{BBCFCB36-1508-4655-89D2-A10CEAE76234}" type="pres">
      <dgm:prSet presAssocID="{D27841F1-76C4-4EC1-8D2A-5FFA56DBAA7D}" presName="space" presStyleCnt="0"/>
      <dgm:spPr/>
    </dgm:pt>
    <dgm:pt modelId="{2A85F423-DB6E-4604-B8EB-D321432B95DC}" type="pres">
      <dgm:prSet presAssocID="{71FFE685-AD8E-4325-A346-36672642DBCA}" presName="Name5" presStyleLbl="vennNode1" presStyleIdx="1" presStyleCnt="5">
        <dgm:presLayoutVars>
          <dgm:bulletEnabled val="1"/>
        </dgm:presLayoutVars>
      </dgm:prSet>
      <dgm:spPr/>
    </dgm:pt>
    <dgm:pt modelId="{8CC31851-572C-4DD5-A660-DC3832381D82}" type="pres">
      <dgm:prSet presAssocID="{C0FDB788-322C-43A0-9FBC-D9465E221BD5}" presName="space" presStyleCnt="0"/>
      <dgm:spPr/>
    </dgm:pt>
    <dgm:pt modelId="{826E179D-83C3-4A48-A734-E926D1387768}" type="pres">
      <dgm:prSet presAssocID="{1F94DAC7-03DC-47D5-8758-8F67D39002DD}" presName="Name5" presStyleLbl="vennNode1" presStyleIdx="2" presStyleCnt="5">
        <dgm:presLayoutVars>
          <dgm:bulletEnabled val="1"/>
        </dgm:presLayoutVars>
      </dgm:prSet>
      <dgm:spPr/>
    </dgm:pt>
    <dgm:pt modelId="{EEF4F09E-5B9D-4E91-B81D-4BBFBA691840}" type="pres">
      <dgm:prSet presAssocID="{19A150F9-B64F-4AAE-8DE6-D94C3A48AC41}" presName="space" presStyleCnt="0"/>
      <dgm:spPr/>
    </dgm:pt>
    <dgm:pt modelId="{B34E19B7-3A46-4CEA-86B4-597D729CC852}" type="pres">
      <dgm:prSet presAssocID="{011E27DD-0C36-4427-A1D2-E4A82A967536}" presName="Name5" presStyleLbl="vennNode1" presStyleIdx="3" presStyleCnt="5">
        <dgm:presLayoutVars>
          <dgm:bulletEnabled val="1"/>
        </dgm:presLayoutVars>
      </dgm:prSet>
      <dgm:spPr/>
    </dgm:pt>
    <dgm:pt modelId="{CE713743-ECA3-41E7-82AE-187412D15CDD}" type="pres">
      <dgm:prSet presAssocID="{20DEC00B-474E-49C1-A665-32FAEC1DCD7F}" presName="space" presStyleCnt="0"/>
      <dgm:spPr/>
    </dgm:pt>
    <dgm:pt modelId="{5A6EA41A-1E75-4332-A078-C5878135F689}" type="pres">
      <dgm:prSet presAssocID="{A9D30547-6A04-4FA7-A511-B4E04D7D66E8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DC4C7C04-629B-43BB-AA5D-2AFFB3EE350D}" srcId="{6E748250-8B49-4C03-BDCB-4A168B6AEC7B}" destId="{BC4F3FA3-E910-4D66-9D68-94CB4C0C016A}" srcOrd="0" destOrd="0" parTransId="{E64A67D1-8F19-4579-A82F-A10517D17015}" sibTransId="{D27841F1-76C4-4EC1-8D2A-5FFA56DBAA7D}"/>
    <dgm:cxn modelId="{95408512-80B1-4700-B23F-FCAFC022697E}" srcId="{6E748250-8B49-4C03-BDCB-4A168B6AEC7B}" destId="{1F94DAC7-03DC-47D5-8758-8F67D39002DD}" srcOrd="2" destOrd="0" parTransId="{A65165FA-C340-456E-948F-EDA8E6DD19BD}" sibTransId="{19A150F9-B64F-4AAE-8DE6-D94C3A48AC41}"/>
    <dgm:cxn modelId="{B462826B-68EF-453A-BF09-28A0301C736B}" srcId="{6E748250-8B49-4C03-BDCB-4A168B6AEC7B}" destId="{71FFE685-AD8E-4325-A346-36672642DBCA}" srcOrd="1" destOrd="0" parTransId="{97B53325-39AE-4DF6-9C71-CDD845EE3042}" sibTransId="{C0FDB788-322C-43A0-9FBC-D9465E221BD5}"/>
    <dgm:cxn modelId="{E48E2270-54CD-45FE-985B-6D9AD4F14E5B}" type="presOf" srcId="{6E748250-8B49-4C03-BDCB-4A168B6AEC7B}" destId="{AFB9AAFD-9390-43E6-B18D-C5D28A6FF46D}" srcOrd="0" destOrd="0" presId="urn:microsoft.com/office/officeart/2005/8/layout/venn3"/>
    <dgm:cxn modelId="{09E2D479-92A0-420B-91C6-C4D4F6E09668}" type="presOf" srcId="{A9D30547-6A04-4FA7-A511-B4E04D7D66E8}" destId="{5A6EA41A-1E75-4332-A078-C5878135F689}" srcOrd="0" destOrd="0" presId="urn:microsoft.com/office/officeart/2005/8/layout/venn3"/>
    <dgm:cxn modelId="{DC5B5C82-7E94-4E1A-8E89-AB8782AB10D0}" type="presOf" srcId="{BC4F3FA3-E910-4D66-9D68-94CB4C0C016A}" destId="{6DC1364B-BDBA-4A36-AD07-04C9E8527095}" srcOrd="0" destOrd="0" presId="urn:microsoft.com/office/officeart/2005/8/layout/venn3"/>
    <dgm:cxn modelId="{E1A73191-50A1-4060-BAB1-5BEC628645F8}" type="presOf" srcId="{1F94DAC7-03DC-47D5-8758-8F67D39002DD}" destId="{826E179D-83C3-4A48-A734-E926D1387768}" srcOrd="0" destOrd="0" presId="urn:microsoft.com/office/officeart/2005/8/layout/venn3"/>
    <dgm:cxn modelId="{788191B2-0895-40BF-82EA-9C435A403AF3}" srcId="{6E748250-8B49-4C03-BDCB-4A168B6AEC7B}" destId="{011E27DD-0C36-4427-A1D2-E4A82A967536}" srcOrd="3" destOrd="0" parTransId="{9F9EC4B4-68BF-49F9-9BFB-ED67FB38F41C}" sibTransId="{20DEC00B-474E-49C1-A665-32FAEC1DCD7F}"/>
    <dgm:cxn modelId="{66207BDC-CA1C-47FD-BFA2-FA55B0CE4126}" type="presOf" srcId="{71FFE685-AD8E-4325-A346-36672642DBCA}" destId="{2A85F423-DB6E-4604-B8EB-D321432B95DC}" srcOrd="0" destOrd="0" presId="urn:microsoft.com/office/officeart/2005/8/layout/venn3"/>
    <dgm:cxn modelId="{8D5B37E5-2103-4D55-B193-02F6F4A8BA01}" srcId="{6E748250-8B49-4C03-BDCB-4A168B6AEC7B}" destId="{A9D30547-6A04-4FA7-A511-B4E04D7D66E8}" srcOrd="4" destOrd="0" parTransId="{8D3689BC-534B-4226-AB29-E2AA64D1416B}" sibTransId="{AF6DEC32-078A-477E-ADCC-B7BE65A81748}"/>
    <dgm:cxn modelId="{637230F9-6099-42FD-A876-FA13AF38D487}" type="presOf" srcId="{011E27DD-0C36-4427-A1D2-E4A82A967536}" destId="{B34E19B7-3A46-4CEA-86B4-597D729CC852}" srcOrd="0" destOrd="0" presId="urn:microsoft.com/office/officeart/2005/8/layout/venn3"/>
    <dgm:cxn modelId="{0ACF027C-E46E-4B24-A0AB-5F79D9D68758}" type="presParOf" srcId="{AFB9AAFD-9390-43E6-B18D-C5D28A6FF46D}" destId="{6DC1364B-BDBA-4A36-AD07-04C9E8527095}" srcOrd="0" destOrd="0" presId="urn:microsoft.com/office/officeart/2005/8/layout/venn3"/>
    <dgm:cxn modelId="{7488390D-1DEE-4530-BBD0-3BEECF420EE2}" type="presParOf" srcId="{AFB9AAFD-9390-43E6-B18D-C5D28A6FF46D}" destId="{BBCFCB36-1508-4655-89D2-A10CEAE76234}" srcOrd="1" destOrd="0" presId="urn:microsoft.com/office/officeart/2005/8/layout/venn3"/>
    <dgm:cxn modelId="{FE329476-C4D9-4C54-935A-2B64FF24C28B}" type="presParOf" srcId="{AFB9AAFD-9390-43E6-B18D-C5D28A6FF46D}" destId="{2A85F423-DB6E-4604-B8EB-D321432B95DC}" srcOrd="2" destOrd="0" presId="urn:microsoft.com/office/officeart/2005/8/layout/venn3"/>
    <dgm:cxn modelId="{4F5659C7-05B2-40FF-8E75-964F162F52C5}" type="presParOf" srcId="{AFB9AAFD-9390-43E6-B18D-C5D28A6FF46D}" destId="{8CC31851-572C-4DD5-A660-DC3832381D82}" srcOrd="3" destOrd="0" presId="urn:microsoft.com/office/officeart/2005/8/layout/venn3"/>
    <dgm:cxn modelId="{B9B8D9E8-C67D-45FD-8F0D-FF19932993AC}" type="presParOf" srcId="{AFB9AAFD-9390-43E6-B18D-C5D28A6FF46D}" destId="{826E179D-83C3-4A48-A734-E926D1387768}" srcOrd="4" destOrd="0" presId="urn:microsoft.com/office/officeart/2005/8/layout/venn3"/>
    <dgm:cxn modelId="{F2739BAA-B1D3-4BA8-BCF8-E5F986410B2D}" type="presParOf" srcId="{AFB9AAFD-9390-43E6-B18D-C5D28A6FF46D}" destId="{EEF4F09E-5B9D-4E91-B81D-4BBFBA691840}" srcOrd="5" destOrd="0" presId="urn:microsoft.com/office/officeart/2005/8/layout/venn3"/>
    <dgm:cxn modelId="{1EEC75C0-3968-43B0-9C27-A1696F56CF1C}" type="presParOf" srcId="{AFB9AAFD-9390-43E6-B18D-C5D28A6FF46D}" destId="{B34E19B7-3A46-4CEA-86B4-597D729CC852}" srcOrd="6" destOrd="0" presId="urn:microsoft.com/office/officeart/2005/8/layout/venn3"/>
    <dgm:cxn modelId="{325EAEEB-10BD-43A6-AF19-DE3D1BAD7C9D}" type="presParOf" srcId="{AFB9AAFD-9390-43E6-B18D-C5D28A6FF46D}" destId="{CE713743-ECA3-41E7-82AE-187412D15CDD}" srcOrd="7" destOrd="0" presId="urn:microsoft.com/office/officeart/2005/8/layout/venn3"/>
    <dgm:cxn modelId="{DDFFA99B-0818-47BC-8B1B-14784BA250BA}" type="presParOf" srcId="{AFB9AAFD-9390-43E6-B18D-C5D28A6FF46D}" destId="{5A6EA41A-1E75-4332-A078-C5878135F68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8D63963-8E2E-4AB8-884D-BA7785910D5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26C00BA-C218-4E48-9B57-56EB30EACB3D}">
      <dgm:prSet phldrT="[Texto]" custT="1"/>
      <dgm:spPr/>
      <dgm:t>
        <a:bodyPr/>
        <a:lstStyle/>
        <a:p>
          <a:r>
            <a:rPr lang="es-EC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Investigar un sector representativo de la economía ecuatoriana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DF28CA-1875-4CFD-815E-3BE570E74850}" type="parTrans" cxnId="{A074C4EB-A1AA-4942-A500-BFE25E00C27C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88EBE-FE31-463C-BE87-6959B8C9AE5A}" type="sibTrans" cxnId="{A074C4EB-A1AA-4942-A500-BFE25E00C27C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56664A-3A76-4B5F-BD1C-3C00C33AAB34}">
      <dgm:prSet phldrT="[Texto]" custT="1"/>
      <dgm:spPr/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Utilizar un m</a:t>
          </a:r>
          <a:r>
            <a:rPr lang="en-US" altLang="ja-JP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odelo</a:t>
          </a:r>
          <a:r>
            <a: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Logit para </a:t>
          </a:r>
          <a:r>
            <a:rPr lang="en-US" altLang="ja-JP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datos</a:t>
          </a:r>
          <a:r>
            <a: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de panel .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9F51A-AC35-4690-9C94-1E1B3D3C90B5}" type="parTrans" cxnId="{7FD5461C-1C98-4C1A-849F-1B61DFD5811F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49421-5B2C-49FE-81A2-DE5A82C20CE8}" type="sibTrans" cxnId="{7FD5461C-1C98-4C1A-849F-1B61DFD5811F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3CE872-E509-43B3-89A5-910343FAD746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Emplear un periodo de estudio significativo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B5719-595B-445D-B75D-185191290719}" type="parTrans" cxnId="{0718B900-35CF-4809-B528-7D9CF5E6CCFD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D152E-D5E6-4A8D-8C4F-F2536DB49A65}" type="sibTrans" cxnId="{0718B900-35CF-4809-B528-7D9CF5E6CCFD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CC52C5-F20C-4F33-94BE-C97A1284BE39}">
      <dgm:prSet phldrT="[Texto]" custT="1"/>
      <dgm:spPr/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Contribuye a la escasa literatura existente</a:t>
          </a:r>
        </a:p>
      </dgm:t>
    </dgm:pt>
    <dgm:pt modelId="{AA71B370-3483-40A9-8E2E-1D8F50846EA2}" type="parTrans" cxnId="{143213A4-30D3-4463-8231-50C0C61E3053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B675E-0EAE-4778-A9E7-9C9709887254}" type="sibTrans" cxnId="{143213A4-30D3-4463-8231-50C0C61E3053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107A90-4BED-4648-9478-60119CF5D74B}" type="pres">
      <dgm:prSet presAssocID="{F8D63963-8E2E-4AB8-884D-BA7785910D51}" presName="rootnode" presStyleCnt="0">
        <dgm:presLayoutVars>
          <dgm:chMax/>
          <dgm:chPref/>
          <dgm:dir/>
          <dgm:animLvl val="lvl"/>
        </dgm:presLayoutVars>
      </dgm:prSet>
      <dgm:spPr/>
    </dgm:pt>
    <dgm:pt modelId="{37B0514D-8C8A-4DDA-B26C-F2608324A102}" type="pres">
      <dgm:prSet presAssocID="{026C00BA-C218-4E48-9B57-56EB30EACB3D}" presName="composite" presStyleCnt="0"/>
      <dgm:spPr/>
    </dgm:pt>
    <dgm:pt modelId="{A9C37D0A-915A-4E63-8841-0C652D30ACE5}" type="pres">
      <dgm:prSet presAssocID="{026C00BA-C218-4E48-9B57-56EB30EACB3D}" presName="LShape" presStyleLbl="alignNode1" presStyleIdx="0" presStyleCnt="7"/>
      <dgm:spPr/>
    </dgm:pt>
    <dgm:pt modelId="{9FD47852-05F4-4C4E-B42D-ACAF5CD43A3F}" type="pres">
      <dgm:prSet presAssocID="{026C00BA-C218-4E48-9B57-56EB30EACB3D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68C293D-74AB-4F94-BE1E-86B8DDE3210C}" type="pres">
      <dgm:prSet presAssocID="{026C00BA-C218-4E48-9B57-56EB30EACB3D}" presName="Triangle" presStyleLbl="alignNode1" presStyleIdx="1" presStyleCnt="7"/>
      <dgm:spPr/>
    </dgm:pt>
    <dgm:pt modelId="{173F4049-3297-4355-BC0A-ACF2DBD5EC59}" type="pres">
      <dgm:prSet presAssocID="{29188EBE-FE31-463C-BE87-6959B8C9AE5A}" presName="sibTrans" presStyleCnt="0"/>
      <dgm:spPr/>
    </dgm:pt>
    <dgm:pt modelId="{F6E87DA6-2891-42D4-854E-B78E027432DE}" type="pres">
      <dgm:prSet presAssocID="{29188EBE-FE31-463C-BE87-6959B8C9AE5A}" presName="space" presStyleCnt="0"/>
      <dgm:spPr/>
    </dgm:pt>
    <dgm:pt modelId="{B1EDC2A6-4605-4F67-A2D1-559B41CC5928}" type="pres">
      <dgm:prSet presAssocID="{4F56664A-3A76-4B5F-BD1C-3C00C33AAB34}" presName="composite" presStyleCnt="0"/>
      <dgm:spPr/>
    </dgm:pt>
    <dgm:pt modelId="{CB10A909-977B-4CF3-8C2B-479361140CA0}" type="pres">
      <dgm:prSet presAssocID="{4F56664A-3A76-4B5F-BD1C-3C00C33AAB34}" presName="LShape" presStyleLbl="alignNode1" presStyleIdx="2" presStyleCnt="7"/>
      <dgm:spPr/>
    </dgm:pt>
    <dgm:pt modelId="{1E7A5920-E04B-422C-B097-7BEC15A603BA}" type="pres">
      <dgm:prSet presAssocID="{4F56664A-3A76-4B5F-BD1C-3C00C33AAB3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00C1DA3-AE97-4326-9C2D-EC767519C759}" type="pres">
      <dgm:prSet presAssocID="{4F56664A-3A76-4B5F-BD1C-3C00C33AAB34}" presName="Triangle" presStyleLbl="alignNode1" presStyleIdx="3" presStyleCnt="7"/>
      <dgm:spPr/>
    </dgm:pt>
    <dgm:pt modelId="{D350B7C9-4BC4-4AD2-B6D2-2A7D01BB63B5}" type="pres">
      <dgm:prSet presAssocID="{9F049421-5B2C-49FE-81A2-DE5A82C20CE8}" presName="sibTrans" presStyleCnt="0"/>
      <dgm:spPr/>
    </dgm:pt>
    <dgm:pt modelId="{219B2B6B-574F-4832-8B9E-F7B414F7D8F4}" type="pres">
      <dgm:prSet presAssocID="{9F049421-5B2C-49FE-81A2-DE5A82C20CE8}" presName="space" presStyleCnt="0"/>
      <dgm:spPr/>
    </dgm:pt>
    <dgm:pt modelId="{785536CA-41E2-494C-BCA5-5DC5E1384C13}" type="pres">
      <dgm:prSet presAssocID="{EF3CE872-E509-43B3-89A5-910343FAD746}" presName="composite" presStyleCnt="0"/>
      <dgm:spPr/>
    </dgm:pt>
    <dgm:pt modelId="{C1B6EFA3-6E34-41DC-89B9-C8EA998CFF98}" type="pres">
      <dgm:prSet presAssocID="{EF3CE872-E509-43B3-89A5-910343FAD746}" presName="LShape" presStyleLbl="alignNode1" presStyleIdx="4" presStyleCnt="7"/>
      <dgm:spPr/>
    </dgm:pt>
    <dgm:pt modelId="{836D4192-811D-42CD-B696-828E4BD31478}" type="pres">
      <dgm:prSet presAssocID="{EF3CE872-E509-43B3-89A5-910343FAD74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C35463B0-D89B-4D16-B301-AF7AE1FE32E1}" type="pres">
      <dgm:prSet presAssocID="{EF3CE872-E509-43B3-89A5-910343FAD746}" presName="Triangle" presStyleLbl="alignNode1" presStyleIdx="5" presStyleCnt="7"/>
      <dgm:spPr/>
    </dgm:pt>
    <dgm:pt modelId="{BA2806A0-D0F9-43D1-AC70-43C78E44AB01}" type="pres">
      <dgm:prSet presAssocID="{514D152E-D5E6-4A8D-8C4F-F2536DB49A65}" presName="sibTrans" presStyleCnt="0"/>
      <dgm:spPr/>
    </dgm:pt>
    <dgm:pt modelId="{904B4B09-5C6A-4BDD-8BEF-CEA7442EF9F6}" type="pres">
      <dgm:prSet presAssocID="{514D152E-D5E6-4A8D-8C4F-F2536DB49A65}" presName="space" presStyleCnt="0"/>
      <dgm:spPr/>
    </dgm:pt>
    <dgm:pt modelId="{8D7378BD-F415-4FC4-A0D7-171B5E382D9E}" type="pres">
      <dgm:prSet presAssocID="{D0CC52C5-F20C-4F33-94BE-C97A1284BE39}" presName="composite" presStyleCnt="0"/>
      <dgm:spPr/>
    </dgm:pt>
    <dgm:pt modelId="{1AD432B4-F6A0-4B63-9270-552D6ADA33B4}" type="pres">
      <dgm:prSet presAssocID="{D0CC52C5-F20C-4F33-94BE-C97A1284BE39}" presName="LShape" presStyleLbl="alignNode1" presStyleIdx="6" presStyleCnt="7"/>
      <dgm:spPr/>
    </dgm:pt>
    <dgm:pt modelId="{162E7BA5-F936-401C-ACE5-5DC6160C1DD3}" type="pres">
      <dgm:prSet presAssocID="{D0CC52C5-F20C-4F33-94BE-C97A1284BE3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718B900-35CF-4809-B528-7D9CF5E6CCFD}" srcId="{F8D63963-8E2E-4AB8-884D-BA7785910D51}" destId="{EF3CE872-E509-43B3-89A5-910343FAD746}" srcOrd="2" destOrd="0" parTransId="{45DB5719-595B-445D-B75D-185191290719}" sibTransId="{514D152E-D5E6-4A8D-8C4F-F2536DB49A65}"/>
    <dgm:cxn modelId="{D4728010-69D9-4031-B211-8E1CF5852258}" type="presOf" srcId="{026C00BA-C218-4E48-9B57-56EB30EACB3D}" destId="{9FD47852-05F4-4C4E-B42D-ACAF5CD43A3F}" srcOrd="0" destOrd="0" presId="urn:microsoft.com/office/officeart/2009/3/layout/StepUpProcess"/>
    <dgm:cxn modelId="{7FD5461C-1C98-4C1A-849F-1B61DFD5811F}" srcId="{F8D63963-8E2E-4AB8-884D-BA7785910D51}" destId="{4F56664A-3A76-4B5F-BD1C-3C00C33AAB34}" srcOrd="1" destOrd="0" parTransId="{ED69F51A-AC35-4690-9C94-1E1B3D3C90B5}" sibTransId="{9F049421-5B2C-49FE-81A2-DE5A82C20CE8}"/>
    <dgm:cxn modelId="{A78A9C33-0FB8-411D-A3FE-510A4DB88D0E}" type="presOf" srcId="{F8D63963-8E2E-4AB8-884D-BA7785910D51}" destId="{BA107A90-4BED-4648-9478-60119CF5D74B}" srcOrd="0" destOrd="0" presId="urn:microsoft.com/office/officeart/2009/3/layout/StepUpProcess"/>
    <dgm:cxn modelId="{143213A4-30D3-4463-8231-50C0C61E3053}" srcId="{F8D63963-8E2E-4AB8-884D-BA7785910D51}" destId="{D0CC52C5-F20C-4F33-94BE-C97A1284BE39}" srcOrd="3" destOrd="0" parTransId="{AA71B370-3483-40A9-8E2E-1D8F50846EA2}" sibTransId="{DBDB675E-0EAE-4778-A9E7-9C9709887254}"/>
    <dgm:cxn modelId="{893C01D9-4718-40D8-83DD-EA7C632F8E9B}" type="presOf" srcId="{D0CC52C5-F20C-4F33-94BE-C97A1284BE39}" destId="{162E7BA5-F936-401C-ACE5-5DC6160C1DD3}" srcOrd="0" destOrd="0" presId="urn:microsoft.com/office/officeart/2009/3/layout/StepUpProcess"/>
    <dgm:cxn modelId="{465281E0-2DF4-453B-9D3F-FC5360E64863}" type="presOf" srcId="{EF3CE872-E509-43B3-89A5-910343FAD746}" destId="{836D4192-811D-42CD-B696-828E4BD31478}" srcOrd="0" destOrd="0" presId="urn:microsoft.com/office/officeart/2009/3/layout/StepUpProcess"/>
    <dgm:cxn modelId="{E56A74E6-EF24-4061-9668-548C6BC02B47}" type="presOf" srcId="{4F56664A-3A76-4B5F-BD1C-3C00C33AAB34}" destId="{1E7A5920-E04B-422C-B097-7BEC15A603BA}" srcOrd="0" destOrd="0" presId="urn:microsoft.com/office/officeart/2009/3/layout/StepUpProcess"/>
    <dgm:cxn modelId="{A074C4EB-A1AA-4942-A500-BFE25E00C27C}" srcId="{F8D63963-8E2E-4AB8-884D-BA7785910D51}" destId="{026C00BA-C218-4E48-9B57-56EB30EACB3D}" srcOrd="0" destOrd="0" parTransId="{7BDF28CA-1875-4CFD-815E-3BE570E74850}" sibTransId="{29188EBE-FE31-463C-BE87-6959B8C9AE5A}"/>
    <dgm:cxn modelId="{79BEDFA0-AB23-4C8D-A5AE-08B58BAC8A1D}" type="presParOf" srcId="{BA107A90-4BED-4648-9478-60119CF5D74B}" destId="{37B0514D-8C8A-4DDA-B26C-F2608324A102}" srcOrd="0" destOrd="0" presId="urn:microsoft.com/office/officeart/2009/3/layout/StepUpProcess"/>
    <dgm:cxn modelId="{98BDDE8C-3199-44A3-9F08-F2357D2FF0AC}" type="presParOf" srcId="{37B0514D-8C8A-4DDA-B26C-F2608324A102}" destId="{A9C37D0A-915A-4E63-8841-0C652D30ACE5}" srcOrd="0" destOrd="0" presId="urn:microsoft.com/office/officeart/2009/3/layout/StepUpProcess"/>
    <dgm:cxn modelId="{99C96D0D-DBA7-4074-B318-5DAA3EB7C09A}" type="presParOf" srcId="{37B0514D-8C8A-4DDA-B26C-F2608324A102}" destId="{9FD47852-05F4-4C4E-B42D-ACAF5CD43A3F}" srcOrd="1" destOrd="0" presId="urn:microsoft.com/office/officeart/2009/3/layout/StepUpProcess"/>
    <dgm:cxn modelId="{BFA138BF-CE8F-449E-898D-0787B881B89D}" type="presParOf" srcId="{37B0514D-8C8A-4DDA-B26C-F2608324A102}" destId="{768C293D-74AB-4F94-BE1E-86B8DDE3210C}" srcOrd="2" destOrd="0" presId="urn:microsoft.com/office/officeart/2009/3/layout/StepUpProcess"/>
    <dgm:cxn modelId="{FBE4B3CF-406D-4B11-8980-2F67F27446AC}" type="presParOf" srcId="{BA107A90-4BED-4648-9478-60119CF5D74B}" destId="{173F4049-3297-4355-BC0A-ACF2DBD5EC59}" srcOrd="1" destOrd="0" presId="urn:microsoft.com/office/officeart/2009/3/layout/StepUpProcess"/>
    <dgm:cxn modelId="{97571F55-1629-4E04-996A-B4C9AF2A5F35}" type="presParOf" srcId="{173F4049-3297-4355-BC0A-ACF2DBD5EC59}" destId="{F6E87DA6-2891-42D4-854E-B78E027432DE}" srcOrd="0" destOrd="0" presId="urn:microsoft.com/office/officeart/2009/3/layout/StepUpProcess"/>
    <dgm:cxn modelId="{92F6FB65-269C-45BC-934D-F7519D3501D0}" type="presParOf" srcId="{BA107A90-4BED-4648-9478-60119CF5D74B}" destId="{B1EDC2A6-4605-4F67-A2D1-559B41CC5928}" srcOrd="2" destOrd="0" presId="urn:microsoft.com/office/officeart/2009/3/layout/StepUpProcess"/>
    <dgm:cxn modelId="{FC156737-F90A-4646-889E-5E3BAEC2A263}" type="presParOf" srcId="{B1EDC2A6-4605-4F67-A2D1-559B41CC5928}" destId="{CB10A909-977B-4CF3-8C2B-479361140CA0}" srcOrd="0" destOrd="0" presId="urn:microsoft.com/office/officeart/2009/3/layout/StepUpProcess"/>
    <dgm:cxn modelId="{CEC21800-CEE2-41EB-AF27-8ABA18306E88}" type="presParOf" srcId="{B1EDC2A6-4605-4F67-A2D1-559B41CC5928}" destId="{1E7A5920-E04B-422C-B097-7BEC15A603BA}" srcOrd="1" destOrd="0" presId="urn:microsoft.com/office/officeart/2009/3/layout/StepUpProcess"/>
    <dgm:cxn modelId="{F18C2D67-EBD1-4A2C-9E49-8A31884D794C}" type="presParOf" srcId="{B1EDC2A6-4605-4F67-A2D1-559B41CC5928}" destId="{A00C1DA3-AE97-4326-9C2D-EC767519C759}" srcOrd="2" destOrd="0" presId="urn:microsoft.com/office/officeart/2009/3/layout/StepUpProcess"/>
    <dgm:cxn modelId="{62B609A3-36DB-460B-9C95-0EE268A9F8E8}" type="presParOf" srcId="{BA107A90-4BED-4648-9478-60119CF5D74B}" destId="{D350B7C9-4BC4-4AD2-B6D2-2A7D01BB63B5}" srcOrd="3" destOrd="0" presId="urn:microsoft.com/office/officeart/2009/3/layout/StepUpProcess"/>
    <dgm:cxn modelId="{B12D9B85-39F1-4BB6-AE4A-FC2A7314AA1E}" type="presParOf" srcId="{D350B7C9-4BC4-4AD2-B6D2-2A7D01BB63B5}" destId="{219B2B6B-574F-4832-8B9E-F7B414F7D8F4}" srcOrd="0" destOrd="0" presId="urn:microsoft.com/office/officeart/2009/3/layout/StepUpProcess"/>
    <dgm:cxn modelId="{3B123A01-38A8-4C4F-815F-48A1E2A234C4}" type="presParOf" srcId="{BA107A90-4BED-4648-9478-60119CF5D74B}" destId="{785536CA-41E2-494C-BCA5-5DC5E1384C13}" srcOrd="4" destOrd="0" presId="urn:microsoft.com/office/officeart/2009/3/layout/StepUpProcess"/>
    <dgm:cxn modelId="{150E016D-5BE2-4697-A7C3-AA87C86F449B}" type="presParOf" srcId="{785536CA-41E2-494C-BCA5-5DC5E1384C13}" destId="{C1B6EFA3-6E34-41DC-89B9-C8EA998CFF98}" srcOrd="0" destOrd="0" presId="urn:microsoft.com/office/officeart/2009/3/layout/StepUpProcess"/>
    <dgm:cxn modelId="{5319B72B-6F06-47FA-AF35-C1C9D5D71189}" type="presParOf" srcId="{785536CA-41E2-494C-BCA5-5DC5E1384C13}" destId="{836D4192-811D-42CD-B696-828E4BD31478}" srcOrd="1" destOrd="0" presId="urn:microsoft.com/office/officeart/2009/3/layout/StepUpProcess"/>
    <dgm:cxn modelId="{DA37E7DA-A6F5-42FE-9BF6-F2347E841779}" type="presParOf" srcId="{785536CA-41E2-494C-BCA5-5DC5E1384C13}" destId="{C35463B0-D89B-4D16-B301-AF7AE1FE32E1}" srcOrd="2" destOrd="0" presId="urn:microsoft.com/office/officeart/2009/3/layout/StepUpProcess"/>
    <dgm:cxn modelId="{558085DB-7C18-44C7-AB1E-C8CEC82C2345}" type="presParOf" srcId="{BA107A90-4BED-4648-9478-60119CF5D74B}" destId="{BA2806A0-D0F9-43D1-AC70-43C78E44AB01}" srcOrd="5" destOrd="0" presId="urn:microsoft.com/office/officeart/2009/3/layout/StepUpProcess"/>
    <dgm:cxn modelId="{9F11A01A-0EFA-4634-AFB0-73A9E01B1995}" type="presParOf" srcId="{BA2806A0-D0F9-43D1-AC70-43C78E44AB01}" destId="{904B4B09-5C6A-4BDD-8BEF-CEA7442EF9F6}" srcOrd="0" destOrd="0" presId="urn:microsoft.com/office/officeart/2009/3/layout/StepUpProcess"/>
    <dgm:cxn modelId="{F4871F3F-282B-4439-B464-1FB10DA533F8}" type="presParOf" srcId="{BA107A90-4BED-4648-9478-60119CF5D74B}" destId="{8D7378BD-F415-4FC4-A0D7-171B5E382D9E}" srcOrd="6" destOrd="0" presId="urn:microsoft.com/office/officeart/2009/3/layout/StepUpProcess"/>
    <dgm:cxn modelId="{C60BDE3E-5824-4DA3-88D4-2BD66AE60D9A}" type="presParOf" srcId="{8D7378BD-F415-4FC4-A0D7-171B5E382D9E}" destId="{1AD432B4-F6A0-4B63-9270-552D6ADA33B4}" srcOrd="0" destOrd="0" presId="urn:microsoft.com/office/officeart/2009/3/layout/StepUpProcess"/>
    <dgm:cxn modelId="{73550A8C-0003-46E2-A1E0-33CB8B54D3AA}" type="presParOf" srcId="{8D7378BD-F415-4FC4-A0D7-171B5E382D9E}" destId="{162E7BA5-F936-401C-ACE5-5DC6160C1DD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57439A-DF96-4619-9F8B-5F7195293BD1}" type="doc">
      <dgm:prSet loTypeId="urn:microsoft.com/office/officeart/2009/3/layout/FramedTextPicture" loCatId="picture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A7FEA4B9-C97A-4AB4-9707-FDD059908BCD}">
      <dgm:prSet phldrT="[Texto]" custT="1"/>
      <dgm:spPr/>
      <dgm:t>
        <a:bodyPr/>
        <a:lstStyle/>
        <a:p>
          <a:pPr algn="l"/>
          <a:endParaRPr lang="es-EC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11863A-ACA6-4F82-8DFA-6D7C6CD754A7}" type="parTrans" cxnId="{7B82C629-90A1-4F3D-A6AE-70FAA54E8316}">
      <dgm:prSet/>
      <dgm:spPr/>
      <dgm:t>
        <a:bodyPr/>
        <a:lstStyle/>
        <a:p>
          <a:endParaRPr lang="es-EC"/>
        </a:p>
      </dgm:t>
    </dgm:pt>
    <dgm:pt modelId="{B018F3F2-4FE9-440B-801D-564A4CEA0086}" type="sibTrans" cxnId="{7B82C629-90A1-4F3D-A6AE-70FAA54E8316}">
      <dgm:prSet/>
      <dgm:spPr/>
      <dgm:t>
        <a:bodyPr/>
        <a:lstStyle/>
        <a:p>
          <a:endParaRPr lang="es-EC"/>
        </a:p>
      </dgm:t>
    </dgm:pt>
    <dgm:pt modelId="{64D0D0E8-8E6D-4611-879F-151FF055FF9B}">
      <dgm:prSet phldrT="[Texto]" custT="1"/>
      <dgm:spPr/>
      <dgm:t>
        <a:bodyPr/>
        <a:lstStyle/>
        <a:p>
          <a:pPr algn="l"/>
          <a:r>
            <a:rPr lang="es-EC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Determinar el impacto que generan diversas variables sobre las barreras de innovación, mediante el modelo Logit con datos de panel de efectos fijos, empleando variables independientes con características empresariales y de innovación</a:t>
          </a:r>
          <a:endParaRPr lang="es-EC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15784C-850B-4D7D-88D4-8BB693F11A10}" type="parTrans" cxnId="{6B7D9C8B-4F12-4894-A414-FC1275930C11}">
      <dgm:prSet/>
      <dgm:spPr/>
      <dgm:t>
        <a:bodyPr/>
        <a:lstStyle/>
        <a:p>
          <a:endParaRPr lang="es-EC"/>
        </a:p>
      </dgm:t>
    </dgm:pt>
    <dgm:pt modelId="{B64D6CA1-F68E-478E-A88D-223B9A12C4BD}" type="sibTrans" cxnId="{6B7D9C8B-4F12-4894-A414-FC1275930C11}">
      <dgm:prSet/>
      <dgm:spPr/>
      <dgm:t>
        <a:bodyPr/>
        <a:lstStyle/>
        <a:p>
          <a:endParaRPr lang="es-EC"/>
        </a:p>
      </dgm:t>
    </dgm:pt>
    <dgm:pt modelId="{5456F92D-FB08-43F9-BCE0-9AAB1699BE5A}" type="pres">
      <dgm:prSet presAssocID="{5457439A-DF96-4619-9F8B-5F7195293BD1}" presName="Name0" presStyleCnt="0">
        <dgm:presLayoutVars>
          <dgm:chMax/>
          <dgm:chPref/>
          <dgm:dir/>
        </dgm:presLayoutVars>
      </dgm:prSet>
      <dgm:spPr/>
    </dgm:pt>
    <dgm:pt modelId="{4C4112D3-ED12-4146-9BCA-CA2EF3E20C06}" type="pres">
      <dgm:prSet presAssocID="{A7FEA4B9-C97A-4AB4-9707-FDD059908BCD}" presName="composite" presStyleCnt="0">
        <dgm:presLayoutVars>
          <dgm:chMax/>
          <dgm:chPref/>
        </dgm:presLayoutVars>
      </dgm:prSet>
      <dgm:spPr/>
    </dgm:pt>
    <dgm:pt modelId="{A091872C-7333-42DB-8488-AF47F1780C21}" type="pres">
      <dgm:prSet presAssocID="{A7FEA4B9-C97A-4AB4-9707-FDD059908BCD}" presName="Image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9309C24-CD6C-4EA0-B87B-98836E11F616}" type="pres">
      <dgm:prSet presAssocID="{A7FEA4B9-C97A-4AB4-9707-FDD059908BCD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B000802B-375D-42B7-A8C7-D4EE3E5C477A}" type="pres">
      <dgm:prSet presAssocID="{A7FEA4B9-C97A-4AB4-9707-FDD059908BCD}" presName="tlFrame" presStyleLbl="node1" presStyleIdx="0" presStyleCnt="4"/>
      <dgm:spPr/>
    </dgm:pt>
    <dgm:pt modelId="{80266C9A-0691-4477-AB43-09A45ECC4F62}" type="pres">
      <dgm:prSet presAssocID="{A7FEA4B9-C97A-4AB4-9707-FDD059908BCD}" presName="trFrame" presStyleLbl="node1" presStyleIdx="1" presStyleCnt="4"/>
      <dgm:spPr/>
    </dgm:pt>
    <dgm:pt modelId="{3B97F8A5-3F47-420D-AF7B-50590B997704}" type="pres">
      <dgm:prSet presAssocID="{A7FEA4B9-C97A-4AB4-9707-FDD059908BCD}" presName="blFrame" presStyleLbl="node1" presStyleIdx="2" presStyleCnt="4"/>
      <dgm:spPr/>
    </dgm:pt>
    <dgm:pt modelId="{ADACE8E1-67FD-40BF-BBC4-E10B90583A82}" type="pres">
      <dgm:prSet presAssocID="{A7FEA4B9-C97A-4AB4-9707-FDD059908BCD}" presName="brFrame" presStyleLbl="node1" presStyleIdx="3" presStyleCnt="4"/>
      <dgm:spPr/>
    </dgm:pt>
  </dgm:ptLst>
  <dgm:cxnLst>
    <dgm:cxn modelId="{7B82C629-90A1-4F3D-A6AE-70FAA54E8316}" srcId="{5457439A-DF96-4619-9F8B-5F7195293BD1}" destId="{A7FEA4B9-C97A-4AB4-9707-FDD059908BCD}" srcOrd="0" destOrd="0" parTransId="{A711863A-ACA6-4F82-8DFA-6D7C6CD754A7}" sibTransId="{B018F3F2-4FE9-440B-801D-564A4CEA0086}"/>
    <dgm:cxn modelId="{873AD736-5038-463C-ABAC-9362E8B810D0}" type="presOf" srcId="{5457439A-DF96-4619-9F8B-5F7195293BD1}" destId="{5456F92D-FB08-43F9-BCE0-9AAB1699BE5A}" srcOrd="0" destOrd="0" presId="urn:microsoft.com/office/officeart/2009/3/layout/FramedTextPicture"/>
    <dgm:cxn modelId="{6B7D9C8B-4F12-4894-A414-FC1275930C11}" srcId="{A7FEA4B9-C97A-4AB4-9707-FDD059908BCD}" destId="{64D0D0E8-8E6D-4611-879F-151FF055FF9B}" srcOrd="0" destOrd="0" parTransId="{7015784C-850B-4D7D-88D4-8BB693F11A10}" sibTransId="{B64D6CA1-F68E-478E-A88D-223B9A12C4BD}"/>
    <dgm:cxn modelId="{092AA7AF-56AC-4CA0-B95C-7C463D358DB2}" type="presOf" srcId="{A7FEA4B9-C97A-4AB4-9707-FDD059908BCD}" destId="{F9309C24-CD6C-4EA0-B87B-98836E11F616}" srcOrd="0" destOrd="0" presId="urn:microsoft.com/office/officeart/2009/3/layout/FramedTextPicture"/>
    <dgm:cxn modelId="{AF06D1B2-90C2-4007-BA59-098CE954866E}" type="presOf" srcId="{64D0D0E8-8E6D-4611-879F-151FF055FF9B}" destId="{F9309C24-CD6C-4EA0-B87B-98836E11F616}" srcOrd="0" destOrd="1" presId="urn:microsoft.com/office/officeart/2009/3/layout/FramedTextPicture"/>
    <dgm:cxn modelId="{46F82828-0F05-4632-9059-F47F8B0646D8}" type="presParOf" srcId="{5456F92D-FB08-43F9-BCE0-9AAB1699BE5A}" destId="{4C4112D3-ED12-4146-9BCA-CA2EF3E20C06}" srcOrd="0" destOrd="0" presId="urn:microsoft.com/office/officeart/2009/3/layout/FramedTextPicture"/>
    <dgm:cxn modelId="{839D0A8C-7D36-4A2E-94AB-9653A6E6F5BA}" type="presParOf" srcId="{4C4112D3-ED12-4146-9BCA-CA2EF3E20C06}" destId="{A091872C-7333-42DB-8488-AF47F1780C21}" srcOrd="0" destOrd="0" presId="urn:microsoft.com/office/officeart/2009/3/layout/FramedTextPicture"/>
    <dgm:cxn modelId="{3DDC9EB7-3347-4EAF-BA31-F3CB690F54B3}" type="presParOf" srcId="{4C4112D3-ED12-4146-9BCA-CA2EF3E20C06}" destId="{F9309C24-CD6C-4EA0-B87B-98836E11F616}" srcOrd="1" destOrd="0" presId="urn:microsoft.com/office/officeart/2009/3/layout/FramedTextPicture"/>
    <dgm:cxn modelId="{8660D3D8-6033-474B-8B09-0E1F54B54F2C}" type="presParOf" srcId="{4C4112D3-ED12-4146-9BCA-CA2EF3E20C06}" destId="{B000802B-375D-42B7-A8C7-D4EE3E5C477A}" srcOrd="2" destOrd="0" presId="urn:microsoft.com/office/officeart/2009/3/layout/FramedTextPicture"/>
    <dgm:cxn modelId="{94CB78AD-7599-4662-AD8F-051838829734}" type="presParOf" srcId="{4C4112D3-ED12-4146-9BCA-CA2EF3E20C06}" destId="{80266C9A-0691-4477-AB43-09A45ECC4F62}" srcOrd="3" destOrd="0" presId="urn:microsoft.com/office/officeart/2009/3/layout/FramedTextPicture"/>
    <dgm:cxn modelId="{A75F8D0D-9C8F-4B0D-9B70-D546F066772C}" type="presParOf" srcId="{4C4112D3-ED12-4146-9BCA-CA2EF3E20C06}" destId="{3B97F8A5-3F47-420D-AF7B-50590B997704}" srcOrd="4" destOrd="0" presId="urn:microsoft.com/office/officeart/2009/3/layout/FramedTextPicture"/>
    <dgm:cxn modelId="{7CFD66F8-4E2E-4695-BC59-896200508B56}" type="presParOf" srcId="{4C4112D3-ED12-4146-9BCA-CA2EF3E20C06}" destId="{ADACE8E1-67FD-40BF-BBC4-E10B90583A82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B3ECF4-544D-4A26-B510-582DB7B4CD85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94D4BFD-47A8-4231-9638-8CBA71264269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C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Innovación</a:t>
          </a:r>
        </a:p>
      </dgm:t>
    </dgm:pt>
    <dgm:pt modelId="{E5925A54-C090-434B-AE25-A01D00EF51EE}" type="parTrans" cxnId="{7AFC5CDD-4376-4253-8163-9F4F4FAD520E}">
      <dgm:prSet/>
      <dgm:spPr/>
      <dgm:t>
        <a:bodyPr/>
        <a:lstStyle/>
        <a:p>
          <a:endParaRPr lang="es-EC"/>
        </a:p>
      </dgm:t>
    </dgm:pt>
    <dgm:pt modelId="{F20F5106-2B02-4AD5-BC54-7C939D78559A}" type="sibTrans" cxnId="{7AFC5CDD-4376-4253-8163-9F4F4FAD520E}">
      <dgm:prSet/>
      <dgm:spPr/>
      <dgm:t>
        <a:bodyPr/>
        <a:lstStyle/>
        <a:p>
          <a:endParaRPr lang="es-EC"/>
        </a:p>
      </dgm:t>
    </dgm:pt>
    <dgm:pt modelId="{86AB8245-A663-47AA-944F-326405371AF9}" type="asst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EC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Teoría de la destrucción creativa</a:t>
          </a:r>
        </a:p>
      </dgm:t>
    </dgm:pt>
    <dgm:pt modelId="{2E10ACFE-9B81-4B6E-9F8A-0251AF86900A}" type="parTrans" cxnId="{6995F70D-A2F1-4B0F-AD23-1A8A67C21E57}">
      <dgm:prSet/>
      <dgm:spPr/>
      <dgm:t>
        <a:bodyPr/>
        <a:lstStyle/>
        <a:p>
          <a:endParaRPr lang="es-EC"/>
        </a:p>
      </dgm:t>
    </dgm:pt>
    <dgm:pt modelId="{49184582-7C05-4DAD-ACE9-BCDFABEDE9DB}" type="sibTrans" cxnId="{6995F70D-A2F1-4B0F-AD23-1A8A67C21E57}">
      <dgm:prSet/>
      <dgm:spPr/>
      <dgm:t>
        <a:bodyPr/>
        <a:lstStyle/>
        <a:p>
          <a:endParaRPr lang="es-EC"/>
        </a:p>
      </dgm:t>
    </dgm:pt>
    <dgm:pt modelId="{53C6B513-4F27-465B-87E8-2D2DE73E1E86}">
      <dgm:prSet phldrT="[Texto]" custT="1"/>
      <dgm:spPr/>
      <dgm:t>
        <a:bodyPr/>
        <a:lstStyle/>
        <a:p>
          <a:pPr algn="ctr"/>
          <a:r>
            <a:rPr lang="es-EC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Es un elemento imprescindible en una era de intensa competencia global</a:t>
          </a:r>
        </a:p>
      </dgm:t>
    </dgm:pt>
    <dgm:pt modelId="{9C2D54C4-7DAE-4825-BBBA-4BE427258568}" type="parTrans" cxnId="{837FE685-7BB0-47CA-9E08-56BD6081A926}">
      <dgm:prSet/>
      <dgm:spPr/>
      <dgm:t>
        <a:bodyPr/>
        <a:lstStyle/>
        <a:p>
          <a:endParaRPr lang="es-EC"/>
        </a:p>
      </dgm:t>
    </dgm:pt>
    <dgm:pt modelId="{C9C2E348-C18C-44D7-9DB2-C98FFEF7102E}" type="sibTrans" cxnId="{837FE685-7BB0-47CA-9E08-56BD6081A926}">
      <dgm:prSet/>
      <dgm:spPr/>
      <dgm:t>
        <a:bodyPr/>
        <a:lstStyle/>
        <a:p>
          <a:endParaRPr lang="es-EC"/>
        </a:p>
      </dgm:t>
    </dgm:pt>
    <dgm:pt modelId="{718D6839-74E1-4586-9C34-5327736B8444}">
      <dgm:prSet phldrT="[Texto]" custT="1"/>
      <dgm:spPr/>
      <dgm:t>
        <a:bodyPr/>
        <a:lstStyle/>
        <a:p>
          <a:r>
            <a:rPr lang="es-EC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Es un factor clave de la competitividad </a:t>
          </a:r>
        </a:p>
      </dgm:t>
    </dgm:pt>
    <dgm:pt modelId="{9124C337-F55B-44C2-886D-5548EA718D67}" type="parTrans" cxnId="{F9778BF9-9924-4057-A198-AD65B299A009}">
      <dgm:prSet/>
      <dgm:spPr/>
      <dgm:t>
        <a:bodyPr/>
        <a:lstStyle/>
        <a:p>
          <a:endParaRPr lang="es-EC"/>
        </a:p>
      </dgm:t>
    </dgm:pt>
    <dgm:pt modelId="{325CE62E-FB75-4139-8CC1-47C5F05D8DE2}" type="sibTrans" cxnId="{F9778BF9-9924-4057-A198-AD65B299A009}">
      <dgm:prSet/>
      <dgm:spPr/>
      <dgm:t>
        <a:bodyPr/>
        <a:lstStyle/>
        <a:p>
          <a:endParaRPr lang="es-EC"/>
        </a:p>
      </dgm:t>
    </dgm:pt>
    <dgm:pt modelId="{FC4E6AEB-3AAC-40AD-9204-B785E8F176E6}">
      <dgm:prSet phldrT="[Texto]" custT="1"/>
      <dgm:spPr/>
      <dgm:t>
        <a:bodyPr/>
        <a:lstStyle/>
        <a:p>
          <a:r>
            <a:rPr lang="es-EC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Contribuye al crecimiento y desarrollo económico</a:t>
          </a:r>
        </a:p>
      </dgm:t>
    </dgm:pt>
    <dgm:pt modelId="{6C848D06-6581-43C0-8B2B-ABE04E4446A4}" type="parTrans" cxnId="{4F18967D-9982-4E5A-AE1E-D03EF1E61BC9}">
      <dgm:prSet/>
      <dgm:spPr/>
      <dgm:t>
        <a:bodyPr/>
        <a:lstStyle/>
        <a:p>
          <a:endParaRPr lang="es-EC"/>
        </a:p>
      </dgm:t>
    </dgm:pt>
    <dgm:pt modelId="{36E8CABE-8BC9-45A1-8FDB-CDDED323C4BC}" type="sibTrans" cxnId="{4F18967D-9982-4E5A-AE1E-D03EF1E61BC9}">
      <dgm:prSet/>
      <dgm:spPr/>
      <dgm:t>
        <a:bodyPr/>
        <a:lstStyle/>
        <a:p>
          <a:endParaRPr lang="es-EC"/>
        </a:p>
      </dgm:t>
    </dgm:pt>
    <dgm:pt modelId="{2C7EE2D4-455D-4433-A532-F2913B07D0D1}">
      <dgm:prSet phldrT="[Texto]" custT="1"/>
      <dgm:spPr/>
      <dgm:t>
        <a:bodyPr/>
        <a:lstStyle/>
        <a:p>
          <a:r>
            <a:rPr lang="es-EC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Permite aumentar la eficiencia y la creatividad</a:t>
          </a:r>
        </a:p>
      </dgm:t>
    </dgm:pt>
    <dgm:pt modelId="{E14A343A-162D-47B3-AD80-3A2A97E320C4}" type="parTrans" cxnId="{01CEC0E6-9A01-4F45-8ABE-0874AB5DD8E7}">
      <dgm:prSet/>
      <dgm:spPr/>
      <dgm:t>
        <a:bodyPr/>
        <a:lstStyle/>
        <a:p>
          <a:endParaRPr lang="es-EC"/>
        </a:p>
      </dgm:t>
    </dgm:pt>
    <dgm:pt modelId="{B86FA985-6D8E-42B0-BF08-21A023C3815C}" type="sibTrans" cxnId="{01CEC0E6-9A01-4F45-8ABE-0874AB5DD8E7}">
      <dgm:prSet/>
      <dgm:spPr/>
      <dgm:t>
        <a:bodyPr/>
        <a:lstStyle/>
        <a:p>
          <a:endParaRPr lang="es-EC"/>
        </a:p>
      </dgm:t>
    </dgm:pt>
    <dgm:pt modelId="{855792BB-986D-4728-A82E-4A55245BD4B3}" type="pres">
      <dgm:prSet presAssocID="{50B3ECF4-544D-4A26-B510-582DB7B4CD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B471921-1B2B-47E3-AA44-FFC2D7D4FB2D}" type="pres">
      <dgm:prSet presAssocID="{194D4BFD-47A8-4231-9638-8CBA71264269}" presName="hierRoot1" presStyleCnt="0">
        <dgm:presLayoutVars>
          <dgm:hierBranch val="init"/>
        </dgm:presLayoutVars>
      </dgm:prSet>
      <dgm:spPr/>
    </dgm:pt>
    <dgm:pt modelId="{339DC381-2178-47F9-9FE8-A81269522193}" type="pres">
      <dgm:prSet presAssocID="{194D4BFD-47A8-4231-9638-8CBA71264269}" presName="rootComposite1" presStyleCnt="0"/>
      <dgm:spPr/>
    </dgm:pt>
    <dgm:pt modelId="{2DA587BD-8DA6-4B0A-A655-172A8F13403A}" type="pres">
      <dgm:prSet presAssocID="{194D4BFD-47A8-4231-9638-8CBA71264269}" presName="rootText1" presStyleLbl="node0" presStyleIdx="0" presStyleCnt="1">
        <dgm:presLayoutVars>
          <dgm:chPref val="3"/>
        </dgm:presLayoutVars>
      </dgm:prSet>
      <dgm:spPr/>
    </dgm:pt>
    <dgm:pt modelId="{C848BD6A-EC58-4BED-A6EA-D50563CD56DE}" type="pres">
      <dgm:prSet presAssocID="{194D4BFD-47A8-4231-9638-8CBA71264269}" presName="rootConnector1" presStyleLbl="node1" presStyleIdx="0" presStyleCnt="0"/>
      <dgm:spPr/>
    </dgm:pt>
    <dgm:pt modelId="{9819745D-573C-4567-BB37-661BC4308D5F}" type="pres">
      <dgm:prSet presAssocID="{194D4BFD-47A8-4231-9638-8CBA71264269}" presName="hierChild2" presStyleCnt="0"/>
      <dgm:spPr/>
    </dgm:pt>
    <dgm:pt modelId="{67ED0A17-E37D-46AA-B16A-E3C49B02AB5D}" type="pres">
      <dgm:prSet presAssocID="{9C2D54C4-7DAE-4825-BBBA-4BE427258568}" presName="Name37" presStyleLbl="parChTrans1D2" presStyleIdx="0" presStyleCnt="5"/>
      <dgm:spPr/>
    </dgm:pt>
    <dgm:pt modelId="{EF182F83-88F2-4DC3-9600-86E48389A9EF}" type="pres">
      <dgm:prSet presAssocID="{53C6B513-4F27-465B-87E8-2D2DE73E1E86}" presName="hierRoot2" presStyleCnt="0">
        <dgm:presLayoutVars>
          <dgm:hierBranch val="init"/>
        </dgm:presLayoutVars>
      </dgm:prSet>
      <dgm:spPr/>
    </dgm:pt>
    <dgm:pt modelId="{E23FEF18-763F-481F-8959-F5201DDCD1D7}" type="pres">
      <dgm:prSet presAssocID="{53C6B513-4F27-465B-87E8-2D2DE73E1E86}" presName="rootComposite" presStyleCnt="0"/>
      <dgm:spPr/>
    </dgm:pt>
    <dgm:pt modelId="{F911FDFC-2061-415F-BF56-C35AE7BC7DDB}" type="pres">
      <dgm:prSet presAssocID="{53C6B513-4F27-465B-87E8-2D2DE73E1E86}" presName="rootText" presStyleLbl="node2" presStyleIdx="0" presStyleCnt="4">
        <dgm:presLayoutVars>
          <dgm:chPref val="3"/>
        </dgm:presLayoutVars>
      </dgm:prSet>
      <dgm:spPr/>
    </dgm:pt>
    <dgm:pt modelId="{8ABCEAD4-7F5A-4E56-BFA6-B4C7EC2FF312}" type="pres">
      <dgm:prSet presAssocID="{53C6B513-4F27-465B-87E8-2D2DE73E1E86}" presName="rootConnector" presStyleLbl="node2" presStyleIdx="0" presStyleCnt="4"/>
      <dgm:spPr/>
    </dgm:pt>
    <dgm:pt modelId="{455C0381-064F-4F55-98E6-33A5AE372E5A}" type="pres">
      <dgm:prSet presAssocID="{53C6B513-4F27-465B-87E8-2D2DE73E1E86}" presName="hierChild4" presStyleCnt="0"/>
      <dgm:spPr/>
    </dgm:pt>
    <dgm:pt modelId="{92AC7419-232A-4875-B653-971CE407BB50}" type="pres">
      <dgm:prSet presAssocID="{53C6B513-4F27-465B-87E8-2D2DE73E1E86}" presName="hierChild5" presStyleCnt="0"/>
      <dgm:spPr/>
    </dgm:pt>
    <dgm:pt modelId="{D9D4EC4C-57C8-4A89-B6DE-338F2BD7012B}" type="pres">
      <dgm:prSet presAssocID="{9124C337-F55B-44C2-886D-5548EA718D67}" presName="Name37" presStyleLbl="parChTrans1D2" presStyleIdx="1" presStyleCnt="5"/>
      <dgm:spPr/>
    </dgm:pt>
    <dgm:pt modelId="{1F67D3E8-5BD1-4BE4-A346-A71977D26F45}" type="pres">
      <dgm:prSet presAssocID="{718D6839-74E1-4586-9C34-5327736B8444}" presName="hierRoot2" presStyleCnt="0">
        <dgm:presLayoutVars>
          <dgm:hierBranch val="init"/>
        </dgm:presLayoutVars>
      </dgm:prSet>
      <dgm:spPr/>
    </dgm:pt>
    <dgm:pt modelId="{EDF34DB9-4D08-4D51-9C60-7BF5D3C118FA}" type="pres">
      <dgm:prSet presAssocID="{718D6839-74E1-4586-9C34-5327736B8444}" presName="rootComposite" presStyleCnt="0"/>
      <dgm:spPr/>
    </dgm:pt>
    <dgm:pt modelId="{7A923DF8-FA52-4DC6-8C38-4733E2AC8674}" type="pres">
      <dgm:prSet presAssocID="{718D6839-74E1-4586-9C34-5327736B8444}" presName="rootText" presStyleLbl="node2" presStyleIdx="1" presStyleCnt="4">
        <dgm:presLayoutVars>
          <dgm:chPref val="3"/>
        </dgm:presLayoutVars>
      </dgm:prSet>
      <dgm:spPr/>
    </dgm:pt>
    <dgm:pt modelId="{3614230F-35E0-4CDC-BC86-8EEA6153411B}" type="pres">
      <dgm:prSet presAssocID="{718D6839-74E1-4586-9C34-5327736B8444}" presName="rootConnector" presStyleLbl="node2" presStyleIdx="1" presStyleCnt="4"/>
      <dgm:spPr/>
    </dgm:pt>
    <dgm:pt modelId="{EB57B64B-A9AD-4E2E-A6F7-E6D4DD977C61}" type="pres">
      <dgm:prSet presAssocID="{718D6839-74E1-4586-9C34-5327736B8444}" presName="hierChild4" presStyleCnt="0"/>
      <dgm:spPr/>
    </dgm:pt>
    <dgm:pt modelId="{2DCCE91D-7BA1-4253-A5FF-4E3D348FCA7B}" type="pres">
      <dgm:prSet presAssocID="{718D6839-74E1-4586-9C34-5327736B8444}" presName="hierChild5" presStyleCnt="0"/>
      <dgm:spPr/>
    </dgm:pt>
    <dgm:pt modelId="{D5858BCB-B6B5-4751-BF50-5582D657002E}" type="pres">
      <dgm:prSet presAssocID="{6C848D06-6581-43C0-8B2B-ABE04E4446A4}" presName="Name37" presStyleLbl="parChTrans1D2" presStyleIdx="2" presStyleCnt="5"/>
      <dgm:spPr/>
    </dgm:pt>
    <dgm:pt modelId="{72584058-ED13-4455-88AF-E04817670D23}" type="pres">
      <dgm:prSet presAssocID="{FC4E6AEB-3AAC-40AD-9204-B785E8F176E6}" presName="hierRoot2" presStyleCnt="0">
        <dgm:presLayoutVars>
          <dgm:hierBranch val="init"/>
        </dgm:presLayoutVars>
      </dgm:prSet>
      <dgm:spPr/>
    </dgm:pt>
    <dgm:pt modelId="{C95C78E6-75AB-4AF4-BD46-716F07F730E4}" type="pres">
      <dgm:prSet presAssocID="{FC4E6AEB-3AAC-40AD-9204-B785E8F176E6}" presName="rootComposite" presStyleCnt="0"/>
      <dgm:spPr/>
    </dgm:pt>
    <dgm:pt modelId="{54DD896C-E717-4269-8635-5666C2B7F700}" type="pres">
      <dgm:prSet presAssocID="{FC4E6AEB-3AAC-40AD-9204-B785E8F176E6}" presName="rootText" presStyleLbl="node2" presStyleIdx="2" presStyleCnt="4">
        <dgm:presLayoutVars>
          <dgm:chPref val="3"/>
        </dgm:presLayoutVars>
      </dgm:prSet>
      <dgm:spPr/>
    </dgm:pt>
    <dgm:pt modelId="{9F197E22-3CEF-4F81-B402-438D6A83A44C}" type="pres">
      <dgm:prSet presAssocID="{FC4E6AEB-3AAC-40AD-9204-B785E8F176E6}" presName="rootConnector" presStyleLbl="node2" presStyleIdx="2" presStyleCnt="4"/>
      <dgm:spPr/>
    </dgm:pt>
    <dgm:pt modelId="{A87A2090-A26D-4DAD-9F4F-0B30C91C0BCC}" type="pres">
      <dgm:prSet presAssocID="{FC4E6AEB-3AAC-40AD-9204-B785E8F176E6}" presName="hierChild4" presStyleCnt="0"/>
      <dgm:spPr/>
    </dgm:pt>
    <dgm:pt modelId="{837BCFC4-BAAE-4721-863C-F1AF12BABE41}" type="pres">
      <dgm:prSet presAssocID="{FC4E6AEB-3AAC-40AD-9204-B785E8F176E6}" presName="hierChild5" presStyleCnt="0"/>
      <dgm:spPr/>
    </dgm:pt>
    <dgm:pt modelId="{1AF5AF96-EC66-4B18-9D55-4AF8683E4A3A}" type="pres">
      <dgm:prSet presAssocID="{E14A343A-162D-47B3-AD80-3A2A97E320C4}" presName="Name37" presStyleLbl="parChTrans1D2" presStyleIdx="3" presStyleCnt="5"/>
      <dgm:spPr/>
    </dgm:pt>
    <dgm:pt modelId="{3B0A0325-F79B-4D95-A905-ECFD8C0CEB31}" type="pres">
      <dgm:prSet presAssocID="{2C7EE2D4-455D-4433-A532-F2913B07D0D1}" presName="hierRoot2" presStyleCnt="0">
        <dgm:presLayoutVars>
          <dgm:hierBranch val="init"/>
        </dgm:presLayoutVars>
      </dgm:prSet>
      <dgm:spPr/>
    </dgm:pt>
    <dgm:pt modelId="{45CD8FC4-F5F3-4C45-8B9B-D907C31393E7}" type="pres">
      <dgm:prSet presAssocID="{2C7EE2D4-455D-4433-A532-F2913B07D0D1}" presName="rootComposite" presStyleCnt="0"/>
      <dgm:spPr/>
    </dgm:pt>
    <dgm:pt modelId="{2A1EBE17-05EB-4E15-87AD-13C2BC2456D9}" type="pres">
      <dgm:prSet presAssocID="{2C7EE2D4-455D-4433-A532-F2913B07D0D1}" presName="rootText" presStyleLbl="node2" presStyleIdx="3" presStyleCnt="4">
        <dgm:presLayoutVars>
          <dgm:chPref val="3"/>
        </dgm:presLayoutVars>
      </dgm:prSet>
      <dgm:spPr/>
    </dgm:pt>
    <dgm:pt modelId="{C74BFEE9-CA54-4605-9268-8BFE34525401}" type="pres">
      <dgm:prSet presAssocID="{2C7EE2D4-455D-4433-A532-F2913B07D0D1}" presName="rootConnector" presStyleLbl="node2" presStyleIdx="3" presStyleCnt="4"/>
      <dgm:spPr/>
    </dgm:pt>
    <dgm:pt modelId="{6ED1F8CF-9315-493D-9951-CACE56844E9F}" type="pres">
      <dgm:prSet presAssocID="{2C7EE2D4-455D-4433-A532-F2913B07D0D1}" presName="hierChild4" presStyleCnt="0"/>
      <dgm:spPr/>
    </dgm:pt>
    <dgm:pt modelId="{93FE6EAD-1595-4A70-8CA7-E3B533D1058D}" type="pres">
      <dgm:prSet presAssocID="{2C7EE2D4-455D-4433-A532-F2913B07D0D1}" presName="hierChild5" presStyleCnt="0"/>
      <dgm:spPr/>
    </dgm:pt>
    <dgm:pt modelId="{5BAE4336-8692-45CA-B171-107DAD133B6D}" type="pres">
      <dgm:prSet presAssocID="{194D4BFD-47A8-4231-9638-8CBA71264269}" presName="hierChild3" presStyleCnt="0"/>
      <dgm:spPr/>
    </dgm:pt>
    <dgm:pt modelId="{9F461ED9-A68C-4405-BA35-E3A1F9BBAB87}" type="pres">
      <dgm:prSet presAssocID="{2E10ACFE-9B81-4B6E-9F8A-0251AF86900A}" presName="Name111" presStyleLbl="parChTrans1D2" presStyleIdx="4" presStyleCnt="5"/>
      <dgm:spPr/>
    </dgm:pt>
    <dgm:pt modelId="{62560199-6009-4F54-978C-A081B1615534}" type="pres">
      <dgm:prSet presAssocID="{86AB8245-A663-47AA-944F-326405371AF9}" presName="hierRoot3" presStyleCnt="0">
        <dgm:presLayoutVars>
          <dgm:hierBranch val="init"/>
        </dgm:presLayoutVars>
      </dgm:prSet>
      <dgm:spPr/>
    </dgm:pt>
    <dgm:pt modelId="{306F64CF-83F8-4E15-9F56-6B790EBB31E2}" type="pres">
      <dgm:prSet presAssocID="{86AB8245-A663-47AA-944F-326405371AF9}" presName="rootComposite3" presStyleCnt="0"/>
      <dgm:spPr/>
    </dgm:pt>
    <dgm:pt modelId="{540D5772-6DD6-4393-84A4-BC2DE1936BAE}" type="pres">
      <dgm:prSet presAssocID="{86AB8245-A663-47AA-944F-326405371AF9}" presName="rootText3" presStyleLbl="asst1" presStyleIdx="0" presStyleCnt="1">
        <dgm:presLayoutVars>
          <dgm:chPref val="3"/>
        </dgm:presLayoutVars>
      </dgm:prSet>
      <dgm:spPr/>
    </dgm:pt>
    <dgm:pt modelId="{974B4018-E7FA-4AB8-AAD4-708FF08DD2D5}" type="pres">
      <dgm:prSet presAssocID="{86AB8245-A663-47AA-944F-326405371AF9}" presName="rootConnector3" presStyleLbl="asst1" presStyleIdx="0" presStyleCnt="1"/>
      <dgm:spPr/>
    </dgm:pt>
    <dgm:pt modelId="{A9FD7EDF-8795-4D28-854A-0B95F6D521FC}" type="pres">
      <dgm:prSet presAssocID="{86AB8245-A663-47AA-944F-326405371AF9}" presName="hierChild6" presStyleCnt="0"/>
      <dgm:spPr/>
    </dgm:pt>
    <dgm:pt modelId="{9C885DEE-6F11-4F8B-A1C4-9D5DD321F7EF}" type="pres">
      <dgm:prSet presAssocID="{86AB8245-A663-47AA-944F-326405371AF9}" presName="hierChild7" presStyleCnt="0"/>
      <dgm:spPr/>
    </dgm:pt>
  </dgm:ptLst>
  <dgm:cxnLst>
    <dgm:cxn modelId="{B8145A07-A12E-406D-9604-1453B8B63D6A}" type="presOf" srcId="{53C6B513-4F27-465B-87E8-2D2DE73E1E86}" destId="{8ABCEAD4-7F5A-4E56-BFA6-B4C7EC2FF312}" srcOrd="1" destOrd="0" presId="urn:microsoft.com/office/officeart/2005/8/layout/orgChart1"/>
    <dgm:cxn modelId="{6771F507-4946-4B59-A925-4F5855593CE4}" type="presOf" srcId="{718D6839-74E1-4586-9C34-5327736B8444}" destId="{3614230F-35E0-4CDC-BC86-8EEA6153411B}" srcOrd="1" destOrd="0" presId="urn:microsoft.com/office/officeart/2005/8/layout/orgChart1"/>
    <dgm:cxn modelId="{88335409-B882-4FB7-82D9-0C914DC63224}" type="presOf" srcId="{86AB8245-A663-47AA-944F-326405371AF9}" destId="{974B4018-E7FA-4AB8-AAD4-708FF08DD2D5}" srcOrd="1" destOrd="0" presId="urn:microsoft.com/office/officeart/2005/8/layout/orgChart1"/>
    <dgm:cxn modelId="{6995F70D-A2F1-4B0F-AD23-1A8A67C21E57}" srcId="{194D4BFD-47A8-4231-9638-8CBA71264269}" destId="{86AB8245-A663-47AA-944F-326405371AF9}" srcOrd="0" destOrd="0" parTransId="{2E10ACFE-9B81-4B6E-9F8A-0251AF86900A}" sibTransId="{49184582-7C05-4DAD-ACE9-BCDFABEDE9DB}"/>
    <dgm:cxn modelId="{DB60B715-983A-4A3F-B6E3-B6A7DB8E3A34}" type="presOf" srcId="{E14A343A-162D-47B3-AD80-3A2A97E320C4}" destId="{1AF5AF96-EC66-4B18-9D55-4AF8683E4A3A}" srcOrd="0" destOrd="0" presId="urn:microsoft.com/office/officeart/2005/8/layout/orgChart1"/>
    <dgm:cxn modelId="{A6256426-44FC-4C47-959B-90EF77D3A1AB}" type="presOf" srcId="{50B3ECF4-544D-4A26-B510-582DB7B4CD85}" destId="{855792BB-986D-4728-A82E-4A55245BD4B3}" srcOrd="0" destOrd="0" presId="urn:microsoft.com/office/officeart/2005/8/layout/orgChart1"/>
    <dgm:cxn modelId="{D3B9F226-C022-4278-9E0E-6C364A3967D0}" type="presOf" srcId="{FC4E6AEB-3AAC-40AD-9204-B785E8F176E6}" destId="{9F197E22-3CEF-4F81-B402-438D6A83A44C}" srcOrd="1" destOrd="0" presId="urn:microsoft.com/office/officeart/2005/8/layout/orgChart1"/>
    <dgm:cxn modelId="{90D0DF2C-78FD-462D-BB14-8C3E4BC0A209}" type="presOf" srcId="{6C848D06-6581-43C0-8B2B-ABE04E4446A4}" destId="{D5858BCB-B6B5-4751-BF50-5582D657002E}" srcOrd="0" destOrd="0" presId="urn:microsoft.com/office/officeart/2005/8/layout/orgChart1"/>
    <dgm:cxn modelId="{BE332247-BC79-4124-A9C3-501D6A45B05A}" type="presOf" srcId="{86AB8245-A663-47AA-944F-326405371AF9}" destId="{540D5772-6DD6-4393-84A4-BC2DE1936BAE}" srcOrd="0" destOrd="0" presId="urn:microsoft.com/office/officeart/2005/8/layout/orgChart1"/>
    <dgm:cxn modelId="{70265647-A3EA-4FFF-BF92-EEA63ED6C9D1}" type="presOf" srcId="{9C2D54C4-7DAE-4825-BBBA-4BE427258568}" destId="{67ED0A17-E37D-46AA-B16A-E3C49B02AB5D}" srcOrd="0" destOrd="0" presId="urn:microsoft.com/office/officeart/2005/8/layout/orgChart1"/>
    <dgm:cxn modelId="{65B37771-D84D-4322-AA62-D9F60E061B31}" type="presOf" srcId="{2E10ACFE-9B81-4B6E-9F8A-0251AF86900A}" destId="{9F461ED9-A68C-4405-BA35-E3A1F9BBAB87}" srcOrd="0" destOrd="0" presId="urn:microsoft.com/office/officeart/2005/8/layout/orgChart1"/>
    <dgm:cxn modelId="{4F18967D-9982-4E5A-AE1E-D03EF1E61BC9}" srcId="{194D4BFD-47A8-4231-9638-8CBA71264269}" destId="{FC4E6AEB-3AAC-40AD-9204-B785E8F176E6}" srcOrd="3" destOrd="0" parTransId="{6C848D06-6581-43C0-8B2B-ABE04E4446A4}" sibTransId="{36E8CABE-8BC9-45A1-8FDB-CDDED323C4BC}"/>
    <dgm:cxn modelId="{BEC58084-E94E-45B7-902E-88FEEB23FED6}" type="presOf" srcId="{53C6B513-4F27-465B-87E8-2D2DE73E1E86}" destId="{F911FDFC-2061-415F-BF56-C35AE7BC7DDB}" srcOrd="0" destOrd="0" presId="urn:microsoft.com/office/officeart/2005/8/layout/orgChart1"/>
    <dgm:cxn modelId="{837FE685-7BB0-47CA-9E08-56BD6081A926}" srcId="{194D4BFD-47A8-4231-9638-8CBA71264269}" destId="{53C6B513-4F27-465B-87E8-2D2DE73E1E86}" srcOrd="1" destOrd="0" parTransId="{9C2D54C4-7DAE-4825-BBBA-4BE427258568}" sibTransId="{C9C2E348-C18C-44D7-9DB2-C98FFEF7102E}"/>
    <dgm:cxn modelId="{9DA9DF8E-6696-455D-B82D-B0E9E6A8CB7E}" type="presOf" srcId="{FC4E6AEB-3AAC-40AD-9204-B785E8F176E6}" destId="{54DD896C-E717-4269-8635-5666C2B7F700}" srcOrd="0" destOrd="0" presId="urn:microsoft.com/office/officeart/2005/8/layout/orgChart1"/>
    <dgm:cxn modelId="{C3FE6D95-EBBF-4D9E-B686-8F19AB0E9843}" type="presOf" srcId="{2C7EE2D4-455D-4433-A532-F2913B07D0D1}" destId="{C74BFEE9-CA54-4605-9268-8BFE34525401}" srcOrd="1" destOrd="0" presId="urn:microsoft.com/office/officeart/2005/8/layout/orgChart1"/>
    <dgm:cxn modelId="{C239369A-1B9F-4383-8E1C-406AA7D16A83}" type="presOf" srcId="{9124C337-F55B-44C2-886D-5548EA718D67}" destId="{D9D4EC4C-57C8-4A89-B6DE-338F2BD7012B}" srcOrd="0" destOrd="0" presId="urn:microsoft.com/office/officeart/2005/8/layout/orgChart1"/>
    <dgm:cxn modelId="{BDF10DB9-CFF5-4D77-B60D-B325EFE6F1AA}" type="presOf" srcId="{194D4BFD-47A8-4231-9638-8CBA71264269}" destId="{C848BD6A-EC58-4BED-A6EA-D50563CD56DE}" srcOrd="1" destOrd="0" presId="urn:microsoft.com/office/officeart/2005/8/layout/orgChart1"/>
    <dgm:cxn modelId="{0A862BCE-E078-4357-BB5D-2829AF2F9490}" type="presOf" srcId="{718D6839-74E1-4586-9C34-5327736B8444}" destId="{7A923DF8-FA52-4DC6-8C38-4733E2AC8674}" srcOrd="0" destOrd="0" presId="urn:microsoft.com/office/officeart/2005/8/layout/orgChart1"/>
    <dgm:cxn modelId="{9EC06ECE-C9B1-41F8-A481-6D14848EC80F}" type="presOf" srcId="{194D4BFD-47A8-4231-9638-8CBA71264269}" destId="{2DA587BD-8DA6-4B0A-A655-172A8F13403A}" srcOrd="0" destOrd="0" presId="urn:microsoft.com/office/officeart/2005/8/layout/orgChart1"/>
    <dgm:cxn modelId="{7AFC5CDD-4376-4253-8163-9F4F4FAD520E}" srcId="{50B3ECF4-544D-4A26-B510-582DB7B4CD85}" destId="{194D4BFD-47A8-4231-9638-8CBA71264269}" srcOrd="0" destOrd="0" parTransId="{E5925A54-C090-434B-AE25-A01D00EF51EE}" sibTransId="{F20F5106-2B02-4AD5-BC54-7C939D78559A}"/>
    <dgm:cxn modelId="{01CEC0E6-9A01-4F45-8ABE-0874AB5DD8E7}" srcId="{194D4BFD-47A8-4231-9638-8CBA71264269}" destId="{2C7EE2D4-455D-4433-A532-F2913B07D0D1}" srcOrd="4" destOrd="0" parTransId="{E14A343A-162D-47B3-AD80-3A2A97E320C4}" sibTransId="{B86FA985-6D8E-42B0-BF08-21A023C3815C}"/>
    <dgm:cxn modelId="{024021EB-5A55-49D5-AFDC-A962AF60B660}" type="presOf" srcId="{2C7EE2D4-455D-4433-A532-F2913B07D0D1}" destId="{2A1EBE17-05EB-4E15-87AD-13C2BC2456D9}" srcOrd="0" destOrd="0" presId="urn:microsoft.com/office/officeart/2005/8/layout/orgChart1"/>
    <dgm:cxn modelId="{F9778BF9-9924-4057-A198-AD65B299A009}" srcId="{194D4BFD-47A8-4231-9638-8CBA71264269}" destId="{718D6839-74E1-4586-9C34-5327736B8444}" srcOrd="2" destOrd="0" parTransId="{9124C337-F55B-44C2-886D-5548EA718D67}" sibTransId="{325CE62E-FB75-4139-8CC1-47C5F05D8DE2}"/>
    <dgm:cxn modelId="{E6FDE642-AB64-4F5C-BBED-B3380765C941}" type="presParOf" srcId="{855792BB-986D-4728-A82E-4A55245BD4B3}" destId="{0B471921-1B2B-47E3-AA44-FFC2D7D4FB2D}" srcOrd="0" destOrd="0" presId="urn:microsoft.com/office/officeart/2005/8/layout/orgChart1"/>
    <dgm:cxn modelId="{2E126B8A-82B8-49F1-B8EE-59A8F1251F5A}" type="presParOf" srcId="{0B471921-1B2B-47E3-AA44-FFC2D7D4FB2D}" destId="{339DC381-2178-47F9-9FE8-A81269522193}" srcOrd="0" destOrd="0" presId="urn:microsoft.com/office/officeart/2005/8/layout/orgChart1"/>
    <dgm:cxn modelId="{B7E5A285-E325-412D-865D-21E796B5DD51}" type="presParOf" srcId="{339DC381-2178-47F9-9FE8-A81269522193}" destId="{2DA587BD-8DA6-4B0A-A655-172A8F13403A}" srcOrd="0" destOrd="0" presId="urn:microsoft.com/office/officeart/2005/8/layout/orgChart1"/>
    <dgm:cxn modelId="{93E60F41-C310-4DAA-BDEC-F51C52AD4545}" type="presParOf" srcId="{339DC381-2178-47F9-9FE8-A81269522193}" destId="{C848BD6A-EC58-4BED-A6EA-D50563CD56DE}" srcOrd="1" destOrd="0" presId="urn:microsoft.com/office/officeart/2005/8/layout/orgChart1"/>
    <dgm:cxn modelId="{34A3629B-69A9-4C54-B9E2-A9DCE36B49EF}" type="presParOf" srcId="{0B471921-1B2B-47E3-AA44-FFC2D7D4FB2D}" destId="{9819745D-573C-4567-BB37-661BC4308D5F}" srcOrd="1" destOrd="0" presId="urn:microsoft.com/office/officeart/2005/8/layout/orgChart1"/>
    <dgm:cxn modelId="{4694B630-90B0-4194-85BD-4A520F35D69E}" type="presParOf" srcId="{9819745D-573C-4567-BB37-661BC4308D5F}" destId="{67ED0A17-E37D-46AA-B16A-E3C49B02AB5D}" srcOrd="0" destOrd="0" presId="urn:microsoft.com/office/officeart/2005/8/layout/orgChart1"/>
    <dgm:cxn modelId="{0AFAD8A2-6473-4714-9320-41C450B96B9C}" type="presParOf" srcId="{9819745D-573C-4567-BB37-661BC4308D5F}" destId="{EF182F83-88F2-4DC3-9600-86E48389A9EF}" srcOrd="1" destOrd="0" presId="urn:microsoft.com/office/officeart/2005/8/layout/orgChart1"/>
    <dgm:cxn modelId="{D36E2733-9FD7-4893-983E-FA52292C1DA7}" type="presParOf" srcId="{EF182F83-88F2-4DC3-9600-86E48389A9EF}" destId="{E23FEF18-763F-481F-8959-F5201DDCD1D7}" srcOrd="0" destOrd="0" presId="urn:microsoft.com/office/officeart/2005/8/layout/orgChart1"/>
    <dgm:cxn modelId="{ADF49B27-DA78-4642-98A7-80A3F5778E81}" type="presParOf" srcId="{E23FEF18-763F-481F-8959-F5201DDCD1D7}" destId="{F911FDFC-2061-415F-BF56-C35AE7BC7DDB}" srcOrd="0" destOrd="0" presId="urn:microsoft.com/office/officeart/2005/8/layout/orgChart1"/>
    <dgm:cxn modelId="{FE91834D-158A-46A9-BB96-FEB5BCF46701}" type="presParOf" srcId="{E23FEF18-763F-481F-8959-F5201DDCD1D7}" destId="{8ABCEAD4-7F5A-4E56-BFA6-B4C7EC2FF312}" srcOrd="1" destOrd="0" presId="urn:microsoft.com/office/officeart/2005/8/layout/orgChart1"/>
    <dgm:cxn modelId="{CDF75D54-5D5E-4267-9DC7-103ECE3504DC}" type="presParOf" srcId="{EF182F83-88F2-4DC3-9600-86E48389A9EF}" destId="{455C0381-064F-4F55-98E6-33A5AE372E5A}" srcOrd="1" destOrd="0" presId="urn:microsoft.com/office/officeart/2005/8/layout/orgChart1"/>
    <dgm:cxn modelId="{50AA98D4-C1DA-43CB-A232-3701FFCA477B}" type="presParOf" srcId="{EF182F83-88F2-4DC3-9600-86E48389A9EF}" destId="{92AC7419-232A-4875-B653-971CE407BB50}" srcOrd="2" destOrd="0" presId="urn:microsoft.com/office/officeart/2005/8/layout/orgChart1"/>
    <dgm:cxn modelId="{1EFC746B-601A-4701-9667-792C1DC4EB6C}" type="presParOf" srcId="{9819745D-573C-4567-BB37-661BC4308D5F}" destId="{D9D4EC4C-57C8-4A89-B6DE-338F2BD7012B}" srcOrd="2" destOrd="0" presId="urn:microsoft.com/office/officeart/2005/8/layout/orgChart1"/>
    <dgm:cxn modelId="{317C0474-2587-4B91-BDE6-4D39CA02E499}" type="presParOf" srcId="{9819745D-573C-4567-BB37-661BC4308D5F}" destId="{1F67D3E8-5BD1-4BE4-A346-A71977D26F45}" srcOrd="3" destOrd="0" presId="urn:microsoft.com/office/officeart/2005/8/layout/orgChart1"/>
    <dgm:cxn modelId="{8EC01FD2-A98E-4B7B-9493-1664BA15A15A}" type="presParOf" srcId="{1F67D3E8-5BD1-4BE4-A346-A71977D26F45}" destId="{EDF34DB9-4D08-4D51-9C60-7BF5D3C118FA}" srcOrd="0" destOrd="0" presId="urn:microsoft.com/office/officeart/2005/8/layout/orgChart1"/>
    <dgm:cxn modelId="{B6B46CF7-DEDB-49F5-8B96-8EF8C22F50CB}" type="presParOf" srcId="{EDF34DB9-4D08-4D51-9C60-7BF5D3C118FA}" destId="{7A923DF8-FA52-4DC6-8C38-4733E2AC8674}" srcOrd="0" destOrd="0" presId="urn:microsoft.com/office/officeart/2005/8/layout/orgChart1"/>
    <dgm:cxn modelId="{5B15E61F-9FE3-4A36-AAE0-D50003BE9DFA}" type="presParOf" srcId="{EDF34DB9-4D08-4D51-9C60-7BF5D3C118FA}" destId="{3614230F-35E0-4CDC-BC86-8EEA6153411B}" srcOrd="1" destOrd="0" presId="urn:microsoft.com/office/officeart/2005/8/layout/orgChart1"/>
    <dgm:cxn modelId="{90382725-24F9-4A00-82D9-021622D1CA63}" type="presParOf" srcId="{1F67D3E8-5BD1-4BE4-A346-A71977D26F45}" destId="{EB57B64B-A9AD-4E2E-A6F7-E6D4DD977C61}" srcOrd="1" destOrd="0" presId="urn:microsoft.com/office/officeart/2005/8/layout/orgChart1"/>
    <dgm:cxn modelId="{2DAB0B30-5387-43A3-9738-6CD8C27AE18E}" type="presParOf" srcId="{1F67D3E8-5BD1-4BE4-A346-A71977D26F45}" destId="{2DCCE91D-7BA1-4253-A5FF-4E3D348FCA7B}" srcOrd="2" destOrd="0" presId="urn:microsoft.com/office/officeart/2005/8/layout/orgChart1"/>
    <dgm:cxn modelId="{8F1532EF-16CF-4942-8FA6-4A66898C6D66}" type="presParOf" srcId="{9819745D-573C-4567-BB37-661BC4308D5F}" destId="{D5858BCB-B6B5-4751-BF50-5582D657002E}" srcOrd="4" destOrd="0" presId="urn:microsoft.com/office/officeart/2005/8/layout/orgChart1"/>
    <dgm:cxn modelId="{2618B2C7-DD4F-431C-A7CD-362045B6AFE9}" type="presParOf" srcId="{9819745D-573C-4567-BB37-661BC4308D5F}" destId="{72584058-ED13-4455-88AF-E04817670D23}" srcOrd="5" destOrd="0" presId="urn:microsoft.com/office/officeart/2005/8/layout/orgChart1"/>
    <dgm:cxn modelId="{BE27CCD3-F601-4845-9B10-3A5E03E40D69}" type="presParOf" srcId="{72584058-ED13-4455-88AF-E04817670D23}" destId="{C95C78E6-75AB-4AF4-BD46-716F07F730E4}" srcOrd="0" destOrd="0" presId="urn:microsoft.com/office/officeart/2005/8/layout/orgChart1"/>
    <dgm:cxn modelId="{976A8FA5-5F38-44AC-AD2C-9A3038BCAB43}" type="presParOf" srcId="{C95C78E6-75AB-4AF4-BD46-716F07F730E4}" destId="{54DD896C-E717-4269-8635-5666C2B7F700}" srcOrd="0" destOrd="0" presId="urn:microsoft.com/office/officeart/2005/8/layout/orgChart1"/>
    <dgm:cxn modelId="{45629C56-6A69-4CF4-858E-984FD8E82170}" type="presParOf" srcId="{C95C78E6-75AB-4AF4-BD46-716F07F730E4}" destId="{9F197E22-3CEF-4F81-B402-438D6A83A44C}" srcOrd="1" destOrd="0" presId="urn:microsoft.com/office/officeart/2005/8/layout/orgChart1"/>
    <dgm:cxn modelId="{A0968FBD-8AAC-4338-9F9A-0B5EB87D27ED}" type="presParOf" srcId="{72584058-ED13-4455-88AF-E04817670D23}" destId="{A87A2090-A26D-4DAD-9F4F-0B30C91C0BCC}" srcOrd="1" destOrd="0" presId="urn:microsoft.com/office/officeart/2005/8/layout/orgChart1"/>
    <dgm:cxn modelId="{B3606BBB-53CD-47B6-993F-C6A77B4B826B}" type="presParOf" srcId="{72584058-ED13-4455-88AF-E04817670D23}" destId="{837BCFC4-BAAE-4721-863C-F1AF12BABE41}" srcOrd="2" destOrd="0" presId="urn:microsoft.com/office/officeart/2005/8/layout/orgChart1"/>
    <dgm:cxn modelId="{32C27B40-D886-425D-82BF-826C5EAC2963}" type="presParOf" srcId="{9819745D-573C-4567-BB37-661BC4308D5F}" destId="{1AF5AF96-EC66-4B18-9D55-4AF8683E4A3A}" srcOrd="6" destOrd="0" presId="urn:microsoft.com/office/officeart/2005/8/layout/orgChart1"/>
    <dgm:cxn modelId="{87D65BB7-73E2-4C0D-BE21-B42E739F0799}" type="presParOf" srcId="{9819745D-573C-4567-BB37-661BC4308D5F}" destId="{3B0A0325-F79B-4D95-A905-ECFD8C0CEB31}" srcOrd="7" destOrd="0" presId="urn:microsoft.com/office/officeart/2005/8/layout/orgChart1"/>
    <dgm:cxn modelId="{F0E3F551-00AC-473E-89FB-AF840DE3DDF3}" type="presParOf" srcId="{3B0A0325-F79B-4D95-A905-ECFD8C0CEB31}" destId="{45CD8FC4-F5F3-4C45-8B9B-D907C31393E7}" srcOrd="0" destOrd="0" presId="urn:microsoft.com/office/officeart/2005/8/layout/orgChart1"/>
    <dgm:cxn modelId="{AB87C68C-5808-41B6-B057-28CB041A3CDB}" type="presParOf" srcId="{45CD8FC4-F5F3-4C45-8B9B-D907C31393E7}" destId="{2A1EBE17-05EB-4E15-87AD-13C2BC2456D9}" srcOrd="0" destOrd="0" presId="urn:microsoft.com/office/officeart/2005/8/layout/orgChart1"/>
    <dgm:cxn modelId="{8E1E24ED-6FD0-47E2-BA48-2BE8B0C1D119}" type="presParOf" srcId="{45CD8FC4-F5F3-4C45-8B9B-D907C31393E7}" destId="{C74BFEE9-CA54-4605-9268-8BFE34525401}" srcOrd="1" destOrd="0" presId="urn:microsoft.com/office/officeart/2005/8/layout/orgChart1"/>
    <dgm:cxn modelId="{DE2F1D33-59D7-444C-A41F-6F63E632C246}" type="presParOf" srcId="{3B0A0325-F79B-4D95-A905-ECFD8C0CEB31}" destId="{6ED1F8CF-9315-493D-9951-CACE56844E9F}" srcOrd="1" destOrd="0" presId="urn:microsoft.com/office/officeart/2005/8/layout/orgChart1"/>
    <dgm:cxn modelId="{D148550D-5285-4076-ABE5-1BC35064EB83}" type="presParOf" srcId="{3B0A0325-F79B-4D95-A905-ECFD8C0CEB31}" destId="{93FE6EAD-1595-4A70-8CA7-E3B533D1058D}" srcOrd="2" destOrd="0" presId="urn:microsoft.com/office/officeart/2005/8/layout/orgChart1"/>
    <dgm:cxn modelId="{AA5D4343-E421-41FC-8DC0-89C9BBC09A12}" type="presParOf" srcId="{0B471921-1B2B-47E3-AA44-FFC2D7D4FB2D}" destId="{5BAE4336-8692-45CA-B171-107DAD133B6D}" srcOrd="2" destOrd="0" presId="urn:microsoft.com/office/officeart/2005/8/layout/orgChart1"/>
    <dgm:cxn modelId="{4543053E-4CC9-4CED-B079-09905C11C599}" type="presParOf" srcId="{5BAE4336-8692-45CA-B171-107DAD133B6D}" destId="{9F461ED9-A68C-4405-BA35-E3A1F9BBAB87}" srcOrd="0" destOrd="0" presId="urn:microsoft.com/office/officeart/2005/8/layout/orgChart1"/>
    <dgm:cxn modelId="{49441666-296B-49FD-AFA5-4A815924D3B8}" type="presParOf" srcId="{5BAE4336-8692-45CA-B171-107DAD133B6D}" destId="{62560199-6009-4F54-978C-A081B1615534}" srcOrd="1" destOrd="0" presId="urn:microsoft.com/office/officeart/2005/8/layout/orgChart1"/>
    <dgm:cxn modelId="{7ABB6AF0-2723-44D9-BB9D-E91C8AEF4A9F}" type="presParOf" srcId="{62560199-6009-4F54-978C-A081B1615534}" destId="{306F64CF-83F8-4E15-9F56-6B790EBB31E2}" srcOrd="0" destOrd="0" presId="urn:microsoft.com/office/officeart/2005/8/layout/orgChart1"/>
    <dgm:cxn modelId="{15BA8A04-6081-46B3-9724-31E0E13561DF}" type="presParOf" srcId="{306F64CF-83F8-4E15-9F56-6B790EBB31E2}" destId="{540D5772-6DD6-4393-84A4-BC2DE1936BAE}" srcOrd="0" destOrd="0" presId="urn:microsoft.com/office/officeart/2005/8/layout/orgChart1"/>
    <dgm:cxn modelId="{D5346B7E-D32D-4BB9-AD2E-3E2FC7DD0F42}" type="presParOf" srcId="{306F64CF-83F8-4E15-9F56-6B790EBB31E2}" destId="{974B4018-E7FA-4AB8-AAD4-708FF08DD2D5}" srcOrd="1" destOrd="0" presId="urn:microsoft.com/office/officeart/2005/8/layout/orgChart1"/>
    <dgm:cxn modelId="{B7875B6B-5171-4D9F-8D7C-63759B5DE923}" type="presParOf" srcId="{62560199-6009-4F54-978C-A081B1615534}" destId="{A9FD7EDF-8795-4D28-854A-0B95F6D521FC}" srcOrd="1" destOrd="0" presId="urn:microsoft.com/office/officeart/2005/8/layout/orgChart1"/>
    <dgm:cxn modelId="{E8EE4849-220C-4C0F-AD59-E866D2498258}" type="presParOf" srcId="{62560199-6009-4F54-978C-A081B1615534}" destId="{9C885DEE-6F11-4F8B-A1C4-9D5DD321F7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04266D-4762-4E1D-A8AC-B701AF26C087}" type="doc">
      <dgm:prSet loTypeId="urn:microsoft.com/office/officeart/2005/8/layout/arrow2" loCatId="process" qsTypeId="urn:microsoft.com/office/officeart/2005/8/quickstyle/simple2" qsCatId="simple" csTypeId="urn:microsoft.com/office/officeart/2005/8/colors/accent6_1" csCatId="accent6" phldr="1"/>
      <dgm:spPr/>
    </dgm:pt>
    <dgm:pt modelId="{4BE6A9B3-71A3-413E-9F16-11E16927A704}">
      <dgm:prSet phldrT="[Texto]"/>
      <dgm:spPr/>
      <dgm:t>
        <a:bodyPr/>
        <a:lstStyle/>
        <a:p>
          <a:r>
            <a:rPr lang="es-EC" dirty="0"/>
            <a:t>Invención</a:t>
          </a:r>
        </a:p>
      </dgm:t>
    </dgm:pt>
    <dgm:pt modelId="{93501625-218D-4651-B9CD-B13A9519872B}" type="parTrans" cxnId="{4CBBE9CE-7742-4904-8123-2F70E8298E2B}">
      <dgm:prSet/>
      <dgm:spPr/>
      <dgm:t>
        <a:bodyPr/>
        <a:lstStyle/>
        <a:p>
          <a:endParaRPr lang="es-EC"/>
        </a:p>
      </dgm:t>
    </dgm:pt>
    <dgm:pt modelId="{73AC107D-4FDC-4757-BD9D-3A52CE046AAA}" type="sibTrans" cxnId="{4CBBE9CE-7742-4904-8123-2F70E8298E2B}">
      <dgm:prSet/>
      <dgm:spPr/>
      <dgm:t>
        <a:bodyPr/>
        <a:lstStyle/>
        <a:p>
          <a:endParaRPr lang="es-EC"/>
        </a:p>
      </dgm:t>
    </dgm:pt>
    <dgm:pt modelId="{E85C9D49-54F5-46F9-A9DB-D87A8B263A65}">
      <dgm:prSet phldrT="[Texto]"/>
      <dgm:spPr/>
      <dgm:t>
        <a:bodyPr/>
        <a:lstStyle/>
        <a:p>
          <a:r>
            <a:rPr lang="es-EC" dirty="0"/>
            <a:t>Innovación</a:t>
          </a:r>
        </a:p>
      </dgm:t>
    </dgm:pt>
    <dgm:pt modelId="{F7E6697E-041E-423C-A637-1EC47C358EAA}" type="parTrans" cxnId="{74501F6E-9AB1-4A9B-BFF0-9DBF370A2A4E}">
      <dgm:prSet/>
      <dgm:spPr/>
      <dgm:t>
        <a:bodyPr/>
        <a:lstStyle/>
        <a:p>
          <a:endParaRPr lang="es-EC"/>
        </a:p>
      </dgm:t>
    </dgm:pt>
    <dgm:pt modelId="{3F84BF20-CB3A-4F23-849B-EF32995F0451}" type="sibTrans" cxnId="{74501F6E-9AB1-4A9B-BFF0-9DBF370A2A4E}">
      <dgm:prSet/>
      <dgm:spPr/>
      <dgm:t>
        <a:bodyPr/>
        <a:lstStyle/>
        <a:p>
          <a:endParaRPr lang="es-EC"/>
        </a:p>
      </dgm:t>
    </dgm:pt>
    <dgm:pt modelId="{2983A5F0-5979-445F-BA08-B3769FB4D2C9}">
      <dgm:prSet phldrT="[Texto]"/>
      <dgm:spPr/>
      <dgm:t>
        <a:bodyPr/>
        <a:lstStyle/>
        <a:p>
          <a:r>
            <a:rPr lang="es-EC" dirty="0"/>
            <a:t>Imitación</a:t>
          </a:r>
        </a:p>
      </dgm:t>
    </dgm:pt>
    <dgm:pt modelId="{521268A0-4231-4E67-8477-8D055D52AB1D}" type="parTrans" cxnId="{7EEB1ACE-E7B5-459A-8EE2-165FD0C6F46A}">
      <dgm:prSet/>
      <dgm:spPr/>
      <dgm:t>
        <a:bodyPr/>
        <a:lstStyle/>
        <a:p>
          <a:endParaRPr lang="es-EC"/>
        </a:p>
      </dgm:t>
    </dgm:pt>
    <dgm:pt modelId="{90705E14-16C3-472C-9620-7C3EF9D9149F}" type="sibTrans" cxnId="{7EEB1ACE-E7B5-459A-8EE2-165FD0C6F46A}">
      <dgm:prSet/>
      <dgm:spPr/>
      <dgm:t>
        <a:bodyPr/>
        <a:lstStyle/>
        <a:p>
          <a:endParaRPr lang="es-EC"/>
        </a:p>
      </dgm:t>
    </dgm:pt>
    <dgm:pt modelId="{E718C8FC-0C47-4B3B-B368-1981463951B4}" type="pres">
      <dgm:prSet presAssocID="{AB04266D-4762-4E1D-A8AC-B701AF26C087}" presName="arrowDiagram" presStyleCnt="0">
        <dgm:presLayoutVars>
          <dgm:chMax val="5"/>
          <dgm:dir/>
          <dgm:resizeHandles val="exact"/>
        </dgm:presLayoutVars>
      </dgm:prSet>
      <dgm:spPr/>
    </dgm:pt>
    <dgm:pt modelId="{BA429D49-E7FF-49D5-94CE-4ECEA7DE06D4}" type="pres">
      <dgm:prSet presAssocID="{AB04266D-4762-4E1D-A8AC-B701AF26C087}" presName="arrow" presStyleLbl="bgShp" presStyleIdx="0" presStyleCnt="1"/>
      <dgm:spPr/>
    </dgm:pt>
    <dgm:pt modelId="{E3AD67AC-4937-40E7-9E01-C350E0DE7733}" type="pres">
      <dgm:prSet presAssocID="{AB04266D-4762-4E1D-A8AC-B701AF26C087}" presName="arrowDiagram3" presStyleCnt="0"/>
      <dgm:spPr/>
    </dgm:pt>
    <dgm:pt modelId="{188915F6-8901-47BA-BEC9-C4849DA70610}" type="pres">
      <dgm:prSet presAssocID="{4BE6A9B3-71A3-413E-9F16-11E16927A704}" presName="bullet3a" presStyleLbl="node1" presStyleIdx="0" presStyleCnt="3"/>
      <dgm:spPr/>
    </dgm:pt>
    <dgm:pt modelId="{8E428578-650F-49A7-94C9-07B978F67A57}" type="pres">
      <dgm:prSet presAssocID="{4BE6A9B3-71A3-413E-9F16-11E16927A704}" presName="textBox3a" presStyleLbl="revTx" presStyleIdx="0" presStyleCnt="3">
        <dgm:presLayoutVars>
          <dgm:bulletEnabled val="1"/>
        </dgm:presLayoutVars>
      </dgm:prSet>
      <dgm:spPr/>
    </dgm:pt>
    <dgm:pt modelId="{68E3EBB4-546C-41CF-AB32-69E886D010BA}" type="pres">
      <dgm:prSet presAssocID="{E85C9D49-54F5-46F9-A9DB-D87A8B263A65}" presName="bullet3b" presStyleLbl="node1" presStyleIdx="1" presStyleCnt="3"/>
      <dgm:spPr/>
    </dgm:pt>
    <dgm:pt modelId="{EBE3200F-578D-4C21-8F3F-325F6B43CF56}" type="pres">
      <dgm:prSet presAssocID="{E85C9D49-54F5-46F9-A9DB-D87A8B263A65}" presName="textBox3b" presStyleLbl="revTx" presStyleIdx="1" presStyleCnt="3">
        <dgm:presLayoutVars>
          <dgm:bulletEnabled val="1"/>
        </dgm:presLayoutVars>
      </dgm:prSet>
      <dgm:spPr/>
    </dgm:pt>
    <dgm:pt modelId="{ECAEF82F-CBA0-4837-9306-F925782ADDFB}" type="pres">
      <dgm:prSet presAssocID="{2983A5F0-5979-445F-BA08-B3769FB4D2C9}" presName="bullet3c" presStyleLbl="node1" presStyleIdx="2" presStyleCnt="3"/>
      <dgm:spPr/>
    </dgm:pt>
    <dgm:pt modelId="{905D28AB-F4F3-4C8F-8641-176C9016BA0D}" type="pres">
      <dgm:prSet presAssocID="{2983A5F0-5979-445F-BA08-B3769FB4D2C9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CA7F7D65-9E19-4F7A-8276-C4EC1D11FABD}" type="presOf" srcId="{4BE6A9B3-71A3-413E-9F16-11E16927A704}" destId="{8E428578-650F-49A7-94C9-07B978F67A57}" srcOrd="0" destOrd="0" presId="urn:microsoft.com/office/officeart/2005/8/layout/arrow2"/>
    <dgm:cxn modelId="{74501F6E-9AB1-4A9B-BFF0-9DBF370A2A4E}" srcId="{AB04266D-4762-4E1D-A8AC-B701AF26C087}" destId="{E85C9D49-54F5-46F9-A9DB-D87A8B263A65}" srcOrd="1" destOrd="0" parTransId="{F7E6697E-041E-423C-A637-1EC47C358EAA}" sibTransId="{3F84BF20-CB3A-4F23-849B-EF32995F0451}"/>
    <dgm:cxn modelId="{6FF09081-A61C-4DFC-A5B2-09DAB7CEA90D}" type="presOf" srcId="{2983A5F0-5979-445F-BA08-B3769FB4D2C9}" destId="{905D28AB-F4F3-4C8F-8641-176C9016BA0D}" srcOrd="0" destOrd="0" presId="urn:microsoft.com/office/officeart/2005/8/layout/arrow2"/>
    <dgm:cxn modelId="{7EEB1ACE-E7B5-459A-8EE2-165FD0C6F46A}" srcId="{AB04266D-4762-4E1D-A8AC-B701AF26C087}" destId="{2983A5F0-5979-445F-BA08-B3769FB4D2C9}" srcOrd="2" destOrd="0" parTransId="{521268A0-4231-4E67-8477-8D055D52AB1D}" sibTransId="{90705E14-16C3-472C-9620-7C3EF9D9149F}"/>
    <dgm:cxn modelId="{4CBBE9CE-7742-4904-8123-2F70E8298E2B}" srcId="{AB04266D-4762-4E1D-A8AC-B701AF26C087}" destId="{4BE6A9B3-71A3-413E-9F16-11E16927A704}" srcOrd="0" destOrd="0" parTransId="{93501625-218D-4651-B9CD-B13A9519872B}" sibTransId="{73AC107D-4FDC-4757-BD9D-3A52CE046AAA}"/>
    <dgm:cxn modelId="{1D7929D9-F886-402A-8760-45D6450518FA}" type="presOf" srcId="{E85C9D49-54F5-46F9-A9DB-D87A8B263A65}" destId="{EBE3200F-578D-4C21-8F3F-325F6B43CF56}" srcOrd="0" destOrd="0" presId="urn:microsoft.com/office/officeart/2005/8/layout/arrow2"/>
    <dgm:cxn modelId="{46BD4DF0-8092-4150-AB6E-7F587465AAEC}" type="presOf" srcId="{AB04266D-4762-4E1D-A8AC-B701AF26C087}" destId="{E718C8FC-0C47-4B3B-B368-1981463951B4}" srcOrd="0" destOrd="0" presId="urn:microsoft.com/office/officeart/2005/8/layout/arrow2"/>
    <dgm:cxn modelId="{A08B45ED-9DF9-4786-A573-DED2A72A9BB2}" type="presParOf" srcId="{E718C8FC-0C47-4B3B-B368-1981463951B4}" destId="{BA429D49-E7FF-49D5-94CE-4ECEA7DE06D4}" srcOrd="0" destOrd="0" presId="urn:microsoft.com/office/officeart/2005/8/layout/arrow2"/>
    <dgm:cxn modelId="{5BA76DC0-653A-4B3D-B810-C24D627A7B0D}" type="presParOf" srcId="{E718C8FC-0C47-4B3B-B368-1981463951B4}" destId="{E3AD67AC-4937-40E7-9E01-C350E0DE7733}" srcOrd="1" destOrd="0" presId="urn:microsoft.com/office/officeart/2005/8/layout/arrow2"/>
    <dgm:cxn modelId="{9E67AE21-0B89-44F6-86B0-B6FECD7D96F4}" type="presParOf" srcId="{E3AD67AC-4937-40E7-9E01-C350E0DE7733}" destId="{188915F6-8901-47BA-BEC9-C4849DA70610}" srcOrd="0" destOrd="0" presId="urn:microsoft.com/office/officeart/2005/8/layout/arrow2"/>
    <dgm:cxn modelId="{CF19F024-CEDC-4CA7-BDA5-A9DB53E25D60}" type="presParOf" srcId="{E3AD67AC-4937-40E7-9E01-C350E0DE7733}" destId="{8E428578-650F-49A7-94C9-07B978F67A57}" srcOrd="1" destOrd="0" presId="urn:microsoft.com/office/officeart/2005/8/layout/arrow2"/>
    <dgm:cxn modelId="{E2E41CEA-F590-48DD-8221-023677735E66}" type="presParOf" srcId="{E3AD67AC-4937-40E7-9E01-C350E0DE7733}" destId="{68E3EBB4-546C-41CF-AB32-69E886D010BA}" srcOrd="2" destOrd="0" presId="urn:microsoft.com/office/officeart/2005/8/layout/arrow2"/>
    <dgm:cxn modelId="{51F90CBB-5167-4E47-BCE3-BA0471B5B2C2}" type="presParOf" srcId="{E3AD67AC-4937-40E7-9E01-C350E0DE7733}" destId="{EBE3200F-578D-4C21-8F3F-325F6B43CF56}" srcOrd="3" destOrd="0" presId="urn:microsoft.com/office/officeart/2005/8/layout/arrow2"/>
    <dgm:cxn modelId="{3A13BCC2-D0BF-4C6C-97E7-486ED44B16E8}" type="presParOf" srcId="{E3AD67AC-4937-40E7-9E01-C350E0DE7733}" destId="{ECAEF82F-CBA0-4837-9306-F925782ADDFB}" srcOrd="4" destOrd="0" presId="urn:microsoft.com/office/officeart/2005/8/layout/arrow2"/>
    <dgm:cxn modelId="{2C51CC5E-B80C-495D-AB37-99DD682AB461}" type="presParOf" srcId="{E3AD67AC-4937-40E7-9E01-C350E0DE7733}" destId="{905D28AB-F4F3-4C8F-8641-176C9016BA0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C78DCE-E51C-4A68-9A80-16A41B03B8A1}" type="doc">
      <dgm:prSet loTypeId="urn:microsoft.com/office/officeart/2005/8/layout/venn1" loCatId="relationship" qsTypeId="urn:microsoft.com/office/officeart/2005/8/quickstyle/simple2" qsCatId="simple" csTypeId="urn:microsoft.com/office/officeart/2005/8/colors/colorful3" csCatId="colorful" phldr="1"/>
      <dgm:spPr/>
    </dgm:pt>
    <dgm:pt modelId="{15E728A4-9B0C-4840-BC7D-C161E0CCD521}">
      <dgm:prSet phldrT="[Texto]" custT="1"/>
      <dgm:spPr/>
      <dgm:t>
        <a:bodyPr/>
        <a:lstStyle/>
        <a:p>
          <a:r>
            <a:rPr lang="es-EC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Teoría de la destrucción creativa</a:t>
          </a:r>
          <a:endParaRPr lang="es-EC" sz="3600" dirty="0"/>
        </a:p>
      </dgm:t>
    </dgm:pt>
    <dgm:pt modelId="{3626F88E-FF8A-47F4-9F58-67B9299586A4}" type="parTrans" cxnId="{33033934-EBE6-4821-94E4-D0F19447E3B4}">
      <dgm:prSet/>
      <dgm:spPr/>
      <dgm:t>
        <a:bodyPr/>
        <a:lstStyle/>
        <a:p>
          <a:endParaRPr lang="es-EC"/>
        </a:p>
      </dgm:t>
    </dgm:pt>
    <dgm:pt modelId="{4A53F58D-64FC-4167-9FD8-E156FA4AE860}" type="sibTrans" cxnId="{33033934-EBE6-4821-94E4-D0F19447E3B4}">
      <dgm:prSet/>
      <dgm:spPr/>
      <dgm:t>
        <a:bodyPr/>
        <a:lstStyle/>
        <a:p>
          <a:endParaRPr lang="es-EC"/>
        </a:p>
      </dgm:t>
    </dgm:pt>
    <dgm:pt modelId="{089E1225-CC1A-492F-AD02-C370FCD2A18E}">
      <dgm:prSet phldrT="[Texto]" custT="1"/>
      <dgm:spPr/>
      <dgm:t>
        <a:bodyPr/>
        <a:lstStyle/>
        <a:p>
          <a:r>
            <a:rPr lang="es-EC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Para crear nuevos o mejorados productos y procesos</a:t>
          </a:r>
          <a:endParaRPr lang="es-EC" sz="2800" dirty="0"/>
        </a:p>
      </dgm:t>
    </dgm:pt>
    <dgm:pt modelId="{C185379B-8254-4181-B9FB-9A35E7627E54}" type="parTrans" cxnId="{7D412DE9-3768-4F26-B682-F8D917524356}">
      <dgm:prSet/>
      <dgm:spPr/>
      <dgm:t>
        <a:bodyPr/>
        <a:lstStyle/>
        <a:p>
          <a:endParaRPr lang="es-EC"/>
        </a:p>
      </dgm:t>
    </dgm:pt>
    <dgm:pt modelId="{7602787C-0B17-49B4-B8B6-5A0DC0858CE7}" type="sibTrans" cxnId="{7D412DE9-3768-4F26-B682-F8D917524356}">
      <dgm:prSet/>
      <dgm:spPr/>
      <dgm:t>
        <a:bodyPr/>
        <a:lstStyle/>
        <a:p>
          <a:endParaRPr lang="es-EC"/>
        </a:p>
      </dgm:t>
    </dgm:pt>
    <dgm:pt modelId="{55716C80-9346-446E-9AD2-79BD71B97FE0}">
      <dgm:prSet phldrT="[Texto]" custT="1"/>
      <dgm:spPr/>
      <dgm:t>
        <a:bodyPr/>
        <a:lstStyle/>
        <a:p>
          <a:r>
            <a:rPr lang="es-EC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Se destruyen viejas empresas y modelos de negocio</a:t>
          </a:r>
          <a:endParaRPr lang="es-EC" sz="2800" dirty="0"/>
        </a:p>
      </dgm:t>
    </dgm:pt>
    <dgm:pt modelId="{33E30ECF-A7B0-4F67-9C4C-B8842CC4D4F3}" type="parTrans" cxnId="{C814B6F1-6124-4809-A6C3-C588C4AAE2AE}">
      <dgm:prSet/>
      <dgm:spPr/>
      <dgm:t>
        <a:bodyPr/>
        <a:lstStyle/>
        <a:p>
          <a:endParaRPr lang="es-EC"/>
        </a:p>
      </dgm:t>
    </dgm:pt>
    <dgm:pt modelId="{920DEB96-EC86-45C0-A88A-FBD69314084F}" type="sibTrans" cxnId="{C814B6F1-6124-4809-A6C3-C588C4AAE2AE}">
      <dgm:prSet/>
      <dgm:spPr/>
      <dgm:t>
        <a:bodyPr/>
        <a:lstStyle/>
        <a:p>
          <a:endParaRPr lang="es-EC"/>
        </a:p>
      </dgm:t>
    </dgm:pt>
    <dgm:pt modelId="{A2CB50FF-560B-4146-A6D6-B4671999A405}" type="pres">
      <dgm:prSet presAssocID="{B1C78DCE-E51C-4A68-9A80-16A41B03B8A1}" presName="compositeShape" presStyleCnt="0">
        <dgm:presLayoutVars>
          <dgm:chMax val="7"/>
          <dgm:dir/>
          <dgm:resizeHandles val="exact"/>
        </dgm:presLayoutVars>
      </dgm:prSet>
      <dgm:spPr/>
    </dgm:pt>
    <dgm:pt modelId="{7C09F09F-63F4-466E-8687-C5D5089A044D}" type="pres">
      <dgm:prSet presAssocID="{15E728A4-9B0C-4840-BC7D-C161E0CCD521}" presName="circ1" presStyleLbl="vennNode1" presStyleIdx="0" presStyleCnt="3"/>
      <dgm:spPr/>
    </dgm:pt>
    <dgm:pt modelId="{14F80D56-48C3-43F3-A9B2-8FD18A7E99EA}" type="pres">
      <dgm:prSet presAssocID="{15E728A4-9B0C-4840-BC7D-C161E0CCD5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CC0152C-5E16-4494-ADF7-450123054BEE}" type="pres">
      <dgm:prSet presAssocID="{089E1225-CC1A-492F-AD02-C370FCD2A18E}" presName="circ2" presStyleLbl="vennNode1" presStyleIdx="1" presStyleCnt="3"/>
      <dgm:spPr/>
    </dgm:pt>
    <dgm:pt modelId="{FA45109E-D632-4EF9-8A7C-077CC90B2167}" type="pres">
      <dgm:prSet presAssocID="{089E1225-CC1A-492F-AD02-C370FCD2A18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2B03D39-8366-4A16-8BEE-D5412188B75C}" type="pres">
      <dgm:prSet presAssocID="{55716C80-9346-446E-9AD2-79BD71B97FE0}" presName="circ3" presStyleLbl="vennNode1" presStyleIdx="2" presStyleCnt="3"/>
      <dgm:spPr/>
    </dgm:pt>
    <dgm:pt modelId="{147D5452-2BD9-46EB-8632-EFFD36168664}" type="pres">
      <dgm:prSet presAssocID="{55716C80-9346-446E-9AD2-79BD71B97FE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DEC6210-C124-4EFC-9C0E-9718FB9B7AEB}" type="presOf" srcId="{55716C80-9346-446E-9AD2-79BD71B97FE0}" destId="{147D5452-2BD9-46EB-8632-EFFD36168664}" srcOrd="1" destOrd="0" presId="urn:microsoft.com/office/officeart/2005/8/layout/venn1"/>
    <dgm:cxn modelId="{68771413-6CCD-42C8-9C3E-9477C00F6DDE}" type="presOf" srcId="{089E1225-CC1A-492F-AD02-C370FCD2A18E}" destId="{0CC0152C-5E16-4494-ADF7-450123054BEE}" srcOrd="0" destOrd="0" presId="urn:microsoft.com/office/officeart/2005/8/layout/venn1"/>
    <dgm:cxn modelId="{33033934-EBE6-4821-94E4-D0F19447E3B4}" srcId="{B1C78DCE-E51C-4A68-9A80-16A41B03B8A1}" destId="{15E728A4-9B0C-4840-BC7D-C161E0CCD521}" srcOrd="0" destOrd="0" parTransId="{3626F88E-FF8A-47F4-9F58-67B9299586A4}" sibTransId="{4A53F58D-64FC-4167-9FD8-E156FA4AE860}"/>
    <dgm:cxn modelId="{E88F9F7B-0B44-42A0-AE8F-3BAFE402E613}" type="presOf" srcId="{B1C78DCE-E51C-4A68-9A80-16A41B03B8A1}" destId="{A2CB50FF-560B-4146-A6D6-B4671999A405}" srcOrd="0" destOrd="0" presId="urn:microsoft.com/office/officeart/2005/8/layout/venn1"/>
    <dgm:cxn modelId="{E123908B-04CA-4D90-8692-1ED9275CFC70}" type="presOf" srcId="{15E728A4-9B0C-4840-BC7D-C161E0CCD521}" destId="{7C09F09F-63F4-466E-8687-C5D5089A044D}" srcOrd="0" destOrd="0" presId="urn:microsoft.com/office/officeart/2005/8/layout/venn1"/>
    <dgm:cxn modelId="{A60B81AB-D69B-46FD-AD58-A5328DD9F490}" type="presOf" srcId="{089E1225-CC1A-492F-AD02-C370FCD2A18E}" destId="{FA45109E-D632-4EF9-8A7C-077CC90B2167}" srcOrd="1" destOrd="0" presId="urn:microsoft.com/office/officeart/2005/8/layout/venn1"/>
    <dgm:cxn modelId="{9D7521C5-9F51-4232-B1FB-D4872FA130C3}" type="presOf" srcId="{15E728A4-9B0C-4840-BC7D-C161E0CCD521}" destId="{14F80D56-48C3-43F3-A9B2-8FD18A7E99EA}" srcOrd="1" destOrd="0" presId="urn:microsoft.com/office/officeart/2005/8/layout/venn1"/>
    <dgm:cxn modelId="{7D412DE9-3768-4F26-B682-F8D917524356}" srcId="{B1C78DCE-E51C-4A68-9A80-16A41B03B8A1}" destId="{089E1225-CC1A-492F-AD02-C370FCD2A18E}" srcOrd="1" destOrd="0" parTransId="{C185379B-8254-4181-B9FB-9A35E7627E54}" sibTransId="{7602787C-0B17-49B4-B8B6-5A0DC0858CE7}"/>
    <dgm:cxn modelId="{C814B6F1-6124-4809-A6C3-C588C4AAE2AE}" srcId="{B1C78DCE-E51C-4A68-9A80-16A41B03B8A1}" destId="{55716C80-9346-446E-9AD2-79BD71B97FE0}" srcOrd="2" destOrd="0" parTransId="{33E30ECF-A7B0-4F67-9C4C-B8842CC4D4F3}" sibTransId="{920DEB96-EC86-45C0-A88A-FBD69314084F}"/>
    <dgm:cxn modelId="{26E439F2-2744-4F60-8D72-6C8205E14F78}" type="presOf" srcId="{55716C80-9346-446E-9AD2-79BD71B97FE0}" destId="{32B03D39-8366-4A16-8BEE-D5412188B75C}" srcOrd="0" destOrd="0" presId="urn:microsoft.com/office/officeart/2005/8/layout/venn1"/>
    <dgm:cxn modelId="{94441427-6148-43D5-97EF-1E408E1B7539}" type="presParOf" srcId="{A2CB50FF-560B-4146-A6D6-B4671999A405}" destId="{7C09F09F-63F4-466E-8687-C5D5089A044D}" srcOrd="0" destOrd="0" presId="urn:microsoft.com/office/officeart/2005/8/layout/venn1"/>
    <dgm:cxn modelId="{049B709B-5534-40E6-BF62-E8AFB057FC87}" type="presParOf" srcId="{A2CB50FF-560B-4146-A6D6-B4671999A405}" destId="{14F80D56-48C3-43F3-A9B2-8FD18A7E99EA}" srcOrd="1" destOrd="0" presId="urn:microsoft.com/office/officeart/2005/8/layout/venn1"/>
    <dgm:cxn modelId="{C2179E5A-357E-4F5F-B08B-70285E185C76}" type="presParOf" srcId="{A2CB50FF-560B-4146-A6D6-B4671999A405}" destId="{0CC0152C-5E16-4494-ADF7-450123054BEE}" srcOrd="2" destOrd="0" presId="urn:microsoft.com/office/officeart/2005/8/layout/venn1"/>
    <dgm:cxn modelId="{6AE822FF-7AEC-40C0-9013-F4F1801489EA}" type="presParOf" srcId="{A2CB50FF-560B-4146-A6D6-B4671999A405}" destId="{FA45109E-D632-4EF9-8A7C-077CC90B2167}" srcOrd="3" destOrd="0" presId="urn:microsoft.com/office/officeart/2005/8/layout/venn1"/>
    <dgm:cxn modelId="{7758F645-041E-43A5-8244-C107A034A8AB}" type="presParOf" srcId="{A2CB50FF-560B-4146-A6D6-B4671999A405}" destId="{32B03D39-8366-4A16-8BEE-D5412188B75C}" srcOrd="4" destOrd="0" presId="urn:microsoft.com/office/officeart/2005/8/layout/venn1"/>
    <dgm:cxn modelId="{A87AE4AA-1AC8-4EBB-9C50-92623DD84AB1}" type="presParOf" srcId="{A2CB50FF-560B-4146-A6D6-B4671999A405}" destId="{147D5452-2BD9-46EB-8632-EFFD3616866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0A8181-ED05-4955-84C5-0C8AFE4D1561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ADE9D395-80E8-4795-A782-40B65F138387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Desarrollo y fortalecimiento empresarial</a:t>
          </a:r>
        </a:p>
      </dgm:t>
    </dgm:pt>
    <dgm:pt modelId="{3477846F-AD6E-43AD-BC37-B57068DDB963}" type="parTrans" cxnId="{D80EAB75-9CE4-4C7C-B462-624803E047B9}">
      <dgm:prSet/>
      <dgm:spPr/>
      <dgm:t>
        <a:bodyPr/>
        <a:lstStyle/>
        <a:p>
          <a:endParaRPr lang="es-EC"/>
        </a:p>
      </dgm:t>
    </dgm:pt>
    <dgm:pt modelId="{454F1849-A566-4D1C-A51D-D202D3BD22CA}" type="sibTrans" cxnId="{D80EAB75-9CE4-4C7C-B462-624803E047B9}">
      <dgm:prSet/>
      <dgm:spPr/>
      <dgm:t>
        <a:bodyPr/>
        <a:lstStyle/>
        <a:p>
          <a:endParaRPr lang="es-EC"/>
        </a:p>
      </dgm:t>
    </dgm:pt>
    <dgm:pt modelId="{BC36B4B8-0D2C-488A-8BCB-D968FFF8ADDF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Supervivencia</a:t>
          </a:r>
        </a:p>
      </dgm:t>
    </dgm:pt>
    <dgm:pt modelId="{B1B07C96-6660-4455-9D9F-DE88307CF313}" type="parTrans" cxnId="{77B92BEE-BE08-4D9D-9410-68B8230E6575}">
      <dgm:prSet/>
      <dgm:spPr/>
      <dgm:t>
        <a:bodyPr/>
        <a:lstStyle/>
        <a:p>
          <a:endParaRPr lang="es-EC"/>
        </a:p>
      </dgm:t>
    </dgm:pt>
    <dgm:pt modelId="{22E521CC-69A5-4C13-9486-221C798A351C}" type="sibTrans" cxnId="{77B92BEE-BE08-4D9D-9410-68B8230E6575}">
      <dgm:prSet/>
      <dgm:spPr/>
      <dgm:t>
        <a:bodyPr/>
        <a:lstStyle/>
        <a:p>
          <a:endParaRPr lang="es-EC"/>
        </a:p>
      </dgm:t>
    </dgm:pt>
    <dgm:pt modelId="{824625DF-FC76-4605-8CDA-57200BB27770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Competitividad</a:t>
          </a:r>
        </a:p>
      </dgm:t>
    </dgm:pt>
    <dgm:pt modelId="{E526349E-CC19-40E1-9699-5EECE1B3EC81}" type="parTrans" cxnId="{30B45406-40C9-4227-AE32-B1F584802F41}">
      <dgm:prSet/>
      <dgm:spPr/>
      <dgm:t>
        <a:bodyPr/>
        <a:lstStyle/>
        <a:p>
          <a:endParaRPr lang="es-EC"/>
        </a:p>
      </dgm:t>
    </dgm:pt>
    <dgm:pt modelId="{2866AD0D-5013-422A-9B4C-CAA0F40C5119}" type="sibTrans" cxnId="{30B45406-40C9-4227-AE32-B1F584802F41}">
      <dgm:prSet/>
      <dgm:spPr/>
      <dgm:t>
        <a:bodyPr/>
        <a:lstStyle/>
        <a:p>
          <a:endParaRPr lang="es-EC"/>
        </a:p>
      </dgm:t>
    </dgm:pt>
    <dgm:pt modelId="{2F73C43A-87B0-431C-887B-A512191F26F8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Mayor Productividad</a:t>
          </a:r>
        </a:p>
      </dgm:t>
    </dgm:pt>
    <dgm:pt modelId="{1C1216D5-E7DC-4F13-A4E1-F4E6A53A3238}" type="parTrans" cxnId="{BC6CA683-1CC0-483E-BF48-6FF64CCFA294}">
      <dgm:prSet/>
      <dgm:spPr/>
      <dgm:t>
        <a:bodyPr/>
        <a:lstStyle/>
        <a:p>
          <a:endParaRPr lang="es-EC"/>
        </a:p>
      </dgm:t>
    </dgm:pt>
    <dgm:pt modelId="{E4D06A75-D720-404D-A727-4947A19BADD4}" type="sibTrans" cxnId="{BC6CA683-1CC0-483E-BF48-6FF64CCFA294}">
      <dgm:prSet/>
      <dgm:spPr/>
      <dgm:t>
        <a:bodyPr/>
        <a:lstStyle/>
        <a:p>
          <a:endParaRPr lang="es-EC"/>
        </a:p>
      </dgm:t>
    </dgm:pt>
    <dgm:pt modelId="{1547AE8A-A1CF-46A2-899B-22ACEA32F5B2}" type="pres">
      <dgm:prSet presAssocID="{FE0A8181-ED05-4955-84C5-0C8AFE4D156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04F6CA5-91BE-4B30-8528-DA55D8FBFCCC}" type="pres">
      <dgm:prSet presAssocID="{ADE9D395-80E8-4795-A782-40B65F138387}" presName="Accent1" presStyleCnt="0"/>
      <dgm:spPr/>
    </dgm:pt>
    <dgm:pt modelId="{0AC069F1-4C10-433A-B042-977BCF9E4B36}" type="pres">
      <dgm:prSet presAssocID="{ADE9D395-80E8-4795-A782-40B65F138387}" presName="Accent" presStyleLbl="node1" presStyleIdx="0" presStyleCnt="4"/>
      <dgm:spPr/>
    </dgm:pt>
    <dgm:pt modelId="{5CF49AAC-A1DD-48D4-9371-DB581AD3358B}" type="pres">
      <dgm:prSet presAssocID="{ADE9D395-80E8-4795-A782-40B65F138387}" presName="Parent1" presStyleLbl="revTx" presStyleIdx="0" presStyleCnt="4" custScaleX="128405">
        <dgm:presLayoutVars>
          <dgm:chMax val="1"/>
          <dgm:chPref val="1"/>
          <dgm:bulletEnabled val="1"/>
        </dgm:presLayoutVars>
      </dgm:prSet>
      <dgm:spPr/>
    </dgm:pt>
    <dgm:pt modelId="{37B88DE5-076D-4365-8A65-B2A5BF0FCDB5}" type="pres">
      <dgm:prSet presAssocID="{BC36B4B8-0D2C-488A-8BCB-D968FFF8ADDF}" presName="Accent2" presStyleCnt="0"/>
      <dgm:spPr/>
    </dgm:pt>
    <dgm:pt modelId="{F7478495-DF4E-4B47-91D2-BF26ED066C82}" type="pres">
      <dgm:prSet presAssocID="{BC36B4B8-0D2C-488A-8BCB-D968FFF8ADDF}" presName="Accent" presStyleLbl="node1" presStyleIdx="1" presStyleCnt="4"/>
      <dgm:spPr/>
    </dgm:pt>
    <dgm:pt modelId="{95DC933E-D092-4E7C-8099-8C390FEC88DC}" type="pres">
      <dgm:prSet presAssocID="{BC36B4B8-0D2C-488A-8BCB-D968FFF8ADDF}" presName="Parent2" presStyleLbl="revTx" presStyleIdx="1" presStyleCnt="4" custScaleX="143218">
        <dgm:presLayoutVars>
          <dgm:chMax val="1"/>
          <dgm:chPref val="1"/>
          <dgm:bulletEnabled val="1"/>
        </dgm:presLayoutVars>
      </dgm:prSet>
      <dgm:spPr/>
    </dgm:pt>
    <dgm:pt modelId="{531A71FB-A653-42A3-A9B6-0F27AC85BF4C}" type="pres">
      <dgm:prSet presAssocID="{824625DF-FC76-4605-8CDA-57200BB27770}" presName="Accent3" presStyleCnt="0"/>
      <dgm:spPr/>
    </dgm:pt>
    <dgm:pt modelId="{D8EBC3A4-E3DD-4FB6-B409-E52323826806}" type="pres">
      <dgm:prSet presAssocID="{824625DF-FC76-4605-8CDA-57200BB27770}" presName="Accent" presStyleLbl="node1" presStyleIdx="2" presStyleCnt="4"/>
      <dgm:spPr/>
    </dgm:pt>
    <dgm:pt modelId="{CA009446-7029-461B-B8B5-D7979A908C71}" type="pres">
      <dgm:prSet presAssocID="{824625DF-FC76-4605-8CDA-57200BB27770}" presName="Parent3" presStyleLbl="revTx" presStyleIdx="2" presStyleCnt="4" custScaleX="128405">
        <dgm:presLayoutVars>
          <dgm:chMax val="1"/>
          <dgm:chPref val="1"/>
          <dgm:bulletEnabled val="1"/>
        </dgm:presLayoutVars>
      </dgm:prSet>
      <dgm:spPr/>
    </dgm:pt>
    <dgm:pt modelId="{34E2F841-2200-440B-BA12-B7FB8174FFCB}" type="pres">
      <dgm:prSet presAssocID="{2F73C43A-87B0-431C-887B-A512191F26F8}" presName="Accent4" presStyleCnt="0"/>
      <dgm:spPr/>
    </dgm:pt>
    <dgm:pt modelId="{90F74B7E-FC09-4F03-8BA6-526342901043}" type="pres">
      <dgm:prSet presAssocID="{2F73C43A-87B0-431C-887B-A512191F26F8}" presName="Accent" presStyleLbl="node1" presStyleIdx="3" presStyleCnt="4"/>
      <dgm:spPr/>
    </dgm:pt>
    <dgm:pt modelId="{1DA55C9C-74C5-47FB-9306-1A9DEFBBB1CC}" type="pres">
      <dgm:prSet presAssocID="{2F73C43A-87B0-431C-887B-A512191F26F8}" presName="Parent4" presStyleLbl="revTx" presStyleIdx="3" presStyleCnt="4" custScaleX="148530">
        <dgm:presLayoutVars>
          <dgm:chMax val="1"/>
          <dgm:chPref val="1"/>
          <dgm:bulletEnabled val="1"/>
        </dgm:presLayoutVars>
      </dgm:prSet>
      <dgm:spPr/>
    </dgm:pt>
  </dgm:ptLst>
  <dgm:cxnLst>
    <dgm:cxn modelId="{30B45406-40C9-4227-AE32-B1F584802F41}" srcId="{FE0A8181-ED05-4955-84C5-0C8AFE4D1561}" destId="{824625DF-FC76-4605-8CDA-57200BB27770}" srcOrd="2" destOrd="0" parTransId="{E526349E-CC19-40E1-9699-5EECE1B3EC81}" sibTransId="{2866AD0D-5013-422A-9B4C-CAA0F40C5119}"/>
    <dgm:cxn modelId="{D4A64B17-BD86-4D19-BF2F-FDCAB698561B}" type="presOf" srcId="{FE0A8181-ED05-4955-84C5-0C8AFE4D1561}" destId="{1547AE8A-A1CF-46A2-899B-22ACEA32F5B2}" srcOrd="0" destOrd="0" presId="urn:microsoft.com/office/officeart/2009/layout/CircleArrowProcess"/>
    <dgm:cxn modelId="{65A8AD32-629A-4FBA-B221-5B1E9AB83572}" type="presOf" srcId="{BC36B4B8-0D2C-488A-8BCB-D968FFF8ADDF}" destId="{95DC933E-D092-4E7C-8099-8C390FEC88DC}" srcOrd="0" destOrd="0" presId="urn:microsoft.com/office/officeart/2009/layout/CircleArrowProcess"/>
    <dgm:cxn modelId="{89D1765D-8B10-4A32-A09A-7ADE9D298D77}" type="presOf" srcId="{824625DF-FC76-4605-8CDA-57200BB27770}" destId="{CA009446-7029-461B-B8B5-D7979A908C71}" srcOrd="0" destOrd="0" presId="urn:microsoft.com/office/officeart/2009/layout/CircleArrowProcess"/>
    <dgm:cxn modelId="{D80EAB75-9CE4-4C7C-B462-624803E047B9}" srcId="{FE0A8181-ED05-4955-84C5-0C8AFE4D1561}" destId="{ADE9D395-80E8-4795-A782-40B65F138387}" srcOrd="0" destOrd="0" parTransId="{3477846F-AD6E-43AD-BC37-B57068DDB963}" sibTransId="{454F1849-A566-4D1C-A51D-D202D3BD22CA}"/>
    <dgm:cxn modelId="{BC6CA683-1CC0-483E-BF48-6FF64CCFA294}" srcId="{FE0A8181-ED05-4955-84C5-0C8AFE4D1561}" destId="{2F73C43A-87B0-431C-887B-A512191F26F8}" srcOrd="3" destOrd="0" parTransId="{1C1216D5-E7DC-4F13-A4E1-F4E6A53A3238}" sibTransId="{E4D06A75-D720-404D-A727-4947A19BADD4}"/>
    <dgm:cxn modelId="{48B8398F-4F1E-499C-A4E3-D56DF5117EA8}" type="presOf" srcId="{ADE9D395-80E8-4795-A782-40B65F138387}" destId="{5CF49AAC-A1DD-48D4-9371-DB581AD3358B}" srcOrd="0" destOrd="0" presId="urn:microsoft.com/office/officeart/2009/layout/CircleArrowProcess"/>
    <dgm:cxn modelId="{77B92BEE-BE08-4D9D-9410-68B8230E6575}" srcId="{FE0A8181-ED05-4955-84C5-0C8AFE4D1561}" destId="{BC36B4B8-0D2C-488A-8BCB-D968FFF8ADDF}" srcOrd="1" destOrd="0" parTransId="{B1B07C96-6660-4455-9D9F-DE88307CF313}" sibTransId="{22E521CC-69A5-4C13-9486-221C798A351C}"/>
    <dgm:cxn modelId="{749FB7F6-99DC-47D0-9AA0-1F265185F72D}" type="presOf" srcId="{2F73C43A-87B0-431C-887B-A512191F26F8}" destId="{1DA55C9C-74C5-47FB-9306-1A9DEFBBB1CC}" srcOrd="0" destOrd="0" presId="urn:microsoft.com/office/officeart/2009/layout/CircleArrowProcess"/>
    <dgm:cxn modelId="{493FBD9B-6D83-48A0-971D-5166E8DFEE3C}" type="presParOf" srcId="{1547AE8A-A1CF-46A2-899B-22ACEA32F5B2}" destId="{504F6CA5-91BE-4B30-8528-DA55D8FBFCCC}" srcOrd="0" destOrd="0" presId="urn:microsoft.com/office/officeart/2009/layout/CircleArrowProcess"/>
    <dgm:cxn modelId="{8E4922AE-63E1-4055-A442-BE347D801B2C}" type="presParOf" srcId="{504F6CA5-91BE-4B30-8528-DA55D8FBFCCC}" destId="{0AC069F1-4C10-433A-B042-977BCF9E4B36}" srcOrd="0" destOrd="0" presId="urn:microsoft.com/office/officeart/2009/layout/CircleArrowProcess"/>
    <dgm:cxn modelId="{3084DF5D-3EEB-4BCC-B6B5-73B40CFEE131}" type="presParOf" srcId="{1547AE8A-A1CF-46A2-899B-22ACEA32F5B2}" destId="{5CF49AAC-A1DD-48D4-9371-DB581AD3358B}" srcOrd="1" destOrd="0" presId="urn:microsoft.com/office/officeart/2009/layout/CircleArrowProcess"/>
    <dgm:cxn modelId="{ECBEDB7E-AE1B-4F55-87B0-4FD65A8C81AD}" type="presParOf" srcId="{1547AE8A-A1CF-46A2-899B-22ACEA32F5B2}" destId="{37B88DE5-076D-4365-8A65-B2A5BF0FCDB5}" srcOrd="2" destOrd="0" presId="urn:microsoft.com/office/officeart/2009/layout/CircleArrowProcess"/>
    <dgm:cxn modelId="{FC92F839-0F34-4C61-A166-10ABEDBD0B73}" type="presParOf" srcId="{37B88DE5-076D-4365-8A65-B2A5BF0FCDB5}" destId="{F7478495-DF4E-4B47-91D2-BF26ED066C82}" srcOrd="0" destOrd="0" presId="urn:microsoft.com/office/officeart/2009/layout/CircleArrowProcess"/>
    <dgm:cxn modelId="{8C7CBC29-BED9-46D5-A0FD-DA7FB27B109A}" type="presParOf" srcId="{1547AE8A-A1CF-46A2-899B-22ACEA32F5B2}" destId="{95DC933E-D092-4E7C-8099-8C390FEC88DC}" srcOrd="3" destOrd="0" presId="urn:microsoft.com/office/officeart/2009/layout/CircleArrowProcess"/>
    <dgm:cxn modelId="{996CCEE1-4241-42AA-9F25-8E518CB23313}" type="presParOf" srcId="{1547AE8A-A1CF-46A2-899B-22ACEA32F5B2}" destId="{531A71FB-A653-42A3-A9B6-0F27AC85BF4C}" srcOrd="4" destOrd="0" presId="urn:microsoft.com/office/officeart/2009/layout/CircleArrowProcess"/>
    <dgm:cxn modelId="{C310955D-F88B-47D0-991A-AD2E19FDD740}" type="presParOf" srcId="{531A71FB-A653-42A3-A9B6-0F27AC85BF4C}" destId="{D8EBC3A4-E3DD-4FB6-B409-E52323826806}" srcOrd="0" destOrd="0" presId="urn:microsoft.com/office/officeart/2009/layout/CircleArrowProcess"/>
    <dgm:cxn modelId="{8F7164C0-AA24-412C-9300-A189DEE4B0C5}" type="presParOf" srcId="{1547AE8A-A1CF-46A2-899B-22ACEA32F5B2}" destId="{CA009446-7029-461B-B8B5-D7979A908C71}" srcOrd="5" destOrd="0" presId="urn:microsoft.com/office/officeart/2009/layout/CircleArrowProcess"/>
    <dgm:cxn modelId="{76854829-7E2E-41AC-A91C-F5AFD4CDC6AF}" type="presParOf" srcId="{1547AE8A-A1CF-46A2-899B-22ACEA32F5B2}" destId="{34E2F841-2200-440B-BA12-B7FB8174FFCB}" srcOrd="6" destOrd="0" presId="urn:microsoft.com/office/officeart/2009/layout/CircleArrowProcess"/>
    <dgm:cxn modelId="{1C1E518B-EABF-49F3-BEBC-B85ACB4ECC02}" type="presParOf" srcId="{34E2F841-2200-440B-BA12-B7FB8174FFCB}" destId="{90F74B7E-FC09-4F03-8BA6-526342901043}" srcOrd="0" destOrd="0" presId="urn:microsoft.com/office/officeart/2009/layout/CircleArrowProcess"/>
    <dgm:cxn modelId="{FC1787E7-990F-41A2-BDEE-DF339818BB55}" type="presParOf" srcId="{1547AE8A-A1CF-46A2-899B-22ACEA32F5B2}" destId="{1DA55C9C-74C5-47FB-9306-1A9DEFBBB1CC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3313C1-DCF0-4CAB-B8E1-8688132F60AB}" type="doc">
      <dgm:prSet loTypeId="urn:microsoft.com/office/officeart/2005/8/layout/process5" loCatId="process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797FF97D-B8DF-4029-BE0C-345988341E01}">
      <dgm:prSet phldrT="[Texto]" custT="1"/>
      <dgm:spPr/>
      <dgm:t>
        <a:bodyPr/>
        <a:lstStyle/>
        <a:p>
          <a:r>
            <a:rPr lang="es-EC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Retrasan</a:t>
          </a:r>
        </a:p>
      </dgm:t>
    </dgm:pt>
    <dgm:pt modelId="{4681A691-6A20-487E-8F76-02C3A6837AE0}" type="parTrans" cxnId="{5777C62C-09EB-4B6B-82AA-8C88CAF97214}">
      <dgm:prSet/>
      <dgm:spPr/>
      <dgm:t>
        <a:bodyPr/>
        <a:lstStyle/>
        <a:p>
          <a:endParaRPr lang="es-EC"/>
        </a:p>
      </dgm:t>
    </dgm:pt>
    <dgm:pt modelId="{D9698DE7-3B41-49D6-A7C8-F49A354A8E18}" type="sibTrans" cxnId="{5777C62C-09EB-4B6B-82AA-8C88CAF97214}">
      <dgm:prSet/>
      <dgm:spPr/>
      <dgm:t>
        <a:bodyPr/>
        <a:lstStyle/>
        <a:p>
          <a:endParaRPr lang="es-EC"/>
        </a:p>
      </dgm:t>
    </dgm:pt>
    <dgm:pt modelId="{4298F85A-4FB0-46DC-83E2-2A58F26194EE}">
      <dgm:prSet phldrT="[Texto]" custT="1"/>
      <dgm:spPr/>
      <dgm:t>
        <a:bodyPr/>
        <a:lstStyle/>
        <a:p>
          <a:r>
            <a:rPr lang="es-EC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Complican </a:t>
          </a:r>
        </a:p>
      </dgm:t>
    </dgm:pt>
    <dgm:pt modelId="{FF535A4B-FF87-42BA-9ABC-84BCF53E58AC}" type="parTrans" cxnId="{D8AD2989-97F2-40E0-9A6D-479E8A9A82AB}">
      <dgm:prSet/>
      <dgm:spPr/>
      <dgm:t>
        <a:bodyPr/>
        <a:lstStyle/>
        <a:p>
          <a:endParaRPr lang="es-EC"/>
        </a:p>
      </dgm:t>
    </dgm:pt>
    <dgm:pt modelId="{6F0BB267-6304-41C7-A599-B193187A5337}" type="sibTrans" cxnId="{D8AD2989-97F2-40E0-9A6D-479E8A9A82AB}">
      <dgm:prSet/>
      <dgm:spPr/>
      <dgm:t>
        <a:bodyPr/>
        <a:lstStyle/>
        <a:p>
          <a:endParaRPr lang="es-EC"/>
        </a:p>
      </dgm:t>
    </dgm:pt>
    <dgm:pt modelId="{A77446F2-F7E9-43E8-80F3-E5075EA0D892}">
      <dgm:prSet phldrT="[Texto]" custT="1"/>
      <dgm:spPr/>
      <dgm:t>
        <a:bodyPr/>
        <a:lstStyle/>
        <a:p>
          <a:r>
            <a:rPr lang="es-EC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Impiden </a:t>
          </a:r>
        </a:p>
      </dgm:t>
    </dgm:pt>
    <dgm:pt modelId="{5681F761-ACF4-4FE6-AAFA-0DAEF7536E2C}" type="parTrans" cxnId="{D93BE887-7399-4DB0-83BA-EF2000BCC317}">
      <dgm:prSet/>
      <dgm:spPr/>
      <dgm:t>
        <a:bodyPr/>
        <a:lstStyle/>
        <a:p>
          <a:endParaRPr lang="es-EC"/>
        </a:p>
      </dgm:t>
    </dgm:pt>
    <dgm:pt modelId="{9DBF9FFA-4523-43A7-AD6C-518D809DDEA7}" type="sibTrans" cxnId="{D93BE887-7399-4DB0-83BA-EF2000BCC317}">
      <dgm:prSet/>
      <dgm:spPr/>
      <dgm:t>
        <a:bodyPr/>
        <a:lstStyle/>
        <a:p>
          <a:endParaRPr lang="es-EC"/>
        </a:p>
      </dgm:t>
    </dgm:pt>
    <dgm:pt modelId="{91E0069E-949B-4515-8B94-7F99D0C5127F}">
      <dgm:prSet phldrT="[Texto]" custT="1"/>
      <dgm:spPr/>
      <dgm:t>
        <a:bodyPr/>
        <a:lstStyle/>
        <a:p>
          <a:r>
            <a:rPr lang="es-EC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La actividad innovadora</a:t>
          </a:r>
        </a:p>
      </dgm:t>
    </dgm:pt>
    <dgm:pt modelId="{E545E9CD-0781-4EF3-A362-D4DF24E6F2EA}" type="parTrans" cxnId="{0253B463-63C8-406B-8756-0B91DA8497D0}">
      <dgm:prSet/>
      <dgm:spPr/>
      <dgm:t>
        <a:bodyPr/>
        <a:lstStyle/>
        <a:p>
          <a:endParaRPr lang="es-EC"/>
        </a:p>
      </dgm:t>
    </dgm:pt>
    <dgm:pt modelId="{C1AAE1BC-351A-4A05-BC8B-F05CC7E7F33F}" type="sibTrans" cxnId="{0253B463-63C8-406B-8756-0B91DA8497D0}">
      <dgm:prSet/>
      <dgm:spPr/>
      <dgm:t>
        <a:bodyPr/>
        <a:lstStyle/>
        <a:p>
          <a:endParaRPr lang="es-EC"/>
        </a:p>
      </dgm:t>
    </dgm:pt>
    <dgm:pt modelId="{3E5D83AC-05F1-43C2-894D-92B83FD98F60}" type="pres">
      <dgm:prSet presAssocID="{D53313C1-DCF0-4CAB-B8E1-8688132F60AB}" presName="diagram" presStyleCnt="0">
        <dgm:presLayoutVars>
          <dgm:dir/>
          <dgm:resizeHandles val="exact"/>
        </dgm:presLayoutVars>
      </dgm:prSet>
      <dgm:spPr/>
    </dgm:pt>
    <dgm:pt modelId="{E3220526-FE3E-4599-8C51-4B01E101723C}" type="pres">
      <dgm:prSet presAssocID="{797FF97D-B8DF-4029-BE0C-345988341E01}" presName="node" presStyleLbl="node1" presStyleIdx="0" presStyleCnt="4">
        <dgm:presLayoutVars>
          <dgm:bulletEnabled val="1"/>
        </dgm:presLayoutVars>
      </dgm:prSet>
      <dgm:spPr/>
    </dgm:pt>
    <dgm:pt modelId="{2661ADE9-8DD3-482C-8737-D46A449B887B}" type="pres">
      <dgm:prSet presAssocID="{D9698DE7-3B41-49D6-A7C8-F49A354A8E18}" presName="sibTrans" presStyleLbl="sibTrans2D1" presStyleIdx="0" presStyleCnt="3"/>
      <dgm:spPr/>
    </dgm:pt>
    <dgm:pt modelId="{19A5A614-9D0E-44D1-9E18-714D31037E11}" type="pres">
      <dgm:prSet presAssocID="{D9698DE7-3B41-49D6-A7C8-F49A354A8E18}" presName="connectorText" presStyleLbl="sibTrans2D1" presStyleIdx="0" presStyleCnt="3"/>
      <dgm:spPr/>
    </dgm:pt>
    <dgm:pt modelId="{2CA774A6-83C5-45E8-A858-9AB255055075}" type="pres">
      <dgm:prSet presAssocID="{4298F85A-4FB0-46DC-83E2-2A58F26194EE}" presName="node" presStyleLbl="node1" presStyleIdx="1" presStyleCnt="4">
        <dgm:presLayoutVars>
          <dgm:bulletEnabled val="1"/>
        </dgm:presLayoutVars>
      </dgm:prSet>
      <dgm:spPr/>
    </dgm:pt>
    <dgm:pt modelId="{EC71B8C5-6913-4A08-83AE-2FC704748F76}" type="pres">
      <dgm:prSet presAssocID="{6F0BB267-6304-41C7-A599-B193187A5337}" presName="sibTrans" presStyleLbl="sibTrans2D1" presStyleIdx="1" presStyleCnt="3"/>
      <dgm:spPr/>
    </dgm:pt>
    <dgm:pt modelId="{C6A7F251-CAB1-4DE2-AA5D-CE1ECAE1950F}" type="pres">
      <dgm:prSet presAssocID="{6F0BB267-6304-41C7-A599-B193187A5337}" presName="connectorText" presStyleLbl="sibTrans2D1" presStyleIdx="1" presStyleCnt="3"/>
      <dgm:spPr/>
    </dgm:pt>
    <dgm:pt modelId="{96A02CD1-A129-46D6-8DB8-40A55709C190}" type="pres">
      <dgm:prSet presAssocID="{A77446F2-F7E9-43E8-80F3-E5075EA0D892}" presName="node" presStyleLbl="node1" presStyleIdx="2" presStyleCnt="4">
        <dgm:presLayoutVars>
          <dgm:bulletEnabled val="1"/>
        </dgm:presLayoutVars>
      </dgm:prSet>
      <dgm:spPr/>
    </dgm:pt>
    <dgm:pt modelId="{E9B4A129-C188-4618-BD61-AE4A4602F283}" type="pres">
      <dgm:prSet presAssocID="{9DBF9FFA-4523-43A7-AD6C-518D809DDEA7}" presName="sibTrans" presStyleLbl="sibTrans2D1" presStyleIdx="2" presStyleCnt="3"/>
      <dgm:spPr/>
    </dgm:pt>
    <dgm:pt modelId="{8D3F2716-8FF5-4E04-BDC8-FBBF74BFE4B6}" type="pres">
      <dgm:prSet presAssocID="{9DBF9FFA-4523-43A7-AD6C-518D809DDEA7}" presName="connectorText" presStyleLbl="sibTrans2D1" presStyleIdx="2" presStyleCnt="3"/>
      <dgm:spPr/>
    </dgm:pt>
    <dgm:pt modelId="{4D880E2B-383D-48FB-A199-5C559ABC0C34}" type="pres">
      <dgm:prSet presAssocID="{91E0069E-949B-4515-8B94-7F99D0C5127F}" presName="node" presStyleLbl="node1" presStyleIdx="3" presStyleCnt="4">
        <dgm:presLayoutVars>
          <dgm:bulletEnabled val="1"/>
        </dgm:presLayoutVars>
      </dgm:prSet>
      <dgm:spPr/>
    </dgm:pt>
  </dgm:ptLst>
  <dgm:cxnLst>
    <dgm:cxn modelId="{B4DB1018-4BFC-4EE9-AC9A-8E580E892D4E}" type="presOf" srcId="{D9698DE7-3B41-49D6-A7C8-F49A354A8E18}" destId="{19A5A614-9D0E-44D1-9E18-714D31037E11}" srcOrd="1" destOrd="0" presId="urn:microsoft.com/office/officeart/2005/8/layout/process5"/>
    <dgm:cxn modelId="{5777C62C-09EB-4B6B-82AA-8C88CAF97214}" srcId="{D53313C1-DCF0-4CAB-B8E1-8688132F60AB}" destId="{797FF97D-B8DF-4029-BE0C-345988341E01}" srcOrd="0" destOrd="0" parTransId="{4681A691-6A20-487E-8F76-02C3A6837AE0}" sibTransId="{D9698DE7-3B41-49D6-A7C8-F49A354A8E18}"/>
    <dgm:cxn modelId="{ECE0092F-E003-4B58-B7E8-1455969CC46A}" type="presOf" srcId="{9DBF9FFA-4523-43A7-AD6C-518D809DDEA7}" destId="{E9B4A129-C188-4618-BD61-AE4A4602F283}" srcOrd="0" destOrd="0" presId="urn:microsoft.com/office/officeart/2005/8/layout/process5"/>
    <dgm:cxn modelId="{8C95F739-6167-4678-8399-42781CFB40BE}" type="presOf" srcId="{D53313C1-DCF0-4CAB-B8E1-8688132F60AB}" destId="{3E5D83AC-05F1-43C2-894D-92B83FD98F60}" srcOrd="0" destOrd="0" presId="urn:microsoft.com/office/officeart/2005/8/layout/process5"/>
    <dgm:cxn modelId="{ABB6D03C-71AA-4660-B7CB-48646ECE4594}" type="presOf" srcId="{6F0BB267-6304-41C7-A599-B193187A5337}" destId="{EC71B8C5-6913-4A08-83AE-2FC704748F76}" srcOrd="0" destOrd="0" presId="urn:microsoft.com/office/officeart/2005/8/layout/process5"/>
    <dgm:cxn modelId="{0253B463-63C8-406B-8756-0B91DA8497D0}" srcId="{D53313C1-DCF0-4CAB-B8E1-8688132F60AB}" destId="{91E0069E-949B-4515-8B94-7F99D0C5127F}" srcOrd="3" destOrd="0" parTransId="{E545E9CD-0781-4EF3-A362-D4DF24E6F2EA}" sibTransId="{C1AAE1BC-351A-4A05-BC8B-F05CC7E7F33F}"/>
    <dgm:cxn modelId="{701C4D75-4ACD-438C-9081-554A65D9E90D}" type="presOf" srcId="{91E0069E-949B-4515-8B94-7F99D0C5127F}" destId="{4D880E2B-383D-48FB-A199-5C559ABC0C34}" srcOrd="0" destOrd="0" presId="urn:microsoft.com/office/officeart/2005/8/layout/process5"/>
    <dgm:cxn modelId="{D93BE887-7399-4DB0-83BA-EF2000BCC317}" srcId="{D53313C1-DCF0-4CAB-B8E1-8688132F60AB}" destId="{A77446F2-F7E9-43E8-80F3-E5075EA0D892}" srcOrd="2" destOrd="0" parTransId="{5681F761-ACF4-4FE6-AAFA-0DAEF7536E2C}" sibTransId="{9DBF9FFA-4523-43A7-AD6C-518D809DDEA7}"/>
    <dgm:cxn modelId="{D8AD2989-97F2-40E0-9A6D-479E8A9A82AB}" srcId="{D53313C1-DCF0-4CAB-B8E1-8688132F60AB}" destId="{4298F85A-4FB0-46DC-83E2-2A58F26194EE}" srcOrd="1" destOrd="0" parTransId="{FF535A4B-FF87-42BA-9ABC-84BCF53E58AC}" sibTransId="{6F0BB267-6304-41C7-A599-B193187A5337}"/>
    <dgm:cxn modelId="{A344478E-92FE-4538-BC35-6A5F64CD8F5F}" type="presOf" srcId="{797FF97D-B8DF-4029-BE0C-345988341E01}" destId="{E3220526-FE3E-4599-8C51-4B01E101723C}" srcOrd="0" destOrd="0" presId="urn:microsoft.com/office/officeart/2005/8/layout/process5"/>
    <dgm:cxn modelId="{66ECBB91-7418-4146-8367-A576A1B0DD44}" type="presOf" srcId="{A77446F2-F7E9-43E8-80F3-E5075EA0D892}" destId="{96A02CD1-A129-46D6-8DB8-40A55709C190}" srcOrd="0" destOrd="0" presId="urn:microsoft.com/office/officeart/2005/8/layout/process5"/>
    <dgm:cxn modelId="{3A913699-F404-4272-970C-6AC71C9FE68F}" type="presOf" srcId="{6F0BB267-6304-41C7-A599-B193187A5337}" destId="{C6A7F251-CAB1-4DE2-AA5D-CE1ECAE1950F}" srcOrd="1" destOrd="0" presId="urn:microsoft.com/office/officeart/2005/8/layout/process5"/>
    <dgm:cxn modelId="{9CA5A8CA-DCB5-49F9-B42F-2E7055C1B84A}" type="presOf" srcId="{9DBF9FFA-4523-43A7-AD6C-518D809DDEA7}" destId="{8D3F2716-8FF5-4E04-BDC8-FBBF74BFE4B6}" srcOrd="1" destOrd="0" presId="urn:microsoft.com/office/officeart/2005/8/layout/process5"/>
    <dgm:cxn modelId="{6D5290E7-DDCE-4BD1-9643-958700D3223B}" type="presOf" srcId="{D9698DE7-3B41-49D6-A7C8-F49A354A8E18}" destId="{2661ADE9-8DD3-482C-8737-D46A449B887B}" srcOrd="0" destOrd="0" presId="urn:microsoft.com/office/officeart/2005/8/layout/process5"/>
    <dgm:cxn modelId="{95A629F7-4683-4EA6-B7DA-52AD42028230}" type="presOf" srcId="{4298F85A-4FB0-46DC-83E2-2A58F26194EE}" destId="{2CA774A6-83C5-45E8-A858-9AB255055075}" srcOrd="0" destOrd="0" presId="urn:microsoft.com/office/officeart/2005/8/layout/process5"/>
    <dgm:cxn modelId="{85BE0FBD-468E-464A-A343-5514712B54D9}" type="presParOf" srcId="{3E5D83AC-05F1-43C2-894D-92B83FD98F60}" destId="{E3220526-FE3E-4599-8C51-4B01E101723C}" srcOrd="0" destOrd="0" presId="urn:microsoft.com/office/officeart/2005/8/layout/process5"/>
    <dgm:cxn modelId="{776436DA-1342-4C7E-A1DA-4DF61EA00229}" type="presParOf" srcId="{3E5D83AC-05F1-43C2-894D-92B83FD98F60}" destId="{2661ADE9-8DD3-482C-8737-D46A449B887B}" srcOrd="1" destOrd="0" presId="urn:microsoft.com/office/officeart/2005/8/layout/process5"/>
    <dgm:cxn modelId="{F894DDDA-B2B6-4944-9DD2-AB4FD827B941}" type="presParOf" srcId="{2661ADE9-8DD3-482C-8737-D46A449B887B}" destId="{19A5A614-9D0E-44D1-9E18-714D31037E11}" srcOrd="0" destOrd="0" presId="urn:microsoft.com/office/officeart/2005/8/layout/process5"/>
    <dgm:cxn modelId="{E436E8CF-F131-499B-8BE8-D41F7AAED8E9}" type="presParOf" srcId="{3E5D83AC-05F1-43C2-894D-92B83FD98F60}" destId="{2CA774A6-83C5-45E8-A858-9AB255055075}" srcOrd="2" destOrd="0" presId="urn:microsoft.com/office/officeart/2005/8/layout/process5"/>
    <dgm:cxn modelId="{C795FEE6-1C07-43D6-9721-1FB3DA3B0179}" type="presParOf" srcId="{3E5D83AC-05F1-43C2-894D-92B83FD98F60}" destId="{EC71B8C5-6913-4A08-83AE-2FC704748F76}" srcOrd="3" destOrd="0" presId="urn:microsoft.com/office/officeart/2005/8/layout/process5"/>
    <dgm:cxn modelId="{686BCBE4-8B27-48A2-B98A-C32595E73792}" type="presParOf" srcId="{EC71B8C5-6913-4A08-83AE-2FC704748F76}" destId="{C6A7F251-CAB1-4DE2-AA5D-CE1ECAE1950F}" srcOrd="0" destOrd="0" presId="urn:microsoft.com/office/officeart/2005/8/layout/process5"/>
    <dgm:cxn modelId="{9F6A255E-8E82-43B6-A826-320069F98CAE}" type="presParOf" srcId="{3E5D83AC-05F1-43C2-894D-92B83FD98F60}" destId="{96A02CD1-A129-46D6-8DB8-40A55709C190}" srcOrd="4" destOrd="0" presId="urn:microsoft.com/office/officeart/2005/8/layout/process5"/>
    <dgm:cxn modelId="{0FE82F7A-7ED6-421B-BBAE-EE74D887FDDB}" type="presParOf" srcId="{3E5D83AC-05F1-43C2-894D-92B83FD98F60}" destId="{E9B4A129-C188-4618-BD61-AE4A4602F283}" srcOrd="5" destOrd="0" presId="urn:microsoft.com/office/officeart/2005/8/layout/process5"/>
    <dgm:cxn modelId="{658AFF19-7AD6-4144-958A-51A8C6190140}" type="presParOf" srcId="{E9B4A129-C188-4618-BD61-AE4A4602F283}" destId="{8D3F2716-8FF5-4E04-BDC8-FBBF74BFE4B6}" srcOrd="0" destOrd="0" presId="urn:microsoft.com/office/officeart/2005/8/layout/process5"/>
    <dgm:cxn modelId="{037FE45E-906A-464E-8DA2-790348375333}" type="presParOf" srcId="{3E5D83AC-05F1-43C2-894D-92B83FD98F60}" destId="{4D880E2B-383D-48FB-A199-5C559ABC0C3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95996B-AF91-4720-963A-F3A582E0A185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B6BDFCAD-A761-45F5-B461-220B025CFE81}">
      <dgm:prSet phldrT="[Texto]" custT="1"/>
      <dgm:spPr/>
      <dgm:t>
        <a:bodyPr/>
        <a:lstStyle/>
        <a:p>
          <a:r>
            <a:rPr lang="es-EC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Barreras de Innovación</a:t>
          </a:r>
        </a:p>
      </dgm:t>
    </dgm:pt>
    <dgm:pt modelId="{68DABDEF-E0AA-4601-B9B4-20D2E3D20DF9}" type="parTrans" cxnId="{A1702494-3D98-456F-9E00-62E735876F2F}">
      <dgm:prSet/>
      <dgm:spPr/>
      <dgm:t>
        <a:bodyPr/>
        <a:lstStyle/>
        <a:p>
          <a:endParaRPr lang="es-EC"/>
        </a:p>
      </dgm:t>
    </dgm:pt>
    <dgm:pt modelId="{38E13032-E3EE-46B0-B361-1FD45B91BD96}" type="sibTrans" cxnId="{A1702494-3D98-456F-9E00-62E735876F2F}">
      <dgm:prSet/>
      <dgm:spPr/>
      <dgm:t>
        <a:bodyPr/>
        <a:lstStyle/>
        <a:p>
          <a:endParaRPr lang="es-EC"/>
        </a:p>
      </dgm:t>
    </dgm:pt>
    <dgm:pt modelId="{8B8D7CC5-2BEC-4096-A898-E9B201552786}" type="asst">
      <dgm:prSet phldrT="[Texto]"/>
      <dgm:spPr/>
      <dgm:t>
        <a:bodyPr/>
        <a:lstStyle/>
        <a:p>
          <a:pPr algn="ctr"/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Dificulta desarrollar proyectos de innovación con éxito</a:t>
          </a:r>
        </a:p>
      </dgm:t>
    </dgm:pt>
    <dgm:pt modelId="{EAE0100F-1CCC-4F12-809D-63FCB412E79B}" type="parTrans" cxnId="{B6E534FA-27A3-4771-8C89-A1F66F58CE36}">
      <dgm:prSet/>
      <dgm:spPr/>
      <dgm:t>
        <a:bodyPr/>
        <a:lstStyle/>
        <a:p>
          <a:endParaRPr lang="es-EC"/>
        </a:p>
      </dgm:t>
    </dgm:pt>
    <dgm:pt modelId="{A18019BA-9381-48BB-9CE4-B176A6D4AF17}" type="sibTrans" cxnId="{B6E534FA-27A3-4771-8C89-A1F66F58CE36}">
      <dgm:prSet/>
      <dgm:spPr/>
      <dgm:t>
        <a:bodyPr/>
        <a:lstStyle/>
        <a:p>
          <a:endParaRPr lang="es-EC"/>
        </a:p>
      </dgm:t>
    </dgm:pt>
    <dgm:pt modelId="{08BFF903-FB90-4958-8E6D-6A107F54CB6A}" type="pres">
      <dgm:prSet presAssocID="{B195996B-AF91-4720-963A-F3A582E0A1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0F1F13-1210-4599-ADE8-32D5FA22F128}" type="pres">
      <dgm:prSet presAssocID="{B6BDFCAD-A761-45F5-B461-220B025CFE81}" presName="hierRoot1" presStyleCnt="0">
        <dgm:presLayoutVars>
          <dgm:hierBranch val="init"/>
        </dgm:presLayoutVars>
      </dgm:prSet>
      <dgm:spPr/>
    </dgm:pt>
    <dgm:pt modelId="{07DBB91E-BEA0-4CB3-8128-EBC4F50242FB}" type="pres">
      <dgm:prSet presAssocID="{B6BDFCAD-A761-45F5-B461-220B025CFE81}" presName="rootComposite1" presStyleCnt="0"/>
      <dgm:spPr/>
    </dgm:pt>
    <dgm:pt modelId="{12CE279E-D0B3-4246-948D-907E3AE517AD}" type="pres">
      <dgm:prSet presAssocID="{B6BDFCAD-A761-45F5-B461-220B025CFE81}" presName="rootText1" presStyleLbl="node0" presStyleIdx="0" presStyleCnt="1" custScaleY="150946">
        <dgm:presLayoutVars>
          <dgm:chPref val="3"/>
        </dgm:presLayoutVars>
      </dgm:prSet>
      <dgm:spPr/>
    </dgm:pt>
    <dgm:pt modelId="{35B9E55F-5486-495B-AF5F-EEA2774E1FEC}" type="pres">
      <dgm:prSet presAssocID="{B6BDFCAD-A761-45F5-B461-220B025CFE81}" presName="rootConnector1" presStyleLbl="node1" presStyleIdx="0" presStyleCnt="0"/>
      <dgm:spPr/>
    </dgm:pt>
    <dgm:pt modelId="{815A14C5-F760-4917-B1D5-6B8A8F402F89}" type="pres">
      <dgm:prSet presAssocID="{B6BDFCAD-A761-45F5-B461-220B025CFE81}" presName="hierChild2" presStyleCnt="0"/>
      <dgm:spPr/>
    </dgm:pt>
    <dgm:pt modelId="{83691353-4356-46AC-95FF-546A32DF4FCF}" type="pres">
      <dgm:prSet presAssocID="{B6BDFCAD-A761-45F5-B461-220B025CFE81}" presName="hierChild3" presStyleCnt="0"/>
      <dgm:spPr/>
    </dgm:pt>
    <dgm:pt modelId="{18C1C685-8479-446B-AD6C-BCB14281C225}" type="pres">
      <dgm:prSet presAssocID="{EAE0100F-1CCC-4F12-809D-63FCB412E79B}" presName="Name115" presStyleLbl="parChTrans1D2" presStyleIdx="0" presStyleCnt="1"/>
      <dgm:spPr/>
    </dgm:pt>
    <dgm:pt modelId="{FE3CAADD-43CA-4BD4-9B81-C6CB2AF27DD6}" type="pres">
      <dgm:prSet presAssocID="{8B8D7CC5-2BEC-4096-A898-E9B201552786}" presName="hierRoot3" presStyleCnt="0">
        <dgm:presLayoutVars>
          <dgm:hierBranch val="init"/>
        </dgm:presLayoutVars>
      </dgm:prSet>
      <dgm:spPr/>
    </dgm:pt>
    <dgm:pt modelId="{41A98ECD-E145-486A-829F-8CE02258C6D5}" type="pres">
      <dgm:prSet presAssocID="{8B8D7CC5-2BEC-4096-A898-E9B201552786}" presName="rootComposite3" presStyleCnt="0"/>
      <dgm:spPr/>
    </dgm:pt>
    <dgm:pt modelId="{442433DE-E2E6-4600-9513-1DC2ED53C5F3}" type="pres">
      <dgm:prSet presAssocID="{8B8D7CC5-2BEC-4096-A898-E9B201552786}" presName="rootText3" presStyleLbl="asst1" presStyleIdx="0" presStyleCnt="1" custScaleX="112382" custScaleY="123258">
        <dgm:presLayoutVars>
          <dgm:chPref val="3"/>
        </dgm:presLayoutVars>
      </dgm:prSet>
      <dgm:spPr/>
    </dgm:pt>
    <dgm:pt modelId="{CBE04BE7-72DB-4383-B8E4-8608162DD8E9}" type="pres">
      <dgm:prSet presAssocID="{8B8D7CC5-2BEC-4096-A898-E9B201552786}" presName="rootConnector3" presStyleLbl="asst1" presStyleIdx="0" presStyleCnt="1"/>
      <dgm:spPr/>
    </dgm:pt>
    <dgm:pt modelId="{34A192F4-D69A-4B99-B16F-504517194BC8}" type="pres">
      <dgm:prSet presAssocID="{8B8D7CC5-2BEC-4096-A898-E9B201552786}" presName="hierChild6" presStyleCnt="0"/>
      <dgm:spPr/>
    </dgm:pt>
    <dgm:pt modelId="{30ADE5BF-FAC2-4D85-90A3-77AB256E49AB}" type="pres">
      <dgm:prSet presAssocID="{8B8D7CC5-2BEC-4096-A898-E9B201552786}" presName="hierChild7" presStyleCnt="0"/>
      <dgm:spPr/>
    </dgm:pt>
  </dgm:ptLst>
  <dgm:cxnLst>
    <dgm:cxn modelId="{6414FE22-F05B-4197-B6A3-994DE847510C}" type="presOf" srcId="{B6BDFCAD-A761-45F5-B461-220B025CFE81}" destId="{35B9E55F-5486-495B-AF5F-EEA2774E1FEC}" srcOrd="1" destOrd="0" presId="urn:microsoft.com/office/officeart/2009/3/layout/HorizontalOrganizationChart"/>
    <dgm:cxn modelId="{BF972965-0163-418B-B36A-5518240CE955}" type="presOf" srcId="{8B8D7CC5-2BEC-4096-A898-E9B201552786}" destId="{442433DE-E2E6-4600-9513-1DC2ED53C5F3}" srcOrd="0" destOrd="0" presId="urn:microsoft.com/office/officeart/2009/3/layout/HorizontalOrganizationChart"/>
    <dgm:cxn modelId="{AF30AD7C-945D-4D14-815E-2253C0737B64}" type="presOf" srcId="{B195996B-AF91-4720-963A-F3A582E0A185}" destId="{08BFF903-FB90-4958-8E6D-6A107F54CB6A}" srcOrd="0" destOrd="0" presId="urn:microsoft.com/office/officeart/2009/3/layout/HorizontalOrganizationChart"/>
    <dgm:cxn modelId="{A1702494-3D98-456F-9E00-62E735876F2F}" srcId="{B195996B-AF91-4720-963A-F3A582E0A185}" destId="{B6BDFCAD-A761-45F5-B461-220B025CFE81}" srcOrd="0" destOrd="0" parTransId="{68DABDEF-E0AA-4601-B9B4-20D2E3D20DF9}" sibTransId="{38E13032-E3EE-46B0-B361-1FD45B91BD96}"/>
    <dgm:cxn modelId="{EE791EA4-03BC-4FE5-A738-F18227460C94}" type="presOf" srcId="{B6BDFCAD-A761-45F5-B461-220B025CFE81}" destId="{12CE279E-D0B3-4246-948D-907E3AE517AD}" srcOrd="0" destOrd="0" presId="urn:microsoft.com/office/officeart/2009/3/layout/HorizontalOrganizationChart"/>
    <dgm:cxn modelId="{5B3A91D0-FBE7-4C31-BDB0-E93874A1CBE2}" type="presOf" srcId="{8B8D7CC5-2BEC-4096-A898-E9B201552786}" destId="{CBE04BE7-72DB-4383-B8E4-8608162DD8E9}" srcOrd="1" destOrd="0" presId="urn:microsoft.com/office/officeart/2009/3/layout/HorizontalOrganizationChart"/>
    <dgm:cxn modelId="{0B73C1E8-03EF-411F-849B-BA55A7F5B21F}" type="presOf" srcId="{EAE0100F-1CCC-4F12-809D-63FCB412E79B}" destId="{18C1C685-8479-446B-AD6C-BCB14281C225}" srcOrd="0" destOrd="0" presId="urn:microsoft.com/office/officeart/2009/3/layout/HorizontalOrganizationChart"/>
    <dgm:cxn modelId="{B6E534FA-27A3-4771-8C89-A1F66F58CE36}" srcId="{B6BDFCAD-A761-45F5-B461-220B025CFE81}" destId="{8B8D7CC5-2BEC-4096-A898-E9B201552786}" srcOrd="0" destOrd="0" parTransId="{EAE0100F-1CCC-4F12-809D-63FCB412E79B}" sibTransId="{A18019BA-9381-48BB-9CE4-B176A6D4AF17}"/>
    <dgm:cxn modelId="{185C416D-3EB0-4EF9-9797-7C7DCF0051F5}" type="presParOf" srcId="{08BFF903-FB90-4958-8E6D-6A107F54CB6A}" destId="{740F1F13-1210-4599-ADE8-32D5FA22F128}" srcOrd="0" destOrd="0" presId="urn:microsoft.com/office/officeart/2009/3/layout/HorizontalOrganizationChart"/>
    <dgm:cxn modelId="{34A6C7DB-E719-41F8-BC92-3CAC9E5B632C}" type="presParOf" srcId="{740F1F13-1210-4599-ADE8-32D5FA22F128}" destId="{07DBB91E-BEA0-4CB3-8128-EBC4F50242FB}" srcOrd="0" destOrd="0" presId="urn:microsoft.com/office/officeart/2009/3/layout/HorizontalOrganizationChart"/>
    <dgm:cxn modelId="{2897BD61-3942-4FC9-9DEB-9E7E8087BF21}" type="presParOf" srcId="{07DBB91E-BEA0-4CB3-8128-EBC4F50242FB}" destId="{12CE279E-D0B3-4246-948D-907E3AE517AD}" srcOrd="0" destOrd="0" presId="urn:microsoft.com/office/officeart/2009/3/layout/HorizontalOrganizationChart"/>
    <dgm:cxn modelId="{50B3C100-943F-4FA9-8717-8DC62C1CC197}" type="presParOf" srcId="{07DBB91E-BEA0-4CB3-8128-EBC4F50242FB}" destId="{35B9E55F-5486-495B-AF5F-EEA2774E1FEC}" srcOrd="1" destOrd="0" presId="urn:microsoft.com/office/officeart/2009/3/layout/HorizontalOrganizationChart"/>
    <dgm:cxn modelId="{24F74974-0F3E-4666-80D5-9566F7F48113}" type="presParOf" srcId="{740F1F13-1210-4599-ADE8-32D5FA22F128}" destId="{815A14C5-F760-4917-B1D5-6B8A8F402F89}" srcOrd="1" destOrd="0" presId="urn:microsoft.com/office/officeart/2009/3/layout/HorizontalOrganizationChart"/>
    <dgm:cxn modelId="{4428C74F-49E2-47D2-AF5C-1D22AF79AD7D}" type="presParOf" srcId="{740F1F13-1210-4599-ADE8-32D5FA22F128}" destId="{83691353-4356-46AC-95FF-546A32DF4FCF}" srcOrd="2" destOrd="0" presId="urn:microsoft.com/office/officeart/2009/3/layout/HorizontalOrganizationChart"/>
    <dgm:cxn modelId="{1EF27B73-7800-4675-BE73-F5866F226761}" type="presParOf" srcId="{83691353-4356-46AC-95FF-546A32DF4FCF}" destId="{18C1C685-8479-446B-AD6C-BCB14281C225}" srcOrd="0" destOrd="0" presId="urn:microsoft.com/office/officeart/2009/3/layout/HorizontalOrganizationChart"/>
    <dgm:cxn modelId="{01EDEAE9-B585-4E8D-8523-2888CB9F5D70}" type="presParOf" srcId="{83691353-4356-46AC-95FF-546A32DF4FCF}" destId="{FE3CAADD-43CA-4BD4-9B81-C6CB2AF27DD6}" srcOrd="1" destOrd="0" presId="urn:microsoft.com/office/officeart/2009/3/layout/HorizontalOrganizationChart"/>
    <dgm:cxn modelId="{4057B212-59C9-4207-89C4-719E63066800}" type="presParOf" srcId="{FE3CAADD-43CA-4BD4-9B81-C6CB2AF27DD6}" destId="{41A98ECD-E145-486A-829F-8CE02258C6D5}" srcOrd="0" destOrd="0" presId="urn:microsoft.com/office/officeart/2009/3/layout/HorizontalOrganizationChart"/>
    <dgm:cxn modelId="{2BE26E95-172C-4B82-BB2F-C0CB8C87AA17}" type="presParOf" srcId="{41A98ECD-E145-486A-829F-8CE02258C6D5}" destId="{442433DE-E2E6-4600-9513-1DC2ED53C5F3}" srcOrd="0" destOrd="0" presId="urn:microsoft.com/office/officeart/2009/3/layout/HorizontalOrganizationChart"/>
    <dgm:cxn modelId="{C5DD065E-E617-461D-BAAF-26B057124D00}" type="presParOf" srcId="{41A98ECD-E145-486A-829F-8CE02258C6D5}" destId="{CBE04BE7-72DB-4383-B8E4-8608162DD8E9}" srcOrd="1" destOrd="0" presId="urn:microsoft.com/office/officeart/2009/3/layout/HorizontalOrganizationChart"/>
    <dgm:cxn modelId="{E31EDC6A-A22A-470B-B65F-6623F64E3150}" type="presParOf" srcId="{FE3CAADD-43CA-4BD4-9B81-C6CB2AF27DD6}" destId="{34A192F4-D69A-4B99-B16F-504517194BC8}" srcOrd="1" destOrd="0" presId="urn:microsoft.com/office/officeart/2009/3/layout/HorizontalOrganizationChart"/>
    <dgm:cxn modelId="{9C135364-C17F-45F6-8A4A-CFBA64D3D260}" type="presParOf" srcId="{FE3CAADD-43CA-4BD4-9B81-C6CB2AF27DD6}" destId="{30ADE5BF-FAC2-4D85-90A3-77AB256E49A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650CC-0659-4593-B884-9A1C4B448CDF}">
      <dsp:nvSpPr>
        <dsp:cNvPr id="0" name=""/>
        <dsp:cNvSpPr/>
      </dsp:nvSpPr>
      <dsp:spPr>
        <a:xfrm rot="21300000">
          <a:off x="18718" y="1841412"/>
          <a:ext cx="6062230" cy="694216"/>
        </a:xfrm>
        <a:prstGeom prst="mathMinus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A460CD-F906-4094-824E-AE4FE3D8CF3F}">
      <dsp:nvSpPr>
        <dsp:cNvPr id="0" name=""/>
        <dsp:cNvSpPr/>
      </dsp:nvSpPr>
      <dsp:spPr>
        <a:xfrm>
          <a:off x="731960" y="218852"/>
          <a:ext cx="1829900" cy="1750816"/>
        </a:xfrm>
        <a:prstGeom prst="downArrow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AF8B8A-AEB7-4892-9DE6-8E4CDE6E9606}">
      <dsp:nvSpPr>
        <dsp:cNvPr id="0" name=""/>
        <dsp:cNvSpPr/>
      </dsp:nvSpPr>
      <dsp:spPr>
        <a:xfrm>
          <a:off x="2252641" y="86274"/>
          <a:ext cx="3912258" cy="1665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Son escasas las pymes que se involucran en actividades de innovación</a:t>
          </a:r>
        </a:p>
      </dsp:txBody>
      <dsp:txXfrm>
        <a:off x="2252641" y="86274"/>
        <a:ext cx="3912258" cy="1665809"/>
      </dsp:txXfrm>
    </dsp:sp>
    <dsp:sp modelId="{51F39EE9-9CFE-46D7-BBDE-F54521A5E689}">
      <dsp:nvSpPr>
        <dsp:cNvPr id="0" name=""/>
        <dsp:cNvSpPr/>
      </dsp:nvSpPr>
      <dsp:spPr>
        <a:xfrm>
          <a:off x="3537806" y="2407372"/>
          <a:ext cx="1829900" cy="1750816"/>
        </a:xfrm>
        <a:prstGeom prst="upArrow">
          <a:avLst/>
        </a:prstGeom>
        <a:solidFill>
          <a:schemeClr val="accent1">
            <a:shade val="50000"/>
            <a:hueOff val="602499"/>
            <a:satOff val="-33599"/>
            <a:lumOff val="4954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79B43E-0B6D-48FD-A65F-AA4308E5AC24}">
      <dsp:nvSpPr>
        <dsp:cNvPr id="0" name=""/>
        <dsp:cNvSpPr/>
      </dsp:nvSpPr>
      <dsp:spPr>
        <a:xfrm>
          <a:off x="-168692" y="2538683"/>
          <a:ext cx="4119178" cy="1838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Principalmente por  los costos altos, la falta de financiamiento y personal calificado</a:t>
          </a:r>
        </a:p>
      </dsp:txBody>
      <dsp:txXfrm>
        <a:off x="-168692" y="2538683"/>
        <a:ext cx="4119178" cy="18383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09401-7873-401B-9DE6-E85328EEEAD3}">
      <dsp:nvSpPr>
        <dsp:cNvPr id="0" name=""/>
        <dsp:cNvSpPr/>
      </dsp:nvSpPr>
      <dsp:spPr>
        <a:xfrm>
          <a:off x="1671" y="0"/>
          <a:ext cx="4346184" cy="851622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5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Barreras de Costo</a:t>
          </a:r>
        </a:p>
      </dsp:txBody>
      <dsp:txXfrm>
        <a:off x="1671" y="0"/>
        <a:ext cx="4346184" cy="2554868"/>
      </dsp:txXfrm>
    </dsp:sp>
    <dsp:sp modelId="{A2DCC180-3555-488A-8E99-F1C6EB338DB0}">
      <dsp:nvSpPr>
        <dsp:cNvPr id="0" name=""/>
        <dsp:cNvSpPr/>
      </dsp:nvSpPr>
      <dsp:spPr>
        <a:xfrm>
          <a:off x="436290" y="2555596"/>
          <a:ext cx="3476947" cy="16730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Falta de financiamiento interno</a:t>
          </a:r>
        </a:p>
      </dsp:txBody>
      <dsp:txXfrm>
        <a:off x="485293" y="2604599"/>
        <a:ext cx="3378941" cy="1575091"/>
      </dsp:txXfrm>
    </dsp:sp>
    <dsp:sp modelId="{9D2ABF4B-6BA2-48DE-884C-DFB36A042EC9}">
      <dsp:nvSpPr>
        <dsp:cNvPr id="0" name=""/>
        <dsp:cNvSpPr/>
      </dsp:nvSpPr>
      <dsp:spPr>
        <a:xfrm>
          <a:off x="436290" y="4486093"/>
          <a:ext cx="3476947" cy="16730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Falta de financiamiento externo</a:t>
          </a:r>
        </a:p>
      </dsp:txBody>
      <dsp:txXfrm>
        <a:off x="485293" y="4535096"/>
        <a:ext cx="3378941" cy="1575091"/>
      </dsp:txXfrm>
    </dsp:sp>
    <dsp:sp modelId="{9F4FCA5F-33FF-41B1-8AA5-F8432771BCAB}">
      <dsp:nvSpPr>
        <dsp:cNvPr id="0" name=""/>
        <dsp:cNvSpPr/>
      </dsp:nvSpPr>
      <dsp:spPr>
        <a:xfrm>
          <a:off x="436290" y="6416591"/>
          <a:ext cx="3476947" cy="16730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Costos altos de innovación</a:t>
          </a:r>
        </a:p>
      </dsp:txBody>
      <dsp:txXfrm>
        <a:off x="485293" y="6465594"/>
        <a:ext cx="3378941" cy="1575091"/>
      </dsp:txXfrm>
    </dsp:sp>
    <dsp:sp modelId="{B44494D5-2E32-42E2-9B9E-E9E0237DFE92}">
      <dsp:nvSpPr>
        <dsp:cNvPr id="0" name=""/>
        <dsp:cNvSpPr/>
      </dsp:nvSpPr>
      <dsp:spPr>
        <a:xfrm>
          <a:off x="4673819" y="0"/>
          <a:ext cx="4346184" cy="851622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5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Barreras de Mercado</a:t>
          </a:r>
        </a:p>
      </dsp:txBody>
      <dsp:txXfrm>
        <a:off x="4673819" y="0"/>
        <a:ext cx="4346184" cy="2554868"/>
      </dsp:txXfrm>
    </dsp:sp>
    <dsp:sp modelId="{9CC0AD69-E6DF-4CE2-9F51-6C90D0F0D975}">
      <dsp:nvSpPr>
        <dsp:cNvPr id="0" name=""/>
        <dsp:cNvSpPr/>
      </dsp:nvSpPr>
      <dsp:spPr>
        <a:xfrm>
          <a:off x="5108437" y="2557363"/>
          <a:ext cx="3476947" cy="25677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Mercado dominado por empresas establecidas</a:t>
          </a:r>
        </a:p>
      </dsp:txBody>
      <dsp:txXfrm>
        <a:off x="5183644" y="2632570"/>
        <a:ext cx="3326533" cy="2417345"/>
      </dsp:txXfrm>
    </dsp:sp>
    <dsp:sp modelId="{08B6FD41-D6D4-44B3-BAC6-E0CDDC4F918E}">
      <dsp:nvSpPr>
        <dsp:cNvPr id="0" name=""/>
        <dsp:cNvSpPr/>
      </dsp:nvSpPr>
      <dsp:spPr>
        <a:xfrm>
          <a:off x="5108437" y="5520162"/>
          <a:ext cx="3476947" cy="25677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Incertidumbre de la demanda para bienes o servicios innovadores</a:t>
          </a:r>
        </a:p>
      </dsp:txBody>
      <dsp:txXfrm>
        <a:off x="5183644" y="5595369"/>
        <a:ext cx="3326533" cy="2417345"/>
      </dsp:txXfrm>
    </dsp:sp>
    <dsp:sp modelId="{BC3B764D-34C0-4C7D-A0A7-CCE24A487F5A}">
      <dsp:nvSpPr>
        <dsp:cNvPr id="0" name=""/>
        <dsp:cNvSpPr/>
      </dsp:nvSpPr>
      <dsp:spPr>
        <a:xfrm>
          <a:off x="9345967" y="0"/>
          <a:ext cx="4346184" cy="851622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5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Barreras de Conocimiento</a:t>
          </a:r>
        </a:p>
      </dsp:txBody>
      <dsp:txXfrm>
        <a:off x="9345967" y="0"/>
        <a:ext cx="4346184" cy="2554868"/>
      </dsp:txXfrm>
    </dsp:sp>
    <dsp:sp modelId="{5AEBC3C1-20AB-4B31-9CD5-A519629D4CDA}">
      <dsp:nvSpPr>
        <dsp:cNvPr id="0" name=""/>
        <dsp:cNvSpPr/>
      </dsp:nvSpPr>
      <dsp:spPr>
        <a:xfrm>
          <a:off x="9780585" y="2555076"/>
          <a:ext cx="3476947" cy="124063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Falta de personal calificado en la empresa</a:t>
          </a:r>
        </a:p>
      </dsp:txBody>
      <dsp:txXfrm>
        <a:off x="9816922" y="2591413"/>
        <a:ext cx="3404273" cy="1167959"/>
      </dsp:txXfrm>
    </dsp:sp>
    <dsp:sp modelId="{2F05B3BD-9E2C-4925-B0D0-708EB18C8CEE}">
      <dsp:nvSpPr>
        <dsp:cNvPr id="0" name=""/>
        <dsp:cNvSpPr/>
      </dsp:nvSpPr>
      <dsp:spPr>
        <a:xfrm>
          <a:off x="9780585" y="3986576"/>
          <a:ext cx="3476947" cy="124063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Falta de información sobre tecnología</a:t>
          </a:r>
        </a:p>
      </dsp:txBody>
      <dsp:txXfrm>
        <a:off x="9816922" y="4022913"/>
        <a:ext cx="3404273" cy="1167959"/>
      </dsp:txXfrm>
    </dsp:sp>
    <dsp:sp modelId="{DC8EE99A-18C5-4E5F-A898-09A478368B3A}">
      <dsp:nvSpPr>
        <dsp:cNvPr id="0" name=""/>
        <dsp:cNvSpPr/>
      </dsp:nvSpPr>
      <dsp:spPr>
        <a:xfrm>
          <a:off x="9780585" y="5418075"/>
          <a:ext cx="3476947" cy="124063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Falta de información sobre los mercados</a:t>
          </a:r>
        </a:p>
      </dsp:txBody>
      <dsp:txXfrm>
        <a:off x="9816922" y="5454412"/>
        <a:ext cx="3404273" cy="1167959"/>
      </dsp:txXfrm>
    </dsp:sp>
    <dsp:sp modelId="{DCBC0D9C-7EA4-452A-B028-6F6680DF371C}">
      <dsp:nvSpPr>
        <dsp:cNvPr id="0" name=""/>
        <dsp:cNvSpPr/>
      </dsp:nvSpPr>
      <dsp:spPr>
        <a:xfrm>
          <a:off x="9780585" y="6849575"/>
          <a:ext cx="3476947" cy="124063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Dificultad para encontrar socios de cooperación para innovación</a:t>
          </a:r>
        </a:p>
      </dsp:txBody>
      <dsp:txXfrm>
        <a:off x="9816922" y="6885912"/>
        <a:ext cx="3404273" cy="116795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C3675-B99D-47BF-8DC4-4369582A3EAB}">
      <dsp:nvSpPr>
        <dsp:cNvPr id="0" name=""/>
        <dsp:cNvSpPr/>
      </dsp:nvSpPr>
      <dsp:spPr>
        <a:xfrm>
          <a:off x="9583" y="648191"/>
          <a:ext cx="2864371" cy="17186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Regresión logística </a:t>
          </a:r>
        </a:p>
      </dsp:txBody>
      <dsp:txXfrm>
        <a:off x="59920" y="698528"/>
        <a:ext cx="2763697" cy="1617949"/>
      </dsp:txXfrm>
    </dsp:sp>
    <dsp:sp modelId="{21FCA6BF-DE7C-47BB-92AA-B49F0A90B1AE}">
      <dsp:nvSpPr>
        <dsp:cNvPr id="0" name=""/>
        <dsp:cNvSpPr/>
      </dsp:nvSpPr>
      <dsp:spPr>
        <a:xfrm>
          <a:off x="3160392" y="1152320"/>
          <a:ext cx="607246" cy="7103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/>
        </a:p>
      </dsp:txBody>
      <dsp:txXfrm>
        <a:off x="3160392" y="1294393"/>
        <a:ext cx="425072" cy="426218"/>
      </dsp:txXfrm>
    </dsp:sp>
    <dsp:sp modelId="{3EA10F3F-B91F-4135-98E6-35AA148E97A1}">
      <dsp:nvSpPr>
        <dsp:cNvPr id="0" name=""/>
        <dsp:cNvSpPr/>
      </dsp:nvSpPr>
      <dsp:spPr>
        <a:xfrm>
          <a:off x="4019704" y="648191"/>
          <a:ext cx="2864371" cy="17186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Con datos de panel</a:t>
          </a:r>
        </a:p>
      </dsp:txBody>
      <dsp:txXfrm>
        <a:off x="4070041" y="698528"/>
        <a:ext cx="2763697" cy="1617949"/>
      </dsp:txXfrm>
    </dsp:sp>
    <dsp:sp modelId="{C927BCFA-E778-471F-85E2-2EABC1954933}">
      <dsp:nvSpPr>
        <dsp:cNvPr id="0" name=""/>
        <dsp:cNvSpPr/>
      </dsp:nvSpPr>
      <dsp:spPr>
        <a:xfrm>
          <a:off x="7170513" y="1152320"/>
          <a:ext cx="607246" cy="7103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/>
        </a:p>
      </dsp:txBody>
      <dsp:txXfrm>
        <a:off x="7170513" y="1294393"/>
        <a:ext cx="425072" cy="426218"/>
      </dsp:txXfrm>
    </dsp:sp>
    <dsp:sp modelId="{56D82CA0-AF11-485A-A3FC-70CB75CC8A58}">
      <dsp:nvSpPr>
        <dsp:cNvPr id="0" name=""/>
        <dsp:cNvSpPr/>
      </dsp:nvSpPr>
      <dsp:spPr>
        <a:xfrm>
          <a:off x="8029824" y="648191"/>
          <a:ext cx="2864371" cy="17186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De efectos fijos</a:t>
          </a:r>
        </a:p>
      </dsp:txBody>
      <dsp:txXfrm>
        <a:off x="8080161" y="698528"/>
        <a:ext cx="2763697" cy="16179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47138-E61B-4AC6-A001-C844849ACA5F}">
      <dsp:nvSpPr>
        <dsp:cNvPr id="0" name=""/>
        <dsp:cNvSpPr/>
      </dsp:nvSpPr>
      <dsp:spPr>
        <a:xfrm>
          <a:off x="0" y="3662393"/>
          <a:ext cx="7718522" cy="1202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rPr>
            <a:t>Es de gran utilidad para muestras extensas</a:t>
          </a:r>
        </a:p>
      </dsp:txBody>
      <dsp:txXfrm>
        <a:off x="0" y="3662393"/>
        <a:ext cx="7718522" cy="1202079"/>
      </dsp:txXfrm>
    </dsp:sp>
    <dsp:sp modelId="{76A8D1C0-2A8D-4A3F-9009-E5BE34F68623}">
      <dsp:nvSpPr>
        <dsp:cNvPr id="0" name=""/>
        <dsp:cNvSpPr/>
      </dsp:nvSpPr>
      <dsp:spPr>
        <a:xfrm rot="10800000">
          <a:off x="0" y="1831626"/>
          <a:ext cx="7718522" cy="1848798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Los resultados del coeficiente son interpretados de forma sencilla y pueden ser evaluados mediante bondades de ajuste propias del modelo .</a:t>
          </a:r>
          <a:endParaRPr lang="es-ES" sz="2000" kern="1200" dirty="0">
            <a:latin typeface="Roboto Condensed" panose="020B0604020202020204" charset="0"/>
            <a:ea typeface="Roboto Condensed" panose="020B0604020202020204" charset="0"/>
            <a:cs typeface="Roboto Condensed" panose="020B0604020202020204" charset="0"/>
          </a:endParaRPr>
        </a:p>
      </dsp:txBody>
      <dsp:txXfrm rot="10800000">
        <a:off x="0" y="1831626"/>
        <a:ext cx="7718522" cy="1201293"/>
      </dsp:txXfrm>
    </dsp:sp>
    <dsp:sp modelId="{E577BC85-3620-4395-9ACC-EE2DB8FD4B15}">
      <dsp:nvSpPr>
        <dsp:cNvPr id="0" name=""/>
        <dsp:cNvSpPr/>
      </dsp:nvSpPr>
      <dsp:spPr>
        <a:xfrm rot="10800000">
          <a:off x="0" y="859"/>
          <a:ext cx="7718522" cy="1848798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rPr>
            <a:t>Es un modelo simple y de uso extendido, ideal para analizar variables dependientes binarias </a:t>
          </a:r>
        </a:p>
      </dsp:txBody>
      <dsp:txXfrm rot="10800000">
        <a:off x="0" y="859"/>
        <a:ext cx="7718522" cy="12012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11409-633E-4FAC-8455-377A05C4225D}">
      <dsp:nvSpPr>
        <dsp:cNvPr id="0" name=""/>
        <dsp:cNvSpPr/>
      </dsp:nvSpPr>
      <dsp:spPr>
        <a:xfrm>
          <a:off x="256190" y="4204"/>
          <a:ext cx="3130281" cy="1565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0" kern="1200" dirty="0">
              <a:latin typeface="Roboto Condensed" panose="020B0604020202020204"/>
            </a:rPr>
            <a:t>LR Chi-cuadrado </a:t>
          </a:r>
          <a:endParaRPr lang="es-ES" sz="2800" b="0" kern="1200" dirty="0">
            <a:latin typeface="Roboto Condensed" panose="020B0604020202020204"/>
          </a:endParaRPr>
        </a:p>
      </dsp:txBody>
      <dsp:txXfrm>
        <a:off x="302031" y="50045"/>
        <a:ext cx="3038599" cy="1473458"/>
      </dsp:txXfrm>
    </dsp:sp>
    <dsp:sp modelId="{0D133F72-B33E-4DB9-B6E8-74AECF62BFC5}">
      <dsp:nvSpPr>
        <dsp:cNvPr id="0" name=""/>
        <dsp:cNvSpPr/>
      </dsp:nvSpPr>
      <dsp:spPr>
        <a:xfrm>
          <a:off x="569218" y="1569345"/>
          <a:ext cx="313028" cy="1173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855"/>
              </a:lnTo>
              <a:lnTo>
                <a:pt x="313028" y="1173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273E2-B9EB-4CD9-A34A-964FF59EE0A3}">
      <dsp:nvSpPr>
        <dsp:cNvPr id="0" name=""/>
        <dsp:cNvSpPr/>
      </dsp:nvSpPr>
      <dsp:spPr>
        <a:xfrm>
          <a:off x="882246" y="1960630"/>
          <a:ext cx="2504225" cy="15651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>
              <a:latin typeface="Roboto Condensed" panose="020B0604020202020204"/>
            </a:rPr>
            <a:t>Evidencia la asociación de las variables </a:t>
          </a:r>
          <a:endParaRPr lang="es-ES" sz="2200" kern="1200" dirty="0">
            <a:latin typeface="Roboto Condensed" panose="020B0604020202020204"/>
          </a:endParaRPr>
        </a:p>
      </dsp:txBody>
      <dsp:txXfrm>
        <a:off x="928087" y="2006471"/>
        <a:ext cx="2412543" cy="1473458"/>
      </dsp:txXfrm>
    </dsp:sp>
    <dsp:sp modelId="{A50DBBB6-745D-426B-9F7E-45D68B5DA069}">
      <dsp:nvSpPr>
        <dsp:cNvPr id="0" name=""/>
        <dsp:cNvSpPr/>
      </dsp:nvSpPr>
      <dsp:spPr>
        <a:xfrm>
          <a:off x="569218" y="1569345"/>
          <a:ext cx="313028" cy="3130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0281"/>
              </a:lnTo>
              <a:lnTo>
                <a:pt x="313028" y="3130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0B69E-7BB2-47AB-9928-EEC28A4B83E4}">
      <dsp:nvSpPr>
        <dsp:cNvPr id="0" name=""/>
        <dsp:cNvSpPr/>
      </dsp:nvSpPr>
      <dsp:spPr>
        <a:xfrm>
          <a:off x="882246" y="3917055"/>
          <a:ext cx="2504225" cy="15651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Roboto Condensed" panose="020B0604020202020204"/>
            </a:rPr>
            <a:t>Entre </a:t>
          </a:r>
          <a:r>
            <a:rPr lang="es-EC" sz="2200" kern="1200" dirty="0">
              <a:latin typeface="Roboto Condensed" panose="020B0604020202020204"/>
            </a:rPr>
            <a:t>45.96 a 100.30</a:t>
          </a:r>
          <a:endParaRPr lang="es-ES" sz="2200" kern="1200" dirty="0">
            <a:latin typeface="Roboto Condensed" panose="020B0604020202020204"/>
          </a:endParaRPr>
        </a:p>
      </dsp:txBody>
      <dsp:txXfrm>
        <a:off x="928087" y="3962896"/>
        <a:ext cx="2412543" cy="1473458"/>
      </dsp:txXfrm>
    </dsp:sp>
    <dsp:sp modelId="{E4542C89-766A-4BE9-B166-3514CFD23BFC}">
      <dsp:nvSpPr>
        <dsp:cNvPr id="0" name=""/>
        <dsp:cNvSpPr/>
      </dsp:nvSpPr>
      <dsp:spPr>
        <a:xfrm>
          <a:off x="4169041" y="4204"/>
          <a:ext cx="3130281" cy="1565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0" kern="1200" dirty="0" err="1">
              <a:latin typeface="Roboto Condensed" panose="020B0604020202020204"/>
            </a:rPr>
            <a:t>Pseudo</a:t>
          </a:r>
          <a:r>
            <a:rPr lang="es-EC" sz="2800" b="0" kern="1200" dirty="0">
              <a:latin typeface="Roboto Condensed" panose="020B0604020202020204"/>
            </a:rPr>
            <a:t> R2 de </a:t>
          </a:r>
          <a:r>
            <a:rPr lang="es-EC" sz="2800" b="0" kern="1200" dirty="0" err="1">
              <a:latin typeface="Roboto Condensed" panose="020B0604020202020204"/>
            </a:rPr>
            <a:t>Mcfadden</a:t>
          </a:r>
          <a:endParaRPr lang="es-ES" sz="2800" b="0" kern="1200" dirty="0">
            <a:latin typeface="Roboto Condensed" panose="020B0604020202020204"/>
          </a:endParaRPr>
        </a:p>
      </dsp:txBody>
      <dsp:txXfrm>
        <a:off x="4214882" y="50045"/>
        <a:ext cx="3038599" cy="1473458"/>
      </dsp:txXfrm>
    </dsp:sp>
    <dsp:sp modelId="{DF016B40-8D21-427F-A9A6-E01D469F2E1E}">
      <dsp:nvSpPr>
        <dsp:cNvPr id="0" name=""/>
        <dsp:cNvSpPr/>
      </dsp:nvSpPr>
      <dsp:spPr>
        <a:xfrm>
          <a:off x="4482069" y="1569345"/>
          <a:ext cx="313028" cy="1173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855"/>
              </a:lnTo>
              <a:lnTo>
                <a:pt x="313028" y="1173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6220D-8814-47F9-B613-478C65EE43AB}">
      <dsp:nvSpPr>
        <dsp:cNvPr id="0" name=""/>
        <dsp:cNvSpPr/>
      </dsp:nvSpPr>
      <dsp:spPr>
        <a:xfrm>
          <a:off x="4795098" y="1960630"/>
          <a:ext cx="2504225" cy="15651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>
              <a:latin typeface="Roboto Condensed" panose="020B0604020202020204"/>
            </a:rPr>
            <a:t>Conocer el poder explicativo del modelo</a:t>
          </a:r>
          <a:endParaRPr lang="es-ES" sz="2200" kern="1200" dirty="0">
            <a:latin typeface="Roboto Condensed" panose="020B0604020202020204"/>
          </a:endParaRPr>
        </a:p>
      </dsp:txBody>
      <dsp:txXfrm>
        <a:off x="4840939" y="2006471"/>
        <a:ext cx="2412543" cy="1473458"/>
      </dsp:txXfrm>
    </dsp:sp>
    <dsp:sp modelId="{8B94E138-87FA-4B09-8959-918B24EBBA89}">
      <dsp:nvSpPr>
        <dsp:cNvPr id="0" name=""/>
        <dsp:cNvSpPr/>
      </dsp:nvSpPr>
      <dsp:spPr>
        <a:xfrm>
          <a:off x="4482069" y="1569345"/>
          <a:ext cx="313028" cy="3130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0281"/>
              </a:lnTo>
              <a:lnTo>
                <a:pt x="313028" y="3130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31F27-46CF-4C1A-8519-38E972069408}">
      <dsp:nvSpPr>
        <dsp:cNvPr id="0" name=""/>
        <dsp:cNvSpPr/>
      </dsp:nvSpPr>
      <dsp:spPr>
        <a:xfrm>
          <a:off x="4795098" y="3917055"/>
          <a:ext cx="2504225" cy="15651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Entre 5.81% y 10.64%, </a:t>
          </a:r>
          <a:endParaRPr lang="es-ES" sz="2200" kern="1200" dirty="0">
            <a:latin typeface="Roboto Condensed" panose="020B0604020202020204"/>
          </a:endParaRPr>
        </a:p>
      </dsp:txBody>
      <dsp:txXfrm>
        <a:off x="4840939" y="3962896"/>
        <a:ext cx="2412543" cy="1473458"/>
      </dsp:txXfrm>
    </dsp:sp>
    <dsp:sp modelId="{44C36092-C890-4B83-B10F-4193D127C1C6}">
      <dsp:nvSpPr>
        <dsp:cNvPr id="0" name=""/>
        <dsp:cNvSpPr/>
      </dsp:nvSpPr>
      <dsp:spPr>
        <a:xfrm>
          <a:off x="8081893" y="4204"/>
          <a:ext cx="3130281" cy="1565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0" kern="1200" dirty="0" err="1">
              <a:latin typeface="Roboto Condensed" panose="020B0604020202020204"/>
            </a:rPr>
            <a:t>McFadden's</a:t>
          </a:r>
          <a:r>
            <a:rPr lang="es-EC" sz="2800" b="0" kern="1200" dirty="0">
              <a:latin typeface="Roboto Condensed" panose="020B0604020202020204"/>
            </a:rPr>
            <a:t> </a:t>
          </a:r>
          <a:r>
            <a:rPr lang="es-EC" sz="2800" b="0" kern="1200" dirty="0" err="1">
              <a:latin typeface="Roboto Condensed" panose="020B0604020202020204"/>
            </a:rPr>
            <a:t>Adj</a:t>
          </a:r>
          <a:r>
            <a:rPr lang="es-EC" sz="2800" b="0" kern="1200" dirty="0">
              <a:latin typeface="Roboto Condensed" panose="020B0604020202020204"/>
            </a:rPr>
            <a:t> R2</a:t>
          </a:r>
          <a:endParaRPr lang="es-ES" sz="2800" b="0" kern="1200" dirty="0">
            <a:latin typeface="Roboto Condensed" panose="020B0604020202020204"/>
          </a:endParaRPr>
        </a:p>
      </dsp:txBody>
      <dsp:txXfrm>
        <a:off x="8127734" y="50045"/>
        <a:ext cx="3038599" cy="1473458"/>
      </dsp:txXfrm>
    </dsp:sp>
    <dsp:sp modelId="{9C5F9F71-860A-4B83-A5EB-D011B1A35594}">
      <dsp:nvSpPr>
        <dsp:cNvPr id="0" name=""/>
        <dsp:cNvSpPr/>
      </dsp:nvSpPr>
      <dsp:spPr>
        <a:xfrm>
          <a:off x="8394921" y="1569345"/>
          <a:ext cx="313028" cy="1173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855"/>
              </a:lnTo>
              <a:lnTo>
                <a:pt x="313028" y="1173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ED508-513D-4D03-B34B-AB04FF2F6BCE}">
      <dsp:nvSpPr>
        <dsp:cNvPr id="0" name=""/>
        <dsp:cNvSpPr/>
      </dsp:nvSpPr>
      <dsp:spPr>
        <a:xfrm>
          <a:off x="8707949" y="1960630"/>
          <a:ext cx="2504225" cy="15651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>
              <a:latin typeface="Roboto Condensed" panose="020B0604020202020204"/>
            </a:rPr>
            <a:t>Determinar las diferencias significativas entre los valores</a:t>
          </a:r>
          <a:endParaRPr lang="es-ES" sz="2200" kern="1200" dirty="0">
            <a:latin typeface="Roboto Condensed" panose="020B0604020202020204"/>
          </a:endParaRPr>
        </a:p>
      </dsp:txBody>
      <dsp:txXfrm>
        <a:off x="8753790" y="2006471"/>
        <a:ext cx="2412543" cy="1473458"/>
      </dsp:txXfrm>
    </dsp:sp>
    <dsp:sp modelId="{7CC0C354-1379-48B9-8FD9-B662E15CA0D9}">
      <dsp:nvSpPr>
        <dsp:cNvPr id="0" name=""/>
        <dsp:cNvSpPr/>
      </dsp:nvSpPr>
      <dsp:spPr>
        <a:xfrm>
          <a:off x="8394921" y="1569345"/>
          <a:ext cx="313028" cy="3130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0281"/>
              </a:lnTo>
              <a:lnTo>
                <a:pt x="313028" y="3130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4D7E3-D6B0-437F-B444-4604E389F6B4}">
      <dsp:nvSpPr>
        <dsp:cNvPr id="0" name=""/>
        <dsp:cNvSpPr/>
      </dsp:nvSpPr>
      <dsp:spPr>
        <a:xfrm>
          <a:off x="8707949" y="3917055"/>
          <a:ext cx="2504225" cy="15651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Roboto Condensed" panose="020B0604020202020204"/>
            </a:rPr>
            <a:t>Entre 4.5% y 9.4% </a:t>
          </a:r>
        </a:p>
      </dsp:txBody>
      <dsp:txXfrm>
        <a:off x="8753790" y="3962896"/>
        <a:ext cx="2412543" cy="14734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A0DA5-ED3E-4B5A-94C3-F3753ED00C02}">
      <dsp:nvSpPr>
        <dsp:cNvPr id="0" name=""/>
        <dsp:cNvSpPr/>
      </dsp:nvSpPr>
      <dsp:spPr>
        <a:xfrm>
          <a:off x="1508633" y="0"/>
          <a:ext cx="3830131" cy="3830131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Determinante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Las pequeñas empresas ecuatorianas son mas sensibles a las barreras de costo y conocimiento</a:t>
          </a:r>
        </a:p>
      </dsp:txBody>
      <dsp:txXfrm>
        <a:off x="2019317" y="670273"/>
        <a:ext cx="2808763" cy="1723559"/>
      </dsp:txXfrm>
    </dsp:sp>
    <dsp:sp modelId="{1C61AE7C-00A7-452B-A52E-A0BEC73D45DF}">
      <dsp:nvSpPr>
        <dsp:cNvPr id="0" name=""/>
        <dsp:cNvSpPr/>
      </dsp:nvSpPr>
      <dsp:spPr>
        <a:xfrm>
          <a:off x="2890672" y="2578955"/>
          <a:ext cx="3830131" cy="3830131"/>
        </a:xfrm>
        <a:prstGeom prst="ellipse">
          <a:avLst/>
        </a:prstGeom>
        <a:solidFill>
          <a:srgbClr val="9999FF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Conclusión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b="1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SE ACEPTA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 dirty="0">
            <a:latin typeface="Times New Roman" panose="02020603050405020304" pitchFamily="18" charset="0"/>
            <a:ea typeface="Roboto Condensed" panose="020B0604020202020204" charset="0"/>
            <a:cs typeface="Times New Roman" panose="02020603050405020304" pitchFamily="18" charset="0"/>
          </a:endParaRPr>
        </a:p>
      </dsp:txBody>
      <dsp:txXfrm>
        <a:off x="4062054" y="3568405"/>
        <a:ext cx="2298078" cy="2106572"/>
      </dsp:txXfrm>
    </dsp:sp>
    <dsp:sp modelId="{9BDD131F-8C85-4F48-8AF4-32A1ED373C0F}">
      <dsp:nvSpPr>
        <dsp:cNvPr id="0" name=""/>
        <dsp:cNvSpPr/>
      </dsp:nvSpPr>
      <dsp:spPr>
        <a:xfrm>
          <a:off x="126594" y="2578955"/>
          <a:ext cx="3830131" cy="3830131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Resultado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El Beta de la variable tamaño presenta una relación positiva significativa</a:t>
          </a:r>
          <a:endParaRPr lang="es-EC" sz="2400" b="1" kern="1200" dirty="0">
            <a:latin typeface="Times New Roman" panose="02020603050405020304" pitchFamily="18" charset="0"/>
            <a:ea typeface="Roboto Condensed" panose="020B0604020202020204" charset="0"/>
            <a:cs typeface="Times New Roman" panose="02020603050405020304" pitchFamily="18" charset="0"/>
          </a:endParaRPr>
        </a:p>
      </dsp:txBody>
      <dsp:txXfrm>
        <a:off x="487265" y="3568405"/>
        <a:ext cx="2298078" cy="21065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A0DA5-ED3E-4B5A-94C3-F3753ED00C02}">
      <dsp:nvSpPr>
        <dsp:cNvPr id="0" name=""/>
        <dsp:cNvSpPr/>
      </dsp:nvSpPr>
      <dsp:spPr>
        <a:xfrm>
          <a:off x="1606479" y="81829"/>
          <a:ext cx="3927831" cy="3927831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Determinante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Las pymes jóvenes ecuatorianas presentan mayor sensibilidad a las barreras de costo</a:t>
          </a:r>
        </a:p>
      </dsp:txBody>
      <dsp:txXfrm>
        <a:off x="2130190" y="769200"/>
        <a:ext cx="2880409" cy="1767524"/>
      </dsp:txXfrm>
    </dsp:sp>
    <dsp:sp modelId="{1C61AE7C-00A7-452B-A52E-A0BEC73D45DF}">
      <dsp:nvSpPr>
        <dsp:cNvPr id="0" name=""/>
        <dsp:cNvSpPr/>
      </dsp:nvSpPr>
      <dsp:spPr>
        <a:xfrm>
          <a:off x="3023772" y="2536724"/>
          <a:ext cx="3927831" cy="3927831"/>
        </a:xfrm>
        <a:prstGeom prst="ellipse">
          <a:avLst/>
        </a:prstGeom>
        <a:solidFill>
          <a:schemeClr val="accent5">
            <a:alpha val="50000"/>
            <a:hueOff val="4667798"/>
            <a:satOff val="-21905"/>
            <a:lumOff val="255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Conclusión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b="1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SE ACEPTA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 dirty="0">
            <a:latin typeface="Times New Roman" panose="02020603050405020304" pitchFamily="18" charset="0"/>
            <a:ea typeface="Roboto Condensed" panose="020B0604020202020204" charset="0"/>
            <a:cs typeface="Times New Roman" panose="02020603050405020304" pitchFamily="18" charset="0"/>
          </a:endParaRPr>
        </a:p>
      </dsp:txBody>
      <dsp:txXfrm>
        <a:off x="4225034" y="3551414"/>
        <a:ext cx="2356698" cy="2160307"/>
      </dsp:txXfrm>
    </dsp:sp>
    <dsp:sp modelId="{9BDD131F-8C85-4F48-8AF4-32A1ED373C0F}">
      <dsp:nvSpPr>
        <dsp:cNvPr id="0" name=""/>
        <dsp:cNvSpPr/>
      </dsp:nvSpPr>
      <dsp:spPr>
        <a:xfrm>
          <a:off x="189187" y="2536724"/>
          <a:ext cx="3927831" cy="3927831"/>
        </a:xfrm>
        <a:prstGeom prst="ellipse">
          <a:avLst/>
        </a:prstGeom>
        <a:solidFill>
          <a:schemeClr val="accent5">
            <a:alpha val="50000"/>
            <a:hueOff val="9335596"/>
            <a:satOff val="-43809"/>
            <a:lumOff val="509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Resultado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El Beta de la variable edad presenta una relación positiva significativa</a:t>
          </a:r>
          <a:endParaRPr lang="es-EC" sz="2400" b="1" kern="1200" dirty="0">
            <a:latin typeface="Times New Roman" panose="02020603050405020304" pitchFamily="18" charset="0"/>
            <a:ea typeface="Roboto Condensed" panose="020B0604020202020204" charset="0"/>
            <a:cs typeface="Times New Roman" panose="02020603050405020304" pitchFamily="18" charset="0"/>
          </a:endParaRPr>
        </a:p>
      </dsp:txBody>
      <dsp:txXfrm>
        <a:off x="559057" y="3551414"/>
        <a:ext cx="2356698" cy="216030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68B2-296D-4558-8EB1-16BAD5BD7BD6}">
      <dsp:nvSpPr>
        <dsp:cNvPr id="0" name=""/>
        <dsp:cNvSpPr/>
      </dsp:nvSpPr>
      <dsp:spPr>
        <a:xfrm>
          <a:off x="5815" y="0"/>
          <a:ext cx="3476487" cy="10449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Financiamiento que brinden tasas preferenciales y mayor plazo de pago</a:t>
          </a:r>
        </a:p>
      </dsp:txBody>
      <dsp:txXfrm>
        <a:off x="528269" y="0"/>
        <a:ext cx="2431579" cy="1044908"/>
      </dsp:txXfrm>
    </dsp:sp>
    <dsp:sp modelId="{354F007B-D61F-4EF7-BCBD-5B9DD1028C2A}">
      <dsp:nvSpPr>
        <dsp:cNvPr id="0" name=""/>
        <dsp:cNvSpPr/>
      </dsp:nvSpPr>
      <dsp:spPr>
        <a:xfrm>
          <a:off x="3134654" y="0"/>
          <a:ext cx="3476487" cy="10449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Capacitaciones gratuitas en temas financieros, tributarios y de mercado</a:t>
          </a:r>
        </a:p>
      </dsp:txBody>
      <dsp:txXfrm>
        <a:off x="3657108" y="0"/>
        <a:ext cx="2431579" cy="10449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93118-AD76-4B9C-BC48-D54359341D24}">
      <dsp:nvSpPr>
        <dsp:cNvPr id="0" name=""/>
        <dsp:cNvSpPr/>
      </dsp:nvSpPr>
      <dsp:spPr>
        <a:xfrm>
          <a:off x="2451931" y="2906096"/>
          <a:ext cx="2923494" cy="22919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PYMES</a:t>
          </a:r>
        </a:p>
      </dsp:txBody>
      <dsp:txXfrm>
        <a:off x="2880067" y="3241744"/>
        <a:ext cx="2067222" cy="1620652"/>
      </dsp:txXfrm>
    </dsp:sp>
    <dsp:sp modelId="{9BD0DB49-8904-439A-A978-32DEBF095F0C}">
      <dsp:nvSpPr>
        <dsp:cNvPr id="0" name=""/>
        <dsp:cNvSpPr/>
      </dsp:nvSpPr>
      <dsp:spPr>
        <a:xfrm rot="12900000">
          <a:off x="1150546" y="2402552"/>
          <a:ext cx="1747626" cy="65320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B29666-6BB6-4163-B058-B1ED63572491}">
      <dsp:nvSpPr>
        <dsp:cNvPr id="0" name=""/>
        <dsp:cNvSpPr/>
      </dsp:nvSpPr>
      <dsp:spPr>
        <a:xfrm>
          <a:off x="219898" y="1357016"/>
          <a:ext cx="2177350" cy="17418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Expectativa de vida corta</a:t>
          </a:r>
        </a:p>
      </dsp:txBody>
      <dsp:txXfrm>
        <a:off x="270916" y="1408034"/>
        <a:ext cx="2075314" cy="1639844"/>
      </dsp:txXfrm>
    </dsp:sp>
    <dsp:sp modelId="{A3CC766C-68D1-4BED-8038-CB6991AEFA0B}">
      <dsp:nvSpPr>
        <dsp:cNvPr id="0" name=""/>
        <dsp:cNvSpPr/>
      </dsp:nvSpPr>
      <dsp:spPr>
        <a:xfrm rot="16200000">
          <a:off x="2952485" y="1506415"/>
          <a:ext cx="1922386" cy="65320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ACA118-11A8-4C57-A5DC-C1FCFF1F92E3}">
      <dsp:nvSpPr>
        <dsp:cNvPr id="0" name=""/>
        <dsp:cNvSpPr/>
      </dsp:nvSpPr>
      <dsp:spPr>
        <a:xfrm>
          <a:off x="2825003" y="884"/>
          <a:ext cx="2177350" cy="17418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Mas del 50% no superan los cinco años</a:t>
          </a:r>
        </a:p>
      </dsp:txBody>
      <dsp:txXfrm>
        <a:off x="2876021" y="51902"/>
        <a:ext cx="2075314" cy="1639844"/>
      </dsp:txXfrm>
    </dsp:sp>
    <dsp:sp modelId="{B55372B3-DE5A-40F5-A960-01A6E530E6B6}">
      <dsp:nvSpPr>
        <dsp:cNvPr id="0" name=""/>
        <dsp:cNvSpPr/>
      </dsp:nvSpPr>
      <dsp:spPr>
        <a:xfrm rot="19500000">
          <a:off x="4929184" y="2402552"/>
          <a:ext cx="1747626" cy="65320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1156B7-A0F1-4BBA-9B16-F2B6E365C5FA}">
      <dsp:nvSpPr>
        <dsp:cNvPr id="0" name=""/>
        <dsp:cNvSpPr/>
      </dsp:nvSpPr>
      <dsp:spPr>
        <a:xfrm>
          <a:off x="5430108" y="1357016"/>
          <a:ext cx="2177350" cy="17418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Cerrar en un tiempo menor a 3 años</a:t>
          </a:r>
        </a:p>
      </dsp:txBody>
      <dsp:txXfrm>
        <a:off x="5481126" y="1408034"/>
        <a:ext cx="2075314" cy="16398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A0DA5-ED3E-4B5A-94C3-F3753ED00C02}">
      <dsp:nvSpPr>
        <dsp:cNvPr id="0" name=""/>
        <dsp:cNvSpPr/>
      </dsp:nvSpPr>
      <dsp:spPr>
        <a:xfrm>
          <a:off x="1692666" y="0"/>
          <a:ext cx="3995317" cy="3995317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Determinante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tx1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Las pymes que pertenecen a un grupo empresarial no son susceptibles a las barreras de costo y conocimiento</a:t>
          </a:r>
          <a:r>
            <a:rPr lang="es-CO" sz="2800" kern="1200" dirty="0">
              <a:solidFill>
                <a:schemeClr val="tx1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.</a:t>
          </a:r>
          <a:endParaRPr lang="es-EC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5375" y="699180"/>
        <a:ext cx="2929899" cy="1797892"/>
      </dsp:txXfrm>
    </dsp:sp>
    <dsp:sp modelId="{1C61AE7C-00A7-452B-A52E-A0BEC73D45DF}">
      <dsp:nvSpPr>
        <dsp:cNvPr id="0" name=""/>
        <dsp:cNvSpPr/>
      </dsp:nvSpPr>
      <dsp:spPr>
        <a:xfrm>
          <a:off x="3142420" y="2702885"/>
          <a:ext cx="3995317" cy="3995317"/>
        </a:xfrm>
        <a:prstGeom prst="ellipse">
          <a:avLst/>
        </a:prstGeom>
        <a:solidFill>
          <a:srgbClr val="9999FF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Conclusión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 ACEPTA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4322" y="3735009"/>
        <a:ext cx="2397190" cy="2197424"/>
      </dsp:txXfrm>
    </dsp:sp>
    <dsp:sp modelId="{9BDD131F-8C85-4F48-8AF4-32A1ED373C0F}">
      <dsp:nvSpPr>
        <dsp:cNvPr id="0" name=""/>
        <dsp:cNvSpPr/>
      </dsp:nvSpPr>
      <dsp:spPr>
        <a:xfrm>
          <a:off x="251022" y="2690180"/>
          <a:ext cx="3995317" cy="3995317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Resultado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Beta de la variable grupo empresarial presenta una relación negativa significativa</a:t>
          </a:r>
          <a:endParaRPr lang="es-EC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248" y="3722304"/>
        <a:ext cx="2397190" cy="219742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A0DA5-ED3E-4B5A-94C3-F3753ED00C02}">
      <dsp:nvSpPr>
        <dsp:cNvPr id="0" name=""/>
        <dsp:cNvSpPr/>
      </dsp:nvSpPr>
      <dsp:spPr>
        <a:xfrm>
          <a:off x="1540829" y="205129"/>
          <a:ext cx="4456348" cy="4244060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Determinante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Las pymes que invierten en I+D son mas sensibles a percibir barreras de costo, conocimiento y mercado</a:t>
          </a:r>
        </a:p>
      </dsp:txBody>
      <dsp:txXfrm>
        <a:off x="2135009" y="947840"/>
        <a:ext cx="3267988" cy="1909827"/>
      </dsp:txXfrm>
    </dsp:sp>
    <dsp:sp modelId="{1C61AE7C-00A7-452B-A52E-A0BEC73D45DF}">
      <dsp:nvSpPr>
        <dsp:cNvPr id="0" name=""/>
        <dsp:cNvSpPr/>
      </dsp:nvSpPr>
      <dsp:spPr>
        <a:xfrm>
          <a:off x="3178372" y="2857667"/>
          <a:ext cx="4244060" cy="4244060"/>
        </a:xfrm>
        <a:prstGeom prst="ellipse">
          <a:avLst/>
        </a:prstGeom>
        <a:solidFill>
          <a:schemeClr val="accent5">
            <a:alpha val="50000"/>
            <a:hueOff val="4667798"/>
            <a:satOff val="-21905"/>
            <a:lumOff val="255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Conclusión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 ACEPTA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6347" y="3954049"/>
        <a:ext cx="2546436" cy="2334233"/>
      </dsp:txXfrm>
    </dsp:sp>
    <dsp:sp modelId="{9BDD131F-8C85-4F48-8AF4-32A1ED373C0F}">
      <dsp:nvSpPr>
        <dsp:cNvPr id="0" name=""/>
        <dsp:cNvSpPr/>
      </dsp:nvSpPr>
      <dsp:spPr>
        <a:xfrm>
          <a:off x="115575" y="2857667"/>
          <a:ext cx="4244060" cy="4244060"/>
        </a:xfrm>
        <a:prstGeom prst="ellipse">
          <a:avLst/>
        </a:prstGeom>
        <a:solidFill>
          <a:schemeClr val="accent5">
            <a:alpha val="50000"/>
            <a:hueOff val="9335596"/>
            <a:satOff val="-43809"/>
            <a:lumOff val="509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Resultado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Beta de la variable gastos I+D presenta una relación positiva significativa</a:t>
          </a:r>
          <a:endParaRPr lang="es-EC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5224" y="3954049"/>
        <a:ext cx="2546436" cy="2334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2A7DB-AD3D-4F3C-B190-6B2F77349418}">
      <dsp:nvSpPr>
        <dsp:cNvPr id="0" name=""/>
        <dsp:cNvSpPr/>
      </dsp:nvSpPr>
      <dsp:spPr>
        <a:xfrm>
          <a:off x="661089" y="1547780"/>
          <a:ext cx="4343262" cy="1431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300" b="1" kern="1200" dirty="0"/>
            <a:t>Barreras de Innovación</a:t>
          </a:r>
        </a:p>
      </dsp:txBody>
      <dsp:txXfrm>
        <a:off x="661089" y="1547780"/>
        <a:ext cx="4343262" cy="1431302"/>
      </dsp:txXfrm>
    </dsp:sp>
    <dsp:sp modelId="{ADC387F5-6F71-4C5F-842A-1C3639091014}">
      <dsp:nvSpPr>
        <dsp:cNvPr id="0" name=""/>
        <dsp:cNvSpPr/>
      </dsp:nvSpPr>
      <dsp:spPr>
        <a:xfrm>
          <a:off x="656153" y="1112467"/>
          <a:ext cx="345486" cy="345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D1FF2B-6F65-4D50-ACDA-2EE4594B8EA2}">
      <dsp:nvSpPr>
        <dsp:cNvPr id="0" name=""/>
        <dsp:cNvSpPr/>
      </dsp:nvSpPr>
      <dsp:spPr>
        <a:xfrm>
          <a:off x="897994" y="628785"/>
          <a:ext cx="345486" cy="345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AED4A9-6947-4FC2-8EC3-EFC398F4B3DA}">
      <dsp:nvSpPr>
        <dsp:cNvPr id="0" name=""/>
        <dsp:cNvSpPr/>
      </dsp:nvSpPr>
      <dsp:spPr>
        <a:xfrm>
          <a:off x="1478412" y="725522"/>
          <a:ext cx="542907" cy="5429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E30CC3-8E66-4648-A0A8-2E0D132152D1}">
      <dsp:nvSpPr>
        <dsp:cNvPr id="0" name=""/>
        <dsp:cNvSpPr/>
      </dsp:nvSpPr>
      <dsp:spPr>
        <a:xfrm>
          <a:off x="1962093" y="193472"/>
          <a:ext cx="345486" cy="345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57920F-0111-4D57-A05A-FD25405A2D19}">
      <dsp:nvSpPr>
        <dsp:cNvPr id="0" name=""/>
        <dsp:cNvSpPr/>
      </dsp:nvSpPr>
      <dsp:spPr>
        <a:xfrm>
          <a:off x="2590879" y="0"/>
          <a:ext cx="345486" cy="345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82B1A2-3D7D-4599-B94F-86C2B0BDB16B}">
      <dsp:nvSpPr>
        <dsp:cNvPr id="0" name=""/>
        <dsp:cNvSpPr/>
      </dsp:nvSpPr>
      <dsp:spPr>
        <a:xfrm>
          <a:off x="3364769" y="338577"/>
          <a:ext cx="345486" cy="345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FE53EE-307C-48A3-8064-D090999AF0E0}">
      <dsp:nvSpPr>
        <dsp:cNvPr id="0" name=""/>
        <dsp:cNvSpPr/>
      </dsp:nvSpPr>
      <dsp:spPr>
        <a:xfrm>
          <a:off x="3848451" y="580417"/>
          <a:ext cx="542907" cy="5429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A52EB3-E2F7-4AB9-A30D-662D8CBFFC54}">
      <dsp:nvSpPr>
        <dsp:cNvPr id="0" name=""/>
        <dsp:cNvSpPr/>
      </dsp:nvSpPr>
      <dsp:spPr>
        <a:xfrm>
          <a:off x="4525605" y="1112467"/>
          <a:ext cx="345486" cy="345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D45AEE-B124-463F-B26E-271F8579A576}">
      <dsp:nvSpPr>
        <dsp:cNvPr id="0" name=""/>
        <dsp:cNvSpPr/>
      </dsp:nvSpPr>
      <dsp:spPr>
        <a:xfrm>
          <a:off x="4815814" y="1644516"/>
          <a:ext cx="345486" cy="345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8D26A9-C2D5-4B86-8398-4C8E129D7906}">
      <dsp:nvSpPr>
        <dsp:cNvPr id="0" name=""/>
        <dsp:cNvSpPr/>
      </dsp:nvSpPr>
      <dsp:spPr>
        <a:xfrm>
          <a:off x="2300670" y="628785"/>
          <a:ext cx="888394" cy="8883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4DF317-0C9F-4CC7-9820-E180FDF27C4B}">
      <dsp:nvSpPr>
        <dsp:cNvPr id="0" name=""/>
        <dsp:cNvSpPr/>
      </dsp:nvSpPr>
      <dsp:spPr>
        <a:xfrm>
          <a:off x="414312" y="2466775"/>
          <a:ext cx="345486" cy="345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E62085-CDA9-4D06-B121-EAFCD610BFEA}">
      <dsp:nvSpPr>
        <dsp:cNvPr id="0" name=""/>
        <dsp:cNvSpPr/>
      </dsp:nvSpPr>
      <dsp:spPr>
        <a:xfrm>
          <a:off x="704521" y="2902088"/>
          <a:ext cx="542907" cy="5429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BA30C3-24C9-423C-8248-4339238966A5}">
      <dsp:nvSpPr>
        <dsp:cNvPr id="0" name=""/>
        <dsp:cNvSpPr/>
      </dsp:nvSpPr>
      <dsp:spPr>
        <a:xfrm>
          <a:off x="1430043" y="3289033"/>
          <a:ext cx="789684" cy="789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EA3D8A-7008-4163-8011-52AF4025AB6D}">
      <dsp:nvSpPr>
        <dsp:cNvPr id="0" name=""/>
        <dsp:cNvSpPr/>
      </dsp:nvSpPr>
      <dsp:spPr>
        <a:xfrm>
          <a:off x="2445774" y="3917819"/>
          <a:ext cx="345486" cy="345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55CCCC-2F81-42FF-95B6-0F3E306E87EB}">
      <dsp:nvSpPr>
        <dsp:cNvPr id="0" name=""/>
        <dsp:cNvSpPr/>
      </dsp:nvSpPr>
      <dsp:spPr>
        <a:xfrm>
          <a:off x="2639247" y="3289033"/>
          <a:ext cx="542907" cy="5429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D17A8F-B952-4855-A3E1-446CF83D19CB}">
      <dsp:nvSpPr>
        <dsp:cNvPr id="0" name=""/>
        <dsp:cNvSpPr/>
      </dsp:nvSpPr>
      <dsp:spPr>
        <a:xfrm>
          <a:off x="3122929" y="3966187"/>
          <a:ext cx="345486" cy="345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19BF0B-54BA-4DBC-8860-2A1A858942DE}">
      <dsp:nvSpPr>
        <dsp:cNvPr id="0" name=""/>
        <dsp:cNvSpPr/>
      </dsp:nvSpPr>
      <dsp:spPr>
        <a:xfrm>
          <a:off x="3558242" y="3192297"/>
          <a:ext cx="789684" cy="7896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4D649B-315C-48BB-9FF6-A0062AE13DC7}">
      <dsp:nvSpPr>
        <dsp:cNvPr id="0" name=""/>
        <dsp:cNvSpPr/>
      </dsp:nvSpPr>
      <dsp:spPr>
        <a:xfrm>
          <a:off x="4622341" y="2998825"/>
          <a:ext cx="542907" cy="5429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D28CA3-0AD3-4603-8993-5035881B23BC}">
      <dsp:nvSpPr>
        <dsp:cNvPr id="0" name=""/>
        <dsp:cNvSpPr/>
      </dsp:nvSpPr>
      <dsp:spPr>
        <a:xfrm>
          <a:off x="5165249" y="724717"/>
          <a:ext cx="1594442" cy="304396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5494DD-6118-4099-87A0-8CEB2231AFCE}">
      <dsp:nvSpPr>
        <dsp:cNvPr id="0" name=""/>
        <dsp:cNvSpPr/>
      </dsp:nvSpPr>
      <dsp:spPr>
        <a:xfrm>
          <a:off x="6469793" y="724717"/>
          <a:ext cx="1594442" cy="304396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5B33CA-6A11-47A9-9F1A-DCFE7DAF85C6}">
      <dsp:nvSpPr>
        <dsp:cNvPr id="0" name=""/>
        <dsp:cNvSpPr/>
      </dsp:nvSpPr>
      <dsp:spPr>
        <a:xfrm>
          <a:off x="8595185" y="508772"/>
          <a:ext cx="3696208" cy="3696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 costo, de mercado y de conocimiento</a:t>
          </a:r>
        </a:p>
      </dsp:txBody>
      <dsp:txXfrm>
        <a:off x="9136482" y="1050069"/>
        <a:ext cx="2613614" cy="2613614"/>
      </dsp:txXfrm>
    </dsp:sp>
    <dsp:sp modelId="{5AEE0EDA-09E7-4299-8EE6-7E08CFE296CB}">
      <dsp:nvSpPr>
        <dsp:cNvPr id="0" name=""/>
        <dsp:cNvSpPr/>
      </dsp:nvSpPr>
      <dsp:spPr>
        <a:xfrm>
          <a:off x="8092675" y="4565904"/>
          <a:ext cx="4758107" cy="268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92675" y="4565904"/>
        <a:ext cx="4758107" cy="268156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68B2-296D-4558-8EB1-16BAD5BD7BD6}">
      <dsp:nvSpPr>
        <dsp:cNvPr id="0" name=""/>
        <dsp:cNvSpPr/>
      </dsp:nvSpPr>
      <dsp:spPr>
        <a:xfrm>
          <a:off x="2270" y="468254"/>
          <a:ext cx="2766564" cy="11066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Ventajas competitivas</a:t>
          </a:r>
        </a:p>
      </dsp:txBody>
      <dsp:txXfrm>
        <a:off x="555583" y="468254"/>
        <a:ext cx="1659939" cy="1106625"/>
      </dsp:txXfrm>
    </dsp:sp>
    <dsp:sp modelId="{354F007B-D61F-4EF7-BCBD-5B9DD1028C2A}">
      <dsp:nvSpPr>
        <dsp:cNvPr id="0" name=""/>
        <dsp:cNvSpPr/>
      </dsp:nvSpPr>
      <dsp:spPr>
        <a:xfrm>
          <a:off x="2492179" y="468254"/>
          <a:ext cx="2766564" cy="11066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Programas de integración entre pymes</a:t>
          </a:r>
        </a:p>
      </dsp:txBody>
      <dsp:txXfrm>
        <a:off x="3045492" y="468254"/>
        <a:ext cx="1659939" cy="1106625"/>
      </dsp:txXfrm>
    </dsp:sp>
    <dsp:sp modelId="{58A224B3-5DD7-4F19-A56D-0B0476B95688}">
      <dsp:nvSpPr>
        <dsp:cNvPr id="0" name=""/>
        <dsp:cNvSpPr/>
      </dsp:nvSpPr>
      <dsp:spPr>
        <a:xfrm>
          <a:off x="4982087" y="468254"/>
          <a:ext cx="2766564" cy="11066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Asesoramiento</a:t>
          </a:r>
        </a:p>
      </dsp:txBody>
      <dsp:txXfrm>
        <a:off x="5535400" y="468254"/>
        <a:ext cx="1659939" cy="110662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68B2-296D-4558-8EB1-16BAD5BD7BD6}">
      <dsp:nvSpPr>
        <dsp:cNvPr id="0" name=""/>
        <dsp:cNvSpPr/>
      </dsp:nvSpPr>
      <dsp:spPr>
        <a:xfrm>
          <a:off x="5792" y="0"/>
          <a:ext cx="3462441" cy="10449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Aplicar el modelo Triple Hélice</a:t>
          </a:r>
        </a:p>
      </dsp:txBody>
      <dsp:txXfrm>
        <a:off x="528246" y="0"/>
        <a:ext cx="2417533" cy="1044908"/>
      </dsp:txXfrm>
    </dsp:sp>
    <dsp:sp modelId="{354F007B-D61F-4EF7-BCBD-5B9DD1028C2A}">
      <dsp:nvSpPr>
        <dsp:cNvPr id="0" name=""/>
        <dsp:cNvSpPr/>
      </dsp:nvSpPr>
      <dsp:spPr>
        <a:xfrm>
          <a:off x="3121989" y="0"/>
          <a:ext cx="3462441" cy="10449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Fuentes de financiamiento con menos limitaciones</a:t>
          </a:r>
        </a:p>
      </dsp:txBody>
      <dsp:txXfrm>
        <a:off x="3644443" y="0"/>
        <a:ext cx="2417533" cy="104490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2716C-F065-4396-ABF7-356310DBCE5A}">
      <dsp:nvSpPr>
        <dsp:cNvPr id="0" name=""/>
        <dsp:cNvSpPr/>
      </dsp:nvSpPr>
      <dsp:spPr>
        <a:xfrm>
          <a:off x="0" y="206567"/>
          <a:ext cx="4717417" cy="471741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0F89B9-8F41-481B-8640-7543270E6595}">
      <dsp:nvSpPr>
        <dsp:cNvPr id="0" name=""/>
        <dsp:cNvSpPr/>
      </dsp:nvSpPr>
      <dsp:spPr>
        <a:xfrm>
          <a:off x="2358708" y="206567"/>
          <a:ext cx="5503654" cy="47174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Universidades</a:t>
          </a:r>
        </a:p>
      </dsp:txBody>
      <dsp:txXfrm>
        <a:off x="2358708" y="206567"/>
        <a:ext cx="2751827" cy="1415228"/>
      </dsp:txXfrm>
    </dsp:sp>
    <dsp:sp modelId="{D29ADADB-3A91-4626-B873-83F431A5FBB4}">
      <dsp:nvSpPr>
        <dsp:cNvPr id="0" name=""/>
        <dsp:cNvSpPr/>
      </dsp:nvSpPr>
      <dsp:spPr>
        <a:xfrm>
          <a:off x="825549" y="1621796"/>
          <a:ext cx="3066318" cy="30663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401666"/>
            <a:satOff val="-22399"/>
            <a:lumOff val="3303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CBBF45-C0F6-40FD-AA57-0E377D134BBC}">
      <dsp:nvSpPr>
        <dsp:cNvPr id="0" name=""/>
        <dsp:cNvSpPr/>
      </dsp:nvSpPr>
      <dsp:spPr>
        <a:xfrm>
          <a:off x="2358708" y="1621796"/>
          <a:ext cx="5503654" cy="30663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401666"/>
              <a:satOff val="-22399"/>
              <a:lumOff val="330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400" kern="1200">
              <a:latin typeface="Times New Roman" panose="02020603050405020304" pitchFamily="18" charset="0"/>
              <a:cs typeface="Times New Roman" panose="02020603050405020304" pitchFamily="18" charset="0"/>
            </a:rPr>
            <a:t>Gobierno</a:t>
          </a:r>
        </a:p>
      </dsp:txBody>
      <dsp:txXfrm>
        <a:off x="2358708" y="1621796"/>
        <a:ext cx="2751827" cy="1415223"/>
      </dsp:txXfrm>
    </dsp:sp>
    <dsp:sp modelId="{DDCB1ECF-7859-4265-BF38-777C009A2545}">
      <dsp:nvSpPr>
        <dsp:cNvPr id="0" name=""/>
        <dsp:cNvSpPr/>
      </dsp:nvSpPr>
      <dsp:spPr>
        <a:xfrm>
          <a:off x="1651096" y="3037019"/>
          <a:ext cx="1415223" cy="14152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401666"/>
            <a:satOff val="-22399"/>
            <a:lumOff val="3303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FA694B-9EEE-4ABD-8C38-3E40804A2D46}">
      <dsp:nvSpPr>
        <dsp:cNvPr id="0" name=""/>
        <dsp:cNvSpPr/>
      </dsp:nvSpPr>
      <dsp:spPr>
        <a:xfrm>
          <a:off x="2358708" y="3037019"/>
          <a:ext cx="5503654" cy="14152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401666"/>
              <a:satOff val="-22399"/>
              <a:lumOff val="330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Empresas</a:t>
          </a:r>
        </a:p>
      </dsp:txBody>
      <dsp:txXfrm>
        <a:off x="2358708" y="3037019"/>
        <a:ext cx="2751827" cy="1415223"/>
      </dsp:txXfrm>
    </dsp:sp>
    <dsp:sp modelId="{15D35480-2E69-46C8-A22C-438EBE66824C}">
      <dsp:nvSpPr>
        <dsp:cNvPr id="0" name=""/>
        <dsp:cNvSpPr/>
      </dsp:nvSpPr>
      <dsp:spPr>
        <a:xfrm>
          <a:off x="5110535" y="206567"/>
          <a:ext cx="2751827" cy="14152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Investigación e innovación</a:t>
          </a:r>
        </a:p>
      </dsp:txBody>
      <dsp:txXfrm>
        <a:off x="5110535" y="206567"/>
        <a:ext cx="2751827" cy="1415228"/>
      </dsp:txXfrm>
    </dsp:sp>
    <dsp:sp modelId="{D3347C4F-4DDF-4E70-8F69-78B07E9CCC7F}">
      <dsp:nvSpPr>
        <dsp:cNvPr id="0" name=""/>
        <dsp:cNvSpPr/>
      </dsp:nvSpPr>
      <dsp:spPr>
        <a:xfrm>
          <a:off x="5110535" y="1621796"/>
          <a:ext cx="2751827" cy="141522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Políticas públicas </a:t>
          </a:r>
        </a:p>
      </dsp:txBody>
      <dsp:txXfrm>
        <a:off x="5110535" y="1621796"/>
        <a:ext cx="2751827" cy="1415223"/>
      </dsp:txXfrm>
    </dsp:sp>
    <dsp:sp modelId="{50EC7330-73A6-4F93-B2FB-D858650C895A}">
      <dsp:nvSpPr>
        <dsp:cNvPr id="0" name=""/>
        <dsp:cNvSpPr/>
      </dsp:nvSpPr>
      <dsp:spPr>
        <a:xfrm>
          <a:off x="5110535" y="3037019"/>
          <a:ext cx="2751827" cy="141522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Planeación Estratégica</a:t>
          </a:r>
        </a:p>
      </dsp:txBody>
      <dsp:txXfrm>
        <a:off x="5110535" y="3037019"/>
        <a:ext cx="2751827" cy="141522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A0DA5-ED3E-4B5A-94C3-F3753ED00C02}">
      <dsp:nvSpPr>
        <dsp:cNvPr id="0" name=""/>
        <dsp:cNvSpPr/>
      </dsp:nvSpPr>
      <dsp:spPr>
        <a:xfrm>
          <a:off x="1481996" y="0"/>
          <a:ext cx="3703772" cy="370377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Determinante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tx1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Las pymes que disponen de patentes son más susceptibles a las barreras de costo y de conocimiento</a:t>
          </a:r>
          <a:r>
            <a:rPr lang="es-CO" sz="2800" kern="1200" dirty="0">
              <a:solidFill>
                <a:schemeClr val="tx1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.</a:t>
          </a:r>
          <a:endParaRPr lang="es-EC" sz="2800" kern="1200" dirty="0">
            <a:latin typeface="Times New Roman" panose="02020603050405020304" pitchFamily="18" charset="0"/>
            <a:ea typeface="Roboto Condensed" panose="020B0604020202020204" charset="0"/>
            <a:cs typeface="Times New Roman" panose="02020603050405020304" pitchFamily="18" charset="0"/>
          </a:endParaRPr>
        </a:p>
      </dsp:txBody>
      <dsp:txXfrm>
        <a:off x="1975832" y="648160"/>
        <a:ext cx="2716099" cy="1666697"/>
      </dsp:txXfrm>
    </dsp:sp>
    <dsp:sp modelId="{1C61AE7C-00A7-452B-A52E-A0BEC73D45DF}">
      <dsp:nvSpPr>
        <dsp:cNvPr id="0" name=""/>
        <dsp:cNvSpPr/>
      </dsp:nvSpPr>
      <dsp:spPr>
        <a:xfrm>
          <a:off x="2818440" y="2493873"/>
          <a:ext cx="3703772" cy="3703772"/>
        </a:xfrm>
        <a:prstGeom prst="ellipse">
          <a:avLst/>
        </a:prstGeom>
        <a:solidFill>
          <a:srgbClr val="9999FF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Conclusión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b="1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SE ACEPTA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 dirty="0">
            <a:latin typeface="Times New Roman" panose="02020603050405020304" pitchFamily="18" charset="0"/>
            <a:ea typeface="Roboto Condensed" panose="020B0604020202020204" charset="0"/>
            <a:cs typeface="Times New Roman" panose="02020603050405020304" pitchFamily="18" charset="0"/>
          </a:endParaRPr>
        </a:p>
      </dsp:txBody>
      <dsp:txXfrm>
        <a:off x="3951177" y="3450681"/>
        <a:ext cx="2222263" cy="2037074"/>
      </dsp:txXfrm>
    </dsp:sp>
    <dsp:sp modelId="{9BDD131F-8C85-4F48-8AF4-32A1ED373C0F}">
      <dsp:nvSpPr>
        <dsp:cNvPr id="0" name=""/>
        <dsp:cNvSpPr/>
      </dsp:nvSpPr>
      <dsp:spPr>
        <a:xfrm>
          <a:off x="145551" y="2493873"/>
          <a:ext cx="3703772" cy="3703772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Resultado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El Beta de la variable patentes presenta una relación positiva significativa</a:t>
          </a:r>
          <a:endParaRPr lang="es-EC" sz="2400" b="1" kern="1200" dirty="0">
            <a:latin typeface="Times New Roman" panose="02020603050405020304" pitchFamily="18" charset="0"/>
            <a:ea typeface="Roboto Condensed" panose="020B0604020202020204" charset="0"/>
            <a:cs typeface="Times New Roman" panose="02020603050405020304" pitchFamily="18" charset="0"/>
          </a:endParaRPr>
        </a:p>
      </dsp:txBody>
      <dsp:txXfrm>
        <a:off x="494323" y="3450681"/>
        <a:ext cx="2222263" cy="203707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A0DA5-ED3E-4B5A-94C3-F3753ED00C02}">
      <dsp:nvSpPr>
        <dsp:cNvPr id="0" name=""/>
        <dsp:cNvSpPr/>
      </dsp:nvSpPr>
      <dsp:spPr>
        <a:xfrm>
          <a:off x="2229507" y="179214"/>
          <a:ext cx="3822569" cy="3822569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Determinante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Las pymes que desarrollan una innovación organizacional son sensibles a las barreras de costo y conocimiento</a:t>
          </a:r>
        </a:p>
      </dsp:txBody>
      <dsp:txXfrm>
        <a:off x="2739183" y="848164"/>
        <a:ext cx="2803217" cy="1720156"/>
      </dsp:txXfrm>
    </dsp:sp>
    <dsp:sp modelId="{1C61AE7C-00A7-452B-A52E-A0BEC73D45DF}">
      <dsp:nvSpPr>
        <dsp:cNvPr id="0" name=""/>
        <dsp:cNvSpPr/>
      </dsp:nvSpPr>
      <dsp:spPr>
        <a:xfrm>
          <a:off x="3642036" y="2573863"/>
          <a:ext cx="3822569" cy="3822569"/>
        </a:xfrm>
        <a:prstGeom prst="ellipse">
          <a:avLst/>
        </a:prstGeom>
        <a:solidFill>
          <a:schemeClr val="accent5">
            <a:alpha val="50000"/>
            <a:hueOff val="4667798"/>
            <a:satOff val="-21905"/>
            <a:lumOff val="255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Conclusión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b="1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SE ACEPTA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kern="1200" dirty="0">
            <a:latin typeface="Times New Roman" panose="02020603050405020304" pitchFamily="18" charset="0"/>
            <a:ea typeface="Roboto Condensed" panose="020B0604020202020204" charset="0"/>
            <a:cs typeface="Times New Roman" panose="02020603050405020304" pitchFamily="18" charset="0"/>
          </a:endParaRPr>
        </a:p>
      </dsp:txBody>
      <dsp:txXfrm>
        <a:off x="4811105" y="3561360"/>
        <a:ext cx="2293541" cy="2102413"/>
      </dsp:txXfrm>
    </dsp:sp>
    <dsp:sp modelId="{9BDD131F-8C85-4F48-8AF4-32A1ED373C0F}">
      <dsp:nvSpPr>
        <dsp:cNvPr id="0" name=""/>
        <dsp:cNvSpPr/>
      </dsp:nvSpPr>
      <dsp:spPr>
        <a:xfrm>
          <a:off x="883415" y="2573863"/>
          <a:ext cx="3822569" cy="3822569"/>
        </a:xfrm>
        <a:prstGeom prst="ellipse">
          <a:avLst/>
        </a:prstGeom>
        <a:solidFill>
          <a:schemeClr val="accent5">
            <a:alpha val="50000"/>
            <a:hueOff val="9335596"/>
            <a:satOff val="-43809"/>
            <a:lumOff val="509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Resultado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rPr>
            <a:t>El Beta de la variable innovación organizacional presenta una relación positiva significativa</a:t>
          </a:r>
          <a:endParaRPr lang="es-EC" sz="2400" b="1" kern="1200" dirty="0">
            <a:latin typeface="Times New Roman" panose="02020603050405020304" pitchFamily="18" charset="0"/>
            <a:ea typeface="Roboto Condensed" panose="020B0604020202020204" charset="0"/>
            <a:cs typeface="Times New Roman" panose="02020603050405020304" pitchFamily="18" charset="0"/>
          </a:endParaRPr>
        </a:p>
      </dsp:txBody>
      <dsp:txXfrm>
        <a:off x="1243374" y="3561360"/>
        <a:ext cx="2293541" cy="210241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68B2-296D-4558-8EB1-16BAD5BD7BD6}">
      <dsp:nvSpPr>
        <dsp:cNvPr id="0" name=""/>
        <dsp:cNvSpPr/>
      </dsp:nvSpPr>
      <dsp:spPr>
        <a:xfrm>
          <a:off x="0" y="0"/>
          <a:ext cx="3462441" cy="10456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Implementar líneas de financiamiento, dirigidas a la innovación</a:t>
          </a:r>
        </a:p>
      </dsp:txBody>
      <dsp:txXfrm>
        <a:off x="522800" y="0"/>
        <a:ext cx="2416841" cy="1045600"/>
      </dsp:txXfrm>
    </dsp:sp>
    <dsp:sp modelId="{354F007B-D61F-4EF7-BCBD-5B9DD1028C2A}">
      <dsp:nvSpPr>
        <dsp:cNvPr id="0" name=""/>
        <dsp:cNvSpPr/>
      </dsp:nvSpPr>
      <dsp:spPr>
        <a:xfrm>
          <a:off x="3121989" y="0"/>
          <a:ext cx="3462441" cy="10456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Fomentar una cultura innovadora</a:t>
          </a:r>
        </a:p>
      </dsp:txBody>
      <dsp:txXfrm>
        <a:off x="3644789" y="0"/>
        <a:ext cx="2416841" cy="104560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1364B-BDBA-4A36-AD07-04C9E8527095}">
      <dsp:nvSpPr>
        <dsp:cNvPr id="0" name=""/>
        <dsp:cNvSpPr/>
      </dsp:nvSpPr>
      <dsp:spPr>
        <a:xfrm>
          <a:off x="1924" y="257648"/>
          <a:ext cx="3752374" cy="375237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6506" tIns="35560" rIns="20650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Generar una línea base de la información relacionada a la situación de las pequeñas y jóvenes empresas </a:t>
          </a:r>
        </a:p>
      </dsp:txBody>
      <dsp:txXfrm>
        <a:off x="551446" y="807170"/>
        <a:ext cx="2653330" cy="2653330"/>
      </dsp:txXfrm>
    </dsp:sp>
    <dsp:sp modelId="{2A85F423-DB6E-4604-B8EB-D321432B95DC}">
      <dsp:nvSpPr>
        <dsp:cNvPr id="0" name=""/>
        <dsp:cNvSpPr/>
      </dsp:nvSpPr>
      <dsp:spPr>
        <a:xfrm>
          <a:off x="3003823" y="257648"/>
          <a:ext cx="3752374" cy="375237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6506" tIns="33020" rIns="206506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Descubrir que las pequeñas empresas se ven afectadas por la falta de financiamiento externo y los costos altos de innovación</a:t>
          </a:r>
        </a:p>
      </dsp:txBody>
      <dsp:txXfrm>
        <a:off x="3553345" y="807170"/>
        <a:ext cx="2653330" cy="2653330"/>
      </dsp:txXfrm>
    </dsp:sp>
    <dsp:sp modelId="{826E179D-83C3-4A48-A734-E926D1387768}">
      <dsp:nvSpPr>
        <dsp:cNvPr id="0" name=""/>
        <dsp:cNvSpPr/>
      </dsp:nvSpPr>
      <dsp:spPr>
        <a:xfrm>
          <a:off x="6005723" y="257648"/>
          <a:ext cx="3752374" cy="375237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6506" tIns="35560" rIns="20650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Evidenciar las deficiencias del talento humano de las pymes</a:t>
          </a:r>
        </a:p>
      </dsp:txBody>
      <dsp:txXfrm>
        <a:off x="6555245" y="807170"/>
        <a:ext cx="2653330" cy="2653330"/>
      </dsp:txXfrm>
    </dsp:sp>
    <dsp:sp modelId="{B34E19B7-3A46-4CEA-86B4-597D729CC852}">
      <dsp:nvSpPr>
        <dsp:cNvPr id="0" name=""/>
        <dsp:cNvSpPr/>
      </dsp:nvSpPr>
      <dsp:spPr>
        <a:xfrm>
          <a:off x="9007622" y="257648"/>
          <a:ext cx="3752374" cy="375237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6506" tIns="35560" rIns="20650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Conocer que las barreras de mercado son mas significativas para las pymes que desarrollan I+D</a:t>
          </a:r>
        </a:p>
      </dsp:txBody>
      <dsp:txXfrm>
        <a:off x="9557144" y="807170"/>
        <a:ext cx="2653330" cy="2653330"/>
      </dsp:txXfrm>
    </dsp:sp>
    <dsp:sp modelId="{5A6EA41A-1E75-4332-A078-C5878135F689}">
      <dsp:nvSpPr>
        <dsp:cNvPr id="0" name=""/>
        <dsp:cNvSpPr/>
      </dsp:nvSpPr>
      <dsp:spPr>
        <a:xfrm>
          <a:off x="12009522" y="257648"/>
          <a:ext cx="3752374" cy="375237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6506" tIns="35560" rIns="20650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Establecer</a:t>
          </a:r>
          <a:r>
            <a:rPr lang="en-US" altLang="ja-JP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ja-JP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políticas</a:t>
          </a:r>
          <a:r>
            <a:rPr lang="en-US" altLang="ja-JP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ja-JP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empresariales</a:t>
          </a:r>
          <a:r>
            <a:rPr lang="en-US" altLang="ja-JP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para </a:t>
          </a:r>
          <a:r>
            <a:rPr lang="en-US" altLang="ja-JP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tomar</a:t>
          </a:r>
          <a:r>
            <a:rPr lang="en-US" altLang="ja-JP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ja-JP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decisiones</a:t>
          </a:r>
          <a:r>
            <a:rPr lang="en-US" altLang="ja-JP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ja-JP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empresariales</a:t>
          </a:r>
          <a:r>
            <a:rPr lang="en-US" altLang="ja-JP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ja-JP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adecuadas</a:t>
          </a:r>
          <a:r>
            <a:rPr lang="en-US" altLang="ja-JP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59044" y="807170"/>
        <a:ext cx="2653330" cy="265333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37D0A-915A-4E63-8841-0C652D30ACE5}">
      <dsp:nvSpPr>
        <dsp:cNvPr id="0" name=""/>
        <dsp:cNvSpPr/>
      </dsp:nvSpPr>
      <dsp:spPr>
        <a:xfrm rot="5400000">
          <a:off x="1374946" y="1754311"/>
          <a:ext cx="1696354" cy="282269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47852-05F4-4C4E-B42D-ACAF5CD43A3F}">
      <dsp:nvSpPr>
        <dsp:cNvPr id="0" name=""/>
        <dsp:cNvSpPr/>
      </dsp:nvSpPr>
      <dsp:spPr>
        <a:xfrm>
          <a:off x="1091782" y="2597689"/>
          <a:ext cx="2548345" cy="2233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Investigar un sector representativo de la economía ecuatoriana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1782" y="2597689"/>
        <a:ext cx="2548345" cy="2233774"/>
      </dsp:txXfrm>
    </dsp:sp>
    <dsp:sp modelId="{768C293D-74AB-4F94-BE1E-86B8DDE3210C}">
      <dsp:nvSpPr>
        <dsp:cNvPr id="0" name=""/>
        <dsp:cNvSpPr/>
      </dsp:nvSpPr>
      <dsp:spPr>
        <a:xfrm>
          <a:off x="3159308" y="1546501"/>
          <a:ext cx="480819" cy="480819"/>
        </a:xfrm>
        <a:prstGeom prst="triangle">
          <a:avLst>
            <a:gd name="adj" fmla="val 100000"/>
          </a:avLst>
        </a:prstGeom>
        <a:solidFill>
          <a:schemeClr val="accent4">
            <a:hueOff val="-2457381"/>
            <a:satOff val="5105"/>
            <a:lumOff val="-458"/>
            <a:alphaOff val="0"/>
          </a:schemeClr>
        </a:solidFill>
        <a:ln w="25400" cap="flat" cmpd="sng" algn="ctr">
          <a:solidFill>
            <a:schemeClr val="accent4">
              <a:hueOff val="-2457381"/>
              <a:satOff val="5105"/>
              <a:lumOff val="-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0A909-977B-4CF3-8C2B-479361140CA0}">
      <dsp:nvSpPr>
        <dsp:cNvPr id="0" name=""/>
        <dsp:cNvSpPr/>
      </dsp:nvSpPr>
      <dsp:spPr>
        <a:xfrm rot="5400000">
          <a:off x="4494619" y="982345"/>
          <a:ext cx="1696354" cy="282269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4914763"/>
            <a:satOff val="10210"/>
            <a:lumOff val="-915"/>
            <a:alphaOff val="0"/>
          </a:schemeClr>
        </a:solidFill>
        <a:ln w="25400" cap="flat" cmpd="sng" algn="ctr">
          <a:solidFill>
            <a:schemeClr val="accent4">
              <a:hueOff val="-4914763"/>
              <a:satOff val="10210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A5920-E04B-422C-B097-7BEC15A603BA}">
      <dsp:nvSpPr>
        <dsp:cNvPr id="0" name=""/>
        <dsp:cNvSpPr/>
      </dsp:nvSpPr>
      <dsp:spPr>
        <a:xfrm>
          <a:off x="4211455" y="1825723"/>
          <a:ext cx="2548345" cy="2233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Utilizar un m</a:t>
          </a:r>
          <a:r>
            <a:rPr lang="en-US" altLang="ja-JP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odelo</a:t>
          </a:r>
          <a:r>
            <a:rPr lang="en-US" altLang="ja-JP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Logit para </a:t>
          </a:r>
          <a:r>
            <a:rPr lang="en-US" altLang="ja-JP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datos</a:t>
          </a:r>
          <a:r>
            <a:rPr lang="en-US" altLang="ja-JP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panel .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1455" y="1825723"/>
        <a:ext cx="2548345" cy="2233774"/>
      </dsp:txXfrm>
    </dsp:sp>
    <dsp:sp modelId="{A00C1DA3-AE97-4326-9C2D-EC767519C759}">
      <dsp:nvSpPr>
        <dsp:cNvPr id="0" name=""/>
        <dsp:cNvSpPr/>
      </dsp:nvSpPr>
      <dsp:spPr>
        <a:xfrm>
          <a:off x="6278981" y="774535"/>
          <a:ext cx="480819" cy="480819"/>
        </a:xfrm>
        <a:prstGeom prst="triangle">
          <a:avLst>
            <a:gd name="adj" fmla="val 100000"/>
          </a:avLst>
        </a:prstGeom>
        <a:solidFill>
          <a:schemeClr val="accent4">
            <a:hueOff val="-7372144"/>
            <a:satOff val="15315"/>
            <a:lumOff val="-1373"/>
            <a:alphaOff val="0"/>
          </a:schemeClr>
        </a:solidFill>
        <a:ln w="25400" cap="flat" cmpd="sng" algn="ctr">
          <a:solidFill>
            <a:schemeClr val="accent4">
              <a:hueOff val="-7372144"/>
              <a:satOff val="15315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6EFA3-6E34-41DC-89B9-C8EA998CFF98}">
      <dsp:nvSpPr>
        <dsp:cNvPr id="0" name=""/>
        <dsp:cNvSpPr/>
      </dsp:nvSpPr>
      <dsp:spPr>
        <a:xfrm rot="5400000">
          <a:off x="7614292" y="210379"/>
          <a:ext cx="1696354" cy="282269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9829525"/>
            <a:satOff val="20420"/>
            <a:lumOff val="-1831"/>
            <a:alphaOff val="0"/>
          </a:schemeClr>
        </a:solidFill>
        <a:ln w="25400" cap="flat" cmpd="sng" algn="ctr">
          <a:solidFill>
            <a:schemeClr val="accent4">
              <a:hueOff val="-9829525"/>
              <a:satOff val="20420"/>
              <a:lumOff val="-18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D4192-811D-42CD-B696-828E4BD31478}">
      <dsp:nvSpPr>
        <dsp:cNvPr id="0" name=""/>
        <dsp:cNvSpPr/>
      </dsp:nvSpPr>
      <dsp:spPr>
        <a:xfrm>
          <a:off x="7331128" y="1053757"/>
          <a:ext cx="2548345" cy="2233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Emplear un periodo de estudio significativo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31128" y="1053757"/>
        <a:ext cx="2548345" cy="2233774"/>
      </dsp:txXfrm>
    </dsp:sp>
    <dsp:sp modelId="{C35463B0-D89B-4D16-B301-AF7AE1FE32E1}">
      <dsp:nvSpPr>
        <dsp:cNvPr id="0" name=""/>
        <dsp:cNvSpPr/>
      </dsp:nvSpPr>
      <dsp:spPr>
        <a:xfrm>
          <a:off x="9398654" y="2569"/>
          <a:ext cx="480819" cy="480819"/>
        </a:xfrm>
        <a:prstGeom prst="triangle">
          <a:avLst>
            <a:gd name="adj" fmla="val 100000"/>
          </a:avLst>
        </a:prstGeom>
        <a:solidFill>
          <a:schemeClr val="accent4">
            <a:hueOff val="-12286906"/>
            <a:satOff val="25525"/>
            <a:lumOff val="-2288"/>
            <a:alphaOff val="0"/>
          </a:schemeClr>
        </a:solidFill>
        <a:ln w="25400" cap="flat" cmpd="sng" algn="ctr">
          <a:solidFill>
            <a:schemeClr val="accent4">
              <a:hueOff val="-12286906"/>
              <a:satOff val="25525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432B4-F6A0-4B63-9270-552D6ADA33B4}">
      <dsp:nvSpPr>
        <dsp:cNvPr id="0" name=""/>
        <dsp:cNvSpPr/>
      </dsp:nvSpPr>
      <dsp:spPr>
        <a:xfrm rot="5400000">
          <a:off x="10733965" y="-561586"/>
          <a:ext cx="1696354" cy="282269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14744288"/>
            <a:satOff val="30630"/>
            <a:lumOff val="-2746"/>
            <a:alphaOff val="0"/>
          </a:schemeClr>
        </a:solidFill>
        <a:ln w="25400" cap="flat" cmpd="sng" algn="ctr">
          <a:solidFill>
            <a:schemeClr val="accent4">
              <a:hueOff val="-14744288"/>
              <a:satOff val="30630"/>
              <a:lumOff val="-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E7BA5-F936-401C-ACE5-5DC6160C1DD3}">
      <dsp:nvSpPr>
        <dsp:cNvPr id="0" name=""/>
        <dsp:cNvSpPr/>
      </dsp:nvSpPr>
      <dsp:spPr>
        <a:xfrm>
          <a:off x="10450801" y="281791"/>
          <a:ext cx="2548345" cy="2233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Contribuye a la escasa literatura existente</a:t>
          </a:r>
        </a:p>
      </dsp:txBody>
      <dsp:txXfrm>
        <a:off x="10450801" y="281791"/>
        <a:ext cx="2548345" cy="2233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1872C-7333-42DB-8488-AF47F1780C21}">
      <dsp:nvSpPr>
        <dsp:cNvPr id="0" name=""/>
        <dsp:cNvSpPr/>
      </dsp:nvSpPr>
      <dsp:spPr>
        <a:xfrm>
          <a:off x="2057093" y="0"/>
          <a:ext cx="4052963" cy="270196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309C24-CD6C-4EA0-B87B-98836E11F616}">
      <dsp:nvSpPr>
        <dsp:cNvPr id="0" name=""/>
        <dsp:cNvSpPr/>
      </dsp:nvSpPr>
      <dsp:spPr>
        <a:xfrm>
          <a:off x="6279281" y="2870925"/>
          <a:ext cx="5742049" cy="3546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Determinar el impacto que generan diversas variables sobre las barreras de innovación, mediante el modelo Logit con datos de panel de efectos fijos, empleando variables independientes con características empresariales y de innovación</a:t>
          </a:r>
          <a:endParaRPr lang="es-EC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9281" y="2870925"/>
        <a:ext cx="5742049" cy="3546762"/>
      </dsp:txXfrm>
    </dsp:sp>
    <dsp:sp modelId="{B000802B-375D-42B7-A8C7-D4EE3E5C477A}">
      <dsp:nvSpPr>
        <dsp:cNvPr id="0" name=""/>
        <dsp:cNvSpPr/>
      </dsp:nvSpPr>
      <dsp:spPr>
        <a:xfrm>
          <a:off x="5772660" y="2364739"/>
          <a:ext cx="1379016" cy="1379373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266C9A-0691-4477-AB43-09A45ECC4F62}">
      <dsp:nvSpPr>
        <dsp:cNvPr id="0" name=""/>
        <dsp:cNvSpPr/>
      </dsp:nvSpPr>
      <dsp:spPr>
        <a:xfrm rot="5400000">
          <a:off x="11188697" y="2364917"/>
          <a:ext cx="1379373" cy="1379016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97F8A5-3F47-420D-AF7B-50590B997704}">
      <dsp:nvSpPr>
        <dsp:cNvPr id="0" name=""/>
        <dsp:cNvSpPr/>
      </dsp:nvSpPr>
      <dsp:spPr>
        <a:xfrm rot="16200000">
          <a:off x="5772482" y="5545370"/>
          <a:ext cx="1379373" cy="1379016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ACE8E1-67FD-40BF-BBC4-E10B90583A82}">
      <dsp:nvSpPr>
        <dsp:cNvPr id="0" name=""/>
        <dsp:cNvSpPr/>
      </dsp:nvSpPr>
      <dsp:spPr>
        <a:xfrm rot="10800000">
          <a:off x="11188875" y="5545192"/>
          <a:ext cx="1379016" cy="1379373"/>
        </a:xfrm>
        <a:prstGeom prst="halfFrame">
          <a:avLst>
            <a:gd name="adj1" fmla="val 25770"/>
            <a:gd name="adj2" fmla="val 257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61ED9-A68C-4405-BA35-E3A1F9BBAB87}">
      <dsp:nvSpPr>
        <dsp:cNvPr id="0" name=""/>
        <dsp:cNvSpPr/>
      </dsp:nvSpPr>
      <dsp:spPr>
        <a:xfrm>
          <a:off x="6961928" y="2909380"/>
          <a:ext cx="330411" cy="1447518"/>
        </a:xfrm>
        <a:custGeom>
          <a:avLst/>
          <a:gdLst/>
          <a:ahLst/>
          <a:cxnLst/>
          <a:rect l="0" t="0" r="0" b="0"/>
          <a:pathLst>
            <a:path>
              <a:moveTo>
                <a:pt x="330411" y="0"/>
              </a:moveTo>
              <a:lnTo>
                <a:pt x="330411" y="1447518"/>
              </a:lnTo>
              <a:lnTo>
                <a:pt x="0" y="14475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5AF96-EC66-4B18-9D55-4AF8683E4A3A}">
      <dsp:nvSpPr>
        <dsp:cNvPr id="0" name=""/>
        <dsp:cNvSpPr/>
      </dsp:nvSpPr>
      <dsp:spPr>
        <a:xfrm>
          <a:off x="7292340" y="2909380"/>
          <a:ext cx="5711405" cy="2895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4625"/>
              </a:lnTo>
              <a:lnTo>
                <a:pt x="5711405" y="2564625"/>
              </a:lnTo>
              <a:lnTo>
                <a:pt x="5711405" y="289503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58BCB-B6B5-4751-BF50-5582D657002E}">
      <dsp:nvSpPr>
        <dsp:cNvPr id="0" name=""/>
        <dsp:cNvSpPr/>
      </dsp:nvSpPr>
      <dsp:spPr>
        <a:xfrm>
          <a:off x="7292340" y="2909380"/>
          <a:ext cx="1903801" cy="2895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4625"/>
              </a:lnTo>
              <a:lnTo>
                <a:pt x="1903801" y="2564625"/>
              </a:lnTo>
              <a:lnTo>
                <a:pt x="1903801" y="289503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4EC4C-57C8-4A89-B6DE-338F2BD7012B}">
      <dsp:nvSpPr>
        <dsp:cNvPr id="0" name=""/>
        <dsp:cNvSpPr/>
      </dsp:nvSpPr>
      <dsp:spPr>
        <a:xfrm>
          <a:off x="5388538" y="2909380"/>
          <a:ext cx="1903801" cy="2895037"/>
        </a:xfrm>
        <a:custGeom>
          <a:avLst/>
          <a:gdLst/>
          <a:ahLst/>
          <a:cxnLst/>
          <a:rect l="0" t="0" r="0" b="0"/>
          <a:pathLst>
            <a:path>
              <a:moveTo>
                <a:pt x="1903801" y="0"/>
              </a:moveTo>
              <a:lnTo>
                <a:pt x="1903801" y="2564625"/>
              </a:lnTo>
              <a:lnTo>
                <a:pt x="0" y="2564625"/>
              </a:lnTo>
              <a:lnTo>
                <a:pt x="0" y="289503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D0A17-E37D-46AA-B16A-E3C49B02AB5D}">
      <dsp:nvSpPr>
        <dsp:cNvPr id="0" name=""/>
        <dsp:cNvSpPr/>
      </dsp:nvSpPr>
      <dsp:spPr>
        <a:xfrm>
          <a:off x="1580934" y="2909380"/>
          <a:ext cx="5711405" cy="2895037"/>
        </a:xfrm>
        <a:custGeom>
          <a:avLst/>
          <a:gdLst/>
          <a:ahLst/>
          <a:cxnLst/>
          <a:rect l="0" t="0" r="0" b="0"/>
          <a:pathLst>
            <a:path>
              <a:moveTo>
                <a:pt x="5711405" y="0"/>
              </a:moveTo>
              <a:lnTo>
                <a:pt x="5711405" y="2564625"/>
              </a:lnTo>
              <a:lnTo>
                <a:pt x="0" y="2564625"/>
              </a:lnTo>
              <a:lnTo>
                <a:pt x="0" y="289503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587BD-8DA6-4B0A-A655-172A8F13403A}">
      <dsp:nvSpPr>
        <dsp:cNvPr id="0" name=""/>
        <dsp:cNvSpPr/>
      </dsp:nvSpPr>
      <dsp:spPr>
        <a:xfrm>
          <a:off x="5718949" y="1335990"/>
          <a:ext cx="3146780" cy="157339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Innovación</a:t>
          </a:r>
        </a:p>
      </dsp:txBody>
      <dsp:txXfrm>
        <a:off x="5718949" y="1335990"/>
        <a:ext cx="3146780" cy="1573390"/>
      </dsp:txXfrm>
    </dsp:sp>
    <dsp:sp modelId="{F911FDFC-2061-415F-BF56-C35AE7BC7DDB}">
      <dsp:nvSpPr>
        <dsp:cNvPr id="0" name=""/>
        <dsp:cNvSpPr/>
      </dsp:nvSpPr>
      <dsp:spPr>
        <a:xfrm>
          <a:off x="7544" y="5804417"/>
          <a:ext cx="3146780" cy="15733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 un elemento imprescindible en una era de intensa competencia global</a:t>
          </a:r>
        </a:p>
      </dsp:txBody>
      <dsp:txXfrm>
        <a:off x="7544" y="5804417"/>
        <a:ext cx="3146780" cy="1573390"/>
      </dsp:txXfrm>
    </dsp:sp>
    <dsp:sp modelId="{7A923DF8-FA52-4DC6-8C38-4733E2AC8674}">
      <dsp:nvSpPr>
        <dsp:cNvPr id="0" name=""/>
        <dsp:cNvSpPr/>
      </dsp:nvSpPr>
      <dsp:spPr>
        <a:xfrm>
          <a:off x="3815148" y="5804417"/>
          <a:ext cx="3146780" cy="15733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 un factor clave de la competitividad </a:t>
          </a:r>
        </a:p>
      </dsp:txBody>
      <dsp:txXfrm>
        <a:off x="3815148" y="5804417"/>
        <a:ext cx="3146780" cy="1573390"/>
      </dsp:txXfrm>
    </dsp:sp>
    <dsp:sp modelId="{54DD896C-E717-4269-8635-5666C2B7F700}">
      <dsp:nvSpPr>
        <dsp:cNvPr id="0" name=""/>
        <dsp:cNvSpPr/>
      </dsp:nvSpPr>
      <dsp:spPr>
        <a:xfrm>
          <a:off x="7622751" y="5804417"/>
          <a:ext cx="3146780" cy="15733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Contribuye al crecimiento y desarrollo económico</a:t>
          </a:r>
        </a:p>
      </dsp:txBody>
      <dsp:txXfrm>
        <a:off x="7622751" y="5804417"/>
        <a:ext cx="3146780" cy="1573390"/>
      </dsp:txXfrm>
    </dsp:sp>
    <dsp:sp modelId="{2A1EBE17-05EB-4E15-87AD-13C2BC2456D9}">
      <dsp:nvSpPr>
        <dsp:cNvPr id="0" name=""/>
        <dsp:cNvSpPr/>
      </dsp:nvSpPr>
      <dsp:spPr>
        <a:xfrm>
          <a:off x="11430355" y="5804417"/>
          <a:ext cx="3146780" cy="15733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Permite aumentar la eficiencia y la creatividad</a:t>
          </a:r>
        </a:p>
      </dsp:txBody>
      <dsp:txXfrm>
        <a:off x="11430355" y="5804417"/>
        <a:ext cx="3146780" cy="1573390"/>
      </dsp:txXfrm>
    </dsp:sp>
    <dsp:sp modelId="{540D5772-6DD6-4393-84A4-BC2DE1936BAE}">
      <dsp:nvSpPr>
        <dsp:cNvPr id="0" name=""/>
        <dsp:cNvSpPr/>
      </dsp:nvSpPr>
      <dsp:spPr>
        <a:xfrm>
          <a:off x="3815148" y="3570203"/>
          <a:ext cx="3146780" cy="1573390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Teoría de la destrucción creativa</a:t>
          </a:r>
        </a:p>
      </dsp:txBody>
      <dsp:txXfrm>
        <a:off x="3815148" y="3570203"/>
        <a:ext cx="3146780" cy="15733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29D49-E7FF-49D5-94CE-4ECEA7DE06D4}">
      <dsp:nvSpPr>
        <dsp:cNvPr id="0" name=""/>
        <dsp:cNvSpPr/>
      </dsp:nvSpPr>
      <dsp:spPr>
        <a:xfrm>
          <a:off x="0" y="1113535"/>
          <a:ext cx="7134818" cy="445926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915F6-8901-47BA-BEC9-C4849DA70610}">
      <dsp:nvSpPr>
        <dsp:cNvPr id="0" name=""/>
        <dsp:cNvSpPr/>
      </dsp:nvSpPr>
      <dsp:spPr>
        <a:xfrm>
          <a:off x="906121" y="4191317"/>
          <a:ext cx="185505" cy="1855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428578-650F-49A7-94C9-07B978F67A57}">
      <dsp:nvSpPr>
        <dsp:cNvPr id="0" name=""/>
        <dsp:cNvSpPr/>
      </dsp:nvSpPr>
      <dsp:spPr>
        <a:xfrm>
          <a:off x="998874" y="4284070"/>
          <a:ext cx="1662412" cy="1288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95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Invención</a:t>
          </a:r>
        </a:p>
      </dsp:txBody>
      <dsp:txXfrm>
        <a:off x="998874" y="4284070"/>
        <a:ext cx="1662412" cy="1288726"/>
      </dsp:txXfrm>
    </dsp:sp>
    <dsp:sp modelId="{68E3EBB4-546C-41CF-AB32-69E886D010BA}">
      <dsp:nvSpPr>
        <dsp:cNvPr id="0" name=""/>
        <dsp:cNvSpPr/>
      </dsp:nvSpPr>
      <dsp:spPr>
        <a:xfrm>
          <a:off x="2543562" y="2979290"/>
          <a:ext cx="335336" cy="3353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E3200F-578D-4C21-8F3F-325F6B43CF56}">
      <dsp:nvSpPr>
        <dsp:cNvPr id="0" name=""/>
        <dsp:cNvSpPr/>
      </dsp:nvSpPr>
      <dsp:spPr>
        <a:xfrm>
          <a:off x="2711230" y="3146959"/>
          <a:ext cx="1712356" cy="2425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688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Innovación</a:t>
          </a:r>
        </a:p>
      </dsp:txBody>
      <dsp:txXfrm>
        <a:off x="2711230" y="3146959"/>
        <a:ext cx="1712356" cy="2425838"/>
      </dsp:txXfrm>
    </dsp:sp>
    <dsp:sp modelId="{ECAEF82F-CBA0-4837-9306-F925782ADDFB}">
      <dsp:nvSpPr>
        <dsp:cNvPr id="0" name=""/>
        <dsp:cNvSpPr/>
      </dsp:nvSpPr>
      <dsp:spPr>
        <a:xfrm>
          <a:off x="4512772" y="2241728"/>
          <a:ext cx="463763" cy="463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5D28AB-F4F3-4C8F-8641-176C9016BA0D}">
      <dsp:nvSpPr>
        <dsp:cNvPr id="0" name=""/>
        <dsp:cNvSpPr/>
      </dsp:nvSpPr>
      <dsp:spPr>
        <a:xfrm>
          <a:off x="4744653" y="2473610"/>
          <a:ext cx="1712356" cy="3099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738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Imitación</a:t>
          </a:r>
        </a:p>
      </dsp:txBody>
      <dsp:txXfrm>
        <a:off x="4744653" y="2473610"/>
        <a:ext cx="1712356" cy="30991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9F09F-63F4-466E-8687-C5D5089A044D}">
      <dsp:nvSpPr>
        <dsp:cNvPr id="0" name=""/>
        <dsp:cNvSpPr/>
      </dsp:nvSpPr>
      <dsp:spPr>
        <a:xfrm>
          <a:off x="2346512" y="73482"/>
          <a:ext cx="3527136" cy="352713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Teoría de la destrucción creativa</a:t>
          </a:r>
          <a:endParaRPr lang="es-EC" sz="3600" kern="1200" dirty="0"/>
        </a:p>
      </dsp:txBody>
      <dsp:txXfrm>
        <a:off x="2816797" y="690730"/>
        <a:ext cx="2586566" cy="1587211"/>
      </dsp:txXfrm>
    </dsp:sp>
    <dsp:sp modelId="{0CC0152C-5E16-4494-ADF7-450123054BEE}">
      <dsp:nvSpPr>
        <dsp:cNvPr id="0" name=""/>
        <dsp:cNvSpPr/>
      </dsp:nvSpPr>
      <dsp:spPr>
        <a:xfrm>
          <a:off x="3619220" y="2277942"/>
          <a:ext cx="3527136" cy="3527136"/>
        </a:xfrm>
        <a:prstGeom prst="ellipse">
          <a:avLst/>
        </a:prstGeom>
        <a:solidFill>
          <a:schemeClr val="accent3">
            <a:alpha val="50000"/>
            <a:hueOff val="5955967"/>
            <a:satOff val="4108"/>
            <a:lumOff val="451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Para crear nuevos o mejorados productos y procesos</a:t>
          </a:r>
          <a:endParaRPr lang="es-EC" sz="2800" kern="1200" dirty="0"/>
        </a:p>
      </dsp:txBody>
      <dsp:txXfrm>
        <a:off x="4697936" y="3189119"/>
        <a:ext cx="2116281" cy="1939925"/>
      </dsp:txXfrm>
    </dsp:sp>
    <dsp:sp modelId="{32B03D39-8366-4A16-8BEE-D5412188B75C}">
      <dsp:nvSpPr>
        <dsp:cNvPr id="0" name=""/>
        <dsp:cNvSpPr/>
      </dsp:nvSpPr>
      <dsp:spPr>
        <a:xfrm>
          <a:off x="1073803" y="2277942"/>
          <a:ext cx="3527136" cy="3527136"/>
        </a:xfrm>
        <a:prstGeom prst="ellipse">
          <a:avLst/>
        </a:prstGeom>
        <a:solidFill>
          <a:schemeClr val="accent3">
            <a:alpha val="50000"/>
            <a:hueOff val="11911934"/>
            <a:satOff val="8215"/>
            <a:lumOff val="90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 destruyen viejas empresas y modelos de negocio</a:t>
          </a:r>
          <a:endParaRPr lang="es-EC" sz="2800" kern="1200" dirty="0"/>
        </a:p>
      </dsp:txBody>
      <dsp:txXfrm>
        <a:off x="1405942" y="3189119"/>
        <a:ext cx="2116281" cy="19399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069F1-4C10-433A-B042-977BCF9E4B36}">
      <dsp:nvSpPr>
        <dsp:cNvPr id="0" name=""/>
        <dsp:cNvSpPr/>
      </dsp:nvSpPr>
      <dsp:spPr>
        <a:xfrm>
          <a:off x="4313362" y="0"/>
          <a:ext cx="2932014" cy="293231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F49AAC-A1DD-48D4-9371-DB581AD3358B}">
      <dsp:nvSpPr>
        <dsp:cNvPr id="0" name=""/>
        <dsp:cNvSpPr/>
      </dsp:nvSpPr>
      <dsp:spPr>
        <a:xfrm>
          <a:off x="4728319" y="1061417"/>
          <a:ext cx="2101001" cy="81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Desarrollo y fortalecimiento empresarial</a:t>
          </a:r>
        </a:p>
      </dsp:txBody>
      <dsp:txXfrm>
        <a:off x="4728319" y="1061417"/>
        <a:ext cx="2101001" cy="818030"/>
      </dsp:txXfrm>
    </dsp:sp>
    <dsp:sp modelId="{F7478495-DF4E-4B47-91D2-BF26ED066C82}">
      <dsp:nvSpPr>
        <dsp:cNvPr id="0" name=""/>
        <dsp:cNvSpPr/>
      </dsp:nvSpPr>
      <dsp:spPr>
        <a:xfrm>
          <a:off x="3498822" y="1685049"/>
          <a:ext cx="2932014" cy="293231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DC933E-D092-4E7C-8099-8C390FEC88DC}">
      <dsp:nvSpPr>
        <dsp:cNvPr id="0" name=""/>
        <dsp:cNvSpPr/>
      </dsp:nvSpPr>
      <dsp:spPr>
        <a:xfrm>
          <a:off x="3789292" y="2749577"/>
          <a:ext cx="2343375" cy="81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Supervivencia</a:t>
          </a:r>
        </a:p>
      </dsp:txBody>
      <dsp:txXfrm>
        <a:off x="3789292" y="2749577"/>
        <a:ext cx="2343375" cy="818030"/>
      </dsp:txXfrm>
    </dsp:sp>
    <dsp:sp modelId="{D8EBC3A4-E3DD-4FB6-B409-E52323826806}">
      <dsp:nvSpPr>
        <dsp:cNvPr id="0" name=""/>
        <dsp:cNvSpPr/>
      </dsp:nvSpPr>
      <dsp:spPr>
        <a:xfrm>
          <a:off x="4313362" y="3376319"/>
          <a:ext cx="2932014" cy="293231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009446-7029-461B-B8B5-D7979A908C71}">
      <dsp:nvSpPr>
        <dsp:cNvPr id="0" name=""/>
        <dsp:cNvSpPr/>
      </dsp:nvSpPr>
      <dsp:spPr>
        <a:xfrm>
          <a:off x="4728319" y="4437737"/>
          <a:ext cx="2101001" cy="81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Competitividad</a:t>
          </a:r>
        </a:p>
      </dsp:txBody>
      <dsp:txXfrm>
        <a:off x="4728319" y="4437737"/>
        <a:ext cx="2101001" cy="818030"/>
      </dsp:txXfrm>
    </dsp:sp>
    <dsp:sp modelId="{90F74B7E-FC09-4F03-8BA6-526342901043}">
      <dsp:nvSpPr>
        <dsp:cNvPr id="0" name=""/>
        <dsp:cNvSpPr/>
      </dsp:nvSpPr>
      <dsp:spPr>
        <a:xfrm>
          <a:off x="3707820" y="5255767"/>
          <a:ext cx="2518969" cy="252018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A55C9C-74C5-47FB-9306-1A9DEFBBB1CC}">
      <dsp:nvSpPr>
        <dsp:cNvPr id="0" name=""/>
        <dsp:cNvSpPr/>
      </dsp:nvSpPr>
      <dsp:spPr>
        <a:xfrm>
          <a:off x="3745833" y="6125897"/>
          <a:ext cx="2430292" cy="81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Mayor Productividad</a:t>
          </a:r>
        </a:p>
      </dsp:txBody>
      <dsp:txXfrm>
        <a:off x="3745833" y="6125897"/>
        <a:ext cx="2430292" cy="8180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20526-FE3E-4599-8C51-4B01E101723C}">
      <dsp:nvSpPr>
        <dsp:cNvPr id="0" name=""/>
        <dsp:cNvSpPr/>
      </dsp:nvSpPr>
      <dsp:spPr>
        <a:xfrm>
          <a:off x="1724779" y="3258"/>
          <a:ext cx="3017319" cy="1810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Retrasan</a:t>
          </a:r>
        </a:p>
      </dsp:txBody>
      <dsp:txXfrm>
        <a:off x="1777804" y="56283"/>
        <a:ext cx="2911269" cy="1704341"/>
      </dsp:txXfrm>
    </dsp:sp>
    <dsp:sp modelId="{2661ADE9-8DD3-482C-8737-D46A449B887B}">
      <dsp:nvSpPr>
        <dsp:cNvPr id="0" name=""/>
        <dsp:cNvSpPr/>
      </dsp:nvSpPr>
      <dsp:spPr>
        <a:xfrm>
          <a:off x="5007622" y="534307"/>
          <a:ext cx="639671" cy="748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900" kern="1200"/>
        </a:p>
      </dsp:txBody>
      <dsp:txXfrm>
        <a:off x="5007622" y="683966"/>
        <a:ext cx="447770" cy="448977"/>
      </dsp:txXfrm>
    </dsp:sp>
    <dsp:sp modelId="{2CA774A6-83C5-45E8-A858-9AB255055075}">
      <dsp:nvSpPr>
        <dsp:cNvPr id="0" name=""/>
        <dsp:cNvSpPr/>
      </dsp:nvSpPr>
      <dsp:spPr>
        <a:xfrm>
          <a:off x="5949026" y="3258"/>
          <a:ext cx="3017319" cy="1810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Complican </a:t>
          </a:r>
        </a:p>
      </dsp:txBody>
      <dsp:txXfrm>
        <a:off x="6002051" y="56283"/>
        <a:ext cx="2911269" cy="1704341"/>
      </dsp:txXfrm>
    </dsp:sp>
    <dsp:sp modelId="{EC71B8C5-6913-4A08-83AE-2FC704748F76}">
      <dsp:nvSpPr>
        <dsp:cNvPr id="0" name=""/>
        <dsp:cNvSpPr/>
      </dsp:nvSpPr>
      <dsp:spPr>
        <a:xfrm rot="5400000">
          <a:off x="7137850" y="2024862"/>
          <a:ext cx="639671" cy="748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900" kern="1200"/>
        </a:p>
      </dsp:txBody>
      <dsp:txXfrm rot="-5400000">
        <a:off x="7233198" y="2079174"/>
        <a:ext cx="448977" cy="447770"/>
      </dsp:txXfrm>
    </dsp:sp>
    <dsp:sp modelId="{96A02CD1-A129-46D6-8DB8-40A55709C190}">
      <dsp:nvSpPr>
        <dsp:cNvPr id="0" name=""/>
        <dsp:cNvSpPr/>
      </dsp:nvSpPr>
      <dsp:spPr>
        <a:xfrm>
          <a:off x="5949026" y="3020578"/>
          <a:ext cx="3017319" cy="1810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Impiden </a:t>
          </a:r>
        </a:p>
      </dsp:txBody>
      <dsp:txXfrm>
        <a:off x="6002051" y="3073603"/>
        <a:ext cx="2911269" cy="1704341"/>
      </dsp:txXfrm>
    </dsp:sp>
    <dsp:sp modelId="{E9B4A129-C188-4618-BD61-AE4A4602F283}">
      <dsp:nvSpPr>
        <dsp:cNvPr id="0" name=""/>
        <dsp:cNvSpPr/>
      </dsp:nvSpPr>
      <dsp:spPr>
        <a:xfrm rot="10800000">
          <a:off x="5043830" y="3551626"/>
          <a:ext cx="639671" cy="748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900" kern="1200"/>
        </a:p>
      </dsp:txBody>
      <dsp:txXfrm rot="10800000">
        <a:off x="5235731" y="3701285"/>
        <a:ext cx="447770" cy="448977"/>
      </dsp:txXfrm>
    </dsp:sp>
    <dsp:sp modelId="{4D880E2B-383D-48FB-A199-5C559ABC0C34}">
      <dsp:nvSpPr>
        <dsp:cNvPr id="0" name=""/>
        <dsp:cNvSpPr/>
      </dsp:nvSpPr>
      <dsp:spPr>
        <a:xfrm>
          <a:off x="1724779" y="3020578"/>
          <a:ext cx="3017319" cy="1810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 actividad innovadora</a:t>
          </a:r>
        </a:p>
      </dsp:txBody>
      <dsp:txXfrm>
        <a:off x="1777804" y="3073603"/>
        <a:ext cx="2911269" cy="17043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1C685-8479-446B-AD6C-BCB14281C225}">
      <dsp:nvSpPr>
        <dsp:cNvPr id="0" name=""/>
        <dsp:cNvSpPr/>
      </dsp:nvSpPr>
      <dsp:spPr>
        <a:xfrm>
          <a:off x="2626046" y="4011006"/>
          <a:ext cx="2000659" cy="164115"/>
        </a:xfrm>
        <a:custGeom>
          <a:avLst/>
          <a:gdLst/>
          <a:ahLst/>
          <a:cxnLst/>
          <a:rect l="0" t="0" r="0" b="0"/>
          <a:pathLst>
            <a:path>
              <a:moveTo>
                <a:pt x="0" y="164115"/>
              </a:moveTo>
              <a:lnTo>
                <a:pt x="2000659" y="164115"/>
              </a:lnTo>
              <a:lnTo>
                <a:pt x="2000659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E279E-D0B3-4246-948D-907E3AE517AD}">
      <dsp:nvSpPr>
        <dsp:cNvPr id="0" name=""/>
        <dsp:cNvSpPr/>
      </dsp:nvSpPr>
      <dsp:spPr>
        <a:xfrm>
          <a:off x="199" y="3570671"/>
          <a:ext cx="2625847" cy="1208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Barreras de Innovación</a:t>
          </a:r>
        </a:p>
      </dsp:txBody>
      <dsp:txXfrm>
        <a:off x="199" y="3570671"/>
        <a:ext cx="2625847" cy="1208901"/>
      </dsp:txXfrm>
    </dsp:sp>
    <dsp:sp modelId="{442433DE-E2E6-4600-9513-1DC2ED53C5F3}">
      <dsp:nvSpPr>
        <dsp:cNvPr id="0" name=""/>
        <dsp:cNvSpPr/>
      </dsp:nvSpPr>
      <dsp:spPr>
        <a:xfrm>
          <a:off x="3151215" y="3023853"/>
          <a:ext cx="2950979" cy="987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Dificulta desarrollar proyectos de innovación con éxito</a:t>
          </a:r>
        </a:p>
      </dsp:txBody>
      <dsp:txXfrm>
        <a:off x="3151215" y="3023853"/>
        <a:ext cx="2950979" cy="987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2019/7/19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88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690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kumimoji="1" lang="es-E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40BE9-E8FC-4941-BD04-0E1CECE693EB}" type="slidenum">
              <a:rPr lang="es-ES_tradnl" altLang="en-US" smtClean="0"/>
              <a:pPr>
                <a:defRPr/>
              </a:pPr>
              <a:t>16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94134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25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440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542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697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723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42C-9DFF-412C-B000-E6F57C97818E}" type="datetimeFigureOut">
              <a:rPr lang="es-CO" smtClean="0"/>
              <a:t>19/07/2019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09F9-697D-4085-86D6-E985431417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273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2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64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  <p:sldLayoutId id="2147483775" r:id="rId28"/>
    <p:sldLayoutId id="2147483776" r:id="rId29"/>
    <p:sldLayoutId id="2147483777" r:id="rId30"/>
  </p:sldLayoutIdLst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</p:sldLayoutIdLst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20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tmp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0.png"/><Relationship Id="rId9" Type="http://schemas.microsoft.com/office/2007/relationships/diagramDrawing" Target="../diagrams/drawing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20.png"/><Relationship Id="rId7" Type="http://schemas.openxmlformats.org/officeDocument/2006/relationships/diagramLayout" Target="../diagrams/layout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6" Type="http://schemas.openxmlformats.org/officeDocument/2006/relationships/diagramData" Target="../diagrams/data12.xml"/><Relationship Id="rId11" Type="http://schemas.openxmlformats.org/officeDocument/2006/relationships/image" Target="../media/image30.tmp"/><Relationship Id="rId5" Type="http://schemas.openxmlformats.org/officeDocument/2006/relationships/image" Target="../media/image29.tmp"/><Relationship Id="rId10" Type="http://schemas.microsoft.com/office/2007/relationships/diagramDrawing" Target="../diagrams/drawing12.xml"/><Relationship Id="rId4" Type="http://schemas.openxmlformats.org/officeDocument/2006/relationships/image" Target="../media/image28.tmp"/><Relationship Id="rId9" Type="http://schemas.openxmlformats.org/officeDocument/2006/relationships/diagramColors" Target="../diagrams/colors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Layout" Target="../diagrams/layout16.xml"/><Relationship Id="rId18" Type="http://schemas.openxmlformats.org/officeDocument/2006/relationships/image" Target="../media/image20.png"/><Relationship Id="rId3" Type="http://schemas.openxmlformats.org/officeDocument/2006/relationships/diagramLayout" Target="../diagrams/layout14.xml"/><Relationship Id="rId21" Type="http://schemas.openxmlformats.org/officeDocument/2006/relationships/diagramQuickStyle" Target="../diagrams/quickStyle17.xml"/><Relationship Id="rId7" Type="http://schemas.openxmlformats.org/officeDocument/2006/relationships/diagramData" Target="../diagrams/data15.xml"/><Relationship Id="rId12" Type="http://schemas.openxmlformats.org/officeDocument/2006/relationships/diagramData" Target="../diagrams/data16.xml"/><Relationship Id="rId17" Type="http://schemas.openxmlformats.org/officeDocument/2006/relationships/image" Target="../media/image19.png"/><Relationship Id="rId2" Type="http://schemas.openxmlformats.org/officeDocument/2006/relationships/diagramData" Target="../diagrams/data14.xml"/><Relationship Id="rId16" Type="http://schemas.microsoft.com/office/2007/relationships/diagramDrawing" Target="../diagrams/drawing16.xml"/><Relationship Id="rId20" Type="http://schemas.openxmlformats.org/officeDocument/2006/relationships/diagramLayout" Target="../diagrams/layout1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6.xml"/><Relationship Id="rId23" Type="http://schemas.microsoft.com/office/2007/relationships/diagramDrawing" Target="../diagrams/drawing17.xml"/><Relationship Id="rId10" Type="http://schemas.openxmlformats.org/officeDocument/2006/relationships/diagramColors" Target="../diagrams/colors15.xml"/><Relationship Id="rId19" Type="http://schemas.openxmlformats.org/officeDocument/2006/relationships/diagramData" Target="../diagrams/data17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Relationship Id="rId22" Type="http://schemas.openxmlformats.org/officeDocument/2006/relationships/diagramColors" Target="../diagrams/colors1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diagramData" Target="../diagrams/data20.xml"/><Relationship Id="rId18" Type="http://schemas.openxmlformats.org/officeDocument/2006/relationships/diagramData" Target="../diagrams/data21.xml"/><Relationship Id="rId26" Type="http://schemas.openxmlformats.org/officeDocument/2006/relationships/diagramColors" Target="../diagrams/colors22.xml"/><Relationship Id="rId3" Type="http://schemas.openxmlformats.org/officeDocument/2006/relationships/diagramData" Target="../diagrams/data18.xml"/><Relationship Id="rId21" Type="http://schemas.openxmlformats.org/officeDocument/2006/relationships/diagramColors" Target="../diagrams/colors21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17" Type="http://schemas.microsoft.com/office/2007/relationships/diagramDrawing" Target="../diagrams/drawing20.xml"/><Relationship Id="rId25" Type="http://schemas.openxmlformats.org/officeDocument/2006/relationships/diagramQuickStyle" Target="../diagrams/quickStyle22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20.xml"/><Relationship Id="rId20" Type="http://schemas.openxmlformats.org/officeDocument/2006/relationships/diagramQuickStyle" Target="../diagrams/quickStyle21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24" Type="http://schemas.openxmlformats.org/officeDocument/2006/relationships/diagramLayout" Target="../diagrams/layout22.xml"/><Relationship Id="rId5" Type="http://schemas.openxmlformats.org/officeDocument/2006/relationships/diagramQuickStyle" Target="../diagrams/quickStyle18.xml"/><Relationship Id="rId15" Type="http://schemas.openxmlformats.org/officeDocument/2006/relationships/diagramQuickStyle" Target="../diagrams/quickStyle20.xml"/><Relationship Id="rId23" Type="http://schemas.openxmlformats.org/officeDocument/2006/relationships/diagramData" Target="../diagrams/data22.xml"/><Relationship Id="rId28" Type="http://schemas.openxmlformats.org/officeDocument/2006/relationships/image" Target="../media/image19.png"/><Relationship Id="rId10" Type="http://schemas.openxmlformats.org/officeDocument/2006/relationships/diagramQuickStyle" Target="../diagrams/quickStyle19.xml"/><Relationship Id="rId19" Type="http://schemas.openxmlformats.org/officeDocument/2006/relationships/diagramLayout" Target="../diagrams/layout21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Relationship Id="rId14" Type="http://schemas.openxmlformats.org/officeDocument/2006/relationships/diagramLayout" Target="../diagrams/layout20.xml"/><Relationship Id="rId22" Type="http://schemas.microsoft.com/office/2007/relationships/diagramDrawing" Target="../diagrams/drawing21.xml"/><Relationship Id="rId27" Type="http://schemas.microsoft.com/office/2007/relationships/diagramDrawing" Target="../diagrams/drawing2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13" Type="http://schemas.openxmlformats.org/officeDocument/2006/relationships/diagramLayout" Target="../diagrams/layout25.xml"/><Relationship Id="rId18" Type="http://schemas.openxmlformats.org/officeDocument/2006/relationships/image" Target="../media/image20.png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diagramData" Target="../diagrams/data25.xml"/><Relationship Id="rId17" Type="http://schemas.openxmlformats.org/officeDocument/2006/relationships/image" Target="../media/image19.png"/><Relationship Id="rId2" Type="http://schemas.openxmlformats.org/officeDocument/2006/relationships/diagramData" Target="../diagrams/data23.xml"/><Relationship Id="rId16" Type="http://schemas.microsoft.com/office/2007/relationships/diagramDrawing" Target="../diagrams/drawing2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5" Type="http://schemas.openxmlformats.org/officeDocument/2006/relationships/diagramColors" Target="../diagrams/colors25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Relationship Id="rId1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6.xml"/><Relationship Id="rId13" Type="http://schemas.openxmlformats.org/officeDocument/2006/relationships/diagramColors" Target="../diagrams/colors27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26.xml"/><Relationship Id="rId12" Type="http://schemas.openxmlformats.org/officeDocument/2006/relationships/diagramQuickStyle" Target="../diagrams/quickStyle2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6.xml"/><Relationship Id="rId11" Type="http://schemas.openxmlformats.org/officeDocument/2006/relationships/diagramLayout" Target="../diagrams/layout27.xml"/><Relationship Id="rId5" Type="http://schemas.openxmlformats.org/officeDocument/2006/relationships/diagramData" Target="../diagrams/data26.xml"/><Relationship Id="rId15" Type="http://schemas.openxmlformats.org/officeDocument/2006/relationships/image" Target="../media/image32.jpeg"/><Relationship Id="rId10" Type="http://schemas.openxmlformats.org/officeDocument/2006/relationships/diagramData" Target="../diagrams/data27.xml"/><Relationship Id="rId4" Type="http://schemas.openxmlformats.org/officeDocument/2006/relationships/image" Target="../media/image20.png"/><Relationship Id="rId9" Type="http://schemas.microsoft.com/office/2007/relationships/diagramDrawing" Target="../diagrams/drawing26.xml"/><Relationship Id="rId14" Type="http://schemas.microsoft.com/office/2007/relationships/diagramDrawing" Target="../diagrams/drawing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Resultado de imagen para UNIVERSIDAD DE LAS FUERZAS ARMADAS ESP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78"/>
          <a:stretch/>
        </p:blipFill>
        <p:spPr bwMode="auto">
          <a:xfrm>
            <a:off x="216161" y="0"/>
            <a:ext cx="18070251" cy="1005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Entrada manual 12"/>
          <p:cNvSpPr/>
          <p:nvPr/>
        </p:nvSpPr>
        <p:spPr>
          <a:xfrm>
            <a:off x="7445236" y="41339"/>
            <a:ext cx="10761663" cy="1021058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4" name="Picture 4" descr="Resultado de imagen para logo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597" y="516868"/>
            <a:ext cx="5547670" cy="143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8632343" y="2390106"/>
            <a:ext cx="88321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kern="1200" spc="30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DEPARTAMENTO DE CIENCIAS ECONÓMICAS, ADMINISTRATIVAS Y DE COMERCIO</a:t>
            </a:r>
            <a:br>
              <a:rPr lang="es-EC" kern="1200" spc="30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</a:br>
            <a:r>
              <a:rPr lang="es-ES" kern="1200" spc="30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 </a:t>
            </a:r>
            <a:br>
              <a:rPr lang="es-EC" kern="1200" spc="30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</a:b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INGENIERO EN FINANZAS – CONTADOR PÚBLICO AUDITOR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673438" y="6342246"/>
            <a:ext cx="10453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 BARRERAS DE INNOVACIÓN EN LAS PYMES ECUATORIANAS POR EL PERÍODO 2009-2014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215284" y="7832175"/>
            <a:ext cx="11912103" cy="19441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s-E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AUTORES: TAIMAL MENDEZ, LAURA LUCIA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s-E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                                            VILLAMIL JARAMILLO, JIMENA ALEXANDRA</a:t>
            </a:r>
            <a:br>
              <a:rPr lang="es-EC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</a:br>
            <a:r>
              <a:rPr lang="es-E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 </a:t>
            </a:r>
            <a:br>
              <a:rPr lang="es-EC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</a:br>
            <a:r>
              <a:rPr lang="es-EC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              </a:t>
            </a:r>
            <a:r>
              <a:rPr lang="es-E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DIRECTOR</a:t>
            </a:r>
            <a:r>
              <a:rPr lang="es-ES" sz="2800" kern="120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: ING. </a:t>
            </a:r>
            <a:r>
              <a:rPr lang="es-E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SIMBAÑA TAIPE, LUIS ENRIQUE, </a:t>
            </a:r>
            <a:r>
              <a:rPr lang="es-E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Ph</a:t>
            </a:r>
            <a:r>
              <a:rPr lang="es-E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. D</a:t>
            </a:r>
            <a:endParaRPr kumimoji="0" lang="es-EC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837523" y="47971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Revisión de la Literatura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94866728"/>
              </p:ext>
            </p:extLst>
          </p:nvPr>
        </p:nvGraphicFramePr>
        <p:xfrm>
          <a:off x="10190749" y="625801"/>
          <a:ext cx="7134818" cy="6686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Cinta hacia arriba 16"/>
          <p:cNvSpPr/>
          <p:nvPr/>
        </p:nvSpPr>
        <p:spPr>
          <a:xfrm>
            <a:off x="11690040" y="750344"/>
            <a:ext cx="5461130" cy="1107502"/>
          </a:xfrm>
          <a:prstGeom prst="ribbon2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Etapas</a:t>
            </a: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4294790930"/>
              </p:ext>
            </p:extLst>
          </p:nvPr>
        </p:nvGraphicFramePr>
        <p:xfrm>
          <a:off x="1501721" y="465900"/>
          <a:ext cx="8220161" cy="587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Conector 22"/>
          <p:cNvSpPr/>
          <p:nvPr/>
        </p:nvSpPr>
        <p:spPr>
          <a:xfrm>
            <a:off x="3014850" y="2333813"/>
            <a:ext cx="594360" cy="64044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C" dirty="0"/>
              <a:t>1</a:t>
            </a:r>
          </a:p>
        </p:txBody>
      </p:sp>
      <p:sp>
        <p:nvSpPr>
          <p:cNvPr id="24" name="Conector 23"/>
          <p:cNvSpPr/>
          <p:nvPr/>
        </p:nvSpPr>
        <p:spPr>
          <a:xfrm>
            <a:off x="7721680" y="2292249"/>
            <a:ext cx="594360" cy="64044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  <a:endParaRPr kumimoji="1" lang="es-EC" dirty="0"/>
          </a:p>
        </p:txBody>
      </p:sp>
      <p:pic>
        <p:nvPicPr>
          <p:cNvPr id="19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375644" y="935624"/>
            <a:ext cx="1606564" cy="15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49252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21" name="Grupo 20"/>
          <p:cNvGrpSpPr/>
          <p:nvPr/>
        </p:nvGrpSpPr>
        <p:grpSpPr>
          <a:xfrm>
            <a:off x="86026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2" name="Rectángulo 21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  <p:pic>
        <p:nvPicPr>
          <p:cNvPr id="1026" name="Picture 2" descr="Resultado de imagen para empresario en caricatur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499" y="6262937"/>
            <a:ext cx="2383985" cy="3430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11686091" y="5752156"/>
            <a:ext cx="4144135" cy="1400084"/>
          </a:xfrm>
          <a:prstGeom prst="ellips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de vital importancia del sistema económico</a:t>
            </a:r>
            <a:endParaRPr kumimoji="1"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11599528" y="8789727"/>
            <a:ext cx="4230698" cy="1286122"/>
          </a:xfrm>
          <a:prstGeom prst="ellips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 el éxito empresarial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11618826" y="7334937"/>
            <a:ext cx="4230698" cy="1286122"/>
          </a:xfrm>
          <a:prstGeom prst="ellips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Estimula la innovación y la inversión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10325644" y="6616800"/>
            <a:ext cx="1360447" cy="11164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V="1">
            <a:off x="10190749" y="7833240"/>
            <a:ext cx="1372042" cy="47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10295920" y="7882153"/>
            <a:ext cx="1135532" cy="9806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778700" y="7175042"/>
            <a:ext cx="3088142" cy="2217687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Rompe con la economía estática</a:t>
            </a:r>
          </a:p>
          <a:p>
            <a:pPr algn="ctr"/>
            <a:endParaRPr kumimoji="1" lang="es-CO" dirty="0"/>
          </a:p>
        </p:txBody>
      </p:sp>
      <p:sp>
        <p:nvSpPr>
          <p:cNvPr id="4" name="Flecha abajo 3"/>
          <p:cNvSpPr/>
          <p:nvPr/>
        </p:nvSpPr>
        <p:spPr>
          <a:xfrm>
            <a:off x="4845216" y="6381102"/>
            <a:ext cx="1079858" cy="70004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</p:spTree>
    <p:extLst>
      <p:ext uri="{BB962C8B-B14F-4D97-AF65-F5344CB8AC3E}">
        <p14:creationId xmlns:p14="http://schemas.microsoft.com/office/powerpoint/2010/main" val="405755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C09F09F-63F4-466E-8687-C5D5089A0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>
                                            <p:graphicEl>
                                              <a:dgm id="{7C09F09F-63F4-466E-8687-C5D5089A0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CC0152C-5E16-4494-ADF7-450123054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>
                                            <p:graphicEl>
                                              <a:dgm id="{0CC0152C-5E16-4494-ADF7-450123054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2B03D39-8366-4A16-8BEE-D5412188B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>
                                            <p:graphicEl>
                                              <a:dgm id="{32B03D39-8366-4A16-8BEE-D5412188B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7" grpId="0" animBg="1"/>
      <p:bldGraphic spid="18" grpId="0">
        <p:bldSub>
          <a:bldDgm/>
        </p:bldSub>
      </p:bldGraphic>
      <p:bldP spid="5" grpId="0" animBg="1"/>
      <p:bldP spid="30" grpId="0" animBg="1"/>
      <p:bldP spid="31" grpId="0" animBg="1"/>
      <p:bldP spid="3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8846821" y="75853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Revisión de la Literatura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662940" y="2204521"/>
          <a:ext cx="10744200" cy="7775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inta hacia abajo 2"/>
          <p:cNvSpPr/>
          <p:nvPr/>
        </p:nvSpPr>
        <p:spPr>
          <a:xfrm>
            <a:off x="2883964" y="731944"/>
            <a:ext cx="6302151" cy="1320254"/>
          </a:xfrm>
          <a:prstGeom prst="ribbon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Pymes e innovación</a:t>
            </a:r>
          </a:p>
        </p:txBody>
      </p:sp>
      <p:sp>
        <p:nvSpPr>
          <p:cNvPr id="5" name="Flecha derecha 4"/>
          <p:cNvSpPr/>
          <p:nvPr/>
        </p:nvSpPr>
        <p:spPr>
          <a:xfrm>
            <a:off x="8316819" y="4763415"/>
            <a:ext cx="1383029" cy="896277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7" name="Elipse 6"/>
          <p:cNvSpPr/>
          <p:nvPr/>
        </p:nvSpPr>
        <p:spPr>
          <a:xfrm>
            <a:off x="11860182" y="1392070"/>
            <a:ext cx="4073238" cy="137399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Barreras de innovación</a:t>
            </a:r>
          </a:p>
        </p:txBody>
      </p:sp>
      <p:graphicFrame>
        <p:nvGraphicFramePr>
          <p:cNvPr id="11" name="Diagrama 10"/>
          <p:cNvGraphicFramePr/>
          <p:nvPr>
            <p:extLst/>
          </p:nvPr>
        </p:nvGraphicFramePr>
        <p:xfrm>
          <a:off x="8583449" y="3420505"/>
          <a:ext cx="10691125" cy="483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375644" y="935624"/>
            <a:ext cx="1606564" cy="15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1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49252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26" name="Grupo 25"/>
          <p:cNvGrpSpPr/>
          <p:nvPr/>
        </p:nvGrpSpPr>
        <p:grpSpPr>
          <a:xfrm>
            <a:off x="86026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7" name="Rectángulo 26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456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5" grpId="0" animBg="1"/>
      <p:bldP spid="7" grpId="0" animBg="1"/>
      <p:bldGraphic spid="1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12</a:t>
            </a:fld>
            <a:endParaRPr lang="ja-JP" altLang="en-US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4051639645"/>
              </p:ext>
            </p:extLst>
          </p:nvPr>
        </p:nvGraphicFramePr>
        <p:xfrm>
          <a:off x="2516313" y="718004"/>
          <a:ext cx="6102394" cy="7803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837523" y="47971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Revisión de la Literatura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2" name="Llamada con línea 2 1"/>
          <p:cNvSpPr/>
          <p:nvPr/>
        </p:nvSpPr>
        <p:spPr>
          <a:xfrm>
            <a:off x="13521718" y="1074420"/>
            <a:ext cx="3835190" cy="1612338"/>
          </a:xfrm>
          <a:prstGeom prst="borderCallout2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enfocan en conocer si las empresas disponen de recursos económicos</a:t>
            </a:r>
            <a:endParaRPr kumimoji="1"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lamada con línea 2 14"/>
          <p:cNvSpPr/>
          <p:nvPr/>
        </p:nvSpPr>
        <p:spPr>
          <a:xfrm>
            <a:off x="13521718" y="3713992"/>
            <a:ext cx="3835190" cy="1612338"/>
          </a:xfrm>
          <a:prstGeom prst="borderCallout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orientan a tener una mejor comprensión del estado en el que se encuentra el mercado</a:t>
            </a:r>
            <a:endParaRPr kumimoji="1" lang="es-EC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lamada con línea 2 15"/>
          <p:cNvSpPr/>
          <p:nvPr/>
        </p:nvSpPr>
        <p:spPr>
          <a:xfrm>
            <a:off x="13521717" y="6654447"/>
            <a:ext cx="3835191" cy="1612338"/>
          </a:xfrm>
          <a:prstGeom prst="borderCallout2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Permiten comprender si las empresas tienen información adecuada</a:t>
            </a:r>
            <a:endParaRPr kumimoji="1"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375644" y="935624"/>
            <a:ext cx="1606564" cy="15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49252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19" name="Grupo 18"/>
          <p:cNvGrpSpPr/>
          <p:nvPr/>
        </p:nvGrpSpPr>
        <p:grpSpPr>
          <a:xfrm>
            <a:off x="86026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0" name="Rectángulo 19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  <p:sp>
        <p:nvSpPr>
          <p:cNvPr id="10" name="Rectángulo redondeado 9"/>
          <p:cNvSpPr/>
          <p:nvPr/>
        </p:nvSpPr>
        <p:spPr>
          <a:xfrm>
            <a:off x="8981228" y="2519989"/>
            <a:ext cx="2711419" cy="11726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s-CO" sz="2400" b="1" dirty="0"/>
              <a:t>Barreras de costo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8914209" y="5024919"/>
            <a:ext cx="2711419" cy="11726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s-CO" sz="2400" b="1" dirty="0"/>
              <a:t>Barreras de mercado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9027246" y="7825582"/>
            <a:ext cx="2711419" cy="11726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s-CO" sz="2400" b="1" dirty="0"/>
              <a:t>Barreras de conocimiento</a:t>
            </a:r>
          </a:p>
        </p:txBody>
      </p:sp>
      <p:sp>
        <p:nvSpPr>
          <p:cNvPr id="11" name="Abrir llave 10"/>
          <p:cNvSpPr/>
          <p:nvPr/>
        </p:nvSpPr>
        <p:spPr>
          <a:xfrm>
            <a:off x="8616035" y="1759835"/>
            <a:ext cx="221488" cy="72384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0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" grpId="0" animBg="1"/>
      <p:bldP spid="15" grpId="0" animBg="1"/>
      <p:bldP spid="16" grpId="0" animBg="1"/>
      <p:bldP spid="10" grpId="0" animBg="1"/>
      <p:bldP spid="30" grpId="0" animBg="1"/>
      <p:bldP spid="31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846821" y="75853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Revisión de la Literatura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"/>
          <a:stretch/>
        </p:blipFill>
        <p:spPr>
          <a:xfrm>
            <a:off x="3200400" y="1336376"/>
            <a:ext cx="13973630" cy="8208607"/>
          </a:xfrm>
          <a:prstGeom prst="rect">
            <a:avLst/>
          </a:prstGeom>
        </p:spPr>
      </p:pic>
      <p:pic>
        <p:nvPicPr>
          <p:cNvPr id="23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375644" y="935624"/>
            <a:ext cx="1606564" cy="15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49252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25" name="Grupo 24"/>
          <p:cNvGrpSpPr/>
          <p:nvPr/>
        </p:nvGrpSpPr>
        <p:grpSpPr>
          <a:xfrm>
            <a:off x="86026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6" name="Rectángulo 25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  <p:sp>
        <p:nvSpPr>
          <p:cNvPr id="4" name="Flecha derecha 3"/>
          <p:cNvSpPr/>
          <p:nvPr/>
        </p:nvSpPr>
        <p:spPr>
          <a:xfrm>
            <a:off x="4206240" y="2652449"/>
            <a:ext cx="594360" cy="560144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15" name="Flecha derecha 14"/>
          <p:cNvSpPr/>
          <p:nvPr/>
        </p:nvSpPr>
        <p:spPr>
          <a:xfrm>
            <a:off x="9592855" y="2652449"/>
            <a:ext cx="594360" cy="560144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16" name="Flecha derecha 15"/>
          <p:cNvSpPr/>
          <p:nvPr/>
        </p:nvSpPr>
        <p:spPr>
          <a:xfrm>
            <a:off x="4206240" y="3292379"/>
            <a:ext cx="594360" cy="560144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5" name="Elipse 4"/>
          <p:cNvSpPr/>
          <p:nvPr/>
        </p:nvSpPr>
        <p:spPr>
          <a:xfrm>
            <a:off x="4913980" y="4733875"/>
            <a:ext cx="1485900" cy="706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19" name="Elipse 18"/>
          <p:cNvSpPr/>
          <p:nvPr/>
        </p:nvSpPr>
        <p:spPr>
          <a:xfrm>
            <a:off x="6714190" y="5281544"/>
            <a:ext cx="1172510" cy="706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20" name="Elipse 19"/>
          <p:cNvSpPr/>
          <p:nvPr/>
        </p:nvSpPr>
        <p:spPr>
          <a:xfrm>
            <a:off x="8404135" y="6326431"/>
            <a:ext cx="1485900" cy="706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</p:spTree>
    <p:extLst>
      <p:ext uri="{BB962C8B-B14F-4D97-AF65-F5344CB8AC3E}">
        <p14:creationId xmlns:p14="http://schemas.microsoft.com/office/powerpoint/2010/main" val="40033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5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846821" y="75853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Revisión de la Literatura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aphicFrame>
        <p:nvGraphicFramePr>
          <p:cNvPr id="14" name="Diagrama 13"/>
          <p:cNvGraphicFramePr/>
          <p:nvPr>
            <p:extLst/>
          </p:nvPr>
        </p:nvGraphicFramePr>
        <p:xfrm>
          <a:off x="3187907" y="1190404"/>
          <a:ext cx="13693823" cy="851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375644" y="935624"/>
            <a:ext cx="1606564" cy="15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49252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17" name="Grupo 16"/>
          <p:cNvGrpSpPr/>
          <p:nvPr/>
        </p:nvGrpSpPr>
        <p:grpSpPr>
          <a:xfrm>
            <a:off x="86026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8" name="Rectángulo 17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16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F09401-7873-401B-9DE6-E85328EEE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graphicEl>
                                              <a:dgm id="{0CF09401-7873-401B-9DE6-E85328EEEA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2DCC180-3555-488A-8E99-F1C6EB338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A2DCC180-3555-488A-8E99-F1C6EB338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2ABF4B-6BA2-48DE-884C-DFB36A042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dgm id="{9D2ABF4B-6BA2-48DE-884C-DFB36A042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F4FCA5F-33FF-41B1-8AA5-F8432771B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graphicEl>
                                              <a:dgm id="{9F4FCA5F-33FF-41B1-8AA5-F8432771B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44494D5-2E32-42E2-9B9E-E9E0237DF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>
                                            <p:graphicEl>
                                              <a:dgm id="{B44494D5-2E32-42E2-9B9E-E9E0237DF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CC0AD69-E6DF-4CE2-9F51-6C90D0F0D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graphicEl>
                                              <a:dgm id="{9CC0AD69-E6DF-4CE2-9F51-6C90D0F0D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8B6FD41-D6D4-44B3-BAC6-E0CDDC4F9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graphicEl>
                                              <a:dgm id="{08B6FD41-D6D4-44B3-BAC6-E0CDDC4F9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C3B764D-34C0-4C7D-A0A7-CCE24A487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>
                                            <p:graphicEl>
                                              <a:dgm id="{BC3B764D-34C0-4C7D-A0A7-CCE24A487F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AEBC3C1-20AB-4B31-9CD5-A519629D4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graphicEl>
                                              <a:dgm id="{5AEBC3C1-20AB-4B31-9CD5-A519629D4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F05B3BD-9E2C-4925-B0D0-708EB18C8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graphicEl>
                                              <a:dgm id="{2F05B3BD-9E2C-4925-B0D0-708EB18C8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C8EE99A-18C5-4E5F-A898-09A478368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graphicEl>
                                              <a:dgm id="{DC8EE99A-18C5-4E5F-A898-09A478368B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CBC0D9C-7EA4-452A-B028-6F6680DF3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graphicEl>
                                              <a:dgm id="{DCBC0D9C-7EA4-452A-B028-6F6680DF3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846821" y="75853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Revisión de la Literatura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pic>
        <p:nvPicPr>
          <p:cNvPr id="16" name="Imagen 15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52" y="1102733"/>
            <a:ext cx="13869068" cy="8624646"/>
          </a:xfrm>
          <a:prstGeom prst="rect">
            <a:avLst/>
          </a:prstGeom>
        </p:spPr>
      </p:pic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375644" y="935624"/>
            <a:ext cx="1606564" cy="15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49252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17" name="Grupo 16"/>
          <p:cNvGrpSpPr/>
          <p:nvPr/>
        </p:nvGrpSpPr>
        <p:grpSpPr>
          <a:xfrm>
            <a:off x="86026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8" name="Rectángulo 17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  <p:sp>
        <p:nvSpPr>
          <p:cNvPr id="24" name="Flecha derecha 23"/>
          <p:cNvSpPr/>
          <p:nvPr/>
        </p:nvSpPr>
        <p:spPr>
          <a:xfrm>
            <a:off x="4069080" y="2239917"/>
            <a:ext cx="594360" cy="560144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25" name="Flecha derecha 24"/>
          <p:cNvSpPr/>
          <p:nvPr/>
        </p:nvSpPr>
        <p:spPr>
          <a:xfrm>
            <a:off x="7998402" y="2306849"/>
            <a:ext cx="594360" cy="560144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26" name="Flecha derecha 25"/>
          <p:cNvSpPr/>
          <p:nvPr/>
        </p:nvSpPr>
        <p:spPr>
          <a:xfrm>
            <a:off x="11656002" y="2344602"/>
            <a:ext cx="594360" cy="560144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27" name="Flecha derecha 26"/>
          <p:cNvSpPr/>
          <p:nvPr/>
        </p:nvSpPr>
        <p:spPr>
          <a:xfrm>
            <a:off x="4069080" y="2871219"/>
            <a:ext cx="594360" cy="560144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28" name="Flecha derecha 27"/>
          <p:cNvSpPr/>
          <p:nvPr/>
        </p:nvSpPr>
        <p:spPr>
          <a:xfrm>
            <a:off x="11640917" y="3431363"/>
            <a:ext cx="594360" cy="560144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29" name="Flecha derecha 28"/>
          <p:cNvSpPr/>
          <p:nvPr/>
        </p:nvSpPr>
        <p:spPr>
          <a:xfrm>
            <a:off x="8020762" y="3502541"/>
            <a:ext cx="594360" cy="560144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30" name="Elipse 29"/>
          <p:cNvSpPr/>
          <p:nvPr/>
        </p:nvSpPr>
        <p:spPr>
          <a:xfrm>
            <a:off x="4845400" y="5918285"/>
            <a:ext cx="869600" cy="6610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31" name="Elipse 30"/>
          <p:cNvSpPr/>
          <p:nvPr/>
        </p:nvSpPr>
        <p:spPr>
          <a:xfrm>
            <a:off x="5753100" y="6871982"/>
            <a:ext cx="869600" cy="6610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32" name="Elipse 31"/>
          <p:cNvSpPr/>
          <p:nvPr/>
        </p:nvSpPr>
        <p:spPr>
          <a:xfrm>
            <a:off x="6798841" y="7051046"/>
            <a:ext cx="869600" cy="6610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33" name="Elipse 32"/>
          <p:cNvSpPr/>
          <p:nvPr/>
        </p:nvSpPr>
        <p:spPr>
          <a:xfrm>
            <a:off x="7791242" y="7582781"/>
            <a:ext cx="869600" cy="6610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34" name="Elipse 33"/>
          <p:cNvSpPr/>
          <p:nvPr/>
        </p:nvSpPr>
        <p:spPr>
          <a:xfrm>
            <a:off x="11934999" y="7959974"/>
            <a:ext cx="869600" cy="6610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35" name="Elipse 34"/>
          <p:cNvSpPr/>
          <p:nvPr/>
        </p:nvSpPr>
        <p:spPr>
          <a:xfrm>
            <a:off x="12890477" y="8106706"/>
            <a:ext cx="869600" cy="6610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</p:spTree>
    <p:extLst>
      <p:ext uri="{BB962C8B-B14F-4D97-AF65-F5344CB8AC3E}">
        <p14:creationId xmlns:p14="http://schemas.microsoft.com/office/powerpoint/2010/main" val="11018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3919390" y="3770292"/>
            <a:ext cx="2733631" cy="4733628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20" name="19 Redondear rectángulo de esquina del mismo lado"/>
          <p:cNvSpPr/>
          <p:nvPr/>
        </p:nvSpPr>
        <p:spPr bwMode="auto">
          <a:xfrm>
            <a:off x="13934702" y="1851688"/>
            <a:ext cx="2718319" cy="1864455"/>
          </a:xfrm>
          <a:prstGeom prst="round2Same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ES" sz="2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4ª etapa: Muestra final</a:t>
            </a:r>
          </a:p>
        </p:txBody>
      </p:sp>
      <p:sp>
        <p:nvSpPr>
          <p:cNvPr id="21" name="20 Rectángulo"/>
          <p:cNvSpPr/>
          <p:nvPr/>
        </p:nvSpPr>
        <p:spPr bwMode="auto">
          <a:xfrm>
            <a:off x="10956972" y="3765733"/>
            <a:ext cx="2801734" cy="4750575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10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22" name="21 Rectángulo"/>
          <p:cNvSpPr/>
          <p:nvPr/>
        </p:nvSpPr>
        <p:spPr bwMode="auto">
          <a:xfrm>
            <a:off x="8149318" y="3765733"/>
            <a:ext cx="2637825" cy="4803379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23" name="22 Rectángulo"/>
          <p:cNvSpPr/>
          <p:nvPr/>
        </p:nvSpPr>
        <p:spPr bwMode="auto">
          <a:xfrm>
            <a:off x="5186239" y="3756160"/>
            <a:ext cx="2801492" cy="4837274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10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24" name="23 Elipse"/>
          <p:cNvSpPr/>
          <p:nvPr/>
        </p:nvSpPr>
        <p:spPr bwMode="auto">
          <a:xfrm>
            <a:off x="5146214" y="4383842"/>
            <a:ext cx="2583206" cy="11828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Periodo 2009-2011</a:t>
            </a:r>
          </a:p>
        </p:txBody>
      </p:sp>
      <p:sp>
        <p:nvSpPr>
          <p:cNvPr id="25" name="24 Elipse"/>
          <p:cNvSpPr/>
          <p:nvPr/>
        </p:nvSpPr>
        <p:spPr bwMode="auto">
          <a:xfrm>
            <a:off x="5170689" y="6089408"/>
            <a:ext cx="2558731" cy="11828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Periodo 2012-2014</a:t>
            </a:r>
          </a:p>
        </p:txBody>
      </p:sp>
      <p:sp>
        <p:nvSpPr>
          <p:cNvPr id="26" name="25 Elipse"/>
          <p:cNvSpPr/>
          <p:nvPr/>
        </p:nvSpPr>
        <p:spPr bwMode="auto">
          <a:xfrm>
            <a:off x="10673182" y="4085954"/>
            <a:ext cx="2642797" cy="11073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s-CO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3.470  grandes empresas</a:t>
            </a:r>
            <a:endParaRPr lang="es-ES" sz="24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27" name="26 Elipse"/>
          <p:cNvSpPr/>
          <p:nvPr/>
        </p:nvSpPr>
        <p:spPr bwMode="auto">
          <a:xfrm>
            <a:off x="8384782" y="4622991"/>
            <a:ext cx="1584543" cy="9009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2.815</a:t>
            </a:r>
          </a:p>
        </p:txBody>
      </p:sp>
      <p:sp>
        <p:nvSpPr>
          <p:cNvPr id="28" name="27 Elipse"/>
          <p:cNvSpPr/>
          <p:nvPr/>
        </p:nvSpPr>
        <p:spPr bwMode="auto">
          <a:xfrm>
            <a:off x="10675120" y="6352429"/>
            <a:ext cx="2673054" cy="12193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s-CO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415 información de un año</a:t>
            </a:r>
            <a:endParaRPr lang="es-ES" sz="24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29" name="28 Rectángulo redondeado"/>
          <p:cNvSpPr/>
          <p:nvPr/>
        </p:nvSpPr>
        <p:spPr bwMode="auto">
          <a:xfrm>
            <a:off x="14095440" y="4986788"/>
            <a:ext cx="2323193" cy="13884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Muestra final: 5.205 pymes</a:t>
            </a:r>
            <a:endParaRPr lang="es-ES" sz="24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cxnSp>
        <p:nvCxnSpPr>
          <p:cNvPr id="30" name="29 Conector recto de flecha"/>
          <p:cNvCxnSpPr>
            <a:stCxn id="24" idx="6"/>
          </p:cNvCxnSpPr>
          <p:nvPr/>
        </p:nvCxnSpPr>
        <p:spPr bwMode="auto">
          <a:xfrm>
            <a:off x="7729420" y="5089586"/>
            <a:ext cx="65535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 bwMode="auto">
          <a:xfrm>
            <a:off x="13355551" y="4543825"/>
            <a:ext cx="797896" cy="4695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33 Redondear rectángulo de esquina del mismo lado"/>
          <p:cNvSpPr/>
          <p:nvPr/>
        </p:nvSpPr>
        <p:spPr bwMode="auto">
          <a:xfrm>
            <a:off x="5182638" y="1838475"/>
            <a:ext cx="2805093" cy="1867272"/>
          </a:xfrm>
          <a:prstGeom prst="round2Same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ES" sz="2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1ª etapa:  Población de las encuestas de innovación </a:t>
            </a:r>
          </a:p>
        </p:txBody>
      </p:sp>
      <p:sp>
        <p:nvSpPr>
          <p:cNvPr id="35" name="34 Redondear rectángulo de esquina del mismo lado"/>
          <p:cNvSpPr/>
          <p:nvPr/>
        </p:nvSpPr>
        <p:spPr bwMode="auto">
          <a:xfrm>
            <a:off x="8149318" y="1841203"/>
            <a:ext cx="2637825" cy="1867272"/>
          </a:xfrm>
          <a:prstGeom prst="round2Same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ES" sz="2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2ª etapa: Muestreo aleatorio estratificado</a:t>
            </a:r>
          </a:p>
        </p:txBody>
      </p:sp>
      <p:sp>
        <p:nvSpPr>
          <p:cNvPr id="36" name="35 Redondear rectángulo de esquina del mismo lado"/>
          <p:cNvSpPr/>
          <p:nvPr/>
        </p:nvSpPr>
        <p:spPr bwMode="auto">
          <a:xfrm>
            <a:off x="10956972" y="1849741"/>
            <a:ext cx="2801734" cy="1864455"/>
          </a:xfrm>
          <a:prstGeom prst="round2Same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ES" sz="2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3ª etapa: Depuración de la muestra</a:t>
            </a:r>
            <a:endParaRPr lang="es-ES" sz="2400" i="1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 bwMode="auto">
          <a:xfrm flipV="1">
            <a:off x="13319582" y="6371274"/>
            <a:ext cx="763815" cy="369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4" name="73 CuadroTexto"/>
          <p:cNvSpPr txBox="1"/>
          <p:nvPr/>
        </p:nvSpPr>
        <p:spPr bwMode="auto">
          <a:xfrm>
            <a:off x="14049179" y="6764646"/>
            <a:ext cx="251741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400" b="1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16.644 observaciones</a:t>
            </a:r>
          </a:p>
        </p:txBody>
      </p:sp>
      <p:sp>
        <p:nvSpPr>
          <p:cNvPr id="79" name="78 CuadroTexto"/>
          <p:cNvSpPr txBox="1"/>
          <p:nvPr/>
        </p:nvSpPr>
        <p:spPr bwMode="auto">
          <a:xfrm>
            <a:off x="10304921" y="5730527"/>
            <a:ext cx="114464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9.090</a:t>
            </a:r>
          </a:p>
        </p:txBody>
      </p:sp>
      <p:sp>
        <p:nvSpPr>
          <p:cNvPr id="80" name="79 CuadroTexto"/>
          <p:cNvSpPr txBox="1"/>
          <p:nvPr/>
        </p:nvSpPr>
        <p:spPr bwMode="auto">
          <a:xfrm>
            <a:off x="5886629" y="5453995"/>
            <a:ext cx="151803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7.603</a:t>
            </a:r>
          </a:p>
        </p:txBody>
      </p:sp>
      <p:sp>
        <p:nvSpPr>
          <p:cNvPr id="41" name="79 CuadroTexto"/>
          <p:cNvSpPr txBox="1"/>
          <p:nvPr/>
        </p:nvSpPr>
        <p:spPr bwMode="auto">
          <a:xfrm>
            <a:off x="5946106" y="7077113"/>
            <a:ext cx="151803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16.826</a:t>
            </a:r>
          </a:p>
        </p:txBody>
      </p:sp>
      <p:cxnSp>
        <p:nvCxnSpPr>
          <p:cNvPr id="44" name="29 Conector recto de flecha"/>
          <p:cNvCxnSpPr>
            <a:endCxn id="46" idx="2"/>
          </p:cNvCxnSpPr>
          <p:nvPr/>
        </p:nvCxnSpPr>
        <p:spPr bwMode="auto">
          <a:xfrm flipV="1">
            <a:off x="7788257" y="6692116"/>
            <a:ext cx="596524" cy="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26 Elipse"/>
          <p:cNvSpPr/>
          <p:nvPr/>
        </p:nvSpPr>
        <p:spPr bwMode="auto">
          <a:xfrm>
            <a:off x="8384781" y="6241649"/>
            <a:ext cx="1584546" cy="9009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6.275</a:t>
            </a:r>
          </a:p>
        </p:txBody>
      </p:sp>
      <p:sp>
        <p:nvSpPr>
          <p:cNvPr id="43" name="Menos 42"/>
          <p:cNvSpPr/>
          <p:nvPr/>
        </p:nvSpPr>
        <p:spPr>
          <a:xfrm>
            <a:off x="12096405" y="5513551"/>
            <a:ext cx="1042975" cy="861720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80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cxnSp>
        <p:nvCxnSpPr>
          <p:cNvPr id="55" name="29 Conector recto de flecha"/>
          <p:cNvCxnSpPr/>
          <p:nvPr/>
        </p:nvCxnSpPr>
        <p:spPr bwMode="auto">
          <a:xfrm>
            <a:off x="15094149" y="6402871"/>
            <a:ext cx="10720" cy="2779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" name="Cerrar llave 50"/>
          <p:cNvSpPr/>
          <p:nvPr/>
        </p:nvSpPr>
        <p:spPr>
          <a:xfrm>
            <a:off x="9990186" y="5073458"/>
            <a:ext cx="260476" cy="1854288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480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8837523" y="43084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Metodología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50" name="Rectángulo redondeado 49"/>
          <p:cNvSpPr/>
          <p:nvPr/>
        </p:nvSpPr>
        <p:spPr>
          <a:xfrm>
            <a:off x="5182638" y="464468"/>
            <a:ext cx="3667545" cy="68936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DEPURACIÓN</a:t>
            </a:r>
          </a:p>
        </p:txBody>
      </p:sp>
      <p:sp>
        <p:nvSpPr>
          <p:cNvPr id="57" name="Shape 284"/>
          <p:cNvSpPr txBox="1">
            <a:spLocks/>
          </p:cNvSpPr>
          <p:nvPr/>
        </p:nvSpPr>
        <p:spPr>
          <a:xfrm>
            <a:off x="2491717" y="5462897"/>
            <a:ext cx="2394134" cy="36053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s-EC" sz="2800" b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Base inicial está compuesta de          </a:t>
            </a:r>
            <a:r>
              <a:rPr lang="es-EC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24.429 empresas</a:t>
            </a:r>
            <a:endParaRPr lang="es-EC" sz="1600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pSp>
        <p:nvGrpSpPr>
          <p:cNvPr id="59" name="Google Shape;633;p40"/>
          <p:cNvGrpSpPr/>
          <p:nvPr/>
        </p:nvGrpSpPr>
        <p:grpSpPr>
          <a:xfrm>
            <a:off x="3004168" y="8593434"/>
            <a:ext cx="1436520" cy="1083410"/>
            <a:chOff x="5941025" y="3634400"/>
            <a:chExt cx="467650" cy="467650"/>
          </a:xfrm>
        </p:grpSpPr>
        <p:sp>
          <p:nvSpPr>
            <p:cNvPr id="60" name="Google Shape;634;p40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61" name="Google Shape;635;p40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62" name="Google Shape;636;p40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63" name="Google Shape;637;p40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64" name="Google Shape;638;p40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65" name="Google Shape;639;p40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</p:grpSp>
      <p:sp>
        <p:nvSpPr>
          <p:cNvPr id="71" name="Rectángulo 70"/>
          <p:cNvSpPr/>
          <p:nvPr/>
        </p:nvSpPr>
        <p:spPr>
          <a:xfrm>
            <a:off x="2465743" y="1305521"/>
            <a:ext cx="2446083" cy="36812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s-EC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Encuestas nacionales de actividades de innovación del INEC</a:t>
            </a:r>
            <a:endParaRPr lang="es-EC" sz="1600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3346919" y="5060151"/>
            <a:ext cx="751018" cy="526829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pic>
        <p:nvPicPr>
          <p:cNvPr id="69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334080" y="935624"/>
            <a:ext cx="1606564" cy="15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07688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72" name="Grupo 71"/>
          <p:cNvGrpSpPr/>
          <p:nvPr/>
        </p:nvGrpSpPr>
        <p:grpSpPr>
          <a:xfrm>
            <a:off x="44462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3" name="Rectángulo 72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75" name="Rectángulo 74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76" name="Rectángulo 75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77" name="Rectángulo 76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78" name="Rectángulo 77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81" name="Rectángulo 80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  <p:sp>
        <p:nvSpPr>
          <p:cNvPr id="49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r>
              <a:rPr lang="es-EC" altLang="ja-JP" dirty="0"/>
              <a:t>16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875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74" grpId="0" animBg="1"/>
      <p:bldP spid="79" grpId="0" animBg="1"/>
      <p:bldP spid="80" grpId="0" animBg="1"/>
      <p:bldP spid="41" grpId="0" animBg="1"/>
      <p:bldP spid="46" grpId="0" animBg="1"/>
      <p:bldP spid="43" grpId="0" animBg="1"/>
      <p:bldP spid="51" grpId="0" animBg="1"/>
      <p:bldP spid="50" grpId="0" animBg="1"/>
      <p:bldP spid="57" grpId="0"/>
      <p:bldP spid="71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latin typeface="Roboto Condensed" panose="020B0604020202020204" charset="0"/>
                <a:cs typeface="Roboto Condensed" panose="020B0604020202020204" charset="0"/>
              </a:rPr>
              <a:pPr/>
              <a:t>17</a:t>
            </a:fld>
            <a:endParaRPr lang="ja-JP" altLang="en-US">
              <a:latin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8837523" y="47971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Metodología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38" name="Abrir llave 37"/>
          <p:cNvSpPr/>
          <p:nvPr/>
        </p:nvSpPr>
        <p:spPr>
          <a:xfrm>
            <a:off x="5823554" y="2045028"/>
            <a:ext cx="830228" cy="6718185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pSp>
        <p:nvGrpSpPr>
          <p:cNvPr id="39" name="Shape 401"/>
          <p:cNvGrpSpPr/>
          <p:nvPr/>
        </p:nvGrpSpPr>
        <p:grpSpPr>
          <a:xfrm rot="10800000">
            <a:off x="6677510" y="1563270"/>
            <a:ext cx="3676080" cy="1719107"/>
            <a:chOff x="-1535283" y="1287960"/>
            <a:chExt cx="11486579" cy="2067200"/>
          </a:xfrm>
        </p:grpSpPr>
        <p:sp>
          <p:nvSpPr>
            <p:cNvPr id="40" name="Shape 402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vo"/>
              </a:endParaRPr>
            </a:p>
          </p:txBody>
        </p:sp>
        <p:sp>
          <p:nvSpPr>
            <p:cNvPr id="41" name="Shape 403"/>
            <p:cNvSpPr/>
            <p:nvPr/>
          </p:nvSpPr>
          <p:spPr>
            <a:xfrm rot="10800000" flipH="1">
              <a:off x="-302262" y="1705320"/>
              <a:ext cx="9030600" cy="1243799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  <a:sym typeface="Arvo"/>
                </a:rPr>
                <a:t>Explotación de minas y canteras</a:t>
              </a:r>
              <a:endParaRPr sz="2400" b="1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vo"/>
              </a:endParaRPr>
            </a:p>
          </p:txBody>
        </p:sp>
        <p:sp>
          <p:nvSpPr>
            <p:cNvPr id="42" name="Shape 404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vo"/>
              </a:endParaRPr>
            </a:p>
          </p:txBody>
        </p:sp>
        <p:sp>
          <p:nvSpPr>
            <p:cNvPr id="43" name="Shape 405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vo"/>
              </a:endParaRPr>
            </a:p>
          </p:txBody>
        </p:sp>
        <p:sp>
          <p:nvSpPr>
            <p:cNvPr id="44" name="Shape 40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vo"/>
              </a:endParaRPr>
            </a:p>
          </p:txBody>
        </p:sp>
      </p:grpSp>
      <p:grpSp>
        <p:nvGrpSpPr>
          <p:cNvPr id="63" name="Shape 401"/>
          <p:cNvGrpSpPr/>
          <p:nvPr/>
        </p:nvGrpSpPr>
        <p:grpSpPr>
          <a:xfrm rot="10800000">
            <a:off x="6689039" y="3375403"/>
            <a:ext cx="3676080" cy="1719107"/>
            <a:chOff x="-1535283" y="1287960"/>
            <a:chExt cx="11486579" cy="2067200"/>
          </a:xfrm>
        </p:grpSpPr>
        <p:sp>
          <p:nvSpPr>
            <p:cNvPr id="64" name="Shape 402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vo"/>
              </a:endParaRPr>
            </a:p>
          </p:txBody>
        </p:sp>
        <p:sp>
          <p:nvSpPr>
            <p:cNvPr id="65" name="Shape 403"/>
            <p:cNvSpPr/>
            <p:nvPr/>
          </p:nvSpPr>
          <p:spPr>
            <a:xfrm rot="10800000" flipH="1">
              <a:off x="-302262" y="1705320"/>
              <a:ext cx="9030600" cy="1243799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  <a:sym typeface="Arvo"/>
                </a:rPr>
                <a:t>Industrias manufactureras </a:t>
              </a:r>
              <a:endParaRPr sz="2400" b="1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vo"/>
              </a:endParaRPr>
            </a:p>
          </p:txBody>
        </p:sp>
        <p:sp>
          <p:nvSpPr>
            <p:cNvPr id="66" name="Shape 404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vo"/>
              </a:endParaRPr>
            </a:p>
          </p:txBody>
        </p:sp>
        <p:sp>
          <p:nvSpPr>
            <p:cNvPr id="67" name="Shape 405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vo"/>
              </a:endParaRPr>
            </a:p>
          </p:txBody>
        </p:sp>
        <p:sp>
          <p:nvSpPr>
            <p:cNvPr id="68" name="Shape 40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vo"/>
              </a:endParaRPr>
            </a:p>
          </p:txBody>
        </p:sp>
      </p:grpSp>
      <p:grpSp>
        <p:nvGrpSpPr>
          <p:cNvPr id="69" name="Shape 401"/>
          <p:cNvGrpSpPr/>
          <p:nvPr/>
        </p:nvGrpSpPr>
        <p:grpSpPr>
          <a:xfrm rot="10800000">
            <a:off x="6661416" y="5404121"/>
            <a:ext cx="3676080" cy="1719107"/>
            <a:chOff x="-1535283" y="1287960"/>
            <a:chExt cx="11486579" cy="2067200"/>
          </a:xfrm>
        </p:grpSpPr>
        <p:sp>
          <p:nvSpPr>
            <p:cNvPr id="70" name="Shape 402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vo"/>
              </a:endParaRPr>
            </a:p>
          </p:txBody>
        </p:sp>
        <p:sp>
          <p:nvSpPr>
            <p:cNvPr id="71" name="Shape 403"/>
            <p:cNvSpPr/>
            <p:nvPr/>
          </p:nvSpPr>
          <p:spPr>
            <a:xfrm rot="10800000" flipH="1">
              <a:off x="-302262" y="1705320"/>
              <a:ext cx="9030600" cy="1243799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  <a:sym typeface="Arvo"/>
                </a:rPr>
                <a:t>Comercio</a:t>
              </a:r>
              <a:endParaRPr sz="2400" b="1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vo"/>
              </a:endParaRPr>
            </a:p>
          </p:txBody>
        </p:sp>
        <p:sp>
          <p:nvSpPr>
            <p:cNvPr id="72" name="Shape 404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vo"/>
              </a:endParaRPr>
            </a:p>
          </p:txBody>
        </p:sp>
        <p:sp>
          <p:nvSpPr>
            <p:cNvPr id="73" name="Shape 405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vo"/>
              </a:endParaRPr>
            </a:p>
          </p:txBody>
        </p:sp>
        <p:sp>
          <p:nvSpPr>
            <p:cNvPr id="74" name="Shape 40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vo"/>
              </a:endParaRPr>
            </a:p>
          </p:txBody>
        </p:sp>
      </p:grpSp>
      <p:grpSp>
        <p:nvGrpSpPr>
          <p:cNvPr id="75" name="Shape 401"/>
          <p:cNvGrpSpPr/>
          <p:nvPr/>
        </p:nvGrpSpPr>
        <p:grpSpPr>
          <a:xfrm rot="10800000">
            <a:off x="6586337" y="7153073"/>
            <a:ext cx="3676080" cy="1719107"/>
            <a:chOff x="-1535283" y="1287960"/>
            <a:chExt cx="11486579" cy="2067200"/>
          </a:xfrm>
        </p:grpSpPr>
        <p:sp>
          <p:nvSpPr>
            <p:cNvPr id="76" name="Shape 402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vo"/>
              </a:endParaRPr>
            </a:p>
          </p:txBody>
        </p:sp>
        <p:sp>
          <p:nvSpPr>
            <p:cNvPr id="77" name="Shape 403"/>
            <p:cNvSpPr/>
            <p:nvPr/>
          </p:nvSpPr>
          <p:spPr>
            <a:xfrm rot="10800000" flipH="1">
              <a:off x="-302262" y="1705320"/>
              <a:ext cx="9030600" cy="1243799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  <a:sym typeface="Arvo"/>
                </a:rPr>
                <a:t>Servicios</a:t>
              </a:r>
              <a:endParaRPr sz="2400" b="1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vo"/>
              </a:endParaRPr>
            </a:p>
          </p:txBody>
        </p:sp>
        <p:sp>
          <p:nvSpPr>
            <p:cNvPr id="78" name="Shape 404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vo"/>
              </a:endParaRPr>
            </a:p>
          </p:txBody>
        </p:sp>
        <p:sp>
          <p:nvSpPr>
            <p:cNvPr id="79" name="Shape 405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vo"/>
              </a:endParaRPr>
            </a:p>
          </p:txBody>
        </p:sp>
        <p:sp>
          <p:nvSpPr>
            <p:cNvPr id="80" name="Shape 40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Arvo"/>
              </a:endParaRPr>
            </a:p>
          </p:txBody>
        </p:sp>
      </p:grpSp>
      <p:sp>
        <p:nvSpPr>
          <p:cNvPr id="94" name="Rectángulo 93"/>
          <p:cNvSpPr/>
          <p:nvPr/>
        </p:nvSpPr>
        <p:spPr>
          <a:xfrm>
            <a:off x="2417189" y="6344619"/>
            <a:ext cx="3237299" cy="305857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Agrupados</a:t>
            </a:r>
          </a:p>
          <a:p>
            <a:pPr algn="ctr"/>
            <a:r>
              <a:rPr lang="es-EC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en 14 actividades económicas</a:t>
            </a:r>
          </a:p>
          <a:p>
            <a:pPr algn="ctr"/>
            <a:endParaRPr kumimoji="1" lang="es-CO" dirty="0"/>
          </a:p>
        </p:txBody>
      </p:sp>
      <p:sp>
        <p:nvSpPr>
          <p:cNvPr id="96" name="Rectángulo 95"/>
          <p:cNvSpPr/>
          <p:nvPr/>
        </p:nvSpPr>
        <p:spPr>
          <a:xfrm>
            <a:off x="2417189" y="4733876"/>
            <a:ext cx="3307737" cy="1117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Sectores económicos</a:t>
            </a:r>
            <a:endParaRPr kumimoji="1" lang="es-CO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106" name="Flecha abajo 105"/>
          <p:cNvSpPr/>
          <p:nvPr/>
        </p:nvSpPr>
        <p:spPr>
          <a:xfrm>
            <a:off x="3805623" y="5943559"/>
            <a:ext cx="690844" cy="377194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graphicFrame>
        <p:nvGraphicFramePr>
          <p:cNvPr id="111" name="Gráfico 110"/>
          <p:cNvGraphicFramePr>
            <a:graphicFrameLocks/>
          </p:cNvGraphicFramePr>
          <p:nvPr>
            <p:extLst/>
          </p:nvPr>
        </p:nvGraphicFramePr>
        <p:xfrm>
          <a:off x="11500905" y="4843260"/>
          <a:ext cx="6785508" cy="455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3" name="Gráfico 112"/>
          <p:cNvGraphicFramePr>
            <a:graphicFrameLocks/>
          </p:cNvGraphicFramePr>
          <p:nvPr>
            <p:extLst/>
          </p:nvPr>
        </p:nvGraphicFramePr>
        <p:xfrm>
          <a:off x="11500905" y="870931"/>
          <a:ext cx="6058779" cy="397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4" name="Google Shape;625;p40"/>
          <p:cNvGrpSpPr/>
          <p:nvPr/>
        </p:nvGrpSpPr>
        <p:grpSpPr>
          <a:xfrm>
            <a:off x="2940138" y="2992408"/>
            <a:ext cx="2218508" cy="1258135"/>
            <a:chOff x="5292575" y="3681900"/>
            <a:chExt cx="420150" cy="373275"/>
          </a:xfrm>
        </p:grpSpPr>
        <p:sp>
          <p:nvSpPr>
            <p:cNvPr id="115" name="Google Shape;626;p40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27;p40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28;p40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29;p4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30;p4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31;p4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32;p40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Rectángulo redondeado 121"/>
          <p:cNvSpPr/>
          <p:nvPr/>
        </p:nvSpPr>
        <p:spPr>
          <a:xfrm>
            <a:off x="2784833" y="769310"/>
            <a:ext cx="3667545" cy="68936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DATOS Y MUESTRA</a:t>
            </a:r>
          </a:p>
        </p:txBody>
      </p:sp>
      <p:pic>
        <p:nvPicPr>
          <p:cNvPr id="59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334080" y="935624"/>
            <a:ext cx="1606564" cy="15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07688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61" name="Grupo 60"/>
          <p:cNvGrpSpPr/>
          <p:nvPr/>
        </p:nvGrpSpPr>
        <p:grpSpPr>
          <a:xfrm>
            <a:off x="44462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2" name="Rectángulo 61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81" name="Rectángulo 80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82" name="Rectángulo 81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83" name="Rectángulo 82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84" name="Rectángulo 83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85" name="Rectángulo 84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55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4" grpId="0" animBg="1"/>
      <p:bldP spid="96" grpId="0" animBg="1"/>
      <p:bldGraphic spid="111" grpId="0">
        <p:bldAsOne/>
      </p:bldGraphic>
      <p:bldGraphic spid="113" grpId="0">
        <p:bldAsOne/>
      </p:bldGraphic>
      <p:bldP spid="1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0816" y="825211"/>
            <a:ext cx="1812304" cy="1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90816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837523" y="47971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Metodología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847023"/>
              </p:ext>
            </p:extLst>
          </p:nvPr>
        </p:nvGraphicFramePr>
        <p:xfrm>
          <a:off x="2387189" y="726898"/>
          <a:ext cx="14470380" cy="954311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339197">
                  <a:extLst>
                    <a:ext uri="{9D8B030D-6E8A-4147-A177-3AD203B41FA5}">
                      <a16:colId xmlns:a16="http://schemas.microsoft.com/office/drawing/2014/main" val="2288959502"/>
                    </a:ext>
                  </a:extLst>
                </a:gridCol>
                <a:gridCol w="2012798">
                  <a:extLst>
                    <a:ext uri="{9D8B030D-6E8A-4147-A177-3AD203B41FA5}">
                      <a16:colId xmlns:a16="http://schemas.microsoft.com/office/drawing/2014/main" val="3633537729"/>
                    </a:ext>
                  </a:extLst>
                </a:gridCol>
                <a:gridCol w="1169598">
                  <a:extLst>
                    <a:ext uri="{9D8B030D-6E8A-4147-A177-3AD203B41FA5}">
                      <a16:colId xmlns:a16="http://schemas.microsoft.com/office/drawing/2014/main" val="3795986876"/>
                    </a:ext>
                  </a:extLst>
                </a:gridCol>
                <a:gridCol w="4320333">
                  <a:extLst>
                    <a:ext uri="{9D8B030D-6E8A-4147-A177-3AD203B41FA5}">
                      <a16:colId xmlns:a16="http://schemas.microsoft.com/office/drawing/2014/main" val="3646741277"/>
                    </a:ext>
                  </a:extLst>
                </a:gridCol>
                <a:gridCol w="4628454">
                  <a:extLst>
                    <a:ext uri="{9D8B030D-6E8A-4147-A177-3AD203B41FA5}">
                      <a16:colId xmlns:a16="http://schemas.microsoft.com/office/drawing/2014/main" val="2318570583"/>
                    </a:ext>
                  </a:extLst>
                </a:gridCol>
              </a:tblGrid>
              <a:tr h="667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0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Tipo de variables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Grupo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Factor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Descripción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Cálculo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61032772"/>
                  </a:ext>
                </a:extLst>
              </a:tr>
              <a:tr h="381863"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Variables dependientes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Barreras de costo</a:t>
                      </a:r>
                      <a:endParaRPr lang="es-CO" sz="28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Barr1</a:t>
                      </a:r>
                      <a:endParaRPr lang="es-CO" sz="28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Falta de financiamiento interno.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 rowSpan="9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1 si la empresa registra como altamente significativo el obstáculo a la innovación y 0 para todos los demás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09071093"/>
                  </a:ext>
                </a:extLst>
              </a:tr>
              <a:tr h="3818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Barr2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Falta de financiamiento externo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805820"/>
                  </a:ext>
                </a:extLst>
              </a:tr>
              <a:tr h="3818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Barr3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Costos altos de innovación.</a:t>
                      </a:r>
                      <a:endParaRPr lang="es-CO" sz="28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812299"/>
                  </a:ext>
                </a:extLst>
              </a:tr>
              <a:tr h="6679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Barreras de mercado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Barr4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Incertidumbre de la demanda para bienes o servicios innovadores.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253241"/>
                  </a:ext>
                </a:extLst>
              </a:tr>
              <a:tr h="6679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Barr5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Mercado dominado por empresas establecidas. 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929836"/>
                  </a:ext>
                </a:extLst>
              </a:tr>
              <a:tr h="6679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Barreras de conocimiento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Barr6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Falta de personal calificado en la empresa. 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572100"/>
                  </a:ext>
                </a:extLst>
              </a:tr>
              <a:tr h="3818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Barr7</a:t>
                      </a:r>
                      <a:endParaRPr lang="es-CO" sz="28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Falta de información sobre tecnología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646007"/>
                  </a:ext>
                </a:extLst>
              </a:tr>
              <a:tr h="6679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Barr8</a:t>
                      </a:r>
                      <a:endParaRPr lang="es-CO" sz="28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Falta de información sobre los mercados.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33234"/>
                  </a:ext>
                </a:extLst>
              </a:tr>
              <a:tr h="6679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Barr9</a:t>
                      </a:r>
                      <a:endParaRPr lang="es-CO" sz="28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Dificultad para encontrar socios de cooperación para innovación.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181031"/>
                  </a:ext>
                </a:extLst>
              </a:tr>
              <a:tr h="667972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Variables independientes 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Características Empresariales</a:t>
                      </a:r>
                      <a:endParaRPr lang="es-CO" sz="28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Size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Tamaño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1 si la empresa es pequeña y 0 mediana</a:t>
                      </a:r>
                      <a:endParaRPr lang="es-CO" sz="28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3546356"/>
                  </a:ext>
                </a:extLst>
              </a:tr>
              <a:tr h="6679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Age</a:t>
                      </a:r>
                      <a:endParaRPr lang="es-CO" sz="28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Edad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1 si la empresa es joven (menor a 20 años) y 0 madura (mayor a 20 años).</a:t>
                      </a:r>
                      <a:endParaRPr lang="es-CO" sz="28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60014094"/>
                  </a:ext>
                </a:extLst>
              </a:tr>
              <a:tr h="6679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Grep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Grupo empresarial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1 si la empresa pertenece a un grupo empresarial y 0 en caso contrario.</a:t>
                      </a:r>
                      <a:endParaRPr lang="es-CO" sz="28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44033167"/>
                  </a:ext>
                </a:extLst>
              </a:tr>
              <a:tr h="6679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Características de innovación</a:t>
                      </a:r>
                      <a:endParaRPr lang="es-CO" sz="28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Gii</a:t>
                      </a:r>
                      <a:endParaRPr lang="es-CO" sz="28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Gastos I+D 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1 si la empresa registra un rubro de gastos I+D y 0 en caso contrario.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2976631"/>
                  </a:ext>
                </a:extLst>
              </a:tr>
              <a:tr h="6679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Pat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Patentes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1 si la empresa tiene patentes y 0 en caso contrario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30946683"/>
                  </a:ext>
                </a:extLst>
              </a:tr>
              <a:tr h="6679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Innor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Innovación organizacional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Roboto Condensed" panose="020B0604020202020204" charset="0"/>
                        </a:rPr>
                        <a:t>1 si la empresa aplica innovación organizacional y 0 caso contrario</a:t>
                      </a:r>
                      <a:endParaRPr lang="es-CO" sz="28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Roboto Condensed" panose="020B060402020202020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84892164"/>
                  </a:ext>
                </a:extLst>
              </a:tr>
            </a:tbl>
          </a:graphicData>
        </a:graphic>
      </p:graphicFrame>
      <p:sp>
        <p:nvSpPr>
          <p:cNvPr id="19" name="Elipse 18"/>
          <p:cNvSpPr/>
          <p:nvPr/>
        </p:nvSpPr>
        <p:spPr>
          <a:xfrm>
            <a:off x="11817669" y="2990401"/>
            <a:ext cx="5164714" cy="1630081"/>
          </a:xfrm>
          <a:prstGeom prst="ellipse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0" name="Rectángulo 19"/>
          <p:cNvSpPr/>
          <p:nvPr/>
        </p:nvSpPr>
        <p:spPr>
          <a:xfrm>
            <a:off x="6766560" y="2525655"/>
            <a:ext cx="1074420" cy="37152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redondeado 23"/>
          <p:cNvSpPr/>
          <p:nvPr/>
        </p:nvSpPr>
        <p:spPr>
          <a:xfrm>
            <a:off x="6766264" y="3755357"/>
            <a:ext cx="1074420" cy="51094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6766560" y="3129706"/>
            <a:ext cx="1074420" cy="37152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redondeado 21"/>
          <p:cNvSpPr/>
          <p:nvPr/>
        </p:nvSpPr>
        <p:spPr>
          <a:xfrm>
            <a:off x="6766264" y="4440003"/>
            <a:ext cx="1074420" cy="51094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redondeado 22"/>
          <p:cNvSpPr/>
          <p:nvPr/>
        </p:nvSpPr>
        <p:spPr>
          <a:xfrm>
            <a:off x="6766264" y="5125384"/>
            <a:ext cx="1074420" cy="51094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/>
          <p:cNvSpPr/>
          <p:nvPr/>
        </p:nvSpPr>
        <p:spPr>
          <a:xfrm>
            <a:off x="6766560" y="5813615"/>
            <a:ext cx="1074420" cy="51094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6766264" y="2119849"/>
            <a:ext cx="1074716" cy="345623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Elipse 28"/>
          <p:cNvSpPr/>
          <p:nvPr/>
        </p:nvSpPr>
        <p:spPr>
          <a:xfrm>
            <a:off x="6766264" y="1696647"/>
            <a:ext cx="1074716" cy="478480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Elipse 29"/>
          <p:cNvSpPr/>
          <p:nvPr/>
        </p:nvSpPr>
        <p:spPr>
          <a:xfrm>
            <a:off x="6766264" y="1301425"/>
            <a:ext cx="1074716" cy="478480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Rectángulo 30"/>
          <p:cNvSpPr/>
          <p:nvPr/>
        </p:nvSpPr>
        <p:spPr>
          <a:xfrm>
            <a:off x="6828377" y="7993186"/>
            <a:ext cx="1074716" cy="339616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/>
          <p:cNvSpPr/>
          <p:nvPr/>
        </p:nvSpPr>
        <p:spPr>
          <a:xfrm>
            <a:off x="6828377" y="6685975"/>
            <a:ext cx="1074716" cy="379845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Rectángulo 33"/>
          <p:cNvSpPr/>
          <p:nvPr/>
        </p:nvSpPr>
        <p:spPr>
          <a:xfrm>
            <a:off x="6828377" y="7334937"/>
            <a:ext cx="1074716" cy="354541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Rectángulo redondeado 34"/>
          <p:cNvSpPr/>
          <p:nvPr/>
        </p:nvSpPr>
        <p:spPr>
          <a:xfrm>
            <a:off x="6828377" y="8675044"/>
            <a:ext cx="1076520" cy="358406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Rectángulo redondeado 35"/>
          <p:cNvSpPr/>
          <p:nvPr/>
        </p:nvSpPr>
        <p:spPr>
          <a:xfrm>
            <a:off x="6828377" y="9302644"/>
            <a:ext cx="1074716" cy="404260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Rectángulo redondeado 36"/>
          <p:cNvSpPr/>
          <p:nvPr/>
        </p:nvSpPr>
        <p:spPr>
          <a:xfrm>
            <a:off x="6828377" y="9959701"/>
            <a:ext cx="1074716" cy="374941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Flecha derecha 1"/>
          <p:cNvSpPr/>
          <p:nvPr/>
        </p:nvSpPr>
        <p:spPr>
          <a:xfrm>
            <a:off x="11703414" y="6518124"/>
            <a:ext cx="466720" cy="48123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38" name="Flecha derecha 37"/>
          <p:cNvSpPr/>
          <p:nvPr/>
        </p:nvSpPr>
        <p:spPr>
          <a:xfrm>
            <a:off x="11703414" y="7230901"/>
            <a:ext cx="466720" cy="48123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39" name="Flecha derecha 38"/>
          <p:cNvSpPr/>
          <p:nvPr/>
        </p:nvSpPr>
        <p:spPr>
          <a:xfrm>
            <a:off x="11721911" y="7880893"/>
            <a:ext cx="466720" cy="48123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40" name="Flecha derecha 39"/>
          <p:cNvSpPr/>
          <p:nvPr/>
        </p:nvSpPr>
        <p:spPr>
          <a:xfrm>
            <a:off x="11698100" y="8501493"/>
            <a:ext cx="490531" cy="48123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41" name="Flecha derecha 40"/>
          <p:cNvSpPr/>
          <p:nvPr/>
        </p:nvSpPr>
        <p:spPr>
          <a:xfrm>
            <a:off x="11668920" y="9192173"/>
            <a:ext cx="466720" cy="48123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42" name="Flecha derecha 41"/>
          <p:cNvSpPr/>
          <p:nvPr/>
        </p:nvSpPr>
        <p:spPr>
          <a:xfrm>
            <a:off x="11668920" y="9821900"/>
            <a:ext cx="466720" cy="48123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grpSp>
        <p:nvGrpSpPr>
          <p:cNvPr id="43" name="Grupo 42"/>
          <p:cNvGrpSpPr/>
          <p:nvPr/>
        </p:nvGrpSpPr>
        <p:grpSpPr>
          <a:xfrm>
            <a:off x="127590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4" name="Rectángulo 43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47" name="Rectángulo 46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48" name="Rectángulo 47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769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  <p:bldP spid="17" grpId="0" animBg="1"/>
      <p:bldP spid="22" grpId="0" animBg="1"/>
      <p:bldP spid="23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19</a:t>
            </a:fld>
            <a:endParaRPr lang="ja-JP" altLang="en-US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913871156"/>
              </p:ext>
            </p:extLst>
          </p:nvPr>
        </p:nvGraphicFramePr>
        <p:xfrm>
          <a:off x="3110880" y="2262945"/>
          <a:ext cx="9756918" cy="6735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837523" y="47971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Metodología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3110879" y="1275924"/>
            <a:ext cx="9052559" cy="68936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Evolución de las empresas por tamaño (2009-2014)</a:t>
            </a:r>
          </a:p>
        </p:txBody>
      </p:sp>
      <p:sp>
        <p:nvSpPr>
          <p:cNvPr id="2" name="Elipse 1"/>
          <p:cNvSpPr/>
          <p:nvPr/>
        </p:nvSpPr>
        <p:spPr>
          <a:xfrm>
            <a:off x="5076996" y="3212600"/>
            <a:ext cx="205740" cy="2164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33" name="Shape 284"/>
          <p:cNvSpPr txBox="1">
            <a:spLocks/>
          </p:cNvSpPr>
          <p:nvPr/>
        </p:nvSpPr>
        <p:spPr>
          <a:xfrm>
            <a:off x="12569796" y="7665586"/>
            <a:ext cx="2763749" cy="1691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s-EC" sz="2800" b="1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Promedio</a:t>
            </a:r>
          </a:p>
          <a:p>
            <a:pPr algn="ctr"/>
            <a:r>
              <a:rPr lang="es-ES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84%</a:t>
            </a:r>
            <a:endParaRPr lang="es-EC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37" name="Shape 284"/>
          <p:cNvSpPr txBox="1">
            <a:spLocks/>
          </p:cNvSpPr>
          <p:nvPr/>
        </p:nvSpPr>
        <p:spPr>
          <a:xfrm>
            <a:off x="15677880" y="7665585"/>
            <a:ext cx="2763749" cy="1691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s-EC" sz="2800" b="1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Promedio </a:t>
            </a:r>
          </a:p>
          <a:p>
            <a:pPr algn="ctr">
              <a:spcBef>
                <a:spcPts val="600"/>
              </a:spcBef>
            </a:pPr>
            <a:r>
              <a:rPr lang="es-ES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16%</a:t>
            </a:r>
            <a:endParaRPr lang="es-EC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pSp>
        <p:nvGrpSpPr>
          <p:cNvPr id="38" name="Google Shape;581;p40"/>
          <p:cNvGrpSpPr/>
          <p:nvPr/>
        </p:nvGrpSpPr>
        <p:grpSpPr>
          <a:xfrm>
            <a:off x="15056242" y="5466675"/>
            <a:ext cx="782992" cy="1136406"/>
            <a:chOff x="3951850" y="2985350"/>
            <a:chExt cx="407950" cy="416500"/>
          </a:xfrm>
        </p:grpSpPr>
        <p:sp>
          <p:nvSpPr>
            <p:cNvPr id="39" name="Google Shape;582;p4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83;p4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84;p40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85;p40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Elipse 57"/>
          <p:cNvSpPr/>
          <p:nvPr/>
        </p:nvSpPr>
        <p:spPr>
          <a:xfrm>
            <a:off x="6409805" y="3639320"/>
            <a:ext cx="205740" cy="2164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59" name="Elipse 58"/>
          <p:cNvSpPr/>
          <p:nvPr/>
        </p:nvSpPr>
        <p:spPr>
          <a:xfrm>
            <a:off x="7856908" y="3860300"/>
            <a:ext cx="205740" cy="2164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60" name="Elipse 59"/>
          <p:cNvSpPr/>
          <p:nvPr/>
        </p:nvSpPr>
        <p:spPr>
          <a:xfrm>
            <a:off x="9056719" y="3006860"/>
            <a:ext cx="205740" cy="2164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61" name="Elipse 60"/>
          <p:cNvSpPr/>
          <p:nvPr/>
        </p:nvSpPr>
        <p:spPr>
          <a:xfrm>
            <a:off x="10595261" y="3250700"/>
            <a:ext cx="205740" cy="2164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62" name="Elipse 61"/>
          <p:cNvSpPr/>
          <p:nvPr/>
        </p:nvSpPr>
        <p:spPr>
          <a:xfrm>
            <a:off x="11880273" y="3700280"/>
            <a:ext cx="205740" cy="2164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63" name="Elipse 62"/>
          <p:cNvSpPr/>
          <p:nvPr/>
        </p:nvSpPr>
        <p:spPr>
          <a:xfrm>
            <a:off x="5093622" y="7007277"/>
            <a:ext cx="205740" cy="2164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64" name="Elipse 63"/>
          <p:cNvSpPr/>
          <p:nvPr/>
        </p:nvSpPr>
        <p:spPr>
          <a:xfrm>
            <a:off x="6467992" y="6565317"/>
            <a:ext cx="205740" cy="2164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65" name="Elipse 64"/>
          <p:cNvSpPr/>
          <p:nvPr/>
        </p:nvSpPr>
        <p:spPr>
          <a:xfrm>
            <a:off x="7669878" y="6351957"/>
            <a:ext cx="205740" cy="2164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66" name="Elipse 65"/>
          <p:cNvSpPr/>
          <p:nvPr/>
        </p:nvSpPr>
        <p:spPr>
          <a:xfrm>
            <a:off x="9214654" y="7190157"/>
            <a:ext cx="205740" cy="2164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67" name="Elipse 66"/>
          <p:cNvSpPr/>
          <p:nvPr/>
        </p:nvSpPr>
        <p:spPr>
          <a:xfrm>
            <a:off x="10460186" y="6976797"/>
            <a:ext cx="205740" cy="2164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68" name="Elipse 67"/>
          <p:cNvSpPr/>
          <p:nvPr/>
        </p:nvSpPr>
        <p:spPr>
          <a:xfrm>
            <a:off x="11822087" y="6557697"/>
            <a:ext cx="205740" cy="2164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pic>
        <p:nvPicPr>
          <p:cNvPr id="47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334080" y="935624"/>
            <a:ext cx="1606564" cy="15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07688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49" name="Grupo 48"/>
          <p:cNvGrpSpPr/>
          <p:nvPr/>
        </p:nvGrpSpPr>
        <p:grpSpPr>
          <a:xfrm>
            <a:off x="44462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0" name="Rectángulo 49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52" name="Rectángulo 51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54" name="Rectángulo 53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55" name="Rectángulo 54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  <p:sp>
        <p:nvSpPr>
          <p:cNvPr id="57" name="Rectángulo 56"/>
          <p:cNvSpPr/>
          <p:nvPr/>
        </p:nvSpPr>
        <p:spPr>
          <a:xfrm>
            <a:off x="13621269" y="1300836"/>
            <a:ext cx="3537040" cy="8390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factor determinante del crecimiento</a:t>
            </a:r>
          </a:p>
        </p:txBody>
      </p:sp>
      <p:sp>
        <p:nvSpPr>
          <p:cNvPr id="8" name="Flecha a la derecha con bandas 7"/>
          <p:cNvSpPr/>
          <p:nvPr/>
        </p:nvSpPr>
        <p:spPr>
          <a:xfrm>
            <a:off x="12593611" y="1406637"/>
            <a:ext cx="701415" cy="64233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69" name="Flecha a la derecha con bandas 68"/>
          <p:cNvSpPr/>
          <p:nvPr/>
        </p:nvSpPr>
        <p:spPr>
          <a:xfrm rot="5400000">
            <a:off x="14985051" y="2369167"/>
            <a:ext cx="701415" cy="64233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70" name="Rectángulo 69"/>
          <p:cNvSpPr/>
          <p:nvPr/>
        </p:nvSpPr>
        <p:spPr>
          <a:xfrm>
            <a:off x="13616418" y="3115060"/>
            <a:ext cx="3537040" cy="8390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se relaciona con la capacidad innovadora </a:t>
            </a:r>
            <a:endParaRPr lang="es-ES" sz="24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71" name="Flecha a la derecha con bandas 70"/>
          <p:cNvSpPr/>
          <p:nvPr/>
        </p:nvSpPr>
        <p:spPr>
          <a:xfrm rot="5400000">
            <a:off x="13728903" y="4199296"/>
            <a:ext cx="701415" cy="64233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72" name="Rectángulo 71"/>
          <p:cNvSpPr/>
          <p:nvPr/>
        </p:nvSpPr>
        <p:spPr>
          <a:xfrm>
            <a:off x="13068672" y="6903008"/>
            <a:ext cx="1703276" cy="7322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MAX:</a:t>
            </a:r>
            <a:r>
              <a:rPr lang="es-ES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88%</a:t>
            </a:r>
          </a:p>
        </p:txBody>
      </p:sp>
      <p:sp>
        <p:nvSpPr>
          <p:cNvPr id="73" name="Rectángulo 72"/>
          <p:cNvSpPr/>
          <p:nvPr/>
        </p:nvSpPr>
        <p:spPr>
          <a:xfrm>
            <a:off x="13068672" y="5791681"/>
            <a:ext cx="1612507" cy="7863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MIN: </a:t>
            </a:r>
            <a:r>
              <a:rPr lang="es-ES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72%</a:t>
            </a:r>
            <a:endParaRPr lang="es-ES" sz="2400" b="1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12867798" y="4839109"/>
            <a:ext cx="2235313" cy="627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CO" sz="2400" dirty="0"/>
              <a:t>Pequeñas</a:t>
            </a:r>
          </a:p>
        </p:txBody>
      </p:sp>
      <p:sp>
        <p:nvSpPr>
          <p:cNvPr id="76" name="Flecha a la derecha con bandas 75"/>
          <p:cNvSpPr/>
          <p:nvPr/>
        </p:nvSpPr>
        <p:spPr>
          <a:xfrm rot="5400000">
            <a:off x="16571263" y="4230092"/>
            <a:ext cx="701415" cy="64233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77" name="Elipse 76"/>
          <p:cNvSpPr/>
          <p:nvPr/>
        </p:nvSpPr>
        <p:spPr>
          <a:xfrm>
            <a:off x="15710158" y="4869905"/>
            <a:ext cx="2235313" cy="627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CO" sz="2400" dirty="0"/>
              <a:t>Medianas</a:t>
            </a:r>
          </a:p>
        </p:txBody>
      </p:sp>
      <p:sp>
        <p:nvSpPr>
          <p:cNvPr id="78" name="Rectángulo 77"/>
          <p:cNvSpPr/>
          <p:nvPr/>
        </p:nvSpPr>
        <p:spPr>
          <a:xfrm>
            <a:off x="16035511" y="5833052"/>
            <a:ext cx="1703276" cy="7322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MAX:</a:t>
            </a:r>
            <a:r>
              <a:rPr lang="es-ES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28%</a:t>
            </a:r>
          </a:p>
        </p:txBody>
      </p:sp>
      <p:sp>
        <p:nvSpPr>
          <p:cNvPr id="79" name="Rectángulo 78"/>
          <p:cNvSpPr/>
          <p:nvPr/>
        </p:nvSpPr>
        <p:spPr>
          <a:xfrm>
            <a:off x="16035511" y="6895470"/>
            <a:ext cx="1685453" cy="7322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MIN: </a:t>
            </a:r>
            <a:r>
              <a:rPr lang="es-ES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12%</a:t>
            </a:r>
            <a:endParaRPr lang="es-ES" sz="2400" b="1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2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/>
      <p:bldP spid="37" grpId="0"/>
      <p:bldP spid="57" grpId="0" animBg="1"/>
      <p:bldP spid="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9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60644" y="3558206"/>
            <a:ext cx="128413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dirty="0">
                <a:latin typeface="Gabriola" panose="04040605051002020D02" pitchFamily="82" charset="0"/>
              </a:rPr>
              <a:t>“La fuerza y el crecimiento vienen solo a través del esfuerzo y la lucha continua”</a:t>
            </a:r>
          </a:p>
          <a:p>
            <a:pPr algn="ctr"/>
            <a:endParaRPr lang="es-CO" sz="4800" dirty="0">
              <a:latin typeface="Gabriola" panose="04040605051002020D02" pitchFamily="82" charset="0"/>
            </a:endParaRPr>
          </a:p>
          <a:p>
            <a:pPr algn="r"/>
            <a:r>
              <a:rPr lang="es-CO" sz="4800" dirty="0">
                <a:latin typeface="Gabriola" panose="04040605051002020D02" pitchFamily="82" charset="0"/>
              </a:rPr>
              <a:t>Napoleón Hill</a:t>
            </a:r>
          </a:p>
        </p:txBody>
      </p:sp>
    </p:spTree>
    <p:extLst>
      <p:ext uri="{BB962C8B-B14F-4D97-AF65-F5344CB8AC3E}">
        <p14:creationId xmlns:p14="http://schemas.microsoft.com/office/powerpoint/2010/main" val="187509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837523" y="47971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Metodología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3254677" y="1468961"/>
            <a:ext cx="9052559" cy="68936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Evolución de las pymes por edad (2009-2014)</a:t>
            </a:r>
          </a:p>
        </p:txBody>
      </p:sp>
      <p:sp>
        <p:nvSpPr>
          <p:cNvPr id="2" name="Elipse 1"/>
          <p:cNvSpPr/>
          <p:nvPr/>
        </p:nvSpPr>
        <p:spPr>
          <a:xfrm>
            <a:off x="5486400" y="3166880"/>
            <a:ext cx="228600" cy="28498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16" name="Elipse 15"/>
          <p:cNvSpPr/>
          <p:nvPr/>
        </p:nvSpPr>
        <p:spPr>
          <a:xfrm>
            <a:off x="13087379" y="3646940"/>
            <a:ext cx="228600" cy="28498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18" name="Elipse 17"/>
          <p:cNvSpPr/>
          <p:nvPr/>
        </p:nvSpPr>
        <p:spPr>
          <a:xfrm>
            <a:off x="11620500" y="3233733"/>
            <a:ext cx="228600" cy="28498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19" name="Elipse 18"/>
          <p:cNvSpPr/>
          <p:nvPr/>
        </p:nvSpPr>
        <p:spPr>
          <a:xfrm>
            <a:off x="10081260" y="3013730"/>
            <a:ext cx="228600" cy="28498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20" name="Elipse 19"/>
          <p:cNvSpPr/>
          <p:nvPr/>
        </p:nvSpPr>
        <p:spPr>
          <a:xfrm>
            <a:off x="8406778" y="3893820"/>
            <a:ext cx="228600" cy="28498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21" name="Elipse 20"/>
          <p:cNvSpPr/>
          <p:nvPr/>
        </p:nvSpPr>
        <p:spPr>
          <a:xfrm>
            <a:off x="6957060" y="3608840"/>
            <a:ext cx="228600" cy="28498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22" name="Elipse 21"/>
          <p:cNvSpPr/>
          <p:nvPr/>
        </p:nvSpPr>
        <p:spPr>
          <a:xfrm>
            <a:off x="5372100" y="6942504"/>
            <a:ext cx="228600" cy="284980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24" name="Elipse 23"/>
          <p:cNvSpPr/>
          <p:nvPr/>
        </p:nvSpPr>
        <p:spPr>
          <a:xfrm>
            <a:off x="6957060" y="6420112"/>
            <a:ext cx="228600" cy="284980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25" name="Elipse 24"/>
          <p:cNvSpPr/>
          <p:nvPr/>
        </p:nvSpPr>
        <p:spPr>
          <a:xfrm>
            <a:off x="8521078" y="6268396"/>
            <a:ext cx="228600" cy="284980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26" name="Elipse 25"/>
          <p:cNvSpPr/>
          <p:nvPr/>
        </p:nvSpPr>
        <p:spPr>
          <a:xfrm>
            <a:off x="13087379" y="6452198"/>
            <a:ext cx="228600" cy="284980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33" name="Shape 284"/>
          <p:cNvSpPr txBox="1">
            <a:spLocks/>
          </p:cNvSpPr>
          <p:nvPr/>
        </p:nvSpPr>
        <p:spPr>
          <a:xfrm>
            <a:off x="14231465" y="6977222"/>
            <a:ext cx="2763749" cy="2168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s-EC" sz="2800" b="1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Promedio </a:t>
            </a:r>
          </a:p>
          <a:p>
            <a:pPr algn="ctr">
              <a:spcBef>
                <a:spcPts val="600"/>
              </a:spcBef>
            </a:pPr>
            <a:r>
              <a:rPr lang="es-EC" sz="2800" b="1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edad</a:t>
            </a:r>
          </a:p>
          <a:p>
            <a:pPr algn="ctr"/>
            <a:r>
              <a:rPr lang="es-ES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16 años</a:t>
            </a:r>
            <a:endParaRPr lang="es-EC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aphicFrame>
        <p:nvGraphicFramePr>
          <p:cNvPr id="43" name="Gráfico 42"/>
          <p:cNvGraphicFramePr/>
          <p:nvPr>
            <p:extLst>
              <p:ext uri="{D42A27DB-BD31-4B8C-83A1-F6EECF244321}">
                <p14:modId xmlns:p14="http://schemas.microsoft.com/office/powerpoint/2010/main" val="1470491574"/>
              </p:ext>
            </p:extLst>
          </p:nvPr>
        </p:nvGraphicFramePr>
        <p:xfrm>
          <a:off x="3203066" y="2519989"/>
          <a:ext cx="10143878" cy="579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9" name="Google Shape;581;p40"/>
          <p:cNvGrpSpPr/>
          <p:nvPr/>
        </p:nvGrpSpPr>
        <p:grpSpPr>
          <a:xfrm>
            <a:off x="16558472" y="7861847"/>
            <a:ext cx="782992" cy="1136406"/>
            <a:chOff x="3951850" y="2985350"/>
            <a:chExt cx="407950" cy="416500"/>
          </a:xfrm>
        </p:grpSpPr>
        <p:sp>
          <p:nvSpPr>
            <p:cNvPr id="60" name="Google Shape;582;p4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3;p4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4;p40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5;p40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Elipse 63"/>
          <p:cNvSpPr/>
          <p:nvPr/>
        </p:nvSpPr>
        <p:spPr>
          <a:xfrm>
            <a:off x="4762182" y="3804932"/>
            <a:ext cx="205740" cy="216400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65" name="Elipse 64"/>
          <p:cNvSpPr/>
          <p:nvPr/>
        </p:nvSpPr>
        <p:spPr>
          <a:xfrm>
            <a:off x="6340212" y="3845110"/>
            <a:ext cx="205740" cy="216400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66" name="Elipse 65"/>
          <p:cNvSpPr/>
          <p:nvPr/>
        </p:nvSpPr>
        <p:spPr>
          <a:xfrm>
            <a:off x="7801868" y="3931008"/>
            <a:ext cx="205740" cy="216400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67" name="Elipse 66"/>
          <p:cNvSpPr/>
          <p:nvPr/>
        </p:nvSpPr>
        <p:spPr>
          <a:xfrm>
            <a:off x="9365352" y="4856492"/>
            <a:ext cx="205740" cy="216400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68" name="Elipse 67"/>
          <p:cNvSpPr/>
          <p:nvPr/>
        </p:nvSpPr>
        <p:spPr>
          <a:xfrm>
            <a:off x="10748040" y="4946547"/>
            <a:ext cx="205740" cy="216400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69" name="Elipse 68"/>
          <p:cNvSpPr/>
          <p:nvPr/>
        </p:nvSpPr>
        <p:spPr>
          <a:xfrm>
            <a:off x="12247102" y="4959708"/>
            <a:ext cx="205740" cy="216400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pic>
        <p:nvPicPr>
          <p:cNvPr id="4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334080" y="935624"/>
            <a:ext cx="1606564" cy="15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07688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47" name="Grupo 46"/>
          <p:cNvGrpSpPr/>
          <p:nvPr/>
        </p:nvGrpSpPr>
        <p:grpSpPr>
          <a:xfrm>
            <a:off x="44462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8" name="Rectángulo 47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52" name="Rectángulo 51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  <p:sp>
        <p:nvSpPr>
          <p:cNvPr id="54" name="Rectángulo 53"/>
          <p:cNvSpPr/>
          <p:nvPr/>
        </p:nvSpPr>
        <p:spPr>
          <a:xfrm>
            <a:off x="15938385" y="4746669"/>
            <a:ext cx="1179369" cy="7322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19 años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15962369" y="5996990"/>
            <a:ext cx="1179369" cy="7322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13 años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13794699" y="1383237"/>
            <a:ext cx="3537040" cy="8390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Número de años desde su creación</a:t>
            </a:r>
            <a:endParaRPr lang="es-ES" sz="24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57" name="Flecha a la derecha con bandas 56"/>
          <p:cNvSpPr/>
          <p:nvPr/>
        </p:nvSpPr>
        <p:spPr>
          <a:xfrm>
            <a:off x="12767149" y="1529169"/>
            <a:ext cx="701415" cy="64233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58" name="Flecha a la derecha con bandas 57"/>
          <p:cNvSpPr/>
          <p:nvPr/>
        </p:nvSpPr>
        <p:spPr>
          <a:xfrm rot="5400000">
            <a:off x="15227147" y="2453417"/>
            <a:ext cx="701415" cy="64233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70" name="Rectángulo 69"/>
          <p:cNvSpPr/>
          <p:nvPr/>
        </p:nvSpPr>
        <p:spPr>
          <a:xfrm>
            <a:off x="13658950" y="3133313"/>
            <a:ext cx="3908780" cy="8390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indicador de la consolidación y estabilidad</a:t>
            </a:r>
            <a:endParaRPr lang="es-ES" sz="24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14200457" y="4780767"/>
            <a:ext cx="1179369" cy="7322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MAX</a:t>
            </a:r>
          </a:p>
        </p:txBody>
      </p:sp>
      <p:sp>
        <p:nvSpPr>
          <p:cNvPr id="72" name="Rectángulo 71"/>
          <p:cNvSpPr/>
          <p:nvPr/>
        </p:nvSpPr>
        <p:spPr>
          <a:xfrm>
            <a:off x="14200456" y="5996990"/>
            <a:ext cx="1179369" cy="7322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MIN</a:t>
            </a:r>
          </a:p>
        </p:txBody>
      </p:sp>
      <p:sp>
        <p:nvSpPr>
          <p:cNvPr id="73" name="Flecha a la derecha con bandas 72"/>
          <p:cNvSpPr/>
          <p:nvPr/>
        </p:nvSpPr>
        <p:spPr>
          <a:xfrm rot="5400000">
            <a:off x="15230721" y="4121626"/>
            <a:ext cx="701415" cy="64233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</p:spTree>
    <p:extLst>
      <p:ext uri="{BB962C8B-B14F-4D97-AF65-F5344CB8AC3E}">
        <p14:creationId xmlns:p14="http://schemas.microsoft.com/office/powerpoint/2010/main" val="145295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/>
      <p:bldP spid="54" grpId="0" animBg="1"/>
      <p:bldP spid="55" grpId="0" animBg="1"/>
      <p:bldP spid="56" grpId="0" animBg="1"/>
      <p:bldP spid="57" grpId="0" animBg="1"/>
      <p:bldP spid="58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837523" y="47971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Metodología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3068559" y="1652023"/>
            <a:ext cx="9455714" cy="68936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Evolución de las empresas que realizan I+D (2009-2014)</a:t>
            </a:r>
          </a:p>
        </p:txBody>
      </p:sp>
      <p:sp>
        <p:nvSpPr>
          <p:cNvPr id="26" name="Shape 284"/>
          <p:cNvSpPr txBox="1">
            <a:spLocks/>
          </p:cNvSpPr>
          <p:nvPr/>
        </p:nvSpPr>
        <p:spPr>
          <a:xfrm>
            <a:off x="15298832" y="7242400"/>
            <a:ext cx="2763749" cy="1691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s-EC" sz="2800" b="1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Promedio </a:t>
            </a:r>
            <a:r>
              <a:rPr lang="es-CO" sz="2800" b="1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del I+D</a:t>
            </a:r>
          </a:p>
          <a:p>
            <a:pPr algn="ctr">
              <a:spcBef>
                <a:spcPts val="600"/>
              </a:spcBef>
            </a:pPr>
            <a:r>
              <a:rPr lang="es-CO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9.92%</a:t>
            </a:r>
            <a:endParaRPr lang="es-EC" sz="2000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pSp>
        <p:nvGrpSpPr>
          <p:cNvPr id="27" name="Google Shape;625;p40"/>
          <p:cNvGrpSpPr/>
          <p:nvPr/>
        </p:nvGrpSpPr>
        <p:grpSpPr>
          <a:xfrm>
            <a:off x="13922427" y="7660964"/>
            <a:ext cx="1376406" cy="1310355"/>
            <a:chOff x="5292575" y="3681900"/>
            <a:chExt cx="420150" cy="373275"/>
          </a:xfrm>
        </p:grpSpPr>
        <p:sp>
          <p:nvSpPr>
            <p:cNvPr id="28" name="Google Shape;626;p40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27;p40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28;p40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29;p4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30;p4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31;p4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32;p40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334080" y="935624"/>
            <a:ext cx="1606564" cy="15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07688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44" name="Grupo 43"/>
          <p:cNvGrpSpPr/>
          <p:nvPr/>
        </p:nvGrpSpPr>
        <p:grpSpPr>
          <a:xfrm>
            <a:off x="44462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5" name="Rectángulo 44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47" name="Rectángulo 46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48" name="Rectángulo 47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  <p:sp>
        <p:nvSpPr>
          <p:cNvPr id="51" name="Rectángulo 50"/>
          <p:cNvSpPr/>
          <p:nvPr/>
        </p:nvSpPr>
        <p:spPr>
          <a:xfrm>
            <a:off x="16152041" y="4918729"/>
            <a:ext cx="1179369" cy="7322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13.6%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16176025" y="6169050"/>
            <a:ext cx="1179369" cy="7322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6.1%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13827694" y="1329501"/>
            <a:ext cx="3863175" cy="12015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Crear nuevo conocimiento científico o técnico</a:t>
            </a:r>
            <a:endParaRPr lang="es-ES" sz="24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54" name="Flecha a la derecha con bandas 53"/>
          <p:cNvSpPr/>
          <p:nvPr/>
        </p:nvSpPr>
        <p:spPr>
          <a:xfrm>
            <a:off x="12980805" y="1701229"/>
            <a:ext cx="701415" cy="64233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55" name="Flecha a la derecha con bandas 54"/>
          <p:cNvSpPr/>
          <p:nvPr/>
        </p:nvSpPr>
        <p:spPr>
          <a:xfrm rot="5400000">
            <a:off x="15440803" y="2625477"/>
            <a:ext cx="701415" cy="64233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56" name="Rectángulo 55"/>
          <p:cNvSpPr/>
          <p:nvPr/>
        </p:nvSpPr>
        <p:spPr>
          <a:xfrm>
            <a:off x="13789478" y="3305373"/>
            <a:ext cx="3908780" cy="8390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Desarrollo económico sostenible</a:t>
            </a:r>
            <a:endParaRPr lang="es-ES" sz="24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14414113" y="4952827"/>
            <a:ext cx="1179369" cy="7322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MAX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14414112" y="6169050"/>
            <a:ext cx="1179369" cy="7322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MIN</a:t>
            </a:r>
          </a:p>
        </p:txBody>
      </p:sp>
      <p:sp>
        <p:nvSpPr>
          <p:cNvPr id="59" name="Flecha a la derecha con bandas 58"/>
          <p:cNvSpPr/>
          <p:nvPr/>
        </p:nvSpPr>
        <p:spPr>
          <a:xfrm rot="5400000">
            <a:off x="15444377" y="4293686"/>
            <a:ext cx="701415" cy="64233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86" y="2782121"/>
            <a:ext cx="9590487" cy="575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837523" y="47971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Metodología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3469986" y="1652854"/>
            <a:ext cx="3067973" cy="9598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Grupo empresarial </a:t>
            </a:r>
          </a:p>
        </p:txBody>
      </p:sp>
      <p:pic>
        <p:nvPicPr>
          <p:cNvPr id="1028" name="Picture 4" descr="Resultado de imagen para grupo empresari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" r="1811" b="17454"/>
          <a:stretch/>
        </p:blipFill>
        <p:spPr bwMode="auto">
          <a:xfrm>
            <a:off x="4047582" y="327767"/>
            <a:ext cx="1912780" cy="12157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334080" y="935624"/>
            <a:ext cx="1606564" cy="15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07688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32" name="Grupo 31"/>
          <p:cNvGrpSpPr/>
          <p:nvPr/>
        </p:nvGrpSpPr>
        <p:grpSpPr>
          <a:xfrm>
            <a:off x="44462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3" name="Rectángulo 32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  <p:sp>
        <p:nvSpPr>
          <p:cNvPr id="42" name="Rectángulo 41"/>
          <p:cNvSpPr/>
          <p:nvPr/>
        </p:nvSpPr>
        <p:spPr>
          <a:xfrm>
            <a:off x="3002157" y="3904177"/>
            <a:ext cx="4164063" cy="12068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Conjunto de asociaciones entrelazadas con fines productivos</a:t>
            </a:r>
            <a:endParaRPr lang="es-ES" sz="24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49" name="Flecha a la derecha con bandas 48"/>
          <p:cNvSpPr/>
          <p:nvPr/>
        </p:nvSpPr>
        <p:spPr>
          <a:xfrm rot="5400000">
            <a:off x="4596402" y="3020784"/>
            <a:ext cx="701415" cy="642337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18" name="Flecha a la derecha con bandas 17"/>
          <p:cNvSpPr/>
          <p:nvPr/>
        </p:nvSpPr>
        <p:spPr>
          <a:xfrm rot="5400000">
            <a:off x="4596403" y="5501562"/>
            <a:ext cx="701415" cy="642337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19" name="Rectángulo 18"/>
          <p:cNvSpPr/>
          <p:nvPr/>
        </p:nvSpPr>
        <p:spPr>
          <a:xfrm>
            <a:off x="3164214" y="6454850"/>
            <a:ext cx="3908780" cy="10761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Transferencia de tecnología, conocimiento e innovación</a:t>
            </a:r>
            <a:endParaRPr lang="es-ES" sz="24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20" name="Shape 284"/>
          <p:cNvSpPr txBox="1">
            <a:spLocks/>
          </p:cNvSpPr>
          <p:nvPr/>
        </p:nvSpPr>
        <p:spPr>
          <a:xfrm>
            <a:off x="4825732" y="7703837"/>
            <a:ext cx="2151508" cy="1448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s-EC" sz="2800" b="1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Promedio</a:t>
            </a:r>
          </a:p>
          <a:p>
            <a:pPr algn="ctr"/>
            <a:r>
              <a:rPr lang="es-ES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9%</a:t>
            </a:r>
            <a:endParaRPr lang="es-EC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8374154" y="1727806"/>
            <a:ext cx="3284446" cy="101915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Patentes </a:t>
            </a:r>
          </a:p>
        </p:txBody>
      </p:sp>
      <p:grpSp>
        <p:nvGrpSpPr>
          <p:cNvPr id="22" name="Google Shape;625;p40"/>
          <p:cNvGrpSpPr/>
          <p:nvPr/>
        </p:nvGrpSpPr>
        <p:grpSpPr>
          <a:xfrm>
            <a:off x="8252463" y="8350268"/>
            <a:ext cx="1696781" cy="1017314"/>
            <a:chOff x="5292575" y="3681900"/>
            <a:chExt cx="420150" cy="373275"/>
          </a:xfrm>
        </p:grpSpPr>
        <p:sp>
          <p:nvSpPr>
            <p:cNvPr id="23" name="Google Shape;626;p40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27;p40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28;p40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29;p4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30;p4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31;p4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32;p40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Rectángulo 39"/>
          <p:cNvSpPr/>
          <p:nvPr/>
        </p:nvSpPr>
        <p:spPr>
          <a:xfrm>
            <a:off x="8035255" y="3981774"/>
            <a:ext cx="4150387" cy="102937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Derecho de propiedad de 20 años </a:t>
            </a:r>
            <a:endParaRPr lang="es-ES" sz="24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41" name="Flecha a la derecha con bandas 40"/>
          <p:cNvSpPr/>
          <p:nvPr/>
        </p:nvSpPr>
        <p:spPr>
          <a:xfrm rot="5400000">
            <a:off x="9745425" y="3067899"/>
            <a:ext cx="701415" cy="642337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43" name="Flecha a la derecha con bandas 42"/>
          <p:cNvSpPr/>
          <p:nvPr/>
        </p:nvSpPr>
        <p:spPr>
          <a:xfrm rot="5400000">
            <a:off x="9773095" y="5501561"/>
            <a:ext cx="701415" cy="642337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44" name="Rectángulo 43"/>
          <p:cNvSpPr/>
          <p:nvPr/>
        </p:nvSpPr>
        <p:spPr>
          <a:xfrm>
            <a:off x="7989131" y="6609986"/>
            <a:ext cx="4196511" cy="114857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Novedad, nivel inventivo y aplicación industrial</a:t>
            </a:r>
            <a:endParaRPr lang="es-ES" sz="24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45" name="Shape 284"/>
          <p:cNvSpPr txBox="1">
            <a:spLocks/>
          </p:cNvSpPr>
          <p:nvPr/>
        </p:nvSpPr>
        <p:spPr>
          <a:xfrm>
            <a:off x="9508812" y="7959245"/>
            <a:ext cx="2763749" cy="1691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s-EC" sz="2800" b="1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Promedio</a:t>
            </a:r>
          </a:p>
          <a:p>
            <a:pPr algn="ctr"/>
            <a:r>
              <a:rPr lang="es-ES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9%</a:t>
            </a:r>
            <a:endParaRPr lang="es-EC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46" name="Rectángulo redondeado 45"/>
          <p:cNvSpPr/>
          <p:nvPr/>
        </p:nvSpPr>
        <p:spPr>
          <a:xfrm>
            <a:off x="13550178" y="1757444"/>
            <a:ext cx="3496862" cy="9598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Innovación organizacional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13245959" y="3973689"/>
            <a:ext cx="4109069" cy="9949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Nueva forma de organizar o gestionar a la organización</a:t>
            </a:r>
            <a:endParaRPr lang="es-ES" sz="24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57" name="Flecha a la derecha con bandas 56"/>
          <p:cNvSpPr/>
          <p:nvPr/>
        </p:nvSpPr>
        <p:spPr>
          <a:xfrm rot="5400000">
            <a:off x="14949788" y="2980170"/>
            <a:ext cx="701415" cy="642337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58" name="Flecha a la derecha con bandas 57"/>
          <p:cNvSpPr/>
          <p:nvPr/>
        </p:nvSpPr>
        <p:spPr>
          <a:xfrm rot="5400000">
            <a:off x="14949788" y="5404348"/>
            <a:ext cx="701415" cy="642337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sp>
        <p:nvSpPr>
          <p:cNvPr id="59" name="Rectángulo 58"/>
          <p:cNvSpPr/>
          <p:nvPr/>
        </p:nvSpPr>
        <p:spPr>
          <a:xfrm>
            <a:off x="13300084" y="6307014"/>
            <a:ext cx="4054945" cy="18682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Permite aprovechar los recursos materiales y financieros de forma más efectiva</a:t>
            </a:r>
            <a:endParaRPr lang="es-ES" sz="24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60" name="Shape 284"/>
          <p:cNvSpPr txBox="1">
            <a:spLocks/>
          </p:cNvSpPr>
          <p:nvPr/>
        </p:nvSpPr>
        <p:spPr>
          <a:xfrm>
            <a:off x="14636556" y="8148582"/>
            <a:ext cx="2410484" cy="1699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s-EC" sz="2800" b="1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Promedio</a:t>
            </a:r>
          </a:p>
          <a:p>
            <a:pPr algn="ctr"/>
            <a:r>
              <a:rPr lang="es-ES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25%</a:t>
            </a:r>
            <a:endParaRPr lang="es-EC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pSp>
        <p:nvGrpSpPr>
          <p:cNvPr id="61" name="Google Shape;581;p40"/>
          <p:cNvGrpSpPr/>
          <p:nvPr/>
        </p:nvGrpSpPr>
        <p:grpSpPr>
          <a:xfrm>
            <a:off x="14060356" y="8418672"/>
            <a:ext cx="782992" cy="1136406"/>
            <a:chOff x="3951850" y="2985350"/>
            <a:chExt cx="407950" cy="416500"/>
          </a:xfrm>
        </p:grpSpPr>
        <p:sp>
          <p:nvSpPr>
            <p:cNvPr id="62" name="Google Shape;582;p4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3;p4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4;p40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5;p40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16;p40"/>
          <p:cNvGrpSpPr/>
          <p:nvPr/>
        </p:nvGrpSpPr>
        <p:grpSpPr>
          <a:xfrm>
            <a:off x="3626055" y="8081982"/>
            <a:ext cx="1377917" cy="883082"/>
            <a:chOff x="3932350" y="3714775"/>
            <a:chExt cx="439650" cy="319075"/>
          </a:xfrm>
        </p:grpSpPr>
        <p:sp>
          <p:nvSpPr>
            <p:cNvPr id="67" name="Google Shape;617;p40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18;p40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19;p40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20;p40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21;p40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Resultado de imagen para PATEN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437" y="389529"/>
            <a:ext cx="1687027" cy="12652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EMPRES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884" y="750344"/>
            <a:ext cx="2120176" cy="9025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8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2" grpId="0" animBg="1"/>
      <p:bldP spid="49" grpId="0" animBg="1"/>
      <p:bldP spid="18" grpId="0" animBg="1"/>
      <p:bldP spid="19" grpId="0" animBg="1"/>
      <p:bldP spid="20" grpId="0"/>
      <p:bldP spid="21" grpId="0" animBg="1"/>
      <p:bldP spid="40" grpId="0" animBg="1"/>
      <p:bldP spid="41" grpId="0" animBg="1"/>
      <p:bldP spid="43" grpId="0" animBg="1"/>
      <p:bldP spid="44" grpId="0" animBg="1"/>
      <p:bldP spid="45" grpId="0"/>
      <p:bldP spid="46" grpId="0" animBg="1"/>
      <p:bldP spid="56" grpId="0" animBg="1"/>
      <p:bldP spid="57" grpId="0" animBg="1"/>
      <p:bldP spid="58" grpId="0" animBg="1"/>
      <p:bldP spid="59" grpId="0" animBg="1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17192734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23</a:t>
            </a:fld>
            <a:endParaRPr lang="ja-JP" altLang="en-US"/>
          </a:p>
        </p:txBody>
      </p:sp>
      <p:pic>
        <p:nvPicPr>
          <p:cNvPr id="6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0816" y="825211"/>
            <a:ext cx="1812304" cy="1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90816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837523" y="47971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Metodología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2965734" y="3057682"/>
            <a:ext cx="6178228" cy="5940571"/>
            <a:chOff x="74725" y="152400"/>
            <a:chExt cx="3719064" cy="2486025"/>
          </a:xfrm>
        </p:grpSpPr>
        <p:sp>
          <p:nvSpPr>
            <p:cNvPr id="22" name="Llamada de flecha a la derecha 21"/>
            <p:cNvSpPr/>
            <p:nvPr/>
          </p:nvSpPr>
          <p:spPr>
            <a:xfrm>
              <a:off x="74725" y="152400"/>
              <a:ext cx="779311" cy="2486025"/>
            </a:xfrm>
            <a:prstGeom prst="rightArrowCallout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s-ES" sz="2400" b="1" dirty="0">
                  <a:solidFill>
                    <a:schemeClr val="bg1"/>
                  </a:solidFill>
                </a:rPr>
                <a:t>ESTRATEGIA DE ESTIMACIÓN</a:t>
              </a:r>
            </a:p>
          </p:txBody>
        </p:sp>
        <p:cxnSp>
          <p:nvCxnSpPr>
            <p:cNvPr id="23" name="Conector angular 22"/>
            <p:cNvCxnSpPr/>
            <p:nvPr/>
          </p:nvCxnSpPr>
          <p:spPr>
            <a:xfrm flipV="1">
              <a:off x="860594" y="446567"/>
              <a:ext cx="902335" cy="878205"/>
            </a:xfrm>
            <a:prstGeom prst="bentConnector3">
              <a:avLst/>
            </a:prstGeom>
            <a:noFill/>
            <a:ln w="19050" cap="flat" cmpd="sng" algn="ctr">
              <a:solidFill>
                <a:srgbClr val="ED7D31">
                  <a:lumMod val="75000"/>
                </a:srgbClr>
              </a:solidFill>
              <a:prstDash val="sysDash"/>
              <a:miter lim="800000"/>
              <a:tailEnd type="triangle"/>
            </a:ln>
            <a:effectLst/>
          </p:spPr>
        </p:cxnSp>
        <p:cxnSp>
          <p:nvCxnSpPr>
            <p:cNvPr id="24" name="Conector angular 23"/>
            <p:cNvCxnSpPr/>
            <p:nvPr/>
          </p:nvCxnSpPr>
          <p:spPr>
            <a:xfrm>
              <a:off x="871183" y="1499191"/>
              <a:ext cx="854709" cy="902335"/>
            </a:xfrm>
            <a:prstGeom prst="bentConnector3">
              <a:avLst/>
            </a:prstGeom>
            <a:noFill/>
            <a:ln w="19050" cap="flat" cmpd="sng" algn="ctr">
              <a:solidFill>
                <a:srgbClr val="ED7D31">
                  <a:lumMod val="75000"/>
                </a:srgbClr>
              </a:solidFill>
              <a:prstDash val="sysDash"/>
              <a:miter lim="800000"/>
              <a:tailEnd type="triangle"/>
            </a:ln>
            <a:effectLst/>
          </p:spPr>
        </p:cxnSp>
        <p:sp>
          <p:nvSpPr>
            <p:cNvPr id="25" name="Rectángulo redondeado 24"/>
            <p:cNvSpPr/>
            <p:nvPr/>
          </p:nvSpPr>
          <p:spPr>
            <a:xfrm>
              <a:off x="1781421" y="234821"/>
              <a:ext cx="1531620" cy="53403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S" sz="2400" dirty="0">
                  <a:solidFill>
                    <a:srgbClr val="000000"/>
                  </a:solidFill>
                  <a:effectLst/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Datos de panel</a:t>
              </a:r>
              <a:endParaRPr lang="es-ES" sz="2400" dirty="0">
                <a:effectLst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26" name="Rectángulo redondeado 25"/>
            <p:cNvSpPr/>
            <p:nvPr/>
          </p:nvSpPr>
          <p:spPr>
            <a:xfrm>
              <a:off x="1781421" y="2086916"/>
              <a:ext cx="1531620" cy="53403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S" sz="2400" dirty="0">
                  <a:solidFill>
                    <a:srgbClr val="000000"/>
                  </a:solidFill>
                  <a:effectLst/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Test de </a:t>
              </a:r>
              <a:r>
                <a:rPr lang="es-ES" sz="2400" dirty="0" err="1">
                  <a:solidFill>
                    <a:srgbClr val="000000"/>
                  </a:solidFill>
                  <a:effectLst/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Hausman</a:t>
              </a:r>
              <a:endParaRPr lang="es-ES" sz="2400" dirty="0">
                <a:effectLst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27" name="Flecha a la derecha con bandas 26"/>
            <p:cNvSpPr/>
            <p:nvPr/>
          </p:nvSpPr>
          <p:spPr>
            <a:xfrm>
              <a:off x="3351667" y="365271"/>
              <a:ext cx="442122" cy="273133"/>
            </a:xfrm>
            <a:prstGeom prst="stripedRightArrow">
              <a:avLst/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240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28" name="Flecha a la derecha con bandas 27"/>
            <p:cNvSpPr/>
            <p:nvPr/>
          </p:nvSpPr>
          <p:spPr>
            <a:xfrm>
              <a:off x="3330478" y="2260406"/>
              <a:ext cx="463311" cy="273133"/>
            </a:xfrm>
            <a:prstGeom prst="stripedRightArrow">
              <a:avLst/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240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</p:grpSp>
      <p:sp>
        <p:nvSpPr>
          <p:cNvPr id="31" name="Rectángulo 30"/>
          <p:cNvSpPr/>
          <p:nvPr/>
        </p:nvSpPr>
        <p:spPr>
          <a:xfrm>
            <a:off x="9291257" y="3210963"/>
            <a:ext cx="3667545" cy="689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Efectos fijos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9268718" y="4618925"/>
            <a:ext cx="3667545" cy="689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Efectos aleatorios </a:t>
            </a:r>
          </a:p>
        </p:txBody>
      </p:sp>
      <p:sp>
        <p:nvSpPr>
          <p:cNvPr id="33" name="Abrir llave 32"/>
          <p:cNvSpPr/>
          <p:nvPr/>
        </p:nvSpPr>
        <p:spPr>
          <a:xfrm>
            <a:off x="9040912" y="3341668"/>
            <a:ext cx="176698" cy="142221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Llamada de flecha hacia arriba 33"/>
          <p:cNvSpPr/>
          <p:nvPr/>
        </p:nvSpPr>
        <p:spPr>
          <a:xfrm>
            <a:off x="5601844" y="4774395"/>
            <a:ext cx="2828518" cy="1803911"/>
          </a:xfrm>
          <a:prstGeom prst="upArrow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0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Controla la heterogeneidad no observada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3596173" y="2847566"/>
            <a:ext cx="3939779" cy="138118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80340" algn="ctr">
              <a:spcBef>
                <a:spcPts val="600"/>
              </a:spcBef>
              <a:spcAft>
                <a:spcPts val="600"/>
              </a:spcAft>
            </a:pPr>
            <a:r>
              <a:rPr lang="es-CO" sz="20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Exploran la relación entre predictor y variables de resultado</a:t>
            </a:r>
            <a:endParaRPr lang="es-ES" sz="2000" dirty="0">
              <a:effectLst/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39" name="Flecha a la derecha con bandas 38"/>
          <p:cNvSpPr/>
          <p:nvPr/>
        </p:nvSpPr>
        <p:spPr>
          <a:xfrm>
            <a:off x="12861706" y="3315096"/>
            <a:ext cx="734467" cy="543361"/>
          </a:xfrm>
          <a:prstGeom prst="stripedRightArrow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40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13596173" y="4530757"/>
            <a:ext cx="3939779" cy="14236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80340" algn="ctr">
              <a:spcBef>
                <a:spcPts val="600"/>
              </a:spcBef>
              <a:spcAft>
                <a:spcPts val="600"/>
              </a:spcAft>
            </a:pPr>
            <a:r>
              <a:rPr lang="es-CO" sz="20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No elimina el sesgo de las variables que se encuentran dentro de un mismo grupo</a:t>
            </a:r>
            <a:endParaRPr lang="es-ES" sz="2000" dirty="0">
              <a:effectLst/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41" name="Flecha a la derecha con bandas 40"/>
          <p:cNvSpPr/>
          <p:nvPr/>
        </p:nvSpPr>
        <p:spPr>
          <a:xfrm>
            <a:off x="12861706" y="4736332"/>
            <a:ext cx="734467" cy="543361"/>
          </a:xfrm>
          <a:prstGeom prst="stripedRightArrow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40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42" name="Cuadro de texto 71"/>
          <p:cNvSpPr txBox="1"/>
          <p:nvPr/>
        </p:nvSpPr>
        <p:spPr>
          <a:xfrm>
            <a:off x="13868549" y="6054721"/>
            <a:ext cx="3605056" cy="40334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Baronio</a:t>
            </a: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y Vivanco (2014</a:t>
            </a: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)</a:t>
            </a:r>
            <a:endParaRPr lang="es-ES" sz="66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00268" y="9201955"/>
            <a:ext cx="3607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latin typeface="Roboto Condensed" panose="020B0604020202020204"/>
                <a:ea typeface="Times New Roman" panose="02020603050405020304" pitchFamily="18" charset="0"/>
              </a:rPr>
              <a:t>Jerry Allen </a:t>
            </a:r>
            <a:r>
              <a:rPr lang="es-CO" sz="2000" b="1" dirty="0" err="1">
                <a:latin typeface="Roboto Condensed" panose="020B0604020202020204"/>
                <a:ea typeface="Times New Roman" panose="02020603050405020304" pitchFamily="18" charset="0"/>
              </a:rPr>
              <a:t>Hausman</a:t>
            </a:r>
            <a:r>
              <a:rPr lang="es-CO" sz="2000" b="1" dirty="0">
                <a:latin typeface="Roboto Condensed" panose="020B0604020202020204"/>
                <a:ea typeface="Times New Roman" panose="02020603050405020304" pitchFamily="18" charset="0"/>
              </a:rPr>
              <a:t> (1978) </a:t>
            </a:r>
            <a:endParaRPr lang="es-CO" sz="2000" b="1" dirty="0">
              <a:latin typeface="Roboto Condensed" panose="020B0604020202020204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127590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5" name="Rectángulo 44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52" name="Rectángulo 51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54" name="Rectángulo 53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  <p:graphicFrame>
        <p:nvGraphicFramePr>
          <p:cNvPr id="57" name="Diagrama 56"/>
          <p:cNvGraphicFramePr/>
          <p:nvPr>
            <p:extLst>
              <p:ext uri="{D42A27DB-BD31-4B8C-83A1-F6EECF244321}">
                <p14:modId xmlns:p14="http://schemas.microsoft.com/office/powerpoint/2010/main" val="827760214"/>
              </p:ext>
            </p:extLst>
          </p:nvPr>
        </p:nvGraphicFramePr>
        <p:xfrm>
          <a:off x="5020739" y="317527"/>
          <a:ext cx="10903780" cy="301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8" name="Rectángulo 57"/>
          <p:cNvSpPr/>
          <p:nvPr/>
        </p:nvSpPr>
        <p:spPr>
          <a:xfrm>
            <a:off x="12188892" y="6689366"/>
            <a:ext cx="4204225" cy="1554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Es menor a 0.05</a:t>
            </a:r>
            <a:r>
              <a:rPr lang="es-CO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, existe correlación y se elige el modelo de efectos fijos</a:t>
            </a:r>
            <a:endParaRPr lang="es-ES" sz="20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12197604" y="8579690"/>
            <a:ext cx="4195513" cy="14007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Es mayor a 0.05, </a:t>
            </a:r>
            <a:r>
              <a:rPr lang="es-CO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se </a:t>
            </a:r>
            <a:r>
              <a:rPr lang="es-EC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considera el modelo de efectos aleatorios. </a:t>
            </a:r>
            <a:endParaRPr lang="es-ES" sz="20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60" name="Abrir llave 59"/>
          <p:cNvSpPr/>
          <p:nvPr/>
        </p:nvSpPr>
        <p:spPr>
          <a:xfrm>
            <a:off x="11845993" y="7607329"/>
            <a:ext cx="176698" cy="142221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Elipse 60"/>
          <p:cNvSpPr/>
          <p:nvPr/>
        </p:nvSpPr>
        <p:spPr>
          <a:xfrm>
            <a:off x="9291257" y="7741660"/>
            <a:ext cx="2221870" cy="1214838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80340" algn="ctr">
              <a:spcBef>
                <a:spcPts val="600"/>
              </a:spcBef>
              <a:spcAft>
                <a:spcPts val="600"/>
              </a:spcAft>
            </a:pPr>
            <a:r>
              <a:rPr lang="es-CO" sz="20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 valor</a:t>
            </a:r>
            <a:endParaRPr lang="es-ES" sz="2000" dirty="0">
              <a:effectLst/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" grpId="0"/>
      <p:bldGraphic spid="57" grpId="0">
        <p:bldAsOne/>
      </p:bldGraphic>
      <p:bldP spid="58" grpId="0" animBg="1"/>
      <p:bldP spid="59" grpId="0" animBg="1"/>
      <p:bldP spid="60" grpId="0" animBg="1"/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24</a:t>
            </a:fld>
            <a:endParaRPr lang="ja-JP" altLang="en-US"/>
          </a:p>
        </p:txBody>
      </p:sp>
      <p:pic>
        <p:nvPicPr>
          <p:cNvPr id="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0816" y="825211"/>
            <a:ext cx="1812304" cy="1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90816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837523" y="47971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Metodología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27590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Rectángulo 7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  <p:pic>
        <p:nvPicPr>
          <p:cNvPr id="15" name="Imagen 14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12" y="8031378"/>
            <a:ext cx="2073043" cy="1520232"/>
          </a:xfrm>
          <a:prstGeom prst="rect">
            <a:avLst/>
          </a:prstGeom>
        </p:spPr>
      </p:pic>
      <p:pic>
        <p:nvPicPr>
          <p:cNvPr id="16" name="Imagen 15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00" y="8203244"/>
            <a:ext cx="772456" cy="897980"/>
          </a:xfrm>
          <a:prstGeom prst="rect">
            <a:avLst/>
          </a:prstGeom>
        </p:spPr>
      </p:pic>
      <p:sp>
        <p:nvSpPr>
          <p:cNvPr id="17" name="Abrir llave 16"/>
          <p:cNvSpPr/>
          <p:nvPr/>
        </p:nvSpPr>
        <p:spPr>
          <a:xfrm>
            <a:off x="3582139" y="8025522"/>
            <a:ext cx="779874" cy="145186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7" name="Rectángulo redondeado 26"/>
          <p:cNvSpPr/>
          <p:nvPr/>
        </p:nvSpPr>
        <p:spPr>
          <a:xfrm>
            <a:off x="6579756" y="7074060"/>
            <a:ext cx="7010400" cy="68936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MODELO DE BARRERAS DE INNOVACIÓN</a:t>
            </a:r>
          </a:p>
        </p:txBody>
      </p:sp>
      <p:grpSp>
        <p:nvGrpSpPr>
          <p:cNvPr id="28" name="Google Shape;581;p40"/>
          <p:cNvGrpSpPr/>
          <p:nvPr/>
        </p:nvGrpSpPr>
        <p:grpSpPr>
          <a:xfrm>
            <a:off x="13869200" y="7887256"/>
            <a:ext cx="782992" cy="1136406"/>
            <a:chOff x="3951850" y="2985350"/>
            <a:chExt cx="407950" cy="416500"/>
          </a:xfrm>
        </p:grpSpPr>
        <p:sp>
          <p:nvSpPr>
            <p:cNvPr id="29" name="Google Shape;582;p4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83;p4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84;p40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85;p40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3790334" y="516594"/>
            <a:ext cx="3972144" cy="6557466"/>
            <a:chOff x="74725" y="191795"/>
            <a:chExt cx="2391083" cy="2486025"/>
          </a:xfrm>
        </p:grpSpPr>
        <p:sp>
          <p:nvSpPr>
            <p:cNvPr id="35" name="Llamada de flecha a la derecha 34"/>
            <p:cNvSpPr/>
            <p:nvPr/>
          </p:nvSpPr>
          <p:spPr>
            <a:xfrm>
              <a:off x="74725" y="191795"/>
              <a:ext cx="779311" cy="2486025"/>
            </a:xfrm>
            <a:prstGeom prst="rightArrowCallout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s-ES" sz="2400" b="1" dirty="0">
                  <a:solidFill>
                    <a:schemeClr val="bg1"/>
                  </a:solidFill>
                </a:rPr>
                <a:t>ESPECIFICACIÓN DEL MODELO</a:t>
              </a:r>
            </a:p>
          </p:txBody>
        </p:sp>
        <p:sp>
          <p:nvSpPr>
            <p:cNvPr id="39" name="Rectángulo redondeado 38"/>
            <p:cNvSpPr/>
            <p:nvPr/>
          </p:nvSpPr>
          <p:spPr>
            <a:xfrm>
              <a:off x="934188" y="1133863"/>
              <a:ext cx="1531620" cy="53403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S" sz="2400" dirty="0">
                  <a:solidFill>
                    <a:srgbClr val="000000"/>
                  </a:solidFill>
                  <a:effectLst/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Modelo </a:t>
              </a:r>
              <a:r>
                <a:rPr lang="es-ES" sz="2400" dirty="0" err="1">
                  <a:solidFill>
                    <a:srgbClr val="000000"/>
                  </a:solidFill>
                  <a:effectLst/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Logit</a:t>
              </a:r>
              <a:endParaRPr lang="es-ES" sz="2400" dirty="0">
                <a:effectLst/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</p:grpSp>
      <p:sp>
        <p:nvSpPr>
          <p:cNvPr id="42" name="Abrir llave 41"/>
          <p:cNvSpPr/>
          <p:nvPr/>
        </p:nvSpPr>
        <p:spPr>
          <a:xfrm>
            <a:off x="8382177" y="1124558"/>
            <a:ext cx="603635" cy="513620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Rectángulo 42"/>
          <p:cNvSpPr/>
          <p:nvPr/>
        </p:nvSpPr>
        <p:spPr>
          <a:xfrm>
            <a:off x="5765900" y="4649405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err="1">
                <a:latin typeface="Roboto Condensed" panose="020B0604020202020204"/>
                <a:ea typeface="Times New Roman" panose="02020603050405020304" pitchFamily="18" charset="0"/>
              </a:rPr>
              <a:t>Berkson</a:t>
            </a:r>
            <a:r>
              <a:rPr lang="es-CO" sz="2400" b="1" dirty="0">
                <a:latin typeface="Roboto Condensed" panose="020B0604020202020204"/>
                <a:ea typeface="Times New Roman" panose="02020603050405020304" pitchFamily="18" charset="0"/>
              </a:rPr>
              <a:t> (1944)</a:t>
            </a:r>
            <a:endParaRPr lang="es-CO" sz="2400" b="1" dirty="0">
              <a:latin typeface="Roboto Condensed" panose="020B0604020202020204"/>
            </a:endParaRPr>
          </a:p>
        </p:txBody>
      </p:sp>
      <p:graphicFrame>
        <p:nvGraphicFramePr>
          <p:cNvPr id="44" name="Diagrama 43"/>
          <p:cNvGraphicFramePr/>
          <p:nvPr>
            <p:extLst>
              <p:ext uri="{D42A27DB-BD31-4B8C-83A1-F6EECF244321}">
                <p14:modId xmlns:p14="http://schemas.microsoft.com/office/powerpoint/2010/main" val="501016541"/>
              </p:ext>
            </p:extLst>
          </p:nvPr>
        </p:nvGraphicFramePr>
        <p:xfrm>
          <a:off x="9107788" y="1211865"/>
          <a:ext cx="7718522" cy="486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5" name="Estrella de 6 puntas 44"/>
          <p:cNvSpPr/>
          <p:nvPr/>
        </p:nvSpPr>
        <p:spPr>
          <a:xfrm>
            <a:off x="5715223" y="1124558"/>
            <a:ext cx="1632548" cy="1625175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99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endParaRPr lang="en-US" sz="1999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13262581" y="9088349"/>
            <a:ext cx="2611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err="1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Pellegrino</a:t>
            </a:r>
            <a:r>
              <a:rPr lang="es-CO" sz="2400" b="1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, 2018 </a:t>
            </a:r>
          </a:p>
        </p:txBody>
      </p:sp>
      <p:pic>
        <p:nvPicPr>
          <p:cNvPr id="52" name="Imagen 51" descr="Recorte de pantalla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18" y="8070118"/>
            <a:ext cx="6015684" cy="1362670"/>
          </a:xfrm>
          <a:prstGeom prst="rect">
            <a:avLst/>
          </a:prstGeom>
        </p:spPr>
      </p:pic>
      <p:sp>
        <p:nvSpPr>
          <p:cNvPr id="53" name="Elipse 52"/>
          <p:cNvSpPr/>
          <p:nvPr/>
        </p:nvSpPr>
        <p:spPr>
          <a:xfrm>
            <a:off x="7246897" y="8347050"/>
            <a:ext cx="724495" cy="9459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Elipse 53"/>
          <p:cNvSpPr/>
          <p:nvPr/>
        </p:nvSpPr>
        <p:spPr>
          <a:xfrm>
            <a:off x="8636508" y="8240010"/>
            <a:ext cx="1351252" cy="1192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Elipse 54"/>
          <p:cNvSpPr/>
          <p:nvPr/>
        </p:nvSpPr>
        <p:spPr>
          <a:xfrm>
            <a:off x="10290628" y="8318533"/>
            <a:ext cx="724495" cy="9459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Elipse 55"/>
          <p:cNvSpPr/>
          <p:nvPr/>
        </p:nvSpPr>
        <p:spPr>
          <a:xfrm>
            <a:off x="11333980" y="8306811"/>
            <a:ext cx="724495" cy="9459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8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42" grpId="0" animBg="1"/>
      <p:bldP spid="43" grpId="0"/>
      <p:bldGraphic spid="44" grpId="0">
        <p:bldAsOne/>
      </p:bldGraphic>
      <p:bldP spid="45" grpId="0" animBg="1"/>
      <p:bldP spid="51" grpId="0"/>
      <p:bldP spid="53" grpId="0" animBg="1"/>
      <p:bldP spid="54" grpId="0" animBg="1"/>
      <p:bldP spid="55" grpId="0" animBg="1"/>
      <p:bldP spid="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25</a:t>
            </a:fld>
            <a:endParaRPr lang="ja-JP" altLang="en-US"/>
          </a:p>
        </p:txBody>
      </p:sp>
      <p:pic>
        <p:nvPicPr>
          <p:cNvPr id="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49252" y="825211"/>
            <a:ext cx="1812304" cy="1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49252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837523" y="47971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Resultados empíricos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86026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Rectángulo 7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  <p:graphicFrame>
        <p:nvGraphicFramePr>
          <p:cNvPr id="14" name="Tabla 13"/>
          <p:cNvGraphicFramePr>
            <a:graphicFrameLocks noGrp="1"/>
          </p:cNvGraphicFramePr>
          <p:nvPr/>
        </p:nvGraphicFramePr>
        <p:xfrm>
          <a:off x="4229101" y="2034542"/>
          <a:ext cx="11590018" cy="674369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871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5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55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94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0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Variable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Obs.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     Mean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       Std. Dev.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Min.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Max.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4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Size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16,644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0,814268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0,3626118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4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Age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16,644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15,51268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12,44412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195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4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Emp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16,644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32,03232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53,25452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3531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4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Grep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16,644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0,089702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0,2857629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04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Gii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16,644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0,089641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0,2856766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04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Pat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16,644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0,089762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0,2858492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04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Innor</a:t>
                      </a:r>
                      <a:endParaRPr lang="es-C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16,644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0,255167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0,4359682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</a:t>
                      </a:r>
                      <a:endParaRPr lang="es-CO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ángulo redondeado 14"/>
          <p:cNvSpPr/>
          <p:nvPr/>
        </p:nvSpPr>
        <p:spPr>
          <a:xfrm>
            <a:off x="4229101" y="870931"/>
            <a:ext cx="5189219" cy="68936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ESTADÍSTICOS DESCRIPTIVOS</a:t>
            </a:r>
          </a:p>
        </p:txBody>
      </p:sp>
      <p:grpSp>
        <p:nvGrpSpPr>
          <p:cNvPr id="16" name="Google Shape;494;p40"/>
          <p:cNvGrpSpPr/>
          <p:nvPr/>
        </p:nvGrpSpPr>
        <p:grpSpPr>
          <a:xfrm>
            <a:off x="3651779" y="754379"/>
            <a:ext cx="584797" cy="632200"/>
            <a:chOff x="2594050" y="1631825"/>
            <a:chExt cx="439625" cy="439625"/>
          </a:xfrm>
        </p:grpSpPr>
        <p:sp>
          <p:nvSpPr>
            <p:cNvPr id="17" name="Google Shape;495;p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18" name="Google Shape;496;p4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19" name="Google Shape;497;p4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20" name="Google Shape;498;p40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</p:grpSp>
      <p:sp>
        <p:nvSpPr>
          <p:cNvPr id="21" name="Rectángulo redondeado 20"/>
          <p:cNvSpPr/>
          <p:nvPr/>
        </p:nvSpPr>
        <p:spPr>
          <a:xfrm>
            <a:off x="8620922" y="4111065"/>
            <a:ext cx="1403188" cy="65366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8628185" y="4912141"/>
            <a:ext cx="1395924" cy="653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8620922" y="3329354"/>
            <a:ext cx="1403186" cy="634302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Lágrima 25"/>
          <p:cNvSpPr/>
          <p:nvPr/>
        </p:nvSpPr>
        <p:spPr>
          <a:xfrm>
            <a:off x="8620920" y="5798531"/>
            <a:ext cx="1403188" cy="653667"/>
          </a:xfrm>
          <a:prstGeom prst="teardrop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inta perforada 26"/>
          <p:cNvSpPr/>
          <p:nvPr/>
        </p:nvSpPr>
        <p:spPr>
          <a:xfrm>
            <a:off x="8623558" y="6681270"/>
            <a:ext cx="1403188" cy="653667"/>
          </a:xfrm>
          <a:prstGeom prst="flowChartPunchedTap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redondeado 27"/>
          <p:cNvSpPr/>
          <p:nvPr/>
        </p:nvSpPr>
        <p:spPr>
          <a:xfrm>
            <a:off x="8628185" y="7446779"/>
            <a:ext cx="1403188" cy="653667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dondear rectángulo de esquina del mismo lado 28"/>
          <p:cNvSpPr/>
          <p:nvPr/>
        </p:nvSpPr>
        <p:spPr>
          <a:xfrm>
            <a:off x="8620920" y="8171465"/>
            <a:ext cx="1403188" cy="653667"/>
          </a:xfrm>
          <a:prstGeom prst="round2Same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35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837523" y="47971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Resultados empíricos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196867"/>
              </p:ext>
            </p:extLst>
          </p:nvPr>
        </p:nvGraphicFramePr>
        <p:xfrm>
          <a:off x="3251564" y="2797736"/>
          <a:ext cx="14202230" cy="5655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0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5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2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22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s-EC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Barreras de costo</a:t>
                      </a:r>
                      <a:endParaRPr lang="es-EC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barr1</a:t>
                      </a:r>
                      <a:endParaRPr lang="es-EC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barr2</a:t>
                      </a:r>
                      <a:endParaRPr lang="es-EC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barr3</a:t>
                      </a:r>
                      <a:endParaRPr lang="es-EC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1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Falta de fondos dentro de su empresa o grupo" para las actividades de innovación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Falta de financiamiento de fuentes externas a la empresa" para las actividades de innovación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Costos de innovación muy altos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22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0,075581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0,80185093*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0,74434377*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2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0,6515945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0,37820681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0,8725784*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22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grep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0,62141303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0,34168328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0,39323534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22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gii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1,1154271***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0,61619854*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1,3932723***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22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1,0783487**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0,19385192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1,0124647***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22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innor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1,2459871***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1,1343535***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0,7380897***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Rectángulo redondeado 16"/>
          <p:cNvSpPr/>
          <p:nvPr/>
        </p:nvSpPr>
        <p:spPr>
          <a:xfrm>
            <a:off x="4005665" y="1550745"/>
            <a:ext cx="9281159" cy="68936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MODELO LOGIT CON DATOS DE PANEL DE EFECTOS FIJOS</a:t>
            </a:r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01959"/>
              </p:ext>
            </p:extLst>
          </p:nvPr>
        </p:nvGraphicFramePr>
        <p:xfrm>
          <a:off x="3228703" y="2797736"/>
          <a:ext cx="14225091" cy="5655912"/>
        </p:xfrm>
        <a:graphic>
          <a:graphicData uri="http://schemas.openxmlformats.org/drawingml/2006/table">
            <a:tbl>
              <a:tblPr/>
              <a:tblGrid>
                <a:gridCol w="14225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55912">
                <a:tc>
                  <a:txBody>
                    <a:bodyPr/>
                    <a:lstStyle/>
                    <a:p>
                      <a:endParaRPr lang="es-EC" dirty="0"/>
                    </a:p>
                    <a:p>
                      <a:endParaRPr lang="es-EC" dirty="0"/>
                    </a:p>
                    <a:p>
                      <a:endParaRPr lang="es-EC" dirty="0"/>
                    </a:p>
                    <a:p>
                      <a:endParaRPr lang="es-EC" dirty="0"/>
                    </a:p>
                    <a:p>
                      <a:endParaRPr lang="es-EC" dirty="0"/>
                    </a:p>
                    <a:p>
                      <a:endParaRPr lang="es-EC" dirty="0"/>
                    </a:p>
                    <a:p>
                      <a:endParaRPr lang="es-EC" dirty="0"/>
                    </a:p>
                  </a:txBody>
                  <a:tcPr>
                    <a:lnL w="57150" cmpd="sng">
                      <a:solidFill>
                        <a:schemeClr val="tx1"/>
                      </a:solidFill>
                      <a:prstDash val="solid"/>
                    </a:lnL>
                    <a:lnR w="57150" cmpd="sng">
                      <a:solidFill>
                        <a:schemeClr val="tx1"/>
                      </a:solidFill>
                      <a:prstDash val="solid"/>
                    </a:lnR>
                    <a:lnT w="57150" cmpd="sng">
                      <a:solidFill>
                        <a:schemeClr val="tx1"/>
                      </a:solidFill>
                      <a:prstDash val="solid"/>
                    </a:lnT>
                    <a:lnB w="571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0" name="Google Shape;494;p40"/>
          <p:cNvGrpSpPr/>
          <p:nvPr/>
        </p:nvGrpSpPr>
        <p:grpSpPr>
          <a:xfrm>
            <a:off x="3251564" y="1580210"/>
            <a:ext cx="584797" cy="632200"/>
            <a:chOff x="2594050" y="1631825"/>
            <a:chExt cx="439625" cy="439625"/>
          </a:xfrm>
        </p:grpSpPr>
        <p:sp>
          <p:nvSpPr>
            <p:cNvPr id="21" name="Google Shape;495;p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22" name="Google Shape;496;p4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23" name="Google Shape;497;p4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24" name="Google Shape;498;p40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</p:grpSp>
      <p:sp>
        <p:nvSpPr>
          <p:cNvPr id="25" name="23 Rectángulo redondeado"/>
          <p:cNvSpPr/>
          <p:nvPr/>
        </p:nvSpPr>
        <p:spPr>
          <a:xfrm>
            <a:off x="6362700" y="7975500"/>
            <a:ext cx="10515600" cy="45886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23 Rectángulo redondeado"/>
          <p:cNvSpPr/>
          <p:nvPr/>
        </p:nvSpPr>
        <p:spPr>
          <a:xfrm>
            <a:off x="10877550" y="5656541"/>
            <a:ext cx="6000750" cy="477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" name="23 Rectángulo redondeado"/>
          <p:cNvSpPr/>
          <p:nvPr/>
        </p:nvSpPr>
        <p:spPr>
          <a:xfrm>
            <a:off x="6362700" y="7009888"/>
            <a:ext cx="10515600" cy="47814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Elipse 30"/>
          <p:cNvSpPr/>
          <p:nvPr/>
        </p:nvSpPr>
        <p:spPr>
          <a:xfrm>
            <a:off x="6362700" y="7589282"/>
            <a:ext cx="2474823" cy="3862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14507412" y="7567510"/>
            <a:ext cx="2474823" cy="386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14507413" y="6133717"/>
            <a:ext cx="2521608" cy="487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49252" y="825211"/>
            <a:ext cx="1812304" cy="1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49252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30" name="Grupo 29"/>
          <p:cNvGrpSpPr/>
          <p:nvPr/>
        </p:nvGrpSpPr>
        <p:grpSpPr>
          <a:xfrm>
            <a:off x="86026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4" name="Rectángulo 33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347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31" grpId="0" animBg="1"/>
      <p:bldP spid="32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837523" y="47971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Resultados empíricos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95270"/>
              </p:ext>
            </p:extLst>
          </p:nvPr>
        </p:nvGraphicFramePr>
        <p:xfrm>
          <a:off x="3902400" y="3011536"/>
          <a:ext cx="12739189" cy="5616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2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4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4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s-EC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Barreras de mercado</a:t>
                      </a:r>
                      <a:endParaRPr lang="es-EC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4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barr4</a:t>
                      </a:r>
                      <a:endParaRPr lang="es-EC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barr5</a:t>
                      </a:r>
                      <a:endParaRPr lang="es-EC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95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Mercado dominado por empresas establecidas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Incertidumbre de la demanda para bienes o servicios innovadores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44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0,32545276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0,0853611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44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-0,29590083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-0,13040327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44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grep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-0,14590098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-0,15132782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93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gii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1,3969519***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1,3036379***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44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-0,70665743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0,91400011**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93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innor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0,43797846*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1,0180286***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Rectángulo redondeado 14"/>
          <p:cNvSpPr/>
          <p:nvPr/>
        </p:nvSpPr>
        <p:spPr>
          <a:xfrm>
            <a:off x="4736271" y="1731440"/>
            <a:ext cx="9281159" cy="68936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MODELO LOGIT CON DATOS DE PANEL DE EFECTOS FIJOS</a:t>
            </a:r>
          </a:p>
        </p:txBody>
      </p:sp>
      <p:grpSp>
        <p:nvGrpSpPr>
          <p:cNvPr id="16" name="Google Shape;494;p40"/>
          <p:cNvGrpSpPr/>
          <p:nvPr/>
        </p:nvGrpSpPr>
        <p:grpSpPr>
          <a:xfrm>
            <a:off x="4056696" y="1749800"/>
            <a:ext cx="584797" cy="632200"/>
            <a:chOff x="2594050" y="1631825"/>
            <a:chExt cx="439625" cy="439625"/>
          </a:xfrm>
        </p:grpSpPr>
        <p:sp>
          <p:nvSpPr>
            <p:cNvPr id="17" name="Google Shape;495;p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18" name="Google Shape;496;p4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19" name="Google Shape;497;p4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20" name="Google Shape;498;p40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</p:grpSp>
      <p:sp>
        <p:nvSpPr>
          <p:cNvPr id="21" name="Rectángulo 20"/>
          <p:cNvSpPr/>
          <p:nvPr/>
        </p:nvSpPr>
        <p:spPr>
          <a:xfrm>
            <a:off x="4572000" y="3373784"/>
            <a:ext cx="120695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313393"/>
              </p:ext>
            </p:extLst>
          </p:nvPr>
        </p:nvGraphicFramePr>
        <p:xfrm>
          <a:off x="3902400" y="3047996"/>
          <a:ext cx="12766906" cy="5615109"/>
        </p:xfrm>
        <a:graphic>
          <a:graphicData uri="http://schemas.openxmlformats.org/drawingml/2006/table">
            <a:tbl>
              <a:tblPr/>
              <a:tblGrid>
                <a:gridCol w="12766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5109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57150" cmpd="sng">
                      <a:solidFill>
                        <a:schemeClr val="tx1"/>
                      </a:solidFill>
                      <a:prstDash val="solid"/>
                    </a:lnL>
                    <a:lnR w="57150" cmpd="sng">
                      <a:solidFill>
                        <a:schemeClr val="tx1"/>
                      </a:solidFill>
                      <a:prstDash val="solid"/>
                    </a:lnR>
                    <a:lnT w="57150" cmpd="sng">
                      <a:solidFill>
                        <a:schemeClr val="tx1"/>
                      </a:solidFill>
                      <a:prstDash val="solid"/>
                    </a:lnT>
                    <a:lnB w="571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23 Rectángulo redondeado"/>
          <p:cNvSpPr/>
          <p:nvPr/>
        </p:nvSpPr>
        <p:spPr>
          <a:xfrm>
            <a:off x="8001000" y="7170549"/>
            <a:ext cx="7505700" cy="4372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23 Rectángulo redondeado"/>
          <p:cNvSpPr/>
          <p:nvPr/>
        </p:nvSpPr>
        <p:spPr>
          <a:xfrm>
            <a:off x="8001000" y="8143222"/>
            <a:ext cx="7505700" cy="4732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Elipse 24"/>
          <p:cNvSpPr/>
          <p:nvPr/>
        </p:nvSpPr>
        <p:spPr>
          <a:xfrm>
            <a:off x="12756626" y="7655759"/>
            <a:ext cx="2750074" cy="48746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49252" y="825211"/>
            <a:ext cx="1812304" cy="1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49252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28" name="Grupo 27"/>
          <p:cNvGrpSpPr/>
          <p:nvPr/>
        </p:nvGrpSpPr>
        <p:grpSpPr>
          <a:xfrm>
            <a:off x="86026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9" name="Rectángulo 28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837523" y="47971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Resultados empíricos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35723"/>
              </p:ext>
            </p:extLst>
          </p:nvPr>
        </p:nvGraphicFramePr>
        <p:xfrm>
          <a:off x="3015112" y="2715964"/>
          <a:ext cx="14676118" cy="6178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8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3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8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48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90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s-EC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Barreras de conocimiento</a:t>
                      </a:r>
                      <a:endParaRPr lang="es-EC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barr6</a:t>
                      </a:r>
                      <a:endParaRPr lang="es-EC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barr7</a:t>
                      </a:r>
                      <a:endParaRPr lang="es-EC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barr8</a:t>
                      </a:r>
                      <a:endParaRPr lang="es-EC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barr9</a:t>
                      </a:r>
                      <a:endParaRPr lang="es-EC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87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Falta de personal calificado en la empresa" para las actividades de innovación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Falta de información sobre tecnología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Falta de información sobre los mercados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Dificultad para encontrar socios de cooperación para innovación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901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1,1903814**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0,59671119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0,92075558**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0,604404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901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-0,33485308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-0,74154273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-1,0333339*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0,20377621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901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grep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-0,30477099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-1,6711824**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-0,43829191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-1,4138963**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901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gii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1,1396439***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1,4635369***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1,6563366***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1,0461179***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901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0,5735806*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0,34273147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0,63632523*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0,85448181**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6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innor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0,85814902***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0,39315468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0,40799308*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0,21619514</a:t>
                      </a:r>
                      <a:endParaRPr lang="es-EC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Rectángulo redondeado 14"/>
          <p:cNvSpPr/>
          <p:nvPr/>
        </p:nvSpPr>
        <p:spPr>
          <a:xfrm>
            <a:off x="4034792" y="1488758"/>
            <a:ext cx="9281159" cy="68936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MODELO LOGIT CON DATOS DE PANEL DE EFECTOS FIJOS</a:t>
            </a:r>
          </a:p>
        </p:txBody>
      </p:sp>
      <p:grpSp>
        <p:nvGrpSpPr>
          <p:cNvPr id="16" name="Google Shape;494;p40"/>
          <p:cNvGrpSpPr/>
          <p:nvPr/>
        </p:nvGrpSpPr>
        <p:grpSpPr>
          <a:xfrm>
            <a:off x="3280691" y="1536303"/>
            <a:ext cx="584797" cy="632200"/>
            <a:chOff x="2594050" y="1631825"/>
            <a:chExt cx="439625" cy="439625"/>
          </a:xfrm>
        </p:grpSpPr>
        <p:sp>
          <p:nvSpPr>
            <p:cNvPr id="17" name="Google Shape;495;p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18" name="Google Shape;496;p4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19" name="Google Shape;497;p4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20" name="Google Shape;498;p40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</p:grp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422062"/>
              </p:ext>
            </p:extLst>
          </p:nvPr>
        </p:nvGraphicFramePr>
        <p:xfrm>
          <a:off x="3017260" y="2715964"/>
          <a:ext cx="14673970" cy="6195060"/>
        </p:xfrm>
        <a:graphic>
          <a:graphicData uri="http://schemas.openxmlformats.org/drawingml/2006/table">
            <a:tbl>
              <a:tblPr/>
              <a:tblGrid>
                <a:gridCol w="14673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9506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57150" cmpd="sng">
                      <a:solidFill>
                        <a:schemeClr val="tx1"/>
                      </a:solidFill>
                      <a:prstDash val="solid"/>
                    </a:lnL>
                    <a:lnR w="57150" cmpd="sng">
                      <a:solidFill>
                        <a:schemeClr val="tx1"/>
                      </a:solidFill>
                      <a:prstDash val="solid"/>
                    </a:lnR>
                    <a:lnT w="57150" cmpd="sng">
                      <a:solidFill>
                        <a:schemeClr val="tx1"/>
                      </a:solidFill>
                      <a:prstDash val="solid"/>
                    </a:lnT>
                    <a:lnB w="571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Elipse 20"/>
          <p:cNvSpPr/>
          <p:nvPr/>
        </p:nvSpPr>
        <p:spPr>
          <a:xfrm>
            <a:off x="5648475" y="6196582"/>
            <a:ext cx="2750074" cy="4874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11669852" y="6133717"/>
            <a:ext cx="2750074" cy="4874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5691588" y="7452214"/>
            <a:ext cx="11720111" cy="53603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Elipse 24"/>
          <p:cNvSpPr/>
          <p:nvPr/>
        </p:nvSpPr>
        <p:spPr>
          <a:xfrm>
            <a:off x="11745128" y="6621180"/>
            <a:ext cx="2750074" cy="48746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8731597" y="7036697"/>
            <a:ext cx="2750074" cy="48746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14828250" y="6964751"/>
            <a:ext cx="2750074" cy="48746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5691588" y="8407487"/>
            <a:ext cx="2750074" cy="4874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11940914" y="8423561"/>
            <a:ext cx="2750074" cy="4874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3 Rectángulo redondeado"/>
          <p:cNvSpPr/>
          <p:nvPr/>
        </p:nvSpPr>
        <p:spPr>
          <a:xfrm>
            <a:off x="5691589" y="7988250"/>
            <a:ext cx="2899962" cy="34357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23 Rectángulo redondeado"/>
          <p:cNvSpPr/>
          <p:nvPr/>
        </p:nvSpPr>
        <p:spPr>
          <a:xfrm>
            <a:off x="12134849" y="7973978"/>
            <a:ext cx="5276849" cy="40480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32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49252" y="825211"/>
            <a:ext cx="1812304" cy="1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49252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34" name="Grupo 33"/>
          <p:cNvGrpSpPr/>
          <p:nvPr/>
        </p:nvGrpSpPr>
        <p:grpSpPr>
          <a:xfrm>
            <a:off x="86026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5" name="Rectángulo 34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730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4" name="Rectángulo redondeado 3"/>
          <p:cNvSpPr/>
          <p:nvPr/>
        </p:nvSpPr>
        <p:spPr>
          <a:xfrm>
            <a:off x="4697732" y="711518"/>
            <a:ext cx="9281159" cy="68936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VALIDACIONES DE LA REGRESIÓN LOGÍSTICA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502208673"/>
              </p:ext>
            </p:extLst>
          </p:nvPr>
        </p:nvGraphicFramePr>
        <p:xfrm>
          <a:off x="3504935" y="3451859"/>
          <a:ext cx="11468365" cy="548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lipse 9"/>
          <p:cNvSpPr/>
          <p:nvPr/>
        </p:nvSpPr>
        <p:spPr>
          <a:xfrm>
            <a:off x="6269353" y="1987829"/>
            <a:ext cx="6092191" cy="942693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CO" sz="2400" dirty="0">
                <a:solidFill>
                  <a:schemeClr val="tx1"/>
                </a:solidFill>
                <a:latin typeface="Roboto Condensed" panose="020B0604020202020204"/>
              </a:rPr>
              <a:t>Bondades de ajuste globales</a:t>
            </a:r>
          </a:p>
        </p:txBody>
      </p:sp>
      <p:sp>
        <p:nvSpPr>
          <p:cNvPr id="11" name="Flecha abajo 10"/>
          <p:cNvSpPr/>
          <p:nvPr/>
        </p:nvSpPr>
        <p:spPr>
          <a:xfrm>
            <a:off x="9144000" y="1517903"/>
            <a:ext cx="342899" cy="35290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CO"/>
          </a:p>
        </p:txBody>
      </p:sp>
      <p:pic>
        <p:nvPicPr>
          <p:cNvPr id="1026" name="Picture 2" descr="Resultado de imagen para evaluar imagen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315" y="5629536"/>
            <a:ext cx="2322044" cy="16399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9" grpId="0">
        <p:bldAsOne/>
      </p:bldGraphic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/>
          <p:cNvSpPr>
            <a:spLocks noGrp="1"/>
          </p:cNvSpPr>
          <p:nvPr>
            <p:ph type="ctrTitle"/>
          </p:nvPr>
        </p:nvSpPr>
        <p:spPr>
          <a:xfrm>
            <a:off x="1366342" y="315257"/>
            <a:ext cx="15543451" cy="1585999"/>
          </a:xfrm>
        </p:spPr>
        <p:txBody>
          <a:bodyPr/>
          <a:lstStyle/>
          <a:p>
            <a:r>
              <a:rPr lang="es-CO" sz="9600" dirty="0">
                <a:latin typeface="Roboto Condensed" panose="020B0604020202020204"/>
              </a:rPr>
              <a:t>Índice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10"/>
          </p:nvPr>
        </p:nvSpPr>
        <p:spPr>
          <a:xfrm>
            <a:off x="317818" y="4238721"/>
            <a:ext cx="4663440" cy="864046"/>
          </a:xfrm>
        </p:spPr>
        <p:txBody>
          <a:bodyPr/>
          <a:lstStyle/>
          <a:p>
            <a:r>
              <a:rPr lang="es-CO" sz="3600" b="1" dirty="0">
                <a:latin typeface="Roboto Condensed" panose="020B0604020202020204"/>
              </a:rPr>
              <a:t>Introducción</a:t>
            </a:r>
            <a:endParaRPr lang="es-CO" sz="3600" dirty="0">
              <a:latin typeface="Roboto Condensed" panose="020B0604020202020204"/>
            </a:endParaRP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94967295"/>
          </p:nvPr>
        </p:nvSpPr>
        <p:spPr>
          <a:xfrm>
            <a:off x="9501219" y="6751703"/>
            <a:ext cx="2560320" cy="892175"/>
          </a:xfrm>
        </p:spPr>
        <p:txBody>
          <a:bodyPr>
            <a:normAutofit/>
          </a:bodyPr>
          <a:lstStyle/>
          <a:p>
            <a:r>
              <a:rPr lang="es-CO" sz="3600" b="1" dirty="0">
                <a:latin typeface="Roboto Condensed" panose="020B0604020202020204"/>
              </a:rPr>
              <a:t>Capítulo III</a:t>
            </a:r>
            <a:endParaRPr lang="es-CO" sz="2800" b="1" dirty="0">
              <a:latin typeface="Roboto Condensed" panose="020B0604020202020204"/>
            </a:endParaRP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294967295"/>
          </p:nvPr>
        </p:nvSpPr>
        <p:spPr>
          <a:xfrm>
            <a:off x="9537502" y="9231077"/>
            <a:ext cx="2653257" cy="892175"/>
          </a:xfrm>
        </p:spPr>
        <p:txBody>
          <a:bodyPr>
            <a:normAutofit/>
          </a:bodyPr>
          <a:lstStyle/>
          <a:p>
            <a:r>
              <a:rPr lang="es-CO" sz="3600" b="1" dirty="0">
                <a:latin typeface="Roboto Condensed" panose="020B0604020202020204"/>
              </a:rPr>
              <a:t>Capítulo IV</a:t>
            </a:r>
            <a:endParaRPr lang="es-CO" sz="2800" dirty="0">
              <a:latin typeface="Roboto Condensed" panose="020B0604020202020204"/>
            </a:endParaRPr>
          </a:p>
        </p:txBody>
      </p:sp>
      <p:cxnSp>
        <p:nvCxnSpPr>
          <p:cNvPr id="26" name="Conector recto 25"/>
          <p:cNvCxnSpPr/>
          <p:nvPr/>
        </p:nvCxnSpPr>
        <p:spPr>
          <a:xfrm>
            <a:off x="1369378" y="4245841"/>
            <a:ext cx="256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4091940" y="3767920"/>
            <a:ext cx="0" cy="15696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ángulo 32"/>
          <p:cNvSpPr/>
          <p:nvPr/>
        </p:nvSpPr>
        <p:spPr>
          <a:xfrm>
            <a:off x="4091940" y="3767920"/>
            <a:ext cx="36247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400" dirty="0">
                <a:latin typeface="Roboto Condensed" panose="020B0604020202020204"/>
              </a:rPr>
              <a:t>Antecedentes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400" dirty="0">
                <a:latin typeface="Roboto Condensed" panose="020B0604020202020204"/>
              </a:rPr>
              <a:t>Justificación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400" dirty="0">
                <a:latin typeface="Roboto Condensed" panose="020B0604020202020204"/>
              </a:rPr>
              <a:t>Objetivo general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400" dirty="0">
                <a:latin typeface="Roboto Condensed" panose="020B0604020202020204"/>
              </a:rPr>
              <a:t>Objetivos específicos </a:t>
            </a:r>
            <a:endParaRPr lang="es-CO" dirty="0">
              <a:latin typeface="Roboto Condensed" panose="020B0604020202020204"/>
            </a:endParaRPr>
          </a:p>
        </p:txBody>
      </p:sp>
      <p:grpSp>
        <p:nvGrpSpPr>
          <p:cNvPr id="36" name="Google Shape;417;p40"/>
          <p:cNvGrpSpPr/>
          <p:nvPr/>
        </p:nvGrpSpPr>
        <p:grpSpPr>
          <a:xfrm>
            <a:off x="2234208" y="2770477"/>
            <a:ext cx="968415" cy="1233431"/>
            <a:chOff x="590250" y="244200"/>
            <a:chExt cx="407975" cy="532175"/>
          </a:xfrm>
        </p:grpSpPr>
        <p:sp>
          <p:nvSpPr>
            <p:cNvPr id="37" name="Google Shape;418;p40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19;p40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0;p40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21;p40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22;p40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3;p4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24;p40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25;p40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26;p40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27;p40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28;p40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29;p40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0;p40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31;p40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Marcador de texto 18"/>
          <p:cNvSpPr txBox="1">
            <a:spLocks/>
          </p:cNvSpPr>
          <p:nvPr/>
        </p:nvSpPr>
        <p:spPr>
          <a:xfrm>
            <a:off x="336362" y="7548270"/>
            <a:ext cx="4663440" cy="864046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 marL="0" indent="0" algn="ctr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4000" kern="1200" baseline="0">
                <a:solidFill>
                  <a:schemeClr val="tx2"/>
                </a:solidFill>
                <a:latin typeface="Route 159 UltraLight" pitchFamily="50" charset="0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 dirty="0">
                <a:solidFill>
                  <a:schemeClr val="tx1"/>
                </a:solidFill>
                <a:latin typeface="Roboto Condensed" panose="020B0604020202020204"/>
              </a:rPr>
              <a:t>Capítulo I</a:t>
            </a:r>
            <a:endParaRPr lang="es-CO" sz="3600" dirty="0">
              <a:latin typeface="Roboto Condensed" panose="020B0604020202020204"/>
            </a:endParaRPr>
          </a:p>
        </p:txBody>
      </p:sp>
      <p:cxnSp>
        <p:nvCxnSpPr>
          <p:cNvPr id="52" name="Conector recto 51"/>
          <p:cNvCxnSpPr/>
          <p:nvPr/>
        </p:nvCxnSpPr>
        <p:spPr>
          <a:xfrm>
            <a:off x="1369378" y="7400869"/>
            <a:ext cx="256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ángulo 52"/>
          <p:cNvSpPr/>
          <p:nvPr/>
        </p:nvSpPr>
        <p:spPr>
          <a:xfrm>
            <a:off x="4157500" y="6909892"/>
            <a:ext cx="411202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400" dirty="0">
                <a:latin typeface="Roboto Condensed" panose="020B0604020202020204"/>
              </a:rPr>
              <a:t>Innovación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400" dirty="0">
                <a:latin typeface="Roboto Condensed" panose="020B0604020202020204"/>
              </a:rPr>
              <a:t>Teoría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400" dirty="0">
                <a:latin typeface="Roboto Condensed" panose="020B0604020202020204"/>
              </a:rPr>
              <a:t>Pymes e innovación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400" dirty="0">
                <a:latin typeface="Roboto Condensed" panose="020B0604020202020204"/>
              </a:rPr>
              <a:t>Barreras de innovación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400" dirty="0">
                <a:latin typeface="Roboto Condensed" panose="020B0604020202020204"/>
              </a:rPr>
              <a:t>Variables independientes</a:t>
            </a:r>
          </a:p>
        </p:txBody>
      </p:sp>
      <p:grpSp>
        <p:nvGrpSpPr>
          <p:cNvPr id="55" name="Google Shape;581;p40"/>
          <p:cNvGrpSpPr/>
          <p:nvPr/>
        </p:nvGrpSpPr>
        <p:grpSpPr>
          <a:xfrm>
            <a:off x="2194420" y="6113024"/>
            <a:ext cx="1059443" cy="1014938"/>
            <a:chOff x="3951850" y="2985350"/>
            <a:chExt cx="407950" cy="416500"/>
          </a:xfrm>
        </p:grpSpPr>
        <p:sp>
          <p:nvSpPr>
            <p:cNvPr id="56" name="Google Shape;582;p4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3;p4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4;p40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5;p40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Marcador de texto 18"/>
          <p:cNvSpPr txBox="1">
            <a:spLocks/>
          </p:cNvSpPr>
          <p:nvPr/>
        </p:nvSpPr>
        <p:spPr>
          <a:xfrm>
            <a:off x="8449659" y="4604264"/>
            <a:ext cx="4663440" cy="864046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 marL="0" indent="0" algn="ctr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4000" kern="1200" baseline="0">
                <a:solidFill>
                  <a:schemeClr val="tx2"/>
                </a:solidFill>
                <a:latin typeface="Route 159 UltraLight" pitchFamily="50" charset="0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 dirty="0">
                <a:latin typeface="Roboto Condensed" panose="020B0604020202020204"/>
              </a:rPr>
              <a:t>Capítulo II</a:t>
            </a:r>
            <a:endParaRPr lang="es-CO" sz="3600" dirty="0">
              <a:latin typeface="Roboto Condensed" panose="020B0604020202020204"/>
            </a:endParaRPr>
          </a:p>
        </p:txBody>
      </p:sp>
      <p:cxnSp>
        <p:nvCxnSpPr>
          <p:cNvPr id="61" name="Conector recto 60"/>
          <p:cNvCxnSpPr/>
          <p:nvPr/>
        </p:nvCxnSpPr>
        <p:spPr>
          <a:xfrm>
            <a:off x="9501219" y="4604264"/>
            <a:ext cx="256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ctángulo 61"/>
          <p:cNvSpPr/>
          <p:nvPr/>
        </p:nvSpPr>
        <p:spPr>
          <a:xfrm>
            <a:off x="12179852" y="4091885"/>
            <a:ext cx="61045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400" dirty="0">
                <a:latin typeface="Roboto Condensed" panose="020B0604020202020204"/>
              </a:rPr>
              <a:t>Datos y muestra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400" dirty="0">
                <a:latin typeface="Roboto Condensed" panose="020B0604020202020204"/>
              </a:rPr>
              <a:t>Definición y evolución de las variables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400" dirty="0">
                <a:latin typeface="Roboto Condensed" panose="020B0604020202020204"/>
              </a:rPr>
              <a:t>Estrategia y especificación del modelo </a:t>
            </a:r>
          </a:p>
        </p:txBody>
      </p:sp>
      <p:grpSp>
        <p:nvGrpSpPr>
          <p:cNvPr id="63" name="Google Shape;616;p40"/>
          <p:cNvGrpSpPr/>
          <p:nvPr/>
        </p:nvGrpSpPr>
        <p:grpSpPr>
          <a:xfrm>
            <a:off x="10101138" y="3578617"/>
            <a:ext cx="1377917" cy="883082"/>
            <a:chOff x="3932350" y="3714775"/>
            <a:chExt cx="439650" cy="319075"/>
          </a:xfrm>
        </p:grpSpPr>
        <p:sp>
          <p:nvSpPr>
            <p:cNvPr id="64" name="Google Shape;617;p40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18;p40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19;p40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20;p40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21;p40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0" name="Conector recto 69"/>
          <p:cNvCxnSpPr/>
          <p:nvPr/>
        </p:nvCxnSpPr>
        <p:spPr>
          <a:xfrm>
            <a:off x="4100546" y="6845768"/>
            <a:ext cx="0" cy="20031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ctor recto 71"/>
          <p:cNvCxnSpPr/>
          <p:nvPr/>
        </p:nvCxnSpPr>
        <p:spPr>
          <a:xfrm>
            <a:off x="12205145" y="3961766"/>
            <a:ext cx="0" cy="1370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>
            <a:off x="9463605" y="6623352"/>
            <a:ext cx="24753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ctángulo 74"/>
          <p:cNvSpPr/>
          <p:nvPr/>
        </p:nvSpPr>
        <p:spPr>
          <a:xfrm>
            <a:off x="12181497" y="6630854"/>
            <a:ext cx="35477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400" dirty="0">
                <a:latin typeface="Roboto Condensed" panose="020B0604020202020204"/>
              </a:rPr>
              <a:t>Análisis </a:t>
            </a:r>
            <a:r>
              <a:rPr lang="es-CO" sz="2400" dirty="0" err="1">
                <a:latin typeface="Roboto Condensed" panose="020B0604020202020204"/>
              </a:rPr>
              <a:t>Univariante</a:t>
            </a:r>
            <a:endParaRPr lang="es-CO" sz="2400" dirty="0">
              <a:latin typeface="Roboto Condensed" panose="020B0604020202020204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400" dirty="0">
                <a:latin typeface="Roboto Condensed" panose="020B0604020202020204"/>
              </a:rPr>
              <a:t>Análisis </a:t>
            </a:r>
            <a:r>
              <a:rPr lang="es-CO" sz="2400" dirty="0" err="1">
                <a:latin typeface="Roboto Condensed" panose="020B0604020202020204"/>
              </a:rPr>
              <a:t>Multivariante</a:t>
            </a:r>
            <a:endParaRPr lang="es-CO" sz="2400" dirty="0">
              <a:latin typeface="Roboto Condensed" panose="020B0604020202020204"/>
            </a:endParaRPr>
          </a:p>
        </p:txBody>
      </p:sp>
      <p:sp>
        <p:nvSpPr>
          <p:cNvPr id="76" name="Google Shape;465;p40"/>
          <p:cNvSpPr/>
          <p:nvPr/>
        </p:nvSpPr>
        <p:spPr>
          <a:xfrm>
            <a:off x="10378800" y="5741791"/>
            <a:ext cx="812467" cy="653744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rgbClr val="4156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8" name="Conector recto 77"/>
          <p:cNvCxnSpPr/>
          <p:nvPr/>
        </p:nvCxnSpPr>
        <p:spPr>
          <a:xfrm>
            <a:off x="12205145" y="6305727"/>
            <a:ext cx="0" cy="10951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ector recto 78"/>
          <p:cNvCxnSpPr/>
          <p:nvPr/>
        </p:nvCxnSpPr>
        <p:spPr>
          <a:xfrm>
            <a:off x="9579966" y="9137892"/>
            <a:ext cx="24753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Rectángulo 79"/>
          <p:cNvSpPr/>
          <p:nvPr/>
        </p:nvSpPr>
        <p:spPr>
          <a:xfrm>
            <a:off x="12179852" y="8181095"/>
            <a:ext cx="495680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400" dirty="0">
                <a:latin typeface="Roboto Condensed" panose="020B0604020202020204"/>
              </a:rPr>
              <a:t>Conclusiones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400" dirty="0">
                <a:latin typeface="Roboto Condensed" panose="020B0604020202020204"/>
              </a:rPr>
              <a:t>Recomendaciones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400" dirty="0">
                <a:latin typeface="Roboto Condensed" panose="020B0604020202020204"/>
              </a:rPr>
              <a:t>Aportaciones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400" dirty="0">
                <a:latin typeface="Roboto Condensed" panose="020B0604020202020204"/>
              </a:rPr>
              <a:t>Limitaciones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400" dirty="0">
                <a:latin typeface="Roboto Condensed" panose="020B0604020202020204"/>
              </a:rPr>
              <a:t>Futuras líneas de investigación </a:t>
            </a:r>
          </a:p>
        </p:txBody>
      </p:sp>
      <p:cxnSp>
        <p:nvCxnSpPr>
          <p:cNvPr id="81" name="Conector recto 80"/>
          <p:cNvCxnSpPr/>
          <p:nvPr/>
        </p:nvCxnSpPr>
        <p:spPr>
          <a:xfrm>
            <a:off x="12179852" y="8220917"/>
            <a:ext cx="3" cy="16144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" name="Google Shape;560;p40"/>
          <p:cNvGrpSpPr/>
          <p:nvPr/>
        </p:nvGrpSpPr>
        <p:grpSpPr>
          <a:xfrm>
            <a:off x="10227564" y="7984263"/>
            <a:ext cx="1118740" cy="978091"/>
            <a:chOff x="5972700" y="2330200"/>
            <a:chExt cx="411625" cy="387275"/>
          </a:xfrm>
        </p:grpSpPr>
        <p:sp>
          <p:nvSpPr>
            <p:cNvPr id="83" name="Google Shape;561;p4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2;p4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501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2" grpId="0" build="p"/>
      <p:bldP spid="23" grpId="0" build="p"/>
      <p:bldP spid="33" grpId="0"/>
      <p:bldP spid="51" grpId="0"/>
      <p:bldP spid="53" grpId="0"/>
      <p:bldP spid="60" grpId="0"/>
      <p:bldP spid="62" grpId="0"/>
      <p:bldP spid="75" grpId="0"/>
      <p:bldP spid="76" grpId="0" animBg="1"/>
      <p:bldP spid="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837523" y="47971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Resultados empíricos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637193440"/>
              </p:ext>
            </p:extLst>
          </p:nvPr>
        </p:nvGraphicFramePr>
        <p:xfrm>
          <a:off x="2582052" y="1493534"/>
          <a:ext cx="6847399" cy="6594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72568648"/>
              </p:ext>
            </p:extLst>
          </p:nvPr>
        </p:nvGraphicFramePr>
        <p:xfrm>
          <a:off x="10597414" y="1513095"/>
          <a:ext cx="7140791" cy="6546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Rectángulo redondeado 18"/>
          <p:cNvSpPr/>
          <p:nvPr/>
        </p:nvSpPr>
        <p:spPr>
          <a:xfrm>
            <a:off x="4449526" y="809481"/>
            <a:ext cx="2994658" cy="5686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HIPÓTESIS 1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12698523" y="924892"/>
            <a:ext cx="3084815" cy="5686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HIPÓTESIS 2</a:t>
            </a:r>
          </a:p>
        </p:txBody>
      </p: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2724088726"/>
              </p:ext>
            </p:extLst>
          </p:nvPr>
        </p:nvGraphicFramePr>
        <p:xfrm>
          <a:off x="10887374" y="8506153"/>
          <a:ext cx="6616958" cy="104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0" name="Flecha abajo 29"/>
          <p:cNvSpPr/>
          <p:nvPr/>
        </p:nvSpPr>
        <p:spPr>
          <a:xfrm>
            <a:off x="5768896" y="7614846"/>
            <a:ext cx="646898" cy="650193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31" name="Flecha abajo 30"/>
          <p:cNvSpPr/>
          <p:nvPr/>
        </p:nvSpPr>
        <p:spPr>
          <a:xfrm>
            <a:off x="13872404" y="7663153"/>
            <a:ext cx="646898" cy="650193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grpSp>
        <p:nvGrpSpPr>
          <p:cNvPr id="40" name="Grupo 39"/>
          <p:cNvGrpSpPr/>
          <p:nvPr/>
        </p:nvGrpSpPr>
        <p:grpSpPr>
          <a:xfrm>
            <a:off x="8114753" y="472598"/>
            <a:ext cx="2195378" cy="1650247"/>
            <a:chOff x="1363148" y="107125"/>
            <a:chExt cx="2795139" cy="2216394"/>
          </a:xfrm>
        </p:grpSpPr>
        <p:sp>
          <p:nvSpPr>
            <p:cNvPr id="41" name="Elipse 40"/>
            <p:cNvSpPr/>
            <p:nvPr/>
          </p:nvSpPr>
          <p:spPr>
            <a:xfrm>
              <a:off x="1363148" y="107125"/>
              <a:ext cx="2795139" cy="221639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2" name="Elipse 4"/>
            <p:cNvSpPr/>
            <p:nvPr/>
          </p:nvSpPr>
          <p:spPr>
            <a:xfrm>
              <a:off x="1735833" y="494994"/>
              <a:ext cx="2049768" cy="9973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4.7 % de préstamos son para py</a:t>
              </a:r>
              <a:r>
                <a:rPr lang="es-ES" sz="20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mes</a:t>
              </a:r>
              <a:endParaRPr lang="es-ES" sz="2800" b="1" kern="12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8116564" y="3080994"/>
            <a:ext cx="2280455" cy="1587822"/>
            <a:chOff x="1363148" y="107125"/>
            <a:chExt cx="2795139" cy="2216394"/>
          </a:xfrm>
        </p:grpSpPr>
        <p:sp>
          <p:nvSpPr>
            <p:cNvPr id="44" name="Elipse 43"/>
            <p:cNvSpPr/>
            <p:nvPr/>
          </p:nvSpPr>
          <p:spPr>
            <a:xfrm>
              <a:off x="1363148" y="107125"/>
              <a:ext cx="2795139" cy="221639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5" name="Elipse 4"/>
            <p:cNvSpPr/>
            <p:nvPr/>
          </p:nvSpPr>
          <p:spPr>
            <a:xfrm>
              <a:off x="1735833" y="494993"/>
              <a:ext cx="2009400" cy="1431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1</a:t>
              </a:r>
              <a:r>
                <a:rPr lang="es-ES" sz="2000" kern="12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.7 % de pymes realizan estudios de mercado</a:t>
              </a:r>
              <a:endParaRPr lang="es-ES" sz="2800" b="1" kern="12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</p:grpSp>
      <p:grpSp>
        <p:nvGrpSpPr>
          <p:cNvPr id="54" name="Google Shape;625;p40"/>
          <p:cNvGrpSpPr/>
          <p:nvPr/>
        </p:nvGrpSpPr>
        <p:grpSpPr>
          <a:xfrm>
            <a:off x="8801697" y="2375814"/>
            <a:ext cx="869845" cy="660141"/>
            <a:chOff x="5292575" y="3681900"/>
            <a:chExt cx="420150" cy="373275"/>
          </a:xfrm>
        </p:grpSpPr>
        <p:sp>
          <p:nvSpPr>
            <p:cNvPr id="55" name="Google Shape;626;p40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27;p40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28;p40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29;p4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30;p4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31;p4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32;p40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Forma libre 63"/>
          <p:cNvSpPr/>
          <p:nvPr/>
        </p:nvSpPr>
        <p:spPr>
          <a:xfrm>
            <a:off x="10547001" y="2101790"/>
            <a:ext cx="5237236" cy="1672966"/>
          </a:xfrm>
          <a:custGeom>
            <a:avLst/>
            <a:gdLst>
              <a:gd name="connsiteX0" fmla="*/ 0 w 2824745"/>
              <a:gd name="connsiteY0" fmla="*/ 358552 h 1023761"/>
              <a:gd name="connsiteX1" fmla="*/ 1284402 w 2824745"/>
              <a:gd name="connsiteY1" fmla="*/ 358552 h 1023761"/>
              <a:gd name="connsiteX2" fmla="*/ 1284402 w 2824745"/>
              <a:gd name="connsiteY2" fmla="*/ 255940 h 1023761"/>
              <a:gd name="connsiteX3" fmla="*/ 1156432 w 2824745"/>
              <a:gd name="connsiteY3" fmla="*/ 255940 h 1023761"/>
              <a:gd name="connsiteX4" fmla="*/ 1412373 w 2824745"/>
              <a:gd name="connsiteY4" fmla="*/ 0 h 1023761"/>
              <a:gd name="connsiteX5" fmla="*/ 1668313 w 2824745"/>
              <a:gd name="connsiteY5" fmla="*/ 255940 h 1023761"/>
              <a:gd name="connsiteX6" fmla="*/ 1540343 w 2824745"/>
              <a:gd name="connsiteY6" fmla="*/ 255940 h 1023761"/>
              <a:gd name="connsiteX7" fmla="*/ 1540343 w 2824745"/>
              <a:gd name="connsiteY7" fmla="*/ 358552 h 1023761"/>
              <a:gd name="connsiteX8" fmla="*/ 2824745 w 2824745"/>
              <a:gd name="connsiteY8" fmla="*/ 358552 h 1023761"/>
              <a:gd name="connsiteX9" fmla="*/ 2824745 w 2824745"/>
              <a:gd name="connsiteY9" fmla="*/ 1023761 h 1023761"/>
              <a:gd name="connsiteX10" fmla="*/ 0 w 2824745"/>
              <a:gd name="connsiteY10" fmla="*/ 1023761 h 1023761"/>
              <a:gd name="connsiteX11" fmla="*/ 0 w 2824745"/>
              <a:gd name="connsiteY11" fmla="*/ 358552 h 102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4745" h="1023761">
                <a:moveTo>
                  <a:pt x="2824745" y="665209"/>
                </a:moveTo>
                <a:lnTo>
                  <a:pt x="1540343" y="665209"/>
                </a:lnTo>
                <a:lnTo>
                  <a:pt x="1540343" y="767821"/>
                </a:lnTo>
                <a:lnTo>
                  <a:pt x="1668313" y="767821"/>
                </a:lnTo>
                <a:lnTo>
                  <a:pt x="1412372" y="1023760"/>
                </a:lnTo>
                <a:lnTo>
                  <a:pt x="1156432" y="767821"/>
                </a:lnTo>
                <a:lnTo>
                  <a:pt x="1284402" y="767821"/>
                </a:lnTo>
                <a:lnTo>
                  <a:pt x="1284402" y="665209"/>
                </a:lnTo>
                <a:lnTo>
                  <a:pt x="0" y="665209"/>
                </a:lnTo>
                <a:lnTo>
                  <a:pt x="0" y="1"/>
                </a:lnTo>
                <a:lnTo>
                  <a:pt x="2824745" y="1"/>
                </a:lnTo>
                <a:lnTo>
                  <a:pt x="2824745" y="665209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8232" tIns="78233" rIns="78232" bIns="436785" numCol="1" spcCol="1270" anchor="ctr" anchorCtr="0">
            <a:noAutofit/>
          </a:bodyPr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Fortalecimiento de estructura organizacional</a:t>
            </a:r>
          </a:p>
        </p:txBody>
      </p:sp>
      <p:sp>
        <p:nvSpPr>
          <p:cNvPr id="65" name="Forma libre 64"/>
          <p:cNvSpPr/>
          <p:nvPr/>
        </p:nvSpPr>
        <p:spPr>
          <a:xfrm>
            <a:off x="10591472" y="3843495"/>
            <a:ext cx="5237236" cy="1672966"/>
          </a:xfrm>
          <a:custGeom>
            <a:avLst/>
            <a:gdLst>
              <a:gd name="connsiteX0" fmla="*/ 0 w 2824745"/>
              <a:gd name="connsiteY0" fmla="*/ 358552 h 1023761"/>
              <a:gd name="connsiteX1" fmla="*/ 1284402 w 2824745"/>
              <a:gd name="connsiteY1" fmla="*/ 358552 h 1023761"/>
              <a:gd name="connsiteX2" fmla="*/ 1284402 w 2824745"/>
              <a:gd name="connsiteY2" fmla="*/ 255940 h 1023761"/>
              <a:gd name="connsiteX3" fmla="*/ 1156432 w 2824745"/>
              <a:gd name="connsiteY3" fmla="*/ 255940 h 1023761"/>
              <a:gd name="connsiteX4" fmla="*/ 1412373 w 2824745"/>
              <a:gd name="connsiteY4" fmla="*/ 0 h 1023761"/>
              <a:gd name="connsiteX5" fmla="*/ 1668313 w 2824745"/>
              <a:gd name="connsiteY5" fmla="*/ 255940 h 1023761"/>
              <a:gd name="connsiteX6" fmla="*/ 1540343 w 2824745"/>
              <a:gd name="connsiteY6" fmla="*/ 255940 h 1023761"/>
              <a:gd name="connsiteX7" fmla="*/ 1540343 w 2824745"/>
              <a:gd name="connsiteY7" fmla="*/ 358552 h 1023761"/>
              <a:gd name="connsiteX8" fmla="*/ 2824745 w 2824745"/>
              <a:gd name="connsiteY8" fmla="*/ 358552 h 1023761"/>
              <a:gd name="connsiteX9" fmla="*/ 2824745 w 2824745"/>
              <a:gd name="connsiteY9" fmla="*/ 1023761 h 1023761"/>
              <a:gd name="connsiteX10" fmla="*/ 0 w 2824745"/>
              <a:gd name="connsiteY10" fmla="*/ 1023761 h 1023761"/>
              <a:gd name="connsiteX11" fmla="*/ 0 w 2824745"/>
              <a:gd name="connsiteY11" fmla="*/ 358552 h 102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4745" h="1023761">
                <a:moveTo>
                  <a:pt x="2824745" y="665209"/>
                </a:moveTo>
                <a:lnTo>
                  <a:pt x="1540343" y="665209"/>
                </a:lnTo>
                <a:lnTo>
                  <a:pt x="1540343" y="767821"/>
                </a:lnTo>
                <a:lnTo>
                  <a:pt x="1668313" y="767821"/>
                </a:lnTo>
                <a:lnTo>
                  <a:pt x="1412372" y="1023760"/>
                </a:lnTo>
                <a:lnTo>
                  <a:pt x="1156432" y="767821"/>
                </a:lnTo>
                <a:lnTo>
                  <a:pt x="1284402" y="767821"/>
                </a:lnTo>
                <a:lnTo>
                  <a:pt x="1284402" y="665209"/>
                </a:lnTo>
                <a:lnTo>
                  <a:pt x="0" y="665209"/>
                </a:lnTo>
                <a:lnTo>
                  <a:pt x="0" y="1"/>
                </a:lnTo>
                <a:lnTo>
                  <a:pt x="2824745" y="1"/>
                </a:lnTo>
                <a:lnTo>
                  <a:pt x="2824745" y="665209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8232" tIns="78233" rIns="78232" bIns="436785" numCol="1" spcCol="1270" anchor="ctr" anchorCtr="0">
            <a:noAutofit/>
          </a:bodyPr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Planificación estratégica</a:t>
            </a:r>
          </a:p>
        </p:txBody>
      </p:sp>
      <p:sp>
        <p:nvSpPr>
          <p:cNvPr id="66" name="Forma libre 65"/>
          <p:cNvSpPr/>
          <p:nvPr/>
        </p:nvSpPr>
        <p:spPr>
          <a:xfrm>
            <a:off x="10513609" y="5565304"/>
            <a:ext cx="5237236" cy="1672966"/>
          </a:xfrm>
          <a:custGeom>
            <a:avLst/>
            <a:gdLst>
              <a:gd name="connsiteX0" fmla="*/ 0 w 2824745"/>
              <a:gd name="connsiteY0" fmla="*/ 358552 h 1023761"/>
              <a:gd name="connsiteX1" fmla="*/ 1284402 w 2824745"/>
              <a:gd name="connsiteY1" fmla="*/ 358552 h 1023761"/>
              <a:gd name="connsiteX2" fmla="*/ 1284402 w 2824745"/>
              <a:gd name="connsiteY2" fmla="*/ 255940 h 1023761"/>
              <a:gd name="connsiteX3" fmla="*/ 1156432 w 2824745"/>
              <a:gd name="connsiteY3" fmla="*/ 255940 h 1023761"/>
              <a:gd name="connsiteX4" fmla="*/ 1412373 w 2824745"/>
              <a:gd name="connsiteY4" fmla="*/ 0 h 1023761"/>
              <a:gd name="connsiteX5" fmla="*/ 1668313 w 2824745"/>
              <a:gd name="connsiteY5" fmla="*/ 255940 h 1023761"/>
              <a:gd name="connsiteX6" fmla="*/ 1540343 w 2824745"/>
              <a:gd name="connsiteY6" fmla="*/ 255940 h 1023761"/>
              <a:gd name="connsiteX7" fmla="*/ 1540343 w 2824745"/>
              <a:gd name="connsiteY7" fmla="*/ 358552 h 1023761"/>
              <a:gd name="connsiteX8" fmla="*/ 2824745 w 2824745"/>
              <a:gd name="connsiteY8" fmla="*/ 358552 h 1023761"/>
              <a:gd name="connsiteX9" fmla="*/ 2824745 w 2824745"/>
              <a:gd name="connsiteY9" fmla="*/ 1023761 h 1023761"/>
              <a:gd name="connsiteX10" fmla="*/ 0 w 2824745"/>
              <a:gd name="connsiteY10" fmla="*/ 1023761 h 1023761"/>
              <a:gd name="connsiteX11" fmla="*/ 0 w 2824745"/>
              <a:gd name="connsiteY11" fmla="*/ 358552 h 102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4745" h="1023761">
                <a:moveTo>
                  <a:pt x="2824745" y="665209"/>
                </a:moveTo>
                <a:lnTo>
                  <a:pt x="1540343" y="665209"/>
                </a:lnTo>
                <a:lnTo>
                  <a:pt x="1540343" y="767821"/>
                </a:lnTo>
                <a:lnTo>
                  <a:pt x="1668313" y="767821"/>
                </a:lnTo>
                <a:lnTo>
                  <a:pt x="1412372" y="1023760"/>
                </a:lnTo>
                <a:lnTo>
                  <a:pt x="1156432" y="767821"/>
                </a:lnTo>
                <a:lnTo>
                  <a:pt x="1284402" y="767821"/>
                </a:lnTo>
                <a:lnTo>
                  <a:pt x="1284402" y="665209"/>
                </a:lnTo>
                <a:lnTo>
                  <a:pt x="0" y="665209"/>
                </a:lnTo>
                <a:lnTo>
                  <a:pt x="0" y="1"/>
                </a:lnTo>
                <a:lnTo>
                  <a:pt x="2824745" y="1"/>
                </a:lnTo>
                <a:lnTo>
                  <a:pt x="2824745" y="665209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78232" tIns="78233" rIns="78232" bIns="436785" numCol="1" spcCol="1270" anchor="ctr" anchorCtr="0">
            <a:noAutofit/>
          </a:bodyPr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Mejorar su imagen corporativa</a:t>
            </a:r>
          </a:p>
        </p:txBody>
      </p:sp>
      <p:pic>
        <p:nvPicPr>
          <p:cNvPr id="67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49252" y="825211"/>
            <a:ext cx="1812304" cy="1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1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49252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69" name="Grupo 68"/>
          <p:cNvGrpSpPr/>
          <p:nvPr/>
        </p:nvGrpSpPr>
        <p:grpSpPr>
          <a:xfrm>
            <a:off x="86026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0" name="Rectángulo 69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71" name="Rectángulo 70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72" name="Rectángulo 71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73" name="Rectángulo 72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74" name="Rectángulo 73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75" name="Rectángulo 74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  <p:graphicFrame>
        <p:nvGraphicFramePr>
          <p:cNvPr id="38" name="Diagrama 37"/>
          <p:cNvGraphicFramePr/>
          <p:nvPr>
            <p:extLst>
              <p:ext uri="{D42A27DB-BD31-4B8C-83A1-F6EECF244321}">
                <p14:modId xmlns:p14="http://schemas.microsoft.com/office/powerpoint/2010/main" val="3387233170"/>
              </p:ext>
            </p:extLst>
          </p:nvPr>
        </p:nvGraphicFramePr>
        <p:xfrm>
          <a:off x="2659726" y="1931611"/>
          <a:ext cx="7827358" cy="5198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" name="Flecha izquierda 1"/>
          <p:cNvSpPr/>
          <p:nvPr/>
        </p:nvSpPr>
        <p:spPr>
          <a:xfrm>
            <a:off x="9467872" y="5600619"/>
            <a:ext cx="845312" cy="845820"/>
          </a:xfrm>
          <a:prstGeom prst="lef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4" name="Pentágono 3"/>
          <p:cNvSpPr/>
          <p:nvPr/>
        </p:nvSpPr>
        <p:spPr>
          <a:xfrm>
            <a:off x="2512353" y="8318566"/>
            <a:ext cx="2701796" cy="1232495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Desarrollar políticas publicas orientadas a brindar financiamiento externo</a:t>
            </a:r>
          </a:p>
        </p:txBody>
      </p:sp>
      <p:sp>
        <p:nvSpPr>
          <p:cNvPr id="46" name="Pentágono 45"/>
          <p:cNvSpPr/>
          <p:nvPr/>
        </p:nvSpPr>
        <p:spPr>
          <a:xfrm>
            <a:off x="5381833" y="8318566"/>
            <a:ext cx="2670403" cy="1335663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Destinar fondo públicos </a:t>
            </a:r>
          </a:p>
        </p:txBody>
      </p:sp>
      <p:sp>
        <p:nvSpPr>
          <p:cNvPr id="47" name="Pentágono 46"/>
          <p:cNvSpPr/>
          <p:nvPr/>
        </p:nvSpPr>
        <p:spPr>
          <a:xfrm>
            <a:off x="8219920" y="8311807"/>
            <a:ext cx="2602759" cy="1342422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Crear planes de acción y estrategias de capacitación del talento humano</a:t>
            </a:r>
          </a:p>
        </p:txBody>
      </p:sp>
      <p:sp>
        <p:nvSpPr>
          <p:cNvPr id="5" name="Llamada de flecha a la izquierda 4"/>
          <p:cNvSpPr/>
          <p:nvPr/>
        </p:nvSpPr>
        <p:spPr>
          <a:xfrm>
            <a:off x="10427166" y="2877145"/>
            <a:ext cx="1753378" cy="1811046"/>
          </a:xfrm>
          <a:prstGeom prst="leftArrow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de Marketing</a:t>
            </a:r>
            <a:endParaRPr kumimoji="1" lang="es-C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1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5" grpId="1">
        <p:bldAsOne/>
      </p:bldGraphic>
      <p:bldGraphic spid="16" grpId="0">
        <p:bldAsOne/>
      </p:bldGraphic>
      <p:bldP spid="19" grpId="0" animBg="1"/>
      <p:bldP spid="19" grpId="1" animBg="1"/>
      <p:bldP spid="20" grpId="0" animBg="1"/>
      <p:bldGraphic spid="28" grpId="0">
        <p:bldAsOne/>
      </p:bldGraphic>
      <p:bldP spid="30" grpId="0" animBg="1"/>
      <p:bldP spid="30" grpId="1" animBg="1"/>
      <p:bldP spid="31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Graphic spid="38" grpId="0">
        <p:bldAsOne/>
      </p:bldGraphic>
      <p:bldP spid="2" grpId="0" animBg="1"/>
      <p:bldP spid="4" grpId="0" animBg="1"/>
      <p:bldP spid="4" grpId="1" animBg="1"/>
      <p:bldP spid="46" grpId="0" animBg="1"/>
      <p:bldP spid="46" grpId="1" animBg="1"/>
      <p:bldP spid="47" grpId="0" animBg="1"/>
      <p:bldP spid="47" grpId="1" animBg="1"/>
      <p:bldP spid="5" grpId="0" animBg="1"/>
      <p:bldP spid="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837523" y="47971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Resultados empíricos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803681948"/>
              </p:ext>
            </p:extLst>
          </p:nvPr>
        </p:nvGraphicFramePr>
        <p:xfrm>
          <a:off x="2492151" y="1343878"/>
          <a:ext cx="7380651" cy="6878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4218674385"/>
              </p:ext>
            </p:extLst>
          </p:nvPr>
        </p:nvGraphicFramePr>
        <p:xfrm>
          <a:off x="10590145" y="1063064"/>
          <a:ext cx="7538008" cy="7306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Rectángulo redondeado 18"/>
          <p:cNvSpPr/>
          <p:nvPr/>
        </p:nvSpPr>
        <p:spPr>
          <a:xfrm>
            <a:off x="4626813" y="601592"/>
            <a:ext cx="2994658" cy="5686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HIPÓTESIS 3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12821099" y="637720"/>
            <a:ext cx="2994658" cy="5686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HIPÓTESIS 4</a:t>
            </a:r>
          </a:p>
        </p:txBody>
      </p:sp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1849251497"/>
              </p:ext>
            </p:extLst>
          </p:nvPr>
        </p:nvGraphicFramePr>
        <p:xfrm>
          <a:off x="2251405" y="7976686"/>
          <a:ext cx="7750923" cy="204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2125645454"/>
              </p:ext>
            </p:extLst>
          </p:nvPr>
        </p:nvGraphicFramePr>
        <p:xfrm>
          <a:off x="11023317" y="8540662"/>
          <a:ext cx="6590223" cy="104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0" name="Flecha abajo 29"/>
          <p:cNvSpPr/>
          <p:nvPr/>
        </p:nvSpPr>
        <p:spPr>
          <a:xfrm>
            <a:off x="5859027" y="7593673"/>
            <a:ext cx="646898" cy="650193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31" name="Flecha abajo 30"/>
          <p:cNvSpPr/>
          <p:nvPr/>
        </p:nvSpPr>
        <p:spPr>
          <a:xfrm>
            <a:off x="14042623" y="7683507"/>
            <a:ext cx="646898" cy="650193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grpSp>
        <p:nvGrpSpPr>
          <p:cNvPr id="40" name="Grupo 39"/>
          <p:cNvGrpSpPr/>
          <p:nvPr/>
        </p:nvGrpSpPr>
        <p:grpSpPr>
          <a:xfrm>
            <a:off x="8996571" y="314996"/>
            <a:ext cx="2329611" cy="2070443"/>
            <a:chOff x="1363148" y="107125"/>
            <a:chExt cx="2795139" cy="2216394"/>
          </a:xfrm>
        </p:grpSpPr>
        <p:sp>
          <p:nvSpPr>
            <p:cNvPr id="41" name="Elipse 40"/>
            <p:cNvSpPr/>
            <p:nvPr/>
          </p:nvSpPr>
          <p:spPr>
            <a:xfrm>
              <a:off x="1363148" y="107125"/>
              <a:ext cx="2795139" cy="221639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2" name="Elipse 4"/>
            <p:cNvSpPr/>
            <p:nvPr/>
          </p:nvSpPr>
          <p:spPr>
            <a:xfrm>
              <a:off x="1656455" y="718287"/>
              <a:ext cx="2381682" cy="9973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De 215 </a:t>
              </a:r>
              <a:r>
                <a:rPr lang="es-ES" sz="20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grupos económicos el 0.6% de las pymes pertenecen a un grupo</a:t>
              </a:r>
              <a:endParaRPr lang="es-ES" sz="2800" b="1" kern="12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8985706" y="3533971"/>
            <a:ext cx="2412515" cy="1676688"/>
            <a:chOff x="1363148" y="107125"/>
            <a:chExt cx="2795139" cy="2216394"/>
          </a:xfrm>
        </p:grpSpPr>
        <p:sp>
          <p:nvSpPr>
            <p:cNvPr id="44" name="Elipse 43"/>
            <p:cNvSpPr/>
            <p:nvPr/>
          </p:nvSpPr>
          <p:spPr>
            <a:xfrm>
              <a:off x="1363148" y="107125"/>
              <a:ext cx="2795139" cy="221639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5" name="Elipse 4"/>
            <p:cNvSpPr/>
            <p:nvPr/>
          </p:nvSpPr>
          <p:spPr>
            <a:xfrm>
              <a:off x="1678435" y="522355"/>
              <a:ext cx="2123466" cy="1499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20.9%  de ingresos con relación al PIB</a:t>
              </a:r>
              <a:endParaRPr lang="es-ES" sz="2800" b="1" kern="12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</p:grpSp>
      <p:grpSp>
        <p:nvGrpSpPr>
          <p:cNvPr id="54" name="Google Shape;625;p40"/>
          <p:cNvGrpSpPr/>
          <p:nvPr/>
        </p:nvGrpSpPr>
        <p:grpSpPr>
          <a:xfrm>
            <a:off x="9690003" y="2594415"/>
            <a:ext cx="869845" cy="660141"/>
            <a:chOff x="5292575" y="3681900"/>
            <a:chExt cx="420150" cy="373275"/>
          </a:xfrm>
        </p:grpSpPr>
        <p:sp>
          <p:nvSpPr>
            <p:cNvPr id="55" name="Google Shape;626;p40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27;p40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28;p40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29;p4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30;p4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31;p4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32;p40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8" name="Diagrama 37"/>
          <p:cNvGraphicFramePr/>
          <p:nvPr>
            <p:extLst>
              <p:ext uri="{D42A27DB-BD31-4B8C-83A1-F6EECF244321}">
                <p14:modId xmlns:p14="http://schemas.microsoft.com/office/powerpoint/2010/main" val="3200814335"/>
              </p:ext>
            </p:extLst>
          </p:nvPr>
        </p:nvGraphicFramePr>
        <p:xfrm>
          <a:off x="2404930" y="2555143"/>
          <a:ext cx="7862363" cy="5130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39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49252" y="825211"/>
            <a:ext cx="1812304" cy="1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2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49252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47" name="Grupo 46"/>
          <p:cNvGrpSpPr/>
          <p:nvPr/>
        </p:nvGrpSpPr>
        <p:grpSpPr>
          <a:xfrm>
            <a:off x="86026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8" name="Rectángulo 47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52" name="Rectángulo 51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8945006" y="662888"/>
            <a:ext cx="2329611" cy="2070443"/>
            <a:chOff x="1363148" y="107125"/>
            <a:chExt cx="2795139" cy="2216394"/>
          </a:xfrm>
        </p:grpSpPr>
        <p:sp>
          <p:nvSpPr>
            <p:cNvPr id="37" name="Elipse 36"/>
            <p:cNvSpPr/>
            <p:nvPr/>
          </p:nvSpPr>
          <p:spPr>
            <a:xfrm>
              <a:off x="1363148" y="107125"/>
              <a:ext cx="2795139" cy="221639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2" name="Elipse 4"/>
            <p:cNvSpPr/>
            <p:nvPr/>
          </p:nvSpPr>
          <p:spPr>
            <a:xfrm>
              <a:off x="1656455" y="718287"/>
              <a:ext cx="2381682" cy="9973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El 16.69% de las empresas invierten en I+D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57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C1EF68B2-296D-4558-8EB1-16BAD5BD7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8">
                                            <p:graphicEl>
                                              <a:dgm id="{C1EF68B2-296D-4558-8EB1-16BAD5BD7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354F007B-D61F-4EF7-BCBD-5B9DD1028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8">
                                            <p:graphicEl>
                                              <a:dgm id="{354F007B-D61F-4EF7-BCBD-5B9DD1028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5" grpId="1">
        <p:bldAsOne/>
      </p:bldGraphic>
      <p:bldGraphic spid="16" grpId="0">
        <p:bldAsOne/>
      </p:bldGraphic>
      <p:bldP spid="19" grpId="0" animBg="1"/>
      <p:bldP spid="19" grpId="1" animBg="1"/>
      <p:bldP spid="20" grpId="0" animBg="1"/>
      <p:bldGraphic spid="27" grpId="0">
        <p:bldAsOne/>
      </p:bldGraphic>
      <p:bldGraphic spid="27" grpId="1">
        <p:bldAsOne/>
      </p:bldGraphic>
      <p:bldGraphic spid="28" grpId="0" uiExpand="1">
        <p:bldSub>
          <a:bldDgm bld="one"/>
        </p:bldSub>
      </p:bldGraphic>
      <p:bldP spid="30" grpId="0" animBg="1"/>
      <p:bldP spid="30" grpId="1" animBg="1"/>
      <p:bldP spid="31" grpId="0" animBg="1"/>
      <p:bldGraphic spid="38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795960" y="47971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Resultados empíricos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79706176"/>
              </p:ext>
            </p:extLst>
          </p:nvPr>
        </p:nvGraphicFramePr>
        <p:xfrm>
          <a:off x="2908462" y="1668457"/>
          <a:ext cx="6667765" cy="637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523493617"/>
              </p:ext>
            </p:extLst>
          </p:nvPr>
        </p:nvGraphicFramePr>
        <p:xfrm>
          <a:off x="9896089" y="1511606"/>
          <a:ext cx="8348022" cy="6581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Rectángulo redondeado 18"/>
          <p:cNvSpPr/>
          <p:nvPr/>
        </p:nvSpPr>
        <p:spPr>
          <a:xfrm>
            <a:off x="4733174" y="984104"/>
            <a:ext cx="2994658" cy="5686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HIPÓTESIS 5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12572771" y="938793"/>
            <a:ext cx="2994658" cy="5686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HIPÓTESIS 6</a:t>
            </a:r>
          </a:p>
        </p:txBody>
      </p: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4086646418"/>
              </p:ext>
            </p:extLst>
          </p:nvPr>
        </p:nvGraphicFramePr>
        <p:xfrm>
          <a:off x="10774988" y="8434656"/>
          <a:ext cx="6590223" cy="104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0" name="Flecha abajo 29"/>
          <p:cNvSpPr/>
          <p:nvPr/>
        </p:nvSpPr>
        <p:spPr>
          <a:xfrm>
            <a:off x="5890454" y="7573952"/>
            <a:ext cx="646898" cy="650193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31" name="Flecha abajo 30"/>
          <p:cNvSpPr/>
          <p:nvPr/>
        </p:nvSpPr>
        <p:spPr>
          <a:xfrm>
            <a:off x="13746651" y="7676132"/>
            <a:ext cx="646898" cy="650193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grpSp>
        <p:nvGrpSpPr>
          <p:cNvPr id="40" name="Grupo 39"/>
          <p:cNvGrpSpPr/>
          <p:nvPr/>
        </p:nvGrpSpPr>
        <p:grpSpPr>
          <a:xfrm>
            <a:off x="9112565" y="373789"/>
            <a:ext cx="2195378" cy="1650247"/>
            <a:chOff x="2606969" y="5472"/>
            <a:chExt cx="2795139" cy="2216394"/>
          </a:xfrm>
        </p:grpSpPr>
        <p:sp>
          <p:nvSpPr>
            <p:cNvPr id="41" name="Elipse 40"/>
            <p:cNvSpPr/>
            <p:nvPr/>
          </p:nvSpPr>
          <p:spPr>
            <a:xfrm>
              <a:off x="2606969" y="5472"/>
              <a:ext cx="2795139" cy="221639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2" name="Elipse 4"/>
            <p:cNvSpPr/>
            <p:nvPr/>
          </p:nvSpPr>
          <p:spPr>
            <a:xfrm>
              <a:off x="2893680" y="734683"/>
              <a:ext cx="2319426" cy="874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1.500 dólares y una tasa anual de 1.000 dólares por 20 años</a:t>
              </a:r>
              <a:endParaRPr lang="es-ES" sz="2800" b="1" kern="12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9027488" y="3467660"/>
            <a:ext cx="2280455" cy="1587822"/>
            <a:chOff x="1363148" y="107125"/>
            <a:chExt cx="2795139" cy="2216394"/>
          </a:xfrm>
        </p:grpSpPr>
        <p:sp>
          <p:nvSpPr>
            <p:cNvPr id="44" name="Elipse 43"/>
            <p:cNvSpPr/>
            <p:nvPr/>
          </p:nvSpPr>
          <p:spPr>
            <a:xfrm>
              <a:off x="1363148" y="107125"/>
              <a:ext cx="2795139" cy="221639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5" name="Elipse 4"/>
            <p:cNvSpPr/>
            <p:nvPr/>
          </p:nvSpPr>
          <p:spPr>
            <a:xfrm>
              <a:off x="1684889" y="494993"/>
              <a:ext cx="2182325" cy="1431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Las pymes tienen descuentos de hasta el 90% </a:t>
              </a:r>
              <a:endParaRPr lang="es-ES" sz="2800" b="1" kern="12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</p:grpSp>
      <p:grpSp>
        <p:nvGrpSpPr>
          <p:cNvPr id="54" name="Google Shape;625;p40"/>
          <p:cNvGrpSpPr/>
          <p:nvPr/>
        </p:nvGrpSpPr>
        <p:grpSpPr>
          <a:xfrm>
            <a:off x="9775331" y="2566286"/>
            <a:ext cx="869845" cy="660141"/>
            <a:chOff x="5292575" y="3681900"/>
            <a:chExt cx="420150" cy="373275"/>
          </a:xfrm>
        </p:grpSpPr>
        <p:sp>
          <p:nvSpPr>
            <p:cNvPr id="55" name="Google Shape;626;p40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27;p40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28;p40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29;p4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30;p4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31;p4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32;p40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07689" y="825211"/>
            <a:ext cx="1812304" cy="1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1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07689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50" name="Grupo 49"/>
          <p:cNvGrpSpPr/>
          <p:nvPr/>
        </p:nvGrpSpPr>
        <p:grpSpPr>
          <a:xfrm>
            <a:off x="44463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1" name="Rectángulo 50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52" name="Rectángulo 51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62" name="Rectángulo 61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63" name="Rectángulo 62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67" name="Rectángulo 66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  <p:sp>
        <p:nvSpPr>
          <p:cNvPr id="37" name="Elipse 4"/>
          <p:cNvSpPr/>
          <p:nvPr/>
        </p:nvSpPr>
        <p:spPr>
          <a:xfrm>
            <a:off x="9343616" y="1033395"/>
            <a:ext cx="2295437" cy="8842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800" b="1" kern="1200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9260798" y="886670"/>
            <a:ext cx="2280455" cy="1587822"/>
            <a:chOff x="1363148" y="107125"/>
            <a:chExt cx="2795139" cy="2216394"/>
          </a:xfrm>
        </p:grpSpPr>
        <p:sp>
          <p:nvSpPr>
            <p:cNvPr id="46" name="Elipse 45"/>
            <p:cNvSpPr/>
            <p:nvPr/>
          </p:nvSpPr>
          <p:spPr>
            <a:xfrm>
              <a:off x="1363148" y="107125"/>
              <a:ext cx="2795139" cy="221639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4" name="Elipse 4"/>
            <p:cNvSpPr/>
            <p:nvPr/>
          </p:nvSpPr>
          <p:spPr>
            <a:xfrm>
              <a:off x="1684889" y="494993"/>
              <a:ext cx="2182325" cy="1431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El 9% de las pymes invierten en innovación organizacional</a:t>
              </a:r>
              <a:endParaRPr lang="es-ES" sz="2800" b="1" kern="12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</p:grpSp>
      <p:sp>
        <p:nvSpPr>
          <p:cNvPr id="65" name="Pentágono 64"/>
          <p:cNvSpPr/>
          <p:nvPr/>
        </p:nvSpPr>
        <p:spPr>
          <a:xfrm>
            <a:off x="3174274" y="8249435"/>
            <a:ext cx="3363078" cy="1232495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sz="180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Programas de apoyo para disminuir costos de inscripción</a:t>
            </a: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Pentágono 65"/>
          <p:cNvSpPr/>
          <p:nvPr/>
        </p:nvSpPr>
        <p:spPr>
          <a:xfrm>
            <a:off x="6708869" y="8243866"/>
            <a:ext cx="3526642" cy="1232495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sz="180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Plan de mejora para agilizar el </a:t>
            </a:r>
            <a:r>
              <a:rPr lang="es-ES" sz="180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tiempo de obtención </a:t>
            </a:r>
            <a:r>
              <a:rPr lang="es-ES" sz="1800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de una patente  </a:t>
            </a: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Grupo 67"/>
          <p:cNvGrpSpPr/>
          <p:nvPr/>
        </p:nvGrpSpPr>
        <p:grpSpPr>
          <a:xfrm>
            <a:off x="9058276" y="3638590"/>
            <a:ext cx="2280455" cy="1587822"/>
            <a:chOff x="1363148" y="107125"/>
            <a:chExt cx="2795139" cy="2216394"/>
          </a:xfrm>
        </p:grpSpPr>
        <p:sp>
          <p:nvSpPr>
            <p:cNvPr id="69" name="Elipse 68"/>
            <p:cNvSpPr/>
            <p:nvPr/>
          </p:nvSpPr>
          <p:spPr>
            <a:xfrm>
              <a:off x="1363148" y="107125"/>
              <a:ext cx="2795139" cy="221639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0" name="Elipse 4"/>
            <p:cNvSpPr/>
            <p:nvPr/>
          </p:nvSpPr>
          <p:spPr>
            <a:xfrm>
              <a:off x="1684889" y="494993"/>
              <a:ext cx="2182325" cy="1431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3 a 7 años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18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P spid="19" grpId="0" animBg="1"/>
      <p:bldP spid="20" grpId="0" animBg="1"/>
      <p:bldGraphic spid="28" grpId="0">
        <p:bldAsOne/>
      </p:bldGraphic>
      <p:bldP spid="30" grpId="0" animBg="1"/>
      <p:bldP spid="31" grpId="0" animBg="1"/>
      <p:bldP spid="65" grpId="0" animBg="1"/>
      <p:bldP spid="6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0816" y="870931"/>
            <a:ext cx="1812304" cy="1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90816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16" name="Grupo 15"/>
          <p:cNvGrpSpPr/>
          <p:nvPr/>
        </p:nvGrpSpPr>
        <p:grpSpPr>
          <a:xfrm>
            <a:off x="145408" y="2658193"/>
            <a:ext cx="2103120" cy="7628808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7" name="Rectángulo 16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269514" y="4936434"/>
              <a:ext cx="1594622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7003473" y="47971"/>
            <a:ext cx="10749399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Conclusiones y Recomendaciones 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30" name="11 Rectángulo redondeado"/>
          <p:cNvSpPr/>
          <p:nvPr/>
        </p:nvSpPr>
        <p:spPr>
          <a:xfrm>
            <a:off x="3975914" y="2274144"/>
            <a:ext cx="4461504" cy="1072331"/>
          </a:xfrm>
          <a:prstGeom prst="roundRect">
            <a:avLst/>
          </a:prstGeom>
          <a:solidFill>
            <a:srgbClr val="0070C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10 Rectángulo redondeado"/>
          <p:cNvSpPr/>
          <p:nvPr/>
        </p:nvSpPr>
        <p:spPr>
          <a:xfrm>
            <a:off x="5078501" y="3950990"/>
            <a:ext cx="5030039" cy="1068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Las pequeñas y jóvenes empresas son mas susceptibles a las barreras de innovación, especialmente sobre las de costo</a:t>
            </a:r>
            <a:endParaRPr lang="en-US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34" name="AutoShape 27"/>
          <p:cNvSpPr>
            <a:spLocks noChangeArrowheads="1"/>
          </p:cNvSpPr>
          <p:nvPr/>
        </p:nvSpPr>
        <p:spPr bwMode="auto">
          <a:xfrm>
            <a:off x="4277613" y="4457328"/>
            <a:ext cx="716544" cy="3060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6 w 21600"/>
              <a:gd name="T13" fmla="*/ 5341 h 21600"/>
              <a:gd name="T14" fmla="*/ 18916 w 21600"/>
              <a:gd name="T15" fmla="*/ 161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5" name="AutoShape 27"/>
          <p:cNvSpPr>
            <a:spLocks noChangeArrowheads="1"/>
          </p:cNvSpPr>
          <p:nvPr/>
        </p:nvSpPr>
        <p:spPr bwMode="auto">
          <a:xfrm>
            <a:off x="4258704" y="5704020"/>
            <a:ext cx="716544" cy="3060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6 w 21600"/>
              <a:gd name="T13" fmla="*/ 5341 h 21600"/>
              <a:gd name="T14" fmla="*/ 18916 w 21600"/>
              <a:gd name="T15" fmla="*/ 161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" name="AutoShape 27"/>
          <p:cNvSpPr>
            <a:spLocks noChangeArrowheads="1"/>
          </p:cNvSpPr>
          <p:nvPr/>
        </p:nvSpPr>
        <p:spPr bwMode="auto">
          <a:xfrm>
            <a:off x="4277613" y="7226463"/>
            <a:ext cx="716544" cy="3060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6 w 21600"/>
              <a:gd name="T13" fmla="*/ 5341 h 21600"/>
              <a:gd name="T14" fmla="*/ 18916 w 21600"/>
              <a:gd name="T15" fmla="*/ 161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8" name="18 Rectángulo redondeado"/>
          <p:cNvSpPr/>
          <p:nvPr/>
        </p:nvSpPr>
        <p:spPr>
          <a:xfrm>
            <a:off x="11666335" y="3950990"/>
            <a:ext cx="5030039" cy="10684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Las políticas publicas deben estar orientadas a brindar apoyo a las pymes con el objetivo de incentivar las actividades de innovación</a:t>
            </a:r>
            <a:endParaRPr lang="en-US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41" name="AutoShape 27"/>
          <p:cNvSpPr>
            <a:spLocks noChangeArrowheads="1"/>
          </p:cNvSpPr>
          <p:nvPr/>
        </p:nvSpPr>
        <p:spPr bwMode="auto">
          <a:xfrm>
            <a:off x="10731033" y="4388229"/>
            <a:ext cx="716544" cy="3060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6 w 21600"/>
              <a:gd name="T13" fmla="*/ 5341 h 21600"/>
              <a:gd name="T14" fmla="*/ 18916 w 21600"/>
              <a:gd name="T15" fmla="*/ 161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2" name="AutoShape 27"/>
          <p:cNvSpPr>
            <a:spLocks noChangeArrowheads="1"/>
          </p:cNvSpPr>
          <p:nvPr/>
        </p:nvSpPr>
        <p:spPr bwMode="auto">
          <a:xfrm>
            <a:off x="10731033" y="5753857"/>
            <a:ext cx="716544" cy="3060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6 w 21600"/>
              <a:gd name="T13" fmla="*/ 5341 h 21600"/>
              <a:gd name="T14" fmla="*/ 18916 w 21600"/>
              <a:gd name="T15" fmla="*/ 161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3" name="AutoShape 27"/>
          <p:cNvSpPr>
            <a:spLocks noChangeArrowheads="1"/>
          </p:cNvSpPr>
          <p:nvPr/>
        </p:nvSpPr>
        <p:spPr bwMode="auto">
          <a:xfrm>
            <a:off x="10680373" y="7234536"/>
            <a:ext cx="716544" cy="3060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6 w 21600"/>
              <a:gd name="T13" fmla="*/ 5341 h 21600"/>
              <a:gd name="T14" fmla="*/ 18916 w 21600"/>
              <a:gd name="T15" fmla="*/ 161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4" name="11 Rectángulo redondeado"/>
          <p:cNvSpPr/>
          <p:nvPr/>
        </p:nvSpPr>
        <p:spPr>
          <a:xfrm>
            <a:off x="10680373" y="2199813"/>
            <a:ext cx="4461504" cy="107233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10 Rectángulo redondeado"/>
          <p:cNvSpPr/>
          <p:nvPr/>
        </p:nvSpPr>
        <p:spPr>
          <a:xfrm>
            <a:off x="5078501" y="5372685"/>
            <a:ext cx="5030039" cy="1068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Son escasas las pequeñas y medianas empresas que invierten en actividades y proyectos de innovación</a:t>
            </a:r>
            <a:endParaRPr lang="en-US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50" name="10 Rectángulo redondeado"/>
          <p:cNvSpPr/>
          <p:nvPr/>
        </p:nvSpPr>
        <p:spPr>
          <a:xfrm>
            <a:off x="5078500" y="6845291"/>
            <a:ext cx="5030039" cy="1068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Se evidencian que existe deficiencias en el nivel educativo del talento humano en el país y que afectan a las pymes</a:t>
            </a:r>
            <a:endParaRPr lang="en-US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51" name="18 Rectángulo redondeado"/>
          <p:cNvSpPr/>
          <p:nvPr/>
        </p:nvSpPr>
        <p:spPr>
          <a:xfrm>
            <a:off x="11666334" y="5441817"/>
            <a:ext cx="5030039" cy="10684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Crear líneas de financiamiento acorde a las necesidades de las pymes que fomenten las actividades I+D </a:t>
            </a:r>
            <a:endParaRPr lang="en-US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52" name="18 Rectángulo redondeado"/>
          <p:cNvSpPr/>
          <p:nvPr/>
        </p:nvSpPr>
        <p:spPr>
          <a:xfrm>
            <a:off x="11666334" y="6845291"/>
            <a:ext cx="5030039" cy="10684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Generar programas educativos para el personal, capacitaciones constantes y mantener un buen ambiente laboral para generar mayor competitividad</a:t>
            </a:r>
            <a:endParaRPr lang="en-US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53" name="18 Rectángulo redondeado"/>
          <p:cNvSpPr/>
          <p:nvPr/>
        </p:nvSpPr>
        <p:spPr>
          <a:xfrm>
            <a:off x="11666333" y="8317849"/>
            <a:ext cx="5030039" cy="10684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Desarrollar programas de integración para generar ventajas competitivas conjuntas. </a:t>
            </a:r>
            <a:endParaRPr lang="en-US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54" name="AutoShape 27"/>
          <p:cNvSpPr>
            <a:spLocks noChangeArrowheads="1"/>
          </p:cNvSpPr>
          <p:nvPr/>
        </p:nvSpPr>
        <p:spPr bwMode="auto">
          <a:xfrm>
            <a:off x="10680373" y="8699021"/>
            <a:ext cx="716544" cy="3060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6 w 21600"/>
              <a:gd name="T13" fmla="*/ 5341 h 21600"/>
              <a:gd name="T14" fmla="*/ 18916 w 21600"/>
              <a:gd name="T15" fmla="*/ 161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AutoShape 27"/>
          <p:cNvSpPr>
            <a:spLocks noChangeArrowheads="1"/>
          </p:cNvSpPr>
          <p:nvPr/>
        </p:nvSpPr>
        <p:spPr bwMode="auto">
          <a:xfrm>
            <a:off x="4277613" y="8601240"/>
            <a:ext cx="716544" cy="3060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6 w 21600"/>
              <a:gd name="T13" fmla="*/ 5341 h 21600"/>
              <a:gd name="T14" fmla="*/ 18916 w 21600"/>
              <a:gd name="T15" fmla="*/ 161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10 Rectángulo redondeado"/>
          <p:cNvSpPr/>
          <p:nvPr/>
        </p:nvSpPr>
        <p:spPr>
          <a:xfrm>
            <a:off x="5078500" y="8220068"/>
            <a:ext cx="5030039" cy="1068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Existe poca asociación empresarial entre las pymes </a:t>
            </a:r>
            <a:endParaRPr lang="en-US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latin typeface="Roboto Condensed" panose="020B0604020202020204" charset="0"/>
                <a:cs typeface="Roboto Condensed" panose="020B0604020202020204" charset="0"/>
              </a:rPr>
              <a:pPr/>
              <a:t>34</a:t>
            </a:fld>
            <a:endParaRPr lang="ja-JP" altLang="en-US">
              <a:latin typeface="Roboto Condensed" panose="020B0604020202020204" charset="0"/>
              <a:cs typeface="Roboto Condensed" panose="020B0604020202020204" charset="0"/>
            </a:endParaRPr>
          </a:p>
        </p:txBody>
      </p:sp>
      <p:pic>
        <p:nvPicPr>
          <p:cNvPr id="6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0816" y="870931"/>
            <a:ext cx="1812304" cy="1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90816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846821" y="75853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Principales aportaciones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615751705"/>
              </p:ext>
            </p:extLst>
          </p:nvPr>
        </p:nvGraphicFramePr>
        <p:xfrm>
          <a:off x="2393936" y="1174382"/>
          <a:ext cx="15763821" cy="4267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2567211268"/>
              </p:ext>
            </p:extLst>
          </p:nvPr>
        </p:nvGraphicFramePr>
        <p:xfrm>
          <a:off x="2991177" y="5838211"/>
          <a:ext cx="13810923" cy="4833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2" name="Picture 2" descr="Resultado de imagen para buena ide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70" y="5386474"/>
            <a:ext cx="1296811" cy="12968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649;p40"/>
          <p:cNvSpPr/>
          <p:nvPr/>
        </p:nvSpPr>
        <p:spPr>
          <a:xfrm>
            <a:off x="10157292" y="122747"/>
            <a:ext cx="765665" cy="608584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4156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45408" y="2658193"/>
            <a:ext cx="2103120" cy="7628808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9" name="Rectángulo 18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69514" y="4936434"/>
              <a:ext cx="1594622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4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20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00000-1234-1234-1234-123412341234}" type="slidenum">
              <a:rPr lang="es-ES" smtClean="0"/>
              <a:pPr/>
              <a:t>35</a:t>
            </a:fld>
            <a:endParaRPr lang="es-ES"/>
          </a:p>
        </p:txBody>
      </p:sp>
      <p:sp>
        <p:nvSpPr>
          <p:cNvPr id="17" name="Forma libre 16"/>
          <p:cNvSpPr/>
          <p:nvPr/>
        </p:nvSpPr>
        <p:spPr>
          <a:xfrm>
            <a:off x="2482204" y="4001538"/>
            <a:ext cx="3103615" cy="3563531"/>
          </a:xfrm>
          <a:custGeom>
            <a:avLst/>
            <a:gdLst>
              <a:gd name="connsiteX0" fmla="*/ 0 w 1551942"/>
              <a:gd name="connsiteY0" fmla="*/ 128003 h 1280027"/>
              <a:gd name="connsiteX1" fmla="*/ 128003 w 1551942"/>
              <a:gd name="connsiteY1" fmla="*/ 0 h 1280027"/>
              <a:gd name="connsiteX2" fmla="*/ 1423939 w 1551942"/>
              <a:gd name="connsiteY2" fmla="*/ 0 h 1280027"/>
              <a:gd name="connsiteX3" fmla="*/ 1551942 w 1551942"/>
              <a:gd name="connsiteY3" fmla="*/ 128003 h 1280027"/>
              <a:gd name="connsiteX4" fmla="*/ 1551942 w 1551942"/>
              <a:gd name="connsiteY4" fmla="*/ 1152024 h 1280027"/>
              <a:gd name="connsiteX5" fmla="*/ 1423939 w 1551942"/>
              <a:gd name="connsiteY5" fmla="*/ 1280027 h 1280027"/>
              <a:gd name="connsiteX6" fmla="*/ 128003 w 1551942"/>
              <a:gd name="connsiteY6" fmla="*/ 1280027 h 1280027"/>
              <a:gd name="connsiteX7" fmla="*/ 0 w 1551942"/>
              <a:gd name="connsiteY7" fmla="*/ 1152024 h 1280027"/>
              <a:gd name="connsiteX8" fmla="*/ 0 w 1551942"/>
              <a:gd name="connsiteY8" fmla="*/ 128003 h 128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1942" h="1280027">
                <a:moveTo>
                  <a:pt x="0" y="128003"/>
                </a:moveTo>
                <a:cubicBezTo>
                  <a:pt x="0" y="57309"/>
                  <a:pt x="57309" y="0"/>
                  <a:pt x="128003" y="0"/>
                </a:cubicBezTo>
                <a:lnTo>
                  <a:pt x="1423939" y="0"/>
                </a:lnTo>
                <a:cubicBezTo>
                  <a:pt x="1494633" y="0"/>
                  <a:pt x="1551942" y="57309"/>
                  <a:pt x="1551942" y="128003"/>
                </a:cubicBezTo>
                <a:lnTo>
                  <a:pt x="1551942" y="1152024"/>
                </a:lnTo>
                <a:cubicBezTo>
                  <a:pt x="1551942" y="1222718"/>
                  <a:pt x="1494633" y="1280027"/>
                  <a:pt x="1423939" y="1280027"/>
                </a:cubicBezTo>
                <a:lnTo>
                  <a:pt x="128003" y="1280027"/>
                </a:lnTo>
                <a:cubicBezTo>
                  <a:pt x="57309" y="1280027"/>
                  <a:pt x="0" y="1222718"/>
                  <a:pt x="0" y="1152024"/>
                </a:cubicBezTo>
                <a:lnTo>
                  <a:pt x="0" y="128003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6537" tIns="306537" rIns="306537" bIns="855072" numCol="1" spcCol="1270" anchor="t" anchorCtr="0">
            <a:noAutofit/>
          </a:bodyPr>
          <a:lstStyle/>
          <a:p>
            <a:pPr lvl="0"/>
            <a:endParaRPr lang="es-CO" sz="24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  <a:sym typeface="Roboto Condensed"/>
            </a:endParaRPr>
          </a:p>
          <a:p>
            <a:pPr lvl="0"/>
            <a:r>
              <a:rPr lang="es-CO" sz="24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Roboto Condensed"/>
              </a:rPr>
              <a:t>Centrarse en cuatro sectores de la economía</a:t>
            </a:r>
          </a:p>
        </p:txBody>
      </p:sp>
      <p:sp>
        <p:nvSpPr>
          <p:cNvPr id="18" name="Forma 17"/>
          <p:cNvSpPr/>
          <p:nvPr/>
        </p:nvSpPr>
        <p:spPr>
          <a:xfrm>
            <a:off x="4094901" y="4893290"/>
            <a:ext cx="3736632" cy="3736632"/>
          </a:xfrm>
          <a:prstGeom prst="leftCircularArrow">
            <a:avLst>
              <a:gd name="adj1" fmla="val 3989"/>
              <a:gd name="adj2" fmla="val 500734"/>
              <a:gd name="adj3" fmla="val 2276245"/>
              <a:gd name="adj4" fmla="val 9024489"/>
              <a:gd name="adj5" fmla="val 4653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orma libre 18"/>
          <p:cNvSpPr/>
          <p:nvPr/>
        </p:nvSpPr>
        <p:spPr>
          <a:xfrm>
            <a:off x="2967003" y="6547337"/>
            <a:ext cx="2758769" cy="1097071"/>
          </a:xfrm>
          <a:custGeom>
            <a:avLst/>
            <a:gdLst>
              <a:gd name="connsiteX0" fmla="*/ 0 w 1379504"/>
              <a:gd name="connsiteY0" fmla="*/ 54858 h 548583"/>
              <a:gd name="connsiteX1" fmla="*/ 54858 w 1379504"/>
              <a:gd name="connsiteY1" fmla="*/ 0 h 548583"/>
              <a:gd name="connsiteX2" fmla="*/ 1324646 w 1379504"/>
              <a:gd name="connsiteY2" fmla="*/ 0 h 548583"/>
              <a:gd name="connsiteX3" fmla="*/ 1379504 w 1379504"/>
              <a:gd name="connsiteY3" fmla="*/ 54858 h 548583"/>
              <a:gd name="connsiteX4" fmla="*/ 1379504 w 1379504"/>
              <a:gd name="connsiteY4" fmla="*/ 493725 h 548583"/>
              <a:gd name="connsiteX5" fmla="*/ 1324646 w 1379504"/>
              <a:gd name="connsiteY5" fmla="*/ 548583 h 548583"/>
              <a:gd name="connsiteX6" fmla="*/ 54858 w 1379504"/>
              <a:gd name="connsiteY6" fmla="*/ 548583 h 548583"/>
              <a:gd name="connsiteX7" fmla="*/ 0 w 1379504"/>
              <a:gd name="connsiteY7" fmla="*/ 493725 h 548583"/>
              <a:gd name="connsiteX8" fmla="*/ 0 w 1379504"/>
              <a:gd name="connsiteY8" fmla="*/ 54858 h 54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504" h="548583">
                <a:moveTo>
                  <a:pt x="0" y="54858"/>
                </a:moveTo>
                <a:cubicBezTo>
                  <a:pt x="0" y="24561"/>
                  <a:pt x="24561" y="0"/>
                  <a:pt x="54858" y="0"/>
                </a:cubicBezTo>
                <a:lnTo>
                  <a:pt x="1324646" y="0"/>
                </a:lnTo>
                <a:cubicBezTo>
                  <a:pt x="1354943" y="0"/>
                  <a:pt x="1379504" y="24561"/>
                  <a:pt x="1379504" y="54858"/>
                </a:cubicBezTo>
                <a:lnTo>
                  <a:pt x="1379504" y="493725"/>
                </a:lnTo>
                <a:cubicBezTo>
                  <a:pt x="1379504" y="524022"/>
                  <a:pt x="1354943" y="548583"/>
                  <a:pt x="1324646" y="548583"/>
                </a:cubicBezTo>
                <a:lnTo>
                  <a:pt x="54858" y="548583"/>
                </a:lnTo>
                <a:cubicBezTo>
                  <a:pt x="24561" y="548583"/>
                  <a:pt x="0" y="524022"/>
                  <a:pt x="0" y="493725"/>
                </a:cubicBezTo>
                <a:lnTo>
                  <a:pt x="0" y="5485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802" tIns="103245" rIns="138802" bIns="103245" numCol="1" spcCol="1270" anchor="ctr" anchorCtr="0">
            <a:noAutofit/>
          </a:bodyPr>
          <a:lstStyle/>
          <a:p>
            <a:pPr algn="ctr" defTabSz="24889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5599" dirty="0"/>
              <a:t>1</a:t>
            </a:r>
          </a:p>
        </p:txBody>
      </p:sp>
      <p:sp>
        <p:nvSpPr>
          <p:cNvPr id="20" name="Forma libre 19"/>
          <p:cNvSpPr/>
          <p:nvPr/>
        </p:nvSpPr>
        <p:spPr>
          <a:xfrm>
            <a:off x="6598784" y="3991190"/>
            <a:ext cx="3022340" cy="3573879"/>
          </a:xfrm>
          <a:custGeom>
            <a:avLst/>
            <a:gdLst>
              <a:gd name="connsiteX0" fmla="*/ 0 w 1551942"/>
              <a:gd name="connsiteY0" fmla="*/ 128003 h 1280027"/>
              <a:gd name="connsiteX1" fmla="*/ 128003 w 1551942"/>
              <a:gd name="connsiteY1" fmla="*/ 0 h 1280027"/>
              <a:gd name="connsiteX2" fmla="*/ 1423939 w 1551942"/>
              <a:gd name="connsiteY2" fmla="*/ 0 h 1280027"/>
              <a:gd name="connsiteX3" fmla="*/ 1551942 w 1551942"/>
              <a:gd name="connsiteY3" fmla="*/ 128003 h 1280027"/>
              <a:gd name="connsiteX4" fmla="*/ 1551942 w 1551942"/>
              <a:gd name="connsiteY4" fmla="*/ 1152024 h 1280027"/>
              <a:gd name="connsiteX5" fmla="*/ 1423939 w 1551942"/>
              <a:gd name="connsiteY5" fmla="*/ 1280027 h 1280027"/>
              <a:gd name="connsiteX6" fmla="*/ 128003 w 1551942"/>
              <a:gd name="connsiteY6" fmla="*/ 1280027 h 1280027"/>
              <a:gd name="connsiteX7" fmla="*/ 0 w 1551942"/>
              <a:gd name="connsiteY7" fmla="*/ 1152024 h 1280027"/>
              <a:gd name="connsiteX8" fmla="*/ 0 w 1551942"/>
              <a:gd name="connsiteY8" fmla="*/ 128003 h 128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1942" h="1280027">
                <a:moveTo>
                  <a:pt x="0" y="128003"/>
                </a:moveTo>
                <a:cubicBezTo>
                  <a:pt x="0" y="57309"/>
                  <a:pt x="57309" y="0"/>
                  <a:pt x="128003" y="0"/>
                </a:cubicBezTo>
                <a:lnTo>
                  <a:pt x="1423939" y="0"/>
                </a:lnTo>
                <a:cubicBezTo>
                  <a:pt x="1494633" y="0"/>
                  <a:pt x="1551942" y="57309"/>
                  <a:pt x="1551942" y="128003"/>
                </a:cubicBezTo>
                <a:lnTo>
                  <a:pt x="1551942" y="1152024"/>
                </a:lnTo>
                <a:cubicBezTo>
                  <a:pt x="1551942" y="1222718"/>
                  <a:pt x="1494633" y="1280027"/>
                  <a:pt x="1423939" y="1280027"/>
                </a:cubicBezTo>
                <a:lnTo>
                  <a:pt x="128003" y="1280027"/>
                </a:lnTo>
                <a:cubicBezTo>
                  <a:pt x="57309" y="1280027"/>
                  <a:pt x="0" y="1222718"/>
                  <a:pt x="0" y="1152024"/>
                </a:cubicBezTo>
                <a:lnTo>
                  <a:pt x="0" y="128003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6537" tIns="855074" rIns="306537" bIns="306535" numCol="1" spcCol="1270" anchor="t" anchorCtr="0">
            <a:noAutofit/>
          </a:bodyPr>
          <a:lstStyle/>
          <a:p>
            <a:pPr lvl="0"/>
            <a:r>
              <a:rPr lang="es-CO" sz="2400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Roboto Condensed"/>
              </a:rPr>
              <a:t>Emplear una muestra de estudio enfocada sólo en las pequeñas y medianas empresas. </a:t>
            </a:r>
          </a:p>
        </p:txBody>
      </p:sp>
      <p:sp>
        <p:nvSpPr>
          <p:cNvPr id="21" name="Flecha circular 20"/>
          <p:cNvSpPr/>
          <p:nvPr/>
        </p:nvSpPr>
        <p:spPr>
          <a:xfrm rot="651296">
            <a:off x="8365438" y="2430082"/>
            <a:ext cx="4133205" cy="4133205"/>
          </a:xfrm>
          <a:prstGeom prst="circularArrow">
            <a:avLst>
              <a:gd name="adj1" fmla="val 3606"/>
              <a:gd name="adj2" fmla="val 448540"/>
              <a:gd name="adj3" fmla="val 19375950"/>
              <a:gd name="adj4" fmla="val 12575511"/>
              <a:gd name="adj5" fmla="val 420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orma libre 21"/>
          <p:cNvSpPr/>
          <p:nvPr/>
        </p:nvSpPr>
        <p:spPr>
          <a:xfrm>
            <a:off x="7062629" y="3459900"/>
            <a:ext cx="2758769" cy="1097071"/>
          </a:xfrm>
          <a:custGeom>
            <a:avLst/>
            <a:gdLst>
              <a:gd name="connsiteX0" fmla="*/ 0 w 1379504"/>
              <a:gd name="connsiteY0" fmla="*/ 54858 h 548583"/>
              <a:gd name="connsiteX1" fmla="*/ 54858 w 1379504"/>
              <a:gd name="connsiteY1" fmla="*/ 0 h 548583"/>
              <a:gd name="connsiteX2" fmla="*/ 1324646 w 1379504"/>
              <a:gd name="connsiteY2" fmla="*/ 0 h 548583"/>
              <a:gd name="connsiteX3" fmla="*/ 1379504 w 1379504"/>
              <a:gd name="connsiteY3" fmla="*/ 54858 h 548583"/>
              <a:gd name="connsiteX4" fmla="*/ 1379504 w 1379504"/>
              <a:gd name="connsiteY4" fmla="*/ 493725 h 548583"/>
              <a:gd name="connsiteX5" fmla="*/ 1324646 w 1379504"/>
              <a:gd name="connsiteY5" fmla="*/ 548583 h 548583"/>
              <a:gd name="connsiteX6" fmla="*/ 54858 w 1379504"/>
              <a:gd name="connsiteY6" fmla="*/ 548583 h 548583"/>
              <a:gd name="connsiteX7" fmla="*/ 0 w 1379504"/>
              <a:gd name="connsiteY7" fmla="*/ 493725 h 548583"/>
              <a:gd name="connsiteX8" fmla="*/ 0 w 1379504"/>
              <a:gd name="connsiteY8" fmla="*/ 54858 h 54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504" h="548583">
                <a:moveTo>
                  <a:pt x="0" y="54858"/>
                </a:moveTo>
                <a:cubicBezTo>
                  <a:pt x="0" y="24561"/>
                  <a:pt x="24561" y="0"/>
                  <a:pt x="54858" y="0"/>
                </a:cubicBezTo>
                <a:lnTo>
                  <a:pt x="1324646" y="0"/>
                </a:lnTo>
                <a:cubicBezTo>
                  <a:pt x="1354943" y="0"/>
                  <a:pt x="1379504" y="24561"/>
                  <a:pt x="1379504" y="54858"/>
                </a:cubicBezTo>
                <a:lnTo>
                  <a:pt x="1379504" y="493725"/>
                </a:lnTo>
                <a:cubicBezTo>
                  <a:pt x="1379504" y="524022"/>
                  <a:pt x="1354943" y="548583"/>
                  <a:pt x="1324646" y="548583"/>
                </a:cubicBezTo>
                <a:lnTo>
                  <a:pt x="54858" y="548583"/>
                </a:lnTo>
                <a:cubicBezTo>
                  <a:pt x="24561" y="548583"/>
                  <a:pt x="0" y="524022"/>
                  <a:pt x="0" y="493725"/>
                </a:cubicBezTo>
                <a:lnTo>
                  <a:pt x="0" y="5485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802" tIns="103245" rIns="138802" bIns="103245" numCol="1" spcCol="1270" anchor="ctr" anchorCtr="0">
            <a:noAutofit/>
          </a:bodyPr>
          <a:lstStyle/>
          <a:p>
            <a:pPr algn="ctr" defTabSz="24889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5599" dirty="0"/>
              <a:t>2</a:t>
            </a:r>
          </a:p>
        </p:txBody>
      </p:sp>
      <p:sp>
        <p:nvSpPr>
          <p:cNvPr id="23" name="Forma libre 22"/>
          <p:cNvSpPr/>
          <p:nvPr/>
        </p:nvSpPr>
        <p:spPr>
          <a:xfrm>
            <a:off x="10760582" y="3991190"/>
            <a:ext cx="2744087" cy="3601914"/>
          </a:xfrm>
          <a:custGeom>
            <a:avLst/>
            <a:gdLst>
              <a:gd name="connsiteX0" fmla="*/ 0 w 1551942"/>
              <a:gd name="connsiteY0" fmla="*/ 128003 h 1280027"/>
              <a:gd name="connsiteX1" fmla="*/ 128003 w 1551942"/>
              <a:gd name="connsiteY1" fmla="*/ 0 h 1280027"/>
              <a:gd name="connsiteX2" fmla="*/ 1423939 w 1551942"/>
              <a:gd name="connsiteY2" fmla="*/ 0 h 1280027"/>
              <a:gd name="connsiteX3" fmla="*/ 1551942 w 1551942"/>
              <a:gd name="connsiteY3" fmla="*/ 128003 h 1280027"/>
              <a:gd name="connsiteX4" fmla="*/ 1551942 w 1551942"/>
              <a:gd name="connsiteY4" fmla="*/ 1152024 h 1280027"/>
              <a:gd name="connsiteX5" fmla="*/ 1423939 w 1551942"/>
              <a:gd name="connsiteY5" fmla="*/ 1280027 h 1280027"/>
              <a:gd name="connsiteX6" fmla="*/ 128003 w 1551942"/>
              <a:gd name="connsiteY6" fmla="*/ 1280027 h 1280027"/>
              <a:gd name="connsiteX7" fmla="*/ 0 w 1551942"/>
              <a:gd name="connsiteY7" fmla="*/ 1152024 h 1280027"/>
              <a:gd name="connsiteX8" fmla="*/ 0 w 1551942"/>
              <a:gd name="connsiteY8" fmla="*/ 128003 h 128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1942" h="1280027">
                <a:moveTo>
                  <a:pt x="0" y="128003"/>
                </a:moveTo>
                <a:cubicBezTo>
                  <a:pt x="0" y="57309"/>
                  <a:pt x="57309" y="0"/>
                  <a:pt x="128003" y="0"/>
                </a:cubicBezTo>
                <a:lnTo>
                  <a:pt x="1423939" y="0"/>
                </a:lnTo>
                <a:cubicBezTo>
                  <a:pt x="1494633" y="0"/>
                  <a:pt x="1551942" y="57309"/>
                  <a:pt x="1551942" y="128003"/>
                </a:cubicBezTo>
                <a:lnTo>
                  <a:pt x="1551942" y="1152024"/>
                </a:lnTo>
                <a:cubicBezTo>
                  <a:pt x="1551942" y="1222718"/>
                  <a:pt x="1494633" y="1280027"/>
                  <a:pt x="1423939" y="1280027"/>
                </a:cubicBezTo>
                <a:lnTo>
                  <a:pt x="128003" y="1280027"/>
                </a:lnTo>
                <a:cubicBezTo>
                  <a:pt x="57309" y="1280027"/>
                  <a:pt x="0" y="1222718"/>
                  <a:pt x="0" y="1152024"/>
                </a:cubicBezTo>
                <a:lnTo>
                  <a:pt x="0" y="128003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6537" tIns="306537" rIns="306537" bIns="855072" numCol="1" spcCol="1270" anchor="t" anchorCtr="0">
            <a:noAutofit/>
          </a:bodyPr>
          <a:lstStyle/>
          <a:p>
            <a:pPr lvl="0"/>
            <a:endParaRPr lang="es-CO" sz="2400" dirty="0">
              <a:solidFill>
                <a:schemeClr val="accent3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  <a:sym typeface="Roboto Condensed"/>
            </a:endParaRPr>
          </a:p>
          <a:p>
            <a:pPr lvl="0"/>
            <a:r>
              <a:rPr lang="es-CO" sz="2400" dirty="0">
                <a:solidFill>
                  <a:schemeClr val="accent3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Roboto Condensed"/>
              </a:rPr>
              <a:t>Emplear pocas variables empresariales  significativas</a:t>
            </a:r>
          </a:p>
        </p:txBody>
      </p:sp>
      <p:sp>
        <p:nvSpPr>
          <p:cNvPr id="24" name="Forma 23"/>
          <p:cNvSpPr/>
          <p:nvPr/>
        </p:nvSpPr>
        <p:spPr>
          <a:xfrm>
            <a:off x="12074605" y="4893290"/>
            <a:ext cx="3736632" cy="3736632"/>
          </a:xfrm>
          <a:prstGeom prst="leftCircularArrow">
            <a:avLst>
              <a:gd name="adj1" fmla="val 3989"/>
              <a:gd name="adj2" fmla="val 500734"/>
              <a:gd name="adj3" fmla="val 2276245"/>
              <a:gd name="adj4" fmla="val 9024489"/>
              <a:gd name="adj5" fmla="val 465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25" name="Forma libre 24"/>
          <p:cNvSpPr/>
          <p:nvPr/>
        </p:nvSpPr>
        <p:spPr>
          <a:xfrm>
            <a:off x="11406109" y="6475284"/>
            <a:ext cx="2758769" cy="1097071"/>
          </a:xfrm>
          <a:custGeom>
            <a:avLst/>
            <a:gdLst>
              <a:gd name="connsiteX0" fmla="*/ 0 w 1379504"/>
              <a:gd name="connsiteY0" fmla="*/ 54858 h 548583"/>
              <a:gd name="connsiteX1" fmla="*/ 54858 w 1379504"/>
              <a:gd name="connsiteY1" fmla="*/ 0 h 548583"/>
              <a:gd name="connsiteX2" fmla="*/ 1324646 w 1379504"/>
              <a:gd name="connsiteY2" fmla="*/ 0 h 548583"/>
              <a:gd name="connsiteX3" fmla="*/ 1379504 w 1379504"/>
              <a:gd name="connsiteY3" fmla="*/ 54858 h 548583"/>
              <a:gd name="connsiteX4" fmla="*/ 1379504 w 1379504"/>
              <a:gd name="connsiteY4" fmla="*/ 493725 h 548583"/>
              <a:gd name="connsiteX5" fmla="*/ 1324646 w 1379504"/>
              <a:gd name="connsiteY5" fmla="*/ 548583 h 548583"/>
              <a:gd name="connsiteX6" fmla="*/ 54858 w 1379504"/>
              <a:gd name="connsiteY6" fmla="*/ 548583 h 548583"/>
              <a:gd name="connsiteX7" fmla="*/ 0 w 1379504"/>
              <a:gd name="connsiteY7" fmla="*/ 493725 h 548583"/>
              <a:gd name="connsiteX8" fmla="*/ 0 w 1379504"/>
              <a:gd name="connsiteY8" fmla="*/ 54858 h 54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504" h="548583">
                <a:moveTo>
                  <a:pt x="0" y="54858"/>
                </a:moveTo>
                <a:cubicBezTo>
                  <a:pt x="0" y="24561"/>
                  <a:pt x="24561" y="0"/>
                  <a:pt x="54858" y="0"/>
                </a:cubicBezTo>
                <a:lnTo>
                  <a:pt x="1324646" y="0"/>
                </a:lnTo>
                <a:cubicBezTo>
                  <a:pt x="1354943" y="0"/>
                  <a:pt x="1379504" y="24561"/>
                  <a:pt x="1379504" y="54858"/>
                </a:cubicBezTo>
                <a:lnTo>
                  <a:pt x="1379504" y="493725"/>
                </a:lnTo>
                <a:cubicBezTo>
                  <a:pt x="1379504" y="524022"/>
                  <a:pt x="1354943" y="548583"/>
                  <a:pt x="1324646" y="548583"/>
                </a:cubicBezTo>
                <a:lnTo>
                  <a:pt x="54858" y="548583"/>
                </a:lnTo>
                <a:cubicBezTo>
                  <a:pt x="24561" y="548583"/>
                  <a:pt x="0" y="524022"/>
                  <a:pt x="0" y="493725"/>
                </a:cubicBezTo>
                <a:lnTo>
                  <a:pt x="0" y="5485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138802" tIns="103245" rIns="138802" bIns="103245" numCol="1" spcCol="1270" anchor="ctr" anchorCtr="0">
            <a:noAutofit/>
          </a:bodyPr>
          <a:lstStyle/>
          <a:p>
            <a:pPr algn="ctr" defTabSz="24889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5599" dirty="0"/>
              <a:t>3</a:t>
            </a:r>
          </a:p>
        </p:txBody>
      </p:sp>
      <p:sp>
        <p:nvSpPr>
          <p:cNvPr id="26" name="Forma libre 25"/>
          <p:cNvSpPr/>
          <p:nvPr/>
        </p:nvSpPr>
        <p:spPr>
          <a:xfrm>
            <a:off x="14846550" y="4001537"/>
            <a:ext cx="3103615" cy="3563532"/>
          </a:xfrm>
          <a:custGeom>
            <a:avLst/>
            <a:gdLst>
              <a:gd name="connsiteX0" fmla="*/ 0 w 1551942"/>
              <a:gd name="connsiteY0" fmla="*/ 128003 h 1280027"/>
              <a:gd name="connsiteX1" fmla="*/ 128003 w 1551942"/>
              <a:gd name="connsiteY1" fmla="*/ 0 h 1280027"/>
              <a:gd name="connsiteX2" fmla="*/ 1423939 w 1551942"/>
              <a:gd name="connsiteY2" fmla="*/ 0 h 1280027"/>
              <a:gd name="connsiteX3" fmla="*/ 1551942 w 1551942"/>
              <a:gd name="connsiteY3" fmla="*/ 128003 h 1280027"/>
              <a:gd name="connsiteX4" fmla="*/ 1551942 w 1551942"/>
              <a:gd name="connsiteY4" fmla="*/ 1152024 h 1280027"/>
              <a:gd name="connsiteX5" fmla="*/ 1423939 w 1551942"/>
              <a:gd name="connsiteY5" fmla="*/ 1280027 h 1280027"/>
              <a:gd name="connsiteX6" fmla="*/ 128003 w 1551942"/>
              <a:gd name="connsiteY6" fmla="*/ 1280027 h 1280027"/>
              <a:gd name="connsiteX7" fmla="*/ 0 w 1551942"/>
              <a:gd name="connsiteY7" fmla="*/ 1152024 h 1280027"/>
              <a:gd name="connsiteX8" fmla="*/ 0 w 1551942"/>
              <a:gd name="connsiteY8" fmla="*/ 128003 h 128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1942" h="1280027">
                <a:moveTo>
                  <a:pt x="0" y="128003"/>
                </a:moveTo>
                <a:cubicBezTo>
                  <a:pt x="0" y="57309"/>
                  <a:pt x="57309" y="0"/>
                  <a:pt x="128003" y="0"/>
                </a:cubicBezTo>
                <a:lnTo>
                  <a:pt x="1423939" y="0"/>
                </a:lnTo>
                <a:cubicBezTo>
                  <a:pt x="1494633" y="0"/>
                  <a:pt x="1551942" y="57309"/>
                  <a:pt x="1551942" y="128003"/>
                </a:cubicBezTo>
                <a:lnTo>
                  <a:pt x="1551942" y="1152024"/>
                </a:lnTo>
                <a:cubicBezTo>
                  <a:pt x="1551942" y="1222718"/>
                  <a:pt x="1494633" y="1280027"/>
                  <a:pt x="1423939" y="1280027"/>
                </a:cubicBezTo>
                <a:lnTo>
                  <a:pt x="128003" y="1280027"/>
                </a:lnTo>
                <a:cubicBezTo>
                  <a:pt x="57309" y="1280027"/>
                  <a:pt x="0" y="1222718"/>
                  <a:pt x="0" y="1152024"/>
                </a:cubicBezTo>
                <a:lnTo>
                  <a:pt x="0" y="128003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306537" tIns="855074" rIns="306537" bIns="306535" numCol="1" spcCol="1270" anchor="t" anchorCtr="0">
            <a:noAutofit/>
          </a:bodyPr>
          <a:lstStyle/>
          <a:p>
            <a:pPr marL="0" lvl="1" defTabSz="93335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2400" dirty="0">
              <a:solidFill>
                <a:srgbClr val="263248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  <a:sym typeface="Roboto Condensed"/>
            </a:endParaRPr>
          </a:p>
          <a:p>
            <a:pPr marL="0" lvl="1" defTabSz="93335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2400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Roboto Condensed"/>
              </a:rPr>
              <a:t>Enfocarse en una sola estrategia de estimación lo que no permite reforzar los resultados</a:t>
            </a:r>
          </a:p>
          <a:p>
            <a:pPr marL="0" lvl="1" defTabSz="93335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sz="2400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27" name="Forma libre 26"/>
          <p:cNvSpPr/>
          <p:nvPr/>
        </p:nvSpPr>
        <p:spPr>
          <a:xfrm>
            <a:off x="15472521" y="3459900"/>
            <a:ext cx="2758769" cy="1097071"/>
          </a:xfrm>
          <a:custGeom>
            <a:avLst/>
            <a:gdLst>
              <a:gd name="connsiteX0" fmla="*/ 0 w 1379504"/>
              <a:gd name="connsiteY0" fmla="*/ 54858 h 548583"/>
              <a:gd name="connsiteX1" fmla="*/ 54858 w 1379504"/>
              <a:gd name="connsiteY1" fmla="*/ 0 h 548583"/>
              <a:gd name="connsiteX2" fmla="*/ 1324646 w 1379504"/>
              <a:gd name="connsiteY2" fmla="*/ 0 h 548583"/>
              <a:gd name="connsiteX3" fmla="*/ 1379504 w 1379504"/>
              <a:gd name="connsiteY3" fmla="*/ 54858 h 548583"/>
              <a:gd name="connsiteX4" fmla="*/ 1379504 w 1379504"/>
              <a:gd name="connsiteY4" fmla="*/ 493725 h 548583"/>
              <a:gd name="connsiteX5" fmla="*/ 1324646 w 1379504"/>
              <a:gd name="connsiteY5" fmla="*/ 548583 h 548583"/>
              <a:gd name="connsiteX6" fmla="*/ 54858 w 1379504"/>
              <a:gd name="connsiteY6" fmla="*/ 548583 h 548583"/>
              <a:gd name="connsiteX7" fmla="*/ 0 w 1379504"/>
              <a:gd name="connsiteY7" fmla="*/ 493725 h 548583"/>
              <a:gd name="connsiteX8" fmla="*/ 0 w 1379504"/>
              <a:gd name="connsiteY8" fmla="*/ 54858 h 54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9504" h="548583">
                <a:moveTo>
                  <a:pt x="0" y="54858"/>
                </a:moveTo>
                <a:cubicBezTo>
                  <a:pt x="0" y="24561"/>
                  <a:pt x="24561" y="0"/>
                  <a:pt x="54858" y="0"/>
                </a:cubicBezTo>
                <a:lnTo>
                  <a:pt x="1324646" y="0"/>
                </a:lnTo>
                <a:cubicBezTo>
                  <a:pt x="1354943" y="0"/>
                  <a:pt x="1379504" y="24561"/>
                  <a:pt x="1379504" y="54858"/>
                </a:cubicBezTo>
                <a:lnTo>
                  <a:pt x="1379504" y="493725"/>
                </a:lnTo>
                <a:cubicBezTo>
                  <a:pt x="1379504" y="524022"/>
                  <a:pt x="1354943" y="548583"/>
                  <a:pt x="1324646" y="548583"/>
                </a:cubicBezTo>
                <a:lnTo>
                  <a:pt x="54858" y="548583"/>
                </a:lnTo>
                <a:cubicBezTo>
                  <a:pt x="24561" y="548583"/>
                  <a:pt x="0" y="524022"/>
                  <a:pt x="0" y="493725"/>
                </a:cubicBezTo>
                <a:lnTo>
                  <a:pt x="0" y="54858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38802" tIns="103245" rIns="138802" bIns="103245" numCol="1" spcCol="1270" anchor="ctr" anchorCtr="0">
            <a:noAutofit/>
          </a:bodyPr>
          <a:lstStyle/>
          <a:p>
            <a:pPr algn="ctr" defTabSz="24889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5599" dirty="0"/>
              <a:t>4</a:t>
            </a:r>
          </a:p>
        </p:txBody>
      </p:sp>
      <p:pic>
        <p:nvPicPr>
          <p:cNvPr id="28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0816" y="870931"/>
            <a:ext cx="1812304" cy="1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90816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8846821" y="75853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Limitaciones de la investigación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145408" y="2658193"/>
            <a:ext cx="2103120" cy="7628808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2" name="Rectángulo 31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269514" y="4936434"/>
              <a:ext cx="1594622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  <p:grpSp>
        <p:nvGrpSpPr>
          <p:cNvPr id="38" name="Google Shape;625;p40"/>
          <p:cNvGrpSpPr/>
          <p:nvPr/>
        </p:nvGrpSpPr>
        <p:grpSpPr>
          <a:xfrm>
            <a:off x="5151012" y="2476188"/>
            <a:ext cx="1434811" cy="1132855"/>
            <a:chOff x="5292575" y="3681900"/>
            <a:chExt cx="420150" cy="373275"/>
          </a:xfrm>
        </p:grpSpPr>
        <p:sp>
          <p:nvSpPr>
            <p:cNvPr id="39" name="Google Shape;626;p40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40" name="Google Shape;627;p40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41" name="Google Shape;628;p40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42" name="Google Shape;629;p4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43" name="Google Shape;630;p4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44" name="Google Shape;631;p4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45" name="Google Shape;632;p40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</p:grpSp>
      <p:grpSp>
        <p:nvGrpSpPr>
          <p:cNvPr id="46" name="Google Shape;612;p40"/>
          <p:cNvGrpSpPr/>
          <p:nvPr/>
        </p:nvGrpSpPr>
        <p:grpSpPr>
          <a:xfrm>
            <a:off x="9560379" y="7593105"/>
            <a:ext cx="1506206" cy="1152310"/>
            <a:chOff x="3292425" y="3664250"/>
            <a:chExt cx="397025" cy="391525"/>
          </a:xfrm>
        </p:grpSpPr>
        <p:sp>
          <p:nvSpPr>
            <p:cNvPr id="47" name="Google Shape;613;p40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48" name="Google Shape;614;p40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49" name="Google Shape;615;p40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</p:grpSp>
      <p:sp>
        <p:nvSpPr>
          <p:cNvPr id="50" name="Google Shape;651;p40"/>
          <p:cNvSpPr/>
          <p:nvPr/>
        </p:nvSpPr>
        <p:spPr>
          <a:xfrm>
            <a:off x="8276125" y="127028"/>
            <a:ext cx="667971" cy="719890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rgbClr val="4156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7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latin typeface="Roboto Condensed" panose="020B0604020202020204" charset="0"/>
                <a:cs typeface="Roboto Condensed" panose="020B0604020202020204" charset="0"/>
              </a:rPr>
              <a:pPr/>
              <a:t>36</a:t>
            </a:fld>
            <a:endParaRPr lang="ja-JP" altLang="en-US">
              <a:latin typeface="Roboto Condensed" panose="020B0604020202020204" charset="0"/>
              <a:cs typeface="Roboto Condensed" panose="020B0604020202020204" charset="0"/>
            </a:endParaRPr>
          </a:p>
        </p:txBody>
      </p:sp>
      <p:pic>
        <p:nvPicPr>
          <p:cNvPr id="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0816" y="870931"/>
            <a:ext cx="1812304" cy="1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90816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13" name="Google Shape;494;p40"/>
          <p:cNvGrpSpPr/>
          <p:nvPr/>
        </p:nvGrpSpPr>
        <p:grpSpPr>
          <a:xfrm>
            <a:off x="9151823" y="145901"/>
            <a:ext cx="584797" cy="632200"/>
            <a:chOff x="2594050" y="1631825"/>
            <a:chExt cx="439625" cy="439625"/>
          </a:xfrm>
        </p:grpSpPr>
        <p:sp>
          <p:nvSpPr>
            <p:cNvPr id="14" name="Google Shape;495;p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15" name="Google Shape;496;p4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16" name="Google Shape;497;p4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17" name="Google Shape;498;p40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</p:grp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9131485" y="145902"/>
            <a:ext cx="9041570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Futuras líneas de investigación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pic>
        <p:nvPicPr>
          <p:cNvPr id="3074" name="Picture 2" descr="Resultado de imagen para linea de investig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468" y="2349569"/>
            <a:ext cx="3625831" cy="568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ipse 21"/>
          <p:cNvSpPr/>
          <p:nvPr/>
        </p:nvSpPr>
        <p:spPr>
          <a:xfrm>
            <a:off x="7159019" y="1099071"/>
            <a:ext cx="2966257" cy="236242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Emplear otros modelos de estimación</a:t>
            </a:r>
            <a:endParaRPr kumimoji="1" lang="es-CO" sz="2400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3710223" y="2298388"/>
            <a:ext cx="2731356" cy="247672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 Ponderar la variable edad</a:t>
            </a:r>
            <a:endParaRPr kumimoji="1" lang="es-CO" sz="2400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3497537" y="5161986"/>
            <a:ext cx="2990645" cy="2563842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Utilizar otras variables explicativas</a:t>
            </a:r>
            <a:endParaRPr kumimoji="1" lang="es-CO" sz="2400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7274026" y="7484523"/>
            <a:ext cx="3012474" cy="2595042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Aplicar otros sectores de la economía ecuatoriana</a:t>
            </a:r>
            <a:endParaRPr kumimoji="1" lang="es-CO" sz="2400" dirty="0"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703" y="4068991"/>
            <a:ext cx="3214207" cy="2906463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145408" y="2658193"/>
            <a:ext cx="2103120" cy="7628808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0" name="Rectángulo 29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269514" y="4936434"/>
              <a:ext cx="1594622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  <p:cxnSp>
        <p:nvCxnSpPr>
          <p:cNvPr id="6" name="Conector recto de flecha 5"/>
          <p:cNvCxnSpPr>
            <a:stCxn id="29" idx="0"/>
          </p:cNvCxnSpPr>
          <p:nvPr/>
        </p:nvCxnSpPr>
        <p:spPr>
          <a:xfrm flipH="1" flipV="1">
            <a:off x="8698806" y="3538856"/>
            <a:ext cx="1" cy="5301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>
            <a:off x="6478405" y="4388229"/>
            <a:ext cx="6806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>
            <a:off x="6520070" y="6034880"/>
            <a:ext cx="5716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29" idx="2"/>
          </p:cNvCxnSpPr>
          <p:nvPr/>
        </p:nvCxnSpPr>
        <p:spPr>
          <a:xfrm flipH="1">
            <a:off x="8698806" y="6975454"/>
            <a:ext cx="1" cy="356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2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60644" y="3558206"/>
            <a:ext cx="128413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dirty="0">
                <a:latin typeface="Gabriola" panose="04040605051002020D02" pitchFamily="82" charset="0"/>
              </a:rPr>
              <a:t>“Nuestra recompensa se encuentra en el esfuerzo y no en el resultado. Un esfuerzo total es una victoria completa”</a:t>
            </a:r>
          </a:p>
          <a:p>
            <a:pPr algn="ctr"/>
            <a:endParaRPr lang="es-CO" sz="4800" dirty="0">
              <a:latin typeface="Gabriola" panose="04040605051002020D02" pitchFamily="82" charset="0"/>
            </a:endParaRPr>
          </a:p>
          <a:p>
            <a:pPr algn="r"/>
            <a:r>
              <a:rPr lang="es-CO" sz="4800" dirty="0">
                <a:latin typeface="Gabriola" panose="04040605051002020D02" pitchFamily="82" charset="0"/>
              </a:rPr>
              <a:t>Mahatma </a:t>
            </a:r>
            <a:r>
              <a:rPr lang="es-CO" sz="4800" dirty="0" err="1">
                <a:latin typeface="Gabriola" panose="04040605051002020D02" pitchFamily="82" charset="0"/>
              </a:rPr>
              <a:t>Ganghi</a:t>
            </a:r>
            <a:endParaRPr lang="es-CO" sz="4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0" b="9847"/>
          <a:stretch/>
        </p:blipFill>
        <p:spPr bwMode="auto">
          <a:xfrm>
            <a:off x="2903220" y="182880"/>
            <a:ext cx="12435839" cy="96535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Simbolo de graduac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18" y="6397141"/>
            <a:ext cx="3439322" cy="3439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8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kumimoji="1" lang="en-US" altLang="ja-JP" sz="6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Justificaci</a:t>
            </a:r>
            <a:r>
              <a:rPr lang="en-US" altLang="ja-JP" sz="6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endParaRPr kumimoji="1" lang="ja-JP" altLang="en-US" sz="6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43"/>
          </p:nvPr>
        </p:nvSpPr>
        <p:spPr>
          <a:xfrm>
            <a:off x="0" y="596076"/>
            <a:ext cx="6137561" cy="1232724"/>
          </a:xfrm>
        </p:spPr>
        <p:txBody>
          <a:bodyPr/>
          <a:lstStyle/>
          <a:p>
            <a:r>
              <a:rPr kumimoji="1" lang="en-US" altLang="ja-JP" sz="6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  <a:endParaRPr kumimoji="1" lang="ja-JP" altLang="en-US" sz="6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44"/>
          </p:nvPr>
        </p:nvSpPr>
        <p:spPr>
          <a:xfrm>
            <a:off x="10469880" y="7291487"/>
            <a:ext cx="6394872" cy="237744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Unicamente el 14% de las </a:t>
            </a:r>
            <a:r>
              <a:rPr lang="en-US" altLang="ja-JP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pymes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desarrollan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actividades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ja-JP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innovación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45"/>
          </p:nvPr>
        </p:nvSpPr>
        <p:spPr>
          <a:xfrm>
            <a:off x="1091352" y="2895600"/>
            <a:ext cx="5903808" cy="98367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permiten el buen funcionamiento y desarrollo de la innovación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46"/>
          </p:nvPr>
        </p:nvSpPr>
        <p:spPr>
          <a:xfrm>
            <a:off x="1091352" y="4237107"/>
            <a:ext cx="5903808" cy="9836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Disminuye la probabilidad de crecimiento y supervivencia de las empresas</a:t>
            </a:r>
          </a:p>
          <a:p>
            <a:r>
              <a:rPr lang="en-US" altLang="ja-JP" dirty="0"/>
              <a:t>.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47"/>
          </p:nvPr>
        </p:nvSpPr>
        <p:spPr>
          <a:xfrm>
            <a:off x="1091352" y="5195455"/>
            <a:ext cx="5583768" cy="98367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Escasas investigaciones sobre las barreras de innovación en países en desarrollo</a:t>
            </a: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48"/>
          </p:nvPr>
        </p:nvSpPr>
        <p:spPr>
          <a:xfrm>
            <a:off x="12448918" y="2838583"/>
            <a:ext cx="5277087" cy="98367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 a la creación de políticas públicas enfocadas en fomentar la innovación </a:t>
            </a: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49"/>
          </p:nvPr>
        </p:nvSpPr>
        <p:spPr>
          <a:xfrm>
            <a:off x="12415277" y="5456479"/>
            <a:ext cx="5728107" cy="9836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Posibilita la toma de decisiones empresariales orientadas en incrementar el crecimiento y la supervivencia.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50"/>
          </p:nvPr>
        </p:nvSpPr>
        <p:spPr>
          <a:xfrm>
            <a:off x="12415277" y="4068307"/>
            <a:ext cx="5728107" cy="9836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 desarrollar estrategias que favorecen y estimulan la productividad de las pymes</a:t>
            </a:r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0" y="6954155"/>
            <a:ext cx="5623560" cy="30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7" grpId="0" build="p"/>
      <p:bldP spid="18" grpId="0" build="p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624721" y="471345"/>
            <a:ext cx="7920880" cy="8207948"/>
          </a:xfrm>
        </p:spPr>
        <p:txBody>
          <a:bodyPr anchor="t"/>
          <a:lstStyle/>
          <a:p>
            <a:r>
              <a:rPr lang="en-US" altLang="ja-JP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Tejido Empresarial </a:t>
            </a:r>
            <a:r>
              <a:rPr lang="en-US" altLang="ja-JP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Ecuatoriano</a:t>
            </a:r>
            <a:endParaRPr kumimoji="1" lang="ja-JP" alt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5884"/>
              </p:ext>
            </p:extLst>
          </p:nvPr>
        </p:nvGraphicFramePr>
        <p:xfrm>
          <a:off x="1176607" y="4151777"/>
          <a:ext cx="6817108" cy="4504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1636221" y="8521844"/>
            <a:ext cx="5897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latin typeface="Roboto Condensed" panose="020B0604020202020204"/>
              </a:rPr>
              <a:t>Superintendencia de Compañías (2014)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420886"/>
              </p:ext>
            </p:extLst>
          </p:nvPr>
        </p:nvGraphicFramePr>
        <p:xfrm>
          <a:off x="9561973" y="2147866"/>
          <a:ext cx="8291687" cy="608173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68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0007">
                <a:tc>
                  <a:txBody>
                    <a:bodyPr/>
                    <a:lstStyle/>
                    <a:p>
                      <a:pPr algn="ctr"/>
                      <a:r>
                        <a:rPr lang="es-EC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Tamaño</a:t>
                      </a:r>
                      <a:endParaRPr lang="es-EC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Numero</a:t>
                      </a:r>
                      <a:r>
                        <a:rPr lang="es-EC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trabajadores</a:t>
                      </a:r>
                      <a:endParaRPr lang="es-EC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s-EC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Ingresos</a:t>
                      </a:r>
                      <a:endParaRPr lang="es-EC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967">
                <a:tc>
                  <a:txBody>
                    <a:bodyPr/>
                    <a:lstStyle/>
                    <a:p>
                      <a:pPr algn="ctr"/>
                      <a:r>
                        <a:rPr lang="es-EC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Microempresas</a:t>
                      </a:r>
                      <a:r>
                        <a:rPr lang="es-EC" sz="2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C" sz="2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1 a 9 trabajadores</a:t>
                      </a:r>
                    </a:p>
                    <a:p>
                      <a:pPr algn="ctr"/>
                      <a:endParaRPr lang="es-EC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Ingresos menores a $100.000,00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5979">
                <a:tc>
                  <a:txBody>
                    <a:bodyPr/>
                    <a:lstStyle/>
                    <a:p>
                      <a:pPr algn="ctr"/>
                      <a:r>
                        <a:rPr lang="es-EC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Pequeñas</a:t>
                      </a:r>
                      <a:endParaRPr lang="es-EC" sz="2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10 a 49 trabajadores</a:t>
                      </a:r>
                    </a:p>
                    <a:p>
                      <a:pPr algn="ctr"/>
                      <a:endParaRPr lang="es-EC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Ingresos entre $100.001,00 y $1'000.000,00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5373">
                <a:tc>
                  <a:txBody>
                    <a:bodyPr/>
                    <a:lstStyle/>
                    <a:p>
                      <a:pPr algn="ctr"/>
                      <a:r>
                        <a:rPr lang="es-EC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Medianas</a:t>
                      </a:r>
                      <a:endParaRPr lang="es-EC" sz="2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50 a 199 trabajadores</a:t>
                      </a:r>
                    </a:p>
                    <a:p>
                      <a:pPr algn="ctr"/>
                      <a:endParaRPr lang="es-EC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Ingresos entre $1'000.001,00 y $5'000.000,00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9409">
                <a:tc>
                  <a:txBody>
                    <a:bodyPr/>
                    <a:lstStyle/>
                    <a:p>
                      <a:pPr algn="ctr"/>
                      <a:r>
                        <a:rPr lang="es-EC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Grandes</a:t>
                      </a:r>
                      <a:endParaRPr lang="es-EC" sz="2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u="none" strike="noStrike" cap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Más de 200 trabajadores </a:t>
                      </a:r>
                      <a:endParaRPr lang="es-EC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u="none" strike="noStrike" cap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Ingresos superiores a los $5'000.001,00</a:t>
                      </a:r>
                    </a:p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ángulo redondeado 9"/>
          <p:cNvSpPr/>
          <p:nvPr/>
        </p:nvSpPr>
        <p:spPr>
          <a:xfrm>
            <a:off x="9561973" y="4206253"/>
            <a:ext cx="8291687" cy="25374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Flecha derecha 1"/>
          <p:cNvSpPr/>
          <p:nvPr/>
        </p:nvSpPr>
        <p:spPr>
          <a:xfrm>
            <a:off x="7928381" y="4575319"/>
            <a:ext cx="1234440" cy="1056948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3" name="Rectángulo 2"/>
          <p:cNvSpPr/>
          <p:nvPr/>
        </p:nvSpPr>
        <p:spPr>
          <a:xfrm>
            <a:off x="567987" y="4351061"/>
            <a:ext cx="1217240" cy="7527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s-CO" dirty="0"/>
              <a:t>44%</a:t>
            </a: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769479"/>
              </p:ext>
            </p:extLst>
          </p:nvPr>
        </p:nvGraphicFramePr>
        <p:xfrm>
          <a:off x="9561973" y="3591754"/>
          <a:ext cx="6298852" cy="525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ángulo 17"/>
          <p:cNvSpPr/>
          <p:nvPr/>
        </p:nvSpPr>
        <p:spPr>
          <a:xfrm>
            <a:off x="9097487" y="3956965"/>
            <a:ext cx="1217240" cy="7527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39</a:t>
            </a:r>
            <a:r>
              <a:rPr kumimoji="1" lang="es-CO" dirty="0"/>
              <a:t>%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9962945" y="8898408"/>
            <a:ext cx="5897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latin typeface="Roboto Condensed" panose="020B0604020202020204"/>
              </a:rPr>
              <a:t>Superintendencia de Compañías (2018)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9791368" y="830164"/>
            <a:ext cx="8062292" cy="1098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1449A8"/>
                </a:solidFill>
                <a:latin typeface="Arial" panose="020B0604020202020204" pitchFamily="34" charset="0"/>
              </a:rPr>
              <a:t>Código Orgánico de la Producción, Comercio e Inversiones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2723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6" grpId="0">
        <p:bldAsOne/>
      </p:bldGraphic>
      <p:bldP spid="7" grpId="0"/>
      <p:bldP spid="10" grpId="0" animBg="1"/>
      <p:bldP spid="10" grpId="1" animBg="1"/>
      <p:bldP spid="2" grpId="0" animBg="1"/>
      <p:bldP spid="3" grpId="0" animBg="1"/>
      <p:bldGraphic spid="17" grpId="0">
        <p:bldAsOne/>
      </p:bldGraphic>
      <p:bldP spid="18" grpId="0" animBg="1"/>
      <p:bldP spid="19" grpId="0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3121513" y="200995"/>
            <a:ext cx="16507876" cy="1203151"/>
          </a:xfrm>
        </p:spPr>
        <p:txBody>
          <a:bodyPr>
            <a:normAutofit/>
          </a:bodyPr>
          <a:lstStyle/>
          <a:p>
            <a:r>
              <a:rPr kumimoji="1" lang="en-US" altLang="ja-JP" sz="6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PYMES</a:t>
            </a:r>
            <a:endParaRPr kumimoji="1" lang="ja-JP" altLang="en-US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919675" y="7245897"/>
            <a:ext cx="4872043" cy="1223322"/>
          </a:xfrm>
        </p:spPr>
        <p:txBody>
          <a:bodyPr/>
          <a:lstStyle/>
          <a:p>
            <a:pPr lvl="0" algn="just">
              <a:lnSpc>
                <a:spcPct val="100000"/>
              </a:lnSpc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Representan el 90% del total de organizaciones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6"/>
          </p:nvPr>
        </p:nvSpPr>
        <p:spPr>
          <a:xfrm>
            <a:off x="4480561" y="5378427"/>
            <a:ext cx="5585392" cy="1223322"/>
          </a:xfrm>
        </p:spPr>
        <p:txBody>
          <a:bodyPr/>
          <a:lstStyle/>
          <a:p>
            <a:pPr lvl="0" algn="just"/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Generadoras de empleo en un 60%</a:t>
            </a: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8"/>
          </p:nvPr>
        </p:nvSpPr>
        <p:spPr>
          <a:xfrm>
            <a:off x="8939430" y="3564854"/>
            <a:ext cx="4872043" cy="122332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Producen el 25% del PIB no petrolero en el país </a:t>
            </a:r>
          </a:p>
          <a:p>
            <a:r>
              <a:rPr lang="en-US" altLang="ja-JP" dirty="0"/>
              <a:t>.</a:t>
            </a:r>
            <a:endParaRPr kumimoji="1" lang="ja-JP" altLang="en-US" dirty="0"/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1608371175"/>
              </p:ext>
            </p:extLst>
          </p:nvPr>
        </p:nvGraphicFramePr>
        <p:xfrm>
          <a:off x="12131623" y="5669037"/>
          <a:ext cx="6099667" cy="4377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nda 2"/>
          <p:cNvSpPr/>
          <p:nvPr/>
        </p:nvSpPr>
        <p:spPr>
          <a:xfrm>
            <a:off x="605791" y="2025675"/>
            <a:ext cx="8126729" cy="1987514"/>
          </a:xfrm>
          <a:prstGeom prst="wav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Empresas que cumplen los parámetros establecidos por la</a:t>
            </a:r>
            <a:r>
              <a:rPr lang="es-CO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Superintendencia de Compañías, Valores y Seguros.</a:t>
            </a:r>
            <a:endParaRPr kumimoji="1" lang="es-EC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プレースホルダー 15"/>
          <p:cNvSpPr>
            <a:spLocks noGrp="1"/>
          </p:cNvSpPr>
          <p:nvPr>
            <p:ph type="body" sz="quarter" idx="28"/>
          </p:nvPr>
        </p:nvSpPr>
        <p:spPr>
          <a:xfrm>
            <a:off x="13009441" y="1933903"/>
            <a:ext cx="5276972" cy="122332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 diez puestos de trabajo, tres son generados por las pymes</a:t>
            </a:r>
          </a:p>
          <a:p>
            <a:r>
              <a:rPr lang="en-US" altLang="ja-JP" dirty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834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  <p:bldP spid="16" grpId="0" build="p"/>
      <p:bldGraphic spid="17" grpId="0">
        <p:bldAsOne/>
      </p:bldGraphic>
      <p:bldP spid="3" grpId="0" animBg="1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4" name="タイトル 8"/>
          <p:cNvSpPr txBox="1">
            <a:spLocks/>
          </p:cNvSpPr>
          <p:nvPr/>
        </p:nvSpPr>
        <p:spPr>
          <a:xfrm>
            <a:off x="2859525" y="287268"/>
            <a:ext cx="16507876" cy="12031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altLang="ja-JP" sz="6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Barreras de la innovación</a:t>
            </a:r>
            <a:endParaRPr lang="ja-JP" altLang="en-US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Marcador de contenido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25" y="1271386"/>
            <a:ext cx="3564135" cy="377656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76778198"/>
              </p:ext>
            </p:extLst>
          </p:nvPr>
        </p:nvGraphicFramePr>
        <p:xfrm>
          <a:off x="2520127" y="2185321"/>
          <a:ext cx="13236656" cy="7247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lecha abajo 7"/>
          <p:cNvSpPr/>
          <p:nvPr/>
        </p:nvSpPr>
        <p:spPr>
          <a:xfrm>
            <a:off x="4914900" y="6652260"/>
            <a:ext cx="822960" cy="73152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9" name="Flecha abajo 8"/>
          <p:cNvSpPr/>
          <p:nvPr/>
        </p:nvSpPr>
        <p:spPr>
          <a:xfrm>
            <a:off x="12580379" y="6583680"/>
            <a:ext cx="822960" cy="73152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2" name="Rectángulo 1"/>
          <p:cNvSpPr/>
          <p:nvPr/>
        </p:nvSpPr>
        <p:spPr>
          <a:xfrm>
            <a:off x="4364735" y="8848013"/>
            <a:ext cx="2337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err="1">
                <a:latin typeface="Times New Roman" panose="02020603050405020304" pitchFamily="18" charset="0"/>
                <a:ea typeface="Calibri" panose="020F0502020204030204" pitchFamily="34" charset="0"/>
              </a:rPr>
              <a:t>Piater</a:t>
            </a:r>
            <a:r>
              <a:rPr lang="es-CO" dirty="0">
                <a:latin typeface="Times New Roman" panose="02020603050405020304" pitchFamily="18" charset="0"/>
                <a:ea typeface="Calibri" panose="020F0502020204030204" pitchFamily="34" charset="0"/>
              </a:rPr>
              <a:t> (1984)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3151762" y="7383780"/>
            <a:ext cx="4883285" cy="1464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cualquier elemento que influye negativamente en la innovación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0509785" y="7315200"/>
            <a:ext cx="4976649" cy="2117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Disminuye la probabilidad de adquirir competitividad en el mercado y crecimiento empresarial</a:t>
            </a:r>
          </a:p>
        </p:txBody>
      </p:sp>
    </p:spTree>
    <p:extLst>
      <p:ext uri="{BB962C8B-B14F-4D97-AF65-F5344CB8AC3E}">
        <p14:creationId xmlns:p14="http://schemas.microsoft.com/office/powerpoint/2010/main" val="17838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 animBg="1"/>
      <p:bldP spid="2" grpId="0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4" name="タイトル 8"/>
          <p:cNvSpPr txBox="1">
            <a:spLocks/>
          </p:cNvSpPr>
          <p:nvPr/>
        </p:nvSpPr>
        <p:spPr>
          <a:xfrm>
            <a:off x="2254053" y="264408"/>
            <a:ext cx="16507876" cy="12031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altLang="ja-JP" sz="6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  <a:endParaRPr lang="ja-JP" altLang="en-US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Marcador de contenido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53" y="1208722"/>
            <a:ext cx="3564135" cy="377656"/>
          </a:xfrm>
          <a:prstGeom prst="rect">
            <a:avLst/>
          </a:prstGeom>
        </p:spPr>
      </p:pic>
      <p:graphicFrame>
        <p:nvGraphicFramePr>
          <p:cNvPr id="7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623601"/>
              </p:ext>
            </p:extLst>
          </p:nvPr>
        </p:nvGraphicFramePr>
        <p:xfrm>
          <a:off x="2254053" y="1807954"/>
          <a:ext cx="14624986" cy="692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36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00802B-375D-42B7-A8C7-D4EE3E5C4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000802B-375D-42B7-A8C7-D4EE3E5C4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ACE8E1-67FD-40BF-BBC4-E10B90583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ADACE8E1-67FD-40BF-BBC4-E10B90583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91872C-7333-42DB-8488-AF47F1780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A091872C-7333-42DB-8488-AF47F1780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266C9A-0691-4477-AB43-09A45ECC4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80266C9A-0691-4477-AB43-09A45ECC4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97F8A5-3F47-420D-AF7B-50590B997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B97F8A5-3F47-420D-AF7B-50590B997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309C24-CD6C-4EA0-B87B-98836E11F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F9309C24-CD6C-4EA0-B87B-98836E11F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latin typeface="Roboto Condensed" panose="020B0604020202020204" charset="0"/>
                <a:cs typeface="Roboto Condensed" panose="020B0604020202020204" charset="0"/>
              </a:rPr>
              <a:pPr/>
              <a:t>9</a:t>
            </a:fld>
            <a:endParaRPr lang="ja-JP" altLang="en-US">
              <a:latin typeface="Roboto Condensed" panose="020B0604020202020204" charset="0"/>
              <a:cs typeface="Roboto Condensed" panose="020B0604020202020204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8837523" y="47971"/>
            <a:ext cx="8956912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4400" i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Revisión de la Literatura</a:t>
            </a:r>
            <a:endParaRPr kumimoji="0" lang="es-ES" altLang="en-US" sz="6000" b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 panose="020B060402020202020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93568394"/>
              </p:ext>
            </p:extLst>
          </p:nvPr>
        </p:nvGraphicFramePr>
        <p:xfrm>
          <a:off x="2923670" y="870931"/>
          <a:ext cx="14584680" cy="8713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/>
          <p:cNvSpPr/>
          <p:nvPr/>
        </p:nvSpPr>
        <p:spPr>
          <a:xfrm>
            <a:off x="13499303" y="1875783"/>
            <a:ext cx="3510450" cy="1143000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innovación</a:t>
            </a:r>
            <a:endParaRPr kumimoji="1"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ortar rectángulo de esquina diagonal 6"/>
          <p:cNvSpPr/>
          <p:nvPr/>
        </p:nvSpPr>
        <p:spPr>
          <a:xfrm>
            <a:off x="13315979" y="3341073"/>
            <a:ext cx="3954780" cy="2170934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kumimoji="1"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Producto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Procesos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Marketing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Organizacional</a:t>
            </a:r>
          </a:p>
          <a:p>
            <a:pPr algn="ctr"/>
            <a:endParaRPr kumimoji="1" lang="es-EC" dirty="0"/>
          </a:p>
        </p:txBody>
      </p:sp>
      <p:sp>
        <p:nvSpPr>
          <p:cNvPr id="8" name="Flecha derecha 7"/>
          <p:cNvSpPr/>
          <p:nvPr/>
        </p:nvSpPr>
        <p:spPr>
          <a:xfrm>
            <a:off x="12023840" y="2788648"/>
            <a:ext cx="948090" cy="648802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EC"/>
          </a:p>
        </p:txBody>
      </p:sp>
      <p:sp>
        <p:nvSpPr>
          <p:cNvPr id="12" name="Preparación 11"/>
          <p:cNvSpPr/>
          <p:nvPr/>
        </p:nvSpPr>
        <p:spPr>
          <a:xfrm>
            <a:off x="2248811" y="4086782"/>
            <a:ext cx="4337230" cy="1320160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Destruye para crear algo nuevo o mejorado</a:t>
            </a:r>
          </a:p>
        </p:txBody>
      </p:sp>
      <p:sp>
        <p:nvSpPr>
          <p:cNvPr id="13" name="Flecha curvada hacia abajo 12"/>
          <p:cNvSpPr/>
          <p:nvPr/>
        </p:nvSpPr>
        <p:spPr>
          <a:xfrm>
            <a:off x="5026660" y="2938273"/>
            <a:ext cx="2788920" cy="1001486"/>
          </a:xfrm>
          <a:prstGeom prst="curved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s-EC">
              <a:solidFill>
                <a:schemeClr val="tx1"/>
              </a:solidFill>
            </a:endParaRPr>
          </a:p>
        </p:txBody>
      </p:sp>
      <p:pic>
        <p:nvPicPr>
          <p:cNvPr id="19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375644" y="935624"/>
            <a:ext cx="1606564" cy="15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249252" y="262891"/>
            <a:ext cx="1812304" cy="608040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21" name="Grupo 20"/>
          <p:cNvGrpSpPr/>
          <p:nvPr/>
        </p:nvGrpSpPr>
        <p:grpSpPr>
          <a:xfrm>
            <a:off x="86026" y="2617396"/>
            <a:ext cx="2134785" cy="7669604"/>
            <a:chOff x="233568" y="1378226"/>
            <a:chExt cx="1674737" cy="485029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2" name="Rectángulo 21"/>
            <p:cNvSpPr/>
            <p:nvPr/>
          </p:nvSpPr>
          <p:spPr>
            <a:xfrm>
              <a:off x="233568" y="1378226"/>
              <a:ext cx="1674737" cy="4850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248471" y="3286540"/>
              <a:ext cx="1647635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</a:t>
              </a: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242432" y="2478160"/>
              <a:ext cx="1653675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</a:t>
              </a: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84922" y="412308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III</a:t>
              </a: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301484" y="4936434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Capítulo IV</a:t>
              </a: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258417" y="1581150"/>
              <a:ext cx="1497497" cy="4770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Objetivo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961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8">
        <p:fade/>
      </p:transition>
    </mc:Choice>
    <mc:Fallback xmlns="">
      <p:transition spd="med" advTm="3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A587BD-8DA6-4B0A-A655-172A8F134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2DA587BD-8DA6-4B0A-A655-172A8F134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461ED9-A68C-4405-BA35-E3A1F9BBA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9F461ED9-A68C-4405-BA35-E3A1F9BBA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9F461ED9-A68C-4405-BA35-E3A1F9BBA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0D5772-6DD6-4393-84A4-BC2DE1936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540D5772-6DD6-4393-84A4-BC2DE1936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ED0A17-E37D-46AA-B16A-E3C49B02A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67ED0A17-E37D-46AA-B16A-E3C49B02A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67ED0A17-E37D-46AA-B16A-E3C49B02A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11FDFC-2061-415F-BF56-C35AE7BC7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F911FDFC-2061-415F-BF56-C35AE7BC7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D4EC4C-57C8-4A89-B6DE-338F2BD70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D9D4EC4C-57C8-4A89-B6DE-338F2BD70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D9D4EC4C-57C8-4A89-B6DE-338F2BD70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923DF8-FA52-4DC6-8C38-4733E2AC8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A923DF8-FA52-4DC6-8C38-4733E2AC8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858BCB-B6B5-4751-BF50-5582D6570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D5858BCB-B6B5-4751-BF50-5582D6570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D5858BCB-B6B5-4751-BF50-5582D6570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DD896C-E717-4269-8635-5666C2B7F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54DD896C-E717-4269-8635-5666C2B7F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5AF96-EC66-4B18-9D55-4AF8683E4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1AF5AF96-EC66-4B18-9D55-4AF8683E4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AF5AF96-EC66-4B18-9D55-4AF8683E4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1EBE17-05EB-4E15-87AD-13C2BC245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A1EBE17-05EB-4E15-87AD-13C2BC2456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18037</TotalTime>
  <Words>2760</Words>
  <Application>Microsoft Office PowerPoint</Application>
  <PresentationFormat>Personalizado</PresentationFormat>
  <Paragraphs>772</Paragraphs>
  <Slides>38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53" baseType="lpstr">
      <vt:lpstr>Arial</vt:lpstr>
      <vt:lpstr>Calibri</vt:lpstr>
      <vt:lpstr>Gabriola</vt:lpstr>
      <vt:lpstr>Open Sans</vt:lpstr>
      <vt:lpstr>Open Sans Light</vt:lpstr>
      <vt:lpstr>Open Sans Semibold</vt:lpstr>
      <vt:lpstr>Roboto Condensed</vt:lpstr>
      <vt:lpstr>Route 159 Bold</vt:lpstr>
      <vt:lpstr>Route 159 Light</vt:lpstr>
      <vt:lpstr>Route 159 SemiBold</vt:lpstr>
      <vt:lpstr>Route 159 UltraLight</vt:lpstr>
      <vt:lpstr>Times New Roman</vt:lpstr>
      <vt:lpstr>Wingdings</vt:lpstr>
      <vt:lpstr>Vega - Footer Only</vt:lpstr>
      <vt:lpstr>Vega - Free</vt:lpstr>
      <vt:lpstr>Presentación de PowerPoint</vt:lpstr>
      <vt:lpstr>Presentación de PowerPoint</vt:lpstr>
      <vt:lpstr>Índice</vt:lpstr>
      <vt:lpstr>Presentación de PowerPoint</vt:lpstr>
      <vt:lpstr>Tejido Empresarial Ecuatoriano</vt:lpstr>
      <vt:lpstr>PYMES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CENTROCOP2</cp:lastModifiedBy>
  <cp:revision>606</cp:revision>
  <dcterms:created xsi:type="dcterms:W3CDTF">2015-09-05T11:42:45Z</dcterms:created>
  <dcterms:modified xsi:type="dcterms:W3CDTF">2019-07-19T17:52:27Z</dcterms:modified>
</cp:coreProperties>
</file>