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8" r:id="rId3"/>
    <p:sldId id="329" r:id="rId4"/>
    <p:sldId id="330" r:id="rId5"/>
    <p:sldId id="331" r:id="rId6"/>
    <p:sldId id="332" r:id="rId7"/>
    <p:sldId id="377" r:id="rId8"/>
    <p:sldId id="335" r:id="rId9"/>
    <p:sldId id="383" r:id="rId10"/>
    <p:sldId id="384" r:id="rId11"/>
    <p:sldId id="385" r:id="rId12"/>
    <p:sldId id="386" r:id="rId13"/>
    <p:sldId id="378" r:id="rId14"/>
    <p:sldId id="340" r:id="rId15"/>
    <p:sldId id="388" r:id="rId16"/>
    <p:sldId id="341" r:id="rId17"/>
    <p:sldId id="342" r:id="rId18"/>
    <p:sldId id="343" r:id="rId19"/>
    <p:sldId id="379" r:id="rId20"/>
    <p:sldId id="348" r:id="rId21"/>
    <p:sldId id="349" r:id="rId22"/>
    <p:sldId id="350" r:id="rId23"/>
    <p:sldId id="351" r:id="rId24"/>
    <p:sldId id="352" r:id="rId25"/>
    <p:sldId id="353" r:id="rId26"/>
    <p:sldId id="389" r:id="rId27"/>
    <p:sldId id="390" r:id="rId28"/>
    <p:sldId id="396" r:id="rId29"/>
    <p:sldId id="382" r:id="rId30"/>
    <p:sldId id="354" r:id="rId31"/>
    <p:sldId id="381" r:id="rId32"/>
    <p:sldId id="360" r:id="rId33"/>
    <p:sldId id="361" r:id="rId34"/>
    <p:sldId id="393" r:id="rId35"/>
    <p:sldId id="397" r:id="rId3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99"/>
    <a:srgbClr val="0099FF"/>
    <a:srgbClr val="E5F5FF"/>
    <a:srgbClr val="CCFFCC"/>
    <a:srgbClr val="CCFF99"/>
    <a:srgbClr val="FFFFCC"/>
    <a:srgbClr val="F5C7EE"/>
    <a:srgbClr val="FF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07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34F96-34E2-4A2D-98D8-07E7D449B6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BFC363-B1AD-49A1-8DD9-6BDF295B6B9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1. Aspectos Generales</a:t>
          </a:r>
          <a:endParaRPr lang="es-ES" dirty="0">
            <a:solidFill>
              <a:schemeClr val="tx1"/>
            </a:solidFill>
          </a:endParaRPr>
        </a:p>
      </dgm:t>
    </dgm:pt>
    <dgm:pt modelId="{5DAA0F63-D250-4760-9E57-222BCABC339B}" type="parTrans" cxnId="{267DEB22-25F5-482C-A99C-092248898C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2D2C379-2D65-499A-B4B3-2714CAE57F6A}" type="sibTrans" cxnId="{267DEB22-25F5-482C-A99C-092248898C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42FF14-11A2-4D1D-8A6B-4D91557C107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2. Marco Teórico</a:t>
          </a:r>
          <a:endParaRPr lang="es-ES" dirty="0">
            <a:solidFill>
              <a:schemeClr val="tx1"/>
            </a:solidFill>
          </a:endParaRPr>
        </a:p>
      </dgm:t>
    </dgm:pt>
    <dgm:pt modelId="{3305176E-BB42-4593-85FB-B8D6166CCAC4}" type="parTrans" cxnId="{11861949-33AA-4A72-B618-D17EE6191FD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6D1-D33F-4D5E-9363-3997DCAFC83B}" type="sibTrans" cxnId="{11861949-33AA-4A72-B618-D17EE6191FD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BE89A5-8748-4EC5-A8C0-D51021448FF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3. Marco Metodológico</a:t>
          </a:r>
          <a:endParaRPr lang="es-ES" dirty="0">
            <a:solidFill>
              <a:schemeClr val="tx1"/>
            </a:solidFill>
          </a:endParaRPr>
        </a:p>
      </dgm:t>
    </dgm:pt>
    <dgm:pt modelId="{20B10049-C700-4108-B6C4-8EB96C1798B8}" type="parTrans" cxnId="{3460D36F-FE9F-43BC-BEBC-3827C3D97C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C2B0FD-0D4C-4A7A-B5EF-0C330BBC5891}" type="sibTrans" cxnId="{3460D36F-FE9F-43BC-BEBC-3827C3D97C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0FA14D4-3BC1-4942-B0C6-81FC59A275C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4. Resultados</a:t>
          </a:r>
          <a:endParaRPr lang="es-ES" dirty="0">
            <a:solidFill>
              <a:schemeClr val="tx1"/>
            </a:solidFill>
          </a:endParaRPr>
        </a:p>
      </dgm:t>
    </dgm:pt>
    <dgm:pt modelId="{EDBABCC7-1679-4CA2-9DC1-17E200F2105E}" type="parTrans" cxnId="{1AA87C68-ADAE-4E76-9812-D2C6B5EED71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D9E376-6245-4DDF-84E5-612E18C93C07}" type="sibTrans" cxnId="{1AA87C68-ADAE-4E76-9812-D2C6B5EED71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8A11E5-76E9-439B-8A18-9CB2CCEEBCD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5. Propuesta </a:t>
          </a:r>
          <a:endParaRPr lang="es-ES" dirty="0">
            <a:solidFill>
              <a:schemeClr val="tx1"/>
            </a:solidFill>
          </a:endParaRPr>
        </a:p>
      </dgm:t>
    </dgm:pt>
    <dgm:pt modelId="{25362778-A3CB-45CB-BD1A-C2FEAE769852}" type="parTrans" cxnId="{20418578-7C34-4981-BD0D-075830946A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3C1AE-7F07-4FBC-8B87-58D50E9908F0}" type="sibTrans" cxnId="{20418578-7C34-4981-BD0D-075830946A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8779D02-74C9-48E2-ACEC-A9BC8B4E88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6. Conclusiones y recomendaciones</a:t>
          </a:r>
          <a:endParaRPr lang="es-ES" dirty="0">
            <a:solidFill>
              <a:schemeClr val="tx1"/>
            </a:solidFill>
          </a:endParaRPr>
        </a:p>
      </dgm:t>
    </dgm:pt>
    <dgm:pt modelId="{13DFB2D2-3E40-4179-A046-B21ED2606A97}" type="parTrans" cxnId="{D5879729-7384-4BD6-9394-26D6A408C0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7DBD0B-6798-4908-8138-B1EC549DD59C}" type="sibTrans" cxnId="{D5879729-7384-4BD6-9394-26D6A408C0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538BF6-ACED-44FD-B746-40D4CCF34FF6}" type="pres">
      <dgm:prSet presAssocID="{8DA34F96-34E2-4A2D-98D8-07E7D449B6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24D7319-661A-4E2F-9DC8-F04609A09BE7}" type="pres">
      <dgm:prSet presAssocID="{8DA34F96-34E2-4A2D-98D8-07E7D449B6F2}" presName="Name1" presStyleCnt="0"/>
      <dgm:spPr/>
    </dgm:pt>
    <dgm:pt modelId="{960E5785-FC5E-4449-A684-EA69BBD3B8D4}" type="pres">
      <dgm:prSet presAssocID="{8DA34F96-34E2-4A2D-98D8-07E7D449B6F2}" presName="cycle" presStyleCnt="0"/>
      <dgm:spPr/>
    </dgm:pt>
    <dgm:pt modelId="{2CB5E800-2098-4D8E-A985-96D685FE3B45}" type="pres">
      <dgm:prSet presAssocID="{8DA34F96-34E2-4A2D-98D8-07E7D449B6F2}" presName="srcNode" presStyleLbl="node1" presStyleIdx="0" presStyleCnt="6"/>
      <dgm:spPr/>
    </dgm:pt>
    <dgm:pt modelId="{810BBC7E-D3B0-4120-92E8-0B80E8FE3EF9}" type="pres">
      <dgm:prSet presAssocID="{8DA34F96-34E2-4A2D-98D8-07E7D449B6F2}" presName="conn" presStyleLbl="parChTrans1D2" presStyleIdx="0" presStyleCnt="1"/>
      <dgm:spPr/>
      <dgm:t>
        <a:bodyPr/>
        <a:lstStyle/>
        <a:p>
          <a:endParaRPr lang="es-ES"/>
        </a:p>
      </dgm:t>
    </dgm:pt>
    <dgm:pt modelId="{68487CF8-980C-4D01-8BB6-780C1A600C6C}" type="pres">
      <dgm:prSet presAssocID="{8DA34F96-34E2-4A2D-98D8-07E7D449B6F2}" presName="extraNode" presStyleLbl="node1" presStyleIdx="0" presStyleCnt="6"/>
      <dgm:spPr/>
    </dgm:pt>
    <dgm:pt modelId="{C2CC2B14-78AE-4BB2-A389-64D9DA354572}" type="pres">
      <dgm:prSet presAssocID="{8DA34F96-34E2-4A2D-98D8-07E7D449B6F2}" presName="dstNode" presStyleLbl="node1" presStyleIdx="0" presStyleCnt="6"/>
      <dgm:spPr/>
    </dgm:pt>
    <dgm:pt modelId="{814FDBF1-DB94-4175-98D6-BEABA9BFAC3B}" type="pres">
      <dgm:prSet presAssocID="{9ABFC363-B1AD-49A1-8DD9-6BDF295B6B9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CB412-40CB-4DC5-ADCB-C878CBB67C4D}" type="pres">
      <dgm:prSet presAssocID="{9ABFC363-B1AD-49A1-8DD9-6BDF295B6B99}" presName="accent_1" presStyleCnt="0"/>
      <dgm:spPr/>
    </dgm:pt>
    <dgm:pt modelId="{0B819729-B6FC-4AAE-9DAA-D0DB6BDCB953}" type="pres">
      <dgm:prSet presAssocID="{9ABFC363-B1AD-49A1-8DD9-6BDF295B6B99}" presName="accentRepeatNode" presStyleLbl="solidFgAcc1" presStyleIdx="0" presStyleCnt="6"/>
      <dgm:spPr/>
    </dgm:pt>
    <dgm:pt modelId="{A6D8A3D8-9F47-4FBC-B98E-28A17CFD59F2}" type="pres">
      <dgm:prSet presAssocID="{2342FF14-11A2-4D1D-8A6B-4D91557C107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A81E5-E913-43A5-993B-5EE3663936CB}" type="pres">
      <dgm:prSet presAssocID="{2342FF14-11A2-4D1D-8A6B-4D91557C1077}" presName="accent_2" presStyleCnt="0"/>
      <dgm:spPr/>
    </dgm:pt>
    <dgm:pt modelId="{4D6CBAFD-C075-41A9-99A5-571338FD25FF}" type="pres">
      <dgm:prSet presAssocID="{2342FF14-11A2-4D1D-8A6B-4D91557C1077}" presName="accentRepeatNode" presStyleLbl="solidFgAcc1" presStyleIdx="1" presStyleCnt="6"/>
      <dgm:spPr/>
    </dgm:pt>
    <dgm:pt modelId="{1463CD3D-D5B9-424B-96AC-D10675E620A0}" type="pres">
      <dgm:prSet presAssocID="{EABE89A5-8748-4EC5-A8C0-D51021448FF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B6DA7-4D3B-44DC-8086-D0F2DB1A7FDF}" type="pres">
      <dgm:prSet presAssocID="{EABE89A5-8748-4EC5-A8C0-D51021448FF8}" presName="accent_3" presStyleCnt="0"/>
      <dgm:spPr/>
    </dgm:pt>
    <dgm:pt modelId="{2B932338-9A3F-4E83-9F2C-C07994031F1F}" type="pres">
      <dgm:prSet presAssocID="{EABE89A5-8748-4EC5-A8C0-D51021448FF8}" presName="accentRepeatNode" presStyleLbl="solidFgAcc1" presStyleIdx="2" presStyleCnt="6"/>
      <dgm:spPr/>
    </dgm:pt>
    <dgm:pt modelId="{3A341E0D-A50D-4BC1-868E-5A87BB13CC33}" type="pres">
      <dgm:prSet presAssocID="{10FA14D4-3BC1-4942-B0C6-81FC59A275C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1CBA27-74FA-4BDE-88EB-8A2E2301D37D}" type="pres">
      <dgm:prSet presAssocID="{10FA14D4-3BC1-4942-B0C6-81FC59A275C8}" presName="accent_4" presStyleCnt="0"/>
      <dgm:spPr/>
    </dgm:pt>
    <dgm:pt modelId="{CB424239-2E32-4F1B-B13D-C28F80BC4C4A}" type="pres">
      <dgm:prSet presAssocID="{10FA14D4-3BC1-4942-B0C6-81FC59A275C8}" presName="accentRepeatNode" presStyleLbl="solidFgAcc1" presStyleIdx="3" presStyleCnt="6"/>
      <dgm:spPr/>
    </dgm:pt>
    <dgm:pt modelId="{3BACE16D-225F-46C0-A288-D1DCFE1DC9A1}" type="pres">
      <dgm:prSet presAssocID="{EC8A11E5-76E9-439B-8A18-9CB2CCEEBCD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6B87B8-DEDB-4E91-98D4-3286B4E4749D}" type="pres">
      <dgm:prSet presAssocID="{EC8A11E5-76E9-439B-8A18-9CB2CCEEBCDE}" presName="accent_5" presStyleCnt="0"/>
      <dgm:spPr/>
    </dgm:pt>
    <dgm:pt modelId="{0E59E020-FB72-4336-BE9C-752F641A36AE}" type="pres">
      <dgm:prSet presAssocID="{EC8A11E5-76E9-439B-8A18-9CB2CCEEBCDE}" presName="accentRepeatNode" presStyleLbl="solidFgAcc1" presStyleIdx="4" presStyleCnt="6"/>
      <dgm:spPr/>
    </dgm:pt>
    <dgm:pt modelId="{1F82F83C-D448-4512-86F5-AE8F135CAC4E}" type="pres">
      <dgm:prSet presAssocID="{A8779D02-74C9-48E2-ACEC-A9BC8B4E887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ACF68-FA38-460D-91A2-B17BEDB0AD9E}" type="pres">
      <dgm:prSet presAssocID="{A8779D02-74C9-48E2-ACEC-A9BC8B4E8872}" presName="accent_6" presStyleCnt="0"/>
      <dgm:spPr/>
    </dgm:pt>
    <dgm:pt modelId="{DBB5ED38-4958-4330-B33A-2027BAE53F4E}" type="pres">
      <dgm:prSet presAssocID="{A8779D02-74C9-48E2-ACEC-A9BC8B4E8872}" presName="accentRepeatNode" presStyleLbl="solidFgAcc1" presStyleIdx="5" presStyleCnt="6"/>
      <dgm:spPr/>
    </dgm:pt>
  </dgm:ptLst>
  <dgm:cxnLst>
    <dgm:cxn modelId="{5091A058-A6E2-4D8F-9B0F-5A622B216CC5}" type="presOf" srcId="{10FA14D4-3BC1-4942-B0C6-81FC59A275C8}" destId="{3A341E0D-A50D-4BC1-868E-5A87BB13CC33}" srcOrd="0" destOrd="0" presId="urn:microsoft.com/office/officeart/2008/layout/VerticalCurvedList"/>
    <dgm:cxn modelId="{1AA87C68-ADAE-4E76-9812-D2C6B5EED710}" srcId="{8DA34F96-34E2-4A2D-98D8-07E7D449B6F2}" destId="{10FA14D4-3BC1-4942-B0C6-81FC59A275C8}" srcOrd="3" destOrd="0" parTransId="{EDBABCC7-1679-4CA2-9DC1-17E200F2105E}" sibTransId="{22D9E376-6245-4DDF-84E5-612E18C93C07}"/>
    <dgm:cxn modelId="{11861949-33AA-4A72-B618-D17EE6191FD8}" srcId="{8DA34F96-34E2-4A2D-98D8-07E7D449B6F2}" destId="{2342FF14-11A2-4D1D-8A6B-4D91557C1077}" srcOrd="1" destOrd="0" parTransId="{3305176E-BB42-4593-85FB-B8D6166CCAC4}" sibTransId="{3F1EE6D1-D33F-4D5E-9363-3997DCAFC83B}"/>
    <dgm:cxn modelId="{267DEB22-25F5-482C-A99C-092248898CEA}" srcId="{8DA34F96-34E2-4A2D-98D8-07E7D449B6F2}" destId="{9ABFC363-B1AD-49A1-8DD9-6BDF295B6B99}" srcOrd="0" destOrd="0" parTransId="{5DAA0F63-D250-4760-9E57-222BCABC339B}" sibTransId="{92D2C379-2D65-499A-B4B3-2714CAE57F6A}"/>
    <dgm:cxn modelId="{A1711264-8A6A-4270-A4F5-4A9EAEF197B6}" type="presOf" srcId="{EABE89A5-8748-4EC5-A8C0-D51021448FF8}" destId="{1463CD3D-D5B9-424B-96AC-D10675E620A0}" srcOrd="0" destOrd="0" presId="urn:microsoft.com/office/officeart/2008/layout/VerticalCurvedList"/>
    <dgm:cxn modelId="{2BE8661D-0858-4547-925A-A0A823A1DC86}" type="presOf" srcId="{9ABFC363-B1AD-49A1-8DD9-6BDF295B6B99}" destId="{814FDBF1-DB94-4175-98D6-BEABA9BFAC3B}" srcOrd="0" destOrd="0" presId="urn:microsoft.com/office/officeart/2008/layout/VerticalCurvedList"/>
    <dgm:cxn modelId="{194D81ED-F6A1-4376-B0F7-9C5F5DE6E418}" type="presOf" srcId="{2342FF14-11A2-4D1D-8A6B-4D91557C1077}" destId="{A6D8A3D8-9F47-4FBC-B98E-28A17CFD59F2}" srcOrd="0" destOrd="0" presId="urn:microsoft.com/office/officeart/2008/layout/VerticalCurvedList"/>
    <dgm:cxn modelId="{3460D36F-FE9F-43BC-BEBC-3827C3D97CFA}" srcId="{8DA34F96-34E2-4A2D-98D8-07E7D449B6F2}" destId="{EABE89A5-8748-4EC5-A8C0-D51021448FF8}" srcOrd="2" destOrd="0" parTransId="{20B10049-C700-4108-B6C4-8EB96C1798B8}" sibTransId="{73C2B0FD-0D4C-4A7A-B5EF-0C330BBC5891}"/>
    <dgm:cxn modelId="{B8CDE56F-1285-4FF7-A977-9A18F150691F}" type="presOf" srcId="{A8779D02-74C9-48E2-ACEC-A9BC8B4E8872}" destId="{1F82F83C-D448-4512-86F5-AE8F135CAC4E}" srcOrd="0" destOrd="0" presId="urn:microsoft.com/office/officeart/2008/layout/VerticalCurvedList"/>
    <dgm:cxn modelId="{15CC3FA8-0847-4BB9-ACE9-436170084715}" type="presOf" srcId="{EC8A11E5-76E9-439B-8A18-9CB2CCEEBCDE}" destId="{3BACE16D-225F-46C0-A288-D1DCFE1DC9A1}" srcOrd="0" destOrd="0" presId="urn:microsoft.com/office/officeart/2008/layout/VerticalCurvedList"/>
    <dgm:cxn modelId="{B7188C97-CE30-4ED4-B73E-5EEDC5CB7BA9}" type="presOf" srcId="{92D2C379-2D65-499A-B4B3-2714CAE57F6A}" destId="{810BBC7E-D3B0-4120-92E8-0B80E8FE3EF9}" srcOrd="0" destOrd="0" presId="urn:microsoft.com/office/officeart/2008/layout/VerticalCurvedList"/>
    <dgm:cxn modelId="{03C70003-55B2-42F5-8348-F1152F6F8C40}" type="presOf" srcId="{8DA34F96-34E2-4A2D-98D8-07E7D449B6F2}" destId="{DF538BF6-ACED-44FD-B746-40D4CCF34FF6}" srcOrd="0" destOrd="0" presId="urn:microsoft.com/office/officeart/2008/layout/VerticalCurvedList"/>
    <dgm:cxn modelId="{20418578-7C34-4981-BD0D-075830946A52}" srcId="{8DA34F96-34E2-4A2D-98D8-07E7D449B6F2}" destId="{EC8A11E5-76E9-439B-8A18-9CB2CCEEBCDE}" srcOrd="4" destOrd="0" parTransId="{25362778-A3CB-45CB-BD1A-C2FEAE769852}" sibTransId="{08A3C1AE-7F07-4FBC-8B87-58D50E9908F0}"/>
    <dgm:cxn modelId="{D5879729-7384-4BD6-9394-26D6A408C00F}" srcId="{8DA34F96-34E2-4A2D-98D8-07E7D449B6F2}" destId="{A8779D02-74C9-48E2-ACEC-A9BC8B4E8872}" srcOrd="5" destOrd="0" parTransId="{13DFB2D2-3E40-4179-A046-B21ED2606A97}" sibTransId="{817DBD0B-6798-4908-8138-B1EC549DD59C}"/>
    <dgm:cxn modelId="{3EB32B2E-91B8-4956-985A-7DDB16344DC4}" type="presParOf" srcId="{DF538BF6-ACED-44FD-B746-40D4CCF34FF6}" destId="{624D7319-661A-4E2F-9DC8-F04609A09BE7}" srcOrd="0" destOrd="0" presId="urn:microsoft.com/office/officeart/2008/layout/VerticalCurvedList"/>
    <dgm:cxn modelId="{56D5061A-BC87-4649-9352-48AA8E11ECCA}" type="presParOf" srcId="{624D7319-661A-4E2F-9DC8-F04609A09BE7}" destId="{960E5785-FC5E-4449-A684-EA69BBD3B8D4}" srcOrd="0" destOrd="0" presId="urn:microsoft.com/office/officeart/2008/layout/VerticalCurvedList"/>
    <dgm:cxn modelId="{CBAA8C90-9EEC-416D-B7BF-82162C42F0C1}" type="presParOf" srcId="{960E5785-FC5E-4449-A684-EA69BBD3B8D4}" destId="{2CB5E800-2098-4D8E-A985-96D685FE3B45}" srcOrd="0" destOrd="0" presId="urn:microsoft.com/office/officeart/2008/layout/VerticalCurvedList"/>
    <dgm:cxn modelId="{7E4B718D-E715-45A0-A9B4-8703F9717ADC}" type="presParOf" srcId="{960E5785-FC5E-4449-A684-EA69BBD3B8D4}" destId="{810BBC7E-D3B0-4120-92E8-0B80E8FE3EF9}" srcOrd="1" destOrd="0" presId="urn:microsoft.com/office/officeart/2008/layout/VerticalCurvedList"/>
    <dgm:cxn modelId="{3048DFD9-5A35-405F-B76B-8F10B93DF69B}" type="presParOf" srcId="{960E5785-FC5E-4449-A684-EA69BBD3B8D4}" destId="{68487CF8-980C-4D01-8BB6-780C1A600C6C}" srcOrd="2" destOrd="0" presId="urn:microsoft.com/office/officeart/2008/layout/VerticalCurvedList"/>
    <dgm:cxn modelId="{BC36AF09-3204-4414-B400-6CF25F34ADD5}" type="presParOf" srcId="{960E5785-FC5E-4449-A684-EA69BBD3B8D4}" destId="{C2CC2B14-78AE-4BB2-A389-64D9DA354572}" srcOrd="3" destOrd="0" presId="urn:microsoft.com/office/officeart/2008/layout/VerticalCurvedList"/>
    <dgm:cxn modelId="{BC279CA7-75B9-407E-858F-8F8CF8D8205D}" type="presParOf" srcId="{624D7319-661A-4E2F-9DC8-F04609A09BE7}" destId="{814FDBF1-DB94-4175-98D6-BEABA9BFAC3B}" srcOrd="1" destOrd="0" presId="urn:microsoft.com/office/officeart/2008/layout/VerticalCurvedList"/>
    <dgm:cxn modelId="{78DB160C-17FC-4FE6-81B3-ED508FAA4390}" type="presParOf" srcId="{624D7319-661A-4E2F-9DC8-F04609A09BE7}" destId="{F6DCB412-40CB-4DC5-ADCB-C878CBB67C4D}" srcOrd="2" destOrd="0" presId="urn:microsoft.com/office/officeart/2008/layout/VerticalCurvedList"/>
    <dgm:cxn modelId="{EDBA740E-BD35-4B81-B0CE-A92A675EE8A5}" type="presParOf" srcId="{F6DCB412-40CB-4DC5-ADCB-C878CBB67C4D}" destId="{0B819729-B6FC-4AAE-9DAA-D0DB6BDCB953}" srcOrd="0" destOrd="0" presId="urn:microsoft.com/office/officeart/2008/layout/VerticalCurvedList"/>
    <dgm:cxn modelId="{D526B89E-3217-4C7B-A233-FACF03C000DF}" type="presParOf" srcId="{624D7319-661A-4E2F-9DC8-F04609A09BE7}" destId="{A6D8A3D8-9F47-4FBC-B98E-28A17CFD59F2}" srcOrd="3" destOrd="0" presId="urn:microsoft.com/office/officeart/2008/layout/VerticalCurvedList"/>
    <dgm:cxn modelId="{AA6B28BF-FF9B-466D-BB89-385CC7DEBEB3}" type="presParOf" srcId="{624D7319-661A-4E2F-9DC8-F04609A09BE7}" destId="{21FA81E5-E913-43A5-993B-5EE3663936CB}" srcOrd="4" destOrd="0" presId="urn:microsoft.com/office/officeart/2008/layout/VerticalCurvedList"/>
    <dgm:cxn modelId="{9AF42831-35C5-4056-A1E0-F8432DC16C8D}" type="presParOf" srcId="{21FA81E5-E913-43A5-993B-5EE3663936CB}" destId="{4D6CBAFD-C075-41A9-99A5-571338FD25FF}" srcOrd="0" destOrd="0" presId="urn:microsoft.com/office/officeart/2008/layout/VerticalCurvedList"/>
    <dgm:cxn modelId="{95E24E31-24C4-4767-BA84-B68778D181C5}" type="presParOf" srcId="{624D7319-661A-4E2F-9DC8-F04609A09BE7}" destId="{1463CD3D-D5B9-424B-96AC-D10675E620A0}" srcOrd="5" destOrd="0" presId="urn:microsoft.com/office/officeart/2008/layout/VerticalCurvedList"/>
    <dgm:cxn modelId="{32775313-AB60-4BA4-98C3-BD2356D88A70}" type="presParOf" srcId="{624D7319-661A-4E2F-9DC8-F04609A09BE7}" destId="{235B6DA7-4D3B-44DC-8086-D0F2DB1A7FDF}" srcOrd="6" destOrd="0" presId="urn:microsoft.com/office/officeart/2008/layout/VerticalCurvedList"/>
    <dgm:cxn modelId="{8E4C5149-1DD4-4764-B280-851D35D232DF}" type="presParOf" srcId="{235B6DA7-4D3B-44DC-8086-D0F2DB1A7FDF}" destId="{2B932338-9A3F-4E83-9F2C-C07994031F1F}" srcOrd="0" destOrd="0" presId="urn:microsoft.com/office/officeart/2008/layout/VerticalCurvedList"/>
    <dgm:cxn modelId="{04C43DFA-C0C4-49DD-BF58-F7C3E18F9CFC}" type="presParOf" srcId="{624D7319-661A-4E2F-9DC8-F04609A09BE7}" destId="{3A341E0D-A50D-4BC1-868E-5A87BB13CC33}" srcOrd="7" destOrd="0" presId="urn:microsoft.com/office/officeart/2008/layout/VerticalCurvedList"/>
    <dgm:cxn modelId="{1934F279-77D8-4890-99FF-95AD7595251C}" type="presParOf" srcId="{624D7319-661A-4E2F-9DC8-F04609A09BE7}" destId="{881CBA27-74FA-4BDE-88EB-8A2E2301D37D}" srcOrd="8" destOrd="0" presId="urn:microsoft.com/office/officeart/2008/layout/VerticalCurvedList"/>
    <dgm:cxn modelId="{9A0F8F6E-0302-4390-8D3C-908080AAD562}" type="presParOf" srcId="{881CBA27-74FA-4BDE-88EB-8A2E2301D37D}" destId="{CB424239-2E32-4F1B-B13D-C28F80BC4C4A}" srcOrd="0" destOrd="0" presId="urn:microsoft.com/office/officeart/2008/layout/VerticalCurvedList"/>
    <dgm:cxn modelId="{6184139B-21AF-4CCA-B719-D0FB79B97C42}" type="presParOf" srcId="{624D7319-661A-4E2F-9DC8-F04609A09BE7}" destId="{3BACE16D-225F-46C0-A288-D1DCFE1DC9A1}" srcOrd="9" destOrd="0" presId="urn:microsoft.com/office/officeart/2008/layout/VerticalCurvedList"/>
    <dgm:cxn modelId="{CFDBF35F-B75D-4AF3-A8BB-A72152F86EF0}" type="presParOf" srcId="{624D7319-661A-4E2F-9DC8-F04609A09BE7}" destId="{446B87B8-DEDB-4E91-98D4-3286B4E4749D}" srcOrd="10" destOrd="0" presId="urn:microsoft.com/office/officeart/2008/layout/VerticalCurvedList"/>
    <dgm:cxn modelId="{809EEB8A-DDB1-4579-8C46-322B19C9A505}" type="presParOf" srcId="{446B87B8-DEDB-4E91-98D4-3286B4E4749D}" destId="{0E59E020-FB72-4336-BE9C-752F641A36AE}" srcOrd="0" destOrd="0" presId="urn:microsoft.com/office/officeart/2008/layout/VerticalCurvedList"/>
    <dgm:cxn modelId="{D5FC9EEE-0629-4336-AE43-3FA79484D746}" type="presParOf" srcId="{624D7319-661A-4E2F-9DC8-F04609A09BE7}" destId="{1F82F83C-D448-4512-86F5-AE8F135CAC4E}" srcOrd="11" destOrd="0" presId="urn:microsoft.com/office/officeart/2008/layout/VerticalCurvedList"/>
    <dgm:cxn modelId="{A50EED2F-7AB7-4D8C-BD12-7E61FE514792}" type="presParOf" srcId="{624D7319-661A-4E2F-9DC8-F04609A09BE7}" destId="{161ACF68-FA38-460D-91A2-B17BEDB0AD9E}" srcOrd="12" destOrd="0" presId="urn:microsoft.com/office/officeart/2008/layout/VerticalCurvedList"/>
    <dgm:cxn modelId="{01C02E9A-EB41-493C-8665-12F316698551}" type="presParOf" srcId="{161ACF68-FA38-460D-91A2-B17BEDB0AD9E}" destId="{DBB5ED38-4958-4330-B33A-2027BAE53F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6F6A4-18F9-4AEF-82D7-8381AEAF2E48}" type="doc">
      <dgm:prSet loTypeId="urn:microsoft.com/office/officeart/2005/8/layout/gear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C292C6D-4192-452D-98AA-316509ED7379}">
      <dgm:prSet phldrT="[Texto]" custT="1"/>
      <dgm:spPr/>
      <dgm:t>
        <a:bodyPr/>
        <a:lstStyle/>
        <a:p>
          <a:r>
            <a:rPr lang="es-EC" sz="1200" i="1" dirty="0" smtClean="0"/>
            <a:t>Muestra(n)</a:t>
          </a:r>
        </a:p>
        <a:p>
          <a:endParaRPr lang="es-EC" sz="1200" i="1" dirty="0" smtClean="0"/>
        </a:p>
        <a:p>
          <a:r>
            <a:rPr lang="es-EC" sz="2400" dirty="0" smtClean="0"/>
            <a:t> </a:t>
          </a:r>
          <a:r>
            <a:rPr lang="es-EC" sz="4000" b="1" dirty="0" smtClean="0"/>
            <a:t>385 </a:t>
          </a:r>
        </a:p>
        <a:p>
          <a:r>
            <a:rPr lang="es-EC" sz="2000" dirty="0" smtClean="0"/>
            <a:t>encuestas</a:t>
          </a:r>
          <a:endParaRPr lang="es-ES" sz="1200" dirty="0"/>
        </a:p>
      </dgm:t>
    </dgm:pt>
    <dgm:pt modelId="{6CC52900-CA60-4371-AFF0-6BA5CA836A16}" type="parTrans" cxnId="{F57E2225-D8FE-4FAF-ADD7-333D1256D8AD}">
      <dgm:prSet/>
      <dgm:spPr/>
      <dgm:t>
        <a:bodyPr/>
        <a:lstStyle/>
        <a:p>
          <a:endParaRPr lang="es-ES" sz="2800"/>
        </a:p>
      </dgm:t>
    </dgm:pt>
    <dgm:pt modelId="{DDFBD5F8-4E4D-4A39-959D-ACAD64134CB7}" type="sibTrans" cxnId="{F57E2225-D8FE-4FAF-ADD7-333D1256D8AD}">
      <dgm:prSet/>
      <dgm:spPr/>
      <dgm:t>
        <a:bodyPr/>
        <a:lstStyle/>
        <a:p>
          <a:endParaRPr lang="es-ES" sz="2800"/>
        </a:p>
      </dgm:t>
    </dgm:pt>
    <dgm:pt modelId="{AEB3C18C-E471-41D4-9FD5-4025FEF96903}">
      <dgm:prSet phldrT="[Texto]" custT="1"/>
      <dgm:spPr/>
      <dgm:t>
        <a:bodyPr/>
        <a:lstStyle/>
        <a:p>
          <a:r>
            <a:rPr lang="es-EC" sz="2800" b="1" dirty="0" smtClean="0"/>
            <a:t>936.072</a:t>
          </a:r>
        </a:p>
        <a:p>
          <a:r>
            <a:rPr lang="es-EC" sz="1200" b="0" i="0" dirty="0" smtClean="0"/>
            <a:t>Población económicamente activa del área urbana del D.M. Quito.</a:t>
          </a:r>
          <a:endParaRPr lang="es-ES" sz="1200" b="0" i="0" dirty="0"/>
        </a:p>
      </dgm:t>
    </dgm:pt>
    <dgm:pt modelId="{A2F8CC1E-3580-40F0-809B-B35DD76C66A9}" type="parTrans" cxnId="{B10D1D51-A368-4CCF-AF2D-C439DCD2222A}">
      <dgm:prSet/>
      <dgm:spPr/>
      <dgm:t>
        <a:bodyPr/>
        <a:lstStyle/>
        <a:p>
          <a:endParaRPr lang="es-ES" sz="2800"/>
        </a:p>
      </dgm:t>
    </dgm:pt>
    <dgm:pt modelId="{3A06E84E-BF62-4C05-BE54-A06FF74077FA}" type="sibTrans" cxnId="{B10D1D51-A368-4CCF-AF2D-C439DCD2222A}">
      <dgm:prSet/>
      <dgm:spPr/>
      <dgm:t>
        <a:bodyPr/>
        <a:lstStyle/>
        <a:p>
          <a:endParaRPr lang="es-ES" sz="2800"/>
        </a:p>
      </dgm:t>
    </dgm:pt>
    <dgm:pt modelId="{998AA980-30D1-45F2-97D8-F26462ABC4C4}">
      <dgm:prSet phldrT="[Texto]" custT="1"/>
      <dgm:spPr/>
      <dgm:t>
        <a:bodyPr/>
        <a:lstStyle/>
        <a:p>
          <a:r>
            <a:rPr lang="es-EC" sz="2400" b="1" i="0" u="none" dirty="0" smtClean="0"/>
            <a:t>2´735.987</a:t>
          </a:r>
        </a:p>
        <a:p>
          <a:r>
            <a:rPr lang="es-EC" sz="1400" b="0" i="0" u="none" dirty="0" smtClean="0"/>
            <a:t>Población proyectada 2019. </a:t>
          </a:r>
          <a:r>
            <a:rPr lang="es-EC" sz="1000" b="0" i="0" u="none" dirty="0" smtClean="0"/>
            <a:t>Fuente: Censo de población y vivienda 2010</a:t>
          </a:r>
          <a:endParaRPr lang="es-ES" sz="1000" dirty="0"/>
        </a:p>
      </dgm:t>
    </dgm:pt>
    <dgm:pt modelId="{3516D2DD-A8A9-40BD-9FA9-5916FB22C308}" type="parTrans" cxnId="{FCD1A95F-0E75-4F92-BDF9-151F5337C8CD}">
      <dgm:prSet/>
      <dgm:spPr/>
      <dgm:t>
        <a:bodyPr/>
        <a:lstStyle/>
        <a:p>
          <a:endParaRPr lang="es-ES" sz="2800"/>
        </a:p>
      </dgm:t>
    </dgm:pt>
    <dgm:pt modelId="{87E315C3-CF97-440E-8F45-B17D5A19B0EF}" type="sibTrans" cxnId="{FCD1A95F-0E75-4F92-BDF9-151F5337C8CD}">
      <dgm:prSet/>
      <dgm:spPr/>
      <dgm:t>
        <a:bodyPr/>
        <a:lstStyle/>
        <a:p>
          <a:endParaRPr lang="es-ES" sz="2800"/>
        </a:p>
      </dgm:t>
    </dgm:pt>
    <dgm:pt modelId="{64CA0D6A-FF9C-4A42-9B7D-33501325A533}">
      <dgm:prSet/>
      <dgm:spPr/>
      <dgm:t>
        <a:bodyPr/>
        <a:lstStyle/>
        <a:p>
          <a:endParaRPr lang="es-ES"/>
        </a:p>
      </dgm:t>
    </dgm:pt>
    <dgm:pt modelId="{424F2455-0065-49A7-AD11-301E51244829}" type="parTrans" cxnId="{1DB5EE4B-C754-4BF5-8502-FBF3D885F451}">
      <dgm:prSet/>
      <dgm:spPr/>
      <dgm:t>
        <a:bodyPr/>
        <a:lstStyle/>
        <a:p>
          <a:endParaRPr lang="es-ES"/>
        </a:p>
      </dgm:t>
    </dgm:pt>
    <dgm:pt modelId="{8CAE132D-1308-4A81-8F73-160977F934CE}" type="sibTrans" cxnId="{1DB5EE4B-C754-4BF5-8502-FBF3D885F451}">
      <dgm:prSet/>
      <dgm:spPr/>
      <dgm:t>
        <a:bodyPr/>
        <a:lstStyle/>
        <a:p>
          <a:endParaRPr lang="es-ES"/>
        </a:p>
      </dgm:t>
    </dgm:pt>
    <dgm:pt modelId="{76C42B4D-5B30-4CEA-A388-91BEB9D13820}">
      <dgm:prSet/>
      <dgm:spPr/>
      <dgm:t>
        <a:bodyPr/>
        <a:lstStyle/>
        <a:p>
          <a:endParaRPr lang="es-ES"/>
        </a:p>
      </dgm:t>
    </dgm:pt>
    <dgm:pt modelId="{4B74BA05-6B6D-4D7A-AD72-BBA78AD6CD03}" type="parTrans" cxnId="{0303CB9E-28C7-4B1C-9D9A-264C414DCD6A}">
      <dgm:prSet/>
      <dgm:spPr/>
      <dgm:t>
        <a:bodyPr/>
        <a:lstStyle/>
        <a:p>
          <a:endParaRPr lang="es-ES"/>
        </a:p>
      </dgm:t>
    </dgm:pt>
    <dgm:pt modelId="{9BA548B2-51BD-4981-8999-C3B269F9D90F}" type="sibTrans" cxnId="{0303CB9E-28C7-4B1C-9D9A-264C414DCD6A}">
      <dgm:prSet/>
      <dgm:spPr/>
      <dgm:t>
        <a:bodyPr/>
        <a:lstStyle/>
        <a:p>
          <a:endParaRPr lang="es-ES"/>
        </a:p>
      </dgm:t>
    </dgm:pt>
    <dgm:pt modelId="{05466997-D737-41C2-8662-729806F5A961}">
      <dgm:prSet/>
      <dgm:spPr/>
      <dgm:t>
        <a:bodyPr/>
        <a:lstStyle/>
        <a:p>
          <a:endParaRPr lang="es-ES"/>
        </a:p>
      </dgm:t>
    </dgm:pt>
    <dgm:pt modelId="{2E079BAC-7738-48FE-B11F-33363194932E}" type="parTrans" cxnId="{0C14A193-AE47-46F7-8943-DDC96102AED8}">
      <dgm:prSet/>
      <dgm:spPr/>
      <dgm:t>
        <a:bodyPr/>
        <a:lstStyle/>
        <a:p>
          <a:endParaRPr lang="es-ES"/>
        </a:p>
      </dgm:t>
    </dgm:pt>
    <dgm:pt modelId="{FD039F14-AC96-43BF-B608-C8DED662E818}" type="sibTrans" cxnId="{0C14A193-AE47-46F7-8943-DDC96102AED8}">
      <dgm:prSet/>
      <dgm:spPr/>
      <dgm:t>
        <a:bodyPr/>
        <a:lstStyle/>
        <a:p>
          <a:endParaRPr lang="es-ES"/>
        </a:p>
      </dgm:t>
    </dgm:pt>
    <dgm:pt modelId="{E3819792-BA2E-4040-B24A-F749179DBD91}">
      <dgm:prSet/>
      <dgm:spPr/>
      <dgm:t>
        <a:bodyPr/>
        <a:lstStyle/>
        <a:p>
          <a:endParaRPr lang="es-ES"/>
        </a:p>
      </dgm:t>
    </dgm:pt>
    <dgm:pt modelId="{ABD17C6E-60D1-47F2-9903-363FCFC49F4A}" type="parTrans" cxnId="{B41D7183-9E28-4F65-A4B4-5991BB8EFF3C}">
      <dgm:prSet/>
      <dgm:spPr/>
      <dgm:t>
        <a:bodyPr/>
        <a:lstStyle/>
        <a:p>
          <a:endParaRPr lang="es-ES"/>
        </a:p>
      </dgm:t>
    </dgm:pt>
    <dgm:pt modelId="{C8F61DBA-3D81-4117-8819-9B30DB5CDF83}" type="sibTrans" cxnId="{B41D7183-9E28-4F65-A4B4-5991BB8EFF3C}">
      <dgm:prSet/>
      <dgm:spPr/>
      <dgm:t>
        <a:bodyPr/>
        <a:lstStyle/>
        <a:p>
          <a:endParaRPr lang="es-ES"/>
        </a:p>
      </dgm:t>
    </dgm:pt>
    <dgm:pt modelId="{B6BEF75F-39C2-4229-A9E9-764C71B77C3B}">
      <dgm:prSet/>
      <dgm:spPr/>
      <dgm:t>
        <a:bodyPr/>
        <a:lstStyle/>
        <a:p>
          <a:endParaRPr lang="es-ES"/>
        </a:p>
      </dgm:t>
    </dgm:pt>
    <dgm:pt modelId="{33B04EEA-B169-40F8-AE7D-06B83514529B}" type="parTrans" cxnId="{7BB75326-CFDE-491A-82B6-0786835E90DA}">
      <dgm:prSet/>
      <dgm:spPr/>
      <dgm:t>
        <a:bodyPr/>
        <a:lstStyle/>
        <a:p>
          <a:endParaRPr lang="es-ES"/>
        </a:p>
      </dgm:t>
    </dgm:pt>
    <dgm:pt modelId="{B9ED45E3-8D71-4DF4-9C04-31E25D908332}" type="sibTrans" cxnId="{7BB75326-CFDE-491A-82B6-0786835E90DA}">
      <dgm:prSet/>
      <dgm:spPr/>
      <dgm:t>
        <a:bodyPr/>
        <a:lstStyle/>
        <a:p>
          <a:endParaRPr lang="es-ES"/>
        </a:p>
      </dgm:t>
    </dgm:pt>
    <dgm:pt modelId="{79A3D6CA-B3A4-4906-A36D-56948F1491FF}" type="pres">
      <dgm:prSet presAssocID="{1886F6A4-18F9-4AEF-82D7-8381AEAF2E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8277F3-73EC-494F-A781-B2F83EAB807C}" type="pres">
      <dgm:prSet presAssocID="{7C292C6D-4192-452D-98AA-316509ED73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CB43C-B5E7-442D-AA79-C4E12AF90669}" type="pres">
      <dgm:prSet presAssocID="{7C292C6D-4192-452D-98AA-316509ED7379}" presName="gear1srcNode" presStyleLbl="node1" presStyleIdx="0" presStyleCnt="3"/>
      <dgm:spPr/>
      <dgm:t>
        <a:bodyPr/>
        <a:lstStyle/>
        <a:p>
          <a:endParaRPr lang="es-ES"/>
        </a:p>
      </dgm:t>
    </dgm:pt>
    <dgm:pt modelId="{C9F483A8-6568-41A5-B0C6-1384EFC6C687}" type="pres">
      <dgm:prSet presAssocID="{7C292C6D-4192-452D-98AA-316509ED7379}" presName="gear1dstNode" presStyleLbl="node1" presStyleIdx="0" presStyleCnt="3"/>
      <dgm:spPr/>
      <dgm:t>
        <a:bodyPr/>
        <a:lstStyle/>
        <a:p>
          <a:endParaRPr lang="es-ES"/>
        </a:p>
      </dgm:t>
    </dgm:pt>
    <dgm:pt modelId="{69378E76-B3A6-4FE1-AE46-6910EDD041AE}" type="pres">
      <dgm:prSet presAssocID="{AEB3C18C-E471-41D4-9FD5-4025FEF96903}" presName="gear2" presStyleLbl="node1" presStyleIdx="1" presStyleCnt="3" custScaleX="113736" custLinFactNeighborX="0" custLinFactNeighborY="-153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88593-529E-44A8-BD56-DA61BE19FB04}" type="pres">
      <dgm:prSet presAssocID="{AEB3C18C-E471-41D4-9FD5-4025FEF96903}" presName="gear2srcNode" presStyleLbl="node1" presStyleIdx="1" presStyleCnt="3"/>
      <dgm:spPr/>
      <dgm:t>
        <a:bodyPr/>
        <a:lstStyle/>
        <a:p>
          <a:endParaRPr lang="es-ES"/>
        </a:p>
      </dgm:t>
    </dgm:pt>
    <dgm:pt modelId="{B5AB3217-5F2C-4EF2-A062-0EF047CCEC10}" type="pres">
      <dgm:prSet presAssocID="{AEB3C18C-E471-41D4-9FD5-4025FEF96903}" presName="gear2dstNode" presStyleLbl="node1" presStyleIdx="1" presStyleCnt="3"/>
      <dgm:spPr/>
      <dgm:t>
        <a:bodyPr/>
        <a:lstStyle/>
        <a:p>
          <a:endParaRPr lang="es-ES"/>
        </a:p>
      </dgm:t>
    </dgm:pt>
    <dgm:pt modelId="{A3E790E3-1925-485C-BAE9-C60043C066A7}" type="pres">
      <dgm:prSet presAssocID="{998AA980-30D1-45F2-97D8-F26462ABC4C4}" presName="gear3" presStyleLbl="node1" presStyleIdx="2" presStyleCnt="3" custScaleX="122889"/>
      <dgm:spPr/>
      <dgm:t>
        <a:bodyPr/>
        <a:lstStyle/>
        <a:p>
          <a:endParaRPr lang="es-ES"/>
        </a:p>
      </dgm:t>
    </dgm:pt>
    <dgm:pt modelId="{8472F441-D56A-4EC2-8CAE-1CB9AF100088}" type="pres">
      <dgm:prSet presAssocID="{998AA980-30D1-45F2-97D8-F26462ABC4C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450A8C-64DA-4CEE-BB71-2355651DC62B}" type="pres">
      <dgm:prSet presAssocID="{998AA980-30D1-45F2-97D8-F26462ABC4C4}" presName="gear3srcNode" presStyleLbl="node1" presStyleIdx="2" presStyleCnt="3"/>
      <dgm:spPr/>
      <dgm:t>
        <a:bodyPr/>
        <a:lstStyle/>
        <a:p>
          <a:endParaRPr lang="es-ES"/>
        </a:p>
      </dgm:t>
    </dgm:pt>
    <dgm:pt modelId="{0A5B0C96-F6A1-40C2-B02F-FAE91DD3177C}" type="pres">
      <dgm:prSet presAssocID="{998AA980-30D1-45F2-97D8-F26462ABC4C4}" presName="gear3dstNode" presStyleLbl="node1" presStyleIdx="2" presStyleCnt="3"/>
      <dgm:spPr/>
      <dgm:t>
        <a:bodyPr/>
        <a:lstStyle/>
        <a:p>
          <a:endParaRPr lang="es-ES"/>
        </a:p>
      </dgm:t>
    </dgm:pt>
    <dgm:pt modelId="{20ED3DFF-DFB5-4A4A-8B91-FC9DC5BF9D36}" type="pres">
      <dgm:prSet presAssocID="{DDFBD5F8-4E4D-4A39-959D-ACAD64134CB7}" presName="connector1" presStyleLbl="sibTrans2D1" presStyleIdx="0" presStyleCnt="3" custAng="17518479" custScaleX="78369" custScaleY="85167" custLinFactNeighborX="3671" custLinFactNeighborY="-3866"/>
      <dgm:spPr/>
      <dgm:t>
        <a:bodyPr/>
        <a:lstStyle/>
        <a:p>
          <a:endParaRPr lang="es-ES"/>
        </a:p>
      </dgm:t>
    </dgm:pt>
    <dgm:pt modelId="{85988C47-9620-4BEE-92A7-E9A298FB18E3}" type="pres">
      <dgm:prSet presAssocID="{3A06E84E-BF62-4C05-BE54-A06FF74077FA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7D1AC87E-37F9-4822-BFCF-E86FCBA65B71}" type="pres">
      <dgm:prSet presAssocID="{87E315C3-CF97-440E-8F45-B17D5A19B0EF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B41D7183-9E28-4F65-A4B4-5991BB8EFF3C}" srcId="{1886F6A4-18F9-4AEF-82D7-8381AEAF2E48}" destId="{E3819792-BA2E-4040-B24A-F749179DBD91}" srcOrd="6" destOrd="0" parTransId="{ABD17C6E-60D1-47F2-9903-363FCFC49F4A}" sibTransId="{C8F61DBA-3D81-4117-8819-9B30DB5CDF83}"/>
    <dgm:cxn modelId="{2403041D-25D4-4D52-B6B2-83088E9411E2}" type="presOf" srcId="{1886F6A4-18F9-4AEF-82D7-8381AEAF2E48}" destId="{79A3D6CA-B3A4-4906-A36D-56948F1491FF}" srcOrd="0" destOrd="0" presId="urn:microsoft.com/office/officeart/2005/8/layout/gear1"/>
    <dgm:cxn modelId="{58E96412-FE39-4EE3-B4FC-FDE56033571A}" type="presOf" srcId="{998AA980-30D1-45F2-97D8-F26462ABC4C4}" destId="{8472F441-D56A-4EC2-8CAE-1CB9AF100088}" srcOrd="1" destOrd="0" presId="urn:microsoft.com/office/officeart/2005/8/layout/gear1"/>
    <dgm:cxn modelId="{610FA089-33F3-4213-847F-3EEFFE3EC8C3}" type="presOf" srcId="{7C292C6D-4192-452D-98AA-316509ED7379}" destId="{EE5CB43C-B5E7-442D-AA79-C4E12AF90669}" srcOrd="1" destOrd="0" presId="urn:microsoft.com/office/officeart/2005/8/layout/gear1"/>
    <dgm:cxn modelId="{1DB5EE4B-C754-4BF5-8502-FBF3D885F451}" srcId="{1886F6A4-18F9-4AEF-82D7-8381AEAF2E48}" destId="{64CA0D6A-FF9C-4A42-9B7D-33501325A533}" srcOrd="3" destOrd="0" parTransId="{424F2455-0065-49A7-AD11-301E51244829}" sibTransId="{8CAE132D-1308-4A81-8F73-160977F934CE}"/>
    <dgm:cxn modelId="{7BB75326-CFDE-491A-82B6-0786835E90DA}" srcId="{1886F6A4-18F9-4AEF-82D7-8381AEAF2E48}" destId="{B6BEF75F-39C2-4229-A9E9-764C71B77C3B}" srcOrd="7" destOrd="0" parTransId="{33B04EEA-B169-40F8-AE7D-06B83514529B}" sibTransId="{B9ED45E3-8D71-4DF4-9C04-31E25D908332}"/>
    <dgm:cxn modelId="{53302F67-73D5-4AA7-87DD-D3A4BA73ADD8}" type="presOf" srcId="{7C292C6D-4192-452D-98AA-316509ED7379}" destId="{C9F483A8-6568-41A5-B0C6-1384EFC6C687}" srcOrd="2" destOrd="0" presId="urn:microsoft.com/office/officeart/2005/8/layout/gear1"/>
    <dgm:cxn modelId="{65A7599D-58F5-4E19-940F-AD6E2497FA90}" type="presOf" srcId="{87E315C3-CF97-440E-8F45-B17D5A19B0EF}" destId="{7D1AC87E-37F9-4822-BFCF-E86FCBA65B71}" srcOrd="0" destOrd="0" presId="urn:microsoft.com/office/officeart/2005/8/layout/gear1"/>
    <dgm:cxn modelId="{D5059BF8-E5C1-448F-A31C-E1359A57D96A}" type="presOf" srcId="{998AA980-30D1-45F2-97D8-F26462ABC4C4}" destId="{49450A8C-64DA-4CEE-BB71-2355651DC62B}" srcOrd="2" destOrd="0" presId="urn:microsoft.com/office/officeart/2005/8/layout/gear1"/>
    <dgm:cxn modelId="{F57E2225-D8FE-4FAF-ADD7-333D1256D8AD}" srcId="{1886F6A4-18F9-4AEF-82D7-8381AEAF2E48}" destId="{7C292C6D-4192-452D-98AA-316509ED7379}" srcOrd="0" destOrd="0" parTransId="{6CC52900-CA60-4371-AFF0-6BA5CA836A16}" sibTransId="{DDFBD5F8-4E4D-4A39-959D-ACAD64134CB7}"/>
    <dgm:cxn modelId="{89959CE6-98A6-41D4-B516-94CD42EC36FF}" type="presOf" srcId="{3A06E84E-BF62-4C05-BE54-A06FF74077FA}" destId="{85988C47-9620-4BEE-92A7-E9A298FB18E3}" srcOrd="0" destOrd="0" presId="urn:microsoft.com/office/officeart/2005/8/layout/gear1"/>
    <dgm:cxn modelId="{08CE7ECA-79A8-40D1-B126-64E85827D1D9}" type="presOf" srcId="{7C292C6D-4192-452D-98AA-316509ED7379}" destId="{2A8277F3-73EC-494F-A781-B2F83EAB807C}" srcOrd="0" destOrd="0" presId="urn:microsoft.com/office/officeart/2005/8/layout/gear1"/>
    <dgm:cxn modelId="{0AC63DF9-29A8-47A2-A323-653257471BEA}" type="presOf" srcId="{AEB3C18C-E471-41D4-9FD5-4025FEF96903}" destId="{69378E76-B3A6-4FE1-AE46-6910EDD041AE}" srcOrd="0" destOrd="0" presId="urn:microsoft.com/office/officeart/2005/8/layout/gear1"/>
    <dgm:cxn modelId="{183C7B31-1534-47FB-97F2-DCB041975EB2}" type="presOf" srcId="{AEB3C18C-E471-41D4-9FD5-4025FEF96903}" destId="{B5AB3217-5F2C-4EF2-A062-0EF047CCEC10}" srcOrd="2" destOrd="0" presId="urn:microsoft.com/office/officeart/2005/8/layout/gear1"/>
    <dgm:cxn modelId="{DFC65747-6F57-4DB3-97B0-61593192D4E2}" type="presOf" srcId="{AEB3C18C-E471-41D4-9FD5-4025FEF96903}" destId="{C8888593-529E-44A8-BD56-DA61BE19FB04}" srcOrd="1" destOrd="0" presId="urn:microsoft.com/office/officeart/2005/8/layout/gear1"/>
    <dgm:cxn modelId="{0C14A193-AE47-46F7-8943-DDC96102AED8}" srcId="{1886F6A4-18F9-4AEF-82D7-8381AEAF2E48}" destId="{05466997-D737-41C2-8662-729806F5A961}" srcOrd="5" destOrd="0" parTransId="{2E079BAC-7738-48FE-B11F-33363194932E}" sibTransId="{FD039F14-AC96-43BF-B608-C8DED662E818}"/>
    <dgm:cxn modelId="{D67126F4-257A-40C0-A8BC-03938AC9CE59}" type="presOf" srcId="{998AA980-30D1-45F2-97D8-F26462ABC4C4}" destId="{0A5B0C96-F6A1-40C2-B02F-FAE91DD3177C}" srcOrd="3" destOrd="0" presId="urn:microsoft.com/office/officeart/2005/8/layout/gear1"/>
    <dgm:cxn modelId="{08D37AB3-B4DC-431A-AE67-36428814B190}" type="presOf" srcId="{998AA980-30D1-45F2-97D8-F26462ABC4C4}" destId="{A3E790E3-1925-485C-BAE9-C60043C066A7}" srcOrd="0" destOrd="0" presId="urn:microsoft.com/office/officeart/2005/8/layout/gear1"/>
    <dgm:cxn modelId="{B10D1D51-A368-4CCF-AF2D-C439DCD2222A}" srcId="{1886F6A4-18F9-4AEF-82D7-8381AEAF2E48}" destId="{AEB3C18C-E471-41D4-9FD5-4025FEF96903}" srcOrd="1" destOrd="0" parTransId="{A2F8CC1E-3580-40F0-809B-B35DD76C66A9}" sibTransId="{3A06E84E-BF62-4C05-BE54-A06FF74077FA}"/>
    <dgm:cxn modelId="{FCD1A95F-0E75-4F92-BDF9-151F5337C8CD}" srcId="{1886F6A4-18F9-4AEF-82D7-8381AEAF2E48}" destId="{998AA980-30D1-45F2-97D8-F26462ABC4C4}" srcOrd="2" destOrd="0" parTransId="{3516D2DD-A8A9-40BD-9FA9-5916FB22C308}" sibTransId="{87E315C3-CF97-440E-8F45-B17D5A19B0EF}"/>
    <dgm:cxn modelId="{C2A8538B-C479-4C24-9C15-6DB1D438B229}" type="presOf" srcId="{DDFBD5F8-4E4D-4A39-959D-ACAD64134CB7}" destId="{20ED3DFF-DFB5-4A4A-8B91-FC9DC5BF9D36}" srcOrd="0" destOrd="0" presId="urn:microsoft.com/office/officeart/2005/8/layout/gear1"/>
    <dgm:cxn modelId="{0303CB9E-28C7-4B1C-9D9A-264C414DCD6A}" srcId="{1886F6A4-18F9-4AEF-82D7-8381AEAF2E48}" destId="{76C42B4D-5B30-4CEA-A388-91BEB9D13820}" srcOrd="4" destOrd="0" parTransId="{4B74BA05-6B6D-4D7A-AD72-BBA78AD6CD03}" sibTransId="{9BA548B2-51BD-4981-8999-C3B269F9D90F}"/>
    <dgm:cxn modelId="{7E34EEC3-9FB4-4BA9-B878-98452A64F6EC}" type="presParOf" srcId="{79A3D6CA-B3A4-4906-A36D-56948F1491FF}" destId="{2A8277F3-73EC-494F-A781-B2F83EAB807C}" srcOrd="0" destOrd="0" presId="urn:microsoft.com/office/officeart/2005/8/layout/gear1"/>
    <dgm:cxn modelId="{A00233C7-1A6C-4E6B-B4CC-F765C9610F7A}" type="presParOf" srcId="{79A3D6CA-B3A4-4906-A36D-56948F1491FF}" destId="{EE5CB43C-B5E7-442D-AA79-C4E12AF90669}" srcOrd="1" destOrd="0" presId="urn:microsoft.com/office/officeart/2005/8/layout/gear1"/>
    <dgm:cxn modelId="{35D36E19-5B3D-485A-99DC-4A0C6199BEEA}" type="presParOf" srcId="{79A3D6CA-B3A4-4906-A36D-56948F1491FF}" destId="{C9F483A8-6568-41A5-B0C6-1384EFC6C687}" srcOrd="2" destOrd="0" presId="urn:microsoft.com/office/officeart/2005/8/layout/gear1"/>
    <dgm:cxn modelId="{9BBD891D-D63B-43C7-9C4A-E7EA4B24679F}" type="presParOf" srcId="{79A3D6CA-B3A4-4906-A36D-56948F1491FF}" destId="{69378E76-B3A6-4FE1-AE46-6910EDD041AE}" srcOrd="3" destOrd="0" presId="urn:microsoft.com/office/officeart/2005/8/layout/gear1"/>
    <dgm:cxn modelId="{E92BB9AE-C267-4487-8B8C-402890E39330}" type="presParOf" srcId="{79A3D6CA-B3A4-4906-A36D-56948F1491FF}" destId="{C8888593-529E-44A8-BD56-DA61BE19FB04}" srcOrd="4" destOrd="0" presId="urn:microsoft.com/office/officeart/2005/8/layout/gear1"/>
    <dgm:cxn modelId="{AEE598C4-6D7A-4563-A017-EC561072819D}" type="presParOf" srcId="{79A3D6CA-B3A4-4906-A36D-56948F1491FF}" destId="{B5AB3217-5F2C-4EF2-A062-0EF047CCEC10}" srcOrd="5" destOrd="0" presId="urn:microsoft.com/office/officeart/2005/8/layout/gear1"/>
    <dgm:cxn modelId="{B022B9B5-6937-41E1-B577-23E0C7F296C8}" type="presParOf" srcId="{79A3D6CA-B3A4-4906-A36D-56948F1491FF}" destId="{A3E790E3-1925-485C-BAE9-C60043C066A7}" srcOrd="6" destOrd="0" presId="urn:microsoft.com/office/officeart/2005/8/layout/gear1"/>
    <dgm:cxn modelId="{D7BD7E41-4E43-4FD0-B62E-A185AA794F80}" type="presParOf" srcId="{79A3D6CA-B3A4-4906-A36D-56948F1491FF}" destId="{8472F441-D56A-4EC2-8CAE-1CB9AF100088}" srcOrd="7" destOrd="0" presId="urn:microsoft.com/office/officeart/2005/8/layout/gear1"/>
    <dgm:cxn modelId="{B5907949-9F32-4B60-A456-C8855F08ECCE}" type="presParOf" srcId="{79A3D6CA-B3A4-4906-A36D-56948F1491FF}" destId="{49450A8C-64DA-4CEE-BB71-2355651DC62B}" srcOrd="8" destOrd="0" presId="urn:microsoft.com/office/officeart/2005/8/layout/gear1"/>
    <dgm:cxn modelId="{19031E17-3D28-4502-91F9-CD3C558AEDCF}" type="presParOf" srcId="{79A3D6CA-B3A4-4906-A36D-56948F1491FF}" destId="{0A5B0C96-F6A1-40C2-B02F-FAE91DD3177C}" srcOrd="9" destOrd="0" presId="urn:microsoft.com/office/officeart/2005/8/layout/gear1"/>
    <dgm:cxn modelId="{009A6BFD-AC7D-4712-B990-2EFA2F2DB830}" type="presParOf" srcId="{79A3D6CA-B3A4-4906-A36D-56948F1491FF}" destId="{20ED3DFF-DFB5-4A4A-8B91-FC9DC5BF9D36}" srcOrd="10" destOrd="0" presId="urn:microsoft.com/office/officeart/2005/8/layout/gear1"/>
    <dgm:cxn modelId="{EE109639-A24D-4BC4-B071-D4A20B5D0874}" type="presParOf" srcId="{79A3D6CA-B3A4-4906-A36D-56948F1491FF}" destId="{85988C47-9620-4BEE-92A7-E9A298FB18E3}" srcOrd="11" destOrd="0" presId="urn:microsoft.com/office/officeart/2005/8/layout/gear1"/>
    <dgm:cxn modelId="{6BCB00D1-3A0F-4BE9-80CF-FA280503B832}" type="presParOf" srcId="{79A3D6CA-B3A4-4906-A36D-56948F1491FF}" destId="{7D1AC87E-37F9-4822-BFCF-E86FCBA65B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BBC7E-D3B0-4120-92E8-0B80E8FE3EF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FDBF1-DB94-4175-98D6-BEABA9BFAC3B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1. Aspectos Generales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328048" y="214010"/>
        <a:ext cx="5712764" cy="427857"/>
      </dsp:txXfrm>
    </dsp:sp>
    <dsp:sp modelId="{0B819729-B6FC-4AAE-9DAA-D0DB6BDCB953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8A3D8-9F47-4FBC-B98E-28A17CFD59F2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2. Marco Teórico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679991" y="855715"/>
        <a:ext cx="5360822" cy="427857"/>
      </dsp:txXfrm>
    </dsp:sp>
    <dsp:sp modelId="{4D6CBAFD-C075-41A9-99A5-571338FD25FF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3CD3D-D5B9-424B-96AC-D10675E620A0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3. Marco Metodológico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840925" y="1497421"/>
        <a:ext cx="5199888" cy="427857"/>
      </dsp:txXfrm>
    </dsp:sp>
    <dsp:sp modelId="{2B932338-9A3F-4E83-9F2C-C07994031F1F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41E0D-A50D-4BC1-868E-5A87BB13CC33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4. Resultados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840925" y="2138720"/>
        <a:ext cx="5199888" cy="427857"/>
      </dsp:txXfrm>
    </dsp:sp>
    <dsp:sp modelId="{CB424239-2E32-4F1B-B13D-C28F80BC4C4A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CE16D-225F-46C0-A288-D1DCFE1DC9A1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5. Propuesta 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679991" y="2780426"/>
        <a:ext cx="5360822" cy="427857"/>
      </dsp:txXfrm>
    </dsp:sp>
    <dsp:sp modelId="{0E59E020-FB72-4336-BE9C-752F641A36AE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2F83C-D448-4512-86F5-AE8F135CAC4E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6. Conclusiones y recomendaciones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328048" y="3422131"/>
        <a:ext cx="5712764" cy="427857"/>
      </dsp:txXfrm>
    </dsp:sp>
    <dsp:sp modelId="{DBB5ED38-4958-4330-B33A-2027BAE53F4E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277F3-73EC-494F-A781-B2F83EAB807C}">
      <dsp:nvSpPr>
        <dsp:cNvPr id="0" name=""/>
        <dsp:cNvSpPr/>
      </dsp:nvSpPr>
      <dsp:spPr>
        <a:xfrm>
          <a:off x="4367285" y="2819113"/>
          <a:ext cx="3445582" cy="3445582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/>
            <a:t>Muestra(n)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i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 </a:t>
          </a:r>
          <a:r>
            <a:rPr lang="es-EC" sz="4000" b="1" kern="1200" dirty="0" smtClean="0"/>
            <a:t>385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encuestas</a:t>
          </a:r>
          <a:endParaRPr lang="es-ES" sz="1200" kern="1200" dirty="0"/>
        </a:p>
      </dsp:txBody>
      <dsp:txXfrm>
        <a:off x="5060000" y="3626224"/>
        <a:ext cx="2060152" cy="1771100"/>
      </dsp:txXfrm>
    </dsp:sp>
    <dsp:sp modelId="{69378E76-B3A6-4FE1-AE46-6910EDD041AE}">
      <dsp:nvSpPr>
        <dsp:cNvPr id="0" name=""/>
        <dsp:cNvSpPr/>
      </dsp:nvSpPr>
      <dsp:spPr>
        <a:xfrm>
          <a:off x="2190478" y="1966262"/>
          <a:ext cx="2850085" cy="250587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936.072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dirty="0" smtClean="0"/>
            <a:t>Población económicamente activa del área urbana del D.M. Quito.</a:t>
          </a:r>
          <a:endParaRPr lang="es-ES" sz="1200" b="0" i="0" kern="1200" dirty="0"/>
        </a:p>
      </dsp:txBody>
      <dsp:txXfrm>
        <a:off x="2871375" y="2600937"/>
        <a:ext cx="1488291" cy="1236528"/>
      </dsp:txXfrm>
    </dsp:sp>
    <dsp:sp modelId="{A3E790E3-1925-485C-BAE9-C60043C066A7}">
      <dsp:nvSpPr>
        <dsp:cNvPr id="0" name=""/>
        <dsp:cNvSpPr/>
      </dsp:nvSpPr>
      <dsp:spPr>
        <a:xfrm rot="20700000">
          <a:off x="3382289" y="378752"/>
          <a:ext cx="3222931" cy="224954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0" u="none" kern="1200" dirty="0" smtClean="0"/>
            <a:t>2´735.987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u="none" kern="1200" dirty="0" smtClean="0"/>
            <a:t>Población proyectada 2019. </a:t>
          </a:r>
          <a:r>
            <a:rPr lang="es-EC" sz="1000" b="0" i="0" u="none" kern="1200" dirty="0" smtClean="0"/>
            <a:t>Fuente: Censo de población y vivienda 2010</a:t>
          </a:r>
          <a:endParaRPr lang="es-ES" sz="1000" kern="1200" dirty="0"/>
        </a:p>
      </dsp:txBody>
      <dsp:txXfrm rot="-20700000">
        <a:off x="4146906" y="814410"/>
        <a:ext cx="1693696" cy="1378233"/>
      </dsp:txXfrm>
    </dsp:sp>
    <dsp:sp modelId="{20ED3DFF-DFB5-4A4A-8B91-FC9DC5BF9D36}">
      <dsp:nvSpPr>
        <dsp:cNvPr id="0" name=""/>
        <dsp:cNvSpPr/>
      </dsp:nvSpPr>
      <dsp:spPr>
        <a:xfrm rot="17518479">
          <a:off x="4764590" y="2442385"/>
          <a:ext cx="3456344" cy="3756159"/>
        </a:xfrm>
        <a:prstGeom prst="circularArrow">
          <a:avLst>
            <a:gd name="adj1" fmla="val 4687"/>
            <a:gd name="adj2" fmla="val 299029"/>
            <a:gd name="adj3" fmla="val 2550433"/>
            <a:gd name="adj4" fmla="val 15789339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8C47-9620-4BEE-92A7-E9A298FB18E3}">
      <dsp:nvSpPr>
        <dsp:cNvPr id="0" name=""/>
        <dsp:cNvSpPr/>
      </dsp:nvSpPr>
      <dsp:spPr>
        <a:xfrm>
          <a:off x="1918796" y="1441361"/>
          <a:ext cx="3204392" cy="32043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AC87E-37F9-4822-BFCF-E86FCBA65B71}">
      <dsp:nvSpPr>
        <dsp:cNvPr id="0" name=""/>
        <dsp:cNvSpPr/>
      </dsp:nvSpPr>
      <dsp:spPr>
        <a:xfrm>
          <a:off x="3198205" y="-270774"/>
          <a:ext cx="3454979" cy="34549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30/07/2019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30/07/2019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0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67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.latech.edu/" TargetMode="External"/><Relationship Id="rId2" Type="http://schemas.openxmlformats.org/officeDocument/2006/relationships/hyperlink" Target="http://www.businessballs.com/maslo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unidad.iebschool.com/dianavicperez/2017/05/11/consumidor-digital-estudiando-su-comportamiento/" TargetMode="External"/><Relationship Id="rId5" Type="http://schemas.openxmlformats.org/officeDocument/2006/relationships/hyperlink" Target="https://wearesocial.com/blog/2019/01/digital-2019-global-internet-use-accelerates" TargetMode="External"/><Relationship Id="rId4" Type="http://schemas.openxmlformats.org/officeDocument/2006/relationships/hyperlink" Target="http://www.ebscohost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reportal.com/reports/digital-2019-ecuador" TargetMode="Externa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339752" y="404664"/>
            <a:ext cx="6732240" cy="568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UNIVERSIDAD DE LAS FUERZAS ARMADAS – ESPE</a:t>
            </a:r>
          </a:p>
          <a:p>
            <a:pPr algn="ctr"/>
            <a:endParaRPr lang="es-EC" b="1" dirty="0">
              <a:solidFill>
                <a:schemeClr val="tx1"/>
              </a:solidFill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</a:rPr>
              <a:t>DEPARTAMENTO DE CIENCIAS ECONÓMICAS, ADMINISTRATIVAS Y DE </a:t>
            </a:r>
            <a:r>
              <a:rPr lang="es-EC" b="1" dirty="0" smtClean="0">
                <a:solidFill>
                  <a:schemeClr val="tx1"/>
                </a:solidFill>
              </a:rPr>
              <a:t>COMERCIO</a:t>
            </a:r>
          </a:p>
          <a:p>
            <a:pPr algn="ctr"/>
            <a:endParaRPr lang="es-EC" b="1" dirty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CARRERA DE INGENIERÍA EN </a:t>
            </a:r>
            <a:r>
              <a:rPr lang="es-ES" b="1" dirty="0" smtClean="0">
                <a:solidFill>
                  <a:schemeClr val="tx1"/>
                </a:solidFill>
              </a:rPr>
              <a:t>MERCADOTECNIA</a:t>
            </a:r>
          </a:p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TEMA: ANÁLISIS DEL COMPORTAMIENTO DEL CONSUMIDOR EN LOS PRINCIPALES SUPERMERCADOS DEL D.M.Q., A TRAVÉS DE MEDIOS ELECTRÓNICOS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</a:rPr>
              <a:t>DIRECTOR: ING. ALVEAR PEÑA, HORFAYT </a:t>
            </a:r>
            <a:r>
              <a:rPr lang="es-EC" b="1" dirty="0" smtClean="0">
                <a:solidFill>
                  <a:schemeClr val="tx1"/>
                </a:solidFill>
              </a:rPr>
              <a:t>ALONSO</a:t>
            </a:r>
          </a:p>
          <a:p>
            <a:pPr algn="ctr"/>
            <a:endParaRPr lang="es-EC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AUTOR: RUIZ VALDEZ, JOSÉ </a:t>
            </a:r>
            <a:r>
              <a:rPr lang="pt-BR" b="1" dirty="0" smtClean="0">
                <a:solidFill>
                  <a:schemeClr val="tx1"/>
                </a:solidFill>
              </a:rPr>
              <a:t>ALFREDO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es-EC" b="1" dirty="0" smtClean="0">
                <a:solidFill>
                  <a:schemeClr val="tx1"/>
                </a:solidFill>
              </a:rPr>
              <a:t>SANGOLQUÍ - 2019</a:t>
            </a:r>
            <a:endParaRPr lang="es-EC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496" y="44624"/>
            <a:ext cx="216024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Teorías de soporte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68318" y="1052736"/>
            <a:ext cx="4755709" cy="9233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Según Davis (1989) </a:t>
            </a:r>
          </a:p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tiene el propósito de predecir la conducta, aceptación e intención de uso de las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tecnologías.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1323" y="620688"/>
            <a:ext cx="4788532" cy="36526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Modelo de aceptación tecnológica-TAM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32040" y="1065510"/>
            <a:ext cx="3456384" cy="9233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Garcia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, 2007)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basado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en utilidad y facilidad de uso de determinada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tecnología.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5496" y="2089168"/>
            <a:ext cx="5544616" cy="365264"/>
          </a:xfrm>
          <a:prstGeom prst="round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Modelo </a:t>
            </a:r>
            <a:r>
              <a:rPr lang="es-ES" sz="2000" dirty="0">
                <a:solidFill>
                  <a:schemeClr val="tx1"/>
                </a:solidFill>
              </a:rPr>
              <a:t>de adopción de Gatignon y Robertson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496" y="2505670"/>
            <a:ext cx="8160390" cy="923330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Indican la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existencia de tres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variables: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actitudes hacia la innovación y el proceso cognitivo, incertidumbre o riesgo percibido en el nuevo producto y los patrones de compra existentes de los consumidores. </a:t>
            </a:r>
            <a:endParaRPr lang="es-EC" dirty="0"/>
          </a:p>
        </p:txBody>
      </p:sp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" y="3861048"/>
            <a:ext cx="4381500" cy="1600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54276" y="5460561"/>
            <a:ext cx="3965509" cy="255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  <a:tabLst>
                <a:tab pos="2354580" algn="l"/>
              </a:tabLst>
            </a:pPr>
            <a:r>
              <a:rPr lang="es-EC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</a:t>
            </a:r>
            <a:r>
              <a:rPr lang="es-EC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Modelo de adopción tecnológica-Adaptado </a:t>
            </a:r>
            <a:r>
              <a:rPr lang="es-EC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Davis, (1989). </a:t>
            </a:r>
            <a:endParaRPr lang="es-EC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95" y="3722935"/>
            <a:ext cx="4476750" cy="18764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79431" y="5460561"/>
            <a:ext cx="358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0"/>
              </a:spcAft>
              <a:tabLst>
                <a:tab pos="2354580" algn="l"/>
              </a:tabLst>
            </a:pPr>
            <a:r>
              <a:rPr lang="es-EC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Fuente: Modelo de adopción de Gatignon y Robertson (1985).</a:t>
            </a:r>
            <a:endParaRPr lang="es-EC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496" y="44624"/>
            <a:ext cx="216024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Marco referencial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41323" y="620687"/>
            <a:ext cx="3846094" cy="136511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“</a:t>
            </a:r>
            <a:r>
              <a:rPr lang="es-ES" sz="1600" dirty="0">
                <a:solidFill>
                  <a:schemeClr val="tx1"/>
                </a:solidFill>
              </a:rPr>
              <a:t>La confianza como elemento fundamental en las compras a través de canales de comercio electrónico</a:t>
            </a:r>
            <a:r>
              <a:rPr lang="es-ES" sz="1600" dirty="0" smtClean="0">
                <a:solidFill>
                  <a:schemeClr val="tx1"/>
                </a:solidFill>
              </a:rPr>
              <a:t>” </a:t>
            </a:r>
            <a:r>
              <a:rPr lang="es-ES" sz="1400" dirty="0">
                <a:solidFill>
                  <a:schemeClr val="tx1"/>
                </a:solidFill>
              </a:rPr>
              <a:t>(Sánchez &amp; Montoya, 2017); (Corella &amp; Gonzáles, 2016) </a:t>
            </a:r>
            <a:r>
              <a:rPr lang="es-ES" sz="1400" dirty="0" smtClean="0">
                <a:solidFill>
                  <a:schemeClr val="tx1"/>
                </a:solidFill>
              </a:rPr>
              <a:t> 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39952" y="692696"/>
            <a:ext cx="4297234" cy="1200329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Mejorar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índice del riesgo percibido </a:t>
            </a:r>
          </a:p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dará paso a una mayor tasa de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conversión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; reforzando sus procesos de prevención de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fraude. 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5495" y="2060848"/>
            <a:ext cx="3851921" cy="86279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“Consumidor digital: estudiando su comportamiento” </a:t>
            </a:r>
            <a:r>
              <a:rPr lang="es-ES" sz="1400" dirty="0">
                <a:solidFill>
                  <a:schemeClr val="tx1"/>
                </a:solidFill>
              </a:rPr>
              <a:t>Pérez D. V., (2017</a:t>
            </a:r>
            <a:r>
              <a:rPr lang="es-ES" sz="1400" dirty="0" smtClean="0">
                <a:solidFill>
                  <a:schemeClr val="tx1"/>
                </a:solidFill>
              </a:rPr>
              <a:t>).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76642" y="2169081"/>
            <a:ext cx="4501007" cy="64633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comportamiento del consumidor digital es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multicausal.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47328" y="2996952"/>
            <a:ext cx="3851920" cy="1152128"/>
          </a:xfrm>
          <a:prstGeom prst="round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“factores que influyen en el comportamiento de las compras en línea: el papel mediador de la intensión de compra” </a:t>
            </a:r>
            <a:r>
              <a:rPr lang="es-ES" sz="1400" dirty="0">
                <a:solidFill>
                  <a:schemeClr val="tx1"/>
                </a:solidFill>
              </a:rPr>
              <a:t>Lim, J. Y. et al., (2015</a:t>
            </a:r>
            <a:r>
              <a:rPr lang="es-ES" sz="1400" dirty="0" smtClean="0">
                <a:solidFill>
                  <a:schemeClr val="tx1"/>
                </a:solidFill>
              </a:rPr>
              <a:t>).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152203" y="3068960"/>
            <a:ext cx="3839910" cy="923330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la norma subjetiva y la utilidad percibida influyen de forma positiva en la intención de compra en línea</a:t>
            </a:r>
            <a:endParaRPr lang="es-EC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35496" y="4221088"/>
            <a:ext cx="3851920" cy="1368152"/>
          </a:xfrm>
          <a:prstGeom prst="roundRect">
            <a:avLst/>
          </a:prstGeom>
          <a:solidFill>
            <a:srgbClr val="FF9999"/>
          </a:solidFill>
          <a:ln>
            <a:solidFill>
              <a:srgbClr val="00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“Explorando factores que afectan la utilidad, la facilidad de uso, la confianza y la intensión de compra en el entorno en línea” </a:t>
            </a:r>
            <a:r>
              <a:rPr lang="es-ES" sz="1400" dirty="0" err="1">
                <a:solidFill>
                  <a:schemeClr val="tx1"/>
                </a:solidFill>
              </a:rPr>
              <a:t>Cho</a:t>
            </a:r>
            <a:r>
              <a:rPr lang="es-ES" sz="1400" dirty="0">
                <a:solidFill>
                  <a:schemeClr val="tx1"/>
                </a:solidFill>
              </a:rPr>
              <a:t> &amp; </a:t>
            </a:r>
            <a:r>
              <a:rPr lang="es-ES" sz="1400" dirty="0" err="1">
                <a:solidFill>
                  <a:schemeClr val="tx1"/>
                </a:solidFill>
              </a:rPr>
              <a:t>Sagynov</a:t>
            </a:r>
            <a:r>
              <a:rPr lang="es-ES" sz="1400" dirty="0">
                <a:solidFill>
                  <a:schemeClr val="tx1"/>
                </a:solidFill>
              </a:rPr>
              <a:t>, (2015</a:t>
            </a:r>
            <a:r>
              <a:rPr lang="es-ES" sz="1400" dirty="0" smtClean="0">
                <a:solidFill>
                  <a:schemeClr val="tx1"/>
                </a:solidFill>
              </a:rPr>
              <a:t>).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140371" y="4316903"/>
            <a:ext cx="4537278" cy="1200329"/>
          </a:xfrm>
          <a:prstGeom prst="rect">
            <a:avLst/>
          </a:prstGeom>
          <a:ln>
            <a:solidFill>
              <a:srgbClr val="FF9999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la utilidad percibida tiene un efecto ligeramente mayor en la intensión de compra de los consumidores en línea a diferencia de la facilidad de uso percibida.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95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496" y="44624"/>
            <a:ext cx="216024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Marco conceptual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41323" y="620687"/>
            <a:ext cx="2658469" cy="288033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Supermercado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96" y="858442"/>
            <a:ext cx="3852161" cy="9233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lugar donde se comercializa una gran variedad de productos, los mismos que se encuentran ordenados por categorías.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5495" y="1916832"/>
            <a:ext cx="2664297" cy="28803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Medios electrónicos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639" y="2145630"/>
            <a:ext cx="3850610" cy="92333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Instrumentos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creados para obtener información de forma automatizada y eficiente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4146198" y="604116"/>
            <a:ext cx="2442026" cy="304604"/>
          </a:xfrm>
          <a:prstGeom prst="round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Consumidor digital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108858" y="858442"/>
            <a:ext cx="4308229" cy="923330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Primero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una persona es un consumidor de información digital y luego un comprador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electrónico 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(Russell, 2008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es-EC" sz="14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07504" y="3212976"/>
            <a:ext cx="2160240" cy="360040"/>
          </a:xfrm>
          <a:prstGeom prst="roundRect">
            <a:avLst/>
          </a:prstGeom>
          <a:solidFill>
            <a:srgbClr val="FF9999"/>
          </a:solidFill>
          <a:ln>
            <a:solidFill>
              <a:srgbClr val="00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Riesgo percibido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1744" y="3537489"/>
            <a:ext cx="3845914" cy="1200329"/>
          </a:xfrm>
          <a:prstGeom prst="rect">
            <a:avLst/>
          </a:prstGeom>
          <a:ln>
            <a:solidFill>
              <a:srgbClr val="FF9999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Lo define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desde el grado de inseguridad y de la consecuencia obtenida como resultado de la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compra 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Featherman &amp; Pavlou (2003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41323" y="4860203"/>
            <a:ext cx="2658469" cy="288033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Facilidad de uso percibida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5496" y="5097958"/>
            <a:ext cx="3852161" cy="861774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Cuando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cree que usando un sistema tecnológico realizará menos esfuerzo 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Tavera &amp; Londoño, (2014</a:t>
            </a:r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146198" y="4843632"/>
            <a:ext cx="2442026" cy="304604"/>
          </a:xfrm>
          <a:prstGeom prst="round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Influencia social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108858" y="5097958"/>
            <a:ext cx="4308229" cy="861774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Influencia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que ejerce el entorno social sobre el comportamiento de la persona </a:t>
            </a:r>
            <a:r>
              <a:rPr lang="es-EC" sz="1200" dirty="0"/>
              <a:t>(Acuña, Gonzales, &amp; Bruner, 2011). </a:t>
            </a:r>
            <a:endParaRPr lang="es-EC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4164630" y="3212976"/>
            <a:ext cx="2664297" cy="37281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Utilidad percibida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139952" y="3585790"/>
            <a:ext cx="3850610" cy="92333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Grado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en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que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utilizando un sistema tecnológico en particular mejorará su desempeño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828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COMERCIO A TRAVES DE MEDIOS ELECTRÃ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2132856"/>
            <a:ext cx="2904257" cy="217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ángulo redondeado 4"/>
          <p:cNvSpPr/>
          <p:nvPr/>
        </p:nvSpPr>
        <p:spPr>
          <a:xfrm>
            <a:off x="3563888" y="1772816"/>
            <a:ext cx="5400600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63888" y="2276872"/>
            <a:ext cx="540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Marco Metodológico</a:t>
            </a:r>
            <a:endParaRPr lang="es-E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3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9717"/>
              </p:ext>
            </p:extLst>
          </p:nvPr>
        </p:nvGraphicFramePr>
        <p:xfrm>
          <a:off x="35497" y="692697"/>
          <a:ext cx="9000999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035">
                  <a:extLst>
                    <a:ext uri="{9D8B030D-6E8A-4147-A177-3AD203B41FA5}">
                      <a16:colId xmlns:a16="http://schemas.microsoft.com/office/drawing/2014/main" val="855864544"/>
                    </a:ext>
                  </a:extLst>
                </a:gridCol>
                <a:gridCol w="1973903">
                  <a:extLst>
                    <a:ext uri="{9D8B030D-6E8A-4147-A177-3AD203B41FA5}">
                      <a16:colId xmlns:a16="http://schemas.microsoft.com/office/drawing/2014/main" val="2924474874"/>
                    </a:ext>
                  </a:extLst>
                </a:gridCol>
                <a:gridCol w="5290061">
                  <a:extLst>
                    <a:ext uri="{9D8B030D-6E8A-4147-A177-3AD203B41FA5}">
                      <a16:colId xmlns:a16="http://schemas.microsoft.com/office/drawing/2014/main" val="550245594"/>
                    </a:ext>
                  </a:extLst>
                </a:gridCol>
              </a:tblGrid>
              <a:tr h="46231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Aspectos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Tipología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solidFill>
                            <a:schemeClr val="tx1"/>
                          </a:solidFill>
                        </a:rPr>
                        <a:t>Descripción</a:t>
                      </a:r>
                      <a:endParaRPr lang="es-EC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064531"/>
                  </a:ext>
                </a:extLst>
              </a:tr>
              <a:tr h="721971">
                <a:tc>
                  <a:txBody>
                    <a:bodyPr/>
                    <a:lstStyle/>
                    <a:p>
                      <a:r>
                        <a:rPr lang="es-EC" sz="1600" b="1" i="1" dirty="0" smtClean="0"/>
                        <a:t>Por su finalidad </a:t>
                      </a:r>
                      <a:endParaRPr lang="es-EC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i="1" dirty="0" smtClean="0"/>
                        <a:t>Aplicada </a:t>
                      </a:r>
                      <a:endParaRPr lang="es-EC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Resultados obtenidos permiten establecer pautas en pro del mejoramiento.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65581"/>
                  </a:ext>
                </a:extLst>
              </a:tr>
              <a:tr h="880428">
                <a:tc>
                  <a:txBody>
                    <a:bodyPr/>
                    <a:lstStyle/>
                    <a:p>
                      <a:r>
                        <a:rPr lang="es-EC" sz="1600" b="1" i="1" dirty="0" smtClean="0"/>
                        <a:t>Por las fuentes de información</a:t>
                      </a:r>
                      <a:endParaRPr lang="es-EC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i="1" dirty="0" smtClean="0"/>
                        <a:t>Mixta</a:t>
                      </a:r>
                      <a:endParaRPr lang="es-EC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Fuentes bibliográficas y encuestas realizadas para conocer información real.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878450"/>
                  </a:ext>
                </a:extLst>
              </a:tr>
              <a:tr h="1025959">
                <a:tc>
                  <a:txBody>
                    <a:bodyPr/>
                    <a:lstStyle/>
                    <a:p>
                      <a:r>
                        <a:rPr lang="es-EC" sz="1600" b="1" i="1" dirty="0" smtClean="0"/>
                        <a:t>Por su alcance </a:t>
                      </a:r>
                      <a:endParaRPr lang="es-EC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i="1" dirty="0" smtClean="0"/>
                        <a:t>Descriptivo </a:t>
                      </a:r>
                      <a:endParaRPr lang="es-EC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Puesto</a:t>
                      </a:r>
                      <a:r>
                        <a:rPr lang="es-EC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pretende medir de forma cuantitativa a las variables que componen la compra a través de medios electrónicos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858185"/>
                  </a:ext>
                </a:extLst>
              </a:tr>
              <a:tr h="721971">
                <a:tc>
                  <a:txBody>
                    <a:bodyPr/>
                    <a:lstStyle/>
                    <a:p>
                      <a:r>
                        <a:rPr lang="es-EC" sz="1600" b="1" i="1" dirty="0" smtClean="0"/>
                        <a:t>Por el control de variables</a:t>
                      </a:r>
                      <a:endParaRPr lang="es-EC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experimental – transversal.</a:t>
                      </a:r>
                      <a:endParaRPr lang="es-EC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recolección de la información es en un solo momento para conocer la realidad actual.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104721"/>
                  </a:ext>
                </a:extLst>
              </a:tr>
              <a:tr h="721971">
                <a:tc>
                  <a:txBody>
                    <a:bodyPr/>
                    <a:lstStyle/>
                    <a:p>
                      <a:r>
                        <a:rPr lang="es-EC" sz="1600" b="1" i="1" dirty="0" smtClean="0"/>
                        <a:t>Por su naturaleza </a:t>
                      </a:r>
                      <a:endParaRPr lang="es-EC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i="1" dirty="0" smtClean="0"/>
                        <a:t>Empírica </a:t>
                      </a:r>
                      <a:endParaRPr lang="es-EC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quiere mejorar la interacción del consumidor en la compra a través de medios electrónicos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15768"/>
                  </a:ext>
                </a:extLst>
              </a:tr>
              <a:tr h="721971">
                <a:tc>
                  <a:txBody>
                    <a:bodyPr/>
                    <a:lstStyle/>
                    <a:p>
                      <a:r>
                        <a:rPr lang="es-EC" sz="1600" b="1" i="1" dirty="0" smtClean="0"/>
                        <a:t>Por su marco investigativo</a:t>
                      </a:r>
                      <a:endParaRPr lang="es-EC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i="1" dirty="0" smtClean="0"/>
                        <a:t>De campo</a:t>
                      </a:r>
                      <a:endParaRPr lang="es-EC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A través de encuestas </a:t>
                      </a:r>
                      <a:r>
                        <a:rPr lang="es-ES" sz="1800" dirty="0" smtClean="0"/>
                        <a:t>a la población ubicada en el Distrito Metropolitano de Quito.</a:t>
                      </a:r>
                      <a:endParaRPr lang="es-EC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56675"/>
                  </a:ext>
                </a:extLst>
              </a:tr>
            </a:tbl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35496" y="44624"/>
            <a:ext cx="216024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Tipología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43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496" y="44624"/>
            <a:ext cx="2160240" cy="5395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Calculo de la muestra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51336"/>
              </p:ext>
            </p:extLst>
          </p:nvPr>
        </p:nvGraphicFramePr>
        <p:xfrm>
          <a:off x="-2844824" y="332656"/>
          <a:ext cx="936104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4211959" y="548680"/>
            <a:ext cx="5040561" cy="2862322"/>
          </a:xfrm>
          <a:prstGeom prst="rect">
            <a:avLst/>
          </a:prstGeom>
          <a:ln w="28575">
            <a:solidFill>
              <a:srgbClr val="92D050"/>
            </a:solidFill>
            <a:prstDash val="lgDash"/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  <a:tabLst>
                <a:tab pos="2354580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N = Total PEA = 936.072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  <a:tabLst>
                <a:tab pos="2354580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Z = Nivel de confianza = 1.96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  <a:tabLst>
                <a:tab pos="2354580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p = Probabilidades de éxito = 0.5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  <a:tabLst>
                <a:tab pos="2354580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q = Probabilidades de fracaso = 0.5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  <a:tabLst>
                <a:tab pos="2354580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• e = Margen de error = 0.05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945134" y="3734561"/>
                <a:ext cx="3665427" cy="813749"/>
              </a:xfrm>
              <a:prstGeom prst="rect">
                <a:avLst/>
              </a:prstGeom>
              <a:ln w="28575">
                <a:solidFill>
                  <a:srgbClr val="00B0F0"/>
                </a:solidFill>
                <a:prstDash val="dashDot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EC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C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 sz="2000" i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s-EC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 sz="20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ctrlPr>
                                        <a:rPr lang="es-EC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s-EC" sz="20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s-EC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C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134" y="3734561"/>
                <a:ext cx="3665427" cy="813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F0"/>
                </a:solidFill>
                <a:prstDash val="dashDot"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4248472" y="4797152"/>
                <a:ext cx="5004048" cy="741678"/>
              </a:xfrm>
              <a:prstGeom prst="rect">
                <a:avLst/>
              </a:prstGeom>
              <a:ln w="38100">
                <a:solidFill>
                  <a:srgbClr val="FFC000"/>
                </a:solidFill>
                <a:prstDash val="lgDashDot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∗0.5∗0.5∗936 072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  <m:sup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936 072−1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+1.96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∗0.5∗0.5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4797152"/>
                <a:ext cx="5004048" cy="7416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FFC000"/>
                </a:solidFill>
                <a:prstDash val="lgDashDot"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9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496" y="44624"/>
            <a:ext cx="3240360" cy="319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Instrumento de investigación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24847"/>
              </p:ext>
            </p:extLst>
          </p:nvPr>
        </p:nvGraphicFramePr>
        <p:xfrm>
          <a:off x="-36512" y="404664"/>
          <a:ext cx="9180512" cy="644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183">
                  <a:extLst>
                    <a:ext uri="{9D8B030D-6E8A-4147-A177-3AD203B41FA5}">
                      <a16:colId xmlns:a16="http://schemas.microsoft.com/office/drawing/2014/main" val="4195862440"/>
                    </a:ext>
                  </a:extLst>
                </a:gridCol>
                <a:gridCol w="1892863">
                  <a:extLst>
                    <a:ext uri="{9D8B030D-6E8A-4147-A177-3AD203B41FA5}">
                      <a16:colId xmlns:a16="http://schemas.microsoft.com/office/drawing/2014/main" val="2179673166"/>
                    </a:ext>
                  </a:extLst>
                </a:gridCol>
                <a:gridCol w="5618466">
                  <a:extLst>
                    <a:ext uri="{9D8B030D-6E8A-4147-A177-3AD203B41FA5}">
                      <a16:colId xmlns:a16="http://schemas.microsoft.com/office/drawing/2014/main" val="4179303352"/>
                    </a:ext>
                  </a:extLst>
                </a:gridCol>
              </a:tblGrid>
              <a:tr h="520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Variables de estudio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Sub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variables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Definición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633952"/>
                  </a:ext>
                </a:extLst>
              </a:tr>
              <a:tr h="69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Riesgo percibido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Riesgo financiero, económico o monetario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Temor de estafa económica como consecuencia de la compra del producto.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569077"/>
                  </a:ext>
                </a:extLst>
              </a:tr>
              <a:tr h="4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Riesgo de fuente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Relacionado con fiabilidad y comodidad de realizar la transacción en la compra del producto.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716089"/>
                  </a:ext>
                </a:extLst>
              </a:tr>
              <a:tr h="4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Riesgo funcional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Temor a que el producto no tenga un buen funcionamiento y que no cumpla con las características deseadas.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472969"/>
                  </a:ext>
                </a:extLst>
              </a:tr>
              <a:tr h="4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Utilidad percibida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Útil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Es la utilidad, beneficio o provecho que obtiene de algo.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351799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Eficiente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Cumplimiento de una labor a la perfección. 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80628"/>
                  </a:ext>
                </a:extLst>
              </a:tr>
              <a:tr h="4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Productivo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Se define como la relación entre los resultado obtenidos versus los recursos utilizados.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522917"/>
                  </a:ext>
                </a:extLst>
              </a:tr>
              <a:tr h="4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Facilidad de uso percibido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Fácil de usar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Es aquello que cuesta un mínimo esfuerzo para su realización.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837622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Fácil de aprender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Aprendizaje con un mínimo de esfuerzo. 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990403"/>
                  </a:ext>
                </a:extLst>
              </a:tr>
              <a:tr h="4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Claridad y comprensión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Aquello fácil de comprender.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194668"/>
                  </a:ext>
                </a:extLst>
              </a:tr>
              <a:tr h="4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Influencia social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Influencia social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Es la influencia externa que se ejerce, con el propósito de cambiar la actitud de un individuo.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651689"/>
                  </a:ext>
                </a:extLst>
              </a:tr>
              <a:tr h="4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Influencia familiar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Es la Influencia que ejerce la familia para cambiar la conducta de la persona.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54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5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496" y="44624"/>
            <a:ext cx="410445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Operacionalización de variables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32656"/>
            <a:ext cx="9108504" cy="603426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9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275766" cy="528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456384" cy="528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ángulo 3"/>
          <p:cNvSpPr/>
          <p:nvPr/>
        </p:nvSpPr>
        <p:spPr>
          <a:xfrm>
            <a:off x="827584" y="467380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Encuesta Piloto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5122912" y="467380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Encuesta definitiva</a:t>
            </a:r>
            <a:endParaRPr lang="es-EC" dirty="0"/>
          </a:p>
        </p:txBody>
      </p:sp>
      <p:sp>
        <p:nvSpPr>
          <p:cNvPr id="6" name="Rectángulo redondeado 5"/>
          <p:cNvSpPr/>
          <p:nvPr/>
        </p:nvSpPr>
        <p:spPr>
          <a:xfrm>
            <a:off x="35496" y="44624"/>
            <a:ext cx="216024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Encuesta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552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COMERCIO A TRAVES DE MEDIOS ELECTRÃ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2132856"/>
            <a:ext cx="2904257" cy="217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ángulo redondeado 4"/>
          <p:cNvSpPr/>
          <p:nvPr/>
        </p:nvSpPr>
        <p:spPr>
          <a:xfrm>
            <a:off x="3563888" y="1772816"/>
            <a:ext cx="5400600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3140" y="2636912"/>
            <a:ext cx="5400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</a:t>
            </a:r>
            <a:endParaRPr lang="es-E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7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COMERCIO A TRAVES DE MEDIOS ELECTRÃ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2132856"/>
            <a:ext cx="2904257" cy="217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ángulo redondeado 7"/>
          <p:cNvSpPr/>
          <p:nvPr/>
        </p:nvSpPr>
        <p:spPr>
          <a:xfrm>
            <a:off x="1187624" y="841895"/>
            <a:ext cx="388843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1"/>
                </a:solidFill>
              </a:rPr>
              <a:t>CONTENIDO</a:t>
            </a:r>
            <a:endParaRPr lang="es-EC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90931728"/>
              </p:ext>
            </p:extLst>
          </p:nvPr>
        </p:nvGraphicFramePr>
        <p:xfrm>
          <a:off x="2915196" y="13812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7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3"/>
            <a:ext cx="9396536" cy="612068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257014" y="2420888"/>
            <a:ext cx="938722" cy="509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56%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411760" y="2420888"/>
            <a:ext cx="938722" cy="509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43,5%</a:t>
            </a:r>
            <a:endParaRPr lang="es-EC" b="1" dirty="0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504" y="1340768"/>
            <a:ext cx="936104" cy="1080120"/>
            <a:chOff x="3707903" y="1484784"/>
            <a:chExt cx="792089" cy="1080120"/>
          </a:xfrm>
        </p:grpSpPr>
        <p:sp>
          <p:nvSpPr>
            <p:cNvPr id="5" name="Elipse 4"/>
            <p:cNvSpPr/>
            <p:nvPr/>
          </p:nvSpPr>
          <p:spPr>
            <a:xfrm>
              <a:off x="3707903" y="1484784"/>
              <a:ext cx="792089" cy="1080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4098" name="Picture 2" descr="Resultado de imagen para LGBT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556792"/>
              <a:ext cx="639886" cy="948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ángulo redondeado 7"/>
          <p:cNvSpPr/>
          <p:nvPr/>
        </p:nvSpPr>
        <p:spPr>
          <a:xfrm>
            <a:off x="107504" y="2420888"/>
            <a:ext cx="938722" cy="509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0</a:t>
            </a:r>
            <a:r>
              <a:rPr lang="es-EC" b="1" dirty="0" smtClean="0">
                <a:solidFill>
                  <a:schemeClr val="tx1"/>
                </a:solidFill>
              </a:rPr>
              <a:t>,5%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022139" y="2780928"/>
            <a:ext cx="1125925" cy="792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407 </a:t>
            </a:r>
            <a:r>
              <a:rPr lang="es-EC" sz="1050" b="1" dirty="0" smtClean="0">
                <a:solidFill>
                  <a:schemeClr val="tx1"/>
                </a:solidFill>
              </a:rPr>
              <a:t>Encuestas</a:t>
            </a:r>
            <a:endParaRPr lang="es-EC" sz="1050" b="1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23528" y="5229200"/>
            <a:ext cx="900935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8,6%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259632" y="5229200"/>
            <a:ext cx="92891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72,7%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202930" y="5229200"/>
            <a:ext cx="92891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13,8%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167009" y="5229200"/>
            <a:ext cx="900935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4,9%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788024" y="2348880"/>
            <a:ext cx="1003742" cy="520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8,8%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020272" y="2332320"/>
            <a:ext cx="1034906" cy="520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76,7%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944522" y="2332320"/>
            <a:ext cx="1003742" cy="520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9,1%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8123977" y="2348880"/>
            <a:ext cx="1003742" cy="520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5,4%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932040" y="3717032"/>
            <a:ext cx="3863543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/>
          <p:cNvGrpSpPr/>
          <p:nvPr/>
        </p:nvGrpSpPr>
        <p:grpSpPr>
          <a:xfrm>
            <a:off x="4932040" y="3645026"/>
            <a:ext cx="4176464" cy="2160237"/>
            <a:chOff x="228600" y="0"/>
            <a:chExt cx="3025775" cy="179070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5" t="25099" r="47965" b="38820"/>
            <a:stretch/>
          </p:blipFill>
          <p:spPr bwMode="auto">
            <a:xfrm>
              <a:off x="228600" y="0"/>
              <a:ext cx="2242185" cy="17907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72" t="25099" r="31209" b="56390"/>
            <a:stretch/>
          </p:blipFill>
          <p:spPr bwMode="auto">
            <a:xfrm>
              <a:off x="2476500" y="457200"/>
              <a:ext cx="777875" cy="9182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Rectángulo redondeado 25"/>
          <p:cNvSpPr/>
          <p:nvPr/>
        </p:nvSpPr>
        <p:spPr>
          <a:xfrm>
            <a:off x="-180528" y="-99392"/>
            <a:ext cx="4590093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</a:rPr>
              <a:t>Perfil del Consumidor</a:t>
            </a:r>
            <a:endParaRPr lang="es-EC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827584" y="908720"/>
            <a:ext cx="7776864" cy="4608512"/>
            <a:chOff x="971600" y="1196752"/>
            <a:chExt cx="5688632" cy="3384376"/>
          </a:xfrm>
        </p:grpSpPr>
        <p:sp>
          <p:nvSpPr>
            <p:cNvPr id="6" name="Rectángulo redondeado 5"/>
            <p:cNvSpPr/>
            <p:nvPr/>
          </p:nvSpPr>
          <p:spPr>
            <a:xfrm>
              <a:off x="971600" y="1196752"/>
              <a:ext cx="5688632" cy="3384376"/>
            </a:xfrm>
            <a:prstGeom prst="round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Sector de residencia 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1331640" y="1628800"/>
              <a:ext cx="4910286" cy="2603351"/>
              <a:chOff x="0" y="0"/>
              <a:chExt cx="3648075" cy="1891665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11" t="10039" r="46907" b="54508"/>
              <a:stretch/>
            </p:blipFill>
            <p:spPr bwMode="auto">
              <a:xfrm>
                <a:off x="133350" y="0"/>
                <a:ext cx="2494915" cy="189166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72" t="9726" r="29092" b="61096"/>
              <a:stretch/>
            </p:blipFill>
            <p:spPr bwMode="auto">
              <a:xfrm>
                <a:off x="2609850" y="28575"/>
                <a:ext cx="1038225" cy="155702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10" t="21801" r="78304" b="75173"/>
              <a:stretch/>
            </p:blipFill>
            <p:spPr bwMode="auto">
              <a:xfrm>
                <a:off x="0" y="47625"/>
                <a:ext cx="612775" cy="10287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7" name="Rectángulo redondeado 6"/>
            <p:cNvSpPr/>
            <p:nvPr/>
          </p:nvSpPr>
          <p:spPr>
            <a:xfrm>
              <a:off x="1341832" y="1283609"/>
              <a:ext cx="3302176" cy="34519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Sector de residencia </a:t>
              </a:r>
              <a:endParaRPr lang="es-EC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7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45108"/>
            <a:ext cx="6571085" cy="2683892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3059832" y="116632"/>
            <a:ext cx="3727186" cy="725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2. </a:t>
            </a:r>
            <a:r>
              <a:rPr lang="es-ES" sz="2000" dirty="0">
                <a:solidFill>
                  <a:schemeClr val="tx1"/>
                </a:solidFill>
              </a:rPr>
              <a:t>¿Qué dispositivo utiliza para conectarse a Internet? </a:t>
            </a:r>
            <a:endParaRPr lang="es-EC" sz="2000" dirty="0"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229929" y="698074"/>
            <a:ext cx="3045034" cy="2477753"/>
            <a:chOff x="278296" y="0"/>
            <a:chExt cx="2058863" cy="160845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9" t="35104" r="50084" b="26127"/>
            <a:stretch/>
          </p:blipFill>
          <p:spPr bwMode="auto">
            <a:xfrm>
              <a:off x="278296" y="0"/>
              <a:ext cx="1759585" cy="16084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47" t="36678" r="35948" b="56000"/>
            <a:stretch/>
          </p:blipFill>
          <p:spPr bwMode="auto">
            <a:xfrm>
              <a:off x="2035534" y="667910"/>
              <a:ext cx="301625" cy="3028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2808894" y="3645024"/>
            <a:ext cx="3721264" cy="2520146"/>
            <a:chOff x="320723" y="0"/>
            <a:chExt cx="2212956" cy="155321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92" t="49509" r="35948" b="43166"/>
            <a:stretch/>
          </p:blipFill>
          <p:spPr bwMode="auto">
            <a:xfrm>
              <a:off x="2204114" y="641445"/>
              <a:ext cx="329565" cy="318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6" t="49769" r="48758" b="14619"/>
            <a:stretch/>
          </p:blipFill>
          <p:spPr bwMode="auto">
            <a:xfrm>
              <a:off x="320723" y="0"/>
              <a:ext cx="1908175" cy="15532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Rectángulo redondeado 6"/>
          <p:cNvSpPr/>
          <p:nvPr/>
        </p:nvSpPr>
        <p:spPr>
          <a:xfrm>
            <a:off x="-1116" y="116632"/>
            <a:ext cx="2868076" cy="725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1. </a:t>
            </a:r>
            <a:r>
              <a:rPr lang="es-ES" sz="2000" dirty="0">
                <a:solidFill>
                  <a:schemeClr val="tx1"/>
                </a:solidFill>
              </a:rPr>
              <a:t>¿Conoce el uso de medios electrónicos?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38011" y="3212976"/>
            <a:ext cx="8726477" cy="725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3</a:t>
            </a:r>
            <a:r>
              <a:rPr lang="es-EC" sz="2000" dirty="0" smtClean="0">
                <a:solidFill>
                  <a:schemeClr val="tx1"/>
                </a:solidFill>
              </a:rPr>
              <a:t>. </a:t>
            </a:r>
            <a:r>
              <a:rPr lang="es-ES" sz="2000" dirty="0">
                <a:solidFill>
                  <a:schemeClr val="tx1"/>
                </a:solidFill>
              </a:rPr>
              <a:t>¿Usted ha realizado una compra a través de algún medio electrónico? 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468560" y="692696"/>
            <a:ext cx="9612560" cy="4752528"/>
            <a:chOff x="-344935" y="0"/>
            <a:chExt cx="5267741" cy="174191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4" t="36964" r="17186" b="18628"/>
            <a:stretch/>
          </p:blipFill>
          <p:spPr bwMode="auto">
            <a:xfrm>
              <a:off x="301276" y="84569"/>
              <a:ext cx="4621530" cy="16573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1" t="27592" r="78119" b="68316"/>
            <a:stretch/>
          </p:blipFill>
          <p:spPr bwMode="auto">
            <a:xfrm>
              <a:off x="15857" y="0"/>
              <a:ext cx="792209" cy="1390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Rectángulo 5"/>
            <p:cNvSpPr/>
            <p:nvPr/>
          </p:nvSpPr>
          <p:spPr>
            <a:xfrm>
              <a:off x="-344935" y="450930"/>
              <a:ext cx="1857887" cy="393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s-EC" sz="1600" b="1" dirty="0">
                  <a:solidFill>
                    <a:srgbClr val="7F7F7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Comentarios on-line de otros clientes sobre su experiencia</a:t>
              </a:r>
              <a:endParaRPr lang="es-EC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ángulo redondeado 1"/>
          <p:cNvSpPr/>
          <p:nvPr/>
        </p:nvSpPr>
        <p:spPr>
          <a:xfrm>
            <a:off x="251520" y="116632"/>
            <a:ext cx="6552728" cy="725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4</a:t>
            </a:r>
            <a:r>
              <a:rPr lang="es-EC" sz="2000" dirty="0" smtClean="0">
                <a:solidFill>
                  <a:schemeClr val="tx1"/>
                </a:solidFill>
              </a:rPr>
              <a:t>. </a:t>
            </a:r>
            <a:r>
              <a:rPr lang="es-ES" sz="2000" dirty="0">
                <a:solidFill>
                  <a:schemeClr val="tx1"/>
                </a:solidFill>
              </a:rPr>
              <a:t>Qué fuentes de información incentivan su compra? 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48679"/>
            <a:ext cx="7704857" cy="2381095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5496" y="116632"/>
            <a:ext cx="6552728" cy="7250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5. </a:t>
            </a:r>
            <a:r>
              <a:rPr lang="es-ES" sz="2000" dirty="0">
                <a:solidFill>
                  <a:schemeClr val="tx1"/>
                </a:solidFill>
              </a:rPr>
              <a:t>¿Qué dispositivos usa para realizar la compra? 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-252536" y="2780928"/>
            <a:ext cx="7560840" cy="7250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6</a:t>
            </a:r>
            <a:r>
              <a:rPr lang="es-EC" sz="2000" dirty="0" smtClean="0">
                <a:solidFill>
                  <a:schemeClr val="tx1"/>
                </a:solidFill>
              </a:rPr>
              <a:t>. </a:t>
            </a:r>
            <a:r>
              <a:rPr lang="es-ES" sz="2000" dirty="0">
                <a:solidFill>
                  <a:schemeClr val="tx1"/>
                </a:solidFill>
              </a:rPr>
              <a:t>¿Qué medio de pago utiliza en su compra por Internet? </a:t>
            </a:r>
            <a:endParaRPr lang="es-EC" sz="2000" dirty="0">
              <a:solidFill>
                <a:schemeClr val="tx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51520" y="3356993"/>
            <a:ext cx="6247768" cy="2808312"/>
            <a:chOff x="0" y="0"/>
            <a:chExt cx="3740785" cy="162623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9" t="13232" r="48807" b="60651"/>
            <a:stretch/>
          </p:blipFill>
          <p:spPr bwMode="auto">
            <a:xfrm>
              <a:off x="304800" y="0"/>
              <a:ext cx="2038350" cy="16262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t="13232" r="30393" b="70748"/>
            <a:stretch/>
          </p:blipFill>
          <p:spPr bwMode="auto">
            <a:xfrm>
              <a:off x="2343150" y="333375"/>
              <a:ext cx="1397635" cy="9963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1" t="27592" r="78119" b="68316"/>
            <a:stretch/>
          </p:blipFill>
          <p:spPr bwMode="auto">
            <a:xfrm>
              <a:off x="0" y="38100"/>
              <a:ext cx="624840" cy="138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35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2122" r="4712" b="3030"/>
          <a:stretch/>
        </p:blipFill>
        <p:spPr bwMode="auto">
          <a:xfrm>
            <a:off x="-180529" y="260648"/>
            <a:ext cx="8712969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35496" y="44624"/>
            <a:ext cx="216024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Tablas cruzadas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0251" r="8126" b="5128"/>
          <a:stretch/>
        </p:blipFill>
        <p:spPr bwMode="auto">
          <a:xfrm>
            <a:off x="-6102" y="3140968"/>
            <a:ext cx="853854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7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11899" b="4806"/>
          <a:stretch/>
        </p:blipFill>
        <p:spPr bwMode="auto">
          <a:xfrm>
            <a:off x="323528" y="1124744"/>
            <a:ext cx="8712968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6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4684" y="32172"/>
            <a:ext cx="8712968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Grado de influencia en </a:t>
            </a:r>
            <a:r>
              <a:rPr lang="es-ES" dirty="0"/>
              <a:t>la compra a través de medios electrónicos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9840" b="14619"/>
          <a:stretch/>
        </p:blipFill>
        <p:spPr bwMode="auto">
          <a:xfrm>
            <a:off x="14684" y="629835"/>
            <a:ext cx="4371938" cy="2566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18013" b="20540"/>
          <a:stretch/>
        </p:blipFill>
        <p:spPr bwMode="auto">
          <a:xfrm>
            <a:off x="4520804" y="692695"/>
            <a:ext cx="4623196" cy="2597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17713" b="20555"/>
          <a:stretch/>
        </p:blipFill>
        <p:spPr bwMode="auto">
          <a:xfrm>
            <a:off x="0" y="3230966"/>
            <a:ext cx="4386622" cy="2934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16190" b="17647"/>
          <a:stretch/>
        </p:blipFill>
        <p:spPr bwMode="auto">
          <a:xfrm>
            <a:off x="4520804" y="3316134"/>
            <a:ext cx="4623196" cy="2705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544" y="3289867"/>
            <a:ext cx="3281412" cy="42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Facilidad de uso percibido</a:t>
            </a:r>
            <a:endParaRPr lang="es-EC" b="1" dirty="0"/>
          </a:p>
        </p:txBody>
      </p:sp>
      <p:sp>
        <p:nvSpPr>
          <p:cNvPr id="8" name="Rectángulo 7"/>
          <p:cNvSpPr/>
          <p:nvPr/>
        </p:nvSpPr>
        <p:spPr>
          <a:xfrm>
            <a:off x="5292080" y="3289867"/>
            <a:ext cx="3281412" cy="42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Influencia social</a:t>
            </a:r>
            <a:endParaRPr lang="es-EC" b="1" dirty="0"/>
          </a:p>
        </p:txBody>
      </p:sp>
      <p:sp>
        <p:nvSpPr>
          <p:cNvPr id="9" name="Rectángulo 8"/>
          <p:cNvSpPr/>
          <p:nvPr/>
        </p:nvSpPr>
        <p:spPr>
          <a:xfrm>
            <a:off x="5220072" y="620688"/>
            <a:ext cx="3281412" cy="42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Utilidad percibida</a:t>
            </a:r>
            <a:endParaRPr lang="es-EC" b="1" dirty="0"/>
          </a:p>
        </p:txBody>
      </p:sp>
      <p:sp>
        <p:nvSpPr>
          <p:cNvPr id="10" name="Rectángulo 9"/>
          <p:cNvSpPr/>
          <p:nvPr/>
        </p:nvSpPr>
        <p:spPr>
          <a:xfrm>
            <a:off x="474440" y="620688"/>
            <a:ext cx="3281412" cy="427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Riesgo percibido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8405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87" y="692696"/>
            <a:ext cx="9298899" cy="518457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7504" y="364594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¿Con qué frecuencia compraría las siguientes categorías de productos por internet?</a:t>
            </a:r>
            <a:r>
              <a:rPr lang="es-ES" sz="2000" dirty="0"/>
              <a:t> </a:t>
            </a:r>
            <a:endParaRPr lang="es-EC" sz="20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18132" y="-27384"/>
            <a:ext cx="9125868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Intensión de compra por categoría de productos de </a:t>
            </a:r>
            <a:r>
              <a:rPr lang="es-ES" dirty="0" smtClean="0"/>
              <a:t>supermercado a través de internet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51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COMERCIO A TRAVES DE MEDIOS ELECTRÃ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2132856"/>
            <a:ext cx="2904257" cy="217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ángulo redondeado 4"/>
          <p:cNvSpPr/>
          <p:nvPr/>
        </p:nvSpPr>
        <p:spPr>
          <a:xfrm>
            <a:off x="3563888" y="1772816"/>
            <a:ext cx="5400600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3140" y="2636912"/>
            <a:ext cx="5400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Propuesta</a:t>
            </a:r>
            <a:endParaRPr lang="es-E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8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COMERCIO A TRAVES DE MEDIOS ELECTRÃ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2132856"/>
            <a:ext cx="2904257" cy="217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ángulo redondeado 4"/>
          <p:cNvSpPr/>
          <p:nvPr/>
        </p:nvSpPr>
        <p:spPr>
          <a:xfrm>
            <a:off x="3563888" y="1772816"/>
            <a:ext cx="5400600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63888" y="2276872"/>
            <a:ext cx="540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Aspectos</a:t>
            </a:r>
          </a:p>
          <a:p>
            <a:pPr algn="ctr"/>
            <a:r>
              <a:rPr lang="es-E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Generales</a:t>
            </a:r>
            <a:endParaRPr lang="es-E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7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8812"/>
              </p:ext>
            </p:extLst>
          </p:nvPr>
        </p:nvGraphicFramePr>
        <p:xfrm>
          <a:off x="0" y="72008"/>
          <a:ext cx="9144000" cy="61653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91341">
                  <a:extLst>
                    <a:ext uri="{9D8B030D-6E8A-4147-A177-3AD203B41FA5}">
                      <a16:colId xmlns:a16="http://schemas.microsoft.com/office/drawing/2014/main" val="1771073788"/>
                    </a:ext>
                  </a:extLst>
                </a:gridCol>
                <a:gridCol w="3333163">
                  <a:extLst>
                    <a:ext uri="{9D8B030D-6E8A-4147-A177-3AD203B41FA5}">
                      <a16:colId xmlns:a16="http://schemas.microsoft.com/office/drawing/2014/main" val="2447767645"/>
                    </a:ext>
                  </a:extLst>
                </a:gridCol>
                <a:gridCol w="2919496">
                  <a:extLst>
                    <a:ext uri="{9D8B030D-6E8A-4147-A177-3AD203B41FA5}">
                      <a16:colId xmlns:a16="http://schemas.microsoft.com/office/drawing/2014/main" val="2676411208"/>
                    </a:ext>
                  </a:extLst>
                </a:gridCol>
              </a:tblGrid>
              <a:tr h="6218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Objetivo: Incrementar las ventas a través de medios electrónicos en los principales supermercados del D.M.Q.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08085"/>
                  </a:ext>
                </a:extLst>
              </a:tr>
              <a:tr h="276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Estrategias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Resultado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827530"/>
                  </a:ext>
                </a:extLst>
              </a:tr>
              <a:tr h="82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Mejorar la apariencia y funcionalidad de la plataforma virtual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Contratación de especialistas en diseños de páginas web.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Manejo sencillo e intuitivo, pero a la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vez 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efectivo.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170189"/>
                  </a:ext>
                </a:extLst>
              </a:tr>
              <a:tr h="975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Fortalecer la reputación en línea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Políticas y condiciones definidas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Cumplimiento de beneficios y acuerdos señalados que brinden tranquilidad.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146853"/>
                  </a:ext>
                </a:extLst>
              </a:tr>
              <a:tr h="829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Disponer de la logística adecuada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Convenio con empresa de logística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Entrega inmediata y que asegure la calidad del producto.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396183"/>
                  </a:ext>
                </a:extLst>
              </a:tr>
              <a:tr h="1105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Brindar soporte en línea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Asistencia mediante inteligencia artificial/personal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Solución de dudas, problemas e inconsistencias que puedan generar.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05975"/>
                  </a:ext>
                </a:extLst>
              </a:tr>
              <a:tr h="5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Brindar información transparente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Seguimiento del pedido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Confianza en la entrega hasta el final.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684626"/>
                  </a:ext>
                </a:extLst>
              </a:tr>
              <a:tr h="975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Ofrecer un sistema de pago seguro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Múltiples formas de pago posibles en diferentes dispositivos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Percepción de seguridad en el pago e información suministrada.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16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COMERCIO A TRAVES DE MEDIOS ELECTRÃ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2132856"/>
            <a:ext cx="2904257" cy="217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ángulo redondeado 4"/>
          <p:cNvSpPr/>
          <p:nvPr/>
        </p:nvSpPr>
        <p:spPr>
          <a:xfrm>
            <a:off x="3563888" y="1772816"/>
            <a:ext cx="5400600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91680" y="2276872"/>
            <a:ext cx="7272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Conclusiones &amp;  </a:t>
            </a:r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r>
              <a:rPr lang="es-E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ecomendaciones</a:t>
            </a:r>
            <a:endParaRPr lang="es-E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1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348" y="891393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En el Distrito Metropolitano de Quito se identifica que el cien por ciento de encuestados vía internet tiene conocimiento acerca del uso de medios electrónicos, algo que facilita la compra y venta a través de estos medios. 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38348" y="3363286"/>
            <a:ext cx="9033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La tendencia en el uso de dispositivos móviles se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evidencia,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ya que el 98.8% de personas encuestadas se conecta al internet a través del dispositivo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celular y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81.8%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ha realizado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una compra a través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algún medio electrónico.</a:t>
            </a:r>
            <a:endParaRPr lang="es-EC" dirty="0"/>
          </a:p>
        </p:txBody>
      </p:sp>
      <p:sp>
        <p:nvSpPr>
          <p:cNvPr id="6" name="Rectángulo redondeado 5"/>
          <p:cNvSpPr/>
          <p:nvPr/>
        </p:nvSpPr>
        <p:spPr>
          <a:xfrm>
            <a:off x="18132" y="116632"/>
            <a:ext cx="1889572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Conclusiones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45864" y="196750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existe una diferencia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significativa respecto al género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en la compra a través de medios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electrónicos.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En cuanto al grupo etario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mayor concentración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en la edad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entre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(26-33)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años.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Mientras que el grado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mayor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instrucción académico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posee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un alto porcentaje de compra través de medios electrónicos según los datos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obtenidos.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8132" y="4460919"/>
            <a:ext cx="9033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Además se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evidencia un alto grado en la influencia del riesgo percibido en la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compra, lo que genera temor respecto a esta modalidad de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compra. Sin embargo, en las variables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utilidad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y facilidad de uso encontramos datos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motivadores.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No obstante, en la variable influencia social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existe incidencia de grado a favor en la compra a través de medios electrónicos.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21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8132" y="116632"/>
            <a:ext cx="2249612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Recomendaciones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107504" y="692696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Se recomienda que las acciones de marketing también se enfoquen en el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canal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on-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line, ya que al día de hoy la información y comunicación está abierta a todos sin discriminación alguna, logrando llegar a todo el público.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07504" y="1760201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competitividad que existe entre los principales supermercados es tan compleja,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que supone una visión de transformación en pro del mejoramiento, en este sentido la creación de marketing digital,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 ha convertido en el puente que marca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acercamiento al target actual, y donde la creación de contenido sea la ventana para atraer a más clientes y fidelizarlos en cada compra.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07504" y="309212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intuitividad es una característica esencial en el proceso de compra ya que es un plus que permite al consumidor irse adaptando en el acercamiento de la compra a través de medios electrónicos. 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107504" y="4150821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Trabajar en aspectos de seguridad en la compra on-line, permitirá que exista mayor confianza en esta modalidad de compra.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84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0" y="188640"/>
            <a:ext cx="2825676" cy="4318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Fuentes de información: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8132" y="764704"/>
            <a:ext cx="91258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2000"/>
            <a:r>
              <a:rPr lang="en-US" sz="1100" dirty="0"/>
              <a:t>Chapman, A. (2007). Maslow's Hierarchy of Needs. Obtenido de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www.businessballs.com/maslow.htm</a:t>
            </a:r>
            <a:endParaRPr lang="en-US" sz="1100" dirty="0" smtClean="0"/>
          </a:p>
          <a:p>
            <a:pPr indent="-72000"/>
            <a:r>
              <a:rPr lang="en-US" sz="1100" dirty="0"/>
              <a:t>Colvin, M., &amp; Rutland, F. (2008). Is Maslow's Hierarchy of Needs a Valid. Obtenido de Louisiana Tech University: </a:t>
            </a:r>
            <a:r>
              <a:rPr lang="en-US" sz="1100" dirty="0">
                <a:hlinkClick r:id="rId3"/>
              </a:rPr>
              <a:t>http://www.business.latech.edu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pPr indent="-72000"/>
            <a:r>
              <a:rPr lang="es-ES" sz="1100" dirty="0"/>
              <a:t>Corella, D., &amp; Gonzáles, A. (2016). Modalidades de fraude en la compra-venta de artículos por medio de aplicaciones electrónicas. BOLETÍN CIENTÍFICO DE LAS CIENCIAS ECONÓMICO ADMINISTRATIVAS DEL ICEA, 5 (9</a:t>
            </a:r>
            <a:r>
              <a:rPr lang="es-ES" sz="1100" dirty="0" smtClean="0"/>
              <a:t>).</a:t>
            </a:r>
          </a:p>
          <a:p>
            <a:pPr indent="-72000"/>
            <a:r>
              <a:rPr lang="en-US" sz="1100" dirty="0"/>
              <a:t>Davis, F. D. (1989). Perceived usefulness, perceived ease of use and user acceptance of information technology. MIS </a:t>
            </a:r>
            <a:r>
              <a:rPr lang="en-US" sz="1100" dirty="0" err="1"/>
              <a:t>Quaterly</a:t>
            </a:r>
            <a:r>
              <a:rPr lang="en-US" sz="1100" dirty="0"/>
              <a:t>, 13(3), 319-340</a:t>
            </a:r>
            <a:r>
              <a:rPr lang="en-US" sz="1100" dirty="0" smtClean="0"/>
              <a:t>.</a:t>
            </a:r>
          </a:p>
          <a:p>
            <a:pPr indent="-72000"/>
            <a:r>
              <a:rPr lang="es-ES" sz="1100" dirty="0"/>
              <a:t>ENEMDU. (Diciembre de 2018). Quito, Pichincha, Ecuador: INEC</a:t>
            </a:r>
            <a:r>
              <a:rPr lang="es-ES" sz="1100" dirty="0" smtClean="0"/>
              <a:t>.</a:t>
            </a:r>
          </a:p>
          <a:p>
            <a:pPr indent="-72000"/>
            <a:r>
              <a:rPr lang="es-ES" sz="1100" dirty="0" err="1"/>
              <a:t>Garcia</a:t>
            </a:r>
            <a:r>
              <a:rPr lang="es-ES" sz="1100" dirty="0"/>
              <a:t>, C. (2007). La percepción de utilidad del comercio electrónico. Enseñanza e investigación en psicología, 12(2), 409-420</a:t>
            </a:r>
            <a:r>
              <a:rPr lang="es-ES" sz="1100" dirty="0" smtClean="0"/>
              <a:t>.</a:t>
            </a:r>
          </a:p>
          <a:p>
            <a:pPr indent="-72000"/>
            <a:r>
              <a:rPr lang="en-US" sz="1100" dirty="0"/>
              <a:t>Gatignon, H., &amp; Robertson, T. S. (1985). A propositional inventory for new diffusion research. Journal of Consumer Research, 11(4). Obtenido de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www.ebscohost.com</a:t>
            </a:r>
            <a:endParaRPr lang="en-US" sz="1100" dirty="0" smtClean="0"/>
          </a:p>
          <a:p>
            <a:pPr indent="-72000"/>
            <a:r>
              <a:rPr lang="es-ES" sz="1100" dirty="0"/>
              <a:t>González, C. (2011). Un introducción a la racionalidad limitada y la economía del comportamiento. Gaceta de </a:t>
            </a:r>
            <a:r>
              <a:rPr lang="es-ES" sz="1100" dirty="0" smtClean="0"/>
              <a:t>economía.</a:t>
            </a:r>
          </a:p>
          <a:p>
            <a:pPr indent="-72000"/>
            <a:r>
              <a:rPr lang="es-ES" sz="1100" dirty="0"/>
              <a:t>González, D. A. (2016). Trabajo social y tecnología: Aceptación y uso entre profesionales en formación. Universidad Complutense de Madrid</a:t>
            </a:r>
            <a:r>
              <a:rPr lang="es-ES" sz="1100" dirty="0" smtClean="0"/>
              <a:t>.</a:t>
            </a:r>
          </a:p>
          <a:p>
            <a:pPr indent="-72000"/>
            <a:r>
              <a:rPr lang="es-ES" sz="1100" dirty="0"/>
              <a:t>Guaña, E., </a:t>
            </a:r>
            <a:r>
              <a:rPr lang="es-ES" sz="1100" dirty="0" err="1"/>
              <a:t>Quinatoa</a:t>
            </a:r>
            <a:r>
              <a:rPr lang="es-ES" sz="1100" dirty="0"/>
              <a:t>, E., &amp; Pérez, M. (2017). Tendencia del uso de las tecnologías y conducta del consumidor tecnológico. Ciencias </a:t>
            </a:r>
            <a:r>
              <a:rPr lang="es-ES" sz="1100" dirty="0" err="1"/>
              <a:t>Holguin</a:t>
            </a:r>
            <a:r>
              <a:rPr lang="es-ES" sz="1100" dirty="0"/>
              <a:t>, Revista trimestral / Volumen 23, No.2</a:t>
            </a:r>
            <a:r>
              <a:rPr lang="es-ES" sz="1100" dirty="0" smtClean="0"/>
              <a:t>.</a:t>
            </a:r>
          </a:p>
          <a:p>
            <a:pPr indent="-72000"/>
            <a:r>
              <a:rPr lang="es-ES" sz="1100" dirty="0"/>
              <a:t>Hootsuite. (</a:t>
            </a:r>
            <a:r>
              <a:rPr lang="es-ES" sz="1100" dirty="0" err="1"/>
              <a:t>January</a:t>
            </a:r>
            <a:r>
              <a:rPr lang="es-ES" sz="1100" dirty="0"/>
              <a:t> de 2019). Recuperado el 10 de enero de 2019, de </a:t>
            </a:r>
            <a:r>
              <a:rPr lang="es-ES" sz="1100" dirty="0">
                <a:hlinkClick r:id="rId5"/>
              </a:rPr>
              <a:t>https://</a:t>
            </a:r>
            <a:r>
              <a:rPr lang="es-ES" sz="1100" dirty="0" smtClean="0">
                <a:hlinkClick r:id="rId5"/>
              </a:rPr>
              <a:t>wearesocial.com/blog/2019/01/digital-2019-global-internet-use-accelerates</a:t>
            </a:r>
            <a:endParaRPr lang="es-ES" sz="1100" dirty="0" smtClean="0"/>
          </a:p>
          <a:p>
            <a:pPr indent="-72000"/>
            <a:r>
              <a:rPr lang="es-ES" sz="1100" dirty="0"/>
              <a:t>INEC. (2016). Encuesta Nacional de Empleo, Desempleo y Subempleo . Quito: Indicadores Laborales</a:t>
            </a:r>
            <a:r>
              <a:rPr lang="es-ES" sz="1100" dirty="0" smtClean="0"/>
              <a:t>.</a:t>
            </a:r>
          </a:p>
          <a:p>
            <a:pPr indent="-72000"/>
            <a:r>
              <a:rPr lang="en-US" sz="1100" dirty="0"/>
              <a:t>Lim, J. Y., Osman, A., </a:t>
            </a:r>
            <a:r>
              <a:rPr lang="en-US" sz="1100" dirty="0" err="1"/>
              <a:t>Salahuddin</a:t>
            </a:r>
            <a:r>
              <a:rPr lang="en-US" sz="1100" dirty="0"/>
              <a:t>, S. N., </a:t>
            </a:r>
            <a:r>
              <a:rPr lang="en-US" sz="1100" dirty="0" err="1"/>
              <a:t>Romle</a:t>
            </a:r>
            <a:r>
              <a:rPr lang="en-US" sz="1100" dirty="0"/>
              <a:t>, A. R., &amp; Abdullah, S. (2015). Factors Influencing Online Shopping Behavior: The Mediating Role of Purchase Intention. </a:t>
            </a:r>
            <a:r>
              <a:rPr lang="en-US" sz="1100" dirty="0" err="1"/>
              <a:t>ScienceDirect</a:t>
            </a:r>
            <a:r>
              <a:rPr lang="en-US" sz="1100" dirty="0"/>
              <a:t>, Procedia Economics and Finance 35 ( 2016 ) 401 – </a:t>
            </a:r>
            <a:r>
              <a:rPr lang="en-US" sz="1100" dirty="0" smtClean="0"/>
              <a:t>410.</a:t>
            </a:r>
          </a:p>
          <a:p>
            <a:pPr indent="-72000"/>
            <a:r>
              <a:rPr lang="es-EC" sz="1100" dirty="0"/>
              <a:t>Paredes, J. (2016). Hábitos de compra de productos a través de internet en Guayaquil. </a:t>
            </a:r>
            <a:r>
              <a:rPr lang="es-EC" sz="1100" dirty="0" err="1"/>
              <a:t>Dspace</a:t>
            </a:r>
            <a:r>
              <a:rPr lang="es-EC" sz="1100" dirty="0"/>
              <a:t>, Página 28</a:t>
            </a:r>
            <a:r>
              <a:rPr lang="es-EC" sz="1100" dirty="0" smtClean="0"/>
              <a:t>.</a:t>
            </a:r>
          </a:p>
          <a:p>
            <a:pPr indent="-72000"/>
            <a:r>
              <a:rPr lang="es-ES" sz="1100" dirty="0"/>
              <a:t>Pérez, D. V. (2017). Consumidor Digital: Estudiando su comportamiento. Obtenido de </a:t>
            </a:r>
            <a:r>
              <a:rPr lang="es-ES" sz="1100" dirty="0">
                <a:hlinkClick r:id="rId6"/>
              </a:rPr>
              <a:t>https://comunidad.iebschool.com/dianavicperez/2017/05/11/consumidor-digital-estudiando-su-comportamiento</a:t>
            </a:r>
            <a:r>
              <a:rPr lang="es-ES" sz="1100" dirty="0" smtClean="0">
                <a:hlinkClick r:id="rId6"/>
              </a:rPr>
              <a:t>/</a:t>
            </a:r>
            <a:endParaRPr lang="es-ES" sz="1100" dirty="0" smtClean="0"/>
          </a:p>
          <a:p>
            <a:pPr indent="-72000"/>
            <a:r>
              <a:rPr lang="en-US" sz="1100" dirty="0" err="1"/>
              <a:t>Pindyk</a:t>
            </a:r>
            <a:r>
              <a:rPr lang="en-US" sz="1100" dirty="0"/>
              <a:t>, R. S., &amp; </a:t>
            </a:r>
            <a:r>
              <a:rPr lang="en-US" sz="1100" dirty="0" err="1"/>
              <a:t>Rubinfeld</a:t>
            </a:r>
            <a:r>
              <a:rPr lang="en-US" sz="1100" dirty="0"/>
              <a:t>, D. L. (2009). </a:t>
            </a:r>
            <a:r>
              <a:rPr lang="en-US" sz="1100" dirty="0" err="1"/>
              <a:t>Microeconomia</a:t>
            </a:r>
            <a:r>
              <a:rPr lang="en-US" sz="1100" dirty="0"/>
              <a:t>. Madrid: Pearson Education, S. A</a:t>
            </a:r>
            <a:r>
              <a:rPr lang="en-US" sz="1100" dirty="0" smtClean="0"/>
              <a:t>.</a:t>
            </a:r>
          </a:p>
          <a:p>
            <a:pPr indent="-72000"/>
            <a:r>
              <a:rPr lang="en-US" sz="1100" dirty="0"/>
              <a:t>Russell, C. (2008). The e-shopper: The growth of the informed purchaser. in Nicholas, D. and Rowlands, I., </a:t>
            </a:r>
            <a:r>
              <a:rPr lang="en-US" sz="1100" dirty="0" err="1"/>
              <a:t>eds</a:t>
            </a:r>
            <a:r>
              <a:rPr lang="en-US" sz="1100" dirty="0"/>
              <a:t>, Digital Consumers: Reshaping the Information Professions, London: Facet Publishing, 35-67</a:t>
            </a:r>
            <a:r>
              <a:rPr lang="en-US" sz="1100" dirty="0" smtClean="0"/>
              <a:t>.</a:t>
            </a:r>
          </a:p>
          <a:p>
            <a:pPr indent="-72000"/>
            <a:r>
              <a:rPr lang="es-ES" sz="1100" dirty="0" err="1"/>
              <a:t>Schiffman</a:t>
            </a:r>
            <a:r>
              <a:rPr lang="es-ES" sz="1100" dirty="0"/>
              <a:t>, L. G., &amp; </a:t>
            </a:r>
            <a:r>
              <a:rPr lang="es-ES" sz="1100" dirty="0" err="1"/>
              <a:t>Kanuk</a:t>
            </a:r>
            <a:r>
              <a:rPr lang="es-ES" sz="1100" dirty="0"/>
              <a:t>, L. (2010). Comportamiento del consumidor. México: Pearson</a:t>
            </a:r>
            <a:r>
              <a:rPr lang="es-ES" sz="1100" dirty="0" smtClean="0"/>
              <a:t>.</a:t>
            </a:r>
          </a:p>
          <a:p>
            <a:pPr indent="-72000"/>
            <a:r>
              <a:rPr lang="es-ES" sz="1100" dirty="0"/>
              <a:t>Solomon, M. R. (2008). Comportamiento del consumidor. México: Pearson</a:t>
            </a:r>
            <a:r>
              <a:rPr lang="es-ES" sz="1100" dirty="0" smtClean="0"/>
              <a:t>.</a:t>
            </a:r>
          </a:p>
          <a:p>
            <a:pPr indent="-72000"/>
            <a:r>
              <a:rPr lang="es-ES" sz="1100" dirty="0"/>
              <a:t>Tavera, J. F., &amp; Londoño, B. E. (2014). factores determinantes de la aceptación tecnológica del e-commerce en </a:t>
            </a:r>
            <a:r>
              <a:rPr lang="es-ES" sz="1100" dirty="0" err="1"/>
              <a:t>paises</a:t>
            </a:r>
            <a:r>
              <a:rPr lang="es-ES" sz="1100" dirty="0"/>
              <a:t> emergentes. Ciencias estratégicas, 22(31), 101-119</a:t>
            </a:r>
            <a:r>
              <a:rPr lang="es-ES" sz="1100" dirty="0" smtClean="0"/>
              <a:t>.</a:t>
            </a:r>
          </a:p>
          <a:p>
            <a:pPr indent="-72000"/>
            <a:r>
              <a:rPr lang="es-ES" sz="1100" dirty="0" err="1"/>
              <a:t>Zaratiegui</a:t>
            </a:r>
            <a:r>
              <a:rPr lang="es-ES" sz="1100" dirty="0"/>
              <a:t>, J. M. (2002). La </a:t>
            </a:r>
            <a:r>
              <a:rPr lang="es-ES" sz="1100" dirty="0" err="1"/>
              <a:t>teoria</a:t>
            </a:r>
            <a:r>
              <a:rPr lang="es-ES" sz="1100" dirty="0"/>
              <a:t> del empresario. Universidad de Navarra, 47-51.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814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n para COMERCIO A TRAVES DE MEDIOS ELECTRÃ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984776" cy="523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ángulo 3"/>
          <p:cNvSpPr/>
          <p:nvPr/>
        </p:nvSpPr>
        <p:spPr>
          <a:xfrm>
            <a:off x="1187624" y="2380963"/>
            <a:ext cx="70743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Gracias…</a:t>
            </a:r>
            <a:endParaRPr lang="es-E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3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4"/>
          <a:stretch/>
        </p:blipFill>
        <p:spPr>
          <a:xfrm>
            <a:off x="0" y="2996952"/>
            <a:ext cx="5076056" cy="3114888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/>
          <a:stretch/>
        </p:blipFill>
        <p:spPr>
          <a:xfrm>
            <a:off x="0" y="271202"/>
            <a:ext cx="5076056" cy="26784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64088" y="1953126"/>
            <a:ext cx="3679901" cy="2677656"/>
          </a:xfrm>
          <a:prstGeom prst="rect">
            <a:avLst/>
          </a:prstGeom>
          <a:ln w="28575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En este contexto los medios electrónicos conectados al internet juegan un papel </a:t>
            </a:r>
            <a:r>
              <a:rPr lang="es-EC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importante 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en la conducta del consumidor, dado que crean un vínculo que facilita la vida del consumidor, </a:t>
            </a:r>
            <a:endParaRPr lang="es-EC" sz="2400" dirty="0"/>
          </a:p>
        </p:txBody>
      </p:sp>
      <p:sp>
        <p:nvSpPr>
          <p:cNvPr id="5" name="Rectángulo 4"/>
          <p:cNvSpPr/>
          <p:nvPr/>
        </p:nvSpPr>
        <p:spPr>
          <a:xfrm>
            <a:off x="-1" y="6048588"/>
            <a:ext cx="64890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>
                <a:hlinkClick r:id="rId5"/>
              </a:rPr>
              <a:t>Fuente: https</a:t>
            </a:r>
            <a:r>
              <a:rPr lang="es-EC" sz="1000" dirty="0">
                <a:hlinkClick r:id="rId5"/>
              </a:rPr>
              <a:t>://datareportal.com/reports/digital-2019-ecuador</a:t>
            </a:r>
            <a:endParaRPr lang="es-EC" sz="1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-36512" y="-27384"/>
            <a:ext cx="1907704" cy="2878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Nivel global</a:t>
            </a: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-180528" y="2960406"/>
            <a:ext cx="2051720" cy="32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Nivel nacional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57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27384"/>
            <a:ext cx="7992888" cy="597666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161" y="8175"/>
            <a:ext cx="2123728" cy="5759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Planteamiento del problema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147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496" y="44624"/>
            <a:ext cx="205172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575556" y="985952"/>
            <a:ext cx="8460940" cy="1938992"/>
          </a:xfrm>
          <a:prstGeom prst="rect">
            <a:avLst/>
          </a:prstGeom>
          <a:ln w="2857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Analizar los factores que implica la compra de productos en los principales supermercados, a través de medios electrónicos, para la comprensión en el comportamiento del consumidor actual, por medio de la aplicación de una encuesta en el Distrito Metropolitano de Quito entre mayo y junio del 2019. </a:t>
            </a:r>
            <a:endParaRPr lang="es-EC" sz="2400" dirty="0"/>
          </a:p>
        </p:txBody>
      </p:sp>
      <p:sp>
        <p:nvSpPr>
          <p:cNvPr id="5" name="Rectángulo 4"/>
          <p:cNvSpPr/>
          <p:nvPr/>
        </p:nvSpPr>
        <p:spPr>
          <a:xfrm>
            <a:off x="575556" y="3573016"/>
            <a:ext cx="8244916" cy="2246769"/>
          </a:xfrm>
          <a:prstGeom prst="rect">
            <a:avLst/>
          </a:prstGeom>
          <a:ln w="28575">
            <a:solidFill>
              <a:srgbClr val="00B0F0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• Determinar </a:t>
            </a:r>
            <a:r>
              <a:rPr lang="es-ES" sz="2000" dirty="0"/>
              <a:t>el perfil de los consumidores.</a:t>
            </a:r>
          </a:p>
          <a:p>
            <a:r>
              <a:rPr lang="es-ES" sz="2000" dirty="0" smtClean="0"/>
              <a:t>• Identificar </a:t>
            </a:r>
            <a:r>
              <a:rPr lang="es-ES" sz="2000" dirty="0"/>
              <a:t>la aceptación de adopción o rechazo de la tecnología.</a:t>
            </a:r>
          </a:p>
          <a:p>
            <a:r>
              <a:rPr lang="es-ES" sz="2000" dirty="0" smtClean="0"/>
              <a:t>• Conocer </a:t>
            </a:r>
            <a:r>
              <a:rPr lang="es-ES" sz="2000" dirty="0"/>
              <a:t>el grado de influencia de la aceptación y uso de la tecnología en las compras a través de medios electrónicos. </a:t>
            </a:r>
          </a:p>
          <a:p>
            <a:r>
              <a:rPr lang="es-ES" sz="2000" dirty="0" smtClean="0"/>
              <a:t>• Describir </a:t>
            </a:r>
            <a:r>
              <a:rPr lang="es-ES" sz="2000" dirty="0"/>
              <a:t>la frecuencia de compra, de acuerdo a las categorías de bienes de consumo en los principales supermercados del Distrito Metropolitano de Quito.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75556" y="620688"/>
            <a:ext cx="2052228" cy="36526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General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75556" y="3207752"/>
            <a:ext cx="2052228" cy="36526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Específicos 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COMERCIO A TRAVES DE MEDIOS ELECTRÃN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" y="2132856"/>
            <a:ext cx="2904257" cy="217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ángulo redondeado 4"/>
          <p:cNvSpPr/>
          <p:nvPr/>
        </p:nvSpPr>
        <p:spPr>
          <a:xfrm>
            <a:off x="3563888" y="1772816"/>
            <a:ext cx="5400600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63888" y="2636912"/>
            <a:ext cx="5400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Marco Teórico</a:t>
            </a:r>
            <a:endParaRPr lang="es-E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5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496" y="44624"/>
            <a:ext cx="216024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Teorías de soporte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68319" y="1052736"/>
            <a:ext cx="3999626" cy="9233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Schiffman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Kanuk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2010)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Conjunto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 actos realizados por el individuo antes, durante y después 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comprar.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41323" y="620688"/>
            <a:ext cx="4788532" cy="36526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Comportamiento del consumidor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72343" y="1065510"/>
            <a:ext cx="2991945" cy="9233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(Solomon, 2008)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agrega que se toma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en cuenta aspectos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demográficos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y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psicográficos.</a:t>
            </a:r>
            <a:endParaRPr lang="es-EC" dirty="0"/>
          </a:p>
        </p:txBody>
      </p:sp>
      <p:sp>
        <p:nvSpPr>
          <p:cNvPr id="9" name="Rectángulo redondeado 8"/>
          <p:cNvSpPr/>
          <p:nvPr/>
        </p:nvSpPr>
        <p:spPr>
          <a:xfrm>
            <a:off x="35496" y="2132856"/>
            <a:ext cx="4788532" cy="36526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Teoría de la elección racional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635" y="2564905"/>
            <a:ext cx="3704278" cy="120032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Marshall citado en  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Zaratiegui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2002) afirma que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el consumidor escoge la alternativa que maximiza su inversión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económica.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3887417" y="2564904"/>
            <a:ext cx="4501007" cy="120032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Pindyk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Rubinfeld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2009) coinciden en que, entender la conducta del consumidor implica tener en cuenta: preferencias, restricciones presupuestarias y elecciones. 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5496" y="3927832"/>
            <a:ext cx="4788532" cy="365264"/>
          </a:xfrm>
          <a:prstGeom prst="round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Teoría de la racionalidad limitada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496" y="4344334"/>
            <a:ext cx="8160390" cy="923330"/>
          </a:xfrm>
          <a:prstGeom prst="rect">
            <a:avLst/>
          </a:prstGeom>
          <a:ln>
            <a:solidFill>
              <a:srgbClr val="0099FF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Simon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, 1957)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Indica que los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individuos en la toma de decisiones se limita por tres aspectos: información incompleta, limitación cognoscitiva de la mente individual y tiempo disponible para tomar la decisión.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6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83587"/>
            <a:ext cx="4839335" cy="3514725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5496" y="44624"/>
            <a:ext cx="2160240" cy="431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Teorías de soporte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68319" y="1052736"/>
            <a:ext cx="3351553" cy="9233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 explica como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la influencia que ejerce el entorno social sobre el comportamiento de la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persona.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41323" y="620688"/>
            <a:ext cx="4788532" cy="36526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Teoría de la influencia social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79913" y="1065510"/>
            <a:ext cx="3384375" cy="9233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Dejando de lado sus creencias individuales, para seguir lo que es generalmente aceptado por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otros.</a:t>
            </a:r>
            <a:endParaRPr lang="es-EC" dirty="0"/>
          </a:p>
        </p:txBody>
      </p:sp>
      <p:sp>
        <p:nvSpPr>
          <p:cNvPr id="9" name="Rectángulo redondeado 8"/>
          <p:cNvSpPr/>
          <p:nvPr/>
        </p:nvSpPr>
        <p:spPr>
          <a:xfrm>
            <a:off x="35496" y="2132856"/>
            <a:ext cx="4788532" cy="36526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Teoría de la jerarquía de necesidades</a:t>
            </a: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635" y="2564905"/>
            <a:ext cx="3704278" cy="147732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Abraham Maslow, explica </a:t>
            </a:r>
          </a:p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que a medida que el hombre va escalando sus necesidades básicas surgen otras que modifican su comportamiento. </a:t>
            </a:r>
          </a:p>
        </p:txBody>
      </p:sp>
    </p:spTree>
    <p:extLst>
      <p:ext uri="{BB962C8B-B14F-4D97-AF65-F5344CB8AC3E}">
        <p14:creationId xmlns:p14="http://schemas.microsoft.com/office/powerpoint/2010/main" val="18058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</TotalTime>
  <Words>2606</Words>
  <Application>Microsoft Office PowerPoint</Application>
  <PresentationFormat>Presentación en pantalla (4:3)</PresentationFormat>
  <Paragraphs>260</Paragraphs>
  <Slides>35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Times New Roman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jose ruiz</cp:lastModifiedBy>
  <cp:revision>307</cp:revision>
  <dcterms:created xsi:type="dcterms:W3CDTF">2008-08-08T13:28:34Z</dcterms:created>
  <dcterms:modified xsi:type="dcterms:W3CDTF">2019-07-30T14:46:02Z</dcterms:modified>
</cp:coreProperties>
</file>