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73"/>
  </p:notesMasterIdLst>
  <p:handoutMasterIdLst>
    <p:handoutMasterId r:id="rId74"/>
  </p:handoutMasterIdLst>
  <p:sldIdLst>
    <p:sldId id="263" r:id="rId2"/>
    <p:sldId id="264" r:id="rId3"/>
    <p:sldId id="265" r:id="rId4"/>
    <p:sldId id="359" r:id="rId5"/>
    <p:sldId id="358" r:id="rId6"/>
    <p:sldId id="266" r:id="rId7"/>
    <p:sldId id="321" r:id="rId8"/>
    <p:sldId id="313" r:id="rId9"/>
    <p:sldId id="322" r:id="rId10"/>
    <p:sldId id="268" r:id="rId11"/>
    <p:sldId id="316" r:id="rId12"/>
    <p:sldId id="324" r:id="rId13"/>
    <p:sldId id="371" r:id="rId14"/>
    <p:sldId id="325"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12" r:id="rId42"/>
    <p:sldId id="413" r:id="rId43"/>
    <p:sldId id="414" r:id="rId44"/>
    <p:sldId id="415" r:id="rId45"/>
    <p:sldId id="416" r:id="rId46"/>
    <p:sldId id="340" r:id="rId47"/>
    <p:sldId id="338" r:id="rId48"/>
    <p:sldId id="407" r:id="rId49"/>
    <p:sldId id="408" r:id="rId50"/>
    <p:sldId id="409" r:id="rId51"/>
    <p:sldId id="410" r:id="rId52"/>
    <p:sldId id="411" r:id="rId53"/>
    <p:sldId id="406" r:id="rId54"/>
    <p:sldId id="342" r:id="rId55"/>
    <p:sldId id="372" r:id="rId56"/>
    <p:sldId id="373" r:id="rId57"/>
    <p:sldId id="374" r:id="rId58"/>
    <p:sldId id="375" r:id="rId59"/>
    <p:sldId id="376" r:id="rId60"/>
    <p:sldId id="377" r:id="rId61"/>
    <p:sldId id="378" r:id="rId62"/>
    <p:sldId id="379" r:id="rId63"/>
    <p:sldId id="274" r:id="rId64"/>
    <p:sldId id="354" r:id="rId65"/>
    <p:sldId id="355" r:id="rId66"/>
    <p:sldId id="365" r:id="rId67"/>
    <p:sldId id="366" r:id="rId68"/>
    <p:sldId id="270" r:id="rId69"/>
    <p:sldId id="349" r:id="rId70"/>
    <p:sldId id="272" r:id="rId71"/>
    <p:sldId id="35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0" clrIdx="0"/>
  <p:cmAuthor id="1" name="segs fabregas CT" initials="sfC" lastIdx="1" clrIdx="1">
    <p:extLst>
      <p:ext uri="{19B8F6BF-5375-455C-9EA6-DF929625EA0E}">
        <p15:presenceInfo xmlns:p15="http://schemas.microsoft.com/office/powerpoint/2012/main" userId="26659b95c9d620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40" autoAdjust="0"/>
  </p:normalViewPr>
  <p:slideViewPr>
    <p:cSldViewPr>
      <p:cViewPr varScale="1">
        <p:scale>
          <a:sx n="68" d="100"/>
          <a:sy n="68" d="100"/>
        </p:scale>
        <p:origin x="1446" y="60"/>
      </p:cViewPr>
      <p:guideLst>
        <p:guide orient="horz" pos="2160"/>
        <p:guide pos="2880"/>
      </p:guideLst>
    </p:cSldViewPr>
  </p:slideViewPr>
  <p:notesTextViewPr>
    <p:cViewPr>
      <p:scale>
        <a:sx n="3" d="2"/>
        <a:sy n="3" d="2"/>
      </p:scale>
      <p:origin x="0" y="0"/>
    </p:cViewPr>
  </p:notesTextViewPr>
  <p:notesViewPr>
    <p:cSldViewPr>
      <p:cViewPr varScale="1">
        <p:scale>
          <a:sx n="87" d="100"/>
          <a:sy n="87"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H:\tesis\Fuerza%20vs%20desplzamient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Calibri "/>
                <a:cs typeface="Arial" panose="020B0604020202020204" pitchFamily="34" charset="0"/>
              </a:rPr>
              <a:t>FUERZA VS DEFORMACIÓN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scatterChart>
        <c:scatterStyle val="smoothMarker"/>
        <c:varyColors val="0"/>
        <c:ser>
          <c:idx val="0"/>
          <c:order val="0"/>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Hoja2!$E$7:$E$29</c:f>
              <c:numCache>
                <c:formatCode>0.00</c:formatCode>
                <c:ptCount val="23"/>
                <c:pt idx="0">
                  <c:v>0</c:v>
                </c:pt>
                <c:pt idx="1">
                  <c:v>25</c:v>
                </c:pt>
                <c:pt idx="2">
                  <c:v>50</c:v>
                </c:pt>
                <c:pt idx="3">
                  <c:v>75</c:v>
                </c:pt>
                <c:pt idx="4">
                  <c:v>100</c:v>
                </c:pt>
                <c:pt idx="5">
                  <c:v>150</c:v>
                </c:pt>
                <c:pt idx="6">
                  <c:v>200</c:v>
                </c:pt>
                <c:pt idx="7">
                  <c:v>250</c:v>
                </c:pt>
                <c:pt idx="8">
                  <c:v>300</c:v>
                </c:pt>
                <c:pt idx="9">
                  <c:v>350</c:v>
                </c:pt>
                <c:pt idx="10">
                  <c:v>400</c:v>
                </c:pt>
                <c:pt idx="11">
                  <c:v>450</c:v>
                </c:pt>
                <c:pt idx="12">
                  <c:v>500</c:v>
                </c:pt>
                <c:pt idx="13">
                  <c:v>550</c:v>
                </c:pt>
                <c:pt idx="14">
                  <c:v>600</c:v>
                </c:pt>
                <c:pt idx="15">
                  <c:v>650</c:v>
                </c:pt>
                <c:pt idx="16">
                  <c:v>700</c:v>
                </c:pt>
                <c:pt idx="17">
                  <c:v>750</c:v>
                </c:pt>
                <c:pt idx="18">
                  <c:v>800</c:v>
                </c:pt>
                <c:pt idx="19">
                  <c:v>850</c:v>
                </c:pt>
                <c:pt idx="20">
                  <c:v>900</c:v>
                </c:pt>
                <c:pt idx="21">
                  <c:v>950</c:v>
                </c:pt>
                <c:pt idx="22">
                  <c:v>1000</c:v>
                </c:pt>
              </c:numCache>
            </c:numRef>
          </c:xVal>
          <c:yVal>
            <c:numRef>
              <c:f>Hoja2!$F$7:$F$29</c:f>
              <c:numCache>
                <c:formatCode>General</c:formatCode>
                <c:ptCount val="23"/>
                <c:pt idx="0">
                  <c:v>0</c:v>
                </c:pt>
                <c:pt idx="1">
                  <c:v>0.1</c:v>
                </c:pt>
                <c:pt idx="2">
                  <c:v>0.2</c:v>
                </c:pt>
                <c:pt idx="3">
                  <c:v>0.3</c:v>
                </c:pt>
                <c:pt idx="4">
                  <c:v>0.4</c:v>
                </c:pt>
                <c:pt idx="5">
                  <c:v>0.7</c:v>
                </c:pt>
                <c:pt idx="6">
                  <c:v>0.8</c:v>
                </c:pt>
                <c:pt idx="7">
                  <c:v>1</c:v>
                </c:pt>
                <c:pt idx="8">
                  <c:v>1.3</c:v>
                </c:pt>
                <c:pt idx="9">
                  <c:v>1.5</c:v>
                </c:pt>
                <c:pt idx="10">
                  <c:v>1.7</c:v>
                </c:pt>
                <c:pt idx="11">
                  <c:v>1.9</c:v>
                </c:pt>
                <c:pt idx="12">
                  <c:v>2.1</c:v>
                </c:pt>
                <c:pt idx="13">
                  <c:v>2.2999999999999998</c:v>
                </c:pt>
                <c:pt idx="14">
                  <c:v>2.6</c:v>
                </c:pt>
                <c:pt idx="15">
                  <c:v>2.8</c:v>
                </c:pt>
                <c:pt idx="16">
                  <c:v>3</c:v>
                </c:pt>
                <c:pt idx="17">
                  <c:v>3.1</c:v>
                </c:pt>
                <c:pt idx="18">
                  <c:v>3.3</c:v>
                </c:pt>
                <c:pt idx="19">
                  <c:v>3.6</c:v>
                </c:pt>
                <c:pt idx="20">
                  <c:v>3.9</c:v>
                </c:pt>
                <c:pt idx="21">
                  <c:v>4.2</c:v>
                </c:pt>
                <c:pt idx="22">
                  <c:v>4.5999999999999996</c:v>
                </c:pt>
              </c:numCache>
            </c:numRef>
          </c:yVal>
          <c:smooth val="1"/>
        </c:ser>
        <c:dLbls>
          <c:showLegendKey val="0"/>
          <c:showVal val="0"/>
          <c:showCatName val="0"/>
          <c:showSerName val="0"/>
          <c:showPercent val="0"/>
          <c:showBubbleSize val="0"/>
        </c:dLbls>
        <c:axId val="123939392"/>
        <c:axId val="123939952"/>
      </c:scatterChart>
      <c:valAx>
        <c:axId val="123939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latin typeface="Arial" panose="020B0604020202020204" pitchFamily="34" charset="0"/>
                    <a:cs typeface="Arial" panose="020B0604020202020204" pitchFamily="34" charset="0"/>
                  </a:rPr>
                  <a:t>Fuerza (kg)</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0.0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3939952"/>
        <c:crosses val="autoZero"/>
        <c:crossBetween val="midCat"/>
      </c:valAx>
      <c:valAx>
        <c:axId val="12393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latin typeface="Arial" panose="020B0604020202020204" pitchFamily="34" charset="0"/>
                    <a:cs typeface="Arial" panose="020B0604020202020204" pitchFamily="34" charset="0"/>
                  </a:rPr>
                  <a:t>Desplzamiento (mm)</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39393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E8EB44-08A2-403F-AB2E-57A7A476C1E7}" type="datetimeFigureOut">
              <a:rPr lang="en-US" smtClean="0"/>
              <a:pPr/>
              <a:t>7/29/2019</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CB87-252D-4D0B-A073-6FA4AD35C7EB}" type="slidenum">
              <a:rPr lang="en-US" smtClean="0"/>
              <a:pPr/>
              <a:t>‹Nº›</a:t>
            </a:fld>
            <a:endParaRPr lang="en-US"/>
          </a:p>
        </p:txBody>
      </p:sp>
    </p:spTree>
    <p:extLst>
      <p:ext uri="{BB962C8B-B14F-4D97-AF65-F5344CB8AC3E}">
        <p14:creationId xmlns:p14="http://schemas.microsoft.com/office/powerpoint/2010/main" val="732529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67684-5386-4C17-81F3-446301140549}" type="datetimeFigureOut">
              <a:rPr lang="en-US" smtClean="0"/>
              <a:pPr/>
              <a:t>7/29/2019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A272C-DA18-4076-89C4-16B1384FFB0B}" type="slidenum">
              <a:rPr lang="en-US" smtClean="0"/>
              <a:pPr/>
              <a:t>‹Nº›</a:t>
            </a:fld>
            <a:endParaRPr lang="en-US"/>
          </a:p>
        </p:txBody>
      </p:sp>
    </p:spTree>
    <p:extLst>
      <p:ext uri="{BB962C8B-B14F-4D97-AF65-F5344CB8AC3E}">
        <p14:creationId xmlns:p14="http://schemas.microsoft.com/office/powerpoint/2010/main" val="572551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5</a:t>
            </a:fld>
            <a:endParaRPr lang="en-US"/>
          </a:p>
        </p:txBody>
      </p:sp>
    </p:spTree>
    <p:extLst>
      <p:ext uri="{BB962C8B-B14F-4D97-AF65-F5344CB8AC3E}">
        <p14:creationId xmlns:p14="http://schemas.microsoft.com/office/powerpoint/2010/main" val="352913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70506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96501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29003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469" name="CorelDRAW" r:id="rId3" imgW="9151920" imgH="5621400" progId="">
                  <p:embed/>
                </p:oleObj>
              </mc:Choice>
              <mc:Fallback>
                <p:oleObj name="CorelDRAW" r:id="rId3" imgW="9151920" imgH="5621400" progId="">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latin typeface="Calibri"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29931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95643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9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38774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1451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11812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421117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69163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7/29/2019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55916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ADBCC-843A-4D67-A4F6-A0057EF0B6C1}" type="datetimeFigureOut">
              <a:rPr lang="en-US" smtClean="0"/>
              <a:pPr/>
              <a:t>7/29/2019</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63027-E058-43E2-8C51-4F2B775C1A52}" type="slidenum">
              <a:rPr lang="en-US" smtClean="0"/>
              <a:pPr/>
              <a:t>‹Nº›</a:t>
            </a:fld>
            <a:endParaRPr lang="en-US"/>
          </a:p>
        </p:txBody>
      </p:sp>
    </p:spTree>
    <p:extLst>
      <p:ext uri="{BB962C8B-B14F-4D97-AF65-F5344CB8AC3E}">
        <p14:creationId xmlns:p14="http://schemas.microsoft.com/office/powerpoint/2010/main" val="3819629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g"/><Relationship Id="rId7"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0.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3" Type="http://schemas.openxmlformats.org/officeDocument/2006/relationships/image" Target="../media/image25.png"/><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9" Type="http://schemas.openxmlformats.org/officeDocument/2006/relationships/image" Target="../media/image23.pn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29.png"/><Relationship Id="rId3" Type="http://schemas.openxmlformats.org/officeDocument/2006/relationships/image" Target="../media/image4.jpg"/><Relationship Id="rId17" Type="http://schemas.openxmlformats.org/officeDocument/2006/relationships/image" Target="../media/image36.png"/><Relationship Id="rId2" Type="http://schemas.openxmlformats.org/officeDocument/2006/relationships/image" Target="../media/image5.jpeg"/><Relationship Id="rId16" Type="http://schemas.openxmlformats.org/officeDocument/2006/relationships/image" Target="../media/image35.png"/><Relationship Id="rId1" Type="http://schemas.openxmlformats.org/officeDocument/2006/relationships/slideLayout" Target="../slideLayouts/slideLayout12.xml"/><Relationship Id="rId15" Type="http://schemas.openxmlformats.org/officeDocument/2006/relationships/image" Target="../media/image28.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15" Type="http://schemas.openxmlformats.org/officeDocument/2006/relationships/image" Target="../media/image40.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13" Type="http://schemas.openxmlformats.org/officeDocument/2006/relationships/image" Target="../media/image41.png"/><Relationship Id="rId3" Type="http://schemas.openxmlformats.org/officeDocument/2006/relationships/image" Target="../media/image4.jpg"/><Relationship Id="rId17" Type="http://schemas.openxmlformats.org/officeDocument/2006/relationships/image" Target="../media/image45.png"/><Relationship Id="rId2" Type="http://schemas.openxmlformats.org/officeDocument/2006/relationships/image" Target="../media/image5.jpeg"/><Relationship Id="rId16" Type="http://schemas.openxmlformats.org/officeDocument/2006/relationships/image" Target="../media/image44.png"/><Relationship Id="rId1" Type="http://schemas.openxmlformats.org/officeDocument/2006/relationships/slideLayout" Target="../slideLayouts/slideLayout12.xml"/><Relationship Id="rId15" Type="http://schemas.openxmlformats.org/officeDocument/2006/relationships/image" Target="../media/image43.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13" Type="http://schemas.openxmlformats.org/officeDocument/2006/relationships/image" Target="../media/image46.png"/><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17" Type="http://schemas.openxmlformats.org/officeDocument/2006/relationships/image" Target="../media/image51.png"/><Relationship Id="rId2" Type="http://schemas.openxmlformats.org/officeDocument/2006/relationships/image" Target="../media/image5.jpeg"/><Relationship Id="rId16" Type="http://schemas.openxmlformats.org/officeDocument/2006/relationships/image" Target="../media/image50.png"/><Relationship Id="rId1" Type="http://schemas.openxmlformats.org/officeDocument/2006/relationships/slideLayout" Target="../slideLayouts/slideLayout12.xml"/><Relationship Id="rId15" Type="http://schemas.openxmlformats.org/officeDocument/2006/relationships/image" Target="../media/image49.png"/><Relationship Id="rId4" Type="http://schemas.openxmlformats.org/officeDocument/2006/relationships/image" Target="../media/image32.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15" Type="http://schemas.openxmlformats.org/officeDocument/2006/relationships/image" Target="../media/image54.png"/><Relationship Id="rId4" Type="http://schemas.openxmlformats.org/officeDocument/2006/relationships/image" Target="../media/image33.png"/><Relationship Id="rId1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15" Type="http://schemas.openxmlformats.org/officeDocument/2006/relationships/image" Target="../media/image54.png"/><Relationship Id="rId4" Type="http://schemas.openxmlformats.org/officeDocument/2006/relationships/image" Target="../media/image33.png"/><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76.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30.png"/></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4.png"/></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86.png"/></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86.jpeg"/><Relationship Id="rId5" Type="http://schemas.openxmlformats.org/officeDocument/2006/relationships/image" Target="../media/image650.png"/><Relationship Id="rId4" Type="http://schemas.openxmlformats.org/officeDocument/2006/relationships/image" Target="../media/image580.png"/></Relationships>
</file>

<file path=ppt/slides/_rels/slide54.xml.rels><?xml version="1.0" encoding="UTF-8" standalone="yes"?>
<Relationships xmlns="http://schemas.openxmlformats.org/package/2006/relationships"><Relationship Id="rId8" Type="http://schemas.openxmlformats.org/officeDocument/2006/relationships/image" Target="../media/image730.png"/><Relationship Id="rId3" Type="http://schemas.openxmlformats.org/officeDocument/2006/relationships/image" Target="../media/image4.jpg"/><Relationship Id="rId7" Type="http://schemas.openxmlformats.org/officeDocument/2006/relationships/image" Target="../media/image720.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700.png"/><Relationship Id="rId5" Type="http://schemas.openxmlformats.org/officeDocument/2006/relationships/image" Target="../media/image690.png"/><Relationship Id="rId4" Type="http://schemas.openxmlformats.org/officeDocument/2006/relationships/image" Target="../media/image680.png"/><Relationship Id="rId9" Type="http://schemas.openxmlformats.org/officeDocument/2006/relationships/image" Target="../media/image750.png"/></Relationships>
</file>

<file path=ppt/slides/_rels/slide5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jpg"/><Relationship Id="rId7" Type="http://schemas.openxmlformats.org/officeDocument/2006/relationships/image" Target="../media/image8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60.png"/><Relationship Id="rId10" Type="http://schemas.openxmlformats.org/officeDocument/2006/relationships/image" Target="../media/image92.png"/><Relationship Id="rId4" Type="http://schemas.openxmlformats.org/officeDocument/2006/relationships/image" Target="../media/image760.png"/><Relationship Id="rId9" Type="http://schemas.openxmlformats.org/officeDocument/2006/relationships/image" Target="../media/image91.png"/></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6.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5.png"/><Relationship Id="rId5" Type="http://schemas.openxmlformats.org/officeDocument/2006/relationships/image" Target="../media/image87.png"/><Relationship Id="rId4" Type="http://schemas.openxmlformats.org/officeDocument/2006/relationships/image" Target="../media/image94.png"/></Relationships>
</file>

<file path=ppt/slides/_rels/slide5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4.jpg"/><Relationship Id="rId7" Type="http://schemas.openxmlformats.org/officeDocument/2006/relationships/image" Target="../media/image101.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103.png"/><Relationship Id="rId4" Type="http://schemas.openxmlformats.org/officeDocument/2006/relationships/image" Target="../media/image102.png"/></Relationships>
</file>

<file path=ppt/slides/_rels/slide5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4.jpg"/><Relationship Id="rId7" Type="http://schemas.openxmlformats.org/officeDocument/2006/relationships/image" Target="../media/image105.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04.png"/><Relationship Id="rId5" Type="http://schemas.openxmlformats.org/officeDocument/2006/relationships/image" Target="../media/image107.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08.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12.png"/><Relationship Id="rId5" Type="http://schemas.openxmlformats.org/officeDocument/2006/relationships/image" Target="../media/image111.png"/></Relationships>
</file>

<file path=ppt/slides/_rels/slide61.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4.jpg"/><Relationship Id="rId7" Type="http://schemas.openxmlformats.org/officeDocument/2006/relationships/image" Target="../media/image116.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15.png"/><Relationship Id="rId5" Type="http://schemas.openxmlformats.org/officeDocument/2006/relationships/image" Target="../media/image114.png"/></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110.png"/><Relationship Id="rId4" Type="http://schemas.openxmlformats.org/officeDocument/2006/relationships/image" Target="../media/image10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113.png"/></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125.emf"/><Relationship Id="rId4" Type="http://schemas.openxmlformats.org/officeDocument/2006/relationships/image" Target="../media/image12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2146034" y="899391"/>
            <a:ext cx="6192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smtClean="0">
                <a:latin typeface="Times New Roman" panose="02020603050405020304" pitchFamily="18" charset="0"/>
                <a:cs typeface="Times New Roman" panose="02020603050405020304" pitchFamily="18" charset="0"/>
              </a:rPr>
              <a:t>DEPARTAMENTO DE CIENCIAS DE LA CIENCIA ENERGÍA Y MECÁNICA (DECEM)</a:t>
            </a:r>
            <a:endParaRPr lang="es-ES"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2750624" y="1637914"/>
            <a:ext cx="4983658" cy="2031325"/>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INGENIERÍA </a:t>
            </a:r>
            <a:r>
              <a:rPr lang="es-EC" b="1" dirty="0" smtClean="0">
                <a:latin typeface="Times New Roman" panose="02020603050405020304" pitchFamily="18" charset="0"/>
                <a:cs typeface="Times New Roman" panose="02020603050405020304" pitchFamily="18" charset="0"/>
              </a:rPr>
              <a:t>MECÁNICA</a:t>
            </a:r>
            <a:endParaRPr lang="en-US" dirty="0">
              <a:latin typeface="Times New Roman" panose="02020603050405020304" pitchFamily="18" charset="0"/>
              <a:cs typeface="Times New Roman" panose="02020603050405020304" pitchFamily="18" charset="0"/>
            </a:endParaRPr>
          </a:p>
          <a:p>
            <a:pPr algn="ctr"/>
            <a:endParaRPr lang="es-ES" b="1" dirty="0" smtClean="0">
              <a:latin typeface="Times New Roman" panose="02020603050405020304" pitchFamily="18" charset="0"/>
              <a:cs typeface="Times New Roman" panose="02020603050405020304" pitchFamily="18" charset="0"/>
            </a:endParaRPr>
          </a:p>
          <a:p>
            <a:pPr algn="ctr"/>
            <a:r>
              <a:rPr lang="es-ES" b="1" dirty="0" smtClean="0">
                <a:latin typeface="Times New Roman" panose="02020603050405020304" pitchFamily="18" charset="0"/>
                <a:cs typeface="Times New Roman" panose="02020603050405020304" pitchFamily="18" charset="0"/>
              </a:rPr>
              <a:t>TRABAJO DE CULMINACIÓN DE CARRERA</a:t>
            </a: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2167880" y="2865727"/>
            <a:ext cx="5790565" cy="923330"/>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a:t>
            </a:r>
            <a:r>
              <a:rPr lang="es-EC" b="1" dirty="0">
                <a:latin typeface="Times New Roman" panose="02020603050405020304" pitchFamily="18" charset="0"/>
                <a:cs typeface="Times New Roman" panose="02020603050405020304" pitchFamily="18" charset="0"/>
              </a:rPr>
              <a:t>DISEÑO, SIMULACIÓN DE UN PUENTE TIPO BASCULANTE DE DOBLE HOJA Y CONSTRUCCIÓN DE UN MODELO A </a:t>
            </a:r>
            <a:r>
              <a:rPr lang="es-EC" b="1" dirty="0" smtClean="0">
                <a:latin typeface="Times New Roman" panose="02020603050405020304" pitchFamily="18" charset="0"/>
                <a:cs typeface="Times New Roman" panose="02020603050405020304" pitchFamily="18" charset="0"/>
              </a:rPr>
              <a:t>ESCALA</a:t>
            </a:r>
            <a:r>
              <a:rPr lang="es-ES" b="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2872412" y="4176741"/>
            <a:ext cx="4381500" cy="646331"/>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SANDOVAL MOREIRA JOSÉ LUIS</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3145412" y="4906064"/>
            <a:ext cx="4194082" cy="646331"/>
          </a:xfrm>
          <a:prstGeom prst="rect">
            <a:avLst/>
          </a:prstGeom>
          <a:noFill/>
        </p:spPr>
        <p:txBody>
          <a:bodyPr wrap="square" rtlCol="0">
            <a:spAutoFit/>
          </a:bodyPr>
          <a:lstStyle/>
          <a:p>
            <a:pPr algn="ctr"/>
            <a:r>
              <a:rPr lang="es-ES" b="1" dirty="0">
                <a:latin typeface="Times New Roman" panose="02020603050405020304" pitchFamily="18" charset="0"/>
                <a:cs typeface="Times New Roman" panose="02020603050405020304" pitchFamily="18" charset="0"/>
              </a:rPr>
              <a:t>DIRECTOR: </a:t>
            </a:r>
            <a:r>
              <a:rPr lang="es-ES" b="1" dirty="0" smtClean="0">
                <a:latin typeface="Times New Roman" panose="02020603050405020304" pitchFamily="18" charset="0"/>
                <a:cs typeface="Times New Roman" panose="02020603050405020304" pitchFamily="18" charset="0"/>
              </a:rPr>
              <a:t>ING</a:t>
            </a:r>
            <a:r>
              <a:rPr lang="es-ES" b="1" dirty="0">
                <a:latin typeface="Times New Roman" panose="02020603050405020304" pitchFamily="18" charset="0"/>
                <a:cs typeface="Times New Roman" panose="02020603050405020304" pitchFamily="18" charset="0"/>
              </a:rPr>
              <a:t>. </a:t>
            </a:r>
            <a:r>
              <a:rPr lang="es-ES" b="1" dirty="0" smtClean="0">
                <a:latin typeface="Times New Roman" panose="02020603050405020304" pitchFamily="18" charset="0"/>
                <a:cs typeface="Times New Roman" panose="02020603050405020304" pitchFamily="18" charset="0"/>
              </a:rPr>
              <a:t>JOSÈ PEREZ ROSALES.</a:t>
            </a:r>
            <a:endParaRPr lang="en-US"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538"/>
            <a:ext cx="3168352" cy="955698"/>
          </a:xfrm>
          <a:prstGeom prst="rect">
            <a:avLst/>
          </a:prstGeom>
        </p:spPr>
      </p:pic>
    </p:spTree>
    <p:extLst>
      <p:ext uri="{BB962C8B-B14F-4D97-AF65-F5344CB8AC3E}">
        <p14:creationId xmlns:p14="http://schemas.microsoft.com/office/powerpoint/2010/main" val="282902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1384995"/>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INGENIERIA BÁSICA Y DE DETALLE</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95408812"/>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9071"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2267744" y="630577"/>
            <a:ext cx="4646655" cy="369332"/>
          </a:xfrm>
          <a:prstGeom prst="rect">
            <a:avLst/>
          </a:prstGeom>
        </p:spPr>
        <p:txBody>
          <a:bodyPr wrap="square">
            <a:spAutoFit/>
          </a:bodyPr>
          <a:lstStyle/>
          <a:p>
            <a:pPr algn="ctr"/>
            <a:r>
              <a:rPr lang="es-MX" b="1" dirty="0" smtClean="0">
                <a:latin typeface="Times New Roman" panose="02020603050405020304" pitchFamily="18" charset="0"/>
              </a:rPr>
              <a:t>PREDISEÑO DEL PUENTE BASCULANTE</a:t>
            </a:r>
            <a:endParaRPr lang="es-EC" b="1" dirty="0"/>
          </a:p>
        </p:txBody>
      </p:sp>
      <mc:AlternateContent xmlns:mc="http://schemas.openxmlformats.org/markup-compatibility/2006" xmlns:a14="http://schemas.microsoft.com/office/drawing/2010/main">
        <mc:Choice Requires="a14">
          <p:sp>
            <p:nvSpPr>
              <p:cNvPr id="2" name="Rectángulo 1"/>
              <p:cNvSpPr/>
              <p:nvPr/>
            </p:nvSpPr>
            <p:spPr>
              <a:xfrm>
                <a:off x="4340740" y="1935305"/>
                <a:ext cx="4520020" cy="1441870"/>
              </a:xfrm>
              <a:prstGeom prst="rect">
                <a:avLst/>
              </a:prstGeom>
            </p:spPr>
            <p:txBody>
              <a:bodyPr wrap="none">
                <a:spAutoFit/>
              </a:bodyPr>
              <a:lstStyle/>
              <a:p>
                <a:endParaRPr lang="es-ES" i="1" dirty="0" smtClean="0"/>
              </a:p>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𝐷𝑒𝑓𝑙𝑒𝑥𝑖</m:t>
                      </m:r>
                      <m:r>
                        <a:rPr lang="es-ES" i="1" smtClean="0">
                          <a:latin typeface="Cambria Math" panose="02040503050406030204" pitchFamily="18" charset="0"/>
                        </a:rPr>
                        <m:t>ó</m:t>
                      </m:r>
                      <m:r>
                        <a:rPr lang="es-ES" i="1" smtClean="0">
                          <a:latin typeface="Cambria Math" panose="02040503050406030204" pitchFamily="18" charset="0"/>
                        </a:rPr>
                        <m:t>𝑛</m:t>
                      </m:r>
                      <m:r>
                        <a:rPr lang="es-ES" i="1" smtClean="0">
                          <a:latin typeface="Cambria Math" panose="02040503050406030204" pitchFamily="18" charset="0"/>
                        </a:rPr>
                        <m:t> </m:t>
                      </m:r>
                      <m:r>
                        <a:rPr lang="es-EC" b="0" i="1" smtClean="0">
                          <a:latin typeface="Cambria Math" panose="02040503050406030204" pitchFamily="18" charset="0"/>
                        </a:rPr>
                        <m:t>𝑚</m:t>
                      </m:r>
                      <m:r>
                        <a:rPr lang="es-EC" b="0" i="1" smtClean="0">
                          <a:latin typeface="Cambria Math" panose="02040503050406030204" pitchFamily="18" charset="0"/>
                        </a:rPr>
                        <m:t>á</m:t>
                      </m:r>
                      <m:r>
                        <a:rPr lang="es-EC" b="0" i="1" smtClean="0">
                          <a:latin typeface="Cambria Math" panose="02040503050406030204" pitchFamily="18" charset="0"/>
                        </a:rPr>
                        <m:t>𝑥𝑖𝑚𝑎</m:t>
                      </m:r>
                      <m:r>
                        <a:rPr lang="es-ES" i="1" smtClean="0">
                          <a:latin typeface="Cambria Math" panose="02040503050406030204" pitchFamily="18" charset="0"/>
                        </a:rPr>
                        <m:t> </m:t>
                      </m:r>
                      <m:r>
                        <a:rPr lang="es-ES" i="1" smtClean="0">
                          <a:latin typeface="Cambria Math" panose="02040503050406030204" pitchFamily="18" charset="0"/>
                        </a:rPr>
                        <m:t>𝑏𝑎𝑗𝑜</m:t>
                      </m:r>
                      <m:r>
                        <a:rPr lang="es-ES" i="1" smtClean="0">
                          <a:latin typeface="Cambria Math" panose="02040503050406030204" pitchFamily="18" charset="0"/>
                        </a:rPr>
                        <m:t> </m:t>
                      </m:r>
                      <m:r>
                        <a:rPr lang="es-ES" i="1" smtClean="0">
                          <a:latin typeface="Cambria Math" panose="02040503050406030204" pitchFamily="18" charset="0"/>
                        </a:rPr>
                        <m:t>𝑐𝑎𝑟𝑔𝑎</m:t>
                      </m:r>
                      <m:r>
                        <a:rPr lang="es-ES" i="1" smtClean="0">
                          <a:latin typeface="Cambria Math" panose="02040503050406030204" pitchFamily="18" charset="0"/>
                        </a:rPr>
                        <m:t> </m:t>
                      </m:r>
                      <m:r>
                        <a:rPr lang="es-ES" i="1" smtClean="0">
                          <a:latin typeface="Cambria Math" panose="02040503050406030204" pitchFamily="18" charset="0"/>
                        </a:rPr>
                        <m:t>𝑑𝑒</m:t>
                      </m:r>
                      <m:r>
                        <a:rPr lang="es-ES" i="1" smtClean="0">
                          <a:latin typeface="Cambria Math" panose="02040503050406030204" pitchFamily="18" charset="0"/>
                        </a:rPr>
                        <m:t> </m:t>
                      </m:r>
                      <m:r>
                        <a:rPr lang="es-ES" i="1" smtClean="0">
                          <a:latin typeface="Cambria Math" panose="02040503050406030204" pitchFamily="18" charset="0"/>
                        </a:rPr>
                        <m:t>𝑠𝑒𝑟𝑣𝑖𝑐𝑖𝑜</m:t>
                      </m:r>
                    </m:oMath>
                  </m:oMathPara>
                </a14:m>
                <a:endParaRPr lang="es-EC" i="1" dirty="0" smtClean="0">
                  <a:latin typeface="Times New Roman" panose="02020603050405020304" pitchFamily="18" charset="0"/>
                  <a:cs typeface="Times New Roman" panose="02020603050405020304" pitchFamily="18" charset="0"/>
                </a:endParaRPr>
              </a:p>
              <a:p>
                <a:endParaRPr lang="es-EC" i="1" dirty="0" smtClean="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m:t>
                      </m:r>
                      <m:f>
                        <m:fPr>
                          <m:ctrlPr>
                            <a:rPr lang="es-EC" i="1">
                              <a:latin typeface="Cambria Math" panose="02040503050406030204" pitchFamily="18" charset="0"/>
                            </a:rPr>
                          </m:ctrlPr>
                        </m:fPr>
                        <m:num>
                          <m:r>
                            <a:rPr lang="es-EC" b="0" i="1" smtClean="0">
                              <a:latin typeface="Cambria Math" panose="02040503050406030204" pitchFamily="18" charset="0"/>
                            </a:rPr>
                            <m:t>𝐿𝑢𝑧</m:t>
                          </m:r>
                        </m:num>
                        <m:den>
                          <m:r>
                            <a:rPr lang="es-ES" i="1">
                              <a:latin typeface="Cambria Math" panose="02040503050406030204" pitchFamily="18" charset="0"/>
                            </a:rPr>
                            <m:t>800</m:t>
                          </m:r>
                        </m:den>
                      </m:f>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4340740" y="1935305"/>
                <a:ext cx="4520020" cy="1441870"/>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4494818" y="3835637"/>
                <a:ext cx="233269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m:t>
                      </m:r>
                      <m:r>
                        <a:rPr lang="es-EC" b="0" i="1" smtClean="0">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35∗12</m:t>
                          </m:r>
                        </m:num>
                        <m:den>
                          <m:r>
                            <a:rPr lang="es-ES" i="1">
                              <a:latin typeface="Cambria Math" panose="02040503050406030204" pitchFamily="18" charset="0"/>
                            </a:rPr>
                            <m:t>800</m:t>
                          </m:r>
                        </m:den>
                      </m:f>
                      <m:r>
                        <a:rPr lang="es-ES" i="1">
                          <a:latin typeface="Cambria Math" panose="02040503050406030204" pitchFamily="18" charset="0"/>
                        </a:rPr>
                        <m:t>=0.53 </m:t>
                      </m:r>
                      <m:r>
                        <a:rPr lang="es-ES" i="1">
                          <a:latin typeface="Cambria Math" panose="02040503050406030204" pitchFamily="18" charset="0"/>
                        </a:rPr>
                        <m:t>𝑖𝑛</m:t>
                      </m:r>
                    </m:oMath>
                  </m:oMathPara>
                </a14:m>
                <a:endParaRPr lang="es-ES" dirty="0"/>
              </a:p>
            </p:txBody>
          </p:sp>
        </mc:Choice>
        <mc:Fallback xmlns="">
          <p:sp>
            <p:nvSpPr>
              <p:cNvPr id="3" name="Rectángulo 2"/>
              <p:cNvSpPr>
                <a:spLocks noRot="1" noChangeAspect="1" noMove="1" noResize="1" noEditPoints="1" noAdjustHandles="1" noChangeArrowheads="1" noChangeShapeType="1" noTextEdit="1"/>
              </p:cNvSpPr>
              <p:nvPr/>
            </p:nvSpPr>
            <p:spPr>
              <a:xfrm>
                <a:off x="4494818" y="3835637"/>
                <a:ext cx="2332690" cy="618311"/>
              </a:xfrm>
              <a:prstGeom prst="rect">
                <a:avLst/>
              </a:prstGeom>
              <a:blipFill rotWithShape="0">
                <a:blip r:embed="rId5"/>
                <a:stretch>
                  <a:fillRect/>
                </a:stretch>
              </a:blipFill>
            </p:spPr>
            <p:txBody>
              <a:bodyPr/>
              <a:lstStyle/>
              <a:p>
                <a:r>
                  <a:rPr lang="es-EC">
                    <a:noFill/>
                  </a:rPr>
                  <a:t> </a:t>
                </a:r>
              </a:p>
            </p:txBody>
          </p:sp>
        </mc:Fallback>
      </mc:AlternateContent>
      <p:sp>
        <p:nvSpPr>
          <p:cNvPr id="19" name="Flecha derecha 18"/>
          <p:cNvSpPr/>
          <p:nvPr/>
        </p:nvSpPr>
        <p:spPr>
          <a:xfrm>
            <a:off x="6827508" y="4098934"/>
            <a:ext cx="262073" cy="18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p:cNvPicPr>
            <a:picLocks noChangeAspect="1"/>
          </p:cNvPicPr>
          <p:nvPr/>
        </p:nvPicPr>
        <p:blipFill>
          <a:blip r:embed="rId6"/>
          <a:stretch>
            <a:fillRect/>
          </a:stretch>
        </p:blipFill>
        <p:spPr>
          <a:xfrm>
            <a:off x="728526" y="963718"/>
            <a:ext cx="3589603" cy="2714859"/>
          </a:xfrm>
          <a:prstGeom prst="rect">
            <a:avLst/>
          </a:prstGeom>
        </p:spPr>
      </p:pic>
      <p:pic>
        <p:nvPicPr>
          <p:cNvPr id="21" name="Imagen 20"/>
          <p:cNvPicPr>
            <a:picLocks noChangeAspect="1"/>
          </p:cNvPicPr>
          <p:nvPr/>
        </p:nvPicPr>
        <p:blipFill>
          <a:blip r:embed="rId7"/>
          <a:stretch>
            <a:fillRect/>
          </a:stretch>
        </p:blipFill>
        <p:spPr>
          <a:xfrm>
            <a:off x="728526" y="3678577"/>
            <a:ext cx="3589603" cy="2399363"/>
          </a:xfrm>
          <a:prstGeom prst="rect">
            <a:avLst/>
          </a:prstGeom>
        </p:spPr>
      </p:pic>
      <p:pic>
        <p:nvPicPr>
          <p:cNvPr id="22" name="Imagen 21"/>
          <p:cNvPicPr>
            <a:picLocks noChangeAspect="1"/>
          </p:cNvPicPr>
          <p:nvPr/>
        </p:nvPicPr>
        <p:blipFill>
          <a:blip r:embed="rId8"/>
          <a:stretch>
            <a:fillRect/>
          </a:stretch>
        </p:blipFill>
        <p:spPr>
          <a:xfrm>
            <a:off x="7222124" y="3509883"/>
            <a:ext cx="1870281" cy="1366864"/>
          </a:xfrm>
          <a:prstGeom prst="rect">
            <a:avLst/>
          </a:prstGeom>
        </p:spPr>
      </p:pic>
      <p:sp>
        <p:nvSpPr>
          <p:cNvPr id="23" name="Rectángulo 22"/>
          <p:cNvSpPr/>
          <p:nvPr/>
        </p:nvSpPr>
        <p:spPr>
          <a:xfrm>
            <a:off x="4302091" y="1252841"/>
            <a:ext cx="4572000" cy="923330"/>
          </a:xfrm>
          <a:prstGeom prst="rect">
            <a:avLst/>
          </a:prstGeom>
        </p:spPr>
        <p:txBody>
          <a:bodyPr>
            <a:spAutoFit/>
          </a:bodyPr>
          <a:lstStyle/>
          <a:p>
            <a:pPr algn="just"/>
            <a:r>
              <a:rPr lang="es-ES" dirty="0" smtClean="0">
                <a:latin typeface="Times New Roman" panose="02020603050405020304" pitchFamily="18" charset="0"/>
                <a:cs typeface="Times New Roman" panose="02020603050405020304" pitchFamily="18" charset="0"/>
              </a:rPr>
              <a:t>Criterio de Deflexión: En ausencia de un criterio, el límite de deflexión aplicable para una carga vehicular general es:</a:t>
            </a:r>
            <a:endParaRPr lang="es-EC" dirty="0">
              <a:latin typeface="Times New Roman" panose="02020603050405020304" pitchFamily="18" charset="0"/>
              <a:cs typeface="Times New Roman" panose="02020603050405020304" pitchFamily="18" charset="0"/>
            </a:endParaRPr>
          </a:p>
        </p:txBody>
      </p:sp>
      <p:sp>
        <p:nvSpPr>
          <p:cNvPr id="24" name="Rectángulo 23"/>
          <p:cNvSpPr/>
          <p:nvPr/>
        </p:nvSpPr>
        <p:spPr>
          <a:xfrm>
            <a:off x="4480079" y="4996946"/>
            <a:ext cx="4572000" cy="646331"/>
          </a:xfrm>
          <a:prstGeom prst="rect">
            <a:avLst/>
          </a:prstGeom>
        </p:spPr>
        <p:txBody>
          <a:bodyPr>
            <a:spAutoFit/>
          </a:bodyPr>
          <a:lstStyle/>
          <a:p>
            <a:pPr algn="just"/>
            <a:r>
              <a:rPr lang="es-ES" dirty="0" smtClean="0">
                <a:latin typeface="Times New Roman" panose="02020603050405020304" pitchFamily="18" charset="0"/>
                <a:cs typeface="Times New Roman" panose="02020603050405020304" pitchFamily="18" charset="0"/>
              </a:rPr>
              <a:t>Lo que indica que la deflexión máxima será de 13,46 mm </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327801"/>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977" y="5898471"/>
            <a:ext cx="3168352" cy="955698"/>
          </a:xfrm>
          <a:prstGeom prst="rect">
            <a:avLst/>
          </a:prstGeom>
        </p:spPr>
      </p:pic>
      <p:sp>
        <p:nvSpPr>
          <p:cNvPr id="3" name="Rectángulo 2"/>
          <p:cNvSpPr/>
          <p:nvPr/>
        </p:nvSpPr>
        <p:spPr>
          <a:xfrm>
            <a:off x="937390" y="1097877"/>
            <a:ext cx="7883082" cy="1477328"/>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El diseño por factores de carga (</a:t>
            </a:r>
            <a:r>
              <a:rPr lang="es-ES" dirty="0" smtClean="0">
                <a:latin typeface="Times New Roman" panose="02020603050405020304" pitchFamily="18" charset="0"/>
                <a:cs typeface="Times New Roman" panose="02020603050405020304" pitchFamily="18" charset="0"/>
              </a:rPr>
              <a:t>LRFD</a:t>
            </a:r>
            <a:r>
              <a:rPr lang="es-ES" dirty="0">
                <a:latin typeface="Times New Roman" panose="02020603050405020304" pitchFamily="18" charset="0"/>
                <a:cs typeface="Times New Roman" panose="02020603050405020304" pitchFamily="18" charset="0"/>
              </a:rPr>
              <a:t>) reconoce que ciertas cargas de diseño,</a:t>
            </a:r>
          </a:p>
          <a:p>
            <a:pPr algn="just"/>
            <a:r>
              <a:rPr lang="es-ES" dirty="0">
                <a:latin typeface="Times New Roman" panose="02020603050405020304" pitchFamily="18" charset="0"/>
                <a:cs typeface="Times New Roman" panose="02020603050405020304" pitchFamily="18" charset="0"/>
              </a:rPr>
              <a:t>como las cargas vivas son más variables que otras cargas, como las </a:t>
            </a:r>
            <a:r>
              <a:rPr lang="es-ES" dirty="0" smtClean="0">
                <a:latin typeface="Times New Roman" panose="02020603050405020304" pitchFamily="18" charset="0"/>
                <a:cs typeface="Times New Roman" panose="02020603050405020304" pitchFamily="18" charset="0"/>
              </a:rPr>
              <a:t>cargas muertas</a:t>
            </a:r>
            <a:r>
              <a:rPr lang="es-ES" dirty="0">
                <a:latin typeface="Times New Roman" panose="02020603050405020304" pitchFamily="18" charset="0"/>
                <a:cs typeface="Times New Roman" panose="02020603050405020304" pitchFamily="18" charset="0"/>
              </a:rPr>
              <a:t>. Por lo tanto diferentes multiplicadores son usados para cada tipo </a:t>
            </a:r>
            <a:r>
              <a:rPr lang="es-ES" dirty="0" smtClean="0">
                <a:latin typeface="Times New Roman" panose="02020603050405020304" pitchFamily="18" charset="0"/>
                <a:cs typeface="Times New Roman" panose="02020603050405020304" pitchFamily="18" charset="0"/>
              </a:rPr>
              <a:t>de carga</a:t>
            </a:r>
            <a:r>
              <a:rPr lang="es-ES" dirty="0">
                <a:latin typeface="Times New Roman" panose="02020603050405020304" pitchFamily="18" charset="0"/>
                <a:cs typeface="Times New Roman" panose="02020603050405020304" pitchFamily="18" charset="0"/>
              </a:rPr>
              <a:t>. La </a:t>
            </a:r>
            <a:r>
              <a:rPr lang="es-ES" dirty="0" smtClean="0">
                <a:latin typeface="Times New Roman" panose="02020603050405020304" pitchFamily="18" charset="0"/>
                <a:cs typeface="Times New Roman" panose="02020603050405020304" pitchFamily="18" charset="0"/>
              </a:rPr>
              <a:t>resistencia </a:t>
            </a:r>
            <a:r>
              <a:rPr lang="es-ES" dirty="0">
                <a:latin typeface="Times New Roman" panose="02020603050405020304" pitchFamily="18" charset="0"/>
                <a:cs typeface="Times New Roman" panose="02020603050405020304" pitchFamily="18" charset="0"/>
              </a:rPr>
              <a:t>máxima </a:t>
            </a:r>
            <a:r>
              <a:rPr lang="es-ES" dirty="0" smtClean="0">
                <a:latin typeface="Times New Roman" panose="02020603050405020304" pitchFamily="18" charset="0"/>
                <a:cs typeface="Times New Roman" panose="02020603050405020304" pitchFamily="18" charset="0"/>
              </a:rPr>
              <a:t>estimada de un miembro, deberá exceder la combinación de cargas.</a:t>
            </a:r>
            <a:endParaRPr lang="es-EC" dirty="0">
              <a:latin typeface="Times New Roman" panose="02020603050405020304" pitchFamily="18" charset="0"/>
              <a:cs typeface="Times New Roman" panose="02020603050405020304" pitchFamily="18" charset="0"/>
            </a:endParaRPr>
          </a:p>
        </p:txBody>
      </p:sp>
      <p:sp>
        <p:nvSpPr>
          <p:cNvPr id="4" name="Rectángulo 3"/>
          <p:cNvSpPr/>
          <p:nvPr/>
        </p:nvSpPr>
        <p:spPr>
          <a:xfrm>
            <a:off x="1475656" y="693870"/>
            <a:ext cx="6687231" cy="369332"/>
          </a:xfrm>
          <a:prstGeom prst="rect">
            <a:avLst/>
          </a:prstGeom>
        </p:spPr>
        <p:txBody>
          <a:bodyPr wrap="square">
            <a:spAutoFit/>
          </a:bodyPr>
          <a:lstStyle/>
          <a:p>
            <a:pPr algn="ctr"/>
            <a:r>
              <a:rPr lang="es-MX" b="1" dirty="0" smtClean="0">
                <a:latin typeface="Times New Roman" panose="02020603050405020304" pitchFamily="18" charset="0"/>
                <a:ea typeface="Calibri" panose="020F0502020204030204" pitchFamily="34" charset="0"/>
              </a:rPr>
              <a:t>SELECCIÓN DE FACTORES Y COMBINACIÓN DE CARGAS</a:t>
            </a:r>
            <a:endParaRPr lang="es-EC" b="1" dirty="0"/>
          </a:p>
        </p:txBody>
      </p:sp>
      <mc:AlternateContent xmlns:mc="http://schemas.openxmlformats.org/markup-compatibility/2006" xmlns:a14="http://schemas.microsoft.com/office/drawing/2010/main">
        <mc:Choice Requires="a14">
          <p:sp>
            <p:nvSpPr>
              <p:cNvPr id="7" name="Rectángulo 6"/>
              <p:cNvSpPr/>
              <p:nvPr/>
            </p:nvSpPr>
            <p:spPr>
              <a:xfrm>
                <a:off x="937390" y="2561599"/>
                <a:ext cx="6984776" cy="96808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s-ES">
                          <a:latin typeface="Times New Roman" panose="02020603050405020304" pitchFamily="18" charset="0"/>
                          <a:cs typeface="Times New Roman" panose="02020603050405020304" pitchFamily="18" charset="0"/>
                        </a:rPr>
                        <m:t>Estado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m:t>
                      </m:r>
                      <m:r>
                        <m:rPr>
                          <m:nor/>
                        </m:rPr>
                        <a:rPr lang="es-ES">
                          <a:latin typeface="Times New Roman" panose="02020603050405020304" pitchFamily="18" charset="0"/>
                          <a:cs typeface="Times New Roman" panose="02020603050405020304" pitchFamily="18" charset="0"/>
                        </a:rPr>
                        <m:t>í</m:t>
                      </m:r>
                      <m:r>
                        <m:rPr>
                          <m:nor/>
                        </m:rPr>
                        <a:rPr lang="es-ES">
                          <a:latin typeface="Times New Roman" panose="02020603050405020304" pitchFamily="18" charset="0"/>
                          <a:cs typeface="Times New Roman" panose="02020603050405020304" pitchFamily="18" charset="0"/>
                        </a:rPr>
                        <m:t>mite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Resistencia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I</m:t>
                      </m:r>
                    </m:oMath>
                  </m:oMathPara>
                </a14:m>
                <a:endParaRPr lang="es-E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𝑛</m:t>
                      </m:r>
                      <m:d>
                        <m:dPr>
                          <m:begChr m:val="["/>
                          <m:endChr m:val="]"/>
                          <m:ctrlPr>
                            <a:rPr lang="es-ES" i="1">
                              <a:latin typeface="Cambria Math" panose="02040503050406030204" pitchFamily="18" charset="0"/>
                            </a:rPr>
                          </m:ctrlPr>
                        </m:dPr>
                        <m:e>
                          <m:r>
                            <a:rPr lang="es-ES" i="1">
                              <a:latin typeface="Cambria Math" panose="02040503050406030204" pitchFamily="18" charset="0"/>
                            </a:rPr>
                            <m:t>1.25</m:t>
                          </m:r>
                          <m:r>
                            <a:rPr lang="es-ES" i="1">
                              <a:latin typeface="Cambria Math" panose="02040503050406030204" pitchFamily="18" charset="0"/>
                            </a:rPr>
                            <m:t>𝐷𝐶</m:t>
                          </m:r>
                          <m:r>
                            <a:rPr lang="es-ES" i="1">
                              <a:latin typeface="Cambria Math" panose="02040503050406030204" pitchFamily="18" charset="0"/>
                            </a:rPr>
                            <m:t>+1.50</m:t>
                          </m:r>
                          <m:r>
                            <a:rPr lang="es-ES" i="1">
                              <a:latin typeface="Cambria Math" panose="02040503050406030204" pitchFamily="18" charset="0"/>
                            </a:rPr>
                            <m:t>𝐷𝑊</m:t>
                          </m:r>
                          <m:r>
                            <a:rPr lang="es-ES" i="1">
                              <a:latin typeface="Cambria Math" panose="02040503050406030204" pitchFamily="18" charset="0"/>
                            </a:rPr>
                            <m:t>+1.75</m:t>
                          </m:r>
                          <m:d>
                            <m:dPr>
                              <m:ctrlPr>
                                <a:rPr lang="es-ES"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r>
                            <a:rPr lang="es-ES" i="1">
                              <a:latin typeface="Cambria Math" panose="02040503050406030204" pitchFamily="18" charset="0"/>
                            </a:rPr>
                            <m:t>+1.0</m:t>
                          </m:r>
                          <m:r>
                            <a:rPr lang="es-ES" i="1">
                              <a:latin typeface="Cambria Math" panose="02040503050406030204" pitchFamily="18" charset="0"/>
                            </a:rPr>
                            <m:t>𝐹𝑅</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𝛾</m:t>
                              </m:r>
                            </m:e>
                            <m:sub>
                              <m:r>
                                <a:rPr lang="es-ES" i="1">
                                  <a:latin typeface="Cambria Math" panose="02040503050406030204" pitchFamily="18" charset="0"/>
                                </a:rPr>
                                <m:t>𝑇𝐺</m:t>
                              </m:r>
                            </m:sub>
                          </m:sSub>
                          <m:r>
                            <a:rPr lang="es-ES" i="1">
                              <a:latin typeface="Cambria Math" panose="02040503050406030204" pitchFamily="18" charset="0"/>
                            </a:rPr>
                            <m:t>𝑇𝐺</m:t>
                          </m:r>
                        </m:e>
                      </m:d>
                    </m:oMath>
                  </m:oMathPara>
                </a14:m>
                <a:endParaRPr lang="es-ES" dirty="0"/>
              </a:p>
              <a:p>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937390" y="2561599"/>
                <a:ext cx="6984776" cy="968086"/>
              </a:xfrm>
              <a:prstGeom prst="rect">
                <a:avLst/>
              </a:prstGeom>
              <a:blipFill rotWithShape="0">
                <a:blip r:embed="rId4"/>
                <a:stretch>
                  <a:fillRect/>
                </a:stretch>
              </a:blipFill>
            </p:spPr>
            <p:txBody>
              <a:bodyPr/>
              <a:lstStyle/>
              <a:p>
                <a:r>
                  <a:rPr lang="es-ES">
                    <a:noFill/>
                  </a:rPr>
                  <a:t> </a:t>
                </a:r>
              </a:p>
            </p:txBody>
          </p:sp>
        </mc:Fallback>
      </mc:AlternateContent>
      <p:sp>
        <p:nvSpPr>
          <p:cNvPr id="8" name="Rectángulo 7"/>
          <p:cNvSpPr/>
          <p:nvPr/>
        </p:nvSpPr>
        <p:spPr>
          <a:xfrm>
            <a:off x="937390" y="3254950"/>
            <a:ext cx="6984776" cy="646331"/>
          </a:xfrm>
          <a:prstGeom prst="rect">
            <a:avLst/>
          </a:prstGeom>
        </p:spPr>
        <p:txBody>
          <a:bodyPr wrap="square">
            <a:spAutoFit/>
          </a:bodyPr>
          <a:lstStyle/>
          <a:p>
            <a:endParaRPr lang="es-ES" dirty="0"/>
          </a:p>
          <a:p>
            <a:endParaRPr lang="es-ES" dirty="0"/>
          </a:p>
        </p:txBody>
      </p:sp>
      <mc:AlternateContent xmlns:mc="http://schemas.openxmlformats.org/markup-compatibility/2006" xmlns:a14="http://schemas.microsoft.com/office/drawing/2010/main">
        <mc:Choice Requires="a14">
          <p:sp>
            <p:nvSpPr>
              <p:cNvPr id="16" name="Rectángulo 15"/>
              <p:cNvSpPr/>
              <p:nvPr/>
            </p:nvSpPr>
            <p:spPr>
              <a:xfrm>
                <a:off x="899592" y="3450338"/>
                <a:ext cx="6984776" cy="923330"/>
              </a:xfrm>
              <a:prstGeom prst="rect">
                <a:avLst/>
              </a:prstGeom>
            </p:spPr>
            <p:txBody>
              <a:bodyPr wrap="square">
                <a:spAutoFit/>
              </a:bodyPr>
              <a:lstStyle/>
              <a:p>
                <a:r>
                  <a:rPr lang="es-ES" dirty="0"/>
                  <a:t> </a:t>
                </a:r>
                <a:r>
                  <a:rPr lang="es-ES" dirty="0" smtClean="0">
                    <a:latin typeface="Times New Roman" panose="02020603050405020304" pitchFamily="18" charset="0"/>
                    <a:cs typeface="Times New Roman" panose="02020603050405020304" pitchFamily="18" charset="0"/>
                  </a:rPr>
                  <a:t>Estado </a:t>
                </a:r>
                <a:r>
                  <a:rPr lang="es-ES" dirty="0">
                    <a:latin typeface="Times New Roman" panose="02020603050405020304" pitchFamily="18" charset="0"/>
                    <a:cs typeface="Times New Roman" panose="02020603050405020304" pitchFamily="18" charset="0"/>
                  </a:rPr>
                  <a:t>Límite Servicio II</a:t>
                </a:r>
              </a:p>
              <a:p>
                <a:pPr/>
                <a14:m>
                  <m:oMathPara xmlns:m="http://schemas.openxmlformats.org/officeDocument/2006/math">
                    <m:oMathParaPr>
                      <m:jc m:val="left"/>
                    </m:oMathParaPr>
                    <m:oMath xmlns:m="http://schemas.openxmlformats.org/officeDocument/2006/math">
                      <m:r>
                        <a:rPr lang="es-ES" b="0" i="1" smtClean="0">
                          <a:latin typeface="Cambria Math" panose="02040503050406030204" pitchFamily="18" charset="0"/>
                        </a:rPr>
                        <m:t>    </m:t>
                      </m:r>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𝑛</m:t>
                      </m:r>
                      <m:d>
                        <m:dPr>
                          <m:begChr m:val="["/>
                          <m:endChr m:val="]"/>
                          <m:ctrlPr>
                            <a:rPr lang="es-ES" i="1">
                              <a:latin typeface="Cambria Math" panose="02040503050406030204" pitchFamily="18" charset="0"/>
                            </a:rPr>
                          </m:ctrlPr>
                        </m:dPr>
                        <m:e>
                          <m:r>
                            <a:rPr lang="es-ES" i="1">
                              <a:latin typeface="Cambria Math" panose="02040503050406030204" pitchFamily="18" charset="0"/>
                            </a:rPr>
                            <m:t>1.0(</m:t>
                          </m:r>
                          <m:r>
                            <a:rPr lang="es-ES" i="1">
                              <a:latin typeface="Cambria Math" panose="02040503050406030204" pitchFamily="18" charset="0"/>
                            </a:rPr>
                            <m:t>𝐷𝐶</m:t>
                          </m:r>
                          <m:r>
                            <a:rPr lang="es-ES" i="1">
                              <a:latin typeface="Cambria Math" panose="02040503050406030204" pitchFamily="18" charset="0"/>
                            </a:rPr>
                            <m:t>+</m:t>
                          </m:r>
                          <m:r>
                            <a:rPr lang="es-ES" i="1">
                              <a:latin typeface="Cambria Math" panose="02040503050406030204" pitchFamily="18" charset="0"/>
                            </a:rPr>
                            <m:t>𝐷𝑊</m:t>
                          </m:r>
                          <m:r>
                            <a:rPr lang="es-ES" i="1">
                              <a:latin typeface="Cambria Math" panose="02040503050406030204" pitchFamily="18" charset="0"/>
                            </a:rPr>
                            <m:t>)+1.3</m:t>
                          </m:r>
                          <m:d>
                            <m:dPr>
                              <m:ctrlPr>
                                <a:rPr lang="es-ES"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e>
                      </m:d>
                    </m:oMath>
                  </m:oMathPara>
                </a14:m>
                <a:endParaRPr lang="es-ES" dirty="0"/>
              </a:p>
              <a:p>
                <a:endParaRPr lang="es-ES" dirty="0"/>
              </a:p>
            </p:txBody>
          </p:sp>
        </mc:Choice>
        <mc:Fallback xmlns="">
          <p:sp>
            <p:nvSpPr>
              <p:cNvPr id="16" name="Rectángulo 15"/>
              <p:cNvSpPr>
                <a:spLocks noRot="1" noChangeAspect="1" noMove="1" noResize="1" noEditPoints="1" noAdjustHandles="1" noChangeArrowheads="1" noChangeShapeType="1" noTextEdit="1"/>
              </p:cNvSpPr>
              <p:nvPr/>
            </p:nvSpPr>
            <p:spPr>
              <a:xfrm>
                <a:off x="899592" y="3450338"/>
                <a:ext cx="6984776" cy="923330"/>
              </a:xfrm>
              <a:prstGeom prst="rect">
                <a:avLst/>
              </a:prstGeom>
              <a:blipFill rotWithShape="0">
                <a:blip r:embed="rId5"/>
                <a:stretch>
                  <a:fillRect t="-397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937390" y="4394165"/>
                <a:ext cx="6984776" cy="1503553"/>
              </a:xfrm>
              <a:prstGeom prst="rect">
                <a:avLst/>
              </a:prstGeom>
            </p:spPr>
            <p:txBody>
              <a:bodyPr wrap="square">
                <a:spAutoFit/>
              </a:bodyPr>
              <a:lstStyle/>
              <a:p>
                <a:r>
                  <a:rPr lang="es-ES" dirty="0" smtClean="0">
                    <a:latin typeface="Times New Roman" panose="02020603050405020304" pitchFamily="18" charset="0"/>
                    <a:cs typeface="Times New Roman" panose="02020603050405020304" pitchFamily="18" charset="0"/>
                  </a:rPr>
                  <a:t>Fatiga I y II</a:t>
                </a:r>
              </a:p>
              <a:p>
                <a14:m>
                  <m:oMath xmlns:m="http://schemas.openxmlformats.org/officeDocument/2006/math">
                    <m:sSub>
                      <m:sSubPr>
                        <m:ctrlPr>
                          <a:rPr lang="es-ES" i="1">
                            <a:latin typeface="Cambria Math" panose="02040503050406030204" pitchFamily="18" charset="0"/>
                          </a:rPr>
                        </m:ctrlPr>
                      </m:sSubPr>
                      <m:e>
                        <m:r>
                          <a:rPr lang="es-ES" b="0" i="1" smtClean="0">
                            <a:latin typeface="Cambria Math" panose="02040503050406030204" pitchFamily="18" charset="0"/>
                          </a:rPr>
                          <m:t>  </m:t>
                        </m:r>
                        <m:r>
                          <a:rPr lang="es-ES" i="1">
                            <a:latin typeface="Cambria Math" panose="02040503050406030204" pitchFamily="18" charset="0"/>
                          </a:rPr>
                          <m:t>𝑈</m:t>
                        </m:r>
                      </m:e>
                      <m:sub>
                        <m:r>
                          <a:rPr lang="es-ES" i="1">
                            <a:latin typeface="Cambria Math" panose="02040503050406030204" pitchFamily="18" charset="0"/>
                          </a:rPr>
                          <m:t>𝑓𝑎𝑡𝑖𝑔𝑎𝐼</m:t>
                        </m:r>
                      </m:sub>
                    </m:sSub>
                    <m:r>
                      <a:rPr lang="es-ES" i="1">
                        <a:latin typeface="Cambria Math" panose="02040503050406030204" pitchFamily="18" charset="0"/>
                      </a:rPr>
                      <m:t>=</m:t>
                    </m:r>
                    <m:r>
                      <a:rPr lang="es-ES" i="1">
                        <a:latin typeface="Cambria Math" panose="02040503050406030204" pitchFamily="18" charset="0"/>
                      </a:rPr>
                      <m:t>𝑛</m:t>
                    </m:r>
                    <m:d>
                      <m:dPr>
                        <m:begChr m:val="["/>
                        <m:endChr m:val="]"/>
                        <m:ctrlPr>
                          <a:rPr lang="es-ES" i="1">
                            <a:latin typeface="Cambria Math" panose="02040503050406030204" pitchFamily="18" charset="0"/>
                          </a:rPr>
                        </m:ctrlPr>
                      </m:dPr>
                      <m:e>
                        <m:r>
                          <a:rPr lang="es-ES" i="1">
                            <a:latin typeface="Cambria Math" panose="02040503050406030204" pitchFamily="18" charset="0"/>
                          </a:rPr>
                          <m:t>1.5(</m:t>
                        </m:r>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r>
                          <a:rPr lang="es-ES" i="1">
                            <a:latin typeface="Cambria Math" panose="02040503050406030204" pitchFamily="18" charset="0"/>
                          </a:rPr>
                          <m:t>)</m:t>
                        </m:r>
                      </m:e>
                    </m:d>
                  </m:oMath>
                </a14:m>
                <a:r>
                  <a:rPr lang="es-ES" dirty="0" smtClean="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𝑈</m:t>
                        </m:r>
                      </m:e>
                      <m:sub>
                        <m:r>
                          <a:rPr lang="es-ES" i="1">
                            <a:latin typeface="Cambria Math" panose="02040503050406030204" pitchFamily="18" charset="0"/>
                          </a:rPr>
                          <m:t>𝑓𝑎𝑡𝑖𝑔𝑎𝐼𝐼</m:t>
                        </m:r>
                      </m:sub>
                    </m:sSub>
                    <m:r>
                      <a:rPr lang="es-ES" i="1">
                        <a:latin typeface="Cambria Math" panose="02040503050406030204" pitchFamily="18" charset="0"/>
                      </a:rPr>
                      <m:t>=</m:t>
                    </m:r>
                    <m:r>
                      <a:rPr lang="es-ES" i="1">
                        <a:latin typeface="Cambria Math" panose="02040503050406030204" pitchFamily="18" charset="0"/>
                      </a:rPr>
                      <m:t>𝑛</m:t>
                    </m:r>
                    <m:d>
                      <m:dPr>
                        <m:begChr m:val="["/>
                        <m:endChr m:val="]"/>
                        <m:ctrlPr>
                          <a:rPr lang="es-ES" i="1">
                            <a:latin typeface="Cambria Math" panose="02040503050406030204" pitchFamily="18" charset="0"/>
                          </a:rPr>
                        </m:ctrlPr>
                      </m:dPr>
                      <m:e>
                        <m:r>
                          <a:rPr lang="es-ES" i="1">
                            <a:latin typeface="Cambria Math" panose="02040503050406030204" pitchFamily="18" charset="0"/>
                          </a:rPr>
                          <m:t>0.75(</m:t>
                        </m:r>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r>
                          <a:rPr lang="es-ES" i="1">
                            <a:latin typeface="Cambria Math" panose="02040503050406030204" pitchFamily="18" charset="0"/>
                          </a:rPr>
                          <m:t>)</m:t>
                        </m:r>
                      </m:e>
                    </m:d>
                  </m:oMath>
                </a14:m>
                <a:endParaRPr lang="es-ES" dirty="0"/>
              </a:p>
              <a:p>
                <a:endParaRPr lang="es-ES" dirty="0"/>
              </a:p>
              <a:p>
                <a:endParaRPr lang="es-ES" dirty="0"/>
              </a:p>
              <a:p>
                <a:endParaRPr lang="es-ES" dirty="0"/>
              </a:p>
            </p:txBody>
          </p:sp>
        </mc:Choice>
        <mc:Fallback xmlns="">
          <p:sp>
            <p:nvSpPr>
              <p:cNvPr id="17" name="Rectángulo 16"/>
              <p:cNvSpPr>
                <a:spLocks noRot="1" noChangeAspect="1" noMove="1" noResize="1" noEditPoints="1" noAdjustHandles="1" noChangeArrowheads="1" noChangeShapeType="1" noTextEdit="1"/>
              </p:cNvSpPr>
              <p:nvPr/>
            </p:nvSpPr>
            <p:spPr>
              <a:xfrm>
                <a:off x="937390" y="4394165"/>
                <a:ext cx="6984776" cy="1503553"/>
              </a:xfrm>
              <a:prstGeom prst="rect">
                <a:avLst/>
              </a:prstGeom>
              <a:blipFill rotWithShape="0">
                <a:blip r:embed="rId6"/>
                <a:stretch>
                  <a:fillRect l="-785" t="-24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937390" y="5249876"/>
                <a:ext cx="6984776" cy="1200329"/>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Resistencia I, Estado Construcción</a:t>
                </a:r>
              </a:p>
              <a:p>
                <a:r>
                  <a:rPr lang="es-ES" dirty="0" smtClean="0">
                    <a:latin typeface="Times New Roman" panose="02020603050405020304" pitchFamily="18" charset="0"/>
                    <a:cs typeface="Times New Roman" panose="02020603050405020304" pitchFamily="18" charset="0"/>
                  </a:rPr>
                  <a:t>  </a:t>
                </a:r>
                <a14:m>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𝑛</m:t>
                    </m:r>
                    <m:d>
                      <m:dPr>
                        <m:begChr m:val="["/>
                        <m:endChr m:val="]"/>
                        <m:ctrlPr>
                          <a:rPr lang="es-ES" i="1">
                            <a:latin typeface="Cambria Math" panose="02040503050406030204" pitchFamily="18" charset="0"/>
                          </a:rPr>
                        </m:ctrlPr>
                      </m:dPr>
                      <m:e>
                        <m:r>
                          <a:rPr lang="es-ES" i="1">
                            <a:latin typeface="Cambria Math" panose="02040503050406030204" pitchFamily="18" charset="0"/>
                          </a:rPr>
                          <m:t>1.25</m:t>
                        </m:r>
                        <m:r>
                          <a:rPr lang="es-ES" i="1">
                            <a:latin typeface="Cambria Math" panose="02040503050406030204" pitchFamily="18" charset="0"/>
                          </a:rPr>
                          <m:t>𝐷𝐶</m:t>
                        </m:r>
                        <m:r>
                          <a:rPr lang="es-ES" i="1">
                            <a:latin typeface="Cambria Math" panose="02040503050406030204" pitchFamily="18" charset="0"/>
                          </a:rPr>
                          <m:t>+1.75</m:t>
                        </m:r>
                        <m:d>
                          <m:dPr>
                            <m:ctrlPr>
                              <a:rPr lang="es-ES" i="1">
                                <a:latin typeface="Cambria Math" panose="02040503050406030204" pitchFamily="18" charset="0"/>
                              </a:rPr>
                            </m:ctrlPr>
                          </m:dPr>
                          <m:e>
                            <m:r>
                              <a:rPr lang="es-ES" i="1">
                                <a:latin typeface="Cambria Math" panose="02040503050406030204" pitchFamily="18" charset="0"/>
                              </a:rPr>
                              <m:t>𝐶𝑎𝑟𝑔𝑎𝑠</m:t>
                            </m:r>
                            <m:r>
                              <a:rPr lang="es-ES" i="1">
                                <a:latin typeface="Cambria Math" panose="02040503050406030204" pitchFamily="18" charset="0"/>
                              </a:rPr>
                              <m:t> </m:t>
                            </m:r>
                            <m:r>
                              <a:rPr lang="es-ES" i="1">
                                <a:latin typeface="Cambria Math" panose="02040503050406030204" pitchFamily="18" charset="0"/>
                              </a:rPr>
                              <m:t>𝑣𝑖𝑣𝑎𝑠</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es-ES" i="1">
                                <a:latin typeface="Cambria Math" panose="02040503050406030204" pitchFamily="18" charset="0"/>
                              </a:rPr>
                              <m:t>𝑐𝑜𝑛𝑠𝑡𝑟𝑢𝑐𝑐𝑖</m:t>
                            </m:r>
                            <m:r>
                              <a:rPr lang="es-ES" i="1">
                                <a:latin typeface="Cambria Math" panose="02040503050406030204" pitchFamily="18" charset="0"/>
                              </a:rPr>
                              <m:t>ó</m:t>
                            </m:r>
                            <m:r>
                              <a:rPr lang="es-ES" i="1">
                                <a:latin typeface="Cambria Math" panose="02040503050406030204" pitchFamily="18" charset="0"/>
                              </a:rPr>
                              <m:t>𝑛</m:t>
                            </m:r>
                            <m:r>
                              <a:rPr lang="es-ES" i="1">
                                <a:latin typeface="Cambria Math" panose="02040503050406030204" pitchFamily="18" charset="0"/>
                              </a:rPr>
                              <m:t>+1.5</m:t>
                            </m:r>
                            <m:r>
                              <a:rPr lang="es-ES" i="1">
                                <a:latin typeface="Cambria Math" panose="02040503050406030204" pitchFamily="18" charset="0"/>
                              </a:rPr>
                              <m:t>𝐼𝑀</m:t>
                            </m:r>
                          </m:e>
                        </m:d>
                      </m:e>
                    </m:d>
                  </m:oMath>
                </a14:m>
                <a:endParaRPr lang="es-ES" dirty="0"/>
              </a:p>
              <a:p>
                <a:endParaRPr lang="es-ES" dirty="0"/>
              </a:p>
              <a:p>
                <a:endParaRPr lang="es-ES" dirty="0"/>
              </a:p>
            </p:txBody>
          </p:sp>
        </mc:Choice>
        <mc:Fallback xmlns="">
          <p:sp>
            <p:nvSpPr>
              <p:cNvPr id="19" name="Rectángulo 18"/>
              <p:cNvSpPr>
                <a:spLocks noRot="1" noChangeAspect="1" noMove="1" noResize="1" noEditPoints="1" noAdjustHandles="1" noChangeArrowheads="1" noChangeShapeType="1" noTextEdit="1"/>
              </p:cNvSpPr>
              <p:nvPr/>
            </p:nvSpPr>
            <p:spPr>
              <a:xfrm>
                <a:off x="937390" y="5249876"/>
                <a:ext cx="6984776" cy="1200329"/>
              </a:xfrm>
              <a:prstGeom prst="rect">
                <a:avLst/>
              </a:prstGeom>
              <a:blipFill rotWithShape="0">
                <a:blip r:embed="rId9"/>
                <a:stretch>
                  <a:fillRect l="-785" t="-2538"/>
                </a:stretch>
              </a:blipFill>
            </p:spPr>
            <p:txBody>
              <a:bodyPr/>
              <a:lstStyle/>
              <a:p>
                <a:r>
                  <a:rPr lang="es-ES">
                    <a:noFill/>
                  </a:rPr>
                  <a:t> </a:t>
                </a:r>
              </a:p>
            </p:txBody>
          </p:sp>
        </mc:Fallback>
      </mc:AlternateContent>
    </p:spTree>
    <p:extLst>
      <p:ext uri="{BB962C8B-B14F-4D97-AF65-F5344CB8AC3E}">
        <p14:creationId xmlns:p14="http://schemas.microsoft.com/office/powerpoint/2010/main" val="3329151902"/>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35992"/>
            <a:ext cx="9144000" cy="6902450"/>
          </a:xfrm>
          <a:prstGeom prst="rect">
            <a:avLst/>
          </a:prstGeom>
          <a:noFill/>
          <a:ln w="9525">
            <a:noFill/>
            <a:miter lim="800000"/>
            <a:headEnd/>
            <a:tailEnd/>
          </a:ln>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977" y="5898471"/>
            <a:ext cx="3168352" cy="955698"/>
          </a:xfrm>
          <a:prstGeom prst="rect">
            <a:avLst/>
          </a:prstGeom>
        </p:spPr>
      </p:pic>
      <p:sp>
        <p:nvSpPr>
          <p:cNvPr id="3" name="Rectángulo 2"/>
          <p:cNvSpPr/>
          <p:nvPr/>
        </p:nvSpPr>
        <p:spPr>
          <a:xfrm>
            <a:off x="937390" y="1097877"/>
            <a:ext cx="7883082" cy="369332"/>
          </a:xfrm>
          <a:prstGeom prst="rect">
            <a:avLst/>
          </a:prstGeom>
        </p:spPr>
        <p:txBody>
          <a:bodyPr wrap="square">
            <a:spAutoFit/>
          </a:bodyPr>
          <a:lstStyle/>
          <a:p>
            <a:pPr algn="just"/>
            <a:endParaRPr lang="es-EC" dirty="0">
              <a:latin typeface="Times New Roman" panose="02020603050405020304" pitchFamily="18" charset="0"/>
              <a:cs typeface="Times New Roman" panose="02020603050405020304" pitchFamily="18" charset="0"/>
            </a:endParaRPr>
          </a:p>
        </p:txBody>
      </p:sp>
      <p:sp>
        <p:nvSpPr>
          <p:cNvPr id="4" name="Rectángulo 3"/>
          <p:cNvSpPr/>
          <p:nvPr/>
        </p:nvSpPr>
        <p:spPr>
          <a:xfrm>
            <a:off x="1475656" y="693870"/>
            <a:ext cx="6687231" cy="369332"/>
          </a:xfrm>
          <a:prstGeom prst="rect">
            <a:avLst/>
          </a:prstGeom>
        </p:spPr>
        <p:txBody>
          <a:bodyPr wrap="square">
            <a:spAutoFit/>
          </a:bodyPr>
          <a:lstStyle/>
          <a:p>
            <a:pPr algn="ctr"/>
            <a:r>
              <a:rPr lang="es-MX" b="1" dirty="0" smtClean="0">
                <a:latin typeface="Times New Roman" panose="02020603050405020304" pitchFamily="18" charset="0"/>
              </a:rPr>
              <a:t>NÚMERO DE CARRILES Y SELECCIÓN DE CARGA VIVA</a:t>
            </a:r>
            <a:endParaRPr lang="es-EC" b="1" dirty="0"/>
          </a:p>
        </p:txBody>
      </p:sp>
      <mc:AlternateContent xmlns:mc="http://schemas.openxmlformats.org/markup-compatibility/2006" xmlns:a14="http://schemas.microsoft.com/office/drawing/2010/main">
        <mc:Choice Requires="a14">
          <p:sp>
            <p:nvSpPr>
              <p:cNvPr id="7" name="Rectángulo 6"/>
              <p:cNvSpPr/>
              <p:nvPr/>
            </p:nvSpPr>
            <p:spPr>
              <a:xfrm>
                <a:off x="937390" y="1757072"/>
                <a:ext cx="6984776" cy="991682"/>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𝐿</m:t>
                          </m:r>
                        </m:sub>
                      </m:sSub>
                      <m:r>
                        <a:rPr lang="es-ES" i="1">
                          <a:latin typeface="Cambria Math" panose="02040503050406030204" pitchFamily="18" charset="0"/>
                        </a:rPr>
                        <m:t>=</m:t>
                      </m:r>
                      <m:r>
                        <a:rPr lang="es-ES" i="1">
                          <a:latin typeface="Cambria Math" panose="02040503050406030204" pitchFamily="18" charset="0"/>
                        </a:rPr>
                        <m:t>𝐼𝑁𝑇</m:t>
                      </m:r>
                      <m:d>
                        <m:dPr>
                          <m:ctrlPr>
                            <a:rPr lang="es-ES" i="1">
                              <a:latin typeface="Cambria Math" panose="02040503050406030204" pitchFamily="18" charset="0"/>
                            </a:rPr>
                          </m:ctrlPr>
                        </m:dPr>
                        <m:e>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𝐴𝑛𝑐h𝑜</m:t>
                                  </m:r>
                                </m:e>
                                <m:sub>
                                  <m:r>
                                    <a:rPr lang="es-ES" i="1">
                                      <a:latin typeface="Cambria Math" panose="02040503050406030204" pitchFamily="18" charset="0"/>
                                    </a:rPr>
                                    <m:t>𝑝𝑢𝑒𝑛𝑡𝑒</m:t>
                                  </m:r>
                                </m:sub>
                              </m:sSub>
                            </m:num>
                            <m:den>
                              <m:r>
                                <a:rPr lang="es-ES" i="1">
                                  <a:latin typeface="Cambria Math" panose="02040503050406030204" pitchFamily="18" charset="0"/>
                                </a:rPr>
                                <m:t>12</m:t>
                              </m:r>
                            </m:den>
                          </m:f>
                        </m:e>
                      </m:d>
                      <m:r>
                        <a:rPr lang="es-EC" b="0" i="0" smtClean="0">
                          <a:latin typeface="Cambria Math" panose="02040503050406030204" pitchFamily="18" charset="0"/>
                        </a:rPr>
                        <m:t>=</m:t>
                      </m:r>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44</m:t>
                              </m:r>
                            </m:num>
                            <m:den>
                              <m:r>
                                <a:rPr lang="es-ES" i="1">
                                  <a:latin typeface="Cambria Math" panose="02040503050406030204" pitchFamily="18" charset="0"/>
                                </a:rPr>
                                <m:t>12</m:t>
                              </m:r>
                            </m:den>
                          </m:f>
                        </m:e>
                      </m:d>
                      <m:r>
                        <a:rPr lang="es-EC" b="0" i="0" smtClean="0">
                          <a:latin typeface="Cambria Math" panose="02040503050406030204" pitchFamily="18" charset="0"/>
                        </a:rPr>
                        <m:t>=3,66=4 </m:t>
                      </m:r>
                      <m:r>
                        <m:rPr>
                          <m:sty m:val="p"/>
                        </m:rPr>
                        <a:rPr lang="es-EC" b="0" i="0" smtClean="0">
                          <a:latin typeface="Cambria Math" panose="02040503050406030204" pitchFamily="18" charset="0"/>
                        </a:rPr>
                        <m:t>carriles</m:t>
                      </m:r>
                    </m:oMath>
                  </m:oMathPara>
                </a14:m>
                <a:endParaRPr lang="es-ES" dirty="0"/>
              </a:p>
              <a:p>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937390" y="1757072"/>
                <a:ext cx="6984776" cy="991682"/>
              </a:xfrm>
              <a:prstGeom prst="rect">
                <a:avLst/>
              </a:prstGeom>
              <a:blipFill rotWithShape="0">
                <a:blip r:embed="rId4"/>
                <a:stretch>
                  <a:fillRect/>
                </a:stretch>
              </a:blipFill>
            </p:spPr>
            <p:txBody>
              <a:bodyPr/>
              <a:lstStyle/>
              <a:p>
                <a:r>
                  <a:rPr lang="es-EC">
                    <a:noFill/>
                  </a:rPr>
                  <a:t> </a:t>
                </a:r>
              </a:p>
            </p:txBody>
          </p:sp>
        </mc:Fallback>
      </mc:AlternateContent>
      <p:sp>
        <p:nvSpPr>
          <p:cNvPr id="19" name="Rectángulo 18"/>
          <p:cNvSpPr/>
          <p:nvPr/>
        </p:nvSpPr>
        <p:spPr>
          <a:xfrm>
            <a:off x="945738" y="4840708"/>
            <a:ext cx="6984776" cy="1200329"/>
          </a:xfrm>
          <a:prstGeom prst="rect">
            <a:avLst/>
          </a:prstGeom>
        </p:spPr>
        <p:txBody>
          <a:bodyPr wrap="square">
            <a:spAutoFit/>
          </a:bodyPr>
          <a:lstStyle/>
          <a:p>
            <a:r>
              <a:rPr lang="es-EC" b="1" u="sng" dirty="0" smtClean="0">
                <a:latin typeface="Times New Roman" panose="02020603050405020304" pitchFamily="18" charset="0"/>
              </a:rPr>
              <a:t>Carga de Carril</a:t>
            </a:r>
            <a:endParaRPr lang="es-EC" b="1" u="sng" dirty="0"/>
          </a:p>
          <a:p>
            <a:endParaRPr lang="es-ES" dirty="0"/>
          </a:p>
          <a:p>
            <a:endParaRPr lang="es-ES" dirty="0"/>
          </a:p>
          <a:p>
            <a:endParaRPr lang="es-ES" dirty="0"/>
          </a:p>
        </p:txBody>
      </p:sp>
      <p:sp>
        <p:nvSpPr>
          <p:cNvPr id="12" name="Rectángulo 11"/>
          <p:cNvSpPr/>
          <p:nvPr/>
        </p:nvSpPr>
        <p:spPr>
          <a:xfrm>
            <a:off x="937388" y="1215221"/>
            <a:ext cx="3151393" cy="369332"/>
          </a:xfrm>
          <a:prstGeom prst="rect">
            <a:avLst/>
          </a:prstGeom>
        </p:spPr>
        <p:txBody>
          <a:bodyPr wrap="square">
            <a:spAutoFit/>
          </a:bodyPr>
          <a:lstStyle/>
          <a:p>
            <a:r>
              <a:rPr lang="es-MX" b="1" u="sng" dirty="0" smtClean="0">
                <a:latin typeface="Times New Roman" panose="02020603050405020304" pitchFamily="18" charset="0"/>
              </a:rPr>
              <a:t>Número de Carriles</a:t>
            </a:r>
            <a:endParaRPr lang="es-EC" b="1" u="sng" dirty="0"/>
          </a:p>
        </p:txBody>
      </p:sp>
      <p:sp>
        <p:nvSpPr>
          <p:cNvPr id="10" name="Rectángulo 9"/>
          <p:cNvSpPr/>
          <p:nvPr/>
        </p:nvSpPr>
        <p:spPr>
          <a:xfrm>
            <a:off x="1538396" y="2679965"/>
            <a:ext cx="3151393" cy="369332"/>
          </a:xfrm>
          <a:prstGeom prst="rect">
            <a:avLst/>
          </a:prstGeom>
        </p:spPr>
        <p:txBody>
          <a:bodyPr wrap="square">
            <a:spAutoFit/>
          </a:bodyPr>
          <a:lstStyle/>
          <a:p>
            <a:r>
              <a:rPr lang="es-MX" b="1" u="sng" dirty="0" smtClean="0">
                <a:latin typeface="Times New Roman" panose="02020603050405020304" pitchFamily="18" charset="0"/>
              </a:rPr>
              <a:t>Camión de Carga</a:t>
            </a:r>
            <a:endParaRPr lang="es-EC" b="1" u="sng" dirty="0"/>
          </a:p>
        </p:txBody>
      </p:sp>
      <p:pic>
        <p:nvPicPr>
          <p:cNvPr id="13" name="Imagen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193836"/>
            <a:ext cx="4532319" cy="1409843"/>
          </a:xfrm>
          <a:prstGeom prst="rect">
            <a:avLst/>
          </a:prstGeom>
          <a:noFill/>
          <a:ln>
            <a:noFill/>
          </a:ln>
        </p:spPr>
      </p:pic>
      <p:sp>
        <p:nvSpPr>
          <p:cNvPr id="14" name="Rectángulo 13"/>
          <p:cNvSpPr/>
          <p:nvPr/>
        </p:nvSpPr>
        <p:spPr>
          <a:xfrm>
            <a:off x="6309169" y="2728111"/>
            <a:ext cx="3151393" cy="369332"/>
          </a:xfrm>
          <a:prstGeom prst="rect">
            <a:avLst/>
          </a:prstGeom>
        </p:spPr>
        <p:txBody>
          <a:bodyPr wrap="square">
            <a:spAutoFit/>
          </a:bodyPr>
          <a:lstStyle/>
          <a:p>
            <a:r>
              <a:rPr lang="es-MX" b="1" u="sng" dirty="0" smtClean="0">
                <a:latin typeface="Times New Roman" panose="02020603050405020304" pitchFamily="18" charset="0"/>
              </a:rPr>
              <a:t>Tándem de Diseño</a:t>
            </a:r>
            <a:endParaRPr lang="es-EC" b="1" u="sng" dirty="0"/>
          </a:p>
        </p:txBody>
      </p:sp>
      <p:pic>
        <p:nvPicPr>
          <p:cNvPr id="15" name="Imagen 14"/>
          <p:cNvPicPr/>
          <p:nvPr/>
        </p:nvPicPr>
        <p:blipFill rotWithShape="1">
          <a:blip r:embed="rId6">
            <a:extLst>
              <a:ext uri="{28A0092B-C50C-407E-A947-70E740481C1C}">
                <a14:useLocalDpi xmlns:a14="http://schemas.microsoft.com/office/drawing/2010/main" val="0"/>
              </a:ext>
            </a:extLst>
          </a:blip>
          <a:srcRect t="25743" b="19163"/>
          <a:stretch/>
        </p:blipFill>
        <p:spPr bwMode="auto">
          <a:xfrm>
            <a:off x="5580112" y="3403782"/>
            <a:ext cx="3376295" cy="989330"/>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7"/>
          <a:stretch>
            <a:fillRect/>
          </a:stretch>
        </p:blipFill>
        <p:spPr>
          <a:xfrm>
            <a:off x="2657096" y="5165866"/>
            <a:ext cx="4324350" cy="533400"/>
          </a:xfrm>
          <a:prstGeom prst="rect">
            <a:avLst/>
          </a:prstGeom>
        </p:spPr>
      </p:pic>
    </p:spTree>
    <p:extLst>
      <p:ext uri="{BB962C8B-B14F-4D97-AF65-F5344CB8AC3E}">
        <p14:creationId xmlns:p14="http://schemas.microsoft.com/office/powerpoint/2010/main" val="3573461317"/>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27348"/>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mc:AlternateContent xmlns:mc="http://schemas.openxmlformats.org/markup-compatibility/2006" xmlns:a14="http://schemas.microsoft.com/office/drawing/2010/main">
        <mc:Choice Requires="a14">
          <p:sp>
            <p:nvSpPr>
              <p:cNvPr id="11" name="Rectángulo 10"/>
              <p:cNvSpPr/>
              <p:nvPr/>
            </p:nvSpPr>
            <p:spPr>
              <a:xfrm>
                <a:off x="173808" y="1503729"/>
                <a:ext cx="3650358" cy="960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s-ES" smtClean="0">
                          <a:latin typeface="Times New Roman" panose="02020603050405020304" pitchFamily="18" charset="0"/>
                          <a:cs typeface="Times New Roman" panose="02020603050405020304" pitchFamily="18" charset="0"/>
                        </a:rPr>
                        <m:t>Se</m:t>
                      </m:r>
                      <m:r>
                        <m:rPr>
                          <m:nor/>
                        </m:rPr>
                        <a:rPr lang="es-ES" smtClean="0">
                          <a:latin typeface="Times New Roman" panose="02020603050405020304" pitchFamily="18" charset="0"/>
                          <a:cs typeface="Times New Roman" panose="02020603050405020304" pitchFamily="18" charset="0"/>
                        </a:rPr>
                        <m:t> </m:t>
                      </m:r>
                      <m:r>
                        <m:rPr>
                          <m:nor/>
                        </m:rPr>
                        <a:rPr lang="es-ES" smtClean="0">
                          <a:latin typeface="Times New Roman" panose="02020603050405020304" pitchFamily="18" charset="0"/>
                          <a:cs typeface="Times New Roman" panose="02020603050405020304" pitchFamily="18" charset="0"/>
                        </a:rPr>
                        <m:t>asume</m:t>
                      </m:r>
                      <m:r>
                        <m:rPr>
                          <m:nor/>
                        </m:rPr>
                        <a:rPr lang="es-ES" smtClean="0">
                          <a:latin typeface="Times New Roman" panose="02020603050405020304" pitchFamily="18" charset="0"/>
                          <a:cs typeface="Times New Roman" panose="02020603050405020304" pitchFamily="18" charset="0"/>
                        </a:rPr>
                        <m:t> </m:t>
                      </m:r>
                      <m:r>
                        <m:rPr>
                          <m:nor/>
                        </m:rPr>
                        <a:rPr lang="es-ES" smtClean="0">
                          <a:latin typeface="Times New Roman" panose="02020603050405020304" pitchFamily="18" charset="0"/>
                          <a:cs typeface="Times New Roman" panose="02020603050405020304" pitchFamily="18" charset="0"/>
                        </a:rPr>
                        <m:t>para</m:t>
                      </m:r>
                      <m:r>
                        <m:rPr>
                          <m:nor/>
                        </m:rPr>
                        <a:rPr lang="es-ES" smtClean="0">
                          <a:latin typeface="Times New Roman" panose="02020603050405020304" pitchFamily="18" charset="0"/>
                          <a:cs typeface="Times New Roman" panose="02020603050405020304" pitchFamily="18" charset="0"/>
                        </a:rPr>
                        <m:t> </m:t>
                      </m:r>
                      <m:r>
                        <m:rPr>
                          <m:nor/>
                        </m:rPr>
                        <a:rPr lang="es-ES" smtClean="0">
                          <a:latin typeface="Times New Roman" panose="02020603050405020304" pitchFamily="18" charset="0"/>
                          <a:cs typeface="Times New Roman" panose="02020603050405020304" pitchFamily="18" charset="0"/>
                        </a:rPr>
                        <m:t>un</m:t>
                      </m:r>
                      <m:r>
                        <m:rPr>
                          <m:nor/>
                        </m:rPr>
                        <a:rPr lang="es-ES" smtClean="0">
                          <a:latin typeface="Times New Roman" panose="02020603050405020304" pitchFamily="18" charset="0"/>
                          <a:cs typeface="Times New Roman" panose="02020603050405020304" pitchFamily="18" charset="0"/>
                        </a:rPr>
                        <m:t> </m:t>
                      </m:r>
                      <m:r>
                        <m:rPr>
                          <m:nor/>
                        </m:rPr>
                        <a:rPr lang="es-ES" smtClean="0">
                          <a:latin typeface="Times New Roman" panose="02020603050405020304" pitchFamily="18" charset="0"/>
                          <a:cs typeface="Times New Roman" panose="02020603050405020304" pitchFamily="18" charset="0"/>
                        </a:rPr>
                        <m:t>dise</m:t>
                      </m:r>
                      <m:r>
                        <m:rPr>
                          <m:nor/>
                        </m:rPr>
                        <a:rPr lang="es-ES" smtClean="0">
                          <a:latin typeface="Times New Roman" panose="02020603050405020304" pitchFamily="18" charset="0"/>
                          <a:cs typeface="Times New Roman" panose="02020603050405020304" pitchFamily="18" charset="0"/>
                        </a:rPr>
                        <m:t>ñ</m:t>
                      </m:r>
                      <m:r>
                        <m:rPr>
                          <m:nor/>
                        </m:rPr>
                        <a:rPr lang="es-ES" smtClean="0">
                          <a:latin typeface="Times New Roman" panose="02020603050405020304" pitchFamily="18" charset="0"/>
                          <a:cs typeface="Times New Roman" panose="02020603050405020304" pitchFamily="18" charset="0"/>
                        </a:rPr>
                        <m:t>o</m:t>
                      </m:r>
                      <m:r>
                        <m:rPr>
                          <m:nor/>
                        </m:rPr>
                        <a:rPr lang="es-ES" smtClean="0">
                          <a:latin typeface="Times New Roman" panose="02020603050405020304" pitchFamily="18" charset="0"/>
                          <a:cs typeface="Times New Roman" panose="02020603050405020304" pitchFamily="18" charset="0"/>
                        </a:rPr>
                        <m:t> </m:t>
                      </m:r>
                      <m:r>
                        <m:rPr>
                          <m:nor/>
                        </m:rPr>
                        <a:rPr lang="es-ES" smtClean="0">
                          <a:latin typeface="Times New Roman" panose="02020603050405020304" pitchFamily="18" charset="0"/>
                          <a:cs typeface="Times New Roman" panose="02020603050405020304" pitchFamily="18" charset="0"/>
                        </a:rPr>
                        <m:t>preliminar</m:t>
                      </m:r>
                      <m:r>
                        <m:rPr>
                          <m:nor/>
                        </m:rPr>
                        <a:rPr lang="es-ES" smtClean="0"/>
                        <m:t>, </m:t>
                      </m:r>
                    </m:oMath>
                  </m:oMathPara>
                </a14:m>
                <a:endParaRPr lang="es-EC" dirty="0" smtClean="0"/>
              </a:p>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𝐾</m:t>
                              </m:r>
                            </m:e>
                            <m:sub>
                              <m:r>
                                <a:rPr lang="es-ES" i="1">
                                  <a:latin typeface="Cambria Math" panose="02040503050406030204" pitchFamily="18" charset="0"/>
                                </a:rPr>
                                <m:t>𝑔</m:t>
                              </m:r>
                            </m:sub>
                          </m:sSub>
                        </m:num>
                        <m:den>
                          <m:r>
                            <a:rPr lang="es-ES" i="1">
                              <a:latin typeface="Cambria Math" panose="02040503050406030204" pitchFamily="18" charset="0"/>
                            </a:rPr>
                            <m:t>12∗</m:t>
                          </m:r>
                          <m:r>
                            <a:rPr lang="es-ES" i="1">
                              <a:latin typeface="Cambria Math" panose="02040503050406030204" pitchFamily="18" charset="0"/>
                            </a:rPr>
                            <m:t>𝐿</m:t>
                          </m:r>
                          <m:r>
                            <a:rPr lang="es-ES" i="1">
                              <a:latin typeface="Cambria Math" panose="02040503050406030204" pitchFamily="18" charset="0"/>
                            </a:rPr>
                            <m:t>∗</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𝑠</m:t>
                                  </m:r>
                                </m:sub>
                              </m:sSub>
                            </m:e>
                            <m:sup>
                              <m:r>
                                <a:rPr lang="es-ES" i="1">
                                  <a:latin typeface="Cambria Math" panose="02040503050406030204" pitchFamily="18" charset="0"/>
                                </a:rPr>
                                <m:t>3</m:t>
                              </m:r>
                            </m:sup>
                          </m:sSup>
                        </m:den>
                      </m:f>
                      <m:r>
                        <a:rPr lang="es-ES" i="1">
                          <a:latin typeface="Cambria Math" panose="02040503050406030204" pitchFamily="18" charset="0"/>
                        </a:rPr>
                        <m:t>=1.00</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173808" y="1503729"/>
                <a:ext cx="3650358" cy="960328"/>
              </a:xfrm>
              <a:prstGeom prst="rect">
                <a:avLst/>
              </a:prstGeom>
              <a:blipFill rotWithShape="0">
                <a:blip r:embed="rId9"/>
                <a:stretch>
                  <a:fillRect/>
                </a:stretch>
              </a:blipFill>
            </p:spPr>
            <p:txBody>
              <a:bodyPr/>
              <a:lstStyle/>
              <a:p>
                <a:r>
                  <a:rPr lang="es-EC">
                    <a:noFill/>
                  </a:rPr>
                  <a:t> </a:t>
                </a:r>
              </a:p>
            </p:txBody>
          </p:sp>
        </mc:Fallback>
      </mc:AlternateContent>
      <p:sp>
        <p:nvSpPr>
          <p:cNvPr id="23" name="Rectángulo 22"/>
          <p:cNvSpPr/>
          <p:nvPr/>
        </p:nvSpPr>
        <p:spPr>
          <a:xfrm>
            <a:off x="644092" y="3303653"/>
            <a:ext cx="3151393" cy="369332"/>
          </a:xfrm>
          <a:prstGeom prst="rect">
            <a:avLst/>
          </a:prstGeom>
        </p:spPr>
        <p:txBody>
          <a:bodyPr wrap="square">
            <a:spAutoFit/>
          </a:bodyPr>
          <a:lstStyle/>
          <a:p>
            <a:r>
              <a:rPr lang="es-MX" b="1" u="sng" dirty="0" smtClean="0">
                <a:latin typeface="Times New Roman" panose="02020603050405020304" pitchFamily="18" charset="0"/>
              </a:rPr>
              <a:t>Vigas Interiores</a:t>
            </a:r>
            <a:endParaRPr lang="es-EC" b="1" u="sng" dirty="0"/>
          </a:p>
        </p:txBody>
      </p:sp>
      <mc:AlternateContent xmlns:mc="http://schemas.openxmlformats.org/markup-compatibility/2006" xmlns:a14="http://schemas.microsoft.com/office/drawing/2010/main">
        <mc:Choice Requires="a14">
          <p:sp>
            <p:nvSpPr>
              <p:cNvPr id="13" name="Rectángulo 12"/>
              <p:cNvSpPr/>
              <p:nvPr/>
            </p:nvSpPr>
            <p:spPr>
              <a:xfrm>
                <a:off x="-540568" y="3754381"/>
                <a:ext cx="8475798" cy="2123530"/>
              </a:xfrm>
              <a:prstGeom prst="rect">
                <a:avLst/>
              </a:prstGeom>
            </p:spPr>
            <p:txBody>
              <a:bodyPr wrap="square">
                <a:spAutoFit/>
              </a:bodyPr>
              <a:lstStyle/>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𝑚𝑔</m:t>
                          </m:r>
                        </m:e>
                        <m:sub>
                          <m:r>
                            <a:rPr lang="es-ES" i="1">
                              <a:effectLst/>
                              <a:latin typeface="Cambria Math" panose="02040503050406030204" pitchFamily="18" charset="0"/>
                              <a:ea typeface="Times New Roman" panose="02020603050405020304" pitchFamily="18" charset="0"/>
                              <a:cs typeface="Arial" panose="020B0604020202020204" pitchFamily="34" charset="0"/>
                            </a:rPr>
                            <m:t>𝑀𝑢𝑛𝑐𝑎𝑟𝑟𝑖𝑙</m:t>
                          </m:r>
                        </m:sub>
                      </m:sSub>
                      <m:r>
                        <a:rPr lang="es-ES" i="1">
                          <a:effectLst/>
                          <a:latin typeface="Cambria Math" panose="02040503050406030204" pitchFamily="18" charset="0"/>
                          <a:ea typeface="Times New Roman" panose="02020603050405020304" pitchFamily="18" charset="0"/>
                          <a:cs typeface="Arial" panose="020B0604020202020204" pitchFamily="34" charset="0"/>
                        </a:rPr>
                        <m:t>=0.06+</m:t>
                      </m:r>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8</m:t>
                                  </m:r>
                                </m:num>
                                <m:den>
                                  <m:r>
                                    <a:rPr lang="es-ES" i="1">
                                      <a:effectLst/>
                                      <a:latin typeface="Cambria Math" panose="02040503050406030204" pitchFamily="18" charset="0"/>
                                      <a:ea typeface="Times New Roman" panose="02020603050405020304" pitchFamily="18" charset="0"/>
                                      <a:cs typeface="Arial" panose="020B0604020202020204" pitchFamily="34" charset="0"/>
                                    </a:rPr>
                                    <m:t>14</m:t>
                                  </m:r>
                                </m:den>
                              </m:f>
                            </m:e>
                          </m:d>
                        </m:e>
                        <m:sup>
                          <m:r>
                            <a:rPr lang="es-ES" i="1">
                              <a:effectLst/>
                              <a:latin typeface="Cambria Math" panose="02040503050406030204" pitchFamily="18" charset="0"/>
                              <a:ea typeface="Times New Roman" panose="02020603050405020304" pitchFamily="18" charset="0"/>
                              <a:cs typeface="Arial" panose="020B0604020202020204" pitchFamily="34" charset="0"/>
                            </a:rPr>
                            <m:t>0.4 </m:t>
                          </m:r>
                        </m:sup>
                      </m:sSup>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8</m:t>
                                  </m:r>
                                </m:num>
                                <m:den>
                                  <m:r>
                                    <a:rPr lang="es-ES" i="1">
                                      <a:effectLst/>
                                      <a:latin typeface="Cambria Math" panose="02040503050406030204" pitchFamily="18" charset="0"/>
                                      <a:ea typeface="Times New Roman" panose="02020603050405020304" pitchFamily="18" charset="0"/>
                                      <a:cs typeface="Arial" panose="020B0604020202020204" pitchFamily="34" charset="0"/>
                                    </a:rPr>
                                    <m:t>35</m:t>
                                  </m:r>
                                </m:den>
                              </m:f>
                            </m:e>
                          </m:d>
                        </m:e>
                        <m:sup>
                          <m:r>
                            <a:rPr lang="es-ES" i="1">
                              <a:effectLst/>
                              <a:latin typeface="Cambria Math" panose="02040503050406030204" pitchFamily="18" charset="0"/>
                              <a:ea typeface="Times New Roman" panose="02020603050405020304" pitchFamily="18" charset="0"/>
                              <a:cs typeface="Arial" panose="020B0604020202020204" pitchFamily="34" charset="0"/>
                            </a:rPr>
                            <m:t>0.3 </m:t>
                          </m:r>
                        </m:sup>
                      </m:sSup>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m:t>
                              </m:r>
                            </m:e>
                          </m:d>
                        </m:e>
                        <m:sup>
                          <m:r>
                            <a:rPr lang="es-ES" i="1">
                              <a:effectLst/>
                              <a:latin typeface="Cambria Math" panose="02040503050406030204" pitchFamily="18" charset="0"/>
                              <a:ea typeface="Times New Roman" panose="02020603050405020304" pitchFamily="18" charset="0"/>
                              <a:cs typeface="Arial" panose="020B0604020202020204" pitchFamily="34" charset="0"/>
                            </a:rPr>
                            <m:t>0.1 </m:t>
                          </m:r>
                        </m:sup>
                      </m:sSup>
                      <m:r>
                        <a:rPr lang="es-ES" i="1">
                          <a:effectLst/>
                          <a:latin typeface="Cambria Math" panose="02040503050406030204" pitchFamily="18" charset="0"/>
                          <a:ea typeface="Times New Roman" panose="02020603050405020304" pitchFamily="18" charset="0"/>
                          <a:cs typeface="Arial" panose="020B0604020202020204" pitchFamily="34" charset="0"/>
                        </a:rPr>
                        <m:t>=0.573 </m:t>
                      </m:r>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ES" i="1">
                              <a:effectLst/>
                              <a:latin typeface="Cambria Math" panose="02040503050406030204" pitchFamily="18" charset="0"/>
                              <a:ea typeface="Times New Roman" panose="02020603050405020304" pitchFamily="18" charset="0"/>
                              <a:cs typeface="Arial" panose="020B0604020202020204" pitchFamily="34" charset="0"/>
                            </a:rPr>
                            <m:t>𝑚𝑔</m:t>
                          </m:r>
                        </m:e>
                        <m:sub>
                          <m:r>
                            <a:rPr lang="es-ES" i="1">
                              <a:effectLst/>
                              <a:latin typeface="Cambria Math" panose="02040503050406030204" pitchFamily="18" charset="0"/>
                              <a:ea typeface="Times New Roman" panose="02020603050405020304" pitchFamily="18" charset="0"/>
                              <a:cs typeface="Arial" panose="020B0604020202020204" pitchFamily="34" charset="0"/>
                            </a:rPr>
                            <m:t>𝑀𝐼𝑚𝑎𝑠𝑐𝑎𝑟𝑟𝑖𝑙𝑒𝑠</m:t>
                          </m:r>
                        </m:sub>
                      </m:sSub>
                      <m:r>
                        <a:rPr lang="es-ES" i="1">
                          <a:effectLst/>
                          <a:latin typeface="Cambria Math" panose="02040503050406030204" pitchFamily="18" charset="0"/>
                          <a:ea typeface="Times New Roman" panose="02020603050405020304" pitchFamily="18" charset="0"/>
                          <a:cs typeface="Arial" panose="020B0604020202020204" pitchFamily="34" charset="0"/>
                        </a:rPr>
                        <m:t>=0.075+</m:t>
                      </m:r>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8</m:t>
                                  </m:r>
                                </m:num>
                                <m:den>
                                  <m:r>
                                    <a:rPr lang="es-ES" i="1">
                                      <a:effectLst/>
                                      <a:latin typeface="Cambria Math" panose="02040503050406030204" pitchFamily="18" charset="0"/>
                                      <a:ea typeface="Times New Roman" panose="02020603050405020304" pitchFamily="18" charset="0"/>
                                      <a:cs typeface="Arial" panose="020B0604020202020204" pitchFamily="34" charset="0"/>
                                    </a:rPr>
                                    <m:t>9.5</m:t>
                                  </m:r>
                                </m:den>
                              </m:f>
                            </m:e>
                          </m:d>
                        </m:e>
                        <m:sup>
                          <m:r>
                            <a:rPr lang="es-ES" i="1">
                              <a:effectLst/>
                              <a:latin typeface="Cambria Math" panose="02040503050406030204" pitchFamily="18" charset="0"/>
                              <a:ea typeface="Times New Roman" panose="02020603050405020304" pitchFamily="18" charset="0"/>
                              <a:cs typeface="Arial" panose="020B0604020202020204" pitchFamily="34" charset="0"/>
                            </a:rPr>
                            <m:t>0.6 </m:t>
                          </m:r>
                        </m:sup>
                      </m:sSup>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8</m:t>
                                  </m:r>
                                </m:num>
                                <m:den>
                                  <m:r>
                                    <a:rPr lang="es-ES" i="1">
                                      <a:effectLst/>
                                      <a:latin typeface="Cambria Math" panose="02040503050406030204" pitchFamily="18" charset="0"/>
                                      <a:ea typeface="Times New Roman" panose="02020603050405020304" pitchFamily="18" charset="0"/>
                                      <a:cs typeface="Arial" panose="020B0604020202020204" pitchFamily="34" charset="0"/>
                                    </a:rPr>
                                    <m:t>35</m:t>
                                  </m:r>
                                </m:den>
                              </m:f>
                            </m:e>
                          </m:d>
                        </m:e>
                        <m:sup>
                          <m:r>
                            <a:rPr lang="es-ES" i="1">
                              <a:effectLst/>
                              <a:latin typeface="Cambria Math" panose="02040503050406030204" pitchFamily="18" charset="0"/>
                              <a:ea typeface="Times New Roman" panose="02020603050405020304" pitchFamily="18" charset="0"/>
                              <a:cs typeface="Arial" panose="020B0604020202020204" pitchFamily="34" charset="0"/>
                            </a:rPr>
                            <m:t>0.2 </m:t>
                          </m:r>
                        </m:sup>
                      </m:sSup>
                      <m:sSup>
                        <m:sSup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1.0</m:t>
                              </m:r>
                            </m:e>
                          </m:d>
                        </m:e>
                        <m:sup>
                          <m:r>
                            <a:rPr lang="es-ES" i="1">
                              <a:effectLst/>
                              <a:latin typeface="Cambria Math" panose="02040503050406030204" pitchFamily="18" charset="0"/>
                              <a:ea typeface="Times New Roman" panose="02020603050405020304" pitchFamily="18" charset="0"/>
                              <a:cs typeface="Arial" panose="020B0604020202020204" pitchFamily="34" charset="0"/>
                            </a:rPr>
                            <m:t>0.1 </m:t>
                          </m:r>
                        </m:sup>
                      </m:sSup>
                      <m:r>
                        <a:rPr lang="es-ES" i="1">
                          <a:effectLst/>
                          <a:latin typeface="Cambria Math" panose="02040503050406030204" pitchFamily="18" charset="0"/>
                          <a:ea typeface="Times New Roman" panose="02020603050405020304" pitchFamily="18" charset="0"/>
                          <a:cs typeface="Arial" panose="020B0604020202020204" pitchFamily="34" charset="0"/>
                        </a:rPr>
                        <m:t>=0.746 </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540568" y="3754381"/>
                <a:ext cx="8475798" cy="2123530"/>
              </a:xfrm>
              <a:prstGeom prst="rect">
                <a:avLst/>
              </a:prstGeom>
              <a:blipFill rotWithShape="0">
                <a:blip r:embed="rId13"/>
                <a:stretch>
                  <a:fillRect/>
                </a:stretch>
              </a:blipFill>
            </p:spPr>
            <p:txBody>
              <a:bodyPr/>
              <a:lstStyle/>
              <a:p>
                <a:r>
                  <a:rPr lang="es-EC">
                    <a:noFill/>
                  </a:rPr>
                  <a:t> </a:t>
                </a:r>
              </a:p>
            </p:txBody>
          </p:sp>
        </mc:Fallback>
      </mc:AlternateContent>
      <p:pic>
        <p:nvPicPr>
          <p:cNvPr id="17" name="Imagen 16"/>
          <p:cNvPicPr>
            <a:picLocks noChangeAspect="1"/>
          </p:cNvPicPr>
          <p:nvPr/>
        </p:nvPicPr>
        <p:blipFill>
          <a:blip r:embed="rId14"/>
          <a:stretch>
            <a:fillRect/>
          </a:stretch>
        </p:blipFill>
        <p:spPr>
          <a:xfrm>
            <a:off x="3929932" y="1503729"/>
            <a:ext cx="5070575" cy="1685925"/>
          </a:xfrm>
          <a:prstGeom prst="rect">
            <a:avLst/>
          </a:prstGeom>
        </p:spPr>
      </p:pic>
    </p:spTree>
    <p:extLst>
      <p:ext uri="{BB962C8B-B14F-4D97-AF65-F5344CB8AC3E}">
        <p14:creationId xmlns:p14="http://schemas.microsoft.com/office/powerpoint/2010/main" val="3210560882"/>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27348"/>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p:sp>
        <p:nvSpPr>
          <p:cNvPr id="23" name="Rectángulo 22"/>
          <p:cNvSpPr/>
          <p:nvPr/>
        </p:nvSpPr>
        <p:spPr>
          <a:xfrm>
            <a:off x="545938" y="1151049"/>
            <a:ext cx="3151393" cy="369332"/>
          </a:xfrm>
          <a:prstGeom prst="rect">
            <a:avLst/>
          </a:prstGeom>
        </p:spPr>
        <p:txBody>
          <a:bodyPr wrap="square">
            <a:spAutoFit/>
          </a:bodyPr>
          <a:lstStyle/>
          <a:p>
            <a:r>
              <a:rPr lang="es-MX" b="1" u="sng" dirty="0" smtClean="0">
                <a:latin typeface="Times New Roman" panose="02020603050405020304" pitchFamily="18" charset="0"/>
              </a:rPr>
              <a:t>Vigas Exteriores</a:t>
            </a:r>
            <a:endParaRPr lang="es-EC" b="1" u="sng" dirty="0"/>
          </a:p>
        </p:txBody>
      </p:sp>
      <mc:AlternateContent xmlns:mc="http://schemas.openxmlformats.org/markup-compatibility/2006" xmlns:a14="http://schemas.microsoft.com/office/drawing/2010/main">
        <mc:Choice Requires="a14">
          <p:sp>
            <p:nvSpPr>
              <p:cNvPr id="13" name="Rectángulo 12"/>
              <p:cNvSpPr/>
              <p:nvPr/>
            </p:nvSpPr>
            <p:spPr>
              <a:xfrm>
                <a:off x="-1332656" y="2426669"/>
                <a:ext cx="6603590" cy="10214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C" i="1">
                              <a:latin typeface="Cambria Math" panose="02040503050406030204" pitchFamily="18" charset="0"/>
                            </a:rPr>
                          </m:ctrlPr>
                        </m:sSupPr>
                        <m:e>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𝑔</m:t>
                              </m:r>
                            </m:e>
                            <m:sub>
                              <m:r>
                                <a:rPr lang="es-ES" i="1">
                                  <a:latin typeface="Cambria Math" panose="02040503050406030204" pitchFamily="18" charset="0"/>
                                </a:rPr>
                                <m:t>𝑀𝐸</m:t>
                              </m:r>
                            </m:sub>
                          </m:sSub>
                          <m:r>
                            <a:rPr lang="es-ES" i="1">
                              <a:latin typeface="Cambria Math" panose="02040503050406030204" pitchFamily="18" charset="0"/>
                            </a:rPr>
                            <m:t>)</m:t>
                          </m:r>
                        </m:e>
                        <m:sup>
                          <m:r>
                            <a:rPr lang="es-ES" i="1">
                              <a:latin typeface="Cambria Math" panose="02040503050406030204" pitchFamily="18" charset="0"/>
                            </a:rPr>
                            <m:t>𝑆𝐸</m:t>
                          </m:r>
                        </m:sup>
                      </m:sSup>
                      <m:r>
                        <a:rPr lang="es-ES" i="1">
                          <a:latin typeface="Cambria Math" panose="02040503050406030204" pitchFamily="18" charset="0"/>
                        </a:rPr>
                        <m:t>=0.625</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𝑚𝑔</m:t>
                          </m:r>
                        </m:e>
                        <m:sub>
                          <m:r>
                            <a:rPr lang="es-ES" i="1">
                              <a:latin typeface="Cambria Math" panose="02040503050406030204" pitchFamily="18" charset="0"/>
                            </a:rPr>
                            <m:t>𝑀𝐸𝑢𝑛𝑐𝑎𝑟𝑟𝑖𝑙</m:t>
                          </m:r>
                        </m:sub>
                      </m:sSub>
                      <m:r>
                        <a:rPr lang="es-ES" i="1">
                          <a:latin typeface="Cambria Math" panose="02040503050406030204" pitchFamily="18" charset="0"/>
                        </a:rPr>
                        <m:t>=1.25</m:t>
                      </m:r>
                      <m:d>
                        <m:dPr>
                          <m:ctrlPr>
                            <a:rPr lang="es-EC" i="1">
                              <a:latin typeface="Cambria Math" panose="02040503050406030204" pitchFamily="18" charset="0"/>
                            </a:rPr>
                          </m:ctrlPr>
                        </m:dPr>
                        <m:e>
                          <m:r>
                            <a:rPr lang="es-ES" i="1">
                              <a:latin typeface="Cambria Math" panose="02040503050406030204" pitchFamily="18" charset="0"/>
                            </a:rPr>
                            <m:t>0.625</m:t>
                          </m:r>
                        </m:e>
                      </m:d>
                      <m:r>
                        <a:rPr lang="es-ES" i="1">
                          <a:latin typeface="Cambria Math" panose="02040503050406030204" pitchFamily="18" charset="0"/>
                        </a:rPr>
                        <m:t>=0.75</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1332656" y="2426669"/>
                <a:ext cx="6603590" cy="1021498"/>
              </a:xfrm>
              <a:prstGeom prst="rect">
                <a:avLst/>
              </a:prstGeom>
              <a:blipFill rotWithShape="0">
                <a:blip r:embed="rId13"/>
                <a:stretch>
                  <a:fillRect b="-595"/>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 name="Rectángulo 1"/>
              <p:cNvSpPr/>
              <p:nvPr/>
            </p:nvSpPr>
            <p:spPr>
              <a:xfrm>
                <a:off x="556086" y="1572304"/>
                <a:ext cx="3160481" cy="79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𝑅</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𝑃</m:t>
                          </m:r>
                        </m:num>
                        <m:den>
                          <m:r>
                            <a:rPr lang="es-EC" i="0">
                              <a:latin typeface="Cambria Math" panose="02040503050406030204" pitchFamily="18" charset="0"/>
                            </a:rPr>
                            <m:t>2</m:t>
                          </m:r>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b="0" i="0" smtClean="0">
                                      <a:latin typeface="Cambria Math" panose="02040503050406030204" pitchFamily="18" charset="0"/>
                                    </a:rPr>
                                    <m:t>24</m:t>
                                  </m:r>
                                  <m:r>
                                    <a:rPr lang="es-EC" i="0">
                                      <a:latin typeface="Cambria Math" panose="02040503050406030204" pitchFamily="18" charset="0"/>
                                    </a:rPr>
                                    <m:t>+</m:t>
                                  </m:r>
                                  <m:r>
                                    <a:rPr lang="es-EC" b="0" i="1" smtClean="0">
                                      <a:latin typeface="Cambria Math" panose="02040503050406030204" pitchFamily="18" charset="0"/>
                                    </a:rPr>
                                    <m:t>96</m:t>
                                  </m:r>
                                </m:num>
                                <m:den>
                                  <m:r>
                                    <a:rPr lang="es-EC" b="0" i="0" smtClean="0">
                                      <a:latin typeface="Cambria Math" panose="02040503050406030204" pitchFamily="18" charset="0"/>
                                    </a:rPr>
                                    <m:t>96</m:t>
                                  </m:r>
                                </m:den>
                              </m:f>
                            </m:e>
                          </m:d>
                        </m:e>
                        <m:sup/>
                      </m:sSup>
                      <m:r>
                        <a:rPr lang="es-EC" i="0">
                          <a:latin typeface="Cambria Math" panose="02040503050406030204" pitchFamily="18" charset="0"/>
                        </a:rPr>
                        <m:t>=0.625 </m:t>
                      </m:r>
                      <m:r>
                        <a:rPr lang="es-EC" i="1">
                          <a:latin typeface="Cambria Math" panose="02040503050406030204" pitchFamily="18" charset="0"/>
                        </a:rPr>
                        <m:t>𝑃</m:t>
                      </m:r>
                    </m:oMath>
                  </m:oMathPara>
                </a14:m>
                <a:endParaRPr lang="es-EC" dirty="0"/>
              </a:p>
            </p:txBody>
          </p:sp>
        </mc:Choice>
        <mc:Fallback>
          <p:sp>
            <p:nvSpPr>
              <p:cNvPr id="2" name="Rectángulo 1"/>
              <p:cNvSpPr>
                <a:spLocks noRot="1" noChangeAspect="1" noMove="1" noResize="1" noEditPoints="1" noAdjustHandles="1" noChangeArrowheads="1" noChangeShapeType="1" noTextEdit="1"/>
              </p:cNvSpPr>
              <p:nvPr/>
            </p:nvSpPr>
            <p:spPr>
              <a:xfrm>
                <a:off x="556086" y="1572304"/>
                <a:ext cx="3160481" cy="793872"/>
              </a:xfrm>
              <a:prstGeom prst="rect">
                <a:avLst/>
              </a:prstGeom>
              <a:blipFill rotWithShape="0">
                <a:blip r:embed="rId14"/>
                <a:stretch>
                  <a:fillRect/>
                </a:stretch>
              </a:blipFill>
            </p:spPr>
            <p:txBody>
              <a:bodyPr/>
              <a:lstStyle/>
              <a:p>
                <a:r>
                  <a:rPr lang="es-EC">
                    <a:noFill/>
                  </a:rPr>
                  <a:t> </a:t>
                </a:r>
              </a:p>
            </p:txBody>
          </p:sp>
        </mc:Fallback>
      </mc:AlternateContent>
      <p:pic>
        <p:nvPicPr>
          <p:cNvPr id="18" name="Imagen 17"/>
          <p:cNvPicPr/>
          <p:nvPr/>
        </p:nvPicPr>
        <p:blipFill>
          <a:blip r:embed="rId15">
            <a:extLst>
              <a:ext uri="{28A0092B-C50C-407E-A947-70E740481C1C}">
                <a14:useLocalDpi xmlns:a14="http://schemas.microsoft.com/office/drawing/2010/main" val="0"/>
              </a:ext>
            </a:extLst>
          </a:blip>
          <a:srcRect/>
          <a:stretch>
            <a:fillRect/>
          </a:stretch>
        </p:blipFill>
        <p:spPr bwMode="auto">
          <a:xfrm>
            <a:off x="4501200" y="3693201"/>
            <a:ext cx="4396740" cy="1943100"/>
          </a:xfrm>
          <a:prstGeom prst="rect">
            <a:avLst/>
          </a:prstGeom>
          <a:noFill/>
          <a:ln>
            <a:noFill/>
          </a:ln>
        </p:spPr>
      </p:pic>
      <mc:AlternateContent xmlns:mc="http://schemas.openxmlformats.org/markup-compatibility/2006" xmlns:a14="http://schemas.microsoft.com/office/drawing/2010/main">
        <mc:Choice Requires="a14">
          <p:sp>
            <p:nvSpPr>
              <p:cNvPr id="10" name="Rectángulo 9"/>
              <p:cNvSpPr/>
              <p:nvPr/>
            </p:nvSpPr>
            <p:spPr>
              <a:xfrm>
                <a:off x="-198883" y="3620580"/>
                <a:ext cx="4572000" cy="1296702"/>
              </a:xfrm>
              <a:prstGeom prst="rect">
                <a:avLst/>
              </a:prstGeom>
            </p:spPr>
            <p:txBody>
              <a:bodyPr>
                <a:spAutoFit/>
              </a:bodyPr>
              <a:lstStyle/>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𝑑</m:t>
                          </m:r>
                        </m:e>
                        <m:sub>
                          <m:r>
                            <a:rPr lang="es-ES" i="1">
                              <a:effectLst/>
                              <a:latin typeface="Cambria Math" panose="02040503050406030204" pitchFamily="18" charset="0"/>
                              <a:ea typeface="Times New Roman" panose="02020603050405020304" pitchFamily="18" charset="0"/>
                              <a:cs typeface="Arial" panose="020B0604020202020204" pitchFamily="34" charset="0"/>
                            </a:rPr>
                            <m:t>𝑒</m:t>
                          </m:r>
                        </m:sub>
                      </m:sSub>
                      <m:r>
                        <a:rPr lang="es-ES" i="1">
                          <a:effectLst/>
                          <a:latin typeface="Cambria Math" panose="02040503050406030204" pitchFamily="18" charset="0"/>
                          <a:ea typeface="Times New Roman" panose="02020603050405020304" pitchFamily="18" charset="0"/>
                          <a:cs typeface="Arial" panose="020B0604020202020204" pitchFamily="34" charset="0"/>
                        </a:rPr>
                        <m:t>=3.25−1.25=2 </m:t>
                      </m:r>
                      <m:r>
                        <a:rPr lang="es-ES" i="1">
                          <a:effectLst/>
                          <a:latin typeface="Cambria Math" panose="02040503050406030204" pitchFamily="18" charset="0"/>
                          <a:ea typeface="Times New Roman" panose="02020603050405020304" pitchFamily="18" charset="0"/>
                          <a:cs typeface="Arial" panose="020B0604020202020204" pitchFamily="34" charset="0"/>
                        </a:rPr>
                        <m:t>𝑓𝑡</m:t>
                      </m:r>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Times New Roman" panose="02020603050405020304" pitchFamily="18" charset="0"/>
                          <a:cs typeface="Arial" panose="020B0604020202020204" pitchFamily="34" charset="0"/>
                        </a:rPr>
                        <m:t>𝑒</m:t>
                      </m:r>
                      <m:r>
                        <a:rPr lang="es-ES" i="1">
                          <a:effectLst/>
                          <a:latin typeface="Cambria Math" panose="02040503050406030204" pitchFamily="18" charset="0"/>
                          <a:ea typeface="Times New Roman" panose="02020603050405020304" pitchFamily="18" charset="0"/>
                          <a:cs typeface="Arial" panose="020B0604020202020204" pitchFamily="34" charset="0"/>
                        </a:rPr>
                        <m:t>=0.77+</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𝑑</m:t>
                              </m:r>
                            </m:e>
                            <m:sub>
                              <m:r>
                                <a:rPr lang="es-ES" i="1">
                                  <a:effectLst/>
                                  <a:latin typeface="Cambria Math" panose="02040503050406030204" pitchFamily="18" charset="0"/>
                                  <a:ea typeface="Times New Roman" panose="02020603050405020304" pitchFamily="18" charset="0"/>
                                  <a:cs typeface="Arial" panose="020B0604020202020204" pitchFamily="34" charset="0"/>
                                </a:rPr>
                                <m:t>𝑒</m:t>
                              </m:r>
                            </m:sub>
                          </m:sSub>
                        </m:num>
                        <m:den>
                          <m:r>
                            <a:rPr lang="es-ES" i="1">
                              <a:effectLst/>
                              <a:latin typeface="Cambria Math" panose="02040503050406030204" pitchFamily="18" charset="0"/>
                              <a:ea typeface="Times New Roman" panose="02020603050405020304" pitchFamily="18" charset="0"/>
                              <a:cs typeface="Arial" panose="020B0604020202020204" pitchFamily="34" charset="0"/>
                            </a:rPr>
                            <m:t>9.1</m:t>
                          </m:r>
                        </m:den>
                      </m:f>
                      <m:r>
                        <a:rPr lang="es-ES" i="1">
                          <a:effectLst/>
                          <a:latin typeface="Cambria Math" panose="02040503050406030204" pitchFamily="18" charset="0"/>
                          <a:ea typeface="Times New Roman" panose="02020603050405020304" pitchFamily="18" charset="0"/>
                          <a:cs typeface="Arial" panose="020B0604020202020204" pitchFamily="34" charset="0"/>
                        </a:rPr>
                        <m:t>=0.77+</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2</m:t>
                          </m:r>
                        </m:num>
                        <m:den>
                          <m:r>
                            <a:rPr lang="es-ES" i="1">
                              <a:effectLst/>
                              <a:latin typeface="Cambria Math" panose="02040503050406030204" pitchFamily="18" charset="0"/>
                              <a:ea typeface="Times New Roman" panose="02020603050405020304" pitchFamily="18" charset="0"/>
                              <a:cs typeface="Arial" panose="020B0604020202020204" pitchFamily="34" charset="0"/>
                            </a:rPr>
                            <m:t>9.1</m:t>
                          </m:r>
                        </m:den>
                      </m:f>
                      <m:r>
                        <a:rPr lang="es-ES" i="1">
                          <a:effectLst/>
                          <a:latin typeface="Cambria Math" panose="02040503050406030204" pitchFamily="18" charset="0"/>
                          <a:ea typeface="Times New Roman" panose="02020603050405020304" pitchFamily="18" charset="0"/>
                          <a:cs typeface="Arial" panose="020B0604020202020204" pitchFamily="34" charset="0"/>
                        </a:rPr>
                        <m:t>=0.99</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198883" y="3620580"/>
                <a:ext cx="4572000" cy="1296702"/>
              </a:xfrm>
              <a:prstGeom prst="rect">
                <a:avLst/>
              </a:prstGeom>
              <a:blipFill rotWithShape="0">
                <a:blip r:embed="rId1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18633" y="4988869"/>
                <a:ext cx="4572000" cy="991041"/>
              </a:xfrm>
              <a:prstGeom prst="rect">
                <a:avLst/>
              </a:prstGeom>
            </p:spPr>
            <p:txBody>
              <a:bodyPr>
                <a:spAutoFit/>
              </a:bodyPr>
              <a:lstStyle/>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m:t>
                          </m:r>
                        </m:e>
                        <m:sub>
                          <m:r>
                            <a:rPr lang="es-ES" i="1">
                              <a:effectLst/>
                              <a:latin typeface="Cambria Math" panose="02040503050406030204" pitchFamily="18" charset="0"/>
                              <a:ea typeface="Times New Roman" panose="02020603050405020304" pitchFamily="18" charset="0"/>
                              <a:cs typeface="Arial" panose="020B0604020202020204" pitchFamily="34" charset="0"/>
                            </a:rPr>
                            <m:t>𝑔𝑀𝐸𝑚𝑎𝑠𝑐𝑎𝑟𝑟𝑖𝑙𝑒𝑠</m:t>
                          </m:r>
                        </m:sub>
                      </m:sSub>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𝑒</m:t>
                      </m:r>
                      <m:r>
                        <a:rPr lang="es-ES"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m:t>
                          </m:r>
                        </m:e>
                        <m:sub>
                          <m:r>
                            <a:rPr lang="es-ES" i="1">
                              <a:effectLst/>
                              <a:latin typeface="Cambria Math" panose="02040503050406030204" pitchFamily="18" charset="0"/>
                              <a:ea typeface="Times New Roman" panose="02020603050405020304" pitchFamily="18" charset="0"/>
                              <a:cs typeface="Arial" panose="020B0604020202020204" pitchFamily="34" charset="0"/>
                            </a:rPr>
                            <m:t>𝑔𝑀𝐼𝑚𝑎𝑠𝑐𝑎𝑟𝑟𝑖𝑙𝑒𝑠</m:t>
                          </m:r>
                        </m:sub>
                      </m:sSub>
                      <m:r>
                        <a:rPr lang="es-ES"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m:t>
                          </m:r>
                        </m:e>
                        <m:sub>
                          <m:r>
                            <a:rPr lang="es-ES" i="1">
                              <a:effectLst/>
                              <a:latin typeface="Cambria Math" panose="02040503050406030204" pitchFamily="18" charset="0"/>
                              <a:ea typeface="Times New Roman" panose="02020603050405020304" pitchFamily="18" charset="0"/>
                              <a:cs typeface="Arial" panose="020B0604020202020204" pitchFamily="34" charset="0"/>
                            </a:rPr>
                            <m:t>𝑔𝑀𝐸𝑚𝑎𝑠𝑐𝑎𝑟𝑟𝑖𝑙𝑒𝑠</m:t>
                          </m:r>
                        </m:sub>
                      </m:sSub>
                      <m:r>
                        <a:rPr lang="es-ES" i="1">
                          <a:effectLst/>
                          <a:latin typeface="Cambria Math" panose="02040503050406030204" pitchFamily="18" charset="0"/>
                          <a:ea typeface="Times New Roman" panose="02020603050405020304" pitchFamily="18" charset="0"/>
                          <a:cs typeface="Arial" panose="020B0604020202020204" pitchFamily="34" charset="0"/>
                        </a:rPr>
                        <m:t>=0.99</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0.75</m:t>
                          </m:r>
                        </m:e>
                      </m:d>
                      <m:r>
                        <a:rPr lang="es-ES" i="1">
                          <a:effectLst/>
                          <a:latin typeface="Cambria Math" panose="02040503050406030204" pitchFamily="18" charset="0"/>
                          <a:ea typeface="Times New Roman" panose="02020603050405020304" pitchFamily="18" charset="0"/>
                          <a:cs typeface="Arial" panose="020B0604020202020204" pitchFamily="34" charset="0"/>
                        </a:rPr>
                        <m:t>=0.743 </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118633" y="4988869"/>
                <a:ext cx="4572000" cy="991041"/>
              </a:xfrm>
              <a:prstGeom prst="rect">
                <a:avLst/>
              </a:prstGeom>
              <a:blipFill rotWithShape="0">
                <a:blip r:embed="rId17"/>
                <a:stretch>
                  <a:fillRect/>
                </a:stretch>
              </a:blipFill>
            </p:spPr>
            <p:txBody>
              <a:bodyPr/>
              <a:lstStyle/>
              <a:p>
                <a:r>
                  <a:rPr lang="es-EC">
                    <a:noFill/>
                  </a:rPr>
                  <a:t> </a:t>
                </a:r>
              </a:p>
            </p:txBody>
          </p:sp>
        </mc:Fallback>
      </mc:AlternateContent>
      <p:pic>
        <p:nvPicPr>
          <p:cNvPr id="17" name="Imagen 16"/>
          <p:cNvPicPr>
            <a:picLocks noChangeAspect="1"/>
          </p:cNvPicPr>
          <p:nvPr/>
        </p:nvPicPr>
        <p:blipFill>
          <a:blip r:embed="rId18"/>
          <a:stretch>
            <a:fillRect/>
          </a:stretch>
        </p:blipFill>
        <p:spPr>
          <a:xfrm>
            <a:off x="3905665" y="1359894"/>
            <a:ext cx="5157810" cy="1581150"/>
          </a:xfrm>
          <a:prstGeom prst="rect">
            <a:avLst/>
          </a:prstGeom>
        </p:spPr>
      </p:pic>
    </p:spTree>
    <p:extLst>
      <p:ext uri="{BB962C8B-B14F-4D97-AF65-F5344CB8AC3E}">
        <p14:creationId xmlns:p14="http://schemas.microsoft.com/office/powerpoint/2010/main" val="3870856390"/>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27348"/>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p:sp>
        <p:nvSpPr>
          <p:cNvPr id="23" name="Rectángulo 22"/>
          <p:cNvSpPr/>
          <p:nvPr/>
        </p:nvSpPr>
        <p:spPr>
          <a:xfrm>
            <a:off x="545938" y="1151049"/>
            <a:ext cx="3151393" cy="369332"/>
          </a:xfrm>
          <a:prstGeom prst="rect">
            <a:avLst/>
          </a:prstGeom>
        </p:spPr>
        <p:txBody>
          <a:bodyPr wrap="square">
            <a:spAutoFit/>
          </a:bodyPr>
          <a:lstStyle/>
          <a:p>
            <a:r>
              <a:rPr lang="es-MX" b="1" u="sng" dirty="0" smtClean="0">
                <a:latin typeface="Times New Roman" panose="02020603050405020304" pitchFamily="18" charset="0"/>
              </a:rPr>
              <a:t>MOMENTOS</a:t>
            </a:r>
            <a:endParaRPr lang="es-EC" b="1" u="sng" dirty="0"/>
          </a:p>
        </p:txBody>
      </p:sp>
      <mc:AlternateContent xmlns:mc="http://schemas.openxmlformats.org/markup-compatibility/2006" xmlns:a14="http://schemas.microsoft.com/office/drawing/2010/main">
        <mc:Choice Requires="a14">
          <p:sp>
            <p:nvSpPr>
              <p:cNvPr id="10" name="Rectángulo 9"/>
              <p:cNvSpPr/>
              <p:nvPr/>
            </p:nvSpPr>
            <p:spPr>
              <a:xfrm>
                <a:off x="629" y="4075624"/>
                <a:ext cx="4572000" cy="1296702"/>
              </a:xfrm>
              <a:prstGeom prst="rect">
                <a:avLst/>
              </a:prstGeom>
            </p:spPr>
            <p:txBody>
              <a:bodyPr>
                <a:spAutoFit/>
              </a:bodyPr>
              <a:lstStyle/>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𝑑</m:t>
                          </m:r>
                        </m:e>
                        <m:sub>
                          <m:r>
                            <a:rPr lang="es-ES" i="1">
                              <a:effectLst/>
                              <a:latin typeface="Cambria Math" panose="02040503050406030204" pitchFamily="18" charset="0"/>
                              <a:ea typeface="Times New Roman" panose="02020603050405020304" pitchFamily="18" charset="0"/>
                              <a:cs typeface="Arial" panose="020B0604020202020204" pitchFamily="34" charset="0"/>
                            </a:rPr>
                            <m:t>𝑒</m:t>
                          </m:r>
                        </m:sub>
                      </m:sSub>
                      <m:r>
                        <a:rPr lang="es-ES" i="1">
                          <a:effectLst/>
                          <a:latin typeface="Cambria Math" panose="02040503050406030204" pitchFamily="18" charset="0"/>
                          <a:ea typeface="Times New Roman" panose="02020603050405020304" pitchFamily="18" charset="0"/>
                          <a:cs typeface="Arial" panose="020B0604020202020204" pitchFamily="34" charset="0"/>
                        </a:rPr>
                        <m:t>=3.25−1.25=2 </m:t>
                      </m:r>
                      <m:r>
                        <a:rPr lang="es-ES" i="1">
                          <a:effectLst/>
                          <a:latin typeface="Cambria Math" panose="02040503050406030204" pitchFamily="18" charset="0"/>
                          <a:ea typeface="Times New Roman" panose="02020603050405020304" pitchFamily="18" charset="0"/>
                          <a:cs typeface="Arial" panose="020B0604020202020204" pitchFamily="34" charset="0"/>
                        </a:rPr>
                        <m:t>𝑓𝑡</m:t>
                      </m:r>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Times New Roman" panose="02020603050405020304" pitchFamily="18" charset="0"/>
                          <a:cs typeface="Arial" panose="020B0604020202020204" pitchFamily="34" charset="0"/>
                        </a:rPr>
                        <m:t>𝑒</m:t>
                      </m:r>
                      <m:r>
                        <a:rPr lang="es-ES" i="1">
                          <a:effectLst/>
                          <a:latin typeface="Cambria Math" panose="02040503050406030204" pitchFamily="18" charset="0"/>
                          <a:ea typeface="Times New Roman" panose="02020603050405020304" pitchFamily="18" charset="0"/>
                          <a:cs typeface="Arial" panose="020B0604020202020204" pitchFamily="34" charset="0"/>
                        </a:rPr>
                        <m:t>=0.77+</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𝑑</m:t>
                              </m:r>
                            </m:e>
                            <m:sub>
                              <m:r>
                                <a:rPr lang="es-ES" i="1">
                                  <a:effectLst/>
                                  <a:latin typeface="Cambria Math" panose="02040503050406030204" pitchFamily="18" charset="0"/>
                                  <a:ea typeface="Times New Roman" panose="02020603050405020304" pitchFamily="18" charset="0"/>
                                  <a:cs typeface="Arial" panose="020B0604020202020204" pitchFamily="34" charset="0"/>
                                </a:rPr>
                                <m:t>𝑒</m:t>
                              </m:r>
                            </m:sub>
                          </m:sSub>
                        </m:num>
                        <m:den>
                          <m:r>
                            <a:rPr lang="es-ES" i="1">
                              <a:effectLst/>
                              <a:latin typeface="Cambria Math" panose="02040503050406030204" pitchFamily="18" charset="0"/>
                              <a:ea typeface="Times New Roman" panose="02020603050405020304" pitchFamily="18" charset="0"/>
                              <a:cs typeface="Arial" panose="020B0604020202020204" pitchFamily="34" charset="0"/>
                            </a:rPr>
                            <m:t>9.1</m:t>
                          </m:r>
                        </m:den>
                      </m:f>
                      <m:r>
                        <a:rPr lang="es-ES" i="1">
                          <a:effectLst/>
                          <a:latin typeface="Cambria Math" panose="02040503050406030204" pitchFamily="18" charset="0"/>
                          <a:ea typeface="Times New Roman" panose="02020603050405020304" pitchFamily="18" charset="0"/>
                          <a:cs typeface="Arial" panose="020B0604020202020204" pitchFamily="34" charset="0"/>
                        </a:rPr>
                        <m:t>=0.77+</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2</m:t>
                          </m:r>
                        </m:num>
                        <m:den>
                          <m:r>
                            <a:rPr lang="es-ES" i="1">
                              <a:effectLst/>
                              <a:latin typeface="Cambria Math" panose="02040503050406030204" pitchFamily="18" charset="0"/>
                              <a:ea typeface="Times New Roman" panose="02020603050405020304" pitchFamily="18" charset="0"/>
                              <a:cs typeface="Arial" panose="020B0604020202020204" pitchFamily="34" charset="0"/>
                            </a:rPr>
                            <m:t>9.1</m:t>
                          </m:r>
                        </m:den>
                      </m:f>
                      <m:r>
                        <a:rPr lang="es-ES" i="1">
                          <a:effectLst/>
                          <a:latin typeface="Cambria Math" panose="02040503050406030204" pitchFamily="18" charset="0"/>
                          <a:ea typeface="Times New Roman" panose="02020603050405020304" pitchFamily="18" charset="0"/>
                          <a:cs typeface="Arial" panose="020B0604020202020204" pitchFamily="34" charset="0"/>
                        </a:rPr>
                        <m:t>=0.99</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629" y="4075624"/>
                <a:ext cx="4572000" cy="1296702"/>
              </a:xfrm>
              <a:prstGeom prst="rect">
                <a:avLst/>
              </a:prstGeom>
              <a:blipFill rotWithShape="0">
                <a:blip r:embed="rId13"/>
                <a:stretch>
                  <a:fillRect/>
                </a:stretch>
              </a:blipFill>
            </p:spPr>
            <p:txBody>
              <a:bodyPr/>
              <a:lstStyle/>
              <a:p>
                <a:r>
                  <a:rPr lang="es-EC">
                    <a:noFill/>
                  </a:rPr>
                  <a:t> </a:t>
                </a:r>
              </a:p>
            </p:txBody>
          </p:sp>
        </mc:Fallback>
      </mc:AlternateContent>
      <p:pic>
        <p:nvPicPr>
          <p:cNvPr id="20" name="Imagen 19"/>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4935" y="2771836"/>
            <a:ext cx="4644008" cy="2813663"/>
          </a:xfrm>
          <a:prstGeom prst="rect">
            <a:avLst/>
          </a:prstGeom>
          <a:noFill/>
          <a:ln>
            <a:noFill/>
          </a:ln>
        </p:spPr>
      </p:pic>
      <mc:AlternateContent xmlns:mc="http://schemas.openxmlformats.org/markup-compatibility/2006" xmlns:a14="http://schemas.microsoft.com/office/drawing/2010/main">
        <mc:Choice Requires="a14">
          <p:sp>
            <p:nvSpPr>
              <p:cNvPr id="11" name="Rectángulo 10"/>
              <p:cNvSpPr/>
              <p:nvPr/>
            </p:nvSpPr>
            <p:spPr>
              <a:xfrm>
                <a:off x="-1044624" y="1544072"/>
                <a:ext cx="7056784" cy="20575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b="0" i="1" smtClean="0">
                              <a:latin typeface="Cambria Math" panose="02040503050406030204" pitchFamily="18" charset="0"/>
                            </a:rPr>
                            <m:t>                  </m:t>
                          </m:r>
                          <m:r>
                            <a:rPr lang="es-EC" i="1">
                              <a:latin typeface="Cambria Math" panose="02040503050406030204" pitchFamily="18" charset="0"/>
                            </a:rPr>
                            <m:t>𝑀</m:t>
                          </m:r>
                        </m:e>
                        <m:sub>
                          <m:r>
                            <a:rPr lang="es-EC" i="1">
                              <a:latin typeface="Cambria Math" panose="02040503050406030204" pitchFamily="18" charset="0"/>
                            </a:rPr>
                            <m:t>𝑐𝑎𝑚𝑖</m:t>
                          </m:r>
                          <m:r>
                            <a:rPr lang="es-EC" i="0">
                              <a:latin typeface="Cambria Math" panose="02040503050406030204" pitchFamily="18" charset="0"/>
                            </a:rPr>
                            <m:t>ó</m:t>
                          </m:r>
                          <m:r>
                            <a:rPr lang="es-EC" i="1">
                              <a:latin typeface="Cambria Math" panose="02040503050406030204" pitchFamily="18" charset="0"/>
                            </a:rPr>
                            <m:t>𝑛</m:t>
                          </m:r>
                        </m:sub>
                      </m:sSub>
                      <m:r>
                        <a:rPr lang="es-EC" i="0">
                          <a:latin typeface="Cambria Math" panose="02040503050406030204" pitchFamily="18" charset="0"/>
                        </a:rPr>
                        <m:t>=32</m:t>
                      </m:r>
                      <m:d>
                        <m:dPr>
                          <m:ctrlPr>
                            <a:rPr lang="es-EC" i="1">
                              <a:latin typeface="Cambria Math" panose="02040503050406030204" pitchFamily="18" charset="0"/>
                            </a:rPr>
                          </m:ctrlPr>
                        </m:dPr>
                        <m:e>
                          <m:r>
                            <a:rPr lang="es-EC" i="0">
                              <a:latin typeface="Cambria Math" panose="02040503050406030204" pitchFamily="18" charset="0"/>
                            </a:rPr>
                            <m:t>8.75</m:t>
                          </m:r>
                        </m:e>
                      </m:d>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32+8</m:t>
                          </m:r>
                        </m:e>
                      </m:d>
                      <m:d>
                        <m:dPr>
                          <m:ctrlPr>
                            <a:rPr lang="es-EC" i="1">
                              <a:latin typeface="Cambria Math" panose="02040503050406030204" pitchFamily="18" charset="0"/>
                            </a:rPr>
                          </m:ctrlPr>
                        </m:dPr>
                        <m:e>
                          <m:r>
                            <a:rPr lang="es-EC" i="0">
                              <a:latin typeface="Cambria Math" panose="02040503050406030204" pitchFamily="18" charset="0"/>
                            </a:rPr>
                            <m:t>1.75</m:t>
                          </m:r>
                        </m:e>
                      </m:d>
                      <m:r>
                        <a:rPr lang="es-EC" i="0">
                          <a:latin typeface="Cambria Math" panose="02040503050406030204" pitchFamily="18" charset="0"/>
                        </a:rPr>
                        <m:t>=350 </m:t>
                      </m:r>
                      <m:r>
                        <a:rPr lang="es-EC" i="1">
                          <a:latin typeface="Cambria Math" panose="02040503050406030204" pitchFamily="18" charset="0"/>
                        </a:rPr>
                        <m:t>𝑘</m:t>
                      </m:r>
                      <m:r>
                        <a:rPr lang="es-EC" i="0">
                          <a:latin typeface="Cambria Math" panose="02040503050406030204" pitchFamily="18" charset="0"/>
                        </a:rPr>
                        <m:t>.</m:t>
                      </m:r>
                      <m:r>
                        <a:rPr lang="es-EC" i="1">
                          <a:latin typeface="Cambria Math" panose="02040503050406030204" pitchFamily="18" charset="0"/>
                        </a:rPr>
                        <m:t>𝑓𝑡</m:t>
                      </m:r>
                    </m:oMath>
                  </m:oMathPara>
                </a14:m>
                <a:endParaRPr lang="es-EC" i="1" dirty="0" smtClean="0">
                  <a:latin typeface="Cambria Math" panose="02040503050406030204" pitchFamily="18" charset="0"/>
                </a:endParaRPr>
              </a:p>
              <a:p>
                <a:endParaRPr lang="es-EC" i="1"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𝑡𝑎𝑛𝑑𝑒𝑚</m:t>
                          </m:r>
                        </m:sub>
                      </m:sSub>
                      <m:r>
                        <a:rPr lang="es-ES" i="1">
                          <a:latin typeface="Cambria Math" panose="02040503050406030204" pitchFamily="18" charset="0"/>
                        </a:rPr>
                        <m:t>=25</m:t>
                      </m:r>
                      <m:d>
                        <m:dPr>
                          <m:ctrlPr>
                            <a:rPr lang="es-EC" i="1">
                              <a:latin typeface="Cambria Math" panose="02040503050406030204" pitchFamily="18" charset="0"/>
                            </a:rPr>
                          </m:ctrlPr>
                        </m:dPr>
                        <m:e>
                          <m:r>
                            <a:rPr lang="es-ES" i="1">
                              <a:latin typeface="Cambria Math" panose="02040503050406030204" pitchFamily="18" charset="0"/>
                            </a:rPr>
                            <m:t>8.75+6.75</m:t>
                          </m:r>
                        </m:e>
                      </m:d>
                      <m:r>
                        <a:rPr lang="es-ES" i="1">
                          <a:latin typeface="Cambria Math" panose="02040503050406030204" pitchFamily="18" charset="0"/>
                        </a:rPr>
                        <m:t>=387,5 </m:t>
                      </m:r>
                      <m:r>
                        <a:rPr lang="es-ES" i="1">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𝑓𝑡</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b="0" i="1" smtClean="0">
                              <a:latin typeface="Cambria Math" panose="02040503050406030204" pitchFamily="18" charset="0"/>
                            </a:rPr>
                            <m:t>   </m:t>
                          </m:r>
                          <m:r>
                            <a:rPr lang="es-ES" i="1">
                              <a:latin typeface="Cambria Math" panose="02040503050406030204" pitchFamily="18" charset="0"/>
                            </a:rPr>
                            <m:t>𝑀</m:t>
                          </m:r>
                        </m:e>
                        <m:sub>
                          <m:r>
                            <a:rPr lang="es-ES" i="1">
                              <a:latin typeface="Cambria Math" panose="02040503050406030204" pitchFamily="18" charset="0"/>
                            </a:rPr>
                            <m:t>𝑓𝑎𝑡𝑖𝑔𝑎</m:t>
                          </m:r>
                        </m:sub>
                      </m:sSub>
                      <m:r>
                        <a:rPr lang="es-ES" i="1">
                          <a:latin typeface="Cambria Math" panose="02040503050406030204" pitchFamily="18" charset="0"/>
                        </a:rPr>
                        <m:t>=32</m:t>
                      </m:r>
                      <m:d>
                        <m:dPr>
                          <m:ctrlPr>
                            <a:rPr lang="es-EC" i="1">
                              <a:latin typeface="Cambria Math" panose="02040503050406030204" pitchFamily="18" charset="0"/>
                            </a:rPr>
                          </m:ctrlPr>
                        </m:dPr>
                        <m:e>
                          <m:r>
                            <a:rPr lang="es-ES" i="1">
                              <a:latin typeface="Cambria Math" panose="02040503050406030204" pitchFamily="18" charset="0"/>
                            </a:rPr>
                            <m:t>8.75</m:t>
                          </m:r>
                        </m:e>
                      </m:d>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8</m:t>
                          </m:r>
                        </m:e>
                      </m:d>
                      <m:d>
                        <m:dPr>
                          <m:ctrlPr>
                            <a:rPr lang="es-EC" i="1">
                              <a:latin typeface="Cambria Math" panose="02040503050406030204" pitchFamily="18" charset="0"/>
                            </a:rPr>
                          </m:ctrlPr>
                        </m:dPr>
                        <m:e>
                          <m:r>
                            <a:rPr lang="es-ES" i="1">
                              <a:latin typeface="Cambria Math" panose="02040503050406030204" pitchFamily="18" charset="0"/>
                            </a:rPr>
                            <m:t>1.75</m:t>
                          </m:r>
                        </m:e>
                      </m:d>
                      <m:r>
                        <a:rPr lang="es-ES" i="1">
                          <a:latin typeface="Cambria Math" panose="02040503050406030204" pitchFamily="18" charset="0"/>
                        </a:rPr>
                        <m:t>=294 </m:t>
                      </m:r>
                      <m:r>
                        <a:rPr lang="es-ES" i="1">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𝑓𝑡</m:t>
                      </m:r>
                    </m:oMath>
                  </m:oMathPara>
                </a14:m>
                <a:endParaRPr lang="es-EC" dirty="0"/>
              </a:p>
              <a:p>
                <a:endParaRPr lang="es-EC" dirty="0" smtClean="0"/>
              </a:p>
              <a:p>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1044624" y="1544072"/>
                <a:ext cx="7056784" cy="2057551"/>
              </a:xfrm>
              <a:prstGeom prst="rect">
                <a:avLst/>
              </a:prstGeom>
              <a:blipFill rotWithShape="0">
                <a:blip r:embed="rId1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0279697"/>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27348"/>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p:sp>
        <p:nvSpPr>
          <p:cNvPr id="23" name="Rectángulo 22"/>
          <p:cNvSpPr/>
          <p:nvPr/>
        </p:nvSpPr>
        <p:spPr>
          <a:xfrm>
            <a:off x="545938" y="1151049"/>
            <a:ext cx="6906382" cy="369332"/>
          </a:xfrm>
          <a:prstGeom prst="rect">
            <a:avLst/>
          </a:prstGeom>
        </p:spPr>
        <p:txBody>
          <a:bodyPr wrap="square">
            <a:spAutoFit/>
          </a:bodyPr>
          <a:lstStyle/>
          <a:p>
            <a:r>
              <a:rPr lang="es-MX" b="1" u="sng" dirty="0" smtClean="0">
                <a:latin typeface="Times New Roman" panose="02020603050405020304" pitchFamily="18" charset="0"/>
              </a:rPr>
              <a:t>Distribución de Momentos por Carga Viva</a:t>
            </a:r>
            <a:endParaRPr lang="es-EC" b="1" u="sng" dirty="0"/>
          </a:p>
        </p:txBody>
      </p:sp>
      <mc:AlternateContent xmlns:mc="http://schemas.openxmlformats.org/markup-compatibility/2006" xmlns:a14="http://schemas.microsoft.com/office/drawing/2010/main">
        <mc:Choice Requires="a14">
          <p:sp>
            <p:nvSpPr>
              <p:cNvPr id="11" name="Rectángulo 10"/>
              <p:cNvSpPr/>
              <p:nvPr/>
            </p:nvSpPr>
            <p:spPr>
              <a:xfrm>
                <a:off x="42406" y="1440497"/>
                <a:ext cx="7056784" cy="1449371"/>
              </a:xfrm>
              <a:prstGeom prst="rect">
                <a:avLst/>
              </a:prstGeom>
            </p:spPr>
            <p:txBody>
              <a:bodyPr wrap="square">
                <a:spAutoFit/>
              </a:bodyPr>
              <a:lstStyle/>
              <a:p>
                <a:r>
                  <a:rPr lang="es-ES" b="1"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sub>
                      </m:sSub>
                      <m:r>
                        <a:rPr lang="es-ES" i="1">
                          <a:latin typeface="Cambria Math" panose="02040503050406030204" pitchFamily="18" charset="0"/>
                        </a:rPr>
                        <m:t>=</m:t>
                      </m:r>
                      <m:r>
                        <a:rPr lang="es-ES" i="1">
                          <a:latin typeface="Cambria Math" panose="02040503050406030204" pitchFamily="18" charset="0"/>
                        </a:rPr>
                        <m:t>𝑚𝑔</m:t>
                      </m:r>
                      <m:d>
                        <m:dPr>
                          <m:begChr m:val="["/>
                          <m:endChr m:val="]"/>
                          <m:ctrlPr>
                            <a:rPr lang="es-EC" i="1">
                              <a:latin typeface="Cambria Math" panose="02040503050406030204" pitchFamily="18" charset="0"/>
                            </a:rPr>
                          </m:ctrlPr>
                        </m:d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𝑐𝑎𝑚𝑖</m:t>
                                  </m:r>
                                  <m:r>
                                    <a:rPr lang="es-ES" i="1">
                                      <a:latin typeface="Cambria Math" panose="02040503050406030204" pitchFamily="18" charset="0"/>
                                    </a:rPr>
                                    <m:t>ó</m:t>
                                  </m:r>
                                  <m:r>
                                    <a:rPr lang="es-ES" i="1">
                                      <a:latin typeface="Cambria Math" panose="02040503050406030204" pitchFamily="18" charset="0"/>
                                    </a:rPr>
                                    <m:t>𝑛</m:t>
                                  </m:r>
                                  <m:r>
                                    <a:rPr lang="es-ES" i="1">
                                      <a:latin typeface="Cambria Math" panose="02040503050406030204" pitchFamily="18" charset="0"/>
                                    </a:rPr>
                                    <m:t> </m:t>
                                  </m:r>
                                </m:sub>
                              </m:sSub>
                              <m:r>
                                <a:rPr lang="es-ES" i="1">
                                  <a:latin typeface="Cambria Math" panose="02040503050406030204" pitchFamily="18" charset="0"/>
                                </a:rPr>
                                <m:t>𝑜</m:t>
                              </m:r>
                              <m:r>
                                <a:rPr lang="es-ES" i="1">
                                  <a:latin typeface="Cambria Math" panose="02040503050406030204" pitchFamily="18" charset="0"/>
                                </a:rPr>
                                <m:t> </m:t>
                              </m:r>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𝑇𝑎𝑛𝑑𝑒𝑚</m:t>
                                  </m:r>
                                </m:sub>
                              </m:sSub>
                            </m:e>
                          </m:d>
                          <m:d>
                            <m:dPr>
                              <m:ctrlPr>
                                <a:rPr lang="es-EC" i="1">
                                  <a:latin typeface="Cambria Math" panose="02040503050406030204" pitchFamily="18" charset="0"/>
                                </a:rPr>
                              </m:ctrlPr>
                            </m:dPr>
                            <m:e>
                              <m:r>
                                <a:rPr lang="es-ES" i="1">
                                  <a:latin typeface="Cambria Math" panose="02040503050406030204" pitchFamily="18" charset="0"/>
                                </a:rPr>
                                <m:t>1+</m:t>
                              </m:r>
                              <m:f>
                                <m:fPr>
                                  <m:ctrlPr>
                                    <a:rPr lang="es-EC" i="1">
                                      <a:latin typeface="Cambria Math" panose="02040503050406030204" pitchFamily="18" charset="0"/>
                                    </a:rPr>
                                  </m:ctrlPr>
                                </m:fPr>
                                <m:num>
                                  <m:r>
                                    <a:rPr lang="es-ES" i="1">
                                      <a:latin typeface="Cambria Math" panose="02040503050406030204" pitchFamily="18" charset="0"/>
                                    </a:rPr>
                                    <m:t>𝐼𝑀</m:t>
                                  </m:r>
                                </m:num>
                                <m:den>
                                  <m:r>
                                    <a:rPr lang="es-ES" i="1">
                                      <a:latin typeface="Cambria Math" panose="02040503050406030204" pitchFamily="18" charset="0"/>
                                    </a:rPr>
                                    <m:t>100</m:t>
                                  </m:r>
                                </m:den>
                              </m:f>
                            </m:e>
                          </m:d>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𝑐𝑎𝑟𝑟𝑖𝑙</m:t>
                              </m:r>
                            </m:sub>
                          </m:sSub>
                        </m:e>
                      </m:d>
                    </m:oMath>
                  </m:oMathPara>
                </a14:m>
                <a:endParaRPr lang="es-EC" dirty="0"/>
              </a:p>
              <a:p>
                <a:endParaRPr lang="es-EC" dirty="0" smtClean="0"/>
              </a:p>
              <a:p>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42406" y="1440497"/>
                <a:ext cx="7056784" cy="1449371"/>
              </a:xfrm>
              <a:prstGeom prst="rect">
                <a:avLst/>
              </a:prstGeom>
              <a:blipFill rotWithShape="0">
                <a:blip r:embed="rId1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557808" y="2660656"/>
                <a:ext cx="531033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𝑀</m:t>
                          </m:r>
                        </m:e>
                        <m:sub>
                          <m:r>
                            <a:rPr lang="es-EC" i="1">
                              <a:latin typeface="Cambria Math" panose="02040503050406030204" pitchFamily="18" charset="0"/>
                            </a:rPr>
                            <m:t>𝑐𝑎𝑚𝑖</m:t>
                          </m:r>
                          <m:r>
                            <a:rPr lang="es-EC" i="0">
                              <a:latin typeface="Cambria Math" panose="02040503050406030204" pitchFamily="18" charset="0"/>
                            </a:rPr>
                            <m:t>ó</m:t>
                          </m:r>
                          <m:r>
                            <a:rPr lang="es-EC" i="1">
                              <a:latin typeface="Cambria Math" panose="02040503050406030204" pitchFamily="18" charset="0"/>
                            </a:rPr>
                            <m:t>𝑛</m:t>
                          </m:r>
                        </m:sub>
                      </m:sSub>
                      <m:r>
                        <a:rPr lang="es-EC" i="0">
                          <a:latin typeface="Cambria Math" panose="02040503050406030204" pitchFamily="18" charset="0"/>
                        </a:rPr>
                        <m:t>=32</m:t>
                      </m:r>
                      <m:d>
                        <m:dPr>
                          <m:ctrlPr>
                            <a:rPr lang="es-EC" i="1">
                              <a:latin typeface="Cambria Math" panose="02040503050406030204" pitchFamily="18" charset="0"/>
                            </a:rPr>
                          </m:ctrlPr>
                        </m:dPr>
                        <m:e>
                          <m:r>
                            <a:rPr lang="es-EC" i="0">
                              <a:latin typeface="Cambria Math" panose="02040503050406030204" pitchFamily="18" charset="0"/>
                            </a:rPr>
                            <m:t>8.75</m:t>
                          </m:r>
                        </m:e>
                      </m:d>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32+8</m:t>
                          </m:r>
                        </m:e>
                      </m:d>
                      <m:d>
                        <m:dPr>
                          <m:ctrlPr>
                            <a:rPr lang="es-EC" i="1">
                              <a:latin typeface="Cambria Math" panose="02040503050406030204" pitchFamily="18" charset="0"/>
                            </a:rPr>
                          </m:ctrlPr>
                        </m:dPr>
                        <m:e>
                          <m:r>
                            <a:rPr lang="es-EC" i="0">
                              <a:latin typeface="Cambria Math" panose="02040503050406030204" pitchFamily="18" charset="0"/>
                            </a:rPr>
                            <m:t>1.75</m:t>
                          </m:r>
                        </m:e>
                      </m:d>
                      <m:r>
                        <a:rPr lang="es-EC" i="0">
                          <a:latin typeface="Cambria Math" panose="02040503050406030204" pitchFamily="18" charset="0"/>
                        </a:rPr>
                        <m:t>=350 </m:t>
                      </m:r>
                      <m:r>
                        <a:rPr lang="es-EC" i="1">
                          <a:latin typeface="Cambria Math" panose="02040503050406030204" pitchFamily="18" charset="0"/>
                        </a:rPr>
                        <m:t>𝑘</m:t>
                      </m:r>
                      <m:r>
                        <a:rPr lang="es-EC" i="0">
                          <a:latin typeface="Cambria Math" panose="02040503050406030204" pitchFamily="18" charset="0"/>
                        </a:rPr>
                        <m:t>.</m:t>
                      </m:r>
                      <m:r>
                        <a:rPr lang="es-EC" i="1">
                          <a:latin typeface="Cambria Math" panose="02040503050406030204" pitchFamily="18" charset="0"/>
                        </a:rPr>
                        <m:t>𝑓𝑡</m:t>
                      </m:r>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557808" y="2660656"/>
                <a:ext cx="5310336" cy="369332"/>
              </a:xfrm>
              <a:prstGeom prst="rect">
                <a:avLst/>
              </a:prstGeom>
              <a:blipFill rotWithShape="0">
                <a:blip r:embed="rId14"/>
                <a:stretch>
                  <a:fillRect b="-131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33642" y="3253391"/>
                <a:ext cx="4326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𝑀</m:t>
                          </m:r>
                        </m:e>
                        <m:sub>
                          <m:r>
                            <a:rPr lang="es-EC" i="1">
                              <a:latin typeface="Cambria Math" panose="02040503050406030204" pitchFamily="18" charset="0"/>
                            </a:rPr>
                            <m:t>𝑡𝑎𝑛𝑑𝑒𝑚</m:t>
                          </m:r>
                        </m:sub>
                      </m:sSub>
                      <m:r>
                        <a:rPr lang="es-EC" i="0">
                          <a:latin typeface="Cambria Math" panose="02040503050406030204" pitchFamily="18" charset="0"/>
                        </a:rPr>
                        <m:t>=25</m:t>
                      </m:r>
                      <m:d>
                        <m:dPr>
                          <m:ctrlPr>
                            <a:rPr lang="es-EC" i="1">
                              <a:latin typeface="Cambria Math" panose="02040503050406030204" pitchFamily="18" charset="0"/>
                            </a:rPr>
                          </m:ctrlPr>
                        </m:dPr>
                        <m:e>
                          <m:r>
                            <a:rPr lang="es-EC" i="0">
                              <a:latin typeface="Cambria Math" panose="02040503050406030204" pitchFamily="18" charset="0"/>
                            </a:rPr>
                            <m:t>8.75+6.75</m:t>
                          </m:r>
                        </m:e>
                      </m:d>
                      <m:r>
                        <a:rPr lang="es-EC" i="0">
                          <a:latin typeface="Cambria Math" panose="02040503050406030204" pitchFamily="18" charset="0"/>
                        </a:rPr>
                        <m:t>=387,5 </m:t>
                      </m:r>
                      <m:r>
                        <a:rPr lang="es-EC" i="1">
                          <a:latin typeface="Cambria Math" panose="02040503050406030204" pitchFamily="18" charset="0"/>
                        </a:rPr>
                        <m:t>𝑘</m:t>
                      </m:r>
                      <m:r>
                        <a:rPr lang="es-EC" i="0">
                          <a:latin typeface="Cambria Math" panose="02040503050406030204" pitchFamily="18" charset="0"/>
                        </a:rPr>
                        <m:t>.</m:t>
                      </m:r>
                      <m:r>
                        <a:rPr lang="es-EC" i="1">
                          <a:latin typeface="Cambria Math" panose="02040503050406030204" pitchFamily="18" charset="0"/>
                        </a:rPr>
                        <m:t>𝑓𝑡</m:t>
                      </m:r>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633642" y="3253391"/>
                <a:ext cx="4326121" cy="369332"/>
              </a:xfrm>
              <a:prstGeom prst="rect">
                <a:avLst/>
              </a:prstGeom>
              <a:blipFill rotWithShape="0">
                <a:blip r:embed="rId15"/>
                <a:stretch>
                  <a:fillRect b="-1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03554" y="3778361"/>
                <a:ext cx="4560351"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𝑀</m:t>
                          </m:r>
                        </m:e>
                        <m:sub>
                          <m:r>
                            <a:rPr lang="es-EC" i="1">
                              <a:latin typeface="Cambria Math" panose="02040503050406030204" pitchFamily="18" charset="0"/>
                            </a:rPr>
                            <m:t>𝑓𝑎𝑡𝑖𝑔𝑎</m:t>
                          </m:r>
                        </m:sub>
                      </m:sSub>
                      <m:r>
                        <a:rPr lang="es-EC" i="0">
                          <a:latin typeface="Cambria Math" panose="02040503050406030204" pitchFamily="18" charset="0"/>
                        </a:rPr>
                        <m:t>=32</m:t>
                      </m:r>
                      <m:d>
                        <m:dPr>
                          <m:ctrlPr>
                            <a:rPr lang="es-EC" i="1">
                              <a:latin typeface="Cambria Math" panose="02040503050406030204" pitchFamily="18" charset="0"/>
                            </a:rPr>
                          </m:ctrlPr>
                        </m:dPr>
                        <m:e>
                          <m:r>
                            <a:rPr lang="es-EC" i="0">
                              <a:latin typeface="Cambria Math" panose="02040503050406030204" pitchFamily="18" charset="0"/>
                            </a:rPr>
                            <m:t>8.75</m:t>
                          </m:r>
                        </m:e>
                      </m:d>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8</m:t>
                          </m:r>
                        </m:e>
                      </m:d>
                      <m:d>
                        <m:dPr>
                          <m:ctrlPr>
                            <a:rPr lang="es-EC" i="1">
                              <a:latin typeface="Cambria Math" panose="02040503050406030204" pitchFamily="18" charset="0"/>
                            </a:rPr>
                          </m:ctrlPr>
                        </m:dPr>
                        <m:e>
                          <m:r>
                            <a:rPr lang="es-EC" i="0">
                              <a:latin typeface="Cambria Math" panose="02040503050406030204" pitchFamily="18" charset="0"/>
                            </a:rPr>
                            <m:t>1.75</m:t>
                          </m:r>
                        </m:e>
                      </m:d>
                      <m:r>
                        <a:rPr lang="es-EC" i="0">
                          <a:latin typeface="Cambria Math" panose="02040503050406030204" pitchFamily="18" charset="0"/>
                        </a:rPr>
                        <m:t>=294 </m:t>
                      </m:r>
                      <m:r>
                        <a:rPr lang="es-EC" i="1">
                          <a:latin typeface="Cambria Math" panose="02040503050406030204" pitchFamily="18" charset="0"/>
                        </a:rPr>
                        <m:t>𝑘</m:t>
                      </m:r>
                      <m:r>
                        <a:rPr lang="es-EC" i="0">
                          <a:latin typeface="Cambria Math" panose="02040503050406030204" pitchFamily="18" charset="0"/>
                        </a:rPr>
                        <m:t>.</m:t>
                      </m:r>
                      <m:r>
                        <a:rPr lang="es-EC" i="1">
                          <a:latin typeface="Cambria Math" panose="02040503050406030204" pitchFamily="18" charset="0"/>
                        </a:rPr>
                        <m:t>𝑓𝑡</m:t>
                      </m:r>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603554" y="3778361"/>
                <a:ext cx="4560351" cy="391902"/>
              </a:xfrm>
              <a:prstGeom prst="rect">
                <a:avLst/>
              </a:prstGeom>
              <a:blipFill rotWithShape="0">
                <a:blip r:embed="rId16"/>
                <a:stretch>
                  <a:fillRect b="-1093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609071" y="4268717"/>
                <a:ext cx="3482940"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𝑀</m:t>
                          </m:r>
                        </m:e>
                        <m:sub>
                          <m:r>
                            <a:rPr lang="es-EC" i="1">
                              <a:latin typeface="Cambria Math" panose="02040503050406030204" pitchFamily="18" charset="0"/>
                            </a:rPr>
                            <m:t>𝑐𝑎𝑟𝑟𝑖𝑙</m:t>
                          </m:r>
                        </m:sub>
                      </m:sSub>
                      <m:r>
                        <a:rPr lang="es-EC" i="0">
                          <a:latin typeface="Cambria Math" panose="02040503050406030204" pitchFamily="18" charset="0"/>
                        </a:rPr>
                        <m:t>=</m:t>
                      </m:r>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r>
                                <a:rPr lang="es-EC" i="0">
                                  <a:latin typeface="Cambria Math" panose="02040503050406030204" pitchFamily="18" charset="0"/>
                                </a:rPr>
                                <m:t>0.64∗(</m:t>
                              </m:r>
                              <m:sSup>
                                <m:sSupPr>
                                  <m:ctrlPr>
                                    <a:rPr lang="es-EC" i="1">
                                      <a:latin typeface="Cambria Math" panose="02040503050406030204" pitchFamily="18" charset="0"/>
                                    </a:rPr>
                                  </m:ctrlPr>
                                </m:sSupPr>
                                <m:e>
                                  <m:r>
                                    <a:rPr lang="es-EC" i="0">
                                      <a:latin typeface="Cambria Math" panose="02040503050406030204" pitchFamily="18" charset="0"/>
                                    </a:rPr>
                                    <m:t>35</m:t>
                                  </m:r>
                                </m:e>
                                <m:sup>
                                  <m:r>
                                    <a:rPr lang="es-EC" i="0">
                                      <a:latin typeface="Cambria Math" panose="02040503050406030204" pitchFamily="18" charset="0"/>
                                    </a:rPr>
                                    <m:t>2</m:t>
                                  </m:r>
                                </m:sup>
                              </m:sSup>
                            </m:e>
                          </m:d>
                        </m:num>
                        <m:den>
                          <m:r>
                            <a:rPr lang="es-EC" i="0">
                              <a:latin typeface="Cambria Math" panose="02040503050406030204" pitchFamily="18" charset="0"/>
                            </a:rPr>
                            <m:t>8</m:t>
                          </m:r>
                        </m:den>
                      </m:f>
                      <m:r>
                        <a:rPr lang="es-EC" i="0">
                          <a:latin typeface="Cambria Math" panose="02040503050406030204" pitchFamily="18" charset="0"/>
                        </a:rPr>
                        <m:t>=98 </m:t>
                      </m:r>
                      <m:r>
                        <a:rPr lang="es-EC" i="1">
                          <a:latin typeface="Cambria Math" panose="02040503050406030204" pitchFamily="18" charset="0"/>
                        </a:rPr>
                        <m:t>𝑘</m:t>
                      </m:r>
                      <m:r>
                        <a:rPr lang="es-EC" i="0">
                          <a:latin typeface="Cambria Math" panose="02040503050406030204" pitchFamily="18" charset="0"/>
                        </a:rPr>
                        <m:t>.</m:t>
                      </m:r>
                      <m:r>
                        <a:rPr lang="es-EC" i="1">
                          <a:latin typeface="Cambria Math" panose="02040503050406030204" pitchFamily="18" charset="0"/>
                        </a:rPr>
                        <m:t>𝑓𝑡</m:t>
                      </m:r>
                    </m:oMath>
                  </m:oMathPara>
                </a14:m>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609071" y="4268717"/>
                <a:ext cx="3482940" cy="648126"/>
              </a:xfrm>
              <a:prstGeom prst="rect">
                <a:avLst/>
              </a:prstGeom>
              <a:blipFill rotWithShape="0">
                <a:blip r:embed="rId17"/>
                <a:stretch>
                  <a:fillRect/>
                </a:stretch>
              </a:blipFill>
            </p:spPr>
            <p:txBody>
              <a:bodyPr/>
              <a:lstStyle/>
              <a:p>
                <a:r>
                  <a:rPr lang="es-EC">
                    <a:noFill/>
                  </a:rPr>
                  <a:t> </a:t>
                </a:r>
              </a:p>
            </p:txBody>
          </p:sp>
        </mc:Fallback>
      </mc:AlternateContent>
      <p:sp>
        <p:nvSpPr>
          <p:cNvPr id="17" name="Rectángulo 16"/>
          <p:cNvSpPr/>
          <p:nvPr/>
        </p:nvSpPr>
        <p:spPr>
          <a:xfrm>
            <a:off x="545938" y="4950046"/>
            <a:ext cx="8334672" cy="923330"/>
          </a:xfrm>
          <a:prstGeom prst="rect">
            <a:avLst/>
          </a:prstGeom>
        </p:spPr>
        <p:txBody>
          <a:bodyPr wrap="square">
            <a:spAutoFit/>
          </a:bodyPr>
          <a:lstStyle/>
          <a:p>
            <a:r>
              <a:rPr lang="es-ES" dirty="0">
                <a:latin typeface="Times New Roman" panose="02020603050405020304" pitchFamily="18" charset="0"/>
                <a:ea typeface="Times New Roman" panose="02020603050405020304" pitchFamily="18" charset="0"/>
                <a:cs typeface="Times New Roman" panose="02020603050405020304" pitchFamily="18" charset="0"/>
              </a:rPr>
              <a:t>Para el caso de diseño, el momento máximo se produce debido al tándem y cuyo valor es de  387.5 </a:t>
            </a:r>
            <a:r>
              <a:rPr lang="es-ES" dirty="0" err="1">
                <a:latin typeface="Times New Roman" panose="02020603050405020304" pitchFamily="18" charset="0"/>
                <a:ea typeface="Times New Roman" panose="02020603050405020304" pitchFamily="18" charset="0"/>
                <a:cs typeface="Times New Roman" panose="02020603050405020304" pitchFamily="18" charset="0"/>
              </a:rPr>
              <a:t>k.ft</a:t>
            </a:r>
            <a:r>
              <a:rPr lang="es-ES" dirty="0">
                <a:latin typeface="Times New Roman" panose="02020603050405020304" pitchFamily="18" charset="0"/>
                <a:ea typeface="Times New Roman" panose="02020603050405020304" pitchFamily="18" charset="0"/>
                <a:cs typeface="Times New Roman" panose="02020603050405020304" pitchFamily="18" charset="0"/>
              </a:rPr>
              <a:t>, este valor es alto debido a que se añaden otras cargas que son máximos en la línea central </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366508"/>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27348"/>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mc:AlternateContent xmlns:mc="http://schemas.openxmlformats.org/markup-compatibility/2006" xmlns:a14="http://schemas.microsoft.com/office/drawing/2010/main">
        <mc:Choice Requires="a14">
          <p:sp>
            <p:nvSpPr>
              <p:cNvPr id="11" name="Rectángulo 10"/>
              <p:cNvSpPr/>
              <p:nvPr/>
            </p:nvSpPr>
            <p:spPr>
              <a:xfrm>
                <a:off x="1225570" y="1414346"/>
                <a:ext cx="7056784" cy="4661020"/>
              </a:xfrm>
              <a:prstGeom prst="rect">
                <a:avLst/>
              </a:prstGeom>
            </p:spPr>
            <p:txBody>
              <a:bodyPr wrap="square">
                <a:spAutoFit/>
              </a:bodyPr>
              <a:lstStyle/>
              <a:p>
                <a:endParaRPr lang="es-EC" dirty="0"/>
              </a:p>
              <a:p>
                <a:r>
                  <a:rPr lang="es-ES" dirty="0">
                    <a:latin typeface="Times New Roman" panose="02020603050405020304" pitchFamily="18" charset="0"/>
                    <a:cs typeface="Times New Roman" panose="02020603050405020304" pitchFamily="18" charset="0"/>
                  </a:rPr>
                  <a:t>Vigas interiores</a:t>
                </a:r>
                <a:endParaRPr lang="es-EC"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sub>
                      </m:sSub>
                      <m:r>
                        <a:rPr lang="es-ES" i="1">
                          <a:latin typeface="Cambria Math" panose="02040503050406030204" pitchFamily="18" charset="0"/>
                        </a:rPr>
                        <m:t>=0.743</m:t>
                      </m:r>
                      <m:d>
                        <m:dPr>
                          <m:begChr m:val="["/>
                          <m:endChr m:val="]"/>
                          <m:ctrlPr>
                            <a:rPr lang="es-EC" i="1">
                              <a:latin typeface="Cambria Math" panose="02040503050406030204" pitchFamily="18" charset="0"/>
                            </a:rPr>
                          </m:ctrlPr>
                        </m:dPr>
                        <m:e>
                          <m:d>
                            <m:dPr>
                              <m:ctrlPr>
                                <a:rPr lang="es-EC" i="1">
                                  <a:latin typeface="Cambria Math" panose="02040503050406030204" pitchFamily="18" charset="0"/>
                                </a:rPr>
                              </m:ctrlPr>
                            </m:dPr>
                            <m:e>
                              <m:r>
                                <a:rPr lang="es-ES" i="1">
                                  <a:latin typeface="Cambria Math" panose="02040503050406030204" pitchFamily="18" charset="0"/>
                                </a:rPr>
                                <m:t>387.5</m:t>
                              </m:r>
                            </m:e>
                          </m:d>
                          <m:d>
                            <m:dPr>
                              <m:ctrlPr>
                                <a:rPr lang="es-EC" i="1">
                                  <a:latin typeface="Cambria Math" panose="02040503050406030204" pitchFamily="18" charset="0"/>
                                </a:rPr>
                              </m:ctrlPr>
                            </m:dPr>
                            <m:e>
                              <m:r>
                                <a:rPr lang="es-ES" i="1">
                                  <a:latin typeface="Cambria Math" panose="02040503050406030204" pitchFamily="18" charset="0"/>
                                </a:rPr>
                                <m:t>1.33</m:t>
                              </m:r>
                            </m:e>
                          </m:d>
                          <m:r>
                            <a:rPr lang="es-ES" i="1">
                              <a:latin typeface="Cambria Math" panose="02040503050406030204" pitchFamily="18" charset="0"/>
                            </a:rPr>
                            <m:t>+98</m:t>
                          </m:r>
                        </m:e>
                      </m:d>
                      <m:r>
                        <a:rPr lang="es-ES" i="1">
                          <a:latin typeface="Cambria Math" panose="02040503050406030204" pitchFamily="18" charset="0"/>
                        </a:rPr>
                        <m:t>=455,7 </m:t>
                      </m:r>
                      <m:r>
                        <a:rPr lang="es-ES" i="1">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𝑓𝑡</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𝐹𝑎𝑡𝑖𝑔𝑎</m:t>
                          </m:r>
                          <m:r>
                            <a:rPr lang="es-ES" i="1">
                              <a:latin typeface="Cambria Math" panose="02040503050406030204" pitchFamily="18" charset="0"/>
                            </a:rPr>
                            <m:t>+</m:t>
                          </m:r>
                          <m:r>
                            <a:rPr lang="es-ES" i="1">
                              <a:latin typeface="Cambria Math" panose="02040503050406030204" pitchFamily="18" charset="0"/>
                            </a:rPr>
                            <m:t>𝐼𝑀</m:t>
                          </m:r>
                        </m:sub>
                      </m:sSub>
                      <m:r>
                        <a:rPr lang="es-ES" i="1">
                          <a:latin typeface="Cambria Math" panose="02040503050406030204" pitchFamily="18" charset="0"/>
                        </a:rPr>
                        <m:t>=</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0.573</m:t>
                              </m:r>
                            </m:num>
                            <m:den>
                              <m:r>
                                <a:rPr lang="es-ES" i="1">
                                  <a:latin typeface="Cambria Math" panose="02040503050406030204" pitchFamily="18" charset="0"/>
                                </a:rPr>
                                <m:t>1.2</m:t>
                              </m:r>
                            </m:den>
                          </m:f>
                        </m:e>
                      </m:d>
                      <m:d>
                        <m:dPr>
                          <m:begChr m:val="["/>
                          <m:endChr m:val="]"/>
                          <m:ctrlPr>
                            <a:rPr lang="es-EC" i="1">
                              <a:latin typeface="Cambria Math" panose="02040503050406030204" pitchFamily="18" charset="0"/>
                            </a:rPr>
                          </m:ctrlPr>
                        </m:dPr>
                        <m:e>
                          <m:d>
                            <m:dPr>
                              <m:ctrlPr>
                                <a:rPr lang="es-EC" i="1">
                                  <a:latin typeface="Cambria Math" panose="02040503050406030204" pitchFamily="18" charset="0"/>
                                </a:rPr>
                              </m:ctrlPr>
                            </m:dPr>
                            <m:e>
                              <m:r>
                                <a:rPr lang="es-ES" i="1">
                                  <a:latin typeface="Cambria Math" panose="02040503050406030204" pitchFamily="18" charset="0"/>
                                </a:rPr>
                                <m:t>294</m:t>
                              </m:r>
                            </m:e>
                          </m:d>
                          <m:d>
                            <m:dPr>
                              <m:ctrlPr>
                                <a:rPr lang="es-EC" i="1">
                                  <a:latin typeface="Cambria Math" panose="02040503050406030204" pitchFamily="18" charset="0"/>
                                </a:rPr>
                              </m:ctrlPr>
                            </m:dPr>
                            <m:e>
                              <m:r>
                                <a:rPr lang="es-ES" i="1">
                                  <a:latin typeface="Cambria Math" panose="02040503050406030204" pitchFamily="18" charset="0"/>
                                </a:rPr>
                                <m:t>1.15</m:t>
                              </m:r>
                            </m:e>
                          </m:d>
                        </m:e>
                      </m:d>
                      <m:r>
                        <a:rPr lang="es-ES" i="1">
                          <a:latin typeface="Cambria Math" panose="02040503050406030204" pitchFamily="18" charset="0"/>
                        </a:rPr>
                        <m:t>=161,4 </m:t>
                      </m:r>
                      <m:r>
                        <a:rPr lang="es-ES" i="1">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𝑓𝑡</m:t>
                      </m:r>
                    </m:oMath>
                  </m:oMathPara>
                </a14:m>
                <a:endParaRPr lang="es-EC" dirty="0"/>
              </a:p>
              <a:p>
                <a:r>
                  <a:rPr lang="es-ES" dirty="0"/>
                  <a:t> </a:t>
                </a:r>
                <a:endParaRPr lang="es-EC" dirty="0"/>
              </a:p>
              <a:p>
                <a:r>
                  <a:rPr lang="es-ES" dirty="0">
                    <a:latin typeface="Times New Roman" panose="02020603050405020304" pitchFamily="18" charset="0"/>
                    <a:cs typeface="Times New Roman" panose="02020603050405020304" pitchFamily="18" charset="0"/>
                  </a:rPr>
                  <a:t>Vigas exteriores</a:t>
                </a:r>
                <a:endParaRPr lang="es-EC" dirty="0">
                  <a:latin typeface="Times New Roman" panose="02020603050405020304" pitchFamily="18" charset="0"/>
                  <a:cs typeface="Times New Roman" panose="02020603050405020304" pitchFamily="18" charset="0"/>
                </a:endParaRPr>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sub>
                      </m:sSub>
                      <m:r>
                        <a:rPr lang="es-ES" i="1">
                          <a:latin typeface="Cambria Math" panose="02040503050406030204" pitchFamily="18" charset="0"/>
                        </a:rPr>
                        <m:t>=0.75</m:t>
                      </m:r>
                      <m:d>
                        <m:dPr>
                          <m:begChr m:val="["/>
                          <m:endChr m:val="]"/>
                          <m:ctrlPr>
                            <a:rPr lang="es-EC" i="1">
                              <a:latin typeface="Cambria Math" panose="02040503050406030204" pitchFamily="18" charset="0"/>
                            </a:rPr>
                          </m:ctrlPr>
                        </m:dPr>
                        <m:e>
                          <m:d>
                            <m:dPr>
                              <m:ctrlPr>
                                <a:rPr lang="es-EC" i="1">
                                  <a:latin typeface="Cambria Math" panose="02040503050406030204" pitchFamily="18" charset="0"/>
                                </a:rPr>
                              </m:ctrlPr>
                            </m:dPr>
                            <m:e>
                              <m:r>
                                <a:rPr lang="es-ES" i="1">
                                  <a:latin typeface="Cambria Math" panose="02040503050406030204" pitchFamily="18" charset="0"/>
                                </a:rPr>
                                <m:t>387.5</m:t>
                              </m:r>
                            </m:e>
                          </m:d>
                          <m:d>
                            <m:dPr>
                              <m:ctrlPr>
                                <a:rPr lang="es-EC" i="1">
                                  <a:latin typeface="Cambria Math" panose="02040503050406030204" pitchFamily="18" charset="0"/>
                                </a:rPr>
                              </m:ctrlPr>
                            </m:dPr>
                            <m:e>
                              <m:r>
                                <a:rPr lang="es-ES" i="1">
                                  <a:latin typeface="Cambria Math" panose="02040503050406030204" pitchFamily="18" charset="0"/>
                                </a:rPr>
                                <m:t>1.33</m:t>
                              </m:r>
                            </m:e>
                          </m:d>
                          <m:r>
                            <a:rPr lang="es-ES" i="1">
                              <a:latin typeface="Cambria Math" panose="02040503050406030204" pitchFamily="18" charset="0"/>
                            </a:rPr>
                            <m:t>+98</m:t>
                          </m:r>
                        </m:e>
                      </m:d>
                      <m:r>
                        <a:rPr lang="es-ES" i="1">
                          <a:latin typeface="Cambria Math" panose="02040503050406030204" pitchFamily="18" charset="0"/>
                        </a:rPr>
                        <m:t>=460,03 </m:t>
                      </m:r>
                      <m:r>
                        <a:rPr lang="es-ES" i="1">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𝑓𝑡</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𝐹𝑎𝑡𝑖𝑔𝑎</m:t>
                          </m:r>
                          <m:r>
                            <a:rPr lang="es-ES" i="1">
                              <a:latin typeface="Cambria Math" panose="02040503050406030204" pitchFamily="18" charset="0"/>
                            </a:rPr>
                            <m:t>+</m:t>
                          </m:r>
                          <m:r>
                            <a:rPr lang="es-ES" i="1">
                              <a:latin typeface="Cambria Math" panose="02040503050406030204" pitchFamily="18" charset="0"/>
                            </a:rPr>
                            <m:t>𝐼𝑀</m:t>
                          </m:r>
                        </m:sub>
                      </m:sSub>
                      <m:r>
                        <a:rPr lang="es-ES" i="1">
                          <a:latin typeface="Cambria Math" panose="02040503050406030204" pitchFamily="18" charset="0"/>
                        </a:rPr>
                        <m:t>=</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0.75</m:t>
                              </m:r>
                            </m:num>
                            <m:den>
                              <m:r>
                                <a:rPr lang="es-ES" i="1">
                                  <a:latin typeface="Cambria Math" panose="02040503050406030204" pitchFamily="18" charset="0"/>
                                </a:rPr>
                                <m:t>1.2</m:t>
                              </m:r>
                            </m:den>
                          </m:f>
                        </m:e>
                      </m:d>
                      <m:d>
                        <m:dPr>
                          <m:begChr m:val="["/>
                          <m:endChr m:val="]"/>
                          <m:ctrlPr>
                            <a:rPr lang="es-EC" i="1">
                              <a:latin typeface="Cambria Math" panose="02040503050406030204" pitchFamily="18" charset="0"/>
                            </a:rPr>
                          </m:ctrlPr>
                        </m:dPr>
                        <m:e>
                          <m:d>
                            <m:dPr>
                              <m:ctrlPr>
                                <a:rPr lang="es-EC" i="1">
                                  <a:latin typeface="Cambria Math" panose="02040503050406030204" pitchFamily="18" charset="0"/>
                                </a:rPr>
                              </m:ctrlPr>
                            </m:dPr>
                            <m:e>
                              <m:r>
                                <a:rPr lang="es-ES" i="1">
                                  <a:latin typeface="Cambria Math" panose="02040503050406030204" pitchFamily="18" charset="0"/>
                                </a:rPr>
                                <m:t>294</m:t>
                              </m:r>
                            </m:e>
                          </m:d>
                          <m:d>
                            <m:dPr>
                              <m:ctrlPr>
                                <a:rPr lang="es-EC" i="1">
                                  <a:latin typeface="Cambria Math" panose="02040503050406030204" pitchFamily="18" charset="0"/>
                                </a:rPr>
                              </m:ctrlPr>
                            </m:dPr>
                            <m:e>
                              <m:r>
                                <a:rPr lang="es-ES" i="1">
                                  <a:latin typeface="Cambria Math" panose="02040503050406030204" pitchFamily="18" charset="0"/>
                                </a:rPr>
                                <m:t>1.15</m:t>
                              </m:r>
                            </m:e>
                          </m:d>
                        </m:e>
                      </m:d>
                      <m:r>
                        <a:rPr lang="es-ES" i="1">
                          <a:latin typeface="Cambria Math" panose="02040503050406030204" pitchFamily="18" charset="0"/>
                        </a:rPr>
                        <m:t>=211,3 </m:t>
                      </m:r>
                      <m:r>
                        <a:rPr lang="es-ES" i="1">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𝑓𝑡</m:t>
                      </m:r>
                    </m:oMath>
                  </m:oMathPara>
                </a14:m>
                <a:endParaRPr lang="es-EC" dirty="0"/>
              </a:p>
              <a:p>
                <a:endParaRPr lang="es-EC" dirty="0"/>
              </a:p>
              <a:p>
                <a:endParaRPr lang="es-EC" dirty="0" smtClean="0"/>
              </a:p>
              <a:p>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1225570" y="1414346"/>
                <a:ext cx="7056784" cy="4661020"/>
              </a:xfrm>
              <a:prstGeom prst="rect">
                <a:avLst/>
              </a:prstGeom>
              <a:blipFill rotWithShape="0">
                <a:blip r:embed="rId13"/>
                <a:stretch>
                  <a:fillRect l="-691"/>
                </a:stretch>
              </a:blipFill>
            </p:spPr>
            <p:txBody>
              <a:bodyPr/>
              <a:lstStyle/>
              <a:p>
                <a:r>
                  <a:rPr lang="es-EC">
                    <a:noFill/>
                  </a:rPr>
                  <a:t> </a:t>
                </a:r>
              </a:p>
            </p:txBody>
          </p:sp>
        </mc:Fallback>
      </mc:AlternateContent>
      <p:sp>
        <p:nvSpPr>
          <p:cNvPr id="21" name="Rectángulo 20"/>
          <p:cNvSpPr/>
          <p:nvPr/>
        </p:nvSpPr>
        <p:spPr>
          <a:xfrm>
            <a:off x="545938" y="1151049"/>
            <a:ext cx="6906382" cy="369332"/>
          </a:xfrm>
          <a:prstGeom prst="rect">
            <a:avLst/>
          </a:prstGeom>
        </p:spPr>
        <p:txBody>
          <a:bodyPr wrap="square">
            <a:spAutoFit/>
          </a:bodyPr>
          <a:lstStyle/>
          <a:p>
            <a:r>
              <a:rPr lang="es-MX" b="1" u="sng" dirty="0" smtClean="0">
                <a:latin typeface="Times New Roman" panose="02020603050405020304" pitchFamily="18" charset="0"/>
              </a:rPr>
              <a:t>Distribución de Momentos por Carga Viva</a:t>
            </a:r>
            <a:endParaRPr lang="es-EC" b="1" u="sng" dirty="0"/>
          </a:p>
        </p:txBody>
      </p:sp>
    </p:spTree>
    <p:extLst>
      <p:ext uri="{BB962C8B-B14F-4D97-AF65-F5344CB8AC3E}">
        <p14:creationId xmlns:p14="http://schemas.microsoft.com/office/powerpoint/2010/main" val="2916744487"/>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50063"/>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p:sp>
        <p:nvSpPr>
          <p:cNvPr id="23" name="Rectángulo 22"/>
          <p:cNvSpPr/>
          <p:nvPr/>
        </p:nvSpPr>
        <p:spPr>
          <a:xfrm>
            <a:off x="545938" y="1151049"/>
            <a:ext cx="3151393" cy="369332"/>
          </a:xfrm>
          <a:prstGeom prst="rect">
            <a:avLst/>
          </a:prstGeom>
        </p:spPr>
        <p:txBody>
          <a:bodyPr wrap="square">
            <a:spAutoFit/>
          </a:bodyPr>
          <a:lstStyle/>
          <a:p>
            <a:r>
              <a:rPr lang="es-MX" b="1" u="sng" dirty="0" smtClean="0">
                <a:latin typeface="Times New Roman" panose="02020603050405020304" pitchFamily="18" charset="0"/>
              </a:rPr>
              <a:t>CORTANTES</a:t>
            </a:r>
            <a:endParaRPr lang="es-EC" b="1" u="sng" dirty="0"/>
          </a:p>
        </p:txBody>
      </p:sp>
      <p:pic>
        <p:nvPicPr>
          <p:cNvPr id="16" name="Imagen 15"/>
          <p:cNvPicPr/>
          <p:nvPr/>
        </p:nvPicPr>
        <p:blipFill>
          <a:blip r:embed="rId4">
            <a:extLst>
              <a:ext uri="{28A0092B-C50C-407E-A947-70E740481C1C}">
                <a14:useLocalDpi xmlns:a14="http://schemas.microsoft.com/office/drawing/2010/main" val="0"/>
              </a:ext>
            </a:extLst>
          </a:blip>
          <a:srcRect/>
          <a:stretch>
            <a:fillRect/>
          </a:stretch>
        </p:blipFill>
        <p:spPr bwMode="auto">
          <a:xfrm>
            <a:off x="4388296" y="1751153"/>
            <a:ext cx="4648200" cy="1466850"/>
          </a:xfrm>
          <a:prstGeom prst="rect">
            <a:avLst/>
          </a:prstGeom>
          <a:noFill/>
          <a:ln>
            <a:noFill/>
          </a:ln>
        </p:spPr>
      </p:pic>
      <p:sp>
        <p:nvSpPr>
          <p:cNvPr id="17" name="Rectángulo 16"/>
          <p:cNvSpPr/>
          <p:nvPr/>
        </p:nvSpPr>
        <p:spPr>
          <a:xfrm>
            <a:off x="545938" y="1927827"/>
            <a:ext cx="3151393" cy="369332"/>
          </a:xfrm>
          <a:prstGeom prst="rect">
            <a:avLst/>
          </a:prstGeom>
        </p:spPr>
        <p:txBody>
          <a:bodyPr wrap="square">
            <a:spAutoFit/>
          </a:bodyPr>
          <a:lstStyle/>
          <a:p>
            <a:r>
              <a:rPr lang="es-MX" b="1" u="sng" dirty="0" smtClean="0">
                <a:latin typeface="Times New Roman" panose="02020603050405020304" pitchFamily="18" charset="0"/>
              </a:rPr>
              <a:t>Vigas Interiores</a:t>
            </a:r>
            <a:endParaRPr lang="es-EC" b="1" u="sng" dirty="0"/>
          </a:p>
        </p:txBody>
      </p:sp>
      <mc:AlternateContent xmlns:mc="http://schemas.openxmlformats.org/markup-compatibility/2006" xmlns:a14="http://schemas.microsoft.com/office/drawing/2010/main">
        <mc:Choice Requires="a14">
          <p:sp>
            <p:nvSpPr>
              <p:cNvPr id="2" name="Rectángulo 1"/>
              <p:cNvSpPr/>
              <p:nvPr/>
            </p:nvSpPr>
            <p:spPr>
              <a:xfrm>
                <a:off x="559896" y="3280297"/>
                <a:ext cx="372864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𝑚𝑔</m:t>
                          </m:r>
                        </m:e>
                        <m:sub>
                          <m:r>
                            <a:rPr lang="es-EC" i="1">
                              <a:latin typeface="Cambria Math" panose="02040503050406030204" pitchFamily="18" charset="0"/>
                            </a:rPr>
                            <m:t>𝑉𝐼𝑢𝑛𝑐𝑎𝑟𝑟𝑖𝑙</m:t>
                          </m:r>
                        </m:sub>
                      </m:sSub>
                      <m:r>
                        <a:rPr lang="es-EC" i="0">
                          <a:latin typeface="Cambria Math" panose="02040503050406030204" pitchFamily="18" charset="0"/>
                        </a:rPr>
                        <m:t>=0.36+</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8</m:t>
                              </m:r>
                            </m:num>
                            <m:den>
                              <m:r>
                                <a:rPr lang="es-EC" i="0">
                                  <a:latin typeface="Cambria Math" panose="02040503050406030204" pitchFamily="18" charset="0"/>
                                </a:rPr>
                                <m:t>25</m:t>
                              </m:r>
                            </m:den>
                          </m:f>
                        </m:e>
                      </m:d>
                      <m:r>
                        <a:rPr lang="es-EC" i="0">
                          <a:latin typeface="Cambria Math" panose="02040503050406030204" pitchFamily="18" charset="0"/>
                        </a:rPr>
                        <m:t>=0.68</m:t>
                      </m:r>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559896" y="3280297"/>
                <a:ext cx="3728648" cy="714683"/>
              </a:xfrm>
              <a:prstGeom prst="rect">
                <a:avLst/>
              </a:prstGeom>
              <a:blipFill rotWithShape="0">
                <a:blip r:embed="rId1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44306" y="2620416"/>
                <a:ext cx="2954655" cy="506870"/>
              </a:xfrm>
              <a:prstGeom prst="rect">
                <a:avLst/>
              </a:prstGeom>
            </p:spPr>
            <p:txBody>
              <a:bodyPr wrap="none">
                <a:spAutoFit/>
              </a:bodyPr>
              <a:lstStyle/>
              <a:p>
                <a14:m>
                  <m:oMath xmlns:m="http://schemas.openxmlformats.org/officeDocument/2006/math">
                    <m:sSub>
                      <m:sSubPr>
                        <m:ctrlPr>
                          <a:rPr lang="es-EC" i="1">
                            <a:latin typeface="Cambria Math" panose="020405030504060302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𝑚𝑔</m:t>
                        </m:r>
                      </m:e>
                      <m:sub>
                        <m:r>
                          <a:rPr lang="es-ES" i="1">
                            <a:effectLst/>
                            <a:latin typeface="Cambria Math" panose="02040503050406030204" pitchFamily="18" charset="0"/>
                            <a:ea typeface="Times New Roman" panose="02020603050405020304" pitchFamily="18" charset="0"/>
                            <a:cs typeface="Arial" panose="020B0604020202020204" pitchFamily="34" charset="0"/>
                          </a:rPr>
                          <m:t>𝑉𝑢𝑛𝑐𝑎𝑟𝑟𝑖𝑙</m:t>
                        </m:r>
                      </m:sub>
                    </m:sSub>
                    <m:r>
                      <a:rPr lang="es-ES" i="1">
                        <a:effectLst/>
                        <a:latin typeface="Cambria Math" panose="02040503050406030204" pitchFamily="18" charset="0"/>
                        <a:ea typeface="Times New Roman" panose="02020603050405020304" pitchFamily="18" charset="0"/>
                        <a:cs typeface="Arial" panose="020B0604020202020204" pitchFamily="34" charset="0"/>
                      </a:rPr>
                      <m:t>=0.36+</m:t>
                    </m:r>
                    <m:d>
                      <m:dPr>
                        <m:ctrlPr>
                          <a:rPr lang="es-EC" i="1">
                            <a:effectLst/>
                            <a:latin typeface="Cambria Math" panose="02040503050406030204" pitchFamily="18" charset="0"/>
                            <a:cs typeface="Arial" panose="020B0604020202020204" pitchFamily="34" charset="0"/>
                          </a:rPr>
                        </m:ctrlPr>
                      </m:dPr>
                      <m:e>
                        <m:f>
                          <m:fPr>
                            <m:ctrlPr>
                              <a:rPr lang="es-EC" i="1">
                                <a:effectLst/>
                                <a:latin typeface="Cambria Math" panose="020405030504060302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𝑆</m:t>
                            </m:r>
                          </m:num>
                          <m:den>
                            <m:r>
                              <a:rPr lang="es-ES" i="1">
                                <a:effectLst/>
                                <a:latin typeface="Cambria Math" panose="02040503050406030204" pitchFamily="18" charset="0"/>
                                <a:ea typeface="Times New Roman" panose="02020603050405020304" pitchFamily="18" charset="0"/>
                                <a:cs typeface="Arial" panose="020B0604020202020204" pitchFamily="34" charset="0"/>
                              </a:rPr>
                              <m:t>25</m:t>
                            </m:r>
                          </m:den>
                        </m:f>
                      </m:e>
                    </m:d>
                  </m:oMath>
                </a14:m>
                <a:r>
                  <a:rPr lang="es-ES" dirty="0">
                    <a:effectLst/>
                    <a:latin typeface="Arial" panose="020B0604020202020204" pitchFamily="34" charset="0"/>
                    <a:ea typeface="Times New Roman" panose="02020603050405020304" pitchFamily="18" charset="0"/>
                  </a:rPr>
                  <a:t>	</a:t>
                </a:r>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644306" y="2620416"/>
                <a:ext cx="2954655" cy="506870"/>
              </a:xfrm>
              <a:prstGeom prst="rect">
                <a:avLst/>
              </a:prstGeom>
              <a:blipFill rotWithShape="0">
                <a:blip r:embed="rId1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71313" y="4141165"/>
                <a:ext cx="4572000" cy="917752"/>
              </a:xfrm>
              <a:prstGeom prst="rect">
                <a:avLst/>
              </a:prstGeom>
            </p:spPr>
            <p:txBody>
              <a:bodyPr>
                <a:spAutoFit/>
              </a:bodyPr>
              <a:lstStyle/>
              <a:p>
                <a14:m>
                  <m:oMath xmlns:m="http://schemas.openxmlformats.org/officeDocument/2006/math">
                    <m:sSub>
                      <m:sSubPr>
                        <m:ctrlPr>
                          <a:rPr lang="es-EC" i="1">
                            <a:latin typeface="Cambria Math" panose="020405030504060302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𝑚𝑔</m:t>
                        </m:r>
                      </m:e>
                      <m:sub>
                        <m:r>
                          <a:rPr lang="es-ES" i="1">
                            <a:effectLst/>
                            <a:latin typeface="Cambria Math" panose="02040503050406030204" pitchFamily="18" charset="0"/>
                            <a:ea typeface="Times New Roman" panose="02020603050405020304" pitchFamily="18" charset="0"/>
                            <a:cs typeface="Arial" panose="020B0604020202020204" pitchFamily="34" charset="0"/>
                          </a:rPr>
                          <m:t>𝑉𝐼𝑚𝑎𝑠𝑐𝑎𝑟𝑟𝑖𝑙𝑒𝑠</m:t>
                        </m:r>
                      </m:sub>
                    </m:sSub>
                    <m:r>
                      <a:rPr lang="es-ES" i="1">
                        <a:effectLst/>
                        <a:latin typeface="Cambria Math" panose="02040503050406030204" pitchFamily="18" charset="0"/>
                        <a:ea typeface="Times New Roman" panose="02020603050405020304" pitchFamily="18" charset="0"/>
                        <a:cs typeface="Arial" panose="020B0604020202020204" pitchFamily="34" charset="0"/>
                      </a:rPr>
                      <m:t>=0.2+</m:t>
                    </m:r>
                    <m:sSup>
                      <m:sSupPr>
                        <m:ctrlPr>
                          <a:rPr lang="es-EC" i="1">
                            <a:effectLst/>
                            <a:latin typeface="Cambria Math" panose="02040503050406030204" pitchFamily="18" charset="0"/>
                            <a:cs typeface="Arial" panose="020B0604020202020204" pitchFamily="34" charset="0"/>
                          </a:rPr>
                        </m:ctrlPr>
                      </m:sSupPr>
                      <m:e>
                        <m:d>
                          <m:dPr>
                            <m:ctrlPr>
                              <a:rPr lang="es-EC" i="1">
                                <a:effectLst/>
                                <a:latin typeface="Cambria Math" panose="02040503050406030204" pitchFamily="18" charset="0"/>
                                <a:cs typeface="Arial" panose="020B0604020202020204" pitchFamily="34" charset="0"/>
                              </a:rPr>
                            </m:ctrlPr>
                          </m:dPr>
                          <m:e>
                            <m:f>
                              <m:fPr>
                                <m:ctrlPr>
                                  <a:rPr lang="es-EC" i="1">
                                    <a:effectLst/>
                                    <a:latin typeface="Cambria Math" panose="020405030504060302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𝑆</m:t>
                                </m:r>
                              </m:num>
                              <m:den>
                                <m:r>
                                  <a:rPr lang="es-ES" i="1">
                                    <a:effectLst/>
                                    <a:latin typeface="Cambria Math" panose="02040503050406030204" pitchFamily="18" charset="0"/>
                                    <a:ea typeface="Times New Roman" panose="02020603050405020304" pitchFamily="18" charset="0"/>
                                    <a:cs typeface="Arial" panose="020B0604020202020204" pitchFamily="34" charset="0"/>
                                  </a:rPr>
                                  <m:t>12</m:t>
                                </m:r>
                              </m:den>
                            </m:f>
                          </m:e>
                        </m:d>
                        <m:r>
                          <a:rPr lang="es-ES"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EC" i="1">
                                <a:effectLst/>
                                <a:latin typeface="Cambria Math" panose="02040503050406030204" pitchFamily="18" charset="0"/>
                                <a:cs typeface="Arial" panose="020B0604020202020204" pitchFamily="34" charset="0"/>
                              </a:rPr>
                            </m:ctrlPr>
                          </m:sSupPr>
                          <m:e>
                            <m:d>
                              <m:dPr>
                                <m:ctrlPr>
                                  <a:rPr lang="es-EC" i="1">
                                    <a:effectLst/>
                                    <a:latin typeface="Cambria Math" panose="02040503050406030204" pitchFamily="18" charset="0"/>
                                    <a:cs typeface="Arial" panose="020B0604020202020204" pitchFamily="34" charset="0"/>
                                  </a:rPr>
                                </m:ctrlPr>
                              </m:dPr>
                              <m:e>
                                <m:f>
                                  <m:fPr>
                                    <m:ctrlPr>
                                      <a:rPr lang="es-EC" i="1">
                                        <a:effectLst/>
                                        <a:latin typeface="Cambria Math" panose="020405030504060302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𝑆</m:t>
                                    </m:r>
                                  </m:num>
                                  <m:den>
                                    <m:r>
                                      <a:rPr lang="es-ES" i="1">
                                        <a:effectLst/>
                                        <a:latin typeface="Cambria Math" panose="02040503050406030204" pitchFamily="18" charset="0"/>
                                        <a:ea typeface="Times New Roman" panose="02020603050405020304" pitchFamily="18" charset="0"/>
                                        <a:cs typeface="Arial" panose="020B0604020202020204" pitchFamily="34" charset="0"/>
                                      </a:rPr>
                                      <m:t>𝐿</m:t>
                                    </m:r>
                                  </m:den>
                                </m:f>
                              </m:e>
                            </m:d>
                          </m:e>
                          <m:sup>
                            <m:r>
                              <a:rPr lang="es-ES" i="1">
                                <a:effectLst/>
                                <a:latin typeface="Cambria Math" panose="02040503050406030204" pitchFamily="18" charset="0"/>
                                <a:ea typeface="Times New Roman" panose="02020603050405020304" pitchFamily="18" charset="0"/>
                                <a:cs typeface="Arial" panose="020B0604020202020204" pitchFamily="34" charset="0"/>
                              </a:rPr>
                              <m:t>2.0</m:t>
                            </m:r>
                          </m:sup>
                        </m:sSup>
                      </m:e>
                      <m:sup/>
                    </m:sSup>
                  </m:oMath>
                </a14:m>
                <a:r>
                  <a:rPr lang="es-ES" b="1" dirty="0">
                    <a:effectLst/>
                    <a:latin typeface="Arial" panose="020B0604020202020204" pitchFamily="34" charset="0"/>
                    <a:ea typeface="Times New Roman" panose="02020603050405020304" pitchFamily="18" charset="0"/>
                  </a:rPr>
                  <a:t>	</a:t>
                </a:r>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671313" y="4141165"/>
                <a:ext cx="4572000" cy="917752"/>
              </a:xfrm>
              <a:prstGeom prst="rect">
                <a:avLst/>
              </a:prstGeom>
              <a:blipFill rotWithShape="0">
                <a:blip r:embed="rId1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38220" y="4915624"/>
                <a:ext cx="6017956" cy="7693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𝑚𝑔</m:t>
                          </m:r>
                        </m:e>
                        <m:sub>
                          <m:r>
                            <a:rPr lang="es-EC" i="1">
                              <a:latin typeface="Cambria Math" panose="02040503050406030204" pitchFamily="18" charset="0"/>
                            </a:rPr>
                            <m:t>𝑉𝐼𝑚𝑎𝑠𝑐𝑎𝑟𝑟𝑖𝑙𝑒𝑠</m:t>
                          </m:r>
                        </m:sub>
                      </m:sSub>
                      <m:r>
                        <a:rPr lang="es-EC" i="0">
                          <a:latin typeface="Cambria Math" panose="02040503050406030204" pitchFamily="18" charset="0"/>
                        </a:rPr>
                        <m:t>=0.2+</m:t>
                      </m:r>
                      <m:sSup>
                        <m:sSupPr>
                          <m:ctrlPr>
                            <a:rPr lang="es-EC" i="1" smtClean="0">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8</m:t>
                                  </m:r>
                                </m:num>
                                <m:den>
                                  <m:r>
                                    <a:rPr lang="es-EC" i="0">
                                      <a:latin typeface="Cambria Math" panose="02040503050406030204" pitchFamily="18" charset="0"/>
                                    </a:rPr>
                                    <m:t>12</m:t>
                                  </m:r>
                                </m:den>
                              </m:f>
                            </m:e>
                          </m:d>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8</m:t>
                                      </m:r>
                                    </m:num>
                                    <m:den>
                                      <m:r>
                                        <a:rPr lang="es-EC" i="0">
                                          <a:latin typeface="Cambria Math" panose="02040503050406030204" pitchFamily="18" charset="0"/>
                                        </a:rPr>
                                        <m:t>35</m:t>
                                      </m:r>
                                    </m:den>
                                  </m:f>
                                </m:e>
                              </m:d>
                            </m:e>
                            <m:sup>
                              <m:r>
                                <a:rPr lang="es-EC" i="0">
                                  <a:latin typeface="Cambria Math" panose="02040503050406030204" pitchFamily="18" charset="0"/>
                                </a:rPr>
                                <m:t>2.0</m:t>
                              </m:r>
                            </m:sup>
                          </m:sSup>
                          <m:r>
                            <a:rPr lang="es-EC" i="0">
                              <a:latin typeface="Cambria Math" panose="02040503050406030204" pitchFamily="18" charset="0"/>
                            </a:rPr>
                            <m:t>=0.81</m:t>
                          </m:r>
                        </m:e>
                        <m:sup/>
                      </m:sSup>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138220" y="4915624"/>
                <a:ext cx="6017956" cy="769378"/>
              </a:xfrm>
              <a:prstGeom prst="rect">
                <a:avLst/>
              </a:prstGeom>
              <a:blipFill rotWithShape="0">
                <a:blip r:embed="rId1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28099190"/>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901288"/>
            <a:ext cx="3168352" cy="955698"/>
          </a:xfrm>
          <a:prstGeom prst="rect">
            <a:avLst/>
          </a:prstGeom>
        </p:spPr>
      </p:pic>
      <p:sp>
        <p:nvSpPr>
          <p:cNvPr id="4" name="Rectángulo 3"/>
          <p:cNvSpPr/>
          <p:nvPr/>
        </p:nvSpPr>
        <p:spPr>
          <a:xfrm>
            <a:off x="794797" y="1128352"/>
            <a:ext cx="7542212" cy="923330"/>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Diseñar</a:t>
            </a:r>
            <a:r>
              <a:rPr lang="es-EC" dirty="0">
                <a:latin typeface="Times New Roman" panose="02020603050405020304" pitchFamily="18" charset="0"/>
                <a:cs typeface="Times New Roman" panose="02020603050405020304" pitchFamily="18" charset="0"/>
              </a:rPr>
              <a:t>, simular y construir un prototipo del puente tipo basculante que sirva como elemento integrador bajo la normatividad AASHTO LRFD Bridge Design Specifications</a:t>
            </a:r>
            <a:r>
              <a:rPr lang="es-EC"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p:txBody>
      </p:sp>
      <p:sp>
        <p:nvSpPr>
          <p:cNvPr id="5" name="Rectángulo 4"/>
          <p:cNvSpPr/>
          <p:nvPr/>
        </p:nvSpPr>
        <p:spPr>
          <a:xfrm>
            <a:off x="794797" y="743164"/>
            <a:ext cx="6408712" cy="369332"/>
          </a:xfrm>
          <a:prstGeom prst="rect">
            <a:avLst/>
          </a:prstGeom>
        </p:spPr>
        <p:txBody>
          <a:bodyPr wrap="square">
            <a:spAutoFit/>
          </a:bodyPr>
          <a:lstStyle/>
          <a:p>
            <a:r>
              <a:rPr lang="es-MX" b="1" dirty="0" smtClean="0">
                <a:latin typeface="Times New Roman" panose="02020603050405020304" pitchFamily="18" charset="0"/>
                <a:ea typeface="Calibri" panose="020F0502020204030204" pitchFamily="34" charset="0"/>
              </a:rPr>
              <a:t>OBJETIVO GENERAL:</a:t>
            </a:r>
            <a:endParaRPr lang="es-EC" b="1" dirty="0"/>
          </a:p>
        </p:txBody>
      </p:sp>
      <p:pic>
        <p:nvPicPr>
          <p:cNvPr id="9220" name="Picture 4" descr="Resultado de imagen para puente bascula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241048"/>
            <a:ext cx="5889449" cy="360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272731"/>
      </p:ext>
    </p:extLst>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50063"/>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p:sp>
        <p:nvSpPr>
          <p:cNvPr id="23" name="Rectángulo 22"/>
          <p:cNvSpPr/>
          <p:nvPr/>
        </p:nvSpPr>
        <p:spPr>
          <a:xfrm>
            <a:off x="545938" y="1151049"/>
            <a:ext cx="3151393" cy="369332"/>
          </a:xfrm>
          <a:prstGeom prst="rect">
            <a:avLst/>
          </a:prstGeom>
        </p:spPr>
        <p:txBody>
          <a:bodyPr wrap="square">
            <a:spAutoFit/>
          </a:bodyPr>
          <a:lstStyle/>
          <a:p>
            <a:r>
              <a:rPr lang="es-MX" b="1" u="sng" dirty="0" smtClean="0">
                <a:latin typeface="Times New Roman" panose="02020603050405020304" pitchFamily="18" charset="0"/>
              </a:rPr>
              <a:t>CORTANTES</a:t>
            </a:r>
            <a:endParaRPr lang="es-EC" b="1" u="sng" dirty="0"/>
          </a:p>
        </p:txBody>
      </p:sp>
      <p:sp>
        <p:nvSpPr>
          <p:cNvPr id="17" name="Rectángulo 16"/>
          <p:cNvSpPr/>
          <p:nvPr/>
        </p:nvSpPr>
        <p:spPr>
          <a:xfrm>
            <a:off x="545938" y="1927827"/>
            <a:ext cx="3151393" cy="369332"/>
          </a:xfrm>
          <a:prstGeom prst="rect">
            <a:avLst/>
          </a:prstGeom>
        </p:spPr>
        <p:txBody>
          <a:bodyPr wrap="square">
            <a:spAutoFit/>
          </a:bodyPr>
          <a:lstStyle/>
          <a:p>
            <a:r>
              <a:rPr lang="es-MX" b="1" u="sng" dirty="0" smtClean="0">
                <a:latin typeface="Times New Roman" panose="02020603050405020304" pitchFamily="18" charset="0"/>
              </a:rPr>
              <a:t>Vigas Exteriores</a:t>
            </a:r>
            <a:endParaRPr lang="es-EC" b="1" u="sng" dirty="0"/>
          </a:p>
        </p:txBody>
      </p:sp>
      <p:pic>
        <p:nvPicPr>
          <p:cNvPr id="11" name="Imagen 10"/>
          <p:cNvPicPr>
            <a:picLocks noChangeAspect="1"/>
          </p:cNvPicPr>
          <p:nvPr/>
        </p:nvPicPr>
        <p:blipFill>
          <a:blip r:embed="rId4"/>
          <a:stretch>
            <a:fillRect/>
          </a:stretch>
        </p:blipFill>
        <p:spPr>
          <a:xfrm>
            <a:off x="3275856" y="1295975"/>
            <a:ext cx="5619933" cy="1524000"/>
          </a:xfrm>
          <a:prstGeom prst="rect">
            <a:avLst/>
          </a:prstGeom>
        </p:spPr>
      </p:pic>
      <mc:AlternateContent xmlns:mc="http://schemas.openxmlformats.org/markup-compatibility/2006" xmlns:a14="http://schemas.microsoft.com/office/drawing/2010/main">
        <mc:Choice Requires="a14">
          <p:sp>
            <p:nvSpPr>
              <p:cNvPr id="18" name="Rectángulo 17"/>
              <p:cNvSpPr/>
              <p:nvPr/>
            </p:nvSpPr>
            <p:spPr>
              <a:xfrm>
                <a:off x="587742" y="2635309"/>
                <a:ext cx="22391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𝑚𝑔</m:t>
                          </m:r>
                        </m:e>
                        <m:sub>
                          <m:r>
                            <a:rPr lang="es-EC" i="1">
                              <a:latin typeface="Cambria Math" panose="02040503050406030204" pitchFamily="18" charset="0"/>
                            </a:rPr>
                            <m:t>𝑉𝐸𝑢𝑛𝑐𝑎𝑟𝑟𝑖𝑙</m:t>
                          </m:r>
                        </m:sub>
                      </m:sSub>
                      <m:r>
                        <a:rPr lang="es-EC" i="0">
                          <a:latin typeface="Cambria Math" panose="02040503050406030204" pitchFamily="18" charset="0"/>
                        </a:rPr>
                        <m:t>=0.75</m:t>
                      </m:r>
                    </m:oMath>
                  </m:oMathPara>
                </a14:m>
                <a:endParaRPr lang="es-EC" dirty="0"/>
              </a:p>
            </p:txBody>
          </p:sp>
        </mc:Choice>
        <mc:Fallback xmlns="">
          <p:sp>
            <p:nvSpPr>
              <p:cNvPr id="18" name="Rectángulo 17"/>
              <p:cNvSpPr>
                <a:spLocks noRot="1" noChangeAspect="1" noMove="1" noResize="1" noEditPoints="1" noAdjustHandles="1" noChangeArrowheads="1" noChangeShapeType="1" noTextEdit="1"/>
              </p:cNvSpPr>
              <p:nvPr/>
            </p:nvSpPr>
            <p:spPr>
              <a:xfrm>
                <a:off x="587742" y="2635309"/>
                <a:ext cx="2239139" cy="369332"/>
              </a:xfrm>
              <a:prstGeom prst="rect">
                <a:avLst/>
              </a:prstGeom>
              <a:blipFill rotWithShape="0">
                <a:blip r:embed="rId14"/>
                <a:stretch>
                  <a:fillRect b="-65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71312" y="3422079"/>
                <a:ext cx="6564983" cy="2065887"/>
              </a:xfrm>
              <a:prstGeom prst="rect">
                <a:avLst/>
              </a:prstGeom>
            </p:spPr>
            <p:txBody>
              <a:bodyPr wrap="square">
                <a:spAutoFit/>
              </a:bodyPr>
              <a:lstStyle/>
              <a:p>
                <a:pPr marL="678180" indent="180340" algn="just">
                  <a:lnSpc>
                    <a:spcPct val="150000"/>
                  </a:lnSpc>
                  <a:spcAft>
                    <a:spcPts val="1000"/>
                  </a:spcAft>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𝑑</m:t>
                          </m:r>
                        </m:e>
                        <m:sub>
                          <m:r>
                            <a:rPr lang="es-ES" i="1">
                              <a:effectLst/>
                              <a:latin typeface="Cambria Math" panose="02040503050406030204" pitchFamily="18" charset="0"/>
                              <a:ea typeface="Calibri" panose="020F0502020204030204" pitchFamily="34" charset="0"/>
                              <a:cs typeface="Arial" panose="020B0604020202020204" pitchFamily="34" charset="0"/>
                            </a:rPr>
                            <m:t>𝑒</m:t>
                          </m:r>
                        </m:sub>
                      </m:sSub>
                      <m:r>
                        <a:rPr lang="es-ES" i="1">
                          <a:effectLst/>
                          <a:latin typeface="Cambria Math" panose="02040503050406030204" pitchFamily="18" charset="0"/>
                          <a:ea typeface="Calibri" panose="020F0502020204030204" pitchFamily="34" charset="0"/>
                          <a:cs typeface="Arial" panose="020B0604020202020204" pitchFamily="34" charset="0"/>
                        </a:rPr>
                        <m:t>=2 </m:t>
                      </m:r>
                      <m:r>
                        <a:rPr lang="es-ES" i="1">
                          <a:effectLst/>
                          <a:latin typeface="Cambria Math" panose="02040503050406030204" pitchFamily="18" charset="0"/>
                          <a:ea typeface="Calibri" panose="020F0502020204030204" pitchFamily="34" charset="0"/>
                          <a:cs typeface="Arial" panose="020B0604020202020204" pitchFamily="34" charset="0"/>
                        </a:rPr>
                        <m:t>𝑓𝑡</m:t>
                      </m:r>
                    </m:oMath>
                  </m:oMathPara>
                </a14:m>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indent="180340" algn="just">
                  <a:lnSpc>
                    <a:spcPct val="150000"/>
                  </a:lnSpc>
                  <a:spcAft>
                    <a:spcPts val="0"/>
                  </a:spcAft>
                </a:pPr>
                <a:r>
                  <a:rPr lang="es-ES" dirty="0" smtClean="0">
                    <a:effectLst/>
                    <a:ea typeface="Times New Roman" panose="02020603050405020304" pitchFamily="18" charset="0"/>
                    <a:cs typeface="Arial" panose="020B0604020202020204" pitchFamily="34" charset="0"/>
                  </a:rPr>
                  <a:t>    </a:t>
                </a:r>
                <a14:m>
                  <m:oMath xmlns:m="http://schemas.openxmlformats.org/officeDocument/2006/math">
                    <m:r>
                      <a:rPr lang="es-ES" i="1">
                        <a:effectLst/>
                        <a:latin typeface="Cambria Math" panose="02040503050406030204" pitchFamily="18" charset="0"/>
                        <a:ea typeface="Times New Roman" panose="02020603050405020304" pitchFamily="18" charset="0"/>
                        <a:cs typeface="Arial" panose="020B0604020202020204" pitchFamily="34" charset="0"/>
                      </a:rPr>
                      <m:t>𝑒</m:t>
                    </m:r>
                    <m:r>
                      <a:rPr lang="es-ES" i="1">
                        <a:effectLst/>
                        <a:latin typeface="Cambria Math" panose="02040503050406030204" pitchFamily="18" charset="0"/>
                        <a:ea typeface="Times New Roman" panose="02020603050405020304" pitchFamily="18" charset="0"/>
                        <a:cs typeface="Arial" panose="020B0604020202020204" pitchFamily="34" charset="0"/>
                      </a:rPr>
                      <m:t>=0.6+</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𝑑</m:t>
                            </m:r>
                          </m:e>
                          <m:sub>
                            <m:r>
                              <a:rPr lang="es-ES" i="1">
                                <a:effectLst/>
                                <a:latin typeface="Cambria Math" panose="02040503050406030204" pitchFamily="18" charset="0"/>
                                <a:ea typeface="Times New Roman" panose="02020603050405020304" pitchFamily="18" charset="0"/>
                                <a:cs typeface="Arial" panose="020B0604020202020204" pitchFamily="34" charset="0"/>
                              </a:rPr>
                              <m:t>𝑒</m:t>
                            </m:r>
                          </m:sub>
                        </m:sSub>
                      </m:num>
                      <m:den>
                        <m:r>
                          <a:rPr lang="es-ES" i="1">
                            <a:effectLst/>
                            <a:latin typeface="Cambria Math" panose="02040503050406030204" pitchFamily="18" charset="0"/>
                            <a:ea typeface="Times New Roman" panose="02020603050405020304" pitchFamily="18" charset="0"/>
                            <a:cs typeface="Arial" panose="020B0604020202020204" pitchFamily="34" charset="0"/>
                          </a:rPr>
                          <m:t>10</m:t>
                        </m:r>
                      </m:den>
                    </m:f>
                    <m:r>
                      <a:rPr lang="es-ES" i="1">
                        <a:effectLst/>
                        <a:latin typeface="Cambria Math" panose="02040503050406030204" pitchFamily="18" charset="0"/>
                        <a:ea typeface="Times New Roman" panose="02020603050405020304" pitchFamily="18" charset="0"/>
                        <a:cs typeface="Arial" panose="020B0604020202020204" pitchFamily="34" charset="0"/>
                      </a:rPr>
                      <m:t>=0.6+</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2</m:t>
                        </m:r>
                      </m:num>
                      <m:den>
                        <m:r>
                          <a:rPr lang="es-ES" i="1">
                            <a:effectLst/>
                            <a:latin typeface="Cambria Math" panose="02040503050406030204" pitchFamily="18" charset="0"/>
                            <a:ea typeface="Times New Roman" panose="02020603050405020304" pitchFamily="18" charset="0"/>
                            <a:cs typeface="Arial" panose="020B0604020202020204" pitchFamily="34" charset="0"/>
                          </a:rPr>
                          <m:t>10</m:t>
                        </m:r>
                      </m:den>
                    </m:f>
                    <m:r>
                      <a:rPr lang="es-ES" i="1">
                        <a:effectLst/>
                        <a:latin typeface="Cambria Math" panose="02040503050406030204" pitchFamily="18" charset="0"/>
                        <a:ea typeface="Times New Roman" panose="02020603050405020304" pitchFamily="18" charset="0"/>
                        <a:cs typeface="Arial" panose="020B0604020202020204" pitchFamily="34" charset="0"/>
                      </a:rPr>
                      <m:t>=0.80</m:t>
                    </m:r>
                  </m:oMath>
                </a14:m>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r>
                  <a:rPr lang="es-ES" dirty="0">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r>
                  <a:rPr lang="es-EC" dirty="0" smtClean="0">
                    <a:effectLst/>
                    <a:ea typeface="Times New Roman" panose="02020603050405020304" pitchFamily="18" charset="0"/>
                    <a:cs typeface="Arial" panose="020B0604020202020204" pitchFamily="34" charset="0"/>
                  </a:rPr>
                  <a:t>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𝑚𝑔</m:t>
                        </m:r>
                      </m:e>
                      <m:sub>
                        <m:r>
                          <a:rPr lang="es-ES" i="1">
                            <a:effectLst/>
                            <a:latin typeface="Cambria Math" panose="02040503050406030204" pitchFamily="18" charset="0"/>
                            <a:ea typeface="Times New Roman" panose="02020603050405020304" pitchFamily="18" charset="0"/>
                            <a:cs typeface="Arial" panose="020B0604020202020204" pitchFamily="34" charset="0"/>
                          </a:rPr>
                          <m:t>𝑉𝐸𝑚𝑎𝑠𝑐𝑎𝑟𝑟𝑖𝑙𝑒𝑠</m:t>
                        </m:r>
                      </m:sub>
                    </m:sSub>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𝑒</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𝑚𝑔</m:t>
                            </m:r>
                          </m:e>
                          <m:sub>
                            <m:r>
                              <a:rPr lang="es-ES" i="1">
                                <a:effectLst/>
                                <a:latin typeface="Cambria Math" panose="02040503050406030204" pitchFamily="18" charset="0"/>
                                <a:ea typeface="Times New Roman" panose="02020603050405020304" pitchFamily="18" charset="0"/>
                                <a:cs typeface="Arial" panose="020B0604020202020204" pitchFamily="34" charset="0"/>
                              </a:rPr>
                              <m:t>𝑉𝐼𝑢𝑛𝑐𝑎𝑟𝑟𝑖𝑙</m:t>
                            </m:r>
                          </m:sub>
                        </m:sSub>
                      </m:e>
                    </m:d>
                    <m:r>
                      <a:rPr lang="es-ES" i="1">
                        <a:effectLst/>
                        <a:latin typeface="Cambria Math" panose="02040503050406030204" pitchFamily="18" charset="0"/>
                        <a:ea typeface="Times New Roman" panose="02020603050405020304" pitchFamily="18" charset="0"/>
                        <a:cs typeface="Arial" panose="020B0604020202020204" pitchFamily="34" charset="0"/>
                      </a:rPr>
                      <m:t>=0.80∗0.81=0.65</m:t>
                    </m:r>
                  </m:oMath>
                </a14:m>
                <a:endParaRPr lang="es-EC" dirty="0">
                  <a:effectLst/>
                  <a:latin typeface="Times New Roman" panose="02020603050405020304" pitchFamily="18" charset="0"/>
                  <a:ea typeface="Times New Roman" panose="02020603050405020304" pitchFamily="18" charset="0"/>
                </a:endParaRPr>
              </a:p>
            </p:txBody>
          </p:sp>
        </mc:Choice>
        <mc:Fallback xmlns="">
          <p:sp>
            <p:nvSpPr>
              <p:cNvPr id="20" name="Rectángulo 19"/>
              <p:cNvSpPr>
                <a:spLocks noRot="1" noChangeAspect="1" noMove="1" noResize="1" noEditPoints="1" noAdjustHandles="1" noChangeArrowheads="1" noChangeShapeType="1" noTextEdit="1"/>
              </p:cNvSpPr>
              <p:nvPr/>
            </p:nvSpPr>
            <p:spPr>
              <a:xfrm>
                <a:off x="671312" y="3422079"/>
                <a:ext cx="6564983" cy="2065887"/>
              </a:xfrm>
              <a:prstGeom prst="rect">
                <a:avLst/>
              </a:prstGeom>
              <a:blipFill rotWithShape="0">
                <a:blip r:embed="rId1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201234939"/>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50063"/>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p:sp>
        <p:nvSpPr>
          <p:cNvPr id="23" name="Rectángulo 22"/>
          <p:cNvSpPr/>
          <p:nvPr/>
        </p:nvSpPr>
        <p:spPr>
          <a:xfrm>
            <a:off x="545938" y="1151049"/>
            <a:ext cx="3151393" cy="369332"/>
          </a:xfrm>
          <a:prstGeom prst="rect">
            <a:avLst/>
          </a:prstGeom>
        </p:spPr>
        <p:txBody>
          <a:bodyPr wrap="square">
            <a:spAutoFit/>
          </a:bodyPr>
          <a:lstStyle/>
          <a:p>
            <a:r>
              <a:rPr lang="es-MX" b="1" u="sng" dirty="0" smtClean="0">
                <a:latin typeface="Times New Roman" panose="02020603050405020304" pitchFamily="18" charset="0"/>
              </a:rPr>
              <a:t>CORTANTES</a:t>
            </a:r>
            <a:endParaRPr lang="es-EC" b="1" u="sng" dirty="0"/>
          </a:p>
        </p:txBody>
      </p:sp>
      <p:sp>
        <p:nvSpPr>
          <p:cNvPr id="17" name="Rectángulo 16"/>
          <p:cNvSpPr/>
          <p:nvPr/>
        </p:nvSpPr>
        <p:spPr>
          <a:xfrm>
            <a:off x="545938" y="1927827"/>
            <a:ext cx="3151393" cy="369332"/>
          </a:xfrm>
          <a:prstGeom prst="rect">
            <a:avLst/>
          </a:prstGeom>
        </p:spPr>
        <p:txBody>
          <a:bodyPr wrap="square">
            <a:spAutoFit/>
          </a:bodyPr>
          <a:lstStyle/>
          <a:p>
            <a:r>
              <a:rPr lang="es-MX" b="1" u="sng" dirty="0" smtClean="0">
                <a:latin typeface="Times New Roman" panose="02020603050405020304" pitchFamily="18" charset="0"/>
              </a:rPr>
              <a:t>Vigas Exteriores</a:t>
            </a:r>
            <a:endParaRPr lang="es-EC" b="1" u="sng" dirty="0"/>
          </a:p>
        </p:txBody>
      </p:sp>
      <p:pic>
        <p:nvPicPr>
          <p:cNvPr id="11" name="Imagen 10"/>
          <p:cNvPicPr>
            <a:picLocks noChangeAspect="1"/>
          </p:cNvPicPr>
          <p:nvPr/>
        </p:nvPicPr>
        <p:blipFill>
          <a:blip r:embed="rId4"/>
          <a:stretch>
            <a:fillRect/>
          </a:stretch>
        </p:blipFill>
        <p:spPr>
          <a:xfrm>
            <a:off x="3275856" y="1295975"/>
            <a:ext cx="5619933" cy="1524000"/>
          </a:xfrm>
          <a:prstGeom prst="rect">
            <a:avLst/>
          </a:prstGeom>
        </p:spPr>
      </p:pic>
      <mc:AlternateContent xmlns:mc="http://schemas.openxmlformats.org/markup-compatibility/2006" xmlns:a14="http://schemas.microsoft.com/office/drawing/2010/main">
        <mc:Choice Requires="a14">
          <p:sp>
            <p:nvSpPr>
              <p:cNvPr id="18" name="Rectángulo 17"/>
              <p:cNvSpPr/>
              <p:nvPr/>
            </p:nvSpPr>
            <p:spPr>
              <a:xfrm>
                <a:off x="587742" y="2635309"/>
                <a:ext cx="22391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𝑚𝑔</m:t>
                          </m:r>
                        </m:e>
                        <m:sub>
                          <m:r>
                            <a:rPr lang="es-EC" i="1">
                              <a:latin typeface="Cambria Math" panose="02040503050406030204" pitchFamily="18" charset="0"/>
                            </a:rPr>
                            <m:t>𝑉𝐸𝑢𝑛𝑐𝑎𝑟𝑟𝑖𝑙</m:t>
                          </m:r>
                        </m:sub>
                      </m:sSub>
                      <m:r>
                        <a:rPr lang="es-EC" i="0">
                          <a:latin typeface="Cambria Math" panose="02040503050406030204" pitchFamily="18" charset="0"/>
                        </a:rPr>
                        <m:t>=0.75</m:t>
                      </m:r>
                    </m:oMath>
                  </m:oMathPara>
                </a14:m>
                <a:endParaRPr lang="es-EC" dirty="0"/>
              </a:p>
            </p:txBody>
          </p:sp>
        </mc:Choice>
        <mc:Fallback xmlns="">
          <p:sp>
            <p:nvSpPr>
              <p:cNvPr id="18" name="Rectángulo 17"/>
              <p:cNvSpPr>
                <a:spLocks noRot="1" noChangeAspect="1" noMove="1" noResize="1" noEditPoints="1" noAdjustHandles="1" noChangeArrowheads="1" noChangeShapeType="1" noTextEdit="1"/>
              </p:cNvSpPr>
              <p:nvPr/>
            </p:nvSpPr>
            <p:spPr>
              <a:xfrm>
                <a:off x="587742" y="2635309"/>
                <a:ext cx="2239139" cy="369332"/>
              </a:xfrm>
              <a:prstGeom prst="rect">
                <a:avLst/>
              </a:prstGeom>
              <a:blipFill rotWithShape="0">
                <a:blip r:embed="rId14"/>
                <a:stretch>
                  <a:fillRect b="-65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71312" y="3422079"/>
                <a:ext cx="6564983" cy="2065887"/>
              </a:xfrm>
              <a:prstGeom prst="rect">
                <a:avLst/>
              </a:prstGeom>
            </p:spPr>
            <p:txBody>
              <a:bodyPr wrap="square">
                <a:spAutoFit/>
              </a:bodyPr>
              <a:lstStyle/>
              <a:p>
                <a:pPr marL="678180" indent="180340" algn="just">
                  <a:lnSpc>
                    <a:spcPct val="150000"/>
                  </a:lnSpc>
                  <a:spcAft>
                    <a:spcPts val="1000"/>
                  </a:spcAft>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s-ES" i="1">
                              <a:effectLst/>
                              <a:latin typeface="Cambria Math" panose="02040503050406030204" pitchFamily="18" charset="0"/>
                              <a:ea typeface="Calibri" panose="020F0502020204030204" pitchFamily="34" charset="0"/>
                              <a:cs typeface="Arial" panose="020B0604020202020204" pitchFamily="34" charset="0"/>
                            </a:rPr>
                            <m:t>𝑑</m:t>
                          </m:r>
                        </m:e>
                        <m:sub>
                          <m:r>
                            <a:rPr lang="es-ES" i="1">
                              <a:effectLst/>
                              <a:latin typeface="Cambria Math" panose="02040503050406030204" pitchFamily="18" charset="0"/>
                              <a:ea typeface="Calibri" panose="020F0502020204030204" pitchFamily="34" charset="0"/>
                              <a:cs typeface="Arial" panose="020B0604020202020204" pitchFamily="34" charset="0"/>
                            </a:rPr>
                            <m:t>𝑒</m:t>
                          </m:r>
                        </m:sub>
                      </m:sSub>
                      <m:r>
                        <a:rPr lang="es-ES" i="1">
                          <a:effectLst/>
                          <a:latin typeface="Cambria Math" panose="02040503050406030204" pitchFamily="18" charset="0"/>
                          <a:ea typeface="Calibri" panose="020F0502020204030204" pitchFamily="34" charset="0"/>
                          <a:cs typeface="Arial" panose="020B0604020202020204" pitchFamily="34" charset="0"/>
                        </a:rPr>
                        <m:t>=2 </m:t>
                      </m:r>
                      <m:r>
                        <a:rPr lang="es-ES" i="1">
                          <a:effectLst/>
                          <a:latin typeface="Cambria Math" panose="02040503050406030204" pitchFamily="18" charset="0"/>
                          <a:ea typeface="Calibri" panose="020F0502020204030204" pitchFamily="34" charset="0"/>
                          <a:cs typeface="Arial" panose="020B0604020202020204" pitchFamily="34" charset="0"/>
                        </a:rPr>
                        <m:t>𝑓𝑡</m:t>
                      </m:r>
                    </m:oMath>
                  </m:oMathPara>
                </a14:m>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indent="180340" algn="just">
                  <a:lnSpc>
                    <a:spcPct val="150000"/>
                  </a:lnSpc>
                  <a:spcAft>
                    <a:spcPts val="0"/>
                  </a:spcAft>
                </a:pPr>
                <a:r>
                  <a:rPr lang="es-ES" dirty="0" smtClean="0">
                    <a:effectLst/>
                    <a:ea typeface="Times New Roman" panose="02020603050405020304" pitchFamily="18" charset="0"/>
                    <a:cs typeface="Arial" panose="020B0604020202020204" pitchFamily="34" charset="0"/>
                  </a:rPr>
                  <a:t>    </a:t>
                </a:r>
                <a14:m>
                  <m:oMath xmlns:m="http://schemas.openxmlformats.org/officeDocument/2006/math">
                    <m:r>
                      <a:rPr lang="es-ES" i="1">
                        <a:effectLst/>
                        <a:latin typeface="Cambria Math" panose="02040503050406030204" pitchFamily="18" charset="0"/>
                        <a:ea typeface="Times New Roman" panose="02020603050405020304" pitchFamily="18" charset="0"/>
                        <a:cs typeface="Arial" panose="020B0604020202020204" pitchFamily="34" charset="0"/>
                      </a:rPr>
                      <m:t>𝑒</m:t>
                    </m:r>
                    <m:r>
                      <a:rPr lang="es-ES" i="1">
                        <a:effectLst/>
                        <a:latin typeface="Cambria Math" panose="02040503050406030204" pitchFamily="18" charset="0"/>
                        <a:ea typeface="Times New Roman" panose="02020603050405020304" pitchFamily="18" charset="0"/>
                        <a:cs typeface="Arial" panose="020B0604020202020204" pitchFamily="34" charset="0"/>
                      </a:rPr>
                      <m:t>=0.6+</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𝑑</m:t>
                            </m:r>
                          </m:e>
                          <m:sub>
                            <m:r>
                              <a:rPr lang="es-ES" i="1">
                                <a:effectLst/>
                                <a:latin typeface="Cambria Math" panose="02040503050406030204" pitchFamily="18" charset="0"/>
                                <a:ea typeface="Times New Roman" panose="02020603050405020304" pitchFamily="18" charset="0"/>
                                <a:cs typeface="Arial" panose="020B0604020202020204" pitchFamily="34" charset="0"/>
                              </a:rPr>
                              <m:t>𝑒</m:t>
                            </m:r>
                          </m:sub>
                        </m:sSub>
                      </m:num>
                      <m:den>
                        <m:r>
                          <a:rPr lang="es-ES" i="1">
                            <a:effectLst/>
                            <a:latin typeface="Cambria Math" panose="02040503050406030204" pitchFamily="18" charset="0"/>
                            <a:ea typeface="Times New Roman" panose="02020603050405020304" pitchFamily="18" charset="0"/>
                            <a:cs typeface="Arial" panose="020B0604020202020204" pitchFamily="34" charset="0"/>
                          </a:rPr>
                          <m:t>10</m:t>
                        </m:r>
                      </m:den>
                    </m:f>
                    <m:r>
                      <a:rPr lang="es-ES" i="1">
                        <a:effectLst/>
                        <a:latin typeface="Cambria Math" panose="02040503050406030204" pitchFamily="18" charset="0"/>
                        <a:ea typeface="Times New Roman" panose="02020603050405020304" pitchFamily="18" charset="0"/>
                        <a:cs typeface="Arial" panose="020B0604020202020204" pitchFamily="34" charset="0"/>
                      </a:rPr>
                      <m:t>=0.6+</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2</m:t>
                        </m:r>
                      </m:num>
                      <m:den>
                        <m:r>
                          <a:rPr lang="es-ES" i="1">
                            <a:effectLst/>
                            <a:latin typeface="Cambria Math" panose="02040503050406030204" pitchFamily="18" charset="0"/>
                            <a:ea typeface="Times New Roman" panose="02020603050405020304" pitchFamily="18" charset="0"/>
                            <a:cs typeface="Arial" panose="020B0604020202020204" pitchFamily="34" charset="0"/>
                          </a:rPr>
                          <m:t>10</m:t>
                        </m:r>
                      </m:den>
                    </m:f>
                    <m:r>
                      <a:rPr lang="es-ES" i="1">
                        <a:effectLst/>
                        <a:latin typeface="Cambria Math" panose="02040503050406030204" pitchFamily="18" charset="0"/>
                        <a:ea typeface="Times New Roman" panose="02020603050405020304" pitchFamily="18" charset="0"/>
                        <a:cs typeface="Arial" panose="020B0604020202020204" pitchFamily="34" charset="0"/>
                      </a:rPr>
                      <m:t>=0.80</m:t>
                    </m:r>
                  </m:oMath>
                </a14:m>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r>
                  <a:rPr lang="es-ES" dirty="0">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r>
                  <a:rPr lang="es-EC" dirty="0" smtClean="0">
                    <a:effectLst/>
                    <a:ea typeface="Times New Roman" panose="02020603050405020304" pitchFamily="18" charset="0"/>
                    <a:cs typeface="Arial" panose="020B0604020202020204" pitchFamily="34" charset="0"/>
                  </a:rPr>
                  <a:t>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𝑚𝑔</m:t>
                        </m:r>
                      </m:e>
                      <m:sub>
                        <m:r>
                          <a:rPr lang="es-ES" i="1">
                            <a:effectLst/>
                            <a:latin typeface="Cambria Math" panose="02040503050406030204" pitchFamily="18" charset="0"/>
                            <a:ea typeface="Times New Roman" panose="02020603050405020304" pitchFamily="18" charset="0"/>
                            <a:cs typeface="Arial" panose="020B0604020202020204" pitchFamily="34" charset="0"/>
                          </a:rPr>
                          <m:t>𝑉𝐸𝑚𝑎𝑠𝑐𝑎𝑟𝑟𝑖𝑙𝑒𝑠</m:t>
                        </m:r>
                      </m:sub>
                    </m:sSub>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𝑒</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𝑚𝑔</m:t>
                            </m:r>
                          </m:e>
                          <m:sub>
                            <m:r>
                              <a:rPr lang="es-ES" i="1">
                                <a:effectLst/>
                                <a:latin typeface="Cambria Math" panose="02040503050406030204" pitchFamily="18" charset="0"/>
                                <a:ea typeface="Times New Roman" panose="02020603050405020304" pitchFamily="18" charset="0"/>
                                <a:cs typeface="Arial" panose="020B0604020202020204" pitchFamily="34" charset="0"/>
                              </a:rPr>
                              <m:t>𝑉𝐼𝑢𝑛𝑐𝑎𝑟𝑟𝑖𝑙</m:t>
                            </m:r>
                          </m:sub>
                        </m:sSub>
                      </m:e>
                    </m:d>
                    <m:r>
                      <a:rPr lang="es-ES" i="1">
                        <a:effectLst/>
                        <a:latin typeface="Cambria Math" panose="02040503050406030204" pitchFamily="18" charset="0"/>
                        <a:ea typeface="Times New Roman" panose="02020603050405020304" pitchFamily="18" charset="0"/>
                        <a:cs typeface="Arial" panose="020B0604020202020204" pitchFamily="34" charset="0"/>
                      </a:rPr>
                      <m:t>=0.80∗0.81=0.65</m:t>
                    </m:r>
                  </m:oMath>
                </a14:m>
                <a:endParaRPr lang="es-EC" dirty="0">
                  <a:effectLst/>
                  <a:latin typeface="Times New Roman" panose="02020603050405020304" pitchFamily="18" charset="0"/>
                  <a:ea typeface="Times New Roman" panose="02020603050405020304" pitchFamily="18" charset="0"/>
                </a:endParaRPr>
              </a:p>
            </p:txBody>
          </p:sp>
        </mc:Choice>
        <mc:Fallback xmlns="">
          <p:sp>
            <p:nvSpPr>
              <p:cNvPr id="20" name="Rectángulo 19"/>
              <p:cNvSpPr>
                <a:spLocks noRot="1" noChangeAspect="1" noMove="1" noResize="1" noEditPoints="1" noAdjustHandles="1" noChangeArrowheads="1" noChangeShapeType="1" noTextEdit="1"/>
              </p:cNvSpPr>
              <p:nvPr/>
            </p:nvSpPr>
            <p:spPr>
              <a:xfrm>
                <a:off x="671312" y="3422079"/>
                <a:ext cx="6564983" cy="2065887"/>
              </a:xfrm>
              <a:prstGeom prst="rect">
                <a:avLst/>
              </a:prstGeom>
              <a:blipFill rotWithShape="0">
                <a:blip r:embed="rId1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380651814"/>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50063"/>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p:sp>
        <p:nvSpPr>
          <p:cNvPr id="23" name="Rectángulo 22"/>
          <p:cNvSpPr/>
          <p:nvPr/>
        </p:nvSpPr>
        <p:spPr>
          <a:xfrm>
            <a:off x="545938" y="1151049"/>
            <a:ext cx="5322206" cy="369332"/>
          </a:xfrm>
          <a:prstGeom prst="rect">
            <a:avLst/>
          </a:prstGeom>
        </p:spPr>
        <p:txBody>
          <a:bodyPr wrap="square">
            <a:spAutoFit/>
          </a:bodyPr>
          <a:lstStyle/>
          <a:p>
            <a:r>
              <a:rPr lang="es-MX" b="1" u="sng" dirty="0" smtClean="0">
                <a:latin typeface="Times New Roman" panose="02020603050405020304" pitchFamily="18" charset="0"/>
              </a:rPr>
              <a:t>Distribución de Cortantes por Carga Viva</a:t>
            </a:r>
            <a:endParaRPr lang="es-EC" b="1" u="sng" dirty="0"/>
          </a:p>
        </p:txBody>
      </p:sp>
      <mc:AlternateContent xmlns:mc="http://schemas.openxmlformats.org/markup-compatibility/2006" xmlns:a14="http://schemas.microsoft.com/office/drawing/2010/main">
        <mc:Choice Requires="a14">
          <p:sp>
            <p:nvSpPr>
              <p:cNvPr id="2" name="Rectángulo 1"/>
              <p:cNvSpPr/>
              <p:nvPr/>
            </p:nvSpPr>
            <p:spPr>
              <a:xfrm>
                <a:off x="395536" y="1652367"/>
                <a:ext cx="6192688" cy="618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𝐿𝐿</m:t>
                          </m:r>
                          <m:r>
                            <a:rPr lang="es-EC" i="0">
                              <a:latin typeface="Cambria Math" panose="02040503050406030204" pitchFamily="18" charset="0"/>
                            </a:rPr>
                            <m:t>+</m:t>
                          </m:r>
                          <m:r>
                            <a:rPr lang="es-EC" i="1">
                              <a:latin typeface="Cambria Math" panose="02040503050406030204" pitchFamily="18" charset="0"/>
                            </a:rPr>
                            <m:t>𝐼𝑀</m:t>
                          </m:r>
                        </m:sub>
                      </m:sSub>
                      <m:r>
                        <a:rPr lang="es-EC" i="0">
                          <a:latin typeface="Cambria Math" panose="02040503050406030204" pitchFamily="18" charset="0"/>
                        </a:rPr>
                        <m:t>=</m:t>
                      </m:r>
                      <m:r>
                        <a:rPr lang="es-EC" i="1">
                          <a:latin typeface="Cambria Math" panose="02040503050406030204" pitchFamily="18" charset="0"/>
                        </a:rPr>
                        <m:t>𝑚𝑔</m:t>
                      </m:r>
                      <m:d>
                        <m:dPr>
                          <m:begChr m:val="["/>
                          <m:endChr m:val="]"/>
                          <m:ctrlPr>
                            <a:rPr lang="es-EC" i="1">
                              <a:latin typeface="Cambria Math" panose="02040503050406030204" pitchFamily="18" charset="0"/>
                            </a:rPr>
                          </m:ctrlPr>
                        </m:d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𝑐𝑎𝑚𝑖</m:t>
                                  </m:r>
                                  <m:r>
                                    <a:rPr lang="es-EC" i="0">
                                      <a:latin typeface="Cambria Math" panose="02040503050406030204" pitchFamily="18" charset="0"/>
                                    </a:rPr>
                                    <m:t>ó</m:t>
                                  </m:r>
                                  <m:r>
                                    <a:rPr lang="es-EC" i="1">
                                      <a:latin typeface="Cambria Math" panose="02040503050406030204" pitchFamily="18" charset="0"/>
                                    </a:rPr>
                                    <m:t>𝑛</m:t>
                                  </m:r>
                                  <m:r>
                                    <a:rPr lang="es-EC" i="0">
                                      <a:latin typeface="Cambria Math" panose="02040503050406030204" pitchFamily="18" charset="0"/>
                                    </a:rPr>
                                    <m:t> </m:t>
                                  </m:r>
                                </m:sub>
                              </m:sSub>
                              <m:r>
                                <a:rPr lang="es-EC" i="1">
                                  <a:latin typeface="Cambria Math" panose="02040503050406030204" pitchFamily="18" charset="0"/>
                                </a:rPr>
                                <m:t>𝑜</m:t>
                              </m:r>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𝑡𝑎𝑛𝑑𝑒𝑚</m:t>
                                  </m:r>
                                </m:sub>
                              </m:sSub>
                            </m:e>
                          </m:d>
                          <m:d>
                            <m:dPr>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1">
                                      <a:latin typeface="Cambria Math" panose="02040503050406030204" pitchFamily="18" charset="0"/>
                                    </a:rPr>
                                    <m:t>𝐼𝑀</m:t>
                                  </m:r>
                                </m:num>
                                <m:den>
                                  <m:r>
                                    <a:rPr lang="es-EC" i="0">
                                      <a:latin typeface="Cambria Math" panose="02040503050406030204" pitchFamily="18" charset="0"/>
                                    </a:rPr>
                                    <m:t>100</m:t>
                                  </m:r>
                                </m:den>
                              </m:f>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𝑐𝑎𝑟𝑟𝑖𝑙</m:t>
                              </m:r>
                            </m:sub>
                          </m:sSub>
                        </m:e>
                      </m:d>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395536" y="1652367"/>
                <a:ext cx="6192688" cy="618374"/>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12576" y="2809331"/>
                <a:ext cx="6618350" cy="1989391"/>
              </a:xfrm>
              <a:prstGeom prst="rect">
                <a:avLst/>
              </a:prstGeom>
            </p:spPr>
            <p:txBody>
              <a:bodyPr wrap="square">
                <a:spAutoFit/>
              </a:bodyPr>
              <a:lstStyle/>
              <a:p>
                <a:pPr marL="678180" indent="180340" algn="just">
                  <a:lnSpc>
                    <a:spcPct val="150000"/>
                  </a:lnSpc>
                  <a:spcAft>
                    <a:spcPts val="0"/>
                  </a:spcAft>
                </a:pPr>
                <a14:m>
                  <m:oMathPara xmlns:m="http://schemas.openxmlformats.org/officeDocument/2006/math">
                    <m:oMathParaPr>
                      <m:jc m:val="left"/>
                    </m:oMathParaPr>
                    <m:oMath xmlns:m="http://schemas.openxmlformats.org/officeDocument/2006/math">
                      <m:sSub>
                        <m:sSubPr>
                          <m:ctrlPr>
                            <a:rPr lang="es-EC" i="1" smtClean="0">
                              <a:latin typeface="Cambria Math" panose="02040503050406030204" pitchFamily="18" charset="0"/>
                              <a:ea typeface="Calibri" panose="020F0502020204030204" pitchFamily="34" charset="0"/>
                              <a:cs typeface="Arial" panose="020B0604020202020204" pitchFamily="34" charset="0"/>
                            </a:rPr>
                          </m:ctrlPr>
                        </m:sSubPr>
                        <m:e>
                          <m:r>
                            <a:rPr lang="es-EC" b="0" i="1" smtClean="0">
                              <a:latin typeface="Cambria Math" panose="02040503050406030204" pitchFamily="18" charset="0"/>
                              <a:ea typeface="Calibri" panose="020F0502020204030204" pitchFamily="34" charset="0"/>
                              <a:cs typeface="Arial" panose="020B0604020202020204" pitchFamily="34" charset="0"/>
                            </a:rPr>
                            <m:t>  </m:t>
                          </m:r>
                          <m:r>
                            <a:rPr lang="es-ES" i="1">
                              <a:effectLst/>
                              <a:latin typeface="Cambria Math" panose="02040503050406030204" pitchFamily="18" charset="0"/>
                              <a:ea typeface="Calibri" panose="020F0502020204030204" pitchFamily="34" charset="0"/>
                              <a:cs typeface="Arial" panose="020B0604020202020204" pitchFamily="34" charset="0"/>
                            </a:rPr>
                            <m:t>𝑉</m:t>
                          </m:r>
                        </m:e>
                        <m:sub>
                          <m:r>
                            <a:rPr lang="es-ES" i="1">
                              <a:effectLst/>
                              <a:latin typeface="Cambria Math" panose="02040503050406030204" pitchFamily="18" charset="0"/>
                              <a:ea typeface="Calibri" panose="020F0502020204030204" pitchFamily="34" charset="0"/>
                              <a:cs typeface="Arial" panose="020B0604020202020204" pitchFamily="34" charset="0"/>
                            </a:rPr>
                            <m:t>𝑐𝑎𝑚𝑖</m:t>
                          </m:r>
                          <m:r>
                            <a:rPr lang="es-ES" i="1">
                              <a:effectLst/>
                              <a:latin typeface="Cambria Math" panose="02040503050406030204" pitchFamily="18" charset="0"/>
                              <a:ea typeface="Calibri" panose="020F0502020204030204" pitchFamily="34" charset="0"/>
                              <a:cs typeface="Arial" panose="020B0604020202020204" pitchFamily="34" charset="0"/>
                            </a:rPr>
                            <m:t>ó</m:t>
                          </m:r>
                          <m:r>
                            <a:rPr lang="es-ES" i="1">
                              <a:effectLst/>
                              <a:latin typeface="Cambria Math" panose="02040503050406030204" pitchFamily="18" charset="0"/>
                              <a:ea typeface="Calibri" panose="020F0502020204030204" pitchFamily="34" charset="0"/>
                              <a:cs typeface="Arial" panose="020B0604020202020204" pitchFamily="34" charset="0"/>
                            </a:rPr>
                            <m:t>𝑛</m:t>
                          </m:r>
                        </m:sub>
                      </m:sSub>
                      <m:r>
                        <a:rPr lang="es-ES" i="1">
                          <a:effectLst/>
                          <a:latin typeface="Cambria Math" panose="02040503050406030204" pitchFamily="18" charset="0"/>
                          <a:ea typeface="Calibri" panose="020F0502020204030204" pitchFamily="34" charset="0"/>
                          <a:cs typeface="Arial" panose="020B0604020202020204" pitchFamily="34" charset="0"/>
                        </a:rPr>
                        <m:t>=32</m:t>
                      </m:r>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1+0.60</m:t>
                          </m:r>
                        </m:e>
                      </m:d>
                      <m:r>
                        <a:rPr lang="es-ES" i="1">
                          <a:effectLst/>
                          <a:latin typeface="Cambria Math" panose="02040503050406030204" pitchFamily="18" charset="0"/>
                          <a:ea typeface="Calibri" panose="020F0502020204030204" pitchFamily="34" charset="0"/>
                          <a:cs typeface="Arial" panose="020B0604020202020204" pitchFamily="34" charset="0"/>
                        </a:rPr>
                        <m:t>+8</m:t>
                      </m:r>
                      <m:d>
                        <m:dPr>
                          <m:ctrlPr>
                            <a:rPr lang="es-EC" i="1">
                              <a:effectLst/>
                              <a:latin typeface="Cambria Math" panose="02040503050406030204" pitchFamily="18" charset="0"/>
                              <a:ea typeface="Calibri" panose="020F0502020204030204" pitchFamily="34" charset="0"/>
                              <a:cs typeface="Arial" panose="020B0604020202020204" pitchFamily="34" charset="0"/>
                            </a:rPr>
                          </m:ctrlPr>
                        </m:dPr>
                        <m:e>
                          <m:r>
                            <a:rPr lang="es-ES" i="1">
                              <a:effectLst/>
                              <a:latin typeface="Cambria Math" panose="02040503050406030204" pitchFamily="18" charset="0"/>
                              <a:ea typeface="Calibri" panose="020F0502020204030204" pitchFamily="34" charset="0"/>
                              <a:cs typeface="Arial" panose="020B0604020202020204" pitchFamily="34" charset="0"/>
                            </a:rPr>
                            <m:t>0.20</m:t>
                          </m:r>
                        </m:e>
                      </m:d>
                      <m:r>
                        <a:rPr lang="es-ES" i="1">
                          <a:effectLst/>
                          <a:latin typeface="Cambria Math" panose="02040503050406030204" pitchFamily="18" charset="0"/>
                          <a:ea typeface="Calibri" panose="020F0502020204030204" pitchFamily="34" charset="0"/>
                          <a:cs typeface="Arial" panose="020B0604020202020204" pitchFamily="34" charset="0"/>
                        </a:rPr>
                        <m:t>=52.8 </m:t>
                      </m:r>
                      <m:r>
                        <a:rPr lang="es-ES" i="1">
                          <a:effectLst/>
                          <a:latin typeface="Cambria Math" panose="02040503050406030204" pitchFamily="18" charset="0"/>
                          <a:ea typeface="Calibri" panose="020F0502020204030204" pitchFamily="34" charset="0"/>
                          <a:cs typeface="Arial" panose="020B0604020202020204" pitchFamily="34" charset="0"/>
                        </a:rPr>
                        <m:t>𝑘𝑖𝑝𝑠</m:t>
                      </m:r>
                    </m:oMath>
                  </m:oMathPara>
                </a14:m>
                <a:endParaRPr lang="es-EC" i="1" dirty="0" smtClean="0">
                  <a:effectLst/>
                  <a:latin typeface="Cambria Math" panose="02040503050406030204" pitchFamily="18" charset="0"/>
                  <a:ea typeface="Calibri" panose="020F0502020204030204" pitchFamily="34" charset="0"/>
                  <a:cs typeface="Arial" panose="020B0604020202020204" pitchFamily="34" charset="0"/>
                </a:endParaRPr>
              </a:p>
              <a:p>
                <a:pPr marL="678180" indent="180340" algn="just">
                  <a:lnSpc>
                    <a:spcPct val="150000"/>
                  </a:lnSpc>
                  <a:spcAft>
                    <a:spcPts val="0"/>
                  </a:spcAft>
                </a:pPr>
                <a14:m>
                  <m:oMathPara xmlns:m="http://schemas.openxmlformats.org/officeDocument/2006/math">
                    <m:oMathParaPr>
                      <m:jc m:val="left"/>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b="0" i="1">
                              <a:effectLst/>
                              <a:latin typeface="Cambria Math" panose="02040503050406030204" pitchFamily="18" charset="0"/>
                              <a:ea typeface="Times New Roman" panose="02020603050405020304" pitchFamily="18" charset="0"/>
                              <a:cs typeface="Arial" panose="020B0604020202020204" pitchFamily="34" charset="0"/>
                            </a:rPr>
                            <m:t>    </m:t>
                          </m:r>
                          <m:r>
                            <a:rPr lang="es-ES" i="1">
                              <a:effectLst/>
                              <a:latin typeface="Cambria Math" panose="02040503050406030204" pitchFamily="18" charset="0"/>
                              <a:ea typeface="Times New Roman" panose="02020603050405020304" pitchFamily="18" charset="0"/>
                              <a:cs typeface="Arial" panose="020B0604020202020204" pitchFamily="34" charset="0"/>
                            </a:rPr>
                            <m:t> </m:t>
                          </m:r>
                          <m:r>
                            <a:rPr lang="es-ES"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i="1">
                              <a:effectLst/>
                              <a:latin typeface="Cambria Math" panose="02040503050406030204" pitchFamily="18" charset="0"/>
                              <a:ea typeface="Times New Roman" panose="02020603050405020304" pitchFamily="18" charset="0"/>
                              <a:cs typeface="Arial" panose="020B0604020202020204" pitchFamily="34" charset="0"/>
                            </a:rPr>
                            <m:t>𝑡𝑎𝑛𝑑𝑒𝑚</m:t>
                          </m:r>
                        </m:sub>
                      </m:sSub>
                      <m:r>
                        <a:rPr lang="es-ES" i="1">
                          <a:effectLst/>
                          <a:latin typeface="Cambria Math" panose="02040503050406030204" pitchFamily="18" charset="0"/>
                          <a:ea typeface="Times New Roman" panose="02020603050405020304" pitchFamily="18" charset="0"/>
                          <a:cs typeface="Arial" panose="020B0604020202020204" pitchFamily="34" charset="0"/>
                        </a:rPr>
                        <m:t>=25</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1+0.886</m:t>
                          </m:r>
                        </m:e>
                      </m:d>
                      <m:r>
                        <a:rPr lang="es-ES" i="1">
                          <a:effectLst/>
                          <a:latin typeface="Cambria Math" panose="02040503050406030204" pitchFamily="18" charset="0"/>
                          <a:ea typeface="Times New Roman" panose="02020603050405020304" pitchFamily="18" charset="0"/>
                          <a:cs typeface="Arial" panose="020B0604020202020204" pitchFamily="34" charset="0"/>
                        </a:rPr>
                        <m:t>=47.1 </m:t>
                      </m:r>
                      <m:r>
                        <a:rPr lang="es-ES" i="1">
                          <a:effectLst/>
                          <a:latin typeface="Cambria Math" panose="02040503050406030204" pitchFamily="18" charset="0"/>
                          <a:ea typeface="Times New Roman" panose="02020603050405020304" pitchFamily="18" charset="0"/>
                          <a:cs typeface="Arial" panose="020B0604020202020204" pitchFamily="34" charset="0"/>
                        </a:rPr>
                        <m:t>𝑘𝑖𝑝𝑠</m:t>
                      </m:r>
                    </m:oMath>
                  </m:oMathPara>
                </a14:m>
                <a:endParaRPr lang="es-EC" i="1" dirty="0" smtClean="0">
                  <a:effectLst/>
                  <a:latin typeface="Cambria Math" panose="02040503050406030204" pitchFamily="18" charset="0"/>
                  <a:ea typeface="Times New Roman" panose="02020603050405020304" pitchFamily="18" charset="0"/>
                  <a:cs typeface="Arial" panose="020B0604020202020204" pitchFamily="34" charset="0"/>
                </a:endParaRPr>
              </a:p>
              <a:p>
                <a:pPr marL="678180" indent="180340" algn="just">
                  <a:lnSpc>
                    <a:spcPct val="150000"/>
                  </a:lnSpc>
                  <a:spcAft>
                    <a:spcPts val="0"/>
                  </a:spcAft>
                </a:pPr>
                <a:r>
                  <a:rPr lang="es-EC" dirty="0" smtClean="0">
                    <a:effectLst/>
                    <a:ea typeface="Times New Roman" panose="02020603050405020304" pitchFamily="18" charset="0"/>
                    <a:cs typeface="Arial" panose="020B0604020202020204" pitchFamily="34" charset="0"/>
                  </a:rPr>
                  <a:t> </a:t>
                </a:r>
                <a14:m>
                  <m:oMath xmlns:m="http://schemas.openxmlformats.org/officeDocument/2006/math">
                    <m:sSub>
                      <m:sSubPr>
                        <m:ctrlPr>
                          <a:rPr lang="es-EC"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i="1" smtClean="0">
                            <a:effectLst/>
                            <a:latin typeface="Cambria Math" panose="02040503050406030204" pitchFamily="18" charset="0"/>
                            <a:ea typeface="Times New Roman" panose="02020603050405020304" pitchFamily="18" charset="0"/>
                            <a:cs typeface="Arial" panose="020B0604020202020204" pitchFamily="34" charset="0"/>
                          </a:rPr>
                          <m:t>𝑐</m:t>
                        </m:r>
                        <m:r>
                          <a:rPr lang="es-ES" i="1">
                            <a:effectLst/>
                            <a:latin typeface="Cambria Math" panose="02040503050406030204" pitchFamily="18" charset="0"/>
                            <a:ea typeface="Times New Roman" panose="02020603050405020304" pitchFamily="18" charset="0"/>
                            <a:cs typeface="Arial" panose="020B0604020202020204" pitchFamily="34" charset="0"/>
                          </a:rPr>
                          <m:t>𝑎𝑟𝑟𝑖𝑙</m:t>
                        </m:r>
                      </m:sub>
                    </m:sSub>
                    <m:r>
                      <a:rPr lang="es-ES"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0.64</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35</m:t>
                            </m:r>
                          </m:e>
                        </m:d>
                      </m:num>
                      <m:den>
                        <m:r>
                          <a:rPr lang="es-ES" i="1">
                            <a:effectLst/>
                            <a:latin typeface="Cambria Math" panose="02040503050406030204" pitchFamily="18" charset="0"/>
                            <a:ea typeface="Times New Roman" panose="02020603050405020304" pitchFamily="18" charset="0"/>
                            <a:cs typeface="Arial" panose="020B0604020202020204" pitchFamily="34" charset="0"/>
                          </a:rPr>
                          <m:t>2</m:t>
                        </m:r>
                      </m:den>
                    </m:f>
                    <m:r>
                      <a:rPr lang="es-ES" i="1">
                        <a:effectLst/>
                        <a:latin typeface="Cambria Math" panose="02040503050406030204" pitchFamily="18" charset="0"/>
                        <a:ea typeface="Times New Roman" panose="02020603050405020304" pitchFamily="18" charset="0"/>
                        <a:cs typeface="Arial" panose="020B0604020202020204" pitchFamily="34" charset="0"/>
                      </a:rPr>
                      <m:t>=11.2 </m:t>
                    </m:r>
                    <m:r>
                      <a:rPr lang="es-ES" i="1">
                        <a:effectLst/>
                        <a:latin typeface="Cambria Math" panose="02040503050406030204" pitchFamily="18" charset="0"/>
                        <a:ea typeface="Times New Roman" panose="02020603050405020304" pitchFamily="18" charset="0"/>
                        <a:cs typeface="Arial" panose="020B0604020202020204" pitchFamily="34" charset="0"/>
                      </a:rPr>
                      <m:t>𝑘𝑖𝑝𝑠</m:t>
                    </m:r>
                  </m:oMath>
                </a14:m>
                <a:endParaRPr lang="es-EC" dirty="0">
                  <a:effectLst/>
                  <a:latin typeface="Times New Roman" panose="02020603050405020304" pitchFamily="18" charset="0"/>
                  <a:ea typeface="Times New Roman" panose="02020603050405020304" pitchFamily="18" charset="0"/>
                </a:endParaRPr>
              </a:p>
              <a:p>
                <a:pPr indent="180340">
                  <a:lnSpc>
                    <a:spcPct val="150000"/>
                  </a:lnSpc>
                  <a:spcAft>
                    <a:spcPts val="0"/>
                  </a:spcAft>
                </a:pPr>
                <a:r>
                  <a:rPr lang="es-ES" dirty="0">
                    <a:effectLst/>
                    <a:latin typeface="Arial" panose="020B0604020202020204" pitchFamily="34" charset="0"/>
                    <a:ea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rPr>
                  <a:t>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i="1">
                            <a:effectLst/>
                            <a:latin typeface="Cambria Math" panose="02040503050406030204" pitchFamily="18" charset="0"/>
                            <a:ea typeface="Times New Roman" panose="02020603050405020304" pitchFamily="18" charset="0"/>
                            <a:cs typeface="Arial" panose="020B0604020202020204" pitchFamily="34" charset="0"/>
                          </a:rPr>
                          <m:t>𝑓𝑎𝑡𝑖𝑔𝑎</m:t>
                        </m:r>
                      </m:sub>
                    </m:sSub>
                    <m:r>
                      <a:rPr lang="es-ES" i="1">
                        <a:effectLst/>
                        <a:latin typeface="Cambria Math" panose="02040503050406030204" pitchFamily="18" charset="0"/>
                        <a:ea typeface="Times New Roman" panose="02020603050405020304" pitchFamily="18" charset="0"/>
                        <a:cs typeface="Arial" panose="020B0604020202020204" pitchFamily="34" charset="0"/>
                      </a:rPr>
                      <m:t>=32</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m:t>
                        </m:r>
                      </m:e>
                    </m:d>
                    <m:r>
                      <a:rPr lang="es-ES" i="1">
                        <a:effectLst/>
                        <a:latin typeface="Cambria Math" panose="02040503050406030204" pitchFamily="18" charset="0"/>
                        <a:ea typeface="Times New Roman" panose="02020603050405020304" pitchFamily="18" charset="0"/>
                        <a:cs typeface="Arial" panose="020B0604020202020204" pitchFamily="34" charset="0"/>
                      </a:rPr>
                      <m:t>+8</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0.60</m:t>
                        </m:r>
                      </m:e>
                    </m:d>
                    <m:r>
                      <a:rPr lang="es-ES" i="1">
                        <a:effectLst/>
                        <a:latin typeface="Cambria Math" panose="02040503050406030204" pitchFamily="18" charset="0"/>
                        <a:ea typeface="Times New Roman" panose="02020603050405020304" pitchFamily="18" charset="0"/>
                        <a:cs typeface="Arial" panose="020B0604020202020204" pitchFamily="34" charset="0"/>
                      </a:rPr>
                      <m:t>=36.8 </m:t>
                    </m:r>
                    <m:r>
                      <a:rPr lang="es-ES" i="1">
                        <a:effectLst/>
                        <a:latin typeface="Cambria Math" panose="02040503050406030204" pitchFamily="18" charset="0"/>
                        <a:ea typeface="Times New Roman" panose="02020603050405020304" pitchFamily="18" charset="0"/>
                        <a:cs typeface="Arial" panose="020B0604020202020204" pitchFamily="34" charset="0"/>
                      </a:rPr>
                      <m:t>𝑘𝑖𝑝𝑠</m:t>
                    </m:r>
                  </m:oMath>
                </a14:m>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612576" y="2809331"/>
                <a:ext cx="6618350" cy="1989391"/>
              </a:xfrm>
              <a:prstGeom prst="rect">
                <a:avLst/>
              </a:prstGeom>
              <a:blipFill rotWithShape="0">
                <a:blip r:embed="rId5"/>
                <a:stretch>
                  <a:fillRect/>
                </a:stretch>
              </a:blipFill>
            </p:spPr>
            <p:txBody>
              <a:bodyPr/>
              <a:lstStyle/>
              <a:p>
                <a:r>
                  <a:rPr lang="es-EC">
                    <a:noFill/>
                  </a:rPr>
                  <a:t> </a:t>
                </a:r>
              </a:p>
            </p:txBody>
          </p:sp>
        </mc:Fallback>
      </mc:AlternateContent>
      <p:pic>
        <p:nvPicPr>
          <p:cNvPr id="21" name="Imagen 20"/>
          <p:cNvPicPr/>
          <p:nvPr/>
        </p:nvPicPr>
        <p:blipFill>
          <a:blip r:embed="rId6"/>
          <a:stretch>
            <a:fillRect/>
          </a:stretch>
        </p:blipFill>
        <p:spPr>
          <a:xfrm>
            <a:off x="4788023" y="3201686"/>
            <a:ext cx="4166009" cy="2478336"/>
          </a:xfrm>
          <a:prstGeom prst="rect">
            <a:avLst/>
          </a:prstGeom>
        </p:spPr>
      </p:pic>
    </p:spTree>
    <p:extLst>
      <p:ext uri="{BB962C8B-B14F-4D97-AF65-F5344CB8AC3E}">
        <p14:creationId xmlns:p14="http://schemas.microsoft.com/office/powerpoint/2010/main" val="2262848460"/>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50063"/>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71313" y="745528"/>
            <a:ext cx="7848872" cy="369332"/>
          </a:xfrm>
          <a:prstGeom prst="rect">
            <a:avLst/>
          </a:prstGeom>
        </p:spPr>
        <p:txBody>
          <a:bodyPr wrap="square">
            <a:spAutoFit/>
          </a:bodyPr>
          <a:lstStyle/>
          <a:p>
            <a:pPr algn="ctr"/>
            <a:r>
              <a:rPr lang="es-MX" b="1" dirty="0" smtClean="0">
                <a:latin typeface="Times New Roman" panose="02020603050405020304" pitchFamily="18" charset="0"/>
              </a:rPr>
              <a:t>DISTRIBUCIÓN DE MOMENTOS Y CORTANTES</a:t>
            </a:r>
            <a:endParaRPr lang="es-EC" b="1" dirty="0"/>
          </a:p>
        </p:txBody>
      </p:sp>
      <p:sp>
        <p:nvSpPr>
          <p:cNvPr id="23" name="Rectángulo 22"/>
          <p:cNvSpPr/>
          <p:nvPr/>
        </p:nvSpPr>
        <p:spPr>
          <a:xfrm>
            <a:off x="545938" y="1151049"/>
            <a:ext cx="5322206" cy="369332"/>
          </a:xfrm>
          <a:prstGeom prst="rect">
            <a:avLst/>
          </a:prstGeom>
        </p:spPr>
        <p:txBody>
          <a:bodyPr wrap="square">
            <a:spAutoFit/>
          </a:bodyPr>
          <a:lstStyle/>
          <a:p>
            <a:r>
              <a:rPr lang="es-MX" b="1" u="sng" dirty="0" smtClean="0">
                <a:latin typeface="Times New Roman" panose="02020603050405020304" pitchFamily="18" charset="0"/>
              </a:rPr>
              <a:t>Distribución de Cortantes por Carga Viva</a:t>
            </a:r>
            <a:endParaRPr lang="es-EC" b="1" u="sng" dirty="0"/>
          </a:p>
        </p:txBody>
      </p:sp>
      <mc:AlternateContent xmlns:mc="http://schemas.openxmlformats.org/markup-compatibility/2006" xmlns:a14="http://schemas.microsoft.com/office/drawing/2010/main">
        <mc:Choice Requires="a14">
          <p:sp>
            <p:nvSpPr>
              <p:cNvPr id="11" name="Rectángulo 10"/>
              <p:cNvSpPr/>
              <p:nvPr/>
            </p:nvSpPr>
            <p:spPr>
              <a:xfrm>
                <a:off x="490574" y="1311566"/>
                <a:ext cx="8542220" cy="4797724"/>
              </a:xfrm>
              <a:prstGeom prst="rect">
                <a:avLst/>
              </a:prstGeom>
            </p:spPr>
            <p:txBody>
              <a:bodyPr wrap="square">
                <a:spAutoFit/>
              </a:bodyPr>
              <a:lstStyle/>
              <a:p>
                <a:pPr marL="449580" indent="180340" algn="just">
                  <a:lnSpc>
                    <a:spcPct val="20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Cortantes Vigas Interiores</a:t>
                </a:r>
                <a:endParaRPr lang="es-EC"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49580"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i="1">
                              <a:effectLst/>
                              <a:latin typeface="Cambria Math" panose="02040503050406030204" pitchFamily="18" charset="0"/>
                              <a:ea typeface="Times New Roman" panose="02020603050405020304" pitchFamily="18" charset="0"/>
                              <a:cs typeface="Arial" panose="020B0604020202020204" pitchFamily="34" charset="0"/>
                            </a:rPr>
                            <m:t>𝐿𝐿</m:t>
                          </m:r>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𝐼𝑀</m:t>
                          </m:r>
                        </m:sub>
                      </m:sSub>
                      <m:r>
                        <a:rPr lang="es-ES" i="1">
                          <a:effectLst/>
                          <a:latin typeface="Cambria Math" panose="02040503050406030204" pitchFamily="18" charset="0"/>
                          <a:ea typeface="Times New Roman" panose="02020603050405020304" pitchFamily="18" charset="0"/>
                          <a:cs typeface="Arial" panose="020B0604020202020204" pitchFamily="34" charset="0"/>
                        </a:rPr>
                        <m:t>=0.81</m:t>
                      </m:r>
                      <m:d>
                        <m:dPr>
                          <m:begChr m:val="["/>
                          <m:endChr m:val="]"/>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52.8</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1.33</m:t>
                              </m:r>
                            </m:e>
                          </m:d>
                          <m:r>
                            <a:rPr lang="es-ES" i="1">
                              <a:effectLst/>
                              <a:latin typeface="Cambria Math" panose="02040503050406030204" pitchFamily="18" charset="0"/>
                              <a:ea typeface="Times New Roman" panose="02020603050405020304" pitchFamily="18" charset="0"/>
                              <a:cs typeface="Arial" panose="020B0604020202020204" pitchFamily="34" charset="0"/>
                            </a:rPr>
                            <m:t>+11.2</m:t>
                          </m:r>
                        </m:e>
                      </m:d>
                      <m:r>
                        <a:rPr lang="es-ES" i="1">
                          <a:effectLst/>
                          <a:latin typeface="Cambria Math" panose="02040503050406030204" pitchFamily="18" charset="0"/>
                          <a:ea typeface="Times New Roman" panose="02020603050405020304" pitchFamily="18" charset="0"/>
                          <a:cs typeface="Arial" panose="020B0604020202020204" pitchFamily="34" charset="0"/>
                        </a:rPr>
                        <m:t>=66.0 </m:t>
                      </m:r>
                      <m:r>
                        <a:rPr lang="es-ES" i="1">
                          <a:effectLst/>
                          <a:latin typeface="Cambria Math" panose="02040503050406030204" pitchFamily="18" charset="0"/>
                          <a:ea typeface="Times New Roman" panose="02020603050405020304" pitchFamily="18" charset="0"/>
                          <a:cs typeface="Arial" panose="020B0604020202020204" pitchFamily="34" charset="0"/>
                        </a:rPr>
                        <m:t>𝑘𝑖𝑝𝑠</m:t>
                      </m:r>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i="1">
                              <a:effectLst/>
                              <a:latin typeface="Cambria Math" panose="02040503050406030204" pitchFamily="18" charset="0"/>
                              <a:ea typeface="Times New Roman" panose="02020603050405020304" pitchFamily="18" charset="0"/>
                              <a:cs typeface="Arial" panose="020B0604020202020204" pitchFamily="34" charset="0"/>
                            </a:rPr>
                            <m:t>𝐹𝑎𝑡𝑖𝑔𝑎</m:t>
                          </m:r>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𝐼𝑀</m:t>
                          </m:r>
                        </m:sub>
                      </m:sSub>
                      <m:r>
                        <a:rPr lang="es-ES" i="1">
                          <a:effectLst/>
                          <a:latin typeface="Cambria Math" panose="02040503050406030204" pitchFamily="18" charset="0"/>
                          <a:ea typeface="Times New Roman" panose="02020603050405020304" pitchFamily="18" charset="0"/>
                          <a:cs typeface="Arial" panose="020B0604020202020204" pitchFamily="34" charset="0"/>
                        </a:rPr>
                        <m:t>=</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0.68</m:t>
                              </m:r>
                            </m:num>
                            <m:den>
                              <m:r>
                                <a:rPr lang="es-ES" i="1">
                                  <a:effectLst/>
                                  <a:latin typeface="Cambria Math" panose="02040503050406030204" pitchFamily="18" charset="0"/>
                                  <a:ea typeface="Times New Roman" panose="02020603050405020304" pitchFamily="18" charset="0"/>
                                  <a:cs typeface="Arial" panose="020B0604020202020204" pitchFamily="34" charset="0"/>
                                </a:rPr>
                                <m:t>1.2</m:t>
                              </m:r>
                            </m:den>
                          </m:f>
                        </m:e>
                      </m:d>
                      <m:d>
                        <m:dPr>
                          <m:begChr m:val="["/>
                          <m:endChr m:val="]"/>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36.8(1.15)</m:t>
                          </m:r>
                        </m:e>
                      </m:d>
                      <m:r>
                        <a:rPr lang="es-ES" i="1">
                          <a:effectLst/>
                          <a:latin typeface="Cambria Math" panose="02040503050406030204" pitchFamily="18" charset="0"/>
                          <a:ea typeface="Times New Roman" panose="02020603050405020304" pitchFamily="18" charset="0"/>
                          <a:cs typeface="Arial" panose="020B0604020202020204" pitchFamily="34" charset="0"/>
                        </a:rPr>
                        <m:t>=24.0 </m:t>
                      </m:r>
                      <m:r>
                        <a:rPr lang="es-ES" i="1">
                          <a:effectLst/>
                          <a:latin typeface="Cambria Math" panose="02040503050406030204" pitchFamily="18" charset="0"/>
                          <a:ea typeface="Times New Roman" panose="02020603050405020304" pitchFamily="18" charset="0"/>
                          <a:cs typeface="Arial" panose="020B0604020202020204" pitchFamily="34" charset="0"/>
                        </a:rPr>
                        <m:t>𝑘𝑖𝑝𝑠</m:t>
                      </m:r>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200000"/>
                  </a:lnSpc>
                  <a:spcAft>
                    <a:spcPts val="0"/>
                  </a:spcAft>
                </a:pP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Cortantes Vigas Exteriores</a:t>
                </a:r>
                <a:endParaRPr lang="es-EC"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49580"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i="1">
                              <a:effectLst/>
                              <a:latin typeface="Cambria Math" panose="02040503050406030204" pitchFamily="18" charset="0"/>
                              <a:ea typeface="Times New Roman" panose="02020603050405020304" pitchFamily="18" charset="0"/>
                              <a:cs typeface="Arial" panose="020B0604020202020204" pitchFamily="34" charset="0"/>
                            </a:rPr>
                            <m:t>𝐿𝐿</m:t>
                          </m:r>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𝐼𝑀</m:t>
                          </m:r>
                        </m:sub>
                      </m:sSub>
                      <m:r>
                        <a:rPr lang="es-ES" i="1">
                          <a:effectLst/>
                          <a:latin typeface="Cambria Math" panose="02040503050406030204" pitchFamily="18" charset="0"/>
                          <a:ea typeface="Times New Roman" panose="02020603050405020304" pitchFamily="18" charset="0"/>
                          <a:cs typeface="Arial" panose="020B0604020202020204" pitchFamily="34" charset="0"/>
                        </a:rPr>
                        <m:t>=0.75</m:t>
                      </m:r>
                      <m:d>
                        <m:dPr>
                          <m:begChr m:val="["/>
                          <m:endChr m:val="]"/>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52.8</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1.33</m:t>
                              </m:r>
                            </m:e>
                          </m:d>
                          <m:r>
                            <a:rPr lang="es-ES" i="1">
                              <a:effectLst/>
                              <a:latin typeface="Cambria Math" panose="02040503050406030204" pitchFamily="18" charset="0"/>
                              <a:ea typeface="Times New Roman" panose="02020603050405020304" pitchFamily="18" charset="0"/>
                              <a:cs typeface="Arial" panose="020B0604020202020204" pitchFamily="34" charset="0"/>
                            </a:rPr>
                            <m:t>+11.2</m:t>
                          </m:r>
                        </m:e>
                      </m:d>
                      <m:r>
                        <a:rPr lang="es-ES" i="1">
                          <a:effectLst/>
                          <a:latin typeface="Cambria Math" panose="02040503050406030204" pitchFamily="18" charset="0"/>
                          <a:ea typeface="Times New Roman" panose="02020603050405020304" pitchFamily="18" charset="0"/>
                          <a:cs typeface="Arial" panose="020B0604020202020204" pitchFamily="34" charset="0"/>
                        </a:rPr>
                        <m:t>=61.1 </m:t>
                      </m:r>
                      <m:r>
                        <a:rPr lang="es-ES" i="1">
                          <a:effectLst/>
                          <a:latin typeface="Cambria Math" panose="02040503050406030204" pitchFamily="18" charset="0"/>
                          <a:ea typeface="Times New Roman" panose="02020603050405020304" pitchFamily="18" charset="0"/>
                          <a:cs typeface="Arial" panose="020B0604020202020204" pitchFamily="34" charset="0"/>
                        </a:rPr>
                        <m:t>𝑘𝑖𝑝𝑠</m:t>
                      </m:r>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i="1">
                              <a:effectLst/>
                              <a:latin typeface="Cambria Math" panose="02040503050406030204" pitchFamily="18" charset="0"/>
                              <a:ea typeface="Times New Roman" panose="02020603050405020304" pitchFamily="18" charset="0"/>
                              <a:cs typeface="Arial" panose="020B0604020202020204" pitchFamily="34" charset="0"/>
                            </a:rPr>
                            <m:t>𝐹𝑎𝑡𝑖𝑔𝑎</m:t>
                          </m:r>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𝐼𝑀</m:t>
                          </m:r>
                        </m:sub>
                      </m:sSub>
                      <m:r>
                        <a:rPr lang="es-ES" i="1">
                          <a:effectLst/>
                          <a:latin typeface="Cambria Math" panose="02040503050406030204" pitchFamily="18" charset="0"/>
                          <a:ea typeface="Times New Roman" panose="02020603050405020304" pitchFamily="18" charset="0"/>
                          <a:cs typeface="Arial" panose="020B0604020202020204" pitchFamily="34" charset="0"/>
                        </a:rPr>
                        <m:t>=</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S" i="1">
                                  <a:effectLst/>
                                  <a:latin typeface="Cambria Math" panose="02040503050406030204" pitchFamily="18" charset="0"/>
                                  <a:ea typeface="Times New Roman" panose="02020603050405020304" pitchFamily="18" charset="0"/>
                                  <a:cs typeface="Arial" panose="020B0604020202020204" pitchFamily="34" charset="0"/>
                                </a:rPr>
                                <m:t>0.75</m:t>
                              </m:r>
                            </m:num>
                            <m:den>
                              <m:r>
                                <a:rPr lang="es-ES" i="1">
                                  <a:effectLst/>
                                  <a:latin typeface="Cambria Math" panose="02040503050406030204" pitchFamily="18" charset="0"/>
                                  <a:ea typeface="Times New Roman" panose="02020603050405020304" pitchFamily="18" charset="0"/>
                                  <a:cs typeface="Arial" panose="020B0604020202020204" pitchFamily="34" charset="0"/>
                                </a:rPr>
                                <m:t>1.2</m:t>
                              </m:r>
                            </m:den>
                          </m:f>
                        </m:e>
                      </m:d>
                      <m:d>
                        <m:dPr>
                          <m:begChr m:val="["/>
                          <m:endChr m:val="]"/>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36.8(1.15)</m:t>
                          </m:r>
                        </m:e>
                      </m:d>
                      <m:r>
                        <a:rPr lang="es-ES" i="1">
                          <a:effectLst/>
                          <a:latin typeface="Cambria Math" panose="02040503050406030204" pitchFamily="18" charset="0"/>
                          <a:ea typeface="Times New Roman" panose="02020603050405020304" pitchFamily="18" charset="0"/>
                          <a:cs typeface="Arial" panose="020B0604020202020204" pitchFamily="34" charset="0"/>
                        </a:rPr>
                        <m:t>=26.5 </m:t>
                      </m:r>
                      <m:r>
                        <a:rPr lang="es-ES" i="1">
                          <a:effectLst/>
                          <a:latin typeface="Cambria Math" panose="02040503050406030204" pitchFamily="18" charset="0"/>
                          <a:ea typeface="Times New Roman" panose="02020603050405020304" pitchFamily="18" charset="0"/>
                          <a:cs typeface="Arial" panose="020B0604020202020204" pitchFamily="34" charset="0"/>
                        </a:rPr>
                        <m:t>𝑘𝑖𝑝𝑠</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490574" y="1311566"/>
                <a:ext cx="8542220" cy="4797724"/>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034572388"/>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7726" y="-50063"/>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CÁLCULO EFECTOS PRODUCIDOS POR OTRAS CARGAS</a:t>
            </a:r>
            <a:endParaRPr lang="es-EC" b="1" dirty="0"/>
          </a:p>
        </p:txBody>
      </p:sp>
      <p:sp>
        <p:nvSpPr>
          <p:cNvPr id="2" name="Rectángulo 1"/>
          <p:cNvSpPr/>
          <p:nvPr/>
        </p:nvSpPr>
        <p:spPr>
          <a:xfrm>
            <a:off x="0" y="1032489"/>
            <a:ext cx="8889844" cy="1938992"/>
          </a:xfrm>
          <a:prstGeom prst="rect">
            <a:avLst/>
          </a:prstGeom>
        </p:spPr>
        <p:txBody>
          <a:bodyPr wrap="square">
            <a:spAutoFit/>
          </a:bodyPr>
          <a:lstStyle/>
          <a:p>
            <a:pPr marL="499110" indent="180340">
              <a:lnSpc>
                <a:spcPct val="150000"/>
              </a:lnSpc>
              <a:spcAft>
                <a:spcPts val="0"/>
              </a:spcAft>
            </a:pPr>
            <a:r>
              <a:rPr lang="es-ES" sz="1600" dirty="0">
                <a:latin typeface="Arial" panose="020B0604020202020204" pitchFamily="34" charset="0"/>
                <a:ea typeface="Calibri" panose="020F0502020204030204" pitchFamily="34" charset="0"/>
                <a:cs typeface="Times New Roman" panose="02020603050405020304" pitchFamily="18" charset="0"/>
              </a:rPr>
              <a:t>D1= Carga muerta de elementos estructurales y sus acoples, actuando </a:t>
            </a:r>
            <a:r>
              <a:rPr lang="es-ES" sz="1600" dirty="0" smtClean="0">
                <a:latin typeface="Arial" panose="020B0604020202020204" pitchFamily="34" charset="0"/>
                <a:ea typeface="Calibri" panose="020F0502020204030204" pitchFamily="34" charset="0"/>
                <a:cs typeface="Times New Roman" panose="02020603050405020304" pitchFamily="18" charset="0"/>
              </a:rPr>
              <a:t>sobre la </a:t>
            </a:r>
            <a:r>
              <a:rPr lang="es-ES" sz="1600" dirty="0">
                <a:latin typeface="Arial" panose="020B0604020202020204" pitchFamily="34" charset="0"/>
                <a:ea typeface="Calibri" panose="020F0502020204030204" pitchFamily="34" charset="0"/>
                <a:cs typeface="Times New Roman" panose="02020603050405020304" pitchFamily="18" charset="0"/>
              </a:rPr>
              <a:t>sección </a:t>
            </a:r>
            <a:r>
              <a:rPr lang="es-ES" sz="1600" dirty="0" smtClean="0">
                <a:latin typeface="Arial" panose="020B0604020202020204" pitchFamily="34" charset="0"/>
                <a:ea typeface="Calibri" panose="020F0502020204030204" pitchFamily="34" charset="0"/>
                <a:cs typeface="Times New Roman" panose="02020603050405020304" pitchFamily="18" charset="0"/>
              </a:rPr>
              <a:t>	   no </a:t>
            </a:r>
            <a:r>
              <a:rPr lang="es-ES" sz="1600" dirty="0">
                <a:latin typeface="Arial" panose="020B0604020202020204" pitchFamily="34" charset="0"/>
                <a:ea typeface="Calibri" panose="020F0502020204030204" pitchFamily="34" charset="0"/>
                <a:cs typeface="Times New Roman" panose="02020603050405020304" pitchFamily="18" charset="0"/>
              </a:rPr>
              <a:t>compuesta</a:t>
            </a:r>
            <a:r>
              <a:rPr lang="es-ES" sz="1600" dirty="0" smtClean="0">
                <a:latin typeface="Arial" panose="020B0604020202020204" pitchFamily="34" charset="0"/>
                <a:ea typeface="Calibri" panose="020F0502020204030204" pitchFamily="34" charset="0"/>
                <a:cs typeface="Times New Roman" panose="02020603050405020304" pitchFamily="18" charset="0"/>
              </a:rPr>
              <a:t>.</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499110" indent="180340" algn="just">
              <a:lnSpc>
                <a:spcPct val="150000"/>
              </a:lnSpc>
              <a:spcAft>
                <a:spcPts val="0"/>
              </a:spcAft>
            </a:pPr>
            <a:r>
              <a:rPr lang="es-ES" sz="1600" dirty="0">
                <a:latin typeface="Arial" panose="020B0604020202020204" pitchFamily="34" charset="0"/>
                <a:ea typeface="Calibri" panose="020F0502020204030204" pitchFamily="34" charset="0"/>
                <a:cs typeface="Times New Roman" panose="02020603050405020304" pitchFamily="18" charset="0"/>
              </a:rPr>
              <a:t>D2= Superficie de rodadura (DW</a:t>
            </a:r>
            <a:r>
              <a:rPr lang="es-ES" sz="1600" dirty="0" smtClean="0">
                <a:latin typeface="Arial" panose="020B0604020202020204" pitchFamily="34" charset="0"/>
                <a:ea typeface="Calibri" panose="020F0502020204030204" pitchFamily="34" charset="0"/>
                <a:cs typeface="Times New Roman" panose="02020603050405020304" pitchFamily="18" charset="0"/>
              </a:rPr>
              <a:t>)</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499110" indent="180340" algn="just">
              <a:lnSpc>
                <a:spcPct val="150000"/>
              </a:lnSpc>
              <a:spcAft>
                <a:spcPts val="1000"/>
              </a:spcAft>
            </a:pPr>
            <a:r>
              <a:rPr lang="es-ES" sz="1600" dirty="0">
                <a:latin typeface="Arial" panose="020B0604020202020204" pitchFamily="34" charset="0"/>
                <a:ea typeface="Calibri" panose="020F0502020204030204" pitchFamily="34" charset="0"/>
                <a:cs typeface="Times New Roman" panose="02020603050405020304" pitchFamily="18" charset="0"/>
              </a:rPr>
              <a:t>D3= Barreras con sección transversal de 300 in2=2.08 ft2, y un peso de </a:t>
            </a:r>
            <a:r>
              <a:rPr lang="es-ES" sz="1600" dirty="0" smtClean="0">
                <a:latin typeface="Arial" panose="020B0604020202020204" pitchFamily="34" charset="0"/>
                <a:ea typeface="Calibri" panose="020F0502020204030204" pitchFamily="34" charset="0"/>
                <a:cs typeface="Times New Roman" panose="02020603050405020304" pitchFamily="18" charset="0"/>
              </a:rPr>
              <a:t>0.32  	    k/ft </a:t>
            </a:r>
            <a:r>
              <a:rPr lang="es-ES" sz="1600" dirty="0">
                <a:latin typeface="Arial" panose="020B0604020202020204" pitchFamily="34" charset="0"/>
                <a:ea typeface="Calibri" panose="020F0502020204030204" pitchFamily="34" charset="0"/>
                <a:cs typeface="Times New Roman" panose="02020603050405020304" pitchFamily="18" charset="0"/>
              </a:rPr>
              <a:t>(DC).</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1750365645"/>
                  </p:ext>
                </p:extLst>
              </p:nvPr>
            </p:nvGraphicFramePr>
            <p:xfrm>
              <a:off x="1763688" y="2937856"/>
              <a:ext cx="5904655" cy="2536698"/>
            </p:xfrm>
            <a:graphic>
              <a:graphicData uri="http://schemas.openxmlformats.org/drawingml/2006/table">
                <a:tbl>
                  <a:tblPr firstRow="1" firstCol="1" bandRow="1">
                    <a:tableStyleId>{5C22544A-7EE6-4342-B048-85BDC9FD1C3A}</a:tableStyleId>
                  </a:tblPr>
                  <a:tblGrid>
                    <a:gridCol w="1458219"/>
                    <a:gridCol w="1375145"/>
                    <a:gridCol w="1541291"/>
                    <a:gridCol w="1530000"/>
                  </a:tblGrid>
                  <a:tr h="412750">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𝑻𝒊𝒑𝒐</m:t>
                                </m:r>
                                <m:r>
                                  <a:rPr lang="es-ES" sz="1200">
                                    <a:effectLst/>
                                    <a:latin typeface="Cambria Math" panose="02040503050406030204" pitchFamily="18" charset="0"/>
                                  </a:rPr>
                                  <m:t> </m:t>
                                </m:r>
                                <m:r>
                                  <a:rPr lang="es-ES" sz="1200">
                                    <a:effectLst/>
                                    <a:latin typeface="Cambria Math" panose="02040503050406030204" pitchFamily="18" charset="0"/>
                                  </a:rPr>
                                  <m:t>𝑪𝒂𝒓𝒈𝒂</m:t>
                                </m:r>
                              </m:oMath>
                            </m:oMathPara>
                          </a14:m>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𝒘</m:t>
                                </m:r>
                                <m:r>
                                  <a:rPr lang="es-ES" sz="1200">
                                    <a:effectLst/>
                                    <a:latin typeface="Cambria Math" panose="02040503050406030204" pitchFamily="18" charset="0"/>
                                  </a:rPr>
                                  <m:t> </m:t>
                                </m:r>
                                <m:d>
                                  <m:dPr>
                                    <m:ctrlPr>
                                      <a:rPr lang="es-EC" sz="1200" i="1">
                                        <a:effectLst/>
                                        <a:latin typeface="Cambria Math" panose="02040503050406030204" pitchFamily="18" charset="0"/>
                                      </a:rPr>
                                    </m:ctrlPr>
                                  </m:dPr>
                                  <m:e>
                                    <m:f>
                                      <m:fPr>
                                        <m:ctrlPr>
                                          <a:rPr lang="es-EC" sz="1200" i="1">
                                            <a:effectLst/>
                                            <a:latin typeface="Cambria Math" panose="02040503050406030204" pitchFamily="18" charset="0"/>
                                          </a:rPr>
                                        </m:ctrlPr>
                                      </m:fPr>
                                      <m:num>
                                        <m:r>
                                          <a:rPr lang="es-ES" sz="1200">
                                            <a:effectLst/>
                                            <a:latin typeface="Cambria Math" panose="02040503050406030204" pitchFamily="18" charset="0"/>
                                          </a:rPr>
                                          <m:t>𝒌</m:t>
                                        </m:r>
                                      </m:num>
                                      <m:den>
                                        <m:r>
                                          <a:rPr lang="es-ES" sz="1200">
                                            <a:effectLst/>
                                            <a:latin typeface="Cambria Math" panose="02040503050406030204" pitchFamily="18" charset="0"/>
                                          </a:rPr>
                                          <m:t>𝒇𝒕</m:t>
                                        </m:r>
                                      </m:den>
                                    </m:f>
                                  </m:e>
                                </m:d>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𝑴𝒐𝒎𝒆𝒏𝒕𝒐</m:t>
                                </m:r>
                                <m:r>
                                  <a:rPr lang="es-ES" sz="1200">
                                    <a:effectLst/>
                                    <a:latin typeface="Cambria Math" panose="02040503050406030204" pitchFamily="18" charset="0"/>
                                  </a:rPr>
                                  <m:t> (</m:t>
                                </m:r>
                                <m:r>
                                  <a:rPr lang="es-ES" sz="1200">
                                    <a:effectLst/>
                                    <a:latin typeface="Cambria Math" panose="02040503050406030204" pitchFamily="18" charset="0"/>
                                  </a:rPr>
                                  <m:t>𝒌</m:t>
                                </m:r>
                                <m:r>
                                  <a:rPr lang="es-ES" sz="1200">
                                    <a:effectLst/>
                                    <a:latin typeface="Cambria Math" panose="02040503050406030204" pitchFamily="18" charset="0"/>
                                  </a:rPr>
                                  <m:t> </m:t>
                                </m:r>
                                <m:r>
                                  <a:rPr lang="es-ES" sz="1200">
                                    <a:effectLst/>
                                    <a:latin typeface="Cambria Math" panose="02040503050406030204" pitchFamily="18" charset="0"/>
                                  </a:rPr>
                                  <m:t>𝒇𝒕</m:t>
                                </m:r>
                                <m:r>
                                  <a:rPr lang="es-ES" sz="1200">
                                    <a:effectLst/>
                                    <a:latin typeface="Cambria Math" panose="02040503050406030204" pitchFamily="18" charset="0"/>
                                  </a:rPr>
                                  <m:t>)</m:t>
                                </m:r>
                              </m:oMath>
                            </m:oMathPara>
                          </a14:m>
                          <a:endParaRPr lang="es-EC" sz="1200">
                            <a:effectLst/>
                          </a:endParaRPr>
                        </a:p>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S" sz="1200">
                                        <a:effectLst/>
                                        <a:latin typeface="Cambria Math" panose="02040503050406030204" pitchFamily="18" charset="0"/>
                                      </a:rPr>
                                      <m:t>𝑴</m:t>
                                    </m:r>
                                  </m:e>
                                  <m:sub>
                                    <m:r>
                                      <a:rPr lang="es-ES" sz="1200">
                                        <a:effectLst/>
                                        <a:latin typeface="Cambria Math" panose="02040503050406030204" pitchFamily="18" charset="0"/>
                                      </a:rPr>
                                      <m:t>𝟏𝟎𝟓</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𝑪𝒐𝒓𝒕𝒂𝒏𝒕𝒆</m:t>
                                </m:r>
                                <m:r>
                                  <a:rPr lang="es-ES" sz="1200">
                                    <a:effectLst/>
                                    <a:latin typeface="Cambria Math" panose="02040503050406030204" pitchFamily="18" charset="0"/>
                                  </a:rPr>
                                  <m:t> (</m:t>
                                </m:r>
                                <m:r>
                                  <a:rPr lang="es-ES" sz="1200">
                                    <a:effectLst/>
                                    <a:latin typeface="Cambria Math" panose="02040503050406030204" pitchFamily="18" charset="0"/>
                                  </a:rPr>
                                  <m:t>𝒌𝒊𝒑𝒔</m:t>
                                </m:r>
                                <m:r>
                                  <a:rPr lang="es-ES" sz="1200">
                                    <a:effectLst/>
                                    <a:latin typeface="Cambria Math" panose="02040503050406030204" pitchFamily="18" charset="0"/>
                                  </a:rPr>
                                  <m:t>)</m:t>
                                </m:r>
                              </m:oMath>
                            </m:oMathPara>
                          </a14:m>
                          <a:endParaRPr lang="es-EC" sz="1200" dirty="0">
                            <a:effectLst/>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S" sz="1200">
                                        <a:effectLst/>
                                        <a:latin typeface="Cambria Math" panose="02040503050406030204" pitchFamily="18" charset="0"/>
                                      </a:rPr>
                                      <m:t>𝑽</m:t>
                                    </m:r>
                                  </m:e>
                                  <m:sub>
                                    <m:r>
                                      <a:rPr lang="es-ES" sz="1200">
                                        <a:effectLst/>
                                        <a:latin typeface="Cambria Math" panose="02040503050406030204" pitchFamily="18" charset="0"/>
                                      </a:rPr>
                                      <m:t>𝟏𝟎𝟎</m:t>
                                    </m:r>
                                  </m:sub>
                                </m:sSub>
                              </m:oMath>
                            </m:oMathPara>
                          </a14:m>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08915">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𝑫</m:t>
                                </m:r>
                                <m:r>
                                  <a:rPr lang="es-ES" sz="1200">
                                    <a:effectLst/>
                                    <a:latin typeface="Cambria Math" panose="02040503050406030204" pitchFamily="18" charset="0"/>
                                  </a:rPr>
                                  <m:t>𝟏</m:t>
                                </m:r>
                                <m:r>
                                  <a:rPr lang="es-ES" sz="1200">
                                    <a:effectLst/>
                                    <a:latin typeface="Cambria Math" panose="02040503050406030204" pitchFamily="18" charset="0"/>
                                  </a:rPr>
                                  <m:t> (</m:t>
                                </m:r>
                                <m:r>
                                  <a:rPr lang="es-ES" sz="1200">
                                    <a:effectLst/>
                                    <a:latin typeface="Cambria Math" panose="02040503050406030204" pitchFamily="18" charset="0"/>
                                  </a:rPr>
                                  <m:t>𝑫𝑪</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0.93</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142.4</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16.3</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03835">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𝑫</m:t>
                                </m:r>
                                <m:r>
                                  <a:rPr lang="es-ES" sz="1200">
                                    <a:effectLst/>
                                    <a:latin typeface="Cambria Math" panose="02040503050406030204" pitchFamily="18" charset="0"/>
                                  </a:rPr>
                                  <m:t>𝟐</m:t>
                                </m:r>
                                <m:r>
                                  <a:rPr lang="es-ES" sz="1200">
                                    <a:effectLst/>
                                    <a:latin typeface="Cambria Math" panose="02040503050406030204" pitchFamily="18" charset="0"/>
                                  </a:rPr>
                                  <m:t> (</m:t>
                                </m:r>
                                <m:r>
                                  <a:rPr lang="es-ES" sz="1200">
                                    <a:effectLst/>
                                    <a:latin typeface="Cambria Math" panose="02040503050406030204" pitchFamily="18" charset="0"/>
                                  </a:rPr>
                                  <m:t>𝑫𝑾</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0.28</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42.9</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4.9</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08915">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𝑫</m:t>
                                </m:r>
                                <m:r>
                                  <a:rPr lang="es-ES" sz="1200">
                                    <a:effectLst/>
                                    <a:latin typeface="Cambria Math" panose="02040503050406030204" pitchFamily="18" charset="0"/>
                                  </a:rPr>
                                  <m:t>𝟑</m:t>
                                </m:r>
                                <m:r>
                                  <a:rPr lang="es-ES" sz="1200">
                                    <a:effectLst/>
                                    <a:latin typeface="Cambria Math" panose="02040503050406030204" pitchFamily="18" charset="0"/>
                                  </a:rPr>
                                  <m:t> (</m:t>
                                </m:r>
                                <m:r>
                                  <a:rPr lang="es-ES" sz="1200">
                                    <a:effectLst/>
                                    <a:latin typeface="Cambria Math" panose="02040503050406030204" pitchFamily="18" charset="0"/>
                                  </a:rPr>
                                  <m:t>𝑫𝑪</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0.11</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16.8</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1.9</m:t>
                                </m:r>
                              </m:oMath>
                            </m:oMathPara>
                          </a14:m>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2750">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𝑳𝑳</m:t>
                                </m:r>
                                <m:r>
                                  <a:rPr lang="es-ES" sz="1200">
                                    <a:effectLst/>
                                    <a:latin typeface="Cambria Math" panose="02040503050406030204" pitchFamily="18" charset="0"/>
                                  </a:rPr>
                                  <m:t>+</m:t>
                                </m:r>
                                <m:r>
                                  <a:rPr lang="es-ES" sz="1200">
                                    <a:effectLst/>
                                    <a:latin typeface="Cambria Math" panose="02040503050406030204" pitchFamily="18" charset="0"/>
                                  </a:rPr>
                                  <m:t>𝑰𝑴</m:t>
                                </m:r>
                                <m:r>
                                  <a:rPr lang="es-ES" sz="1200">
                                    <a:effectLst/>
                                    <a:latin typeface="Cambria Math" panose="02040503050406030204" pitchFamily="18" charset="0"/>
                                  </a:rPr>
                                  <m:t> </m:t>
                                </m:r>
                              </m:oMath>
                            </m:oMathPara>
                          </a14:m>
                          <a:endParaRPr lang="es-EC" sz="1200">
                            <a:effectLst/>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r>
                                  <a:rPr lang="es-ES" sz="1200">
                                    <a:effectLst/>
                                    <a:latin typeface="Cambria Math" panose="02040503050406030204" pitchFamily="18" charset="0"/>
                                  </a:rPr>
                                  <m:t>𝒅𝒊𝒔𝒕𝒓𝒊𝒃𝒖𝒊𝒅𝒂</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𝑁</m:t>
                                </m:r>
                                <m:r>
                                  <a:rPr lang="es-ES" sz="1200">
                                    <a:effectLst/>
                                    <a:latin typeface="Cambria Math" panose="02040503050406030204" pitchFamily="18" charset="0"/>
                                  </a:rPr>
                                  <m:t>/</m:t>
                                </m:r>
                                <m:r>
                                  <a:rPr lang="es-ES" sz="1200">
                                    <a:effectLst/>
                                    <a:latin typeface="Cambria Math" panose="02040503050406030204" pitchFamily="18" charset="0"/>
                                  </a:rPr>
                                  <m:t>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458.8</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66.1</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8465">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𝑭𝒂𝒕𝒊𝒈𝒂</m:t>
                                </m:r>
                                <m:r>
                                  <a:rPr lang="es-ES" sz="1200">
                                    <a:effectLst/>
                                    <a:latin typeface="Cambria Math" panose="02040503050406030204" pitchFamily="18" charset="0"/>
                                  </a:rPr>
                                  <m:t>+</m:t>
                                </m:r>
                                <m:r>
                                  <a:rPr lang="es-ES" sz="1200">
                                    <a:effectLst/>
                                    <a:latin typeface="Cambria Math" panose="02040503050406030204" pitchFamily="18" charset="0"/>
                                  </a:rPr>
                                  <m:t>𝑰𝑴</m:t>
                                </m:r>
                                <m:r>
                                  <a:rPr lang="es-ES" sz="1200">
                                    <a:effectLst/>
                                    <a:latin typeface="Cambria Math" panose="02040503050406030204" pitchFamily="18" charset="0"/>
                                  </a:rPr>
                                  <m:t> </m:t>
                                </m:r>
                              </m:oMath>
                            </m:oMathPara>
                          </a14:m>
                          <a:endParaRPr lang="es-EC" sz="1200">
                            <a:effectLst/>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r>
                                  <a:rPr lang="es-ES" sz="1200">
                                    <a:effectLst/>
                                    <a:latin typeface="Cambria Math" panose="02040503050406030204" pitchFamily="18" charset="0"/>
                                  </a:rPr>
                                  <m:t>𝒅𝒊𝒔𝒕𝒓𝒊𝒃𝒖𝒊𝒅𝒂</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𝑁</m:t>
                                </m:r>
                                <m:r>
                                  <a:rPr lang="es-ES" sz="1200">
                                    <a:effectLst/>
                                    <a:latin typeface="Cambria Math" panose="02040503050406030204" pitchFamily="18" charset="0"/>
                                  </a:rPr>
                                  <m:t>/</m:t>
                                </m:r>
                                <m:r>
                                  <a:rPr lang="es-ES" sz="1200">
                                    <a:effectLst/>
                                    <a:latin typeface="Cambria Math" panose="02040503050406030204" pitchFamily="18" charset="0"/>
                                  </a:rPr>
                                  <m:t>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161.4</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24</m:t>
                                </m:r>
                              </m:oMath>
                            </m:oMathPara>
                          </a14:m>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1750365645"/>
                  </p:ext>
                </p:extLst>
              </p:nvPr>
            </p:nvGraphicFramePr>
            <p:xfrm>
              <a:off x="1763688" y="2937856"/>
              <a:ext cx="5904655" cy="2536698"/>
            </p:xfrm>
            <a:graphic>
              <a:graphicData uri="http://schemas.openxmlformats.org/drawingml/2006/table">
                <a:tbl>
                  <a:tblPr firstRow="1" firstCol="1" bandRow="1">
                    <a:tableStyleId>{5C22544A-7EE6-4342-B048-85BDC9FD1C3A}</a:tableStyleId>
                  </a:tblPr>
                  <a:tblGrid>
                    <a:gridCol w="1458219"/>
                    <a:gridCol w="1375145"/>
                    <a:gridCol w="1541291"/>
                    <a:gridCol w="1530000"/>
                  </a:tblGrid>
                  <a:tr h="616458">
                    <a:tc>
                      <a:txBody>
                        <a:bodyPr/>
                        <a:lstStyle/>
                        <a:p>
                          <a:endParaRPr lang="es-EC"/>
                        </a:p>
                      </a:txBody>
                      <a:tcPr marL="68580" marR="68580" marT="0" marB="0">
                        <a:blipFill rotWithShape="0">
                          <a:blip r:embed="rId4"/>
                          <a:stretch>
                            <a:fillRect l="-418" t="-980" r="-307531" b="-316667"/>
                          </a:stretch>
                        </a:blipFill>
                      </a:tcPr>
                    </a:tc>
                    <a:tc>
                      <a:txBody>
                        <a:bodyPr/>
                        <a:lstStyle/>
                        <a:p>
                          <a:endParaRPr lang="es-EC"/>
                        </a:p>
                      </a:txBody>
                      <a:tcPr marL="68580" marR="68580" marT="0" marB="0">
                        <a:blipFill rotWithShape="0">
                          <a:blip r:embed="rId4"/>
                          <a:stretch>
                            <a:fillRect l="-106195" t="-980" r="-225221" b="-316667"/>
                          </a:stretch>
                        </a:blipFill>
                      </a:tcPr>
                    </a:tc>
                    <a:tc>
                      <a:txBody>
                        <a:bodyPr/>
                        <a:lstStyle/>
                        <a:p>
                          <a:endParaRPr lang="es-EC"/>
                        </a:p>
                      </a:txBody>
                      <a:tcPr marL="68580" marR="68580" marT="0" marB="0">
                        <a:blipFill rotWithShape="0">
                          <a:blip r:embed="rId4"/>
                          <a:stretch>
                            <a:fillRect l="-184190" t="-980" r="-101186" b="-316667"/>
                          </a:stretch>
                        </a:blipFill>
                      </a:tcPr>
                    </a:tc>
                    <a:tc>
                      <a:txBody>
                        <a:bodyPr/>
                        <a:lstStyle/>
                        <a:p>
                          <a:endParaRPr lang="es-EC"/>
                        </a:p>
                      </a:txBody>
                      <a:tcPr marL="68580" marR="68580" marT="0" marB="0">
                        <a:blipFill rotWithShape="0">
                          <a:blip r:embed="rId4"/>
                          <a:stretch>
                            <a:fillRect l="-286454" t="-980" r="-1992" b="-316667"/>
                          </a:stretch>
                        </a:blipFill>
                      </a:tcPr>
                    </a:tc>
                  </a:tr>
                  <a:tr h="274320">
                    <a:tc>
                      <a:txBody>
                        <a:bodyPr/>
                        <a:lstStyle/>
                        <a:p>
                          <a:endParaRPr lang="es-EC"/>
                        </a:p>
                      </a:txBody>
                      <a:tcPr marL="68580" marR="68580" marT="0" marB="0">
                        <a:blipFill rotWithShape="0">
                          <a:blip r:embed="rId4"/>
                          <a:stretch>
                            <a:fillRect l="-418" t="-228889" r="-307531" b="-617778"/>
                          </a:stretch>
                        </a:blipFill>
                      </a:tcPr>
                    </a:tc>
                    <a:tc>
                      <a:txBody>
                        <a:bodyPr/>
                        <a:lstStyle/>
                        <a:p>
                          <a:endParaRPr lang="es-EC"/>
                        </a:p>
                      </a:txBody>
                      <a:tcPr marL="68580" marR="68580" marT="0" marB="0">
                        <a:blipFill rotWithShape="0">
                          <a:blip r:embed="rId4"/>
                          <a:stretch>
                            <a:fillRect l="-106195" t="-228889" r="-225221" b="-617778"/>
                          </a:stretch>
                        </a:blipFill>
                      </a:tcPr>
                    </a:tc>
                    <a:tc>
                      <a:txBody>
                        <a:bodyPr/>
                        <a:lstStyle/>
                        <a:p>
                          <a:endParaRPr lang="es-EC"/>
                        </a:p>
                      </a:txBody>
                      <a:tcPr marL="68580" marR="68580" marT="0" marB="0">
                        <a:blipFill rotWithShape="0">
                          <a:blip r:embed="rId4"/>
                          <a:stretch>
                            <a:fillRect l="-184190" t="-228889" r="-101186" b="-617778"/>
                          </a:stretch>
                        </a:blipFill>
                      </a:tcPr>
                    </a:tc>
                    <a:tc>
                      <a:txBody>
                        <a:bodyPr/>
                        <a:lstStyle/>
                        <a:p>
                          <a:endParaRPr lang="es-EC"/>
                        </a:p>
                      </a:txBody>
                      <a:tcPr marL="68580" marR="68580" marT="0" marB="0">
                        <a:blipFill rotWithShape="0">
                          <a:blip r:embed="rId4"/>
                          <a:stretch>
                            <a:fillRect l="-286454" t="-228889" r="-1992" b="-617778"/>
                          </a:stretch>
                        </a:blipFill>
                      </a:tcPr>
                    </a:tc>
                  </a:tr>
                  <a:tr h="274320">
                    <a:tc>
                      <a:txBody>
                        <a:bodyPr/>
                        <a:lstStyle/>
                        <a:p>
                          <a:endParaRPr lang="es-EC"/>
                        </a:p>
                      </a:txBody>
                      <a:tcPr marL="68580" marR="68580" marT="0" marB="0">
                        <a:blipFill rotWithShape="0">
                          <a:blip r:embed="rId4"/>
                          <a:stretch>
                            <a:fillRect l="-418" t="-328889" r="-307531" b="-517778"/>
                          </a:stretch>
                        </a:blipFill>
                      </a:tcPr>
                    </a:tc>
                    <a:tc>
                      <a:txBody>
                        <a:bodyPr/>
                        <a:lstStyle/>
                        <a:p>
                          <a:endParaRPr lang="es-EC"/>
                        </a:p>
                      </a:txBody>
                      <a:tcPr marL="68580" marR="68580" marT="0" marB="0">
                        <a:blipFill rotWithShape="0">
                          <a:blip r:embed="rId4"/>
                          <a:stretch>
                            <a:fillRect l="-106195" t="-328889" r="-225221" b="-517778"/>
                          </a:stretch>
                        </a:blipFill>
                      </a:tcPr>
                    </a:tc>
                    <a:tc>
                      <a:txBody>
                        <a:bodyPr/>
                        <a:lstStyle/>
                        <a:p>
                          <a:endParaRPr lang="es-EC"/>
                        </a:p>
                      </a:txBody>
                      <a:tcPr marL="68580" marR="68580" marT="0" marB="0">
                        <a:blipFill rotWithShape="0">
                          <a:blip r:embed="rId4"/>
                          <a:stretch>
                            <a:fillRect l="-184190" t="-328889" r="-101186" b="-517778"/>
                          </a:stretch>
                        </a:blipFill>
                      </a:tcPr>
                    </a:tc>
                    <a:tc>
                      <a:txBody>
                        <a:bodyPr/>
                        <a:lstStyle/>
                        <a:p>
                          <a:endParaRPr lang="es-EC"/>
                        </a:p>
                      </a:txBody>
                      <a:tcPr marL="68580" marR="68580" marT="0" marB="0">
                        <a:blipFill rotWithShape="0">
                          <a:blip r:embed="rId4"/>
                          <a:stretch>
                            <a:fillRect l="-286454" t="-328889" r="-1992" b="-517778"/>
                          </a:stretch>
                        </a:blipFill>
                      </a:tcPr>
                    </a:tc>
                  </a:tr>
                  <a:tr h="274320">
                    <a:tc>
                      <a:txBody>
                        <a:bodyPr/>
                        <a:lstStyle/>
                        <a:p>
                          <a:endParaRPr lang="es-EC"/>
                        </a:p>
                      </a:txBody>
                      <a:tcPr marL="68580" marR="68580" marT="0" marB="0">
                        <a:blipFill rotWithShape="0">
                          <a:blip r:embed="rId4"/>
                          <a:stretch>
                            <a:fillRect l="-418" t="-428889" r="-307531" b="-417778"/>
                          </a:stretch>
                        </a:blipFill>
                      </a:tcPr>
                    </a:tc>
                    <a:tc>
                      <a:txBody>
                        <a:bodyPr/>
                        <a:lstStyle/>
                        <a:p>
                          <a:endParaRPr lang="es-EC"/>
                        </a:p>
                      </a:txBody>
                      <a:tcPr marL="68580" marR="68580" marT="0" marB="0">
                        <a:blipFill rotWithShape="0">
                          <a:blip r:embed="rId4"/>
                          <a:stretch>
                            <a:fillRect l="-106195" t="-428889" r="-225221" b="-417778"/>
                          </a:stretch>
                        </a:blipFill>
                      </a:tcPr>
                    </a:tc>
                    <a:tc>
                      <a:txBody>
                        <a:bodyPr/>
                        <a:lstStyle/>
                        <a:p>
                          <a:endParaRPr lang="es-EC"/>
                        </a:p>
                      </a:txBody>
                      <a:tcPr marL="68580" marR="68580" marT="0" marB="0">
                        <a:blipFill rotWithShape="0">
                          <a:blip r:embed="rId4"/>
                          <a:stretch>
                            <a:fillRect l="-184190" t="-428889" r="-101186" b="-417778"/>
                          </a:stretch>
                        </a:blipFill>
                      </a:tcPr>
                    </a:tc>
                    <a:tc>
                      <a:txBody>
                        <a:bodyPr/>
                        <a:lstStyle/>
                        <a:p>
                          <a:endParaRPr lang="es-EC"/>
                        </a:p>
                      </a:txBody>
                      <a:tcPr marL="68580" marR="68580" marT="0" marB="0">
                        <a:blipFill rotWithShape="0">
                          <a:blip r:embed="rId4"/>
                          <a:stretch>
                            <a:fillRect l="-286454" t="-428889" r="-1992" b="-417778"/>
                          </a:stretch>
                        </a:blipFill>
                      </a:tcPr>
                    </a:tc>
                  </a:tr>
                  <a:tr h="548640">
                    <a:tc>
                      <a:txBody>
                        <a:bodyPr/>
                        <a:lstStyle/>
                        <a:p>
                          <a:endParaRPr lang="es-EC"/>
                        </a:p>
                      </a:txBody>
                      <a:tcPr marL="68580" marR="68580" marT="0" marB="0">
                        <a:blipFill rotWithShape="0">
                          <a:blip r:embed="rId4"/>
                          <a:stretch>
                            <a:fillRect l="-418" t="-261538" r="-307531" b="-106593"/>
                          </a:stretch>
                        </a:blipFill>
                      </a:tcPr>
                    </a:tc>
                    <a:tc>
                      <a:txBody>
                        <a:bodyPr/>
                        <a:lstStyle/>
                        <a:p>
                          <a:endParaRPr lang="es-EC"/>
                        </a:p>
                      </a:txBody>
                      <a:tcPr marL="68580" marR="68580" marT="0" marB="0">
                        <a:blipFill rotWithShape="0">
                          <a:blip r:embed="rId4"/>
                          <a:stretch>
                            <a:fillRect l="-106195" t="-261538" r="-225221" b="-106593"/>
                          </a:stretch>
                        </a:blipFill>
                      </a:tcPr>
                    </a:tc>
                    <a:tc>
                      <a:txBody>
                        <a:bodyPr/>
                        <a:lstStyle/>
                        <a:p>
                          <a:endParaRPr lang="es-EC"/>
                        </a:p>
                      </a:txBody>
                      <a:tcPr marL="68580" marR="68580" marT="0" marB="0">
                        <a:blipFill rotWithShape="0">
                          <a:blip r:embed="rId4"/>
                          <a:stretch>
                            <a:fillRect l="-184190" t="-261538" r="-101186" b="-106593"/>
                          </a:stretch>
                        </a:blipFill>
                      </a:tcPr>
                    </a:tc>
                    <a:tc>
                      <a:txBody>
                        <a:bodyPr/>
                        <a:lstStyle/>
                        <a:p>
                          <a:endParaRPr lang="es-EC"/>
                        </a:p>
                      </a:txBody>
                      <a:tcPr marL="68580" marR="68580" marT="0" marB="0">
                        <a:blipFill rotWithShape="0">
                          <a:blip r:embed="rId4"/>
                          <a:stretch>
                            <a:fillRect l="-286454" t="-261538" r="-1992" b="-106593"/>
                          </a:stretch>
                        </a:blipFill>
                      </a:tcPr>
                    </a:tc>
                  </a:tr>
                  <a:tr h="548640">
                    <a:tc>
                      <a:txBody>
                        <a:bodyPr/>
                        <a:lstStyle/>
                        <a:p>
                          <a:endParaRPr lang="es-EC"/>
                        </a:p>
                      </a:txBody>
                      <a:tcPr marL="68580" marR="68580" marT="0" marB="0">
                        <a:blipFill rotWithShape="0">
                          <a:blip r:embed="rId4"/>
                          <a:stretch>
                            <a:fillRect l="-418" t="-365556" r="-307531" b="-7778"/>
                          </a:stretch>
                        </a:blipFill>
                      </a:tcPr>
                    </a:tc>
                    <a:tc>
                      <a:txBody>
                        <a:bodyPr/>
                        <a:lstStyle/>
                        <a:p>
                          <a:endParaRPr lang="es-EC"/>
                        </a:p>
                      </a:txBody>
                      <a:tcPr marL="68580" marR="68580" marT="0" marB="0">
                        <a:blipFill rotWithShape="0">
                          <a:blip r:embed="rId4"/>
                          <a:stretch>
                            <a:fillRect l="-106195" t="-365556" r="-225221" b="-7778"/>
                          </a:stretch>
                        </a:blipFill>
                      </a:tcPr>
                    </a:tc>
                    <a:tc>
                      <a:txBody>
                        <a:bodyPr/>
                        <a:lstStyle/>
                        <a:p>
                          <a:endParaRPr lang="es-EC"/>
                        </a:p>
                      </a:txBody>
                      <a:tcPr marL="68580" marR="68580" marT="0" marB="0">
                        <a:blipFill rotWithShape="0">
                          <a:blip r:embed="rId4"/>
                          <a:stretch>
                            <a:fillRect l="-184190" t="-365556" r="-101186" b="-7778"/>
                          </a:stretch>
                        </a:blipFill>
                      </a:tcPr>
                    </a:tc>
                    <a:tc>
                      <a:txBody>
                        <a:bodyPr/>
                        <a:lstStyle/>
                        <a:p>
                          <a:endParaRPr lang="es-EC"/>
                        </a:p>
                      </a:txBody>
                      <a:tcPr marL="68580" marR="68580" marT="0" marB="0">
                        <a:blipFill rotWithShape="0">
                          <a:blip r:embed="rId4"/>
                          <a:stretch>
                            <a:fillRect l="-286454" t="-365556" r="-1992" b="-7778"/>
                          </a:stretch>
                        </a:blipFill>
                      </a:tcPr>
                    </a:tc>
                  </a:tr>
                </a:tbl>
              </a:graphicData>
            </a:graphic>
          </p:graphicFrame>
        </mc:Fallback>
      </mc:AlternateContent>
      <p:sp>
        <p:nvSpPr>
          <p:cNvPr id="16" name="Rectángulo 15"/>
          <p:cNvSpPr/>
          <p:nvPr/>
        </p:nvSpPr>
        <p:spPr>
          <a:xfrm>
            <a:off x="1979712" y="5469201"/>
            <a:ext cx="5322206" cy="369332"/>
          </a:xfrm>
          <a:prstGeom prst="rect">
            <a:avLst/>
          </a:prstGeom>
        </p:spPr>
        <p:txBody>
          <a:bodyPr wrap="square">
            <a:spAutoFit/>
          </a:bodyPr>
          <a:lstStyle/>
          <a:p>
            <a:r>
              <a:rPr lang="es-MX" b="1" u="sng" dirty="0" smtClean="0">
                <a:latin typeface="Times New Roman" panose="02020603050405020304" pitchFamily="18" charset="0"/>
              </a:rPr>
              <a:t>Momentos y cortantes sin </a:t>
            </a:r>
            <a:r>
              <a:rPr lang="es-MX" b="1" u="sng" dirty="0" err="1" smtClean="0">
                <a:latin typeface="Times New Roman" panose="02020603050405020304" pitchFamily="18" charset="0"/>
              </a:rPr>
              <a:t>Factorar</a:t>
            </a:r>
            <a:r>
              <a:rPr lang="es-MX" b="1" u="sng" dirty="0" smtClean="0">
                <a:latin typeface="Times New Roman" panose="02020603050405020304" pitchFamily="18" charset="0"/>
              </a:rPr>
              <a:t> Vigas Interiores</a:t>
            </a:r>
            <a:endParaRPr lang="es-EC" b="1" u="sng" dirty="0"/>
          </a:p>
        </p:txBody>
      </p:sp>
    </p:spTree>
    <p:extLst>
      <p:ext uri="{BB962C8B-B14F-4D97-AF65-F5344CB8AC3E}">
        <p14:creationId xmlns:p14="http://schemas.microsoft.com/office/powerpoint/2010/main" val="3219097292"/>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CÁLCULO EFECTOS PRODUCIDOS POR OTRAS CARGAS</a:t>
            </a:r>
            <a:endParaRPr lang="es-EC" b="1" dirty="0"/>
          </a:p>
        </p:txBody>
      </p:sp>
      <p:sp>
        <p:nvSpPr>
          <p:cNvPr id="2" name="Rectángulo 1"/>
          <p:cNvSpPr/>
          <p:nvPr/>
        </p:nvSpPr>
        <p:spPr>
          <a:xfrm>
            <a:off x="0" y="1032489"/>
            <a:ext cx="8889844" cy="1938992"/>
          </a:xfrm>
          <a:prstGeom prst="rect">
            <a:avLst/>
          </a:prstGeom>
        </p:spPr>
        <p:txBody>
          <a:bodyPr wrap="square">
            <a:spAutoFit/>
          </a:bodyPr>
          <a:lstStyle/>
          <a:p>
            <a:pPr marL="499110" indent="180340">
              <a:lnSpc>
                <a:spcPct val="150000"/>
              </a:lnSpc>
              <a:spcAft>
                <a:spcPts val="0"/>
              </a:spcAft>
            </a:pPr>
            <a:r>
              <a:rPr lang="es-ES" sz="1600" dirty="0">
                <a:latin typeface="Arial" panose="020B0604020202020204" pitchFamily="34" charset="0"/>
                <a:ea typeface="Calibri" panose="020F0502020204030204" pitchFamily="34" charset="0"/>
                <a:cs typeface="Times New Roman" panose="02020603050405020304" pitchFamily="18" charset="0"/>
              </a:rPr>
              <a:t>D1= Carga muerta de elementos estructurales y sus acoples, actuando </a:t>
            </a:r>
            <a:r>
              <a:rPr lang="es-ES" sz="1600" dirty="0" smtClean="0">
                <a:latin typeface="Arial" panose="020B0604020202020204" pitchFamily="34" charset="0"/>
                <a:ea typeface="Calibri" panose="020F0502020204030204" pitchFamily="34" charset="0"/>
                <a:cs typeface="Times New Roman" panose="02020603050405020304" pitchFamily="18" charset="0"/>
              </a:rPr>
              <a:t>sobre la </a:t>
            </a:r>
            <a:r>
              <a:rPr lang="es-ES" sz="1600" dirty="0">
                <a:latin typeface="Arial" panose="020B0604020202020204" pitchFamily="34" charset="0"/>
                <a:ea typeface="Calibri" panose="020F0502020204030204" pitchFamily="34" charset="0"/>
                <a:cs typeface="Times New Roman" panose="02020603050405020304" pitchFamily="18" charset="0"/>
              </a:rPr>
              <a:t>sección </a:t>
            </a:r>
            <a:r>
              <a:rPr lang="es-ES" sz="1600" dirty="0" smtClean="0">
                <a:latin typeface="Arial" panose="020B0604020202020204" pitchFamily="34" charset="0"/>
                <a:ea typeface="Calibri" panose="020F0502020204030204" pitchFamily="34" charset="0"/>
                <a:cs typeface="Times New Roman" panose="02020603050405020304" pitchFamily="18" charset="0"/>
              </a:rPr>
              <a:t>	   no </a:t>
            </a:r>
            <a:r>
              <a:rPr lang="es-ES" sz="1600" dirty="0">
                <a:latin typeface="Arial" panose="020B0604020202020204" pitchFamily="34" charset="0"/>
                <a:ea typeface="Calibri" panose="020F0502020204030204" pitchFamily="34" charset="0"/>
                <a:cs typeface="Times New Roman" panose="02020603050405020304" pitchFamily="18" charset="0"/>
              </a:rPr>
              <a:t>compuesta</a:t>
            </a:r>
            <a:r>
              <a:rPr lang="es-ES" sz="1600" dirty="0" smtClean="0">
                <a:latin typeface="Arial" panose="020B0604020202020204" pitchFamily="34" charset="0"/>
                <a:ea typeface="Calibri" panose="020F0502020204030204" pitchFamily="34" charset="0"/>
                <a:cs typeface="Times New Roman" panose="02020603050405020304" pitchFamily="18" charset="0"/>
              </a:rPr>
              <a:t>.</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499110" indent="180340" algn="just">
              <a:lnSpc>
                <a:spcPct val="150000"/>
              </a:lnSpc>
              <a:spcAft>
                <a:spcPts val="0"/>
              </a:spcAft>
            </a:pPr>
            <a:r>
              <a:rPr lang="es-ES" sz="1600" dirty="0">
                <a:latin typeface="Arial" panose="020B0604020202020204" pitchFamily="34" charset="0"/>
                <a:ea typeface="Calibri" panose="020F0502020204030204" pitchFamily="34" charset="0"/>
                <a:cs typeface="Times New Roman" panose="02020603050405020304" pitchFamily="18" charset="0"/>
              </a:rPr>
              <a:t>D2= Superficie de rodadura (DW</a:t>
            </a:r>
            <a:r>
              <a:rPr lang="es-ES" sz="1600" dirty="0" smtClean="0">
                <a:latin typeface="Arial" panose="020B0604020202020204" pitchFamily="34" charset="0"/>
                <a:ea typeface="Calibri" panose="020F0502020204030204" pitchFamily="34" charset="0"/>
                <a:cs typeface="Times New Roman" panose="02020603050405020304" pitchFamily="18" charset="0"/>
              </a:rPr>
              <a:t>)</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499110" indent="180340" algn="just">
              <a:lnSpc>
                <a:spcPct val="150000"/>
              </a:lnSpc>
              <a:spcAft>
                <a:spcPts val="1000"/>
              </a:spcAft>
            </a:pPr>
            <a:r>
              <a:rPr lang="es-ES" sz="1600" dirty="0">
                <a:latin typeface="Arial" panose="020B0604020202020204" pitchFamily="34" charset="0"/>
                <a:ea typeface="Calibri" panose="020F0502020204030204" pitchFamily="34" charset="0"/>
                <a:cs typeface="Times New Roman" panose="02020603050405020304" pitchFamily="18" charset="0"/>
              </a:rPr>
              <a:t>D3= Barreras con sección transversal de 300 in2=2.08 ft2, y un peso de </a:t>
            </a:r>
            <a:r>
              <a:rPr lang="es-ES" sz="1600" dirty="0" smtClean="0">
                <a:latin typeface="Arial" panose="020B0604020202020204" pitchFamily="34" charset="0"/>
                <a:ea typeface="Calibri" panose="020F0502020204030204" pitchFamily="34" charset="0"/>
                <a:cs typeface="Times New Roman" panose="02020603050405020304" pitchFamily="18" charset="0"/>
              </a:rPr>
              <a:t>0.32  	    k/ft </a:t>
            </a:r>
            <a:r>
              <a:rPr lang="es-ES" sz="1600" dirty="0">
                <a:latin typeface="Arial" panose="020B0604020202020204" pitchFamily="34" charset="0"/>
                <a:ea typeface="Calibri" panose="020F0502020204030204" pitchFamily="34" charset="0"/>
                <a:cs typeface="Times New Roman" panose="02020603050405020304" pitchFamily="18" charset="0"/>
              </a:rPr>
              <a:t>(DC).</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p:cNvSpPr/>
          <p:nvPr/>
        </p:nvSpPr>
        <p:spPr>
          <a:xfrm>
            <a:off x="1979712" y="5469201"/>
            <a:ext cx="5322206" cy="369332"/>
          </a:xfrm>
          <a:prstGeom prst="rect">
            <a:avLst/>
          </a:prstGeom>
        </p:spPr>
        <p:txBody>
          <a:bodyPr wrap="square">
            <a:spAutoFit/>
          </a:bodyPr>
          <a:lstStyle/>
          <a:p>
            <a:r>
              <a:rPr lang="es-MX" b="1" u="sng" dirty="0" smtClean="0">
                <a:latin typeface="Times New Roman" panose="02020603050405020304" pitchFamily="18" charset="0"/>
              </a:rPr>
              <a:t>Momentos y cortantes sin </a:t>
            </a:r>
            <a:r>
              <a:rPr lang="es-MX" b="1" u="sng" dirty="0" err="1" smtClean="0">
                <a:latin typeface="Times New Roman" panose="02020603050405020304" pitchFamily="18" charset="0"/>
              </a:rPr>
              <a:t>Factorar</a:t>
            </a:r>
            <a:r>
              <a:rPr lang="es-MX" b="1" u="sng" dirty="0" smtClean="0">
                <a:latin typeface="Times New Roman" panose="02020603050405020304" pitchFamily="18" charset="0"/>
              </a:rPr>
              <a:t> Vigas Exteriores</a:t>
            </a:r>
            <a:endParaRPr lang="es-EC" b="1" u="sng" dirty="0"/>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3807724996"/>
                  </p:ext>
                </p:extLst>
              </p:nvPr>
            </p:nvGraphicFramePr>
            <p:xfrm>
              <a:off x="1632494" y="2932503"/>
              <a:ext cx="6016641" cy="2536698"/>
            </p:xfrm>
            <a:graphic>
              <a:graphicData uri="http://schemas.openxmlformats.org/drawingml/2006/table">
                <a:tbl>
                  <a:tblPr firstRow="1" firstCol="1" bandRow="1">
                    <a:tableStyleId>{5C22544A-7EE6-4342-B048-85BDC9FD1C3A}</a:tableStyleId>
                  </a:tblPr>
                  <a:tblGrid>
                    <a:gridCol w="1488614"/>
                    <a:gridCol w="1404164"/>
                    <a:gridCol w="1563083"/>
                    <a:gridCol w="1560780"/>
                  </a:tblGrid>
                  <a:tr h="490855">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𝑻𝒊𝒑𝒐</m:t>
                                </m:r>
                                <m:r>
                                  <a:rPr lang="es-ES" sz="1200">
                                    <a:effectLst/>
                                    <a:latin typeface="Cambria Math" panose="02040503050406030204" pitchFamily="18" charset="0"/>
                                  </a:rPr>
                                  <m:t> </m:t>
                                </m:r>
                                <m:r>
                                  <a:rPr lang="es-ES" sz="1200">
                                    <a:effectLst/>
                                    <a:latin typeface="Cambria Math" panose="02040503050406030204" pitchFamily="18" charset="0"/>
                                  </a:rPr>
                                  <m:t>𝑪𝒂𝒓𝒈𝒂</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𝒘</m:t>
                                </m:r>
                                <m:r>
                                  <a:rPr lang="es-ES" sz="1200">
                                    <a:effectLst/>
                                    <a:latin typeface="Cambria Math" panose="02040503050406030204" pitchFamily="18" charset="0"/>
                                  </a:rPr>
                                  <m:t> </m:t>
                                </m:r>
                                <m:d>
                                  <m:dPr>
                                    <m:ctrlPr>
                                      <a:rPr lang="es-EC" sz="1200" i="1">
                                        <a:effectLst/>
                                        <a:latin typeface="Cambria Math" panose="02040503050406030204" pitchFamily="18" charset="0"/>
                                      </a:rPr>
                                    </m:ctrlPr>
                                  </m:dPr>
                                  <m:e>
                                    <m:f>
                                      <m:fPr>
                                        <m:ctrlPr>
                                          <a:rPr lang="es-EC" sz="1200" i="1">
                                            <a:effectLst/>
                                            <a:latin typeface="Cambria Math" panose="02040503050406030204" pitchFamily="18" charset="0"/>
                                          </a:rPr>
                                        </m:ctrlPr>
                                      </m:fPr>
                                      <m:num>
                                        <m:r>
                                          <a:rPr lang="es-ES" sz="1200">
                                            <a:effectLst/>
                                            <a:latin typeface="Cambria Math" panose="02040503050406030204" pitchFamily="18" charset="0"/>
                                          </a:rPr>
                                          <m:t>𝒌</m:t>
                                        </m:r>
                                      </m:num>
                                      <m:den>
                                        <m:r>
                                          <a:rPr lang="es-ES" sz="1200">
                                            <a:effectLst/>
                                            <a:latin typeface="Cambria Math" panose="02040503050406030204" pitchFamily="18" charset="0"/>
                                          </a:rPr>
                                          <m:t>𝒇𝒕</m:t>
                                        </m:r>
                                      </m:den>
                                    </m:f>
                                  </m:e>
                                </m:d>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𝑴𝒐𝒎𝒆𝒏𝒕𝒐</m:t>
                                </m:r>
                                <m:r>
                                  <a:rPr lang="es-ES" sz="1200">
                                    <a:effectLst/>
                                    <a:latin typeface="Cambria Math" panose="02040503050406030204" pitchFamily="18" charset="0"/>
                                  </a:rPr>
                                  <m:t> (</m:t>
                                </m:r>
                                <m:r>
                                  <a:rPr lang="es-ES" sz="1200">
                                    <a:effectLst/>
                                    <a:latin typeface="Cambria Math" panose="02040503050406030204" pitchFamily="18" charset="0"/>
                                  </a:rPr>
                                  <m:t>𝒌</m:t>
                                </m:r>
                                <m:r>
                                  <a:rPr lang="es-ES" sz="1200">
                                    <a:effectLst/>
                                    <a:latin typeface="Cambria Math" panose="02040503050406030204" pitchFamily="18" charset="0"/>
                                  </a:rPr>
                                  <m:t> </m:t>
                                </m:r>
                                <m:r>
                                  <a:rPr lang="es-ES" sz="1200">
                                    <a:effectLst/>
                                    <a:latin typeface="Cambria Math" panose="02040503050406030204" pitchFamily="18" charset="0"/>
                                  </a:rPr>
                                  <m:t>𝒇𝒕</m:t>
                                </m:r>
                                <m:r>
                                  <a:rPr lang="es-ES" sz="1200">
                                    <a:effectLst/>
                                    <a:latin typeface="Cambria Math" panose="02040503050406030204" pitchFamily="18" charset="0"/>
                                  </a:rPr>
                                  <m:t>)</m:t>
                                </m:r>
                              </m:oMath>
                            </m:oMathPara>
                          </a14:m>
                          <a:endParaRPr lang="es-EC" sz="1200">
                            <a:effectLst/>
                          </a:endParaRPr>
                        </a:p>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S" sz="1200">
                                        <a:effectLst/>
                                        <a:latin typeface="Cambria Math" panose="02040503050406030204" pitchFamily="18" charset="0"/>
                                      </a:rPr>
                                      <m:t>𝑴</m:t>
                                    </m:r>
                                  </m:e>
                                  <m:sub>
                                    <m:r>
                                      <a:rPr lang="es-ES" sz="1200">
                                        <a:effectLst/>
                                        <a:latin typeface="Cambria Math" panose="02040503050406030204" pitchFamily="18" charset="0"/>
                                      </a:rPr>
                                      <m:t>𝟏𝟎𝟓</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𝑪𝒐𝒓𝒕𝒂𝒏𝒕𝒆</m:t>
                                </m:r>
                                <m:r>
                                  <a:rPr lang="es-ES" sz="1200">
                                    <a:effectLst/>
                                    <a:latin typeface="Cambria Math" panose="02040503050406030204" pitchFamily="18" charset="0"/>
                                  </a:rPr>
                                  <m:t> (</m:t>
                                </m:r>
                                <m:r>
                                  <a:rPr lang="es-ES" sz="1200">
                                    <a:effectLst/>
                                    <a:latin typeface="Cambria Math" panose="02040503050406030204" pitchFamily="18" charset="0"/>
                                  </a:rPr>
                                  <m:t>𝒌𝒊𝒑𝒔</m:t>
                                </m:r>
                                <m:r>
                                  <a:rPr lang="es-ES" sz="1200">
                                    <a:effectLst/>
                                    <a:latin typeface="Cambria Math" panose="02040503050406030204" pitchFamily="18" charset="0"/>
                                  </a:rPr>
                                  <m:t>)</m:t>
                                </m:r>
                              </m:oMath>
                            </m:oMathPara>
                          </a14:m>
                          <a:endParaRPr lang="es-EC" sz="1200">
                            <a:effectLst/>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S" sz="1200">
                                        <a:effectLst/>
                                        <a:latin typeface="Cambria Math" panose="02040503050406030204" pitchFamily="18" charset="0"/>
                                      </a:rPr>
                                      <m:t>𝑽</m:t>
                                    </m:r>
                                  </m:e>
                                  <m:sub>
                                    <m:r>
                                      <a:rPr lang="es-ES" sz="1200">
                                        <a:effectLst/>
                                        <a:latin typeface="Cambria Math" panose="02040503050406030204" pitchFamily="18" charset="0"/>
                                      </a:rPr>
                                      <m:t>𝟏𝟎𝟎</m:t>
                                    </m:r>
                                  </m:sub>
                                </m:sSub>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48920">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𝑫</m:t>
                                </m:r>
                                <m:r>
                                  <a:rPr lang="es-ES" sz="1200">
                                    <a:effectLst/>
                                    <a:latin typeface="Cambria Math" panose="02040503050406030204" pitchFamily="18" charset="0"/>
                                  </a:rPr>
                                  <m:t>𝟏</m:t>
                                </m:r>
                                <m:r>
                                  <a:rPr lang="es-ES" sz="1200">
                                    <a:effectLst/>
                                    <a:latin typeface="Cambria Math" panose="02040503050406030204" pitchFamily="18" charset="0"/>
                                  </a:rPr>
                                  <m:t> (</m:t>
                                </m:r>
                                <m:r>
                                  <a:rPr lang="es-ES" sz="1200">
                                    <a:effectLst/>
                                    <a:latin typeface="Cambria Math" panose="02040503050406030204" pitchFamily="18" charset="0"/>
                                  </a:rPr>
                                  <m:t>𝑫𝑪</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0.86</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131.7</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15.1</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42570">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𝑫</m:t>
                                </m:r>
                                <m:r>
                                  <a:rPr lang="es-ES" sz="1200">
                                    <a:effectLst/>
                                    <a:latin typeface="Cambria Math" panose="02040503050406030204" pitchFamily="18" charset="0"/>
                                  </a:rPr>
                                  <m:t>𝟐</m:t>
                                </m:r>
                                <m:r>
                                  <a:rPr lang="es-ES" sz="1200">
                                    <a:effectLst/>
                                    <a:latin typeface="Cambria Math" panose="02040503050406030204" pitchFamily="18" charset="0"/>
                                  </a:rPr>
                                  <m:t> (</m:t>
                                </m:r>
                                <m:r>
                                  <a:rPr lang="es-ES" sz="1200">
                                    <a:effectLst/>
                                    <a:latin typeface="Cambria Math" panose="02040503050406030204" pitchFamily="18" charset="0"/>
                                  </a:rPr>
                                  <m:t>𝑫𝑾</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0.25</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38.3</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4.4</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48920">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𝑫</m:t>
                                </m:r>
                                <m:r>
                                  <a:rPr lang="es-ES" sz="1200">
                                    <a:effectLst/>
                                    <a:latin typeface="Cambria Math" panose="02040503050406030204" pitchFamily="18" charset="0"/>
                                  </a:rPr>
                                  <m:t>𝟑</m:t>
                                </m:r>
                                <m:r>
                                  <a:rPr lang="es-ES" sz="1200">
                                    <a:effectLst/>
                                    <a:latin typeface="Cambria Math" panose="02040503050406030204" pitchFamily="18" charset="0"/>
                                  </a:rPr>
                                  <m:t> (</m:t>
                                </m:r>
                                <m:r>
                                  <a:rPr lang="es-ES" sz="1200">
                                    <a:effectLst/>
                                    <a:latin typeface="Cambria Math" panose="02040503050406030204" pitchFamily="18" charset="0"/>
                                  </a:rPr>
                                  <m:t>𝑫𝑪</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0.11</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16.8</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1.9</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90855">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𝑳𝑳</m:t>
                                </m:r>
                                <m:r>
                                  <a:rPr lang="es-ES" sz="1200">
                                    <a:effectLst/>
                                    <a:latin typeface="Cambria Math" panose="02040503050406030204" pitchFamily="18" charset="0"/>
                                  </a:rPr>
                                  <m:t>+</m:t>
                                </m:r>
                                <m:r>
                                  <a:rPr lang="es-ES" sz="1200">
                                    <a:effectLst/>
                                    <a:latin typeface="Cambria Math" panose="02040503050406030204" pitchFamily="18" charset="0"/>
                                  </a:rPr>
                                  <m:t>𝑰𝑴</m:t>
                                </m:r>
                                <m:r>
                                  <a:rPr lang="es-ES" sz="1200">
                                    <a:effectLst/>
                                    <a:latin typeface="Cambria Math" panose="02040503050406030204" pitchFamily="18" charset="0"/>
                                  </a:rPr>
                                  <m:t> </m:t>
                                </m:r>
                              </m:oMath>
                            </m:oMathPara>
                          </a14:m>
                          <a:endParaRPr lang="es-EC" sz="1200">
                            <a:effectLst/>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r>
                                  <a:rPr lang="es-ES" sz="1200">
                                    <a:effectLst/>
                                    <a:latin typeface="Cambria Math" panose="02040503050406030204" pitchFamily="18" charset="0"/>
                                  </a:rPr>
                                  <m:t>𝒅𝒊𝒔𝒕𝒓𝒊𝒃𝒖𝒊𝒅𝒂</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𝑁</m:t>
                                </m:r>
                                <m:r>
                                  <a:rPr lang="es-ES" sz="1200">
                                    <a:effectLst/>
                                    <a:latin typeface="Cambria Math" panose="02040503050406030204" pitchFamily="18" charset="0"/>
                                  </a:rPr>
                                  <m:t>/</m:t>
                                </m:r>
                                <m:r>
                                  <a:rPr lang="es-ES" sz="1200">
                                    <a:effectLst/>
                                    <a:latin typeface="Cambria Math" panose="02040503050406030204" pitchFamily="18" charset="0"/>
                                  </a:rPr>
                                  <m:t>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467.4</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61.0</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97205">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𝑭𝒂𝒕𝒊𝒈𝒂</m:t>
                                </m:r>
                                <m:r>
                                  <a:rPr lang="es-ES" sz="1200">
                                    <a:effectLst/>
                                    <a:latin typeface="Cambria Math" panose="02040503050406030204" pitchFamily="18" charset="0"/>
                                  </a:rPr>
                                  <m:t>+</m:t>
                                </m:r>
                                <m:r>
                                  <a:rPr lang="es-ES" sz="1200">
                                    <a:effectLst/>
                                    <a:latin typeface="Cambria Math" panose="02040503050406030204" pitchFamily="18" charset="0"/>
                                  </a:rPr>
                                  <m:t>𝑰𝑴</m:t>
                                </m:r>
                                <m:r>
                                  <a:rPr lang="es-ES" sz="1200">
                                    <a:effectLst/>
                                    <a:latin typeface="Cambria Math" panose="02040503050406030204" pitchFamily="18" charset="0"/>
                                  </a:rPr>
                                  <m:t> </m:t>
                                </m:r>
                              </m:oMath>
                            </m:oMathPara>
                          </a14:m>
                          <a:endParaRPr lang="es-EC" sz="1200">
                            <a:effectLst/>
                          </a:endParaRPr>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r>
                                  <a:rPr lang="es-ES" sz="1200">
                                    <a:effectLst/>
                                    <a:latin typeface="Cambria Math" panose="02040503050406030204" pitchFamily="18" charset="0"/>
                                  </a:rPr>
                                  <m:t>𝒅𝒊𝒔𝒕𝒓𝒊𝒃𝒖𝒊𝒅𝒂</m:t>
                                </m:r>
                                <m:r>
                                  <a:rPr lang="es-ES" sz="1200">
                                    <a:effectLst/>
                                    <a:latin typeface="Cambria Math" panose="02040503050406030204" pitchFamily="18" charset="0"/>
                                  </a:rPr>
                                  <m:t>)</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𝑁</m:t>
                                </m:r>
                                <m:r>
                                  <a:rPr lang="es-ES" sz="1200">
                                    <a:effectLst/>
                                    <a:latin typeface="Cambria Math" panose="02040503050406030204" pitchFamily="18" charset="0"/>
                                  </a:rPr>
                                  <m:t>/</m:t>
                                </m:r>
                                <m:r>
                                  <a:rPr lang="es-ES" sz="1200">
                                    <a:effectLst/>
                                    <a:latin typeface="Cambria Math" panose="02040503050406030204" pitchFamily="18" charset="0"/>
                                  </a:rPr>
                                  <m:t>𝐴</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211.3</m:t>
                                </m:r>
                              </m:oMath>
                            </m:oMathPara>
                          </a14:m>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26.5</m:t>
                                </m:r>
                              </m:oMath>
                            </m:oMathPara>
                          </a14:m>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3807724996"/>
                  </p:ext>
                </p:extLst>
              </p:nvPr>
            </p:nvGraphicFramePr>
            <p:xfrm>
              <a:off x="1632494" y="2932503"/>
              <a:ext cx="6016641" cy="2536698"/>
            </p:xfrm>
            <a:graphic>
              <a:graphicData uri="http://schemas.openxmlformats.org/drawingml/2006/table">
                <a:tbl>
                  <a:tblPr firstRow="1" firstCol="1" bandRow="1">
                    <a:tableStyleId>{5C22544A-7EE6-4342-B048-85BDC9FD1C3A}</a:tableStyleId>
                  </a:tblPr>
                  <a:tblGrid>
                    <a:gridCol w="1488614"/>
                    <a:gridCol w="1404164"/>
                    <a:gridCol w="1563083"/>
                    <a:gridCol w="1560780"/>
                  </a:tblGrid>
                  <a:tr h="616458">
                    <a:tc>
                      <a:txBody>
                        <a:bodyPr/>
                        <a:lstStyle/>
                        <a:p>
                          <a:endParaRPr lang="es-EC"/>
                        </a:p>
                      </a:txBody>
                      <a:tcPr marL="68580" marR="68580" marT="0" marB="0">
                        <a:blipFill rotWithShape="0">
                          <a:blip r:embed="rId4"/>
                          <a:stretch>
                            <a:fillRect l="-410" t="-990" r="-306557" b="-319802"/>
                          </a:stretch>
                        </a:blipFill>
                      </a:tcPr>
                    </a:tc>
                    <a:tc>
                      <a:txBody>
                        <a:bodyPr/>
                        <a:lstStyle/>
                        <a:p>
                          <a:endParaRPr lang="es-EC"/>
                        </a:p>
                      </a:txBody>
                      <a:tcPr marL="68580" marR="68580" marT="0" marB="0">
                        <a:blipFill rotWithShape="0">
                          <a:blip r:embed="rId4"/>
                          <a:stretch>
                            <a:fillRect l="-106061" t="-990" r="-223810" b="-319802"/>
                          </a:stretch>
                        </a:blipFill>
                      </a:tcPr>
                    </a:tc>
                    <a:tc>
                      <a:txBody>
                        <a:bodyPr/>
                        <a:lstStyle/>
                        <a:p>
                          <a:endParaRPr lang="es-EC"/>
                        </a:p>
                      </a:txBody>
                      <a:tcPr marL="68580" marR="68580" marT="0" marB="0">
                        <a:blipFill rotWithShape="0">
                          <a:blip r:embed="rId4"/>
                          <a:stretch>
                            <a:fillRect l="-185214" t="-990" r="-101167" b="-319802"/>
                          </a:stretch>
                        </a:blipFill>
                      </a:tcPr>
                    </a:tc>
                    <a:tc>
                      <a:txBody>
                        <a:bodyPr/>
                        <a:lstStyle/>
                        <a:p>
                          <a:endParaRPr lang="es-EC"/>
                        </a:p>
                      </a:txBody>
                      <a:tcPr marL="68580" marR="68580" marT="0" marB="0">
                        <a:blipFill rotWithShape="0">
                          <a:blip r:embed="rId4"/>
                          <a:stretch>
                            <a:fillRect l="-286328" t="-990" r="-1563" b="-319802"/>
                          </a:stretch>
                        </a:blipFill>
                      </a:tcPr>
                    </a:tc>
                  </a:tr>
                  <a:tr h="274320">
                    <a:tc>
                      <a:txBody>
                        <a:bodyPr/>
                        <a:lstStyle/>
                        <a:p>
                          <a:endParaRPr lang="es-EC"/>
                        </a:p>
                      </a:txBody>
                      <a:tcPr marL="68580" marR="68580" marT="0" marB="0">
                        <a:blipFill rotWithShape="0">
                          <a:blip r:embed="rId4"/>
                          <a:stretch>
                            <a:fillRect l="-410" t="-226667" r="-306557" b="-617778"/>
                          </a:stretch>
                        </a:blipFill>
                      </a:tcPr>
                    </a:tc>
                    <a:tc>
                      <a:txBody>
                        <a:bodyPr/>
                        <a:lstStyle/>
                        <a:p>
                          <a:endParaRPr lang="es-EC"/>
                        </a:p>
                      </a:txBody>
                      <a:tcPr marL="68580" marR="68580" marT="0" marB="0">
                        <a:blipFill rotWithShape="0">
                          <a:blip r:embed="rId4"/>
                          <a:stretch>
                            <a:fillRect l="-106061" t="-226667" r="-223810" b="-617778"/>
                          </a:stretch>
                        </a:blipFill>
                      </a:tcPr>
                    </a:tc>
                    <a:tc>
                      <a:txBody>
                        <a:bodyPr/>
                        <a:lstStyle/>
                        <a:p>
                          <a:endParaRPr lang="es-EC"/>
                        </a:p>
                      </a:txBody>
                      <a:tcPr marL="68580" marR="68580" marT="0" marB="0">
                        <a:blipFill rotWithShape="0">
                          <a:blip r:embed="rId4"/>
                          <a:stretch>
                            <a:fillRect l="-185214" t="-226667" r="-101167" b="-617778"/>
                          </a:stretch>
                        </a:blipFill>
                      </a:tcPr>
                    </a:tc>
                    <a:tc>
                      <a:txBody>
                        <a:bodyPr/>
                        <a:lstStyle/>
                        <a:p>
                          <a:endParaRPr lang="es-EC"/>
                        </a:p>
                      </a:txBody>
                      <a:tcPr marL="68580" marR="68580" marT="0" marB="0">
                        <a:blipFill rotWithShape="0">
                          <a:blip r:embed="rId4"/>
                          <a:stretch>
                            <a:fillRect l="-286328" t="-226667" r="-1563" b="-617778"/>
                          </a:stretch>
                        </a:blipFill>
                      </a:tcPr>
                    </a:tc>
                  </a:tr>
                  <a:tr h="274320">
                    <a:tc>
                      <a:txBody>
                        <a:bodyPr/>
                        <a:lstStyle/>
                        <a:p>
                          <a:endParaRPr lang="es-EC"/>
                        </a:p>
                      </a:txBody>
                      <a:tcPr marL="68580" marR="68580" marT="0" marB="0">
                        <a:blipFill rotWithShape="0">
                          <a:blip r:embed="rId4"/>
                          <a:stretch>
                            <a:fillRect l="-410" t="-319565" r="-306557" b="-504348"/>
                          </a:stretch>
                        </a:blipFill>
                      </a:tcPr>
                    </a:tc>
                    <a:tc>
                      <a:txBody>
                        <a:bodyPr/>
                        <a:lstStyle/>
                        <a:p>
                          <a:endParaRPr lang="es-EC"/>
                        </a:p>
                      </a:txBody>
                      <a:tcPr marL="68580" marR="68580" marT="0" marB="0">
                        <a:blipFill rotWithShape="0">
                          <a:blip r:embed="rId4"/>
                          <a:stretch>
                            <a:fillRect l="-106061" t="-319565" r="-223810" b="-504348"/>
                          </a:stretch>
                        </a:blipFill>
                      </a:tcPr>
                    </a:tc>
                    <a:tc>
                      <a:txBody>
                        <a:bodyPr/>
                        <a:lstStyle/>
                        <a:p>
                          <a:endParaRPr lang="es-EC"/>
                        </a:p>
                      </a:txBody>
                      <a:tcPr marL="68580" marR="68580" marT="0" marB="0">
                        <a:blipFill rotWithShape="0">
                          <a:blip r:embed="rId4"/>
                          <a:stretch>
                            <a:fillRect l="-185214" t="-319565" r="-101167" b="-504348"/>
                          </a:stretch>
                        </a:blipFill>
                      </a:tcPr>
                    </a:tc>
                    <a:tc>
                      <a:txBody>
                        <a:bodyPr/>
                        <a:lstStyle/>
                        <a:p>
                          <a:endParaRPr lang="es-EC"/>
                        </a:p>
                      </a:txBody>
                      <a:tcPr marL="68580" marR="68580" marT="0" marB="0">
                        <a:blipFill rotWithShape="0">
                          <a:blip r:embed="rId4"/>
                          <a:stretch>
                            <a:fillRect l="-286328" t="-319565" r="-1563" b="-504348"/>
                          </a:stretch>
                        </a:blipFill>
                      </a:tcPr>
                    </a:tc>
                  </a:tr>
                  <a:tr h="274320">
                    <a:tc>
                      <a:txBody>
                        <a:bodyPr/>
                        <a:lstStyle/>
                        <a:p>
                          <a:endParaRPr lang="es-EC"/>
                        </a:p>
                      </a:txBody>
                      <a:tcPr marL="68580" marR="68580" marT="0" marB="0">
                        <a:blipFill rotWithShape="0">
                          <a:blip r:embed="rId4"/>
                          <a:stretch>
                            <a:fillRect l="-410" t="-428889" r="-306557" b="-415556"/>
                          </a:stretch>
                        </a:blipFill>
                      </a:tcPr>
                    </a:tc>
                    <a:tc>
                      <a:txBody>
                        <a:bodyPr/>
                        <a:lstStyle/>
                        <a:p>
                          <a:endParaRPr lang="es-EC"/>
                        </a:p>
                      </a:txBody>
                      <a:tcPr marL="68580" marR="68580" marT="0" marB="0">
                        <a:blipFill rotWithShape="0">
                          <a:blip r:embed="rId4"/>
                          <a:stretch>
                            <a:fillRect l="-106061" t="-428889" r="-223810" b="-415556"/>
                          </a:stretch>
                        </a:blipFill>
                      </a:tcPr>
                    </a:tc>
                    <a:tc>
                      <a:txBody>
                        <a:bodyPr/>
                        <a:lstStyle/>
                        <a:p>
                          <a:endParaRPr lang="es-EC"/>
                        </a:p>
                      </a:txBody>
                      <a:tcPr marL="68580" marR="68580" marT="0" marB="0">
                        <a:blipFill rotWithShape="0">
                          <a:blip r:embed="rId4"/>
                          <a:stretch>
                            <a:fillRect l="-185214" t="-428889" r="-101167" b="-415556"/>
                          </a:stretch>
                        </a:blipFill>
                      </a:tcPr>
                    </a:tc>
                    <a:tc>
                      <a:txBody>
                        <a:bodyPr/>
                        <a:lstStyle/>
                        <a:p>
                          <a:endParaRPr lang="es-EC"/>
                        </a:p>
                      </a:txBody>
                      <a:tcPr marL="68580" marR="68580" marT="0" marB="0">
                        <a:blipFill rotWithShape="0">
                          <a:blip r:embed="rId4"/>
                          <a:stretch>
                            <a:fillRect l="-286328" t="-428889" r="-1563" b="-415556"/>
                          </a:stretch>
                        </a:blipFill>
                      </a:tcPr>
                    </a:tc>
                  </a:tr>
                  <a:tr h="548640">
                    <a:tc>
                      <a:txBody>
                        <a:bodyPr/>
                        <a:lstStyle/>
                        <a:p>
                          <a:endParaRPr lang="es-EC"/>
                        </a:p>
                      </a:txBody>
                      <a:tcPr marL="68580" marR="68580" marT="0" marB="0">
                        <a:blipFill rotWithShape="0">
                          <a:blip r:embed="rId4"/>
                          <a:stretch>
                            <a:fillRect l="-410" t="-264444" r="-306557" b="-107778"/>
                          </a:stretch>
                        </a:blipFill>
                      </a:tcPr>
                    </a:tc>
                    <a:tc>
                      <a:txBody>
                        <a:bodyPr/>
                        <a:lstStyle/>
                        <a:p>
                          <a:endParaRPr lang="es-EC"/>
                        </a:p>
                      </a:txBody>
                      <a:tcPr marL="68580" marR="68580" marT="0" marB="0">
                        <a:blipFill rotWithShape="0">
                          <a:blip r:embed="rId4"/>
                          <a:stretch>
                            <a:fillRect l="-106061" t="-264444" r="-223810" b="-107778"/>
                          </a:stretch>
                        </a:blipFill>
                      </a:tcPr>
                    </a:tc>
                    <a:tc>
                      <a:txBody>
                        <a:bodyPr/>
                        <a:lstStyle/>
                        <a:p>
                          <a:endParaRPr lang="es-EC"/>
                        </a:p>
                      </a:txBody>
                      <a:tcPr marL="68580" marR="68580" marT="0" marB="0">
                        <a:blipFill rotWithShape="0">
                          <a:blip r:embed="rId4"/>
                          <a:stretch>
                            <a:fillRect l="-185214" t="-264444" r="-101167" b="-107778"/>
                          </a:stretch>
                        </a:blipFill>
                      </a:tcPr>
                    </a:tc>
                    <a:tc>
                      <a:txBody>
                        <a:bodyPr/>
                        <a:lstStyle/>
                        <a:p>
                          <a:endParaRPr lang="es-EC"/>
                        </a:p>
                      </a:txBody>
                      <a:tcPr marL="68580" marR="68580" marT="0" marB="0">
                        <a:blipFill rotWithShape="0">
                          <a:blip r:embed="rId4"/>
                          <a:stretch>
                            <a:fillRect l="-286328" t="-264444" r="-1563" b="-107778"/>
                          </a:stretch>
                        </a:blipFill>
                      </a:tcPr>
                    </a:tc>
                  </a:tr>
                  <a:tr h="548640">
                    <a:tc>
                      <a:txBody>
                        <a:bodyPr/>
                        <a:lstStyle/>
                        <a:p>
                          <a:endParaRPr lang="es-EC"/>
                        </a:p>
                      </a:txBody>
                      <a:tcPr marL="68580" marR="68580" marT="0" marB="0">
                        <a:blipFill rotWithShape="0">
                          <a:blip r:embed="rId4"/>
                          <a:stretch>
                            <a:fillRect l="-410" t="-364444" r="-306557" b="-7778"/>
                          </a:stretch>
                        </a:blipFill>
                      </a:tcPr>
                    </a:tc>
                    <a:tc>
                      <a:txBody>
                        <a:bodyPr/>
                        <a:lstStyle/>
                        <a:p>
                          <a:endParaRPr lang="es-EC"/>
                        </a:p>
                      </a:txBody>
                      <a:tcPr marL="68580" marR="68580" marT="0" marB="0">
                        <a:blipFill rotWithShape="0">
                          <a:blip r:embed="rId4"/>
                          <a:stretch>
                            <a:fillRect l="-106061" t="-364444" r="-223810" b="-7778"/>
                          </a:stretch>
                        </a:blipFill>
                      </a:tcPr>
                    </a:tc>
                    <a:tc>
                      <a:txBody>
                        <a:bodyPr/>
                        <a:lstStyle/>
                        <a:p>
                          <a:endParaRPr lang="es-EC"/>
                        </a:p>
                      </a:txBody>
                      <a:tcPr marL="68580" marR="68580" marT="0" marB="0">
                        <a:blipFill rotWithShape="0">
                          <a:blip r:embed="rId4"/>
                          <a:stretch>
                            <a:fillRect l="-185214" t="-364444" r="-101167" b="-7778"/>
                          </a:stretch>
                        </a:blipFill>
                      </a:tcPr>
                    </a:tc>
                    <a:tc>
                      <a:txBody>
                        <a:bodyPr/>
                        <a:lstStyle/>
                        <a:p>
                          <a:endParaRPr lang="es-EC"/>
                        </a:p>
                      </a:txBody>
                      <a:tcPr marL="68580" marR="68580" marT="0" marB="0">
                        <a:blipFill rotWithShape="0">
                          <a:blip r:embed="rId4"/>
                          <a:stretch>
                            <a:fillRect l="-286328" t="-364444" r="-1563" b="-7778"/>
                          </a:stretch>
                        </a:blipFill>
                      </a:tcPr>
                    </a:tc>
                  </a:tr>
                </a:tbl>
              </a:graphicData>
            </a:graphic>
          </p:graphicFrame>
        </mc:Fallback>
      </mc:AlternateContent>
    </p:spTree>
    <p:extLst>
      <p:ext uri="{BB962C8B-B14F-4D97-AF65-F5344CB8AC3E}">
        <p14:creationId xmlns:p14="http://schemas.microsoft.com/office/powerpoint/2010/main" val="1502746849"/>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COMBINACIONES DE CARGA</a:t>
            </a:r>
            <a:endParaRPr lang="es-EC" b="1" dirty="0"/>
          </a:p>
        </p:txBody>
      </p:sp>
      <p:sp>
        <p:nvSpPr>
          <p:cNvPr id="9" name="Rectángulo 8"/>
          <p:cNvSpPr/>
          <p:nvPr/>
        </p:nvSpPr>
        <p:spPr>
          <a:xfrm>
            <a:off x="545938" y="1151049"/>
            <a:ext cx="5322206" cy="369332"/>
          </a:xfrm>
          <a:prstGeom prst="rect">
            <a:avLst/>
          </a:prstGeom>
        </p:spPr>
        <p:txBody>
          <a:bodyPr wrap="square">
            <a:spAutoFit/>
          </a:bodyPr>
          <a:lstStyle/>
          <a:p>
            <a:pPr lvl="0"/>
            <a:r>
              <a:rPr lang="es-ES" b="1" u="sng" dirty="0">
                <a:latin typeface="Times New Roman" panose="02020603050405020304" pitchFamily="18" charset="0"/>
                <a:cs typeface="Times New Roman" panose="02020603050405020304" pitchFamily="18" charset="0"/>
              </a:rPr>
              <a:t>Viga interior- Momento y cortante </a:t>
            </a:r>
            <a:r>
              <a:rPr lang="es-ES" b="1" u="sng" dirty="0" err="1">
                <a:latin typeface="Times New Roman" panose="02020603050405020304" pitchFamily="18" charset="0"/>
                <a:cs typeface="Times New Roman" panose="02020603050405020304" pitchFamily="18" charset="0"/>
              </a:rPr>
              <a:t>factorado</a:t>
            </a:r>
            <a:endParaRPr lang="es-EC" b="1" u="sng" dirty="0">
              <a:latin typeface="Times New Roman" panose="02020603050405020304" pitchFamily="18" charset="0"/>
              <a:cs typeface="Times New Roman" panose="02020603050405020304" pitchFamily="18" charset="0"/>
            </a:endParaRPr>
          </a:p>
        </p:txBody>
      </p:sp>
      <p:sp>
        <p:nvSpPr>
          <p:cNvPr id="8" name="Rectángulo 7"/>
          <p:cNvSpPr/>
          <p:nvPr/>
        </p:nvSpPr>
        <p:spPr>
          <a:xfrm>
            <a:off x="-75452" y="1596668"/>
            <a:ext cx="3520194" cy="458074"/>
          </a:xfrm>
          <a:prstGeom prst="rect">
            <a:avLst/>
          </a:prstGeom>
        </p:spPr>
        <p:txBody>
          <a:bodyPr wrap="none">
            <a:spAutoFit/>
          </a:bodyPr>
          <a:lstStyle/>
          <a:p>
            <a:pPr marL="449580" indent="180340" algn="just">
              <a:lnSpc>
                <a:spcPct val="150000"/>
              </a:lnSpc>
              <a:spcAft>
                <a:spcPts val="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Estado Límite Resistencia I</a:t>
            </a:r>
            <a:endParaRPr lang="es-EC" b="1"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429818" y="2054742"/>
                <a:ext cx="8208912" cy="3139321"/>
              </a:xfrm>
              <a:prstGeom prst="rect">
                <a:avLst/>
              </a:prstGeom>
            </p:spPr>
            <p:txBody>
              <a:bodyPr wrap="square">
                <a:spAutoFit/>
              </a:bodyPr>
              <a:lstStyle/>
              <a:p>
                <a:r>
                  <a:rPr lang="es-ES" dirty="0"/>
                  <a:t> </a:t>
                </a:r>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1.25</m:t>
                          </m:r>
                          <m:r>
                            <a:rPr lang="es-ES" i="1">
                              <a:latin typeface="Cambria Math" panose="02040503050406030204" pitchFamily="18" charset="0"/>
                            </a:rPr>
                            <m:t>𝐷</m:t>
                          </m:r>
                          <m:r>
                            <a:rPr lang="es-ES" i="1">
                              <a:latin typeface="Cambria Math" panose="02040503050406030204" pitchFamily="18" charset="0"/>
                            </a:rPr>
                            <m:t>1+1.50</m:t>
                          </m:r>
                          <m:r>
                            <a:rPr lang="es-ES" i="1">
                              <a:latin typeface="Cambria Math" panose="02040503050406030204" pitchFamily="18" charset="0"/>
                            </a:rPr>
                            <m:t>𝐷</m:t>
                          </m:r>
                          <m:r>
                            <a:rPr lang="es-ES" i="1">
                              <a:latin typeface="Cambria Math" panose="02040503050406030204" pitchFamily="18" charset="0"/>
                            </a:rPr>
                            <m:t>2+1.25</m:t>
                          </m:r>
                          <m:r>
                            <a:rPr lang="es-ES" i="1">
                              <a:latin typeface="Cambria Math" panose="02040503050406030204" pitchFamily="18" charset="0"/>
                            </a:rPr>
                            <m:t>𝐷</m:t>
                          </m:r>
                          <m:r>
                            <a:rPr lang="es-ES" i="1">
                              <a:latin typeface="Cambria Math" panose="02040503050406030204" pitchFamily="18" charset="0"/>
                            </a:rPr>
                            <m:t>3+1.75</m:t>
                          </m:r>
                          <m:d>
                            <m:dPr>
                              <m:ctrlPr>
                                <a:rPr lang="es-EC"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e>
                      </m:d>
                    </m:oMath>
                  </m:oMathPara>
                </a14:m>
                <a:endParaRPr lang="es-EC" dirty="0"/>
              </a:p>
              <a:p>
                <a:pPr marL="449580" indent="180340" algn="just">
                  <a:lnSpc>
                    <a:spcPct val="150000"/>
                  </a:lnSpc>
                  <a:spcAft>
                    <a:spcPts val="0"/>
                  </a:spcAft>
                </a:pPr>
                <a:endParaRPr lang="es-EC" i="1" dirty="0" smtClean="0">
                  <a:latin typeface="Cambria Math" panose="02040503050406030204" pitchFamily="18" charset="0"/>
                  <a:ea typeface="Times New Roman" panose="02020603050405020304" pitchFamily="18" charset="0"/>
                  <a:cs typeface="Arial" panose="020B0604020202020204" pitchFamily="34" charset="0"/>
                </a:endParaRPr>
              </a:p>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i="1">
                              <a:effectLst/>
                              <a:latin typeface="Cambria Math" panose="02040503050406030204" pitchFamily="18" charset="0"/>
                              <a:ea typeface="Times New Roman" panose="02020603050405020304" pitchFamily="18" charset="0"/>
                              <a:cs typeface="Arial" panose="020B0604020202020204" pitchFamily="34" charset="0"/>
                            </a:rPr>
                            <m:t>𝑅𝑒𝑠𝑖𝑠𝑡𝑒𝑛𝑐𝑖𝑎𝐼</m:t>
                          </m:r>
                        </m:sub>
                      </m:sSub>
                      <m:r>
                        <a:rPr lang="es-ES" i="1">
                          <a:effectLst/>
                          <a:latin typeface="Cambria Math" panose="02040503050406030204" pitchFamily="18" charset="0"/>
                          <a:ea typeface="Times New Roman" panose="02020603050405020304" pitchFamily="18" charset="0"/>
                          <a:cs typeface="Arial" panose="020B0604020202020204" pitchFamily="34" charset="0"/>
                        </a:rPr>
                        <m:t>=1.0</m:t>
                      </m:r>
                      <m:d>
                        <m:dPr>
                          <m:begChr m:val="["/>
                          <m:endChr m:val="]"/>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1.25</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16.3</m:t>
                              </m:r>
                            </m:e>
                          </m:d>
                          <m:r>
                            <a:rPr lang="es-ES" i="1">
                              <a:effectLst/>
                              <a:latin typeface="Cambria Math" panose="02040503050406030204" pitchFamily="18" charset="0"/>
                              <a:ea typeface="Times New Roman" panose="02020603050405020304" pitchFamily="18" charset="0"/>
                              <a:cs typeface="Arial" panose="020B0604020202020204" pitchFamily="34" charset="0"/>
                            </a:rPr>
                            <m:t>+1.50</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4.9</m:t>
                              </m:r>
                            </m:e>
                          </m:d>
                          <m:r>
                            <a:rPr lang="es-ES" i="1">
                              <a:effectLst/>
                              <a:latin typeface="Cambria Math" panose="02040503050406030204" pitchFamily="18" charset="0"/>
                              <a:ea typeface="Times New Roman" panose="02020603050405020304" pitchFamily="18" charset="0"/>
                              <a:cs typeface="Arial" panose="020B0604020202020204" pitchFamily="34" charset="0"/>
                            </a:rPr>
                            <m:t>+1.25</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1.9</m:t>
                              </m:r>
                            </m:e>
                          </m:d>
                          <m:r>
                            <a:rPr lang="es-ES" i="1">
                              <a:effectLst/>
                              <a:latin typeface="Cambria Math" panose="02040503050406030204" pitchFamily="18" charset="0"/>
                              <a:ea typeface="Times New Roman" panose="02020603050405020304" pitchFamily="18" charset="0"/>
                              <a:cs typeface="Arial" panose="020B0604020202020204" pitchFamily="34" charset="0"/>
                            </a:rPr>
                            <m:t>+1.75(66.1)</m:t>
                          </m:r>
                        </m:e>
                      </m:d>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i="1">
                              <a:effectLst/>
                              <a:latin typeface="Cambria Math" panose="02040503050406030204" pitchFamily="18" charset="0"/>
                              <a:ea typeface="Times New Roman" panose="02020603050405020304" pitchFamily="18" charset="0"/>
                              <a:cs typeface="Arial" panose="020B0604020202020204" pitchFamily="34" charset="0"/>
                            </a:rPr>
                            <m:t>𝑅𝑒𝑠𝑖𝑠𝑡𝑒𝑛𝑐𝑖𝑎𝐼</m:t>
                          </m:r>
                        </m:sub>
                      </m:sSub>
                      <m:r>
                        <a:rPr lang="es-ES" i="1">
                          <a:effectLst/>
                          <a:latin typeface="Cambria Math" panose="02040503050406030204" pitchFamily="18" charset="0"/>
                          <a:ea typeface="Times New Roman" panose="02020603050405020304" pitchFamily="18" charset="0"/>
                          <a:cs typeface="Arial" panose="020B0604020202020204" pitchFamily="34" charset="0"/>
                        </a:rPr>
                        <m:t>=145.8 </m:t>
                      </m:r>
                      <m:r>
                        <a:rPr lang="es-ES" i="1">
                          <a:effectLst/>
                          <a:latin typeface="Cambria Math" panose="02040503050406030204" pitchFamily="18" charset="0"/>
                          <a:ea typeface="Times New Roman" panose="02020603050405020304" pitchFamily="18" charset="0"/>
                          <a:cs typeface="Arial" panose="020B0604020202020204" pitchFamily="34" charset="0"/>
                        </a:rPr>
                        <m:t>𝑘𝑖𝑝𝑠</m:t>
                      </m:r>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r>
                  <a:rPr lang="es-ES" dirty="0">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𝑀</m:t>
                          </m:r>
                        </m:e>
                        <m:sub>
                          <m:r>
                            <a:rPr lang="es-ES" i="1">
                              <a:effectLst/>
                              <a:latin typeface="Cambria Math" panose="02040503050406030204" pitchFamily="18" charset="0"/>
                              <a:ea typeface="Times New Roman" panose="02020603050405020304" pitchFamily="18" charset="0"/>
                              <a:cs typeface="Arial" panose="020B0604020202020204" pitchFamily="34" charset="0"/>
                            </a:rPr>
                            <m:t>𝑅𝑒𝑠𝑖𝑠𝑡𝑒𝑛𝑐𝑖𝑎𝐼</m:t>
                          </m:r>
                        </m:sub>
                      </m:sSub>
                      <m:r>
                        <a:rPr lang="es-ES" i="1">
                          <a:effectLst/>
                          <a:latin typeface="Cambria Math" panose="02040503050406030204" pitchFamily="18" charset="0"/>
                          <a:ea typeface="Times New Roman" panose="02020603050405020304" pitchFamily="18" charset="0"/>
                          <a:cs typeface="Arial" panose="020B0604020202020204" pitchFamily="34" charset="0"/>
                        </a:rPr>
                        <m:t>=1.0</m:t>
                      </m:r>
                      <m:d>
                        <m:dPr>
                          <m:begChr m:val="["/>
                          <m:endChr m:val="]"/>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1.25</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142.4</m:t>
                              </m:r>
                            </m:e>
                          </m:d>
                          <m:r>
                            <a:rPr lang="es-ES" i="1">
                              <a:effectLst/>
                              <a:latin typeface="Cambria Math" panose="02040503050406030204" pitchFamily="18" charset="0"/>
                              <a:ea typeface="Times New Roman" panose="02020603050405020304" pitchFamily="18" charset="0"/>
                              <a:cs typeface="Arial" panose="020B0604020202020204" pitchFamily="34" charset="0"/>
                            </a:rPr>
                            <m:t>+1.50</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4.9</m:t>
                              </m:r>
                            </m:e>
                          </m:d>
                          <m:r>
                            <a:rPr lang="es-ES" i="1">
                              <a:effectLst/>
                              <a:latin typeface="Cambria Math" panose="02040503050406030204" pitchFamily="18" charset="0"/>
                              <a:ea typeface="Times New Roman" panose="02020603050405020304" pitchFamily="18" charset="0"/>
                              <a:cs typeface="Arial" panose="020B0604020202020204" pitchFamily="34" charset="0"/>
                            </a:rPr>
                            <m:t>+1.25</m:t>
                          </m:r>
                          <m:d>
                            <m:dPr>
                              <m:ctrlPr>
                                <a:rPr lang="es-EC"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16.8</m:t>
                              </m:r>
                            </m:e>
                          </m:d>
                          <m:r>
                            <a:rPr lang="es-ES" i="1">
                              <a:effectLst/>
                              <a:latin typeface="Cambria Math" panose="02040503050406030204" pitchFamily="18" charset="0"/>
                              <a:ea typeface="Times New Roman" panose="02020603050405020304" pitchFamily="18" charset="0"/>
                              <a:cs typeface="Arial" panose="020B0604020202020204" pitchFamily="34" charset="0"/>
                            </a:rPr>
                            <m:t>+1.75(458.8)</m:t>
                          </m:r>
                        </m:e>
                      </m:d>
                    </m:oMath>
                  </m:oMathPara>
                </a14:m>
                <a:endParaRPr lang="es-EC" dirty="0">
                  <a:effectLst/>
                  <a:latin typeface="Times New Roman" panose="02020603050405020304" pitchFamily="18" charset="0"/>
                  <a:ea typeface="Times New Roman" panose="02020603050405020304" pitchFamily="18" charset="0"/>
                </a:endParaRPr>
              </a:p>
              <a:p>
                <a:pPr marL="449580"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i="1">
                              <a:effectLst/>
                              <a:latin typeface="Cambria Math" panose="02040503050406030204" pitchFamily="18" charset="0"/>
                              <a:ea typeface="Times New Roman" panose="02020603050405020304" pitchFamily="18" charset="0"/>
                              <a:cs typeface="Arial" panose="020B0604020202020204" pitchFamily="34" charset="0"/>
                            </a:rPr>
                            <m:t>𝑀</m:t>
                          </m:r>
                        </m:e>
                        <m:sub>
                          <m:r>
                            <a:rPr lang="es-ES" i="1">
                              <a:effectLst/>
                              <a:latin typeface="Cambria Math" panose="02040503050406030204" pitchFamily="18" charset="0"/>
                              <a:ea typeface="Times New Roman" panose="02020603050405020304" pitchFamily="18" charset="0"/>
                              <a:cs typeface="Arial" panose="020B0604020202020204" pitchFamily="34" charset="0"/>
                            </a:rPr>
                            <m:t>𝑅𝑒𝑠𝑖𝑠𝑡𝑒𝑛𝑐𝑖𝑎𝐼</m:t>
                          </m:r>
                        </m:sub>
                      </m:sSub>
                      <m:r>
                        <a:rPr lang="es-ES" i="1">
                          <a:effectLst/>
                          <a:latin typeface="Cambria Math" panose="02040503050406030204" pitchFamily="18" charset="0"/>
                          <a:ea typeface="Times New Roman" panose="02020603050405020304" pitchFamily="18" charset="0"/>
                          <a:cs typeface="Arial" panose="020B0604020202020204" pitchFamily="34" charset="0"/>
                        </a:rPr>
                        <m:t>=1066.3 </m:t>
                      </m:r>
                      <m:r>
                        <a:rPr lang="es-ES" i="1">
                          <a:effectLst/>
                          <a:latin typeface="Cambria Math" panose="02040503050406030204" pitchFamily="18" charset="0"/>
                          <a:ea typeface="Times New Roman" panose="02020603050405020304" pitchFamily="18" charset="0"/>
                          <a:cs typeface="Arial" panose="020B0604020202020204" pitchFamily="34" charset="0"/>
                        </a:rPr>
                        <m:t>𝑘</m:t>
                      </m:r>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𝑓𝑡</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29818" y="2054742"/>
                <a:ext cx="8208912" cy="3139321"/>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795011038"/>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COMBINACIONES DE CARGA</a:t>
            </a:r>
            <a:endParaRPr lang="es-EC" b="1" dirty="0"/>
          </a:p>
        </p:txBody>
      </p:sp>
      <p:sp>
        <p:nvSpPr>
          <p:cNvPr id="9" name="Rectángulo 8"/>
          <p:cNvSpPr/>
          <p:nvPr/>
        </p:nvSpPr>
        <p:spPr>
          <a:xfrm>
            <a:off x="545938" y="1151049"/>
            <a:ext cx="5322206" cy="369332"/>
          </a:xfrm>
          <a:prstGeom prst="rect">
            <a:avLst/>
          </a:prstGeom>
        </p:spPr>
        <p:txBody>
          <a:bodyPr wrap="square">
            <a:spAutoFit/>
          </a:bodyPr>
          <a:lstStyle/>
          <a:p>
            <a:pPr lvl="0"/>
            <a:r>
              <a:rPr lang="es-ES" b="1" u="sng" dirty="0">
                <a:latin typeface="Times New Roman" panose="02020603050405020304" pitchFamily="18" charset="0"/>
                <a:cs typeface="Times New Roman" panose="02020603050405020304" pitchFamily="18" charset="0"/>
              </a:rPr>
              <a:t>Viga interior- Momento y cortante </a:t>
            </a:r>
            <a:r>
              <a:rPr lang="es-ES" b="1" u="sng" dirty="0" err="1">
                <a:latin typeface="Times New Roman" panose="02020603050405020304" pitchFamily="18" charset="0"/>
                <a:cs typeface="Times New Roman" panose="02020603050405020304" pitchFamily="18" charset="0"/>
              </a:rPr>
              <a:t>factorado</a:t>
            </a:r>
            <a:endParaRPr lang="es-EC" b="1" u="sng" dirty="0">
              <a:latin typeface="Times New Roman" panose="02020603050405020304" pitchFamily="18" charset="0"/>
              <a:cs typeface="Times New Roman" panose="02020603050405020304" pitchFamily="18" charset="0"/>
            </a:endParaRPr>
          </a:p>
        </p:txBody>
      </p:sp>
      <p:sp>
        <p:nvSpPr>
          <p:cNvPr id="8" name="Rectángulo 7"/>
          <p:cNvSpPr/>
          <p:nvPr/>
        </p:nvSpPr>
        <p:spPr>
          <a:xfrm>
            <a:off x="-43391" y="1596668"/>
            <a:ext cx="3456074" cy="507831"/>
          </a:xfrm>
          <a:prstGeom prst="rect">
            <a:avLst/>
          </a:prstGeom>
        </p:spPr>
        <p:txBody>
          <a:bodyPr wrap="none">
            <a:spAutoFit/>
          </a:bodyPr>
          <a:lstStyle/>
          <a:p>
            <a:pPr marL="449580" indent="180340" algn="just">
              <a:lnSpc>
                <a:spcPct val="150000"/>
              </a:lnSpc>
              <a:spcAft>
                <a:spcPts val="0"/>
              </a:spcAft>
            </a:pPr>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Estado Límite Fatiga I y II</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429818" y="2054742"/>
                <a:ext cx="8208912" cy="5183214"/>
              </a:xfrm>
              <a:prstGeom prst="rect">
                <a:avLst/>
              </a:prstGeom>
            </p:spPr>
            <p:txBody>
              <a:bodyPr wrap="square">
                <a:spAutoFit/>
              </a:bodyPr>
              <a:lstStyle/>
              <a:p>
                <a:r>
                  <a:rPr lang="es-ES" dirty="0"/>
                  <a:t> </a:t>
                </a:r>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1.5</m:t>
                          </m:r>
                          <m:d>
                            <m:dPr>
                              <m:ctrlPr>
                                <a:rPr lang="es-EC"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e>
                      </m:d>
                    </m:oMath>
                  </m:oMathPara>
                </a14:m>
                <a:endParaRPr lang="es-EC" dirty="0" smtClean="0"/>
              </a:p>
              <a:p>
                <a:endParaRPr lang="es-EC" i="1"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𝐹𝑎𝑡𝑖𝑔𝑎𝐼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1.5(24)</m:t>
                          </m:r>
                        </m:e>
                      </m:d>
                      <m:r>
                        <a:rPr lang="es-ES" i="1">
                          <a:latin typeface="Cambria Math" panose="02040503050406030204" pitchFamily="18" charset="0"/>
                        </a:rPr>
                        <m:t>=36 </m:t>
                      </m:r>
                      <m:r>
                        <a:rPr lang="es-ES" i="1">
                          <a:latin typeface="Cambria Math" panose="02040503050406030204" pitchFamily="18" charset="0"/>
                        </a:rPr>
                        <m:t>𝑘𝑖𝑝𝑠</m:t>
                      </m:r>
                    </m:oMath>
                  </m:oMathPara>
                </a14:m>
                <a:endParaRPr lang="es-EC" dirty="0" smtClean="0"/>
              </a:p>
              <a:p>
                <a:endParaRPr lang="es-EC" i="1"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𝐹𝑎𝑡𝑖𝑔𝑎𝐼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1.5(161.4)</m:t>
                          </m:r>
                        </m:e>
                      </m:d>
                      <m:r>
                        <a:rPr lang="es-ES" i="1">
                          <a:latin typeface="Cambria Math" panose="02040503050406030204" pitchFamily="18" charset="0"/>
                        </a:rPr>
                        <m:t>=242.1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endParaRPr lang="es-EC" dirty="0" smtClean="0"/>
              </a:p>
              <a:p>
                <a:r>
                  <a:rPr lang="es-ES" dirty="0"/>
                  <a:t> </a:t>
                </a:r>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0.75</m:t>
                          </m:r>
                          <m:d>
                            <m:dPr>
                              <m:ctrlPr>
                                <a:rPr lang="es-EC"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e>
                      </m:d>
                    </m:oMath>
                  </m:oMathPara>
                </a14:m>
                <a:endParaRPr lang="es-EC" dirty="0"/>
              </a:p>
              <a:p>
                <a:endParaRPr lang="es-EC" i="1"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𝐹𝑎𝑡𝑖𝑔𝑎𝐼𝐼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0.75(24)</m:t>
                          </m:r>
                        </m:e>
                      </m:d>
                      <m:r>
                        <a:rPr lang="es-ES" i="1">
                          <a:latin typeface="Cambria Math" panose="02040503050406030204" pitchFamily="18" charset="0"/>
                        </a:rPr>
                        <m:t>=18 </m:t>
                      </m:r>
                      <m:r>
                        <a:rPr lang="es-ES" i="1">
                          <a:latin typeface="Cambria Math" panose="02040503050406030204" pitchFamily="18" charset="0"/>
                        </a:rPr>
                        <m:t>𝑘𝑖𝑝𝑠</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𝐹𝑎𝑡𝑖𝑔𝑎𝐼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0.75(161.4)</m:t>
                          </m:r>
                        </m:e>
                      </m:d>
                      <m:r>
                        <a:rPr lang="es-ES" i="1">
                          <a:latin typeface="Cambria Math" panose="02040503050406030204" pitchFamily="18" charset="0"/>
                        </a:rPr>
                        <m:t>=121.1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endParaRPr lang="es-EC" dirty="0"/>
              </a:p>
              <a:p>
                <a:endParaRPr lang="es-EC" dirty="0"/>
              </a:p>
              <a:p>
                <a:pPr marL="449580" indent="180340" algn="just">
                  <a:lnSpc>
                    <a:spcPct val="150000"/>
                  </a:lnSpc>
                  <a:spcAft>
                    <a:spcPts val="0"/>
                  </a:spcAft>
                </a:pPr>
                <a:endParaRPr lang="es-EC" i="1" dirty="0" smtClean="0">
                  <a:latin typeface="Cambria Math" panose="02040503050406030204" pitchFamily="18" charset="0"/>
                  <a:ea typeface="Times New Roman" panose="02020603050405020304" pitchFamily="18" charset="0"/>
                  <a:cs typeface="Arial" panose="020B0604020202020204" pitchFamily="34" charset="0"/>
                </a:endParaRPr>
              </a:p>
              <a:p>
                <a:pPr marL="449580" indent="180340" algn="just">
                  <a:lnSpc>
                    <a:spcPct val="150000"/>
                  </a:lnSpc>
                  <a:spcAft>
                    <a:spcPts val="0"/>
                  </a:spcAft>
                </a:pPr>
                <a:r>
                  <a:rPr lang="es-ES" dirty="0">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29818" y="2054742"/>
                <a:ext cx="8208912" cy="5183214"/>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38519612"/>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COMBINACIONES DE CARGA</a:t>
            </a:r>
            <a:endParaRPr lang="es-EC" b="1" dirty="0"/>
          </a:p>
        </p:txBody>
      </p:sp>
      <p:sp>
        <p:nvSpPr>
          <p:cNvPr id="9" name="Rectángulo 8"/>
          <p:cNvSpPr/>
          <p:nvPr/>
        </p:nvSpPr>
        <p:spPr>
          <a:xfrm>
            <a:off x="545938" y="1151049"/>
            <a:ext cx="5322206" cy="369332"/>
          </a:xfrm>
          <a:prstGeom prst="rect">
            <a:avLst/>
          </a:prstGeom>
        </p:spPr>
        <p:txBody>
          <a:bodyPr wrap="square">
            <a:spAutoFit/>
          </a:bodyPr>
          <a:lstStyle/>
          <a:p>
            <a:pPr lvl="0"/>
            <a:r>
              <a:rPr lang="es-ES" b="1" u="sng" dirty="0">
                <a:latin typeface="Times New Roman" panose="02020603050405020304" pitchFamily="18" charset="0"/>
                <a:cs typeface="Times New Roman" panose="02020603050405020304" pitchFamily="18" charset="0"/>
              </a:rPr>
              <a:t>Viga interior- Momento y cortante </a:t>
            </a:r>
            <a:r>
              <a:rPr lang="es-ES" b="1" u="sng" dirty="0" err="1">
                <a:latin typeface="Times New Roman" panose="02020603050405020304" pitchFamily="18" charset="0"/>
                <a:cs typeface="Times New Roman" panose="02020603050405020304" pitchFamily="18" charset="0"/>
              </a:rPr>
              <a:t>factorado</a:t>
            </a:r>
            <a:endParaRPr lang="es-EC" b="1" u="sng" dirty="0">
              <a:latin typeface="Times New Roman" panose="02020603050405020304" pitchFamily="18" charset="0"/>
              <a:cs typeface="Times New Roman" panose="02020603050405020304" pitchFamily="18" charset="0"/>
            </a:endParaRPr>
          </a:p>
        </p:txBody>
      </p:sp>
      <p:sp>
        <p:nvSpPr>
          <p:cNvPr id="8" name="Rectángulo 7"/>
          <p:cNvSpPr/>
          <p:nvPr/>
        </p:nvSpPr>
        <p:spPr>
          <a:xfrm>
            <a:off x="-75452" y="1650754"/>
            <a:ext cx="4853893" cy="507831"/>
          </a:xfrm>
          <a:prstGeom prst="rect">
            <a:avLst/>
          </a:prstGeom>
        </p:spPr>
        <p:txBody>
          <a:bodyPr wrap="none">
            <a:spAutoFit/>
          </a:bodyPr>
          <a:lstStyle/>
          <a:p>
            <a:pPr marL="449580" indent="180340" algn="just">
              <a:lnSpc>
                <a:spcPct val="150000"/>
              </a:lnSpc>
              <a:spcAft>
                <a:spcPts val="0"/>
              </a:spcAft>
            </a:pPr>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Estado Límite Servicio II y Construcción</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429818" y="2054742"/>
                <a:ext cx="8894710" cy="5355312"/>
              </a:xfrm>
              <a:prstGeom prst="rect">
                <a:avLst/>
              </a:prstGeom>
            </p:spPr>
            <p:txBody>
              <a:bodyPr wrap="square">
                <a:spAutoFit/>
              </a:bodyPr>
              <a:lstStyle/>
              <a:p>
                <a:r>
                  <a:rPr lang="es-ES" dirty="0"/>
                  <a:t> </a:t>
                </a:r>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1.0</m:t>
                          </m:r>
                          <m:r>
                            <a:rPr lang="es-ES" i="1">
                              <a:latin typeface="Cambria Math" panose="02040503050406030204" pitchFamily="18" charset="0"/>
                            </a:rPr>
                            <m:t>𝐷</m:t>
                          </m:r>
                          <m:r>
                            <a:rPr lang="es-ES" i="1">
                              <a:latin typeface="Cambria Math" panose="02040503050406030204" pitchFamily="18" charset="0"/>
                            </a:rPr>
                            <m:t>1+1.0</m:t>
                          </m:r>
                          <m:r>
                            <a:rPr lang="es-ES" i="1">
                              <a:latin typeface="Cambria Math" panose="02040503050406030204" pitchFamily="18" charset="0"/>
                            </a:rPr>
                            <m:t>𝐷</m:t>
                          </m:r>
                          <m:r>
                            <a:rPr lang="es-ES" i="1">
                              <a:latin typeface="Cambria Math" panose="02040503050406030204" pitchFamily="18" charset="0"/>
                            </a:rPr>
                            <m:t>2+1.0</m:t>
                          </m:r>
                          <m:r>
                            <a:rPr lang="es-ES" i="1">
                              <a:latin typeface="Cambria Math" panose="02040503050406030204" pitchFamily="18" charset="0"/>
                            </a:rPr>
                            <m:t>𝐷</m:t>
                          </m:r>
                          <m:r>
                            <a:rPr lang="es-ES" i="1">
                              <a:latin typeface="Cambria Math" panose="02040503050406030204" pitchFamily="18" charset="0"/>
                            </a:rPr>
                            <m:t>3+1.30</m:t>
                          </m:r>
                          <m:d>
                            <m:dPr>
                              <m:ctrlPr>
                                <a:rPr lang="es-EC"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e>
                      </m:d>
                    </m:oMath>
                  </m:oMathPara>
                </a14:m>
                <a:endParaRPr lang="es-EC" dirty="0"/>
              </a:p>
              <a:p>
                <a:endParaRPr lang="es-EC" dirty="0" smtClean="0"/>
              </a:p>
              <a:p>
                <a:r>
                  <a:rPr lang="es-ES" dirty="0"/>
                  <a:t> </a:t>
                </a:r>
                <a:r>
                  <a:rPr lang="es-ES" dirty="0" smtClean="0"/>
                  <a:t>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𝑠𝑒𝑟𝑣𝑖𝑐𝑖𝑜𝐼𝐼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1.0</m:t>
                        </m:r>
                        <m:d>
                          <m:dPr>
                            <m:ctrlPr>
                              <a:rPr lang="es-EC" i="1">
                                <a:latin typeface="Cambria Math" panose="02040503050406030204" pitchFamily="18" charset="0"/>
                              </a:rPr>
                            </m:ctrlPr>
                          </m:dPr>
                          <m:e>
                            <m:r>
                              <a:rPr lang="es-ES" i="1">
                                <a:latin typeface="Cambria Math" panose="02040503050406030204" pitchFamily="18" charset="0"/>
                              </a:rPr>
                              <m:t>16.3</m:t>
                            </m:r>
                          </m:e>
                        </m:d>
                        <m:r>
                          <a:rPr lang="es-ES" i="1">
                            <a:latin typeface="Cambria Math" panose="02040503050406030204" pitchFamily="18" charset="0"/>
                          </a:rPr>
                          <m:t>+1.0</m:t>
                        </m:r>
                        <m:d>
                          <m:dPr>
                            <m:ctrlPr>
                              <a:rPr lang="es-EC" i="1">
                                <a:latin typeface="Cambria Math" panose="02040503050406030204" pitchFamily="18" charset="0"/>
                              </a:rPr>
                            </m:ctrlPr>
                          </m:dPr>
                          <m:e>
                            <m:r>
                              <a:rPr lang="es-ES" i="1">
                                <a:latin typeface="Cambria Math" panose="02040503050406030204" pitchFamily="18" charset="0"/>
                              </a:rPr>
                              <m:t>4.9</m:t>
                            </m:r>
                          </m:e>
                        </m:d>
                        <m:r>
                          <a:rPr lang="es-ES" i="1">
                            <a:latin typeface="Cambria Math" panose="02040503050406030204" pitchFamily="18" charset="0"/>
                          </a:rPr>
                          <m:t>+1.0</m:t>
                        </m:r>
                        <m:d>
                          <m:dPr>
                            <m:ctrlPr>
                              <a:rPr lang="es-EC" i="1">
                                <a:latin typeface="Cambria Math" panose="02040503050406030204" pitchFamily="18" charset="0"/>
                              </a:rPr>
                            </m:ctrlPr>
                          </m:dPr>
                          <m:e>
                            <m:r>
                              <a:rPr lang="es-ES" i="1">
                                <a:latin typeface="Cambria Math" panose="02040503050406030204" pitchFamily="18" charset="0"/>
                              </a:rPr>
                              <m:t>1.9</m:t>
                            </m:r>
                          </m:e>
                        </m:d>
                        <m:r>
                          <a:rPr lang="es-ES" i="1">
                            <a:latin typeface="Cambria Math" panose="02040503050406030204" pitchFamily="18" charset="0"/>
                          </a:rPr>
                          <m:t>+1.3(66.0)</m:t>
                        </m:r>
                      </m:e>
                    </m:d>
                    <m:r>
                      <a:rPr lang="es-ES" i="1">
                        <a:latin typeface="Cambria Math" panose="02040503050406030204" pitchFamily="18" charset="0"/>
                      </a:rPr>
                      <m:t>=108.9 </m:t>
                    </m:r>
                    <m:r>
                      <a:rPr lang="es-ES" i="1">
                        <a:latin typeface="Cambria Math" panose="02040503050406030204" pitchFamily="18" charset="0"/>
                      </a:rPr>
                      <m:t>𝑘𝑖𝑝𝑠</m:t>
                    </m:r>
                  </m:oMath>
                </a14:m>
                <a:endParaRPr lang="es-EC" dirty="0"/>
              </a:p>
              <a:p>
                <a:r>
                  <a:rPr lang="es-ES" dirty="0"/>
                  <a:t/>
                </a:r>
                <a:br>
                  <a:rPr lang="es-ES" dirty="0"/>
                </a:br>
                <a:r>
                  <a:rPr lang="es-ES" dirty="0" smtClean="0"/>
                  <a:t>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𝑠𝑒𝑟𝑣𝑖𝑐𝑖𝑜𝐼𝐼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m:t>
                        </m:r>
                        <m:d>
                          <m:dPr>
                            <m:ctrlPr>
                              <a:rPr lang="es-EC" i="1">
                                <a:latin typeface="Cambria Math" panose="02040503050406030204" pitchFamily="18" charset="0"/>
                              </a:rPr>
                            </m:ctrlPr>
                          </m:dPr>
                          <m:e>
                            <m:r>
                              <a:rPr lang="es-ES" i="1">
                                <a:latin typeface="Cambria Math" panose="02040503050406030204" pitchFamily="18" charset="0"/>
                              </a:rPr>
                              <m:t>142.4</m:t>
                            </m:r>
                          </m:e>
                        </m:d>
                        <m:r>
                          <a:rPr lang="es-ES" i="1">
                            <a:latin typeface="Cambria Math" panose="02040503050406030204" pitchFamily="18" charset="0"/>
                          </a:rPr>
                          <m:t>+1</m:t>
                        </m:r>
                        <m:d>
                          <m:dPr>
                            <m:ctrlPr>
                              <a:rPr lang="es-EC" i="1">
                                <a:latin typeface="Cambria Math" panose="02040503050406030204" pitchFamily="18" charset="0"/>
                              </a:rPr>
                            </m:ctrlPr>
                          </m:dPr>
                          <m:e>
                            <m:r>
                              <a:rPr lang="es-ES" i="1">
                                <a:latin typeface="Cambria Math" panose="02040503050406030204" pitchFamily="18" charset="0"/>
                              </a:rPr>
                              <m:t>42.6</m:t>
                            </m:r>
                          </m:e>
                        </m:d>
                        <m:r>
                          <a:rPr lang="es-ES" i="1">
                            <a:latin typeface="Cambria Math" panose="02040503050406030204" pitchFamily="18" charset="0"/>
                          </a:rPr>
                          <m:t>+1</m:t>
                        </m:r>
                        <m:d>
                          <m:dPr>
                            <m:ctrlPr>
                              <a:rPr lang="es-EC" i="1">
                                <a:latin typeface="Cambria Math" panose="02040503050406030204" pitchFamily="18" charset="0"/>
                              </a:rPr>
                            </m:ctrlPr>
                          </m:dPr>
                          <m:e>
                            <m:r>
                              <a:rPr lang="es-ES" i="1">
                                <a:latin typeface="Cambria Math" panose="02040503050406030204" pitchFamily="18" charset="0"/>
                              </a:rPr>
                              <m:t>16.8</m:t>
                            </m:r>
                          </m:e>
                        </m:d>
                        <m:r>
                          <a:rPr lang="es-ES" i="1">
                            <a:latin typeface="Cambria Math" panose="02040503050406030204" pitchFamily="18" charset="0"/>
                          </a:rPr>
                          <m:t>+1.3(458.8)</m:t>
                        </m:r>
                      </m:e>
                    </m:d>
                    <m:r>
                      <a:rPr lang="es-ES" i="1">
                        <a:latin typeface="Cambria Math" panose="02040503050406030204" pitchFamily="18" charset="0"/>
                      </a:rPr>
                      <m:t>=798.2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a14:m>
                <a:endParaRPr lang="es-EC" dirty="0" smtClean="0"/>
              </a:p>
              <a:p>
                <a:endParaRPr lang="es-EC" dirty="0" smtClean="0"/>
              </a:p>
              <a:p>
                <a:endParaRPr lang="es-EC" dirty="0" smtClean="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1.25</m:t>
                          </m:r>
                          <m:d>
                            <m:dPr>
                              <m:ctrlPr>
                                <a:rPr lang="es-EC" i="1">
                                  <a:latin typeface="Cambria Math" panose="02040503050406030204" pitchFamily="18" charset="0"/>
                                </a:rPr>
                              </m:ctrlPr>
                            </m:dPr>
                            <m:e>
                              <m:r>
                                <a:rPr lang="es-ES" i="1">
                                  <a:latin typeface="Cambria Math" panose="02040503050406030204" pitchFamily="18" charset="0"/>
                                </a:rPr>
                                <m:t>𝐷</m:t>
                              </m:r>
                              <m:r>
                                <a:rPr lang="es-ES" i="1">
                                  <a:latin typeface="Cambria Math" panose="02040503050406030204" pitchFamily="18" charset="0"/>
                                </a:rPr>
                                <m:t>1</m:t>
                              </m:r>
                            </m:e>
                          </m:d>
                        </m:e>
                      </m:d>
                    </m:oMath>
                  </m:oMathPara>
                </a14:m>
                <a:endParaRPr lang="es-EC" dirty="0"/>
              </a:p>
              <a:p>
                <a:endParaRPr lang="es-EC"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𝐶𝑜𝑛𝑠𝑡𝑟𝑢𝑐𝑐𝑖</m:t>
                          </m:r>
                          <m:r>
                            <a:rPr lang="es-ES" i="1">
                              <a:latin typeface="Cambria Math" panose="02040503050406030204" pitchFamily="18" charset="0"/>
                            </a:rPr>
                            <m:t>ó</m:t>
                          </m:r>
                          <m:r>
                            <a:rPr lang="es-ES" i="1">
                              <a:latin typeface="Cambria Math" panose="02040503050406030204" pitchFamily="18" charset="0"/>
                            </a:rPr>
                            <m:t>𝑛</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1.25(16.3)</m:t>
                          </m:r>
                        </m:e>
                      </m:d>
                      <m:r>
                        <a:rPr lang="es-ES" i="1">
                          <a:latin typeface="Cambria Math" panose="02040503050406030204" pitchFamily="18" charset="0"/>
                        </a:rPr>
                        <m:t>=20.4 </m:t>
                      </m:r>
                      <m:r>
                        <a:rPr lang="es-ES" i="1">
                          <a:latin typeface="Cambria Math" panose="02040503050406030204" pitchFamily="18" charset="0"/>
                        </a:rPr>
                        <m:t>𝑘𝑖𝑝𝑠</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𝐶𝑜𝑛𝑠𝑡𝑟𝑢𝑐𝑐𝑖</m:t>
                          </m:r>
                          <m:r>
                            <a:rPr lang="es-ES" i="1">
                              <a:latin typeface="Cambria Math" panose="02040503050406030204" pitchFamily="18" charset="0"/>
                            </a:rPr>
                            <m:t>ó</m:t>
                          </m:r>
                          <m:r>
                            <a:rPr lang="es-ES" i="1">
                              <a:latin typeface="Cambria Math" panose="02040503050406030204" pitchFamily="18" charset="0"/>
                            </a:rPr>
                            <m:t>𝑛</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1.25(142.4)</m:t>
                          </m:r>
                        </m:e>
                      </m:d>
                      <m:r>
                        <a:rPr lang="es-ES" i="1">
                          <a:latin typeface="Cambria Math" panose="02040503050406030204" pitchFamily="18" charset="0"/>
                        </a:rPr>
                        <m:t>=178.0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endParaRPr lang="es-EC" dirty="0"/>
              </a:p>
              <a:p>
                <a:endParaRPr lang="es-EC" dirty="0"/>
              </a:p>
              <a:p>
                <a:endParaRPr lang="es-EC" dirty="0"/>
              </a:p>
              <a:p>
                <a:pPr marL="449580" indent="180340" algn="just">
                  <a:lnSpc>
                    <a:spcPct val="150000"/>
                  </a:lnSpc>
                  <a:spcAft>
                    <a:spcPts val="0"/>
                  </a:spcAft>
                </a:pPr>
                <a:endParaRPr lang="es-EC" i="1" dirty="0" smtClean="0">
                  <a:latin typeface="Cambria Math" panose="02040503050406030204" pitchFamily="18" charset="0"/>
                  <a:ea typeface="Times New Roman" panose="02020603050405020304" pitchFamily="18" charset="0"/>
                  <a:cs typeface="Arial" panose="020B0604020202020204" pitchFamily="34" charset="0"/>
                </a:endParaRPr>
              </a:p>
              <a:p>
                <a:pPr marL="449580" indent="180340" algn="just">
                  <a:lnSpc>
                    <a:spcPct val="150000"/>
                  </a:lnSpc>
                  <a:spcAft>
                    <a:spcPts val="0"/>
                  </a:spcAft>
                </a:pPr>
                <a:r>
                  <a:rPr lang="es-ES" dirty="0">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29818" y="2054742"/>
                <a:ext cx="8894710" cy="5355312"/>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945193685"/>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1307"/>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COMBINACIONES DE CARGA</a:t>
            </a:r>
            <a:endParaRPr lang="es-EC" b="1" dirty="0"/>
          </a:p>
        </p:txBody>
      </p:sp>
      <p:sp>
        <p:nvSpPr>
          <p:cNvPr id="9" name="Rectángulo 8"/>
          <p:cNvSpPr/>
          <p:nvPr/>
        </p:nvSpPr>
        <p:spPr>
          <a:xfrm>
            <a:off x="545938" y="1151049"/>
            <a:ext cx="5322206" cy="369332"/>
          </a:xfrm>
          <a:prstGeom prst="rect">
            <a:avLst/>
          </a:prstGeom>
        </p:spPr>
        <p:txBody>
          <a:bodyPr wrap="square">
            <a:spAutoFit/>
          </a:bodyPr>
          <a:lstStyle/>
          <a:p>
            <a:pPr lvl="0"/>
            <a:r>
              <a:rPr lang="es-ES" b="1" u="sng" dirty="0">
                <a:latin typeface="Times New Roman" panose="02020603050405020304" pitchFamily="18" charset="0"/>
                <a:cs typeface="Times New Roman" panose="02020603050405020304" pitchFamily="18" charset="0"/>
              </a:rPr>
              <a:t>Viga e</a:t>
            </a:r>
            <a:r>
              <a:rPr lang="es-ES" b="1" u="sng" dirty="0" smtClean="0">
                <a:latin typeface="Times New Roman" panose="02020603050405020304" pitchFamily="18" charset="0"/>
                <a:cs typeface="Times New Roman" panose="02020603050405020304" pitchFamily="18" charset="0"/>
              </a:rPr>
              <a:t>xterior- </a:t>
            </a:r>
            <a:r>
              <a:rPr lang="es-ES" b="1" u="sng" dirty="0">
                <a:latin typeface="Times New Roman" panose="02020603050405020304" pitchFamily="18" charset="0"/>
                <a:cs typeface="Times New Roman" panose="02020603050405020304" pitchFamily="18" charset="0"/>
              </a:rPr>
              <a:t>Momento y cortante </a:t>
            </a:r>
            <a:r>
              <a:rPr lang="es-ES" b="1" u="sng" dirty="0" err="1">
                <a:latin typeface="Times New Roman" panose="02020603050405020304" pitchFamily="18" charset="0"/>
                <a:cs typeface="Times New Roman" panose="02020603050405020304" pitchFamily="18" charset="0"/>
              </a:rPr>
              <a:t>factorado</a:t>
            </a:r>
            <a:endParaRPr lang="es-EC" b="1" u="sng" dirty="0">
              <a:latin typeface="Times New Roman" panose="02020603050405020304" pitchFamily="18" charset="0"/>
              <a:cs typeface="Times New Roman" panose="02020603050405020304" pitchFamily="18" charset="0"/>
            </a:endParaRPr>
          </a:p>
        </p:txBody>
      </p:sp>
      <p:sp>
        <p:nvSpPr>
          <p:cNvPr id="8" name="Rectángulo 7"/>
          <p:cNvSpPr/>
          <p:nvPr/>
        </p:nvSpPr>
        <p:spPr>
          <a:xfrm>
            <a:off x="-24898" y="1650754"/>
            <a:ext cx="3520194" cy="507831"/>
          </a:xfrm>
          <a:prstGeom prst="rect">
            <a:avLst/>
          </a:prstGeom>
        </p:spPr>
        <p:txBody>
          <a:bodyPr wrap="none">
            <a:spAutoFit/>
          </a:bodyPr>
          <a:lstStyle/>
          <a:p>
            <a:pPr marL="449580" indent="180340" algn="just">
              <a:lnSpc>
                <a:spcPct val="150000"/>
              </a:lnSpc>
              <a:spcAft>
                <a:spcPts val="0"/>
              </a:spcAft>
            </a:pPr>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Estado Límite Resistencia I</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429818" y="2054743"/>
                <a:ext cx="8318646" cy="5909310"/>
              </a:xfrm>
              <a:prstGeom prst="rect">
                <a:avLst/>
              </a:prstGeom>
            </p:spPr>
            <p:txBody>
              <a:bodyPr wrap="square">
                <a:spAutoFit/>
              </a:bodyPr>
              <a:lstStyle/>
              <a:p>
                <a:pPr algn="ctr"/>
                <a:endParaRPr lang="es-ES" dirty="0" smtClean="0"/>
              </a:p>
              <a:p>
                <a:pPr algn="ctr"/>
                <a:r>
                  <a:rPr lang="es-ES" dirty="0" smtClean="0"/>
                  <a:t> </a:t>
                </a:r>
                <a14:m>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1.25</m:t>
                        </m:r>
                        <m:r>
                          <a:rPr lang="es-ES" i="1">
                            <a:latin typeface="Cambria Math" panose="02040503050406030204" pitchFamily="18" charset="0"/>
                          </a:rPr>
                          <m:t>𝐷</m:t>
                        </m:r>
                        <m:r>
                          <a:rPr lang="es-ES" i="1">
                            <a:latin typeface="Cambria Math" panose="02040503050406030204" pitchFamily="18" charset="0"/>
                          </a:rPr>
                          <m:t>1+1.50</m:t>
                        </m:r>
                        <m:r>
                          <a:rPr lang="es-ES" i="1">
                            <a:latin typeface="Cambria Math" panose="02040503050406030204" pitchFamily="18" charset="0"/>
                          </a:rPr>
                          <m:t>𝐷</m:t>
                        </m:r>
                        <m:r>
                          <a:rPr lang="es-ES" i="1">
                            <a:latin typeface="Cambria Math" panose="02040503050406030204" pitchFamily="18" charset="0"/>
                          </a:rPr>
                          <m:t>2+1.25</m:t>
                        </m:r>
                        <m:r>
                          <a:rPr lang="es-ES" i="1">
                            <a:latin typeface="Cambria Math" panose="02040503050406030204" pitchFamily="18" charset="0"/>
                          </a:rPr>
                          <m:t>𝐷</m:t>
                        </m:r>
                        <m:r>
                          <a:rPr lang="es-ES" i="1">
                            <a:latin typeface="Cambria Math" panose="02040503050406030204" pitchFamily="18" charset="0"/>
                          </a:rPr>
                          <m:t>3+1.75</m:t>
                        </m:r>
                        <m:d>
                          <m:dPr>
                            <m:ctrlPr>
                              <a:rPr lang="es-EC"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e>
                    </m:d>
                  </m:oMath>
                </a14:m>
                <a:endParaRPr lang="es-EC" dirty="0" smtClean="0"/>
              </a:p>
              <a:p>
                <a:pPr algn="ctr"/>
                <a:endParaRPr lang="es-EC" dirty="0" smtClean="0"/>
              </a:p>
              <a:p>
                <a:pPr algn="ctr"/>
                <a:endParaRPr lang="es-EC"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𝑅𝑒𝑠𝑖𝑠𝑡𝑒𝑛𝑐𝑖𝑎𝐼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1.25</m:t>
                          </m:r>
                          <m:d>
                            <m:dPr>
                              <m:ctrlPr>
                                <a:rPr lang="es-EC" i="1">
                                  <a:latin typeface="Cambria Math" panose="02040503050406030204" pitchFamily="18" charset="0"/>
                                </a:rPr>
                              </m:ctrlPr>
                            </m:dPr>
                            <m:e>
                              <m:r>
                                <a:rPr lang="es-ES" i="1">
                                  <a:latin typeface="Cambria Math" panose="02040503050406030204" pitchFamily="18" charset="0"/>
                                </a:rPr>
                                <m:t>15.1</m:t>
                              </m:r>
                            </m:e>
                          </m:d>
                          <m:r>
                            <a:rPr lang="es-ES" i="1">
                              <a:latin typeface="Cambria Math" panose="02040503050406030204" pitchFamily="18" charset="0"/>
                            </a:rPr>
                            <m:t>+1.50</m:t>
                          </m:r>
                          <m:d>
                            <m:dPr>
                              <m:ctrlPr>
                                <a:rPr lang="es-EC" i="1">
                                  <a:latin typeface="Cambria Math" panose="02040503050406030204" pitchFamily="18" charset="0"/>
                                </a:rPr>
                              </m:ctrlPr>
                            </m:dPr>
                            <m:e>
                              <m:r>
                                <a:rPr lang="es-ES" i="1">
                                  <a:latin typeface="Cambria Math" panose="02040503050406030204" pitchFamily="18" charset="0"/>
                                </a:rPr>
                                <m:t>4.4</m:t>
                              </m:r>
                            </m:e>
                          </m:d>
                          <m:r>
                            <a:rPr lang="es-ES" i="1">
                              <a:latin typeface="Cambria Math" panose="02040503050406030204" pitchFamily="18" charset="0"/>
                            </a:rPr>
                            <m:t>+1.25</m:t>
                          </m:r>
                          <m:d>
                            <m:dPr>
                              <m:ctrlPr>
                                <a:rPr lang="es-EC" i="1">
                                  <a:latin typeface="Cambria Math" panose="02040503050406030204" pitchFamily="18" charset="0"/>
                                </a:rPr>
                              </m:ctrlPr>
                            </m:dPr>
                            <m:e>
                              <m:r>
                                <a:rPr lang="es-ES" i="1">
                                  <a:latin typeface="Cambria Math" panose="02040503050406030204" pitchFamily="18" charset="0"/>
                                </a:rPr>
                                <m:t>1.9</m:t>
                              </m:r>
                            </m:e>
                          </m:d>
                          <m:r>
                            <a:rPr lang="es-ES" i="1">
                              <a:latin typeface="Cambria Math" panose="02040503050406030204" pitchFamily="18" charset="0"/>
                            </a:rPr>
                            <m:t>+1.75(61)</m:t>
                          </m:r>
                        </m:e>
                      </m:d>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𝑅𝑒𝑠𝑖𝑠𝑡𝑒𝑛𝑐𝑖𝑎𝐼</m:t>
                          </m:r>
                        </m:sub>
                      </m:sSub>
                      <m:r>
                        <a:rPr lang="es-ES" i="1">
                          <a:latin typeface="Cambria Math" panose="02040503050406030204" pitchFamily="18" charset="0"/>
                        </a:rPr>
                        <m:t>=134.6 </m:t>
                      </m:r>
                      <m:r>
                        <a:rPr lang="es-ES" i="1">
                          <a:latin typeface="Cambria Math" panose="02040503050406030204" pitchFamily="18" charset="0"/>
                        </a:rPr>
                        <m:t>𝑘𝑖𝑝𝑠</m:t>
                      </m:r>
                    </m:oMath>
                  </m:oMathPara>
                </a14:m>
                <a:endParaRPr lang="es-EC" dirty="0"/>
              </a:p>
              <a:p>
                <a:r>
                  <a:rPr lang="es-ES" dirty="0"/>
                  <a:t> </a:t>
                </a:r>
                <a:endParaRPr lang="es-ES"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𝑅𝑒𝑠𝑖𝑠𝑡𝑒𝑛𝑐𝑖𝑎𝐼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1.25</m:t>
                          </m:r>
                          <m:d>
                            <m:dPr>
                              <m:ctrlPr>
                                <a:rPr lang="es-EC" i="1">
                                  <a:latin typeface="Cambria Math" panose="02040503050406030204" pitchFamily="18" charset="0"/>
                                </a:rPr>
                              </m:ctrlPr>
                            </m:dPr>
                            <m:e>
                              <m:r>
                                <a:rPr lang="es-ES" i="1">
                                  <a:latin typeface="Cambria Math" panose="02040503050406030204" pitchFamily="18" charset="0"/>
                                </a:rPr>
                                <m:t>131.7</m:t>
                              </m:r>
                            </m:e>
                          </m:d>
                          <m:r>
                            <a:rPr lang="es-ES" i="1">
                              <a:latin typeface="Cambria Math" panose="02040503050406030204" pitchFamily="18" charset="0"/>
                            </a:rPr>
                            <m:t>+1.50</m:t>
                          </m:r>
                          <m:d>
                            <m:dPr>
                              <m:ctrlPr>
                                <a:rPr lang="es-EC" i="1">
                                  <a:latin typeface="Cambria Math" panose="02040503050406030204" pitchFamily="18" charset="0"/>
                                </a:rPr>
                              </m:ctrlPr>
                            </m:dPr>
                            <m:e>
                              <m:r>
                                <a:rPr lang="es-ES" i="1">
                                  <a:latin typeface="Cambria Math" panose="02040503050406030204" pitchFamily="18" charset="0"/>
                                </a:rPr>
                                <m:t>38.3</m:t>
                              </m:r>
                            </m:e>
                          </m:d>
                          <m:r>
                            <a:rPr lang="es-ES" i="1">
                              <a:latin typeface="Cambria Math" panose="02040503050406030204" pitchFamily="18" charset="0"/>
                            </a:rPr>
                            <m:t>+1.25</m:t>
                          </m:r>
                          <m:d>
                            <m:dPr>
                              <m:ctrlPr>
                                <a:rPr lang="es-EC" i="1">
                                  <a:latin typeface="Cambria Math" panose="02040503050406030204" pitchFamily="18" charset="0"/>
                                </a:rPr>
                              </m:ctrlPr>
                            </m:dPr>
                            <m:e>
                              <m:r>
                                <a:rPr lang="es-ES" i="1">
                                  <a:latin typeface="Cambria Math" panose="02040503050406030204" pitchFamily="18" charset="0"/>
                                </a:rPr>
                                <m:t>16.8</m:t>
                              </m:r>
                            </m:e>
                          </m:d>
                          <m:r>
                            <a:rPr lang="es-ES" i="1">
                              <a:latin typeface="Cambria Math" panose="02040503050406030204" pitchFamily="18" charset="0"/>
                            </a:rPr>
                            <m:t>+1.75(467.4)</m:t>
                          </m:r>
                        </m:e>
                      </m:d>
                    </m:oMath>
                  </m:oMathPara>
                </a14:m>
                <a:endParaRPr lang="es-EC" dirty="0" smtClean="0"/>
              </a:p>
              <a:p>
                <a:endParaRPr lang="es-EC" dirty="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𝑅𝑒𝑠𝑖𝑠𝑡𝑒𝑛𝑐𝑖𝑎𝐼</m:t>
                          </m:r>
                        </m:sub>
                      </m:sSub>
                      <m:r>
                        <a:rPr lang="es-ES" i="1">
                          <a:latin typeface="Cambria Math" panose="02040503050406030204" pitchFamily="18" charset="0"/>
                        </a:rPr>
                        <m:t>=1061.0 </m:t>
                      </m:r>
                      <m:r>
                        <a:rPr lang="es-ES" i="1">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𝑓𝑡</m:t>
                      </m:r>
                    </m:oMath>
                  </m:oMathPara>
                </a14:m>
                <a:endParaRPr lang="es-EC" dirty="0"/>
              </a:p>
              <a:p>
                <a:pPr algn="ctr"/>
                <a:endParaRPr lang="es-EC" dirty="0"/>
              </a:p>
              <a:p>
                <a:endParaRPr lang="es-EC" dirty="0"/>
              </a:p>
              <a:p>
                <a:endParaRPr lang="es-EC" dirty="0"/>
              </a:p>
              <a:p>
                <a:endParaRPr lang="es-EC" dirty="0"/>
              </a:p>
              <a:p>
                <a:endParaRPr lang="es-EC" dirty="0"/>
              </a:p>
              <a:p>
                <a:pPr marL="449580" indent="180340" algn="just">
                  <a:lnSpc>
                    <a:spcPct val="150000"/>
                  </a:lnSpc>
                  <a:spcAft>
                    <a:spcPts val="0"/>
                  </a:spcAft>
                </a:pPr>
                <a:endParaRPr lang="es-EC" i="1" dirty="0" smtClean="0">
                  <a:latin typeface="Cambria Math" panose="02040503050406030204" pitchFamily="18" charset="0"/>
                  <a:ea typeface="Times New Roman" panose="02020603050405020304" pitchFamily="18" charset="0"/>
                  <a:cs typeface="Arial" panose="020B0604020202020204" pitchFamily="34" charset="0"/>
                </a:endParaRPr>
              </a:p>
              <a:p>
                <a:pPr marL="449580" indent="180340" algn="just">
                  <a:lnSpc>
                    <a:spcPct val="150000"/>
                  </a:lnSpc>
                  <a:spcAft>
                    <a:spcPts val="0"/>
                  </a:spcAft>
                </a:pPr>
                <a:r>
                  <a:rPr lang="es-ES" dirty="0">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29818" y="2054743"/>
                <a:ext cx="8318646" cy="5909310"/>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53853910"/>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977" y="5898471"/>
            <a:ext cx="3168352" cy="955698"/>
          </a:xfrm>
          <a:prstGeom prst="rect">
            <a:avLst/>
          </a:prstGeom>
        </p:spPr>
      </p:pic>
      <p:sp>
        <p:nvSpPr>
          <p:cNvPr id="3" name="Rectángulo 2"/>
          <p:cNvSpPr/>
          <p:nvPr/>
        </p:nvSpPr>
        <p:spPr>
          <a:xfrm>
            <a:off x="1674168" y="2060848"/>
            <a:ext cx="6408712" cy="3970318"/>
          </a:xfrm>
          <a:prstGeom prst="rect">
            <a:avLst/>
          </a:prstGeom>
        </p:spPr>
        <p:txBody>
          <a:bodyPr wrap="square">
            <a:spAutoFit/>
          </a:bodyPr>
          <a:lstStyle/>
          <a:p>
            <a:pPr marL="285750" lvl="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Efectuar </a:t>
            </a:r>
            <a:r>
              <a:rPr lang="es-ES" dirty="0">
                <a:latin typeface="Times New Roman" panose="02020603050405020304" pitchFamily="18" charset="0"/>
                <a:cs typeface="Times New Roman" panose="02020603050405020304" pitchFamily="18" charset="0"/>
              </a:rPr>
              <a:t>la selección del tipo de armadura adecuado para el puente mediante el uso de una matriz de alternativas. </a:t>
            </a:r>
          </a:p>
          <a:p>
            <a:pPr marL="285750" lvl="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Realizar </a:t>
            </a:r>
            <a:r>
              <a:rPr lang="es-ES" dirty="0">
                <a:latin typeface="Times New Roman" panose="02020603050405020304" pitchFamily="18" charset="0"/>
                <a:cs typeface="Times New Roman" panose="02020603050405020304" pitchFamily="18" charset="0"/>
              </a:rPr>
              <a:t>el análisis y diseño de los elementos estructurales que constituyen a la superestructura y subestructura del puente basculante.</a:t>
            </a:r>
          </a:p>
          <a:p>
            <a:pPr marL="285750" lvl="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Efectuar </a:t>
            </a:r>
            <a:r>
              <a:rPr lang="es-ES" dirty="0">
                <a:latin typeface="Times New Roman" panose="02020603050405020304" pitchFamily="18" charset="0"/>
                <a:cs typeface="Times New Roman" panose="02020603050405020304" pitchFamily="18" charset="0"/>
              </a:rPr>
              <a:t>la selección del sistema que impulsará el puente basculante.</a:t>
            </a:r>
          </a:p>
          <a:p>
            <a:pPr marL="285750" lvl="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Simular </a:t>
            </a:r>
            <a:r>
              <a:rPr lang="es-ES" dirty="0">
                <a:latin typeface="Times New Roman" panose="02020603050405020304" pitchFamily="18" charset="0"/>
                <a:cs typeface="Times New Roman" panose="02020603050405020304" pitchFamily="18" charset="0"/>
              </a:rPr>
              <a:t>el comportamiento estático y dinámico del puente mediante el método de elementos finitos usando un programa computacional.</a:t>
            </a:r>
          </a:p>
          <a:p>
            <a:pPr marL="285750" lvl="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Fabricar </a:t>
            </a:r>
            <a:r>
              <a:rPr lang="es-ES" dirty="0">
                <a:latin typeface="Times New Roman" panose="02020603050405020304" pitchFamily="18" charset="0"/>
                <a:cs typeface="Times New Roman" panose="02020603050405020304" pitchFamily="18" charset="0"/>
              </a:rPr>
              <a:t>un modelo a escala para comprobar de manera real la resistencia del mismo al someterlo a carga estática, mediante el uso de un medidor digital de tensión y celda de carga tipo S.</a:t>
            </a:r>
          </a:p>
          <a:p>
            <a:pPr algn="just"/>
            <a:endParaRPr lang="es-EC" dirty="0">
              <a:latin typeface="Times New Roman" panose="02020603050405020304" pitchFamily="18" charset="0"/>
              <a:cs typeface="Times New Roman" panose="02020603050405020304" pitchFamily="18" charset="0"/>
            </a:endParaRPr>
          </a:p>
        </p:txBody>
      </p:sp>
      <p:sp>
        <p:nvSpPr>
          <p:cNvPr id="4" name="Rectángulo 3"/>
          <p:cNvSpPr/>
          <p:nvPr/>
        </p:nvSpPr>
        <p:spPr>
          <a:xfrm>
            <a:off x="1674168" y="1443069"/>
            <a:ext cx="6408712" cy="369332"/>
          </a:xfrm>
          <a:prstGeom prst="rect">
            <a:avLst/>
          </a:prstGeom>
        </p:spPr>
        <p:txBody>
          <a:bodyPr wrap="square">
            <a:spAutoFit/>
          </a:bodyPr>
          <a:lstStyle/>
          <a:p>
            <a:r>
              <a:rPr lang="es-MX" b="1" dirty="0" smtClean="0">
                <a:latin typeface="Times New Roman" panose="02020603050405020304" pitchFamily="18" charset="0"/>
                <a:ea typeface="Calibri" panose="020F0502020204030204" pitchFamily="34" charset="0"/>
              </a:rPr>
              <a:t>OBJETIVOS ESPECÍFICOS:</a:t>
            </a:r>
            <a:endParaRPr lang="es-EC" b="1" dirty="0"/>
          </a:p>
        </p:txBody>
      </p:sp>
    </p:spTree>
    <p:extLst>
      <p:ext uri="{BB962C8B-B14F-4D97-AF65-F5344CB8AC3E}">
        <p14:creationId xmlns:p14="http://schemas.microsoft.com/office/powerpoint/2010/main" val="2674698887"/>
      </p:ext>
    </p:extLst>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1013"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COMBINACIONES DE CARGA</a:t>
            </a:r>
            <a:endParaRPr lang="es-EC" b="1" dirty="0"/>
          </a:p>
        </p:txBody>
      </p:sp>
      <p:sp>
        <p:nvSpPr>
          <p:cNvPr id="9" name="Rectángulo 8"/>
          <p:cNvSpPr/>
          <p:nvPr/>
        </p:nvSpPr>
        <p:spPr>
          <a:xfrm>
            <a:off x="545938" y="1151049"/>
            <a:ext cx="5322206" cy="369332"/>
          </a:xfrm>
          <a:prstGeom prst="rect">
            <a:avLst/>
          </a:prstGeom>
        </p:spPr>
        <p:txBody>
          <a:bodyPr wrap="square">
            <a:spAutoFit/>
          </a:bodyPr>
          <a:lstStyle/>
          <a:p>
            <a:pPr lvl="0"/>
            <a:r>
              <a:rPr lang="es-ES" b="1" u="sng" dirty="0">
                <a:latin typeface="Times New Roman" panose="02020603050405020304" pitchFamily="18" charset="0"/>
                <a:cs typeface="Times New Roman" panose="02020603050405020304" pitchFamily="18" charset="0"/>
              </a:rPr>
              <a:t>Viga e</a:t>
            </a:r>
            <a:r>
              <a:rPr lang="es-ES" b="1" u="sng" dirty="0" smtClean="0">
                <a:latin typeface="Times New Roman" panose="02020603050405020304" pitchFamily="18" charset="0"/>
                <a:cs typeface="Times New Roman" panose="02020603050405020304" pitchFamily="18" charset="0"/>
              </a:rPr>
              <a:t>xterior- </a:t>
            </a:r>
            <a:r>
              <a:rPr lang="es-ES" b="1" u="sng" dirty="0">
                <a:latin typeface="Times New Roman" panose="02020603050405020304" pitchFamily="18" charset="0"/>
                <a:cs typeface="Times New Roman" panose="02020603050405020304" pitchFamily="18" charset="0"/>
              </a:rPr>
              <a:t>Momento y cortante </a:t>
            </a:r>
            <a:r>
              <a:rPr lang="es-ES" b="1" u="sng" dirty="0" err="1">
                <a:latin typeface="Times New Roman" panose="02020603050405020304" pitchFamily="18" charset="0"/>
                <a:cs typeface="Times New Roman" panose="02020603050405020304" pitchFamily="18" charset="0"/>
              </a:rPr>
              <a:t>factorado</a:t>
            </a:r>
            <a:endParaRPr lang="es-EC" b="1"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429818" y="2054743"/>
                <a:ext cx="8318646" cy="6014211"/>
              </a:xfrm>
              <a:prstGeom prst="rect">
                <a:avLst/>
              </a:prstGeom>
            </p:spPr>
            <p:txBody>
              <a:bodyPr wrap="square">
                <a:spAutoFit/>
              </a:bodyPr>
              <a:lstStyle/>
              <a:p>
                <a:pPr algn="ctr"/>
                <a:endParaRPr lang="es-ES" dirty="0" smtClean="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1.5</m:t>
                          </m:r>
                          <m:d>
                            <m:dPr>
                              <m:ctrlPr>
                                <a:rPr lang="es-EC"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e>
                      </m:d>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𝐹𝑎𝑡𝑖𝑔𝑎𝐼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1.5(26.5)</m:t>
                          </m:r>
                        </m:e>
                      </m:d>
                      <m:r>
                        <a:rPr lang="es-ES" i="1">
                          <a:latin typeface="Cambria Math" panose="02040503050406030204" pitchFamily="18" charset="0"/>
                        </a:rPr>
                        <m:t>=39.8 </m:t>
                      </m:r>
                      <m:r>
                        <a:rPr lang="es-ES" i="1">
                          <a:latin typeface="Cambria Math" panose="02040503050406030204" pitchFamily="18" charset="0"/>
                        </a:rPr>
                        <m:t>𝑘𝑖𝑝𝑠</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𝐹𝑎𝑡𝑖𝑔𝑎𝐼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1.5(211.3)</m:t>
                          </m:r>
                        </m:e>
                      </m:d>
                      <m:r>
                        <a:rPr lang="es-ES" i="1">
                          <a:latin typeface="Cambria Math" panose="02040503050406030204" pitchFamily="18" charset="0"/>
                        </a:rPr>
                        <m:t>=317.0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r>
                  <a:rPr lang="es-ES" dirty="0"/>
                  <a:t> </a:t>
                </a:r>
                <a:endParaRPr lang="es-ES" dirty="0" smtClean="0"/>
              </a:p>
              <a:p>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0.75</m:t>
                          </m:r>
                          <m:d>
                            <m:dPr>
                              <m:ctrlPr>
                                <a:rPr lang="es-EC"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e>
                      </m:d>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𝐹𝑎𝑡𝑖𝑔𝑎𝐼𝐼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0.75(26.5)</m:t>
                          </m:r>
                        </m:e>
                      </m:d>
                      <m:r>
                        <a:rPr lang="es-ES" i="1">
                          <a:latin typeface="Cambria Math" panose="02040503050406030204" pitchFamily="18" charset="0"/>
                        </a:rPr>
                        <m:t>=19.9 </m:t>
                      </m:r>
                      <m:r>
                        <a:rPr lang="es-ES" i="1">
                          <a:latin typeface="Cambria Math" panose="02040503050406030204" pitchFamily="18" charset="0"/>
                        </a:rPr>
                        <m:t>𝑘𝑖𝑝𝑠</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𝐹𝑎𝑡𝑖𝑔𝑎𝐼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0.75(211.3)</m:t>
                          </m:r>
                        </m:e>
                      </m:d>
                      <m:r>
                        <a:rPr lang="es-ES" i="1">
                          <a:latin typeface="Cambria Math" panose="02040503050406030204" pitchFamily="18" charset="0"/>
                        </a:rPr>
                        <m:t>=158.5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pPr algn="ctr"/>
                <a:endParaRPr lang="es-EC" dirty="0"/>
              </a:p>
              <a:p>
                <a:endParaRPr lang="es-EC" dirty="0"/>
              </a:p>
              <a:p>
                <a:endParaRPr lang="es-EC" dirty="0"/>
              </a:p>
              <a:p>
                <a:endParaRPr lang="es-EC" dirty="0"/>
              </a:p>
              <a:p>
                <a:endParaRPr lang="es-EC" dirty="0"/>
              </a:p>
              <a:p>
                <a:pPr marL="449580" indent="180340" algn="just">
                  <a:lnSpc>
                    <a:spcPct val="150000"/>
                  </a:lnSpc>
                  <a:spcAft>
                    <a:spcPts val="0"/>
                  </a:spcAft>
                </a:pPr>
                <a:endParaRPr lang="es-EC" i="1" dirty="0" smtClean="0">
                  <a:latin typeface="Cambria Math" panose="02040503050406030204" pitchFamily="18" charset="0"/>
                  <a:ea typeface="Times New Roman" panose="02020603050405020304" pitchFamily="18" charset="0"/>
                  <a:cs typeface="Arial" panose="020B0604020202020204" pitchFamily="34" charset="0"/>
                </a:endParaRPr>
              </a:p>
              <a:p>
                <a:pPr marL="449580" indent="180340" algn="just">
                  <a:lnSpc>
                    <a:spcPct val="150000"/>
                  </a:lnSpc>
                  <a:spcAft>
                    <a:spcPts val="0"/>
                  </a:spcAft>
                </a:pPr>
                <a:r>
                  <a:rPr lang="es-ES" dirty="0">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29818" y="2054743"/>
                <a:ext cx="8318646" cy="6014211"/>
              </a:xfrm>
              <a:prstGeom prst="rect">
                <a:avLst/>
              </a:prstGeom>
              <a:blipFill rotWithShape="0">
                <a:blip r:embed="rId4"/>
                <a:stretch>
                  <a:fillRect/>
                </a:stretch>
              </a:blipFill>
            </p:spPr>
            <p:txBody>
              <a:bodyPr/>
              <a:lstStyle/>
              <a:p>
                <a:r>
                  <a:rPr lang="es-EC">
                    <a:noFill/>
                  </a:rPr>
                  <a:t> </a:t>
                </a:r>
              </a:p>
            </p:txBody>
          </p:sp>
        </mc:Fallback>
      </mc:AlternateContent>
      <p:sp>
        <p:nvSpPr>
          <p:cNvPr id="12" name="Rectángulo 11"/>
          <p:cNvSpPr/>
          <p:nvPr/>
        </p:nvSpPr>
        <p:spPr>
          <a:xfrm>
            <a:off x="-43391" y="1596668"/>
            <a:ext cx="3456074" cy="507831"/>
          </a:xfrm>
          <a:prstGeom prst="rect">
            <a:avLst/>
          </a:prstGeom>
        </p:spPr>
        <p:txBody>
          <a:bodyPr wrap="none">
            <a:spAutoFit/>
          </a:bodyPr>
          <a:lstStyle/>
          <a:p>
            <a:pPr marL="449580" indent="180340" algn="just">
              <a:lnSpc>
                <a:spcPct val="150000"/>
              </a:lnSpc>
              <a:spcAft>
                <a:spcPts val="0"/>
              </a:spcAft>
            </a:pPr>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Estado Límite Fatiga I y II</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831782"/>
      </p:ext>
    </p:extLst>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COMBINACIONES DE CARGA</a:t>
            </a:r>
            <a:endParaRPr lang="es-EC" b="1" dirty="0"/>
          </a:p>
        </p:txBody>
      </p:sp>
      <p:sp>
        <p:nvSpPr>
          <p:cNvPr id="9" name="Rectángulo 8"/>
          <p:cNvSpPr/>
          <p:nvPr/>
        </p:nvSpPr>
        <p:spPr>
          <a:xfrm>
            <a:off x="545938" y="1151049"/>
            <a:ext cx="5322206" cy="369332"/>
          </a:xfrm>
          <a:prstGeom prst="rect">
            <a:avLst/>
          </a:prstGeom>
        </p:spPr>
        <p:txBody>
          <a:bodyPr wrap="square">
            <a:spAutoFit/>
          </a:bodyPr>
          <a:lstStyle/>
          <a:p>
            <a:pPr lvl="0"/>
            <a:r>
              <a:rPr lang="es-ES" b="1" u="sng" dirty="0">
                <a:latin typeface="Times New Roman" panose="02020603050405020304" pitchFamily="18" charset="0"/>
                <a:cs typeface="Times New Roman" panose="02020603050405020304" pitchFamily="18" charset="0"/>
              </a:rPr>
              <a:t>Viga e</a:t>
            </a:r>
            <a:r>
              <a:rPr lang="es-ES" b="1" u="sng" dirty="0" smtClean="0">
                <a:latin typeface="Times New Roman" panose="02020603050405020304" pitchFamily="18" charset="0"/>
                <a:cs typeface="Times New Roman" panose="02020603050405020304" pitchFamily="18" charset="0"/>
              </a:rPr>
              <a:t>xterior- </a:t>
            </a:r>
            <a:r>
              <a:rPr lang="es-ES" b="1" u="sng" dirty="0">
                <a:latin typeface="Times New Roman" panose="02020603050405020304" pitchFamily="18" charset="0"/>
                <a:cs typeface="Times New Roman" panose="02020603050405020304" pitchFamily="18" charset="0"/>
              </a:rPr>
              <a:t>Momento y cortante </a:t>
            </a:r>
            <a:r>
              <a:rPr lang="es-ES" b="1" u="sng" dirty="0" err="1">
                <a:latin typeface="Times New Roman" panose="02020603050405020304" pitchFamily="18" charset="0"/>
                <a:cs typeface="Times New Roman" panose="02020603050405020304" pitchFamily="18" charset="0"/>
              </a:rPr>
              <a:t>factorado</a:t>
            </a:r>
            <a:endParaRPr lang="es-EC" b="1"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429818" y="2054743"/>
                <a:ext cx="8318646" cy="5859233"/>
              </a:xfrm>
              <a:prstGeom prst="rect">
                <a:avLst/>
              </a:prstGeom>
            </p:spPr>
            <p:txBody>
              <a:bodyPr wrap="square">
                <a:spAutoFit/>
              </a:bodyPr>
              <a:lstStyle/>
              <a:p>
                <a:pPr algn="ctr"/>
                <a:endParaRPr lang="es-ES" dirty="0" smtClean="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1.0</m:t>
                          </m:r>
                          <m:r>
                            <a:rPr lang="es-ES" i="1">
                              <a:latin typeface="Cambria Math" panose="02040503050406030204" pitchFamily="18" charset="0"/>
                            </a:rPr>
                            <m:t>𝐷</m:t>
                          </m:r>
                          <m:r>
                            <a:rPr lang="es-ES" i="1">
                              <a:latin typeface="Cambria Math" panose="02040503050406030204" pitchFamily="18" charset="0"/>
                            </a:rPr>
                            <m:t>1+1.0</m:t>
                          </m:r>
                          <m:r>
                            <a:rPr lang="es-ES" i="1">
                              <a:latin typeface="Cambria Math" panose="02040503050406030204" pitchFamily="18" charset="0"/>
                            </a:rPr>
                            <m:t>𝐷</m:t>
                          </m:r>
                          <m:r>
                            <a:rPr lang="es-ES" i="1">
                              <a:latin typeface="Cambria Math" panose="02040503050406030204" pitchFamily="18" charset="0"/>
                            </a:rPr>
                            <m:t>2+1.0</m:t>
                          </m:r>
                          <m:r>
                            <a:rPr lang="es-ES" i="1">
                              <a:latin typeface="Cambria Math" panose="02040503050406030204" pitchFamily="18" charset="0"/>
                            </a:rPr>
                            <m:t>𝐷</m:t>
                          </m:r>
                          <m:r>
                            <a:rPr lang="es-ES" i="1">
                              <a:latin typeface="Cambria Math" panose="02040503050406030204" pitchFamily="18" charset="0"/>
                            </a:rPr>
                            <m:t>3+1.30</m:t>
                          </m:r>
                          <m:d>
                            <m:dPr>
                              <m:ctrlPr>
                                <a:rPr lang="es-EC" i="1">
                                  <a:latin typeface="Cambria Math" panose="02040503050406030204" pitchFamily="18" charset="0"/>
                                </a:rPr>
                              </m:ctrlPr>
                            </m:dPr>
                            <m:e>
                              <m:r>
                                <a:rPr lang="es-ES" i="1">
                                  <a:latin typeface="Cambria Math" panose="02040503050406030204" pitchFamily="18" charset="0"/>
                                </a:rPr>
                                <m:t>𝐿𝐿</m:t>
                              </m:r>
                              <m:r>
                                <a:rPr lang="es-ES" i="1">
                                  <a:latin typeface="Cambria Math" panose="02040503050406030204" pitchFamily="18" charset="0"/>
                                </a:rPr>
                                <m:t>+</m:t>
                              </m:r>
                              <m:r>
                                <a:rPr lang="es-ES" i="1">
                                  <a:latin typeface="Cambria Math" panose="02040503050406030204" pitchFamily="18" charset="0"/>
                                </a:rPr>
                                <m:t>𝐼𝑀</m:t>
                              </m:r>
                            </m:e>
                          </m:d>
                        </m:e>
                      </m:d>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𝑠𝑒𝑟𝑣𝑖𝑐𝑖𝑜𝐼𝐼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1.0</m:t>
                          </m:r>
                          <m:d>
                            <m:dPr>
                              <m:ctrlPr>
                                <a:rPr lang="es-EC" i="1">
                                  <a:latin typeface="Cambria Math" panose="02040503050406030204" pitchFamily="18" charset="0"/>
                                </a:rPr>
                              </m:ctrlPr>
                            </m:dPr>
                            <m:e>
                              <m:r>
                                <a:rPr lang="es-ES" i="1">
                                  <a:latin typeface="Cambria Math" panose="02040503050406030204" pitchFamily="18" charset="0"/>
                                </a:rPr>
                                <m:t>15.1</m:t>
                              </m:r>
                            </m:e>
                          </m:d>
                          <m:r>
                            <a:rPr lang="es-ES" i="1">
                              <a:latin typeface="Cambria Math" panose="02040503050406030204" pitchFamily="18" charset="0"/>
                            </a:rPr>
                            <m:t>+1.0</m:t>
                          </m:r>
                          <m:d>
                            <m:dPr>
                              <m:ctrlPr>
                                <a:rPr lang="es-EC" i="1">
                                  <a:latin typeface="Cambria Math" panose="02040503050406030204" pitchFamily="18" charset="0"/>
                                </a:rPr>
                              </m:ctrlPr>
                            </m:dPr>
                            <m:e>
                              <m:r>
                                <a:rPr lang="es-ES" i="1">
                                  <a:latin typeface="Cambria Math" panose="02040503050406030204" pitchFamily="18" charset="0"/>
                                </a:rPr>
                                <m:t>4.4</m:t>
                              </m:r>
                            </m:e>
                          </m:d>
                          <m:r>
                            <a:rPr lang="es-ES" i="1">
                              <a:latin typeface="Cambria Math" panose="02040503050406030204" pitchFamily="18" charset="0"/>
                            </a:rPr>
                            <m:t>+1.0</m:t>
                          </m:r>
                          <m:d>
                            <m:dPr>
                              <m:ctrlPr>
                                <a:rPr lang="es-EC" i="1">
                                  <a:latin typeface="Cambria Math" panose="02040503050406030204" pitchFamily="18" charset="0"/>
                                </a:rPr>
                              </m:ctrlPr>
                            </m:dPr>
                            <m:e>
                              <m:r>
                                <a:rPr lang="es-ES" i="1">
                                  <a:latin typeface="Cambria Math" panose="02040503050406030204" pitchFamily="18" charset="0"/>
                                </a:rPr>
                                <m:t>1.9</m:t>
                              </m:r>
                            </m:e>
                          </m:d>
                          <m:r>
                            <a:rPr lang="es-ES" i="1">
                              <a:latin typeface="Cambria Math" panose="02040503050406030204" pitchFamily="18" charset="0"/>
                            </a:rPr>
                            <m:t>+1.3(61.0)</m:t>
                          </m:r>
                        </m:e>
                      </m:d>
                      <m:r>
                        <a:rPr lang="es-ES" i="1">
                          <a:latin typeface="Cambria Math" panose="02040503050406030204" pitchFamily="18" charset="0"/>
                        </a:rPr>
                        <m:t>=100.7 </m:t>
                      </m:r>
                      <m:r>
                        <a:rPr lang="es-ES" i="1">
                          <a:latin typeface="Cambria Math" panose="02040503050406030204" pitchFamily="18" charset="0"/>
                        </a:rPr>
                        <m:t>𝑘𝑖𝑝𝑠</m:t>
                      </m:r>
                    </m:oMath>
                  </m:oMathPara>
                </a14:m>
                <a:endParaRPr lang="es-EC" dirty="0"/>
              </a:p>
              <a:p>
                <a:endParaRPr lang="es-EC" i="1" dirty="0" smtClean="0"/>
              </a:p>
              <a:p>
                <a:pPr algn="ct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𝑠𝑒𝑟𝑣𝑖𝑐𝑖𝑜𝐼𝐼</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m:t>
                          </m:r>
                          <m:d>
                            <m:dPr>
                              <m:ctrlPr>
                                <a:rPr lang="es-EC" i="1">
                                  <a:latin typeface="Cambria Math" panose="02040503050406030204" pitchFamily="18" charset="0"/>
                                </a:rPr>
                              </m:ctrlPr>
                            </m:dPr>
                            <m:e>
                              <m:r>
                                <a:rPr lang="es-ES" i="1">
                                  <a:latin typeface="Cambria Math" panose="02040503050406030204" pitchFamily="18" charset="0"/>
                                </a:rPr>
                                <m:t>131.7</m:t>
                              </m:r>
                            </m:e>
                          </m:d>
                          <m:r>
                            <a:rPr lang="es-ES" i="1">
                              <a:latin typeface="Cambria Math" panose="02040503050406030204" pitchFamily="18" charset="0"/>
                            </a:rPr>
                            <m:t>+1</m:t>
                          </m:r>
                          <m:d>
                            <m:dPr>
                              <m:ctrlPr>
                                <a:rPr lang="es-EC" i="1">
                                  <a:latin typeface="Cambria Math" panose="02040503050406030204" pitchFamily="18" charset="0"/>
                                </a:rPr>
                              </m:ctrlPr>
                            </m:dPr>
                            <m:e>
                              <m:r>
                                <a:rPr lang="es-ES" i="1">
                                  <a:latin typeface="Cambria Math" panose="02040503050406030204" pitchFamily="18" charset="0"/>
                                </a:rPr>
                                <m:t>38.3</m:t>
                              </m:r>
                            </m:e>
                          </m:d>
                          <m:r>
                            <a:rPr lang="es-ES" i="1">
                              <a:latin typeface="Cambria Math" panose="02040503050406030204" pitchFamily="18" charset="0"/>
                            </a:rPr>
                            <m:t>+1</m:t>
                          </m:r>
                          <m:d>
                            <m:dPr>
                              <m:ctrlPr>
                                <a:rPr lang="es-EC" i="1">
                                  <a:latin typeface="Cambria Math" panose="02040503050406030204" pitchFamily="18" charset="0"/>
                                </a:rPr>
                              </m:ctrlPr>
                            </m:dPr>
                            <m:e>
                              <m:r>
                                <a:rPr lang="es-ES" i="1">
                                  <a:latin typeface="Cambria Math" panose="02040503050406030204" pitchFamily="18" charset="0"/>
                                </a:rPr>
                                <m:t>16.8</m:t>
                              </m:r>
                            </m:e>
                          </m:d>
                          <m:r>
                            <a:rPr lang="es-ES" i="1">
                              <a:latin typeface="Cambria Math" panose="02040503050406030204" pitchFamily="18" charset="0"/>
                            </a:rPr>
                            <m:t>+1.3(467.4)</m:t>
                          </m:r>
                        </m:e>
                      </m:d>
                      <m:r>
                        <a:rPr lang="es-ES" i="1">
                          <a:latin typeface="Cambria Math" panose="02040503050406030204" pitchFamily="18" charset="0"/>
                        </a:rPr>
                        <m:t>=794.4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smtClean="0"/>
              </a:p>
              <a:p>
                <a:pPr algn="ctr"/>
                <a:r>
                  <a:rPr lang="es-ES" dirty="0"/>
                  <a:t> </a:t>
                </a:r>
                <a:endParaRPr lang="es-ES" dirty="0" smtClean="0"/>
              </a:p>
              <a:p>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𝑈</m:t>
                      </m:r>
                      <m:r>
                        <a:rPr lang="es-ES" i="1">
                          <a:latin typeface="Cambria Math" panose="02040503050406030204" pitchFamily="18" charset="0"/>
                        </a:rPr>
                        <m:t>=</m:t>
                      </m:r>
                      <m:r>
                        <a:rPr lang="es-ES" i="1">
                          <a:latin typeface="Cambria Math" panose="02040503050406030204" pitchFamily="18" charset="0"/>
                        </a:rPr>
                        <m:t>𝜂</m:t>
                      </m:r>
                      <m:d>
                        <m:dPr>
                          <m:begChr m:val="["/>
                          <m:endChr m:val="]"/>
                          <m:ctrlPr>
                            <a:rPr lang="es-EC" i="1">
                              <a:latin typeface="Cambria Math" panose="02040503050406030204" pitchFamily="18" charset="0"/>
                            </a:rPr>
                          </m:ctrlPr>
                        </m:dPr>
                        <m:e>
                          <m:r>
                            <a:rPr lang="es-ES" i="1">
                              <a:latin typeface="Cambria Math" panose="02040503050406030204" pitchFamily="18" charset="0"/>
                            </a:rPr>
                            <m:t>1.25</m:t>
                          </m:r>
                          <m:d>
                            <m:dPr>
                              <m:ctrlPr>
                                <a:rPr lang="es-EC" i="1">
                                  <a:latin typeface="Cambria Math" panose="02040503050406030204" pitchFamily="18" charset="0"/>
                                </a:rPr>
                              </m:ctrlPr>
                            </m:dPr>
                            <m:e>
                              <m:r>
                                <a:rPr lang="es-ES" i="1">
                                  <a:latin typeface="Cambria Math" panose="02040503050406030204" pitchFamily="18" charset="0"/>
                                </a:rPr>
                                <m:t>𝐷</m:t>
                              </m:r>
                              <m:r>
                                <a:rPr lang="es-ES" i="1">
                                  <a:latin typeface="Cambria Math" panose="02040503050406030204" pitchFamily="18" charset="0"/>
                                </a:rPr>
                                <m:t>1</m:t>
                              </m:r>
                            </m:e>
                          </m:d>
                        </m:e>
                      </m:d>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𝐶𝑜𝑛𝑠𝑡𝑟𝑢𝑐𝑐𝑖</m:t>
                          </m:r>
                          <m:r>
                            <a:rPr lang="es-ES" i="1">
                              <a:latin typeface="Cambria Math" panose="02040503050406030204" pitchFamily="18" charset="0"/>
                            </a:rPr>
                            <m:t>ó</m:t>
                          </m:r>
                          <m:r>
                            <a:rPr lang="es-ES" i="1">
                              <a:latin typeface="Cambria Math" panose="02040503050406030204" pitchFamily="18" charset="0"/>
                            </a:rPr>
                            <m:t>𝑛</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1.25(15.1)</m:t>
                          </m:r>
                        </m:e>
                      </m:d>
                      <m:r>
                        <a:rPr lang="es-ES" i="1">
                          <a:latin typeface="Cambria Math" panose="02040503050406030204" pitchFamily="18" charset="0"/>
                        </a:rPr>
                        <m:t>=18.9 </m:t>
                      </m:r>
                      <m:r>
                        <a:rPr lang="es-ES" i="1">
                          <a:latin typeface="Cambria Math" panose="02040503050406030204" pitchFamily="18" charset="0"/>
                        </a:rPr>
                        <m:t>𝑘𝑖𝑝𝑠</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𝐶𝑜𝑛𝑠𝑡𝑟𝑢𝑐𝑐𝑖</m:t>
                          </m:r>
                          <m:r>
                            <a:rPr lang="es-ES" i="1">
                              <a:latin typeface="Cambria Math" panose="02040503050406030204" pitchFamily="18" charset="0"/>
                            </a:rPr>
                            <m:t>ó</m:t>
                          </m:r>
                          <m:r>
                            <a:rPr lang="es-ES" i="1">
                              <a:latin typeface="Cambria Math" panose="02040503050406030204" pitchFamily="18" charset="0"/>
                            </a:rPr>
                            <m:t>𝑛</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1.25(131.7)</m:t>
                          </m:r>
                        </m:e>
                      </m:d>
                      <m:r>
                        <a:rPr lang="es-ES" i="1">
                          <a:latin typeface="Cambria Math" panose="02040503050406030204" pitchFamily="18" charset="0"/>
                        </a:rPr>
                        <m:t>=164.6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pPr algn="ctr"/>
                <a:endParaRPr lang="es-EC" dirty="0"/>
              </a:p>
              <a:p>
                <a:endParaRPr lang="es-EC" dirty="0"/>
              </a:p>
              <a:p>
                <a:endParaRPr lang="es-EC" dirty="0"/>
              </a:p>
              <a:p>
                <a:endParaRPr lang="es-EC" dirty="0"/>
              </a:p>
              <a:p>
                <a:endParaRPr lang="es-EC" dirty="0"/>
              </a:p>
              <a:p>
                <a:pPr marL="449580" indent="180340" algn="just">
                  <a:lnSpc>
                    <a:spcPct val="150000"/>
                  </a:lnSpc>
                  <a:spcAft>
                    <a:spcPts val="0"/>
                  </a:spcAft>
                </a:pPr>
                <a:endParaRPr lang="es-EC" i="1" dirty="0" smtClean="0">
                  <a:latin typeface="Cambria Math" panose="02040503050406030204" pitchFamily="18" charset="0"/>
                  <a:ea typeface="Times New Roman" panose="02020603050405020304" pitchFamily="18" charset="0"/>
                  <a:cs typeface="Arial" panose="020B0604020202020204" pitchFamily="34" charset="0"/>
                </a:endParaRPr>
              </a:p>
              <a:p>
                <a:pPr marL="449580" indent="180340" algn="just">
                  <a:lnSpc>
                    <a:spcPct val="150000"/>
                  </a:lnSpc>
                  <a:spcAft>
                    <a:spcPts val="0"/>
                  </a:spcAft>
                </a:pPr>
                <a:r>
                  <a:rPr lang="es-ES" dirty="0">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29818" y="2054743"/>
                <a:ext cx="8318646" cy="5859233"/>
              </a:xfrm>
              <a:prstGeom prst="rect">
                <a:avLst/>
              </a:prstGeom>
              <a:blipFill rotWithShape="0">
                <a:blip r:embed="rId4"/>
                <a:stretch>
                  <a:fillRect/>
                </a:stretch>
              </a:blipFill>
            </p:spPr>
            <p:txBody>
              <a:bodyPr/>
              <a:lstStyle/>
              <a:p>
                <a:r>
                  <a:rPr lang="es-EC">
                    <a:noFill/>
                  </a:rPr>
                  <a:t> </a:t>
                </a:r>
              </a:p>
            </p:txBody>
          </p:sp>
        </mc:Fallback>
      </mc:AlternateContent>
      <p:sp>
        <p:nvSpPr>
          <p:cNvPr id="8" name="Rectángulo 7"/>
          <p:cNvSpPr/>
          <p:nvPr/>
        </p:nvSpPr>
        <p:spPr>
          <a:xfrm>
            <a:off x="-75452" y="1650754"/>
            <a:ext cx="4853893" cy="507831"/>
          </a:xfrm>
          <a:prstGeom prst="rect">
            <a:avLst/>
          </a:prstGeom>
        </p:spPr>
        <p:txBody>
          <a:bodyPr wrap="none">
            <a:spAutoFit/>
          </a:bodyPr>
          <a:lstStyle/>
          <a:p>
            <a:pPr marL="449580" indent="180340" algn="just">
              <a:lnSpc>
                <a:spcPct val="150000"/>
              </a:lnSpc>
              <a:spcAft>
                <a:spcPts val="0"/>
              </a:spcAft>
            </a:pPr>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Estado Límite Servicio II y Construcción</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523520"/>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PROPIEDADES SECCIÓN PRUEBA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104040"/>
                <a:ext cx="8577989" cy="5183214"/>
              </a:xfrm>
              <a:prstGeom prst="rect">
                <a:avLst/>
              </a:prstGeom>
            </p:spPr>
            <p:txBody>
              <a:bodyPr wrap="none">
                <a:spAutoFit/>
              </a:bodyPr>
              <a:lstStyle/>
              <a:p>
                <a:r>
                  <a:rPr lang="es-ES" dirty="0">
                    <a:latin typeface="Times New Roman" panose="02020603050405020304" pitchFamily="18" charset="0"/>
                    <a:cs typeface="Times New Roman" panose="02020603050405020304" pitchFamily="18" charset="0"/>
                  </a:rPr>
                  <a:t>Para el diseño como ya se calculó anteriormente se determinó que para las vigas interiores </a:t>
                </a:r>
                <a:endParaRPr lang="es-ES" dirty="0" smtClean="0">
                  <a:latin typeface="Times New Roman" panose="02020603050405020304" pitchFamily="18" charset="0"/>
                  <a:cs typeface="Times New Roman" panose="02020603050405020304" pitchFamily="18" charset="0"/>
                </a:endParaRPr>
              </a:p>
              <a:p>
                <a:r>
                  <a:rPr lang="es-ES" dirty="0" smtClean="0">
                    <a:latin typeface="Times New Roman" panose="02020603050405020304" pitchFamily="18" charset="0"/>
                    <a:cs typeface="Times New Roman" panose="02020603050405020304" pitchFamily="18" charset="0"/>
                  </a:rPr>
                  <a:t>los </a:t>
                </a:r>
                <a:r>
                  <a:rPr lang="es-ES" dirty="0">
                    <a:latin typeface="Times New Roman" panose="02020603050405020304" pitchFamily="18" charset="0"/>
                    <a:cs typeface="Times New Roman" panose="02020603050405020304" pitchFamily="18" charset="0"/>
                  </a:rPr>
                  <a:t>valores críticos son el momento y Cortante de Resistencia I, </a:t>
                </a:r>
                <a:r>
                  <a:rPr lang="es-ES" dirty="0" smtClean="0">
                    <a:latin typeface="Times New Roman" panose="02020603050405020304" pitchFamily="18" charset="0"/>
                    <a:cs typeface="Times New Roman" panose="02020603050405020304" pitchFamily="18" charset="0"/>
                  </a:rPr>
                  <a:t>y el </a:t>
                </a:r>
                <a:r>
                  <a:rPr lang="es-ES" dirty="0">
                    <a:latin typeface="Times New Roman" panose="02020603050405020304" pitchFamily="18" charset="0"/>
                    <a:cs typeface="Times New Roman" panose="02020603050405020304" pitchFamily="18" charset="0"/>
                  </a:rPr>
                  <a:t>momento de fatiga </a:t>
                </a:r>
                <a:endParaRPr lang="es-ES" dirty="0" smtClean="0">
                  <a:latin typeface="Times New Roman" panose="02020603050405020304" pitchFamily="18" charset="0"/>
                  <a:cs typeface="Times New Roman" panose="02020603050405020304" pitchFamily="18" charset="0"/>
                </a:endParaRPr>
              </a:p>
              <a:p>
                <a:r>
                  <a:rPr lang="es-ES" dirty="0" smtClean="0">
                    <a:latin typeface="Times New Roman" panose="02020603050405020304" pitchFamily="18" charset="0"/>
                    <a:cs typeface="Times New Roman" panose="02020603050405020304" pitchFamily="18" charset="0"/>
                  </a:rPr>
                  <a:t>y </a:t>
                </a:r>
                <a:r>
                  <a:rPr lang="es-ES" dirty="0">
                    <a:latin typeface="Times New Roman" panose="02020603050405020304" pitchFamily="18" charset="0"/>
                    <a:cs typeface="Times New Roman" panose="02020603050405020304" pitchFamily="18" charset="0"/>
                  </a:rPr>
                  <a:t>cortante son críticos en las vigas exteriores.</a:t>
                </a:r>
                <a:endParaRPr lang="es-EC"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a:p>
                <a:r>
                  <a:rPr lang="es-ES" dirty="0" smtClean="0">
                    <a:latin typeface="Times New Roman" panose="02020603050405020304" pitchFamily="18" charset="0"/>
                    <a:cs typeface="Times New Roman" panose="02020603050405020304" pitchFamily="18" charset="0"/>
                  </a:rPr>
                  <a:t>Para la realización del chequeo de la sección se usaran los siguientes valores:</a:t>
                </a:r>
                <a:endParaRPr lang="es-EC" dirty="0" smtClean="0">
                  <a:latin typeface="Times New Roman" panose="02020603050405020304" pitchFamily="18" charset="0"/>
                  <a:cs typeface="Times New Roman" panose="02020603050405020304" pitchFamily="18" charset="0"/>
                </a:endParaRPr>
              </a:p>
              <a:p>
                <a:r>
                  <a:rPr lang="es-ES" dirty="0" smtClean="0"/>
                  <a:t> </a:t>
                </a:r>
                <a:endParaRPr lang="es-EC"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𝑢</m:t>
                          </m:r>
                        </m:sub>
                      </m:sSub>
                      <m:r>
                        <a:rPr lang="es-ES" i="1">
                          <a:latin typeface="Cambria Math" panose="02040503050406030204" pitchFamily="18" charset="0"/>
                        </a:rPr>
                        <m:t>=1066.3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𝑢</m:t>
                          </m:r>
                        </m:sub>
                      </m:sSub>
                      <m:r>
                        <a:rPr lang="es-ES" i="1">
                          <a:latin typeface="Cambria Math" panose="02040503050406030204" pitchFamily="18" charset="0"/>
                        </a:rPr>
                        <m:t>=145.8 </m:t>
                      </m:r>
                      <m:r>
                        <a:rPr lang="es-ES" i="1">
                          <a:latin typeface="Cambria Math" panose="02040503050406030204" pitchFamily="18" charset="0"/>
                        </a:rPr>
                        <m:t>𝑘𝑖𝑝𝑠</m:t>
                      </m:r>
                    </m:oMath>
                  </m:oMathPara>
                </a14:m>
                <a:endParaRPr lang="es-EC" dirty="0" smtClean="0"/>
              </a:p>
              <a:p>
                <a:r>
                  <a:rPr lang="es-ES" dirty="0"/>
                  <a:t>Para fatiga I incluyendo cargas muertas</a:t>
                </a:r>
                <a:r>
                  <a:rPr lang="es-ES" dirty="0" smtClean="0"/>
                  <a:t>:</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𝑓𝑎𝑡𝑖𝑔𝑎</m:t>
                          </m:r>
                        </m:sub>
                      </m:sSub>
                      <m:r>
                        <a:rPr lang="es-ES" i="1">
                          <a:latin typeface="Cambria Math" panose="02040503050406030204" pitchFamily="18" charset="0"/>
                        </a:rPr>
                        <m:t>=345.3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𝑓𝑎𝑡𝑖𝑔𝑎</m:t>
                          </m:r>
                        </m:sub>
                      </m:sSub>
                      <m:r>
                        <a:rPr lang="es-ES" i="1">
                          <a:latin typeface="Cambria Math" panose="02040503050406030204" pitchFamily="18" charset="0"/>
                        </a:rPr>
                        <m:t>=41.3 </m:t>
                      </m:r>
                      <m:r>
                        <a:rPr lang="es-ES" i="1">
                          <a:latin typeface="Cambria Math" panose="02040503050406030204" pitchFamily="18" charset="0"/>
                        </a:rPr>
                        <m:t>𝑘𝑖𝑝𝑠</m:t>
                      </m:r>
                    </m:oMath>
                  </m:oMathPara>
                </a14:m>
                <a:endParaRPr lang="es-EC" dirty="0" smtClean="0"/>
              </a:p>
              <a:p>
                <a:endParaRPr lang="es-EC" dirty="0"/>
              </a:p>
              <a:p>
                <a:r>
                  <a:rPr lang="es-ES" dirty="0"/>
                  <a:t>Para fatiga I incluyendo solo cargas vivas:</a:t>
                </a:r>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𝑓𝑎𝑡𝑖𝑔𝑎𝑉</m:t>
                          </m:r>
                        </m:sub>
                      </m:sSub>
                      <m:r>
                        <a:rPr lang="es-ES" i="1">
                          <a:latin typeface="Cambria Math" panose="02040503050406030204" pitchFamily="18" charset="0"/>
                        </a:rPr>
                        <m:t>=317.0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𝑓𝑎𝑡𝑖𝑔𝑎𝑉</m:t>
                          </m:r>
                        </m:sub>
                      </m:sSub>
                      <m:r>
                        <a:rPr lang="es-ES" i="1">
                          <a:latin typeface="Cambria Math" panose="02040503050406030204" pitchFamily="18" charset="0"/>
                        </a:rPr>
                        <m:t>=39.8 </m:t>
                      </m:r>
                      <m:r>
                        <a:rPr lang="es-ES" i="1">
                          <a:latin typeface="Cambria Math" panose="02040503050406030204" pitchFamily="18" charset="0"/>
                        </a:rPr>
                        <m:t>𝑘𝑖𝑝𝑠</m:t>
                      </m:r>
                    </m:oMath>
                  </m:oMathPara>
                </a14:m>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104040"/>
                <a:ext cx="8577989" cy="5183214"/>
              </a:xfrm>
              <a:prstGeom prst="rect">
                <a:avLst/>
              </a:prstGeom>
              <a:blipFill rotWithShape="0">
                <a:blip r:embed="rId4"/>
                <a:stretch>
                  <a:fillRect l="-568" t="-588"/>
                </a:stretch>
              </a:blipFill>
            </p:spPr>
            <p:txBody>
              <a:bodyPr/>
              <a:lstStyle/>
              <a:p>
                <a:r>
                  <a:rPr lang="es-EC">
                    <a:noFill/>
                  </a:rPr>
                  <a:t> </a:t>
                </a:r>
              </a:p>
            </p:txBody>
          </p:sp>
        </mc:Fallback>
      </mc:AlternateContent>
      <p:pic>
        <p:nvPicPr>
          <p:cNvPr id="11" name="Imagen 10"/>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296151"/>
            <a:ext cx="1979712" cy="2248332"/>
          </a:xfrm>
          <a:prstGeom prst="rect">
            <a:avLst/>
          </a:prstGeom>
          <a:noFill/>
          <a:ln>
            <a:noFill/>
          </a:ln>
        </p:spPr>
      </p:pic>
      <p:pic>
        <p:nvPicPr>
          <p:cNvPr id="2" name="Imagen 1"/>
          <p:cNvPicPr>
            <a:picLocks noChangeAspect="1"/>
          </p:cNvPicPr>
          <p:nvPr/>
        </p:nvPicPr>
        <p:blipFill>
          <a:blip r:embed="rId6"/>
          <a:stretch>
            <a:fillRect/>
          </a:stretch>
        </p:blipFill>
        <p:spPr>
          <a:xfrm>
            <a:off x="6084168" y="3089329"/>
            <a:ext cx="1190625" cy="2533650"/>
          </a:xfrm>
          <a:prstGeom prst="rect">
            <a:avLst/>
          </a:prstGeom>
        </p:spPr>
      </p:pic>
    </p:spTree>
    <p:extLst>
      <p:ext uri="{BB962C8B-B14F-4D97-AF65-F5344CB8AC3E}">
        <p14:creationId xmlns:p14="http://schemas.microsoft.com/office/powerpoint/2010/main" val="3025516477"/>
      </p:ext>
    </p:extLst>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PROPIEDADES SECCIÓN PRUEBA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104040"/>
                <a:ext cx="8385048" cy="5208670"/>
              </a:xfrm>
              <a:prstGeom prst="rect">
                <a:avLst/>
              </a:prstGeom>
            </p:spPr>
            <p:txBody>
              <a:bodyPr wrap="square">
                <a:spAutoFit/>
              </a:bodyPr>
              <a:lstStyle/>
              <a:p>
                <a14:m>
                  <m:oMath xmlns:m="http://schemas.openxmlformats.org/officeDocument/2006/math">
                    <m:f>
                      <m:fPr>
                        <m:ctrlPr>
                          <a:rPr lang="es-EC" i="1" smtClean="0">
                            <a:latin typeface="Cambria Math" panose="02040503050406030204" pitchFamily="18" charset="0"/>
                          </a:rPr>
                        </m:ctrlPr>
                      </m:fPr>
                      <m:num>
                        <m:r>
                          <a:rPr lang="es-ES" i="1">
                            <a:latin typeface="Cambria Math" panose="02040503050406030204" pitchFamily="18" charset="0"/>
                          </a:rPr>
                          <m:t>𝐷</m:t>
                        </m:r>
                      </m:num>
                      <m:den>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𝑤</m:t>
                            </m:r>
                          </m:sub>
                        </m:sSub>
                      </m:den>
                    </m:f>
                    <m:r>
                      <a:rPr lang="es-ES" i="1">
                        <a:latin typeface="Cambria Math" panose="02040503050406030204" pitchFamily="18" charset="0"/>
                      </a:rPr>
                      <m:t>≤150</m:t>
                    </m:r>
                    <m:r>
                      <a:rPr lang="es-EC" b="0" i="1" smtClean="0">
                        <a:latin typeface="Cambria Math" panose="02040503050406030204" pitchFamily="18" charset="0"/>
                      </a:rPr>
                      <m:t>                            </m:t>
                    </m:r>
                    <m:f>
                      <m:fPr>
                        <m:ctrlPr>
                          <a:rPr lang="es-EC" i="1">
                            <a:latin typeface="Cambria Math" panose="02040503050406030204" pitchFamily="18" charset="0"/>
                          </a:rPr>
                        </m:ctrlPr>
                      </m:fPr>
                      <m:num>
                        <m:r>
                          <a:rPr lang="es-ES" i="1">
                            <a:latin typeface="Cambria Math" panose="02040503050406030204" pitchFamily="18" charset="0"/>
                          </a:rPr>
                          <m:t>23.73−2(0.585)</m:t>
                        </m:r>
                      </m:num>
                      <m:den>
                        <m:r>
                          <a:rPr lang="es-ES" i="1">
                            <a:latin typeface="Cambria Math" panose="02040503050406030204" pitchFamily="18" charset="0"/>
                          </a:rPr>
                          <m:t>0.415</m:t>
                        </m:r>
                      </m:den>
                    </m:f>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22.56</m:t>
                        </m:r>
                      </m:num>
                      <m:den>
                        <m:r>
                          <a:rPr lang="es-ES" i="1">
                            <a:latin typeface="Cambria Math" panose="02040503050406030204" pitchFamily="18" charset="0"/>
                          </a:rPr>
                          <m:t>0.415</m:t>
                        </m:r>
                      </m:den>
                    </m:f>
                    <m:r>
                      <a:rPr lang="es-ES" i="1">
                        <a:latin typeface="Cambria Math" panose="02040503050406030204" pitchFamily="18" charset="0"/>
                      </a:rPr>
                      <m:t>=54≤150</m:t>
                    </m:r>
                  </m:oMath>
                </a14:m>
                <a:r>
                  <a:rPr lang="es-ES" dirty="0"/>
                  <a:t>		</a:t>
                </a:r>
                <a:r>
                  <a:rPr lang="es-ES" dirty="0" smtClean="0"/>
                  <a:t>OK</a:t>
                </a:r>
              </a:p>
              <a:p>
                <a:endParaRPr lang="es-ES" dirty="0"/>
              </a:p>
              <a:p>
                <a:r>
                  <a:rPr lang="es-ES" dirty="0">
                    <a:latin typeface="Times New Roman" panose="02020603050405020304" pitchFamily="18" charset="0"/>
                    <a:cs typeface="Times New Roman" panose="02020603050405020304" pitchFamily="18" charset="0"/>
                  </a:rPr>
                  <a:t>Para determinar la estabilidad del patín</a:t>
                </a:r>
                <a:r>
                  <a:rPr lang="es-ES" dirty="0" smtClean="0">
                    <a:latin typeface="Times New Roman" panose="02020603050405020304" pitchFamily="18" charset="0"/>
                    <a:cs typeface="Times New Roman" panose="02020603050405020304" pitchFamily="18" charset="0"/>
                  </a:rPr>
                  <a:t>:</a:t>
                </a:r>
              </a:p>
              <a:p>
                <a:endParaRPr lang="es-ES" dirty="0">
                  <a:latin typeface="Times New Roman" panose="02020603050405020304" pitchFamily="18" charset="0"/>
                  <a:cs typeface="Times New Roman" panose="02020603050405020304" pitchFamily="18" charset="0"/>
                </a:endParaRPr>
              </a:p>
              <a:p>
                <a14:m>
                  <m:oMath xmlns:m="http://schemas.openxmlformats.org/officeDocument/2006/math">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𝑓</m:t>
                            </m:r>
                          </m:sub>
                        </m:sSub>
                      </m:num>
                      <m:den>
                        <m:sSub>
                          <m:sSubPr>
                            <m:ctrlPr>
                              <a:rPr lang="es-EC" i="1">
                                <a:latin typeface="Cambria Math" panose="02040503050406030204" pitchFamily="18" charset="0"/>
                              </a:rPr>
                            </m:ctrlPr>
                          </m:sSubPr>
                          <m:e>
                            <m:r>
                              <a:rPr lang="es-ES" i="1">
                                <a:latin typeface="Cambria Math" panose="02040503050406030204" pitchFamily="18" charset="0"/>
                              </a:rPr>
                              <m:t>2</m:t>
                            </m:r>
                            <m:r>
                              <a:rPr lang="es-ES" i="1">
                                <a:latin typeface="Cambria Math" panose="02040503050406030204" pitchFamily="18" charset="0"/>
                              </a:rPr>
                              <m:t>𝑡</m:t>
                            </m:r>
                          </m:e>
                          <m:sub>
                            <m:r>
                              <a:rPr lang="es-ES" i="1">
                                <a:latin typeface="Cambria Math" panose="02040503050406030204" pitchFamily="18" charset="0"/>
                              </a:rPr>
                              <m:t>𝑓</m:t>
                            </m:r>
                          </m:sub>
                        </m:sSub>
                      </m:den>
                    </m:f>
                    <m:r>
                      <a:rPr lang="es-ES" i="1">
                        <a:latin typeface="Cambria Math" panose="02040503050406030204" pitchFamily="18" charset="0"/>
                      </a:rPr>
                      <m:t>≤12</m:t>
                    </m:r>
                    <m:r>
                      <a:rPr lang="es-EC" b="0" i="0" smtClean="0">
                        <a:latin typeface="Cambria Math" panose="02040503050406030204" pitchFamily="18" charset="0"/>
                      </a:rPr>
                      <m:t>                             </m:t>
                    </m:r>
                    <m:f>
                      <m:fPr>
                        <m:ctrlPr>
                          <a:rPr lang="es-EC" i="1">
                            <a:latin typeface="Cambria Math" panose="02040503050406030204" pitchFamily="18" charset="0"/>
                          </a:rPr>
                        </m:ctrlPr>
                      </m:fPr>
                      <m:num>
                        <m:r>
                          <a:rPr lang="es-ES" i="1">
                            <a:latin typeface="Cambria Math" panose="02040503050406030204" pitchFamily="18" charset="0"/>
                          </a:rPr>
                          <m:t>8.965</m:t>
                        </m:r>
                      </m:num>
                      <m:den>
                        <m:r>
                          <a:rPr lang="es-ES" i="1">
                            <a:latin typeface="Cambria Math" panose="02040503050406030204" pitchFamily="18" charset="0"/>
                          </a:rPr>
                          <m:t>2(0.415)</m:t>
                        </m:r>
                      </m:den>
                    </m:f>
                    <m:r>
                      <a:rPr lang="es-ES" i="1">
                        <a:latin typeface="Cambria Math" panose="02040503050406030204" pitchFamily="18" charset="0"/>
                      </a:rPr>
                      <m:t>=10.8≤12</m:t>
                    </m:r>
                  </m:oMath>
                </a14:m>
                <a:r>
                  <a:rPr lang="es-ES" dirty="0"/>
                  <a:t>			OK</a:t>
                </a:r>
                <a:endParaRPr lang="es-EC" dirty="0"/>
              </a:p>
              <a:p>
                <a:r>
                  <a:rPr lang="es-ES" dirty="0"/>
                  <a:t> </a:t>
                </a:r>
                <a:endParaRPr lang="es-EC" dirty="0"/>
              </a:p>
              <a:p>
                <a:r>
                  <a:rPr lang="es-ES" dirty="0" smtClean="0"/>
                  <a:t>Y</a:t>
                </a:r>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𝑓</m:t>
                          </m:r>
                        </m:sub>
                      </m:sSub>
                      <m:r>
                        <a:rPr lang="es-ES" i="1">
                          <a:latin typeface="Cambria Math" panose="02040503050406030204" pitchFamily="18" charset="0"/>
                        </a:rPr>
                        <m:t>≥1.1</m:t>
                      </m:r>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𝑤</m:t>
                          </m:r>
                        </m:sub>
                      </m:sSub>
                    </m:oMath>
                  </m:oMathPara>
                </a14:m>
                <a:endParaRPr lang="es-EC" dirty="0" smtClean="0"/>
              </a:p>
              <a:p>
                <a:endParaRPr lang="es-EC" dirty="0"/>
              </a:p>
              <a:p>
                <a14:m>
                  <m:oMath xmlns:m="http://schemas.openxmlformats.org/officeDocument/2006/math">
                    <m:r>
                      <a:rPr lang="es-EC" b="0" i="1" smtClean="0">
                        <a:latin typeface="Cambria Math" panose="02040503050406030204" pitchFamily="18" charset="0"/>
                      </a:rPr>
                      <m:t>                                             </m:t>
                    </m:r>
                    <m:r>
                      <a:rPr lang="es-ES" i="1">
                        <a:latin typeface="Cambria Math" panose="02040503050406030204" pitchFamily="18" charset="0"/>
                      </a:rPr>
                      <m:t>0.585≥1.1</m:t>
                    </m:r>
                    <m:d>
                      <m:dPr>
                        <m:ctrlPr>
                          <a:rPr lang="es-EC" i="1">
                            <a:latin typeface="Cambria Math" panose="02040503050406030204" pitchFamily="18" charset="0"/>
                          </a:rPr>
                        </m:ctrlPr>
                      </m:dPr>
                      <m:e>
                        <m:r>
                          <a:rPr lang="es-ES" i="1">
                            <a:latin typeface="Cambria Math" panose="02040503050406030204" pitchFamily="18" charset="0"/>
                          </a:rPr>
                          <m:t>0.415</m:t>
                        </m:r>
                      </m:e>
                    </m:d>
                    <m:r>
                      <a:rPr lang="es-ES" i="1">
                        <a:latin typeface="Cambria Math" panose="02040503050406030204" pitchFamily="18" charset="0"/>
                      </a:rPr>
                      <m:t>=0.46</m:t>
                    </m:r>
                  </m:oMath>
                </a14:m>
                <a:r>
                  <a:rPr lang="es-ES" dirty="0"/>
                  <a:t>	 </a:t>
                </a:r>
                <a:r>
                  <a:rPr lang="es-ES" dirty="0" smtClean="0"/>
                  <a:t>	OK</a:t>
                </a:r>
                <a:endParaRPr lang="es-EC" dirty="0"/>
              </a:p>
              <a:p>
                <a:endParaRPr lang="es-EC" dirty="0" smtClean="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La resistencia al pandeo lateral torsional </a:t>
                </a:r>
                <a:endParaRPr lang="es-ES" dirty="0" smtClean="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C" b="0" i="1" smtClean="0">
                            <a:latin typeface="Cambria Math" panose="02040503050406030204" pitchFamily="18" charset="0"/>
                          </a:rPr>
                          <m:t>                                  </m:t>
                        </m:r>
                        <m:r>
                          <a:rPr lang="es-ES" i="1">
                            <a:latin typeface="Cambria Math" panose="02040503050406030204" pitchFamily="18" charset="0"/>
                          </a:rPr>
                          <m:t>𝐿</m:t>
                        </m:r>
                      </m:e>
                      <m:sub>
                        <m:r>
                          <a:rPr lang="es-ES" i="1">
                            <a:latin typeface="Cambria Math" panose="02040503050406030204" pitchFamily="18" charset="0"/>
                          </a:rPr>
                          <m:t>𝑝</m:t>
                        </m:r>
                      </m:sub>
                    </m:sSub>
                    <m:r>
                      <a:rPr lang="es-ES" i="1">
                        <a:latin typeface="Cambria Math" panose="02040503050406030204" pitchFamily="18" charset="0"/>
                      </a:rPr>
                      <m:t>≤1.0</m:t>
                    </m:r>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𝑡</m:t>
                        </m:r>
                      </m:sub>
                    </m:sSub>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S" i="1">
                                <a:latin typeface="Cambria Math" panose="02040503050406030204" pitchFamily="18" charset="0"/>
                              </a:rPr>
                              <m:t>𝐸</m:t>
                            </m:r>
                          </m:num>
                          <m:den>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𝑦𝑐</m:t>
                                </m:r>
                              </m:sub>
                            </m:sSub>
                          </m:den>
                        </m:f>
                      </m:e>
                    </m:rad>
                  </m:oMath>
                </a14:m>
                <a:r>
                  <a:rPr lang="es-EC" dirty="0" smtClean="0"/>
                  <a:t>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𝑟</m:t>
                        </m:r>
                      </m:sub>
                    </m:sSub>
                    <m:r>
                      <a:rPr lang="es-ES" i="1">
                        <a:latin typeface="Cambria Math" panose="02040503050406030204" pitchFamily="18" charset="0"/>
                      </a:rPr>
                      <m:t>≤</m:t>
                    </m:r>
                    <m:r>
                      <a:rPr lang="es-ES" i="1">
                        <a:latin typeface="Cambria Math" panose="02040503050406030204" pitchFamily="18" charset="0"/>
                      </a:rPr>
                      <m:t>𝜋</m:t>
                    </m:r>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𝑡</m:t>
                        </m:r>
                      </m:sub>
                    </m:sSub>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S" i="1">
                                <a:latin typeface="Cambria Math" panose="02040503050406030204" pitchFamily="18" charset="0"/>
                              </a:rPr>
                              <m:t>𝐸</m:t>
                            </m:r>
                          </m:num>
                          <m:den>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𝑦𝑐</m:t>
                                </m:r>
                              </m:sub>
                            </m:sSub>
                          </m:den>
                        </m:f>
                      </m:e>
                    </m:rad>
                  </m:oMath>
                </a14:m>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104040"/>
                <a:ext cx="8385048" cy="5208670"/>
              </a:xfrm>
              <a:prstGeom prst="rect">
                <a:avLst/>
              </a:prstGeom>
              <a:blipFill rotWithShape="0">
                <a:blip r:embed="rId4"/>
                <a:stretch>
                  <a:fillRect l="-581"/>
                </a:stretch>
              </a:blipFill>
            </p:spPr>
            <p:txBody>
              <a:bodyPr/>
              <a:lstStyle/>
              <a:p>
                <a:r>
                  <a:rPr lang="es-EC">
                    <a:noFill/>
                  </a:rPr>
                  <a:t> </a:t>
                </a:r>
              </a:p>
            </p:txBody>
          </p:sp>
        </mc:Fallback>
      </mc:AlternateContent>
    </p:spTree>
    <p:extLst>
      <p:ext uri="{BB962C8B-B14F-4D97-AF65-F5344CB8AC3E}">
        <p14:creationId xmlns:p14="http://schemas.microsoft.com/office/powerpoint/2010/main" val="1993181757"/>
      </p:ext>
    </p:extLst>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PROPIEDADES SECCIÓN PRUEBA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104040"/>
                <a:ext cx="8385048" cy="6102633"/>
              </a:xfrm>
              <a:prstGeom prst="rect">
                <a:avLst/>
              </a:prstGeom>
            </p:spPr>
            <p:txBody>
              <a:bodyPr wrap="square">
                <a:spAutoFit/>
              </a:bodyPr>
              <a:lstStyle/>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𝑡</m:t>
                        </m:r>
                      </m:sub>
                    </m:sSub>
                    <m:r>
                      <a:rPr lang="es-ES" i="1">
                        <a:latin typeface="Cambria Math" panose="02040503050406030204" pitchFamily="18" charset="0"/>
                      </a:rPr>
                      <m:t>=</m:t>
                    </m:r>
                  </m:oMath>
                </a14:m>
                <a:r>
                  <a:rPr lang="es-ES" dirty="0">
                    <a:latin typeface="Times New Roman" panose="02020603050405020304" pitchFamily="18" charset="0"/>
                    <a:cs typeface="Times New Roman" panose="02020603050405020304" pitchFamily="18" charset="0"/>
                  </a:rPr>
                  <a:t> Radio mínimo de giro del </a:t>
                </a:r>
                <a:r>
                  <a:rPr lang="es-ES" dirty="0" smtClean="0">
                    <a:latin typeface="Times New Roman" panose="02020603050405020304" pitchFamily="18" charset="0"/>
                    <a:cs typeface="Times New Roman" panose="02020603050405020304" pitchFamily="18" charset="0"/>
                  </a:rPr>
                  <a:t>patín </a:t>
                </a:r>
                <a:r>
                  <a:rPr lang="es-ES" dirty="0">
                    <a:latin typeface="Times New Roman" panose="02020603050405020304" pitchFamily="18" charset="0"/>
                    <a:cs typeface="Times New Roman" panose="02020603050405020304" pitchFamily="18" charset="0"/>
                  </a:rPr>
                  <a:t>de compresión de la sección de acero (sin un tercio del alma en compresión) tomada sobre el eje vertical</a:t>
                </a:r>
                <a:r>
                  <a:rPr lang="es-ES" dirty="0" smtClean="0">
                    <a:latin typeface="Times New Roman" panose="02020603050405020304" pitchFamily="18" charset="0"/>
                    <a:cs typeface="Times New Roman" panose="02020603050405020304" pitchFamily="18" charset="0"/>
                  </a:rPr>
                  <a:t>.</a:t>
                </a:r>
              </a:p>
              <a:p>
                <a:endParaRPr lang="es-EC"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𝑡</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𝑓𝑐</m:t>
                              </m:r>
                            </m:sub>
                          </m:sSub>
                        </m:num>
                        <m:den>
                          <m:r>
                            <a:rPr lang="es-ES" i="1">
                              <a:latin typeface="Cambria Math" panose="02040503050406030204" pitchFamily="18" charset="0"/>
                            </a:rPr>
                            <m:t>12(1+</m:t>
                          </m:r>
                          <m:f>
                            <m:fPr>
                              <m:ctrlPr>
                                <a:rPr lang="es-EC"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3</m:t>
                              </m:r>
                            </m:den>
                          </m:f>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𝐷</m:t>
                                  </m:r>
                                </m:e>
                                <m:sub>
                                  <m:r>
                                    <a:rPr lang="es-ES" i="1">
                                      <a:latin typeface="Cambria Math" panose="02040503050406030204" pitchFamily="18" charset="0"/>
                                    </a:rPr>
                                    <m:t>𝑐</m:t>
                                  </m:r>
                                </m:sub>
                              </m:sSub>
                            </m:num>
                            <m:den>
                              <m:sSub>
                                <m:sSubPr>
                                  <m:ctrlPr>
                                    <a:rPr lang="es-EC"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𝑓𝑐</m:t>
                                  </m:r>
                                </m:sub>
                              </m:sSub>
                            </m:den>
                          </m:f>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𝑤</m:t>
                                  </m:r>
                                </m:sub>
                              </m:sSub>
                            </m:num>
                            <m:den>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𝑓𝑐</m:t>
                                  </m:r>
                                </m:sub>
                              </m:sSub>
                            </m:den>
                          </m:f>
                          <m:r>
                            <a:rPr lang="es-ES" i="1">
                              <a:latin typeface="Cambria Math" panose="02040503050406030204" pitchFamily="18" charset="0"/>
                            </a:rPr>
                            <m:t>)</m:t>
                          </m:r>
                        </m:den>
                      </m:f>
                    </m:oMath>
                  </m:oMathPara>
                </a14:m>
                <a:endParaRPr lang="es-EC" dirty="0" smtClean="0"/>
              </a:p>
              <a:p>
                <a:endParaRPr lang="es-EC"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𝑡</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8.965</m:t>
                          </m:r>
                        </m:num>
                        <m:den>
                          <m:r>
                            <a:rPr lang="es-ES" i="1">
                              <a:latin typeface="Cambria Math" panose="02040503050406030204" pitchFamily="18" charset="0"/>
                            </a:rPr>
                            <m:t>12(1+</m:t>
                          </m:r>
                          <m:f>
                            <m:fPr>
                              <m:ctrlPr>
                                <a:rPr lang="es-EC"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3</m:t>
                              </m:r>
                            </m:den>
                          </m:f>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22.56/2</m:t>
                              </m:r>
                            </m:num>
                            <m:den>
                              <m:r>
                                <a:rPr lang="es-ES" i="1">
                                  <a:latin typeface="Cambria Math" panose="02040503050406030204" pitchFamily="18" charset="0"/>
                                </a:rPr>
                                <m:t>8.965</m:t>
                              </m:r>
                            </m:den>
                          </m:f>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0.415</m:t>
                              </m:r>
                            </m:num>
                            <m:den>
                              <m:r>
                                <a:rPr lang="es-ES" i="1">
                                  <a:latin typeface="Cambria Math" panose="02040503050406030204" pitchFamily="18" charset="0"/>
                                </a:rPr>
                                <m:t>0.585</m:t>
                              </m:r>
                            </m:den>
                          </m:f>
                          <m:r>
                            <a:rPr lang="es-ES" i="1">
                              <a:latin typeface="Cambria Math" panose="02040503050406030204" pitchFamily="18" charset="0"/>
                            </a:rPr>
                            <m:t>)</m:t>
                          </m:r>
                        </m:den>
                      </m:f>
                      <m:r>
                        <a:rPr lang="es-ES" i="1">
                          <a:latin typeface="Cambria Math" panose="02040503050406030204" pitchFamily="18" charset="0"/>
                        </a:rPr>
                        <m:t>=2.58 </m:t>
                      </m:r>
                      <m:r>
                        <a:rPr lang="es-ES" i="1">
                          <a:latin typeface="Cambria Math" panose="02040503050406030204" pitchFamily="18" charset="0"/>
                        </a:rPr>
                        <m:t>𝑖𝑛</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𝑝</m:t>
                          </m:r>
                        </m:sub>
                      </m:sSub>
                      <m:r>
                        <a:rPr lang="es-ES" i="1">
                          <a:latin typeface="Cambria Math" panose="02040503050406030204" pitchFamily="18" charset="0"/>
                        </a:rPr>
                        <m:t>≤1.0</m:t>
                      </m:r>
                      <m:d>
                        <m:dPr>
                          <m:ctrlPr>
                            <a:rPr lang="es-EC" i="1">
                              <a:latin typeface="Cambria Math" panose="02040503050406030204" pitchFamily="18" charset="0"/>
                            </a:rPr>
                          </m:ctrlPr>
                        </m:dPr>
                        <m:e>
                          <m:r>
                            <a:rPr lang="es-ES" i="1">
                              <a:latin typeface="Cambria Math" panose="02040503050406030204" pitchFamily="18" charset="0"/>
                            </a:rPr>
                            <m:t>2.58</m:t>
                          </m:r>
                        </m:e>
                      </m:d>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S" i="1">
                                  <a:latin typeface="Cambria Math" panose="02040503050406030204" pitchFamily="18" charset="0"/>
                                </a:rPr>
                                <m:t>29000</m:t>
                              </m:r>
                            </m:num>
                            <m:den>
                              <m:r>
                                <a:rPr lang="es-ES" i="1">
                                  <a:latin typeface="Cambria Math" panose="02040503050406030204" pitchFamily="18" charset="0"/>
                                </a:rPr>
                                <m:t>50</m:t>
                              </m:r>
                            </m:den>
                          </m:f>
                        </m:e>
                      </m:rad>
                      <m:r>
                        <a:rPr lang="es-ES" i="1">
                          <a:latin typeface="Cambria Math" panose="02040503050406030204" pitchFamily="18" charset="0"/>
                        </a:rPr>
                        <m:t>=62 </m:t>
                      </m:r>
                      <m:r>
                        <a:rPr lang="es-ES" i="1">
                          <a:latin typeface="Cambria Math" panose="02040503050406030204" pitchFamily="18" charset="0"/>
                        </a:rPr>
                        <m:t>𝑖𝑛</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𝑟</m:t>
                          </m:r>
                        </m:sub>
                      </m:sSub>
                      <m:r>
                        <a:rPr lang="es-ES" i="1">
                          <a:latin typeface="Cambria Math" panose="02040503050406030204" pitchFamily="18" charset="0"/>
                        </a:rPr>
                        <m:t>≤</m:t>
                      </m:r>
                      <m:r>
                        <a:rPr lang="es-ES" i="1">
                          <a:latin typeface="Cambria Math" panose="02040503050406030204" pitchFamily="18" charset="0"/>
                        </a:rPr>
                        <m:t>𝜋</m:t>
                      </m:r>
                      <m:d>
                        <m:dPr>
                          <m:ctrlPr>
                            <a:rPr lang="es-EC" i="1">
                              <a:latin typeface="Cambria Math" panose="02040503050406030204" pitchFamily="18" charset="0"/>
                            </a:rPr>
                          </m:ctrlPr>
                        </m:dPr>
                        <m:e>
                          <m:r>
                            <a:rPr lang="es-ES" i="1">
                              <a:latin typeface="Cambria Math" panose="02040503050406030204" pitchFamily="18" charset="0"/>
                            </a:rPr>
                            <m:t>2.58</m:t>
                          </m:r>
                        </m:e>
                      </m:d>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S" i="1">
                                  <a:latin typeface="Cambria Math" panose="02040503050406030204" pitchFamily="18" charset="0"/>
                                </a:rPr>
                                <m:t>29000</m:t>
                              </m:r>
                            </m:num>
                            <m:den>
                              <m:r>
                                <a:rPr lang="es-ES" i="1">
                                  <a:latin typeface="Cambria Math" panose="02040503050406030204" pitchFamily="18" charset="0"/>
                                </a:rPr>
                                <m:t>50</m:t>
                              </m:r>
                            </m:den>
                          </m:f>
                        </m:e>
                      </m:rad>
                      <m:r>
                        <a:rPr lang="es-ES" i="1">
                          <a:latin typeface="Cambria Math" panose="02040503050406030204" pitchFamily="18" charset="0"/>
                        </a:rPr>
                        <m:t>=195 </m:t>
                      </m:r>
                      <m:r>
                        <a:rPr lang="es-ES" i="1">
                          <a:latin typeface="Cambria Math" panose="02040503050406030204" pitchFamily="18" charset="0"/>
                        </a:rPr>
                        <m:t>𝑖𝑛</m:t>
                      </m:r>
                    </m:oMath>
                  </m:oMathPara>
                </a14:m>
                <a:endParaRPr lang="es-EC" dirty="0"/>
              </a:p>
              <a:p>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104040"/>
                <a:ext cx="8385048" cy="6102633"/>
              </a:xfrm>
              <a:prstGeom prst="rect">
                <a:avLst/>
              </a:prstGeom>
              <a:blipFill rotWithShape="0">
                <a:blip r:embed="rId4"/>
                <a:stretch>
                  <a:fillRect l="-581" t="-500"/>
                </a:stretch>
              </a:blipFill>
            </p:spPr>
            <p:txBody>
              <a:bodyPr/>
              <a:lstStyle/>
              <a:p>
                <a:r>
                  <a:rPr lang="es-EC">
                    <a:noFill/>
                  </a:rPr>
                  <a:t> </a:t>
                </a:r>
              </a:p>
            </p:txBody>
          </p:sp>
        </mc:Fallback>
      </mc:AlternateContent>
    </p:spTree>
    <p:extLst>
      <p:ext uri="{BB962C8B-B14F-4D97-AF65-F5344CB8AC3E}">
        <p14:creationId xmlns:p14="http://schemas.microsoft.com/office/powerpoint/2010/main" val="1386643067"/>
      </p:ext>
    </p:extLst>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PROPIEDADES SECCIÓN PRUEBA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104040"/>
                <a:ext cx="8385048" cy="5628785"/>
              </a:xfrm>
              <a:prstGeom prst="rect">
                <a:avLst/>
              </a:prstGeom>
            </p:spPr>
            <p:txBody>
              <a:bodyPr wrap="square">
                <a:spAutoFit/>
              </a:bodyPr>
              <a:lstStyle/>
              <a:p>
                <a:r>
                  <a:rPr lang="es-ES" dirty="0" smtClean="0">
                    <a:latin typeface="Times New Roman" panose="02020603050405020304" pitchFamily="18" charset="0"/>
                    <a:cs typeface="Times New Roman" panose="02020603050405020304" pitchFamily="18" charset="0"/>
                  </a:rPr>
                  <a:t>Se proporcionan apoyos para los patines de compresión en un cuarto de puntos de tal manera que:</a:t>
                </a:r>
                <a:endParaRPr lang="es-EC"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𝑏</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35∗12</m:t>
                          </m:r>
                        </m:num>
                        <m:den>
                          <m:r>
                            <a:rPr lang="es-ES" i="1">
                              <a:latin typeface="Cambria Math" panose="02040503050406030204" pitchFamily="18" charset="0"/>
                            </a:rPr>
                            <m:t>4</m:t>
                          </m:r>
                        </m:den>
                      </m:f>
                      <m:r>
                        <a:rPr lang="es-ES" i="1">
                          <a:latin typeface="Cambria Math" panose="02040503050406030204" pitchFamily="18" charset="0"/>
                        </a:rPr>
                        <m:t>=105 </m:t>
                      </m:r>
                      <m:r>
                        <a:rPr lang="es-ES" i="1">
                          <a:latin typeface="Cambria Math" panose="02040503050406030204" pitchFamily="18" charset="0"/>
                        </a:rPr>
                        <m:t>𝑖𝑛</m:t>
                      </m:r>
                    </m:oMath>
                  </m:oMathPara>
                </a14:m>
                <a:endParaRPr lang="es-EC" dirty="0" smtClean="0"/>
              </a:p>
              <a:p>
                <a:endParaRPr lang="es-EC" dirty="0"/>
              </a:p>
              <a:p>
                <a:r>
                  <a:rPr lang="es-EC" b="1" u="sng" dirty="0" smtClean="0">
                    <a:latin typeface="Times New Roman" panose="02020603050405020304" pitchFamily="18" charset="0"/>
                    <a:cs typeface="Times New Roman" panose="02020603050405020304" pitchFamily="18" charset="0"/>
                  </a:rPr>
                  <a:t>Resistencia nominal a la Flexión</a:t>
                </a:r>
                <a:endParaRPr lang="es-EC" b="1" u="sng" dirty="0">
                  <a:latin typeface="Times New Roman" panose="02020603050405020304" pitchFamily="18" charset="0"/>
                  <a:cs typeface="Times New Roman" panose="02020603050405020304" pitchFamily="18" charset="0"/>
                </a:endParaRPr>
              </a:p>
              <a:p>
                <a:endParaRPr lang="es-EC" dirty="0" smtClean="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𝑛𝑐</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𝑏</m:t>
                          </m:r>
                        </m:sub>
                      </m:sSub>
                      <m:d>
                        <m:dPr>
                          <m:begChr m:val="["/>
                          <m:endChr m:val="]"/>
                          <m:ctrlPr>
                            <a:rPr lang="es-EC" i="1">
                              <a:latin typeface="Cambria Math" panose="02040503050406030204" pitchFamily="18" charset="0"/>
                            </a:rPr>
                          </m:ctrlPr>
                        </m:dPr>
                        <m:e>
                          <m:r>
                            <a:rPr lang="es-ES" i="1">
                              <a:latin typeface="Cambria Math" panose="02040503050406030204" pitchFamily="18" charset="0"/>
                            </a:rPr>
                            <m:t>1−</m:t>
                          </m:r>
                          <m:d>
                            <m:dPr>
                              <m:ctrlPr>
                                <a:rPr lang="es-EC" i="1">
                                  <a:latin typeface="Cambria Math" panose="02040503050406030204" pitchFamily="18" charset="0"/>
                                </a:rPr>
                              </m:ctrlPr>
                            </m:dPr>
                            <m:e>
                              <m:r>
                                <a:rPr lang="es-ES" i="1">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𝑦𝑟</m:t>
                                      </m:r>
                                    </m:sub>
                                  </m:sSub>
                                </m:num>
                                <m:den>
                                  <m:sSub>
                                    <m:sSubPr>
                                      <m:ctrlPr>
                                        <a:rPr lang="es-EC"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h</m:t>
                                      </m:r>
                                    </m:sub>
                                  </m:sSub>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𝑦𝑐</m:t>
                                      </m:r>
                                    </m:sub>
                                  </m:sSub>
                                </m:den>
                              </m:f>
                            </m:e>
                          </m:d>
                          <m:r>
                            <a:rPr lang="es-ES" i="1">
                              <a:latin typeface="Cambria Math" panose="02040503050406030204" pitchFamily="18" charset="0"/>
                            </a:rPr>
                            <m:t>∗</m:t>
                          </m:r>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𝑏</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𝑝</m:t>
                                      </m:r>
                                    </m:sub>
                                  </m:sSub>
                                </m:num>
                                <m:den>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𝑟</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𝑝</m:t>
                                      </m:r>
                                    </m:sub>
                                  </m:sSub>
                                </m:den>
                              </m:f>
                            </m:e>
                          </m:d>
                        </m:e>
                      </m:d>
                      <m:sSub>
                        <m:sSubPr>
                          <m:ctrlPr>
                            <a:rPr lang="es-EC"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𝑏</m:t>
                          </m:r>
                        </m:sub>
                      </m:sSub>
                      <m:sSub>
                        <m:sSubPr>
                          <m:ctrlPr>
                            <a:rPr lang="es-EC"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h</m:t>
                          </m:r>
                        </m:sub>
                      </m:sSub>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𝑦𝑐</m:t>
                          </m:r>
                        </m:sub>
                      </m:sSub>
                    </m:oMath>
                  </m:oMathPara>
                </a14:m>
                <a:endParaRPr lang="es-EC" i="1" dirty="0" smtClean="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𝑛𝑐</m:t>
                          </m:r>
                        </m:sub>
                      </m:sSub>
                      <m:r>
                        <a:rPr lang="es-ES" i="1">
                          <a:latin typeface="Cambria Math" panose="02040503050406030204" pitchFamily="18" charset="0"/>
                        </a:rPr>
                        <m:t>=1.0</m:t>
                      </m:r>
                      <m:d>
                        <m:dPr>
                          <m:begChr m:val="["/>
                          <m:endChr m:val="]"/>
                          <m:ctrlPr>
                            <a:rPr lang="es-EC" i="1">
                              <a:latin typeface="Cambria Math" panose="02040503050406030204" pitchFamily="18" charset="0"/>
                            </a:rPr>
                          </m:ctrlPr>
                        </m:dPr>
                        <m:e>
                          <m:r>
                            <a:rPr lang="es-ES" i="1">
                              <a:latin typeface="Cambria Math" panose="02040503050406030204" pitchFamily="18" charset="0"/>
                            </a:rPr>
                            <m:t>1−</m:t>
                          </m:r>
                          <m:d>
                            <m:dPr>
                              <m:ctrlPr>
                                <a:rPr lang="es-EC" i="1">
                                  <a:latin typeface="Cambria Math" panose="02040503050406030204" pitchFamily="18" charset="0"/>
                                </a:rPr>
                              </m:ctrlPr>
                            </m:dPr>
                            <m:e>
                              <m:r>
                                <a:rPr lang="es-ES" i="1">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0.7</m:t>
                                      </m:r>
                                      <m:r>
                                        <a:rPr lang="es-ES" i="1">
                                          <a:latin typeface="Cambria Math" panose="02040503050406030204" pitchFamily="18" charset="0"/>
                                        </a:rPr>
                                        <m:t>𝐹</m:t>
                                      </m:r>
                                    </m:e>
                                    <m:sub>
                                      <m:r>
                                        <a:rPr lang="es-ES" i="1">
                                          <a:latin typeface="Cambria Math" panose="02040503050406030204" pitchFamily="18" charset="0"/>
                                        </a:rPr>
                                        <m:t>𝑦</m:t>
                                      </m:r>
                                    </m:sub>
                                  </m:sSub>
                                </m:num>
                                <m:den>
                                  <m:r>
                                    <a:rPr lang="es-ES" i="1">
                                      <a:latin typeface="Cambria Math" panose="02040503050406030204" pitchFamily="18" charset="0"/>
                                    </a:rPr>
                                    <m:t>1.0</m:t>
                                  </m:r>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𝑦𝑐</m:t>
                                      </m:r>
                                    </m:sub>
                                  </m:sSub>
                                </m:den>
                              </m:f>
                            </m:e>
                          </m:d>
                          <m:r>
                            <a:rPr lang="es-ES" i="1">
                              <a:latin typeface="Cambria Math" panose="02040503050406030204" pitchFamily="18" charset="0"/>
                            </a:rPr>
                            <m:t>∗</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105−62</m:t>
                                  </m:r>
                                </m:num>
                                <m:den>
                                  <m:r>
                                    <a:rPr lang="es-ES" i="1">
                                      <a:latin typeface="Cambria Math" panose="02040503050406030204" pitchFamily="18" charset="0"/>
                                    </a:rPr>
                                    <m:t>195−62</m:t>
                                  </m:r>
                                </m:den>
                              </m:f>
                            </m:e>
                          </m:d>
                        </m:e>
                      </m:d>
                      <m:r>
                        <a:rPr lang="es-ES" i="1">
                          <a:latin typeface="Cambria Math" panose="02040503050406030204" pitchFamily="18" charset="0"/>
                        </a:rPr>
                        <m:t>1.0∗1.0∗</m:t>
                      </m:r>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𝑦𝑐</m:t>
                          </m:r>
                        </m:sub>
                      </m:sSub>
                    </m:oMath>
                  </m:oMathPara>
                </a14:m>
                <a:endParaRPr lang="es-EC" dirty="0"/>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𝑛𝑐</m:t>
                        </m:r>
                      </m:sub>
                    </m:sSub>
                    <m:r>
                      <a:rPr lang="en-US" i="1">
                        <a:latin typeface="Cambria Math" panose="02040503050406030204" pitchFamily="18" charset="0"/>
                      </a:rPr>
                      <m:t>=0.90</m:t>
                    </m:r>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𝑦𝑐</m:t>
                        </m:r>
                      </m:sub>
                    </m:sSub>
                    <m:r>
                      <a:rPr lang="en-US" i="1">
                        <a:latin typeface="Cambria Math" panose="02040503050406030204" pitchFamily="18" charset="0"/>
                      </a:rPr>
                      <m:t>=45.5 </m:t>
                    </m:r>
                    <m:r>
                      <a:rPr lang="es-ES" i="1">
                        <a:latin typeface="Cambria Math" panose="02040503050406030204" pitchFamily="18" charset="0"/>
                      </a:rPr>
                      <m:t>𝑘𝑠𝑖</m:t>
                    </m:r>
                    <m:r>
                      <a:rPr lang="en-US" i="1">
                        <a:latin typeface="Cambria Math" panose="02040503050406030204" pitchFamily="18" charset="0"/>
                      </a:rPr>
                      <m:t> ≤50 </m:t>
                    </m:r>
                    <m:r>
                      <a:rPr lang="es-ES" i="1">
                        <a:latin typeface="Cambria Math" panose="02040503050406030204" pitchFamily="18" charset="0"/>
                      </a:rPr>
                      <m:t>𝑘𝑠𝑖</m:t>
                    </m:r>
                  </m:oMath>
                </a14:m>
                <a:r>
                  <a:rPr lang="en-US" dirty="0"/>
                  <a:t>	      OK</a:t>
                </a:r>
                <a:endParaRPr lang="es-EC" dirty="0"/>
              </a:p>
              <a:p>
                <a:endParaRPr lang="es-ES" dirty="0" smtClean="0"/>
              </a:p>
              <a:p>
                <a:r>
                  <a:rPr lang="es-ES" dirty="0" smtClean="0"/>
                  <a:t>Comparación </a:t>
                </a:r>
                <a:r>
                  <a:rPr lang="es-ES" dirty="0"/>
                  <a:t>de la Resistencia por efecto de carga bajo construcción:</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105</m:t>
                          </m:r>
                        </m:sub>
                      </m:sSub>
                      <m:r>
                        <a:rPr lang="es-ES" i="1">
                          <a:latin typeface="Cambria Math" panose="02040503050406030204" pitchFamily="18" charset="0"/>
                        </a:rPr>
                        <m:t>=1.0∗1.25∗142.5=178 </m:t>
                      </m:r>
                      <m:r>
                        <a:rPr lang="es-ES" i="1">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𝑓𝑡</m:t>
                      </m:r>
                    </m:oMath>
                  </m:oMathPara>
                </a14:m>
                <a:endParaRPr lang="es-EC" dirty="0"/>
              </a:p>
              <a:p>
                <a:r>
                  <a:rPr lang="es-EC" dirty="0" smtClean="0"/>
                  <a:t>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𝑏𝑢</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178∗12</m:t>
                        </m:r>
                      </m:num>
                      <m:den>
                        <m:r>
                          <a:rPr lang="es-ES" i="1">
                            <a:latin typeface="Cambria Math" panose="02040503050406030204" pitchFamily="18" charset="0"/>
                          </a:rPr>
                          <m:t>154</m:t>
                        </m:r>
                      </m:den>
                    </m:f>
                    <m:r>
                      <a:rPr lang="es-ES" i="1">
                        <a:latin typeface="Cambria Math" panose="02040503050406030204" pitchFamily="18" charset="0"/>
                      </a:rPr>
                      <m:t>=13.9 </m:t>
                    </m:r>
                    <m:r>
                      <a:rPr lang="es-ES" i="1">
                        <a:latin typeface="Cambria Math" panose="02040503050406030204" pitchFamily="18" charset="0"/>
                      </a:rPr>
                      <m:t>𝑘𝑠𝑖</m:t>
                    </m:r>
                    <m:r>
                      <a:rPr lang="es-ES" i="1">
                        <a:latin typeface="Cambria Math" panose="02040503050406030204" pitchFamily="18" charset="0"/>
                      </a:rPr>
                      <m:t> ≤45.1 </m:t>
                    </m:r>
                    <m:r>
                      <a:rPr lang="es-ES" i="1">
                        <a:latin typeface="Cambria Math" panose="02040503050406030204" pitchFamily="18" charset="0"/>
                      </a:rPr>
                      <m:t>𝑘𝑠𝑖</m:t>
                    </m:r>
                  </m:oMath>
                </a14:m>
                <a:r>
                  <a:rPr lang="en-US" dirty="0" smtClean="0"/>
                  <a:t>               OK</a:t>
                </a:r>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104040"/>
                <a:ext cx="8385048" cy="5628785"/>
              </a:xfrm>
              <a:prstGeom prst="rect">
                <a:avLst/>
              </a:prstGeom>
              <a:blipFill rotWithShape="0">
                <a:blip r:embed="rId4"/>
                <a:stretch>
                  <a:fillRect l="-581" t="-542"/>
                </a:stretch>
              </a:blipFill>
            </p:spPr>
            <p:txBody>
              <a:bodyPr/>
              <a:lstStyle/>
              <a:p>
                <a:r>
                  <a:rPr lang="es-EC">
                    <a:noFill/>
                  </a:rPr>
                  <a:t> </a:t>
                </a:r>
              </a:p>
            </p:txBody>
          </p:sp>
        </mc:Fallback>
      </mc:AlternateContent>
    </p:spTree>
    <p:extLst>
      <p:ext uri="{BB962C8B-B14F-4D97-AF65-F5344CB8AC3E}">
        <p14:creationId xmlns:p14="http://schemas.microsoft.com/office/powerpoint/2010/main" val="3965215553"/>
      </p:ext>
    </p:extLst>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PROPIEDADES SECCIÓN PRUEBA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104040"/>
                <a:ext cx="8385048" cy="5127942"/>
              </a:xfrm>
              <a:prstGeom prst="rect">
                <a:avLst/>
              </a:prstGeom>
            </p:spPr>
            <p:txBody>
              <a:bodyPr wrap="square">
                <a:spAutoFit/>
              </a:bodyPr>
              <a:lstStyle/>
              <a:p>
                <a:r>
                  <a:rPr lang="es-EC" b="1" u="sng" dirty="0" smtClean="0">
                    <a:latin typeface="Times New Roman" panose="02020603050405020304" pitchFamily="18" charset="0"/>
                    <a:cs typeface="Times New Roman" panose="02020603050405020304" pitchFamily="18" charset="0"/>
                  </a:rPr>
                  <a:t>Resistencia nominal al cortante</a:t>
                </a:r>
              </a:p>
              <a:p>
                <a:endParaRPr lang="es-EC" b="1" u="sng"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𝑢</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𝑣</m:t>
                          </m:r>
                        </m:sub>
                      </m:sSub>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𝑐𝑟</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𝑣</m:t>
                          </m:r>
                        </m:sub>
                      </m:sSub>
                      <m:r>
                        <a:rPr lang="es-ES" i="1">
                          <a:latin typeface="Cambria Math" panose="02040503050406030204" pitchFamily="18" charset="0"/>
                        </a:rPr>
                        <m:t>𝐶</m:t>
                      </m:r>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𝑝</m:t>
                          </m:r>
                        </m:sub>
                      </m:sSub>
                    </m:oMath>
                  </m:oMathPara>
                </a14:m>
                <a:endParaRPr lang="es-EC" dirty="0"/>
              </a:p>
              <a:p>
                <a:endParaRPr lang="es-ES" dirty="0" smtClean="0">
                  <a:latin typeface="Times New Roman" panose="02020603050405020304" pitchFamily="18" charset="0"/>
                  <a:cs typeface="Times New Roman" panose="02020603050405020304" pitchFamily="18" charset="0"/>
                </a:endParaRPr>
              </a:p>
              <a:p>
                <a:r>
                  <a:rPr lang="es-ES" dirty="0" smtClean="0">
                    <a:latin typeface="Times New Roman" panose="02020603050405020304" pitchFamily="18" charset="0"/>
                    <a:cs typeface="Times New Roman" panose="02020603050405020304" pitchFamily="18" charset="0"/>
                  </a:rPr>
                  <a:t>Dónde</a:t>
                </a:r>
                <a:r>
                  <a:rPr lang="es-ES" dirty="0">
                    <a:latin typeface="Times New Roman" panose="02020603050405020304" pitchFamily="18" charset="0"/>
                    <a:cs typeface="Times New Roman" panose="02020603050405020304" pitchFamily="18" charset="0"/>
                  </a:rPr>
                  <a:t>: </a:t>
                </a:r>
                <a:endParaRPr lang="es-ES" dirty="0" smtClean="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𝑢</m:t>
                        </m:r>
                      </m:sub>
                    </m:sSub>
                    <m:r>
                      <a:rPr lang="es-ES" i="1">
                        <a:latin typeface="Cambria Math" panose="02040503050406030204" pitchFamily="18" charset="0"/>
                      </a:rPr>
                      <m:t>=</m:t>
                    </m:r>
                  </m:oMath>
                </a14:m>
                <a:r>
                  <a:rPr lang="es-ES" dirty="0">
                    <a:latin typeface="Times New Roman" panose="02020603050405020304" pitchFamily="18" charset="0"/>
                    <a:cs typeface="Times New Roman" panose="02020603050405020304" pitchFamily="18" charset="0"/>
                  </a:rPr>
                  <a:t>Fuerza cortante máxima debido a cargas permanentes sin factor y carga de fatiga </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𝑐𝑟</m:t>
                        </m:r>
                      </m:sub>
                    </m:sSub>
                    <m:r>
                      <a:rPr lang="es-ES" i="1" smtClean="0">
                        <a:latin typeface="Cambria Math" panose="02040503050406030204" pitchFamily="18" charset="0"/>
                      </a:rPr>
                      <m:t>=</m:t>
                    </m:r>
                  </m:oMath>
                </a14:m>
                <a:r>
                  <a:rPr lang="es-ES" dirty="0" smtClean="0">
                    <a:latin typeface="Times New Roman" panose="02020603050405020304" pitchFamily="18" charset="0"/>
                    <a:cs typeface="Times New Roman" panose="02020603050405020304" pitchFamily="18" charset="0"/>
                  </a:rPr>
                  <a:t> Resistencia cr</a:t>
                </a:r>
                <a:r>
                  <a:rPr lang="es-ES" dirty="0">
                    <a:latin typeface="Times New Roman" panose="02020603050405020304" pitchFamily="18" charset="0"/>
                    <a:cs typeface="Times New Roman" panose="02020603050405020304" pitchFamily="18" charset="0"/>
                  </a:rPr>
                  <a:t>í</a:t>
                </a:r>
                <a:r>
                  <a:rPr lang="es-ES" dirty="0" smtClean="0">
                    <a:latin typeface="Times New Roman" panose="02020603050405020304" pitchFamily="18" charset="0"/>
                    <a:cs typeface="Times New Roman" panose="02020603050405020304" pitchFamily="18" charset="0"/>
                  </a:rPr>
                  <a:t>tica </a:t>
                </a:r>
                <a:r>
                  <a:rPr lang="es-ES" dirty="0">
                    <a:latin typeface="Times New Roman" panose="02020603050405020304" pitchFamily="18" charset="0"/>
                    <a:cs typeface="Times New Roman" panose="02020603050405020304" pitchFamily="18" charset="0"/>
                  </a:rPr>
                  <a:t>al pandeo </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r>
                      <a:rPr lang="es-ES" i="1">
                        <a:latin typeface="Cambria Math" panose="02040503050406030204" pitchFamily="18" charset="0"/>
                      </a:rPr>
                      <m:t>𝐶</m:t>
                    </m:r>
                    <m:r>
                      <a:rPr lang="es-ES" i="1">
                        <a:latin typeface="Cambria Math" panose="02040503050406030204" pitchFamily="18" charset="0"/>
                      </a:rPr>
                      <m:t>=</m:t>
                    </m:r>
                  </m:oMath>
                </a14:m>
                <a:r>
                  <a:rPr lang="es-ES" dirty="0"/>
                  <a:t> </a:t>
                </a:r>
                <a:r>
                  <a:rPr lang="es-ES" dirty="0" smtClean="0"/>
                  <a:t> </a:t>
                </a:r>
                <a:r>
                  <a:rPr lang="es-ES" dirty="0" smtClean="0">
                    <a:latin typeface="Times New Roman" panose="02020603050405020304" pitchFamily="18" charset="0"/>
                    <a:cs typeface="Times New Roman" panose="02020603050405020304" pitchFamily="18" charset="0"/>
                  </a:rPr>
                  <a:t>Coeficiente </a:t>
                </a:r>
                <a:r>
                  <a:rPr lang="es-ES" dirty="0">
                    <a:latin typeface="Times New Roman" panose="02020603050405020304" pitchFamily="18" charset="0"/>
                    <a:cs typeface="Times New Roman" panose="02020603050405020304" pitchFamily="18" charset="0"/>
                  </a:rPr>
                  <a:t>de pandeo al cortante, igual a 1</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𝑝</m:t>
                        </m:r>
                      </m:sub>
                    </m:sSub>
                    <m:r>
                      <a:rPr lang="es-ES" i="1">
                        <a:latin typeface="Cambria Math" panose="02040503050406030204" pitchFamily="18" charset="0"/>
                      </a:rPr>
                      <m:t>=</m:t>
                    </m:r>
                  </m:oMath>
                </a14:m>
                <a:r>
                  <a:rPr lang="es-ES" dirty="0"/>
                  <a:t> </a:t>
                </a:r>
                <a:r>
                  <a:rPr lang="es-ES" dirty="0">
                    <a:latin typeface="Times New Roman" panose="02020603050405020304" pitchFamily="18" charset="0"/>
                    <a:cs typeface="Times New Roman" panose="02020603050405020304" pitchFamily="18" charset="0"/>
                  </a:rPr>
                  <a:t>Resistencia plástica al </a:t>
                </a:r>
                <a:r>
                  <a:rPr lang="es-ES" dirty="0" smtClean="0">
                    <a:latin typeface="Times New Roman" panose="02020603050405020304" pitchFamily="18" charset="0"/>
                    <a:cs typeface="Times New Roman" panose="02020603050405020304" pitchFamily="18" charset="0"/>
                  </a:rPr>
                  <a:t>cortante</a:t>
                </a:r>
              </a:p>
              <a:p>
                <a:endParaRPr lang="es-ES"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𝑣</m:t>
                          </m:r>
                        </m:sub>
                      </m:sSub>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𝑐𝑟</m:t>
                          </m:r>
                        </m:sub>
                      </m:sSub>
                      <m:r>
                        <a:rPr lang="es-ES" i="1">
                          <a:latin typeface="Cambria Math" panose="02040503050406030204" pitchFamily="18" charset="0"/>
                        </a:rPr>
                        <m:t>=1.0∗0.58∗50∗23.73∗0.415=286 </m:t>
                      </m:r>
                      <m:r>
                        <a:rPr lang="es-ES" i="1">
                          <a:latin typeface="Cambria Math" panose="02040503050406030204" pitchFamily="18" charset="0"/>
                        </a:rPr>
                        <m:t>𝑘𝑖𝑝𝑠</m:t>
                      </m:r>
                    </m:oMath>
                  </m:oMathPara>
                </a14:m>
                <a:endParaRPr lang="es-EC" dirty="0"/>
              </a:p>
              <a:p>
                <a:r>
                  <a:rPr lang="es-ES" dirty="0"/>
                  <a:t> </a:t>
                </a:r>
                <a:endParaRPr lang="es-EC" dirty="0"/>
              </a:p>
              <a:p>
                <a:pPr algn="ct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𝑢</m:t>
                        </m:r>
                      </m:sub>
                    </m:sSub>
                    <m:r>
                      <a:rPr lang="en-US" i="1">
                        <a:latin typeface="Cambria Math" panose="02040503050406030204" pitchFamily="18" charset="0"/>
                      </a:rPr>
                      <m:t>=1.25∗20.4=25.5 </m:t>
                    </m:r>
                    <m:r>
                      <a:rPr lang="es-ES" i="1">
                        <a:latin typeface="Cambria Math" panose="02040503050406030204" pitchFamily="18" charset="0"/>
                      </a:rPr>
                      <m:t>𝑘𝑖𝑝𝑠</m:t>
                    </m:r>
                    <m:r>
                      <a:rPr lang="en-US" i="1">
                        <a:latin typeface="Cambria Math" panose="02040503050406030204" pitchFamily="18" charset="0"/>
                      </a:rPr>
                      <m:t> ≤286 </m:t>
                    </m:r>
                    <m:r>
                      <a:rPr lang="es-ES" i="1">
                        <a:latin typeface="Cambria Math" panose="02040503050406030204" pitchFamily="18" charset="0"/>
                      </a:rPr>
                      <m:t>𝑘𝑖𝑝𝑠</m:t>
                    </m:r>
                  </m:oMath>
                </a14:m>
                <a:r>
                  <a:rPr lang="en-US" dirty="0"/>
                  <a:t>	OK</a:t>
                </a:r>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104040"/>
                <a:ext cx="8385048" cy="5127942"/>
              </a:xfrm>
              <a:prstGeom prst="rect">
                <a:avLst/>
              </a:prstGeom>
              <a:blipFill rotWithShape="0">
                <a:blip r:embed="rId4"/>
                <a:stretch>
                  <a:fillRect l="-581" t="-595"/>
                </a:stretch>
              </a:blipFill>
            </p:spPr>
            <p:txBody>
              <a:bodyPr/>
              <a:lstStyle/>
              <a:p>
                <a:r>
                  <a:rPr lang="es-EC">
                    <a:noFill/>
                  </a:rPr>
                  <a:t> </a:t>
                </a:r>
              </a:p>
            </p:txBody>
          </p:sp>
        </mc:Fallback>
      </mc:AlternateContent>
    </p:spTree>
    <p:extLst>
      <p:ext uri="{BB962C8B-B14F-4D97-AF65-F5344CB8AC3E}">
        <p14:creationId xmlns:p14="http://schemas.microsoft.com/office/powerpoint/2010/main" val="3280979846"/>
      </p:ext>
    </p:extLst>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PROPIEDADES SECCIÓN PRUEBA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104040"/>
                <a:ext cx="8385048" cy="5619295"/>
              </a:xfrm>
              <a:prstGeom prst="rect">
                <a:avLst/>
              </a:prstGeom>
            </p:spPr>
            <p:txBody>
              <a:bodyPr wrap="square">
                <a:spAutoFit/>
              </a:bodyPr>
              <a:lstStyle/>
              <a:p>
                <a:r>
                  <a:rPr lang="es-EC" b="1" u="sng" dirty="0" smtClean="0">
                    <a:latin typeface="Times New Roman" panose="02020603050405020304" pitchFamily="18" charset="0"/>
                    <a:cs typeface="Times New Roman" panose="02020603050405020304" pitchFamily="18" charset="0"/>
                  </a:rPr>
                  <a:t>Deflexión Máxima</a:t>
                </a:r>
              </a:p>
              <a:p>
                <a:pPr/>
                <a14:m>
                  <m:oMathPara xmlns:m="http://schemas.openxmlformats.org/officeDocument/2006/math">
                    <m:oMathParaPr>
                      <m:jc m:val="left"/>
                    </m:oMathParaPr>
                    <m:oMath xmlns:m="http://schemas.openxmlformats.org/officeDocument/2006/math">
                      <m:r>
                        <m:rPr>
                          <m:nor/>
                        </m:rPr>
                        <a:rPr lang="es-ES">
                          <a:latin typeface="Times New Roman" panose="02020603050405020304" pitchFamily="18" charset="0"/>
                          <a:cs typeface="Times New Roman" panose="02020603050405020304" pitchFamily="18" charset="0"/>
                        </a:rPr>
                        <m:t>La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deflexi</m:t>
                      </m:r>
                      <m:r>
                        <m:rPr>
                          <m:nor/>
                        </m:rPr>
                        <a:rPr lang="es-ES">
                          <a:latin typeface="Times New Roman" panose="02020603050405020304" pitchFamily="18" charset="0"/>
                          <a:cs typeface="Times New Roman" panose="02020603050405020304" pitchFamily="18" charset="0"/>
                        </a:rPr>
                        <m:t>ó</m:t>
                      </m:r>
                      <m:r>
                        <m:rPr>
                          <m:nor/>
                        </m:rPr>
                        <a:rPr lang="es-ES">
                          <a:latin typeface="Times New Roman" panose="02020603050405020304" pitchFamily="18" charset="0"/>
                          <a:cs typeface="Times New Roman" panose="02020603050405020304" pitchFamily="18" charset="0"/>
                        </a:rPr>
                        <m:t>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m</m:t>
                      </m:r>
                      <m:r>
                        <m:rPr>
                          <m:nor/>
                        </m:rPr>
                        <a:rPr lang="es-ES">
                          <a:latin typeface="Times New Roman" panose="02020603050405020304" pitchFamily="18" charset="0"/>
                          <a:cs typeface="Times New Roman" panose="02020603050405020304" pitchFamily="18" charset="0"/>
                        </a:rPr>
                        <m:t>á</m:t>
                      </m:r>
                      <m:r>
                        <m:rPr>
                          <m:nor/>
                        </m:rPr>
                        <a:rPr lang="es-ES">
                          <a:latin typeface="Times New Roman" panose="02020603050405020304" pitchFamily="18" charset="0"/>
                          <a:cs typeface="Times New Roman" panose="02020603050405020304" pitchFamily="18" charset="0"/>
                        </a:rPr>
                        <m:t>xima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localizada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el</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centro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una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viga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simplemente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apoyada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se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encuentra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norma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AISC</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Manual</m:t>
                      </m:r>
                      <m:r>
                        <m:rPr>
                          <m:nor/>
                        </m:rPr>
                        <a:rPr lang="es-ES">
                          <a:latin typeface="Times New Roman" panose="02020603050405020304" pitchFamily="18" charset="0"/>
                          <a:cs typeface="Times New Roman" panose="02020603050405020304" pitchFamily="18" charset="0"/>
                        </a:rPr>
                        <m:t> (2010):</m:t>
                      </m:r>
                    </m:oMath>
                  </m:oMathPara>
                </a14:m>
                <a:endParaRPr lang="es-EC" dirty="0" smtClean="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𝑃</m:t>
                          </m:r>
                          <m:sSup>
                            <m:sSupPr>
                              <m:ctrlPr>
                                <a:rPr lang="es-EC" i="1">
                                  <a:latin typeface="Cambria Math" panose="02040503050406030204" pitchFamily="18" charset="0"/>
                                </a:rPr>
                              </m:ctrlPr>
                            </m:sSupPr>
                            <m:e>
                              <m:r>
                                <a:rPr lang="es-ES" i="1">
                                  <a:latin typeface="Cambria Math" panose="02040503050406030204" pitchFamily="18" charset="0"/>
                                </a:rPr>
                                <m:t>𝐿</m:t>
                              </m:r>
                            </m:e>
                            <m:sup>
                              <m:r>
                                <a:rPr lang="es-ES" i="1">
                                  <a:latin typeface="Cambria Math" panose="02040503050406030204" pitchFamily="18" charset="0"/>
                                </a:rPr>
                                <m:t>3</m:t>
                              </m:r>
                            </m:sup>
                          </m:sSup>
                        </m:num>
                        <m:den>
                          <m:r>
                            <a:rPr lang="es-ES" i="1">
                              <a:latin typeface="Cambria Math" panose="02040503050406030204" pitchFamily="18" charset="0"/>
                            </a:rPr>
                            <m:t>48</m:t>
                          </m:r>
                          <m:r>
                            <a:rPr lang="es-ES" i="1">
                              <a:latin typeface="Cambria Math" panose="02040503050406030204" pitchFamily="18" charset="0"/>
                            </a:rPr>
                            <m:t>𝐸𝐼</m:t>
                          </m:r>
                        </m:den>
                      </m:f>
                    </m:oMath>
                  </m:oMathPara>
                </a14:m>
                <a:endParaRPr lang="es-EC" dirty="0"/>
              </a:p>
              <a:p>
                <a:endParaRPr lang="es-ES"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𝐶𝐿𝑐𝑎𝑚𝑖</m:t>
                          </m:r>
                          <m:r>
                            <a:rPr lang="es-ES" i="1">
                              <a:latin typeface="Cambria Math" panose="02040503050406030204" pitchFamily="18" charset="0"/>
                            </a:rPr>
                            <m:t>ó</m:t>
                          </m:r>
                          <m:r>
                            <a:rPr lang="es-ES" i="1">
                              <a:latin typeface="Cambria Math" panose="02040503050406030204" pitchFamily="18" charset="0"/>
                            </a:rPr>
                            <m:t>𝑛</m:t>
                          </m:r>
                        </m:sub>
                      </m:sSub>
                      <m:r>
                        <a:rPr lang="es-ES" i="1">
                          <a:latin typeface="Cambria Math" panose="02040503050406030204" pitchFamily="18" charset="0"/>
                        </a:rPr>
                        <m:t>=</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𝑃</m:t>
                              </m:r>
                              <m:r>
                                <a:rPr lang="es-ES" i="1">
                                  <a:latin typeface="Cambria Math" panose="02040503050406030204" pitchFamily="18" charset="0"/>
                                </a:rPr>
                                <m:t>1</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𝑃</m:t>
                              </m:r>
                              <m:r>
                                <a:rPr lang="es-ES" i="1">
                                  <a:latin typeface="Cambria Math" panose="02040503050406030204" pitchFamily="18" charset="0"/>
                                </a:rPr>
                                <m:t>2</m:t>
                              </m:r>
                            </m:sub>
                          </m:sSub>
                        </m:e>
                      </m:d>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𝑃</m:t>
                          </m:r>
                          <m:r>
                            <a:rPr lang="es-ES" i="1">
                              <a:latin typeface="Cambria Math" panose="02040503050406030204" pitchFamily="18" charset="0"/>
                            </a:rPr>
                            <m:t>3</m:t>
                          </m:r>
                        </m:sub>
                      </m:sSub>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S" sz="1400" i="1">
                              <a:latin typeface="Cambria Math" panose="02040503050406030204" pitchFamily="18" charset="0"/>
                            </a:rPr>
                            <m:t>∆</m:t>
                          </m:r>
                        </m:e>
                        <m:sub>
                          <m:r>
                            <a:rPr lang="es-ES" sz="1400" i="1">
                              <a:latin typeface="Cambria Math" panose="02040503050406030204" pitchFamily="18" charset="0"/>
                            </a:rPr>
                            <m:t>𝐶𝐿𝑐𝑎𝑚𝑖</m:t>
                          </m:r>
                          <m:r>
                            <a:rPr lang="es-ES" sz="1400" i="1">
                              <a:latin typeface="Cambria Math" panose="02040503050406030204" pitchFamily="18" charset="0"/>
                            </a:rPr>
                            <m:t>ó</m:t>
                          </m:r>
                          <m:r>
                            <a:rPr lang="es-ES" sz="1400" i="1">
                              <a:latin typeface="Cambria Math" panose="02040503050406030204" pitchFamily="18" charset="0"/>
                            </a:rPr>
                            <m:t>𝑛</m:t>
                          </m:r>
                        </m:sub>
                      </m:sSub>
                      <m:r>
                        <a:rPr lang="es-ES" sz="1400" i="1">
                          <a:latin typeface="Cambria Math" panose="02040503050406030204" pitchFamily="18" charset="0"/>
                        </a:rPr>
                        <m:t>=</m:t>
                      </m:r>
                      <m:f>
                        <m:fPr>
                          <m:ctrlPr>
                            <a:rPr lang="es-EC" sz="1400" i="1">
                              <a:latin typeface="Cambria Math" panose="02040503050406030204" pitchFamily="18" charset="0"/>
                            </a:rPr>
                          </m:ctrlPr>
                        </m:fPr>
                        <m:num>
                          <m:d>
                            <m:dPr>
                              <m:ctrlPr>
                                <a:rPr lang="es-EC" sz="1400" i="1">
                                  <a:latin typeface="Cambria Math" panose="02040503050406030204" pitchFamily="18" charset="0"/>
                                </a:rPr>
                              </m:ctrlPr>
                            </m:dPr>
                            <m:e>
                              <m:r>
                                <a:rPr lang="es-ES" sz="1400" i="1">
                                  <a:latin typeface="Cambria Math" panose="02040503050406030204" pitchFamily="18" charset="0"/>
                                </a:rPr>
                                <m:t>18.3+4.58</m:t>
                              </m:r>
                            </m:e>
                          </m:d>
                          <m:d>
                            <m:dPr>
                              <m:ctrlPr>
                                <a:rPr lang="es-EC" sz="1400" i="1">
                                  <a:latin typeface="Cambria Math" panose="02040503050406030204" pitchFamily="18" charset="0"/>
                                </a:rPr>
                              </m:ctrlPr>
                            </m:dPr>
                            <m:e>
                              <m:r>
                                <a:rPr lang="es-ES" sz="1400" i="1">
                                  <a:latin typeface="Cambria Math" panose="02040503050406030204" pitchFamily="18" charset="0"/>
                                </a:rPr>
                                <m:t>42</m:t>
                              </m:r>
                            </m:e>
                          </m:d>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S" sz="1400" i="1">
                                      <a:latin typeface="Cambria Math" panose="02040503050406030204" pitchFamily="18" charset="0"/>
                                    </a:rPr>
                                    <m:t>420</m:t>
                                  </m:r>
                                </m:num>
                                <m:den>
                                  <m:r>
                                    <a:rPr lang="es-ES" sz="1400" i="1">
                                      <a:latin typeface="Cambria Math" panose="02040503050406030204" pitchFamily="18" charset="0"/>
                                    </a:rPr>
                                    <m:t>2</m:t>
                                  </m:r>
                                </m:den>
                              </m:f>
                            </m:e>
                          </m:d>
                        </m:num>
                        <m:den>
                          <m:r>
                            <a:rPr lang="es-ES" sz="1400" i="1">
                              <a:latin typeface="Cambria Math" panose="02040503050406030204" pitchFamily="18" charset="0"/>
                            </a:rPr>
                            <m:t>6</m:t>
                          </m:r>
                          <m:d>
                            <m:dPr>
                              <m:ctrlPr>
                                <a:rPr lang="es-EC" sz="1400" i="1">
                                  <a:latin typeface="Cambria Math" panose="02040503050406030204" pitchFamily="18" charset="0"/>
                                </a:rPr>
                              </m:ctrlPr>
                            </m:dPr>
                            <m:e>
                              <m:r>
                                <a:rPr lang="es-ES" sz="1400" i="1">
                                  <a:latin typeface="Cambria Math" panose="02040503050406030204" pitchFamily="18" charset="0"/>
                                </a:rPr>
                                <m:t>29000</m:t>
                              </m:r>
                            </m:e>
                          </m:d>
                          <m:d>
                            <m:dPr>
                              <m:ctrlPr>
                                <a:rPr lang="es-EC" sz="1400" i="1">
                                  <a:latin typeface="Cambria Math" panose="02040503050406030204" pitchFamily="18" charset="0"/>
                                </a:rPr>
                              </m:ctrlPr>
                            </m:dPr>
                            <m:e>
                              <m:r>
                                <a:rPr lang="es-ES" sz="1400" i="1">
                                  <a:latin typeface="Cambria Math" panose="02040503050406030204" pitchFamily="18" charset="0"/>
                                </a:rPr>
                                <m:t>6785</m:t>
                              </m:r>
                            </m:e>
                          </m:d>
                          <m:d>
                            <m:dPr>
                              <m:ctrlPr>
                                <a:rPr lang="es-EC" sz="1400" i="1">
                                  <a:latin typeface="Cambria Math" panose="02040503050406030204" pitchFamily="18" charset="0"/>
                                </a:rPr>
                              </m:ctrlPr>
                            </m:dPr>
                            <m:e>
                              <m:r>
                                <a:rPr lang="es-ES" sz="1400" i="1">
                                  <a:latin typeface="Cambria Math" panose="02040503050406030204" pitchFamily="18" charset="0"/>
                                </a:rPr>
                                <m:t>420</m:t>
                              </m:r>
                            </m:e>
                          </m:d>
                        </m:den>
                      </m:f>
                      <m:r>
                        <a:rPr lang="es-ES" sz="1400" i="1">
                          <a:latin typeface="Cambria Math" panose="02040503050406030204" pitchFamily="18" charset="0"/>
                        </a:rPr>
                        <m:t>∗</m:t>
                      </m:r>
                      <m:d>
                        <m:dPr>
                          <m:begChr m:val="["/>
                          <m:endChr m:val="]"/>
                          <m:ctrlPr>
                            <a:rPr lang="es-EC" sz="1400" i="1">
                              <a:latin typeface="Cambria Math" panose="02040503050406030204" pitchFamily="18" charset="0"/>
                            </a:rPr>
                          </m:ctrlPr>
                        </m:dPr>
                        <m:e>
                          <m:d>
                            <m:dPr>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ES" sz="1400" i="1">
                                      <a:latin typeface="Cambria Math" panose="02040503050406030204" pitchFamily="18" charset="0"/>
                                    </a:rPr>
                                    <m:t>420</m:t>
                                  </m:r>
                                </m:e>
                                <m:sup>
                                  <m:r>
                                    <a:rPr lang="es-ES" sz="1400" i="1">
                                      <a:latin typeface="Cambria Math" panose="02040503050406030204" pitchFamily="18" charset="0"/>
                                    </a:rPr>
                                    <m:t>2</m:t>
                                  </m:r>
                                </m:sup>
                              </m:sSup>
                            </m:e>
                          </m:d>
                          <m:r>
                            <a:rPr lang="es-ES" sz="1400" i="1">
                              <a:latin typeface="Cambria Math" panose="02040503050406030204" pitchFamily="18" charset="0"/>
                            </a:rPr>
                            <m:t>−</m:t>
                          </m:r>
                          <m:d>
                            <m:dPr>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ES" sz="1400" i="1">
                                      <a:latin typeface="Cambria Math" panose="02040503050406030204" pitchFamily="18" charset="0"/>
                                    </a:rPr>
                                    <m:t>42</m:t>
                                  </m:r>
                                </m:e>
                                <m:sup>
                                  <m:r>
                                    <a:rPr lang="es-ES" sz="1400" i="1">
                                      <a:latin typeface="Cambria Math" panose="02040503050406030204" pitchFamily="18" charset="0"/>
                                    </a:rPr>
                                    <m:t>2</m:t>
                                  </m:r>
                                </m:sup>
                              </m:sSup>
                            </m:e>
                          </m:d>
                          <m:r>
                            <a:rPr lang="es-ES" sz="1400" i="1">
                              <a:latin typeface="Cambria Math" panose="02040503050406030204" pitchFamily="18" charset="0"/>
                            </a:rPr>
                            <m:t>−</m:t>
                          </m:r>
                          <m:sSup>
                            <m:sSupPr>
                              <m:ctrlPr>
                                <a:rPr lang="es-EC" sz="1400" i="1">
                                  <a:latin typeface="Cambria Math" panose="02040503050406030204" pitchFamily="18" charset="0"/>
                                </a:rPr>
                              </m:ctrlPr>
                            </m:sSupPr>
                            <m:e>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S" sz="1400" i="1">
                                          <a:latin typeface="Cambria Math" panose="02040503050406030204" pitchFamily="18" charset="0"/>
                                        </a:rPr>
                                        <m:t>420</m:t>
                                      </m:r>
                                    </m:num>
                                    <m:den>
                                      <m:r>
                                        <a:rPr lang="es-ES" sz="1400" i="1">
                                          <a:latin typeface="Cambria Math" panose="02040503050406030204" pitchFamily="18" charset="0"/>
                                        </a:rPr>
                                        <m:t>2</m:t>
                                      </m:r>
                                    </m:den>
                                  </m:f>
                                </m:e>
                              </m:d>
                            </m:e>
                            <m:sup>
                              <m:r>
                                <a:rPr lang="es-ES" sz="1400" i="1">
                                  <a:latin typeface="Cambria Math" panose="02040503050406030204" pitchFamily="18" charset="0"/>
                                </a:rPr>
                                <m:t>2</m:t>
                              </m:r>
                            </m:sup>
                          </m:sSup>
                        </m:e>
                      </m:d>
                      <m:r>
                        <a:rPr lang="es-ES" sz="1400" i="1">
                          <a:latin typeface="Cambria Math" panose="02040503050406030204" pitchFamily="18" charset="0"/>
                        </a:rPr>
                        <m:t>+</m:t>
                      </m:r>
                      <m:f>
                        <m:fPr>
                          <m:ctrlPr>
                            <a:rPr lang="es-EC" sz="1400" i="1">
                              <a:latin typeface="Cambria Math" panose="02040503050406030204" pitchFamily="18" charset="0"/>
                            </a:rPr>
                          </m:ctrlPr>
                        </m:fPr>
                        <m:num>
                          <m:r>
                            <a:rPr lang="es-ES" sz="1400" i="1">
                              <a:latin typeface="Cambria Math" panose="02040503050406030204" pitchFamily="18" charset="0"/>
                            </a:rPr>
                            <m:t>18.3</m:t>
                          </m:r>
                          <m:d>
                            <m:dPr>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ES" sz="1400" i="1">
                                      <a:latin typeface="Cambria Math" panose="02040503050406030204" pitchFamily="18" charset="0"/>
                                    </a:rPr>
                                    <m:t>420</m:t>
                                  </m:r>
                                </m:e>
                                <m:sup>
                                  <m:r>
                                    <a:rPr lang="es-ES" sz="1400" i="1">
                                      <a:latin typeface="Cambria Math" panose="02040503050406030204" pitchFamily="18" charset="0"/>
                                    </a:rPr>
                                    <m:t>3</m:t>
                                  </m:r>
                                </m:sup>
                              </m:sSup>
                            </m:e>
                          </m:d>
                        </m:num>
                        <m:den>
                          <m:r>
                            <a:rPr lang="es-ES" sz="1400" i="1">
                              <a:latin typeface="Cambria Math" panose="02040503050406030204" pitchFamily="18" charset="0"/>
                            </a:rPr>
                            <m:t>48</m:t>
                          </m:r>
                          <m:d>
                            <m:dPr>
                              <m:ctrlPr>
                                <a:rPr lang="es-EC" sz="1400" i="1">
                                  <a:latin typeface="Cambria Math" panose="02040503050406030204" pitchFamily="18" charset="0"/>
                                </a:rPr>
                              </m:ctrlPr>
                            </m:dPr>
                            <m:e>
                              <m:r>
                                <a:rPr lang="es-ES" sz="1400" i="1">
                                  <a:latin typeface="Cambria Math" panose="02040503050406030204" pitchFamily="18" charset="0"/>
                                </a:rPr>
                                <m:t>29000</m:t>
                              </m:r>
                            </m:e>
                          </m:d>
                          <m:d>
                            <m:dPr>
                              <m:ctrlPr>
                                <a:rPr lang="es-EC" sz="1400" i="1">
                                  <a:latin typeface="Cambria Math" panose="02040503050406030204" pitchFamily="18" charset="0"/>
                                </a:rPr>
                              </m:ctrlPr>
                            </m:dPr>
                            <m:e>
                              <m:r>
                                <a:rPr lang="es-ES" sz="1400" i="1">
                                  <a:latin typeface="Cambria Math" panose="02040503050406030204" pitchFamily="18" charset="0"/>
                                </a:rPr>
                                <m:t>6785</m:t>
                              </m:r>
                            </m:e>
                          </m:d>
                        </m:den>
                      </m:f>
                      <m:r>
                        <a:rPr lang="es-ES" sz="1400" i="1">
                          <a:latin typeface="Cambria Math" panose="02040503050406030204" pitchFamily="18" charset="0"/>
                        </a:rPr>
                        <m:t>=0.1435  </m:t>
                      </m:r>
                      <m:r>
                        <a:rPr lang="es-ES" sz="1400" i="1">
                          <a:latin typeface="Cambria Math" panose="02040503050406030204" pitchFamily="18" charset="0"/>
                        </a:rPr>
                        <m:t>𝑖𝑛</m:t>
                      </m:r>
                    </m:oMath>
                  </m:oMathPara>
                </a14:m>
                <a:endParaRPr lang="es-EC" sz="1400" dirty="0"/>
              </a:p>
              <a:p>
                <a:r>
                  <a:rPr lang="es-ES" sz="1400" dirty="0"/>
                  <a:t> </a:t>
                </a:r>
                <a:endParaRPr lang="es-ES" sz="1400" dirty="0" smtClean="0"/>
              </a:p>
              <a:p>
                <a:endParaRPr lang="es-EC" sz="1400"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La deflexión máxima resultante de 25%  del camión de diseño conjuntamente con la carga del carril de diseño: </a:t>
                </a:r>
                <a:endParaRPr lang="es-ES" dirty="0" smtClean="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m:t>
                          </m:r>
                        </m:sub>
                      </m:sSub>
                      <m:r>
                        <a:rPr lang="es-ES" i="1">
                          <a:latin typeface="Cambria Math" panose="02040503050406030204" pitchFamily="18" charset="0"/>
                        </a:rPr>
                        <m:t>=0.25∗</m:t>
                      </m:r>
                      <m:d>
                        <m:dPr>
                          <m:ctrlPr>
                            <a:rPr lang="es-EC" i="1">
                              <a:latin typeface="Cambria Math" panose="02040503050406030204" pitchFamily="18" charset="0"/>
                            </a:rPr>
                          </m:ctrlPr>
                        </m:dPr>
                        <m:e>
                          <m:r>
                            <a:rPr lang="es-ES" i="1">
                              <a:latin typeface="Cambria Math" panose="02040503050406030204" pitchFamily="18" charset="0"/>
                            </a:rPr>
                            <m:t>0.1435</m:t>
                          </m:r>
                        </m:e>
                      </m:d>
                      <m:r>
                        <a:rPr lang="es-ES" i="1">
                          <a:latin typeface="Cambria Math" panose="02040503050406030204" pitchFamily="18" charset="0"/>
                        </a:rPr>
                        <m:t>=0.03587 </m:t>
                      </m:r>
                      <m:r>
                        <a:rPr lang="es-ES" i="1">
                          <a:latin typeface="Cambria Math" panose="02040503050406030204" pitchFamily="18" charset="0"/>
                        </a:rPr>
                        <m:t>𝑖𝑛</m:t>
                      </m:r>
                    </m:oMath>
                  </m:oMathPara>
                </a14:m>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104040"/>
                <a:ext cx="8385048" cy="5619295"/>
              </a:xfrm>
              <a:prstGeom prst="rect">
                <a:avLst/>
              </a:prstGeom>
              <a:blipFill rotWithShape="0">
                <a:blip r:embed="rId4"/>
                <a:stretch>
                  <a:fillRect l="-581" t="-542"/>
                </a:stretch>
              </a:blipFill>
            </p:spPr>
            <p:txBody>
              <a:bodyPr/>
              <a:lstStyle/>
              <a:p>
                <a:r>
                  <a:rPr lang="es-EC">
                    <a:noFill/>
                  </a:rPr>
                  <a:t> </a:t>
                </a:r>
              </a:p>
            </p:txBody>
          </p:sp>
        </mc:Fallback>
      </mc:AlternateContent>
    </p:spTree>
    <p:extLst>
      <p:ext uri="{BB962C8B-B14F-4D97-AF65-F5344CB8AC3E}">
        <p14:creationId xmlns:p14="http://schemas.microsoft.com/office/powerpoint/2010/main" val="3743515312"/>
      </p:ext>
    </p:extLst>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PROPIEDADES SECCIÓN PRUEBA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104040"/>
                <a:ext cx="8385048" cy="5852821"/>
              </a:xfrm>
              <a:prstGeom prst="rect">
                <a:avLst/>
              </a:prstGeom>
            </p:spPr>
            <p:txBody>
              <a:bodyPr wrap="square">
                <a:spAutoFit/>
              </a:bodyPr>
              <a:lstStyle/>
              <a:p>
                <a:r>
                  <a:rPr lang="es-ES" dirty="0" smtClean="0">
                    <a:latin typeface="Times New Roman" panose="02020603050405020304" pitchFamily="18" charset="0"/>
                    <a:cs typeface="Times New Roman" panose="02020603050405020304" pitchFamily="18" charset="0"/>
                  </a:rPr>
                  <a:t>La deflexión debida al carril de diseño se lo toma de la norma AISC Manual (2005)</a:t>
                </a:r>
                <a:r>
                  <a:rPr lang="es-ES" dirty="0" smtClean="0"/>
                  <a:t>:</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𝑚𝑎𝑥</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5</m:t>
                          </m:r>
                          <m:r>
                            <a:rPr lang="es-ES" i="1">
                              <a:latin typeface="Cambria Math" panose="02040503050406030204" pitchFamily="18" charset="0"/>
                            </a:rPr>
                            <m:t>𝑤</m:t>
                          </m:r>
                          <m:sSup>
                            <m:sSupPr>
                              <m:ctrlPr>
                                <a:rPr lang="es-EC" i="1">
                                  <a:latin typeface="Cambria Math" panose="02040503050406030204" pitchFamily="18" charset="0"/>
                                </a:rPr>
                              </m:ctrlPr>
                            </m:sSupPr>
                            <m:e>
                              <m:r>
                                <a:rPr lang="es-ES" i="1">
                                  <a:latin typeface="Cambria Math" panose="02040503050406030204" pitchFamily="18" charset="0"/>
                                </a:rPr>
                                <m:t>𝐿</m:t>
                              </m:r>
                            </m:e>
                            <m:sup>
                              <m:r>
                                <a:rPr lang="es-ES" i="1">
                                  <a:latin typeface="Cambria Math" panose="02040503050406030204" pitchFamily="18" charset="0"/>
                                </a:rPr>
                                <m:t>4</m:t>
                              </m:r>
                            </m:sup>
                          </m:sSup>
                        </m:num>
                        <m:den>
                          <m:r>
                            <a:rPr lang="es-ES" i="1">
                              <a:latin typeface="Cambria Math" panose="02040503050406030204" pitchFamily="18" charset="0"/>
                            </a:rPr>
                            <m:t>384</m:t>
                          </m:r>
                          <m:r>
                            <a:rPr lang="es-ES" i="1">
                              <a:latin typeface="Cambria Math" panose="02040503050406030204" pitchFamily="18" charset="0"/>
                            </a:rPr>
                            <m:t>𝐸𝐼</m:t>
                          </m:r>
                        </m:den>
                      </m:f>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𝐶𝐿𝑐𝑎𝑟𝑟𝑖𝑙</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5(0.43)(</m:t>
                          </m:r>
                          <m:f>
                            <m:fPr>
                              <m:ctrlPr>
                                <a:rPr lang="es-EC" i="1">
                                  <a:latin typeface="Cambria Math" panose="02040503050406030204" pitchFamily="18" charset="0"/>
                                </a:rPr>
                              </m:ctrlPr>
                            </m:fPr>
                            <m:num>
                              <m:r>
                                <a:rPr lang="es-ES" i="1">
                                  <a:latin typeface="Cambria Math" panose="02040503050406030204" pitchFamily="18" charset="0"/>
                                </a:rPr>
                                <m:t>0.64</m:t>
                              </m:r>
                            </m:num>
                            <m:den>
                              <m:r>
                                <a:rPr lang="es-ES" i="1">
                                  <a:latin typeface="Cambria Math" panose="02040503050406030204" pitchFamily="18" charset="0"/>
                                </a:rPr>
                                <m:t>12</m:t>
                              </m:r>
                            </m:den>
                          </m:f>
                          <m:r>
                            <a:rPr lang="es-ES" i="1">
                              <a:latin typeface="Cambria Math" panose="02040503050406030204" pitchFamily="18" charset="0"/>
                            </a:rPr>
                            <m:t>)</m:t>
                          </m:r>
                          <m:sSup>
                            <m:sSupPr>
                              <m:ctrlPr>
                                <a:rPr lang="es-EC" i="1">
                                  <a:latin typeface="Cambria Math" panose="02040503050406030204" pitchFamily="18" charset="0"/>
                                </a:rPr>
                              </m:ctrlPr>
                            </m:sSupPr>
                            <m:e>
                              <m:r>
                                <a:rPr lang="es-ES" i="1">
                                  <a:latin typeface="Cambria Math" panose="02040503050406030204" pitchFamily="18" charset="0"/>
                                </a:rPr>
                                <m:t>(420)</m:t>
                              </m:r>
                            </m:e>
                            <m:sup>
                              <m:r>
                                <a:rPr lang="es-ES" i="1">
                                  <a:latin typeface="Cambria Math" panose="02040503050406030204" pitchFamily="18" charset="0"/>
                                </a:rPr>
                                <m:t>4</m:t>
                              </m:r>
                            </m:sup>
                          </m:sSup>
                        </m:num>
                        <m:den>
                          <m:r>
                            <a:rPr lang="es-ES" i="1">
                              <a:latin typeface="Cambria Math" panose="02040503050406030204" pitchFamily="18" charset="0"/>
                            </a:rPr>
                            <m:t>384(29000)(6785)</m:t>
                          </m:r>
                        </m:den>
                      </m:f>
                      <m:r>
                        <a:rPr lang="es-ES" i="1">
                          <a:latin typeface="Cambria Math" panose="02040503050406030204" pitchFamily="18" charset="0"/>
                        </a:rPr>
                        <m:t>=0.047 </m:t>
                      </m:r>
                      <m:r>
                        <a:rPr lang="es-ES" i="1">
                          <a:latin typeface="Cambria Math" panose="02040503050406030204" pitchFamily="18" charset="0"/>
                        </a:rPr>
                        <m:t>𝑖𝑛</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m:t>
                          </m:r>
                          <m:r>
                            <a:rPr lang="es-ES" i="1">
                              <a:latin typeface="Cambria Math" panose="02040503050406030204" pitchFamily="18" charset="0"/>
                            </a:rPr>
                            <m:t>25%</m:t>
                          </m:r>
                          <m:r>
                            <a:rPr lang="es-ES" i="1">
                              <a:latin typeface="Cambria Math" panose="02040503050406030204" pitchFamily="18" charset="0"/>
                            </a:rPr>
                            <m:t>𝑐𝑎𝑚𝑖</m:t>
                          </m:r>
                          <m:r>
                            <a:rPr lang="es-ES" i="1">
                              <a:latin typeface="Cambria Math" panose="02040503050406030204" pitchFamily="18" charset="0"/>
                            </a:rPr>
                            <m:t>ó</m:t>
                          </m:r>
                          <m:r>
                            <a:rPr lang="es-ES" i="1">
                              <a:latin typeface="Cambria Math" panose="02040503050406030204" pitchFamily="18" charset="0"/>
                            </a:rPr>
                            <m:t>𝑛</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𝐶𝐿𝑐𝑎𝑟𝑟𝑖𝑙</m:t>
                          </m:r>
                        </m:sub>
                      </m:sSub>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m:t>
                          </m:r>
                        </m:sub>
                      </m:sSub>
                      <m:r>
                        <a:rPr lang="es-ES" i="1">
                          <a:latin typeface="Cambria Math" panose="02040503050406030204" pitchFamily="18" charset="0"/>
                        </a:rPr>
                        <m:t>=0.03587+0.047=0.08287 </m:t>
                      </m:r>
                      <m:r>
                        <a:rPr lang="es-ES" i="1">
                          <a:latin typeface="Cambria Math" panose="02040503050406030204" pitchFamily="18" charset="0"/>
                        </a:rPr>
                        <m:t>𝑖𝑛</m:t>
                      </m:r>
                      <m:r>
                        <a:rPr lang="es-EC" b="0" i="0" smtClean="0">
                          <a:latin typeface="Cambria Math" panose="02040503050406030204" pitchFamily="18" charset="0"/>
                        </a:rPr>
                        <m:t>           </m:t>
                      </m:r>
                      <m:r>
                        <a:rPr lang="es-ES" i="1">
                          <a:latin typeface="Cambria Math" panose="02040503050406030204" pitchFamily="18" charset="0"/>
                        </a:rPr>
                        <m:t>∴ </m:t>
                      </m:r>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𝐶𝐿𝑐𝑎𝑚𝑖</m:t>
                          </m:r>
                          <m:r>
                            <a:rPr lang="es-ES" i="1">
                              <a:latin typeface="Cambria Math" panose="02040503050406030204" pitchFamily="18" charset="0"/>
                            </a:rPr>
                            <m:t>ó</m:t>
                          </m:r>
                          <m:r>
                            <a:rPr lang="es-ES" i="1">
                              <a:latin typeface="Cambria Math" panose="02040503050406030204" pitchFamily="18" charset="0"/>
                            </a:rPr>
                            <m:t>𝑛</m:t>
                          </m:r>
                        </m:sub>
                      </m:sSub>
                      <m:r>
                        <a:rPr lang="es-ES" i="1">
                          <a:latin typeface="Cambria Math" panose="02040503050406030204" pitchFamily="18" charset="0"/>
                        </a:rPr>
                        <m:t>=0.1435 </m:t>
                      </m:r>
                      <m:r>
                        <a:rPr lang="es-ES" i="1">
                          <a:latin typeface="Cambria Math" panose="02040503050406030204" pitchFamily="18" charset="0"/>
                        </a:rPr>
                        <m:t>𝑖𝑛</m:t>
                      </m:r>
                    </m:oMath>
                  </m:oMathPara>
                </a14:m>
                <a:endParaRPr lang="es-EC" dirty="0" smtClean="0"/>
              </a:p>
              <a:p>
                <a:endParaRPr lang="es-EC" dirty="0"/>
              </a:p>
              <a:p>
                <a:r>
                  <a:rPr lang="es-ES" dirty="0">
                    <a:latin typeface="Times New Roman" panose="02020603050405020304" pitchFamily="18" charset="0"/>
                    <a:cs typeface="Times New Roman" panose="02020603050405020304" pitchFamily="18" charset="0"/>
                  </a:rPr>
                  <a:t>Por los resultados obtenidos la deflexión por el camión gobierna todo el diseño</a:t>
                </a:r>
                <a:r>
                  <a:rPr lang="es-ES" dirty="0" smtClean="0">
                    <a:latin typeface="Times New Roman" panose="02020603050405020304" pitchFamily="18" charset="0"/>
                    <a:cs typeface="Times New Roman" panose="02020603050405020304" pitchFamily="18" charset="0"/>
                  </a:rPr>
                  <a:t>.</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𝐶𝐿</m:t>
                          </m:r>
                        </m:sub>
                      </m:sSub>
                      <m:r>
                        <a:rPr lang="es-ES" i="1">
                          <a:latin typeface="Cambria Math" panose="02040503050406030204" pitchFamily="18" charset="0"/>
                        </a:rPr>
                        <m:t>=0.1435 </m:t>
                      </m:r>
                      <m:r>
                        <a:rPr lang="es-ES" i="1">
                          <a:latin typeface="Cambria Math" panose="02040503050406030204" pitchFamily="18" charset="0"/>
                        </a:rPr>
                        <m:t>𝑖𝑛</m:t>
                      </m:r>
                      <m:r>
                        <a:rPr lang="es-ES" i="1">
                          <a:latin typeface="Cambria Math" panose="02040503050406030204" pitchFamily="18" charset="0"/>
                        </a:rPr>
                        <m:t> &lt;</m:t>
                      </m:r>
                      <m:sSub>
                        <m:sSubPr>
                          <m:ctrlPr>
                            <a:rPr lang="es-EC" i="1">
                              <a:latin typeface="Cambria Math" panose="02040503050406030204" pitchFamily="18" charset="0"/>
                            </a:rPr>
                          </m:ctrlPr>
                        </m:sSubPr>
                        <m:e>
                          <m:r>
                            <a:rPr lang="es-ES" i="1">
                              <a:latin typeface="Cambria Math" panose="02040503050406030204" pitchFamily="18" charset="0"/>
                            </a:rPr>
                            <m:t>∆</m:t>
                          </m:r>
                        </m:e>
                        <m:sub>
                          <m:r>
                            <a:rPr lang="es-ES" i="1">
                              <a:latin typeface="Cambria Math" panose="02040503050406030204" pitchFamily="18" charset="0"/>
                            </a:rPr>
                            <m:t>𝑚</m:t>
                          </m:r>
                          <m:r>
                            <a:rPr lang="es-ES" i="1">
                              <a:latin typeface="Cambria Math" panose="02040503050406030204" pitchFamily="18" charset="0"/>
                            </a:rPr>
                            <m:t>á</m:t>
                          </m:r>
                          <m:r>
                            <a:rPr lang="es-ES" i="1">
                              <a:latin typeface="Cambria Math" panose="02040503050406030204" pitchFamily="18" charset="0"/>
                            </a:rPr>
                            <m:t>𝑥</m:t>
                          </m:r>
                        </m:sub>
                      </m:sSub>
                    </m:oMath>
                  </m:oMathPara>
                </a14:m>
                <a:endParaRPr lang="es-EC" dirty="0"/>
              </a:p>
              <a:p>
                <a:pPr algn="ctr"/>
                <a14:m>
                  <m:oMath xmlns:m="http://schemas.openxmlformats.org/officeDocument/2006/math">
                    <m:r>
                      <a:rPr lang="es-ES" i="1">
                        <a:latin typeface="Cambria Math" panose="02040503050406030204" pitchFamily="18" charset="0"/>
                      </a:rPr>
                      <m:t>0.1435 </m:t>
                    </m:r>
                    <m:r>
                      <a:rPr lang="es-ES" i="1">
                        <a:latin typeface="Cambria Math" panose="02040503050406030204" pitchFamily="18" charset="0"/>
                      </a:rPr>
                      <m:t>𝑖𝑛</m:t>
                    </m:r>
                    <m:r>
                      <a:rPr lang="es-ES" i="1">
                        <a:latin typeface="Cambria Math" panose="02040503050406030204" pitchFamily="18" charset="0"/>
                      </a:rPr>
                      <m:t> &lt; 0.5 </m:t>
                    </m:r>
                    <m:r>
                      <a:rPr lang="es-ES" i="1">
                        <a:latin typeface="Cambria Math" panose="02040503050406030204" pitchFamily="18" charset="0"/>
                      </a:rPr>
                      <m:t>𝑖𝑛</m:t>
                    </m:r>
                  </m:oMath>
                </a14:m>
                <a:r>
                  <a:rPr lang="es-ES" dirty="0"/>
                  <a:t>	OK</a:t>
                </a:r>
                <a:endParaRPr lang="es-EC" dirty="0"/>
              </a:p>
              <a:p>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104040"/>
                <a:ext cx="8385048" cy="5852821"/>
              </a:xfrm>
              <a:prstGeom prst="rect">
                <a:avLst/>
              </a:prstGeom>
              <a:blipFill rotWithShape="0">
                <a:blip r:embed="rId4"/>
                <a:stretch>
                  <a:fillRect l="-581" t="-625"/>
                </a:stretch>
              </a:blipFill>
            </p:spPr>
            <p:txBody>
              <a:bodyPr/>
              <a:lstStyle/>
              <a:p>
                <a:r>
                  <a:rPr lang="es-EC">
                    <a:noFill/>
                  </a:rPr>
                  <a:t> </a:t>
                </a:r>
              </a:p>
            </p:txBody>
          </p:sp>
        </mc:Fallback>
      </mc:AlternateContent>
    </p:spTree>
    <p:extLst>
      <p:ext uri="{BB962C8B-B14F-4D97-AF65-F5344CB8AC3E}">
        <p14:creationId xmlns:p14="http://schemas.microsoft.com/office/powerpoint/2010/main" val="1567190549"/>
      </p:ext>
    </p:ext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PROPIEDADES SECCIÓN PRUEBA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104040"/>
                <a:ext cx="8385048" cy="6939913"/>
              </a:xfrm>
              <a:prstGeom prst="rect">
                <a:avLst/>
              </a:prstGeom>
            </p:spPr>
            <p:txBody>
              <a:bodyPr wrap="square">
                <a:spAutoFit/>
              </a:bodyPr>
              <a:lstStyle/>
              <a:p>
                <a:r>
                  <a:rPr lang="es-ES" dirty="0" smtClean="0">
                    <a:latin typeface="Times New Roman" panose="02020603050405020304" pitchFamily="18" charset="0"/>
                    <a:cs typeface="Times New Roman" panose="02020603050405020304" pitchFamily="18" charset="0"/>
                  </a:rPr>
                  <a:t>Los requisitos </a:t>
                </a:r>
                <a:r>
                  <a:rPr lang="es-ES" dirty="0">
                    <a:latin typeface="Times New Roman" panose="02020603050405020304" pitchFamily="18" charset="0"/>
                    <a:cs typeface="Times New Roman" panose="02020603050405020304" pitchFamily="18" charset="0"/>
                  </a:rPr>
                  <a:t>se cumplen usando una viga W24x68</a:t>
                </a:r>
                <a:r>
                  <a:rPr lang="es-ES" dirty="0" smtClean="0">
                    <a:latin typeface="Times New Roman" panose="02020603050405020304" pitchFamily="18" charset="0"/>
                    <a:cs typeface="Times New Roman" panose="02020603050405020304" pitchFamily="18" charset="0"/>
                  </a:rPr>
                  <a:t>. </a:t>
                </a:r>
              </a:p>
              <a:p>
                <a:r>
                  <a:rPr lang="es-ES" dirty="0" smtClean="0">
                    <a:latin typeface="Times New Roman" panose="02020603050405020304" pitchFamily="18" charset="0"/>
                    <a:cs typeface="Times New Roman" panose="02020603050405020304" pitchFamily="18" charset="0"/>
                  </a:rPr>
                  <a:t>También </a:t>
                </a:r>
                <a:r>
                  <a:rPr lang="es-ES" dirty="0">
                    <a:latin typeface="Times New Roman" panose="02020603050405020304" pitchFamily="18" charset="0"/>
                    <a:cs typeface="Times New Roman" panose="02020603050405020304" pitchFamily="18" charset="0"/>
                  </a:rPr>
                  <a:t>para el diseño preliminar se consideró que </a:t>
                </a:r>
                <a14:m>
                  <m:oMath xmlns:m="http://schemas.openxmlformats.org/officeDocument/2006/math">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𝐾</m:t>
                                    </m:r>
                                  </m:e>
                                  <m:sub>
                                    <m:r>
                                      <a:rPr lang="es-ES" i="1">
                                        <a:latin typeface="Cambria Math" panose="02040503050406030204" pitchFamily="18" charset="0"/>
                                      </a:rPr>
                                      <m:t>𝑔</m:t>
                                    </m:r>
                                  </m:sub>
                                </m:sSub>
                              </m:num>
                              <m:den>
                                <m:r>
                                  <a:rPr lang="es-ES" i="1">
                                    <a:latin typeface="Cambria Math" panose="02040503050406030204" pitchFamily="18" charset="0"/>
                                  </a:rPr>
                                  <m:t>12</m:t>
                                </m:r>
                                <m:r>
                                  <a:rPr lang="es-ES" i="1">
                                    <a:latin typeface="Cambria Math" panose="02040503050406030204" pitchFamily="18" charset="0"/>
                                  </a:rPr>
                                  <m:t>𝐿</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𝑠</m:t>
                                        </m:r>
                                      </m:sub>
                                    </m:sSub>
                                  </m:e>
                                  <m:sup>
                                    <m:r>
                                      <a:rPr lang="es-ES" i="1">
                                        <a:latin typeface="Cambria Math" panose="02040503050406030204" pitchFamily="18" charset="0"/>
                                      </a:rPr>
                                      <m:t>3</m:t>
                                    </m:r>
                                  </m:sup>
                                </m:sSup>
                              </m:den>
                            </m:f>
                          </m:e>
                        </m:d>
                      </m:e>
                      <m:sup>
                        <m:r>
                          <a:rPr lang="es-ES" i="1">
                            <a:latin typeface="Cambria Math" panose="02040503050406030204" pitchFamily="18" charset="0"/>
                          </a:rPr>
                          <m:t>0.1</m:t>
                        </m:r>
                      </m:sup>
                    </m:sSup>
                  </m:oMath>
                </a14:m>
                <a:r>
                  <a:rPr lang="es-ES" dirty="0"/>
                  <a:t> tenía un </a:t>
                </a:r>
                <a:r>
                  <a:rPr lang="es-ES" dirty="0">
                    <a:latin typeface="Times New Roman" panose="02020603050405020304" pitchFamily="18" charset="0"/>
                    <a:cs typeface="Times New Roman" panose="02020603050405020304" pitchFamily="18" charset="0"/>
                  </a:rPr>
                  <a:t>valor de 1 en el cálculo de la distribución de momentos</a:t>
                </a:r>
                <a:r>
                  <a:rPr lang="es-ES" dirty="0" smtClean="0">
                    <a:latin typeface="Times New Roman" panose="02020603050405020304" pitchFamily="18" charset="0"/>
                    <a:cs typeface="Times New Roman" panose="02020603050405020304" pitchFamily="18" charset="0"/>
                  </a:rPr>
                  <a:t>.</a:t>
                </a:r>
              </a:p>
              <a:p>
                <a:r>
                  <a:rPr lang="es-ES" dirty="0"/>
                  <a:t> </a:t>
                </a:r>
                <a:endParaRPr lang="es-EC" dirty="0"/>
              </a:p>
              <a:p>
                <a:r>
                  <a:rPr lang="es-ES" b="1" dirty="0"/>
                  <a:t>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𝐾</m:t>
                        </m:r>
                      </m:e>
                      <m:sub>
                        <m:r>
                          <a:rPr lang="es-ES" i="1">
                            <a:latin typeface="Cambria Math" panose="02040503050406030204" pitchFamily="18" charset="0"/>
                          </a:rPr>
                          <m:t>𝑔</m:t>
                        </m:r>
                      </m:sub>
                    </m:sSub>
                    <m:r>
                      <a:rPr lang="es-ES" i="1">
                        <a:latin typeface="Cambria Math" panose="02040503050406030204" pitchFamily="18" charset="0"/>
                      </a:rPr>
                      <m:t>=</m:t>
                    </m:r>
                    <m:r>
                      <a:rPr lang="es-ES" i="1">
                        <a:latin typeface="Cambria Math" panose="02040503050406030204" pitchFamily="18" charset="0"/>
                      </a:rPr>
                      <m:t>𝑛</m:t>
                    </m:r>
                    <m:d>
                      <m:dPr>
                        <m:ctrlPr>
                          <a:rPr lang="es-ES" i="1">
                            <a:latin typeface="Cambria Math" panose="02040503050406030204" pitchFamily="18" charset="0"/>
                          </a:rPr>
                        </m:ctrlPr>
                      </m:dPr>
                      <m:e>
                        <m:r>
                          <a:rPr lang="es-ES" i="1">
                            <a:latin typeface="Cambria Math" panose="02040503050406030204" pitchFamily="18" charset="0"/>
                          </a:rPr>
                          <m:t>𝐼</m:t>
                        </m:r>
                        <m:r>
                          <a:rPr lang="es-ES" i="1">
                            <a:latin typeface="Cambria Math" panose="02040503050406030204" pitchFamily="18" charset="0"/>
                          </a:rPr>
                          <m:t>+</m:t>
                        </m:r>
                        <m:r>
                          <a:rPr lang="es-ES" i="1">
                            <a:latin typeface="Cambria Math" panose="02040503050406030204" pitchFamily="18" charset="0"/>
                          </a:rPr>
                          <m:t>𝐴</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S" i="1">
                                    <a:latin typeface="Cambria Math" panose="02040503050406030204" pitchFamily="18" charset="0"/>
                                  </a:rPr>
                                  <m:t>𝑒</m:t>
                                </m:r>
                              </m:e>
                              <m:sub>
                                <m:r>
                                  <a:rPr lang="es-ES" i="1">
                                    <a:latin typeface="Cambria Math" panose="02040503050406030204" pitchFamily="18" charset="0"/>
                                  </a:rPr>
                                  <m:t>𝑔</m:t>
                                </m:r>
                              </m:sub>
                            </m:sSub>
                          </m:e>
                          <m:sup>
                            <m:r>
                              <a:rPr lang="es-ES" i="1">
                                <a:latin typeface="Cambria Math" panose="02040503050406030204" pitchFamily="18" charset="0"/>
                              </a:rPr>
                              <m:t>2</m:t>
                            </m:r>
                          </m:sup>
                        </m:sSup>
                      </m:e>
                    </m:d>
                    <m:r>
                      <a:rPr lang="es-EC" b="0" i="1" smtClean="0">
                        <a:latin typeface="Cambria Math" panose="02040503050406030204" pitchFamily="18" charset="0"/>
                      </a:rPr>
                      <m:t>                                        </m:t>
                    </m:r>
                    <m:r>
                      <a:rPr lang="es-ES" i="1">
                        <a:latin typeface="Cambria Math" panose="02040503050406030204" pitchFamily="18" charset="0"/>
                      </a:rPr>
                      <m:t>𝑛</m:t>
                    </m:r>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𝐸</m:t>
                            </m:r>
                          </m:e>
                          <m:sub>
                            <m:r>
                              <a:rPr lang="es-ES" i="1">
                                <a:latin typeface="Cambria Math" panose="02040503050406030204" pitchFamily="18" charset="0"/>
                              </a:rPr>
                              <m:t>𝑠</m:t>
                            </m:r>
                          </m:sub>
                        </m:sSub>
                      </m:num>
                      <m:den>
                        <m:sSub>
                          <m:sSubPr>
                            <m:ctrlPr>
                              <a:rPr lang="es-EC" i="1">
                                <a:latin typeface="Cambria Math" panose="02040503050406030204" pitchFamily="18" charset="0"/>
                              </a:rPr>
                            </m:ctrlPr>
                          </m:sSubPr>
                          <m:e>
                            <m:r>
                              <a:rPr lang="es-ES" i="1">
                                <a:latin typeface="Cambria Math" panose="02040503050406030204" pitchFamily="18" charset="0"/>
                              </a:rPr>
                              <m:t>𝐸</m:t>
                            </m:r>
                          </m:e>
                          <m:sub>
                            <m:r>
                              <a:rPr lang="es-ES" i="1">
                                <a:latin typeface="Cambria Math" panose="02040503050406030204" pitchFamily="18" charset="0"/>
                              </a:rPr>
                              <m:t>𝑐</m:t>
                            </m:r>
                          </m:sub>
                        </m:sSub>
                      </m:den>
                    </m:f>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29000</m:t>
                        </m:r>
                      </m:num>
                      <m:den>
                        <m:r>
                          <a:rPr lang="es-ES" i="1">
                            <a:latin typeface="Cambria Math" panose="02040503050406030204" pitchFamily="18" charset="0"/>
                          </a:rPr>
                          <m:t>1820</m:t>
                        </m:r>
                        <m:rad>
                          <m:radPr>
                            <m:degHide m:val="on"/>
                            <m:ctrlPr>
                              <a:rPr lang="es-EC" i="1">
                                <a:latin typeface="Cambria Math" panose="02040503050406030204" pitchFamily="18" charset="0"/>
                              </a:rPr>
                            </m:ctrlPr>
                          </m:radPr>
                          <m:deg/>
                          <m:e>
                            <m:r>
                              <a:rPr lang="es-ES" i="1">
                                <a:latin typeface="Cambria Math" panose="02040503050406030204" pitchFamily="18" charset="0"/>
                              </a:rPr>
                              <m:t>4</m:t>
                            </m:r>
                          </m:e>
                        </m:rad>
                      </m:den>
                    </m:f>
                    <m:r>
                      <a:rPr lang="es-ES" i="1">
                        <a:latin typeface="Cambria Math" panose="02040503050406030204" pitchFamily="18" charset="0"/>
                      </a:rPr>
                      <m:t>=7.98 </m:t>
                    </m:r>
                  </m:oMath>
                </a14:m>
                <a:endParaRPr lang="es-EC" dirty="0"/>
              </a:p>
              <a:p>
                <a:pPr/>
                <a14:m>
                  <m:oMathPara xmlns:m="http://schemas.openxmlformats.org/officeDocument/2006/math">
                    <m:oMathParaPr>
                      <m:jc m:val="left"/>
                    </m:oMathParaPr>
                    <m:oMath xmlns:m="http://schemas.openxmlformats.org/officeDocument/2006/math">
                      <m:r>
                        <a:rPr lang="es-ES" i="1">
                          <a:latin typeface="Cambria Math" panose="02040503050406030204" pitchFamily="18" charset="0"/>
                        </a:rPr>
                        <m:t>𝐼</m:t>
                      </m:r>
                      <m:r>
                        <a:rPr lang="es-ES" i="1">
                          <a:latin typeface="Cambria Math" panose="02040503050406030204" pitchFamily="18" charset="0"/>
                        </a:rPr>
                        <m:t>=1830 </m:t>
                      </m:r>
                      <m:sSup>
                        <m:sSupPr>
                          <m:ctrlPr>
                            <a:rPr lang="es-EC" i="1">
                              <a:latin typeface="Cambria Math" panose="02040503050406030204" pitchFamily="18" charset="0"/>
                            </a:rPr>
                          </m:ctrlPr>
                        </m:sSupPr>
                        <m:e>
                          <m:r>
                            <a:rPr lang="es-ES" i="1">
                              <a:latin typeface="Cambria Math" panose="02040503050406030204" pitchFamily="18" charset="0"/>
                            </a:rPr>
                            <m:t>𝑖𝑛</m:t>
                          </m:r>
                        </m:e>
                        <m:sup>
                          <m:r>
                            <a:rPr lang="es-ES" i="1">
                              <a:latin typeface="Cambria Math" panose="02040503050406030204" pitchFamily="18" charset="0"/>
                            </a:rPr>
                            <m:t>4</m:t>
                          </m:r>
                          <m:r>
                            <a:rPr lang="es-EC" b="0" i="1" smtClean="0">
                              <a:latin typeface="Cambria Math" panose="02040503050406030204" pitchFamily="18" charset="0"/>
                            </a:rPr>
                            <m:t>                                    </m:t>
                          </m:r>
                        </m:sup>
                      </m:sSup>
                      <m:sSub>
                        <m:sSubPr>
                          <m:ctrlPr>
                            <a:rPr lang="es-EC" i="1">
                              <a:latin typeface="Cambria Math" panose="02040503050406030204" pitchFamily="18" charset="0"/>
                            </a:rPr>
                          </m:ctrlPr>
                        </m:sSubPr>
                        <m:e>
                          <m:r>
                            <a:rPr lang="es-EC" b="0" i="1" smtClean="0">
                              <a:latin typeface="Cambria Math" panose="02040503050406030204" pitchFamily="18" charset="0"/>
                            </a:rPr>
                            <m:t>                        </m:t>
                          </m:r>
                          <m:r>
                            <a:rPr lang="es-ES" i="1">
                              <a:latin typeface="Cambria Math" panose="02040503050406030204" pitchFamily="18" charset="0"/>
                            </a:rPr>
                            <m:t>𝑒</m:t>
                          </m:r>
                        </m:e>
                        <m:sub>
                          <m:r>
                            <a:rPr lang="es-ES" i="1">
                              <a:latin typeface="Cambria Math" panose="02040503050406030204" pitchFamily="18" charset="0"/>
                            </a:rPr>
                            <m:t>𝑔</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𝑑</m:t>
                          </m:r>
                        </m:num>
                        <m:den>
                          <m:r>
                            <a:rPr lang="es-ES" i="1">
                              <a:latin typeface="Cambria Math" panose="02040503050406030204" pitchFamily="18" charset="0"/>
                            </a:rPr>
                            <m:t>2</m:t>
                          </m:r>
                        </m:den>
                      </m:f>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h</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𝑠</m:t>
                              </m:r>
                            </m:sub>
                          </m:sSub>
                        </m:num>
                        <m:den>
                          <m:r>
                            <a:rPr lang="es-ES" i="1">
                              <a:latin typeface="Cambria Math" panose="02040503050406030204" pitchFamily="18" charset="0"/>
                            </a:rPr>
                            <m:t>2</m:t>
                          </m:r>
                        </m:den>
                      </m:f>
                      <m:r>
                        <a:rPr lang="es-ES" i="1">
                          <a:latin typeface="Cambria Math" panose="02040503050406030204" pitchFamily="18" charset="0"/>
                        </a:rPr>
                        <m:t>)</m:t>
                      </m:r>
                    </m:oMath>
                  </m:oMathPara>
                </a14:m>
                <a:endParaRPr lang="es-EC" dirty="0"/>
              </a:p>
              <a:p>
                <a:r>
                  <a:rPr lang="es-EC" dirty="0" smtClean="0"/>
                  <a:t>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𝑒</m:t>
                        </m:r>
                      </m:e>
                      <m:sub>
                        <m:r>
                          <a:rPr lang="es-ES" i="1">
                            <a:latin typeface="Cambria Math" panose="02040503050406030204" pitchFamily="18" charset="0"/>
                          </a:rPr>
                          <m:t>𝑔</m:t>
                        </m:r>
                      </m:sub>
                    </m:sSub>
                    <m:r>
                      <a:rPr lang="es-ES" i="1">
                        <a:latin typeface="Cambria Math" panose="02040503050406030204" pitchFamily="18" charset="0"/>
                      </a:rPr>
                      <m:t>=</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23.73</m:t>
                            </m:r>
                          </m:num>
                          <m:den>
                            <m:r>
                              <a:rPr lang="es-ES" i="1">
                                <a:latin typeface="Cambria Math" panose="02040503050406030204" pitchFamily="18" charset="0"/>
                              </a:rPr>
                              <m:t>2</m:t>
                            </m:r>
                          </m:den>
                        </m:f>
                        <m:r>
                          <a:rPr lang="es-ES" i="1">
                            <a:latin typeface="Cambria Math" panose="02040503050406030204" pitchFamily="18" charset="0"/>
                          </a:rPr>
                          <m:t>+1+</m:t>
                        </m:r>
                        <m:f>
                          <m:fPr>
                            <m:ctrlPr>
                              <a:rPr lang="es-EC" i="1">
                                <a:latin typeface="Cambria Math" panose="02040503050406030204" pitchFamily="18" charset="0"/>
                              </a:rPr>
                            </m:ctrlPr>
                          </m:fPr>
                          <m:num>
                            <m:r>
                              <a:rPr lang="es-ES" i="1">
                                <a:latin typeface="Cambria Math" panose="02040503050406030204" pitchFamily="18" charset="0"/>
                              </a:rPr>
                              <m:t>7.5</m:t>
                            </m:r>
                          </m:num>
                          <m:den>
                            <m:r>
                              <a:rPr lang="es-ES" i="1">
                                <a:latin typeface="Cambria Math" panose="02040503050406030204" pitchFamily="18" charset="0"/>
                              </a:rPr>
                              <m:t>2</m:t>
                            </m:r>
                          </m:den>
                        </m:f>
                      </m:e>
                    </m:d>
                    <m:r>
                      <a:rPr lang="es-ES" i="1">
                        <a:latin typeface="Cambria Math" panose="02040503050406030204" pitchFamily="18" charset="0"/>
                      </a:rPr>
                      <m:t>=16.6 </m:t>
                    </m:r>
                    <m:r>
                      <a:rPr lang="es-ES" i="1">
                        <a:latin typeface="Cambria Math" panose="02040503050406030204" pitchFamily="18" charset="0"/>
                      </a:rPr>
                      <m:t>𝑖𝑛</m:t>
                    </m:r>
                    <m:r>
                      <a:rPr lang="es-ES" i="1">
                        <a:latin typeface="Cambria Math" panose="02040503050406030204" pitchFamily="18" charset="0"/>
                      </a:rPr>
                      <m:t>.</m:t>
                    </m:r>
                  </m:oMath>
                </a14:m>
                <a:endParaRPr lang="es-EC" dirty="0" smtClean="0"/>
              </a:p>
              <a:p>
                <a:endParaRPr lang="es-EC" dirty="0"/>
              </a:p>
              <a:p>
                <a:r>
                  <a:rPr lang="es-ES" dirty="0"/>
                  <a:t> </a:t>
                </a:r>
                <a14:m>
                  <m:oMath xmlns:m="http://schemas.openxmlformats.org/officeDocument/2006/math">
                    <m:sSub>
                      <m:sSubPr>
                        <m:ctrlPr>
                          <a:rPr lang="es-EC" sz="1700" i="1">
                            <a:latin typeface="Cambria Math" panose="02040503050406030204" pitchFamily="18" charset="0"/>
                          </a:rPr>
                        </m:ctrlPr>
                      </m:sSubPr>
                      <m:e>
                        <m:r>
                          <a:rPr lang="es-ES" sz="1700" i="1">
                            <a:latin typeface="Cambria Math" panose="02040503050406030204" pitchFamily="18" charset="0"/>
                          </a:rPr>
                          <m:t>𝐾</m:t>
                        </m:r>
                      </m:e>
                      <m:sub>
                        <m:r>
                          <a:rPr lang="es-ES" sz="1700" i="1">
                            <a:latin typeface="Cambria Math" panose="02040503050406030204" pitchFamily="18" charset="0"/>
                          </a:rPr>
                          <m:t>𝑔</m:t>
                        </m:r>
                      </m:sub>
                    </m:sSub>
                    <m:r>
                      <a:rPr lang="es-ES" sz="1700" i="1">
                        <a:latin typeface="Cambria Math" panose="02040503050406030204" pitchFamily="18" charset="0"/>
                      </a:rPr>
                      <m:t>=8</m:t>
                    </m:r>
                    <m:d>
                      <m:dPr>
                        <m:begChr m:val="["/>
                        <m:endChr m:val="]"/>
                        <m:ctrlPr>
                          <a:rPr lang="es-EC" sz="1700" i="1">
                            <a:latin typeface="Cambria Math" panose="02040503050406030204" pitchFamily="18" charset="0"/>
                          </a:rPr>
                        </m:ctrlPr>
                      </m:dPr>
                      <m:e>
                        <m:d>
                          <m:dPr>
                            <m:ctrlPr>
                              <a:rPr lang="es-EC" sz="1700" i="1">
                                <a:latin typeface="Cambria Math" panose="02040503050406030204" pitchFamily="18" charset="0"/>
                              </a:rPr>
                            </m:ctrlPr>
                          </m:dPr>
                          <m:e>
                            <m:r>
                              <a:rPr lang="es-ES" sz="1700" i="1">
                                <a:latin typeface="Cambria Math" panose="02040503050406030204" pitchFamily="18" charset="0"/>
                              </a:rPr>
                              <m:t>1830</m:t>
                            </m:r>
                          </m:e>
                        </m:d>
                        <m:r>
                          <a:rPr lang="es-ES" sz="1700" i="1">
                            <a:latin typeface="Cambria Math" panose="02040503050406030204" pitchFamily="18" charset="0"/>
                          </a:rPr>
                          <m:t>+</m:t>
                        </m:r>
                        <m:d>
                          <m:dPr>
                            <m:ctrlPr>
                              <a:rPr lang="es-EC" sz="1700" i="1">
                                <a:latin typeface="Cambria Math" panose="02040503050406030204" pitchFamily="18" charset="0"/>
                              </a:rPr>
                            </m:ctrlPr>
                          </m:dPr>
                          <m:e>
                            <m:r>
                              <a:rPr lang="es-ES" sz="1700" i="1">
                                <a:latin typeface="Cambria Math" panose="02040503050406030204" pitchFamily="18" charset="0"/>
                              </a:rPr>
                              <m:t>20.1</m:t>
                            </m:r>
                          </m:e>
                        </m:d>
                        <m:d>
                          <m:dPr>
                            <m:ctrlPr>
                              <a:rPr lang="es-EC" sz="1700" i="1">
                                <a:latin typeface="Cambria Math" panose="02040503050406030204" pitchFamily="18" charset="0"/>
                              </a:rPr>
                            </m:ctrlPr>
                          </m:dPr>
                          <m:e>
                            <m:sSup>
                              <m:sSupPr>
                                <m:ctrlPr>
                                  <a:rPr lang="es-EC" sz="1700" i="1">
                                    <a:latin typeface="Cambria Math" panose="02040503050406030204" pitchFamily="18" charset="0"/>
                                  </a:rPr>
                                </m:ctrlPr>
                              </m:sSupPr>
                              <m:e>
                                <m:r>
                                  <a:rPr lang="es-ES" sz="1700" i="1">
                                    <a:latin typeface="Cambria Math" panose="02040503050406030204" pitchFamily="18" charset="0"/>
                                  </a:rPr>
                                  <m:t>16.6</m:t>
                                </m:r>
                              </m:e>
                              <m:sup>
                                <m:r>
                                  <a:rPr lang="es-ES" sz="1700" i="1">
                                    <a:latin typeface="Cambria Math" panose="02040503050406030204" pitchFamily="18" charset="0"/>
                                  </a:rPr>
                                  <m:t>2</m:t>
                                </m:r>
                              </m:sup>
                            </m:sSup>
                          </m:e>
                        </m:d>
                      </m:e>
                    </m:d>
                    <m:r>
                      <a:rPr lang="es-ES" sz="1700" i="1">
                        <a:latin typeface="Cambria Math" panose="02040503050406030204" pitchFamily="18" charset="0"/>
                      </a:rPr>
                      <m:t>=58950 </m:t>
                    </m:r>
                    <m:sSup>
                      <m:sSupPr>
                        <m:ctrlPr>
                          <a:rPr lang="es-EC" sz="1700" i="1">
                            <a:latin typeface="Cambria Math" panose="02040503050406030204" pitchFamily="18" charset="0"/>
                          </a:rPr>
                        </m:ctrlPr>
                      </m:sSupPr>
                      <m:e>
                        <m:r>
                          <a:rPr lang="es-ES" sz="1700" i="1">
                            <a:latin typeface="Cambria Math" panose="02040503050406030204" pitchFamily="18" charset="0"/>
                          </a:rPr>
                          <m:t>𝑖𝑛</m:t>
                        </m:r>
                      </m:e>
                      <m:sup>
                        <m:r>
                          <a:rPr lang="es-ES" sz="1700" i="1">
                            <a:latin typeface="Cambria Math" panose="02040503050406030204" pitchFamily="18" charset="0"/>
                          </a:rPr>
                          <m:t>4</m:t>
                        </m:r>
                      </m:sup>
                    </m:sSup>
                  </m:oMath>
                </a14:m>
                <a:endParaRPr lang="es-EC" sz="1700" dirty="0"/>
              </a:p>
              <a:p>
                <a:r>
                  <a:rPr lang="es-ES" sz="1700" dirty="0"/>
                  <a:t> </a:t>
                </a:r>
                <a:endParaRPr lang="es-EC" sz="1700" dirty="0"/>
              </a:p>
              <a:p>
                <a:pPr/>
                <a14:m>
                  <m:oMathPara xmlns:m="http://schemas.openxmlformats.org/officeDocument/2006/math">
                    <m:oMathParaPr>
                      <m:jc m:val="centerGroup"/>
                    </m:oMathParaPr>
                    <m:oMath xmlns:m="http://schemas.openxmlformats.org/officeDocument/2006/math">
                      <m:f>
                        <m:fPr>
                          <m:ctrlPr>
                            <a:rPr lang="es-EC" sz="1700" i="1">
                              <a:latin typeface="Cambria Math" panose="02040503050406030204" pitchFamily="18" charset="0"/>
                            </a:rPr>
                          </m:ctrlPr>
                        </m:fPr>
                        <m:num>
                          <m:sSub>
                            <m:sSubPr>
                              <m:ctrlPr>
                                <a:rPr lang="es-EC" sz="1700" i="1">
                                  <a:latin typeface="Cambria Math" panose="02040503050406030204" pitchFamily="18" charset="0"/>
                                </a:rPr>
                              </m:ctrlPr>
                            </m:sSubPr>
                            <m:e>
                              <m:r>
                                <a:rPr lang="es-ES" sz="1700" i="1">
                                  <a:latin typeface="Cambria Math" panose="02040503050406030204" pitchFamily="18" charset="0"/>
                                </a:rPr>
                                <m:t>𝐾</m:t>
                              </m:r>
                            </m:e>
                            <m:sub>
                              <m:r>
                                <a:rPr lang="es-ES" sz="1700" i="1">
                                  <a:latin typeface="Cambria Math" panose="02040503050406030204" pitchFamily="18" charset="0"/>
                                </a:rPr>
                                <m:t>𝑔</m:t>
                              </m:r>
                            </m:sub>
                          </m:sSub>
                        </m:num>
                        <m:den>
                          <m:r>
                            <a:rPr lang="es-ES" sz="1700" i="1">
                              <a:latin typeface="Cambria Math" panose="02040503050406030204" pitchFamily="18" charset="0"/>
                            </a:rPr>
                            <m:t>12</m:t>
                          </m:r>
                          <m:r>
                            <a:rPr lang="es-ES" sz="1700" i="1">
                              <a:latin typeface="Cambria Math" panose="02040503050406030204" pitchFamily="18" charset="0"/>
                            </a:rPr>
                            <m:t>𝐿</m:t>
                          </m:r>
                          <m:sSup>
                            <m:sSupPr>
                              <m:ctrlPr>
                                <a:rPr lang="es-EC" sz="1700" i="1">
                                  <a:latin typeface="Cambria Math" panose="02040503050406030204" pitchFamily="18" charset="0"/>
                                </a:rPr>
                              </m:ctrlPr>
                            </m:sSupPr>
                            <m:e>
                              <m:sSub>
                                <m:sSubPr>
                                  <m:ctrlPr>
                                    <a:rPr lang="es-EC" sz="1700" i="1">
                                      <a:latin typeface="Cambria Math" panose="02040503050406030204" pitchFamily="18" charset="0"/>
                                    </a:rPr>
                                  </m:ctrlPr>
                                </m:sSubPr>
                                <m:e>
                                  <m:r>
                                    <a:rPr lang="es-ES" sz="1700" i="1">
                                      <a:latin typeface="Cambria Math" panose="02040503050406030204" pitchFamily="18" charset="0"/>
                                    </a:rPr>
                                    <m:t>𝑡</m:t>
                                  </m:r>
                                </m:e>
                                <m:sub>
                                  <m:r>
                                    <a:rPr lang="es-ES" sz="1700" i="1">
                                      <a:latin typeface="Cambria Math" panose="02040503050406030204" pitchFamily="18" charset="0"/>
                                    </a:rPr>
                                    <m:t>𝑠</m:t>
                                  </m:r>
                                </m:sub>
                              </m:sSub>
                            </m:e>
                            <m:sup>
                              <m:r>
                                <a:rPr lang="es-ES" sz="1700" i="1">
                                  <a:latin typeface="Cambria Math" panose="02040503050406030204" pitchFamily="18" charset="0"/>
                                </a:rPr>
                                <m:t>3</m:t>
                              </m:r>
                            </m:sup>
                          </m:sSup>
                        </m:den>
                      </m:f>
                      <m:r>
                        <a:rPr lang="es-ES" sz="1700" i="1">
                          <a:latin typeface="Cambria Math" panose="02040503050406030204" pitchFamily="18" charset="0"/>
                        </a:rPr>
                        <m:t>=</m:t>
                      </m:r>
                      <m:f>
                        <m:fPr>
                          <m:ctrlPr>
                            <a:rPr lang="es-EC" sz="1700" i="1">
                              <a:latin typeface="Cambria Math" panose="02040503050406030204" pitchFamily="18" charset="0"/>
                            </a:rPr>
                          </m:ctrlPr>
                        </m:fPr>
                        <m:num>
                          <m:r>
                            <a:rPr lang="es-ES" sz="1700" i="1">
                              <a:latin typeface="Cambria Math" panose="02040503050406030204" pitchFamily="18" charset="0"/>
                            </a:rPr>
                            <m:t>58950</m:t>
                          </m:r>
                        </m:num>
                        <m:den>
                          <m:r>
                            <a:rPr lang="es-ES" sz="1700" i="1">
                              <a:latin typeface="Cambria Math" panose="02040503050406030204" pitchFamily="18" charset="0"/>
                            </a:rPr>
                            <m:t>12(35)(</m:t>
                          </m:r>
                          <m:sSup>
                            <m:sSupPr>
                              <m:ctrlPr>
                                <a:rPr lang="es-EC" sz="1700" i="1">
                                  <a:latin typeface="Cambria Math" panose="02040503050406030204" pitchFamily="18" charset="0"/>
                                </a:rPr>
                              </m:ctrlPr>
                            </m:sSupPr>
                            <m:e>
                              <m:r>
                                <a:rPr lang="es-ES" sz="1700" i="1">
                                  <a:latin typeface="Cambria Math" panose="02040503050406030204" pitchFamily="18" charset="0"/>
                                </a:rPr>
                                <m:t>7.5</m:t>
                              </m:r>
                            </m:e>
                            <m:sup>
                              <m:r>
                                <a:rPr lang="es-ES" sz="1700" i="1">
                                  <a:latin typeface="Cambria Math" panose="02040503050406030204" pitchFamily="18" charset="0"/>
                                </a:rPr>
                                <m:t>3</m:t>
                              </m:r>
                            </m:sup>
                          </m:sSup>
                          <m:r>
                            <a:rPr lang="es-ES" sz="1700" i="1">
                              <a:latin typeface="Cambria Math" panose="02040503050406030204" pitchFamily="18" charset="0"/>
                            </a:rPr>
                            <m:t>)</m:t>
                          </m:r>
                        </m:den>
                      </m:f>
                      <m:r>
                        <a:rPr lang="es-ES" sz="1700" i="1">
                          <a:latin typeface="Cambria Math" panose="02040503050406030204" pitchFamily="18" charset="0"/>
                        </a:rPr>
                        <m:t>=0.33</m:t>
                      </m:r>
                    </m:oMath>
                  </m:oMathPara>
                </a14:m>
                <a:endParaRPr lang="es-EC" sz="1700" dirty="0"/>
              </a:p>
              <a:p>
                <a:r>
                  <a:rPr lang="es-ES" sz="1700" dirty="0"/>
                  <a:t> </a:t>
                </a:r>
                <a:endParaRPr lang="es-EC" sz="1700" dirty="0"/>
              </a:p>
              <a:p>
                <a:pPr/>
                <a14:m>
                  <m:oMathPara xmlns:m="http://schemas.openxmlformats.org/officeDocument/2006/math">
                    <m:oMathParaPr>
                      <m:jc m:val="centerGroup"/>
                    </m:oMathParaPr>
                    <m:oMath xmlns:m="http://schemas.openxmlformats.org/officeDocument/2006/math">
                      <m:sSup>
                        <m:sSupPr>
                          <m:ctrlPr>
                            <a:rPr lang="es-EC" sz="1700" i="1">
                              <a:latin typeface="Cambria Math" panose="02040503050406030204" pitchFamily="18" charset="0"/>
                            </a:rPr>
                          </m:ctrlPr>
                        </m:sSupPr>
                        <m:e>
                          <m:d>
                            <m:dPr>
                              <m:ctrlPr>
                                <a:rPr lang="es-EC" sz="1700" i="1">
                                  <a:latin typeface="Cambria Math" panose="02040503050406030204" pitchFamily="18" charset="0"/>
                                </a:rPr>
                              </m:ctrlPr>
                            </m:dPr>
                            <m:e>
                              <m:f>
                                <m:fPr>
                                  <m:ctrlPr>
                                    <a:rPr lang="es-EC" sz="1700" i="1">
                                      <a:latin typeface="Cambria Math" panose="02040503050406030204" pitchFamily="18" charset="0"/>
                                    </a:rPr>
                                  </m:ctrlPr>
                                </m:fPr>
                                <m:num>
                                  <m:sSub>
                                    <m:sSubPr>
                                      <m:ctrlPr>
                                        <a:rPr lang="es-EC" sz="1700" i="1">
                                          <a:latin typeface="Cambria Math" panose="02040503050406030204" pitchFamily="18" charset="0"/>
                                        </a:rPr>
                                      </m:ctrlPr>
                                    </m:sSubPr>
                                    <m:e>
                                      <m:r>
                                        <a:rPr lang="es-ES" sz="1700" i="1">
                                          <a:latin typeface="Cambria Math" panose="02040503050406030204" pitchFamily="18" charset="0"/>
                                        </a:rPr>
                                        <m:t>𝐾</m:t>
                                      </m:r>
                                    </m:e>
                                    <m:sub>
                                      <m:r>
                                        <a:rPr lang="es-ES" sz="1700" i="1">
                                          <a:latin typeface="Cambria Math" panose="02040503050406030204" pitchFamily="18" charset="0"/>
                                        </a:rPr>
                                        <m:t>𝑔</m:t>
                                      </m:r>
                                    </m:sub>
                                  </m:sSub>
                                </m:num>
                                <m:den>
                                  <m:r>
                                    <a:rPr lang="es-ES" sz="1700" i="1">
                                      <a:latin typeface="Cambria Math" panose="02040503050406030204" pitchFamily="18" charset="0"/>
                                    </a:rPr>
                                    <m:t>12</m:t>
                                  </m:r>
                                  <m:r>
                                    <a:rPr lang="es-ES" sz="1700" i="1">
                                      <a:latin typeface="Cambria Math" panose="02040503050406030204" pitchFamily="18" charset="0"/>
                                    </a:rPr>
                                    <m:t>𝐿</m:t>
                                  </m:r>
                                  <m:sSup>
                                    <m:sSupPr>
                                      <m:ctrlPr>
                                        <a:rPr lang="es-EC" sz="1700" i="1">
                                          <a:latin typeface="Cambria Math" panose="02040503050406030204" pitchFamily="18" charset="0"/>
                                        </a:rPr>
                                      </m:ctrlPr>
                                    </m:sSupPr>
                                    <m:e>
                                      <m:sSub>
                                        <m:sSubPr>
                                          <m:ctrlPr>
                                            <a:rPr lang="es-EC" sz="1700" i="1">
                                              <a:latin typeface="Cambria Math" panose="02040503050406030204" pitchFamily="18" charset="0"/>
                                            </a:rPr>
                                          </m:ctrlPr>
                                        </m:sSubPr>
                                        <m:e>
                                          <m:r>
                                            <a:rPr lang="es-ES" sz="1700" i="1">
                                              <a:latin typeface="Cambria Math" panose="02040503050406030204" pitchFamily="18" charset="0"/>
                                            </a:rPr>
                                            <m:t>𝑡</m:t>
                                          </m:r>
                                        </m:e>
                                        <m:sub>
                                          <m:r>
                                            <a:rPr lang="es-ES" sz="1700" i="1">
                                              <a:latin typeface="Cambria Math" panose="02040503050406030204" pitchFamily="18" charset="0"/>
                                            </a:rPr>
                                            <m:t>𝑠</m:t>
                                          </m:r>
                                        </m:sub>
                                      </m:sSub>
                                    </m:e>
                                    <m:sup>
                                      <m:r>
                                        <a:rPr lang="es-ES" sz="1700" i="1">
                                          <a:latin typeface="Cambria Math" panose="02040503050406030204" pitchFamily="18" charset="0"/>
                                        </a:rPr>
                                        <m:t>3</m:t>
                                      </m:r>
                                    </m:sup>
                                  </m:sSup>
                                </m:den>
                              </m:f>
                            </m:e>
                          </m:d>
                        </m:e>
                        <m:sup>
                          <m:r>
                            <a:rPr lang="es-ES" sz="1700" i="1">
                              <a:latin typeface="Cambria Math" panose="02040503050406030204" pitchFamily="18" charset="0"/>
                            </a:rPr>
                            <m:t>0.1</m:t>
                          </m:r>
                        </m:sup>
                      </m:sSup>
                      <m:r>
                        <a:rPr lang="es-ES" sz="1700" i="1">
                          <a:latin typeface="Cambria Math" panose="02040503050406030204" pitchFamily="18" charset="0"/>
                        </a:rPr>
                        <m:t>=0.90 </m:t>
                      </m:r>
                    </m:oMath>
                  </m:oMathPara>
                </a14:m>
                <a:endParaRPr lang="es-EC" sz="1700" dirty="0"/>
              </a:p>
              <a:p>
                <a:endParaRPr lang="es-EC" dirty="0">
                  <a:latin typeface="Times New Roman" panose="02020603050405020304" pitchFamily="18" charset="0"/>
                  <a:cs typeface="Times New Roman" panose="02020603050405020304" pitchFamily="18" charset="0"/>
                </a:endParaRPr>
              </a:p>
              <a:p>
                <a:endParaRPr lang="es-EC" dirty="0"/>
              </a:p>
              <a:p>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104040"/>
                <a:ext cx="8385048" cy="6939913"/>
              </a:xfrm>
              <a:prstGeom prst="rect">
                <a:avLst/>
              </a:prstGeom>
              <a:blipFill rotWithShape="0">
                <a:blip r:embed="rId4"/>
                <a:stretch>
                  <a:fillRect l="-581" t="-439"/>
                </a:stretch>
              </a:blipFill>
            </p:spPr>
            <p:txBody>
              <a:bodyPr/>
              <a:lstStyle/>
              <a:p>
                <a:r>
                  <a:rPr lang="es-EC">
                    <a:noFill/>
                  </a:rPr>
                  <a:t> </a:t>
                </a:r>
              </a:p>
            </p:txBody>
          </p:sp>
        </mc:Fallback>
      </mc:AlternateContent>
    </p:spTree>
    <p:extLst>
      <p:ext uri="{BB962C8B-B14F-4D97-AF65-F5344CB8AC3E}">
        <p14:creationId xmlns:p14="http://schemas.microsoft.com/office/powerpoint/2010/main" val="3140560898"/>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1384995"/>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INTRODUCCIÓN A LOS PUENTES BASCULANTES</a:t>
            </a:r>
            <a:endParaRPr lang="es-EC" sz="2800" b="1" dirty="0">
              <a:effectLst/>
              <a:latin typeface="Times New Roman" panose="02020603050405020304" pitchFamily="18" charset="0"/>
              <a:ea typeface="Calibri" panose="020F050202020403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6881"/>
            <a:ext cx="3168352" cy="955698"/>
          </a:xfrm>
          <a:prstGeom prst="rect">
            <a:avLst/>
          </a:prstGeom>
        </p:spPr>
      </p:pic>
    </p:spTree>
    <p:extLst>
      <p:ext uri="{BB962C8B-B14F-4D97-AF65-F5344CB8AC3E}">
        <p14:creationId xmlns:p14="http://schemas.microsoft.com/office/powerpoint/2010/main" val="147602450"/>
      </p:ext>
    </p:extLst>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PROPIEDADES SECCIÓN PRUEBA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104040"/>
                <a:ext cx="8385048" cy="6429709"/>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Se recalcula los factores de distribución:</a:t>
                </a:r>
                <a:endParaRPr lang="es-EC" dirty="0">
                  <a:latin typeface="Times New Roman" panose="02020603050405020304" pitchFamily="18" charset="0"/>
                  <a:cs typeface="Times New Roman" panose="02020603050405020304" pitchFamily="18" charset="0"/>
                </a:endParaRPr>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𝑚𝑔</m:t>
                          </m:r>
                        </m:e>
                        <m:sub>
                          <m:r>
                            <a:rPr lang="es-ES" i="1">
                              <a:latin typeface="Cambria Math" panose="02040503050406030204" pitchFamily="18" charset="0"/>
                            </a:rPr>
                            <m:t>𝑀𝐼𝑢𝑛𝑐𝑎𝑟𝑟𝑖𝑙</m:t>
                          </m:r>
                        </m:sub>
                      </m:sSub>
                      <m:r>
                        <a:rPr lang="es-ES" i="1">
                          <a:latin typeface="Cambria Math" panose="02040503050406030204" pitchFamily="18" charset="0"/>
                        </a:rPr>
                        <m:t>=0.06+</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𝑆</m:t>
                                  </m:r>
                                </m:num>
                                <m:den>
                                  <m:r>
                                    <a:rPr lang="es-ES" i="1">
                                      <a:latin typeface="Cambria Math" panose="02040503050406030204" pitchFamily="18" charset="0"/>
                                    </a:rPr>
                                    <m:t>14</m:t>
                                  </m:r>
                                </m:den>
                              </m:f>
                            </m:e>
                          </m:d>
                        </m:e>
                        <m:sup>
                          <m:r>
                            <a:rPr lang="es-ES" i="1">
                              <a:latin typeface="Cambria Math" panose="02040503050406030204" pitchFamily="18" charset="0"/>
                            </a:rPr>
                            <m:t>0.4 </m:t>
                          </m:r>
                        </m:sup>
                      </m:sSup>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𝑆</m:t>
                                  </m:r>
                                </m:num>
                                <m:den>
                                  <m:r>
                                    <a:rPr lang="es-ES" i="1">
                                      <a:latin typeface="Cambria Math" panose="02040503050406030204" pitchFamily="18" charset="0"/>
                                    </a:rPr>
                                    <m:t>𝐿</m:t>
                                  </m:r>
                                </m:den>
                              </m:f>
                            </m:e>
                          </m:d>
                        </m:e>
                        <m:sup>
                          <m:r>
                            <a:rPr lang="es-ES" i="1">
                              <a:latin typeface="Cambria Math" panose="02040503050406030204" pitchFamily="18" charset="0"/>
                            </a:rPr>
                            <m:t>0.3 </m:t>
                          </m:r>
                        </m:sup>
                      </m:sSup>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𝐾</m:t>
                                      </m:r>
                                    </m:e>
                                    <m:sub>
                                      <m:r>
                                        <a:rPr lang="es-ES" i="1">
                                          <a:latin typeface="Cambria Math" panose="02040503050406030204" pitchFamily="18" charset="0"/>
                                        </a:rPr>
                                        <m:t>𝑔</m:t>
                                      </m:r>
                                    </m:sub>
                                  </m:sSub>
                                </m:num>
                                <m:den>
                                  <m:r>
                                    <a:rPr lang="es-ES" i="1">
                                      <a:latin typeface="Cambria Math" panose="02040503050406030204" pitchFamily="18" charset="0"/>
                                    </a:rPr>
                                    <m:t>12</m:t>
                                  </m:r>
                                  <m:r>
                                    <a:rPr lang="es-ES" i="1">
                                      <a:latin typeface="Cambria Math" panose="02040503050406030204" pitchFamily="18" charset="0"/>
                                    </a:rPr>
                                    <m:t>𝐿</m:t>
                                  </m:r>
                                  <m:r>
                                    <a:rPr lang="es-ES" i="1">
                                      <a:latin typeface="Cambria Math" panose="02040503050406030204" pitchFamily="18" charset="0"/>
                                    </a:rPr>
                                    <m:t>(</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𝑠</m:t>
                                          </m:r>
                                        </m:sub>
                                      </m:sSub>
                                    </m:e>
                                    <m:sup>
                                      <m:r>
                                        <a:rPr lang="es-ES" i="1">
                                          <a:latin typeface="Cambria Math" panose="02040503050406030204" pitchFamily="18" charset="0"/>
                                        </a:rPr>
                                        <m:t>3</m:t>
                                      </m:r>
                                    </m:sup>
                                  </m:sSup>
                                  <m:r>
                                    <a:rPr lang="es-ES" i="1">
                                      <a:latin typeface="Cambria Math" panose="02040503050406030204" pitchFamily="18" charset="0"/>
                                    </a:rPr>
                                    <m:t>)</m:t>
                                  </m:r>
                                </m:den>
                              </m:f>
                            </m:e>
                          </m:d>
                        </m:e>
                        <m:sup>
                          <m:r>
                            <a:rPr lang="es-ES" i="1">
                              <a:latin typeface="Cambria Math" panose="02040503050406030204" pitchFamily="18" charset="0"/>
                            </a:rPr>
                            <m:t>0.1 </m:t>
                          </m:r>
                        </m:sup>
                      </m:sSup>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𝑚𝑔</m:t>
                          </m:r>
                        </m:e>
                        <m:sub>
                          <m:r>
                            <a:rPr lang="es-ES" i="1">
                              <a:latin typeface="Cambria Math" panose="02040503050406030204" pitchFamily="18" charset="0"/>
                            </a:rPr>
                            <m:t>𝑀𝐼𝑢𝑛𝑐𝑎𝑟𝑟𝑖𝑙</m:t>
                          </m:r>
                        </m:sub>
                      </m:sSub>
                      <m:r>
                        <a:rPr lang="es-ES" i="1">
                          <a:latin typeface="Cambria Math" panose="02040503050406030204" pitchFamily="18" charset="0"/>
                        </a:rPr>
                        <m:t>=0.06+</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8</m:t>
                                  </m:r>
                                </m:num>
                                <m:den>
                                  <m:r>
                                    <a:rPr lang="es-ES" i="1">
                                      <a:latin typeface="Cambria Math" panose="02040503050406030204" pitchFamily="18" charset="0"/>
                                    </a:rPr>
                                    <m:t>14</m:t>
                                  </m:r>
                                </m:den>
                              </m:f>
                            </m:e>
                          </m:d>
                        </m:e>
                        <m:sup>
                          <m:r>
                            <a:rPr lang="es-ES" i="1">
                              <a:latin typeface="Cambria Math" panose="02040503050406030204" pitchFamily="18" charset="0"/>
                            </a:rPr>
                            <m:t>0.4 </m:t>
                          </m:r>
                        </m:sup>
                      </m:sSup>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8</m:t>
                                  </m:r>
                                </m:num>
                                <m:den>
                                  <m:r>
                                    <a:rPr lang="es-ES" i="1">
                                      <a:latin typeface="Cambria Math" panose="02040503050406030204" pitchFamily="18" charset="0"/>
                                    </a:rPr>
                                    <m:t>35</m:t>
                                  </m:r>
                                </m:den>
                              </m:f>
                            </m:e>
                          </m:d>
                        </m:e>
                        <m:sup>
                          <m:r>
                            <a:rPr lang="es-ES" i="1">
                              <a:latin typeface="Cambria Math" panose="02040503050406030204" pitchFamily="18" charset="0"/>
                            </a:rPr>
                            <m:t>0.3 </m:t>
                          </m:r>
                        </m:sup>
                      </m:sSup>
                      <m:r>
                        <a:rPr lang="es-ES" i="1">
                          <a:latin typeface="Cambria Math" panose="02040503050406030204" pitchFamily="18" charset="0"/>
                        </a:rPr>
                        <m:t>(0.90)=0.52</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𝑚𝑔</m:t>
                          </m:r>
                        </m:e>
                        <m:sub>
                          <m:r>
                            <a:rPr lang="es-ES" i="1">
                              <a:latin typeface="Cambria Math" panose="02040503050406030204" pitchFamily="18" charset="0"/>
                            </a:rPr>
                            <m:t>𝑀𝐼𝑚𝑎𝑠𝑐𝑎𝑟𝑟𝑖𝑙𝑒𝑠</m:t>
                          </m:r>
                        </m:sub>
                      </m:sSub>
                      <m:r>
                        <a:rPr lang="es-ES" i="1">
                          <a:latin typeface="Cambria Math" panose="02040503050406030204" pitchFamily="18" charset="0"/>
                        </a:rPr>
                        <m:t>=0.075+</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𝑆</m:t>
                                  </m:r>
                                </m:num>
                                <m:den>
                                  <m:r>
                                    <a:rPr lang="es-ES" i="1">
                                      <a:latin typeface="Cambria Math" panose="02040503050406030204" pitchFamily="18" charset="0"/>
                                    </a:rPr>
                                    <m:t>9.5</m:t>
                                  </m:r>
                                </m:den>
                              </m:f>
                            </m:e>
                          </m:d>
                        </m:e>
                        <m:sup>
                          <m:r>
                            <a:rPr lang="es-ES" i="1">
                              <a:latin typeface="Cambria Math" panose="02040503050406030204" pitchFamily="18" charset="0"/>
                            </a:rPr>
                            <m:t>0.6 </m:t>
                          </m:r>
                        </m:sup>
                      </m:sSup>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𝑆</m:t>
                                  </m:r>
                                </m:num>
                                <m:den>
                                  <m:r>
                                    <a:rPr lang="es-ES" i="1">
                                      <a:latin typeface="Cambria Math" panose="02040503050406030204" pitchFamily="18" charset="0"/>
                                    </a:rPr>
                                    <m:t>𝐿</m:t>
                                  </m:r>
                                </m:den>
                              </m:f>
                            </m:e>
                          </m:d>
                        </m:e>
                        <m:sup>
                          <m:r>
                            <a:rPr lang="es-ES" i="1">
                              <a:latin typeface="Cambria Math" panose="02040503050406030204" pitchFamily="18" charset="0"/>
                            </a:rPr>
                            <m:t>0.2 </m:t>
                          </m:r>
                        </m:sup>
                      </m:sSup>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𝐾</m:t>
                                      </m:r>
                                    </m:e>
                                    <m:sub>
                                      <m:r>
                                        <a:rPr lang="es-ES" i="1">
                                          <a:latin typeface="Cambria Math" panose="02040503050406030204" pitchFamily="18" charset="0"/>
                                        </a:rPr>
                                        <m:t>𝑔</m:t>
                                      </m:r>
                                    </m:sub>
                                  </m:sSub>
                                </m:num>
                                <m:den>
                                  <m:r>
                                    <a:rPr lang="es-ES" i="1">
                                      <a:latin typeface="Cambria Math" panose="02040503050406030204" pitchFamily="18" charset="0"/>
                                    </a:rPr>
                                    <m:t>12</m:t>
                                  </m:r>
                                  <m:r>
                                    <a:rPr lang="es-ES" i="1">
                                      <a:latin typeface="Cambria Math" panose="02040503050406030204" pitchFamily="18" charset="0"/>
                                    </a:rPr>
                                    <m:t>𝐿</m:t>
                                  </m:r>
                                  <m:r>
                                    <a:rPr lang="es-ES" i="1">
                                      <a:latin typeface="Cambria Math" panose="02040503050406030204" pitchFamily="18" charset="0"/>
                                    </a:rPr>
                                    <m:t>(</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𝑠</m:t>
                                          </m:r>
                                        </m:sub>
                                      </m:sSub>
                                    </m:e>
                                    <m:sup>
                                      <m:r>
                                        <a:rPr lang="es-ES" i="1">
                                          <a:latin typeface="Cambria Math" panose="02040503050406030204" pitchFamily="18" charset="0"/>
                                        </a:rPr>
                                        <m:t>3</m:t>
                                      </m:r>
                                    </m:sup>
                                  </m:sSup>
                                  <m:r>
                                    <a:rPr lang="es-ES" i="1">
                                      <a:latin typeface="Cambria Math" panose="02040503050406030204" pitchFamily="18" charset="0"/>
                                    </a:rPr>
                                    <m:t>)</m:t>
                                  </m:r>
                                </m:den>
                              </m:f>
                            </m:e>
                          </m:d>
                        </m:e>
                        <m:sup>
                          <m:r>
                            <a:rPr lang="es-ES" i="1">
                              <a:latin typeface="Cambria Math" panose="02040503050406030204" pitchFamily="18" charset="0"/>
                            </a:rPr>
                            <m:t>0.1 </m:t>
                          </m:r>
                        </m:sup>
                      </m:sSup>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𝑚𝑔</m:t>
                          </m:r>
                        </m:e>
                        <m:sub>
                          <m:r>
                            <a:rPr lang="es-ES" i="1">
                              <a:latin typeface="Cambria Math" panose="02040503050406030204" pitchFamily="18" charset="0"/>
                            </a:rPr>
                            <m:t>𝑀𝐼𝑚𝑎𝑠𝑐𝑎𝑟𝑟𝑖𝑙𝑒𝑠</m:t>
                          </m:r>
                        </m:sub>
                      </m:sSub>
                      <m:r>
                        <a:rPr lang="es-ES" i="1">
                          <a:latin typeface="Cambria Math" panose="02040503050406030204" pitchFamily="18" charset="0"/>
                        </a:rPr>
                        <m:t>=0.075+</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8</m:t>
                                  </m:r>
                                </m:num>
                                <m:den>
                                  <m:r>
                                    <a:rPr lang="es-ES" i="1">
                                      <a:latin typeface="Cambria Math" panose="02040503050406030204" pitchFamily="18" charset="0"/>
                                    </a:rPr>
                                    <m:t>9.5</m:t>
                                  </m:r>
                                </m:den>
                              </m:f>
                            </m:e>
                          </m:d>
                        </m:e>
                        <m:sup>
                          <m:r>
                            <a:rPr lang="es-ES" i="1">
                              <a:latin typeface="Cambria Math" panose="02040503050406030204" pitchFamily="18" charset="0"/>
                            </a:rPr>
                            <m:t>0.6 </m:t>
                          </m:r>
                        </m:sup>
                      </m:sSup>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8</m:t>
                                  </m:r>
                                </m:num>
                                <m:den>
                                  <m:r>
                                    <a:rPr lang="es-ES" i="1">
                                      <a:latin typeface="Cambria Math" panose="02040503050406030204" pitchFamily="18" charset="0"/>
                                    </a:rPr>
                                    <m:t>35</m:t>
                                  </m:r>
                                </m:den>
                              </m:f>
                            </m:e>
                          </m:d>
                        </m:e>
                        <m:sup>
                          <m:r>
                            <a:rPr lang="es-ES" i="1">
                              <a:latin typeface="Cambria Math" panose="02040503050406030204" pitchFamily="18" charset="0"/>
                            </a:rPr>
                            <m:t>0.2 </m:t>
                          </m:r>
                        </m:sup>
                      </m:sSup>
                      <m:r>
                        <a:rPr lang="es-ES" i="1">
                          <a:latin typeface="Cambria Math" panose="02040503050406030204" pitchFamily="18" charset="0"/>
                        </a:rPr>
                        <m:t>(0.90)=0.68 </m:t>
                      </m:r>
                    </m:oMath>
                  </m:oMathPara>
                </a14:m>
                <a:endParaRPr lang="es-EC" dirty="0"/>
              </a:p>
              <a:p>
                <a:r>
                  <a:rPr lang="es-ES" dirty="0"/>
                  <a:t> </a:t>
                </a:r>
                <a:endParaRPr lang="es-EC" dirty="0"/>
              </a:p>
              <a:p>
                <a:pPr algn="just"/>
                <a:r>
                  <a:rPr lang="es-ES" dirty="0">
                    <a:latin typeface="Times New Roman" panose="02020603050405020304" pitchFamily="18" charset="0"/>
                    <a:cs typeface="Times New Roman" panose="02020603050405020304" pitchFamily="18" charset="0"/>
                  </a:rPr>
                  <a:t>Esto demuestra que las cargas vivas calculadas en el diseño preliminar son aproximadamente un 12% mayo que lo real por esta razón se ha manejado el criterio conservador (para la viga interior solamente misma que gobierna el diseño).</a:t>
                </a:r>
                <a:endParaRPr lang="es-EC" dirty="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cs typeface="Times New Roman" panose="02020603050405020304" pitchFamily="18" charset="0"/>
                </a:endParaRPr>
              </a:p>
              <a:p>
                <a:endParaRPr lang="es-EC" dirty="0"/>
              </a:p>
              <a:p>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104040"/>
                <a:ext cx="8385048" cy="6429709"/>
              </a:xfrm>
              <a:prstGeom prst="rect">
                <a:avLst/>
              </a:prstGeom>
              <a:blipFill rotWithShape="0">
                <a:blip r:embed="rId4"/>
                <a:stretch>
                  <a:fillRect l="-581" t="-474" r="-581"/>
                </a:stretch>
              </a:blipFill>
            </p:spPr>
            <p:txBody>
              <a:bodyPr/>
              <a:lstStyle/>
              <a:p>
                <a:r>
                  <a:rPr lang="es-EC">
                    <a:noFill/>
                  </a:rPr>
                  <a:t> </a:t>
                </a:r>
              </a:p>
            </p:txBody>
          </p:sp>
        </mc:Fallback>
      </mc:AlternateContent>
    </p:spTree>
    <p:extLst>
      <p:ext uri="{BB962C8B-B14F-4D97-AF65-F5344CB8AC3E}">
        <p14:creationId xmlns:p14="http://schemas.microsoft.com/office/powerpoint/2010/main" val="3781325595"/>
      </p:ext>
    </p:extLst>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FATIGA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020676"/>
                <a:ext cx="8601072" cy="6767750"/>
              </a:xfrm>
              <a:prstGeom prst="rect">
                <a:avLst/>
              </a:prstGeom>
            </p:spPr>
            <p:txBody>
              <a:bodyPr wrap="square">
                <a:spAutoFit/>
              </a:bodyPr>
              <a:lstStyle/>
              <a:p>
                <a:r>
                  <a:rPr lang="es-ES" b="1" u="sng" dirty="0" smtClean="0">
                    <a:latin typeface="Times New Roman" panose="02020603050405020304" pitchFamily="18" charset="0"/>
                    <a:cs typeface="Times New Roman" panose="02020603050405020304" pitchFamily="18" charset="0"/>
                  </a:rPr>
                  <a:t>Ciclos de esfuerzo: </a:t>
                </a:r>
                <a:r>
                  <a:rPr lang="es-ES" dirty="0" smtClean="0">
                    <a:latin typeface="Times New Roman" panose="02020603050405020304" pitchFamily="18" charset="0"/>
                    <a:cs typeface="Times New Roman" panose="02020603050405020304" pitchFamily="18" charset="0"/>
                  </a:rPr>
                  <a:t>Asumiendo que corresponde a una vía de 20000 vehículos/día </a:t>
                </a:r>
                <a:endParaRPr lang="es-EC" b="1" u="sng" dirty="0">
                  <a:latin typeface="Times New Roman" panose="02020603050405020304" pitchFamily="18" charset="0"/>
                  <a:cs typeface="Times New Roman" panose="02020603050405020304" pitchFamily="18" charset="0"/>
                </a:endParaRPr>
              </a:p>
              <a:p>
                <a:r>
                  <a:rPr lang="es-ES" dirty="0"/>
                  <a:t> </a:t>
                </a:r>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𝐹𝑟𝑎𝑐𝑐𝑖</m:t>
                      </m:r>
                      <m:r>
                        <a:rPr lang="es-ES" i="1">
                          <a:latin typeface="Cambria Math" panose="02040503050406030204" pitchFamily="18" charset="0"/>
                        </a:rPr>
                        <m:t>ó</m:t>
                      </m:r>
                      <m:r>
                        <a:rPr lang="es-ES" i="1">
                          <a:latin typeface="Cambria Math" panose="02040503050406030204" pitchFamily="18" charset="0"/>
                        </a:rPr>
                        <m:t>𝑛</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es-ES" i="1">
                          <a:latin typeface="Cambria Math" panose="02040503050406030204" pitchFamily="18" charset="0"/>
                        </a:rPr>
                        <m:t>𝑐𝑎𝑚𝑖𝑜𝑛𝑒𝑠</m:t>
                      </m:r>
                      <m:r>
                        <a:rPr lang="es-ES" i="1">
                          <a:latin typeface="Cambria Math" panose="02040503050406030204" pitchFamily="18" charset="0"/>
                        </a:rPr>
                        <m:t> </m:t>
                      </m:r>
                      <m:r>
                        <a:rPr lang="es-ES" i="1">
                          <a:latin typeface="Cambria Math" panose="02040503050406030204" pitchFamily="18" charset="0"/>
                        </a:rPr>
                        <m:t>𝑒𝑛</m:t>
                      </m:r>
                      <m:r>
                        <a:rPr lang="es-ES" i="1">
                          <a:latin typeface="Cambria Math" panose="02040503050406030204" pitchFamily="18" charset="0"/>
                        </a:rPr>
                        <m:t> </m:t>
                      </m:r>
                      <m:r>
                        <a:rPr lang="es-ES" i="1">
                          <a:latin typeface="Cambria Math" panose="02040503050406030204" pitchFamily="18" charset="0"/>
                        </a:rPr>
                        <m:t>𝑡𝑟</m:t>
                      </m:r>
                      <m:r>
                        <a:rPr lang="es-ES" i="1">
                          <a:latin typeface="Cambria Math" panose="02040503050406030204" pitchFamily="18" charset="0"/>
                        </a:rPr>
                        <m:t>á</m:t>
                      </m:r>
                      <m:r>
                        <a:rPr lang="es-ES" i="1">
                          <a:latin typeface="Cambria Math" panose="02040503050406030204" pitchFamily="18" charset="0"/>
                        </a:rPr>
                        <m:t>𝑓𝑖𝑐𝑜</m:t>
                      </m:r>
                      <m:r>
                        <a:rPr lang="es-ES" i="1">
                          <a:latin typeface="Cambria Math" panose="02040503050406030204" pitchFamily="18" charset="0"/>
                        </a:rPr>
                        <m:t>=0.20</m:t>
                      </m:r>
                    </m:oMath>
                  </m:oMathPara>
                </a14:m>
                <a:endParaRPr lang="es-EC" dirty="0"/>
              </a:p>
              <a:p>
                <a:endParaRPr lang="es-EC" dirty="0"/>
              </a:p>
              <a:p>
                <a14:m>
                  <m:oMath xmlns:m="http://schemas.openxmlformats.org/officeDocument/2006/math">
                    <m:r>
                      <a:rPr lang="es-ES" i="1">
                        <a:latin typeface="Cambria Math" panose="02040503050406030204" pitchFamily="18" charset="0"/>
                      </a:rPr>
                      <m:t>𝐴𝐷𝑇𝑇</m:t>
                    </m:r>
                    <m:r>
                      <a:rPr lang="es-ES" i="1">
                        <a:latin typeface="Cambria Math" panose="02040503050406030204" pitchFamily="18" charset="0"/>
                      </a:rPr>
                      <m:t>=</m:t>
                    </m:r>
                  </m:oMath>
                </a14:m>
                <a:r>
                  <a:rPr lang="es-ES" dirty="0">
                    <a:latin typeface="Times New Roman" panose="02020603050405020304" pitchFamily="18" charset="0"/>
                    <a:cs typeface="Times New Roman" panose="02020603050405020304" pitchFamily="18" charset="0"/>
                  </a:rPr>
                  <a:t> El número de camiones por día en una dirección promedio sobre toda la vida de </a:t>
                </a:r>
                <a:r>
                  <a:rPr lang="es-ES" dirty="0" smtClean="0">
                    <a:latin typeface="Times New Roman" panose="02020603050405020304" pitchFamily="18" charset="0"/>
                    <a:cs typeface="Times New Roman" panose="02020603050405020304" pitchFamily="18" charset="0"/>
                  </a:rPr>
                  <a:t>diseño</a:t>
                </a:r>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𝐴𝐷𝑇𝑇</m:t>
                      </m:r>
                      <m:r>
                        <a:rPr lang="es-ES" i="1">
                          <a:latin typeface="Cambria Math" panose="02040503050406030204" pitchFamily="18" charset="0"/>
                        </a:rPr>
                        <m:t>=0.20∗</m:t>
                      </m:r>
                      <m:r>
                        <a:rPr lang="es-ES" i="1">
                          <a:latin typeface="Cambria Math" panose="02040503050406030204" pitchFamily="18" charset="0"/>
                        </a:rPr>
                        <m:t>𝐴𝐷𝑇</m:t>
                      </m:r>
                    </m:oMath>
                  </m:oMathPara>
                </a14:m>
                <a:endParaRPr lang="es-EC" dirty="0"/>
              </a:p>
              <a:p>
                <a:endParaRPr lang="es-ES" i="1" dirty="0" smtClean="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𝐴𝐷𝑇𝑇</m:t>
                      </m:r>
                      <m:r>
                        <a:rPr lang="es-ES" i="1">
                          <a:latin typeface="Cambria Math" panose="02040503050406030204" pitchFamily="18" charset="0"/>
                        </a:rPr>
                        <m:t>=0.20∗20000∗2</m:t>
                      </m:r>
                      <m:r>
                        <a:rPr lang="es-ES" i="1">
                          <a:latin typeface="Cambria Math" panose="02040503050406030204" pitchFamily="18" charset="0"/>
                        </a:rPr>
                        <m:t>𝑐𝑎𝑟𝑟𝑖𝑙𝑒𝑠</m:t>
                      </m:r>
                      <m:r>
                        <a:rPr lang="es-ES" i="1">
                          <a:latin typeface="Cambria Math" panose="02040503050406030204" pitchFamily="18" charset="0"/>
                        </a:rPr>
                        <m:t>=8000 </m:t>
                      </m:r>
                      <m:r>
                        <a:rPr lang="es-ES" i="1">
                          <a:latin typeface="Cambria Math" panose="02040503050406030204" pitchFamily="18" charset="0"/>
                        </a:rPr>
                        <m:t>𝑐𝑎𝑚𝑖𝑜𝑛𝑒𝑠</m:t>
                      </m:r>
                      <m:r>
                        <a:rPr lang="es-ES" i="1">
                          <a:latin typeface="Cambria Math" panose="02040503050406030204" pitchFamily="18" charset="0"/>
                        </a:rPr>
                        <m:t>/</m:t>
                      </m:r>
                      <m:r>
                        <a:rPr lang="es-ES" i="1">
                          <a:latin typeface="Cambria Math" panose="02040503050406030204" pitchFamily="18" charset="0"/>
                        </a:rPr>
                        <m:t>𝑑𝑖𝑎</m:t>
                      </m:r>
                    </m:oMath>
                  </m:oMathPara>
                </a14:m>
                <a:endParaRPr lang="es-EC" dirty="0"/>
              </a:p>
              <a:p>
                <a:pPr/>
                <a14:m>
                  <m:oMathPara xmlns:m="http://schemas.openxmlformats.org/officeDocument/2006/math">
                    <m:oMathParaPr>
                      <m:jc m:val="left"/>
                    </m:oMathParaPr>
                    <m:oMath xmlns:m="http://schemas.openxmlformats.org/officeDocument/2006/math">
                      <m:r>
                        <a:rPr lang="es-ES" i="1">
                          <a:latin typeface="Cambria Math" panose="02040503050406030204" pitchFamily="18" charset="0"/>
                        </a:rPr>
                        <m:t>𝑝</m:t>
                      </m:r>
                      <m:r>
                        <a:rPr lang="es-ES" i="1">
                          <a:latin typeface="Cambria Math" panose="02040503050406030204" pitchFamily="18" charset="0"/>
                        </a:rPr>
                        <m:t>=0.85</m:t>
                      </m:r>
                    </m:oMath>
                  </m:oMathPara>
                </a14:m>
                <a:endParaRPr lang="es-EC" dirty="0" smtClean="0"/>
              </a:p>
              <a:p>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𝐴𝐷𝑇𝑇</m:t>
                          </m:r>
                        </m:e>
                        <m:sub>
                          <m:r>
                            <a:rPr lang="es-ES" i="1">
                              <a:latin typeface="Cambria Math" panose="02040503050406030204" pitchFamily="18" charset="0"/>
                            </a:rPr>
                            <m:t>𝑆𝐿</m:t>
                          </m:r>
                        </m:sub>
                      </m:sSub>
                      <m:r>
                        <a:rPr lang="es-ES" i="1">
                          <a:latin typeface="Cambria Math" panose="02040503050406030204" pitchFamily="18" charset="0"/>
                        </a:rPr>
                        <m:t>=</m:t>
                      </m:r>
                      <m:r>
                        <m:rPr>
                          <m:nor/>
                        </m:rPr>
                        <a:rPr lang="es-ES"/>
                        <m:t> </m:t>
                      </m:r>
                      <m:r>
                        <m:rPr>
                          <m:nor/>
                        </m:rPr>
                        <a:rPr lang="es-ES">
                          <a:latin typeface="Times New Roman" panose="02020603050405020304" pitchFamily="18" charset="0"/>
                          <a:cs typeface="Times New Roman" panose="02020603050405020304" pitchFamily="18" charset="0"/>
                        </a:rPr>
                        <m:t>El</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n</m:t>
                      </m:r>
                      <m:r>
                        <m:rPr>
                          <m:nor/>
                        </m:rPr>
                        <a:rPr lang="es-ES">
                          <a:latin typeface="Times New Roman" panose="02020603050405020304" pitchFamily="18" charset="0"/>
                          <a:cs typeface="Times New Roman" panose="02020603050405020304" pitchFamily="18" charset="0"/>
                        </a:rPr>
                        <m:t>ú</m:t>
                      </m:r>
                      <m:r>
                        <m:rPr>
                          <m:nor/>
                        </m:rPr>
                        <a:rPr lang="es-ES">
                          <a:latin typeface="Times New Roman" panose="02020603050405020304" pitchFamily="18" charset="0"/>
                          <a:cs typeface="Times New Roman" panose="02020603050405020304" pitchFamily="18" charset="0"/>
                        </a:rPr>
                        <m:t>mero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camiones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por</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m:t>
                      </m:r>
                      <m:r>
                        <m:rPr>
                          <m:nor/>
                        </m:rPr>
                        <a:rPr lang="es-ES">
                          <a:latin typeface="Times New Roman" panose="02020603050405020304" pitchFamily="18" charset="0"/>
                          <a:cs typeface="Times New Roman" panose="02020603050405020304" pitchFamily="18" charset="0"/>
                        </a:rPr>
                        <m:t>í</m:t>
                      </m:r>
                      <m:r>
                        <m:rPr>
                          <m:nor/>
                        </m:rPr>
                        <a:rPr lang="es-ES">
                          <a:latin typeface="Times New Roman" panose="02020603050405020304" pitchFamily="18" charset="0"/>
                          <a:cs typeface="Times New Roman" panose="02020603050405020304" pitchFamily="18" charset="0"/>
                        </a:rPr>
                        <m:t>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un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solo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carril</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promedio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sobre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toda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vida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dise</m:t>
                      </m:r>
                      <m:r>
                        <m:rPr>
                          <m:nor/>
                        </m:rPr>
                        <a:rPr lang="es-ES">
                          <a:latin typeface="Times New Roman" panose="02020603050405020304" pitchFamily="18" charset="0"/>
                          <a:cs typeface="Times New Roman" panose="02020603050405020304" pitchFamily="18" charset="0"/>
                        </a:rPr>
                        <m:t>ñ</m:t>
                      </m:r>
                      <m:r>
                        <m:rPr>
                          <m:nor/>
                        </m:rPr>
                        <a:rPr lang="es-ES">
                          <a:latin typeface="Times New Roman" panose="02020603050405020304" pitchFamily="18" charset="0"/>
                          <a:cs typeface="Times New Roman" panose="02020603050405020304" pitchFamily="18" charset="0"/>
                        </a:rPr>
                        <m:t>o</m:t>
                      </m:r>
                    </m:oMath>
                  </m:oMathPara>
                </a14:m>
                <a:endParaRPr lang="es-EC"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s-ES"/>
                        <m:t> </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𝐴𝐷𝑇𝑇</m:t>
                          </m:r>
                        </m:e>
                        <m:sub>
                          <m:r>
                            <a:rPr lang="es-ES" i="1">
                              <a:latin typeface="Cambria Math" panose="02040503050406030204" pitchFamily="18" charset="0"/>
                            </a:rPr>
                            <m:t>𝑆𝐿</m:t>
                          </m:r>
                        </m:sub>
                      </m:sSub>
                      <m:r>
                        <a:rPr lang="es-ES" i="1">
                          <a:latin typeface="Cambria Math" panose="02040503050406030204" pitchFamily="18" charset="0"/>
                        </a:rPr>
                        <m:t>=</m:t>
                      </m:r>
                      <m:r>
                        <a:rPr lang="es-ES" i="1">
                          <a:latin typeface="Cambria Math" panose="02040503050406030204" pitchFamily="18" charset="0"/>
                        </a:rPr>
                        <m:t>𝑝</m:t>
                      </m:r>
                      <m:r>
                        <a:rPr lang="es-ES" i="1">
                          <a:latin typeface="Cambria Math" panose="02040503050406030204" pitchFamily="18" charset="0"/>
                        </a:rPr>
                        <m:t>∗</m:t>
                      </m:r>
                      <m:r>
                        <a:rPr lang="es-ES" i="1">
                          <a:latin typeface="Cambria Math" panose="02040503050406030204" pitchFamily="18" charset="0"/>
                        </a:rPr>
                        <m:t>𝐴𝐷𝑇𝑇</m:t>
                      </m:r>
                    </m:oMath>
                  </m:oMathPara>
                </a14:m>
                <a:endParaRPr lang="es-EC" dirty="0"/>
              </a:p>
              <a:p>
                <a:r>
                  <a:rPr lang="es-ES" dirty="0"/>
                  <a:t> </a:t>
                </a:r>
                <a:endParaRPr lang="es-ES" dirty="0" smtClean="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𝐴𝐷𝑇𝑇</m:t>
                      </m:r>
                      <m:r>
                        <a:rPr lang="es-ES" i="1">
                          <a:latin typeface="Cambria Math" panose="02040503050406030204" pitchFamily="18" charset="0"/>
                        </a:rPr>
                        <m:t>=0.85∗8000=6800 </m:t>
                      </m:r>
                      <m:r>
                        <a:rPr lang="es-ES" i="1">
                          <a:latin typeface="Cambria Math" panose="02040503050406030204" pitchFamily="18" charset="0"/>
                        </a:rPr>
                        <m:t>𝑐𝑎𝑚𝑖𝑜𝑛𝑒𝑠</m:t>
                      </m:r>
                      <m:r>
                        <a:rPr lang="es-ES" i="1">
                          <a:latin typeface="Cambria Math" panose="02040503050406030204" pitchFamily="18" charset="0"/>
                        </a:rPr>
                        <m:t>/</m:t>
                      </m:r>
                      <m:r>
                        <a:rPr lang="es-ES" i="1">
                          <a:latin typeface="Cambria Math" panose="02040503050406030204" pitchFamily="18" charset="0"/>
                        </a:rPr>
                        <m:t>𝑑𝑖𝑎</m:t>
                      </m:r>
                    </m:oMath>
                  </m:oMathPara>
                </a14:m>
                <a:endParaRPr lang="es-EC" dirty="0"/>
              </a:p>
              <a:p>
                <a:endParaRPr lang="es-EC" dirty="0"/>
              </a:p>
              <a:p>
                <a:endParaRPr lang="es-EC" dirty="0">
                  <a:latin typeface="Times New Roman" panose="02020603050405020304" pitchFamily="18" charset="0"/>
                  <a:cs typeface="Times New Roman" panose="02020603050405020304" pitchFamily="18" charset="0"/>
                </a:endParaRPr>
              </a:p>
              <a:p>
                <a:endParaRPr lang="es-EC" dirty="0"/>
              </a:p>
              <a:p>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020676"/>
                <a:ext cx="8601072" cy="6767750"/>
              </a:xfrm>
              <a:prstGeom prst="rect">
                <a:avLst/>
              </a:prstGeom>
              <a:blipFill rotWithShape="0">
                <a:blip r:embed="rId4"/>
                <a:stretch>
                  <a:fillRect l="-567" t="-450"/>
                </a:stretch>
              </a:blipFill>
            </p:spPr>
            <p:txBody>
              <a:bodyPr/>
              <a:lstStyle/>
              <a:p>
                <a:r>
                  <a:rPr lang="es-EC">
                    <a:noFill/>
                  </a:rPr>
                  <a:t> </a:t>
                </a:r>
              </a:p>
            </p:txBody>
          </p:sp>
        </mc:Fallback>
      </mc:AlternateContent>
    </p:spTree>
    <p:extLst>
      <p:ext uri="{BB962C8B-B14F-4D97-AF65-F5344CB8AC3E}">
        <p14:creationId xmlns:p14="http://schemas.microsoft.com/office/powerpoint/2010/main" val="3319138492"/>
      </p:ext>
    </p:extLst>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FATIGA</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020676"/>
                <a:ext cx="8601072" cy="6270050"/>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C</a:t>
                </a:r>
                <a:r>
                  <a:rPr lang="es-ES" dirty="0" smtClean="0">
                    <a:latin typeface="Times New Roman" panose="02020603050405020304" pitchFamily="18" charset="0"/>
                    <a:cs typeface="Times New Roman" panose="02020603050405020304" pitchFamily="18" charset="0"/>
                  </a:rPr>
                  <a:t>omo </a:t>
                </a:r>
                <a:r>
                  <a:rPr lang="es-ES" dirty="0">
                    <a:latin typeface="Times New Roman" panose="02020603050405020304" pitchFamily="18" charset="0"/>
                    <a:cs typeface="Times New Roman" panose="02020603050405020304" pitchFamily="18" charset="0"/>
                  </a:rPr>
                  <a:t>el número de camiones por día supero los 530 diarios, el estado límite de Fatiga I </a:t>
                </a:r>
                <a:r>
                  <a:rPr lang="es-ES" dirty="0"/>
                  <a:t>(</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𝛾</m:t>
                        </m:r>
                      </m:e>
                      <m:sub>
                        <m:r>
                          <a:rPr lang="es-ES" i="1">
                            <a:latin typeface="Cambria Math" panose="02040503050406030204" pitchFamily="18" charset="0"/>
                          </a:rPr>
                          <m:t>𝑓𝑎𝑡𝑖𝑔𝑎𝐼</m:t>
                        </m:r>
                      </m:sub>
                    </m:sSub>
                    <m:r>
                      <a:rPr lang="es-ES" i="1">
                        <a:latin typeface="Cambria Math" panose="02040503050406030204" pitchFamily="18" charset="0"/>
                      </a:rPr>
                      <m:t>=1.5)</m:t>
                    </m:r>
                  </m:oMath>
                </a14:m>
                <a:r>
                  <a:rPr lang="es-ES" dirty="0"/>
                  <a:t> </a:t>
                </a:r>
                <a:r>
                  <a:rPr lang="es-ES" dirty="0">
                    <a:latin typeface="Times New Roman" panose="02020603050405020304" pitchFamily="18" charset="0"/>
                    <a:cs typeface="Times New Roman" panose="02020603050405020304" pitchFamily="18" charset="0"/>
                  </a:rPr>
                  <a:t>debe utilizarse y la resistencia debe ser tomada bajo el concepto de vida </a:t>
                </a:r>
                <a:r>
                  <a:rPr lang="es-ES" dirty="0" smtClean="0">
                    <a:latin typeface="Times New Roman" panose="02020603050405020304" pitchFamily="18" charset="0"/>
                    <a:cs typeface="Times New Roman" panose="02020603050405020304" pitchFamily="18" charset="0"/>
                  </a:rPr>
                  <a:t>infinita.</a:t>
                </a:r>
              </a:p>
              <a:p>
                <a:endParaRPr lang="es-ES" dirty="0" smtClean="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Asumiendo que la viga está expuesta a la intemperie sin recubrimiento, entonces la categoría de fatiga es B </a:t>
                </a:r>
                <a:endParaRPr lang="es-ES" dirty="0" smtClean="0">
                  <a:latin typeface="Times New Roman" panose="02020603050405020304" pitchFamily="18" charset="0"/>
                  <a:cs typeface="Times New Roman" panose="02020603050405020304" pitchFamily="18" charset="0"/>
                </a:endParaRPr>
              </a:p>
              <a:p>
                <a:endParaRPr lang="es-EC"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n-US" i="1">
                              <a:latin typeface="Cambria Math" panose="02040503050406030204" pitchFamily="18" charset="0"/>
                            </a:rPr>
                            <m:t>(∆</m:t>
                          </m:r>
                          <m:r>
                            <a:rPr lang="es-ES" i="1">
                              <a:latin typeface="Cambria Math" panose="02040503050406030204" pitchFamily="18" charset="0"/>
                            </a:rPr>
                            <m:t>𝐹</m:t>
                          </m:r>
                          <m:r>
                            <a:rPr lang="en-US" i="1">
                              <a:latin typeface="Cambria Math" panose="02040503050406030204" pitchFamily="18" charset="0"/>
                            </a:rPr>
                            <m:t>)</m:t>
                          </m:r>
                        </m:e>
                        <m:sub>
                          <m:r>
                            <a:rPr lang="es-ES" i="1">
                              <a:latin typeface="Cambria Math" panose="02040503050406030204" pitchFamily="18" charset="0"/>
                            </a:rPr>
                            <m:t>𝑛</m:t>
                          </m:r>
                        </m:sub>
                      </m:sSub>
                      <m:r>
                        <a:rPr lang="en-US" i="1">
                          <a:latin typeface="Cambria Math" panose="02040503050406030204" pitchFamily="18" charset="0"/>
                        </a:rPr>
                        <m:t>=</m:t>
                      </m:r>
                      <m:sSub>
                        <m:sSubPr>
                          <m:ctrlPr>
                            <a:rPr lang="es-EC" i="1">
                              <a:latin typeface="Cambria Math" panose="02040503050406030204" pitchFamily="18" charset="0"/>
                            </a:rPr>
                          </m:ctrlPr>
                        </m:sSubPr>
                        <m:e>
                          <m:r>
                            <a:rPr lang="en-US" i="1">
                              <a:latin typeface="Cambria Math" panose="02040503050406030204" pitchFamily="18" charset="0"/>
                            </a:rPr>
                            <m:t>(∆</m:t>
                          </m:r>
                          <m:r>
                            <a:rPr lang="es-ES" i="1">
                              <a:latin typeface="Cambria Math" panose="02040503050406030204" pitchFamily="18" charset="0"/>
                            </a:rPr>
                            <m:t>𝐹</m:t>
                          </m:r>
                          <m:r>
                            <a:rPr lang="en-US" i="1">
                              <a:latin typeface="Cambria Math" panose="02040503050406030204" pitchFamily="18" charset="0"/>
                            </a:rPr>
                            <m:t>)</m:t>
                          </m:r>
                        </m:e>
                        <m:sub>
                          <m:r>
                            <a:rPr lang="es-ES" i="1">
                              <a:latin typeface="Cambria Math" panose="02040503050406030204" pitchFamily="18" charset="0"/>
                            </a:rPr>
                            <m:t>𝑇𝐻</m:t>
                          </m:r>
                        </m:sub>
                      </m:sSub>
                      <m:r>
                        <a:rPr lang="en-US" i="1">
                          <a:latin typeface="Cambria Math" panose="02040503050406030204" pitchFamily="18" charset="0"/>
                        </a:rPr>
                        <m:t>=16 </m:t>
                      </m:r>
                      <m:r>
                        <a:rPr lang="es-ES" i="1">
                          <a:latin typeface="Cambria Math" panose="02040503050406030204" pitchFamily="18" charset="0"/>
                        </a:rPr>
                        <m:t>𝑘𝑠𝑖</m:t>
                      </m:r>
                    </m:oMath>
                  </m:oMathPara>
                </a14:m>
                <a:endParaRPr lang="es-EC" dirty="0">
                  <a:latin typeface="Times New Roman" panose="02020603050405020304" pitchFamily="18" charset="0"/>
                  <a:cs typeface="Times New Roman" panose="02020603050405020304" pitchFamily="18" charset="0"/>
                </a:endParaRPr>
              </a:p>
              <a:p>
                <a:endParaRPr lang="es-ES" i="1" dirty="0" smtClean="0"/>
              </a:p>
              <a:p>
                <a:endParaRPr lang="es-ES" i="1"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𝑓𝑎𝑡𝑖𝑔𝑎𝐼</m:t>
                          </m:r>
                        </m:sub>
                      </m:sSub>
                      <m:r>
                        <a:rPr lang="es-ES" i="1">
                          <a:latin typeface="Cambria Math" panose="02040503050406030204" pitchFamily="18" charset="0"/>
                        </a:rPr>
                        <m:t>=1.5</m:t>
                      </m:r>
                      <m:d>
                        <m:dPr>
                          <m:ctrlPr>
                            <a:rPr lang="es-EC" i="1">
                              <a:latin typeface="Cambria Math" panose="02040503050406030204" pitchFamily="18" charset="0"/>
                            </a:rPr>
                          </m:ctrlPr>
                        </m:dPr>
                        <m:e>
                          <m:r>
                            <a:rPr lang="es-ES" i="1">
                              <a:latin typeface="Cambria Math" panose="02040503050406030204" pitchFamily="18" charset="0"/>
                            </a:rPr>
                            <m:t>211.3</m:t>
                          </m:r>
                        </m:e>
                      </m:d>
                      <m:r>
                        <a:rPr lang="es-ES" i="1">
                          <a:latin typeface="Cambria Math" panose="02040503050406030204" pitchFamily="18" charset="0"/>
                        </a:rPr>
                        <m:t>=317 </m:t>
                      </m:r>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𝑓𝑡</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𝑓</m:t>
                      </m:r>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𝑀</m:t>
                          </m:r>
                        </m:num>
                        <m:den>
                          <m:r>
                            <a:rPr lang="es-ES" i="1">
                              <a:latin typeface="Cambria Math" panose="02040503050406030204" pitchFamily="18" charset="0"/>
                            </a:rPr>
                            <m:t>𝑆</m:t>
                          </m:r>
                        </m:den>
                      </m:f>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317∗12</m:t>
                          </m:r>
                        </m:num>
                        <m:den>
                          <m:r>
                            <a:rPr lang="es-ES" i="1">
                              <a:latin typeface="Cambria Math" panose="02040503050406030204" pitchFamily="18" charset="0"/>
                            </a:rPr>
                            <m:t>266</m:t>
                          </m:r>
                        </m:den>
                      </m:f>
                      <m:r>
                        <a:rPr lang="es-ES" i="1">
                          <a:latin typeface="Cambria Math" panose="02040503050406030204" pitchFamily="18" charset="0"/>
                        </a:rPr>
                        <m:t>=14.3 </m:t>
                      </m:r>
                      <m:r>
                        <a:rPr lang="es-ES" i="1">
                          <a:latin typeface="Cambria Math" panose="02040503050406030204" pitchFamily="18" charset="0"/>
                        </a:rPr>
                        <m:t>𝑘𝑠𝑖</m:t>
                      </m:r>
                      <m:r>
                        <a:rPr lang="es-ES" i="1">
                          <a:latin typeface="Cambria Math" panose="02040503050406030204" pitchFamily="18" charset="0"/>
                        </a:rPr>
                        <m:t> ≤16 </m:t>
                      </m:r>
                      <m:r>
                        <a:rPr lang="es-ES" i="1">
                          <a:latin typeface="Cambria Math" panose="02040503050406030204" pitchFamily="18" charset="0"/>
                        </a:rPr>
                        <m:t>𝑘𝑠𝑖</m:t>
                      </m:r>
                    </m:oMath>
                  </m:oMathPara>
                </a14:m>
                <a:endParaRPr lang="es-EC" dirty="0"/>
              </a:p>
              <a:p>
                <a:endParaRPr lang="es-EC" dirty="0"/>
              </a:p>
              <a:p>
                <a:endParaRPr lang="es-EC" dirty="0"/>
              </a:p>
              <a:p>
                <a:endParaRPr lang="es-EC" dirty="0">
                  <a:latin typeface="Times New Roman" panose="02020603050405020304" pitchFamily="18" charset="0"/>
                  <a:cs typeface="Times New Roman" panose="02020603050405020304" pitchFamily="18" charset="0"/>
                </a:endParaRPr>
              </a:p>
              <a:p>
                <a:endParaRPr lang="es-EC" dirty="0"/>
              </a:p>
              <a:p>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020676"/>
                <a:ext cx="8601072" cy="6270050"/>
              </a:xfrm>
              <a:prstGeom prst="rect">
                <a:avLst/>
              </a:prstGeom>
              <a:blipFill rotWithShape="0">
                <a:blip r:embed="rId4"/>
                <a:stretch>
                  <a:fillRect l="-567" t="-486"/>
                </a:stretch>
              </a:blipFill>
            </p:spPr>
            <p:txBody>
              <a:bodyPr/>
              <a:lstStyle/>
              <a:p>
                <a:r>
                  <a:rPr lang="es-EC">
                    <a:noFill/>
                  </a:rPr>
                  <a:t> </a:t>
                </a:r>
              </a:p>
            </p:txBody>
          </p:sp>
        </mc:Fallback>
      </mc:AlternateContent>
    </p:spTree>
    <p:extLst>
      <p:ext uri="{BB962C8B-B14F-4D97-AF65-F5344CB8AC3E}">
        <p14:creationId xmlns:p14="http://schemas.microsoft.com/office/powerpoint/2010/main" val="1070192195"/>
      </p:ext>
    </p:extLst>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DIAFRAGMAS</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020676"/>
                <a:ext cx="8601072" cy="6978449"/>
              </a:xfrm>
              <a:prstGeom prst="rect">
                <a:avLst/>
              </a:prstGeom>
            </p:spPr>
            <p:txBody>
              <a:bodyPr wrap="square">
                <a:spAutoFit/>
              </a:bodyPr>
              <a:lstStyle/>
              <a:p>
                <a:pPr lvl="0"/>
                <a:r>
                  <a:rPr lang="es-ES" dirty="0" smtClean="0">
                    <a:latin typeface="Times New Roman" panose="02020603050405020304" pitchFamily="18" charset="0"/>
                    <a:cs typeface="Times New Roman" panose="02020603050405020304" pitchFamily="18" charset="0"/>
                  </a:rPr>
                  <a:t>Los diafragmas no servirán para transferir la </a:t>
                </a:r>
                <a:r>
                  <a:rPr lang="es-ES" dirty="0">
                    <a:latin typeface="Times New Roman" panose="02020603050405020304" pitchFamily="18" charset="0"/>
                    <a:cs typeface="Times New Roman" panose="02020603050405020304" pitchFamily="18" charset="0"/>
                  </a:rPr>
                  <a:t>carga de viento en la viga exterior a todas las </a:t>
                </a:r>
                <a:r>
                  <a:rPr lang="es-ES" dirty="0" smtClean="0">
                    <a:latin typeface="Times New Roman" panose="02020603050405020304" pitchFamily="18" charset="0"/>
                    <a:cs typeface="Times New Roman" panose="02020603050405020304" pitchFamily="18" charset="0"/>
                  </a:rPr>
                  <a:t>vigas, </a:t>
                </a:r>
                <a:r>
                  <a:rPr lang="es-EC" dirty="0">
                    <a:latin typeface="Times New Roman" panose="02020603050405020304" pitchFamily="18" charset="0"/>
                    <a:cs typeface="Times New Roman" panose="02020603050405020304" pitchFamily="18" charset="0"/>
                  </a:rPr>
                  <a:t>Se probaran diafragmas intermedios </a:t>
                </a:r>
                <a:r>
                  <a:rPr lang="es-EC" dirty="0" smtClean="0">
                    <a:latin typeface="Times New Roman" panose="02020603050405020304" pitchFamily="18" charset="0"/>
                    <a:cs typeface="Times New Roman" panose="02020603050405020304" pitchFamily="18" charset="0"/>
                  </a:rPr>
                  <a:t>C15x33.9. </a:t>
                </a:r>
                <a:endParaRPr lang="es-EC" dirty="0">
                  <a:latin typeface="Times New Roman" panose="02020603050405020304" pitchFamily="18" charset="0"/>
                  <a:cs typeface="Times New Roman" panose="02020603050405020304" pitchFamily="18" charset="0"/>
                </a:endParaRPr>
              </a:p>
              <a:p>
                <a:endParaRPr lang="es-ES" dirty="0" smtClean="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Asumiendo que la viga está expuesta a la intemperie sin recubrimiento, entonces la categoría de fatiga es B </a:t>
                </a:r>
                <a:endParaRPr lang="es-ES"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𝑠</m:t>
                          </m:r>
                        </m:sub>
                      </m:sSub>
                      <m:r>
                        <a:rPr lang="es-ES" i="1">
                          <a:latin typeface="Cambria Math" panose="02040503050406030204" pitchFamily="18" charset="0"/>
                        </a:rPr>
                        <m:t>=9.96 </m:t>
                      </m:r>
                      <m:sSup>
                        <m:sSupPr>
                          <m:ctrlPr>
                            <a:rPr lang="es-EC" i="1">
                              <a:latin typeface="Cambria Math" panose="02040503050406030204" pitchFamily="18" charset="0"/>
                            </a:rPr>
                          </m:ctrlPr>
                        </m:sSupPr>
                        <m:e>
                          <m:r>
                            <a:rPr lang="es-ES" i="1">
                              <a:latin typeface="Cambria Math" panose="02040503050406030204" pitchFamily="18" charset="0"/>
                            </a:rPr>
                            <m:t>𝑖𝑛</m:t>
                          </m:r>
                        </m:e>
                        <m:sup>
                          <m:r>
                            <a:rPr lang="es-ES" i="1">
                              <a:latin typeface="Cambria Math" panose="02040503050406030204" pitchFamily="18" charset="0"/>
                            </a:rPr>
                            <m:t>2</m:t>
                          </m:r>
                        </m:sup>
                      </m:sSup>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𝑦</m:t>
                          </m:r>
                        </m:sub>
                      </m:sSub>
                      <m:r>
                        <a:rPr lang="es-ES" i="1">
                          <a:latin typeface="Cambria Math" panose="02040503050406030204" pitchFamily="18" charset="0"/>
                        </a:rPr>
                        <m:t>=0.904</m:t>
                      </m:r>
                      <m:r>
                        <a:rPr lang="es-ES" i="1">
                          <a:latin typeface="Cambria Math" panose="02040503050406030204" pitchFamily="18" charset="0"/>
                        </a:rPr>
                        <m:t>𝑖𝑛</m:t>
                      </m:r>
                    </m:oMath>
                  </m:oMathPara>
                </a14:m>
                <a:endParaRPr lang="es-EC" dirty="0"/>
              </a:p>
              <a:p>
                <a:r>
                  <a:rPr lang="es-ES" b="1"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𝑏</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35</m:t>
                          </m:r>
                        </m:num>
                        <m:den>
                          <m:r>
                            <a:rPr lang="es-ES" i="1">
                              <a:latin typeface="Cambria Math" panose="02040503050406030204" pitchFamily="18" charset="0"/>
                            </a:rPr>
                            <m:t>4</m:t>
                          </m:r>
                        </m:den>
                      </m:f>
                      <m:r>
                        <a:rPr lang="es-ES" i="1">
                          <a:latin typeface="Cambria Math" panose="02040503050406030204" pitchFamily="18" charset="0"/>
                        </a:rPr>
                        <m:t>=8.75 </m:t>
                      </m:r>
                      <m:r>
                        <a:rPr lang="es-ES" i="1">
                          <a:latin typeface="Cambria Math" panose="02040503050406030204" pitchFamily="18" charset="0"/>
                        </a:rPr>
                        <m:t>𝑓𝑡</m:t>
                      </m:r>
                      <m:r>
                        <a:rPr lang="es-ES" i="1">
                          <a:latin typeface="Cambria Math" panose="02040503050406030204" pitchFamily="18" charset="0"/>
                        </a:rPr>
                        <m:t>=105 </m:t>
                      </m:r>
                      <m:r>
                        <a:rPr lang="es-ES" i="1">
                          <a:latin typeface="Cambria Math" panose="02040503050406030204" pitchFamily="18" charset="0"/>
                        </a:rPr>
                        <m:t>𝑖𝑛</m:t>
                      </m:r>
                    </m:oMath>
                  </m:oMathPara>
                </a14:m>
                <a:endParaRPr lang="es-EC" dirty="0"/>
              </a:p>
              <a:p>
                <a:endParaRPr lang="es-EC" dirty="0"/>
              </a:p>
              <a:p>
                <a:pPr algn="just"/>
                <a:r>
                  <a:rPr lang="es-ES" dirty="0">
                    <a:latin typeface="Times New Roman" panose="02020603050405020304" pitchFamily="18" charset="0"/>
                    <a:cs typeface="Times New Roman" panose="02020603050405020304" pitchFamily="18" charset="0"/>
                  </a:rPr>
                  <a:t>La carga de viento actuando en la mitad inferior de la viga se transfiere hacia el patín inferior y es</a:t>
                </a:r>
                <a:r>
                  <a:rPr lang="es-ES" dirty="0" smtClean="0">
                    <a:latin typeface="Times New Roman" panose="02020603050405020304" pitchFamily="18" charset="0"/>
                    <a:cs typeface="Times New Roman" panose="02020603050405020304" pitchFamily="18" charset="0"/>
                  </a:rPr>
                  <a:t>:</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𝑤</m:t>
                          </m:r>
                        </m:e>
                        <m:sub>
                          <m:r>
                            <a:rPr lang="es-ES" i="1">
                              <a:latin typeface="Cambria Math" panose="02040503050406030204" pitchFamily="18" charset="0"/>
                            </a:rPr>
                            <m:t>𝑏𝑜𝑡</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𝛾</m:t>
                          </m:r>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𝐷</m:t>
                              </m:r>
                            </m:sub>
                          </m:sSub>
                          <m:r>
                            <a:rPr lang="es-ES" i="1">
                              <a:latin typeface="Cambria Math" panose="02040503050406030204" pitchFamily="18" charset="0"/>
                            </a:rPr>
                            <m:t>𝑑</m:t>
                          </m:r>
                        </m:num>
                        <m:den>
                          <m:r>
                            <a:rPr lang="es-ES" i="1">
                              <a:latin typeface="Cambria Math" panose="02040503050406030204" pitchFamily="18" charset="0"/>
                            </a:rPr>
                            <m:t>2</m:t>
                          </m:r>
                        </m:den>
                      </m:f>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1.4</m:t>
                          </m:r>
                          <m:d>
                            <m:dPr>
                              <m:ctrlPr>
                                <a:rPr lang="es-EC" i="1">
                                  <a:latin typeface="Cambria Math" panose="02040503050406030204" pitchFamily="18" charset="0"/>
                                </a:rPr>
                              </m:ctrlPr>
                            </m:dPr>
                            <m:e>
                              <m:r>
                                <a:rPr lang="es-ES" i="1">
                                  <a:latin typeface="Cambria Math" panose="02040503050406030204" pitchFamily="18" charset="0"/>
                                </a:rPr>
                                <m:t>0.050</m:t>
                              </m:r>
                            </m:e>
                          </m:d>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30</m:t>
                                  </m:r>
                                </m:num>
                                <m:den>
                                  <m:r>
                                    <a:rPr lang="es-ES" i="1">
                                      <a:latin typeface="Cambria Math" panose="02040503050406030204" pitchFamily="18" charset="0"/>
                                    </a:rPr>
                                    <m:t>12</m:t>
                                  </m:r>
                                </m:den>
                              </m:f>
                            </m:e>
                          </m:d>
                        </m:num>
                        <m:den>
                          <m:r>
                            <a:rPr lang="es-ES" i="1">
                              <a:latin typeface="Cambria Math" panose="02040503050406030204" pitchFamily="18" charset="0"/>
                            </a:rPr>
                            <m:t>2 </m:t>
                          </m:r>
                        </m:den>
                      </m:f>
                      <m:r>
                        <a:rPr lang="es-ES" i="1">
                          <a:latin typeface="Cambria Math" panose="02040503050406030204" pitchFamily="18" charset="0"/>
                        </a:rPr>
                        <m:t>=0.0875 </m:t>
                      </m:r>
                      <m:r>
                        <a:rPr lang="es-ES" i="1">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𝑓𝑡</m:t>
                      </m:r>
                    </m:oMath>
                  </m:oMathPara>
                </a14:m>
                <a:endParaRPr lang="es-EC"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𝑤𝑏𝑜𝑡</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𝑤</m:t>
                          </m:r>
                        </m:e>
                        <m:sub>
                          <m:r>
                            <a:rPr lang="es-ES" i="1">
                              <a:latin typeface="Cambria Math" panose="02040503050406030204" pitchFamily="18" charset="0"/>
                            </a:rPr>
                            <m:t>𝑏𝑜𝑡</m:t>
                          </m:r>
                        </m:sub>
                      </m:sSub>
                      <m:sSub>
                        <m:sSubPr>
                          <m:ctrlPr>
                            <a:rPr lang="es-EC"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𝑏</m:t>
                          </m:r>
                        </m:sub>
                      </m:sSub>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0.0875</m:t>
                          </m:r>
                        </m:e>
                      </m:d>
                      <m:d>
                        <m:dPr>
                          <m:ctrlPr>
                            <a:rPr lang="es-EC" i="1">
                              <a:latin typeface="Cambria Math" panose="02040503050406030204" pitchFamily="18" charset="0"/>
                            </a:rPr>
                          </m:ctrlPr>
                        </m:dPr>
                        <m:e>
                          <m:r>
                            <a:rPr lang="es-ES" i="1">
                              <a:latin typeface="Cambria Math" panose="02040503050406030204" pitchFamily="18" charset="0"/>
                            </a:rPr>
                            <m:t>8.75</m:t>
                          </m:r>
                        </m:e>
                      </m:d>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2</m:t>
                              </m:r>
                            </m:den>
                          </m:f>
                        </m:e>
                      </m:d>
                      <m:r>
                        <a:rPr lang="es-ES" i="1">
                          <a:latin typeface="Cambria Math" panose="02040503050406030204" pitchFamily="18" charset="0"/>
                        </a:rPr>
                        <m:t>=0.38 </m:t>
                      </m:r>
                      <m:r>
                        <a:rPr lang="es-ES" i="1">
                          <a:latin typeface="Cambria Math" panose="02040503050406030204" pitchFamily="18" charset="0"/>
                        </a:rPr>
                        <m:t>𝑘𝑖𝑝𝑠</m:t>
                      </m:r>
                    </m:oMath>
                  </m:oMathPara>
                </a14:m>
                <a:endParaRPr lang="es-EC" dirty="0"/>
              </a:p>
              <a:p>
                <a:endParaRPr lang="es-EC" dirty="0"/>
              </a:p>
              <a:p>
                <a:endParaRPr lang="es-EC" dirty="0">
                  <a:latin typeface="Times New Roman" panose="02020603050405020304" pitchFamily="18" charset="0"/>
                  <a:cs typeface="Times New Roman" panose="02020603050405020304" pitchFamily="18" charset="0"/>
                </a:endParaRPr>
              </a:p>
              <a:p>
                <a:endParaRPr lang="es-EC" dirty="0"/>
              </a:p>
              <a:p>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020676"/>
                <a:ext cx="8601072" cy="6978449"/>
              </a:xfrm>
              <a:prstGeom prst="rect">
                <a:avLst/>
              </a:prstGeom>
              <a:blipFill rotWithShape="0">
                <a:blip r:embed="rId4"/>
                <a:stretch>
                  <a:fillRect l="-567" t="-437" r="-638"/>
                </a:stretch>
              </a:blipFill>
            </p:spPr>
            <p:txBody>
              <a:bodyPr/>
              <a:lstStyle/>
              <a:p>
                <a:r>
                  <a:rPr lang="es-EC">
                    <a:noFill/>
                  </a:rPr>
                  <a:t> </a:t>
                </a:r>
              </a:p>
            </p:txBody>
          </p:sp>
        </mc:Fallback>
      </mc:AlternateContent>
    </p:spTree>
    <p:extLst>
      <p:ext uri="{BB962C8B-B14F-4D97-AF65-F5344CB8AC3E}">
        <p14:creationId xmlns:p14="http://schemas.microsoft.com/office/powerpoint/2010/main" val="583302446"/>
      </p:ext>
    </p:extLst>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DIAFRAGMAS</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020676"/>
                <a:ext cx="8601072" cy="4218655"/>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La carga de viento remanente es transmitida a la región del pilar por los diafragmas de la cubierta. La reacción final  debe ser transferida a los apoyos en partes iguales por las seis vigas. La fuerza resultante es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𝑢𝐷</m:t>
                        </m:r>
                        <m:r>
                          <a:rPr lang="es-ES" i="1">
                            <a:latin typeface="Cambria Math" panose="02040503050406030204" pitchFamily="18" charset="0"/>
                          </a:rPr>
                          <m:t>.</m:t>
                        </m:r>
                      </m:sub>
                    </m:sSub>
                  </m:oMath>
                </a14:m>
                <a:endParaRPr lang="es-EC" dirty="0"/>
              </a:p>
              <a:p>
                <a:endParaRPr lang="es-EC"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𝑤𝑇𝑜𝑝</m:t>
                          </m:r>
                        </m:sub>
                      </m:sSub>
                      <m:r>
                        <a:rPr lang="es-ES" i="1">
                          <a:latin typeface="Cambria Math" panose="02040503050406030204" pitchFamily="18" charset="0"/>
                        </a:rPr>
                        <m:t>=</m:t>
                      </m:r>
                      <m:d>
                        <m:dPr>
                          <m:begChr m:val="["/>
                          <m:endChr m:val="]"/>
                          <m:ctrlPr>
                            <a:rPr lang="es-EC" i="1">
                              <a:latin typeface="Cambria Math" panose="02040503050406030204" pitchFamily="18" charset="0"/>
                            </a:rPr>
                          </m:ctrlPr>
                        </m:dPr>
                        <m:e>
                          <m:r>
                            <a:rPr lang="es-ES" i="1">
                              <a:latin typeface="Cambria Math" panose="02040503050406030204" pitchFamily="18" charset="0"/>
                            </a:rPr>
                            <m:t>1.4</m:t>
                          </m:r>
                          <m:d>
                            <m:dPr>
                              <m:ctrlPr>
                                <a:rPr lang="es-EC" i="1">
                                  <a:latin typeface="Cambria Math" panose="02040503050406030204" pitchFamily="18" charset="0"/>
                                </a:rPr>
                              </m:ctrlPr>
                            </m:dPr>
                            <m:e>
                              <m:r>
                                <a:rPr lang="es-ES" i="1">
                                  <a:latin typeface="Cambria Math" panose="02040503050406030204" pitchFamily="18" charset="0"/>
                                </a:rPr>
                                <m:t>0.050</m:t>
                              </m:r>
                            </m:e>
                          </m:d>
                          <m:d>
                            <m:dPr>
                              <m:ctrlPr>
                                <a:rPr lang="es-EC" i="1">
                                  <a:latin typeface="Cambria Math" panose="02040503050406030204" pitchFamily="18" charset="0"/>
                                </a:rPr>
                              </m:ctrlPr>
                            </m:dPr>
                            <m:e>
                              <m:r>
                                <a:rPr lang="es-ES" i="1">
                                  <a:latin typeface="Cambria Math" panose="02040503050406030204" pitchFamily="18" charset="0"/>
                                </a:rPr>
                                <m:t>30+8+34</m:t>
                              </m:r>
                            </m:e>
                          </m:d>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12</m:t>
                                  </m:r>
                                </m:den>
                              </m:f>
                            </m:e>
                          </m:d>
                        </m:e>
                      </m:d>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f>
                                <m:fPr>
                                  <m:ctrlPr>
                                    <a:rPr lang="es-EC" i="1">
                                      <a:latin typeface="Cambria Math" panose="02040503050406030204" pitchFamily="18" charset="0"/>
                                    </a:rPr>
                                  </m:ctrlPr>
                                </m:fPr>
                                <m:num>
                                  <m:r>
                                    <a:rPr lang="es-ES" i="1">
                                      <a:latin typeface="Cambria Math" panose="02040503050406030204" pitchFamily="18" charset="0"/>
                                    </a:rPr>
                                    <m:t>32−87.5</m:t>
                                  </m:r>
                                </m:num>
                                <m:den>
                                  <m:r>
                                    <a:rPr lang="es-ES" i="1">
                                      <a:latin typeface="Cambria Math" panose="02040503050406030204" pitchFamily="18" charset="0"/>
                                    </a:rPr>
                                    <m:t>2</m:t>
                                  </m:r>
                                </m:den>
                              </m:f>
                            </m:num>
                            <m:den>
                              <m:r>
                                <a:rPr lang="es-ES" i="1">
                                  <a:latin typeface="Cambria Math" panose="02040503050406030204" pitchFamily="18" charset="0"/>
                                </a:rPr>
                                <m:t>6 </m:t>
                              </m:r>
                              <m:r>
                                <a:rPr lang="es-ES" i="1">
                                  <a:latin typeface="Cambria Math" panose="02040503050406030204" pitchFamily="18" charset="0"/>
                                </a:rPr>
                                <m:t>𝑣𝑖𝑔𝑎𝑠</m:t>
                              </m:r>
                            </m:den>
                          </m:f>
                        </m:e>
                      </m:d>
                      <m:r>
                        <a:rPr lang="es-ES" i="1">
                          <a:latin typeface="Cambria Math" panose="02040503050406030204" pitchFamily="18" charset="0"/>
                        </a:rPr>
                        <m:t>=0.81 </m:t>
                      </m:r>
                      <m:r>
                        <a:rPr lang="es-ES" i="1">
                          <a:latin typeface="Cambria Math" panose="02040503050406030204" pitchFamily="18" charset="0"/>
                        </a:rPr>
                        <m:t>𝑘𝑖𝑝𝑠</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𝑢𝐷</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𝑤𝑏𝑜𝑡</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𝑤𝑇𝑜𝑝</m:t>
                          </m:r>
                        </m:sub>
                      </m:sSub>
                      <m:r>
                        <a:rPr lang="es-ES" i="1">
                          <a:latin typeface="Cambria Math" panose="02040503050406030204" pitchFamily="18" charset="0"/>
                        </a:rPr>
                        <m:t>=.38+0.81=1.19 </m:t>
                      </m:r>
                      <m:r>
                        <a:rPr lang="es-ES" i="1">
                          <a:latin typeface="Cambria Math" panose="02040503050406030204" pitchFamily="18" charset="0"/>
                        </a:rPr>
                        <m:t>𝑘𝑖𝑝𝑠</m:t>
                      </m:r>
                    </m:oMath>
                  </m:oMathPara>
                </a14:m>
                <a:endParaRPr lang="es-EC" dirty="0"/>
              </a:p>
              <a:p>
                <a:endParaRPr lang="es-EC" dirty="0">
                  <a:latin typeface="Times New Roman" panose="02020603050405020304" pitchFamily="18" charset="0"/>
                  <a:cs typeface="Times New Roman" panose="02020603050405020304" pitchFamily="18" charset="0"/>
                </a:endParaRPr>
              </a:p>
              <a:p>
                <a:endParaRPr lang="es-EC" dirty="0"/>
              </a:p>
              <a:p>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020676"/>
                <a:ext cx="8601072" cy="4218655"/>
              </a:xfrm>
              <a:prstGeom prst="rect">
                <a:avLst/>
              </a:prstGeom>
              <a:blipFill rotWithShape="0">
                <a:blip r:embed="rId4"/>
                <a:stretch>
                  <a:fillRect l="-567" t="-723"/>
                </a:stretch>
              </a:blipFill>
            </p:spPr>
            <p:txBody>
              <a:bodyPr/>
              <a:lstStyle/>
              <a:p>
                <a:r>
                  <a:rPr lang="es-EC">
                    <a:noFill/>
                  </a:rPr>
                  <a:t> </a:t>
                </a:r>
              </a:p>
            </p:txBody>
          </p:sp>
        </mc:Fallback>
      </mc:AlternateContent>
      <p:pic>
        <p:nvPicPr>
          <p:cNvPr id="7" name="Imagen 6"/>
          <p:cNvPicPr/>
          <p:nvPr/>
        </p:nvPicPr>
        <p:blipFill>
          <a:blip r:embed="rId5" cstate="print"/>
          <a:stretch>
            <a:fillRect/>
          </a:stretch>
        </p:blipFill>
        <p:spPr>
          <a:xfrm>
            <a:off x="1835696" y="3933056"/>
            <a:ext cx="6068165" cy="1553237"/>
          </a:xfrm>
          <a:prstGeom prst="rect">
            <a:avLst/>
          </a:prstGeom>
        </p:spPr>
      </p:pic>
    </p:spTree>
    <p:extLst>
      <p:ext uri="{BB962C8B-B14F-4D97-AF65-F5344CB8AC3E}">
        <p14:creationId xmlns:p14="http://schemas.microsoft.com/office/powerpoint/2010/main" val="1793210090"/>
      </p:ext>
    </p:extLst>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17141" y="-4445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33256"/>
            <a:ext cx="3168352" cy="955698"/>
          </a:xfrm>
          <a:prstGeom prst="rect">
            <a:avLst/>
          </a:prstGeom>
        </p:spPr>
      </p:pic>
      <p:sp>
        <p:nvSpPr>
          <p:cNvPr id="4" name="Rectángulo 3"/>
          <p:cNvSpPr/>
          <p:nvPr/>
        </p:nvSpPr>
        <p:spPr>
          <a:xfrm>
            <a:off x="609838" y="651344"/>
            <a:ext cx="7848872" cy="369332"/>
          </a:xfrm>
          <a:prstGeom prst="rect">
            <a:avLst/>
          </a:prstGeom>
        </p:spPr>
        <p:txBody>
          <a:bodyPr wrap="square">
            <a:spAutoFit/>
          </a:bodyPr>
          <a:lstStyle/>
          <a:p>
            <a:pPr algn="ctr"/>
            <a:r>
              <a:rPr lang="es-MX" b="1" dirty="0" smtClean="0">
                <a:latin typeface="Times New Roman" panose="02020603050405020304" pitchFamily="18" charset="0"/>
              </a:rPr>
              <a:t>DIAFRAGMAS</a:t>
            </a:r>
            <a:endParaRPr lang="es-EC" b="1" dirty="0"/>
          </a:p>
        </p:txBody>
      </p:sp>
      <mc:AlternateContent xmlns:mc="http://schemas.openxmlformats.org/markup-compatibility/2006" xmlns:a14="http://schemas.microsoft.com/office/drawing/2010/main">
        <mc:Choice Requires="a14">
          <p:sp>
            <p:nvSpPr>
              <p:cNvPr id="8" name="Rectángulo 7"/>
              <p:cNvSpPr/>
              <p:nvPr/>
            </p:nvSpPr>
            <p:spPr>
              <a:xfrm>
                <a:off x="435424" y="1020676"/>
                <a:ext cx="8601072" cy="6637523"/>
              </a:xfrm>
              <a:prstGeom prst="rect">
                <a:avLst/>
              </a:prstGeom>
            </p:spPr>
            <p:txBody>
              <a:bodyPr wrap="square">
                <a:spAutoFit/>
              </a:bodyPr>
              <a:lstStyle/>
              <a:p>
                <a:r>
                  <a:rPr lang="es-EC" dirty="0" smtClean="0">
                    <a:latin typeface="Times New Roman" panose="02020603050405020304" pitchFamily="18" charset="0"/>
                    <a:cs typeface="Times New Roman" panose="02020603050405020304" pitchFamily="18" charset="0"/>
                  </a:rPr>
                  <a:t>La resistencia axial es:</a:t>
                </a:r>
              </a:p>
              <a:p>
                <a:r>
                  <a:rPr lang="es-ES" dirty="0"/>
                  <a:t> </a:t>
                </a:r>
                <a:endParaRPr lang="es-EC" dirty="0"/>
              </a:p>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S" i="1">
                              <a:latin typeface="Cambria Math" panose="02040503050406030204" pitchFamily="18" charset="0"/>
                            </a:rPr>
                            <m:t>𝑘𝐿</m:t>
                          </m:r>
                        </m:num>
                        <m:den>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𝑦</m:t>
                              </m:r>
                            </m:sub>
                          </m:sSub>
                        </m:den>
                      </m:f>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(1.0)(96)</m:t>
                          </m:r>
                        </m:num>
                        <m:den>
                          <m:r>
                            <a:rPr lang="es-ES" i="1">
                              <a:latin typeface="Cambria Math" panose="02040503050406030204" pitchFamily="18" charset="0"/>
                            </a:rPr>
                            <m:t>0.904</m:t>
                          </m:r>
                        </m:den>
                      </m:f>
                      <m:r>
                        <a:rPr lang="es-ES" i="1">
                          <a:latin typeface="Cambria Math" panose="02040503050406030204" pitchFamily="18" charset="0"/>
                        </a:rPr>
                        <m:t>=106&lt;140</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𝑒</m:t>
                          </m:r>
                        </m:sub>
                      </m:sSub>
                      <m:r>
                        <a:rPr lang="es-ES" i="1">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S" i="1">
                                  <a:latin typeface="Cambria Math" panose="02040503050406030204" pitchFamily="18" charset="0"/>
                                </a:rPr>
                                <m:t>𝜋</m:t>
                              </m:r>
                            </m:e>
                            <m:sup>
                              <m:r>
                                <a:rPr lang="es-ES" i="1">
                                  <a:latin typeface="Cambria Math" panose="02040503050406030204" pitchFamily="18" charset="0"/>
                                </a:rPr>
                                <m:t>2</m:t>
                              </m:r>
                            </m:sup>
                          </m:sSup>
                          <m:r>
                            <a:rPr lang="es-ES" i="1">
                              <a:latin typeface="Cambria Math" panose="02040503050406030204" pitchFamily="18" charset="0"/>
                            </a:rPr>
                            <m:t>𝐸</m:t>
                          </m:r>
                          <m:sSub>
                            <m:sSubPr>
                              <m:ctrlPr>
                                <a:rPr lang="es-EC"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𝑔</m:t>
                              </m:r>
                            </m:sub>
                          </m:sSub>
                        </m:num>
                        <m:den>
                          <m:sSup>
                            <m:sSupPr>
                              <m:ctrlPr>
                                <a:rPr lang="es-EC" i="1">
                                  <a:latin typeface="Cambria Math" panose="02040503050406030204" pitchFamily="18" charset="0"/>
                                </a:rPr>
                              </m:ctrlPr>
                            </m:sSupPr>
                            <m:e>
                              <m:r>
                                <a:rPr lang="es-ES" i="1">
                                  <a:latin typeface="Cambria Math" panose="02040503050406030204" pitchFamily="18" charset="0"/>
                                </a:rPr>
                                <m:t>(</m:t>
                              </m:r>
                              <m:r>
                                <a:rPr lang="es-ES" i="1">
                                  <a:latin typeface="Cambria Math" panose="02040503050406030204" pitchFamily="18" charset="0"/>
                                </a:rPr>
                                <m:t>𝐾𝐿</m:t>
                              </m:r>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𝑦</m:t>
                                  </m:r>
                                </m:sub>
                              </m:sSub>
                              <m:r>
                                <a:rPr lang="es-ES" i="1">
                                  <a:latin typeface="Cambria Math" panose="02040503050406030204" pitchFamily="18" charset="0"/>
                                </a:rPr>
                                <m:t>)</m:t>
                              </m:r>
                            </m:e>
                            <m:sup>
                              <m:r>
                                <a:rPr lang="es-ES" i="1">
                                  <a:latin typeface="Cambria Math" panose="02040503050406030204" pitchFamily="18" charset="0"/>
                                </a:rPr>
                                <m:t>2</m:t>
                              </m:r>
                            </m:sup>
                          </m:sSup>
                        </m:den>
                      </m:f>
                      <m:r>
                        <a:rPr lang="es-ES" i="1">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S" i="1">
                                  <a:latin typeface="Cambria Math" panose="02040503050406030204" pitchFamily="18" charset="0"/>
                                </a:rPr>
                                <m:t>𝜋</m:t>
                              </m:r>
                            </m:e>
                            <m:sup>
                              <m:r>
                                <a:rPr lang="es-ES" i="1">
                                  <a:latin typeface="Cambria Math" panose="02040503050406030204" pitchFamily="18" charset="0"/>
                                </a:rPr>
                                <m:t>2</m:t>
                              </m:r>
                            </m:sup>
                          </m:sSup>
                          <m:r>
                            <a:rPr lang="es-ES" i="1">
                              <a:latin typeface="Cambria Math" panose="02040503050406030204" pitchFamily="18" charset="0"/>
                            </a:rPr>
                            <m:t>(29000)(9.96)</m:t>
                          </m:r>
                        </m:num>
                        <m:den>
                          <m:sSup>
                            <m:sSupPr>
                              <m:ctrlPr>
                                <a:rPr lang="es-EC" i="1">
                                  <a:latin typeface="Cambria Math" panose="02040503050406030204" pitchFamily="18" charset="0"/>
                                </a:rPr>
                              </m:ctrlPr>
                            </m:sSupPr>
                            <m:e>
                              <m:r>
                                <a:rPr lang="es-ES" i="1">
                                  <a:latin typeface="Cambria Math" panose="02040503050406030204" pitchFamily="18" charset="0"/>
                                </a:rPr>
                                <m:t>(106)</m:t>
                              </m:r>
                            </m:e>
                            <m:sup>
                              <m:r>
                                <a:rPr lang="es-ES" i="1">
                                  <a:latin typeface="Cambria Math" panose="02040503050406030204" pitchFamily="18" charset="0"/>
                                </a:rPr>
                                <m:t>2</m:t>
                              </m:r>
                            </m:sup>
                          </m:sSup>
                        </m:den>
                      </m:f>
                      <m:r>
                        <a:rPr lang="es-ES" i="1">
                          <a:latin typeface="Cambria Math" panose="02040503050406030204" pitchFamily="18" charset="0"/>
                        </a:rPr>
                        <m:t>=253.7 </m:t>
                      </m:r>
                      <m:r>
                        <a:rPr lang="es-ES" i="1">
                          <a:latin typeface="Cambria Math" panose="02040503050406030204" pitchFamily="18" charset="0"/>
                        </a:rPr>
                        <m:t>𝑘𝑖𝑝𝑠</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𝑜</m:t>
                          </m:r>
                        </m:sub>
                      </m:sSub>
                      <m:r>
                        <a:rPr lang="es-ES" i="1">
                          <a:latin typeface="Cambria Math" panose="02040503050406030204" pitchFamily="18" charset="0"/>
                        </a:rPr>
                        <m:t>=</m:t>
                      </m:r>
                      <m:r>
                        <a:rPr lang="es-ES" i="1">
                          <a:latin typeface="Cambria Math" panose="02040503050406030204" pitchFamily="18" charset="0"/>
                        </a:rPr>
                        <m:t>𝑄</m:t>
                      </m:r>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m:t>
                          </m:r>
                        </m:sub>
                      </m:sSub>
                      <m:sSub>
                        <m:sSubPr>
                          <m:ctrlPr>
                            <a:rPr lang="es-EC"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𝑔</m:t>
                          </m:r>
                        </m:sub>
                      </m:sSub>
                      <m:r>
                        <a:rPr lang="es-ES" i="1">
                          <a:latin typeface="Cambria Math" panose="02040503050406030204" pitchFamily="18" charset="0"/>
                        </a:rPr>
                        <m:t>=1.0</m:t>
                      </m:r>
                      <m:d>
                        <m:dPr>
                          <m:ctrlPr>
                            <a:rPr lang="es-EC" i="1">
                              <a:latin typeface="Cambria Math" panose="02040503050406030204" pitchFamily="18" charset="0"/>
                            </a:rPr>
                          </m:ctrlPr>
                        </m:dPr>
                        <m:e>
                          <m:r>
                            <a:rPr lang="es-ES" i="1">
                              <a:latin typeface="Cambria Math" panose="02040503050406030204" pitchFamily="18" charset="0"/>
                            </a:rPr>
                            <m:t>50</m:t>
                          </m:r>
                        </m:e>
                      </m:d>
                      <m:d>
                        <m:dPr>
                          <m:ctrlPr>
                            <a:rPr lang="es-EC" i="1">
                              <a:latin typeface="Cambria Math" panose="02040503050406030204" pitchFamily="18" charset="0"/>
                            </a:rPr>
                          </m:ctrlPr>
                        </m:dPr>
                        <m:e>
                          <m:r>
                            <a:rPr lang="es-ES" i="1">
                              <a:latin typeface="Cambria Math" panose="02040503050406030204" pitchFamily="18" charset="0"/>
                            </a:rPr>
                            <m:t>9.96</m:t>
                          </m:r>
                        </m:e>
                      </m:d>
                      <m:r>
                        <a:rPr lang="es-ES" i="1">
                          <a:latin typeface="Cambria Math" panose="02040503050406030204" pitchFamily="18" charset="0"/>
                        </a:rPr>
                        <m:t>=498.0 </m:t>
                      </m:r>
                      <m:r>
                        <a:rPr lang="es-ES" i="1">
                          <a:latin typeface="Cambria Math" panose="02040503050406030204" pitchFamily="18" charset="0"/>
                        </a:rPr>
                        <m:t>𝑘𝑖𝑝𝑠</m:t>
                      </m:r>
                    </m:oMath>
                  </m:oMathPara>
                </a14:m>
                <a:endParaRPr lang="es-EC" dirty="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𝑛</m:t>
                          </m:r>
                        </m:sub>
                      </m:sSub>
                      <m:r>
                        <a:rPr lang="es-ES" i="1">
                          <a:latin typeface="Cambria Math" panose="02040503050406030204" pitchFamily="18" charset="0"/>
                        </a:rPr>
                        <m:t>=</m:t>
                      </m:r>
                      <m:sSup>
                        <m:sSupPr>
                          <m:ctrlPr>
                            <a:rPr lang="es-EC" i="1">
                              <a:latin typeface="Cambria Math" panose="02040503050406030204" pitchFamily="18" charset="0"/>
                            </a:rPr>
                          </m:ctrlPr>
                        </m:sSupPr>
                        <m:e>
                          <m:r>
                            <a:rPr lang="es-ES" i="1">
                              <a:latin typeface="Cambria Math" panose="02040503050406030204" pitchFamily="18" charset="0"/>
                            </a:rPr>
                            <m:t>0.658</m:t>
                          </m:r>
                        </m:e>
                        <m:sup>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𝑜</m:t>
                                  </m:r>
                                </m:sub>
                              </m:sSub>
                            </m:num>
                            <m:den>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𝑒</m:t>
                                  </m:r>
                                </m:sub>
                              </m:sSub>
                            </m:den>
                          </m:f>
                        </m:sup>
                      </m:sSup>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𝑦</m:t>
                          </m:r>
                        </m:sub>
                      </m:sSub>
                      <m:sSub>
                        <m:sSubPr>
                          <m:ctrlPr>
                            <a:rPr lang="es-EC"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𝑠</m:t>
                          </m:r>
                        </m:sub>
                      </m:sSub>
                      <m:r>
                        <a:rPr lang="es-ES" i="1">
                          <a:latin typeface="Cambria Math" panose="02040503050406030204" pitchFamily="18" charset="0"/>
                        </a:rPr>
                        <m:t>=</m:t>
                      </m:r>
                      <m:sSup>
                        <m:sSupPr>
                          <m:ctrlPr>
                            <a:rPr lang="es-EC" i="1">
                              <a:latin typeface="Cambria Math" panose="02040503050406030204" pitchFamily="18" charset="0"/>
                            </a:rPr>
                          </m:ctrlPr>
                        </m:sSupPr>
                        <m:e>
                          <m:r>
                            <a:rPr lang="es-ES" i="1">
                              <a:latin typeface="Cambria Math" panose="02040503050406030204" pitchFamily="18" charset="0"/>
                            </a:rPr>
                            <m:t>0.658</m:t>
                          </m:r>
                        </m:e>
                        <m:sup>
                          <m:r>
                            <a:rPr lang="es-ES" i="1">
                              <a:latin typeface="Cambria Math" panose="02040503050406030204" pitchFamily="18" charset="0"/>
                            </a:rPr>
                            <m:t>1.96</m:t>
                          </m:r>
                        </m:sup>
                      </m:sSup>
                      <m:r>
                        <a:rPr lang="es-ES" i="1">
                          <a:latin typeface="Cambria Math" panose="02040503050406030204" pitchFamily="18" charset="0"/>
                        </a:rPr>
                        <m:t>(498.0)=219 </m:t>
                      </m:r>
                      <m:r>
                        <a:rPr lang="es-ES" i="1">
                          <a:latin typeface="Cambria Math" panose="02040503050406030204" pitchFamily="18" charset="0"/>
                        </a:rPr>
                        <m:t>𝑘𝑖𝑝𝑠</m:t>
                      </m:r>
                    </m:oMath>
                  </m:oMathPara>
                </a14:m>
                <a:endParaRPr lang="es-EC" dirty="0" smtClean="0"/>
              </a:p>
              <a:p>
                <a:endParaRPr lang="es-EC" dirty="0"/>
              </a:p>
              <a:p>
                <a:r>
                  <a:rPr lang="es-ES" dirty="0"/>
                  <a:t> </a:t>
                </a:r>
                <a:endParaRPr lang="es-EC" dirty="0"/>
              </a:p>
              <a:p>
                <a:pPr algn="ct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𝑟</m:t>
                        </m:r>
                      </m:sub>
                    </m:sSub>
                    <m:r>
                      <a:rPr lang="en-U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𝜙</m:t>
                        </m:r>
                      </m:e>
                      <m:sub>
                        <m:r>
                          <a:rPr lang="es-ES" i="1">
                            <a:latin typeface="Cambria Math" panose="02040503050406030204" pitchFamily="18" charset="0"/>
                          </a:rPr>
                          <m:t>𝑐</m:t>
                        </m:r>
                      </m:sub>
                    </m:sSub>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𝑛</m:t>
                        </m:r>
                      </m:sub>
                    </m:sSub>
                    <m:r>
                      <a:rPr lang="en-US" i="1">
                        <a:latin typeface="Cambria Math" panose="02040503050406030204" pitchFamily="18" charset="0"/>
                      </a:rPr>
                      <m:t>=0.9</m:t>
                    </m:r>
                    <m:d>
                      <m:dPr>
                        <m:ctrlPr>
                          <a:rPr lang="es-EC" i="1">
                            <a:latin typeface="Cambria Math" panose="02040503050406030204" pitchFamily="18" charset="0"/>
                          </a:rPr>
                        </m:ctrlPr>
                      </m:dPr>
                      <m:e>
                        <m:r>
                          <a:rPr lang="en-US" i="1">
                            <a:latin typeface="Cambria Math" panose="02040503050406030204" pitchFamily="18" charset="0"/>
                          </a:rPr>
                          <m:t>220</m:t>
                        </m:r>
                      </m:e>
                    </m:d>
                    <m:r>
                      <a:rPr lang="en-US" i="1">
                        <a:latin typeface="Cambria Math" panose="02040503050406030204" pitchFamily="18" charset="0"/>
                      </a:rPr>
                      <m:t>=198</m:t>
                    </m:r>
                    <m:r>
                      <a:rPr lang="es-ES" i="1">
                        <a:latin typeface="Cambria Math" panose="02040503050406030204" pitchFamily="18" charset="0"/>
                      </a:rPr>
                      <m:t>𝑘𝑖𝑝𝑠</m:t>
                    </m:r>
                    <m:r>
                      <a:rPr lang="en-US" i="1">
                        <a:latin typeface="Cambria Math" panose="02040503050406030204" pitchFamily="18" charset="0"/>
                      </a:rPr>
                      <m:t>≫ </m:t>
                    </m:r>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𝑤𝑏𝑜𝑡</m:t>
                        </m:r>
                      </m:sub>
                    </m:sSub>
                    <m:r>
                      <a:rPr lang="en-US" i="1">
                        <a:latin typeface="Cambria Math" panose="02040503050406030204" pitchFamily="18" charset="0"/>
                      </a:rPr>
                      <m:t>=0.38 </m:t>
                    </m:r>
                    <m:r>
                      <a:rPr lang="es-ES" i="1">
                        <a:latin typeface="Cambria Math" panose="02040503050406030204" pitchFamily="18" charset="0"/>
                      </a:rPr>
                      <m:t>𝑘𝑖𝑝𝑠</m:t>
                    </m:r>
                  </m:oMath>
                </a14:m>
                <a:r>
                  <a:rPr lang="en-US" dirty="0"/>
                  <a:t> OK</a:t>
                </a:r>
                <a:endParaRPr lang="es-EC" dirty="0"/>
              </a:p>
              <a:p>
                <a:endParaRPr lang="es-EC" dirty="0" smtClean="0"/>
              </a:p>
              <a:p>
                <a:endParaRPr lang="es-EC" dirty="0"/>
              </a:p>
              <a:p>
                <a:endParaRPr lang="es-EC" dirty="0">
                  <a:latin typeface="Times New Roman" panose="02020603050405020304" pitchFamily="18" charset="0"/>
                  <a:cs typeface="Times New Roman" panose="02020603050405020304" pitchFamily="18" charset="0"/>
                </a:endParaRPr>
              </a:p>
              <a:p>
                <a:endParaRPr lang="es-EC" dirty="0"/>
              </a:p>
              <a:p>
                <a:endParaRPr lang="es-EC" dirty="0"/>
              </a:p>
              <a:p>
                <a:endParaRPr lang="es-EC" dirty="0"/>
              </a:p>
              <a:p>
                <a:endParaRPr lang="es-EC" dirty="0"/>
              </a:p>
              <a:p>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435424" y="1020676"/>
                <a:ext cx="8601072" cy="6637523"/>
              </a:xfrm>
              <a:prstGeom prst="rect">
                <a:avLst/>
              </a:prstGeom>
              <a:blipFill rotWithShape="0">
                <a:blip r:embed="rId4"/>
                <a:stretch>
                  <a:fillRect l="-567" t="-459"/>
                </a:stretch>
              </a:blipFill>
            </p:spPr>
            <p:txBody>
              <a:bodyPr/>
              <a:lstStyle/>
              <a:p>
                <a:r>
                  <a:rPr lang="es-EC">
                    <a:noFill/>
                  </a:rPr>
                  <a:t> </a:t>
                </a:r>
              </a:p>
            </p:txBody>
          </p:sp>
        </mc:Fallback>
      </mc:AlternateContent>
    </p:spTree>
    <p:extLst>
      <p:ext uri="{BB962C8B-B14F-4D97-AF65-F5344CB8AC3E}">
        <p14:creationId xmlns:p14="http://schemas.microsoft.com/office/powerpoint/2010/main" val="3197505332"/>
      </p:ext>
    </p:extLst>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1700808"/>
            <a:ext cx="6264696" cy="2677656"/>
          </a:xfrm>
          <a:prstGeom prst="rect">
            <a:avLst/>
          </a:prstGeom>
        </p:spPr>
        <p:txBody>
          <a:bodyPr wrap="square">
            <a:spAutoFit/>
          </a:bodyPr>
          <a:lstStyle/>
          <a:p>
            <a:pPr lvl="0" algn="ctr">
              <a:lnSpc>
                <a:spcPct val="150000"/>
              </a:lnSpc>
              <a:spcBef>
                <a:spcPts val="600"/>
              </a:spcBef>
              <a:spcAft>
                <a:spcPts val="0"/>
              </a:spcAft>
            </a:pPr>
            <a:r>
              <a:rPr lang="es-ES" sz="2800" b="1" dirty="0" smtClean="0">
                <a:latin typeface="Times New Roman" panose="02020603050405020304" pitchFamily="18" charset="0"/>
                <a:ea typeface="Calibri" panose="020F0502020204030204" pitchFamily="34" charset="0"/>
              </a:rPr>
              <a:t>DISEÑO DE ELEMENTOS Y SELECCIÓN </a:t>
            </a:r>
            <a:r>
              <a:rPr lang="es-ES" sz="2800" b="1" dirty="0">
                <a:latin typeface="Times New Roman" panose="02020603050405020304" pitchFamily="18" charset="0"/>
                <a:ea typeface="Calibri" panose="020F0502020204030204" pitchFamily="34" charset="0"/>
              </a:rPr>
              <a:t>EQUIPOS PARA MOVIMIENTO </a:t>
            </a:r>
            <a:r>
              <a:rPr lang="es-ES" sz="2800" b="1" dirty="0" smtClean="0">
                <a:latin typeface="Times New Roman" panose="02020603050405020304" pitchFamily="18" charset="0"/>
                <a:ea typeface="Calibri" panose="020F0502020204030204" pitchFamily="34" charset="0"/>
              </a:rPr>
              <a:t>DEL PUENTE BASCULANTE</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88163087"/>
      </p:ext>
    </p:extLst>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DISEÑO EJE Y MUÑÓN</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6" name="Rectángulo 15"/>
              <p:cNvSpPr/>
              <p:nvPr/>
            </p:nvSpPr>
            <p:spPr>
              <a:xfrm>
                <a:off x="827584" y="1201831"/>
                <a:ext cx="7543882" cy="5181803"/>
              </a:xfrm>
              <a:prstGeom prst="rect">
                <a:avLst/>
              </a:prstGeom>
            </p:spPr>
            <p:txBody>
              <a:bodyPr wrap="square">
                <a:spAutoFit/>
              </a:bodyPr>
              <a:lstStyle/>
              <a:p>
                <a14:m>
                  <m:oMath xmlns:m="http://schemas.openxmlformats.org/officeDocument/2006/math">
                    <m:r>
                      <a:rPr lang="es-ES" i="1" smtClean="0">
                        <a:latin typeface="Cambria Math" panose="02040503050406030204" pitchFamily="18" charset="0"/>
                      </a:rPr>
                      <m:t>𝑉</m:t>
                    </m:r>
                    <m:r>
                      <a:rPr lang="es-ES" i="1" smtClean="0">
                        <a:latin typeface="Cambria Math" panose="02040503050406030204" pitchFamily="18" charset="0"/>
                      </a:rPr>
                      <m:t>=81 </m:t>
                    </m:r>
                    <m:r>
                      <a:rPr lang="es-ES" i="1" smtClean="0">
                        <a:latin typeface="Cambria Math" panose="02040503050406030204" pitchFamily="18" charset="0"/>
                      </a:rPr>
                      <m:t>𝑘𝑖𝑝𝑠</m:t>
                    </m:r>
                  </m:oMath>
                </a14:m>
                <a:r>
                  <a:rPr lang="es-ES" dirty="0"/>
                  <a:t>	</a:t>
                </a:r>
                <a:r>
                  <a:rPr lang="es-ES" dirty="0">
                    <a:latin typeface="Times New Roman" panose="02020603050405020304" pitchFamily="18" charset="0"/>
                    <a:cs typeface="Times New Roman" panose="02020603050405020304" pitchFamily="18" charset="0"/>
                  </a:rPr>
                  <a:t>Reacción muñón</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r>
                      <a:rPr lang="es-ES" i="1">
                        <a:latin typeface="Cambria Math" panose="02040503050406030204" pitchFamily="18" charset="0"/>
                      </a:rPr>
                      <m:t>𝐿</m:t>
                    </m:r>
                    <m:r>
                      <a:rPr lang="es-ES" i="1">
                        <a:latin typeface="Cambria Math" panose="02040503050406030204" pitchFamily="18" charset="0"/>
                      </a:rPr>
                      <m:t>=314 </m:t>
                    </m:r>
                    <m:r>
                      <a:rPr lang="es-ES" i="1">
                        <a:latin typeface="Cambria Math" panose="02040503050406030204" pitchFamily="18" charset="0"/>
                      </a:rPr>
                      <m:t>𝑖𝑛</m:t>
                    </m:r>
                  </m:oMath>
                </a14:m>
                <a:r>
                  <a:rPr lang="es-ES" dirty="0"/>
                  <a:t>	</a:t>
                </a:r>
                <a:r>
                  <a:rPr lang="es-ES" dirty="0" smtClean="0">
                    <a:latin typeface="Times New Roman" panose="02020603050405020304" pitchFamily="18" charset="0"/>
                    <a:cs typeface="Times New Roman" panose="02020603050405020304" pitchFamily="18" charset="0"/>
                  </a:rPr>
                  <a:t>Distancia </a:t>
                </a:r>
                <a:r>
                  <a:rPr lang="es-ES" dirty="0">
                    <a:latin typeface="Times New Roman" panose="02020603050405020304" pitchFamily="18" charset="0"/>
                    <a:cs typeface="Times New Roman" panose="02020603050405020304" pitchFamily="18" charset="0"/>
                  </a:rPr>
                  <a:t>entre carga y apoyo (brazo de momento)</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𝑎𝑚𝑝</m:t>
                        </m:r>
                      </m:sub>
                    </m:sSub>
                    <m:r>
                      <a:rPr lang="es-ES" i="1">
                        <a:latin typeface="Cambria Math" panose="02040503050406030204" pitchFamily="18" charset="0"/>
                      </a:rPr>
                      <m:t>=2 </m:t>
                    </m:r>
                    <m:r>
                      <a:rPr lang="es-ES" i="1">
                        <a:latin typeface="Cambria Math" panose="02040503050406030204" pitchFamily="18" charset="0"/>
                      </a:rPr>
                      <m:t>𝑖𝑛</m:t>
                    </m:r>
                  </m:oMath>
                </a14:m>
                <a:r>
                  <a:rPr lang="es-ES" dirty="0"/>
                  <a:t>	</a:t>
                </a:r>
                <a:r>
                  <a:rPr lang="es-ES" dirty="0">
                    <a:latin typeface="Times New Roman" panose="02020603050405020304" pitchFamily="18" charset="0"/>
                    <a:cs typeface="Times New Roman" panose="02020603050405020304" pitchFamily="18" charset="0"/>
                  </a:rPr>
                  <a:t>Amplificación de torsión para los rodamientos</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𝑟𝑎𝑡</m:t>
                        </m:r>
                      </m:sub>
                    </m:sSub>
                    <m:r>
                      <a:rPr lang="es-ES" i="1">
                        <a:latin typeface="Cambria Math" panose="02040503050406030204" pitchFamily="18" charset="0"/>
                      </a:rPr>
                      <m:t>=0.18 </m:t>
                    </m:r>
                  </m:oMath>
                </a14:m>
                <a:r>
                  <a:rPr lang="es-ES" dirty="0"/>
                  <a:t>	</a:t>
                </a:r>
                <a:r>
                  <a:rPr lang="es-ES" dirty="0">
                    <a:latin typeface="Times New Roman" panose="02020603050405020304" pitchFamily="18" charset="0"/>
                    <a:cs typeface="Times New Roman" panose="02020603050405020304" pitchFamily="18" charset="0"/>
                  </a:rPr>
                  <a:t>Factor fricción para rodamientos lubricados</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𝐶𝑃</m:t>
                        </m:r>
                      </m:sub>
                    </m:sSub>
                    <m:r>
                      <a:rPr lang="es-ES" i="1">
                        <a:latin typeface="Cambria Math" panose="02040503050406030204" pitchFamily="18" charset="0"/>
                      </a:rPr>
                      <m:t>=1.3 </m:t>
                    </m:r>
                  </m:oMath>
                </a14:m>
                <a:r>
                  <a:rPr lang="es-ES" dirty="0"/>
                  <a:t>	</a:t>
                </a:r>
                <a:r>
                  <a:rPr lang="es-ES" dirty="0" smtClean="0">
                    <a:latin typeface="Times New Roman" panose="02020603050405020304" pitchFamily="18" charset="0"/>
                    <a:cs typeface="Times New Roman" panose="02020603050405020304" pitchFamily="18" charset="0"/>
                  </a:rPr>
                  <a:t>Factor </a:t>
                </a:r>
                <a:r>
                  <a:rPr lang="es-ES" dirty="0">
                    <a:latin typeface="Times New Roman" panose="02020603050405020304" pitchFamily="18" charset="0"/>
                    <a:cs typeface="Times New Roman" panose="02020603050405020304" pitchFamily="18" charset="0"/>
                  </a:rPr>
                  <a:t>de presión de contacto</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𝐻</m:t>
                        </m:r>
                      </m:sub>
                    </m:sSub>
                    <m:r>
                      <a:rPr lang="es-ES" i="1">
                        <a:latin typeface="Cambria Math" panose="02040503050406030204" pitchFamily="18" charset="0"/>
                      </a:rPr>
                      <m:t>=2 </m:t>
                    </m:r>
                  </m:oMath>
                </a14:m>
                <a:r>
                  <a:rPr lang="es-ES" dirty="0"/>
                  <a:t>		</a:t>
                </a:r>
                <a:r>
                  <a:rPr lang="es-ES" dirty="0">
                    <a:latin typeface="Times New Roman" panose="02020603050405020304" pitchFamily="18" charset="0"/>
                    <a:cs typeface="Times New Roman" panose="02020603050405020304" pitchFamily="18" charset="0"/>
                  </a:rPr>
                  <a:t>Conectores por </a:t>
                </a:r>
                <a:r>
                  <a:rPr lang="es-ES" dirty="0" smtClean="0">
                    <a:latin typeface="Times New Roman" panose="02020603050405020304" pitchFamily="18" charset="0"/>
                    <a:cs typeface="Times New Roman" panose="02020603050405020304" pitchFamily="18" charset="0"/>
                  </a:rPr>
                  <a:t>viga</a:t>
                </a:r>
              </a:p>
              <a:p>
                <a:endParaRPr lang="es-ES" dirty="0" smtClean="0"/>
              </a:p>
              <a:p>
                <a:r>
                  <a:rPr lang="es-ES" dirty="0" smtClean="0"/>
                  <a:t>ACERO A688</a:t>
                </a:r>
                <a:endParaRPr lang="es-ES" dirty="0"/>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𝑢𝑙𝑡𝑖𝑚𝑎</m:t>
                        </m:r>
                      </m:sub>
                    </m:sSub>
                    <m:r>
                      <a:rPr lang="es-ES" i="1">
                        <a:latin typeface="Cambria Math" panose="02040503050406030204" pitchFamily="18" charset="0"/>
                      </a:rPr>
                      <m:t>=95 </m:t>
                    </m:r>
                    <m:r>
                      <a:rPr lang="es-ES" i="1">
                        <a:latin typeface="Cambria Math" panose="02040503050406030204" pitchFamily="18" charset="0"/>
                      </a:rPr>
                      <m:t>𝑘𝑠𝑖</m:t>
                    </m:r>
                  </m:oMath>
                </a14:m>
                <a:r>
                  <a:rPr lang="es-ES" dirty="0"/>
                  <a:t>	</a:t>
                </a:r>
                <a:r>
                  <a:rPr lang="es-ES" dirty="0" smtClean="0">
                    <a:latin typeface="Times New Roman" panose="02020603050405020304" pitchFamily="18" charset="0"/>
                    <a:cs typeface="Times New Roman" panose="02020603050405020304" pitchFamily="18" charset="0"/>
                  </a:rPr>
                  <a:t>Resistencia </a:t>
                </a:r>
                <a:r>
                  <a:rPr lang="es-ES" dirty="0">
                    <a:latin typeface="Times New Roman" panose="02020603050405020304" pitchFamily="18" charset="0"/>
                    <a:cs typeface="Times New Roman" panose="02020603050405020304" pitchFamily="18" charset="0"/>
                  </a:rPr>
                  <a:t>última</a:t>
                </a:r>
                <a:endParaRPr lang="es-EC" dirty="0">
                  <a:latin typeface="Times New Roman" panose="02020603050405020304" pitchFamily="18" charset="0"/>
                  <a:cs typeface="Times New Roman" panose="02020603050405020304" pitchFamily="18" charset="0"/>
                </a:endParaRPr>
              </a:p>
              <a:p>
                <a:r>
                  <a:rPr lang="es-ES" dirty="0"/>
                  <a:t> </a:t>
                </a:r>
                <a:endParaRPr lang="es-EC" dirty="0"/>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𝑓𝑙𝑢𝑒𝑛𝑐𝑖𝑎</m:t>
                        </m:r>
                      </m:sub>
                    </m:sSub>
                    <m:r>
                      <a:rPr lang="es-ES" i="1">
                        <a:latin typeface="Cambria Math" panose="02040503050406030204" pitchFamily="18" charset="0"/>
                      </a:rPr>
                      <m:t>=70 </m:t>
                    </m:r>
                    <m:r>
                      <a:rPr lang="es-ES" i="1">
                        <a:latin typeface="Cambria Math" panose="02040503050406030204" pitchFamily="18" charset="0"/>
                      </a:rPr>
                      <m:t>𝑘𝑠𝑖</m:t>
                    </m:r>
                  </m:oMath>
                </a14:m>
                <a:r>
                  <a:rPr lang="es-ES" dirty="0"/>
                  <a:t>	</a:t>
                </a:r>
                <a:r>
                  <a:rPr lang="es-ES" dirty="0" smtClean="0">
                    <a:latin typeface="Times New Roman" panose="02020603050405020304" pitchFamily="18" charset="0"/>
                    <a:cs typeface="Times New Roman" panose="02020603050405020304" pitchFamily="18" charset="0"/>
                  </a:rPr>
                  <a:t>Resistencia </a:t>
                </a:r>
                <a:r>
                  <a:rPr lang="es-ES" dirty="0">
                    <a:latin typeface="Times New Roman" panose="02020603050405020304" pitchFamily="18" charset="0"/>
                    <a:cs typeface="Times New Roman" panose="02020603050405020304" pitchFamily="18" charset="0"/>
                  </a:rPr>
                  <a:t>a la </a:t>
                </a:r>
                <a:r>
                  <a:rPr lang="es-ES" dirty="0" smtClean="0">
                    <a:latin typeface="Times New Roman" panose="02020603050405020304" pitchFamily="18" charset="0"/>
                    <a:cs typeface="Times New Roman" panose="02020603050405020304" pitchFamily="18" charset="0"/>
                  </a:rPr>
                  <a:t>fluencia</a:t>
                </a:r>
              </a:p>
              <a:p>
                <a:endParaRPr lang="es-EC" dirty="0" smtClean="0"/>
              </a:p>
              <a:p>
                <a:r>
                  <a:rPr lang="es-ES" b="1" dirty="0"/>
                  <a:t>Geometría</a:t>
                </a:r>
                <a:endParaRPr lang="es-EC" dirty="0"/>
              </a:p>
              <a:p>
                <a:r>
                  <a:rPr lang="es-ES" dirty="0">
                    <a:latin typeface="Times New Roman" panose="02020603050405020304" pitchFamily="18" charset="0"/>
                    <a:cs typeface="Times New Roman" panose="02020603050405020304" pitchFamily="18" charset="0"/>
                  </a:rPr>
                  <a:t>A continuación se detalla la geometría de la flecha:</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𝑓𝑖𝑙𝑒𝑡𝑒</m:t>
                        </m:r>
                      </m:sub>
                    </m:sSub>
                    <m:r>
                      <a:rPr lang="es-ES" i="1">
                        <a:latin typeface="Cambria Math" panose="02040503050406030204" pitchFamily="18" charset="0"/>
                      </a:rPr>
                      <m:t>=</m:t>
                    </m:r>
                  </m:oMath>
                </a14:m>
                <a:r>
                  <a:rPr lang="es-ES" dirty="0">
                    <a:latin typeface="Times New Roman" panose="02020603050405020304" pitchFamily="18" charset="0"/>
                    <a:cs typeface="Times New Roman" panose="02020603050405020304" pitchFamily="18" charset="0"/>
                  </a:rPr>
                  <a:t>Radio de filete en el </a:t>
                </a:r>
                <a:r>
                  <a:rPr lang="es-ES" dirty="0" smtClean="0">
                    <a:latin typeface="Times New Roman" panose="02020603050405020304" pitchFamily="18" charset="0"/>
                    <a:cs typeface="Times New Roman" panose="02020603050405020304" pitchFamily="18" charset="0"/>
                  </a:rPr>
                  <a:t>hombro</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𝑓𝑙𝑢𝑒𝑛𝑐𝑖𝑎</m:t>
                        </m:r>
                      </m:sub>
                    </m:sSub>
                    <m:r>
                      <a:rPr lang="es-ES" i="1">
                        <a:latin typeface="Cambria Math" panose="02040503050406030204" pitchFamily="18" charset="0"/>
                      </a:rPr>
                      <m:t>=70 </m:t>
                    </m:r>
                    <m:r>
                      <a:rPr lang="es-ES" i="1">
                        <a:latin typeface="Cambria Math" panose="02040503050406030204" pitchFamily="18" charset="0"/>
                      </a:rPr>
                      <m:t>𝑘𝑠𝑖</m:t>
                    </m:r>
                  </m:oMath>
                </a14:m>
                <a:r>
                  <a:rPr lang="es-ES" dirty="0"/>
                  <a:t>	</a:t>
                </a:r>
                <a:r>
                  <a:rPr lang="es-ES" dirty="0">
                    <a:latin typeface="Times New Roman" panose="02020603050405020304" pitchFamily="18" charset="0"/>
                    <a:cs typeface="Times New Roman" panose="02020603050405020304" pitchFamily="18" charset="0"/>
                  </a:rPr>
                  <a:t>Resistencia a la </a:t>
                </a:r>
                <a:r>
                  <a:rPr lang="es-ES" dirty="0" smtClean="0">
                    <a:latin typeface="Times New Roman" panose="02020603050405020304" pitchFamily="18" charset="0"/>
                    <a:cs typeface="Times New Roman" panose="02020603050405020304" pitchFamily="18" charset="0"/>
                  </a:rPr>
                  <a:t>fluencia</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𝜏</m:t>
                        </m:r>
                      </m:e>
                      <m:sub>
                        <m:r>
                          <a:rPr lang="es-ES" i="1">
                            <a:latin typeface="Cambria Math" panose="02040503050406030204" pitchFamily="18" charset="0"/>
                          </a:rPr>
                          <m:t>𝑎</m:t>
                        </m:r>
                      </m:sub>
                    </m:sSub>
                    <m:r>
                      <a:rPr lang="es-ES" i="1">
                        <a:latin typeface="Cambria Math" panose="02040503050406030204" pitchFamily="18" charset="0"/>
                      </a:rPr>
                      <m:t>=7.54 </m:t>
                    </m:r>
                    <m:r>
                      <a:rPr lang="es-ES" i="1">
                        <a:latin typeface="Cambria Math" panose="02040503050406030204" pitchFamily="18" charset="0"/>
                      </a:rPr>
                      <m:t>𝑘𝑠𝑖</m:t>
                    </m:r>
                  </m:oMath>
                </a14:m>
                <a:r>
                  <a:rPr lang="es-ES" dirty="0"/>
                  <a:t>	</a:t>
                </a:r>
                <a:r>
                  <a:rPr lang="es-ES" dirty="0">
                    <a:latin typeface="Times New Roman" panose="02020603050405020304" pitchFamily="18" charset="0"/>
                    <a:cs typeface="Times New Roman" panose="02020603050405020304" pitchFamily="18" charset="0"/>
                  </a:rPr>
                  <a:t>Resistencia al cortante</a:t>
                </a:r>
                <a:endParaRPr lang="es-EC" dirty="0">
                  <a:latin typeface="Times New Roman" panose="02020603050405020304" pitchFamily="18" charset="0"/>
                  <a:cs typeface="Times New Roman" panose="02020603050405020304" pitchFamily="18" charset="0"/>
                </a:endParaRPr>
              </a:p>
              <a:p>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827584" y="1201831"/>
                <a:ext cx="7543882" cy="5181803"/>
              </a:xfrm>
              <a:prstGeom prst="rect">
                <a:avLst/>
              </a:prstGeom>
              <a:blipFill rotWithShape="0">
                <a:blip r:embed="rId4"/>
                <a:stretch>
                  <a:fillRect l="-728" t="-706"/>
                </a:stretch>
              </a:blipFill>
            </p:spPr>
            <p:txBody>
              <a:bodyPr/>
              <a:lstStyle/>
              <a:p>
                <a:r>
                  <a:rPr lang="es-EC">
                    <a:noFill/>
                  </a:rPr>
                  <a:t> </a:t>
                </a:r>
              </a:p>
            </p:txBody>
          </p:sp>
        </mc:Fallback>
      </mc:AlternateContent>
      <p:pic>
        <p:nvPicPr>
          <p:cNvPr id="10" name="Imagen 9"/>
          <p:cNvPicPr/>
          <p:nvPr/>
        </p:nvPicPr>
        <p:blipFill>
          <a:blip r:embed="rId5"/>
          <a:stretch>
            <a:fillRect/>
          </a:stretch>
        </p:blipFill>
        <p:spPr>
          <a:xfrm>
            <a:off x="5724128" y="2852935"/>
            <a:ext cx="3212609" cy="2703497"/>
          </a:xfrm>
          <a:prstGeom prst="rect">
            <a:avLst/>
          </a:prstGeom>
        </p:spPr>
      </p:pic>
    </p:spTree>
    <p:extLst>
      <p:ext uri="{BB962C8B-B14F-4D97-AF65-F5344CB8AC3E}">
        <p14:creationId xmlns:p14="http://schemas.microsoft.com/office/powerpoint/2010/main" val="1299646747"/>
      </p:ext>
    </p:ext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DISEÑO EJE Y MUÑÓN</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6" name="Rectángulo 15"/>
              <p:cNvSpPr/>
              <p:nvPr/>
            </p:nvSpPr>
            <p:spPr>
              <a:xfrm>
                <a:off x="827584" y="1201831"/>
                <a:ext cx="7543882" cy="4978094"/>
              </a:xfrm>
              <a:prstGeom prst="rect">
                <a:avLst/>
              </a:prstGeom>
            </p:spPr>
            <p:txBody>
              <a:bodyPr wrap="square">
                <a:spAutoFit/>
              </a:bodyPr>
              <a:lstStyle/>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𝑟</m:t>
                        </m:r>
                      </m:e>
                      <m:sub>
                        <m:r>
                          <a:rPr lang="es-ES" i="1">
                            <a:latin typeface="Cambria Math" panose="02040503050406030204" pitchFamily="18" charset="0"/>
                          </a:rPr>
                          <m:t>𝑎</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40</m:t>
                        </m:r>
                      </m:den>
                    </m:f>
                  </m:oMath>
                </a14:m>
                <a:r>
                  <a:rPr lang="es-ES" dirty="0"/>
                  <a:t>		</a:t>
                </a:r>
                <a:r>
                  <a:rPr lang="es-ES" dirty="0">
                    <a:latin typeface="Times New Roman" panose="02020603050405020304" pitchFamily="18" charset="0"/>
                    <a:cs typeface="Times New Roman" panose="02020603050405020304" pitchFamily="18" charset="0"/>
                  </a:rPr>
                  <a:t>Proporción de radio de acuerdo a diámetro muñón</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𝐷</m:t>
                        </m:r>
                      </m:e>
                      <m:sub>
                        <m:r>
                          <a:rPr lang="es-ES" i="1">
                            <a:latin typeface="Cambria Math" panose="02040503050406030204" pitchFamily="18" charset="0"/>
                          </a:rPr>
                          <m:t>𝑅</m:t>
                        </m:r>
                      </m:sub>
                    </m:sSub>
                    <m:r>
                      <a:rPr lang="es-ES" i="1">
                        <a:latin typeface="Cambria Math" panose="02040503050406030204" pitchFamily="18" charset="0"/>
                      </a:rPr>
                      <m:t>=1</m:t>
                    </m:r>
                  </m:oMath>
                </a14:m>
                <a:r>
                  <a:rPr lang="es-ES" dirty="0"/>
                  <a:t>		</a:t>
                </a:r>
                <a:r>
                  <a:rPr lang="es-ES" dirty="0">
                    <a:latin typeface="Times New Roman" panose="02020603050405020304" pitchFamily="18" charset="0"/>
                    <a:cs typeface="Times New Roman" panose="02020603050405020304" pitchFamily="18" charset="0"/>
                  </a:rPr>
                  <a:t>Proporción de rodamiento a diámetro muñón</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𝑅</m:t>
                        </m:r>
                      </m:sub>
                    </m:sSub>
                    <m:r>
                      <a:rPr lang="es-ES" i="1">
                        <a:latin typeface="Cambria Math" panose="02040503050406030204" pitchFamily="18" charset="0"/>
                      </a:rPr>
                      <m:t>=0.18</m:t>
                    </m:r>
                  </m:oMath>
                </a14:m>
                <a:r>
                  <a:rPr lang="es-ES" dirty="0"/>
                  <a:t>	</a:t>
                </a:r>
                <a:r>
                  <a:rPr lang="es-ES" dirty="0" smtClean="0">
                    <a:latin typeface="Times New Roman" panose="02020603050405020304" pitchFamily="18" charset="0"/>
                    <a:cs typeface="Times New Roman" panose="02020603050405020304" pitchFamily="18" charset="0"/>
                  </a:rPr>
                  <a:t>Proporción </a:t>
                </a:r>
                <a:r>
                  <a:rPr lang="es-ES" dirty="0">
                    <a:latin typeface="Times New Roman" panose="02020603050405020304" pitchFamily="18" charset="0"/>
                    <a:cs typeface="Times New Roman" panose="02020603050405020304" pitchFamily="18" charset="0"/>
                  </a:rPr>
                  <a:t>de rodamiento a diámetro muñón</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𝑑</m:t>
                        </m:r>
                      </m:e>
                      <m:sub>
                        <m:r>
                          <a:rPr lang="es-ES" i="1">
                            <a:latin typeface="Cambria Math" panose="02040503050406030204" pitchFamily="18" charset="0"/>
                          </a:rPr>
                          <m:t>𝑎𝑔𝑢𝑗𝑒𝑟𝑜</m:t>
                        </m:r>
                      </m:sub>
                    </m:sSub>
                    <m:r>
                      <a:rPr lang="es-ES" i="1">
                        <a:latin typeface="Cambria Math" panose="02040503050406030204" pitchFamily="18" charset="0"/>
                      </a:rPr>
                      <m:t>=0.2</m:t>
                    </m:r>
                  </m:oMath>
                </a14:m>
                <a:r>
                  <a:rPr lang="es-ES" dirty="0"/>
                  <a:t>	</a:t>
                </a:r>
                <a:r>
                  <a:rPr lang="es-ES" dirty="0">
                    <a:latin typeface="Times New Roman" panose="02020603050405020304" pitchFamily="18" charset="0"/>
                    <a:cs typeface="Times New Roman" panose="02020603050405020304" pitchFamily="18" charset="0"/>
                  </a:rPr>
                  <a:t>Proporción de agujero (20% del diámetro)</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𝑑</m:t>
                        </m:r>
                      </m:e>
                      <m:sub>
                        <m:r>
                          <a:rPr lang="es-ES" i="1">
                            <a:latin typeface="Cambria Math" panose="02040503050406030204" pitchFamily="18" charset="0"/>
                          </a:rPr>
                          <m:t>𝑝𝑎𝑠𝑜</m:t>
                        </m:r>
                      </m:sub>
                    </m:sSub>
                    <m:r>
                      <a:rPr lang="es-ES" i="1">
                        <a:latin typeface="Cambria Math" panose="02040503050406030204" pitchFamily="18" charset="0"/>
                      </a:rPr>
                      <m:t>=1.2</m:t>
                    </m:r>
                  </m:oMath>
                </a14:m>
                <a:r>
                  <a:rPr lang="es-ES" dirty="0"/>
                  <a:t>	</a:t>
                </a:r>
                <a:r>
                  <a:rPr lang="es-ES" dirty="0">
                    <a:latin typeface="Times New Roman" panose="02020603050405020304" pitchFamily="18" charset="0"/>
                    <a:cs typeface="Times New Roman" panose="02020603050405020304" pitchFamily="18" charset="0"/>
                  </a:rPr>
                  <a:t>Proporción para cálculo diámetro de paso</a:t>
                </a:r>
                <a:endParaRPr lang="es-EC" dirty="0">
                  <a:latin typeface="Times New Roman" panose="02020603050405020304" pitchFamily="18" charset="0"/>
                  <a:cs typeface="Times New Roman" panose="02020603050405020304" pitchFamily="18" charset="0"/>
                </a:endParaRPr>
              </a:p>
              <a:p>
                <a:endParaRPr lang="es-ES" b="1" dirty="0" smtClean="0"/>
              </a:p>
              <a:p>
                <a:r>
                  <a:rPr lang="es-ES" b="1" dirty="0" smtClean="0"/>
                  <a:t>Diámetro </a:t>
                </a:r>
                <a:r>
                  <a:rPr lang="es-ES" b="1" dirty="0"/>
                  <a:t>basado en el cortante</a:t>
                </a:r>
                <a:endParaRPr lang="es-EC" dirty="0"/>
              </a:p>
              <a:p>
                <a:endParaRPr lang="es-ES" dirty="0" smtClean="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𝜏</m:t>
                          </m:r>
                        </m:e>
                        <m:sub>
                          <m:r>
                            <a:rPr lang="es-ES" i="1">
                              <a:latin typeface="Cambria Math" panose="02040503050406030204" pitchFamily="18" charset="0"/>
                            </a:rPr>
                            <m:t>𝑎</m:t>
                          </m:r>
                        </m:sub>
                      </m:sSub>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𝑉</m:t>
                          </m:r>
                        </m:num>
                        <m:den>
                          <m:r>
                            <a:rPr lang="es-ES" i="1">
                              <a:latin typeface="Cambria Math" panose="02040503050406030204" pitchFamily="18" charset="0"/>
                            </a:rPr>
                            <m:t>𝜋</m:t>
                          </m:r>
                          <m:r>
                            <a:rPr lang="es-ES" i="1">
                              <a:latin typeface="Cambria Math" panose="02040503050406030204" pitchFamily="18" charset="0"/>
                            </a:rPr>
                            <m:t>∗</m:t>
                          </m:r>
                          <m:f>
                            <m:fPr>
                              <m:ctrlPr>
                                <a:rPr lang="es-EC" i="1">
                                  <a:latin typeface="Cambria Math" panose="02040503050406030204" pitchFamily="18" charset="0"/>
                                </a:rPr>
                              </m:ctrlPr>
                            </m:fPr>
                            <m:num>
                              <m:d>
                                <m:dPr>
                                  <m:begChr m:val="["/>
                                  <m:endChr m:val="]"/>
                                  <m:ctrlPr>
                                    <a:rPr lang="es-EC" i="1">
                                      <a:latin typeface="Cambria Math" panose="02040503050406030204" pitchFamily="18" charset="0"/>
                                    </a:rPr>
                                  </m:ctrlPr>
                                </m:dPr>
                                <m:e>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S" i="1">
                                              <a:latin typeface="Cambria Math" panose="02040503050406030204" pitchFamily="18" charset="0"/>
                                            </a:rPr>
                                            <m:t>𝑑</m:t>
                                          </m:r>
                                        </m:e>
                                        <m:sub>
                                          <m:r>
                                            <a:rPr lang="es-ES" i="1">
                                              <a:latin typeface="Cambria Math" panose="02040503050406030204" pitchFamily="18" charset="0"/>
                                            </a:rPr>
                                            <m:t>𝑠</m:t>
                                          </m:r>
                                        </m:sub>
                                      </m:sSub>
                                    </m:e>
                                    <m:sup>
                                      <m:r>
                                        <a:rPr lang="es-ES" i="1">
                                          <a:latin typeface="Cambria Math" panose="02040503050406030204" pitchFamily="18" charset="0"/>
                                        </a:rPr>
                                        <m:t>2</m:t>
                                      </m:r>
                                    </m:sup>
                                  </m:sSup>
                                  <m:r>
                                    <a:rPr lang="es-ES" i="1">
                                      <a:latin typeface="Cambria Math" panose="02040503050406030204" pitchFamily="18" charset="0"/>
                                    </a:rPr>
                                    <m:t>−</m:t>
                                  </m:r>
                                  <m:sSup>
                                    <m:sSupPr>
                                      <m:ctrlPr>
                                        <a:rPr lang="es-EC" i="1">
                                          <a:latin typeface="Cambria Math" panose="02040503050406030204" pitchFamily="18" charset="0"/>
                                        </a:rPr>
                                      </m:ctrlPr>
                                    </m:sSupPr>
                                    <m:e>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𝑑</m:t>
                                          </m:r>
                                        </m:e>
                                        <m:sub>
                                          <m:r>
                                            <a:rPr lang="es-ES" i="1">
                                              <a:latin typeface="Cambria Math" panose="02040503050406030204" pitchFamily="18" charset="0"/>
                                            </a:rPr>
                                            <m:t>𝑎𝑔𝑢𝑗𝑒𝑟𝑜</m:t>
                                          </m:r>
                                        </m:sub>
                                      </m:sSub>
                                      <m:r>
                                        <a:rPr lang="es-ES" i="1">
                                          <a:latin typeface="Cambria Math" panose="02040503050406030204" pitchFamily="18" charset="0"/>
                                        </a:rPr>
                                        <m:t>∗</m:t>
                                      </m:r>
                                      <m:r>
                                        <a:rPr lang="es-ES" i="1">
                                          <a:latin typeface="Cambria Math" panose="02040503050406030204" pitchFamily="18" charset="0"/>
                                        </a:rPr>
                                        <m:t>𝑑𝑠</m:t>
                                      </m:r>
                                      <m:r>
                                        <a:rPr lang="es-ES" i="1">
                                          <a:latin typeface="Cambria Math" panose="02040503050406030204" pitchFamily="18" charset="0"/>
                                        </a:rPr>
                                        <m:t>)</m:t>
                                      </m:r>
                                    </m:e>
                                    <m:sup>
                                      <m:r>
                                        <a:rPr lang="es-ES" i="1">
                                          <a:latin typeface="Cambria Math" panose="02040503050406030204" pitchFamily="18" charset="0"/>
                                        </a:rPr>
                                        <m:t>2</m:t>
                                      </m:r>
                                    </m:sup>
                                  </m:sSup>
                                </m:e>
                              </m:d>
                            </m:num>
                            <m:den>
                              <m:r>
                                <a:rPr lang="es-ES" i="1">
                                  <a:latin typeface="Cambria Math" panose="02040503050406030204" pitchFamily="18" charset="0"/>
                                </a:rPr>
                                <m:t>4</m:t>
                              </m:r>
                            </m:den>
                          </m:f>
                        </m:den>
                      </m:f>
                    </m:oMath>
                  </m:oMathPara>
                </a14:m>
                <a:endParaRPr lang="es-EC" dirty="0" smtClean="0"/>
              </a:p>
              <a:p>
                <a:endParaRPr lang="es-EC" dirty="0" smtClean="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𝑑</m:t>
                          </m:r>
                        </m:e>
                        <m:sub>
                          <m:r>
                            <a:rPr lang="es-ES" i="1">
                              <a:latin typeface="Cambria Math" panose="02040503050406030204" pitchFamily="18" charset="0"/>
                            </a:rPr>
                            <m:t>𝑠</m:t>
                          </m:r>
                        </m:sub>
                      </m:sSub>
                      <m:r>
                        <a:rPr lang="es-ES" i="1">
                          <a:latin typeface="Cambria Math" panose="02040503050406030204" pitchFamily="18" charset="0"/>
                        </a:rPr>
                        <m:t>=</m:t>
                      </m:r>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S" i="1">
                                  <a:latin typeface="Cambria Math" panose="02040503050406030204" pitchFamily="18" charset="0"/>
                                </a:rPr>
                                <m:t>4</m:t>
                              </m:r>
                              <m:d>
                                <m:dPr>
                                  <m:ctrlPr>
                                    <a:rPr lang="es-EC" i="1">
                                      <a:latin typeface="Cambria Math" panose="02040503050406030204" pitchFamily="18" charset="0"/>
                                    </a:rPr>
                                  </m:ctrlPr>
                                </m:dPr>
                                <m:e>
                                  <m:r>
                                    <a:rPr lang="es-ES" i="1">
                                      <a:latin typeface="Cambria Math" panose="02040503050406030204" pitchFamily="18" charset="0"/>
                                    </a:rPr>
                                    <m:t>81</m:t>
                                  </m:r>
                                </m:e>
                              </m:d>
                            </m:num>
                            <m:den>
                              <m:r>
                                <a:rPr lang="es-ES" i="1">
                                  <a:latin typeface="Cambria Math" panose="02040503050406030204" pitchFamily="18" charset="0"/>
                                </a:rPr>
                                <m:t>7.54(1−</m:t>
                              </m:r>
                              <m:sSup>
                                <m:sSupPr>
                                  <m:ctrlPr>
                                    <a:rPr lang="es-EC" i="1">
                                      <a:latin typeface="Cambria Math" panose="02040503050406030204" pitchFamily="18" charset="0"/>
                                    </a:rPr>
                                  </m:ctrlPr>
                                </m:sSupPr>
                                <m:e>
                                  <m:r>
                                    <a:rPr lang="es-ES" i="1">
                                      <a:latin typeface="Cambria Math" panose="02040503050406030204" pitchFamily="18" charset="0"/>
                                    </a:rPr>
                                    <m:t>0.2</m:t>
                                  </m:r>
                                </m:e>
                                <m:sup>
                                  <m:r>
                                    <a:rPr lang="es-ES" i="1">
                                      <a:latin typeface="Cambria Math" panose="02040503050406030204" pitchFamily="18" charset="0"/>
                                    </a:rPr>
                                    <m:t>2</m:t>
                                  </m:r>
                                </m:sup>
                              </m:sSup>
                              <m:r>
                                <a:rPr lang="es-ES" i="1">
                                  <a:latin typeface="Cambria Math" panose="02040503050406030204" pitchFamily="18" charset="0"/>
                                </a:rPr>
                                <m:t>)</m:t>
                              </m:r>
                            </m:den>
                          </m:f>
                        </m:e>
                      </m:rad>
                      <m:r>
                        <a:rPr lang="es-ES" i="1">
                          <a:latin typeface="Cambria Math" panose="02040503050406030204" pitchFamily="18" charset="0"/>
                        </a:rPr>
                        <m:t>=6.69 </m:t>
                      </m:r>
                      <m:r>
                        <a:rPr lang="es-ES" i="1">
                          <a:latin typeface="Cambria Math" panose="02040503050406030204" pitchFamily="18" charset="0"/>
                        </a:rPr>
                        <m:t>𝑖𝑛</m:t>
                      </m:r>
                      <m:r>
                        <a:rPr lang="es-ES" i="1">
                          <a:latin typeface="Cambria Math" panose="02040503050406030204" pitchFamily="18" charset="0"/>
                        </a:rPr>
                        <m:t>=7 </m:t>
                      </m:r>
                      <m:r>
                        <a:rPr lang="es-ES" i="1">
                          <a:latin typeface="Cambria Math" panose="02040503050406030204" pitchFamily="18" charset="0"/>
                        </a:rPr>
                        <m:t>𝑖𝑛</m:t>
                      </m:r>
                      <m:r>
                        <a:rPr lang="es-ES" i="1">
                          <a:latin typeface="Cambria Math" panose="02040503050406030204" pitchFamily="18" charset="0"/>
                        </a:rPr>
                        <m:t>.</m:t>
                      </m:r>
                    </m:oMath>
                  </m:oMathPara>
                </a14:m>
                <a:endParaRPr lang="es-EC" dirty="0"/>
              </a:p>
              <a:p>
                <a:endParaRPr lang="es-EC" dirty="0"/>
              </a:p>
              <a:p>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827584" y="1201831"/>
                <a:ext cx="7543882" cy="4978094"/>
              </a:xfrm>
              <a:prstGeom prst="rect">
                <a:avLst/>
              </a:prstGeom>
              <a:blipFill rotWithShape="0">
                <a:blip r:embed="rId4"/>
                <a:stretch>
                  <a:fillRect l="-728"/>
                </a:stretch>
              </a:blipFill>
            </p:spPr>
            <p:txBody>
              <a:bodyPr/>
              <a:lstStyle/>
              <a:p>
                <a:r>
                  <a:rPr lang="es-EC">
                    <a:noFill/>
                  </a:rPr>
                  <a:t> </a:t>
                </a:r>
              </a:p>
            </p:txBody>
          </p:sp>
        </mc:Fallback>
      </mc:AlternateContent>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4741356" y="2907356"/>
            <a:ext cx="4295140" cy="2247900"/>
          </a:xfrm>
          <a:prstGeom prst="rect">
            <a:avLst/>
          </a:prstGeom>
          <a:noFill/>
          <a:ln>
            <a:noFill/>
          </a:ln>
        </p:spPr>
      </p:pic>
    </p:spTree>
    <p:extLst>
      <p:ext uri="{BB962C8B-B14F-4D97-AF65-F5344CB8AC3E}">
        <p14:creationId xmlns:p14="http://schemas.microsoft.com/office/powerpoint/2010/main" val="1558465656"/>
      </p:ext>
    </p:extLst>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5769910"/>
            <a:ext cx="3096344" cy="93397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DISEÑO EJE Y MUÑÓN</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6" name="Rectángulo 15"/>
              <p:cNvSpPr/>
              <p:nvPr/>
            </p:nvSpPr>
            <p:spPr>
              <a:xfrm>
                <a:off x="827584" y="1201831"/>
                <a:ext cx="7543882" cy="5416226"/>
              </a:xfrm>
              <a:prstGeom prst="rect">
                <a:avLst/>
              </a:prstGeom>
            </p:spPr>
            <p:txBody>
              <a:bodyPr wrap="square">
                <a:spAutoFit/>
              </a:bodyPr>
              <a:lstStyle/>
              <a:p>
                <a:r>
                  <a:rPr lang="es-ES" b="1" dirty="0" smtClean="0"/>
                  <a:t>Diámetro basado en la </a:t>
                </a:r>
                <a:r>
                  <a:rPr lang="es-ES" b="1" dirty="0"/>
                  <a:t>Fatiga</a:t>
                </a:r>
                <a:endParaRPr lang="es-EC" dirty="0"/>
              </a:p>
              <a:p>
                <a:endParaRPr lang="es-ES" dirty="0" smtClean="0"/>
              </a:p>
              <a:p>
                <a:pPr/>
                <a14:m>
                  <m:oMathPara xmlns:m="http://schemas.openxmlformats.org/officeDocument/2006/math">
                    <m:oMathParaPr>
                      <m:jc m:val="center"/>
                    </m:oMathParaPr>
                    <m:oMath xmlns:m="http://schemas.openxmlformats.org/officeDocument/2006/math">
                      <m:r>
                        <a:rPr lang="es-ES" i="1">
                          <a:latin typeface="Cambria Math" panose="02040503050406030204" pitchFamily="18" charset="0"/>
                        </a:rPr>
                        <m:t>𝑑</m:t>
                      </m:r>
                      <m:r>
                        <a:rPr lang="es-ES" i="1">
                          <a:latin typeface="Cambria Math" panose="02040503050406030204" pitchFamily="18" charset="0"/>
                        </a:rPr>
                        <m:t>=</m:t>
                      </m:r>
                      <m:rad>
                        <m:radPr>
                          <m:ctrlPr>
                            <a:rPr lang="es-EC" i="1">
                              <a:latin typeface="Cambria Math" panose="02040503050406030204" pitchFamily="18" charset="0"/>
                            </a:rPr>
                          </m:ctrlPr>
                        </m:radPr>
                        <m:deg>
                          <m:r>
                            <a:rPr lang="es-ES" i="1">
                              <a:latin typeface="Cambria Math" panose="02040503050406030204" pitchFamily="18" charset="0"/>
                            </a:rPr>
                            <m:t>3</m:t>
                          </m:r>
                        </m:deg>
                        <m:e>
                          <m:f>
                            <m:fPr>
                              <m:ctrlPr>
                                <a:rPr lang="es-EC" i="1">
                                  <a:latin typeface="Cambria Math" panose="02040503050406030204" pitchFamily="18" charset="0"/>
                                </a:rPr>
                              </m:ctrlPr>
                            </m:fPr>
                            <m:num>
                              <m:r>
                                <a:rPr lang="es-ES" i="1">
                                  <a:latin typeface="Cambria Math" panose="02040503050406030204" pitchFamily="18" charset="0"/>
                                </a:rPr>
                                <m:t>32</m:t>
                              </m:r>
                            </m:num>
                            <m:den>
                              <m:r>
                                <a:rPr lang="es-ES" i="1">
                                  <a:latin typeface="Cambria Math" panose="02040503050406030204" pitchFamily="18" charset="0"/>
                                </a:rPr>
                                <m:t>𝜋</m:t>
                              </m:r>
                            </m:den>
                          </m:f>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𝐾</m:t>
                                      </m:r>
                                    </m:e>
                                    <m:sub>
                                      <m:r>
                                        <a:rPr lang="es-ES" i="1">
                                          <a:latin typeface="Cambria Math" panose="02040503050406030204" pitchFamily="18" charset="0"/>
                                        </a:rPr>
                                        <m:t>𝐹</m:t>
                                      </m:r>
                                    </m:sub>
                                  </m:sSub>
                                  <m:sSub>
                                    <m:sSubPr>
                                      <m:ctrlPr>
                                        <a:rPr lang="es-EC"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𝑎</m:t>
                                      </m:r>
                                    </m:sub>
                                  </m:sSub>
                                </m:num>
                                <m:den>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𝑒</m:t>
                                      </m:r>
                                    </m:sub>
                                  </m:sSub>
                                </m:den>
                              </m:f>
                              <m:r>
                                <a:rPr lang="es-ES" i="1">
                                  <a:latin typeface="Cambria Math" panose="02040503050406030204" pitchFamily="18" charset="0"/>
                                </a:rPr>
                                <m:t>+</m:t>
                              </m:r>
                              <m:f>
                                <m:fPr>
                                  <m:ctrlPr>
                                    <a:rPr lang="es-EC" i="1">
                                      <a:latin typeface="Cambria Math" panose="02040503050406030204" pitchFamily="18" charset="0"/>
                                    </a:rPr>
                                  </m:ctrlPr>
                                </m:fPr>
                                <m:num>
                                  <m:rad>
                                    <m:radPr>
                                      <m:degHide m:val="on"/>
                                      <m:ctrlPr>
                                        <a:rPr lang="es-EC" i="1">
                                          <a:latin typeface="Cambria Math" panose="02040503050406030204" pitchFamily="18" charset="0"/>
                                        </a:rPr>
                                      </m:ctrlPr>
                                    </m:radPr>
                                    <m:deg/>
                                    <m:e>
                                      <m:r>
                                        <a:rPr lang="es-ES" i="1">
                                          <a:latin typeface="Cambria Math" panose="02040503050406030204" pitchFamily="18" charset="0"/>
                                        </a:rPr>
                                        <m:t>3</m:t>
                                      </m:r>
                                    </m:e>
                                  </m:rad>
                                  <m:sSub>
                                    <m:sSubPr>
                                      <m:ctrlPr>
                                        <a:rPr lang="es-EC" i="1">
                                          <a:latin typeface="Cambria Math" panose="02040503050406030204" pitchFamily="18" charset="0"/>
                                        </a:rPr>
                                      </m:ctrlPr>
                                    </m:sSubPr>
                                    <m:e>
                                      <m:r>
                                        <a:rPr lang="es-ES" i="1">
                                          <a:latin typeface="Cambria Math" panose="02040503050406030204" pitchFamily="18" charset="0"/>
                                        </a:rPr>
                                        <m:t>𝐾</m:t>
                                      </m:r>
                                    </m:e>
                                    <m:sub>
                                      <m:r>
                                        <a:rPr lang="es-ES" i="1">
                                          <a:latin typeface="Cambria Math" panose="02040503050406030204" pitchFamily="18" charset="0"/>
                                        </a:rPr>
                                        <m:t>𝐹𝑆</m:t>
                                      </m:r>
                                    </m:sub>
                                  </m:sSub>
                                  <m:sSub>
                                    <m:sSubPr>
                                      <m:ctrlPr>
                                        <a:rPr lang="es-EC"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𝑚</m:t>
                                      </m:r>
                                    </m:sub>
                                  </m:sSub>
                                </m:num>
                                <m:den>
                                  <m:r>
                                    <a:rPr lang="es-ES" i="1">
                                      <a:latin typeface="Cambria Math" panose="02040503050406030204" pitchFamily="18" charset="0"/>
                                    </a:rPr>
                                    <m:t>2</m:t>
                                  </m:r>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𝑦𝑡</m:t>
                                      </m:r>
                                    </m:sub>
                                  </m:sSub>
                                </m:den>
                              </m:f>
                            </m:e>
                          </m:d>
                        </m:e>
                      </m:rad>
                    </m:oMath>
                  </m:oMathPara>
                </a14:m>
                <a:endParaRPr lang="es-EC" dirty="0" smtClean="0"/>
              </a:p>
              <a:p>
                <a:endParaRPr lang="es-EC" dirty="0" smtClean="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𝐾</m:t>
                          </m:r>
                        </m:e>
                        <m:sub>
                          <m:r>
                            <a:rPr lang="es-ES" i="1">
                              <a:latin typeface="Cambria Math" panose="02040503050406030204" pitchFamily="18" charset="0"/>
                            </a:rPr>
                            <m:t>𝐹</m:t>
                          </m:r>
                        </m:sub>
                      </m:sSub>
                      <m:r>
                        <a:rPr lang="es-ES" i="1">
                          <a:latin typeface="Cambria Math" panose="02040503050406030204" pitchFamily="18" charset="0"/>
                        </a:rPr>
                        <m:t>=1+</m:t>
                      </m:r>
                      <m:r>
                        <a:rPr lang="es-ES" i="1">
                          <a:latin typeface="Cambria Math" panose="02040503050406030204" pitchFamily="18" charset="0"/>
                        </a:rPr>
                        <m:t>𝑞</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S" i="1">
                                  <a:latin typeface="Cambria Math" panose="02040503050406030204" pitchFamily="18" charset="0"/>
                                </a:rPr>
                                <m:t>𝑘</m:t>
                              </m:r>
                            </m:e>
                            <m:sub>
                              <m:r>
                                <a:rPr lang="es-ES" i="1">
                                  <a:latin typeface="Cambria Math" panose="02040503050406030204" pitchFamily="18" charset="0"/>
                                </a:rPr>
                                <m:t>𝑡</m:t>
                              </m:r>
                            </m:sub>
                          </m:sSub>
                          <m:r>
                            <a:rPr lang="es-ES" i="1">
                              <a:latin typeface="Cambria Math" panose="02040503050406030204" pitchFamily="18" charset="0"/>
                            </a:rPr>
                            <m:t>−1</m:t>
                          </m:r>
                        </m:e>
                      </m:d>
                      <m:r>
                        <a:rPr lang="es-ES" i="1">
                          <a:latin typeface="Cambria Math" panose="02040503050406030204" pitchFamily="18" charset="0"/>
                        </a:rPr>
                        <m:t>=1+0.85</m:t>
                      </m:r>
                      <m:d>
                        <m:dPr>
                          <m:ctrlPr>
                            <a:rPr lang="es-EC" i="1">
                              <a:latin typeface="Cambria Math" panose="02040503050406030204" pitchFamily="18" charset="0"/>
                            </a:rPr>
                          </m:ctrlPr>
                        </m:dPr>
                        <m:e>
                          <m:r>
                            <a:rPr lang="es-ES" i="1">
                              <a:latin typeface="Cambria Math" panose="02040503050406030204" pitchFamily="18" charset="0"/>
                            </a:rPr>
                            <m:t>1.68−1</m:t>
                          </m:r>
                        </m:e>
                      </m:d>
                      <m:r>
                        <a:rPr lang="es-ES" i="1">
                          <a:latin typeface="Cambria Math" panose="02040503050406030204" pitchFamily="18" charset="0"/>
                        </a:rPr>
                        <m:t>=1.578</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𝐾</m:t>
                          </m:r>
                        </m:e>
                        <m:sub>
                          <m:r>
                            <a:rPr lang="es-ES" i="1">
                              <a:latin typeface="Cambria Math" panose="02040503050406030204" pitchFamily="18" charset="0"/>
                            </a:rPr>
                            <m:t>𝐹</m:t>
                          </m:r>
                        </m:sub>
                      </m:sSub>
                      <m:r>
                        <a:rPr lang="es-ES" i="1">
                          <a:latin typeface="Cambria Math" panose="02040503050406030204" pitchFamily="18" charset="0"/>
                        </a:rPr>
                        <m:t>=1+</m:t>
                      </m:r>
                      <m:r>
                        <a:rPr lang="es-ES" i="1">
                          <a:latin typeface="Cambria Math" panose="02040503050406030204" pitchFamily="18" charset="0"/>
                        </a:rPr>
                        <m:t>𝑞</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S" i="1">
                                  <a:latin typeface="Cambria Math" panose="02040503050406030204" pitchFamily="18" charset="0"/>
                                </a:rPr>
                                <m:t>𝑘</m:t>
                              </m:r>
                            </m:e>
                            <m:sub>
                              <m:r>
                                <a:rPr lang="es-ES" i="1">
                                  <a:latin typeface="Cambria Math" panose="02040503050406030204" pitchFamily="18" charset="0"/>
                                </a:rPr>
                                <m:t>𝑡</m:t>
                              </m:r>
                            </m:sub>
                          </m:sSub>
                          <m:r>
                            <a:rPr lang="es-ES" i="1">
                              <a:latin typeface="Cambria Math" panose="02040503050406030204" pitchFamily="18" charset="0"/>
                            </a:rPr>
                            <m:t>−1</m:t>
                          </m:r>
                        </m:e>
                      </m:d>
                      <m:r>
                        <a:rPr lang="es-ES" i="1">
                          <a:latin typeface="Cambria Math" panose="02040503050406030204" pitchFamily="18" charset="0"/>
                        </a:rPr>
                        <m:t>=1+0.50</m:t>
                      </m:r>
                      <m:d>
                        <m:dPr>
                          <m:ctrlPr>
                            <a:rPr lang="es-EC" i="1">
                              <a:latin typeface="Cambria Math" panose="02040503050406030204" pitchFamily="18" charset="0"/>
                            </a:rPr>
                          </m:ctrlPr>
                        </m:dPr>
                        <m:e>
                          <m:r>
                            <a:rPr lang="es-ES" i="1">
                              <a:latin typeface="Cambria Math" panose="02040503050406030204" pitchFamily="18" charset="0"/>
                            </a:rPr>
                            <m:t>0.2−1</m:t>
                          </m:r>
                        </m:e>
                      </m:d>
                      <m:r>
                        <a:rPr lang="es-ES" i="1">
                          <a:latin typeface="Cambria Math" panose="02040503050406030204" pitchFamily="18" charset="0"/>
                        </a:rPr>
                        <m:t>=0.6</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𝑒</m:t>
                          </m:r>
                        </m:sub>
                      </m:sSub>
                      <m:r>
                        <a:rPr lang="es-ES" i="1">
                          <a:latin typeface="Cambria Math" panose="02040503050406030204" pitchFamily="18" charset="0"/>
                        </a:rPr>
                        <m:t>=</m:t>
                      </m:r>
                      <m:r>
                        <a:rPr lang="es-ES" i="1">
                          <a:latin typeface="Cambria Math" panose="02040503050406030204" pitchFamily="18" charset="0"/>
                        </a:rPr>
                        <m:t>𝛼</m:t>
                      </m:r>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𝑢𝑡</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𝐷</m:t>
                          </m:r>
                        </m:sub>
                      </m:sSub>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𝑆</m:t>
                          </m:r>
                        </m:sub>
                      </m:sSub>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𝑅</m:t>
                          </m:r>
                        </m:sub>
                      </m:sSub>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𝑇</m:t>
                          </m:r>
                        </m:sub>
                      </m:sSub>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𝑀</m:t>
                          </m:r>
                        </m:sub>
                      </m:sSub>
                      <m:r>
                        <a:rPr lang="es-ES" i="1">
                          <a:latin typeface="Cambria Math" panose="02040503050406030204" pitchFamily="18" charset="0"/>
                        </a:rPr>
                        <m:t>)</m:t>
                      </m:r>
                    </m:oMath>
                  </m:oMathPara>
                </a14:m>
                <a:endParaRPr lang="es-EC" dirty="0"/>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𝑢𝑡</m:t>
                        </m:r>
                      </m:sub>
                    </m:sSub>
                    <m:r>
                      <a:rPr lang="es-ES" i="1">
                        <a:latin typeface="Cambria Math" panose="02040503050406030204" pitchFamily="18" charset="0"/>
                      </a:rPr>
                      <m:t>=95 </m:t>
                    </m:r>
                    <m:r>
                      <a:rPr lang="es-ES" i="1">
                        <a:latin typeface="Cambria Math" panose="02040503050406030204" pitchFamily="18" charset="0"/>
                      </a:rPr>
                      <m:t>𝑘𝑠𝑖</m:t>
                    </m:r>
                    <m:r>
                      <a:rPr lang="es-EC" b="0" i="0" smtClean="0">
                        <a:latin typeface="Cambria Math" panose="02040503050406030204" pitchFamily="18" charset="0"/>
                      </a:rPr>
                      <m:t> </m:t>
                    </m:r>
                  </m:oMath>
                </a14:m>
                <a:r>
                  <a:rPr lang="es-ES" dirty="0">
                    <a:latin typeface="Times New Roman" panose="02020603050405020304" pitchFamily="18" charset="0"/>
                    <a:cs typeface="Times New Roman" panose="02020603050405020304" pitchFamily="18" charset="0"/>
                  </a:rPr>
                  <a:t>Resistencia a la tracción mínima especificada</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r>
                      <a:rPr lang="es-ES" i="1">
                        <a:latin typeface="Cambria Math" panose="02040503050406030204" pitchFamily="18" charset="0"/>
                      </a:rPr>
                      <m:t>𝛼</m:t>
                    </m:r>
                    <m:r>
                      <a:rPr lang="es-ES" i="1">
                        <a:latin typeface="Cambria Math" panose="02040503050406030204" pitchFamily="18" charset="0"/>
                      </a:rPr>
                      <m:t>=0.50</m:t>
                    </m:r>
                  </m:oMath>
                </a14:m>
                <a:r>
                  <a:rPr lang="es-ES" dirty="0"/>
                  <a:t>	 </a:t>
                </a:r>
                <a:r>
                  <a:rPr lang="es-ES" dirty="0" smtClean="0"/>
                  <a:t>      </a:t>
                </a:r>
                <a:r>
                  <a:rPr lang="es-ES" dirty="0" smtClean="0">
                    <a:latin typeface="Times New Roman" panose="02020603050405020304" pitchFamily="18" charset="0"/>
                    <a:cs typeface="Times New Roman" panose="02020603050405020304" pitchFamily="18" charset="0"/>
                  </a:rPr>
                  <a:t>Para </a:t>
                </a:r>
                <a:r>
                  <a:rPr lang="es-ES" dirty="0">
                    <a:latin typeface="Times New Roman" panose="02020603050405020304" pitchFamily="18" charset="0"/>
                    <a:cs typeface="Times New Roman" panose="02020603050405020304" pitchFamily="18" charset="0"/>
                  </a:rPr>
                  <a:t>aceros forjados</a:t>
                </a:r>
                <a:endParaRPr lang="es-EC"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𝐷</m:t>
                        </m:r>
                      </m:sub>
                    </m:sSub>
                    <m:r>
                      <a:rPr lang="es-ES" i="1">
                        <a:latin typeface="Cambria Math" panose="02040503050406030204" pitchFamily="18" charset="0"/>
                      </a:rPr>
                      <m:t>=0.7</m:t>
                    </m:r>
                    <m:r>
                      <a:rPr lang="es-ES" i="1" smtClean="0">
                        <a:latin typeface="Cambria Math" panose="02040503050406030204" pitchFamily="18" charset="0"/>
                      </a:rPr>
                      <m:t>5</m:t>
                    </m:r>
                    <m:r>
                      <a:rPr lang="es-EC" b="0" i="0" smtClean="0">
                        <a:latin typeface="Cambria Math" panose="02040503050406030204" pitchFamily="18" charset="0"/>
                      </a:rPr>
                      <m:t>      </m:t>
                    </m:r>
                  </m:oMath>
                </a14:m>
                <a:r>
                  <a:rPr lang="es-ES" dirty="0" smtClean="0">
                    <a:latin typeface="Times New Roman" panose="02020603050405020304" pitchFamily="18" charset="0"/>
                    <a:cs typeface="Times New Roman" panose="02020603050405020304" pitchFamily="18" charset="0"/>
                  </a:rPr>
                  <a:t>Factor </a:t>
                </a:r>
                <a:r>
                  <a:rPr lang="es-ES" dirty="0">
                    <a:latin typeface="Times New Roman" panose="02020603050405020304" pitchFamily="18" charset="0"/>
                    <a:cs typeface="Times New Roman" panose="02020603050405020304" pitchFamily="18" charset="0"/>
                  </a:rPr>
                  <a:t>de tamaño basado en el diámetro del </a:t>
                </a:r>
                <a:r>
                  <a:rPr lang="es-ES" dirty="0" smtClean="0">
                    <a:latin typeface="Times New Roman" panose="02020603050405020304" pitchFamily="18" charset="0"/>
                    <a:cs typeface="Times New Roman" panose="02020603050405020304" pitchFamily="18" charset="0"/>
                  </a:rPr>
                  <a:t>eje</a:t>
                </a:r>
              </a:p>
              <a:p>
                <a:endParaRPr lang="es-EC" dirty="0"/>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𝑆</m:t>
                        </m:r>
                      </m:sub>
                    </m:sSub>
                    <m:r>
                      <a:rPr lang="es-EC" b="0" i="1" smtClean="0">
                        <a:latin typeface="Cambria Math" panose="02040503050406030204" pitchFamily="18" charset="0"/>
                      </a:rPr>
                      <m:t>                     </m:t>
                    </m:r>
                  </m:oMath>
                </a14:m>
                <a:r>
                  <a:rPr lang="es-ES" dirty="0" smtClean="0">
                    <a:latin typeface="Times New Roman" panose="02020603050405020304" pitchFamily="18" charset="0"/>
                    <a:cs typeface="Times New Roman" panose="02020603050405020304" pitchFamily="18" charset="0"/>
                  </a:rPr>
                  <a:t>Factor </a:t>
                </a:r>
                <a:r>
                  <a:rPr lang="es-ES" dirty="0">
                    <a:latin typeface="Times New Roman" panose="02020603050405020304" pitchFamily="18" charset="0"/>
                    <a:cs typeface="Times New Roman" panose="02020603050405020304" pitchFamily="18" charset="0"/>
                  </a:rPr>
                  <a:t>de rugosidad </a:t>
                </a:r>
                <a:r>
                  <a:rPr lang="es-ES" dirty="0" smtClean="0">
                    <a:latin typeface="Times New Roman" panose="02020603050405020304" pitchFamily="18" charset="0"/>
                    <a:cs typeface="Times New Roman" panose="02020603050405020304" pitchFamily="18" charset="0"/>
                  </a:rPr>
                  <a:t>superficial</a:t>
                </a:r>
                <a:endParaRPr lang="es-EC"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𝑠</m:t>
                          </m:r>
                        </m:sub>
                      </m:sSub>
                      <m:r>
                        <a:rPr lang="es-EC" i="1">
                          <a:latin typeface="Cambria Math" panose="02040503050406030204" pitchFamily="18" charset="0"/>
                        </a:rPr>
                        <m:t>=</m:t>
                      </m:r>
                      <m:r>
                        <a:rPr lang="es-EC" i="1">
                          <a:latin typeface="Cambria Math" panose="02040503050406030204" pitchFamily="18" charset="0"/>
                        </a:rPr>
                        <m:t>𝑎</m:t>
                      </m:r>
                      <m:sSup>
                        <m:sSupPr>
                          <m:ctrlPr>
                            <a:rPr lang="es-EC" i="1">
                              <a:latin typeface="Cambria Math" panose="02040503050406030204" pitchFamily="18" charset="0"/>
                            </a:rPr>
                          </m:ctrlPr>
                        </m:sSupPr>
                        <m:e>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𝑢𝑡</m:t>
                              </m:r>
                            </m:sub>
                          </m:sSub>
                          <m:r>
                            <a:rPr lang="es-EC" i="1">
                              <a:latin typeface="Cambria Math" panose="02040503050406030204" pitchFamily="18" charset="0"/>
                            </a:rPr>
                            <m:t>)</m:t>
                          </m:r>
                        </m:e>
                        <m:sup>
                          <m:r>
                            <a:rPr lang="es-EC" i="1">
                              <a:latin typeface="Cambria Math" panose="02040503050406030204" pitchFamily="18" charset="0"/>
                            </a:rPr>
                            <m:t>𝑏</m:t>
                          </m:r>
                        </m:sup>
                      </m:sSup>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𝑠</m:t>
                          </m:r>
                        </m:sub>
                      </m:sSub>
                      <m:r>
                        <a:rPr lang="es-EC" i="1">
                          <a:latin typeface="Cambria Math" panose="02040503050406030204" pitchFamily="18" charset="0"/>
                        </a:rPr>
                        <m:t>=39.9</m:t>
                      </m:r>
                      <m:sSup>
                        <m:sSupPr>
                          <m:ctrlPr>
                            <a:rPr lang="es-EC" i="1">
                              <a:latin typeface="Cambria Math" panose="02040503050406030204" pitchFamily="18" charset="0"/>
                            </a:rPr>
                          </m:ctrlPr>
                        </m:sSupPr>
                        <m:e>
                          <m:r>
                            <a:rPr lang="es-EC" i="1">
                              <a:latin typeface="Cambria Math" panose="02040503050406030204" pitchFamily="18" charset="0"/>
                            </a:rPr>
                            <m:t>(95)</m:t>
                          </m:r>
                        </m:e>
                        <m:sup>
                          <m:r>
                            <a:rPr lang="es-EC" i="1">
                              <a:latin typeface="Cambria Math" panose="02040503050406030204" pitchFamily="18" charset="0"/>
                            </a:rPr>
                            <m:t>−0.995</m:t>
                          </m:r>
                        </m:sup>
                      </m:sSup>
                      <m:r>
                        <a:rPr lang="es-EC" i="1">
                          <a:latin typeface="Cambria Math" panose="02040503050406030204" pitchFamily="18" charset="0"/>
                        </a:rPr>
                        <m:t>=0.4296</m:t>
                      </m:r>
                    </m:oMath>
                  </m:oMathPara>
                </a14:m>
                <a:endParaRPr lang="es-EC" dirty="0"/>
              </a:p>
              <a:p>
                <a:endParaRPr lang="es-EC" dirty="0"/>
              </a:p>
              <a:p>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827584" y="1201831"/>
                <a:ext cx="7543882" cy="5416226"/>
              </a:xfrm>
              <a:prstGeom prst="rect">
                <a:avLst/>
              </a:prstGeom>
              <a:blipFill rotWithShape="0">
                <a:blip r:embed="rId4"/>
                <a:stretch>
                  <a:fillRect l="-728" t="-562"/>
                </a:stretch>
              </a:blipFill>
            </p:spPr>
            <p:txBody>
              <a:bodyPr/>
              <a:lstStyle/>
              <a:p>
                <a:r>
                  <a:rPr lang="es-EC">
                    <a:noFill/>
                  </a:rPr>
                  <a:t> </a:t>
                </a:r>
              </a:p>
            </p:txBody>
          </p:sp>
        </mc:Fallback>
      </mc:AlternateContent>
    </p:spTree>
    <p:extLst>
      <p:ext uri="{BB962C8B-B14F-4D97-AF65-F5344CB8AC3E}">
        <p14:creationId xmlns:p14="http://schemas.microsoft.com/office/powerpoint/2010/main" val="3624078594"/>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srcRect/>
          <a:stretch>
            <a:fillRect/>
          </a:stretch>
        </p:blipFill>
        <p:spPr bwMode="auto">
          <a:xfrm>
            <a:off x="0" y="-49344"/>
            <a:ext cx="9144000" cy="6902450"/>
          </a:xfrm>
          <a:prstGeom prst="rect">
            <a:avLst/>
          </a:prstGeom>
          <a:noFill/>
          <a:ln w="9525">
            <a:noFill/>
            <a:miter lim="800000"/>
            <a:headEnd/>
            <a:tailEnd/>
          </a:ln>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5648" y="5897408"/>
            <a:ext cx="3168352" cy="955698"/>
          </a:xfrm>
          <a:prstGeom prst="rect">
            <a:avLst/>
          </a:prstGeom>
        </p:spPr>
      </p:pic>
      <p:sp>
        <p:nvSpPr>
          <p:cNvPr id="4" name="Rectángulo 3"/>
          <p:cNvSpPr/>
          <p:nvPr/>
        </p:nvSpPr>
        <p:spPr>
          <a:xfrm>
            <a:off x="145635" y="710495"/>
            <a:ext cx="3384376" cy="369332"/>
          </a:xfrm>
          <a:prstGeom prst="rect">
            <a:avLst/>
          </a:prstGeom>
        </p:spPr>
        <p:txBody>
          <a:bodyPr wrap="square">
            <a:spAutoFit/>
          </a:bodyPr>
          <a:lstStyle/>
          <a:p>
            <a:r>
              <a:rPr lang="es-MX" b="1" dirty="0" smtClean="0">
                <a:latin typeface="Times New Roman" panose="02020603050405020304" pitchFamily="18" charset="0"/>
                <a:ea typeface="Calibri" panose="020F0502020204030204" pitchFamily="34" charset="0"/>
              </a:rPr>
              <a:t>DESCRIPCIÓN GENERAL</a:t>
            </a:r>
            <a:endParaRPr lang="es-EC" b="1" dirty="0"/>
          </a:p>
        </p:txBody>
      </p:sp>
      <p:pic>
        <p:nvPicPr>
          <p:cNvPr id="3" name="Imagen 2"/>
          <p:cNvPicPr>
            <a:picLocks noChangeAspect="1"/>
          </p:cNvPicPr>
          <p:nvPr/>
        </p:nvPicPr>
        <p:blipFill>
          <a:blip r:embed="rId5"/>
          <a:stretch>
            <a:fillRect/>
          </a:stretch>
        </p:blipFill>
        <p:spPr>
          <a:xfrm>
            <a:off x="251000" y="1513091"/>
            <a:ext cx="4321000" cy="3668289"/>
          </a:xfrm>
          <a:prstGeom prst="rect">
            <a:avLst/>
          </a:prstGeom>
        </p:spPr>
      </p:pic>
      <p:pic>
        <p:nvPicPr>
          <p:cNvPr id="7" name="Imagen 6"/>
          <p:cNvPicPr>
            <a:picLocks noChangeAspect="1"/>
          </p:cNvPicPr>
          <p:nvPr/>
        </p:nvPicPr>
        <p:blipFill>
          <a:blip r:embed="rId6"/>
          <a:stretch>
            <a:fillRect/>
          </a:stretch>
        </p:blipFill>
        <p:spPr>
          <a:xfrm>
            <a:off x="4621353" y="1312311"/>
            <a:ext cx="4476519" cy="3869070"/>
          </a:xfrm>
          <a:prstGeom prst="rect">
            <a:avLst/>
          </a:prstGeom>
        </p:spPr>
      </p:pic>
      <p:sp>
        <p:nvSpPr>
          <p:cNvPr id="14" name="Rectángulo 13"/>
          <p:cNvSpPr/>
          <p:nvPr/>
        </p:nvSpPr>
        <p:spPr>
          <a:xfrm>
            <a:off x="7460501" y="4114256"/>
            <a:ext cx="1355831" cy="646331"/>
          </a:xfrm>
          <a:prstGeom prst="rect">
            <a:avLst/>
          </a:prstGeom>
          <a:ln>
            <a:solidFill>
              <a:schemeClr val="tx1"/>
            </a:solidFill>
          </a:ln>
        </p:spPr>
        <p:txBody>
          <a:bodyPr wrap="square">
            <a:spAutoFit/>
          </a:bodyPr>
          <a:lstStyle/>
          <a:p>
            <a:pPr algn="just">
              <a:spcAft>
                <a:spcPts val="80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Mecanismo </a:t>
            </a:r>
            <a:r>
              <a:rPr lang="es-ES" dirty="0">
                <a:latin typeface="Times New Roman" panose="02020603050405020304" pitchFamily="18" charset="0"/>
                <a:ea typeface="Calibri" panose="020F0502020204030204" pitchFamily="34" charset="0"/>
                <a:cs typeface="Times New Roman" panose="02020603050405020304" pitchFamily="18" charset="0"/>
              </a:rPr>
              <a:t>de </a:t>
            </a:r>
            <a:r>
              <a:rPr lang="es-ES" dirty="0" smtClean="0">
                <a:latin typeface="Times New Roman" panose="02020603050405020304" pitchFamily="18" charset="0"/>
                <a:ea typeface="Calibri" panose="020F0502020204030204" pitchFamily="34" charset="0"/>
                <a:cs typeface="Times New Roman" panose="02020603050405020304" pitchFamily="18" charset="0"/>
              </a:rPr>
              <a:t>elevación</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1" name="Conector recto de flecha 20"/>
          <p:cNvCxnSpPr/>
          <p:nvPr/>
        </p:nvCxnSpPr>
        <p:spPr>
          <a:xfrm>
            <a:off x="8676456" y="2209893"/>
            <a:ext cx="18034" cy="1017884"/>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p:cNvCxnSpPr/>
          <p:nvPr/>
        </p:nvCxnSpPr>
        <p:spPr>
          <a:xfrm>
            <a:off x="6660254" y="3474884"/>
            <a:ext cx="922857" cy="582967"/>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4" name="Rectángulo 23"/>
          <p:cNvSpPr/>
          <p:nvPr/>
        </p:nvSpPr>
        <p:spPr>
          <a:xfrm>
            <a:off x="8057992" y="3324130"/>
            <a:ext cx="1151149" cy="369332"/>
          </a:xfrm>
          <a:prstGeom prst="rect">
            <a:avLst/>
          </a:prstGeom>
        </p:spPr>
        <p:txBody>
          <a:bodyPr wrap="none">
            <a:spAutoFit/>
          </a:bodyPr>
          <a:lstStyle/>
          <a:p>
            <a:pPr algn="just">
              <a:spcAft>
                <a:spcPts val="800"/>
              </a:spcAft>
            </a:pPr>
            <a:r>
              <a:rPr lang="es-E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Traslación</a:t>
            </a:r>
            <a:endParaRPr lang="es-E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Elipse 9"/>
          <p:cNvSpPr/>
          <p:nvPr/>
        </p:nvSpPr>
        <p:spPr>
          <a:xfrm>
            <a:off x="2795811" y="2119496"/>
            <a:ext cx="555813" cy="5108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3698817" y="1200907"/>
            <a:ext cx="1018227" cy="369332"/>
          </a:xfrm>
          <a:prstGeom prst="rect">
            <a:avLst/>
          </a:prstGeom>
        </p:spPr>
        <p:txBody>
          <a:bodyPr wrap="none">
            <a:spAutoFit/>
          </a:bodyPr>
          <a:lstStyle/>
          <a:p>
            <a:pPr algn="just">
              <a:spcAft>
                <a:spcPts val="800"/>
              </a:spcAft>
            </a:pPr>
            <a:r>
              <a:rPr lang="es-E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Rotación</a:t>
            </a:r>
            <a:endParaRPr lang="es-E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Arco 26"/>
          <p:cNvSpPr/>
          <p:nvPr/>
        </p:nvSpPr>
        <p:spPr>
          <a:xfrm flipH="1" flipV="1">
            <a:off x="2951893" y="774944"/>
            <a:ext cx="1421767" cy="1651698"/>
          </a:xfrm>
          <a:prstGeom prst="arc">
            <a:avLst>
              <a:gd name="adj1" fmla="val 10404636"/>
              <a:gd name="adj2" fmla="val 16660961"/>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15" name="Rectángulo 14"/>
          <p:cNvSpPr/>
          <p:nvPr/>
        </p:nvSpPr>
        <p:spPr>
          <a:xfrm>
            <a:off x="7112095" y="1344400"/>
            <a:ext cx="1829611" cy="369332"/>
          </a:xfrm>
          <a:prstGeom prst="rect">
            <a:avLst/>
          </a:prstGeom>
          <a:ln>
            <a:solidFill>
              <a:schemeClr val="tx1"/>
            </a:solidFill>
          </a:ln>
        </p:spPr>
        <p:txBody>
          <a:bodyPr wrap="square">
            <a:spAutoFit/>
          </a:bodyPr>
          <a:lstStyle/>
          <a:p>
            <a:pPr algn="just">
              <a:spcAft>
                <a:spcPts val="80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Hoja Basculante</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ángulo 15"/>
          <p:cNvSpPr/>
          <p:nvPr/>
        </p:nvSpPr>
        <p:spPr>
          <a:xfrm>
            <a:off x="3221301" y="4259081"/>
            <a:ext cx="1317085" cy="646331"/>
          </a:xfrm>
          <a:prstGeom prst="rect">
            <a:avLst/>
          </a:prstGeom>
          <a:ln>
            <a:solidFill>
              <a:schemeClr val="tx1"/>
            </a:solidFill>
          </a:ln>
        </p:spPr>
        <p:txBody>
          <a:bodyPr wrap="square">
            <a:spAutoFit/>
          </a:bodyPr>
          <a:lstStyle/>
          <a:p>
            <a:pPr algn="just">
              <a:spcAft>
                <a:spcPts val="80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Estructura Acero</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Flecha izquierda 12"/>
          <p:cNvSpPr/>
          <p:nvPr/>
        </p:nvSpPr>
        <p:spPr>
          <a:xfrm rot="14430640">
            <a:off x="2605877" y="1702403"/>
            <a:ext cx="456744" cy="360040"/>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izquierda 24"/>
          <p:cNvSpPr/>
          <p:nvPr/>
        </p:nvSpPr>
        <p:spPr>
          <a:xfrm rot="5400000">
            <a:off x="3703800" y="3803093"/>
            <a:ext cx="456744" cy="360040"/>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2104599" y="1178770"/>
            <a:ext cx="1271383" cy="369332"/>
          </a:xfrm>
          <a:prstGeom prst="rect">
            <a:avLst/>
          </a:prstGeom>
          <a:ln>
            <a:solidFill>
              <a:schemeClr val="tx1"/>
            </a:solidFill>
          </a:ln>
        </p:spPr>
        <p:txBody>
          <a:bodyPr wrap="square">
            <a:spAutoFit/>
          </a:bodyPr>
          <a:lstStyle/>
          <a:p>
            <a:pPr algn="just">
              <a:spcAft>
                <a:spcPts val="80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Eje-Muñón</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790037"/>
      </p:ext>
    </p:extLst>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DISEÑO EJE Y MUÑÓN</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6" name="Rectángulo 15"/>
              <p:cNvSpPr/>
              <p:nvPr/>
            </p:nvSpPr>
            <p:spPr>
              <a:xfrm>
                <a:off x="827584" y="1201831"/>
                <a:ext cx="7543882" cy="5091907"/>
              </a:xfrm>
              <a:prstGeom prst="rect">
                <a:avLst/>
              </a:prstGeom>
            </p:spPr>
            <p:txBody>
              <a:bodyPr wrap="square">
                <a:spAutoFit/>
              </a:bodyPr>
              <a:lstStyle/>
              <a:p>
                <a:r>
                  <a:rPr lang="es-ES" b="1" dirty="0" smtClean="0"/>
                  <a:t>Diámetro basado en la </a:t>
                </a:r>
                <a:r>
                  <a:rPr lang="es-ES" b="1" dirty="0"/>
                  <a:t>Fatiga</a:t>
                </a:r>
                <a:endParaRPr lang="es-EC" dirty="0"/>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𝑅</m:t>
                        </m:r>
                      </m:sub>
                    </m:sSub>
                  </m:oMath>
                </a14:m>
                <a:r>
                  <a:rPr lang="es-ES" dirty="0"/>
                  <a:t>	</a:t>
                </a:r>
                <a:r>
                  <a:rPr lang="es-ES" dirty="0">
                    <a:latin typeface="Times New Roman" panose="02020603050405020304" pitchFamily="18" charset="0"/>
                    <a:cs typeface="Times New Roman" panose="02020603050405020304" pitchFamily="18" charset="0"/>
                  </a:rPr>
                  <a:t>Factor de confiabilidad (99</a:t>
                </a:r>
                <a:r>
                  <a:rPr lang="es-ES" dirty="0" smtClean="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𝑅</m:t>
                        </m:r>
                      </m:sub>
                    </m:sSub>
                    <m:r>
                      <a:rPr lang="es-ES" i="1">
                        <a:latin typeface="Cambria Math" panose="02040503050406030204" pitchFamily="18" charset="0"/>
                      </a:rPr>
                      <m:t>=0.814</m:t>
                    </m:r>
                  </m:oMath>
                </a14:m>
                <a:endParaRPr lang="es-EC" dirty="0"/>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𝑇</m:t>
                        </m:r>
                      </m:sub>
                    </m:sSub>
                  </m:oMath>
                </a14:m>
                <a:r>
                  <a:rPr lang="es-ES" dirty="0"/>
                  <a:t>	</a:t>
                </a:r>
                <a:r>
                  <a:rPr lang="es-ES" dirty="0">
                    <a:latin typeface="Times New Roman" panose="02020603050405020304" pitchFamily="18" charset="0"/>
                    <a:cs typeface="Times New Roman" panose="02020603050405020304" pitchFamily="18" charset="0"/>
                  </a:rPr>
                  <a:t>Factor de </a:t>
                </a:r>
                <a:r>
                  <a:rPr lang="es-ES" dirty="0" smtClean="0">
                    <a:latin typeface="Times New Roman" panose="02020603050405020304" pitchFamily="18" charset="0"/>
                    <a:cs typeface="Times New Roman" panose="02020603050405020304" pitchFamily="18" charset="0"/>
                  </a:rPr>
                  <a:t>temperatura</a:t>
                </a:r>
                <a:r>
                  <a:rPr lang="es-EC" dirty="0"/>
                  <a:t>	</a:t>
                </a:r>
                <a:r>
                  <a:rPr lang="es-EC" dirty="0" smtClean="0"/>
                  <a:t>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𝑇</m:t>
                        </m:r>
                      </m:sub>
                    </m:sSub>
                    <m:r>
                      <a:rPr lang="es-ES" i="1">
                        <a:latin typeface="Cambria Math" panose="02040503050406030204" pitchFamily="18" charset="0"/>
                      </a:rPr>
                      <m:t>=1</m:t>
                    </m:r>
                  </m:oMath>
                </a14:m>
                <a:endParaRPr lang="es-EC" dirty="0"/>
              </a:p>
              <a:p>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𝑀</m:t>
                        </m:r>
                      </m:sub>
                    </m:sSub>
                  </m:oMath>
                </a14:m>
                <a:r>
                  <a:rPr lang="es-ES" dirty="0"/>
                  <a:t>	</a:t>
                </a:r>
                <a:r>
                  <a:rPr lang="es-ES" dirty="0" smtClean="0">
                    <a:latin typeface="Times New Roman" panose="02020603050405020304" pitchFamily="18" charset="0"/>
                    <a:cs typeface="Times New Roman" panose="02020603050405020304" pitchFamily="18" charset="0"/>
                  </a:rPr>
                  <a:t>Factores misceláneos aplicables </a:t>
                </a:r>
                <a:r>
                  <a:rPr lang="es-EC" dirty="0"/>
                  <a:t>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𝑀</m:t>
                        </m:r>
                      </m:sub>
                    </m:sSub>
                    <m:r>
                      <a:rPr lang="es-ES" i="1">
                        <a:latin typeface="Cambria Math" panose="02040503050406030204" pitchFamily="18" charset="0"/>
                      </a:rPr>
                      <m:t>=1</m:t>
                    </m:r>
                  </m:oMath>
                </a14:m>
                <a:endParaRPr lang="es-EC" dirty="0" smtClean="0"/>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𝑒</m:t>
                          </m:r>
                        </m:sub>
                      </m:sSub>
                      <m:r>
                        <a:rPr lang="es-ES" i="1">
                          <a:latin typeface="Cambria Math" panose="02040503050406030204" pitchFamily="18" charset="0"/>
                        </a:rPr>
                        <m:t>=0.50</m:t>
                      </m:r>
                      <m:d>
                        <m:dPr>
                          <m:ctrlPr>
                            <a:rPr lang="es-ES" i="1">
                              <a:latin typeface="Cambria Math" panose="02040503050406030204" pitchFamily="18" charset="0"/>
                            </a:rPr>
                          </m:ctrlPr>
                        </m:dPr>
                        <m:e>
                          <m:r>
                            <a:rPr lang="es-ES" i="1">
                              <a:latin typeface="Cambria Math" panose="02040503050406030204" pitchFamily="18" charset="0"/>
                            </a:rPr>
                            <m:t>95 </m:t>
                          </m:r>
                          <m:r>
                            <a:rPr lang="es-ES" i="1">
                              <a:latin typeface="Cambria Math" panose="02040503050406030204" pitchFamily="18" charset="0"/>
                            </a:rPr>
                            <m:t>𝑘𝑠𝑖</m:t>
                          </m:r>
                        </m:e>
                      </m:d>
                      <m:d>
                        <m:dPr>
                          <m:ctrlPr>
                            <a:rPr lang="es-ES" i="1">
                              <a:latin typeface="Cambria Math" panose="02040503050406030204" pitchFamily="18" charset="0"/>
                            </a:rPr>
                          </m:ctrlPr>
                        </m:dPr>
                        <m:e>
                          <m:r>
                            <a:rPr lang="es-ES" i="1">
                              <a:latin typeface="Cambria Math" panose="02040503050406030204" pitchFamily="18" charset="0"/>
                            </a:rPr>
                            <m:t>0.75∗0.4296∗0.814∗1∗1</m:t>
                          </m:r>
                        </m:e>
                      </m:d>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𝑒</m:t>
                          </m:r>
                        </m:sub>
                      </m:sSub>
                      <m:r>
                        <a:rPr lang="es-ES" i="1">
                          <a:latin typeface="Cambria Math" panose="02040503050406030204" pitchFamily="18" charset="0"/>
                        </a:rPr>
                        <m:t>=12.45 </m:t>
                      </m:r>
                      <m:r>
                        <a:rPr lang="es-ES" i="1">
                          <a:latin typeface="Cambria Math" panose="02040503050406030204" pitchFamily="18" charset="0"/>
                        </a:rPr>
                        <m:t>𝑘𝑠𝑖</m:t>
                      </m:r>
                    </m:oMath>
                  </m:oMathPara>
                </a14:m>
                <a:endParaRPr lang="es-EC" dirty="0"/>
              </a:p>
              <a:p>
                <a:endParaRPr lang="es-EC" dirty="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𝑑</m:t>
                      </m:r>
                      <m:r>
                        <a:rPr lang="es-ES" i="1">
                          <a:latin typeface="Cambria Math" panose="02040503050406030204" pitchFamily="18" charset="0"/>
                        </a:rPr>
                        <m:t>=</m:t>
                      </m:r>
                      <m:rad>
                        <m:radPr>
                          <m:ctrlPr>
                            <a:rPr lang="es-EC" i="1">
                              <a:latin typeface="Cambria Math" panose="02040503050406030204" pitchFamily="18" charset="0"/>
                            </a:rPr>
                          </m:ctrlPr>
                        </m:radPr>
                        <m:deg>
                          <m:r>
                            <a:rPr lang="es-ES" i="1">
                              <a:latin typeface="Cambria Math" panose="02040503050406030204" pitchFamily="18" charset="0"/>
                            </a:rPr>
                            <m:t>3</m:t>
                          </m:r>
                        </m:deg>
                        <m:e>
                          <m:f>
                            <m:fPr>
                              <m:ctrlPr>
                                <a:rPr lang="es-EC" i="1">
                                  <a:latin typeface="Cambria Math" panose="02040503050406030204" pitchFamily="18" charset="0"/>
                                </a:rPr>
                              </m:ctrlPr>
                            </m:fPr>
                            <m:num>
                              <m:r>
                                <a:rPr lang="es-ES" i="1">
                                  <a:latin typeface="Cambria Math" panose="02040503050406030204" pitchFamily="18" charset="0"/>
                                </a:rPr>
                                <m:t>32</m:t>
                              </m:r>
                            </m:num>
                            <m:den>
                              <m:r>
                                <a:rPr lang="es-ES" i="1">
                                  <a:latin typeface="Cambria Math" panose="02040503050406030204" pitchFamily="18" charset="0"/>
                                </a:rPr>
                                <m:t>𝜋</m:t>
                              </m:r>
                            </m:den>
                          </m:f>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r>
                                    <a:rPr lang="es-ES" i="1">
                                      <a:latin typeface="Cambria Math" panose="02040503050406030204" pitchFamily="18" charset="0"/>
                                    </a:rPr>
                                    <m:t>1.578∗2118.86</m:t>
                                  </m:r>
                                </m:num>
                                <m:den>
                                  <m:r>
                                    <a:rPr lang="es-ES" i="1">
                                      <a:latin typeface="Cambria Math" panose="02040503050406030204" pitchFamily="18" charset="0"/>
                                    </a:rPr>
                                    <m:t>12.45</m:t>
                                  </m:r>
                                </m:den>
                              </m:f>
                            </m:e>
                          </m:d>
                        </m:e>
                      </m:rad>
                      <m:r>
                        <a:rPr lang="es-ES" i="1">
                          <a:latin typeface="Cambria Math" panose="02040503050406030204" pitchFamily="18" charset="0"/>
                        </a:rPr>
                        <m:t>=14 </m:t>
                      </m:r>
                      <m:r>
                        <a:rPr lang="es-ES" i="1">
                          <a:latin typeface="Cambria Math" panose="02040503050406030204" pitchFamily="18" charset="0"/>
                        </a:rPr>
                        <m:t>𝑖𝑛</m:t>
                      </m:r>
                      <m:r>
                        <a:rPr lang="es-ES" i="1">
                          <a:latin typeface="Cambria Math" panose="02040503050406030204" pitchFamily="18" charset="0"/>
                        </a:rPr>
                        <m:t>.</m:t>
                      </m:r>
                    </m:oMath>
                  </m:oMathPara>
                </a14:m>
                <a:endParaRPr lang="es-EC" dirty="0" smtClean="0"/>
              </a:p>
              <a:p>
                <a:endParaRPr lang="es-EC" dirty="0"/>
              </a:p>
              <a:p>
                <a:r>
                  <a:rPr lang="es-ES" dirty="0">
                    <a:latin typeface="Times New Roman" panose="02020603050405020304" pitchFamily="18" charset="0"/>
                    <a:cs typeface="Times New Roman" panose="02020603050405020304" pitchFamily="18" charset="0"/>
                  </a:rPr>
                  <a:t>Por lo cual el diámetro final es el mayor entre cortante y fatiga:</a:t>
                </a:r>
                <a:endParaRPr lang="es-EC" dirty="0">
                  <a:latin typeface="Times New Roman" panose="02020603050405020304" pitchFamily="18" charset="0"/>
                  <a:cs typeface="Times New Roman" panose="02020603050405020304" pitchFamily="18" charset="0"/>
                </a:endParaRPr>
              </a:p>
              <a:p>
                <a:r>
                  <a:rPr lang="es-ES"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𝑑</m:t>
                          </m:r>
                        </m:e>
                        <m:sub>
                          <m:r>
                            <a:rPr lang="es-ES" i="1">
                              <a:latin typeface="Cambria Math" panose="02040503050406030204" pitchFamily="18" charset="0"/>
                            </a:rPr>
                            <m:t>𝑓𝑖𝑛𝑎𝑙</m:t>
                          </m:r>
                        </m:sub>
                      </m:sSub>
                      <m:r>
                        <a:rPr lang="es-ES" i="1">
                          <a:latin typeface="Cambria Math" panose="02040503050406030204" pitchFamily="18" charset="0"/>
                        </a:rPr>
                        <m:t>=14 </m:t>
                      </m:r>
                      <m:r>
                        <a:rPr lang="es-ES" i="1">
                          <a:latin typeface="Cambria Math" panose="02040503050406030204" pitchFamily="18" charset="0"/>
                        </a:rPr>
                        <m:t>𝑖𝑛</m:t>
                      </m:r>
                      <m:r>
                        <a:rPr lang="es-ES" i="1">
                          <a:latin typeface="Cambria Math" panose="02040503050406030204" pitchFamily="18" charset="0"/>
                        </a:rPr>
                        <m:t>.</m:t>
                      </m:r>
                    </m:oMath>
                  </m:oMathPara>
                </a14:m>
                <a:endParaRPr lang="es-EC" dirty="0"/>
              </a:p>
              <a:p>
                <a:endParaRPr lang="es-EC" dirty="0"/>
              </a:p>
              <a:p>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827584" y="1201831"/>
                <a:ext cx="7543882" cy="5091907"/>
              </a:xfrm>
              <a:prstGeom prst="rect">
                <a:avLst/>
              </a:prstGeom>
              <a:blipFill rotWithShape="0">
                <a:blip r:embed="rId4"/>
                <a:stretch>
                  <a:fillRect l="-728" t="-599"/>
                </a:stretch>
              </a:blipFill>
            </p:spPr>
            <p:txBody>
              <a:bodyPr/>
              <a:lstStyle/>
              <a:p>
                <a:r>
                  <a:rPr lang="es-EC">
                    <a:noFill/>
                  </a:rPr>
                  <a:t> </a:t>
                </a:r>
              </a:p>
            </p:txBody>
          </p:sp>
        </mc:Fallback>
      </mc:AlternateContent>
    </p:spTree>
    <p:extLst>
      <p:ext uri="{BB962C8B-B14F-4D97-AF65-F5344CB8AC3E}">
        <p14:creationId xmlns:p14="http://schemas.microsoft.com/office/powerpoint/2010/main" val="4113380080"/>
      </p:ext>
    </p:extLst>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DISEÑO EJE Y MUÑÓN</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p:sp>
        <p:nvSpPr>
          <p:cNvPr id="16" name="Rectángulo 15"/>
          <p:cNvSpPr/>
          <p:nvPr/>
        </p:nvSpPr>
        <p:spPr>
          <a:xfrm>
            <a:off x="827584" y="1201831"/>
            <a:ext cx="7543882" cy="646331"/>
          </a:xfrm>
          <a:prstGeom prst="rect">
            <a:avLst/>
          </a:prstGeom>
        </p:spPr>
        <p:txBody>
          <a:bodyPr wrap="square">
            <a:spAutoFit/>
          </a:bodyPr>
          <a:lstStyle/>
          <a:p>
            <a:endParaRPr lang="es-EC" dirty="0"/>
          </a:p>
          <a:p>
            <a:endParaRPr lang="es-EC" dirty="0"/>
          </a:p>
        </p:txBody>
      </p:sp>
      <p:pic>
        <p:nvPicPr>
          <p:cNvPr id="10" name="Imagen 9"/>
          <p:cNvPicPr>
            <a:picLocks noChangeAspect="1"/>
          </p:cNvPicPr>
          <p:nvPr/>
        </p:nvPicPr>
        <p:blipFill>
          <a:blip r:embed="rId4"/>
          <a:stretch>
            <a:fillRect/>
          </a:stretch>
        </p:blipFill>
        <p:spPr>
          <a:xfrm>
            <a:off x="1981689" y="2847008"/>
            <a:ext cx="5168429" cy="2977382"/>
          </a:xfrm>
          <a:prstGeom prst="rect">
            <a:avLst/>
          </a:prstGeom>
        </p:spPr>
      </p:pic>
      <p:sp>
        <p:nvSpPr>
          <p:cNvPr id="11" name="Rectángulo 10"/>
          <p:cNvSpPr/>
          <p:nvPr/>
        </p:nvSpPr>
        <p:spPr>
          <a:xfrm>
            <a:off x="61146" y="1266576"/>
            <a:ext cx="7967238" cy="1456809"/>
          </a:xfrm>
          <a:prstGeom prst="rect">
            <a:avLst/>
          </a:prstGeom>
        </p:spPr>
        <p:txBody>
          <a:bodyPr wrap="square">
            <a:spAutoFit/>
          </a:bodyPr>
          <a:lstStyle/>
          <a:p>
            <a:pPr marL="499110" indent="180340" algn="just">
              <a:lnSpc>
                <a:spcPct val="150000"/>
              </a:lnSpc>
              <a:spcAft>
                <a:spcPts val="1000"/>
              </a:spcAft>
            </a:pPr>
            <a:r>
              <a:rPr lang="es-ES" sz="1600" b="1" dirty="0" smtClean="0">
                <a:latin typeface="Times New Roman" panose="02020603050405020304" pitchFamily="18" charset="0"/>
                <a:ea typeface="Calibri" panose="020F0502020204030204" pitchFamily="34" charset="0"/>
                <a:cs typeface="Times New Roman" panose="02020603050405020304" pitchFamily="18" charset="0"/>
              </a:rPr>
              <a:t>MATERIALES</a:t>
            </a:r>
            <a:endParaRPr lang="es-ES" sz="1600" b="1" dirty="0">
              <a:latin typeface="Times New Roman" panose="02020603050405020304" pitchFamily="18" charset="0"/>
              <a:ea typeface="Calibri" panose="020F0502020204030204" pitchFamily="34" charset="0"/>
              <a:cs typeface="Times New Roman" panose="02020603050405020304" pitchFamily="18" charset="0"/>
            </a:endParaRPr>
          </a:p>
          <a:p>
            <a:pPr marL="499110" indent="180340" algn="just">
              <a:lnSpc>
                <a:spcPct val="150000"/>
              </a:lnSpc>
              <a:spcAft>
                <a:spcPts val="1000"/>
              </a:spcAft>
            </a:pPr>
            <a:r>
              <a:rPr lang="es-ES" sz="1600" b="1" u="sng" dirty="0" err="1" smtClean="0">
                <a:latin typeface="Times New Roman" panose="02020603050405020304" pitchFamily="18" charset="0"/>
                <a:ea typeface="Calibri" panose="020F0502020204030204" pitchFamily="34" charset="0"/>
                <a:cs typeface="Times New Roman" panose="02020603050405020304" pitchFamily="18" charset="0"/>
              </a:rPr>
              <a:t>Muñon</a:t>
            </a:r>
            <a:r>
              <a:rPr lang="es-ES" sz="1600" b="1" u="sng" dirty="0" smtClean="0">
                <a:latin typeface="Times New Roman" panose="02020603050405020304" pitchFamily="18" charset="0"/>
                <a:ea typeface="Calibri" panose="020F0502020204030204" pitchFamily="34" charset="0"/>
                <a:cs typeface="Times New Roman" panose="02020603050405020304" pitchFamily="18" charset="0"/>
              </a:rPr>
              <a:t>:</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 		Acero </a:t>
            </a:r>
            <a:r>
              <a:rPr lang="es-ES" sz="1600" dirty="0">
                <a:latin typeface="Times New Roman" panose="02020603050405020304" pitchFamily="18" charset="0"/>
                <a:ea typeface="Calibri" panose="020F0502020204030204" pitchFamily="34" charset="0"/>
                <a:cs typeface="Times New Roman" panose="02020603050405020304" pitchFamily="18" charset="0"/>
              </a:rPr>
              <a:t>A148 Gr </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620-415</a:t>
            </a:r>
          </a:p>
          <a:p>
            <a:pPr marL="499110" indent="180340" algn="just">
              <a:lnSpc>
                <a:spcPct val="150000"/>
              </a:lnSpc>
              <a:spcAft>
                <a:spcPts val="1000"/>
              </a:spcAft>
            </a:pPr>
            <a:r>
              <a:rPr lang="es-ES" sz="1600" b="1" u="sng" dirty="0" smtClean="0">
                <a:latin typeface="Times New Roman" panose="02020603050405020304" pitchFamily="18" charset="0"/>
                <a:cs typeface="Times New Roman" panose="02020603050405020304" pitchFamily="18" charset="0"/>
              </a:rPr>
              <a:t>Pernos:</a:t>
            </a:r>
            <a:r>
              <a:rPr lang="es-ES" sz="1600" dirty="0" smtClean="0">
                <a:latin typeface="Times New Roman" panose="02020603050405020304" pitchFamily="18" charset="0"/>
                <a:cs typeface="Times New Roman" panose="02020603050405020304" pitchFamily="18" charset="0"/>
              </a:rPr>
              <a:t> 		Pernos </a:t>
            </a:r>
            <a:r>
              <a:rPr lang="es-ES" sz="1600" dirty="0">
                <a:latin typeface="Times New Roman" panose="02020603050405020304" pitchFamily="18" charset="0"/>
                <a:cs typeface="Times New Roman" panose="02020603050405020304" pitchFamily="18" charset="0"/>
              </a:rPr>
              <a:t>A449, f. seguridad 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4235038"/>
      </p:ext>
    </p:extLst>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SELECCIÓN DE CERRADURAS DE HOJAS</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p:sp>
        <p:nvSpPr>
          <p:cNvPr id="16" name="Rectángulo 15"/>
          <p:cNvSpPr/>
          <p:nvPr/>
        </p:nvSpPr>
        <p:spPr>
          <a:xfrm>
            <a:off x="827584" y="1201831"/>
            <a:ext cx="7543882" cy="646331"/>
          </a:xfrm>
          <a:prstGeom prst="rect">
            <a:avLst/>
          </a:prstGeom>
        </p:spPr>
        <p:txBody>
          <a:bodyPr wrap="square">
            <a:spAutoFit/>
          </a:bodyPr>
          <a:lstStyle/>
          <a:p>
            <a:endParaRPr lang="es-EC" dirty="0"/>
          </a:p>
          <a:p>
            <a:endParaRPr lang="es-EC" dirty="0"/>
          </a:p>
        </p:txBody>
      </p:sp>
      <mc:AlternateContent xmlns:mc="http://schemas.openxmlformats.org/markup-compatibility/2006" xmlns:a14="http://schemas.microsoft.com/office/drawing/2010/main">
        <mc:Choice Requires="a14">
          <p:sp>
            <p:nvSpPr>
              <p:cNvPr id="11" name="Rectángulo 10"/>
              <p:cNvSpPr/>
              <p:nvPr/>
            </p:nvSpPr>
            <p:spPr>
              <a:xfrm>
                <a:off x="61146" y="1266576"/>
                <a:ext cx="7967238" cy="2403222"/>
              </a:xfrm>
              <a:prstGeom prst="rect">
                <a:avLst/>
              </a:prstGeom>
            </p:spPr>
            <p:txBody>
              <a:bodyPr wrap="square">
                <a:spAutoFit/>
              </a:bodyPr>
              <a:lstStyle/>
              <a:p>
                <a:pPr marL="499110" indent="180340">
                  <a:lnSpc>
                    <a:spcPct val="150000"/>
                  </a:lnSpc>
                  <a:spcAft>
                    <a:spcPts val="1000"/>
                  </a:spcAft>
                </a:pPr>
                <a:r>
                  <a:rPr lang="es-ES" sz="1600" b="1" dirty="0" smtClean="0">
                    <a:latin typeface="Times New Roman" panose="02020603050405020304" pitchFamily="18" charset="0"/>
                    <a:ea typeface="Calibri" panose="020F0502020204030204" pitchFamily="34" charset="0"/>
                    <a:cs typeface="Times New Roman" panose="02020603050405020304" pitchFamily="18" charset="0"/>
                  </a:rPr>
                  <a:t>MATERIALES</a:t>
                </a:r>
                <a:endParaRPr lang="es-ES" sz="1600" b="1" dirty="0">
                  <a:latin typeface="Times New Roman" panose="02020603050405020304" pitchFamily="18" charset="0"/>
                  <a:ea typeface="Calibri" panose="020F0502020204030204" pitchFamily="34" charset="0"/>
                  <a:cs typeface="Times New Roman" panose="02020603050405020304" pitchFamily="18" charset="0"/>
                </a:endParaRPr>
              </a:p>
              <a:p>
                <a:r>
                  <a:rPr lang="es-ES" sz="1600" dirty="0" smtClean="0">
                    <a:latin typeface="Times New Roman" panose="02020603050405020304" pitchFamily="18" charset="0"/>
                    <a:cs typeface="Times New Roman" panose="02020603050405020304" pitchFamily="18" charset="0"/>
                  </a:rPr>
                  <a:t>              Se </a:t>
                </a:r>
                <a:r>
                  <a:rPr lang="es-ES" sz="1600" dirty="0">
                    <a:latin typeface="Times New Roman" panose="02020603050405020304" pitchFamily="18" charset="0"/>
                    <a:cs typeface="Times New Roman" panose="02020603050405020304" pitchFamily="18" charset="0"/>
                  </a:rPr>
                  <a:t>asume un material típico Acero A668 Clase D </a:t>
                </a:r>
                <a:endParaRPr lang="es-ES" sz="1600" dirty="0" smtClean="0">
                  <a:latin typeface="Times New Roman" panose="02020603050405020304" pitchFamily="18" charset="0"/>
                  <a:cs typeface="Times New Roman" panose="02020603050405020304" pitchFamily="18" charset="0"/>
                </a:endParaRPr>
              </a:p>
              <a:p>
                <a:endParaRPr lang="es-EC" sz="1600" dirty="0"/>
              </a:p>
              <a:p>
                <a:r>
                  <a:rPr lang="es-ES" sz="1600" dirty="0" smtClean="0"/>
                  <a:t>	</a:t>
                </a:r>
                <a14:m>
                  <m:oMath xmlns:m="http://schemas.openxmlformats.org/officeDocument/2006/math">
                    <m:r>
                      <a:rPr lang="es-ES" sz="1600" i="1">
                        <a:latin typeface="Cambria Math" panose="02040503050406030204" pitchFamily="18" charset="0"/>
                      </a:rPr>
                      <m:t>3"</m:t>
                    </m:r>
                    <m:r>
                      <a:rPr lang="es-ES" sz="1600" i="1">
                        <a:latin typeface="Cambria Math" panose="02040503050406030204" pitchFamily="18" charset="0"/>
                      </a:rPr>
                      <m:t>𝑥</m:t>
                    </m:r>
                    <m:r>
                      <a:rPr lang="es-ES" sz="1600" i="1">
                        <a:latin typeface="Cambria Math" panose="02040503050406030204" pitchFamily="18" charset="0"/>
                      </a:rPr>
                      <m:t>3"</m:t>
                    </m:r>
                  </m:oMath>
                </a14:m>
                <a:r>
                  <a:rPr lang="es-ES" sz="1600" dirty="0"/>
                  <a:t>			</a:t>
                </a:r>
                <a:r>
                  <a:rPr lang="es-ES" sz="1600" dirty="0">
                    <a:latin typeface="Times New Roman" panose="02020603050405020304" pitchFamily="18" charset="0"/>
                    <a:cs typeface="Times New Roman" panose="02020603050405020304" pitchFamily="18" charset="0"/>
                  </a:rPr>
                  <a:t>Dimensiones barra seleccionada</a:t>
                </a:r>
                <a:endParaRPr lang="es-EC" sz="1600" dirty="0">
                  <a:latin typeface="Times New Roman" panose="02020603050405020304" pitchFamily="18" charset="0"/>
                  <a:cs typeface="Times New Roman" panose="02020603050405020304" pitchFamily="18" charset="0"/>
                </a:endParaRPr>
              </a:p>
              <a:p>
                <a:r>
                  <a:rPr lang="es-EC" sz="1600" dirty="0" smtClean="0"/>
                  <a:t> 	</a:t>
                </a:r>
                <a14:m>
                  <m:oMath xmlns:m="http://schemas.openxmlformats.org/officeDocument/2006/math">
                    <m:sSub>
                      <m:sSubPr>
                        <m:ctrlPr>
                          <a:rPr lang="es-EC" sz="1600" i="1">
                            <a:latin typeface="Cambria Math" panose="02040503050406030204" pitchFamily="18" charset="0"/>
                          </a:rPr>
                        </m:ctrlPr>
                      </m:sSubPr>
                      <m:e>
                        <m:r>
                          <a:rPr lang="es-ES" sz="1600" i="1">
                            <a:latin typeface="Cambria Math" panose="02040503050406030204" pitchFamily="18" charset="0"/>
                          </a:rPr>
                          <m:t>𝜎</m:t>
                        </m:r>
                      </m:e>
                      <m:sub>
                        <m:r>
                          <a:rPr lang="es-ES" sz="1600" i="1">
                            <a:latin typeface="Cambria Math" panose="02040503050406030204" pitchFamily="18" charset="0"/>
                          </a:rPr>
                          <m:t>𝑢𝑙𝑡𝑖𝑚𝑎</m:t>
                        </m:r>
                      </m:sub>
                    </m:sSub>
                    <m:r>
                      <a:rPr lang="es-ES" sz="1600" i="1">
                        <a:latin typeface="Cambria Math" panose="02040503050406030204" pitchFamily="18" charset="0"/>
                      </a:rPr>
                      <m:t>=95 </m:t>
                    </m:r>
                    <m:r>
                      <a:rPr lang="es-ES" sz="1600" i="1">
                        <a:latin typeface="Cambria Math" panose="02040503050406030204" pitchFamily="18" charset="0"/>
                      </a:rPr>
                      <m:t>𝑘𝑠𝑖</m:t>
                    </m:r>
                  </m:oMath>
                </a14:m>
                <a:r>
                  <a:rPr lang="es-ES" sz="1600" dirty="0"/>
                  <a:t>		</a:t>
                </a:r>
                <a:r>
                  <a:rPr lang="es-ES" sz="1600" dirty="0">
                    <a:latin typeface="Times New Roman" panose="02020603050405020304" pitchFamily="18" charset="0"/>
                    <a:cs typeface="Times New Roman" panose="02020603050405020304" pitchFamily="18" charset="0"/>
                  </a:rPr>
                  <a:t>Resistencia última</a:t>
                </a:r>
                <a:endParaRPr lang="es-EC" sz="1600" dirty="0">
                  <a:latin typeface="Times New Roman" panose="02020603050405020304" pitchFamily="18" charset="0"/>
                  <a:cs typeface="Times New Roman" panose="02020603050405020304" pitchFamily="18" charset="0"/>
                </a:endParaRPr>
              </a:p>
              <a:p>
                <a:r>
                  <a:rPr lang="es-EC" sz="1600" dirty="0" smtClean="0"/>
                  <a:t>	</a:t>
                </a:r>
                <a14:m>
                  <m:oMath xmlns:m="http://schemas.openxmlformats.org/officeDocument/2006/math">
                    <m:sSub>
                      <m:sSubPr>
                        <m:ctrlPr>
                          <a:rPr lang="es-EC" sz="1600" i="1">
                            <a:latin typeface="Cambria Math" panose="02040503050406030204" pitchFamily="18" charset="0"/>
                          </a:rPr>
                        </m:ctrlPr>
                      </m:sSubPr>
                      <m:e>
                        <m:r>
                          <a:rPr lang="es-ES" sz="1600" i="1">
                            <a:latin typeface="Cambria Math" panose="02040503050406030204" pitchFamily="18" charset="0"/>
                          </a:rPr>
                          <m:t>𝜎</m:t>
                        </m:r>
                      </m:e>
                      <m:sub>
                        <m:r>
                          <a:rPr lang="es-ES" sz="1600" i="1">
                            <a:latin typeface="Cambria Math" panose="02040503050406030204" pitchFamily="18" charset="0"/>
                          </a:rPr>
                          <m:t>𝑓𝑙𝑢𝑒𝑛𝑐𝑖𝑎</m:t>
                        </m:r>
                      </m:sub>
                    </m:sSub>
                    <m:r>
                      <a:rPr lang="es-ES" sz="1600" i="1">
                        <a:latin typeface="Cambria Math" panose="02040503050406030204" pitchFamily="18" charset="0"/>
                      </a:rPr>
                      <m:t>=70 </m:t>
                    </m:r>
                    <m:r>
                      <a:rPr lang="es-ES" sz="1600" i="1">
                        <a:latin typeface="Cambria Math" panose="02040503050406030204" pitchFamily="18" charset="0"/>
                      </a:rPr>
                      <m:t>𝑘𝑠𝑖</m:t>
                    </m:r>
                  </m:oMath>
                </a14:m>
                <a:r>
                  <a:rPr lang="es-ES" sz="1600" dirty="0"/>
                  <a:t>		</a:t>
                </a:r>
                <a:r>
                  <a:rPr lang="es-ES" sz="1600" dirty="0">
                    <a:latin typeface="Times New Roman" panose="02020603050405020304" pitchFamily="18" charset="0"/>
                    <a:cs typeface="Times New Roman" panose="02020603050405020304" pitchFamily="18" charset="0"/>
                  </a:rPr>
                  <a:t>Resistencia a la fluencia</a:t>
                </a:r>
                <a:endParaRPr lang="es-EC" sz="1600" dirty="0">
                  <a:latin typeface="Times New Roman" panose="02020603050405020304" pitchFamily="18" charset="0"/>
                  <a:cs typeface="Times New Roman" panose="02020603050405020304" pitchFamily="18" charset="0"/>
                </a:endParaRPr>
              </a:p>
              <a:p>
                <a:r>
                  <a:rPr lang="es-EC" sz="1600" dirty="0" smtClean="0"/>
                  <a:t>	</a:t>
                </a:r>
                <a14:m>
                  <m:oMath xmlns:m="http://schemas.openxmlformats.org/officeDocument/2006/math">
                    <m:sSub>
                      <m:sSubPr>
                        <m:ctrlPr>
                          <a:rPr lang="es-EC" sz="1600" i="1">
                            <a:latin typeface="Cambria Math" panose="02040503050406030204" pitchFamily="18" charset="0"/>
                          </a:rPr>
                        </m:ctrlPr>
                      </m:sSubPr>
                      <m:e>
                        <m:r>
                          <a:rPr lang="es-ES" sz="1600" i="1">
                            <a:latin typeface="Cambria Math" panose="02040503050406030204" pitchFamily="18" charset="0"/>
                          </a:rPr>
                          <m:t>𝑀</m:t>
                        </m:r>
                      </m:e>
                      <m:sub>
                        <m:r>
                          <a:rPr lang="es-ES" sz="1600" i="1">
                            <a:latin typeface="Cambria Math" panose="02040503050406030204" pitchFamily="18" charset="0"/>
                          </a:rPr>
                          <m:t>𝑠𝑒𝑐𝑐𝑖</m:t>
                        </m:r>
                        <m:r>
                          <a:rPr lang="es-ES" sz="1600" i="1">
                            <a:latin typeface="Cambria Math" panose="02040503050406030204" pitchFamily="18" charset="0"/>
                          </a:rPr>
                          <m:t>ó</m:t>
                        </m:r>
                        <m:r>
                          <a:rPr lang="es-ES" sz="1600" i="1">
                            <a:latin typeface="Cambria Math" panose="02040503050406030204" pitchFamily="18" charset="0"/>
                          </a:rPr>
                          <m:t>𝑛</m:t>
                        </m:r>
                      </m:sub>
                    </m:sSub>
                    <m:r>
                      <a:rPr lang="es-ES" sz="1600" i="1">
                        <a:latin typeface="Cambria Math" panose="02040503050406030204" pitchFamily="18" charset="0"/>
                      </a:rPr>
                      <m:t>=4.5 </m:t>
                    </m:r>
                    <m:sSup>
                      <m:sSupPr>
                        <m:ctrlPr>
                          <a:rPr lang="es-EC" sz="1600" i="1">
                            <a:latin typeface="Cambria Math" panose="02040503050406030204" pitchFamily="18" charset="0"/>
                          </a:rPr>
                        </m:ctrlPr>
                      </m:sSupPr>
                      <m:e>
                        <m:r>
                          <a:rPr lang="es-ES" sz="1600" i="1">
                            <a:latin typeface="Cambria Math" panose="02040503050406030204" pitchFamily="18" charset="0"/>
                          </a:rPr>
                          <m:t>𝑖𝑛</m:t>
                        </m:r>
                      </m:e>
                      <m:sup>
                        <m:r>
                          <a:rPr lang="es-ES" sz="1600" i="1">
                            <a:latin typeface="Cambria Math" panose="02040503050406030204" pitchFamily="18" charset="0"/>
                          </a:rPr>
                          <m:t>3</m:t>
                        </m:r>
                      </m:sup>
                    </m:sSup>
                  </m:oMath>
                </a14:m>
                <a:r>
                  <a:rPr lang="es-ES" sz="1600" dirty="0"/>
                  <a:t>		</a:t>
                </a:r>
                <a:r>
                  <a:rPr lang="es-ES" sz="1600" dirty="0">
                    <a:latin typeface="Times New Roman" panose="02020603050405020304" pitchFamily="18" charset="0"/>
                    <a:cs typeface="Times New Roman" panose="02020603050405020304" pitchFamily="18" charset="0"/>
                  </a:rPr>
                  <a:t>Módulo de sección</a:t>
                </a:r>
                <a:endParaRPr lang="es-EC" sz="1600" dirty="0">
                  <a:latin typeface="Times New Roman" panose="02020603050405020304" pitchFamily="18" charset="0"/>
                  <a:cs typeface="Times New Roman" panose="02020603050405020304" pitchFamily="18" charset="0"/>
                </a:endParaRPr>
              </a:p>
              <a:p>
                <a:r>
                  <a:rPr lang="es-EC" sz="1600" dirty="0" smtClean="0"/>
                  <a:t>	</a:t>
                </a:r>
                <a14:m>
                  <m:oMath xmlns:m="http://schemas.openxmlformats.org/officeDocument/2006/math">
                    <m:sSub>
                      <m:sSubPr>
                        <m:ctrlPr>
                          <a:rPr lang="es-EC" sz="1600" i="1">
                            <a:latin typeface="Cambria Math" panose="02040503050406030204" pitchFamily="18" charset="0"/>
                          </a:rPr>
                        </m:ctrlPr>
                      </m:sSubPr>
                      <m:e>
                        <m:r>
                          <a:rPr lang="es-ES" sz="1600" i="1">
                            <a:latin typeface="Cambria Math" panose="02040503050406030204" pitchFamily="18" charset="0"/>
                          </a:rPr>
                          <m:t>𝑀</m:t>
                        </m:r>
                      </m:e>
                      <m:sub>
                        <m:r>
                          <a:rPr lang="es-ES" sz="1600" i="1">
                            <a:latin typeface="Cambria Math" panose="02040503050406030204" pitchFamily="18" charset="0"/>
                          </a:rPr>
                          <m:t>𝑝𝑙</m:t>
                        </m:r>
                        <m:r>
                          <a:rPr lang="es-ES" sz="1600" i="1">
                            <a:latin typeface="Cambria Math" panose="02040503050406030204" pitchFamily="18" charset="0"/>
                          </a:rPr>
                          <m:t>á</m:t>
                        </m:r>
                        <m:r>
                          <a:rPr lang="es-ES" sz="1600" i="1">
                            <a:latin typeface="Cambria Math" panose="02040503050406030204" pitchFamily="18" charset="0"/>
                          </a:rPr>
                          <m:t>𝑠𝑡𝑖𝑐𝑜</m:t>
                        </m:r>
                      </m:sub>
                    </m:sSub>
                    <m:r>
                      <a:rPr lang="es-ES" sz="1600" i="1">
                        <a:latin typeface="Cambria Math" panose="02040503050406030204" pitchFamily="18" charset="0"/>
                      </a:rPr>
                      <m:t>=6.75 </m:t>
                    </m:r>
                    <m:sSup>
                      <m:sSupPr>
                        <m:ctrlPr>
                          <a:rPr lang="es-EC" sz="1600" i="1">
                            <a:latin typeface="Cambria Math" panose="02040503050406030204" pitchFamily="18" charset="0"/>
                          </a:rPr>
                        </m:ctrlPr>
                      </m:sSupPr>
                      <m:e>
                        <m:r>
                          <a:rPr lang="es-ES" sz="1600" i="1">
                            <a:latin typeface="Cambria Math" panose="02040503050406030204" pitchFamily="18" charset="0"/>
                          </a:rPr>
                          <m:t>𝑖𝑛</m:t>
                        </m:r>
                      </m:e>
                      <m:sup>
                        <m:r>
                          <a:rPr lang="es-ES" sz="1600" i="1">
                            <a:latin typeface="Cambria Math" panose="02040503050406030204" pitchFamily="18" charset="0"/>
                          </a:rPr>
                          <m:t>3</m:t>
                        </m:r>
                      </m:sup>
                    </m:sSup>
                  </m:oMath>
                </a14:m>
                <a:r>
                  <a:rPr lang="es-ES" sz="1600" dirty="0"/>
                  <a:t>	</a:t>
                </a:r>
                <a:r>
                  <a:rPr lang="es-ES" sz="1600" dirty="0" smtClean="0"/>
                  <a:t>	</a:t>
                </a:r>
                <a:r>
                  <a:rPr lang="es-ES" sz="1600" dirty="0" smtClean="0">
                    <a:latin typeface="Times New Roman" panose="02020603050405020304" pitchFamily="18" charset="0"/>
                    <a:cs typeface="Times New Roman" panose="02020603050405020304" pitchFamily="18" charset="0"/>
                  </a:rPr>
                  <a:t>Módulo </a:t>
                </a:r>
                <a:r>
                  <a:rPr lang="es-ES" sz="1600" dirty="0">
                    <a:latin typeface="Times New Roman" panose="02020603050405020304" pitchFamily="18" charset="0"/>
                    <a:cs typeface="Times New Roman" panose="02020603050405020304" pitchFamily="18" charset="0"/>
                  </a:rPr>
                  <a:t>de sección plástico</a:t>
                </a:r>
                <a:endParaRPr lang="es-EC" sz="1600" dirty="0">
                  <a:latin typeface="Times New Roman" panose="02020603050405020304" pitchFamily="18"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61146" y="1266576"/>
                <a:ext cx="7967238" cy="2403222"/>
              </a:xfrm>
              <a:prstGeom prst="rect">
                <a:avLst/>
              </a:prstGeom>
              <a:blipFill rotWithShape="0">
                <a:blip r:embed="rId5"/>
                <a:stretch>
                  <a:fillRect b="-1523"/>
                </a:stretch>
              </a:blipFill>
            </p:spPr>
            <p:txBody>
              <a:bodyPr/>
              <a:lstStyle/>
              <a:p>
                <a:r>
                  <a:rPr lang="es-EC">
                    <a:noFill/>
                  </a:rPr>
                  <a:t> </a:t>
                </a:r>
              </a:p>
            </p:txBody>
          </p:sp>
        </mc:Fallback>
      </mc:AlternateContent>
      <p:pic>
        <p:nvPicPr>
          <p:cNvPr id="8" name="Imagen 7" descr="http://www.stewardmachine.com/graphics/eg3lockbar2.jpg"/>
          <p:cNvPicPr/>
          <p:nvPr/>
        </p:nvPicPr>
        <p:blipFill>
          <a:blip r:embed="rId6">
            <a:extLst>
              <a:ext uri="{28A0092B-C50C-407E-A947-70E740481C1C}">
                <a14:useLocalDpi xmlns:a14="http://schemas.microsoft.com/office/drawing/2010/main" val="0"/>
              </a:ext>
            </a:extLst>
          </a:blip>
          <a:srcRect/>
          <a:stretch>
            <a:fillRect/>
          </a:stretch>
        </p:blipFill>
        <p:spPr bwMode="auto">
          <a:xfrm>
            <a:off x="3563888" y="4149080"/>
            <a:ext cx="2592288" cy="1196651"/>
          </a:xfrm>
          <a:prstGeom prst="rect">
            <a:avLst/>
          </a:prstGeom>
          <a:noFill/>
          <a:ln>
            <a:noFill/>
          </a:ln>
        </p:spPr>
      </p:pic>
    </p:spTree>
    <p:extLst>
      <p:ext uri="{BB962C8B-B14F-4D97-AF65-F5344CB8AC3E}">
        <p14:creationId xmlns:p14="http://schemas.microsoft.com/office/powerpoint/2010/main" val="1537493174"/>
      </p:ext>
    </p:extLst>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CILINDRO HIDRÁULICO PARA ELEVACÍÓN DE PUENTE</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1985076" y="3155515"/>
                <a:ext cx="2276008" cy="839974"/>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s-ES" i="1" smtClean="0">
                              <a:latin typeface="Cambria Math" panose="02040503050406030204" pitchFamily="18" charset="0"/>
                              <a:ea typeface="Times New Roman" panose="02020603050405020304" pitchFamily="18" charset="0"/>
                              <a:cs typeface="Arial" panose="020B0604020202020204" pitchFamily="34" charset="0"/>
                            </a:rPr>
                          </m:ctrlPr>
                        </m:sSubPr>
                        <m:e>
                          <m:r>
                            <a:rPr lang="es-ES" i="1">
                              <a:latin typeface="Cambria Math" panose="02040503050406030204" pitchFamily="18" charset="0"/>
                              <a:ea typeface="Times New Roman" panose="02020603050405020304" pitchFamily="18" charset="0"/>
                              <a:cs typeface="Arial" panose="020B0604020202020204" pitchFamily="34" charset="0"/>
                            </a:rPr>
                            <m:t>𝐹</m:t>
                          </m:r>
                        </m:e>
                        <m:sub>
                          <m:r>
                            <a:rPr lang="es-ES" i="1">
                              <a:latin typeface="Cambria Math" panose="02040503050406030204" pitchFamily="18" charset="0"/>
                              <a:ea typeface="Times New Roman" panose="02020603050405020304" pitchFamily="18" charset="0"/>
                              <a:cs typeface="Arial" panose="020B0604020202020204" pitchFamily="34" charset="0"/>
                            </a:rPr>
                            <m:t>𝑒</m:t>
                          </m:r>
                        </m:sub>
                      </m:sSub>
                      <m:r>
                        <a:rPr lang="es-ES" i="1">
                          <a:latin typeface="Cambria Math" panose="02040503050406030204" pitchFamily="18" charset="0"/>
                          <a:ea typeface="Times New Roman" panose="02020603050405020304" pitchFamily="18" charset="0"/>
                          <a:cs typeface="Arial" panose="020B0604020202020204" pitchFamily="34" charset="0"/>
                        </a:rPr>
                        <m:t>=</m:t>
                      </m:r>
                      <m:f>
                        <m:fPr>
                          <m:ctrlPr>
                            <a:rPr lang="es-ES" i="1">
                              <a:latin typeface="Cambria Math" panose="02040503050406030204" pitchFamily="18" charset="0"/>
                              <a:ea typeface="Times New Roman" panose="02020603050405020304" pitchFamily="18" charset="0"/>
                              <a:cs typeface="Arial" panose="020B0604020202020204" pitchFamily="34" charset="0"/>
                            </a:rPr>
                          </m:ctrlPr>
                        </m:fPr>
                        <m:num>
                          <m:r>
                            <a:rPr lang="es-ES" i="1">
                              <a:latin typeface="Cambria Math" panose="02040503050406030204" pitchFamily="18" charset="0"/>
                              <a:ea typeface="Times New Roman" panose="02020603050405020304" pitchFamily="18" charset="0"/>
                              <a:cs typeface="Arial" panose="020B0604020202020204" pitchFamily="34" charset="0"/>
                            </a:rPr>
                            <m:t>𝜋</m:t>
                          </m:r>
                        </m:num>
                        <m:den>
                          <m:r>
                            <a:rPr lang="es-ES" i="1">
                              <a:latin typeface="Cambria Math" panose="02040503050406030204" pitchFamily="18" charset="0"/>
                              <a:ea typeface="Times New Roman" panose="02020603050405020304" pitchFamily="18" charset="0"/>
                              <a:cs typeface="Arial" panose="020B0604020202020204" pitchFamily="34" charset="0"/>
                            </a:rPr>
                            <m:t>4</m:t>
                          </m:r>
                        </m:den>
                      </m:f>
                      <m:r>
                        <a:rPr lang="es-ES" i="1">
                          <a:latin typeface="Cambria Math" panose="02040503050406030204" pitchFamily="18" charset="0"/>
                          <a:ea typeface="Times New Roman" panose="02020603050405020304" pitchFamily="18" charset="0"/>
                          <a:cs typeface="Arial" panose="020B0604020202020204" pitchFamily="34" charset="0"/>
                        </a:rPr>
                        <m:t>∗</m:t>
                      </m:r>
                      <m:sSup>
                        <m:sSupPr>
                          <m:ctrlPr>
                            <a:rPr lang="es-ES" i="1">
                              <a:latin typeface="Cambria Math" panose="02040503050406030204" pitchFamily="18" charset="0"/>
                              <a:ea typeface="Times New Roman" panose="02020603050405020304" pitchFamily="18" charset="0"/>
                              <a:cs typeface="Arial" panose="020B0604020202020204" pitchFamily="34" charset="0"/>
                            </a:rPr>
                          </m:ctrlPr>
                        </m:sSupPr>
                        <m:e>
                          <m:r>
                            <a:rPr lang="es-ES" i="1">
                              <a:latin typeface="Cambria Math" panose="02040503050406030204" pitchFamily="18" charset="0"/>
                              <a:ea typeface="Times New Roman" panose="02020603050405020304" pitchFamily="18" charset="0"/>
                              <a:cs typeface="Arial" panose="020B0604020202020204" pitchFamily="34" charset="0"/>
                            </a:rPr>
                            <m:t>𝑑</m:t>
                          </m:r>
                        </m:e>
                        <m:sup>
                          <m:r>
                            <a:rPr lang="es-ES" i="1">
                              <a:latin typeface="Cambria Math" panose="02040503050406030204" pitchFamily="18" charset="0"/>
                              <a:ea typeface="Times New Roman" panose="02020603050405020304" pitchFamily="18" charset="0"/>
                              <a:cs typeface="Arial" panose="020B0604020202020204" pitchFamily="34" charset="0"/>
                            </a:rPr>
                            <m:t>2</m:t>
                          </m:r>
                        </m:sup>
                      </m:sSup>
                      <m:r>
                        <a:rPr lang="es-ES" i="1">
                          <a:latin typeface="Cambria Math" panose="02040503050406030204" pitchFamily="18" charset="0"/>
                          <a:ea typeface="Times New Roman" panose="02020603050405020304" pitchFamily="18" charset="0"/>
                          <a:cs typeface="Arial" panose="020B0604020202020204" pitchFamily="34" charset="0"/>
                        </a:rPr>
                        <m:t>∗</m:t>
                      </m:r>
                      <m:r>
                        <a:rPr lang="es-ES" i="1">
                          <a:latin typeface="Cambria Math" panose="02040503050406030204" pitchFamily="18" charset="0"/>
                          <a:ea typeface="Times New Roman" panose="02020603050405020304" pitchFamily="18" charset="0"/>
                          <a:cs typeface="Arial" panose="020B0604020202020204" pitchFamily="34" charset="0"/>
                        </a:rPr>
                        <m:t>𝑃</m:t>
                      </m:r>
                      <m:r>
                        <a:rPr lang="es-ES" i="1">
                          <a:latin typeface="Cambria Math" panose="02040503050406030204" pitchFamily="18" charset="0"/>
                          <a:ea typeface="Times New Roman" panose="02020603050405020304" pitchFamily="18" charset="0"/>
                          <a:cs typeface="Arial" panose="020B0604020202020204" pitchFamily="34" charset="0"/>
                        </a:rPr>
                        <m:t>∗</m:t>
                      </m:r>
                      <m:r>
                        <a:rPr lang="es-ES" i="1">
                          <a:latin typeface="Cambria Math" panose="02040503050406030204" pitchFamily="18" charset="0"/>
                          <a:ea typeface="Times New Roman" panose="02020603050405020304" pitchFamily="18" charset="0"/>
                          <a:cs typeface="Arial" panose="020B0604020202020204" pitchFamily="34" charset="0"/>
                        </a:rPr>
                        <m:t>𝜂</m:t>
                      </m:r>
                    </m:oMath>
                  </m:oMathPara>
                </a14:m>
                <a:endParaRPr lang="es-ES" dirty="0">
                  <a:latin typeface="Times New Roman" panose="02020603050405020304" pitchFamily="18" charset="0"/>
                  <a:ea typeface="Times New Roman" panose="02020603050405020304" pitchFamily="18" charset="0"/>
                </a:endParaRPr>
              </a:p>
              <a:p>
                <a:endParaRPr lang="es-ES" dirty="0"/>
              </a:p>
            </p:txBody>
          </p:sp>
        </mc:Choice>
        <mc:Fallback xmlns="">
          <p:sp>
            <p:nvSpPr>
              <p:cNvPr id="19" name="Rectángulo 18"/>
              <p:cNvSpPr>
                <a:spLocks noRot="1" noChangeAspect="1" noMove="1" noResize="1" noEditPoints="1" noAdjustHandles="1" noChangeArrowheads="1" noChangeShapeType="1" noTextEdit="1"/>
              </p:cNvSpPr>
              <p:nvPr/>
            </p:nvSpPr>
            <p:spPr>
              <a:xfrm>
                <a:off x="1985076" y="3155515"/>
                <a:ext cx="2276008" cy="839974"/>
              </a:xfrm>
              <a:prstGeom prst="rect">
                <a:avLst/>
              </a:prstGeom>
              <a:blipFill rotWithShape="0">
                <a:blip r:embed="rId4"/>
                <a:stretch>
                  <a:fillRect/>
                </a:stretch>
              </a:blipFill>
            </p:spPr>
            <p:txBody>
              <a:bodyPr/>
              <a:lstStyle/>
              <a:p>
                <a:r>
                  <a:rPr lang="es-ES">
                    <a:noFill/>
                  </a:rPr>
                  <a:t> </a:t>
                </a:r>
              </a:p>
            </p:txBody>
          </p:sp>
        </mc:Fallback>
      </mc:AlternateContent>
      <p:sp>
        <p:nvSpPr>
          <p:cNvPr id="16" name="Rectángulo 15"/>
          <p:cNvSpPr/>
          <p:nvPr/>
        </p:nvSpPr>
        <p:spPr>
          <a:xfrm>
            <a:off x="827584" y="1201831"/>
            <a:ext cx="7543882" cy="1200329"/>
          </a:xfrm>
          <a:prstGeom prst="rect">
            <a:avLst/>
          </a:prstGeom>
        </p:spPr>
        <p:txBody>
          <a:bodyPr wrap="square">
            <a:spAutoFit/>
          </a:bodyPr>
          <a:lstStyle/>
          <a:p>
            <a:pPr algn="just"/>
            <a:r>
              <a:rPr lang="es-ES" dirty="0" smtClean="0">
                <a:latin typeface="Times New Roman" panose="02020603050405020304" pitchFamily="18" charset="0"/>
                <a:cs typeface="Times New Roman" panose="02020603050405020304" pitchFamily="18" charset="0"/>
              </a:rPr>
              <a:t>Los </a:t>
            </a:r>
            <a:r>
              <a:rPr lang="es-ES" dirty="0">
                <a:latin typeface="Times New Roman" panose="02020603050405020304" pitchFamily="18" charset="0"/>
                <a:cs typeface="Times New Roman" panose="02020603050405020304" pitchFamily="18" charset="0"/>
              </a:rPr>
              <a:t>cilindros hidráulicos para la operación del puente deben ser dimensionados y probados para proveer el torque de arranque máximo y la fuerza necesaria para sostener el tramo, a una presión igual o menor que la presión nominal del cilindro.</a:t>
            </a:r>
          </a:p>
        </p:txBody>
      </p:sp>
      <p:sp>
        <p:nvSpPr>
          <p:cNvPr id="21" name="Rectángulo 20"/>
          <p:cNvSpPr/>
          <p:nvPr/>
        </p:nvSpPr>
        <p:spPr>
          <a:xfrm>
            <a:off x="887820" y="2244753"/>
            <a:ext cx="7543882" cy="646331"/>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Así, el valor del empuje o fuerza de elevación (Fe) capaz de desarrollar un cilindro hidráulico viene dado por la siguiente expresión:</a:t>
            </a:r>
            <a:endParaRPr lang="es-ES"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ángulo 23"/>
              <p:cNvSpPr/>
              <p:nvPr/>
            </p:nvSpPr>
            <p:spPr>
              <a:xfrm>
                <a:off x="887820" y="4000582"/>
                <a:ext cx="7543882" cy="2062359"/>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Siendo:</a:t>
                </a:r>
              </a:p>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𝑒</m:t>
                        </m:r>
                      </m:sub>
                    </m:sSub>
                  </m:oMath>
                </a14:m>
                <a:r>
                  <a:rPr lang="es-ES" dirty="0"/>
                  <a:t>,   </a:t>
                </a:r>
                <a:r>
                  <a:rPr lang="es-ES" dirty="0" smtClean="0"/>
                  <a:t>	</a:t>
                </a:r>
                <a:r>
                  <a:rPr lang="es-ES" dirty="0" smtClean="0">
                    <a:latin typeface="Times New Roman" panose="02020603050405020304" pitchFamily="18" charset="0"/>
                    <a:cs typeface="Times New Roman" panose="02020603050405020304" pitchFamily="18" charset="0"/>
                  </a:rPr>
                  <a:t>Fuerza </a:t>
                </a:r>
                <a:r>
                  <a:rPr lang="es-ES" dirty="0">
                    <a:latin typeface="Times New Roman" panose="02020603050405020304" pitchFamily="18" charset="0"/>
                    <a:cs typeface="Times New Roman" panose="02020603050405020304" pitchFamily="18" charset="0"/>
                  </a:rPr>
                  <a:t>empuje desarrollada por el cilindro, en </a:t>
                </a:r>
                <a:r>
                  <a:rPr lang="es-ES" dirty="0" err="1">
                    <a:latin typeface="Times New Roman" panose="02020603050405020304" pitchFamily="18" charset="0"/>
                    <a:cs typeface="Times New Roman" panose="02020603050405020304" pitchFamily="18" charset="0"/>
                  </a:rPr>
                  <a:t>lbf</a:t>
                </a:r>
                <a:endParaRPr lang="es-ES" dirty="0">
                  <a:latin typeface="Times New Roman" panose="02020603050405020304" pitchFamily="18" charset="0"/>
                  <a:cs typeface="Times New Roman" panose="02020603050405020304" pitchFamily="18" charset="0"/>
                </a:endParaRPr>
              </a:p>
              <a:p>
                <a14:m>
                  <m:oMath xmlns:m="http://schemas.openxmlformats.org/officeDocument/2006/math">
                    <m:sSup>
                      <m:sSupPr>
                        <m:ctrlPr>
                          <a:rPr lang="es-ES" i="1" smtClean="0">
                            <a:latin typeface="Cambria Math" panose="02040503050406030204" pitchFamily="18" charset="0"/>
                          </a:rPr>
                        </m:ctrlPr>
                      </m:sSupPr>
                      <m:e>
                        <m:r>
                          <a:rPr lang="es-ES" i="1">
                            <a:latin typeface="Cambria Math" panose="02040503050406030204" pitchFamily="18" charset="0"/>
                          </a:rPr>
                          <m:t>𝑑</m:t>
                        </m:r>
                      </m:e>
                      <m:sup>
                        <m:r>
                          <a:rPr lang="es-ES" i="1">
                            <a:latin typeface="Cambria Math" panose="02040503050406030204" pitchFamily="18" charset="0"/>
                          </a:rPr>
                          <m:t>2</m:t>
                        </m:r>
                      </m:sup>
                    </m:sSup>
                  </m:oMath>
                </a14:m>
                <a:r>
                  <a:rPr lang="es-ES" dirty="0"/>
                  <a:t>	</a:t>
                </a:r>
                <a:r>
                  <a:rPr lang="es-ES" dirty="0">
                    <a:latin typeface="Times New Roman" panose="02020603050405020304" pitchFamily="18" charset="0"/>
                    <a:cs typeface="Times New Roman" panose="02020603050405020304" pitchFamily="18" charset="0"/>
                  </a:rPr>
                  <a:t>Área del cilindro, en pulg2</a:t>
                </a:r>
                <a:r>
                  <a:rPr lang="es-ES" dirty="0"/>
                  <a:t>.</a:t>
                </a:r>
              </a:p>
              <a:p>
                <a14:m>
                  <m:oMath xmlns:m="http://schemas.openxmlformats.org/officeDocument/2006/math">
                    <m:r>
                      <a:rPr lang="es-ES" i="1">
                        <a:latin typeface="Cambria Math" panose="02040503050406030204" pitchFamily="18" charset="0"/>
                      </a:rPr>
                      <m:t>𝑃</m:t>
                    </m:r>
                  </m:oMath>
                </a14:m>
                <a:r>
                  <a:rPr lang="es-ES" dirty="0"/>
                  <a:t>	</a:t>
                </a:r>
                <a:r>
                  <a:rPr lang="es-ES" dirty="0">
                    <a:latin typeface="Times New Roman" panose="02020603050405020304" pitchFamily="18" charset="0"/>
                    <a:cs typeface="Times New Roman" panose="02020603050405020304" pitchFamily="18" charset="0"/>
                  </a:rPr>
                  <a:t>Presión de servicio a la que se encuentra el aceite hidráulico en el </a:t>
                </a:r>
                <a:r>
                  <a:rPr lang="es-ES" dirty="0" smtClean="0">
                    <a:latin typeface="Times New Roman" panose="02020603050405020304" pitchFamily="18" charset="0"/>
                    <a:cs typeface="Times New Roman" panose="02020603050405020304" pitchFamily="18" charset="0"/>
                  </a:rPr>
                  <a:t>	interior </a:t>
                </a:r>
                <a:r>
                  <a:rPr lang="es-ES" dirty="0">
                    <a:latin typeface="Times New Roman" panose="02020603050405020304" pitchFamily="18" charset="0"/>
                    <a:cs typeface="Times New Roman" panose="02020603050405020304" pitchFamily="18" charset="0"/>
                  </a:rPr>
                  <a:t>del cilindro, en psi. (3000 psi </a:t>
                </a:r>
                <a:r>
                  <a:rPr lang="es-ES" dirty="0" err="1">
                    <a:latin typeface="Times New Roman" panose="02020603050405020304" pitchFamily="18" charset="0"/>
                    <a:cs typeface="Times New Roman" panose="02020603050405020304" pitchFamily="18" charset="0"/>
                  </a:rPr>
                  <a:t>máx</a:t>
                </a:r>
                <a:r>
                  <a:rPr lang="es-ES" dirty="0">
                    <a:latin typeface="Times New Roman" panose="02020603050405020304" pitchFamily="18" charset="0"/>
                    <a:cs typeface="Times New Roman" panose="02020603050405020304" pitchFamily="18" charset="0"/>
                  </a:rPr>
                  <a:t>, AASHTO </a:t>
                </a:r>
                <a:r>
                  <a:rPr lang="es-ES" dirty="0" err="1" smtClean="0">
                    <a:latin typeface="Times New Roman" panose="02020603050405020304" pitchFamily="18" charset="0"/>
                    <a:cs typeface="Times New Roman" panose="02020603050405020304" pitchFamily="18" charset="0"/>
                  </a:rPr>
                  <a:t>Movable</a:t>
                </a: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Bridge</a:t>
                </a:r>
                <a:r>
                  <a:rPr lang="es-ES" dirty="0">
                    <a:latin typeface="Times New Roman" panose="02020603050405020304" pitchFamily="18" charset="0"/>
                    <a:cs typeface="Times New Roman" panose="02020603050405020304" pitchFamily="18" charset="0"/>
                  </a:rPr>
                  <a:t>)</a:t>
                </a:r>
              </a:p>
              <a:p>
                <a14:m>
                  <m:oMath xmlns:m="http://schemas.openxmlformats.org/officeDocument/2006/math">
                    <m:r>
                      <a:rPr lang="es-ES" i="1">
                        <a:latin typeface="Cambria Math" panose="02040503050406030204" pitchFamily="18" charset="0"/>
                      </a:rPr>
                      <m:t>𝜂</m:t>
                    </m:r>
                  </m:oMath>
                </a14:m>
                <a:r>
                  <a:rPr lang="es-ES" dirty="0"/>
                  <a:t>	</a:t>
                </a:r>
                <a:r>
                  <a:rPr lang="es-ES" dirty="0">
                    <a:latin typeface="Times New Roman" panose="02020603050405020304" pitchFamily="18" charset="0"/>
                    <a:cs typeface="Times New Roman" panose="02020603050405020304" pitchFamily="18" charset="0"/>
                  </a:rPr>
                  <a:t>Rendimiento de los cilindros</a:t>
                </a:r>
              </a:p>
            </p:txBody>
          </p:sp>
        </mc:Choice>
        <mc:Fallback xmlns="">
          <p:sp>
            <p:nvSpPr>
              <p:cNvPr id="24" name="Rectángulo 23"/>
              <p:cNvSpPr>
                <a:spLocks noRot="1" noChangeAspect="1" noMove="1" noResize="1" noEditPoints="1" noAdjustHandles="1" noChangeArrowheads="1" noChangeShapeType="1" noTextEdit="1"/>
              </p:cNvSpPr>
              <p:nvPr/>
            </p:nvSpPr>
            <p:spPr>
              <a:xfrm>
                <a:off x="887820" y="4000582"/>
                <a:ext cx="7543882" cy="2062359"/>
              </a:xfrm>
              <a:prstGeom prst="rect">
                <a:avLst/>
              </a:prstGeom>
              <a:blipFill rotWithShape="0">
                <a:blip r:embed="rId5"/>
                <a:stretch>
                  <a:fillRect l="-728" t="-1475" b="-3245"/>
                </a:stretch>
              </a:blipFill>
            </p:spPr>
            <p:txBody>
              <a:bodyPr/>
              <a:lstStyle/>
              <a:p>
                <a:r>
                  <a:rPr lang="es-ES">
                    <a:noFill/>
                  </a:rPr>
                  <a:t> </a:t>
                </a:r>
              </a:p>
            </p:txBody>
          </p:sp>
        </mc:Fallback>
      </mc:AlternateContent>
      <p:pic>
        <p:nvPicPr>
          <p:cNvPr id="25" name="Imagen 24" descr="Esquema de un cilindro hidráulico"/>
          <p:cNvPicPr/>
          <p:nvPr/>
        </p:nvPicPr>
        <p:blipFill>
          <a:blip r:embed="rId6">
            <a:extLst>
              <a:ext uri="{28A0092B-C50C-407E-A947-70E740481C1C}">
                <a14:useLocalDpi xmlns:a14="http://schemas.microsoft.com/office/drawing/2010/main" val="0"/>
              </a:ext>
            </a:extLst>
          </a:blip>
          <a:srcRect/>
          <a:stretch>
            <a:fillRect/>
          </a:stretch>
        </p:blipFill>
        <p:spPr bwMode="auto">
          <a:xfrm>
            <a:off x="5148064" y="2951762"/>
            <a:ext cx="3467100" cy="1362075"/>
          </a:xfrm>
          <a:prstGeom prst="rect">
            <a:avLst/>
          </a:prstGeom>
          <a:noFill/>
          <a:ln>
            <a:noFill/>
          </a:ln>
        </p:spPr>
      </p:pic>
    </p:spTree>
    <p:extLst>
      <p:ext uri="{BB962C8B-B14F-4D97-AF65-F5344CB8AC3E}">
        <p14:creationId xmlns:p14="http://schemas.microsoft.com/office/powerpoint/2010/main" val="3519467689"/>
      </p:ext>
    </p:extLst>
  </p:cSld>
  <p:clrMapOvr>
    <a:masterClrMapping/>
  </p:clrMapOvr>
  <p:transition spd="slow">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7050"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a:latin typeface="Times New Roman" panose="02020603050405020304" pitchFamily="18" charset="0"/>
                <a:ea typeface="Calibri" panose="020F0502020204030204" pitchFamily="34" charset="0"/>
              </a:rPr>
              <a:t>CILINDRO HIDRÁULICO PARA ELEVACÍÓN DE PUENTE</a:t>
            </a: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4680304" y="1794199"/>
                <a:ext cx="3394775" cy="1187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𝑑</m:t>
                      </m:r>
                      <m:r>
                        <a:rPr lang="es-ES" i="1">
                          <a:latin typeface="Cambria Math" panose="02040503050406030204" pitchFamily="18" charset="0"/>
                        </a:rPr>
                        <m:t>=</m:t>
                      </m:r>
                      <m:rad>
                        <m:radPr>
                          <m:degHide m:val="on"/>
                          <m:ctrlPr>
                            <a:rPr lang="es-ES" i="1">
                              <a:latin typeface="Cambria Math" panose="02040503050406030204" pitchFamily="18" charset="0"/>
                            </a:rPr>
                          </m:ctrlPr>
                        </m:radPr>
                        <m:deg/>
                        <m:e>
                          <m:f>
                            <m:fPr>
                              <m:ctrlPr>
                                <a:rPr lang="es-ES" i="1">
                                  <a:latin typeface="Cambria Math" panose="02040503050406030204" pitchFamily="18" charset="0"/>
                                </a:rPr>
                              </m:ctrlPr>
                            </m:fPr>
                            <m:num>
                              <m:r>
                                <a:rPr lang="es-ES" i="1">
                                  <a:latin typeface="Cambria Math" panose="02040503050406030204" pitchFamily="18" charset="0"/>
                                </a:rPr>
                                <m:t>4∗187083.36</m:t>
                              </m:r>
                            </m:num>
                            <m:den>
                              <m:r>
                                <a:rPr lang="es-ES" i="1">
                                  <a:latin typeface="Cambria Math" panose="02040503050406030204" pitchFamily="18" charset="0"/>
                                </a:rPr>
                                <m:t>𝜋</m:t>
                              </m:r>
                              <m:r>
                                <a:rPr lang="es-ES" i="1">
                                  <a:latin typeface="Cambria Math" panose="02040503050406030204" pitchFamily="18" charset="0"/>
                                </a:rPr>
                                <m:t>∗3000∗0.85</m:t>
                              </m:r>
                            </m:den>
                          </m:f>
                        </m:e>
                      </m:rad>
                      <m:r>
                        <a:rPr lang="es-ES" i="1">
                          <a:latin typeface="Cambria Math" panose="02040503050406030204" pitchFamily="18" charset="0"/>
                        </a:rPr>
                        <m:t>=9.66 </m:t>
                      </m:r>
                      <m:r>
                        <a:rPr lang="es-ES" i="1">
                          <a:latin typeface="Cambria Math" panose="02040503050406030204" pitchFamily="18" charset="0"/>
                        </a:rPr>
                        <m:t>𝑖𝑛</m:t>
                      </m:r>
                    </m:oMath>
                  </m:oMathPara>
                </a14:m>
                <a:endParaRPr lang="es-ES" dirty="0"/>
              </a:p>
              <a:p>
                <a:endParaRPr lang="es-ES" dirty="0"/>
              </a:p>
            </p:txBody>
          </p:sp>
        </mc:Choice>
        <mc:Fallback xmlns="">
          <p:sp>
            <p:nvSpPr>
              <p:cNvPr id="19" name="Rectángulo 18"/>
              <p:cNvSpPr>
                <a:spLocks noRot="1" noChangeAspect="1" noMove="1" noResize="1" noEditPoints="1" noAdjustHandles="1" noChangeArrowheads="1" noChangeShapeType="1" noTextEdit="1"/>
              </p:cNvSpPr>
              <p:nvPr/>
            </p:nvSpPr>
            <p:spPr>
              <a:xfrm>
                <a:off x="4680304" y="1794199"/>
                <a:ext cx="3394775" cy="118769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878877" y="1333243"/>
                <a:ext cx="3485396" cy="258532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b="1" i="0" u="sng" smtClean="0">
                          <a:latin typeface="Cambria Math" panose="02040503050406030204" pitchFamily="18" charset="0"/>
                        </a:rPr>
                        <m:t>𝐃𝐢</m:t>
                      </m:r>
                      <m:r>
                        <a:rPr lang="es-ES" b="1" i="0" u="sng" smtClean="0">
                          <a:latin typeface="Cambria Math" panose="02040503050406030204" pitchFamily="18" charset="0"/>
                        </a:rPr>
                        <m:t>á</m:t>
                      </m:r>
                      <m:r>
                        <a:rPr lang="es-ES" b="1" i="0" u="sng" smtClean="0">
                          <a:latin typeface="Cambria Math" panose="02040503050406030204" pitchFamily="18" charset="0"/>
                        </a:rPr>
                        <m:t>𝐦𝐞𝐭𝐫𝐨</m:t>
                      </m:r>
                      <m:r>
                        <a:rPr lang="es-ES" b="1" i="0" u="sng" smtClean="0">
                          <a:latin typeface="Cambria Math" panose="02040503050406030204" pitchFamily="18" charset="0"/>
                        </a:rPr>
                        <m:t> </m:t>
                      </m:r>
                      <m:r>
                        <a:rPr lang="es-ES" b="1" i="0" u="sng" smtClean="0">
                          <a:latin typeface="Cambria Math" panose="02040503050406030204" pitchFamily="18" charset="0"/>
                        </a:rPr>
                        <m:t>𝐝𝐞</m:t>
                      </m:r>
                      <m:r>
                        <a:rPr lang="es-ES" b="1" i="0" u="sng" smtClean="0">
                          <a:latin typeface="Cambria Math" panose="02040503050406030204" pitchFamily="18" charset="0"/>
                        </a:rPr>
                        <m:t> </m:t>
                      </m:r>
                      <m:r>
                        <a:rPr lang="es-ES" b="1" i="0" u="sng" smtClean="0">
                          <a:latin typeface="Cambria Math" panose="02040503050406030204" pitchFamily="18" charset="0"/>
                        </a:rPr>
                        <m:t>𝐏𝐢𝐬𝐭</m:t>
                      </m:r>
                      <m:r>
                        <a:rPr lang="es-ES" b="1" i="0" u="sng" smtClean="0">
                          <a:latin typeface="Cambria Math" panose="02040503050406030204" pitchFamily="18" charset="0"/>
                        </a:rPr>
                        <m:t>ó</m:t>
                      </m:r>
                      <m:r>
                        <a:rPr lang="es-ES" b="1" i="0" u="sng" smtClean="0">
                          <a:latin typeface="Cambria Math" panose="02040503050406030204" pitchFamily="18" charset="0"/>
                        </a:rPr>
                        <m:t>𝐧</m:t>
                      </m:r>
                    </m:oMath>
                  </m:oMathPara>
                </a14:m>
                <a:endParaRPr lang="es-ES" b="1" u="sng" dirty="0" smtClean="0"/>
              </a:p>
              <a:p>
                <a:endParaRPr lang="es-ES" b="1" u="sng" dirty="0" smtClean="0"/>
              </a:p>
              <a:p>
                <a:pPr algn="just"/>
                <a:r>
                  <a:rPr lang="es-ES" dirty="0">
                    <a:latin typeface="Times New Roman" panose="02020603050405020304" pitchFamily="18" charset="0"/>
                    <a:cs typeface="Times New Roman" panose="02020603050405020304" pitchFamily="18" charset="0"/>
                  </a:rPr>
                  <a:t>En este caso el peso del acero más el concreto y la carpeta asfáltica se convertirá en la fuerza (Fe) que necesita desarrollar el cilindro con el fin de elevar la hoja basculante, así, el diámetro requerido será:</a:t>
                </a:r>
              </a:p>
              <a:p>
                <a:endParaRPr lang="es-ES" b="1" u="sng" dirty="0"/>
              </a:p>
            </p:txBody>
          </p:sp>
        </mc:Choice>
        <mc:Fallback xmlns="">
          <p:sp>
            <p:nvSpPr>
              <p:cNvPr id="11" name="Rectángulo 10"/>
              <p:cNvSpPr>
                <a:spLocks noRot="1" noChangeAspect="1" noMove="1" noResize="1" noEditPoints="1" noAdjustHandles="1" noChangeArrowheads="1" noChangeShapeType="1" noTextEdit="1"/>
              </p:cNvSpPr>
              <p:nvPr/>
            </p:nvSpPr>
            <p:spPr>
              <a:xfrm>
                <a:off x="878877" y="1333243"/>
                <a:ext cx="3485396" cy="2585323"/>
              </a:xfrm>
              <a:prstGeom prst="rect">
                <a:avLst/>
              </a:prstGeom>
              <a:blipFill rotWithShape="0">
                <a:blip r:embed="rId5"/>
                <a:stretch>
                  <a:fillRect l="-1399" r="-157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4680304" y="3577033"/>
                <a:ext cx="4032448" cy="8399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𝑟</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𝜋</m:t>
                          </m:r>
                        </m:num>
                        <m:den>
                          <m:r>
                            <a:rPr lang="es-ES" i="1">
                              <a:latin typeface="Cambria Math" panose="02040503050406030204" pitchFamily="18" charset="0"/>
                            </a:rPr>
                            <m:t>4</m:t>
                          </m:r>
                        </m:den>
                      </m:f>
                      <m:r>
                        <a:rPr lang="es-ES" i="1">
                          <a:latin typeface="Cambria Math" panose="02040503050406030204" pitchFamily="18" charset="0"/>
                        </a:rPr>
                        <m:t>∗</m:t>
                      </m:r>
                      <m:d>
                        <m:dPr>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ES" i="1">
                                  <a:latin typeface="Cambria Math" panose="02040503050406030204" pitchFamily="18" charset="0"/>
                                </a:rPr>
                                <m:t>9.84</m:t>
                              </m:r>
                            </m:e>
                            <m:sup>
                              <m:r>
                                <a:rPr lang="es-ES" i="1">
                                  <a:latin typeface="Cambria Math" panose="02040503050406030204" pitchFamily="18" charset="0"/>
                                </a:rPr>
                                <m:t>2</m:t>
                              </m:r>
                            </m:sup>
                          </m:sSup>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7.08</m:t>
                              </m:r>
                            </m:e>
                            <m:sup>
                              <m:r>
                                <a:rPr lang="es-ES" i="1">
                                  <a:latin typeface="Cambria Math" panose="02040503050406030204" pitchFamily="18" charset="0"/>
                                </a:rPr>
                                <m:t>2</m:t>
                              </m:r>
                            </m:sup>
                          </m:sSup>
                        </m:e>
                      </m:d>
                      <m:r>
                        <a:rPr lang="es-ES" i="1">
                          <a:latin typeface="Cambria Math" panose="02040503050406030204" pitchFamily="18" charset="0"/>
                        </a:rPr>
                        <m:t>∗3000∗0.8</m:t>
                      </m:r>
                      <m:r>
                        <a:rPr lang="es-ES" i="1" smtClean="0">
                          <a:latin typeface="Cambria Math" panose="02040503050406030204" pitchFamily="18" charset="0"/>
                        </a:rPr>
                        <m:t>5</m:t>
                      </m:r>
                    </m:oMath>
                  </m:oMathPara>
                </a14:m>
                <a:endParaRPr lang="es-ES" dirty="0"/>
              </a:p>
              <a:p>
                <a:pPr/>
                <a14:m>
                  <m:oMathPara xmlns:m="http://schemas.openxmlformats.org/officeDocument/2006/math">
                    <m:oMathParaPr>
                      <m:jc m:val="left"/>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𝑟</m:t>
                          </m:r>
                        </m:sub>
                      </m:sSub>
                      <m:r>
                        <a:rPr lang="es-ES" i="1">
                          <a:latin typeface="Cambria Math" panose="02040503050406030204" pitchFamily="18" charset="0"/>
                        </a:rPr>
                        <m:t>=93527.53 </m:t>
                      </m:r>
                      <m:r>
                        <a:rPr lang="es-ES" i="1">
                          <a:latin typeface="Cambria Math" panose="02040503050406030204" pitchFamily="18" charset="0"/>
                        </a:rPr>
                        <m:t>𝑙𝑏𝑓</m:t>
                      </m:r>
                    </m:oMath>
                  </m:oMathPara>
                </a14:m>
                <a:endParaRPr lang="es-ES" dirty="0"/>
              </a:p>
            </p:txBody>
          </p:sp>
        </mc:Choice>
        <mc:Fallback xmlns="">
          <p:sp>
            <p:nvSpPr>
              <p:cNvPr id="20" name="Rectángulo 19"/>
              <p:cNvSpPr>
                <a:spLocks noRot="1" noChangeAspect="1" noMove="1" noResize="1" noEditPoints="1" noAdjustHandles="1" noChangeArrowheads="1" noChangeShapeType="1" noTextEdit="1"/>
              </p:cNvSpPr>
              <p:nvPr/>
            </p:nvSpPr>
            <p:spPr>
              <a:xfrm>
                <a:off x="4680304" y="3577033"/>
                <a:ext cx="4032448" cy="839974"/>
              </a:xfrm>
              <a:prstGeom prst="rect">
                <a:avLst/>
              </a:prstGeom>
              <a:blipFill rotWithShape="0">
                <a:blip r:embed="rId6"/>
                <a:stretch>
                  <a:fillRect b="-507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4704387" y="4748853"/>
                <a:ext cx="4032448" cy="66749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i="1">
                          <a:latin typeface="Cambria Math" panose="02040503050406030204" pitchFamily="18" charset="0"/>
                        </a:rPr>
                        <m:t>𝑣</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19.68 </m:t>
                          </m:r>
                          <m:r>
                            <a:rPr lang="es-ES" i="1">
                              <a:latin typeface="Cambria Math" panose="02040503050406030204" pitchFamily="18" charset="0"/>
                            </a:rPr>
                            <m:t>𝑓𝑡</m:t>
                          </m:r>
                        </m:num>
                        <m:den>
                          <m:r>
                            <a:rPr lang="es-ES" i="1">
                              <a:latin typeface="Cambria Math" panose="02040503050406030204" pitchFamily="18" charset="0"/>
                            </a:rPr>
                            <m:t>70 </m:t>
                          </m:r>
                          <m:r>
                            <a:rPr lang="es-ES" i="1">
                              <a:latin typeface="Cambria Math" panose="02040503050406030204" pitchFamily="18" charset="0"/>
                            </a:rPr>
                            <m:t>𝑠𝑒𝑔</m:t>
                          </m:r>
                        </m:den>
                      </m:f>
                      <m:r>
                        <a:rPr lang="es-ES" i="1">
                          <a:latin typeface="Cambria Math" panose="02040503050406030204" pitchFamily="18" charset="0"/>
                        </a:rPr>
                        <m:t>=0.28</m:t>
                      </m:r>
                      <m:f>
                        <m:fPr>
                          <m:ctrlPr>
                            <a:rPr lang="es-ES" i="1">
                              <a:latin typeface="Cambria Math" panose="02040503050406030204" pitchFamily="18" charset="0"/>
                            </a:rPr>
                          </m:ctrlPr>
                        </m:fPr>
                        <m:num>
                          <m:r>
                            <a:rPr lang="es-ES" i="1">
                              <a:latin typeface="Cambria Math" panose="02040503050406030204" pitchFamily="18" charset="0"/>
                            </a:rPr>
                            <m:t>𝑓𝑡</m:t>
                          </m:r>
                        </m:num>
                        <m:den>
                          <m:r>
                            <a:rPr lang="es-ES" i="1">
                              <a:latin typeface="Cambria Math" panose="02040503050406030204" pitchFamily="18" charset="0"/>
                            </a:rPr>
                            <m:t>𝑠</m:t>
                          </m:r>
                        </m:den>
                      </m:f>
                      <m:r>
                        <a:rPr lang="es-ES" i="1">
                          <a:latin typeface="Cambria Math" panose="02040503050406030204" pitchFamily="18" charset="0"/>
                        </a:rPr>
                        <m:t>=3.36</m:t>
                      </m:r>
                      <m:f>
                        <m:fPr>
                          <m:ctrlPr>
                            <a:rPr lang="es-ES" i="1">
                              <a:latin typeface="Cambria Math" panose="02040503050406030204" pitchFamily="18" charset="0"/>
                            </a:rPr>
                          </m:ctrlPr>
                        </m:fPr>
                        <m:num>
                          <m:r>
                            <a:rPr lang="es-ES" i="1">
                              <a:latin typeface="Cambria Math" panose="02040503050406030204" pitchFamily="18" charset="0"/>
                            </a:rPr>
                            <m:t>𝑖𝑛</m:t>
                          </m:r>
                        </m:num>
                        <m:den>
                          <m:r>
                            <a:rPr lang="es-ES" i="1">
                              <a:latin typeface="Cambria Math" panose="02040503050406030204" pitchFamily="18" charset="0"/>
                            </a:rPr>
                            <m:t>𝑠</m:t>
                          </m:r>
                        </m:den>
                      </m:f>
                    </m:oMath>
                  </m:oMathPara>
                </a14:m>
                <a:endParaRPr lang="es-ES" dirty="0"/>
              </a:p>
            </p:txBody>
          </p:sp>
        </mc:Choice>
        <mc:Fallback xmlns="">
          <p:sp>
            <p:nvSpPr>
              <p:cNvPr id="15" name="Rectángulo 14"/>
              <p:cNvSpPr>
                <a:spLocks noRot="1" noChangeAspect="1" noMove="1" noResize="1" noEditPoints="1" noAdjustHandles="1" noChangeArrowheads="1" noChangeShapeType="1" noTextEdit="1"/>
              </p:cNvSpPr>
              <p:nvPr/>
            </p:nvSpPr>
            <p:spPr>
              <a:xfrm>
                <a:off x="4704387" y="4748853"/>
                <a:ext cx="4032448" cy="667490"/>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872446" y="3843720"/>
                <a:ext cx="348539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b="1" i="0" u="sng" smtClean="0">
                          <a:latin typeface="Cambria Math" panose="02040503050406030204" pitchFamily="18" charset="0"/>
                        </a:rPr>
                        <m:t>𝐅𝐮𝐞𝐫𝐳𝐚</m:t>
                      </m:r>
                      <m:r>
                        <a:rPr lang="es-ES" b="1" i="0" u="sng" smtClean="0">
                          <a:latin typeface="Cambria Math" panose="02040503050406030204" pitchFamily="18" charset="0"/>
                        </a:rPr>
                        <m:t> </m:t>
                      </m:r>
                      <m:r>
                        <a:rPr lang="es-ES" b="1" i="0" u="sng" smtClean="0">
                          <a:latin typeface="Cambria Math" panose="02040503050406030204" pitchFamily="18" charset="0"/>
                        </a:rPr>
                        <m:t>𝐝𝐞</m:t>
                      </m:r>
                      <m:r>
                        <a:rPr lang="es-ES" b="1" i="0" u="sng" smtClean="0">
                          <a:latin typeface="Cambria Math" panose="02040503050406030204" pitchFamily="18" charset="0"/>
                        </a:rPr>
                        <m:t> </m:t>
                      </m:r>
                      <m:r>
                        <a:rPr lang="es-ES" b="1" i="0" u="sng" smtClean="0">
                          <a:latin typeface="Cambria Math" panose="02040503050406030204" pitchFamily="18" charset="0"/>
                        </a:rPr>
                        <m:t>𝐫𝐞𝐭𝐫𝐨𝐜𝐞𝐬𝐨</m:t>
                      </m:r>
                    </m:oMath>
                  </m:oMathPara>
                </a14:m>
                <a:endParaRPr lang="es-ES" b="1" u="sng" dirty="0"/>
              </a:p>
            </p:txBody>
          </p:sp>
        </mc:Choice>
        <mc:Fallback xmlns="">
          <p:sp>
            <p:nvSpPr>
              <p:cNvPr id="17" name="Rectángulo 16"/>
              <p:cNvSpPr>
                <a:spLocks noRot="1" noChangeAspect="1" noMove="1" noResize="1" noEditPoints="1" noAdjustHandles="1" noChangeArrowheads="1" noChangeShapeType="1" noTextEdit="1"/>
              </p:cNvSpPr>
              <p:nvPr/>
            </p:nvSpPr>
            <p:spPr>
              <a:xfrm>
                <a:off x="872446" y="3843720"/>
                <a:ext cx="3485396" cy="369332"/>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878877" y="4841284"/>
                <a:ext cx="348539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b="1" i="0" u="sng" smtClean="0">
                          <a:latin typeface="Cambria Math" panose="02040503050406030204" pitchFamily="18" charset="0"/>
                        </a:rPr>
                        <m:t>𝐕𝐞𝐥𝐨𝐜𝐢𝐝𝐚𝐝</m:t>
                      </m:r>
                      <m:r>
                        <a:rPr lang="es-ES" b="1" i="0" u="sng" smtClean="0">
                          <a:latin typeface="Cambria Math" panose="02040503050406030204" pitchFamily="18" charset="0"/>
                        </a:rPr>
                        <m:t> </m:t>
                      </m:r>
                      <m:r>
                        <a:rPr lang="es-ES" b="1" i="0" u="sng" smtClean="0">
                          <a:latin typeface="Cambria Math" panose="02040503050406030204" pitchFamily="18" charset="0"/>
                        </a:rPr>
                        <m:t>𝐝𝐞</m:t>
                      </m:r>
                      <m:r>
                        <a:rPr lang="es-ES" b="1" i="0" u="sng" smtClean="0">
                          <a:latin typeface="Cambria Math" panose="02040503050406030204" pitchFamily="18" charset="0"/>
                        </a:rPr>
                        <m:t> </m:t>
                      </m:r>
                      <m:r>
                        <a:rPr lang="es-ES" b="1" i="0" u="sng" smtClean="0">
                          <a:latin typeface="Cambria Math" panose="02040503050406030204" pitchFamily="18" charset="0"/>
                        </a:rPr>
                        <m:t>𝐬𝐚𝐥𝐢𝐝𝐚</m:t>
                      </m:r>
                      <m:r>
                        <a:rPr lang="es-ES" b="1" i="0" u="sng" smtClean="0">
                          <a:latin typeface="Cambria Math" panose="02040503050406030204" pitchFamily="18" charset="0"/>
                        </a:rPr>
                        <m:t> </m:t>
                      </m:r>
                    </m:oMath>
                  </m:oMathPara>
                </a14:m>
                <a:endParaRPr lang="es-ES" b="1" u="sng" dirty="0"/>
              </a:p>
            </p:txBody>
          </p:sp>
        </mc:Choice>
        <mc:Fallback xmlns="">
          <p:sp>
            <p:nvSpPr>
              <p:cNvPr id="18" name="Rectángulo 17"/>
              <p:cNvSpPr>
                <a:spLocks noRot="1" noChangeAspect="1" noMove="1" noResize="1" noEditPoints="1" noAdjustHandles="1" noChangeArrowheads="1" noChangeShapeType="1" noTextEdit="1"/>
              </p:cNvSpPr>
              <p:nvPr/>
            </p:nvSpPr>
            <p:spPr>
              <a:xfrm>
                <a:off x="878877" y="4841284"/>
                <a:ext cx="3485396" cy="369332"/>
              </a:xfrm>
              <a:prstGeom prst="rect">
                <a:avLst/>
              </a:prstGeom>
              <a:blipFill rotWithShape="0">
                <a:blip r:embed="rId9"/>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529526788"/>
      </p:ext>
    </p:extLst>
  </p:cSld>
  <p:clrMapOvr>
    <a:masterClrMapping/>
  </p:clrMapOvr>
  <p:transition spd="slow">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7050" y="0"/>
            <a:ext cx="921105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a:latin typeface="Times New Roman" panose="02020603050405020304" pitchFamily="18" charset="0"/>
                <a:ea typeface="Calibri" panose="020F0502020204030204" pitchFamily="34" charset="0"/>
              </a:rPr>
              <a:t>CILINDRO HIDRÁULICO PARA ELEVACÍÓN DE PUENTE</a:t>
            </a: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2613223" y="1335333"/>
                <a:ext cx="6109237" cy="1234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𝑎</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𝜋</m:t>
                          </m:r>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9.84</m:t>
                              </m:r>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𝑖𝑛</m:t>
                              </m:r>
                            </m:e>
                            <m:sup>
                              <m:r>
                                <a:rPr lang="es-ES" i="1">
                                  <a:latin typeface="Cambria Math" panose="02040503050406030204" pitchFamily="18" charset="0"/>
                                </a:rPr>
                                <m:t>2</m:t>
                              </m:r>
                            </m:sup>
                          </m:sSup>
                        </m:num>
                        <m:den>
                          <m:r>
                            <a:rPr lang="es-ES" i="1">
                              <a:latin typeface="Cambria Math" panose="02040503050406030204" pitchFamily="18" charset="0"/>
                            </a:rPr>
                            <m:t>4</m:t>
                          </m:r>
                        </m:den>
                      </m:f>
                      <m:r>
                        <a:rPr lang="es-ES" i="1">
                          <a:latin typeface="Cambria Math" panose="02040503050406030204" pitchFamily="18" charset="0"/>
                        </a:rPr>
                        <m:t>∗0.28</m:t>
                      </m:r>
                      <m:f>
                        <m:fPr>
                          <m:ctrlPr>
                            <a:rPr lang="es-ES" i="1">
                              <a:latin typeface="Cambria Math" panose="02040503050406030204" pitchFamily="18" charset="0"/>
                            </a:rPr>
                          </m:ctrlPr>
                        </m:fPr>
                        <m:num>
                          <m:r>
                            <a:rPr lang="es-ES" i="1">
                              <a:latin typeface="Cambria Math" panose="02040503050406030204" pitchFamily="18" charset="0"/>
                            </a:rPr>
                            <m:t>𝑓𝑡</m:t>
                          </m:r>
                        </m:num>
                        <m:den>
                          <m:r>
                            <a:rPr lang="es-ES" i="1">
                              <a:latin typeface="Cambria Math" panose="02040503050406030204" pitchFamily="18" charset="0"/>
                            </a:rPr>
                            <m:t>𝑠</m:t>
                          </m:r>
                        </m:den>
                      </m:f>
                      <m:r>
                        <a:rPr lang="es-ES" i="1">
                          <a:latin typeface="Cambria Math" panose="02040503050406030204" pitchFamily="18" charset="0"/>
                        </a:rPr>
                        <m:t>=8.87</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𝑓𝑡</m:t>
                              </m:r>
                            </m:e>
                            <m:sup>
                              <m:r>
                                <a:rPr lang="es-ES" i="1">
                                  <a:latin typeface="Cambria Math" panose="02040503050406030204" pitchFamily="18" charset="0"/>
                                </a:rPr>
                                <m:t>3</m:t>
                              </m:r>
                            </m:sup>
                          </m:sSup>
                        </m:num>
                        <m:den>
                          <m:r>
                            <a:rPr lang="es-ES" i="1">
                              <a:latin typeface="Cambria Math" panose="02040503050406030204" pitchFamily="18" charset="0"/>
                            </a:rPr>
                            <m:t>𝑚𝑖𝑛</m:t>
                          </m:r>
                        </m:den>
                      </m:f>
                      <m:r>
                        <a:rPr lang="es-ES" i="1">
                          <a:latin typeface="Cambria Math" panose="02040503050406030204" pitchFamily="18" charset="0"/>
                        </a:rPr>
                        <m:t>=251.10</m:t>
                      </m:r>
                      <m:f>
                        <m:fPr>
                          <m:ctrlPr>
                            <a:rPr lang="es-ES" i="1">
                              <a:latin typeface="Cambria Math" panose="02040503050406030204" pitchFamily="18" charset="0"/>
                            </a:rPr>
                          </m:ctrlPr>
                        </m:fPr>
                        <m:num>
                          <m:r>
                            <a:rPr lang="es-ES" i="1">
                              <a:latin typeface="Cambria Math" panose="02040503050406030204" pitchFamily="18" charset="0"/>
                            </a:rPr>
                            <m:t>𝑙𝑡𝑠</m:t>
                          </m:r>
                        </m:num>
                        <m:den>
                          <m:r>
                            <a:rPr lang="es-ES" i="1">
                              <a:latin typeface="Cambria Math" panose="02040503050406030204" pitchFamily="18" charset="0"/>
                            </a:rPr>
                            <m:t>𝑚𝑖𝑛</m:t>
                          </m:r>
                        </m:den>
                      </m:f>
                    </m:oMath>
                  </m:oMathPara>
                </a14:m>
                <a:endParaRPr lang="es-ES" dirty="0"/>
              </a:p>
              <a:p>
                <a:endParaRPr lang="es-ES" dirty="0"/>
              </a:p>
              <a:p>
                <a:endParaRPr lang="es-ES" dirty="0"/>
              </a:p>
            </p:txBody>
          </p:sp>
        </mc:Choice>
        <mc:Fallback xmlns="">
          <p:sp>
            <p:nvSpPr>
              <p:cNvPr id="19" name="Rectángulo 18"/>
              <p:cNvSpPr>
                <a:spLocks noRot="1" noChangeAspect="1" noMove="1" noResize="1" noEditPoints="1" noAdjustHandles="1" noChangeArrowheads="1" noChangeShapeType="1" noTextEdit="1"/>
              </p:cNvSpPr>
              <p:nvPr/>
            </p:nvSpPr>
            <p:spPr>
              <a:xfrm>
                <a:off x="2613223" y="1335333"/>
                <a:ext cx="6109237" cy="123469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91297" y="1554141"/>
                <a:ext cx="348539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b="1" i="0" u="sng" smtClean="0">
                          <a:latin typeface="Cambria Math" panose="02040503050406030204" pitchFamily="18" charset="0"/>
                        </a:rPr>
                        <m:t>𝐂𝐚𝐮𝐝𝐚𝐥</m:t>
                      </m:r>
                      <m:r>
                        <a:rPr lang="es-ES" b="1" i="0" u="sng" smtClean="0">
                          <a:latin typeface="Cambria Math" panose="02040503050406030204" pitchFamily="18" charset="0"/>
                        </a:rPr>
                        <m:t> </m:t>
                      </m:r>
                      <m:r>
                        <a:rPr lang="es-ES" b="1" i="0" u="sng" smtClean="0">
                          <a:latin typeface="Cambria Math" panose="02040503050406030204" pitchFamily="18" charset="0"/>
                        </a:rPr>
                        <m:t>𝐝𝐞</m:t>
                      </m:r>
                      <m:r>
                        <a:rPr lang="es-ES" b="1" i="0" u="sng" smtClean="0">
                          <a:latin typeface="Cambria Math" panose="02040503050406030204" pitchFamily="18" charset="0"/>
                        </a:rPr>
                        <m:t> </m:t>
                      </m:r>
                      <m:r>
                        <a:rPr lang="es-ES" b="1" i="0" u="sng" smtClean="0">
                          <a:latin typeface="Cambria Math" panose="02040503050406030204" pitchFamily="18" charset="0"/>
                        </a:rPr>
                        <m:t>𝐚𝐯𝐚𝐧𝐜𝐞</m:t>
                      </m:r>
                    </m:oMath>
                  </m:oMathPara>
                </a14:m>
                <a:endParaRPr lang="es-ES" b="1" u="sng" dirty="0" smtClean="0"/>
              </a:p>
            </p:txBody>
          </p:sp>
        </mc:Choice>
        <mc:Fallback xmlns="">
          <p:sp>
            <p:nvSpPr>
              <p:cNvPr id="11" name="Rectángulo 10"/>
              <p:cNvSpPr>
                <a:spLocks noRot="1" noChangeAspect="1" noMove="1" noResize="1" noEditPoints="1" noAdjustHandles="1" noChangeArrowheads="1" noChangeShapeType="1" noTextEdit="1"/>
              </p:cNvSpPr>
              <p:nvPr/>
            </p:nvSpPr>
            <p:spPr>
              <a:xfrm>
                <a:off x="191297" y="1554141"/>
                <a:ext cx="3485396" cy="369332"/>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2967246" y="3463445"/>
                <a:ext cx="5544617" cy="159274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i="1" smtClean="0">
                          <a:latin typeface="Cambria Math" panose="02040503050406030204" pitchFamily="18" charset="0"/>
                        </a:rPr>
                        <m:t>𝐾</m:t>
                      </m:r>
                      <m:r>
                        <a:rPr lang="es-ES" i="1" smtClean="0">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𝜋</m:t>
                              </m:r>
                            </m:e>
                            <m:sup>
                              <m:r>
                                <a:rPr lang="es-ES" i="1">
                                  <a:latin typeface="Cambria Math" panose="02040503050406030204" pitchFamily="18" charset="0"/>
                                </a:rPr>
                                <m:t>2</m:t>
                              </m:r>
                            </m:sup>
                          </m:sSup>
                          <m:r>
                            <a:rPr lang="es-ES" i="1">
                              <a:latin typeface="Cambria Math" panose="02040503050406030204" pitchFamily="18" charset="0"/>
                            </a:rPr>
                            <m:t>∗</m:t>
                          </m:r>
                          <m:r>
                            <a:rPr lang="es-ES" i="1">
                              <a:latin typeface="Cambria Math" panose="02040503050406030204" pitchFamily="18" charset="0"/>
                            </a:rPr>
                            <m:t>𝐸</m:t>
                          </m:r>
                          <m:r>
                            <a:rPr lang="es-ES" i="1">
                              <a:latin typeface="Cambria Math" panose="02040503050406030204" pitchFamily="18" charset="0"/>
                            </a:rPr>
                            <m:t>∗</m:t>
                          </m:r>
                          <m:r>
                            <a:rPr lang="es-ES" i="1">
                              <a:latin typeface="Cambria Math" panose="02040503050406030204" pitchFamily="18" charset="0"/>
                            </a:rPr>
                            <m:t>𝐼</m:t>
                          </m:r>
                        </m:num>
                        <m:den>
                          <m:sSup>
                            <m:sSupPr>
                              <m:ctrlPr>
                                <a:rPr lang="es-ES" i="1">
                                  <a:latin typeface="Cambria Math" panose="02040503050406030204" pitchFamily="18" charset="0"/>
                                </a:rPr>
                              </m:ctrlPr>
                            </m:sSupPr>
                            <m:e>
                              <m:r>
                                <a:rPr lang="es-ES" i="1">
                                  <a:latin typeface="Cambria Math" panose="02040503050406030204" pitchFamily="18" charset="0"/>
                                </a:rPr>
                                <m:t>𝐿</m:t>
                              </m:r>
                            </m:e>
                            <m:sup>
                              <m:r>
                                <a:rPr lang="es-ES" i="1">
                                  <a:latin typeface="Cambria Math" panose="02040503050406030204" pitchFamily="18" charset="0"/>
                                </a:rPr>
                                <m:t>2</m:t>
                              </m:r>
                            </m:sup>
                          </m:sSup>
                        </m:den>
                      </m:f>
                    </m:oMath>
                  </m:oMathPara>
                </a14:m>
                <a:endParaRPr lang="es-ES" dirty="0"/>
              </a:p>
              <a:p>
                <a14:m>
                  <m:oMath xmlns:m="http://schemas.openxmlformats.org/officeDocument/2006/math">
                    <m:r>
                      <a:rPr lang="es-ES" i="1">
                        <a:latin typeface="Cambria Math" panose="02040503050406030204" pitchFamily="18" charset="0"/>
                      </a:rPr>
                      <m:t>𝐾</m:t>
                    </m:r>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𝜋</m:t>
                            </m:r>
                          </m:e>
                          <m:sup>
                            <m:r>
                              <a:rPr lang="es-ES" i="1">
                                <a:latin typeface="Cambria Math" panose="02040503050406030204" pitchFamily="18" charset="0"/>
                              </a:rPr>
                              <m:t>2</m:t>
                            </m:r>
                          </m:sup>
                        </m:sSup>
                        <m:r>
                          <a:rPr lang="es-ES" i="1">
                            <a:latin typeface="Cambria Math" panose="02040503050406030204" pitchFamily="18" charset="0"/>
                          </a:rPr>
                          <m:t>∗36000000</m:t>
                        </m:r>
                        <m:f>
                          <m:fPr>
                            <m:ctrlPr>
                              <a:rPr lang="es-ES" i="1">
                                <a:latin typeface="Cambria Math" panose="02040503050406030204" pitchFamily="18" charset="0"/>
                              </a:rPr>
                            </m:ctrlPr>
                          </m:fPr>
                          <m:num>
                            <m:r>
                              <a:rPr lang="es-ES" i="1">
                                <a:latin typeface="Cambria Math" panose="02040503050406030204" pitchFamily="18" charset="0"/>
                              </a:rPr>
                              <m:t>𝑙𝑏</m:t>
                            </m:r>
                          </m:num>
                          <m:den>
                            <m:sSup>
                              <m:sSupPr>
                                <m:ctrlPr>
                                  <a:rPr lang="es-ES" i="1">
                                    <a:latin typeface="Cambria Math" panose="02040503050406030204" pitchFamily="18" charset="0"/>
                                  </a:rPr>
                                </m:ctrlPr>
                              </m:sSupPr>
                              <m:e>
                                <m:r>
                                  <a:rPr lang="es-ES" i="1">
                                    <a:latin typeface="Cambria Math" panose="02040503050406030204" pitchFamily="18" charset="0"/>
                                  </a:rPr>
                                  <m:t>𝑖𝑛</m:t>
                                </m:r>
                              </m:e>
                              <m:sup>
                                <m:r>
                                  <a:rPr lang="es-ES" i="1">
                                    <a:latin typeface="Cambria Math" panose="02040503050406030204" pitchFamily="18" charset="0"/>
                                  </a:rPr>
                                  <m:t>2</m:t>
                                </m:r>
                              </m:sup>
                            </m:sSup>
                          </m:den>
                        </m:f>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𝜋</m:t>
                            </m:r>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(7.08)</m:t>
                                </m:r>
                              </m:e>
                              <m:sup>
                                <m:r>
                                  <a:rPr lang="es-ES" i="1">
                                    <a:latin typeface="Cambria Math" panose="02040503050406030204" pitchFamily="18" charset="0"/>
                                  </a:rPr>
                                  <m:t>4</m:t>
                                </m:r>
                              </m:sup>
                            </m:sSup>
                            <m:sSup>
                              <m:sSupPr>
                                <m:ctrlPr>
                                  <a:rPr lang="es-ES" i="1">
                                    <a:latin typeface="Cambria Math" panose="02040503050406030204" pitchFamily="18" charset="0"/>
                                  </a:rPr>
                                </m:ctrlPr>
                              </m:sSupPr>
                              <m:e>
                                <m:r>
                                  <a:rPr lang="es-ES" i="1">
                                    <a:latin typeface="Cambria Math" panose="02040503050406030204" pitchFamily="18" charset="0"/>
                                  </a:rPr>
                                  <m:t>𝑖𝑛</m:t>
                                </m:r>
                              </m:e>
                              <m:sup>
                                <m:r>
                                  <a:rPr lang="es-ES" i="1">
                                    <a:latin typeface="Cambria Math" panose="02040503050406030204" pitchFamily="18" charset="0"/>
                                  </a:rPr>
                                  <m:t>4</m:t>
                                </m:r>
                              </m:sup>
                            </m:sSup>
                          </m:num>
                          <m:den>
                            <m:r>
                              <a:rPr lang="es-ES" i="1">
                                <a:latin typeface="Cambria Math" panose="02040503050406030204" pitchFamily="18" charset="0"/>
                              </a:rPr>
                              <m:t>64</m:t>
                            </m:r>
                          </m:den>
                        </m:f>
                      </m:num>
                      <m:den>
                        <m:sSup>
                          <m:sSupPr>
                            <m:ctrlPr>
                              <a:rPr lang="es-ES" i="1">
                                <a:latin typeface="Cambria Math" panose="02040503050406030204" pitchFamily="18" charset="0"/>
                              </a:rPr>
                            </m:ctrlPr>
                          </m:sSupPr>
                          <m:e>
                            <m:r>
                              <a:rPr lang="es-ES" i="1">
                                <a:latin typeface="Cambria Math" panose="02040503050406030204" pitchFamily="18" charset="0"/>
                              </a:rPr>
                              <m:t>236.22</m:t>
                            </m:r>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𝑖𝑛</m:t>
                            </m:r>
                          </m:e>
                          <m:sup>
                            <m:r>
                              <a:rPr lang="es-ES" i="1">
                                <a:latin typeface="Cambria Math" panose="02040503050406030204" pitchFamily="18" charset="0"/>
                              </a:rPr>
                              <m:t>2</m:t>
                            </m:r>
                          </m:sup>
                        </m:sSup>
                      </m:den>
                    </m:f>
                  </m:oMath>
                </a14:m>
                <a:r>
                  <a:rPr lang="es-ES" dirty="0"/>
                  <a:t> </a:t>
                </a:r>
                <a14:m>
                  <m:oMath xmlns:m="http://schemas.openxmlformats.org/officeDocument/2006/math">
                    <m:r>
                      <a:rPr lang="es-ES" i="1">
                        <a:latin typeface="Cambria Math" panose="02040503050406030204" pitchFamily="18" charset="0"/>
                      </a:rPr>
                      <m:t>=1735657.85 </m:t>
                    </m:r>
                    <m:r>
                      <a:rPr lang="es-ES" i="1">
                        <a:latin typeface="Cambria Math" panose="02040503050406030204" pitchFamily="18" charset="0"/>
                      </a:rPr>
                      <m:t>𝑙𝑏𝑠</m:t>
                    </m:r>
                  </m:oMath>
                </a14:m>
                <a:endParaRPr lang="es-ES" dirty="0"/>
              </a:p>
              <a:p>
                <a:endParaRPr lang="es-ES" dirty="0"/>
              </a:p>
            </p:txBody>
          </p:sp>
        </mc:Choice>
        <mc:Fallback xmlns="">
          <p:sp>
            <p:nvSpPr>
              <p:cNvPr id="15" name="Rectángulo 14"/>
              <p:cNvSpPr>
                <a:spLocks noRot="1" noChangeAspect="1" noMove="1" noResize="1" noEditPoints="1" noAdjustHandles="1" noChangeArrowheads="1" noChangeShapeType="1" noTextEdit="1"/>
              </p:cNvSpPr>
              <p:nvPr/>
            </p:nvSpPr>
            <p:spPr>
              <a:xfrm>
                <a:off x="2967246" y="3463445"/>
                <a:ext cx="5544617" cy="1592744"/>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191297" y="3682825"/>
                <a:ext cx="311705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b="1" i="0" u="sng" smtClean="0">
                          <a:latin typeface="Cambria Math" panose="02040503050406030204" pitchFamily="18" charset="0"/>
                        </a:rPr>
                        <m:t>𝐕𝐞𝐫𝐢𝐟𝐢𝐜𝐚𝐜𝐢</m:t>
                      </m:r>
                      <m:r>
                        <a:rPr lang="es-ES" b="1" i="0" u="sng" smtClean="0">
                          <a:latin typeface="Cambria Math" panose="02040503050406030204" pitchFamily="18" charset="0"/>
                        </a:rPr>
                        <m:t>ó</m:t>
                      </m:r>
                      <m:r>
                        <a:rPr lang="es-ES" b="1" i="0" u="sng" smtClean="0">
                          <a:latin typeface="Cambria Math" panose="02040503050406030204" pitchFamily="18" charset="0"/>
                        </a:rPr>
                        <m:t>𝐧</m:t>
                      </m:r>
                      <m:r>
                        <a:rPr lang="es-ES" b="1" i="0" u="sng" smtClean="0">
                          <a:latin typeface="Cambria Math" panose="02040503050406030204" pitchFamily="18" charset="0"/>
                        </a:rPr>
                        <m:t> </m:t>
                      </m:r>
                      <m:r>
                        <a:rPr lang="es-ES" b="1" i="0" u="sng" smtClean="0">
                          <a:latin typeface="Cambria Math" panose="02040503050406030204" pitchFamily="18" charset="0"/>
                        </a:rPr>
                        <m:t>𝐩𝐨𝐫</m:t>
                      </m:r>
                      <m:r>
                        <a:rPr lang="es-ES" b="1" i="0" u="sng" smtClean="0">
                          <a:latin typeface="Cambria Math" panose="02040503050406030204" pitchFamily="18" charset="0"/>
                        </a:rPr>
                        <m:t> </m:t>
                      </m:r>
                      <m:r>
                        <a:rPr lang="es-ES" b="1" i="0" u="sng" smtClean="0">
                          <a:latin typeface="Cambria Math" panose="02040503050406030204" pitchFamily="18" charset="0"/>
                        </a:rPr>
                        <m:t>𝐏𝐚𝐧𝐝𝐞𝐨</m:t>
                      </m:r>
                    </m:oMath>
                  </m:oMathPara>
                </a14:m>
                <a:endParaRPr lang="es-ES" b="1" u="sng" dirty="0"/>
              </a:p>
            </p:txBody>
          </p:sp>
        </mc:Choice>
        <mc:Fallback xmlns="">
          <p:sp>
            <p:nvSpPr>
              <p:cNvPr id="18" name="Rectángulo 17"/>
              <p:cNvSpPr>
                <a:spLocks noRot="1" noChangeAspect="1" noMove="1" noResize="1" noEditPoints="1" noAdjustHandles="1" noChangeArrowheads="1" noChangeShapeType="1" noTextEdit="1"/>
              </p:cNvSpPr>
              <p:nvPr/>
            </p:nvSpPr>
            <p:spPr>
              <a:xfrm>
                <a:off x="191297" y="3682825"/>
                <a:ext cx="3117059" cy="369332"/>
              </a:xfrm>
              <a:prstGeom prst="rect">
                <a:avLst/>
              </a:prstGeom>
              <a:blipFill rotWithShape="0">
                <a:blip r:embed="rId7"/>
                <a:stretch>
                  <a:fillRect b="-65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2967246" y="2158396"/>
                <a:ext cx="6368051" cy="17606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𝑟</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𝜋</m:t>
                          </m:r>
                        </m:num>
                        <m:den>
                          <m:r>
                            <a:rPr lang="es-ES" i="1">
                              <a:latin typeface="Cambria Math" panose="02040503050406030204" pitchFamily="18" charset="0"/>
                            </a:rPr>
                            <m:t>4</m:t>
                          </m:r>
                        </m:den>
                      </m:f>
                      <m:r>
                        <a:rPr lang="es-ES" i="1">
                          <a:latin typeface="Cambria Math" panose="02040503050406030204" pitchFamily="18" charset="0"/>
                        </a:rPr>
                        <m:t>∗</m:t>
                      </m:r>
                      <m:d>
                        <m:dPr>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ES" i="1">
                                  <a:latin typeface="Cambria Math" panose="02040503050406030204" pitchFamily="18" charset="0"/>
                                </a:rPr>
                                <m:t>0.82</m:t>
                              </m:r>
                            </m:e>
                            <m:sup>
                              <m:r>
                                <a:rPr lang="es-ES" i="1">
                                  <a:latin typeface="Cambria Math" panose="02040503050406030204" pitchFamily="18" charset="0"/>
                                </a:rPr>
                                <m:t>2</m:t>
                              </m:r>
                            </m:sup>
                          </m:sSup>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0.59</m:t>
                              </m:r>
                            </m:e>
                            <m:sup>
                              <m:r>
                                <a:rPr lang="es-ES" i="1">
                                  <a:latin typeface="Cambria Math" panose="02040503050406030204" pitchFamily="18" charset="0"/>
                                </a:rPr>
                                <m:t>2</m:t>
                              </m:r>
                            </m:sup>
                          </m:sSup>
                        </m:e>
                      </m:d>
                      <m:sSup>
                        <m:sSupPr>
                          <m:ctrlPr>
                            <a:rPr lang="es-ES" i="1">
                              <a:latin typeface="Cambria Math" panose="02040503050406030204" pitchFamily="18" charset="0"/>
                            </a:rPr>
                          </m:ctrlPr>
                        </m:sSupPr>
                        <m:e>
                          <m:r>
                            <a:rPr lang="es-ES" i="1">
                              <a:latin typeface="Cambria Math" panose="02040503050406030204" pitchFamily="18" charset="0"/>
                            </a:rPr>
                            <m:t>𝑓𝑡</m:t>
                          </m:r>
                        </m:e>
                        <m:sup>
                          <m:r>
                            <a:rPr lang="es-ES" i="1">
                              <a:latin typeface="Cambria Math" panose="02040503050406030204" pitchFamily="18" charset="0"/>
                            </a:rPr>
                            <m:t>2</m:t>
                          </m:r>
                        </m:sup>
                      </m:sSup>
                      <m:r>
                        <a:rPr lang="es-ES" i="1">
                          <a:latin typeface="Cambria Math" panose="02040503050406030204" pitchFamily="18" charset="0"/>
                        </a:rPr>
                        <m:t>∗0.28</m:t>
                      </m:r>
                      <m:f>
                        <m:fPr>
                          <m:ctrlPr>
                            <a:rPr lang="es-ES" i="1">
                              <a:latin typeface="Cambria Math" panose="02040503050406030204" pitchFamily="18" charset="0"/>
                            </a:rPr>
                          </m:ctrlPr>
                        </m:fPr>
                        <m:num>
                          <m:r>
                            <a:rPr lang="es-ES" i="1">
                              <a:latin typeface="Cambria Math" panose="02040503050406030204" pitchFamily="18" charset="0"/>
                            </a:rPr>
                            <m:t>𝑓𝑡</m:t>
                          </m:r>
                        </m:num>
                        <m:den>
                          <m:r>
                            <a:rPr lang="es-ES" i="1">
                              <a:latin typeface="Cambria Math" panose="02040503050406030204" pitchFamily="18" charset="0"/>
                            </a:rPr>
                            <m:t>𝑠</m:t>
                          </m:r>
                        </m:den>
                      </m:f>
                      <m:r>
                        <a:rPr lang="es-ES" i="1">
                          <a:latin typeface="Cambria Math" panose="02040503050406030204" pitchFamily="18" charset="0"/>
                        </a:rPr>
                        <m:t>=4.27</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𝑓𝑡</m:t>
                              </m:r>
                            </m:e>
                            <m:sup>
                              <m:r>
                                <a:rPr lang="es-ES" i="1">
                                  <a:latin typeface="Cambria Math" panose="02040503050406030204" pitchFamily="18" charset="0"/>
                                </a:rPr>
                                <m:t>3</m:t>
                              </m:r>
                            </m:sup>
                          </m:sSup>
                        </m:num>
                        <m:den>
                          <m:r>
                            <a:rPr lang="es-ES" i="1">
                              <a:latin typeface="Cambria Math" panose="02040503050406030204" pitchFamily="18" charset="0"/>
                            </a:rPr>
                            <m:t>𝑚𝑖𝑛</m:t>
                          </m:r>
                        </m:den>
                      </m:f>
                      <m:r>
                        <a:rPr lang="es-ES" i="1">
                          <a:latin typeface="Cambria Math" panose="02040503050406030204" pitchFamily="18" charset="0"/>
                        </a:rPr>
                        <m:t>=121.14</m:t>
                      </m:r>
                      <m:f>
                        <m:fPr>
                          <m:ctrlPr>
                            <a:rPr lang="es-ES" i="1">
                              <a:latin typeface="Cambria Math" panose="02040503050406030204" pitchFamily="18" charset="0"/>
                            </a:rPr>
                          </m:ctrlPr>
                        </m:fPr>
                        <m:num>
                          <m:r>
                            <a:rPr lang="es-ES" i="1">
                              <a:latin typeface="Cambria Math" panose="02040503050406030204" pitchFamily="18" charset="0"/>
                            </a:rPr>
                            <m:t>𝑙𝑡𝑠</m:t>
                          </m:r>
                        </m:num>
                        <m:den>
                          <m:r>
                            <a:rPr lang="es-ES" i="1">
                              <a:latin typeface="Cambria Math" panose="02040503050406030204" pitchFamily="18" charset="0"/>
                            </a:rPr>
                            <m:t>𝑚𝑖𝑛</m:t>
                          </m:r>
                        </m:den>
                      </m:f>
                    </m:oMath>
                  </m:oMathPara>
                </a14:m>
                <a:endParaRPr lang="es-ES" dirty="0"/>
              </a:p>
              <a:p>
                <a:endParaRPr lang="es-ES" dirty="0"/>
              </a:p>
              <a:p>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2967246" y="2158396"/>
                <a:ext cx="6368051" cy="1760610"/>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91297" y="2572125"/>
                <a:ext cx="348539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b="1" i="0" u="sng" smtClean="0">
                          <a:latin typeface="Cambria Math" panose="02040503050406030204" pitchFamily="18" charset="0"/>
                        </a:rPr>
                        <m:t>𝐂𝐚𝐮𝐝𝐚𝐥</m:t>
                      </m:r>
                      <m:r>
                        <a:rPr lang="es-ES" b="1" i="0" u="sng" smtClean="0">
                          <a:latin typeface="Cambria Math" panose="02040503050406030204" pitchFamily="18" charset="0"/>
                        </a:rPr>
                        <m:t> </m:t>
                      </m:r>
                      <m:r>
                        <a:rPr lang="es-ES" b="1" i="0" u="sng" smtClean="0">
                          <a:latin typeface="Cambria Math" panose="02040503050406030204" pitchFamily="18" charset="0"/>
                        </a:rPr>
                        <m:t>𝐝𝐞</m:t>
                      </m:r>
                      <m:r>
                        <a:rPr lang="es-ES" b="1" i="0" u="sng" smtClean="0">
                          <a:latin typeface="Cambria Math" panose="02040503050406030204" pitchFamily="18" charset="0"/>
                        </a:rPr>
                        <m:t> </m:t>
                      </m:r>
                      <m:r>
                        <a:rPr lang="es-ES" b="1" i="0" u="sng" smtClean="0">
                          <a:latin typeface="Cambria Math" panose="02040503050406030204" pitchFamily="18" charset="0"/>
                        </a:rPr>
                        <m:t>𝐫𝐞𝐭𝐫𝐨𝐜𝐞𝐬𝐨</m:t>
                      </m:r>
                    </m:oMath>
                  </m:oMathPara>
                </a14:m>
                <a:endParaRPr lang="es-ES" b="1" u="sng" dirty="0" smtClean="0"/>
              </a:p>
            </p:txBody>
          </p:sp>
        </mc:Choice>
        <mc:Fallback xmlns="">
          <p:sp>
            <p:nvSpPr>
              <p:cNvPr id="13" name="Rectángulo 12"/>
              <p:cNvSpPr>
                <a:spLocks noRot="1" noChangeAspect="1" noMove="1" noResize="1" noEditPoints="1" noAdjustHandles="1" noChangeArrowheads="1" noChangeShapeType="1" noTextEdit="1"/>
              </p:cNvSpPr>
              <p:nvPr/>
            </p:nvSpPr>
            <p:spPr>
              <a:xfrm>
                <a:off x="191297" y="2572125"/>
                <a:ext cx="3485396" cy="369332"/>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2967246" y="4881870"/>
                <a:ext cx="5544617" cy="89537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i="1">
                          <a:latin typeface="Cambria Math" panose="02040503050406030204" pitchFamily="18" charset="0"/>
                        </a:rPr>
                        <m:t>𝐹</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1735657.85 </m:t>
                          </m:r>
                          <m:r>
                            <a:rPr lang="es-ES" i="1">
                              <a:latin typeface="Cambria Math" panose="02040503050406030204" pitchFamily="18" charset="0"/>
                            </a:rPr>
                            <m:t>𝑙𝑏𝑠</m:t>
                          </m:r>
                        </m:num>
                        <m:den>
                          <m:r>
                            <a:rPr lang="es-ES" i="1">
                              <a:latin typeface="Cambria Math" panose="02040503050406030204" pitchFamily="18" charset="0"/>
                            </a:rPr>
                            <m:t>3.5</m:t>
                          </m:r>
                        </m:den>
                      </m:f>
                      <m:r>
                        <a:rPr lang="es-ES" i="1">
                          <a:latin typeface="Cambria Math" panose="02040503050406030204" pitchFamily="18" charset="0"/>
                        </a:rPr>
                        <m:t>=495902.24 </m:t>
                      </m:r>
                      <m:r>
                        <a:rPr lang="es-ES" i="1">
                          <a:latin typeface="Cambria Math" panose="02040503050406030204" pitchFamily="18" charset="0"/>
                        </a:rPr>
                        <m:t>𝑙𝑏</m:t>
                      </m:r>
                    </m:oMath>
                  </m:oMathPara>
                </a14:m>
                <a:endParaRPr lang="es-ES" dirty="0"/>
              </a:p>
              <a:p>
                <a:r>
                  <a:rPr lang="es-ES" dirty="0"/>
                  <a:t> </a:t>
                </a:r>
              </a:p>
            </p:txBody>
          </p:sp>
        </mc:Choice>
        <mc:Fallback xmlns="">
          <p:sp>
            <p:nvSpPr>
              <p:cNvPr id="22" name="Rectángulo 21"/>
              <p:cNvSpPr>
                <a:spLocks noRot="1" noChangeAspect="1" noMove="1" noResize="1" noEditPoints="1" noAdjustHandles="1" noChangeArrowheads="1" noChangeShapeType="1" noTextEdit="1"/>
              </p:cNvSpPr>
              <p:nvPr/>
            </p:nvSpPr>
            <p:spPr>
              <a:xfrm>
                <a:off x="2967246" y="4881870"/>
                <a:ext cx="5544617" cy="895373"/>
              </a:xfrm>
              <a:prstGeom prst="rect">
                <a:avLst/>
              </a:prstGeom>
              <a:blipFill rotWithShape="0">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279432" y="4908735"/>
                <a:ext cx="311705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b="1" i="1" u="sng" smtClean="0">
                          <a:latin typeface="Cambria Math" panose="02040503050406030204" pitchFamily="18" charset="0"/>
                        </a:rPr>
                        <m:t>𝑭𝒖𝒆𝒓𝒛𝒂</m:t>
                      </m:r>
                      <m:r>
                        <a:rPr lang="es-ES" b="1" i="1" u="sng" smtClean="0">
                          <a:latin typeface="Cambria Math" panose="02040503050406030204" pitchFamily="18" charset="0"/>
                        </a:rPr>
                        <m:t> </m:t>
                      </m:r>
                      <m:r>
                        <a:rPr lang="es-ES" b="1" i="1" u="sng" smtClean="0">
                          <a:latin typeface="Cambria Math" panose="02040503050406030204" pitchFamily="18" charset="0"/>
                        </a:rPr>
                        <m:t>𝒎</m:t>
                      </m:r>
                      <m:r>
                        <a:rPr lang="es-ES" b="1" i="1" u="sng" smtClean="0">
                          <a:latin typeface="Cambria Math" panose="02040503050406030204" pitchFamily="18" charset="0"/>
                        </a:rPr>
                        <m:t>á</m:t>
                      </m:r>
                      <m:r>
                        <a:rPr lang="es-ES" b="1" i="1" u="sng" smtClean="0">
                          <a:latin typeface="Cambria Math" panose="02040503050406030204" pitchFamily="18" charset="0"/>
                        </a:rPr>
                        <m:t>𝒙𝒊𝒎𝒂</m:t>
                      </m:r>
                    </m:oMath>
                  </m:oMathPara>
                </a14:m>
                <a:endParaRPr lang="es-ES" b="1" u="sng" dirty="0"/>
              </a:p>
            </p:txBody>
          </p:sp>
        </mc:Choice>
        <mc:Fallback xmlns="">
          <p:sp>
            <p:nvSpPr>
              <p:cNvPr id="23" name="Rectángulo 22"/>
              <p:cNvSpPr>
                <a:spLocks noRot="1" noChangeAspect="1" noMove="1" noResize="1" noEditPoints="1" noAdjustHandles="1" noChangeArrowheads="1" noChangeShapeType="1" noTextEdit="1"/>
              </p:cNvSpPr>
              <p:nvPr/>
            </p:nvSpPr>
            <p:spPr>
              <a:xfrm>
                <a:off x="279432" y="4908735"/>
                <a:ext cx="3117059" cy="369332"/>
              </a:xfrm>
              <a:prstGeom prst="rect">
                <a:avLst/>
              </a:prstGeom>
              <a:blipFill rotWithShape="0">
                <a:blip r:embed="rId11"/>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093051139"/>
      </p:ext>
    </p:extLst>
  </p:cSld>
  <p:clrMapOvr>
    <a:masterClrMapping/>
  </p:clrMapOvr>
  <p:transition spd="slow">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7050" y="0"/>
            <a:ext cx="921105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a:latin typeface="Times New Roman" panose="02020603050405020304" pitchFamily="18" charset="0"/>
                <a:ea typeface="Calibri" panose="020F0502020204030204" pitchFamily="34" charset="0"/>
              </a:rPr>
              <a:t>CILINDRO HIDRÁULICO PARA ELEVACÍÓN DE PUENTE</a:t>
            </a: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1" name="Rectángulo 10"/>
              <p:cNvSpPr/>
              <p:nvPr/>
            </p:nvSpPr>
            <p:spPr>
              <a:xfrm>
                <a:off x="575352" y="1230922"/>
                <a:ext cx="8173112" cy="910634"/>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r>
                        <m:rPr>
                          <m:nor/>
                        </m:rPr>
                        <a:rPr lang="es-ES"/>
                        <m:t>La</m:t>
                      </m:r>
                      <m:r>
                        <m:rPr>
                          <m:nor/>
                        </m:rPr>
                        <a:rPr lang="es-ES"/>
                        <m:t> </m:t>
                      </m:r>
                      <m:r>
                        <m:rPr>
                          <m:nor/>
                        </m:rPr>
                        <a:rPr lang="es-ES"/>
                        <m:t>carga</m:t>
                      </m:r>
                      <m:r>
                        <m:rPr>
                          <m:nor/>
                        </m:rPr>
                        <a:rPr lang="es-ES"/>
                        <m:t> </m:t>
                      </m:r>
                      <m:r>
                        <m:rPr>
                          <m:nor/>
                        </m:rPr>
                        <a:rPr lang="es-ES"/>
                        <m:t>total</m:t>
                      </m:r>
                      <m:r>
                        <m:rPr>
                          <m:nor/>
                        </m:rPr>
                        <a:rPr lang="es-ES"/>
                        <m:t> </m:t>
                      </m:r>
                      <m:r>
                        <m:rPr>
                          <m:nor/>
                        </m:rPr>
                        <a:rPr lang="es-ES"/>
                        <m:t>de</m:t>
                      </m:r>
                      <m:r>
                        <m:rPr>
                          <m:nor/>
                        </m:rPr>
                        <a:rPr lang="es-ES"/>
                        <m:t> </m:t>
                      </m:r>
                      <m:r>
                        <m:rPr>
                          <m:nor/>
                        </m:rPr>
                        <a:rPr lang="es-ES"/>
                        <m:t>la</m:t>
                      </m:r>
                      <m:r>
                        <m:rPr>
                          <m:nor/>
                        </m:rPr>
                        <a:rPr lang="es-ES"/>
                        <m:t> </m:t>
                      </m:r>
                      <m:r>
                        <m:rPr>
                          <m:nor/>
                        </m:rPr>
                        <a:rPr lang="es-ES"/>
                        <m:t>hojas</m:t>
                      </m:r>
                      <m:r>
                        <m:rPr>
                          <m:nor/>
                        </m:rPr>
                        <a:rPr lang="es-ES"/>
                        <m:t> </m:t>
                      </m:r>
                      <m:r>
                        <m:rPr>
                          <m:nor/>
                        </m:rPr>
                        <a:rPr lang="es-ES"/>
                        <m:t>basculante</m:t>
                      </m:r>
                      <m:r>
                        <m:rPr>
                          <m:nor/>
                        </m:rPr>
                        <a:rPr lang="es-ES"/>
                        <m:t> </m:t>
                      </m:r>
                      <m:r>
                        <m:rPr>
                          <m:nor/>
                        </m:rPr>
                        <a:rPr lang="es-ES"/>
                        <m:t>es</m:t>
                      </m:r>
                      <m:r>
                        <m:rPr>
                          <m:nor/>
                        </m:rPr>
                        <a:rPr lang="es-ES"/>
                        <m:t> </m:t>
                      </m:r>
                      <m:r>
                        <m:rPr>
                          <m:nor/>
                        </m:rPr>
                        <a:rPr lang="es-ES"/>
                        <m:t>de</m:t>
                      </m:r>
                      <m:r>
                        <m:rPr>
                          <m:nor/>
                        </m:rPr>
                        <a:rPr lang="es-ES"/>
                        <m:t> 187083.36 </m:t>
                      </m:r>
                      <m:r>
                        <m:rPr>
                          <m:nor/>
                        </m:rPr>
                        <a:rPr lang="es-ES"/>
                        <m:t>lbs</m:t>
                      </m:r>
                      <m:r>
                        <m:rPr>
                          <m:nor/>
                        </m:rPr>
                        <a:rPr lang="es-ES"/>
                        <m:t>, </m:t>
                      </m:r>
                      <m:r>
                        <m:rPr>
                          <m:nor/>
                        </m:rPr>
                        <a:rPr lang="es-ES"/>
                        <m:t>dividiendo</m:t>
                      </m:r>
                      <m:r>
                        <m:rPr>
                          <m:nor/>
                        </m:rPr>
                        <a:rPr lang="es-ES"/>
                        <m:t> </m:t>
                      </m:r>
                      <m:r>
                        <m:rPr>
                          <m:nor/>
                        </m:rPr>
                        <a:rPr lang="es-ES"/>
                        <m:t>esta</m:t>
                      </m:r>
                      <m:r>
                        <m:rPr>
                          <m:nor/>
                        </m:rPr>
                        <a:rPr lang="es-ES"/>
                        <m:t> </m:t>
                      </m:r>
                      <m:r>
                        <m:rPr>
                          <m:nor/>
                        </m:rPr>
                        <a:rPr lang="es-ES"/>
                        <m:t>carga</m:t>
                      </m:r>
                      <m:r>
                        <m:rPr>
                          <m:nor/>
                        </m:rPr>
                        <a:rPr lang="es-ES"/>
                        <m:t> </m:t>
                      </m:r>
                      <m:r>
                        <m:rPr>
                          <m:nor/>
                        </m:rPr>
                        <a:rPr lang="es-ES"/>
                        <m:t>para</m:t>
                      </m:r>
                      <m:r>
                        <m:rPr>
                          <m:nor/>
                        </m:rPr>
                        <a:rPr lang="es-ES"/>
                        <m:t> </m:t>
                      </m:r>
                      <m:r>
                        <m:rPr>
                          <m:nor/>
                        </m:rPr>
                        <a:rPr lang="es-ES"/>
                        <m:t>dos</m:t>
                      </m:r>
                      <m:r>
                        <m:rPr>
                          <m:nor/>
                        </m:rPr>
                        <a:rPr lang="es-ES"/>
                        <m:t> </m:t>
                      </m:r>
                      <m:r>
                        <m:rPr>
                          <m:nor/>
                        </m:rPr>
                        <a:rPr lang="es-ES"/>
                        <m:t>cilindros</m:t>
                      </m:r>
                      <m:r>
                        <m:rPr>
                          <m:nor/>
                        </m:rPr>
                        <a:rPr lang="es-ES"/>
                        <m:t> </m:t>
                      </m:r>
                      <m:r>
                        <m:rPr>
                          <m:nor/>
                        </m:rPr>
                        <a:rPr lang="es-ES"/>
                        <m:t>que</m:t>
                      </m:r>
                      <m:r>
                        <m:rPr>
                          <m:nor/>
                        </m:rPr>
                        <a:rPr lang="es-ES"/>
                        <m:t> </m:t>
                      </m:r>
                      <m:r>
                        <m:rPr>
                          <m:nor/>
                        </m:rPr>
                        <a:rPr lang="es-ES"/>
                        <m:t>es</m:t>
                      </m:r>
                      <m:r>
                        <m:rPr>
                          <m:nor/>
                        </m:rPr>
                        <a:rPr lang="es-ES"/>
                        <m:t> </m:t>
                      </m:r>
                      <m:r>
                        <m:rPr>
                          <m:nor/>
                        </m:rPr>
                        <a:rPr lang="es-ES"/>
                        <m:t>lo</m:t>
                      </m:r>
                      <m:r>
                        <m:rPr>
                          <m:nor/>
                        </m:rPr>
                        <a:rPr lang="es-ES"/>
                        <m:t> </m:t>
                      </m:r>
                      <m:r>
                        <m:rPr>
                          <m:nor/>
                        </m:rPr>
                        <a:rPr lang="es-ES"/>
                        <m:t>estimado</m:t>
                      </m:r>
                      <m:r>
                        <m:rPr>
                          <m:nor/>
                        </m:rPr>
                        <a:rPr lang="es-ES"/>
                        <m:t> </m:t>
                      </m:r>
                      <m:r>
                        <m:rPr>
                          <m:nor/>
                        </m:rPr>
                        <a:rPr lang="es-ES"/>
                        <m:t>a</m:t>
                      </m:r>
                      <m:r>
                        <m:rPr>
                          <m:nor/>
                        </m:rPr>
                        <a:rPr lang="es-ES"/>
                        <m:t> </m:t>
                      </m:r>
                      <m:r>
                        <m:rPr>
                          <m:nor/>
                        </m:rPr>
                        <a:rPr lang="es-ES"/>
                        <m:t>ser</m:t>
                      </m:r>
                      <m:r>
                        <m:rPr>
                          <m:nor/>
                        </m:rPr>
                        <a:rPr lang="es-ES"/>
                        <m:t> </m:t>
                      </m:r>
                      <m:r>
                        <m:rPr>
                          <m:nor/>
                        </m:rPr>
                        <a:rPr lang="es-ES"/>
                        <m:t>colocado</m:t>
                      </m:r>
                      <m:r>
                        <m:rPr>
                          <m:nor/>
                        </m:rPr>
                        <a:rPr lang="es-ES"/>
                        <m:t> </m:t>
                      </m:r>
                      <m:r>
                        <m:rPr>
                          <m:nor/>
                        </m:rPr>
                        <a:rPr lang="es-ES"/>
                        <m:t>da</m:t>
                      </m:r>
                      <m:r>
                        <m:rPr>
                          <m:nor/>
                        </m:rPr>
                        <a:rPr lang="es-ES"/>
                        <m:t> </m:t>
                      </m:r>
                      <m:r>
                        <m:rPr>
                          <m:nor/>
                        </m:rPr>
                        <a:rPr lang="es-ES"/>
                        <m:t>como</m:t>
                      </m:r>
                      <m:r>
                        <m:rPr>
                          <m:nor/>
                        </m:rPr>
                        <a:rPr lang="es-ES"/>
                        <m:t> </m:t>
                      </m:r>
                      <m:r>
                        <m:rPr>
                          <m:nor/>
                        </m:rPr>
                        <a:rPr lang="es-ES"/>
                        <m:t>resultado</m:t>
                      </m:r>
                      <m:r>
                        <m:rPr>
                          <m:nor/>
                        </m:rPr>
                        <a:rPr lang="es-ES"/>
                        <m:t> 93541.68 </m:t>
                      </m:r>
                      <m:r>
                        <m:rPr>
                          <m:nor/>
                        </m:rPr>
                        <a:rPr lang="es-ES"/>
                        <m:t>lbs</m:t>
                      </m:r>
                      <m:r>
                        <m:rPr>
                          <m:nor/>
                        </m:rPr>
                        <a:rPr lang="es-ES"/>
                        <m:t>, </m:t>
                      </m:r>
                      <m:r>
                        <m:rPr>
                          <m:nor/>
                        </m:rPr>
                        <a:rPr lang="es-ES"/>
                        <m:t>por</m:t>
                      </m:r>
                      <m:r>
                        <m:rPr>
                          <m:nor/>
                        </m:rPr>
                        <a:rPr lang="es-ES"/>
                        <m:t> </m:t>
                      </m:r>
                      <m:r>
                        <m:rPr>
                          <m:nor/>
                        </m:rPr>
                        <a:rPr lang="es-ES"/>
                        <m:t>esta</m:t>
                      </m:r>
                      <m:r>
                        <m:rPr>
                          <m:nor/>
                        </m:rPr>
                        <a:rPr lang="es-ES"/>
                        <m:t> </m:t>
                      </m:r>
                      <m:r>
                        <m:rPr>
                          <m:nor/>
                        </m:rPr>
                        <a:rPr lang="es-ES"/>
                        <m:t>raz</m:t>
                      </m:r>
                      <m:r>
                        <m:rPr>
                          <m:nor/>
                        </m:rPr>
                        <a:rPr lang="es-ES"/>
                        <m:t>ó</m:t>
                      </m:r>
                      <m:r>
                        <m:rPr>
                          <m:nor/>
                        </m:rPr>
                        <a:rPr lang="es-ES"/>
                        <m:t>n</m:t>
                      </m:r>
                      <m:r>
                        <m:rPr>
                          <m:nor/>
                        </m:rPr>
                        <a:rPr lang="es-ES"/>
                        <m:t> </m:t>
                      </m:r>
                      <m:r>
                        <m:rPr>
                          <m:nor/>
                        </m:rPr>
                        <a:rPr lang="es-ES"/>
                        <m:t>el</m:t>
                      </m:r>
                      <m:r>
                        <m:rPr>
                          <m:nor/>
                        </m:rPr>
                        <a:rPr lang="es-ES"/>
                        <m:t> </m:t>
                      </m:r>
                      <m:r>
                        <m:rPr>
                          <m:nor/>
                        </m:rPr>
                        <a:rPr lang="es-ES"/>
                        <m:t>cilindro</m:t>
                      </m:r>
                      <m:r>
                        <m:rPr>
                          <m:nor/>
                        </m:rPr>
                        <a:rPr lang="es-ES"/>
                        <m:t> </m:t>
                      </m:r>
                      <m:r>
                        <m:rPr>
                          <m:nor/>
                        </m:rPr>
                        <a:rPr lang="es-ES"/>
                        <m:t>hidr</m:t>
                      </m:r>
                      <m:r>
                        <m:rPr>
                          <m:nor/>
                        </m:rPr>
                        <a:rPr lang="es-ES"/>
                        <m:t>á</m:t>
                      </m:r>
                      <m:r>
                        <m:rPr>
                          <m:nor/>
                        </m:rPr>
                        <a:rPr lang="es-ES"/>
                        <m:t>ulico</m:t>
                      </m:r>
                      <m:r>
                        <m:rPr>
                          <m:nor/>
                        </m:rPr>
                        <a:rPr lang="es-ES"/>
                        <m:t> </m:t>
                      </m:r>
                      <m:r>
                        <m:rPr>
                          <m:nor/>
                        </m:rPr>
                        <a:rPr lang="es-ES"/>
                        <m:t>no</m:t>
                      </m:r>
                      <m:r>
                        <m:rPr>
                          <m:nor/>
                        </m:rPr>
                        <a:rPr lang="es-ES"/>
                        <m:t> </m:t>
                      </m:r>
                      <m:r>
                        <m:rPr>
                          <m:nor/>
                        </m:rPr>
                        <a:rPr lang="es-ES"/>
                        <m:t>tendr</m:t>
                      </m:r>
                      <m:r>
                        <m:rPr>
                          <m:nor/>
                        </m:rPr>
                        <a:rPr lang="es-ES"/>
                        <m:t>í</m:t>
                      </m:r>
                      <m:r>
                        <m:rPr>
                          <m:nor/>
                        </m:rPr>
                        <a:rPr lang="es-ES"/>
                        <m:t>a</m:t>
                      </m:r>
                      <m:r>
                        <m:rPr>
                          <m:nor/>
                        </m:rPr>
                        <a:rPr lang="es-ES"/>
                        <m:t> </m:t>
                      </m:r>
                      <m:r>
                        <m:rPr>
                          <m:nor/>
                        </m:rPr>
                        <a:rPr lang="es-ES"/>
                        <m:t>problema</m:t>
                      </m:r>
                      <m:r>
                        <m:rPr>
                          <m:nor/>
                        </m:rPr>
                        <a:rPr lang="es-ES"/>
                        <m:t> </m:t>
                      </m:r>
                      <m:r>
                        <m:rPr>
                          <m:nor/>
                        </m:rPr>
                        <a:rPr lang="es-ES"/>
                        <m:t>para</m:t>
                      </m:r>
                      <m:r>
                        <m:rPr>
                          <m:nor/>
                        </m:rPr>
                        <a:rPr lang="es-ES"/>
                        <m:t> </m:t>
                      </m:r>
                      <m:r>
                        <m:rPr>
                          <m:nor/>
                        </m:rPr>
                        <a:rPr lang="es-ES"/>
                        <m:t>cumplir</m:t>
                      </m:r>
                      <m:r>
                        <m:rPr>
                          <m:nor/>
                        </m:rPr>
                        <a:rPr lang="es-ES"/>
                        <m:t> </m:t>
                      </m:r>
                      <m:r>
                        <m:rPr>
                          <m:nor/>
                        </m:rPr>
                        <a:rPr lang="es-ES"/>
                        <m:t>con</m:t>
                      </m:r>
                      <m:r>
                        <m:rPr>
                          <m:nor/>
                        </m:rPr>
                        <a:rPr lang="es-ES"/>
                        <m:t> </m:t>
                      </m:r>
                      <m:r>
                        <m:rPr>
                          <m:nor/>
                        </m:rPr>
                        <a:rPr lang="es-ES"/>
                        <m:t>su</m:t>
                      </m:r>
                      <m:r>
                        <m:rPr>
                          <m:nor/>
                        </m:rPr>
                        <a:rPr lang="es-ES"/>
                        <m:t> </m:t>
                      </m:r>
                      <m:r>
                        <m:rPr>
                          <m:nor/>
                        </m:rPr>
                        <a:rPr lang="es-ES"/>
                        <m:t>objetivo</m:t>
                      </m:r>
                      <m:r>
                        <m:rPr>
                          <m:nor/>
                        </m:rPr>
                        <a:rPr lang="es-ES"/>
                        <m:t>. </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575352" y="1230922"/>
                <a:ext cx="8173112" cy="910634"/>
              </a:xfrm>
              <a:prstGeom prst="rect">
                <a:avLst/>
              </a:prstGeom>
              <a:blipFill rotWithShape="0">
                <a:blip r:embed="rId4"/>
                <a:stretch>
                  <a:fillRect b="-3356"/>
                </a:stretch>
              </a:blipFill>
            </p:spPr>
            <p:txBody>
              <a:bodyPr/>
              <a:lstStyle/>
              <a:p>
                <a:r>
                  <a:rPr lang="es-ES">
                    <a:noFill/>
                  </a:rPr>
                  <a:t> </a:t>
                </a:r>
              </a:p>
            </p:txBody>
          </p:sp>
        </mc:Fallback>
      </mc:AlternateContent>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395536" y="2492692"/>
            <a:ext cx="3333750" cy="1917065"/>
          </a:xfrm>
          <a:prstGeom prst="rect">
            <a:avLst/>
          </a:prstGeom>
          <a:noFill/>
          <a:ln>
            <a:noFill/>
          </a:ln>
        </p:spPr>
      </p:pic>
      <p:pic>
        <p:nvPicPr>
          <p:cNvPr id="16" name="Imagen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2323103"/>
            <a:ext cx="4824536" cy="3226525"/>
          </a:xfrm>
          <a:prstGeom prst="rect">
            <a:avLst/>
          </a:prstGeom>
          <a:noFill/>
          <a:ln>
            <a:noFill/>
          </a:ln>
        </p:spPr>
      </p:pic>
      <p:pic>
        <p:nvPicPr>
          <p:cNvPr id="17" name="Imagen 16"/>
          <p:cNvPicPr/>
          <p:nvPr/>
        </p:nvPicPr>
        <p:blipFill>
          <a:blip r:embed="rId7">
            <a:extLst>
              <a:ext uri="{28A0092B-C50C-407E-A947-70E740481C1C}">
                <a14:useLocalDpi xmlns:a14="http://schemas.microsoft.com/office/drawing/2010/main" val="0"/>
              </a:ext>
            </a:extLst>
          </a:blip>
          <a:stretch>
            <a:fillRect/>
          </a:stretch>
        </p:blipFill>
        <p:spPr>
          <a:xfrm>
            <a:off x="815906" y="4409757"/>
            <a:ext cx="2913380" cy="1478421"/>
          </a:xfrm>
          <a:prstGeom prst="rect">
            <a:avLst/>
          </a:prstGeom>
        </p:spPr>
      </p:pic>
    </p:spTree>
    <p:extLst>
      <p:ext uri="{BB962C8B-B14F-4D97-AF65-F5344CB8AC3E}">
        <p14:creationId xmlns:p14="http://schemas.microsoft.com/office/powerpoint/2010/main" val="1793367360"/>
      </p:ext>
    </p:extLst>
  </p:cSld>
  <p:clrMapOvr>
    <a:masterClrMapping/>
  </p:clrMapOvr>
  <p:transition spd="slow">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7050" y="0"/>
            <a:ext cx="921105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CÁLCULO DE UNIDAD DE POTENCIA</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1" name="Rectángulo 10"/>
              <p:cNvSpPr/>
              <p:nvPr/>
            </p:nvSpPr>
            <p:spPr>
              <a:xfrm>
                <a:off x="575352" y="1230922"/>
                <a:ext cx="8173112" cy="639983"/>
              </a:xfrm>
              <a:prstGeom prst="rect">
                <a:avLst/>
              </a:prstGeom>
            </p:spPr>
            <p:txBody>
              <a:bodyPr wrap="square">
                <a:spAutoFit/>
              </a:bodyPr>
              <a:lstStyle/>
              <a:p>
                <a:pPr algn="just"/>
                <a14:m>
                  <m:oMathPara xmlns:m="http://schemas.openxmlformats.org/officeDocument/2006/math">
                    <m:oMathParaPr>
                      <m:jc m:val="center"/>
                    </m:oMathParaPr>
                    <m:oMath xmlns:m="http://schemas.openxmlformats.org/officeDocument/2006/math">
                      <m:r>
                        <m:rPr>
                          <m:nor/>
                        </m:rPr>
                        <a:rPr lang="es-ES">
                          <a:latin typeface="Times New Roman" panose="02020603050405020304" pitchFamily="18" charset="0"/>
                          <a:cs typeface="Times New Roman" panose="02020603050405020304" pitchFamily="18" charset="0"/>
                        </a:rPr>
                        <m:t>Las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bombas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hidr</m:t>
                      </m:r>
                      <m:r>
                        <m:rPr>
                          <m:nor/>
                        </m:rPr>
                        <a:rPr lang="es-ES">
                          <a:latin typeface="Times New Roman" panose="02020603050405020304" pitchFamily="18" charset="0"/>
                          <a:cs typeface="Times New Roman" panose="02020603050405020304" pitchFamily="18" charset="0"/>
                        </a:rPr>
                        <m:t>á</m:t>
                      </m:r>
                      <m:r>
                        <m:rPr>
                          <m:nor/>
                        </m:rPr>
                        <a:rPr lang="es-ES">
                          <a:latin typeface="Times New Roman" panose="02020603050405020304" pitchFamily="18" charset="0"/>
                          <a:cs typeface="Times New Roman" panose="02020603050405020304" pitchFamily="18" charset="0"/>
                        </a:rPr>
                        <m:t>ulicas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destinadas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generaci</m:t>
                      </m:r>
                      <m:r>
                        <m:rPr>
                          <m:nor/>
                        </m:rPr>
                        <a:rPr lang="es-ES">
                          <a:latin typeface="Times New Roman" panose="02020603050405020304" pitchFamily="18" charset="0"/>
                          <a:cs typeface="Times New Roman" panose="02020603050405020304" pitchFamily="18" charset="0"/>
                        </a:rPr>
                        <m:t>ó</m:t>
                      </m:r>
                      <m:r>
                        <m:rPr>
                          <m:nor/>
                        </m:rPr>
                        <a:rPr lang="es-ES">
                          <a:latin typeface="Times New Roman" panose="02020603050405020304" pitchFamily="18" charset="0"/>
                          <a:cs typeface="Times New Roman" panose="02020603050405020304" pitchFamily="18" charset="0"/>
                        </a:rPr>
                        <m:t>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potencia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mediante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un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fluido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deber</m:t>
                      </m:r>
                      <m:r>
                        <m:rPr>
                          <m:nor/>
                        </m:rPr>
                        <a:rPr lang="es-ES">
                          <a:latin typeface="Times New Roman" panose="02020603050405020304" pitchFamily="18" charset="0"/>
                          <a:cs typeface="Times New Roman" panose="02020603050405020304" pitchFamily="18" charset="0"/>
                        </a:rPr>
                        <m:t>á</m:t>
                      </m:r>
                      <m:r>
                        <m:rPr>
                          <m:nor/>
                        </m:rPr>
                        <a:rPr lang="es-ES">
                          <a:latin typeface="Times New Roman" panose="02020603050405020304" pitchFamily="18" charset="0"/>
                          <a:cs typeface="Times New Roman" panose="02020603050405020304" pitchFamily="18" charset="0"/>
                        </a:rPr>
                        <m:t>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ser</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del</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tipo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desplazamiento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positivo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con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compensaci</m:t>
                      </m:r>
                      <m:r>
                        <m:rPr>
                          <m:nor/>
                        </m:rPr>
                        <a:rPr lang="es-ES">
                          <a:latin typeface="Times New Roman" panose="02020603050405020304" pitchFamily="18" charset="0"/>
                          <a:cs typeface="Times New Roman" panose="02020603050405020304" pitchFamily="18" charset="0"/>
                        </a:rPr>
                        <m:t>ó</m:t>
                      </m:r>
                      <m:r>
                        <m:rPr>
                          <m:nor/>
                        </m:rPr>
                        <a:rPr lang="es-ES">
                          <a:latin typeface="Times New Roman" panose="02020603050405020304" pitchFamily="18" charset="0"/>
                          <a:cs typeface="Times New Roman" panose="02020603050405020304" pitchFamily="18" charset="0"/>
                        </a:rPr>
                        <m:t>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flujo</m:t>
                      </m:r>
                      <m:r>
                        <m:rPr>
                          <m:nor/>
                        </m:rPr>
                        <a:rPr lang="es-ES">
                          <a:latin typeface="Times New Roman" panose="02020603050405020304" pitchFamily="18" charset="0"/>
                          <a:cs typeface="Times New Roman" panose="02020603050405020304" pitchFamily="18" charset="0"/>
                        </a:rPr>
                        <m:t>.</m:t>
                      </m:r>
                    </m:oMath>
                  </m:oMathPara>
                </a14:m>
                <a:endParaRPr lang="es-ES" dirty="0">
                  <a:latin typeface="Times New Roman" panose="02020603050405020304" pitchFamily="18"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575352" y="1230922"/>
                <a:ext cx="8173112" cy="639983"/>
              </a:xfrm>
              <a:prstGeom prst="rect">
                <a:avLst/>
              </a:prstGeom>
              <a:blipFill rotWithShape="0">
                <a:blip r:embed="rId4"/>
                <a:stretch>
                  <a:fillRect b="-761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683568" y="2161771"/>
                <a:ext cx="2033762"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𝐻𝑃</m:t>
                          </m:r>
                        </m:e>
                        <m:sub>
                          <m:r>
                            <a:rPr lang="es-ES" i="1">
                              <a:latin typeface="Cambria Math" panose="02040503050406030204" pitchFamily="18" charset="0"/>
                            </a:rPr>
                            <m:t>𝑏𝑜𝑚𝑏𝑎</m:t>
                          </m:r>
                        </m:sub>
                      </m:sSub>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𝑎</m:t>
                              </m:r>
                            </m:sub>
                          </m:sSub>
                          <m:r>
                            <a:rPr lang="es-ES" i="0">
                              <a:latin typeface="Cambria Math" panose="02040503050406030204" pitchFamily="18" charset="0"/>
                            </a:rPr>
                            <m:t>∗</m:t>
                          </m:r>
                          <m:r>
                            <a:rPr lang="es-ES" i="1">
                              <a:latin typeface="Cambria Math" panose="02040503050406030204" pitchFamily="18" charset="0"/>
                            </a:rPr>
                            <m:t>𝑃</m:t>
                          </m:r>
                        </m:num>
                        <m:den>
                          <m:r>
                            <a:rPr lang="es-ES" i="0">
                              <a:latin typeface="Cambria Math" panose="02040503050406030204" pitchFamily="18" charset="0"/>
                            </a:rPr>
                            <m:t>1715</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683568" y="2161771"/>
                <a:ext cx="2033762" cy="612796"/>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575352" y="3388574"/>
                <a:ext cx="4572000" cy="946093"/>
              </a:xfrm>
              <a:prstGeom prst="rect">
                <a:avLst/>
              </a:prstGeom>
            </p:spPr>
            <p:txBody>
              <a:bodyPr>
                <a:spAutoFit/>
              </a:bodyPr>
              <a:lstStyle/>
              <a:p>
                <a:r>
                  <a:rPr lang="es-ES" dirty="0">
                    <a:latin typeface="Times New Roman" panose="02020603050405020304" pitchFamily="18" charset="0"/>
                    <a:cs typeface="Times New Roman" panose="02020603050405020304" pitchFamily="18" charset="0"/>
                  </a:rPr>
                  <a:t>D</a:t>
                </a:r>
                <a:r>
                  <a:rPr lang="es-ES" dirty="0" smtClean="0">
                    <a:latin typeface="Times New Roman" panose="02020603050405020304" pitchFamily="18" charset="0"/>
                    <a:cs typeface="Times New Roman" panose="02020603050405020304" pitchFamily="18" charset="0"/>
                  </a:rPr>
                  <a:t>ónde:</a:t>
                </a:r>
                <a:endParaRPr lang="es-ES"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𝑎</m:t>
                        </m:r>
                      </m:sub>
                    </m:sSub>
                    <m:r>
                      <a:rPr lang="es-ES" i="1">
                        <a:latin typeface="Cambria Math" panose="02040503050406030204" pitchFamily="18" charset="0"/>
                      </a:rPr>
                      <m:t>,</m:t>
                    </m:r>
                  </m:oMath>
                </a14:m>
                <a:r>
                  <a:rPr lang="es-ES" dirty="0" smtClean="0"/>
                  <a:t>  </a:t>
                </a:r>
                <a:r>
                  <a:rPr lang="es-ES" dirty="0" smtClean="0">
                    <a:latin typeface="Times New Roman" panose="02020603050405020304" pitchFamily="18" charset="0"/>
                    <a:cs typeface="Times New Roman" panose="02020603050405020304" pitchFamily="18" charset="0"/>
                  </a:rPr>
                  <a:t>es </a:t>
                </a:r>
                <a:r>
                  <a:rPr lang="es-ES" dirty="0">
                    <a:latin typeface="Times New Roman" panose="02020603050405020304" pitchFamily="18" charset="0"/>
                    <a:cs typeface="Times New Roman" panose="02020603050405020304" pitchFamily="18" charset="0"/>
                  </a:rPr>
                  <a:t>el caudal de avance en </a:t>
                </a:r>
                <a:r>
                  <a:rPr lang="es-ES" dirty="0" err="1">
                    <a:latin typeface="Times New Roman" panose="02020603050405020304" pitchFamily="18" charset="0"/>
                    <a:cs typeface="Times New Roman" panose="02020603050405020304" pitchFamily="18" charset="0"/>
                  </a:rPr>
                  <a:t>gpm</a:t>
                </a:r>
                <a:endParaRPr lang="es-ES" dirty="0">
                  <a:latin typeface="Times New Roman" panose="02020603050405020304" pitchFamily="18" charset="0"/>
                  <a:cs typeface="Times New Roman" panose="02020603050405020304" pitchFamily="18" charset="0"/>
                </a:endParaRPr>
              </a:p>
              <a:p>
                <a14:m>
                  <m:oMath xmlns:m="http://schemas.openxmlformats.org/officeDocument/2006/math">
                    <m:r>
                      <a:rPr lang="es-ES" i="1">
                        <a:latin typeface="Cambria Math" panose="02040503050406030204" pitchFamily="18" charset="0"/>
                      </a:rPr>
                      <m:t>𝑃</m:t>
                    </m:r>
                    <m:r>
                      <a:rPr lang="es-ES" i="1">
                        <a:latin typeface="Cambria Math" panose="02040503050406030204" pitchFamily="18" charset="0"/>
                      </a:rPr>
                      <m:t>,</m:t>
                    </m:r>
                  </m:oMath>
                </a14:m>
                <a:r>
                  <a:rPr lang="es-ES" dirty="0" smtClean="0"/>
                  <a:t>    </a:t>
                </a:r>
                <a:r>
                  <a:rPr lang="es-ES" dirty="0" smtClean="0">
                    <a:latin typeface="Times New Roman" panose="02020603050405020304" pitchFamily="18" charset="0"/>
                    <a:cs typeface="Times New Roman" panose="02020603050405020304" pitchFamily="18" charset="0"/>
                  </a:rPr>
                  <a:t>es </a:t>
                </a:r>
                <a:r>
                  <a:rPr lang="es-ES" dirty="0">
                    <a:latin typeface="Times New Roman" panose="02020603050405020304" pitchFamily="18" charset="0"/>
                    <a:cs typeface="Times New Roman" panose="02020603050405020304" pitchFamily="18" charset="0"/>
                  </a:rPr>
                  <a:t>la presión de avance en psi</a:t>
                </a:r>
              </a:p>
            </p:txBody>
          </p:sp>
        </mc:Choice>
        <mc:Fallback xmlns="">
          <p:sp>
            <p:nvSpPr>
              <p:cNvPr id="3" name="Rectángulo 2"/>
              <p:cNvSpPr>
                <a:spLocks noRot="1" noChangeAspect="1" noMove="1" noResize="1" noEditPoints="1" noAdjustHandles="1" noChangeArrowheads="1" noChangeShapeType="1" noTextEdit="1"/>
              </p:cNvSpPr>
              <p:nvPr/>
            </p:nvSpPr>
            <p:spPr>
              <a:xfrm>
                <a:off x="575352" y="3388574"/>
                <a:ext cx="4572000" cy="946093"/>
              </a:xfrm>
              <a:prstGeom prst="rect">
                <a:avLst/>
              </a:prstGeom>
              <a:blipFill rotWithShape="0">
                <a:blip r:embed="rId6"/>
                <a:stretch>
                  <a:fillRect l="-1067" t="-3871" b="-90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427984" y="2220713"/>
                <a:ext cx="3682482"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𝐻𝑃</m:t>
                          </m:r>
                        </m:e>
                        <m:sub>
                          <m:r>
                            <a:rPr lang="es-ES" i="1">
                              <a:latin typeface="Cambria Math" panose="02040503050406030204" pitchFamily="18" charset="0"/>
                            </a:rPr>
                            <m:t>𝑏𝑜𝑚𝑏𝑎</m:t>
                          </m:r>
                        </m:sub>
                      </m:sSub>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66.33∗3000</m:t>
                          </m:r>
                        </m:num>
                        <m:den>
                          <m:r>
                            <a:rPr lang="es-ES" i="0">
                              <a:latin typeface="Cambria Math" panose="02040503050406030204" pitchFamily="18" charset="0"/>
                            </a:rPr>
                            <m:t>1715</m:t>
                          </m:r>
                        </m:den>
                      </m:f>
                      <m:r>
                        <a:rPr lang="es-ES" i="0">
                          <a:latin typeface="Cambria Math" panose="02040503050406030204" pitchFamily="18" charset="0"/>
                        </a:rPr>
                        <m:t>=116.09</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4427984" y="2220713"/>
                <a:ext cx="3682482" cy="612796"/>
              </a:xfrm>
              <a:prstGeom prst="rect">
                <a:avLst/>
              </a:prstGeom>
              <a:blipFill rotWithShape="0">
                <a:blip r:embed="rId7"/>
                <a:stretch>
                  <a:fillRect/>
                </a:stretch>
              </a:blipFill>
            </p:spPr>
            <p:txBody>
              <a:bodyPr/>
              <a:lstStyle/>
              <a:p>
                <a:r>
                  <a:rPr lang="es-ES">
                    <a:noFill/>
                  </a:rPr>
                  <a:t> </a:t>
                </a:r>
              </a:p>
            </p:txBody>
          </p:sp>
        </mc:Fallback>
      </mc:AlternateContent>
      <p:pic>
        <p:nvPicPr>
          <p:cNvPr id="12" name="Imagen 1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967540"/>
            <a:ext cx="3687362" cy="2780650"/>
          </a:xfrm>
          <a:prstGeom prst="rect">
            <a:avLst/>
          </a:prstGeom>
          <a:noFill/>
          <a:ln>
            <a:noFill/>
          </a:ln>
        </p:spPr>
      </p:pic>
    </p:spTree>
    <p:extLst>
      <p:ext uri="{BB962C8B-B14F-4D97-AF65-F5344CB8AC3E}">
        <p14:creationId xmlns:p14="http://schemas.microsoft.com/office/powerpoint/2010/main" val="322297330"/>
      </p:ext>
    </p:extLst>
  </p:cSld>
  <p:clrMapOvr>
    <a:masterClrMapping/>
  </p:clrMapOvr>
  <p:transition spd="slow">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7050" y="0"/>
            <a:ext cx="921105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CÁLCULO DE UNIDAD DE POTENCIA</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p:sp>
        <p:nvSpPr>
          <p:cNvPr id="3" name="Rectángulo 2"/>
          <p:cNvSpPr/>
          <p:nvPr/>
        </p:nvSpPr>
        <p:spPr>
          <a:xfrm>
            <a:off x="864213" y="3958922"/>
            <a:ext cx="4572000" cy="2308324"/>
          </a:xfrm>
          <a:prstGeom prst="rect">
            <a:avLst/>
          </a:prstGeom>
        </p:spPr>
        <p:txBody>
          <a:bodyPr>
            <a:spAutoFit/>
          </a:bodyPr>
          <a:lstStyle/>
          <a:p>
            <a:r>
              <a:rPr lang="es-ES" dirty="0"/>
              <a:t>Partes:</a:t>
            </a:r>
          </a:p>
          <a:p>
            <a:pPr lvl="0"/>
            <a:r>
              <a:rPr lang="es-ES" dirty="0" smtClean="0"/>
              <a:t>1. Cabina </a:t>
            </a:r>
            <a:r>
              <a:rPr lang="es-ES" dirty="0"/>
              <a:t>de pie</a:t>
            </a:r>
          </a:p>
          <a:p>
            <a:pPr lvl="0"/>
            <a:r>
              <a:rPr lang="es-ES" dirty="0" smtClean="0"/>
              <a:t>2. Motores </a:t>
            </a:r>
            <a:r>
              <a:rPr lang="es-ES" dirty="0"/>
              <a:t>eléctricos</a:t>
            </a:r>
          </a:p>
          <a:p>
            <a:pPr lvl="0"/>
            <a:r>
              <a:rPr lang="es-ES" dirty="0" smtClean="0"/>
              <a:t>3. Bombas </a:t>
            </a:r>
            <a:r>
              <a:rPr lang="es-ES" dirty="0"/>
              <a:t>hidráulicas</a:t>
            </a:r>
          </a:p>
          <a:p>
            <a:pPr lvl="0"/>
            <a:r>
              <a:rPr lang="es-ES" dirty="0" smtClean="0"/>
              <a:t>4. Tanque </a:t>
            </a:r>
            <a:r>
              <a:rPr lang="es-ES" dirty="0"/>
              <a:t>acumulador acero inoxidable</a:t>
            </a:r>
          </a:p>
          <a:p>
            <a:pPr lvl="0"/>
            <a:r>
              <a:rPr lang="es-ES" dirty="0" smtClean="0"/>
              <a:t>5. Filtros </a:t>
            </a:r>
            <a:r>
              <a:rPr lang="es-ES" dirty="0"/>
              <a:t>de aceite</a:t>
            </a:r>
          </a:p>
          <a:p>
            <a:pPr lvl="0"/>
            <a:r>
              <a:rPr lang="es-ES" dirty="0" smtClean="0"/>
              <a:t>6. Enfriador </a:t>
            </a:r>
            <a:r>
              <a:rPr lang="es-ES" dirty="0"/>
              <a:t>de aceite</a:t>
            </a:r>
          </a:p>
          <a:p>
            <a:pPr lvl="0"/>
            <a:r>
              <a:rPr lang="es-ES" dirty="0" smtClean="0"/>
              <a:t>7. Sistema </a:t>
            </a:r>
            <a:r>
              <a:rPr lang="es-ES" dirty="0"/>
              <a:t>de control</a:t>
            </a:r>
          </a:p>
        </p:txBody>
      </p:sp>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4624090" y="1253423"/>
            <a:ext cx="4087979" cy="3241345"/>
          </a:xfrm>
          <a:prstGeom prst="rect">
            <a:avLst/>
          </a:prstGeom>
          <a:noFill/>
          <a:ln>
            <a:noFill/>
          </a:ln>
        </p:spPr>
      </p:pic>
      <p:pic>
        <p:nvPicPr>
          <p:cNvPr id="13" name="Imagen 12"/>
          <p:cNvPicPr/>
          <p:nvPr/>
        </p:nvPicPr>
        <p:blipFill>
          <a:blip r:embed="rId5" cstate="print"/>
          <a:stretch>
            <a:fillRect/>
          </a:stretch>
        </p:blipFill>
        <p:spPr>
          <a:xfrm>
            <a:off x="675102" y="1196752"/>
            <a:ext cx="3517058" cy="2712491"/>
          </a:xfrm>
          <a:prstGeom prst="rect">
            <a:avLst/>
          </a:prstGeom>
        </p:spPr>
      </p:pic>
    </p:spTree>
    <p:extLst>
      <p:ext uri="{BB962C8B-B14F-4D97-AF65-F5344CB8AC3E}">
        <p14:creationId xmlns:p14="http://schemas.microsoft.com/office/powerpoint/2010/main" val="1517032611"/>
      </p:ext>
    </p:extLst>
  </p:cSld>
  <p:clrMapOvr>
    <a:masterClrMapping/>
  </p:clrMapOvr>
  <p:transition spd="slow">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7050" y="0"/>
            <a:ext cx="921105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SELECCIÓN DE VÁLVULA DIRECCIONAL</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9" name="Rectángulo 8"/>
              <p:cNvSpPr/>
              <p:nvPr/>
            </p:nvSpPr>
            <p:spPr>
              <a:xfrm>
                <a:off x="335332" y="1151385"/>
                <a:ext cx="8461144" cy="1451936"/>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m:rPr>
                          <m:nor/>
                        </m:rPr>
                        <a:rPr lang="es-ES"/>
                        <m:t>Se</m:t>
                      </m:r>
                      <m:r>
                        <m:rPr>
                          <m:nor/>
                        </m:rPr>
                        <a:rPr lang="es-ES"/>
                        <m:t> </m:t>
                      </m:r>
                      <m:r>
                        <m:rPr>
                          <m:nor/>
                        </m:rPr>
                        <a:rPr lang="es-ES"/>
                        <m:t>seleccion</m:t>
                      </m:r>
                      <m:r>
                        <m:rPr>
                          <m:nor/>
                        </m:rPr>
                        <a:rPr lang="es-ES"/>
                        <m:t>ó </m:t>
                      </m:r>
                      <m:r>
                        <m:rPr>
                          <m:nor/>
                        </m:rPr>
                        <a:rPr lang="es-ES"/>
                        <m:t>una</m:t>
                      </m:r>
                      <m:r>
                        <m:rPr>
                          <m:nor/>
                        </m:rPr>
                        <a:rPr lang="es-ES"/>
                        <m:t> </m:t>
                      </m:r>
                      <m:r>
                        <m:rPr>
                          <m:nor/>
                        </m:rPr>
                        <a:rPr lang="es-ES"/>
                        <m:t>v</m:t>
                      </m:r>
                      <m:r>
                        <m:rPr>
                          <m:nor/>
                        </m:rPr>
                        <a:rPr lang="es-ES"/>
                        <m:t>á</m:t>
                      </m:r>
                      <m:r>
                        <m:rPr>
                          <m:nor/>
                        </m:rPr>
                        <a:rPr lang="es-ES"/>
                        <m:t>lvula</m:t>
                      </m:r>
                      <m:r>
                        <m:rPr>
                          <m:nor/>
                        </m:rPr>
                        <a:rPr lang="es-ES"/>
                        <m:t> 4/3 </m:t>
                      </m:r>
                      <m:r>
                        <m:rPr>
                          <m:nor/>
                        </m:rPr>
                        <a:rPr lang="es-ES"/>
                        <m:t>de</m:t>
                      </m:r>
                      <m:r>
                        <m:rPr>
                          <m:nor/>
                        </m:rPr>
                        <a:rPr lang="es-ES"/>
                        <m:t> </m:t>
                      </m:r>
                      <m:r>
                        <m:rPr>
                          <m:nor/>
                        </m:rPr>
                        <a:rPr lang="es-ES"/>
                        <m:t>avance</m:t>
                      </m:r>
                      <m:r>
                        <m:rPr>
                          <m:nor/>
                        </m:rPr>
                        <a:rPr lang="es-ES"/>
                        <m:t> </m:t>
                      </m:r>
                      <m:r>
                        <m:rPr>
                          <m:nor/>
                        </m:rPr>
                        <a:rPr lang="es-ES"/>
                        <m:t>y</m:t>
                      </m:r>
                      <m:r>
                        <m:rPr>
                          <m:nor/>
                        </m:rPr>
                        <a:rPr lang="es-ES"/>
                        <m:t> </m:t>
                      </m:r>
                      <m:r>
                        <m:rPr>
                          <m:nor/>
                        </m:rPr>
                        <a:rPr lang="es-ES"/>
                        <m:t>retorno</m:t>
                      </m:r>
                      <m:r>
                        <m:rPr>
                          <m:nor/>
                        </m:rPr>
                        <a:rPr lang="es-ES"/>
                        <m:t> </m:t>
                      </m:r>
                      <m:r>
                        <m:rPr>
                          <m:nor/>
                        </m:rPr>
                        <a:rPr lang="es-ES"/>
                        <m:t>activada</m:t>
                      </m:r>
                      <m:r>
                        <m:rPr>
                          <m:nor/>
                        </m:rPr>
                        <a:rPr lang="es-ES"/>
                        <m:t> </m:t>
                      </m:r>
                      <m:r>
                        <m:rPr>
                          <m:nor/>
                        </m:rPr>
                        <a:rPr lang="es-ES"/>
                        <m:t>por</m:t>
                      </m:r>
                      <m:r>
                        <m:rPr>
                          <m:nor/>
                        </m:rPr>
                        <a:rPr lang="es-ES"/>
                        <m:t> </m:t>
                      </m:r>
                      <m:r>
                        <m:rPr>
                          <m:nor/>
                        </m:rPr>
                        <a:rPr lang="es-ES"/>
                        <m:t>solenoides</m:t>
                      </m:r>
                      <m:r>
                        <m:rPr>
                          <m:nor/>
                        </m:rPr>
                        <a:rPr lang="es-ES"/>
                        <m:t> </m:t>
                      </m:r>
                      <m:r>
                        <m:rPr>
                          <m:nor/>
                        </m:rPr>
                        <a:rPr lang="es-ES"/>
                        <m:t>con</m:t>
                      </m:r>
                      <m:r>
                        <m:rPr>
                          <m:nor/>
                        </m:rPr>
                        <a:rPr lang="es-ES"/>
                        <m:t> </m:t>
                      </m:r>
                      <m:r>
                        <m:rPr>
                          <m:nor/>
                        </m:rPr>
                        <a:rPr lang="es-ES"/>
                        <m:t>centro</m:t>
                      </m:r>
                      <m:r>
                        <m:rPr>
                          <m:nor/>
                        </m:rPr>
                        <a:rPr lang="es-ES"/>
                        <m:t> </m:t>
                      </m:r>
                      <m:r>
                        <m:rPr>
                          <m:nor/>
                        </m:rPr>
                        <a:rPr lang="es-ES"/>
                        <m:t>t</m:t>
                      </m:r>
                      <m:r>
                        <m:rPr>
                          <m:nor/>
                        </m:rPr>
                        <a:rPr lang="es-ES"/>
                        <m:t>á</m:t>
                      </m:r>
                      <m:r>
                        <m:rPr>
                          <m:nor/>
                        </m:rPr>
                        <a:rPr lang="es-ES"/>
                        <m:t>ndem</m:t>
                      </m:r>
                      <m:r>
                        <m:rPr>
                          <m:nor/>
                        </m:rPr>
                        <a:rPr lang="es-ES"/>
                        <m:t> </m:t>
                      </m:r>
                      <m:r>
                        <m:rPr>
                          <m:nor/>
                        </m:rPr>
                        <a:rPr lang="es-ES"/>
                        <m:t>y</m:t>
                      </m:r>
                      <m:r>
                        <m:rPr>
                          <m:nor/>
                        </m:rPr>
                        <a:rPr lang="es-ES"/>
                        <m:t> </m:t>
                      </m:r>
                      <m:r>
                        <m:rPr>
                          <m:nor/>
                        </m:rPr>
                        <a:rPr lang="es-ES"/>
                        <m:t>retorno</m:t>
                      </m:r>
                      <m:r>
                        <m:rPr>
                          <m:nor/>
                        </m:rPr>
                        <a:rPr lang="es-ES"/>
                        <m:t> </m:t>
                      </m:r>
                      <m:r>
                        <m:rPr>
                          <m:nor/>
                        </m:rPr>
                        <a:rPr lang="es-ES"/>
                        <m:t>a</m:t>
                      </m:r>
                      <m:r>
                        <m:rPr>
                          <m:nor/>
                        </m:rPr>
                        <a:rPr lang="es-ES"/>
                        <m:t> </m:t>
                      </m:r>
                      <m:r>
                        <m:rPr>
                          <m:nor/>
                        </m:rPr>
                        <a:rPr lang="es-ES"/>
                        <m:t>resorte</m:t>
                      </m:r>
                      <m:r>
                        <m:rPr>
                          <m:nor/>
                        </m:rPr>
                        <a:rPr lang="es-ES"/>
                        <m:t>, </m:t>
                      </m:r>
                      <m:r>
                        <m:rPr>
                          <m:nor/>
                        </m:rPr>
                        <a:rPr lang="es-ES"/>
                        <m:t>debido</m:t>
                      </m:r>
                      <m:r>
                        <m:rPr>
                          <m:nor/>
                        </m:rPr>
                        <a:rPr lang="es-ES"/>
                        <m:t> </m:t>
                      </m:r>
                      <m:r>
                        <m:rPr>
                          <m:nor/>
                        </m:rPr>
                        <a:rPr lang="es-ES"/>
                        <m:t>a</m:t>
                      </m:r>
                      <m:r>
                        <m:rPr>
                          <m:nor/>
                        </m:rPr>
                        <a:rPr lang="es-ES"/>
                        <m:t> </m:t>
                      </m:r>
                      <m:r>
                        <m:rPr>
                          <m:nor/>
                        </m:rPr>
                        <a:rPr lang="es-ES"/>
                        <m:t>que</m:t>
                      </m:r>
                      <m:r>
                        <m:rPr>
                          <m:nor/>
                        </m:rPr>
                        <a:rPr lang="es-ES"/>
                        <m:t> </m:t>
                      </m:r>
                      <m:r>
                        <m:rPr>
                          <m:nor/>
                        </m:rPr>
                        <a:rPr lang="es-ES"/>
                        <m:t>esta</m:t>
                      </m:r>
                      <m:r>
                        <m:rPr>
                          <m:nor/>
                        </m:rPr>
                        <a:rPr lang="es-ES"/>
                        <m:t> </m:t>
                      </m:r>
                      <m:r>
                        <m:rPr>
                          <m:nor/>
                        </m:rPr>
                        <a:rPr lang="es-ES"/>
                        <m:t>tiene</m:t>
                      </m:r>
                      <m:r>
                        <m:rPr>
                          <m:nor/>
                        </m:rPr>
                        <a:rPr lang="es-ES"/>
                        <m:t> </m:t>
                      </m:r>
                      <m:r>
                        <m:rPr>
                          <m:nor/>
                        </m:rPr>
                        <a:rPr lang="es-ES"/>
                        <m:t>la</m:t>
                      </m:r>
                      <m:r>
                        <m:rPr>
                          <m:nor/>
                        </m:rPr>
                        <a:rPr lang="es-ES"/>
                        <m:t> </m:t>
                      </m:r>
                      <m:r>
                        <m:rPr>
                          <m:nor/>
                        </m:rPr>
                        <a:rPr lang="es-ES"/>
                        <m:t>posibilidad</m:t>
                      </m:r>
                      <m:r>
                        <m:rPr>
                          <m:nor/>
                        </m:rPr>
                        <a:rPr lang="es-ES"/>
                        <m:t> </m:t>
                      </m:r>
                      <m:r>
                        <m:rPr>
                          <m:nor/>
                        </m:rPr>
                        <a:rPr lang="es-ES"/>
                        <m:t>de</m:t>
                      </m:r>
                      <m:r>
                        <m:rPr>
                          <m:nor/>
                        </m:rPr>
                        <a:rPr lang="es-ES"/>
                        <m:t> </m:t>
                      </m:r>
                      <m:r>
                        <m:rPr>
                          <m:nor/>
                        </m:rPr>
                        <a:rPr lang="es-ES"/>
                        <m:t>invertir</m:t>
                      </m:r>
                      <m:r>
                        <m:rPr>
                          <m:nor/>
                        </m:rPr>
                        <a:rPr lang="es-ES"/>
                        <m:t> </m:t>
                      </m:r>
                      <m:r>
                        <m:rPr>
                          <m:nor/>
                        </m:rPr>
                        <a:rPr lang="es-ES"/>
                        <m:t>el</m:t>
                      </m:r>
                      <m:r>
                        <m:rPr>
                          <m:nor/>
                        </m:rPr>
                        <a:rPr lang="es-ES"/>
                        <m:t> </m:t>
                      </m:r>
                      <m:r>
                        <m:rPr>
                          <m:nor/>
                        </m:rPr>
                        <a:rPr lang="es-ES"/>
                        <m:t>sentido</m:t>
                      </m:r>
                      <m:r>
                        <m:rPr>
                          <m:nor/>
                        </m:rPr>
                        <a:rPr lang="es-ES"/>
                        <m:t> </m:t>
                      </m:r>
                      <m:r>
                        <m:rPr>
                          <m:nor/>
                        </m:rPr>
                        <a:rPr lang="es-ES"/>
                        <m:t>de</m:t>
                      </m:r>
                      <m:r>
                        <m:rPr>
                          <m:nor/>
                        </m:rPr>
                        <a:rPr lang="es-ES"/>
                        <m:t> </m:t>
                      </m:r>
                      <m:r>
                        <m:rPr>
                          <m:nor/>
                        </m:rPr>
                        <a:rPr lang="es-ES"/>
                        <m:t>operaci</m:t>
                      </m:r>
                      <m:r>
                        <m:rPr>
                          <m:nor/>
                        </m:rPr>
                        <a:rPr lang="es-ES"/>
                        <m:t>ó</m:t>
                      </m:r>
                      <m:r>
                        <m:rPr>
                          <m:nor/>
                        </m:rPr>
                        <a:rPr lang="es-ES"/>
                        <m:t>n</m:t>
                      </m:r>
                      <m:r>
                        <m:rPr>
                          <m:nor/>
                        </m:rPr>
                        <a:rPr lang="es-ES"/>
                        <m:t> </m:t>
                      </m:r>
                      <m:r>
                        <m:rPr>
                          <m:nor/>
                        </m:rPr>
                        <a:rPr lang="es-ES"/>
                        <m:t>del</m:t>
                      </m:r>
                      <m:r>
                        <m:rPr>
                          <m:nor/>
                        </m:rPr>
                        <a:rPr lang="es-ES"/>
                        <m:t> </m:t>
                      </m:r>
                      <m:r>
                        <m:rPr>
                          <m:nor/>
                        </m:rPr>
                        <a:rPr lang="es-ES"/>
                        <m:t>actuador</m:t>
                      </m:r>
                      <m:r>
                        <m:rPr>
                          <m:nor/>
                        </m:rPr>
                        <a:rPr lang="es-ES"/>
                        <m:t> </m:t>
                      </m:r>
                      <m:r>
                        <m:rPr>
                          <m:nor/>
                        </m:rPr>
                        <a:rPr lang="es-ES"/>
                        <m:t>sin</m:t>
                      </m:r>
                      <m:r>
                        <m:rPr>
                          <m:nor/>
                        </m:rPr>
                        <a:rPr lang="es-ES"/>
                        <m:t> </m:t>
                      </m:r>
                      <m:r>
                        <m:rPr>
                          <m:nor/>
                        </m:rPr>
                        <a:rPr lang="es-ES"/>
                        <m:t>necesidad</m:t>
                      </m:r>
                      <m:r>
                        <m:rPr>
                          <m:nor/>
                        </m:rPr>
                        <a:rPr lang="es-ES"/>
                        <m:t> </m:t>
                      </m:r>
                      <m:r>
                        <m:rPr>
                          <m:nor/>
                        </m:rPr>
                        <a:rPr lang="es-ES"/>
                        <m:t>de</m:t>
                      </m:r>
                      <m:r>
                        <m:rPr>
                          <m:nor/>
                        </m:rPr>
                        <a:rPr lang="es-ES"/>
                        <m:t> </m:t>
                      </m:r>
                      <m:r>
                        <m:rPr>
                          <m:nor/>
                        </m:rPr>
                        <a:rPr lang="es-ES"/>
                        <m:t>arrancar</m:t>
                      </m:r>
                      <m:r>
                        <m:rPr>
                          <m:nor/>
                        </m:rPr>
                        <a:rPr lang="es-ES"/>
                        <m:t> </m:t>
                      </m:r>
                      <m:r>
                        <m:rPr>
                          <m:nor/>
                        </m:rPr>
                        <a:rPr lang="es-ES"/>
                        <m:t>de</m:t>
                      </m:r>
                      <m:r>
                        <m:rPr>
                          <m:nor/>
                        </m:rPr>
                        <a:rPr lang="es-ES"/>
                        <m:t> </m:t>
                      </m:r>
                      <m:r>
                        <m:rPr>
                          <m:nor/>
                        </m:rPr>
                        <a:rPr lang="es-ES"/>
                        <m:t>nuevo</m:t>
                      </m:r>
                      <m:r>
                        <m:rPr>
                          <m:nor/>
                        </m:rPr>
                        <a:rPr lang="es-ES"/>
                        <m:t> </m:t>
                      </m:r>
                      <m:r>
                        <m:rPr>
                          <m:nor/>
                        </m:rPr>
                        <a:rPr lang="es-ES"/>
                        <m:t>el</m:t>
                      </m:r>
                      <m:r>
                        <m:rPr>
                          <m:nor/>
                        </m:rPr>
                        <a:rPr lang="es-ES"/>
                        <m:t> </m:t>
                      </m:r>
                      <m:r>
                        <m:rPr>
                          <m:nor/>
                        </m:rPr>
                        <a:rPr lang="es-ES"/>
                        <m:t>motor</m:t>
                      </m:r>
                      <m:r>
                        <m:rPr>
                          <m:nor/>
                        </m:rPr>
                        <a:rPr lang="es-ES"/>
                        <m:t> </m:t>
                      </m:r>
                      <m:r>
                        <m:rPr>
                          <m:nor/>
                        </m:rPr>
                        <a:rPr lang="es-ES"/>
                        <m:t>y</m:t>
                      </m:r>
                      <m:r>
                        <m:rPr>
                          <m:nor/>
                        </m:rPr>
                        <a:rPr lang="es-ES"/>
                        <m:t> </m:t>
                      </m:r>
                      <m:r>
                        <m:rPr>
                          <m:nor/>
                        </m:rPr>
                        <a:rPr lang="es-ES"/>
                        <m:t>en</m:t>
                      </m:r>
                      <m:r>
                        <m:rPr>
                          <m:nor/>
                        </m:rPr>
                        <a:rPr lang="es-ES"/>
                        <m:t> </m:t>
                      </m:r>
                      <m:r>
                        <m:rPr>
                          <m:nor/>
                        </m:rPr>
                        <a:rPr lang="es-ES"/>
                        <m:t>caso</m:t>
                      </m:r>
                      <m:r>
                        <m:rPr>
                          <m:nor/>
                        </m:rPr>
                        <a:rPr lang="es-ES"/>
                        <m:t> </m:t>
                      </m:r>
                      <m:r>
                        <m:rPr>
                          <m:nor/>
                        </m:rPr>
                        <a:rPr lang="es-ES"/>
                        <m:t>de</m:t>
                      </m:r>
                      <m:r>
                        <m:rPr>
                          <m:nor/>
                        </m:rPr>
                        <a:rPr lang="es-ES"/>
                        <m:t> </m:t>
                      </m:r>
                      <m:r>
                        <m:rPr>
                          <m:nor/>
                        </m:rPr>
                        <a:rPr lang="es-ES"/>
                        <m:t>bloqueo</m:t>
                      </m:r>
                      <m:r>
                        <m:rPr>
                          <m:nor/>
                        </m:rPr>
                        <a:rPr lang="es-ES"/>
                        <m:t> </m:t>
                      </m:r>
                      <m:r>
                        <m:rPr>
                          <m:nor/>
                        </m:rPr>
                        <a:rPr lang="es-ES"/>
                        <m:t>no</m:t>
                      </m:r>
                      <m:r>
                        <m:rPr>
                          <m:nor/>
                        </m:rPr>
                        <a:rPr lang="es-ES"/>
                        <m:t> </m:t>
                      </m:r>
                      <m:r>
                        <m:rPr>
                          <m:nor/>
                        </m:rPr>
                        <a:rPr lang="es-ES"/>
                        <m:t>se</m:t>
                      </m:r>
                      <m:r>
                        <m:rPr>
                          <m:nor/>
                        </m:rPr>
                        <a:rPr lang="es-ES"/>
                        <m:t> </m:t>
                      </m:r>
                      <m:r>
                        <m:rPr>
                          <m:nor/>
                        </m:rPr>
                        <a:rPr lang="es-ES"/>
                        <m:t>produce</m:t>
                      </m:r>
                      <m:r>
                        <m:rPr>
                          <m:nor/>
                        </m:rPr>
                        <a:rPr lang="es-ES"/>
                        <m:t> </m:t>
                      </m:r>
                      <m:r>
                        <m:rPr>
                          <m:nor/>
                        </m:rPr>
                        <a:rPr lang="es-ES"/>
                        <m:t>da</m:t>
                      </m:r>
                      <m:r>
                        <m:rPr>
                          <m:nor/>
                        </m:rPr>
                        <a:rPr lang="es-ES"/>
                        <m:t>ñ</m:t>
                      </m:r>
                      <m:r>
                        <m:rPr>
                          <m:nor/>
                        </m:rPr>
                        <a:rPr lang="es-ES"/>
                        <m:t>os</m:t>
                      </m:r>
                      <m:r>
                        <m:rPr>
                          <m:nor/>
                        </m:rPr>
                        <a:rPr lang="es-ES"/>
                        <m:t> </m:t>
                      </m:r>
                      <m:r>
                        <m:rPr>
                          <m:nor/>
                        </m:rPr>
                        <a:rPr lang="es-ES"/>
                        <m:t>debido</m:t>
                      </m:r>
                      <m:r>
                        <m:rPr>
                          <m:nor/>
                        </m:rPr>
                        <a:rPr lang="es-ES"/>
                        <m:t> </m:t>
                      </m:r>
                      <m:r>
                        <m:rPr>
                          <m:nor/>
                        </m:rPr>
                        <a:rPr lang="es-ES"/>
                        <m:t>a</m:t>
                      </m:r>
                      <m:r>
                        <m:rPr>
                          <m:nor/>
                        </m:rPr>
                        <a:rPr lang="es-ES"/>
                        <m:t> </m:t>
                      </m:r>
                      <m:r>
                        <m:rPr>
                          <m:nor/>
                        </m:rPr>
                        <a:rPr lang="es-ES"/>
                        <m:t>que</m:t>
                      </m:r>
                      <m:r>
                        <m:rPr>
                          <m:nor/>
                        </m:rPr>
                        <a:rPr lang="es-ES"/>
                        <m:t> </m:t>
                      </m:r>
                      <m:r>
                        <m:rPr>
                          <m:nor/>
                        </m:rPr>
                        <a:rPr lang="es-ES"/>
                        <m:t>el</m:t>
                      </m:r>
                      <m:r>
                        <m:rPr>
                          <m:nor/>
                        </m:rPr>
                        <a:rPr lang="es-ES"/>
                        <m:t> </m:t>
                      </m:r>
                      <m:r>
                        <m:rPr>
                          <m:nor/>
                        </m:rPr>
                        <a:rPr lang="es-ES"/>
                        <m:t>fluido</m:t>
                      </m:r>
                      <m:r>
                        <m:rPr>
                          <m:nor/>
                        </m:rPr>
                        <a:rPr lang="es-ES"/>
                        <m:t> </m:t>
                      </m:r>
                      <m:r>
                        <m:rPr>
                          <m:nor/>
                        </m:rPr>
                        <a:rPr lang="es-ES"/>
                        <m:t>hidr</m:t>
                      </m:r>
                      <m:r>
                        <m:rPr>
                          <m:nor/>
                        </m:rPr>
                        <a:rPr lang="es-ES"/>
                        <m:t>á</m:t>
                      </m:r>
                      <m:r>
                        <m:rPr>
                          <m:nor/>
                        </m:rPr>
                        <a:rPr lang="es-ES"/>
                        <m:t>ulico</m:t>
                      </m:r>
                      <m:r>
                        <m:rPr>
                          <m:nor/>
                        </m:rPr>
                        <a:rPr lang="es-ES"/>
                        <m:t> </m:t>
                      </m:r>
                      <m:r>
                        <m:rPr>
                          <m:nor/>
                        </m:rPr>
                        <a:rPr lang="es-ES"/>
                        <m:t>es</m:t>
                      </m:r>
                      <m:r>
                        <m:rPr>
                          <m:nor/>
                        </m:rPr>
                        <a:rPr lang="es-ES"/>
                        <m:t> </m:t>
                      </m:r>
                      <m:r>
                        <m:rPr>
                          <m:nor/>
                        </m:rPr>
                        <a:rPr lang="es-ES"/>
                        <m:t>desviado</m:t>
                      </m:r>
                      <m:r>
                        <m:rPr>
                          <m:nor/>
                        </m:rPr>
                        <a:rPr lang="es-ES"/>
                        <m:t> </m:t>
                      </m:r>
                      <m:r>
                        <m:rPr>
                          <m:nor/>
                        </m:rPr>
                        <a:rPr lang="es-ES"/>
                        <m:t>al</m:t>
                      </m:r>
                      <m:r>
                        <m:rPr>
                          <m:nor/>
                        </m:rPr>
                        <a:rPr lang="es-ES"/>
                        <m:t> </m:t>
                      </m:r>
                      <m:r>
                        <m:rPr>
                          <m:nor/>
                        </m:rPr>
                        <a:rPr lang="es-ES"/>
                        <m:t>dep</m:t>
                      </m:r>
                      <m:r>
                        <m:rPr>
                          <m:nor/>
                        </m:rPr>
                        <a:rPr lang="es-ES"/>
                        <m:t>ó</m:t>
                      </m:r>
                      <m:r>
                        <m:rPr>
                          <m:nor/>
                        </m:rPr>
                        <a:rPr lang="es-ES"/>
                        <m:t>sito</m:t>
                      </m:r>
                      <m:r>
                        <m:rPr>
                          <m:nor/>
                        </m:rPr>
                        <a:rPr lang="es-ES"/>
                        <m:t>. </m:t>
                      </m:r>
                      <m:r>
                        <m:rPr>
                          <m:nor/>
                        </m:rPr>
                        <a:rPr lang="es-ES"/>
                        <m:t>Las</m:t>
                      </m:r>
                      <m:r>
                        <m:rPr>
                          <m:nor/>
                        </m:rPr>
                        <a:rPr lang="es-ES"/>
                        <m:t> </m:t>
                      </m:r>
                      <m:r>
                        <m:rPr>
                          <m:nor/>
                        </m:rPr>
                        <a:rPr lang="es-ES"/>
                        <m:t>caracter</m:t>
                      </m:r>
                      <m:r>
                        <m:rPr>
                          <m:nor/>
                        </m:rPr>
                        <a:rPr lang="es-ES"/>
                        <m:t>í</m:t>
                      </m:r>
                      <m:r>
                        <m:rPr>
                          <m:nor/>
                        </m:rPr>
                        <a:rPr lang="es-ES"/>
                        <m:t>sticas</m:t>
                      </m:r>
                      <m:r>
                        <m:rPr>
                          <m:nor/>
                        </m:rPr>
                        <a:rPr lang="es-ES"/>
                        <m:t> </m:t>
                      </m:r>
                      <m:r>
                        <m:rPr>
                          <m:nor/>
                        </m:rPr>
                        <a:rPr lang="es-ES"/>
                        <m:t>de</m:t>
                      </m:r>
                      <m:r>
                        <m:rPr>
                          <m:nor/>
                        </m:rPr>
                        <a:rPr lang="es-ES"/>
                        <m:t> </m:t>
                      </m:r>
                      <m:r>
                        <m:rPr>
                          <m:nor/>
                        </m:rPr>
                        <a:rPr lang="es-ES"/>
                        <m:t>la</m:t>
                      </m:r>
                      <m:r>
                        <m:rPr>
                          <m:nor/>
                        </m:rPr>
                        <a:rPr lang="es-ES"/>
                        <m:t> </m:t>
                      </m:r>
                      <m:r>
                        <m:rPr>
                          <m:nor/>
                        </m:rPr>
                        <a:rPr lang="es-ES"/>
                        <m:t>v</m:t>
                      </m:r>
                      <m:r>
                        <m:rPr>
                          <m:nor/>
                        </m:rPr>
                        <a:rPr lang="es-ES"/>
                        <m:t>á</m:t>
                      </m:r>
                      <m:r>
                        <m:rPr>
                          <m:nor/>
                        </m:rPr>
                        <a:rPr lang="es-ES"/>
                        <m:t>lvula</m:t>
                      </m:r>
                      <m:r>
                        <m:rPr>
                          <m:nor/>
                        </m:rPr>
                        <a:rPr lang="es-ES"/>
                        <m:t> </m:t>
                      </m:r>
                      <m:r>
                        <m:rPr>
                          <m:nor/>
                        </m:rPr>
                        <a:rPr lang="es-ES"/>
                        <m:t>se</m:t>
                      </m:r>
                      <m:r>
                        <m:rPr>
                          <m:nor/>
                        </m:rPr>
                        <a:rPr lang="es-ES"/>
                        <m:t> </m:t>
                      </m:r>
                      <m:r>
                        <m:rPr>
                          <m:nor/>
                        </m:rPr>
                        <a:rPr lang="es-ES"/>
                        <m:t>indican</m:t>
                      </m:r>
                      <m:r>
                        <m:rPr>
                          <m:nor/>
                        </m:rPr>
                        <a:rPr lang="es-ES"/>
                        <m:t> </m:t>
                      </m:r>
                      <m:r>
                        <m:rPr>
                          <m:nor/>
                        </m:rPr>
                        <a:rPr lang="es-ES"/>
                        <m:t>en</m:t>
                      </m:r>
                      <m:r>
                        <m:rPr>
                          <m:nor/>
                        </m:rPr>
                        <a:rPr lang="es-ES"/>
                        <m:t> </m:t>
                      </m:r>
                      <m:r>
                        <m:rPr>
                          <m:nor/>
                        </m:rPr>
                        <a:rPr lang="es-ES"/>
                        <m:t>la</m:t>
                      </m:r>
                      <m:r>
                        <m:rPr>
                          <m:nor/>
                        </m:rPr>
                        <a:rPr lang="es-ES"/>
                        <m:t> </m:t>
                      </m:r>
                      <m:r>
                        <m:rPr>
                          <m:nor/>
                        </m:rPr>
                        <a:rPr lang="es-ES"/>
                        <m:t>siguiente</m:t>
                      </m:r>
                      <m:r>
                        <m:rPr>
                          <m:nor/>
                        </m:rPr>
                        <a:rPr lang="es-ES"/>
                        <m:t> </m:t>
                      </m:r>
                      <m:r>
                        <m:rPr>
                          <m:nor/>
                        </m:rPr>
                        <a:rPr lang="es-ES"/>
                        <m:t>tabla</m:t>
                      </m:r>
                      <m:r>
                        <m:rPr>
                          <m:nor/>
                        </m:rPr>
                        <a:rPr lang="es-ES"/>
                        <m:t>.</m:t>
                      </m:r>
                    </m:oMath>
                  </m:oMathPara>
                </a14:m>
                <a:endParaRPr lang="es-ES" dirty="0"/>
              </a:p>
            </p:txBody>
          </p:sp>
        </mc:Choice>
        <mc:Fallback xmlns="">
          <p:sp>
            <p:nvSpPr>
              <p:cNvPr id="9" name="Rectángulo 8"/>
              <p:cNvSpPr>
                <a:spLocks noRot="1" noChangeAspect="1" noMove="1" noResize="1" noEditPoints="1" noAdjustHandles="1" noChangeArrowheads="1" noChangeShapeType="1" noTextEdit="1"/>
              </p:cNvSpPr>
              <p:nvPr/>
            </p:nvSpPr>
            <p:spPr>
              <a:xfrm>
                <a:off x="335332" y="1151385"/>
                <a:ext cx="8461144" cy="1451936"/>
              </a:xfrm>
              <a:prstGeom prst="rect">
                <a:avLst/>
              </a:prstGeom>
              <a:blipFill rotWithShape="0">
                <a:blip r:embed="rId5"/>
                <a:stretch>
                  <a:fillRect b="-1681"/>
                </a:stretch>
              </a:blipFill>
            </p:spPr>
            <p:txBody>
              <a:bodyPr/>
              <a:lstStyle/>
              <a:p>
                <a:r>
                  <a:rPr lang="es-ES">
                    <a:noFill/>
                  </a:rPr>
                  <a:t> </a:t>
                </a:r>
              </a:p>
            </p:txBody>
          </p:sp>
        </mc:Fallback>
      </mc:AlternateContent>
      <p:pic>
        <p:nvPicPr>
          <p:cNvPr id="14" name="Imagen 13"/>
          <p:cNvPicPr/>
          <p:nvPr/>
        </p:nvPicPr>
        <p:blipFill>
          <a:blip r:embed="rId6">
            <a:extLst>
              <a:ext uri="{28A0092B-C50C-407E-A947-70E740481C1C}">
                <a14:useLocalDpi xmlns:a14="http://schemas.microsoft.com/office/drawing/2010/main" val="0"/>
              </a:ext>
            </a:extLst>
          </a:blip>
          <a:stretch>
            <a:fillRect/>
          </a:stretch>
        </p:blipFill>
        <p:spPr>
          <a:xfrm>
            <a:off x="1647180" y="4508497"/>
            <a:ext cx="1781175" cy="1555750"/>
          </a:xfrm>
          <a:prstGeom prst="rect">
            <a:avLst/>
          </a:prstGeom>
        </p:spPr>
      </p:pic>
      <p:pic>
        <p:nvPicPr>
          <p:cNvPr id="15" name="Imagen 14"/>
          <p:cNvPicPr/>
          <p:nvPr/>
        </p:nvPicPr>
        <p:blipFill>
          <a:blip r:embed="rId7" cstate="print">
            <a:extLst>
              <a:ext uri="{28A0092B-C50C-407E-A947-70E740481C1C}">
                <a14:useLocalDpi xmlns:a14="http://schemas.microsoft.com/office/drawing/2010/main" val="0"/>
              </a:ext>
            </a:extLst>
          </a:blip>
          <a:stretch>
            <a:fillRect/>
          </a:stretch>
        </p:blipFill>
        <p:spPr>
          <a:xfrm>
            <a:off x="1187624" y="2869161"/>
            <a:ext cx="2781300" cy="1602740"/>
          </a:xfrm>
          <a:prstGeom prst="rect">
            <a:avLst/>
          </a:prstGeom>
        </p:spPr>
      </p:pic>
      <p:pic>
        <p:nvPicPr>
          <p:cNvPr id="16" name="Imagen 15"/>
          <p:cNvPicPr/>
          <p:nvPr/>
        </p:nvPicPr>
        <p:blipFill>
          <a:blip r:embed="rId8"/>
          <a:stretch>
            <a:fillRect/>
          </a:stretch>
        </p:blipFill>
        <p:spPr>
          <a:xfrm>
            <a:off x="4413468" y="2603321"/>
            <a:ext cx="3637915" cy="3163195"/>
          </a:xfrm>
          <a:prstGeom prst="rect">
            <a:avLst/>
          </a:prstGeom>
        </p:spPr>
      </p:pic>
    </p:spTree>
    <p:extLst>
      <p:ext uri="{BB962C8B-B14F-4D97-AF65-F5344CB8AC3E}">
        <p14:creationId xmlns:p14="http://schemas.microsoft.com/office/powerpoint/2010/main" val="873636882"/>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661207"/>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INGENIERÍA DE CONCEPTO</a:t>
            </a:r>
            <a:endParaRPr lang="es-EC" sz="2800" b="1" dirty="0">
              <a:effectLst/>
              <a:latin typeface="Times New Roman" panose="02020603050405020304" pitchFamily="18" charset="0"/>
              <a:ea typeface="Calibri" panose="020F050202020403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6881"/>
            <a:ext cx="3168352" cy="955698"/>
          </a:xfrm>
          <a:prstGeom prst="rect">
            <a:avLst/>
          </a:prstGeom>
        </p:spPr>
      </p:pic>
    </p:spTree>
    <p:extLst>
      <p:ext uri="{BB962C8B-B14F-4D97-AF65-F5344CB8AC3E}">
        <p14:creationId xmlns:p14="http://schemas.microsoft.com/office/powerpoint/2010/main" val="4136875705"/>
      </p:ext>
    </p:extLst>
  </p:cSld>
  <p:clrMapOvr>
    <a:masterClrMapping/>
  </p:clrMapOvr>
  <p:transition spd="slow">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8668" y="-17451"/>
            <a:ext cx="921105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CÁLCULO DE TUBERIAS </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9" name="Rectángulo 8"/>
              <p:cNvSpPr/>
              <p:nvPr/>
            </p:nvSpPr>
            <p:spPr>
              <a:xfrm>
                <a:off x="335332" y="1151385"/>
                <a:ext cx="8557148" cy="1468928"/>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m:rPr>
                          <m:nor/>
                        </m:rPr>
                        <a:rPr lang="es-ES">
                          <a:latin typeface="Times New Roman" panose="02020603050405020304" pitchFamily="18" charset="0"/>
                          <a:cs typeface="Times New Roman" panose="02020603050405020304" pitchFamily="18" charset="0"/>
                        </a:rPr>
                        <m:t>Para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tuber</m:t>
                      </m:r>
                      <m:r>
                        <m:rPr>
                          <m:nor/>
                        </m:rPr>
                        <a:rPr lang="es-ES">
                          <a:latin typeface="Times New Roman" panose="02020603050405020304" pitchFamily="18" charset="0"/>
                          <a:cs typeface="Times New Roman" panose="02020603050405020304" pitchFamily="18" charset="0"/>
                        </a:rPr>
                        <m:t>í</m:t>
                      </m:r>
                      <m:r>
                        <m:rPr>
                          <m:nor/>
                        </m:rPr>
                        <a:rPr lang="es-ES">
                          <a:latin typeface="Times New Roman" panose="02020603050405020304" pitchFamily="18" charset="0"/>
                          <a:cs typeface="Times New Roman" panose="02020603050405020304" pitchFamily="18" charset="0"/>
                        </a:rPr>
                        <m:t>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que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transportar</m:t>
                      </m:r>
                      <m:r>
                        <m:rPr>
                          <m:nor/>
                        </m:rPr>
                        <a:rPr lang="es-ES" b="0" i="0" smtClean="0">
                          <a:latin typeface="Times New Roman" panose="02020603050405020304" pitchFamily="18" charset="0"/>
                          <a:cs typeface="Times New Roman" panose="02020603050405020304" pitchFamily="18" charset="0"/>
                        </a:rPr>
                        <m:t>à</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el</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aceite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hidr</m:t>
                      </m:r>
                      <m:r>
                        <m:rPr>
                          <m:nor/>
                        </m:rPr>
                        <a:rPr lang="es-ES">
                          <a:latin typeface="Times New Roman" panose="02020603050405020304" pitchFamily="18" charset="0"/>
                          <a:cs typeface="Times New Roman" panose="02020603050405020304" pitchFamily="18" charset="0"/>
                        </a:rPr>
                        <m:t>á</m:t>
                      </m:r>
                      <m:r>
                        <m:rPr>
                          <m:nor/>
                        </m:rPr>
                        <a:rPr lang="es-ES">
                          <a:latin typeface="Times New Roman" panose="02020603050405020304" pitchFamily="18" charset="0"/>
                          <a:cs typeface="Times New Roman" panose="02020603050405020304" pitchFamily="18" charset="0"/>
                        </a:rPr>
                        <m:t>ulico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hasta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los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cilindros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norma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AASHTO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LRFD</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Movable</m:t>
                      </m:r>
                      <m:r>
                        <m:rPr>
                          <m:nor/>
                        </m:rPr>
                        <a:rPr lang="es-ES" b="0" i="0" smtClean="0">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Highway</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Bridge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Design</m:t>
                      </m:r>
                      <m:r>
                        <m:rPr>
                          <m:nor/>
                        </m:rPr>
                        <a:rPr lang="es-ES" b="0" i="0" smtClean="0">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Specifications</m:t>
                      </m:r>
                      <m:r>
                        <m:rPr>
                          <m:nor/>
                        </m:rPr>
                        <a:rPr lang="es-ES">
                          <a:latin typeface="Times New Roman" panose="02020603050405020304" pitchFamily="18" charset="0"/>
                          <a:cs typeface="Times New Roman" panose="02020603050405020304" pitchFamily="18" charset="0"/>
                        </a:rPr>
                        <m:t>, 2</m:t>
                      </m:r>
                      <m:r>
                        <m:rPr>
                          <m:nor/>
                        </m:rPr>
                        <a:rPr lang="es-ES">
                          <a:latin typeface="Times New Roman" panose="02020603050405020304" pitchFamily="18" charset="0"/>
                          <a:cs typeface="Times New Roman" panose="02020603050405020304" pitchFamily="18" charset="0"/>
                        </a:rPr>
                        <m:t>nd</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Edition</m:t>
                      </m:r>
                      <m:r>
                        <m:rPr>
                          <m:nor/>
                        </m:rPr>
                        <a:rPr lang="es-ES">
                          <a:latin typeface="Times New Roman" panose="02020603050405020304" pitchFamily="18" charset="0"/>
                          <a:cs typeface="Times New Roman" panose="02020603050405020304" pitchFamily="18" charset="0"/>
                        </a:rPr>
                        <m:t>, 2012, </m:t>
                      </m:r>
                      <m:r>
                        <m:rPr>
                          <m:nor/>
                        </m:rPr>
                        <a:rPr lang="es-ES">
                          <a:latin typeface="Times New Roman" panose="02020603050405020304" pitchFamily="18" charset="0"/>
                          <a:cs typeface="Times New Roman" panose="02020603050405020304" pitchFamily="18" charset="0"/>
                        </a:rPr>
                        <m:t>recomienda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que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se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dimensione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siguiendo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las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directrices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norma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ASME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B</m:t>
                      </m:r>
                      <m:r>
                        <m:rPr>
                          <m:nor/>
                        </m:rPr>
                        <a:rPr lang="es-ES">
                          <a:latin typeface="Times New Roman" panose="02020603050405020304" pitchFamily="18" charset="0"/>
                          <a:cs typeface="Times New Roman" panose="02020603050405020304" pitchFamily="18" charset="0"/>
                        </a:rPr>
                        <m:t>31.1, </m:t>
                      </m:r>
                      <m:r>
                        <m:rPr>
                          <m:nor/>
                        </m:rPr>
                        <a:rPr lang="es-ES">
                          <a:latin typeface="Times New Roman" panose="02020603050405020304" pitchFamily="18" charset="0"/>
                          <a:cs typeface="Times New Roman" panose="02020603050405020304" pitchFamily="18" charset="0"/>
                        </a:rPr>
                        <m:t>la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cual</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establece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los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requisitos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m</m:t>
                      </m:r>
                      <m:r>
                        <m:rPr>
                          <m:nor/>
                        </m:rPr>
                        <a:rPr lang="es-ES">
                          <a:latin typeface="Times New Roman" panose="02020603050405020304" pitchFamily="18" charset="0"/>
                          <a:cs typeface="Times New Roman" panose="02020603050405020304" pitchFamily="18" charset="0"/>
                        </a:rPr>
                        <m:t>í</m:t>
                      </m:r>
                      <m:r>
                        <m:rPr>
                          <m:nor/>
                        </m:rPr>
                        <a:rPr lang="es-ES">
                          <a:latin typeface="Times New Roman" panose="02020603050405020304" pitchFamily="18" charset="0"/>
                          <a:cs typeface="Times New Roman" panose="02020603050405020304" pitchFamily="18" charset="0"/>
                        </a:rPr>
                        <m:t>nimos</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ingenier</m:t>
                      </m:r>
                      <m:r>
                        <m:rPr>
                          <m:nor/>
                        </m:rPr>
                        <a:rPr lang="es-ES">
                          <a:latin typeface="Times New Roman" panose="02020603050405020304" pitchFamily="18" charset="0"/>
                          <a:cs typeface="Times New Roman" panose="02020603050405020304" pitchFamily="18" charset="0"/>
                        </a:rPr>
                        <m:t>í</m:t>
                      </m:r>
                      <m:r>
                        <m:rPr>
                          <m:nor/>
                        </m:rPr>
                        <a:rPr lang="es-ES">
                          <a:latin typeface="Times New Roman" panose="02020603050405020304" pitchFamily="18" charset="0"/>
                          <a:cs typeface="Times New Roman" panose="02020603050405020304" pitchFamily="18" charset="0"/>
                        </a:rPr>
                        <m:t>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para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el</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dise</m:t>
                      </m:r>
                      <m:r>
                        <m:rPr>
                          <m:nor/>
                        </m:rPr>
                        <a:rPr lang="es-ES">
                          <a:latin typeface="Times New Roman" panose="02020603050405020304" pitchFamily="18" charset="0"/>
                          <a:cs typeface="Times New Roman" panose="02020603050405020304" pitchFamily="18" charset="0"/>
                        </a:rPr>
                        <m:t>ñ</m:t>
                      </m:r>
                      <m:r>
                        <m:rPr>
                          <m:nor/>
                        </m:rPr>
                        <a:rPr lang="es-ES">
                          <a:latin typeface="Times New Roman" panose="02020603050405020304" pitchFamily="18" charset="0"/>
                          <a:cs typeface="Times New Roman" panose="02020603050405020304" pitchFamily="18" charset="0"/>
                        </a:rPr>
                        <m:t>o</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instalaci</m:t>
                      </m:r>
                      <m:r>
                        <m:rPr>
                          <m:nor/>
                        </m:rPr>
                        <a:rPr lang="es-ES">
                          <a:latin typeface="Times New Roman" panose="02020603050405020304" pitchFamily="18" charset="0"/>
                          <a:cs typeface="Times New Roman" panose="02020603050405020304" pitchFamily="18" charset="0"/>
                        </a:rPr>
                        <m:t>ó</m:t>
                      </m:r>
                      <m:r>
                        <m:rPr>
                          <m:nor/>
                        </m:rPr>
                        <a:rPr lang="es-ES">
                          <a:latin typeface="Times New Roman" panose="02020603050405020304" pitchFamily="18" charset="0"/>
                          <a:cs typeface="Times New Roman" panose="02020603050405020304" pitchFamily="18" charset="0"/>
                        </a:rPr>
                        <m:t>n</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segura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la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tuber</m:t>
                      </m:r>
                      <m:r>
                        <m:rPr>
                          <m:nor/>
                        </m:rPr>
                        <a:rPr lang="es-ES">
                          <a:latin typeface="Times New Roman" panose="02020603050405020304" pitchFamily="18" charset="0"/>
                          <a:cs typeface="Times New Roman" panose="02020603050405020304" pitchFamily="18" charset="0"/>
                        </a:rPr>
                        <m:t>í</m:t>
                      </m:r>
                      <m:r>
                        <m:rPr>
                          <m:nor/>
                        </m:rPr>
                        <a:rPr lang="es-ES">
                          <a:latin typeface="Times New Roman" panose="02020603050405020304" pitchFamily="18" charset="0"/>
                          <a:cs typeface="Times New Roman" panose="02020603050405020304" pitchFamily="18" charset="0"/>
                        </a:rPr>
                        <m:t>a</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de</m:t>
                      </m:r>
                      <m:r>
                        <m:rPr>
                          <m:nor/>
                        </m:rPr>
                        <a:rPr lang="es-ES">
                          <a:latin typeface="Times New Roman" panose="02020603050405020304" pitchFamily="18" charset="0"/>
                          <a:cs typeface="Times New Roman" panose="02020603050405020304" pitchFamily="18" charset="0"/>
                        </a:rPr>
                        <m:t> </m:t>
                      </m:r>
                      <m:r>
                        <m:rPr>
                          <m:nor/>
                        </m:rPr>
                        <a:rPr lang="es-ES">
                          <a:latin typeface="Times New Roman" panose="02020603050405020304" pitchFamily="18" charset="0"/>
                          <a:cs typeface="Times New Roman" panose="02020603050405020304" pitchFamily="18" charset="0"/>
                        </a:rPr>
                        <m:t>proceso</m:t>
                      </m:r>
                      <m:r>
                        <m:rPr>
                          <m:nor/>
                        </m:rPr>
                        <a:rPr lang="es-ES">
                          <a:latin typeface="Times New Roman" panose="02020603050405020304" pitchFamily="18" charset="0"/>
                          <a:cs typeface="Times New Roman" panose="02020603050405020304" pitchFamily="18" charset="0"/>
                        </a:rPr>
                        <m:t>.</m:t>
                      </m:r>
                    </m:oMath>
                  </m:oMathPara>
                </a14:m>
                <a:endParaRPr lang="es-ES" dirty="0">
                  <a:latin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335332" y="1151385"/>
                <a:ext cx="8557148" cy="1468928"/>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3607753" y="2699956"/>
                <a:ext cx="1794786" cy="660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𝑡</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𝑃𝐷</m:t>
                          </m:r>
                        </m:num>
                        <m:den>
                          <m:d>
                            <m:dPr>
                              <m:begChr m:val=""/>
                              <m:ctrlPr>
                                <a:rPr lang="es-ES" i="1">
                                  <a:latin typeface="Cambria Math" panose="02040503050406030204" pitchFamily="18" charset="0"/>
                                </a:rPr>
                              </m:ctrlPr>
                            </m:dPr>
                            <m:e>
                              <m:r>
                                <a:rPr lang="es-ES" i="0">
                                  <a:latin typeface="Cambria Math" panose="02040503050406030204" pitchFamily="18" charset="0"/>
                                </a:rPr>
                                <m:t>2(</m:t>
                              </m:r>
                              <m:r>
                                <a:rPr lang="es-ES" i="1">
                                  <a:latin typeface="Cambria Math" panose="02040503050406030204" pitchFamily="18" charset="0"/>
                                </a:rPr>
                                <m:t>𝑆𝐸</m:t>
                              </m:r>
                              <m:r>
                                <a:rPr lang="es-ES" i="0">
                                  <a:latin typeface="Cambria Math" panose="02040503050406030204" pitchFamily="18" charset="0"/>
                                </a:rPr>
                                <m:t>+</m:t>
                              </m:r>
                              <m:r>
                                <a:rPr lang="es-ES" i="1">
                                  <a:latin typeface="Cambria Math" panose="02040503050406030204" pitchFamily="18" charset="0"/>
                                </a:rPr>
                                <m:t>𝑃𝑌</m:t>
                              </m:r>
                            </m:e>
                          </m:d>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3607753" y="2699956"/>
                <a:ext cx="1794786" cy="660052"/>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79512" y="3335844"/>
                <a:ext cx="6624736" cy="2903872"/>
              </a:xfrm>
              <a:prstGeom prst="rect">
                <a:avLst/>
              </a:prstGeom>
            </p:spPr>
            <p:txBody>
              <a:bodyPr wrap="square">
                <a:spAutoFit/>
              </a:bodyPr>
              <a:lstStyle/>
              <a:p>
                <a:pPr indent="449580" algn="just">
                  <a:lnSpc>
                    <a:spcPct val="200000"/>
                  </a:lnSpc>
                  <a:spcAft>
                    <a:spcPts val="0"/>
                  </a:spcAft>
                  <a:tabLst>
                    <a:tab pos="1562735" algn="l"/>
                  </a:tabLs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Dónde,</a:t>
                </a:r>
                <a:r>
                  <a:rPr lang="es-ES" dirty="0">
                    <a:latin typeface="Arial" panose="020B06040202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indent="449580" algn="just">
                  <a:lnSpc>
                    <a:spcPct val="200000"/>
                  </a:lnSpc>
                  <a:spcAft>
                    <a:spcPts val="0"/>
                  </a:spcAft>
                  <a:tabLst>
                    <a:tab pos="1562735" algn="l"/>
                  </a:tabLst>
                </a:pPr>
                <a14:m>
                  <m:oMath xmlns:m="http://schemas.openxmlformats.org/officeDocument/2006/math">
                    <m:r>
                      <a:rPr lang="es-ES" i="1">
                        <a:effectLst/>
                        <a:latin typeface="Cambria Math" panose="02040503050406030204" pitchFamily="18" charset="0"/>
                        <a:ea typeface="Times New Roman" panose="02020603050405020304" pitchFamily="18" charset="0"/>
                        <a:cs typeface="Arial" panose="020B0604020202020204" pitchFamily="34" charset="0"/>
                      </a:rPr>
                      <m:t>𝑡</m:t>
                    </m:r>
                    <m:r>
                      <a:rPr lang="es-ES" i="1">
                        <a:effectLst/>
                        <a:latin typeface="Cambria Math" panose="02040503050406030204" pitchFamily="18" charset="0"/>
                        <a:ea typeface="Times New Roman" panose="02020603050405020304" pitchFamily="18" charset="0"/>
                        <a:cs typeface="Arial" panose="020B0604020202020204" pitchFamily="34" charset="0"/>
                      </a:rPr>
                      <m:t>,</m:t>
                    </m:r>
                  </m:oMath>
                </a14:m>
                <a:r>
                  <a:rPr lang="es-ES" dirty="0" smtClean="0">
                    <a:effectLst/>
                    <a:latin typeface="Arial" panose="020B0604020202020204" pitchFamily="34" charset="0"/>
                    <a:ea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es el espesor diseñado por presión</a:t>
                </a:r>
                <a:r>
                  <a:rPr lang="es-ES" dirty="0" smtClean="0">
                    <a:effectLst/>
                    <a:latin typeface="Arial" panose="020B0604020202020204" pitchFamily="34" charset="0"/>
                    <a:ea typeface="Times New Roman" panose="02020603050405020304" pitchFamily="18" charset="0"/>
                  </a:rPr>
                  <a:t>;</a:t>
                </a:r>
              </a:p>
              <a:p>
                <a14:m>
                  <m:oMath xmlns:m="http://schemas.openxmlformats.org/officeDocument/2006/math">
                    <m:r>
                      <a:rPr lang="es-ES" b="0" i="1" smtClean="0">
                        <a:latin typeface="Cambria Math" panose="02040503050406030204" pitchFamily="18" charset="0"/>
                      </a:rPr>
                      <m:t>        </m:t>
                    </m:r>
                    <m:r>
                      <a:rPr lang="es-ES" i="1">
                        <a:latin typeface="Cambria Math" panose="02040503050406030204" pitchFamily="18" charset="0"/>
                      </a:rPr>
                      <m:t>𝑃</m:t>
                    </m:r>
                  </m:oMath>
                </a14:m>
                <a:r>
                  <a:rPr lang="es-ES" dirty="0"/>
                  <a:t>, es la presión manométrica de diseño interna </a:t>
                </a:r>
              </a:p>
              <a:p>
                <a14:m>
                  <m:oMath xmlns:m="http://schemas.openxmlformats.org/officeDocument/2006/math">
                    <m:r>
                      <a:rPr lang="es-ES" b="0" i="1" smtClean="0">
                        <a:latin typeface="Cambria Math" panose="02040503050406030204" pitchFamily="18" charset="0"/>
                      </a:rPr>
                      <m:t>        </m:t>
                    </m:r>
                    <m:r>
                      <a:rPr lang="es-ES" i="1">
                        <a:latin typeface="Cambria Math" panose="02040503050406030204" pitchFamily="18" charset="0"/>
                      </a:rPr>
                      <m:t>𝐷</m:t>
                    </m:r>
                  </m:oMath>
                </a14:m>
                <a:r>
                  <a:rPr lang="es-ES" dirty="0"/>
                  <a:t>, es el diámetro exterior de la tubería</a:t>
                </a:r>
              </a:p>
              <a:p>
                <a14:m>
                  <m:oMath xmlns:m="http://schemas.openxmlformats.org/officeDocument/2006/math">
                    <m:r>
                      <a:rPr lang="es-ES" b="0" i="1" smtClean="0">
                        <a:latin typeface="Cambria Math" panose="02040503050406030204" pitchFamily="18" charset="0"/>
                      </a:rPr>
                      <m:t>        </m:t>
                    </m:r>
                    <m:r>
                      <a:rPr lang="es-ES" i="1">
                        <a:latin typeface="Cambria Math" panose="02040503050406030204" pitchFamily="18" charset="0"/>
                      </a:rPr>
                      <m:t>𝐸</m:t>
                    </m:r>
                  </m:oMath>
                </a14:m>
                <a:r>
                  <a:rPr lang="es-ES" dirty="0"/>
                  <a:t>, </a:t>
                </a:r>
                <a:r>
                  <a:rPr lang="es-ES" dirty="0" smtClean="0"/>
                  <a:t>es el </a:t>
                </a:r>
                <a:r>
                  <a:rPr lang="es-ES" dirty="0"/>
                  <a:t>factor de calidad (ASME B31.1)</a:t>
                </a:r>
              </a:p>
              <a:p>
                <a14:m>
                  <m:oMath xmlns:m="http://schemas.openxmlformats.org/officeDocument/2006/math">
                    <m:r>
                      <a:rPr lang="es-ES" b="0" i="1" smtClean="0">
                        <a:latin typeface="Cambria Math" panose="02040503050406030204" pitchFamily="18" charset="0"/>
                      </a:rPr>
                      <m:t>        </m:t>
                    </m:r>
                    <m:r>
                      <a:rPr lang="es-ES" i="1">
                        <a:latin typeface="Cambria Math" panose="02040503050406030204" pitchFamily="18" charset="0"/>
                      </a:rPr>
                      <m:t>𝑆</m:t>
                    </m:r>
                  </m:oMath>
                </a14:m>
                <a:r>
                  <a:rPr lang="es-ES" dirty="0"/>
                  <a:t>, es el esfuerzo admisible a la temperatura </a:t>
                </a:r>
                <a:r>
                  <a:rPr lang="es-ES" dirty="0" smtClean="0"/>
                  <a:t>(</a:t>
                </a:r>
                <a:r>
                  <a:rPr lang="es-ES" dirty="0"/>
                  <a:t>ASME B31.1)</a:t>
                </a:r>
              </a:p>
              <a:p>
                <a:r>
                  <a:rPr lang="es-ES" dirty="0" smtClean="0"/>
                  <a:t>       </a:t>
                </a:r>
                <a14:m>
                  <m:oMath xmlns:m="http://schemas.openxmlformats.org/officeDocument/2006/math">
                    <m:r>
                      <a:rPr lang="es-ES" i="1">
                        <a:latin typeface="Cambria Math" panose="02040503050406030204" pitchFamily="18" charset="0"/>
                      </a:rPr>
                      <m:t>𝑌</m:t>
                    </m:r>
                  </m:oMath>
                </a14:m>
                <a:r>
                  <a:rPr lang="es-ES" dirty="0"/>
                  <a:t>, es el coeficiente de temperatura </a:t>
                </a:r>
              </a:p>
              <a:p>
                <a:pPr indent="449580" algn="just">
                  <a:lnSpc>
                    <a:spcPct val="115000"/>
                  </a:lnSpc>
                  <a:spcAft>
                    <a:spcPts val="0"/>
                  </a:spcAft>
                </a:pPr>
                <a:endParaRPr lang="es-ES" dirty="0">
                  <a:effectLst/>
                  <a:latin typeface="Times New Roman" panose="02020603050405020304" pitchFamily="18" charset="0"/>
                  <a:ea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79512" y="3335844"/>
                <a:ext cx="6624736" cy="2903872"/>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980047013"/>
      </p:ext>
    </p:extLst>
  </p:cSld>
  <p:clrMapOvr>
    <a:masterClrMapping/>
  </p:clrMapOvr>
  <p:transition spd="slow">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8668" y="-17451"/>
            <a:ext cx="921105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CÁLCULO DE TUBERIAS </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824897" y="1255138"/>
                <a:ext cx="2515232" cy="12585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𝑄</m:t>
                      </m:r>
                      <m:r>
                        <a:rPr lang="es-ES" i="1">
                          <a:latin typeface="Cambria Math" panose="02040503050406030204" pitchFamily="18" charset="0"/>
                          <a:ea typeface="Cambria Math" panose="02040503050406030204" pitchFamily="18" charset="0"/>
                        </a:rPr>
                        <m:t>=8.86 </m:t>
                      </m:r>
                      <m:sSup>
                        <m:sSupPr>
                          <m:ctrlPr>
                            <a:rPr lang="es-ES" i="1">
                              <a:latin typeface="Cambria Math" panose="02040503050406030204" pitchFamily="18" charset="0"/>
                              <a:ea typeface="Cambria Math" panose="02040503050406030204" pitchFamily="18" charset="0"/>
                            </a:rPr>
                          </m:ctrlPr>
                        </m:sSupPr>
                        <m:e>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𝑝𝑖𝑒</m:t>
                              </m:r>
                            </m:num>
                            <m:den>
                              <m:r>
                                <a:rPr lang="es-ES" i="1">
                                  <a:latin typeface="Cambria Math" panose="02040503050406030204" pitchFamily="18" charset="0"/>
                                  <a:ea typeface="Cambria Math" panose="02040503050406030204" pitchFamily="18" charset="0"/>
                                </a:rPr>
                                <m:t>𝑚𝑖𝑛</m:t>
                              </m:r>
                            </m:den>
                          </m:f>
                        </m:e>
                        <m:sup>
                          <m:r>
                            <a:rPr lang="es-ES" i="1">
                              <a:latin typeface="Cambria Math" panose="02040503050406030204" pitchFamily="18" charset="0"/>
                              <a:ea typeface="Cambria Math" panose="02040503050406030204" pitchFamily="18" charset="0"/>
                            </a:rPr>
                            <m:t>3</m:t>
                          </m:r>
                        </m:sup>
                      </m:sSup>
                    </m:oMath>
                  </m:oMathPara>
                </a14:m>
                <a:endParaRPr lang="es-ES"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s-ES">
                          <a:latin typeface="Cambria Math" panose="02040503050406030204" pitchFamily="18" charset="0"/>
                          <a:ea typeface="Cambria Math" panose="02040503050406030204" pitchFamily="18" charset="0"/>
                        </a:rPr>
                        <m:t> </m:t>
                      </m:r>
                    </m:oMath>
                  </m:oMathPara>
                </a14:m>
                <a:endParaRPr lang="es-ES"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𝑣</m:t>
                      </m:r>
                      <m:r>
                        <a:rPr lang="es-ES" i="1">
                          <a:latin typeface="Cambria Math" panose="02040503050406030204" pitchFamily="18" charset="0"/>
                          <a:ea typeface="Cambria Math" panose="02040503050406030204" pitchFamily="18" charset="0"/>
                        </a:rPr>
                        <m:t>=16.8 </m:t>
                      </m:r>
                      <m:r>
                        <a:rPr lang="es-ES" i="1">
                          <a:latin typeface="Cambria Math" panose="02040503050406030204" pitchFamily="18" charset="0"/>
                          <a:ea typeface="Cambria Math" panose="02040503050406030204" pitchFamily="18" charset="0"/>
                        </a:rPr>
                        <m:t>𝑝𝑖𝑒</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𝑠</m:t>
                      </m:r>
                      <m:r>
                        <a:rPr lang="es-ES" i="1">
                          <a:latin typeface="Cambria Math" panose="02040503050406030204" pitchFamily="18" charset="0"/>
                          <a:ea typeface="Cambria Math" panose="02040503050406030204" pitchFamily="18" charset="0"/>
                        </a:rPr>
                        <m:t> </m:t>
                      </m:r>
                    </m:oMath>
                  </m:oMathPara>
                </a14:m>
                <a:endParaRPr lang="es-ES" dirty="0">
                  <a:latin typeface="Cambria Math" panose="02040503050406030204" pitchFamily="18" charset="0"/>
                  <a:ea typeface="Cambria Math" panose="020405030504060302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824897" y="1255138"/>
                <a:ext cx="2515232" cy="1258550"/>
              </a:xfrm>
              <a:prstGeom prst="rect">
                <a:avLst/>
              </a:prstGeom>
              <a:blipFill rotWithShape="0">
                <a:blip r:embed="rId5"/>
                <a:stretch>
                  <a:fillRect b="-339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401873" y="1472022"/>
                <a:ext cx="167808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𝑄</m:t>
                      </m:r>
                      <m:r>
                        <a:rPr lang="es-ES" i="0">
                          <a:latin typeface="Cambria Math" panose="02040503050406030204" pitchFamily="18" charset="0"/>
                        </a:rPr>
                        <m:t>=</m:t>
                      </m:r>
                      <m:r>
                        <a:rPr lang="es-ES" i="1">
                          <a:latin typeface="Cambria Math" panose="02040503050406030204" pitchFamily="18" charset="0"/>
                        </a:rPr>
                        <m:t>𝑣</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𝜋</m:t>
                          </m:r>
                          <m:r>
                            <a:rPr lang="es-ES" i="0">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𝐷</m:t>
                              </m:r>
                            </m:e>
                            <m:sup>
                              <m:r>
                                <a:rPr lang="es-ES" i="0">
                                  <a:latin typeface="Cambria Math" panose="02040503050406030204" pitchFamily="18" charset="0"/>
                                </a:rPr>
                                <m:t>2</m:t>
                              </m:r>
                            </m:sup>
                          </m:sSup>
                        </m:num>
                        <m:den>
                          <m:r>
                            <a:rPr lang="es-ES" i="0">
                              <a:latin typeface="Cambria Math" panose="02040503050406030204" pitchFamily="18" charset="0"/>
                            </a:rPr>
                            <m:t>4</m:t>
                          </m:r>
                        </m:den>
                      </m:f>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4401873" y="1472022"/>
                <a:ext cx="1678087" cy="646331"/>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959299" y="2794569"/>
                <a:ext cx="4598823" cy="9107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𝐷</m:t>
                      </m:r>
                      <m:r>
                        <a:rPr lang="es-ES" i="0">
                          <a:latin typeface="Cambria Math" panose="02040503050406030204" pitchFamily="18" charset="0"/>
                        </a:rPr>
                        <m:t>=</m:t>
                      </m:r>
                      <m:rad>
                        <m:radPr>
                          <m:degHide m:val="on"/>
                          <m:ctrlPr>
                            <a:rPr lang="es-ES" i="1">
                              <a:latin typeface="Cambria Math" panose="02040503050406030204" pitchFamily="18" charset="0"/>
                            </a:rPr>
                          </m:ctrlPr>
                        </m:radPr>
                        <m:deg/>
                        <m:e>
                          <m:f>
                            <m:fPr>
                              <m:ctrlPr>
                                <a:rPr lang="es-ES" i="1">
                                  <a:latin typeface="Cambria Math" panose="02040503050406030204" pitchFamily="18" charset="0"/>
                                </a:rPr>
                              </m:ctrlPr>
                            </m:fPr>
                            <m:num>
                              <m:r>
                                <a:rPr lang="es-ES" i="0">
                                  <a:latin typeface="Cambria Math" panose="02040503050406030204" pitchFamily="18" charset="0"/>
                                </a:rPr>
                                <m:t>4∗</m:t>
                              </m:r>
                              <m:r>
                                <a:rPr lang="es-ES" i="1">
                                  <a:latin typeface="Cambria Math" panose="02040503050406030204" pitchFamily="18" charset="0"/>
                                </a:rPr>
                                <m:t>𝑄</m:t>
                              </m:r>
                            </m:num>
                            <m:den>
                              <m:r>
                                <a:rPr lang="es-ES" i="1">
                                  <a:latin typeface="Cambria Math" panose="02040503050406030204" pitchFamily="18" charset="0"/>
                                </a:rPr>
                                <m:t>𝜋</m:t>
                              </m:r>
                              <m:r>
                                <a:rPr lang="es-ES" i="0">
                                  <a:latin typeface="Cambria Math" panose="02040503050406030204" pitchFamily="18" charset="0"/>
                                </a:rPr>
                                <m:t>∗</m:t>
                              </m:r>
                              <m:r>
                                <a:rPr lang="es-ES" i="1">
                                  <a:latin typeface="Cambria Math" panose="02040503050406030204" pitchFamily="18" charset="0"/>
                                </a:rPr>
                                <m:t>𝑣</m:t>
                              </m:r>
                            </m:den>
                          </m:f>
                        </m:e>
                      </m:rad>
                      <m:r>
                        <a:rPr lang="es-ES" i="0">
                          <a:latin typeface="Cambria Math" panose="02040503050406030204" pitchFamily="18" charset="0"/>
                        </a:rPr>
                        <m:t>=</m:t>
                      </m:r>
                      <m:rad>
                        <m:radPr>
                          <m:degHide m:val="on"/>
                          <m:ctrlPr>
                            <a:rPr lang="es-ES" i="1">
                              <a:latin typeface="Cambria Math" panose="02040503050406030204" pitchFamily="18" charset="0"/>
                            </a:rPr>
                          </m:ctrlPr>
                        </m:radPr>
                        <m:deg/>
                        <m:e>
                          <m:f>
                            <m:fPr>
                              <m:ctrlPr>
                                <a:rPr lang="es-ES" i="1">
                                  <a:latin typeface="Cambria Math" panose="02040503050406030204" pitchFamily="18" charset="0"/>
                                </a:rPr>
                              </m:ctrlPr>
                            </m:fPr>
                            <m:num>
                              <m:r>
                                <a:rPr lang="es-ES" i="0">
                                  <a:latin typeface="Cambria Math" panose="02040503050406030204" pitchFamily="18" charset="0"/>
                                </a:rPr>
                                <m:t>4∗8.86</m:t>
                              </m:r>
                            </m:num>
                            <m:den>
                              <m:r>
                                <a:rPr lang="es-ES" i="1">
                                  <a:latin typeface="Cambria Math" panose="02040503050406030204" pitchFamily="18" charset="0"/>
                                </a:rPr>
                                <m:t>𝜋</m:t>
                              </m:r>
                              <m:r>
                                <a:rPr lang="es-ES" i="0">
                                  <a:latin typeface="Cambria Math" panose="02040503050406030204" pitchFamily="18" charset="0"/>
                                </a:rPr>
                                <m:t>∗16.8</m:t>
                              </m:r>
                            </m:den>
                          </m:f>
                        </m:e>
                      </m:rad>
                      <m:r>
                        <a:rPr lang="es-ES" i="0">
                          <a:latin typeface="Cambria Math" panose="02040503050406030204" pitchFamily="18" charset="0"/>
                        </a:rPr>
                        <m:t>=0.8194 </m:t>
                      </m:r>
                      <m:r>
                        <a:rPr lang="es-ES" i="1">
                          <a:latin typeface="Cambria Math" panose="02040503050406030204" pitchFamily="18" charset="0"/>
                        </a:rPr>
                        <m:t>𝑖𝑛</m:t>
                      </m:r>
                      <m:r>
                        <a:rPr lang="es-ES" i="0">
                          <a:latin typeface="Cambria Math" panose="02040503050406030204" pitchFamily="18" charset="0"/>
                        </a:rPr>
                        <m:t>=1 </m:t>
                      </m:r>
                      <m:r>
                        <a:rPr lang="es-ES" i="1">
                          <a:latin typeface="Cambria Math" panose="02040503050406030204" pitchFamily="18" charset="0"/>
                        </a:rPr>
                        <m:t>𝑖𝑛</m:t>
                      </m:r>
                    </m:oMath>
                  </m:oMathPara>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1959299" y="2794569"/>
                <a:ext cx="4598823" cy="910762"/>
              </a:xfrm>
              <a:prstGeom prst="rect">
                <a:avLst/>
              </a:prstGeom>
              <a:blipFill rotWithShape="0">
                <a:blip r:embed="rId7"/>
                <a:stretch>
                  <a:fillRect/>
                </a:stretch>
              </a:blipFill>
            </p:spPr>
            <p:txBody>
              <a:bodyPr/>
              <a:lstStyle/>
              <a:p>
                <a:r>
                  <a:rPr lang="es-ES">
                    <a:noFill/>
                  </a:rPr>
                  <a:t> </a:t>
                </a:r>
              </a:p>
            </p:txBody>
          </p:sp>
        </mc:Fallback>
      </mc:AlternateContent>
      <p:sp>
        <p:nvSpPr>
          <p:cNvPr id="11" name="Rectángulo 10"/>
          <p:cNvSpPr/>
          <p:nvPr/>
        </p:nvSpPr>
        <p:spPr>
          <a:xfrm>
            <a:off x="557088" y="4127631"/>
            <a:ext cx="1667123" cy="507831"/>
          </a:xfrm>
          <a:prstGeom prst="rect">
            <a:avLst/>
          </a:prstGeom>
        </p:spPr>
        <p:txBody>
          <a:bodyPr wrap="none">
            <a:spAutoFit/>
          </a:bodyPr>
          <a:lstStyle/>
          <a:p>
            <a:pPr marL="449580" indent="180340" algn="just">
              <a:lnSpc>
                <a:spcPct val="15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Entonces</a:t>
            </a:r>
            <a:endParaRPr lang="es-E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ángulo 12"/>
              <p:cNvSpPr/>
              <p:nvPr/>
            </p:nvSpPr>
            <p:spPr>
              <a:xfrm>
                <a:off x="2483768" y="4766879"/>
                <a:ext cx="4896544" cy="528286"/>
              </a:xfrm>
              <a:prstGeom prst="rect">
                <a:avLst/>
              </a:prstGeom>
            </p:spPr>
            <p:txBody>
              <a:bodyPr wrap="square">
                <a:spAutoFit/>
              </a:bodyPr>
              <a:lstStyle/>
              <a:p>
                <a14:m>
                  <m:oMath xmlns:m="http://schemas.openxmlformats.org/officeDocument/2006/math">
                    <m:r>
                      <a:rPr lang="es-ES" i="1" smtClean="0">
                        <a:latin typeface="Cambria Math" panose="02040503050406030204" pitchFamily="18" charset="0"/>
                      </a:rPr>
                      <m:t>𝑡</m:t>
                    </m:r>
                    <m:r>
                      <a:rPr lang="es-ES"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𝑃𝐷</m:t>
                        </m:r>
                      </m:num>
                      <m:den>
                        <m:r>
                          <a:rPr lang="es-ES" i="1">
                            <a:latin typeface="Cambria Math" panose="02040503050406030204" pitchFamily="18" charset="0"/>
                          </a:rPr>
                          <m:t>2</m:t>
                        </m:r>
                        <m:d>
                          <m:dPr>
                            <m:ctrlPr>
                              <a:rPr lang="es-ES" i="1">
                                <a:latin typeface="Cambria Math" panose="02040503050406030204" pitchFamily="18" charset="0"/>
                              </a:rPr>
                            </m:ctrlPr>
                          </m:dPr>
                          <m:e>
                            <m:r>
                              <a:rPr lang="es-ES" i="1">
                                <a:latin typeface="Cambria Math" panose="02040503050406030204" pitchFamily="18" charset="0"/>
                              </a:rPr>
                              <m:t>𝑆𝐸</m:t>
                            </m:r>
                            <m:r>
                              <a:rPr lang="es-ES" i="1">
                                <a:latin typeface="Cambria Math" panose="02040503050406030204" pitchFamily="18" charset="0"/>
                              </a:rPr>
                              <m:t>+</m:t>
                            </m:r>
                            <m:r>
                              <a:rPr lang="es-ES" i="1">
                                <a:latin typeface="Cambria Math" panose="02040503050406030204" pitchFamily="18" charset="0"/>
                              </a:rPr>
                              <m:t>𝑃𝑌</m:t>
                            </m:r>
                          </m:e>
                        </m:d>
                      </m:den>
                    </m:f>
                  </m:oMath>
                </a14:m>
                <a:r>
                  <a:rPr lang="es-ES" dirty="0" smtClean="0"/>
                  <a:t>=</a:t>
                </a:r>
                <a14:m>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3∗1</m:t>
                        </m:r>
                      </m:num>
                      <m:den>
                        <m:r>
                          <a:rPr lang="es-ES" i="1">
                            <a:latin typeface="Cambria Math" panose="02040503050406030204" pitchFamily="18" charset="0"/>
                          </a:rPr>
                          <m:t>2(20∗1+3∗0.85)</m:t>
                        </m:r>
                      </m:den>
                    </m:f>
                    <m:r>
                      <a:rPr lang="es-ES" i="1">
                        <a:latin typeface="Cambria Math" panose="02040503050406030204" pitchFamily="18" charset="0"/>
                      </a:rPr>
                      <m:t>=0.</m:t>
                    </m:r>
                    <m:r>
                      <a:rPr lang="es-ES" b="0" i="1" smtClean="0">
                        <a:latin typeface="Cambria Math" panose="02040503050406030204" pitchFamily="18" charset="0"/>
                      </a:rPr>
                      <m:t>0</m:t>
                    </m:r>
                    <m:r>
                      <a:rPr lang="es-ES" i="1">
                        <a:latin typeface="Cambria Math" panose="02040503050406030204" pitchFamily="18" charset="0"/>
                      </a:rPr>
                      <m:t>60 </m:t>
                    </m:r>
                    <m:r>
                      <a:rPr lang="es-ES" i="1">
                        <a:latin typeface="Cambria Math" panose="02040503050406030204" pitchFamily="18" charset="0"/>
                      </a:rPr>
                      <m:t>𝑖𝑛</m:t>
                    </m:r>
                    <m:r>
                      <a:rPr lang="es-ES" i="1">
                        <a:latin typeface="Cambria Math" panose="02040503050406030204" pitchFamily="18" charset="0"/>
                      </a:rPr>
                      <m:t>=2 </m:t>
                    </m:r>
                    <m:r>
                      <a:rPr lang="es-ES" i="1">
                        <a:latin typeface="Cambria Math" panose="02040503050406030204" pitchFamily="18" charset="0"/>
                      </a:rPr>
                      <m:t>𝑚𝑚</m:t>
                    </m:r>
                  </m:oMath>
                </a14:m>
                <a:endParaRPr lang="es-ES" dirty="0"/>
              </a:p>
            </p:txBody>
          </p:sp>
        </mc:Choice>
        <mc:Fallback xmlns="">
          <p:sp>
            <p:nvSpPr>
              <p:cNvPr id="13" name="Rectángulo 12"/>
              <p:cNvSpPr>
                <a:spLocks noRot="1" noChangeAspect="1" noMove="1" noResize="1" noEditPoints="1" noAdjustHandles="1" noChangeArrowheads="1" noChangeShapeType="1" noTextEdit="1"/>
              </p:cNvSpPr>
              <p:nvPr/>
            </p:nvSpPr>
            <p:spPr>
              <a:xfrm>
                <a:off x="2483768" y="4766879"/>
                <a:ext cx="4896544" cy="528286"/>
              </a:xfrm>
              <a:prstGeom prst="rect">
                <a:avLst/>
              </a:prstGeom>
              <a:blipFill rotWithShape="0">
                <a:blip r:embed="rId8"/>
                <a:stretch>
                  <a:fillRect b="-5747"/>
                </a:stretch>
              </a:blipFill>
            </p:spPr>
            <p:txBody>
              <a:bodyPr/>
              <a:lstStyle/>
              <a:p>
                <a:r>
                  <a:rPr lang="es-ES">
                    <a:noFill/>
                  </a:rPr>
                  <a:t> </a:t>
                </a:r>
              </a:p>
            </p:txBody>
          </p:sp>
        </mc:Fallback>
      </mc:AlternateContent>
    </p:spTree>
    <p:extLst>
      <p:ext uri="{BB962C8B-B14F-4D97-AF65-F5344CB8AC3E}">
        <p14:creationId xmlns:p14="http://schemas.microsoft.com/office/powerpoint/2010/main" val="1927517474"/>
      </p:ext>
    </p:extLst>
  </p:cSld>
  <p:clrMapOvr>
    <a:masterClrMapping/>
  </p:clrMapOvr>
  <p:transition spd="slow">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38668" y="-17451"/>
            <a:ext cx="921105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646331"/>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CÁLCULO DE TUBERIAS </a:t>
            </a:r>
            <a:endParaRPr lang="es-ES" b="1" dirty="0">
              <a:latin typeface="Times New Roman" panose="02020603050405020304" pitchFamily="18" charset="0"/>
              <a:ea typeface="Calibri" panose="020F0502020204030204" pitchFamily="34" charset="0"/>
            </a:endParaRPr>
          </a:p>
          <a:p>
            <a:endParaRPr lang="es-ES" b="1" dirty="0">
              <a:latin typeface="Times New Roman" panose="02020603050405020304" pitchFamily="18" charset="0"/>
              <a:ea typeface="Calibri" panose="020F0502020204030204" pitchFamily="34" charset="0"/>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8451" y="1426150"/>
            <a:ext cx="5539377" cy="1866433"/>
          </a:xfrm>
          <a:prstGeom prst="rect">
            <a:avLst/>
          </a:prstGeom>
          <a:noFill/>
          <a:ln>
            <a:noFill/>
          </a:ln>
        </p:spPr>
      </p:pic>
      <p:pic>
        <p:nvPicPr>
          <p:cNvPr id="3" name="Imagen 2"/>
          <p:cNvPicPr>
            <a:picLocks noChangeAspect="1"/>
          </p:cNvPicPr>
          <p:nvPr/>
        </p:nvPicPr>
        <p:blipFill>
          <a:blip r:embed="rId5"/>
          <a:stretch>
            <a:fillRect/>
          </a:stretch>
        </p:blipFill>
        <p:spPr>
          <a:xfrm>
            <a:off x="1277537" y="3645024"/>
            <a:ext cx="6981825" cy="1571625"/>
          </a:xfrm>
          <a:prstGeom prst="rect">
            <a:avLst/>
          </a:prstGeom>
        </p:spPr>
      </p:pic>
    </p:spTree>
    <p:extLst>
      <p:ext uri="{BB962C8B-B14F-4D97-AF65-F5344CB8AC3E}">
        <p14:creationId xmlns:p14="http://schemas.microsoft.com/office/powerpoint/2010/main" val="434409259"/>
      </p:ext>
    </p:extLst>
  </p:cSld>
  <p:clrMapOvr>
    <a:masterClrMapping/>
  </p:clrMapOvr>
  <p:transition spd="slow">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661207"/>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SIMULACIONES</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7482666"/>
      </p:ext>
    </p:extLst>
  </p:cSld>
  <p:clrMapOvr>
    <a:masterClrMapping/>
  </p:clrMapOvr>
  <p:transition spd="slow">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369332"/>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SIMULACIÓN ESTÁTICA PUENTE REAL</a:t>
            </a:r>
            <a:endParaRPr lang="es-ES" b="1" dirty="0">
              <a:latin typeface="Times New Roman" panose="02020603050405020304" pitchFamily="18" charset="0"/>
              <a:ea typeface="Calibri" panose="020F0502020204030204" pitchFamily="34"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4"/>
          <p:cNvSpPr>
            <a:spLocks noChangeArrowheads="1"/>
          </p:cNvSpPr>
          <p:nvPr/>
        </p:nvSpPr>
        <p:spPr bwMode="auto">
          <a:xfrm>
            <a:off x="0" y="650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9" name="Imagen 8"/>
          <p:cNvPicPr>
            <a:picLocks noChangeAspect="1"/>
          </p:cNvPicPr>
          <p:nvPr/>
        </p:nvPicPr>
        <p:blipFill>
          <a:blip r:embed="rId4"/>
          <a:stretch>
            <a:fillRect/>
          </a:stretch>
        </p:blipFill>
        <p:spPr>
          <a:xfrm>
            <a:off x="314309" y="1175755"/>
            <a:ext cx="8712968" cy="4550940"/>
          </a:xfrm>
          <a:prstGeom prst="rect">
            <a:avLst/>
          </a:prstGeom>
        </p:spPr>
      </p:pic>
    </p:spTree>
    <p:extLst>
      <p:ext uri="{BB962C8B-B14F-4D97-AF65-F5344CB8AC3E}">
        <p14:creationId xmlns:p14="http://schemas.microsoft.com/office/powerpoint/2010/main" val="690103349"/>
      </p:ext>
    </p:extLst>
  </p:cSld>
  <p:clrMapOvr>
    <a:masterClrMapping/>
  </p:clrMapOvr>
  <p:transition spd="slow">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369332"/>
          </a:xfrm>
          <a:prstGeom prst="rect">
            <a:avLst/>
          </a:prstGeom>
        </p:spPr>
        <p:txBody>
          <a:bodyPr wrap="square">
            <a:spAutoFit/>
          </a:bodyPr>
          <a:lstStyle/>
          <a:p>
            <a:pPr algn="ctr"/>
            <a:r>
              <a:rPr lang="es-ES" b="1" dirty="0" smtClean="0">
                <a:latin typeface="Times New Roman" panose="02020603050405020304" pitchFamily="18" charset="0"/>
                <a:ea typeface="Calibri" panose="020F0502020204030204" pitchFamily="34" charset="0"/>
              </a:rPr>
              <a:t>SIMULACIÓN DINÁMICA</a:t>
            </a:r>
            <a:endParaRPr lang="es-ES" b="1" dirty="0">
              <a:latin typeface="Times New Roman" panose="02020603050405020304" pitchFamily="18" charset="0"/>
              <a:ea typeface="Calibri" panose="020F0502020204030204" pitchFamily="34"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4"/>
          <p:cNvSpPr>
            <a:spLocks noChangeArrowheads="1"/>
          </p:cNvSpPr>
          <p:nvPr/>
        </p:nvSpPr>
        <p:spPr bwMode="auto">
          <a:xfrm>
            <a:off x="0" y="650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p:cNvPicPr>
            <a:picLocks noChangeAspect="1"/>
          </p:cNvPicPr>
          <p:nvPr/>
        </p:nvPicPr>
        <p:blipFill>
          <a:blip r:embed="rId4"/>
          <a:stretch>
            <a:fillRect/>
          </a:stretch>
        </p:blipFill>
        <p:spPr>
          <a:xfrm>
            <a:off x="179512" y="1206618"/>
            <a:ext cx="5910038" cy="4541572"/>
          </a:xfrm>
          <a:prstGeom prst="rect">
            <a:avLst/>
          </a:prstGeom>
        </p:spPr>
      </p:pic>
      <p:pic>
        <p:nvPicPr>
          <p:cNvPr id="11" name="Imagen 10"/>
          <p:cNvPicPr>
            <a:picLocks noChangeAspect="1"/>
          </p:cNvPicPr>
          <p:nvPr/>
        </p:nvPicPr>
        <p:blipFill>
          <a:blip r:embed="rId5"/>
          <a:stretch>
            <a:fillRect/>
          </a:stretch>
        </p:blipFill>
        <p:spPr>
          <a:xfrm>
            <a:off x="6089550" y="1206618"/>
            <a:ext cx="2874938" cy="2142346"/>
          </a:xfrm>
          <a:prstGeom prst="rect">
            <a:avLst/>
          </a:prstGeom>
        </p:spPr>
      </p:pic>
      <p:pic>
        <p:nvPicPr>
          <p:cNvPr id="12" name="Imagen 11"/>
          <p:cNvPicPr>
            <a:picLocks noChangeAspect="1"/>
          </p:cNvPicPr>
          <p:nvPr/>
        </p:nvPicPr>
        <p:blipFill>
          <a:blip r:embed="rId6"/>
          <a:stretch>
            <a:fillRect/>
          </a:stretch>
        </p:blipFill>
        <p:spPr>
          <a:xfrm>
            <a:off x="6081620" y="3339719"/>
            <a:ext cx="2882868" cy="2364001"/>
          </a:xfrm>
          <a:prstGeom prst="rect">
            <a:avLst/>
          </a:prstGeom>
        </p:spPr>
      </p:pic>
    </p:spTree>
    <p:extLst>
      <p:ext uri="{BB962C8B-B14F-4D97-AF65-F5344CB8AC3E}">
        <p14:creationId xmlns:p14="http://schemas.microsoft.com/office/powerpoint/2010/main" val="77933610"/>
      </p:ext>
    </p:extLst>
  </p:cSld>
  <p:clrMapOvr>
    <a:masterClrMapping/>
  </p:clrMapOvr>
  <p:transition spd="slow">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6317749" y="911634"/>
            <a:ext cx="2475418" cy="369332"/>
          </a:xfrm>
          <a:prstGeom prst="rect">
            <a:avLst/>
          </a:prstGeom>
        </p:spPr>
        <p:txBody>
          <a:bodyPr wrap="square">
            <a:spAutoFit/>
          </a:bodyPr>
          <a:lstStyle/>
          <a:p>
            <a:r>
              <a:rPr lang="es-ES" b="1" dirty="0">
                <a:latin typeface="Times New Roman" panose="02020603050405020304" pitchFamily="18" charset="0"/>
                <a:ea typeface="Calibri" panose="020F0502020204030204" pitchFamily="34" charset="0"/>
              </a:rPr>
              <a:t>MODELO A ESCALA </a:t>
            </a: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4"/>
          <p:cNvSpPr>
            <a:spLocks noChangeArrowheads="1"/>
          </p:cNvSpPr>
          <p:nvPr/>
        </p:nvSpPr>
        <p:spPr bwMode="auto">
          <a:xfrm>
            <a:off x="0" y="650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Tabla 9"/>
          <p:cNvGraphicFramePr>
            <a:graphicFrameLocks noGrp="1"/>
          </p:cNvGraphicFramePr>
          <p:nvPr>
            <p:extLst>
              <p:ext uri="{D42A27DB-BD31-4B8C-83A1-F6EECF244321}">
                <p14:modId xmlns:p14="http://schemas.microsoft.com/office/powerpoint/2010/main" val="1797109803"/>
              </p:ext>
            </p:extLst>
          </p:nvPr>
        </p:nvGraphicFramePr>
        <p:xfrm>
          <a:off x="6084168" y="1457178"/>
          <a:ext cx="3116567" cy="4389120"/>
        </p:xfrm>
        <a:graphic>
          <a:graphicData uri="http://schemas.openxmlformats.org/drawingml/2006/table">
            <a:tbl>
              <a:tblPr firstRow="1" firstCol="1" bandRow="1"/>
              <a:tblGrid>
                <a:gridCol w="1080120">
                  <a:extLst>
                    <a:ext uri="{9D8B030D-6E8A-4147-A177-3AD203B41FA5}">
                      <a16:colId xmlns="" xmlns:a16="http://schemas.microsoft.com/office/drawing/2014/main" val="3118149162"/>
                    </a:ext>
                  </a:extLst>
                </a:gridCol>
                <a:gridCol w="2036447">
                  <a:extLst>
                    <a:ext uri="{9D8B030D-6E8A-4147-A177-3AD203B41FA5}">
                      <a16:colId xmlns="" xmlns:a16="http://schemas.microsoft.com/office/drawing/2014/main" val="1399246263"/>
                    </a:ext>
                  </a:extLst>
                </a:gridCol>
              </a:tblGrid>
              <a:tr h="137303">
                <a:tc>
                  <a:txBody>
                    <a:bodyPr/>
                    <a:lstStyle/>
                    <a:p>
                      <a:pPr indent="180340" algn="ctr">
                        <a:lnSpc>
                          <a:spcPct val="150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Concepto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Dimensiones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131004482"/>
                  </a:ext>
                </a:extLst>
              </a:tr>
              <a:tr h="858554">
                <a:tc>
                  <a:txBody>
                    <a:bodyPr/>
                    <a:lstStyle/>
                    <a:p>
                      <a:pPr indent="180340" algn="ctr">
                        <a:lnSpc>
                          <a:spcPct val="150000"/>
                        </a:lnSpc>
                        <a:spcAft>
                          <a:spcPts val="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Hojas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Placa de acero ASTM A36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Longitud: </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900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[mm]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Ancho: </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140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[mm]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Espesor: </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2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[mm]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528633672"/>
                  </a:ext>
                </a:extLst>
              </a:tr>
              <a:tr h="103981">
                <a:tc>
                  <a:txBody>
                    <a:bodyPr/>
                    <a:lstStyle/>
                    <a:p>
                      <a:pPr indent="180340" algn="ctr">
                        <a:lnSpc>
                          <a:spcPct val="150000"/>
                        </a:lnSpc>
                        <a:spcAft>
                          <a:spcPts val="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Vigas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Perfil T:  1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s-EC" sz="1200" dirty="0" err="1">
                          <a:effectLst/>
                          <a:latin typeface="Times New Roman" panose="02020603050405020304" pitchFamily="18" charset="0"/>
                          <a:ea typeface="Calibri" panose="020F0502020204030204" pitchFamily="34" charset="0"/>
                          <a:cs typeface="Times New Roman" panose="02020603050405020304" pitchFamily="18" charset="0"/>
                        </a:rPr>
                        <a:t>pulg</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Espesor</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C"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3</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[mm</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50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Platina:1 [</a:t>
                      </a:r>
                      <a:r>
                        <a:rPr lang="es-EC" sz="1200" dirty="0" err="1" smtClean="0">
                          <a:effectLst/>
                          <a:latin typeface="Times New Roman" panose="02020603050405020304" pitchFamily="18" charset="0"/>
                          <a:ea typeface="Calibri" panose="020F0502020204030204" pitchFamily="34" charset="0"/>
                          <a:cs typeface="Times New Roman" panose="02020603050405020304" pitchFamily="18" charset="0"/>
                        </a:rPr>
                        <a:t>pulg</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Espesor=</a:t>
                      </a:r>
                      <a:r>
                        <a:rPr lang="es-EC"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3</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 [mm]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2290532410"/>
                  </a:ext>
                </a:extLst>
              </a:tr>
              <a:tr h="33144">
                <a:tc>
                  <a:txBody>
                    <a:bodyPr/>
                    <a:lstStyle/>
                    <a:p>
                      <a:pPr indent="180340" algn="ctr">
                        <a:lnSpc>
                          <a:spcPct val="150000"/>
                        </a:lnSpc>
                        <a:spcAft>
                          <a:spcPts val="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Diafragma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180340" algn="just" defTabSz="914400" rtl="0" eaLnBrk="1" fontAlgn="auto" latinLnBrk="0" hangingPunct="1">
                        <a:lnSpc>
                          <a:spcPct val="150000"/>
                        </a:lnSpc>
                        <a:spcBef>
                          <a:spcPts val="0"/>
                        </a:spcBef>
                        <a:spcAft>
                          <a:spcPts val="0"/>
                        </a:spcAft>
                        <a:buClrTx/>
                        <a:buSzTx/>
                        <a:buFontTx/>
                        <a:buNone/>
                        <a:tabLst/>
                        <a:defRPr/>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Ángulo: ¾ [</a:t>
                      </a:r>
                      <a:r>
                        <a:rPr lang="es-EC" sz="1200" dirty="0" err="1" smtClean="0">
                          <a:effectLst/>
                          <a:latin typeface="Times New Roman" panose="02020603050405020304" pitchFamily="18" charset="0"/>
                          <a:ea typeface="Calibri" panose="020F0502020204030204" pitchFamily="34" charset="0"/>
                          <a:cs typeface="Times New Roman" panose="02020603050405020304" pitchFamily="18" charset="0"/>
                        </a:rPr>
                        <a:t>pulg</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Espesor de alma: </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3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[mm</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50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Platina: 3/4” [</a:t>
                      </a:r>
                      <a:r>
                        <a:rPr lang="es-EC" sz="1200" dirty="0" err="1" smtClean="0">
                          <a:effectLst/>
                          <a:latin typeface="Times New Roman" panose="02020603050405020304" pitchFamily="18" charset="0"/>
                          <a:ea typeface="Calibri" panose="020F0502020204030204" pitchFamily="34" charset="0"/>
                          <a:cs typeface="Times New Roman" panose="02020603050405020304" pitchFamily="18" charset="0"/>
                        </a:rPr>
                        <a:t>pulg</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Espesor=</a:t>
                      </a:r>
                      <a:r>
                        <a:rPr lang="es-EC"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3</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 [mm] </a:t>
                      </a:r>
                      <a:endParaRPr lang="es-E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3923273768"/>
                  </a:ext>
                </a:extLst>
              </a:tr>
              <a:tr h="235454">
                <a:tc>
                  <a:txBody>
                    <a:bodyPr/>
                    <a:lstStyle/>
                    <a:p>
                      <a:pPr indent="180340" algn="ctr">
                        <a:lnSpc>
                          <a:spcPct val="150000"/>
                        </a:lnSpc>
                        <a:spcAft>
                          <a:spcPts val="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Bases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T.</a:t>
                      </a:r>
                      <a:r>
                        <a:rPr lang="es-EC"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cuadrado</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  1 1/4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s-EC" sz="1200" dirty="0" err="1">
                          <a:effectLst/>
                          <a:latin typeface="Times New Roman" panose="02020603050405020304" pitchFamily="18" charset="0"/>
                          <a:ea typeface="Calibri" panose="020F0502020204030204" pitchFamily="34" charset="0"/>
                          <a:cs typeface="Times New Roman" panose="02020603050405020304" pitchFamily="18" charset="0"/>
                        </a:rPr>
                        <a:t>pulg</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Espesor</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C"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3</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[mm</a:t>
                      </a: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50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435415248"/>
                  </a:ext>
                </a:extLst>
              </a:tr>
            </a:tbl>
          </a:graphicData>
        </a:graphic>
      </p:graphicFrame>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0679" y="834780"/>
            <a:ext cx="3186237" cy="2562390"/>
          </a:xfrm>
          <a:prstGeom prst="rect">
            <a:avLst/>
          </a:prstGeom>
        </p:spPr>
      </p:pic>
      <p:pic>
        <p:nvPicPr>
          <p:cNvPr id="14" name="Imagen 13"/>
          <p:cNvPicPr>
            <a:picLocks noChangeAspect="1"/>
          </p:cNvPicPr>
          <p:nvPr/>
        </p:nvPicPr>
        <p:blipFill rotWithShape="1">
          <a:blip r:embed="rId5" cstate="print">
            <a:extLst>
              <a:ext uri="{28A0092B-C50C-407E-A947-70E740481C1C}">
                <a14:useLocalDpi xmlns:a14="http://schemas.microsoft.com/office/drawing/2010/main" val="0"/>
              </a:ext>
            </a:extLst>
          </a:blip>
          <a:srcRect l="12810" r="23934"/>
          <a:stretch/>
        </p:blipFill>
        <p:spPr>
          <a:xfrm>
            <a:off x="58191" y="829491"/>
            <a:ext cx="2664297" cy="2560723"/>
          </a:xfrm>
          <a:prstGeom prst="rect">
            <a:avLst/>
          </a:prstGeom>
        </p:spPr>
      </p:pic>
      <p:pic>
        <p:nvPicPr>
          <p:cNvPr id="15" name="Imagen 14"/>
          <p:cNvPicPr>
            <a:picLocks noChangeAspect="1"/>
          </p:cNvPicPr>
          <p:nvPr/>
        </p:nvPicPr>
        <p:blipFill rotWithShape="1">
          <a:blip r:embed="rId6" cstate="print">
            <a:extLst>
              <a:ext uri="{28A0092B-C50C-407E-A947-70E740481C1C}">
                <a14:useLocalDpi xmlns:a14="http://schemas.microsoft.com/office/drawing/2010/main" val="0"/>
              </a:ext>
            </a:extLst>
          </a:blip>
          <a:srcRect l="22439" r="20075"/>
          <a:stretch/>
        </p:blipFill>
        <p:spPr>
          <a:xfrm>
            <a:off x="395536" y="3463869"/>
            <a:ext cx="5256584" cy="2644832"/>
          </a:xfrm>
          <a:prstGeom prst="rect">
            <a:avLst/>
          </a:prstGeom>
        </p:spPr>
      </p:pic>
    </p:spTree>
    <p:extLst>
      <p:ext uri="{BB962C8B-B14F-4D97-AF65-F5344CB8AC3E}">
        <p14:creationId xmlns:p14="http://schemas.microsoft.com/office/powerpoint/2010/main" val="3045322449"/>
      </p:ext>
    </p:extLst>
  </p:cSld>
  <p:clrMapOvr>
    <a:masterClrMapping/>
  </p:clrMapOvr>
  <p:transition spd="slow">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369332"/>
          </a:xfrm>
          <a:prstGeom prst="rect">
            <a:avLst/>
          </a:prstGeom>
        </p:spPr>
        <p:txBody>
          <a:bodyPr wrap="square">
            <a:spAutoFit/>
          </a:bodyPr>
          <a:lstStyle/>
          <a:p>
            <a:r>
              <a:rPr lang="es-ES" b="1">
                <a:latin typeface="Times New Roman" panose="02020603050405020304" pitchFamily="18" charset="0"/>
                <a:ea typeface="Calibri" panose="020F0502020204030204" pitchFamily="34" charset="0"/>
              </a:rPr>
              <a:t>MODELO A ESCALA </a:t>
            </a:r>
            <a:endParaRPr lang="es-ES" b="1" dirty="0">
              <a:latin typeface="Times New Roman" panose="02020603050405020304" pitchFamily="18" charset="0"/>
              <a:ea typeface="Calibri" panose="020F0502020204030204" pitchFamily="34"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4"/>
          <p:cNvSpPr>
            <a:spLocks noChangeArrowheads="1"/>
          </p:cNvSpPr>
          <p:nvPr/>
        </p:nvSpPr>
        <p:spPr bwMode="auto">
          <a:xfrm>
            <a:off x="0" y="650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ángulo 12"/>
          <p:cNvSpPr/>
          <p:nvPr/>
        </p:nvSpPr>
        <p:spPr>
          <a:xfrm>
            <a:off x="-533056" y="850538"/>
            <a:ext cx="5681120" cy="561949"/>
          </a:xfrm>
          <a:prstGeom prst="rect">
            <a:avLst/>
          </a:prstGeom>
        </p:spPr>
        <p:txBody>
          <a:bodyPr wrap="square">
            <a:spAutoFit/>
          </a:bodyPr>
          <a:lstStyle/>
          <a:p>
            <a:pPr lvl="2">
              <a:lnSpc>
                <a:spcPct val="200000"/>
              </a:lnSpc>
              <a:spcAft>
                <a:spcPts val="0"/>
              </a:spcAft>
            </a:pPr>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Simulación en ANSYS WORKBENCH V.17</a:t>
            </a:r>
            <a:endParaRPr lang="es-E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Imagen 15"/>
          <p:cNvPicPr/>
          <p:nvPr/>
        </p:nvPicPr>
        <p:blipFill>
          <a:blip r:embed="rId4"/>
          <a:stretch>
            <a:fillRect/>
          </a:stretch>
        </p:blipFill>
        <p:spPr>
          <a:xfrm>
            <a:off x="251520" y="1948071"/>
            <a:ext cx="4693792" cy="3006307"/>
          </a:xfrm>
          <a:prstGeom prst="rect">
            <a:avLst/>
          </a:prstGeom>
        </p:spPr>
      </p:pic>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5674806" y="1044307"/>
            <a:ext cx="2356156" cy="2535150"/>
          </a:xfrm>
          <a:prstGeom prst="rect">
            <a:avLst/>
          </a:prstGeom>
          <a:noFill/>
          <a:ln>
            <a:noFill/>
          </a:ln>
        </p:spPr>
      </p:pic>
      <p:graphicFrame>
        <p:nvGraphicFramePr>
          <p:cNvPr id="20" name="Gráfico 19"/>
          <p:cNvGraphicFramePr/>
          <p:nvPr>
            <p:extLst>
              <p:ext uri="{D42A27DB-BD31-4B8C-83A1-F6EECF244321}">
                <p14:modId xmlns:p14="http://schemas.microsoft.com/office/powerpoint/2010/main" val="3232223161"/>
              </p:ext>
            </p:extLst>
          </p:nvPr>
        </p:nvGraphicFramePr>
        <p:xfrm>
          <a:off x="4829472" y="3660993"/>
          <a:ext cx="4272645" cy="22491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12172446"/>
      </p:ext>
    </p:extLst>
  </p:cSld>
  <p:clrMapOvr>
    <a:masterClrMapping/>
  </p:clrMapOvr>
  <p:transition spd="slow">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661207"/>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CONCLUSIONES</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01699426"/>
      </p:ext>
    </p:extLst>
  </p:cSld>
  <p:clrMapOvr>
    <a:masterClrMapping/>
  </p:clrMapOvr>
  <p:transition spd="slow">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977" y="5898471"/>
            <a:ext cx="3168352" cy="955698"/>
          </a:xfrm>
          <a:prstGeom prst="rect">
            <a:avLst/>
          </a:prstGeom>
        </p:spPr>
      </p:pic>
      <p:sp>
        <p:nvSpPr>
          <p:cNvPr id="3" name="Rectángulo 2"/>
          <p:cNvSpPr/>
          <p:nvPr/>
        </p:nvSpPr>
        <p:spPr>
          <a:xfrm>
            <a:off x="380684" y="620688"/>
            <a:ext cx="8370440" cy="5909310"/>
          </a:xfrm>
          <a:prstGeom prst="rect">
            <a:avLst/>
          </a:prstGeom>
        </p:spPr>
        <p:txBody>
          <a:bodyPr wrap="square">
            <a:spAutoFit/>
          </a:bodyPr>
          <a:lstStyle/>
          <a:p>
            <a:pPr marL="285750" indent="-285750" algn="just">
              <a:buFont typeface="Wingdings" panose="05000000000000000000" pitchFamily="2" charset="2"/>
              <a:buChar char="Ø"/>
            </a:pPr>
            <a:r>
              <a:rPr lang="es-ES" dirty="0">
                <a:latin typeface="Times New Roman" panose="02020603050405020304" pitchFamily="18" charset="0"/>
                <a:cs typeface="Times New Roman" panose="02020603050405020304" pitchFamily="18" charset="0"/>
              </a:rPr>
              <a:t>El diseño bajo el método LRFD constituyen un conjunto de estados límites ante los cuales un miembro estructural se ve afectado a tal grado que deja de ser seguro para los ocupantes de dicha estructura, que amplifican esos factores todo con el fin de prevenir sucesos que puedan darse durante la vida útil y funcionamiento del puente metálico.. </a:t>
            </a:r>
          </a:p>
          <a:p>
            <a:pPr marL="285750" indent="-285750" algn="just">
              <a:buFont typeface="Wingdings" panose="05000000000000000000" pitchFamily="2" charset="2"/>
              <a:buChar char="Ø"/>
            </a:pPr>
            <a:endParaRPr lang="es-E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En </a:t>
            </a:r>
            <a:r>
              <a:rPr lang="es-ES" dirty="0">
                <a:latin typeface="Times New Roman" panose="02020603050405020304" pitchFamily="18" charset="0"/>
                <a:cs typeface="Times New Roman" panose="02020603050405020304" pitchFamily="18" charset="0"/>
              </a:rPr>
              <a:t>el ensayo del prototipo se obtuvo una variación en cuanto a la deformación, esto se debe al proceso constructivo en sí, estas imperfecciones no las considera la simulación; sin embargo, a pesar de estas,  el prototipo mostro el mismo modo de falla a igual carga y su valor fue muy cercano de la prueba real con la simulación dando como error porcentual el 9.4%, lo cual quiere decir que todas las asunciones consideradas para su análisis son correctas.</a:t>
            </a:r>
          </a:p>
          <a:p>
            <a:pPr algn="just"/>
            <a:endParaRPr lang="es-E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S" dirty="0">
                <a:latin typeface="Times New Roman" panose="02020603050405020304" pitchFamily="18" charset="0"/>
                <a:cs typeface="Times New Roman" panose="02020603050405020304" pitchFamily="18" charset="0"/>
              </a:rPr>
              <a:t>La conclusión final de este proyecto es que aunque los modelos de elementos finitos puedan ser muy bien realizados, los resultados obtenidos siempre serán emulaciones de la realidad. Los ensayos demostraron que la geometría básica de los prototipos deben ser réplicas exactas de lo real y que si no se da la importancia adecuada a su proceso constructivo estas fallas serán difíciles de detectar y resolver en la práctica, desperdiciando gran cantidad de tiempo y recursos en un modelo que no brindara resultados relevantes en el análisis de una estructura. .</a:t>
            </a: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805501"/>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962"/>
            <a:ext cx="9144000" cy="6902450"/>
          </a:xfrm>
          <a:prstGeom prst="rect">
            <a:avLst/>
          </a:prstGeom>
          <a:noFill/>
          <a:ln w="9525">
            <a:noFill/>
            <a:miter lim="800000"/>
            <a:headEnd/>
            <a:tailEnd/>
          </a:ln>
        </p:spPr>
      </p:pic>
      <p:sp>
        <p:nvSpPr>
          <p:cNvPr id="4" name="Rectángulo 3"/>
          <p:cNvSpPr/>
          <p:nvPr/>
        </p:nvSpPr>
        <p:spPr>
          <a:xfrm>
            <a:off x="872446" y="741716"/>
            <a:ext cx="7732002" cy="369332"/>
          </a:xfrm>
          <a:prstGeom prst="rect">
            <a:avLst/>
          </a:prstGeom>
        </p:spPr>
        <p:txBody>
          <a:bodyPr wrap="square">
            <a:spAutoFit/>
          </a:bodyPr>
          <a:lstStyle/>
          <a:p>
            <a:pPr algn="ctr"/>
            <a:r>
              <a:rPr lang="es-MX" b="1" dirty="0" smtClean="0">
                <a:latin typeface="Times New Roman" panose="02020603050405020304" pitchFamily="18" charset="0"/>
                <a:ea typeface="Calibri" panose="020F0502020204030204" pitchFamily="34" charset="0"/>
              </a:rPr>
              <a:t>IMPLANTACIÓN DEL PUENTE</a:t>
            </a:r>
            <a:endParaRPr lang="es-EC" b="1"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pic>
        <p:nvPicPr>
          <p:cNvPr id="11" name="Imagen 10"/>
          <p:cNvPicPr>
            <a:picLocks noChangeAspect="1"/>
          </p:cNvPicPr>
          <p:nvPr/>
        </p:nvPicPr>
        <p:blipFill>
          <a:blip r:embed="rId4"/>
          <a:stretch>
            <a:fillRect/>
          </a:stretch>
        </p:blipFill>
        <p:spPr>
          <a:xfrm>
            <a:off x="1619672" y="4481437"/>
            <a:ext cx="6553851" cy="1258242"/>
          </a:xfrm>
          <a:prstGeom prst="rect">
            <a:avLst/>
          </a:prstGeom>
        </p:spPr>
      </p:pic>
      <p:pic>
        <p:nvPicPr>
          <p:cNvPr id="12" name="Imagen 11"/>
          <p:cNvPicPr>
            <a:picLocks noChangeAspect="1"/>
          </p:cNvPicPr>
          <p:nvPr/>
        </p:nvPicPr>
        <p:blipFill>
          <a:blip r:embed="rId5"/>
          <a:stretch>
            <a:fillRect/>
          </a:stretch>
        </p:blipFill>
        <p:spPr>
          <a:xfrm>
            <a:off x="868417" y="1229999"/>
            <a:ext cx="7848872" cy="3132487"/>
          </a:xfrm>
          <a:prstGeom prst="rect">
            <a:avLst/>
          </a:prstGeom>
        </p:spPr>
      </p:pic>
    </p:spTree>
    <p:extLst>
      <p:ext uri="{BB962C8B-B14F-4D97-AF65-F5344CB8AC3E}">
        <p14:creationId xmlns:p14="http://schemas.microsoft.com/office/powerpoint/2010/main" val="1034164364"/>
      </p:ext>
    </p:extLst>
  </p:cSld>
  <p:clrMapOvr>
    <a:masterClrMapping/>
  </p:clrMapOvr>
  <p:transition spd="slow">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2420888"/>
            <a:ext cx="5688632" cy="661207"/>
          </a:xfrm>
          <a:prstGeom prst="rect">
            <a:avLst/>
          </a:prstGeom>
        </p:spPr>
        <p:txBody>
          <a:bodyPr wrap="square">
            <a:spAutoFit/>
          </a:bodyPr>
          <a:lstStyle/>
          <a:p>
            <a:pPr lvl="0" algn="ctr">
              <a:lnSpc>
                <a:spcPct val="150000"/>
              </a:lnSpc>
              <a:spcBef>
                <a:spcPts val="600"/>
              </a:spcBef>
              <a:spcAft>
                <a:spcPts val="0"/>
              </a:spcAft>
            </a:pPr>
            <a:r>
              <a:rPr lang="es-EC" sz="2800" b="1" dirty="0" smtClean="0">
                <a:latin typeface="Times New Roman" panose="02020603050405020304" pitchFamily="18" charset="0"/>
                <a:ea typeface="Calibri" panose="020F0502020204030204" pitchFamily="34" charset="0"/>
              </a:rPr>
              <a:t>RECOMENDACIONES</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44798795"/>
      </p:ext>
    </p:extLst>
  </p:cSld>
  <p:clrMapOvr>
    <a:masterClrMapping/>
  </p:clrMapOvr>
  <p:transition spd="slow">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977" y="5898471"/>
            <a:ext cx="3168352" cy="955698"/>
          </a:xfrm>
          <a:prstGeom prst="rect">
            <a:avLst/>
          </a:prstGeom>
        </p:spPr>
      </p:pic>
      <p:sp>
        <p:nvSpPr>
          <p:cNvPr id="3" name="Rectángulo 2"/>
          <p:cNvSpPr/>
          <p:nvPr/>
        </p:nvSpPr>
        <p:spPr>
          <a:xfrm>
            <a:off x="251520" y="1189067"/>
            <a:ext cx="8370440" cy="4524315"/>
          </a:xfrm>
          <a:prstGeom prst="rect">
            <a:avLst/>
          </a:prstGeom>
        </p:spPr>
        <p:txBody>
          <a:bodyPr wrap="square">
            <a:spAutoFit/>
          </a:bodyPr>
          <a:lstStyle/>
          <a:p>
            <a:pPr marL="28575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La </a:t>
            </a:r>
            <a:r>
              <a:rPr lang="es-ES" dirty="0">
                <a:latin typeface="Times New Roman" panose="02020603050405020304" pitchFamily="18" charset="0"/>
                <a:cs typeface="Times New Roman" panose="02020603050405020304" pitchFamily="18" charset="0"/>
              </a:rPr>
              <a:t>necesidad de este proyecto surgió a partir de la construcción del puente Guayaquil </a:t>
            </a:r>
            <a:r>
              <a:rPr lang="es-ES" dirty="0" err="1">
                <a:latin typeface="Times New Roman" panose="02020603050405020304" pitchFamily="18" charset="0"/>
                <a:cs typeface="Times New Roman" panose="02020603050405020304" pitchFamily="18" charset="0"/>
              </a:rPr>
              <a:t>Santay</a:t>
            </a:r>
            <a:r>
              <a:rPr lang="es-ES" dirty="0">
                <a:latin typeface="Times New Roman" panose="02020603050405020304" pitchFamily="18" charset="0"/>
                <a:cs typeface="Times New Roman" panose="02020603050405020304" pitchFamily="18" charset="0"/>
              </a:rPr>
              <a:t> en la ciudad del mismo nombre, al ser un proyecto nuevo de esta tipología, se vio la necesidad de tener un documento que pueda orientar en el diseño de estos puentes, sin embargo, se deben investigar proyectos similares, a fin de desarrollar un criterio de diseño</a:t>
            </a:r>
            <a:r>
              <a:rPr lang="es-ES"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s-ES" dirty="0">
                <a:latin typeface="Times New Roman" panose="02020603050405020304" pitchFamily="18" charset="0"/>
                <a:cs typeface="Times New Roman" panose="02020603050405020304" pitchFamily="18" charset="0"/>
              </a:rPr>
              <a:t>La calibración de la celda y el medidor digital son importantes con el fin de evitar la recopilación de datos erróneos. Se recomienda validar la medición con un análisis previo calibrado. </a:t>
            </a:r>
            <a:endParaRPr lang="es-E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El </a:t>
            </a:r>
            <a:r>
              <a:rPr lang="es-ES" dirty="0">
                <a:latin typeface="Times New Roman" panose="02020603050405020304" pitchFamily="18" charset="0"/>
                <a:cs typeface="Times New Roman" panose="02020603050405020304" pitchFamily="18" charset="0"/>
              </a:rPr>
              <a:t>material utilizado para el diseño de los elementos estructurales es el acero ASTM A709, sin embargo, si en el mercado nacional no existiera el acero antes mencionado, este puede ser sustituido por el ASTM A588 ya que cumple las mismas características de fluencia y resistencia última</a:t>
            </a:r>
            <a:r>
              <a:rPr lang="es-ES"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s-ES" dirty="0">
                <a:latin typeface="Times New Roman" panose="02020603050405020304" pitchFamily="18" charset="0"/>
                <a:cs typeface="Times New Roman" panose="02020603050405020304" pitchFamily="18" charset="0"/>
              </a:rPr>
              <a:t>Es importante para el prototipo garantizar que los movimientos de la infraestructura o base no afecten la toma de datos, por lo cual, se podría realizar un nuevo prototipo con materiales más rígidos y comparar nuevamente con la simulación.</a:t>
            </a: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052521"/>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48190"/>
            <a:ext cx="3168352" cy="955698"/>
          </a:xfrm>
          <a:prstGeom prst="rect">
            <a:avLst/>
          </a:prstGeom>
        </p:spPr>
      </p:pic>
      <p:sp>
        <p:nvSpPr>
          <p:cNvPr id="4" name="Rectángulo 3"/>
          <p:cNvSpPr/>
          <p:nvPr/>
        </p:nvSpPr>
        <p:spPr>
          <a:xfrm>
            <a:off x="872446" y="741716"/>
            <a:ext cx="7386916" cy="369332"/>
          </a:xfrm>
          <a:prstGeom prst="rect">
            <a:avLst/>
          </a:prstGeom>
        </p:spPr>
        <p:txBody>
          <a:bodyPr wrap="square">
            <a:spAutoFit/>
          </a:bodyPr>
          <a:lstStyle/>
          <a:p>
            <a:pPr algn="ctr"/>
            <a:r>
              <a:rPr lang="es-MX" b="1" dirty="0" smtClean="0">
                <a:latin typeface="Times New Roman" panose="02020603050405020304" pitchFamily="18" charset="0"/>
                <a:ea typeface="Calibri" panose="020F0502020204030204" pitchFamily="34" charset="0"/>
              </a:rPr>
              <a:t>DIMENSIONES CONSIDERADAS</a:t>
            </a:r>
            <a:endParaRPr lang="es-EC" b="1" dirty="0"/>
          </a:p>
        </p:txBody>
      </p:sp>
      <p:graphicFrame>
        <p:nvGraphicFramePr>
          <p:cNvPr id="3" name="Tabla 2"/>
          <p:cNvGraphicFramePr>
            <a:graphicFrameLocks noGrp="1"/>
          </p:cNvGraphicFramePr>
          <p:nvPr>
            <p:extLst>
              <p:ext uri="{D42A27DB-BD31-4B8C-83A1-F6EECF244321}">
                <p14:modId xmlns:p14="http://schemas.microsoft.com/office/powerpoint/2010/main" val="4154662865"/>
              </p:ext>
            </p:extLst>
          </p:nvPr>
        </p:nvGraphicFramePr>
        <p:xfrm>
          <a:off x="5706649" y="1338016"/>
          <a:ext cx="3329848" cy="3574081"/>
        </p:xfrm>
        <a:graphic>
          <a:graphicData uri="http://schemas.openxmlformats.org/drawingml/2006/table">
            <a:tbl>
              <a:tblPr firstRow="1" firstCol="1" bandRow="1">
                <a:tableStyleId>{2D5ABB26-0587-4C30-8999-92F81FD0307C}</a:tableStyleId>
              </a:tblPr>
              <a:tblGrid>
                <a:gridCol w="1521548">
                  <a:extLst>
                    <a:ext uri="{9D8B030D-6E8A-4147-A177-3AD203B41FA5}">
                      <a16:colId xmlns="" xmlns:a16="http://schemas.microsoft.com/office/drawing/2014/main" val="2540511895"/>
                    </a:ext>
                  </a:extLst>
                </a:gridCol>
                <a:gridCol w="723320">
                  <a:extLst>
                    <a:ext uri="{9D8B030D-6E8A-4147-A177-3AD203B41FA5}">
                      <a16:colId xmlns="" xmlns:a16="http://schemas.microsoft.com/office/drawing/2014/main" val="481612867"/>
                    </a:ext>
                  </a:extLst>
                </a:gridCol>
                <a:gridCol w="1084980">
                  <a:extLst>
                    <a:ext uri="{9D8B030D-6E8A-4147-A177-3AD203B41FA5}">
                      <a16:colId xmlns="" xmlns:a16="http://schemas.microsoft.com/office/drawing/2014/main" val="691216044"/>
                    </a:ext>
                  </a:extLst>
                </a:gridCol>
              </a:tblGrid>
              <a:tr h="510583">
                <a:tc>
                  <a:txBody>
                    <a:bodyPr/>
                    <a:lstStyle/>
                    <a:p>
                      <a:pPr indent="180340" algn="just">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Longitud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70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pies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93850782"/>
                  </a:ext>
                </a:extLst>
              </a:tr>
              <a:tr h="510583">
                <a:tc>
                  <a:txBody>
                    <a:bodyPr/>
                    <a:lstStyle/>
                    <a:p>
                      <a:pPr indent="180340" algn="just">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Ancho</a:t>
                      </a:r>
                      <a:r>
                        <a:rPr lang="es-ES" sz="1200" baseline="0" dirty="0" smtClean="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44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pies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76875562"/>
                  </a:ext>
                </a:extLst>
              </a:tr>
              <a:tr h="510583">
                <a:tc>
                  <a:txBody>
                    <a:bodyPr/>
                    <a:lstStyle/>
                    <a:p>
                      <a:pPr indent="180340" algn="just">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Altura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32,8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ES" sz="1200" dirty="0" smtClean="0">
                          <a:effectLst/>
                          <a:latin typeface="Times New Roman" panose="02020603050405020304" pitchFamily="18" charset="0"/>
                          <a:cs typeface="Times New Roman" panose="02020603050405020304" pitchFamily="18" charset="0"/>
                        </a:rPr>
                        <a:t>pies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32402656"/>
                  </a:ext>
                </a:extLst>
              </a:tr>
              <a:tr h="510583">
                <a:tc>
                  <a:txBody>
                    <a:bodyPr/>
                    <a:lstStyle/>
                    <a:p>
                      <a:pPr indent="180340" algn="just">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226544164"/>
                  </a:ext>
                </a:extLst>
              </a:tr>
              <a:tr h="510583">
                <a:tc>
                  <a:txBody>
                    <a:bodyPr/>
                    <a:lstStyle/>
                    <a:p>
                      <a:pPr indent="180340" algn="just">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282091070"/>
                  </a:ext>
                </a:extLst>
              </a:tr>
              <a:tr h="510583">
                <a:tc>
                  <a:txBody>
                    <a:bodyPr/>
                    <a:lstStyle/>
                    <a:p>
                      <a:pPr indent="180340" algn="just">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58658512"/>
                  </a:ext>
                </a:extLst>
              </a:tr>
              <a:tr h="510583">
                <a:tc>
                  <a:txBody>
                    <a:bodyPr/>
                    <a:lstStyle/>
                    <a:p>
                      <a:pPr indent="180340" algn="just">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3764789"/>
                  </a:ext>
                </a:extLst>
              </a:tr>
            </a:tbl>
          </a:graphicData>
        </a:graphic>
      </p:graphicFrame>
      <p:pic>
        <p:nvPicPr>
          <p:cNvPr id="7" name="Imagen 6"/>
          <p:cNvPicPr>
            <a:picLocks noChangeAspect="1"/>
          </p:cNvPicPr>
          <p:nvPr/>
        </p:nvPicPr>
        <p:blipFill>
          <a:blip r:embed="rId4"/>
          <a:stretch>
            <a:fillRect/>
          </a:stretch>
        </p:blipFill>
        <p:spPr>
          <a:xfrm>
            <a:off x="129903" y="1338016"/>
            <a:ext cx="5537499" cy="3675160"/>
          </a:xfrm>
          <a:prstGeom prst="rect">
            <a:avLst/>
          </a:prstGeom>
        </p:spPr>
      </p:pic>
    </p:spTree>
    <p:extLst>
      <p:ext uri="{BB962C8B-B14F-4D97-AF65-F5344CB8AC3E}">
        <p14:creationId xmlns:p14="http://schemas.microsoft.com/office/powerpoint/2010/main" val="103968517"/>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2" cstate="print"/>
          <a:srcRect/>
          <a:stretch>
            <a:fillRect/>
          </a:stretch>
        </p:blipFill>
        <p:spPr bwMode="auto">
          <a:xfrm>
            <a:off x="-6096" y="-27384"/>
            <a:ext cx="9144000" cy="6902450"/>
          </a:xfrm>
          <a:prstGeom prst="rect">
            <a:avLst/>
          </a:prstGeom>
          <a:noFill/>
          <a:ln w="9525">
            <a:noFill/>
            <a:miter lim="800000"/>
            <a:headEnd/>
            <a:tailEnd/>
          </a:ln>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977" y="5898471"/>
            <a:ext cx="3168352" cy="955698"/>
          </a:xfrm>
          <a:prstGeom prst="rect">
            <a:avLst/>
          </a:prstGeom>
        </p:spPr>
      </p:pic>
      <p:sp>
        <p:nvSpPr>
          <p:cNvPr id="3" name="Rectángulo 2"/>
          <p:cNvSpPr/>
          <p:nvPr/>
        </p:nvSpPr>
        <p:spPr>
          <a:xfrm>
            <a:off x="1384305" y="1203448"/>
            <a:ext cx="6802074" cy="1754326"/>
          </a:xfrm>
          <a:prstGeom prst="rect">
            <a:avLst/>
          </a:prstGeom>
        </p:spPr>
        <p:txBody>
          <a:bodyPr wrap="square">
            <a:spAutoFit/>
          </a:bodyPr>
          <a:lstStyle/>
          <a:p>
            <a:pPr marL="285750" indent="-285750" algn="just">
              <a:buFont typeface="Wingdings" panose="05000000000000000000" pitchFamily="2" charset="2"/>
              <a:buChar char="Ø"/>
            </a:pPr>
            <a:r>
              <a:rPr lang="es-ES" dirty="0">
                <a:latin typeface="Times New Roman" panose="02020603050405020304" pitchFamily="18" charset="0"/>
                <a:cs typeface="Times New Roman" panose="02020603050405020304" pitchFamily="18" charset="0"/>
              </a:rPr>
              <a:t>C</a:t>
            </a:r>
            <a:r>
              <a:rPr lang="es-ES" dirty="0" smtClean="0">
                <a:latin typeface="Times New Roman" panose="02020603050405020304" pitchFamily="18" charset="0"/>
                <a:cs typeface="Times New Roman" panose="02020603050405020304" pitchFamily="18" charset="0"/>
              </a:rPr>
              <a:t>omponentes estructurales principales:</a:t>
            </a:r>
          </a:p>
          <a:p>
            <a:pPr algn="just"/>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    Hojas Basculantes: Acero ASTM A709 </a:t>
            </a:r>
            <a:r>
              <a:rPr lang="es-ES" dirty="0">
                <a:latin typeface="Times New Roman" panose="02020603050405020304" pitchFamily="18" charset="0"/>
                <a:cs typeface="Times New Roman" panose="02020603050405020304" pitchFamily="18" charset="0"/>
              </a:rPr>
              <a:t>grado 50W.</a:t>
            </a:r>
            <a:endParaRPr lang="es-E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Ejes: acero </a:t>
            </a:r>
            <a:r>
              <a:rPr lang="es-ES" dirty="0">
                <a:latin typeface="Times New Roman" panose="02020603050405020304" pitchFamily="18" charset="0"/>
                <a:cs typeface="Times New Roman" panose="02020603050405020304" pitchFamily="18" charset="0"/>
              </a:rPr>
              <a:t>ASTM </a:t>
            </a:r>
            <a:r>
              <a:rPr lang="es-ES" dirty="0" smtClean="0">
                <a:latin typeface="Times New Roman" panose="02020603050405020304" pitchFamily="18" charset="0"/>
                <a:cs typeface="Times New Roman" panose="02020603050405020304" pitchFamily="18" charset="0"/>
              </a:rPr>
              <a:t>A668 CLASE D.</a:t>
            </a:r>
          </a:p>
          <a:p>
            <a:pPr marL="28575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Muñón: acero </a:t>
            </a:r>
            <a:r>
              <a:rPr lang="es-ES" dirty="0">
                <a:latin typeface="Times New Roman" panose="02020603050405020304" pitchFamily="18" charset="0"/>
                <a:cs typeface="Times New Roman" panose="02020603050405020304" pitchFamily="18" charset="0"/>
              </a:rPr>
              <a:t>A148 Gr 620-415</a:t>
            </a:r>
            <a:r>
              <a:rPr lang="es-ES"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Pernos de Ajuste </a:t>
            </a:r>
            <a:r>
              <a:rPr lang="es-ES" dirty="0" err="1" smtClean="0">
                <a:latin typeface="Times New Roman" panose="02020603050405020304" pitchFamily="18" charset="0"/>
                <a:cs typeface="Times New Roman" panose="02020603050405020304" pitchFamily="18" charset="0"/>
              </a:rPr>
              <a:t>Muñon</a:t>
            </a:r>
            <a:r>
              <a:rPr lang="es-ES" dirty="0" smtClean="0">
                <a:latin typeface="Times New Roman" panose="02020603050405020304" pitchFamily="18" charset="0"/>
                <a:cs typeface="Times New Roman" panose="02020603050405020304" pitchFamily="18" charset="0"/>
              </a:rPr>
              <a:t>: acero ASTM A449</a:t>
            </a:r>
          </a:p>
          <a:p>
            <a:pPr marL="285750" indent="-285750"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Cerraduras de Hojas Basculantes: acero </a:t>
            </a:r>
            <a:r>
              <a:rPr lang="es-ES" dirty="0">
                <a:latin typeface="Times New Roman" panose="02020603050405020304" pitchFamily="18" charset="0"/>
                <a:cs typeface="Times New Roman" panose="02020603050405020304" pitchFamily="18" charset="0"/>
              </a:rPr>
              <a:t>ASTM A668 CLASE D</a:t>
            </a:r>
            <a:r>
              <a:rPr lang="es-ES" dirty="0" smtClean="0">
                <a:latin typeface="Times New Roman" panose="02020603050405020304" pitchFamily="18" charset="0"/>
                <a:cs typeface="Times New Roman" panose="02020603050405020304" pitchFamily="18" charset="0"/>
              </a:rPr>
              <a:t>.</a:t>
            </a:r>
          </a:p>
        </p:txBody>
      </p:sp>
      <p:sp>
        <p:nvSpPr>
          <p:cNvPr id="4" name="Rectángulo 3"/>
          <p:cNvSpPr/>
          <p:nvPr/>
        </p:nvSpPr>
        <p:spPr>
          <a:xfrm>
            <a:off x="1384305" y="700237"/>
            <a:ext cx="6408712" cy="369332"/>
          </a:xfrm>
          <a:prstGeom prst="rect">
            <a:avLst/>
          </a:prstGeom>
        </p:spPr>
        <p:txBody>
          <a:bodyPr wrap="square">
            <a:spAutoFit/>
          </a:bodyPr>
          <a:lstStyle/>
          <a:p>
            <a:r>
              <a:rPr lang="es-MX" b="1" dirty="0" smtClean="0">
                <a:latin typeface="Times New Roman" panose="02020603050405020304" pitchFamily="18" charset="0"/>
              </a:rPr>
              <a:t>MATERIALES</a:t>
            </a:r>
            <a:endParaRPr lang="es-EC" b="1" dirty="0"/>
          </a:p>
        </p:txBody>
      </p:sp>
      <p:sp>
        <p:nvSpPr>
          <p:cNvPr id="7" name="Rectángulo 6"/>
          <p:cNvSpPr/>
          <p:nvPr/>
        </p:nvSpPr>
        <p:spPr>
          <a:xfrm>
            <a:off x="1384305" y="4045762"/>
            <a:ext cx="6802074" cy="923330"/>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El Diseño consiste en un puente de viga de acero laminado compuesto con una longitud de 70 pies (35 pies por tramo basculante) para una carga </a:t>
            </a:r>
            <a:r>
              <a:rPr lang="es-ES">
                <a:latin typeface="Times New Roman" panose="02020603050405020304" pitchFamily="18" charset="0"/>
                <a:cs typeface="Times New Roman" panose="02020603050405020304" pitchFamily="18" charset="0"/>
              </a:rPr>
              <a:t>viva </a:t>
            </a:r>
            <a:r>
              <a:rPr lang="es-ES" smtClean="0">
                <a:latin typeface="Times New Roman" panose="02020603050405020304" pitchFamily="18" charset="0"/>
                <a:cs typeface="Times New Roman" panose="02020603050405020304" pitchFamily="18" charset="0"/>
              </a:rPr>
              <a:t>HL-93. El </a:t>
            </a:r>
            <a:r>
              <a:rPr lang="es-ES" dirty="0">
                <a:latin typeface="Times New Roman" panose="02020603050405020304" pitchFamily="18" charset="0"/>
                <a:cs typeface="Times New Roman" panose="02020603050405020304" pitchFamily="18" charset="0"/>
              </a:rPr>
              <a:t>ancho de la calzada es de 44 pies de acera a acera. </a:t>
            </a:r>
            <a:endParaRPr lang="es-EC" dirty="0">
              <a:latin typeface="Times New Roman" panose="02020603050405020304" pitchFamily="18" charset="0"/>
              <a:cs typeface="Times New Roman" panose="02020603050405020304" pitchFamily="18" charset="0"/>
            </a:endParaRPr>
          </a:p>
        </p:txBody>
      </p:sp>
      <p:sp>
        <p:nvSpPr>
          <p:cNvPr id="8" name="Rectángulo 7"/>
          <p:cNvSpPr/>
          <p:nvPr/>
        </p:nvSpPr>
        <p:spPr>
          <a:xfrm>
            <a:off x="1384305" y="3548859"/>
            <a:ext cx="6408712" cy="369332"/>
          </a:xfrm>
          <a:prstGeom prst="rect">
            <a:avLst/>
          </a:prstGeom>
        </p:spPr>
        <p:txBody>
          <a:bodyPr wrap="square">
            <a:spAutoFit/>
          </a:bodyPr>
          <a:lstStyle/>
          <a:p>
            <a:r>
              <a:rPr lang="es-MX" b="1" dirty="0" smtClean="0">
                <a:latin typeface="Times New Roman" panose="02020603050405020304" pitchFamily="18" charset="0"/>
              </a:rPr>
              <a:t>CAPACIDAD DE CARGA</a:t>
            </a:r>
            <a:endParaRPr lang="es-EC" b="1" dirty="0"/>
          </a:p>
        </p:txBody>
      </p:sp>
    </p:spTree>
    <p:extLst>
      <p:ext uri="{BB962C8B-B14F-4D97-AF65-F5344CB8AC3E}">
        <p14:creationId xmlns:p14="http://schemas.microsoft.com/office/powerpoint/2010/main" val="1699032499"/>
      </p:ext>
    </p:extLst>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17232</TotalTime>
  <Words>2289</Words>
  <Application>Microsoft Office PowerPoint</Application>
  <PresentationFormat>Presentación en pantalla (4:3)</PresentationFormat>
  <Paragraphs>754</Paragraphs>
  <Slides>71</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71</vt:i4>
      </vt:variant>
    </vt:vector>
  </HeadingPairs>
  <TitlesOfParts>
    <vt:vector size="79" baseType="lpstr">
      <vt:lpstr>Arial</vt:lpstr>
      <vt:lpstr>Calibri</vt:lpstr>
      <vt:lpstr>Calibri </vt:lpstr>
      <vt:lpstr>Cambria Math</vt:lpstr>
      <vt:lpstr>Times New Roman</vt:lpstr>
      <vt:lpstr>Wingdings</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JOSE LUIS</cp:lastModifiedBy>
  <cp:revision>492</cp:revision>
  <dcterms:created xsi:type="dcterms:W3CDTF">2012-04-21T01:11:57Z</dcterms:created>
  <dcterms:modified xsi:type="dcterms:W3CDTF">2019-07-29T11:15:09Z</dcterms:modified>
</cp:coreProperties>
</file>