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0" r:id="rId6"/>
    <p:sldId id="262" r:id="rId7"/>
    <p:sldId id="263" r:id="rId8"/>
    <p:sldId id="274" r:id="rId9"/>
    <p:sldId id="265" r:id="rId10"/>
    <p:sldId id="266" r:id="rId11"/>
    <p:sldId id="276" r:id="rId12"/>
    <p:sldId id="273" r:id="rId13"/>
    <p:sldId id="267" r:id="rId14"/>
    <p:sldId id="268" r:id="rId15"/>
    <p:sldId id="269" r:id="rId16"/>
    <p:sldId id="270" r:id="rId17"/>
    <p:sldId id="271" r:id="rId18"/>
    <p:sldId id="272"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3" d="100"/>
          <a:sy n="63" d="100"/>
        </p:scale>
        <p:origin x="-726" y="-2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5388A9B-0043-42A8-8BC6-7D6DC456F538}" type="datetimeFigureOut">
              <a:rPr lang="es-ES" smtClean="0"/>
              <a:pPr/>
              <a:t>03/05/2013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7CF0E26-4EA1-419C-AEEB-74C10668D0D7}"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5388A9B-0043-42A8-8BC6-7D6DC456F538}" type="datetimeFigureOut">
              <a:rPr lang="es-ES" smtClean="0"/>
              <a:pPr/>
              <a:t>03/05/2013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7CF0E26-4EA1-419C-AEEB-74C10668D0D7}"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5388A9B-0043-42A8-8BC6-7D6DC456F538}" type="datetimeFigureOut">
              <a:rPr lang="es-ES" smtClean="0"/>
              <a:pPr/>
              <a:t>03/05/2013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7CF0E26-4EA1-419C-AEEB-74C10668D0D7}"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5388A9B-0043-42A8-8BC6-7D6DC456F538}" type="datetimeFigureOut">
              <a:rPr lang="es-ES" smtClean="0"/>
              <a:pPr/>
              <a:t>03/05/2013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7CF0E26-4EA1-419C-AEEB-74C10668D0D7}"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5388A9B-0043-42A8-8BC6-7D6DC456F538}" type="datetimeFigureOut">
              <a:rPr lang="es-ES" smtClean="0"/>
              <a:pPr/>
              <a:t>03/05/2013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7CF0E26-4EA1-419C-AEEB-74C10668D0D7}"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5388A9B-0043-42A8-8BC6-7D6DC456F538}" type="datetimeFigureOut">
              <a:rPr lang="es-ES" smtClean="0"/>
              <a:pPr/>
              <a:t>03/05/2013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7CF0E26-4EA1-419C-AEEB-74C10668D0D7}"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5388A9B-0043-42A8-8BC6-7D6DC456F538}" type="datetimeFigureOut">
              <a:rPr lang="es-ES" smtClean="0"/>
              <a:pPr/>
              <a:t>03/05/2013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7CF0E26-4EA1-419C-AEEB-74C10668D0D7}"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5388A9B-0043-42A8-8BC6-7D6DC456F538}" type="datetimeFigureOut">
              <a:rPr lang="es-ES" smtClean="0"/>
              <a:pPr/>
              <a:t>03/05/2013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7CF0E26-4EA1-419C-AEEB-74C10668D0D7}"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5388A9B-0043-42A8-8BC6-7D6DC456F538}" type="datetimeFigureOut">
              <a:rPr lang="es-ES" smtClean="0"/>
              <a:pPr/>
              <a:t>03/05/2013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7CF0E26-4EA1-419C-AEEB-74C10668D0D7}"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5388A9B-0043-42A8-8BC6-7D6DC456F538}" type="datetimeFigureOut">
              <a:rPr lang="es-ES" smtClean="0"/>
              <a:pPr/>
              <a:t>03/05/2013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7CF0E26-4EA1-419C-AEEB-74C10668D0D7}"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5388A9B-0043-42A8-8BC6-7D6DC456F538}" type="datetimeFigureOut">
              <a:rPr lang="es-ES" smtClean="0"/>
              <a:pPr/>
              <a:t>03/05/2013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7CF0E26-4EA1-419C-AEEB-74C10668D0D7}"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88A9B-0043-42A8-8BC6-7D6DC456F538}" type="datetimeFigureOut">
              <a:rPr lang="es-ES" smtClean="0"/>
              <a:pPr/>
              <a:t>03/05/2013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F0E26-4EA1-419C-AEEB-74C10668D0D7}"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tabla.pdf"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users\bdamiano\Desktop\New LightBox Images\AA031585.jpg"/>
          <p:cNvPicPr>
            <a:picLocks noChangeAspect="1" noChangeArrowheads="1"/>
          </p:cNvPicPr>
          <p:nvPr/>
        </p:nvPicPr>
        <p:blipFill rotWithShape="1">
          <a:blip r:embed="rId2" cstate="screen">
            <a:lum/>
            <a:extLst>
              <a:ext uri="{28A0092B-C50C-407E-A947-70E740481C1C}">
                <a14:useLocalDpi xmlns="" xmlns:a14="http://schemas.microsoft.com/office/drawing/2010/main"/>
              </a:ext>
            </a:extLst>
          </a:blip>
          <a:srcRect/>
          <a:stretch/>
        </p:blipFill>
        <p:spPr bwMode="auto">
          <a:xfrm>
            <a:off x="-72260" y="0"/>
            <a:ext cx="9216260"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Título"/>
          <p:cNvSpPr>
            <a:spLocks noGrp="1"/>
          </p:cNvSpPr>
          <p:nvPr>
            <p:ph type="ctrTitle"/>
          </p:nvPr>
        </p:nvSpPr>
        <p:spPr>
          <a:xfrm>
            <a:off x="683568" y="1628800"/>
            <a:ext cx="7776864" cy="1944216"/>
          </a:xfrm>
        </p:spPr>
        <p:txBody>
          <a:bodyPr>
            <a:normAutofit fontScale="90000"/>
          </a:bodyPr>
          <a:lstStyle/>
          <a:p>
            <a:r>
              <a:rPr lang="es-ES" b="1" dirty="0" smtClean="0">
                <a:solidFill>
                  <a:schemeClr val="bg1"/>
                </a:solidFill>
                <a:latin typeface="Bodoni MT" pitchFamily="18" charset="0"/>
              </a:rPr>
              <a:t>PLAN ESTRATÉGICO COMERCIAL “MODA INTERNACIONAL ECUADOR</a:t>
            </a:r>
            <a:r>
              <a:rPr lang="es-ES" b="1" dirty="0" smtClean="0">
                <a:solidFill>
                  <a:schemeClr val="bg1"/>
                </a:solidFill>
              </a:rPr>
              <a:t>”</a:t>
            </a:r>
            <a:endParaRPr lang="es-ES" b="1" dirty="0">
              <a:solidFill>
                <a:schemeClr val="bg1"/>
              </a:solidFill>
            </a:endParaRPr>
          </a:p>
        </p:txBody>
      </p:sp>
      <p:sp>
        <p:nvSpPr>
          <p:cNvPr id="3" name="2 Subtítulo"/>
          <p:cNvSpPr>
            <a:spLocks noGrp="1"/>
          </p:cNvSpPr>
          <p:nvPr>
            <p:ph type="subTitle" idx="1"/>
          </p:nvPr>
        </p:nvSpPr>
        <p:spPr>
          <a:xfrm>
            <a:off x="1403648" y="4293096"/>
            <a:ext cx="6400800" cy="1752600"/>
          </a:xfrm>
        </p:spPr>
        <p:txBody>
          <a:bodyPr anchor="ctr">
            <a:normAutofit/>
          </a:bodyPr>
          <a:lstStyle/>
          <a:p>
            <a:r>
              <a:rPr lang="es-ES" sz="2400" b="1" dirty="0" smtClean="0">
                <a:solidFill>
                  <a:schemeClr val="tx1"/>
                </a:solidFill>
              </a:rPr>
              <a:t>Ing. Diana Cristina Murcia Sotomayor</a:t>
            </a:r>
            <a:endParaRPr lang="es-ES" sz="24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 y="0"/>
          <a:ext cx="9143999" cy="6858004"/>
        </p:xfrm>
        <a:graphic>
          <a:graphicData uri="http://schemas.openxmlformats.org/drawingml/2006/table">
            <a:tbl>
              <a:tblPr/>
              <a:tblGrid>
                <a:gridCol w="2945261"/>
                <a:gridCol w="2945261"/>
                <a:gridCol w="1382993"/>
                <a:gridCol w="935242"/>
                <a:gridCol w="935242"/>
              </a:tblGrid>
              <a:tr h="244929">
                <a:tc gridSpan="5">
                  <a:txBody>
                    <a:bodyPr/>
                    <a:lstStyle/>
                    <a:p>
                      <a:pPr algn="ctr">
                        <a:lnSpc>
                          <a:spcPct val="115000"/>
                        </a:lnSpc>
                        <a:spcAft>
                          <a:spcPts val="0"/>
                        </a:spcAft>
                      </a:pPr>
                      <a:r>
                        <a:rPr lang="es-ES" sz="900" b="1" dirty="0">
                          <a:solidFill>
                            <a:srgbClr val="000000"/>
                          </a:solidFill>
                          <a:latin typeface="Bell MT" pitchFamily="18" charset="0"/>
                          <a:ea typeface="Times New Roman"/>
                        </a:rPr>
                        <a:t>MATRIZ DE OBJETIVOS Y ESTRATEGIAS</a:t>
                      </a:r>
                      <a:endParaRPr lang="es-ES" sz="900" b="1" dirty="0">
                        <a:latin typeface="Bell MT" pitchFamily="18" charset="0"/>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44929">
                <a:tc gridSpan="5">
                  <a:txBody>
                    <a:bodyPr/>
                    <a:lstStyle/>
                    <a:p>
                      <a:pPr algn="ctr">
                        <a:lnSpc>
                          <a:spcPct val="115000"/>
                        </a:lnSpc>
                        <a:spcAft>
                          <a:spcPts val="0"/>
                        </a:spcAft>
                      </a:pPr>
                      <a:r>
                        <a:rPr lang="es-ES" sz="900" b="1" dirty="0">
                          <a:solidFill>
                            <a:srgbClr val="FFFFFF"/>
                          </a:solidFill>
                          <a:latin typeface="Calibri"/>
                          <a:ea typeface="Times New Roman"/>
                        </a:rPr>
                        <a:t>MODA </a:t>
                      </a:r>
                      <a:r>
                        <a:rPr lang="es-ES" sz="900" b="1" dirty="0" smtClean="0">
                          <a:solidFill>
                            <a:srgbClr val="FFFFFF"/>
                          </a:solidFill>
                          <a:latin typeface="Calibri"/>
                          <a:ea typeface="Times New Roman"/>
                        </a:rPr>
                        <a:t>INTERNACIONAL ECUADOR</a:t>
                      </a:r>
                      <a:endParaRPr lang="es-ES" sz="900" b="1" dirty="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ED5"/>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44929">
                <a:tc gridSpan="2">
                  <a:txBody>
                    <a:bodyPr/>
                    <a:lstStyle/>
                    <a:p>
                      <a:pPr algn="ctr">
                        <a:lnSpc>
                          <a:spcPct val="115000"/>
                        </a:lnSpc>
                        <a:spcAft>
                          <a:spcPts val="0"/>
                        </a:spcAft>
                      </a:pPr>
                      <a:r>
                        <a:rPr lang="es-ES" sz="900" b="1" dirty="0">
                          <a:solidFill>
                            <a:srgbClr val="000000"/>
                          </a:solidFill>
                          <a:latin typeface="Calibri"/>
                          <a:ea typeface="Times New Roman"/>
                        </a:rPr>
                        <a:t> </a:t>
                      </a:r>
                      <a:endParaRPr lang="es-ES" sz="900" b="1" dirty="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s-ES"/>
                    </a:p>
                  </a:txBody>
                  <a:tcPr/>
                </a:tc>
                <a:tc gridSpan="3">
                  <a:txBody>
                    <a:bodyPr/>
                    <a:lstStyle/>
                    <a:p>
                      <a:pPr algn="ctr">
                        <a:lnSpc>
                          <a:spcPct val="115000"/>
                        </a:lnSpc>
                        <a:spcAft>
                          <a:spcPts val="0"/>
                        </a:spcAft>
                      </a:pPr>
                      <a:r>
                        <a:rPr lang="es-ES" sz="900" b="1" dirty="0">
                          <a:solidFill>
                            <a:srgbClr val="000000"/>
                          </a:solidFill>
                          <a:latin typeface="Calibri"/>
                          <a:ea typeface="Times New Roman"/>
                        </a:rPr>
                        <a:t>OBJETIVO</a:t>
                      </a:r>
                      <a:endParaRPr lang="es-ES" sz="900" b="1" dirty="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s-ES"/>
                    </a:p>
                  </a:txBody>
                  <a:tcPr/>
                </a:tc>
                <a:tc hMerge="1">
                  <a:txBody>
                    <a:bodyPr/>
                    <a:lstStyle/>
                    <a:p>
                      <a:endParaRPr lang="es-ES"/>
                    </a:p>
                  </a:txBody>
                  <a:tcPr/>
                </a:tc>
              </a:tr>
              <a:tr h="489857">
                <a:tc>
                  <a:txBody>
                    <a:bodyPr/>
                    <a:lstStyle/>
                    <a:p>
                      <a:pPr algn="ctr">
                        <a:lnSpc>
                          <a:spcPct val="115000"/>
                        </a:lnSpc>
                        <a:spcAft>
                          <a:spcPts val="0"/>
                        </a:spcAft>
                      </a:pPr>
                      <a:r>
                        <a:rPr lang="es-ES" sz="900" b="1" dirty="0">
                          <a:solidFill>
                            <a:srgbClr val="000000"/>
                          </a:solidFill>
                          <a:latin typeface="Calibri"/>
                          <a:ea typeface="Times New Roman"/>
                        </a:rPr>
                        <a:t>Componentes </a:t>
                      </a:r>
                      <a:endParaRPr lang="es-ES" sz="900" b="1" dirty="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S" sz="900" b="1" dirty="0">
                          <a:solidFill>
                            <a:srgbClr val="000000"/>
                          </a:solidFill>
                          <a:latin typeface="Calibri"/>
                          <a:ea typeface="Times New Roman"/>
                        </a:rPr>
                        <a:t>Estrategias</a:t>
                      </a:r>
                      <a:endParaRPr lang="es-ES" sz="900" b="1" dirty="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S" sz="900" b="1" dirty="0">
                          <a:solidFill>
                            <a:srgbClr val="000000"/>
                          </a:solidFill>
                          <a:latin typeface="Calibri"/>
                          <a:ea typeface="Times New Roman"/>
                        </a:rPr>
                        <a:t>Posicionamiento</a:t>
                      </a:r>
                      <a:endParaRPr lang="es-ES" sz="900" b="1" dirty="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S" sz="900" b="1" dirty="0">
                          <a:solidFill>
                            <a:srgbClr val="000000"/>
                          </a:solidFill>
                          <a:latin typeface="Calibri"/>
                          <a:ea typeface="Times New Roman"/>
                        </a:rPr>
                        <a:t>Ventas</a:t>
                      </a:r>
                      <a:endParaRPr lang="es-ES" sz="900" b="1" dirty="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s-ES" sz="900" b="1" dirty="0">
                          <a:solidFill>
                            <a:srgbClr val="000000"/>
                          </a:solidFill>
                          <a:latin typeface="Calibri"/>
                          <a:ea typeface="Times New Roman"/>
                        </a:rPr>
                        <a:t>Servicio</a:t>
                      </a:r>
                      <a:endParaRPr lang="es-ES" sz="900" b="1" dirty="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44929">
                <a:tc rowSpan="7">
                  <a:txBody>
                    <a:bodyPr/>
                    <a:lstStyle/>
                    <a:p>
                      <a:pPr algn="ctr">
                        <a:lnSpc>
                          <a:spcPct val="115000"/>
                        </a:lnSpc>
                        <a:spcAft>
                          <a:spcPts val="0"/>
                        </a:spcAft>
                      </a:pPr>
                      <a:r>
                        <a:rPr lang="es-ES" sz="900" b="1" dirty="0">
                          <a:solidFill>
                            <a:srgbClr val="000000"/>
                          </a:solidFill>
                          <a:latin typeface="Calibri"/>
                          <a:ea typeface="Times New Roman"/>
                        </a:rPr>
                        <a:t>PRODUCTO/SERVICIO</a:t>
                      </a:r>
                      <a:endParaRPr lang="es-ES" sz="900" b="1" dirty="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solidFill>
                            <a:srgbClr val="000000"/>
                          </a:solidFill>
                          <a:latin typeface="Calibri"/>
                          <a:ea typeface="Times New Roman"/>
                        </a:rPr>
                        <a:t>Diseño de producto</a:t>
                      </a:r>
                      <a:endParaRPr lang="es-ES" sz="900" dirty="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X</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 </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 </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29">
                <a:tc vMerge="1">
                  <a:txBody>
                    <a:bodyPr/>
                    <a:lstStyle/>
                    <a:p>
                      <a:endParaRPr lang="es-ES"/>
                    </a:p>
                  </a:txBody>
                  <a:tcPr/>
                </a:tc>
                <a:tc>
                  <a:txBody>
                    <a:bodyPr/>
                    <a:lstStyle/>
                    <a:p>
                      <a:pPr algn="ctr">
                        <a:lnSpc>
                          <a:spcPct val="115000"/>
                        </a:lnSpc>
                        <a:spcAft>
                          <a:spcPts val="0"/>
                        </a:spcAft>
                      </a:pPr>
                      <a:r>
                        <a:rPr lang="es-ES" sz="900" dirty="0">
                          <a:solidFill>
                            <a:srgbClr val="000000"/>
                          </a:solidFill>
                          <a:latin typeface="Calibri"/>
                          <a:ea typeface="Times New Roman"/>
                        </a:rPr>
                        <a:t>líneas de servicio</a:t>
                      </a:r>
                      <a:endParaRPr lang="es-ES" sz="900" dirty="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 </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 </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X</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29">
                <a:tc vMerge="1">
                  <a:txBody>
                    <a:bodyPr/>
                    <a:lstStyle/>
                    <a:p>
                      <a:endParaRPr lang="es-ES"/>
                    </a:p>
                  </a:txBody>
                  <a:tcPr/>
                </a:tc>
                <a:tc>
                  <a:txBody>
                    <a:bodyPr/>
                    <a:lstStyle/>
                    <a:p>
                      <a:pPr algn="ctr">
                        <a:lnSpc>
                          <a:spcPct val="115000"/>
                        </a:lnSpc>
                        <a:spcAft>
                          <a:spcPts val="0"/>
                        </a:spcAft>
                      </a:pPr>
                      <a:r>
                        <a:rPr lang="es-ES" sz="900" dirty="0">
                          <a:solidFill>
                            <a:srgbClr val="000000"/>
                          </a:solidFill>
                          <a:latin typeface="Calibri"/>
                          <a:ea typeface="Times New Roman"/>
                        </a:rPr>
                        <a:t>Capacitación por campañas</a:t>
                      </a:r>
                      <a:endParaRPr lang="es-ES" sz="900" dirty="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 </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X</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X</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29">
                <a:tc vMerge="1">
                  <a:txBody>
                    <a:bodyPr/>
                    <a:lstStyle/>
                    <a:p>
                      <a:endParaRPr lang="es-ES"/>
                    </a:p>
                  </a:txBody>
                  <a:tcPr/>
                </a:tc>
                <a:tc>
                  <a:txBody>
                    <a:bodyPr/>
                    <a:lstStyle/>
                    <a:p>
                      <a:pPr algn="ctr">
                        <a:lnSpc>
                          <a:spcPct val="115000"/>
                        </a:lnSpc>
                        <a:spcAft>
                          <a:spcPts val="0"/>
                        </a:spcAft>
                      </a:pPr>
                      <a:r>
                        <a:rPr lang="es-ES" sz="900" dirty="0">
                          <a:solidFill>
                            <a:srgbClr val="000000"/>
                          </a:solidFill>
                          <a:latin typeface="Calibri"/>
                          <a:ea typeface="Times New Roman"/>
                        </a:rPr>
                        <a:t>Capacitación en ventas</a:t>
                      </a:r>
                      <a:endParaRPr lang="es-ES" sz="900" dirty="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 </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X</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X</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857">
                <a:tc vMerge="1">
                  <a:txBody>
                    <a:bodyPr/>
                    <a:lstStyle/>
                    <a:p>
                      <a:endParaRPr lang="es-ES"/>
                    </a:p>
                  </a:txBody>
                  <a:tcPr/>
                </a:tc>
                <a:tc>
                  <a:txBody>
                    <a:bodyPr/>
                    <a:lstStyle/>
                    <a:p>
                      <a:pPr algn="ctr">
                        <a:lnSpc>
                          <a:spcPct val="115000"/>
                        </a:lnSpc>
                        <a:spcAft>
                          <a:spcPts val="0"/>
                        </a:spcAft>
                      </a:pPr>
                      <a:r>
                        <a:rPr lang="es-ES" sz="900" dirty="0">
                          <a:solidFill>
                            <a:srgbClr val="000000"/>
                          </a:solidFill>
                          <a:latin typeface="Calibri"/>
                          <a:ea typeface="Times New Roman"/>
                        </a:rPr>
                        <a:t>Capacitación de preparación y formación</a:t>
                      </a:r>
                      <a:endParaRPr lang="es-ES" sz="900" dirty="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 </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X</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solidFill>
                            <a:srgbClr val="000000"/>
                          </a:solidFill>
                          <a:latin typeface="Calibri"/>
                          <a:ea typeface="Times New Roman"/>
                        </a:rPr>
                        <a:t>X</a:t>
                      </a:r>
                      <a:endParaRPr lang="es-ES" sz="900" dirty="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29">
                <a:tc vMerge="1">
                  <a:txBody>
                    <a:bodyPr/>
                    <a:lstStyle/>
                    <a:p>
                      <a:endParaRPr lang="es-ES"/>
                    </a:p>
                  </a:txBody>
                  <a:tcPr/>
                </a:tc>
                <a:tc>
                  <a:txBody>
                    <a:bodyPr/>
                    <a:lstStyle/>
                    <a:p>
                      <a:pPr algn="ctr">
                        <a:lnSpc>
                          <a:spcPct val="115000"/>
                        </a:lnSpc>
                        <a:spcAft>
                          <a:spcPts val="0"/>
                        </a:spcAft>
                      </a:pPr>
                      <a:r>
                        <a:rPr lang="es-ES" sz="900" dirty="0">
                          <a:solidFill>
                            <a:srgbClr val="000000"/>
                          </a:solidFill>
                          <a:latin typeface="Calibri"/>
                          <a:ea typeface="Times New Roman"/>
                        </a:rPr>
                        <a:t>Elaboración estuche</a:t>
                      </a:r>
                      <a:endParaRPr lang="es-ES" sz="900" dirty="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 </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 </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X</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857">
                <a:tc vMerge="1">
                  <a:txBody>
                    <a:bodyPr/>
                    <a:lstStyle/>
                    <a:p>
                      <a:endParaRPr lang="es-ES"/>
                    </a:p>
                  </a:txBody>
                  <a:tcPr/>
                </a:tc>
                <a:tc>
                  <a:txBody>
                    <a:bodyPr/>
                    <a:lstStyle/>
                    <a:p>
                      <a:pPr algn="ctr">
                        <a:lnSpc>
                          <a:spcPct val="115000"/>
                        </a:lnSpc>
                        <a:spcAft>
                          <a:spcPts val="0"/>
                        </a:spcAft>
                      </a:pPr>
                      <a:r>
                        <a:rPr lang="es-ES" sz="900" dirty="0">
                          <a:solidFill>
                            <a:srgbClr val="000000"/>
                          </a:solidFill>
                          <a:latin typeface="Calibri"/>
                          <a:ea typeface="Times New Roman"/>
                        </a:rPr>
                        <a:t>Fijación de políticas de servicio</a:t>
                      </a:r>
                      <a:endParaRPr lang="es-ES" sz="900" dirty="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 </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 </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X</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29">
                <a:tc rowSpan="2">
                  <a:txBody>
                    <a:bodyPr/>
                    <a:lstStyle/>
                    <a:p>
                      <a:pPr algn="ctr">
                        <a:lnSpc>
                          <a:spcPct val="115000"/>
                        </a:lnSpc>
                        <a:spcAft>
                          <a:spcPts val="0"/>
                        </a:spcAft>
                      </a:pPr>
                      <a:r>
                        <a:rPr lang="es-ES" sz="900" b="1" dirty="0">
                          <a:solidFill>
                            <a:srgbClr val="000000"/>
                          </a:solidFill>
                          <a:latin typeface="Calibri"/>
                          <a:ea typeface="Times New Roman"/>
                        </a:rPr>
                        <a:t>PRECIO</a:t>
                      </a:r>
                      <a:endParaRPr lang="es-ES" sz="900" b="1" dirty="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solidFill>
                            <a:srgbClr val="000000"/>
                          </a:solidFill>
                          <a:latin typeface="Calibri"/>
                          <a:ea typeface="Times New Roman"/>
                        </a:rPr>
                        <a:t>Estrategias de precio</a:t>
                      </a:r>
                      <a:endParaRPr lang="es-ES" sz="900" dirty="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 </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X</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 </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857">
                <a:tc vMerge="1">
                  <a:txBody>
                    <a:bodyPr/>
                    <a:lstStyle/>
                    <a:p>
                      <a:endParaRPr lang="es-ES"/>
                    </a:p>
                  </a:txBody>
                  <a:tcPr/>
                </a:tc>
                <a:tc>
                  <a:txBody>
                    <a:bodyPr/>
                    <a:lstStyle/>
                    <a:p>
                      <a:pPr algn="ctr">
                        <a:lnSpc>
                          <a:spcPct val="115000"/>
                        </a:lnSpc>
                        <a:spcAft>
                          <a:spcPts val="0"/>
                        </a:spcAft>
                      </a:pPr>
                      <a:r>
                        <a:rPr lang="es-ES" sz="900" dirty="0">
                          <a:solidFill>
                            <a:srgbClr val="000000"/>
                          </a:solidFill>
                          <a:latin typeface="Calibri"/>
                          <a:ea typeface="Times New Roman"/>
                        </a:rPr>
                        <a:t>Fijación de políticas cobro y crédito</a:t>
                      </a:r>
                      <a:endParaRPr lang="es-ES" sz="900" dirty="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 </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X</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 </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857">
                <a:tc rowSpan="4">
                  <a:txBody>
                    <a:bodyPr/>
                    <a:lstStyle/>
                    <a:p>
                      <a:pPr algn="ctr">
                        <a:lnSpc>
                          <a:spcPct val="115000"/>
                        </a:lnSpc>
                        <a:spcAft>
                          <a:spcPts val="0"/>
                        </a:spcAft>
                      </a:pPr>
                      <a:r>
                        <a:rPr lang="es-ES" sz="900" b="1" dirty="0">
                          <a:solidFill>
                            <a:srgbClr val="000000"/>
                          </a:solidFill>
                          <a:latin typeface="Calibri"/>
                          <a:ea typeface="Times New Roman"/>
                        </a:rPr>
                        <a:t>PLAZA</a:t>
                      </a:r>
                      <a:endParaRPr lang="es-ES" sz="900" b="1" dirty="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solidFill>
                            <a:srgbClr val="000000"/>
                          </a:solidFill>
                          <a:latin typeface="Calibri"/>
                          <a:ea typeface="Times New Roman"/>
                        </a:rPr>
                        <a:t>Creación de la gerencia de ventas</a:t>
                      </a:r>
                      <a:endParaRPr lang="es-ES" sz="900" dirty="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 </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x</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 </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857">
                <a:tc vMerge="1">
                  <a:txBody>
                    <a:bodyPr/>
                    <a:lstStyle/>
                    <a:p>
                      <a:endParaRPr lang="es-ES"/>
                    </a:p>
                  </a:txBody>
                  <a:tcPr/>
                </a:tc>
                <a:tc>
                  <a:txBody>
                    <a:bodyPr/>
                    <a:lstStyle/>
                    <a:p>
                      <a:pPr algn="ctr">
                        <a:lnSpc>
                          <a:spcPct val="115000"/>
                        </a:lnSpc>
                        <a:spcAft>
                          <a:spcPts val="0"/>
                        </a:spcAft>
                      </a:pPr>
                      <a:r>
                        <a:rPr lang="es-ES" sz="900" dirty="0">
                          <a:solidFill>
                            <a:srgbClr val="000000"/>
                          </a:solidFill>
                          <a:latin typeface="Calibri"/>
                          <a:ea typeface="Times New Roman"/>
                        </a:rPr>
                        <a:t>Formación del equipo de primera línea</a:t>
                      </a:r>
                      <a:endParaRPr lang="es-ES" sz="900" dirty="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 </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x</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 </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857">
                <a:tc vMerge="1">
                  <a:txBody>
                    <a:bodyPr/>
                    <a:lstStyle/>
                    <a:p>
                      <a:endParaRPr lang="es-ES"/>
                    </a:p>
                  </a:txBody>
                  <a:tcPr/>
                </a:tc>
                <a:tc>
                  <a:txBody>
                    <a:bodyPr/>
                    <a:lstStyle/>
                    <a:p>
                      <a:pPr algn="ctr">
                        <a:lnSpc>
                          <a:spcPct val="115000"/>
                        </a:lnSpc>
                        <a:spcAft>
                          <a:spcPts val="0"/>
                        </a:spcAft>
                      </a:pPr>
                      <a:r>
                        <a:rPr lang="es-ES" sz="900" dirty="0">
                          <a:solidFill>
                            <a:srgbClr val="000000"/>
                          </a:solidFill>
                          <a:latin typeface="Calibri"/>
                          <a:ea typeface="Times New Roman"/>
                        </a:rPr>
                        <a:t>Establecimiento de niveles jerárquicos</a:t>
                      </a:r>
                      <a:endParaRPr lang="es-ES" sz="900" dirty="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 </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x</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 </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29">
                <a:tc vMerge="1">
                  <a:txBody>
                    <a:bodyPr/>
                    <a:lstStyle/>
                    <a:p>
                      <a:endParaRPr lang="es-ES"/>
                    </a:p>
                  </a:txBody>
                  <a:tcPr/>
                </a:tc>
                <a:tc>
                  <a:txBody>
                    <a:bodyPr/>
                    <a:lstStyle/>
                    <a:p>
                      <a:pPr algn="ctr">
                        <a:lnSpc>
                          <a:spcPct val="115000"/>
                        </a:lnSpc>
                        <a:spcAft>
                          <a:spcPts val="0"/>
                        </a:spcAft>
                      </a:pPr>
                      <a:r>
                        <a:rPr lang="es-ES" sz="900" dirty="0">
                          <a:solidFill>
                            <a:srgbClr val="000000"/>
                          </a:solidFill>
                          <a:latin typeface="Calibri"/>
                          <a:ea typeface="Times New Roman"/>
                        </a:rPr>
                        <a:t>Estrategia </a:t>
                      </a:r>
                      <a:r>
                        <a:rPr lang="es-ES" sz="900" dirty="0" err="1">
                          <a:solidFill>
                            <a:srgbClr val="000000"/>
                          </a:solidFill>
                          <a:latin typeface="Calibri"/>
                          <a:ea typeface="Times New Roman"/>
                        </a:rPr>
                        <a:t>Push</a:t>
                      </a:r>
                      <a:endParaRPr lang="es-ES" sz="900" dirty="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 </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x</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 </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29">
                <a:tc rowSpan="3">
                  <a:txBody>
                    <a:bodyPr/>
                    <a:lstStyle/>
                    <a:p>
                      <a:pPr algn="ctr">
                        <a:lnSpc>
                          <a:spcPct val="115000"/>
                        </a:lnSpc>
                        <a:spcAft>
                          <a:spcPts val="0"/>
                        </a:spcAft>
                      </a:pPr>
                      <a:r>
                        <a:rPr lang="es-ES" sz="900" b="1" dirty="0">
                          <a:solidFill>
                            <a:srgbClr val="000000"/>
                          </a:solidFill>
                          <a:latin typeface="Calibri"/>
                          <a:ea typeface="Times New Roman"/>
                        </a:rPr>
                        <a:t>PROMOCION</a:t>
                      </a:r>
                      <a:endParaRPr lang="es-ES" sz="900" b="1" dirty="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solidFill>
                            <a:srgbClr val="000000"/>
                          </a:solidFill>
                          <a:latin typeface="Calibri"/>
                          <a:ea typeface="Times New Roman"/>
                        </a:rPr>
                        <a:t>Marketing Directo</a:t>
                      </a:r>
                      <a:endParaRPr lang="es-ES" sz="900" dirty="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x</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 </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x</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29">
                <a:tc vMerge="1">
                  <a:txBody>
                    <a:bodyPr/>
                    <a:lstStyle/>
                    <a:p>
                      <a:endParaRPr lang="es-ES"/>
                    </a:p>
                  </a:txBody>
                  <a:tcPr/>
                </a:tc>
                <a:tc>
                  <a:txBody>
                    <a:bodyPr/>
                    <a:lstStyle/>
                    <a:p>
                      <a:pPr algn="ctr">
                        <a:lnSpc>
                          <a:spcPct val="115000"/>
                        </a:lnSpc>
                        <a:spcAft>
                          <a:spcPts val="0"/>
                        </a:spcAft>
                      </a:pPr>
                      <a:r>
                        <a:rPr lang="es-ES" sz="900" dirty="0">
                          <a:solidFill>
                            <a:srgbClr val="000000"/>
                          </a:solidFill>
                          <a:latin typeface="Calibri"/>
                          <a:ea typeface="Times New Roman"/>
                        </a:rPr>
                        <a:t>Uso de redes sociales</a:t>
                      </a:r>
                      <a:endParaRPr lang="es-ES" sz="900" dirty="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x</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x</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 </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857">
                <a:tc vMerge="1">
                  <a:txBody>
                    <a:bodyPr/>
                    <a:lstStyle/>
                    <a:p>
                      <a:endParaRPr lang="es-ES"/>
                    </a:p>
                  </a:txBody>
                  <a:tcPr/>
                </a:tc>
                <a:tc>
                  <a:txBody>
                    <a:bodyPr/>
                    <a:lstStyle/>
                    <a:p>
                      <a:pPr algn="ctr">
                        <a:lnSpc>
                          <a:spcPct val="115000"/>
                        </a:lnSpc>
                        <a:spcAft>
                          <a:spcPts val="0"/>
                        </a:spcAft>
                      </a:pPr>
                      <a:r>
                        <a:rPr lang="es-ES" sz="900" dirty="0">
                          <a:solidFill>
                            <a:srgbClr val="000000"/>
                          </a:solidFill>
                          <a:latin typeface="Calibri"/>
                          <a:ea typeface="Times New Roman"/>
                        </a:rPr>
                        <a:t>Uso de medios BTL y vía pública</a:t>
                      </a:r>
                      <a:endParaRPr lang="es-ES" sz="900" dirty="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x</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a:solidFill>
                            <a:srgbClr val="000000"/>
                          </a:solidFill>
                          <a:latin typeface="Calibri"/>
                          <a:ea typeface="Times New Roman"/>
                        </a:rPr>
                        <a:t>x</a:t>
                      </a:r>
                      <a:endParaRPr lang="es-ES" sz="90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900" dirty="0">
                          <a:solidFill>
                            <a:srgbClr val="000000"/>
                          </a:solidFill>
                          <a:latin typeface="Calibri"/>
                          <a:ea typeface="Times New Roman"/>
                        </a:rPr>
                        <a:t> </a:t>
                      </a:r>
                      <a:endParaRPr lang="es-ES" sz="900" dirty="0">
                        <a:latin typeface="Times New Roman"/>
                        <a:ea typeface="Times New Roman"/>
                      </a:endParaRPr>
                    </a:p>
                  </a:txBody>
                  <a:tcPr marL="34705" marR="347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ABINBEV_Digital_2.10\lightbulb.jpg"/>
          <p:cNvPicPr>
            <a:picLocks noChangeAspect="1" noChangeArrowheads="1"/>
          </p:cNvPicPr>
          <p:nvPr/>
        </p:nvPicPr>
        <p:blipFill>
          <a:blip r:embed="rId2" cstate="screen">
            <a:lum bright="52000"/>
          </a:blip>
          <a:srcRect/>
          <a:stretch>
            <a:fillRect/>
          </a:stretch>
        </p:blipFill>
        <p:spPr bwMode="auto">
          <a:xfrm>
            <a:off x="0" y="0"/>
            <a:ext cx="9144002" cy="6858000"/>
          </a:xfrm>
          <a:prstGeom prst="rect">
            <a:avLst/>
          </a:prstGeom>
          <a:noFill/>
          <a:ln>
            <a:solidFill>
              <a:schemeClr val="tx1"/>
            </a:solidFill>
            <a:prstDash val="sysDot"/>
          </a:ln>
        </p:spPr>
      </p:pic>
      <p:sp>
        <p:nvSpPr>
          <p:cNvPr id="10" name="9 Rectángulo redondeado"/>
          <p:cNvSpPr/>
          <p:nvPr/>
        </p:nvSpPr>
        <p:spPr>
          <a:xfrm>
            <a:off x="287524" y="432048"/>
            <a:ext cx="8604448" cy="1196752"/>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1200" dirty="0" smtClean="0">
              <a:solidFill>
                <a:schemeClr val="tx1"/>
              </a:solidFill>
            </a:endParaRPr>
          </a:p>
          <a:p>
            <a:r>
              <a:rPr lang="es-ES" sz="1400" dirty="0" smtClean="0">
                <a:solidFill>
                  <a:schemeClr val="tx1"/>
                </a:solidFill>
              </a:rPr>
              <a:t>Ya que la apariencia y el comportamiento del vendedor influyen en la venta, las estrategias se enfocan en la capacitación mensual a los vendedores de primera línea, así como la capacitación por cada campaña de lanzamiento.</a:t>
            </a:r>
          </a:p>
          <a:p>
            <a:r>
              <a:rPr lang="es-ES" sz="1400" dirty="0" smtClean="0">
                <a:solidFill>
                  <a:schemeClr val="tx1"/>
                </a:solidFill>
              </a:rPr>
              <a:t>Elaboración del estuche de demostración, en esta actividad se incluye la confección de un bolso o cartera Moda Internacional, este estuche incluye además muestras de prendas y el metro </a:t>
            </a:r>
            <a:r>
              <a:rPr lang="es-ES" sz="1400" dirty="0" err="1" smtClean="0">
                <a:solidFill>
                  <a:schemeClr val="tx1"/>
                </a:solidFill>
              </a:rPr>
              <a:t>ModaIn</a:t>
            </a:r>
            <a:r>
              <a:rPr lang="es-ES" sz="1400" dirty="0" smtClean="0">
                <a:solidFill>
                  <a:schemeClr val="tx1"/>
                </a:solidFill>
              </a:rPr>
              <a:t>.</a:t>
            </a:r>
          </a:p>
          <a:p>
            <a:pPr algn="ctr"/>
            <a:endParaRPr lang="es-ES" dirty="0"/>
          </a:p>
        </p:txBody>
      </p:sp>
      <p:sp>
        <p:nvSpPr>
          <p:cNvPr id="11" name="10 Rectángulo redondeado"/>
          <p:cNvSpPr/>
          <p:nvPr/>
        </p:nvSpPr>
        <p:spPr>
          <a:xfrm>
            <a:off x="287524" y="2060848"/>
            <a:ext cx="8604448" cy="1196752"/>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smtClean="0">
                <a:solidFill>
                  <a:schemeClr val="tx1"/>
                </a:solidFill>
              </a:rPr>
              <a:t>Independientemente del mercado al que se dirija la empresa Moda Internacional podrá establecer sus precios de catálogo sumando 40% del precio al distribuidor, es decir del precio al que vende a sus minoristas. Esto le permitirá obtener su margen de ganancia habitual del 17% sobre el precio al distribuidor y conceder un margen del 40% de ganancia a sus vendedores independientes. </a:t>
            </a:r>
          </a:p>
          <a:p>
            <a:pPr algn="ctr"/>
            <a:endParaRPr lang="es-ES" dirty="0"/>
          </a:p>
        </p:txBody>
      </p:sp>
      <p:sp>
        <p:nvSpPr>
          <p:cNvPr id="12" name="11 Rectángulo redondeado"/>
          <p:cNvSpPr/>
          <p:nvPr/>
        </p:nvSpPr>
        <p:spPr>
          <a:xfrm>
            <a:off x="287524" y="3645024"/>
            <a:ext cx="8604448" cy="1196752"/>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smtClean="0">
              <a:solidFill>
                <a:schemeClr val="tx1"/>
              </a:solidFill>
            </a:endParaRPr>
          </a:p>
          <a:p>
            <a:pPr algn="ctr"/>
            <a:r>
              <a:rPr lang="es-ES" sz="1400" dirty="0" smtClean="0">
                <a:solidFill>
                  <a:schemeClr val="tx1"/>
                </a:solidFill>
              </a:rPr>
              <a:t>Acorde se vaya formado la red de ventas, se establece los niveles jerárquicos de los empresarios.</a:t>
            </a:r>
          </a:p>
          <a:p>
            <a:pPr lvl="0" algn="ctr"/>
            <a:r>
              <a:rPr lang="es-ES" sz="1400" dirty="0" err="1" smtClean="0">
                <a:solidFill>
                  <a:schemeClr val="tx1"/>
                </a:solidFill>
              </a:rPr>
              <a:t>Seniors</a:t>
            </a:r>
            <a:r>
              <a:rPr lang="es-ES" sz="1400" dirty="0" smtClean="0">
                <a:solidFill>
                  <a:schemeClr val="tx1"/>
                </a:solidFill>
              </a:rPr>
              <a:t> ventas de USD 2000 mensuales</a:t>
            </a:r>
          </a:p>
          <a:p>
            <a:pPr lvl="0" algn="ctr"/>
            <a:r>
              <a:rPr lang="es-ES" sz="1400" dirty="0" smtClean="0">
                <a:solidFill>
                  <a:schemeClr val="tx1"/>
                </a:solidFill>
              </a:rPr>
              <a:t> </a:t>
            </a:r>
            <a:r>
              <a:rPr lang="es-ES" sz="1400" dirty="0" err="1" smtClean="0">
                <a:solidFill>
                  <a:schemeClr val="tx1"/>
                </a:solidFill>
              </a:rPr>
              <a:t>Másters</a:t>
            </a:r>
            <a:r>
              <a:rPr lang="es-ES" sz="1400" dirty="0" smtClean="0">
                <a:solidFill>
                  <a:schemeClr val="tx1"/>
                </a:solidFill>
              </a:rPr>
              <a:t> ventas de USD 3000 mensuales</a:t>
            </a:r>
          </a:p>
          <a:p>
            <a:pPr algn="ctr"/>
            <a:r>
              <a:rPr lang="es-ES" sz="1400" dirty="0" smtClean="0">
                <a:solidFill>
                  <a:schemeClr val="tx1"/>
                </a:solidFill>
              </a:rPr>
              <a:t> Lideres ventas de USD 5000 mensuales</a:t>
            </a:r>
          </a:p>
          <a:p>
            <a:pPr algn="ctr"/>
            <a:endParaRPr lang="es-ES" dirty="0"/>
          </a:p>
        </p:txBody>
      </p:sp>
      <p:sp>
        <p:nvSpPr>
          <p:cNvPr id="13" name="12 Rectángulo redondeado"/>
          <p:cNvSpPr/>
          <p:nvPr/>
        </p:nvSpPr>
        <p:spPr>
          <a:xfrm>
            <a:off x="287524" y="5256584"/>
            <a:ext cx="8604448" cy="1196752"/>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smtClean="0">
              <a:solidFill>
                <a:schemeClr val="tx1"/>
              </a:solidFill>
            </a:endParaRPr>
          </a:p>
          <a:p>
            <a:pPr algn="ctr"/>
            <a:r>
              <a:rPr lang="es-ES" sz="1400" dirty="0" smtClean="0">
                <a:solidFill>
                  <a:schemeClr val="tx1"/>
                </a:solidFill>
              </a:rPr>
              <a:t>La comunicación incurrirá en programas de Marketing directo, Marketing por Internet y publicidad en vía pública - BTL.</a:t>
            </a:r>
          </a:p>
          <a:p>
            <a:pPr algn="ctr"/>
            <a:endParaRPr lang="es-ES" dirty="0"/>
          </a:p>
        </p:txBody>
      </p:sp>
    </p:spTree>
    <p:extLst>
      <p:ext uri="{BB962C8B-B14F-4D97-AF65-F5344CB8AC3E}">
        <p14:creationId xmlns="" xmlns:p14="http://schemas.microsoft.com/office/powerpoint/2010/main" val="3239135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https://fbcdn-sphotos-b-a.akamaihd.net/hphotos-ak-ash3/542022_229832830478584_2005288269_n.jpg">
            <a:hlinkClick r:id="rId2" action="ppaction://hlinkfile"/>
          </p:cNvPr>
          <p:cNvPicPr>
            <a:picLocks noChangeAspect="1" noChangeArrowheads="1"/>
          </p:cNvPicPr>
          <p:nvPr/>
        </p:nvPicPr>
        <p:blipFill>
          <a:blip r:embed="rId3" cstate="print"/>
          <a:srcRect/>
          <a:stretch>
            <a:fillRect/>
          </a:stretch>
        </p:blipFill>
        <p:spPr bwMode="auto">
          <a:xfrm>
            <a:off x="1979712" y="2276872"/>
            <a:ext cx="4858396" cy="4033386"/>
          </a:xfrm>
          <a:prstGeom prst="rect">
            <a:avLst/>
          </a:prstGeom>
          <a:noFill/>
        </p:spPr>
      </p:pic>
      <p:sp>
        <p:nvSpPr>
          <p:cNvPr id="4" name="3 Rectángulo"/>
          <p:cNvSpPr/>
          <p:nvPr/>
        </p:nvSpPr>
        <p:spPr>
          <a:xfrm>
            <a:off x="0" y="548680"/>
            <a:ext cx="9144000" cy="1368152"/>
          </a:xfrm>
          <a:prstGeom prst="rect">
            <a:avLst/>
          </a:prstGeom>
          <a:solidFill>
            <a:srgbClr val="00B0F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4000" dirty="0" smtClean="0"/>
              <a:t>POA 2013 MODA INTERNACIONAL </a:t>
            </a:r>
            <a:endParaRPr lang="es-ES" sz="4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260648"/>
            <a:ext cx="9144000" cy="738664"/>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ea typeface="Calibri" pitchFamily="34" charset="0"/>
              </a:rPr>
              <a:t>Se ejecutó un plan piloto dentro de la empresa “Moda Internacional, para determinar si las estrategias planteadas estaban alineadas a los objetivos y de esta forma determinar si la hipótesis planteada se cumpliría, en base a esto se pudo determinar lo siguiente:</a:t>
            </a:r>
            <a:endParaRPr kumimoji="0" lang="es-EC" sz="1800" b="0" i="0" u="none" strike="noStrike" cap="none" normalizeH="0" baseline="0" dirty="0" smtClean="0">
              <a:ln>
                <a:noFill/>
              </a:ln>
              <a:solidFill>
                <a:schemeClr val="tx1"/>
              </a:solidFill>
              <a:effectLst/>
              <a:latin typeface="Arial" pitchFamily="34" charset="0"/>
            </a:endParaRPr>
          </a:p>
        </p:txBody>
      </p:sp>
      <p:pic>
        <p:nvPicPr>
          <p:cNvPr id="3" name="2 Imagen"/>
          <p:cNvPicPr/>
          <p:nvPr/>
        </p:nvPicPr>
        <p:blipFill>
          <a:blip r:embed="rId2" cstate="print"/>
          <a:srcRect l="5786" t="21805" r="31579" b="6678"/>
          <a:stretch>
            <a:fillRect/>
          </a:stretch>
        </p:blipFill>
        <p:spPr bwMode="auto">
          <a:xfrm>
            <a:off x="251520" y="1556792"/>
            <a:ext cx="3517891" cy="2259117"/>
          </a:xfrm>
          <a:prstGeom prst="rect">
            <a:avLst/>
          </a:prstGeom>
          <a:noFill/>
          <a:ln w="9525">
            <a:noFill/>
            <a:miter lim="800000"/>
            <a:headEnd/>
            <a:tailEnd/>
          </a:ln>
        </p:spPr>
      </p:pic>
      <p:sp>
        <p:nvSpPr>
          <p:cNvPr id="4" name="3 Flecha derecha"/>
          <p:cNvSpPr/>
          <p:nvPr/>
        </p:nvSpPr>
        <p:spPr>
          <a:xfrm>
            <a:off x="4067944" y="2204864"/>
            <a:ext cx="1008112" cy="792088"/>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
          </a:p>
        </p:txBody>
      </p:sp>
      <p:sp>
        <p:nvSpPr>
          <p:cNvPr id="27650" name="Rectangle 2"/>
          <p:cNvSpPr>
            <a:spLocks noChangeArrowheads="1"/>
          </p:cNvSpPr>
          <p:nvPr/>
        </p:nvSpPr>
        <p:spPr bwMode="auto">
          <a:xfrm>
            <a:off x="5220072" y="1304473"/>
            <a:ext cx="360040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ea typeface="Calibri" pitchFamily="34" charset="0"/>
              </a:rPr>
              <a:t>El 02 de Enero 2013 se creó la página de Moda Internacional en </a:t>
            </a:r>
            <a:r>
              <a:rPr kumimoji="0" lang="es-EC" sz="1400" b="0" i="0" u="none" strike="noStrike" cap="none" normalizeH="0" baseline="0" dirty="0" err="1" smtClean="0">
                <a:ln>
                  <a:noFill/>
                </a:ln>
                <a:solidFill>
                  <a:schemeClr val="tx1"/>
                </a:solidFill>
                <a:effectLst/>
                <a:latin typeface="Arial" pitchFamily="34" charset="0"/>
                <a:ea typeface="Calibri" pitchFamily="34" charset="0"/>
              </a:rPr>
              <a:t>Facebook</a:t>
            </a:r>
            <a:r>
              <a:rPr kumimoji="0" lang="es-EC" sz="1400" b="0" i="0" u="none" strike="noStrike" cap="none" normalizeH="0" baseline="0" dirty="0" smtClean="0">
                <a:ln>
                  <a:noFill/>
                </a:ln>
                <a:solidFill>
                  <a:schemeClr val="tx1"/>
                </a:solidFill>
                <a:effectLst/>
                <a:latin typeface="Arial" pitchFamily="34" charset="0"/>
                <a:ea typeface="Calibri" pitchFamily="34" charset="0"/>
              </a:rPr>
              <a:t>, la cual ha servido de plataforma digital para estar en contacto con las mujeres que usan las redes sociales y que ven en estas la posibilidad de buscar nuevas tendencias en moda, a la fecha esta fan page cuenta con 7,737 </a:t>
            </a:r>
            <a:r>
              <a:rPr kumimoji="0" lang="es-EC" sz="1400" b="0" i="0" u="none" strike="noStrike" cap="none" normalizeH="0" baseline="0" dirty="0" err="1" smtClean="0">
                <a:ln>
                  <a:noFill/>
                </a:ln>
                <a:solidFill>
                  <a:schemeClr val="tx1"/>
                </a:solidFill>
                <a:effectLst/>
                <a:latin typeface="Arial" pitchFamily="34" charset="0"/>
                <a:ea typeface="Calibri" pitchFamily="34" charset="0"/>
              </a:rPr>
              <a:t>likers</a:t>
            </a:r>
            <a:r>
              <a:rPr kumimoji="0" lang="es-EC" sz="1400" b="0" i="0" u="none" strike="noStrike" cap="none" normalizeH="0" baseline="0" dirty="0" smtClean="0">
                <a:ln>
                  <a:noFill/>
                </a:ln>
                <a:solidFill>
                  <a:schemeClr val="tx1"/>
                </a:solidFill>
                <a:effectLst/>
                <a:latin typeface="Arial" pitchFamily="34" charset="0"/>
                <a:ea typeface="Calibri" pitchFamily="34" charset="0"/>
              </a:rPr>
              <a:t>, comunidad que activamente está pendiente de los nuevos catálogos; donde se generan conversaciones alrededor de moda</a:t>
            </a:r>
            <a:r>
              <a:rPr kumimoji="0" lang="es-EC" sz="1400" b="0" i="0" u="none" strike="noStrike" cap="none" normalizeH="0" dirty="0" smtClean="0">
                <a:ln>
                  <a:noFill/>
                </a:ln>
                <a:solidFill>
                  <a:schemeClr val="tx1"/>
                </a:solidFill>
                <a:effectLst/>
                <a:latin typeface="Arial" pitchFamily="34" charset="0"/>
                <a:ea typeface="Calibri" pitchFamily="34" charset="0"/>
              </a:rPr>
              <a:t> y actualmente sirve como un canal adicional de venta</a:t>
            </a:r>
            <a:endParaRPr kumimoji="0" lang="es-EC" sz="1800" b="0" i="0" u="none" strike="noStrike" cap="none" normalizeH="0" baseline="0" dirty="0" smtClean="0">
              <a:ln>
                <a:noFill/>
              </a:ln>
              <a:solidFill>
                <a:schemeClr val="tx1"/>
              </a:solidFill>
              <a:effectLst/>
              <a:latin typeface="Arial" pitchFamily="34" charset="0"/>
            </a:endParaRPr>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765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5536" y="4437112"/>
            <a:ext cx="5610225" cy="419100"/>
          </a:xfrm>
          <a:prstGeom prst="rect">
            <a:avLst/>
          </a:prstGeom>
          <a:noFill/>
        </p:spPr>
      </p:pic>
      <p:sp>
        <p:nvSpPr>
          <p:cNvPr id="27653" name="Rectangle 5"/>
          <p:cNvSpPr>
            <a:spLocks noChangeArrowheads="1"/>
          </p:cNvSpPr>
          <p:nvPr/>
        </p:nvSpPr>
        <p:spPr bwMode="auto">
          <a:xfrm>
            <a:off x="251520" y="5661248"/>
            <a:ext cx="856895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400" b="0" i="1" u="none" strike="noStrike" cap="none" normalizeH="0" baseline="0" dirty="0" smtClean="0">
                <a:ln>
                  <a:noFill/>
                </a:ln>
                <a:solidFill>
                  <a:schemeClr val="tx1"/>
                </a:solidFill>
                <a:effectLst/>
                <a:latin typeface="Arial" pitchFamily="34" charset="0"/>
                <a:ea typeface="Calibri" pitchFamily="34" charset="0"/>
              </a:rPr>
              <a:t>Antes la empresa no contaba con este sistema por lo que estaba perdiendo la oportunidad de incrementar sus ventas mediante un sistema alternativo y que al momento se encuentra en boga como son las redes sociales.</a:t>
            </a:r>
            <a:endParaRPr kumimoji="0" lang="es-EC" sz="1800" b="0" i="1"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Documents and Settings\diana\Configuración local\Archivos temporales de Internet\Content.IE5\XDRXQWUY\bus ecuador 2[1].jpg"/>
          <p:cNvPicPr/>
          <p:nvPr/>
        </p:nvPicPr>
        <p:blipFill>
          <a:blip r:embed="rId2" cstate="print"/>
          <a:srcRect/>
          <a:stretch>
            <a:fillRect/>
          </a:stretch>
        </p:blipFill>
        <p:spPr bwMode="auto">
          <a:xfrm>
            <a:off x="5076056" y="404664"/>
            <a:ext cx="3744416" cy="3384376"/>
          </a:xfrm>
          <a:prstGeom prst="rect">
            <a:avLst/>
          </a:prstGeom>
          <a:noFill/>
          <a:ln w="9525">
            <a:noFill/>
            <a:miter lim="800000"/>
            <a:headEnd/>
            <a:tailEnd/>
          </a:ln>
        </p:spPr>
      </p:pic>
      <p:sp>
        <p:nvSpPr>
          <p:cNvPr id="28673" name="Rectangle 1"/>
          <p:cNvSpPr>
            <a:spLocks noChangeArrowheads="1"/>
          </p:cNvSpPr>
          <p:nvPr/>
        </p:nvSpPr>
        <p:spPr bwMode="auto">
          <a:xfrm>
            <a:off x="0" y="553035"/>
            <a:ext cx="4860032" cy="317009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ea typeface="Calibri" pitchFamily="34" charset="0"/>
              </a:rPr>
              <a:t>Para este plan piloto se estableció contratar un sistema de buses y taxis que en los laterales tengan publicidad de Moda Internacional, con la finalidad de captar mujeres que quieran ser parte de esta red de marketing multinivel, el resultado hasta el momento ha sido el óptimo viéndose reflejado en el incremento de empresarias en las zonas por donde estos medios transitan.</a:t>
            </a:r>
          </a:p>
          <a:p>
            <a:pPr marL="0" marR="0" lvl="0" indent="0" algn="just" defTabSz="914400" rtl="0" eaLnBrk="1" fontAlgn="base" latinLnBrk="0" hangingPunct="1">
              <a:lnSpc>
                <a:spcPct val="100000"/>
              </a:lnSpc>
              <a:spcBef>
                <a:spcPct val="0"/>
              </a:spcBef>
              <a:spcAft>
                <a:spcPct val="0"/>
              </a:spcAft>
              <a:buClrTx/>
              <a:buSzTx/>
              <a:buFontTx/>
              <a:buNone/>
              <a:tabLst/>
            </a:pPr>
            <a:endParaRPr lang="es-EC" sz="1400" dirty="0" smtClean="0">
              <a:solidFill>
                <a:schemeClr val="tx1"/>
              </a:solidFill>
              <a:latin typeface="Arial" pitchFamily="34" charset="0"/>
            </a:endParaRPr>
          </a:p>
          <a:p>
            <a:pPr algn="just" fontAlgn="base">
              <a:spcBef>
                <a:spcPct val="0"/>
              </a:spcBef>
              <a:spcAft>
                <a:spcPct val="0"/>
              </a:spcAft>
            </a:pPr>
            <a:r>
              <a:rPr lang="es-EC" sz="1400" dirty="0" smtClean="0">
                <a:solidFill>
                  <a:schemeClr val="tx1"/>
                </a:solidFill>
                <a:latin typeface="Arial" pitchFamily="34" charset="0"/>
                <a:ea typeface="Calibri" pitchFamily="34" charset="0"/>
              </a:rPr>
              <a:t>En provincias el medio seleccionado fueron taxis, entregando también el resultado esperado y que se ha visto reflejado en este tiempo mediante el incremento de ventas y el crecimiento de la fuerza de ventas de multinivel de la empresa moda Internacional.</a:t>
            </a:r>
            <a:endParaRPr lang="es-ES" sz="1400" dirty="0" smtClean="0">
              <a:solidFill>
                <a:schemeClr val="tx1"/>
              </a:solidFill>
              <a:latin typeface="Arial" pitchFamily="34" charset="0"/>
              <a:ea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endParaRPr>
          </a:p>
        </p:txBody>
      </p:sp>
      <p:sp>
        <p:nvSpPr>
          <p:cNvPr id="4" name="3 Estrella de 32 puntas"/>
          <p:cNvSpPr/>
          <p:nvPr/>
        </p:nvSpPr>
        <p:spPr>
          <a:xfrm>
            <a:off x="1547664" y="4077072"/>
            <a:ext cx="2088232" cy="2520280"/>
          </a:xfrm>
          <a:prstGeom prst="star32">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Universidades</a:t>
            </a:r>
            <a:endParaRPr lang="es-ES" sz="1200" dirty="0"/>
          </a:p>
        </p:txBody>
      </p:sp>
      <p:sp>
        <p:nvSpPr>
          <p:cNvPr id="5" name="4 Estrella de 32 puntas"/>
          <p:cNvSpPr/>
          <p:nvPr/>
        </p:nvSpPr>
        <p:spPr>
          <a:xfrm>
            <a:off x="4139952" y="4077072"/>
            <a:ext cx="2088232" cy="2520280"/>
          </a:xfrm>
          <a:prstGeom prst="star32">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Centros </a:t>
            </a:r>
          </a:p>
          <a:p>
            <a:pPr algn="ctr"/>
            <a:r>
              <a:rPr lang="es-ES" sz="1200" dirty="0" smtClean="0"/>
              <a:t>Comerciales</a:t>
            </a:r>
            <a:endParaRPr lang="es-ES" sz="1200" dirty="0"/>
          </a:p>
        </p:txBody>
      </p:sp>
      <p:sp>
        <p:nvSpPr>
          <p:cNvPr id="6" name="5 Estrella de 32 puntas"/>
          <p:cNvSpPr/>
          <p:nvPr/>
        </p:nvSpPr>
        <p:spPr>
          <a:xfrm>
            <a:off x="6804248" y="4077072"/>
            <a:ext cx="2088232" cy="2520280"/>
          </a:xfrm>
          <a:prstGeom prst="star32">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Zonas de </a:t>
            </a:r>
          </a:p>
          <a:p>
            <a:pPr algn="ctr"/>
            <a:r>
              <a:rPr lang="es-ES" sz="1200" dirty="0" smtClean="0"/>
              <a:t>Alta </a:t>
            </a:r>
          </a:p>
          <a:p>
            <a:pPr algn="ctr"/>
            <a:r>
              <a:rPr lang="es-ES" sz="1200" dirty="0" smtClean="0"/>
              <a:t>circulación</a:t>
            </a:r>
            <a:endParaRPr lang="es-ES" sz="1200" dirty="0"/>
          </a:p>
        </p:txBody>
      </p:sp>
      <p:sp>
        <p:nvSpPr>
          <p:cNvPr id="7" name="6 Franja diagonal"/>
          <p:cNvSpPr/>
          <p:nvPr/>
        </p:nvSpPr>
        <p:spPr>
          <a:xfrm>
            <a:off x="0" y="3717032"/>
            <a:ext cx="1547664" cy="1512168"/>
          </a:xfrm>
          <a:prstGeom prst="diagStrip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b="1" dirty="0">
              <a:solidFill>
                <a:schemeClr val="tx1"/>
              </a:solidFill>
            </a:endParaRPr>
          </a:p>
        </p:txBody>
      </p:sp>
      <p:sp>
        <p:nvSpPr>
          <p:cNvPr id="8" name="7 CuadroTexto"/>
          <p:cNvSpPr txBox="1"/>
          <p:nvPr/>
        </p:nvSpPr>
        <p:spPr>
          <a:xfrm rot="18969315">
            <a:off x="22895" y="4130138"/>
            <a:ext cx="1008112" cy="369332"/>
          </a:xfrm>
          <a:prstGeom prst="rect">
            <a:avLst/>
          </a:prstGeom>
          <a:noFill/>
        </p:spPr>
        <p:txBody>
          <a:bodyPr wrap="square" rtlCol="0">
            <a:spAutoFit/>
          </a:bodyPr>
          <a:lstStyle/>
          <a:p>
            <a:r>
              <a:rPr lang="es-ES" b="1" dirty="0" smtClean="0"/>
              <a:t>ZONAS</a:t>
            </a:r>
            <a:endParaRPr lang="es-E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404664"/>
            <a:ext cx="9144000" cy="338554"/>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s-EC" sz="1600" b="1" i="0" u="none" strike="noStrike" cap="none" normalizeH="0" baseline="0" dirty="0" smtClean="0">
                <a:ln>
                  <a:noFill/>
                </a:ln>
                <a:solidFill>
                  <a:schemeClr val="tx1"/>
                </a:solidFill>
                <a:effectLst/>
                <a:latin typeface="Arial" pitchFamily="34" charset="0"/>
                <a:ea typeface="Calibri" pitchFamily="34" charset="0"/>
              </a:rPr>
              <a:t>Seminario de Formación de empresarias y entrega de estuches</a:t>
            </a:r>
            <a:endParaRPr kumimoji="0" lang="es-EC" sz="1600" b="1" i="0" u="none" strike="noStrike" cap="none" normalizeH="0" baseline="0" dirty="0" smtClean="0">
              <a:ln>
                <a:noFill/>
              </a:ln>
              <a:solidFill>
                <a:schemeClr val="tx1"/>
              </a:solidFill>
              <a:effectLst/>
              <a:latin typeface="Arial" pitchFamily="34" charset="0"/>
            </a:endParaRPr>
          </a:p>
        </p:txBody>
      </p:sp>
      <p:pic>
        <p:nvPicPr>
          <p:cNvPr id="3" name="2 Imagen" descr="E:\Adrian\cosme\pendientes\convencion\camara amparo\IMG_1068.JPG"/>
          <p:cNvPicPr/>
          <p:nvPr/>
        </p:nvPicPr>
        <p:blipFill>
          <a:blip r:embed="rId2" cstate="print"/>
          <a:srcRect/>
          <a:stretch>
            <a:fillRect/>
          </a:stretch>
        </p:blipFill>
        <p:spPr bwMode="auto">
          <a:xfrm>
            <a:off x="251520" y="1628800"/>
            <a:ext cx="3879272" cy="2909454"/>
          </a:xfrm>
          <a:prstGeom prst="rect">
            <a:avLst/>
          </a:prstGeom>
          <a:noFill/>
          <a:ln w="9525">
            <a:noFill/>
            <a:miter lim="800000"/>
            <a:headEnd/>
            <a:tailEnd/>
          </a:ln>
        </p:spPr>
      </p:pic>
      <p:sp>
        <p:nvSpPr>
          <p:cNvPr id="29698" name="Rectangle 2"/>
          <p:cNvSpPr>
            <a:spLocks noChangeArrowheads="1"/>
          </p:cNvSpPr>
          <p:nvPr/>
        </p:nvSpPr>
        <p:spPr bwMode="auto">
          <a:xfrm>
            <a:off x="4499992" y="1844824"/>
            <a:ext cx="4176464" cy="224676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ea typeface="Calibri" pitchFamily="34" charset="0"/>
              </a:rPr>
              <a:t>Al captar nuevas empresarias se vio necesario realizar continuamente un seminario de formación y ventas donde se las capacite sobre los productos de Moda Internacional con asesores de marketing multinivel esta actividad se llevo a cabo con 40 empresarias de las cuales se quedaron suscritas a la empresa 38.</a:t>
            </a:r>
            <a:endParaRPr kumimoji="0" lang="es-E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ea typeface="Calibri" pitchFamily="34" charset="0"/>
              </a:rPr>
              <a:t>Las otras 2 debido a su avanzada edad y problemas de salud desistieron de ser parte de esta red.</a:t>
            </a:r>
            <a:endParaRPr kumimoji="0" lang="es-ES" sz="1100" b="0" i="0" u="none" strike="noStrike" cap="none" normalizeH="0" baseline="0" dirty="0" smtClean="0">
              <a:ln>
                <a:noFill/>
              </a:ln>
              <a:solidFill>
                <a:schemeClr val="tx1"/>
              </a:solidFill>
              <a:effectLst/>
              <a:latin typeface="Arial" pitchFamily="34" charset="0"/>
            </a:endParaRPr>
          </a:p>
        </p:txBody>
      </p:sp>
      <p:sp>
        <p:nvSpPr>
          <p:cNvPr id="297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969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27784" y="5445224"/>
            <a:ext cx="3638550" cy="4000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588224" y="107340"/>
            <a:ext cx="2555776"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r"/>
            <a:r>
              <a:rPr lang="es-ES" dirty="0" smtClean="0"/>
              <a:t>POLÍTICAS DE PAGO</a:t>
            </a:r>
            <a:endParaRPr lang="es-ES" dirty="0"/>
          </a:p>
        </p:txBody>
      </p:sp>
      <p:sp>
        <p:nvSpPr>
          <p:cNvPr id="30721" name="Rectangle 1"/>
          <p:cNvSpPr>
            <a:spLocks noChangeArrowheads="1"/>
          </p:cNvSpPr>
          <p:nvPr/>
        </p:nvSpPr>
        <p:spPr bwMode="auto">
          <a:xfrm>
            <a:off x="323528" y="620688"/>
            <a:ext cx="4355976" cy="28931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ea typeface="Calibri" pitchFamily="34" charset="0"/>
              </a:rPr>
              <a:t>Se estableció a principios de año las políticas de pago y crédito, </a:t>
            </a:r>
          </a:p>
          <a:p>
            <a:pPr marL="0" marR="0" lvl="0" indent="0" algn="just" defTabSz="914400" rtl="0" eaLnBrk="1" fontAlgn="base" latinLnBrk="0" hangingPunct="1">
              <a:lnSpc>
                <a:spcPct val="100000"/>
              </a:lnSpc>
              <a:spcBef>
                <a:spcPct val="0"/>
              </a:spcBef>
              <a:spcAft>
                <a:spcPct val="0"/>
              </a:spcAft>
              <a:buClrTx/>
              <a:buSzTx/>
              <a:buFontTx/>
              <a:buNone/>
              <a:tabLst/>
            </a:pPr>
            <a:endParaRPr lang="es-EC" sz="1400" dirty="0" smtClean="0">
              <a:latin typeface="Arial" pitchFamily="34" charset="0"/>
              <a:ea typeface="Calibri"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lang="es-EC" sz="1400" dirty="0" smtClean="0">
                <a:latin typeface="Arial" pitchFamily="34" charset="0"/>
                <a:ea typeface="Calibri" pitchFamily="34" charset="0"/>
              </a:rPr>
              <a:t>El</a:t>
            </a:r>
            <a:r>
              <a:rPr kumimoji="0" lang="es-EC" sz="1400" b="0" i="0" u="none" strike="noStrike" cap="none" normalizeH="0" baseline="0" dirty="0" smtClean="0">
                <a:ln>
                  <a:noFill/>
                </a:ln>
                <a:solidFill>
                  <a:schemeClr val="tx1"/>
                </a:solidFill>
                <a:effectLst/>
                <a:latin typeface="Arial" pitchFamily="34" charset="0"/>
                <a:ea typeface="Calibri" pitchFamily="34" charset="0"/>
              </a:rPr>
              <a:t> día  de la entrega del pedido debe estar cancelado el total del mismo, no otorgando crédito ya que en años anteriores se presento el problema de cuentas por</a:t>
            </a:r>
            <a:r>
              <a:rPr kumimoji="0" lang="es-EC" sz="1400" b="0" i="0" u="none" strike="noStrike" cap="none" normalizeH="0" dirty="0" smtClean="0">
                <a:ln>
                  <a:noFill/>
                </a:ln>
                <a:solidFill>
                  <a:schemeClr val="tx1"/>
                </a:solidFill>
                <a:effectLst/>
                <a:latin typeface="Arial" pitchFamily="34" charset="0"/>
                <a:ea typeface="Calibri" pitchFamily="34" charset="0"/>
              </a:rPr>
              <a:t> </a:t>
            </a:r>
            <a:r>
              <a:rPr lang="es-EC" sz="1400" dirty="0" smtClean="0">
                <a:solidFill>
                  <a:schemeClr val="tx1"/>
                </a:solidFill>
                <a:latin typeface="Arial" pitchFamily="34" charset="0"/>
                <a:ea typeface="Calibri" pitchFamily="34" charset="0"/>
              </a:rPr>
              <a:t>cobrar</a:t>
            </a:r>
            <a:r>
              <a:rPr kumimoji="0" lang="es-EC" sz="1400" b="0" i="0" u="none" strike="noStrike" cap="none" normalizeH="0" baseline="0" dirty="0" smtClean="0">
                <a:ln>
                  <a:noFill/>
                </a:ln>
                <a:solidFill>
                  <a:schemeClr val="tx1"/>
                </a:solidFill>
                <a:effectLst/>
                <a:latin typeface="Arial" pitchFamily="34" charset="0"/>
                <a:ea typeface="Calibri" pitchFamily="34" charset="0"/>
              </a:rPr>
              <a:t> y la empresa Moda Internacional el día de hoy no maneja crédito</a:t>
            </a:r>
            <a:r>
              <a:rPr lang="es-EC" sz="1400" dirty="0" smtClean="0">
                <a:solidFill>
                  <a:schemeClr val="tx1"/>
                </a:solidFill>
                <a:latin typeface="Arial" pitchFamily="34" charset="0"/>
                <a:ea typeface="Calibri" pitchFamily="34" charset="0"/>
              </a:rPr>
              <a:t> hasta conocer al cliente</a:t>
            </a:r>
            <a:endParaRPr kumimoji="0" lang="es-EC" sz="1400" b="0" i="0" u="none" strike="noStrike" cap="none" normalizeH="0" baseline="0" dirty="0" smtClean="0">
              <a:ln>
                <a:noFill/>
              </a:ln>
              <a:solidFill>
                <a:schemeClr val="tx1"/>
              </a:solidFill>
              <a:effectLst/>
              <a:latin typeface="Arial" pitchFamily="34" charset="0"/>
              <a:ea typeface="Calibri" pitchFamily="34" charset="0"/>
            </a:endParaRPr>
          </a:p>
          <a:p>
            <a:pPr marL="0" marR="0" lvl="0" indent="0" algn="just" defTabSz="914400" rtl="0" eaLnBrk="1" fontAlgn="base" latinLnBrk="0" hangingPunct="1">
              <a:lnSpc>
                <a:spcPct val="100000"/>
              </a:lnSpc>
              <a:spcBef>
                <a:spcPct val="0"/>
              </a:spcBef>
              <a:spcAft>
                <a:spcPct val="0"/>
              </a:spcAft>
              <a:buClrTx/>
              <a:buSzTx/>
              <a:tabLst/>
            </a:pPr>
            <a:endParaRPr lang="es-EC" sz="1400" dirty="0" smtClean="0">
              <a:latin typeface="Arial" pitchFamily="34" charset="0"/>
              <a:ea typeface="Calibri"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ü"/>
              <a:tabLst/>
            </a:pPr>
            <a:r>
              <a:rPr lang="es-EC" sz="1400" dirty="0" smtClean="0">
                <a:latin typeface="Arial" pitchFamily="34" charset="0"/>
                <a:ea typeface="Calibri" pitchFamily="34" charset="0"/>
              </a:rPr>
              <a:t>L</a:t>
            </a:r>
            <a:r>
              <a:rPr kumimoji="0" lang="es-EC" sz="1400" b="0" i="0" u="none" strike="noStrike" cap="none" normalizeH="0" baseline="0" dirty="0" smtClean="0">
                <a:ln>
                  <a:noFill/>
                </a:ln>
                <a:solidFill>
                  <a:schemeClr val="tx1"/>
                </a:solidFill>
                <a:effectLst/>
                <a:latin typeface="Arial" pitchFamily="34" charset="0"/>
                <a:ea typeface="Calibri" pitchFamily="34" charset="0"/>
              </a:rPr>
              <a:t>os pedidos se demoran alrededor de 8 días en   ser entregados lo que les permite a ellas reunir el dinero para la cancelación del mismo.</a:t>
            </a:r>
            <a:endParaRPr kumimoji="0" lang="es-EC" sz="1800" b="0" i="0" u="none" strike="noStrike" cap="none" normalizeH="0" baseline="0" dirty="0" smtClean="0">
              <a:ln>
                <a:noFill/>
              </a:ln>
              <a:solidFill>
                <a:schemeClr val="tx1"/>
              </a:solidFill>
              <a:effectLst/>
              <a:latin typeface="Arial" pitchFamily="34" charset="0"/>
            </a:endParaRPr>
          </a:p>
        </p:txBody>
      </p:sp>
      <p:sp>
        <p:nvSpPr>
          <p:cNvPr id="30722" name="Rectangle 2"/>
          <p:cNvSpPr>
            <a:spLocks noChangeArrowheads="1"/>
          </p:cNvSpPr>
          <p:nvPr/>
        </p:nvSpPr>
        <p:spPr bwMode="auto">
          <a:xfrm>
            <a:off x="4932040" y="620688"/>
            <a:ext cx="3960440" cy="28931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ea typeface="Calibri" pitchFamily="34" charset="0"/>
              </a:rPr>
              <a:t>Todas estas actividades han contribuido al crecimiento de las empresarias de Moda Internacional y  a su vez al incremento en las ventas, las cuales desde el mes de enero han crecido en un 70% en comparación al año anterior.</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sz="1400" b="0" i="0" u="none" strike="noStrike" cap="none" normalizeH="0" baseline="0" dirty="0" smtClean="0">
              <a:ln>
                <a:noFill/>
              </a:ln>
              <a:solidFill>
                <a:schemeClr val="tx1"/>
              </a:solidFill>
              <a:effectLst/>
              <a:latin typeface="Arial" pitchFamily="34" charset="0"/>
              <a:ea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es-EC" sz="1400" dirty="0" smtClean="0">
                <a:solidFill>
                  <a:schemeClr val="tx1"/>
                </a:solidFill>
                <a:latin typeface="Arial" pitchFamily="34" charset="0"/>
                <a:ea typeface="Calibri" pitchFamily="34" charset="0"/>
              </a:rPr>
              <a:t>T</a:t>
            </a:r>
            <a:r>
              <a:rPr kumimoji="0" lang="es-EC" sz="1400" b="0" i="0" u="none" strike="noStrike" cap="none" normalizeH="0" baseline="0" dirty="0" smtClean="0">
                <a:ln>
                  <a:noFill/>
                </a:ln>
                <a:solidFill>
                  <a:schemeClr val="tx1"/>
                </a:solidFill>
                <a:effectLst/>
                <a:latin typeface="Arial" pitchFamily="34" charset="0"/>
                <a:ea typeface="Calibri" pitchFamily="34" charset="0"/>
              </a:rPr>
              <a:t>odo lo planteado dentro del plan operativo y que ha sido probado en una parte dentro del plan piloto ha contribuido a que la hipótesis planteada se cumpla y mediante este plan la empresa Moda Internacional incremente sus ventas.</a:t>
            </a:r>
            <a:endParaRPr kumimoji="0" lang="es-EC" sz="1800" b="0" i="0" u="none" strike="noStrike" cap="none" normalizeH="0" baseline="0" dirty="0" smtClean="0">
              <a:ln>
                <a:noFill/>
              </a:ln>
              <a:solidFill>
                <a:schemeClr val="tx1"/>
              </a:solidFill>
              <a:effectLst/>
              <a:latin typeface="Arial" pitchFamily="34" charset="0"/>
            </a:endParaRPr>
          </a:p>
        </p:txBody>
      </p:sp>
      <p:sp>
        <p:nvSpPr>
          <p:cNvPr id="5" name="4 CuadroTexto"/>
          <p:cNvSpPr txBox="1"/>
          <p:nvPr/>
        </p:nvSpPr>
        <p:spPr>
          <a:xfrm>
            <a:off x="0" y="3645024"/>
            <a:ext cx="5220072"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s-ES" dirty="0" smtClean="0"/>
              <a:t>DESARROLLO Y ACTUALIZACIÓN DE LA BASE DE DATOS</a:t>
            </a:r>
            <a:endParaRPr lang="es-ES" dirty="0"/>
          </a:p>
        </p:txBody>
      </p:sp>
      <p:sp>
        <p:nvSpPr>
          <p:cNvPr id="30723" name="Rectangle 3"/>
          <p:cNvSpPr>
            <a:spLocks noChangeArrowheads="1"/>
          </p:cNvSpPr>
          <p:nvPr/>
        </p:nvSpPr>
        <p:spPr bwMode="auto">
          <a:xfrm>
            <a:off x="251520" y="4149080"/>
            <a:ext cx="4392488" cy="24622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s-EC" sz="1400" b="0" i="0" u="none" strike="noStrike" cap="none" normalizeH="0" baseline="0" dirty="0" smtClean="0">
                <a:ln>
                  <a:noFill/>
                </a:ln>
                <a:solidFill>
                  <a:schemeClr val="tx1"/>
                </a:solidFill>
                <a:effectLst/>
                <a:latin typeface="Arial" pitchFamily="34" charset="0"/>
                <a:ea typeface="Calibri" pitchFamily="34" charset="0"/>
              </a:rPr>
              <a:t>Al ser una empresa multinivel permite crear una base de datos que se la actualiza semanalmente, mediante esta base de datos a partir de febrero del presente año se han realizado actividades de </a:t>
            </a:r>
            <a:r>
              <a:rPr kumimoji="0" lang="es-EC" sz="1400" b="0" i="1" u="none" strike="noStrike" cap="none" normalizeH="0" baseline="0" dirty="0" err="1" smtClean="0">
                <a:ln>
                  <a:noFill/>
                </a:ln>
                <a:solidFill>
                  <a:schemeClr val="tx1"/>
                </a:solidFill>
                <a:effectLst/>
                <a:latin typeface="Arial" pitchFamily="34" charset="0"/>
                <a:ea typeface="Calibri" pitchFamily="34" charset="0"/>
              </a:rPr>
              <a:t>mailing</a:t>
            </a:r>
            <a:r>
              <a:rPr kumimoji="0" lang="es-EC" sz="1400" b="0" i="1" u="none" strike="noStrike" cap="none" normalizeH="0" baseline="0" dirty="0" smtClean="0">
                <a:ln>
                  <a:noFill/>
                </a:ln>
                <a:solidFill>
                  <a:schemeClr val="tx1"/>
                </a:solidFill>
                <a:effectLst/>
                <a:latin typeface="Arial" pitchFamily="34" charset="0"/>
                <a:ea typeface="Calibri" pitchFamily="34" charset="0"/>
              </a:rPr>
              <a:t> </a:t>
            </a:r>
            <a:r>
              <a:rPr kumimoji="0" lang="es-EC" sz="1400" b="0" i="0" u="none" strike="noStrike" cap="none" normalizeH="0" baseline="0" dirty="0" smtClean="0">
                <a:ln>
                  <a:noFill/>
                </a:ln>
                <a:solidFill>
                  <a:schemeClr val="tx1"/>
                </a:solidFill>
                <a:effectLst/>
                <a:latin typeface="Arial" pitchFamily="34" charset="0"/>
                <a:ea typeface="Calibri" pitchFamily="34" charset="0"/>
              </a:rPr>
              <a:t>para lanzamientos de nuevas colecciones y dar a conocer promociones, artículos s que ingresan al </a:t>
            </a:r>
            <a:r>
              <a:rPr kumimoji="0" lang="es-EC" sz="1400" b="0" i="0" u="none" strike="noStrike" cap="none" normalizeH="0" baseline="0" dirty="0" err="1" smtClean="0">
                <a:ln>
                  <a:noFill/>
                </a:ln>
                <a:solidFill>
                  <a:schemeClr val="tx1"/>
                </a:solidFill>
                <a:effectLst/>
                <a:latin typeface="Arial" pitchFamily="34" charset="0"/>
                <a:ea typeface="Calibri" pitchFamily="34" charset="0"/>
              </a:rPr>
              <a:t>outlet</a:t>
            </a:r>
            <a:r>
              <a:rPr kumimoji="0" lang="es-EC" sz="1400" b="0" i="0" u="none" strike="noStrike" cap="none" normalizeH="0" baseline="0" dirty="0" smtClean="0">
                <a:ln>
                  <a:noFill/>
                </a:ln>
                <a:solidFill>
                  <a:schemeClr val="tx1"/>
                </a:solidFill>
                <a:effectLst/>
                <a:latin typeface="Arial" pitchFamily="34" charset="0"/>
                <a:ea typeface="Calibri" pitchFamily="34" charset="0"/>
              </a:rPr>
              <a:t>. </a:t>
            </a:r>
            <a:r>
              <a:rPr lang="es-EC" sz="1400" dirty="0" smtClean="0">
                <a:solidFill>
                  <a:schemeClr val="tx1"/>
                </a:solidFill>
                <a:latin typeface="Arial" pitchFamily="34" charset="0"/>
                <a:ea typeface="Calibri" pitchFamily="34" charset="0"/>
              </a:rPr>
              <a:t>Esto ha permitido la </a:t>
            </a:r>
            <a:r>
              <a:rPr lang="es-EC" sz="1400" dirty="0" err="1" smtClean="0">
                <a:solidFill>
                  <a:schemeClr val="tx1"/>
                </a:solidFill>
                <a:latin typeface="Arial" pitchFamily="34" charset="0"/>
                <a:ea typeface="Calibri" pitchFamily="34" charset="0"/>
              </a:rPr>
              <a:t>fidelización</a:t>
            </a:r>
            <a:r>
              <a:rPr lang="es-EC" sz="1400" dirty="0" smtClean="0">
                <a:solidFill>
                  <a:schemeClr val="tx1"/>
                </a:solidFill>
                <a:latin typeface="Arial" pitchFamily="34" charset="0"/>
                <a:ea typeface="Calibri" pitchFamily="34" charset="0"/>
              </a:rPr>
              <a:t> de las empresarias y a su vez la prospección de nuevas, siendo así que el porcentaje de recompra se encuentra al momento en 85% y pasando al inicio de 500 clientes semanales a 800.</a:t>
            </a:r>
          </a:p>
        </p:txBody>
      </p:sp>
      <p:pic>
        <p:nvPicPr>
          <p:cNvPr id="30726" name="Picture 6" descr="https://fbcdn-sphotos-g-a.akamaihd.net/hphotos-ak-ash4/482479_323311711130695_360964752_n.jpg"/>
          <p:cNvPicPr>
            <a:picLocks noChangeAspect="1" noChangeArrowheads="1"/>
          </p:cNvPicPr>
          <p:nvPr/>
        </p:nvPicPr>
        <p:blipFill>
          <a:blip r:embed="rId2" cstate="print"/>
          <a:srcRect/>
          <a:stretch>
            <a:fillRect/>
          </a:stretch>
        </p:blipFill>
        <p:spPr bwMode="auto">
          <a:xfrm>
            <a:off x="5292080" y="4005064"/>
            <a:ext cx="3569271" cy="262909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404664"/>
            <a:ext cx="5220072"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s-ES" dirty="0" smtClean="0"/>
              <a:t>PROGRAMA DE INCENTIVOS </a:t>
            </a:r>
            <a:endParaRPr lang="es-ES" dirty="0"/>
          </a:p>
        </p:txBody>
      </p:sp>
      <p:sp>
        <p:nvSpPr>
          <p:cNvPr id="31745" name="Rectangle 1"/>
          <p:cNvSpPr>
            <a:spLocks noChangeArrowheads="1"/>
          </p:cNvSpPr>
          <p:nvPr/>
        </p:nvSpPr>
        <p:spPr bwMode="auto">
          <a:xfrm>
            <a:off x="323528" y="1124744"/>
            <a:ext cx="5508104" cy="73866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ea typeface="Calibri" pitchFamily="34" charset="0"/>
              </a:rPr>
              <a:t>Dentro del plan piloto se estableció un programa de incentivos por montos de venta y nuevos ingresos dentro de la red multinivel, dentro de estos están:</a:t>
            </a:r>
            <a:endParaRPr kumimoji="0" lang="es-EC" sz="1800" b="0" i="0" u="none" strike="noStrike" cap="none" normalizeH="0" baseline="0" dirty="0" smtClean="0">
              <a:ln>
                <a:noFill/>
              </a:ln>
              <a:solidFill>
                <a:schemeClr val="tx1"/>
              </a:solidFill>
              <a:effectLst/>
              <a:latin typeface="Arial" pitchFamily="34" charset="0"/>
            </a:endParaRPr>
          </a:p>
        </p:txBody>
      </p:sp>
      <p:pic>
        <p:nvPicPr>
          <p:cNvPr id="31747" name="Picture 3" descr="http://images.forum-auto.com/mesimages/188687/renault_sandero_02.jpg"/>
          <p:cNvPicPr>
            <a:picLocks noChangeAspect="1" noChangeArrowheads="1"/>
          </p:cNvPicPr>
          <p:nvPr/>
        </p:nvPicPr>
        <p:blipFill>
          <a:blip r:embed="rId2" cstate="print"/>
          <a:srcRect/>
          <a:stretch>
            <a:fillRect/>
          </a:stretch>
        </p:blipFill>
        <p:spPr bwMode="auto">
          <a:xfrm>
            <a:off x="0" y="2348880"/>
            <a:ext cx="3131840" cy="1959971"/>
          </a:xfrm>
          <a:prstGeom prst="rect">
            <a:avLst/>
          </a:prstGeom>
          <a:noFill/>
        </p:spPr>
      </p:pic>
      <p:sp>
        <p:nvSpPr>
          <p:cNvPr id="31748" name="Rectangle 4"/>
          <p:cNvSpPr>
            <a:spLocks noChangeArrowheads="1"/>
          </p:cNvSpPr>
          <p:nvPr/>
        </p:nvSpPr>
        <p:spPr bwMode="auto">
          <a:xfrm>
            <a:off x="395536" y="4689140"/>
            <a:ext cx="2664297" cy="95410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s-EC"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Un auto para la empresaria que supere en un 100% las ventas de la mejor empresaria del año anterior. </a:t>
            </a:r>
            <a:endParaRPr kumimoji="0" lang="es-EC" sz="1800" b="0" i="0" u="none" strike="noStrike" cap="none" normalizeH="0" baseline="0" dirty="0" smtClean="0">
              <a:ln>
                <a:noFill/>
              </a:ln>
              <a:solidFill>
                <a:schemeClr val="tx1"/>
              </a:solidFill>
              <a:effectLst/>
              <a:latin typeface="Arial" pitchFamily="34" charset="0"/>
            </a:endParaRPr>
          </a:p>
        </p:txBody>
      </p:sp>
      <p:pic>
        <p:nvPicPr>
          <p:cNvPr id="31750" name="Picture 6" descr="http://pwp.etb.net.co/fdrojas/Ciudades/Cartagena.JPG"/>
          <p:cNvPicPr>
            <a:picLocks noChangeAspect="1" noChangeArrowheads="1"/>
          </p:cNvPicPr>
          <p:nvPr/>
        </p:nvPicPr>
        <p:blipFill>
          <a:blip r:embed="rId3" cstate="print"/>
          <a:srcRect/>
          <a:stretch>
            <a:fillRect/>
          </a:stretch>
        </p:blipFill>
        <p:spPr bwMode="auto">
          <a:xfrm>
            <a:off x="3419872" y="2564904"/>
            <a:ext cx="2490227" cy="1872208"/>
          </a:xfrm>
          <a:prstGeom prst="rect">
            <a:avLst/>
          </a:prstGeom>
          <a:ln>
            <a:noFill/>
          </a:ln>
          <a:effectLst>
            <a:softEdge rad="112500"/>
          </a:effectLst>
        </p:spPr>
      </p:pic>
      <p:sp>
        <p:nvSpPr>
          <p:cNvPr id="8" name="Rectangle 4"/>
          <p:cNvSpPr>
            <a:spLocks noChangeArrowheads="1"/>
          </p:cNvSpPr>
          <p:nvPr/>
        </p:nvSpPr>
        <p:spPr bwMode="auto">
          <a:xfrm>
            <a:off x="3635897" y="4796861"/>
            <a:ext cx="2232248" cy="73866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a:r>
              <a:rPr lang="es-EC" sz="1400" dirty="0" smtClean="0">
                <a:latin typeface="Arial" pitchFamily="34" charset="0"/>
                <a:cs typeface="Arial" pitchFamily="34" charset="0"/>
              </a:rPr>
              <a:t>Viaje a Cartagena con todos los gastos pagados al mejor grupo multinivel</a:t>
            </a:r>
            <a:endParaRPr lang="es-ES" sz="1400" dirty="0">
              <a:latin typeface="Arial" pitchFamily="34" charset="0"/>
              <a:cs typeface="Arial" pitchFamily="34" charset="0"/>
            </a:endParaRPr>
          </a:p>
        </p:txBody>
      </p:sp>
      <p:pic>
        <p:nvPicPr>
          <p:cNvPr id="31752" name="Picture 8" descr="http://t1.gstatic.com/images?q=tbn:ANd9GcRkmG-u-XL0khhNdVR2p_yoA9GLrOOUXyhOOs6gqsrCl12tnMiAmA"/>
          <p:cNvPicPr>
            <a:picLocks noChangeAspect="1" noChangeArrowheads="1"/>
          </p:cNvPicPr>
          <p:nvPr/>
        </p:nvPicPr>
        <p:blipFill>
          <a:blip r:embed="rId4" cstate="print"/>
          <a:srcRect/>
          <a:stretch>
            <a:fillRect/>
          </a:stretch>
        </p:blipFill>
        <p:spPr bwMode="auto">
          <a:xfrm>
            <a:off x="6372200" y="2708920"/>
            <a:ext cx="2376264" cy="1584176"/>
          </a:xfrm>
          <a:prstGeom prst="rect">
            <a:avLst/>
          </a:prstGeom>
          <a:ln>
            <a:noFill/>
          </a:ln>
          <a:effectLst>
            <a:softEdge rad="112500"/>
          </a:effectLst>
        </p:spPr>
      </p:pic>
      <p:sp>
        <p:nvSpPr>
          <p:cNvPr id="11" name="Rectangle 4"/>
          <p:cNvSpPr>
            <a:spLocks noChangeArrowheads="1"/>
          </p:cNvSpPr>
          <p:nvPr/>
        </p:nvSpPr>
        <p:spPr bwMode="auto">
          <a:xfrm>
            <a:off x="6444208" y="4581418"/>
            <a:ext cx="2232248" cy="116955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a:r>
              <a:rPr lang="es-EC" sz="1400" dirty="0" smtClean="0">
                <a:latin typeface="Arial" pitchFamily="34" charset="0"/>
                <a:cs typeface="Arial" pitchFamily="34" charset="0"/>
              </a:rPr>
              <a:t>Un juego de sala para las empresarias que mantengan una red activa de 25 personas a su cargo</a:t>
            </a:r>
            <a:endParaRPr lang="es-ES" sz="1400" dirty="0">
              <a:latin typeface="Arial" pitchFamily="34" charset="0"/>
              <a:cs typeface="Arial" pitchFamily="34" charset="0"/>
            </a:endParaRPr>
          </a:p>
        </p:txBody>
      </p:sp>
      <p:sp>
        <p:nvSpPr>
          <p:cNvPr id="12" name="11 Estrella de 32 puntas"/>
          <p:cNvSpPr/>
          <p:nvPr/>
        </p:nvSpPr>
        <p:spPr>
          <a:xfrm>
            <a:off x="7452320" y="260648"/>
            <a:ext cx="1512168" cy="1872208"/>
          </a:xfrm>
          <a:prstGeom prst="star32">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bg1"/>
                </a:solidFill>
              </a:rPr>
              <a:t>Dctos</a:t>
            </a:r>
            <a:r>
              <a:rPr lang="es-ES" dirty="0" smtClean="0">
                <a:solidFill>
                  <a:schemeClr val="bg1"/>
                </a:solidFill>
              </a:rPr>
              <a:t>.</a:t>
            </a:r>
          </a:p>
          <a:p>
            <a:pPr algn="ctr"/>
            <a:r>
              <a:rPr lang="es-ES" dirty="0" smtClean="0">
                <a:solidFill>
                  <a:schemeClr val="bg1"/>
                </a:solidFill>
              </a:rPr>
              <a:t>X</a:t>
            </a:r>
          </a:p>
          <a:p>
            <a:pPr algn="ctr"/>
            <a:r>
              <a:rPr lang="es-ES" dirty="0" smtClean="0">
                <a:solidFill>
                  <a:schemeClr val="bg1"/>
                </a:solidFill>
              </a:rPr>
              <a:t>monto </a:t>
            </a:r>
            <a:endParaRPr lang="es-ES" dirty="0">
              <a:solidFill>
                <a:schemeClr val="bg1"/>
              </a:solidFill>
            </a:endParaRPr>
          </a:p>
        </p:txBody>
      </p:sp>
      <p:sp>
        <p:nvSpPr>
          <p:cNvPr id="31753" name="Rectangle 9"/>
          <p:cNvSpPr>
            <a:spLocks noChangeArrowheads="1"/>
          </p:cNvSpPr>
          <p:nvPr/>
        </p:nvSpPr>
        <p:spPr bwMode="auto">
          <a:xfrm>
            <a:off x="144016" y="6085165"/>
            <a:ext cx="889248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ea typeface="Calibri" pitchFamily="34" charset="0"/>
              </a:rPr>
              <a:t>De esta manera se ha conseguido que las empresarias asistan de igual manera a las reuniones de formación que realiza la empresa para instruirse en ventas y manejo de redes multinivel</a:t>
            </a:r>
            <a:endParaRPr kumimoji="0" lang="es-E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539552" y="332656"/>
            <a:ext cx="4040188" cy="639762"/>
          </a:xfrm>
        </p:spPr>
        <p:txBody>
          <a:bodyPr anchor="ctr"/>
          <a:lstStyle/>
          <a:p>
            <a:pPr algn="ctr"/>
            <a:r>
              <a:rPr lang="es-ES" dirty="0" smtClean="0"/>
              <a:t>CONCLUSIONES</a:t>
            </a:r>
            <a:endParaRPr lang="es-ES" dirty="0"/>
          </a:p>
        </p:txBody>
      </p:sp>
      <p:sp>
        <p:nvSpPr>
          <p:cNvPr id="4" name="3 Marcador de contenido"/>
          <p:cNvSpPr>
            <a:spLocks noGrp="1"/>
          </p:cNvSpPr>
          <p:nvPr>
            <p:ph sz="half" idx="2"/>
          </p:nvPr>
        </p:nvSpPr>
        <p:spPr>
          <a:xfrm>
            <a:off x="457200" y="1340768"/>
            <a:ext cx="4040188" cy="5184576"/>
          </a:xfrm>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pPr lvl="0" algn="just"/>
            <a:endParaRPr lang="es-ES" dirty="0" smtClean="0"/>
          </a:p>
          <a:p>
            <a:pPr algn="just"/>
            <a:r>
              <a:rPr lang="es-EC" dirty="0" smtClean="0"/>
              <a:t>Ha sido de gran importancia realizar un plan piloto ya que la empresa hoy en día cuenta con directrices que le permiten tener una visión más amplia de hacia dónde quieren llegar, así como también la fuerza de ventas de la empresa está satisfecha y motivada porque sienten que la empresa se preocupa de capacitarlos y está pendiente también del desarrollo de carrera dentro de la organización.</a:t>
            </a:r>
            <a:endParaRPr lang="es-ES" dirty="0" smtClean="0"/>
          </a:p>
          <a:p>
            <a:pPr lvl="0" algn="just"/>
            <a:endParaRPr lang="es-ES" dirty="0" smtClean="0"/>
          </a:p>
          <a:p>
            <a:pPr lvl="0" algn="just"/>
            <a:endParaRPr lang="es-ES" dirty="0" smtClean="0"/>
          </a:p>
          <a:p>
            <a:pPr lvl="0" algn="just"/>
            <a:r>
              <a:rPr lang="es-ES" dirty="0" smtClean="0"/>
              <a:t>El marketing multinivel es el canal de distribución alternativo más poderoso que ha transformado la actual manera de hacer negocios, siendo una oportunidad de crecimiento para empresas de cualquier tamaño y ubicadas en cualquier parte del mundo.</a:t>
            </a:r>
          </a:p>
          <a:p>
            <a:pPr algn="just">
              <a:buNone/>
            </a:pPr>
            <a:endParaRPr lang="es-ES" dirty="0" smtClean="0"/>
          </a:p>
          <a:p>
            <a:pPr lvl="0" algn="just"/>
            <a:r>
              <a:rPr lang="es-ES" dirty="0" smtClean="0"/>
              <a:t>Moda Internacional demuestra ser una marca que cumple los más altos estándares de calidad, que a través del ofrecimiento de un excelente servicio del personal independiente puede llegar a obtener una participación del 65% del mercado de importación de ropa.</a:t>
            </a:r>
          </a:p>
          <a:p>
            <a:pPr algn="just"/>
            <a:endParaRPr lang="es-ES" dirty="0" smtClean="0"/>
          </a:p>
          <a:p>
            <a:pPr lvl="0" algn="just"/>
            <a:r>
              <a:rPr lang="es-ES" dirty="0" smtClean="0"/>
              <a:t>La aplicación del plan piloto reporta un incremento promedio en ventas del 100%, lo que a su vez logra un incremento del 65% en las utilidades netas de la empresa.</a:t>
            </a:r>
          </a:p>
          <a:p>
            <a:pPr algn="just">
              <a:buNone/>
            </a:pPr>
            <a:r>
              <a:rPr lang="es-ES" dirty="0" smtClean="0"/>
              <a:t> </a:t>
            </a:r>
          </a:p>
          <a:p>
            <a:pPr lvl="0" algn="just"/>
            <a:r>
              <a:rPr lang="es-ES" dirty="0" smtClean="0"/>
              <a:t>Moda Internacional posiciona efectivamente su marca, ocupando un lugar hasta ahora desocupado por el resto de marcas competidoras, y que recae en el excelente atributo de calidad que presentan las prendas.</a:t>
            </a:r>
          </a:p>
          <a:p>
            <a:pPr algn="just">
              <a:buNone/>
            </a:pPr>
            <a:endParaRPr lang="es-ES" dirty="0" smtClean="0"/>
          </a:p>
        </p:txBody>
      </p:sp>
      <p:sp>
        <p:nvSpPr>
          <p:cNvPr id="5" name="4 Marcador de texto"/>
          <p:cNvSpPr>
            <a:spLocks noGrp="1"/>
          </p:cNvSpPr>
          <p:nvPr>
            <p:ph type="body" sz="quarter" idx="3"/>
          </p:nvPr>
        </p:nvSpPr>
        <p:spPr>
          <a:xfrm>
            <a:off x="4572000" y="332656"/>
            <a:ext cx="4041775" cy="639762"/>
          </a:xfrm>
        </p:spPr>
        <p:txBody>
          <a:bodyPr anchor="ctr"/>
          <a:lstStyle/>
          <a:p>
            <a:pPr algn="ctr"/>
            <a:r>
              <a:rPr lang="es-ES" dirty="0" smtClean="0"/>
              <a:t>RECOMENDACIONES</a:t>
            </a:r>
            <a:endParaRPr lang="es-ES" dirty="0"/>
          </a:p>
        </p:txBody>
      </p:sp>
      <p:sp>
        <p:nvSpPr>
          <p:cNvPr id="6" name="5 Marcador de contenido"/>
          <p:cNvSpPr>
            <a:spLocks noGrp="1"/>
          </p:cNvSpPr>
          <p:nvPr>
            <p:ph sz="quarter" idx="4"/>
          </p:nvPr>
        </p:nvSpPr>
        <p:spPr>
          <a:xfrm>
            <a:off x="4716016" y="1340768"/>
            <a:ext cx="4041775" cy="5184576"/>
          </a:xfrm>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pPr lvl="0" algn="just"/>
            <a:endParaRPr lang="es-ES" dirty="0" smtClean="0"/>
          </a:p>
          <a:p>
            <a:pPr lvl="0" algn="just"/>
            <a:r>
              <a:rPr lang="es-ES" dirty="0" smtClean="0"/>
              <a:t>Moda Internacional a través del Marketing Multinivel, podrá desarrollarse extraordinariamente en el mercado ecuatoriano, tanto por las oportunidades del propio sistema y entorno, así como por el reporte en ahorro en costos de publicidad, puntos de venta y distribución en general.</a:t>
            </a:r>
          </a:p>
          <a:p>
            <a:pPr algn="just">
              <a:buNone/>
            </a:pPr>
            <a:endParaRPr lang="es-ES" dirty="0" smtClean="0"/>
          </a:p>
          <a:p>
            <a:pPr lvl="0" algn="just"/>
            <a:r>
              <a:rPr lang="es-ES" dirty="0" smtClean="0"/>
              <a:t>La diferencia con R &amp; B  y otras marcas se reportará en un servicio tendiente a buscar la recompra de productos en el tiempo, así como un servicio que supere los inconvenientes propios de la venta por catálogo</a:t>
            </a:r>
          </a:p>
          <a:p>
            <a:pPr algn="just">
              <a:buNone/>
            </a:pPr>
            <a:endParaRPr lang="es-ES" dirty="0" smtClean="0"/>
          </a:p>
          <a:p>
            <a:pPr lvl="0" algn="just"/>
            <a:r>
              <a:rPr lang="es-ES" dirty="0" smtClean="0"/>
              <a:t>Moda Internacional debe adoptar una estrategia de fortalecimiento del posicionamiento de marca, para lo cual el componente de comunicación de la mezcla debe concordar con la posición de calidad</a:t>
            </a:r>
          </a:p>
          <a:p>
            <a:pPr algn="just">
              <a:buNone/>
            </a:pPr>
            <a:endParaRPr lang="es-ES" dirty="0" smtClean="0"/>
          </a:p>
          <a:p>
            <a:pPr lvl="0" algn="just"/>
            <a:r>
              <a:rPr lang="es-ES" dirty="0" smtClean="0"/>
              <a:t>Moda Internacional deberá enfocarse en estrategias tendientes a satisfacer las necesidades de sus clientes internos, puesto que la clave del marketing multinivel está en la retención del personal independiente, por lo que los programas de motivación, capacitación y recompensas deberán ser el eje de la estructura de este canal de distribución.</a:t>
            </a:r>
          </a:p>
          <a:p>
            <a:pPr algn="just">
              <a:buNone/>
            </a:pPr>
            <a:endParaRPr lang="es-ES" dirty="0" smtClean="0"/>
          </a:p>
          <a:p>
            <a:pPr lvl="0" algn="just"/>
            <a:r>
              <a:rPr lang="es-ES" dirty="0" smtClean="0"/>
              <a:t>Adicionalmente se recomienda la actualización de bases de datos y el desarrollo de páginas Web, para que en el futuro se complemente a este canal de venta, con estrategias de Marketing Directo, Marketing por Internet y Publicidad BTL, ya que dentro del plan piloto de identificó una oportunidad dentro de estos medios alternativos</a:t>
            </a:r>
          </a:p>
          <a:p>
            <a:pPr algn="just">
              <a:buNone/>
            </a:pPr>
            <a:endParaRPr lang="es-E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95536" y="2492896"/>
            <a:ext cx="3779912"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Moda Internacional es una compañía multinacional cuyo sistema de venta directa. Sus catálogos, Dominio y MI Catálogo de Ventas, ofrecen un amplio portafolio de productos: Ropa para damas, caballeros y niños, ropa interior.</a:t>
            </a:r>
          </a:p>
          <a:p>
            <a:pPr marL="0" marR="0" lvl="0" indent="0" algn="just" defTabSz="914400" rtl="0" eaLnBrk="1" fontAlgn="base" latinLnBrk="0" hangingPunct="1">
              <a:lnSpc>
                <a:spcPct val="100000"/>
              </a:lnSpc>
              <a:spcBef>
                <a:spcPct val="0"/>
              </a:spcBef>
              <a:spcAft>
                <a:spcPct val="0"/>
              </a:spcAft>
              <a:buClrTx/>
              <a:buSzTx/>
              <a:buFontTx/>
              <a:buNone/>
              <a:tabLst/>
            </a:pPr>
            <a:endParaRPr lang="es-ES" dirty="0">
              <a:latin typeface="Arial" pitchFamily="34" charset="0"/>
            </a:endParaRPr>
          </a:p>
          <a:p>
            <a:pPr algn="just" fontAlgn="base">
              <a:spcBef>
                <a:spcPct val="0"/>
              </a:spcBef>
              <a:spcAft>
                <a:spcPct val="0"/>
              </a:spcAft>
            </a:pPr>
            <a:r>
              <a:rPr lang="es-ES" sz="1400" dirty="0" smtClean="0">
                <a:latin typeface="Arial" pitchFamily="34" charset="0"/>
                <a:cs typeface="Arial" pitchFamily="34" charset="0"/>
              </a:rPr>
              <a:t>Inicia operaciones en nuestro país a partir de 1999, garantizando </a:t>
            </a:r>
            <a:r>
              <a:rPr lang="es-ES" sz="1400" dirty="0">
                <a:latin typeface="Arial" pitchFamily="34" charset="0"/>
                <a:cs typeface="Arial" pitchFamily="34" charset="0"/>
              </a:rPr>
              <a:t>el más comprometido respaldo a sus promotoras y la más alta calidad en todos los productos que ofrece y en todas sus marcas.</a:t>
            </a:r>
          </a:p>
          <a:p>
            <a:pPr marL="0" marR="0" lvl="0" indent="0" algn="just" defTabSz="914400" rtl="0" eaLnBrk="1" fontAlgn="base" latinLnBrk="0" hangingPunct="1">
              <a:lnSpc>
                <a:spcPct val="100000"/>
              </a:lnSpc>
              <a:spcBef>
                <a:spcPct val="0"/>
              </a:spcBef>
              <a:spcAft>
                <a:spcPct val="0"/>
              </a:spcAft>
              <a:buClrTx/>
              <a:buSzTx/>
              <a:buFontTx/>
              <a:buNone/>
              <a:tabLst/>
            </a:pPr>
            <a:endParaRPr lang="es-ES" sz="1400" dirty="0">
              <a:latin typeface="Arial" pitchFamily="34" charset="0"/>
              <a:cs typeface="Arial" pitchFamily="34" charset="0"/>
            </a:endParaRPr>
          </a:p>
        </p:txBody>
      </p:sp>
      <p:sp>
        <p:nvSpPr>
          <p:cNvPr id="7" name="6 CuadroTexto"/>
          <p:cNvSpPr txBox="1"/>
          <p:nvPr/>
        </p:nvSpPr>
        <p:spPr>
          <a:xfrm>
            <a:off x="4644008" y="764704"/>
            <a:ext cx="3888432" cy="200054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dirty="0" smtClean="0"/>
              <a:t>PROBLEMA</a:t>
            </a:r>
          </a:p>
          <a:p>
            <a:endParaRPr lang="es-ES" dirty="0"/>
          </a:p>
          <a:p>
            <a:pPr algn="just"/>
            <a:r>
              <a:rPr lang="es-ES" sz="1400" dirty="0">
                <a:latin typeface="Arial" pitchFamily="34" charset="0"/>
                <a:ea typeface="Times New Roman" pitchFamily="18" charset="0"/>
                <a:cs typeface="Arial" pitchFamily="34" charset="0"/>
              </a:rPr>
              <a:t>Cambios constantes del mercado como restricciones a las importaciones, competencia desleal, han hecho que se generen problemas en el área comercial de la empresa generando disminución de las ventas y mercado.</a:t>
            </a:r>
          </a:p>
          <a:p>
            <a:endParaRPr lang="es-ES" dirty="0"/>
          </a:p>
        </p:txBody>
      </p:sp>
      <p:sp>
        <p:nvSpPr>
          <p:cNvPr id="8" name="7 CuadroTexto"/>
          <p:cNvSpPr txBox="1"/>
          <p:nvPr/>
        </p:nvSpPr>
        <p:spPr>
          <a:xfrm>
            <a:off x="4644008" y="4293096"/>
            <a:ext cx="3888432"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dirty="0" smtClean="0"/>
              <a:t>HIPÓTESIS</a:t>
            </a:r>
          </a:p>
          <a:p>
            <a:endParaRPr lang="es-ES" dirty="0"/>
          </a:p>
          <a:p>
            <a:pPr algn="just"/>
            <a:r>
              <a:rPr lang="es-ES" sz="1400" dirty="0">
                <a:latin typeface="Arial" pitchFamily="34" charset="0"/>
                <a:ea typeface="Times New Roman" pitchFamily="18" charset="0"/>
                <a:cs typeface="Arial" pitchFamily="34" charset="0"/>
              </a:rPr>
              <a:t>Con la Planificación Estratégica se incrementarán las ventas y se enfrentará a la competencia. </a:t>
            </a:r>
          </a:p>
          <a:p>
            <a:endParaRPr lang="es-ES" dirty="0"/>
          </a:p>
        </p:txBody>
      </p:sp>
      <p:sp>
        <p:nvSpPr>
          <p:cNvPr id="9" name="8 Flecha abajo"/>
          <p:cNvSpPr/>
          <p:nvPr/>
        </p:nvSpPr>
        <p:spPr>
          <a:xfrm>
            <a:off x="6372200" y="2924944"/>
            <a:ext cx="484632" cy="97840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pic>
        <p:nvPicPr>
          <p:cNvPr id="1027" name="Picture 3" descr="https://fbcdn-sphotos-b-a.akamaihd.net/hphotos-ak-ash3/542022_229832830478584_2005288269_n.jpg"/>
          <p:cNvPicPr>
            <a:picLocks noChangeAspect="1" noChangeArrowheads="1"/>
          </p:cNvPicPr>
          <p:nvPr/>
        </p:nvPicPr>
        <p:blipFill>
          <a:blip r:embed="rId2" cstate="print"/>
          <a:srcRect/>
          <a:stretch>
            <a:fillRect/>
          </a:stretch>
        </p:blipFill>
        <p:spPr bwMode="auto">
          <a:xfrm>
            <a:off x="899592" y="332656"/>
            <a:ext cx="2255159" cy="187220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fbcdn-sphotos-e-a.akamaihd.net/hphotos-ak-ash3/522717_298493866945813_362164978_n.jpg"/>
          <p:cNvPicPr>
            <a:picLocks noChangeAspect="1" noChangeArrowheads="1"/>
          </p:cNvPicPr>
          <p:nvPr/>
        </p:nvPicPr>
        <p:blipFill>
          <a:blip r:embed="rId2" cstate="print">
            <a:lum bright="30000" contrast="-10000"/>
          </a:blip>
          <a:srcRect t="20125" b="10182"/>
          <a:stretch>
            <a:fillRect/>
          </a:stretch>
        </p:blipFill>
        <p:spPr bwMode="auto">
          <a:xfrm>
            <a:off x="0" y="2636912"/>
            <a:ext cx="9144000" cy="4248472"/>
          </a:xfrm>
          <a:prstGeom prst="rect">
            <a:avLst/>
          </a:prstGeom>
          <a:ln>
            <a:noFill/>
          </a:ln>
          <a:effectLst>
            <a:softEdge rad="112500"/>
          </a:effectLst>
        </p:spPr>
      </p:pic>
      <p:pic>
        <p:nvPicPr>
          <p:cNvPr id="3" name="Picture 3" descr="https://fbcdn-sphotos-b-a.akamaihd.net/hphotos-ak-ash3/542022_229832830478584_2005288269_n.jpg"/>
          <p:cNvPicPr>
            <a:picLocks noChangeAspect="1" noChangeArrowheads="1"/>
          </p:cNvPicPr>
          <p:nvPr/>
        </p:nvPicPr>
        <p:blipFill>
          <a:blip r:embed="rId3" cstate="print"/>
          <a:srcRect/>
          <a:stretch>
            <a:fillRect/>
          </a:stretch>
        </p:blipFill>
        <p:spPr bwMode="auto">
          <a:xfrm>
            <a:off x="0" y="332656"/>
            <a:ext cx="1800200" cy="1494506"/>
          </a:xfrm>
          <a:prstGeom prst="rect">
            <a:avLst/>
          </a:prstGeom>
          <a:noFill/>
        </p:spPr>
      </p:pic>
      <p:sp>
        <p:nvSpPr>
          <p:cNvPr id="5" name="4 CuadroTexto"/>
          <p:cNvSpPr txBox="1"/>
          <p:nvPr/>
        </p:nvSpPr>
        <p:spPr>
          <a:xfrm>
            <a:off x="1835696" y="476672"/>
            <a:ext cx="6984776" cy="6186309"/>
          </a:xfrm>
          <a:prstGeom prst="rect">
            <a:avLst/>
          </a:prstGeom>
          <a:noFill/>
        </p:spPr>
        <p:txBody>
          <a:bodyPr wrap="square" rtlCol="0">
            <a:spAutoFit/>
          </a:bodyPr>
          <a:lstStyle/>
          <a:p>
            <a:pPr algn="just"/>
            <a:r>
              <a:rPr lang="es-ES" b="1" dirty="0" smtClean="0">
                <a:latin typeface="Arial" pitchFamily="34" charset="0"/>
                <a:cs typeface="Arial" pitchFamily="34" charset="0"/>
              </a:rPr>
              <a:t>OBJETIVO GENERAL</a:t>
            </a:r>
          </a:p>
          <a:p>
            <a:pPr algn="just"/>
            <a:endParaRPr lang="es-ES" dirty="0" smtClean="0">
              <a:latin typeface="Arial" pitchFamily="34" charset="0"/>
              <a:cs typeface="Arial" pitchFamily="34" charset="0"/>
            </a:endParaRPr>
          </a:p>
          <a:p>
            <a:pPr algn="just">
              <a:buFont typeface="Wingdings" pitchFamily="2" charset="2"/>
              <a:buChar char="ü"/>
            </a:pPr>
            <a:r>
              <a:rPr lang="es-ES" dirty="0" smtClean="0">
                <a:latin typeface="Arial" pitchFamily="34" charset="0"/>
                <a:cs typeface="Arial" pitchFamily="34" charset="0"/>
              </a:rPr>
              <a:t> Diseñar </a:t>
            </a:r>
            <a:r>
              <a:rPr lang="es-ES" dirty="0">
                <a:latin typeface="Arial" pitchFamily="34" charset="0"/>
                <a:cs typeface="Arial" pitchFamily="34" charset="0"/>
              </a:rPr>
              <a:t>un plan Estratégico Comercial para Moda Internacional Ecuador 2013-2018</a:t>
            </a:r>
            <a:r>
              <a:rPr lang="es-ES" dirty="0" smtClean="0">
                <a:latin typeface="Arial" pitchFamily="34" charset="0"/>
                <a:cs typeface="Arial" pitchFamily="34" charset="0"/>
              </a:rPr>
              <a:t>.</a:t>
            </a:r>
          </a:p>
          <a:p>
            <a:pPr algn="just"/>
            <a:endParaRPr lang="es-ES" dirty="0" smtClean="0">
              <a:latin typeface="Arial" pitchFamily="34" charset="0"/>
              <a:cs typeface="Arial" pitchFamily="34" charset="0"/>
            </a:endParaRPr>
          </a:p>
          <a:p>
            <a:pPr algn="just"/>
            <a:endParaRPr lang="es-ES" dirty="0">
              <a:latin typeface="Arial" pitchFamily="34" charset="0"/>
              <a:cs typeface="Arial" pitchFamily="34" charset="0"/>
            </a:endParaRPr>
          </a:p>
          <a:p>
            <a:pPr algn="just"/>
            <a:r>
              <a:rPr lang="es-ES" b="1" dirty="0" smtClean="0">
                <a:latin typeface="Arial" pitchFamily="34" charset="0"/>
                <a:cs typeface="Arial" pitchFamily="34" charset="0"/>
              </a:rPr>
              <a:t>OBJETIVOS ESPECÍFICOS</a:t>
            </a:r>
            <a:endParaRPr lang="es-ES" b="1" dirty="0">
              <a:latin typeface="Arial" pitchFamily="34" charset="0"/>
              <a:cs typeface="Arial" pitchFamily="34" charset="0"/>
            </a:endParaRPr>
          </a:p>
          <a:p>
            <a:pPr algn="just"/>
            <a:r>
              <a:rPr lang="es-ES" b="1" dirty="0">
                <a:latin typeface="Arial" pitchFamily="34" charset="0"/>
                <a:cs typeface="Arial" pitchFamily="34" charset="0"/>
              </a:rPr>
              <a:t> </a:t>
            </a:r>
            <a:endParaRPr lang="es-ES" dirty="0">
              <a:latin typeface="Arial" pitchFamily="34" charset="0"/>
              <a:cs typeface="Arial" pitchFamily="34" charset="0"/>
            </a:endParaRPr>
          </a:p>
          <a:p>
            <a:pPr lvl="0" algn="just">
              <a:buFont typeface="Wingdings" pitchFamily="2" charset="2"/>
              <a:buChar char="ü"/>
            </a:pPr>
            <a:r>
              <a:rPr lang="es-ES" dirty="0" smtClean="0">
                <a:latin typeface="Arial" pitchFamily="34" charset="0"/>
                <a:cs typeface="Arial" pitchFamily="34" charset="0"/>
              </a:rPr>
              <a:t> Diagnosticar </a:t>
            </a:r>
            <a:r>
              <a:rPr lang="es-ES" dirty="0">
                <a:latin typeface="Arial" pitchFamily="34" charset="0"/>
                <a:cs typeface="Arial" pitchFamily="34" charset="0"/>
              </a:rPr>
              <a:t>la situación actual de la empresa</a:t>
            </a:r>
          </a:p>
          <a:p>
            <a:pPr algn="just">
              <a:buFont typeface="Wingdings" pitchFamily="2" charset="2"/>
              <a:buChar char="ü"/>
            </a:pPr>
            <a:endParaRPr lang="es-ES" dirty="0">
              <a:latin typeface="Arial" pitchFamily="34" charset="0"/>
              <a:cs typeface="Arial" pitchFamily="34" charset="0"/>
            </a:endParaRPr>
          </a:p>
          <a:p>
            <a:pPr lvl="0" algn="just">
              <a:buFont typeface="Wingdings" pitchFamily="2" charset="2"/>
              <a:buChar char="ü"/>
            </a:pPr>
            <a:r>
              <a:rPr lang="es-ES" dirty="0" smtClean="0">
                <a:latin typeface="Arial" pitchFamily="34" charset="0"/>
                <a:cs typeface="Arial" pitchFamily="34" charset="0"/>
              </a:rPr>
              <a:t> Formular </a:t>
            </a:r>
            <a:r>
              <a:rPr lang="es-ES" dirty="0">
                <a:latin typeface="Arial" pitchFamily="34" charset="0"/>
                <a:cs typeface="Arial" pitchFamily="34" charset="0"/>
              </a:rPr>
              <a:t>estrategias que permitan alcanzar las metas del área </a:t>
            </a:r>
            <a:r>
              <a:rPr lang="es-ES" dirty="0" smtClean="0">
                <a:latin typeface="Arial" pitchFamily="34" charset="0"/>
                <a:cs typeface="Arial" pitchFamily="34" charset="0"/>
              </a:rPr>
              <a:t>      comercial</a:t>
            </a:r>
            <a:r>
              <a:rPr lang="es-ES" dirty="0">
                <a:latin typeface="Arial" pitchFamily="34" charset="0"/>
                <a:cs typeface="Arial" pitchFamily="34" charset="0"/>
              </a:rPr>
              <a:t>.</a:t>
            </a:r>
          </a:p>
          <a:p>
            <a:pPr algn="just"/>
            <a:r>
              <a:rPr lang="es-ES" dirty="0">
                <a:latin typeface="Arial" pitchFamily="34" charset="0"/>
                <a:cs typeface="Arial" pitchFamily="34" charset="0"/>
              </a:rPr>
              <a:t> </a:t>
            </a:r>
          </a:p>
          <a:p>
            <a:pPr lvl="0" algn="just">
              <a:buFont typeface="Wingdings" pitchFamily="2" charset="2"/>
              <a:buChar char="ü"/>
            </a:pPr>
            <a:r>
              <a:rPr lang="es-ES" dirty="0" smtClean="0">
                <a:latin typeface="Arial" pitchFamily="34" charset="0"/>
                <a:cs typeface="Arial" pitchFamily="34" charset="0"/>
              </a:rPr>
              <a:t> Diseñar </a:t>
            </a:r>
            <a:r>
              <a:rPr lang="es-ES" dirty="0">
                <a:latin typeface="Arial" pitchFamily="34" charset="0"/>
                <a:cs typeface="Arial" pitchFamily="34" charset="0"/>
              </a:rPr>
              <a:t>el POA (Plan Operativo Anual) </a:t>
            </a:r>
          </a:p>
          <a:p>
            <a:pPr algn="just"/>
            <a:r>
              <a:rPr lang="es-ES" dirty="0">
                <a:latin typeface="Arial" pitchFamily="34" charset="0"/>
                <a:cs typeface="Arial" pitchFamily="34" charset="0"/>
              </a:rPr>
              <a:t> </a:t>
            </a:r>
          </a:p>
          <a:p>
            <a:pPr lvl="0" algn="just">
              <a:buFont typeface="Wingdings" pitchFamily="2" charset="2"/>
              <a:buChar char="ü"/>
            </a:pPr>
            <a:r>
              <a:rPr lang="es-ES" dirty="0" smtClean="0">
                <a:latin typeface="Arial" pitchFamily="34" charset="0"/>
                <a:cs typeface="Arial" pitchFamily="34" charset="0"/>
              </a:rPr>
              <a:t> Ejecutar </a:t>
            </a:r>
            <a:r>
              <a:rPr lang="es-ES" dirty="0">
                <a:latin typeface="Arial" pitchFamily="34" charset="0"/>
                <a:cs typeface="Arial" pitchFamily="34" charset="0"/>
              </a:rPr>
              <a:t>las estrategias mediante un plan piloto</a:t>
            </a:r>
          </a:p>
          <a:p>
            <a:pPr algn="just"/>
            <a:r>
              <a:rPr lang="es-ES" dirty="0">
                <a:latin typeface="Arial" pitchFamily="34" charset="0"/>
                <a:cs typeface="Arial" pitchFamily="34" charset="0"/>
              </a:rPr>
              <a:t> </a:t>
            </a:r>
          </a:p>
          <a:p>
            <a:pPr lvl="0" algn="just">
              <a:buFont typeface="Wingdings" pitchFamily="2" charset="2"/>
              <a:buChar char="ü"/>
            </a:pPr>
            <a:r>
              <a:rPr lang="es-ES" dirty="0" smtClean="0">
                <a:latin typeface="Arial" pitchFamily="34" charset="0"/>
                <a:cs typeface="Arial" pitchFamily="34" charset="0"/>
              </a:rPr>
              <a:t> Evaluar </a:t>
            </a:r>
            <a:r>
              <a:rPr lang="es-ES" dirty="0">
                <a:latin typeface="Arial" pitchFamily="34" charset="0"/>
                <a:cs typeface="Arial" pitchFamily="34" charset="0"/>
              </a:rPr>
              <a:t>los resultados mediante un control estratégico</a:t>
            </a:r>
          </a:p>
          <a:p>
            <a:pPr algn="just"/>
            <a:r>
              <a:rPr lang="es-ES" b="1" dirty="0">
                <a:latin typeface="Arial" pitchFamily="34" charset="0"/>
                <a:cs typeface="Arial" pitchFamily="34" charset="0"/>
              </a:rPr>
              <a:t> </a:t>
            </a:r>
            <a:endParaRPr lang="es-ES" dirty="0">
              <a:latin typeface="Arial" pitchFamily="34" charset="0"/>
              <a:cs typeface="Arial" pitchFamily="34" charset="0"/>
            </a:endParaRPr>
          </a:p>
          <a:p>
            <a:pPr algn="just"/>
            <a:r>
              <a:rPr lang="es-ES" b="1" dirty="0">
                <a:latin typeface="Arial" pitchFamily="34" charset="0"/>
                <a:cs typeface="Arial" pitchFamily="34" charset="0"/>
              </a:rPr>
              <a:t> </a:t>
            </a:r>
            <a:endParaRPr lang="es-ES" dirty="0">
              <a:latin typeface="Arial" pitchFamily="34" charset="0"/>
              <a:cs typeface="Arial" pitchFamily="34" charset="0"/>
            </a:endParaRPr>
          </a:p>
          <a:p>
            <a:pPr algn="just"/>
            <a:endParaRPr lang="es-ES" dirty="0"/>
          </a:p>
          <a:p>
            <a:pPr algn="just"/>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683568" y="1412776"/>
          <a:ext cx="5074298" cy="4114800"/>
        </p:xfrm>
        <a:graphic>
          <a:graphicData uri="http://schemas.openxmlformats.org/drawingml/2006/table">
            <a:tbl>
              <a:tblPr/>
              <a:tblGrid>
                <a:gridCol w="250864"/>
                <a:gridCol w="2770909"/>
                <a:gridCol w="684175"/>
                <a:gridCol w="684175"/>
                <a:gridCol w="684175"/>
              </a:tblGrid>
              <a:tr h="225778">
                <a:tc>
                  <a:txBody>
                    <a:bodyPr/>
                    <a:lstStyle/>
                    <a:p>
                      <a:pPr>
                        <a:lnSpc>
                          <a:spcPct val="115000"/>
                        </a:lnSpc>
                      </a:pPr>
                      <a:endParaRPr lang="es-ES" sz="1000" dirty="0">
                        <a:latin typeface="Calibri"/>
                        <a:ea typeface="Times New Roman"/>
                      </a:endParaRPr>
                    </a:p>
                  </a:txBody>
                  <a:tcPr marL="39910" marR="3991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solidFill>
                            <a:srgbClr val="000000"/>
                          </a:solidFill>
                          <a:latin typeface="Calibri"/>
                          <a:ea typeface="Times New Roman"/>
                        </a:rPr>
                        <a:t>MATRIZ RESUMEN OPORTUNIDADES Y AMENAZAS</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39910" marR="3991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ea typeface="Times New Roman"/>
                      </a:endParaRPr>
                    </a:p>
                  </a:txBody>
                  <a:tcPr marL="39910" marR="39910" marT="0" marB="0" anchor="b">
                    <a:lnL>
                      <a:noFill/>
                    </a:lnL>
                    <a:lnR>
                      <a:noFill/>
                    </a:lnR>
                    <a:lnT>
                      <a:noFill/>
                    </a:lnT>
                    <a:lnB>
                      <a:noFill/>
                    </a:lnB>
                  </a:tcPr>
                </a:tc>
              </a:tr>
              <a:tr h="225778">
                <a:tc>
                  <a:txBody>
                    <a:bodyPr/>
                    <a:lstStyle/>
                    <a:p>
                      <a:pPr>
                        <a:lnSpc>
                          <a:spcPct val="115000"/>
                        </a:lnSpc>
                      </a:pPr>
                      <a:endParaRPr lang="es-ES" sz="1000">
                        <a:latin typeface="Calibri"/>
                        <a:ea typeface="Times New Roman"/>
                      </a:endParaRPr>
                    </a:p>
                  </a:txBody>
                  <a:tcPr marL="39910" marR="3991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AMENAZAS</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3">
                  <a:txBody>
                    <a:bodyPr/>
                    <a:lstStyle/>
                    <a:p>
                      <a:pPr algn="ctr">
                        <a:lnSpc>
                          <a:spcPct val="150000"/>
                        </a:lnSpc>
                        <a:spcAft>
                          <a:spcPts val="0"/>
                        </a:spcAft>
                      </a:pPr>
                      <a:r>
                        <a:rPr lang="es-ES" sz="1000" dirty="0">
                          <a:solidFill>
                            <a:srgbClr val="000000"/>
                          </a:solidFill>
                          <a:latin typeface="Calibri"/>
                          <a:ea typeface="Times New Roman"/>
                        </a:rPr>
                        <a:t>IMPACTO</a:t>
                      </a:r>
                      <a:endParaRPr lang="es-ES" sz="1100" dirty="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s-ES"/>
                    </a:p>
                  </a:txBody>
                  <a:tcPr/>
                </a:tc>
                <a:tc hMerge="1">
                  <a:txBody>
                    <a:bodyPr/>
                    <a:lstStyle/>
                    <a:p>
                      <a:endParaRPr lang="es-ES"/>
                    </a:p>
                  </a:txBody>
                  <a:tcPr/>
                </a:tc>
              </a:tr>
              <a:tr h="451556">
                <a:tc>
                  <a:txBody>
                    <a:bodyPr/>
                    <a:lstStyle/>
                    <a:p>
                      <a:pPr algn="ctr">
                        <a:lnSpc>
                          <a:spcPct val="150000"/>
                        </a:lnSpc>
                        <a:spcAft>
                          <a:spcPts val="0"/>
                        </a:spcAft>
                      </a:pPr>
                      <a:r>
                        <a:rPr lang="es-ES" sz="1000">
                          <a:solidFill>
                            <a:srgbClr val="000000"/>
                          </a:solidFill>
                          <a:latin typeface="Calibri"/>
                          <a:ea typeface="Times New Roman"/>
                        </a:rPr>
                        <a:t>No.</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dirty="0">
                          <a:solidFill>
                            <a:srgbClr val="000000"/>
                          </a:solidFill>
                          <a:latin typeface="Calibri"/>
                          <a:ea typeface="Times New Roman"/>
                        </a:rPr>
                        <a:t>FACTOR</a:t>
                      </a:r>
                      <a:endParaRPr lang="es-ES" sz="1100" dirty="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ALTO</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MEDIO</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dirty="0">
                          <a:solidFill>
                            <a:srgbClr val="000000"/>
                          </a:solidFill>
                          <a:latin typeface="Calibri"/>
                          <a:ea typeface="Times New Roman"/>
                        </a:rPr>
                        <a:t>BAJO</a:t>
                      </a:r>
                      <a:endParaRPr lang="es-ES" sz="1100" dirty="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778">
                <a:tc>
                  <a:txBody>
                    <a:bodyPr/>
                    <a:lstStyle/>
                    <a:p>
                      <a:pPr algn="ctr">
                        <a:lnSpc>
                          <a:spcPct val="150000"/>
                        </a:lnSpc>
                        <a:spcAft>
                          <a:spcPts val="0"/>
                        </a:spcAft>
                      </a:pPr>
                      <a:r>
                        <a:rPr lang="es-ES" sz="1000">
                          <a:solidFill>
                            <a:srgbClr val="000000"/>
                          </a:solidFill>
                          <a:latin typeface="Calibri"/>
                          <a:ea typeface="Times New Roman"/>
                        </a:rPr>
                        <a:t>1</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Calibri"/>
                          <a:ea typeface="Times New Roman"/>
                        </a:rPr>
                        <a:t>Corrupción</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x</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778">
                <a:tc>
                  <a:txBody>
                    <a:bodyPr/>
                    <a:lstStyle/>
                    <a:p>
                      <a:pPr algn="ctr">
                        <a:lnSpc>
                          <a:spcPct val="150000"/>
                        </a:lnSpc>
                        <a:spcAft>
                          <a:spcPts val="0"/>
                        </a:spcAft>
                      </a:pPr>
                      <a:r>
                        <a:rPr lang="es-ES" sz="1000">
                          <a:solidFill>
                            <a:srgbClr val="000000"/>
                          </a:solidFill>
                          <a:latin typeface="Calibri"/>
                          <a:ea typeface="Times New Roman"/>
                        </a:rPr>
                        <a:t>2</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Calibri"/>
                          <a:ea typeface="Times New Roman"/>
                        </a:rPr>
                        <a:t>Pobreza</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dirty="0">
                          <a:solidFill>
                            <a:srgbClr val="000000"/>
                          </a:solidFill>
                          <a:latin typeface="Calibri"/>
                          <a:ea typeface="Times New Roman"/>
                        </a:rPr>
                        <a:t>x</a:t>
                      </a:r>
                      <a:endParaRPr lang="es-ES" sz="1100" dirty="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778">
                <a:tc>
                  <a:txBody>
                    <a:bodyPr/>
                    <a:lstStyle/>
                    <a:p>
                      <a:pPr algn="ctr">
                        <a:lnSpc>
                          <a:spcPct val="150000"/>
                        </a:lnSpc>
                        <a:spcAft>
                          <a:spcPts val="0"/>
                        </a:spcAft>
                      </a:pPr>
                      <a:r>
                        <a:rPr lang="es-ES" sz="1000">
                          <a:solidFill>
                            <a:srgbClr val="000000"/>
                          </a:solidFill>
                          <a:latin typeface="Calibri"/>
                          <a:ea typeface="Times New Roman"/>
                        </a:rPr>
                        <a:t>3</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dirty="0">
                          <a:solidFill>
                            <a:srgbClr val="000000"/>
                          </a:solidFill>
                          <a:latin typeface="Calibri"/>
                          <a:ea typeface="Times New Roman"/>
                        </a:rPr>
                        <a:t>Imagen Internacional de Ecuador</a:t>
                      </a:r>
                      <a:endParaRPr lang="es-ES" sz="1100" dirty="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x</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778">
                <a:tc gridSpan="5">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25778">
                <a:tc>
                  <a:txBody>
                    <a:bodyPr/>
                    <a:lstStyle/>
                    <a:p>
                      <a:pPr>
                        <a:lnSpc>
                          <a:spcPct val="115000"/>
                        </a:lnSpc>
                      </a:pPr>
                      <a:endParaRPr lang="es-ES" sz="1000">
                        <a:latin typeface="Calibri"/>
                        <a:ea typeface="Times New Roman"/>
                      </a:endParaRPr>
                    </a:p>
                  </a:txBody>
                  <a:tcPr marL="39910" marR="3991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OPORTUNIDADES</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3">
                  <a:txBody>
                    <a:bodyPr/>
                    <a:lstStyle/>
                    <a:p>
                      <a:pPr algn="ctr">
                        <a:lnSpc>
                          <a:spcPct val="150000"/>
                        </a:lnSpc>
                        <a:spcAft>
                          <a:spcPts val="0"/>
                        </a:spcAft>
                      </a:pPr>
                      <a:r>
                        <a:rPr lang="es-ES" sz="1000">
                          <a:solidFill>
                            <a:srgbClr val="000000"/>
                          </a:solidFill>
                          <a:latin typeface="Calibri"/>
                          <a:ea typeface="Times New Roman"/>
                        </a:rPr>
                        <a:t>IMPACTO</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s-ES"/>
                    </a:p>
                  </a:txBody>
                  <a:tcPr/>
                </a:tc>
                <a:tc hMerge="1">
                  <a:txBody>
                    <a:bodyPr/>
                    <a:lstStyle/>
                    <a:p>
                      <a:endParaRPr lang="es-ES"/>
                    </a:p>
                  </a:txBody>
                  <a:tcPr/>
                </a:tc>
              </a:tr>
              <a:tr h="225778">
                <a:tc>
                  <a:txBody>
                    <a:bodyPr/>
                    <a:lstStyle/>
                    <a:p>
                      <a:pPr algn="ctr">
                        <a:lnSpc>
                          <a:spcPct val="150000"/>
                        </a:lnSpc>
                        <a:spcAft>
                          <a:spcPts val="0"/>
                        </a:spcAft>
                      </a:pPr>
                      <a:r>
                        <a:rPr lang="es-ES" sz="1000">
                          <a:solidFill>
                            <a:srgbClr val="000000"/>
                          </a:solidFill>
                          <a:latin typeface="Calibri"/>
                          <a:ea typeface="Times New Roman"/>
                        </a:rPr>
                        <a:t>1</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Calibri"/>
                          <a:ea typeface="Times New Roman"/>
                        </a:rPr>
                        <a:t>Mercado de mayor proporción mujeres 18 -64 años</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x</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778">
                <a:tc>
                  <a:txBody>
                    <a:bodyPr/>
                    <a:lstStyle/>
                    <a:p>
                      <a:pPr algn="ctr">
                        <a:lnSpc>
                          <a:spcPct val="150000"/>
                        </a:lnSpc>
                        <a:spcAft>
                          <a:spcPts val="0"/>
                        </a:spcAft>
                      </a:pPr>
                      <a:r>
                        <a:rPr lang="es-ES" sz="1000">
                          <a:solidFill>
                            <a:srgbClr val="000000"/>
                          </a:solidFill>
                          <a:latin typeface="Calibri"/>
                          <a:ea typeface="Times New Roman"/>
                        </a:rPr>
                        <a:t>2</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Calibri"/>
                          <a:ea typeface="Times New Roman"/>
                        </a:rPr>
                        <a:t>Bajos índices inflacionarios</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x</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778">
                <a:tc>
                  <a:txBody>
                    <a:bodyPr/>
                    <a:lstStyle/>
                    <a:p>
                      <a:pPr algn="ctr">
                        <a:lnSpc>
                          <a:spcPct val="150000"/>
                        </a:lnSpc>
                        <a:spcAft>
                          <a:spcPts val="0"/>
                        </a:spcAft>
                      </a:pPr>
                      <a:r>
                        <a:rPr lang="es-ES" sz="1000">
                          <a:solidFill>
                            <a:srgbClr val="000000"/>
                          </a:solidFill>
                          <a:latin typeface="Calibri"/>
                          <a:ea typeface="Times New Roman"/>
                        </a:rPr>
                        <a:t>3</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Calibri"/>
                          <a:ea typeface="Times New Roman"/>
                        </a:rPr>
                        <a:t>Aumento de las importaciones de ropa al Ecuador</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x</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778">
                <a:tc>
                  <a:txBody>
                    <a:bodyPr/>
                    <a:lstStyle/>
                    <a:p>
                      <a:pPr algn="ctr">
                        <a:lnSpc>
                          <a:spcPct val="150000"/>
                        </a:lnSpc>
                        <a:spcAft>
                          <a:spcPts val="0"/>
                        </a:spcAft>
                      </a:pPr>
                      <a:r>
                        <a:rPr lang="es-ES" sz="1000">
                          <a:solidFill>
                            <a:srgbClr val="000000"/>
                          </a:solidFill>
                          <a:latin typeface="Calibri"/>
                          <a:ea typeface="Times New Roman"/>
                        </a:rPr>
                        <a:t>4</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Calibri"/>
                          <a:ea typeface="Times New Roman"/>
                        </a:rPr>
                        <a:t>Importación con arancel 0</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x</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778">
                <a:tc>
                  <a:txBody>
                    <a:bodyPr/>
                    <a:lstStyle/>
                    <a:p>
                      <a:pPr algn="ctr">
                        <a:lnSpc>
                          <a:spcPct val="150000"/>
                        </a:lnSpc>
                        <a:spcAft>
                          <a:spcPts val="0"/>
                        </a:spcAft>
                      </a:pPr>
                      <a:r>
                        <a:rPr lang="es-ES" sz="1000">
                          <a:solidFill>
                            <a:srgbClr val="000000"/>
                          </a:solidFill>
                          <a:latin typeface="Calibri"/>
                          <a:ea typeface="Times New Roman"/>
                        </a:rPr>
                        <a:t>5</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Calibri"/>
                          <a:ea typeface="Times New Roman"/>
                        </a:rPr>
                        <a:t>Empleo y desempleo</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x</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778">
                <a:tc>
                  <a:txBody>
                    <a:bodyPr/>
                    <a:lstStyle/>
                    <a:p>
                      <a:pPr algn="ctr">
                        <a:lnSpc>
                          <a:spcPct val="150000"/>
                        </a:lnSpc>
                        <a:spcAft>
                          <a:spcPts val="0"/>
                        </a:spcAft>
                      </a:pPr>
                      <a:r>
                        <a:rPr lang="es-ES" sz="1000">
                          <a:solidFill>
                            <a:srgbClr val="000000"/>
                          </a:solidFill>
                          <a:latin typeface="Calibri"/>
                          <a:ea typeface="Times New Roman"/>
                        </a:rPr>
                        <a:t>6</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Calibri"/>
                          <a:ea typeface="Times New Roman"/>
                        </a:rPr>
                        <a:t>Ventas en fechas festivas</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x</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778">
                <a:tc>
                  <a:txBody>
                    <a:bodyPr/>
                    <a:lstStyle/>
                    <a:p>
                      <a:pPr algn="ctr">
                        <a:lnSpc>
                          <a:spcPct val="150000"/>
                        </a:lnSpc>
                        <a:spcAft>
                          <a:spcPts val="0"/>
                        </a:spcAft>
                      </a:pPr>
                      <a:r>
                        <a:rPr lang="es-ES" sz="1000">
                          <a:solidFill>
                            <a:srgbClr val="000000"/>
                          </a:solidFill>
                          <a:latin typeface="Calibri"/>
                          <a:ea typeface="Times New Roman"/>
                        </a:rPr>
                        <a:t>7</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Calibri"/>
                          <a:ea typeface="Times New Roman"/>
                        </a:rPr>
                        <a:t>La tendencia de ropa </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x</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778">
                <a:tc>
                  <a:txBody>
                    <a:bodyPr/>
                    <a:lstStyle/>
                    <a:p>
                      <a:pPr algn="ctr">
                        <a:lnSpc>
                          <a:spcPct val="150000"/>
                        </a:lnSpc>
                        <a:spcAft>
                          <a:spcPts val="0"/>
                        </a:spcAft>
                      </a:pPr>
                      <a:r>
                        <a:rPr lang="es-ES" sz="1000">
                          <a:solidFill>
                            <a:srgbClr val="000000"/>
                          </a:solidFill>
                          <a:latin typeface="Calibri"/>
                          <a:ea typeface="Times New Roman"/>
                        </a:rPr>
                        <a:t>8</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Calibri"/>
                          <a:ea typeface="Times New Roman"/>
                        </a:rPr>
                        <a:t>Los avances en software para la administración</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x</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778">
                <a:tc>
                  <a:txBody>
                    <a:bodyPr/>
                    <a:lstStyle/>
                    <a:p>
                      <a:pPr algn="ctr">
                        <a:lnSpc>
                          <a:spcPct val="150000"/>
                        </a:lnSpc>
                        <a:spcAft>
                          <a:spcPts val="0"/>
                        </a:spcAft>
                      </a:pPr>
                      <a:r>
                        <a:rPr lang="es-ES" sz="1000" dirty="0">
                          <a:solidFill>
                            <a:srgbClr val="000000"/>
                          </a:solidFill>
                          <a:latin typeface="Calibri"/>
                          <a:ea typeface="Times New Roman"/>
                        </a:rPr>
                        <a:t>9</a:t>
                      </a:r>
                      <a:endParaRPr lang="es-ES" sz="1100" dirty="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Calibri"/>
                          <a:ea typeface="Times New Roman"/>
                        </a:rPr>
                        <a:t>Evolución en el ámbito mundial de ventas directas</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x</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dirty="0">
                          <a:solidFill>
                            <a:srgbClr val="000000"/>
                          </a:solidFill>
                          <a:latin typeface="Calibri"/>
                          <a:ea typeface="Times New Roman"/>
                        </a:rPr>
                        <a:t> </a:t>
                      </a:r>
                      <a:endParaRPr lang="es-ES" sz="1100" dirty="0">
                        <a:latin typeface="Times New Roman"/>
                        <a:ea typeface="Times New Roman"/>
                      </a:endParaRPr>
                    </a:p>
                  </a:txBody>
                  <a:tcPr marL="39910" marR="39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576064" y="116632"/>
            <a:ext cx="7596336" cy="738664"/>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rgbClr val="000000"/>
                </a:solidFill>
                <a:effectLst/>
                <a:latin typeface="Arial" pitchFamily="34" charset="0"/>
                <a:ea typeface="Calibri" pitchFamily="34" charset="0"/>
              </a:rPr>
              <a:t>Siguiendo con el proceso de Planificación Estratégica se define </a:t>
            </a:r>
            <a:r>
              <a:rPr lang="es-EC" sz="1400" dirty="0" smtClean="0">
                <a:solidFill>
                  <a:srgbClr val="000000"/>
                </a:solidFill>
                <a:latin typeface="Arial" pitchFamily="34" charset="0"/>
                <a:ea typeface="Calibri" pitchFamily="34" charset="0"/>
              </a:rPr>
              <a:t>l</a:t>
            </a:r>
            <a:r>
              <a:rPr kumimoji="0" lang="es-EC" sz="1400" b="0" i="0" u="none" strike="noStrike" cap="none" normalizeH="0" baseline="0" dirty="0" smtClean="0">
                <a:ln>
                  <a:noFill/>
                </a:ln>
                <a:solidFill>
                  <a:srgbClr val="000000"/>
                </a:solidFill>
                <a:effectLst/>
                <a:latin typeface="Arial" pitchFamily="34" charset="0"/>
                <a:ea typeface="Calibri" pitchFamily="34" charset="0"/>
              </a:rPr>
              <a:t>a situación presente de la empresa, para lo cual se seleccionan las variables del entorno</a:t>
            </a:r>
            <a:r>
              <a:rPr kumimoji="0" lang="es-EC" sz="1400" b="0" i="0" u="none" strike="noStrike" cap="none" normalizeH="0" dirty="0" smtClean="0">
                <a:ln>
                  <a:noFill/>
                </a:ln>
                <a:solidFill>
                  <a:srgbClr val="000000"/>
                </a:solidFill>
                <a:effectLst/>
                <a:latin typeface="Arial" pitchFamily="34" charset="0"/>
                <a:ea typeface="Calibri" pitchFamily="34" charset="0"/>
              </a:rPr>
              <a:t> externo</a:t>
            </a:r>
            <a:r>
              <a:rPr kumimoji="0" lang="es-EC" sz="1400" b="0" i="0" u="none" strike="noStrike" cap="none" normalizeH="0" baseline="0" dirty="0" smtClean="0">
                <a:ln>
                  <a:noFill/>
                </a:ln>
                <a:solidFill>
                  <a:srgbClr val="000000"/>
                </a:solidFill>
                <a:effectLst/>
                <a:latin typeface="Arial" pitchFamily="34" charset="0"/>
                <a:ea typeface="Calibri" pitchFamily="34" charset="0"/>
              </a:rPr>
              <a:t> que tienen incidencia e impacto sobre la gestión de Moda Internacional</a:t>
            </a:r>
            <a:endParaRPr kumimoji="0" lang="es-EC" sz="1800" b="0" i="0" u="none" strike="noStrike" cap="none" normalizeH="0" baseline="0" dirty="0" smtClean="0">
              <a:ln>
                <a:noFill/>
              </a:ln>
              <a:solidFill>
                <a:schemeClr val="tx1"/>
              </a:solidFill>
              <a:effectLst/>
              <a:latin typeface="Arial" pitchFamily="34" charset="0"/>
            </a:endParaRPr>
          </a:p>
        </p:txBody>
      </p:sp>
      <p:sp>
        <p:nvSpPr>
          <p:cNvPr id="8" name="7 CuadroTexto"/>
          <p:cNvSpPr txBox="1"/>
          <p:nvPr/>
        </p:nvSpPr>
        <p:spPr>
          <a:xfrm>
            <a:off x="35496" y="1268760"/>
            <a:ext cx="539552" cy="4247317"/>
          </a:xfrm>
          <a:prstGeom prst="rect">
            <a:avLst/>
          </a:prstGeom>
          <a:noFill/>
        </p:spPr>
        <p:txBody>
          <a:bodyPr wrap="square" rtlCol="0">
            <a:spAutoFit/>
          </a:bodyPr>
          <a:lstStyle/>
          <a:p>
            <a:pPr algn="ctr"/>
            <a:r>
              <a:rPr lang="es-ES" b="1" dirty="0" smtClean="0"/>
              <a:t>M</a:t>
            </a:r>
          </a:p>
          <a:p>
            <a:pPr algn="ctr"/>
            <a:r>
              <a:rPr lang="es-ES" b="1" dirty="0" smtClean="0"/>
              <a:t>A</a:t>
            </a:r>
          </a:p>
          <a:p>
            <a:pPr algn="ctr"/>
            <a:r>
              <a:rPr lang="es-ES" b="1" dirty="0" smtClean="0"/>
              <a:t>C</a:t>
            </a:r>
          </a:p>
          <a:p>
            <a:pPr algn="ctr"/>
            <a:r>
              <a:rPr lang="es-ES" b="1" dirty="0" smtClean="0"/>
              <a:t>R</a:t>
            </a:r>
          </a:p>
          <a:p>
            <a:pPr algn="ctr"/>
            <a:r>
              <a:rPr lang="es-ES" b="1" dirty="0" smtClean="0"/>
              <a:t>O</a:t>
            </a:r>
          </a:p>
          <a:p>
            <a:pPr algn="ctr"/>
            <a:endParaRPr lang="es-ES" b="1" dirty="0" smtClean="0"/>
          </a:p>
          <a:p>
            <a:pPr algn="ctr"/>
            <a:r>
              <a:rPr lang="es-ES" b="1" dirty="0" smtClean="0"/>
              <a:t>E</a:t>
            </a:r>
          </a:p>
          <a:p>
            <a:pPr algn="ctr"/>
            <a:r>
              <a:rPr lang="es-ES" b="1" dirty="0" smtClean="0"/>
              <a:t>N</a:t>
            </a:r>
          </a:p>
          <a:p>
            <a:pPr algn="ctr"/>
            <a:r>
              <a:rPr lang="es-ES" b="1" dirty="0" smtClean="0"/>
              <a:t>T</a:t>
            </a:r>
          </a:p>
          <a:p>
            <a:pPr algn="ctr"/>
            <a:r>
              <a:rPr lang="es-ES" b="1" dirty="0" smtClean="0"/>
              <a:t>O</a:t>
            </a:r>
          </a:p>
          <a:p>
            <a:pPr algn="ctr"/>
            <a:r>
              <a:rPr lang="es-ES" b="1" dirty="0" smtClean="0"/>
              <a:t>R</a:t>
            </a:r>
          </a:p>
          <a:p>
            <a:pPr algn="ctr"/>
            <a:r>
              <a:rPr lang="es-ES" b="1" dirty="0" smtClean="0"/>
              <a:t>N</a:t>
            </a:r>
          </a:p>
          <a:p>
            <a:pPr algn="ctr"/>
            <a:r>
              <a:rPr lang="es-ES" b="1" dirty="0" smtClean="0"/>
              <a:t>O</a:t>
            </a:r>
          </a:p>
          <a:p>
            <a:pPr algn="ctr"/>
            <a:endParaRPr lang="es-ES" b="1" dirty="0" smtClean="0"/>
          </a:p>
          <a:p>
            <a:pPr algn="ctr"/>
            <a:endParaRPr lang="es-ES" b="1" dirty="0"/>
          </a:p>
        </p:txBody>
      </p:sp>
      <p:sp>
        <p:nvSpPr>
          <p:cNvPr id="9" name="8 Rectángulo"/>
          <p:cNvSpPr/>
          <p:nvPr/>
        </p:nvSpPr>
        <p:spPr>
          <a:xfrm>
            <a:off x="611560" y="5949280"/>
            <a:ext cx="4680520" cy="707886"/>
          </a:xfrm>
          <a:prstGeom prst="rect">
            <a:avLst/>
          </a:prstGeom>
        </p:spPr>
        <p:txBody>
          <a:bodyPr wrap="square">
            <a:spAutoFit/>
          </a:bodyPr>
          <a:lstStyle/>
          <a:p>
            <a:pPr algn="ctr"/>
            <a:r>
              <a:rPr lang="es-EC" sz="1000" i="1" dirty="0" smtClean="0">
                <a:latin typeface="Arial" pitchFamily="34" charset="0"/>
                <a:cs typeface="Arial" pitchFamily="34" charset="0"/>
              </a:rPr>
              <a:t>El segmento </a:t>
            </a:r>
            <a:r>
              <a:rPr lang="es-EC" sz="1000" i="1" dirty="0">
                <a:latin typeface="Arial" pitchFamily="34" charset="0"/>
                <a:cs typeface="Arial" pitchFamily="34" charset="0"/>
              </a:rPr>
              <a:t>comprendido entre los 15 y 64 años representa cerca del 68% de población, es decir que la población económicamente activa del Ecuador es la de mayor </a:t>
            </a:r>
            <a:r>
              <a:rPr lang="es-EC" sz="1000" i="1" dirty="0" smtClean="0">
                <a:latin typeface="Arial" pitchFamily="34" charset="0"/>
                <a:cs typeface="Arial" pitchFamily="34" charset="0"/>
              </a:rPr>
              <a:t>proporción. </a:t>
            </a:r>
          </a:p>
          <a:p>
            <a:pPr algn="ctr"/>
            <a:r>
              <a:rPr lang="es-EC" sz="1000" i="1" dirty="0" smtClean="0">
                <a:latin typeface="Arial" pitchFamily="34" charset="0"/>
                <a:cs typeface="Arial" pitchFamily="34" charset="0"/>
              </a:rPr>
              <a:t>Fuente: </a:t>
            </a:r>
            <a:r>
              <a:rPr lang="es-EC" sz="1000" i="1" dirty="0" err="1" smtClean="0">
                <a:latin typeface="Arial" pitchFamily="34" charset="0"/>
                <a:cs typeface="Arial" pitchFamily="34" charset="0"/>
              </a:rPr>
              <a:t>Inec</a:t>
            </a:r>
            <a:r>
              <a:rPr lang="es-EC" sz="1000" i="1" dirty="0" smtClean="0">
                <a:latin typeface="Arial" pitchFamily="34" charset="0"/>
                <a:cs typeface="Arial" pitchFamily="34" charset="0"/>
              </a:rPr>
              <a:t>, Datos del último censo de población 2010</a:t>
            </a:r>
            <a:endParaRPr lang="es-ES" sz="1000" i="1" dirty="0">
              <a:latin typeface="Arial" pitchFamily="34" charset="0"/>
              <a:cs typeface="Arial" pitchFamily="34" charset="0"/>
            </a:endParaRPr>
          </a:p>
        </p:txBody>
      </p:sp>
      <p:sp>
        <p:nvSpPr>
          <p:cNvPr id="1027" name="Rectangle 3"/>
          <p:cNvSpPr>
            <a:spLocks noChangeArrowheads="1"/>
          </p:cNvSpPr>
          <p:nvPr/>
        </p:nvSpPr>
        <p:spPr bwMode="auto">
          <a:xfrm>
            <a:off x="5940152" y="949077"/>
            <a:ext cx="3024336" cy="1615827"/>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buFontTx/>
              <a:buAutoNum type="arabicPeriod"/>
              <a:tabLst/>
            </a:pPr>
            <a:r>
              <a:rPr lang="es-EC" sz="900" dirty="0" smtClean="0">
                <a:solidFill>
                  <a:schemeClr val="bg1"/>
                </a:solidFill>
                <a:latin typeface="Arial" pitchFamily="34" charset="0"/>
                <a:ea typeface="Calibri" pitchFamily="34" charset="0"/>
                <a:cs typeface="Arial" pitchFamily="34" charset="0"/>
              </a:rPr>
              <a:t>Li</a:t>
            </a:r>
            <a:r>
              <a:rPr kumimoji="0" lang="es-EC" sz="900" b="0" i="0" u="none" strike="noStrike" cap="none" normalizeH="0" baseline="0" dirty="0" smtClean="0">
                <a:ln>
                  <a:noFill/>
                </a:ln>
                <a:solidFill>
                  <a:schemeClr val="bg1"/>
                </a:solidFill>
                <a:effectLst/>
                <a:latin typeface="Arial" pitchFamily="34" charset="0"/>
                <a:ea typeface="Calibri" pitchFamily="34" charset="0"/>
                <a:cs typeface="Arial" pitchFamily="34" charset="0"/>
              </a:rPr>
              <a:t>mita el tamaño de los mercados reduciéndolos a las clases más pobres de la sociedad, además crea incertidumbre y malestar en los consumidores, reduciendo la</a:t>
            </a:r>
            <a:r>
              <a:rPr kumimoji="0" lang="es-EC" sz="900" b="0" i="0" u="none" strike="noStrike" cap="none" normalizeH="0" dirty="0" smtClean="0">
                <a:ln>
                  <a:noFill/>
                </a:ln>
                <a:solidFill>
                  <a:schemeClr val="bg1"/>
                </a:solidFill>
                <a:effectLst/>
                <a:latin typeface="Arial" pitchFamily="34" charset="0"/>
                <a:ea typeface="Calibri" pitchFamily="34" charset="0"/>
                <a:cs typeface="Arial" pitchFamily="34" charset="0"/>
              </a:rPr>
              <a:t> </a:t>
            </a:r>
            <a:r>
              <a:rPr kumimoji="0" lang="es-EC" sz="900" b="0" i="0" u="none" strike="noStrike" cap="none" normalizeH="0" baseline="0" dirty="0" smtClean="0">
                <a:ln>
                  <a:noFill/>
                </a:ln>
                <a:solidFill>
                  <a:schemeClr val="bg1"/>
                </a:solidFill>
                <a:effectLst/>
                <a:latin typeface="Arial" pitchFamily="34" charset="0"/>
                <a:ea typeface="Calibri" pitchFamily="34" charset="0"/>
                <a:cs typeface="Arial" pitchFamily="34" charset="0"/>
              </a:rPr>
              <a:t>adquisición de prendas textiles.</a:t>
            </a:r>
          </a:p>
          <a:p>
            <a:pPr marL="228600" lvl="0" indent="-228600" algn="just" fontAlgn="base">
              <a:spcBef>
                <a:spcPct val="0"/>
              </a:spcBef>
              <a:spcAft>
                <a:spcPct val="0"/>
              </a:spcAft>
              <a:buFontTx/>
              <a:buAutoNum type="arabicPeriod"/>
            </a:pPr>
            <a:r>
              <a:rPr lang="es-ES" sz="900" dirty="0" smtClean="0">
                <a:solidFill>
                  <a:schemeClr val="bg1"/>
                </a:solidFill>
                <a:latin typeface="Arial" pitchFamily="34" charset="0"/>
                <a:cs typeface="Arial" pitchFamily="34" charset="0"/>
              </a:rPr>
              <a:t>Sinónimo de escasez, y por ende de bajos niveles de consumo.</a:t>
            </a:r>
          </a:p>
          <a:p>
            <a:pPr marL="228600" lvl="0" indent="-228600" algn="just" fontAlgn="base">
              <a:spcBef>
                <a:spcPct val="0"/>
              </a:spcBef>
              <a:spcAft>
                <a:spcPct val="0"/>
              </a:spcAft>
              <a:buFontTx/>
              <a:buAutoNum type="arabicPeriod"/>
            </a:pPr>
            <a:r>
              <a:rPr lang="es-EC" sz="900" dirty="0" smtClean="0">
                <a:solidFill>
                  <a:schemeClr val="bg1"/>
                </a:solidFill>
                <a:latin typeface="Arial" pitchFamily="34" charset="0"/>
                <a:cs typeface="Arial" pitchFamily="34" charset="0"/>
              </a:rPr>
              <a:t>La imagen internacional constituye una amenaza de bajo impacto, ya que las empresas en el exterior siguen viendo al país como un mercado atractivo para la inversión</a:t>
            </a:r>
            <a:endParaRPr kumimoji="0" lang="es-EC" sz="900" b="0" i="0" u="none" strike="noStrike" cap="none" normalizeH="0" baseline="0" dirty="0" smtClean="0">
              <a:ln>
                <a:noFill/>
              </a:ln>
              <a:solidFill>
                <a:schemeClr val="bg1"/>
              </a:solidFill>
              <a:effectLst/>
              <a:latin typeface="Arial" pitchFamily="34" charset="0"/>
              <a:cs typeface="Arial" pitchFamily="34" charset="0"/>
            </a:endParaRPr>
          </a:p>
        </p:txBody>
      </p:sp>
      <p:sp>
        <p:nvSpPr>
          <p:cNvPr id="11" name="Rectangle 3"/>
          <p:cNvSpPr>
            <a:spLocks noChangeArrowheads="1"/>
          </p:cNvSpPr>
          <p:nvPr/>
        </p:nvSpPr>
        <p:spPr bwMode="auto">
          <a:xfrm>
            <a:off x="5940152" y="2636912"/>
            <a:ext cx="3024336" cy="4108817"/>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228600" indent="-228600" algn="just">
              <a:buAutoNum type="arabicPeriod"/>
            </a:pPr>
            <a:r>
              <a:rPr lang="es-EC" sz="900" dirty="0" smtClean="0">
                <a:latin typeface="Arial" pitchFamily="34" charset="0"/>
                <a:cs typeface="Arial" pitchFamily="34" charset="0"/>
              </a:rPr>
              <a:t>La existencia de acuerdos multilaterales con países como Colombia, Bolivia y Perú  a través de la CAN, permiten una reducción de aranceles, lo cual se convierte en una oportunidad impacto que este no encarece a los bienes importados por Moda Internacional.</a:t>
            </a:r>
          </a:p>
          <a:p>
            <a:pPr marL="228600" indent="-228600" algn="just"/>
            <a:endParaRPr lang="es-EC" sz="900" dirty="0" smtClean="0">
              <a:latin typeface="Arial" pitchFamily="34" charset="0"/>
              <a:cs typeface="Arial" pitchFamily="34" charset="0"/>
            </a:endParaRPr>
          </a:p>
          <a:p>
            <a:pPr marL="228600" indent="-228600" algn="just"/>
            <a:r>
              <a:rPr lang="es-ES" sz="900" dirty="0" smtClean="0">
                <a:latin typeface="Arial" pitchFamily="34" charset="0"/>
                <a:cs typeface="Arial" pitchFamily="34" charset="0"/>
              </a:rPr>
              <a:t>2.   Los altos índices de desempleo de las mujeres, ha logrado formular nuevas alternativas de empleo como las ventas directas o vendedores independientes, siendo una gran ventaja de crecimiento para Moda Internacional, porque puede disponer de mano de obra para la construcción de redes de distribución fundamentadas en la venta directa.</a:t>
            </a:r>
          </a:p>
          <a:p>
            <a:pPr marL="228600" indent="-228600" algn="just">
              <a:buFontTx/>
              <a:buAutoNum type="arabicPeriod"/>
            </a:pPr>
            <a:endParaRPr lang="es-EC" sz="900" dirty="0" smtClean="0">
              <a:latin typeface="Arial" pitchFamily="34" charset="0"/>
              <a:cs typeface="Arial" pitchFamily="34" charset="0"/>
            </a:endParaRPr>
          </a:p>
          <a:p>
            <a:pPr marL="228600" indent="-228600" algn="just"/>
            <a:r>
              <a:rPr lang="es-EC" sz="900" dirty="0" smtClean="0">
                <a:latin typeface="Arial" pitchFamily="34" charset="0"/>
                <a:cs typeface="Arial" pitchFamily="34" charset="0"/>
              </a:rPr>
              <a:t>3.   Todo avance tecnológico aplicado a una empresa representa una oportunidad de mediano impacto, ya que ofrece ventajas, con herramientas diseñadas para dar respuestas de forma rápida y sencilla</a:t>
            </a:r>
            <a:endParaRPr lang="es-ES" sz="900" dirty="0" smtClean="0">
              <a:latin typeface="Arial" pitchFamily="34" charset="0"/>
              <a:cs typeface="Arial" pitchFamily="34" charset="0"/>
            </a:endParaRPr>
          </a:p>
          <a:p>
            <a:pPr marL="228600" indent="-228600" algn="just">
              <a:buFontTx/>
              <a:buAutoNum type="arabicPeriod"/>
            </a:pPr>
            <a:endParaRPr lang="es-EC" sz="900" dirty="0" smtClean="0">
              <a:latin typeface="Arial" pitchFamily="34" charset="0"/>
              <a:cs typeface="Arial" pitchFamily="34" charset="0"/>
            </a:endParaRPr>
          </a:p>
          <a:p>
            <a:pPr marL="228600" indent="-228600" algn="just"/>
            <a:r>
              <a:rPr lang="es-EC" sz="900" dirty="0" smtClean="0">
                <a:latin typeface="Arial" pitchFamily="34" charset="0"/>
                <a:cs typeface="Arial" pitchFamily="34" charset="0"/>
              </a:rPr>
              <a:t>4.   Las ventas directas y su evolución se muestran como una oportunidad de alto impacto para la empresa Moda Internacional, ya que como muestra la tendencia global, las ventas directas son el canal de distribución que permitirá mayor acaparamiento y participación del mercado ecuatoriano</a:t>
            </a:r>
            <a:endParaRPr lang="es-ES" sz="900" dirty="0" smtClean="0">
              <a:latin typeface="Arial" pitchFamily="34" charset="0"/>
              <a:cs typeface="Arial" pitchFamily="34" charset="0"/>
            </a:endParaRPr>
          </a:p>
          <a:p>
            <a:pPr marL="228600" indent="-228600" algn="just">
              <a:buAutoNum type="arabicPeriod"/>
            </a:pPr>
            <a:endParaRPr lang="es-EC"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bubble woman.JPG"/>
          <p:cNvPicPr>
            <a:picLocks noChangeAspect="1"/>
          </p:cNvPicPr>
          <p:nvPr/>
        </p:nvPicPr>
        <p:blipFill>
          <a:blip r:embed="rId2" cstate="screen"/>
          <a:srcRect/>
          <a:stretch>
            <a:fillRect/>
          </a:stretch>
        </p:blipFill>
        <p:spPr>
          <a:xfrm>
            <a:off x="0" y="-270933"/>
            <a:ext cx="9144000" cy="7128933"/>
          </a:xfrm>
          <a:prstGeom prst="rect">
            <a:avLst/>
          </a:prstGeom>
        </p:spPr>
      </p:pic>
      <p:sp>
        <p:nvSpPr>
          <p:cNvPr id="2" name="1 CuadroTexto"/>
          <p:cNvSpPr txBox="1"/>
          <p:nvPr/>
        </p:nvSpPr>
        <p:spPr>
          <a:xfrm>
            <a:off x="0" y="0"/>
            <a:ext cx="8352928" cy="923330"/>
          </a:xfrm>
          <a:prstGeom prst="rect">
            <a:avLst/>
          </a:prstGeom>
          <a:noFill/>
        </p:spPr>
        <p:txBody>
          <a:bodyPr wrap="square" rtlCol="0">
            <a:spAutoFit/>
          </a:bodyPr>
          <a:lstStyle/>
          <a:p>
            <a:r>
              <a:rPr lang="es-ES" sz="5400" dirty="0" smtClean="0">
                <a:solidFill>
                  <a:schemeClr val="bg1"/>
                </a:solidFill>
                <a:latin typeface="Arial" pitchFamily="34" charset="0"/>
                <a:cs typeface="Arial" pitchFamily="34" charset="0"/>
              </a:rPr>
              <a:t>INSIGHTS DEL TARGET</a:t>
            </a:r>
            <a:endParaRPr lang="es-ES" sz="5400" dirty="0">
              <a:solidFill>
                <a:schemeClr val="bg1"/>
              </a:solidFill>
              <a:latin typeface="Arial" pitchFamily="34" charset="0"/>
              <a:cs typeface="Arial" pitchFamily="34" charset="0"/>
            </a:endParaRPr>
          </a:p>
        </p:txBody>
      </p:sp>
      <p:sp>
        <p:nvSpPr>
          <p:cNvPr id="3" name="2 CuadroTexto"/>
          <p:cNvSpPr txBox="1"/>
          <p:nvPr/>
        </p:nvSpPr>
        <p:spPr>
          <a:xfrm>
            <a:off x="0" y="1844824"/>
            <a:ext cx="6804248" cy="6001643"/>
          </a:xfrm>
          <a:prstGeom prst="rect">
            <a:avLst/>
          </a:prstGeom>
          <a:noFill/>
        </p:spPr>
        <p:txBody>
          <a:bodyPr wrap="square" rtlCol="0">
            <a:spAutoFit/>
          </a:bodyPr>
          <a:lstStyle/>
          <a:p>
            <a:pPr>
              <a:buFont typeface="Wingdings" pitchFamily="2" charset="2"/>
              <a:buChar char="ü"/>
            </a:pPr>
            <a:r>
              <a:rPr lang="es-ES" sz="2400" dirty="0" smtClean="0">
                <a:latin typeface="Arial" pitchFamily="34" charset="0"/>
                <a:cs typeface="Arial" pitchFamily="34" charset="0"/>
              </a:rPr>
              <a:t>  Disfrutan de los momentos en </a:t>
            </a:r>
            <a:r>
              <a:rPr lang="es-ES" sz="3200" b="1" dirty="0" smtClean="0">
                <a:solidFill>
                  <a:srgbClr val="C00000"/>
                </a:solidFill>
                <a:latin typeface="Arial" pitchFamily="34" charset="0"/>
                <a:cs typeface="Arial" pitchFamily="34" charset="0"/>
              </a:rPr>
              <a:t>familia</a:t>
            </a:r>
            <a:endParaRPr lang="es-ES" sz="2400" b="1" dirty="0" smtClean="0">
              <a:solidFill>
                <a:srgbClr val="C00000"/>
              </a:solidFill>
              <a:latin typeface="Arial" pitchFamily="34" charset="0"/>
              <a:cs typeface="Arial" pitchFamily="34" charset="0"/>
            </a:endParaRPr>
          </a:p>
          <a:p>
            <a:pPr>
              <a:buFont typeface="Wingdings" pitchFamily="2" charset="2"/>
              <a:buChar char="ü"/>
            </a:pPr>
            <a:endParaRPr lang="es-ES" sz="2400" dirty="0" smtClean="0">
              <a:latin typeface="Arial" pitchFamily="34" charset="0"/>
              <a:cs typeface="Arial" pitchFamily="34" charset="0"/>
            </a:endParaRPr>
          </a:p>
          <a:p>
            <a:pPr>
              <a:buFont typeface="Wingdings" pitchFamily="2" charset="2"/>
              <a:buChar char="ü"/>
            </a:pPr>
            <a:r>
              <a:rPr lang="es-ES" sz="2400" dirty="0" smtClean="0">
                <a:latin typeface="Arial" pitchFamily="34" charset="0"/>
                <a:cs typeface="Arial" pitchFamily="34" charset="0"/>
              </a:rPr>
              <a:t> Se </a:t>
            </a:r>
            <a:r>
              <a:rPr lang="es-ES" sz="3200" b="1" dirty="0" smtClean="0">
                <a:solidFill>
                  <a:schemeClr val="accent6"/>
                </a:solidFill>
                <a:latin typeface="Arial" pitchFamily="34" charset="0"/>
                <a:cs typeface="Arial" pitchFamily="34" charset="0"/>
              </a:rPr>
              <a:t>reúnen</a:t>
            </a:r>
            <a:r>
              <a:rPr lang="es-ES" sz="2400" dirty="0" smtClean="0">
                <a:latin typeface="Arial" pitchFamily="34" charset="0"/>
                <a:cs typeface="Arial" pitchFamily="34" charset="0"/>
              </a:rPr>
              <a:t> con amigas a menudo</a:t>
            </a:r>
          </a:p>
          <a:p>
            <a:pPr>
              <a:buFont typeface="Wingdings" pitchFamily="2" charset="2"/>
              <a:buChar char="ü"/>
            </a:pPr>
            <a:endParaRPr lang="es-ES" sz="2400" dirty="0" smtClean="0">
              <a:latin typeface="Arial" pitchFamily="34" charset="0"/>
              <a:cs typeface="Arial" pitchFamily="34" charset="0"/>
            </a:endParaRPr>
          </a:p>
          <a:p>
            <a:pPr>
              <a:buFont typeface="Wingdings" pitchFamily="2" charset="2"/>
              <a:buChar char="ü"/>
            </a:pPr>
            <a:r>
              <a:rPr lang="es-ES" sz="2400" dirty="0" smtClean="0">
                <a:latin typeface="Arial" pitchFamily="34" charset="0"/>
                <a:cs typeface="Arial" pitchFamily="34" charset="0"/>
              </a:rPr>
              <a:t> Sienten la necesidad de </a:t>
            </a:r>
            <a:r>
              <a:rPr lang="es-ES" sz="3200" b="1" dirty="0" smtClean="0">
                <a:solidFill>
                  <a:srgbClr val="C00000"/>
                </a:solidFill>
                <a:latin typeface="Arial" pitchFamily="34" charset="0"/>
                <a:cs typeface="Arial" pitchFamily="34" charset="0"/>
              </a:rPr>
              <a:t>aportar     </a:t>
            </a:r>
            <a:r>
              <a:rPr lang="es-ES" sz="2400" dirty="0" smtClean="0">
                <a:latin typeface="Arial" pitchFamily="34" charset="0"/>
                <a:cs typeface="Arial" pitchFamily="34" charset="0"/>
              </a:rPr>
              <a:t>económicamente a su </a:t>
            </a:r>
            <a:r>
              <a:rPr lang="es-ES" sz="3200" dirty="0" smtClean="0">
                <a:solidFill>
                  <a:schemeClr val="accent5">
                    <a:lumMod val="20000"/>
                    <a:lumOff val="80000"/>
                  </a:schemeClr>
                </a:solidFill>
                <a:latin typeface="Arial" pitchFamily="34" charset="0"/>
                <a:cs typeface="Arial" pitchFamily="34" charset="0"/>
              </a:rPr>
              <a:t>hogar</a:t>
            </a:r>
            <a:endParaRPr lang="es-ES" sz="2400" dirty="0" smtClean="0">
              <a:solidFill>
                <a:schemeClr val="accent5">
                  <a:lumMod val="20000"/>
                  <a:lumOff val="80000"/>
                </a:schemeClr>
              </a:solidFill>
              <a:latin typeface="Arial" pitchFamily="34" charset="0"/>
              <a:cs typeface="Arial" pitchFamily="34" charset="0"/>
            </a:endParaRPr>
          </a:p>
          <a:p>
            <a:pPr>
              <a:buFont typeface="Wingdings" pitchFamily="2" charset="2"/>
              <a:buChar char="ü"/>
            </a:pPr>
            <a:endParaRPr lang="es-ES" sz="2400" dirty="0" smtClean="0">
              <a:latin typeface="Arial" pitchFamily="34" charset="0"/>
              <a:cs typeface="Arial" pitchFamily="34" charset="0"/>
            </a:endParaRPr>
          </a:p>
          <a:p>
            <a:pPr>
              <a:buFont typeface="Wingdings" pitchFamily="2" charset="2"/>
              <a:buChar char="ü"/>
            </a:pPr>
            <a:r>
              <a:rPr lang="es-ES" sz="2400" dirty="0" smtClean="0">
                <a:latin typeface="Arial" pitchFamily="34" charset="0"/>
                <a:cs typeface="Arial" pitchFamily="34" charset="0"/>
              </a:rPr>
              <a:t> Los momentos que pasan con sus </a:t>
            </a:r>
            <a:r>
              <a:rPr lang="es-ES" sz="3200" dirty="0" smtClean="0">
                <a:solidFill>
                  <a:schemeClr val="bg1"/>
                </a:solidFill>
                <a:latin typeface="Arial" pitchFamily="34" charset="0"/>
                <a:cs typeface="Arial" pitchFamily="34" charset="0"/>
              </a:rPr>
              <a:t>hijos</a:t>
            </a:r>
            <a:r>
              <a:rPr lang="es-ES" sz="2400" dirty="0" smtClean="0">
                <a:latin typeface="Arial" pitchFamily="34" charset="0"/>
                <a:cs typeface="Arial" pitchFamily="34" charset="0"/>
              </a:rPr>
              <a:t> son muy importantes para ellas, les preocupa el </a:t>
            </a:r>
            <a:r>
              <a:rPr lang="es-ES" sz="3200" b="1" dirty="0" smtClean="0">
                <a:solidFill>
                  <a:schemeClr val="accent6"/>
                </a:solidFill>
                <a:latin typeface="Arial" pitchFamily="34" charset="0"/>
                <a:cs typeface="Arial" pitchFamily="34" charset="0"/>
              </a:rPr>
              <a:t>tiempo </a:t>
            </a:r>
            <a:r>
              <a:rPr lang="es-ES" sz="2400" dirty="0" smtClean="0">
                <a:latin typeface="Arial" pitchFamily="34" charset="0"/>
                <a:cs typeface="Arial" pitchFamily="34" charset="0"/>
              </a:rPr>
              <a:t>que les dedican</a:t>
            </a:r>
          </a:p>
          <a:p>
            <a:pPr>
              <a:buFont typeface="Wingdings" pitchFamily="2" charset="2"/>
              <a:buChar char="ü"/>
            </a:pPr>
            <a:endParaRPr lang="es-ES" sz="2400" dirty="0" smtClean="0">
              <a:latin typeface="Arial" pitchFamily="34" charset="0"/>
              <a:cs typeface="Arial" pitchFamily="34" charset="0"/>
            </a:endParaRPr>
          </a:p>
          <a:p>
            <a:endParaRPr lang="es-ES" sz="2400" dirty="0" smtClean="0">
              <a:latin typeface="Arial" pitchFamily="34" charset="0"/>
              <a:cs typeface="Arial" pitchFamily="34" charset="0"/>
            </a:endParaRPr>
          </a:p>
          <a:p>
            <a:pPr>
              <a:buFont typeface="Wingdings" pitchFamily="2" charset="2"/>
              <a:buChar char="ü"/>
            </a:pPr>
            <a:endParaRPr lang="es-ES" sz="2400" dirty="0" smtClean="0">
              <a:latin typeface="Arial" pitchFamily="34" charset="0"/>
              <a:cs typeface="Arial" pitchFamily="34" charset="0"/>
            </a:endParaRPr>
          </a:p>
          <a:p>
            <a:pPr>
              <a:buFont typeface="Wingdings" pitchFamily="2" charset="2"/>
              <a:buChar char="ü"/>
            </a:pPr>
            <a:endParaRPr lang="es-ES" sz="2400" dirty="0">
              <a:latin typeface="Arial" pitchFamily="34" charset="0"/>
              <a:cs typeface="Arial" pitchFamily="34" charset="0"/>
            </a:endParaRPr>
          </a:p>
        </p:txBody>
      </p:sp>
      <p:sp>
        <p:nvSpPr>
          <p:cNvPr id="10" name="9 CuadroTexto"/>
          <p:cNvSpPr txBox="1"/>
          <p:nvPr/>
        </p:nvSpPr>
        <p:spPr>
          <a:xfrm>
            <a:off x="1403648" y="6581001"/>
            <a:ext cx="7740352" cy="276999"/>
          </a:xfrm>
          <a:prstGeom prst="rect">
            <a:avLst/>
          </a:prstGeom>
          <a:noFill/>
        </p:spPr>
        <p:txBody>
          <a:bodyPr wrap="square" rtlCol="0">
            <a:spAutoFit/>
          </a:bodyPr>
          <a:lstStyle/>
          <a:p>
            <a:pPr algn="r"/>
            <a:r>
              <a:rPr lang="es-ES" sz="1200" dirty="0" smtClean="0"/>
              <a:t>Fuente: TGI </a:t>
            </a:r>
            <a:r>
              <a:rPr lang="es-ES" sz="1200" dirty="0" err="1" smtClean="0"/>
              <a:t>Choices</a:t>
            </a:r>
            <a:r>
              <a:rPr lang="es-ES" sz="1200" dirty="0" smtClean="0"/>
              <a:t> Ola 2011 – Mujeres 18+ ABC</a:t>
            </a:r>
            <a:endParaRPr lang="es-E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496" y="1268760"/>
            <a:ext cx="539552" cy="3970318"/>
          </a:xfrm>
          <a:prstGeom prst="rect">
            <a:avLst/>
          </a:prstGeom>
          <a:noFill/>
        </p:spPr>
        <p:txBody>
          <a:bodyPr wrap="square" rtlCol="0">
            <a:spAutoFit/>
          </a:bodyPr>
          <a:lstStyle/>
          <a:p>
            <a:pPr algn="ctr"/>
            <a:r>
              <a:rPr lang="es-ES" b="1" dirty="0" smtClean="0"/>
              <a:t>M</a:t>
            </a:r>
          </a:p>
          <a:p>
            <a:pPr algn="ctr"/>
            <a:r>
              <a:rPr lang="es-ES" b="1" dirty="0" smtClean="0"/>
              <a:t>I</a:t>
            </a:r>
          </a:p>
          <a:p>
            <a:pPr algn="ctr"/>
            <a:r>
              <a:rPr lang="es-ES" b="1" dirty="0" smtClean="0"/>
              <a:t>C</a:t>
            </a:r>
          </a:p>
          <a:p>
            <a:pPr algn="ctr"/>
            <a:r>
              <a:rPr lang="es-ES" b="1" dirty="0" smtClean="0"/>
              <a:t>R</a:t>
            </a:r>
          </a:p>
          <a:p>
            <a:pPr algn="ctr"/>
            <a:r>
              <a:rPr lang="es-ES" b="1" dirty="0" smtClean="0"/>
              <a:t>O</a:t>
            </a:r>
          </a:p>
          <a:p>
            <a:pPr algn="ctr"/>
            <a:endParaRPr lang="es-ES" b="1" dirty="0" smtClean="0"/>
          </a:p>
          <a:p>
            <a:pPr algn="ctr"/>
            <a:r>
              <a:rPr lang="es-ES" b="1" dirty="0" smtClean="0"/>
              <a:t>E</a:t>
            </a:r>
          </a:p>
          <a:p>
            <a:pPr algn="ctr"/>
            <a:r>
              <a:rPr lang="es-ES" b="1" dirty="0" smtClean="0"/>
              <a:t>N</a:t>
            </a:r>
          </a:p>
          <a:p>
            <a:pPr algn="ctr"/>
            <a:r>
              <a:rPr lang="es-ES" b="1" dirty="0" smtClean="0"/>
              <a:t>T</a:t>
            </a:r>
          </a:p>
          <a:p>
            <a:pPr algn="ctr"/>
            <a:r>
              <a:rPr lang="es-ES" b="1" dirty="0" smtClean="0"/>
              <a:t>O</a:t>
            </a:r>
          </a:p>
          <a:p>
            <a:pPr algn="ctr"/>
            <a:r>
              <a:rPr lang="es-ES" b="1" dirty="0" smtClean="0"/>
              <a:t>R</a:t>
            </a:r>
          </a:p>
          <a:p>
            <a:pPr algn="ctr"/>
            <a:r>
              <a:rPr lang="es-ES" b="1" dirty="0" smtClean="0"/>
              <a:t>N</a:t>
            </a:r>
          </a:p>
          <a:p>
            <a:pPr algn="ctr"/>
            <a:r>
              <a:rPr lang="es-ES" b="1" dirty="0" smtClean="0"/>
              <a:t>O</a:t>
            </a:r>
          </a:p>
          <a:p>
            <a:pPr algn="ctr"/>
            <a:endParaRPr lang="es-ES" b="1" dirty="0"/>
          </a:p>
        </p:txBody>
      </p:sp>
      <p:sp>
        <p:nvSpPr>
          <p:cNvPr id="19457" name="Rectangle 1"/>
          <p:cNvSpPr>
            <a:spLocks noChangeArrowheads="1"/>
          </p:cNvSpPr>
          <p:nvPr/>
        </p:nvSpPr>
        <p:spPr bwMode="auto">
          <a:xfrm>
            <a:off x="539552" y="296362"/>
            <a:ext cx="7992888" cy="52322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Calibri" pitchFamily="34" charset="0"/>
              </a:rPr>
              <a:t>En base a las 5 fuerzas del modelo de </a:t>
            </a:r>
            <a:r>
              <a:rPr kumimoji="0" lang="es-ES" sz="1400" b="0" i="0" u="none" strike="noStrike" cap="none" normalizeH="0" baseline="0" dirty="0" err="1" smtClean="0">
                <a:ln>
                  <a:noFill/>
                </a:ln>
                <a:solidFill>
                  <a:schemeClr val="tx1"/>
                </a:solidFill>
                <a:effectLst/>
                <a:latin typeface="Arial" pitchFamily="34" charset="0"/>
                <a:ea typeface="Calibri" pitchFamily="34" charset="0"/>
              </a:rPr>
              <a:t>Porter</a:t>
            </a:r>
            <a:r>
              <a:rPr kumimoji="0" lang="es-ES" sz="1400" b="0" i="0" u="none" strike="noStrike" cap="none" normalizeH="0" baseline="0" dirty="0" smtClean="0">
                <a:ln>
                  <a:noFill/>
                </a:ln>
                <a:solidFill>
                  <a:schemeClr val="tx1"/>
                </a:solidFill>
                <a:effectLst/>
                <a:latin typeface="Arial" pitchFamily="34" charset="0"/>
                <a:ea typeface="Calibri" pitchFamily="34" charset="0"/>
              </a:rPr>
              <a:t>, herramienta utilizada para hacer un análisis de la del micro entorno de una empresa</a:t>
            </a:r>
            <a:r>
              <a:rPr lang="es-ES" sz="1400" dirty="0" smtClean="0">
                <a:solidFill>
                  <a:schemeClr val="tx1"/>
                </a:solidFill>
                <a:latin typeface="Arial" pitchFamily="34" charset="0"/>
                <a:ea typeface="Calibri" pitchFamily="34" charset="0"/>
              </a:rPr>
              <a:t> se determino las oportunidades y amenazas</a:t>
            </a:r>
            <a:endParaRPr kumimoji="0" lang="es-ES" sz="1800" b="0" i="0" u="none" strike="noStrike" cap="none" normalizeH="0" baseline="0" dirty="0" smtClean="0">
              <a:ln>
                <a:noFill/>
              </a:ln>
              <a:solidFill>
                <a:schemeClr val="tx1"/>
              </a:solidFill>
              <a:effectLst/>
              <a:latin typeface="Arial" pitchFamily="34" charset="0"/>
            </a:endParaRPr>
          </a:p>
        </p:txBody>
      </p:sp>
      <p:graphicFrame>
        <p:nvGraphicFramePr>
          <p:cNvPr id="4" name="3 Tabla"/>
          <p:cNvGraphicFramePr>
            <a:graphicFrameLocks noGrp="1"/>
          </p:cNvGraphicFramePr>
          <p:nvPr/>
        </p:nvGraphicFramePr>
        <p:xfrm>
          <a:off x="683568" y="1268760"/>
          <a:ext cx="5153047" cy="4064002"/>
        </p:xfrm>
        <a:graphic>
          <a:graphicData uri="http://schemas.openxmlformats.org/drawingml/2006/table">
            <a:tbl>
              <a:tblPr/>
              <a:tblGrid>
                <a:gridCol w="233626"/>
                <a:gridCol w="3066714"/>
                <a:gridCol w="617569"/>
                <a:gridCol w="617569"/>
                <a:gridCol w="617569"/>
              </a:tblGrid>
              <a:tr h="239059">
                <a:tc>
                  <a:txBody>
                    <a:bodyPr/>
                    <a:lstStyle/>
                    <a:p>
                      <a:pPr>
                        <a:lnSpc>
                          <a:spcPct val="115000"/>
                        </a:lnSpc>
                      </a:pPr>
                      <a:endParaRPr lang="es-ES" sz="1000">
                        <a:latin typeface="Calibri"/>
                        <a:ea typeface="Times New Roman"/>
                      </a:endParaRPr>
                    </a:p>
                  </a:txBody>
                  <a:tcPr marL="42258" marR="4225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50000"/>
                        </a:lnSpc>
                        <a:spcAft>
                          <a:spcPts val="0"/>
                        </a:spcAft>
                      </a:pPr>
                      <a:r>
                        <a:rPr lang="es-ES" sz="1000">
                          <a:solidFill>
                            <a:srgbClr val="000000"/>
                          </a:solidFill>
                          <a:latin typeface="Calibri"/>
                          <a:ea typeface="Times New Roman"/>
                        </a:rPr>
                        <a:t>MATRIZ RESUMEN OPORTUNIDADES Y AMENAZAS</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42258" marR="4225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000">
                        <a:latin typeface="Calibri"/>
                        <a:ea typeface="Times New Roman"/>
                      </a:endParaRPr>
                    </a:p>
                  </a:txBody>
                  <a:tcPr marL="42258" marR="42258" marT="0" marB="0" anchor="b">
                    <a:lnL>
                      <a:noFill/>
                    </a:lnL>
                    <a:lnR>
                      <a:noFill/>
                    </a:lnR>
                    <a:lnT>
                      <a:noFill/>
                    </a:lnT>
                    <a:lnB>
                      <a:noFill/>
                    </a:lnB>
                  </a:tcPr>
                </a:tc>
              </a:tr>
              <a:tr h="239059">
                <a:tc>
                  <a:txBody>
                    <a:bodyPr/>
                    <a:lstStyle/>
                    <a:p>
                      <a:pPr>
                        <a:lnSpc>
                          <a:spcPct val="115000"/>
                        </a:lnSpc>
                      </a:pPr>
                      <a:endParaRPr lang="es-ES" sz="1000">
                        <a:latin typeface="Calibri"/>
                        <a:ea typeface="Times New Roman"/>
                      </a:endParaRPr>
                    </a:p>
                  </a:txBody>
                  <a:tcPr marL="42258" marR="4225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OPORTUNIDADES</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3">
                  <a:txBody>
                    <a:bodyPr/>
                    <a:lstStyle/>
                    <a:p>
                      <a:pPr algn="ctr">
                        <a:lnSpc>
                          <a:spcPct val="150000"/>
                        </a:lnSpc>
                        <a:spcAft>
                          <a:spcPts val="0"/>
                        </a:spcAft>
                      </a:pPr>
                      <a:r>
                        <a:rPr lang="es-ES" sz="1000">
                          <a:solidFill>
                            <a:srgbClr val="000000"/>
                          </a:solidFill>
                          <a:latin typeface="Calibri"/>
                          <a:ea typeface="Times New Roman"/>
                        </a:rPr>
                        <a:t>IMPACTO</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s-ES"/>
                    </a:p>
                  </a:txBody>
                  <a:tcPr/>
                </a:tc>
                <a:tc hMerge="1">
                  <a:txBody>
                    <a:bodyPr/>
                    <a:lstStyle/>
                    <a:p>
                      <a:endParaRPr lang="es-ES"/>
                    </a:p>
                  </a:txBody>
                  <a:tcPr/>
                </a:tc>
              </a:tr>
              <a:tr h="478118">
                <a:tc>
                  <a:txBody>
                    <a:bodyPr/>
                    <a:lstStyle/>
                    <a:p>
                      <a:pPr algn="ctr">
                        <a:lnSpc>
                          <a:spcPct val="150000"/>
                        </a:lnSpc>
                        <a:spcAft>
                          <a:spcPts val="0"/>
                        </a:spcAft>
                      </a:pPr>
                      <a:r>
                        <a:rPr lang="es-ES" sz="1000">
                          <a:solidFill>
                            <a:srgbClr val="000000"/>
                          </a:solidFill>
                          <a:latin typeface="Calibri"/>
                          <a:ea typeface="Times New Roman"/>
                        </a:rPr>
                        <a:t>No.</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FACTOR</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ALTO</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MEDIO</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BAJO</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118">
                <a:tc>
                  <a:txBody>
                    <a:bodyPr/>
                    <a:lstStyle/>
                    <a:p>
                      <a:pPr algn="ctr">
                        <a:lnSpc>
                          <a:spcPct val="150000"/>
                        </a:lnSpc>
                        <a:spcAft>
                          <a:spcPts val="0"/>
                        </a:spcAft>
                      </a:pPr>
                      <a:r>
                        <a:rPr lang="es-ES" sz="1000">
                          <a:solidFill>
                            <a:srgbClr val="000000"/>
                          </a:solidFill>
                          <a:latin typeface="Calibri"/>
                          <a:ea typeface="Times New Roman"/>
                        </a:rPr>
                        <a:t>1</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Calibri"/>
                          <a:ea typeface="Times New Roman"/>
                        </a:rPr>
                        <a:t>Clientes fieles a la marca que valoran la calidad de las prendas</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x</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7176">
                <a:tc>
                  <a:txBody>
                    <a:bodyPr/>
                    <a:lstStyle/>
                    <a:p>
                      <a:pPr algn="ctr">
                        <a:lnSpc>
                          <a:spcPct val="150000"/>
                        </a:lnSpc>
                        <a:spcAft>
                          <a:spcPts val="0"/>
                        </a:spcAft>
                      </a:pPr>
                      <a:r>
                        <a:rPr lang="es-ES" sz="1000">
                          <a:solidFill>
                            <a:srgbClr val="000000"/>
                          </a:solidFill>
                          <a:latin typeface="Calibri"/>
                          <a:ea typeface="Times New Roman"/>
                        </a:rPr>
                        <a:t>2</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Calibri"/>
                          <a:ea typeface="Times New Roman"/>
                        </a:rPr>
                        <a:t>Consumidores de la marca Moda Internacional que siempre están pendientes de las nuevas colección de la marca</a:t>
                      </a:r>
                      <a:endParaRPr lang="es-ES" sz="1100">
                        <a:latin typeface="Times New Roman"/>
                        <a:ea typeface="Times New Roman"/>
                      </a:endParaRPr>
                    </a:p>
                  </a:txBody>
                  <a:tcPr marL="42258" marR="42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x</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59">
                <a:tc gridSpan="5">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39059">
                <a:tc>
                  <a:txBody>
                    <a:bodyPr/>
                    <a:lstStyle/>
                    <a:p>
                      <a:pPr>
                        <a:lnSpc>
                          <a:spcPct val="115000"/>
                        </a:lnSpc>
                      </a:pPr>
                      <a:endParaRPr lang="es-ES" sz="1000">
                        <a:latin typeface="Calibri"/>
                        <a:ea typeface="Times New Roman"/>
                      </a:endParaRPr>
                    </a:p>
                  </a:txBody>
                  <a:tcPr marL="42258" marR="4225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AMENAZAS</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3">
                  <a:txBody>
                    <a:bodyPr/>
                    <a:lstStyle/>
                    <a:p>
                      <a:pPr algn="ctr">
                        <a:lnSpc>
                          <a:spcPct val="150000"/>
                        </a:lnSpc>
                        <a:spcAft>
                          <a:spcPts val="0"/>
                        </a:spcAft>
                      </a:pPr>
                      <a:r>
                        <a:rPr lang="es-ES" sz="1000">
                          <a:solidFill>
                            <a:srgbClr val="000000"/>
                          </a:solidFill>
                          <a:latin typeface="Calibri"/>
                          <a:ea typeface="Times New Roman"/>
                        </a:rPr>
                        <a:t>IMPACTO</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s-ES"/>
                    </a:p>
                  </a:txBody>
                  <a:tcPr/>
                </a:tc>
                <a:tc hMerge="1">
                  <a:txBody>
                    <a:bodyPr/>
                    <a:lstStyle/>
                    <a:p>
                      <a:endParaRPr lang="es-ES"/>
                    </a:p>
                  </a:txBody>
                  <a:tcPr/>
                </a:tc>
              </a:tr>
              <a:tr h="478118">
                <a:tc>
                  <a:txBody>
                    <a:bodyPr/>
                    <a:lstStyle/>
                    <a:p>
                      <a:pPr algn="ctr">
                        <a:lnSpc>
                          <a:spcPct val="150000"/>
                        </a:lnSpc>
                        <a:spcAft>
                          <a:spcPts val="0"/>
                        </a:spcAft>
                      </a:pPr>
                      <a:r>
                        <a:rPr lang="es-ES" sz="1000">
                          <a:solidFill>
                            <a:srgbClr val="000000"/>
                          </a:solidFill>
                          <a:latin typeface="Calibri"/>
                          <a:ea typeface="Times New Roman"/>
                        </a:rPr>
                        <a:t>1</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Calibri"/>
                          <a:ea typeface="Times New Roman"/>
                        </a:rPr>
                        <a:t>Fuerte posicionamiento de R &amp; B en el mercado Ecuatoriano</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x</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118">
                <a:tc>
                  <a:txBody>
                    <a:bodyPr/>
                    <a:lstStyle/>
                    <a:p>
                      <a:pPr algn="ctr">
                        <a:lnSpc>
                          <a:spcPct val="150000"/>
                        </a:lnSpc>
                        <a:spcAft>
                          <a:spcPts val="0"/>
                        </a:spcAft>
                      </a:pPr>
                      <a:r>
                        <a:rPr lang="es-ES" sz="1000">
                          <a:solidFill>
                            <a:srgbClr val="000000"/>
                          </a:solidFill>
                          <a:latin typeface="Calibri"/>
                          <a:ea typeface="Times New Roman"/>
                        </a:rPr>
                        <a:t>2</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Calibri"/>
                          <a:ea typeface="Times New Roman"/>
                        </a:rPr>
                        <a:t>Importar la ropa desde Colombia mediante un solo proveedor "Moda Internacional Colombia"</a:t>
                      </a:r>
                      <a:endParaRPr lang="es-ES" sz="1100">
                        <a:latin typeface="Times New Roman"/>
                        <a:ea typeface="Times New Roman"/>
                      </a:endParaRPr>
                    </a:p>
                  </a:txBody>
                  <a:tcPr marL="42258" marR="42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x</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118">
                <a:tc>
                  <a:txBody>
                    <a:bodyPr/>
                    <a:lstStyle/>
                    <a:p>
                      <a:pPr algn="ctr">
                        <a:lnSpc>
                          <a:spcPct val="150000"/>
                        </a:lnSpc>
                        <a:spcAft>
                          <a:spcPts val="0"/>
                        </a:spcAft>
                      </a:pPr>
                      <a:r>
                        <a:rPr lang="es-ES" sz="1000">
                          <a:solidFill>
                            <a:srgbClr val="000000"/>
                          </a:solidFill>
                          <a:latin typeface="Calibri"/>
                          <a:ea typeface="Times New Roman"/>
                        </a:rPr>
                        <a:t>3</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000">
                          <a:solidFill>
                            <a:srgbClr val="000000"/>
                          </a:solidFill>
                          <a:latin typeface="Calibri"/>
                          <a:ea typeface="Times New Roman"/>
                        </a:rPr>
                        <a:t>Aumento de competidores que emplean la venta directa como canal de distribución </a:t>
                      </a:r>
                      <a:endParaRPr lang="es-ES" sz="1100">
                        <a:latin typeface="Times New Roman"/>
                        <a:ea typeface="Times New Roman"/>
                      </a:endParaRPr>
                    </a:p>
                  </a:txBody>
                  <a:tcPr marL="42258" marR="42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x</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a:solidFill>
                            <a:srgbClr val="000000"/>
                          </a:solidFill>
                          <a:latin typeface="Calibri"/>
                          <a:ea typeface="Times New Roman"/>
                        </a:rPr>
                        <a:t> </a:t>
                      </a:r>
                      <a:endParaRPr lang="es-ES" sz="110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000" dirty="0">
                          <a:solidFill>
                            <a:srgbClr val="000000"/>
                          </a:solidFill>
                          <a:latin typeface="Calibri"/>
                          <a:ea typeface="Times New Roman"/>
                        </a:rPr>
                        <a:t> </a:t>
                      </a:r>
                      <a:endParaRPr lang="es-ES" sz="1100" dirty="0">
                        <a:latin typeface="Times New Roman"/>
                        <a:ea typeface="Times New Roman"/>
                      </a:endParaRPr>
                    </a:p>
                  </a:txBody>
                  <a:tcPr marL="42258" marR="422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3"/>
          <p:cNvSpPr>
            <a:spLocks noChangeArrowheads="1"/>
          </p:cNvSpPr>
          <p:nvPr/>
        </p:nvSpPr>
        <p:spPr bwMode="auto">
          <a:xfrm>
            <a:off x="5940152" y="1831032"/>
            <a:ext cx="2880320" cy="92333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228600" lvl="0" indent="-228600" algn="just" fontAlgn="base">
              <a:spcBef>
                <a:spcPct val="0"/>
              </a:spcBef>
              <a:spcAft>
                <a:spcPct val="0"/>
              </a:spcAft>
              <a:buFontTx/>
              <a:buAutoNum type="arabicPeriod"/>
            </a:pPr>
            <a:r>
              <a:rPr lang="es-ES" sz="900" dirty="0" smtClean="0"/>
              <a:t>Los clientes son el motor de la empresa por eso debe realizarse un continuo seguimiento de estos por el flujo económico, estableciendo formalmente estrategias que busquen la </a:t>
            </a:r>
            <a:r>
              <a:rPr lang="es-ES" sz="900" dirty="0" err="1" smtClean="0"/>
              <a:t>fidelización</a:t>
            </a:r>
            <a:r>
              <a:rPr lang="es-ES" sz="900" dirty="0" smtClean="0"/>
              <a:t> de estos clientes a la empresa, así como un plan de incentivos de ventas</a:t>
            </a:r>
            <a:endParaRPr kumimoji="0" lang="es-EC" sz="9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Rectangle 3"/>
          <p:cNvSpPr>
            <a:spLocks noChangeArrowheads="1"/>
          </p:cNvSpPr>
          <p:nvPr/>
        </p:nvSpPr>
        <p:spPr bwMode="auto">
          <a:xfrm>
            <a:off x="5940152" y="3063443"/>
            <a:ext cx="2880320" cy="327782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228600" indent="-228600" algn="just">
              <a:buAutoNum type="arabicPeriod"/>
            </a:pPr>
            <a:r>
              <a:rPr lang="es-ES" sz="900" dirty="0" smtClean="0"/>
              <a:t>La rivalidad en estrategias de comercialización principalmente con sistemas de ventas de multinivel, son una amenaza de alto impacto para Moda Internacional, ya que aumenta la cantidad de oferentes de productos textiles, volviendo difícil la competencia en el mercado, en adición al posicionamiento de marcas como R &amp; B  y sus constantes campañas publicitarias y de promoción.</a:t>
            </a:r>
          </a:p>
          <a:p>
            <a:pPr marL="228600" indent="-228600" algn="just"/>
            <a:r>
              <a:rPr lang="es-ES" sz="900" dirty="0" smtClean="0"/>
              <a:t> </a:t>
            </a:r>
          </a:p>
          <a:p>
            <a:pPr marL="228600" indent="-228600" algn="just"/>
            <a:r>
              <a:rPr lang="es-EC" sz="900" dirty="0" smtClean="0"/>
              <a:t>2.  El 100% de sus proveedores son colombianos, concentrando la entrega de materia prima en 3 proveedores tanto en telas como apliques para la ropa, que es fabricada en los talleres de Moda Internacional en la ciudad de Cali, Colombia y posteriormente enviados hacia Ecuador.</a:t>
            </a:r>
            <a:endParaRPr lang="es-ES" sz="900" dirty="0" smtClean="0"/>
          </a:p>
          <a:p>
            <a:pPr marL="228600" indent="-228600" algn="just">
              <a:buAutoNum type="arabicPeriod"/>
            </a:pPr>
            <a:endParaRPr lang="es-ES" sz="900" dirty="0" smtClean="0"/>
          </a:p>
          <a:p>
            <a:pPr marL="228600" indent="-228600" algn="just">
              <a:buFontTx/>
              <a:buAutoNum type="arabicPeriod"/>
            </a:pPr>
            <a:r>
              <a:rPr lang="es-ES" sz="900" dirty="0" smtClean="0"/>
              <a:t>Mediante puntos de venta por lo general las prendas se comercializan por precios superiores por lo que su ganancia es más elevada, así como la facilidad de llevar ese momento el producto mientras que en el sistema de ventas directas se debe esperar para la entrega del pedido.</a:t>
            </a:r>
          </a:p>
          <a:p>
            <a:pPr marL="228600" indent="-228600" algn="just">
              <a:buAutoNum type="arabicPeriod"/>
            </a:pPr>
            <a:endParaRPr lang="es-ES" sz="9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836712"/>
            <a:ext cx="539552" cy="480131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b="1" dirty="0" smtClean="0"/>
              <a:t>A</a:t>
            </a:r>
          </a:p>
          <a:p>
            <a:pPr algn="ctr"/>
            <a:r>
              <a:rPr lang="es-ES" b="1" dirty="0" smtClean="0"/>
              <a:t>N</a:t>
            </a:r>
          </a:p>
          <a:p>
            <a:pPr algn="ctr"/>
            <a:r>
              <a:rPr lang="es-ES" b="1" dirty="0" smtClean="0"/>
              <a:t>Á</a:t>
            </a:r>
          </a:p>
          <a:p>
            <a:pPr algn="ctr"/>
            <a:r>
              <a:rPr lang="es-ES" b="1" dirty="0" smtClean="0"/>
              <a:t>L</a:t>
            </a:r>
          </a:p>
          <a:p>
            <a:pPr algn="ctr"/>
            <a:r>
              <a:rPr lang="es-ES" b="1" dirty="0" smtClean="0"/>
              <a:t>I</a:t>
            </a:r>
          </a:p>
          <a:p>
            <a:pPr algn="ctr"/>
            <a:r>
              <a:rPr lang="es-ES" b="1" dirty="0" smtClean="0"/>
              <a:t>S</a:t>
            </a:r>
          </a:p>
          <a:p>
            <a:pPr algn="ctr"/>
            <a:r>
              <a:rPr lang="es-ES" b="1" dirty="0" smtClean="0"/>
              <a:t>I</a:t>
            </a:r>
          </a:p>
          <a:p>
            <a:pPr algn="ctr"/>
            <a:r>
              <a:rPr lang="es-ES" b="1" dirty="0" smtClean="0"/>
              <a:t>S</a:t>
            </a:r>
          </a:p>
          <a:p>
            <a:pPr algn="ctr"/>
            <a:endParaRPr lang="es-ES" b="1" dirty="0" smtClean="0"/>
          </a:p>
          <a:p>
            <a:pPr algn="ctr"/>
            <a:r>
              <a:rPr lang="es-ES" b="1" dirty="0" smtClean="0"/>
              <a:t>I</a:t>
            </a:r>
          </a:p>
          <a:p>
            <a:pPr algn="ctr"/>
            <a:r>
              <a:rPr lang="es-ES" b="1" dirty="0" smtClean="0"/>
              <a:t>N</a:t>
            </a:r>
          </a:p>
          <a:p>
            <a:pPr algn="ctr"/>
            <a:r>
              <a:rPr lang="es-ES" b="1" dirty="0" smtClean="0"/>
              <a:t>T</a:t>
            </a:r>
          </a:p>
          <a:p>
            <a:pPr algn="ctr"/>
            <a:r>
              <a:rPr lang="es-ES" b="1" dirty="0" smtClean="0"/>
              <a:t>E</a:t>
            </a:r>
          </a:p>
          <a:p>
            <a:pPr algn="ctr"/>
            <a:r>
              <a:rPr lang="es-ES" b="1" dirty="0" smtClean="0"/>
              <a:t>R</a:t>
            </a:r>
          </a:p>
          <a:p>
            <a:pPr algn="ctr"/>
            <a:r>
              <a:rPr lang="es-ES" b="1" dirty="0" smtClean="0"/>
              <a:t>N</a:t>
            </a:r>
          </a:p>
          <a:p>
            <a:pPr algn="ctr"/>
            <a:r>
              <a:rPr lang="es-ES" b="1" dirty="0" smtClean="0"/>
              <a:t>O</a:t>
            </a:r>
          </a:p>
          <a:p>
            <a:pPr algn="ctr"/>
            <a:endParaRPr lang="es-ES" b="1" dirty="0"/>
          </a:p>
        </p:txBody>
      </p:sp>
      <p:graphicFrame>
        <p:nvGraphicFramePr>
          <p:cNvPr id="3" name="2 Tabla"/>
          <p:cNvGraphicFramePr>
            <a:graphicFrameLocks noGrp="1"/>
          </p:cNvGraphicFramePr>
          <p:nvPr/>
        </p:nvGraphicFramePr>
        <p:xfrm>
          <a:off x="1763688" y="548680"/>
          <a:ext cx="5610226" cy="3277362"/>
        </p:xfrm>
        <a:graphic>
          <a:graphicData uri="http://schemas.openxmlformats.org/drawingml/2006/table">
            <a:tbl>
              <a:tblPr/>
              <a:tblGrid>
                <a:gridCol w="269906"/>
                <a:gridCol w="3383028"/>
                <a:gridCol w="652219"/>
                <a:gridCol w="652219"/>
                <a:gridCol w="652854"/>
              </a:tblGrid>
              <a:tr h="191770">
                <a:tc>
                  <a:txBody>
                    <a:bodyPr/>
                    <a:lstStyle/>
                    <a:p>
                      <a:pPr>
                        <a:lnSpc>
                          <a:spcPct val="115000"/>
                        </a:lnSpc>
                      </a:pPr>
                      <a:endParaRPr lang="es-ES" sz="1100" dirty="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S" sz="1100">
                          <a:solidFill>
                            <a:srgbClr val="000000"/>
                          </a:solidFill>
                          <a:latin typeface="Calibri"/>
                          <a:ea typeface="Times New Roman"/>
                        </a:rPr>
                        <a:t>MATRIZ RESUMEN FORTALEZAS Y DEBILIDADES</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lnSpc>
                          <a:spcPct val="115000"/>
                        </a:lnSpc>
                        <a:spcAft>
                          <a:spcPts val="0"/>
                        </a:spcAft>
                      </a:pPr>
                      <a:r>
                        <a:rPr lang="es-ES" sz="1100">
                          <a:solidFill>
                            <a:srgbClr val="000000"/>
                          </a:solidFill>
                          <a:latin typeface="Calibri"/>
                          <a:ea typeface="Times New Roman"/>
                        </a:rPr>
                        <a:t>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rPr>
                        <a:t> </a:t>
                      </a:r>
                      <a:endParaRPr lang="es-ES" sz="1200">
                        <a:latin typeface="Times New Roman"/>
                        <a:ea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s-ES" sz="1100">
                        <a:latin typeface="Calibri"/>
                        <a:ea typeface="Times New Roman"/>
                      </a:endParaRPr>
                    </a:p>
                  </a:txBody>
                  <a:tcPr marL="44450" marR="44450" marT="0" marB="0" anchor="b">
                    <a:lnL>
                      <a:noFill/>
                    </a:lnL>
                    <a:lnR>
                      <a:noFill/>
                    </a:lnR>
                    <a:lnT>
                      <a:noFill/>
                    </a:lnT>
                    <a:lnB>
                      <a:noFill/>
                    </a:lnB>
                  </a:tcPr>
                </a:tc>
              </a:tr>
              <a:tr h="191770">
                <a:tc>
                  <a:txBody>
                    <a:bodyPr/>
                    <a:lstStyle/>
                    <a:p>
                      <a:pPr>
                        <a:lnSpc>
                          <a:spcPct val="115000"/>
                        </a:lnSpc>
                      </a:pPr>
                      <a:endParaRPr lang="es-ES"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rPr>
                        <a:t>FORTALEZAS</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3">
                  <a:txBody>
                    <a:bodyPr/>
                    <a:lstStyle/>
                    <a:p>
                      <a:pPr algn="ctr">
                        <a:lnSpc>
                          <a:spcPct val="115000"/>
                        </a:lnSpc>
                        <a:spcAft>
                          <a:spcPts val="0"/>
                        </a:spcAft>
                      </a:pPr>
                      <a:r>
                        <a:rPr lang="es-ES" sz="1100">
                          <a:solidFill>
                            <a:srgbClr val="000000"/>
                          </a:solidFill>
                          <a:latin typeface="Calibri"/>
                          <a:ea typeface="Times New Roman"/>
                        </a:rPr>
                        <a:t>IMPACTO</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s-ES"/>
                    </a:p>
                  </a:txBody>
                  <a:tcPr/>
                </a:tc>
                <a:tc hMerge="1">
                  <a:txBody>
                    <a:bodyPr/>
                    <a:lstStyle/>
                    <a:p>
                      <a:endParaRPr lang="es-ES"/>
                    </a:p>
                  </a:txBody>
                  <a:tcPr/>
                </a:tc>
              </a:tr>
              <a:tr h="191770">
                <a:tc>
                  <a:txBody>
                    <a:bodyPr/>
                    <a:lstStyle/>
                    <a:p>
                      <a:pPr algn="ctr">
                        <a:lnSpc>
                          <a:spcPct val="115000"/>
                        </a:lnSpc>
                        <a:spcAft>
                          <a:spcPts val="0"/>
                        </a:spcAft>
                      </a:pPr>
                      <a:r>
                        <a:rPr lang="es-ES" sz="1100">
                          <a:solidFill>
                            <a:srgbClr val="000000"/>
                          </a:solidFill>
                          <a:latin typeface="Calibri"/>
                          <a:ea typeface="Times New Roman"/>
                        </a:rPr>
                        <a:t>No.</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rPr>
                        <a:t>FACTOR</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rPr>
                        <a:t>ALTO</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rPr>
                        <a:t>MEDIO</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rPr>
                        <a:t>BAJO</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770">
                <a:tc>
                  <a:txBody>
                    <a:bodyPr/>
                    <a:lstStyle/>
                    <a:p>
                      <a:pPr algn="ctr">
                        <a:lnSpc>
                          <a:spcPct val="115000"/>
                        </a:lnSpc>
                        <a:spcAft>
                          <a:spcPts val="0"/>
                        </a:spcAft>
                      </a:pPr>
                      <a:r>
                        <a:rPr lang="es-ES" sz="1100">
                          <a:solidFill>
                            <a:srgbClr val="000000"/>
                          </a:solidFill>
                          <a:latin typeface="Calibri"/>
                          <a:ea typeface="Times New Roman"/>
                        </a:rPr>
                        <a:t>1</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a:solidFill>
                            <a:srgbClr val="000000"/>
                          </a:solidFill>
                          <a:latin typeface="Calibri"/>
                          <a:ea typeface="Times New Roman"/>
                        </a:rPr>
                        <a:t>La contabilidad es una actividad de control diario</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rPr>
                        <a:t>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rPr>
                        <a:t>x</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rPr>
                        <a:t>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770">
                <a:tc>
                  <a:txBody>
                    <a:bodyPr/>
                    <a:lstStyle/>
                    <a:p>
                      <a:pPr algn="ctr">
                        <a:lnSpc>
                          <a:spcPct val="115000"/>
                        </a:lnSpc>
                        <a:spcAft>
                          <a:spcPts val="0"/>
                        </a:spcAft>
                      </a:pPr>
                      <a:r>
                        <a:rPr lang="es-ES" sz="1100">
                          <a:solidFill>
                            <a:srgbClr val="000000"/>
                          </a:solidFill>
                          <a:latin typeface="Calibri"/>
                          <a:ea typeface="Times New Roman"/>
                        </a:rPr>
                        <a:t>2</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a:solidFill>
                            <a:srgbClr val="000000"/>
                          </a:solidFill>
                          <a:latin typeface="Calibri"/>
                          <a:ea typeface="Times New Roman"/>
                        </a:rPr>
                        <a:t>Existen criterios de decisión participativa</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rPr>
                        <a:t>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rPr>
                        <a:t>x</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rPr>
                        <a:t>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770">
                <a:tc>
                  <a:txBody>
                    <a:bodyPr/>
                    <a:lstStyle/>
                    <a:p>
                      <a:pPr algn="ctr">
                        <a:lnSpc>
                          <a:spcPct val="115000"/>
                        </a:lnSpc>
                        <a:spcAft>
                          <a:spcPts val="0"/>
                        </a:spcAft>
                      </a:pPr>
                      <a:r>
                        <a:rPr lang="es-ES" sz="1100">
                          <a:solidFill>
                            <a:srgbClr val="000000"/>
                          </a:solidFill>
                          <a:latin typeface="Calibri"/>
                          <a:ea typeface="Times New Roman"/>
                        </a:rPr>
                        <a:t>3</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a:solidFill>
                            <a:srgbClr val="000000"/>
                          </a:solidFill>
                          <a:latin typeface="Calibri"/>
                          <a:ea typeface="Times New Roman"/>
                        </a:rPr>
                        <a:t>La empresa cuenta con capital para su expansión</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rPr>
                        <a:t>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rPr>
                        <a:t>x</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rPr>
                        <a:t>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770">
                <a:tc>
                  <a:txBody>
                    <a:bodyPr/>
                    <a:lstStyle/>
                    <a:p>
                      <a:pPr algn="ctr">
                        <a:lnSpc>
                          <a:spcPct val="115000"/>
                        </a:lnSpc>
                        <a:spcAft>
                          <a:spcPts val="0"/>
                        </a:spcAft>
                      </a:pPr>
                      <a:r>
                        <a:rPr lang="es-ES" sz="1100">
                          <a:solidFill>
                            <a:srgbClr val="000000"/>
                          </a:solidFill>
                          <a:latin typeface="Calibri"/>
                          <a:ea typeface="Times New Roman"/>
                        </a:rPr>
                        <a:t>4</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a:solidFill>
                            <a:srgbClr val="000000"/>
                          </a:solidFill>
                          <a:latin typeface="Calibri"/>
                          <a:ea typeface="Times New Roman"/>
                        </a:rPr>
                        <a:t>Excelente atención al cliente</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rPr>
                        <a:t>x</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rPr>
                        <a:t>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rPr>
                        <a:t>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770">
                <a:tc>
                  <a:txBody>
                    <a:bodyPr/>
                    <a:lstStyle/>
                    <a:p>
                      <a:pPr algn="ctr">
                        <a:lnSpc>
                          <a:spcPct val="115000"/>
                        </a:lnSpc>
                        <a:spcAft>
                          <a:spcPts val="0"/>
                        </a:spcAft>
                      </a:pPr>
                      <a:r>
                        <a:rPr lang="es-ES" sz="1100">
                          <a:solidFill>
                            <a:srgbClr val="000000"/>
                          </a:solidFill>
                          <a:latin typeface="Calibri"/>
                          <a:ea typeface="Times New Roman"/>
                        </a:rPr>
                        <a:t>5</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a:solidFill>
                            <a:srgbClr val="000000"/>
                          </a:solidFill>
                          <a:latin typeface="Calibri"/>
                          <a:ea typeface="Times New Roman"/>
                        </a:rPr>
                        <a:t>Gerencia con alta capacidad de dirección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rPr>
                        <a:t>x</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rPr>
                        <a:t>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rPr>
                        <a:t>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770">
                <a:tc gridSpan="5">
                  <a:txBody>
                    <a:bodyPr/>
                    <a:lstStyle/>
                    <a:p>
                      <a:pPr algn="ctr">
                        <a:lnSpc>
                          <a:spcPct val="115000"/>
                        </a:lnSpc>
                        <a:spcAft>
                          <a:spcPts val="0"/>
                        </a:spcAft>
                      </a:pPr>
                      <a:r>
                        <a:rPr lang="es-ES" sz="1100">
                          <a:solidFill>
                            <a:srgbClr val="000000"/>
                          </a:solidFill>
                          <a:latin typeface="Calibri"/>
                          <a:ea typeface="Times New Roman"/>
                        </a:rPr>
                        <a:t>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1770">
                <a:tc>
                  <a:txBody>
                    <a:bodyPr/>
                    <a:lstStyle/>
                    <a:p>
                      <a:pPr>
                        <a:lnSpc>
                          <a:spcPct val="115000"/>
                        </a:lnSpc>
                      </a:pPr>
                      <a:endParaRPr lang="es-ES" sz="1100">
                        <a:latin typeface="Calibri"/>
                        <a:ea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rPr>
                        <a:t>DEBILIDADES</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3">
                  <a:txBody>
                    <a:bodyPr/>
                    <a:lstStyle/>
                    <a:p>
                      <a:pPr algn="ctr">
                        <a:lnSpc>
                          <a:spcPct val="115000"/>
                        </a:lnSpc>
                        <a:spcAft>
                          <a:spcPts val="0"/>
                        </a:spcAft>
                      </a:pPr>
                      <a:r>
                        <a:rPr lang="es-ES" sz="1100">
                          <a:solidFill>
                            <a:srgbClr val="000000"/>
                          </a:solidFill>
                          <a:latin typeface="Calibri"/>
                          <a:ea typeface="Times New Roman"/>
                        </a:rPr>
                        <a:t>IMPACTO</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s-ES"/>
                    </a:p>
                  </a:txBody>
                  <a:tcPr/>
                </a:tc>
                <a:tc hMerge="1">
                  <a:txBody>
                    <a:bodyPr/>
                    <a:lstStyle/>
                    <a:p>
                      <a:endParaRPr lang="es-ES"/>
                    </a:p>
                  </a:txBody>
                  <a:tcPr/>
                </a:tc>
              </a:tr>
              <a:tr h="191770">
                <a:tc>
                  <a:txBody>
                    <a:bodyPr/>
                    <a:lstStyle/>
                    <a:p>
                      <a:pPr algn="ctr">
                        <a:lnSpc>
                          <a:spcPct val="115000"/>
                        </a:lnSpc>
                        <a:spcAft>
                          <a:spcPts val="0"/>
                        </a:spcAft>
                      </a:pPr>
                      <a:r>
                        <a:rPr lang="es-ES" sz="1100">
                          <a:solidFill>
                            <a:srgbClr val="000000"/>
                          </a:solidFill>
                          <a:latin typeface="Calibri"/>
                          <a:ea typeface="Times New Roman"/>
                        </a:rPr>
                        <a:t>1</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dirty="0">
                          <a:solidFill>
                            <a:srgbClr val="000000"/>
                          </a:solidFill>
                          <a:latin typeface="Calibri"/>
                          <a:ea typeface="Times New Roman"/>
                        </a:rPr>
                        <a:t>La empresa no cuenta con una filosofía ni plan estratégico formal</a:t>
                      </a:r>
                      <a:endParaRPr lang="es-ES"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rPr>
                        <a:t>x</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rPr>
                        <a:t>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rPr>
                        <a:t>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175">
                <a:tc>
                  <a:txBody>
                    <a:bodyPr/>
                    <a:lstStyle/>
                    <a:p>
                      <a:pPr algn="ctr">
                        <a:lnSpc>
                          <a:spcPct val="115000"/>
                        </a:lnSpc>
                        <a:spcAft>
                          <a:spcPts val="0"/>
                        </a:spcAft>
                      </a:pPr>
                      <a:r>
                        <a:rPr lang="es-ES" sz="1100">
                          <a:solidFill>
                            <a:srgbClr val="000000"/>
                          </a:solidFill>
                          <a:latin typeface="Calibri"/>
                          <a:ea typeface="Times New Roman"/>
                        </a:rPr>
                        <a:t>2</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a:solidFill>
                            <a:srgbClr val="000000"/>
                          </a:solidFill>
                          <a:latin typeface="Calibri"/>
                          <a:ea typeface="Times New Roman"/>
                        </a:rPr>
                        <a:t>No cuenta con una estructura que delimite funciones y responsabilidades, manual de organización</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rPr>
                        <a:t>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rPr>
                        <a:t>x</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rPr>
                        <a:t>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175">
                <a:tc>
                  <a:txBody>
                    <a:bodyPr/>
                    <a:lstStyle/>
                    <a:p>
                      <a:pPr algn="ctr">
                        <a:lnSpc>
                          <a:spcPct val="115000"/>
                        </a:lnSpc>
                        <a:spcAft>
                          <a:spcPts val="0"/>
                        </a:spcAft>
                      </a:pPr>
                      <a:r>
                        <a:rPr lang="es-ES" sz="1100">
                          <a:solidFill>
                            <a:srgbClr val="000000"/>
                          </a:solidFill>
                          <a:latin typeface="Calibri"/>
                          <a:ea typeface="Times New Roman"/>
                        </a:rPr>
                        <a:t>3</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100">
                          <a:solidFill>
                            <a:srgbClr val="000000"/>
                          </a:solidFill>
                          <a:latin typeface="Calibri"/>
                          <a:ea typeface="Times New Roman"/>
                        </a:rPr>
                        <a:t>No cuenta con prácticas para la contratación, inducción y capacitación del personal </a:t>
                      </a:r>
                      <a:endParaRPr lang="es-ES"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rPr>
                        <a:t> </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Calibri"/>
                          <a:ea typeface="Times New Roman"/>
                        </a:rPr>
                        <a:t>x</a:t>
                      </a:r>
                      <a:endParaRPr lang="es-ES"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latin typeface="Calibri"/>
                          <a:ea typeface="Times New Roman"/>
                        </a:rPr>
                        <a:t> </a:t>
                      </a:r>
                      <a:endParaRPr lang="es-ES"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3 Rectángulo"/>
          <p:cNvSpPr/>
          <p:nvPr/>
        </p:nvSpPr>
        <p:spPr>
          <a:xfrm>
            <a:off x="1187624" y="4776247"/>
            <a:ext cx="6552728" cy="1569660"/>
          </a:xfrm>
          <a:prstGeom prst="rect">
            <a:avLst/>
          </a:prstGeom>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r>
              <a:rPr lang="es-ES" sz="1600" dirty="0" smtClean="0">
                <a:latin typeface="Arial" pitchFamily="34" charset="0"/>
                <a:cs typeface="Arial" pitchFamily="34" charset="0"/>
              </a:rPr>
              <a:t> Pese a que la empresa no cuenta con un manual o documento que sustente la información para la toma de decisiones, es pertinente resaltar que estas se toman en función de la experiencia adquirida con el diario trabajo o en ocasiones se sustentan en el saber hacer (</a:t>
            </a:r>
            <a:r>
              <a:rPr lang="es-ES" sz="1600" dirty="0" err="1" smtClean="0">
                <a:latin typeface="Arial" pitchFamily="34" charset="0"/>
                <a:cs typeface="Arial" pitchFamily="34" charset="0"/>
              </a:rPr>
              <a:t>know</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how</a:t>
            </a:r>
            <a:r>
              <a:rPr lang="es-ES" sz="1600" dirty="0" smtClean="0">
                <a:latin typeface="Arial" pitchFamily="34" charset="0"/>
                <a:cs typeface="Arial" pitchFamily="34" charset="0"/>
              </a:rPr>
              <a:t>) de la empresa.</a:t>
            </a:r>
          </a:p>
          <a:p>
            <a:pPr algn="ctr">
              <a:buFont typeface="Wingdings" pitchFamily="2" charset="2"/>
              <a:buChar char="ü"/>
            </a:pPr>
            <a:endParaRPr lang="es-ES" sz="1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descr="G:\LightBoxes2.0\LightBox2.0 Collection\iStock_000006173515Large.jpg"/>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Tree>
    <p:extLst>
      <p:ext uri="{BB962C8B-B14F-4D97-AF65-F5344CB8AC3E}">
        <p14:creationId xmlns="" xmlns:p14="http://schemas.microsoft.com/office/powerpoint/2010/main" val="111283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149731"/>
            <a:ext cx="8280920" cy="830997"/>
          </a:xfrm>
          <a:prstGeom prst="rect">
            <a:avLst/>
          </a:prstGeom>
        </p:spPr>
        <p:txBody>
          <a:bodyPr wrap="square">
            <a:spAutoFit/>
          </a:bodyPr>
          <a:lstStyle/>
          <a:p>
            <a:pPr algn="ctr"/>
            <a:r>
              <a:rPr lang="es-ES" sz="2400" b="1" dirty="0" smtClean="0">
                <a:latin typeface="Arial" pitchFamily="34" charset="0"/>
                <a:cs typeface="Arial" pitchFamily="34" charset="0"/>
              </a:rPr>
              <a:t>OBJETIVOS ESTRATÉGICOS PARA EL ÁREA COMERCIAL </a:t>
            </a:r>
            <a:endParaRPr lang="es-ES" sz="2400" b="1" dirty="0">
              <a:latin typeface="Arial" pitchFamily="34" charset="0"/>
              <a:cs typeface="Arial" pitchFamily="34" charset="0"/>
            </a:endParaRPr>
          </a:p>
        </p:txBody>
      </p:sp>
      <p:sp>
        <p:nvSpPr>
          <p:cNvPr id="3" name="2 CuadroTexto"/>
          <p:cNvSpPr txBox="1"/>
          <p:nvPr/>
        </p:nvSpPr>
        <p:spPr>
          <a:xfrm>
            <a:off x="179512" y="1268760"/>
            <a:ext cx="8712968" cy="132343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marL="342900" indent="-342900" algn="just"/>
            <a:r>
              <a:rPr lang="es-ES" sz="1600" dirty="0" smtClean="0">
                <a:solidFill>
                  <a:schemeClr val="accent6"/>
                </a:solidFill>
                <a:latin typeface="Arial" pitchFamily="34" charset="0"/>
                <a:cs typeface="Arial" pitchFamily="34" charset="0"/>
              </a:rPr>
              <a:t>1. Posicionamiento</a:t>
            </a:r>
          </a:p>
          <a:p>
            <a:pPr marL="342900" indent="-342900" algn="just"/>
            <a:r>
              <a:rPr lang="es-ES" sz="1600" dirty="0" smtClean="0">
                <a:latin typeface="Arial" pitchFamily="34" charset="0"/>
                <a:cs typeface="Arial" pitchFamily="34" charset="0"/>
              </a:rPr>
              <a:t>      </a:t>
            </a:r>
          </a:p>
          <a:p>
            <a:pPr marL="342900" indent="-342900" algn="ctr"/>
            <a:r>
              <a:rPr lang="es-ES" sz="1600" dirty="0" smtClean="0">
                <a:latin typeface="Arial" pitchFamily="34" charset="0"/>
                <a:cs typeface="Arial" pitchFamily="34" charset="0"/>
              </a:rPr>
              <a:t>Posicionar hasta el 2018 a Moda Internacional y su atributo de calidad en la mente de las consumidoras, obteniendo niveles de recordación superiores al 45% en los segmentos de mercado seleccionados, gracias a los esfuerzos en publicidad y ventas.</a:t>
            </a:r>
          </a:p>
        </p:txBody>
      </p:sp>
      <p:sp>
        <p:nvSpPr>
          <p:cNvPr id="5" name="4 CuadroTexto"/>
          <p:cNvSpPr txBox="1"/>
          <p:nvPr/>
        </p:nvSpPr>
        <p:spPr>
          <a:xfrm>
            <a:off x="179512" y="2924944"/>
            <a:ext cx="8712968" cy="132343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marL="342900" indent="-342900" algn="just"/>
            <a:r>
              <a:rPr lang="es-ES" sz="1600" dirty="0" smtClean="0">
                <a:solidFill>
                  <a:schemeClr val="accent6"/>
                </a:solidFill>
                <a:latin typeface="Arial" pitchFamily="34" charset="0"/>
                <a:cs typeface="Arial" pitchFamily="34" charset="0"/>
              </a:rPr>
              <a:t>2. Venta Directa</a:t>
            </a:r>
          </a:p>
          <a:p>
            <a:pPr marL="342900" indent="-342900" algn="just"/>
            <a:r>
              <a:rPr lang="es-ES" sz="1600" dirty="0" smtClean="0">
                <a:latin typeface="Arial" pitchFamily="34" charset="0"/>
                <a:cs typeface="Arial" pitchFamily="34" charset="0"/>
              </a:rPr>
              <a:t>      </a:t>
            </a:r>
          </a:p>
          <a:p>
            <a:pPr algn="ctr"/>
            <a:r>
              <a:rPr lang="es-ES" sz="1600" dirty="0" smtClean="0">
                <a:latin typeface="Arial" pitchFamily="34" charset="0"/>
                <a:cs typeface="Arial" pitchFamily="34" charset="0"/>
              </a:rPr>
              <a:t>Desarrollar e implementar un plan que establezca el sistema de ventas directas de Moda Internacional, logrando en su primer año de funcionamiento una rentabilidad equiparable a los USD 500,000 en los segmentos de mercado de Quito, Guayaquil, Manabí y Ambato.</a:t>
            </a:r>
            <a:endParaRPr lang="es-ES" sz="1600" dirty="0">
              <a:latin typeface="Arial" pitchFamily="34" charset="0"/>
              <a:cs typeface="Arial" pitchFamily="34" charset="0"/>
            </a:endParaRPr>
          </a:p>
        </p:txBody>
      </p:sp>
      <p:sp>
        <p:nvSpPr>
          <p:cNvPr id="6" name="5 CuadroTexto"/>
          <p:cNvSpPr txBox="1"/>
          <p:nvPr/>
        </p:nvSpPr>
        <p:spPr>
          <a:xfrm>
            <a:off x="179512" y="4725144"/>
            <a:ext cx="8712968" cy="132343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marL="342900" indent="-342900" algn="just"/>
            <a:r>
              <a:rPr lang="es-ES" sz="1600" dirty="0" smtClean="0">
                <a:solidFill>
                  <a:schemeClr val="accent6"/>
                </a:solidFill>
                <a:latin typeface="Arial" pitchFamily="34" charset="0"/>
                <a:cs typeface="Arial" pitchFamily="34" charset="0"/>
              </a:rPr>
              <a:t>3. Programa de servicio de ventas directas</a:t>
            </a:r>
          </a:p>
          <a:p>
            <a:pPr marL="342900" indent="-342900" algn="just"/>
            <a:r>
              <a:rPr lang="es-ES" sz="1600" dirty="0" smtClean="0">
                <a:latin typeface="Arial" pitchFamily="34" charset="0"/>
                <a:cs typeface="Arial" pitchFamily="34" charset="0"/>
              </a:rPr>
              <a:t>      </a:t>
            </a:r>
          </a:p>
          <a:p>
            <a:pPr algn="ctr"/>
            <a:r>
              <a:rPr lang="es-ES" sz="1600" dirty="0" smtClean="0"/>
              <a:t>Crear e implementar un programa de servicios que se ajuste con los principios del sistema de ventas directas, logrando que el porcentaje de recompra de ropa llegué al 90% en los segmentos de mercado de Quito, Guayaquil, Manabí y Ambato.</a:t>
            </a:r>
            <a:endParaRPr lang="es-E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2796</Words>
  <Application>Microsoft Office PowerPoint</Application>
  <PresentationFormat>Presentación en pantalla (4:3)</PresentationFormat>
  <Paragraphs>425</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PLAN ESTRATÉGICO COMERCIAL “MODA INTERNACIONAL ECUADOR”</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vector>
  </TitlesOfParts>
  <Company>Mur&amp;Sot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ESTRATÉGICO COMERCIAL “MODA INTERNACIONAL ECUADOR”</dc:title>
  <dc:creator>OEM MurSot</dc:creator>
  <cp:lastModifiedBy>OEM MurSot</cp:lastModifiedBy>
  <cp:revision>57</cp:revision>
  <dcterms:created xsi:type="dcterms:W3CDTF">2013-05-03T13:43:16Z</dcterms:created>
  <dcterms:modified xsi:type="dcterms:W3CDTF">2013-05-03T20:59:43Z</dcterms:modified>
</cp:coreProperties>
</file>