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3">
  <p:sldMasterIdLst>
    <p:sldMasterId id="2147483648" r:id="rId1"/>
  </p:sldMasterIdLst>
  <p:notesMasterIdLst>
    <p:notesMasterId r:id="rId13"/>
  </p:notesMasterIdLst>
  <p:sldIdLst>
    <p:sldId id="256" r:id="rId2"/>
    <p:sldId id="257" r:id="rId3"/>
    <p:sldId id="258" r:id="rId4"/>
    <p:sldId id="259" r:id="rId5"/>
    <p:sldId id="261" r:id="rId6"/>
    <p:sldId id="263" r:id="rId7"/>
    <p:sldId id="265" r:id="rId8"/>
    <p:sldId id="267" r:id="rId9"/>
    <p:sldId id="269" r:id="rId10"/>
    <p:sldId id="271" r:id="rId11"/>
    <p:sldId id="27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D:\NO%20BORRAR%2027%2005%202018\Documents\DOCUMENTOS\MARIO%20TESIS\MARIO%20TESIS%202018\NARANJO\TES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NO%20BORRAR%2027%2005%202018\Documents\DOCUMENTOS\MARIO%20TESIS\MARIO%20TESIS%202018\NARANJO\TEST.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a:sp3d/>
            </c:spPr>
          </c:dPt>
          <c:dPt>
            <c:idx val="1"/>
            <c:bubble3D val="0"/>
            <c:spPr>
              <a:solidFill>
                <a:schemeClr val="accent6">
                  <a:lumMod val="60000"/>
                  <a:lumOff val="40000"/>
                </a:schemeClr>
              </a:solidFill>
              <a:ln>
                <a:noFill/>
              </a:ln>
              <a:effectLst>
                <a:outerShdw blurRad="254000" sx="102000" sy="102000" algn="ctr" rotWithShape="0">
                  <a:prstClr val="black">
                    <a:alpha val="20000"/>
                  </a:prstClr>
                </a:outerShdw>
              </a:effectLst>
              <a:sp3d/>
            </c:spPr>
          </c:dPt>
          <c:dPt>
            <c:idx val="2"/>
            <c:bubble3D val="0"/>
            <c:spPr>
              <a:solidFill>
                <a:srgbClr val="FFFF00"/>
              </a:solidFill>
              <a:ln>
                <a:noFill/>
              </a:ln>
              <a:effectLst>
                <a:outerShdw blurRad="254000" sx="102000" sy="102000" algn="ctr" rotWithShape="0">
                  <a:prstClr val="black">
                    <a:alpha val="20000"/>
                  </a:prstClr>
                </a:outerShdw>
              </a:effectLst>
              <a:sp3d/>
            </c:spPr>
          </c:dPt>
          <c:dPt>
            <c:idx val="3"/>
            <c:bubble3D val="0"/>
            <c:spPr>
              <a:solidFill>
                <a:schemeClr val="accent5">
                  <a:lumMod val="75000"/>
                </a:schemeClr>
              </a:solidFill>
              <a:ln>
                <a:noFill/>
              </a:ln>
              <a:effectLst>
                <a:outerShdw blurRad="254000" sx="102000" sy="102000" algn="ctr" rotWithShape="0">
                  <a:prstClr val="black">
                    <a:alpha val="20000"/>
                  </a:prstClr>
                </a:outerShdw>
              </a:effectLst>
              <a:sp3d/>
            </c:spPr>
          </c:dPt>
          <c:dPt>
            <c:idx val="4"/>
            <c:bubble3D val="0"/>
            <c:spPr>
              <a:solidFill>
                <a:schemeClr val="accent5"/>
              </a:solidFill>
              <a:ln>
                <a:noFill/>
              </a:ln>
              <a:effectLst>
                <a:outerShdw blurRad="254000" sx="102000" sy="102000" algn="ctr" rotWithShape="0">
                  <a:prstClr val="black">
                    <a:alpha val="20000"/>
                  </a:prstClr>
                </a:outerShdw>
              </a:effectLst>
              <a:sp3d/>
            </c:spPr>
          </c:dPt>
          <c:dLbls>
            <c:dLbl>
              <c:idx val="0"/>
              <c:layout>
                <c:manualLayout>
                  <c:x val="5.5544619422572177E-3"/>
                  <c:y val="0.31734251968503935"/>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dLbl>
              <c:idx val="4"/>
              <c:layout>
                <c:manualLayout>
                  <c:x val="-1.0936132983377078E-6"/>
                  <c:y val="0.10465405365995917"/>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mn-lt"/>
                    <a:ea typeface="+mn-ea"/>
                    <a:cs typeface="+mn-cs"/>
                  </a:defRPr>
                </a:pPr>
                <a:endParaRPr lang="es-EC"/>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'IMC PRETEST'!$I$7:$I$11</c:f>
              <c:strCache>
                <c:ptCount val="5"/>
                <c:pt idx="0">
                  <c:v>Por debajo del peso</c:v>
                </c:pt>
                <c:pt idx="1">
                  <c:v>Saludable</c:v>
                </c:pt>
                <c:pt idx="2">
                  <c:v>Con sobrepeso</c:v>
                </c:pt>
                <c:pt idx="3">
                  <c:v>Obeso</c:v>
                </c:pt>
                <c:pt idx="4">
                  <c:v>Obesidad extrema o de alto riesgo</c:v>
                </c:pt>
              </c:strCache>
            </c:strRef>
          </c:cat>
          <c:val>
            <c:numRef>
              <c:f>'IMC PRETEST'!$K$7:$K$11</c:f>
              <c:numCache>
                <c:formatCode>0%</c:formatCode>
                <c:ptCount val="5"/>
                <c:pt idx="0">
                  <c:v>0</c:v>
                </c:pt>
                <c:pt idx="1">
                  <c:v>0.6</c:v>
                </c:pt>
                <c:pt idx="2">
                  <c:v>0.32500000000000001</c:v>
                </c:pt>
                <c:pt idx="3">
                  <c:v>7.4999999999999997E-2</c:v>
                </c:pt>
                <c:pt idx="4">
                  <c:v>0</c:v>
                </c:pt>
              </c:numCache>
            </c:numRef>
          </c:val>
        </c:ser>
        <c:dLbls>
          <c:dLblPos val="ctr"/>
          <c:showLegendKey val="0"/>
          <c:showVal val="0"/>
          <c:showCatName val="0"/>
          <c:showSerName val="0"/>
          <c:showPercent val="1"/>
          <c:showBubbleSize val="0"/>
          <c:showLeaderLines val="1"/>
        </c:dLbls>
      </c:pie3DChart>
      <c:spPr>
        <a:noFill/>
        <a:ln>
          <a:noFill/>
        </a:ln>
        <a:effectLst/>
      </c:spPr>
    </c:plotArea>
    <c:legend>
      <c:legendPos val="r"/>
      <c:layout/>
      <c:overlay val="0"/>
      <c:spPr>
        <a:solidFill>
          <a:schemeClr val="lt1">
            <a:lumMod val="95000"/>
            <a:alpha val="39000"/>
          </a:schemeClr>
        </a:solidFill>
        <a:ln>
          <a:noFill/>
        </a:ln>
        <a:effectLst/>
      </c:spPr>
      <c:txPr>
        <a:bodyPr rot="0" spcFirstLastPara="1" vertOverflow="ellipsis" vert="horz" wrap="square" anchor="ctr" anchorCtr="1"/>
        <a:lstStyle/>
        <a:p>
          <a:pPr>
            <a:defRPr sz="1100" b="1" i="0" u="none" strike="noStrike" kern="1200" baseline="0">
              <a:solidFill>
                <a:schemeClr val="dk1">
                  <a:lumMod val="75000"/>
                  <a:lumOff val="25000"/>
                </a:schemeClr>
              </a:solidFill>
              <a:latin typeface="+mn-lt"/>
              <a:ea typeface="+mn-ea"/>
              <a:cs typeface="+mn-cs"/>
            </a:defRPr>
          </a:pPr>
          <a:endParaRPr lang="es-EC"/>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EC"/>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a:sp3d/>
            </c:spPr>
          </c:dPt>
          <c:dPt>
            <c:idx val="1"/>
            <c:bubble3D val="0"/>
            <c:spPr>
              <a:solidFill>
                <a:schemeClr val="accent1">
                  <a:lumMod val="75000"/>
                </a:schemeClr>
              </a:solidFill>
              <a:ln>
                <a:noFill/>
              </a:ln>
              <a:effectLst>
                <a:outerShdw blurRad="254000" sx="102000" sy="102000" algn="ctr" rotWithShape="0">
                  <a:prstClr val="black">
                    <a:alpha val="20000"/>
                  </a:prstClr>
                </a:outerShdw>
              </a:effectLst>
              <a:sp3d/>
            </c:spPr>
          </c:dPt>
          <c:dPt>
            <c:idx val="2"/>
            <c:bubble3D val="0"/>
            <c:spPr>
              <a:solidFill>
                <a:srgbClr val="FFFF00"/>
              </a:solidFill>
              <a:ln>
                <a:noFill/>
              </a:ln>
              <a:effectLst>
                <a:outerShdw blurRad="254000" sx="102000" sy="102000" algn="ctr" rotWithShape="0">
                  <a:prstClr val="black">
                    <a:alpha val="20000"/>
                  </a:prstClr>
                </a:outerShdw>
              </a:effectLst>
              <a:sp3d/>
            </c:spPr>
          </c:dPt>
          <c:dPt>
            <c:idx val="3"/>
            <c:bubble3D val="0"/>
            <c:spPr>
              <a:solidFill>
                <a:schemeClr val="accent5">
                  <a:lumMod val="75000"/>
                </a:schemeClr>
              </a:solidFill>
              <a:ln>
                <a:noFill/>
              </a:ln>
              <a:effectLst>
                <a:outerShdw blurRad="254000" sx="102000" sy="102000" algn="ctr" rotWithShape="0">
                  <a:prstClr val="black">
                    <a:alpha val="20000"/>
                  </a:prstClr>
                </a:outerShdw>
              </a:effectLst>
              <a:sp3d/>
            </c:spPr>
          </c:dPt>
          <c:dPt>
            <c:idx val="4"/>
            <c:bubble3D val="0"/>
            <c:spPr>
              <a:solidFill>
                <a:schemeClr val="accent5"/>
              </a:solidFill>
              <a:ln>
                <a:noFill/>
              </a:ln>
              <a:effectLst>
                <a:outerShdw blurRad="254000" sx="102000" sy="102000" algn="ctr" rotWithShape="0">
                  <a:prstClr val="black">
                    <a:alpha val="20000"/>
                  </a:prstClr>
                </a:outerShdw>
              </a:effectLst>
              <a:sp3d/>
            </c:spPr>
          </c:dPt>
          <c:dLbls>
            <c:dLbl>
              <c:idx val="0"/>
              <c:layout>
                <c:manualLayout>
                  <c:x val="5.5544619422572177E-3"/>
                  <c:y val="0.31734251968503935"/>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dLbl>
              <c:idx val="4"/>
              <c:layout>
                <c:manualLayout>
                  <c:x val="-1.0936132983377078E-6"/>
                  <c:y val="0.10465405365995917"/>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mn-lt"/>
                    <a:ea typeface="+mn-ea"/>
                    <a:cs typeface="+mn-cs"/>
                  </a:defRPr>
                </a:pPr>
                <a:endParaRPr lang="es-EC"/>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'IMC POSTSET'!$I$7:$I$11</c:f>
              <c:strCache>
                <c:ptCount val="5"/>
                <c:pt idx="0">
                  <c:v>Por debajo del peso</c:v>
                </c:pt>
                <c:pt idx="1">
                  <c:v>Saludable</c:v>
                </c:pt>
                <c:pt idx="2">
                  <c:v>Con sobrepeso</c:v>
                </c:pt>
                <c:pt idx="3">
                  <c:v>Obeso</c:v>
                </c:pt>
                <c:pt idx="4">
                  <c:v>Obesidad extrema o de alto riesgo</c:v>
                </c:pt>
              </c:strCache>
            </c:strRef>
          </c:cat>
          <c:val>
            <c:numRef>
              <c:f>'IMC POSTSET'!$K$7:$K$11</c:f>
              <c:numCache>
                <c:formatCode>0%</c:formatCode>
                <c:ptCount val="5"/>
                <c:pt idx="0">
                  <c:v>0</c:v>
                </c:pt>
                <c:pt idx="1">
                  <c:v>0.72499999999999998</c:v>
                </c:pt>
                <c:pt idx="2">
                  <c:v>0.27500000000000002</c:v>
                </c:pt>
                <c:pt idx="3">
                  <c:v>0</c:v>
                </c:pt>
                <c:pt idx="4">
                  <c:v>0</c:v>
                </c:pt>
              </c:numCache>
            </c:numRef>
          </c:val>
        </c:ser>
        <c:dLbls>
          <c:dLblPos val="ctr"/>
          <c:showLegendKey val="0"/>
          <c:showVal val="0"/>
          <c:showCatName val="0"/>
          <c:showSerName val="0"/>
          <c:showPercent val="1"/>
          <c:showBubbleSize val="0"/>
          <c:showLeaderLines val="1"/>
        </c:dLbls>
      </c:pie3DChart>
      <c:spPr>
        <a:noFill/>
        <a:ln>
          <a:noFill/>
        </a:ln>
        <a:effectLst/>
      </c:spPr>
    </c:plotArea>
    <c:legend>
      <c:legendPos val="r"/>
      <c:layout>
        <c:manualLayout>
          <c:xMode val="edge"/>
          <c:yMode val="edge"/>
          <c:x val="0.63065592242177471"/>
          <c:y val="0.15273619923723125"/>
          <c:w val="0.30768130913255237"/>
          <c:h val="0.70315725097469617"/>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00" b="1" i="0" u="none" strike="noStrike" kern="1200" baseline="0">
              <a:solidFill>
                <a:schemeClr val="dk1">
                  <a:lumMod val="75000"/>
                  <a:lumOff val="25000"/>
                </a:schemeClr>
              </a:solidFill>
              <a:latin typeface="+mn-lt"/>
              <a:ea typeface="+mn-ea"/>
              <a:cs typeface="+mn-cs"/>
            </a:defRPr>
          </a:pPr>
          <a:endParaRPr lang="es-EC"/>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EC"/>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5D420B-A10E-4E52-840D-051956C07B87}" type="datetimeFigureOut">
              <a:rPr lang="es-EC" smtClean="0"/>
              <a:t>20/6/2019</a:t>
            </a:fld>
            <a:endParaRPr lang="es-EC"/>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DDC970-EFAC-4441-8CDB-17C29F5FC217}" type="slidenum">
              <a:rPr lang="es-EC" smtClean="0"/>
              <a:t>‹Nº›</a:t>
            </a:fld>
            <a:endParaRPr lang="es-EC"/>
          </a:p>
        </p:txBody>
      </p:sp>
    </p:spTree>
    <p:extLst>
      <p:ext uri="{BB962C8B-B14F-4D97-AF65-F5344CB8AC3E}">
        <p14:creationId xmlns:p14="http://schemas.microsoft.com/office/powerpoint/2010/main" val="3516861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7E9E97A9-C586-4B0E-95D6-EC4850B26820}" type="slidenum">
              <a:rPr lang="es-ES" smtClean="0"/>
              <a:pPr/>
              <a:t>7</a:t>
            </a:fld>
            <a:endParaRPr lang="es-ES"/>
          </a:p>
        </p:txBody>
      </p:sp>
    </p:spTree>
    <p:extLst>
      <p:ext uri="{BB962C8B-B14F-4D97-AF65-F5344CB8AC3E}">
        <p14:creationId xmlns:p14="http://schemas.microsoft.com/office/powerpoint/2010/main" val="3875912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7E9E97A9-C586-4B0E-95D6-EC4850B26820}" type="slidenum">
              <a:rPr lang="es-ES" smtClean="0"/>
              <a:pPr/>
              <a:t>8</a:t>
            </a:fld>
            <a:endParaRPr lang="es-ES"/>
          </a:p>
        </p:txBody>
      </p:sp>
    </p:spTree>
    <p:extLst>
      <p:ext uri="{BB962C8B-B14F-4D97-AF65-F5344CB8AC3E}">
        <p14:creationId xmlns:p14="http://schemas.microsoft.com/office/powerpoint/2010/main" val="1436507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B61BEF0D-F0BB-DE4B-95CE-6DB70DBA9567}" type="datetimeFigureOut">
              <a:rPr lang="en-US" dirty="0"/>
              <a:pPr/>
              <a:t>6/20/2019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s-ES" smtClean="0"/>
              <a:t>Haga clic para modificar el estilo de título del patrón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6/20/2019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slideLayout" Target="../slideLayouts/slideLayout1.xml"/><Relationship Id="rId1" Type="http://schemas.openxmlformats.org/officeDocument/2006/relationships/video" Target="NULL" TargetMode="Externa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hyperlink" Target="http://2.bp.blogspot.com/-iSYgNNutnLE/URnPnf1uabI/AAAAAAAAA3o/u5c7v3URONs/s1600/1+Publico+durmendose.jpg" TargetMode="External"/><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13.jpg"/><Relationship Id="rId5" Type="http://schemas.openxmlformats.org/officeDocument/2006/relationships/image" Target="../media/image12.jpeg"/><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06400" y="-478972"/>
            <a:ext cx="11146971" cy="3294743"/>
          </a:xfrm>
        </p:spPr>
        <p:txBody>
          <a:bodyPr/>
          <a:lstStyle/>
          <a:p>
            <a:r>
              <a:rPr lang="es-EC" dirty="0"/>
              <a:t>Escuela politécnica </a:t>
            </a:r>
            <a:r>
              <a:rPr lang="es-EC" dirty="0" smtClean="0"/>
              <a:t>del ejército</a:t>
            </a:r>
            <a:br>
              <a:rPr lang="es-EC" dirty="0" smtClean="0"/>
            </a:br>
            <a:r>
              <a:rPr lang="es-EC" dirty="0" smtClean="0"/>
              <a:t/>
            </a:r>
            <a:br>
              <a:rPr lang="es-EC" dirty="0" smtClean="0"/>
            </a:br>
            <a:endParaRPr lang="es-EC" dirty="0"/>
          </a:p>
        </p:txBody>
      </p:sp>
      <p:sp>
        <p:nvSpPr>
          <p:cNvPr id="3" name="Subtítulo 2"/>
          <p:cNvSpPr>
            <a:spLocks noGrp="1"/>
          </p:cNvSpPr>
          <p:nvPr>
            <p:ph type="subTitle" idx="1"/>
          </p:nvPr>
        </p:nvSpPr>
        <p:spPr>
          <a:xfrm>
            <a:off x="684212" y="3526971"/>
            <a:ext cx="10375674" cy="2975429"/>
          </a:xfrm>
        </p:spPr>
        <p:txBody>
          <a:bodyPr>
            <a:normAutofit lnSpcReduction="10000"/>
          </a:bodyPr>
          <a:lstStyle/>
          <a:p>
            <a:pPr algn="ctr"/>
            <a:r>
              <a:rPr lang="es-EC" sz="2400" dirty="0"/>
              <a:t>Defensa de Tesis de Grado</a:t>
            </a:r>
          </a:p>
          <a:p>
            <a:pPr algn="ctr"/>
            <a:r>
              <a:rPr lang="es-EC" sz="2400" dirty="0"/>
              <a:t>para optar el título de</a:t>
            </a:r>
            <a:r>
              <a:rPr lang="es-EC" sz="2400" dirty="0" smtClean="0"/>
              <a:t>:</a:t>
            </a:r>
          </a:p>
          <a:p>
            <a:pPr algn="ctr"/>
            <a:r>
              <a:rPr lang="es-EC" sz="2400" b="1" dirty="0"/>
              <a:t>MAESTRIA EN RECREACIÓN Y TIEMPO </a:t>
            </a:r>
            <a:r>
              <a:rPr lang="es-EC" sz="2400" b="1" dirty="0" smtClean="0"/>
              <a:t>LBRE</a:t>
            </a:r>
          </a:p>
          <a:p>
            <a:pPr algn="ctr"/>
            <a:endParaRPr lang="es-EC" sz="2400" b="1" dirty="0"/>
          </a:p>
          <a:p>
            <a:pPr algn="ctr"/>
            <a:r>
              <a:rPr lang="es-EC" sz="2400" b="1" dirty="0"/>
              <a:t>Autor: </a:t>
            </a:r>
          </a:p>
          <a:p>
            <a:pPr algn="ctr"/>
            <a:r>
              <a:rPr lang="es-EC" sz="2400" b="1" dirty="0"/>
              <a:t>Director: </a:t>
            </a:r>
          </a:p>
          <a:p>
            <a:pPr algn="ctr"/>
            <a:endParaRPr lang="es-EC" sz="2400" dirty="0"/>
          </a:p>
          <a:p>
            <a:pPr algn="ctr"/>
            <a:endParaRPr lang="es-EC" sz="2400" dirty="0"/>
          </a:p>
          <a:p>
            <a:endParaRPr lang="es-EC" dirty="0"/>
          </a:p>
        </p:txBody>
      </p:sp>
      <p:pic>
        <p:nvPicPr>
          <p:cNvPr id="4" name="Picture 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49524" y="1387323"/>
            <a:ext cx="2357454" cy="1942496"/>
          </a:xfrm>
          <a:prstGeom prst="rect">
            <a:avLst/>
          </a:prstGeom>
          <a:noFill/>
          <a:ln>
            <a:noFill/>
          </a:ln>
        </p:spPr>
      </p:pic>
    </p:spTree>
    <p:extLst>
      <p:ext uri="{BB962C8B-B14F-4D97-AF65-F5344CB8AC3E}">
        <p14:creationId xmlns:p14="http://schemas.microsoft.com/office/powerpoint/2010/main" val="3555488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614340" y="-377264"/>
            <a:ext cx="1040670" cy="1862048"/>
          </a:xfrm>
          <a:prstGeom prst="rect">
            <a:avLst/>
          </a:prstGeom>
          <a:noFill/>
          <a:effectLst>
            <a:outerShdw blurRad="50800" dist="38100" dir="10800000" algn="r" rotWithShape="0">
              <a:prstClr val="black">
                <a:alpha val="40000"/>
              </a:prstClr>
            </a:outerShdw>
          </a:effectLst>
          <a:scene3d>
            <a:camera prst="orthographicFront"/>
            <a:lightRig rig="threePt" dir="t"/>
          </a:scene3d>
          <a:sp3d>
            <a:bevelT w="165100" prst="coolSlant"/>
          </a:sp3d>
        </p:spPr>
        <p:txBody>
          <a:bodyPr wrap="none" rtlCol="0">
            <a:spAutoFit/>
          </a:bodyPr>
          <a:lstStyle/>
          <a:p>
            <a:r>
              <a:rPr lang="es-ES" sz="11500" b="1" dirty="0">
                <a:solidFill>
                  <a:schemeClr val="accent1">
                    <a:lumMod val="75000"/>
                  </a:schemeClr>
                </a:solidFill>
              </a:rPr>
              <a:t>R</a:t>
            </a:r>
          </a:p>
        </p:txBody>
      </p:sp>
      <p:sp>
        <p:nvSpPr>
          <p:cNvPr id="5" name="4 CuadroTexto"/>
          <p:cNvSpPr txBox="1"/>
          <p:nvPr/>
        </p:nvSpPr>
        <p:spPr>
          <a:xfrm>
            <a:off x="2486696" y="630848"/>
            <a:ext cx="3276859" cy="523220"/>
          </a:xfrm>
          <a:prstGeom prst="rect">
            <a:avLst/>
          </a:prstGeom>
          <a:noFill/>
        </p:spPr>
        <p:txBody>
          <a:bodyPr wrap="none" rtlCol="0">
            <a:spAutoFit/>
          </a:bodyPr>
          <a:lstStyle/>
          <a:p>
            <a:r>
              <a:rPr lang="es-ES" sz="2800" b="1" dirty="0" err="1"/>
              <a:t>ecomendaciones</a:t>
            </a:r>
            <a:endParaRPr lang="es-ES" sz="2800" b="1" dirty="0"/>
          </a:p>
        </p:txBody>
      </p:sp>
      <p:sp>
        <p:nvSpPr>
          <p:cNvPr id="6" name="5 Triángulo isósceles"/>
          <p:cNvSpPr/>
          <p:nvPr/>
        </p:nvSpPr>
        <p:spPr>
          <a:xfrm rot="3538622">
            <a:off x="4177211" y="-1880326"/>
            <a:ext cx="4717445" cy="8736959"/>
          </a:xfrm>
          <a:prstGeom prst="triangle">
            <a:avLst/>
          </a:prstGeom>
          <a:solidFill>
            <a:schemeClr val="bg2">
              <a:lumMod val="9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8" name="7 Rectángulo"/>
          <p:cNvSpPr/>
          <p:nvPr/>
        </p:nvSpPr>
        <p:spPr>
          <a:xfrm>
            <a:off x="1631503" y="1484784"/>
            <a:ext cx="7962439" cy="1872778"/>
          </a:xfrm>
          <a:prstGeom prst="rect">
            <a:avLst/>
          </a:prstGeom>
          <a:solidFill>
            <a:schemeClr val="bg2"/>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s-EC"/>
              <a:t>Aplicar este tipo de instrumentos de evaluación para determinar la condición física y el sedentarismo de una población similar.</a:t>
            </a:r>
          </a:p>
        </p:txBody>
      </p:sp>
      <p:sp>
        <p:nvSpPr>
          <p:cNvPr id="9" name="8 Rectángulo"/>
          <p:cNvSpPr/>
          <p:nvPr/>
        </p:nvSpPr>
        <p:spPr>
          <a:xfrm>
            <a:off x="1631504" y="4283221"/>
            <a:ext cx="7962438" cy="1872778"/>
          </a:xfrm>
          <a:prstGeom prst="rect">
            <a:avLst/>
          </a:prstGeom>
          <a:solidFill>
            <a:schemeClr val="bg2"/>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s-ES" dirty="0"/>
              <a:t>La metodología utilizada en esta investigación debe ser socializada por todos los docentes ya que contribuirá a establecer de mejor forma la condición física que tiene relación con el sedentarismo y así poder mejorar estas variables.</a:t>
            </a:r>
            <a:endParaRPr lang="es-EC" dirty="0"/>
          </a:p>
        </p:txBody>
      </p:sp>
    </p:spTree>
    <p:extLst>
      <p:ext uri="{BB962C8B-B14F-4D97-AF65-F5344CB8AC3E}">
        <p14:creationId xmlns:p14="http://schemas.microsoft.com/office/powerpoint/2010/main" val="16728163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riángulo isósceles"/>
          <p:cNvSpPr/>
          <p:nvPr/>
        </p:nvSpPr>
        <p:spPr>
          <a:xfrm rot="3538622">
            <a:off x="4177211" y="-1880326"/>
            <a:ext cx="4717445" cy="8736959"/>
          </a:xfrm>
          <a:prstGeom prst="triangle">
            <a:avLst/>
          </a:prstGeom>
          <a:solidFill>
            <a:schemeClr val="bg2">
              <a:lumMod val="9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 name="3 CuadroTexto"/>
          <p:cNvSpPr txBox="1"/>
          <p:nvPr/>
        </p:nvSpPr>
        <p:spPr>
          <a:xfrm>
            <a:off x="3238481" y="2348880"/>
            <a:ext cx="6446711" cy="1862048"/>
          </a:xfrm>
          <a:prstGeom prst="rect">
            <a:avLst/>
          </a:prstGeom>
          <a:noFill/>
          <a:effectLst>
            <a:outerShdw blurRad="50800" dist="38100" dir="10800000" algn="r" rotWithShape="0">
              <a:prstClr val="black">
                <a:alpha val="40000"/>
              </a:prstClr>
            </a:outerShdw>
          </a:effectLst>
          <a:scene3d>
            <a:camera prst="orthographicFront"/>
            <a:lightRig rig="threePt" dir="t"/>
          </a:scene3d>
          <a:sp3d>
            <a:bevelT w="165100" prst="coolSlant"/>
          </a:sp3d>
        </p:spPr>
        <p:txBody>
          <a:bodyPr wrap="square" rtlCol="0">
            <a:spAutoFit/>
          </a:bodyPr>
          <a:lstStyle/>
          <a:p>
            <a:pPr algn="ctr"/>
            <a:r>
              <a:rPr lang="es-ES" sz="11500" b="1" dirty="0">
                <a:solidFill>
                  <a:schemeClr val="accent1">
                    <a:lumMod val="75000"/>
                  </a:schemeClr>
                </a:solidFill>
              </a:rPr>
              <a:t>Gracias</a:t>
            </a:r>
          </a:p>
        </p:txBody>
      </p:sp>
    </p:spTree>
    <p:extLst>
      <p:ext uri="{BB962C8B-B14F-4D97-AF65-F5344CB8AC3E}">
        <p14:creationId xmlns:p14="http://schemas.microsoft.com/office/powerpoint/2010/main" val="33378523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684212" y="928914"/>
            <a:ext cx="8001000" cy="2627086"/>
          </a:xfrm>
        </p:spPr>
        <p:txBody>
          <a:bodyPr>
            <a:normAutofit fontScale="90000"/>
          </a:bodyPr>
          <a:lstStyle/>
          <a:p>
            <a:r>
              <a:rPr lang="es-ES" b="1" dirty="0"/>
              <a:t>TÍTULO DE LA </a:t>
            </a:r>
            <a:r>
              <a:rPr lang="es-ES" b="1" dirty="0" smtClean="0"/>
              <a:t>TESIS</a:t>
            </a:r>
            <a:br>
              <a:rPr lang="es-ES" b="1" dirty="0" smtClean="0"/>
            </a:br>
            <a:r>
              <a:rPr lang="es-ES" b="1" dirty="0"/>
              <a:t/>
            </a:r>
            <a:br>
              <a:rPr lang="es-ES" b="1" dirty="0"/>
            </a:br>
            <a:r>
              <a:rPr lang="es-ES" dirty="0"/>
              <a:t/>
            </a:r>
            <a:br>
              <a:rPr lang="es-ES" dirty="0"/>
            </a:br>
            <a:endParaRPr lang="es-EC" dirty="0"/>
          </a:p>
        </p:txBody>
      </p:sp>
      <p:sp>
        <p:nvSpPr>
          <p:cNvPr id="5" name="Subtítulo 4"/>
          <p:cNvSpPr>
            <a:spLocks noGrp="1"/>
          </p:cNvSpPr>
          <p:nvPr>
            <p:ph type="subTitle" idx="1"/>
          </p:nvPr>
        </p:nvSpPr>
        <p:spPr>
          <a:xfrm>
            <a:off x="1584097" y="2467429"/>
            <a:ext cx="8001000" cy="2873829"/>
          </a:xfrm>
        </p:spPr>
        <p:txBody>
          <a:bodyPr/>
          <a:lstStyle/>
          <a:p>
            <a:r>
              <a:rPr lang="es-EC" sz="3200" b="1" dirty="0"/>
              <a:t>“RECREACIÓN FÍSICO DEPORTIVA PARA CONTRARRESTAR EL SEDENTARISMO EN LA PLANTA DOCENTE   DE LA UNIDAD EDUCATIVA COLEGIO SAN GABRIEL”</a:t>
            </a:r>
            <a:endParaRPr lang="es-EC" sz="3200" dirty="0"/>
          </a:p>
          <a:p>
            <a:endParaRPr lang="es-EC" dirty="0"/>
          </a:p>
        </p:txBody>
      </p:sp>
      <p:pic>
        <p:nvPicPr>
          <p:cNvPr id="6" name="Picture 2"/>
          <p:cNvPicPr>
            <a:picLocks noChangeAspect="1" noChangeArrowheads="1"/>
          </p:cNvPicPr>
          <p:nvPr/>
        </p:nvPicPr>
        <p:blipFill>
          <a:blip r:embed="rId2"/>
          <a:srcRect l="26006" t="44053" r="58165" b="25110"/>
          <a:stretch>
            <a:fillRect/>
          </a:stretch>
        </p:blipFill>
        <p:spPr bwMode="auto">
          <a:xfrm>
            <a:off x="9795569" y="685799"/>
            <a:ext cx="1928826" cy="2112524"/>
          </a:xfrm>
          <a:prstGeom prst="rect">
            <a:avLst/>
          </a:prstGeom>
          <a:noFill/>
          <a:ln w="9525">
            <a:noFill/>
            <a:miter lim="800000"/>
            <a:headEnd/>
            <a:tailEnd/>
          </a:ln>
          <a:effectLst/>
        </p:spPr>
      </p:pic>
    </p:spTree>
    <p:extLst>
      <p:ext uri="{BB962C8B-B14F-4D97-AF65-F5344CB8AC3E}">
        <p14:creationId xmlns:p14="http://schemas.microsoft.com/office/powerpoint/2010/main" val="361737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553583" y="903515"/>
            <a:ext cx="8534400" cy="925286"/>
          </a:xfrm>
        </p:spPr>
        <p:txBody>
          <a:bodyPr>
            <a:normAutofit fontScale="90000"/>
          </a:bodyPr>
          <a:lstStyle/>
          <a:p>
            <a:r>
              <a:rPr lang="es-EC" sz="4400" dirty="0" smtClean="0"/>
              <a:t>Objetivo general</a:t>
            </a:r>
            <a:r>
              <a:rPr lang="es-EC" dirty="0" smtClean="0"/>
              <a:t/>
            </a:r>
            <a:br>
              <a:rPr lang="es-EC" dirty="0" smtClean="0"/>
            </a:br>
            <a:endParaRPr lang="es-EC" dirty="0"/>
          </a:p>
        </p:txBody>
      </p:sp>
      <p:sp>
        <p:nvSpPr>
          <p:cNvPr id="7" name="Marcador de texto 6"/>
          <p:cNvSpPr>
            <a:spLocks noGrp="1"/>
          </p:cNvSpPr>
          <p:nvPr>
            <p:ph type="body" idx="1"/>
          </p:nvPr>
        </p:nvSpPr>
        <p:spPr>
          <a:xfrm>
            <a:off x="684211" y="1828801"/>
            <a:ext cx="10448246" cy="1973942"/>
          </a:xfrm>
        </p:spPr>
        <p:txBody>
          <a:bodyPr>
            <a:normAutofit/>
          </a:bodyPr>
          <a:lstStyle/>
          <a:p>
            <a:r>
              <a:rPr lang="es-EC" sz="2800" dirty="0"/>
              <a:t>Diseño e implementación de estrategias metodológicas de actividades físico recreativas  para contrarrestar el sedentarismo en la planta docente de la Unidad Educativa Colegio San Gabriel.</a:t>
            </a:r>
          </a:p>
        </p:txBody>
      </p:sp>
    </p:spTree>
    <p:extLst>
      <p:ext uri="{BB962C8B-B14F-4D97-AF65-F5344CB8AC3E}">
        <p14:creationId xmlns:p14="http://schemas.microsoft.com/office/powerpoint/2010/main" val="135542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Audio">
            <a:hlinkClick r:id="" action="ppaction://media"/>
          </p:cNvPr>
          <p:cNvPicPr>
            <a:picLocks noChangeAspect="1"/>
          </p:cNvPicPr>
          <p:nvPr>
            <a:videoFile r:link="rId1"/>
            <p:extLst>
              <p:ext uri="{DAA4B4D4-6D71-4841-9C94-3DE7FCFB9230}">
                <p14:media xmlns:p14="http://schemas.microsoft.com/office/powerpoint/2010/main"/>
              </p:ext>
            </p:extLst>
          </p:nvPr>
        </p:nvPicPr>
        <p:blipFill>
          <a:blip r:embed="rId3" cstate="print"/>
          <a:stretch>
            <a:fillRect/>
          </a:stretch>
        </p:blipFill>
        <p:spPr>
          <a:xfrm>
            <a:off x="9842500" y="6032500"/>
            <a:ext cx="609600" cy="609600"/>
          </a:xfrm>
          <a:prstGeom prst="rect">
            <a:avLst/>
          </a:prstGeom>
        </p:spPr>
      </p:pic>
      <p:sp>
        <p:nvSpPr>
          <p:cNvPr id="5" name="4 Elipse"/>
          <p:cNvSpPr/>
          <p:nvPr/>
        </p:nvSpPr>
        <p:spPr>
          <a:xfrm>
            <a:off x="4688115" y="2241302"/>
            <a:ext cx="2744972" cy="1547738"/>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smtClean="0">
                <a:solidFill>
                  <a:schemeClr val="tx1"/>
                </a:solidFill>
                <a:latin typeface="Arial" pitchFamily="34" charset="0"/>
                <a:cs typeface="Arial" pitchFamily="34" charset="0"/>
              </a:rPr>
              <a:t>Causas del sedentarismo</a:t>
            </a:r>
            <a:endParaRPr lang="es-ES" sz="2000" b="1" dirty="0">
              <a:solidFill>
                <a:schemeClr val="tx1"/>
              </a:solidFill>
              <a:latin typeface="Arial" pitchFamily="34" charset="0"/>
              <a:cs typeface="Arial" pitchFamily="34" charset="0"/>
            </a:endParaRPr>
          </a:p>
        </p:txBody>
      </p:sp>
      <p:pic>
        <p:nvPicPr>
          <p:cNvPr id="6" name="5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87500" y="374897"/>
            <a:ext cx="2628900" cy="1743075"/>
          </a:xfrm>
          <a:prstGeom prst="rect">
            <a:avLst/>
          </a:prstGeom>
          <a:ln w="12700">
            <a:solidFill>
              <a:schemeClr val="tx1"/>
            </a:solidFill>
          </a:ln>
        </p:spPr>
      </p:pic>
      <p:pic>
        <p:nvPicPr>
          <p:cNvPr id="10" name="9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207825" y="420179"/>
            <a:ext cx="2514946" cy="1743075"/>
          </a:xfrm>
          <a:prstGeom prst="rect">
            <a:avLst/>
          </a:prstGeom>
          <a:ln w="12700">
            <a:solidFill>
              <a:schemeClr val="tx1"/>
            </a:solidFill>
          </a:ln>
        </p:spPr>
      </p:pic>
      <p:pic>
        <p:nvPicPr>
          <p:cNvPr id="12" name="11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207825" y="4936379"/>
            <a:ext cx="2624285" cy="1590675"/>
          </a:xfrm>
          <a:prstGeom prst="rect">
            <a:avLst/>
          </a:prstGeom>
          <a:ln w="12700">
            <a:solidFill>
              <a:schemeClr val="tx1"/>
            </a:solidFill>
          </a:ln>
        </p:spPr>
      </p:pic>
      <p:cxnSp>
        <p:nvCxnSpPr>
          <p:cNvPr id="13" name="12 Conector recto"/>
          <p:cNvCxnSpPr/>
          <p:nvPr/>
        </p:nvCxnSpPr>
        <p:spPr>
          <a:xfrm flipH="1" flipV="1">
            <a:off x="4176064" y="1130241"/>
            <a:ext cx="1061291" cy="11110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13 Conector recto"/>
          <p:cNvCxnSpPr/>
          <p:nvPr/>
        </p:nvCxnSpPr>
        <p:spPr>
          <a:xfrm flipV="1">
            <a:off x="3972715" y="3335832"/>
            <a:ext cx="871808" cy="1208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14 Conector recto"/>
          <p:cNvCxnSpPr/>
          <p:nvPr/>
        </p:nvCxnSpPr>
        <p:spPr>
          <a:xfrm flipV="1">
            <a:off x="4134968" y="4106174"/>
            <a:ext cx="1225008" cy="155479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15 Conector recto"/>
          <p:cNvCxnSpPr/>
          <p:nvPr/>
        </p:nvCxnSpPr>
        <p:spPr>
          <a:xfrm flipH="1">
            <a:off x="7135405" y="1202249"/>
            <a:ext cx="1025894" cy="10390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flipH="1" flipV="1">
            <a:off x="7426297" y="3456718"/>
            <a:ext cx="746871" cy="1277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rot="16200000" flipH="1">
            <a:off x="6961935" y="4283660"/>
            <a:ext cx="1425910" cy="10658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098" name="AutoShape 2" descr="data:image/jpeg;base64,/9j/4AAQSkZJRgABAQAAAQABAAD/2wCEAAkGBhQSERQUEBQWFRQUFRQVFBUVFBQVFBQUFBAVFBUUFRUXHSYeGBklGRcUHy8gIycpLCwsFR4xNTAqNSYrLCkBCQoKDgwOGg8PGiwkHCQsLCwsLCwsKSkpLCwpLSwpLCwsLCwpLCwsLCwsKSksKSwsLCkpLCkpKSwsKSwsLCwsKf/AABEIALcBFAMBIgACEQEDEQH/xAAcAAAABwEBAAAAAAAAAAAAAAAAAQIDBAUGBwj/xABKEAACAQIDBAYFCAULAwUAAAABAgMAEQQSIQUGMUETIlFhcYEHMpGhsRQjQlJiksHRM0NyouEVFiQ0U2OCk7LS8FRz8ReDo8LD/8QAGgEAAgMBAQAAAAAAAAAAAAAAAgMAAQQFBv/EADERAAICAQMCAwUIAwEAAAAAAAABAhEDEiExBBMFQVEiYZGhsRQyQnGBweHwFdHxI//aAAwDAQACEQMRAD8A7WcMKbbCCkLtRDwI9oozj1oeCEHaeWKNnbgB7TyFUmxdmFnMknEnM3d9VfKps0/ymaw/RxHTsaTkfLj7KvMPhgot7fxooquSm9hE8l10qKqXNqn4pbRtbsqJhvWHjQ5NyR2JUcdhShT+WiyUntsOxq9Kz0vo6Lo6vTJFBdJR9JRZKLJUuSILz0ecU1lorVetkoezUL0wTQzVO4XQ/pR1Gz00+LAqdwmknXpiTFgcNfhUF8QTxNIz1HkL0j0kxPE00W7KNIyalR4PtoFbJsiJkp2PCE1NTDgU4Fo1BlWRkwA5mnRhl7KcJptpqPZFAOHFIbDUDiTyoukY0DcS9xDQU00VSlQ86XkHOqUWXqK9kpsrVi7oONRZMWnIXqcEsisKbZqhbd3qw+FQviJFjUdt2b7qgn3Vz/a3pvw63GHjll7CQIkPmetb/DVq2SzpBloVxDEembFs10jgReQYSOfvZl+FCi0slnV5NtKD1oz5EH42pE+0YstyGXy/I1YT7vqSBdg1lvwK3bMB5ZlA5+tUbG7EIhZr6qBdbdy5te4tbyNdxQ6aVLc5+rIi53ewoVNOfD21dVXbGHzSHuqdI4AJJsBxJ4CubJU6H2IxZ6jfsN8Kh4ZtVPhUXaGPLoTHcDNlvwzLxPlT2HOi+VZ8m2wyG5ciQUeaonRih0dZ+8xukmXoXqJl7z7aLXtNF3vcVpJlCoRZu2kmZ+0eyr7y9CaSfahlqu+VP3e+iO0GH0R7f4VfcRKZYlKZndUF2Nv+cqr5drMBouvjpVXPOzG7XJoZTXkiJE3EbSJ9XQe80wspNNRxX/KrLDbO+tp3D86VyHwMxpepccPbUpIAOFH0dGosHUhKtbhSxNRdFQ6KiqSK2FdNR9NSOiodHV3ImwrpKLSklKakcDiaq35kokgrSjKKq5MZ2fx9lMPI7cNO9tf3R+Yq9TKotZMco4a1XS7TzGy6/s6+08BTHyQH1yW8fV+6NPbT6x1Tk2XSGbseOnvP5D30eSn8lHkoSxlDbw5g6gjsI51wf0rbrR4bGhsMmWPEKz9Go6qSIQsgUclN1a3ax5WrvuSue7/bOjlkiMihivSZbk6ZmS+nkKZBk5OJjZ7H6Bo66Quxo+UKn/2wffahRamFpRon3hYgDO1gQQMxsCNQQL1JbeJspu51BBub3DXLXv23NV0myMtOPsjq3r2jhi9Dh3I3WydpqmFV2NlWPOx1NlCAnQa8KbhMmLIeVTHDxji+k3Y0nZ4VH2DD/RgOyO3sS1aLpFXx/jXnclRk6W9s1FZthcqdg04cBranMIeqvgKLbXWjNhrbhx5g0nBnqLfsFc/JuzXj4LijtTqlT2UGjFI7T9RljVqFqGWnVjFRY2yWMEUhhUroRTckVU8TLsitTbVKMQpBw476rSy7IEi1HaKrX5IDz+FGdl9h91XoZVlWgK8D7hUjpn7R7Kkvs3Tj7qL5J31NLJYIJXPG3vqaBTUGGIqs3w2VPiMMY8LJ0UuZSHzMtgDqLprWjFBNpN17wGWzSGmziT2VlP5KxOFOKYYiSTD/ACRinSyF5UxCqxJU20W1jx48tKyuwtoYtvkOXGyO+MTE545OjIRY0ZVkQ5b3D5NCTe55A1o+z6k3GSr9fRv9gbOqfLO40htodxrnmx978RJspHZv6W2ITCklVuHbEBblQLXEZJ4cqPd7fCabaMkMuXoJBOcMcoBPyeYxNqON8rnypUunmtXuv5BWjcyY1j3eFNAXowtOKKzBBLHSwtKApQFUQSFpWWlAULVRYm1C1KoqhBNqwW+XpDXZrorQdMZAzD1BYKwFrsD2it6a436V3JxUKxwmWToiRZS2UNKRyGnDu4UyDrcijqdBn00yNquzkt/3pPwS1Cs3HsHGkAkxx/ZLC48bBvjRVXfXqjV9kl6M7JjkzixeIAEHS4vpb8aSNn9X14+H1u+1Jwu0OnQEdGrKdVKjMhDXANjpcWNuw0/Lh8w+iNLdVbA9/Gu7HqYJVq/vwOK8MvQl7vG8BHOx/EfhU3bmMyKCBa7WJ58L8artgQZSQWByg6g3BGZ7j3j2UN4cWzRwCwylcxP2rAADusWrF1G8pV7x2Fe0iIdrX50iHHEuovxYD2kCq+1O4YddP2l/1CsMYpG+SNxhrNe62ANgb8bEg+HCn+hHK486pN6t549n4fp5z1bhVQAF5HIJCKDbWwJ46AE1k9j+njCSuFmilgBNg91kUdmbL1h5A07ZGZWzoWfjYnQ2PjULZ+3C7yoy5SisQb3uAcpv52rkeH9L2LnxTmIQww5iVjlQszKPrvmGU210Gnfat1sHaqzK2IUFelgL2NrrcglTbmCCPKqjp39QtL5NnhcSDGpPMX95pQnDC44a+42PwqhwOJuE0uBEpPm7G/sFQ8RvA0csESgfOAMxIJsGZibWPGwNVkajG2SKcnSNKwF6AAvVPtLaDrIQvAW00+qDzpqDbTBh0hCrzzFVHDhc8KLsS06gO4rov1Gt7+4VJBrHRbdExLYeQMvcx0HgKY25vK+Fws05JbokZguYjMRwF+WtqZHC9N2U506o2U637PZTCRa8vf8AnXnTEem/aTsCHjQD6Kx3HHgSWufGup7o75PjcMkwNibrIua+V1NmHhwI7mFDDG5uky5S08nRA1hrTck621PvrPTbYdQvW4g3+8R2dwphttOeLfD8qaunm0B3UW23VLYeYLqTFIABqTeM6Ac65Fhmlmw2zMLDBOs+HxIlkd4ZI1jQO9+uwAOjA255bV17DYgmIMBma3Dhf8qSk7kjMlhzN+H5/wAKDFmeJNVe/wCzX7jKumcpOEkw+0cUnRt0EMs+0VIViGkOFyqqngTmlOg16tNYjZeLwbbLnxHRssMgiHRLIHVcQPnTNe4P0zcW1PfXXnNIY1H1jb3XlXyr9y9IQFLWqGPeuItPqCsCFyUYOWVA2eyjsII41yDbvppx0rH5OVwyXuoVVeW3IMzgj2AcKxR9rgNprk9AAUsV5n2Zv7jZMfh5pMRKzGWNWUG0ZRpApQRLZbZT2cdb16YFSUaKQdChQoSwqSaM0kmoQImuc76YN3n6kzxhokUhAn0ZJDcFgbHrW8hXRGNYDeth04F7Exrbh9Zu2jik9mFBuMrRlF3Sw5/Sh5G5u8smY/dIHuoVbRMLaG/fpx8qFN0IdrZI9GkRT5Yjf2yNYm9s0eUjyZWHlWswz2LgcAdO7jce6q/ZGEyMvAu0SGZwoBlcD12t3lj51MwdyJSeZI7tLinaPL3r5mS739wNhbSupYqBmLLZRYDXjx460WOlJRFGoUXJvrqcot900NnYW+bJ6qub3PEAqb8PdTG0cJKJA4/RZMjm41e6ldOPbWvPFap+nkZ8T3j6ke1OQesPEfGkilLoa5qOk0YD08bd6TGxYdT1cPEGYA/rZtTcdoQJ981zVWqw3o2qcVjcRNp85K5W3DIvUTx6qrScFsqWwkWMMLaXI0+0Vvfvom15maKb4JGz9tCJrkE2NyAL5jky2N+XKut+jfeWKHAxB3d7oS0a5ckZLsSo1uDr6ulcPxeGaO2YHgbNY2Yg2OVuDWOhtzq82HiGTFAZyqAKrDiCpXhbgNTe9NwvHGf/AKfdfJWTXL2Y8nf23zwn1GBIy6BAcvZo17VRTb1YBp1kXp80YGmW65QMutz486zmJQMLk6DiPtA6G1UrQxhtLi+hsfjevRLwjpZre2vzOb9syQfvOiYzf7DZ2Y9LYhfoD6o19aqDaW8ezsWyCdZjY2GVcpsTqL5rf+Ky+3ZkTTMLALrzOluFUg2lEpBAcka8rH8RWyHhfSuFSb+P8Axzzu0W+9eLw6CNtlnEJLHJdiS18mU6esQetbS2tRNtekl8Xs98PKtpi0d3TRJI1bMbj6LXC6DQ68OFRQ9+uptzy8x+dUO0ol1dQRcm/YTpwHKsXXeGQw49eB7eaf1H4uo7kqnyV163foq3oGGkmjlzdHIocBQDZ1NibEjiD7hWDFWOy3CyBuFuPYVOn5VxOmSeWOri9zTP7rO6H0g4bq3EvMeovbf63fQl39wvISfdX/dXM5McgCCzFuta2g5dtOwy5xqMvne9euXhvTVdv4nOeWR1jAekfD9GAFl565V8frU2/pRg5LL/AJan/wDSubwy5IyePrf6azM28DC/VX94/Ais8vBukcnafxDj1GV7I7b/AOouHkt1ZdDmHUTiFP2++nZN9oZUZbSAOpW+VLgMCLjr1yXdvaPSBsygWvwJ16vfVr/KKqvaR5cqB+C9L5J/Ep9VlTplhHsjB4WCT5OcSWEcioG6Pg4XMhykFlJHMG1zpXPcdsXr3GgtrbtvyrUvttyvUC3OmtydTaqXeTECIAL673t2KAbEgVy/EfCXhXdxcedv4G3puqUk4ZOfIvvQ9ufFPijLiCD0DKYo7jMXBzCRwDcDq6A6Gx7K78BXmb0fb6/ybiGkdWkSQBZQLZtLkMt+JFzz1v516M2dtNZUR4yGSRQ6MOBVhcH2Vwcy01ZojvwWAFZHbHpCjw8zxNFIxjIBZcljdA2lzfnatbGdBXA/SDtVhtDFJyWRbf5EfGuj4V02PqcjjkW1X9DP1OSUI3E3cnpegH6iX2x/nTDemOH/AKeX7yfnXI8RtAgC4uSL+81Eixbu1hYDnpXon4R0S/C/izGuozNcnYW9MsP/AE8n3kqNgN4sLtDE3dJIskZYs0kYQKh4m4+121zaY39laP0dwB8TIrKGVsPICrAFWBeMEEHiDQ9V4V02LBKcFul6smLqckppNlzjcLeRuhlvHchSDcEAnW6mx8aKpe1ESNwsaoq5VISMBFQEerl5HwoV5amdhNNGyWMDUCxtbyosLFZLDm3Zfn2U45qLPtbocnrXdrDLYHvOtLxOXc238/gDNLQO7OD5msVCtfToyG5A8Gty7Kq5sU7S5ZFC2RWQWOaxABub2ve/Kp2zdrK7M4XLc69rMR6xPaQB7KaxU4ad/wDsJbhp88dPYtdDK5NStU/4MeNJTVDYFVm9G0hh8LJIeQt434jXna9Wqiueel/aFlggB9YtK2vJQEUEdhLN92uajpSdIwUUQD345j8TUzCynN539/CoOAPWQHt+FJXF2Y9hP40SVsRq3NPtrZ/ylUJZlyrawykILWzWNuqdBYc7eUuXcyIMGaZw2Rc7IVZQ+UerGUBKjTiwJ7qq9m41BlzLmy3I5Hh760MWwPlWryui5gQETM75dQb8FF+0G9u7VeVzb3fA2Lgt6tjM+PEUaCUsWvlNrXICkgsOR5eyq+DbURbKyyG9wOso1BGuoroWI3QhxCjpsNIGsrdJDKEkk4AqUkbKDY24Dxqs3h3SwEQ6OGLEByukrLipVBv9WNSCe7Qa16DpOrfaxwjfCv1X/PicnLi7knNqmZza5wiKgmixLu8ayApPGFAa9uMZ4W7/ADrJzJ1zkDhb6B7Mw8SAAfGwrd7U2RFIYg2IdGSFIiP5PxhuVLG4GUcc3DurUbt7EwsUf9VTEyDLlefCTQEnmWbEEi3OyqByrfHqoYIKTtv9V9di1ib24OYKhFtD7Kq8dhWOljxrrO090GmmaQiGJTayxPZRY/VEVvO9Uu3ty+hglm6cWjVnymM6kDRQ1+Z04c6OfXdPkhonJb+XP0M+PBkhK0jlAFSMJ6w9mnHXTSmGq+3H2EcZjooFYLmEhLEXChIma9rgnW1eaxUpq+Dpvgmqmg7u0CrTBtZP4Ct1H6Fm+li18oD+MlXeF9GuDhKiTpZb8mcKo1A1yBTYk99ekn4p00Vs2/yX+6MD6ecvI5oTeI99/hWaxGyV7T7vyrvGN9GmGdrqzxLySO2XhqbuCb1HHolwf0mmP+NR8Fqv8vgq9/gSPTzTOK7MiMTAITZjre2t7Cn5je/Zeuzx+ijACxyyGxuLzP8Ahan09GOzx+pJ8Zpj/wDal/5jEm/vfD+Q300m72OG4T9Io14j43qp2/jc8rW4Kcg8ib++9d33p3TwOFwc8sOGjMyRO0QLOzFwvVIBa5sbHTsrzlm8aydX4lHqIaIJ++xsMGiWpilNd39CW0WkwIRj+hnkjTtyFFlt5F2Hsrg612j0LbUggwE7YiVIwcU2sjxov9Xh5v41w80HKFI1RdM68nAV503/AMO7bVxeVHYZ19VGYaRIOQrueG3twbj5vEwEfZlQ/Ammn3wwIJBxmGBHEGZAR43NP6DNLppuSje1AZYa1R54fYuIc9XDznQcIJTwH7NO4DdPGl9MLiLd8Lry+0BXpLD4xJFzROrr9ZGDD2ilE11n4vkvaG5n+zxSqzgn8yccw/qsnmFHxIrS+j/dnEYfEM+IiMYMZUEsh1zqbdVjyFdTc1W4qQBtTYf8v7qrN4nnzY3BxST/AD/2TH00IyTTM86Bwp6XLZcthHmtlYjU8zpQqLu/NJDG6PmQ9NMwDEEkPIXB05a6dwFCuboHuTTo0QbT4+POo+LS+lrlVJGnAnh/pNHs3HRzgtC2dTY5gDl1HANwPDlTiRMcx11YjgOAutY8KuTNGT7oysZDWAFm6w8eB/Co7x/PseF4k90j/nVhkAALG2Ugamw7DxpjESp0gsR6pAN/Wuw0Xttce3nrbVK6ZnivaQkLWP3v9HrY6cSicR2jWPKYy3qs7XuGH1q2YFOKKxp0bmr5OCz7OGHnkiDhxEzKXUWVyuhNiTaxuOPKqp1Fq1DbIPy/ERSA2Esl+9XZpAfNCp86XiNywx+Zkyjsdc3kCtveDR44SlLZC9N20UOwMYkc0ZlTpE6QIyXIzBlIHDsJBtztXQNrYaLE2aCdosoULCS0aCwsdYwbk6ansqm3a3PvJMHYNlw00q2W1nieIi1zxtm9lWZwo5inxlLHPU+UXjxa00yXsrC5Tllw00oH6yDaDvmB5tF0ystteFW8qYG1mwG0nOvVC4657r5xpWeXD9l/aafiZl9VmHgaZ3095N/psF9m9DarvPJltFsvFai3XeGJrd5ZyfbVphMPnRWZHiY8UfIzLrzKEg+RrBx7TnHCaT7zfnUqPbuIH65vPX40mfblwq/Vg9iS8zatssngw8wRVdt7c2XE4d4gUuwupNyAy6qSNL2YA+VUce8mJH6z91fyqVHvhih9Nfur/tpOhcpk7UjhuI3ddCR0kDFTYgYiMEEGx9crWy9G+62Lg2jhZ3hIjV2zPniICvE6E6MSR1qv02VEHLrCgckkspIa5Nybg1KCH+88sROPg9aZSh+D50B2ZHVjOv1h7aYchrkEeqQD36W94vXPsHj2jIsua39pNPID4h5Dfzq0/ndNa2SPyB7LdtIX6FvEzZti0C5mZVAFySwAAtc3vwph9twBVYzR2fRDnXrkcl16x0PDsrF43bTzRvHJGhSRWRhdhdWFiLhrjSqufARPBFA8CmKE5o1LyaHXic12Gp0PbT4dr8fyrj4i3jn5Glb0ixvMYsMElsOImiDHttGWzWB0uRVjDvDOZArYKXIQPnVlw5AJvcFWkDW7xeucYjc7BuSXw4JP99P7uvoKmYDYsUItDGUA4ATz2H79KcUncZX7nVfUZptVX67je1N08dNiJnkVArEn9JGuYclRQTlJ+14m/PBv6L8Ytg3Rjzlf/RGb11HpTa1j/mS/7qgzbIickvDGxPEuC1/HNVQqLd+fp/0uVyq/I583o4cC74iIcOItqeXWYEV1LcnB4fA4AxTOhVmZ5jKUERZgLmzaAZQo1PKq1diQ3uMPBft6FL9nZU6AFFypkRb3sqKBftsOdFJwapNgrGzJbe3dimnvs7E4BEAPUjRWPbd7CQNz1AAtyphNyMcLZDhHvwtgYivm/wAnsPOtyJn+u3lpQK34knxNPXWzWyf1/grsFJsrAbXw4yRfIYlJuRaNRe1iSIhe/lXScJjbhQTnY2uQCFvbW19bXrLQIL1eYBdRQZs7zb0k/d5/nuyu2oqi2kw9+Pwqv2hsdZQA99PqllPtWxqeqinAb0H2iaWwuMIrhGKxno6wkzZ5YjI3DM7yO1hwF2bhQrZBaFJ1t8h0Q1jpKQWAHZTgoxSsbqQ2StCY4BqONyTr30c8QsbAahuVKQ60JG/GnOVi0qZUZaWq1F2wk5MfyZVFpAZc9+tHY5lWx0N7a1XTRbQzfNCMDkDr8daXaQ/cp948LGMfK6jUwRB++UoR7QipVNsyclSXIB1GhqfBG8js0xBkklfOVFgcnzQsOyyUcuCQGwbW5FiOfZ769H0HS+zGT/P4itVLYZ3dxf8ASrg6GPEIeGobDSae21Ewqx3T2SBiyCLqIZzw0zdCfzqJJHSeuxJZHXu/cb08txkLTgFBVpYWuU4G0ILTiigBTiig0gsNRSwKCilgULiCAClAUYFGBQ0UAUoUAKUBUoFhiliiFKFSgWC1HagBR1dFAoUKOpRAUKFCppIKFKFJFLFSiDuHGtXuAGoqkg41OwuPLMUiHWGYXYHLcAcPrC5t5UyMW0xOQ0C04i1UbLweKWWV55VeN8nRRqgUQ5Vs/W9Z8x114W0q4QUpsTQlqFKIoUIRAU0oU0rU5nApaGiwKU6U18oXtHtoHFry18Aaesc3wgBWQUIorE3Ynxy6eFhSRIew+elLUnu+NIcHHkbdnFPSBvM0O0ZlwwVVjyqw61jJlzOwAIt61vEE86rP58T31Cny/MGqreZ3kxk5YHO08vVtqCZSAtvYKOOHjYXOth2nsr0/hcJzmoXtRky0rOz+jRVnwzYlielYyxlbjKg01GgNyLHXtrPZerWz3L3fXBQyRAkkspZj9I9BHew5AMXA8Kyhj0PifjWSUnkyzd7Xt+RowtIh5aMLTxShkoXjNWoSFparRhacVaU8ZeoJVpaijVaWq0DgSzO4TfWF0EhSVIy2XpGQZAx+sVJtxqdjN4oYpeibPnChrLG79U8+qDWO2Yttku2YDo5w+U2KyFWQhGHEgnstwFW2ysUZtpLIBlMmCVrccpbKfO1aJdNFX7rMqyS2Rexby4djFaQfP3EfVazEGxW9tDcgWNuIqfNjER0Rms0hIQa3YqLm3gK5ziRnwkoUfPYCcsZFHrh5WBfXgcy3I4dUVfvtpZJJMWPUw2FXJcfrpwHsD2gZVt9qhl0tcf30IsrfP99TR4TbEMsjRxyKzpfMo4izZT79KnCuY4LFQ4bE4J4pFcsnR4nKb9Zz1mYnvf8A+OuoWpeXBoquGXCeoKhR2o7UnSGFQo6Or0kCFCjtRgVNJYBS1FJtTiir0EHoBSthXbE6cFZ7nkrdITY9hIym1HAtXOyowGFhbW57yeJoW9KYuastiT2+6k5z2e+niaaasliqEGT/AJY0KFCpZNJn44ZDxPvNPpgu1j5aVnt39+YpsN0khCyRlEmX6pdggcfYJN78tRyrSq9xcU6WbInXA2lVjiYZRyv4608HApgeNOZRQNylyyhby0y09+B9lNtakme3ChULfAa4PNxmLSlZ3IkVnzu7ZgZEvcs3E3Ye+rPdTE9Pi4YgoBZwQWOl0+csQORy286tE9GM7yO2JkUlmZj0drszEknUADU8AKptn7j44uCkTIwIIbMFsRzBvevS9F3oVppbfIxzT8z0ThI7g31/8WrHLHq3ifjUzcHYG0llEmPxOZApVYlsQSbWZyFGo17T38iT4AxMytxDG/t41UMcdUoJry4CxzTbornipOSprx0gxUyWIepEYJSwtPdHRiOkSxBahsLSgtOBKUEpTxE1FKdz8ISD0CaG9tQPNQbGnMXuxDJJ0jBg+UJdJHTqjgtlIFquAtHloXr9SVH0KnCbtwRQvDGmVJAwfUktmFjdjrwqPh9z4Uh6FC4TpVlbVSXKkEKxI9XQcLHTjV9l1o8tBcvUlR9Co25u3FioxHJdbMGDJlDAgEcwdLGrKKOygXJsALnibDie+nctHlqVJqitk7EWoUu1C1V2yahFqFqXlo8tX2yahFqMClZaUFoljK1CQKcVaASnVSr7RNQ7AtXGzh1h/wA5VWQrVvs1bsP+cqTPHtuU5FkxpljT0kdqivWbsp8AphlqFN0KV2WEeYJMWyHMngftLcEqe64B8QK6l6Pt8g6rDKdCPm2J4fYPhyrlcq3osDjjC32SeXEHtFaepx29QGGaXsvg9K5qUWrJ7l70DEIEc/OKBr9deTCtSTWWI6UaYy1NlqW1JK1txNIkkQuj1vT+DsDrQaOgq11VJSiCvQ0uz8QtuNDauxknFwcrgaN29zVT4OTWtFg5QRXNyxeKWqL3MUo9qVow+M2a8ZIccOY9U+dRTHXTDEDyFVeM3bifULlPamn7vCtOPxBcTQ1T29r5GFyUYStBi912XVGD6gWIytqbeFRJNgzL+rJ/Zs3wrYs+KXmEpJ8Mq8lGEp94CujAjxFvjRZaOosPcby0MtO5aLLSpYiWNZdaPLTmXWjy0rtF2N5aPLTgWlZaNYwbGctDJT2Shkou2iWM5KGWnslDLU7aKsaC0sJTgSnYsOT6oJ8BepUVyWMqlOqlWEOxJT9G37RA93GpcGxNes1/2eHtNJlmxrzAlkjDllbBGSbAXJ5CtDs7ZxTrNx5Ds/jUzB4NIx1BbtPM+dOSygVz8udz2itgZTtbETEMagSNUrE4i9QHejxoZDgPNQprNQpukh5oNMTJQoVclaEosN3dtNDIoBIIPzZ7D9U91d23e22MVCHAsw0Ydjc7dtChXJyKpbG7H7UN/InMtINChTcbCG3pFChXSwyYtike1S8PjytChWmUU1uDSkty8wW1A3GrASXoqFcnNBRlsY5ezKkNSrfjRxQW4E/GjoUpvYTGKcrYpkPOx8aizbPjPrRL4gLQoVUZNcD3a4ZBk2Zhua28C/52pqTYEPIuPMfiKFCtSyTVe0zJkz5IrZlRjNnBDoT50/hdjB/p2/w/xoqFbZZJLHdkeeagnZOXdgf2n7n8aWN1/wC8/c/jRUKwvqcvr9DRDNJoWN1x/aH7v8aWN105u3kAKOhQPqMvqM7kgn3eiUXJc+Y/KmYsDAToCe67fwoUKZHJOUW22Y8uad8lpBgIxwjUeIBP41MCeXhRUKyybb3NULa3DyCiNChVIkhuaewqonxBJoUK14YoPDvuxhpKbLUKFaeDQxOahQoUrUyUf//Z"/>
          <p:cNvSpPr>
            <a:spLocks noChangeAspect="1" noChangeArrowheads="1"/>
          </p:cNvSpPr>
          <p:nvPr/>
        </p:nvSpPr>
        <p:spPr bwMode="auto">
          <a:xfrm>
            <a:off x="1587500" y="-842963"/>
            <a:ext cx="2628900" cy="1743076"/>
          </a:xfrm>
          <a:prstGeom prst="rect">
            <a:avLst/>
          </a:prstGeom>
          <a:noFill/>
        </p:spPr>
        <p:txBody>
          <a:bodyPr vert="horz" wrap="square" lIns="91440" tIns="45720" rIns="91440" bIns="45720" numCol="1" anchor="t" anchorCtr="0" compatLnSpc="1">
            <a:prstTxWarp prst="textNoShape">
              <a:avLst/>
            </a:prstTxWarp>
          </a:bodyPr>
          <a:lstStyle/>
          <a:p>
            <a:endParaRPr lang="es-EC"/>
          </a:p>
        </p:txBody>
      </p:sp>
      <p:sp>
        <p:nvSpPr>
          <p:cNvPr id="4100" name="AutoShape 4" descr="data:image/jpeg;base64,/9j/4AAQSkZJRgABAQAAAQABAAD/2wCEAAkGBhQSERQUEBQWFRQUFRQVFBUVFBQVFBQUFBAVFBUUFRUXHSYeGBklGRcUHy8gIycpLCwsFR4xNTAqNSYrLCkBCQoKDgwOGg8PGiwkHCQsLCwsLCwsKSkpLCwpLSwpLCwsLCwpLCwsLCwsKSksKSwsLCkpLCkpKSwsKSwsLCwsKf/AABEIALcBFAMBIgACEQEDEQH/xAAcAAAABwEBAAAAAAAAAAAAAAAAAQIDBAUGBwj/xABKEAACAQIDBAYFCAULAwUAAAABAgMAEQQSIQUGMUETIlFhcYEHMpGhsRQjQlJiksHRM0NyouEVFiQ0U2OCk7LS8FRz8ReDo8LD/8QAGgEAAgMBAQAAAAAAAAAAAAAAAgMAAQQFBv/EADERAAICAQMCAwUIAwEAAAAAAAABAhEDEiExBBMFQVEiYZGhsRQyQnGBweHwFdHxI//aAAwDAQACEQMRAD8A7WcMKbbCCkLtRDwI9oozj1oeCEHaeWKNnbgB7TyFUmxdmFnMknEnM3d9VfKps0/ymaw/RxHTsaTkfLj7KvMPhgot7fxooquSm9hE8l10qKqXNqn4pbRtbsqJhvWHjQ5NyR2JUcdhShT+WiyUntsOxq9Kz0vo6Lo6vTJFBdJR9JRZKLJUuSILz0ecU1lorVetkoezUL0wTQzVO4XQ/pR1Gz00+LAqdwmknXpiTFgcNfhUF8QTxNIz1HkL0j0kxPE00W7KNIyalR4PtoFbJsiJkp2PCE1NTDgU4Fo1BlWRkwA5mnRhl7KcJptpqPZFAOHFIbDUDiTyoukY0DcS9xDQU00VSlQ86XkHOqUWXqK9kpsrVi7oONRZMWnIXqcEsisKbZqhbd3qw+FQviJFjUdt2b7qgn3Vz/a3pvw63GHjll7CQIkPmetb/DVq2SzpBloVxDEembFs10jgReQYSOfvZl+FCi0slnV5NtKD1oz5EH42pE+0YstyGXy/I1YT7vqSBdg1lvwK3bMB5ZlA5+tUbG7EIhZr6qBdbdy5te4tbyNdxQ6aVLc5+rIi53ewoVNOfD21dVXbGHzSHuqdI4AJJsBxJ4CubJU6H2IxZ6jfsN8Kh4ZtVPhUXaGPLoTHcDNlvwzLxPlT2HOi+VZ8m2wyG5ciQUeaonRih0dZ+8xukmXoXqJl7z7aLXtNF3vcVpJlCoRZu2kmZ+0eyr7y9CaSfahlqu+VP3e+iO0GH0R7f4VfcRKZYlKZndUF2Nv+cqr5drMBouvjpVXPOzG7XJoZTXkiJE3EbSJ9XQe80wspNNRxX/KrLDbO+tp3D86VyHwMxpepccPbUpIAOFH0dGosHUhKtbhSxNRdFQ6KiqSK2FdNR9NSOiodHV3ImwrpKLSklKakcDiaq35kokgrSjKKq5MZ2fx9lMPI7cNO9tf3R+Yq9TKotZMco4a1XS7TzGy6/s6+08BTHyQH1yW8fV+6NPbT6x1Tk2XSGbseOnvP5D30eSn8lHkoSxlDbw5g6gjsI51wf0rbrR4bGhsMmWPEKz9Go6qSIQsgUclN1a3ax5WrvuSue7/bOjlkiMihivSZbk6ZmS+nkKZBk5OJjZ7H6Bo66Quxo+UKn/2wffahRamFpRon3hYgDO1gQQMxsCNQQL1JbeJspu51BBub3DXLXv23NV0myMtOPsjq3r2jhi9Dh3I3WydpqmFV2NlWPOx1NlCAnQa8KbhMmLIeVTHDxji+k3Y0nZ4VH2DD/RgOyO3sS1aLpFXx/jXnclRk6W9s1FZthcqdg04cBranMIeqvgKLbXWjNhrbhx5g0nBnqLfsFc/JuzXj4LijtTqlT2UGjFI7T9RljVqFqGWnVjFRY2yWMEUhhUroRTckVU8TLsitTbVKMQpBw476rSy7IEi1HaKrX5IDz+FGdl9h91XoZVlWgK8D7hUjpn7R7Kkvs3Tj7qL5J31NLJYIJXPG3vqaBTUGGIqs3w2VPiMMY8LJ0UuZSHzMtgDqLprWjFBNpN17wGWzSGmziT2VlP5KxOFOKYYiSTD/ACRinSyF5UxCqxJU20W1jx48tKyuwtoYtvkOXGyO+MTE545OjIRY0ZVkQ5b3D5NCTe55A1o+z6k3GSr9fRv9gbOqfLO40htodxrnmx978RJspHZv6W2ITCklVuHbEBblQLXEZJ4cqPd7fCabaMkMuXoJBOcMcoBPyeYxNqON8rnypUunmtXuv5BWjcyY1j3eFNAXowtOKKzBBLHSwtKApQFUQSFpWWlAULVRYm1C1KoqhBNqwW+XpDXZrorQdMZAzD1BYKwFrsD2it6a436V3JxUKxwmWToiRZS2UNKRyGnDu4UyDrcijqdBn00yNquzkt/3pPwS1Cs3HsHGkAkxx/ZLC48bBvjRVXfXqjV9kl6M7JjkzixeIAEHS4vpb8aSNn9X14+H1u+1Jwu0OnQEdGrKdVKjMhDXANjpcWNuw0/Lh8w+iNLdVbA9/Gu7HqYJVq/vwOK8MvQl7vG8BHOx/EfhU3bmMyKCBa7WJ58L8artgQZSQWByg6g3BGZ7j3j2UN4cWzRwCwylcxP2rAADusWrF1G8pV7x2Fe0iIdrX50iHHEuovxYD2kCq+1O4YddP2l/1CsMYpG+SNxhrNe62ANgb8bEg+HCn+hHK486pN6t549n4fp5z1bhVQAF5HIJCKDbWwJ46AE1k9j+njCSuFmilgBNg91kUdmbL1h5A07ZGZWzoWfjYnQ2PjULZ+3C7yoy5SisQb3uAcpv52rkeH9L2LnxTmIQww5iVjlQszKPrvmGU210Gnfat1sHaqzK2IUFelgL2NrrcglTbmCCPKqjp39QtL5NnhcSDGpPMX95pQnDC44a+42PwqhwOJuE0uBEpPm7G/sFQ8RvA0csESgfOAMxIJsGZibWPGwNVkajG2SKcnSNKwF6AAvVPtLaDrIQvAW00+qDzpqDbTBh0hCrzzFVHDhc8KLsS06gO4rov1Gt7+4VJBrHRbdExLYeQMvcx0HgKY25vK+Fws05JbokZguYjMRwF+WtqZHC9N2U506o2U637PZTCRa8vf8AnXnTEem/aTsCHjQD6Kx3HHgSWufGup7o75PjcMkwNibrIua+V1NmHhwI7mFDDG5uky5S08nRA1hrTck621PvrPTbYdQvW4g3+8R2dwphttOeLfD8qaunm0B3UW23VLYeYLqTFIABqTeM6Ac65Fhmlmw2zMLDBOs+HxIlkd4ZI1jQO9+uwAOjA255bV17DYgmIMBma3Dhf8qSk7kjMlhzN+H5/wAKDFmeJNVe/wCzX7jKumcpOEkw+0cUnRt0EMs+0VIViGkOFyqqngTmlOg16tNYjZeLwbbLnxHRssMgiHRLIHVcQPnTNe4P0zcW1PfXXnNIY1H1jb3XlXyr9y9IQFLWqGPeuItPqCsCFyUYOWVA2eyjsII41yDbvppx0rH5OVwyXuoVVeW3IMzgj2AcKxR9rgNprk9AAUsV5n2Zv7jZMfh5pMRKzGWNWUG0ZRpApQRLZbZT2cdb16YFSUaKQdChQoSwqSaM0kmoQImuc76YN3n6kzxhokUhAn0ZJDcFgbHrW8hXRGNYDeth04F7Exrbh9Zu2jik9mFBuMrRlF3Sw5/Sh5G5u8smY/dIHuoVbRMLaG/fpx8qFN0IdrZI9GkRT5Yjf2yNYm9s0eUjyZWHlWswz2LgcAdO7jce6q/ZGEyMvAu0SGZwoBlcD12t3lj51MwdyJSeZI7tLinaPL3r5mS739wNhbSupYqBmLLZRYDXjx460WOlJRFGoUXJvrqcot900NnYW+bJ6qub3PEAqb8PdTG0cJKJA4/RZMjm41e6ldOPbWvPFap+nkZ8T3j6ke1OQesPEfGkilLoa5qOk0YD08bd6TGxYdT1cPEGYA/rZtTcdoQJ981zVWqw3o2qcVjcRNp85K5W3DIvUTx6qrScFsqWwkWMMLaXI0+0Vvfvom15maKb4JGz9tCJrkE2NyAL5jky2N+XKut+jfeWKHAxB3d7oS0a5ckZLsSo1uDr6ulcPxeGaO2YHgbNY2Yg2OVuDWOhtzq82HiGTFAZyqAKrDiCpXhbgNTe9NwvHGf/AKfdfJWTXL2Y8nf23zwn1GBIy6BAcvZo17VRTb1YBp1kXp80YGmW65QMutz486zmJQMLk6DiPtA6G1UrQxhtLi+hsfjevRLwjpZre2vzOb9syQfvOiYzf7DZ2Y9LYhfoD6o19aqDaW8ezsWyCdZjY2GVcpsTqL5rf+Ky+3ZkTTMLALrzOluFUg2lEpBAcka8rH8RWyHhfSuFSb+P8Axzzu0W+9eLw6CNtlnEJLHJdiS18mU6esQetbS2tRNtekl8Xs98PKtpi0d3TRJI1bMbj6LXC6DQ68OFRQ9+uptzy8x+dUO0ol1dQRcm/YTpwHKsXXeGQw49eB7eaf1H4uo7kqnyV163foq3oGGkmjlzdHIocBQDZ1NibEjiD7hWDFWOy3CyBuFuPYVOn5VxOmSeWOri9zTP7rO6H0g4bq3EvMeovbf63fQl39wvISfdX/dXM5McgCCzFuta2g5dtOwy5xqMvne9euXhvTVdv4nOeWR1jAekfD9GAFl565V8frU2/pRg5LL/AJan/wDSubwy5IyePrf6azM28DC/VX94/Ais8vBukcnafxDj1GV7I7b/AOouHkt1ZdDmHUTiFP2++nZN9oZUZbSAOpW+VLgMCLjr1yXdvaPSBsygWvwJ16vfVr/KKqvaR5cqB+C9L5J/Ep9VlTplhHsjB4WCT5OcSWEcioG6Pg4XMhykFlJHMG1zpXPcdsXr3GgtrbtvyrUvttyvUC3OmtydTaqXeTECIAL673t2KAbEgVy/EfCXhXdxcedv4G3puqUk4ZOfIvvQ9ufFPijLiCD0DKYo7jMXBzCRwDcDq6A6Gx7K78BXmb0fb6/ybiGkdWkSQBZQLZtLkMt+JFzz1v516M2dtNZUR4yGSRQ6MOBVhcH2Vwcy01ZojvwWAFZHbHpCjw8zxNFIxjIBZcljdA2lzfnatbGdBXA/SDtVhtDFJyWRbf5EfGuj4V02PqcjjkW1X9DP1OSUI3E3cnpegH6iX2x/nTDemOH/AKeX7yfnXI8RtAgC4uSL+81Eixbu1hYDnpXon4R0S/C/izGuozNcnYW9MsP/AE8n3kqNgN4sLtDE3dJIskZYs0kYQKh4m4+121zaY39laP0dwB8TIrKGVsPICrAFWBeMEEHiDQ9V4V02LBKcFul6smLqckppNlzjcLeRuhlvHchSDcEAnW6mx8aKpe1ESNwsaoq5VISMBFQEerl5HwoV5amdhNNGyWMDUCxtbyosLFZLDm3Zfn2U45qLPtbocnrXdrDLYHvOtLxOXc238/gDNLQO7OD5msVCtfToyG5A8Gty7Kq5sU7S5ZFC2RWQWOaxABub2ve/Kp2zdrK7M4XLc69rMR6xPaQB7KaxU4ad/wDsJbhp88dPYtdDK5NStU/4MeNJTVDYFVm9G0hh8LJIeQt434jXna9Wqiueel/aFlggB9YtK2vJQEUEdhLN92uajpSdIwUUQD345j8TUzCynN539/CoOAPWQHt+FJXF2Y9hP40SVsRq3NPtrZ/ylUJZlyrawykILWzWNuqdBYc7eUuXcyIMGaZw2Rc7IVZQ+UerGUBKjTiwJ7qq9m41BlzLmy3I5Hh760MWwPlWryui5gQETM75dQb8FF+0G9u7VeVzb3fA2Lgt6tjM+PEUaCUsWvlNrXICkgsOR5eyq+DbURbKyyG9wOso1BGuoroWI3QhxCjpsNIGsrdJDKEkk4AqUkbKDY24Dxqs3h3SwEQ6OGLEByukrLipVBv9WNSCe7Qa16DpOrfaxwjfCv1X/PicnLi7knNqmZza5wiKgmixLu8ayApPGFAa9uMZ4W7/ADrJzJ1zkDhb6B7Mw8SAAfGwrd7U2RFIYg2IdGSFIiP5PxhuVLG4GUcc3DurUbt7EwsUf9VTEyDLlefCTQEnmWbEEi3OyqByrfHqoYIKTtv9V9di1ib24OYKhFtD7Kq8dhWOljxrrO090GmmaQiGJTayxPZRY/VEVvO9Uu3ty+hglm6cWjVnymM6kDRQ1+Z04c6OfXdPkhonJb+XP0M+PBkhK0jlAFSMJ6w9mnHXTSmGq+3H2EcZjooFYLmEhLEXChIma9rgnW1eaxUpq+Dpvgmqmg7u0CrTBtZP4Ct1H6Fm+li18oD+MlXeF9GuDhKiTpZb8mcKo1A1yBTYk99ekn4p00Vs2/yX+6MD6ecvI5oTeI99/hWaxGyV7T7vyrvGN9GmGdrqzxLySO2XhqbuCb1HHolwf0mmP+NR8Fqv8vgq9/gSPTzTOK7MiMTAITZjre2t7Cn5je/Zeuzx+ijACxyyGxuLzP8Ahan09GOzx+pJ8Zpj/wDal/5jEm/vfD+Q300m72OG4T9Io14j43qp2/jc8rW4Kcg8ib++9d33p3TwOFwc8sOGjMyRO0QLOzFwvVIBa5sbHTsrzlm8aydX4lHqIaIJ++xsMGiWpilNd39CW0WkwIRj+hnkjTtyFFlt5F2Hsrg612j0LbUggwE7YiVIwcU2sjxov9Xh5v41w80HKFI1RdM68nAV503/AMO7bVxeVHYZ19VGYaRIOQrueG3twbj5vEwEfZlQ/Ammn3wwIJBxmGBHEGZAR43NP6DNLppuSje1AZYa1R54fYuIc9XDznQcIJTwH7NO4DdPGl9MLiLd8Lry+0BXpLD4xJFzROrr9ZGDD2ilE11n4vkvaG5n+zxSqzgn8yccw/qsnmFHxIrS+j/dnEYfEM+IiMYMZUEsh1zqbdVjyFdTc1W4qQBtTYf8v7qrN4nnzY3BxST/AD/2TH00IyTTM86Bwp6XLZcthHmtlYjU8zpQqLu/NJDG6PmQ9NMwDEEkPIXB05a6dwFCuboHuTTo0QbT4+POo+LS+lrlVJGnAnh/pNHs3HRzgtC2dTY5gDl1HANwPDlTiRMcx11YjgOAutY8KuTNGT7oysZDWAFm6w8eB/Co7x/PseF4k90j/nVhkAALG2Ugamw7DxpjESp0gsR6pAN/Wuw0Xttce3nrbVK6ZnivaQkLWP3v9HrY6cSicR2jWPKYy3qs7XuGH1q2YFOKKxp0bmr5OCz7OGHnkiDhxEzKXUWVyuhNiTaxuOPKqp1Fq1DbIPy/ERSA2Esl+9XZpAfNCp86XiNywx+Zkyjsdc3kCtveDR44SlLZC9N20UOwMYkc0ZlTpE6QIyXIzBlIHDsJBtztXQNrYaLE2aCdosoULCS0aCwsdYwbk6ansqm3a3PvJMHYNlw00q2W1nieIi1zxtm9lWZwo5inxlLHPU+UXjxa00yXsrC5Tllw00oH6yDaDvmB5tF0ystteFW8qYG1mwG0nOvVC4657r5xpWeXD9l/aafiZl9VmHgaZ3095N/psF9m9DarvPJltFsvFai3XeGJrd5ZyfbVphMPnRWZHiY8UfIzLrzKEg+RrBx7TnHCaT7zfnUqPbuIH65vPX40mfblwq/Vg9iS8zatssngw8wRVdt7c2XE4d4gUuwupNyAy6qSNL2YA+VUce8mJH6z91fyqVHvhih9Nfur/tpOhcpk7UjhuI3ddCR0kDFTYgYiMEEGx9crWy9G+62Lg2jhZ3hIjV2zPniICvE6E6MSR1qv02VEHLrCgckkspIa5Nybg1KCH+88sROPg9aZSh+D50B2ZHVjOv1h7aYchrkEeqQD36W94vXPsHj2jIsua39pNPID4h5Dfzq0/ndNa2SPyB7LdtIX6FvEzZti0C5mZVAFySwAAtc3vwph9twBVYzR2fRDnXrkcl16x0PDsrF43bTzRvHJGhSRWRhdhdWFiLhrjSqufARPBFA8CmKE5o1LyaHXic12Gp0PbT4dr8fyrj4i3jn5Glb0ixvMYsMElsOImiDHttGWzWB0uRVjDvDOZArYKXIQPnVlw5AJvcFWkDW7xeucYjc7BuSXw4JP99P7uvoKmYDYsUItDGUA4ATz2H79KcUncZX7nVfUZptVX67je1N08dNiJnkVArEn9JGuYclRQTlJ+14m/PBv6L8Ytg3Rjzlf/RGb11HpTa1j/mS/7qgzbIickvDGxPEuC1/HNVQqLd+fp/0uVyq/I583o4cC74iIcOItqeXWYEV1LcnB4fA4AxTOhVmZ5jKUERZgLmzaAZQo1PKq1diQ3uMPBft6FL9nZU6AFFypkRb3sqKBftsOdFJwapNgrGzJbe3dimnvs7E4BEAPUjRWPbd7CQNz1AAtyphNyMcLZDhHvwtgYivm/wAnsPOtyJn+u3lpQK34knxNPXWzWyf1/grsFJsrAbXw4yRfIYlJuRaNRe1iSIhe/lXScJjbhQTnY2uQCFvbW19bXrLQIL1eYBdRQZs7zb0k/d5/nuyu2oqi2kw9+Pwqv2hsdZQA99PqllPtWxqeqinAb0H2iaWwuMIrhGKxno6wkzZ5YjI3DM7yO1hwF2bhQrZBaFJ1t8h0Q1jpKQWAHZTgoxSsbqQ2StCY4BqONyTr30c8QsbAahuVKQ60JG/GnOVi0qZUZaWq1F2wk5MfyZVFpAZc9+tHY5lWx0N7a1XTRbQzfNCMDkDr8daXaQ/cp948LGMfK6jUwRB++UoR7QipVNsyclSXIB1GhqfBG8js0xBkklfOVFgcnzQsOyyUcuCQGwbW5FiOfZ769H0HS+zGT/P4itVLYZ3dxf8ASrg6GPEIeGobDSae21Ewqx3T2SBiyCLqIZzw0zdCfzqJJHSeuxJZHXu/cb08txkLTgFBVpYWuU4G0ILTiigBTiig0gsNRSwKCilgULiCAClAUYFGBQ0UAUoUAKUBUoFhiliiFKFSgWC1HagBR1dFAoUKOpRAUKFCppIKFKFJFLFSiDuHGtXuAGoqkg41OwuPLMUiHWGYXYHLcAcPrC5t5UyMW0xOQ0C04i1UbLweKWWV55VeN8nRRqgUQ5Vs/W9Z8x114W0q4QUpsTQlqFKIoUIRAU0oU0rU5nApaGiwKU6U18oXtHtoHFry18Aaesc3wgBWQUIorE3Ynxy6eFhSRIew+elLUnu+NIcHHkbdnFPSBvM0O0ZlwwVVjyqw61jJlzOwAIt61vEE86rP58T31Cny/MGqreZ3kxk5YHO08vVtqCZSAtvYKOOHjYXOth2nsr0/hcJzmoXtRky0rOz+jRVnwzYlielYyxlbjKg01GgNyLHXtrPZerWz3L3fXBQyRAkkspZj9I9BHew5AMXA8Kyhj0PifjWSUnkyzd7Xt+RowtIh5aMLTxShkoXjNWoSFparRhacVaU8ZeoJVpaijVaWq0DgSzO4TfWF0EhSVIy2XpGQZAx+sVJtxqdjN4oYpeibPnChrLG79U8+qDWO2Yttku2YDo5w+U2KyFWQhGHEgnstwFW2ysUZtpLIBlMmCVrccpbKfO1aJdNFX7rMqyS2Rexby4djFaQfP3EfVazEGxW9tDcgWNuIqfNjER0Rms0hIQa3YqLm3gK5ziRnwkoUfPYCcsZFHrh5WBfXgcy3I4dUVfvtpZJJMWPUw2FXJcfrpwHsD2gZVt9qhl0tcf30IsrfP99TR4TbEMsjRxyKzpfMo4izZT79KnCuY4LFQ4bE4J4pFcsnR4nKb9Zz1mYnvf8A+OuoWpeXBoquGXCeoKhR2o7UnSGFQo6Or0kCFCjtRgVNJYBS1FJtTiir0EHoBSthXbE6cFZ7nkrdITY9hIym1HAtXOyowGFhbW57yeJoW9KYuastiT2+6k5z2e+niaaasliqEGT/AJY0KFCpZNJn44ZDxPvNPpgu1j5aVnt39+YpsN0khCyRlEmX6pdggcfYJN78tRyrSq9xcU6WbInXA2lVjiYZRyv4608HApgeNOZRQNylyyhby0y09+B9lNtakme3ChULfAa4PNxmLSlZ3IkVnzu7ZgZEvcs3E3Ye+rPdTE9Pi4YgoBZwQWOl0+csQORy286tE9GM7yO2JkUlmZj0drszEknUADU8AKptn7j44uCkTIwIIbMFsRzBvevS9F3oVppbfIxzT8z0ThI7g31/8WrHLHq3ifjUzcHYG0llEmPxOZApVYlsQSbWZyFGo17T38iT4AxMytxDG/t41UMcdUoJry4CxzTbornipOSprx0gxUyWIepEYJSwtPdHRiOkSxBahsLSgtOBKUEpTxE1FKdz8ISD0CaG9tQPNQbGnMXuxDJJ0jBg+UJdJHTqjgtlIFquAtHloXr9SVH0KnCbtwRQvDGmVJAwfUktmFjdjrwqPh9z4Uh6FC4TpVlbVSXKkEKxI9XQcLHTjV9l1o8tBcvUlR9Co25u3FioxHJdbMGDJlDAgEcwdLGrKKOygXJsALnibDie+nctHlqVJqitk7EWoUu1C1V2yahFqFqXlo8tX2yahFqMClZaUFoljK1CQKcVaASnVSr7RNQ7AtXGzh1h/wA5VWQrVvs1bsP+cqTPHtuU5FkxpljT0kdqivWbsp8AphlqFN0KV2WEeYJMWyHMngftLcEqe64B8QK6l6Pt8g6rDKdCPm2J4fYPhyrlcq3osDjjC32SeXEHtFaepx29QGGaXsvg9K5qUWrJ7l70DEIEc/OKBr9deTCtSTWWI6UaYy1NlqW1JK1txNIkkQuj1vT+DsDrQaOgq11VJSiCvQ0uz8QtuNDauxknFwcrgaN29zVT4OTWtFg5QRXNyxeKWqL3MUo9qVow+M2a8ZIccOY9U+dRTHXTDEDyFVeM3bifULlPamn7vCtOPxBcTQ1T29r5GFyUYStBi912XVGD6gWIytqbeFRJNgzL+rJ/Zs3wrYs+KXmEpJ8Mq8lGEp94CujAjxFvjRZaOosPcby0MtO5aLLSpYiWNZdaPLTmXWjy0rtF2N5aPLTgWlZaNYwbGctDJT2Shkou2iWM5KGWnslDLU7aKsaC0sJTgSnYsOT6oJ8BepUVyWMqlOqlWEOxJT9G37RA93GpcGxNes1/2eHtNJlmxrzAlkjDllbBGSbAXJ5CtDs7ZxTrNx5Ds/jUzB4NIx1BbtPM+dOSygVz8udz2itgZTtbETEMagSNUrE4i9QHejxoZDgPNQprNQpukh5oNMTJQoVclaEosN3dtNDIoBIIPzZ7D9U91d23e22MVCHAsw0Ydjc7dtChXJyKpbG7H7UN/InMtINChTcbCG3pFChXSwyYtike1S8PjytChWmUU1uDSkty8wW1A3GrASXoqFcnNBRlsY5ezKkNSrfjRxQW4E/GjoUpvYTGKcrYpkPOx8aizbPjPrRL4gLQoVUZNcD3a4ZBk2Zhua28C/52pqTYEPIuPMfiKFCtSyTVe0zJkz5IrZlRjNnBDoT50/hdjB/p2/w/xoqFbZZJLHdkeeagnZOXdgf2n7n8aWN1/wC8/c/jRUKwvqcvr9DRDNJoWN1x/aH7v8aWN105u3kAKOhQPqMvqM7kgn3eiUXJc+Y/KmYsDAToCe67fwoUKZHJOUW22Y8uad8lpBgIxwjUeIBP41MCeXhRUKyybb3NULa3DyCiNChVIkhuaewqonxBJoUK14YoPDvuxhpKbLUKFaeDQxOahQoUrUyUf//Z"/>
          <p:cNvSpPr>
            <a:spLocks noChangeAspect="1" noChangeArrowheads="1"/>
          </p:cNvSpPr>
          <p:nvPr/>
        </p:nvSpPr>
        <p:spPr bwMode="auto">
          <a:xfrm>
            <a:off x="1587500" y="-842963"/>
            <a:ext cx="2628900" cy="1743076"/>
          </a:xfrm>
          <a:prstGeom prst="rect">
            <a:avLst/>
          </a:prstGeom>
          <a:noFill/>
        </p:spPr>
        <p:txBody>
          <a:bodyPr vert="horz" wrap="square" lIns="91440" tIns="45720" rIns="91440" bIns="45720" numCol="1" anchor="t" anchorCtr="0" compatLnSpc="1">
            <a:prstTxWarp prst="textNoShape">
              <a:avLst/>
            </a:prstTxWarp>
          </a:bodyPr>
          <a:lstStyle/>
          <a:p>
            <a:endParaRPr lang="es-EC"/>
          </a:p>
        </p:txBody>
      </p:sp>
      <p:sp>
        <p:nvSpPr>
          <p:cNvPr id="4102" name="AutoShape 6" descr="data:image/jpeg;base64,/9j/4AAQSkZJRgABAQAAAQABAAD/2wCEAAkGBhQSERQUEBQWFRQUFRQVFBUVFBQVFBQUFBAVFBUUFRUXHSYeGBklGRcUHy8gIycpLCwsFR4xNTAqNSYrLCkBCQoKDgwOGg8PGiwkHCQsLCwsLCwsKSkpLCwpLSwpLCwsLCwpLCwsLCwsKSksKSwsLCkpLCkpKSwsKSwsLCwsKf/AABEIALcBFAMBIgACEQEDEQH/xAAcAAAABwEBAAAAAAAAAAAAAAAAAQIDBAUGBwj/xABKEAACAQIDBAYFCAULAwUAAAABAgMAEQQSIQUGMUETIlFhcYEHMpGhsRQjQlJiksHRM0NyouEVFiQ0U2OCk7LS8FRz8ReDo8LD/8QAGgEAAgMBAQAAAAAAAAAAAAAAAgMAAQQFBv/EADERAAICAQMCAwUIAwEAAAAAAAABAhEDEiExBBMFQVEiYZGhsRQyQnGBweHwFdHxI//aAAwDAQACEQMRAD8A7WcMKbbCCkLtRDwI9oozj1oeCEHaeWKNnbgB7TyFUmxdmFnMknEnM3d9VfKps0/ymaw/RxHTsaTkfLj7KvMPhgot7fxooquSm9hE8l10qKqXNqn4pbRtbsqJhvWHjQ5NyR2JUcdhShT+WiyUntsOxq9Kz0vo6Lo6vTJFBdJR9JRZKLJUuSILz0ecU1lorVetkoezUL0wTQzVO4XQ/pR1Gz00+LAqdwmknXpiTFgcNfhUF8QTxNIz1HkL0j0kxPE00W7KNIyalR4PtoFbJsiJkp2PCE1NTDgU4Fo1BlWRkwA5mnRhl7KcJptpqPZFAOHFIbDUDiTyoukY0DcS9xDQU00VSlQ86XkHOqUWXqK9kpsrVi7oONRZMWnIXqcEsisKbZqhbd3qw+FQviJFjUdt2b7qgn3Vz/a3pvw63GHjll7CQIkPmetb/DVq2SzpBloVxDEembFs10jgReQYSOfvZl+FCi0slnV5NtKD1oz5EH42pE+0YstyGXy/I1YT7vqSBdg1lvwK3bMB5ZlA5+tUbG7EIhZr6qBdbdy5te4tbyNdxQ6aVLc5+rIi53ewoVNOfD21dVXbGHzSHuqdI4AJJsBxJ4CubJU6H2IxZ6jfsN8Kh4ZtVPhUXaGPLoTHcDNlvwzLxPlT2HOi+VZ8m2wyG5ciQUeaonRih0dZ+8xukmXoXqJl7z7aLXtNF3vcVpJlCoRZu2kmZ+0eyr7y9CaSfahlqu+VP3e+iO0GH0R7f4VfcRKZYlKZndUF2Nv+cqr5drMBouvjpVXPOzG7XJoZTXkiJE3EbSJ9XQe80wspNNRxX/KrLDbO+tp3D86VyHwMxpepccPbUpIAOFH0dGosHUhKtbhSxNRdFQ6KiqSK2FdNR9NSOiodHV3ImwrpKLSklKakcDiaq35kokgrSjKKq5MZ2fx9lMPI7cNO9tf3R+Yq9TKotZMco4a1XS7TzGy6/s6+08BTHyQH1yW8fV+6NPbT6x1Tk2XSGbseOnvP5D30eSn8lHkoSxlDbw5g6gjsI51wf0rbrR4bGhsMmWPEKz9Go6qSIQsgUclN1a3ax5WrvuSue7/bOjlkiMihivSZbk6ZmS+nkKZBk5OJjZ7H6Bo66Quxo+UKn/2wffahRamFpRon3hYgDO1gQQMxsCNQQL1JbeJspu51BBub3DXLXv23NV0myMtOPsjq3r2jhi9Dh3I3WydpqmFV2NlWPOx1NlCAnQa8KbhMmLIeVTHDxji+k3Y0nZ4VH2DD/RgOyO3sS1aLpFXx/jXnclRk6W9s1FZthcqdg04cBranMIeqvgKLbXWjNhrbhx5g0nBnqLfsFc/JuzXj4LijtTqlT2UGjFI7T9RljVqFqGWnVjFRY2yWMEUhhUroRTckVU8TLsitTbVKMQpBw476rSy7IEi1HaKrX5IDz+FGdl9h91XoZVlWgK8D7hUjpn7R7Kkvs3Tj7qL5J31NLJYIJXPG3vqaBTUGGIqs3w2VPiMMY8LJ0UuZSHzMtgDqLprWjFBNpN17wGWzSGmziT2VlP5KxOFOKYYiSTD/ACRinSyF5UxCqxJU20W1jx48tKyuwtoYtvkOXGyO+MTE545OjIRY0ZVkQ5b3D5NCTe55A1o+z6k3GSr9fRv9gbOqfLO40htodxrnmx978RJspHZv6W2ITCklVuHbEBblQLXEZJ4cqPd7fCabaMkMuXoJBOcMcoBPyeYxNqON8rnypUunmtXuv5BWjcyY1j3eFNAXowtOKKzBBLHSwtKApQFUQSFpWWlAULVRYm1C1KoqhBNqwW+XpDXZrorQdMZAzD1BYKwFrsD2it6a436V3JxUKxwmWToiRZS2UNKRyGnDu4UyDrcijqdBn00yNquzkt/3pPwS1Cs3HsHGkAkxx/ZLC48bBvjRVXfXqjV9kl6M7JjkzixeIAEHS4vpb8aSNn9X14+H1u+1Jwu0OnQEdGrKdVKjMhDXANjpcWNuw0/Lh8w+iNLdVbA9/Gu7HqYJVq/vwOK8MvQl7vG8BHOx/EfhU3bmMyKCBa7WJ58L8artgQZSQWByg6g3BGZ7j3j2UN4cWzRwCwylcxP2rAADusWrF1G8pV7x2Fe0iIdrX50iHHEuovxYD2kCq+1O4YddP2l/1CsMYpG+SNxhrNe62ANgb8bEg+HCn+hHK486pN6t549n4fp5z1bhVQAF5HIJCKDbWwJ46AE1k9j+njCSuFmilgBNg91kUdmbL1h5A07ZGZWzoWfjYnQ2PjULZ+3C7yoy5SisQb3uAcpv52rkeH9L2LnxTmIQww5iVjlQszKPrvmGU210Gnfat1sHaqzK2IUFelgL2NrrcglTbmCCPKqjp39QtL5NnhcSDGpPMX95pQnDC44a+42PwqhwOJuE0uBEpPm7G/sFQ8RvA0csESgfOAMxIJsGZibWPGwNVkajG2SKcnSNKwF6AAvVPtLaDrIQvAW00+qDzpqDbTBh0hCrzzFVHDhc8KLsS06gO4rov1Gt7+4VJBrHRbdExLYeQMvcx0HgKY25vK+Fws05JbokZguYjMRwF+WtqZHC9N2U506o2U637PZTCRa8vf8AnXnTEem/aTsCHjQD6Kx3HHgSWufGup7o75PjcMkwNibrIua+V1NmHhwI7mFDDG5uky5S08nRA1hrTck621PvrPTbYdQvW4g3+8R2dwphttOeLfD8qaunm0B3UW23VLYeYLqTFIABqTeM6Ac65Fhmlmw2zMLDBOs+HxIlkd4ZI1jQO9+uwAOjA255bV17DYgmIMBma3Dhf8qSk7kjMlhzN+H5/wAKDFmeJNVe/wCzX7jKumcpOEkw+0cUnRt0EMs+0VIViGkOFyqqngTmlOg16tNYjZeLwbbLnxHRssMgiHRLIHVcQPnTNe4P0zcW1PfXXnNIY1H1jb3XlXyr9y9IQFLWqGPeuItPqCsCFyUYOWVA2eyjsII41yDbvppx0rH5OVwyXuoVVeW3IMzgj2AcKxR9rgNprk9AAUsV5n2Zv7jZMfh5pMRKzGWNWUG0ZRpApQRLZbZT2cdb16YFSUaKQdChQoSwqSaM0kmoQImuc76YN3n6kzxhokUhAn0ZJDcFgbHrW8hXRGNYDeth04F7Exrbh9Zu2jik9mFBuMrRlF3Sw5/Sh5G5u8smY/dIHuoVbRMLaG/fpx8qFN0IdrZI9GkRT5Yjf2yNYm9s0eUjyZWHlWswz2LgcAdO7jce6q/ZGEyMvAu0SGZwoBlcD12t3lj51MwdyJSeZI7tLinaPL3r5mS739wNhbSupYqBmLLZRYDXjx460WOlJRFGoUXJvrqcot900NnYW+bJ6qub3PEAqb8PdTG0cJKJA4/RZMjm41e6ldOPbWvPFap+nkZ8T3j6ke1OQesPEfGkilLoa5qOk0YD08bd6TGxYdT1cPEGYA/rZtTcdoQJ981zVWqw3o2qcVjcRNp85K5W3DIvUTx6qrScFsqWwkWMMLaXI0+0Vvfvom15maKb4JGz9tCJrkE2NyAL5jky2N+XKut+jfeWKHAxB3d7oS0a5ckZLsSo1uDr6ulcPxeGaO2YHgbNY2Yg2OVuDWOhtzq82HiGTFAZyqAKrDiCpXhbgNTe9NwvHGf/AKfdfJWTXL2Y8nf23zwn1GBIy6BAcvZo17VRTb1YBp1kXp80YGmW65QMutz486zmJQMLk6DiPtA6G1UrQxhtLi+hsfjevRLwjpZre2vzOb9syQfvOiYzf7DZ2Y9LYhfoD6o19aqDaW8ezsWyCdZjY2GVcpsTqL5rf+Ky+3ZkTTMLALrzOluFUg2lEpBAcka8rH8RWyHhfSuFSb+P8Axzzu0W+9eLw6CNtlnEJLHJdiS18mU6esQetbS2tRNtekl8Xs98PKtpi0d3TRJI1bMbj6LXC6DQ68OFRQ9+uptzy8x+dUO0ol1dQRcm/YTpwHKsXXeGQw49eB7eaf1H4uo7kqnyV163foq3oGGkmjlzdHIocBQDZ1NibEjiD7hWDFWOy3CyBuFuPYVOn5VxOmSeWOri9zTP7rO6H0g4bq3EvMeovbf63fQl39wvISfdX/dXM5McgCCzFuta2g5dtOwy5xqMvne9euXhvTVdv4nOeWR1jAekfD9GAFl565V8frU2/pRg5LL/AJan/wDSubwy5IyePrf6azM28DC/VX94/Ais8vBukcnafxDj1GV7I7b/AOouHkt1ZdDmHUTiFP2++nZN9oZUZbSAOpW+VLgMCLjr1yXdvaPSBsygWvwJ16vfVr/KKqvaR5cqB+C9L5J/Ep9VlTplhHsjB4WCT5OcSWEcioG6Pg4XMhykFlJHMG1zpXPcdsXr3GgtrbtvyrUvttyvUC3OmtydTaqXeTECIAL673t2KAbEgVy/EfCXhXdxcedv4G3puqUk4ZOfIvvQ9ufFPijLiCD0DKYo7jMXBzCRwDcDq6A6Gx7K78BXmb0fb6/ybiGkdWkSQBZQLZtLkMt+JFzz1v516M2dtNZUR4yGSRQ6MOBVhcH2Vwcy01ZojvwWAFZHbHpCjw8zxNFIxjIBZcljdA2lzfnatbGdBXA/SDtVhtDFJyWRbf5EfGuj4V02PqcjjkW1X9DP1OSUI3E3cnpegH6iX2x/nTDemOH/AKeX7yfnXI8RtAgC4uSL+81Eixbu1hYDnpXon4R0S/C/izGuozNcnYW9MsP/AE8n3kqNgN4sLtDE3dJIskZYs0kYQKh4m4+121zaY39laP0dwB8TIrKGVsPICrAFWBeMEEHiDQ9V4V02LBKcFul6smLqckppNlzjcLeRuhlvHchSDcEAnW6mx8aKpe1ESNwsaoq5VISMBFQEerl5HwoV5amdhNNGyWMDUCxtbyosLFZLDm3Zfn2U45qLPtbocnrXdrDLYHvOtLxOXc238/gDNLQO7OD5msVCtfToyG5A8Gty7Kq5sU7S5ZFC2RWQWOaxABub2ve/Kp2zdrK7M4XLc69rMR6xPaQB7KaxU4ad/wDsJbhp88dPYtdDK5NStU/4MeNJTVDYFVm9G0hh8LJIeQt434jXna9Wqiueel/aFlggB9YtK2vJQEUEdhLN92uajpSdIwUUQD345j8TUzCynN539/CoOAPWQHt+FJXF2Y9hP40SVsRq3NPtrZ/ylUJZlyrawykILWzWNuqdBYc7eUuXcyIMGaZw2Rc7IVZQ+UerGUBKjTiwJ7qq9m41BlzLmy3I5Hh760MWwPlWryui5gQETM75dQb8FF+0G9u7VeVzb3fA2Lgt6tjM+PEUaCUsWvlNrXICkgsOR5eyq+DbURbKyyG9wOso1BGuoroWI3QhxCjpsNIGsrdJDKEkk4AqUkbKDY24Dxqs3h3SwEQ6OGLEByukrLipVBv9WNSCe7Qa16DpOrfaxwjfCv1X/PicnLi7knNqmZza5wiKgmixLu8ayApPGFAa9uMZ4W7/ADrJzJ1zkDhb6B7Mw8SAAfGwrd7U2RFIYg2IdGSFIiP5PxhuVLG4GUcc3DurUbt7EwsUf9VTEyDLlefCTQEnmWbEEi3OyqByrfHqoYIKTtv9V9di1ib24OYKhFtD7Kq8dhWOljxrrO090GmmaQiGJTayxPZRY/VEVvO9Uu3ty+hglm6cWjVnymM6kDRQ1+Z04c6OfXdPkhonJb+XP0M+PBkhK0jlAFSMJ6w9mnHXTSmGq+3H2EcZjooFYLmEhLEXChIma9rgnW1eaxUpq+Dpvgmqmg7u0CrTBtZP4Ct1H6Fm+li18oD+MlXeF9GuDhKiTpZb8mcKo1A1yBTYk99ekn4p00Vs2/yX+6MD6ecvI5oTeI99/hWaxGyV7T7vyrvGN9GmGdrqzxLySO2XhqbuCb1HHolwf0mmP+NR8Fqv8vgq9/gSPTzTOK7MiMTAITZjre2t7Cn5je/Zeuzx+ijACxyyGxuLzP8Ahan09GOzx+pJ8Zpj/wDal/5jEm/vfD+Q300m72OG4T9Io14j43qp2/jc8rW4Kcg8ib++9d33p3TwOFwc8sOGjMyRO0QLOzFwvVIBa5sbHTsrzlm8aydX4lHqIaIJ++xsMGiWpilNd39CW0WkwIRj+hnkjTtyFFlt5F2Hsrg612j0LbUggwE7YiVIwcU2sjxov9Xh5v41w80HKFI1RdM68nAV503/AMO7bVxeVHYZ19VGYaRIOQrueG3twbj5vEwEfZlQ/Ammn3wwIJBxmGBHEGZAR43NP6DNLppuSje1AZYa1R54fYuIc9XDznQcIJTwH7NO4DdPGl9MLiLd8Lry+0BXpLD4xJFzROrr9ZGDD2ilE11n4vkvaG5n+zxSqzgn8yccw/qsnmFHxIrS+j/dnEYfEM+IiMYMZUEsh1zqbdVjyFdTc1W4qQBtTYf8v7qrN4nnzY3BxST/AD/2TH00IyTTM86Bwp6XLZcthHmtlYjU8zpQqLu/NJDG6PmQ9NMwDEEkPIXB05a6dwFCuboHuTTo0QbT4+POo+LS+lrlVJGnAnh/pNHs3HRzgtC2dTY5gDl1HANwPDlTiRMcx11YjgOAutY8KuTNGT7oysZDWAFm6w8eB/Co7x/PseF4k90j/nVhkAALG2Ugamw7DxpjESp0gsR6pAN/Wuw0Xttce3nrbVK6ZnivaQkLWP3v9HrY6cSicR2jWPKYy3qs7XuGH1q2YFOKKxp0bmr5OCz7OGHnkiDhxEzKXUWVyuhNiTaxuOPKqp1Fq1DbIPy/ERSA2Esl+9XZpAfNCp86XiNywx+Zkyjsdc3kCtveDR44SlLZC9N20UOwMYkc0ZlTpE6QIyXIzBlIHDsJBtztXQNrYaLE2aCdosoULCS0aCwsdYwbk6ansqm3a3PvJMHYNlw00q2W1nieIi1zxtm9lWZwo5inxlLHPU+UXjxa00yXsrC5Tllw00oH6yDaDvmB5tF0ystteFW8qYG1mwG0nOvVC4657r5xpWeXD9l/aafiZl9VmHgaZ3095N/psF9m9DarvPJltFsvFai3XeGJrd5ZyfbVphMPnRWZHiY8UfIzLrzKEg+RrBx7TnHCaT7zfnUqPbuIH65vPX40mfblwq/Vg9iS8zatssngw8wRVdt7c2XE4d4gUuwupNyAy6qSNL2YA+VUce8mJH6z91fyqVHvhih9Nfur/tpOhcpk7UjhuI3ddCR0kDFTYgYiMEEGx9crWy9G+62Lg2jhZ3hIjV2zPniICvE6E6MSR1qv02VEHLrCgckkspIa5Nybg1KCH+88sROPg9aZSh+D50B2ZHVjOv1h7aYchrkEeqQD36W94vXPsHj2jIsua39pNPID4h5Dfzq0/ndNa2SPyB7LdtIX6FvEzZti0C5mZVAFySwAAtc3vwph9twBVYzR2fRDnXrkcl16x0PDsrF43bTzRvHJGhSRWRhdhdWFiLhrjSqufARPBFA8CmKE5o1LyaHXic12Gp0PbT4dr8fyrj4i3jn5Glb0ixvMYsMElsOImiDHttGWzWB0uRVjDvDOZArYKXIQPnVlw5AJvcFWkDW7xeucYjc7BuSXw4JP99P7uvoKmYDYsUItDGUA4ATz2H79KcUncZX7nVfUZptVX67je1N08dNiJnkVArEn9JGuYclRQTlJ+14m/PBv6L8Ytg3Rjzlf/RGb11HpTa1j/mS/7qgzbIickvDGxPEuC1/HNVQqLd+fp/0uVyq/I583o4cC74iIcOItqeXWYEV1LcnB4fA4AxTOhVmZ5jKUERZgLmzaAZQo1PKq1diQ3uMPBft6FL9nZU6AFFypkRb3sqKBftsOdFJwapNgrGzJbe3dimnvs7E4BEAPUjRWPbd7CQNz1AAtyphNyMcLZDhHvwtgYivm/wAnsPOtyJn+u3lpQK34knxNPXWzWyf1/grsFJsrAbXw4yRfIYlJuRaNRe1iSIhe/lXScJjbhQTnY2uQCFvbW19bXrLQIL1eYBdRQZs7zb0k/d5/nuyu2oqi2kw9+Pwqv2hsdZQA99PqllPtWxqeqinAb0H2iaWwuMIrhGKxno6wkzZ5YjI3DM7yO1hwF2bhQrZBaFJ1t8h0Q1jpKQWAHZTgoxSsbqQ2StCY4BqONyTr30c8QsbAahuVKQ60JG/GnOVi0qZUZaWq1F2wk5MfyZVFpAZc9+tHY5lWx0N7a1XTRbQzfNCMDkDr8daXaQ/cp948LGMfK6jUwRB++UoR7QipVNsyclSXIB1GhqfBG8js0xBkklfOVFgcnzQsOyyUcuCQGwbW5FiOfZ769H0HS+zGT/P4itVLYZ3dxf8ASrg6GPEIeGobDSae21Ewqx3T2SBiyCLqIZzw0zdCfzqJJHSeuxJZHXu/cb08txkLTgFBVpYWuU4G0ILTiigBTiig0gsNRSwKCilgULiCAClAUYFGBQ0UAUoUAKUBUoFhiliiFKFSgWC1HagBR1dFAoUKOpRAUKFCppIKFKFJFLFSiDuHGtXuAGoqkg41OwuPLMUiHWGYXYHLcAcPrC5t5UyMW0xOQ0C04i1UbLweKWWV55VeN8nRRqgUQ5Vs/W9Z8x114W0q4QUpsTQlqFKIoUIRAU0oU0rU5nApaGiwKU6U18oXtHtoHFry18Aaesc3wgBWQUIorE3Ynxy6eFhSRIew+elLUnu+NIcHHkbdnFPSBvM0O0ZlwwVVjyqw61jJlzOwAIt61vEE86rP58T31Cny/MGqreZ3kxk5YHO08vVtqCZSAtvYKOOHjYXOth2nsr0/hcJzmoXtRky0rOz+jRVnwzYlielYyxlbjKg01GgNyLHXtrPZerWz3L3fXBQyRAkkspZj9I9BHew5AMXA8Kyhj0PifjWSUnkyzd7Xt+RowtIh5aMLTxShkoXjNWoSFparRhacVaU8ZeoJVpaijVaWq0DgSzO4TfWF0EhSVIy2XpGQZAx+sVJtxqdjN4oYpeibPnChrLG79U8+qDWO2Yttku2YDo5w+U2KyFWQhGHEgnstwFW2ysUZtpLIBlMmCVrccpbKfO1aJdNFX7rMqyS2Rexby4djFaQfP3EfVazEGxW9tDcgWNuIqfNjER0Rms0hIQa3YqLm3gK5ziRnwkoUfPYCcsZFHrh5WBfXgcy3I4dUVfvtpZJJMWPUw2FXJcfrpwHsD2gZVt9qhl0tcf30IsrfP99TR4TbEMsjRxyKzpfMo4izZT79KnCuY4LFQ4bE4J4pFcsnR4nKb9Zz1mYnvf8A+OuoWpeXBoquGXCeoKhR2o7UnSGFQo6Or0kCFCjtRgVNJYBS1FJtTiir0EHoBSthXbE6cFZ7nkrdITY9hIym1HAtXOyowGFhbW57yeJoW9KYuastiT2+6k5z2e+niaaasliqEGT/AJY0KFCpZNJn44ZDxPvNPpgu1j5aVnt39+YpsN0khCyRlEmX6pdggcfYJN78tRyrSq9xcU6WbInXA2lVjiYZRyv4608HApgeNOZRQNylyyhby0y09+B9lNtakme3ChULfAa4PNxmLSlZ3IkVnzu7ZgZEvcs3E3Ye+rPdTE9Pi4YgoBZwQWOl0+csQORy286tE9GM7yO2JkUlmZj0drszEknUADU8AKptn7j44uCkTIwIIbMFsRzBvevS9F3oVppbfIxzT8z0ThI7g31/8WrHLHq3ifjUzcHYG0llEmPxOZApVYlsQSbWZyFGo17T38iT4AxMytxDG/t41UMcdUoJry4CxzTbornipOSprx0gxUyWIepEYJSwtPdHRiOkSxBahsLSgtOBKUEpTxE1FKdz8ISD0CaG9tQPNQbGnMXuxDJJ0jBg+UJdJHTqjgtlIFquAtHloXr9SVH0KnCbtwRQvDGmVJAwfUktmFjdjrwqPh9z4Uh6FC4TpVlbVSXKkEKxI9XQcLHTjV9l1o8tBcvUlR9Co25u3FioxHJdbMGDJlDAgEcwdLGrKKOygXJsALnibDie+nctHlqVJqitk7EWoUu1C1V2yahFqFqXlo8tX2yahFqMClZaUFoljK1CQKcVaASnVSr7RNQ7AtXGzh1h/wA5VWQrVvs1bsP+cqTPHtuU5FkxpljT0kdqivWbsp8AphlqFN0KV2WEeYJMWyHMngftLcEqe64B8QK6l6Pt8g6rDKdCPm2J4fYPhyrlcq3osDjjC32SeXEHtFaepx29QGGaXsvg9K5qUWrJ7l70DEIEc/OKBr9deTCtSTWWI6UaYy1NlqW1JK1txNIkkQuj1vT+DsDrQaOgq11VJSiCvQ0uz8QtuNDauxknFwcrgaN29zVT4OTWtFg5QRXNyxeKWqL3MUo9qVow+M2a8ZIccOY9U+dRTHXTDEDyFVeM3bifULlPamn7vCtOPxBcTQ1T29r5GFyUYStBi912XVGD6gWIytqbeFRJNgzL+rJ/Zs3wrYs+KXmEpJ8Mq8lGEp94CujAjxFvjRZaOosPcby0MtO5aLLSpYiWNZdaPLTmXWjy0rtF2N5aPLTgWlZaNYwbGctDJT2Shkou2iWM5KGWnslDLU7aKsaC0sJTgSnYsOT6oJ8BepUVyWMqlOqlWEOxJT9G37RA93GpcGxNes1/2eHtNJlmxrzAlkjDllbBGSbAXJ5CtDs7ZxTrNx5Ds/jUzB4NIx1BbtPM+dOSygVz8udz2itgZTtbETEMagSNUrE4i9QHejxoZDgPNQprNQpukh5oNMTJQoVclaEosN3dtNDIoBIIPzZ7D9U91d23e22MVCHAsw0Ydjc7dtChXJyKpbG7H7UN/InMtINChTcbCG3pFChXSwyYtike1S8PjytChWmUU1uDSkty8wW1A3GrASXoqFcnNBRlsY5ezKkNSrfjRxQW4E/GjoUpvYTGKcrYpkPOx8aizbPjPrRL4gLQoVUZNcD3a4ZBk2Zhua28C/52pqTYEPIuPMfiKFCtSyTVe0zJkz5IrZlRjNnBDoT50/hdjB/p2/w/xoqFbZZJLHdkeeagnZOXdgf2n7n8aWN1/wC8/c/jRUKwvqcvr9DRDNJoWN1x/aH7v8aWN105u3kAKOhQPqMvqM7kgn3eiUXJc+Y/KmYsDAToCe67fwoUKZHJOUW22Y8uad8lpBgIxwjUeIBP41MCeXhRUKyybb3NULa3DyCiNChVIkhuaewqonxBJoUK14YoPDvuxhpKbLUKFaeDQxOahQoUrUyUf//Z"/>
          <p:cNvSpPr>
            <a:spLocks noChangeAspect="1" noChangeArrowheads="1"/>
          </p:cNvSpPr>
          <p:nvPr/>
        </p:nvSpPr>
        <p:spPr bwMode="auto">
          <a:xfrm>
            <a:off x="1587500" y="-842963"/>
            <a:ext cx="2628900" cy="1743076"/>
          </a:xfrm>
          <a:prstGeom prst="rect">
            <a:avLst/>
          </a:prstGeom>
          <a:noFill/>
        </p:spPr>
        <p:txBody>
          <a:bodyPr vert="horz" wrap="square" lIns="91440" tIns="45720" rIns="91440" bIns="45720" numCol="1" anchor="t" anchorCtr="0" compatLnSpc="1">
            <a:prstTxWarp prst="textNoShape">
              <a:avLst/>
            </a:prstTxWarp>
          </a:bodyPr>
          <a:lstStyle/>
          <a:p>
            <a:endParaRPr lang="es-EC"/>
          </a:p>
        </p:txBody>
      </p:sp>
      <p:pic>
        <p:nvPicPr>
          <p:cNvPr id="20" name="il_fi" descr="http://www.idealista.com/news/archivos/imagecache/noticia/64/_DSC3028.jpg"/>
          <p:cNvPicPr/>
          <p:nvPr/>
        </p:nvPicPr>
        <p:blipFill>
          <a:blip r:embed="rId7" cstate="print"/>
          <a:srcRect/>
          <a:stretch>
            <a:fillRect/>
          </a:stretch>
        </p:blipFill>
        <p:spPr bwMode="auto">
          <a:xfrm>
            <a:off x="8207825" y="2538164"/>
            <a:ext cx="2520280" cy="1944216"/>
          </a:xfrm>
          <a:prstGeom prst="rect">
            <a:avLst/>
          </a:prstGeom>
          <a:noFill/>
          <a:ln w="9525">
            <a:noFill/>
            <a:miter lim="800000"/>
            <a:headEnd/>
            <a:tailEnd/>
          </a:ln>
        </p:spPr>
      </p:pic>
      <p:pic>
        <p:nvPicPr>
          <p:cNvPr id="4106" name="Picture 10" descr="http://t1.gstatic.com/images?q=tbn:ANd9GcS4W32y-NoJrN-_IB_4RCcK7m88lfvQDi-62lalOWM1F8CBXzdi"/>
          <p:cNvPicPr>
            <a:picLocks noChangeAspect="1" noChangeArrowheads="1"/>
          </p:cNvPicPr>
          <p:nvPr/>
        </p:nvPicPr>
        <p:blipFill>
          <a:blip r:embed="rId8" cstate="print"/>
          <a:srcRect/>
          <a:stretch>
            <a:fillRect/>
          </a:stretch>
        </p:blipFill>
        <p:spPr bwMode="auto">
          <a:xfrm>
            <a:off x="1789584" y="4581128"/>
            <a:ext cx="2362200" cy="1933576"/>
          </a:xfrm>
          <a:prstGeom prst="rect">
            <a:avLst/>
          </a:prstGeom>
          <a:noFill/>
        </p:spPr>
      </p:pic>
      <p:pic>
        <p:nvPicPr>
          <p:cNvPr id="4108" name="Picture 12" descr="http://t2.gstatic.com/images?q=tbn:ANd9GcQRsSBhMevz4uetMMgwI1K0PceL_ufN-cPZA27cfJCl7auZVvaDRQ"/>
          <p:cNvPicPr>
            <a:picLocks noChangeAspect="1" noChangeArrowheads="1"/>
          </p:cNvPicPr>
          <p:nvPr/>
        </p:nvPicPr>
        <p:blipFill>
          <a:blip r:embed="rId9" cstate="print"/>
          <a:srcRect/>
          <a:stretch>
            <a:fillRect/>
          </a:stretch>
        </p:blipFill>
        <p:spPr bwMode="auto">
          <a:xfrm>
            <a:off x="1390941" y="2488726"/>
            <a:ext cx="2619375" cy="1743076"/>
          </a:xfrm>
          <a:prstGeom prst="rect">
            <a:avLst/>
          </a:prstGeom>
          <a:noFill/>
        </p:spPr>
      </p:pic>
    </p:spTree>
    <p:extLst>
      <p:ext uri="{BB962C8B-B14F-4D97-AF65-F5344CB8AC3E}">
        <p14:creationId xmlns:p14="http://schemas.microsoft.com/office/powerpoint/2010/main" val="2944135426"/>
      </p:ext>
    </p:extLst>
  </p:cSld>
  <p:clrMapOvr>
    <a:masterClrMapping/>
  </p:clrMapOvr>
  <mc:AlternateContent xmlns:mc="http://schemas.openxmlformats.org/markup-compatibility/2006" xmlns:p14="http://schemas.microsoft.com/office/powerpoint/2010/main">
    <mc:Choice Requires="p14">
      <p:transition spd="slow" p14:dur="2000" advTm="21501"/>
    </mc:Choice>
    <mc:Fallback xmlns="">
      <p:transition spd="slow" advTm="21501"/>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showWhenStopped="0">
                <p:cTn id="7" fill="hold" display="0">
                  <p:stCondLst>
                    <p:cond delay="indefinite"/>
                  </p:stCondLst>
                  <p:endCondLst>
                    <p:cond evt="onStopAudio" delay="0">
                      <p:tgtEl>
                        <p:sldTgt/>
                      </p:tgtEl>
                    </p:cond>
                  </p:endCondLst>
                </p:cTn>
                <p:tgtEl>
                  <p:spTgt spid="2"/>
                </p:tgtEl>
              </p:cMediaNode>
            </p:vide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Elipse"/>
          <p:cNvSpPr/>
          <p:nvPr/>
        </p:nvSpPr>
        <p:spPr>
          <a:xfrm>
            <a:off x="2738414" y="404665"/>
            <a:ext cx="7000924" cy="59602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Elipse"/>
          <p:cNvSpPr/>
          <p:nvPr/>
        </p:nvSpPr>
        <p:spPr>
          <a:xfrm>
            <a:off x="3283496" y="616496"/>
            <a:ext cx="5769024" cy="553654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cxnSp>
        <p:nvCxnSpPr>
          <p:cNvPr id="9" name="8 Conector recto"/>
          <p:cNvCxnSpPr>
            <a:stCxn id="7" idx="0"/>
          </p:cNvCxnSpPr>
          <p:nvPr/>
        </p:nvCxnSpPr>
        <p:spPr>
          <a:xfrm>
            <a:off x="6168008" y="616496"/>
            <a:ext cx="0" cy="553654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10 Conector recto"/>
          <p:cNvCxnSpPr>
            <a:endCxn id="7" idx="6"/>
          </p:cNvCxnSpPr>
          <p:nvPr/>
        </p:nvCxnSpPr>
        <p:spPr>
          <a:xfrm>
            <a:off x="3283496" y="3384770"/>
            <a:ext cx="5769024" cy="1"/>
          </a:xfrm>
          <a:prstGeom prst="line">
            <a:avLst/>
          </a:prstGeom>
        </p:spPr>
        <p:style>
          <a:lnRef idx="1">
            <a:schemeClr val="accent1"/>
          </a:lnRef>
          <a:fillRef idx="0">
            <a:schemeClr val="accent1"/>
          </a:fillRef>
          <a:effectRef idx="0">
            <a:schemeClr val="accent1"/>
          </a:effectRef>
          <a:fontRef idx="minor">
            <a:schemeClr val="tx1"/>
          </a:fontRef>
        </p:style>
      </p:cxnSp>
      <p:sp>
        <p:nvSpPr>
          <p:cNvPr id="12" name="11 Flecha curvada hacia la izquierda"/>
          <p:cNvSpPr/>
          <p:nvPr/>
        </p:nvSpPr>
        <p:spPr>
          <a:xfrm>
            <a:off x="6283904" y="2916718"/>
            <a:ext cx="883666" cy="93610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13" name="12 Flecha curvada hacia la izquierda"/>
          <p:cNvSpPr/>
          <p:nvPr/>
        </p:nvSpPr>
        <p:spPr>
          <a:xfrm rot="11007502">
            <a:off x="5243612" y="2822502"/>
            <a:ext cx="896980" cy="93610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14" name="13 CuadroTexto"/>
          <p:cNvSpPr txBox="1"/>
          <p:nvPr/>
        </p:nvSpPr>
        <p:spPr>
          <a:xfrm>
            <a:off x="1661187" y="1071546"/>
            <a:ext cx="2214069" cy="369332"/>
          </a:xfrm>
          <a:prstGeom prst="rect">
            <a:avLst/>
          </a:prstGeom>
          <a:noFill/>
        </p:spPr>
        <p:txBody>
          <a:bodyPr wrap="none" rtlCol="0">
            <a:spAutoFit/>
          </a:bodyPr>
          <a:lstStyle/>
          <a:p>
            <a:pPr algn="ctr"/>
            <a:r>
              <a:rPr lang="es-ES" b="1" dirty="0"/>
              <a:t>Pérdida de Ganas</a:t>
            </a:r>
          </a:p>
        </p:txBody>
      </p:sp>
      <p:sp>
        <p:nvSpPr>
          <p:cNvPr id="15" name="14 Rectángulo"/>
          <p:cNvSpPr/>
          <p:nvPr/>
        </p:nvSpPr>
        <p:spPr>
          <a:xfrm>
            <a:off x="8283356" y="1071546"/>
            <a:ext cx="2185214" cy="369332"/>
          </a:xfrm>
          <a:prstGeom prst="rect">
            <a:avLst/>
          </a:prstGeom>
        </p:spPr>
        <p:txBody>
          <a:bodyPr wrap="none">
            <a:spAutoFit/>
          </a:bodyPr>
          <a:lstStyle/>
          <a:p>
            <a:r>
              <a:rPr lang="es-ES" b="1" dirty="0"/>
              <a:t>Relaciones tensas</a:t>
            </a:r>
            <a:endParaRPr lang="es-ES" dirty="0"/>
          </a:p>
        </p:txBody>
      </p:sp>
      <p:sp>
        <p:nvSpPr>
          <p:cNvPr id="16" name="15 Rectángulo"/>
          <p:cNvSpPr/>
          <p:nvPr/>
        </p:nvSpPr>
        <p:spPr>
          <a:xfrm>
            <a:off x="1524000" y="5500703"/>
            <a:ext cx="2367956" cy="646331"/>
          </a:xfrm>
          <a:prstGeom prst="rect">
            <a:avLst/>
          </a:prstGeom>
        </p:spPr>
        <p:txBody>
          <a:bodyPr wrap="none">
            <a:spAutoFit/>
          </a:bodyPr>
          <a:lstStyle/>
          <a:p>
            <a:r>
              <a:rPr lang="es-ES" b="1" dirty="0"/>
              <a:t>Disminución de la </a:t>
            </a:r>
          </a:p>
          <a:p>
            <a:r>
              <a:rPr lang="es-ES" b="1" dirty="0"/>
              <a:t> capacidad laboral</a:t>
            </a:r>
            <a:endParaRPr lang="es-ES" dirty="0"/>
          </a:p>
        </p:txBody>
      </p:sp>
      <p:sp>
        <p:nvSpPr>
          <p:cNvPr id="17" name="16 Rectángulo"/>
          <p:cNvSpPr/>
          <p:nvPr/>
        </p:nvSpPr>
        <p:spPr>
          <a:xfrm>
            <a:off x="7953389" y="5711628"/>
            <a:ext cx="2714612" cy="646331"/>
          </a:xfrm>
          <a:prstGeom prst="rect">
            <a:avLst/>
          </a:prstGeom>
        </p:spPr>
        <p:txBody>
          <a:bodyPr wrap="square">
            <a:spAutoFit/>
          </a:bodyPr>
          <a:lstStyle/>
          <a:p>
            <a:pPr lvl="0"/>
            <a:r>
              <a:rPr lang="es-EC" dirty="0"/>
              <a:t>Gran densidad del tráfico</a:t>
            </a:r>
          </a:p>
        </p:txBody>
      </p:sp>
      <p:pic>
        <p:nvPicPr>
          <p:cNvPr id="20" name="19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10315" y="1285860"/>
            <a:ext cx="1839995" cy="1672540"/>
          </a:xfrm>
          <a:prstGeom prst="rect">
            <a:avLst/>
          </a:prstGeom>
          <a:ln w="12700">
            <a:solidFill>
              <a:schemeClr val="tx1"/>
            </a:solidFill>
          </a:ln>
        </p:spPr>
      </p:pic>
      <p:pic>
        <p:nvPicPr>
          <p:cNvPr id="22531" name="Picture 3" descr="http://2.bp.blogspot.com/-iSYgNNutnLE/URnPnf1uabI/AAAAAAAAA3o/u5c7v3URONs/s320/1+Publico+durmendose.jpg">
            <a:hlinkClick r:id="rId3"/>
          </p:cNvPr>
          <p:cNvPicPr>
            <a:picLocks noChangeAspect="1" noChangeArrowheads="1"/>
          </p:cNvPicPr>
          <p:nvPr/>
        </p:nvPicPr>
        <p:blipFill>
          <a:blip r:embed="rId4"/>
          <a:srcRect/>
          <a:stretch>
            <a:fillRect/>
          </a:stretch>
        </p:blipFill>
        <p:spPr bwMode="auto">
          <a:xfrm>
            <a:off x="4167174" y="1285860"/>
            <a:ext cx="1785950" cy="1683468"/>
          </a:xfrm>
          <a:prstGeom prst="rect">
            <a:avLst/>
          </a:prstGeom>
          <a:noFill/>
        </p:spPr>
      </p:pic>
      <p:pic>
        <p:nvPicPr>
          <p:cNvPr id="24578" name="Picture 2" descr="Monografias.com"/>
          <p:cNvPicPr>
            <a:picLocks noChangeAspect="1" noChangeArrowheads="1"/>
          </p:cNvPicPr>
          <p:nvPr/>
        </p:nvPicPr>
        <p:blipFill>
          <a:blip r:embed="rId5"/>
          <a:srcRect/>
          <a:stretch>
            <a:fillRect/>
          </a:stretch>
        </p:blipFill>
        <p:spPr bwMode="auto">
          <a:xfrm>
            <a:off x="3967149" y="3786190"/>
            <a:ext cx="2057414" cy="1714512"/>
          </a:xfrm>
          <a:prstGeom prst="rect">
            <a:avLst/>
          </a:prstGeom>
          <a:noFill/>
        </p:spPr>
      </p:pic>
      <p:sp>
        <p:nvSpPr>
          <p:cNvPr id="18" name="17 CuadroTexto"/>
          <p:cNvSpPr txBox="1"/>
          <p:nvPr/>
        </p:nvSpPr>
        <p:spPr>
          <a:xfrm>
            <a:off x="414421" y="134633"/>
            <a:ext cx="5214974" cy="830997"/>
          </a:xfrm>
          <a:prstGeom prst="rect">
            <a:avLst/>
          </a:prstGeom>
          <a:noFill/>
        </p:spPr>
        <p:txBody>
          <a:bodyPr wrap="square" rtlCol="0">
            <a:spAutoFit/>
          </a:bodyPr>
          <a:lstStyle/>
          <a:p>
            <a:r>
              <a:rPr lang="es-EC" sz="2400" b="1" dirty="0" smtClean="0"/>
              <a:t>CONSECUENCIAS DEL SEDENTARISMO</a:t>
            </a:r>
            <a:endParaRPr lang="es-EC" sz="2400" b="1" dirty="0"/>
          </a:p>
        </p:txBody>
      </p:sp>
      <p:pic>
        <p:nvPicPr>
          <p:cNvPr id="2" name="Imagen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382893" y="3800213"/>
            <a:ext cx="2232868" cy="1890800"/>
          </a:xfrm>
          <a:prstGeom prst="rect">
            <a:avLst/>
          </a:prstGeom>
        </p:spPr>
      </p:pic>
    </p:spTree>
    <p:extLst>
      <p:ext uri="{BB962C8B-B14F-4D97-AF65-F5344CB8AC3E}">
        <p14:creationId xmlns:p14="http://schemas.microsoft.com/office/powerpoint/2010/main" val="7168335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2531"/>
                                        </p:tgtEl>
                                        <p:attrNameLst>
                                          <p:attrName>style.visibility</p:attrName>
                                        </p:attrNameLst>
                                      </p:cBhvr>
                                      <p:to>
                                        <p:strVal val="visible"/>
                                      </p:to>
                                    </p:set>
                                    <p:animEffect transition="in" filter="blinds(horizontal)">
                                      <p:cBhvr>
                                        <p:cTn id="7" dur="500"/>
                                        <p:tgtEl>
                                          <p:spTgt spid="2253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blinds(horizontal)">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4578"/>
                                        </p:tgtEl>
                                        <p:attrNameLst>
                                          <p:attrName>style.visibility</p:attrName>
                                        </p:attrNameLst>
                                      </p:cBhvr>
                                      <p:to>
                                        <p:strVal val="visible"/>
                                      </p:to>
                                    </p:set>
                                    <p:animEffect transition="in" filter="blinds(horizontal)">
                                      <p:cBhvr>
                                        <p:cTn id="17" dur="500"/>
                                        <p:tgtEl>
                                          <p:spTgt spid="24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614340" y="-531440"/>
            <a:ext cx="1571264" cy="1862048"/>
          </a:xfrm>
          <a:prstGeom prst="rect">
            <a:avLst/>
          </a:prstGeom>
          <a:noFill/>
          <a:effectLst>
            <a:outerShdw blurRad="50800" dist="38100" dir="10800000" algn="r" rotWithShape="0">
              <a:prstClr val="black">
                <a:alpha val="40000"/>
              </a:prstClr>
            </a:outerShdw>
          </a:effectLst>
          <a:scene3d>
            <a:camera prst="orthographicFront"/>
            <a:lightRig rig="threePt" dir="t"/>
          </a:scene3d>
          <a:sp3d>
            <a:bevelT w="165100" prst="coolSlant"/>
          </a:sp3d>
        </p:spPr>
        <p:txBody>
          <a:bodyPr wrap="none" rtlCol="0">
            <a:spAutoFit/>
          </a:bodyPr>
          <a:lstStyle/>
          <a:p>
            <a:r>
              <a:rPr lang="es-ES" sz="11500" b="1" dirty="0">
                <a:solidFill>
                  <a:schemeClr val="accent1">
                    <a:lumMod val="75000"/>
                  </a:schemeClr>
                </a:solidFill>
              </a:rPr>
              <a:t>m</a:t>
            </a:r>
          </a:p>
        </p:txBody>
      </p:sp>
      <p:sp>
        <p:nvSpPr>
          <p:cNvPr id="5" name="4 CuadroTexto"/>
          <p:cNvSpPr txBox="1"/>
          <p:nvPr/>
        </p:nvSpPr>
        <p:spPr>
          <a:xfrm>
            <a:off x="2783633" y="476672"/>
            <a:ext cx="2366353" cy="523220"/>
          </a:xfrm>
          <a:prstGeom prst="rect">
            <a:avLst/>
          </a:prstGeom>
          <a:noFill/>
        </p:spPr>
        <p:txBody>
          <a:bodyPr wrap="none" rtlCol="0">
            <a:spAutoFit/>
          </a:bodyPr>
          <a:lstStyle/>
          <a:p>
            <a:r>
              <a:rPr lang="es-ES" sz="2800" b="1" dirty="0"/>
              <a:t>arco Teórico</a:t>
            </a:r>
          </a:p>
        </p:txBody>
      </p:sp>
      <p:sp>
        <p:nvSpPr>
          <p:cNvPr id="9" name="8 Rectángulo redondeado"/>
          <p:cNvSpPr/>
          <p:nvPr/>
        </p:nvSpPr>
        <p:spPr>
          <a:xfrm>
            <a:off x="1854780" y="1215336"/>
            <a:ext cx="2598146" cy="1296144"/>
          </a:xfrm>
          <a:prstGeom prst="roundRect">
            <a:avLst/>
          </a:prstGeom>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es-ES" b="1" dirty="0"/>
              <a:t>Beneficios de la Actividad Física</a:t>
            </a:r>
            <a:endParaRPr lang="es-EC" dirty="0"/>
          </a:p>
          <a:p>
            <a:pPr algn="ctr"/>
            <a:endParaRPr lang="es-ES" dirty="0">
              <a:solidFill>
                <a:schemeClr val="tx1"/>
              </a:solidFill>
              <a:latin typeface="Arial" pitchFamily="34" charset="0"/>
              <a:cs typeface="Arial" pitchFamily="34" charset="0"/>
            </a:endParaRPr>
          </a:p>
        </p:txBody>
      </p:sp>
      <p:sp>
        <p:nvSpPr>
          <p:cNvPr id="10" name="9 Abrir llave"/>
          <p:cNvSpPr/>
          <p:nvPr/>
        </p:nvSpPr>
        <p:spPr>
          <a:xfrm rot="16200000">
            <a:off x="2870357" y="2126661"/>
            <a:ext cx="352788" cy="1375689"/>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1" name="10 CuadroTexto"/>
          <p:cNvSpPr txBox="1"/>
          <p:nvPr/>
        </p:nvSpPr>
        <p:spPr>
          <a:xfrm>
            <a:off x="2070136" y="3117531"/>
            <a:ext cx="1896673" cy="923330"/>
          </a:xfrm>
          <a:prstGeom prst="rect">
            <a:avLst/>
          </a:prstGeom>
          <a:noFill/>
        </p:spPr>
        <p:txBody>
          <a:bodyPr wrap="none" rtlCol="0">
            <a:spAutoFit/>
          </a:bodyPr>
          <a:lstStyle/>
          <a:p>
            <a:pPr marL="285750" indent="-285750">
              <a:buFont typeface="Arial" pitchFamily="34" charset="0"/>
              <a:buChar char="•"/>
            </a:pPr>
            <a:r>
              <a:rPr lang="es-ES" b="1" dirty="0" smtClean="0">
                <a:latin typeface="Arial" pitchFamily="34" charset="0"/>
                <a:cs typeface="Arial" pitchFamily="34" charset="0"/>
              </a:rPr>
              <a:t>Fisiológicos</a:t>
            </a:r>
            <a:endParaRPr lang="es-ES" b="1" dirty="0">
              <a:latin typeface="Arial" pitchFamily="34" charset="0"/>
              <a:cs typeface="Arial" pitchFamily="34" charset="0"/>
            </a:endParaRPr>
          </a:p>
          <a:p>
            <a:pPr marL="285750" indent="-285750">
              <a:buFont typeface="Arial" pitchFamily="34" charset="0"/>
              <a:buChar char="•"/>
            </a:pPr>
            <a:r>
              <a:rPr lang="es-ES" b="1" dirty="0" smtClean="0">
                <a:latin typeface="Arial" pitchFamily="34" charset="0"/>
                <a:cs typeface="Arial" pitchFamily="34" charset="0"/>
              </a:rPr>
              <a:t>Psicológicos</a:t>
            </a:r>
            <a:endParaRPr lang="es-ES" b="1" dirty="0">
              <a:latin typeface="Arial" pitchFamily="34" charset="0"/>
              <a:cs typeface="Arial" pitchFamily="34" charset="0"/>
            </a:endParaRPr>
          </a:p>
          <a:p>
            <a:pPr marL="285750" indent="-285750">
              <a:buFont typeface="Arial" pitchFamily="34" charset="0"/>
              <a:buChar char="•"/>
            </a:pPr>
            <a:r>
              <a:rPr lang="es-ES" b="1" dirty="0" smtClean="0">
                <a:latin typeface="Arial" pitchFamily="34" charset="0"/>
                <a:cs typeface="Arial" pitchFamily="34" charset="0"/>
              </a:rPr>
              <a:t>Sociales</a:t>
            </a:r>
            <a:endParaRPr lang="es-ES" b="1" dirty="0">
              <a:latin typeface="Arial" pitchFamily="34" charset="0"/>
              <a:cs typeface="Arial" pitchFamily="34" charset="0"/>
            </a:endParaRPr>
          </a:p>
        </p:txBody>
      </p:sp>
      <p:sp>
        <p:nvSpPr>
          <p:cNvPr id="15" name="14 Rectángulo redondeado"/>
          <p:cNvSpPr/>
          <p:nvPr/>
        </p:nvSpPr>
        <p:spPr>
          <a:xfrm>
            <a:off x="1614340" y="4797152"/>
            <a:ext cx="2409958" cy="1296144"/>
          </a:xfrm>
          <a:prstGeom prst="roundRect">
            <a:avLst/>
          </a:prstGeom>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a:t>Recomendaciones sobre la actividad física </a:t>
            </a:r>
            <a:r>
              <a:rPr lang="es-EC" b="1" dirty="0" smtClean="0"/>
              <a:t>(OMS)</a:t>
            </a:r>
            <a:endParaRPr lang="es-ES" dirty="0">
              <a:solidFill>
                <a:schemeClr val="tx1"/>
              </a:solidFill>
              <a:latin typeface="Arial" pitchFamily="34" charset="0"/>
              <a:cs typeface="Arial" pitchFamily="34" charset="0"/>
            </a:endParaRPr>
          </a:p>
        </p:txBody>
      </p:sp>
      <p:sp>
        <p:nvSpPr>
          <p:cNvPr id="16" name="15 Abrir llave"/>
          <p:cNvSpPr/>
          <p:nvPr/>
        </p:nvSpPr>
        <p:spPr>
          <a:xfrm>
            <a:off x="4331649" y="4797153"/>
            <a:ext cx="352788" cy="1375689"/>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7" name="16 CuadroTexto"/>
          <p:cNvSpPr txBox="1"/>
          <p:nvPr/>
        </p:nvSpPr>
        <p:spPr>
          <a:xfrm>
            <a:off x="4585725" y="4985300"/>
            <a:ext cx="5240537" cy="923330"/>
          </a:xfrm>
          <a:prstGeom prst="rect">
            <a:avLst/>
          </a:prstGeom>
          <a:noFill/>
        </p:spPr>
        <p:txBody>
          <a:bodyPr wrap="none" rtlCol="0">
            <a:spAutoFit/>
          </a:bodyPr>
          <a:lstStyle/>
          <a:p>
            <a:pPr marL="285750" lvl="3" indent="-285750">
              <a:buFont typeface="Arial" pitchFamily="34" charset="0"/>
              <a:buChar char="•"/>
            </a:pPr>
            <a:r>
              <a:rPr lang="es-ES" b="1" dirty="0"/>
              <a:t>Jóvenes (5 a 17 años</a:t>
            </a:r>
            <a:r>
              <a:rPr lang="es-ES" b="1" dirty="0" smtClean="0"/>
              <a:t>)</a:t>
            </a:r>
            <a:endParaRPr lang="es-ES" sz="1600" b="1" dirty="0">
              <a:latin typeface="Arial" pitchFamily="34" charset="0"/>
              <a:cs typeface="Arial" pitchFamily="34" charset="0"/>
            </a:endParaRPr>
          </a:p>
          <a:p>
            <a:pPr marL="285750" lvl="3" indent="-285750">
              <a:buFont typeface="Arial" pitchFamily="34" charset="0"/>
              <a:buChar char="•"/>
            </a:pPr>
            <a:r>
              <a:rPr lang="es-ES" b="1" dirty="0"/>
              <a:t>Adultos (18 a 64 años)</a:t>
            </a:r>
            <a:endParaRPr lang="es-EC" dirty="0"/>
          </a:p>
          <a:p>
            <a:pPr marL="285750" lvl="3" indent="-285750">
              <a:buFont typeface="Arial" pitchFamily="34" charset="0"/>
              <a:buChar char="•"/>
            </a:pPr>
            <a:r>
              <a:rPr lang="es-ES" b="1" dirty="0"/>
              <a:t>Adultos mayores (de 65 años en adelante</a:t>
            </a:r>
            <a:r>
              <a:rPr lang="es-ES" b="1" dirty="0" smtClean="0"/>
              <a:t>)</a:t>
            </a:r>
            <a:endParaRPr lang="es-EC" dirty="0"/>
          </a:p>
        </p:txBody>
      </p:sp>
      <p:sp>
        <p:nvSpPr>
          <p:cNvPr id="18" name="17 Rectángulo redondeado"/>
          <p:cNvSpPr/>
          <p:nvPr/>
        </p:nvSpPr>
        <p:spPr>
          <a:xfrm>
            <a:off x="5095868" y="1428736"/>
            <a:ext cx="2520280" cy="1296144"/>
          </a:xfrm>
          <a:prstGeom prst="roundRect">
            <a:avLst/>
          </a:prstGeom>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es-ES" b="1" dirty="0"/>
              <a:t>Componentes de la Actividad Física </a:t>
            </a:r>
            <a:endParaRPr lang="es-EC" dirty="0"/>
          </a:p>
          <a:p>
            <a:pPr algn="ctr"/>
            <a:endParaRPr lang="es-ES" dirty="0">
              <a:solidFill>
                <a:schemeClr val="tx1"/>
              </a:solidFill>
              <a:latin typeface="Arial" pitchFamily="34" charset="0"/>
              <a:cs typeface="Arial" pitchFamily="34" charset="0"/>
            </a:endParaRPr>
          </a:p>
        </p:txBody>
      </p:sp>
      <p:sp>
        <p:nvSpPr>
          <p:cNvPr id="19" name="18 CuadroTexto"/>
          <p:cNvSpPr txBox="1"/>
          <p:nvPr/>
        </p:nvSpPr>
        <p:spPr>
          <a:xfrm>
            <a:off x="7790322" y="1785927"/>
            <a:ext cx="3877985" cy="1692771"/>
          </a:xfrm>
          <a:prstGeom prst="rect">
            <a:avLst/>
          </a:prstGeom>
          <a:noFill/>
        </p:spPr>
        <p:txBody>
          <a:bodyPr wrap="none" rtlCol="0">
            <a:spAutoFit/>
          </a:bodyPr>
          <a:lstStyle/>
          <a:p>
            <a:pPr marL="285750" lvl="2" indent="-285750">
              <a:buFont typeface="Arial" pitchFamily="34" charset="0"/>
              <a:buChar char="•"/>
            </a:pPr>
            <a:r>
              <a:rPr lang="es-ES" b="1" dirty="0">
                <a:latin typeface="Arial" panose="020B0604020202020204" pitchFamily="34" charset="0"/>
                <a:cs typeface="Arial" panose="020B0604020202020204" pitchFamily="34" charset="0"/>
              </a:rPr>
              <a:t>Resistencia </a:t>
            </a:r>
            <a:r>
              <a:rPr lang="es-ES" b="1" dirty="0" smtClean="0">
                <a:latin typeface="Arial" panose="020B0604020202020204" pitchFamily="34" charset="0"/>
                <a:cs typeface="Arial" panose="020B0604020202020204" pitchFamily="34" charset="0"/>
              </a:rPr>
              <a:t>Cardiorrespiratoria</a:t>
            </a:r>
            <a:endParaRPr lang="es-ES" b="1" dirty="0">
              <a:latin typeface="Arial" pitchFamily="34" charset="0"/>
              <a:cs typeface="Arial" pitchFamily="34" charset="0"/>
            </a:endParaRPr>
          </a:p>
          <a:p>
            <a:pPr marL="285750" lvl="2" indent="-285750">
              <a:buFont typeface="Arial" pitchFamily="34" charset="0"/>
              <a:buChar char="•"/>
            </a:pPr>
            <a:r>
              <a:rPr lang="es-ES" b="1" dirty="0">
                <a:latin typeface="Arial" pitchFamily="34" charset="0"/>
                <a:cs typeface="Arial" pitchFamily="34" charset="0"/>
              </a:rPr>
              <a:t>Fuerza y  Resistencia </a:t>
            </a:r>
            <a:r>
              <a:rPr lang="es-ES" b="1" dirty="0" smtClean="0">
                <a:latin typeface="Arial" pitchFamily="34" charset="0"/>
                <a:cs typeface="Arial" pitchFamily="34" charset="0"/>
              </a:rPr>
              <a:t>Muscular</a:t>
            </a:r>
          </a:p>
          <a:p>
            <a:pPr marL="285750" lvl="2" indent="-285750">
              <a:buFont typeface="Arial" pitchFamily="34" charset="0"/>
              <a:buChar char="•"/>
            </a:pPr>
            <a:r>
              <a:rPr lang="es-ES" b="1" dirty="0" smtClean="0">
                <a:latin typeface="Arial" pitchFamily="34" charset="0"/>
                <a:cs typeface="Arial" pitchFamily="34" charset="0"/>
              </a:rPr>
              <a:t>Flexibilidad</a:t>
            </a:r>
          </a:p>
          <a:p>
            <a:pPr marL="285750" lvl="2" indent="-285750">
              <a:buFont typeface="Arial" pitchFamily="34" charset="0"/>
              <a:buChar char="•"/>
            </a:pPr>
            <a:r>
              <a:rPr lang="es-ES" b="1" dirty="0">
                <a:latin typeface="Arial" panose="020B0604020202020204" pitchFamily="34" charset="0"/>
                <a:cs typeface="Arial" panose="020B0604020202020204" pitchFamily="34" charset="0"/>
              </a:rPr>
              <a:t>Coordinación</a:t>
            </a:r>
            <a:endParaRPr lang="es-EC" dirty="0">
              <a:latin typeface="Arial" panose="020B0604020202020204" pitchFamily="34" charset="0"/>
              <a:cs typeface="Arial" panose="020B0604020202020204" pitchFamily="34" charset="0"/>
            </a:endParaRPr>
          </a:p>
          <a:p>
            <a:pPr marL="285750" lvl="2" indent="-285750">
              <a:buFont typeface="Arial" pitchFamily="34" charset="0"/>
              <a:buChar char="•"/>
            </a:pPr>
            <a:endParaRPr lang="es-EC" sz="1600" dirty="0"/>
          </a:p>
          <a:p>
            <a:pPr marL="0" lvl="2"/>
            <a:endParaRPr lang="es-ES" sz="1600" b="1" dirty="0">
              <a:latin typeface="Arial" pitchFamily="34" charset="0"/>
              <a:cs typeface="Arial" pitchFamily="34" charset="0"/>
            </a:endParaRPr>
          </a:p>
        </p:txBody>
      </p:sp>
      <p:sp>
        <p:nvSpPr>
          <p:cNvPr id="20" name="19 Abrir llave"/>
          <p:cNvSpPr/>
          <p:nvPr/>
        </p:nvSpPr>
        <p:spPr>
          <a:xfrm>
            <a:off x="7680176" y="1571613"/>
            <a:ext cx="352788" cy="1375689"/>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Tree>
    <p:extLst>
      <p:ext uri="{BB962C8B-B14F-4D97-AF65-F5344CB8AC3E}">
        <p14:creationId xmlns:p14="http://schemas.microsoft.com/office/powerpoint/2010/main" val="1028036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95340" y="285728"/>
            <a:ext cx="7715304" cy="400110"/>
          </a:xfrm>
          <a:prstGeom prst="rect">
            <a:avLst/>
          </a:prstGeom>
        </p:spPr>
        <p:txBody>
          <a:bodyPr wrap="square">
            <a:spAutoFit/>
          </a:bodyPr>
          <a:lstStyle/>
          <a:p>
            <a:r>
              <a:rPr lang="es-ES" sz="2000" b="1" dirty="0"/>
              <a:t>PROCESOS DE EVALUACIÓN </a:t>
            </a:r>
            <a:endParaRPr lang="es-EC" sz="2000" dirty="0"/>
          </a:p>
        </p:txBody>
      </p:sp>
      <p:sp>
        <p:nvSpPr>
          <p:cNvPr id="3" name="Rounded Rectangle 2"/>
          <p:cNvSpPr/>
          <p:nvPr/>
        </p:nvSpPr>
        <p:spPr>
          <a:xfrm>
            <a:off x="5167306" y="1142984"/>
            <a:ext cx="2714644" cy="164307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s-EC" sz="2400" dirty="0" smtClean="0">
              <a:solidFill>
                <a:schemeClr val="tx1"/>
              </a:solidFill>
            </a:endParaRPr>
          </a:p>
          <a:p>
            <a:pPr lvl="0" algn="ctr"/>
            <a:r>
              <a:rPr lang="es-EC" sz="2400" dirty="0" smtClean="0">
                <a:solidFill>
                  <a:schemeClr val="tx1"/>
                </a:solidFill>
              </a:rPr>
              <a:t>Test</a:t>
            </a:r>
          </a:p>
          <a:p>
            <a:pPr algn="ctr"/>
            <a:r>
              <a:rPr lang="x-none" sz="1200" b="1" dirty="0"/>
              <a:t>CUESTIONARIO INTERNACIONAL DE ACTIVIDAD FÍSICA (IPAQ)</a:t>
            </a:r>
            <a:endParaRPr lang="es-EC" sz="1200" b="1" dirty="0"/>
          </a:p>
          <a:p>
            <a:pPr lvl="0" algn="ctr"/>
            <a:endParaRPr lang="es-EC" sz="2400" dirty="0" smtClean="0">
              <a:solidFill>
                <a:schemeClr val="tx1"/>
              </a:solidFill>
            </a:endParaRPr>
          </a:p>
          <a:p>
            <a:pPr lvl="0" algn="ctr"/>
            <a:endParaRPr lang="es-EC" sz="2400" dirty="0">
              <a:solidFill>
                <a:schemeClr val="tx1"/>
              </a:solidFill>
            </a:endParaRPr>
          </a:p>
        </p:txBody>
      </p:sp>
      <p:sp>
        <p:nvSpPr>
          <p:cNvPr id="13" name="Rounded Rectangle 12"/>
          <p:cNvSpPr/>
          <p:nvPr/>
        </p:nvSpPr>
        <p:spPr>
          <a:xfrm>
            <a:off x="1714246" y="1071546"/>
            <a:ext cx="2881556" cy="164307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s-EC" sz="2400" dirty="0" smtClean="0">
              <a:solidFill>
                <a:schemeClr val="tx1"/>
              </a:solidFill>
            </a:endParaRPr>
          </a:p>
          <a:p>
            <a:pPr lvl="0" algn="ctr"/>
            <a:endParaRPr lang="es-EC" sz="2400" dirty="0">
              <a:solidFill>
                <a:schemeClr val="tx1"/>
              </a:solidFill>
            </a:endParaRPr>
          </a:p>
          <a:p>
            <a:pPr lvl="0" algn="ctr"/>
            <a:r>
              <a:rPr lang="es-EC" sz="2400" dirty="0" smtClean="0">
                <a:solidFill>
                  <a:schemeClr val="tx1"/>
                </a:solidFill>
              </a:rPr>
              <a:t>Pre -  Test</a:t>
            </a:r>
          </a:p>
          <a:p>
            <a:pPr algn="ctr"/>
            <a:r>
              <a:rPr lang="es-EC" sz="1400" b="1" dirty="0" smtClean="0"/>
              <a:t>TEST </a:t>
            </a:r>
            <a:r>
              <a:rPr lang="es-EC" sz="1400" b="1" dirty="0"/>
              <a:t>DE PESO Y TALLA E </a:t>
            </a:r>
            <a:r>
              <a:rPr lang="es-EC" sz="1400" b="1" dirty="0" smtClean="0"/>
              <a:t>IMC</a:t>
            </a:r>
          </a:p>
          <a:p>
            <a:pPr algn="ctr"/>
            <a:r>
              <a:rPr lang="es-ES" sz="1400" b="1" dirty="0"/>
              <a:t>Test de </a:t>
            </a:r>
            <a:r>
              <a:rPr lang="es-ES" sz="1400" b="1" dirty="0" err="1"/>
              <a:t>Ruffier-Dickson</a:t>
            </a:r>
            <a:endParaRPr lang="es-EC" sz="1400" dirty="0"/>
          </a:p>
          <a:p>
            <a:pPr algn="ctr"/>
            <a:endParaRPr lang="es-EC" sz="1400" dirty="0"/>
          </a:p>
          <a:p>
            <a:pPr lvl="0" algn="ctr"/>
            <a:endParaRPr lang="es-EC" sz="2400" dirty="0" smtClean="0">
              <a:solidFill>
                <a:schemeClr val="tx1"/>
              </a:solidFill>
            </a:endParaRPr>
          </a:p>
          <a:p>
            <a:pPr lvl="0" algn="just"/>
            <a:endParaRPr lang="es-EC" sz="2400" dirty="0">
              <a:solidFill>
                <a:schemeClr val="tx1"/>
              </a:solidFill>
            </a:endParaRPr>
          </a:p>
        </p:txBody>
      </p:sp>
      <p:sp>
        <p:nvSpPr>
          <p:cNvPr id="14" name="Rounded Rectangle 13"/>
          <p:cNvSpPr/>
          <p:nvPr/>
        </p:nvSpPr>
        <p:spPr>
          <a:xfrm>
            <a:off x="8096264" y="1142984"/>
            <a:ext cx="2500330" cy="171451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EC" sz="2400" dirty="0" smtClean="0">
                <a:solidFill>
                  <a:schemeClr val="tx1"/>
                </a:solidFill>
              </a:rPr>
              <a:t>Post- Test</a:t>
            </a:r>
          </a:p>
          <a:p>
            <a:pPr lvl="0" algn="ctr"/>
            <a:endParaRPr lang="es-EC" sz="2400" dirty="0">
              <a:solidFill>
                <a:schemeClr val="tx1"/>
              </a:solidFill>
            </a:endParaRPr>
          </a:p>
        </p:txBody>
      </p:sp>
      <p:sp>
        <p:nvSpPr>
          <p:cNvPr id="6" name="Rectangle 5"/>
          <p:cNvSpPr/>
          <p:nvPr/>
        </p:nvSpPr>
        <p:spPr>
          <a:xfrm>
            <a:off x="449943" y="2957452"/>
            <a:ext cx="11088914" cy="984885"/>
          </a:xfrm>
          <a:prstGeom prst="rect">
            <a:avLst/>
          </a:prstGeom>
        </p:spPr>
        <p:txBody>
          <a:bodyPr wrap="square">
            <a:spAutoFit/>
          </a:bodyPr>
          <a:lstStyle/>
          <a:p>
            <a:pPr marL="0" lvl="2" algn="r"/>
            <a:r>
              <a:rPr lang="es-ES" sz="2000" b="1" dirty="0" smtClean="0"/>
              <a:t>PROGRAMA</a:t>
            </a:r>
            <a:r>
              <a:rPr lang="es-ES" b="1" dirty="0" smtClean="0"/>
              <a:t>: </a:t>
            </a:r>
            <a:r>
              <a:rPr lang="es-ES" b="1" dirty="0"/>
              <a:t>Actividades físico recreativas a realizar con los docentes de la Unidad Educativa San Gabriel.</a:t>
            </a:r>
            <a:endParaRPr lang="es-EC" dirty="0"/>
          </a:p>
          <a:p>
            <a:pPr algn="r"/>
            <a:endParaRPr lang="es-EC" sz="2000" b="1" dirty="0"/>
          </a:p>
        </p:txBody>
      </p:sp>
      <p:sp>
        <p:nvSpPr>
          <p:cNvPr id="7" name="Oval 6"/>
          <p:cNvSpPr/>
          <p:nvPr/>
        </p:nvSpPr>
        <p:spPr>
          <a:xfrm>
            <a:off x="841829" y="3765076"/>
            <a:ext cx="3039593" cy="2040638"/>
          </a:xfrm>
          <a:prstGeom prst="ellipse">
            <a:avLst/>
          </a:prstGeom>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3" algn="ctr"/>
            <a:r>
              <a:rPr lang="es-ES" b="1" dirty="0"/>
              <a:t>Fundamentación del programa.</a:t>
            </a:r>
            <a:endParaRPr lang="es-EC" dirty="0"/>
          </a:p>
          <a:p>
            <a:pPr algn="ctr"/>
            <a:endParaRPr lang="es-EC" b="1" dirty="0"/>
          </a:p>
        </p:txBody>
      </p:sp>
      <p:sp>
        <p:nvSpPr>
          <p:cNvPr id="15" name="Rectangle 14"/>
          <p:cNvSpPr/>
          <p:nvPr/>
        </p:nvSpPr>
        <p:spPr>
          <a:xfrm>
            <a:off x="5196564" y="3643315"/>
            <a:ext cx="5328592" cy="2780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3" indent="-285750">
              <a:buFont typeface="Arial" pitchFamily="34" charset="0"/>
              <a:buChar char="•"/>
            </a:pPr>
            <a:r>
              <a:rPr lang="es-ES" b="1" dirty="0" smtClean="0"/>
              <a:t>Programa </a:t>
            </a:r>
            <a:r>
              <a:rPr lang="es-ES" b="1" dirty="0"/>
              <a:t>específico de </a:t>
            </a:r>
            <a:r>
              <a:rPr lang="es-ES" b="1" dirty="0" smtClean="0"/>
              <a:t>actividades</a:t>
            </a:r>
          </a:p>
          <a:p>
            <a:pPr marL="285750" lvl="3" indent="-285750">
              <a:buFont typeface="Arial" pitchFamily="34" charset="0"/>
              <a:buChar char="•"/>
            </a:pPr>
            <a:r>
              <a:rPr lang="es-EC" b="1" dirty="0"/>
              <a:t>Actividades Básicas y complementarias:</a:t>
            </a:r>
            <a:endParaRPr lang="es-EC" dirty="0"/>
          </a:p>
          <a:p>
            <a:pPr marL="285750" lvl="3" indent="-285750">
              <a:buFont typeface="Arial" pitchFamily="34" charset="0"/>
              <a:buChar char="•"/>
            </a:pPr>
            <a:r>
              <a:rPr lang="es-EC" b="1" dirty="0"/>
              <a:t>Ejercicios para mejorar la resistencia Aerobia:</a:t>
            </a:r>
            <a:r>
              <a:rPr lang="es-EC" dirty="0"/>
              <a:t> </a:t>
            </a:r>
          </a:p>
          <a:p>
            <a:pPr marL="285750" lvl="3" indent="-285750">
              <a:buFont typeface="Arial" pitchFamily="34" charset="0"/>
              <a:buChar char="•"/>
            </a:pPr>
            <a:r>
              <a:rPr lang="es-EC" b="1" dirty="0"/>
              <a:t>Ejercicio para mejorar la fuerza </a:t>
            </a:r>
            <a:r>
              <a:rPr lang="es-EC" b="1" dirty="0" smtClean="0"/>
              <a:t>resistencia</a:t>
            </a:r>
          </a:p>
          <a:p>
            <a:pPr marL="285750" lvl="3" indent="-285750">
              <a:buFont typeface="Arial" pitchFamily="34" charset="0"/>
              <a:buChar char="•"/>
            </a:pPr>
            <a:r>
              <a:rPr lang="es-EC" b="1" dirty="0"/>
              <a:t>Ejercicios para mejorar las capacidades coordinativas </a:t>
            </a:r>
            <a:endParaRPr lang="es-EC" dirty="0"/>
          </a:p>
          <a:p>
            <a:pPr marL="285750" lvl="3" indent="-285750">
              <a:buFont typeface="Arial" pitchFamily="34" charset="0"/>
              <a:buChar char="•"/>
            </a:pPr>
            <a:r>
              <a:rPr lang="es-EC" b="1" dirty="0"/>
              <a:t>Deportes</a:t>
            </a:r>
            <a:endParaRPr lang="es-EC" dirty="0"/>
          </a:p>
          <a:p>
            <a:pPr marL="285750" indent="-285750">
              <a:buFont typeface="Arial" pitchFamily="34" charset="0"/>
              <a:buChar char="•"/>
            </a:pPr>
            <a:endParaRPr lang="es-EC" dirty="0">
              <a:solidFill>
                <a:schemeClr val="tx1"/>
              </a:solidFill>
            </a:endParaRPr>
          </a:p>
        </p:txBody>
      </p:sp>
      <p:sp>
        <p:nvSpPr>
          <p:cNvPr id="10" name="9 Flecha a la derecha con bandas"/>
          <p:cNvSpPr/>
          <p:nvPr/>
        </p:nvSpPr>
        <p:spPr>
          <a:xfrm>
            <a:off x="3881422" y="4714884"/>
            <a:ext cx="1335598" cy="484632"/>
          </a:xfrm>
          <a:prstGeom prst="striped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24939835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slide(fromBottom)">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lide(fromBottom)">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slide(fromBottom)">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slide(fromBottom)">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slide(fromBottom)">
                                      <p:cBhvr>
                                        <p:cTn id="3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3" grpId="0" animBg="1"/>
      <p:bldP spid="14" grpId="0" animBg="1"/>
      <p:bldP spid="7" grpId="0" animBg="1"/>
      <p:bldP spid="15"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CuadroTexto"/>
          <p:cNvSpPr txBox="1"/>
          <p:nvPr/>
        </p:nvSpPr>
        <p:spPr>
          <a:xfrm>
            <a:off x="1614340" y="-300900"/>
            <a:ext cx="1095172" cy="1569660"/>
          </a:xfrm>
          <a:prstGeom prst="rect">
            <a:avLst/>
          </a:prstGeom>
          <a:noFill/>
          <a:effectLst>
            <a:outerShdw blurRad="50800" dist="38100" dir="10800000" algn="r" rotWithShape="0">
              <a:prstClr val="black">
                <a:alpha val="40000"/>
              </a:prstClr>
            </a:outerShdw>
          </a:effectLst>
          <a:scene3d>
            <a:camera prst="orthographicFront"/>
            <a:lightRig rig="threePt" dir="t"/>
          </a:scene3d>
          <a:sp3d>
            <a:bevelT w="165100" prst="coolSlant"/>
          </a:sp3d>
        </p:spPr>
        <p:txBody>
          <a:bodyPr wrap="none" rtlCol="0">
            <a:spAutoFit/>
          </a:bodyPr>
          <a:lstStyle/>
          <a:p>
            <a:r>
              <a:rPr lang="es-ES" sz="9600" b="1" dirty="0">
                <a:solidFill>
                  <a:schemeClr val="accent1">
                    <a:lumMod val="75000"/>
                  </a:schemeClr>
                </a:solidFill>
              </a:rPr>
              <a:t>A</a:t>
            </a:r>
          </a:p>
        </p:txBody>
      </p:sp>
      <p:sp>
        <p:nvSpPr>
          <p:cNvPr id="5" name="6 CuadroTexto"/>
          <p:cNvSpPr txBox="1"/>
          <p:nvPr/>
        </p:nvSpPr>
        <p:spPr>
          <a:xfrm>
            <a:off x="2486696" y="476672"/>
            <a:ext cx="4213013" cy="523220"/>
          </a:xfrm>
          <a:prstGeom prst="rect">
            <a:avLst/>
          </a:prstGeom>
          <a:noFill/>
        </p:spPr>
        <p:txBody>
          <a:bodyPr wrap="none" rtlCol="0">
            <a:spAutoFit/>
          </a:bodyPr>
          <a:lstStyle/>
          <a:p>
            <a:r>
              <a:rPr lang="es-ES" sz="2800" b="1" dirty="0"/>
              <a:t>NÁLISIS DE RESULTADOS</a:t>
            </a:r>
          </a:p>
        </p:txBody>
      </p:sp>
      <p:sp>
        <p:nvSpPr>
          <p:cNvPr id="6" name="3 Triángulo isósceles"/>
          <p:cNvSpPr/>
          <p:nvPr/>
        </p:nvSpPr>
        <p:spPr>
          <a:xfrm rot="3538622">
            <a:off x="5087232" y="-1994714"/>
            <a:ext cx="4717445" cy="8736959"/>
          </a:xfrm>
          <a:prstGeom prst="triangle">
            <a:avLst/>
          </a:prstGeom>
          <a:solidFill>
            <a:schemeClr val="bg2">
              <a:lumMod val="9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aphicFrame>
        <p:nvGraphicFramePr>
          <p:cNvPr id="13" name="Gráfico 12"/>
          <p:cNvGraphicFramePr/>
          <p:nvPr>
            <p:extLst>
              <p:ext uri="{D42A27DB-BD31-4B8C-83A1-F6EECF244321}">
                <p14:modId xmlns:p14="http://schemas.microsoft.com/office/powerpoint/2010/main" val="2349590713"/>
              </p:ext>
            </p:extLst>
          </p:nvPr>
        </p:nvGraphicFramePr>
        <p:xfrm>
          <a:off x="723084" y="1268760"/>
          <a:ext cx="5155202" cy="3018790"/>
        </p:xfrm>
        <a:graphic>
          <a:graphicData uri="http://schemas.openxmlformats.org/drawingml/2006/chart">
            <c:chart xmlns:c="http://schemas.openxmlformats.org/drawingml/2006/chart" xmlns:r="http://schemas.openxmlformats.org/officeDocument/2006/relationships" r:id="rId3"/>
          </a:graphicData>
        </a:graphic>
      </p:graphicFrame>
      <p:sp>
        <p:nvSpPr>
          <p:cNvPr id="14" name="Rectángulo 13"/>
          <p:cNvSpPr/>
          <p:nvPr/>
        </p:nvSpPr>
        <p:spPr>
          <a:xfrm>
            <a:off x="697360" y="4361934"/>
            <a:ext cx="5079326" cy="646331"/>
          </a:xfrm>
          <a:prstGeom prst="rect">
            <a:avLst/>
          </a:prstGeom>
        </p:spPr>
        <p:txBody>
          <a:bodyPr wrap="square">
            <a:spAutoFit/>
          </a:bodyPr>
          <a:lstStyle/>
          <a:p>
            <a:pPr algn="ctr">
              <a:spcBef>
                <a:spcPts val="600"/>
              </a:spcBef>
              <a:spcAft>
                <a:spcPts val="600"/>
              </a:spcAft>
            </a:pPr>
            <a:r>
              <a:rPr lang="es-ES" b="1" i="1" dirty="0">
                <a:latin typeface="Arial" panose="020B0604020202020204" pitchFamily="34" charset="0"/>
                <a:ea typeface="Times New Roman" panose="02020603050405020304" pitchFamily="18" charset="0"/>
                <a:cs typeface="Mangal"/>
              </a:rPr>
              <a:t>Figura 1 </a:t>
            </a:r>
            <a:r>
              <a:rPr lang="es-ES" dirty="0">
                <a:latin typeface="Arial" panose="020B0604020202020204" pitchFamily="34" charset="0"/>
                <a:ea typeface="Times New Roman" panose="02020603050405020304" pitchFamily="18" charset="0"/>
                <a:cs typeface="Mangal"/>
              </a:rPr>
              <a:t>Porcentaje Pre test Índice de Masa Corporal</a:t>
            </a:r>
            <a:endParaRPr lang="es-EC" i="1" dirty="0">
              <a:effectLst/>
              <a:latin typeface="Times New Roman" panose="02020603050405020304" pitchFamily="18" charset="0"/>
              <a:ea typeface="Times New Roman" panose="02020603050405020304" pitchFamily="18" charset="0"/>
              <a:cs typeface="Mangal"/>
            </a:endParaRPr>
          </a:p>
        </p:txBody>
      </p:sp>
      <p:graphicFrame>
        <p:nvGraphicFramePr>
          <p:cNvPr id="15" name="Gráfico 14"/>
          <p:cNvGraphicFramePr/>
          <p:nvPr>
            <p:extLst>
              <p:ext uri="{D42A27DB-BD31-4B8C-83A1-F6EECF244321}">
                <p14:modId xmlns:p14="http://schemas.microsoft.com/office/powerpoint/2010/main" val="602169925"/>
              </p:ext>
            </p:extLst>
          </p:nvPr>
        </p:nvGraphicFramePr>
        <p:xfrm>
          <a:off x="6481734" y="1268760"/>
          <a:ext cx="5218430" cy="2943225"/>
        </p:xfrm>
        <a:graphic>
          <a:graphicData uri="http://schemas.openxmlformats.org/drawingml/2006/chart">
            <c:chart xmlns:c="http://schemas.openxmlformats.org/drawingml/2006/chart" xmlns:r="http://schemas.openxmlformats.org/officeDocument/2006/relationships" r:id="rId4"/>
          </a:graphicData>
        </a:graphic>
      </p:graphicFrame>
      <p:sp>
        <p:nvSpPr>
          <p:cNvPr id="16" name="Rectángulo 15"/>
          <p:cNvSpPr/>
          <p:nvPr/>
        </p:nvSpPr>
        <p:spPr>
          <a:xfrm>
            <a:off x="6643151" y="4361934"/>
            <a:ext cx="5291405" cy="646331"/>
          </a:xfrm>
          <a:prstGeom prst="rect">
            <a:avLst/>
          </a:prstGeom>
        </p:spPr>
        <p:txBody>
          <a:bodyPr wrap="square">
            <a:spAutoFit/>
          </a:bodyPr>
          <a:lstStyle/>
          <a:p>
            <a:pPr algn="ctr">
              <a:spcBef>
                <a:spcPts val="600"/>
              </a:spcBef>
              <a:spcAft>
                <a:spcPts val="600"/>
              </a:spcAft>
            </a:pPr>
            <a:r>
              <a:rPr lang="es-ES" b="1" i="1" dirty="0">
                <a:latin typeface="Arial" panose="020B0604020202020204" pitchFamily="34" charset="0"/>
                <a:ea typeface="Times New Roman" panose="02020603050405020304" pitchFamily="18" charset="0"/>
                <a:cs typeface="Mangal"/>
              </a:rPr>
              <a:t>Figura 2</a:t>
            </a:r>
            <a:r>
              <a:rPr lang="es-ES" dirty="0">
                <a:latin typeface="Arial" panose="020B0604020202020204" pitchFamily="34" charset="0"/>
                <a:ea typeface="Times New Roman" panose="02020603050405020304" pitchFamily="18" charset="0"/>
                <a:cs typeface="Mangal"/>
              </a:rPr>
              <a:t> Porcentaje pos test Índice de Masa Corporal</a:t>
            </a:r>
            <a:endParaRPr lang="es-EC" i="1" dirty="0">
              <a:effectLst/>
              <a:latin typeface="Times New Roman" panose="02020603050405020304" pitchFamily="18" charset="0"/>
              <a:ea typeface="Times New Roman" panose="02020603050405020304" pitchFamily="18" charset="0"/>
              <a:cs typeface="Mangal"/>
            </a:endParaRPr>
          </a:p>
        </p:txBody>
      </p:sp>
    </p:spTree>
    <p:extLst>
      <p:ext uri="{BB962C8B-B14F-4D97-AF65-F5344CB8AC3E}">
        <p14:creationId xmlns:p14="http://schemas.microsoft.com/office/powerpoint/2010/main" val="37663733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1614340" y="-377264"/>
            <a:ext cx="1334020" cy="1862048"/>
          </a:xfrm>
          <a:prstGeom prst="rect">
            <a:avLst/>
          </a:prstGeom>
          <a:noFill/>
          <a:effectLst>
            <a:outerShdw blurRad="50800" dist="38100" dir="10800000" algn="r" rotWithShape="0">
              <a:prstClr val="black">
                <a:alpha val="40000"/>
              </a:prstClr>
            </a:outerShdw>
          </a:effectLst>
          <a:scene3d>
            <a:camera prst="orthographicFront"/>
            <a:lightRig rig="threePt" dir="t"/>
          </a:scene3d>
          <a:sp3d>
            <a:bevelT w="165100" prst="coolSlant"/>
          </a:sp3d>
        </p:spPr>
        <p:txBody>
          <a:bodyPr wrap="none" rtlCol="0">
            <a:spAutoFit/>
          </a:bodyPr>
          <a:lstStyle/>
          <a:p>
            <a:r>
              <a:rPr lang="es-ES" sz="11500" b="1" dirty="0">
                <a:solidFill>
                  <a:schemeClr val="accent1">
                    <a:lumMod val="75000"/>
                  </a:schemeClr>
                </a:solidFill>
              </a:rPr>
              <a:t>C</a:t>
            </a:r>
          </a:p>
        </p:txBody>
      </p:sp>
      <p:sp>
        <p:nvSpPr>
          <p:cNvPr id="7" name="6 CuadroTexto"/>
          <p:cNvSpPr txBox="1"/>
          <p:nvPr/>
        </p:nvSpPr>
        <p:spPr>
          <a:xfrm>
            <a:off x="2486695" y="630848"/>
            <a:ext cx="2236510" cy="523220"/>
          </a:xfrm>
          <a:prstGeom prst="rect">
            <a:avLst/>
          </a:prstGeom>
          <a:noFill/>
        </p:spPr>
        <p:txBody>
          <a:bodyPr wrap="none" rtlCol="0">
            <a:spAutoFit/>
          </a:bodyPr>
          <a:lstStyle/>
          <a:p>
            <a:r>
              <a:rPr lang="es-ES" sz="2800" b="1" dirty="0" err="1"/>
              <a:t>onclusiones</a:t>
            </a:r>
            <a:endParaRPr lang="es-ES" sz="2800" b="1" dirty="0"/>
          </a:p>
        </p:txBody>
      </p:sp>
      <p:sp>
        <p:nvSpPr>
          <p:cNvPr id="8" name="7 Rectángulo"/>
          <p:cNvSpPr/>
          <p:nvPr/>
        </p:nvSpPr>
        <p:spPr>
          <a:xfrm>
            <a:off x="1631504" y="1484784"/>
            <a:ext cx="2952328" cy="2087092"/>
          </a:xfrm>
          <a:prstGeom prst="rect">
            <a:avLst/>
          </a:prstGeom>
          <a:solidFill>
            <a:schemeClr val="bg2"/>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s-ES" sz="1600"/>
              <a:t>Para el análisis de la condición física del personal docente de la Unidad Educativa San Gabriel se aplicó el IMC ya que el peso tiene una incidencia directa sobre la condición física.</a:t>
            </a:r>
            <a:endParaRPr lang="es-EC" sz="1600"/>
          </a:p>
        </p:txBody>
      </p:sp>
      <p:sp>
        <p:nvSpPr>
          <p:cNvPr id="9" name="8 Rectángulo"/>
          <p:cNvSpPr/>
          <p:nvPr/>
        </p:nvSpPr>
        <p:spPr>
          <a:xfrm>
            <a:off x="4736231" y="1484784"/>
            <a:ext cx="4538397" cy="2015654"/>
          </a:xfrm>
          <a:prstGeom prst="rect">
            <a:avLst/>
          </a:prstGeom>
          <a:solidFill>
            <a:schemeClr val="bg2"/>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s-ES" sz="1600"/>
              <a:t>Para el análisis de la condición física del personal docente de la Unidad Educativa San Gabriel se aplicó el test Ruffier – Dickson que sirve para obtener un coeficiente que nos da una valoración acerca de nuestro </a:t>
            </a:r>
            <a:r>
              <a:rPr lang="es-ES" sz="1600" b="1"/>
              <a:t>“estado de forma”</a:t>
            </a:r>
            <a:endParaRPr lang="es-EC" sz="1600"/>
          </a:p>
        </p:txBody>
      </p:sp>
      <p:sp>
        <p:nvSpPr>
          <p:cNvPr id="11" name="10 Rectángulo"/>
          <p:cNvSpPr/>
          <p:nvPr/>
        </p:nvSpPr>
        <p:spPr>
          <a:xfrm>
            <a:off x="1572068" y="4143380"/>
            <a:ext cx="3238048" cy="2500306"/>
          </a:xfrm>
          <a:prstGeom prst="rect">
            <a:avLst/>
          </a:prstGeom>
          <a:solidFill>
            <a:schemeClr val="bg2"/>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C" sz="1600"/>
              <a:t>En el pre test del IMC se pudo comprobar que el 40 % del personal docente de la Unidad Educativa San Gabriel se encuentran un 33% con sobrepeso y el 8% con obesidad</a:t>
            </a:r>
            <a:endParaRPr lang="es-ES" sz="1600" dirty="0">
              <a:solidFill>
                <a:schemeClr val="tx1"/>
              </a:solidFill>
            </a:endParaRPr>
          </a:p>
        </p:txBody>
      </p:sp>
      <p:sp>
        <p:nvSpPr>
          <p:cNvPr id="12" name="11 Rectángulo"/>
          <p:cNvSpPr/>
          <p:nvPr/>
        </p:nvSpPr>
        <p:spPr>
          <a:xfrm>
            <a:off x="4952992" y="4143380"/>
            <a:ext cx="2952328" cy="2500330"/>
          </a:xfrm>
          <a:prstGeom prst="rect">
            <a:avLst/>
          </a:prstGeom>
          <a:solidFill>
            <a:schemeClr val="bg2"/>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s-ES" sz="1600"/>
              <a:t>Luego de aplicar las actividades deportivas recreativas al personal docente de la Unidad Educativa San Gabriel se pudo mejorar a un 28% los docentes con sobrepeso y a un 0% los docentes con obesidad.</a:t>
            </a:r>
            <a:endParaRPr lang="es-EC" sz="1600"/>
          </a:p>
        </p:txBody>
      </p:sp>
      <p:sp>
        <p:nvSpPr>
          <p:cNvPr id="13" name="12 Rectángulo"/>
          <p:cNvSpPr/>
          <p:nvPr/>
        </p:nvSpPr>
        <p:spPr>
          <a:xfrm>
            <a:off x="8024825" y="4143380"/>
            <a:ext cx="3194717" cy="2431172"/>
          </a:xfrm>
          <a:prstGeom prst="rect">
            <a:avLst/>
          </a:prstGeom>
          <a:solidFill>
            <a:schemeClr val="bg2"/>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s-ES" sz="1600"/>
              <a:t>Luego de aplicar el test Ruffier – Dickson al personal docente de la Unidad Educativa San Gabriel se comprobó que el 63% se encuentra con una condición física suficiente y el 18 % se encuentra con una condición física insuficiente.</a:t>
            </a:r>
            <a:endParaRPr lang="es-EC" sz="1600"/>
          </a:p>
        </p:txBody>
      </p:sp>
    </p:spTree>
    <p:extLst>
      <p:ext uri="{BB962C8B-B14F-4D97-AF65-F5344CB8AC3E}">
        <p14:creationId xmlns:p14="http://schemas.microsoft.com/office/powerpoint/2010/main" val="23593224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Sector">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101</TotalTime>
  <Words>509</Words>
  <Application>Microsoft Office PowerPoint</Application>
  <PresentationFormat>Panorámica</PresentationFormat>
  <Paragraphs>75</Paragraphs>
  <Slides>11</Slides>
  <Notes>2</Notes>
  <HiddenSlides>0</HiddenSlides>
  <MMClips>1</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11</vt:i4>
      </vt:variant>
    </vt:vector>
  </HeadingPairs>
  <TitlesOfParts>
    <vt:vector size="18" baseType="lpstr">
      <vt:lpstr>Arial</vt:lpstr>
      <vt:lpstr>Calibri</vt:lpstr>
      <vt:lpstr>Century Gothic</vt:lpstr>
      <vt:lpstr>Mangal</vt:lpstr>
      <vt:lpstr>Times New Roman</vt:lpstr>
      <vt:lpstr>Wingdings 3</vt:lpstr>
      <vt:lpstr>Sector</vt:lpstr>
      <vt:lpstr>Escuela politécnica del ejército  </vt:lpstr>
      <vt:lpstr>TÍTULO DE LA TESIS   </vt:lpstr>
      <vt:lpstr>Objetivo general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politécnica del ejército</dc:title>
  <dc:creator>user</dc:creator>
  <cp:lastModifiedBy>Vaca Garcia Mario Rene</cp:lastModifiedBy>
  <cp:revision>12</cp:revision>
  <dcterms:created xsi:type="dcterms:W3CDTF">2019-06-18T17:21:37Z</dcterms:created>
  <dcterms:modified xsi:type="dcterms:W3CDTF">2019-06-20T14:48:32Z</dcterms:modified>
</cp:coreProperties>
</file>