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266" r:id="rId1"/>
  </p:sldMasterIdLst>
  <p:notesMasterIdLst>
    <p:notesMasterId r:id="rId35"/>
  </p:notesMasterIdLst>
  <p:handoutMasterIdLst>
    <p:handoutMasterId r:id="rId36"/>
  </p:handoutMasterIdLst>
  <p:sldIdLst>
    <p:sldId id="429" r:id="rId2"/>
    <p:sldId id="783" r:id="rId3"/>
    <p:sldId id="811" r:id="rId4"/>
    <p:sldId id="810" r:id="rId5"/>
    <p:sldId id="784" r:id="rId6"/>
    <p:sldId id="785" r:id="rId7"/>
    <p:sldId id="786" r:id="rId8"/>
    <p:sldId id="787" r:id="rId9"/>
    <p:sldId id="788" r:id="rId10"/>
    <p:sldId id="789" r:id="rId11"/>
    <p:sldId id="790" r:id="rId12"/>
    <p:sldId id="813" r:id="rId13"/>
    <p:sldId id="791" r:id="rId14"/>
    <p:sldId id="792" r:id="rId15"/>
    <p:sldId id="814" r:id="rId16"/>
    <p:sldId id="807" r:id="rId17"/>
    <p:sldId id="793" r:id="rId18"/>
    <p:sldId id="806" r:id="rId19"/>
    <p:sldId id="794" r:id="rId20"/>
    <p:sldId id="795" r:id="rId21"/>
    <p:sldId id="796" r:id="rId22"/>
    <p:sldId id="797" r:id="rId23"/>
    <p:sldId id="815" r:id="rId24"/>
    <p:sldId id="808" r:id="rId25"/>
    <p:sldId id="798" r:id="rId26"/>
    <p:sldId id="799" r:id="rId27"/>
    <p:sldId id="809" r:id="rId28"/>
    <p:sldId id="800" r:id="rId29"/>
    <p:sldId id="801" r:id="rId30"/>
    <p:sldId id="802" r:id="rId31"/>
    <p:sldId id="805" r:id="rId32"/>
    <p:sldId id="803" r:id="rId33"/>
    <p:sldId id="804" r:id="rId34"/>
  </p:sldIdLst>
  <p:sldSz cx="9144000" cy="6858000" type="screen4x3"/>
  <p:notesSz cx="6858000" cy="9525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B9D1D"/>
    <a:srgbClr val="CCECFF"/>
    <a:srgbClr val="ADDB7B"/>
    <a:srgbClr val="D89290"/>
    <a:srgbClr val="3211F7"/>
    <a:srgbClr val="FFFFFF"/>
    <a:srgbClr val="F19A7B"/>
    <a:srgbClr val="C4C4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8" autoAdjust="0"/>
    <p:restoredTop sz="94678" autoAdjust="0"/>
  </p:normalViewPr>
  <p:slideViewPr>
    <p:cSldViewPr>
      <p:cViewPr varScale="1">
        <p:scale>
          <a:sx n="72" d="100"/>
          <a:sy n="72" d="100"/>
        </p:scale>
        <p:origin x="128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145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7625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s-EC"/>
          </a:p>
        </p:txBody>
      </p:sp>
      <p:sp>
        <p:nvSpPr>
          <p:cNvPr id="3" name="2 Marcador de fecha"/>
          <p:cNvSpPr>
            <a:spLocks noGrp="1"/>
          </p:cNvSpPr>
          <p:nvPr>
            <p:ph type="dt" sz="quarter" idx="1"/>
          </p:nvPr>
        </p:nvSpPr>
        <p:spPr>
          <a:xfrm>
            <a:off x="3884613" y="0"/>
            <a:ext cx="2971800" cy="47625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51E1DC9-42C1-4909-86BD-27903DD3E27D}" type="datetimeFigureOut">
              <a:rPr lang="es-EC"/>
              <a:pPr>
                <a:defRPr/>
              </a:pPr>
              <a:t>24/6/2019</a:t>
            </a:fld>
            <a:endParaRPr lang="es-EC"/>
          </a:p>
        </p:txBody>
      </p:sp>
      <p:sp>
        <p:nvSpPr>
          <p:cNvPr id="4" name="3 Marcador de pie de página"/>
          <p:cNvSpPr>
            <a:spLocks noGrp="1"/>
          </p:cNvSpPr>
          <p:nvPr>
            <p:ph type="ftr" sz="quarter" idx="2"/>
          </p:nvPr>
        </p:nvSpPr>
        <p:spPr>
          <a:xfrm>
            <a:off x="0" y="9047163"/>
            <a:ext cx="2971800" cy="47625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s-EC"/>
          </a:p>
        </p:txBody>
      </p:sp>
      <p:sp>
        <p:nvSpPr>
          <p:cNvPr id="5" name="4 Marcador de número de diapositiva"/>
          <p:cNvSpPr>
            <a:spLocks noGrp="1"/>
          </p:cNvSpPr>
          <p:nvPr>
            <p:ph type="sldNum" sz="quarter" idx="3"/>
          </p:nvPr>
        </p:nvSpPr>
        <p:spPr>
          <a:xfrm>
            <a:off x="3884613" y="9047163"/>
            <a:ext cx="2971800" cy="47625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A825134-F1F6-4623-B241-3EEAE985EC7D}" type="slidenum">
              <a:rPr lang="es-EC" altLang="es-ES"/>
              <a:pPr>
                <a:defRPr/>
              </a:pPr>
              <a:t>‹Nº›</a:t>
            </a:fld>
            <a:endParaRPr lang="es-EC" alt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cs typeface="+mn-cs"/>
              </a:defRPr>
            </a:lvl1pPr>
          </a:lstStyle>
          <a:p>
            <a:pPr>
              <a:defRPr/>
            </a:pPr>
            <a:endParaRPr lang="es-ES"/>
          </a:p>
        </p:txBody>
      </p:sp>
      <p:sp>
        <p:nvSpPr>
          <p:cNvPr id="25603" name="Rectangle 3"/>
          <p:cNvSpPr>
            <a:spLocks noGrp="1" noChangeArrowheads="1"/>
          </p:cNvSpPr>
          <p:nvPr>
            <p:ph type="dt" idx="1"/>
          </p:nvPr>
        </p:nvSpPr>
        <p:spPr bwMode="auto">
          <a:xfrm>
            <a:off x="3884613" y="0"/>
            <a:ext cx="2971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cs typeface="+mn-cs"/>
              </a:defRPr>
            </a:lvl1pPr>
          </a:lstStyle>
          <a:p>
            <a:pPr>
              <a:defRPr/>
            </a:pPr>
            <a:endParaRPr lang="es-ES"/>
          </a:p>
        </p:txBody>
      </p:sp>
      <p:sp>
        <p:nvSpPr>
          <p:cNvPr id="6148" name="Rectangle 4"/>
          <p:cNvSpPr>
            <a:spLocks noGrp="1" noRot="1" noChangeAspect="1" noChangeArrowheads="1" noTextEdit="1"/>
          </p:cNvSpPr>
          <p:nvPr>
            <p:ph type="sldImg" idx="2"/>
          </p:nvPr>
        </p:nvSpPr>
        <p:spPr bwMode="auto">
          <a:xfrm>
            <a:off x="1047750" y="714375"/>
            <a:ext cx="4762500" cy="3571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5" name="Rectangle 5"/>
          <p:cNvSpPr>
            <a:spLocks noGrp="1" noChangeArrowheads="1"/>
          </p:cNvSpPr>
          <p:nvPr>
            <p:ph type="body" sz="quarter" idx="3"/>
          </p:nvPr>
        </p:nvSpPr>
        <p:spPr bwMode="auto">
          <a:xfrm>
            <a:off x="685800" y="4522788"/>
            <a:ext cx="5486400" cy="42878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25606" name="Rectangle 6"/>
          <p:cNvSpPr>
            <a:spLocks noGrp="1" noChangeArrowheads="1"/>
          </p:cNvSpPr>
          <p:nvPr>
            <p:ph type="ftr" sz="quarter" idx="4"/>
          </p:nvPr>
        </p:nvSpPr>
        <p:spPr bwMode="auto">
          <a:xfrm>
            <a:off x="0" y="9047163"/>
            <a:ext cx="2971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cs typeface="+mn-cs"/>
              </a:defRPr>
            </a:lvl1pPr>
          </a:lstStyle>
          <a:p>
            <a:pPr>
              <a:defRPr/>
            </a:pPr>
            <a:endParaRPr lang="es-ES"/>
          </a:p>
        </p:txBody>
      </p:sp>
      <p:sp>
        <p:nvSpPr>
          <p:cNvPr id="25607" name="Rectangle 7"/>
          <p:cNvSpPr>
            <a:spLocks noGrp="1" noChangeArrowheads="1"/>
          </p:cNvSpPr>
          <p:nvPr>
            <p:ph type="sldNum" sz="quarter" idx="5"/>
          </p:nvPr>
        </p:nvSpPr>
        <p:spPr bwMode="auto">
          <a:xfrm>
            <a:off x="3884613" y="9047163"/>
            <a:ext cx="2971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64D96EAD-426F-411D-A375-018BC6925B59}"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4"/>
          <p:cNvGrpSpPr>
            <a:grpSpLocks/>
          </p:cNvGrpSpPr>
          <p:nvPr/>
        </p:nvGrpSpPr>
        <p:grpSpPr bwMode="auto">
          <a:xfrm>
            <a:off x="203200" y="0"/>
            <a:ext cx="3778250" cy="6858000"/>
            <a:chOff x="203200" y="0"/>
            <a:chExt cx="3778250" cy="6858001"/>
          </a:xfrm>
        </p:grpSpPr>
        <p:sp>
          <p:nvSpPr>
            <p:cNvPr id="5" name="Freeform 6"/>
            <p:cNvSpPr>
              <a:spLocks/>
            </p:cNvSpPr>
            <p:nvPr/>
          </p:nvSpPr>
          <p:spPr bwMode="auto">
            <a:xfrm>
              <a:off x="641350" y="0"/>
              <a:ext cx="1365250" cy="3971925"/>
            </a:xfrm>
            <a:custGeom>
              <a:avLst/>
              <a:gdLst>
                <a:gd name="T0" fmla="*/ 0 w 860"/>
                <a:gd name="T1" fmla="*/ 2147483646 h 2502"/>
                <a:gd name="T2" fmla="*/ 2147483646 w 860"/>
                <a:gd name="T3" fmla="*/ 2147483646 h 2502"/>
                <a:gd name="T4" fmla="*/ 2147483646 w 860"/>
                <a:gd name="T5" fmla="*/ 0 h 2502"/>
                <a:gd name="T6" fmla="*/ 2147483646 w 860"/>
                <a:gd name="T7" fmla="*/ 0 h 2502"/>
                <a:gd name="T8" fmla="*/ 0 w 860"/>
                <a:gd name="T9" fmla="*/ 2147483646 h 25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0" h="2502">
                  <a:moveTo>
                    <a:pt x="0" y="2445"/>
                  </a:moveTo>
                  <a:lnTo>
                    <a:pt x="228" y="2502"/>
                  </a:lnTo>
                  <a:lnTo>
                    <a:pt x="860" y="0"/>
                  </a:lnTo>
                  <a:lnTo>
                    <a:pt x="620" y="0"/>
                  </a:lnTo>
                  <a:lnTo>
                    <a:pt x="0" y="244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7"/>
            <p:cNvSpPr/>
            <p:nvPr/>
          </p:nvSpPr>
          <p:spPr bwMode="auto">
            <a:xfrm>
              <a:off x="203200" y="0"/>
              <a:ext cx="1336675" cy="3862389"/>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7" name="Freeform 8"/>
            <p:cNvSpPr/>
            <p:nvPr/>
          </p:nvSpPr>
          <p:spPr bwMode="auto">
            <a:xfrm>
              <a:off x="207963" y="3776664"/>
              <a:ext cx="1936750" cy="3081337"/>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8" name="Freeform 9"/>
            <p:cNvSpPr/>
            <p:nvPr/>
          </p:nvSpPr>
          <p:spPr bwMode="auto">
            <a:xfrm>
              <a:off x="646113" y="3886201"/>
              <a:ext cx="2373312"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9" name="Freeform 10"/>
            <p:cNvSpPr/>
            <p:nvPr/>
          </p:nvSpPr>
          <p:spPr bwMode="auto">
            <a:xfrm>
              <a:off x="641350" y="3881439"/>
              <a:ext cx="3340100" cy="2976562"/>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10" name="Freeform 11"/>
            <p:cNvSpPr/>
            <p:nvPr/>
          </p:nvSpPr>
          <p:spPr bwMode="auto">
            <a:xfrm>
              <a:off x="203200" y="3771901"/>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11" name="Freeform 12"/>
          <p:cNvSpPr>
            <a:spLocks/>
          </p:cNvSpPr>
          <p:nvPr/>
        </p:nvSpPr>
        <p:spPr bwMode="auto">
          <a:xfrm>
            <a:off x="203200" y="3771900"/>
            <a:ext cx="361950" cy="90488"/>
          </a:xfrm>
          <a:custGeom>
            <a:avLst/>
            <a:gdLst>
              <a:gd name="T0" fmla="*/ 2147483646 w 228"/>
              <a:gd name="T1" fmla="*/ 2147483646 h 57"/>
              <a:gd name="T2" fmla="*/ 0 w 228"/>
              <a:gd name="T3" fmla="*/ 0 h 57"/>
              <a:gd name="T4" fmla="*/ 2147483646 w 228"/>
              <a:gd name="T5" fmla="*/ 2147483646 h 57"/>
              <a:gd name="T6" fmla="*/ 2147483646 w 228"/>
              <a:gd name="T7" fmla="*/ 2147483646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3"/>
          <p:cNvSpPr>
            <a:spLocks/>
          </p:cNvSpPr>
          <p:nvPr/>
        </p:nvSpPr>
        <p:spPr bwMode="auto">
          <a:xfrm>
            <a:off x="560388" y="3867150"/>
            <a:ext cx="61912" cy="80963"/>
          </a:xfrm>
          <a:custGeom>
            <a:avLst/>
            <a:gdLst>
              <a:gd name="T0" fmla="*/ 0 w 39"/>
              <a:gd name="T1" fmla="*/ 0 h 51"/>
              <a:gd name="T2" fmla="*/ 2147483646 w 39"/>
              <a:gd name="T3" fmla="*/ 2147483646 h 51"/>
              <a:gd name="T4" fmla="*/ 2147483646 w 39"/>
              <a:gd name="T5" fmla="*/ 0 h 51"/>
              <a:gd name="T6" fmla="*/ 0 w 39"/>
              <a:gd name="T7" fmla="*/ 0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13" name="Date Placeholder 3"/>
          <p:cNvSpPr>
            <a:spLocks noGrp="1"/>
          </p:cNvSpPr>
          <p:nvPr>
            <p:ph type="dt" sz="half" idx="10"/>
          </p:nvPr>
        </p:nvSpPr>
        <p:spPr>
          <a:xfrm>
            <a:off x="7326313" y="6116638"/>
            <a:ext cx="857250" cy="365125"/>
          </a:xfrm>
        </p:spPr>
        <p:txBody>
          <a:bodyPr/>
          <a:lstStyle>
            <a:lvl1pPr>
              <a:defRPr/>
            </a:lvl1pPr>
          </a:lstStyle>
          <a:p>
            <a:pPr>
              <a:defRPr/>
            </a:pPr>
            <a:fld id="{38731EF5-40A4-4B70-B726-E3394EEA70E0}" type="datetime1">
              <a:rPr lang="es-ES"/>
              <a:pPr>
                <a:defRPr/>
              </a:pPr>
              <a:t>24/06/2019</a:t>
            </a:fld>
            <a:endParaRPr lang="es-ES" dirty="0"/>
          </a:p>
        </p:txBody>
      </p:sp>
      <p:sp>
        <p:nvSpPr>
          <p:cNvPr id="14" name="Footer Placeholder 4"/>
          <p:cNvSpPr>
            <a:spLocks noGrp="1"/>
          </p:cNvSpPr>
          <p:nvPr>
            <p:ph type="ftr" sz="quarter" idx="11"/>
          </p:nvPr>
        </p:nvSpPr>
        <p:spPr>
          <a:xfrm>
            <a:off x="3624263" y="6116638"/>
            <a:ext cx="3608387" cy="365125"/>
          </a:xfrm>
        </p:spPr>
        <p:txBody>
          <a:bodyPr/>
          <a:lstStyle>
            <a:lvl1pPr>
              <a:defRPr/>
            </a:lvl1pPr>
          </a:lstStyle>
          <a:p>
            <a:pPr>
              <a:defRPr/>
            </a:pPr>
            <a:r>
              <a:rPr lang="pt-BR"/>
              <a:t>Sr. CORTEZ FLORES LEANDRO FABRICIO</a:t>
            </a:r>
            <a:endParaRPr lang="es-ES"/>
          </a:p>
        </p:txBody>
      </p:sp>
      <p:sp>
        <p:nvSpPr>
          <p:cNvPr id="15" name="Slide Number Placeholder 5"/>
          <p:cNvSpPr>
            <a:spLocks noGrp="1"/>
          </p:cNvSpPr>
          <p:nvPr>
            <p:ph type="sldNum" sz="quarter" idx="12"/>
          </p:nvPr>
        </p:nvSpPr>
        <p:spPr>
          <a:xfrm>
            <a:off x="8275638" y="6116638"/>
            <a:ext cx="411162" cy="365125"/>
          </a:xfrm>
        </p:spPr>
        <p:txBody>
          <a:bodyPr/>
          <a:lstStyle>
            <a:lvl1pPr>
              <a:defRPr/>
            </a:lvl1pPr>
          </a:lstStyle>
          <a:p>
            <a:pPr>
              <a:defRPr/>
            </a:pPr>
            <a:fld id="{CE0CF93B-2F2B-47AA-998F-1D757F167BB7}" type="slidenum">
              <a:rPr lang="es-ES" altLang="es-ES"/>
              <a:pPr>
                <a:defRPr/>
              </a:pPr>
              <a:t>‹Nº›</a:t>
            </a:fld>
            <a:endParaRPr lang="es-ES" altLang="es-ES"/>
          </a:p>
        </p:txBody>
      </p:sp>
    </p:spTree>
    <p:extLst>
      <p:ext uri="{BB962C8B-B14F-4D97-AF65-F5344CB8AC3E}">
        <p14:creationId xmlns:p14="http://schemas.microsoft.com/office/powerpoint/2010/main" val="148622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a:t>Haga clic en el icono para agregar una imagen</a:t>
            </a:r>
            <a:endParaRPr lang="en-US" noProof="0"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3"/>
          <p:cNvSpPr>
            <a:spLocks noGrp="1"/>
          </p:cNvSpPr>
          <p:nvPr>
            <p:ph type="dt" sz="half" idx="10"/>
          </p:nvPr>
        </p:nvSpPr>
        <p:spPr/>
        <p:txBody>
          <a:bodyPr/>
          <a:lstStyle>
            <a:lvl1pPr>
              <a:defRPr/>
            </a:lvl1pPr>
          </a:lstStyle>
          <a:p>
            <a:pPr>
              <a:defRPr/>
            </a:pPr>
            <a:fld id="{91B3CC4B-8336-4168-A007-054B3F581DDA}" type="datetime1">
              <a:rPr lang="es-ES"/>
              <a:pPr>
                <a:defRPr/>
              </a:pPr>
              <a:t>24/06/2019</a:t>
            </a:fld>
            <a:endParaRPr lang="es-ES" dirty="0"/>
          </a:p>
        </p:txBody>
      </p:sp>
      <p:sp>
        <p:nvSpPr>
          <p:cNvPr id="6" name="Footer Placeholder 4"/>
          <p:cNvSpPr>
            <a:spLocks noGrp="1"/>
          </p:cNvSpPr>
          <p:nvPr>
            <p:ph type="ftr" sz="quarter" idx="11"/>
          </p:nvPr>
        </p:nvSpPr>
        <p:spPr/>
        <p:txBody>
          <a:bodyPr/>
          <a:lstStyle>
            <a:lvl1pPr>
              <a:defRPr/>
            </a:lvl1pPr>
          </a:lstStyle>
          <a:p>
            <a:pPr>
              <a:defRPr/>
            </a:pPr>
            <a:r>
              <a:rPr lang="pt-BR"/>
              <a:t>Sr. CORTEZ FLORES LEANDRO FABRICIO</a:t>
            </a:r>
            <a:endParaRPr lang="es-ES"/>
          </a:p>
        </p:txBody>
      </p:sp>
      <p:sp>
        <p:nvSpPr>
          <p:cNvPr id="7" name="Slide Number Placeholder 5"/>
          <p:cNvSpPr>
            <a:spLocks noGrp="1"/>
          </p:cNvSpPr>
          <p:nvPr>
            <p:ph type="sldNum" sz="quarter" idx="12"/>
          </p:nvPr>
        </p:nvSpPr>
        <p:spPr/>
        <p:txBody>
          <a:bodyPr/>
          <a:lstStyle>
            <a:lvl1pPr>
              <a:defRPr/>
            </a:lvl1pPr>
          </a:lstStyle>
          <a:p>
            <a:pPr>
              <a:defRPr/>
            </a:pPr>
            <a:fld id="{4C745A4E-6D29-4DDF-A5F4-9E2A9E49A3AC}" type="slidenum">
              <a:rPr lang="es-ES" altLang="es-ES"/>
              <a:pPr>
                <a:defRPr/>
              </a:pPr>
              <a:t>‹Nº›</a:t>
            </a:fld>
            <a:endParaRPr lang="es-ES" altLang="es-ES"/>
          </a:p>
        </p:txBody>
      </p:sp>
    </p:spTree>
    <p:extLst>
      <p:ext uri="{BB962C8B-B14F-4D97-AF65-F5344CB8AC3E}">
        <p14:creationId xmlns:p14="http://schemas.microsoft.com/office/powerpoint/2010/main" val="50943554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13524" y="4343400"/>
            <a:ext cx="7515992" cy="1447800"/>
          </a:xfrm>
        </p:spPr>
        <p:txBody>
          <a:bodyP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lvl1pPr>
              <a:defRPr/>
            </a:lvl1pPr>
          </a:lstStyle>
          <a:p>
            <a:pPr>
              <a:defRPr/>
            </a:pPr>
            <a:fld id="{7D970C34-9B96-4A1A-AC64-F260914394B0}" type="datetime1">
              <a:rPr lang="es-ES"/>
              <a:pPr>
                <a:defRPr/>
              </a:pPr>
              <a:t>24/06/2019</a:t>
            </a:fld>
            <a:endParaRPr lang="es-ES" dirty="0"/>
          </a:p>
        </p:txBody>
      </p:sp>
      <p:sp>
        <p:nvSpPr>
          <p:cNvPr id="5" name="Footer Placeholder 4"/>
          <p:cNvSpPr>
            <a:spLocks noGrp="1"/>
          </p:cNvSpPr>
          <p:nvPr>
            <p:ph type="ftr" sz="quarter" idx="11"/>
          </p:nvPr>
        </p:nvSpPr>
        <p:spPr/>
        <p:txBody>
          <a:bodyPr/>
          <a:lstStyle>
            <a:lvl1pPr>
              <a:defRPr/>
            </a:lvl1pPr>
          </a:lstStyle>
          <a:p>
            <a:pPr>
              <a:defRPr/>
            </a:pPr>
            <a:r>
              <a:rPr lang="pt-BR"/>
              <a:t>Sr. CORTEZ FLORES LEANDRO FABRICIO</a:t>
            </a:r>
            <a:endParaRPr lang="es-ES"/>
          </a:p>
        </p:txBody>
      </p:sp>
      <p:sp>
        <p:nvSpPr>
          <p:cNvPr id="6" name="Slide Number Placeholder 5"/>
          <p:cNvSpPr>
            <a:spLocks noGrp="1"/>
          </p:cNvSpPr>
          <p:nvPr>
            <p:ph type="sldNum" sz="quarter" idx="12"/>
          </p:nvPr>
        </p:nvSpPr>
        <p:spPr/>
        <p:txBody>
          <a:bodyPr/>
          <a:lstStyle>
            <a:lvl1pPr>
              <a:defRPr/>
            </a:lvl1pPr>
          </a:lstStyle>
          <a:p>
            <a:pPr>
              <a:defRPr/>
            </a:pPr>
            <a:fld id="{636C0A3C-1C99-4C38-A81D-5A88DF561468}" type="slidenum">
              <a:rPr lang="es-ES" altLang="es-ES"/>
              <a:pPr>
                <a:defRPr/>
              </a:pPr>
              <a:t>‹Nº›</a:t>
            </a:fld>
            <a:endParaRPr lang="es-ES" altLang="es-ES"/>
          </a:p>
        </p:txBody>
      </p:sp>
    </p:spTree>
    <p:extLst>
      <p:ext uri="{BB962C8B-B14F-4D97-AF65-F5344CB8AC3E}">
        <p14:creationId xmlns:p14="http://schemas.microsoft.com/office/powerpoint/2010/main" val="1210623714"/>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5" name="TextBox 13"/>
          <p:cNvSpPr txBox="1"/>
          <p:nvPr/>
        </p:nvSpPr>
        <p:spPr>
          <a:xfrm>
            <a:off x="969963" y="8636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defRPr/>
            </a:pPr>
            <a:r>
              <a:rPr lang="en-US" sz="8000" dirty="0">
                <a:effectLst/>
              </a:rPr>
              <a:t>“</a:t>
            </a:r>
          </a:p>
        </p:txBody>
      </p:sp>
      <p:sp>
        <p:nvSpPr>
          <p:cNvPr id="6" name="TextBox 14"/>
          <p:cNvSpPr txBox="1"/>
          <p:nvPr/>
        </p:nvSpPr>
        <p:spPr>
          <a:xfrm>
            <a:off x="8172450" y="28194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8000" dirty="0">
                <a:effectLst/>
              </a:rPr>
              <a:t>”</a:t>
            </a:r>
          </a:p>
        </p:txBody>
      </p:sp>
      <p:sp>
        <p:nvSpPr>
          <p:cNvPr id="2" name="Title 1"/>
          <p:cNvSpPr>
            <a:spLocks noGrp="1"/>
          </p:cNvSpPr>
          <p:nvPr>
            <p:ph type="title"/>
          </p:nvPr>
        </p:nvSpPr>
        <p:spPr>
          <a:xfrm>
            <a:off x="1426741" y="685801"/>
            <a:ext cx="6974115" cy="2743199"/>
          </a:xfrm>
        </p:spPr>
        <p:txBody>
          <a:bodyP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598235" y="3428999"/>
            <a:ext cx="6631128" cy="3810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1113523" y="4343400"/>
            <a:ext cx="7515991" cy="1447800"/>
          </a:xfrm>
        </p:spPr>
        <p:txBody>
          <a:bodyP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7" name="Date Placeholder 3"/>
          <p:cNvSpPr>
            <a:spLocks noGrp="1"/>
          </p:cNvSpPr>
          <p:nvPr>
            <p:ph type="dt" sz="half" idx="14"/>
          </p:nvPr>
        </p:nvSpPr>
        <p:spPr/>
        <p:txBody>
          <a:bodyPr/>
          <a:lstStyle>
            <a:lvl1pPr>
              <a:defRPr/>
            </a:lvl1pPr>
          </a:lstStyle>
          <a:p>
            <a:pPr>
              <a:defRPr/>
            </a:pPr>
            <a:fld id="{12C2D675-A284-4EDC-9E90-453BB57DFA88}" type="datetime1">
              <a:rPr lang="es-ES"/>
              <a:pPr>
                <a:defRPr/>
              </a:pPr>
              <a:t>24/06/2019</a:t>
            </a:fld>
            <a:endParaRPr lang="es-ES" dirty="0"/>
          </a:p>
        </p:txBody>
      </p:sp>
      <p:sp>
        <p:nvSpPr>
          <p:cNvPr id="8" name="Footer Placeholder 4"/>
          <p:cNvSpPr>
            <a:spLocks noGrp="1"/>
          </p:cNvSpPr>
          <p:nvPr>
            <p:ph type="ftr" sz="quarter" idx="15"/>
          </p:nvPr>
        </p:nvSpPr>
        <p:spPr/>
        <p:txBody>
          <a:bodyPr/>
          <a:lstStyle>
            <a:lvl1pPr>
              <a:defRPr/>
            </a:lvl1pPr>
          </a:lstStyle>
          <a:p>
            <a:pPr>
              <a:defRPr/>
            </a:pPr>
            <a:r>
              <a:rPr lang="pt-BR"/>
              <a:t>Sr. CORTEZ FLORES LEANDRO FABRICIO</a:t>
            </a:r>
            <a:endParaRPr lang="es-ES"/>
          </a:p>
        </p:txBody>
      </p:sp>
      <p:sp>
        <p:nvSpPr>
          <p:cNvPr id="9" name="Slide Number Placeholder 5"/>
          <p:cNvSpPr>
            <a:spLocks noGrp="1"/>
          </p:cNvSpPr>
          <p:nvPr>
            <p:ph type="sldNum" sz="quarter" idx="16"/>
          </p:nvPr>
        </p:nvSpPr>
        <p:spPr/>
        <p:txBody>
          <a:bodyPr/>
          <a:lstStyle>
            <a:lvl1pPr>
              <a:defRPr/>
            </a:lvl1pPr>
          </a:lstStyle>
          <a:p>
            <a:pPr>
              <a:defRPr/>
            </a:pPr>
            <a:fld id="{0EA099F0-3871-452F-9850-F19BDF8DAC1A}" type="slidenum">
              <a:rPr lang="es-ES" altLang="es-ES"/>
              <a:pPr>
                <a:defRPr/>
              </a:pPr>
              <a:t>‹Nº›</a:t>
            </a:fld>
            <a:endParaRPr lang="es-ES" altLang="es-ES"/>
          </a:p>
        </p:txBody>
      </p:sp>
    </p:spTree>
    <p:extLst>
      <p:ext uri="{BB962C8B-B14F-4D97-AF65-F5344CB8AC3E}">
        <p14:creationId xmlns:p14="http://schemas.microsoft.com/office/powerpoint/2010/main" val="3487030590"/>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lvl1pPr>
              <a:defRPr/>
            </a:lvl1pPr>
          </a:lstStyle>
          <a:p>
            <a:pPr>
              <a:defRPr/>
            </a:pPr>
            <a:fld id="{DF44293F-CAA9-40E8-9C18-16BC8A36387E}" type="datetime1">
              <a:rPr lang="es-ES"/>
              <a:pPr>
                <a:defRPr/>
              </a:pPr>
              <a:t>24/06/2019</a:t>
            </a:fld>
            <a:endParaRPr lang="es-ES" dirty="0"/>
          </a:p>
        </p:txBody>
      </p:sp>
      <p:sp>
        <p:nvSpPr>
          <p:cNvPr id="5" name="Footer Placeholder 4"/>
          <p:cNvSpPr>
            <a:spLocks noGrp="1"/>
          </p:cNvSpPr>
          <p:nvPr>
            <p:ph type="ftr" sz="quarter" idx="11"/>
          </p:nvPr>
        </p:nvSpPr>
        <p:spPr/>
        <p:txBody>
          <a:bodyPr/>
          <a:lstStyle>
            <a:lvl1pPr>
              <a:defRPr/>
            </a:lvl1pPr>
          </a:lstStyle>
          <a:p>
            <a:pPr>
              <a:defRPr/>
            </a:pPr>
            <a:r>
              <a:rPr lang="pt-BR"/>
              <a:t>Sr. CORTEZ FLORES LEANDRO FABRICIO</a:t>
            </a:r>
            <a:endParaRPr lang="es-ES"/>
          </a:p>
        </p:txBody>
      </p:sp>
      <p:sp>
        <p:nvSpPr>
          <p:cNvPr id="6" name="Slide Number Placeholder 5"/>
          <p:cNvSpPr>
            <a:spLocks noGrp="1"/>
          </p:cNvSpPr>
          <p:nvPr>
            <p:ph type="sldNum" sz="quarter" idx="12"/>
          </p:nvPr>
        </p:nvSpPr>
        <p:spPr/>
        <p:txBody>
          <a:bodyPr/>
          <a:lstStyle>
            <a:lvl1pPr>
              <a:defRPr/>
            </a:lvl1pPr>
          </a:lstStyle>
          <a:p>
            <a:pPr>
              <a:defRPr/>
            </a:pPr>
            <a:fld id="{15CFF248-325B-475C-92E2-74247E689E26}" type="slidenum">
              <a:rPr lang="es-ES" altLang="es-ES"/>
              <a:pPr>
                <a:defRPr/>
              </a:pPr>
              <a:t>‹Nº›</a:t>
            </a:fld>
            <a:endParaRPr lang="es-ES" altLang="es-ES"/>
          </a:p>
        </p:txBody>
      </p:sp>
    </p:spTree>
    <p:extLst>
      <p:ext uri="{BB962C8B-B14F-4D97-AF65-F5344CB8AC3E}">
        <p14:creationId xmlns:p14="http://schemas.microsoft.com/office/powerpoint/2010/main" val="2583326475"/>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5" name="TextBox 13"/>
          <p:cNvSpPr txBox="1"/>
          <p:nvPr/>
        </p:nvSpPr>
        <p:spPr>
          <a:xfrm>
            <a:off x="969963" y="8636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defRPr/>
            </a:pPr>
            <a:r>
              <a:rPr lang="en-US" sz="8000" dirty="0">
                <a:effectLst/>
              </a:rPr>
              <a:t>“</a:t>
            </a:r>
          </a:p>
        </p:txBody>
      </p:sp>
      <p:sp>
        <p:nvSpPr>
          <p:cNvPr id="6" name="TextBox 14"/>
          <p:cNvSpPr txBox="1"/>
          <p:nvPr/>
        </p:nvSpPr>
        <p:spPr>
          <a:xfrm>
            <a:off x="8172450" y="2819400"/>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defRPr/>
            </a:pPr>
            <a:r>
              <a:rPr lang="en-US" sz="8000" dirty="0">
                <a:effectLst/>
              </a:rPr>
              <a:t>”</a:t>
            </a:r>
          </a:p>
        </p:txBody>
      </p:sp>
      <p:sp>
        <p:nvSpPr>
          <p:cNvPr id="2" name="Title 1"/>
          <p:cNvSpPr>
            <a:spLocks noGrp="1"/>
          </p:cNvSpPr>
          <p:nvPr>
            <p:ph type="title"/>
          </p:nvPr>
        </p:nvSpPr>
        <p:spPr>
          <a:xfrm>
            <a:off x="1426741" y="685801"/>
            <a:ext cx="6974115" cy="2743199"/>
          </a:xfrm>
        </p:spPr>
        <p:txBody>
          <a:bodyP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113525" y="3886200"/>
            <a:ext cx="7515990" cy="889000"/>
          </a:xfrm>
        </p:spPr>
        <p:txBody>
          <a:bodyPr rtlCol="0" anchor="b">
            <a:normAutofit/>
          </a:bodyPr>
          <a:lstStyle>
            <a:lvl1pPr algn="r">
              <a:buNone/>
              <a:defRPr lang="en-US" sz="2400" b="0" cap="none" dirty="0">
                <a:ln w="3175" cmpd="sng">
                  <a:noFill/>
                </a:ln>
                <a:solidFill>
                  <a:schemeClr val="tx1"/>
                </a:solidFill>
                <a:effectLst/>
              </a:defRPr>
            </a:lvl1pPr>
          </a:lstStyle>
          <a:p>
            <a:pPr lvl="0"/>
            <a:r>
              <a:rPr lang="es-ES"/>
              <a:t>Editar el estilo de texto del patrón</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7" name="Date Placeholder 3"/>
          <p:cNvSpPr>
            <a:spLocks noGrp="1"/>
          </p:cNvSpPr>
          <p:nvPr>
            <p:ph type="dt" sz="half" idx="14"/>
          </p:nvPr>
        </p:nvSpPr>
        <p:spPr/>
        <p:txBody>
          <a:bodyPr/>
          <a:lstStyle>
            <a:lvl1pPr>
              <a:defRPr/>
            </a:lvl1pPr>
          </a:lstStyle>
          <a:p>
            <a:pPr>
              <a:defRPr/>
            </a:pPr>
            <a:fld id="{66F4A850-824A-4DF3-81D2-BC96D13BEBB6}" type="datetime1">
              <a:rPr lang="es-ES"/>
              <a:pPr>
                <a:defRPr/>
              </a:pPr>
              <a:t>24/06/2019</a:t>
            </a:fld>
            <a:endParaRPr lang="es-ES" dirty="0"/>
          </a:p>
        </p:txBody>
      </p:sp>
      <p:sp>
        <p:nvSpPr>
          <p:cNvPr id="8" name="Footer Placeholder 4"/>
          <p:cNvSpPr>
            <a:spLocks noGrp="1"/>
          </p:cNvSpPr>
          <p:nvPr>
            <p:ph type="ftr" sz="quarter" idx="15"/>
          </p:nvPr>
        </p:nvSpPr>
        <p:spPr/>
        <p:txBody>
          <a:bodyPr/>
          <a:lstStyle>
            <a:lvl1pPr>
              <a:defRPr/>
            </a:lvl1pPr>
          </a:lstStyle>
          <a:p>
            <a:pPr>
              <a:defRPr/>
            </a:pPr>
            <a:r>
              <a:rPr lang="pt-BR"/>
              <a:t>Sr. CORTEZ FLORES LEANDRO FABRICIO</a:t>
            </a:r>
            <a:endParaRPr lang="es-ES"/>
          </a:p>
        </p:txBody>
      </p:sp>
      <p:sp>
        <p:nvSpPr>
          <p:cNvPr id="9" name="Slide Number Placeholder 5"/>
          <p:cNvSpPr>
            <a:spLocks noGrp="1"/>
          </p:cNvSpPr>
          <p:nvPr>
            <p:ph type="sldNum" sz="quarter" idx="16"/>
          </p:nvPr>
        </p:nvSpPr>
        <p:spPr/>
        <p:txBody>
          <a:bodyPr/>
          <a:lstStyle>
            <a:lvl1pPr>
              <a:defRPr/>
            </a:lvl1pPr>
          </a:lstStyle>
          <a:p>
            <a:pPr>
              <a:defRPr/>
            </a:pPr>
            <a:fld id="{7F79A84F-3958-46AA-BEF1-737C3192897F}" type="slidenum">
              <a:rPr lang="es-ES" altLang="es-ES"/>
              <a:pPr>
                <a:defRPr/>
              </a:pPr>
              <a:t>‹Nº›</a:t>
            </a:fld>
            <a:endParaRPr lang="es-ES" altLang="es-ES"/>
          </a:p>
        </p:txBody>
      </p:sp>
    </p:spTree>
    <p:extLst>
      <p:ext uri="{BB962C8B-B14F-4D97-AF65-F5344CB8AC3E}">
        <p14:creationId xmlns:p14="http://schemas.microsoft.com/office/powerpoint/2010/main" val="162159779"/>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rtlCol="0">
            <a:normAutofit/>
          </a:bodyPr>
          <a:lstStyle>
            <a:lvl1pPr>
              <a:defRPr lang="en-US" b="0" dirty="0"/>
            </a:lvl1pPr>
          </a:lstStyle>
          <a:p>
            <a:pPr lvl="0"/>
            <a:r>
              <a:rPr lang="es-ES"/>
              <a:t>Haga clic para modificar el estilo de título del patrón</a:t>
            </a:r>
            <a:endParaRPr lang="en-US" dirty="0"/>
          </a:p>
        </p:txBody>
      </p:sp>
      <p:sp>
        <p:nvSpPr>
          <p:cNvPr id="10" name="Text Placeholder 9"/>
          <p:cNvSpPr>
            <a:spLocks noGrp="1"/>
          </p:cNvSpPr>
          <p:nvPr>
            <p:ph type="body" sz="quarter" idx="13"/>
          </p:nvPr>
        </p:nvSpPr>
        <p:spPr>
          <a:xfrm>
            <a:off x="1113524" y="3505200"/>
            <a:ext cx="7515992" cy="838200"/>
          </a:xfrm>
        </p:spPr>
        <p:txBody>
          <a:bodyPr rtlCol="0" anchor="b">
            <a:normAutofit/>
          </a:bodyPr>
          <a:lstStyle>
            <a:lvl1pPr>
              <a:buNone/>
              <a:defRPr lang="en-US" sz="2800" b="0" cap="none" dirty="0">
                <a:ln w="3175" cmpd="sng">
                  <a:noFill/>
                </a:ln>
                <a:solidFill>
                  <a:schemeClr val="tx1"/>
                </a:solidFill>
                <a:effectLst/>
              </a:defRPr>
            </a:lvl1pPr>
          </a:lstStyle>
          <a:p>
            <a:pPr lvl="0"/>
            <a:r>
              <a:rPr lang="es-ES"/>
              <a:t>Editar el estilo de texto del patrón</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5" name="Date Placeholder 3"/>
          <p:cNvSpPr>
            <a:spLocks noGrp="1"/>
          </p:cNvSpPr>
          <p:nvPr>
            <p:ph type="dt" sz="half" idx="14"/>
          </p:nvPr>
        </p:nvSpPr>
        <p:spPr/>
        <p:txBody>
          <a:bodyPr/>
          <a:lstStyle>
            <a:lvl1pPr>
              <a:defRPr/>
            </a:lvl1pPr>
          </a:lstStyle>
          <a:p>
            <a:pPr>
              <a:defRPr/>
            </a:pPr>
            <a:fld id="{0707FBB7-1FC1-4529-84A9-5DBE2D0AC0FD}" type="datetime1">
              <a:rPr lang="es-ES"/>
              <a:pPr>
                <a:defRPr/>
              </a:pPr>
              <a:t>24/06/2019</a:t>
            </a:fld>
            <a:endParaRPr lang="es-ES" dirty="0"/>
          </a:p>
        </p:txBody>
      </p:sp>
      <p:sp>
        <p:nvSpPr>
          <p:cNvPr id="6" name="Footer Placeholder 4"/>
          <p:cNvSpPr>
            <a:spLocks noGrp="1"/>
          </p:cNvSpPr>
          <p:nvPr>
            <p:ph type="ftr" sz="quarter" idx="15"/>
          </p:nvPr>
        </p:nvSpPr>
        <p:spPr/>
        <p:txBody>
          <a:bodyPr/>
          <a:lstStyle>
            <a:lvl1pPr>
              <a:defRPr/>
            </a:lvl1pPr>
          </a:lstStyle>
          <a:p>
            <a:pPr>
              <a:defRPr/>
            </a:pPr>
            <a:r>
              <a:rPr lang="pt-BR"/>
              <a:t>Sr. CORTEZ FLORES LEANDRO FABRICIO</a:t>
            </a:r>
            <a:endParaRPr lang="es-ES"/>
          </a:p>
        </p:txBody>
      </p:sp>
      <p:sp>
        <p:nvSpPr>
          <p:cNvPr id="7" name="Slide Number Placeholder 5"/>
          <p:cNvSpPr>
            <a:spLocks noGrp="1"/>
          </p:cNvSpPr>
          <p:nvPr>
            <p:ph type="sldNum" sz="quarter" idx="16"/>
          </p:nvPr>
        </p:nvSpPr>
        <p:spPr/>
        <p:txBody>
          <a:bodyPr/>
          <a:lstStyle>
            <a:lvl1pPr>
              <a:defRPr/>
            </a:lvl1pPr>
          </a:lstStyle>
          <a:p>
            <a:pPr>
              <a:defRPr/>
            </a:pPr>
            <a:fld id="{E52518A2-E987-40EE-A84B-2BA3A63AE24C}" type="slidenum">
              <a:rPr lang="es-ES" altLang="es-ES"/>
              <a:pPr>
                <a:defRPr/>
              </a:pPr>
              <a:t>‹Nº›</a:t>
            </a:fld>
            <a:endParaRPr lang="es-ES" altLang="es-ES"/>
          </a:p>
        </p:txBody>
      </p:sp>
    </p:spTree>
    <p:extLst>
      <p:ext uri="{BB962C8B-B14F-4D97-AF65-F5344CB8AC3E}">
        <p14:creationId xmlns:p14="http://schemas.microsoft.com/office/powerpoint/2010/main" val="3357248533"/>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F6D8B2AD-3B85-4337-B5BC-CF83D3A5219F}" type="datetime1">
              <a:rPr lang="es-ES"/>
              <a:pPr>
                <a:defRPr/>
              </a:pPr>
              <a:t>24/06/2019</a:t>
            </a:fld>
            <a:endParaRPr lang="es-ES" dirty="0"/>
          </a:p>
        </p:txBody>
      </p:sp>
      <p:sp>
        <p:nvSpPr>
          <p:cNvPr id="5" name="Footer Placeholder 4"/>
          <p:cNvSpPr>
            <a:spLocks noGrp="1"/>
          </p:cNvSpPr>
          <p:nvPr>
            <p:ph type="ftr" sz="quarter" idx="11"/>
          </p:nvPr>
        </p:nvSpPr>
        <p:spPr/>
        <p:txBody>
          <a:bodyPr/>
          <a:lstStyle>
            <a:lvl1pPr>
              <a:defRPr/>
            </a:lvl1pPr>
          </a:lstStyle>
          <a:p>
            <a:pPr>
              <a:defRPr/>
            </a:pPr>
            <a:r>
              <a:rPr lang="pt-BR"/>
              <a:t>Sr. CORTEZ FLORES LEANDRO FABRICIO</a:t>
            </a:r>
            <a:endParaRPr lang="es-ES"/>
          </a:p>
        </p:txBody>
      </p:sp>
      <p:sp>
        <p:nvSpPr>
          <p:cNvPr id="6" name="Slide Number Placeholder 5"/>
          <p:cNvSpPr>
            <a:spLocks noGrp="1"/>
          </p:cNvSpPr>
          <p:nvPr>
            <p:ph type="sldNum" sz="quarter" idx="12"/>
          </p:nvPr>
        </p:nvSpPr>
        <p:spPr/>
        <p:txBody>
          <a:bodyPr/>
          <a:lstStyle>
            <a:lvl1pPr>
              <a:defRPr/>
            </a:lvl1pPr>
          </a:lstStyle>
          <a:p>
            <a:pPr>
              <a:defRPr/>
            </a:pPr>
            <a:fld id="{C2DF9628-7079-4FB0-969D-5A3211199451}" type="slidenum">
              <a:rPr lang="es-ES" altLang="es-ES"/>
              <a:pPr>
                <a:defRPr/>
              </a:pPr>
              <a:t>‹Nº›</a:t>
            </a:fld>
            <a:endParaRPr lang="es-ES" altLang="es-ES"/>
          </a:p>
        </p:txBody>
      </p:sp>
    </p:spTree>
    <p:extLst>
      <p:ext uri="{BB962C8B-B14F-4D97-AF65-F5344CB8AC3E}">
        <p14:creationId xmlns:p14="http://schemas.microsoft.com/office/powerpoint/2010/main" val="812941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763E5F18-4EB9-48EA-A022-A285516E7CFB}" type="datetime1">
              <a:rPr lang="es-ES"/>
              <a:pPr>
                <a:defRPr/>
              </a:pPr>
              <a:t>24/06/2019</a:t>
            </a:fld>
            <a:endParaRPr lang="es-ES" dirty="0"/>
          </a:p>
        </p:txBody>
      </p:sp>
      <p:sp>
        <p:nvSpPr>
          <p:cNvPr id="5" name="Footer Placeholder 4"/>
          <p:cNvSpPr>
            <a:spLocks noGrp="1"/>
          </p:cNvSpPr>
          <p:nvPr>
            <p:ph type="ftr" sz="quarter" idx="11"/>
          </p:nvPr>
        </p:nvSpPr>
        <p:spPr/>
        <p:txBody>
          <a:bodyPr/>
          <a:lstStyle>
            <a:lvl1pPr>
              <a:defRPr/>
            </a:lvl1pPr>
          </a:lstStyle>
          <a:p>
            <a:pPr>
              <a:defRPr/>
            </a:pPr>
            <a:r>
              <a:rPr lang="pt-BR"/>
              <a:t>Sr. CORTEZ FLORES LEANDRO FABRICIO</a:t>
            </a:r>
            <a:endParaRPr lang="es-ES"/>
          </a:p>
        </p:txBody>
      </p:sp>
      <p:sp>
        <p:nvSpPr>
          <p:cNvPr id="6" name="Slide Number Placeholder 5"/>
          <p:cNvSpPr>
            <a:spLocks noGrp="1"/>
          </p:cNvSpPr>
          <p:nvPr>
            <p:ph type="sldNum" sz="quarter" idx="12"/>
          </p:nvPr>
        </p:nvSpPr>
        <p:spPr/>
        <p:txBody>
          <a:bodyPr/>
          <a:lstStyle>
            <a:lvl1pPr>
              <a:defRPr/>
            </a:lvl1pPr>
          </a:lstStyle>
          <a:p>
            <a:pPr>
              <a:defRPr/>
            </a:pPr>
            <a:fld id="{02445003-2CA9-4363-98C1-F6A668903C3F}" type="slidenum">
              <a:rPr lang="es-ES" altLang="es-ES"/>
              <a:pPr>
                <a:defRPr/>
              </a:pPr>
              <a:t>‹Nº›</a:t>
            </a:fld>
            <a:endParaRPr lang="es-ES" altLang="es-ES"/>
          </a:p>
        </p:txBody>
      </p:sp>
    </p:spTree>
    <p:extLst>
      <p:ext uri="{BB962C8B-B14F-4D97-AF65-F5344CB8AC3E}">
        <p14:creationId xmlns:p14="http://schemas.microsoft.com/office/powerpoint/2010/main" val="1240886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982133" y="2667000"/>
            <a:ext cx="7704667" cy="333281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7343775" y="6108700"/>
            <a:ext cx="857250" cy="365125"/>
          </a:xfrm>
        </p:spPr>
        <p:txBody>
          <a:bodyPr/>
          <a:lstStyle>
            <a:lvl1pPr>
              <a:defRPr/>
            </a:lvl1pPr>
          </a:lstStyle>
          <a:p>
            <a:pPr>
              <a:defRPr/>
            </a:pPr>
            <a:fld id="{D3826A54-1092-4988-8924-B06F709C9929}" type="datetime1">
              <a:rPr lang="es-ES"/>
              <a:pPr>
                <a:defRPr/>
              </a:pPr>
              <a:t>24/06/2019</a:t>
            </a:fld>
            <a:endParaRPr lang="es-ES" dirty="0"/>
          </a:p>
        </p:txBody>
      </p:sp>
      <p:sp>
        <p:nvSpPr>
          <p:cNvPr id="5" name="Footer Placeholder 4"/>
          <p:cNvSpPr>
            <a:spLocks noGrp="1"/>
          </p:cNvSpPr>
          <p:nvPr>
            <p:ph type="ftr" sz="quarter" idx="11"/>
          </p:nvPr>
        </p:nvSpPr>
        <p:spPr>
          <a:xfrm>
            <a:off x="1973263" y="6108700"/>
            <a:ext cx="5313362" cy="365125"/>
          </a:xfrm>
        </p:spPr>
        <p:txBody>
          <a:bodyPr/>
          <a:lstStyle>
            <a:lvl1pPr>
              <a:defRPr/>
            </a:lvl1pPr>
          </a:lstStyle>
          <a:p>
            <a:pPr>
              <a:defRPr/>
            </a:pPr>
            <a:r>
              <a:rPr lang="pt-BR"/>
              <a:t>Sr. CORTEZ FLORES LEANDRO FABRICIO</a:t>
            </a:r>
            <a:endParaRPr lang="es-ES"/>
          </a:p>
        </p:txBody>
      </p:sp>
      <p:sp>
        <p:nvSpPr>
          <p:cNvPr id="6" name="Slide Number Placeholder 5"/>
          <p:cNvSpPr>
            <a:spLocks noGrp="1"/>
          </p:cNvSpPr>
          <p:nvPr>
            <p:ph type="sldNum" sz="quarter" idx="12"/>
          </p:nvPr>
        </p:nvSpPr>
        <p:spPr>
          <a:xfrm>
            <a:off x="8258175" y="6108700"/>
            <a:ext cx="428625" cy="365125"/>
          </a:xfrm>
        </p:spPr>
        <p:txBody>
          <a:bodyPr/>
          <a:lstStyle>
            <a:lvl1pPr>
              <a:defRPr/>
            </a:lvl1pPr>
          </a:lstStyle>
          <a:p>
            <a:pPr>
              <a:defRPr/>
            </a:pPr>
            <a:fld id="{AEB00A75-95BD-4D93-B513-881C8E3AB151}" type="slidenum">
              <a:rPr lang="es-ES" altLang="es-ES"/>
              <a:pPr>
                <a:defRPr/>
              </a:pPr>
              <a:t>‹Nº›</a:t>
            </a:fld>
            <a:endParaRPr lang="es-ES" altLang="es-ES"/>
          </a:p>
        </p:txBody>
      </p:sp>
    </p:spTree>
    <p:extLst>
      <p:ext uri="{BB962C8B-B14F-4D97-AF65-F5344CB8AC3E}">
        <p14:creationId xmlns:p14="http://schemas.microsoft.com/office/powerpoint/2010/main" val="372630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lvl1pPr>
              <a:defRPr/>
            </a:lvl1pPr>
          </a:lstStyle>
          <a:p>
            <a:pPr>
              <a:defRPr/>
            </a:pPr>
            <a:fld id="{484A6B3E-A497-4C63-9B0F-45B4FD6A4F54}" type="datetime1">
              <a:rPr lang="es-ES"/>
              <a:pPr>
                <a:defRPr/>
              </a:pPr>
              <a:t>24/06/2019</a:t>
            </a:fld>
            <a:endParaRPr lang="es-ES" dirty="0"/>
          </a:p>
        </p:txBody>
      </p:sp>
      <p:sp>
        <p:nvSpPr>
          <p:cNvPr id="5" name="Footer Placeholder 4"/>
          <p:cNvSpPr>
            <a:spLocks noGrp="1"/>
          </p:cNvSpPr>
          <p:nvPr>
            <p:ph type="ftr" sz="quarter" idx="11"/>
          </p:nvPr>
        </p:nvSpPr>
        <p:spPr/>
        <p:txBody>
          <a:bodyPr/>
          <a:lstStyle>
            <a:lvl1pPr>
              <a:defRPr/>
            </a:lvl1pPr>
          </a:lstStyle>
          <a:p>
            <a:pPr>
              <a:defRPr/>
            </a:pPr>
            <a:r>
              <a:rPr lang="pt-BR"/>
              <a:t>Sr. CORTEZ FLORES LEANDRO FABRICIO</a:t>
            </a:r>
            <a:endParaRPr lang="es-ES"/>
          </a:p>
        </p:txBody>
      </p:sp>
      <p:sp>
        <p:nvSpPr>
          <p:cNvPr id="6" name="Slide Number Placeholder 5"/>
          <p:cNvSpPr>
            <a:spLocks noGrp="1"/>
          </p:cNvSpPr>
          <p:nvPr>
            <p:ph type="sldNum" sz="quarter" idx="12"/>
          </p:nvPr>
        </p:nvSpPr>
        <p:spPr/>
        <p:txBody>
          <a:bodyPr/>
          <a:lstStyle>
            <a:lvl1pPr>
              <a:defRPr/>
            </a:lvl1pPr>
          </a:lstStyle>
          <a:p>
            <a:pPr>
              <a:defRPr/>
            </a:pPr>
            <a:fld id="{226F291D-06C5-47D1-BD67-55E8D7BFADC3}" type="slidenum">
              <a:rPr lang="es-ES" altLang="es-ES"/>
              <a:pPr>
                <a:defRPr/>
              </a:pPr>
              <a:t>‹Nº›</a:t>
            </a:fld>
            <a:endParaRPr lang="es-ES" altLang="es-ES"/>
          </a:p>
        </p:txBody>
      </p:sp>
    </p:spTree>
    <p:extLst>
      <p:ext uri="{BB962C8B-B14F-4D97-AF65-F5344CB8AC3E}">
        <p14:creationId xmlns:p14="http://schemas.microsoft.com/office/powerpoint/2010/main" val="650406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3"/>
          <p:cNvSpPr>
            <a:spLocks noGrp="1"/>
          </p:cNvSpPr>
          <p:nvPr>
            <p:ph type="dt" sz="half" idx="10"/>
          </p:nvPr>
        </p:nvSpPr>
        <p:spPr/>
        <p:txBody>
          <a:bodyPr/>
          <a:lstStyle>
            <a:lvl1pPr>
              <a:defRPr/>
            </a:lvl1pPr>
          </a:lstStyle>
          <a:p>
            <a:pPr>
              <a:defRPr/>
            </a:pPr>
            <a:fld id="{E4A685CE-051F-40F1-8FDE-B1E2FE57C6BD}" type="datetime1">
              <a:rPr lang="es-ES"/>
              <a:pPr>
                <a:defRPr/>
              </a:pPr>
              <a:t>24/06/2019</a:t>
            </a:fld>
            <a:endParaRPr lang="es-ES" dirty="0"/>
          </a:p>
        </p:txBody>
      </p:sp>
      <p:sp>
        <p:nvSpPr>
          <p:cNvPr id="6" name="Footer Placeholder 4"/>
          <p:cNvSpPr>
            <a:spLocks noGrp="1"/>
          </p:cNvSpPr>
          <p:nvPr>
            <p:ph type="ftr" sz="quarter" idx="11"/>
          </p:nvPr>
        </p:nvSpPr>
        <p:spPr/>
        <p:txBody>
          <a:bodyPr/>
          <a:lstStyle>
            <a:lvl1pPr>
              <a:defRPr/>
            </a:lvl1pPr>
          </a:lstStyle>
          <a:p>
            <a:pPr>
              <a:defRPr/>
            </a:pPr>
            <a:r>
              <a:rPr lang="pt-BR"/>
              <a:t>Sr. CORTEZ FLORES LEANDRO FABRICIO</a:t>
            </a:r>
            <a:endParaRPr lang="es-ES"/>
          </a:p>
        </p:txBody>
      </p:sp>
      <p:sp>
        <p:nvSpPr>
          <p:cNvPr id="7" name="Slide Number Placeholder 5"/>
          <p:cNvSpPr>
            <a:spLocks noGrp="1"/>
          </p:cNvSpPr>
          <p:nvPr>
            <p:ph type="sldNum" sz="quarter" idx="12"/>
          </p:nvPr>
        </p:nvSpPr>
        <p:spPr/>
        <p:txBody>
          <a:bodyPr/>
          <a:lstStyle>
            <a:lvl1pPr>
              <a:defRPr/>
            </a:lvl1pPr>
          </a:lstStyle>
          <a:p>
            <a:pPr>
              <a:defRPr/>
            </a:pPr>
            <a:fld id="{C1ADF7D3-07C2-4370-A005-0DFF8CF81ED7}" type="slidenum">
              <a:rPr lang="es-ES" altLang="es-ES"/>
              <a:pPr>
                <a:defRPr/>
              </a:pPr>
              <a:t>‹Nº›</a:t>
            </a:fld>
            <a:endParaRPr lang="es-ES" altLang="es-ES"/>
          </a:p>
        </p:txBody>
      </p:sp>
    </p:spTree>
    <p:extLst>
      <p:ext uri="{BB962C8B-B14F-4D97-AF65-F5344CB8AC3E}">
        <p14:creationId xmlns:p14="http://schemas.microsoft.com/office/powerpoint/2010/main" val="1537108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lvl1pPr>
              <a:defRPr/>
            </a:lvl1pPr>
          </a:lstStyle>
          <a:p>
            <a:pPr>
              <a:defRPr/>
            </a:pPr>
            <a:fld id="{25BAF661-8BD5-4BEA-88A2-9AB6C90DFEB2}" type="datetime1">
              <a:rPr lang="es-ES"/>
              <a:pPr>
                <a:defRPr/>
              </a:pPr>
              <a:t>24/06/2019</a:t>
            </a:fld>
            <a:endParaRPr lang="es-ES" dirty="0"/>
          </a:p>
        </p:txBody>
      </p:sp>
      <p:sp>
        <p:nvSpPr>
          <p:cNvPr id="8" name="Footer Placeholder 4"/>
          <p:cNvSpPr>
            <a:spLocks noGrp="1"/>
          </p:cNvSpPr>
          <p:nvPr>
            <p:ph type="ftr" sz="quarter" idx="11"/>
          </p:nvPr>
        </p:nvSpPr>
        <p:spPr/>
        <p:txBody>
          <a:bodyPr/>
          <a:lstStyle>
            <a:lvl1pPr>
              <a:defRPr/>
            </a:lvl1pPr>
          </a:lstStyle>
          <a:p>
            <a:pPr>
              <a:defRPr/>
            </a:pPr>
            <a:r>
              <a:rPr lang="pt-BR"/>
              <a:t>Sr. CORTEZ FLORES LEANDRO FABRICIO</a:t>
            </a:r>
            <a:endParaRPr lang="es-ES"/>
          </a:p>
        </p:txBody>
      </p:sp>
      <p:sp>
        <p:nvSpPr>
          <p:cNvPr id="9" name="Slide Number Placeholder 5"/>
          <p:cNvSpPr>
            <a:spLocks noGrp="1"/>
          </p:cNvSpPr>
          <p:nvPr>
            <p:ph type="sldNum" sz="quarter" idx="12"/>
          </p:nvPr>
        </p:nvSpPr>
        <p:spPr/>
        <p:txBody>
          <a:bodyPr/>
          <a:lstStyle>
            <a:lvl1pPr>
              <a:defRPr/>
            </a:lvl1pPr>
          </a:lstStyle>
          <a:p>
            <a:pPr>
              <a:defRPr/>
            </a:pPr>
            <a:fld id="{DC45B096-1A00-4CD1-945C-D8EF8778C9F7}" type="slidenum">
              <a:rPr lang="es-ES" altLang="es-ES"/>
              <a:pPr>
                <a:defRPr/>
              </a:pPr>
              <a:t>‹Nº›</a:t>
            </a:fld>
            <a:endParaRPr lang="es-ES" altLang="es-ES"/>
          </a:p>
        </p:txBody>
      </p:sp>
    </p:spTree>
    <p:extLst>
      <p:ext uri="{BB962C8B-B14F-4D97-AF65-F5344CB8AC3E}">
        <p14:creationId xmlns:p14="http://schemas.microsoft.com/office/powerpoint/2010/main" val="297340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3"/>
          <p:cNvSpPr>
            <a:spLocks noGrp="1"/>
          </p:cNvSpPr>
          <p:nvPr>
            <p:ph type="dt" sz="half" idx="10"/>
          </p:nvPr>
        </p:nvSpPr>
        <p:spPr/>
        <p:txBody>
          <a:bodyPr/>
          <a:lstStyle>
            <a:lvl1pPr>
              <a:defRPr/>
            </a:lvl1pPr>
          </a:lstStyle>
          <a:p>
            <a:pPr>
              <a:defRPr/>
            </a:pPr>
            <a:fld id="{44C216B9-3A84-41DE-ACE9-8EDD00A684C5}" type="datetime1">
              <a:rPr lang="es-ES"/>
              <a:pPr>
                <a:defRPr/>
              </a:pPr>
              <a:t>24/06/2019</a:t>
            </a:fld>
            <a:endParaRPr lang="es-ES" dirty="0"/>
          </a:p>
        </p:txBody>
      </p:sp>
      <p:sp>
        <p:nvSpPr>
          <p:cNvPr id="4" name="Footer Placeholder 4"/>
          <p:cNvSpPr>
            <a:spLocks noGrp="1"/>
          </p:cNvSpPr>
          <p:nvPr>
            <p:ph type="ftr" sz="quarter" idx="11"/>
          </p:nvPr>
        </p:nvSpPr>
        <p:spPr/>
        <p:txBody>
          <a:bodyPr/>
          <a:lstStyle>
            <a:lvl1pPr>
              <a:defRPr/>
            </a:lvl1pPr>
          </a:lstStyle>
          <a:p>
            <a:pPr>
              <a:defRPr/>
            </a:pPr>
            <a:r>
              <a:rPr lang="pt-BR"/>
              <a:t>Sr. CORTEZ FLORES LEANDRO FABRICIO</a:t>
            </a:r>
            <a:endParaRPr lang="es-ES"/>
          </a:p>
        </p:txBody>
      </p:sp>
      <p:sp>
        <p:nvSpPr>
          <p:cNvPr id="5" name="Slide Number Placeholder 5"/>
          <p:cNvSpPr>
            <a:spLocks noGrp="1"/>
          </p:cNvSpPr>
          <p:nvPr>
            <p:ph type="sldNum" sz="quarter" idx="12"/>
          </p:nvPr>
        </p:nvSpPr>
        <p:spPr/>
        <p:txBody>
          <a:bodyPr/>
          <a:lstStyle>
            <a:lvl1pPr>
              <a:defRPr/>
            </a:lvl1pPr>
          </a:lstStyle>
          <a:p>
            <a:pPr>
              <a:defRPr/>
            </a:pPr>
            <a:fld id="{8792055D-A0B1-4D96-A08D-53B322990917}" type="slidenum">
              <a:rPr lang="es-ES" altLang="es-ES"/>
              <a:pPr>
                <a:defRPr/>
              </a:pPr>
              <a:t>‹Nº›</a:t>
            </a:fld>
            <a:endParaRPr lang="es-ES" altLang="es-ES"/>
          </a:p>
        </p:txBody>
      </p:sp>
    </p:spTree>
    <p:extLst>
      <p:ext uri="{BB962C8B-B14F-4D97-AF65-F5344CB8AC3E}">
        <p14:creationId xmlns:p14="http://schemas.microsoft.com/office/powerpoint/2010/main" val="3534534310"/>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3877629-B90A-4CD2-B04A-AE2935232596}" type="datetime1">
              <a:rPr lang="es-ES"/>
              <a:pPr>
                <a:defRPr/>
              </a:pPr>
              <a:t>24/06/2019</a:t>
            </a:fld>
            <a:endParaRPr lang="es-ES" dirty="0"/>
          </a:p>
        </p:txBody>
      </p:sp>
      <p:sp>
        <p:nvSpPr>
          <p:cNvPr id="3" name="Footer Placeholder 4"/>
          <p:cNvSpPr>
            <a:spLocks noGrp="1"/>
          </p:cNvSpPr>
          <p:nvPr>
            <p:ph type="ftr" sz="quarter" idx="11"/>
          </p:nvPr>
        </p:nvSpPr>
        <p:spPr/>
        <p:txBody>
          <a:bodyPr/>
          <a:lstStyle>
            <a:lvl1pPr>
              <a:defRPr/>
            </a:lvl1pPr>
          </a:lstStyle>
          <a:p>
            <a:pPr>
              <a:defRPr/>
            </a:pPr>
            <a:r>
              <a:rPr lang="pt-BR"/>
              <a:t>Sr. CORTEZ FLORES LEANDRO FABRICIO</a:t>
            </a:r>
            <a:endParaRPr lang="es-ES"/>
          </a:p>
        </p:txBody>
      </p:sp>
      <p:sp>
        <p:nvSpPr>
          <p:cNvPr id="4" name="Slide Number Placeholder 5"/>
          <p:cNvSpPr>
            <a:spLocks noGrp="1"/>
          </p:cNvSpPr>
          <p:nvPr>
            <p:ph type="sldNum" sz="quarter" idx="12"/>
          </p:nvPr>
        </p:nvSpPr>
        <p:spPr/>
        <p:txBody>
          <a:bodyPr/>
          <a:lstStyle>
            <a:lvl1pPr>
              <a:defRPr/>
            </a:lvl1pPr>
          </a:lstStyle>
          <a:p>
            <a:pPr>
              <a:defRPr/>
            </a:pPr>
            <a:fld id="{783BDA17-DB97-4ACF-B6EC-5CC37F6AADEE}" type="slidenum">
              <a:rPr lang="es-ES" altLang="es-ES"/>
              <a:pPr>
                <a:defRPr/>
              </a:pPr>
              <a:t>‹Nº›</a:t>
            </a:fld>
            <a:endParaRPr lang="es-ES" altLang="es-ES"/>
          </a:p>
        </p:txBody>
      </p:sp>
    </p:spTree>
    <p:extLst>
      <p:ext uri="{BB962C8B-B14F-4D97-AF65-F5344CB8AC3E}">
        <p14:creationId xmlns:p14="http://schemas.microsoft.com/office/powerpoint/2010/main" val="1861141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947553" y="685800"/>
            <a:ext cx="4681962" cy="5105401"/>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3"/>
          <p:cNvSpPr>
            <a:spLocks noGrp="1"/>
          </p:cNvSpPr>
          <p:nvPr>
            <p:ph type="dt" sz="half" idx="10"/>
          </p:nvPr>
        </p:nvSpPr>
        <p:spPr/>
        <p:txBody>
          <a:bodyPr/>
          <a:lstStyle>
            <a:lvl1pPr>
              <a:defRPr/>
            </a:lvl1pPr>
          </a:lstStyle>
          <a:p>
            <a:pPr>
              <a:defRPr/>
            </a:pPr>
            <a:fld id="{11D003E4-7C83-4465-941F-D564538D8CC0}" type="datetime1">
              <a:rPr lang="es-ES"/>
              <a:pPr>
                <a:defRPr/>
              </a:pPr>
              <a:t>24/06/2019</a:t>
            </a:fld>
            <a:endParaRPr lang="es-ES" dirty="0"/>
          </a:p>
        </p:txBody>
      </p:sp>
      <p:sp>
        <p:nvSpPr>
          <p:cNvPr id="6" name="Footer Placeholder 4"/>
          <p:cNvSpPr>
            <a:spLocks noGrp="1"/>
          </p:cNvSpPr>
          <p:nvPr>
            <p:ph type="ftr" sz="quarter" idx="11"/>
          </p:nvPr>
        </p:nvSpPr>
        <p:spPr/>
        <p:txBody>
          <a:bodyPr/>
          <a:lstStyle>
            <a:lvl1pPr>
              <a:defRPr/>
            </a:lvl1pPr>
          </a:lstStyle>
          <a:p>
            <a:pPr>
              <a:defRPr/>
            </a:pPr>
            <a:r>
              <a:rPr lang="pt-BR"/>
              <a:t>Sr. CORTEZ FLORES LEANDRO FABRICIO</a:t>
            </a:r>
            <a:endParaRPr lang="es-ES"/>
          </a:p>
        </p:txBody>
      </p:sp>
      <p:sp>
        <p:nvSpPr>
          <p:cNvPr id="7" name="Slide Number Placeholder 5"/>
          <p:cNvSpPr>
            <a:spLocks noGrp="1"/>
          </p:cNvSpPr>
          <p:nvPr>
            <p:ph type="sldNum" sz="quarter" idx="12"/>
          </p:nvPr>
        </p:nvSpPr>
        <p:spPr/>
        <p:txBody>
          <a:bodyPr/>
          <a:lstStyle>
            <a:lvl1pPr>
              <a:defRPr/>
            </a:lvl1pPr>
          </a:lstStyle>
          <a:p>
            <a:pPr>
              <a:defRPr/>
            </a:pPr>
            <a:fld id="{649DA73C-B099-4D26-B9CB-41A2428B13FF}" type="slidenum">
              <a:rPr lang="es-ES" altLang="es-ES"/>
              <a:pPr>
                <a:defRPr/>
              </a:pPr>
              <a:t>‹Nº›</a:t>
            </a:fld>
            <a:endParaRPr lang="es-ES" altLang="es-ES"/>
          </a:p>
        </p:txBody>
      </p:sp>
    </p:spTree>
    <p:extLst>
      <p:ext uri="{BB962C8B-B14F-4D97-AF65-F5344CB8AC3E}">
        <p14:creationId xmlns:p14="http://schemas.microsoft.com/office/powerpoint/2010/main" val="1868240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a:t>Haga clic en el icono para agregar una imagen</a:t>
            </a:r>
            <a:endParaRPr lang="en-US" noProof="0"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3"/>
          <p:cNvSpPr>
            <a:spLocks noGrp="1"/>
          </p:cNvSpPr>
          <p:nvPr>
            <p:ph type="dt" sz="half" idx="10"/>
          </p:nvPr>
        </p:nvSpPr>
        <p:spPr/>
        <p:txBody>
          <a:bodyPr/>
          <a:lstStyle>
            <a:lvl1pPr>
              <a:defRPr/>
            </a:lvl1pPr>
          </a:lstStyle>
          <a:p>
            <a:pPr>
              <a:defRPr/>
            </a:pPr>
            <a:fld id="{02EAF118-8F78-405E-AC5D-7D8F3A90DD08}" type="datetime1">
              <a:rPr lang="es-ES"/>
              <a:pPr>
                <a:defRPr/>
              </a:pPr>
              <a:t>24/06/2019</a:t>
            </a:fld>
            <a:endParaRPr lang="es-ES" dirty="0"/>
          </a:p>
        </p:txBody>
      </p:sp>
      <p:sp>
        <p:nvSpPr>
          <p:cNvPr id="6" name="Footer Placeholder 4"/>
          <p:cNvSpPr>
            <a:spLocks noGrp="1"/>
          </p:cNvSpPr>
          <p:nvPr>
            <p:ph type="ftr" sz="quarter" idx="11"/>
          </p:nvPr>
        </p:nvSpPr>
        <p:spPr/>
        <p:txBody>
          <a:bodyPr/>
          <a:lstStyle>
            <a:lvl1pPr>
              <a:defRPr/>
            </a:lvl1pPr>
          </a:lstStyle>
          <a:p>
            <a:pPr>
              <a:defRPr/>
            </a:pPr>
            <a:r>
              <a:rPr lang="pt-BR"/>
              <a:t>Sr. CORTEZ FLORES LEANDRO FABRICIO</a:t>
            </a:r>
            <a:endParaRPr lang="es-ES"/>
          </a:p>
        </p:txBody>
      </p:sp>
      <p:sp>
        <p:nvSpPr>
          <p:cNvPr id="7" name="Slide Number Placeholder 5"/>
          <p:cNvSpPr>
            <a:spLocks noGrp="1"/>
          </p:cNvSpPr>
          <p:nvPr>
            <p:ph type="sldNum" sz="quarter" idx="12"/>
          </p:nvPr>
        </p:nvSpPr>
        <p:spPr/>
        <p:txBody>
          <a:bodyPr/>
          <a:lstStyle>
            <a:lvl1pPr>
              <a:defRPr/>
            </a:lvl1pPr>
          </a:lstStyle>
          <a:p>
            <a:pPr>
              <a:defRPr/>
            </a:pPr>
            <a:fld id="{3AC67237-A70E-46CC-9327-8193B761DF53}" type="slidenum">
              <a:rPr lang="es-ES" altLang="es-ES"/>
              <a:pPr>
                <a:defRPr/>
              </a:pPr>
              <a:t>‹Nº›</a:t>
            </a:fld>
            <a:endParaRPr lang="es-ES" altLang="es-ES"/>
          </a:p>
        </p:txBody>
      </p:sp>
    </p:spTree>
    <p:extLst>
      <p:ext uri="{BB962C8B-B14F-4D97-AF65-F5344CB8AC3E}">
        <p14:creationId xmlns:p14="http://schemas.microsoft.com/office/powerpoint/2010/main" val="1597767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13"/>
          <p:cNvGrpSpPr>
            <a:grpSpLocks/>
          </p:cNvGrpSpPr>
          <p:nvPr/>
        </p:nvGrpSpPr>
        <p:grpSpPr bwMode="auto">
          <a:xfrm>
            <a:off x="0" y="0"/>
            <a:ext cx="2132013" cy="6858000"/>
            <a:chOff x="0" y="0"/>
            <a:chExt cx="2132013" cy="6858001"/>
          </a:xfrm>
        </p:grpSpPr>
        <p:sp>
          <p:nvSpPr>
            <p:cNvPr id="1032" name="Freeform 6"/>
            <p:cNvSpPr>
              <a:spLocks/>
            </p:cNvSpPr>
            <p:nvPr/>
          </p:nvSpPr>
          <p:spPr bwMode="auto">
            <a:xfrm>
              <a:off x="0" y="0"/>
              <a:ext cx="1073150" cy="5291138"/>
            </a:xfrm>
            <a:custGeom>
              <a:avLst/>
              <a:gdLst>
                <a:gd name="T0" fmla="*/ 0 w 676"/>
                <a:gd name="T1" fmla="*/ 2147483646 h 3333"/>
                <a:gd name="T2" fmla="*/ 0 w 676"/>
                <a:gd name="T3" fmla="*/ 2147483646 h 3333"/>
                <a:gd name="T4" fmla="*/ 2147483646 w 676"/>
                <a:gd name="T5" fmla="*/ 2147483646 h 3333"/>
                <a:gd name="T6" fmla="*/ 2147483646 w 676"/>
                <a:gd name="T7" fmla="*/ 0 h 3333"/>
                <a:gd name="T8" fmla="*/ 2147483646 w 676"/>
                <a:gd name="T9" fmla="*/ 0 h 3333"/>
                <a:gd name="T10" fmla="*/ 0 w 676"/>
                <a:gd name="T11" fmla="*/ 2147483646 h 33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7"/>
            <p:cNvSpPr/>
            <p:nvPr/>
          </p:nvSpPr>
          <p:spPr bwMode="auto">
            <a:xfrm>
              <a:off x="0" y="0"/>
              <a:ext cx="758825" cy="4624389"/>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4"/>
              <a:ext cx="906463" cy="1195387"/>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1"/>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1"/>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4"/>
              <a:ext cx="1377950" cy="1500187"/>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1027" name="Title Placeholder 1"/>
          <p:cNvSpPr>
            <a:spLocks noGrp="1"/>
          </p:cNvSpPr>
          <p:nvPr>
            <p:ph type="title"/>
          </p:nvPr>
        </p:nvSpPr>
        <p:spPr bwMode="auto">
          <a:xfrm>
            <a:off x="982663" y="457200"/>
            <a:ext cx="77041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endParaRPr lang="en-US" altLang="es-ES"/>
          </a:p>
        </p:txBody>
      </p:sp>
      <p:sp>
        <p:nvSpPr>
          <p:cNvPr id="1028" name="Text Placeholder 2"/>
          <p:cNvSpPr>
            <a:spLocks noGrp="1"/>
          </p:cNvSpPr>
          <p:nvPr>
            <p:ph type="body" idx="1"/>
          </p:nvPr>
        </p:nvSpPr>
        <p:spPr bwMode="auto">
          <a:xfrm>
            <a:off x="982663" y="2667000"/>
            <a:ext cx="7704137"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Editar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endParaRPr lang="en-US" altLang="es-ES"/>
          </a:p>
        </p:txBody>
      </p:sp>
      <p:sp>
        <p:nvSpPr>
          <p:cNvPr id="4" name="Date Placeholder 3"/>
          <p:cNvSpPr>
            <a:spLocks noGrp="1"/>
          </p:cNvSpPr>
          <p:nvPr>
            <p:ph type="dt" sz="half" idx="2"/>
          </p:nvPr>
        </p:nvSpPr>
        <p:spPr>
          <a:xfrm>
            <a:off x="7358063" y="6116638"/>
            <a:ext cx="85883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22EBF457-92C4-4475-A2BC-1BAF10E68971}" type="datetime1">
              <a:rPr lang="es-ES"/>
              <a:pPr>
                <a:defRPr/>
              </a:pPr>
              <a:t>24/06/2019</a:t>
            </a:fld>
            <a:endParaRPr lang="es-ES" dirty="0"/>
          </a:p>
        </p:txBody>
      </p:sp>
      <p:sp>
        <p:nvSpPr>
          <p:cNvPr id="5" name="Footer Placeholder 4"/>
          <p:cNvSpPr>
            <a:spLocks noGrp="1"/>
          </p:cNvSpPr>
          <p:nvPr>
            <p:ph type="ftr" sz="quarter" idx="3"/>
          </p:nvPr>
        </p:nvSpPr>
        <p:spPr>
          <a:xfrm>
            <a:off x="1987550" y="6116638"/>
            <a:ext cx="5313363"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r>
              <a:rPr lang="pt-BR"/>
              <a:t>Sr. CORTEZ FLORES LEANDRO FABRICIO</a:t>
            </a:r>
            <a:endParaRPr lang="es-ES"/>
          </a:p>
        </p:txBody>
      </p:sp>
      <p:sp>
        <p:nvSpPr>
          <p:cNvPr id="6" name="Slide Number Placeholder 5"/>
          <p:cNvSpPr>
            <a:spLocks noGrp="1"/>
          </p:cNvSpPr>
          <p:nvPr>
            <p:ph type="sldNum" sz="quarter" idx="4"/>
          </p:nvPr>
        </p:nvSpPr>
        <p:spPr>
          <a:xfrm>
            <a:off x="8274050" y="6116638"/>
            <a:ext cx="41275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F8A06BBB-F1AF-44A5-8165-8AF8CDA81E04}"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6406" r:id="rId1"/>
    <p:sldLayoutId id="2147486407" r:id="rId2"/>
    <p:sldLayoutId id="2147486393" r:id="rId3"/>
    <p:sldLayoutId id="2147486394" r:id="rId4"/>
    <p:sldLayoutId id="2147486395" r:id="rId5"/>
    <p:sldLayoutId id="2147486396" r:id="rId6"/>
    <p:sldLayoutId id="2147486397" r:id="rId7"/>
    <p:sldLayoutId id="2147486398" r:id="rId8"/>
    <p:sldLayoutId id="2147486399" r:id="rId9"/>
    <p:sldLayoutId id="2147486400" r:id="rId10"/>
    <p:sldLayoutId id="2147486401" r:id="rId11"/>
    <p:sldLayoutId id="2147486408" r:id="rId12"/>
    <p:sldLayoutId id="2147486402" r:id="rId13"/>
    <p:sldLayoutId id="2147486409" r:id="rId14"/>
    <p:sldLayoutId id="2147486403" r:id="rId15"/>
    <p:sldLayoutId id="2147486404" r:id="rId16"/>
    <p:sldLayoutId id="2147486405" r:id="rId17"/>
  </p:sldLayoutIdLst>
  <p:hf hdr="0" dt="0"/>
  <p:txStyles>
    <p:title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anose="020B0503020204020204" pitchFamily="34" charset="0"/>
        </a:defRPr>
      </a:lvl2pPr>
      <a:lvl3pPr algn="ctr" defTabSz="457200" rtl="0" eaLnBrk="0" fontAlgn="base" hangingPunct="0">
        <a:spcBef>
          <a:spcPct val="0"/>
        </a:spcBef>
        <a:spcAft>
          <a:spcPct val="0"/>
        </a:spcAft>
        <a:defRPr sz="4000">
          <a:solidFill>
            <a:schemeClr val="tx1"/>
          </a:solidFill>
          <a:latin typeface="Corbel" panose="020B0503020204020204" pitchFamily="34" charset="0"/>
        </a:defRPr>
      </a:lvl3pPr>
      <a:lvl4pPr algn="ctr" defTabSz="457200" rtl="0" eaLnBrk="0" fontAlgn="base" hangingPunct="0">
        <a:spcBef>
          <a:spcPct val="0"/>
        </a:spcBef>
        <a:spcAft>
          <a:spcPct val="0"/>
        </a:spcAft>
        <a:defRPr sz="4000">
          <a:solidFill>
            <a:schemeClr val="tx1"/>
          </a:solidFill>
          <a:latin typeface="Corbel" panose="020B0503020204020204" pitchFamily="34" charset="0"/>
        </a:defRPr>
      </a:lvl4pPr>
      <a:lvl5pPr algn="ctr" defTabSz="457200" rtl="0" eaLnBrk="0" fontAlgn="base" hangingPunct="0">
        <a:spcBef>
          <a:spcPct val="0"/>
        </a:spcBef>
        <a:spcAft>
          <a:spcPct val="0"/>
        </a:spcAft>
        <a:defRPr sz="4000">
          <a:solidFill>
            <a:schemeClr val="tx1"/>
          </a:solidFill>
          <a:latin typeface="Corbel" panose="020B0503020204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688727"/>
        </a:buClr>
        <a:buSzPct val="145000"/>
        <a:buFont typeface="Arial" panose="020B0604020202020204" pitchFamily="34"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688727"/>
        </a:buClr>
        <a:buSzPct val="145000"/>
        <a:buFont typeface="Arial" panose="020B0604020202020204" pitchFamily="34"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688727"/>
        </a:buClr>
        <a:buSzPct val="145000"/>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2 Marcador de número de diapositiva"/>
          <p:cNvSpPr>
            <a:spLocks noGrp="1"/>
          </p:cNvSpPr>
          <p:nvPr>
            <p:ph type="sldNum" sz="quarter" idx="12"/>
          </p:nvPr>
        </p:nvSpPr>
        <p:spPr bwMode="auto">
          <a:xfrm>
            <a:off x="8531225" y="5589588"/>
            <a:ext cx="549275" cy="395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spcBef>
                <a:spcPct val="0"/>
              </a:spcBef>
              <a:spcAft>
                <a:spcPct val="0"/>
              </a:spcAft>
              <a:buClrTx/>
              <a:buSzTx/>
              <a:buFontTx/>
              <a:buNone/>
            </a:pPr>
            <a:fld id="{1E9B223E-4EE5-4209-A812-81780A56A8F3}" type="slidenum">
              <a:rPr lang="es-ES" altLang="es-ES" sz="1200" smtClean="0">
                <a:solidFill>
                  <a:schemeClr val="tx2"/>
                </a:solidFill>
                <a:latin typeface="Arial" panose="020B0604020202020204" pitchFamily="34" charset="0"/>
              </a:rPr>
              <a:pPr>
                <a:spcBef>
                  <a:spcPct val="0"/>
                </a:spcBef>
                <a:spcAft>
                  <a:spcPct val="0"/>
                </a:spcAft>
                <a:buClrTx/>
                <a:buSzTx/>
                <a:buFontTx/>
                <a:buNone/>
              </a:pPr>
              <a:t>1</a:t>
            </a:fld>
            <a:endParaRPr lang="es-ES" altLang="es-ES" sz="1200">
              <a:solidFill>
                <a:schemeClr val="tx2"/>
              </a:solidFill>
              <a:latin typeface="Arial" panose="020B0604020202020204" pitchFamily="34" charset="0"/>
            </a:endParaRPr>
          </a:p>
        </p:txBody>
      </p:sp>
      <p:sp>
        <p:nvSpPr>
          <p:cNvPr id="14" name="13 Proceso alternativo"/>
          <p:cNvSpPr/>
          <p:nvPr/>
        </p:nvSpPr>
        <p:spPr>
          <a:xfrm>
            <a:off x="612775" y="4191000"/>
            <a:ext cx="8531225" cy="571500"/>
          </a:xfrm>
          <a:prstGeom prst="flowChartAlternateProcess">
            <a:avLst/>
          </a:prstGeom>
          <a:solidFill>
            <a:srgbClr val="CCECFF"/>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_tradnl" dirty="0"/>
          </a:p>
        </p:txBody>
      </p:sp>
      <p:sp>
        <p:nvSpPr>
          <p:cNvPr id="18" name="17 Rectángulo"/>
          <p:cNvSpPr/>
          <p:nvPr/>
        </p:nvSpPr>
        <p:spPr>
          <a:xfrm>
            <a:off x="1331640" y="2072352"/>
            <a:ext cx="7092280" cy="1512888"/>
          </a:xfrm>
          <a:prstGeom prst="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es-ES" b="1" dirty="0"/>
              <a:t>LA ATENCIÒN – CONCENTRACIÒN EN LOS PRINCIPIOS FUNDAMENTALES DEL SISTEMA TÀCTICO DEFENSIVO EN EL EQUIPO DE FUTBOL SUB 18 DEL CLUB CLAN JUVENIL.</a:t>
            </a:r>
            <a:endParaRPr lang="es-EC" sz="2000" b="1" dirty="0">
              <a:solidFill>
                <a:srgbClr val="FF0000"/>
              </a:solidFill>
            </a:endParaRPr>
          </a:p>
        </p:txBody>
      </p:sp>
      <p:sp>
        <p:nvSpPr>
          <p:cNvPr id="8199" name="Text Box 8"/>
          <p:cNvSpPr txBox="1">
            <a:spLocks noChangeArrowheads="1"/>
          </p:cNvSpPr>
          <p:nvPr/>
        </p:nvSpPr>
        <p:spPr bwMode="auto">
          <a:xfrm>
            <a:off x="1908175" y="4365625"/>
            <a:ext cx="704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eaLnBrk="1" hangingPunct="1">
              <a:spcBef>
                <a:spcPct val="50000"/>
              </a:spcBef>
              <a:spcAft>
                <a:spcPct val="0"/>
              </a:spcAft>
              <a:buClrTx/>
              <a:buSzTx/>
              <a:buFontTx/>
              <a:buNone/>
            </a:pPr>
            <a:r>
              <a:rPr lang="pt-BR" altLang="es-ES" sz="2000" b="1">
                <a:latin typeface="Arial" panose="020B0604020202020204" pitchFamily="34" charset="0"/>
              </a:rPr>
              <a:t>Autor: Lcdo. JOSÉ CAICEDO MERIZALDE  </a:t>
            </a:r>
            <a:endParaRPr lang="es-ES" altLang="es-ES" sz="2000" b="1">
              <a:solidFill>
                <a:srgbClr val="FF0000"/>
              </a:solidFill>
              <a:latin typeface="Arial" panose="020B0604020202020204" pitchFamily="34"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175" y="188640"/>
            <a:ext cx="5949654" cy="1719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784B0872-B404-49D1-8129-BC5B0B8999B5}"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10</a:t>
            </a:fld>
            <a:endParaRPr lang="es-ES" altLang="es-ES" sz="1000">
              <a:solidFill>
                <a:srgbClr val="AFADA5"/>
              </a:solidFill>
              <a:latin typeface="Arial" panose="020B0604020202020204" pitchFamily="34" charset="0"/>
            </a:endParaRPr>
          </a:p>
        </p:txBody>
      </p:sp>
      <p:sp>
        <p:nvSpPr>
          <p:cNvPr id="16387" name="7 CuadroTexto"/>
          <p:cNvSpPr txBox="1">
            <a:spLocks noChangeArrowheads="1"/>
          </p:cNvSpPr>
          <p:nvPr/>
        </p:nvSpPr>
        <p:spPr bwMode="auto">
          <a:xfrm>
            <a:off x="1403350" y="981075"/>
            <a:ext cx="67484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s-ES" altLang="en-US"/>
              <a:t>Se tomará como población los 18 deportistas que pertenecen a la categoría sub 18 del club Clan Juvenil de Sangolquí.  </a:t>
            </a:r>
            <a:endParaRPr lang="en-US" altLang="en-US"/>
          </a:p>
          <a:p>
            <a:pPr algn="just" eaLnBrk="1" hangingPunct="1"/>
            <a:endParaRPr lang="es-CO" altLang="es-ES" sz="2000"/>
          </a:p>
        </p:txBody>
      </p:sp>
      <p:sp>
        <p:nvSpPr>
          <p:cNvPr id="16388"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22094858-1A0D-4CB4-854C-A4F20F3F60FF}"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10</a:t>
            </a:fld>
            <a:endParaRPr lang="es-ES" altLang="es-ES" sz="1400">
              <a:solidFill>
                <a:srgbClr val="FFFFFF"/>
              </a:solidFill>
              <a:latin typeface="Calibri" panose="020F0502020204030204" pitchFamily="34" charset="0"/>
            </a:endParaRPr>
          </a:p>
        </p:txBody>
      </p:sp>
      <p:pic>
        <p:nvPicPr>
          <p:cNvPr id="16389" name="Imagen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POBLACIÓN Y MUESTRA</a:t>
            </a:r>
            <a:endParaRPr lang="es-ES_tradnl" sz="2000" b="1" dirty="0">
              <a:solidFill>
                <a:schemeClr val="tx1"/>
              </a:solidFill>
              <a:latin typeface="Tahoma" pitchFamily="34" charset="0"/>
              <a:cs typeface="Tahoma" pitchFamily="34" charset="0"/>
            </a:endParaRPr>
          </a:p>
        </p:txBody>
      </p:sp>
      <p:pic>
        <p:nvPicPr>
          <p:cNvPr id="16393"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39" y="1908770"/>
            <a:ext cx="8748712"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D8A11AFC-D595-463A-9A08-7E7B35525CB6}"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11</a:t>
            </a:fld>
            <a:endParaRPr lang="es-ES" altLang="es-ES" sz="1000">
              <a:solidFill>
                <a:srgbClr val="AFADA5"/>
              </a:solidFill>
              <a:latin typeface="Arial" panose="020B0604020202020204" pitchFamily="34" charset="0"/>
            </a:endParaRPr>
          </a:p>
        </p:txBody>
      </p:sp>
      <p:sp>
        <p:nvSpPr>
          <p:cNvPr id="17411" name="7 CuadroTexto"/>
          <p:cNvSpPr txBox="1">
            <a:spLocks noChangeArrowheads="1"/>
          </p:cNvSpPr>
          <p:nvPr/>
        </p:nvSpPr>
        <p:spPr bwMode="auto">
          <a:xfrm>
            <a:off x="971550" y="981075"/>
            <a:ext cx="7704138"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s-CO" altLang="es-ES" sz="2000" dirty="0"/>
              <a:t>El tratamiento estadístico de la investigación será realizada por un especialista en matemática-estadística, con vistas a valorar cuál es el mejor estadígrafo a aplicar según la distribución de los datos obtenidos. Por otra parte, las herramientas estadísticas a emplear serán:   </a:t>
            </a:r>
          </a:p>
          <a:p>
            <a:pPr algn="just" eaLnBrk="1" hangingPunct="1"/>
            <a:endParaRPr lang="es-CO" altLang="es-ES" sz="2000" dirty="0"/>
          </a:p>
          <a:p>
            <a:pPr algn="just" eaLnBrk="1" hangingPunct="1"/>
            <a:r>
              <a:rPr lang="es-CO" altLang="es-ES" sz="2000" dirty="0"/>
              <a:t>1) Microsoft Excel 2016: Se aplicará para la tabulación básica de los datos recolectados, así como la aplicación de las estadísticas de tendencia central.</a:t>
            </a:r>
          </a:p>
          <a:p>
            <a:pPr algn="just" eaLnBrk="1" hangingPunct="1"/>
            <a:r>
              <a:rPr lang="es-CO" altLang="es-ES" sz="2000" dirty="0"/>
              <a:t>2) SPSS v21: Herramienta estadística especializada en las ciencias sociales. Se aplicarán algunos estadígrafos no paramétricos, en específico la Prueba de los Rangos con Signos de </a:t>
            </a:r>
            <a:r>
              <a:rPr lang="es-CO" altLang="es-ES" sz="2000" dirty="0" err="1"/>
              <a:t>Wilcoxon</a:t>
            </a:r>
            <a:r>
              <a:rPr lang="es-CO" altLang="es-ES" sz="2000" dirty="0"/>
              <a:t> para dos muestras relacionadas, y la Prueba de Friedman para k muestras relacionadas, todas basadas en un nivel de significación de 0,05.</a:t>
            </a:r>
          </a:p>
        </p:txBody>
      </p:sp>
      <p:sp>
        <p:nvSpPr>
          <p:cNvPr id="17412"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116AD676-A536-45DB-8643-98E829F2D2CF}"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11</a:t>
            </a:fld>
            <a:endParaRPr lang="es-ES" altLang="es-ES" sz="1400">
              <a:solidFill>
                <a:srgbClr val="FFFFFF"/>
              </a:solidFill>
              <a:latin typeface="Calibri" panose="020F0502020204030204" pitchFamily="34" charset="0"/>
            </a:endParaRPr>
          </a:p>
        </p:txBody>
      </p:sp>
      <p:pic>
        <p:nvPicPr>
          <p:cNvPr id="17413" name="Imagen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5 CuadroTexto"/>
          <p:cNvSpPr txBox="1"/>
          <p:nvPr/>
        </p:nvSpPr>
        <p:spPr>
          <a:xfrm>
            <a:off x="1403648" y="334446"/>
            <a:ext cx="6696075" cy="338554"/>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1600" b="1" dirty="0">
                <a:solidFill>
                  <a:schemeClr val="tx1"/>
                </a:solidFill>
                <a:latin typeface="Tahoma" pitchFamily="34" charset="0"/>
                <a:cs typeface="Tahoma" pitchFamily="34" charset="0"/>
              </a:rPr>
              <a:t>TRATAMIENTO Y ANÁLISIS ESTADÍSTICO DE LOS DATOS</a:t>
            </a:r>
            <a:endParaRPr lang="es-ES_tradnl" sz="1600" b="1" dirty="0">
              <a:solidFill>
                <a:schemeClr val="tx1"/>
              </a:solidFill>
              <a:latin typeface="Tahoma" pitchFamily="34" charset="0"/>
              <a:cs typeface="Tahoma" pitchFamily="34" charset="0"/>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D8A11AFC-D595-463A-9A08-7E7B35525CB6}"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12</a:t>
            </a:fld>
            <a:endParaRPr lang="es-ES" altLang="es-ES" sz="1000">
              <a:solidFill>
                <a:srgbClr val="AFADA5"/>
              </a:solidFill>
              <a:latin typeface="Arial" panose="020B0604020202020204" pitchFamily="34" charset="0"/>
            </a:endParaRPr>
          </a:p>
        </p:txBody>
      </p:sp>
      <p:sp>
        <p:nvSpPr>
          <p:cNvPr id="17412"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116AD676-A536-45DB-8643-98E829F2D2CF}"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12</a:t>
            </a:fld>
            <a:endParaRPr lang="es-ES" altLang="es-ES" sz="1400">
              <a:solidFill>
                <a:srgbClr val="FFFFFF"/>
              </a:solidFill>
              <a:latin typeface="Calibri" panose="020F0502020204030204" pitchFamily="34" charset="0"/>
            </a:endParaRPr>
          </a:p>
        </p:txBody>
      </p:sp>
      <p:pic>
        <p:nvPicPr>
          <p:cNvPr id="17413" name="Imagen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5 CuadroTexto"/>
          <p:cNvSpPr txBox="1"/>
          <p:nvPr/>
        </p:nvSpPr>
        <p:spPr>
          <a:xfrm>
            <a:off x="1403648" y="334446"/>
            <a:ext cx="6696075" cy="338554"/>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1600" b="1" dirty="0">
                <a:solidFill>
                  <a:schemeClr val="tx1"/>
                </a:solidFill>
                <a:latin typeface="Tahoma" pitchFamily="34" charset="0"/>
                <a:cs typeface="Tahoma" pitchFamily="34" charset="0"/>
              </a:rPr>
              <a:t>TRATAMIENTO Y ANÁLISIS ESTADÍSTICO DE LOS DATOS</a:t>
            </a:r>
            <a:endParaRPr lang="es-ES_tradnl" sz="1600" b="1" dirty="0">
              <a:solidFill>
                <a:schemeClr val="tx1"/>
              </a:solidFill>
              <a:latin typeface="Tahoma" pitchFamily="34" charset="0"/>
              <a:cs typeface="Tahoma" pitchFamily="34" charset="0"/>
            </a:endParaRPr>
          </a:p>
        </p:txBody>
      </p:sp>
      <p:sp>
        <p:nvSpPr>
          <p:cNvPr id="2" name="Rectángulo 1"/>
          <p:cNvSpPr/>
          <p:nvPr/>
        </p:nvSpPr>
        <p:spPr>
          <a:xfrm>
            <a:off x="1691680" y="1484784"/>
            <a:ext cx="1944216" cy="201622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ltLang="es-ES" sz="2400" dirty="0">
                <a:solidFill>
                  <a:schemeClr val="tx1">
                    <a:lumMod val="95000"/>
                    <a:lumOff val="5000"/>
                  </a:schemeClr>
                </a:solidFill>
              </a:rPr>
              <a:t>Microsoft Excel 2016</a:t>
            </a:r>
            <a:endParaRPr lang="en-US" sz="2400" dirty="0">
              <a:solidFill>
                <a:schemeClr val="tx1">
                  <a:lumMod val="95000"/>
                  <a:lumOff val="5000"/>
                </a:schemeClr>
              </a:solidFill>
            </a:endParaRPr>
          </a:p>
        </p:txBody>
      </p:sp>
      <p:sp>
        <p:nvSpPr>
          <p:cNvPr id="8" name="Rectángulo 7"/>
          <p:cNvSpPr/>
          <p:nvPr/>
        </p:nvSpPr>
        <p:spPr>
          <a:xfrm>
            <a:off x="1691680" y="3950288"/>
            <a:ext cx="1944216" cy="201622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ltLang="es-ES" sz="2800" dirty="0">
                <a:solidFill>
                  <a:schemeClr val="tx1">
                    <a:lumMod val="95000"/>
                    <a:lumOff val="5000"/>
                  </a:schemeClr>
                </a:solidFill>
              </a:rPr>
              <a:t>SPSS v21</a:t>
            </a:r>
            <a:endParaRPr lang="en-US" sz="2800" dirty="0">
              <a:solidFill>
                <a:schemeClr val="tx1">
                  <a:lumMod val="95000"/>
                  <a:lumOff val="5000"/>
                </a:schemeClr>
              </a:solidFill>
            </a:endParaRPr>
          </a:p>
        </p:txBody>
      </p:sp>
      <p:sp>
        <p:nvSpPr>
          <p:cNvPr id="9" name="Rectángulo 8"/>
          <p:cNvSpPr/>
          <p:nvPr/>
        </p:nvSpPr>
        <p:spPr>
          <a:xfrm>
            <a:off x="5508103" y="1484784"/>
            <a:ext cx="2840559" cy="201622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solidFill>
                  <a:schemeClr val="tx1">
                    <a:lumMod val="95000"/>
                    <a:lumOff val="5000"/>
                  </a:schemeClr>
                </a:solidFill>
              </a:rPr>
              <a:t>TABULACIÓN BÁSICA-RECOLECCIÓN DE DATOS</a:t>
            </a:r>
            <a:endParaRPr lang="en-US" sz="2400" dirty="0">
              <a:solidFill>
                <a:schemeClr val="tx1">
                  <a:lumMod val="95000"/>
                  <a:lumOff val="5000"/>
                </a:schemeClr>
              </a:solidFill>
            </a:endParaRPr>
          </a:p>
        </p:txBody>
      </p:sp>
      <p:sp>
        <p:nvSpPr>
          <p:cNvPr id="11" name="Rectángulo 10"/>
          <p:cNvSpPr/>
          <p:nvPr/>
        </p:nvSpPr>
        <p:spPr>
          <a:xfrm>
            <a:off x="5508630" y="3950288"/>
            <a:ext cx="2840032" cy="201622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r>
              <a:rPr lang="es-EC" sz="1600" dirty="0">
                <a:solidFill>
                  <a:schemeClr val="tx1">
                    <a:lumMod val="95000"/>
                    <a:lumOff val="5000"/>
                  </a:schemeClr>
                </a:solidFill>
              </a:rPr>
              <a:t>PRUBA DE RANGOS WILCOXON.</a:t>
            </a:r>
          </a:p>
          <a:p>
            <a:pPr marL="171450" indent="-171450" algn="ctr">
              <a:buFont typeface="Arial" panose="020B0604020202020204" pitchFamily="34" charset="0"/>
              <a:buChar char="•"/>
            </a:pPr>
            <a:r>
              <a:rPr lang="es-EC" sz="1600" dirty="0">
                <a:solidFill>
                  <a:schemeClr val="tx1">
                    <a:lumMod val="95000"/>
                    <a:lumOff val="5000"/>
                  </a:schemeClr>
                </a:solidFill>
              </a:rPr>
              <a:t>ANALISIS DE MEDIAS.     </a:t>
            </a:r>
          </a:p>
          <a:p>
            <a:pPr marL="171450" indent="-171450" algn="ctr">
              <a:buFont typeface="Arial" panose="020B0604020202020204" pitchFamily="34" charset="0"/>
              <a:buChar char="•"/>
            </a:pPr>
            <a:r>
              <a:rPr lang="es-EC" sz="1600" dirty="0">
                <a:solidFill>
                  <a:schemeClr val="tx1">
                    <a:lumMod val="95000"/>
                    <a:lumOff val="5000"/>
                  </a:schemeClr>
                </a:solidFill>
              </a:rPr>
              <a:t>ANALISIS DE CORELACIONES.</a:t>
            </a:r>
          </a:p>
          <a:p>
            <a:pPr marL="171450" indent="-171450" algn="ctr">
              <a:buFont typeface="Arial" panose="020B0604020202020204" pitchFamily="34" charset="0"/>
              <a:buChar char="•"/>
            </a:pPr>
            <a:r>
              <a:rPr lang="es-EC" sz="1600" dirty="0">
                <a:solidFill>
                  <a:schemeClr val="tx1">
                    <a:lumMod val="95000"/>
                    <a:lumOff val="5000"/>
                  </a:schemeClr>
                </a:solidFill>
              </a:rPr>
              <a:t>ANALISIS DE FIABILIDAD</a:t>
            </a:r>
          </a:p>
          <a:p>
            <a:pPr marL="171450" indent="-171450" algn="ctr">
              <a:buFont typeface="Arial" panose="020B0604020202020204" pitchFamily="34" charset="0"/>
              <a:buChar char="•"/>
            </a:pPr>
            <a:endParaRPr lang="es-EC" sz="1100" dirty="0">
              <a:solidFill>
                <a:schemeClr val="tx1">
                  <a:lumMod val="95000"/>
                  <a:lumOff val="5000"/>
                </a:schemeClr>
              </a:solidFill>
            </a:endParaRPr>
          </a:p>
          <a:p>
            <a:pPr marL="171450" indent="-171450" algn="ctr">
              <a:buFont typeface="Arial" panose="020B0604020202020204" pitchFamily="34" charset="0"/>
              <a:buChar char="•"/>
            </a:pPr>
            <a:endParaRPr lang="en-US" sz="1100" dirty="0">
              <a:solidFill>
                <a:schemeClr val="tx1">
                  <a:lumMod val="95000"/>
                  <a:lumOff val="5000"/>
                </a:schemeClr>
              </a:solidFill>
            </a:endParaRPr>
          </a:p>
        </p:txBody>
      </p:sp>
      <p:sp>
        <p:nvSpPr>
          <p:cNvPr id="3" name="Flecha derecha 2"/>
          <p:cNvSpPr/>
          <p:nvPr/>
        </p:nvSpPr>
        <p:spPr>
          <a:xfrm>
            <a:off x="3923928" y="2492896"/>
            <a:ext cx="1368152" cy="50405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echa derecha 12"/>
          <p:cNvSpPr/>
          <p:nvPr/>
        </p:nvSpPr>
        <p:spPr>
          <a:xfrm>
            <a:off x="3861088" y="4564820"/>
            <a:ext cx="1368152" cy="50405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1901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FE2BBB29-40CA-4181-88E5-16D7B8C78A53}"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13</a:t>
            </a:fld>
            <a:endParaRPr lang="es-ES" altLang="es-ES" sz="1000">
              <a:solidFill>
                <a:srgbClr val="AFADA5"/>
              </a:solidFill>
              <a:latin typeface="Arial" panose="020B0604020202020204" pitchFamily="34" charset="0"/>
            </a:endParaRPr>
          </a:p>
        </p:txBody>
      </p:sp>
      <p:sp>
        <p:nvSpPr>
          <p:cNvPr id="18435"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4E811DFD-3A46-4F12-91D3-AFFB4D54BF37}"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13</a:t>
            </a:fld>
            <a:endParaRPr lang="es-ES" altLang="es-ES" sz="1400">
              <a:solidFill>
                <a:srgbClr val="FFFFFF"/>
              </a:solidFill>
              <a:latin typeface="Calibri" panose="020F0502020204030204" pitchFamily="34" charset="0"/>
            </a:endParaRPr>
          </a:p>
        </p:txBody>
      </p:sp>
      <p:pic>
        <p:nvPicPr>
          <p:cNvPr id="18436" name="Imagen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PROPUESTA</a:t>
            </a:r>
            <a:endParaRPr lang="es-ES_tradnl" sz="2000" b="1" dirty="0">
              <a:solidFill>
                <a:schemeClr val="tx1"/>
              </a:solidFill>
              <a:latin typeface="Tahoma" pitchFamily="34" charset="0"/>
              <a:cs typeface="Tahoma" pitchFamily="34" charset="0"/>
            </a:endParaRPr>
          </a:p>
        </p:txBody>
      </p:sp>
      <p:graphicFrame>
        <p:nvGraphicFramePr>
          <p:cNvPr id="2" name="Tabla 1"/>
          <p:cNvGraphicFramePr>
            <a:graphicFrameLocks noGrp="1"/>
          </p:cNvGraphicFramePr>
          <p:nvPr/>
        </p:nvGraphicFramePr>
        <p:xfrm>
          <a:off x="1692275" y="908050"/>
          <a:ext cx="6407150" cy="5264151"/>
        </p:xfrm>
        <a:graphic>
          <a:graphicData uri="http://schemas.openxmlformats.org/drawingml/2006/table">
            <a:tbl>
              <a:tblPr firstRow="1" firstCol="1" bandRow="1">
                <a:tableStyleId>{5C22544A-7EE6-4342-B048-85BDC9FD1C3A}</a:tableStyleId>
              </a:tblPr>
              <a:tblGrid>
                <a:gridCol w="1841234">
                  <a:extLst>
                    <a:ext uri="{9D8B030D-6E8A-4147-A177-3AD203B41FA5}">
                      <a16:colId xmlns:a16="http://schemas.microsoft.com/office/drawing/2014/main" val="1150902053"/>
                    </a:ext>
                  </a:extLst>
                </a:gridCol>
                <a:gridCol w="3316532">
                  <a:extLst>
                    <a:ext uri="{9D8B030D-6E8A-4147-A177-3AD203B41FA5}">
                      <a16:colId xmlns:a16="http://schemas.microsoft.com/office/drawing/2014/main" val="1649891071"/>
                    </a:ext>
                  </a:extLst>
                </a:gridCol>
                <a:gridCol w="1249384">
                  <a:extLst>
                    <a:ext uri="{9D8B030D-6E8A-4147-A177-3AD203B41FA5}">
                      <a16:colId xmlns:a16="http://schemas.microsoft.com/office/drawing/2014/main" val="3387767204"/>
                    </a:ext>
                  </a:extLst>
                </a:gridCol>
              </a:tblGrid>
              <a:tr h="328803">
                <a:tc>
                  <a:txBody>
                    <a:bodyPr/>
                    <a:lstStyle/>
                    <a:p>
                      <a:pPr algn="just">
                        <a:lnSpc>
                          <a:spcPct val="107000"/>
                        </a:lnSpc>
                        <a:spcAft>
                          <a:spcPts val="0"/>
                        </a:spcAft>
                      </a:pPr>
                      <a:r>
                        <a:rPr lang="es-EC" sz="900">
                          <a:effectLst/>
                        </a:rPr>
                        <a:t>Actividad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tc>
                  <a:txBody>
                    <a:bodyPr/>
                    <a:lstStyle/>
                    <a:p>
                      <a:pPr algn="just">
                        <a:lnSpc>
                          <a:spcPct val="107000"/>
                        </a:lnSpc>
                        <a:spcAft>
                          <a:spcPts val="0"/>
                        </a:spcAft>
                      </a:pPr>
                      <a:r>
                        <a:rPr lang="es-EC" sz="900">
                          <a:effectLst/>
                        </a:rPr>
                        <a:t>Acciones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tc>
                  <a:txBody>
                    <a:bodyPr/>
                    <a:lstStyle/>
                    <a:p>
                      <a:pPr algn="just">
                        <a:lnSpc>
                          <a:spcPct val="107000"/>
                        </a:lnSpc>
                        <a:spcAft>
                          <a:spcPts val="0"/>
                        </a:spcAft>
                      </a:pPr>
                      <a:r>
                        <a:rPr lang="es-EC" sz="900">
                          <a:effectLst/>
                        </a:rPr>
                        <a:t>tiempos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extLst>
                  <a:ext uri="{0D108BD9-81ED-4DB2-BD59-A6C34878D82A}">
                    <a16:rowId xmlns:a16="http://schemas.microsoft.com/office/drawing/2014/main" val="1413341241"/>
                  </a:ext>
                </a:extLst>
              </a:tr>
              <a:tr h="1007351">
                <a:tc>
                  <a:txBody>
                    <a:bodyPr/>
                    <a:lstStyle/>
                    <a:p>
                      <a:pPr algn="just">
                        <a:lnSpc>
                          <a:spcPct val="107000"/>
                        </a:lnSpc>
                        <a:spcAft>
                          <a:spcPts val="0"/>
                        </a:spcAft>
                      </a:pPr>
                      <a:r>
                        <a:rPr lang="es-EC" sz="900">
                          <a:effectLst/>
                        </a:rPr>
                        <a:t> </a:t>
                      </a:r>
                      <a:endParaRPr lang="en-US" sz="900">
                        <a:effectLst/>
                      </a:endParaRPr>
                    </a:p>
                    <a:p>
                      <a:pPr algn="just">
                        <a:lnSpc>
                          <a:spcPct val="107000"/>
                        </a:lnSpc>
                        <a:spcAft>
                          <a:spcPts val="0"/>
                        </a:spcAft>
                      </a:pPr>
                      <a:r>
                        <a:rPr lang="es-EC" sz="900">
                          <a:effectLst/>
                        </a:rPr>
                        <a:t>Taller Teórico del proyecto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tc>
                  <a:txBody>
                    <a:bodyPr/>
                    <a:lstStyle/>
                    <a:p>
                      <a:pPr algn="just">
                        <a:lnSpc>
                          <a:spcPct val="107000"/>
                        </a:lnSpc>
                        <a:spcAft>
                          <a:spcPts val="0"/>
                        </a:spcAft>
                      </a:pPr>
                      <a:r>
                        <a:rPr lang="es-EC" sz="900">
                          <a:effectLst/>
                        </a:rPr>
                        <a:t>Introducción teórica actividades planificadas durante el proyecto.</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tc>
                  <a:txBody>
                    <a:bodyPr/>
                    <a:lstStyle/>
                    <a:p>
                      <a:pPr algn="just">
                        <a:lnSpc>
                          <a:spcPct val="107000"/>
                        </a:lnSpc>
                        <a:spcAft>
                          <a:spcPts val="0"/>
                        </a:spcAft>
                      </a:pPr>
                      <a:r>
                        <a:rPr lang="es-EC" sz="900">
                          <a:effectLst/>
                        </a:rPr>
                        <a:t> </a:t>
                      </a:r>
                      <a:endParaRPr lang="en-US" sz="900">
                        <a:effectLst/>
                      </a:endParaRPr>
                    </a:p>
                    <a:p>
                      <a:pPr algn="just">
                        <a:lnSpc>
                          <a:spcPct val="107000"/>
                        </a:lnSpc>
                        <a:spcAft>
                          <a:spcPts val="0"/>
                        </a:spcAft>
                      </a:pPr>
                      <a:r>
                        <a:rPr lang="es-EC" sz="900">
                          <a:effectLst/>
                        </a:rPr>
                        <a:t>20 minutos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extLst>
                  <a:ext uri="{0D108BD9-81ED-4DB2-BD59-A6C34878D82A}">
                    <a16:rowId xmlns:a16="http://schemas.microsoft.com/office/drawing/2014/main" val="244329551"/>
                  </a:ext>
                </a:extLst>
              </a:tr>
              <a:tr h="1018206">
                <a:tc>
                  <a:txBody>
                    <a:bodyPr/>
                    <a:lstStyle/>
                    <a:p>
                      <a:pPr algn="just">
                        <a:lnSpc>
                          <a:spcPct val="107000"/>
                        </a:lnSpc>
                        <a:spcAft>
                          <a:spcPts val="0"/>
                        </a:spcAft>
                      </a:pPr>
                      <a:r>
                        <a:rPr lang="es-EC" sz="900">
                          <a:effectLst/>
                        </a:rPr>
                        <a:t>Variación de estímulos al entrenar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tc>
                  <a:txBody>
                    <a:bodyPr/>
                    <a:lstStyle/>
                    <a:p>
                      <a:pPr algn="just">
                        <a:lnSpc>
                          <a:spcPct val="107000"/>
                        </a:lnSpc>
                        <a:spcAft>
                          <a:spcPts val="0"/>
                        </a:spcAft>
                      </a:pPr>
                      <a:r>
                        <a:rPr lang="es-EC" sz="900">
                          <a:effectLst/>
                        </a:rPr>
                        <a:t>Entrenar con ruidos, al público, variación de materiales, diversas órdenes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tc>
                  <a:txBody>
                    <a:bodyPr/>
                    <a:lstStyle/>
                    <a:p>
                      <a:pPr algn="just">
                        <a:lnSpc>
                          <a:spcPct val="107000"/>
                        </a:lnSpc>
                        <a:spcAft>
                          <a:spcPts val="0"/>
                        </a:spcAft>
                      </a:pPr>
                      <a:r>
                        <a:rPr lang="es-EC" sz="900">
                          <a:effectLst/>
                        </a:rPr>
                        <a:t>80 minutos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extLst>
                  <a:ext uri="{0D108BD9-81ED-4DB2-BD59-A6C34878D82A}">
                    <a16:rowId xmlns:a16="http://schemas.microsoft.com/office/drawing/2014/main" val="3393393569"/>
                  </a:ext>
                </a:extLst>
              </a:tr>
              <a:tr h="905171">
                <a:tc>
                  <a:txBody>
                    <a:bodyPr/>
                    <a:lstStyle/>
                    <a:p>
                      <a:pPr algn="just">
                        <a:lnSpc>
                          <a:spcPct val="107000"/>
                        </a:lnSpc>
                        <a:spcAft>
                          <a:spcPts val="0"/>
                        </a:spcAft>
                      </a:pPr>
                      <a:r>
                        <a:rPr lang="es-EC" sz="900">
                          <a:effectLst/>
                        </a:rPr>
                        <a:t>Juegos mentales con y sin balón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tc>
                  <a:txBody>
                    <a:bodyPr/>
                    <a:lstStyle/>
                    <a:p>
                      <a:pPr algn="just">
                        <a:lnSpc>
                          <a:spcPct val="107000"/>
                        </a:lnSpc>
                        <a:spcAft>
                          <a:spcPts val="0"/>
                        </a:spcAft>
                      </a:pPr>
                      <a:r>
                        <a:rPr lang="es-EC" sz="900">
                          <a:effectLst/>
                        </a:rPr>
                        <a:t>Utilizando desplazamientos, balones , materiales para desarrollar el Análisis ,razonamiento lógico para desarrollar concentración la cognición de los jugadores.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tc>
                  <a:txBody>
                    <a:bodyPr/>
                    <a:lstStyle/>
                    <a:p>
                      <a:pPr algn="just">
                        <a:lnSpc>
                          <a:spcPct val="107000"/>
                        </a:lnSpc>
                        <a:spcAft>
                          <a:spcPts val="0"/>
                        </a:spcAft>
                      </a:pPr>
                      <a:r>
                        <a:rPr lang="es-EC" sz="900">
                          <a:effectLst/>
                        </a:rPr>
                        <a:t>100 min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extLst>
                  <a:ext uri="{0D108BD9-81ED-4DB2-BD59-A6C34878D82A}">
                    <a16:rowId xmlns:a16="http://schemas.microsoft.com/office/drawing/2014/main" val="1906767036"/>
                  </a:ext>
                </a:extLst>
              </a:tr>
              <a:tr h="997269">
                <a:tc>
                  <a:txBody>
                    <a:bodyPr/>
                    <a:lstStyle/>
                    <a:p>
                      <a:pPr algn="just">
                        <a:lnSpc>
                          <a:spcPct val="107000"/>
                        </a:lnSpc>
                        <a:spcAft>
                          <a:spcPts val="0"/>
                        </a:spcAft>
                      </a:pPr>
                      <a:r>
                        <a:rPr lang="es-EC" sz="900">
                          <a:effectLst/>
                        </a:rPr>
                        <a:t>Juegos coordinativos individuales y colectivos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tc>
                  <a:txBody>
                    <a:bodyPr/>
                    <a:lstStyle/>
                    <a:p>
                      <a:pPr algn="just">
                        <a:lnSpc>
                          <a:spcPct val="107000"/>
                        </a:lnSpc>
                        <a:spcAft>
                          <a:spcPts val="0"/>
                        </a:spcAft>
                      </a:pPr>
                      <a:r>
                        <a:rPr lang="es-EC" sz="900" dirty="0">
                          <a:effectLst/>
                        </a:rPr>
                        <a:t>juegos táctica individual y colectiva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tc>
                  <a:txBody>
                    <a:bodyPr/>
                    <a:lstStyle/>
                    <a:p>
                      <a:pPr algn="just">
                        <a:lnSpc>
                          <a:spcPct val="107000"/>
                        </a:lnSpc>
                        <a:spcAft>
                          <a:spcPts val="0"/>
                        </a:spcAft>
                      </a:pPr>
                      <a:r>
                        <a:rPr lang="es-EC" sz="900">
                          <a:effectLst/>
                        </a:rPr>
                        <a:t>100 min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extLst>
                  <a:ext uri="{0D108BD9-81ED-4DB2-BD59-A6C34878D82A}">
                    <a16:rowId xmlns:a16="http://schemas.microsoft.com/office/drawing/2014/main" val="4250304645"/>
                  </a:ext>
                </a:extLst>
              </a:tr>
              <a:tr h="1007351">
                <a:tc>
                  <a:txBody>
                    <a:bodyPr/>
                    <a:lstStyle/>
                    <a:p>
                      <a:pPr algn="just">
                        <a:lnSpc>
                          <a:spcPct val="107000"/>
                        </a:lnSpc>
                        <a:spcAft>
                          <a:spcPts val="0"/>
                        </a:spcAft>
                      </a:pPr>
                      <a:r>
                        <a:rPr lang="es-EC" sz="900">
                          <a:effectLst/>
                        </a:rPr>
                        <a:t>Juegos de velocidad de reacción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tc>
                  <a:txBody>
                    <a:bodyPr/>
                    <a:lstStyle/>
                    <a:p>
                      <a:pPr algn="just">
                        <a:lnSpc>
                          <a:spcPct val="107000"/>
                        </a:lnSpc>
                        <a:spcAft>
                          <a:spcPts val="0"/>
                        </a:spcAft>
                      </a:pPr>
                      <a:r>
                        <a:rPr lang="es-EC" sz="900">
                          <a:effectLst/>
                        </a:rPr>
                        <a:t>Juegos con órdenes diversas y acciones variadas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tc>
                  <a:txBody>
                    <a:bodyPr/>
                    <a:lstStyle/>
                    <a:p>
                      <a:pPr algn="just">
                        <a:lnSpc>
                          <a:spcPct val="107000"/>
                        </a:lnSpc>
                        <a:spcAft>
                          <a:spcPts val="0"/>
                        </a:spcAft>
                      </a:pPr>
                      <a:r>
                        <a:rPr lang="es-EC" sz="900" dirty="0">
                          <a:effectLst/>
                        </a:rPr>
                        <a:t>60 min</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06" marR="53706" marT="0" marB="0" anchor="ctr"/>
                </a:tc>
                <a:extLst>
                  <a:ext uri="{0D108BD9-81ED-4DB2-BD59-A6C34878D82A}">
                    <a16:rowId xmlns:a16="http://schemas.microsoft.com/office/drawing/2014/main" val="2584870261"/>
                  </a:ext>
                </a:extLst>
              </a:tr>
            </a:tbl>
          </a:graphicData>
        </a:graphic>
      </p:graphicFrame>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8B84C370-C60F-49A0-B725-6D2C8C8DBE9A}"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14</a:t>
            </a:fld>
            <a:endParaRPr lang="es-ES" altLang="es-ES" sz="1000">
              <a:solidFill>
                <a:srgbClr val="AFADA5"/>
              </a:solidFill>
              <a:latin typeface="Arial" panose="020B0604020202020204" pitchFamily="34" charset="0"/>
            </a:endParaRPr>
          </a:p>
        </p:txBody>
      </p:sp>
      <p:sp>
        <p:nvSpPr>
          <p:cNvPr id="19459"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87BB3AF7-CEFB-4B4B-846E-298DB420EA12}"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14</a:t>
            </a:fld>
            <a:endParaRPr lang="es-ES" altLang="es-ES" sz="1400">
              <a:solidFill>
                <a:srgbClr val="FFFFFF"/>
              </a:solidFill>
              <a:latin typeface="Calibri" panose="020F0502020204030204" pitchFamily="34" charset="0"/>
            </a:endParaRPr>
          </a:p>
        </p:txBody>
      </p:sp>
      <p:pic>
        <p:nvPicPr>
          <p:cNvPr id="19460" name="Imagen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PROPUESTA</a:t>
            </a:r>
            <a:endParaRPr lang="es-ES_tradnl" sz="2000" b="1" dirty="0">
              <a:solidFill>
                <a:schemeClr val="tx1"/>
              </a:solidFill>
              <a:latin typeface="Tahoma" pitchFamily="34" charset="0"/>
              <a:cs typeface="Tahoma" pitchFamily="34" charset="0"/>
            </a:endParaRPr>
          </a:p>
        </p:txBody>
      </p:sp>
      <p:pic>
        <p:nvPicPr>
          <p:cNvPr id="19464" name="Imagen 6"/>
          <p:cNvPicPr>
            <a:picLocks noChangeAspect="1" noChangeArrowheads="1"/>
          </p:cNvPicPr>
          <p:nvPr/>
        </p:nvPicPr>
        <p:blipFill>
          <a:blip r:embed="rId3">
            <a:extLst>
              <a:ext uri="{28A0092B-C50C-407E-A947-70E740481C1C}">
                <a14:useLocalDpi xmlns:a14="http://schemas.microsoft.com/office/drawing/2010/main" val="0"/>
              </a:ext>
            </a:extLst>
          </a:blip>
          <a:srcRect l="20876" t="15396" r="20911" b="32079"/>
          <a:stretch>
            <a:fillRect/>
          </a:stretch>
        </p:blipFill>
        <p:spPr bwMode="auto">
          <a:xfrm>
            <a:off x="1403350" y="1163638"/>
            <a:ext cx="6696075"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3707904" y="6342063"/>
            <a:ext cx="4032448" cy="369332"/>
          </a:xfrm>
          <a:prstGeom prst="rect">
            <a:avLst/>
          </a:prstGeom>
          <a:noFill/>
        </p:spPr>
        <p:txBody>
          <a:bodyPr wrap="square" rtlCol="0">
            <a:spAutoFit/>
          </a:bodyPr>
          <a:lstStyle/>
          <a:p>
            <a:r>
              <a:rPr lang="es-EC" dirty="0">
                <a:solidFill>
                  <a:srgbClr val="FF0000"/>
                </a:solidFill>
              </a:rPr>
              <a:t>DURANTE LA ENTRADA EN CALOR</a:t>
            </a:r>
            <a:endParaRPr lang="en-US" dirty="0">
              <a:solidFill>
                <a:srgbClr val="FF0000"/>
              </a:solidFill>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r>
              <a:rPr lang="es-EC" dirty="0">
                <a:solidFill>
                  <a:srgbClr val="002060"/>
                </a:solidFill>
              </a:rPr>
              <a:t>EVALUACIÓN MEDIANTE FICHAS DE OBSERVACIÓN EN COMPETENCIA.</a:t>
            </a:r>
            <a:endParaRPr lang="en-US" dirty="0">
              <a:solidFill>
                <a:srgbClr val="002060"/>
              </a:solidFill>
            </a:endParaRPr>
          </a:p>
        </p:txBody>
      </p:sp>
      <p:sp>
        <p:nvSpPr>
          <p:cNvPr id="4" name="Marcador de pie de página 3"/>
          <p:cNvSpPr>
            <a:spLocks noGrp="1"/>
          </p:cNvSpPr>
          <p:nvPr>
            <p:ph type="ftr" sz="quarter" idx="11"/>
          </p:nvPr>
        </p:nvSpPr>
        <p:spPr/>
        <p:txBody>
          <a:bodyPr/>
          <a:lstStyle/>
          <a:p>
            <a:pPr>
              <a:defRPr/>
            </a:pPr>
            <a:endParaRPr lang="es-ES" dirty="0"/>
          </a:p>
        </p:txBody>
      </p:sp>
      <p:sp>
        <p:nvSpPr>
          <p:cNvPr id="5" name="Marcador de número de diapositiva 4"/>
          <p:cNvSpPr>
            <a:spLocks noGrp="1"/>
          </p:cNvSpPr>
          <p:nvPr>
            <p:ph type="sldNum" sz="quarter" idx="12"/>
          </p:nvPr>
        </p:nvSpPr>
        <p:spPr/>
        <p:txBody>
          <a:bodyPr/>
          <a:lstStyle/>
          <a:p>
            <a:pPr>
              <a:defRPr/>
            </a:pPr>
            <a:fld id="{AEB00A75-95BD-4D93-B513-881C8E3AB151}" type="slidenum">
              <a:rPr lang="es-ES" altLang="es-ES" smtClean="0"/>
              <a:pPr>
                <a:defRPr/>
              </a:pPr>
              <a:t>15</a:t>
            </a:fld>
            <a:endParaRPr lang="es-ES" altLang="es-ES"/>
          </a:p>
        </p:txBody>
      </p:sp>
    </p:spTree>
    <p:extLst>
      <p:ext uri="{BB962C8B-B14F-4D97-AF65-F5344CB8AC3E}">
        <p14:creationId xmlns:p14="http://schemas.microsoft.com/office/powerpoint/2010/main" val="2162635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a:xfrm>
            <a:off x="1987551" y="6116638"/>
            <a:ext cx="4744690" cy="365125"/>
          </a:xfrm>
        </p:spPr>
        <p:txBody>
          <a:bodyPr/>
          <a:lstStyle/>
          <a:p>
            <a:pPr>
              <a:defRPr/>
            </a:pPr>
            <a:r>
              <a:rPr lang="es-ES" sz="1200" dirty="0">
                <a:solidFill>
                  <a:srgbClr val="FF0000"/>
                </a:solidFill>
              </a:rPr>
              <a:t>PUESTA EN CONSIDERACIÓN A LOS PROFESIONALES DEL DEPORTE</a:t>
            </a:r>
          </a:p>
        </p:txBody>
      </p:sp>
      <p:sp>
        <p:nvSpPr>
          <p:cNvPr id="3" name="Marcador de número de diapositiva 2"/>
          <p:cNvSpPr>
            <a:spLocks noGrp="1"/>
          </p:cNvSpPr>
          <p:nvPr>
            <p:ph type="sldNum" sz="quarter" idx="12"/>
          </p:nvPr>
        </p:nvSpPr>
        <p:spPr/>
        <p:txBody>
          <a:bodyPr/>
          <a:lstStyle/>
          <a:p>
            <a:pPr>
              <a:defRPr/>
            </a:pPr>
            <a:fld id="{FEC7D155-B625-416A-A6E1-70BA1B85D811}" type="slidenum">
              <a:rPr lang="es-ES" altLang="es-ES" smtClean="0"/>
              <a:pPr>
                <a:defRPr/>
              </a:pPr>
              <a:t>16</a:t>
            </a:fld>
            <a:endParaRPr lang="es-ES" altLang="es-ES"/>
          </a:p>
        </p:txBody>
      </p:sp>
      <p:pic>
        <p:nvPicPr>
          <p:cNvPr id="20484" name="Imagen 3"/>
          <p:cNvPicPr>
            <a:picLocks noChangeAspect="1" noChangeArrowheads="1"/>
          </p:cNvPicPr>
          <p:nvPr/>
        </p:nvPicPr>
        <p:blipFill>
          <a:blip r:embed="rId2">
            <a:extLst>
              <a:ext uri="{28A0092B-C50C-407E-A947-70E740481C1C}">
                <a14:useLocalDpi xmlns:a14="http://schemas.microsoft.com/office/drawing/2010/main" val="0"/>
              </a:ext>
            </a:extLst>
          </a:blip>
          <a:srcRect l="7806" t="24753" r="9200" b="24229"/>
          <a:stretch>
            <a:fillRect/>
          </a:stretch>
        </p:blipFill>
        <p:spPr bwMode="auto">
          <a:xfrm>
            <a:off x="1042204" y="715963"/>
            <a:ext cx="7643812"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172913D2-27D7-4C26-87FC-2A3235A1FB0D}"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17</a:t>
            </a:fld>
            <a:endParaRPr lang="es-ES" altLang="es-ES" sz="1000">
              <a:solidFill>
                <a:srgbClr val="AFADA5"/>
              </a:solidFill>
              <a:latin typeface="Arial" panose="020B0604020202020204" pitchFamily="34" charset="0"/>
            </a:endParaRPr>
          </a:p>
        </p:txBody>
      </p:sp>
      <p:sp>
        <p:nvSpPr>
          <p:cNvPr id="21507"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03112562-FB07-43F9-AC5E-9446EC26DBAE}"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17</a:t>
            </a:fld>
            <a:endParaRPr lang="es-ES" altLang="es-ES" sz="1400">
              <a:solidFill>
                <a:srgbClr val="FFFFFF"/>
              </a:solidFill>
              <a:latin typeface="Calibri" panose="020F0502020204030204" pitchFamily="34" charset="0"/>
            </a:endParaRPr>
          </a:p>
        </p:txBody>
      </p:sp>
      <p:pic>
        <p:nvPicPr>
          <p:cNvPr id="21508" name="Imagen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ANÁLISIS DE LOS RESULTADOS ¾</a:t>
            </a:r>
            <a:r>
              <a:rPr lang="en-US" sz="2000" b="1" dirty="0">
                <a:solidFill>
                  <a:schemeClr val="tx1"/>
                </a:solidFill>
                <a:latin typeface="Tahoma" pitchFamily="34" charset="0"/>
                <a:cs typeface="Tahoma" pitchFamily="34" charset="0"/>
              </a:rPr>
              <a:t> DE CANCHA</a:t>
            </a:r>
            <a:r>
              <a:rPr lang="es-CO" sz="2000" b="1" dirty="0">
                <a:solidFill>
                  <a:schemeClr val="tx1"/>
                </a:solidFill>
                <a:latin typeface="Tahoma" pitchFamily="34" charset="0"/>
                <a:cs typeface="Tahoma" pitchFamily="34" charset="0"/>
              </a:rPr>
              <a:t>  </a:t>
            </a:r>
            <a:endParaRPr lang="es-ES_tradnl" sz="2000" b="1" dirty="0">
              <a:solidFill>
                <a:schemeClr val="tx1"/>
              </a:solidFill>
              <a:latin typeface="Tahoma" pitchFamily="34" charset="0"/>
              <a:cs typeface="Tahoma" pitchFamily="34" charset="0"/>
            </a:endParaRPr>
          </a:p>
        </p:txBody>
      </p:sp>
      <p:graphicFrame>
        <p:nvGraphicFramePr>
          <p:cNvPr id="2" name="Tabla 1"/>
          <p:cNvGraphicFramePr>
            <a:graphicFrameLocks noGrp="1"/>
          </p:cNvGraphicFramePr>
          <p:nvPr/>
        </p:nvGraphicFramePr>
        <p:xfrm>
          <a:off x="827088" y="981075"/>
          <a:ext cx="4105275" cy="2160590"/>
        </p:xfrm>
        <a:graphic>
          <a:graphicData uri="http://schemas.openxmlformats.org/drawingml/2006/table">
            <a:tbl>
              <a:tblPr firstRow="1" firstCol="1" bandRow="1">
                <a:tableStyleId>{5C22544A-7EE6-4342-B048-85BDC9FD1C3A}</a:tableStyleId>
              </a:tblPr>
              <a:tblGrid>
                <a:gridCol w="1105655">
                  <a:extLst>
                    <a:ext uri="{9D8B030D-6E8A-4147-A177-3AD203B41FA5}">
                      <a16:colId xmlns:a16="http://schemas.microsoft.com/office/drawing/2014/main" val="1058405627"/>
                    </a:ext>
                  </a:extLst>
                </a:gridCol>
                <a:gridCol w="1410773">
                  <a:extLst>
                    <a:ext uri="{9D8B030D-6E8A-4147-A177-3AD203B41FA5}">
                      <a16:colId xmlns:a16="http://schemas.microsoft.com/office/drawing/2014/main" val="3994841962"/>
                    </a:ext>
                  </a:extLst>
                </a:gridCol>
                <a:gridCol w="1588847">
                  <a:extLst>
                    <a:ext uri="{9D8B030D-6E8A-4147-A177-3AD203B41FA5}">
                      <a16:colId xmlns:a16="http://schemas.microsoft.com/office/drawing/2014/main" val="3912094632"/>
                    </a:ext>
                  </a:extLst>
                </a:gridCol>
              </a:tblGrid>
              <a:tr h="432118">
                <a:tc>
                  <a:txBody>
                    <a:bodyPr/>
                    <a:lstStyle/>
                    <a:p>
                      <a:endParaRPr lang="en-US" sz="1100">
                        <a:effectLst/>
                        <a:latin typeface="Calibri" panose="020F0502020204030204" pitchFamily="34" charset="0"/>
                        <a:cs typeface="Times New Roman" panose="02020603050405020304" pitchFamily="18" charset="0"/>
                      </a:endParaRPr>
                    </a:p>
                  </a:txBody>
                  <a:tcPr marL="68594" marR="68594" marT="0" marB="0"/>
                </a:tc>
                <a:tc gridSpan="2">
                  <a:txBody>
                    <a:bodyPr/>
                    <a:lstStyle/>
                    <a:p>
                      <a:pPr algn="ctr">
                        <a:spcAft>
                          <a:spcPts val="0"/>
                        </a:spcAft>
                      </a:pPr>
                      <a:r>
                        <a:rPr lang="es-ES" sz="1200">
                          <a:effectLst/>
                        </a:rPr>
                        <a:t>RESULTADOS POSITIVOS TACTICOS  EN LAS 3/4 CANCHA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tc hMerge="1">
                  <a:txBody>
                    <a:bodyPr/>
                    <a:lstStyle/>
                    <a:p>
                      <a:endParaRPr lang="en-US"/>
                    </a:p>
                  </a:txBody>
                  <a:tcPr/>
                </a:tc>
                <a:extLst>
                  <a:ext uri="{0D108BD9-81ED-4DB2-BD59-A6C34878D82A}">
                    <a16:rowId xmlns:a16="http://schemas.microsoft.com/office/drawing/2014/main" val="1758923956"/>
                  </a:ext>
                </a:extLst>
              </a:tr>
              <a:tr h="432118">
                <a:tc>
                  <a:txBody>
                    <a:bodyPr/>
                    <a:lstStyle/>
                    <a:p>
                      <a:pPr>
                        <a:spcAft>
                          <a:spcPts val="0"/>
                        </a:spcAft>
                      </a:pPr>
                      <a:r>
                        <a:rPr lang="es-ES" sz="1200">
                          <a:effectLst/>
                        </a:rPr>
                        <a:t> PRINCIPIO TACTICO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tc>
                  <a:txBody>
                    <a:bodyPr/>
                    <a:lstStyle/>
                    <a:p>
                      <a:pPr algn="ctr">
                        <a:spcAft>
                          <a:spcPts val="0"/>
                        </a:spcAft>
                      </a:pPr>
                      <a:r>
                        <a:rPr lang="es-ES" sz="1200">
                          <a:effectLst/>
                        </a:rPr>
                        <a:t>Primer partido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tc>
                  <a:txBody>
                    <a:bodyPr/>
                    <a:lstStyle/>
                    <a:p>
                      <a:pPr algn="ctr">
                        <a:spcAft>
                          <a:spcPts val="0"/>
                        </a:spcAft>
                      </a:pPr>
                      <a:r>
                        <a:rPr lang="es-ES" sz="1200">
                          <a:effectLst/>
                        </a:rPr>
                        <a:t>Segundo Partido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extLst>
                  <a:ext uri="{0D108BD9-81ED-4DB2-BD59-A6C34878D82A}">
                    <a16:rowId xmlns:a16="http://schemas.microsoft.com/office/drawing/2014/main" val="2132990355"/>
                  </a:ext>
                </a:extLst>
              </a:tr>
              <a:tr h="216059">
                <a:tc>
                  <a:txBody>
                    <a:bodyPr/>
                    <a:lstStyle/>
                    <a:p>
                      <a:pPr>
                        <a:spcAft>
                          <a:spcPts val="0"/>
                        </a:spcAft>
                      </a:pPr>
                      <a:r>
                        <a:rPr lang="es-ES" sz="1200">
                          <a:effectLst/>
                        </a:rPr>
                        <a:t>MARCAJE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tc>
                  <a:txBody>
                    <a:bodyPr/>
                    <a:lstStyle/>
                    <a:p>
                      <a:pPr algn="ctr">
                        <a:spcAft>
                          <a:spcPts val="0"/>
                        </a:spcAft>
                      </a:pPr>
                      <a:r>
                        <a:rPr lang="es-ES" sz="1200">
                          <a:effectLst/>
                        </a:rPr>
                        <a:t>59,55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tc>
                  <a:txBody>
                    <a:bodyPr/>
                    <a:lstStyle/>
                    <a:p>
                      <a:pPr algn="ctr">
                        <a:spcAft>
                          <a:spcPts val="0"/>
                        </a:spcAft>
                      </a:pPr>
                      <a:r>
                        <a:rPr lang="es-ES" sz="900">
                          <a:effectLst/>
                        </a:rPr>
                        <a:t>65,15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extLst>
                  <a:ext uri="{0D108BD9-81ED-4DB2-BD59-A6C34878D82A}">
                    <a16:rowId xmlns:a16="http://schemas.microsoft.com/office/drawing/2014/main" val="2352519698"/>
                  </a:ext>
                </a:extLst>
              </a:tr>
              <a:tr h="432118">
                <a:tc>
                  <a:txBody>
                    <a:bodyPr/>
                    <a:lstStyle/>
                    <a:p>
                      <a:pPr>
                        <a:spcAft>
                          <a:spcPts val="0"/>
                        </a:spcAft>
                      </a:pPr>
                      <a:r>
                        <a:rPr lang="es-ES" sz="1200">
                          <a:effectLst/>
                        </a:rPr>
                        <a:t>COBERTURA</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tc>
                  <a:txBody>
                    <a:bodyPr/>
                    <a:lstStyle/>
                    <a:p>
                      <a:pPr algn="ctr">
                        <a:spcAft>
                          <a:spcPts val="0"/>
                        </a:spcAft>
                      </a:pPr>
                      <a:r>
                        <a:rPr lang="es-ES" sz="1200">
                          <a:effectLst/>
                        </a:rPr>
                        <a:t>60,42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tc>
                  <a:txBody>
                    <a:bodyPr/>
                    <a:lstStyle/>
                    <a:p>
                      <a:pPr algn="ctr">
                        <a:spcAft>
                          <a:spcPts val="0"/>
                        </a:spcAft>
                      </a:pPr>
                      <a:r>
                        <a:rPr lang="es-ES" sz="900">
                          <a:effectLst/>
                        </a:rPr>
                        <a:t>67,71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extLst>
                  <a:ext uri="{0D108BD9-81ED-4DB2-BD59-A6C34878D82A}">
                    <a16:rowId xmlns:a16="http://schemas.microsoft.com/office/drawing/2014/main" val="577045517"/>
                  </a:ext>
                </a:extLst>
              </a:tr>
              <a:tr h="216059">
                <a:tc>
                  <a:txBody>
                    <a:bodyPr/>
                    <a:lstStyle/>
                    <a:p>
                      <a:pPr>
                        <a:spcAft>
                          <a:spcPts val="0"/>
                        </a:spcAft>
                      </a:pPr>
                      <a:r>
                        <a:rPr lang="es-ES" sz="1200">
                          <a:effectLst/>
                        </a:rPr>
                        <a:t>PERMUTA</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tc>
                  <a:txBody>
                    <a:bodyPr/>
                    <a:lstStyle/>
                    <a:p>
                      <a:pPr algn="ctr">
                        <a:spcAft>
                          <a:spcPts val="0"/>
                        </a:spcAft>
                      </a:pPr>
                      <a:r>
                        <a:rPr lang="es-ES" sz="1200">
                          <a:effectLst/>
                        </a:rPr>
                        <a:t>39,29</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tc>
                  <a:txBody>
                    <a:bodyPr/>
                    <a:lstStyle/>
                    <a:p>
                      <a:pPr algn="ctr">
                        <a:spcAft>
                          <a:spcPts val="0"/>
                        </a:spcAft>
                      </a:pPr>
                      <a:r>
                        <a:rPr lang="es-ES" sz="900">
                          <a:effectLst/>
                        </a:rPr>
                        <a:t>56,25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extLst>
                  <a:ext uri="{0D108BD9-81ED-4DB2-BD59-A6C34878D82A}">
                    <a16:rowId xmlns:a16="http://schemas.microsoft.com/office/drawing/2014/main" val="3826696941"/>
                  </a:ext>
                </a:extLst>
              </a:tr>
              <a:tr h="216059">
                <a:tc>
                  <a:txBody>
                    <a:bodyPr/>
                    <a:lstStyle/>
                    <a:p>
                      <a:pPr>
                        <a:spcAft>
                          <a:spcPts val="0"/>
                        </a:spcAft>
                      </a:pPr>
                      <a:r>
                        <a:rPr lang="es-ES" sz="1200">
                          <a:effectLst/>
                        </a:rPr>
                        <a:t>PRESIÒN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tc>
                  <a:txBody>
                    <a:bodyPr/>
                    <a:lstStyle/>
                    <a:p>
                      <a:pPr algn="ctr">
                        <a:spcAft>
                          <a:spcPts val="0"/>
                        </a:spcAft>
                      </a:pPr>
                      <a:r>
                        <a:rPr lang="es-ES" sz="1200">
                          <a:effectLst/>
                        </a:rPr>
                        <a:t>62,73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tc>
                  <a:txBody>
                    <a:bodyPr/>
                    <a:lstStyle/>
                    <a:p>
                      <a:pPr algn="ctr">
                        <a:spcAft>
                          <a:spcPts val="0"/>
                        </a:spcAft>
                      </a:pPr>
                      <a:r>
                        <a:rPr lang="es-ES" sz="900" dirty="0">
                          <a:effectLst/>
                        </a:rPr>
                        <a:t>92,86</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extLst>
                  <a:ext uri="{0D108BD9-81ED-4DB2-BD59-A6C34878D82A}">
                    <a16:rowId xmlns:a16="http://schemas.microsoft.com/office/drawing/2014/main" val="3297276015"/>
                  </a:ext>
                </a:extLst>
              </a:tr>
              <a:tr h="216059">
                <a:tc>
                  <a:txBody>
                    <a:bodyPr/>
                    <a:lstStyle/>
                    <a:p>
                      <a:pPr>
                        <a:spcAft>
                          <a:spcPts val="0"/>
                        </a:spcAft>
                      </a:pPr>
                      <a:r>
                        <a:rPr lang="es-ES" sz="1200">
                          <a:effectLst/>
                        </a:rPr>
                        <a:t>REPLIEGUE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tc>
                  <a:txBody>
                    <a:bodyPr/>
                    <a:lstStyle/>
                    <a:p>
                      <a:pPr algn="ctr">
                        <a:spcAft>
                          <a:spcPts val="0"/>
                        </a:spcAft>
                      </a:pPr>
                      <a:r>
                        <a:rPr lang="es-ES" sz="1200">
                          <a:effectLst/>
                        </a:rPr>
                        <a:t>51,43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tc>
                  <a:txBody>
                    <a:bodyPr/>
                    <a:lstStyle/>
                    <a:p>
                      <a:pPr algn="ctr">
                        <a:spcAft>
                          <a:spcPts val="0"/>
                        </a:spcAft>
                      </a:pPr>
                      <a:r>
                        <a:rPr lang="es-ES" sz="900" dirty="0">
                          <a:effectLst/>
                        </a:rPr>
                        <a:t>55,00</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94" marR="68594" marT="0" marB="0"/>
                </a:tc>
                <a:extLst>
                  <a:ext uri="{0D108BD9-81ED-4DB2-BD59-A6C34878D82A}">
                    <a16:rowId xmlns:a16="http://schemas.microsoft.com/office/drawing/2014/main" val="1220398598"/>
                  </a:ext>
                </a:extLst>
              </a:tr>
            </a:tbl>
          </a:graphicData>
        </a:graphic>
      </p:graphicFrame>
      <p:sp>
        <p:nvSpPr>
          <p:cNvPr id="21546" name="Rectángulo 2"/>
          <p:cNvSpPr>
            <a:spLocks noChangeArrowheads="1"/>
          </p:cNvSpPr>
          <p:nvPr/>
        </p:nvSpPr>
        <p:spPr bwMode="auto">
          <a:xfrm>
            <a:off x="5148263" y="927100"/>
            <a:ext cx="3744912"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s-ES" altLang="en-US" dirty="0">
                <a:cs typeface="Times New Roman" panose="02020603050405020304" pitchFamily="18" charset="0"/>
              </a:rPr>
              <a:t>Se observa en los resultados tácticos de ¾ partes de la cancha en el principio táctico defensivo de </a:t>
            </a:r>
            <a:r>
              <a:rPr lang="es-ES" altLang="en-US" dirty="0">
                <a:solidFill>
                  <a:srgbClr val="FF0000"/>
                </a:solidFill>
                <a:cs typeface="Times New Roman" panose="02020603050405020304" pitchFamily="18" charset="0"/>
              </a:rPr>
              <a:t>marcaje un 5.6 %</a:t>
            </a:r>
            <a:r>
              <a:rPr lang="es-ES" altLang="en-US" dirty="0">
                <a:cs typeface="Times New Roman" panose="02020603050405020304" pitchFamily="18" charset="0"/>
              </a:rPr>
              <a:t> de mejora, mientras que en la </a:t>
            </a:r>
            <a:r>
              <a:rPr lang="es-ES" altLang="en-US" dirty="0">
                <a:solidFill>
                  <a:srgbClr val="FF0000"/>
                </a:solidFill>
                <a:cs typeface="Times New Roman" panose="02020603050405020304" pitchFamily="18" charset="0"/>
              </a:rPr>
              <a:t>cobertura</a:t>
            </a:r>
            <a:r>
              <a:rPr lang="es-ES" altLang="en-US" dirty="0">
                <a:cs typeface="Times New Roman" panose="02020603050405020304" pitchFamily="18" charset="0"/>
              </a:rPr>
              <a:t> una </a:t>
            </a:r>
            <a:r>
              <a:rPr lang="es-ES" altLang="en-US" dirty="0">
                <a:solidFill>
                  <a:srgbClr val="FF0000"/>
                </a:solidFill>
                <a:cs typeface="Times New Roman" panose="02020603050405020304" pitchFamily="18" charset="0"/>
              </a:rPr>
              <a:t>mejora de 7.29%</a:t>
            </a:r>
            <a:r>
              <a:rPr lang="es-ES" altLang="en-US" dirty="0">
                <a:cs typeface="Times New Roman" panose="02020603050405020304" pitchFamily="18" charset="0"/>
              </a:rPr>
              <a:t>, en la </a:t>
            </a:r>
            <a:r>
              <a:rPr lang="es-ES" altLang="en-US" dirty="0">
                <a:solidFill>
                  <a:srgbClr val="FF0000"/>
                </a:solidFill>
                <a:cs typeface="Times New Roman" panose="02020603050405020304" pitchFamily="18" charset="0"/>
              </a:rPr>
              <a:t>permuta</a:t>
            </a:r>
            <a:r>
              <a:rPr lang="es-ES" altLang="en-US" dirty="0">
                <a:cs typeface="Times New Roman" panose="02020603050405020304" pitchFamily="18" charset="0"/>
              </a:rPr>
              <a:t> encontramos </a:t>
            </a:r>
            <a:r>
              <a:rPr lang="es-ES" altLang="en-US" dirty="0">
                <a:solidFill>
                  <a:srgbClr val="FF0000"/>
                </a:solidFill>
                <a:cs typeface="Times New Roman" panose="02020603050405020304" pitchFamily="18" charset="0"/>
              </a:rPr>
              <a:t>16.96%</a:t>
            </a:r>
            <a:r>
              <a:rPr lang="es-ES" altLang="en-US" dirty="0">
                <a:cs typeface="Times New Roman" panose="02020603050405020304" pitchFamily="18" charset="0"/>
              </a:rPr>
              <a:t> de mejora , en la </a:t>
            </a:r>
            <a:r>
              <a:rPr lang="es-ES" altLang="en-US" dirty="0">
                <a:solidFill>
                  <a:srgbClr val="FF0000"/>
                </a:solidFill>
                <a:cs typeface="Times New Roman" panose="02020603050405020304" pitchFamily="18" charset="0"/>
              </a:rPr>
              <a:t>presión</a:t>
            </a:r>
            <a:r>
              <a:rPr lang="es-ES" altLang="en-US" dirty="0">
                <a:cs typeface="Times New Roman" panose="02020603050405020304" pitchFamily="18" charset="0"/>
              </a:rPr>
              <a:t> una mejora del </a:t>
            </a:r>
            <a:r>
              <a:rPr lang="es-ES" altLang="en-US" dirty="0">
                <a:solidFill>
                  <a:srgbClr val="FF0000"/>
                </a:solidFill>
                <a:cs typeface="Times New Roman" panose="02020603050405020304" pitchFamily="18" charset="0"/>
              </a:rPr>
              <a:t>30.13%</a:t>
            </a:r>
            <a:r>
              <a:rPr lang="es-ES" altLang="en-US" dirty="0">
                <a:cs typeface="Times New Roman" panose="02020603050405020304" pitchFamily="18" charset="0"/>
              </a:rPr>
              <a:t> y en el </a:t>
            </a:r>
            <a:r>
              <a:rPr lang="es-ES" altLang="en-US" dirty="0">
                <a:solidFill>
                  <a:srgbClr val="FF0000"/>
                </a:solidFill>
                <a:cs typeface="Times New Roman" panose="02020603050405020304" pitchFamily="18" charset="0"/>
              </a:rPr>
              <a:t>repliegue</a:t>
            </a:r>
            <a:r>
              <a:rPr lang="es-ES" altLang="en-US" dirty="0">
                <a:cs typeface="Times New Roman" panose="02020603050405020304" pitchFamily="18" charset="0"/>
              </a:rPr>
              <a:t> una mejora del </a:t>
            </a:r>
            <a:r>
              <a:rPr lang="es-ES" altLang="en-US" dirty="0">
                <a:solidFill>
                  <a:srgbClr val="FF0000"/>
                </a:solidFill>
                <a:cs typeface="Times New Roman" panose="02020603050405020304" pitchFamily="18" charset="0"/>
              </a:rPr>
              <a:t>3.57%</a:t>
            </a:r>
            <a:r>
              <a:rPr lang="es-ES" altLang="en-US" dirty="0">
                <a:cs typeface="Times New Roman" panose="02020603050405020304" pitchFamily="18" charset="0"/>
              </a:rPr>
              <a:t> en relación de los partidos desarrollados y una vez aplicado la propuesta de </a:t>
            </a:r>
            <a:r>
              <a:rPr lang="es-ES" altLang="en-US" dirty="0" err="1">
                <a:cs typeface="Times New Roman" panose="02020603050405020304" pitchFamily="18" charset="0"/>
              </a:rPr>
              <a:t>mejora.FUERZA</a:t>
            </a:r>
            <a:r>
              <a:rPr lang="es-ES" altLang="en-US">
                <a:cs typeface="Times New Roman" panose="02020603050405020304" pitchFamily="18" charset="0"/>
              </a:rPr>
              <a:t> AMARILLA.</a:t>
            </a:r>
            <a:endParaRPr lang="en-US" altLang="en-US" dirty="0">
              <a:latin typeface="Times New Roman" panose="02020603050405020304" pitchFamily="18" charset="0"/>
              <a:cs typeface="Times New Roman" panose="02020603050405020304" pitchFamily="18" charset="0"/>
            </a:endParaRPr>
          </a:p>
        </p:txBody>
      </p:sp>
      <p:pic>
        <p:nvPicPr>
          <p:cNvPr id="9" name="Imagen 8"/>
          <p:cNvPicPr/>
          <p:nvPr/>
        </p:nvPicPr>
        <p:blipFill rotWithShape="1">
          <a:blip r:embed="rId3"/>
          <a:srcRect l="27496" t="34413" r="45179" b="20607"/>
          <a:stretch/>
        </p:blipFill>
        <p:spPr bwMode="auto">
          <a:xfrm>
            <a:off x="814025" y="3414472"/>
            <a:ext cx="4118338" cy="2927591"/>
          </a:xfrm>
          <a:prstGeom prst="rect">
            <a:avLst/>
          </a:prstGeom>
          <a:ln>
            <a:noFill/>
          </a:ln>
          <a:extLst>
            <a:ext uri="{53640926-AAD7-44D8-BBD7-CCE9431645EC}">
              <a14:shadowObscured xmlns:a14="http://schemas.microsoft.com/office/drawing/2010/main"/>
            </a:ext>
          </a:extLst>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Marcador de fecha"/>
          <p:cNvSpPr txBox="1">
            <a:spLocks noGrp="1"/>
          </p:cNvSpPr>
          <p:nvPr/>
        </p:nvSpPr>
        <p:spPr>
          <a:xfrm>
            <a:off x="3776663" y="5976938"/>
            <a:ext cx="2286000" cy="365125"/>
          </a:xfrm>
          <a:prstGeom prst="rect">
            <a:avLst/>
          </a:prstGeom>
          <a:noFill/>
        </p:spPr>
        <p:txBody>
          <a:bodyPr anchor="b"/>
          <a:lstStyle/>
          <a:p>
            <a:pPr algn="r" eaLnBrk="1" hangingPunct="1">
              <a:defRPr/>
            </a:pPr>
            <a:endParaRPr lang="es-ES" sz="1000" dirty="0">
              <a:solidFill>
                <a:schemeClr val="bg2">
                  <a:shade val="50000"/>
                </a:schemeClr>
              </a:solidFill>
              <a:latin typeface="Arial" charset="0"/>
              <a:cs typeface="+mn-cs"/>
            </a:endParaRPr>
          </a:p>
        </p:txBody>
      </p:sp>
      <p:sp>
        <p:nvSpPr>
          <p:cNvPr id="22531"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B85177A5-605A-4E7C-8578-911A944574C2}"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18</a:t>
            </a:fld>
            <a:endParaRPr lang="es-ES" altLang="es-ES" sz="1000">
              <a:solidFill>
                <a:srgbClr val="AFADA5"/>
              </a:solidFill>
              <a:latin typeface="Arial" panose="020B0604020202020204" pitchFamily="34" charset="0"/>
            </a:endParaRPr>
          </a:p>
        </p:txBody>
      </p:sp>
      <p:sp>
        <p:nvSpPr>
          <p:cNvPr id="22532"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9F56FED7-D108-4F1C-9B46-ACD0B60ED7E5}"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18</a:t>
            </a:fld>
            <a:endParaRPr lang="es-ES" altLang="es-ES" sz="1400">
              <a:solidFill>
                <a:srgbClr val="FFFFFF"/>
              </a:solidFill>
              <a:latin typeface="Calibri" panose="020F0502020204030204" pitchFamily="34" charset="0"/>
            </a:endParaRPr>
          </a:p>
        </p:txBody>
      </p:sp>
      <p:pic>
        <p:nvPicPr>
          <p:cNvPr id="22533" name="Imagen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ANÁLISIS DE LOS RESULTADOS ¾</a:t>
            </a:r>
            <a:r>
              <a:rPr lang="en-US" sz="2000" b="1" dirty="0">
                <a:solidFill>
                  <a:schemeClr val="tx1"/>
                </a:solidFill>
                <a:latin typeface="Tahoma" pitchFamily="34" charset="0"/>
                <a:cs typeface="Tahoma" pitchFamily="34" charset="0"/>
              </a:rPr>
              <a:t> DE CANCHA</a:t>
            </a:r>
            <a:endParaRPr lang="es-ES_tradnl" sz="2000" b="1" dirty="0">
              <a:solidFill>
                <a:schemeClr val="tx1"/>
              </a:solidFill>
              <a:latin typeface="Tahoma" pitchFamily="34" charset="0"/>
              <a:cs typeface="Tahoma" pitchFamily="34" charset="0"/>
            </a:endParaRPr>
          </a:p>
        </p:txBody>
      </p:sp>
      <p:pic>
        <p:nvPicPr>
          <p:cNvPr id="22537" name="Imagen 13"/>
          <p:cNvPicPr>
            <a:picLocks noChangeAspect="1" noChangeArrowheads="1"/>
          </p:cNvPicPr>
          <p:nvPr/>
        </p:nvPicPr>
        <p:blipFill>
          <a:blip r:embed="rId3">
            <a:extLst>
              <a:ext uri="{28A0092B-C50C-407E-A947-70E740481C1C}">
                <a14:useLocalDpi xmlns:a14="http://schemas.microsoft.com/office/drawing/2010/main" val="0"/>
              </a:ext>
            </a:extLst>
          </a:blip>
          <a:srcRect l="21724" t="58563" r="38731" b="20607"/>
          <a:stretch>
            <a:fillRect/>
          </a:stretch>
        </p:blipFill>
        <p:spPr bwMode="auto">
          <a:xfrm>
            <a:off x="971550" y="1125538"/>
            <a:ext cx="36004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Imagen 14"/>
          <p:cNvPicPr>
            <a:picLocks noChangeAspect="1" noChangeArrowheads="1"/>
          </p:cNvPicPr>
          <p:nvPr/>
        </p:nvPicPr>
        <p:blipFill>
          <a:blip r:embed="rId4">
            <a:extLst>
              <a:ext uri="{28A0092B-C50C-407E-A947-70E740481C1C}">
                <a14:useLocalDpi xmlns:a14="http://schemas.microsoft.com/office/drawing/2010/main" val="0"/>
              </a:ext>
            </a:extLst>
          </a:blip>
          <a:srcRect l="21555" t="39244" r="34486" b="25136"/>
          <a:stretch>
            <a:fillRect/>
          </a:stretch>
        </p:blipFill>
        <p:spPr bwMode="auto">
          <a:xfrm>
            <a:off x="971550" y="3614738"/>
            <a:ext cx="36004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Rectángulo 2"/>
          <p:cNvSpPr>
            <a:spLocks noChangeArrowheads="1"/>
          </p:cNvSpPr>
          <p:nvPr/>
        </p:nvSpPr>
        <p:spPr bwMode="auto">
          <a:xfrm>
            <a:off x="4572000" y="925513"/>
            <a:ext cx="4572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200000"/>
              </a:lnSpc>
            </a:pPr>
            <a:r>
              <a:rPr lang="es-ES" altLang="en-US" b="1" dirty="0">
                <a:solidFill>
                  <a:srgbClr val="000000"/>
                </a:solidFill>
                <a:cs typeface="Times New Roman" panose="02020603050405020304" pitchFamily="18" charset="0"/>
              </a:rPr>
              <a:t>Análisis: </a:t>
            </a:r>
            <a:r>
              <a:rPr lang="es-ES" altLang="en-US" dirty="0">
                <a:solidFill>
                  <a:srgbClr val="000000"/>
                </a:solidFill>
                <a:cs typeface="Times New Roman" panose="02020603050405020304" pitchFamily="18" charset="0"/>
              </a:rPr>
              <a:t>en el test táctico se pudo observar que en el primer partido los valores positivos se obtuvieron una media </a:t>
            </a:r>
            <a:r>
              <a:rPr lang="es-ES" altLang="en-US" dirty="0">
                <a:solidFill>
                  <a:srgbClr val="FF0000"/>
                </a:solidFill>
                <a:cs typeface="Times New Roman" panose="02020603050405020304" pitchFamily="18" charset="0"/>
              </a:rPr>
              <a:t>de 54%</a:t>
            </a:r>
            <a:r>
              <a:rPr lang="es-ES" altLang="en-US" dirty="0">
                <a:solidFill>
                  <a:srgbClr val="000000"/>
                </a:solidFill>
                <a:cs typeface="Times New Roman" panose="02020603050405020304" pitchFamily="18" charset="0"/>
              </a:rPr>
              <a:t>, un valor máximo de 67%, un valor mínimo 39,29 %, con un rango de 23,44%. Para el segundo partido y luego de haber aplicado la propuesta alternativa de atención - concentración se obtuvo una media de </a:t>
            </a:r>
            <a:r>
              <a:rPr lang="es-ES" altLang="en-US" dirty="0">
                <a:solidFill>
                  <a:srgbClr val="FF0000"/>
                </a:solidFill>
                <a:cs typeface="Times New Roman" panose="02020603050405020304" pitchFamily="18" charset="0"/>
              </a:rPr>
              <a:t>67.39%</a:t>
            </a:r>
            <a:r>
              <a:rPr lang="es-ES" altLang="en-US" dirty="0">
                <a:solidFill>
                  <a:srgbClr val="000000"/>
                </a:solidFill>
                <a:cs typeface="Times New Roman" panose="02020603050405020304" pitchFamily="18" charset="0"/>
              </a:rPr>
              <a:t> mejorando en </a:t>
            </a:r>
            <a:r>
              <a:rPr lang="es-ES" altLang="en-US" dirty="0">
                <a:solidFill>
                  <a:srgbClr val="FF0000"/>
                </a:solidFill>
                <a:cs typeface="Times New Roman" panose="02020603050405020304" pitchFamily="18" charset="0"/>
              </a:rPr>
              <a:t>12,71%</a:t>
            </a:r>
            <a:r>
              <a:rPr lang="es-ES" altLang="en-US" dirty="0">
                <a:solidFill>
                  <a:srgbClr val="000000"/>
                </a:solidFill>
                <a:cs typeface="Times New Roman" panose="02020603050405020304" pitchFamily="18" charset="0"/>
              </a:rPr>
              <a:t>.</a:t>
            </a:r>
          </a:p>
          <a:p>
            <a:pPr algn="just">
              <a:lnSpc>
                <a:spcPct val="200000"/>
              </a:lnSpc>
            </a:pPr>
            <a:r>
              <a:rPr lang="es-ES" altLang="en-US" dirty="0">
                <a:solidFill>
                  <a:srgbClr val="FF0000"/>
                </a:solidFill>
                <a:latin typeface="Times New Roman" panose="02020603050405020304" pitchFamily="18" charset="0"/>
                <a:cs typeface="Times New Roman" panose="02020603050405020304" pitchFamily="18" charset="0"/>
              </a:rPr>
              <a:t>Correlaciones: 0.695 muy alta</a:t>
            </a:r>
            <a:endParaRPr lang="en-US" altLang="en-US" dirty="0">
              <a:solidFill>
                <a:srgbClr val="FF0000"/>
              </a:solidFill>
              <a:latin typeface="Times New Roman" panose="02020603050405020304" pitchFamily="18" charset="0"/>
              <a:cs typeface="Times New Roman" panose="02020603050405020304" pitchFamily="18" charset="0"/>
            </a:endParaRPr>
          </a:p>
        </p:txBody>
      </p:sp>
      <p:sp>
        <p:nvSpPr>
          <p:cNvPr id="2" name="Flecha derecha 1"/>
          <p:cNvSpPr/>
          <p:nvPr/>
        </p:nvSpPr>
        <p:spPr>
          <a:xfrm>
            <a:off x="1202606" y="6224542"/>
            <a:ext cx="576114" cy="1698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12DCC612-32FD-43C2-95A4-BF9D3E9F6E2E}"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19</a:t>
            </a:fld>
            <a:endParaRPr lang="es-ES" altLang="es-ES" sz="1000">
              <a:solidFill>
                <a:srgbClr val="AFADA5"/>
              </a:solidFill>
              <a:latin typeface="Arial" panose="020B0604020202020204" pitchFamily="34" charset="0"/>
            </a:endParaRPr>
          </a:p>
        </p:txBody>
      </p:sp>
      <p:sp>
        <p:nvSpPr>
          <p:cNvPr id="23555"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C2DD0A74-6909-46E2-9A5E-BA866B5ECE30}"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19</a:t>
            </a:fld>
            <a:endParaRPr lang="es-ES" altLang="es-ES" sz="1400">
              <a:solidFill>
                <a:srgbClr val="FFFFFF"/>
              </a:solidFill>
              <a:latin typeface="Calibri" panose="020F0502020204030204" pitchFamily="34" charset="0"/>
            </a:endParaRPr>
          </a:p>
        </p:txBody>
      </p:sp>
      <p:pic>
        <p:nvPicPr>
          <p:cNvPr id="23556" name="Imagen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ANÁLISIS DE LOS RESULTADOS 2</a:t>
            </a:r>
            <a:r>
              <a:rPr lang="en-US" sz="2000" b="1" dirty="0">
                <a:solidFill>
                  <a:schemeClr val="tx1"/>
                </a:solidFill>
                <a:latin typeface="Tahoma" pitchFamily="34" charset="0"/>
                <a:cs typeface="Tahoma" pitchFamily="34" charset="0"/>
              </a:rPr>
              <a:t>/4 DE CANCHA</a:t>
            </a:r>
            <a:endParaRPr lang="es-ES_tradnl" sz="2000" b="1" dirty="0">
              <a:solidFill>
                <a:schemeClr val="tx1"/>
              </a:solidFill>
              <a:latin typeface="Tahoma" pitchFamily="34" charset="0"/>
              <a:cs typeface="Tahoma" pitchFamily="34" charset="0"/>
            </a:endParaRPr>
          </a:p>
        </p:txBody>
      </p:sp>
      <p:pic>
        <p:nvPicPr>
          <p:cNvPr id="23560" name="Imagen 8"/>
          <p:cNvPicPr>
            <a:picLocks noChangeAspect="1" noChangeArrowheads="1"/>
          </p:cNvPicPr>
          <p:nvPr/>
        </p:nvPicPr>
        <p:blipFill>
          <a:blip r:embed="rId3">
            <a:extLst>
              <a:ext uri="{28A0092B-C50C-407E-A947-70E740481C1C}">
                <a14:useLocalDpi xmlns:a14="http://schemas.microsoft.com/office/drawing/2010/main" val="0"/>
              </a:ext>
            </a:extLst>
          </a:blip>
          <a:srcRect l="21555" t="40451" r="43314" b="34192"/>
          <a:stretch>
            <a:fillRect/>
          </a:stretch>
        </p:blipFill>
        <p:spPr bwMode="auto">
          <a:xfrm>
            <a:off x="900113" y="1052513"/>
            <a:ext cx="3743325"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Imagen 9"/>
          <p:cNvPicPr>
            <a:picLocks noChangeAspect="1" noChangeArrowheads="1"/>
          </p:cNvPicPr>
          <p:nvPr/>
        </p:nvPicPr>
        <p:blipFill>
          <a:blip r:embed="rId4">
            <a:extLst>
              <a:ext uri="{28A0092B-C50C-407E-A947-70E740481C1C}">
                <a14:useLocalDpi xmlns:a14="http://schemas.microsoft.com/office/drawing/2010/main" val="0"/>
              </a:ext>
            </a:extLst>
          </a:blip>
          <a:srcRect l="22913" t="35017" r="30923" b="17287"/>
          <a:stretch>
            <a:fillRect/>
          </a:stretch>
        </p:blipFill>
        <p:spPr bwMode="auto">
          <a:xfrm>
            <a:off x="755650" y="3141663"/>
            <a:ext cx="388778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Rectángulo 1"/>
          <p:cNvSpPr>
            <a:spLocks noChangeArrowheads="1"/>
          </p:cNvSpPr>
          <p:nvPr/>
        </p:nvSpPr>
        <p:spPr bwMode="auto">
          <a:xfrm>
            <a:off x="4672013" y="1093788"/>
            <a:ext cx="43307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s-ES" altLang="en-US" dirty="0">
                <a:cs typeface="Times New Roman" panose="02020603050405020304" pitchFamily="18" charset="0"/>
              </a:rPr>
              <a:t>Se observa en los resultados tácticos de 2/4 partes de la cancha en el principio táctico defensivo de </a:t>
            </a:r>
            <a:r>
              <a:rPr lang="es-ES" altLang="en-US" dirty="0">
                <a:solidFill>
                  <a:srgbClr val="FF0000"/>
                </a:solidFill>
                <a:cs typeface="Times New Roman" panose="02020603050405020304" pitchFamily="18" charset="0"/>
              </a:rPr>
              <a:t>marcaje</a:t>
            </a:r>
            <a:r>
              <a:rPr lang="es-ES" altLang="en-US" dirty="0">
                <a:cs typeface="Times New Roman" panose="02020603050405020304" pitchFamily="18" charset="0"/>
              </a:rPr>
              <a:t> una </a:t>
            </a:r>
            <a:r>
              <a:rPr lang="es-ES" altLang="en-US" dirty="0">
                <a:solidFill>
                  <a:srgbClr val="FF0000"/>
                </a:solidFill>
                <a:cs typeface="Times New Roman" panose="02020603050405020304" pitchFamily="18" charset="0"/>
              </a:rPr>
              <a:t>disminución de 3.52%</a:t>
            </a:r>
            <a:r>
              <a:rPr lang="es-ES" altLang="en-US" dirty="0">
                <a:cs typeface="Times New Roman" panose="02020603050405020304" pitchFamily="18" charset="0"/>
              </a:rPr>
              <a:t>, mientras que en la </a:t>
            </a:r>
            <a:r>
              <a:rPr lang="es-ES" altLang="en-US" dirty="0">
                <a:solidFill>
                  <a:srgbClr val="FF0000"/>
                </a:solidFill>
                <a:cs typeface="Times New Roman" panose="02020603050405020304" pitchFamily="18" charset="0"/>
              </a:rPr>
              <a:t>cobertura una mejora de 3.1%</a:t>
            </a:r>
            <a:r>
              <a:rPr lang="es-ES" altLang="en-US" dirty="0">
                <a:cs typeface="Times New Roman" panose="02020603050405020304" pitchFamily="18" charset="0"/>
              </a:rPr>
              <a:t>, en la </a:t>
            </a:r>
            <a:r>
              <a:rPr lang="es-ES" altLang="en-US" dirty="0">
                <a:solidFill>
                  <a:srgbClr val="FF0000"/>
                </a:solidFill>
                <a:cs typeface="Times New Roman" panose="02020603050405020304" pitchFamily="18" charset="0"/>
              </a:rPr>
              <a:t>permuta</a:t>
            </a:r>
            <a:r>
              <a:rPr lang="es-ES" altLang="en-US" dirty="0">
                <a:cs typeface="Times New Roman" panose="02020603050405020304" pitchFamily="18" charset="0"/>
              </a:rPr>
              <a:t> encontramos </a:t>
            </a:r>
            <a:r>
              <a:rPr lang="es-ES" altLang="en-US" dirty="0">
                <a:solidFill>
                  <a:srgbClr val="FF0000"/>
                </a:solidFill>
                <a:cs typeface="Times New Roman" panose="02020603050405020304" pitchFamily="18" charset="0"/>
              </a:rPr>
              <a:t>9.41%</a:t>
            </a:r>
            <a:r>
              <a:rPr lang="es-ES" altLang="en-US" dirty="0">
                <a:cs typeface="Times New Roman" panose="02020603050405020304" pitchFamily="18" charset="0"/>
              </a:rPr>
              <a:t> de mejora, en la </a:t>
            </a:r>
            <a:r>
              <a:rPr lang="es-ES" altLang="en-US" dirty="0">
                <a:solidFill>
                  <a:srgbClr val="FF0000"/>
                </a:solidFill>
                <a:cs typeface="Times New Roman" panose="02020603050405020304" pitchFamily="18" charset="0"/>
              </a:rPr>
              <a:t>presión</a:t>
            </a:r>
            <a:r>
              <a:rPr lang="es-ES" altLang="en-US" dirty="0">
                <a:cs typeface="Times New Roman" panose="02020603050405020304" pitchFamily="18" charset="0"/>
              </a:rPr>
              <a:t> una </a:t>
            </a:r>
            <a:r>
              <a:rPr lang="es-ES" altLang="en-US" dirty="0">
                <a:solidFill>
                  <a:srgbClr val="FF0000"/>
                </a:solidFill>
                <a:cs typeface="Times New Roman" panose="02020603050405020304" pitchFamily="18" charset="0"/>
              </a:rPr>
              <a:t>disminución del 6.67% </a:t>
            </a:r>
            <a:r>
              <a:rPr lang="es-ES" altLang="en-US" dirty="0">
                <a:cs typeface="Times New Roman" panose="02020603050405020304" pitchFamily="18" charset="0"/>
              </a:rPr>
              <a:t>y en el </a:t>
            </a:r>
            <a:r>
              <a:rPr lang="es-ES" altLang="en-US" dirty="0">
                <a:solidFill>
                  <a:srgbClr val="FF0000"/>
                </a:solidFill>
                <a:cs typeface="Times New Roman" panose="02020603050405020304" pitchFamily="18" charset="0"/>
              </a:rPr>
              <a:t>repliegue</a:t>
            </a:r>
            <a:r>
              <a:rPr lang="es-ES" altLang="en-US" dirty="0">
                <a:cs typeface="Times New Roman" panose="02020603050405020304" pitchFamily="18" charset="0"/>
              </a:rPr>
              <a:t> una disminución de </a:t>
            </a:r>
            <a:r>
              <a:rPr lang="es-ES" altLang="en-US" dirty="0">
                <a:solidFill>
                  <a:srgbClr val="FF0000"/>
                </a:solidFill>
                <a:cs typeface="Times New Roman" panose="02020603050405020304" pitchFamily="18" charset="0"/>
              </a:rPr>
              <a:t>6.82%</a:t>
            </a:r>
            <a:r>
              <a:rPr lang="es-ES" altLang="en-US" dirty="0">
                <a:cs typeface="Times New Roman" panose="02020603050405020304" pitchFamily="18" charset="0"/>
              </a:rPr>
              <a:t> en relación de los partidos desarrollados y una vez aplicado la propuesta de mejora.</a:t>
            </a:r>
            <a:endParaRPr lang="en-US" altLang="en-US" dirty="0">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EBB92979-A15C-4FA8-8B35-5C03EC1F105B}"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2</a:t>
            </a:fld>
            <a:endParaRPr lang="es-ES" altLang="es-ES" sz="1000">
              <a:solidFill>
                <a:srgbClr val="AFADA5"/>
              </a:solidFill>
              <a:latin typeface="Arial" panose="020B0604020202020204" pitchFamily="34" charset="0"/>
            </a:endParaRPr>
          </a:p>
        </p:txBody>
      </p:sp>
      <p:sp>
        <p:nvSpPr>
          <p:cNvPr id="16" name="15 CuadroTexto"/>
          <p:cNvSpPr txBox="1"/>
          <p:nvPr/>
        </p:nvSpPr>
        <p:spPr>
          <a:xfrm>
            <a:off x="1403648" y="334446"/>
            <a:ext cx="6696075" cy="400051"/>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INTRODUCCIÓN</a:t>
            </a:r>
            <a:endParaRPr lang="es-ES_tradnl" sz="2000" b="1" dirty="0">
              <a:solidFill>
                <a:schemeClr val="tx1"/>
              </a:solidFill>
              <a:latin typeface="Tahoma" pitchFamily="34" charset="0"/>
              <a:cs typeface="Tahoma" pitchFamily="34" charset="0"/>
            </a:endParaRPr>
          </a:p>
        </p:txBody>
      </p:sp>
      <p:sp>
        <p:nvSpPr>
          <p:cNvPr id="10246" name="7 CuadroTexto"/>
          <p:cNvSpPr txBox="1">
            <a:spLocks noChangeArrowheads="1"/>
          </p:cNvSpPr>
          <p:nvPr/>
        </p:nvSpPr>
        <p:spPr bwMode="auto">
          <a:xfrm>
            <a:off x="1006475" y="976313"/>
            <a:ext cx="740727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s-ES" altLang="en-US" dirty="0"/>
              <a:t>En el deporte de alto rendimiento y muy en especial en este caso el fútbol el resultado deportivo es fundamental, pero este depende de muchos aspectos como lo físico, lo técnico, el nivel de empoderamiento de los sistemas tácticos que se tenga de forma individual y de forma colectiva es así la importancia del resultado que el aspecto sicológico se ha vuelto preponderante y en este tema la atención y concentración se vuelve decisivo entre el éxito y el fracaso. Por ello esta investigación se centra en evaluar la influencia que tiene la atención –concentración en el funcionamiento adecuado de los principios tácticos defensivos como el marcaje, la permuta, el pressing, la cobertura y repliegue en todos los sectores de la cancha. Para la investigación se utilizaron los test de rejilla y de Toulouse </a:t>
            </a:r>
            <a:r>
              <a:rPr lang="es-ES" altLang="en-US" dirty="0" err="1"/>
              <a:t>Pieron</a:t>
            </a:r>
            <a:r>
              <a:rPr lang="es-ES" altLang="en-US" dirty="0"/>
              <a:t> que son evaluaciones escritas para medir la atención y la concentración así también se creó una ficha de observación para evaluar el nivel de efectividad de los principios tácticos defensivos durante un partido antes de la intervención y durante otro partido después de la intervención buscando que tanto el rival como el lugar y las condiciones sean similares. El equipo de fútbol sub 18 del Club Clan Juvenil estuvo conformado por 18 deportistas y la intervención se realizó durante seis semanas.</a:t>
            </a:r>
            <a:endParaRPr lang="en-US" altLang="en-US" dirty="0"/>
          </a:p>
          <a:p>
            <a:pPr algn="just" eaLnBrk="1" hangingPunct="1"/>
            <a:endParaRPr lang="es-CO" altLang="es-ES" dirty="0"/>
          </a:p>
        </p:txBody>
      </p:sp>
      <p:sp>
        <p:nvSpPr>
          <p:cNvPr id="10247"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4A3F5832-033B-49DF-B256-A5F1EFBCF677}"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2</a:t>
            </a:fld>
            <a:endParaRPr lang="es-ES" altLang="es-ES" sz="1400">
              <a:solidFill>
                <a:srgbClr val="FFFFFF"/>
              </a:solidFill>
              <a:latin typeface="Calibri" panose="020F0502020204030204" pitchFamily="34" charset="0"/>
            </a:endParaRPr>
          </a:p>
        </p:txBody>
      </p:sp>
      <p:pic>
        <p:nvPicPr>
          <p:cNvPr id="10248" name="Imagen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486724A3-7CE9-4571-AAFB-A94E64A54FDB}"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20</a:t>
            </a:fld>
            <a:endParaRPr lang="es-ES" altLang="es-ES" sz="1000">
              <a:solidFill>
                <a:srgbClr val="AFADA5"/>
              </a:solidFill>
              <a:latin typeface="Arial" panose="020B0604020202020204" pitchFamily="34" charset="0"/>
            </a:endParaRPr>
          </a:p>
        </p:txBody>
      </p:sp>
      <p:sp>
        <p:nvSpPr>
          <p:cNvPr id="24579"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FFC520C6-F9E2-4CD7-A214-EB3AD707DF41}"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20</a:t>
            </a:fld>
            <a:endParaRPr lang="es-ES" altLang="es-ES" sz="1400">
              <a:solidFill>
                <a:srgbClr val="FFFFFF"/>
              </a:solidFill>
              <a:latin typeface="Calibri" panose="020F0502020204030204" pitchFamily="34" charset="0"/>
            </a:endParaRPr>
          </a:p>
        </p:txBody>
      </p:sp>
      <p:pic>
        <p:nvPicPr>
          <p:cNvPr id="24580" name="Imagen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15 CuadroTexto"/>
          <p:cNvSpPr txBox="1"/>
          <p:nvPr/>
        </p:nvSpPr>
        <p:spPr>
          <a:xfrm>
            <a:off x="1403648" y="334446"/>
            <a:ext cx="6696075" cy="707886"/>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ANÁLISIS DE LOS RESULTADOS 2</a:t>
            </a:r>
            <a:r>
              <a:rPr lang="en-US" sz="2000" b="1" dirty="0">
                <a:solidFill>
                  <a:schemeClr val="tx1"/>
                </a:solidFill>
                <a:latin typeface="Tahoma" pitchFamily="34" charset="0"/>
                <a:cs typeface="Tahoma" pitchFamily="34" charset="0"/>
              </a:rPr>
              <a:t>/4 DE CANCHA</a:t>
            </a:r>
            <a:endParaRPr lang="es-ES_tradnl" sz="2000" b="1" dirty="0">
              <a:solidFill>
                <a:schemeClr val="tx1"/>
              </a:solidFill>
              <a:latin typeface="Tahoma" pitchFamily="34" charset="0"/>
              <a:cs typeface="Tahoma" pitchFamily="34" charset="0"/>
            </a:endParaRPr>
          </a:p>
          <a:p>
            <a:pPr algn="r" eaLnBrk="1" hangingPunct="1">
              <a:defRPr/>
            </a:pPr>
            <a:endParaRPr lang="es-ES_tradnl" sz="2000" b="1" dirty="0">
              <a:solidFill>
                <a:schemeClr val="tx1"/>
              </a:solidFill>
              <a:latin typeface="Tahoma" pitchFamily="34" charset="0"/>
              <a:cs typeface="Tahoma" pitchFamily="34" charset="0"/>
            </a:endParaRPr>
          </a:p>
        </p:txBody>
      </p:sp>
      <p:pic>
        <p:nvPicPr>
          <p:cNvPr id="24584" name="Imagen 8"/>
          <p:cNvPicPr>
            <a:picLocks noChangeAspect="1" noChangeArrowheads="1"/>
          </p:cNvPicPr>
          <p:nvPr/>
        </p:nvPicPr>
        <p:blipFill>
          <a:blip r:embed="rId3">
            <a:extLst>
              <a:ext uri="{28A0092B-C50C-407E-A947-70E740481C1C}">
                <a14:useLocalDpi xmlns:a14="http://schemas.microsoft.com/office/drawing/2010/main" val="0"/>
              </a:ext>
            </a:extLst>
          </a:blip>
          <a:srcRect l="21385" t="20226" r="39919" b="58342"/>
          <a:stretch>
            <a:fillRect/>
          </a:stretch>
        </p:blipFill>
        <p:spPr bwMode="auto">
          <a:xfrm>
            <a:off x="900113" y="1074738"/>
            <a:ext cx="34559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Imagen 9"/>
          <p:cNvPicPr>
            <a:picLocks noChangeAspect="1" noChangeArrowheads="1"/>
          </p:cNvPicPr>
          <p:nvPr/>
        </p:nvPicPr>
        <p:blipFill>
          <a:blip r:embed="rId4">
            <a:extLst>
              <a:ext uri="{28A0092B-C50C-407E-A947-70E740481C1C}">
                <a14:useLocalDpi xmlns:a14="http://schemas.microsoft.com/office/drawing/2010/main" val="0"/>
              </a:ext>
            </a:extLst>
          </a:blip>
          <a:srcRect l="21384" t="27773" r="34998" b="39021"/>
          <a:stretch>
            <a:fillRect/>
          </a:stretch>
        </p:blipFill>
        <p:spPr bwMode="auto">
          <a:xfrm>
            <a:off x="900113" y="3197225"/>
            <a:ext cx="344328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Rectángulo 1"/>
          <p:cNvSpPr>
            <a:spLocks noChangeArrowheads="1"/>
          </p:cNvSpPr>
          <p:nvPr/>
        </p:nvSpPr>
        <p:spPr bwMode="auto">
          <a:xfrm>
            <a:off x="4430713" y="936625"/>
            <a:ext cx="4572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s-ES" altLang="en-US" b="1" dirty="0">
                <a:solidFill>
                  <a:srgbClr val="000000"/>
                </a:solidFill>
                <a:cs typeface="Times New Roman" panose="02020603050405020304" pitchFamily="18" charset="0"/>
              </a:rPr>
              <a:t>Análisis: </a:t>
            </a:r>
            <a:r>
              <a:rPr lang="es-ES" altLang="en-US" dirty="0">
                <a:solidFill>
                  <a:srgbClr val="000000"/>
                </a:solidFill>
                <a:cs typeface="Times New Roman" panose="02020603050405020304" pitchFamily="18" charset="0"/>
              </a:rPr>
              <a:t>en el test táctico se pudo observar que en el primer partido los valores positivos se obtuvieron una media de </a:t>
            </a:r>
            <a:r>
              <a:rPr lang="es-ES" altLang="en-US" dirty="0">
                <a:solidFill>
                  <a:srgbClr val="FF0000"/>
                </a:solidFill>
                <a:cs typeface="Times New Roman" panose="02020603050405020304" pitchFamily="18" charset="0"/>
              </a:rPr>
              <a:t>59.71%</a:t>
            </a:r>
            <a:r>
              <a:rPr lang="es-ES" altLang="en-US" dirty="0">
                <a:solidFill>
                  <a:srgbClr val="000000"/>
                </a:solidFill>
                <a:cs typeface="Times New Roman" panose="02020603050405020304" pitchFamily="18" charset="0"/>
              </a:rPr>
              <a:t>, un valor máximo de 71,25%, un valor mínimo 51,30 %, con un rango de 19,95%. Para el segundo partido y luego de haber aplicado la propuesta alternativa de atención- concentración se obtuvo una media de </a:t>
            </a:r>
            <a:r>
              <a:rPr lang="es-ES" altLang="en-US" dirty="0">
                <a:solidFill>
                  <a:srgbClr val="FF0000"/>
                </a:solidFill>
                <a:cs typeface="Times New Roman" panose="02020603050405020304" pitchFamily="18" charset="0"/>
              </a:rPr>
              <a:t>58,80%</a:t>
            </a:r>
            <a:r>
              <a:rPr lang="es-ES" altLang="en-US" dirty="0">
                <a:solidFill>
                  <a:srgbClr val="000000"/>
                </a:solidFill>
                <a:cs typeface="Times New Roman" panose="02020603050405020304" pitchFamily="18" charset="0"/>
              </a:rPr>
              <a:t> mejorando en </a:t>
            </a:r>
            <a:r>
              <a:rPr lang="es-ES" altLang="en-US" dirty="0">
                <a:solidFill>
                  <a:srgbClr val="FF0000"/>
                </a:solidFill>
                <a:cs typeface="Times New Roman" panose="02020603050405020304" pitchFamily="18" charset="0"/>
              </a:rPr>
              <a:t>0,91%</a:t>
            </a:r>
            <a:r>
              <a:rPr lang="es-ES" altLang="en-US" dirty="0">
                <a:solidFill>
                  <a:srgbClr val="000000"/>
                </a:solidFill>
                <a:cs typeface="Times New Roman" panose="02020603050405020304" pitchFamily="18" charset="0"/>
              </a:rPr>
              <a:t>.</a:t>
            </a:r>
          </a:p>
          <a:p>
            <a:pPr algn="just">
              <a:lnSpc>
                <a:spcPct val="150000"/>
              </a:lnSpc>
            </a:pPr>
            <a:r>
              <a:rPr lang="es-ES" altLang="en-US" dirty="0">
                <a:solidFill>
                  <a:srgbClr val="FF0000"/>
                </a:solidFill>
                <a:latin typeface="Times New Roman" panose="02020603050405020304" pitchFamily="18" charset="0"/>
                <a:cs typeface="Times New Roman" panose="02020603050405020304" pitchFamily="18" charset="0"/>
              </a:rPr>
              <a:t>Correlaciones: 0,642 alta</a:t>
            </a:r>
            <a:endParaRPr lang="en-US" altLang="en-US" dirty="0">
              <a:solidFill>
                <a:srgbClr val="FF0000"/>
              </a:solidFill>
              <a:latin typeface="Times New Roman" panose="02020603050405020304" pitchFamily="18" charset="0"/>
              <a:cs typeface="Times New Roman" panose="02020603050405020304" pitchFamily="18" charset="0"/>
            </a:endParaRPr>
          </a:p>
        </p:txBody>
      </p:sp>
      <p:sp>
        <p:nvSpPr>
          <p:cNvPr id="9" name="Flecha derecha 8"/>
          <p:cNvSpPr/>
          <p:nvPr/>
        </p:nvSpPr>
        <p:spPr>
          <a:xfrm>
            <a:off x="1259632" y="6073003"/>
            <a:ext cx="576114" cy="1698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EB26B3FD-876E-4F8B-81E9-F0D88E034273}"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21</a:t>
            </a:fld>
            <a:endParaRPr lang="es-ES" altLang="es-ES" sz="1000">
              <a:solidFill>
                <a:srgbClr val="AFADA5"/>
              </a:solidFill>
              <a:latin typeface="Arial" panose="020B0604020202020204" pitchFamily="34" charset="0"/>
            </a:endParaRPr>
          </a:p>
        </p:txBody>
      </p:sp>
      <p:sp>
        <p:nvSpPr>
          <p:cNvPr id="25603"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08BBB0D2-936B-4759-9B51-520D9E785115}"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21</a:t>
            </a:fld>
            <a:endParaRPr lang="es-ES" altLang="es-ES" sz="1400">
              <a:solidFill>
                <a:srgbClr val="FFFFFF"/>
              </a:solidFill>
              <a:latin typeface="Calibri" panose="020F0502020204030204" pitchFamily="34" charset="0"/>
            </a:endParaRPr>
          </a:p>
        </p:txBody>
      </p:sp>
      <p:pic>
        <p:nvPicPr>
          <p:cNvPr id="25604" name="Imagen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ANÁLISIS DE LOS RESULTADOS ¼ DE CANCHA</a:t>
            </a:r>
            <a:endParaRPr lang="es-ES_tradnl" sz="2000" b="1" dirty="0">
              <a:solidFill>
                <a:schemeClr val="tx1"/>
              </a:solidFill>
              <a:latin typeface="Tahoma" pitchFamily="34" charset="0"/>
              <a:cs typeface="Tahoma" pitchFamily="34" charset="0"/>
            </a:endParaRPr>
          </a:p>
        </p:txBody>
      </p:sp>
      <p:pic>
        <p:nvPicPr>
          <p:cNvPr id="25608" name="Imagen 10"/>
          <p:cNvPicPr>
            <a:picLocks noChangeAspect="1" noChangeArrowheads="1"/>
          </p:cNvPicPr>
          <p:nvPr/>
        </p:nvPicPr>
        <p:blipFill>
          <a:blip r:embed="rId3">
            <a:extLst>
              <a:ext uri="{28A0092B-C50C-407E-A947-70E740481C1C}">
                <a14:useLocalDpi xmlns:a14="http://schemas.microsoft.com/office/drawing/2010/main" val="0"/>
              </a:ext>
            </a:extLst>
          </a:blip>
          <a:srcRect l="21555" t="13885" r="36523" b="58945"/>
          <a:stretch>
            <a:fillRect/>
          </a:stretch>
        </p:blipFill>
        <p:spPr bwMode="auto">
          <a:xfrm>
            <a:off x="827088" y="930275"/>
            <a:ext cx="403225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Imagen 12"/>
          <p:cNvPicPr>
            <a:picLocks noChangeAspect="1" noChangeArrowheads="1"/>
          </p:cNvPicPr>
          <p:nvPr/>
        </p:nvPicPr>
        <p:blipFill>
          <a:blip r:embed="rId4">
            <a:extLst>
              <a:ext uri="{28A0092B-C50C-407E-A947-70E740481C1C}">
                <a14:useLocalDpi xmlns:a14="http://schemas.microsoft.com/office/drawing/2010/main" val="0"/>
              </a:ext>
            </a:extLst>
          </a:blip>
          <a:srcRect l="22913" t="29584" r="28886" b="32983"/>
          <a:stretch>
            <a:fillRect/>
          </a:stretch>
        </p:blipFill>
        <p:spPr bwMode="auto">
          <a:xfrm>
            <a:off x="827088" y="3265488"/>
            <a:ext cx="40322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Rectángulo 2"/>
          <p:cNvSpPr>
            <a:spLocks noChangeArrowheads="1"/>
          </p:cNvSpPr>
          <p:nvPr/>
        </p:nvSpPr>
        <p:spPr bwMode="auto">
          <a:xfrm>
            <a:off x="5003800" y="1093788"/>
            <a:ext cx="3998913"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s-ES" altLang="en-US" dirty="0">
                <a:cs typeface="Times New Roman" panose="02020603050405020304" pitchFamily="18" charset="0"/>
              </a:rPr>
              <a:t>Se observa en los resultados tácticos de 1/4 partes de la cancha en el principio táctico defensivo de </a:t>
            </a:r>
            <a:r>
              <a:rPr lang="es-ES" altLang="en-US" dirty="0">
                <a:solidFill>
                  <a:srgbClr val="FF0000"/>
                </a:solidFill>
                <a:cs typeface="Times New Roman" panose="02020603050405020304" pitchFamily="18" charset="0"/>
              </a:rPr>
              <a:t>marcaje una mejoría de 5.64%</a:t>
            </a:r>
            <a:r>
              <a:rPr lang="es-ES" altLang="en-US" dirty="0">
                <a:cs typeface="Times New Roman" panose="02020603050405020304" pitchFamily="18" charset="0"/>
              </a:rPr>
              <a:t>, mientras que en la </a:t>
            </a:r>
            <a:r>
              <a:rPr lang="es-ES" altLang="en-US" dirty="0">
                <a:solidFill>
                  <a:srgbClr val="FF0000"/>
                </a:solidFill>
                <a:cs typeface="Times New Roman" panose="02020603050405020304" pitchFamily="18" charset="0"/>
              </a:rPr>
              <a:t>cobertura</a:t>
            </a:r>
            <a:r>
              <a:rPr lang="es-ES" altLang="en-US" dirty="0">
                <a:cs typeface="Times New Roman" panose="02020603050405020304" pitchFamily="18" charset="0"/>
              </a:rPr>
              <a:t> una mejora de </a:t>
            </a:r>
            <a:r>
              <a:rPr lang="es-ES" altLang="en-US" dirty="0">
                <a:solidFill>
                  <a:srgbClr val="FF0000"/>
                </a:solidFill>
                <a:cs typeface="Times New Roman" panose="02020603050405020304" pitchFamily="18" charset="0"/>
              </a:rPr>
              <a:t>6.43%,</a:t>
            </a:r>
            <a:r>
              <a:rPr lang="es-ES" altLang="en-US" dirty="0">
                <a:cs typeface="Times New Roman" panose="02020603050405020304" pitchFamily="18" charset="0"/>
              </a:rPr>
              <a:t> en la </a:t>
            </a:r>
            <a:r>
              <a:rPr lang="es-ES" altLang="en-US" dirty="0">
                <a:solidFill>
                  <a:srgbClr val="FF0000"/>
                </a:solidFill>
                <a:cs typeface="Times New Roman" panose="02020603050405020304" pitchFamily="18" charset="0"/>
              </a:rPr>
              <a:t>permuta</a:t>
            </a:r>
            <a:r>
              <a:rPr lang="es-ES" altLang="en-US" dirty="0">
                <a:cs typeface="Times New Roman" panose="02020603050405020304" pitchFamily="18" charset="0"/>
              </a:rPr>
              <a:t> encontramos </a:t>
            </a:r>
            <a:r>
              <a:rPr lang="es-ES" altLang="en-US" dirty="0">
                <a:solidFill>
                  <a:srgbClr val="FF0000"/>
                </a:solidFill>
                <a:cs typeface="Times New Roman" panose="02020603050405020304" pitchFamily="18" charset="0"/>
              </a:rPr>
              <a:t>1.58% </a:t>
            </a:r>
            <a:r>
              <a:rPr lang="es-ES" altLang="en-US" dirty="0">
                <a:cs typeface="Times New Roman" panose="02020603050405020304" pitchFamily="18" charset="0"/>
              </a:rPr>
              <a:t>de mejora, en la </a:t>
            </a:r>
            <a:r>
              <a:rPr lang="es-ES" altLang="en-US" dirty="0">
                <a:solidFill>
                  <a:srgbClr val="FF0000"/>
                </a:solidFill>
                <a:cs typeface="Times New Roman" panose="02020603050405020304" pitchFamily="18" charset="0"/>
              </a:rPr>
              <a:t>presión una disminución del 1.69%</a:t>
            </a:r>
            <a:r>
              <a:rPr lang="es-ES" altLang="en-US" dirty="0">
                <a:cs typeface="Times New Roman" panose="02020603050405020304" pitchFamily="18" charset="0"/>
              </a:rPr>
              <a:t> y en el </a:t>
            </a:r>
            <a:r>
              <a:rPr lang="es-ES" altLang="en-US" dirty="0">
                <a:solidFill>
                  <a:srgbClr val="FF0000"/>
                </a:solidFill>
                <a:cs typeface="Times New Roman" panose="02020603050405020304" pitchFamily="18" charset="0"/>
              </a:rPr>
              <a:t>repliegue una mejoría de 5.55%</a:t>
            </a:r>
            <a:r>
              <a:rPr lang="es-ES" altLang="en-US" dirty="0">
                <a:cs typeface="Times New Roman" panose="02020603050405020304" pitchFamily="18" charset="0"/>
              </a:rPr>
              <a:t> en relación de los partidos desarrollados y una vez aplicado la propuesta de mejora.</a:t>
            </a:r>
            <a:endParaRPr lang="en-US" altLang="en-US" dirty="0">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3B1A0CE7-2A0B-41E6-8D06-22CAC4A3ADAB}"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22</a:t>
            </a:fld>
            <a:endParaRPr lang="es-ES" altLang="es-ES" sz="1000">
              <a:solidFill>
                <a:srgbClr val="AFADA5"/>
              </a:solidFill>
              <a:latin typeface="Arial" panose="020B0604020202020204" pitchFamily="34" charset="0"/>
            </a:endParaRPr>
          </a:p>
        </p:txBody>
      </p:sp>
      <p:sp>
        <p:nvSpPr>
          <p:cNvPr id="26627"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DF84F862-288F-48B2-AF57-B281BE3AA4E5}"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22</a:t>
            </a:fld>
            <a:endParaRPr lang="es-ES" altLang="es-ES" sz="1400">
              <a:solidFill>
                <a:srgbClr val="FFFFFF"/>
              </a:solidFill>
              <a:latin typeface="Calibri" panose="020F0502020204030204" pitchFamily="34" charset="0"/>
            </a:endParaRPr>
          </a:p>
        </p:txBody>
      </p:sp>
      <p:pic>
        <p:nvPicPr>
          <p:cNvPr id="26628" name="Imagen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ANÁLISIS DE LOS RESULTADOS ¼ DE CANCHA</a:t>
            </a:r>
            <a:endParaRPr lang="es-ES_tradnl" sz="2000" b="1" dirty="0">
              <a:solidFill>
                <a:schemeClr val="tx1"/>
              </a:solidFill>
              <a:latin typeface="Tahoma" pitchFamily="34" charset="0"/>
              <a:cs typeface="Tahoma" pitchFamily="34" charset="0"/>
            </a:endParaRPr>
          </a:p>
        </p:txBody>
      </p:sp>
      <p:pic>
        <p:nvPicPr>
          <p:cNvPr id="26632" name="Imagen 8"/>
          <p:cNvPicPr>
            <a:picLocks noChangeAspect="1" noChangeArrowheads="1"/>
          </p:cNvPicPr>
          <p:nvPr/>
        </p:nvPicPr>
        <p:blipFill>
          <a:blip r:embed="rId3">
            <a:extLst>
              <a:ext uri="{28A0092B-C50C-407E-A947-70E740481C1C}">
                <a14:useLocalDpi xmlns:a14="http://schemas.microsoft.com/office/drawing/2010/main" val="0"/>
              </a:ext>
            </a:extLst>
          </a:blip>
          <a:srcRect l="21045" t="41658" r="35846" b="37512"/>
          <a:stretch>
            <a:fillRect/>
          </a:stretch>
        </p:blipFill>
        <p:spPr bwMode="auto">
          <a:xfrm>
            <a:off x="827088" y="930275"/>
            <a:ext cx="401796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Imagen 9"/>
          <p:cNvPicPr>
            <a:picLocks noChangeAspect="1" noChangeArrowheads="1"/>
          </p:cNvPicPr>
          <p:nvPr/>
        </p:nvPicPr>
        <p:blipFill>
          <a:blip r:embed="rId4">
            <a:extLst>
              <a:ext uri="{28A0092B-C50C-407E-A947-70E740481C1C}">
                <a14:useLocalDpi xmlns:a14="http://schemas.microsoft.com/office/drawing/2010/main" val="0"/>
              </a:ext>
            </a:extLst>
          </a:blip>
          <a:srcRect l="21214" t="31093" r="34827" b="30872"/>
          <a:stretch>
            <a:fillRect/>
          </a:stretch>
        </p:blipFill>
        <p:spPr bwMode="auto">
          <a:xfrm>
            <a:off x="900113" y="2997200"/>
            <a:ext cx="3944937"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Rectángulo 1"/>
          <p:cNvSpPr>
            <a:spLocks noChangeArrowheads="1"/>
          </p:cNvSpPr>
          <p:nvPr/>
        </p:nvSpPr>
        <p:spPr bwMode="auto">
          <a:xfrm>
            <a:off x="4932363" y="1244600"/>
            <a:ext cx="3952875"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s-ES" altLang="en-US" b="1" dirty="0">
                <a:solidFill>
                  <a:srgbClr val="000000"/>
                </a:solidFill>
                <a:cs typeface="Times New Roman" panose="02020603050405020304" pitchFamily="18" charset="0"/>
              </a:rPr>
              <a:t>Análisis: </a:t>
            </a:r>
            <a:r>
              <a:rPr lang="es-ES" altLang="en-US" dirty="0">
                <a:solidFill>
                  <a:srgbClr val="000000"/>
                </a:solidFill>
                <a:cs typeface="Times New Roman" panose="02020603050405020304" pitchFamily="18" charset="0"/>
              </a:rPr>
              <a:t>en el test táctico se pudo observar que en el primer partido los valores positivos se obtuvieron una </a:t>
            </a:r>
            <a:r>
              <a:rPr lang="es-ES" altLang="en-US" dirty="0">
                <a:solidFill>
                  <a:srgbClr val="FF0000"/>
                </a:solidFill>
                <a:cs typeface="Times New Roman" panose="02020603050405020304" pitchFamily="18" charset="0"/>
              </a:rPr>
              <a:t>media de 63%</a:t>
            </a:r>
            <a:r>
              <a:rPr lang="es-ES" altLang="en-US" dirty="0">
                <a:solidFill>
                  <a:srgbClr val="000000"/>
                </a:solidFill>
                <a:cs typeface="Times New Roman" panose="02020603050405020304" pitchFamily="18" charset="0"/>
              </a:rPr>
              <a:t>, un valor máximo de 69%, un valor mínimo 56 %, con un rango de 12%. Para el segundo partido y luego de haber aplicado la propuesta alternativa de atención -  concentración se obtuvo una media </a:t>
            </a:r>
            <a:r>
              <a:rPr lang="es-ES" altLang="en-US" dirty="0">
                <a:solidFill>
                  <a:srgbClr val="FF0000"/>
                </a:solidFill>
                <a:cs typeface="Times New Roman" panose="02020603050405020304" pitchFamily="18" charset="0"/>
              </a:rPr>
              <a:t>de 67%</a:t>
            </a:r>
            <a:r>
              <a:rPr lang="es-ES" altLang="en-US" dirty="0">
                <a:solidFill>
                  <a:srgbClr val="000000"/>
                </a:solidFill>
                <a:cs typeface="Times New Roman" panose="02020603050405020304" pitchFamily="18" charset="0"/>
              </a:rPr>
              <a:t> mejorando en </a:t>
            </a:r>
            <a:r>
              <a:rPr lang="es-ES" altLang="en-US" dirty="0">
                <a:solidFill>
                  <a:srgbClr val="FF0000"/>
                </a:solidFill>
                <a:cs typeface="Times New Roman" panose="02020603050405020304" pitchFamily="18" charset="0"/>
              </a:rPr>
              <a:t>4%.</a:t>
            </a:r>
          </a:p>
          <a:p>
            <a:pPr algn="just">
              <a:lnSpc>
                <a:spcPct val="150000"/>
              </a:lnSpc>
            </a:pPr>
            <a:r>
              <a:rPr lang="es-ES" altLang="en-US" dirty="0">
                <a:solidFill>
                  <a:srgbClr val="FF0000"/>
                </a:solidFill>
                <a:latin typeface="Times New Roman" panose="02020603050405020304" pitchFamily="18" charset="0"/>
                <a:cs typeface="Times New Roman" panose="02020603050405020304" pitchFamily="18" charset="0"/>
              </a:rPr>
              <a:t>Correlaciones:0,772 Alta.</a:t>
            </a:r>
            <a:endParaRPr lang="en-US" altLang="en-US" dirty="0">
              <a:latin typeface="Times New Roman" panose="02020603050405020304" pitchFamily="18" charset="0"/>
              <a:cs typeface="Times New Roman" panose="02020603050405020304" pitchFamily="18" charset="0"/>
            </a:endParaRPr>
          </a:p>
        </p:txBody>
      </p:sp>
      <p:sp>
        <p:nvSpPr>
          <p:cNvPr id="9" name="Flecha derecha 8"/>
          <p:cNvSpPr/>
          <p:nvPr/>
        </p:nvSpPr>
        <p:spPr>
          <a:xfrm>
            <a:off x="1403648" y="5589240"/>
            <a:ext cx="576114" cy="1698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a:solidFill>
                  <a:srgbClr val="002060"/>
                </a:solidFill>
              </a:rPr>
              <a:t>TEST. TEÓRICOS EVALUACIÓN ESCRITA</a:t>
            </a:r>
            <a:endParaRPr lang="en-US" dirty="0">
              <a:solidFill>
                <a:srgbClr val="002060"/>
              </a:solidFill>
            </a:endParaRPr>
          </a:p>
        </p:txBody>
      </p:sp>
      <p:sp>
        <p:nvSpPr>
          <p:cNvPr id="3" name="Marcador de texto 2"/>
          <p:cNvSpPr>
            <a:spLocks noGrp="1"/>
          </p:cNvSpPr>
          <p:nvPr>
            <p:ph type="body" idx="1"/>
          </p:nvPr>
        </p:nvSpPr>
        <p:spPr/>
        <p:txBody>
          <a:bodyPr/>
          <a:lstStyle/>
          <a:p>
            <a:endParaRPr lang="en-US"/>
          </a:p>
        </p:txBody>
      </p:sp>
      <p:sp>
        <p:nvSpPr>
          <p:cNvPr id="4" name="Marcador de pie de página 3"/>
          <p:cNvSpPr>
            <a:spLocks noGrp="1"/>
          </p:cNvSpPr>
          <p:nvPr>
            <p:ph type="ftr" sz="quarter" idx="11"/>
          </p:nvPr>
        </p:nvSpPr>
        <p:spPr/>
        <p:txBody>
          <a:bodyPr/>
          <a:lstStyle/>
          <a:p>
            <a:pPr>
              <a:defRPr/>
            </a:pPr>
            <a:endParaRPr lang="es-ES" dirty="0"/>
          </a:p>
        </p:txBody>
      </p:sp>
      <p:sp>
        <p:nvSpPr>
          <p:cNvPr id="5" name="Marcador de número de diapositiva 4"/>
          <p:cNvSpPr>
            <a:spLocks noGrp="1"/>
          </p:cNvSpPr>
          <p:nvPr>
            <p:ph type="sldNum" sz="quarter" idx="12"/>
          </p:nvPr>
        </p:nvSpPr>
        <p:spPr/>
        <p:txBody>
          <a:bodyPr/>
          <a:lstStyle/>
          <a:p>
            <a:pPr>
              <a:defRPr/>
            </a:pPr>
            <a:fld id="{226F291D-06C5-47D1-BD67-55E8D7BFADC3}" type="slidenum">
              <a:rPr lang="es-ES" altLang="es-ES" smtClean="0"/>
              <a:pPr>
                <a:defRPr/>
              </a:pPr>
              <a:t>23</a:t>
            </a:fld>
            <a:endParaRPr lang="es-ES" altLang="es-ES"/>
          </a:p>
        </p:txBody>
      </p:sp>
    </p:spTree>
    <p:extLst>
      <p:ext uri="{BB962C8B-B14F-4D97-AF65-F5344CB8AC3E}">
        <p14:creationId xmlns:p14="http://schemas.microsoft.com/office/powerpoint/2010/main" val="1130582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pPr>
              <a:defRPr/>
            </a:pPr>
            <a:r>
              <a:rPr lang="pt-BR" sz="1600" dirty="0"/>
              <a:t>TEST DE REJILLA</a:t>
            </a:r>
            <a:endParaRPr lang="es-ES" sz="1600" dirty="0"/>
          </a:p>
        </p:txBody>
      </p:sp>
      <p:sp>
        <p:nvSpPr>
          <p:cNvPr id="3" name="Marcador de número de diapositiva 2"/>
          <p:cNvSpPr>
            <a:spLocks noGrp="1"/>
          </p:cNvSpPr>
          <p:nvPr>
            <p:ph type="sldNum" sz="quarter" idx="12"/>
          </p:nvPr>
        </p:nvSpPr>
        <p:spPr/>
        <p:txBody>
          <a:bodyPr/>
          <a:lstStyle/>
          <a:p>
            <a:pPr>
              <a:defRPr/>
            </a:pPr>
            <a:fld id="{19C735C2-3423-4B1A-A494-AC45CE8596EF}" type="slidenum">
              <a:rPr lang="es-ES" altLang="es-ES" smtClean="0"/>
              <a:pPr>
                <a:defRPr/>
              </a:pPr>
              <a:t>24</a:t>
            </a:fld>
            <a:endParaRPr lang="es-ES" altLang="es-ES"/>
          </a:p>
        </p:txBody>
      </p:sp>
      <p:pic>
        <p:nvPicPr>
          <p:cNvPr id="27652" name="Imagen 3"/>
          <p:cNvPicPr>
            <a:picLocks noChangeAspect="1" noChangeArrowheads="1"/>
          </p:cNvPicPr>
          <p:nvPr/>
        </p:nvPicPr>
        <p:blipFill>
          <a:blip r:embed="rId2">
            <a:extLst>
              <a:ext uri="{28A0092B-C50C-407E-A947-70E740481C1C}">
                <a14:useLocalDpi xmlns:a14="http://schemas.microsoft.com/office/drawing/2010/main" val="0"/>
              </a:ext>
            </a:extLst>
          </a:blip>
          <a:srcRect l="1189" t="32300" r="52815" b="20609"/>
          <a:stretch>
            <a:fillRect/>
          </a:stretch>
        </p:blipFill>
        <p:spPr bwMode="auto">
          <a:xfrm>
            <a:off x="1403350" y="549275"/>
            <a:ext cx="68707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21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spcBef>
                <a:spcPct val="0"/>
              </a:spcBef>
              <a:spcAft>
                <a:spcPct val="0"/>
              </a:spcAft>
              <a:buClrTx/>
              <a:buSzTx/>
              <a:buFontTx/>
              <a:buNone/>
            </a:pPr>
            <a:endParaRPr lang="es-ES" altLang="es-ES" sz="1200">
              <a:solidFill>
                <a:srgbClr val="FFFFFF"/>
              </a:solidFill>
              <a:latin typeface="Arial" panose="020B0604020202020204" pitchFamily="34" charset="0"/>
            </a:endParaRPr>
          </a:p>
        </p:txBody>
      </p:sp>
      <p:sp>
        <p:nvSpPr>
          <p:cNvPr id="28675"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CEDD1064-2785-4F3B-908E-AC662065E4A3}"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25</a:t>
            </a:fld>
            <a:endParaRPr lang="es-ES" altLang="es-ES" sz="1000">
              <a:solidFill>
                <a:srgbClr val="AFADA5"/>
              </a:solidFill>
              <a:latin typeface="Arial" panose="020B0604020202020204" pitchFamily="34" charset="0"/>
            </a:endParaRPr>
          </a:p>
        </p:txBody>
      </p:sp>
      <p:sp>
        <p:nvSpPr>
          <p:cNvPr id="28676"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27F4831C-0D9A-434C-BE46-AB0E380806FA}"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25</a:t>
            </a:fld>
            <a:endParaRPr lang="es-ES" altLang="es-ES" sz="1400">
              <a:solidFill>
                <a:srgbClr val="FFFFFF"/>
              </a:solidFill>
              <a:latin typeface="Calibri" panose="020F0502020204030204" pitchFamily="34" charset="0"/>
            </a:endParaRPr>
          </a:p>
        </p:txBody>
      </p:sp>
      <p:pic>
        <p:nvPicPr>
          <p:cNvPr id="28677" name="Imagen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ANÁLISIS DE LOS RESULTADOS TEST DE REJILLA </a:t>
            </a:r>
            <a:endParaRPr lang="es-ES_tradnl" sz="2000" b="1" dirty="0">
              <a:solidFill>
                <a:schemeClr val="tx1"/>
              </a:solidFill>
              <a:latin typeface="Tahoma" pitchFamily="34" charset="0"/>
              <a:cs typeface="Tahoma" pitchFamily="34" charset="0"/>
            </a:endParaRPr>
          </a:p>
        </p:txBody>
      </p:sp>
      <p:pic>
        <p:nvPicPr>
          <p:cNvPr id="28681" name="Imagen 9"/>
          <p:cNvPicPr>
            <a:picLocks noChangeAspect="1" noChangeArrowheads="1"/>
          </p:cNvPicPr>
          <p:nvPr/>
        </p:nvPicPr>
        <p:blipFill>
          <a:blip r:embed="rId3">
            <a:extLst>
              <a:ext uri="{28A0092B-C50C-407E-A947-70E740481C1C}">
                <a14:useLocalDpi xmlns:a14="http://schemas.microsoft.com/office/drawing/2010/main" val="0"/>
              </a:ext>
            </a:extLst>
          </a:blip>
          <a:srcRect l="24609" t="13281" r="51968" b="37814"/>
          <a:stretch>
            <a:fillRect/>
          </a:stretch>
        </p:blipFill>
        <p:spPr bwMode="auto">
          <a:xfrm>
            <a:off x="1042988" y="898525"/>
            <a:ext cx="3816350"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Imagen 10"/>
          <p:cNvPicPr>
            <a:picLocks noChangeAspect="1" noChangeArrowheads="1"/>
          </p:cNvPicPr>
          <p:nvPr/>
        </p:nvPicPr>
        <p:blipFill>
          <a:blip r:embed="rId4">
            <a:extLst>
              <a:ext uri="{28A0092B-C50C-407E-A947-70E740481C1C}">
                <a14:useLocalDpi xmlns:a14="http://schemas.microsoft.com/office/drawing/2010/main" val="0"/>
              </a:ext>
            </a:extLst>
          </a:blip>
          <a:srcRect l="31567" t="48601" r="34319" b="15778"/>
          <a:stretch>
            <a:fillRect/>
          </a:stretch>
        </p:blipFill>
        <p:spPr bwMode="auto">
          <a:xfrm>
            <a:off x="1042988" y="4005263"/>
            <a:ext cx="381635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Rectángulo 1"/>
          <p:cNvSpPr>
            <a:spLocks noChangeArrowheads="1"/>
          </p:cNvSpPr>
          <p:nvPr/>
        </p:nvSpPr>
        <p:spPr bwMode="auto">
          <a:xfrm>
            <a:off x="5076825" y="1093788"/>
            <a:ext cx="3525838"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s-ES" altLang="en-US" dirty="0">
                <a:cs typeface="Times New Roman" panose="02020603050405020304" pitchFamily="18" charset="0"/>
              </a:rPr>
              <a:t>Se observa en los resultados obtenidos de aciertos en los dos encuentros realizados una vez aplicados la propuesta de trabajo en la frecuencia de </a:t>
            </a:r>
            <a:r>
              <a:rPr lang="es-ES" altLang="en-US" dirty="0">
                <a:solidFill>
                  <a:srgbClr val="FF0000"/>
                </a:solidFill>
                <a:cs typeface="Times New Roman" panose="02020603050405020304" pitchFamily="18" charset="0"/>
              </a:rPr>
              <a:t>máximo</a:t>
            </a:r>
            <a:r>
              <a:rPr lang="es-ES" altLang="en-US" dirty="0">
                <a:cs typeface="Times New Roman" panose="02020603050405020304" pitchFamily="18" charset="0"/>
              </a:rPr>
              <a:t> una </a:t>
            </a:r>
            <a:r>
              <a:rPr lang="es-ES" altLang="en-US" dirty="0">
                <a:solidFill>
                  <a:srgbClr val="FF0000"/>
                </a:solidFill>
                <a:cs typeface="Times New Roman" panose="02020603050405020304" pitchFamily="18" charset="0"/>
              </a:rPr>
              <a:t>igualdad de 11</a:t>
            </a:r>
            <a:r>
              <a:rPr lang="es-ES" altLang="en-US" dirty="0">
                <a:cs typeface="Times New Roman" panose="02020603050405020304" pitchFamily="18" charset="0"/>
              </a:rPr>
              <a:t> puntos, en </a:t>
            </a:r>
            <a:r>
              <a:rPr lang="es-ES" altLang="en-US" dirty="0">
                <a:solidFill>
                  <a:srgbClr val="FF0000"/>
                </a:solidFill>
                <a:cs typeface="Times New Roman" panose="02020603050405020304" pitchFamily="18" charset="0"/>
              </a:rPr>
              <a:t>mínimo una mejoría de 2 puntos</a:t>
            </a:r>
            <a:r>
              <a:rPr lang="es-ES" altLang="en-US" dirty="0">
                <a:cs typeface="Times New Roman" panose="02020603050405020304" pitchFamily="18" charset="0"/>
              </a:rPr>
              <a:t>, en </a:t>
            </a:r>
            <a:r>
              <a:rPr lang="es-ES" altLang="en-US" dirty="0">
                <a:solidFill>
                  <a:srgbClr val="FF0000"/>
                </a:solidFill>
                <a:cs typeface="Times New Roman" panose="02020603050405020304" pitchFamily="18" charset="0"/>
              </a:rPr>
              <a:t>promedio</a:t>
            </a:r>
            <a:r>
              <a:rPr lang="es-ES" altLang="en-US" dirty="0">
                <a:cs typeface="Times New Roman" panose="02020603050405020304" pitchFamily="18" charset="0"/>
              </a:rPr>
              <a:t> una mejoría  de </a:t>
            </a:r>
            <a:r>
              <a:rPr lang="es-ES" altLang="en-US" dirty="0">
                <a:solidFill>
                  <a:srgbClr val="FF0000"/>
                </a:solidFill>
                <a:cs typeface="Times New Roman" panose="02020603050405020304" pitchFamily="18" charset="0"/>
              </a:rPr>
              <a:t>0.8 puntos</a:t>
            </a:r>
            <a:r>
              <a:rPr lang="es-ES" altLang="en-US" dirty="0">
                <a:cs typeface="Times New Roman" panose="02020603050405020304" pitchFamily="18" charset="0"/>
              </a:rPr>
              <a:t> y en la </a:t>
            </a:r>
            <a:r>
              <a:rPr lang="es-ES" altLang="en-US" dirty="0">
                <a:solidFill>
                  <a:srgbClr val="FF0000"/>
                </a:solidFill>
                <a:cs typeface="Times New Roman" panose="02020603050405020304" pitchFamily="18" charset="0"/>
              </a:rPr>
              <a:t>moda</a:t>
            </a:r>
            <a:r>
              <a:rPr lang="es-ES" altLang="en-US" dirty="0">
                <a:cs typeface="Times New Roman" panose="02020603050405020304" pitchFamily="18" charset="0"/>
              </a:rPr>
              <a:t> una mejoría  de </a:t>
            </a:r>
            <a:r>
              <a:rPr lang="es-ES" altLang="en-US" dirty="0">
                <a:solidFill>
                  <a:srgbClr val="FF0000"/>
                </a:solidFill>
                <a:cs typeface="Times New Roman" panose="02020603050405020304" pitchFamily="18" charset="0"/>
              </a:rPr>
              <a:t>1</a:t>
            </a:r>
            <a:r>
              <a:rPr lang="es-ES" altLang="en-US" dirty="0">
                <a:cs typeface="Times New Roman" panose="02020603050405020304" pitchFamily="18" charset="0"/>
              </a:rPr>
              <a:t> puntos favoreciendo los resultados.</a:t>
            </a:r>
            <a:endParaRPr lang="en-US" altLang="en-US" dirty="0">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479234D1-5209-4155-88EE-2EB07D4A64E1}"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26</a:t>
            </a:fld>
            <a:endParaRPr lang="es-ES" altLang="es-ES" sz="1000">
              <a:solidFill>
                <a:srgbClr val="AFADA5"/>
              </a:solidFill>
              <a:latin typeface="Arial" panose="020B0604020202020204" pitchFamily="34" charset="0"/>
            </a:endParaRPr>
          </a:p>
        </p:txBody>
      </p:sp>
      <p:sp>
        <p:nvSpPr>
          <p:cNvPr id="29699"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DB091FF7-3FE9-4E21-AC76-A1018B27B2B4}"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26</a:t>
            </a:fld>
            <a:endParaRPr lang="es-ES" altLang="es-ES" sz="1400">
              <a:solidFill>
                <a:srgbClr val="FFFFFF"/>
              </a:solidFill>
              <a:latin typeface="Calibri" panose="020F0502020204030204" pitchFamily="34" charset="0"/>
            </a:endParaRPr>
          </a:p>
        </p:txBody>
      </p:sp>
      <p:sp>
        <p:nvSpPr>
          <p:cNvPr id="29700" name="9 CuadroTexto"/>
          <p:cNvSpPr txBox="1">
            <a:spLocks noChangeArrowheads="1"/>
          </p:cNvSpPr>
          <p:nvPr/>
        </p:nvSpPr>
        <p:spPr bwMode="auto">
          <a:xfrm>
            <a:off x="4919663" y="1335088"/>
            <a:ext cx="3873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s-CO" altLang="es-ES" sz="1600"/>
              <a:t> </a:t>
            </a:r>
          </a:p>
        </p:txBody>
      </p:sp>
      <p:pic>
        <p:nvPicPr>
          <p:cNvPr id="29701" name="Imagen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ANÁLISIS DE LOS RESULTADOS TEST DE REJILLA</a:t>
            </a:r>
            <a:endParaRPr lang="es-ES_tradnl" sz="2000" b="1" dirty="0">
              <a:solidFill>
                <a:schemeClr val="tx1"/>
              </a:solidFill>
              <a:latin typeface="Tahoma" pitchFamily="34" charset="0"/>
              <a:cs typeface="Tahoma" pitchFamily="34" charset="0"/>
            </a:endParaRPr>
          </a:p>
        </p:txBody>
      </p:sp>
      <p:pic>
        <p:nvPicPr>
          <p:cNvPr id="29705" name="Imagen 8"/>
          <p:cNvPicPr>
            <a:picLocks noChangeAspect="1" noChangeArrowheads="1"/>
          </p:cNvPicPr>
          <p:nvPr/>
        </p:nvPicPr>
        <p:blipFill>
          <a:blip r:embed="rId3">
            <a:extLst>
              <a:ext uri="{28A0092B-C50C-407E-A947-70E740481C1C}">
                <a14:useLocalDpi xmlns:a14="http://schemas.microsoft.com/office/drawing/2010/main" val="0"/>
              </a:ext>
            </a:extLst>
          </a:blip>
          <a:srcRect l="23592" t="16603" r="49084" b="63474"/>
          <a:stretch>
            <a:fillRect/>
          </a:stretch>
        </p:blipFill>
        <p:spPr bwMode="auto">
          <a:xfrm>
            <a:off x="971550" y="917575"/>
            <a:ext cx="3744913"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Imagen 9"/>
          <p:cNvPicPr>
            <a:picLocks noChangeAspect="1" noChangeArrowheads="1"/>
          </p:cNvPicPr>
          <p:nvPr/>
        </p:nvPicPr>
        <p:blipFill>
          <a:blip r:embed="rId4">
            <a:extLst>
              <a:ext uri="{28A0092B-C50C-407E-A947-70E740481C1C}">
                <a14:useLocalDpi xmlns:a14="http://schemas.microsoft.com/office/drawing/2010/main" val="0"/>
              </a:ext>
            </a:extLst>
          </a:blip>
          <a:srcRect l="23592" t="55545" r="36015" b="9439"/>
          <a:stretch>
            <a:fillRect/>
          </a:stretch>
        </p:blipFill>
        <p:spPr bwMode="auto">
          <a:xfrm>
            <a:off x="971550" y="2989263"/>
            <a:ext cx="3744913"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Rectángulo 1"/>
          <p:cNvSpPr>
            <a:spLocks noChangeArrowheads="1"/>
          </p:cNvSpPr>
          <p:nvPr/>
        </p:nvSpPr>
        <p:spPr bwMode="auto">
          <a:xfrm>
            <a:off x="4919663" y="1081088"/>
            <a:ext cx="3759200"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s-ES" altLang="en-US" b="1" dirty="0">
                <a:solidFill>
                  <a:srgbClr val="000000"/>
                </a:solidFill>
                <a:cs typeface="Times New Roman" panose="02020603050405020304" pitchFamily="18" charset="0"/>
              </a:rPr>
              <a:t>Análisis: </a:t>
            </a:r>
            <a:r>
              <a:rPr lang="es-ES" altLang="en-US" dirty="0">
                <a:solidFill>
                  <a:srgbClr val="000000"/>
                </a:solidFill>
                <a:cs typeface="Times New Roman" panose="02020603050405020304" pitchFamily="18" charset="0"/>
              </a:rPr>
              <a:t>en el test sicológico se pudo observar que en la primera evaluación, los valores positivos se obtuvieron una </a:t>
            </a:r>
            <a:r>
              <a:rPr lang="es-ES" altLang="en-US" dirty="0">
                <a:solidFill>
                  <a:srgbClr val="FF0000"/>
                </a:solidFill>
                <a:cs typeface="Times New Roman" panose="02020603050405020304" pitchFamily="18" charset="0"/>
              </a:rPr>
              <a:t>media de 9.77</a:t>
            </a:r>
            <a:r>
              <a:rPr lang="es-ES" altLang="en-US" dirty="0">
                <a:solidFill>
                  <a:srgbClr val="000000"/>
                </a:solidFill>
                <a:cs typeface="Times New Roman" panose="02020603050405020304" pitchFamily="18" charset="0"/>
              </a:rPr>
              <a:t> puntos, un valor máximo de 11 puntos, un valor mínimo 6 puntos, con un rango de 5 puntos. Para la segunda evaluación y luego de haber aplicado la propuesta alternativa de atención -concentración se obtuvo una media de </a:t>
            </a:r>
            <a:r>
              <a:rPr lang="es-ES" altLang="en-US" dirty="0">
                <a:solidFill>
                  <a:srgbClr val="FF0000"/>
                </a:solidFill>
                <a:cs typeface="Times New Roman" panose="02020603050405020304" pitchFamily="18" charset="0"/>
              </a:rPr>
              <a:t>10.61</a:t>
            </a:r>
            <a:r>
              <a:rPr lang="es-ES" altLang="en-US" dirty="0">
                <a:solidFill>
                  <a:srgbClr val="000000"/>
                </a:solidFill>
                <a:cs typeface="Times New Roman" panose="02020603050405020304" pitchFamily="18" charset="0"/>
              </a:rPr>
              <a:t> puntos</a:t>
            </a:r>
            <a:r>
              <a:rPr lang="es-ES" altLang="en-US" dirty="0">
                <a:solidFill>
                  <a:srgbClr val="FF0000"/>
                </a:solidFill>
                <a:cs typeface="Times New Roman" panose="02020603050405020304" pitchFamily="18" charset="0"/>
              </a:rPr>
              <a:t> mejorando en 0.84 puntos.</a:t>
            </a:r>
            <a:endParaRPr lang="en-US" altLang="en-US" dirty="0">
              <a:solidFill>
                <a:srgbClr val="FF0000"/>
              </a:solidFill>
              <a:latin typeface="Times New Roman" panose="02020603050405020304" pitchFamily="18" charset="0"/>
              <a:cs typeface="Times New Roman" panose="02020603050405020304" pitchFamily="18" charset="0"/>
            </a:endParaRPr>
          </a:p>
        </p:txBody>
      </p:sp>
      <p:sp>
        <p:nvSpPr>
          <p:cNvPr id="10" name="Flecha derecha 9"/>
          <p:cNvSpPr/>
          <p:nvPr/>
        </p:nvSpPr>
        <p:spPr>
          <a:xfrm>
            <a:off x="556493" y="5661248"/>
            <a:ext cx="576114" cy="1698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p:cNvSpPr txBox="1"/>
          <p:nvPr/>
        </p:nvSpPr>
        <p:spPr>
          <a:xfrm>
            <a:off x="1475655" y="6237312"/>
            <a:ext cx="3240807" cy="369332"/>
          </a:xfrm>
          <a:prstGeom prst="rect">
            <a:avLst/>
          </a:prstGeom>
          <a:noFill/>
        </p:spPr>
        <p:txBody>
          <a:bodyPr wrap="square" rtlCol="0">
            <a:spAutoFit/>
          </a:bodyPr>
          <a:lstStyle/>
          <a:p>
            <a:r>
              <a:rPr lang="es-EC" dirty="0">
                <a:solidFill>
                  <a:srgbClr val="FF0000"/>
                </a:solidFill>
              </a:rPr>
              <a:t>Correlaciones: 0,808 Muy alta</a:t>
            </a:r>
            <a:endParaRPr lang="en-US" dirty="0">
              <a:solidFill>
                <a:srgbClr val="FF0000"/>
              </a:solidFill>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pPr>
              <a:defRPr/>
            </a:pPr>
            <a:r>
              <a:rPr lang="pt-BR" sz="1800" dirty="0"/>
              <a:t>TEST DE TOULOUSE PIERON</a:t>
            </a:r>
            <a:endParaRPr lang="es-ES" sz="1800" dirty="0"/>
          </a:p>
        </p:txBody>
      </p:sp>
      <p:sp>
        <p:nvSpPr>
          <p:cNvPr id="3" name="Marcador de número de diapositiva 2"/>
          <p:cNvSpPr>
            <a:spLocks noGrp="1"/>
          </p:cNvSpPr>
          <p:nvPr>
            <p:ph type="sldNum" sz="quarter" idx="12"/>
          </p:nvPr>
        </p:nvSpPr>
        <p:spPr/>
        <p:txBody>
          <a:bodyPr/>
          <a:lstStyle/>
          <a:p>
            <a:pPr>
              <a:defRPr/>
            </a:pPr>
            <a:fld id="{CA47D247-8790-45A7-B96D-D46F0BCFCF16}" type="slidenum">
              <a:rPr lang="es-ES" altLang="es-ES" smtClean="0"/>
              <a:pPr>
                <a:defRPr/>
              </a:pPr>
              <a:t>27</a:t>
            </a:fld>
            <a:endParaRPr lang="es-ES" altLang="es-ES"/>
          </a:p>
        </p:txBody>
      </p:sp>
      <p:pic>
        <p:nvPicPr>
          <p:cNvPr id="30724" name="Imagen 3" descr="Resultado de imagen para toulouse pieron ficha tecn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549275"/>
            <a:ext cx="6005512"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21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spcBef>
                <a:spcPct val="0"/>
              </a:spcBef>
              <a:spcAft>
                <a:spcPct val="0"/>
              </a:spcAft>
              <a:buClrTx/>
              <a:buSzTx/>
              <a:buFontTx/>
              <a:buNone/>
            </a:pPr>
            <a:endParaRPr lang="es-ES" altLang="es-ES" sz="1200">
              <a:solidFill>
                <a:srgbClr val="FFFFFF"/>
              </a:solidFill>
              <a:latin typeface="Arial" panose="020B0604020202020204" pitchFamily="34" charset="0"/>
            </a:endParaRPr>
          </a:p>
        </p:txBody>
      </p:sp>
      <p:sp>
        <p:nvSpPr>
          <p:cNvPr id="31747"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4FEF6681-2D54-4042-87AE-FA69A5554BE7}"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28</a:t>
            </a:fld>
            <a:endParaRPr lang="es-ES" altLang="es-ES" sz="1000">
              <a:solidFill>
                <a:srgbClr val="AFADA5"/>
              </a:solidFill>
              <a:latin typeface="Arial" panose="020B0604020202020204" pitchFamily="34" charset="0"/>
            </a:endParaRPr>
          </a:p>
        </p:txBody>
      </p:sp>
      <p:sp>
        <p:nvSpPr>
          <p:cNvPr id="31748"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5B2A3FA6-C37A-45EE-B672-E6181668D4BB}"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28</a:t>
            </a:fld>
            <a:endParaRPr lang="es-ES" altLang="es-ES" sz="1400">
              <a:solidFill>
                <a:srgbClr val="FFFFFF"/>
              </a:solidFill>
              <a:latin typeface="Calibri" panose="020F0502020204030204" pitchFamily="34" charset="0"/>
            </a:endParaRPr>
          </a:p>
        </p:txBody>
      </p:sp>
      <p:pic>
        <p:nvPicPr>
          <p:cNvPr id="31749" name="Imagen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5 CuadroTexto"/>
          <p:cNvSpPr txBox="1"/>
          <p:nvPr/>
        </p:nvSpPr>
        <p:spPr>
          <a:xfrm>
            <a:off x="1403648" y="334446"/>
            <a:ext cx="6696075" cy="707886"/>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es-CO" sz="2000" b="1" dirty="0">
                <a:solidFill>
                  <a:schemeClr val="tx1"/>
                </a:solidFill>
                <a:latin typeface="Tahoma" pitchFamily="34" charset="0"/>
                <a:cs typeface="Tahoma" pitchFamily="34" charset="0"/>
              </a:rPr>
              <a:t>ANÁLISIS DE LOS RESULTADOS TOULOUSE PIERON</a:t>
            </a:r>
            <a:endParaRPr lang="es-ES_tradnl" sz="2000" b="1" dirty="0">
              <a:solidFill>
                <a:schemeClr val="tx1"/>
              </a:solidFill>
              <a:latin typeface="Tahoma" pitchFamily="34" charset="0"/>
              <a:cs typeface="Tahoma" pitchFamily="34" charset="0"/>
            </a:endParaRPr>
          </a:p>
        </p:txBody>
      </p:sp>
      <p:pic>
        <p:nvPicPr>
          <p:cNvPr id="31753" name="Imagen 10"/>
          <p:cNvPicPr>
            <a:picLocks noChangeAspect="1" noChangeArrowheads="1"/>
          </p:cNvPicPr>
          <p:nvPr/>
        </p:nvPicPr>
        <p:blipFill>
          <a:blip r:embed="rId3">
            <a:extLst>
              <a:ext uri="{28A0092B-C50C-407E-A947-70E740481C1C}">
                <a14:useLocalDpi xmlns:a14="http://schemas.microsoft.com/office/drawing/2010/main" val="0"/>
              </a:ext>
            </a:extLst>
          </a:blip>
          <a:srcRect l="23761" t="32904" r="52138" b="12155"/>
          <a:stretch>
            <a:fillRect/>
          </a:stretch>
        </p:blipFill>
        <p:spPr bwMode="auto">
          <a:xfrm>
            <a:off x="900113" y="1268413"/>
            <a:ext cx="374332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Imagen 12"/>
          <p:cNvPicPr>
            <a:picLocks noChangeAspect="1" noChangeArrowheads="1"/>
          </p:cNvPicPr>
          <p:nvPr/>
        </p:nvPicPr>
        <p:blipFill>
          <a:blip r:embed="rId4">
            <a:extLst>
              <a:ext uri="{28A0092B-C50C-407E-A947-70E740481C1C}">
                <a14:useLocalDpi xmlns:a14="http://schemas.microsoft.com/office/drawing/2010/main" val="0"/>
              </a:ext>
            </a:extLst>
          </a:blip>
          <a:srcRect l="32756" t="17206" r="34827" b="64983"/>
          <a:stretch>
            <a:fillRect/>
          </a:stretch>
        </p:blipFill>
        <p:spPr bwMode="auto">
          <a:xfrm>
            <a:off x="879475" y="4184650"/>
            <a:ext cx="3763963"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Rectángulo 1"/>
          <p:cNvSpPr>
            <a:spLocks noChangeArrowheads="1"/>
          </p:cNvSpPr>
          <p:nvPr/>
        </p:nvSpPr>
        <p:spPr bwMode="auto">
          <a:xfrm>
            <a:off x="4859338" y="1247775"/>
            <a:ext cx="3925887"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s-ES" altLang="en-US" dirty="0">
                <a:cs typeface="Times New Roman" panose="02020603050405020304" pitchFamily="18" charset="0"/>
              </a:rPr>
              <a:t>Se observa en los resultados obtenidos de aciertos en los dos test sicológicos, realizados una vez aplicados la propuesta de trabajo en la frecuencia de </a:t>
            </a:r>
            <a:r>
              <a:rPr lang="es-ES" altLang="en-US" dirty="0">
                <a:solidFill>
                  <a:srgbClr val="FF0000"/>
                </a:solidFill>
                <a:cs typeface="Times New Roman" panose="02020603050405020304" pitchFamily="18" charset="0"/>
              </a:rPr>
              <a:t>máximo</a:t>
            </a:r>
            <a:r>
              <a:rPr lang="es-ES" altLang="en-US" dirty="0">
                <a:cs typeface="Times New Roman" panose="02020603050405020304" pitchFamily="18" charset="0"/>
              </a:rPr>
              <a:t> una mejoría de </a:t>
            </a:r>
            <a:r>
              <a:rPr lang="es-ES" altLang="en-US" dirty="0">
                <a:solidFill>
                  <a:srgbClr val="FF0000"/>
                </a:solidFill>
                <a:cs typeface="Times New Roman" panose="02020603050405020304" pitchFamily="18" charset="0"/>
              </a:rPr>
              <a:t>06 puntos</a:t>
            </a:r>
            <a:r>
              <a:rPr lang="es-ES" altLang="en-US" dirty="0">
                <a:cs typeface="Times New Roman" panose="02020603050405020304" pitchFamily="18" charset="0"/>
              </a:rPr>
              <a:t>, en </a:t>
            </a:r>
            <a:r>
              <a:rPr lang="es-ES" altLang="en-US" dirty="0">
                <a:solidFill>
                  <a:srgbClr val="FF0000"/>
                </a:solidFill>
                <a:cs typeface="Times New Roman" panose="02020603050405020304" pitchFamily="18" charset="0"/>
              </a:rPr>
              <a:t>mínimo</a:t>
            </a:r>
            <a:r>
              <a:rPr lang="es-ES" altLang="en-US" dirty="0">
                <a:cs typeface="Times New Roman" panose="02020603050405020304" pitchFamily="18" charset="0"/>
              </a:rPr>
              <a:t> una mejoría de </a:t>
            </a:r>
            <a:r>
              <a:rPr lang="es-ES" altLang="en-US" dirty="0">
                <a:solidFill>
                  <a:srgbClr val="FF0000"/>
                </a:solidFill>
                <a:cs typeface="Times New Roman" panose="02020603050405020304" pitchFamily="18" charset="0"/>
              </a:rPr>
              <a:t>55 puntos</a:t>
            </a:r>
            <a:r>
              <a:rPr lang="es-ES" altLang="en-US" dirty="0">
                <a:cs typeface="Times New Roman" panose="02020603050405020304" pitchFamily="18" charset="0"/>
              </a:rPr>
              <a:t>, en </a:t>
            </a:r>
            <a:r>
              <a:rPr lang="es-ES" altLang="en-US" dirty="0">
                <a:solidFill>
                  <a:srgbClr val="FF0000"/>
                </a:solidFill>
                <a:cs typeface="Times New Roman" panose="02020603050405020304" pitchFamily="18" charset="0"/>
              </a:rPr>
              <a:t>promedio</a:t>
            </a:r>
            <a:r>
              <a:rPr lang="es-ES" altLang="en-US" dirty="0">
                <a:cs typeface="Times New Roman" panose="02020603050405020304" pitchFamily="18" charset="0"/>
              </a:rPr>
              <a:t> una mejoría significativa de </a:t>
            </a:r>
            <a:r>
              <a:rPr lang="es-ES" altLang="en-US" dirty="0">
                <a:solidFill>
                  <a:srgbClr val="FF0000"/>
                </a:solidFill>
                <a:cs typeface="Times New Roman" panose="02020603050405020304" pitchFamily="18" charset="0"/>
              </a:rPr>
              <a:t>46 puntos</a:t>
            </a:r>
            <a:r>
              <a:rPr lang="es-ES" altLang="en-US" dirty="0">
                <a:cs typeface="Times New Roman" panose="02020603050405020304" pitchFamily="18" charset="0"/>
              </a:rPr>
              <a:t> y en la</a:t>
            </a:r>
            <a:r>
              <a:rPr lang="es-ES" altLang="en-US" dirty="0">
                <a:solidFill>
                  <a:srgbClr val="FF0000"/>
                </a:solidFill>
                <a:cs typeface="Times New Roman" panose="02020603050405020304" pitchFamily="18" charset="0"/>
              </a:rPr>
              <a:t> moda</a:t>
            </a:r>
            <a:r>
              <a:rPr lang="es-ES" altLang="en-US" dirty="0">
                <a:cs typeface="Times New Roman" panose="02020603050405020304" pitchFamily="18" charset="0"/>
              </a:rPr>
              <a:t> una mejoría  de </a:t>
            </a:r>
            <a:r>
              <a:rPr lang="es-ES" altLang="en-US" dirty="0">
                <a:solidFill>
                  <a:srgbClr val="FF0000"/>
                </a:solidFill>
                <a:cs typeface="Times New Roman" panose="02020603050405020304" pitchFamily="18" charset="0"/>
              </a:rPr>
              <a:t>30 puntos</a:t>
            </a:r>
            <a:r>
              <a:rPr lang="es-ES" altLang="en-US" dirty="0">
                <a:cs typeface="Times New Roman" panose="02020603050405020304" pitchFamily="18" charset="0"/>
              </a:rPr>
              <a:t> favoreciendo los resultados.</a:t>
            </a:r>
            <a:endParaRPr lang="en-US" altLang="en-US" dirty="0">
              <a:latin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3A3AC8C6-41A9-4F1F-9073-ACB64FB5817F}"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29</a:t>
            </a:fld>
            <a:endParaRPr lang="es-ES" altLang="es-ES" sz="1000">
              <a:solidFill>
                <a:srgbClr val="AFADA5"/>
              </a:solidFill>
              <a:latin typeface="Arial" panose="020B0604020202020204" pitchFamily="34" charset="0"/>
            </a:endParaRPr>
          </a:p>
        </p:txBody>
      </p:sp>
      <p:sp>
        <p:nvSpPr>
          <p:cNvPr id="32771"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5589680D-322A-4370-9620-DDFAB4C03561}"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29</a:t>
            </a:fld>
            <a:endParaRPr lang="es-ES" altLang="es-ES" sz="1400">
              <a:solidFill>
                <a:srgbClr val="FFFFFF"/>
              </a:solidFill>
              <a:latin typeface="Calibri" panose="020F0502020204030204" pitchFamily="34" charset="0"/>
            </a:endParaRPr>
          </a:p>
        </p:txBody>
      </p:sp>
      <p:pic>
        <p:nvPicPr>
          <p:cNvPr id="32772" name="Imagen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5 CuadroTexto"/>
          <p:cNvSpPr txBox="1"/>
          <p:nvPr/>
        </p:nvSpPr>
        <p:spPr>
          <a:xfrm>
            <a:off x="1403648" y="334446"/>
            <a:ext cx="6696075" cy="707886"/>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es-CO" sz="2000" b="1" dirty="0">
                <a:solidFill>
                  <a:schemeClr val="tx1"/>
                </a:solidFill>
                <a:latin typeface="Tahoma" pitchFamily="34" charset="0"/>
                <a:cs typeface="Tahoma" pitchFamily="34" charset="0"/>
              </a:rPr>
              <a:t>ANÁLISIS DE LOS RESULTADOS TOULOUSE PIERON</a:t>
            </a:r>
            <a:endParaRPr lang="es-ES_tradnl" sz="2000" b="1" dirty="0">
              <a:solidFill>
                <a:schemeClr val="tx1"/>
              </a:solidFill>
              <a:latin typeface="Tahoma" pitchFamily="34" charset="0"/>
              <a:cs typeface="Tahoma" pitchFamily="34" charset="0"/>
            </a:endParaRPr>
          </a:p>
        </p:txBody>
      </p:sp>
      <p:pic>
        <p:nvPicPr>
          <p:cNvPr id="32776" name="Imagen 8"/>
          <p:cNvPicPr>
            <a:picLocks noChangeAspect="1" noChangeArrowheads="1"/>
          </p:cNvPicPr>
          <p:nvPr/>
        </p:nvPicPr>
        <p:blipFill>
          <a:blip r:embed="rId3">
            <a:extLst>
              <a:ext uri="{28A0092B-C50C-407E-A947-70E740481C1C}">
                <a14:useLocalDpi xmlns:a14="http://schemas.microsoft.com/office/drawing/2010/main" val="0"/>
              </a:ext>
            </a:extLst>
          </a:blip>
          <a:srcRect l="24100" t="29584" r="49084" b="52304"/>
          <a:stretch>
            <a:fillRect/>
          </a:stretch>
        </p:blipFill>
        <p:spPr bwMode="auto">
          <a:xfrm>
            <a:off x="900113" y="1268413"/>
            <a:ext cx="38909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Imagen 9"/>
          <p:cNvPicPr>
            <a:picLocks noChangeAspect="1" noChangeArrowheads="1"/>
          </p:cNvPicPr>
          <p:nvPr/>
        </p:nvPicPr>
        <p:blipFill>
          <a:blip r:embed="rId4">
            <a:extLst>
              <a:ext uri="{28A0092B-C50C-407E-A947-70E740481C1C}">
                <a14:useLocalDpi xmlns:a14="http://schemas.microsoft.com/office/drawing/2010/main" val="0"/>
              </a:ext>
            </a:extLst>
          </a:blip>
          <a:srcRect l="24101" t="41054" r="35506" b="25740"/>
          <a:stretch>
            <a:fillRect/>
          </a:stretch>
        </p:blipFill>
        <p:spPr bwMode="auto">
          <a:xfrm>
            <a:off x="900113" y="3429000"/>
            <a:ext cx="3890962"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Rectángulo 1"/>
          <p:cNvSpPr>
            <a:spLocks noChangeArrowheads="1"/>
          </p:cNvSpPr>
          <p:nvPr/>
        </p:nvSpPr>
        <p:spPr bwMode="auto">
          <a:xfrm>
            <a:off x="5076825" y="1368425"/>
            <a:ext cx="3532188"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s-ES" altLang="en-US" dirty="0">
                <a:solidFill>
                  <a:srgbClr val="000000"/>
                </a:solidFill>
                <a:cs typeface="Times New Roman" panose="02020603050405020304" pitchFamily="18" charset="0"/>
              </a:rPr>
              <a:t>en el test </a:t>
            </a:r>
            <a:r>
              <a:rPr lang="es-ES" altLang="en-US" dirty="0" err="1">
                <a:solidFill>
                  <a:srgbClr val="000000"/>
                </a:solidFill>
                <a:cs typeface="Times New Roman" panose="02020603050405020304" pitchFamily="18" charset="0"/>
              </a:rPr>
              <a:t>psicologico</a:t>
            </a:r>
            <a:r>
              <a:rPr lang="es-ES" altLang="en-US" dirty="0">
                <a:solidFill>
                  <a:srgbClr val="000000"/>
                </a:solidFill>
                <a:cs typeface="Times New Roman" panose="02020603050405020304" pitchFamily="18" charset="0"/>
              </a:rPr>
              <a:t> se pudo observar que en la primera evaluación, los valores positivos se obtuvieron una </a:t>
            </a:r>
            <a:r>
              <a:rPr lang="es-ES" altLang="en-US" dirty="0">
                <a:solidFill>
                  <a:srgbClr val="FF0000"/>
                </a:solidFill>
                <a:cs typeface="Times New Roman" panose="02020603050405020304" pitchFamily="18" charset="0"/>
              </a:rPr>
              <a:t>media de 54</a:t>
            </a:r>
            <a:r>
              <a:rPr lang="es-ES" altLang="en-US" dirty="0">
                <a:solidFill>
                  <a:srgbClr val="000000"/>
                </a:solidFill>
                <a:cs typeface="Times New Roman" panose="02020603050405020304" pitchFamily="18" charset="0"/>
              </a:rPr>
              <a:t>, un valor máximo de 62, un valor mínimo 39,29 , con un rango de 23,44. Para el segundo test y luego de haber aplicado la propuesta alternativa de concentración se obtuvo una </a:t>
            </a:r>
            <a:r>
              <a:rPr lang="es-ES" altLang="en-US" dirty="0">
                <a:solidFill>
                  <a:srgbClr val="FF0000"/>
                </a:solidFill>
                <a:cs typeface="Times New Roman" panose="02020603050405020304" pitchFamily="18" charset="0"/>
              </a:rPr>
              <a:t>media de 67.39 mejorando en 12,71.</a:t>
            </a:r>
            <a:endParaRPr lang="en-US" altLang="en-US" dirty="0">
              <a:solidFill>
                <a:srgbClr val="FF0000"/>
              </a:solidFill>
              <a:latin typeface="Times New Roman" panose="02020603050405020304" pitchFamily="18" charset="0"/>
              <a:cs typeface="Times New Roman" panose="02020603050405020304" pitchFamily="18" charset="0"/>
            </a:endParaRPr>
          </a:p>
        </p:txBody>
      </p:sp>
      <p:sp>
        <p:nvSpPr>
          <p:cNvPr id="9" name="Flecha derecha 8"/>
          <p:cNvSpPr/>
          <p:nvPr/>
        </p:nvSpPr>
        <p:spPr>
          <a:xfrm>
            <a:off x="1403648" y="5722166"/>
            <a:ext cx="576114" cy="1698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p:cNvSpPr txBox="1"/>
          <p:nvPr/>
        </p:nvSpPr>
        <p:spPr>
          <a:xfrm>
            <a:off x="1907703" y="6172200"/>
            <a:ext cx="2883371" cy="646331"/>
          </a:xfrm>
          <a:prstGeom prst="rect">
            <a:avLst/>
          </a:prstGeom>
          <a:noFill/>
        </p:spPr>
        <p:txBody>
          <a:bodyPr wrap="square" rtlCol="0">
            <a:spAutoFit/>
          </a:bodyPr>
          <a:lstStyle/>
          <a:p>
            <a:r>
              <a:rPr lang="es-EC" dirty="0">
                <a:solidFill>
                  <a:srgbClr val="FF0000"/>
                </a:solidFill>
              </a:rPr>
              <a:t>Correlacion:0,428 moderada</a:t>
            </a:r>
            <a:endParaRPr lang="en-US" dirty="0">
              <a:solidFill>
                <a:srgbClr val="FF0000"/>
              </a:solidFil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pPr>
              <a:defRPr/>
            </a:pPr>
            <a:endParaRPr lang="pt-BR" dirty="0"/>
          </a:p>
          <a:p>
            <a:pPr>
              <a:defRPr/>
            </a:pPr>
            <a:endParaRPr lang="pt-BR" dirty="0"/>
          </a:p>
          <a:p>
            <a:pPr>
              <a:defRPr/>
            </a:pPr>
            <a:endParaRPr lang="pt-BR" dirty="0"/>
          </a:p>
          <a:p>
            <a:pPr>
              <a:defRPr/>
            </a:pPr>
            <a:endParaRPr lang="pt-BR" dirty="0"/>
          </a:p>
          <a:p>
            <a:pPr>
              <a:defRPr/>
            </a:pPr>
            <a:endParaRPr lang="pt-BR" dirty="0"/>
          </a:p>
          <a:p>
            <a:pPr>
              <a:defRPr/>
            </a:pPr>
            <a:endParaRPr lang="pt-BR" dirty="0"/>
          </a:p>
          <a:p>
            <a:pPr>
              <a:defRPr/>
            </a:pPr>
            <a:endParaRPr lang="pt-BR" dirty="0"/>
          </a:p>
          <a:p>
            <a:pPr>
              <a:defRPr/>
            </a:pPr>
            <a:endParaRPr lang="pt-BR" dirty="0"/>
          </a:p>
          <a:p>
            <a:pPr>
              <a:defRPr/>
            </a:pPr>
            <a:endParaRPr lang="pt-BR" dirty="0"/>
          </a:p>
          <a:p>
            <a:pPr>
              <a:defRPr/>
            </a:pPr>
            <a:endParaRPr lang="pt-BR" dirty="0"/>
          </a:p>
          <a:p>
            <a:pPr>
              <a:defRPr/>
            </a:pPr>
            <a:endParaRPr lang="pt-BR" dirty="0"/>
          </a:p>
          <a:p>
            <a:pPr>
              <a:defRPr/>
            </a:pPr>
            <a:endParaRPr lang="pt-BR" dirty="0"/>
          </a:p>
          <a:p>
            <a:pPr>
              <a:defRPr/>
            </a:pPr>
            <a:endParaRPr lang="pt-BR" dirty="0"/>
          </a:p>
          <a:p>
            <a:pPr>
              <a:defRPr/>
            </a:pPr>
            <a:endParaRPr lang="pt-BR" dirty="0"/>
          </a:p>
          <a:p>
            <a:pPr>
              <a:defRPr/>
            </a:pPr>
            <a:endParaRPr lang="pt-BR" dirty="0"/>
          </a:p>
          <a:p>
            <a:pPr>
              <a:defRPr/>
            </a:pPr>
            <a:endParaRPr lang="pt-BR" dirty="0"/>
          </a:p>
          <a:p>
            <a:pPr>
              <a:defRPr/>
            </a:pPr>
            <a:endParaRPr lang="pt-BR" dirty="0"/>
          </a:p>
          <a:p>
            <a:pPr>
              <a:defRPr/>
            </a:pPr>
            <a:endParaRPr lang="es-ES" dirty="0"/>
          </a:p>
        </p:txBody>
      </p:sp>
      <p:sp>
        <p:nvSpPr>
          <p:cNvPr id="3" name="Marcador de número de diapositiva 2"/>
          <p:cNvSpPr>
            <a:spLocks noGrp="1"/>
          </p:cNvSpPr>
          <p:nvPr>
            <p:ph type="sldNum" sz="quarter" idx="12"/>
          </p:nvPr>
        </p:nvSpPr>
        <p:spPr/>
        <p:txBody>
          <a:bodyPr/>
          <a:lstStyle/>
          <a:p>
            <a:pPr>
              <a:defRPr/>
            </a:pPr>
            <a:fld id="{783BDA17-DB97-4ACF-B6EC-5CC37F6AADEE}" type="slidenum">
              <a:rPr lang="es-ES" altLang="es-ES" smtClean="0"/>
              <a:pPr>
                <a:defRPr/>
              </a:pPr>
              <a:t>3</a:t>
            </a:fld>
            <a:endParaRPr lang="es-ES" altLang="es-ES"/>
          </a:p>
        </p:txBody>
      </p:sp>
      <p:sp>
        <p:nvSpPr>
          <p:cNvPr id="4" name="Estrella de 5 puntas 3"/>
          <p:cNvSpPr/>
          <p:nvPr/>
        </p:nvSpPr>
        <p:spPr>
          <a:xfrm>
            <a:off x="5977826" y="188640"/>
            <a:ext cx="2706344" cy="201622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95000"/>
                    <a:lumOff val="5000"/>
                  </a:schemeClr>
                </a:solidFill>
              </a:rPr>
              <a:t>ÉXITO EN EL DEPORTE</a:t>
            </a:r>
            <a:endParaRPr lang="en-US" sz="1400" dirty="0">
              <a:solidFill>
                <a:schemeClr val="tx1">
                  <a:lumMod val="95000"/>
                  <a:lumOff val="5000"/>
                </a:schemeClr>
              </a:solidFill>
            </a:endParaRPr>
          </a:p>
        </p:txBody>
      </p:sp>
      <p:sp>
        <p:nvSpPr>
          <p:cNvPr id="5" name="Rectángulo redondeado 4"/>
          <p:cNvSpPr/>
          <p:nvPr/>
        </p:nvSpPr>
        <p:spPr>
          <a:xfrm>
            <a:off x="487349" y="3645024"/>
            <a:ext cx="1512168" cy="6480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a:t>FÍSICOS</a:t>
            </a:r>
            <a:endParaRPr lang="en-US" dirty="0"/>
          </a:p>
        </p:txBody>
      </p:sp>
      <p:sp>
        <p:nvSpPr>
          <p:cNvPr id="6" name="Rectángulo redondeado 5"/>
          <p:cNvSpPr/>
          <p:nvPr/>
        </p:nvSpPr>
        <p:spPr>
          <a:xfrm>
            <a:off x="2149577" y="3652529"/>
            <a:ext cx="1512168" cy="6480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a:t>TÉCNICOS</a:t>
            </a:r>
            <a:endParaRPr lang="en-US" dirty="0"/>
          </a:p>
        </p:txBody>
      </p:sp>
      <p:sp>
        <p:nvSpPr>
          <p:cNvPr id="7" name="Rectángulo redondeado 6"/>
          <p:cNvSpPr/>
          <p:nvPr/>
        </p:nvSpPr>
        <p:spPr>
          <a:xfrm>
            <a:off x="3811805" y="3666403"/>
            <a:ext cx="1512168" cy="6480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a:t>TÁCTICOS</a:t>
            </a:r>
            <a:endParaRPr lang="en-US" dirty="0"/>
          </a:p>
        </p:txBody>
      </p:sp>
      <p:sp>
        <p:nvSpPr>
          <p:cNvPr id="8" name="Rectángulo redondeado 7"/>
          <p:cNvSpPr/>
          <p:nvPr/>
        </p:nvSpPr>
        <p:spPr>
          <a:xfrm>
            <a:off x="5509774" y="3652529"/>
            <a:ext cx="1512168" cy="64807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t>SICOLÓGIOCOS</a:t>
            </a:r>
            <a:endParaRPr lang="en-US" sz="1400" dirty="0"/>
          </a:p>
        </p:txBody>
      </p:sp>
      <p:sp>
        <p:nvSpPr>
          <p:cNvPr id="9" name="Rectángulo redondeado 8"/>
          <p:cNvSpPr/>
          <p:nvPr/>
        </p:nvSpPr>
        <p:spPr>
          <a:xfrm>
            <a:off x="7172002" y="3652529"/>
            <a:ext cx="1512168" cy="6480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a:t>OTROS</a:t>
            </a:r>
            <a:endParaRPr lang="en-US" dirty="0"/>
          </a:p>
        </p:txBody>
      </p:sp>
      <p:sp>
        <p:nvSpPr>
          <p:cNvPr id="10" name="Flecha arriba 9"/>
          <p:cNvSpPr/>
          <p:nvPr/>
        </p:nvSpPr>
        <p:spPr>
          <a:xfrm>
            <a:off x="5977826" y="2081603"/>
            <a:ext cx="576064" cy="1080120"/>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Resultado de imagen para COPA DEL MUNDO DE LA FIF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639545"/>
            <a:ext cx="4178134" cy="2449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284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F71E1E1A-1354-4FA1-B596-45C5AB3710D6}"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30</a:t>
            </a:fld>
            <a:endParaRPr lang="es-ES" altLang="es-ES" sz="1000">
              <a:solidFill>
                <a:srgbClr val="AFADA5"/>
              </a:solidFill>
              <a:latin typeface="Arial" panose="020B0604020202020204" pitchFamily="34" charset="0"/>
            </a:endParaRPr>
          </a:p>
        </p:txBody>
      </p:sp>
      <p:sp>
        <p:nvSpPr>
          <p:cNvPr id="33795"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0D90EE54-B0A6-4CDE-A5E0-46EB1BA6163E}"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30</a:t>
            </a:fld>
            <a:endParaRPr lang="es-ES" altLang="es-ES" sz="1400">
              <a:solidFill>
                <a:srgbClr val="FFFFFF"/>
              </a:solidFill>
              <a:latin typeface="Calibri" panose="020F0502020204030204" pitchFamily="34" charset="0"/>
            </a:endParaRPr>
          </a:p>
        </p:txBody>
      </p:sp>
      <p:pic>
        <p:nvPicPr>
          <p:cNvPr id="33796" name="Imagen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CONCLUSIONES</a:t>
            </a:r>
            <a:endParaRPr lang="es-ES_tradnl" sz="2000" b="1" dirty="0">
              <a:solidFill>
                <a:schemeClr val="tx1"/>
              </a:solidFill>
              <a:latin typeface="Tahoma" pitchFamily="34" charset="0"/>
              <a:cs typeface="Tahoma" pitchFamily="34" charset="0"/>
            </a:endParaRPr>
          </a:p>
        </p:txBody>
      </p:sp>
      <p:sp>
        <p:nvSpPr>
          <p:cNvPr id="29704" name="7 CuadroTexto"/>
          <p:cNvSpPr txBox="1">
            <a:spLocks noChangeArrowheads="1"/>
          </p:cNvSpPr>
          <p:nvPr/>
        </p:nvSpPr>
        <p:spPr bwMode="auto">
          <a:xfrm>
            <a:off x="900113" y="1085850"/>
            <a:ext cx="4560887"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mj-lt"/>
              <a:buAutoNum type="arabicPeriod"/>
              <a:defRPr/>
            </a:pPr>
            <a:r>
              <a:rPr lang="es-EC" dirty="0"/>
              <a:t>Se comprueba la Hipótesis de trabajo donde la propuesta desarrollada incide en el mejoramiento de la concentración para la aplicación de los principios tácticos del futbol con un grado de significancia de 0,43. En las ¾ partes del campo de juego </a:t>
            </a:r>
          </a:p>
          <a:p>
            <a:pPr>
              <a:buFont typeface="+mj-lt"/>
              <a:buAutoNum type="arabicPeriod"/>
              <a:defRPr/>
            </a:pPr>
            <a:endParaRPr lang="en-US" b="1" dirty="0"/>
          </a:p>
          <a:p>
            <a:pPr>
              <a:buFont typeface="+mj-lt"/>
              <a:buAutoNum type="arabicPeriod"/>
              <a:defRPr/>
            </a:pPr>
            <a:r>
              <a:rPr lang="es-EC" dirty="0"/>
              <a:t>Mientras que en las 2/4 partes de la cancha se mantiene la hipótesis nula con un grado de significancia de 0.138 por motivo de mejoramiento e incidencia significativa en las ¾ partes de la cancha.</a:t>
            </a:r>
          </a:p>
          <a:p>
            <a:pPr marL="0" indent="0">
              <a:defRPr/>
            </a:pPr>
            <a:endParaRPr lang="en-US" b="1" dirty="0"/>
          </a:p>
          <a:p>
            <a:pPr>
              <a:buFont typeface="+mj-lt"/>
              <a:buAutoNum type="arabicPeriod"/>
              <a:defRPr/>
            </a:pPr>
            <a:r>
              <a:rPr lang="es-EC" dirty="0"/>
              <a:t>En las 1/4 partes de la cancha se mantiene la hipótesis nula con un grado de significancia de 0,686 por motivo de mejoramiento e incidencia significativa en las anteriores áreas. </a:t>
            </a:r>
            <a:endParaRPr lang="en-US" b="1" dirty="0"/>
          </a:p>
          <a:p>
            <a:pPr algn="just" eaLnBrk="1" hangingPunct="1">
              <a:buFont typeface="Corbel" panose="020B0503020204020204" pitchFamily="34" charset="0"/>
              <a:buAutoNum type="arabicPeriod"/>
              <a:defRPr/>
            </a:pPr>
            <a:endParaRPr lang="es-CO" altLang="es-ES" sz="1600" dirty="0"/>
          </a:p>
        </p:txBody>
      </p:sp>
      <p:pic>
        <p:nvPicPr>
          <p:cNvPr id="33801"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3281363"/>
            <a:ext cx="3638550"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930275"/>
            <a:ext cx="363855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0E3694E3-F52C-4470-ADBE-B097E9D7642A}"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31</a:t>
            </a:fld>
            <a:endParaRPr lang="es-ES" altLang="es-ES" sz="1000">
              <a:solidFill>
                <a:srgbClr val="AFADA5"/>
              </a:solidFill>
              <a:latin typeface="Arial" panose="020B0604020202020204" pitchFamily="34" charset="0"/>
            </a:endParaRPr>
          </a:p>
        </p:txBody>
      </p:sp>
      <p:sp>
        <p:nvSpPr>
          <p:cNvPr id="34819"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2078F40B-D781-4D61-BCFC-C8EC7C152D46}"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31</a:t>
            </a:fld>
            <a:endParaRPr lang="es-ES" altLang="es-ES" sz="1400">
              <a:solidFill>
                <a:srgbClr val="FFFFFF"/>
              </a:solidFill>
              <a:latin typeface="Calibri" panose="020F0502020204030204" pitchFamily="34" charset="0"/>
            </a:endParaRPr>
          </a:p>
        </p:txBody>
      </p:sp>
      <p:pic>
        <p:nvPicPr>
          <p:cNvPr id="34820" name="Imagen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CONCLUSIONES</a:t>
            </a:r>
            <a:endParaRPr lang="es-ES_tradnl" sz="2000" b="1" dirty="0">
              <a:solidFill>
                <a:schemeClr val="tx1"/>
              </a:solidFill>
              <a:latin typeface="Tahoma" pitchFamily="34" charset="0"/>
              <a:cs typeface="Tahoma" pitchFamily="34" charset="0"/>
            </a:endParaRPr>
          </a:p>
        </p:txBody>
      </p:sp>
      <p:sp>
        <p:nvSpPr>
          <p:cNvPr id="29704" name="7 CuadroTexto"/>
          <p:cNvSpPr txBox="1">
            <a:spLocks noChangeArrowheads="1"/>
          </p:cNvSpPr>
          <p:nvPr/>
        </p:nvSpPr>
        <p:spPr bwMode="auto">
          <a:xfrm>
            <a:off x="900113" y="1085850"/>
            <a:ext cx="4560887"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Tx/>
              <a:buAutoNum type="arabicPeriod" startAt="4"/>
              <a:defRPr/>
            </a:pPr>
            <a:r>
              <a:rPr lang="es-ES" dirty="0"/>
              <a:t>Se comprobó que la Atención – </a:t>
            </a:r>
          </a:p>
          <a:p>
            <a:pPr marL="0" indent="0">
              <a:defRPr/>
            </a:pPr>
            <a:r>
              <a:rPr lang="es-ES" dirty="0"/>
              <a:t>     Concentración influye en el adecuado    </a:t>
            </a:r>
          </a:p>
          <a:p>
            <a:pPr marL="0" indent="0">
              <a:defRPr/>
            </a:pPr>
            <a:r>
              <a:rPr lang="es-ES" dirty="0"/>
              <a:t>      funcionamiento de los principios </a:t>
            </a:r>
          </a:p>
          <a:p>
            <a:pPr marL="0" indent="0">
              <a:defRPr/>
            </a:pPr>
            <a:r>
              <a:rPr lang="es-ES" dirty="0"/>
              <a:t>      fundamentales del sistema táctico </a:t>
            </a:r>
          </a:p>
          <a:p>
            <a:pPr marL="0" indent="0">
              <a:defRPr/>
            </a:pPr>
            <a:r>
              <a:rPr lang="es-ES" dirty="0"/>
              <a:t>     defensivo en el equipo de fútbol sub 18 </a:t>
            </a:r>
          </a:p>
          <a:p>
            <a:pPr marL="0" indent="0">
              <a:defRPr/>
            </a:pPr>
            <a:r>
              <a:rPr lang="es-ES" dirty="0"/>
              <a:t>     del club Clan Juvenil.</a:t>
            </a:r>
          </a:p>
          <a:p>
            <a:pPr marL="0" indent="0">
              <a:defRPr/>
            </a:pPr>
            <a:endParaRPr lang="en-US" dirty="0"/>
          </a:p>
          <a:p>
            <a:pPr marL="0" indent="0">
              <a:defRPr/>
            </a:pPr>
            <a:r>
              <a:rPr lang="es-ES" dirty="0"/>
              <a:t>5. La Prueba de Rangos con Signo de  </a:t>
            </a:r>
          </a:p>
          <a:p>
            <a:pPr marL="0" indent="0">
              <a:defRPr/>
            </a:pPr>
            <a:r>
              <a:rPr lang="es-ES" dirty="0"/>
              <a:t>     </a:t>
            </a:r>
            <a:r>
              <a:rPr lang="es-ES" dirty="0" err="1"/>
              <a:t>Wilcoxon</a:t>
            </a:r>
            <a:r>
              <a:rPr lang="es-ES" dirty="0"/>
              <a:t>  determinó para resultados </a:t>
            </a:r>
          </a:p>
          <a:p>
            <a:pPr marL="0" indent="0">
              <a:defRPr/>
            </a:pPr>
            <a:r>
              <a:rPr lang="es-ES" dirty="0"/>
              <a:t>     positivos en el test de Rejilla en la </a:t>
            </a:r>
          </a:p>
          <a:p>
            <a:pPr marL="0" indent="0">
              <a:defRPr/>
            </a:pPr>
            <a:r>
              <a:rPr lang="es-ES" dirty="0"/>
              <a:t>     opción aciertos se determinó la </a:t>
            </a:r>
          </a:p>
          <a:p>
            <a:pPr marL="0" indent="0">
              <a:defRPr/>
            </a:pPr>
            <a:r>
              <a:rPr lang="es-ES" dirty="0"/>
              <a:t>     existencia de diferencias significativas </a:t>
            </a:r>
          </a:p>
          <a:p>
            <a:pPr marL="0" indent="0">
              <a:defRPr/>
            </a:pPr>
            <a:r>
              <a:rPr lang="es-ES" dirty="0"/>
              <a:t>     en relación a los resultados de (p=0,04)</a:t>
            </a:r>
          </a:p>
          <a:p>
            <a:pPr marL="0" indent="0">
              <a:defRPr/>
            </a:pPr>
            <a:endParaRPr lang="en-US" dirty="0"/>
          </a:p>
          <a:p>
            <a:pPr>
              <a:defRPr/>
            </a:pPr>
            <a:r>
              <a:rPr lang="es-ES" dirty="0"/>
              <a:t>6. La Prueba de Rangos con Signo de </a:t>
            </a:r>
            <a:r>
              <a:rPr lang="es-ES" dirty="0" err="1"/>
              <a:t>Wilcoxon</a:t>
            </a:r>
            <a:r>
              <a:rPr lang="es-ES" dirty="0"/>
              <a:t>  determinó para resultados en test de Toulouse </a:t>
            </a:r>
            <a:r>
              <a:rPr lang="es-ES" dirty="0" err="1"/>
              <a:t>Pieron</a:t>
            </a:r>
            <a:r>
              <a:rPr lang="es-ES" dirty="0"/>
              <a:t> en la opción aciertos se determinó la existencia de diferencias significativas de  (p=0,01)</a:t>
            </a:r>
            <a:endParaRPr lang="en-US" dirty="0"/>
          </a:p>
          <a:p>
            <a:pPr marL="0" indent="0">
              <a:defRPr/>
            </a:pPr>
            <a:r>
              <a:rPr lang="es-EC" dirty="0"/>
              <a:t> </a:t>
            </a:r>
            <a:endParaRPr lang="en-US" b="1" dirty="0"/>
          </a:p>
          <a:p>
            <a:pPr algn="just" eaLnBrk="1" hangingPunct="1">
              <a:buFont typeface="Corbel" panose="020B0503020204020204" pitchFamily="34" charset="0"/>
              <a:buAutoNum type="arabicPeriod"/>
              <a:defRPr/>
            </a:pPr>
            <a:endParaRPr lang="es-CO" altLang="es-ES" sz="1600" dirty="0"/>
          </a:p>
        </p:txBody>
      </p:sp>
      <p:pic>
        <p:nvPicPr>
          <p:cNvPr id="34825"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1163" y="3468688"/>
            <a:ext cx="3541712"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61000" y="898525"/>
            <a:ext cx="3578225"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71CC933C-5EB9-47F9-A026-A2A4D69F8824}"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32</a:t>
            </a:fld>
            <a:endParaRPr lang="es-ES" altLang="es-ES" sz="1000">
              <a:solidFill>
                <a:srgbClr val="AFADA5"/>
              </a:solidFill>
              <a:latin typeface="Arial" panose="020B0604020202020204" pitchFamily="34" charset="0"/>
            </a:endParaRPr>
          </a:p>
        </p:txBody>
      </p:sp>
      <p:sp>
        <p:nvSpPr>
          <p:cNvPr id="35843"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65CD57A4-42B8-4AA2-A6C2-251C703F396C}"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32</a:t>
            </a:fld>
            <a:endParaRPr lang="es-ES" altLang="es-ES" sz="1400">
              <a:solidFill>
                <a:srgbClr val="FFFFFF"/>
              </a:solidFill>
              <a:latin typeface="Calibri" panose="020F0502020204030204" pitchFamily="34" charset="0"/>
            </a:endParaRPr>
          </a:p>
        </p:txBody>
      </p:sp>
      <p:pic>
        <p:nvPicPr>
          <p:cNvPr id="35844" name="Imagen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RECOMENDACIONES</a:t>
            </a:r>
            <a:endParaRPr lang="es-ES_tradnl" sz="2000" b="1" dirty="0">
              <a:solidFill>
                <a:schemeClr val="tx1"/>
              </a:solidFill>
              <a:latin typeface="Tahoma" pitchFamily="34" charset="0"/>
              <a:cs typeface="Tahoma" pitchFamily="34" charset="0"/>
            </a:endParaRPr>
          </a:p>
        </p:txBody>
      </p:sp>
      <p:sp>
        <p:nvSpPr>
          <p:cNvPr id="30728" name="7 CuadroTexto"/>
          <p:cNvSpPr txBox="1">
            <a:spLocks noChangeArrowheads="1"/>
          </p:cNvSpPr>
          <p:nvPr/>
        </p:nvSpPr>
        <p:spPr bwMode="auto">
          <a:xfrm>
            <a:off x="1395413" y="947738"/>
            <a:ext cx="694531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mj-lt"/>
              <a:buAutoNum type="arabicPeriod"/>
              <a:defRPr/>
            </a:pPr>
            <a:r>
              <a:rPr lang="es-ES" dirty="0"/>
              <a:t>Aplicar propuestas de índole </a:t>
            </a:r>
            <a:r>
              <a:rPr lang="es-ES" dirty="0" err="1"/>
              <a:t>psico</a:t>
            </a:r>
            <a:r>
              <a:rPr lang="es-ES" dirty="0"/>
              <a:t>-técnicas ya que tiene un grado de significancia en el proceso de resultados en competencia por lo resultados alcanzados en esta propuesta.</a:t>
            </a:r>
          </a:p>
          <a:p>
            <a:pPr marL="0" indent="0">
              <a:defRPr/>
            </a:pPr>
            <a:endParaRPr lang="en-US" dirty="0"/>
          </a:p>
          <a:p>
            <a:pPr>
              <a:buFont typeface="+mj-lt"/>
              <a:buAutoNum type="arabicPeriod"/>
              <a:defRPr/>
            </a:pPr>
            <a:r>
              <a:rPr lang="es-ES" dirty="0"/>
              <a:t>Considerar las fases de desarrollo del futbol tanto ¾ , 2/4  o ¼ ya que en dependencia de estas se logra efectividad en el desenvolvimiento y tomar en consideración los medios para alcanzar niveles de atención y concentración para el desenvolvimiento futbolístico. </a:t>
            </a:r>
            <a:endParaRPr lang="en-US" dirty="0"/>
          </a:p>
          <a:p>
            <a:pPr algn="just" eaLnBrk="1" hangingPunct="1">
              <a:buFont typeface="Corbel" panose="020B0503020204020204" pitchFamily="34" charset="0"/>
              <a:buAutoNum type="arabicPeriod"/>
              <a:defRPr/>
            </a:pPr>
            <a:endParaRPr lang="es-CO" altLang="es-ES" sz="1600" dirty="0"/>
          </a:p>
        </p:txBody>
      </p:sp>
      <p:pic>
        <p:nvPicPr>
          <p:cNvPr id="35849" name="Imagen 8"/>
          <p:cNvPicPr>
            <a:picLocks noChangeAspect="1" noChangeArrowheads="1"/>
          </p:cNvPicPr>
          <p:nvPr/>
        </p:nvPicPr>
        <p:blipFill>
          <a:blip r:embed="rId3">
            <a:extLst>
              <a:ext uri="{28A0092B-C50C-407E-A947-70E740481C1C}">
                <a14:useLocalDpi xmlns:a14="http://schemas.microsoft.com/office/drawing/2010/main" val="0"/>
              </a:ext>
            </a:extLst>
          </a:blip>
          <a:srcRect t="14072" b="62056"/>
          <a:stretch>
            <a:fillRect/>
          </a:stretch>
        </p:blipFill>
        <p:spPr bwMode="auto">
          <a:xfrm>
            <a:off x="1258888" y="3565525"/>
            <a:ext cx="7154862"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2F81569A-4736-4025-BF5D-CE41A53D2AB1}"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33</a:t>
            </a:fld>
            <a:endParaRPr lang="es-ES" altLang="es-ES" sz="1000">
              <a:solidFill>
                <a:srgbClr val="AFADA5"/>
              </a:solidFill>
              <a:latin typeface="Arial" panose="020B0604020202020204" pitchFamily="34" charset="0"/>
            </a:endParaRPr>
          </a:p>
        </p:txBody>
      </p:sp>
      <p:sp>
        <p:nvSpPr>
          <p:cNvPr id="36867"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B5A41E82-8B3D-4D13-BD9C-43366F0C4E3C}"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33</a:t>
            </a:fld>
            <a:endParaRPr lang="es-ES" altLang="es-ES" sz="1400">
              <a:solidFill>
                <a:srgbClr val="FFFFFF"/>
              </a:solidFill>
              <a:latin typeface="Calibri" panose="020F0502020204030204" pitchFamily="34" charset="0"/>
            </a:endParaRPr>
          </a:p>
        </p:txBody>
      </p:sp>
      <p:pic>
        <p:nvPicPr>
          <p:cNvPr id="36868" name="Imagen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2339752" y="2492896"/>
            <a:ext cx="4915128" cy="1323439"/>
          </a:xfrm>
          <a:prstGeom prst="rect">
            <a:avLst/>
          </a:prstGeom>
          <a:noFill/>
        </p:spPr>
        <p:txBody>
          <a:bodyPr wrap="none">
            <a:spAutoFit/>
          </a:bodyPr>
          <a:lstStyle/>
          <a:p>
            <a:pPr algn="ctr">
              <a:defRPr/>
            </a:pPr>
            <a:r>
              <a:rPr lang="es-E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GRACIAS</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p:cNvSpPr>
            <a:spLocks noGrp="1"/>
          </p:cNvSpPr>
          <p:nvPr>
            <p:ph type="ftr" sz="quarter" idx="11"/>
          </p:nvPr>
        </p:nvSpPr>
        <p:spPr/>
        <p:txBody>
          <a:bodyPr/>
          <a:lstStyle/>
          <a:p>
            <a:pPr>
              <a:defRPr/>
            </a:pPr>
            <a:endParaRPr lang="es-ES" dirty="0"/>
          </a:p>
        </p:txBody>
      </p:sp>
      <p:sp>
        <p:nvSpPr>
          <p:cNvPr id="3" name="Marcador de número de diapositiva 2"/>
          <p:cNvSpPr>
            <a:spLocks noGrp="1"/>
          </p:cNvSpPr>
          <p:nvPr>
            <p:ph type="sldNum" sz="quarter" idx="12"/>
          </p:nvPr>
        </p:nvSpPr>
        <p:spPr/>
        <p:txBody>
          <a:bodyPr/>
          <a:lstStyle/>
          <a:p>
            <a:pPr>
              <a:defRPr/>
            </a:pPr>
            <a:fld id="{783BDA17-DB97-4ACF-B6EC-5CC37F6AADEE}" type="slidenum">
              <a:rPr lang="es-ES" altLang="es-ES" smtClean="0"/>
              <a:pPr>
                <a:defRPr/>
              </a:pPr>
              <a:t>4</a:t>
            </a:fld>
            <a:endParaRPr lang="es-ES" altLang="es-ES"/>
          </a:p>
        </p:txBody>
      </p:sp>
      <p:sp>
        <p:nvSpPr>
          <p:cNvPr id="4" name="Rectángulo 3"/>
          <p:cNvSpPr/>
          <p:nvPr/>
        </p:nvSpPr>
        <p:spPr>
          <a:xfrm>
            <a:off x="2627784" y="980728"/>
            <a:ext cx="4673129" cy="93610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lumMod val="95000"/>
                    <a:lumOff val="5000"/>
                  </a:schemeClr>
                </a:solidFill>
              </a:rPr>
              <a:t>LA ATENCION - CONCENTRACION</a:t>
            </a:r>
            <a:endParaRPr lang="en-US" dirty="0">
              <a:solidFill>
                <a:schemeClr val="tx1">
                  <a:lumMod val="95000"/>
                  <a:lumOff val="5000"/>
                </a:schemeClr>
              </a:solidFill>
            </a:endParaRPr>
          </a:p>
        </p:txBody>
      </p:sp>
      <p:sp>
        <p:nvSpPr>
          <p:cNvPr id="7" name="Flecha abajo 6"/>
          <p:cNvSpPr/>
          <p:nvPr/>
        </p:nvSpPr>
        <p:spPr>
          <a:xfrm>
            <a:off x="4860032" y="1916832"/>
            <a:ext cx="288032" cy="792088"/>
          </a:xfrm>
          <a:prstGeom prst="downArrow">
            <a:avLst/>
          </a:prstGeom>
          <a:solidFill>
            <a:srgbClr val="CB9D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p:cNvSpPr/>
          <p:nvPr/>
        </p:nvSpPr>
        <p:spPr>
          <a:xfrm>
            <a:off x="2843808" y="2708920"/>
            <a:ext cx="4457105" cy="432048"/>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PRINCIPIOS TACTICOS DEFENSIVOS</a:t>
            </a:r>
            <a:endParaRPr lang="en-US" dirty="0"/>
          </a:p>
        </p:txBody>
      </p:sp>
      <p:sp>
        <p:nvSpPr>
          <p:cNvPr id="9" name="Elipse 8"/>
          <p:cNvSpPr/>
          <p:nvPr/>
        </p:nvSpPr>
        <p:spPr>
          <a:xfrm>
            <a:off x="971600" y="3645024"/>
            <a:ext cx="1440160" cy="576064"/>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t>MARCAJE</a:t>
            </a:r>
            <a:endParaRPr lang="en-US" sz="1400" dirty="0"/>
          </a:p>
        </p:txBody>
      </p:sp>
      <p:sp>
        <p:nvSpPr>
          <p:cNvPr id="11" name="Elipse 10"/>
          <p:cNvSpPr/>
          <p:nvPr/>
        </p:nvSpPr>
        <p:spPr>
          <a:xfrm>
            <a:off x="3982954" y="3693178"/>
            <a:ext cx="1440160" cy="576064"/>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t>COBERTURA</a:t>
            </a:r>
            <a:endParaRPr lang="en-US" sz="1400" dirty="0"/>
          </a:p>
        </p:txBody>
      </p:sp>
      <p:sp>
        <p:nvSpPr>
          <p:cNvPr id="12" name="Elipse 11"/>
          <p:cNvSpPr/>
          <p:nvPr/>
        </p:nvSpPr>
        <p:spPr>
          <a:xfrm>
            <a:off x="2483768" y="3659223"/>
            <a:ext cx="1440160"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t>PERMUTA</a:t>
            </a:r>
            <a:endParaRPr lang="en-US" sz="1400" dirty="0"/>
          </a:p>
        </p:txBody>
      </p:sp>
      <p:sp>
        <p:nvSpPr>
          <p:cNvPr id="13" name="Elipse 12"/>
          <p:cNvSpPr/>
          <p:nvPr/>
        </p:nvSpPr>
        <p:spPr>
          <a:xfrm>
            <a:off x="5501613" y="3693178"/>
            <a:ext cx="1440160" cy="576064"/>
          </a:xfrm>
          <a:prstGeom prst="ellipse">
            <a:avLst/>
          </a:prstGeom>
          <a:solidFill>
            <a:schemeClr val="tx2">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t>PRESING</a:t>
            </a:r>
            <a:endParaRPr lang="en-US" sz="1400" dirty="0"/>
          </a:p>
        </p:txBody>
      </p:sp>
      <p:sp>
        <p:nvSpPr>
          <p:cNvPr id="14" name="Elipse 13"/>
          <p:cNvSpPr/>
          <p:nvPr/>
        </p:nvSpPr>
        <p:spPr>
          <a:xfrm>
            <a:off x="7000799" y="3719806"/>
            <a:ext cx="1440160" cy="5760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t>REPLIEGUE</a:t>
            </a:r>
            <a:endParaRPr lang="en-US" sz="1400" dirty="0"/>
          </a:p>
        </p:txBody>
      </p:sp>
      <p:cxnSp>
        <p:nvCxnSpPr>
          <p:cNvPr id="16" name="Conector recto de flecha 15"/>
          <p:cNvCxnSpPr>
            <a:stCxn id="8" idx="2"/>
          </p:cNvCxnSpPr>
          <p:nvPr/>
        </p:nvCxnSpPr>
        <p:spPr>
          <a:xfrm flipH="1">
            <a:off x="1987550" y="3140968"/>
            <a:ext cx="3084811"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a:stCxn id="8" idx="2"/>
          </p:cNvCxnSpPr>
          <p:nvPr/>
        </p:nvCxnSpPr>
        <p:spPr>
          <a:xfrm flipH="1">
            <a:off x="3491880" y="3140968"/>
            <a:ext cx="1580481" cy="552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a:stCxn id="8" idx="2"/>
          </p:cNvCxnSpPr>
          <p:nvPr/>
        </p:nvCxnSpPr>
        <p:spPr>
          <a:xfrm flipH="1">
            <a:off x="4964348" y="3140968"/>
            <a:ext cx="108013"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a:stCxn id="8" idx="2"/>
          </p:cNvCxnSpPr>
          <p:nvPr/>
        </p:nvCxnSpPr>
        <p:spPr>
          <a:xfrm>
            <a:off x="5072361" y="3140968"/>
            <a:ext cx="856258" cy="578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stCxn id="8" idx="2"/>
          </p:cNvCxnSpPr>
          <p:nvPr/>
        </p:nvCxnSpPr>
        <p:spPr>
          <a:xfrm>
            <a:off x="5072361" y="3140968"/>
            <a:ext cx="2287578" cy="578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002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4D76B499-05CC-43A2-8FE4-4D71AD4F8745}"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5</a:t>
            </a:fld>
            <a:endParaRPr lang="es-ES" altLang="es-ES" sz="1000">
              <a:solidFill>
                <a:srgbClr val="AFADA5"/>
              </a:solidFill>
              <a:latin typeface="Arial" panose="020B0604020202020204" pitchFamily="34" charset="0"/>
            </a:endParaRPr>
          </a:p>
        </p:txBody>
      </p:sp>
      <p:sp>
        <p:nvSpPr>
          <p:cNvPr id="11267" name="7 CuadroTexto"/>
          <p:cNvSpPr txBox="1">
            <a:spLocks noChangeArrowheads="1"/>
          </p:cNvSpPr>
          <p:nvPr/>
        </p:nvSpPr>
        <p:spPr bwMode="auto">
          <a:xfrm>
            <a:off x="1092200" y="1093788"/>
            <a:ext cx="756126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s-ES" altLang="en-US"/>
              <a:t>¿Cuál es la incidencia de la Atención – Concentración en el adecuado funcionamiento de los principios fundamentales del sistema táctico defensivo en el equipo de fútbol sub 18 del club Clan Juvenil ?.</a:t>
            </a:r>
            <a:endParaRPr lang="en-US" altLang="en-US"/>
          </a:p>
          <a:p>
            <a:pPr algn="just" eaLnBrk="1" hangingPunct="1"/>
            <a:endParaRPr lang="es-CO" altLang="es-ES" sz="2400"/>
          </a:p>
        </p:txBody>
      </p:sp>
      <p:sp>
        <p:nvSpPr>
          <p:cNvPr id="11268"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9124E280-027C-4A72-9148-F9056BD96674}"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5</a:t>
            </a:fld>
            <a:endParaRPr lang="es-ES" altLang="es-ES" sz="1400">
              <a:solidFill>
                <a:srgbClr val="FFFFFF"/>
              </a:solidFill>
              <a:latin typeface="Calibri" panose="020F0502020204030204" pitchFamily="34" charset="0"/>
            </a:endParaRPr>
          </a:p>
        </p:txBody>
      </p:sp>
      <p:pic>
        <p:nvPicPr>
          <p:cNvPr id="11269" name="Imagen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5 CuadroTexto"/>
          <p:cNvSpPr txBox="1"/>
          <p:nvPr/>
        </p:nvSpPr>
        <p:spPr>
          <a:xfrm>
            <a:off x="1403648" y="334446"/>
            <a:ext cx="6696075" cy="400051"/>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PROBLEMA</a:t>
            </a:r>
            <a:endParaRPr lang="es-ES_tradnl" sz="2000" b="1" dirty="0">
              <a:solidFill>
                <a:schemeClr val="tx1"/>
              </a:solidFill>
              <a:latin typeface="Tahoma" pitchFamily="34" charset="0"/>
              <a:cs typeface="Tahoma" pitchFamily="34" charset="0"/>
            </a:endParaRPr>
          </a:p>
        </p:txBody>
      </p:sp>
      <p:pic>
        <p:nvPicPr>
          <p:cNvPr id="11273" name="Picture 12" descr="Resultado de imagen para FORMACIÃN TACTICA EN FUTB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389188"/>
            <a:ext cx="7993062"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BDDD94E1-2E7F-43A6-8E58-A2DD5B1B122C}"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6</a:t>
            </a:fld>
            <a:endParaRPr lang="es-ES" altLang="es-ES" sz="1000">
              <a:solidFill>
                <a:srgbClr val="AFADA5"/>
              </a:solidFill>
              <a:latin typeface="Arial" panose="020B0604020202020204" pitchFamily="34" charset="0"/>
            </a:endParaRPr>
          </a:p>
        </p:txBody>
      </p:sp>
      <p:sp>
        <p:nvSpPr>
          <p:cNvPr id="12291" name="7 CuadroTexto"/>
          <p:cNvSpPr txBox="1">
            <a:spLocks noChangeArrowheads="1"/>
          </p:cNvSpPr>
          <p:nvPr/>
        </p:nvSpPr>
        <p:spPr bwMode="auto">
          <a:xfrm>
            <a:off x="1403350" y="1181100"/>
            <a:ext cx="72326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s-ES" altLang="en-US" sz="2000"/>
              <a:t>Comprobar que la Atención – Concentración influye en el adecuado funcionamiento de los principios fundamentales del sistema táctico defensivo en el equipo de fútbol sub 18 del club clan juvenil.</a:t>
            </a:r>
            <a:endParaRPr lang="en-US" altLang="en-US" sz="2000"/>
          </a:p>
          <a:p>
            <a:pPr algn="just" eaLnBrk="1" hangingPunct="1"/>
            <a:endParaRPr lang="es-CO" altLang="es-ES" sz="2400">
              <a:solidFill>
                <a:srgbClr val="FF0000"/>
              </a:solidFill>
            </a:endParaRPr>
          </a:p>
        </p:txBody>
      </p:sp>
      <p:sp>
        <p:nvSpPr>
          <p:cNvPr id="12292"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849D81EC-F376-421C-B3EA-164D591B209A}"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6</a:t>
            </a:fld>
            <a:endParaRPr lang="es-ES" altLang="es-ES" sz="1400">
              <a:solidFill>
                <a:srgbClr val="FFFFFF"/>
              </a:solidFill>
              <a:latin typeface="Calibri" panose="020F0502020204030204" pitchFamily="34" charset="0"/>
            </a:endParaRPr>
          </a:p>
        </p:txBody>
      </p:sp>
      <p:pic>
        <p:nvPicPr>
          <p:cNvPr id="12293" name="Imagen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OBJETIVO GENERAL</a:t>
            </a:r>
            <a:endParaRPr lang="es-ES_tradnl" sz="2000" b="1" dirty="0">
              <a:solidFill>
                <a:schemeClr val="tx1"/>
              </a:solidFill>
              <a:latin typeface="Tahoma" pitchFamily="34" charset="0"/>
              <a:cs typeface="Tahoma" pitchFamily="34" charset="0"/>
            </a:endParaRPr>
          </a:p>
        </p:txBody>
      </p:sp>
      <p:pic>
        <p:nvPicPr>
          <p:cNvPr id="8" name="Imagen 7"/>
          <p:cNvPicPr/>
          <p:nvPr/>
        </p:nvPicPr>
        <p:blipFill rotWithShape="1">
          <a:blip r:embed="rId3">
            <a:extLst>
              <a:ext uri="{28A0092B-C50C-407E-A947-70E740481C1C}">
                <a14:useLocalDpi xmlns:a14="http://schemas.microsoft.com/office/drawing/2010/main" val="0"/>
              </a:ext>
            </a:extLst>
          </a:blip>
          <a:srcRect l="4328" t="16444" r="45591" b="66685"/>
          <a:stretch/>
        </p:blipFill>
        <p:spPr bwMode="auto">
          <a:xfrm>
            <a:off x="1115616" y="2537246"/>
            <a:ext cx="7416824" cy="3484042"/>
          </a:xfrm>
          <a:prstGeom prst="rect">
            <a:avLst/>
          </a:prstGeom>
          <a:noFill/>
          <a:ln>
            <a:noFill/>
          </a:ln>
          <a:extLst>
            <a:ext uri="{53640926-AAD7-44D8-BBD7-CCE9431645EC}">
              <a14:shadowObscured xmlns:a14="http://schemas.microsoft.com/office/drawing/2010/main"/>
            </a:ext>
          </a:extLst>
        </p:spPr>
      </p:pic>
      <p:sp>
        <p:nvSpPr>
          <p:cNvPr id="3" name="Flecha: hacia abajo 2">
            <a:extLst>
              <a:ext uri="{FF2B5EF4-FFF2-40B4-BE49-F238E27FC236}">
                <a16:creationId xmlns:a16="http://schemas.microsoft.com/office/drawing/2014/main" id="{2FE87B4E-6DAA-4153-84E6-4762E74AB246}"/>
              </a:ext>
            </a:extLst>
          </p:cNvPr>
          <p:cNvSpPr/>
          <p:nvPr/>
        </p:nvSpPr>
        <p:spPr>
          <a:xfrm>
            <a:off x="7740352" y="2996952"/>
            <a:ext cx="288032" cy="50405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8F304210-1517-47A8-92EC-D7A242856804}"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7</a:t>
            </a:fld>
            <a:endParaRPr lang="es-ES" altLang="es-ES" sz="1000">
              <a:solidFill>
                <a:srgbClr val="AFADA5"/>
              </a:solidFill>
              <a:latin typeface="Arial" panose="020B0604020202020204" pitchFamily="34" charset="0"/>
            </a:endParaRPr>
          </a:p>
        </p:txBody>
      </p:sp>
      <p:sp>
        <p:nvSpPr>
          <p:cNvPr id="13315" name="7 CuadroTexto"/>
          <p:cNvSpPr txBox="1">
            <a:spLocks noChangeArrowheads="1"/>
          </p:cNvSpPr>
          <p:nvPr/>
        </p:nvSpPr>
        <p:spPr bwMode="auto">
          <a:xfrm>
            <a:off x="1003300" y="1752600"/>
            <a:ext cx="7343775"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mj-lt"/>
              <a:buAutoNum type="arabicPeriod"/>
              <a:defRPr/>
            </a:pPr>
            <a:r>
              <a:rPr lang="es-ES" sz="2000" dirty="0"/>
              <a:t>Evaluar los fundamentos defensivos del sistema táctico mediante una ficha de observación aplicada en la competencia lo que evidenciara sus transformaciones en el equipo de fútbol sub 18 del club clan juvenil.</a:t>
            </a:r>
          </a:p>
          <a:p>
            <a:pPr marL="0" indent="0">
              <a:defRPr/>
            </a:pPr>
            <a:endParaRPr lang="es-ES" sz="2000" dirty="0"/>
          </a:p>
          <a:p>
            <a:pPr marL="342900" indent="-342900">
              <a:buFontTx/>
              <a:buAutoNum type="arabicPeriod" startAt="2"/>
              <a:defRPr/>
            </a:pPr>
            <a:r>
              <a:rPr lang="es-ES" sz="2000" dirty="0"/>
              <a:t>  Determinar que la aplicación de un sistema de  </a:t>
            </a:r>
          </a:p>
          <a:p>
            <a:pPr marL="0" indent="0">
              <a:defRPr/>
            </a:pPr>
            <a:r>
              <a:rPr lang="es-ES" sz="2000" dirty="0"/>
              <a:t>       entrenamiento basado en la atención concentración logra   </a:t>
            </a:r>
          </a:p>
          <a:p>
            <a:pPr marL="0" indent="0">
              <a:defRPr/>
            </a:pPr>
            <a:r>
              <a:rPr lang="es-ES" sz="2000" dirty="0"/>
              <a:t>       cambios en el futbolista en el equipo de fútbol sub 18 del  </a:t>
            </a:r>
          </a:p>
          <a:p>
            <a:pPr marL="0" indent="0">
              <a:defRPr/>
            </a:pPr>
            <a:r>
              <a:rPr lang="es-ES" sz="2000" dirty="0"/>
              <a:t>       club clan juvenil.</a:t>
            </a:r>
          </a:p>
          <a:p>
            <a:pPr marL="342900" indent="-342900">
              <a:buFontTx/>
              <a:buAutoNum type="arabicPeriod" startAt="2"/>
              <a:defRPr/>
            </a:pPr>
            <a:endParaRPr lang="en-US" sz="2000" dirty="0"/>
          </a:p>
          <a:p>
            <a:pPr marL="0" indent="0">
              <a:defRPr/>
            </a:pPr>
            <a:r>
              <a:rPr lang="es-ES" sz="2000" dirty="0"/>
              <a:t>3.     Diseñar, aplicar y evaluar una metodología de trabajo para    </a:t>
            </a:r>
          </a:p>
          <a:p>
            <a:pPr marL="0" indent="0">
              <a:defRPr/>
            </a:pPr>
            <a:r>
              <a:rPr lang="es-ES" sz="2000" dirty="0"/>
              <a:t>        mejoramiento de la Atención – Concentración en los </a:t>
            </a:r>
          </a:p>
          <a:p>
            <a:pPr marL="0" indent="0">
              <a:defRPr/>
            </a:pPr>
            <a:r>
              <a:rPr lang="es-ES" sz="2000" dirty="0"/>
              <a:t>        principios fundamentales del Táctico defensivo en el   </a:t>
            </a:r>
          </a:p>
          <a:p>
            <a:pPr marL="0" indent="0">
              <a:defRPr/>
            </a:pPr>
            <a:r>
              <a:rPr lang="es-ES" sz="2000" dirty="0"/>
              <a:t>        equipo de fútbol sub 18 del club clan juvenil.</a:t>
            </a:r>
            <a:endParaRPr lang="es-CO" altLang="es-ES" sz="2000" dirty="0"/>
          </a:p>
        </p:txBody>
      </p:sp>
      <p:sp>
        <p:nvSpPr>
          <p:cNvPr id="13316"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9B12E682-38B6-4869-B108-B578AE7D4A51}"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7</a:t>
            </a:fld>
            <a:endParaRPr lang="es-ES" altLang="es-ES" sz="1400">
              <a:solidFill>
                <a:srgbClr val="FFFFFF"/>
              </a:solidFill>
              <a:latin typeface="Calibri" panose="020F0502020204030204" pitchFamily="34" charset="0"/>
            </a:endParaRPr>
          </a:p>
        </p:txBody>
      </p:sp>
      <p:sp>
        <p:nvSpPr>
          <p:cNvPr id="9"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OBJETIVOS ESPECÍFICOS</a:t>
            </a:r>
            <a:endParaRPr lang="es-ES_tradnl" sz="2000" b="1" dirty="0">
              <a:solidFill>
                <a:schemeClr val="tx1"/>
              </a:solidFill>
              <a:latin typeface="Tahoma" pitchFamily="34" charset="0"/>
              <a:cs typeface="Tahoma" pitchFamily="34" charset="0"/>
            </a:endParaRPr>
          </a:p>
        </p:txBody>
      </p:sp>
      <p:pic>
        <p:nvPicPr>
          <p:cNvPr id="13320" name="Imagen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88913"/>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4D927C42-E0E5-48B3-85A9-4E5D9705BFBC}"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8</a:t>
            </a:fld>
            <a:endParaRPr lang="es-ES" altLang="es-ES" sz="1000">
              <a:solidFill>
                <a:srgbClr val="AFADA5"/>
              </a:solidFill>
              <a:latin typeface="Arial" panose="020B0604020202020204" pitchFamily="34" charset="0"/>
            </a:endParaRPr>
          </a:p>
        </p:txBody>
      </p:sp>
      <p:sp>
        <p:nvSpPr>
          <p:cNvPr id="14339" name="7 CuadroTexto"/>
          <p:cNvSpPr txBox="1">
            <a:spLocks noChangeArrowheads="1"/>
          </p:cNvSpPr>
          <p:nvPr/>
        </p:nvSpPr>
        <p:spPr bwMode="auto">
          <a:xfrm>
            <a:off x="1042988" y="1196975"/>
            <a:ext cx="730567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mj-lt"/>
              <a:buNone/>
            </a:pPr>
            <a:r>
              <a:rPr lang="es-ES" altLang="en-US"/>
              <a:t>La metodología de trabajo de la Atención –Concentración incide en el mejoramiento del funcionamiento de los principios fundamentales del sistema táctico defensivo en lo jugadores de fútbol de la categoría sub 18 del club Clan Juvenil.</a:t>
            </a:r>
            <a:endParaRPr lang="es-CO" altLang="es-ES" sz="2000"/>
          </a:p>
        </p:txBody>
      </p:sp>
      <p:sp>
        <p:nvSpPr>
          <p:cNvPr id="14340"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BBB27F9D-7908-4D07-A990-D32005698141}"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8</a:t>
            </a:fld>
            <a:endParaRPr lang="es-ES" altLang="es-ES" sz="1400">
              <a:solidFill>
                <a:srgbClr val="FFFFFF"/>
              </a:solidFill>
              <a:latin typeface="Calibri" panose="020F0502020204030204" pitchFamily="34" charset="0"/>
            </a:endParaRPr>
          </a:p>
        </p:txBody>
      </p:sp>
      <p:pic>
        <p:nvPicPr>
          <p:cNvPr id="14341" name="Imagen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HIPÓTESIS</a:t>
            </a:r>
            <a:endParaRPr lang="es-ES_tradnl" sz="2000" b="1" dirty="0">
              <a:solidFill>
                <a:schemeClr val="tx1"/>
              </a:solidFill>
              <a:latin typeface="Tahoma" pitchFamily="34" charset="0"/>
              <a:cs typeface="Tahoma" pitchFamily="34" charset="0"/>
            </a:endParaRPr>
          </a:p>
        </p:txBody>
      </p:sp>
      <p:pic>
        <p:nvPicPr>
          <p:cNvPr id="8" name="Imagen 7"/>
          <p:cNvPicPr/>
          <p:nvPr/>
        </p:nvPicPr>
        <p:blipFill rotWithShape="1">
          <a:blip r:embed="rId3">
            <a:extLst>
              <a:ext uri="{28A0092B-C50C-407E-A947-70E740481C1C}">
                <a14:useLocalDpi xmlns:a14="http://schemas.microsoft.com/office/drawing/2010/main" val="0"/>
              </a:ext>
            </a:extLst>
          </a:blip>
          <a:srcRect t="19340" r="39191" b="66554"/>
          <a:stretch/>
        </p:blipFill>
        <p:spPr bwMode="auto">
          <a:xfrm>
            <a:off x="1078606" y="2427288"/>
            <a:ext cx="7335144" cy="3549650"/>
          </a:xfrm>
          <a:prstGeom prst="rect">
            <a:avLst/>
          </a:prstGeom>
          <a:noFill/>
          <a:ln>
            <a:noFill/>
          </a:ln>
          <a:extLst>
            <a:ext uri="{53640926-AAD7-44D8-BBD7-CCE9431645EC}">
              <a14:shadowObscured xmlns:a14="http://schemas.microsoft.com/office/drawing/2010/main"/>
            </a:ext>
          </a:extLst>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2 Marcador de número de diapositiva"/>
          <p:cNvSpPr txBox="1">
            <a:spLocks noGrp="1"/>
          </p:cNvSpPr>
          <p:nvPr/>
        </p:nvSpPr>
        <p:spPr bwMode="auto">
          <a:xfrm>
            <a:off x="8348663" y="5976938"/>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r" eaLnBrk="1" hangingPunct="1">
              <a:spcBef>
                <a:spcPct val="0"/>
              </a:spcBef>
              <a:spcAft>
                <a:spcPct val="0"/>
              </a:spcAft>
              <a:buClrTx/>
              <a:buSzTx/>
              <a:buFontTx/>
              <a:buNone/>
            </a:pPr>
            <a:fld id="{6B8370D9-8AE6-4250-B599-D24549151B69}" type="slidenum">
              <a:rPr lang="es-ES" altLang="es-ES" sz="1000">
                <a:solidFill>
                  <a:srgbClr val="AFADA5"/>
                </a:solidFill>
                <a:latin typeface="Arial" panose="020B0604020202020204" pitchFamily="34" charset="0"/>
              </a:rPr>
              <a:pPr algn="r" eaLnBrk="1" hangingPunct="1">
                <a:spcBef>
                  <a:spcPct val="0"/>
                </a:spcBef>
                <a:spcAft>
                  <a:spcPct val="0"/>
                </a:spcAft>
                <a:buClrTx/>
                <a:buSzTx/>
                <a:buFontTx/>
                <a:buNone/>
              </a:pPr>
              <a:t>9</a:t>
            </a:fld>
            <a:endParaRPr lang="es-ES" altLang="es-ES" sz="1000">
              <a:solidFill>
                <a:srgbClr val="AFADA5"/>
              </a:solidFill>
              <a:latin typeface="Arial" panose="020B0604020202020204" pitchFamily="34" charset="0"/>
            </a:endParaRPr>
          </a:p>
        </p:txBody>
      </p:sp>
      <p:sp>
        <p:nvSpPr>
          <p:cNvPr id="15363" name="7 CuadroTexto"/>
          <p:cNvSpPr txBox="1">
            <a:spLocks noChangeArrowheads="1"/>
          </p:cNvSpPr>
          <p:nvPr/>
        </p:nvSpPr>
        <p:spPr bwMode="auto">
          <a:xfrm>
            <a:off x="1374775" y="1211263"/>
            <a:ext cx="708977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s-ES" altLang="en-US" sz="2000" dirty="0"/>
              <a:t>En esta investigación se tomará el tipo de investigación Explicativa cuasi- experimental porque se intentara demostrar que la variable metodología de trabajo de atención concentración influye en la eficacia de principios fundamentales de los sistemas defensivos de los deportistas sub 18 del club de futbol Clan Juvenil y   establecerá resultados  para  su eficiencia.</a:t>
            </a:r>
            <a:endParaRPr lang="en-US" altLang="en-US" sz="2000" dirty="0"/>
          </a:p>
          <a:p>
            <a:pPr algn="just" eaLnBrk="1" hangingPunct="1"/>
            <a:r>
              <a:rPr lang="es-CO" altLang="es-ES" sz="2400" dirty="0"/>
              <a:t> </a:t>
            </a:r>
          </a:p>
        </p:txBody>
      </p:sp>
      <p:sp>
        <p:nvSpPr>
          <p:cNvPr id="15364" name="5 Marcador de número de diapositiva"/>
          <p:cNvSpPr>
            <a:spLocks noGrp="1"/>
          </p:cNvSpPr>
          <p:nvPr/>
        </p:nvSpPr>
        <p:spPr bwMode="auto">
          <a:xfrm>
            <a:off x="8413750" y="6172200"/>
            <a:ext cx="479425" cy="4572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nchorCtr="1"/>
          <a:lstStyle>
            <a:lvl1pPr>
              <a:spcBef>
                <a:spcPct val="20000"/>
              </a:spcBef>
              <a:spcAft>
                <a:spcPts val="600"/>
              </a:spcAft>
              <a:buClr>
                <a:srgbClr val="688727"/>
              </a:buClr>
              <a:buSzPct val="145000"/>
              <a:buFont typeface="Arial" panose="020B0604020202020204" pitchFamily="34" charset="0"/>
              <a:buChar char="•"/>
              <a:defRPr sz="2400">
                <a:solidFill>
                  <a:schemeClr val="tx1"/>
                </a:solidFill>
                <a:latin typeface="Corbel" panose="020B0503020204020204" pitchFamily="34" charset="0"/>
              </a:defRPr>
            </a:lvl1pPr>
            <a:lvl2pPr marL="742950" indent="-285750">
              <a:spcBef>
                <a:spcPct val="20000"/>
              </a:spcBef>
              <a:spcAft>
                <a:spcPts val="600"/>
              </a:spcAft>
              <a:buClr>
                <a:srgbClr val="688727"/>
              </a:buClr>
              <a:buSzPct val="145000"/>
              <a:buFont typeface="Arial" panose="020B0604020202020204" pitchFamily="34" charset="0"/>
              <a:buChar char="•"/>
              <a:defRPr sz="2000">
                <a:solidFill>
                  <a:schemeClr val="tx1"/>
                </a:solidFill>
                <a:latin typeface="Corbel" panose="020B0503020204020204" pitchFamily="34" charset="0"/>
              </a:defRPr>
            </a:lvl2pPr>
            <a:lvl3pPr marL="1143000" indent="-228600">
              <a:spcBef>
                <a:spcPct val="20000"/>
              </a:spcBef>
              <a:spcAft>
                <a:spcPts val="600"/>
              </a:spcAft>
              <a:buClr>
                <a:srgbClr val="688727"/>
              </a:buClr>
              <a:buSzPct val="145000"/>
              <a:buFont typeface="Arial" panose="020B0604020202020204" pitchFamily="34" charset="0"/>
              <a:buChar char="•"/>
              <a:defRPr>
                <a:solidFill>
                  <a:schemeClr val="tx1"/>
                </a:solidFill>
                <a:latin typeface="Corbel" panose="020B0503020204020204" pitchFamily="34" charset="0"/>
              </a:defRPr>
            </a:lvl3pPr>
            <a:lvl4pPr marL="1600200" indent="-228600">
              <a:spcBef>
                <a:spcPct val="20000"/>
              </a:spcBef>
              <a:spcAft>
                <a:spcPts val="600"/>
              </a:spcAft>
              <a:buClr>
                <a:srgbClr val="688727"/>
              </a:buClr>
              <a:buSzPct val="145000"/>
              <a:buFont typeface="Arial" panose="020B0604020202020204" pitchFamily="34" charset="0"/>
              <a:buChar char="•"/>
              <a:defRPr sz="1600">
                <a:solidFill>
                  <a:schemeClr val="tx1"/>
                </a:solidFill>
                <a:latin typeface="Corbel" panose="020B0503020204020204" pitchFamily="34" charset="0"/>
              </a:defRPr>
            </a:lvl4pPr>
            <a:lvl5pPr marL="2057400" indent="-22860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5pPr>
            <a:lvl6pPr marL="25146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6pPr>
            <a:lvl7pPr marL="29718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7pPr>
            <a:lvl8pPr marL="34290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8pPr>
            <a:lvl9pPr marL="3886200" indent="-228600" eaLnBrk="0" fontAlgn="base" hangingPunct="0">
              <a:spcBef>
                <a:spcPct val="20000"/>
              </a:spcBef>
              <a:spcAft>
                <a:spcPts val="600"/>
              </a:spcAft>
              <a:buClr>
                <a:srgbClr val="688727"/>
              </a:buClr>
              <a:buSzPct val="145000"/>
              <a:buFont typeface="Arial" panose="020B0604020202020204" pitchFamily="34" charset="0"/>
              <a:buChar char="•"/>
              <a:defRPr sz="1400">
                <a:solidFill>
                  <a:schemeClr val="tx1"/>
                </a:solidFill>
                <a:latin typeface="Corbel" panose="020B0503020204020204" pitchFamily="34" charset="0"/>
              </a:defRPr>
            </a:lvl9pPr>
          </a:lstStyle>
          <a:p>
            <a:pPr algn="ctr" eaLnBrk="1" hangingPunct="1">
              <a:spcBef>
                <a:spcPct val="0"/>
              </a:spcBef>
              <a:spcAft>
                <a:spcPct val="0"/>
              </a:spcAft>
              <a:buClrTx/>
              <a:buSzTx/>
              <a:buFontTx/>
              <a:buNone/>
            </a:pPr>
            <a:fld id="{76262D38-8FF1-4D64-920D-E98C3231D1FB}" type="slidenum">
              <a:rPr lang="es-ES" altLang="es-ES" sz="1400">
                <a:solidFill>
                  <a:srgbClr val="FFFFFF"/>
                </a:solidFill>
                <a:latin typeface="Calibri" panose="020F0502020204030204" pitchFamily="34" charset="0"/>
              </a:rPr>
              <a:pPr algn="ctr" eaLnBrk="1" hangingPunct="1">
                <a:spcBef>
                  <a:spcPct val="0"/>
                </a:spcBef>
                <a:spcAft>
                  <a:spcPct val="0"/>
                </a:spcAft>
                <a:buClrTx/>
                <a:buSzTx/>
                <a:buFontTx/>
                <a:buNone/>
              </a:pPr>
              <a:t>9</a:t>
            </a:fld>
            <a:endParaRPr lang="es-ES" altLang="es-ES" sz="1400">
              <a:solidFill>
                <a:srgbClr val="FFFFFF"/>
              </a:solidFill>
              <a:latin typeface="Calibri" panose="020F0502020204030204" pitchFamily="34" charset="0"/>
            </a:endParaRPr>
          </a:p>
        </p:txBody>
      </p:sp>
      <p:pic>
        <p:nvPicPr>
          <p:cNvPr id="15365" name="Imagen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1813" y="128588"/>
            <a:ext cx="85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5 CuadroTexto"/>
          <p:cNvSpPr txBox="1"/>
          <p:nvPr/>
        </p:nvSpPr>
        <p:spPr>
          <a:xfrm>
            <a:off x="1403648" y="334446"/>
            <a:ext cx="6696075" cy="40011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eaLnBrk="1" hangingPunct="1">
              <a:defRPr/>
            </a:pPr>
            <a:r>
              <a:rPr lang="es-CO" sz="2000" b="1" dirty="0">
                <a:solidFill>
                  <a:schemeClr val="tx1"/>
                </a:solidFill>
                <a:latin typeface="Tahoma" pitchFamily="34" charset="0"/>
                <a:cs typeface="Tahoma" pitchFamily="34" charset="0"/>
              </a:rPr>
              <a:t>TIPO DE INVESTIGACIÓN</a:t>
            </a:r>
            <a:endParaRPr lang="es-ES_tradnl" sz="2000" b="1" dirty="0">
              <a:solidFill>
                <a:schemeClr val="tx1"/>
              </a:solidFill>
              <a:latin typeface="Tahoma" pitchFamily="34" charset="0"/>
              <a:cs typeface="Tahoma" pitchFamily="34" charset="0"/>
            </a:endParaRPr>
          </a:p>
        </p:txBody>
      </p:sp>
      <p:pic>
        <p:nvPicPr>
          <p:cNvPr id="15369" name="Imagen 8"/>
          <p:cNvPicPr>
            <a:picLocks noChangeAspect="1" noChangeArrowheads="1"/>
          </p:cNvPicPr>
          <p:nvPr/>
        </p:nvPicPr>
        <p:blipFill>
          <a:blip r:embed="rId3">
            <a:extLst>
              <a:ext uri="{28A0092B-C50C-407E-A947-70E740481C1C}">
                <a14:useLocalDpi xmlns:a14="http://schemas.microsoft.com/office/drawing/2010/main" val="0"/>
              </a:ext>
            </a:extLst>
          </a:blip>
          <a:srcRect l="5092" t="14188" r="5125" b="35098"/>
          <a:stretch>
            <a:fillRect/>
          </a:stretch>
        </p:blipFill>
        <p:spPr bwMode="auto">
          <a:xfrm>
            <a:off x="1476375" y="3573463"/>
            <a:ext cx="6872288"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12673</TotalTime>
  <Words>2040</Words>
  <Application>Microsoft Office PowerPoint</Application>
  <PresentationFormat>Presentación en pantalla (4:3)</PresentationFormat>
  <Paragraphs>228</Paragraphs>
  <Slides>33</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33</vt:i4>
      </vt:variant>
    </vt:vector>
  </HeadingPairs>
  <TitlesOfParts>
    <vt:vector size="39" baseType="lpstr">
      <vt:lpstr>Arial</vt:lpstr>
      <vt:lpstr>Calibri</vt:lpstr>
      <vt:lpstr>Corbel</vt:lpstr>
      <vt:lpstr>Tahoma</vt:lpstr>
      <vt:lpstr>Times New Roman</vt:lpstr>
      <vt:lpstr>Parallax</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TEST. TEÓRICOS EVALUACIÓN ESCRITA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Hugo Angos</dc:creator>
  <cp:lastModifiedBy>Vivialexa Caicedo</cp:lastModifiedBy>
  <cp:revision>2101</cp:revision>
  <dcterms:created xsi:type="dcterms:W3CDTF">1601-01-01T00:00:00Z</dcterms:created>
  <dcterms:modified xsi:type="dcterms:W3CDTF">2019-06-24T13:13:16Z</dcterms:modified>
</cp:coreProperties>
</file>