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32"/>
  </p:notesMasterIdLst>
  <p:sldIdLst>
    <p:sldId id="263" r:id="rId2"/>
    <p:sldId id="318" r:id="rId3"/>
    <p:sldId id="264" r:id="rId4"/>
    <p:sldId id="259" r:id="rId5"/>
    <p:sldId id="266" r:id="rId6"/>
    <p:sldId id="267" r:id="rId7"/>
    <p:sldId id="265" r:id="rId8"/>
    <p:sldId id="268" r:id="rId9"/>
    <p:sldId id="322" r:id="rId10"/>
    <p:sldId id="319" r:id="rId11"/>
    <p:sldId id="320" r:id="rId12"/>
    <p:sldId id="321" r:id="rId13"/>
    <p:sldId id="323" r:id="rId14"/>
    <p:sldId id="292" r:id="rId15"/>
    <p:sldId id="325" r:id="rId16"/>
    <p:sldId id="326" r:id="rId17"/>
    <p:sldId id="337" r:id="rId18"/>
    <p:sldId id="339" r:id="rId19"/>
    <p:sldId id="341" r:id="rId20"/>
    <p:sldId id="340" r:id="rId21"/>
    <p:sldId id="327" r:id="rId22"/>
    <p:sldId id="331" r:id="rId23"/>
    <p:sldId id="332" r:id="rId24"/>
    <p:sldId id="333" r:id="rId25"/>
    <p:sldId id="334" r:id="rId26"/>
    <p:sldId id="257" r:id="rId27"/>
    <p:sldId id="315" r:id="rId28"/>
    <p:sldId id="324" r:id="rId29"/>
    <p:sldId id="316" r:id="rId30"/>
    <p:sldId id="317" r:id="rId31"/>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81"/>
    <p:restoredTop sz="92867"/>
  </p:normalViewPr>
  <p:slideViewPr>
    <p:cSldViewPr>
      <p:cViewPr>
        <p:scale>
          <a:sx n="97" d="100"/>
          <a:sy n="97" d="100"/>
        </p:scale>
        <p:origin x="1219" y="77"/>
      </p:cViewPr>
      <p:guideLst>
        <p:guide orient="horz" pos="1800"/>
        <p:guide pos="2880"/>
      </p:guideLst>
    </p:cSldViewPr>
  </p:slideViewPr>
  <p:notesTextViewPr>
    <p:cViewPr>
      <p:scale>
        <a:sx n="100" d="100"/>
        <a:sy n="100" d="100"/>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08F37C-923C-B74E-9A40-63062E0E3C10}" type="doc">
      <dgm:prSet loTypeId="urn:microsoft.com/office/officeart/2008/layout/VerticalAccentList" loCatId="" qsTypeId="urn:microsoft.com/office/officeart/2005/8/quickstyle/simple1" qsCatId="simple" csTypeId="urn:microsoft.com/office/officeart/2005/8/colors/accent1_2" csCatId="accent1" phldr="1"/>
      <dgm:spPr/>
      <dgm:t>
        <a:bodyPr/>
        <a:lstStyle/>
        <a:p>
          <a:endParaRPr lang="es-ES"/>
        </a:p>
      </dgm:t>
    </dgm:pt>
    <dgm:pt modelId="{16252777-0361-0945-AD61-997CC455B2F5}">
      <dgm:prSet phldrT="[Texto]"/>
      <dgm:spPr/>
      <dgm:t>
        <a:bodyPr/>
        <a:lstStyle/>
        <a:p>
          <a:r>
            <a:rPr lang="es-EC" b="1" dirty="0"/>
            <a:t>OE1:</a:t>
          </a:r>
          <a:r>
            <a:rPr lang="es-EC" dirty="0"/>
            <a:t> Analizar la situación actual del proceso de otorgamiento de crédito en cooperativas e investigar herramientas y metodologías para el análisis del comportamiento de cartera crediticia y patrones mediante una revisión sistémica de literatura parcial. </a:t>
          </a:r>
          <a:endParaRPr lang="es-ES" dirty="0"/>
        </a:p>
      </dgm:t>
    </dgm:pt>
    <dgm:pt modelId="{4709F24A-AE66-E04D-B791-9E91DA22A995}" type="parTrans" cxnId="{E49C0532-42BF-334C-B7AA-0F3C58E61423}">
      <dgm:prSet/>
      <dgm:spPr/>
      <dgm:t>
        <a:bodyPr/>
        <a:lstStyle/>
        <a:p>
          <a:endParaRPr lang="es-ES"/>
        </a:p>
      </dgm:t>
    </dgm:pt>
    <dgm:pt modelId="{D60886AD-DE12-7541-8F86-4C68DE33E043}" type="sibTrans" cxnId="{E49C0532-42BF-334C-B7AA-0F3C58E61423}">
      <dgm:prSet/>
      <dgm:spPr/>
      <dgm:t>
        <a:bodyPr/>
        <a:lstStyle/>
        <a:p>
          <a:endParaRPr lang="es-ES"/>
        </a:p>
      </dgm:t>
    </dgm:pt>
    <dgm:pt modelId="{2CB6D44E-F0FF-6D4D-AC62-FB39C4784BD5}">
      <dgm:prSet/>
      <dgm:spPr/>
      <dgm:t>
        <a:bodyPr/>
        <a:lstStyle/>
        <a:p>
          <a:r>
            <a:rPr lang="es-EC" b="1"/>
            <a:t>OE2:</a:t>
          </a:r>
          <a:r>
            <a:rPr lang="es-EC"/>
            <a:t> Diseñar el modelo predictivo del comportamiento de la cartera crediticia mediante minería de datos.</a:t>
          </a:r>
        </a:p>
      </dgm:t>
    </dgm:pt>
    <dgm:pt modelId="{B0BED4D2-C416-BE46-99DB-0893D2A4272E}" type="parTrans" cxnId="{752A7C7C-B19F-C641-9716-2CB1F9DD9448}">
      <dgm:prSet/>
      <dgm:spPr/>
      <dgm:t>
        <a:bodyPr/>
        <a:lstStyle/>
        <a:p>
          <a:endParaRPr lang="es-ES"/>
        </a:p>
      </dgm:t>
    </dgm:pt>
    <dgm:pt modelId="{37638FDF-7E26-F444-A7F5-D0EDCDD29D8E}" type="sibTrans" cxnId="{752A7C7C-B19F-C641-9716-2CB1F9DD9448}">
      <dgm:prSet/>
      <dgm:spPr/>
      <dgm:t>
        <a:bodyPr/>
        <a:lstStyle/>
        <a:p>
          <a:endParaRPr lang="es-ES"/>
        </a:p>
      </dgm:t>
    </dgm:pt>
    <dgm:pt modelId="{A567F8A0-5841-FC47-B7E0-5E9FF43C1513}">
      <dgm:prSet/>
      <dgm:spPr/>
      <dgm:t>
        <a:bodyPr/>
        <a:lstStyle/>
        <a:p>
          <a:r>
            <a:rPr lang="es-EC" b="1"/>
            <a:t>OE3:</a:t>
          </a:r>
          <a:r>
            <a:rPr lang="es-EC"/>
            <a:t> Implementar el modelo predictivo de la cartera crediticia mediante la aplicación de patrones. </a:t>
          </a:r>
        </a:p>
      </dgm:t>
    </dgm:pt>
    <dgm:pt modelId="{5A39138D-7EA4-1F4C-AC99-CE3B8BD4B57F}" type="parTrans" cxnId="{587A3100-2FDE-4241-914B-60747C017369}">
      <dgm:prSet/>
      <dgm:spPr/>
      <dgm:t>
        <a:bodyPr/>
        <a:lstStyle/>
        <a:p>
          <a:endParaRPr lang="es-ES"/>
        </a:p>
      </dgm:t>
    </dgm:pt>
    <dgm:pt modelId="{A8BAF65D-4296-7746-870E-968398F70266}" type="sibTrans" cxnId="{587A3100-2FDE-4241-914B-60747C017369}">
      <dgm:prSet/>
      <dgm:spPr/>
      <dgm:t>
        <a:bodyPr/>
        <a:lstStyle/>
        <a:p>
          <a:endParaRPr lang="es-ES"/>
        </a:p>
      </dgm:t>
    </dgm:pt>
    <dgm:pt modelId="{7A48FF65-1722-204C-B791-8B800017F120}">
      <dgm:prSet/>
      <dgm:spPr/>
      <dgm:t>
        <a:bodyPr/>
        <a:lstStyle/>
        <a:p>
          <a:r>
            <a:rPr lang="es-EC" b="1"/>
            <a:t>OE4:</a:t>
          </a:r>
          <a:r>
            <a:rPr lang="es-EC"/>
            <a:t> Validar los resultados obtenidos de la aplicación de los patrones del modelo predictivo de la cartera crediticia</a:t>
          </a:r>
        </a:p>
      </dgm:t>
    </dgm:pt>
    <dgm:pt modelId="{3EF33918-A1F5-4E4F-8164-1DB6FB823266}" type="parTrans" cxnId="{C89EB696-E432-2448-8F01-3DFB3DCDFEAD}">
      <dgm:prSet/>
      <dgm:spPr/>
      <dgm:t>
        <a:bodyPr/>
        <a:lstStyle/>
        <a:p>
          <a:endParaRPr lang="es-ES"/>
        </a:p>
      </dgm:t>
    </dgm:pt>
    <dgm:pt modelId="{AA19E698-0371-A343-9F74-BB7480B73053}" type="sibTrans" cxnId="{C89EB696-E432-2448-8F01-3DFB3DCDFEAD}">
      <dgm:prSet/>
      <dgm:spPr/>
      <dgm:t>
        <a:bodyPr/>
        <a:lstStyle/>
        <a:p>
          <a:endParaRPr lang="es-ES"/>
        </a:p>
      </dgm:t>
    </dgm:pt>
    <dgm:pt modelId="{0BB7BD73-5819-5F4B-BB7D-6EFB623C69AD}" type="pres">
      <dgm:prSet presAssocID="{1908F37C-923C-B74E-9A40-63062E0E3C10}" presName="Name0" presStyleCnt="0">
        <dgm:presLayoutVars>
          <dgm:chMax/>
          <dgm:chPref/>
          <dgm:dir/>
        </dgm:presLayoutVars>
      </dgm:prSet>
      <dgm:spPr/>
      <dgm:t>
        <a:bodyPr/>
        <a:lstStyle/>
        <a:p>
          <a:endParaRPr lang="es-EC"/>
        </a:p>
      </dgm:t>
    </dgm:pt>
    <dgm:pt modelId="{D454A6D0-7926-8842-A4CD-5446ABCBEB66}" type="pres">
      <dgm:prSet presAssocID="{16252777-0361-0945-AD61-997CC455B2F5}" presName="parenttextcomposite" presStyleCnt="0"/>
      <dgm:spPr/>
    </dgm:pt>
    <dgm:pt modelId="{70A5EBF6-947B-E543-A850-27AA4B0D34AF}" type="pres">
      <dgm:prSet presAssocID="{16252777-0361-0945-AD61-997CC455B2F5}" presName="parenttext" presStyleLbl="revTx" presStyleIdx="0" presStyleCnt="4">
        <dgm:presLayoutVars>
          <dgm:chMax/>
          <dgm:chPref val="2"/>
          <dgm:bulletEnabled val="1"/>
        </dgm:presLayoutVars>
      </dgm:prSet>
      <dgm:spPr/>
      <dgm:t>
        <a:bodyPr/>
        <a:lstStyle/>
        <a:p>
          <a:endParaRPr lang="es-EC"/>
        </a:p>
      </dgm:t>
    </dgm:pt>
    <dgm:pt modelId="{3409FB48-4397-2443-842E-8EE6FD68042B}" type="pres">
      <dgm:prSet presAssocID="{16252777-0361-0945-AD61-997CC455B2F5}" presName="parallelogramComposite" presStyleCnt="0"/>
      <dgm:spPr/>
    </dgm:pt>
    <dgm:pt modelId="{6CDB560A-A07D-F24A-9441-28D8DC6F045F}" type="pres">
      <dgm:prSet presAssocID="{16252777-0361-0945-AD61-997CC455B2F5}" presName="parallelogram1" presStyleLbl="alignNode1" presStyleIdx="0" presStyleCnt="28"/>
      <dgm:spPr/>
    </dgm:pt>
    <dgm:pt modelId="{0BF41FFB-DD67-E24C-ADB1-132F5BA853EA}" type="pres">
      <dgm:prSet presAssocID="{16252777-0361-0945-AD61-997CC455B2F5}" presName="parallelogram2" presStyleLbl="alignNode1" presStyleIdx="1" presStyleCnt="28"/>
      <dgm:spPr/>
    </dgm:pt>
    <dgm:pt modelId="{BC6CDECB-8BD6-B748-AC26-33D3B7B7C098}" type="pres">
      <dgm:prSet presAssocID="{16252777-0361-0945-AD61-997CC455B2F5}" presName="parallelogram3" presStyleLbl="alignNode1" presStyleIdx="2" presStyleCnt="28"/>
      <dgm:spPr/>
    </dgm:pt>
    <dgm:pt modelId="{CDEC65F7-F511-6748-87DC-4905190264D9}" type="pres">
      <dgm:prSet presAssocID="{16252777-0361-0945-AD61-997CC455B2F5}" presName="parallelogram4" presStyleLbl="alignNode1" presStyleIdx="3" presStyleCnt="28"/>
      <dgm:spPr/>
    </dgm:pt>
    <dgm:pt modelId="{99911DBB-5247-8A4F-8CC8-00C53BDE6E4F}" type="pres">
      <dgm:prSet presAssocID="{16252777-0361-0945-AD61-997CC455B2F5}" presName="parallelogram5" presStyleLbl="alignNode1" presStyleIdx="4" presStyleCnt="28"/>
      <dgm:spPr/>
    </dgm:pt>
    <dgm:pt modelId="{BCFD540B-1BF1-F042-9052-095B16CA2718}" type="pres">
      <dgm:prSet presAssocID="{16252777-0361-0945-AD61-997CC455B2F5}" presName="parallelogram6" presStyleLbl="alignNode1" presStyleIdx="5" presStyleCnt="28"/>
      <dgm:spPr/>
    </dgm:pt>
    <dgm:pt modelId="{ED55B13A-4B73-C647-B838-7AFFB74D9DFA}" type="pres">
      <dgm:prSet presAssocID="{16252777-0361-0945-AD61-997CC455B2F5}" presName="parallelogram7" presStyleLbl="alignNode1" presStyleIdx="6" presStyleCnt="28"/>
      <dgm:spPr/>
    </dgm:pt>
    <dgm:pt modelId="{968B65FF-309F-BE4A-813C-8822343F8FC1}" type="pres">
      <dgm:prSet presAssocID="{D60886AD-DE12-7541-8F86-4C68DE33E043}" presName="sibTrans" presStyleCnt="0"/>
      <dgm:spPr/>
    </dgm:pt>
    <dgm:pt modelId="{4293D63F-30C7-E044-BEEF-A8E0F3B11285}" type="pres">
      <dgm:prSet presAssocID="{2CB6D44E-F0FF-6D4D-AC62-FB39C4784BD5}" presName="parenttextcomposite" presStyleCnt="0"/>
      <dgm:spPr/>
    </dgm:pt>
    <dgm:pt modelId="{222C0B17-1360-D74B-9883-BBC4695E4867}" type="pres">
      <dgm:prSet presAssocID="{2CB6D44E-F0FF-6D4D-AC62-FB39C4784BD5}" presName="parenttext" presStyleLbl="revTx" presStyleIdx="1" presStyleCnt="4">
        <dgm:presLayoutVars>
          <dgm:chMax/>
          <dgm:chPref val="2"/>
          <dgm:bulletEnabled val="1"/>
        </dgm:presLayoutVars>
      </dgm:prSet>
      <dgm:spPr/>
      <dgm:t>
        <a:bodyPr/>
        <a:lstStyle/>
        <a:p>
          <a:endParaRPr lang="es-EC"/>
        </a:p>
      </dgm:t>
    </dgm:pt>
    <dgm:pt modelId="{E0D9A5E8-7A4C-D04B-AA73-597DB1A1FBD3}" type="pres">
      <dgm:prSet presAssocID="{2CB6D44E-F0FF-6D4D-AC62-FB39C4784BD5}" presName="parallelogramComposite" presStyleCnt="0"/>
      <dgm:spPr/>
    </dgm:pt>
    <dgm:pt modelId="{FD4E620E-6D1B-C84F-ACDE-5A86991CE1E9}" type="pres">
      <dgm:prSet presAssocID="{2CB6D44E-F0FF-6D4D-AC62-FB39C4784BD5}" presName="parallelogram1" presStyleLbl="alignNode1" presStyleIdx="7" presStyleCnt="28"/>
      <dgm:spPr/>
    </dgm:pt>
    <dgm:pt modelId="{4AA1F527-5732-1B46-9C62-4104FF99F5D0}" type="pres">
      <dgm:prSet presAssocID="{2CB6D44E-F0FF-6D4D-AC62-FB39C4784BD5}" presName="parallelogram2" presStyleLbl="alignNode1" presStyleIdx="8" presStyleCnt="28"/>
      <dgm:spPr/>
    </dgm:pt>
    <dgm:pt modelId="{8B75D9BD-A8EA-C54E-AB1E-2E0C862EB0F9}" type="pres">
      <dgm:prSet presAssocID="{2CB6D44E-F0FF-6D4D-AC62-FB39C4784BD5}" presName="parallelogram3" presStyleLbl="alignNode1" presStyleIdx="9" presStyleCnt="28"/>
      <dgm:spPr/>
    </dgm:pt>
    <dgm:pt modelId="{F7B20577-425B-3447-A4A7-B49C1363A4EC}" type="pres">
      <dgm:prSet presAssocID="{2CB6D44E-F0FF-6D4D-AC62-FB39C4784BD5}" presName="parallelogram4" presStyleLbl="alignNode1" presStyleIdx="10" presStyleCnt="28"/>
      <dgm:spPr/>
    </dgm:pt>
    <dgm:pt modelId="{BDCA6667-BD38-1649-87EB-526456F9416E}" type="pres">
      <dgm:prSet presAssocID="{2CB6D44E-F0FF-6D4D-AC62-FB39C4784BD5}" presName="parallelogram5" presStyleLbl="alignNode1" presStyleIdx="11" presStyleCnt="28"/>
      <dgm:spPr/>
    </dgm:pt>
    <dgm:pt modelId="{60382449-5026-824A-9CE6-493C98D9C085}" type="pres">
      <dgm:prSet presAssocID="{2CB6D44E-F0FF-6D4D-AC62-FB39C4784BD5}" presName="parallelogram6" presStyleLbl="alignNode1" presStyleIdx="12" presStyleCnt="28"/>
      <dgm:spPr/>
    </dgm:pt>
    <dgm:pt modelId="{84C43437-3DC6-244C-BDF4-8C2278F573B7}" type="pres">
      <dgm:prSet presAssocID="{2CB6D44E-F0FF-6D4D-AC62-FB39C4784BD5}" presName="parallelogram7" presStyleLbl="alignNode1" presStyleIdx="13" presStyleCnt="28"/>
      <dgm:spPr/>
    </dgm:pt>
    <dgm:pt modelId="{CE4422E7-1C00-F642-B7E9-BEECD125717F}" type="pres">
      <dgm:prSet presAssocID="{37638FDF-7E26-F444-A7F5-D0EDCDD29D8E}" presName="sibTrans" presStyleCnt="0"/>
      <dgm:spPr/>
    </dgm:pt>
    <dgm:pt modelId="{8EED054C-543A-9A44-BF3A-A02C2139B801}" type="pres">
      <dgm:prSet presAssocID="{A567F8A0-5841-FC47-B7E0-5E9FF43C1513}" presName="parenttextcomposite" presStyleCnt="0"/>
      <dgm:spPr/>
    </dgm:pt>
    <dgm:pt modelId="{D89AF73B-BD28-7B43-BFF2-884B8C9F301D}" type="pres">
      <dgm:prSet presAssocID="{A567F8A0-5841-FC47-B7E0-5E9FF43C1513}" presName="parenttext" presStyleLbl="revTx" presStyleIdx="2" presStyleCnt="4">
        <dgm:presLayoutVars>
          <dgm:chMax/>
          <dgm:chPref val="2"/>
          <dgm:bulletEnabled val="1"/>
        </dgm:presLayoutVars>
      </dgm:prSet>
      <dgm:spPr/>
      <dgm:t>
        <a:bodyPr/>
        <a:lstStyle/>
        <a:p>
          <a:endParaRPr lang="es-EC"/>
        </a:p>
      </dgm:t>
    </dgm:pt>
    <dgm:pt modelId="{28697F3C-D93A-824A-9ED9-713BAE9B4341}" type="pres">
      <dgm:prSet presAssocID="{A567F8A0-5841-FC47-B7E0-5E9FF43C1513}" presName="parallelogramComposite" presStyleCnt="0"/>
      <dgm:spPr/>
    </dgm:pt>
    <dgm:pt modelId="{29BF44EF-7CDB-794B-8CEC-C16B6686E5F0}" type="pres">
      <dgm:prSet presAssocID="{A567F8A0-5841-FC47-B7E0-5E9FF43C1513}" presName="parallelogram1" presStyleLbl="alignNode1" presStyleIdx="14" presStyleCnt="28"/>
      <dgm:spPr/>
    </dgm:pt>
    <dgm:pt modelId="{113B2376-02C4-004F-9AE2-C788D8F8F234}" type="pres">
      <dgm:prSet presAssocID="{A567F8A0-5841-FC47-B7E0-5E9FF43C1513}" presName="parallelogram2" presStyleLbl="alignNode1" presStyleIdx="15" presStyleCnt="28"/>
      <dgm:spPr/>
    </dgm:pt>
    <dgm:pt modelId="{7B208611-1FB0-5843-A085-B7A6247BC446}" type="pres">
      <dgm:prSet presAssocID="{A567F8A0-5841-FC47-B7E0-5E9FF43C1513}" presName="parallelogram3" presStyleLbl="alignNode1" presStyleIdx="16" presStyleCnt="28"/>
      <dgm:spPr/>
    </dgm:pt>
    <dgm:pt modelId="{AB2C69CC-FC70-C442-BCA1-150F42EBAEEC}" type="pres">
      <dgm:prSet presAssocID="{A567F8A0-5841-FC47-B7E0-5E9FF43C1513}" presName="parallelogram4" presStyleLbl="alignNode1" presStyleIdx="17" presStyleCnt="28"/>
      <dgm:spPr/>
    </dgm:pt>
    <dgm:pt modelId="{021AE79D-16C6-E44A-92D7-130DE467DC9E}" type="pres">
      <dgm:prSet presAssocID="{A567F8A0-5841-FC47-B7E0-5E9FF43C1513}" presName="parallelogram5" presStyleLbl="alignNode1" presStyleIdx="18" presStyleCnt="28"/>
      <dgm:spPr/>
    </dgm:pt>
    <dgm:pt modelId="{C5902B37-7062-DA4A-AEB5-D0BDB8CAB6A6}" type="pres">
      <dgm:prSet presAssocID="{A567F8A0-5841-FC47-B7E0-5E9FF43C1513}" presName="parallelogram6" presStyleLbl="alignNode1" presStyleIdx="19" presStyleCnt="28"/>
      <dgm:spPr/>
    </dgm:pt>
    <dgm:pt modelId="{715DD20F-81DF-EE4C-A471-4003564FF4A8}" type="pres">
      <dgm:prSet presAssocID="{A567F8A0-5841-FC47-B7E0-5E9FF43C1513}" presName="parallelogram7" presStyleLbl="alignNode1" presStyleIdx="20" presStyleCnt="28"/>
      <dgm:spPr/>
    </dgm:pt>
    <dgm:pt modelId="{9729874C-015F-9E4E-8A41-B7D92A28CB88}" type="pres">
      <dgm:prSet presAssocID="{A8BAF65D-4296-7746-870E-968398F70266}" presName="sibTrans" presStyleCnt="0"/>
      <dgm:spPr/>
    </dgm:pt>
    <dgm:pt modelId="{90DDE0F4-874A-8B49-86AE-4D2864B88016}" type="pres">
      <dgm:prSet presAssocID="{7A48FF65-1722-204C-B791-8B800017F120}" presName="parenttextcomposite" presStyleCnt="0"/>
      <dgm:spPr/>
    </dgm:pt>
    <dgm:pt modelId="{88AB226E-111F-2646-92A5-A4A0ECE0B3D8}" type="pres">
      <dgm:prSet presAssocID="{7A48FF65-1722-204C-B791-8B800017F120}" presName="parenttext" presStyleLbl="revTx" presStyleIdx="3" presStyleCnt="4">
        <dgm:presLayoutVars>
          <dgm:chMax/>
          <dgm:chPref val="2"/>
          <dgm:bulletEnabled val="1"/>
        </dgm:presLayoutVars>
      </dgm:prSet>
      <dgm:spPr/>
      <dgm:t>
        <a:bodyPr/>
        <a:lstStyle/>
        <a:p>
          <a:endParaRPr lang="es-EC"/>
        </a:p>
      </dgm:t>
    </dgm:pt>
    <dgm:pt modelId="{67AB5953-98DF-314C-A867-E0225A3F40BA}" type="pres">
      <dgm:prSet presAssocID="{7A48FF65-1722-204C-B791-8B800017F120}" presName="parallelogramComposite" presStyleCnt="0"/>
      <dgm:spPr/>
    </dgm:pt>
    <dgm:pt modelId="{3FEA306A-454F-4541-AB57-1AA61C71FE90}" type="pres">
      <dgm:prSet presAssocID="{7A48FF65-1722-204C-B791-8B800017F120}" presName="parallelogram1" presStyleLbl="alignNode1" presStyleIdx="21" presStyleCnt="28"/>
      <dgm:spPr/>
    </dgm:pt>
    <dgm:pt modelId="{C2245547-3329-4C42-A560-226864CD2E94}" type="pres">
      <dgm:prSet presAssocID="{7A48FF65-1722-204C-B791-8B800017F120}" presName="parallelogram2" presStyleLbl="alignNode1" presStyleIdx="22" presStyleCnt="28"/>
      <dgm:spPr/>
    </dgm:pt>
    <dgm:pt modelId="{49E08376-A378-1246-9565-967BA207ED59}" type="pres">
      <dgm:prSet presAssocID="{7A48FF65-1722-204C-B791-8B800017F120}" presName="parallelogram3" presStyleLbl="alignNode1" presStyleIdx="23" presStyleCnt="28"/>
      <dgm:spPr/>
    </dgm:pt>
    <dgm:pt modelId="{04C788DE-3C17-0F41-A9D2-7CDEF264D2E3}" type="pres">
      <dgm:prSet presAssocID="{7A48FF65-1722-204C-B791-8B800017F120}" presName="parallelogram4" presStyleLbl="alignNode1" presStyleIdx="24" presStyleCnt="28"/>
      <dgm:spPr/>
    </dgm:pt>
    <dgm:pt modelId="{2E92681F-3C1F-EB48-93EA-4B4D9B6C2C81}" type="pres">
      <dgm:prSet presAssocID="{7A48FF65-1722-204C-B791-8B800017F120}" presName="parallelogram5" presStyleLbl="alignNode1" presStyleIdx="25" presStyleCnt="28"/>
      <dgm:spPr/>
    </dgm:pt>
    <dgm:pt modelId="{19D8D635-2462-B748-985F-491068C4B917}" type="pres">
      <dgm:prSet presAssocID="{7A48FF65-1722-204C-B791-8B800017F120}" presName="parallelogram6" presStyleLbl="alignNode1" presStyleIdx="26" presStyleCnt="28"/>
      <dgm:spPr/>
    </dgm:pt>
    <dgm:pt modelId="{A7C0CD17-6815-C442-AD8F-846914E51FCC}" type="pres">
      <dgm:prSet presAssocID="{7A48FF65-1722-204C-B791-8B800017F120}" presName="parallelogram7" presStyleLbl="alignNode1" presStyleIdx="27" presStyleCnt="28"/>
      <dgm:spPr/>
    </dgm:pt>
  </dgm:ptLst>
  <dgm:cxnLst>
    <dgm:cxn modelId="{752A7C7C-B19F-C641-9716-2CB1F9DD9448}" srcId="{1908F37C-923C-B74E-9A40-63062E0E3C10}" destId="{2CB6D44E-F0FF-6D4D-AC62-FB39C4784BD5}" srcOrd="1" destOrd="0" parTransId="{B0BED4D2-C416-BE46-99DB-0893D2A4272E}" sibTransId="{37638FDF-7E26-F444-A7F5-D0EDCDD29D8E}"/>
    <dgm:cxn modelId="{77E5F120-7C1C-EF4C-A5EB-82623D755888}" type="presOf" srcId="{16252777-0361-0945-AD61-997CC455B2F5}" destId="{70A5EBF6-947B-E543-A850-27AA4B0D34AF}" srcOrd="0" destOrd="0" presId="urn:microsoft.com/office/officeart/2008/layout/VerticalAccentList"/>
    <dgm:cxn modelId="{C89EB696-E432-2448-8F01-3DFB3DCDFEAD}" srcId="{1908F37C-923C-B74E-9A40-63062E0E3C10}" destId="{7A48FF65-1722-204C-B791-8B800017F120}" srcOrd="3" destOrd="0" parTransId="{3EF33918-A1F5-4E4F-8164-1DB6FB823266}" sibTransId="{AA19E698-0371-A343-9F74-BB7480B73053}"/>
    <dgm:cxn modelId="{E49C0532-42BF-334C-B7AA-0F3C58E61423}" srcId="{1908F37C-923C-B74E-9A40-63062E0E3C10}" destId="{16252777-0361-0945-AD61-997CC455B2F5}" srcOrd="0" destOrd="0" parTransId="{4709F24A-AE66-E04D-B791-9E91DA22A995}" sibTransId="{D60886AD-DE12-7541-8F86-4C68DE33E043}"/>
    <dgm:cxn modelId="{7847368D-D91F-5749-8AB5-CEA3702237B4}" type="presOf" srcId="{A567F8A0-5841-FC47-B7E0-5E9FF43C1513}" destId="{D89AF73B-BD28-7B43-BFF2-884B8C9F301D}" srcOrd="0" destOrd="0" presId="urn:microsoft.com/office/officeart/2008/layout/VerticalAccentList"/>
    <dgm:cxn modelId="{587A3100-2FDE-4241-914B-60747C017369}" srcId="{1908F37C-923C-B74E-9A40-63062E0E3C10}" destId="{A567F8A0-5841-FC47-B7E0-5E9FF43C1513}" srcOrd="2" destOrd="0" parTransId="{5A39138D-7EA4-1F4C-AC99-CE3B8BD4B57F}" sibTransId="{A8BAF65D-4296-7746-870E-968398F70266}"/>
    <dgm:cxn modelId="{318A09F5-D30A-604F-BD40-81CC8BBA458F}" type="presOf" srcId="{7A48FF65-1722-204C-B791-8B800017F120}" destId="{88AB226E-111F-2646-92A5-A4A0ECE0B3D8}" srcOrd="0" destOrd="0" presId="urn:microsoft.com/office/officeart/2008/layout/VerticalAccentList"/>
    <dgm:cxn modelId="{A6BFE51E-EB83-7C4A-ABDA-092ED3F9B3EE}" type="presOf" srcId="{2CB6D44E-F0FF-6D4D-AC62-FB39C4784BD5}" destId="{222C0B17-1360-D74B-9883-BBC4695E4867}" srcOrd="0" destOrd="0" presId="urn:microsoft.com/office/officeart/2008/layout/VerticalAccentList"/>
    <dgm:cxn modelId="{AE948D49-D9A6-4E49-8AF6-1B6767A6EDF5}" type="presOf" srcId="{1908F37C-923C-B74E-9A40-63062E0E3C10}" destId="{0BB7BD73-5819-5F4B-BB7D-6EFB623C69AD}" srcOrd="0" destOrd="0" presId="urn:microsoft.com/office/officeart/2008/layout/VerticalAccentList"/>
    <dgm:cxn modelId="{FF2987BE-9594-5642-ACDA-FA5D8DE47B4D}" type="presParOf" srcId="{0BB7BD73-5819-5F4B-BB7D-6EFB623C69AD}" destId="{D454A6D0-7926-8842-A4CD-5446ABCBEB66}" srcOrd="0" destOrd="0" presId="urn:microsoft.com/office/officeart/2008/layout/VerticalAccentList"/>
    <dgm:cxn modelId="{2E3E76B0-2B43-3E48-8A63-4D1BF508F243}" type="presParOf" srcId="{D454A6D0-7926-8842-A4CD-5446ABCBEB66}" destId="{70A5EBF6-947B-E543-A850-27AA4B0D34AF}" srcOrd="0" destOrd="0" presId="urn:microsoft.com/office/officeart/2008/layout/VerticalAccentList"/>
    <dgm:cxn modelId="{7873D80E-50E0-9F4C-ACF3-108301506463}" type="presParOf" srcId="{0BB7BD73-5819-5F4B-BB7D-6EFB623C69AD}" destId="{3409FB48-4397-2443-842E-8EE6FD68042B}" srcOrd="1" destOrd="0" presId="urn:microsoft.com/office/officeart/2008/layout/VerticalAccentList"/>
    <dgm:cxn modelId="{673D4A8D-7684-BA41-B21A-9808B2A4E00F}" type="presParOf" srcId="{3409FB48-4397-2443-842E-8EE6FD68042B}" destId="{6CDB560A-A07D-F24A-9441-28D8DC6F045F}" srcOrd="0" destOrd="0" presId="urn:microsoft.com/office/officeart/2008/layout/VerticalAccentList"/>
    <dgm:cxn modelId="{56F34A36-6764-BF46-9010-D5D2487F0EC4}" type="presParOf" srcId="{3409FB48-4397-2443-842E-8EE6FD68042B}" destId="{0BF41FFB-DD67-E24C-ADB1-132F5BA853EA}" srcOrd="1" destOrd="0" presId="urn:microsoft.com/office/officeart/2008/layout/VerticalAccentList"/>
    <dgm:cxn modelId="{8D01DE58-9E58-294E-9134-476656B37831}" type="presParOf" srcId="{3409FB48-4397-2443-842E-8EE6FD68042B}" destId="{BC6CDECB-8BD6-B748-AC26-33D3B7B7C098}" srcOrd="2" destOrd="0" presId="urn:microsoft.com/office/officeart/2008/layout/VerticalAccentList"/>
    <dgm:cxn modelId="{E5DB4A8A-7A4B-A340-9BF0-925B4337AC3B}" type="presParOf" srcId="{3409FB48-4397-2443-842E-8EE6FD68042B}" destId="{CDEC65F7-F511-6748-87DC-4905190264D9}" srcOrd="3" destOrd="0" presId="urn:microsoft.com/office/officeart/2008/layout/VerticalAccentList"/>
    <dgm:cxn modelId="{5B5BD58E-75B8-2F44-9E7C-DAC69D5BAB92}" type="presParOf" srcId="{3409FB48-4397-2443-842E-8EE6FD68042B}" destId="{99911DBB-5247-8A4F-8CC8-00C53BDE6E4F}" srcOrd="4" destOrd="0" presId="urn:microsoft.com/office/officeart/2008/layout/VerticalAccentList"/>
    <dgm:cxn modelId="{39D68C0D-1434-F142-AF08-4FE6594B3D23}" type="presParOf" srcId="{3409FB48-4397-2443-842E-8EE6FD68042B}" destId="{BCFD540B-1BF1-F042-9052-095B16CA2718}" srcOrd="5" destOrd="0" presId="urn:microsoft.com/office/officeart/2008/layout/VerticalAccentList"/>
    <dgm:cxn modelId="{1A3375A6-7394-D540-9350-BD13E39CA6A9}" type="presParOf" srcId="{3409FB48-4397-2443-842E-8EE6FD68042B}" destId="{ED55B13A-4B73-C647-B838-7AFFB74D9DFA}" srcOrd="6" destOrd="0" presId="urn:microsoft.com/office/officeart/2008/layout/VerticalAccentList"/>
    <dgm:cxn modelId="{64CD4680-4A29-AC47-9FE5-D525CDA02019}" type="presParOf" srcId="{0BB7BD73-5819-5F4B-BB7D-6EFB623C69AD}" destId="{968B65FF-309F-BE4A-813C-8822343F8FC1}" srcOrd="2" destOrd="0" presId="urn:microsoft.com/office/officeart/2008/layout/VerticalAccentList"/>
    <dgm:cxn modelId="{39224856-A0FC-724A-A52B-070ED3FC4956}" type="presParOf" srcId="{0BB7BD73-5819-5F4B-BB7D-6EFB623C69AD}" destId="{4293D63F-30C7-E044-BEEF-A8E0F3B11285}" srcOrd="3" destOrd="0" presId="urn:microsoft.com/office/officeart/2008/layout/VerticalAccentList"/>
    <dgm:cxn modelId="{D4DAC631-C332-D945-AF1A-EBA57C7B6B00}" type="presParOf" srcId="{4293D63F-30C7-E044-BEEF-A8E0F3B11285}" destId="{222C0B17-1360-D74B-9883-BBC4695E4867}" srcOrd="0" destOrd="0" presId="urn:microsoft.com/office/officeart/2008/layout/VerticalAccentList"/>
    <dgm:cxn modelId="{3DB4145C-7958-5F48-9DFD-C0D9F0DD0B49}" type="presParOf" srcId="{0BB7BD73-5819-5F4B-BB7D-6EFB623C69AD}" destId="{E0D9A5E8-7A4C-D04B-AA73-597DB1A1FBD3}" srcOrd="4" destOrd="0" presId="urn:microsoft.com/office/officeart/2008/layout/VerticalAccentList"/>
    <dgm:cxn modelId="{BD986F40-3FB8-9F48-8D0D-89E041123D25}" type="presParOf" srcId="{E0D9A5E8-7A4C-D04B-AA73-597DB1A1FBD3}" destId="{FD4E620E-6D1B-C84F-ACDE-5A86991CE1E9}" srcOrd="0" destOrd="0" presId="urn:microsoft.com/office/officeart/2008/layout/VerticalAccentList"/>
    <dgm:cxn modelId="{11E7BAFD-08F2-F64E-8B64-BE6E7519FA8F}" type="presParOf" srcId="{E0D9A5E8-7A4C-D04B-AA73-597DB1A1FBD3}" destId="{4AA1F527-5732-1B46-9C62-4104FF99F5D0}" srcOrd="1" destOrd="0" presId="urn:microsoft.com/office/officeart/2008/layout/VerticalAccentList"/>
    <dgm:cxn modelId="{1F491F91-9F02-C548-B506-1F4FAAEE2A98}" type="presParOf" srcId="{E0D9A5E8-7A4C-D04B-AA73-597DB1A1FBD3}" destId="{8B75D9BD-A8EA-C54E-AB1E-2E0C862EB0F9}" srcOrd="2" destOrd="0" presId="urn:microsoft.com/office/officeart/2008/layout/VerticalAccentList"/>
    <dgm:cxn modelId="{D2FA67ED-2095-BB4B-AD7B-ADF661CF159E}" type="presParOf" srcId="{E0D9A5E8-7A4C-D04B-AA73-597DB1A1FBD3}" destId="{F7B20577-425B-3447-A4A7-B49C1363A4EC}" srcOrd="3" destOrd="0" presId="urn:microsoft.com/office/officeart/2008/layout/VerticalAccentList"/>
    <dgm:cxn modelId="{A9FA0B83-E145-9D4E-B140-3CB37B530F81}" type="presParOf" srcId="{E0D9A5E8-7A4C-D04B-AA73-597DB1A1FBD3}" destId="{BDCA6667-BD38-1649-87EB-526456F9416E}" srcOrd="4" destOrd="0" presId="urn:microsoft.com/office/officeart/2008/layout/VerticalAccentList"/>
    <dgm:cxn modelId="{40C5ADB5-5E57-0842-9470-466E937E4ED0}" type="presParOf" srcId="{E0D9A5E8-7A4C-D04B-AA73-597DB1A1FBD3}" destId="{60382449-5026-824A-9CE6-493C98D9C085}" srcOrd="5" destOrd="0" presId="urn:microsoft.com/office/officeart/2008/layout/VerticalAccentList"/>
    <dgm:cxn modelId="{74414506-3805-E54E-BF17-9E805515EB98}" type="presParOf" srcId="{E0D9A5E8-7A4C-D04B-AA73-597DB1A1FBD3}" destId="{84C43437-3DC6-244C-BDF4-8C2278F573B7}" srcOrd="6" destOrd="0" presId="urn:microsoft.com/office/officeart/2008/layout/VerticalAccentList"/>
    <dgm:cxn modelId="{4FEFA11E-259A-FC49-9C6E-C6CD7C5504C7}" type="presParOf" srcId="{0BB7BD73-5819-5F4B-BB7D-6EFB623C69AD}" destId="{CE4422E7-1C00-F642-B7E9-BEECD125717F}" srcOrd="5" destOrd="0" presId="urn:microsoft.com/office/officeart/2008/layout/VerticalAccentList"/>
    <dgm:cxn modelId="{3D133753-3F3C-1E41-A518-E5E28F9A27EB}" type="presParOf" srcId="{0BB7BD73-5819-5F4B-BB7D-6EFB623C69AD}" destId="{8EED054C-543A-9A44-BF3A-A02C2139B801}" srcOrd="6" destOrd="0" presId="urn:microsoft.com/office/officeart/2008/layout/VerticalAccentList"/>
    <dgm:cxn modelId="{FCC8CEEA-0038-4B40-91DC-A641630C4E70}" type="presParOf" srcId="{8EED054C-543A-9A44-BF3A-A02C2139B801}" destId="{D89AF73B-BD28-7B43-BFF2-884B8C9F301D}" srcOrd="0" destOrd="0" presId="urn:microsoft.com/office/officeart/2008/layout/VerticalAccentList"/>
    <dgm:cxn modelId="{CB61D0CC-A426-4846-B1BD-0D7F329E5FFE}" type="presParOf" srcId="{0BB7BD73-5819-5F4B-BB7D-6EFB623C69AD}" destId="{28697F3C-D93A-824A-9ED9-713BAE9B4341}" srcOrd="7" destOrd="0" presId="urn:microsoft.com/office/officeart/2008/layout/VerticalAccentList"/>
    <dgm:cxn modelId="{1EF60BEF-BC9F-B747-BFE0-04BE721D9BFA}" type="presParOf" srcId="{28697F3C-D93A-824A-9ED9-713BAE9B4341}" destId="{29BF44EF-7CDB-794B-8CEC-C16B6686E5F0}" srcOrd="0" destOrd="0" presId="urn:microsoft.com/office/officeart/2008/layout/VerticalAccentList"/>
    <dgm:cxn modelId="{3727FCA0-4597-AE42-91EF-0267F1E7778A}" type="presParOf" srcId="{28697F3C-D93A-824A-9ED9-713BAE9B4341}" destId="{113B2376-02C4-004F-9AE2-C788D8F8F234}" srcOrd="1" destOrd="0" presId="urn:microsoft.com/office/officeart/2008/layout/VerticalAccentList"/>
    <dgm:cxn modelId="{2003D811-9461-684A-ABC6-E63AEB93BDB7}" type="presParOf" srcId="{28697F3C-D93A-824A-9ED9-713BAE9B4341}" destId="{7B208611-1FB0-5843-A085-B7A6247BC446}" srcOrd="2" destOrd="0" presId="urn:microsoft.com/office/officeart/2008/layout/VerticalAccentList"/>
    <dgm:cxn modelId="{D74405FE-823E-C04F-9206-69D269CB9CCA}" type="presParOf" srcId="{28697F3C-D93A-824A-9ED9-713BAE9B4341}" destId="{AB2C69CC-FC70-C442-BCA1-150F42EBAEEC}" srcOrd="3" destOrd="0" presId="urn:microsoft.com/office/officeart/2008/layout/VerticalAccentList"/>
    <dgm:cxn modelId="{52DE36FB-544C-3643-AB3C-1D1DAFA9409F}" type="presParOf" srcId="{28697F3C-D93A-824A-9ED9-713BAE9B4341}" destId="{021AE79D-16C6-E44A-92D7-130DE467DC9E}" srcOrd="4" destOrd="0" presId="urn:microsoft.com/office/officeart/2008/layout/VerticalAccentList"/>
    <dgm:cxn modelId="{36F84652-E3E4-CF4E-B6AF-1238D60DC539}" type="presParOf" srcId="{28697F3C-D93A-824A-9ED9-713BAE9B4341}" destId="{C5902B37-7062-DA4A-AEB5-D0BDB8CAB6A6}" srcOrd="5" destOrd="0" presId="urn:microsoft.com/office/officeart/2008/layout/VerticalAccentList"/>
    <dgm:cxn modelId="{A72E1AC4-8BA7-8140-AA76-E09524AD8FCF}" type="presParOf" srcId="{28697F3C-D93A-824A-9ED9-713BAE9B4341}" destId="{715DD20F-81DF-EE4C-A471-4003564FF4A8}" srcOrd="6" destOrd="0" presId="urn:microsoft.com/office/officeart/2008/layout/VerticalAccentList"/>
    <dgm:cxn modelId="{AAA8ACE0-32F0-0A40-B012-057BA4736CF9}" type="presParOf" srcId="{0BB7BD73-5819-5F4B-BB7D-6EFB623C69AD}" destId="{9729874C-015F-9E4E-8A41-B7D92A28CB88}" srcOrd="8" destOrd="0" presId="urn:microsoft.com/office/officeart/2008/layout/VerticalAccentList"/>
    <dgm:cxn modelId="{6604B537-3201-724C-8D33-C5CF2F9B013E}" type="presParOf" srcId="{0BB7BD73-5819-5F4B-BB7D-6EFB623C69AD}" destId="{90DDE0F4-874A-8B49-86AE-4D2864B88016}" srcOrd="9" destOrd="0" presId="urn:microsoft.com/office/officeart/2008/layout/VerticalAccentList"/>
    <dgm:cxn modelId="{D31B61D9-CDA4-9C49-9E96-66D2B40CD264}" type="presParOf" srcId="{90DDE0F4-874A-8B49-86AE-4D2864B88016}" destId="{88AB226E-111F-2646-92A5-A4A0ECE0B3D8}" srcOrd="0" destOrd="0" presId="urn:microsoft.com/office/officeart/2008/layout/VerticalAccentList"/>
    <dgm:cxn modelId="{D57785A6-F810-794F-8D27-C5F1A7C95D5F}" type="presParOf" srcId="{0BB7BD73-5819-5F4B-BB7D-6EFB623C69AD}" destId="{67AB5953-98DF-314C-A867-E0225A3F40BA}" srcOrd="10" destOrd="0" presId="urn:microsoft.com/office/officeart/2008/layout/VerticalAccentList"/>
    <dgm:cxn modelId="{2E509195-A6F8-404A-A28A-EBF20BE20387}" type="presParOf" srcId="{67AB5953-98DF-314C-A867-E0225A3F40BA}" destId="{3FEA306A-454F-4541-AB57-1AA61C71FE90}" srcOrd="0" destOrd="0" presId="urn:microsoft.com/office/officeart/2008/layout/VerticalAccentList"/>
    <dgm:cxn modelId="{BEB4F634-7C27-B148-B651-B5B8CBD477A9}" type="presParOf" srcId="{67AB5953-98DF-314C-A867-E0225A3F40BA}" destId="{C2245547-3329-4C42-A560-226864CD2E94}" srcOrd="1" destOrd="0" presId="urn:microsoft.com/office/officeart/2008/layout/VerticalAccentList"/>
    <dgm:cxn modelId="{200AE70B-6D25-4D41-8383-69AC580B7CCB}" type="presParOf" srcId="{67AB5953-98DF-314C-A867-E0225A3F40BA}" destId="{49E08376-A378-1246-9565-967BA207ED59}" srcOrd="2" destOrd="0" presId="urn:microsoft.com/office/officeart/2008/layout/VerticalAccentList"/>
    <dgm:cxn modelId="{E38CF3B8-CFA2-1348-A63F-8EBA08C366EA}" type="presParOf" srcId="{67AB5953-98DF-314C-A867-E0225A3F40BA}" destId="{04C788DE-3C17-0F41-A9D2-7CDEF264D2E3}" srcOrd="3" destOrd="0" presId="urn:microsoft.com/office/officeart/2008/layout/VerticalAccentList"/>
    <dgm:cxn modelId="{86104F88-DBB8-4141-81D5-9BC5FF97E143}" type="presParOf" srcId="{67AB5953-98DF-314C-A867-E0225A3F40BA}" destId="{2E92681F-3C1F-EB48-93EA-4B4D9B6C2C81}" srcOrd="4" destOrd="0" presId="urn:microsoft.com/office/officeart/2008/layout/VerticalAccentList"/>
    <dgm:cxn modelId="{A377037C-B1C1-114B-8385-E1E092513194}" type="presParOf" srcId="{67AB5953-98DF-314C-A867-E0225A3F40BA}" destId="{19D8D635-2462-B748-985F-491068C4B917}" srcOrd="5" destOrd="0" presId="urn:microsoft.com/office/officeart/2008/layout/VerticalAccentList"/>
    <dgm:cxn modelId="{FD8BB283-2EFA-BA4E-803A-5C14BD0CA051}" type="presParOf" srcId="{67AB5953-98DF-314C-A867-E0225A3F40BA}" destId="{A7C0CD17-6815-C442-AD8F-846914E51FCC}"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5EBF6-947B-E543-A850-27AA4B0D34AF}">
      <dsp:nvSpPr>
        <dsp:cNvPr id="0" name=""/>
        <dsp:cNvSpPr/>
      </dsp:nvSpPr>
      <dsp:spPr>
        <a:xfrm>
          <a:off x="438262" y="685671"/>
          <a:ext cx="7888722" cy="717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lvl="0" algn="l" defTabSz="666750">
            <a:lnSpc>
              <a:spcPct val="90000"/>
            </a:lnSpc>
            <a:spcBef>
              <a:spcPct val="0"/>
            </a:spcBef>
            <a:spcAft>
              <a:spcPct val="35000"/>
            </a:spcAft>
          </a:pPr>
          <a:r>
            <a:rPr lang="es-EC" sz="1500" b="1" kern="1200" dirty="0"/>
            <a:t>OE1:</a:t>
          </a:r>
          <a:r>
            <a:rPr lang="es-EC" sz="1500" kern="1200" dirty="0"/>
            <a:t> Analizar la situación actual del proceso de otorgamiento de crédito en cooperativas e investigar herramientas y metodologías para el análisis del comportamiento de cartera crediticia y patrones mediante una revisión sistémica de literatura parcial. </a:t>
          </a:r>
          <a:endParaRPr lang="es-ES" sz="1500" kern="1200" dirty="0"/>
        </a:p>
      </dsp:txBody>
      <dsp:txXfrm>
        <a:off x="438262" y="685671"/>
        <a:ext cx="7888722" cy="717156"/>
      </dsp:txXfrm>
    </dsp:sp>
    <dsp:sp modelId="{6CDB560A-A07D-F24A-9441-28D8DC6F045F}">
      <dsp:nvSpPr>
        <dsp:cNvPr id="0" name=""/>
        <dsp:cNvSpPr/>
      </dsp:nvSpPr>
      <dsp:spPr>
        <a:xfrm>
          <a:off x="438262" y="1402828"/>
          <a:ext cx="1051829" cy="17530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F41FFB-DD67-E24C-ADB1-132F5BA853EA}">
      <dsp:nvSpPr>
        <dsp:cNvPr id="0" name=""/>
        <dsp:cNvSpPr/>
      </dsp:nvSpPr>
      <dsp:spPr>
        <a:xfrm>
          <a:off x="1551448" y="1402828"/>
          <a:ext cx="1051829" cy="17530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6CDECB-8BD6-B748-AC26-33D3B7B7C098}">
      <dsp:nvSpPr>
        <dsp:cNvPr id="0" name=""/>
        <dsp:cNvSpPr/>
      </dsp:nvSpPr>
      <dsp:spPr>
        <a:xfrm>
          <a:off x="2664635" y="1402828"/>
          <a:ext cx="1051829" cy="17530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EC65F7-F511-6748-87DC-4905190264D9}">
      <dsp:nvSpPr>
        <dsp:cNvPr id="0" name=""/>
        <dsp:cNvSpPr/>
      </dsp:nvSpPr>
      <dsp:spPr>
        <a:xfrm>
          <a:off x="3777821" y="1402828"/>
          <a:ext cx="1051829" cy="17530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911DBB-5247-8A4F-8CC8-00C53BDE6E4F}">
      <dsp:nvSpPr>
        <dsp:cNvPr id="0" name=""/>
        <dsp:cNvSpPr/>
      </dsp:nvSpPr>
      <dsp:spPr>
        <a:xfrm>
          <a:off x="4891007" y="1402828"/>
          <a:ext cx="1051829" cy="17530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FD540B-1BF1-F042-9052-095B16CA2718}">
      <dsp:nvSpPr>
        <dsp:cNvPr id="0" name=""/>
        <dsp:cNvSpPr/>
      </dsp:nvSpPr>
      <dsp:spPr>
        <a:xfrm>
          <a:off x="6004194" y="1402828"/>
          <a:ext cx="1051829" cy="17530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55B13A-4B73-C647-B838-7AFFB74D9DFA}">
      <dsp:nvSpPr>
        <dsp:cNvPr id="0" name=""/>
        <dsp:cNvSpPr/>
      </dsp:nvSpPr>
      <dsp:spPr>
        <a:xfrm>
          <a:off x="7117380" y="1402828"/>
          <a:ext cx="1051829" cy="17530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2C0B17-1360-D74B-9883-BBC4695E4867}">
      <dsp:nvSpPr>
        <dsp:cNvPr id="0" name=""/>
        <dsp:cNvSpPr/>
      </dsp:nvSpPr>
      <dsp:spPr>
        <a:xfrm>
          <a:off x="438262" y="1683264"/>
          <a:ext cx="7888722" cy="717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lvl="0" algn="l" defTabSz="666750">
            <a:lnSpc>
              <a:spcPct val="90000"/>
            </a:lnSpc>
            <a:spcBef>
              <a:spcPct val="0"/>
            </a:spcBef>
            <a:spcAft>
              <a:spcPct val="35000"/>
            </a:spcAft>
          </a:pPr>
          <a:r>
            <a:rPr lang="es-EC" sz="1500" b="1" kern="1200"/>
            <a:t>OE2:</a:t>
          </a:r>
          <a:r>
            <a:rPr lang="es-EC" sz="1500" kern="1200"/>
            <a:t> Diseñar el modelo predictivo del comportamiento de la cartera crediticia mediante minería de datos.</a:t>
          </a:r>
        </a:p>
      </dsp:txBody>
      <dsp:txXfrm>
        <a:off x="438262" y="1683264"/>
        <a:ext cx="7888722" cy="717156"/>
      </dsp:txXfrm>
    </dsp:sp>
    <dsp:sp modelId="{FD4E620E-6D1B-C84F-ACDE-5A86991CE1E9}">
      <dsp:nvSpPr>
        <dsp:cNvPr id="0" name=""/>
        <dsp:cNvSpPr/>
      </dsp:nvSpPr>
      <dsp:spPr>
        <a:xfrm>
          <a:off x="438262" y="2400421"/>
          <a:ext cx="1051829" cy="17530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A1F527-5732-1B46-9C62-4104FF99F5D0}">
      <dsp:nvSpPr>
        <dsp:cNvPr id="0" name=""/>
        <dsp:cNvSpPr/>
      </dsp:nvSpPr>
      <dsp:spPr>
        <a:xfrm>
          <a:off x="1551448" y="2400421"/>
          <a:ext cx="1051829" cy="17530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75D9BD-A8EA-C54E-AB1E-2E0C862EB0F9}">
      <dsp:nvSpPr>
        <dsp:cNvPr id="0" name=""/>
        <dsp:cNvSpPr/>
      </dsp:nvSpPr>
      <dsp:spPr>
        <a:xfrm>
          <a:off x="2664635" y="2400421"/>
          <a:ext cx="1051829" cy="17530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B20577-425B-3447-A4A7-B49C1363A4EC}">
      <dsp:nvSpPr>
        <dsp:cNvPr id="0" name=""/>
        <dsp:cNvSpPr/>
      </dsp:nvSpPr>
      <dsp:spPr>
        <a:xfrm>
          <a:off x="3777821" y="2400421"/>
          <a:ext cx="1051829" cy="17530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CA6667-BD38-1649-87EB-526456F9416E}">
      <dsp:nvSpPr>
        <dsp:cNvPr id="0" name=""/>
        <dsp:cNvSpPr/>
      </dsp:nvSpPr>
      <dsp:spPr>
        <a:xfrm>
          <a:off x="4891007" y="2400421"/>
          <a:ext cx="1051829" cy="17530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382449-5026-824A-9CE6-493C98D9C085}">
      <dsp:nvSpPr>
        <dsp:cNvPr id="0" name=""/>
        <dsp:cNvSpPr/>
      </dsp:nvSpPr>
      <dsp:spPr>
        <a:xfrm>
          <a:off x="6004194" y="2400421"/>
          <a:ext cx="1051829" cy="17530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C43437-3DC6-244C-BDF4-8C2278F573B7}">
      <dsp:nvSpPr>
        <dsp:cNvPr id="0" name=""/>
        <dsp:cNvSpPr/>
      </dsp:nvSpPr>
      <dsp:spPr>
        <a:xfrm>
          <a:off x="7117380" y="2400421"/>
          <a:ext cx="1051829" cy="17530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9AF73B-BD28-7B43-BFF2-884B8C9F301D}">
      <dsp:nvSpPr>
        <dsp:cNvPr id="0" name=""/>
        <dsp:cNvSpPr/>
      </dsp:nvSpPr>
      <dsp:spPr>
        <a:xfrm>
          <a:off x="438262" y="2680857"/>
          <a:ext cx="7888722" cy="717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lvl="0" algn="l" defTabSz="666750">
            <a:lnSpc>
              <a:spcPct val="90000"/>
            </a:lnSpc>
            <a:spcBef>
              <a:spcPct val="0"/>
            </a:spcBef>
            <a:spcAft>
              <a:spcPct val="35000"/>
            </a:spcAft>
          </a:pPr>
          <a:r>
            <a:rPr lang="es-EC" sz="1500" b="1" kern="1200"/>
            <a:t>OE3:</a:t>
          </a:r>
          <a:r>
            <a:rPr lang="es-EC" sz="1500" kern="1200"/>
            <a:t> Implementar el modelo predictivo de la cartera crediticia mediante la aplicación de patrones. </a:t>
          </a:r>
        </a:p>
      </dsp:txBody>
      <dsp:txXfrm>
        <a:off x="438262" y="2680857"/>
        <a:ext cx="7888722" cy="717156"/>
      </dsp:txXfrm>
    </dsp:sp>
    <dsp:sp modelId="{29BF44EF-7CDB-794B-8CEC-C16B6686E5F0}">
      <dsp:nvSpPr>
        <dsp:cNvPr id="0" name=""/>
        <dsp:cNvSpPr/>
      </dsp:nvSpPr>
      <dsp:spPr>
        <a:xfrm>
          <a:off x="438262" y="3398014"/>
          <a:ext cx="1051829" cy="17530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3B2376-02C4-004F-9AE2-C788D8F8F234}">
      <dsp:nvSpPr>
        <dsp:cNvPr id="0" name=""/>
        <dsp:cNvSpPr/>
      </dsp:nvSpPr>
      <dsp:spPr>
        <a:xfrm>
          <a:off x="1551448" y="3398014"/>
          <a:ext cx="1051829" cy="17530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208611-1FB0-5843-A085-B7A6247BC446}">
      <dsp:nvSpPr>
        <dsp:cNvPr id="0" name=""/>
        <dsp:cNvSpPr/>
      </dsp:nvSpPr>
      <dsp:spPr>
        <a:xfrm>
          <a:off x="2664635" y="3398014"/>
          <a:ext cx="1051829" cy="17530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2C69CC-FC70-C442-BCA1-150F42EBAEEC}">
      <dsp:nvSpPr>
        <dsp:cNvPr id="0" name=""/>
        <dsp:cNvSpPr/>
      </dsp:nvSpPr>
      <dsp:spPr>
        <a:xfrm>
          <a:off x="3777821" y="3398014"/>
          <a:ext cx="1051829" cy="17530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1AE79D-16C6-E44A-92D7-130DE467DC9E}">
      <dsp:nvSpPr>
        <dsp:cNvPr id="0" name=""/>
        <dsp:cNvSpPr/>
      </dsp:nvSpPr>
      <dsp:spPr>
        <a:xfrm>
          <a:off x="4891007" y="3398014"/>
          <a:ext cx="1051829" cy="17530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902B37-7062-DA4A-AEB5-D0BDB8CAB6A6}">
      <dsp:nvSpPr>
        <dsp:cNvPr id="0" name=""/>
        <dsp:cNvSpPr/>
      </dsp:nvSpPr>
      <dsp:spPr>
        <a:xfrm>
          <a:off x="6004194" y="3398014"/>
          <a:ext cx="1051829" cy="17530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5DD20F-81DF-EE4C-A471-4003564FF4A8}">
      <dsp:nvSpPr>
        <dsp:cNvPr id="0" name=""/>
        <dsp:cNvSpPr/>
      </dsp:nvSpPr>
      <dsp:spPr>
        <a:xfrm>
          <a:off x="7117380" y="3398014"/>
          <a:ext cx="1051829" cy="17530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AB226E-111F-2646-92A5-A4A0ECE0B3D8}">
      <dsp:nvSpPr>
        <dsp:cNvPr id="0" name=""/>
        <dsp:cNvSpPr/>
      </dsp:nvSpPr>
      <dsp:spPr>
        <a:xfrm>
          <a:off x="438262" y="3678451"/>
          <a:ext cx="7888722" cy="717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lvl="0" algn="l" defTabSz="666750">
            <a:lnSpc>
              <a:spcPct val="90000"/>
            </a:lnSpc>
            <a:spcBef>
              <a:spcPct val="0"/>
            </a:spcBef>
            <a:spcAft>
              <a:spcPct val="35000"/>
            </a:spcAft>
          </a:pPr>
          <a:r>
            <a:rPr lang="es-EC" sz="1500" b="1" kern="1200"/>
            <a:t>OE4:</a:t>
          </a:r>
          <a:r>
            <a:rPr lang="es-EC" sz="1500" kern="1200"/>
            <a:t> Validar los resultados obtenidos de la aplicación de los patrones del modelo predictivo de la cartera crediticia</a:t>
          </a:r>
        </a:p>
      </dsp:txBody>
      <dsp:txXfrm>
        <a:off x="438262" y="3678451"/>
        <a:ext cx="7888722" cy="717156"/>
      </dsp:txXfrm>
    </dsp:sp>
    <dsp:sp modelId="{3FEA306A-454F-4541-AB57-1AA61C71FE90}">
      <dsp:nvSpPr>
        <dsp:cNvPr id="0" name=""/>
        <dsp:cNvSpPr/>
      </dsp:nvSpPr>
      <dsp:spPr>
        <a:xfrm>
          <a:off x="438262" y="4395607"/>
          <a:ext cx="1051829" cy="17530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245547-3329-4C42-A560-226864CD2E94}">
      <dsp:nvSpPr>
        <dsp:cNvPr id="0" name=""/>
        <dsp:cNvSpPr/>
      </dsp:nvSpPr>
      <dsp:spPr>
        <a:xfrm>
          <a:off x="1551448" y="4395607"/>
          <a:ext cx="1051829" cy="17530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E08376-A378-1246-9565-967BA207ED59}">
      <dsp:nvSpPr>
        <dsp:cNvPr id="0" name=""/>
        <dsp:cNvSpPr/>
      </dsp:nvSpPr>
      <dsp:spPr>
        <a:xfrm>
          <a:off x="2664635" y="4395607"/>
          <a:ext cx="1051829" cy="17530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C788DE-3C17-0F41-A9D2-7CDEF264D2E3}">
      <dsp:nvSpPr>
        <dsp:cNvPr id="0" name=""/>
        <dsp:cNvSpPr/>
      </dsp:nvSpPr>
      <dsp:spPr>
        <a:xfrm>
          <a:off x="3777821" y="4395607"/>
          <a:ext cx="1051829" cy="17530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92681F-3C1F-EB48-93EA-4B4D9B6C2C81}">
      <dsp:nvSpPr>
        <dsp:cNvPr id="0" name=""/>
        <dsp:cNvSpPr/>
      </dsp:nvSpPr>
      <dsp:spPr>
        <a:xfrm>
          <a:off x="4891007" y="4395607"/>
          <a:ext cx="1051829" cy="17530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D8D635-2462-B748-985F-491068C4B917}">
      <dsp:nvSpPr>
        <dsp:cNvPr id="0" name=""/>
        <dsp:cNvSpPr/>
      </dsp:nvSpPr>
      <dsp:spPr>
        <a:xfrm>
          <a:off x="6004194" y="4395607"/>
          <a:ext cx="1051829" cy="17530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C0CD17-6815-C442-AD8F-846914E51FCC}">
      <dsp:nvSpPr>
        <dsp:cNvPr id="0" name=""/>
        <dsp:cNvSpPr/>
      </dsp:nvSpPr>
      <dsp:spPr>
        <a:xfrm>
          <a:off x="7117380" y="4395607"/>
          <a:ext cx="1051829" cy="17530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A3677-0D56-5644-BF1F-2DA9B13746D8}" type="datetimeFigureOut">
              <a:rPr lang="es-ES_tradnl" smtClean="0"/>
              <a:t>15/07/2019</a:t>
            </a:fld>
            <a:endParaRPr lang="es-ES_tradnl"/>
          </a:p>
        </p:txBody>
      </p:sp>
      <p:sp>
        <p:nvSpPr>
          <p:cNvPr id="4" name="Marcador de imagen de diapositiva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BFADB6-2939-0D4D-BDD4-290717BC3A35}" type="slidenum">
              <a:rPr lang="es-ES_tradnl" smtClean="0"/>
              <a:t>‹Nº›</a:t>
            </a:fld>
            <a:endParaRPr lang="es-ES_tradnl"/>
          </a:p>
        </p:txBody>
      </p:sp>
    </p:spTree>
    <p:extLst>
      <p:ext uri="{BB962C8B-B14F-4D97-AF65-F5344CB8AC3E}">
        <p14:creationId xmlns:p14="http://schemas.microsoft.com/office/powerpoint/2010/main" val="372273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3</a:t>
            </a:fld>
            <a:endParaRPr lang="es-ES_tradnl"/>
          </a:p>
        </p:txBody>
      </p:sp>
    </p:spTree>
    <p:extLst>
      <p:ext uri="{BB962C8B-B14F-4D97-AF65-F5344CB8AC3E}">
        <p14:creationId xmlns:p14="http://schemas.microsoft.com/office/powerpoint/2010/main" val="3537737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13</a:t>
            </a:fld>
            <a:endParaRPr lang="es-ES_tradnl"/>
          </a:p>
        </p:txBody>
      </p:sp>
    </p:spTree>
    <p:extLst>
      <p:ext uri="{BB962C8B-B14F-4D97-AF65-F5344CB8AC3E}">
        <p14:creationId xmlns:p14="http://schemas.microsoft.com/office/powerpoint/2010/main" val="4017773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14</a:t>
            </a:fld>
            <a:endParaRPr lang="es-ES_tradnl"/>
          </a:p>
        </p:txBody>
      </p:sp>
    </p:spTree>
    <p:extLst>
      <p:ext uri="{BB962C8B-B14F-4D97-AF65-F5344CB8AC3E}">
        <p14:creationId xmlns:p14="http://schemas.microsoft.com/office/powerpoint/2010/main" val="2783937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15</a:t>
            </a:fld>
            <a:endParaRPr lang="es-ES_tradnl"/>
          </a:p>
        </p:txBody>
      </p:sp>
    </p:spTree>
    <p:extLst>
      <p:ext uri="{BB962C8B-B14F-4D97-AF65-F5344CB8AC3E}">
        <p14:creationId xmlns:p14="http://schemas.microsoft.com/office/powerpoint/2010/main" val="1832806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16</a:t>
            </a:fld>
            <a:endParaRPr lang="es-ES_tradnl"/>
          </a:p>
        </p:txBody>
      </p:sp>
    </p:spTree>
    <p:extLst>
      <p:ext uri="{BB962C8B-B14F-4D97-AF65-F5344CB8AC3E}">
        <p14:creationId xmlns:p14="http://schemas.microsoft.com/office/powerpoint/2010/main" val="3784144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17</a:t>
            </a:fld>
            <a:endParaRPr lang="es-ES_tradnl"/>
          </a:p>
        </p:txBody>
      </p:sp>
    </p:spTree>
    <p:extLst>
      <p:ext uri="{BB962C8B-B14F-4D97-AF65-F5344CB8AC3E}">
        <p14:creationId xmlns:p14="http://schemas.microsoft.com/office/powerpoint/2010/main" val="530401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18</a:t>
            </a:fld>
            <a:endParaRPr lang="es-ES_tradnl"/>
          </a:p>
        </p:txBody>
      </p:sp>
    </p:spTree>
    <p:extLst>
      <p:ext uri="{BB962C8B-B14F-4D97-AF65-F5344CB8AC3E}">
        <p14:creationId xmlns:p14="http://schemas.microsoft.com/office/powerpoint/2010/main" val="1649664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19</a:t>
            </a:fld>
            <a:endParaRPr lang="es-ES_tradnl"/>
          </a:p>
        </p:txBody>
      </p:sp>
    </p:spTree>
    <p:extLst>
      <p:ext uri="{BB962C8B-B14F-4D97-AF65-F5344CB8AC3E}">
        <p14:creationId xmlns:p14="http://schemas.microsoft.com/office/powerpoint/2010/main" val="72893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20</a:t>
            </a:fld>
            <a:endParaRPr lang="es-ES_tradnl"/>
          </a:p>
        </p:txBody>
      </p:sp>
    </p:spTree>
    <p:extLst>
      <p:ext uri="{BB962C8B-B14F-4D97-AF65-F5344CB8AC3E}">
        <p14:creationId xmlns:p14="http://schemas.microsoft.com/office/powerpoint/2010/main" val="215888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21</a:t>
            </a:fld>
            <a:endParaRPr lang="es-ES_tradnl"/>
          </a:p>
        </p:txBody>
      </p:sp>
    </p:spTree>
    <p:extLst>
      <p:ext uri="{BB962C8B-B14F-4D97-AF65-F5344CB8AC3E}">
        <p14:creationId xmlns:p14="http://schemas.microsoft.com/office/powerpoint/2010/main" val="3022488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solidFill>
                  <a:prstClr val="black"/>
                </a:solidFill>
              </a:rPr>
              <a:pPr/>
              <a:t>22</a:t>
            </a:fld>
            <a:endParaRPr lang="es-ES_tradnl">
              <a:solidFill>
                <a:prstClr val="black"/>
              </a:solidFill>
            </a:endParaRPr>
          </a:p>
        </p:txBody>
      </p:sp>
    </p:spTree>
    <p:extLst>
      <p:ext uri="{BB962C8B-B14F-4D97-AF65-F5344CB8AC3E}">
        <p14:creationId xmlns:p14="http://schemas.microsoft.com/office/powerpoint/2010/main" val="4151741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  </a:t>
            </a:r>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5</a:t>
            </a:fld>
            <a:endParaRPr lang="es-ES_tradnl"/>
          </a:p>
        </p:txBody>
      </p:sp>
    </p:spTree>
    <p:extLst>
      <p:ext uri="{BB962C8B-B14F-4D97-AF65-F5344CB8AC3E}">
        <p14:creationId xmlns:p14="http://schemas.microsoft.com/office/powerpoint/2010/main" val="1238456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solidFill>
                  <a:prstClr val="black"/>
                </a:solidFill>
              </a:rPr>
              <a:pPr/>
              <a:t>23</a:t>
            </a:fld>
            <a:endParaRPr lang="es-ES_tradnl">
              <a:solidFill>
                <a:prstClr val="black"/>
              </a:solidFill>
            </a:endParaRPr>
          </a:p>
        </p:txBody>
      </p:sp>
    </p:spTree>
    <p:extLst>
      <p:ext uri="{BB962C8B-B14F-4D97-AF65-F5344CB8AC3E}">
        <p14:creationId xmlns:p14="http://schemas.microsoft.com/office/powerpoint/2010/main" val="3152329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solidFill>
                  <a:prstClr val="black"/>
                </a:solidFill>
              </a:rPr>
              <a:pPr/>
              <a:t>24</a:t>
            </a:fld>
            <a:endParaRPr lang="es-ES_tradnl">
              <a:solidFill>
                <a:prstClr val="black"/>
              </a:solidFill>
            </a:endParaRPr>
          </a:p>
        </p:txBody>
      </p:sp>
    </p:spTree>
    <p:extLst>
      <p:ext uri="{BB962C8B-B14F-4D97-AF65-F5344CB8AC3E}">
        <p14:creationId xmlns:p14="http://schemas.microsoft.com/office/powerpoint/2010/main" val="311312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solidFill>
                  <a:prstClr val="black"/>
                </a:solidFill>
              </a:rPr>
              <a:pPr/>
              <a:t>25</a:t>
            </a:fld>
            <a:endParaRPr lang="es-ES_tradnl">
              <a:solidFill>
                <a:prstClr val="black"/>
              </a:solidFill>
            </a:endParaRPr>
          </a:p>
        </p:txBody>
      </p:sp>
    </p:spTree>
    <p:extLst>
      <p:ext uri="{BB962C8B-B14F-4D97-AF65-F5344CB8AC3E}">
        <p14:creationId xmlns:p14="http://schemas.microsoft.com/office/powerpoint/2010/main" val="174811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  </a:t>
            </a:r>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6</a:t>
            </a:fld>
            <a:endParaRPr lang="es-ES_tradnl"/>
          </a:p>
        </p:txBody>
      </p:sp>
    </p:spTree>
    <p:extLst>
      <p:ext uri="{BB962C8B-B14F-4D97-AF65-F5344CB8AC3E}">
        <p14:creationId xmlns:p14="http://schemas.microsoft.com/office/powerpoint/2010/main" val="3024073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  </a:t>
            </a:r>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7</a:t>
            </a:fld>
            <a:endParaRPr lang="es-ES_tradnl"/>
          </a:p>
        </p:txBody>
      </p:sp>
    </p:spTree>
    <p:extLst>
      <p:ext uri="{BB962C8B-B14F-4D97-AF65-F5344CB8AC3E}">
        <p14:creationId xmlns:p14="http://schemas.microsoft.com/office/powerpoint/2010/main" val="1571083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KDD, </a:t>
            </a:r>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8</a:t>
            </a:fld>
            <a:endParaRPr lang="es-ES_tradnl"/>
          </a:p>
        </p:txBody>
      </p:sp>
    </p:spTree>
    <p:extLst>
      <p:ext uri="{BB962C8B-B14F-4D97-AF65-F5344CB8AC3E}">
        <p14:creationId xmlns:p14="http://schemas.microsoft.com/office/powerpoint/2010/main" val="1182668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9</a:t>
            </a:fld>
            <a:endParaRPr lang="es-ES_tradnl"/>
          </a:p>
        </p:txBody>
      </p:sp>
    </p:spTree>
    <p:extLst>
      <p:ext uri="{BB962C8B-B14F-4D97-AF65-F5344CB8AC3E}">
        <p14:creationId xmlns:p14="http://schemas.microsoft.com/office/powerpoint/2010/main" val="1695538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10</a:t>
            </a:fld>
            <a:endParaRPr lang="es-ES_tradnl"/>
          </a:p>
        </p:txBody>
      </p:sp>
    </p:spTree>
    <p:extLst>
      <p:ext uri="{BB962C8B-B14F-4D97-AF65-F5344CB8AC3E}">
        <p14:creationId xmlns:p14="http://schemas.microsoft.com/office/powerpoint/2010/main" val="3663153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11</a:t>
            </a:fld>
            <a:endParaRPr lang="es-ES_tradnl"/>
          </a:p>
        </p:txBody>
      </p:sp>
    </p:spTree>
    <p:extLst>
      <p:ext uri="{BB962C8B-B14F-4D97-AF65-F5344CB8AC3E}">
        <p14:creationId xmlns:p14="http://schemas.microsoft.com/office/powerpoint/2010/main" val="4102955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12</a:t>
            </a:fld>
            <a:endParaRPr lang="es-ES_tradnl"/>
          </a:p>
        </p:txBody>
      </p:sp>
    </p:spTree>
    <p:extLst>
      <p:ext uri="{BB962C8B-B14F-4D97-AF65-F5344CB8AC3E}">
        <p14:creationId xmlns:p14="http://schemas.microsoft.com/office/powerpoint/2010/main" val="556646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7056"/>
            <a:ext cx="9144000" cy="5722056"/>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003779"/>
            <a:ext cx="5825202" cy="1371918"/>
          </a:xfrm>
        </p:spPr>
        <p:txBody>
          <a:bodyPr anchor="b">
            <a:noAutofit/>
          </a:bodyPr>
          <a:lstStyle>
            <a:lvl1pPr algn="r">
              <a:defRPr sz="405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300" y="3375694"/>
            <a:ext cx="5825202" cy="914083"/>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34B432E-7068-4356-9A76-4951087460EF}" type="datetimeFigureOut">
              <a:rPr lang="zh-CN" altLang="en-US" smtClean="0"/>
              <a:pPr/>
              <a:t>2019/7/15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BB3231A-ED4A-494F-A153-529B424ADB61}" type="slidenum">
              <a:rPr lang="zh-CN" altLang="en-US" smtClean="0"/>
              <a:pPr/>
              <a:t>‹Nº›</a:t>
            </a:fld>
            <a:endParaRPr lang="zh-CN" altLang="en-US"/>
          </a:p>
        </p:txBody>
      </p:sp>
    </p:spTree>
    <p:extLst>
      <p:ext uri="{BB962C8B-B14F-4D97-AF65-F5344CB8AC3E}">
        <p14:creationId xmlns:p14="http://schemas.microsoft.com/office/powerpoint/2010/main" val="3911335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08001" y="508000"/>
            <a:ext cx="6447501" cy="2836333"/>
          </a:xfrm>
        </p:spPr>
        <p:txBody>
          <a:bodyPr anchor="ctr">
            <a:normAutofit/>
          </a:bodyPr>
          <a:lstStyle>
            <a:lvl1pPr algn="l">
              <a:defRPr sz="33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08001" y="3725333"/>
            <a:ext cx="6447501" cy="1309135"/>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34B432E-7068-4356-9A76-4951087460EF}" type="datetimeFigureOut">
              <a:rPr lang="zh-CN" altLang="en-US" smtClean="0"/>
              <a:pPr/>
              <a:t>2019/7/15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BB3231A-ED4A-494F-A153-529B424ADB61}" type="slidenum">
              <a:rPr lang="zh-CN" altLang="en-US" smtClean="0"/>
              <a:pPr/>
              <a:t>‹Nº›</a:t>
            </a:fld>
            <a:endParaRPr lang="zh-CN" altLang="en-US"/>
          </a:p>
        </p:txBody>
      </p:sp>
    </p:spTree>
    <p:extLst>
      <p:ext uri="{BB962C8B-B14F-4D97-AF65-F5344CB8AC3E}">
        <p14:creationId xmlns:p14="http://schemas.microsoft.com/office/powerpoint/2010/main" val="1260061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98500" y="508000"/>
            <a:ext cx="6070601" cy="2518833"/>
          </a:xfrm>
        </p:spPr>
        <p:txBody>
          <a:bodyPr anchor="ctr">
            <a:normAutofit/>
          </a:bodyPr>
          <a:lstStyle>
            <a:lvl1pPr algn="l">
              <a:defRPr sz="33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024604" y="3026833"/>
            <a:ext cx="5418393" cy="3175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508001" y="3725333"/>
            <a:ext cx="6447501" cy="1309135"/>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34B432E-7068-4356-9A76-4951087460EF}" type="datetimeFigureOut">
              <a:rPr lang="zh-CN" altLang="en-US" smtClean="0"/>
              <a:pPr/>
              <a:t>2019/7/15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BB3231A-ED4A-494F-A153-529B424ADB61}" type="slidenum">
              <a:rPr lang="zh-CN" altLang="en-US" smtClean="0"/>
              <a:pPr/>
              <a:t>‹Nº›</a:t>
            </a:fld>
            <a:endParaRPr lang="zh-CN" altLang="en-US"/>
          </a:p>
        </p:txBody>
      </p:sp>
      <p:sp>
        <p:nvSpPr>
          <p:cNvPr id="20" name="TextBox 19"/>
          <p:cNvSpPr txBox="1"/>
          <p:nvPr/>
        </p:nvSpPr>
        <p:spPr>
          <a:xfrm>
            <a:off x="406403" y="658649"/>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405464"/>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1292124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508001" y="1609990"/>
            <a:ext cx="6447501" cy="2162883"/>
          </a:xfrm>
        </p:spPr>
        <p:txBody>
          <a:bodyPr anchor="b">
            <a:normAutofit/>
          </a:bodyPr>
          <a:lstStyle>
            <a:lvl1pPr algn="l">
              <a:defRPr sz="33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08001" y="3772873"/>
            <a:ext cx="6447501" cy="1261595"/>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34B432E-7068-4356-9A76-4951087460EF}" type="datetimeFigureOut">
              <a:rPr lang="zh-CN" altLang="en-US" smtClean="0"/>
              <a:pPr/>
              <a:t>2019/7/15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BB3231A-ED4A-494F-A153-529B424ADB61}" type="slidenum">
              <a:rPr lang="zh-CN" altLang="en-US" smtClean="0"/>
              <a:pPr/>
              <a:t>‹Nº›</a:t>
            </a:fld>
            <a:endParaRPr lang="zh-CN" altLang="en-US"/>
          </a:p>
        </p:txBody>
      </p:sp>
    </p:spTree>
    <p:extLst>
      <p:ext uri="{BB962C8B-B14F-4D97-AF65-F5344CB8AC3E}">
        <p14:creationId xmlns:p14="http://schemas.microsoft.com/office/powerpoint/2010/main" val="2893862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98500" y="508000"/>
            <a:ext cx="6070601" cy="2518833"/>
          </a:xfrm>
        </p:spPr>
        <p:txBody>
          <a:bodyPr anchor="ctr">
            <a:normAutofit/>
          </a:bodyPr>
          <a:lstStyle>
            <a:lvl1pPr algn="l">
              <a:defRPr sz="33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507999" y="3344333"/>
            <a:ext cx="6447502" cy="428540"/>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508001" y="3772873"/>
            <a:ext cx="6447501" cy="1261595"/>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34B432E-7068-4356-9A76-4951087460EF}" type="datetimeFigureOut">
              <a:rPr lang="zh-CN" altLang="en-US" smtClean="0"/>
              <a:pPr/>
              <a:t>2019/7/15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BB3231A-ED4A-494F-A153-529B424ADB61}" type="slidenum">
              <a:rPr lang="zh-CN" altLang="en-US" smtClean="0"/>
              <a:pPr/>
              <a:t>‹Nº›</a:t>
            </a:fld>
            <a:endParaRPr lang="zh-CN" altLang="en-US"/>
          </a:p>
        </p:txBody>
      </p:sp>
      <p:sp>
        <p:nvSpPr>
          <p:cNvPr id="24" name="TextBox 23"/>
          <p:cNvSpPr txBox="1"/>
          <p:nvPr/>
        </p:nvSpPr>
        <p:spPr>
          <a:xfrm>
            <a:off x="406403" y="658649"/>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405464"/>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86514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514350" y="508000"/>
            <a:ext cx="6441152" cy="2518833"/>
          </a:xfrm>
        </p:spPr>
        <p:txBody>
          <a:bodyPr anchor="ctr">
            <a:normAutofit/>
          </a:bodyPr>
          <a:lstStyle>
            <a:lvl1pPr algn="l">
              <a:defRPr sz="33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507999" y="3344333"/>
            <a:ext cx="6447502" cy="42854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508001" y="3772873"/>
            <a:ext cx="6447501" cy="1261595"/>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34B432E-7068-4356-9A76-4951087460EF}" type="datetimeFigureOut">
              <a:rPr lang="zh-CN" altLang="en-US" smtClean="0"/>
              <a:pPr/>
              <a:t>2019/7/15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BB3231A-ED4A-494F-A153-529B424ADB61}" type="slidenum">
              <a:rPr lang="zh-CN" altLang="en-US" smtClean="0"/>
              <a:pPr/>
              <a:t>‹Nº›</a:t>
            </a:fld>
            <a:endParaRPr lang="zh-CN" altLang="en-US"/>
          </a:p>
        </p:txBody>
      </p:sp>
    </p:spTree>
    <p:extLst>
      <p:ext uri="{BB962C8B-B14F-4D97-AF65-F5344CB8AC3E}">
        <p14:creationId xmlns:p14="http://schemas.microsoft.com/office/powerpoint/2010/main" val="3211934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34B432E-7068-4356-9A76-4951087460EF}" type="datetimeFigureOut">
              <a:rPr lang="zh-CN" altLang="en-US" smtClean="0"/>
              <a:pPr/>
              <a:t>2019/7/15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BB3231A-ED4A-494F-A153-529B424ADB61}" type="slidenum">
              <a:rPr lang="zh-CN" altLang="en-US" smtClean="0"/>
              <a:pPr/>
              <a:t>‹Nº›</a:t>
            </a:fld>
            <a:endParaRPr lang="zh-CN" altLang="en-US"/>
          </a:p>
        </p:txBody>
      </p:sp>
    </p:spTree>
    <p:extLst>
      <p:ext uri="{BB962C8B-B14F-4D97-AF65-F5344CB8AC3E}">
        <p14:creationId xmlns:p14="http://schemas.microsoft.com/office/powerpoint/2010/main" val="2877946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508000"/>
            <a:ext cx="978557" cy="4376209"/>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08001" y="508000"/>
            <a:ext cx="5295113" cy="437620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34B432E-7068-4356-9A76-4951087460EF}" type="datetimeFigureOut">
              <a:rPr lang="zh-CN" altLang="en-US" smtClean="0"/>
              <a:pPr/>
              <a:t>2019/7/15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BB3231A-ED4A-494F-A153-529B424ADB61}" type="slidenum">
              <a:rPr lang="zh-CN" altLang="en-US" smtClean="0"/>
              <a:pPr/>
              <a:t>‹Nº›</a:t>
            </a:fld>
            <a:endParaRPr lang="zh-CN" altLang="en-US"/>
          </a:p>
        </p:txBody>
      </p:sp>
    </p:spTree>
    <p:extLst>
      <p:ext uri="{BB962C8B-B14F-4D97-AF65-F5344CB8AC3E}">
        <p14:creationId xmlns:p14="http://schemas.microsoft.com/office/powerpoint/2010/main" val="4152808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34B432E-7068-4356-9A76-4951087460EF}" type="datetimeFigureOut">
              <a:rPr lang="zh-CN" altLang="en-US" smtClean="0"/>
              <a:pPr/>
              <a:t>2019/7/15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BB3231A-ED4A-494F-A153-529B424ADB61}" type="slidenum">
              <a:rPr lang="zh-CN" altLang="en-US" smtClean="0"/>
              <a:pPr/>
              <a:t>‹Nº›</a:t>
            </a:fld>
            <a:endParaRPr lang="zh-CN" altLang="en-US"/>
          </a:p>
        </p:txBody>
      </p:sp>
    </p:spTree>
    <p:extLst>
      <p:ext uri="{BB962C8B-B14F-4D97-AF65-F5344CB8AC3E}">
        <p14:creationId xmlns:p14="http://schemas.microsoft.com/office/powerpoint/2010/main" val="2085816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08001" y="2250723"/>
            <a:ext cx="6447501" cy="1522151"/>
          </a:xfrm>
        </p:spPr>
        <p:txBody>
          <a:bodyPr anchor="b"/>
          <a:lstStyle>
            <a:lvl1pPr algn="l">
              <a:defRPr sz="3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08001" y="3772873"/>
            <a:ext cx="6447501" cy="7170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34B432E-7068-4356-9A76-4951087460EF}" type="datetimeFigureOut">
              <a:rPr lang="zh-CN" altLang="en-US" smtClean="0"/>
              <a:pPr/>
              <a:t>2019/7/15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BB3231A-ED4A-494F-A153-529B424ADB61}" type="slidenum">
              <a:rPr lang="zh-CN" altLang="en-US" smtClean="0"/>
              <a:pPr/>
              <a:t>‹Nº›</a:t>
            </a:fld>
            <a:endParaRPr lang="zh-CN" altLang="en-US"/>
          </a:p>
        </p:txBody>
      </p:sp>
    </p:spTree>
    <p:extLst>
      <p:ext uri="{BB962C8B-B14F-4D97-AF65-F5344CB8AC3E}">
        <p14:creationId xmlns:p14="http://schemas.microsoft.com/office/powerpoint/2010/main" val="1472457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08001" y="1800491"/>
            <a:ext cx="3138026" cy="323397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17477" y="1800491"/>
            <a:ext cx="3138026" cy="323397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34B432E-7068-4356-9A76-4951087460EF}" type="datetimeFigureOut">
              <a:rPr lang="zh-CN" altLang="en-US" smtClean="0"/>
              <a:pPr/>
              <a:t>2019/7/15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BB3231A-ED4A-494F-A153-529B424ADB61}" type="slidenum">
              <a:rPr lang="zh-CN" altLang="en-US" smtClean="0"/>
              <a:pPr/>
              <a:t>‹Nº›</a:t>
            </a:fld>
            <a:endParaRPr lang="zh-CN" altLang="en-US"/>
          </a:p>
        </p:txBody>
      </p:sp>
    </p:spTree>
    <p:extLst>
      <p:ext uri="{BB962C8B-B14F-4D97-AF65-F5344CB8AC3E}">
        <p14:creationId xmlns:p14="http://schemas.microsoft.com/office/powerpoint/2010/main" val="1748718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06809" y="1800819"/>
            <a:ext cx="3139217" cy="48021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506809" y="2281038"/>
            <a:ext cx="3139217" cy="2753431"/>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16287" y="1800819"/>
            <a:ext cx="3139214" cy="48021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816288" y="2281038"/>
            <a:ext cx="3139213" cy="2753431"/>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34B432E-7068-4356-9A76-4951087460EF}" type="datetimeFigureOut">
              <a:rPr lang="zh-CN" altLang="en-US" smtClean="0"/>
              <a:pPr/>
              <a:t>2019/7/15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BB3231A-ED4A-494F-A153-529B424ADB61}" type="slidenum">
              <a:rPr lang="zh-CN" altLang="en-US" smtClean="0"/>
              <a:pPr/>
              <a:t>‹Nº›</a:t>
            </a:fld>
            <a:endParaRPr lang="zh-CN" altLang="en-US"/>
          </a:p>
        </p:txBody>
      </p:sp>
    </p:spTree>
    <p:extLst>
      <p:ext uri="{BB962C8B-B14F-4D97-AF65-F5344CB8AC3E}">
        <p14:creationId xmlns:p14="http://schemas.microsoft.com/office/powerpoint/2010/main" val="1317736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1" y="508000"/>
            <a:ext cx="6447501" cy="1100667"/>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34B432E-7068-4356-9A76-4951087460EF}" type="datetimeFigureOut">
              <a:rPr lang="zh-CN" altLang="en-US" smtClean="0"/>
              <a:pPr/>
              <a:t>2019/7/15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BB3231A-ED4A-494F-A153-529B424ADB61}" type="slidenum">
              <a:rPr lang="zh-CN" altLang="en-US" smtClean="0"/>
              <a:pPr/>
              <a:t>‹Nº›</a:t>
            </a:fld>
            <a:endParaRPr lang="zh-CN" altLang="en-US"/>
          </a:p>
        </p:txBody>
      </p:sp>
    </p:spTree>
    <p:extLst>
      <p:ext uri="{BB962C8B-B14F-4D97-AF65-F5344CB8AC3E}">
        <p14:creationId xmlns:p14="http://schemas.microsoft.com/office/powerpoint/2010/main" val="2510808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B432E-7068-4356-9A76-4951087460EF}" type="datetimeFigureOut">
              <a:rPr lang="zh-CN" altLang="en-US" smtClean="0"/>
              <a:pPr/>
              <a:t>2019/7/15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BB3231A-ED4A-494F-A153-529B424ADB61}" type="slidenum">
              <a:rPr lang="zh-CN" altLang="en-US" smtClean="0"/>
              <a:pPr/>
              <a:t>‹Nº›</a:t>
            </a:fld>
            <a:endParaRPr lang="zh-CN" altLang="en-US"/>
          </a:p>
        </p:txBody>
      </p:sp>
    </p:spTree>
    <p:extLst>
      <p:ext uri="{BB962C8B-B14F-4D97-AF65-F5344CB8AC3E}">
        <p14:creationId xmlns:p14="http://schemas.microsoft.com/office/powerpoint/2010/main" val="667979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1" y="1248837"/>
            <a:ext cx="2890896" cy="1065388"/>
          </a:xfrm>
        </p:spPr>
        <p:txBody>
          <a:bodyPr anchor="b">
            <a:normAutofit/>
          </a:bodyPr>
          <a:lstStyle>
            <a:lvl1pPr>
              <a:defRPr sz="15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0346" y="429104"/>
            <a:ext cx="3385156" cy="4605364"/>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08001" y="2314224"/>
            <a:ext cx="2890896" cy="2153708"/>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34B432E-7068-4356-9A76-4951087460EF}" type="datetimeFigureOut">
              <a:rPr lang="zh-CN" altLang="en-US" smtClean="0"/>
              <a:pPr/>
              <a:t>2019/7/15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BB3231A-ED4A-494F-A153-529B424ADB61}" type="slidenum">
              <a:rPr lang="zh-CN" altLang="en-US" smtClean="0"/>
              <a:pPr/>
              <a:t>‹Nº›</a:t>
            </a:fld>
            <a:endParaRPr lang="zh-CN" altLang="en-US"/>
          </a:p>
        </p:txBody>
      </p:sp>
    </p:spTree>
    <p:extLst>
      <p:ext uri="{BB962C8B-B14F-4D97-AF65-F5344CB8AC3E}">
        <p14:creationId xmlns:p14="http://schemas.microsoft.com/office/powerpoint/2010/main" val="328088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1" y="4000500"/>
            <a:ext cx="6447500" cy="472282"/>
          </a:xfrm>
        </p:spPr>
        <p:txBody>
          <a:bodyPr anchor="b">
            <a:normAutofit/>
          </a:bodyPr>
          <a:lstStyle>
            <a:lvl1pPr algn="l">
              <a:defRPr sz="18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08001" y="508000"/>
            <a:ext cx="6447501" cy="3204765"/>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08001" y="4472782"/>
            <a:ext cx="6447500" cy="561687"/>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34B432E-7068-4356-9A76-4951087460EF}" type="datetimeFigureOut">
              <a:rPr lang="zh-CN" altLang="en-US" smtClean="0"/>
              <a:pPr/>
              <a:t>2019/7/15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BB3231A-ED4A-494F-A153-529B424ADB61}" type="slidenum">
              <a:rPr lang="zh-CN" altLang="en-US" smtClean="0"/>
              <a:pPr/>
              <a:t>‹Nº›</a:t>
            </a:fld>
            <a:endParaRPr lang="zh-CN" altLang="en-US"/>
          </a:p>
        </p:txBody>
      </p:sp>
    </p:spTree>
    <p:extLst>
      <p:ext uri="{BB962C8B-B14F-4D97-AF65-F5344CB8AC3E}">
        <p14:creationId xmlns:p14="http://schemas.microsoft.com/office/powerpoint/2010/main" val="2379768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7056"/>
            <a:ext cx="9144000" cy="5722056"/>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508000"/>
            <a:ext cx="6447501" cy="1100667"/>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08001" y="1800491"/>
            <a:ext cx="6447501" cy="323397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3850" y="5034469"/>
            <a:ext cx="683954" cy="304271"/>
          </a:xfrm>
          <a:prstGeom prst="rect">
            <a:avLst/>
          </a:prstGeom>
        </p:spPr>
        <p:txBody>
          <a:bodyPr vert="horz" lIns="91440" tIns="45720" rIns="91440" bIns="45720" rtlCol="0" anchor="ctr"/>
          <a:lstStyle>
            <a:lvl1pPr algn="r">
              <a:defRPr sz="675">
                <a:solidFill>
                  <a:schemeClr val="tx1">
                    <a:tint val="75000"/>
                  </a:schemeClr>
                </a:solidFill>
              </a:defRPr>
            </a:lvl1pPr>
          </a:lstStyle>
          <a:p>
            <a:fld id="{234B432E-7068-4356-9A76-4951087460EF}" type="datetimeFigureOut">
              <a:rPr lang="zh-CN" altLang="en-US" smtClean="0"/>
              <a:pPr/>
              <a:t>2019/7/15</a:t>
            </a:fld>
            <a:endParaRPr lang="zh-CN" altLang="en-US"/>
          </a:p>
        </p:txBody>
      </p:sp>
      <p:sp>
        <p:nvSpPr>
          <p:cNvPr id="5" name="Footer Placeholder 4"/>
          <p:cNvSpPr>
            <a:spLocks noGrp="1"/>
          </p:cNvSpPr>
          <p:nvPr>
            <p:ph type="ftr" sz="quarter" idx="3"/>
          </p:nvPr>
        </p:nvSpPr>
        <p:spPr>
          <a:xfrm>
            <a:off x="508001" y="5034469"/>
            <a:ext cx="4723209" cy="304271"/>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42998" y="5034469"/>
            <a:ext cx="512504" cy="304271"/>
          </a:xfrm>
          <a:prstGeom prst="rect">
            <a:avLst/>
          </a:prstGeom>
        </p:spPr>
        <p:txBody>
          <a:bodyPr vert="horz" lIns="91440" tIns="45720" rIns="91440" bIns="45720" rtlCol="0" anchor="ctr"/>
          <a:lstStyle>
            <a:lvl1pPr algn="r">
              <a:defRPr sz="675">
                <a:solidFill>
                  <a:schemeClr val="accent1"/>
                </a:solidFill>
              </a:defRPr>
            </a:lvl1pPr>
          </a:lstStyle>
          <a:p>
            <a:fld id="{3BB3231A-ED4A-494F-A153-529B424ADB61}" type="slidenum">
              <a:rPr lang="zh-CN" altLang="en-US" smtClean="0"/>
              <a:pPr/>
              <a:t>‹Nº›</a:t>
            </a:fld>
            <a:endParaRPr lang="zh-CN" altLang="en-US"/>
          </a:p>
        </p:txBody>
      </p:sp>
    </p:spTree>
    <p:extLst>
      <p:ext uri="{BB962C8B-B14F-4D97-AF65-F5344CB8AC3E}">
        <p14:creationId xmlns:p14="http://schemas.microsoft.com/office/powerpoint/2010/main" val="174762500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https://www.biosolveit.de/KNIME/images/Teaser_02_overlay.pn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D5DE8C5-C6A2-3E4A-A433-1A5E4B3CD6F3}"/>
              </a:ext>
            </a:extLst>
          </p:cNvPr>
          <p:cNvPicPr>
            <a:picLocks noChangeAspect="1"/>
          </p:cNvPicPr>
          <p:nvPr/>
        </p:nvPicPr>
        <p:blipFill rotWithShape="1">
          <a:blip r:embed="rId2"/>
          <a:srcRect l="3031" r="9091" b="12291"/>
          <a:stretch/>
        </p:blipFill>
        <p:spPr>
          <a:xfrm>
            <a:off x="2987824" y="1"/>
            <a:ext cx="3584395" cy="1112398"/>
          </a:xfrm>
          <a:prstGeom prst="rect">
            <a:avLst/>
          </a:prstGeom>
        </p:spPr>
      </p:pic>
      <p:sp>
        <p:nvSpPr>
          <p:cNvPr id="4" name="TextBox 3">
            <a:extLst>
              <a:ext uri="{FF2B5EF4-FFF2-40B4-BE49-F238E27FC236}">
                <a16:creationId xmlns:a16="http://schemas.microsoft.com/office/drawing/2014/main" id="{46FB33B0-C86B-7D44-8B7F-1624498A044A}"/>
              </a:ext>
            </a:extLst>
          </p:cNvPr>
          <p:cNvSpPr txBox="1"/>
          <p:nvPr/>
        </p:nvSpPr>
        <p:spPr>
          <a:xfrm>
            <a:off x="873768" y="3102644"/>
            <a:ext cx="8080032" cy="700576"/>
          </a:xfrm>
          <a:prstGeom prst="rect">
            <a:avLst/>
          </a:prstGeom>
          <a:noFill/>
        </p:spPr>
        <p:txBody>
          <a:bodyPr wrap="square" rtlCol="0">
            <a:spAutoFit/>
          </a:bodyPr>
          <a:lstStyle/>
          <a:p>
            <a:pPr algn="ctr">
              <a:lnSpc>
                <a:spcPct val="150000"/>
              </a:lnSpc>
            </a:pPr>
            <a:r>
              <a:rPr lang="es-ES_tradnl" sz="1400" b="1" dirty="0">
                <a:solidFill>
                  <a:srgbClr val="002060"/>
                </a:solidFill>
                <a:effectLst>
                  <a:outerShdw blurRad="50800" dist="38100" algn="l" rotWithShape="0">
                    <a:prstClr val="black">
                      <a:alpha val="40000"/>
                    </a:prstClr>
                  </a:outerShdw>
                </a:effectLst>
                <a:latin typeface="微软雅黑" pitchFamily="34" charset="-122"/>
                <a:ea typeface="微软雅黑" pitchFamily="34" charset="-122"/>
              </a:rPr>
              <a:t>MODELO PREDICTIVO DEL COMPORTAMIENTO DE LA CARTERA CREDITICIA PARA COOPERATIVAS DE AHORRO Y CRÉDITO</a:t>
            </a:r>
          </a:p>
        </p:txBody>
      </p:sp>
      <p:sp>
        <p:nvSpPr>
          <p:cNvPr id="5" name="Rectángulo 4">
            <a:extLst>
              <a:ext uri="{FF2B5EF4-FFF2-40B4-BE49-F238E27FC236}">
                <a16:creationId xmlns:a16="http://schemas.microsoft.com/office/drawing/2014/main" id="{4755DEA5-4150-A941-8C30-BAE86B65B9E0}"/>
              </a:ext>
            </a:extLst>
          </p:cNvPr>
          <p:cNvSpPr/>
          <p:nvPr/>
        </p:nvSpPr>
        <p:spPr>
          <a:xfrm>
            <a:off x="1681866" y="3960674"/>
            <a:ext cx="6196310" cy="1754326"/>
          </a:xfrm>
          <a:prstGeom prst="rect">
            <a:avLst/>
          </a:prstGeom>
        </p:spPr>
        <p:txBody>
          <a:bodyPr wrap="square">
            <a:spAutoFit/>
          </a:bodyPr>
          <a:lstStyle/>
          <a:p>
            <a:pPr algn="ctr"/>
            <a:r>
              <a:rPr lang="es-ES_tradnl" dirty="0"/>
              <a:t>AUTORA: ING. TOSCANO PALOMO, GLADYS NATALI </a:t>
            </a:r>
          </a:p>
          <a:p>
            <a:pPr algn="ctr"/>
            <a:r>
              <a:rPr lang="es-EC" dirty="0"/>
              <a:t>DIRECTORA: MSC. PARRAGA VILLAMAR, VIVIANA CRISTINA</a:t>
            </a:r>
          </a:p>
          <a:p>
            <a:pPr algn="ctr"/>
            <a:endParaRPr lang="es-EC" dirty="0"/>
          </a:p>
          <a:p>
            <a:pPr algn="ctr"/>
            <a:r>
              <a:rPr lang="es-EC" dirty="0"/>
              <a:t>SANGOLQUÍ</a:t>
            </a:r>
          </a:p>
          <a:p>
            <a:pPr algn="ctr"/>
            <a:r>
              <a:rPr lang="es-EC" dirty="0"/>
              <a:t>2019</a:t>
            </a:r>
          </a:p>
          <a:p>
            <a:r>
              <a:rPr lang="es-ES_tradnl" dirty="0"/>
              <a:t> </a:t>
            </a:r>
          </a:p>
        </p:txBody>
      </p:sp>
      <p:sp>
        <p:nvSpPr>
          <p:cNvPr id="6" name="Rectángulo 5"/>
          <p:cNvSpPr/>
          <p:nvPr/>
        </p:nvSpPr>
        <p:spPr>
          <a:xfrm>
            <a:off x="557554" y="1129308"/>
            <a:ext cx="8712460" cy="1815882"/>
          </a:xfrm>
          <a:prstGeom prst="rect">
            <a:avLst/>
          </a:prstGeom>
        </p:spPr>
        <p:txBody>
          <a:bodyPr wrap="square">
            <a:spAutoFit/>
          </a:bodyPr>
          <a:lstStyle/>
          <a:p>
            <a:pPr algn="ctr">
              <a:spcAft>
                <a:spcPts val="0"/>
              </a:spcAft>
            </a:pPr>
            <a:r>
              <a:rPr lang="es-ES_tradnl" sz="1400" b="1" dirty="0">
                <a:solidFill>
                  <a:srgbClr val="000000"/>
                </a:solidFill>
                <a:latin typeface="Times New Roman" panose="02020603050405020304" pitchFamily="18" charset="0"/>
                <a:ea typeface="Times New Roman" panose="02020603050405020304" pitchFamily="18" charset="0"/>
              </a:rPr>
              <a:t>VICERRECTORADO DE INVESTIGACIÓN, INNOVACIÓN Y TRANSFERENCIA DE TECNOLÓGÍA</a:t>
            </a:r>
            <a:endParaRPr lang="es-EC" sz="1400" dirty="0">
              <a:solidFill>
                <a:srgbClr val="000000"/>
              </a:solidFill>
              <a:latin typeface="Arial" panose="020B0604020202020204" pitchFamily="34" charset="0"/>
              <a:ea typeface="Times New Roman" panose="02020603050405020304" pitchFamily="18" charset="0"/>
            </a:endParaRPr>
          </a:p>
          <a:p>
            <a:pPr algn="ctr">
              <a:spcAft>
                <a:spcPts val="0"/>
              </a:spcAft>
            </a:pPr>
            <a:r>
              <a:rPr lang="es-ES_tradnl" sz="1400" b="1" dirty="0">
                <a:solidFill>
                  <a:srgbClr val="000000"/>
                </a:solidFill>
                <a:latin typeface="Times New Roman" panose="02020603050405020304" pitchFamily="18" charset="0"/>
                <a:ea typeface="Times New Roman" panose="02020603050405020304" pitchFamily="18" charset="0"/>
              </a:rPr>
              <a:t>CENTRO DE POSGRADOS </a:t>
            </a:r>
            <a:endParaRPr lang="es-EC" sz="1400" dirty="0">
              <a:solidFill>
                <a:srgbClr val="000000"/>
              </a:solidFill>
              <a:latin typeface="Arial" panose="020B0604020202020204" pitchFamily="34" charset="0"/>
              <a:ea typeface="Times New Roman" panose="02020603050405020304" pitchFamily="18" charset="0"/>
            </a:endParaRPr>
          </a:p>
          <a:p>
            <a:pPr>
              <a:spcAft>
                <a:spcPts val="0"/>
              </a:spcAft>
            </a:pPr>
            <a:endParaRPr lang="es-EC" sz="1400" dirty="0">
              <a:solidFill>
                <a:srgbClr val="000000"/>
              </a:solidFill>
              <a:latin typeface="Arial" panose="020B0604020202020204" pitchFamily="34" charset="0"/>
              <a:ea typeface="Times New Roman" panose="02020603050405020304" pitchFamily="18" charset="0"/>
            </a:endParaRPr>
          </a:p>
          <a:p>
            <a:pPr algn="ctr">
              <a:spcAft>
                <a:spcPts val="0"/>
              </a:spcAft>
            </a:pPr>
            <a:r>
              <a:rPr lang="es-ES_tradnl" sz="1400" b="1" dirty="0">
                <a:solidFill>
                  <a:srgbClr val="000000"/>
                </a:solidFill>
                <a:latin typeface="Times New Roman" panose="02020603050405020304" pitchFamily="18" charset="0"/>
                <a:ea typeface="Times New Roman" panose="02020603050405020304" pitchFamily="18" charset="0"/>
              </a:rPr>
              <a:t>MAESTRÍA EN GESTIÓN DE SISTEMAS DE</a:t>
            </a:r>
            <a:endParaRPr lang="es-EC" sz="1400" dirty="0">
              <a:solidFill>
                <a:srgbClr val="000000"/>
              </a:solidFill>
              <a:latin typeface="Arial" panose="020B0604020202020204" pitchFamily="34" charset="0"/>
              <a:ea typeface="Times New Roman" panose="02020603050405020304" pitchFamily="18" charset="0"/>
            </a:endParaRPr>
          </a:p>
          <a:p>
            <a:pPr algn="ctr">
              <a:spcAft>
                <a:spcPts val="0"/>
              </a:spcAft>
            </a:pPr>
            <a:r>
              <a:rPr lang="es-ES_tradnl" sz="1400" b="1" dirty="0">
                <a:solidFill>
                  <a:srgbClr val="000000"/>
                </a:solidFill>
                <a:latin typeface="Times New Roman" panose="02020603050405020304" pitchFamily="18" charset="0"/>
                <a:ea typeface="Times New Roman" panose="02020603050405020304" pitchFamily="18" charset="0"/>
              </a:rPr>
              <a:t>INFORMACIÓN E INTELIGENCIA DE NEGOCIOS</a:t>
            </a:r>
            <a:endParaRPr lang="es-EC" sz="1400" dirty="0">
              <a:solidFill>
                <a:srgbClr val="000000"/>
              </a:solidFill>
              <a:latin typeface="Arial" panose="020B0604020202020204" pitchFamily="34" charset="0"/>
              <a:ea typeface="Times New Roman" panose="02020603050405020304" pitchFamily="18" charset="0"/>
            </a:endParaRPr>
          </a:p>
          <a:p>
            <a:pPr algn="ctr">
              <a:spcAft>
                <a:spcPts val="0"/>
              </a:spcAft>
            </a:pPr>
            <a:r>
              <a:rPr lang="es-ES_tradnl" sz="1400" b="1" dirty="0">
                <a:solidFill>
                  <a:srgbClr val="000000"/>
                </a:solidFill>
                <a:latin typeface="Times New Roman" panose="02020603050405020304" pitchFamily="18" charset="0"/>
                <a:ea typeface="Times New Roman" panose="02020603050405020304" pitchFamily="18" charset="0"/>
              </a:rPr>
              <a:t> </a:t>
            </a:r>
            <a:endParaRPr lang="es-EC" sz="1400" dirty="0">
              <a:solidFill>
                <a:srgbClr val="000000"/>
              </a:solidFill>
              <a:latin typeface="Arial" panose="020B0604020202020204" pitchFamily="34" charset="0"/>
              <a:ea typeface="Times New Roman" panose="02020603050405020304" pitchFamily="18" charset="0"/>
            </a:endParaRPr>
          </a:p>
          <a:p>
            <a:pPr algn="ctr">
              <a:spcAft>
                <a:spcPts val="0"/>
              </a:spcAft>
            </a:pPr>
            <a:r>
              <a:rPr lang="es-ES_tradnl" sz="1400" b="1" dirty="0">
                <a:solidFill>
                  <a:srgbClr val="000000"/>
                </a:solidFill>
                <a:latin typeface="Times New Roman" panose="02020603050405020304" pitchFamily="18" charset="0"/>
                <a:ea typeface="Times New Roman" panose="02020603050405020304" pitchFamily="18" charset="0"/>
              </a:rPr>
              <a:t>TRABAJO DE TITULACIÓN PREVIO A LA OBTENCIÓN DEL TÍTULO DE MAGÍSTER EN: GESTIÓN DE SISTEMAS DE INFORMACIÓN E INTELIGENCIA DE NEGOCIOS</a:t>
            </a:r>
            <a:endParaRPr lang="es-EC" sz="1400" dirty="0">
              <a:solidFill>
                <a:srgbClr val="00000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74451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ACE63F-E7E4-7642-9DDB-95901254CE24}"/>
              </a:ext>
            </a:extLst>
          </p:cNvPr>
          <p:cNvSpPr>
            <a:spLocks noChangeArrowheads="1"/>
          </p:cNvSpPr>
          <p:nvPr/>
        </p:nvSpPr>
        <p:spPr bwMode="auto">
          <a:xfrm>
            <a:off x="611560" y="553243"/>
            <a:ext cx="11251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025" name="Imagen 11" descr="Resultado de imagen para knime">
            <a:extLst>
              <a:ext uri="{FF2B5EF4-FFF2-40B4-BE49-F238E27FC236}">
                <a16:creationId xmlns:a16="http://schemas.microsoft.com/office/drawing/2014/main" id="{5EAF1CF4-07B4-0947-B5E4-20EE46140AE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39552" y="697260"/>
            <a:ext cx="6900184" cy="3024336"/>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356F8450-520C-8349-BF7E-6BB9F77A11E8}"/>
              </a:ext>
            </a:extLst>
          </p:cNvPr>
          <p:cNvSpPr/>
          <p:nvPr/>
        </p:nvSpPr>
        <p:spPr>
          <a:xfrm>
            <a:off x="611560" y="4093643"/>
            <a:ext cx="6696744" cy="1477328"/>
          </a:xfrm>
          <a:prstGeom prst="rect">
            <a:avLst/>
          </a:prstGeom>
        </p:spPr>
        <p:txBody>
          <a:bodyPr wrap="square">
            <a:spAutoFit/>
          </a:bodyPr>
          <a:lstStyle/>
          <a:p>
            <a:r>
              <a:rPr lang="es-EC" dirty="0"/>
              <a:t>Mediante estos operadores, se puede observar que la herramienta además de permitir realizar la minería de datos, también brinda la posibilidad de realizar los procesos ETL, por lo que todo el proceso de este trabajo se lo desarrolló en KNIME.</a:t>
            </a:r>
          </a:p>
        </p:txBody>
      </p:sp>
      <p:sp>
        <p:nvSpPr>
          <p:cNvPr id="6" name="TextBox 1">
            <a:extLst>
              <a:ext uri="{FF2B5EF4-FFF2-40B4-BE49-F238E27FC236}">
                <a16:creationId xmlns:a16="http://schemas.microsoft.com/office/drawing/2014/main" id="{AF5BA400-5F96-A244-864B-F6A3BD7CACE9}"/>
              </a:ext>
            </a:extLst>
          </p:cNvPr>
          <p:cNvSpPr txBox="1"/>
          <p:nvPr/>
        </p:nvSpPr>
        <p:spPr>
          <a:xfrm>
            <a:off x="606503" y="140999"/>
            <a:ext cx="5314147" cy="400110"/>
          </a:xfrm>
          <a:prstGeom prst="rect">
            <a:avLst/>
          </a:prstGeom>
          <a:noFill/>
        </p:spPr>
        <p:txBody>
          <a:bodyPr wrap="none" rtlCol="0">
            <a:spAutoFit/>
          </a:bodyPr>
          <a:lstStyle/>
          <a:p>
            <a:r>
              <a:rPr lang="es-ES" altLang="zh-CN" sz="2000" b="1" i="1" u="sng" dirty="0">
                <a:solidFill>
                  <a:srgbClr val="002060"/>
                </a:solidFill>
                <a:latin typeface="微软雅黑" pitchFamily="34" charset="-122"/>
                <a:ea typeface="微软雅黑" pitchFamily="34" charset="-122"/>
              </a:rPr>
              <a:t>EVALUAR HERRAMIENTAS Y MÉTODOS </a:t>
            </a:r>
          </a:p>
        </p:txBody>
      </p:sp>
    </p:spTree>
    <p:extLst>
      <p:ext uri="{BB962C8B-B14F-4D97-AF65-F5344CB8AC3E}">
        <p14:creationId xmlns:p14="http://schemas.microsoft.com/office/powerpoint/2010/main" val="1012136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481236"/>
            <a:ext cx="3014864" cy="400110"/>
          </a:xfrm>
          <a:prstGeom prst="rect">
            <a:avLst/>
          </a:prstGeom>
          <a:noFill/>
        </p:spPr>
        <p:txBody>
          <a:bodyPr wrap="none" rtlCol="0">
            <a:spAutoFit/>
          </a:bodyPr>
          <a:lstStyle/>
          <a:p>
            <a:r>
              <a:rPr lang="es-ES" altLang="zh-CN" sz="2000" b="1" i="1" u="sng" dirty="0">
                <a:solidFill>
                  <a:srgbClr val="002060"/>
                </a:solidFill>
                <a:latin typeface="微软雅黑" pitchFamily="34" charset="-122"/>
                <a:ea typeface="微软雅黑" pitchFamily="34" charset="-122"/>
              </a:rPr>
              <a:t>DISEÑO DEL MODELO</a:t>
            </a:r>
          </a:p>
        </p:txBody>
      </p:sp>
      <p:sp>
        <p:nvSpPr>
          <p:cNvPr id="4" name="Rectángulo 3">
            <a:extLst>
              <a:ext uri="{FF2B5EF4-FFF2-40B4-BE49-F238E27FC236}">
                <a16:creationId xmlns:a16="http://schemas.microsoft.com/office/drawing/2014/main" id="{4B99FEDE-AC4D-1C42-B06D-B92F50ABCA38}"/>
              </a:ext>
            </a:extLst>
          </p:cNvPr>
          <p:cNvSpPr/>
          <p:nvPr/>
        </p:nvSpPr>
        <p:spPr>
          <a:xfrm>
            <a:off x="611560" y="1057300"/>
            <a:ext cx="7704856" cy="4524315"/>
          </a:xfrm>
          <a:prstGeom prst="rect">
            <a:avLst/>
          </a:prstGeom>
        </p:spPr>
        <p:txBody>
          <a:bodyPr wrap="square">
            <a:spAutoFit/>
          </a:bodyPr>
          <a:lstStyle/>
          <a:p>
            <a:pPr marL="285750" indent="-285750" algn="just">
              <a:buFont typeface="Arial" panose="020B0604020202020204" pitchFamily="34" charset="0"/>
              <a:buChar char="•"/>
            </a:pPr>
            <a:r>
              <a:rPr lang="es-EC" dirty="0"/>
              <a:t>Se realizó la recolección y selección inicial de los datos. Se identificó el conjunto de datos con el que se trabajó creando una bodega de datos. </a:t>
            </a:r>
          </a:p>
          <a:p>
            <a:pPr marL="285750" indent="-285750" algn="just">
              <a:buFont typeface="Arial" panose="020B0604020202020204" pitchFamily="34" charset="0"/>
              <a:buChar char="•"/>
            </a:pPr>
            <a:r>
              <a:rPr lang="es-EC" dirty="0"/>
              <a:t>Se procedió a realizar el diseño de un modelo multidimensional, considerando los atributos que estaban directamente relacionados con el objetivo del proyecto. </a:t>
            </a:r>
          </a:p>
          <a:p>
            <a:pPr marL="285750" indent="-285750" algn="just">
              <a:buFont typeface="Arial" panose="020B0604020202020204" pitchFamily="34" charset="0"/>
              <a:buChar char="•"/>
            </a:pPr>
            <a:r>
              <a:rPr lang="es-EC" dirty="0"/>
              <a:t>Se realizó el respectivo proceso ETL para creación de la bodega de datos que se cargó en una nueva base de datos.</a:t>
            </a:r>
          </a:p>
          <a:p>
            <a:pPr marL="285750" indent="-285750" algn="just">
              <a:buFont typeface="Arial" panose="020B0604020202020204" pitchFamily="34" charset="0"/>
              <a:buChar char="•"/>
            </a:pPr>
            <a:r>
              <a:rPr lang="es-EC" dirty="0"/>
              <a:t>Desde la nueva base creada desde los procesos ETL se procedió a crear el modelo de minería de datos considerando las técnicas de minería de datos que mejor se acoplen al caso de investigación, donde se obtuvo como resultado un modelo de minería de datos que determina el comportamiento de un buen pagador en la cooperativa caso de estudio considerando un nivel de confianza en un rango aceptable.</a:t>
            </a:r>
          </a:p>
          <a:p>
            <a:pPr marL="285750" indent="-285750" algn="just">
              <a:buFont typeface="Arial" panose="020B0604020202020204" pitchFamily="34" charset="0"/>
              <a:buChar char="•"/>
            </a:pPr>
            <a:endParaRPr lang="es-EC" dirty="0"/>
          </a:p>
        </p:txBody>
      </p:sp>
    </p:spTree>
    <p:extLst>
      <p:ext uri="{BB962C8B-B14F-4D97-AF65-F5344CB8AC3E}">
        <p14:creationId xmlns:p14="http://schemas.microsoft.com/office/powerpoint/2010/main" val="758469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A34EED6B-5C9C-014A-A36C-86208A8103B7}"/>
              </a:ext>
            </a:extLst>
          </p:cNvPr>
          <p:cNvSpPr txBox="1"/>
          <p:nvPr/>
        </p:nvSpPr>
        <p:spPr>
          <a:xfrm>
            <a:off x="683568" y="337220"/>
            <a:ext cx="4448462" cy="400110"/>
          </a:xfrm>
          <a:prstGeom prst="rect">
            <a:avLst/>
          </a:prstGeom>
          <a:noFill/>
        </p:spPr>
        <p:txBody>
          <a:bodyPr wrap="none" rtlCol="0">
            <a:spAutoFit/>
          </a:bodyPr>
          <a:lstStyle/>
          <a:p>
            <a:r>
              <a:rPr lang="es-ES" altLang="zh-CN" sz="2000" b="1" i="1" u="sng" dirty="0">
                <a:solidFill>
                  <a:srgbClr val="002060"/>
                </a:solidFill>
                <a:latin typeface="微软雅黑" pitchFamily="34" charset="-122"/>
                <a:ea typeface="微软雅黑" pitchFamily="34" charset="-122"/>
              </a:rPr>
              <a:t>IMPLEMENTACIÓN DEL MODELO</a:t>
            </a:r>
          </a:p>
        </p:txBody>
      </p:sp>
      <p:sp>
        <p:nvSpPr>
          <p:cNvPr id="4" name="Rectángulo 3">
            <a:extLst>
              <a:ext uri="{FF2B5EF4-FFF2-40B4-BE49-F238E27FC236}">
                <a16:creationId xmlns:a16="http://schemas.microsoft.com/office/drawing/2014/main" id="{C543F513-2D62-114D-82A6-12F6BB08D1E2}"/>
              </a:ext>
            </a:extLst>
          </p:cNvPr>
          <p:cNvSpPr/>
          <p:nvPr/>
        </p:nvSpPr>
        <p:spPr>
          <a:xfrm>
            <a:off x="899592" y="1489348"/>
            <a:ext cx="5904656" cy="2308324"/>
          </a:xfrm>
          <a:prstGeom prst="rect">
            <a:avLst/>
          </a:prstGeom>
        </p:spPr>
        <p:txBody>
          <a:bodyPr wrap="square">
            <a:spAutoFit/>
          </a:bodyPr>
          <a:lstStyle/>
          <a:p>
            <a:r>
              <a:rPr lang="es-EC" dirty="0"/>
              <a:t>Una vez que el modelo se construyó y validó, se pasó a la fase de transformación del conocimiento obtenido en acciones dentro del proceso de negocio, ya sea que el analista recomiende acciones basadas en la observación del modelo y sus resultados o que el modelo sea usado directamente por el personal de créditos en el proceso de otorgamiento de créditos en la cooperativa.</a:t>
            </a:r>
          </a:p>
        </p:txBody>
      </p:sp>
    </p:spTree>
    <p:extLst>
      <p:ext uri="{BB962C8B-B14F-4D97-AF65-F5344CB8AC3E}">
        <p14:creationId xmlns:p14="http://schemas.microsoft.com/office/powerpoint/2010/main" val="534822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A34EED6B-5C9C-014A-A36C-86208A8103B7}"/>
              </a:ext>
            </a:extLst>
          </p:cNvPr>
          <p:cNvSpPr txBox="1"/>
          <p:nvPr/>
        </p:nvSpPr>
        <p:spPr>
          <a:xfrm>
            <a:off x="683568" y="337220"/>
            <a:ext cx="3660554" cy="400110"/>
          </a:xfrm>
          <a:prstGeom prst="rect">
            <a:avLst/>
          </a:prstGeom>
          <a:noFill/>
        </p:spPr>
        <p:txBody>
          <a:bodyPr wrap="none" rtlCol="0">
            <a:spAutoFit/>
          </a:bodyPr>
          <a:lstStyle/>
          <a:p>
            <a:r>
              <a:rPr lang="es-ES" altLang="zh-CN" sz="2000" b="1" i="1" u="sng" dirty="0">
                <a:solidFill>
                  <a:srgbClr val="002060"/>
                </a:solidFill>
                <a:latin typeface="微软雅黑" pitchFamily="34" charset="-122"/>
                <a:ea typeface="微软雅黑" pitchFamily="34" charset="-122"/>
              </a:rPr>
              <a:t>VALIDACIÓN DEL MODELO</a:t>
            </a:r>
          </a:p>
        </p:txBody>
      </p:sp>
      <p:sp>
        <p:nvSpPr>
          <p:cNvPr id="2" name="Rectángulo 1">
            <a:extLst>
              <a:ext uri="{FF2B5EF4-FFF2-40B4-BE49-F238E27FC236}">
                <a16:creationId xmlns:a16="http://schemas.microsoft.com/office/drawing/2014/main" id="{62DEB646-364A-0F46-94B4-D6ED5489A3E6}"/>
              </a:ext>
            </a:extLst>
          </p:cNvPr>
          <p:cNvSpPr/>
          <p:nvPr/>
        </p:nvSpPr>
        <p:spPr>
          <a:xfrm>
            <a:off x="899592" y="1561356"/>
            <a:ext cx="6192688" cy="1754326"/>
          </a:xfrm>
          <a:prstGeom prst="rect">
            <a:avLst/>
          </a:prstGeom>
        </p:spPr>
        <p:txBody>
          <a:bodyPr wrap="square">
            <a:spAutoFit/>
          </a:bodyPr>
          <a:lstStyle/>
          <a:p>
            <a:r>
              <a:rPr lang="es-EC" dirty="0"/>
              <a:t>Mediante esta fase se evaluaron los resultados obtenidos basados en los requerimientos de </a:t>
            </a:r>
            <a:r>
              <a:rPr lang="es-EC" dirty="0" smtClean="0"/>
              <a:t>Cooperativas </a:t>
            </a:r>
            <a:r>
              <a:rPr lang="es-EC" dirty="0"/>
              <a:t>de Ahorro y Crédito, en esta evaluación se consideró el estado anterior del proceso de concesión de créditos y el estado propuesto para así proponer acciones e implementaciones en futuras concesiones de créditos. </a:t>
            </a:r>
          </a:p>
        </p:txBody>
      </p:sp>
    </p:spTree>
    <p:extLst>
      <p:ext uri="{BB962C8B-B14F-4D97-AF65-F5344CB8AC3E}">
        <p14:creationId xmlns:p14="http://schemas.microsoft.com/office/powerpoint/2010/main" val="1137522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5153" y="121196"/>
            <a:ext cx="1886607" cy="400110"/>
          </a:xfrm>
          <a:prstGeom prst="rect">
            <a:avLst/>
          </a:prstGeom>
          <a:noFill/>
        </p:spPr>
        <p:txBody>
          <a:bodyPr wrap="none" rtlCol="0">
            <a:spAutoFit/>
          </a:bodyPr>
          <a:lstStyle/>
          <a:p>
            <a:r>
              <a:rPr lang="es-ES" altLang="zh-CN" sz="2000" b="1" dirty="0">
                <a:solidFill>
                  <a:srgbClr val="002060"/>
                </a:solidFill>
                <a:latin typeface="微软雅黑" pitchFamily="34" charset="-122"/>
                <a:ea typeface="微软雅黑" pitchFamily="34" charset="-122"/>
              </a:rPr>
              <a:t>RESULTADOS</a:t>
            </a:r>
            <a:endParaRPr lang="zh-CN" altLang="en-US" sz="2000" b="1" dirty="0">
              <a:solidFill>
                <a:srgbClr val="002060"/>
              </a:solidFill>
              <a:latin typeface="微软雅黑" pitchFamily="34" charset="-122"/>
              <a:ea typeface="微软雅黑" pitchFamily="34" charset="-122"/>
            </a:endParaRPr>
          </a:p>
        </p:txBody>
      </p:sp>
      <p:sp>
        <p:nvSpPr>
          <p:cNvPr id="4" name="Rectángulo 3">
            <a:extLst>
              <a:ext uri="{FF2B5EF4-FFF2-40B4-BE49-F238E27FC236}">
                <a16:creationId xmlns:a16="http://schemas.microsoft.com/office/drawing/2014/main" id="{15588D47-9441-024B-A4D2-775E9BBCC691}"/>
              </a:ext>
            </a:extLst>
          </p:cNvPr>
          <p:cNvSpPr/>
          <p:nvPr/>
        </p:nvSpPr>
        <p:spPr>
          <a:xfrm>
            <a:off x="467544" y="625252"/>
            <a:ext cx="7272808" cy="4893647"/>
          </a:xfrm>
          <a:prstGeom prst="rect">
            <a:avLst/>
          </a:prstGeom>
        </p:spPr>
        <p:txBody>
          <a:bodyPr wrap="square">
            <a:spAutoFit/>
          </a:bodyPr>
          <a:lstStyle/>
          <a:p>
            <a:r>
              <a:rPr lang="es-EC" sz="2400" b="1" dirty="0"/>
              <a:t>SELECCIÓN DE LA FUENTE DE DATOS</a:t>
            </a:r>
          </a:p>
          <a:p>
            <a:r>
              <a:rPr lang="es-EC" sz="2400" dirty="0"/>
              <a:t>Luego de determinar los factores que podrían considerarse para la creación del modelo se procedió a solicitar la información disponible en la cooperativa en donde se entregaron 7 archivos Excel:</a:t>
            </a:r>
          </a:p>
          <a:p>
            <a:pPr marL="742950" lvl="1" indent="-285750">
              <a:buFont typeface="Arial" panose="020B0604020202020204" pitchFamily="34" charset="0"/>
              <a:buChar char="•"/>
            </a:pPr>
            <a:r>
              <a:rPr lang="es-EC" sz="2400" dirty="0"/>
              <a:t>C3. anexo detallado de cartera al 31/12/2018</a:t>
            </a:r>
          </a:p>
          <a:p>
            <a:pPr marL="742950" lvl="1" indent="-285750">
              <a:buFont typeface="Arial" panose="020B0604020202020204" pitchFamily="34" charset="0"/>
              <a:buChar char="•"/>
            </a:pPr>
            <a:r>
              <a:rPr lang="es-EC" sz="2400" dirty="0"/>
              <a:t>Base de datos clientes</a:t>
            </a:r>
          </a:p>
          <a:p>
            <a:pPr marL="742950" lvl="1" indent="-285750">
              <a:buFont typeface="Arial" panose="020B0604020202020204" pitchFamily="34" charset="0"/>
              <a:buChar char="•"/>
            </a:pPr>
            <a:r>
              <a:rPr lang="es-EC" sz="2400" dirty="0"/>
              <a:t>Solicitudes crédito rechazados</a:t>
            </a:r>
          </a:p>
          <a:p>
            <a:pPr marL="742950" lvl="1" indent="-285750">
              <a:buFont typeface="Arial" panose="020B0604020202020204" pitchFamily="34" charset="0"/>
              <a:buChar char="•"/>
            </a:pPr>
            <a:r>
              <a:rPr lang="es-EC" sz="2400" dirty="0"/>
              <a:t>Socio estudio mercado 18/10/2018</a:t>
            </a:r>
          </a:p>
          <a:p>
            <a:pPr marL="742950" lvl="1" indent="-285750">
              <a:buFont typeface="Arial" panose="020B0604020202020204" pitchFamily="34" charset="0"/>
              <a:buChar char="•"/>
            </a:pPr>
            <a:r>
              <a:rPr lang="es-EC" sz="2400" dirty="0"/>
              <a:t>Créditos desembolso diario 25/03/2019</a:t>
            </a:r>
          </a:p>
          <a:p>
            <a:pPr marL="742950" lvl="1" indent="-285750">
              <a:buFont typeface="Arial" panose="020B0604020202020204" pitchFamily="34" charset="0"/>
              <a:buChar char="•"/>
            </a:pPr>
            <a:r>
              <a:rPr lang="es-EC" sz="2400" dirty="0"/>
              <a:t>Cartera crédito</a:t>
            </a:r>
          </a:p>
          <a:p>
            <a:pPr marL="742950" lvl="1" indent="-285750">
              <a:buFont typeface="Arial" panose="020B0604020202020204" pitchFamily="34" charset="0"/>
              <a:buChar char="•"/>
            </a:pPr>
            <a:r>
              <a:rPr lang="es-EC" sz="2400" dirty="0"/>
              <a:t>C5.1 anexo detalle créditos castigados 2018</a:t>
            </a:r>
          </a:p>
        </p:txBody>
      </p:sp>
    </p:spTree>
    <p:extLst>
      <p:ext uri="{BB962C8B-B14F-4D97-AF65-F5344CB8AC3E}">
        <p14:creationId xmlns:p14="http://schemas.microsoft.com/office/powerpoint/2010/main" val="3422493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E97CB20-F288-034C-8ADC-4CB765B0CAC0}"/>
              </a:ext>
            </a:extLst>
          </p:cNvPr>
          <p:cNvPicPr/>
          <p:nvPr/>
        </p:nvPicPr>
        <p:blipFill rotWithShape="1">
          <a:blip r:embed="rId3">
            <a:extLst>
              <a:ext uri="{28A0092B-C50C-407E-A947-70E740481C1C}">
                <a14:useLocalDpi xmlns:a14="http://schemas.microsoft.com/office/drawing/2010/main" val="0"/>
              </a:ext>
            </a:extLst>
          </a:blip>
          <a:srcRect b="11717"/>
          <a:stretch/>
        </p:blipFill>
        <p:spPr bwMode="auto">
          <a:xfrm>
            <a:off x="433467" y="1561356"/>
            <a:ext cx="7306885" cy="3863052"/>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525153" y="121196"/>
            <a:ext cx="1886607" cy="400110"/>
          </a:xfrm>
          <a:prstGeom prst="rect">
            <a:avLst/>
          </a:prstGeom>
          <a:noFill/>
        </p:spPr>
        <p:txBody>
          <a:bodyPr wrap="none" rtlCol="0">
            <a:spAutoFit/>
          </a:bodyPr>
          <a:lstStyle/>
          <a:p>
            <a:r>
              <a:rPr lang="es-ES" altLang="zh-CN" sz="2000" b="1" dirty="0">
                <a:solidFill>
                  <a:srgbClr val="002060"/>
                </a:solidFill>
                <a:latin typeface="微软雅黑" pitchFamily="34" charset="-122"/>
                <a:ea typeface="微软雅黑" pitchFamily="34" charset="-122"/>
              </a:rPr>
              <a:t>RESULTADOS</a:t>
            </a:r>
            <a:endParaRPr lang="zh-CN" altLang="en-US" sz="2000" b="1" dirty="0">
              <a:solidFill>
                <a:srgbClr val="002060"/>
              </a:solidFill>
              <a:latin typeface="微软雅黑" pitchFamily="34" charset="-122"/>
              <a:ea typeface="微软雅黑" pitchFamily="34" charset="-122"/>
            </a:endParaRPr>
          </a:p>
        </p:txBody>
      </p:sp>
      <p:sp>
        <p:nvSpPr>
          <p:cNvPr id="3" name="Rectángulo 2">
            <a:extLst>
              <a:ext uri="{FF2B5EF4-FFF2-40B4-BE49-F238E27FC236}">
                <a16:creationId xmlns:a16="http://schemas.microsoft.com/office/drawing/2014/main" id="{F59AACD8-55FC-874A-8EE5-95FCE014D6CC}"/>
              </a:ext>
            </a:extLst>
          </p:cNvPr>
          <p:cNvSpPr/>
          <p:nvPr/>
        </p:nvSpPr>
        <p:spPr>
          <a:xfrm>
            <a:off x="735804" y="783725"/>
            <a:ext cx="4259115" cy="461665"/>
          </a:xfrm>
          <a:prstGeom prst="rect">
            <a:avLst/>
          </a:prstGeom>
        </p:spPr>
        <p:txBody>
          <a:bodyPr wrap="none">
            <a:spAutoFit/>
          </a:bodyPr>
          <a:lstStyle/>
          <a:p>
            <a:pPr lvl="0"/>
            <a:r>
              <a:rPr lang="es-EC" sz="2400" b="1" dirty="0">
                <a:solidFill>
                  <a:prstClr val="black"/>
                </a:solidFill>
              </a:rPr>
              <a:t>MODELO MULTIDIMENSIONAL</a:t>
            </a:r>
          </a:p>
        </p:txBody>
      </p:sp>
    </p:spTree>
    <p:extLst>
      <p:ext uri="{BB962C8B-B14F-4D97-AF65-F5344CB8AC3E}">
        <p14:creationId xmlns:p14="http://schemas.microsoft.com/office/powerpoint/2010/main" val="3928002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5153" y="121196"/>
            <a:ext cx="1886607" cy="400110"/>
          </a:xfrm>
          <a:prstGeom prst="rect">
            <a:avLst/>
          </a:prstGeom>
          <a:noFill/>
        </p:spPr>
        <p:txBody>
          <a:bodyPr wrap="none" rtlCol="0">
            <a:spAutoFit/>
          </a:bodyPr>
          <a:lstStyle/>
          <a:p>
            <a:r>
              <a:rPr lang="es-ES" altLang="zh-CN" sz="2000" b="1" dirty="0">
                <a:solidFill>
                  <a:srgbClr val="002060"/>
                </a:solidFill>
                <a:latin typeface="微软雅黑" pitchFamily="34" charset="-122"/>
                <a:ea typeface="微软雅黑" pitchFamily="34" charset="-122"/>
              </a:rPr>
              <a:t>RESULTADOS</a:t>
            </a:r>
            <a:endParaRPr lang="zh-CN" altLang="en-US" sz="2000" b="1" dirty="0">
              <a:solidFill>
                <a:srgbClr val="002060"/>
              </a:solidFill>
              <a:latin typeface="微软雅黑" pitchFamily="34" charset="-122"/>
              <a:ea typeface="微软雅黑" pitchFamily="34" charset="-122"/>
            </a:endParaRPr>
          </a:p>
        </p:txBody>
      </p:sp>
      <p:sp>
        <p:nvSpPr>
          <p:cNvPr id="3" name="Rectángulo 2">
            <a:extLst>
              <a:ext uri="{FF2B5EF4-FFF2-40B4-BE49-F238E27FC236}">
                <a16:creationId xmlns:a16="http://schemas.microsoft.com/office/drawing/2014/main" id="{E0928129-A852-F24B-A4D5-23CA9448CD71}"/>
              </a:ext>
            </a:extLst>
          </p:cNvPr>
          <p:cNvSpPr/>
          <p:nvPr/>
        </p:nvSpPr>
        <p:spPr>
          <a:xfrm>
            <a:off x="467544" y="625252"/>
            <a:ext cx="2507546" cy="369332"/>
          </a:xfrm>
          <a:prstGeom prst="rect">
            <a:avLst/>
          </a:prstGeom>
        </p:spPr>
        <p:txBody>
          <a:bodyPr wrap="none">
            <a:spAutoFit/>
          </a:bodyPr>
          <a:lstStyle/>
          <a:p>
            <a:r>
              <a:rPr lang="es-EC" dirty="0"/>
              <a:t>ETL Dimensión Tiempo</a:t>
            </a:r>
          </a:p>
        </p:txBody>
      </p:sp>
      <p:sp>
        <p:nvSpPr>
          <p:cNvPr id="4" name="Rectángulo 3">
            <a:extLst>
              <a:ext uri="{FF2B5EF4-FFF2-40B4-BE49-F238E27FC236}">
                <a16:creationId xmlns:a16="http://schemas.microsoft.com/office/drawing/2014/main" id="{07A52B9D-4029-794F-B01D-AA2254705BFB}"/>
              </a:ext>
            </a:extLst>
          </p:cNvPr>
          <p:cNvSpPr/>
          <p:nvPr/>
        </p:nvSpPr>
        <p:spPr>
          <a:xfrm>
            <a:off x="611560" y="1098530"/>
            <a:ext cx="6534472" cy="923330"/>
          </a:xfrm>
          <a:prstGeom prst="rect">
            <a:avLst/>
          </a:prstGeom>
        </p:spPr>
        <p:txBody>
          <a:bodyPr wrap="square">
            <a:spAutoFit/>
          </a:bodyPr>
          <a:lstStyle/>
          <a:p>
            <a:r>
              <a:rPr lang="es-ES_tradnl" dirty="0">
                <a:latin typeface="Times New Roman" panose="02020603050405020304" pitchFamily="18" charset="0"/>
                <a:ea typeface="Times New Roman" panose="02020603050405020304" pitchFamily="18" charset="0"/>
              </a:rPr>
              <a:t>El proceso ETL desarrollado para esta dimensión comenzó generando fechas desde enero del 2015 hasta el 2020 en base a los datos de fechas receptados.</a:t>
            </a:r>
            <a:r>
              <a:rPr lang="es-EC" dirty="0"/>
              <a:t> </a:t>
            </a:r>
          </a:p>
        </p:txBody>
      </p:sp>
    </p:spTree>
    <p:extLst>
      <p:ext uri="{BB962C8B-B14F-4D97-AF65-F5344CB8AC3E}">
        <p14:creationId xmlns:p14="http://schemas.microsoft.com/office/powerpoint/2010/main" val="2335140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5153" y="121196"/>
            <a:ext cx="4418710" cy="400110"/>
          </a:xfrm>
          <a:prstGeom prst="rect">
            <a:avLst/>
          </a:prstGeom>
          <a:noFill/>
        </p:spPr>
        <p:txBody>
          <a:bodyPr wrap="none" rtlCol="0">
            <a:spAutoFit/>
          </a:bodyPr>
          <a:lstStyle/>
          <a:p>
            <a:r>
              <a:rPr lang="es-ES" altLang="zh-CN" sz="2000" b="1" dirty="0" smtClean="0">
                <a:solidFill>
                  <a:srgbClr val="002060"/>
                </a:solidFill>
                <a:latin typeface="微软雅黑" pitchFamily="34" charset="-122"/>
                <a:ea typeface="微软雅黑" pitchFamily="34" charset="-122"/>
              </a:rPr>
              <a:t>MODELO DE MINERIA DE DATOS</a:t>
            </a:r>
            <a:endParaRPr lang="zh-CN" altLang="en-US" sz="2000" b="1" dirty="0">
              <a:solidFill>
                <a:srgbClr val="002060"/>
              </a:solidFill>
              <a:latin typeface="微软雅黑" pitchFamily="34" charset="-122"/>
              <a:ea typeface="微软雅黑" pitchFamily="34" charset="-122"/>
            </a:endParaRPr>
          </a:p>
        </p:txBody>
      </p:sp>
      <p:sp>
        <p:nvSpPr>
          <p:cNvPr id="3" name="Rectángulo 2">
            <a:extLst>
              <a:ext uri="{FF2B5EF4-FFF2-40B4-BE49-F238E27FC236}">
                <a16:creationId xmlns:a16="http://schemas.microsoft.com/office/drawing/2014/main" id="{E0928129-A852-F24B-A4D5-23CA9448CD71}"/>
              </a:ext>
            </a:extLst>
          </p:cNvPr>
          <p:cNvSpPr/>
          <p:nvPr/>
        </p:nvSpPr>
        <p:spPr>
          <a:xfrm>
            <a:off x="467544" y="625252"/>
            <a:ext cx="8190384" cy="369332"/>
          </a:xfrm>
          <a:prstGeom prst="rect">
            <a:avLst/>
          </a:prstGeom>
        </p:spPr>
        <p:txBody>
          <a:bodyPr wrap="none">
            <a:spAutoFit/>
          </a:bodyPr>
          <a:lstStyle/>
          <a:p>
            <a:r>
              <a:rPr lang="es-EC" dirty="0" smtClean="0"/>
              <a:t>Se utilizó tres técnicas: </a:t>
            </a:r>
            <a:r>
              <a:rPr lang="es-MX" dirty="0"/>
              <a:t>Arboles de decisión, Redes neuronales y </a:t>
            </a:r>
            <a:r>
              <a:rPr lang="es-MX" dirty="0" err="1"/>
              <a:t>Naive</a:t>
            </a:r>
            <a:r>
              <a:rPr lang="es-MX" dirty="0"/>
              <a:t> </a:t>
            </a:r>
            <a:r>
              <a:rPr lang="es-MX" dirty="0" err="1" smtClean="0"/>
              <a:t>Bayes</a:t>
            </a:r>
            <a:r>
              <a:rPr lang="es-MX" dirty="0" smtClean="0"/>
              <a:t>.</a:t>
            </a:r>
            <a:endParaRPr lang="es-EC" dirty="0"/>
          </a:p>
        </p:txBody>
      </p:sp>
      <p:sp>
        <p:nvSpPr>
          <p:cNvPr id="4" name="Rectángulo 3">
            <a:extLst>
              <a:ext uri="{FF2B5EF4-FFF2-40B4-BE49-F238E27FC236}">
                <a16:creationId xmlns:a16="http://schemas.microsoft.com/office/drawing/2014/main" id="{07A52B9D-4029-794F-B01D-AA2254705BFB}"/>
              </a:ext>
            </a:extLst>
          </p:cNvPr>
          <p:cNvSpPr/>
          <p:nvPr/>
        </p:nvSpPr>
        <p:spPr>
          <a:xfrm>
            <a:off x="611560" y="1098530"/>
            <a:ext cx="6534472" cy="369332"/>
          </a:xfrm>
          <a:prstGeom prst="rect">
            <a:avLst/>
          </a:prstGeom>
        </p:spPr>
        <p:txBody>
          <a:bodyPr wrap="square">
            <a:spAutoFit/>
          </a:bodyPr>
          <a:lstStyle/>
          <a:p>
            <a:r>
              <a:rPr lang="es-EC" dirty="0"/>
              <a:t>Arboles de decisión</a:t>
            </a:r>
            <a:r>
              <a:rPr lang="es-EC" dirty="0" smtClean="0"/>
              <a:t>:</a:t>
            </a:r>
            <a:endParaRPr lang="es-EC" dirty="0"/>
          </a:p>
        </p:txBody>
      </p:sp>
      <p:pic>
        <p:nvPicPr>
          <p:cNvPr id="5" name="Imagen 4"/>
          <p:cNvPicPr/>
          <p:nvPr/>
        </p:nvPicPr>
        <p:blipFill>
          <a:blip r:embed="rId3"/>
          <a:stretch>
            <a:fillRect/>
          </a:stretch>
        </p:blipFill>
        <p:spPr>
          <a:xfrm>
            <a:off x="1178776" y="1571808"/>
            <a:ext cx="5400040" cy="3043555"/>
          </a:xfrm>
          <a:prstGeom prst="rect">
            <a:avLst/>
          </a:prstGeom>
        </p:spPr>
      </p:pic>
    </p:spTree>
    <p:extLst>
      <p:ext uri="{BB962C8B-B14F-4D97-AF65-F5344CB8AC3E}">
        <p14:creationId xmlns:p14="http://schemas.microsoft.com/office/powerpoint/2010/main" val="1629429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5153" y="121196"/>
            <a:ext cx="4418710" cy="400110"/>
          </a:xfrm>
          <a:prstGeom prst="rect">
            <a:avLst/>
          </a:prstGeom>
          <a:noFill/>
        </p:spPr>
        <p:txBody>
          <a:bodyPr wrap="none" rtlCol="0">
            <a:spAutoFit/>
          </a:bodyPr>
          <a:lstStyle/>
          <a:p>
            <a:r>
              <a:rPr lang="es-ES" altLang="zh-CN" sz="2000" b="1" dirty="0" smtClean="0">
                <a:solidFill>
                  <a:srgbClr val="002060"/>
                </a:solidFill>
                <a:latin typeface="微软雅黑" pitchFamily="34" charset="-122"/>
                <a:ea typeface="微软雅黑" pitchFamily="34" charset="-122"/>
              </a:rPr>
              <a:t>MODELO DE MINERIA DE DATOS</a:t>
            </a:r>
            <a:endParaRPr lang="zh-CN" altLang="en-US" sz="2000" b="1" dirty="0">
              <a:solidFill>
                <a:srgbClr val="002060"/>
              </a:solidFill>
              <a:latin typeface="微软雅黑" pitchFamily="34" charset="-122"/>
              <a:ea typeface="微软雅黑" pitchFamily="34" charset="-122"/>
            </a:endParaRPr>
          </a:p>
        </p:txBody>
      </p:sp>
      <p:sp>
        <p:nvSpPr>
          <p:cNvPr id="3" name="Rectángulo 2">
            <a:extLst>
              <a:ext uri="{FF2B5EF4-FFF2-40B4-BE49-F238E27FC236}">
                <a16:creationId xmlns:a16="http://schemas.microsoft.com/office/drawing/2014/main" id="{E0928129-A852-F24B-A4D5-23CA9448CD71}"/>
              </a:ext>
            </a:extLst>
          </p:cNvPr>
          <p:cNvSpPr/>
          <p:nvPr/>
        </p:nvSpPr>
        <p:spPr>
          <a:xfrm>
            <a:off x="467544" y="625252"/>
            <a:ext cx="2066848" cy="369332"/>
          </a:xfrm>
          <a:prstGeom prst="rect">
            <a:avLst/>
          </a:prstGeom>
        </p:spPr>
        <p:txBody>
          <a:bodyPr wrap="none">
            <a:spAutoFit/>
          </a:bodyPr>
          <a:lstStyle/>
          <a:p>
            <a:r>
              <a:rPr lang="es-EC" dirty="0" smtClean="0"/>
              <a:t>Redes neuronales:</a:t>
            </a:r>
            <a:endParaRPr lang="es-EC" dirty="0"/>
          </a:p>
        </p:txBody>
      </p:sp>
      <p:pic>
        <p:nvPicPr>
          <p:cNvPr id="4" name="Imagen 3"/>
          <p:cNvPicPr/>
          <p:nvPr/>
        </p:nvPicPr>
        <p:blipFill>
          <a:blip r:embed="rId3"/>
          <a:stretch>
            <a:fillRect/>
          </a:stretch>
        </p:blipFill>
        <p:spPr>
          <a:xfrm>
            <a:off x="1403648" y="1417340"/>
            <a:ext cx="4850765" cy="2743200"/>
          </a:xfrm>
          <a:prstGeom prst="rect">
            <a:avLst/>
          </a:prstGeom>
        </p:spPr>
      </p:pic>
    </p:spTree>
    <p:extLst>
      <p:ext uri="{BB962C8B-B14F-4D97-AF65-F5344CB8AC3E}">
        <p14:creationId xmlns:p14="http://schemas.microsoft.com/office/powerpoint/2010/main" val="3600339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5153" y="121196"/>
            <a:ext cx="4418710" cy="400110"/>
          </a:xfrm>
          <a:prstGeom prst="rect">
            <a:avLst/>
          </a:prstGeom>
          <a:noFill/>
        </p:spPr>
        <p:txBody>
          <a:bodyPr wrap="none" rtlCol="0">
            <a:spAutoFit/>
          </a:bodyPr>
          <a:lstStyle/>
          <a:p>
            <a:r>
              <a:rPr lang="es-ES" altLang="zh-CN" sz="2000" b="1" dirty="0" smtClean="0">
                <a:solidFill>
                  <a:srgbClr val="002060"/>
                </a:solidFill>
                <a:latin typeface="微软雅黑" pitchFamily="34" charset="-122"/>
                <a:ea typeface="微软雅黑" pitchFamily="34" charset="-122"/>
              </a:rPr>
              <a:t>MODELO DE MINERIA DE DATOS</a:t>
            </a:r>
            <a:endParaRPr lang="zh-CN" altLang="en-US" sz="2000" b="1" dirty="0">
              <a:solidFill>
                <a:srgbClr val="002060"/>
              </a:solidFill>
              <a:latin typeface="微软雅黑" pitchFamily="34" charset="-122"/>
              <a:ea typeface="微软雅黑" pitchFamily="34" charset="-122"/>
            </a:endParaRPr>
          </a:p>
        </p:txBody>
      </p:sp>
      <p:sp>
        <p:nvSpPr>
          <p:cNvPr id="3" name="Rectángulo 2">
            <a:extLst>
              <a:ext uri="{FF2B5EF4-FFF2-40B4-BE49-F238E27FC236}">
                <a16:creationId xmlns:a16="http://schemas.microsoft.com/office/drawing/2014/main" id="{E0928129-A852-F24B-A4D5-23CA9448CD71}"/>
              </a:ext>
            </a:extLst>
          </p:cNvPr>
          <p:cNvSpPr/>
          <p:nvPr/>
        </p:nvSpPr>
        <p:spPr>
          <a:xfrm>
            <a:off x="467544" y="625252"/>
            <a:ext cx="1499128" cy="369332"/>
          </a:xfrm>
          <a:prstGeom prst="rect">
            <a:avLst/>
          </a:prstGeom>
        </p:spPr>
        <p:txBody>
          <a:bodyPr wrap="none">
            <a:spAutoFit/>
          </a:bodyPr>
          <a:lstStyle/>
          <a:p>
            <a:r>
              <a:rPr lang="es-EC" dirty="0" err="1"/>
              <a:t>Naive</a:t>
            </a:r>
            <a:r>
              <a:rPr lang="es-EC" dirty="0"/>
              <a:t> </a:t>
            </a:r>
            <a:r>
              <a:rPr lang="es-EC" dirty="0" err="1" smtClean="0"/>
              <a:t>Bayes</a:t>
            </a:r>
            <a:r>
              <a:rPr lang="es-EC" dirty="0" smtClean="0"/>
              <a:t>:</a:t>
            </a:r>
            <a:endParaRPr lang="es-EC" dirty="0"/>
          </a:p>
        </p:txBody>
      </p:sp>
      <p:pic>
        <p:nvPicPr>
          <p:cNvPr id="4" name="Imagen 3"/>
          <p:cNvPicPr/>
          <p:nvPr/>
        </p:nvPicPr>
        <p:blipFill>
          <a:blip r:embed="rId3"/>
          <a:stretch>
            <a:fillRect/>
          </a:stretch>
        </p:blipFill>
        <p:spPr>
          <a:xfrm>
            <a:off x="1763688" y="1417340"/>
            <a:ext cx="4717415" cy="2217420"/>
          </a:xfrm>
          <a:prstGeom prst="rect">
            <a:avLst/>
          </a:prstGeom>
        </p:spPr>
      </p:pic>
    </p:spTree>
    <p:extLst>
      <p:ext uri="{BB962C8B-B14F-4D97-AF65-F5344CB8AC3E}">
        <p14:creationId xmlns:p14="http://schemas.microsoft.com/office/powerpoint/2010/main" val="3898642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FD84AC-FC05-B64F-92BF-0A50B8E79D50}"/>
              </a:ext>
            </a:extLst>
          </p:cNvPr>
          <p:cNvSpPr>
            <a:spLocks noGrp="1"/>
          </p:cNvSpPr>
          <p:nvPr>
            <p:ph type="title"/>
          </p:nvPr>
        </p:nvSpPr>
        <p:spPr>
          <a:xfrm>
            <a:off x="508001" y="508001"/>
            <a:ext cx="6447501" cy="837331"/>
          </a:xfrm>
        </p:spPr>
        <p:txBody>
          <a:bodyPr/>
          <a:lstStyle/>
          <a:p>
            <a:r>
              <a:rPr lang="es-ES_tradnl" dirty="0"/>
              <a:t>CONTENIDOS</a:t>
            </a:r>
            <a:endParaRPr lang="es-EC" dirty="0"/>
          </a:p>
        </p:txBody>
      </p:sp>
      <p:sp>
        <p:nvSpPr>
          <p:cNvPr id="3" name="Marcador de texto 2">
            <a:extLst>
              <a:ext uri="{FF2B5EF4-FFF2-40B4-BE49-F238E27FC236}">
                <a16:creationId xmlns:a16="http://schemas.microsoft.com/office/drawing/2014/main" id="{470FD3E0-AE1F-8C4F-A0F1-FA91A2C1629F}"/>
              </a:ext>
            </a:extLst>
          </p:cNvPr>
          <p:cNvSpPr>
            <a:spLocks noGrp="1"/>
          </p:cNvSpPr>
          <p:nvPr>
            <p:ph type="body" idx="1"/>
          </p:nvPr>
        </p:nvSpPr>
        <p:spPr>
          <a:xfrm>
            <a:off x="1043608" y="1561356"/>
            <a:ext cx="6447501" cy="3168352"/>
          </a:xfrm>
        </p:spPr>
        <p:txBody>
          <a:bodyPr>
            <a:normAutofit lnSpcReduction="10000"/>
          </a:bodyPr>
          <a:lstStyle/>
          <a:p>
            <a:pPr marL="285750" indent="-285750">
              <a:buFont typeface="Arial" panose="020B0604020202020204" pitchFamily="34" charset="0"/>
              <a:buChar char="•"/>
            </a:pPr>
            <a:r>
              <a:rPr lang="es-ES_tradnl" sz="2400" dirty="0"/>
              <a:t>Introducción</a:t>
            </a:r>
          </a:p>
          <a:p>
            <a:pPr marL="285750" indent="-285750">
              <a:buFont typeface="Arial" panose="020B0604020202020204" pitchFamily="34" charset="0"/>
              <a:buChar char="•"/>
            </a:pPr>
            <a:r>
              <a:rPr lang="es-ES_tradnl" sz="2400" dirty="0"/>
              <a:t>Planteamiento del problema</a:t>
            </a:r>
          </a:p>
          <a:p>
            <a:pPr marL="285750" indent="-285750">
              <a:buFont typeface="Arial" panose="020B0604020202020204" pitchFamily="34" charset="0"/>
              <a:buChar char="•"/>
            </a:pPr>
            <a:r>
              <a:rPr lang="es-ES_tradnl" sz="2400" dirty="0"/>
              <a:t>Justificación</a:t>
            </a:r>
          </a:p>
          <a:p>
            <a:pPr marL="285750" indent="-285750">
              <a:buFont typeface="Arial" panose="020B0604020202020204" pitchFamily="34" charset="0"/>
              <a:buChar char="•"/>
            </a:pPr>
            <a:r>
              <a:rPr lang="es-ES_tradnl" sz="2400" dirty="0"/>
              <a:t>Objetivos</a:t>
            </a:r>
          </a:p>
          <a:p>
            <a:pPr marL="285750" indent="-285750">
              <a:buFont typeface="Arial" panose="020B0604020202020204" pitchFamily="34" charset="0"/>
              <a:buChar char="•"/>
            </a:pPr>
            <a:r>
              <a:rPr lang="es-ES_tradnl" sz="2400" dirty="0"/>
              <a:t>Metodología</a:t>
            </a:r>
          </a:p>
          <a:p>
            <a:pPr marL="285750" indent="-285750">
              <a:buFont typeface="Arial" panose="020B0604020202020204" pitchFamily="34" charset="0"/>
              <a:buChar char="•"/>
            </a:pPr>
            <a:r>
              <a:rPr lang="es-ES_tradnl" sz="2400" dirty="0"/>
              <a:t>Resultados</a:t>
            </a:r>
          </a:p>
          <a:p>
            <a:pPr marL="285750" indent="-285750">
              <a:buFont typeface="Arial" panose="020B0604020202020204" pitchFamily="34" charset="0"/>
              <a:buChar char="•"/>
            </a:pPr>
            <a:r>
              <a:rPr lang="es-ES_tradnl" sz="2400" dirty="0"/>
              <a:t>Conclusiones y recomendaciones</a:t>
            </a:r>
          </a:p>
          <a:p>
            <a:endParaRPr lang="es-EC" sz="2400" dirty="0"/>
          </a:p>
        </p:txBody>
      </p:sp>
    </p:spTree>
    <p:extLst>
      <p:ext uri="{BB962C8B-B14F-4D97-AF65-F5344CB8AC3E}">
        <p14:creationId xmlns:p14="http://schemas.microsoft.com/office/powerpoint/2010/main" val="3083448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5153" y="121196"/>
            <a:ext cx="4418710" cy="400110"/>
          </a:xfrm>
          <a:prstGeom prst="rect">
            <a:avLst/>
          </a:prstGeom>
          <a:noFill/>
        </p:spPr>
        <p:txBody>
          <a:bodyPr wrap="none" rtlCol="0">
            <a:spAutoFit/>
          </a:bodyPr>
          <a:lstStyle/>
          <a:p>
            <a:r>
              <a:rPr lang="es-ES" altLang="zh-CN" sz="2000" b="1" dirty="0" smtClean="0">
                <a:solidFill>
                  <a:srgbClr val="002060"/>
                </a:solidFill>
                <a:latin typeface="微软雅黑" pitchFamily="34" charset="-122"/>
                <a:ea typeface="微软雅黑" pitchFamily="34" charset="-122"/>
              </a:rPr>
              <a:t>MODELO DE MINERIA DE DATOS</a:t>
            </a:r>
            <a:endParaRPr lang="zh-CN" altLang="en-US" sz="2000" b="1" dirty="0">
              <a:solidFill>
                <a:srgbClr val="002060"/>
              </a:solidFill>
              <a:latin typeface="微软雅黑" pitchFamily="34" charset="-122"/>
              <a:ea typeface="微软雅黑" pitchFamily="34" charset="-122"/>
            </a:endParaRPr>
          </a:p>
        </p:txBody>
      </p:sp>
      <p:sp>
        <p:nvSpPr>
          <p:cNvPr id="3" name="Rectángulo 2">
            <a:extLst>
              <a:ext uri="{FF2B5EF4-FFF2-40B4-BE49-F238E27FC236}">
                <a16:creationId xmlns:a16="http://schemas.microsoft.com/office/drawing/2014/main" id="{E0928129-A852-F24B-A4D5-23CA9448CD71}"/>
              </a:ext>
            </a:extLst>
          </p:cNvPr>
          <p:cNvSpPr/>
          <p:nvPr/>
        </p:nvSpPr>
        <p:spPr>
          <a:xfrm>
            <a:off x="467544" y="625252"/>
            <a:ext cx="2230098" cy="369332"/>
          </a:xfrm>
          <a:prstGeom prst="rect">
            <a:avLst/>
          </a:prstGeom>
        </p:spPr>
        <p:txBody>
          <a:bodyPr wrap="none">
            <a:spAutoFit/>
          </a:bodyPr>
          <a:lstStyle/>
          <a:p>
            <a:r>
              <a:rPr lang="es-EC" dirty="0" smtClean="0"/>
              <a:t>Fase de Evaluación.</a:t>
            </a:r>
            <a:endParaRPr lang="es-EC" dirty="0"/>
          </a:p>
        </p:txBody>
      </p:sp>
      <p:graphicFrame>
        <p:nvGraphicFramePr>
          <p:cNvPr id="7" name="Tabla 6"/>
          <p:cNvGraphicFramePr>
            <a:graphicFrameLocks noGrp="1"/>
          </p:cNvGraphicFramePr>
          <p:nvPr>
            <p:extLst>
              <p:ext uri="{D42A27DB-BD31-4B8C-83A1-F6EECF244321}">
                <p14:modId xmlns:p14="http://schemas.microsoft.com/office/powerpoint/2010/main" val="4247188673"/>
              </p:ext>
            </p:extLst>
          </p:nvPr>
        </p:nvGraphicFramePr>
        <p:xfrm>
          <a:off x="539550" y="1777380"/>
          <a:ext cx="6479999" cy="2232000"/>
        </p:xfrm>
        <a:graphic>
          <a:graphicData uri="http://schemas.openxmlformats.org/drawingml/2006/table">
            <a:tbl>
              <a:tblPr firstRow="1" firstCol="1" bandRow="1">
                <a:tableStyleId>{5C22544A-7EE6-4342-B048-85BDC9FD1C3A}</a:tableStyleId>
              </a:tblPr>
              <a:tblGrid>
                <a:gridCol w="1028562">
                  <a:extLst>
                    <a:ext uri="{9D8B030D-6E8A-4147-A177-3AD203B41FA5}">
                      <a16:colId xmlns:a16="http://schemas.microsoft.com/office/drawing/2014/main" val="540483103"/>
                    </a:ext>
                  </a:extLst>
                </a:gridCol>
                <a:gridCol w="1198722">
                  <a:extLst>
                    <a:ext uri="{9D8B030D-6E8A-4147-A177-3AD203B41FA5}">
                      <a16:colId xmlns:a16="http://schemas.microsoft.com/office/drawing/2014/main" val="2575488411"/>
                    </a:ext>
                  </a:extLst>
                </a:gridCol>
                <a:gridCol w="1049917">
                  <a:extLst>
                    <a:ext uri="{9D8B030D-6E8A-4147-A177-3AD203B41FA5}">
                      <a16:colId xmlns:a16="http://schemas.microsoft.com/office/drawing/2014/main" val="2463267298"/>
                    </a:ext>
                  </a:extLst>
                </a:gridCol>
                <a:gridCol w="1111230">
                  <a:extLst>
                    <a:ext uri="{9D8B030D-6E8A-4147-A177-3AD203B41FA5}">
                      <a16:colId xmlns:a16="http://schemas.microsoft.com/office/drawing/2014/main" val="3074353239"/>
                    </a:ext>
                  </a:extLst>
                </a:gridCol>
                <a:gridCol w="1324108">
                  <a:extLst>
                    <a:ext uri="{9D8B030D-6E8A-4147-A177-3AD203B41FA5}">
                      <a16:colId xmlns:a16="http://schemas.microsoft.com/office/drawing/2014/main" val="3355854423"/>
                    </a:ext>
                  </a:extLst>
                </a:gridCol>
                <a:gridCol w="767460">
                  <a:extLst>
                    <a:ext uri="{9D8B030D-6E8A-4147-A177-3AD203B41FA5}">
                      <a16:colId xmlns:a16="http://schemas.microsoft.com/office/drawing/2014/main" val="3771662778"/>
                    </a:ext>
                  </a:extLst>
                </a:gridCol>
              </a:tblGrid>
              <a:tr h="558000">
                <a:tc>
                  <a:txBody>
                    <a:bodyPr/>
                    <a:lstStyle/>
                    <a:p>
                      <a:pPr indent="252095" algn="r">
                        <a:lnSpc>
                          <a:spcPct val="100000"/>
                        </a:lnSpc>
                        <a:spcAft>
                          <a:spcPts val="0"/>
                        </a:spcAft>
                      </a:pPr>
                      <a:r>
                        <a:rPr lang="es-EC" sz="1000" dirty="0">
                          <a:effectLst/>
                        </a:rPr>
                        <a:t>Técnica</a:t>
                      </a:r>
                      <a:endParaRPr lang="es-MX" sz="1000" dirty="0">
                        <a:effectLst/>
                        <a:latin typeface="Times New Roman" panose="02020603050405020304" pitchFamily="18" charset="0"/>
                        <a:ea typeface="Times New Roman" panose="02020603050405020304" pitchFamily="18" charset="0"/>
                      </a:endParaRPr>
                    </a:p>
                  </a:txBody>
                  <a:tcPr marL="67370" marR="67370" marT="0" marB="0"/>
                </a:tc>
                <a:tc>
                  <a:txBody>
                    <a:bodyPr/>
                    <a:lstStyle/>
                    <a:p>
                      <a:pPr indent="252095" algn="r">
                        <a:lnSpc>
                          <a:spcPct val="100000"/>
                        </a:lnSpc>
                        <a:spcAft>
                          <a:spcPts val="0"/>
                        </a:spcAft>
                      </a:pPr>
                      <a:r>
                        <a:rPr lang="es-EC" sz="1000" dirty="0">
                          <a:effectLst/>
                        </a:rPr>
                        <a:t>Clasificados correctamente</a:t>
                      </a:r>
                      <a:endParaRPr lang="es-MX" sz="1000" dirty="0">
                        <a:effectLst/>
                        <a:latin typeface="Times New Roman" panose="02020603050405020304" pitchFamily="18" charset="0"/>
                        <a:ea typeface="Times New Roman" panose="02020603050405020304" pitchFamily="18" charset="0"/>
                      </a:endParaRPr>
                    </a:p>
                  </a:txBody>
                  <a:tcPr marL="67370" marR="67370" marT="0" marB="0"/>
                </a:tc>
                <a:tc>
                  <a:txBody>
                    <a:bodyPr/>
                    <a:lstStyle/>
                    <a:p>
                      <a:pPr indent="252095" algn="ctr">
                        <a:lnSpc>
                          <a:spcPct val="100000"/>
                        </a:lnSpc>
                        <a:spcAft>
                          <a:spcPts val="0"/>
                        </a:spcAft>
                      </a:pPr>
                      <a:r>
                        <a:rPr lang="es-EC" sz="1000" dirty="0">
                          <a:effectLst/>
                        </a:rPr>
                        <a:t>Exactitud</a:t>
                      </a:r>
                      <a:endParaRPr lang="es-MX" sz="1000" dirty="0">
                        <a:effectLst/>
                        <a:latin typeface="Times New Roman" panose="02020603050405020304" pitchFamily="18" charset="0"/>
                        <a:ea typeface="Times New Roman" panose="02020603050405020304" pitchFamily="18" charset="0"/>
                      </a:endParaRPr>
                    </a:p>
                  </a:txBody>
                  <a:tcPr marL="67370" marR="67370" marT="0" marB="0"/>
                </a:tc>
                <a:tc>
                  <a:txBody>
                    <a:bodyPr/>
                    <a:lstStyle/>
                    <a:p>
                      <a:pPr indent="252095" algn="ctr">
                        <a:lnSpc>
                          <a:spcPct val="100000"/>
                        </a:lnSpc>
                        <a:spcAft>
                          <a:spcPts val="0"/>
                        </a:spcAft>
                      </a:pPr>
                      <a:r>
                        <a:rPr lang="es-EC" sz="1000" dirty="0">
                          <a:effectLst/>
                        </a:rPr>
                        <a:t>Coeficiente Kappa</a:t>
                      </a:r>
                      <a:endParaRPr lang="es-MX" sz="1000" dirty="0">
                        <a:effectLst/>
                        <a:latin typeface="Times New Roman" panose="02020603050405020304" pitchFamily="18" charset="0"/>
                        <a:ea typeface="Times New Roman" panose="02020603050405020304" pitchFamily="18" charset="0"/>
                      </a:endParaRPr>
                    </a:p>
                  </a:txBody>
                  <a:tcPr marL="67370" marR="67370" marT="0" marB="0"/>
                </a:tc>
                <a:tc>
                  <a:txBody>
                    <a:bodyPr/>
                    <a:lstStyle/>
                    <a:p>
                      <a:pPr indent="252095" algn="l">
                        <a:lnSpc>
                          <a:spcPct val="100000"/>
                        </a:lnSpc>
                        <a:spcAft>
                          <a:spcPts val="0"/>
                        </a:spcAft>
                      </a:pPr>
                      <a:r>
                        <a:rPr lang="es-EC" sz="1000">
                          <a:effectLst/>
                        </a:rPr>
                        <a:t>Clasificados Incorrectamente</a:t>
                      </a:r>
                      <a:endParaRPr lang="es-MX" sz="1000">
                        <a:effectLst/>
                        <a:latin typeface="Times New Roman" panose="02020603050405020304" pitchFamily="18" charset="0"/>
                        <a:ea typeface="Times New Roman" panose="02020603050405020304" pitchFamily="18" charset="0"/>
                      </a:endParaRPr>
                    </a:p>
                  </a:txBody>
                  <a:tcPr marL="67370" marR="67370" marT="0" marB="0"/>
                </a:tc>
                <a:tc>
                  <a:txBody>
                    <a:bodyPr/>
                    <a:lstStyle/>
                    <a:p>
                      <a:pPr indent="252095" algn="l">
                        <a:lnSpc>
                          <a:spcPct val="100000"/>
                        </a:lnSpc>
                        <a:spcAft>
                          <a:spcPts val="0"/>
                        </a:spcAft>
                      </a:pPr>
                      <a:r>
                        <a:rPr lang="es-EC" sz="1000">
                          <a:effectLst/>
                        </a:rPr>
                        <a:t>Error</a:t>
                      </a:r>
                      <a:endParaRPr lang="es-MX" sz="1000">
                        <a:effectLst/>
                        <a:latin typeface="Times New Roman" panose="02020603050405020304" pitchFamily="18" charset="0"/>
                        <a:ea typeface="Times New Roman" panose="02020603050405020304" pitchFamily="18" charset="0"/>
                      </a:endParaRPr>
                    </a:p>
                  </a:txBody>
                  <a:tcPr marL="67370" marR="67370" marT="0" marB="0"/>
                </a:tc>
                <a:extLst>
                  <a:ext uri="{0D108BD9-81ED-4DB2-BD59-A6C34878D82A}">
                    <a16:rowId xmlns:a16="http://schemas.microsoft.com/office/drawing/2014/main" val="3920894199"/>
                  </a:ext>
                </a:extLst>
              </a:tr>
              <a:tr h="558000">
                <a:tc>
                  <a:txBody>
                    <a:bodyPr/>
                    <a:lstStyle/>
                    <a:p>
                      <a:pPr indent="252095" algn="r">
                        <a:lnSpc>
                          <a:spcPct val="100000"/>
                        </a:lnSpc>
                        <a:spcAft>
                          <a:spcPts val="0"/>
                        </a:spcAft>
                      </a:pPr>
                      <a:r>
                        <a:rPr lang="es-EC" sz="1000" dirty="0">
                          <a:effectLst/>
                        </a:rPr>
                        <a:t>Árbol de decisión</a:t>
                      </a:r>
                      <a:endParaRPr lang="es-MX" sz="1000" dirty="0">
                        <a:effectLst/>
                        <a:latin typeface="Times New Roman" panose="02020603050405020304" pitchFamily="18" charset="0"/>
                        <a:ea typeface="Times New Roman" panose="02020603050405020304" pitchFamily="18" charset="0"/>
                      </a:endParaRPr>
                    </a:p>
                  </a:txBody>
                  <a:tcPr marL="67370" marR="67370" marT="0" marB="0"/>
                </a:tc>
                <a:tc>
                  <a:txBody>
                    <a:bodyPr/>
                    <a:lstStyle/>
                    <a:p>
                      <a:pPr indent="252095" algn="l">
                        <a:lnSpc>
                          <a:spcPct val="100000"/>
                        </a:lnSpc>
                        <a:spcAft>
                          <a:spcPts val="0"/>
                        </a:spcAft>
                      </a:pPr>
                      <a:r>
                        <a:rPr lang="es-EC" sz="1000" dirty="0">
                          <a:effectLst/>
                        </a:rPr>
                        <a:t>21047</a:t>
                      </a:r>
                      <a:endParaRPr lang="es-MX" sz="1000" dirty="0">
                        <a:effectLst/>
                        <a:latin typeface="Times New Roman" panose="02020603050405020304" pitchFamily="18" charset="0"/>
                        <a:ea typeface="Times New Roman" panose="02020603050405020304" pitchFamily="18" charset="0"/>
                      </a:endParaRPr>
                    </a:p>
                  </a:txBody>
                  <a:tcPr marL="67370" marR="67370" marT="0" marB="0"/>
                </a:tc>
                <a:tc>
                  <a:txBody>
                    <a:bodyPr/>
                    <a:lstStyle/>
                    <a:p>
                      <a:pPr indent="252095" algn="l">
                        <a:lnSpc>
                          <a:spcPct val="100000"/>
                        </a:lnSpc>
                        <a:spcAft>
                          <a:spcPts val="0"/>
                        </a:spcAft>
                      </a:pPr>
                      <a:r>
                        <a:rPr lang="es-EC" sz="1000" dirty="0">
                          <a:effectLst/>
                        </a:rPr>
                        <a:t>99,843</a:t>
                      </a:r>
                      <a:endParaRPr lang="es-MX" sz="1000" dirty="0">
                        <a:effectLst/>
                        <a:latin typeface="Times New Roman" panose="02020603050405020304" pitchFamily="18" charset="0"/>
                        <a:ea typeface="Times New Roman" panose="02020603050405020304" pitchFamily="18" charset="0"/>
                      </a:endParaRPr>
                    </a:p>
                  </a:txBody>
                  <a:tcPr marL="67370" marR="67370" marT="0" marB="0"/>
                </a:tc>
                <a:tc>
                  <a:txBody>
                    <a:bodyPr/>
                    <a:lstStyle/>
                    <a:p>
                      <a:pPr indent="252095" algn="l">
                        <a:lnSpc>
                          <a:spcPct val="100000"/>
                        </a:lnSpc>
                        <a:spcAft>
                          <a:spcPts val="0"/>
                        </a:spcAft>
                      </a:pPr>
                      <a:r>
                        <a:rPr lang="es-EC" sz="1000" dirty="0">
                          <a:effectLst/>
                        </a:rPr>
                        <a:t>0,996</a:t>
                      </a:r>
                      <a:endParaRPr lang="es-MX" sz="1000" dirty="0">
                        <a:effectLst/>
                        <a:latin typeface="Times New Roman" panose="02020603050405020304" pitchFamily="18" charset="0"/>
                        <a:ea typeface="Times New Roman" panose="02020603050405020304" pitchFamily="18" charset="0"/>
                      </a:endParaRPr>
                    </a:p>
                  </a:txBody>
                  <a:tcPr marL="67370" marR="67370" marT="0" marB="0"/>
                </a:tc>
                <a:tc>
                  <a:txBody>
                    <a:bodyPr/>
                    <a:lstStyle/>
                    <a:p>
                      <a:pPr indent="252095" algn="l">
                        <a:lnSpc>
                          <a:spcPct val="100000"/>
                        </a:lnSpc>
                        <a:spcAft>
                          <a:spcPts val="0"/>
                        </a:spcAft>
                      </a:pPr>
                      <a:r>
                        <a:rPr lang="es-EC" sz="1000" dirty="0">
                          <a:effectLst/>
                        </a:rPr>
                        <a:t>33</a:t>
                      </a:r>
                      <a:endParaRPr lang="es-MX" sz="1000" dirty="0">
                        <a:effectLst/>
                        <a:latin typeface="Times New Roman" panose="02020603050405020304" pitchFamily="18" charset="0"/>
                        <a:ea typeface="Times New Roman" panose="02020603050405020304" pitchFamily="18" charset="0"/>
                      </a:endParaRPr>
                    </a:p>
                  </a:txBody>
                  <a:tcPr marL="67370" marR="67370" marT="0" marB="0"/>
                </a:tc>
                <a:tc>
                  <a:txBody>
                    <a:bodyPr/>
                    <a:lstStyle/>
                    <a:p>
                      <a:pPr indent="252095" algn="l">
                        <a:lnSpc>
                          <a:spcPct val="100000"/>
                        </a:lnSpc>
                        <a:spcAft>
                          <a:spcPts val="0"/>
                        </a:spcAft>
                      </a:pPr>
                      <a:r>
                        <a:rPr lang="es-EC" sz="1000">
                          <a:effectLst/>
                        </a:rPr>
                        <a:t>0,157</a:t>
                      </a:r>
                      <a:endParaRPr lang="es-MX" sz="1000">
                        <a:effectLst/>
                        <a:latin typeface="Times New Roman" panose="02020603050405020304" pitchFamily="18" charset="0"/>
                        <a:ea typeface="Times New Roman" panose="02020603050405020304" pitchFamily="18" charset="0"/>
                      </a:endParaRPr>
                    </a:p>
                  </a:txBody>
                  <a:tcPr marL="67370" marR="67370" marT="0" marB="0"/>
                </a:tc>
                <a:extLst>
                  <a:ext uri="{0D108BD9-81ED-4DB2-BD59-A6C34878D82A}">
                    <a16:rowId xmlns:a16="http://schemas.microsoft.com/office/drawing/2014/main" val="3301303260"/>
                  </a:ext>
                </a:extLst>
              </a:tr>
              <a:tr h="558000">
                <a:tc>
                  <a:txBody>
                    <a:bodyPr/>
                    <a:lstStyle/>
                    <a:p>
                      <a:pPr indent="252095" algn="r">
                        <a:lnSpc>
                          <a:spcPct val="100000"/>
                        </a:lnSpc>
                        <a:spcAft>
                          <a:spcPts val="0"/>
                        </a:spcAft>
                      </a:pPr>
                      <a:r>
                        <a:rPr lang="es-EC" sz="1000" dirty="0">
                          <a:effectLst/>
                        </a:rPr>
                        <a:t>Red Neuronal</a:t>
                      </a:r>
                      <a:endParaRPr lang="es-MX" sz="1000" dirty="0">
                        <a:effectLst/>
                        <a:latin typeface="Times New Roman" panose="02020603050405020304" pitchFamily="18" charset="0"/>
                        <a:ea typeface="Times New Roman" panose="02020603050405020304" pitchFamily="18" charset="0"/>
                      </a:endParaRPr>
                    </a:p>
                  </a:txBody>
                  <a:tcPr marL="67370" marR="67370" marT="0" marB="0"/>
                </a:tc>
                <a:tc>
                  <a:txBody>
                    <a:bodyPr/>
                    <a:lstStyle/>
                    <a:p>
                      <a:pPr indent="252095" algn="l">
                        <a:lnSpc>
                          <a:spcPct val="100000"/>
                        </a:lnSpc>
                        <a:spcAft>
                          <a:spcPts val="0"/>
                        </a:spcAft>
                      </a:pPr>
                      <a:r>
                        <a:rPr lang="es-EC" sz="1000" dirty="0">
                          <a:effectLst/>
                        </a:rPr>
                        <a:t>21042</a:t>
                      </a:r>
                      <a:endParaRPr lang="es-MX" sz="1000" dirty="0">
                        <a:effectLst/>
                        <a:latin typeface="Times New Roman" panose="02020603050405020304" pitchFamily="18" charset="0"/>
                        <a:ea typeface="Times New Roman" panose="02020603050405020304" pitchFamily="18" charset="0"/>
                      </a:endParaRPr>
                    </a:p>
                  </a:txBody>
                  <a:tcPr marL="67370" marR="67370" marT="0" marB="0"/>
                </a:tc>
                <a:tc>
                  <a:txBody>
                    <a:bodyPr/>
                    <a:lstStyle/>
                    <a:p>
                      <a:pPr indent="252095" algn="l">
                        <a:lnSpc>
                          <a:spcPct val="100000"/>
                        </a:lnSpc>
                        <a:spcAft>
                          <a:spcPts val="0"/>
                        </a:spcAft>
                      </a:pPr>
                      <a:r>
                        <a:rPr lang="es-EC" sz="1000" dirty="0">
                          <a:effectLst/>
                        </a:rPr>
                        <a:t>99,815</a:t>
                      </a:r>
                      <a:endParaRPr lang="es-MX" sz="1000" dirty="0">
                        <a:effectLst/>
                        <a:latin typeface="Times New Roman" panose="02020603050405020304" pitchFamily="18" charset="0"/>
                        <a:ea typeface="Times New Roman" panose="02020603050405020304" pitchFamily="18" charset="0"/>
                      </a:endParaRPr>
                    </a:p>
                  </a:txBody>
                  <a:tcPr marL="67370" marR="67370" marT="0" marB="0"/>
                </a:tc>
                <a:tc>
                  <a:txBody>
                    <a:bodyPr/>
                    <a:lstStyle/>
                    <a:p>
                      <a:pPr indent="252095" algn="l">
                        <a:lnSpc>
                          <a:spcPct val="100000"/>
                        </a:lnSpc>
                        <a:spcAft>
                          <a:spcPts val="0"/>
                        </a:spcAft>
                      </a:pPr>
                      <a:r>
                        <a:rPr lang="es-EC" sz="1000" dirty="0">
                          <a:effectLst/>
                        </a:rPr>
                        <a:t>0,995</a:t>
                      </a:r>
                      <a:endParaRPr lang="es-MX" sz="1000" dirty="0">
                        <a:effectLst/>
                        <a:latin typeface="Times New Roman" panose="02020603050405020304" pitchFamily="18" charset="0"/>
                        <a:ea typeface="Times New Roman" panose="02020603050405020304" pitchFamily="18" charset="0"/>
                      </a:endParaRPr>
                    </a:p>
                  </a:txBody>
                  <a:tcPr marL="67370" marR="67370" marT="0" marB="0"/>
                </a:tc>
                <a:tc>
                  <a:txBody>
                    <a:bodyPr/>
                    <a:lstStyle/>
                    <a:p>
                      <a:pPr indent="252095" algn="l">
                        <a:lnSpc>
                          <a:spcPct val="100000"/>
                        </a:lnSpc>
                        <a:spcAft>
                          <a:spcPts val="0"/>
                        </a:spcAft>
                      </a:pPr>
                      <a:r>
                        <a:rPr lang="es-EC" sz="1000" dirty="0">
                          <a:effectLst/>
                        </a:rPr>
                        <a:t>39</a:t>
                      </a:r>
                      <a:endParaRPr lang="es-MX" sz="1000" dirty="0">
                        <a:effectLst/>
                        <a:latin typeface="Times New Roman" panose="02020603050405020304" pitchFamily="18" charset="0"/>
                        <a:ea typeface="Times New Roman" panose="02020603050405020304" pitchFamily="18" charset="0"/>
                      </a:endParaRPr>
                    </a:p>
                  </a:txBody>
                  <a:tcPr marL="67370" marR="67370" marT="0" marB="0"/>
                </a:tc>
                <a:tc>
                  <a:txBody>
                    <a:bodyPr/>
                    <a:lstStyle/>
                    <a:p>
                      <a:pPr indent="252095" algn="l">
                        <a:lnSpc>
                          <a:spcPct val="100000"/>
                        </a:lnSpc>
                        <a:spcAft>
                          <a:spcPts val="0"/>
                        </a:spcAft>
                      </a:pPr>
                      <a:r>
                        <a:rPr lang="es-EC" sz="1000" dirty="0">
                          <a:effectLst/>
                        </a:rPr>
                        <a:t>0,185</a:t>
                      </a:r>
                      <a:endParaRPr lang="es-MX" sz="1000" dirty="0">
                        <a:effectLst/>
                        <a:latin typeface="Times New Roman" panose="02020603050405020304" pitchFamily="18" charset="0"/>
                        <a:ea typeface="Times New Roman" panose="02020603050405020304" pitchFamily="18" charset="0"/>
                      </a:endParaRPr>
                    </a:p>
                  </a:txBody>
                  <a:tcPr marL="67370" marR="67370" marT="0" marB="0"/>
                </a:tc>
                <a:extLst>
                  <a:ext uri="{0D108BD9-81ED-4DB2-BD59-A6C34878D82A}">
                    <a16:rowId xmlns:a16="http://schemas.microsoft.com/office/drawing/2014/main" val="4179989511"/>
                  </a:ext>
                </a:extLst>
              </a:tr>
              <a:tr h="558000">
                <a:tc>
                  <a:txBody>
                    <a:bodyPr/>
                    <a:lstStyle/>
                    <a:p>
                      <a:pPr indent="252095" algn="r">
                        <a:lnSpc>
                          <a:spcPct val="100000"/>
                        </a:lnSpc>
                        <a:spcAft>
                          <a:spcPts val="0"/>
                        </a:spcAft>
                      </a:pPr>
                      <a:r>
                        <a:rPr lang="es-EC" sz="1000" dirty="0" err="1">
                          <a:effectLst/>
                        </a:rPr>
                        <a:t>Naive</a:t>
                      </a:r>
                      <a:r>
                        <a:rPr lang="es-EC" sz="1000" dirty="0">
                          <a:effectLst/>
                        </a:rPr>
                        <a:t> </a:t>
                      </a:r>
                      <a:r>
                        <a:rPr lang="es-EC" sz="1000" dirty="0" err="1">
                          <a:effectLst/>
                        </a:rPr>
                        <a:t>Bayes</a:t>
                      </a:r>
                      <a:endParaRPr lang="es-MX" sz="1000" dirty="0">
                        <a:effectLst/>
                        <a:latin typeface="Times New Roman" panose="02020603050405020304" pitchFamily="18" charset="0"/>
                        <a:ea typeface="Times New Roman" panose="02020603050405020304" pitchFamily="18" charset="0"/>
                      </a:endParaRPr>
                    </a:p>
                  </a:txBody>
                  <a:tcPr marL="67370" marR="67370" marT="0" marB="0"/>
                </a:tc>
                <a:tc>
                  <a:txBody>
                    <a:bodyPr/>
                    <a:lstStyle/>
                    <a:p>
                      <a:pPr indent="252095" algn="l">
                        <a:lnSpc>
                          <a:spcPct val="100000"/>
                        </a:lnSpc>
                        <a:spcAft>
                          <a:spcPts val="0"/>
                        </a:spcAft>
                      </a:pPr>
                      <a:r>
                        <a:rPr lang="es-EC" sz="1000">
                          <a:effectLst/>
                        </a:rPr>
                        <a:t>21042</a:t>
                      </a:r>
                      <a:endParaRPr lang="es-MX" sz="1000">
                        <a:effectLst/>
                        <a:latin typeface="Times New Roman" panose="02020603050405020304" pitchFamily="18" charset="0"/>
                        <a:ea typeface="Times New Roman" panose="02020603050405020304" pitchFamily="18" charset="0"/>
                      </a:endParaRPr>
                    </a:p>
                  </a:txBody>
                  <a:tcPr marL="67370" marR="67370" marT="0" marB="0"/>
                </a:tc>
                <a:tc>
                  <a:txBody>
                    <a:bodyPr/>
                    <a:lstStyle/>
                    <a:p>
                      <a:pPr indent="252095" algn="l">
                        <a:lnSpc>
                          <a:spcPct val="100000"/>
                        </a:lnSpc>
                        <a:spcAft>
                          <a:spcPts val="0"/>
                        </a:spcAft>
                      </a:pPr>
                      <a:r>
                        <a:rPr lang="es-EC" sz="1000">
                          <a:effectLst/>
                        </a:rPr>
                        <a:t>99,815</a:t>
                      </a:r>
                      <a:endParaRPr lang="es-MX" sz="1000">
                        <a:effectLst/>
                        <a:latin typeface="Times New Roman" panose="02020603050405020304" pitchFamily="18" charset="0"/>
                        <a:ea typeface="Times New Roman" panose="02020603050405020304" pitchFamily="18" charset="0"/>
                      </a:endParaRPr>
                    </a:p>
                  </a:txBody>
                  <a:tcPr marL="67370" marR="67370" marT="0" marB="0"/>
                </a:tc>
                <a:tc>
                  <a:txBody>
                    <a:bodyPr/>
                    <a:lstStyle/>
                    <a:p>
                      <a:pPr indent="252095" algn="l">
                        <a:lnSpc>
                          <a:spcPct val="100000"/>
                        </a:lnSpc>
                        <a:spcAft>
                          <a:spcPts val="0"/>
                        </a:spcAft>
                      </a:pPr>
                      <a:r>
                        <a:rPr lang="es-EC" sz="1000">
                          <a:effectLst/>
                        </a:rPr>
                        <a:t>0,995</a:t>
                      </a:r>
                      <a:endParaRPr lang="es-MX" sz="1000">
                        <a:effectLst/>
                        <a:latin typeface="Times New Roman" panose="02020603050405020304" pitchFamily="18" charset="0"/>
                        <a:ea typeface="Times New Roman" panose="02020603050405020304" pitchFamily="18" charset="0"/>
                      </a:endParaRPr>
                    </a:p>
                  </a:txBody>
                  <a:tcPr marL="67370" marR="67370" marT="0" marB="0"/>
                </a:tc>
                <a:tc>
                  <a:txBody>
                    <a:bodyPr/>
                    <a:lstStyle/>
                    <a:p>
                      <a:pPr indent="252095" algn="l">
                        <a:lnSpc>
                          <a:spcPct val="100000"/>
                        </a:lnSpc>
                        <a:spcAft>
                          <a:spcPts val="0"/>
                        </a:spcAft>
                      </a:pPr>
                      <a:r>
                        <a:rPr lang="es-EC" sz="1000" dirty="0">
                          <a:effectLst/>
                        </a:rPr>
                        <a:t>39</a:t>
                      </a:r>
                      <a:endParaRPr lang="es-MX" sz="1000" dirty="0">
                        <a:effectLst/>
                        <a:latin typeface="Times New Roman" panose="02020603050405020304" pitchFamily="18" charset="0"/>
                        <a:ea typeface="Times New Roman" panose="02020603050405020304" pitchFamily="18" charset="0"/>
                      </a:endParaRPr>
                    </a:p>
                  </a:txBody>
                  <a:tcPr marL="67370" marR="67370" marT="0" marB="0"/>
                </a:tc>
                <a:tc>
                  <a:txBody>
                    <a:bodyPr/>
                    <a:lstStyle/>
                    <a:p>
                      <a:pPr indent="252095" algn="l">
                        <a:lnSpc>
                          <a:spcPct val="100000"/>
                        </a:lnSpc>
                        <a:spcAft>
                          <a:spcPts val="0"/>
                        </a:spcAft>
                      </a:pPr>
                      <a:r>
                        <a:rPr lang="es-EC" sz="1000" dirty="0">
                          <a:effectLst/>
                        </a:rPr>
                        <a:t>0,185</a:t>
                      </a:r>
                      <a:endParaRPr lang="es-MX" sz="1000" dirty="0">
                        <a:effectLst/>
                        <a:latin typeface="Times New Roman" panose="02020603050405020304" pitchFamily="18" charset="0"/>
                        <a:ea typeface="Times New Roman" panose="02020603050405020304" pitchFamily="18" charset="0"/>
                      </a:endParaRPr>
                    </a:p>
                  </a:txBody>
                  <a:tcPr marL="67370" marR="67370" marT="0" marB="0"/>
                </a:tc>
                <a:extLst>
                  <a:ext uri="{0D108BD9-81ED-4DB2-BD59-A6C34878D82A}">
                    <a16:rowId xmlns:a16="http://schemas.microsoft.com/office/drawing/2014/main" val="2997222493"/>
                  </a:ext>
                </a:extLst>
              </a:tr>
            </a:tbl>
          </a:graphicData>
        </a:graphic>
      </p:graphicFrame>
      <p:sp>
        <p:nvSpPr>
          <p:cNvPr id="8" name="Rectángulo 7">
            <a:extLst>
              <a:ext uri="{FF2B5EF4-FFF2-40B4-BE49-F238E27FC236}">
                <a16:creationId xmlns:a16="http://schemas.microsoft.com/office/drawing/2014/main" id="{07A52B9D-4029-794F-B01D-AA2254705BFB}"/>
              </a:ext>
            </a:extLst>
          </p:cNvPr>
          <p:cNvSpPr/>
          <p:nvPr/>
        </p:nvSpPr>
        <p:spPr>
          <a:xfrm>
            <a:off x="611560" y="1098530"/>
            <a:ext cx="6534472" cy="369332"/>
          </a:xfrm>
          <a:prstGeom prst="rect">
            <a:avLst/>
          </a:prstGeom>
        </p:spPr>
        <p:txBody>
          <a:bodyPr wrap="square">
            <a:spAutoFit/>
          </a:bodyPr>
          <a:lstStyle/>
          <a:p>
            <a:r>
              <a:rPr lang="es-EC" dirty="0" smtClean="0"/>
              <a:t>Resultados Matriz de confusión</a:t>
            </a:r>
            <a:r>
              <a:rPr lang="es-EC" dirty="0"/>
              <a:t>:</a:t>
            </a:r>
            <a:endParaRPr lang="es-EC" dirty="0"/>
          </a:p>
        </p:txBody>
      </p:sp>
    </p:spTree>
    <p:extLst>
      <p:ext uri="{BB962C8B-B14F-4D97-AF65-F5344CB8AC3E}">
        <p14:creationId xmlns:p14="http://schemas.microsoft.com/office/powerpoint/2010/main" val="39381931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5153" y="153134"/>
            <a:ext cx="1886607" cy="400110"/>
          </a:xfrm>
          <a:prstGeom prst="rect">
            <a:avLst/>
          </a:prstGeom>
          <a:noFill/>
        </p:spPr>
        <p:txBody>
          <a:bodyPr wrap="none" rtlCol="0">
            <a:spAutoFit/>
          </a:bodyPr>
          <a:lstStyle/>
          <a:p>
            <a:r>
              <a:rPr lang="es-ES" altLang="zh-CN" sz="2000" b="1" dirty="0">
                <a:solidFill>
                  <a:srgbClr val="002060"/>
                </a:solidFill>
                <a:latin typeface="微软雅黑" pitchFamily="34" charset="-122"/>
                <a:ea typeface="微软雅黑" pitchFamily="34" charset="-122"/>
              </a:rPr>
              <a:t>RESULTADOS</a:t>
            </a:r>
            <a:endParaRPr lang="zh-CN" altLang="en-US" sz="2000" b="1" dirty="0">
              <a:solidFill>
                <a:srgbClr val="002060"/>
              </a:solidFill>
              <a:latin typeface="微软雅黑" pitchFamily="34" charset="-122"/>
              <a:ea typeface="微软雅黑" pitchFamily="34" charset="-122"/>
            </a:endParaRPr>
          </a:p>
        </p:txBody>
      </p:sp>
      <p:pic>
        <p:nvPicPr>
          <p:cNvPr id="4" name="Imagen 3"/>
          <p:cNvPicPr>
            <a:picLocks noChangeAspect="1"/>
          </p:cNvPicPr>
          <p:nvPr/>
        </p:nvPicPr>
        <p:blipFill>
          <a:blip r:embed="rId3"/>
          <a:stretch>
            <a:fillRect/>
          </a:stretch>
        </p:blipFill>
        <p:spPr>
          <a:xfrm>
            <a:off x="525153" y="1201316"/>
            <a:ext cx="6655360" cy="3096344"/>
          </a:xfrm>
          <a:prstGeom prst="rect">
            <a:avLst/>
          </a:prstGeom>
        </p:spPr>
      </p:pic>
    </p:spTree>
    <p:extLst>
      <p:ext uri="{BB962C8B-B14F-4D97-AF65-F5344CB8AC3E}">
        <p14:creationId xmlns:p14="http://schemas.microsoft.com/office/powerpoint/2010/main" val="647906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5153" y="153134"/>
            <a:ext cx="1886607" cy="400110"/>
          </a:xfrm>
          <a:prstGeom prst="rect">
            <a:avLst/>
          </a:prstGeom>
          <a:noFill/>
        </p:spPr>
        <p:txBody>
          <a:bodyPr wrap="none" rtlCol="0">
            <a:spAutoFit/>
          </a:bodyPr>
          <a:lstStyle/>
          <a:p>
            <a:r>
              <a:rPr lang="es-ES" altLang="zh-CN" sz="2000" b="1" dirty="0">
                <a:solidFill>
                  <a:srgbClr val="002060"/>
                </a:solidFill>
                <a:latin typeface="微软雅黑" pitchFamily="34" charset="-122"/>
                <a:ea typeface="微软雅黑" pitchFamily="34" charset="-122"/>
              </a:rPr>
              <a:t>RESULTADOS</a:t>
            </a:r>
            <a:endParaRPr lang="zh-CN" altLang="en-US" sz="2000" b="1" dirty="0">
              <a:solidFill>
                <a:srgbClr val="002060"/>
              </a:solidFill>
              <a:latin typeface="微软雅黑" pitchFamily="34" charset="-122"/>
              <a:ea typeface="微软雅黑" pitchFamily="34" charset="-122"/>
            </a:endParaRPr>
          </a:p>
        </p:txBody>
      </p:sp>
      <p:pic>
        <p:nvPicPr>
          <p:cNvPr id="3" name="Imagen 2"/>
          <p:cNvPicPr>
            <a:picLocks noChangeAspect="1"/>
          </p:cNvPicPr>
          <p:nvPr/>
        </p:nvPicPr>
        <p:blipFill>
          <a:blip r:embed="rId3"/>
          <a:stretch>
            <a:fillRect/>
          </a:stretch>
        </p:blipFill>
        <p:spPr>
          <a:xfrm>
            <a:off x="525153" y="1129308"/>
            <a:ext cx="6619126" cy="3174479"/>
          </a:xfrm>
          <a:prstGeom prst="rect">
            <a:avLst/>
          </a:prstGeom>
        </p:spPr>
      </p:pic>
    </p:spTree>
    <p:extLst>
      <p:ext uri="{BB962C8B-B14F-4D97-AF65-F5344CB8AC3E}">
        <p14:creationId xmlns:p14="http://schemas.microsoft.com/office/powerpoint/2010/main" val="14834200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5153" y="153134"/>
            <a:ext cx="1886607" cy="400110"/>
          </a:xfrm>
          <a:prstGeom prst="rect">
            <a:avLst/>
          </a:prstGeom>
          <a:noFill/>
        </p:spPr>
        <p:txBody>
          <a:bodyPr wrap="none" rtlCol="0">
            <a:spAutoFit/>
          </a:bodyPr>
          <a:lstStyle/>
          <a:p>
            <a:r>
              <a:rPr lang="es-ES" altLang="zh-CN" sz="2000" b="1" dirty="0">
                <a:solidFill>
                  <a:srgbClr val="002060"/>
                </a:solidFill>
                <a:latin typeface="微软雅黑" pitchFamily="34" charset="-122"/>
                <a:ea typeface="微软雅黑" pitchFamily="34" charset="-122"/>
              </a:rPr>
              <a:t>RESULTADOS</a:t>
            </a:r>
            <a:endParaRPr lang="zh-CN" altLang="en-US" sz="2000" b="1" dirty="0">
              <a:solidFill>
                <a:srgbClr val="002060"/>
              </a:solidFill>
              <a:latin typeface="微软雅黑" pitchFamily="34" charset="-122"/>
              <a:ea typeface="微软雅黑" pitchFamily="34" charset="-122"/>
            </a:endParaRPr>
          </a:p>
        </p:txBody>
      </p:sp>
      <p:pic>
        <p:nvPicPr>
          <p:cNvPr id="3" name="Imagen 2"/>
          <p:cNvPicPr>
            <a:picLocks noChangeAspect="1"/>
          </p:cNvPicPr>
          <p:nvPr/>
        </p:nvPicPr>
        <p:blipFill>
          <a:blip r:embed="rId3"/>
          <a:stretch>
            <a:fillRect/>
          </a:stretch>
        </p:blipFill>
        <p:spPr>
          <a:xfrm>
            <a:off x="525153" y="1057300"/>
            <a:ext cx="6639136" cy="3319568"/>
          </a:xfrm>
          <a:prstGeom prst="rect">
            <a:avLst/>
          </a:prstGeom>
        </p:spPr>
      </p:pic>
    </p:spTree>
    <p:extLst>
      <p:ext uri="{BB962C8B-B14F-4D97-AF65-F5344CB8AC3E}">
        <p14:creationId xmlns:p14="http://schemas.microsoft.com/office/powerpoint/2010/main" val="3902489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5153" y="153134"/>
            <a:ext cx="1886607" cy="400110"/>
          </a:xfrm>
          <a:prstGeom prst="rect">
            <a:avLst/>
          </a:prstGeom>
          <a:noFill/>
        </p:spPr>
        <p:txBody>
          <a:bodyPr wrap="none" rtlCol="0">
            <a:spAutoFit/>
          </a:bodyPr>
          <a:lstStyle/>
          <a:p>
            <a:r>
              <a:rPr lang="es-ES" altLang="zh-CN" sz="2000" b="1" dirty="0">
                <a:solidFill>
                  <a:srgbClr val="002060"/>
                </a:solidFill>
                <a:latin typeface="微软雅黑" pitchFamily="34" charset="-122"/>
                <a:ea typeface="微软雅黑" pitchFamily="34" charset="-122"/>
              </a:rPr>
              <a:t>RESULTADOS</a:t>
            </a:r>
            <a:endParaRPr lang="zh-CN" altLang="en-US" sz="2000" b="1" dirty="0">
              <a:solidFill>
                <a:srgbClr val="002060"/>
              </a:solidFill>
              <a:latin typeface="微软雅黑" pitchFamily="34" charset="-122"/>
              <a:ea typeface="微软雅黑" pitchFamily="34" charset="-122"/>
            </a:endParaRPr>
          </a:p>
        </p:txBody>
      </p:sp>
      <p:pic>
        <p:nvPicPr>
          <p:cNvPr id="4" name="Imagen 3"/>
          <p:cNvPicPr>
            <a:picLocks noChangeAspect="1"/>
          </p:cNvPicPr>
          <p:nvPr/>
        </p:nvPicPr>
        <p:blipFill>
          <a:blip r:embed="rId3"/>
          <a:stretch>
            <a:fillRect/>
          </a:stretch>
        </p:blipFill>
        <p:spPr>
          <a:xfrm>
            <a:off x="490153" y="1083940"/>
            <a:ext cx="6674135" cy="3285728"/>
          </a:xfrm>
          <a:prstGeom prst="rect">
            <a:avLst/>
          </a:prstGeom>
        </p:spPr>
      </p:pic>
    </p:spTree>
    <p:extLst>
      <p:ext uri="{BB962C8B-B14F-4D97-AF65-F5344CB8AC3E}">
        <p14:creationId xmlns:p14="http://schemas.microsoft.com/office/powerpoint/2010/main" val="3832254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5153" y="153134"/>
            <a:ext cx="1886607" cy="400110"/>
          </a:xfrm>
          <a:prstGeom prst="rect">
            <a:avLst/>
          </a:prstGeom>
          <a:noFill/>
        </p:spPr>
        <p:txBody>
          <a:bodyPr wrap="none" rtlCol="0">
            <a:spAutoFit/>
          </a:bodyPr>
          <a:lstStyle/>
          <a:p>
            <a:r>
              <a:rPr lang="es-ES" altLang="zh-CN" sz="2000" b="1" dirty="0">
                <a:solidFill>
                  <a:srgbClr val="002060"/>
                </a:solidFill>
                <a:latin typeface="微软雅黑" pitchFamily="34" charset="-122"/>
                <a:ea typeface="微软雅黑" pitchFamily="34" charset="-122"/>
              </a:rPr>
              <a:t>RESULTADOS</a:t>
            </a:r>
            <a:endParaRPr lang="zh-CN" altLang="en-US" sz="2000" b="1" dirty="0">
              <a:solidFill>
                <a:srgbClr val="002060"/>
              </a:solidFill>
              <a:latin typeface="微软雅黑" pitchFamily="34" charset="-122"/>
              <a:ea typeface="微软雅黑" pitchFamily="34" charset="-122"/>
            </a:endParaRPr>
          </a:p>
        </p:txBody>
      </p:sp>
      <p:pic>
        <p:nvPicPr>
          <p:cNvPr id="3" name="Imagen 2"/>
          <p:cNvPicPr>
            <a:picLocks noChangeAspect="1"/>
          </p:cNvPicPr>
          <p:nvPr/>
        </p:nvPicPr>
        <p:blipFill>
          <a:blip r:embed="rId3"/>
          <a:stretch>
            <a:fillRect/>
          </a:stretch>
        </p:blipFill>
        <p:spPr>
          <a:xfrm>
            <a:off x="505229" y="1201316"/>
            <a:ext cx="6731067" cy="3308970"/>
          </a:xfrm>
          <a:prstGeom prst="rect">
            <a:avLst/>
          </a:prstGeom>
        </p:spPr>
      </p:pic>
    </p:spTree>
    <p:extLst>
      <p:ext uri="{BB962C8B-B14F-4D97-AF65-F5344CB8AC3E}">
        <p14:creationId xmlns:p14="http://schemas.microsoft.com/office/powerpoint/2010/main" val="2462118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489" y="285732"/>
            <a:ext cx="2258311" cy="400110"/>
          </a:xfrm>
          <a:prstGeom prst="rect">
            <a:avLst/>
          </a:prstGeom>
          <a:noFill/>
        </p:spPr>
        <p:txBody>
          <a:bodyPr wrap="none" rtlCol="0">
            <a:spAutoFit/>
          </a:bodyPr>
          <a:lstStyle/>
          <a:p>
            <a:r>
              <a:rPr lang="es-ES" altLang="zh-CN" sz="2000" b="1" dirty="0">
                <a:solidFill>
                  <a:srgbClr val="002060"/>
                </a:solidFill>
                <a:latin typeface="微软雅黑" pitchFamily="34" charset="-122"/>
                <a:ea typeface="微软雅黑" pitchFamily="34" charset="-122"/>
              </a:rPr>
              <a:t>CONCLUSIONES</a:t>
            </a:r>
            <a:endParaRPr lang="zh-CN" altLang="en-US" sz="2000" b="1" dirty="0">
              <a:solidFill>
                <a:srgbClr val="002060"/>
              </a:solidFill>
              <a:latin typeface="微软雅黑" pitchFamily="34" charset="-122"/>
              <a:ea typeface="微软雅黑" pitchFamily="34" charset="-122"/>
            </a:endParaRPr>
          </a:p>
        </p:txBody>
      </p:sp>
      <p:sp>
        <p:nvSpPr>
          <p:cNvPr id="16" name="Rectángulo 15">
            <a:extLst>
              <a:ext uri="{FF2B5EF4-FFF2-40B4-BE49-F238E27FC236}">
                <a16:creationId xmlns:a16="http://schemas.microsoft.com/office/drawing/2014/main" id="{66667F93-D57D-6947-9373-CC42758A3B54}"/>
              </a:ext>
            </a:extLst>
          </p:cNvPr>
          <p:cNvSpPr/>
          <p:nvPr/>
        </p:nvSpPr>
        <p:spPr>
          <a:xfrm>
            <a:off x="395536" y="685842"/>
            <a:ext cx="7272808" cy="5078313"/>
          </a:xfrm>
          <a:prstGeom prst="rect">
            <a:avLst/>
          </a:prstGeom>
        </p:spPr>
        <p:txBody>
          <a:bodyPr wrap="square">
            <a:spAutoFit/>
          </a:bodyPr>
          <a:lstStyle/>
          <a:p>
            <a:pPr marL="285750" indent="-285750" algn="just">
              <a:buFont typeface="Arial" panose="020B0604020202020204" pitchFamily="34" charset="0"/>
              <a:buChar char="•"/>
            </a:pPr>
            <a:r>
              <a:rPr lang="es-ES_tradnl" dirty="0">
                <a:ea typeface="Times New Roman" panose="02020603050405020304" pitchFamily="18" charset="0"/>
              </a:rPr>
              <a:t>Este proyecto ha logrado encontrar los patrones de comportamiento de los socios de una cooperativa de ahorro y crédito que permitan clasificarlo en un buen o mal pagador, en base a la información almacenada en bases de datos de la cooperativa, que permitirá reducir tiempos en el área crediticia y asegurar la selección de buenos pagadores de créditos. </a:t>
            </a:r>
          </a:p>
          <a:p>
            <a:pPr marL="285750" indent="-285750" algn="just">
              <a:buFont typeface="Arial" panose="020B0604020202020204" pitchFamily="34" charset="0"/>
              <a:buChar char="•"/>
            </a:pPr>
            <a:r>
              <a:rPr lang="es-EC" dirty="0"/>
              <a:t>Para la realización del proceso ETL fue necesario determinar los requerimientos de la cooperativa de ahorro y crédito específicamente del área crediticia, donde se encontró los siguientes problemas: créditos mal otorgados, falta de competitividad, deficiencia en procesos crediticios, y que cliente sin historial crediticio no podían acceder a un crédito. </a:t>
            </a:r>
          </a:p>
          <a:p>
            <a:pPr marL="285750" indent="-285750" algn="just">
              <a:buFont typeface="Arial" panose="020B0604020202020204" pitchFamily="34" charset="0"/>
              <a:buChar char="•"/>
            </a:pPr>
            <a:r>
              <a:rPr lang="es-EC" dirty="0"/>
              <a:t>El modelo multidimensional creado permitió reconocer los datos a cargar en la bodega de datos y la estructura para el proceso ETL, puesto que se pudo seleccionar las fuentes de datos para cada ETL, las transformaciones requeridas y nodos necesarios de la herramienta.</a:t>
            </a:r>
          </a:p>
          <a:p>
            <a:pPr marL="285750" indent="-285750">
              <a:buFont typeface="Arial" panose="020B0604020202020204" pitchFamily="34" charset="0"/>
              <a:buChar char="•"/>
            </a:pPr>
            <a:endParaRPr lang="es-ES_tradnl"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489" y="285732"/>
            <a:ext cx="2258311" cy="400110"/>
          </a:xfrm>
          <a:prstGeom prst="rect">
            <a:avLst/>
          </a:prstGeom>
          <a:noFill/>
        </p:spPr>
        <p:txBody>
          <a:bodyPr wrap="none" rtlCol="0">
            <a:spAutoFit/>
          </a:bodyPr>
          <a:lstStyle/>
          <a:p>
            <a:r>
              <a:rPr lang="es-ES" altLang="zh-CN" sz="2000" b="1" dirty="0">
                <a:solidFill>
                  <a:srgbClr val="002060"/>
                </a:solidFill>
                <a:latin typeface="微软雅黑" pitchFamily="34" charset="-122"/>
                <a:ea typeface="微软雅黑" pitchFamily="34" charset="-122"/>
              </a:rPr>
              <a:t>CONCLUSIONES</a:t>
            </a:r>
            <a:endParaRPr lang="zh-CN" altLang="en-US" sz="2000" b="1" dirty="0">
              <a:solidFill>
                <a:srgbClr val="002060"/>
              </a:solidFill>
              <a:latin typeface="微软雅黑" pitchFamily="34" charset="-122"/>
              <a:ea typeface="微软雅黑" pitchFamily="34" charset="-122"/>
            </a:endParaRPr>
          </a:p>
        </p:txBody>
      </p:sp>
      <p:sp>
        <p:nvSpPr>
          <p:cNvPr id="16" name="Rectángulo 15">
            <a:extLst>
              <a:ext uri="{FF2B5EF4-FFF2-40B4-BE49-F238E27FC236}">
                <a16:creationId xmlns:a16="http://schemas.microsoft.com/office/drawing/2014/main" id="{66667F93-D57D-6947-9373-CC42758A3B54}"/>
              </a:ext>
            </a:extLst>
          </p:cNvPr>
          <p:cNvSpPr/>
          <p:nvPr/>
        </p:nvSpPr>
        <p:spPr>
          <a:xfrm>
            <a:off x="395536" y="685842"/>
            <a:ext cx="7272808" cy="5078313"/>
          </a:xfrm>
          <a:prstGeom prst="rect">
            <a:avLst/>
          </a:prstGeom>
        </p:spPr>
        <p:txBody>
          <a:bodyPr wrap="square">
            <a:spAutoFit/>
          </a:bodyPr>
          <a:lstStyle/>
          <a:p>
            <a:pPr marL="285750" indent="-285750" algn="just">
              <a:buFont typeface="Arial" panose="020B0604020202020204" pitchFamily="34" charset="0"/>
              <a:buChar char="•"/>
            </a:pPr>
            <a:r>
              <a:rPr lang="es-EC" dirty="0"/>
              <a:t>Se seleccionó la herramienta KMINE debido a que presentaba un área de trabajo bastante intuitivo y fácil de usar, pero sobre todo permitió realizar el proceso ETL y minería en una misma herramienta. Mientras que para gestor de base de datos se usó </a:t>
            </a:r>
            <a:r>
              <a:rPr lang="es-EC" i="1" dirty="0"/>
              <a:t>MySQL</a:t>
            </a:r>
            <a:r>
              <a:rPr lang="es-EC" dirty="0"/>
              <a:t> por su facilidad de uso, velocidad, rendimiento y bajo costo. </a:t>
            </a:r>
          </a:p>
          <a:p>
            <a:pPr marL="285750" indent="-285750" algn="just">
              <a:buFont typeface="Arial" panose="020B0604020202020204" pitchFamily="34" charset="0"/>
              <a:buChar char="•"/>
            </a:pPr>
            <a:r>
              <a:rPr lang="es-EC" dirty="0"/>
              <a:t>Para a verificación y obtención de los mejores resultados se realizó tres modelos de minería de datos con las técnicas Decisión Tree, Naive Bayes y Neural Network, que permitió encontrar resultados muy satisfactorios, debido a que la precisión de los tres modelos es bastante aceptable, sobresaliendo por muy poco la técnica Decisión Tree. </a:t>
            </a:r>
          </a:p>
          <a:p>
            <a:pPr marL="285750" indent="-285750" algn="just">
              <a:buFont typeface="Arial" panose="020B0604020202020204" pitchFamily="34" charset="0"/>
              <a:buChar char="•"/>
            </a:pPr>
            <a:r>
              <a:rPr lang="es-EC" dirty="0"/>
              <a:t>El modelo Decisión Tree indicó que uno de los factores que más predice el comportamiento del socio es el tipo de crédito que se solicita. Por otro lado, el modelo de Neural Network predice mayormente que los créditos serán aprobados. </a:t>
            </a:r>
          </a:p>
          <a:p>
            <a:pPr marL="285750" indent="-285750" algn="just">
              <a:buFont typeface="Arial" panose="020B0604020202020204" pitchFamily="34" charset="0"/>
              <a:buChar char="•"/>
            </a:pPr>
            <a:endParaRPr lang="es-EC" dirty="0"/>
          </a:p>
          <a:p>
            <a:pPr marL="285750" indent="-285750">
              <a:buFont typeface="Arial" panose="020B0604020202020204" pitchFamily="34" charset="0"/>
              <a:buChar char="•"/>
            </a:pPr>
            <a:endParaRPr lang="es-ES_tradnl" dirty="0"/>
          </a:p>
        </p:txBody>
      </p:sp>
    </p:spTree>
    <p:extLst>
      <p:ext uri="{BB962C8B-B14F-4D97-AF65-F5344CB8AC3E}">
        <p14:creationId xmlns:p14="http://schemas.microsoft.com/office/powerpoint/2010/main" val="27732641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489" y="285732"/>
            <a:ext cx="2258311" cy="400110"/>
          </a:xfrm>
          <a:prstGeom prst="rect">
            <a:avLst/>
          </a:prstGeom>
          <a:noFill/>
        </p:spPr>
        <p:txBody>
          <a:bodyPr wrap="none" rtlCol="0">
            <a:spAutoFit/>
          </a:bodyPr>
          <a:lstStyle/>
          <a:p>
            <a:r>
              <a:rPr lang="es-ES" altLang="zh-CN" sz="2000" b="1" dirty="0">
                <a:solidFill>
                  <a:srgbClr val="002060"/>
                </a:solidFill>
                <a:latin typeface="微软雅黑" pitchFamily="34" charset="-122"/>
                <a:ea typeface="微软雅黑" pitchFamily="34" charset="-122"/>
              </a:rPr>
              <a:t>CONCLUSIONES</a:t>
            </a:r>
            <a:endParaRPr lang="zh-CN" altLang="en-US" sz="2000" b="1" dirty="0">
              <a:solidFill>
                <a:srgbClr val="002060"/>
              </a:solidFill>
              <a:latin typeface="微软雅黑" pitchFamily="34" charset="-122"/>
              <a:ea typeface="微软雅黑" pitchFamily="34" charset="-122"/>
            </a:endParaRPr>
          </a:p>
        </p:txBody>
      </p:sp>
      <p:sp>
        <p:nvSpPr>
          <p:cNvPr id="16" name="Rectángulo 15">
            <a:extLst>
              <a:ext uri="{FF2B5EF4-FFF2-40B4-BE49-F238E27FC236}">
                <a16:creationId xmlns:a16="http://schemas.microsoft.com/office/drawing/2014/main" id="{66667F93-D57D-6947-9373-CC42758A3B54}"/>
              </a:ext>
            </a:extLst>
          </p:cNvPr>
          <p:cNvSpPr/>
          <p:nvPr/>
        </p:nvSpPr>
        <p:spPr>
          <a:xfrm>
            <a:off x="395536" y="913686"/>
            <a:ext cx="7272808" cy="4801314"/>
          </a:xfrm>
          <a:prstGeom prst="rect">
            <a:avLst/>
          </a:prstGeom>
        </p:spPr>
        <p:txBody>
          <a:bodyPr wrap="square">
            <a:spAutoFit/>
          </a:bodyPr>
          <a:lstStyle/>
          <a:p>
            <a:pPr marL="285750" indent="-285750" algn="just">
              <a:buFont typeface="Arial" panose="020B0604020202020204" pitchFamily="34" charset="0"/>
              <a:buChar char="•"/>
            </a:pPr>
            <a:r>
              <a:rPr lang="es-EC" dirty="0"/>
              <a:t>Con respecto a la frecuencia de pago de las cuotas la frecuencia mensual tiene mayor probabilidad de ser aceptado. También se encontró que el tipo de créditos “Microcréditos” tiene patrones de ser aceptados, por otro lado, el “Microcrédito General” tienden a ser rechazados. Finalmente, mediante un análisis de plazos, los créditos generados para 24 meses tienen más probabilidad de ser aceptados mientras que los de 12 meses tiene mayor predicción para ser rechazados.</a:t>
            </a:r>
          </a:p>
          <a:p>
            <a:pPr marL="285750" indent="-285750" algn="just">
              <a:buFont typeface="Arial" panose="020B0604020202020204" pitchFamily="34" charset="0"/>
              <a:buChar char="•"/>
            </a:pPr>
            <a:r>
              <a:rPr lang="es-EC" dirty="0"/>
              <a:t>La evaluación del modelo predictivo se lo realizó en la misma herramienta donde mediante un operador y el particionamiento de la data en entrenamiento y testeo se pudo obtener la matriz de confusión de cada modelo creado, donde los valores clasificados correctamente fueron rotundamente superior a los clasificados incorrectamente, obteniendo una precisión promedio del 99,8%.</a:t>
            </a:r>
          </a:p>
          <a:p>
            <a:pPr marL="285750" indent="-285750" algn="just">
              <a:buFont typeface="Arial" panose="020B0604020202020204" pitchFamily="34" charset="0"/>
              <a:buChar char="•"/>
            </a:pPr>
            <a:endParaRPr lang="es-EC" dirty="0"/>
          </a:p>
          <a:p>
            <a:pPr marL="285750" indent="-285750">
              <a:buFont typeface="Arial" panose="020B0604020202020204" pitchFamily="34" charset="0"/>
              <a:buChar char="•"/>
            </a:pPr>
            <a:endParaRPr lang="es-ES_tradnl" dirty="0"/>
          </a:p>
        </p:txBody>
      </p:sp>
    </p:spTree>
    <p:extLst>
      <p:ext uri="{BB962C8B-B14F-4D97-AF65-F5344CB8AC3E}">
        <p14:creationId xmlns:p14="http://schemas.microsoft.com/office/powerpoint/2010/main" val="188167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6516" y="285732"/>
            <a:ext cx="2893356" cy="400110"/>
          </a:xfrm>
          <a:prstGeom prst="rect">
            <a:avLst/>
          </a:prstGeom>
          <a:noFill/>
        </p:spPr>
        <p:txBody>
          <a:bodyPr wrap="none" rtlCol="0">
            <a:spAutoFit/>
          </a:bodyPr>
          <a:lstStyle/>
          <a:p>
            <a:r>
              <a:rPr lang="es-ES" altLang="zh-CN" sz="2000" b="1" dirty="0">
                <a:solidFill>
                  <a:srgbClr val="002060"/>
                </a:solidFill>
                <a:latin typeface="微软雅黑" pitchFamily="34" charset="-122"/>
                <a:ea typeface="微软雅黑" pitchFamily="34" charset="-122"/>
              </a:rPr>
              <a:t>RECOMENDACIONES</a:t>
            </a:r>
            <a:endParaRPr lang="zh-CN" altLang="en-US" sz="2000" b="1" dirty="0">
              <a:solidFill>
                <a:srgbClr val="002060"/>
              </a:solidFill>
              <a:latin typeface="微软雅黑" pitchFamily="34" charset="-122"/>
              <a:ea typeface="微软雅黑" pitchFamily="34" charset="-122"/>
            </a:endParaRPr>
          </a:p>
        </p:txBody>
      </p:sp>
      <p:sp>
        <p:nvSpPr>
          <p:cNvPr id="16" name="Rectángulo 15">
            <a:extLst>
              <a:ext uri="{FF2B5EF4-FFF2-40B4-BE49-F238E27FC236}">
                <a16:creationId xmlns:a16="http://schemas.microsoft.com/office/drawing/2014/main" id="{66667F93-D57D-6947-9373-CC42758A3B54}"/>
              </a:ext>
            </a:extLst>
          </p:cNvPr>
          <p:cNvSpPr/>
          <p:nvPr/>
        </p:nvSpPr>
        <p:spPr>
          <a:xfrm>
            <a:off x="467544" y="685842"/>
            <a:ext cx="7992888" cy="4801314"/>
          </a:xfrm>
          <a:prstGeom prst="rect">
            <a:avLst/>
          </a:prstGeom>
        </p:spPr>
        <p:txBody>
          <a:bodyPr wrap="square">
            <a:spAutoFit/>
          </a:bodyPr>
          <a:lstStyle/>
          <a:p>
            <a:pPr marL="285750" indent="-285750" algn="just">
              <a:buFont typeface="Arial" panose="020B0604020202020204" pitchFamily="34" charset="0"/>
              <a:buChar char="•"/>
            </a:pPr>
            <a:r>
              <a:rPr lang="es-EC" dirty="0"/>
              <a:t>Se recomienda implementar un sistema predictivo basándose en los modelos creados para que sean utilizados por las personas encargadas del análisis de otorgamiento o no de créditos, permitiendo el ahorro de tiempo y confianza en las decisiones tomadas.</a:t>
            </a:r>
          </a:p>
          <a:p>
            <a:pPr marL="285750" indent="-285750" algn="just">
              <a:buFont typeface="Arial" panose="020B0604020202020204" pitchFamily="34" charset="0"/>
              <a:buChar char="•"/>
            </a:pPr>
            <a:r>
              <a:rPr lang="es-EC" dirty="0"/>
              <a:t>Mediante los resultados obtenidos, la cooperativa de Ahorro y Crédito puede segmentar sus productos a clientes específicos en base a los patrones de buenos pagadores, para de esta manera aumentar el número de socios y créditos otorgados mejorando la rentabilidad de la cooperativa de Ahorro y Crédito.</a:t>
            </a:r>
          </a:p>
          <a:p>
            <a:pPr marL="285750" indent="-285750" algn="just">
              <a:buFont typeface="Arial" panose="020B0604020202020204" pitchFamily="34" charset="0"/>
              <a:buChar char="•"/>
            </a:pPr>
            <a:r>
              <a:rPr lang="es-EC" dirty="0"/>
              <a:t>Se recomienda mejorar los reportes presentados utilizando las múltiples ventajas de la herramienta KMINE, por ejemplo, reportes en Tableau. Además, considerar el uso de otros operadores de análisis estadístico y automatización para obtener mejores resultados.</a:t>
            </a:r>
          </a:p>
          <a:p>
            <a:pPr marL="285750" indent="-285750" algn="just">
              <a:buFont typeface="Arial" panose="020B0604020202020204" pitchFamily="34" charset="0"/>
              <a:buChar char="•"/>
            </a:pPr>
            <a:r>
              <a:rPr lang="es-EC" dirty="0"/>
              <a:t>Con los mismos datos se recomienda crear un modelo que determine si un crédito aprobado se castigado o no, por mora en los pagos pendientes y así tomar las acciones pertinentes y que la cooperativa no genere índices de morosidad </a:t>
            </a:r>
            <a:endParaRPr lang="es-ES_tradnl" dirty="0"/>
          </a:p>
        </p:txBody>
      </p:sp>
    </p:spTree>
    <p:extLst>
      <p:ext uri="{BB962C8B-B14F-4D97-AF65-F5344CB8AC3E}">
        <p14:creationId xmlns:p14="http://schemas.microsoft.com/office/powerpoint/2010/main" val="3760982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812D06-94A3-964B-902A-9AC042B66AC1}"/>
              </a:ext>
            </a:extLst>
          </p:cNvPr>
          <p:cNvSpPr>
            <a:spLocks noGrp="1"/>
          </p:cNvSpPr>
          <p:nvPr>
            <p:ph type="ctrTitle"/>
          </p:nvPr>
        </p:nvSpPr>
        <p:spPr>
          <a:xfrm>
            <a:off x="827584" y="133216"/>
            <a:ext cx="8944759" cy="697260"/>
          </a:xfrm>
        </p:spPr>
        <p:txBody>
          <a:bodyPr>
            <a:noAutofit/>
          </a:bodyPr>
          <a:lstStyle/>
          <a:p>
            <a:pPr algn="l">
              <a:lnSpc>
                <a:spcPct val="150000"/>
              </a:lnSpc>
            </a:pPr>
            <a:r>
              <a:rPr lang="es-ES_tradnl" sz="2400" b="1" dirty="0">
                <a:solidFill>
                  <a:srgbClr val="002060"/>
                </a:solidFill>
                <a:effectLst>
                  <a:outerShdw blurRad="50800" dist="38100" algn="l" rotWithShape="0">
                    <a:prstClr val="black">
                      <a:alpha val="40000"/>
                    </a:prstClr>
                  </a:outerShdw>
                </a:effectLst>
                <a:latin typeface="微软雅黑" pitchFamily="34" charset="-122"/>
                <a:ea typeface="微软雅黑" pitchFamily="34" charset="-122"/>
              </a:rPr>
              <a:t>INTRODUCCIÓN</a:t>
            </a:r>
            <a:endParaRPr lang="es-EC" sz="2400" b="1" dirty="0">
              <a:solidFill>
                <a:srgbClr val="002060"/>
              </a:solidFill>
              <a:effectLst>
                <a:outerShdw blurRad="50800" dist="38100" algn="l" rotWithShape="0">
                  <a:prstClr val="black">
                    <a:alpha val="40000"/>
                  </a:prstClr>
                </a:outerShdw>
              </a:effectLst>
              <a:latin typeface="微软雅黑" pitchFamily="34" charset="-122"/>
              <a:ea typeface="微软雅黑" pitchFamily="34" charset="-122"/>
            </a:endParaRPr>
          </a:p>
        </p:txBody>
      </p:sp>
      <p:sp>
        <p:nvSpPr>
          <p:cNvPr id="3" name="Rectángulo 2">
            <a:extLst>
              <a:ext uri="{FF2B5EF4-FFF2-40B4-BE49-F238E27FC236}">
                <a16:creationId xmlns:a16="http://schemas.microsoft.com/office/drawing/2014/main" id="{BDA7FED2-5DAE-384E-B6AF-2F525FE41F40}"/>
              </a:ext>
            </a:extLst>
          </p:cNvPr>
          <p:cNvSpPr/>
          <p:nvPr/>
        </p:nvSpPr>
        <p:spPr>
          <a:xfrm>
            <a:off x="850974" y="1417340"/>
            <a:ext cx="6192688" cy="3139321"/>
          </a:xfrm>
          <a:prstGeom prst="rect">
            <a:avLst/>
          </a:prstGeom>
        </p:spPr>
        <p:txBody>
          <a:bodyPr wrap="square">
            <a:spAutoFit/>
          </a:bodyPr>
          <a:lstStyle/>
          <a:p>
            <a:pPr algn="just"/>
            <a:r>
              <a:rPr lang="es-EC" dirty="0">
                <a:latin typeface="Times New Roman" panose="02020603050405020304" pitchFamily="18" charset="0"/>
                <a:ea typeface="Times New Roman" panose="02020603050405020304" pitchFamily="18" charset="0"/>
              </a:rPr>
              <a:t>Las cooperativas de ahorro y crédito son organizaciones jurídicas que realizan actividades de intermediación financiera, donde su producto central son los microcréditos que se otorgan a quienes no puede justificar fácilmente sus ingresos. </a:t>
            </a:r>
          </a:p>
          <a:p>
            <a:pPr algn="just"/>
            <a:r>
              <a:rPr lang="es-EC" dirty="0">
                <a:latin typeface="Times New Roman" panose="02020603050405020304" pitchFamily="18" charset="0"/>
              </a:rPr>
              <a:t>Cuando una persona ingresa a la cooperativa a solicitar un crédito, un asesor de crédito analiza su buró, luego se analiza los documentos que respaldan los ingresos y garantías en función a la actividad, el perfil de los socios y el destino al cual se va a dar uso el crédito; al final de acuerdo a su experiencia resuelve otorgar o negar el crédito.</a:t>
            </a:r>
          </a:p>
          <a:p>
            <a:pPr algn="just"/>
            <a:endParaRPr lang="es-EC" dirty="0"/>
          </a:p>
        </p:txBody>
      </p:sp>
    </p:spTree>
    <p:extLst>
      <p:ext uri="{BB962C8B-B14F-4D97-AF65-F5344CB8AC3E}">
        <p14:creationId xmlns:p14="http://schemas.microsoft.com/office/powerpoint/2010/main" val="2645121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1993404"/>
            <a:ext cx="4047070" cy="1107996"/>
          </a:xfrm>
          <a:prstGeom prst="rect">
            <a:avLst/>
          </a:prstGeom>
          <a:noFill/>
        </p:spPr>
        <p:txBody>
          <a:bodyPr wrap="none" rtlCol="0">
            <a:spAutoFit/>
          </a:bodyPr>
          <a:lstStyle/>
          <a:p>
            <a:r>
              <a:rPr lang="es-ES" altLang="zh-CN" sz="6600" b="1" dirty="0">
                <a:solidFill>
                  <a:srgbClr val="002060"/>
                </a:solidFill>
                <a:latin typeface="微软雅黑" pitchFamily="34" charset="-122"/>
                <a:ea typeface="微软雅黑" pitchFamily="34" charset="-122"/>
              </a:rPr>
              <a:t>GRACIAS</a:t>
            </a:r>
            <a:endParaRPr lang="zh-CN" altLang="en-US" sz="6600" b="1" dirty="0">
              <a:solidFill>
                <a:srgbClr val="002060"/>
              </a:solidFill>
              <a:latin typeface="微软雅黑" pitchFamily="34" charset="-122"/>
              <a:ea typeface="微软雅黑" pitchFamily="34" charset="-122"/>
            </a:endParaRPr>
          </a:p>
        </p:txBody>
      </p:sp>
    </p:spTree>
    <p:extLst>
      <p:ext uri="{BB962C8B-B14F-4D97-AF65-F5344CB8AC3E}">
        <p14:creationId xmlns:p14="http://schemas.microsoft.com/office/powerpoint/2010/main" val="1265993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85732"/>
            <a:ext cx="4605620" cy="400110"/>
          </a:xfrm>
          <a:prstGeom prst="rect">
            <a:avLst/>
          </a:prstGeom>
          <a:noFill/>
        </p:spPr>
        <p:txBody>
          <a:bodyPr wrap="none" rtlCol="0">
            <a:spAutoFit/>
          </a:bodyPr>
          <a:lstStyle/>
          <a:p>
            <a:r>
              <a:rPr lang="es-ES" altLang="zh-CN" sz="2000" b="1">
                <a:solidFill>
                  <a:srgbClr val="002060"/>
                </a:solidFill>
                <a:latin typeface="微软雅黑" pitchFamily="34" charset="-122"/>
                <a:ea typeface="微软雅黑" pitchFamily="34" charset="-122"/>
              </a:rPr>
              <a:t>PLANTEAMIENTO DEL PROBLEMA</a:t>
            </a:r>
            <a:endParaRPr lang="zh-CN" altLang="en-US" sz="2000" b="1" dirty="0">
              <a:solidFill>
                <a:srgbClr val="002060"/>
              </a:solidFill>
              <a:latin typeface="微软雅黑" pitchFamily="34" charset="-122"/>
              <a:ea typeface="微软雅黑" pitchFamily="34" charset="-122"/>
            </a:endParaRPr>
          </a:p>
        </p:txBody>
      </p:sp>
      <p:grpSp>
        <p:nvGrpSpPr>
          <p:cNvPr id="24" name="Grupo 23">
            <a:extLst>
              <a:ext uri="{FF2B5EF4-FFF2-40B4-BE49-F238E27FC236}">
                <a16:creationId xmlns:a16="http://schemas.microsoft.com/office/drawing/2014/main" id="{5D3DA1A7-62C4-D947-90C3-73E8FC22198B}"/>
              </a:ext>
            </a:extLst>
          </p:cNvPr>
          <p:cNvGrpSpPr/>
          <p:nvPr/>
        </p:nvGrpSpPr>
        <p:grpSpPr>
          <a:xfrm>
            <a:off x="285720" y="685842"/>
            <a:ext cx="8462744" cy="4403907"/>
            <a:chOff x="0" y="0"/>
            <a:chExt cx="6086963" cy="2545519"/>
          </a:xfrm>
        </p:grpSpPr>
        <p:sp>
          <p:nvSpPr>
            <p:cNvPr id="26" name="Rectángulo 25">
              <a:extLst>
                <a:ext uri="{FF2B5EF4-FFF2-40B4-BE49-F238E27FC236}">
                  <a16:creationId xmlns:a16="http://schemas.microsoft.com/office/drawing/2014/main" id="{8D52B54A-98AB-C048-B69B-BA3300830BD8}"/>
                </a:ext>
              </a:extLst>
            </p:cNvPr>
            <p:cNvSpPr/>
            <p:nvPr/>
          </p:nvSpPr>
          <p:spPr>
            <a:xfrm>
              <a:off x="4889988" y="1009161"/>
              <a:ext cx="1196975" cy="8032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52095" algn="ctr">
                <a:lnSpc>
                  <a:spcPct val="200000"/>
                </a:lnSpc>
                <a:spcAft>
                  <a:spcPts val="0"/>
                </a:spcAft>
              </a:pPr>
              <a:r>
                <a:rPr lang="es-ES" sz="2000" spc="-15" dirty="0">
                  <a:effectLst/>
                  <a:latin typeface="Times New Roman" panose="02020603050405020304" pitchFamily="18" charset="0"/>
                  <a:ea typeface="Times New Roman" panose="02020603050405020304" pitchFamily="18" charset="0"/>
                </a:rPr>
                <a:t>Alto índice de morosidad</a:t>
              </a:r>
              <a:endParaRPr lang="es-EC" sz="2000" dirty="0">
                <a:effectLst/>
                <a:latin typeface="Times New Roman" panose="02020603050405020304" pitchFamily="18" charset="0"/>
                <a:ea typeface="Times New Roman" panose="02020603050405020304" pitchFamily="18" charset="0"/>
              </a:endParaRPr>
            </a:p>
          </p:txBody>
        </p:sp>
        <p:cxnSp>
          <p:nvCxnSpPr>
            <p:cNvPr id="27" name="Conector recto 26">
              <a:extLst>
                <a:ext uri="{FF2B5EF4-FFF2-40B4-BE49-F238E27FC236}">
                  <a16:creationId xmlns:a16="http://schemas.microsoft.com/office/drawing/2014/main" id="{02BE4B72-ED6A-254D-B434-827D869A1706}"/>
                </a:ext>
              </a:extLst>
            </p:cNvPr>
            <p:cNvCxnSpPr/>
            <p:nvPr/>
          </p:nvCxnSpPr>
          <p:spPr>
            <a:xfrm flipH="1">
              <a:off x="138234" y="1329592"/>
              <a:ext cx="475682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8" name="Conector recto 27">
              <a:extLst>
                <a:ext uri="{FF2B5EF4-FFF2-40B4-BE49-F238E27FC236}">
                  <a16:creationId xmlns:a16="http://schemas.microsoft.com/office/drawing/2014/main" id="{8CDECD15-7382-4841-841C-C8CA64498EE2}"/>
                </a:ext>
              </a:extLst>
            </p:cNvPr>
            <p:cNvCxnSpPr/>
            <p:nvPr/>
          </p:nvCxnSpPr>
          <p:spPr>
            <a:xfrm flipH="1" flipV="1">
              <a:off x="2811096" y="493346"/>
              <a:ext cx="498475" cy="810260"/>
            </a:xfrm>
            <a:prstGeom prst="line">
              <a:avLst/>
            </a:prstGeom>
          </p:spPr>
          <p:style>
            <a:lnRef idx="1">
              <a:schemeClr val="accent2"/>
            </a:lnRef>
            <a:fillRef idx="0">
              <a:schemeClr val="accent2"/>
            </a:fillRef>
            <a:effectRef idx="0">
              <a:schemeClr val="accent2"/>
            </a:effectRef>
            <a:fontRef idx="minor">
              <a:schemeClr val="tx1"/>
            </a:fontRef>
          </p:style>
        </p:cxnSp>
        <p:cxnSp>
          <p:nvCxnSpPr>
            <p:cNvPr id="48" name="Conector recto 47">
              <a:extLst>
                <a:ext uri="{FF2B5EF4-FFF2-40B4-BE49-F238E27FC236}">
                  <a16:creationId xmlns:a16="http://schemas.microsoft.com/office/drawing/2014/main" id="{F0B76F3F-C086-A64F-A49E-CCFD91983AE9}"/>
                </a:ext>
              </a:extLst>
            </p:cNvPr>
            <p:cNvCxnSpPr/>
            <p:nvPr/>
          </p:nvCxnSpPr>
          <p:spPr>
            <a:xfrm flipH="1" flipV="1">
              <a:off x="833803" y="493346"/>
              <a:ext cx="498475" cy="810260"/>
            </a:xfrm>
            <a:prstGeom prst="line">
              <a:avLst/>
            </a:prstGeom>
          </p:spPr>
          <p:style>
            <a:lnRef idx="1">
              <a:schemeClr val="accent2"/>
            </a:lnRef>
            <a:fillRef idx="0">
              <a:schemeClr val="accent2"/>
            </a:fillRef>
            <a:effectRef idx="0">
              <a:schemeClr val="accent2"/>
            </a:effectRef>
            <a:fontRef idx="minor">
              <a:schemeClr val="tx1"/>
            </a:fontRef>
          </p:style>
        </p:cxnSp>
        <p:cxnSp>
          <p:nvCxnSpPr>
            <p:cNvPr id="49" name="Conector recto 48">
              <a:extLst>
                <a:ext uri="{FF2B5EF4-FFF2-40B4-BE49-F238E27FC236}">
                  <a16:creationId xmlns:a16="http://schemas.microsoft.com/office/drawing/2014/main" id="{2B4C7675-0124-0247-AC97-5F2FF95426C4}"/>
                </a:ext>
              </a:extLst>
            </p:cNvPr>
            <p:cNvCxnSpPr/>
            <p:nvPr/>
          </p:nvCxnSpPr>
          <p:spPr>
            <a:xfrm flipV="1">
              <a:off x="2670419" y="1313961"/>
              <a:ext cx="602615" cy="734060"/>
            </a:xfrm>
            <a:prstGeom prst="line">
              <a:avLst/>
            </a:prstGeom>
          </p:spPr>
          <p:style>
            <a:lnRef idx="1">
              <a:schemeClr val="accent2"/>
            </a:lnRef>
            <a:fillRef idx="0">
              <a:schemeClr val="accent2"/>
            </a:fillRef>
            <a:effectRef idx="0">
              <a:schemeClr val="accent2"/>
            </a:effectRef>
            <a:fontRef idx="minor">
              <a:schemeClr val="tx1"/>
            </a:fontRef>
          </p:style>
        </p:cxnSp>
        <p:cxnSp>
          <p:nvCxnSpPr>
            <p:cNvPr id="50" name="Conector recto 49">
              <a:extLst>
                <a:ext uri="{FF2B5EF4-FFF2-40B4-BE49-F238E27FC236}">
                  <a16:creationId xmlns:a16="http://schemas.microsoft.com/office/drawing/2014/main" id="{354B5380-C089-F546-8C32-093C68710272}"/>
                </a:ext>
              </a:extLst>
            </p:cNvPr>
            <p:cNvCxnSpPr/>
            <p:nvPr/>
          </p:nvCxnSpPr>
          <p:spPr>
            <a:xfrm flipV="1">
              <a:off x="661865" y="1313961"/>
              <a:ext cx="602615" cy="734060"/>
            </a:xfrm>
            <a:prstGeom prst="line">
              <a:avLst/>
            </a:prstGeom>
          </p:spPr>
          <p:style>
            <a:lnRef idx="1">
              <a:schemeClr val="accent2"/>
            </a:lnRef>
            <a:fillRef idx="2">
              <a:schemeClr val="accent2"/>
            </a:fillRef>
            <a:effectRef idx="1">
              <a:schemeClr val="accent2"/>
            </a:effectRef>
            <a:fontRef idx="minor">
              <a:schemeClr val="dk1"/>
            </a:fontRef>
          </p:style>
        </p:cxnSp>
        <p:sp>
          <p:nvSpPr>
            <p:cNvPr id="51" name="Rectángulo redondeado 50">
              <a:extLst>
                <a:ext uri="{FF2B5EF4-FFF2-40B4-BE49-F238E27FC236}">
                  <a16:creationId xmlns:a16="http://schemas.microsoft.com/office/drawing/2014/main" id="{AD412A50-EAC9-C04B-94EC-0DCBC8DE1290}"/>
                </a:ext>
              </a:extLst>
            </p:cNvPr>
            <p:cNvSpPr/>
            <p:nvPr/>
          </p:nvSpPr>
          <p:spPr>
            <a:xfrm>
              <a:off x="2250830" y="0"/>
              <a:ext cx="1242204" cy="407035"/>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52095" algn="ctr">
                <a:spcAft>
                  <a:spcPts val="0"/>
                </a:spcAft>
              </a:pPr>
              <a:r>
                <a:rPr lang="es-ES" sz="1600" dirty="0">
                  <a:effectLst/>
                  <a:latin typeface="Times New Roman" panose="02020603050405020304" pitchFamily="18" charset="0"/>
                  <a:ea typeface="Times New Roman" panose="02020603050405020304" pitchFamily="18" charset="0"/>
                </a:rPr>
                <a:t>Créditos mal otorgados</a:t>
              </a:r>
              <a:endParaRPr lang="es-EC" sz="2800" dirty="0">
                <a:effectLst/>
                <a:latin typeface="Times New Roman" panose="02020603050405020304" pitchFamily="18" charset="0"/>
                <a:ea typeface="Times New Roman" panose="02020603050405020304" pitchFamily="18" charset="0"/>
              </a:endParaRPr>
            </a:p>
          </p:txBody>
        </p:sp>
        <p:sp>
          <p:nvSpPr>
            <p:cNvPr id="52" name="Rectángulo redondeado 51">
              <a:extLst>
                <a:ext uri="{FF2B5EF4-FFF2-40B4-BE49-F238E27FC236}">
                  <a16:creationId xmlns:a16="http://schemas.microsoft.com/office/drawing/2014/main" id="{70D03F3E-137D-7948-A3D1-042833130D6B}"/>
                </a:ext>
              </a:extLst>
            </p:cNvPr>
            <p:cNvSpPr/>
            <p:nvPr/>
          </p:nvSpPr>
          <p:spPr>
            <a:xfrm>
              <a:off x="0" y="2024184"/>
              <a:ext cx="1552755" cy="521335"/>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52095" algn="ctr"/>
              <a:r>
                <a:rPr lang="es-ES" sz="1600" dirty="0">
                  <a:latin typeface="Times New Roman" panose="02020603050405020304" pitchFamily="18" charset="0"/>
                </a:rPr>
                <a:t>Clientes sin historial no pueden acceder a créditos</a:t>
              </a:r>
              <a:endParaRPr lang="es-EC" sz="1600" dirty="0">
                <a:latin typeface="Times New Roman" panose="02020603050405020304" pitchFamily="18" charset="0"/>
              </a:endParaRPr>
            </a:p>
          </p:txBody>
        </p:sp>
        <p:sp>
          <p:nvSpPr>
            <p:cNvPr id="53" name="Rectángulo redondeado 52">
              <a:extLst>
                <a:ext uri="{FF2B5EF4-FFF2-40B4-BE49-F238E27FC236}">
                  <a16:creationId xmlns:a16="http://schemas.microsoft.com/office/drawing/2014/main" id="{B63FD837-F1E9-2049-AE3C-8575637AD844}"/>
                </a:ext>
              </a:extLst>
            </p:cNvPr>
            <p:cNvSpPr/>
            <p:nvPr/>
          </p:nvSpPr>
          <p:spPr>
            <a:xfrm>
              <a:off x="2282092" y="2071077"/>
              <a:ext cx="1081405" cy="388188"/>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52095" algn="ctr"/>
              <a:r>
                <a:rPr lang="es-ES" sz="1600" dirty="0">
                  <a:latin typeface="Times New Roman" panose="02020603050405020304" pitchFamily="18" charset="0"/>
                </a:rPr>
                <a:t>Falta de competitividad</a:t>
              </a:r>
              <a:endParaRPr lang="es-EC" sz="1600" dirty="0">
                <a:latin typeface="Times New Roman" panose="02020603050405020304" pitchFamily="18" charset="0"/>
              </a:endParaRPr>
            </a:p>
          </p:txBody>
        </p:sp>
        <p:sp>
          <p:nvSpPr>
            <p:cNvPr id="54" name="Rectángulo redondeado 53">
              <a:extLst>
                <a:ext uri="{FF2B5EF4-FFF2-40B4-BE49-F238E27FC236}">
                  <a16:creationId xmlns:a16="http://schemas.microsoft.com/office/drawing/2014/main" id="{B7DABA1E-A7D9-9E40-80AA-025BD63C44D6}"/>
                </a:ext>
              </a:extLst>
            </p:cNvPr>
            <p:cNvSpPr/>
            <p:nvPr/>
          </p:nvSpPr>
          <p:spPr>
            <a:xfrm>
              <a:off x="196850" y="42007"/>
              <a:ext cx="1203325" cy="452755"/>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52095" algn="ctr"/>
              <a:r>
                <a:rPr lang="es-ES" sz="1600" dirty="0">
                  <a:latin typeface="Times New Roman" panose="02020603050405020304" pitchFamily="18" charset="0"/>
                </a:rPr>
                <a:t>Deficiencia en procesos crediticios</a:t>
              </a:r>
              <a:endParaRPr lang="es-EC" sz="1600" dirty="0">
                <a:latin typeface="Times New Roman" panose="02020603050405020304" pitchFamily="18" charset="0"/>
              </a:endParaRPr>
            </a:p>
          </p:txBody>
        </p:sp>
        <p:sp>
          <p:nvSpPr>
            <p:cNvPr id="55" name="Cuadro de texto 107">
              <a:extLst>
                <a:ext uri="{FF2B5EF4-FFF2-40B4-BE49-F238E27FC236}">
                  <a16:creationId xmlns:a16="http://schemas.microsoft.com/office/drawing/2014/main" id="{8AC43852-DFAD-384E-AE25-7299B284A9AB}"/>
                </a:ext>
              </a:extLst>
            </p:cNvPr>
            <p:cNvSpPr txBox="1"/>
            <p:nvPr/>
          </p:nvSpPr>
          <p:spPr>
            <a:xfrm>
              <a:off x="2897065" y="540238"/>
              <a:ext cx="1925320" cy="6299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270510" indent="-270510" algn="just">
                <a:spcAft>
                  <a:spcPts val="0"/>
                </a:spcAft>
                <a:defRPr sz="1200" spc="-15">
                  <a:effectLst/>
                  <a:latin typeface="Times New Roman" panose="02020603050405020304" pitchFamily="18" charset="0"/>
                  <a:ea typeface="Times New Roman" panose="02020603050405020304" pitchFamily="18" charset="0"/>
                </a:defRPr>
              </a:lvl1pPr>
            </a:lstStyle>
            <a:p>
              <a:r>
                <a:rPr lang="es-EC" dirty="0"/>
                <a:t>-</a:t>
              </a:r>
              <a:r>
                <a:rPr lang="es-ES" dirty="0"/>
                <a:t>Personal con poca experiencia en el área crediticia.</a:t>
              </a:r>
              <a:endParaRPr lang="es-EC" dirty="0"/>
            </a:p>
            <a:p>
              <a:r>
                <a:rPr lang="es-ES" dirty="0"/>
                <a:t>      -Se desconoce los indicadores que.                      presenta un mal pagador.</a:t>
              </a:r>
              <a:endParaRPr lang="es-EC" dirty="0"/>
            </a:p>
          </p:txBody>
        </p:sp>
        <p:sp>
          <p:nvSpPr>
            <p:cNvPr id="56" name="Cuadro de texto 106">
              <a:extLst>
                <a:ext uri="{FF2B5EF4-FFF2-40B4-BE49-F238E27FC236}">
                  <a16:creationId xmlns:a16="http://schemas.microsoft.com/office/drawing/2014/main" id="{9BAE519A-BB67-4446-A245-B41A3470DED6}"/>
                </a:ext>
              </a:extLst>
            </p:cNvPr>
            <p:cNvSpPr txBox="1"/>
            <p:nvPr/>
          </p:nvSpPr>
          <p:spPr>
            <a:xfrm>
              <a:off x="974480" y="680915"/>
              <a:ext cx="1925320" cy="6299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70510" indent="-270510" algn="just">
                <a:spcAft>
                  <a:spcPts val="0"/>
                </a:spcAft>
              </a:pPr>
              <a:r>
                <a:rPr lang="es-EC" sz="1200" spc="-15" dirty="0">
                  <a:effectLst/>
                  <a:latin typeface="Times New Roman" panose="02020603050405020304" pitchFamily="18" charset="0"/>
                  <a:ea typeface="Times New Roman" panose="02020603050405020304" pitchFamily="18" charset="0"/>
                </a:rPr>
                <a:t>Considerados </a:t>
              </a:r>
              <a:r>
                <a:rPr lang="es-ES" sz="1200" spc="-15" dirty="0">
                  <a:effectLst/>
                  <a:latin typeface="Times New Roman" panose="02020603050405020304" pitchFamily="18" charset="0"/>
                  <a:ea typeface="Times New Roman" panose="02020603050405020304" pitchFamily="18" charset="0"/>
                </a:rPr>
                <a:t>con una alta probabilidad de incumplir sus obligaciones ya que no existen patrones de comportamiento</a:t>
              </a:r>
              <a:endParaRPr lang="es-EC" sz="2000" dirty="0">
                <a:effectLst/>
                <a:latin typeface="Times New Roman" panose="02020603050405020304" pitchFamily="18" charset="0"/>
                <a:ea typeface="Times New Roman" panose="02020603050405020304" pitchFamily="18" charset="0"/>
              </a:endParaRPr>
            </a:p>
          </p:txBody>
        </p:sp>
        <p:sp>
          <p:nvSpPr>
            <p:cNvPr id="57" name="Cuadro de texto 74">
              <a:extLst>
                <a:ext uri="{FF2B5EF4-FFF2-40B4-BE49-F238E27FC236}">
                  <a16:creationId xmlns:a16="http://schemas.microsoft.com/office/drawing/2014/main" id="{3105FC22-2D74-024E-8477-CFDF70554FFE}"/>
                </a:ext>
              </a:extLst>
            </p:cNvPr>
            <p:cNvSpPr txBox="1"/>
            <p:nvPr/>
          </p:nvSpPr>
          <p:spPr>
            <a:xfrm>
              <a:off x="1068833" y="1469192"/>
              <a:ext cx="1648460" cy="54346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270510" indent="-270510" algn="just">
                <a:spcAft>
                  <a:spcPts val="0"/>
                </a:spcAft>
                <a:defRPr sz="1200" spc="-15">
                  <a:effectLst/>
                  <a:latin typeface="Times New Roman" panose="02020603050405020304" pitchFamily="18" charset="0"/>
                  <a:ea typeface="Times New Roman" panose="02020603050405020304" pitchFamily="18" charset="0"/>
                </a:defRPr>
              </a:lvl1pPr>
            </a:lstStyle>
            <a:p>
              <a:r>
                <a:rPr lang="es-ES" dirty="0"/>
                <a:t>Tiempos para determinar si un cliente es apto o no para acceder al préstamo son largos.</a:t>
              </a:r>
              <a:endParaRPr lang="es-EC" dirty="0"/>
            </a:p>
          </p:txBody>
        </p:sp>
        <p:sp>
          <p:nvSpPr>
            <p:cNvPr id="58" name="Cuadro de texto 73">
              <a:extLst>
                <a:ext uri="{FF2B5EF4-FFF2-40B4-BE49-F238E27FC236}">
                  <a16:creationId xmlns:a16="http://schemas.microsoft.com/office/drawing/2014/main" id="{BC99422A-DC34-8C48-8973-C152BD0E6FF5}"/>
                </a:ext>
              </a:extLst>
            </p:cNvPr>
            <p:cNvSpPr txBox="1"/>
            <p:nvPr/>
          </p:nvSpPr>
          <p:spPr>
            <a:xfrm>
              <a:off x="3045557" y="1407746"/>
              <a:ext cx="1737360" cy="59563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270510" indent="-270510" algn="just">
                <a:spcAft>
                  <a:spcPts val="0"/>
                </a:spcAft>
                <a:defRPr sz="1200" spc="-15">
                  <a:effectLst/>
                  <a:latin typeface="Times New Roman" panose="02020603050405020304" pitchFamily="18" charset="0"/>
                  <a:ea typeface="Times New Roman" panose="02020603050405020304" pitchFamily="18" charset="0"/>
                </a:defRPr>
              </a:lvl1pPr>
            </a:lstStyle>
            <a:p>
              <a:r>
                <a:rPr lang="es-ES" dirty="0"/>
                <a:t>No existen campañas para retener al cliente y fidelizar a los socios, al no conocerse cuál es el estado actual de los socios.</a:t>
              </a:r>
              <a:endParaRPr lang="es-EC" dirty="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812D06-94A3-964B-902A-9AC042B66AC1}"/>
              </a:ext>
            </a:extLst>
          </p:cNvPr>
          <p:cNvSpPr>
            <a:spLocks noGrp="1"/>
          </p:cNvSpPr>
          <p:nvPr>
            <p:ph type="ctrTitle"/>
          </p:nvPr>
        </p:nvSpPr>
        <p:spPr>
          <a:xfrm>
            <a:off x="199241" y="121196"/>
            <a:ext cx="8944759" cy="697260"/>
          </a:xfrm>
        </p:spPr>
        <p:txBody>
          <a:bodyPr>
            <a:noAutofit/>
          </a:bodyPr>
          <a:lstStyle/>
          <a:p>
            <a:pPr algn="l">
              <a:lnSpc>
                <a:spcPct val="150000"/>
              </a:lnSpc>
            </a:pPr>
            <a:r>
              <a:rPr lang="es-ES_tradnl" sz="2000" b="1" dirty="0">
                <a:solidFill>
                  <a:srgbClr val="002060"/>
                </a:solidFill>
                <a:effectLst>
                  <a:outerShdw blurRad="50800" dist="38100" algn="l" rotWithShape="0">
                    <a:prstClr val="black">
                      <a:alpha val="40000"/>
                    </a:prstClr>
                  </a:outerShdw>
                </a:effectLst>
                <a:latin typeface="微软雅黑" pitchFamily="34" charset="-122"/>
                <a:ea typeface="微软雅黑" pitchFamily="34" charset="-122"/>
              </a:rPr>
              <a:t>OBJETIVO GENERAL</a:t>
            </a:r>
            <a:endParaRPr lang="es-EC" sz="2000" b="1" dirty="0">
              <a:solidFill>
                <a:srgbClr val="002060"/>
              </a:solidFill>
              <a:effectLst>
                <a:outerShdw blurRad="50800" dist="38100" algn="l" rotWithShape="0">
                  <a:prstClr val="black">
                    <a:alpha val="40000"/>
                  </a:prstClr>
                </a:outerShdw>
              </a:effectLst>
              <a:latin typeface="微软雅黑" pitchFamily="34" charset="-122"/>
              <a:ea typeface="微软雅黑" pitchFamily="34" charset="-122"/>
            </a:endParaRPr>
          </a:p>
        </p:txBody>
      </p:sp>
      <p:sp>
        <p:nvSpPr>
          <p:cNvPr id="6" name="Recortar rectángulo de esquina diagonal 5">
            <a:extLst>
              <a:ext uri="{FF2B5EF4-FFF2-40B4-BE49-F238E27FC236}">
                <a16:creationId xmlns:a16="http://schemas.microsoft.com/office/drawing/2014/main" id="{3DD8CC7F-92C8-7243-B375-42D4147B2359}"/>
              </a:ext>
            </a:extLst>
          </p:cNvPr>
          <p:cNvSpPr/>
          <p:nvPr/>
        </p:nvSpPr>
        <p:spPr>
          <a:xfrm>
            <a:off x="1763688" y="1417340"/>
            <a:ext cx="6408712" cy="2376264"/>
          </a:xfrm>
          <a:prstGeom prst="snip2DiagRect">
            <a:avLst/>
          </a:prstGeom>
          <a:effectLst>
            <a:glow rad="304800">
              <a:schemeClr val="accent1">
                <a:alpha val="42000"/>
              </a:schemeClr>
            </a:glow>
            <a:reflection blurRad="127000" stA="70000" endPos="37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Desarrollar un modelo de predicción del comportamiento de la cartera crediticia, mediante la aplicación de patrones para determinar los factores que influyen en el otorgamiento de créditos.</a:t>
            </a:r>
          </a:p>
        </p:txBody>
      </p:sp>
    </p:spTree>
    <p:extLst>
      <p:ext uri="{BB962C8B-B14F-4D97-AF65-F5344CB8AC3E}">
        <p14:creationId xmlns:p14="http://schemas.microsoft.com/office/powerpoint/2010/main" val="3564199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812D06-94A3-964B-902A-9AC042B66AC1}"/>
              </a:ext>
            </a:extLst>
          </p:cNvPr>
          <p:cNvSpPr>
            <a:spLocks noGrp="1"/>
          </p:cNvSpPr>
          <p:nvPr>
            <p:ph type="ctrTitle" idx="4294967295"/>
          </p:nvPr>
        </p:nvSpPr>
        <p:spPr>
          <a:xfrm>
            <a:off x="200025" y="120650"/>
            <a:ext cx="8943975" cy="698500"/>
          </a:xfrm>
        </p:spPr>
        <p:txBody>
          <a:bodyPr>
            <a:noAutofit/>
          </a:bodyPr>
          <a:lstStyle/>
          <a:p>
            <a:pPr algn="l">
              <a:lnSpc>
                <a:spcPct val="150000"/>
              </a:lnSpc>
            </a:pPr>
            <a:r>
              <a:rPr lang="es-ES_tradnl" sz="2000" b="1" dirty="0">
                <a:solidFill>
                  <a:srgbClr val="002060"/>
                </a:solidFill>
                <a:effectLst>
                  <a:outerShdw blurRad="50800" dist="38100" algn="l" rotWithShape="0">
                    <a:prstClr val="black">
                      <a:alpha val="40000"/>
                    </a:prstClr>
                  </a:outerShdw>
                </a:effectLst>
                <a:latin typeface="微软雅黑" pitchFamily="34" charset="-122"/>
                <a:ea typeface="微软雅黑" pitchFamily="34" charset="-122"/>
              </a:rPr>
              <a:t>OBJETIVOS ESPECÍFICOS</a:t>
            </a:r>
            <a:endParaRPr lang="es-EC" sz="2000" b="1" dirty="0">
              <a:solidFill>
                <a:srgbClr val="002060"/>
              </a:solidFill>
              <a:effectLst>
                <a:outerShdw blurRad="50800" dist="38100" algn="l" rotWithShape="0">
                  <a:prstClr val="black">
                    <a:alpha val="40000"/>
                  </a:prstClr>
                </a:outerShdw>
              </a:effectLst>
              <a:latin typeface="微软雅黑" pitchFamily="34" charset="-122"/>
              <a:ea typeface="微软雅黑" pitchFamily="34" charset="-122"/>
            </a:endParaRPr>
          </a:p>
        </p:txBody>
      </p:sp>
      <p:graphicFrame>
        <p:nvGraphicFramePr>
          <p:cNvPr id="4" name="Diagrama 3">
            <a:extLst>
              <a:ext uri="{FF2B5EF4-FFF2-40B4-BE49-F238E27FC236}">
                <a16:creationId xmlns:a16="http://schemas.microsoft.com/office/drawing/2014/main" id="{202EC9C1-598D-714D-8E93-6D1241C59C2A}"/>
              </a:ext>
            </a:extLst>
          </p:cNvPr>
          <p:cNvGraphicFramePr/>
          <p:nvPr>
            <p:extLst>
              <p:ext uri="{D42A27DB-BD31-4B8C-83A1-F6EECF244321}">
                <p14:modId xmlns:p14="http://schemas.microsoft.com/office/powerpoint/2010/main" val="55052429"/>
              </p:ext>
            </p:extLst>
          </p:nvPr>
        </p:nvGraphicFramePr>
        <p:xfrm>
          <a:off x="-180528" y="469900"/>
          <a:ext cx="8765247"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4894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812D06-94A3-964B-902A-9AC042B66AC1}"/>
              </a:ext>
            </a:extLst>
          </p:cNvPr>
          <p:cNvSpPr>
            <a:spLocks noGrp="1"/>
          </p:cNvSpPr>
          <p:nvPr>
            <p:ph type="ctrTitle"/>
          </p:nvPr>
        </p:nvSpPr>
        <p:spPr>
          <a:xfrm>
            <a:off x="199241" y="121196"/>
            <a:ext cx="8944759" cy="697260"/>
          </a:xfrm>
        </p:spPr>
        <p:txBody>
          <a:bodyPr>
            <a:noAutofit/>
          </a:bodyPr>
          <a:lstStyle/>
          <a:p>
            <a:pPr algn="l">
              <a:lnSpc>
                <a:spcPct val="150000"/>
              </a:lnSpc>
            </a:pPr>
            <a:r>
              <a:rPr lang="es-ES_tradnl" sz="2000" b="1" dirty="0">
                <a:solidFill>
                  <a:srgbClr val="002060"/>
                </a:solidFill>
                <a:effectLst>
                  <a:outerShdw blurRad="50800" dist="38100" algn="l" rotWithShape="0">
                    <a:prstClr val="black">
                      <a:alpha val="40000"/>
                    </a:prstClr>
                  </a:outerShdw>
                </a:effectLst>
                <a:latin typeface="微软雅黑" pitchFamily="34" charset="-122"/>
                <a:ea typeface="微软雅黑" pitchFamily="34" charset="-122"/>
              </a:rPr>
              <a:t>JUSTIFICACIÓN</a:t>
            </a:r>
            <a:endParaRPr lang="es-EC" sz="2000" b="1" dirty="0">
              <a:solidFill>
                <a:srgbClr val="002060"/>
              </a:solidFill>
              <a:effectLst>
                <a:outerShdw blurRad="50800" dist="38100" algn="l" rotWithShape="0">
                  <a:prstClr val="black">
                    <a:alpha val="40000"/>
                  </a:prstClr>
                </a:outerShdw>
              </a:effectLst>
              <a:latin typeface="微软雅黑" pitchFamily="34" charset="-122"/>
              <a:ea typeface="微软雅黑" pitchFamily="34" charset="-122"/>
            </a:endParaRPr>
          </a:p>
        </p:txBody>
      </p:sp>
      <p:sp>
        <p:nvSpPr>
          <p:cNvPr id="4" name="Rectángulo 3">
            <a:extLst>
              <a:ext uri="{FF2B5EF4-FFF2-40B4-BE49-F238E27FC236}">
                <a16:creationId xmlns:a16="http://schemas.microsoft.com/office/drawing/2014/main" id="{03AD52C3-D014-0846-AA9F-065C4088C994}"/>
              </a:ext>
            </a:extLst>
          </p:cNvPr>
          <p:cNvSpPr/>
          <p:nvPr/>
        </p:nvSpPr>
        <p:spPr>
          <a:xfrm>
            <a:off x="539552" y="1273324"/>
            <a:ext cx="6858000" cy="3518912"/>
          </a:xfrm>
          <a:prstGeom prst="rect">
            <a:avLst/>
          </a:prstGeom>
        </p:spPr>
        <p:txBody>
          <a:bodyPr wrap="square">
            <a:spAutoFit/>
          </a:bodyPr>
          <a:lstStyle/>
          <a:p>
            <a:pPr indent="252095" algn="just">
              <a:spcAft>
                <a:spcPts val="800"/>
              </a:spcAft>
            </a:pPr>
            <a:r>
              <a:rPr lang="es-EC" dirty="0">
                <a:latin typeface="Times New Roman" panose="02020603050405020304" pitchFamily="18" charset="0"/>
                <a:ea typeface="Times New Roman" panose="02020603050405020304" pitchFamily="18" charset="0"/>
              </a:rPr>
              <a:t>El proyecto realizado obtuvo un modelo de predicción del comportamiento de la cartera crediticia, para cooperativas de ahorro y crédito, buscando reducir el índice de morosidad y riesgo crediticio identificando a un buen pagador. </a:t>
            </a:r>
            <a:r>
              <a:rPr lang="es-EC" b="1" dirty="0">
                <a:latin typeface="Times New Roman" panose="02020603050405020304" pitchFamily="18" charset="0"/>
                <a:ea typeface="Times New Roman" panose="02020603050405020304" pitchFamily="18" charset="0"/>
              </a:rPr>
              <a:t>Con la investigación realizada se consiguió optimizar el otorgamiento de créditos, minimizar el tiempo de cobranza y dar mayor tiempo al análisis de nuevos créditos.</a:t>
            </a:r>
          </a:p>
          <a:p>
            <a:pPr indent="252095" algn="just">
              <a:spcAft>
                <a:spcPts val="800"/>
              </a:spcAft>
            </a:pPr>
            <a:r>
              <a:rPr lang="es-EC" dirty="0">
                <a:latin typeface="Times New Roman" panose="02020603050405020304" pitchFamily="18" charset="0"/>
                <a:ea typeface="Times New Roman" panose="02020603050405020304" pitchFamily="18" charset="0"/>
              </a:rPr>
              <a:t>Para crear el modelo se utilizaron algoritmos que predijeron el comportamiento de los datos adaptándose a la necesidad del negocio. Posteriormente, se estableció que patrones identifican a un mal pagador, utilizando un Dashboard para visualizar los factores y el resultado final de buen o mal pagador.</a:t>
            </a:r>
          </a:p>
        </p:txBody>
      </p:sp>
    </p:spTree>
    <p:extLst>
      <p:ext uri="{BB962C8B-B14F-4D97-AF65-F5344CB8AC3E}">
        <p14:creationId xmlns:p14="http://schemas.microsoft.com/office/powerpoint/2010/main" val="467101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09228"/>
            <a:ext cx="2188804" cy="400110"/>
          </a:xfrm>
          <a:prstGeom prst="rect">
            <a:avLst/>
          </a:prstGeom>
          <a:noFill/>
        </p:spPr>
        <p:txBody>
          <a:bodyPr wrap="none" rtlCol="0">
            <a:spAutoFit/>
          </a:bodyPr>
          <a:lstStyle/>
          <a:p>
            <a:r>
              <a:rPr lang="es-ES" altLang="zh-CN" sz="2000" b="1" dirty="0">
                <a:solidFill>
                  <a:srgbClr val="002060"/>
                </a:solidFill>
                <a:latin typeface="微软雅黑" pitchFamily="34" charset="-122"/>
                <a:ea typeface="微软雅黑" pitchFamily="34" charset="-122"/>
              </a:rPr>
              <a:t>METODOLOGÍA</a:t>
            </a:r>
            <a:endParaRPr lang="zh-CN" altLang="en-US" sz="2000" b="1" dirty="0">
              <a:solidFill>
                <a:srgbClr val="002060"/>
              </a:solidFill>
              <a:latin typeface="微软雅黑" pitchFamily="34" charset="-122"/>
              <a:ea typeface="微软雅黑" pitchFamily="34" charset="-122"/>
            </a:endParaRPr>
          </a:p>
        </p:txBody>
      </p:sp>
      <p:sp>
        <p:nvSpPr>
          <p:cNvPr id="3" name="Rectángulo 2">
            <a:extLst>
              <a:ext uri="{FF2B5EF4-FFF2-40B4-BE49-F238E27FC236}">
                <a16:creationId xmlns:a16="http://schemas.microsoft.com/office/drawing/2014/main" id="{FAE941CC-FE68-7D40-99B7-226CE6BBB0CC}"/>
              </a:ext>
            </a:extLst>
          </p:cNvPr>
          <p:cNvSpPr/>
          <p:nvPr/>
        </p:nvSpPr>
        <p:spPr>
          <a:xfrm>
            <a:off x="611560" y="1129308"/>
            <a:ext cx="7488832" cy="3693319"/>
          </a:xfrm>
          <a:prstGeom prst="rect">
            <a:avLst/>
          </a:prstGeom>
        </p:spPr>
        <p:txBody>
          <a:bodyPr wrap="square">
            <a:spAutoFit/>
          </a:bodyPr>
          <a:lstStyle/>
          <a:p>
            <a:pPr algn="just"/>
            <a:r>
              <a:rPr lang="es-EC" dirty="0"/>
              <a:t>Las organizaciones requieren contar con modelos que permitan evidenciar patrones de comportamiento útiles para optimizar sus procesos, sin embargo, es necesario un lineamiento oportuno en cuanto a metodologías, modelos y herramientas aplicables (Benalcazar &amp; Vinueza, 2017).</a:t>
            </a:r>
          </a:p>
          <a:p>
            <a:pPr algn="just"/>
            <a:r>
              <a:rPr lang="es-EC" dirty="0"/>
              <a:t>El proyecto está enfocado a la realización de un modelo de minería de datos por cuanto utilizará una metodología de investigación propia, para asegurar el éxito en el desarrollo de este.</a:t>
            </a:r>
          </a:p>
          <a:p>
            <a:pPr algn="just"/>
            <a:r>
              <a:rPr lang="es-EC" dirty="0"/>
              <a:t>Esta metodología consideró las siguientes fases:</a:t>
            </a:r>
          </a:p>
          <a:p>
            <a:pPr marL="285750" indent="-285750" algn="just">
              <a:buFont typeface="Arial" panose="020B0604020202020204" pitchFamily="34" charset="0"/>
              <a:buChar char="•"/>
            </a:pPr>
            <a:r>
              <a:rPr lang="es-EC" b="1" i="1" dirty="0"/>
              <a:t>Evaluar herramientas y métodos </a:t>
            </a:r>
          </a:p>
          <a:p>
            <a:pPr marL="285750" indent="-285750" algn="just">
              <a:buFont typeface="Arial" panose="020B0604020202020204" pitchFamily="34" charset="0"/>
              <a:buChar char="•"/>
            </a:pPr>
            <a:r>
              <a:rPr lang="es-EC" b="1" i="1" dirty="0"/>
              <a:t>Diseño del modelo</a:t>
            </a:r>
          </a:p>
          <a:p>
            <a:pPr marL="285750" indent="-285750" algn="just">
              <a:buFont typeface="Arial" panose="020B0604020202020204" pitchFamily="34" charset="0"/>
              <a:buChar char="•"/>
            </a:pPr>
            <a:r>
              <a:rPr lang="es-EC" b="1" i="1" dirty="0"/>
              <a:t>Implementación del modelo</a:t>
            </a:r>
          </a:p>
          <a:p>
            <a:pPr marL="285750" indent="-285750" algn="just">
              <a:buFont typeface="Arial" panose="020B0604020202020204" pitchFamily="34" charset="0"/>
              <a:buChar char="•"/>
            </a:pPr>
            <a:r>
              <a:rPr lang="es-EC" b="1" i="1" dirty="0"/>
              <a:t>Validación del modelo</a:t>
            </a:r>
          </a:p>
        </p:txBody>
      </p:sp>
    </p:spTree>
    <p:extLst>
      <p:ext uri="{BB962C8B-B14F-4D97-AF65-F5344CB8AC3E}">
        <p14:creationId xmlns:p14="http://schemas.microsoft.com/office/powerpoint/2010/main" val="1978136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25252"/>
            <a:ext cx="5314147" cy="400110"/>
          </a:xfrm>
          <a:prstGeom prst="rect">
            <a:avLst/>
          </a:prstGeom>
          <a:noFill/>
        </p:spPr>
        <p:txBody>
          <a:bodyPr wrap="none" rtlCol="0">
            <a:spAutoFit/>
          </a:bodyPr>
          <a:lstStyle/>
          <a:p>
            <a:r>
              <a:rPr lang="es-ES" altLang="zh-CN" sz="2000" b="1" i="1" u="sng" dirty="0">
                <a:solidFill>
                  <a:srgbClr val="002060"/>
                </a:solidFill>
                <a:latin typeface="微软雅黑" pitchFamily="34" charset="-122"/>
                <a:ea typeface="微软雅黑" pitchFamily="34" charset="-122"/>
              </a:rPr>
              <a:t>EVALUAR HERRAMIENTAS Y MÉTODOS </a:t>
            </a:r>
          </a:p>
        </p:txBody>
      </p:sp>
      <p:sp>
        <p:nvSpPr>
          <p:cNvPr id="3" name="Rectángulo 2">
            <a:extLst>
              <a:ext uri="{FF2B5EF4-FFF2-40B4-BE49-F238E27FC236}">
                <a16:creationId xmlns:a16="http://schemas.microsoft.com/office/drawing/2014/main" id="{2938C404-1C49-3241-9642-EC9A18A9A744}"/>
              </a:ext>
            </a:extLst>
          </p:cNvPr>
          <p:cNvSpPr/>
          <p:nvPr/>
        </p:nvSpPr>
        <p:spPr>
          <a:xfrm>
            <a:off x="539552" y="1201316"/>
            <a:ext cx="6840760" cy="646331"/>
          </a:xfrm>
          <a:prstGeom prst="rect">
            <a:avLst/>
          </a:prstGeom>
        </p:spPr>
        <p:txBody>
          <a:bodyPr wrap="square">
            <a:spAutoFit/>
          </a:bodyPr>
          <a:lstStyle/>
          <a:p>
            <a:r>
              <a:rPr lang="es-EC" dirty="0"/>
              <a:t>Fase en la que se determinaron las herramientas y métodos que ayudarán a determinar el comportamiento de cartera crediticia. </a:t>
            </a:r>
          </a:p>
        </p:txBody>
      </p:sp>
      <p:pic>
        <p:nvPicPr>
          <p:cNvPr id="8" name="Imagen 7">
            <a:extLst>
              <a:ext uri="{FF2B5EF4-FFF2-40B4-BE49-F238E27FC236}">
                <a16:creationId xmlns:a16="http://schemas.microsoft.com/office/drawing/2014/main" id="{B047B58A-2597-EC4E-AE5A-83E2E6D56FBC}"/>
              </a:ext>
            </a:extLst>
          </p:cNvPr>
          <p:cNvPicPr/>
          <p:nvPr/>
        </p:nvPicPr>
        <p:blipFill>
          <a:blip r:embed="rId3"/>
          <a:stretch>
            <a:fillRect/>
          </a:stretch>
        </p:blipFill>
        <p:spPr>
          <a:xfrm>
            <a:off x="179512" y="2002390"/>
            <a:ext cx="5781675" cy="2670175"/>
          </a:xfrm>
          <a:prstGeom prst="rect">
            <a:avLst/>
          </a:prstGeom>
        </p:spPr>
      </p:pic>
      <p:sp>
        <p:nvSpPr>
          <p:cNvPr id="6" name="Rectángulo 5">
            <a:extLst>
              <a:ext uri="{FF2B5EF4-FFF2-40B4-BE49-F238E27FC236}">
                <a16:creationId xmlns:a16="http://schemas.microsoft.com/office/drawing/2014/main" id="{9C9913C3-2588-B244-BBB6-6B9CA93D69AC}"/>
              </a:ext>
            </a:extLst>
          </p:cNvPr>
          <p:cNvSpPr/>
          <p:nvPr/>
        </p:nvSpPr>
        <p:spPr>
          <a:xfrm>
            <a:off x="539552" y="4672565"/>
            <a:ext cx="4960813" cy="523220"/>
          </a:xfrm>
          <a:prstGeom prst="rect">
            <a:avLst/>
          </a:prstGeom>
        </p:spPr>
        <p:txBody>
          <a:bodyPr wrap="square">
            <a:spAutoFit/>
          </a:bodyPr>
          <a:lstStyle/>
          <a:p>
            <a:pPr algn="ctr">
              <a:spcAft>
                <a:spcPts val="0"/>
              </a:spcAft>
            </a:pPr>
            <a:r>
              <a:rPr lang="es-ES_tradnl" sz="1400" b="1" dirty="0">
                <a:latin typeface="Times New Roman" panose="02020603050405020304" pitchFamily="18" charset="0"/>
                <a:ea typeface="Times New Roman" panose="02020603050405020304" pitchFamily="18" charset="0"/>
              </a:rPr>
              <a:t>Figura . </a:t>
            </a:r>
            <a:r>
              <a:rPr lang="es-ES_tradnl" sz="1400" dirty="0">
                <a:latin typeface="Times New Roman" panose="02020603050405020304" pitchFamily="18" charset="0"/>
                <a:ea typeface="Times New Roman" panose="02020603050405020304" pitchFamily="18" charset="0"/>
              </a:rPr>
              <a:t>Comparación de Herramientas de Minería de Datos</a:t>
            </a:r>
            <a:endParaRPr lang="es-EC" sz="1400" b="1" dirty="0">
              <a:latin typeface="Times New Roman" panose="02020603050405020304" pitchFamily="18" charset="0"/>
              <a:ea typeface="Times New Roman" panose="02020603050405020304" pitchFamily="18" charset="0"/>
            </a:endParaRPr>
          </a:p>
          <a:p>
            <a:pPr algn="ctr"/>
            <a:r>
              <a:rPr lang="es-ES_tradnl" sz="1400" dirty="0">
                <a:latin typeface="Times New Roman" panose="02020603050405020304" pitchFamily="18" charset="0"/>
                <a:ea typeface="Times New Roman" panose="02020603050405020304" pitchFamily="18" charset="0"/>
              </a:rPr>
              <a:t>Fuente:(Lara Hernández et al., 2014)</a:t>
            </a:r>
            <a:r>
              <a:rPr lang="es-EC" sz="1400" dirty="0"/>
              <a:t> </a:t>
            </a:r>
          </a:p>
        </p:txBody>
      </p:sp>
      <p:pic>
        <p:nvPicPr>
          <p:cNvPr id="7" name="Imagen 6" descr="/var/folders/1p/2cg3dnpd5gg5glbkcz7rg9th0000gn/T/com.microsoft.Word/Content.MSO/B680ADC0.tmp">
            <a:extLst>
              <a:ext uri="{FF2B5EF4-FFF2-40B4-BE49-F238E27FC236}">
                <a16:creationId xmlns:a16="http://schemas.microsoft.com/office/drawing/2014/main" id="{419BCA87-26F8-424A-97E7-2D195CCD93E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228184" y="3073524"/>
            <a:ext cx="2701424" cy="720080"/>
          </a:xfrm>
          <a:prstGeom prst="rect">
            <a:avLst/>
          </a:prstGeom>
          <a:noFill/>
          <a:ln>
            <a:noFill/>
          </a:ln>
        </p:spPr>
      </p:pic>
    </p:spTree>
    <p:extLst>
      <p:ext uri="{BB962C8B-B14F-4D97-AF65-F5344CB8AC3E}">
        <p14:creationId xmlns:p14="http://schemas.microsoft.com/office/powerpoint/2010/main" val="4124421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{751830E0-5485-B343-83EE-C390FDD5020B}tf10001060</Template>
  <TotalTime>2828</TotalTime>
  <Words>1819</Words>
  <Application>Microsoft Office PowerPoint</Application>
  <PresentationFormat>Presentación en pantalla (16:10)</PresentationFormat>
  <Paragraphs>166</Paragraphs>
  <Slides>30</Slides>
  <Notes>22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30</vt:i4>
      </vt:variant>
    </vt:vector>
  </HeadingPairs>
  <TitlesOfParts>
    <vt:vector size="38" baseType="lpstr">
      <vt:lpstr>Microsoft YaHei</vt:lpstr>
      <vt:lpstr>Arial</vt:lpstr>
      <vt:lpstr>Calibri</vt:lpstr>
      <vt:lpstr>华文新魏</vt:lpstr>
      <vt:lpstr>Times New Roman</vt:lpstr>
      <vt:lpstr>Trebuchet MS</vt:lpstr>
      <vt:lpstr>Wingdings 3</vt:lpstr>
      <vt:lpstr>Faceta</vt:lpstr>
      <vt:lpstr>Presentación de PowerPoint</vt:lpstr>
      <vt:lpstr>CONTENIDOS</vt:lpstr>
      <vt:lpstr>INTRODUCCIÓN</vt:lpstr>
      <vt:lpstr>Presentación de PowerPoint</vt:lpstr>
      <vt:lpstr>OBJETIVO GENERAL</vt:lpstr>
      <vt:lpstr>OBJETIVOS ESPECÍFICOS</vt:lpstr>
      <vt:lpstr>JUSTIFICACIÓN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lidan</dc:creator>
  <cp:lastModifiedBy>Adriana Toscano</cp:lastModifiedBy>
  <cp:revision>84</cp:revision>
  <dcterms:created xsi:type="dcterms:W3CDTF">2013-12-11T06:07:44Z</dcterms:created>
  <dcterms:modified xsi:type="dcterms:W3CDTF">2019-07-15T12:35:01Z</dcterms:modified>
</cp:coreProperties>
</file>