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2.xml" ContentType="application/vnd.openxmlformats-officedocument.presentationml.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omments/comment3.xml" ContentType="application/vnd.openxmlformats-officedocument.presentationml.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omments/comment4.xml" ContentType="application/vnd.openxmlformats-officedocument.presentationml.comment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omments/comment5.xml" ContentType="application/vnd.openxmlformats-officedocument.presentationml.comment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omments/comment6.xml" ContentType="application/vnd.openxmlformats-officedocument.presentationml.comment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omments/comment7.xml" ContentType="application/vnd.openxmlformats-officedocument.presentationml.comment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omments/comment8.xml" ContentType="application/vnd.openxmlformats-officedocument.presentationml.comment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2" r:id="rId16"/>
    <p:sldId id="273" r:id="rId17"/>
    <p:sldId id="275" r:id="rId18"/>
    <p:sldId id="277" r:id="rId19"/>
    <p:sldId id="276" r:id="rId20"/>
    <p:sldId id="278" r:id="rId21"/>
    <p:sldId id="2437" r:id="rId22"/>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a Rosero" initials="DR" lastIdx="1" clrIdx="0">
    <p:extLst>
      <p:ext uri="{19B8F6BF-5375-455C-9EA6-DF929625EA0E}">
        <p15:presenceInfo xmlns:p15="http://schemas.microsoft.com/office/powerpoint/2012/main" userId="ef40be11889a5f3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4E6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3" autoAdjust="0"/>
    <p:restoredTop sz="94660"/>
  </p:normalViewPr>
  <p:slideViewPr>
    <p:cSldViewPr snapToGrid="0">
      <p:cViewPr varScale="1">
        <p:scale>
          <a:sx n="72" d="100"/>
          <a:sy n="72" d="100"/>
        </p:scale>
        <p:origin x="4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Usuarios\derosero\Documents\DATO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Usuarios\derosero\Documents\DATO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Usuarios\derosero\Documents\DATO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Usuarios\derosero\Documents\DATO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Usuarios\derosero\Documents\DATO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Usuarios\derosero\Documents\DATO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Usuarios\derosero\Documents\DATO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GÉNERO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Hoja1!$A$6</c:f>
              <c:strCache>
                <c:ptCount val="1"/>
                <c:pt idx="0">
                  <c:v>FEMENINO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Hoja1!$B$5:$C$5</c:f>
              <c:strCache>
                <c:ptCount val="1"/>
                <c:pt idx="0">
                  <c:v>NUMEROTRANSACCION</c:v>
                </c:pt>
              </c:strCache>
            </c:strRef>
          </c:cat>
          <c:val>
            <c:numRef>
              <c:f>Hoja1!$B$6:$C$6</c:f>
              <c:numCache>
                <c:formatCode>0%</c:formatCode>
                <c:ptCount val="2"/>
                <c:pt idx="0" formatCode="#,##0">
                  <c:v>488792</c:v>
                </c:pt>
                <c:pt idx="1">
                  <c:v>0.4494924275655191</c:v>
                </c:pt>
              </c:numCache>
            </c:numRef>
          </c:val>
          <c:extLst>
            <c:ext xmlns:c16="http://schemas.microsoft.com/office/drawing/2014/chart" uri="{C3380CC4-5D6E-409C-BE32-E72D297353CC}">
              <c16:uniqueId val="{00000000-D5F8-4D18-BB12-F3D71C95A8F4}"/>
            </c:ext>
          </c:extLst>
        </c:ser>
        <c:ser>
          <c:idx val="1"/>
          <c:order val="1"/>
          <c:tx>
            <c:strRef>
              <c:f>Hoja1!$A$7</c:f>
              <c:strCache>
                <c:ptCount val="1"/>
                <c:pt idx="0">
                  <c:v>MASCULINO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Hoja1!$B$5:$C$5</c:f>
              <c:strCache>
                <c:ptCount val="1"/>
                <c:pt idx="0">
                  <c:v>NUMEROTRANSACCION</c:v>
                </c:pt>
              </c:strCache>
            </c:strRef>
          </c:cat>
          <c:val>
            <c:numRef>
              <c:f>Hoja1!$B$7:$C$7</c:f>
              <c:numCache>
                <c:formatCode>0%</c:formatCode>
                <c:ptCount val="2"/>
                <c:pt idx="0" formatCode="#,##0">
                  <c:v>598639</c:v>
                </c:pt>
                <c:pt idx="1">
                  <c:v>0.5505075724344809</c:v>
                </c:pt>
              </c:numCache>
            </c:numRef>
          </c:val>
          <c:extLst>
            <c:ext xmlns:c16="http://schemas.microsoft.com/office/drawing/2014/chart" uri="{C3380CC4-5D6E-409C-BE32-E72D297353CC}">
              <c16:uniqueId val="{00000001-D5F8-4D18-BB12-F3D71C95A8F4}"/>
            </c:ext>
          </c:extLst>
        </c:ser>
        <c:dLbls>
          <c:dLblPos val="outEnd"/>
          <c:showLegendKey val="0"/>
          <c:showVal val="1"/>
          <c:showCatName val="0"/>
          <c:showSerName val="0"/>
          <c:showPercent val="0"/>
          <c:showBubbleSize val="0"/>
        </c:dLbls>
        <c:gapWidth val="219"/>
        <c:overlap val="-27"/>
        <c:axId val="226870432"/>
        <c:axId val="226865440"/>
      </c:barChart>
      <c:catAx>
        <c:axId val="22687043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Género</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6865440"/>
        <c:crosses val="autoZero"/>
        <c:auto val="1"/>
        <c:lblAlgn val="ctr"/>
        <c:lblOffset val="100"/>
        <c:noMultiLvlLbl val="0"/>
      </c:catAx>
      <c:valAx>
        <c:axId val="2268654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Numero</a:t>
                </a:r>
                <a:r>
                  <a:rPr lang="es-EC" baseline="0"/>
                  <a:t> transacciones</a:t>
                </a:r>
                <a:endParaRPr lang="es-EC"/>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687043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Nivel</a:t>
            </a:r>
            <a:r>
              <a:rPr lang="es-EC" baseline="0"/>
              <a:t> de estudios</a:t>
            </a:r>
            <a:endParaRPr lang="es-EC"/>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Hoja1!$A$10</c:f>
              <c:strCache>
                <c:ptCount val="1"/>
                <c:pt idx="0">
                  <c:v>NULL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Hoja1!$B$9:$C$9</c:f>
              <c:strCache>
                <c:ptCount val="1"/>
                <c:pt idx="0">
                  <c:v>NUMEROTRANSACCION</c:v>
                </c:pt>
              </c:strCache>
            </c:strRef>
          </c:cat>
          <c:val>
            <c:numRef>
              <c:f>Hoja1!$B$10:$C$10</c:f>
              <c:numCache>
                <c:formatCode>0%</c:formatCode>
                <c:ptCount val="2"/>
                <c:pt idx="0" formatCode="#,##0">
                  <c:v>21035</c:v>
                </c:pt>
                <c:pt idx="1">
                  <c:v>1.9343756063603116E-2</c:v>
                </c:pt>
              </c:numCache>
            </c:numRef>
          </c:val>
          <c:extLst>
            <c:ext xmlns:c16="http://schemas.microsoft.com/office/drawing/2014/chart" uri="{C3380CC4-5D6E-409C-BE32-E72D297353CC}">
              <c16:uniqueId val="{00000000-F929-4DF2-B1BC-CCF2D4F54BE6}"/>
            </c:ext>
          </c:extLst>
        </c:ser>
        <c:ser>
          <c:idx val="2"/>
          <c:order val="2"/>
          <c:tx>
            <c:strRef>
              <c:f>Hoja1!$A$12</c:f>
              <c:strCache>
                <c:ptCount val="1"/>
                <c:pt idx="0">
                  <c:v>MEDIOS / SECUNDARIOS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Hoja1!$B$9:$C$9</c:f>
              <c:strCache>
                <c:ptCount val="1"/>
                <c:pt idx="0">
                  <c:v>NUMEROTRANSACCION</c:v>
                </c:pt>
              </c:strCache>
            </c:strRef>
          </c:cat>
          <c:val>
            <c:numRef>
              <c:f>Hoja1!$B$12:$C$12</c:f>
              <c:numCache>
                <c:formatCode>0%</c:formatCode>
                <c:ptCount val="2"/>
                <c:pt idx="0" formatCode="#,##0">
                  <c:v>494550</c:v>
                </c:pt>
                <c:pt idx="1">
                  <c:v>0.45478747617090187</c:v>
                </c:pt>
              </c:numCache>
            </c:numRef>
          </c:val>
          <c:extLst>
            <c:ext xmlns:c16="http://schemas.microsoft.com/office/drawing/2014/chart" uri="{C3380CC4-5D6E-409C-BE32-E72D297353CC}">
              <c16:uniqueId val="{00000001-F929-4DF2-B1BC-CCF2D4F54BE6}"/>
            </c:ext>
          </c:extLst>
        </c:ser>
        <c:ser>
          <c:idx val="3"/>
          <c:order val="3"/>
          <c:tx>
            <c:strRef>
              <c:f>Hoja1!$A$13</c:f>
              <c:strCache>
                <c:ptCount val="1"/>
                <c:pt idx="0">
                  <c:v>POSTGRADO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Hoja1!$B$9:$C$9</c:f>
              <c:strCache>
                <c:ptCount val="1"/>
                <c:pt idx="0">
                  <c:v>NUMEROTRANSACCION</c:v>
                </c:pt>
              </c:strCache>
            </c:strRef>
          </c:cat>
          <c:val>
            <c:numRef>
              <c:f>Hoja1!$B$13:$C$13</c:f>
              <c:numCache>
                <c:formatCode>0%</c:formatCode>
                <c:ptCount val="2"/>
                <c:pt idx="0" formatCode="#,##0">
                  <c:v>25766</c:v>
                </c:pt>
                <c:pt idx="1">
                  <c:v>2.3694376930582264E-2</c:v>
                </c:pt>
              </c:numCache>
            </c:numRef>
          </c:val>
          <c:extLst>
            <c:ext xmlns:c16="http://schemas.microsoft.com/office/drawing/2014/chart" uri="{C3380CC4-5D6E-409C-BE32-E72D297353CC}">
              <c16:uniqueId val="{00000002-F929-4DF2-B1BC-CCF2D4F54BE6}"/>
            </c:ext>
          </c:extLst>
        </c:ser>
        <c:ser>
          <c:idx val="4"/>
          <c:order val="4"/>
          <c:tx>
            <c:strRef>
              <c:f>Hoja1!$A$14</c:f>
              <c:strCache>
                <c:ptCount val="1"/>
                <c:pt idx="0">
                  <c:v>PRIMARIOS/BASICOS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Hoja1!$B$9:$C$9</c:f>
              <c:strCache>
                <c:ptCount val="1"/>
                <c:pt idx="0">
                  <c:v>NUMEROTRANSACCION</c:v>
                </c:pt>
              </c:strCache>
            </c:strRef>
          </c:cat>
          <c:val>
            <c:numRef>
              <c:f>Hoja1!$B$14:$C$14</c:f>
              <c:numCache>
                <c:formatCode>0%</c:formatCode>
                <c:ptCount val="2"/>
                <c:pt idx="0" formatCode="#,##0">
                  <c:v>50958</c:v>
                </c:pt>
                <c:pt idx="1">
                  <c:v>4.6860904278064539E-2</c:v>
                </c:pt>
              </c:numCache>
            </c:numRef>
          </c:val>
          <c:extLst>
            <c:ext xmlns:c16="http://schemas.microsoft.com/office/drawing/2014/chart" uri="{C3380CC4-5D6E-409C-BE32-E72D297353CC}">
              <c16:uniqueId val="{00000003-F929-4DF2-B1BC-CCF2D4F54BE6}"/>
            </c:ext>
          </c:extLst>
        </c:ser>
        <c:ser>
          <c:idx val="5"/>
          <c:order val="5"/>
          <c:tx>
            <c:strRef>
              <c:f>Hoja1!$A$15</c:f>
              <c:strCache>
                <c:ptCount val="1"/>
                <c:pt idx="0">
                  <c:v>SIN ESTUDIOS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Hoja1!$B$9:$C$9</c:f>
              <c:strCache>
                <c:ptCount val="1"/>
                <c:pt idx="0">
                  <c:v>NUMEROTRANSACCION</c:v>
                </c:pt>
              </c:strCache>
            </c:strRef>
          </c:cat>
          <c:val>
            <c:numRef>
              <c:f>Hoja1!$B$15:$C$15</c:f>
              <c:numCache>
                <c:formatCode>0%</c:formatCode>
                <c:ptCount val="2"/>
                <c:pt idx="0" formatCode="#,##0">
                  <c:v>653</c:v>
                </c:pt>
                <c:pt idx="1">
                  <c:v>6.0049787066949534E-4</c:v>
                </c:pt>
              </c:numCache>
            </c:numRef>
          </c:val>
          <c:extLst>
            <c:ext xmlns:c16="http://schemas.microsoft.com/office/drawing/2014/chart" uri="{C3380CC4-5D6E-409C-BE32-E72D297353CC}">
              <c16:uniqueId val="{00000004-F929-4DF2-B1BC-CCF2D4F54BE6}"/>
            </c:ext>
          </c:extLst>
        </c:ser>
        <c:ser>
          <c:idx val="6"/>
          <c:order val="6"/>
          <c:tx>
            <c:strRef>
              <c:f>Hoja1!$A$16</c:f>
              <c:strCache>
                <c:ptCount val="1"/>
                <c:pt idx="0">
                  <c:v>UNIVERSITARIOS</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Hoja1!$B$9:$C$9</c:f>
              <c:strCache>
                <c:ptCount val="1"/>
                <c:pt idx="0">
                  <c:v>NUMEROTRANSACCION</c:v>
                </c:pt>
              </c:strCache>
            </c:strRef>
          </c:cat>
          <c:val>
            <c:numRef>
              <c:f>Hoja1!$B$16:$C$16</c:f>
              <c:numCache>
                <c:formatCode>0%</c:formatCode>
                <c:ptCount val="2"/>
                <c:pt idx="0" formatCode="#,##0">
                  <c:v>474313</c:v>
                </c:pt>
                <c:pt idx="1">
                  <c:v>0.43617755977160849</c:v>
                </c:pt>
              </c:numCache>
            </c:numRef>
          </c:val>
          <c:extLst>
            <c:ext xmlns:c16="http://schemas.microsoft.com/office/drawing/2014/chart" uri="{C3380CC4-5D6E-409C-BE32-E72D297353CC}">
              <c16:uniqueId val="{00000005-F929-4DF2-B1BC-CCF2D4F54BE6}"/>
            </c:ext>
          </c:extLst>
        </c:ser>
        <c:ser>
          <c:idx val="1"/>
          <c:order val="1"/>
          <c:tx>
            <c:strRef>
              <c:f>Hoja1!$A$11</c:f>
              <c:strCache>
                <c:ptCount val="1"/>
                <c:pt idx="0">
                  <c:v>FORMACION INTERMEDIA O TECNICA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Hoja1!$B$9:$C$9</c:f>
              <c:strCache>
                <c:ptCount val="1"/>
                <c:pt idx="0">
                  <c:v>NUMEROTRANSACCION</c:v>
                </c:pt>
              </c:strCache>
            </c:strRef>
          </c:cat>
          <c:val>
            <c:numRef>
              <c:f>Hoja1!$B$11:$C$11</c:f>
              <c:numCache>
                <c:formatCode>0%</c:formatCode>
                <c:ptCount val="2"/>
                <c:pt idx="0" formatCode="#,##0">
                  <c:v>20156</c:v>
                </c:pt>
                <c:pt idx="1">
                  <c:v>1.8535428914570211E-2</c:v>
                </c:pt>
              </c:numCache>
            </c:numRef>
          </c:val>
          <c:extLst>
            <c:ext xmlns:c16="http://schemas.microsoft.com/office/drawing/2014/chart" uri="{C3380CC4-5D6E-409C-BE32-E72D297353CC}">
              <c16:uniqueId val="{00000006-F929-4DF2-B1BC-CCF2D4F54BE6}"/>
            </c:ext>
          </c:extLst>
        </c:ser>
        <c:dLbls>
          <c:dLblPos val="outEnd"/>
          <c:showLegendKey val="0"/>
          <c:showVal val="1"/>
          <c:showCatName val="0"/>
          <c:showSerName val="0"/>
          <c:showPercent val="0"/>
          <c:showBubbleSize val="0"/>
        </c:dLbls>
        <c:gapWidth val="219"/>
        <c:overlap val="-27"/>
        <c:axId val="2140027248"/>
        <c:axId val="2140027664"/>
      </c:barChart>
      <c:catAx>
        <c:axId val="214002724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Nivel</a:t>
                </a:r>
                <a:r>
                  <a:rPr lang="es-EC" baseline="0"/>
                  <a:t> de Estudios</a:t>
                </a:r>
                <a:endParaRPr lang="es-EC"/>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140027664"/>
        <c:crosses val="autoZero"/>
        <c:auto val="1"/>
        <c:lblAlgn val="ctr"/>
        <c:lblOffset val="100"/>
        <c:noMultiLvlLbl val="0"/>
      </c:catAx>
      <c:valAx>
        <c:axId val="2140027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Numero Transacciones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14002724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Estado Civil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Hoja1!$A$21</c:f>
              <c:strCache>
                <c:ptCount val="1"/>
                <c:pt idx="0">
                  <c:v>CASADO</c:v>
                </c:pt>
              </c:strCache>
            </c:strRef>
          </c:tx>
          <c:spPr>
            <a:solidFill>
              <a:schemeClr val="accent1"/>
            </a:solidFill>
            <a:ln>
              <a:noFill/>
            </a:ln>
            <a:effectLst/>
          </c:spPr>
          <c:invertIfNegative val="0"/>
          <c:cat>
            <c:strRef>
              <c:f>Hoja1!$B$20:$C$20</c:f>
              <c:strCache>
                <c:ptCount val="1"/>
                <c:pt idx="0">
                  <c:v>NUMEROTRANSACCION</c:v>
                </c:pt>
              </c:strCache>
            </c:strRef>
          </c:cat>
          <c:val>
            <c:numRef>
              <c:f>Hoja1!$B$21:$C$21</c:f>
              <c:numCache>
                <c:formatCode>0%</c:formatCode>
                <c:ptCount val="2"/>
                <c:pt idx="0" formatCode="#,##0">
                  <c:v>61238</c:v>
                </c:pt>
                <c:pt idx="1">
                  <c:v>5.6314377647869153E-2</c:v>
                </c:pt>
              </c:numCache>
            </c:numRef>
          </c:val>
          <c:extLst>
            <c:ext xmlns:c16="http://schemas.microsoft.com/office/drawing/2014/chart" uri="{C3380CC4-5D6E-409C-BE32-E72D297353CC}">
              <c16:uniqueId val="{00000000-E1E9-4885-8799-0FF36258AD6D}"/>
            </c:ext>
          </c:extLst>
        </c:ser>
        <c:ser>
          <c:idx val="2"/>
          <c:order val="2"/>
          <c:tx>
            <c:strRef>
              <c:f>Hoja1!$A$23</c:f>
              <c:strCache>
                <c:ptCount val="1"/>
                <c:pt idx="0">
                  <c:v>CASADO SIN SEPARACION</c:v>
                </c:pt>
              </c:strCache>
            </c:strRef>
          </c:tx>
          <c:spPr>
            <a:solidFill>
              <a:schemeClr val="accent3"/>
            </a:solidFill>
            <a:ln>
              <a:noFill/>
            </a:ln>
            <a:effectLst/>
          </c:spPr>
          <c:invertIfNegative val="0"/>
          <c:cat>
            <c:strRef>
              <c:f>Hoja1!$B$20:$C$20</c:f>
              <c:strCache>
                <c:ptCount val="1"/>
                <c:pt idx="0">
                  <c:v>NUMEROTRANSACCION</c:v>
                </c:pt>
              </c:strCache>
            </c:strRef>
          </c:cat>
          <c:val>
            <c:numRef>
              <c:f>Hoja1!$B$23:$C$23</c:f>
              <c:numCache>
                <c:formatCode>0%</c:formatCode>
                <c:ptCount val="2"/>
                <c:pt idx="0" formatCode="#,##0">
                  <c:v>474898</c:v>
                </c:pt>
                <c:pt idx="1">
                  <c:v>0.43671552493905358</c:v>
                </c:pt>
              </c:numCache>
            </c:numRef>
          </c:val>
          <c:extLst>
            <c:ext xmlns:c16="http://schemas.microsoft.com/office/drawing/2014/chart" uri="{C3380CC4-5D6E-409C-BE32-E72D297353CC}">
              <c16:uniqueId val="{00000001-E1E9-4885-8799-0FF36258AD6D}"/>
            </c:ext>
          </c:extLst>
        </c:ser>
        <c:ser>
          <c:idx val="3"/>
          <c:order val="3"/>
          <c:tx>
            <c:strRef>
              <c:f>Hoja1!$A$24</c:f>
              <c:strCache>
                <c:ptCount val="1"/>
                <c:pt idx="0">
                  <c:v>DIVORCIADO</c:v>
                </c:pt>
              </c:strCache>
            </c:strRef>
          </c:tx>
          <c:spPr>
            <a:solidFill>
              <a:schemeClr val="accent4"/>
            </a:solidFill>
            <a:ln>
              <a:noFill/>
            </a:ln>
            <a:effectLst/>
          </c:spPr>
          <c:invertIfNegative val="0"/>
          <c:cat>
            <c:strRef>
              <c:f>Hoja1!$B$20:$C$20</c:f>
              <c:strCache>
                <c:ptCount val="1"/>
                <c:pt idx="0">
                  <c:v>NUMEROTRANSACCION</c:v>
                </c:pt>
              </c:strCache>
            </c:strRef>
          </c:cat>
          <c:val>
            <c:numRef>
              <c:f>Hoja1!$B$24:$C$24</c:f>
              <c:numCache>
                <c:formatCode>0%</c:formatCode>
                <c:ptCount val="2"/>
                <c:pt idx="0" formatCode="#,##0">
                  <c:v>91883</c:v>
                </c:pt>
                <c:pt idx="1">
                  <c:v>8.4495476034801287E-2</c:v>
                </c:pt>
              </c:numCache>
            </c:numRef>
          </c:val>
          <c:extLst>
            <c:ext xmlns:c16="http://schemas.microsoft.com/office/drawing/2014/chart" uri="{C3380CC4-5D6E-409C-BE32-E72D297353CC}">
              <c16:uniqueId val="{00000002-E1E9-4885-8799-0FF36258AD6D}"/>
            </c:ext>
          </c:extLst>
        </c:ser>
        <c:ser>
          <c:idx val="4"/>
          <c:order val="4"/>
          <c:tx>
            <c:strRef>
              <c:f>Hoja1!$A$25</c:f>
              <c:strCache>
                <c:ptCount val="1"/>
                <c:pt idx="0">
                  <c:v>NO DEFINIDO</c:v>
                </c:pt>
              </c:strCache>
            </c:strRef>
          </c:tx>
          <c:spPr>
            <a:solidFill>
              <a:schemeClr val="accent5"/>
            </a:solidFill>
            <a:ln>
              <a:noFill/>
            </a:ln>
            <a:effectLst/>
          </c:spPr>
          <c:invertIfNegative val="0"/>
          <c:cat>
            <c:strRef>
              <c:f>Hoja1!$B$20:$C$20</c:f>
              <c:strCache>
                <c:ptCount val="1"/>
                <c:pt idx="0">
                  <c:v>NUMEROTRANSACCION</c:v>
                </c:pt>
              </c:strCache>
            </c:strRef>
          </c:cat>
          <c:val>
            <c:numRef>
              <c:f>Hoja1!$B$25:$C$25</c:f>
              <c:numCache>
                <c:formatCode>0%</c:formatCode>
                <c:ptCount val="2"/>
                <c:pt idx="0" formatCode="#,##0">
                  <c:v>21703</c:v>
                </c:pt>
                <c:pt idx="1">
                  <c:v>1.9958047912925051E-2</c:v>
                </c:pt>
              </c:numCache>
            </c:numRef>
          </c:val>
          <c:extLst>
            <c:ext xmlns:c16="http://schemas.microsoft.com/office/drawing/2014/chart" uri="{C3380CC4-5D6E-409C-BE32-E72D297353CC}">
              <c16:uniqueId val="{00000003-E1E9-4885-8799-0FF36258AD6D}"/>
            </c:ext>
          </c:extLst>
        </c:ser>
        <c:ser>
          <c:idx val="5"/>
          <c:order val="5"/>
          <c:tx>
            <c:strRef>
              <c:f>Hoja1!$A$26</c:f>
              <c:strCache>
                <c:ptCount val="1"/>
                <c:pt idx="0">
                  <c:v>SOLTERO</c:v>
                </c:pt>
              </c:strCache>
            </c:strRef>
          </c:tx>
          <c:spPr>
            <a:solidFill>
              <a:schemeClr val="accent6"/>
            </a:solidFill>
            <a:ln>
              <a:noFill/>
            </a:ln>
            <a:effectLst/>
          </c:spPr>
          <c:invertIfNegative val="0"/>
          <c:cat>
            <c:strRef>
              <c:f>Hoja1!$B$20:$C$20</c:f>
              <c:strCache>
                <c:ptCount val="1"/>
                <c:pt idx="0">
                  <c:v>NUMEROTRANSACCION</c:v>
                </c:pt>
              </c:strCache>
            </c:strRef>
          </c:cat>
          <c:val>
            <c:numRef>
              <c:f>Hoja1!$B$26:$C$26</c:f>
              <c:numCache>
                <c:formatCode>0%</c:formatCode>
                <c:ptCount val="2"/>
                <c:pt idx="0" formatCode="#,##0">
                  <c:v>395516</c:v>
                </c:pt>
                <c:pt idx="1">
                  <c:v>0.36371595071319468</c:v>
                </c:pt>
              </c:numCache>
            </c:numRef>
          </c:val>
          <c:extLst>
            <c:ext xmlns:c16="http://schemas.microsoft.com/office/drawing/2014/chart" uri="{C3380CC4-5D6E-409C-BE32-E72D297353CC}">
              <c16:uniqueId val="{00000004-E1E9-4885-8799-0FF36258AD6D}"/>
            </c:ext>
          </c:extLst>
        </c:ser>
        <c:ser>
          <c:idx val="6"/>
          <c:order val="6"/>
          <c:tx>
            <c:strRef>
              <c:f>Hoja1!$A$27</c:f>
              <c:strCache>
                <c:ptCount val="1"/>
                <c:pt idx="0">
                  <c:v>UNION LIBRE &lt; 2 ANIOS</c:v>
                </c:pt>
              </c:strCache>
            </c:strRef>
          </c:tx>
          <c:spPr>
            <a:solidFill>
              <a:schemeClr val="accent1">
                <a:lumMod val="60000"/>
              </a:schemeClr>
            </a:solidFill>
            <a:ln>
              <a:noFill/>
            </a:ln>
            <a:effectLst/>
          </c:spPr>
          <c:invertIfNegative val="0"/>
          <c:cat>
            <c:strRef>
              <c:f>Hoja1!$B$20:$C$20</c:f>
              <c:strCache>
                <c:ptCount val="1"/>
                <c:pt idx="0">
                  <c:v>NUMEROTRANSACCION</c:v>
                </c:pt>
              </c:strCache>
            </c:strRef>
          </c:cat>
          <c:val>
            <c:numRef>
              <c:f>Hoja1!$B$27:$C$27</c:f>
              <c:numCache>
                <c:formatCode>0%</c:formatCode>
                <c:ptCount val="2"/>
                <c:pt idx="0" formatCode="#,##0">
                  <c:v>8508</c:v>
                </c:pt>
                <c:pt idx="1">
                  <c:v>7.8239446916631948E-3</c:v>
                </c:pt>
              </c:numCache>
            </c:numRef>
          </c:val>
          <c:extLst>
            <c:ext xmlns:c16="http://schemas.microsoft.com/office/drawing/2014/chart" uri="{C3380CC4-5D6E-409C-BE32-E72D297353CC}">
              <c16:uniqueId val="{00000005-E1E9-4885-8799-0FF36258AD6D}"/>
            </c:ext>
          </c:extLst>
        </c:ser>
        <c:ser>
          <c:idx val="7"/>
          <c:order val="7"/>
          <c:tx>
            <c:strRef>
              <c:f>Hoja1!$A$28</c:f>
              <c:strCache>
                <c:ptCount val="1"/>
                <c:pt idx="0">
                  <c:v>UNION LIBRE &gt; 2 ANIOS</c:v>
                </c:pt>
              </c:strCache>
            </c:strRef>
          </c:tx>
          <c:spPr>
            <a:solidFill>
              <a:schemeClr val="accent2">
                <a:lumMod val="60000"/>
              </a:schemeClr>
            </a:solidFill>
            <a:ln>
              <a:noFill/>
            </a:ln>
            <a:effectLst/>
          </c:spPr>
          <c:invertIfNegative val="0"/>
          <c:cat>
            <c:strRef>
              <c:f>Hoja1!$B$20:$C$20</c:f>
              <c:strCache>
                <c:ptCount val="1"/>
                <c:pt idx="0">
                  <c:v>NUMEROTRANSACCION</c:v>
                </c:pt>
              </c:strCache>
            </c:strRef>
          </c:cat>
          <c:val>
            <c:numRef>
              <c:f>Hoja1!$B$28:$C$28</c:f>
              <c:numCache>
                <c:formatCode>0%</c:formatCode>
                <c:ptCount val="2"/>
                <c:pt idx="0" formatCode="#,##0">
                  <c:v>7444</c:v>
                </c:pt>
                <c:pt idx="1">
                  <c:v>6.8454918059168814E-3</c:v>
                </c:pt>
              </c:numCache>
            </c:numRef>
          </c:val>
          <c:extLst>
            <c:ext xmlns:c16="http://schemas.microsoft.com/office/drawing/2014/chart" uri="{C3380CC4-5D6E-409C-BE32-E72D297353CC}">
              <c16:uniqueId val="{00000006-E1E9-4885-8799-0FF36258AD6D}"/>
            </c:ext>
          </c:extLst>
        </c:ser>
        <c:ser>
          <c:idx val="8"/>
          <c:order val="8"/>
          <c:tx>
            <c:strRef>
              <c:f>Hoja1!$A$29</c:f>
              <c:strCache>
                <c:ptCount val="1"/>
                <c:pt idx="0">
                  <c:v>VIUDO</c:v>
                </c:pt>
              </c:strCache>
            </c:strRef>
          </c:tx>
          <c:spPr>
            <a:solidFill>
              <a:schemeClr val="accent3">
                <a:lumMod val="60000"/>
              </a:schemeClr>
            </a:solidFill>
            <a:ln>
              <a:noFill/>
            </a:ln>
            <a:effectLst/>
          </c:spPr>
          <c:invertIfNegative val="0"/>
          <c:cat>
            <c:strRef>
              <c:f>Hoja1!$B$20:$C$20</c:f>
              <c:strCache>
                <c:ptCount val="1"/>
                <c:pt idx="0">
                  <c:v>NUMEROTRANSACCION</c:v>
                </c:pt>
              </c:strCache>
            </c:strRef>
          </c:cat>
          <c:val>
            <c:numRef>
              <c:f>Hoja1!$B$29:$C$29</c:f>
              <c:numCache>
                <c:formatCode>0%</c:formatCode>
                <c:ptCount val="2"/>
                <c:pt idx="0" formatCode="#,##0">
                  <c:v>13476</c:v>
                </c:pt>
                <c:pt idx="1">
                  <c:v>1.2392510421350872E-2</c:v>
                </c:pt>
              </c:numCache>
            </c:numRef>
          </c:val>
          <c:extLst>
            <c:ext xmlns:c16="http://schemas.microsoft.com/office/drawing/2014/chart" uri="{C3380CC4-5D6E-409C-BE32-E72D297353CC}">
              <c16:uniqueId val="{00000007-E1E9-4885-8799-0FF36258AD6D}"/>
            </c:ext>
          </c:extLst>
        </c:ser>
        <c:ser>
          <c:idx val="1"/>
          <c:order val="1"/>
          <c:tx>
            <c:strRef>
              <c:f>Hoja1!$A$22</c:f>
              <c:strCache>
                <c:ptCount val="1"/>
                <c:pt idx="0">
                  <c:v>CASADO CON SEPARACION</c:v>
                </c:pt>
              </c:strCache>
            </c:strRef>
          </c:tx>
          <c:spPr>
            <a:solidFill>
              <a:schemeClr val="accent2"/>
            </a:solidFill>
            <a:ln>
              <a:noFill/>
            </a:ln>
            <a:effectLst/>
          </c:spPr>
          <c:invertIfNegative val="0"/>
          <c:cat>
            <c:strRef>
              <c:f>Hoja1!$B$20:$C$20</c:f>
              <c:strCache>
                <c:ptCount val="1"/>
                <c:pt idx="0">
                  <c:v>NUMEROTRANSACCION</c:v>
                </c:pt>
              </c:strCache>
            </c:strRef>
          </c:cat>
          <c:val>
            <c:numRef>
              <c:f>Hoja1!$B$22:$C$22</c:f>
              <c:numCache>
                <c:formatCode>0%</c:formatCode>
                <c:ptCount val="2"/>
                <c:pt idx="0" formatCode="#,##0">
                  <c:v>12765</c:v>
                </c:pt>
                <c:pt idx="1">
                  <c:v>1.1738675833225281E-2</c:v>
                </c:pt>
              </c:numCache>
            </c:numRef>
          </c:val>
          <c:extLst>
            <c:ext xmlns:c16="http://schemas.microsoft.com/office/drawing/2014/chart" uri="{C3380CC4-5D6E-409C-BE32-E72D297353CC}">
              <c16:uniqueId val="{00000008-E1E9-4885-8799-0FF36258AD6D}"/>
            </c:ext>
          </c:extLst>
        </c:ser>
        <c:dLbls>
          <c:showLegendKey val="0"/>
          <c:showVal val="0"/>
          <c:showCatName val="0"/>
          <c:showSerName val="0"/>
          <c:showPercent val="0"/>
          <c:showBubbleSize val="0"/>
        </c:dLbls>
        <c:gapWidth val="182"/>
        <c:axId val="223696160"/>
        <c:axId val="223696576"/>
      </c:barChart>
      <c:catAx>
        <c:axId val="2236961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Estado</a:t>
                </a:r>
                <a:r>
                  <a:rPr lang="es-EC" baseline="0"/>
                  <a:t> Civil</a:t>
                </a:r>
                <a:endParaRPr lang="es-EC"/>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3696576"/>
        <c:crosses val="autoZero"/>
        <c:auto val="1"/>
        <c:lblAlgn val="ctr"/>
        <c:lblOffset val="100"/>
        <c:noMultiLvlLbl val="0"/>
      </c:catAx>
      <c:valAx>
        <c:axId val="2236965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s-EC" sz="800" b="0" i="0" baseline="0">
                    <a:effectLst/>
                  </a:rPr>
                  <a:t>Porcentaje de Transacciones</a:t>
                </a:r>
                <a:endParaRPr lang="es-EC" sz="80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es-EC"/>
              </a:p>
            </c:rich>
          </c:tx>
          <c:layout>
            <c:manualLayout>
              <c:xMode val="edge"/>
              <c:yMode val="edge"/>
              <c:x val="2.9914529914529916E-2"/>
              <c:y val="5.6447345210795558E-2"/>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es-EC"/>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369616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Descripción Laboral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Hoja1!$A$34</c:f>
              <c:strCache>
                <c:ptCount val="1"/>
                <c:pt idx="0">
                  <c:v>NULL</c:v>
                </c:pt>
              </c:strCache>
            </c:strRef>
          </c:tx>
          <c:spPr>
            <a:solidFill>
              <a:schemeClr val="accent1"/>
            </a:solidFill>
            <a:ln>
              <a:noFill/>
            </a:ln>
            <a:effectLst/>
          </c:spPr>
          <c:invertIfNegative val="0"/>
          <c:val>
            <c:numRef>
              <c:f>Hoja1!$B$34:$C$34</c:f>
              <c:numCache>
                <c:formatCode>0%</c:formatCode>
                <c:ptCount val="2"/>
                <c:pt idx="0" formatCode="#,##0">
                  <c:v>24573</c:v>
                </c:pt>
                <c:pt idx="1">
                  <c:v>2.2597295828424974E-2</c:v>
                </c:pt>
              </c:numCache>
            </c:numRef>
          </c:val>
          <c:extLst>
            <c:ext xmlns:c16="http://schemas.microsoft.com/office/drawing/2014/chart" uri="{C3380CC4-5D6E-409C-BE32-E72D297353CC}">
              <c16:uniqueId val="{00000000-7232-4ADE-9B6E-54DF7844A0E9}"/>
            </c:ext>
          </c:extLst>
        </c:ser>
        <c:ser>
          <c:idx val="2"/>
          <c:order val="2"/>
          <c:tx>
            <c:strRef>
              <c:f>Hoja1!$A$36</c:f>
              <c:strCache>
                <c:ptCount val="1"/>
                <c:pt idx="0">
                  <c:v>EMPLEADO</c:v>
                </c:pt>
              </c:strCache>
            </c:strRef>
          </c:tx>
          <c:spPr>
            <a:solidFill>
              <a:schemeClr val="accent3"/>
            </a:solidFill>
            <a:ln>
              <a:noFill/>
            </a:ln>
            <a:effectLst/>
          </c:spPr>
          <c:invertIfNegative val="0"/>
          <c:val>
            <c:numRef>
              <c:f>Hoja1!$B$36:$C$36</c:f>
              <c:numCache>
                <c:formatCode>0%</c:formatCode>
                <c:ptCount val="2"/>
                <c:pt idx="0" formatCode="#,##0">
                  <c:v>726930</c:v>
                </c:pt>
                <c:pt idx="1">
                  <c:v>0.66848379345448128</c:v>
                </c:pt>
              </c:numCache>
            </c:numRef>
          </c:val>
          <c:extLst>
            <c:ext xmlns:c16="http://schemas.microsoft.com/office/drawing/2014/chart" uri="{C3380CC4-5D6E-409C-BE32-E72D297353CC}">
              <c16:uniqueId val="{00000001-7232-4ADE-9B6E-54DF7844A0E9}"/>
            </c:ext>
          </c:extLst>
        </c:ser>
        <c:ser>
          <c:idx val="3"/>
          <c:order val="3"/>
          <c:tx>
            <c:strRef>
              <c:f>Hoja1!$A$37</c:f>
              <c:strCache>
                <c:ptCount val="1"/>
                <c:pt idx="0">
                  <c:v>EMPLEADO E INDEPENDIENTE</c:v>
                </c:pt>
              </c:strCache>
            </c:strRef>
          </c:tx>
          <c:spPr>
            <a:solidFill>
              <a:schemeClr val="accent4"/>
            </a:solidFill>
            <a:ln>
              <a:noFill/>
            </a:ln>
            <a:effectLst/>
          </c:spPr>
          <c:invertIfNegative val="0"/>
          <c:val>
            <c:numRef>
              <c:f>Hoja1!$B$37:$C$37</c:f>
              <c:numCache>
                <c:formatCode>0%</c:formatCode>
                <c:ptCount val="2"/>
                <c:pt idx="0" formatCode="#,##0">
                  <c:v>29185</c:v>
                </c:pt>
                <c:pt idx="1">
                  <c:v>2.6838484464761444E-2</c:v>
                </c:pt>
              </c:numCache>
            </c:numRef>
          </c:val>
          <c:extLst>
            <c:ext xmlns:c16="http://schemas.microsoft.com/office/drawing/2014/chart" uri="{C3380CC4-5D6E-409C-BE32-E72D297353CC}">
              <c16:uniqueId val="{00000002-7232-4ADE-9B6E-54DF7844A0E9}"/>
            </c:ext>
          </c:extLst>
        </c:ser>
        <c:ser>
          <c:idx val="4"/>
          <c:order val="4"/>
          <c:tx>
            <c:strRef>
              <c:f>Hoja1!$A$38</c:f>
              <c:strCache>
                <c:ptCount val="1"/>
                <c:pt idx="0">
                  <c:v>ESTUDIANTE</c:v>
                </c:pt>
              </c:strCache>
            </c:strRef>
          </c:tx>
          <c:spPr>
            <a:solidFill>
              <a:schemeClr val="accent5"/>
            </a:solidFill>
            <a:ln>
              <a:noFill/>
            </a:ln>
            <a:effectLst/>
          </c:spPr>
          <c:invertIfNegative val="0"/>
          <c:val>
            <c:numRef>
              <c:f>Hoja1!$B$38:$C$38</c:f>
              <c:numCache>
                <c:formatCode>0%</c:formatCode>
                <c:ptCount val="2"/>
                <c:pt idx="0" formatCode="#,##0">
                  <c:v>23875</c:v>
                </c:pt>
                <c:pt idx="1">
                  <c:v>2.1955416021798166E-2</c:v>
                </c:pt>
              </c:numCache>
            </c:numRef>
          </c:val>
          <c:extLst>
            <c:ext xmlns:c16="http://schemas.microsoft.com/office/drawing/2014/chart" uri="{C3380CC4-5D6E-409C-BE32-E72D297353CC}">
              <c16:uniqueId val="{00000003-7232-4ADE-9B6E-54DF7844A0E9}"/>
            </c:ext>
          </c:extLst>
        </c:ser>
        <c:ser>
          <c:idx val="5"/>
          <c:order val="5"/>
          <c:tx>
            <c:strRef>
              <c:f>Hoja1!$A$39</c:f>
              <c:strCache>
                <c:ptCount val="1"/>
                <c:pt idx="0">
                  <c:v>INDEPENDIENTE</c:v>
                </c:pt>
              </c:strCache>
            </c:strRef>
          </c:tx>
          <c:spPr>
            <a:solidFill>
              <a:schemeClr val="accent6"/>
            </a:solidFill>
            <a:ln>
              <a:noFill/>
            </a:ln>
            <a:effectLst/>
          </c:spPr>
          <c:invertIfNegative val="0"/>
          <c:val>
            <c:numRef>
              <c:f>Hoja1!$B$39:$C$39</c:f>
              <c:numCache>
                <c:formatCode>0%</c:formatCode>
                <c:ptCount val="2"/>
                <c:pt idx="0" formatCode="#,##0">
                  <c:v>219561</c:v>
                </c:pt>
                <c:pt idx="1">
                  <c:v>0.20190798312720531</c:v>
                </c:pt>
              </c:numCache>
            </c:numRef>
          </c:val>
          <c:extLst>
            <c:ext xmlns:c16="http://schemas.microsoft.com/office/drawing/2014/chart" uri="{C3380CC4-5D6E-409C-BE32-E72D297353CC}">
              <c16:uniqueId val="{00000004-7232-4ADE-9B6E-54DF7844A0E9}"/>
            </c:ext>
          </c:extLst>
        </c:ser>
        <c:ser>
          <c:idx val="6"/>
          <c:order val="6"/>
          <c:tx>
            <c:strRef>
              <c:f>Hoja1!$A$40</c:f>
              <c:strCache>
                <c:ptCount val="1"/>
                <c:pt idx="0">
                  <c:v>JUBILADO</c:v>
                </c:pt>
              </c:strCache>
            </c:strRef>
          </c:tx>
          <c:spPr>
            <a:solidFill>
              <a:schemeClr val="accent1">
                <a:lumMod val="60000"/>
              </a:schemeClr>
            </a:solidFill>
            <a:ln>
              <a:noFill/>
            </a:ln>
            <a:effectLst/>
          </c:spPr>
          <c:invertIfNegative val="0"/>
          <c:val>
            <c:numRef>
              <c:f>Hoja1!$B$40:$C$40</c:f>
              <c:numCache>
                <c:formatCode>0%</c:formatCode>
                <c:ptCount val="2"/>
                <c:pt idx="0" formatCode="#,##0">
                  <c:v>19582</c:v>
                </c:pt>
                <c:pt idx="1">
                  <c:v>1.8007579331470226E-2</c:v>
                </c:pt>
              </c:numCache>
            </c:numRef>
          </c:val>
          <c:extLst>
            <c:ext xmlns:c16="http://schemas.microsoft.com/office/drawing/2014/chart" uri="{C3380CC4-5D6E-409C-BE32-E72D297353CC}">
              <c16:uniqueId val="{00000005-7232-4ADE-9B6E-54DF7844A0E9}"/>
            </c:ext>
          </c:extLst>
        </c:ser>
        <c:ser>
          <c:idx val="7"/>
          <c:order val="7"/>
          <c:tx>
            <c:strRef>
              <c:f>Hoja1!$A$41</c:f>
              <c:strCache>
                <c:ptCount val="1"/>
                <c:pt idx="0">
                  <c:v>MENOR DE EDAD</c:v>
                </c:pt>
              </c:strCache>
            </c:strRef>
          </c:tx>
          <c:spPr>
            <a:solidFill>
              <a:schemeClr val="accent2">
                <a:lumMod val="60000"/>
              </a:schemeClr>
            </a:solidFill>
            <a:ln>
              <a:noFill/>
            </a:ln>
            <a:effectLst/>
          </c:spPr>
          <c:invertIfNegative val="0"/>
          <c:val>
            <c:numRef>
              <c:f>Hoja1!$B$41:$C$41</c:f>
              <c:numCache>
                <c:formatCode>0%</c:formatCode>
                <c:ptCount val="2"/>
                <c:pt idx="0" formatCode="#,##0">
                  <c:v>639</c:v>
                </c:pt>
                <c:pt idx="1">
                  <c:v>5.8762349059388594E-4</c:v>
                </c:pt>
              </c:numCache>
            </c:numRef>
          </c:val>
          <c:extLst>
            <c:ext xmlns:c16="http://schemas.microsoft.com/office/drawing/2014/chart" uri="{C3380CC4-5D6E-409C-BE32-E72D297353CC}">
              <c16:uniqueId val="{00000006-7232-4ADE-9B6E-54DF7844A0E9}"/>
            </c:ext>
          </c:extLst>
        </c:ser>
        <c:ser>
          <c:idx val="8"/>
          <c:order val="8"/>
          <c:tx>
            <c:strRef>
              <c:f>Hoja1!$A$42</c:f>
              <c:strCache>
                <c:ptCount val="1"/>
                <c:pt idx="0">
                  <c:v>MISIONERO/RELIGIOSO</c:v>
                </c:pt>
              </c:strCache>
            </c:strRef>
          </c:tx>
          <c:spPr>
            <a:solidFill>
              <a:schemeClr val="accent3">
                <a:lumMod val="60000"/>
              </a:schemeClr>
            </a:solidFill>
            <a:ln>
              <a:noFill/>
            </a:ln>
            <a:effectLst/>
          </c:spPr>
          <c:invertIfNegative val="0"/>
          <c:val>
            <c:numRef>
              <c:f>Hoja1!$B$42:$C$42</c:f>
              <c:numCache>
                <c:formatCode>0%</c:formatCode>
                <c:ptCount val="2"/>
                <c:pt idx="0" formatCode="#,##0">
                  <c:v>52</c:v>
                </c:pt>
                <c:pt idx="1">
                  <c:v>4.7819125995120611E-5</c:v>
                </c:pt>
              </c:numCache>
            </c:numRef>
          </c:val>
          <c:extLst>
            <c:ext xmlns:c16="http://schemas.microsoft.com/office/drawing/2014/chart" uri="{C3380CC4-5D6E-409C-BE32-E72D297353CC}">
              <c16:uniqueId val="{00000007-7232-4ADE-9B6E-54DF7844A0E9}"/>
            </c:ext>
          </c:extLst>
        </c:ser>
        <c:ser>
          <c:idx val="9"/>
          <c:order val="9"/>
          <c:tx>
            <c:strRef>
              <c:f>Hoja1!$A$43</c:f>
              <c:strCache>
                <c:ptCount val="1"/>
                <c:pt idx="0">
                  <c:v>NO TRABAJA</c:v>
                </c:pt>
              </c:strCache>
            </c:strRef>
          </c:tx>
          <c:spPr>
            <a:solidFill>
              <a:schemeClr val="accent4">
                <a:lumMod val="60000"/>
              </a:schemeClr>
            </a:solidFill>
            <a:ln>
              <a:noFill/>
            </a:ln>
            <a:effectLst/>
          </c:spPr>
          <c:invertIfNegative val="0"/>
          <c:val>
            <c:numRef>
              <c:f>Hoja1!$B$43:$C$43</c:f>
              <c:numCache>
                <c:formatCode>0%</c:formatCode>
                <c:ptCount val="2"/>
                <c:pt idx="0" formatCode="#,##0">
                  <c:v>1248</c:v>
                </c:pt>
                <c:pt idx="1">
                  <c:v>1.1476590238828947E-3</c:v>
                </c:pt>
              </c:numCache>
            </c:numRef>
          </c:val>
          <c:extLst>
            <c:ext xmlns:c16="http://schemas.microsoft.com/office/drawing/2014/chart" uri="{C3380CC4-5D6E-409C-BE32-E72D297353CC}">
              <c16:uniqueId val="{00000008-7232-4ADE-9B6E-54DF7844A0E9}"/>
            </c:ext>
          </c:extLst>
        </c:ser>
        <c:ser>
          <c:idx val="10"/>
          <c:order val="10"/>
          <c:tx>
            <c:strRef>
              <c:f>Hoja1!$A$44</c:f>
              <c:strCache>
                <c:ptCount val="1"/>
                <c:pt idx="0">
                  <c:v>OTROS</c:v>
                </c:pt>
              </c:strCache>
            </c:strRef>
          </c:tx>
          <c:spPr>
            <a:solidFill>
              <a:schemeClr val="accent5">
                <a:lumMod val="60000"/>
              </a:schemeClr>
            </a:solidFill>
            <a:ln>
              <a:noFill/>
            </a:ln>
            <a:effectLst/>
          </c:spPr>
          <c:invertIfNegative val="0"/>
          <c:val>
            <c:numRef>
              <c:f>Hoja1!$B$44:$C$44</c:f>
              <c:numCache>
                <c:formatCode>0%</c:formatCode>
                <c:ptCount val="2"/>
                <c:pt idx="0" formatCode="#,##0">
                  <c:v>16408</c:v>
                </c:pt>
                <c:pt idx="1">
                  <c:v>1.5088773448614212E-2</c:v>
                </c:pt>
              </c:numCache>
            </c:numRef>
          </c:val>
          <c:extLst>
            <c:ext xmlns:c16="http://schemas.microsoft.com/office/drawing/2014/chart" uri="{C3380CC4-5D6E-409C-BE32-E72D297353CC}">
              <c16:uniqueId val="{00000009-7232-4ADE-9B6E-54DF7844A0E9}"/>
            </c:ext>
          </c:extLst>
        </c:ser>
        <c:ser>
          <c:idx val="11"/>
          <c:order val="11"/>
          <c:tx>
            <c:strRef>
              <c:f>Hoja1!$A$45</c:f>
              <c:strCache>
                <c:ptCount val="1"/>
                <c:pt idx="0">
                  <c:v>PENSIONISTA</c:v>
                </c:pt>
              </c:strCache>
            </c:strRef>
          </c:tx>
          <c:spPr>
            <a:solidFill>
              <a:schemeClr val="accent6">
                <a:lumMod val="60000"/>
              </a:schemeClr>
            </a:solidFill>
            <a:ln>
              <a:noFill/>
            </a:ln>
            <a:effectLst/>
          </c:spPr>
          <c:invertIfNegative val="0"/>
          <c:val>
            <c:numRef>
              <c:f>Hoja1!$B$45:$C$45</c:f>
              <c:numCache>
                <c:formatCode>0%</c:formatCode>
                <c:ptCount val="2"/>
                <c:pt idx="0" formatCode="#,##0">
                  <c:v>490</c:v>
                </c:pt>
                <c:pt idx="1">
                  <c:v>4.5060330264632884E-4</c:v>
                </c:pt>
              </c:numCache>
            </c:numRef>
          </c:val>
          <c:extLst>
            <c:ext xmlns:c16="http://schemas.microsoft.com/office/drawing/2014/chart" uri="{C3380CC4-5D6E-409C-BE32-E72D297353CC}">
              <c16:uniqueId val="{0000000A-7232-4ADE-9B6E-54DF7844A0E9}"/>
            </c:ext>
          </c:extLst>
        </c:ser>
        <c:ser>
          <c:idx val="12"/>
          <c:order val="12"/>
          <c:tx>
            <c:strRef>
              <c:f>Hoja1!$A$46</c:f>
              <c:strCache>
                <c:ptCount val="1"/>
                <c:pt idx="0">
                  <c:v>REMESAS DEL EXTERIOR</c:v>
                </c:pt>
              </c:strCache>
            </c:strRef>
          </c:tx>
          <c:spPr>
            <a:solidFill>
              <a:schemeClr val="accent1">
                <a:lumMod val="80000"/>
                <a:lumOff val="20000"/>
              </a:schemeClr>
            </a:solidFill>
            <a:ln>
              <a:noFill/>
            </a:ln>
            <a:effectLst/>
          </c:spPr>
          <c:invertIfNegative val="0"/>
          <c:val>
            <c:numRef>
              <c:f>Hoja1!$B$46:$C$46</c:f>
              <c:numCache>
                <c:formatCode>0%</c:formatCode>
                <c:ptCount val="2"/>
                <c:pt idx="0" formatCode="#,##0">
                  <c:v>280</c:v>
                </c:pt>
                <c:pt idx="1">
                  <c:v>2.5748760151218791E-4</c:v>
                </c:pt>
              </c:numCache>
            </c:numRef>
          </c:val>
          <c:extLst>
            <c:ext xmlns:c16="http://schemas.microsoft.com/office/drawing/2014/chart" uri="{C3380CC4-5D6E-409C-BE32-E72D297353CC}">
              <c16:uniqueId val="{0000000B-7232-4ADE-9B6E-54DF7844A0E9}"/>
            </c:ext>
          </c:extLst>
        </c:ser>
        <c:ser>
          <c:idx val="13"/>
          <c:order val="13"/>
          <c:tx>
            <c:strRef>
              <c:f>Hoja1!$A$47</c:f>
              <c:strCache>
                <c:ptCount val="1"/>
                <c:pt idx="0">
                  <c:v>RENTAS</c:v>
                </c:pt>
              </c:strCache>
            </c:strRef>
          </c:tx>
          <c:spPr>
            <a:solidFill>
              <a:schemeClr val="accent2">
                <a:lumMod val="80000"/>
                <a:lumOff val="20000"/>
              </a:schemeClr>
            </a:solidFill>
            <a:ln>
              <a:noFill/>
            </a:ln>
            <a:effectLst/>
          </c:spPr>
          <c:invertIfNegative val="0"/>
          <c:val>
            <c:numRef>
              <c:f>Hoja1!$B$47:$C$47</c:f>
              <c:numCache>
                <c:formatCode>0%</c:formatCode>
                <c:ptCount val="2"/>
                <c:pt idx="0" formatCode="#,##0">
                  <c:v>2365</c:v>
                </c:pt>
                <c:pt idx="1">
                  <c:v>2.1748506342011585E-3</c:v>
                </c:pt>
              </c:numCache>
            </c:numRef>
          </c:val>
          <c:extLst>
            <c:ext xmlns:c16="http://schemas.microsoft.com/office/drawing/2014/chart" uri="{C3380CC4-5D6E-409C-BE32-E72D297353CC}">
              <c16:uniqueId val="{0000000C-7232-4ADE-9B6E-54DF7844A0E9}"/>
            </c:ext>
          </c:extLst>
        </c:ser>
        <c:ser>
          <c:idx val="1"/>
          <c:order val="1"/>
          <c:tx>
            <c:strRef>
              <c:f>Hoja1!$A$35</c:f>
              <c:strCache>
                <c:ptCount val="1"/>
                <c:pt idx="0">
                  <c:v>AMA DE CASA</c:v>
                </c:pt>
              </c:strCache>
            </c:strRef>
          </c:tx>
          <c:spPr>
            <a:solidFill>
              <a:schemeClr val="accent2"/>
            </a:solidFill>
            <a:ln>
              <a:noFill/>
            </a:ln>
            <a:effectLst/>
          </c:spPr>
          <c:invertIfNegative val="0"/>
          <c:val>
            <c:numRef>
              <c:f>Hoja1!$B$35:$C$35</c:f>
              <c:numCache>
                <c:formatCode>0%</c:formatCode>
                <c:ptCount val="2"/>
                <c:pt idx="0" formatCode="#,##0">
                  <c:v>22243</c:v>
                </c:pt>
                <c:pt idx="1">
                  <c:v>2.045463114441284E-2</c:v>
                </c:pt>
              </c:numCache>
            </c:numRef>
          </c:val>
          <c:extLst>
            <c:ext xmlns:c16="http://schemas.microsoft.com/office/drawing/2014/chart" uri="{C3380CC4-5D6E-409C-BE32-E72D297353CC}">
              <c16:uniqueId val="{0000000D-7232-4ADE-9B6E-54DF7844A0E9}"/>
            </c:ext>
          </c:extLst>
        </c:ser>
        <c:dLbls>
          <c:showLegendKey val="0"/>
          <c:showVal val="0"/>
          <c:showCatName val="0"/>
          <c:showSerName val="0"/>
          <c:showPercent val="0"/>
          <c:showBubbleSize val="0"/>
        </c:dLbls>
        <c:gapWidth val="219"/>
        <c:overlap val="-27"/>
        <c:axId val="218275952"/>
        <c:axId val="218276784"/>
      </c:barChart>
      <c:catAx>
        <c:axId val="21827595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Descripción Laboral</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18276784"/>
        <c:crosses val="autoZero"/>
        <c:auto val="1"/>
        <c:lblAlgn val="ctr"/>
        <c:lblOffset val="100"/>
        <c:noMultiLvlLbl val="0"/>
      </c:catAx>
      <c:valAx>
        <c:axId val="218276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Porcentaje</a:t>
                </a:r>
                <a:r>
                  <a:rPr lang="es-EC" baseline="0"/>
                  <a:t> de transacciones</a:t>
                </a:r>
                <a:endParaRPr lang="es-EC"/>
              </a:p>
            </c:rich>
          </c:tx>
          <c:layout>
            <c:manualLayout>
              <c:xMode val="edge"/>
              <c:yMode val="edge"/>
              <c:x val="0.1111111111111111"/>
              <c:y val="4.1359462792928604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1827595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Tipo Vivienda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Hoja1!$A$51</c:f>
              <c:strCache>
                <c:ptCount val="1"/>
                <c:pt idx="0">
                  <c:v>NULL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Hoja1!$C$51</c:f>
              <c:numCache>
                <c:formatCode>0%</c:formatCode>
                <c:ptCount val="1"/>
                <c:pt idx="0">
                  <c:v>2.0118977663870167E-2</c:v>
                </c:pt>
              </c:numCache>
            </c:numRef>
          </c:val>
          <c:extLst>
            <c:ext xmlns:c16="http://schemas.microsoft.com/office/drawing/2014/chart" uri="{C3380CC4-5D6E-409C-BE32-E72D297353CC}">
              <c16:uniqueId val="{00000000-88D9-4E03-A0F6-1194476532C6}"/>
            </c:ext>
          </c:extLst>
        </c:ser>
        <c:ser>
          <c:idx val="1"/>
          <c:order val="1"/>
          <c:tx>
            <c:strRef>
              <c:f>Hoja1!$A$52</c:f>
              <c:strCache>
                <c:ptCount val="1"/>
                <c:pt idx="0">
                  <c:v>ALQUILER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Hoja1!$C$52</c:f>
              <c:numCache>
                <c:formatCode>0%</c:formatCode>
                <c:ptCount val="1"/>
                <c:pt idx="0">
                  <c:v>0.13437450284201941</c:v>
                </c:pt>
              </c:numCache>
            </c:numRef>
          </c:val>
          <c:extLst>
            <c:ext xmlns:c16="http://schemas.microsoft.com/office/drawing/2014/chart" uri="{C3380CC4-5D6E-409C-BE32-E72D297353CC}">
              <c16:uniqueId val="{00000001-88D9-4E03-A0F6-1194476532C6}"/>
            </c:ext>
          </c:extLst>
        </c:ser>
        <c:ser>
          <c:idx val="2"/>
          <c:order val="2"/>
          <c:tx>
            <c:strRef>
              <c:f>Hoja1!$A$53</c:f>
              <c:strCache>
                <c:ptCount val="1"/>
                <c:pt idx="0">
                  <c:v>ANTICRESIS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Hoja1!$C$53</c:f>
              <c:numCache>
                <c:formatCode>0%</c:formatCode>
                <c:ptCount val="1"/>
                <c:pt idx="0">
                  <c:v>1.1375434395377729E-3</c:v>
                </c:pt>
              </c:numCache>
            </c:numRef>
          </c:val>
          <c:extLst>
            <c:ext xmlns:c16="http://schemas.microsoft.com/office/drawing/2014/chart" uri="{C3380CC4-5D6E-409C-BE32-E72D297353CC}">
              <c16:uniqueId val="{00000002-88D9-4E03-A0F6-1194476532C6}"/>
            </c:ext>
          </c:extLst>
        </c:ser>
        <c:ser>
          <c:idx val="3"/>
          <c:order val="3"/>
          <c:tx>
            <c:strRef>
              <c:f>Hoja1!$A$54</c:f>
              <c:strCache>
                <c:ptCount val="1"/>
                <c:pt idx="0">
                  <c:v>PRESTADA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Hoja1!$C$54</c:f>
              <c:numCache>
                <c:formatCode>0%</c:formatCode>
                <c:ptCount val="1"/>
                <c:pt idx="0">
                  <c:v>7.1480397376937023E-3</c:v>
                </c:pt>
              </c:numCache>
            </c:numRef>
          </c:val>
          <c:extLst>
            <c:ext xmlns:c16="http://schemas.microsoft.com/office/drawing/2014/chart" uri="{C3380CC4-5D6E-409C-BE32-E72D297353CC}">
              <c16:uniqueId val="{00000003-88D9-4E03-A0F6-1194476532C6}"/>
            </c:ext>
          </c:extLst>
        </c:ser>
        <c:ser>
          <c:idx val="4"/>
          <c:order val="4"/>
          <c:tx>
            <c:strRef>
              <c:f>Hoja1!$A$55</c:f>
              <c:strCache>
                <c:ptCount val="1"/>
                <c:pt idx="0">
                  <c:v>PROPIA HIPOTECADA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Hoja1!$C$55</c:f>
              <c:numCache>
                <c:formatCode>0%</c:formatCode>
                <c:ptCount val="1"/>
                <c:pt idx="0">
                  <c:v>5.8301630172397145E-2</c:v>
                </c:pt>
              </c:numCache>
            </c:numRef>
          </c:val>
          <c:extLst>
            <c:ext xmlns:c16="http://schemas.microsoft.com/office/drawing/2014/chart" uri="{C3380CC4-5D6E-409C-BE32-E72D297353CC}">
              <c16:uniqueId val="{00000004-88D9-4E03-A0F6-1194476532C6}"/>
            </c:ext>
          </c:extLst>
        </c:ser>
        <c:ser>
          <c:idx val="5"/>
          <c:order val="5"/>
          <c:tx>
            <c:strRef>
              <c:f>Hoja1!$A$56</c:f>
              <c:strCache>
                <c:ptCount val="1"/>
                <c:pt idx="0">
                  <c:v>PROPIA NO HIPOTECADA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Hoja1!$C$56</c:f>
              <c:numCache>
                <c:formatCode>0%</c:formatCode>
                <c:ptCount val="1"/>
                <c:pt idx="0">
                  <c:v>0.29857526592491845</c:v>
                </c:pt>
              </c:numCache>
            </c:numRef>
          </c:val>
          <c:extLst>
            <c:ext xmlns:c16="http://schemas.microsoft.com/office/drawing/2014/chart" uri="{C3380CC4-5D6E-409C-BE32-E72D297353CC}">
              <c16:uniqueId val="{00000005-88D9-4E03-A0F6-1194476532C6}"/>
            </c:ext>
          </c:extLst>
        </c:ser>
        <c:ser>
          <c:idx val="6"/>
          <c:order val="6"/>
          <c:tx>
            <c:strRef>
              <c:f>Hoja1!$A$57</c:f>
              <c:strCache>
                <c:ptCount val="1"/>
                <c:pt idx="0">
                  <c:v>VIVE CON FAMILIARES</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Hoja1!$C$57</c:f>
              <c:numCache>
                <c:formatCode>0%</c:formatCode>
                <c:ptCount val="1"/>
                <c:pt idx="0">
                  <c:v>0.48034404021956334</c:v>
                </c:pt>
              </c:numCache>
            </c:numRef>
          </c:val>
          <c:extLst>
            <c:ext xmlns:c16="http://schemas.microsoft.com/office/drawing/2014/chart" uri="{C3380CC4-5D6E-409C-BE32-E72D297353CC}">
              <c16:uniqueId val="{00000006-88D9-4E03-A0F6-1194476532C6}"/>
            </c:ext>
          </c:extLst>
        </c:ser>
        <c:dLbls>
          <c:dLblPos val="outEnd"/>
          <c:showLegendKey val="0"/>
          <c:showVal val="1"/>
          <c:showCatName val="0"/>
          <c:showSerName val="0"/>
          <c:showPercent val="0"/>
          <c:showBubbleSize val="0"/>
        </c:dLbls>
        <c:gapWidth val="182"/>
        <c:axId val="302963008"/>
        <c:axId val="302963840"/>
      </c:barChart>
      <c:catAx>
        <c:axId val="3029630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Tipo Vivienda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02963840"/>
        <c:crosses val="autoZero"/>
        <c:auto val="1"/>
        <c:lblAlgn val="ctr"/>
        <c:lblOffset val="100"/>
        <c:noMultiLvlLbl val="0"/>
      </c:catAx>
      <c:valAx>
        <c:axId val="302963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Porcentaje de transacciones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0296300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SubMarca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Hoja1!$A$67</c:f>
              <c:strCache>
                <c:ptCount val="1"/>
                <c:pt idx="0">
                  <c:v>VISA TRADICIONAL INTERNACIONAL</c:v>
                </c:pt>
              </c:strCache>
            </c:strRef>
          </c:tx>
          <c:spPr>
            <a:solidFill>
              <a:schemeClr val="accent1"/>
            </a:solidFill>
            <a:ln>
              <a:noFill/>
            </a:ln>
            <a:effectLst/>
          </c:spPr>
          <c:invertIfNegative val="0"/>
          <c:val>
            <c:numRef>
              <c:f>Hoja1!$B$67:$C$67</c:f>
              <c:numCache>
                <c:formatCode>0%</c:formatCode>
                <c:ptCount val="2"/>
                <c:pt idx="0" formatCode="#,##0">
                  <c:v>268066</c:v>
                </c:pt>
                <c:pt idx="1">
                  <c:v>0.24651311209630772</c:v>
                </c:pt>
              </c:numCache>
            </c:numRef>
          </c:val>
          <c:extLst>
            <c:ext xmlns:c16="http://schemas.microsoft.com/office/drawing/2014/chart" uri="{C3380CC4-5D6E-409C-BE32-E72D297353CC}">
              <c16:uniqueId val="{00000000-4F64-45EA-AAAB-6672F3187937}"/>
            </c:ext>
          </c:extLst>
        </c:ser>
        <c:ser>
          <c:idx val="2"/>
          <c:order val="2"/>
          <c:tx>
            <c:strRef>
              <c:f>Hoja1!$A$69</c:f>
              <c:strCache>
                <c:ptCount val="1"/>
                <c:pt idx="0">
                  <c:v>MASTERCARD TRADICIONAL INTERNACIONAL</c:v>
                </c:pt>
              </c:strCache>
            </c:strRef>
          </c:tx>
          <c:spPr>
            <a:solidFill>
              <a:schemeClr val="accent3"/>
            </a:solidFill>
            <a:ln>
              <a:noFill/>
            </a:ln>
            <a:effectLst/>
          </c:spPr>
          <c:invertIfNegative val="0"/>
          <c:val>
            <c:numRef>
              <c:f>Hoja1!$B$69:$C$69</c:f>
              <c:numCache>
                <c:formatCode>0%</c:formatCode>
                <c:ptCount val="2"/>
                <c:pt idx="0" formatCode="#,##0">
                  <c:v>122712</c:v>
                </c:pt>
                <c:pt idx="1">
                  <c:v>0.11284578055987</c:v>
                </c:pt>
              </c:numCache>
            </c:numRef>
          </c:val>
          <c:extLst>
            <c:ext xmlns:c16="http://schemas.microsoft.com/office/drawing/2014/chart" uri="{C3380CC4-5D6E-409C-BE32-E72D297353CC}">
              <c16:uniqueId val="{00000001-4F64-45EA-AAAB-6672F3187937}"/>
            </c:ext>
          </c:extLst>
        </c:ser>
        <c:ser>
          <c:idx val="3"/>
          <c:order val="3"/>
          <c:tx>
            <c:strRef>
              <c:f>Hoja1!$A$70</c:f>
              <c:strCache>
                <c:ptCount val="1"/>
                <c:pt idx="0">
                  <c:v>VISA TRADICIONAL PLATINUM</c:v>
                </c:pt>
              </c:strCache>
            </c:strRef>
          </c:tx>
          <c:spPr>
            <a:solidFill>
              <a:schemeClr val="accent4"/>
            </a:solidFill>
            <a:ln>
              <a:noFill/>
            </a:ln>
            <a:effectLst/>
          </c:spPr>
          <c:invertIfNegative val="0"/>
          <c:val>
            <c:numRef>
              <c:f>Hoja1!$B$70:$C$70</c:f>
              <c:numCache>
                <c:formatCode>0%</c:formatCode>
                <c:ptCount val="2"/>
                <c:pt idx="0" formatCode="#,##0">
                  <c:v>118011</c:v>
                </c:pt>
                <c:pt idx="1">
                  <c:v>0.10852274765019573</c:v>
                </c:pt>
              </c:numCache>
            </c:numRef>
          </c:val>
          <c:extLst>
            <c:ext xmlns:c16="http://schemas.microsoft.com/office/drawing/2014/chart" uri="{C3380CC4-5D6E-409C-BE32-E72D297353CC}">
              <c16:uniqueId val="{00000002-4F64-45EA-AAAB-6672F3187937}"/>
            </c:ext>
          </c:extLst>
        </c:ser>
        <c:ser>
          <c:idx val="4"/>
          <c:order val="4"/>
          <c:tx>
            <c:strRef>
              <c:f>Hoja1!$A$71</c:f>
              <c:strCache>
                <c:ptCount val="1"/>
                <c:pt idx="0">
                  <c:v>VISA ELITE BLACK SIGNATURE</c:v>
                </c:pt>
              </c:strCache>
            </c:strRef>
          </c:tx>
          <c:spPr>
            <a:solidFill>
              <a:schemeClr val="accent5"/>
            </a:solidFill>
            <a:ln>
              <a:noFill/>
            </a:ln>
            <a:effectLst/>
          </c:spPr>
          <c:invertIfNegative val="0"/>
          <c:val>
            <c:numRef>
              <c:f>Hoja1!$B$71:$C$71</c:f>
              <c:numCache>
                <c:formatCode>0%</c:formatCode>
                <c:ptCount val="2"/>
                <c:pt idx="0" formatCode="#,##0">
                  <c:v>98657</c:v>
                </c:pt>
                <c:pt idx="1">
                  <c:v>9.0724836794242578E-2</c:v>
                </c:pt>
              </c:numCache>
            </c:numRef>
          </c:val>
          <c:extLst>
            <c:ext xmlns:c16="http://schemas.microsoft.com/office/drawing/2014/chart" uri="{C3380CC4-5D6E-409C-BE32-E72D297353CC}">
              <c16:uniqueId val="{00000003-4F64-45EA-AAAB-6672F3187937}"/>
            </c:ext>
          </c:extLst>
        </c:ser>
        <c:ser>
          <c:idx val="5"/>
          <c:order val="5"/>
          <c:tx>
            <c:strRef>
              <c:f>Hoja1!$A$72</c:f>
              <c:strCache>
                <c:ptCount val="1"/>
                <c:pt idx="0">
                  <c:v>MASTERCARD TRADICIONAL GOLD</c:v>
                </c:pt>
              </c:strCache>
            </c:strRef>
          </c:tx>
          <c:spPr>
            <a:solidFill>
              <a:schemeClr val="accent6"/>
            </a:solidFill>
            <a:ln>
              <a:noFill/>
            </a:ln>
            <a:effectLst/>
          </c:spPr>
          <c:invertIfNegative val="0"/>
          <c:val>
            <c:numRef>
              <c:f>Hoja1!$B$72:$C$72</c:f>
              <c:numCache>
                <c:formatCode>0%</c:formatCode>
                <c:ptCount val="2"/>
                <c:pt idx="0" formatCode="#,##0">
                  <c:v>69199</c:v>
                </c:pt>
                <c:pt idx="1">
                  <c:v>6.3635301918006745E-2</c:v>
                </c:pt>
              </c:numCache>
            </c:numRef>
          </c:val>
          <c:extLst>
            <c:ext xmlns:c16="http://schemas.microsoft.com/office/drawing/2014/chart" uri="{C3380CC4-5D6E-409C-BE32-E72D297353CC}">
              <c16:uniqueId val="{00000004-4F64-45EA-AAAB-6672F3187937}"/>
            </c:ext>
          </c:extLst>
        </c:ser>
        <c:ser>
          <c:idx val="6"/>
          <c:order val="6"/>
          <c:tx>
            <c:strRef>
              <c:f>Hoja1!$A$73</c:f>
              <c:strCache>
                <c:ptCount val="1"/>
                <c:pt idx="0">
                  <c:v>MASTERCARD ELITE BLACK SIGNATURE</c:v>
                </c:pt>
              </c:strCache>
            </c:strRef>
          </c:tx>
          <c:spPr>
            <a:solidFill>
              <a:schemeClr val="accent1">
                <a:lumMod val="60000"/>
              </a:schemeClr>
            </a:solidFill>
            <a:ln>
              <a:noFill/>
            </a:ln>
            <a:effectLst/>
          </c:spPr>
          <c:invertIfNegative val="0"/>
          <c:val>
            <c:numRef>
              <c:f>Hoja1!$B$73:$C$73</c:f>
              <c:numCache>
                <c:formatCode>0%</c:formatCode>
                <c:ptCount val="2"/>
                <c:pt idx="0" formatCode="#,##0">
                  <c:v>61786</c:v>
                </c:pt>
                <c:pt idx="1">
                  <c:v>5.6818317667971574E-2</c:v>
                </c:pt>
              </c:numCache>
            </c:numRef>
          </c:val>
          <c:extLst>
            <c:ext xmlns:c16="http://schemas.microsoft.com/office/drawing/2014/chart" uri="{C3380CC4-5D6E-409C-BE32-E72D297353CC}">
              <c16:uniqueId val="{00000005-4F64-45EA-AAAB-6672F3187937}"/>
            </c:ext>
          </c:extLst>
        </c:ser>
        <c:ser>
          <c:idx val="7"/>
          <c:order val="7"/>
          <c:tx>
            <c:strRef>
              <c:f>Hoja1!$A$74</c:f>
              <c:strCache>
                <c:ptCount val="1"/>
                <c:pt idx="0">
                  <c:v>MASTERCARD TRADICIONAL PLATINUM</c:v>
                </c:pt>
              </c:strCache>
            </c:strRef>
          </c:tx>
          <c:spPr>
            <a:solidFill>
              <a:schemeClr val="accent2">
                <a:lumMod val="60000"/>
              </a:schemeClr>
            </a:solidFill>
            <a:ln>
              <a:noFill/>
            </a:ln>
            <a:effectLst/>
          </c:spPr>
          <c:invertIfNegative val="0"/>
          <c:val>
            <c:numRef>
              <c:f>Hoja1!$B$74:$C$74</c:f>
              <c:numCache>
                <c:formatCode>0%</c:formatCode>
                <c:ptCount val="2"/>
                <c:pt idx="0" formatCode="#,##0">
                  <c:v>45798</c:v>
                </c:pt>
                <c:pt idx="1">
                  <c:v>4.2115775621625648E-2</c:v>
                </c:pt>
              </c:numCache>
            </c:numRef>
          </c:val>
          <c:extLst>
            <c:ext xmlns:c16="http://schemas.microsoft.com/office/drawing/2014/chart" uri="{C3380CC4-5D6E-409C-BE32-E72D297353CC}">
              <c16:uniqueId val="{00000006-4F64-45EA-AAAB-6672F3187937}"/>
            </c:ext>
          </c:extLst>
        </c:ser>
        <c:ser>
          <c:idx val="8"/>
          <c:order val="8"/>
          <c:tx>
            <c:strRef>
              <c:f>Hoja1!$A$75</c:f>
              <c:strCache>
                <c:ptCount val="1"/>
                <c:pt idx="0">
                  <c:v>VISA ELITE INFINITE</c:v>
                </c:pt>
              </c:strCache>
            </c:strRef>
          </c:tx>
          <c:spPr>
            <a:solidFill>
              <a:schemeClr val="accent3">
                <a:lumMod val="60000"/>
              </a:schemeClr>
            </a:solidFill>
            <a:ln>
              <a:noFill/>
            </a:ln>
            <a:effectLst/>
          </c:spPr>
          <c:invertIfNegative val="0"/>
          <c:val>
            <c:numRef>
              <c:f>Hoja1!$B$75:$C$75</c:f>
              <c:numCache>
                <c:formatCode>0%</c:formatCode>
                <c:ptCount val="2"/>
                <c:pt idx="0" formatCode="#,##0">
                  <c:v>44220</c:v>
                </c:pt>
                <c:pt idx="1">
                  <c:v>4.0664649067389105E-2</c:v>
                </c:pt>
              </c:numCache>
            </c:numRef>
          </c:val>
          <c:extLst>
            <c:ext xmlns:c16="http://schemas.microsoft.com/office/drawing/2014/chart" uri="{C3380CC4-5D6E-409C-BE32-E72D297353CC}">
              <c16:uniqueId val="{00000007-4F64-45EA-AAAB-6672F3187937}"/>
            </c:ext>
          </c:extLst>
        </c:ser>
        <c:ser>
          <c:idx val="9"/>
          <c:order val="9"/>
          <c:tx>
            <c:strRef>
              <c:f>Hoja1!$A$76</c:f>
              <c:strCache>
                <c:ptCount val="1"/>
                <c:pt idx="0">
                  <c:v>VISA RETAIL NACIONAL</c:v>
                </c:pt>
              </c:strCache>
            </c:strRef>
          </c:tx>
          <c:spPr>
            <a:solidFill>
              <a:schemeClr val="accent4">
                <a:lumMod val="60000"/>
              </a:schemeClr>
            </a:solidFill>
            <a:ln>
              <a:noFill/>
            </a:ln>
            <a:effectLst/>
          </c:spPr>
          <c:invertIfNegative val="0"/>
          <c:val>
            <c:numRef>
              <c:f>Hoja1!$B$76:$C$76</c:f>
              <c:numCache>
                <c:formatCode>0%</c:formatCode>
                <c:ptCount val="2"/>
                <c:pt idx="0" formatCode="#,##0">
                  <c:v>29585</c:v>
                </c:pt>
                <c:pt idx="1">
                  <c:v>2.7206323895493139E-2</c:v>
                </c:pt>
              </c:numCache>
            </c:numRef>
          </c:val>
          <c:extLst>
            <c:ext xmlns:c16="http://schemas.microsoft.com/office/drawing/2014/chart" uri="{C3380CC4-5D6E-409C-BE32-E72D297353CC}">
              <c16:uniqueId val="{00000008-4F64-45EA-AAAB-6672F3187937}"/>
            </c:ext>
          </c:extLst>
        </c:ser>
        <c:ser>
          <c:idx val="10"/>
          <c:order val="10"/>
          <c:tx>
            <c:strRef>
              <c:f>Hoja1!$A$77</c:f>
              <c:strCache>
                <c:ptCount val="1"/>
                <c:pt idx="0">
                  <c:v>VISA COMERCIAL EMPRESARIAL</c:v>
                </c:pt>
              </c:strCache>
            </c:strRef>
          </c:tx>
          <c:spPr>
            <a:solidFill>
              <a:schemeClr val="accent5">
                <a:lumMod val="60000"/>
              </a:schemeClr>
            </a:solidFill>
            <a:ln>
              <a:noFill/>
            </a:ln>
            <a:effectLst/>
          </c:spPr>
          <c:invertIfNegative val="0"/>
          <c:val>
            <c:numRef>
              <c:f>Hoja1!$B$77:$C$77</c:f>
              <c:numCache>
                <c:formatCode>0%</c:formatCode>
                <c:ptCount val="2"/>
                <c:pt idx="0" formatCode="#,##0">
                  <c:v>17086</c:v>
                </c:pt>
                <c:pt idx="1">
                  <c:v>1.5712261283704437E-2</c:v>
                </c:pt>
              </c:numCache>
            </c:numRef>
          </c:val>
          <c:extLst>
            <c:ext xmlns:c16="http://schemas.microsoft.com/office/drawing/2014/chart" uri="{C3380CC4-5D6E-409C-BE32-E72D297353CC}">
              <c16:uniqueId val="{00000009-4F64-45EA-AAAB-6672F3187937}"/>
            </c:ext>
          </c:extLst>
        </c:ser>
        <c:ser>
          <c:idx val="11"/>
          <c:order val="11"/>
          <c:tx>
            <c:strRef>
              <c:f>Hoja1!$A$78</c:f>
              <c:strCache>
                <c:ptCount val="1"/>
                <c:pt idx="0">
                  <c:v>VISA COMERCIAL CORPORATIVA</c:v>
                </c:pt>
              </c:strCache>
            </c:strRef>
          </c:tx>
          <c:spPr>
            <a:solidFill>
              <a:schemeClr val="accent6">
                <a:lumMod val="60000"/>
              </a:schemeClr>
            </a:solidFill>
            <a:ln>
              <a:noFill/>
            </a:ln>
            <a:effectLst/>
          </c:spPr>
          <c:invertIfNegative val="0"/>
          <c:val>
            <c:numRef>
              <c:f>Hoja1!$B$78:$C$78</c:f>
              <c:numCache>
                <c:formatCode>0%</c:formatCode>
                <c:ptCount val="2"/>
                <c:pt idx="0" formatCode="#,##0">
                  <c:v>12974</c:v>
                </c:pt>
                <c:pt idx="1">
                  <c:v>1.1930871935782593E-2</c:v>
                </c:pt>
              </c:numCache>
            </c:numRef>
          </c:val>
          <c:extLst>
            <c:ext xmlns:c16="http://schemas.microsoft.com/office/drawing/2014/chart" uri="{C3380CC4-5D6E-409C-BE32-E72D297353CC}">
              <c16:uniqueId val="{0000000A-4F64-45EA-AAAB-6672F3187937}"/>
            </c:ext>
          </c:extLst>
        </c:ser>
        <c:ser>
          <c:idx val="12"/>
          <c:order val="12"/>
          <c:tx>
            <c:strRef>
              <c:f>Hoja1!$A$79</c:f>
              <c:strCache>
                <c:ptCount val="1"/>
                <c:pt idx="0">
                  <c:v>MASTERCARD RETAIL NACIONAL</c:v>
                </c:pt>
              </c:strCache>
            </c:strRef>
          </c:tx>
          <c:spPr>
            <a:solidFill>
              <a:schemeClr val="accent1">
                <a:lumMod val="80000"/>
                <a:lumOff val="20000"/>
              </a:schemeClr>
            </a:solidFill>
            <a:ln>
              <a:noFill/>
            </a:ln>
            <a:effectLst/>
          </c:spPr>
          <c:invertIfNegative val="0"/>
          <c:val>
            <c:numRef>
              <c:f>Hoja1!$B$79:$C$79</c:f>
              <c:numCache>
                <c:formatCode>0%</c:formatCode>
                <c:ptCount val="2"/>
                <c:pt idx="0" formatCode="#,##0">
                  <c:v>12554</c:v>
                </c:pt>
                <c:pt idx="1">
                  <c:v>1.1544640533514311E-2</c:v>
                </c:pt>
              </c:numCache>
            </c:numRef>
          </c:val>
          <c:extLst>
            <c:ext xmlns:c16="http://schemas.microsoft.com/office/drawing/2014/chart" uri="{C3380CC4-5D6E-409C-BE32-E72D297353CC}">
              <c16:uniqueId val="{0000000B-4F64-45EA-AAAB-6672F3187937}"/>
            </c:ext>
          </c:extLst>
        </c:ser>
        <c:ser>
          <c:idx val="13"/>
          <c:order val="13"/>
          <c:tx>
            <c:strRef>
              <c:f>Hoja1!$A$80</c:f>
              <c:strCache>
                <c:ptCount val="1"/>
                <c:pt idx="0">
                  <c:v>VISA CONVENIO</c:v>
                </c:pt>
              </c:strCache>
            </c:strRef>
          </c:tx>
          <c:spPr>
            <a:solidFill>
              <a:schemeClr val="accent2">
                <a:lumMod val="80000"/>
                <a:lumOff val="20000"/>
              </a:schemeClr>
            </a:solidFill>
            <a:ln>
              <a:noFill/>
            </a:ln>
            <a:effectLst/>
          </c:spPr>
          <c:invertIfNegative val="0"/>
          <c:val>
            <c:numRef>
              <c:f>Hoja1!$B$80:$C$80</c:f>
              <c:numCache>
                <c:formatCode>0%</c:formatCode>
                <c:ptCount val="2"/>
                <c:pt idx="0" formatCode="#,##0">
                  <c:v>5858</c:v>
                </c:pt>
                <c:pt idx="1">
                  <c:v>5.3870084630657025E-3</c:v>
                </c:pt>
              </c:numCache>
            </c:numRef>
          </c:val>
          <c:extLst>
            <c:ext xmlns:c16="http://schemas.microsoft.com/office/drawing/2014/chart" uri="{C3380CC4-5D6E-409C-BE32-E72D297353CC}">
              <c16:uniqueId val="{0000000C-4F64-45EA-AAAB-6672F3187937}"/>
            </c:ext>
          </c:extLst>
        </c:ser>
        <c:ser>
          <c:idx val="14"/>
          <c:order val="14"/>
          <c:tx>
            <c:strRef>
              <c:f>Hoja1!$A$81</c:f>
              <c:strCache>
                <c:ptCount val="1"/>
                <c:pt idx="0">
                  <c:v>MASTERCARD COMERCIAL CORPORATIVA</c:v>
                </c:pt>
              </c:strCache>
            </c:strRef>
          </c:tx>
          <c:spPr>
            <a:solidFill>
              <a:schemeClr val="accent3">
                <a:lumMod val="80000"/>
                <a:lumOff val="20000"/>
              </a:schemeClr>
            </a:solidFill>
            <a:ln>
              <a:noFill/>
            </a:ln>
            <a:effectLst/>
          </c:spPr>
          <c:invertIfNegative val="0"/>
          <c:val>
            <c:numRef>
              <c:f>Hoja1!$B$81:$C$81</c:f>
              <c:numCache>
                <c:formatCode>0%</c:formatCode>
                <c:ptCount val="2"/>
                <c:pt idx="0" formatCode="#,##0">
                  <c:v>4637</c:v>
                </c:pt>
                <c:pt idx="1">
                  <c:v>4.2641786007571979E-3</c:v>
                </c:pt>
              </c:numCache>
            </c:numRef>
          </c:val>
          <c:extLst>
            <c:ext xmlns:c16="http://schemas.microsoft.com/office/drawing/2014/chart" uri="{C3380CC4-5D6E-409C-BE32-E72D297353CC}">
              <c16:uniqueId val="{0000000D-4F64-45EA-AAAB-6672F3187937}"/>
            </c:ext>
          </c:extLst>
        </c:ser>
        <c:ser>
          <c:idx val="15"/>
          <c:order val="15"/>
          <c:tx>
            <c:strRef>
              <c:f>Hoja1!$A$82</c:f>
              <c:strCache>
                <c:ptCount val="1"/>
                <c:pt idx="0">
                  <c:v>MASTERCARD COMERCIAL EMPRESARIAL</c:v>
                </c:pt>
              </c:strCache>
            </c:strRef>
          </c:tx>
          <c:spPr>
            <a:solidFill>
              <a:schemeClr val="accent4">
                <a:lumMod val="80000"/>
                <a:lumOff val="20000"/>
              </a:schemeClr>
            </a:solidFill>
            <a:ln>
              <a:noFill/>
            </a:ln>
            <a:effectLst/>
          </c:spPr>
          <c:invertIfNegative val="0"/>
          <c:val>
            <c:numRef>
              <c:f>Hoja1!$B$82:$C$82</c:f>
              <c:numCache>
                <c:formatCode>0%</c:formatCode>
                <c:ptCount val="2"/>
                <c:pt idx="0" formatCode="#,##0">
                  <c:v>2777</c:v>
                </c:pt>
                <c:pt idx="1">
                  <c:v>2.5537252478548063E-3</c:v>
                </c:pt>
              </c:numCache>
            </c:numRef>
          </c:val>
          <c:extLst>
            <c:ext xmlns:c16="http://schemas.microsoft.com/office/drawing/2014/chart" uri="{C3380CC4-5D6E-409C-BE32-E72D297353CC}">
              <c16:uniqueId val="{0000000E-4F64-45EA-AAAB-6672F3187937}"/>
            </c:ext>
          </c:extLst>
        </c:ser>
        <c:ser>
          <c:idx val="16"/>
          <c:order val="16"/>
          <c:tx>
            <c:strRef>
              <c:f>Hoja1!$A$83</c:f>
              <c:strCache>
                <c:ptCount val="1"/>
                <c:pt idx="0">
                  <c:v>DISCOVER TRADICIONAL INTERNACIONAL</c:v>
                </c:pt>
              </c:strCache>
            </c:strRef>
          </c:tx>
          <c:spPr>
            <a:solidFill>
              <a:schemeClr val="accent5">
                <a:lumMod val="80000"/>
                <a:lumOff val="20000"/>
              </a:schemeClr>
            </a:solidFill>
            <a:ln>
              <a:noFill/>
            </a:ln>
            <a:effectLst/>
          </c:spPr>
          <c:invertIfNegative val="0"/>
          <c:val>
            <c:numRef>
              <c:f>Hoja1!$B$83:$C$83</c:f>
              <c:numCache>
                <c:formatCode>0%</c:formatCode>
                <c:ptCount val="2"/>
                <c:pt idx="0" formatCode="#,##0">
                  <c:v>2555</c:v>
                </c:pt>
                <c:pt idx="1">
                  <c:v>2.3495743637987148E-3</c:v>
                </c:pt>
              </c:numCache>
            </c:numRef>
          </c:val>
          <c:extLst>
            <c:ext xmlns:c16="http://schemas.microsoft.com/office/drawing/2014/chart" uri="{C3380CC4-5D6E-409C-BE32-E72D297353CC}">
              <c16:uniqueId val="{0000000F-4F64-45EA-AAAB-6672F3187937}"/>
            </c:ext>
          </c:extLst>
        </c:ser>
        <c:ser>
          <c:idx val="17"/>
          <c:order val="17"/>
          <c:tx>
            <c:strRef>
              <c:f>Hoja1!$A$84</c:f>
              <c:strCache>
                <c:ptCount val="1"/>
                <c:pt idx="0">
                  <c:v>VISA TRADICIONAL INTERNACIONAL MICRO</c:v>
                </c:pt>
              </c:strCache>
            </c:strRef>
          </c:tx>
          <c:spPr>
            <a:solidFill>
              <a:schemeClr val="accent6">
                <a:lumMod val="80000"/>
                <a:lumOff val="20000"/>
              </a:schemeClr>
            </a:solidFill>
            <a:ln>
              <a:noFill/>
            </a:ln>
            <a:effectLst/>
          </c:spPr>
          <c:invertIfNegative val="0"/>
          <c:val>
            <c:numRef>
              <c:f>Hoja1!$B$84:$C$84</c:f>
              <c:numCache>
                <c:formatCode>0%</c:formatCode>
                <c:ptCount val="2"/>
                <c:pt idx="0" formatCode="#,##0">
                  <c:v>2354</c:v>
                </c:pt>
                <c:pt idx="1">
                  <c:v>2.1647350498560369E-3</c:v>
                </c:pt>
              </c:numCache>
            </c:numRef>
          </c:val>
          <c:extLst>
            <c:ext xmlns:c16="http://schemas.microsoft.com/office/drawing/2014/chart" uri="{C3380CC4-5D6E-409C-BE32-E72D297353CC}">
              <c16:uniqueId val="{00000010-4F64-45EA-AAAB-6672F3187937}"/>
            </c:ext>
          </c:extLst>
        </c:ser>
        <c:ser>
          <c:idx val="18"/>
          <c:order val="18"/>
          <c:tx>
            <c:strRef>
              <c:f>Hoja1!$A$85</c:f>
              <c:strCache>
                <c:ptCount val="1"/>
                <c:pt idx="0">
                  <c:v>DISCOVER CONVENIO</c:v>
                </c:pt>
              </c:strCache>
            </c:strRef>
          </c:tx>
          <c:spPr>
            <a:solidFill>
              <a:schemeClr val="accent1">
                <a:lumMod val="80000"/>
              </a:schemeClr>
            </a:solidFill>
            <a:ln>
              <a:noFill/>
            </a:ln>
            <a:effectLst/>
          </c:spPr>
          <c:invertIfNegative val="0"/>
          <c:val>
            <c:numRef>
              <c:f>Hoja1!$B$85:$C$85</c:f>
              <c:numCache>
                <c:formatCode>0%</c:formatCode>
                <c:ptCount val="2"/>
                <c:pt idx="0" formatCode="#,##0">
                  <c:v>1171</c:v>
                </c:pt>
                <c:pt idx="1">
                  <c:v>1.076849933467043E-3</c:v>
                </c:pt>
              </c:numCache>
            </c:numRef>
          </c:val>
          <c:extLst>
            <c:ext xmlns:c16="http://schemas.microsoft.com/office/drawing/2014/chart" uri="{C3380CC4-5D6E-409C-BE32-E72D297353CC}">
              <c16:uniqueId val="{00000011-4F64-45EA-AAAB-6672F3187937}"/>
            </c:ext>
          </c:extLst>
        </c:ser>
        <c:ser>
          <c:idx val="19"/>
          <c:order val="19"/>
          <c:tx>
            <c:strRef>
              <c:f>Hoja1!$A$86</c:f>
              <c:strCache>
                <c:ptCount val="1"/>
                <c:pt idx="0">
                  <c:v>VISA RETAIL CREDIFACIL</c:v>
                </c:pt>
              </c:strCache>
            </c:strRef>
          </c:tx>
          <c:spPr>
            <a:solidFill>
              <a:schemeClr val="accent2">
                <a:lumMod val="80000"/>
              </a:schemeClr>
            </a:solidFill>
            <a:ln>
              <a:noFill/>
            </a:ln>
            <a:effectLst/>
          </c:spPr>
          <c:invertIfNegative val="0"/>
          <c:val>
            <c:numRef>
              <c:f>Hoja1!$B$86:$C$86</c:f>
              <c:numCache>
                <c:formatCode>0%</c:formatCode>
                <c:ptCount val="2"/>
                <c:pt idx="0" formatCode="#,##0">
                  <c:v>814</c:v>
                </c:pt>
                <c:pt idx="1">
                  <c:v>7.4855324153900343E-4</c:v>
                </c:pt>
              </c:numCache>
            </c:numRef>
          </c:val>
          <c:extLst>
            <c:ext xmlns:c16="http://schemas.microsoft.com/office/drawing/2014/chart" uri="{C3380CC4-5D6E-409C-BE32-E72D297353CC}">
              <c16:uniqueId val="{00000012-4F64-45EA-AAAB-6672F3187937}"/>
            </c:ext>
          </c:extLst>
        </c:ser>
        <c:ser>
          <c:idx val="20"/>
          <c:order val="20"/>
          <c:tx>
            <c:strRef>
              <c:f>Hoja1!$A$87</c:f>
              <c:strCache>
                <c:ptCount val="1"/>
                <c:pt idx="0">
                  <c:v>MASTERCARD TRADICIONAL INTERNACIONAL MICRO</c:v>
                </c:pt>
              </c:strCache>
            </c:strRef>
          </c:tx>
          <c:spPr>
            <a:solidFill>
              <a:schemeClr val="accent3">
                <a:lumMod val="80000"/>
              </a:schemeClr>
            </a:solidFill>
            <a:ln>
              <a:noFill/>
            </a:ln>
            <a:effectLst/>
          </c:spPr>
          <c:invertIfNegative val="0"/>
          <c:val>
            <c:numRef>
              <c:f>Hoja1!$B$87:$C$87</c:f>
              <c:numCache>
                <c:formatCode>0%</c:formatCode>
                <c:ptCount val="2"/>
                <c:pt idx="0" formatCode="#,##0">
                  <c:v>33</c:v>
                </c:pt>
                <c:pt idx="1">
                  <c:v>3.0346753035365001E-5</c:v>
                </c:pt>
              </c:numCache>
            </c:numRef>
          </c:val>
          <c:extLst>
            <c:ext xmlns:c16="http://schemas.microsoft.com/office/drawing/2014/chart" uri="{C3380CC4-5D6E-409C-BE32-E72D297353CC}">
              <c16:uniqueId val="{00000013-4F64-45EA-AAAB-6672F3187937}"/>
            </c:ext>
          </c:extLst>
        </c:ser>
        <c:ser>
          <c:idx val="21"/>
          <c:order val="21"/>
          <c:tx>
            <c:strRef>
              <c:f>Hoja1!$A$88</c:f>
              <c:strCache>
                <c:ptCount val="1"/>
                <c:pt idx="0">
                  <c:v>MASTERCARD CONVENIO</c:v>
                </c:pt>
              </c:strCache>
            </c:strRef>
          </c:tx>
          <c:spPr>
            <a:solidFill>
              <a:schemeClr val="accent4">
                <a:lumMod val="80000"/>
              </a:schemeClr>
            </a:solidFill>
            <a:ln>
              <a:noFill/>
            </a:ln>
            <a:effectLst/>
          </c:spPr>
          <c:invertIfNegative val="0"/>
          <c:val>
            <c:numRef>
              <c:f>Hoja1!$B$88:$C$88</c:f>
              <c:numCache>
                <c:formatCode>0%</c:formatCode>
                <c:ptCount val="2"/>
                <c:pt idx="0" formatCode="#,##0">
                  <c:v>6</c:v>
                </c:pt>
                <c:pt idx="1">
                  <c:v>5.5175914609754553E-6</c:v>
                </c:pt>
              </c:numCache>
            </c:numRef>
          </c:val>
          <c:extLst>
            <c:ext xmlns:c16="http://schemas.microsoft.com/office/drawing/2014/chart" uri="{C3380CC4-5D6E-409C-BE32-E72D297353CC}">
              <c16:uniqueId val="{00000014-4F64-45EA-AAAB-6672F3187937}"/>
            </c:ext>
          </c:extLst>
        </c:ser>
        <c:ser>
          <c:idx val="22"/>
          <c:order val="22"/>
          <c:tx>
            <c:strRef>
              <c:f>Hoja1!$A$89</c:f>
              <c:strCache>
                <c:ptCount val="1"/>
                <c:pt idx="0">
                  <c:v>DISCOVER TRADICIONAL INTERNACIONAL MICRO</c:v>
                </c:pt>
              </c:strCache>
            </c:strRef>
          </c:tx>
          <c:spPr>
            <a:solidFill>
              <a:schemeClr val="accent5">
                <a:lumMod val="80000"/>
              </a:schemeClr>
            </a:solidFill>
            <a:ln>
              <a:noFill/>
            </a:ln>
            <a:effectLst/>
          </c:spPr>
          <c:invertIfNegative val="0"/>
          <c:val>
            <c:numRef>
              <c:f>Hoja1!$B$89:$C$89</c:f>
              <c:numCache>
                <c:formatCode>0%</c:formatCode>
                <c:ptCount val="2"/>
                <c:pt idx="0" formatCode="#,##0">
                  <c:v>2</c:v>
                </c:pt>
                <c:pt idx="1">
                  <c:v>1.8391971536584849E-6</c:v>
                </c:pt>
              </c:numCache>
            </c:numRef>
          </c:val>
          <c:extLst>
            <c:ext xmlns:c16="http://schemas.microsoft.com/office/drawing/2014/chart" uri="{C3380CC4-5D6E-409C-BE32-E72D297353CC}">
              <c16:uniqueId val="{00000015-4F64-45EA-AAAB-6672F3187937}"/>
            </c:ext>
          </c:extLst>
        </c:ser>
        <c:ser>
          <c:idx val="1"/>
          <c:order val="1"/>
          <c:tx>
            <c:strRef>
              <c:f>Hoja1!$A$68</c:f>
              <c:strCache>
                <c:ptCount val="1"/>
                <c:pt idx="0">
                  <c:v>VISA TRADICIONAL GOLD</c:v>
                </c:pt>
              </c:strCache>
            </c:strRef>
          </c:tx>
          <c:spPr>
            <a:solidFill>
              <a:schemeClr val="accent2"/>
            </a:solidFill>
            <a:ln>
              <a:noFill/>
            </a:ln>
            <a:effectLst/>
          </c:spPr>
          <c:invertIfNegative val="0"/>
          <c:val>
            <c:numRef>
              <c:f>Hoja1!$B$68:$C$68</c:f>
              <c:numCache>
                <c:formatCode>0%</c:formatCode>
                <c:ptCount val="2"/>
                <c:pt idx="0" formatCode="#,##0">
                  <c:v>166576</c:v>
                </c:pt>
                <c:pt idx="1">
                  <c:v>0.1531830525339079</c:v>
                </c:pt>
              </c:numCache>
            </c:numRef>
          </c:val>
          <c:extLst>
            <c:ext xmlns:c16="http://schemas.microsoft.com/office/drawing/2014/chart" uri="{C3380CC4-5D6E-409C-BE32-E72D297353CC}">
              <c16:uniqueId val="{00000016-4F64-45EA-AAAB-6672F3187937}"/>
            </c:ext>
          </c:extLst>
        </c:ser>
        <c:dLbls>
          <c:showLegendKey val="0"/>
          <c:showVal val="0"/>
          <c:showCatName val="0"/>
          <c:showSerName val="0"/>
          <c:showPercent val="0"/>
          <c:showBubbleSize val="0"/>
        </c:dLbls>
        <c:gapWidth val="219"/>
        <c:overlap val="-27"/>
        <c:axId val="306328336"/>
        <c:axId val="306329168"/>
      </c:barChart>
      <c:catAx>
        <c:axId val="3063283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SubMarca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06329168"/>
        <c:crosses val="autoZero"/>
        <c:auto val="1"/>
        <c:lblAlgn val="ctr"/>
        <c:lblOffset val="100"/>
        <c:noMultiLvlLbl val="0"/>
      </c:catAx>
      <c:valAx>
        <c:axId val="306329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Porcentaje</a:t>
                </a:r>
                <a:r>
                  <a:rPr lang="es-EC" baseline="0"/>
                  <a:t> de Transacciones</a:t>
                </a:r>
                <a:endParaRPr lang="es-EC"/>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0632833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Lineas</a:t>
            </a:r>
            <a:r>
              <a:rPr lang="es-EC" baseline="0"/>
              <a:t> de Negocio</a:t>
            </a:r>
            <a:endParaRPr lang="es-EC"/>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Hoja2!$F$2</c:f>
              <c:strCache>
                <c:ptCount val="1"/>
                <c:pt idx="0">
                  <c:v>COMPRA EXTERIOR</c:v>
                </c:pt>
              </c:strCache>
            </c:strRef>
          </c:tx>
          <c:spPr>
            <a:solidFill>
              <a:schemeClr val="accent1"/>
            </a:solidFill>
            <a:ln>
              <a:noFill/>
            </a:ln>
            <a:effectLst/>
          </c:spPr>
          <c:invertIfNegative val="0"/>
          <c:val>
            <c:numRef>
              <c:f>Hoja2!$G$2:$H$2</c:f>
              <c:numCache>
                <c:formatCode>0%</c:formatCode>
                <c:ptCount val="1"/>
                <c:pt idx="0">
                  <c:v>0.48350378092954865</c:v>
                </c:pt>
              </c:numCache>
            </c:numRef>
          </c:val>
          <c:extLst>
            <c:ext xmlns:c16="http://schemas.microsoft.com/office/drawing/2014/chart" uri="{C3380CC4-5D6E-409C-BE32-E72D297353CC}">
              <c16:uniqueId val="{00000000-ED31-4974-A448-E170B428875A}"/>
            </c:ext>
          </c:extLst>
        </c:ser>
        <c:ser>
          <c:idx val="2"/>
          <c:order val="2"/>
          <c:tx>
            <c:strRef>
              <c:f>Hoja2!$F$4</c:f>
              <c:strCache>
                <c:ptCount val="1"/>
                <c:pt idx="0">
                  <c:v>SUPERMAXI</c:v>
                </c:pt>
              </c:strCache>
            </c:strRef>
          </c:tx>
          <c:spPr>
            <a:solidFill>
              <a:schemeClr val="accent3"/>
            </a:solidFill>
            <a:ln>
              <a:noFill/>
            </a:ln>
            <a:effectLst/>
          </c:spPr>
          <c:invertIfNegative val="0"/>
          <c:val>
            <c:numRef>
              <c:f>Hoja2!$G$4:$H$4</c:f>
              <c:numCache>
                <c:formatCode>0%</c:formatCode>
                <c:ptCount val="1"/>
                <c:pt idx="0">
                  <c:v>2.3732080472232263E-2</c:v>
                </c:pt>
              </c:numCache>
            </c:numRef>
          </c:val>
          <c:extLst>
            <c:ext xmlns:c16="http://schemas.microsoft.com/office/drawing/2014/chart" uri="{C3380CC4-5D6E-409C-BE32-E72D297353CC}">
              <c16:uniqueId val="{00000001-ED31-4974-A448-E170B428875A}"/>
            </c:ext>
          </c:extLst>
        </c:ser>
        <c:ser>
          <c:idx val="3"/>
          <c:order val="3"/>
          <c:tx>
            <c:strRef>
              <c:f>Hoja2!$F$5</c:f>
              <c:strCache>
                <c:ptCount val="1"/>
                <c:pt idx="0">
                  <c:v>MEGAMAXI</c:v>
                </c:pt>
              </c:strCache>
            </c:strRef>
          </c:tx>
          <c:spPr>
            <a:solidFill>
              <a:schemeClr val="accent4"/>
            </a:solidFill>
            <a:ln>
              <a:noFill/>
            </a:ln>
            <a:effectLst/>
          </c:spPr>
          <c:invertIfNegative val="0"/>
          <c:val>
            <c:numRef>
              <c:f>Hoja2!$G$5:$H$5</c:f>
              <c:numCache>
                <c:formatCode>0%</c:formatCode>
                <c:ptCount val="1"/>
                <c:pt idx="0">
                  <c:v>1.9256394198804337E-2</c:v>
                </c:pt>
              </c:numCache>
            </c:numRef>
          </c:val>
          <c:extLst>
            <c:ext xmlns:c16="http://schemas.microsoft.com/office/drawing/2014/chart" uri="{C3380CC4-5D6E-409C-BE32-E72D297353CC}">
              <c16:uniqueId val="{00000002-ED31-4974-A448-E170B428875A}"/>
            </c:ext>
          </c:extLst>
        </c:ser>
        <c:ser>
          <c:idx val="4"/>
          <c:order val="4"/>
          <c:tx>
            <c:strRef>
              <c:f>Hoja2!$F$6</c:f>
              <c:strCache>
                <c:ptCount val="1"/>
                <c:pt idx="0">
                  <c:v>CNT</c:v>
                </c:pt>
              </c:strCache>
            </c:strRef>
          </c:tx>
          <c:spPr>
            <a:solidFill>
              <a:schemeClr val="accent5"/>
            </a:solidFill>
            <a:ln>
              <a:noFill/>
            </a:ln>
            <a:effectLst/>
          </c:spPr>
          <c:invertIfNegative val="0"/>
          <c:val>
            <c:numRef>
              <c:f>Hoja2!$G$6:$H$6</c:f>
              <c:numCache>
                <c:formatCode>0%</c:formatCode>
                <c:ptCount val="1"/>
                <c:pt idx="0">
                  <c:v>1.8110574372075101E-2</c:v>
                </c:pt>
              </c:numCache>
            </c:numRef>
          </c:val>
          <c:extLst>
            <c:ext xmlns:c16="http://schemas.microsoft.com/office/drawing/2014/chart" uri="{C3380CC4-5D6E-409C-BE32-E72D297353CC}">
              <c16:uniqueId val="{00000003-ED31-4974-A448-E170B428875A}"/>
            </c:ext>
          </c:extLst>
        </c:ser>
        <c:ser>
          <c:idx val="5"/>
          <c:order val="5"/>
          <c:tx>
            <c:strRef>
              <c:f>Hoja2!$F$7</c:f>
              <c:strCache>
                <c:ptCount val="1"/>
                <c:pt idx="0">
                  <c:v>AIG</c:v>
                </c:pt>
              </c:strCache>
            </c:strRef>
          </c:tx>
          <c:spPr>
            <a:solidFill>
              <a:schemeClr val="accent6"/>
            </a:solidFill>
            <a:ln>
              <a:noFill/>
            </a:ln>
            <a:effectLst/>
          </c:spPr>
          <c:invertIfNegative val="0"/>
          <c:val>
            <c:numRef>
              <c:f>Hoja2!$G$7:$H$7</c:f>
              <c:numCache>
                <c:formatCode>0%</c:formatCode>
                <c:ptCount val="1"/>
                <c:pt idx="0">
                  <c:v>1.5991819251060527E-2</c:v>
                </c:pt>
              </c:numCache>
            </c:numRef>
          </c:val>
          <c:extLst>
            <c:ext xmlns:c16="http://schemas.microsoft.com/office/drawing/2014/chart" uri="{C3380CC4-5D6E-409C-BE32-E72D297353CC}">
              <c16:uniqueId val="{00000004-ED31-4974-A448-E170B428875A}"/>
            </c:ext>
          </c:extLst>
        </c:ser>
        <c:ser>
          <c:idx val="6"/>
          <c:order val="6"/>
          <c:tx>
            <c:strRef>
              <c:f>Hoja2!$F$8</c:f>
              <c:strCache>
                <c:ptCount val="1"/>
                <c:pt idx="0">
                  <c:v>HYPERMARKET</c:v>
                </c:pt>
              </c:strCache>
            </c:strRef>
          </c:tx>
          <c:spPr>
            <a:solidFill>
              <a:schemeClr val="accent1">
                <a:lumMod val="60000"/>
              </a:schemeClr>
            </a:solidFill>
            <a:ln>
              <a:noFill/>
            </a:ln>
            <a:effectLst/>
          </c:spPr>
          <c:invertIfNegative val="0"/>
          <c:val>
            <c:numRef>
              <c:f>Hoja2!$G$8:$H$8</c:f>
              <c:numCache>
                <c:formatCode>0%</c:formatCode>
                <c:ptCount val="1"/>
                <c:pt idx="0">
                  <c:v>1.5737090445278826E-2</c:v>
                </c:pt>
              </c:numCache>
            </c:numRef>
          </c:val>
          <c:extLst>
            <c:ext xmlns:c16="http://schemas.microsoft.com/office/drawing/2014/chart" uri="{C3380CC4-5D6E-409C-BE32-E72D297353CC}">
              <c16:uniqueId val="{00000005-ED31-4974-A448-E170B428875A}"/>
            </c:ext>
          </c:extLst>
        </c:ser>
        <c:ser>
          <c:idx val="7"/>
          <c:order val="7"/>
          <c:tx>
            <c:strRef>
              <c:f>Hoja2!$F$9</c:f>
              <c:strCache>
                <c:ptCount val="1"/>
                <c:pt idx="0">
                  <c:v>APL* ITUNES.COM/BILL    8</c:v>
                </c:pt>
              </c:strCache>
            </c:strRef>
          </c:tx>
          <c:spPr>
            <a:solidFill>
              <a:schemeClr val="accent2">
                <a:lumMod val="60000"/>
              </a:schemeClr>
            </a:solidFill>
            <a:ln>
              <a:noFill/>
            </a:ln>
            <a:effectLst/>
          </c:spPr>
          <c:invertIfNegative val="0"/>
          <c:val>
            <c:numRef>
              <c:f>Hoja2!$G$9:$H$9</c:f>
              <c:numCache>
                <c:formatCode>0%</c:formatCode>
                <c:ptCount val="1"/>
                <c:pt idx="0">
                  <c:v>1.5217517249370306E-2</c:v>
                </c:pt>
              </c:numCache>
            </c:numRef>
          </c:val>
          <c:extLst>
            <c:ext xmlns:c16="http://schemas.microsoft.com/office/drawing/2014/chart" uri="{C3380CC4-5D6E-409C-BE32-E72D297353CC}">
              <c16:uniqueId val="{00000006-ED31-4974-A448-E170B428875A}"/>
            </c:ext>
          </c:extLst>
        </c:ser>
        <c:ser>
          <c:idx val="8"/>
          <c:order val="8"/>
          <c:tx>
            <c:strRef>
              <c:f>Hoja2!$F$10</c:f>
              <c:strCache>
                <c:ptCount val="1"/>
                <c:pt idx="0">
                  <c:v>FYBECA</c:v>
                </c:pt>
              </c:strCache>
            </c:strRef>
          </c:tx>
          <c:spPr>
            <a:solidFill>
              <a:schemeClr val="accent3">
                <a:lumMod val="60000"/>
              </a:schemeClr>
            </a:solidFill>
            <a:ln>
              <a:noFill/>
            </a:ln>
            <a:effectLst/>
          </c:spPr>
          <c:invertIfNegative val="0"/>
          <c:val>
            <c:numRef>
              <c:f>Hoja2!$G$10:$H$10</c:f>
              <c:numCache>
                <c:formatCode>0%</c:formatCode>
                <c:ptCount val="1"/>
                <c:pt idx="0">
                  <c:v>1.3909848073119123E-2</c:v>
                </c:pt>
              </c:numCache>
            </c:numRef>
          </c:val>
          <c:extLst>
            <c:ext xmlns:c16="http://schemas.microsoft.com/office/drawing/2014/chart" uri="{C3380CC4-5D6E-409C-BE32-E72D297353CC}">
              <c16:uniqueId val="{00000007-ED31-4974-A448-E170B428875A}"/>
            </c:ext>
          </c:extLst>
        </c:ser>
        <c:ser>
          <c:idx val="9"/>
          <c:order val="9"/>
          <c:tx>
            <c:strRef>
              <c:f>Hoja2!$F$11</c:f>
              <c:strCache>
                <c:ptCount val="1"/>
                <c:pt idx="0">
                  <c:v>CLARO</c:v>
                </c:pt>
              </c:strCache>
            </c:strRef>
          </c:tx>
          <c:spPr>
            <a:solidFill>
              <a:schemeClr val="accent4">
                <a:lumMod val="60000"/>
              </a:schemeClr>
            </a:solidFill>
            <a:ln>
              <a:noFill/>
            </a:ln>
            <a:effectLst/>
          </c:spPr>
          <c:invertIfNegative val="0"/>
          <c:val>
            <c:numRef>
              <c:f>Hoja2!$G$11:$H$11</c:f>
              <c:numCache>
                <c:formatCode>0%</c:formatCode>
                <c:ptCount val="1"/>
                <c:pt idx="0">
                  <c:v>1.3237621513456945E-2</c:v>
                </c:pt>
              </c:numCache>
            </c:numRef>
          </c:val>
          <c:extLst>
            <c:ext xmlns:c16="http://schemas.microsoft.com/office/drawing/2014/chart" uri="{C3380CC4-5D6E-409C-BE32-E72D297353CC}">
              <c16:uniqueId val="{00000008-ED31-4974-A448-E170B428875A}"/>
            </c:ext>
          </c:extLst>
        </c:ser>
        <c:ser>
          <c:idx val="10"/>
          <c:order val="10"/>
          <c:tx>
            <c:strRef>
              <c:f>Hoja2!$F$12</c:f>
              <c:strCache>
                <c:ptCount val="1"/>
                <c:pt idx="0">
                  <c:v>MOVISTAR</c:v>
                </c:pt>
              </c:strCache>
            </c:strRef>
          </c:tx>
          <c:spPr>
            <a:solidFill>
              <a:schemeClr val="accent5">
                <a:lumMod val="60000"/>
              </a:schemeClr>
            </a:solidFill>
            <a:ln>
              <a:noFill/>
            </a:ln>
            <a:effectLst/>
          </c:spPr>
          <c:invertIfNegative val="0"/>
          <c:val>
            <c:numRef>
              <c:f>Hoja2!$G$12:$H$12</c:f>
              <c:numCache>
                <c:formatCode>0%</c:formatCode>
                <c:ptCount val="1"/>
                <c:pt idx="0">
                  <c:v>1.2972777123330123E-2</c:v>
                </c:pt>
              </c:numCache>
            </c:numRef>
          </c:val>
          <c:extLst>
            <c:ext xmlns:c16="http://schemas.microsoft.com/office/drawing/2014/chart" uri="{C3380CC4-5D6E-409C-BE32-E72D297353CC}">
              <c16:uniqueId val="{00000009-ED31-4974-A448-E170B428875A}"/>
            </c:ext>
          </c:extLst>
        </c:ser>
        <c:ser>
          <c:idx val="11"/>
          <c:order val="11"/>
          <c:tx>
            <c:strRef>
              <c:f>Hoja2!$F$13</c:f>
              <c:strCache>
                <c:ptCount val="1"/>
                <c:pt idx="0">
                  <c:v>DIRECTV</c:v>
                </c:pt>
              </c:strCache>
            </c:strRef>
          </c:tx>
          <c:spPr>
            <a:solidFill>
              <a:schemeClr val="accent6">
                <a:lumMod val="60000"/>
              </a:schemeClr>
            </a:solidFill>
            <a:ln>
              <a:noFill/>
            </a:ln>
            <a:effectLst/>
          </c:spPr>
          <c:invertIfNegative val="0"/>
          <c:val>
            <c:numRef>
              <c:f>Hoja2!$G$13:$H$13</c:f>
              <c:numCache>
                <c:formatCode>0%</c:formatCode>
                <c:ptCount val="1"/>
                <c:pt idx="0">
                  <c:v>1.2944269567448418E-2</c:v>
                </c:pt>
              </c:numCache>
            </c:numRef>
          </c:val>
          <c:extLst>
            <c:ext xmlns:c16="http://schemas.microsoft.com/office/drawing/2014/chart" uri="{C3380CC4-5D6E-409C-BE32-E72D297353CC}">
              <c16:uniqueId val="{0000000A-ED31-4974-A448-E170B428875A}"/>
            </c:ext>
          </c:extLst>
        </c:ser>
        <c:ser>
          <c:idx val="12"/>
          <c:order val="12"/>
          <c:tx>
            <c:strRef>
              <c:f>Hoja2!$F$14</c:f>
              <c:strCache>
                <c:ptCount val="1"/>
                <c:pt idx="0">
                  <c:v>AKI</c:v>
                </c:pt>
              </c:strCache>
            </c:strRef>
          </c:tx>
          <c:spPr>
            <a:solidFill>
              <a:schemeClr val="accent1">
                <a:lumMod val="80000"/>
                <a:lumOff val="20000"/>
              </a:schemeClr>
            </a:solidFill>
            <a:ln>
              <a:noFill/>
            </a:ln>
            <a:effectLst/>
          </c:spPr>
          <c:invertIfNegative val="0"/>
          <c:val>
            <c:numRef>
              <c:f>Hoja2!$G$14:$H$14</c:f>
              <c:numCache>
                <c:formatCode>0%</c:formatCode>
                <c:ptCount val="1"/>
                <c:pt idx="0">
                  <c:v>1.27833398165033E-2</c:v>
                </c:pt>
              </c:numCache>
            </c:numRef>
          </c:val>
          <c:extLst>
            <c:ext xmlns:c16="http://schemas.microsoft.com/office/drawing/2014/chart" uri="{C3380CC4-5D6E-409C-BE32-E72D297353CC}">
              <c16:uniqueId val="{0000000B-ED31-4974-A448-E170B428875A}"/>
            </c:ext>
          </c:extLst>
        </c:ser>
        <c:ser>
          <c:idx val="13"/>
          <c:order val="13"/>
          <c:tx>
            <c:strRef>
              <c:f>Hoja2!$F$15</c:f>
              <c:strCache>
                <c:ptCount val="1"/>
                <c:pt idx="0">
                  <c:v>ALMACENES TIA</c:v>
                </c:pt>
              </c:strCache>
            </c:strRef>
          </c:tx>
          <c:spPr>
            <a:solidFill>
              <a:schemeClr val="accent2">
                <a:lumMod val="80000"/>
                <a:lumOff val="20000"/>
              </a:schemeClr>
            </a:solidFill>
            <a:ln>
              <a:noFill/>
            </a:ln>
            <a:effectLst/>
          </c:spPr>
          <c:invertIfNegative val="0"/>
          <c:val>
            <c:numRef>
              <c:f>Hoja2!$G$15:$H$15</c:f>
              <c:numCache>
                <c:formatCode>0%</c:formatCode>
                <c:ptCount val="1"/>
                <c:pt idx="0">
                  <c:v>9.2235737255973015E-3</c:v>
                </c:pt>
              </c:numCache>
            </c:numRef>
          </c:val>
          <c:extLst>
            <c:ext xmlns:c16="http://schemas.microsoft.com/office/drawing/2014/chart" uri="{C3380CC4-5D6E-409C-BE32-E72D297353CC}">
              <c16:uniqueId val="{0000000C-ED31-4974-A448-E170B428875A}"/>
            </c:ext>
          </c:extLst>
        </c:ser>
        <c:ser>
          <c:idx val="14"/>
          <c:order val="14"/>
          <c:tx>
            <c:strRef>
              <c:f>Hoja2!$F$16</c:f>
              <c:strCache>
                <c:ptCount val="1"/>
                <c:pt idx="0">
                  <c:v>FARMAENLACE CIA.LTDA.</c:v>
                </c:pt>
              </c:strCache>
            </c:strRef>
          </c:tx>
          <c:spPr>
            <a:solidFill>
              <a:schemeClr val="accent3">
                <a:lumMod val="80000"/>
                <a:lumOff val="20000"/>
              </a:schemeClr>
            </a:solidFill>
            <a:ln>
              <a:noFill/>
            </a:ln>
            <a:effectLst/>
          </c:spPr>
          <c:invertIfNegative val="0"/>
          <c:val>
            <c:numRef>
              <c:f>Hoja2!$G$16:$H$16</c:f>
              <c:numCache>
                <c:formatCode>0%</c:formatCode>
                <c:ptCount val="1"/>
                <c:pt idx="0">
                  <c:v>8.8814830550168235E-3</c:v>
                </c:pt>
              </c:numCache>
            </c:numRef>
          </c:val>
          <c:extLst>
            <c:ext xmlns:c16="http://schemas.microsoft.com/office/drawing/2014/chart" uri="{C3380CC4-5D6E-409C-BE32-E72D297353CC}">
              <c16:uniqueId val="{0000000D-ED31-4974-A448-E170B428875A}"/>
            </c:ext>
          </c:extLst>
        </c:ser>
        <c:ser>
          <c:idx val="15"/>
          <c:order val="15"/>
          <c:tx>
            <c:strRef>
              <c:f>Hoja2!$F$17</c:f>
              <c:strCache>
                <c:ptCount val="1"/>
                <c:pt idx="0">
                  <c:v>NETLIFE</c:v>
                </c:pt>
              </c:strCache>
            </c:strRef>
          </c:tx>
          <c:spPr>
            <a:solidFill>
              <a:schemeClr val="accent4">
                <a:lumMod val="80000"/>
                <a:lumOff val="20000"/>
              </a:schemeClr>
            </a:solidFill>
            <a:ln>
              <a:noFill/>
            </a:ln>
            <a:effectLst/>
          </c:spPr>
          <c:invertIfNegative val="0"/>
          <c:val>
            <c:numRef>
              <c:f>Hoja2!$G$17:$H$17</c:f>
              <c:numCache>
                <c:formatCode>0%</c:formatCode>
                <c:ptCount val="1"/>
                <c:pt idx="0">
                  <c:v>7.754055199824173E-3</c:v>
                </c:pt>
              </c:numCache>
            </c:numRef>
          </c:val>
          <c:extLst>
            <c:ext xmlns:c16="http://schemas.microsoft.com/office/drawing/2014/chart" uri="{C3380CC4-5D6E-409C-BE32-E72D297353CC}">
              <c16:uniqueId val="{0000000E-ED31-4974-A448-E170B428875A}"/>
            </c:ext>
          </c:extLst>
        </c:ser>
        <c:ser>
          <c:idx val="16"/>
          <c:order val="16"/>
          <c:tx>
            <c:strRef>
              <c:f>Hoja2!$F$18</c:f>
              <c:strCache>
                <c:ptCount val="1"/>
                <c:pt idx="0">
                  <c:v>SUPERMERCADO SANTA MARIA</c:v>
                </c:pt>
              </c:strCache>
            </c:strRef>
          </c:tx>
          <c:spPr>
            <a:solidFill>
              <a:schemeClr val="accent5">
                <a:lumMod val="80000"/>
                <a:lumOff val="20000"/>
              </a:schemeClr>
            </a:solidFill>
            <a:ln>
              <a:noFill/>
            </a:ln>
            <a:effectLst/>
          </c:spPr>
          <c:invertIfNegative val="0"/>
          <c:val>
            <c:numRef>
              <c:f>Hoja2!$G$18:$H$18</c:f>
              <c:numCache>
                <c:formatCode>0%</c:formatCode>
                <c:ptCount val="1"/>
                <c:pt idx="0">
                  <c:v>7.5995626389168602E-3</c:v>
                </c:pt>
              </c:numCache>
            </c:numRef>
          </c:val>
          <c:extLst>
            <c:ext xmlns:c16="http://schemas.microsoft.com/office/drawing/2014/chart" uri="{C3380CC4-5D6E-409C-BE32-E72D297353CC}">
              <c16:uniqueId val="{0000000F-ED31-4974-A448-E170B428875A}"/>
            </c:ext>
          </c:extLst>
        </c:ser>
        <c:ser>
          <c:idx val="17"/>
          <c:order val="17"/>
          <c:tx>
            <c:strRef>
              <c:f>Hoja2!$F$19</c:f>
              <c:strCache>
                <c:ptCount val="1"/>
                <c:pt idx="0">
                  <c:v>DIFARE</c:v>
                </c:pt>
              </c:strCache>
            </c:strRef>
          </c:tx>
          <c:spPr>
            <a:solidFill>
              <a:schemeClr val="accent6">
                <a:lumMod val="80000"/>
                <a:lumOff val="20000"/>
              </a:schemeClr>
            </a:solidFill>
            <a:ln>
              <a:noFill/>
            </a:ln>
            <a:effectLst/>
          </c:spPr>
          <c:invertIfNegative val="0"/>
          <c:val>
            <c:numRef>
              <c:f>Hoja2!$G$19:$H$19</c:f>
              <c:numCache>
                <c:formatCode>0%</c:formatCode>
                <c:ptCount val="1"/>
                <c:pt idx="0">
                  <c:v>6.7875570955766391E-3</c:v>
                </c:pt>
              </c:numCache>
            </c:numRef>
          </c:val>
          <c:extLst>
            <c:ext xmlns:c16="http://schemas.microsoft.com/office/drawing/2014/chart" uri="{C3380CC4-5D6E-409C-BE32-E72D297353CC}">
              <c16:uniqueId val="{00000010-ED31-4974-A448-E170B428875A}"/>
            </c:ext>
          </c:extLst>
        </c:ser>
        <c:ser>
          <c:idx val="18"/>
          <c:order val="18"/>
          <c:tx>
            <c:strRef>
              <c:f>Hoja2!$F$20</c:f>
              <c:strCache>
                <c:ptCount val="1"/>
                <c:pt idx="0">
                  <c:v>MI COMISARIATO</c:v>
                </c:pt>
              </c:strCache>
            </c:strRef>
          </c:tx>
          <c:spPr>
            <a:solidFill>
              <a:schemeClr val="accent1">
                <a:lumMod val="80000"/>
              </a:schemeClr>
            </a:solidFill>
            <a:ln>
              <a:noFill/>
            </a:ln>
            <a:effectLst/>
          </c:spPr>
          <c:invertIfNegative val="0"/>
          <c:val>
            <c:numRef>
              <c:f>Hoja2!$G$20:$H$20</c:f>
              <c:numCache>
                <c:formatCode>0%</c:formatCode>
                <c:ptCount val="1"/>
                <c:pt idx="0">
                  <c:v>5.9783103479669059E-3</c:v>
                </c:pt>
              </c:numCache>
            </c:numRef>
          </c:val>
          <c:extLst>
            <c:ext xmlns:c16="http://schemas.microsoft.com/office/drawing/2014/chart" uri="{C3380CC4-5D6E-409C-BE32-E72D297353CC}">
              <c16:uniqueId val="{00000011-ED31-4974-A448-E170B428875A}"/>
            </c:ext>
          </c:extLst>
        </c:ser>
        <c:ser>
          <c:idx val="19"/>
          <c:order val="19"/>
          <c:tx>
            <c:strRef>
              <c:f>Hoja2!$F$21</c:f>
              <c:strCache>
                <c:ptCount val="1"/>
                <c:pt idx="0">
                  <c:v>UNIVERSIDAD CATOLICA DE SANTIAGO DE</c:v>
                </c:pt>
              </c:strCache>
            </c:strRef>
          </c:tx>
          <c:spPr>
            <a:solidFill>
              <a:schemeClr val="accent2">
                <a:lumMod val="80000"/>
              </a:schemeClr>
            </a:solidFill>
            <a:ln>
              <a:noFill/>
            </a:ln>
            <a:effectLst/>
          </c:spPr>
          <c:invertIfNegative val="0"/>
          <c:val>
            <c:numRef>
              <c:f>Hoja2!$G$21:$H$21</c:f>
              <c:numCache>
                <c:formatCode>0%</c:formatCode>
                <c:ptCount val="1"/>
                <c:pt idx="0">
                  <c:v>5.2389530921961944E-3</c:v>
                </c:pt>
              </c:numCache>
            </c:numRef>
          </c:val>
          <c:extLst>
            <c:ext xmlns:c16="http://schemas.microsoft.com/office/drawing/2014/chart" uri="{C3380CC4-5D6E-409C-BE32-E72D297353CC}">
              <c16:uniqueId val="{00000012-ED31-4974-A448-E170B428875A}"/>
            </c:ext>
          </c:extLst>
        </c:ser>
        <c:ser>
          <c:idx val="20"/>
          <c:order val="20"/>
          <c:tx>
            <c:strRef>
              <c:f>Hoja2!$F$22</c:f>
              <c:strCache>
                <c:ptCount val="1"/>
                <c:pt idx="0">
                  <c:v>SANA SANA</c:v>
                </c:pt>
              </c:strCache>
            </c:strRef>
          </c:tx>
          <c:spPr>
            <a:solidFill>
              <a:schemeClr val="accent3">
                <a:lumMod val="80000"/>
              </a:schemeClr>
            </a:solidFill>
            <a:ln>
              <a:noFill/>
            </a:ln>
            <a:effectLst/>
          </c:spPr>
          <c:invertIfNegative val="0"/>
          <c:val>
            <c:numRef>
              <c:f>Hoja2!$G$22:$H$22</c:f>
              <c:numCache>
                <c:formatCode>0%</c:formatCode>
                <c:ptCount val="1"/>
                <c:pt idx="0">
                  <c:v>4.8324905212376694E-3</c:v>
                </c:pt>
              </c:numCache>
            </c:numRef>
          </c:val>
          <c:extLst>
            <c:ext xmlns:c16="http://schemas.microsoft.com/office/drawing/2014/chart" uri="{C3380CC4-5D6E-409C-BE32-E72D297353CC}">
              <c16:uniqueId val="{00000013-ED31-4974-A448-E170B428875A}"/>
            </c:ext>
          </c:extLst>
        </c:ser>
        <c:ser>
          <c:idx val="21"/>
          <c:order val="21"/>
          <c:tx>
            <c:strRef>
              <c:f>Hoja2!$F$23</c:f>
              <c:strCache>
                <c:ptCount val="1"/>
                <c:pt idx="0">
                  <c:v>SUPERCINES</c:v>
                </c:pt>
              </c:strCache>
            </c:strRef>
          </c:tx>
          <c:spPr>
            <a:solidFill>
              <a:schemeClr val="accent4">
                <a:lumMod val="80000"/>
              </a:schemeClr>
            </a:solidFill>
            <a:ln>
              <a:noFill/>
            </a:ln>
            <a:effectLst/>
          </c:spPr>
          <c:invertIfNegative val="0"/>
          <c:val>
            <c:numRef>
              <c:f>Hoja2!$G$23:$H$23</c:f>
              <c:numCache>
                <c:formatCode>0%</c:formatCode>
                <c:ptCount val="1"/>
                <c:pt idx="0">
                  <c:v>4.5032742307328007E-3</c:v>
                </c:pt>
              </c:numCache>
            </c:numRef>
          </c:val>
          <c:extLst>
            <c:ext xmlns:c16="http://schemas.microsoft.com/office/drawing/2014/chart" uri="{C3380CC4-5D6E-409C-BE32-E72D297353CC}">
              <c16:uniqueId val="{00000014-ED31-4974-A448-E170B428875A}"/>
            </c:ext>
          </c:extLst>
        </c:ser>
        <c:ser>
          <c:idx val="22"/>
          <c:order val="22"/>
          <c:tx>
            <c:strRef>
              <c:f>Hoja2!$F$24</c:f>
              <c:strCache>
                <c:ptCount val="1"/>
                <c:pt idx="0">
                  <c:v>MULTICINES</c:v>
                </c:pt>
              </c:strCache>
            </c:strRef>
          </c:tx>
          <c:spPr>
            <a:solidFill>
              <a:schemeClr val="accent5">
                <a:lumMod val="80000"/>
              </a:schemeClr>
            </a:solidFill>
            <a:ln>
              <a:noFill/>
            </a:ln>
            <a:effectLst/>
          </c:spPr>
          <c:invertIfNegative val="0"/>
          <c:val>
            <c:numRef>
              <c:f>Hoja2!$G$24:$H$24</c:f>
              <c:numCache>
                <c:formatCode>0%</c:formatCode>
                <c:ptCount val="1"/>
                <c:pt idx="0">
                  <c:v>4.496837040694996E-3</c:v>
                </c:pt>
              </c:numCache>
            </c:numRef>
          </c:val>
          <c:extLst>
            <c:ext xmlns:c16="http://schemas.microsoft.com/office/drawing/2014/chart" uri="{C3380CC4-5D6E-409C-BE32-E72D297353CC}">
              <c16:uniqueId val="{00000015-ED31-4974-A448-E170B428875A}"/>
            </c:ext>
          </c:extLst>
        </c:ser>
        <c:ser>
          <c:idx val="23"/>
          <c:order val="23"/>
          <c:tx>
            <c:strRef>
              <c:f>Hoja2!$F$25</c:f>
              <c:strCache>
                <c:ptCount val="1"/>
                <c:pt idx="0">
                  <c:v>JUGUETON</c:v>
                </c:pt>
              </c:strCache>
            </c:strRef>
          </c:tx>
          <c:spPr>
            <a:solidFill>
              <a:schemeClr val="accent6">
                <a:lumMod val="80000"/>
              </a:schemeClr>
            </a:solidFill>
            <a:ln>
              <a:noFill/>
            </a:ln>
            <a:effectLst/>
          </c:spPr>
          <c:invertIfNegative val="0"/>
          <c:val>
            <c:numRef>
              <c:f>Hoja2!$G$25:$H$25</c:f>
              <c:numCache>
                <c:formatCode>0%</c:formatCode>
                <c:ptCount val="1"/>
                <c:pt idx="0">
                  <c:v>4.3395856840571954E-3</c:v>
                </c:pt>
              </c:numCache>
            </c:numRef>
          </c:val>
          <c:extLst>
            <c:ext xmlns:c16="http://schemas.microsoft.com/office/drawing/2014/chart" uri="{C3380CC4-5D6E-409C-BE32-E72D297353CC}">
              <c16:uniqueId val="{00000016-ED31-4974-A448-E170B428875A}"/>
            </c:ext>
          </c:extLst>
        </c:ser>
        <c:ser>
          <c:idx val="24"/>
          <c:order val="24"/>
          <c:tx>
            <c:strRef>
              <c:f>Hoja2!$F$26</c:f>
              <c:strCache>
                <c:ptCount val="1"/>
                <c:pt idx="0">
                  <c:v>MARATHON SPORTS</c:v>
                </c:pt>
              </c:strCache>
            </c:strRef>
          </c:tx>
          <c:spPr>
            <a:solidFill>
              <a:schemeClr val="accent1">
                <a:lumMod val="60000"/>
                <a:lumOff val="40000"/>
              </a:schemeClr>
            </a:solidFill>
            <a:ln>
              <a:noFill/>
            </a:ln>
            <a:effectLst/>
          </c:spPr>
          <c:invertIfNegative val="0"/>
          <c:val>
            <c:numRef>
              <c:f>Hoja2!$G$26:$H$26</c:f>
              <c:numCache>
                <c:formatCode>0%</c:formatCode>
                <c:ptCount val="1"/>
                <c:pt idx="0">
                  <c:v>4.2770529808328073E-3</c:v>
                </c:pt>
              </c:numCache>
            </c:numRef>
          </c:val>
          <c:extLst>
            <c:ext xmlns:c16="http://schemas.microsoft.com/office/drawing/2014/chart" uri="{C3380CC4-5D6E-409C-BE32-E72D297353CC}">
              <c16:uniqueId val="{00000017-ED31-4974-A448-E170B428875A}"/>
            </c:ext>
          </c:extLst>
        </c:ser>
        <c:ser>
          <c:idx val="25"/>
          <c:order val="25"/>
          <c:tx>
            <c:strRef>
              <c:f>Hoja2!$F$27</c:f>
              <c:strCache>
                <c:ptCount val="1"/>
                <c:pt idx="0">
                  <c:v>SALUD S.A.</c:v>
                </c:pt>
              </c:strCache>
            </c:strRef>
          </c:tx>
          <c:spPr>
            <a:solidFill>
              <a:schemeClr val="accent2">
                <a:lumMod val="60000"/>
                <a:lumOff val="40000"/>
              </a:schemeClr>
            </a:solidFill>
            <a:ln>
              <a:noFill/>
            </a:ln>
            <a:effectLst/>
          </c:spPr>
          <c:invertIfNegative val="0"/>
          <c:val>
            <c:numRef>
              <c:f>Hoja2!$G$27:$H$27</c:f>
              <c:numCache>
                <c:formatCode>0%</c:formatCode>
                <c:ptCount val="1"/>
                <c:pt idx="0">
                  <c:v>3.7942637279974544E-3</c:v>
                </c:pt>
              </c:numCache>
            </c:numRef>
          </c:val>
          <c:extLst>
            <c:ext xmlns:c16="http://schemas.microsoft.com/office/drawing/2014/chart" uri="{C3380CC4-5D6E-409C-BE32-E72D297353CC}">
              <c16:uniqueId val="{00000018-ED31-4974-A448-E170B428875A}"/>
            </c:ext>
          </c:extLst>
        </c:ser>
        <c:ser>
          <c:idx val="26"/>
          <c:order val="26"/>
          <c:tx>
            <c:strRef>
              <c:f>Hoja2!$F$28</c:f>
              <c:strCache>
                <c:ptCount val="1"/>
                <c:pt idx="0">
                  <c:v>KYWI</c:v>
                </c:pt>
              </c:strCache>
            </c:strRef>
          </c:tx>
          <c:spPr>
            <a:solidFill>
              <a:schemeClr val="accent3">
                <a:lumMod val="60000"/>
                <a:lumOff val="40000"/>
              </a:schemeClr>
            </a:solidFill>
            <a:ln>
              <a:noFill/>
            </a:ln>
            <a:effectLst/>
          </c:spPr>
          <c:invertIfNegative val="0"/>
          <c:val>
            <c:numRef>
              <c:f>Hoja2!$G$28:$H$28</c:f>
              <c:numCache>
                <c:formatCode>0%</c:formatCode>
                <c:ptCount val="1"/>
                <c:pt idx="0">
                  <c:v>3.3997559385377093E-3</c:v>
                </c:pt>
              </c:numCache>
            </c:numRef>
          </c:val>
          <c:extLst>
            <c:ext xmlns:c16="http://schemas.microsoft.com/office/drawing/2014/chart" uri="{C3380CC4-5D6E-409C-BE32-E72D297353CC}">
              <c16:uniqueId val="{00000019-ED31-4974-A448-E170B428875A}"/>
            </c:ext>
          </c:extLst>
        </c:ser>
        <c:ser>
          <c:idx val="27"/>
          <c:order val="27"/>
          <c:tx>
            <c:strRef>
              <c:f>Hoja2!$F$29</c:f>
              <c:strCache>
                <c:ptCount val="1"/>
                <c:pt idx="0">
                  <c:v>LAN</c:v>
                </c:pt>
              </c:strCache>
            </c:strRef>
          </c:tx>
          <c:spPr>
            <a:solidFill>
              <a:schemeClr val="accent4">
                <a:lumMod val="60000"/>
                <a:lumOff val="40000"/>
              </a:schemeClr>
            </a:solidFill>
            <a:ln>
              <a:noFill/>
            </a:ln>
            <a:effectLst/>
          </c:spPr>
          <c:invertIfNegative val="0"/>
          <c:val>
            <c:numRef>
              <c:f>Hoja2!$G$29:$H$29</c:f>
              <c:numCache>
                <c:formatCode>0%</c:formatCode>
                <c:ptCount val="1"/>
                <c:pt idx="0">
                  <c:v>3.158821111408448E-3</c:v>
                </c:pt>
              </c:numCache>
            </c:numRef>
          </c:val>
          <c:extLst>
            <c:ext xmlns:c16="http://schemas.microsoft.com/office/drawing/2014/chart" uri="{C3380CC4-5D6E-409C-BE32-E72D297353CC}">
              <c16:uniqueId val="{0000001A-ED31-4974-A448-E170B428875A}"/>
            </c:ext>
          </c:extLst>
        </c:ser>
        <c:ser>
          <c:idx val="28"/>
          <c:order val="28"/>
          <c:tx>
            <c:strRef>
              <c:f>Hoja2!$F$30</c:f>
              <c:strCache>
                <c:ptCount val="1"/>
                <c:pt idx="0">
                  <c:v>SWEET &amp; COFFEE</c:v>
                </c:pt>
              </c:strCache>
            </c:strRef>
          </c:tx>
          <c:spPr>
            <a:solidFill>
              <a:schemeClr val="accent5">
                <a:lumMod val="60000"/>
                <a:lumOff val="40000"/>
              </a:schemeClr>
            </a:solidFill>
            <a:ln>
              <a:noFill/>
            </a:ln>
            <a:effectLst/>
          </c:spPr>
          <c:invertIfNegative val="0"/>
          <c:val>
            <c:numRef>
              <c:f>Hoja2!$G$30:$H$30</c:f>
              <c:numCache>
                <c:formatCode>0%</c:formatCode>
                <c:ptCount val="1"/>
                <c:pt idx="0">
                  <c:v>2.7293685760291916E-3</c:v>
                </c:pt>
              </c:numCache>
            </c:numRef>
          </c:val>
          <c:extLst>
            <c:ext xmlns:c16="http://schemas.microsoft.com/office/drawing/2014/chart" uri="{C3380CC4-5D6E-409C-BE32-E72D297353CC}">
              <c16:uniqueId val="{0000001B-ED31-4974-A448-E170B428875A}"/>
            </c:ext>
          </c:extLst>
        </c:ser>
        <c:ser>
          <c:idx val="29"/>
          <c:order val="29"/>
          <c:tx>
            <c:strRef>
              <c:f>Hoja2!$F$31</c:f>
              <c:strCache>
                <c:ptCount val="1"/>
                <c:pt idx="0">
                  <c:v>TVENTAS</c:v>
                </c:pt>
              </c:strCache>
            </c:strRef>
          </c:tx>
          <c:spPr>
            <a:solidFill>
              <a:schemeClr val="accent6">
                <a:lumMod val="60000"/>
                <a:lumOff val="40000"/>
              </a:schemeClr>
            </a:solidFill>
            <a:ln>
              <a:noFill/>
            </a:ln>
            <a:effectLst/>
          </c:spPr>
          <c:invertIfNegative val="0"/>
          <c:val>
            <c:numRef>
              <c:f>Hoja2!$G$31:$H$31</c:f>
              <c:numCache>
                <c:formatCode>0%</c:formatCode>
                <c:ptCount val="1"/>
                <c:pt idx="0">
                  <c:v>2.2226697601962792E-3</c:v>
                </c:pt>
              </c:numCache>
            </c:numRef>
          </c:val>
          <c:extLst>
            <c:ext xmlns:c16="http://schemas.microsoft.com/office/drawing/2014/chart" uri="{C3380CC4-5D6E-409C-BE32-E72D297353CC}">
              <c16:uniqueId val="{0000001C-ED31-4974-A448-E170B428875A}"/>
            </c:ext>
          </c:extLst>
        </c:ser>
        <c:ser>
          <c:idx val="1"/>
          <c:order val="1"/>
          <c:tx>
            <c:strRef>
              <c:f>Hoja2!$F$3</c:f>
              <c:strCache>
                <c:ptCount val="1"/>
                <c:pt idx="0">
                  <c:v>GASOLINERAS</c:v>
                </c:pt>
              </c:strCache>
            </c:strRef>
          </c:tx>
          <c:spPr>
            <a:solidFill>
              <a:schemeClr val="accent2"/>
            </a:solidFill>
            <a:ln>
              <a:noFill/>
            </a:ln>
            <a:effectLst/>
          </c:spPr>
          <c:invertIfNegative val="0"/>
          <c:val>
            <c:numRef>
              <c:f>Hoja2!$G$3:$H$3</c:f>
              <c:numCache>
                <c:formatCode>0%</c:formatCode>
                <c:ptCount val="1"/>
                <c:pt idx="0">
                  <c:v>6.365277429096651E-2</c:v>
                </c:pt>
              </c:numCache>
            </c:numRef>
          </c:val>
          <c:extLst>
            <c:ext xmlns:c16="http://schemas.microsoft.com/office/drawing/2014/chart" uri="{C3380CC4-5D6E-409C-BE32-E72D297353CC}">
              <c16:uniqueId val="{0000001D-ED31-4974-A448-E170B428875A}"/>
            </c:ext>
          </c:extLst>
        </c:ser>
        <c:dLbls>
          <c:showLegendKey val="0"/>
          <c:showVal val="0"/>
          <c:showCatName val="0"/>
          <c:showSerName val="0"/>
          <c:showPercent val="0"/>
          <c:showBubbleSize val="0"/>
        </c:dLbls>
        <c:gapWidth val="219"/>
        <c:overlap val="-27"/>
        <c:axId val="262174112"/>
        <c:axId val="262172032"/>
      </c:barChart>
      <c:catAx>
        <c:axId val="26217411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Linea</a:t>
                </a:r>
                <a:r>
                  <a:rPr lang="es-EC" baseline="0"/>
                  <a:t> de Negocio</a:t>
                </a:r>
                <a:endParaRPr lang="es-EC"/>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62172032"/>
        <c:crosses val="autoZero"/>
        <c:auto val="1"/>
        <c:lblAlgn val="ctr"/>
        <c:lblOffset val="100"/>
        <c:noMultiLvlLbl val="0"/>
      </c:catAx>
      <c:valAx>
        <c:axId val="2621720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Porcentaje</a:t>
                </a:r>
                <a:r>
                  <a:rPr lang="es-EC" baseline="0"/>
                  <a:t> de transacciones</a:t>
                </a:r>
                <a:endParaRPr lang="es-EC"/>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6217411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0025000000000002"/>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Hoja4!$B$1</c:f>
              <c:strCache>
                <c:ptCount val="1"/>
                <c:pt idx="0">
                  <c:v>NUMEROTRANSACCION</c:v>
                </c:pt>
              </c:strCache>
            </c:strRef>
          </c:tx>
          <c:spPr>
            <a:ln w="28575" cap="rnd">
              <a:solidFill>
                <a:schemeClr val="accent1"/>
              </a:solidFill>
              <a:round/>
            </a:ln>
            <a:effectLst/>
          </c:spPr>
          <c:marker>
            <c:symbol val="none"/>
          </c:marker>
          <c:cat>
            <c:numRef>
              <c:f>Hoja4!$A$2:$A$42</c:f>
              <c:numCache>
                <c:formatCode>m/d/yyyy</c:formatCode>
                <c:ptCount val="41"/>
                <c:pt idx="0">
                  <c:v>43619</c:v>
                </c:pt>
                <c:pt idx="1">
                  <c:v>43626</c:v>
                </c:pt>
                <c:pt idx="2">
                  <c:v>43627</c:v>
                </c:pt>
                <c:pt idx="3">
                  <c:v>43623</c:v>
                </c:pt>
                <c:pt idx="4">
                  <c:v>43620</c:v>
                </c:pt>
                <c:pt idx="5">
                  <c:v>43628</c:v>
                </c:pt>
                <c:pt idx="6">
                  <c:v>43621</c:v>
                </c:pt>
                <c:pt idx="7">
                  <c:v>43622</c:v>
                </c:pt>
                <c:pt idx="8">
                  <c:v>43617</c:v>
                </c:pt>
                <c:pt idx="9">
                  <c:v>43624</c:v>
                </c:pt>
                <c:pt idx="10">
                  <c:v>43625</c:v>
                </c:pt>
                <c:pt idx="11">
                  <c:v>43629</c:v>
                </c:pt>
                <c:pt idx="12">
                  <c:v>43618</c:v>
                </c:pt>
                <c:pt idx="13">
                  <c:v>43616</c:v>
                </c:pt>
                <c:pt idx="14">
                  <c:v>43630</c:v>
                </c:pt>
                <c:pt idx="15">
                  <c:v>43632</c:v>
                </c:pt>
                <c:pt idx="16">
                  <c:v>43631</c:v>
                </c:pt>
                <c:pt idx="17">
                  <c:v>43615</c:v>
                </c:pt>
                <c:pt idx="18">
                  <c:v>43614</c:v>
                </c:pt>
                <c:pt idx="19">
                  <c:v>43613</c:v>
                </c:pt>
                <c:pt idx="20">
                  <c:v>43612</c:v>
                </c:pt>
                <c:pt idx="21">
                  <c:v>43609</c:v>
                </c:pt>
                <c:pt idx="22">
                  <c:v>43610</c:v>
                </c:pt>
                <c:pt idx="23">
                  <c:v>43611</c:v>
                </c:pt>
                <c:pt idx="24">
                  <c:v>43608</c:v>
                </c:pt>
                <c:pt idx="25">
                  <c:v>43606</c:v>
                </c:pt>
                <c:pt idx="26">
                  <c:v>43605</c:v>
                </c:pt>
                <c:pt idx="27">
                  <c:v>43607</c:v>
                </c:pt>
                <c:pt idx="28">
                  <c:v>43604</c:v>
                </c:pt>
                <c:pt idx="29">
                  <c:v>43601</c:v>
                </c:pt>
                <c:pt idx="30">
                  <c:v>43603</c:v>
                </c:pt>
                <c:pt idx="31">
                  <c:v>43599</c:v>
                </c:pt>
                <c:pt idx="32">
                  <c:v>43602</c:v>
                </c:pt>
                <c:pt idx="33">
                  <c:v>43597</c:v>
                </c:pt>
                <c:pt idx="34">
                  <c:v>43598</c:v>
                </c:pt>
                <c:pt idx="35">
                  <c:v>43590</c:v>
                </c:pt>
                <c:pt idx="36">
                  <c:v>43600</c:v>
                </c:pt>
                <c:pt idx="37">
                  <c:v>43596</c:v>
                </c:pt>
                <c:pt idx="38">
                  <c:v>43595</c:v>
                </c:pt>
                <c:pt idx="39">
                  <c:v>43592</c:v>
                </c:pt>
                <c:pt idx="40">
                  <c:v>43594</c:v>
                </c:pt>
              </c:numCache>
            </c:numRef>
          </c:cat>
          <c:val>
            <c:numRef>
              <c:f>Hoja4!$B$2:$B$42</c:f>
              <c:numCache>
                <c:formatCode>General</c:formatCode>
                <c:ptCount val="41"/>
                <c:pt idx="0">
                  <c:v>113445</c:v>
                </c:pt>
                <c:pt idx="1">
                  <c:v>97125</c:v>
                </c:pt>
                <c:pt idx="2">
                  <c:v>96380</c:v>
                </c:pt>
                <c:pt idx="3">
                  <c:v>88592</c:v>
                </c:pt>
                <c:pt idx="4">
                  <c:v>79713</c:v>
                </c:pt>
                <c:pt idx="5">
                  <c:v>66932</c:v>
                </c:pt>
                <c:pt idx="6">
                  <c:v>64812</c:v>
                </c:pt>
                <c:pt idx="7">
                  <c:v>62390</c:v>
                </c:pt>
                <c:pt idx="8">
                  <c:v>61655</c:v>
                </c:pt>
                <c:pt idx="9">
                  <c:v>60159</c:v>
                </c:pt>
                <c:pt idx="10">
                  <c:v>54149</c:v>
                </c:pt>
                <c:pt idx="11">
                  <c:v>53172</c:v>
                </c:pt>
                <c:pt idx="12">
                  <c:v>52215</c:v>
                </c:pt>
                <c:pt idx="13">
                  <c:v>36442</c:v>
                </c:pt>
                <c:pt idx="14">
                  <c:v>29785</c:v>
                </c:pt>
                <c:pt idx="15">
                  <c:v>24837</c:v>
                </c:pt>
                <c:pt idx="16">
                  <c:v>21205</c:v>
                </c:pt>
                <c:pt idx="17">
                  <c:v>16689</c:v>
                </c:pt>
                <c:pt idx="18">
                  <c:v>6857</c:v>
                </c:pt>
                <c:pt idx="19">
                  <c:v>222</c:v>
                </c:pt>
                <c:pt idx="20">
                  <c:v>187</c:v>
                </c:pt>
                <c:pt idx="21">
                  <c:v>139</c:v>
                </c:pt>
                <c:pt idx="22">
                  <c:v>97</c:v>
                </c:pt>
                <c:pt idx="23">
                  <c:v>91</c:v>
                </c:pt>
                <c:pt idx="24">
                  <c:v>43</c:v>
                </c:pt>
                <c:pt idx="25">
                  <c:v>20</c:v>
                </c:pt>
                <c:pt idx="26">
                  <c:v>14</c:v>
                </c:pt>
                <c:pt idx="27">
                  <c:v>12</c:v>
                </c:pt>
                <c:pt idx="28">
                  <c:v>8</c:v>
                </c:pt>
                <c:pt idx="29">
                  <c:v>8</c:v>
                </c:pt>
                <c:pt idx="30">
                  <c:v>7</c:v>
                </c:pt>
                <c:pt idx="31">
                  <c:v>5</c:v>
                </c:pt>
                <c:pt idx="32">
                  <c:v>5</c:v>
                </c:pt>
                <c:pt idx="33">
                  <c:v>5</c:v>
                </c:pt>
                <c:pt idx="34">
                  <c:v>3</c:v>
                </c:pt>
                <c:pt idx="35">
                  <c:v>2</c:v>
                </c:pt>
                <c:pt idx="36">
                  <c:v>2</c:v>
                </c:pt>
                <c:pt idx="37">
                  <c:v>2</c:v>
                </c:pt>
                <c:pt idx="38">
                  <c:v>2</c:v>
                </c:pt>
                <c:pt idx="39">
                  <c:v>2</c:v>
                </c:pt>
                <c:pt idx="40">
                  <c:v>1</c:v>
                </c:pt>
              </c:numCache>
            </c:numRef>
          </c:val>
          <c:smooth val="0"/>
          <c:extLst>
            <c:ext xmlns:c16="http://schemas.microsoft.com/office/drawing/2014/chart" uri="{C3380CC4-5D6E-409C-BE32-E72D297353CC}">
              <c16:uniqueId val="{00000000-3922-4936-ADDD-EB12E8425D15}"/>
            </c:ext>
          </c:extLst>
        </c:ser>
        <c:dLbls>
          <c:showLegendKey val="0"/>
          <c:showVal val="0"/>
          <c:showCatName val="0"/>
          <c:showSerName val="0"/>
          <c:showPercent val="0"/>
          <c:showBubbleSize val="0"/>
        </c:dLbls>
        <c:smooth val="0"/>
        <c:axId val="262168704"/>
        <c:axId val="262169120"/>
      </c:lineChart>
      <c:dateAx>
        <c:axId val="262168704"/>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62169120"/>
        <c:crosses val="autoZero"/>
        <c:auto val="1"/>
        <c:lblOffset val="100"/>
        <c:baseTimeUnit val="days"/>
      </c:dateAx>
      <c:valAx>
        <c:axId val="262169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62168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07-24T06:48:08.124" idx="1">
    <p:pos x="10" y="10"/>
    <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7-24T06:48:08.124" idx="1">
    <p:pos x="10" y="10"/>
    <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7-24T06:48:08.124" idx="1">
    <p:pos x="10" y="10"/>
    <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07-24T06:48:08.124" idx="1">
    <p:pos x="10" y="10"/>
    <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9-07-24T06:48:08.124" idx="1">
    <p:pos x="10" y="10"/>
    <p:text/>
    <p:extLst>
      <p:ext uri="{C676402C-5697-4E1C-873F-D02D1690AC5C}">
        <p15:threadingInfo xmlns:p15="http://schemas.microsoft.com/office/powerpoint/2012/main" timeZoneBias="30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9-07-24T06:48:08.124" idx="1">
    <p:pos x="10" y="10"/>
    <p:text/>
    <p:extLst>
      <p:ext uri="{C676402C-5697-4E1C-873F-D02D1690AC5C}">
        <p15:threadingInfo xmlns:p15="http://schemas.microsoft.com/office/powerpoint/2012/main" timeZoneBias="30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9-07-24T06:48:08.124" idx="1">
    <p:pos x="10" y="10"/>
    <p:text/>
    <p:extLst>
      <p:ext uri="{C676402C-5697-4E1C-873F-D02D1690AC5C}">
        <p15:threadingInfo xmlns:p15="http://schemas.microsoft.com/office/powerpoint/2012/main" timeZoneBias="30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9-07-24T06:48:08.124" idx="1">
    <p:pos x="10" y="10"/>
    <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4CA8CB-3AFF-47E8-AAD3-9C6B9F3F2D29}" type="doc">
      <dgm:prSet loTypeId="urn:microsoft.com/office/officeart/2005/8/layout/vList2" loCatId="list" qsTypeId="urn:microsoft.com/office/officeart/2005/8/quickstyle/3d1" qsCatId="3D" csTypeId="urn:microsoft.com/office/officeart/2005/8/colors/colorful4" csCatId="colorful" phldr="1"/>
      <dgm:spPr/>
    </dgm:pt>
    <dgm:pt modelId="{0CBCE806-2E58-44A5-9B3E-4E72531C4375}">
      <dgm:prSet phldrT="[Texto]"/>
      <dgm:spPr/>
      <dgm:t>
        <a:bodyPr/>
        <a:lstStyle/>
        <a:p>
          <a:r>
            <a:rPr lang="es-EC" dirty="0"/>
            <a:t>ANTECEDENTES</a:t>
          </a:r>
        </a:p>
      </dgm:t>
    </dgm:pt>
    <dgm:pt modelId="{6C5585CB-C8FA-40D2-AD66-D5FF7E8C01A4}" type="parTrans" cxnId="{5603CAFD-3B30-4D14-BACD-BD41065AEF92}">
      <dgm:prSet/>
      <dgm:spPr/>
      <dgm:t>
        <a:bodyPr/>
        <a:lstStyle/>
        <a:p>
          <a:endParaRPr lang="es-EC"/>
        </a:p>
      </dgm:t>
    </dgm:pt>
    <dgm:pt modelId="{42DFFE7F-7309-4179-9675-71C06099319E}" type="sibTrans" cxnId="{5603CAFD-3B30-4D14-BACD-BD41065AEF92}">
      <dgm:prSet/>
      <dgm:spPr/>
      <dgm:t>
        <a:bodyPr/>
        <a:lstStyle/>
        <a:p>
          <a:endParaRPr lang="es-EC"/>
        </a:p>
      </dgm:t>
    </dgm:pt>
    <dgm:pt modelId="{F4152F3E-132B-4B66-834E-074D78008D83}">
      <dgm:prSet phldrT="[Texto]"/>
      <dgm:spPr/>
      <dgm:t>
        <a:bodyPr/>
        <a:lstStyle/>
        <a:p>
          <a:r>
            <a:rPr lang="es-EC" dirty="0"/>
            <a:t>PLANTEAMIENTO DEL PROBLEMA</a:t>
          </a:r>
        </a:p>
      </dgm:t>
    </dgm:pt>
    <dgm:pt modelId="{0914CBFD-3287-485D-9621-671E6F263276}" type="parTrans" cxnId="{4987C1CE-23A5-453E-993B-647B337DA513}">
      <dgm:prSet/>
      <dgm:spPr/>
      <dgm:t>
        <a:bodyPr/>
        <a:lstStyle/>
        <a:p>
          <a:endParaRPr lang="es-EC"/>
        </a:p>
      </dgm:t>
    </dgm:pt>
    <dgm:pt modelId="{E34E0F97-294F-4A78-A8FA-ECB3E1AB0AA5}" type="sibTrans" cxnId="{4987C1CE-23A5-453E-993B-647B337DA513}">
      <dgm:prSet/>
      <dgm:spPr/>
      <dgm:t>
        <a:bodyPr/>
        <a:lstStyle/>
        <a:p>
          <a:endParaRPr lang="es-EC"/>
        </a:p>
      </dgm:t>
    </dgm:pt>
    <dgm:pt modelId="{33DA78FE-AA6D-452D-A11C-D6CA3170B3B4}">
      <dgm:prSet phldrT="[Texto]"/>
      <dgm:spPr/>
      <dgm:t>
        <a:bodyPr/>
        <a:lstStyle/>
        <a:p>
          <a:r>
            <a:rPr lang="es-EC" dirty="0"/>
            <a:t>OBJETIVOS</a:t>
          </a:r>
        </a:p>
      </dgm:t>
    </dgm:pt>
    <dgm:pt modelId="{31F7A223-0E38-4971-8A05-F151423F23D7}" type="parTrans" cxnId="{0C4A04AE-1633-48C9-9097-894FD6CE2941}">
      <dgm:prSet/>
      <dgm:spPr/>
      <dgm:t>
        <a:bodyPr/>
        <a:lstStyle/>
        <a:p>
          <a:endParaRPr lang="es-EC"/>
        </a:p>
      </dgm:t>
    </dgm:pt>
    <dgm:pt modelId="{03AF0B7D-C1E7-496E-A5D5-EEE7FE8690D9}" type="sibTrans" cxnId="{0C4A04AE-1633-48C9-9097-894FD6CE2941}">
      <dgm:prSet/>
      <dgm:spPr/>
      <dgm:t>
        <a:bodyPr/>
        <a:lstStyle/>
        <a:p>
          <a:endParaRPr lang="es-EC"/>
        </a:p>
      </dgm:t>
    </dgm:pt>
    <dgm:pt modelId="{8C3D51E3-7CF4-4472-8D92-28170ABC9636}">
      <dgm:prSet phldrT="[Texto]"/>
      <dgm:spPr/>
      <dgm:t>
        <a:bodyPr/>
        <a:lstStyle/>
        <a:p>
          <a:r>
            <a:rPr lang="es-EC" dirty="0"/>
            <a:t>HIPOTESIS</a:t>
          </a:r>
        </a:p>
      </dgm:t>
    </dgm:pt>
    <dgm:pt modelId="{FA457E3D-A53F-41F6-B389-2A7664A6A78C}" type="parTrans" cxnId="{32ABE5D3-1609-4BD3-B19A-AC405B2A1E99}">
      <dgm:prSet/>
      <dgm:spPr/>
      <dgm:t>
        <a:bodyPr/>
        <a:lstStyle/>
        <a:p>
          <a:endParaRPr lang="es-EC"/>
        </a:p>
      </dgm:t>
    </dgm:pt>
    <dgm:pt modelId="{EE9D96CF-D802-4536-8853-C2FEA876C7D0}" type="sibTrans" cxnId="{32ABE5D3-1609-4BD3-B19A-AC405B2A1E99}">
      <dgm:prSet/>
      <dgm:spPr/>
      <dgm:t>
        <a:bodyPr/>
        <a:lstStyle/>
        <a:p>
          <a:endParaRPr lang="es-EC"/>
        </a:p>
      </dgm:t>
    </dgm:pt>
    <dgm:pt modelId="{5907C4A0-5388-4582-B44C-C297B48BDCF9}">
      <dgm:prSet phldrT="[Texto]"/>
      <dgm:spPr/>
      <dgm:t>
        <a:bodyPr/>
        <a:lstStyle/>
        <a:p>
          <a:r>
            <a:rPr lang="es-EC" dirty="0"/>
            <a:t>EXPLORACION DE LOS DATOS</a:t>
          </a:r>
        </a:p>
      </dgm:t>
    </dgm:pt>
    <dgm:pt modelId="{F4B4CA4F-3D0B-47B5-ACF4-42FA5E8584C0}" type="parTrans" cxnId="{9F64E0C0-CAF1-4915-A6BD-E9F859C3DA85}">
      <dgm:prSet/>
      <dgm:spPr/>
      <dgm:t>
        <a:bodyPr/>
        <a:lstStyle/>
        <a:p>
          <a:endParaRPr lang="es-EC"/>
        </a:p>
      </dgm:t>
    </dgm:pt>
    <dgm:pt modelId="{18B4CFED-A70B-4C2F-93DD-DFF450CCC8B7}" type="sibTrans" cxnId="{9F64E0C0-CAF1-4915-A6BD-E9F859C3DA85}">
      <dgm:prSet/>
      <dgm:spPr/>
      <dgm:t>
        <a:bodyPr/>
        <a:lstStyle/>
        <a:p>
          <a:endParaRPr lang="es-EC"/>
        </a:p>
      </dgm:t>
    </dgm:pt>
    <dgm:pt modelId="{B291B247-80C4-4F31-AEDB-EAEB84151DA1}">
      <dgm:prSet phldrT="[Texto]"/>
      <dgm:spPr/>
      <dgm:t>
        <a:bodyPr/>
        <a:lstStyle/>
        <a:p>
          <a:r>
            <a:rPr lang="es-EC" dirty="0"/>
            <a:t>PREPARACION DE LOS DATOS</a:t>
          </a:r>
        </a:p>
      </dgm:t>
    </dgm:pt>
    <dgm:pt modelId="{51F1B216-0B64-4768-BBD0-CBB815B10C07}" type="parTrans" cxnId="{4C8F3562-7B95-41AD-BB07-787689746B47}">
      <dgm:prSet/>
      <dgm:spPr/>
      <dgm:t>
        <a:bodyPr/>
        <a:lstStyle/>
        <a:p>
          <a:endParaRPr lang="es-EC"/>
        </a:p>
      </dgm:t>
    </dgm:pt>
    <dgm:pt modelId="{4BD30AF1-1FF3-4B61-873B-D0E9F716D93B}" type="sibTrans" cxnId="{4C8F3562-7B95-41AD-BB07-787689746B47}">
      <dgm:prSet/>
      <dgm:spPr/>
      <dgm:t>
        <a:bodyPr/>
        <a:lstStyle/>
        <a:p>
          <a:endParaRPr lang="es-EC"/>
        </a:p>
      </dgm:t>
    </dgm:pt>
    <dgm:pt modelId="{4126AF54-99F6-4E05-ABF8-F041D342E390}">
      <dgm:prSet phldrT="[Texto]"/>
      <dgm:spPr/>
      <dgm:t>
        <a:bodyPr/>
        <a:lstStyle/>
        <a:p>
          <a:r>
            <a:rPr lang="es-EC" dirty="0"/>
            <a:t>ENTENDIMIENTO DEL NEGOCIO</a:t>
          </a:r>
        </a:p>
      </dgm:t>
    </dgm:pt>
    <dgm:pt modelId="{30606D2F-27A7-4E4C-A7C5-07EC3715305D}" type="parTrans" cxnId="{5A89FE83-85DD-420A-88E3-78E162C8D0B4}">
      <dgm:prSet/>
      <dgm:spPr/>
      <dgm:t>
        <a:bodyPr/>
        <a:lstStyle/>
        <a:p>
          <a:endParaRPr lang="es-EC"/>
        </a:p>
      </dgm:t>
    </dgm:pt>
    <dgm:pt modelId="{24300961-7C83-4E52-9F18-D8E69FF51BFA}" type="sibTrans" cxnId="{5A89FE83-85DD-420A-88E3-78E162C8D0B4}">
      <dgm:prSet/>
      <dgm:spPr/>
      <dgm:t>
        <a:bodyPr/>
        <a:lstStyle/>
        <a:p>
          <a:endParaRPr lang="es-EC"/>
        </a:p>
      </dgm:t>
    </dgm:pt>
    <dgm:pt modelId="{A0AA3ADF-252D-4336-988B-34138062D429}">
      <dgm:prSet phldrT="[Texto]"/>
      <dgm:spPr/>
      <dgm:t>
        <a:bodyPr/>
        <a:lstStyle/>
        <a:p>
          <a:r>
            <a:rPr lang="es-EC" dirty="0"/>
            <a:t>RESULTADOS Y ANALISIS</a:t>
          </a:r>
        </a:p>
      </dgm:t>
    </dgm:pt>
    <dgm:pt modelId="{081374B0-797A-459D-AFBC-9268A613033C}" type="parTrans" cxnId="{A73D637B-7975-4247-B429-16A9D70E1C21}">
      <dgm:prSet/>
      <dgm:spPr/>
      <dgm:t>
        <a:bodyPr/>
        <a:lstStyle/>
        <a:p>
          <a:endParaRPr lang="es-EC"/>
        </a:p>
      </dgm:t>
    </dgm:pt>
    <dgm:pt modelId="{8FAEE48C-E201-46F9-BEBC-87E8AA813F2D}" type="sibTrans" cxnId="{A73D637B-7975-4247-B429-16A9D70E1C21}">
      <dgm:prSet/>
      <dgm:spPr/>
      <dgm:t>
        <a:bodyPr/>
        <a:lstStyle/>
        <a:p>
          <a:endParaRPr lang="es-EC"/>
        </a:p>
      </dgm:t>
    </dgm:pt>
    <dgm:pt modelId="{2EAD15D7-FD08-4239-8054-72250344A5B7}">
      <dgm:prSet phldrT="[Texto]"/>
      <dgm:spPr/>
      <dgm:t>
        <a:bodyPr/>
        <a:lstStyle/>
        <a:p>
          <a:r>
            <a:rPr lang="es-EC" b="1" dirty="0"/>
            <a:t>INTEGRACION Y FORMATEO DE LOS DATOS</a:t>
          </a:r>
          <a:endParaRPr lang="es-EC" dirty="0"/>
        </a:p>
      </dgm:t>
    </dgm:pt>
    <dgm:pt modelId="{2237E835-DF76-437D-9993-BAF8675D9C81}" type="parTrans" cxnId="{5B58932D-5C89-4C5D-821B-936EEF8DDC95}">
      <dgm:prSet/>
      <dgm:spPr/>
      <dgm:t>
        <a:bodyPr/>
        <a:lstStyle/>
        <a:p>
          <a:endParaRPr lang="es-EC"/>
        </a:p>
      </dgm:t>
    </dgm:pt>
    <dgm:pt modelId="{309C226E-E44F-4DD4-AC0D-6A34AB57185D}" type="sibTrans" cxnId="{5B58932D-5C89-4C5D-821B-936EEF8DDC95}">
      <dgm:prSet/>
      <dgm:spPr/>
      <dgm:t>
        <a:bodyPr/>
        <a:lstStyle/>
        <a:p>
          <a:endParaRPr lang="es-EC"/>
        </a:p>
      </dgm:t>
    </dgm:pt>
    <dgm:pt modelId="{8C4D96A0-977A-4870-93D8-0A831833AF7B}">
      <dgm:prSet phldrT="[Texto]"/>
      <dgm:spPr/>
      <dgm:t>
        <a:bodyPr/>
        <a:lstStyle/>
        <a:p>
          <a:r>
            <a:rPr lang="es-EC" b="1"/>
            <a:t>SELECCIÓN Y CONSTRUCCION DEL MODELO</a:t>
          </a:r>
          <a:endParaRPr lang="es-EC" dirty="0"/>
        </a:p>
      </dgm:t>
    </dgm:pt>
    <dgm:pt modelId="{6226D94A-5B2E-4A8E-B79C-9654E5103470}" type="parTrans" cxnId="{70F3AB8C-14B5-47A2-A38A-456E1AE57664}">
      <dgm:prSet/>
      <dgm:spPr/>
      <dgm:t>
        <a:bodyPr/>
        <a:lstStyle/>
        <a:p>
          <a:endParaRPr lang="es-EC"/>
        </a:p>
      </dgm:t>
    </dgm:pt>
    <dgm:pt modelId="{87ACEF17-DD5E-43E1-B5FC-0F8C69EB5247}" type="sibTrans" cxnId="{70F3AB8C-14B5-47A2-A38A-456E1AE57664}">
      <dgm:prSet/>
      <dgm:spPr/>
      <dgm:t>
        <a:bodyPr/>
        <a:lstStyle/>
        <a:p>
          <a:endParaRPr lang="es-EC"/>
        </a:p>
      </dgm:t>
    </dgm:pt>
    <dgm:pt modelId="{20DC029E-4819-41AA-8EFE-776BA0BAFB36}">
      <dgm:prSet phldrT="[Texto]"/>
      <dgm:spPr/>
      <dgm:t>
        <a:bodyPr/>
        <a:lstStyle/>
        <a:p>
          <a:r>
            <a:rPr lang="es-EC" dirty="0"/>
            <a:t>CONCLUSIONES</a:t>
          </a:r>
        </a:p>
      </dgm:t>
    </dgm:pt>
    <dgm:pt modelId="{CE64C761-DA5B-4F4D-A380-EC5875DB369D}" type="parTrans" cxnId="{20EA8DEC-4BC1-4587-8F72-E960A841CEB8}">
      <dgm:prSet/>
      <dgm:spPr/>
      <dgm:t>
        <a:bodyPr/>
        <a:lstStyle/>
        <a:p>
          <a:endParaRPr lang="es-EC"/>
        </a:p>
      </dgm:t>
    </dgm:pt>
    <dgm:pt modelId="{A46F59C8-631A-4536-90B3-8324590527D6}" type="sibTrans" cxnId="{20EA8DEC-4BC1-4587-8F72-E960A841CEB8}">
      <dgm:prSet/>
      <dgm:spPr/>
      <dgm:t>
        <a:bodyPr/>
        <a:lstStyle/>
        <a:p>
          <a:endParaRPr lang="es-EC"/>
        </a:p>
      </dgm:t>
    </dgm:pt>
    <dgm:pt modelId="{74EA511A-5D79-4E0F-905B-7C62866EFE71}" type="pres">
      <dgm:prSet presAssocID="{584CA8CB-3AFF-47E8-AAD3-9C6B9F3F2D29}" presName="linear" presStyleCnt="0">
        <dgm:presLayoutVars>
          <dgm:animLvl val="lvl"/>
          <dgm:resizeHandles val="exact"/>
        </dgm:presLayoutVars>
      </dgm:prSet>
      <dgm:spPr/>
    </dgm:pt>
    <dgm:pt modelId="{CCC44353-076F-47C9-8373-8374913EB662}" type="pres">
      <dgm:prSet presAssocID="{0CBCE806-2E58-44A5-9B3E-4E72531C4375}" presName="parentText" presStyleLbl="node1" presStyleIdx="0" presStyleCnt="11">
        <dgm:presLayoutVars>
          <dgm:chMax val="0"/>
          <dgm:bulletEnabled val="1"/>
        </dgm:presLayoutVars>
      </dgm:prSet>
      <dgm:spPr/>
    </dgm:pt>
    <dgm:pt modelId="{FE2F351E-510D-46DD-A1F3-848B37B09516}" type="pres">
      <dgm:prSet presAssocID="{42DFFE7F-7309-4179-9675-71C06099319E}" presName="spacer" presStyleCnt="0"/>
      <dgm:spPr/>
    </dgm:pt>
    <dgm:pt modelId="{237007FD-91FA-41F2-AA15-E23320FA1BED}" type="pres">
      <dgm:prSet presAssocID="{F4152F3E-132B-4B66-834E-074D78008D83}" presName="parentText" presStyleLbl="node1" presStyleIdx="1" presStyleCnt="11">
        <dgm:presLayoutVars>
          <dgm:chMax val="0"/>
          <dgm:bulletEnabled val="1"/>
        </dgm:presLayoutVars>
      </dgm:prSet>
      <dgm:spPr/>
    </dgm:pt>
    <dgm:pt modelId="{47A9EE61-3557-4947-AD64-7FB3BAE1FE01}" type="pres">
      <dgm:prSet presAssocID="{E34E0F97-294F-4A78-A8FA-ECB3E1AB0AA5}" presName="spacer" presStyleCnt="0"/>
      <dgm:spPr/>
    </dgm:pt>
    <dgm:pt modelId="{F0FE9E45-C177-41A5-BAE9-59CA015DF1CB}" type="pres">
      <dgm:prSet presAssocID="{33DA78FE-AA6D-452D-A11C-D6CA3170B3B4}" presName="parentText" presStyleLbl="node1" presStyleIdx="2" presStyleCnt="11">
        <dgm:presLayoutVars>
          <dgm:chMax val="0"/>
          <dgm:bulletEnabled val="1"/>
        </dgm:presLayoutVars>
      </dgm:prSet>
      <dgm:spPr/>
    </dgm:pt>
    <dgm:pt modelId="{39EFF435-9974-4E9D-932C-EF33AB033DF3}" type="pres">
      <dgm:prSet presAssocID="{03AF0B7D-C1E7-496E-A5D5-EEE7FE8690D9}" presName="spacer" presStyleCnt="0"/>
      <dgm:spPr/>
    </dgm:pt>
    <dgm:pt modelId="{D0148E77-BD82-4510-8102-ACF213BC1F09}" type="pres">
      <dgm:prSet presAssocID="{8C3D51E3-7CF4-4472-8D92-28170ABC9636}" presName="parentText" presStyleLbl="node1" presStyleIdx="3" presStyleCnt="11">
        <dgm:presLayoutVars>
          <dgm:chMax val="0"/>
          <dgm:bulletEnabled val="1"/>
        </dgm:presLayoutVars>
      </dgm:prSet>
      <dgm:spPr/>
    </dgm:pt>
    <dgm:pt modelId="{2C6319A8-28ED-44AA-9E4D-83B4024F6F52}" type="pres">
      <dgm:prSet presAssocID="{EE9D96CF-D802-4536-8853-C2FEA876C7D0}" presName="spacer" presStyleCnt="0"/>
      <dgm:spPr/>
    </dgm:pt>
    <dgm:pt modelId="{A9BAE12A-97E0-42C6-B339-729870FBFDD7}" type="pres">
      <dgm:prSet presAssocID="{4126AF54-99F6-4E05-ABF8-F041D342E390}" presName="parentText" presStyleLbl="node1" presStyleIdx="4" presStyleCnt="11">
        <dgm:presLayoutVars>
          <dgm:chMax val="0"/>
          <dgm:bulletEnabled val="1"/>
        </dgm:presLayoutVars>
      </dgm:prSet>
      <dgm:spPr/>
    </dgm:pt>
    <dgm:pt modelId="{16B9A0F9-CF3C-48EC-B266-CF097C7BE146}" type="pres">
      <dgm:prSet presAssocID="{24300961-7C83-4E52-9F18-D8E69FF51BFA}" presName="spacer" presStyleCnt="0"/>
      <dgm:spPr/>
    </dgm:pt>
    <dgm:pt modelId="{8ACEABD4-9532-4F33-9BF0-9CECA973EA7E}" type="pres">
      <dgm:prSet presAssocID="{5907C4A0-5388-4582-B44C-C297B48BDCF9}" presName="parentText" presStyleLbl="node1" presStyleIdx="5" presStyleCnt="11">
        <dgm:presLayoutVars>
          <dgm:chMax val="0"/>
          <dgm:bulletEnabled val="1"/>
        </dgm:presLayoutVars>
      </dgm:prSet>
      <dgm:spPr/>
    </dgm:pt>
    <dgm:pt modelId="{B101C500-2398-4FD9-B4F3-B5685E2E506C}" type="pres">
      <dgm:prSet presAssocID="{18B4CFED-A70B-4C2F-93DD-DFF450CCC8B7}" presName="spacer" presStyleCnt="0"/>
      <dgm:spPr/>
    </dgm:pt>
    <dgm:pt modelId="{D3C75FE6-726D-4FB3-A7A1-E0B39B004974}" type="pres">
      <dgm:prSet presAssocID="{B291B247-80C4-4F31-AEDB-EAEB84151DA1}" presName="parentText" presStyleLbl="node1" presStyleIdx="6" presStyleCnt="11">
        <dgm:presLayoutVars>
          <dgm:chMax val="0"/>
          <dgm:bulletEnabled val="1"/>
        </dgm:presLayoutVars>
      </dgm:prSet>
      <dgm:spPr/>
    </dgm:pt>
    <dgm:pt modelId="{5017A7E3-8A90-4838-96BA-010EAE64E2D1}" type="pres">
      <dgm:prSet presAssocID="{4BD30AF1-1FF3-4B61-873B-D0E9F716D93B}" presName="spacer" presStyleCnt="0"/>
      <dgm:spPr/>
    </dgm:pt>
    <dgm:pt modelId="{E71E6187-7160-4AD9-94C1-67B47C1219F4}" type="pres">
      <dgm:prSet presAssocID="{2EAD15D7-FD08-4239-8054-72250344A5B7}" presName="parentText" presStyleLbl="node1" presStyleIdx="7" presStyleCnt="11">
        <dgm:presLayoutVars>
          <dgm:chMax val="0"/>
          <dgm:bulletEnabled val="1"/>
        </dgm:presLayoutVars>
      </dgm:prSet>
      <dgm:spPr/>
    </dgm:pt>
    <dgm:pt modelId="{BE16EA9B-6F88-4EAB-8E35-119A48BF1882}" type="pres">
      <dgm:prSet presAssocID="{309C226E-E44F-4DD4-AC0D-6A34AB57185D}" presName="spacer" presStyleCnt="0"/>
      <dgm:spPr/>
    </dgm:pt>
    <dgm:pt modelId="{D7ADA8BD-0745-4E48-B86A-C6E532EEBAAB}" type="pres">
      <dgm:prSet presAssocID="{8C4D96A0-977A-4870-93D8-0A831833AF7B}" presName="parentText" presStyleLbl="node1" presStyleIdx="8" presStyleCnt="11">
        <dgm:presLayoutVars>
          <dgm:chMax val="0"/>
          <dgm:bulletEnabled val="1"/>
        </dgm:presLayoutVars>
      </dgm:prSet>
      <dgm:spPr/>
    </dgm:pt>
    <dgm:pt modelId="{72A5D9E8-FAE0-47A5-AD91-485BD7F105CB}" type="pres">
      <dgm:prSet presAssocID="{87ACEF17-DD5E-43E1-B5FC-0F8C69EB5247}" presName="spacer" presStyleCnt="0"/>
      <dgm:spPr/>
    </dgm:pt>
    <dgm:pt modelId="{00EE312E-8FE7-4158-82FA-7A60CCCC7717}" type="pres">
      <dgm:prSet presAssocID="{A0AA3ADF-252D-4336-988B-34138062D429}" presName="parentText" presStyleLbl="node1" presStyleIdx="9" presStyleCnt="11">
        <dgm:presLayoutVars>
          <dgm:chMax val="0"/>
          <dgm:bulletEnabled val="1"/>
        </dgm:presLayoutVars>
      </dgm:prSet>
      <dgm:spPr/>
    </dgm:pt>
    <dgm:pt modelId="{B0B6B476-056B-446D-A1B4-6CED00D462DA}" type="pres">
      <dgm:prSet presAssocID="{8FAEE48C-E201-46F9-BEBC-87E8AA813F2D}" presName="spacer" presStyleCnt="0"/>
      <dgm:spPr/>
    </dgm:pt>
    <dgm:pt modelId="{6C5935F6-5521-42D0-ABA2-C57F8CDF29F5}" type="pres">
      <dgm:prSet presAssocID="{20DC029E-4819-41AA-8EFE-776BA0BAFB36}" presName="parentText" presStyleLbl="node1" presStyleIdx="10" presStyleCnt="11">
        <dgm:presLayoutVars>
          <dgm:chMax val="0"/>
          <dgm:bulletEnabled val="1"/>
        </dgm:presLayoutVars>
      </dgm:prSet>
      <dgm:spPr/>
    </dgm:pt>
  </dgm:ptLst>
  <dgm:cxnLst>
    <dgm:cxn modelId="{6B9F3227-0A01-4F25-8BEC-1812F5E6A088}" type="presOf" srcId="{4126AF54-99F6-4E05-ABF8-F041D342E390}" destId="{A9BAE12A-97E0-42C6-B339-729870FBFDD7}" srcOrd="0" destOrd="0" presId="urn:microsoft.com/office/officeart/2005/8/layout/vList2"/>
    <dgm:cxn modelId="{5B58932D-5C89-4C5D-821B-936EEF8DDC95}" srcId="{584CA8CB-3AFF-47E8-AAD3-9C6B9F3F2D29}" destId="{2EAD15D7-FD08-4239-8054-72250344A5B7}" srcOrd="7" destOrd="0" parTransId="{2237E835-DF76-437D-9993-BAF8675D9C81}" sibTransId="{309C226E-E44F-4DD4-AC0D-6A34AB57185D}"/>
    <dgm:cxn modelId="{7258303C-563F-497B-8CDB-04926ED0124F}" type="presOf" srcId="{0CBCE806-2E58-44A5-9B3E-4E72531C4375}" destId="{CCC44353-076F-47C9-8373-8374913EB662}" srcOrd="0" destOrd="0" presId="urn:microsoft.com/office/officeart/2005/8/layout/vList2"/>
    <dgm:cxn modelId="{17BC2762-541D-46D1-88C8-97D9AE4A95FA}" type="presOf" srcId="{F4152F3E-132B-4B66-834E-074D78008D83}" destId="{237007FD-91FA-41F2-AA15-E23320FA1BED}" srcOrd="0" destOrd="0" presId="urn:microsoft.com/office/officeart/2005/8/layout/vList2"/>
    <dgm:cxn modelId="{4C8F3562-7B95-41AD-BB07-787689746B47}" srcId="{584CA8CB-3AFF-47E8-AAD3-9C6B9F3F2D29}" destId="{B291B247-80C4-4F31-AEDB-EAEB84151DA1}" srcOrd="6" destOrd="0" parTransId="{51F1B216-0B64-4768-BBD0-CBB815B10C07}" sibTransId="{4BD30AF1-1FF3-4B61-873B-D0E9F716D93B}"/>
    <dgm:cxn modelId="{F3F47F42-8292-4FE6-AF26-6A9D8D8649B6}" type="presOf" srcId="{2EAD15D7-FD08-4239-8054-72250344A5B7}" destId="{E71E6187-7160-4AD9-94C1-67B47C1219F4}" srcOrd="0" destOrd="0" presId="urn:microsoft.com/office/officeart/2005/8/layout/vList2"/>
    <dgm:cxn modelId="{FCF48D79-31B7-4428-8DE2-00CA8F3E46D7}" type="presOf" srcId="{8C4D96A0-977A-4870-93D8-0A831833AF7B}" destId="{D7ADA8BD-0745-4E48-B86A-C6E532EEBAAB}" srcOrd="0" destOrd="0" presId="urn:microsoft.com/office/officeart/2005/8/layout/vList2"/>
    <dgm:cxn modelId="{A73D637B-7975-4247-B429-16A9D70E1C21}" srcId="{584CA8CB-3AFF-47E8-AAD3-9C6B9F3F2D29}" destId="{A0AA3ADF-252D-4336-988B-34138062D429}" srcOrd="9" destOrd="0" parTransId="{081374B0-797A-459D-AFBC-9268A613033C}" sibTransId="{8FAEE48C-E201-46F9-BEBC-87E8AA813F2D}"/>
    <dgm:cxn modelId="{5A89FE83-85DD-420A-88E3-78E162C8D0B4}" srcId="{584CA8CB-3AFF-47E8-AAD3-9C6B9F3F2D29}" destId="{4126AF54-99F6-4E05-ABF8-F041D342E390}" srcOrd="4" destOrd="0" parTransId="{30606D2F-27A7-4E4C-A7C5-07EC3715305D}" sibTransId="{24300961-7C83-4E52-9F18-D8E69FF51BFA}"/>
    <dgm:cxn modelId="{70F3AB8C-14B5-47A2-A38A-456E1AE57664}" srcId="{584CA8CB-3AFF-47E8-AAD3-9C6B9F3F2D29}" destId="{8C4D96A0-977A-4870-93D8-0A831833AF7B}" srcOrd="8" destOrd="0" parTransId="{6226D94A-5B2E-4A8E-B79C-9654E5103470}" sibTransId="{87ACEF17-DD5E-43E1-B5FC-0F8C69EB5247}"/>
    <dgm:cxn modelId="{7E780090-C01F-46FE-B417-C30020881A5A}" type="presOf" srcId="{5907C4A0-5388-4582-B44C-C297B48BDCF9}" destId="{8ACEABD4-9532-4F33-9BF0-9CECA973EA7E}" srcOrd="0" destOrd="0" presId="urn:microsoft.com/office/officeart/2005/8/layout/vList2"/>
    <dgm:cxn modelId="{EC419895-5A52-414E-877A-5D7772816373}" type="presOf" srcId="{584CA8CB-3AFF-47E8-AAD3-9C6B9F3F2D29}" destId="{74EA511A-5D79-4E0F-905B-7C62866EFE71}" srcOrd="0" destOrd="0" presId="urn:microsoft.com/office/officeart/2005/8/layout/vList2"/>
    <dgm:cxn modelId="{0C4A04AE-1633-48C9-9097-894FD6CE2941}" srcId="{584CA8CB-3AFF-47E8-AAD3-9C6B9F3F2D29}" destId="{33DA78FE-AA6D-452D-A11C-D6CA3170B3B4}" srcOrd="2" destOrd="0" parTransId="{31F7A223-0E38-4971-8A05-F151423F23D7}" sibTransId="{03AF0B7D-C1E7-496E-A5D5-EEE7FE8690D9}"/>
    <dgm:cxn modelId="{9F64E0C0-CAF1-4915-A6BD-E9F859C3DA85}" srcId="{584CA8CB-3AFF-47E8-AAD3-9C6B9F3F2D29}" destId="{5907C4A0-5388-4582-B44C-C297B48BDCF9}" srcOrd="5" destOrd="0" parTransId="{F4B4CA4F-3D0B-47B5-ACF4-42FA5E8584C0}" sibTransId="{18B4CFED-A70B-4C2F-93DD-DFF450CCC8B7}"/>
    <dgm:cxn modelId="{4987C1CE-23A5-453E-993B-647B337DA513}" srcId="{584CA8CB-3AFF-47E8-AAD3-9C6B9F3F2D29}" destId="{F4152F3E-132B-4B66-834E-074D78008D83}" srcOrd="1" destOrd="0" parTransId="{0914CBFD-3287-485D-9621-671E6F263276}" sibTransId="{E34E0F97-294F-4A78-A8FA-ECB3E1AB0AA5}"/>
    <dgm:cxn modelId="{AD39C4CF-8AA7-487E-B417-2D4E432D7BA5}" type="presOf" srcId="{B291B247-80C4-4F31-AEDB-EAEB84151DA1}" destId="{D3C75FE6-726D-4FB3-A7A1-E0B39B004974}" srcOrd="0" destOrd="0" presId="urn:microsoft.com/office/officeart/2005/8/layout/vList2"/>
    <dgm:cxn modelId="{1A490BD3-E21B-4307-8A15-53AE93F520DE}" type="presOf" srcId="{33DA78FE-AA6D-452D-A11C-D6CA3170B3B4}" destId="{F0FE9E45-C177-41A5-BAE9-59CA015DF1CB}" srcOrd="0" destOrd="0" presId="urn:microsoft.com/office/officeart/2005/8/layout/vList2"/>
    <dgm:cxn modelId="{32ABE5D3-1609-4BD3-B19A-AC405B2A1E99}" srcId="{584CA8CB-3AFF-47E8-AAD3-9C6B9F3F2D29}" destId="{8C3D51E3-7CF4-4472-8D92-28170ABC9636}" srcOrd="3" destOrd="0" parTransId="{FA457E3D-A53F-41F6-B389-2A7664A6A78C}" sibTransId="{EE9D96CF-D802-4536-8853-C2FEA876C7D0}"/>
    <dgm:cxn modelId="{20EA8DEC-4BC1-4587-8F72-E960A841CEB8}" srcId="{584CA8CB-3AFF-47E8-AAD3-9C6B9F3F2D29}" destId="{20DC029E-4819-41AA-8EFE-776BA0BAFB36}" srcOrd="10" destOrd="0" parTransId="{CE64C761-DA5B-4F4D-A380-EC5875DB369D}" sibTransId="{A46F59C8-631A-4536-90B3-8324590527D6}"/>
    <dgm:cxn modelId="{C9AD8EED-9F25-459B-831B-363B625F3BE2}" type="presOf" srcId="{A0AA3ADF-252D-4336-988B-34138062D429}" destId="{00EE312E-8FE7-4158-82FA-7A60CCCC7717}" srcOrd="0" destOrd="0" presId="urn:microsoft.com/office/officeart/2005/8/layout/vList2"/>
    <dgm:cxn modelId="{32F225F5-DC43-4629-BF73-6F9089063140}" type="presOf" srcId="{20DC029E-4819-41AA-8EFE-776BA0BAFB36}" destId="{6C5935F6-5521-42D0-ABA2-C57F8CDF29F5}" srcOrd="0" destOrd="0" presId="urn:microsoft.com/office/officeart/2005/8/layout/vList2"/>
    <dgm:cxn modelId="{9EE4F9F7-53DC-4D4D-B090-C384D2C95BF1}" type="presOf" srcId="{8C3D51E3-7CF4-4472-8D92-28170ABC9636}" destId="{D0148E77-BD82-4510-8102-ACF213BC1F09}" srcOrd="0" destOrd="0" presId="urn:microsoft.com/office/officeart/2005/8/layout/vList2"/>
    <dgm:cxn modelId="{5603CAFD-3B30-4D14-BACD-BD41065AEF92}" srcId="{584CA8CB-3AFF-47E8-AAD3-9C6B9F3F2D29}" destId="{0CBCE806-2E58-44A5-9B3E-4E72531C4375}" srcOrd="0" destOrd="0" parTransId="{6C5585CB-C8FA-40D2-AD66-D5FF7E8C01A4}" sibTransId="{42DFFE7F-7309-4179-9675-71C06099319E}"/>
    <dgm:cxn modelId="{AC8AAC1C-F241-42B7-8088-92880CA635C6}" type="presParOf" srcId="{74EA511A-5D79-4E0F-905B-7C62866EFE71}" destId="{CCC44353-076F-47C9-8373-8374913EB662}" srcOrd="0" destOrd="0" presId="urn:microsoft.com/office/officeart/2005/8/layout/vList2"/>
    <dgm:cxn modelId="{7BE785D7-6F86-4C15-80DE-652E1924A00B}" type="presParOf" srcId="{74EA511A-5D79-4E0F-905B-7C62866EFE71}" destId="{FE2F351E-510D-46DD-A1F3-848B37B09516}" srcOrd="1" destOrd="0" presId="urn:microsoft.com/office/officeart/2005/8/layout/vList2"/>
    <dgm:cxn modelId="{CD5464EE-6D2D-45D3-98E7-6B0304359165}" type="presParOf" srcId="{74EA511A-5D79-4E0F-905B-7C62866EFE71}" destId="{237007FD-91FA-41F2-AA15-E23320FA1BED}" srcOrd="2" destOrd="0" presId="urn:microsoft.com/office/officeart/2005/8/layout/vList2"/>
    <dgm:cxn modelId="{AB319D5F-EF54-47E7-8FDA-167EBF230F88}" type="presParOf" srcId="{74EA511A-5D79-4E0F-905B-7C62866EFE71}" destId="{47A9EE61-3557-4947-AD64-7FB3BAE1FE01}" srcOrd="3" destOrd="0" presId="urn:microsoft.com/office/officeart/2005/8/layout/vList2"/>
    <dgm:cxn modelId="{01AEE636-1A0E-4F82-AB20-59819FC9EA08}" type="presParOf" srcId="{74EA511A-5D79-4E0F-905B-7C62866EFE71}" destId="{F0FE9E45-C177-41A5-BAE9-59CA015DF1CB}" srcOrd="4" destOrd="0" presId="urn:microsoft.com/office/officeart/2005/8/layout/vList2"/>
    <dgm:cxn modelId="{E99775A7-9998-4C76-88C6-F3410F23DABE}" type="presParOf" srcId="{74EA511A-5D79-4E0F-905B-7C62866EFE71}" destId="{39EFF435-9974-4E9D-932C-EF33AB033DF3}" srcOrd="5" destOrd="0" presId="urn:microsoft.com/office/officeart/2005/8/layout/vList2"/>
    <dgm:cxn modelId="{D85B768E-BB94-4A14-9D46-AE8F03857CC9}" type="presParOf" srcId="{74EA511A-5D79-4E0F-905B-7C62866EFE71}" destId="{D0148E77-BD82-4510-8102-ACF213BC1F09}" srcOrd="6" destOrd="0" presId="urn:microsoft.com/office/officeart/2005/8/layout/vList2"/>
    <dgm:cxn modelId="{BD2D039B-DA1D-4133-88C7-A50E00904B03}" type="presParOf" srcId="{74EA511A-5D79-4E0F-905B-7C62866EFE71}" destId="{2C6319A8-28ED-44AA-9E4D-83B4024F6F52}" srcOrd="7" destOrd="0" presId="urn:microsoft.com/office/officeart/2005/8/layout/vList2"/>
    <dgm:cxn modelId="{905153ED-9CA2-41E2-A6DA-AF854D2EBB79}" type="presParOf" srcId="{74EA511A-5D79-4E0F-905B-7C62866EFE71}" destId="{A9BAE12A-97E0-42C6-B339-729870FBFDD7}" srcOrd="8" destOrd="0" presId="urn:microsoft.com/office/officeart/2005/8/layout/vList2"/>
    <dgm:cxn modelId="{40C44AB5-DFAC-4BA9-B991-F31C5C7E5952}" type="presParOf" srcId="{74EA511A-5D79-4E0F-905B-7C62866EFE71}" destId="{16B9A0F9-CF3C-48EC-B266-CF097C7BE146}" srcOrd="9" destOrd="0" presId="urn:microsoft.com/office/officeart/2005/8/layout/vList2"/>
    <dgm:cxn modelId="{5CFC8D70-6764-4DC3-8A53-D3DB4F4B3462}" type="presParOf" srcId="{74EA511A-5D79-4E0F-905B-7C62866EFE71}" destId="{8ACEABD4-9532-4F33-9BF0-9CECA973EA7E}" srcOrd="10" destOrd="0" presId="urn:microsoft.com/office/officeart/2005/8/layout/vList2"/>
    <dgm:cxn modelId="{74B4EEDA-7873-4A5B-91F7-EDD5EFF9F516}" type="presParOf" srcId="{74EA511A-5D79-4E0F-905B-7C62866EFE71}" destId="{B101C500-2398-4FD9-B4F3-B5685E2E506C}" srcOrd="11" destOrd="0" presId="urn:microsoft.com/office/officeart/2005/8/layout/vList2"/>
    <dgm:cxn modelId="{E12BE15A-7094-4F19-A2BF-F32D76B5629B}" type="presParOf" srcId="{74EA511A-5D79-4E0F-905B-7C62866EFE71}" destId="{D3C75FE6-726D-4FB3-A7A1-E0B39B004974}" srcOrd="12" destOrd="0" presId="urn:microsoft.com/office/officeart/2005/8/layout/vList2"/>
    <dgm:cxn modelId="{283B41B4-7FD2-4FE3-8E75-08045BF3E3CD}" type="presParOf" srcId="{74EA511A-5D79-4E0F-905B-7C62866EFE71}" destId="{5017A7E3-8A90-4838-96BA-010EAE64E2D1}" srcOrd="13" destOrd="0" presId="urn:microsoft.com/office/officeart/2005/8/layout/vList2"/>
    <dgm:cxn modelId="{B9CED95E-1AB3-4A44-9BD2-EACDA04CC3FA}" type="presParOf" srcId="{74EA511A-5D79-4E0F-905B-7C62866EFE71}" destId="{E71E6187-7160-4AD9-94C1-67B47C1219F4}" srcOrd="14" destOrd="0" presId="urn:microsoft.com/office/officeart/2005/8/layout/vList2"/>
    <dgm:cxn modelId="{BB5F6438-0994-475A-AB5F-F37027A410C4}" type="presParOf" srcId="{74EA511A-5D79-4E0F-905B-7C62866EFE71}" destId="{BE16EA9B-6F88-4EAB-8E35-119A48BF1882}" srcOrd="15" destOrd="0" presId="urn:microsoft.com/office/officeart/2005/8/layout/vList2"/>
    <dgm:cxn modelId="{F8580F72-4C13-4C77-8BB0-666AA7BA2478}" type="presParOf" srcId="{74EA511A-5D79-4E0F-905B-7C62866EFE71}" destId="{D7ADA8BD-0745-4E48-B86A-C6E532EEBAAB}" srcOrd="16" destOrd="0" presId="urn:microsoft.com/office/officeart/2005/8/layout/vList2"/>
    <dgm:cxn modelId="{8D046A8F-FAE0-4A7B-859D-CED1D1452250}" type="presParOf" srcId="{74EA511A-5D79-4E0F-905B-7C62866EFE71}" destId="{72A5D9E8-FAE0-47A5-AD91-485BD7F105CB}" srcOrd="17" destOrd="0" presId="urn:microsoft.com/office/officeart/2005/8/layout/vList2"/>
    <dgm:cxn modelId="{8717F041-EBA1-4EC3-8F93-0D9B86EBA50D}" type="presParOf" srcId="{74EA511A-5D79-4E0F-905B-7C62866EFE71}" destId="{00EE312E-8FE7-4158-82FA-7A60CCCC7717}" srcOrd="18" destOrd="0" presId="urn:microsoft.com/office/officeart/2005/8/layout/vList2"/>
    <dgm:cxn modelId="{654FA78F-5632-48F2-8A1F-83ACA0406F16}" type="presParOf" srcId="{74EA511A-5D79-4E0F-905B-7C62866EFE71}" destId="{B0B6B476-056B-446D-A1B4-6CED00D462DA}" srcOrd="19" destOrd="0" presId="urn:microsoft.com/office/officeart/2005/8/layout/vList2"/>
    <dgm:cxn modelId="{F90655CD-0AC8-4602-A6D5-12AFA50A5784}" type="presParOf" srcId="{74EA511A-5D79-4E0F-905B-7C62866EFE71}" destId="{6C5935F6-5521-42D0-ABA2-C57F8CDF29F5}" srcOrd="2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103AAD-B4D8-4CC5-A512-E76E0E08958F}"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s-EC"/>
        </a:p>
      </dgm:t>
    </dgm:pt>
    <dgm:pt modelId="{530EB246-912E-4778-9B15-6CEA3AFF9947}">
      <dgm:prSet phldrT="[Texto]"/>
      <dgm:spPr>
        <a:solidFill>
          <a:srgbClr val="24E61A"/>
        </a:solidFill>
      </dgm:spPr>
      <dgm:t>
        <a:bodyPr/>
        <a:lstStyle/>
        <a:p>
          <a:r>
            <a:rPr lang="es-EC" dirty="0"/>
            <a:t>EXPLORACION DE LOS DATOS </a:t>
          </a:r>
        </a:p>
      </dgm:t>
    </dgm:pt>
    <dgm:pt modelId="{03E16164-0E47-4CA1-9FCC-25F63FD2B5B7}" type="parTrans" cxnId="{EEDF9A12-331A-44BD-920A-59DA39E4743D}">
      <dgm:prSet/>
      <dgm:spPr/>
      <dgm:t>
        <a:bodyPr/>
        <a:lstStyle/>
        <a:p>
          <a:endParaRPr lang="es-EC"/>
        </a:p>
      </dgm:t>
    </dgm:pt>
    <dgm:pt modelId="{8C2003B0-CE58-46ED-A77F-2A31C3FB5B47}" type="sibTrans" cxnId="{EEDF9A12-331A-44BD-920A-59DA39E4743D}">
      <dgm:prSet/>
      <dgm:spPr/>
      <dgm:t>
        <a:bodyPr/>
        <a:lstStyle/>
        <a:p>
          <a:endParaRPr lang="es-EC"/>
        </a:p>
      </dgm:t>
    </dgm:pt>
    <dgm:pt modelId="{5DD590D1-7B6C-4619-8915-A93420CA505B}" type="pres">
      <dgm:prSet presAssocID="{2E103AAD-B4D8-4CC5-A512-E76E0E08958F}" presName="Name0" presStyleCnt="0">
        <dgm:presLayoutVars>
          <dgm:dir/>
          <dgm:animLvl val="lvl"/>
          <dgm:resizeHandles val="exact"/>
        </dgm:presLayoutVars>
      </dgm:prSet>
      <dgm:spPr/>
    </dgm:pt>
    <dgm:pt modelId="{30B1195C-7C16-446F-B271-7649A56C162E}" type="pres">
      <dgm:prSet presAssocID="{530EB246-912E-4778-9B15-6CEA3AFF9947}" presName="linNode" presStyleCnt="0"/>
      <dgm:spPr/>
    </dgm:pt>
    <dgm:pt modelId="{819FE62A-B04F-4070-B780-C426FA1DCD2A}" type="pres">
      <dgm:prSet presAssocID="{530EB246-912E-4778-9B15-6CEA3AFF9947}" presName="parentText" presStyleLbl="node1" presStyleIdx="0" presStyleCnt="1" custScaleX="100314" custLinFactNeighborX="-88732">
        <dgm:presLayoutVars>
          <dgm:chMax val="1"/>
          <dgm:bulletEnabled val="1"/>
        </dgm:presLayoutVars>
      </dgm:prSet>
      <dgm:spPr/>
    </dgm:pt>
  </dgm:ptLst>
  <dgm:cxnLst>
    <dgm:cxn modelId="{EEDF9A12-331A-44BD-920A-59DA39E4743D}" srcId="{2E103AAD-B4D8-4CC5-A512-E76E0E08958F}" destId="{530EB246-912E-4778-9B15-6CEA3AFF9947}" srcOrd="0" destOrd="0" parTransId="{03E16164-0E47-4CA1-9FCC-25F63FD2B5B7}" sibTransId="{8C2003B0-CE58-46ED-A77F-2A31C3FB5B47}"/>
    <dgm:cxn modelId="{6A5BD921-2F38-4A7B-830C-44551D57CBD2}" type="presOf" srcId="{530EB246-912E-4778-9B15-6CEA3AFF9947}" destId="{819FE62A-B04F-4070-B780-C426FA1DCD2A}" srcOrd="0" destOrd="0" presId="urn:microsoft.com/office/officeart/2005/8/layout/vList5"/>
    <dgm:cxn modelId="{E9AA3F50-30C4-4EAE-B689-148FDC83D255}" type="presOf" srcId="{2E103AAD-B4D8-4CC5-A512-E76E0E08958F}" destId="{5DD590D1-7B6C-4619-8915-A93420CA505B}" srcOrd="0" destOrd="0" presId="urn:microsoft.com/office/officeart/2005/8/layout/vList5"/>
    <dgm:cxn modelId="{45150BC5-7691-47C0-820D-537C5E488AE0}" type="presParOf" srcId="{5DD590D1-7B6C-4619-8915-A93420CA505B}" destId="{30B1195C-7C16-446F-B271-7649A56C162E}" srcOrd="0" destOrd="0" presId="urn:microsoft.com/office/officeart/2005/8/layout/vList5"/>
    <dgm:cxn modelId="{31D8A262-684F-4714-8EF3-075C9DBAA3AE}" type="presParOf" srcId="{30B1195C-7C16-446F-B271-7649A56C162E}" destId="{819FE62A-B04F-4070-B780-C426FA1DCD2A}"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103AAD-B4D8-4CC5-A512-E76E0E08958F}"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s-EC"/>
        </a:p>
      </dgm:t>
    </dgm:pt>
    <dgm:pt modelId="{530EB246-912E-4778-9B15-6CEA3AFF9947}">
      <dgm:prSet phldrT="[Texto]"/>
      <dgm:spPr>
        <a:solidFill>
          <a:srgbClr val="24E61A"/>
        </a:solidFill>
      </dgm:spPr>
      <dgm:t>
        <a:bodyPr/>
        <a:lstStyle/>
        <a:p>
          <a:r>
            <a:rPr lang="es-EC" dirty="0"/>
            <a:t>EXPLORACION DE LOS DATOS </a:t>
          </a:r>
        </a:p>
      </dgm:t>
    </dgm:pt>
    <dgm:pt modelId="{03E16164-0E47-4CA1-9FCC-25F63FD2B5B7}" type="parTrans" cxnId="{EEDF9A12-331A-44BD-920A-59DA39E4743D}">
      <dgm:prSet/>
      <dgm:spPr/>
      <dgm:t>
        <a:bodyPr/>
        <a:lstStyle/>
        <a:p>
          <a:endParaRPr lang="es-EC"/>
        </a:p>
      </dgm:t>
    </dgm:pt>
    <dgm:pt modelId="{8C2003B0-CE58-46ED-A77F-2A31C3FB5B47}" type="sibTrans" cxnId="{EEDF9A12-331A-44BD-920A-59DA39E4743D}">
      <dgm:prSet/>
      <dgm:spPr/>
      <dgm:t>
        <a:bodyPr/>
        <a:lstStyle/>
        <a:p>
          <a:endParaRPr lang="es-EC"/>
        </a:p>
      </dgm:t>
    </dgm:pt>
    <dgm:pt modelId="{5DD590D1-7B6C-4619-8915-A93420CA505B}" type="pres">
      <dgm:prSet presAssocID="{2E103AAD-B4D8-4CC5-A512-E76E0E08958F}" presName="Name0" presStyleCnt="0">
        <dgm:presLayoutVars>
          <dgm:dir/>
          <dgm:animLvl val="lvl"/>
          <dgm:resizeHandles val="exact"/>
        </dgm:presLayoutVars>
      </dgm:prSet>
      <dgm:spPr/>
    </dgm:pt>
    <dgm:pt modelId="{30B1195C-7C16-446F-B271-7649A56C162E}" type="pres">
      <dgm:prSet presAssocID="{530EB246-912E-4778-9B15-6CEA3AFF9947}" presName="linNode" presStyleCnt="0"/>
      <dgm:spPr/>
    </dgm:pt>
    <dgm:pt modelId="{819FE62A-B04F-4070-B780-C426FA1DCD2A}" type="pres">
      <dgm:prSet presAssocID="{530EB246-912E-4778-9B15-6CEA3AFF9947}" presName="parentText" presStyleLbl="node1" presStyleIdx="0" presStyleCnt="1" custScaleX="100314" custLinFactNeighborX="-88732">
        <dgm:presLayoutVars>
          <dgm:chMax val="1"/>
          <dgm:bulletEnabled val="1"/>
        </dgm:presLayoutVars>
      </dgm:prSet>
      <dgm:spPr/>
    </dgm:pt>
  </dgm:ptLst>
  <dgm:cxnLst>
    <dgm:cxn modelId="{EEDF9A12-331A-44BD-920A-59DA39E4743D}" srcId="{2E103AAD-B4D8-4CC5-A512-E76E0E08958F}" destId="{530EB246-912E-4778-9B15-6CEA3AFF9947}" srcOrd="0" destOrd="0" parTransId="{03E16164-0E47-4CA1-9FCC-25F63FD2B5B7}" sibTransId="{8C2003B0-CE58-46ED-A77F-2A31C3FB5B47}"/>
    <dgm:cxn modelId="{6A5BD921-2F38-4A7B-830C-44551D57CBD2}" type="presOf" srcId="{530EB246-912E-4778-9B15-6CEA3AFF9947}" destId="{819FE62A-B04F-4070-B780-C426FA1DCD2A}" srcOrd="0" destOrd="0" presId="urn:microsoft.com/office/officeart/2005/8/layout/vList5"/>
    <dgm:cxn modelId="{E9AA3F50-30C4-4EAE-B689-148FDC83D255}" type="presOf" srcId="{2E103AAD-B4D8-4CC5-A512-E76E0E08958F}" destId="{5DD590D1-7B6C-4619-8915-A93420CA505B}" srcOrd="0" destOrd="0" presId="urn:microsoft.com/office/officeart/2005/8/layout/vList5"/>
    <dgm:cxn modelId="{45150BC5-7691-47C0-820D-537C5E488AE0}" type="presParOf" srcId="{5DD590D1-7B6C-4619-8915-A93420CA505B}" destId="{30B1195C-7C16-446F-B271-7649A56C162E}" srcOrd="0" destOrd="0" presId="urn:microsoft.com/office/officeart/2005/8/layout/vList5"/>
    <dgm:cxn modelId="{31D8A262-684F-4714-8EF3-075C9DBAA3AE}" type="presParOf" srcId="{30B1195C-7C16-446F-B271-7649A56C162E}" destId="{819FE62A-B04F-4070-B780-C426FA1DCD2A}"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103AAD-B4D8-4CC5-A512-E76E0E08958F}"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s-EC"/>
        </a:p>
      </dgm:t>
    </dgm:pt>
    <dgm:pt modelId="{530EB246-912E-4778-9B15-6CEA3AFF9947}">
      <dgm:prSet phldrT="[Texto]"/>
      <dgm:spPr>
        <a:solidFill>
          <a:srgbClr val="24E61A"/>
        </a:solidFill>
      </dgm:spPr>
      <dgm:t>
        <a:bodyPr/>
        <a:lstStyle/>
        <a:p>
          <a:r>
            <a:rPr lang="es-EC" dirty="0"/>
            <a:t>EXPLORACION DE LOS DATOS </a:t>
          </a:r>
        </a:p>
      </dgm:t>
    </dgm:pt>
    <dgm:pt modelId="{03E16164-0E47-4CA1-9FCC-25F63FD2B5B7}" type="parTrans" cxnId="{EEDF9A12-331A-44BD-920A-59DA39E4743D}">
      <dgm:prSet/>
      <dgm:spPr/>
      <dgm:t>
        <a:bodyPr/>
        <a:lstStyle/>
        <a:p>
          <a:endParaRPr lang="es-EC"/>
        </a:p>
      </dgm:t>
    </dgm:pt>
    <dgm:pt modelId="{8C2003B0-CE58-46ED-A77F-2A31C3FB5B47}" type="sibTrans" cxnId="{EEDF9A12-331A-44BD-920A-59DA39E4743D}">
      <dgm:prSet/>
      <dgm:spPr/>
      <dgm:t>
        <a:bodyPr/>
        <a:lstStyle/>
        <a:p>
          <a:endParaRPr lang="es-EC"/>
        </a:p>
      </dgm:t>
    </dgm:pt>
    <dgm:pt modelId="{5DD590D1-7B6C-4619-8915-A93420CA505B}" type="pres">
      <dgm:prSet presAssocID="{2E103AAD-B4D8-4CC5-A512-E76E0E08958F}" presName="Name0" presStyleCnt="0">
        <dgm:presLayoutVars>
          <dgm:dir/>
          <dgm:animLvl val="lvl"/>
          <dgm:resizeHandles val="exact"/>
        </dgm:presLayoutVars>
      </dgm:prSet>
      <dgm:spPr/>
    </dgm:pt>
    <dgm:pt modelId="{30B1195C-7C16-446F-B271-7649A56C162E}" type="pres">
      <dgm:prSet presAssocID="{530EB246-912E-4778-9B15-6CEA3AFF9947}" presName="linNode" presStyleCnt="0"/>
      <dgm:spPr/>
    </dgm:pt>
    <dgm:pt modelId="{819FE62A-B04F-4070-B780-C426FA1DCD2A}" type="pres">
      <dgm:prSet presAssocID="{530EB246-912E-4778-9B15-6CEA3AFF9947}" presName="parentText" presStyleLbl="node1" presStyleIdx="0" presStyleCnt="1" custScaleX="100314" custLinFactNeighborX="-88732">
        <dgm:presLayoutVars>
          <dgm:chMax val="1"/>
          <dgm:bulletEnabled val="1"/>
        </dgm:presLayoutVars>
      </dgm:prSet>
      <dgm:spPr/>
    </dgm:pt>
  </dgm:ptLst>
  <dgm:cxnLst>
    <dgm:cxn modelId="{EEDF9A12-331A-44BD-920A-59DA39E4743D}" srcId="{2E103AAD-B4D8-4CC5-A512-E76E0E08958F}" destId="{530EB246-912E-4778-9B15-6CEA3AFF9947}" srcOrd="0" destOrd="0" parTransId="{03E16164-0E47-4CA1-9FCC-25F63FD2B5B7}" sibTransId="{8C2003B0-CE58-46ED-A77F-2A31C3FB5B47}"/>
    <dgm:cxn modelId="{6A5BD921-2F38-4A7B-830C-44551D57CBD2}" type="presOf" srcId="{530EB246-912E-4778-9B15-6CEA3AFF9947}" destId="{819FE62A-B04F-4070-B780-C426FA1DCD2A}" srcOrd="0" destOrd="0" presId="urn:microsoft.com/office/officeart/2005/8/layout/vList5"/>
    <dgm:cxn modelId="{E9AA3F50-30C4-4EAE-B689-148FDC83D255}" type="presOf" srcId="{2E103AAD-B4D8-4CC5-A512-E76E0E08958F}" destId="{5DD590D1-7B6C-4619-8915-A93420CA505B}" srcOrd="0" destOrd="0" presId="urn:microsoft.com/office/officeart/2005/8/layout/vList5"/>
    <dgm:cxn modelId="{45150BC5-7691-47C0-820D-537C5E488AE0}" type="presParOf" srcId="{5DD590D1-7B6C-4619-8915-A93420CA505B}" destId="{30B1195C-7C16-446F-B271-7649A56C162E}" srcOrd="0" destOrd="0" presId="urn:microsoft.com/office/officeart/2005/8/layout/vList5"/>
    <dgm:cxn modelId="{31D8A262-684F-4714-8EF3-075C9DBAA3AE}" type="presParOf" srcId="{30B1195C-7C16-446F-B271-7649A56C162E}" destId="{819FE62A-B04F-4070-B780-C426FA1DCD2A}"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103AAD-B4D8-4CC5-A512-E76E0E08958F}"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s-EC"/>
        </a:p>
      </dgm:t>
    </dgm:pt>
    <dgm:pt modelId="{530EB246-912E-4778-9B15-6CEA3AFF9947}">
      <dgm:prSet phldrT="[Texto]"/>
      <dgm:spPr>
        <a:solidFill>
          <a:srgbClr val="24E61A"/>
        </a:solidFill>
      </dgm:spPr>
      <dgm:t>
        <a:bodyPr/>
        <a:lstStyle/>
        <a:p>
          <a:r>
            <a:rPr lang="es-EC" dirty="0"/>
            <a:t>EXPLORACION DE LOS DATOS </a:t>
          </a:r>
        </a:p>
      </dgm:t>
    </dgm:pt>
    <dgm:pt modelId="{03E16164-0E47-4CA1-9FCC-25F63FD2B5B7}" type="parTrans" cxnId="{EEDF9A12-331A-44BD-920A-59DA39E4743D}">
      <dgm:prSet/>
      <dgm:spPr/>
      <dgm:t>
        <a:bodyPr/>
        <a:lstStyle/>
        <a:p>
          <a:endParaRPr lang="es-EC"/>
        </a:p>
      </dgm:t>
    </dgm:pt>
    <dgm:pt modelId="{8C2003B0-CE58-46ED-A77F-2A31C3FB5B47}" type="sibTrans" cxnId="{EEDF9A12-331A-44BD-920A-59DA39E4743D}">
      <dgm:prSet/>
      <dgm:spPr/>
      <dgm:t>
        <a:bodyPr/>
        <a:lstStyle/>
        <a:p>
          <a:endParaRPr lang="es-EC"/>
        </a:p>
      </dgm:t>
    </dgm:pt>
    <dgm:pt modelId="{5DD590D1-7B6C-4619-8915-A93420CA505B}" type="pres">
      <dgm:prSet presAssocID="{2E103AAD-B4D8-4CC5-A512-E76E0E08958F}" presName="Name0" presStyleCnt="0">
        <dgm:presLayoutVars>
          <dgm:dir/>
          <dgm:animLvl val="lvl"/>
          <dgm:resizeHandles val="exact"/>
        </dgm:presLayoutVars>
      </dgm:prSet>
      <dgm:spPr/>
    </dgm:pt>
    <dgm:pt modelId="{30B1195C-7C16-446F-B271-7649A56C162E}" type="pres">
      <dgm:prSet presAssocID="{530EB246-912E-4778-9B15-6CEA3AFF9947}" presName="linNode" presStyleCnt="0"/>
      <dgm:spPr/>
    </dgm:pt>
    <dgm:pt modelId="{819FE62A-B04F-4070-B780-C426FA1DCD2A}" type="pres">
      <dgm:prSet presAssocID="{530EB246-912E-4778-9B15-6CEA3AFF9947}" presName="parentText" presStyleLbl="node1" presStyleIdx="0" presStyleCnt="1" custScaleX="100314" custLinFactNeighborX="-88732">
        <dgm:presLayoutVars>
          <dgm:chMax val="1"/>
          <dgm:bulletEnabled val="1"/>
        </dgm:presLayoutVars>
      </dgm:prSet>
      <dgm:spPr/>
    </dgm:pt>
  </dgm:ptLst>
  <dgm:cxnLst>
    <dgm:cxn modelId="{EEDF9A12-331A-44BD-920A-59DA39E4743D}" srcId="{2E103AAD-B4D8-4CC5-A512-E76E0E08958F}" destId="{530EB246-912E-4778-9B15-6CEA3AFF9947}" srcOrd="0" destOrd="0" parTransId="{03E16164-0E47-4CA1-9FCC-25F63FD2B5B7}" sibTransId="{8C2003B0-CE58-46ED-A77F-2A31C3FB5B47}"/>
    <dgm:cxn modelId="{6A5BD921-2F38-4A7B-830C-44551D57CBD2}" type="presOf" srcId="{530EB246-912E-4778-9B15-6CEA3AFF9947}" destId="{819FE62A-B04F-4070-B780-C426FA1DCD2A}" srcOrd="0" destOrd="0" presId="urn:microsoft.com/office/officeart/2005/8/layout/vList5"/>
    <dgm:cxn modelId="{E9AA3F50-30C4-4EAE-B689-148FDC83D255}" type="presOf" srcId="{2E103AAD-B4D8-4CC5-A512-E76E0E08958F}" destId="{5DD590D1-7B6C-4619-8915-A93420CA505B}" srcOrd="0" destOrd="0" presId="urn:microsoft.com/office/officeart/2005/8/layout/vList5"/>
    <dgm:cxn modelId="{45150BC5-7691-47C0-820D-537C5E488AE0}" type="presParOf" srcId="{5DD590D1-7B6C-4619-8915-A93420CA505B}" destId="{30B1195C-7C16-446F-B271-7649A56C162E}" srcOrd="0" destOrd="0" presId="urn:microsoft.com/office/officeart/2005/8/layout/vList5"/>
    <dgm:cxn modelId="{31D8A262-684F-4714-8EF3-075C9DBAA3AE}" type="presParOf" srcId="{30B1195C-7C16-446F-B271-7649A56C162E}" destId="{819FE62A-B04F-4070-B780-C426FA1DCD2A}"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103AAD-B4D8-4CC5-A512-E76E0E08958F}"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s-EC"/>
        </a:p>
      </dgm:t>
    </dgm:pt>
    <dgm:pt modelId="{530EB246-912E-4778-9B15-6CEA3AFF9947}">
      <dgm:prSet phldrT="[Texto]"/>
      <dgm:spPr>
        <a:solidFill>
          <a:srgbClr val="24E61A"/>
        </a:solidFill>
      </dgm:spPr>
      <dgm:t>
        <a:bodyPr/>
        <a:lstStyle/>
        <a:p>
          <a:r>
            <a:rPr lang="es-EC" dirty="0"/>
            <a:t>EXPLORACION DE LOS DATOS </a:t>
          </a:r>
        </a:p>
      </dgm:t>
    </dgm:pt>
    <dgm:pt modelId="{03E16164-0E47-4CA1-9FCC-25F63FD2B5B7}" type="parTrans" cxnId="{EEDF9A12-331A-44BD-920A-59DA39E4743D}">
      <dgm:prSet/>
      <dgm:spPr/>
      <dgm:t>
        <a:bodyPr/>
        <a:lstStyle/>
        <a:p>
          <a:endParaRPr lang="es-EC"/>
        </a:p>
      </dgm:t>
    </dgm:pt>
    <dgm:pt modelId="{8C2003B0-CE58-46ED-A77F-2A31C3FB5B47}" type="sibTrans" cxnId="{EEDF9A12-331A-44BD-920A-59DA39E4743D}">
      <dgm:prSet/>
      <dgm:spPr/>
      <dgm:t>
        <a:bodyPr/>
        <a:lstStyle/>
        <a:p>
          <a:endParaRPr lang="es-EC"/>
        </a:p>
      </dgm:t>
    </dgm:pt>
    <dgm:pt modelId="{5DD590D1-7B6C-4619-8915-A93420CA505B}" type="pres">
      <dgm:prSet presAssocID="{2E103AAD-B4D8-4CC5-A512-E76E0E08958F}" presName="Name0" presStyleCnt="0">
        <dgm:presLayoutVars>
          <dgm:dir/>
          <dgm:animLvl val="lvl"/>
          <dgm:resizeHandles val="exact"/>
        </dgm:presLayoutVars>
      </dgm:prSet>
      <dgm:spPr/>
    </dgm:pt>
    <dgm:pt modelId="{30B1195C-7C16-446F-B271-7649A56C162E}" type="pres">
      <dgm:prSet presAssocID="{530EB246-912E-4778-9B15-6CEA3AFF9947}" presName="linNode" presStyleCnt="0"/>
      <dgm:spPr/>
    </dgm:pt>
    <dgm:pt modelId="{819FE62A-B04F-4070-B780-C426FA1DCD2A}" type="pres">
      <dgm:prSet presAssocID="{530EB246-912E-4778-9B15-6CEA3AFF9947}" presName="parentText" presStyleLbl="node1" presStyleIdx="0" presStyleCnt="1" custScaleX="100314" custLinFactNeighborX="-88732">
        <dgm:presLayoutVars>
          <dgm:chMax val="1"/>
          <dgm:bulletEnabled val="1"/>
        </dgm:presLayoutVars>
      </dgm:prSet>
      <dgm:spPr/>
    </dgm:pt>
  </dgm:ptLst>
  <dgm:cxnLst>
    <dgm:cxn modelId="{EEDF9A12-331A-44BD-920A-59DA39E4743D}" srcId="{2E103AAD-B4D8-4CC5-A512-E76E0E08958F}" destId="{530EB246-912E-4778-9B15-6CEA3AFF9947}" srcOrd="0" destOrd="0" parTransId="{03E16164-0E47-4CA1-9FCC-25F63FD2B5B7}" sibTransId="{8C2003B0-CE58-46ED-A77F-2A31C3FB5B47}"/>
    <dgm:cxn modelId="{6A5BD921-2F38-4A7B-830C-44551D57CBD2}" type="presOf" srcId="{530EB246-912E-4778-9B15-6CEA3AFF9947}" destId="{819FE62A-B04F-4070-B780-C426FA1DCD2A}" srcOrd="0" destOrd="0" presId="urn:microsoft.com/office/officeart/2005/8/layout/vList5"/>
    <dgm:cxn modelId="{E9AA3F50-30C4-4EAE-B689-148FDC83D255}" type="presOf" srcId="{2E103AAD-B4D8-4CC5-A512-E76E0E08958F}" destId="{5DD590D1-7B6C-4619-8915-A93420CA505B}" srcOrd="0" destOrd="0" presId="urn:microsoft.com/office/officeart/2005/8/layout/vList5"/>
    <dgm:cxn modelId="{45150BC5-7691-47C0-820D-537C5E488AE0}" type="presParOf" srcId="{5DD590D1-7B6C-4619-8915-A93420CA505B}" destId="{30B1195C-7C16-446F-B271-7649A56C162E}" srcOrd="0" destOrd="0" presId="urn:microsoft.com/office/officeart/2005/8/layout/vList5"/>
    <dgm:cxn modelId="{31D8A262-684F-4714-8EF3-075C9DBAA3AE}" type="presParOf" srcId="{30B1195C-7C16-446F-B271-7649A56C162E}" destId="{819FE62A-B04F-4070-B780-C426FA1DCD2A}"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103AAD-B4D8-4CC5-A512-E76E0E08958F}"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s-EC"/>
        </a:p>
      </dgm:t>
    </dgm:pt>
    <dgm:pt modelId="{530EB246-912E-4778-9B15-6CEA3AFF9947}">
      <dgm:prSet phldrT="[Texto]"/>
      <dgm:spPr>
        <a:solidFill>
          <a:srgbClr val="24E61A"/>
        </a:solidFill>
      </dgm:spPr>
      <dgm:t>
        <a:bodyPr/>
        <a:lstStyle/>
        <a:p>
          <a:r>
            <a:rPr lang="es-EC" dirty="0"/>
            <a:t>EXPLORACION DE LOS DATOS </a:t>
          </a:r>
        </a:p>
      </dgm:t>
    </dgm:pt>
    <dgm:pt modelId="{03E16164-0E47-4CA1-9FCC-25F63FD2B5B7}" type="parTrans" cxnId="{EEDF9A12-331A-44BD-920A-59DA39E4743D}">
      <dgm:prSet/>
      <dgm:spPr/>
      <dgm:t>
        <a:bodyPr/>
        <a:lstStyle/>
        <a:p>
          <a:endParaRPr lang="es-EC"/>
        </a:p>
      </dgm:t>
    </dgm:pt>
    <dgm:pt modelId="{8C2003B0-CE58-46ED-A77F-2A31C3FB5B47}" type="sibTrans" cxnId="{EEDF9A12-331A-44BD-920A-59DA39E4743D}">
      <dgm:prSet/>
      <dgm:spPr/>
      <dgm:t>
        <a:bodyPr/>
        <a:lstStyle/>
        <a:p>
          <a:endParaRPr lang="es-EC"/>
        </a:p>
      </dgm:t>
    </dgm:pt>
    <dgm:pt modelId="{5DD590D1-7B6C-4619-8915-A93420CA505B}" type="pres">
      <dgm:prSet presAssocID="{2E103AAD-B4D8-4CC5-A512-E76E0E08958F}" presName="Name0" presStyleCnt="0">
        <dgm:presLayoutVars>
          <dgm:dir/>
          <dgm:animLvl val="lvl"/>
          <dgm:resizeHandles val="exact"/>
        </dgm:presLayoutVars>
      </dgm:prSet>
      <dgm:spPr/>
    </dgm:pt>
    <dgm:pt modelId="{30B1195C-7C16-446F-B271-7649A56C162E}" type="pres">
      <dgm:prSet presAssocID="{530EB246-912E-4778-9B15-6CEA3AFF9947}" presName="linNode" presStyleCnt="0"/>
      <dgm:spPr/>
    </dgm:pt>
    <dgm:pt modelId="{819FE62A-B04F-4070-B780-C426FA1DCD2A}" type="pres">
      <dgm:prSet presAssocID="{530EB246-912E-4778-9B15-6CEA3AFF9947}" presName="parentText" presStyleLbl="node1" presStyleIdx="0" presStyleCnt="1" custScaleX="100314" custLinFactNeighborX="-88732">
        <dgm:presLayoutVars>
          <dgm:chMax val="1"/>
          <dgm:bulletEnabled val="1"/>
        </dgm:presLayoutVars>
      </dgm:prSet>
      <dgm:spPr/>
    </dgm:pt>
  </dgm:ptLst>
  <dgm:cxnLst>
    <dgm:cxn modelId="{EEDF9A12-331A-44BD-920A-59DA39E4743D}" srcId="{2E103AAD-B4D8-4CC5-A512-E76E0E08958F}" destId="{530EB246-912E-4778-9B15-6CEA3AFF9947}" srcOrd="0" destOrd="0" parTransId="{03E16164-0E47-4CA1-9FCC-25F63FD2B5B7}" sibTransId="{8C2003B0-CE58-46ED-A77F-2A31C3FB5B47}"/>
    <dgm:cxn modelId="{6A5BD921-2F38-4A7B-830C-44551D57CBD2}" type="presOf" srcId="{530EB246-912E-4778-9B15-6CEA3AFF9947}" destId="{819FE62A-B04F-4070-B780-C426FA1DCD2A}" srcOrd="0" destOrd="0" presId="urn:microsoft.com/office/officeart/2005/8/layout/vList5"/>
    <dgm:cxn modelId="{E9AA3F50-30C4-4EAE-B689-148FDC83D255}" type="presOf" srcId="{2E103AAD-B4D8-4CC5-A512-E76E0E08958F}" destId="{5DD590D1-7B6C-4619-8915-A93420CA505B}" srcOrd="0" destOrd="0" presId="urn:microsoft.com/office/officeart/2005/8/layout/vList5"/>
    <dgm:cxn modelId="{45150BC5-7691-47C0-820D-537C5E488AE0}" type="presParOf" srcId="{5DD590D1-7B6C-4619-8915-A93420CA505B}" destId="{30B1195C-7C16-446F-B271-7649A56C162E}" srcOrd="0" destOrd="0" presId="urn:microsoft.com/office/officeart/2005/8/layout/vList5"/>
    <dgm:cxn modelId="{31D8A262-684F-4714-8EF3-075C9DBAA3AE}" type="presParOf" srcId="{30B1195C-7C16-446F-B271-7649A56C162E}" destId="{819FE62A-B04F-4070-B780-C426FA1DCD2A}"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E103AAD-B4D8-4CC5-A512-E76E0E08958F}"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s-EC"/>
        </a:p>
      </dgm:t>
    </dgm:pt>
    <dgm:pt modelId="{530EB246-912E-4778-9B15-6CEA3AFF9947}">
      <dgm:prSet phldrT="[Texto]"/>
      <dgm:spPr>
        <a:solidFill>
          <a:srgbClr val="24E61A"/>
        </a:solidFill>
      </dgm:spPr>
      <dgm:t>
        <a:bodyPr/>
        <a:lstStyle/>
        <a:p>
          <a:r>
            <a:rPr lang="es-EC" dirty="0"/>
            <a:t>EXPLORACION DE LOS DATOS </a:t>
          </a:r>
        </a:p>
      </dgm:t>
    </dgm:pt>
    <dgm:pt modelId="{03E16164-0E47-4CA1-9FCC-25F63FD2B5B7}" type="parTrans" cxnId="{EEDF9A12-331A-44BD-920A-59DA39E4743D}">
      <dgm:prSet/>
      <dgm:spPr/>
      <dgm:t>
        <a:bodyPr/>
        <a:lstStyle/>
        <a:p>
          <a:endParaRPr lang="es-EC"/>
        </a:p>
      </dgm:t>
    </dgm:pt>
    <dgm:pt modelId="{8C2003B0-CE58-46ED-A77F-2A31C3FB5B47}" type="sibTrans" cxnId="{EEDF9A12-331A-44BD-920A-59DA39E4743D}">
      <dgm:prSet/>
      <dgm:spPr/>
      <dgm:t>
        <a:bodyPr/>
        <a:lstStyle/>
        <a:p>
          <a:endParaRPr lang="es-EC"/>
        </a:p>
      </dgm:t>
    </dgm:pt>
    <dgm:pt modelId="{5DD590D1-7B6C-4619-8915-A93420CA505B}" type="pres">
      <dgm:prSet presAssocID="{2E103AAD-B4D8-4CC5-A512-E76E0E08958F}" presName="Name0" presStyleCnt="0">
        <dgm:presLayoutVars>
          <dgm:dir/>
          <dgm:animLvl val="lvl"/>
          <dgm:resizeHandles val="exact"/>
        </dgm:presLayoutVars>
      </dgm:prSet>
      <dgm:spPr/>
    </dgm:pt>
    <dgm:pt modelId="{30B1195C-7C16-446F-B271-7649A56C162E}" type="pres">
      <dgm:prSet presAssocID="{530EB246-912E-4778-9B15-6CEA3AFF9947}" presName="linNode" presStyleCnt="0"/>
      <dgm:spPr/>
    </dgm:pt>
    <dgm:pt modelId="{819FE62A-B04F-4070-B780-C426FA1DCD2A}" type="pres">
      <dgm:prSet presAssocID="{530EB246-912E-4778-9B15-6CEA3AFF9947}" presName="parentText" presStyleLbl="node1" presStyleIdx="0" presStyleCnt="1" custScaleX="100314" custLinFactNeighborX="-88732">
        <dgm:presLayoutVars>
          <dgm:chMax val="1"/>
          <dgm:bulletEnabled val="1"/>
        </dgm:presLayoutVars>
      </dgm:prSet>
      <dgm:spPr/>
    </dgm:pt>
  </dgm:ptLst>
  <dgm:cxnLst>
    <dgm:cxn modelId="{EEDF9A12-331A-44BD-920A-59DA39E4743D}" srcId="{2E103AAD-B4D8-4CC5-A512-E76E0E08958F}" destId="{530EB246-912E-4778-9B15-6CEA3AFF9947}" srcOrd="0" destOrd="0" parTransId="{03E16164-0E47-4CA1-9FCC-25F63FD2B5B7}" sibTransId="{8C2003B0-CE58-46ED-A77F-2A31C3FB5B47}"/>
    <dgm:cxn modelId="{6A5BD921-2F38-4A7B-830C-44551D57CBD2}" type="presOf" srcId="{530EB246-912E-4778-9B15-6CEA3AFF9947}" destId="{819FE62A-B04F-4070-B780-C426FA1DCD2A}" srcOrd="0" destOrd="0" presId="urn:microsoft.com/office/officeart/2005/8/layout/vList5"/>
    <dgm:cxn modelId="{E9AA3F50-30C4-4EAE-B689-148FDC83D255}" type="presOf" srcId="{2E103AAD-B4D8-4CC5-A512-E76E0E08958F}" destId="{5DD590D1-7B6C-4619-8915-A93420CA505B}" srcOrd="0" destOrd="0" presId="urn:microsoft.com/office/officeart/2005/8/layout/vList5"/>
    <dgm:cxn modelId="{45150BC5-7691-47C0-820D-537C5E488AE0}" type="presParOf" srcId="{5DD590D1-7B6C-4619-8915-A93420CA505B}" destId="{30B1195C-7C16-446F-B271-7649A56C162E}" srcOrd="0" destOrd="0" presId="urn:microsoft.com/office/officeart/2005/8/layout/vList5"/>
    <dgm:cxn modelId="{31D8A262-684F-4714-8EF3-075C9DBAA3AE}" type="presParOf" srcId="{30B1195C-7C16-446F-B271-7649A56C162E}" destId="{819FE62A-B04F-4070-B780-C426FA1DCD2A}"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C44353-076F-47C9-8373-8374913EB662}">
      <dsp:nvSpPr>
        <dsp:cNvPr id="0" name=""/>
        <dsp:cNvSpPr/>
      </dsp:nvSpPr>
      <dsp:spPr>
        <a:xfrm>
          <a:off x="0" y="70405"/>
          <a:ext cx="10989039" cy="43173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C" sz="1800" kern="1200" dirty="0"/>
            <a:t>ANTECEDENTES</a:t>
          </a:r>
        </a:p>
      </dsp:txBody>
      <dsp:txXfrm>
        <a:off x="21075" y="91480"/>
        <a:ext cx="10946889" cy="389580"/>
      </dsp:txXfrm>
    </dsp:sp>
    <dsp:sp modelId="{237007FD-91FA-41F2-AA15-E23320FA1BED}">
      <dsp:nvSpPr>
        <dsp:cNvPr id="0" name=""/>
        <dsp:cNvSpPr/>
      </dsp:nvSpPr>
      <dsp:spPr>
        <a:xfrm>
          <a:off x="0" y="553975"/>
          <a:ext cx="10989039" cy="431730"/>
        </a:xfrm>
        <a:prstGeom prst="roundRect">
          <a:avLst/>
        </a:prstGeom>
        <a:gradFill rotWithShape="0">
          <a:gsLst>
            <a:gs pos="0">
              <a:schemeClr val="accent4">
                <a:hueOff val="980089"/>
                <a:satOff val="-4078"/>
                <a:lumOff val="961"/>
                <a:alphaOff val="0"/>
                <a:satMod val="103000"/>
                <a:lumMod val="102000"/>
                <a:tint val="94000"/>
              </a:schemeClr>
            </a:gs>
            <a:gs pos="50000">
              <a:schemeClr val="accent4">
                <a:hueOff val="980089"/>
                <a:satOff val="-4078"/>
                <a:lumOff val="961"/>
                <a:alphaOff val="0"/>
                <a:satMod val="110000"/>
                <a:lumMod val="100000"/>
                <a:shade val="100000"/>
              </a:schemeClr>
            </a:gs>
            <a:gs pos="100000">
              <a:schemeClr val="accent4">
                <a:hueOff val="980089"/>
                <a:satOff val="-4078"/>
                <a:lumOff val="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C" sz="1800" kern="1200" dirty="0"/>
            <a:t>PLANTEAMIENTO DEL PROBLEMA</a:t>
          </a:r>
        </a:p>
      </dsp:txBody>
      <dsp:txXfrm>
        <a:off x="21075" y="575050"/>
        <a:ext cx="10946889" cy="389580"/>
      </dsp:txXfrm>
    </dsp:sp>
    <dsp:sp modelId="{F0FE9E45-C177-41A5-BAE9-59CA015DF1CB}">
      <dsp:nvSpPr>
        <dsp:cNvPr id="0" name=""/>
        <dsp:cNvSpPr/>
      </dsp:nvSpPr>
      <dsp:spPr>
        <a:xfrm>
          <a:off x="0" y="1037545"/>
          <a:ext cx="10989039" cy="431730"/>
        </a:xfrm>
        <a:prstGeom prst="roundRect">
          <a:avLst/>
        </a:prstGeom>
        <a:gradFill rotWithShape="0">
          <a:gsLst>
            <a:gs pos="0">
              <a:schemeClr val="accent4">
                <a:hueOff val="1960178"/>
                <a:satOff val="-8155"/>
                <a:lumOff val="1922"/>
                <a:alphaOff val="0"/>
                <a:satMod val="103000"/>
                <a:lumMod val="102000"/>
                <a:tint val="94000"/>
              </a:schemeClr>
            </a:gs>
            <a:gs pos="50000">
              <a:schemeClr val="accent4">
                <a:hueOff val="1960178"/>
                <a:satOff val="-8155"/>
                <a:lumOff val="1922"/>
                <a:alphaOff val="0"/>
                <a:satMod val="110000"/>
                <a:lumMod val="100000"/>
                <a:shade val="100000"/>
              </a:schemeClr>
            </a:gs>
            <a:gs pos="100000">
              <a:schemeClr val="accent4">
                <a:hueOff val="1960178"/>
                <a:satOff val="-8155"/>
                <a:lumOff val="1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C" sz="1800" kern="1200" dirty="0"/>
            <a:t>OBJETIVOS</a:t>
          </a:r>
        </a:p>
      </dsp:txBody>
      <dsp:txXfrm>
        <a:off x="21075" y="1058620"/>
        <a:ext cx="10946889" cy="389580"/>
      </dsp:txXfrm>
    </dsp:sp>
    <dsp:sp modelId="{D0148E77-BD82-4510-8102-ACF213BC1F09}">
      <dsp:nvSpPr>
        <dsp:cNvPr id="0" name=""/>
        <dsp:cNvSpPr/>
      </dsp:nvSpPr>
      <dsp:spPr>
        <a:xfrm>
          <a:off x="0" y="1521115"/>
          <a:ext cx="10989039" cy="431730"/>
        </a:xfrm>
        <a:prstGeom prst="roundRect">
          <a:avLst/>
        </a:prstGeom>
        <a:gradFill rotWithShape="0">
          <a:gsLst>
            <a:gs pos="0">
              <a:schemeClr val="accent4">
                <a:hueOff val="2940267"/>
                <a:satOff val="-12233"/>
                <a:lumOff val="2882"/>
                <a:alphaOff val="0"/>
                <a:satMod val="103000"/>
                <a:lumMod val="102000"/>
                <a:tint val="94000"/>
              </a:schemeClr>
            </a:gs>
            <a:gs pos="50000">
              <a:schemeClr val="accent4">
                <a:hueOff val="2940267"/>
                <a:satOff val="-12233"/>
                <a:lumOff val="2882"/>
                <a:alphaOff val="0"/>
                <a:satMod val="110000"/>
                <a:lumMod val="100000"/>
                <a:shade val="100000"/>
              </a:schemeClr>
            </a:gs>
            <a:gs pos="100000">
              <a:schemeClr val="accent4">
                <a:hueOff val="2940267"/>
                <a:satOff val="-12233"/>
                <a:lumOff val="288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C" sz="1800" kern="1200" dirty="0"/>
            <a:t>HIPOTESIS</a:t>
          </a:r>
        </a:p>
      </dsp:txBody>
      <dsp:txXfrm>
        <a:off x="21075" y="1542190"/>
        <a:ext cx="10946889" cy="389580"/>
      </dsp:txXfrm>
    </dsp:sp>
    <dsp:sp modelId="{A9BAE12A-97E0-42C6-B339-729870FBFDD7}">
      <dsp:nvSpPr>
        <dsp:cNvPr id="0" name=""/>
        <dsp:cNvSpPr/>
      </dsp:nvSpPr>
      <dsp:spPr>
        <a:xfrm>
          <a:off x="0" y="2004685"/>
          <a:ext cx="10989039" cy="431730"/>
        </a:xfrm>
        <a:prstGeom prst="roundRect">
          <a:avLst/>
        </a:prstGeom>
        <a:gradFill rotWithShape="0">
          <a:gsLst>
            <a:gs pos="0">
              <a:schemeClr val="accent4">
                <a:hueOff val="3920356"/>
                <a:satOff val="-16311"/>
                <a:lumOff val="3843"/>
                <a:alphaOff val="0"/>
                <a:satMod val="103000"/>
                <a:lumMod val="102000"/>
                <a:tint val="94000"/>
              </a:schemeClr>
            </a:gs>
            <a:gs pos="50000">
              <a:schemeClr val="accent4">
                <a:hueOff val="3920356"/>
                <a:satOff val="-16311"/>
                <a:lumOff val="3843"/>
                <a:alphaOff val="0"/>
                <a:satMod val="110000"/>
                <a:lumMod val="100000"/>
                <a:shade val="100000"/>
              </a:schemeClr>
            </a:gs>
            <a:gs pos="100000">
              <a:schemeClr val="accent4">
                <a:hueOff val="3920356"/>
                <a:satOff val="-16311"/>
                <a:lumOff val="384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C" sz="1800" kern="1200" dirty="0"/>
            <a:t>ENTENDIMIENTO DEL NEGOCIO</a:t>
          </a:r>
        </a:p>
      </dsp:txBody>
      <dsp:txXfrm>
        <a:off x="21075" y="2025760"/>
        <a:ext cx="10946889" cy="389580"/>
      </dsp:txXfrm>
    </dsp:sp>
    <dsp:sp modelId="{8ACEABD4-9532-4F33-9BF0-9CECA973EA7E}">
      <dsp:nvSpPr>
        <dsp:cNvPr id="0" name=""/>
        <dsp:cNvSpPr/>
      </dsp:nvSpPr>
      <dsp:spPr>
        <a:xfrm>
          <a:off x="0" y="2488255"/>
          <a:ext cx="10989039" cy="431730"/>
        </a:xfrm>
        <a:prstGeom prst="roundRect">
          <a:avLst/>
        </a:prstGeom>
        <a:gradFill rotWithShape="0">
          <a:gsLst>
            <a:gs pos="0">
              <a:schemeClr val="accent4">
                <a:hueOff val="4900445"/>
                <a:satOff val="-20388"/>
                <a:lumOff val="4804"/>
                <a:alphaOff val="0"/>
                <a:satMod val="103000"/>
                <a:lumMod val="102000"/>
                <a:tint val="94000"/>
              </a:schemeClr>
            </a:gs>
            <a:gs pos="50000">
              <a:schemeClr val="accent4">
                <a:hueOff val="4900445"/>
                <a:satOff val="-20388"/>
                <a:lumOff val="4804"/>
                <a:alphaOff val="0"/>
                <a:satMod val="110000"/>
                <a:lumMod val="100000"/>
                <a:shade val="100000"/>
              </a:schemeClr>
            </a:gs>
            <a:gs pos="100000">
              <a:schemeClr val="accent4">
                <a:hueOff val="4900445"/>
                <a:satOff val="-20388"/>
                <a:lumOff val="480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C" sz="1800" kern="1200" dirty="0"/>
            <a:t>EXPLORACION DE LOS DATOS</a:t>
          </a:r>
        </a:p>
      </dsp:txBody>
      <dsp:txXfrm>
        <a:off x="21075" y="2509330"/>
        <a:ext cx="10946889" cy="389580"/>
      </dsp:txXfrm>
    </dsp:sp>
    <dsp:sp modelId="{D3C75FE6-726D-4FB3-A7A1-E0B39B004974}">
      <dsp:nvSpPr>
        <dsp:cNvPr id="0" name=""/>
        <dsp:cNvSpPr/>
      </dsp:nvSpPr>
      <dsp:spPr>
        <a:xfrm>
          <a:off x="0" y="2971825"/>
          <a:ext cx="10989039" cy="431730"/>
        </a:xfrm>
        <a:prstGeom prst="roundRect">
          <a:avLst/>
        </a:prstGeom>
        <a:gradFill rotWithShape="0">
          <a:gsLst>
            <a:gs pos="0">
              <a:schemeClr val="accent4">
                <a:hueOff val="5880535"/>
                <a:satOff val="-24466"/>
                <a:lumOff val="5765"/>
                <a:alphaOff val="0"/>
                <a:satMod val="103000"/>
                <a:lumMod val="102000"/>
                <a:tint val="94000"/>
              </a:schemeClr>
            </a:gs>
            <a:gs pos="50000">
              <a:schemeClr val="accent4">
                <a:hueOff val="5880535"/>
                <a:satOff val="-24466"/>
                <a:lumOff val="5765"/>
                <a:alphaOff val="0"/>
                <a:satMod val="110000"/>
                <a:lumMod val="100000"/>
                <a:shade val="100000"/>
              </a:schemeClr>
            </a:gs>
            <a:gs pos="100000">
              <a:schemeClr val="accent4">
                <a:hueOff val="5880535"/>
                <a:satOff val="-24466"/>
                <a:lumOff val="5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C" sz="1800" kern="1200" dirty="0"/>
            <a:t>PREPARACION DE LOS DATOS</a:t>
          </a:r>
        </a:p>
      </dsp:txBody>
      <dsp:txXfrm>
        <a:off x="21075" y="2992900"/>
        <a:ext cx="10946889" cy="389580"/>
      </dsp:txXfrm>
    </dsp:sp>
    <dsp:sp modelId="{E71E6187-7160-4AD9-94C1-67B47C1219F4}">
      <dsp:nvSpPr>
        <dsp:cNvPr id="0" name=""/>
        <dsp:cNvSpPr/>
      </dsp:nvSpPr>
      <dsp:spPr>
        <a:xfrm>
          <a:off x="0" y="3455395"/>
          <a:ext cx="10989039" cy="431730"/>
        </a:xfrm>
        <a:prstGeom prst="roundRect">
          <a:avLst/>
        </a:prstGeom>
        <a:gradFill rotWithShape="0">
          <a:gsLst>
            <a:gs pos="0">
              <a:schemeClr val="accent4">
                <a:hueOff val="6860623"/>
                <a:satOff val="-28544"/>
                <a:lumOff val="6726"/>
                <a:alphaOff val="0"/>
                <a:satMod val="103000"/>
                <a:lumMod val="102000"/>
                <a:tint val="94000"/>
              </a:schemeClr>
            </a:gs>
            <a:gs pos="50000">
              <a:schemeClr val="accent4">
                <a:hueOff val="6860623"/>
                <a:satOff val="-28544"/>
                <a:lumOff val="6726"/>
                <a:alphaOff val="0"/>
                <a:satMod val="110000"/>
                <a:lumMod val="100000"/>
                <a:shade val="100000"/>
              </a:schemeClr>
            </a:gs>
            <a:gs pos="100000">
              <a:schemeClr val="accent4">
                <a:hueOff val="6860623"/>
                <a:satOff val="-28544"/>
                <a:lumOff val="672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C" sz="1800" b="1" kern="1200" dirty="0"/>
            <a:t>INTEGRACION Y FORMATEO DE LOS DATOS</a:t>
          </a:r>
          <a:endParaRPr lang="es-EC" sz="1800" kern="1200" dirty="0"/>
        </a:p>
      </dsp:txBody>
      <dsp:txXfrm>
        <a:off x="21075" y="3476470"/>
        <a:ext cx="10946889" cy="389580"/>
      </dsp:txXfrm>
    </dsp:sp>
    <dsp:sp modelId="{D7ADA8BD-0745-4E48-B86A-C6E532EEBAAB}">
      <dsp:nvSpPr>
        <dsp:cNvPr id="0" name=""/>
        <dsp:cNvSpPr/>
      </dsp:nvSpPr>
      <dsp:spPr>
        <a:xfrm>
          <a:off x="0" y="3938965"/>
          <a:ext cx="10989039" cy="431730"/>
        </a:xfrm>
        <a:prstGeom prst="roundRect">
          <a:avLst/>
        </a:prstGeom>
        <a:gradFill rotWithShape="0">
          <a:gsLst>
            <a:gs pos="0">
              <a:schemeClr val="accent4">
                <a:hueOff val="7840713"/>
                <a:satOff val="-32622"/>
                <a:lumOff val="7686"/>
                <a:alphaOff val="0"/>
                <a:satMod val="103000"/>
                <a:lumMod val="102000"/>
                <a:tint val="94000"/>
              </a:schemeClr>
            </a:gs>
            <a:gs pos="50000">
              <a:schemeClr val="accent4">
                <a:hueOff val="7840713"/>
                <a:satOff val="-32622"/>
                <a:lumOff val="7686"/>
                <a:alphaOff val="0"/>
                <a:satMod val="110000"/>
                <a:lumMod val="100000"/>
                <a:shade val="100000"/>
              </a:schemeClr>
            </a:gs>
            <a:gs pos="100000">
              <a:schemeClr val="accent4">
                <a:hueOff val="7840713"/>
                <a:satOff val="-32622"/>
                <a:lumOff val="768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C" sz="1800" b="1" kern="1200"/>
            <a:t>SELECCIÓN Y CONSTRUCCION DEL MODELO</a:t>
          </a:r>
          <a:endParaRPr lang="es-EC" sz="1800" kern="1200" dirty="0"/>
        </a:p>
      </dsp:txBody>
      <dsp:txXfrm>
        <a:off x="21075" y="3960040"/>
        <a:ext cx="10946889" cy="389580"/>
      </dsp:txXfrm>
    </dsp:sp>
    <dsp:sp modelId="{00EE312E-8FE7-4158-82FA-7A60CCCC7717}">
      <dsp:nvSpPr>
        <dsp:cNvPr id="0" name=""/>
        <dsp:cNvSpPr/>
      </dsp:nvSpPr>
      <dsp:spPr>
        <a:xfrm>
          <a:off x="0" y="4422535"/>
          <a:ext cx="10989039" cy="431730"/>
        </a:xfrm>
        <a:prstGeom prst="roundRect">
          <a:avLst/>
        </a:prstGeom>
        <a:gradFill rotWithShape="0">
          <a:gsLst>
            <a:gs pos="0">
              <a:schemeClr val="accent4">
                <a:hueOff val="8820801"/>
                <a:satOff val="-36699"/>
                <a:lumOff val="8647"/>
                <a:alphaOff val="0"/>
                <a:satMod val="103000"/>
                <a:lumMod val="102000"/>
                <a:tint val="94000"/>
              </a:schemeClr>
            </a:gs>
            <a:gs pos="50000">
              <a:schemeClr val="accent4">
                <a:hueOff val="8820801"/>
                <a:satOff val="-36699"/>
                <a:lumOff val="8647"/>
                <a:alphaOff val="0"/>
                <a:satMod val="110000"/>
                <a:lumMod val="100000"/>
                <a:shade val="100000"/>
              </a:schemeClr>
            </a:gs>
            <a:gs pos="100000">
              <a:schemeClr val="accent4">
                <a:hueOff val="8820801"/>
                <a:satOff val="-36699"/>
                <a:lumOff val="864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C" sz="1800" kern="1200" dirty="0"/>
            <a:t>RESULTADOS Y ANALISIS</a:t>
          </a:r>
        </a:p>
      </dsp:txBody>
      <dsp:txXfrm>
        <a:off x="21075" y="4443610"/>
        <a:ext cx="10946889" cy="389580"/>
      </dsp:txXfrm>
    </dsp:sp>
    <dsp:sp modelId="{6C5935F6-5521-42D0-ABA2-C57F8CDF29F5}">
      <dsp:nvSpPr>
        <dsp:cNvPr id="0" name=""/>
        <dsp:cNvSpPr/>
      </dsp:nvSpPr>
      <dsp:spPr>
        <a:xfrm>
          <a:off x="0" y="4906105"/>
          <a:ext cx="10989039" cy="431730"/>
        </a:xfrm>
        <a:prstGeom prst="roundRect">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C" sz="1800" kern="1200" dirty="0"/>
            <a:t>CONCLUSIONES</a:t>
          </a:r>
        </a:p>
      </dsp:txBody>
      <dsp:txXfrm>
        <a:off x="21075" y="4927180"/>
        <a:ext cx="10946889" cy="3895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FE62A-B04F-4070-B780-C426FA1DCD2A}">
      <dsp:nvSpPr>
        <dsp:cNvPr id="0" name=""/>
        <dsp:cNvSpPr/>
      </dsp:nvSpPr>
      <dsp:spPr>
        <a:xfrm>
          <a:off x="0" y="0"/>
          <a:ext cx="3948626" cy="5727258"/>
        </a:xfrm>
        <a:prstGeom prst="roundRect">
          <a:avLst/>
        </a:prstGeom>
        <a:solidFill>
          <a:srgbClr val="24E6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s-EC" sz="4300" kern="1200" dirty="0"/>
            <a:t>EXPLORACION DE LOS DATOS </a:t>
          </a:r>
        </a:p>
      </dsp:txBody>
      <dsp:txXfrm>
        <a:off x="192756" y="192756"/>
        <a:ext cx="3563114" cy="53417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FE62A-B04F-4070-B780-C426FA1DCD2A}">
      <dsp:nvSpPr>
        <dsp:cNvPr id="0" name=""/>
        <dsp:cNvSpPr/>
      </dsp:nvSpPr>
      <dsp:spPr>
        <a:xfrm>
          <a:off x="0" y="0"/>
          <a:ext cx="3948626" cy="5727258"/>
        </a:xfrm>
        <a:prstGeom prst="roundRect">
          <a:avLst/>
        </a:prstGeom>
        <a:solidFill>
          <a:srgbClr val="24E6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s-EC" sz="4300" kern="1200" dirty="0"/>
            <a:t>EXPLORACION DE LOS DATOS </a:t>
          </a:r>
        </a:p>
      </dsp:txBody>
      <dsp:txXfrm>
        <a:off x="192756" y="192756"/>
        <a:ext cx="3563114" cy="53417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FE62A-B04F-4070-B780-C426FA1DCD2A}">
      <dsp:nvSpPr>
        <dsp:cNvPr id="0" name=""/>
        <dsp:cNvSpPr/>
      </dsp:nvSpPr>
      <dsp:spPr>
        <a:xfrm>
          <a:off x="0" y="0"/>
          <a:ext cx="3948626" cy="5727258"/>
        </a:xfrm>
        <a:prstGeom prst="roundRect">
          <a:avLst/>
        </a:prstGeom>
        <a:solidFill>
          <a:srgbClr val="24E6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s-EC" sz="4300" kern="1200" dirty="0"/>
            <a:t>EXPLORACION DE LOS DATOS </a:t>
          </a:r>
        </a:p>
      </dsp:txBody>
      <dsp:txXfrm>
        <a:off x="192756" y="192756"/>
        <a:ext cx="3563114" cy="53417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FE62A-B04F-4070-B780-C426FA1DCD2A}">
      <dsp:nvSpPr>
        <dsp:cNvPr id="0" name=""/>
        <dsp:cNvSpPr/>
      </dsp:nvSpPr>
      <dsp:spPr>
        <a:xfrm>
          <a:off x="0" y="0"/>
          <a:ext cx="3948626" cy="5727258"/>
        </a:xfrm>
        <a:prstGeom prst="roundRect">
          <a:avLst/>
        </a:prstGeom>
        <a:solidFill>
          <a:srgbClr val="24E6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s-EC" sz="4300" kern="1200" dirty="0"/>
            <a:t>EXPLORACION DE LOS DATOS </a:t>
          </a:r>
        </a:p>
      </dsp:txBody>
      <dsp:txXfrm>
        <a:off x="192756" y="192756"/>
        <a:ext cx="3563114" cy="53417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FE62A-B04F-4070-B780-C426FA1DCD2A}">
      <dsp:nvSpPr>
        <dsp:cNvPr id="0" name=""/>
        <dsp:cNvSpPr/>
      </dsp:nvSpPr>
      <dsp:spPr>
        <a:xfrm>
          <a:off x="0" y="0"/>
          <a:ext cx="3948626" cy="5727258"/>
        </a:xfrm>
        <a:prstGeom prst="roundRect">
          <a:avLst/>
        </a:prstGeom>
        <a:solidFill>
          <a:srgbClr val="24E6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s-EC" sz="4300" kern="1200" dirty="0"/>
            <a:t>EXPLORACION DE LOS DATOS </a:t>
          </a:r>
        </a:p>
      </dsp:txBody>
      <dsp:txXfrm>
        <a:off x="192756" y="192756"/>
        <a:ext cx="3563114" cy="53417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FE62A-B04F-4070-B780-C426FA1DCD2A}">
      <dsp:nvSpPr>
        <dsp:cNvPr id="0" name=""/>
        <dsp:cNvSpPr/>
      </dsp:nvSpPr>
      <dsp:spPr>
        <a:xfrm>
          <a:off x="0" y="0"/>
          <a:ext cx="3948626" cy="5727258"/>
        </a:xfrm>
        <a:prstGeom prst="roundRect">
          <a:avLst/>
        </a:prstGeom>
        <a:solidFill>
          <a:srgbClr val="24E6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s-EC" sz="4300" kern="1200" dirty="0"/>
            <a:t>EXPLORACION DE LOS DATOS </a:t>
          </a:r>
        </a:p>
      </dsp:txBody>
      <dsp:txXfrm>
        <a:off x="192756" y="192756"/>
        <a:ext cx="3563114" cy="53417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FE62A-B04F-4070-B780-C426FA1DCD2A}">
      <dsp:nvSpPr>
        <dsp:cNvPr id="0" name=""/>
        <dsp:cNvSpPr/>
      </dsp:nvSpPr>
      <dsp:spPr>
        <a:xfrm>
          <a:off x="0" y="0"/>
          <a:ext cx="3948626" cy="5727258"/>
        </a:xfrm>
        <a:prstGeom prst="roundRect">
          <a:avLst/>
        </a:prstGeom>
        <a:solidFill>
          <a:srgbClr val="24E6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s-EC" sz="4300" kern="1200" dirty="0"/>
            <a:t>EXPLORACION DE LOS DATOS </a:t>
          </a:r>
        </a:p>
      </dsp:txBody>
      <dsp:txXfrm>
        <a:off x="192756" y="192756"/>
        <a:ext cx="3563114" cy="534174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26DB37-A5B2-4757-A095-7D20CFB43074}" type="datetimeFigureOut">
              <a:rPr lang="es-EC" smtClean="0"/>
              <a:t>24/7/2019</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313362-D712-4DD7-AA45-E9CE342B6DEA}" type="slidenum">
              <a:rPr lang="es-EC" smtClean="0"/>
              <a:t>‹Nº›</a:t>
            </a:fld>
            <a:endParaRPr lang="es-EC"/>
          </a:p>
        </p:txBody>
      </p:sp>
    </p:spTree>
    <p:extLst>
      <p:ext uri="{BB962C8B-B14F-4D97-AF65-F5344CB8AC3E}">
        <p14:creationId xmlns:p14="http://schemas.microsoft.com/office/powerpoint/2010/main" val="4128850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1560C251-82B7-4253-A774-38D73C276BCE}" type="slidenum">
              <a:rPr lang="es-ES" smtClean="0"/>
              <a:t>21</a:t>
            </a:fld>
            <a:endParaRPr lang="es-ES"/>
          </a:p>
        </p:txBody>
      </p:sp>
    </p:spTree>
    <p:extLst>
      <p:ext uri="{BB962C8B-B14F-4D97-AF65-F5344CB8AC3E}">
        <p14:creationId xmlns:p14="http://schemas.microsoft.com/office/powerpoint/2010/main" val="585290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1D47B1-A4E3-4AEA-AA42-6CD5C48162D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79E75BF2-58BE-4D0F-BE74-D2E3185B4D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452CB55D-558E-42A1-9F28-E8820BBBB911}"/>
              </a:ext>
            </a:extLst>
          </p:cNvPr>
          <p:cNvSpPr>
            <a:spLocks noGrp="1"/>
          </p:cNvSpPr>
          <p:nvPr>
            <p:ph type="dt" sz="half" idx="10"/>
          </p:nvPr>
        </p:nvSpPr>
        <p:spPr/>
        <p:txBody>
          <a:bodyPr/>
          <a:lstStyle/>
          <a:p>
            <a:fld id="{A61EE2C9-10C9-44AB-94B7-9C87DD77BB86}" type="datetimeFigureOut">
              <a:rPr lang="es-EC" smtClean="0"/>
              <a:t>24/7/2019</a:t>
            </a:fld>
            <a:endParaRPr lang="es-EC"/>
          </a:p>
        </p:txBody>
      </p:sp>
      <p:sp>
        <p:nvSpPr>
          <p:cNvPr id="5" name="Marcador de pie de página 4">
            <a:extLst>
              <a:ext uri="{FF2B5EF4-FFF2-40B4-BE49-F238E27FC236}">
                <a16:creationId xmlns:a16="http://schemas.microsoft.com/office/drawing/2014/main" id="{049961A0-4DEC-4396-BABB-80EC1B18C5D3}"/>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2DFD17A9-EB73-4BDC-AB22-2C37B33F6FCD}"/>
              </a:ext>
            </a:extLst>
          </p:cNvPr>
          <p:cNvSpPr>
            <a:spLocks noGrp="1"/>
          </p:cNvSpPr>
          <p:nvPr>
            <p:ph type="sldNum" sz="quarter" idx="12"/>
          </p:nvPr>
        </p:nvSpPr>
        <p:spPr/>
        <p:txBody>
          <a:bodyPr/>
          <a:lstStyle/>
          <a:p>
            <a:fld id="{37869045-A318-454F-BCCA-F5A3A5F5C70B}" type="slidenum">
              <a:rPr lang="es-EC" smtClean="0"/>
              <a:t>‹Nº›</a:t>
            </a:fld>
            <a:endParaRPr lang="es-EC"/>
          </a:p>
        </p:txBody>
      </p:sp>
    </p:spTree>
    <p:extLst>
      <p:ext uri="{BB962C8B-B14F-4D97-AF65-F5344CB8AC3E}">
        <p14:creationId xmlns:p14="http://schemas.microsoft.com/office/powerpoint/2010/main" val="2883775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395432-A502-4653-AD36-BE2D6B418ED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746CD876-C13D-4C24-B22B-821FF57E7D0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DAECDE50-8BE2-4020-980B-6AA293E42D13}"/>
              </a:ext>
            </a:extLst>
          </p:cNvPr>
          <p:cNvSpPr>
            <a:spLocks noGrp="1"/>
          </p:cNvSpPr>
          <p:nvPr>
            <p:ph type="dt" sz="half" idx="10"/>
          </p:nvPr>
        </p:nvSpPr>
        <p:spPr/>
        <p:txBody>
          <a:bodyPr/>
          <a:lstStyle/>
          <a:p>
            <a:fld id="{A61EE2C9-10C9-44AB-94B7-9C87DD77BB86}" type="datetimeFigureOut">
              <a:rPr lang="es-EC" smtClean="0"/>
              <a:t>24/7/2019</a:t>
            </a:fld>
            <a:endParaRPr lang="es-EC"/>
          </a:p>
        </p:txBody>
      </p:sp>
      <p:sp>
        <p:nvSpPr>
          <p:cNvPr id="5" name="Marcador de pie de página 4">
            <a:extLst>
              <a:ext uri="{FF2B5EF4-FFF2-40B4-BE49-F238E27FC236}">
                <a16:creationId xmlns:a16="http://schemas.microsoft.com/office/drawing/2014/main" id="{7550C394-D805-4155-855E-AD6344FB0BA0}"/>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F34BA608-3B6E-4DC4-AC03-E749CB051005}"/>
              </a:ext>
            </a:extLst>
          </p:cNvPr>
          <p:cNvSpPr>
            <a:spLocks noGrp="1"/>
          </p:cNvSpPr>
          <p:nvPr>
            <p:ph type="sldNum" sz="quarter" idx="12"/>
          </p:nvPr>
        </p:nvSpPr>
        <p:spPr/>
        <p:txBody>
          <a:bodyPr/>
          <a:lstStyle/>
          <a:p>
            <a:fld id="{37869045-A318-454F-BCCA-F5A3A5F5C70B}" type="slidenum">
              <a:rPr lang="es-EC" smtClean="0"/>
              <a:t>‹Nº›</a:t>
            </a:fld>
            <a:endParaRPr lang="es-EC"/>
          </a:p>
        </p:txBody>
      </p:sp>
    </p:spTree>
    <p:extLst>
      <p:ext uri="{BB962C8B-B14F-4D97-AF65-F5344CB8AC3E}">
        <p14:creationId xmlns:p14="http://schemas.microsoft.com/office/powerpoint/2010/main" val="2588719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F45EAEE-DB34-49F7-9AB1-63895B00D4F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C2027D3E-0778-4EE5-BD92-E15BE40BEF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358FB96E-5B28-436B-B196-910A4629FC3B}"/>
              </a:ext>
            </a:extLst>
          </p:cNvPr>
          <p:cNvSpPr>
            <a:spLocks noGrp="1"/>
          </p:cNvSpPr>
          <p:nvPr>
            <p:ph type="dt" sz="half" idx="10"/>
          </p:nvPr>
        </p:nvSpPr>
        <p:spPr/>
        <p:txBody>
          <a:bodyPr/>
          <a:lstStyle/>
          <a:p>
            <a:fld id="{A61EE2C9-10C9-44AB-94B7-9C87DD77BB86}" type="datetimeFigureOut">
              <a:rPr lang="es-EC" smtClean="0"/>
              <a:t>24/7/2019</a:t>
            </a:fld>
            <a:endParaRPr lang="es-EC"/>
          </a:p>
        </p:txBody>
      </p:sp>
      <p:sp>
        <p:nvSpPr>
          <p:cNvPr id="5" name="Marcador de pie de página 4">
            <a:extLst>
              <a:ext uri="{FF2B5EF4-FFF2-40B4-BE49-F238E27FC236}">
                <a16:creationId xmlns:a16="http://schemas.microsoft.com/office/drawing/2014/main" id="{399B8C2A-F884-496B-9A23-1C2F068D6363}"/>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39775FFC-2618-404C-AD7F-69ED5752EE31}"/>
              </a:ext>
            </a:extLst>
          </p:cNvPr>
          <p:cNvSpPr>
            <a:spLocks noGrp="1"/>
          </p:cNvSpPr>
          <p:nvPr>
            <p:ph type="sldNum" sz="quarter" idx="12"/>
          </p:nvPr>
        </p:nvSpPr>
        <p:spPr/>
        <p:txBody>
          <a:bodyPr/>
          <a:lstStyle/>
          <a:p>
            <a:fld id="{37869045-A318-454F-BCCA-F5A3A5F5C70B}" type="slidenum">
              <a:rPr lang="es-EC" smtClean="0"/>
              <a:t>‹Nº›</a:t>
            </a:fld>
            <a:endParaRPr lang="es-EC"/>
          </a:p>
        </p:txBody>
      </p:sp>
    </p:spTree>
    <p:extLst>
      <p:ext uri="{BB962C8B-B14F-4D97-AF65-F5344CB8AC3E}">
        <p14:creationId xmlns:p14="http://schemas.microsoft.com/office/powerpoint/2010/main" val="1602875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positiva de título con imagen">
    <p:spTree>
      <p:nvGrpSpPr>
        <p:cNvPr id="1" name=""/>
        <p:cNvGrpSpPr/>
        <p:nvPr/>
      </p:nvGrpSpPr>
      <p:grpSpPr>
        <a:xfrm>
          <a:off x="0" y="0"/>
          <a:ext cx="0" cy="0"/>
          <a:chOff x="0" y="0"/>
          <a:chExt cx="0" cy="0"/>
        </a:xfrm>
      </p:grpSpPr>
      <p:pic>
        <p:nvPicPr>
          <p:cNvPr id="12" name="Imagen 2" descr="Resultado de imagen para textura de papel">
            <a:extLst>
              <a:ext uri="{FF2B5EF4-FFF2-40B4-BE49-F238E27FC236}">
                <a16:creationId xmlns:a16="http://schemas.microsoft.com/office/drawing/2014/main" id="{74EC85EA-ED5E-9C42-A1BA-B0CD7013D29A}"/>
              </a:ext>
            </a:extLst>
          </p:cNvPr>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Effect>
                      <a14:brightnessContrast bright="19000" contrast="36000"/>
                    </a14:imgEffect>
                  </a14:imgLayer>
                </a14:imgProps>
              </a:ext>
              <a:ext uri="{28A0092B-C50C-407E-A947-70E740481C1C}">
                <a14:useLocalDpi xmlns:a14="http://schemas.microsoft.com/office/drawing/2010/main"/>
              </a:ext>
            </a:extLst>
          </a:blip>
          <a:srcRect b="4375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fecha 3">
            <a:extLst>
              <a:ext uri="{FF2B5EF4-FFF2-40B4-BE49-F238E27FC236}">
                <a16:creationId xmlns:a16="http://schemas.microsoft.com/office/drawing/2014/main" id="{637937D1-3DD7-4885-973A-A336DF2AAA27}"/>
              </a:ext>
            </a:extLst>
          </p:cNvPr>
          <p:cNvSpPr>
            <a:spLocks noGrp="1"/>
          </p:cNvSpPr>
          <p:nvPr>
            <p:ph type="dt" sz="half" idx="10"/>
          </p:nvPr>
        </p:nvSpPr>
        <p:spPr>
          <a:xfrm>
            <a:off x="838200" y="6356350"/>
            <a:ext cx="2743200" cy="365125"/>
          </a:xfrm>
          <a:prstGeom prst="rect">
            <a:avLst/>
          </a:prstGeom>
        </p:spPr>
        <p:txBody>
          <a:bodyPr rtlCol="0"/>
          <a:lstStyle/>
          <a:p>
            <a:pPr rtl="0"/>
            <a:r>
              <a:rPr lang="es-ES" noProof="0" dirty="0"/>
              <a:t>12/3/2019</a:t>
            </a:r>
          </a:p>
        </p:txBody>
      </p:sp>
      <p:sp>
        <p:nvSpPr>
          <p:cNvPr id="5" name="Marcador de pie de página 4">
            <a:extLst>
              <a:ext uri="{FF2B5EF4-FFF2-40B4-BE49-F238E27FC236}">
                <a16:creationId xmlns:a16="http://schemas.microsoft.com/office/drawing/2014/main" id="{D1ED6DB3-2D29-43E3-B310-A3B2D8D4F06E}"/>
              </a:ext>
            </a:extLst>
          </p:cNvPr>
          <p:cNvSpPr>
            <a:spLocks noGrp="1"/>
          </p:cNvSpPr>
          <p:nvPr>
            <p:ph type="ftr" sz="quarter" idx="11"/>
          </p:nvPr>
        </p:nvSpPr>
        <p:spPr/>
        <p:txBody>
          <a:bodyPr rtlCol="0"/>
          <a:lstStyle/>
          <a:p>
            <a:pPr rtl="0"/>
            <a:endParaRPr lang="es-ES" noProof="0" dirty="0"/>
          </a:p>
        </p:txBody>
      </p:sp>
      <p:sp>
        <p:nvSpPr>
          <p:cNvPr id="8" name="Título 1">
            <a:extLst>
              <a:ext uri="{FF2B5EF4-FFF2-40B4-BE49-F238E27FC236}">
                <a16:creationId xmlns:a16="http://schemas.microsoft.com/office/drawing/2014/main" id="{A817157C-130F-4CC4-BDCC-2D48500E5D31}"/>
              </a:ext>
            </a:extLst>
          </p:cNvPr>
          <p:cNvSpPr>
            <a:spLocks noGrp="1"/>
          </p:cNvSpPr>
          <p:nvPr>
            <p:ph type="title" hasCustomPrompt="1"/>
          </p:nvPr>
        </p:nvSpPr>
        <p:spPr>
          <a:xfrm>
            <a:off x="6717322" y="1863970"/>
            <a:ext cx="4630127" cy="1872028"/>
          </a:xfrm>
          <a:prstGeom prst="rect">
            <a:avLst/>
          </a:prstGeom>
        </p:spPr>
        <p:txBody>
          <a:bodyPr rtlCol="0" anchor="b"/>
          <a:lstStyle>
            <a:lvl1pPr>
              <a:defRPr sz="6000"/>
            </a:lvl1pPr>
          </a:lstStyle>
          <a:p>
            <a:pPr rtl="0"/>
            <a:r>
              <a:rPr lang="es-ES" noProof="0" dirty="0"/>
              <a:t>Título de la presentación</a:t>
            </a:r>
          </a:p>
        </p:txBody>
      </p:sp>
      <p:sp>
        <p:nvSpPr>
          <p:cNvPr id="9" name="Marcador de texto 2">
            <a:extLst>
              <a:ext uri="{FF2B5EF4-FFF2-40B4-BE49-F238E27FC236}">
                <a16:creationId xmlns:a16="http://schemas.microsoft.com/office/drawing/2014/main" id="{15B37631-AD0A-43DA-996D-6DE19B6F59FE}"/>
              </a:ext>
            </a:extLst>
          </p:cNvPr>
          <p:cNvSpPr>
            <a:spLocks noGrp="1"/>
          </p:cNvSpPr>
          <p:nvPr>
            <p:ph type="body" idx="1"/>
          </p:nvPr>
        </p:nvSpPr>
        <p:spPr>
          <a:xfrm>
            <a:off x="6717322" y="3762986"/>
            <a:ext cx="4630127" cy="1500187"/>
          </a:xfrm>
        </p:spPr>
        <p:txBody>
          <a:bodyPr rtlCol="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Haga clic para modificar los estilos de texto del patrón</a:t>
            </a:r>
          </a:p>
        </p:txBody>
      </p:sp>
      <p:sp>
        <p:nvSpPr>
          <p:cNvPr id="10" name="Marcador de posición de imagen 4">
            <a:extLst>
              <a:ext uri="{FF2B5EF4-FFF2-40B4-BE49-F238E27FC236}">
                <a16:creationId xmlns:a16="http://schemas.microsoft.com/office/drawing/2014/main" id="{C70D7CC5-559A-46A8-994D-E0B9B774EAB4}"/>
              </a:ext>
            </a:extLst>
          </p:cNvPr>
          <p:cNvSpPr>
            <a:spLocks noGrp="1"/>
          </p:cNvSpPr>
          <p:nvPr>
            <p:ph type="pic" sz="quarter" idx="13" hasCustomPrompt="1"/>
          </p:nvPr>
        </p:nvSpPr>
        <p:spPr>
          <a:xfrm>
            <a:off x="0" y="0"/>
            <a:ext cx="5913439" cy="6857999"/>
          </a:xfrm>
          <a:custGeom>
            <a:avLst/>
            <a:gdLst>
              <a:gd name="connsiteX0" fmla="*/ 0 w 5913439"/>
              <a:gd name="connsiteY0" fmla="*/ 0 h 6857999"/>
              <a:gd name="connsiteX1" fmla="*/ 5786218 w 5913439"/>
              <a:gd name="connsiteY1" fmla="*/ 0 h 6857999"/>
              <a:gd name="connsiteX2" fmla="*/ 5788155 w 5913439"/>
              <a:gd name="connsiteY2" fmla="*/ 805 h 6857999"/>
              <a:gd name="connsiteX3" fmla="*/ 5805219 w 5913439"/>
              <a:gd name="connsiteY3" fmla="*/ 8439 h 6857999"/>
              <a:gd name="connsiteX4" fmla="*/ 5822732 w 5913439"/>
              <a:gd name="connsiteY4" fmla="*/ 14726 h 6857999"/>
              <a:gd name="connsiteX5" fmla="*/ 5840245 w 5913439"/>
              <a:gd name="connsiteY5" fmla="*/ 20563 h 6857999"/>
              <a:gd name="connsiteX6" fmla="*/ 5848777 w 5913439"/>
              <a:gd name="connsiteY6" fmla="*/ 23258 h 6857999"/>
              <a:gd name="connsiteX7" fmla="*/ 5858206 w 5913439"/>
              <a:gd name="connsiteY7" fmla="*/ 25503 h 6857999"/>
              <a:gd name="connsiteX8" fmla="*/ 5866738 w 5913439"/>
              <a:gd name="connsiteY8" fmla="*/ 27299 h 6857999"/>
              <a:gd name="connsiteX9" fmla="*/ 5875719 w 5913439"/>
              <a:gd name="connsiteY9" fmla="*/ 28646 h 6857999"/>
              <a:gd name="connsiteX10" fmla="*/ 5885149 w 5913439"/>
              <a:gd name="connsiteY10" fmla="*/ 29993 h 6857999"/>
              <a:gd name="connsiteX11" fmla="*/ 5894130 w 5913439"/>
              <a:gd name="connsiteY11" fmla="*/ 30891 h 6857999"/>
              <a:gd name="connsiteX12" fmla="*/ 5896375 w 5913439"/>
              <a:gd name="connsiteY12" fmla="*/ 30891 h 6857999"/>
              <a:gd name="connsiteX13" fmla="*/ 5898621 w 5913439"/>
              <a:gd name="connsiteY13" fmla="*/ 31790 h 6857999"/>
              <a:gd name="connsiteX14" fmla="*/ 5900417 w 5913439"/>
              <a:gd name="connsiteY14" fmla="*/ 33137 h 6857999"/>
              <a:gd name="connsiteX15" fmla="*/ 5902662 w 5913439"/>
              <a:gd name="connsiteY15" fmla="*/ 34484 h 6857999"/>
              <a:gd name="connsiteX16" fmla="*/ 5906254 w 5913439"/>
              <a:gd name="connsiteY16" fmla="*/ 38076 h 6857999"/>
              <a:gd name="connsiteX17" fmla="*/ 5908949 w 5913439"/>
              <a:gd name="connsiteY17" fmla="*/ 42117 h 6857999"/>
              <a:gd name="connsiteX18" fmla="*/ 5910296 w 5913439"/>
              <a:gd name="connsiteY18" fmla="*/ 45261 h 6857999"/>
              <a:gd name="connsiteX19" fmla="*/ 5911643 w 5913439"/>
              <a:gd name="connsiteY19" fmla="*/ 49751 h 6857999"/>
              <a:gd name="connsiteX20" fmla="*/ 5912541 w 5913439"/>
              <a:gd name="connsiteY20" fmla="*/ 55589 h 6857999"/>
              <a:gd name="connsiteX21" fmla="*/ 5912990 w 5913439"/>
              <a:gd name="connsiteY21" fmla="*/ 61876 h 6857999"/>
              <a:gd name="connsiteX22" fmla="*/ 5913439 w 5913439"/>
              <a:gd name="connsiteY22" fmla="*/ 78490 h 6857999"/>
              <a:gd name="connsiteX23" fmla="*/ 5912990 w 5913439"/>
              <a:gd name="connsiteY23" fmla="*/ 98697 h 6857999"/>
              <a:gd name="connsiteX24" fmla="*/ 5912092 w 5913439"/>
              <a:gd name="connsiteY24" fmla="*/ 121598 h 6857999"/>
              <a:gd name="connsiteX25" fmla="*/ 5910296 w 5913439"/>
              <a:gd name="connsiteY25" fmla="*/ 146296 h 6857999"/>
              <a:gd name="connsiteX26" fmla="*/ 5907601 w 5913439"/>
              <a:gd name="connsiteY26" fmla="*/ 172790 h 6857999"/>
              <a:gd name="connsiteX27" fmla="*/ 5904907 w 5913439"/>
              <a:gd name="connsiteY27" fmla="*/ 199732 h 6857999"/>
              <a:gd name="connsiteX28" fmla="*/ 5901315 w 5913439"/>
              <a:gd name="connsiteY28" fmla="*/ 226226 h 6857999"/>
              <a:gd name="connsiteX29" fmla="*/ 5897273 w 5913439"/>
              <a:gd name="connsiteY29" fmla="*/ 252271 h 6857999"/>
              <a:gd name="connsiteX30" fmla="*/ 5892783 w 5913439"/>
              <a:gd name="connsiteY30" fmla="*/ 277417 h 6857999"/>
              <a:gd name="connsiteX31" fmla="*/ 5888742 w 5913439"/>
              <a:gd name="connsiteY31" fmla="*/ 299420 h 6857999"/>
              <a:gd name="connsiteX32" fmla="*/ 5884251 w 5913439"/>
              <a:gd name="connsiteY32" fmla="*/ 319178 h 6857999"/>
              <a:gd name="connsiteX33" fmla="*/ 5882006 w 5913439"/>
              <a:gd name="connsiteY33" fmla="*/ 327261 h 6857999"/>
              <a:gd name="connsiteX34" fmla="*/ 5879761 w 5913439"/>
              <a:gd name="connsiteY34" fmla="*/ 334895 h 6857999"/>
              <a:gd name="connsiteX35" fmla="*/ 5877515 w 5913439"/>
              <a:gd name="connsiteY35" fmla="*/ 341631 h 6857999"/>
              <a:gd name="connsiteX36" fmla="*/ 5875270 w 5913439"/>
              <a:gd name="connsiteY36" fmla="*/ 346570 h 6857999"/>
              <a:gd name="connsiteX37" fmla="*/ 5873025 w 5913439"/>
              <a:gd name="connsiteY37" fmla="*/ 350611 h 6857999"/>
              <a:gd name="connsiteX38" fmla="*/ 5871229 w 5913439"/>
              <a:gd name="connsiteY38" fmla="*/ 353306 h 6857999"/>
              <a:gd name="connsiteX39" fmla="*/ 5866289 w 5913439"/>
              <a:gd name="connsiteY39" fmla="*/ 356898 h 6857999"/>
              <a:gd name="connsiteX40" fmla="*/ 5861350 w 5913439"/>
              <a:gd name="connsiteY40" fmla="*/ 359592 h 6857999"/>
              <a:gd name="connsiteX41" fmla="*/ 5855512 w 5913439"/>
              <a:gd name="connsiteY41" fmla="*/ 362736 h 6857999"/>
              <a:gd name="connsiteX42" fmla="*/ 5849675 w 5913439"/>
              <a:gd name="connsiteY42" fmla="*/ 364981 h 6857999"/>
              <a:gd name="connsiteX43" fmla="*/ 5838448 w 5913439"/>
              <a:gd name="connsiteY43" fmla="*/ 369471 h 6857999"/>
              <a:gd name="connsiteX44" fmla="*/ 5826773 w 5913439"/>
              <a:gd name="connsiteY44" fmla="*/ 374411 h 6857999"/>
              <a:gd name="connsiteX45" fmla="*/ 5821834 w 5913439"/>
              <a:gd name="connsiteY45" fmla="*/ 378452 h 6857999"/>
              <a:gd name="connsiteX46" fmla="*/ 5816894 w 5913439"/>
              <a:gd name="connsiteY46" fmla="*/ 382045 h 6857999"/>
              <a:gd name="connsiteX47" fmla="*/ 5813751 w 5913439"/>
              <a:gd name="connsiteY47" fmla="*/ 385637 h 6857999"/>
              <a:gd name="connsiteX48" fmla="*/ 5810608 w 5913439"/>
              <a:gd name="connsiteY48" fmla="*/ 388780 h 6857999"/>
              <a:gd name="connsiteX49" fmla="*/ 5808812 w 5913439"/>
              <a:gd name="connsiteY49" fmla="*/ 391924 h 6857999"/>
              <a:gd name="connsiteX50" fmla="*/ 5807015 w 5913439"/>
              <a:gd name="connsiteY50" fmla="*/ 395067 h 6857999"/>
              <a:gd name="connsiteX51" fmla="*/ 5806117 w 5913439"/>
              <a:gd name="connsiteY51" fmla="*/ 397761 h 6857999"/>
              <a:gd name="connsiteX52" fmla="*/ 5805668 w 5913439"/>
              <a:gd name="connsiteY52" fmla="*/ 400905 h 6857999"/>
              <a:gd name="connsiteX53" fmla="*/ 5806117 w 5913439"/>
              <a:gd name="connsiteY53" fmla="*/ 403599 h 6857999"/>
              <a:gd name="connsiteX54" fmla="*/ 5806566 w 5913439"/>
              <a:gd name="connsiteY54" fmla="*/ 405844 h 6857999"/>
              <a:gd name="connsiteX55" fmla="*/ 5807464 w 5913439"/>
              <a:gd name="connsiteY55" fmla="*/ 408538 h 6857999"/>
              <a:gd name="connsiteX56" fmla="*/ 5808812 w 5913439"/>
              <a:gd name="connsiteY56" fmla="*/ 410784 h 6857999"/>
              <a:gd name="connsiteX57" fmla="*/ 5812404 w 5913439"/>
              <a:gd name="connsiteY57" fmla="*/ 416172 h 6857999"/>
              <a:gd name="connsiteX58" fmla="*/ 5816894 w 5913439"/>
              <a:gd name="connsiteY58" fmla="*/ 420662 h 6857999"/>
              <a:gd name="connsiteX59" fmla="*/ 5827671 w 5913439"/>
              <a:gd name="connsiteY59" fmla="*/ 430092 h 6857999"/>
              <a:gd name="connsiteX60" fmla="*/ 5832611 w 5913439"/>
              <a:gd name="connsiteY60" fmla="*/ 435032 h 6857999"/>
              <a:gd name="connsiteX61" fmla="*/ 5837101 w 5913439"/>
              <a:gd name="connsiteY61" fmla="*/ 439971 h 6857999"/>
              <a:gd name="connsiteX62" fmla="*/ 5838898 w 5913439"/>
              <a:gd name="connsiteY62" fmla="*/ 442666 h 6857999"/>
              <a:gd name="connsiteX63" fmla="*/ 5840694 w 5913439"/>
              <a:gd name="connsiteY63" fmla="*/ 445360 h 6857999"/>
              <a:gd name="connsiteX64" fmla="*/ 5842041 w 5913439"/>
              <a:gd name="connsiteY64" fmla="*/ 448054 h 6857999"/>
              <a:gd name="connsiteX65" fmla="*/ 5842939 w 5913439"/>
              <a:gd name="connsiteY65" fmla="*/ 451647 h 6857999"/>
              <a:gd name="connsiteX66" fmla="*/ 5843388 w 5913439"/>
              <a:gd name="connsiteY66" fmla="*/ 454790 h 6857999"/>
              <a:gd name="connsiteX67" fmla="*/ 5843388 w 5913439"/>
              <a:gd name="connsiteY67" fmla="*/ 457933 h 6857999"/>
              <a:gd name="connsiteX68" fmla="*/ 5842939 w 5913439"/>
              <a:gd name="connsiteY68" fmla="*/ 461526 h 6857999"/>
              <a:gd name="connsiteX69" fmla="*/ 5842041 w 5913439"/>
              <a:gd name="connsiteY69" fmla="*/ 465118 h 6857999"/>
              <a:gd name="connsiteX70" fmla="*/ 5834856 w 5913439"/>
              <a:gd name="connsiteY70" fmla="*/ 461526 h 6857999"/>
              <a:gd name="connsiteX71" fmla="*/ 5827671 w 5913439"/>
              <a:gd name="connsiteY71" fmla="*/ 459280 h 6857999"/>
              <a:gd name="connsiteX72" fmla="*/ 5821385 w 5913439"/>
              <a:gd name="connsiteY72" fmla="*/ 457933 h 6857999"/>
              <a:gd name="connsiteX73" fmla="*/ 5815098 w 5913439"/>
              <a:gd name="connsiteY73" fmla="*/ 457484 h 6857999"/>
              <a:gd name="connsiteX74" fmla="*/ 5809710 w 5913439"/>
              <a:gd name="connsiteY74" fmla="*/ 457933 h 6857999"/>
              <a:gd name="connsiteX75" fmla="*/ 5804321 w 5913439"/>
              <a:gd name="connsiteY75" fmla="*/ 459280 h 6857999"/>
              <a:gd name="connsiteX76" fmla="*/ 5799831 w 5913439"/>
              <a:gd name="connsiteY76" fmla="*/ 461076 h 6857999"/>
              <a:gd name="connsiteX77" fmla="*/ 5795340 w 5913439"/>
              <a:gd name="connsiteY77" fmla="*/ 463771 h 6857999"/>
              <a:gd name="connsiteX78" fmla="*/ 5790850 w 5913439"/>
              <a:gd name="connsiteY78" fmla="*/ 466914 h 6857999"/>
              <a:gd name="connsiteX79" fmla="*/ 5786808 w 5913439"/>
              <a:gd name="connsiteY79" fmla="*/ 470506 h 6857999"/>
              <a:gd name="connsiteX80" fmla="*/ 5782767 w 5913439"/>
              <a:gd name="connsiteY80" fmla="*/ 474548 h 6857999"/>
              <a:gd name="connsiteX81" fmla="*/ 5779175 w 5913439"/>
              <a:gd name="connsiteY81" fmla="*/ 479038 h 6857999"/>
              <a:gd name="connsiteX82" fmla="*/ 5772439 w 5913439"/>
              <a:gd name="connsiteY82" fmla="*/ 488917 h 6857999"/>
              <a:gd name="connsiteX83" fmla="*/ 5765703 w 5913439"/>
              <a:gd name="connsiteY83" fmla="*/ 499245 h 6857999"/>
              <a:gd name="connsiteX84" fmla="*/ 5758968 w 5913439"/>
              <a:gd name="connsiteY84" fmla="*/ 510023 h 6857999"/>
              <a:gd name="connsiteX85" fmla="*/ 5752232 w 5913439"/>
              <a:gd name="connsiteY85" fmla="*/ 519902 h 6857999"/>
              <a:gd name="connsiteX86" fmla="*/ 5748639 w 5913439"/>
              <a:gd name="connsiteY86" fmla="*/ 524841 h 6857999"/>
              <a:gd name="connsiteX87" fmla="*/ 5744149 w 5913439"/>
              <a:gd name="connsiteY87" fmla="*/ 529331 h 6857999"/>
              <a:gd name="connsiteX88" fmla="*/ 5740108 w 5913439"/>
              <a:gd name="connsiteY88" fmla="*/ 533373 h 6857999"/>
              <a:gd name="connsiteX89" fmla="*/ 5736066 w 5913439"/>
              <a:gd name="connsiteY89" fmla="*/ 536965 h 6857999"/>
              <a:gd name="connsiteX90" fmla="*/ 5731127 w 5913439"/>
              <a:gd name="connsiteY90" fmla="*/ 539659 h 6857999"/>
              <a:gd name="connsiteX91" fmla="*/ 5726187 w 5913439"/>
              <a:gd name="connsiteY91" fmla="*/ 542354 h 6857999"/>
              <a:gd name="connsiteX92" fmla="*/ 5721248 w 5913439"/>
              <a:gd name="connsiteY92" fmla="*/ 544150 h 6857999"/>
              <a:gd name="connsiteX93" fmla="*/ 5715410 w 5913439"/>
              <a:gd name="connsiteY93" fmla="*/ 545048 h 6857999"/>
              <a:gd name="connsiteX94" fmla="*/ 5709124 w 5913439"/>
              <a:gd name="connsiteY94" fmla="*/ 545497 h 6857999"/>
              <a:gd name="connsiteX95" fmla="*/ 5702388 w 5913439"/>
              <a:gd name="connsiteY95" fmla="*/ 545048 h 6857999"/>
              <a:gd name="connsiteX96" fmla="*/ 5695203 w 5913439"/>
              <a:gd name="connsiteY96" fmla="*/ 543701 h 6857999"/>
              <a:gd name="connsiteX97" fmla="*/ 5688018 w 5913439"/>
              <a:gd name="connsiteY97" fmla="*/ 541007 h 6857999"/>
              <a:gd name="connsiteX98" fmla="*/ 5659729 w 5913439"/>
              <a:gd name="connsiteY98" fmla="*/ 546844 h 6857999"/>
              <a:gd name="connsiteX99" fmla="*/ 5631888 w 5913439"/>
              <a:gd name="connsiteY99" fmla="*/ 551335 h 6857999"/>
              <a:gd name="connsiteX100" fmla="*/ 5604496 w 5913439"/>
              <a:gd name="connsiteY100" fmla="*/ 555825 h 6857999"/>
              <a:gd name="connsiteX101" fmla="*/ 5576206 w 5913439"/>
              <a:gd name="connsiteY101" fmla="*/ 559417 h 6857999"/>
              <a:gd name="connsiteX102" fmla="*/ 5548366 w 5913439"/>
              <a:gd name="connsiteY102" fmla="*/ 562112 h 6857999"/>
              <a:gd name="connsiteX103" fmla="*/ 5534445 w 5913439"/>
              <a:gd name="connsiteY103" fmla="*/ 563010 h 6857999"/>
              <a:gd name="connsiteX104" fmla="*/ 5520076 w 5913439"/>
              <a:gd name="connsiteY104" fmla="*/ 563459 h 6857999"/>
              <a:gd name="connsiteX105" fmla="*/ 5506155 w 5913439"/>
              <a:gd name="connsiteY105" fmla="*/ 563908 h 6857999"/>
              <a:gd name="connsiteX106" fmla="*/ 5491786 w 5913439"/>
              <a:gd name="connsiteY106" fmla="*/ 563908 h 6857999"/>
              <a:gd name="connsiteX107" fmla="*/ 5477417 w 5913439"/>
              <a:gd name="connsiteY107" fmla="*/ 563459 h 6857999"/>
              <a:gd name="connsiteX108" fmla="*/ 5463496 w 5913439"/>
              <a:gd name="connsiteY108" fmla="*/ 563010 h 6857999"/>
              <a:gd name="connsiteX109" fmla="*/ 5434308 w 5913439"/>
              <a:gd name="connsiteY109" fmla="*/ 566602 h 6857999"/>
              <a:gd name="connsiteX110" fmla="*/ 5405120 w 5913439"/>
              <a:gd name="connsiteY110" fmla="*/ 569746 h 6857999"/>
              <a:gd name="connsiteX111" fmla="*/ 5376381 w 5913439"/>
              <a:gd name="connsiteY111" fmla="*/ 572440 h 6857999"/>
              <a:gd name="connsiteX112" fmla="*/ 5347193 w 5913439"/>
              <a:gd name="connsiteY112" fmla="*/ 574236 h 6857999"/>
              <a:gd name="connsiteX113" fmla="*/ 5318006 w 5913439"/>
              <a:gd name="connsiteY113" fmla="*/ 576032 h 6857999"/>
              <a:gd name="connsiteX114" fmla="*/ 5288818 w 5913439"/>
              <a:gd name="connsiteY114" fmla="*/ 577379 h 6857999"/>
              <a:gd name="connsiteX115" fmla="*/ 5259630 w 5913439"/>
              <a:gd name="connsiteY115" fmla="*/ 577828 h 6857999"/>
              <a:gd name="connsiteX116" fmla="*/ 5230891 w 5913439"/>
              <a:gd name="connsiteY116" fmla="*/ 578726 h 6857999"/>
              <a:gd name="connsiteX117" fmla="*/ 5172515 w 5913439"/>
              <a:gd name="connsiteY117" fmla="*/ 579624 h 6857999"/>
              <a:gd name="connsiteX118" fmla="*/ 5113690 w 5913439"/>
              <a:gd name="connsiteY118" fmla="*/ 580074 h 6857999"/>
              <a:gd name="connsiteX119" fmla="*/ 5055763 w 5913439"/>
              <a:gd name="connsiteY119" fmla="*/ 580972 h 6857999"/>
              <a:gd name="connsiteX120" fmla="*/ 5026575 w 5913439"/>
              <a:gd name="connsiteY120" fmla="*/ 581870 h 6857999"/>
              <a:gd name="connsiteX121" fmla="*/ 4996938 w 5913439"/>
              <a:gd name="connsiteY121" fmla="*/ 583217 h 6857999"/>
              <a:gd name="connsiteX122" fmla="*/ 4399709 w 5913439"/>
              <a:gd name="connsiteY122" fmla="*/ 602077 h 6857999"/>
              <a:gd name="connsiteX123" fmla="*/ 4399260 w 5913439"/>
              <a:gd name="connsiteY123" fmla="*/ 622284 h 6857999"/>
              <a:gd name="connsiteX124" fmla="*/ 4438775 w 5913439"/>
              <a:gd name="connsiteY124" fmla="*/ 631265 h 6857999"/>
              <a:gd name="connsiteX125" fmla="*/ 4478740 w 5913439"/>
              <a:gd name="connsiteY125" fmla="*/ 640246 h 6857999"/>
              <a:gd name="connsiteX126" fmla="*/ 4518257 w 5913439"/>
              <a:gd name="connsiteY126" fmla="*/ 648328 h 6857999"/>
              <a:gd name="connsiteX127" fmla="*/ 4558221 w 5913439"/>
              <a:gd name="connsiteY127" fmla="*/ 656411 h 6857999"/>
              <a:gd name="connsiteX128" fmla="*/ 4717632 w 5913439"/>
              <a:gd name="connsiteY128" fmla="*/ 688293 h 6857999"/>
              <a:gd name="connsiteX129" fmla="*/ 4757597 w 5913439"/>
              <a:gd name="connsiteY129" fmla="*/ 696376 h 6857999"/>
              <a:gd name="connsiteX130" fmla="*/ 4797113 w 5913439"/>
              <a:gd name="connsiteY130" fmla="*/ 704459 h 6857999"/>
              <a:gd name="connsiteX131" fmla="*/ 4837078 w 5913439"/>
              <a:gd name="connsiteY131" fmla="*/ 713889 h 6857999"/>
              <a:gd name="connsiteX132" fmla="*/ 4876594 w 5913439"/>
              <a:gd name="connsiteY132" fmla="*/ 722870 h 6857999"/>
              <a:gd name="connsiteX133" fmla="*/ 4915661 w 5913439"/>
              <a:gd name="connsiteY133" fmla="*/ 732300 h 6857999"/>
              <a:gd name="connsiteX134" fmla="*/ 4955177 w 5913439"/>
              <a:gd name="connsiteY134" fmla="*/ 743077 h 6857999"/>
              <a:gd name="connsiteX135" fmla="*/ 4994244 w 5913439"/>
              <a:gd name="connsiteY135" fmla="*/ 754303 h 6857999"/>
              <a:gd name="connsiteX136" fmla="*/ 5033311 w 5913439"/>
              <a:gd name="connsiteY136" fmla="*/ 765978 h 6857999"/>
              <a:gd name="connsiteX137" fmla="*/ 5049926 w 5913439"/>
              <a:gd name="connsiteY137" fmla="*/ 764631 h 6857999"/>
              <a:gd name="connsiteX138" fmla="*/ 5065642 w 5913439"/>
              <a:gd name="connsiteY138" fmla="*/ 764182 h 6857999"/>
              <a:gd name="connsiteX139" fmla="*/ 5082257 w 5913439"/>
              <a:gd name="connsiteY139" fmla="*/ 764631 h 6857999"/>
              <a:gd name="connsiteX140" fmla="*/ 5097973 w 5913439"/>
              <a:gd name="connsiteY140" fmla="*/ 766427 h 6857999"/>
              <a:gd name="connsiteX141" fmla="*/ 5113690 w 5913439"/>
              <a:gd name="connsiteY141" fmla="*/ 768672 h 6857999"/>
              <a:gd name="connsiteX142" fmla="*/ 5129856 w 5913439"/>
              <a:gd name="connsiteY142" fmla="*/ 771816 h 6857999"/>
              <a:gd name="connsiteX143" fmla="*/ 5145572 w 5913439"/>
              <a:gd name="connsiteY143" fmla="*/ 776306 h 6857999"/>
              <a:gd name="connsiteX144" fmla="*/ 5161289 w 5913439"/>
              <a:gd name="connsiteY144" fmla="*/ 782593 h 6857999"/>
              <a:gd name="connsiteX145" fmla="*/ 5167126 w 5913439"/>
              <a:gd name="connsiteY145" fmla="*/ 782144 h 6857999"/>
              <a:gd name="connsiteX146" fmla="*/ 5172964 w 5913439"/>
              <a:gd name="connsiteY146" fmla="*/ 782144 h 6857999"/>
              <a:gd name="connsiteX147" fmla="*/ 5178353 w 5913439"/>
              <a:gd name="connsiteY147" fmla="*/ 782593 h 6857999"/>
              <a:gd name="connsiteX148" fmla="*/ 5184190 w 5913439"/>
              <a:gd name="connsiteY148" fmla="*/ 783042 h 6857999"/>
              <a:gd name="connsiteX149" fmla="*/ 5189579 w 5913439"/>
              <a:gd name="connsiteY149" fmla="*/ 784389 h 6857999"/>
              <a:gd name="connsiteX150" fmla="*/ 5194967 w 5913439"/>
              <a:gd name="connsiteY150" fmla="*/ 785736 h 6857999"/>
              <a:gd name="connsiteX151" fmla="*/ 5200356 w 5913439"/>
              <a:gd name="connsiteY151" fmla="*/ 787532 h 6857999"/>
              <a:gd name="connsiteX152" fmla="*/ 5205295 w 5913439"/>
              <a:gd name="connsiteY152" fmla="*/ 789329 h 6857999"/>
              <a:gd name="connsiteX153" fmla="*/ 5215174 w 5913439"/>
              <a:gd name="connsiteY153" fmla="*/ 793819 h 6857999"/>
              <a:gd name="connsiteX154" fmla="*/ 5224604 w 5913439"/>
              <a:gd name="connsiteY154" fmla="*/ 799207 h 6857999"/>
              <a:gd name="connsiteX155" fmla="*/ 5234483 w 5913439"/>
              <a:gd name="connsiteY155" fmla="*/ 805045 h 6857999"/>
              <a:gd name="connsiteX156" fmla="*/ 5243913 w 5913439"/>
              <a:gd name="connsiteY156" fmla="*/ 810883 h 6857999"/>
              <a:gd name="connsiteX157" fmla="*/ 5253343 w 5913439"/>
              <a:gd name="connsiteY157" fmla="*/ 817618 h 6857999"/>
              <a:gd name="connsiteX158" fmla="*/ 5263222 w 5913439"/>
              <a:gd name="connsiteY158" fmla="*/ 823456 h 6857999"/>
              <a:gd name="connsiteX159" fmla="*/ 5273101 w 5913439"/>
              <a:gd name="connsiteY159" fmla="*/ 828844 h 6857999"/>
              <a:gd name="connsiteX160" fmla="*/ 5283429 w 5913439"/>
              <a:gd name="connsiteY160" fmla="*/ 833784 h 6857999"/>
              <a:gd name="connsiteX161" fmla="*/ 5293757 w 5913439"/>
              <a:gd name="connsiteY161" fmla="*/ 837376 h 6857999"/>
              <a:gd name="connsiteX162" fmla="*/ 5299146 w 5913439"/>
              <a:gd name="connsiteY162" fmla="*/ 839173 h 6857999"/>
              <a:gd name="connsiteX163" fmla="*/ 5304983 w 5913439"/>
              <a:gd name="connsiteY163" fmla="*/ 840520 h 6857999"/>
              <a:gd name="connsiteX164" fmla="*/ 5310821 w 5913439"/>
              <a:gd name="connsiteY164" fmla="*/ 841418 h 6857999"/>
              <a:gd name="connsiteX165" fmla="*/ 5316209 w 5913439"/>
              <a:gd name="connsiteY165" fmla="*/ 842316 h 6857999"/>
              <a:gd name="connsiteX166" fmla="*/ 5322496 w 5913439"/>
              <a:gd name="connsiteY166" fmla="*/ 842316 h 6857999"/>
              <a:gd name="connsiteX167" fmla="*/ 5328334 w 5913439"/>
              <a:gd name="connsiteY167" fmla="*/ 842316 h 6857999"/>
              <a:gd name="connsiteX168" fmla="*/ 5333722 w 5913439"/>
              <a:gd name="connsiteY168" fmla="*/ 842316 h 6857999"/>
              <a:gd name="connsiteX169" fmla="*/ 5338213 w 5913439"/>
              <a:gd name="connsiteY169" fmla="*/ 843214 h 6857999"/>
              <a:gd name="connsiteX170" fmla="*/ 5342254 w 5913439"/>
              <a:gd name="connsiteY170" fmla="*/ 845010 h 6857999"/>
              <a:gd name="connsiteX171" fmla="*/ 5344948 w 5913439"/>
              <a:gd name="connsiteY171" fmla="*/ 847255 h 6857999"/>
              <a:gd name="connsiteX172" fmla="*/ 5347193 w 5913439"/>
              <a:gd name="connsiteY172" fmla="*/ 850399 h 6857999"/>
              <a:gd name="connsiteX173" fmla="*/ 5348092 w 5913439"/>
              <a:gd name="connsiteY173" fmla="*/ 853991 h 6857999"/>
              <a:gd name="connsiteX174" fmla="*/ 5348990 w 5913439"/>
              <a:gd name="connsiteY174" fmla="*/ 857583 h 6857999"/>
              <a:gd name="connsiteX175" fmla="*/ 5349439 w 5913439"/>
              <a:gd name="connsiteY175" fmla="*/ 862074 h 6857999"/>
              <a:gd name="connsiteX176" fmla="*/ 5348990 w 5913439"/>
              <a:gd name="connsiteY176" fmla="*/ 866564 h 6857999"/>
              <a:gd name="connsiteX177" fmla="*/ 5348990 w 5913439"/>
              <a:gd name="connsiteY177" fmla="*/ 871055 h 6857999"/>
              <a:gd name="connsiteX178" fmla="*/ 5347642 w 5913439"/>
              <a:gd name="connsiteY178" fmla="*/ 880485 h 6857999"/>
              <a:gd name="connsiteX179" fmla="*/ 5346295 w 5913439"/>
              <a:gd name="connsiteY179" fmla="*/ 890364 h 6857999"/>
              <a:gd name="connsiteX180" fmla="*/ 5345397 w 5913439"/>
              <a:gd name="connsiteY180" fmla="*/ 898895 h 6857999"/>
              <a:gd name="connsiteX181" fmla="*/ 5344948 w 5913439"/>
              <a:gd name="connsiteY181" fmla="*/ 955924 h 6857999"/>
              <a:gd name="connsiteX182" fmla="*/ 5344499 w 5913439"/>
              <a:gd name="connsiteY182" fmla="*/ 1013402 h 6857999"/>
              <a:gd name="connsiteX183" fmla="*/ 5344050 w 5913439"/>
              <a:gd name="connsiteY183" fmla="*/ 1128358 h 6857999"/>
              <a:gd name="connsiteX184" fmla="*/ 5356623 w 5913439"/>
              <a:gd name="connsiteY184" fmla="*/ 1125663 h 6857999"/>
              <a:gd name="connsiteX185" fmla="*/ 5362012 w 5913439"/>
              <a:gd name="connsiteY185" fmla="*/ 1125214 h 6857999"/>
              <a:gd name="connsiteX186" fmla="*/ 5366951 w 5913439"/>
              <a:gd name="connsiteY186" fmla="*/ 1124765 h 6857999"/>
              <a:gd name="connsiteX187" fmla="*/ 5370993 w 5913439"/>
              <a:gd name="connsiteY187" fmla="*/ 1124765 h 6857999"/>
              <a:gd name="connsiteX188" fmla="*/ 5375034 w 5913439"/>
              <a:gd name="connsiteY188" fmla="*/ 1124765 h 6857999"/>
              <a:gd name="connsiteX189" fmla="*/ 5378627 w 5913439"/>
              <a:gd name="connsiteY189" fmla="*/ 1125663 h 6857999"/>
              <a:gd name="connsiteX190" fmla="*/ 5381770 w 5913439"/>
              <a:gd name="connsiteY190" fmla="*/ 1126561 h 6857999"/>
              <a:gd name="connsiteX191" fmla="*/ 5384015 w 5913439"/>
              <a:gd name="connsiteY191" fmla="*/ 1127459 h 6857999"/>
              <a:gd name="connsiteX192" fmla="*/ 5386260 w 5913439"/>
              <a:gd name="connsiteY192" fmla="*/ 1129256 h 6857999"/>
              <a:gd name="connsiteX193" fmla="*/ 5388057 w 5913439"/>
              <a:gd name="connsiteY193" fmla="*/ 1130603 h 6857999"/>
              <a:gd name="connsiteX194" fmla="*/ 5389404 w 5913439"/>
              <a:gd name="connsiteY194" fmla="*/ 1132399 h 6857999"/>
              <a:gd name="connsiteX195" fmla="*/ 5390302 w 5913439"/>
              <a:gd name="connsiteY195" fmla="*/ 1134644 h 6857999"/>
              <a:gd name="connsiteX196" fmla="*/ 5391200 w 5913439"/>
              <a:gd name="connsiteY196" fmla="*/ 1136889 h 6857999"/>
              <a:gd name="connsiteX197" fmla="*/ 5391649 w 5913439"/>
              <a:gd name="connsiteY197" fmla="*/ 1139135 h 6857999"/>
              <a:gd name="connsiteX198" fmla="*/ 5392098 w 5913439"/>
              <a:gd name="connsiteY198" fmla="*/ 1141829 h 6857999"/>
              <a:gd name="connsiteX199" fmla="*/ 5392098 w 5913439"/>
              <a:gd name="connsiteY199" fmla="*/ 1147666 h 6857999"/>
              <a:gd name="connsiteX200" fmla="*/ 5391200 w 5913439"/>
              <a:gd name="connsiteY200" fmla="*/ 1153953 h 6857999"/>
              <a:gd name="connsiteX201" fmla="*/ 5389853 w 5913439"/>
              <a:gd name="connsiteY201" fmla="*/ 1160240 h 6857999"/>
              <a:gd name="connsiteX202" fmla="*/ 5388506 w 5913439"/>
              <a:gd name="connsiteY202" fmla="*/ 1166526 h 6857999"/>
              <a:gd name="connsiteX203" fmla="*/ 5385811 w 5913439"/>
              <a:gd name="connsiteY203" fmla="*/ 1179549 h 6857999"/>
              <a:gd name="connsiteX204" fmla="*/ 5384913 w 5913439"/>
              <a:gd name="connsiteY204" fmla="*/ 1185835 h 6857999"/>
              <a:gd name="connsiteX205" fmla="*/ 5384464 w 5913439"/>
              <a:gd name="connsiteY205" fmla="*/ 1191673 h 6857999"/>
              <a:gd name="connsiteX206" fmla="*/ 5385362 w 5913439"/>
              <a:gd name="connsiteY206" fmla="*/ 1207390 h 6857999"/>
              <a:gd name="connsiteX207" fmla="*/ 5387158 w 5913439"/>
              <a:gd name="connsiteY207" fmla="*/ 1223555 h 6857999"/>
              <a:gd name="connsiteX208" fmla="*/ 5389853 w 5913439"/>
              <a:gd name="connsiteY208" fmla="*/ 1239721 h 6857999"/>
              <a:gd name="connsiteX209" fmla="*/ 5392996 w 5913439"/>
              <a:gd name="connsiteY209" fmla="*/ 1255437 h 6857999"/>
              <a:gd name="connsiteX210" fmla="*/ 5398834 w 5913439"/>
              <a:gd name="connsiteY210" fmla="*/ 1287768 h 6857999"/>
              <a:gd name="connsiteX211" fmla="*/ 5401079 w 5913439"/>
              <a:gd name="connsiteY211" fmla="*/ 1303934 h 6857999"/>
              <a:gd name="connsiteX212" fmla="*/ 5402875 w 5913439"/>
              <a:gd name="connsiteY212" fmla="*/ 1320100 h 6857999"/>
              <a:gd name="connsiteX213" fmla="*/ 5403324 w 5913439"/>
              <a:gd name="connsiteY213" fmla="*/ 1327733 h 6857999"/>
              <a:gd name="connsiteX214" fmla="*/ 5403773 w 5913439"/>
              <a:gd name="connsiteY214" fmla="*/ 1336265 h 6857999"/>
              <a:gd name="connsiteX215" fmla="*/ 5403773 w 5913439"/>
              <a:gd name="connsiteY215" fmla="*/ 1343899 h 6857999"/>
              <a:gd name="connsiteX216" fmla="*/ 5403324 w 5913439"/>
              <a:gd name="connsiteY216" fmla="*/ 1351533 h 6857999"/>
              <a:gd name="connsiteX217" fmla="*/ 5402426 w 5913439"/>
              <a:gd name="connsiteY217" fmla="*/ 1359616 h 6857999"/>
              <a:gd name="connsiteX218" fmla="*/ 5401528 w 5913439"/>
              <a:gd name="connsiteY218" fmla="*/ 1367699 h 6857999"/>
              <a:gd name="connsiteX219" fmla="*/ 5399732 w 5913439"/>
              <a:gd name="connsiteY219" fmla="*/ 1375332 h 6857999"/>
              <a:gd name="connsiteX220" fmla="*/ 5397936 w 5913439"/>
              <a:gd name="connsiteY220" fmla="*/ 1382966 h 6857999"/>
              <a:gd name="connsiteX221" fmla="*/ 5395241 w 5913439"/>
              <a:gd name="connsiteY221" fmla="*/ 1390600 h 6857999"/>
              <a:gd name="connsiteX222" fmla="*/ 5392547 w 5913439"/>
              <a:gd name="connsiteY222" fmla="*/ 1398234 h 6857999"/>
              <a:gd name="connsiteX223" fmla="*/ 5388955 w 5913439"/>
              <a:gd name="connsiteY223" fmla="*/ 1405867 h 6857999"/>
              <a:gd name="connsiteX224" fmla="*/ 5384913 w 5913439"/>
              <a:gd name="connsiteY224" fmla="*/ 1413501 h 6857999"/>
              <a:gd name="connsiteX225" fmla="*/ 5379974 w 5913439"/>
              <a:gd name="connsiteY225" fmla="*/ 1421135 h 6857999"/>
              <a:gd name="connsiteX226" fmla="*/ 5374136 w 5913439"/>
              <a:gd name="connsiteY226" fmla="*/ 1428320 h 6857999"/>
              <a:gd name="connsiteX227" fmla="*/ 5368299 w 5913439"/>
              <a:gd name="connsiteY227" fmla="*/ 1435504 h 6857999"/>
              <a:gd name="connsiteX228" fmla="*/ 5361563 w 5913439"/>
              <a:gd name="connsiteY228" fmla="*/ 1443138 h 6857999"/>
              <a:gd name="connsiteX229" fmla="*/ 5335518 w 5913439"/>
              <a:gd name="connsiteY229" fmla="*/ 1475469 h 6857999"/>
              <a:gd name="connsiteX230" fmla="*/ 5339560 w 5913439"/>
              <a:gd name="connsiteY230" fmla="*/ 1484450 h 6857999"/>
              <a:gd name="connsiteX231" fmla="*/ 5342703 w 5913439"/>
              <a:gd name="connsiteY231" fmla="*/ 1493431 h 6857999"/>
              <a:gd name="connsiteX232" fmla="*/ 5344948 w 5913439"/>
              <a:gd name="connsiteY232" fmla="*/ 1501514 h 6857999"/>
              <a:gd name="connsiteX233" fmla="*/ 5346744 w 5913439"/>
              <a:gd name="connsiteY233" fmla="*/ 1510046 h 6857999"/>
              <a:gd name="connsiteX234" fmla="*/ 5347642 w 5913439"/>
              <a:gd name="connsiteY234" fmla="*/ 1518578 h 6857999"/>
              <a:gd name="connsiteX235" fmla="*/ 5348541 w 5913439"/>
              <a:gd name="connsiteY235" fmla="*/ 1526211 h 6857999"/>
              <a:gd name="connsiteX236" fmla="*/ 5348541 w 5913439"/>
              <a:gd name="connsiteY236" fmla="*/ 1533845 h 6857999"/>
              <a:gd name="connsiteX237" fmla="*/ 5348092 w 5913439"/>
              <a:gd name="connsiteY237" fmla="*/ 1541479 h 6857999"/>
              <a:gd name="connsiteX238" fmla="*/ 5347193 w 5913439"/>
              <a:gd name="connsiteY238" fmla="*/ 1548664 h 6857999"/>
              <a:gd name="connsiteX239" fmla="*/ 5345846 w 5913439"/>
              <a:gd name="connsiteY239" fmla="*/ 1556298 h 6857999"/>
              <a:gd name="connsiteX240" fmla="*/ 5344050 w 5913439"/>
              <a:gd name="connsiteY240" fmla="*/ 1563033 h 6857999"/>
              <a:gd name="connsiteX241" fmla="*/ 5341356 w 5913439"/>
              <a:gd name="connsiteY241" fmla="*/ 1569769 h 6857999"/>
              <a:gd name="connsiteX242" fmla="*/ 5337763 w 5913439"/>
              <a:gd name="connsiteY242" fmla="*/ 1576055 h 6857999"/>
              <a:gd name="connsiteX243" fmla="*/ 5334171 w 5913439"/>
              <a:gd name="connsiteY243" fmla="*/ 1581893 h 6857999"/>
              <a:gd name="connsiteX244" fmla="*/ 5330579 w 5913439"/>
              <a:gd name="connsiteY244" fmla="*/ 1588180 h 6857999"/>
              <a:gd name="connsiteX245" fmla="*/ 5326088 w 5913439"/>
              <a:gd name="connsiteY245" fmla="*/ 1594017 h 6857999"/>
              <a:gd name="connsiteX246" fmla="*/ 5321149 w 5913439"/>
              <a:gd name="connsiteY246" fmla="*/ 1598957 h 6857999"/>
              <a:gd name="connsiteX247" fmla="*/ 5315760 w 5913439"/>
              <a:gd name="connsiteY247" fmla="*/ 1603896 h 6857999"/>
              <a:gd name="connsiteX248" fmla="*/ 5309923 w 5913439"/>
              <a:gd name="connsiteY248" fmla="*/ 1608836 h 6857999"/>
              <a:gd name="connsiteX249" fmla="*/ 5303187 w 5913439"/>
              <a:gd name="connsiteY249" fmla="*/ 1612877 h 6857999"/>
              <a:gd name="connsiteX250" fmla="*/ 5296002 w 5913439"/>
              <a:gd name="connsiteY250" fmla="*/ 1616919 h 6857999"/>
              <a:gd name="connsiteX251" fmla="*/ 5288818 w 5913439"/>
              <a:gd name="connsiteY251" fmla="*/ 1620960 h 6857999"/>
              <a:gd name="connsiteX252" fmla="*/ 5281184 w 5913439"/>
              <a:gd name="connsiteY252" fmla="*/ 1624552 h 6857999"/>
              <a:gd name="connsiteX253" fmla="*/ 5273101 w 5913439"/>
              <a:gd name="connsiteY253" fmla="*/ 1627696 h 6857999"/>
              <a:gd name="connsiteX254" fmla="*/ 5264120 w 5913439"/>
              <a:gd name="connsiteY254" fmla="*/ 1630390 h 6857999"/>
              <a:gd name="connsiteX255" fmla="*/ 5255139 w 5913439"/>
              <a:gd name="connsiteY255" fmla="*/ 1632635 h 6857999"/>
              <a:gd name="connsiteX256" fmla="*/ 5246158 w 5913439"/>
              <a:gd name="connsiteY256" fmla="*/ 1634880 h 6857999"/>
              <a:gd name="connsiteX257" fmla="*/ 5236279 w 5913439"/>
              <a:gd name="connsiteY257" fmla="*/ 1636676 h 6857999"/>
              <a:gd name="connsiteX258" fmla="*/ 5225951 w 5913439"/>
              <a:gd name="connsiteY258" fmla="*/ 1637575 h 6857999"/>
              <a:gd name="connsiteX259" fmla="*/ 5215174 w 5913439"/>
              <a:gd name="connsiteY259" fmla="*/ 1638473 h 6857999"/>
              <a:gd name="connsiteX260" fmla="*/ 5204397 w 5913439"/>
              <a:gd name="connsiteY260" fmla="*/ 1638922 h 6857999"/>
              <a:gd name="connsiteX261" fmla="*/ 5193171 w 5913439"/>
              <a:gd name="connsiteY261" fmla="*/ 1638922 h 6857999"/>
              <a:gd name="connsiteX262" fmla="*/ 5183292 w 5913439"/>
              <a:gd name="connsiteY262" fmla="*/ 1641616 h 6857999"/>
              <a:gd name="connsiteX263" fmla="*/ 5173862 w 5913439"/>
              <a:gd name="connsiteY263" fmla="*/ 1644310 h 6857999"/>
              <a:gd name="connsiteX264" fmla="*/ 5163983 w 5913439"/>
              <a:gd name="connsiteY264" fmla="*/ 1646106 h 6857999"/>
              <a:gd name="connsiteX265" fmla="*/ 5154553 w 5913439"/>
              <a:gd name="connsiteY265" fmla="*/ 1647454 h 6857999"/>
              <a:gd name="connsiteX266" fmla="*/ 5144225 w 5913439"/>
              <a:gd name="connsiteY266" fmla="*/ 1647903 h 6857999"/>
              <a:gd name="connsiteX267" fmla="*/ 5134795 w 5913439"/>
              <a:gd name="connsiteY267" fmla="*/ 1647454 h 6857999"/>
              <a:gd name="connsiteX268" fmla="*/ 5129856 w 5913439"/>
              <a:gd name="connsiteY268" fmla="*/ 1647005 h 6857999"/>
              <a:gd name="connsiteX269" fmla="*/ 5124916 w 5913439"/>
              <a:gd name="connsiteY269" fmla="*/ 1646106 h 6857999"/>
              <a:gd name="connsiteX270" fmla="*/ 5119977 w 5913439"/>
              <a:gd name="connsiteY270" fmla="*/ 1644759 h 6857999"/>
              <a:gd name="connsiteX271" fmla="*/ 5114588 w 5913439"/>
              <a:gd name="connsiteY271" fmla="*/ 1643412 h 6857999"/>
              <a:gd name="connsiteX272" fmla="*/ 5104709 w 5913439"/>
              <a:gd name="connsiteY272" fmla="*/ 1647005 h 6857999"/>
              <a:gd name="connsiteX273" fmla="*/ 5094830 w 5913439"/>
              <a:gd name="connsiteY273" fmla="*/ 1650148 h 6857999"/>
              <a:gd name="connsiteX274" fmla="*/ 5084502 w 5913439"/>
              <a:gd name="connsiteY274" fmla="*/ 1651944 h 6857999"/>
              <a:gd name="connsiteX275" fmla="*/ 5079563 w 5913439"/>
              <a:gd name="connsiteY275" fmla="*/ 1652842 h 6857999"/>
              <a:gd name="connsiteX276" fmla="*/ 5074174 w 5913439"/>
              <a:gd name="connsiteY276" fmla="*/ 1653291 h 6857999"/>
              <a:gd name="connsiteX277" fmla="*/ 5069235 w 5913439"/>
              <a:gd name="connsiteY277" fmla="*/ 1653740 h 6857999"/>
              <a:gd name="connsiteX278" fmla="*/ 5063846 w 5913439"/>
              <a:gd name="connsiteY278" fmla="*/ 1653291 h 6857999"/>
              <a:gd name="connsiteX279" fmla="*/ 5058907 w 5913439"/>
              <a:gd name="connsiteY279" fmla="*/ 1652842 h 6857999"/>
              <a:gd name="connsiteX280" fmla="*/ 5053967 w 5913439"/>
              <a:gd name="connsiteY280" fmla="*/ 1652393 h 6857999"/>
              <a:gd name="connsiteX281" fmla="*/ 5049028 w 5913439"/>
              <a:gd name="connsiteY281" fmla="*/ 1651046 h 6857999"/>
              <a:gd name="connsiteX282" fmla="*/ 5043639 w 5913439"/>
              <a:gd name="connsiteY282" fmla="*/ 1649250 h 6857999"/>
              <a:gd name="connsiteX283" fmla="*/ 5038250 w 5913439"/>
              <a:gd name="connsiteY283" fmla="*/ 1647005 h 6857999"/>
              <a:gd name="connsiteX284" fmla="*/ 5033311 w 5913439"/>
              <a:gd name="connsiteY284" fmla="*/ 1644310 h 6857999"/>
              <a:gd name="connsiteX285" fmla="*/ 4911171 w 5913439"/>
              <a:gd name="connsiteY285" fmla="*/ 1665416 h 6857999"/>
              <a:gd name="connsiteX286" fmla="*/ 4911171 w 5913439"/>
              <a:gd name="connsiteY286" fmla="*/ 1675294 h 6857999"/>
              <a:gd name="connsiteX287" fmla="*/ 4910273 w 5913439"/>
              <a:gd name="connsiteY287" fmla="*/ 1685623 h 6857999"/>
              <a:gd name="connsiteX288" fmla="*/ 5237626 w 5913439"/>
              <a:gd name="connsiteY288" fmla="*/ 1766900 h 6857999"/>
              <a:gd name="connsiteX289" fmla="*/ 5264120 w 5913439"/>
              <a:gd name="connsiteY289" fmla="*/ 1774533 h 6857999"/>
              <a:gd name="connsiteX290" fmla="*/ 5291512 w 5913439"/>
              <a:gd name="connsiteY290" fmla="*/ 1781269 h 6857999"/>
              <a:gd name="connsiteX291" fmla="*/ 5345846 w 5913439"/>
              <a:gd name="connsiteY291" fmla="*/ 1794291 h 6857999"/>
              <a:gd name="connsiteX292" fmla="*/ 5399732 w 5913439"/>
              <a:gd name="connsiteY292" fmla="*/ 1806865 h 6857999"/>
              <a:gd name="connsiteX293" fmla="*/ 5454066 w 5913439"/>
              <a:gd name="connsiteY293" fmla="*/ 1820785 h 6857999"/>
              <a:gd name="connsiteX294" fmla="*/ 5480560 w 5913439"/>
              <a:gd name="connsiteY294" fmla="*/ 1827521 h 6857999"/>
              <a:gd name="connsiteX295" fmla="*/ 5507503 w 5913439"/>
              <a:gd name="connsiteY295" fmla="*/ 1835155 h 6857999"/>
              <a:gd name="connsiteX296" fmla="*/ 5534445 w 5913439"/>
              <a:gd name="connsiteY296" fmla="*/ 1843237 h 6857999"/>
              <a:gd name="connsiteX297" fmla="*/ 5560490 w 5913439"/>
              <a:gd name="connsiteY297" fmla="*/ 1852218 h 6857999"/>
              <a:gd name="connsiteX298" fmla="*/ 5586983 w 5913439"/>
              <a:gd name="connsiteY298" fmla="*/ 1861199 h 6857999"/>
              <a:gd name="connsiteX299" fmla="*/ 5613028 w 5913439"/>
              <a:gd name="connsiteY299" fmla="*/ 1871527 h 6857999"/>
              <a:gd name="connsiteX300" fmla="*/ 5639072 w 5913439"/>
              <a:gd name="connsiteY300" fmla="*/ 1882753 h 6857999"/>
              <a:gd name="connsiteX301" fmla="*/ 5664219 w 5913439"/>
              <a:gd name="connsiteY301" fmla="*/ 1894429 h 6857999"/>
              <a:gd name="connsiteX302" fmla="*/ 5676792 w 5913439"/>
              <a:gd name="connsiteY302" fmla="*/ 1897123 h 6857999"/>
              <a:gd name="connsiteX303" fmla="*/ 5688467 w 5913439"/>
              <a:gd name="connsiteY303" fmla="*/ 1900266 h 6857999"/>
              <a:gd name="connsiteX304" fmla="*/ 5699245 w 5913439"/>
              <a:gd name="connsiteY304" fmla="*/ 1903858 h 6857999"/>
              <a:gd name="connsiteX305" fmla="*/ 5710022 w 5913439"/>
              <a:gd name="connsiteY305" fmla="*/ 1907900 h 6857999"/>
              <a:gd name="connsiteX306" fmla="*/ 5719002 w 5913439"/>
              <a:gd name="connsiteY306" fmla="*/ 1912390 h 6857999"/>
              <a:gd name="connsiteX307" fmla="*/ 5727534 w 5913439"/>
              <a:gd name="connsiteY307" fmla="*/ 1917330 h 6857999"/>
              <a:gd name="connsiteX308" fmla="*/ 5731127 w 5913439"/>
              <a:gd name="connsiteY308" fmla="*/ 1920922 h 6857999"/>
              <a:gd name="connsiteX309" fmla="*/ 5734719 w 5913439"/>
              <a:gd name="connsiteY309" fmla="*/ 1924066 h 6857999"/>
              <a:gd name="connsiteX310" fmla="*/ 5738311 w 5913439"/>
              <a:gd name="connsiteY310" fmla="*/ 1927209 h 6857999"/>
              <a:gd name="connsiteX311" fmla="*/ 5741455 w 5913439"/>
              <a:gd name="connsiteY311" fmla="*/ 1930352 h 6857999"/>
              <a:gd name="connsiteX312" fmla="*/ 5744149 w 5913439"/>
              <a:gd name="connsiteY312" fmla="*/ 1933944 h 6857999"/>
              <a:gd name="connsiteX313" fmla="*/ 5746843 w 5913439"/>
              <a:gd name="connsiteY313" fmla="*/ 1937986 h 6857999"/>
              <a:gd name="connsiteX314" fmla="*/ 5749089 w 5913439"/>
              <a:gd name="connsiteY314" fmla="*/ 1941578 h 6857999"/>
              <a:gd name="connsiteX315" fmla="*/ 5751334 w 5913439"/>
              <a:gd name="connsiteY315" fmla="*/ 1946069 h 6857999"/>
              <a:gd name="connsiteX316" fmla="*/ 5752681 w 5913439"/>
              <a:gd name="connsiteY316" fmla="*/ 1950559 h 6857999"/>
              <a:gd name="connsiteX317" fmla="*/ 5754028 w 5913439"/>
              <a:gd name="connsiteY317" fmla="*/ 1955498 h 6857999"/>
              <a:gd name="connsiteX318" fmla="*/ 5755375 w 5913439"/>
              <a:gd name="connsiteY318" fmla="*/ 1960438 h 6857999"/>
              <a:gd name="connsiteX319" fmla="*/ 5755824 w 5913439"/>
              <a:gd name="connsiteY319" fmla="*/ 1965377 h 6857999"/>
              <a:gd name="connsiteX320" fmla="*/ 5756273 w 5913439"/>
              <a:gd name="connsiteY320" fmla="*/ 1970766 h 6857999"/>
              <a:gd name="connsiteX321" fmla="*/ 5756273 w 5913439"/>
              <a:gd name="connsiteY321" fmla="*/ 1976604 h 6857999"/>
              <a:gd name="connsiteX322" fmla="*/ 5755824 w 5913439"/>
              <a:gd name="connsiteY322" fmla="*/ 1982441 h 6857999"/>
              <a:gd name="connsiteX323" fmla="*/ 5755375 w 5913439"/>
              <a:gd name="connsiteY323" fmla="*/ 1988728 h 6857999"/>
              <a:gd name="connsiteX324" fmla="*/ 5754028 w 5913439"/>
              <a:gd name="connsiteY324" fmla="*/ 1995463 h 6857999"/>
              <a:gd name="connsiteX325" fmla="*/ 5752681 w 5913439"/>
              <a:gd name="connsiteY325" fmla="*/ 2002199 h 6857999"/>
              <a:gd name="connsiteX326" fmla="*/ 5750885 w 5913439"/>
              <a:gd name="connsiteY326" fmla="*/ 2009384 h 6857999"/>
              <a:gd name="connsiteX327" fmla="*/ 5748639 w 5913439"/>
              <a:gd name="connsiteY327" fmla="*/ 2016569 h 6857999"/>
              <a:gd name="connsiteX328" fmla="*/ 5747292 w 5913439"/>
              <a:gd name="connsiteY328" fmla="*/ 2022406 h 6857999"/>
              <a:gd name="connsiteX329" fmla="*/ 5745496 w 5913439"/>
              <a:gd name="connsiteY329" fmla="*/ 2027795 h 6857999"/>
              <a:gd name="connsiteX330" fmla="*/ 5744598 w 5913439"/>
              <a:gd name="connsiteY330" fmla="*/ 2034081 h 6857999"/>
              <a:gd name="connsiteX331" fmla="*/ 5744149 w 5913439"/>
              <a:gd name="connsiteY331" fmla="*/ 2039919 h 6857999"/>
              <a:gd name="connsiteX332" fmla="*/ 5743700 w 5913439"/>
              <a:gd name="connsiteY332" fmla="*/ 2052043 h 6857999"/>
              <a:gd name="connsiteX333" fmla="*/ 5743700 w 5913439"/>
              <a:gd name="connsiteY333" fmla="*/ 2064168 h 6857999"/>
              <a:gd name="connsiteX334" fmla="*/ 5745496 w 5913439"/>
              <a:gd name="connsiteY334" fmla="*/ 2089314 h 6857999"/>
              <a:gd name="connsiteX335" fmla="*/ 5745945 w 5913439"/>
              <a:gd name="connsiteY335" fmla="*/ 2102336 h 6857999"/>
              <a:gd name="connsiteX336" fmla="*/ 5746843 w 5913439"/>
              <a:gd name="connsiteY336" fmla="*/ 2114012 h 6857999"/>
              <a:gd name="connsiteX337" fmla="*/ 5749538 w 5913439"/>
              <a:gd name="connsiteY337" fmla="*/ 2128830 h 6857999"/>
              <a:gd name="connsiteX338" fmla="*/ 5751334 w 5913439"/>
              <a:gd name="connsiteY338" fmla="*/ 2143649 h 6857999"/>
              <a:gd name="connsiteX339" fmla="*/ 5751783 w 5913439"/>
              <a:gd name="connsiteY339" fmla="*/ 2157569 h 6857999"/>
              <a:gd name="connsiteX340" fmla="*/ 5751334 w 5913439"/>
              <a:gd name="connsiteY340" fmla="*/ 2171040 h 6857999"/>
              <a:gd name="connsiteX341" fmla="*/ 5749987 w 5913439"/>
              <a:gd name="connsiteY341" fmla="*/ 2184961 h 6857999"/>
              <a:gd name="connsiteX342" fmla="*/ 5747741 w 5913439"/>
              <a:gd name="connsiteY342" fmla="*/ 2197534 h 6857999"/>
              <a:gd name="connsiteX343" fmla="*/ 5743700 w 5913439"/>
              <a:gd name="connsiteY343" fmla="*/ 2209658 h 6857999"/>
              <a:gd name="connsiteX344" fmla="*/ 5739210 w 5913439"/>
              <a:gd name="connsiteY344" fmla="*/ 2222231 h 6857999"/>
              <a:gd name="connsiteX345" fmla="*/ 5733821 w 5913439"/>
              <a:gd name="connsiteY345" fmla="*/ 2233458 h 6857999"/>
              <a:gd name="connsiteX346" fmla="*/ 5727534 w 5913439"/>
              <a:gd name="connsiteY346" fmla="*/ 2244683 h 6857999"/>
              <a:gd name="connsiteX347" fmla="*/ 5720350 w 5913439"/>
              <a:gd name="connsiteY347" fmla="*/ 2255461 h 6857999"/>
              <a:gd name="connsiteX348" fmla="*/ 5712267 w 5913439"/>
              <a:gd name="connsiteY348" fmla="*/ 2265789 h 6857999"/>
              <a:gd name="connsiteX349" fmla="*/ 5702388 w 5913439"/>
              <a:gd name="connsiteY349" fmla="*/ 2275668 h 6857999"/>
              <a:gd name="connsiteX350" fmla="*/ 5692509 w 5913439"/>
              <a:gd name="connsiteY350" fmla="*/ 2285098 h 6857999"/>
              <a:gd name="connsiteX351" fmla="*/ 5681283 w 5913439"/>
              <a:gd name="connsiteY351" fmla="*/ 2294977 h 6857999"/>
              <a:gd name="connsiteX352" fmla="*/ 5668709 w 5913439"/>
              <a:gd name="connsiteY352" fmla="*/ 2303509 h 6857999"/>
              <a:gd name="connsiteX353" fmla="*/ 5677690 w 5913439"/>
              <a:gd name="connsiteY353" fmla="*/ 2309795 h 6857999"/>
              <a:gd name="connsiteX354" fmla="*/ 5686671 w 5913439"/>
              <a:gd name="connsiteY354" fmla="*/ 2316980 h 6857999"/>
              <a:gd name="connsiteX355" fmla="*/ 5695203 w 5913439"/>
              <a:gd name="connsiteY355" fmla="*/ 2325063 h 6857999"/>
              <a:gd name="connsiteX356" fmla="*/ 5698795 w 5913439"/>
              <a:gd name="connsiteY356" fmla="*/ 2328655 h 6857999"/>
              <a:gd name="connsiteX357" fmla="*/ 5701939 w 5913439"/>
              <a:gd name="connsiteY357" fmla="*/ 2332696 h 6857999"/>
              <a:gd name="connsiteX358" fmla="*/ 5705082 w 5913439"/>
              <a:gd name="connsiteY358" fmla="*/ 2336738 h 6857999"/>
              <a:gd name="connsiteX359" fmla="*/ 5706878 w 5913439"/>
              <a:gd name="connsiteY359" fmla="*/ 2340779 h 6857999"/>
              <a:gd name="connsiteX360" fmla="*/ 5708225 w 5913439"/>
              <a:gd name="connsiteY360" fmla="*/ 2344821 h 6857999"/>
              <a:gd name="connsiteX361" fmla="*/ 5708225 w 5913439"/>
              <a:gd name="connsiteY361" fmla="*/ 2348862 h 6857999"/>
              <a:gd name="connsiteX362" fmla="*/ 5708225 w 5913439"/>
              <a:gd name="connsiteY362" fmla="*/ 2351107 h 6857999"/>
              <a:gd name="connsiteX363" fmla="*/ 5707776 w 5913439"/>
              <a:gd name="connsiteY363" fmla="*/ 2352903 h 6857999"/>
              <a:gd name="connsiteX364" fmla="*/ 5706878 w 5913439"/>
              <a:gd name="connsiteY364" fmla="*/ 2354700 h 6857999"/>
              <a:gd name="connsiteX365" fmla="*/ 5705531 w 5913439"/>
              <a:gd name="connsiteY365" fmla="*/ 2356945 h 6857999"/>
              <a:gd name="connsiteX366" fmla="*/ 5704184 w 5913439"/>
              <a:gd name="connsiteY366" fmla="*/ 2359190 h 6857999"/>
              <a:gd name="connsiteX367" fmla="*/ 5702388 w 5913439"/>
              <a:gd name="connsiteY367" fmla="*/ 2360986 h 6857999"/>
              <a:gd name="connsiteX368" fmla="*/ 5697897 w 5913439"/>
              <a:gd name="connsiteY368" fmla="*/ 2364579 h 6857999"/>
              <a:gd name="connsiteX369" fmla="*/ 5693407 w 5913439"/>
              <a:gd name="connsiteY369" fmla="*/ 2368171 h 6857999"/>
              <a:gd name="connsiteX370" fmla="*/ 5688467 w 5913439"/>
              <a:gd name="connsiteY370" fmla="*/ 2371763 h 6857999"/>
              <a:gd name="connsiteX371" fmla="*/ 5679487 w 5913439"/>
              <a:gd name="connsiteY371" fmla="*/ 2379846 h 6857999"/>
              <a:gd name="connsiteX372" fmla="*/ 5670506 w 5913439"/>
              <a:gd name="connsiteY372" fmla="*/ 2388827 h 6857999"/>
              <a:gd name="connsiteX373" fmla="*/ 5661974 w 5913439"/>
              <a:gd name="connsiteY373" fmla="*/ 2398706 h 6857999"/>
              <a:gd name="connsiteX374" fmla="*/ 5644461 w 5913439"/>
              <a:gd name="connsiteY374" fmla="*/ 2417566 h 6857999"/>
              <a:gd name="connsiteX375" fmla="*/ 5635031 w 5913439"/>
              <a:gd name="connsiteY375" fmla="*/ 2426996 h 6857999"/>
              <a:gd name="connsiteX376" fmla="*/ 5626050 w 5913439"/>
              <a:gd name="connsiteY376" fmla="*/ 2435528 h 6857999"/>
              <a:gd name="connsiteX377" fmla="*/ 5621111 w 5913439"/>
              <a:gd name="connsiteY377" fmla="*/ 2439569 h 6857999"/>
              <a:gd name="connsiteX378" fmla="*/ 5616171 w 5913439"/>
              <a:gd name="connsiteY378" fmla="*/ 2443161 h 6857999"/>
              <a:gd name="connsiteX379" fmla="*/ 5611232 w 5913439"/>
              <a:gd name="connsiteY379" fmla="*/ 2446305 h 6857999"/>
              <a:gd name="connsiteX380" fmla="*/ 5605843 w 5913439"/>
              <a:gd name="connsiteY380" fmla="*/ 2448999 h 6857999"/>
              <a:gd name="connsiteX381" fmla="*/ 5600455 w 5913439"/>
              <a:gd name="connsiteY381" fmla="*/ 2451693 h 6857999"/>
              <a:gd name="connsiteX382" fmla="*/ 5594617 w 5913439"/>
              <a:gd name="connsiteY382" fmla="*/ 2453489 h 6857999"/>
              <a:gd name="connsiteX383" fmla="*/ 5588779 w 5913439"/>
              <a:gd name="connsiteY383" fmla="*/ 2455286 h 6857999"/>
              <a:gd name="connsiteX384" fmla="*/ 5582942 w 5913439"/>
              <a:gd name="connsiteY384" fmla="*/ 2456633 h 6857999"/>
              <a:gd name="connsiteX385" fmla="*/ 5576655 w 5913439"/>
              <a:gd name="connsiteY385" fmla="*/ 2457082 h 6857999"/>
              <a:gd name="connsiteX386" fmla="*/ 5570369 w 5913439"/>
              <a:gd name="connsiteY386" fmla="*/ 2457082 h 6857999"/>
              <a:gd name="connsiteX387" fmla="*/ 5563633 w 5913439"/>
              <a:gd name="connsiteY387" fmla="*/ 2456633 h 6857999"/>
              <a:gd name="connsiteX388" fmla="*/ 5555999 w 5913439"/>
              <a:gd name="connsiteY388" fmla="*/ 2455286 h 6857999"/>
              <a:gd name="connsiteX389" fmla="*/ 5548815 w 5913439"/>
              <a:gd name="connsiteY389" fmla="*/ 2453489 h 6857999"/>
              <a:gd name="connsiteX390" fmla="*/ 5541181 w 5913439"/>
              <a:gd name="connsiteY390" fmla="*/ 2450795 h 6857999"/>
              <a:gd name="connsiteX391" fmla="*/ 5533547 w 5913439"/>
              <a:gd name="connsiteY391" fmla="*/ 2447652 h 6857999"/>
              <a:gd name="connsiteX392" fmla="*/ 5525464 w 5913439"/>
              <a:gd name="connsiteY392" fmla="*/ 2443611 h 6857999"/>
              <a:gd name="connsiteX393" fmla="*/ 5517382 w 5913439"/>
              <a:gd name="connsiteY393" fmla="*/ 2447203 h 6857999"/>
              <a:gd name="connsiteX394" fmla="*/ 5510197 w 5913439"/>
              <a:gd name="connsiteY394" fmla="*/ 2450346 h 6857999"/>
              <a:gd name="connsiteX395" fmla="*/ 5503012 w 5913439"/>
              <a:gd name="connsiteY395" fmla="*/ 2453489 h 6857999"/>
              <a:gd name="connsiteX396" fmla="*/ 5495827 w 5913439"/>
              <a:gd name="connsiteY396" fmla="*/ 2456184 h 6857999"/>
              <a:gd name="connsiteX397" fmla="*/ 5480111 w 5913439"/>
              <a:gd name="connsiteY397" fmla="*/ 2460674 h 6857999"/>
              <a:gd name="connsiteX398" fmla="*/ 5465292 w 5913439"/>
              <a:gd name="connsiteY398" fmla="*/ 2464716 h 6857999"/>
              <a:gd name="connsiteX399" fmla="*/ 5449576 w 5913439"/>
              <a:gd name="connsiteY399" fmla="*/ 2467410 h 6857999"/>
              <a:gd name="connsiteX400" fmla="*/ 5434308 w 5913439"/>
              <a:gd name="connsiteY400" fmla="*/ 2470553 h 6857999"/>
              <a:gd name="connsiteX401" fmla="*/ 5419041 w 5913439"/>
              <a:gd name="connsiteY401" fmla="*/ 2471901 h 6857999"/>
              <a:gd name="connsiteX402" fmla="*/ 5403324 w 5913439"/>
              <a:gd name="connsiteY402" fmla="*/ 2473248 h 6857999"/>
              <a:gd name="connsiteX403" fmla="*/ 5371891 w 5913439"/>
              <a:gd name="connsiteY403" fmla="*/ 2475044 h 6857999"/>
              <a:gd name="connsiteX404" fmla="*/ 5341356 w 5913439"/>
              <a:gd name="connsiteY404" fmla="*/ 2476840 h 6857999"/>
              <a:gd name="connsiteX405" fmla="*/ 5325190 w 5913439"/>
              <a:gd name="connsiteY405" fmla="*/ 2477738 h 6857999"/>
              <a:gd name="connsiteX406" fmla="*/ 5309923 w 5913439"/>
              <a:gd name="connsiteY406" fmla="*/ 2478636 h 6857999"/>
              <a:gd name="connsiteX407" fmla="*/ 5294206 w 5913439"/>
              <a:gd name="connsiteY407" fmla="*/ 2479983 h 6857999"/>
              <a:gd name="connsiteX408" fmla="*/ 5278939 w 5913439"/>
              <a:gd name="connsiteY408" fmla="*/ 2482228 h 6857999"/>
              <a:gd name="connsiteX409" fmla="*/ 5275346 w 5913439"/>
              <a:gd name="connsiteY409" fmla="*/ 2506477 h 6857999"/>
              <a:gd name="connsiteX410" fmla="*/ 5278939 w 5913439"/>
              <a:gd name="connsiteY410" fmla="*/ 2523540 h 6857999"/>
              <a:gd name="connsiteX411" fmla="*/ 5282531 w 5913439"/>
              <a:gd name="connsiteY411" fmla="*/ 2540604 h 6857999"/>
              <a:gd name="connsiteX412" fmla="*/ 5285225 w 5913439"/>
              <a:gd name="connsiteY412" fmla="*/ 2558117 h 6857999"/>
              <a:gd name="connsiteX413" fmla="*/ 5287021 w 5913439"/>
              <a:gd name="connsiteY413" fmla="*/ 2575181 h 6857999"/>
              <a:gd name="connsiteX414" fmla="*/ 5287919 w 5913439"/>
              <a:gd name="connsiteY414" fmla="*/ 2584162 h 6857999"/>
              <a:gd name="connsiteX415" fmla="*/ 5287919 w 5913439"/>
              <a:gd name="connsiteY415" fmla="*/ 2592693 h 6857999"/>
              <a:gd name="connsiteX416" fmla="*/ 5287919 w 5913439"/>
              <a:gd name="connsiteY416" fmla="*/ 2601225 h 6857999"/>
              <a:gd name="connsiteX417" fmla="*/ 5287021 w 5913439"/>
              <a:gd name="connsiteY417" fmla="*/ 2609757 h 6857999"/>
              <a:gd name="connsiteX418" fmla="*/ 5286123 w 5913439"/>
              <a:gd name="connsiteY418" fmla="*/ 2618738 h 6857999"/>
              <a:gd name="connsiteX419" fmla="*/ 5284776 w 5913439"/>
              <a:gd name="connsiteY419" fmla="*/ 2627270 h 6857999"/>
              <a:gd name="connsiteX420" fmla="*/ 5282531 w 5913439"/>
              <a:gd name="connsiteY420" fmla="*/ 2635802 h 6857999"/>
              <a:gd name="connsiteX421" fmla="*/ 5279837 w 5913439"/>
              <a:gd name="connsiteY421" fmla="*/ 2644783 h 6857999"/>
              <a:gd name="connsiteX422" fmla="*/ 5282531 w 5913439"/>
              <a:gd name="connsiteY422" fmla="*/ 2649722 h 6857999"/>
              <a:gd name="connsiteX423" fmla="*/ 5284776 w 5913439"/>
              <a:gd name="connsiteY423" fmla="*/ 2655560 h 6857999"/>
              <a:gd name="connsiteX424" fmla="*/ 5286123 w 5913439"/>
              <a:gd name="connsiteY424" fmla="*/ 2660499 h 6857999"/>
              <a:gd name="connsiteX425" fmla="*/ 5287470 w 5913439"/>
              <a:gd name="connsiteY425" fmla="*/ 2665439 h 6857999"/>
              <a:gd name="connsiteX426" fmla="*/ 5287919 w 5913439"/>
              <a:gd name="connsiteY426" fmla="*/ 2670827 h 6857999"/>
              <a:gd name="connsiteX427" fmla="*/ 5288369 w 5913439"/>
              <a:gd name="connsiteY427" fmla="*/ 2675767 h 6857999"/>
              <a:gd name="connsiteX428" fmla="*/ 5288369 w 5913439"/>
              <a:gd name="connsiteY428" fmla="*/ 2680706 h 6857999"/>
              <a:gd name="connsiteX429" fmla="*/ 5287919 w 5913439"/>
              <a:gd name="connsiteY429" fmla="*/ 2686095 h 6857999"/>
              <a:gd name="connsiteX430" fmla="*/ 5286123 w 5913439"/>
              <a:gd name="connsiteY430" fmla="*/ 2696423 h 6857999"/>
              <a:gd name="connsiteX431" fmla="*/ 5283878 w 5913439"/>
              <a:gd name="connsiteY431" fmla="*/ 2706751 h 6857999"/>
              <a:gd name="connsiteX432" fmla="*/ 5278490 w 5913439"/>
              <a:gd name="connsiteY432" fmla="*/ 2727407 h 6857999"/>
              <a:gd name="connsiteX433" fmla="*/ 5276244 w 5913439"/>
              <a:gd name="connsiteY433" fmla="*/ 2747165 h 6857999"/>
              <a:gd name="connsiteX434" fmla="*/ 5273101 w 5913439"/>
              <a:gd name="connsiteY434" fmla="*/ 2766923 h 6857999"/>
              <a:gd name="connsiteX435" fmla="*/ 5270856 w 5913439"/>
              <a:gd name="connsiteY435" fmla="*/ 2776802 h 6857999"/>
              <a:gd name="connsiteX436" fmla="*/ 5268611 w 5913439"/>
              <a:gd name="connsiteY436" fmla="*/ 2786232 h 6857999"/>
              <a:gd name="connsiteX437" fmla="*/ 5265916 w 5913439"/>
              <a:gd name="connsiteY437" fmla="*/ 2795213 h 6857999"/>
              <a:gd name="connsiteX438" fmla="*/ 5262324 w 5913439"/>
              <a:gd name="connsiteY438" fmla="*/ 2805092 h 6857999"/>
              <a:gd name="connsiteX439" fmla="*/ 5259181 w 5913439"/>
              <a:gd name="connsiteY439" fmla="*/ 2813624 h 6857999"/>
              <a:gd name="connsiteX440" fmla="*/ 5255139 w 5913439"/>
              <a:gd name="connsiteY440" fmla="*/ 2822604 h 6857999"/>
              <a:gd name="connsiteX441" fmla="*/ 5250200 w 5913439"/>
              <a:gd name="connsiteY441" fmla="*/ 2830688 h 6857999"/>
              <a:gd name="connsiteX442" fmla="*/ 5244811 w 5913439"/>
              <a:gd name="connsiteY442" fmla="*/ 2839668 h 6857999"/>
              <a:gd name="connsiteX443" fmla="*/ 5238974 w 5913439"/>
              <a:gd name="connsiteY443" fmla="*/ 2847302 h 6857999"/>
              <a:gd name="connsiteX444" fmla="*/ 5232238 w 5913439"/>
              <a:gd name="connsiteY444" fmla="*/ 2854936 h 6857999"/>
              <a:gd name="connsiteX445" fmla="*/ 5224155 w 5913439"/>
              <a:gd name="connsiteY445" fmla="*/ 2861671 h 6857999"/>
              <a:gd name="connsiteX446" fmla="*/ 5216072 w 5913439"/>
              <a:gd name="connsiteY446" fmla="*/ 2868407 h 6857999"/>
              <a:gd name="connsiteX447" fmla="*/ 5216521 w 5913439"/>
              <a:gd name="connsiteY447" fmla="*/ 2869754 h 6857999"/>
              <a:gd name="connsiteX448" fmla="*/ 5216970 w 5913439"/>
              <a:gd name="connsiteY448" fmla="*/ 2871102 h 6857999"/>
              <a:gd name="connsiteX449" fmla="*/ 5216970 w 5913439"/>
              <a:gd name="connsiteY449" fmla="*/ 2872448 h 6857999"/>
              <a:gd name="connsiteX450" fmla="*/ 5216970 w 5913439"/>
              <a:gd name="connsiteY450" fmla="*/ 2874245 h 6857999"/>
              <a:gd name="connsiteX451" fmla="*/ 5215623 w 5913439"/>
              <a:gd name="connsiteY451" fmla="*/ 2876490 h 6857999"/>
              <a:gd name="connsiteX452" fmla="*/ 5213827 w 5913439"/>
              <a:gd name="connsiteY452" fmla="*/ 2879184 h 6857999"/>
              <a:gd name="connsiteX453" fmla="*/ 5211582 w 5913439"/>
              <a:gd name="connsiteY453" fmla="*/ 2881430 h 6857999"/>
              <a:gd name="connsiteX454" fmla="*/ 5208888 w 5913439"/>
              <a:gd name="connsiteY454" fmla="*/ 2883675 h 6857999"/>
              <a:gd name="connsiteX455" fmla="*/ 5203499 w 5913439"/>
              <a:gd name="connsiteY455" fmla="*/ 2888165 h 6857999"/>
              <a:gd name="connsiteX456" fmla="*/ 5200805 w 5913439"/>
              <a:gd name="connsiteY456" fmla="*/ 2890410 h 6857999"/>
              <a:gd name="connsiteX457" fmla="*/ 5199009 w 5913439"/>
              <a:gd name="connsiteY457" fmla="*/ 2893105 h 6857999"/>
              <a:gd name="connsiteX458" fmla="*/ 5198110 w 5913439"/>
              <a:gd name="connsiteY458" fmla="*/ 2895350 h 6857999"/>
              <a:gd name="connsiteX459" fmla="*/ 5198110 w 5913439"/>
              <a:gd name="connsiteY459" fmla="*/ 2896697 h 6857999"/>
              <a:gd name="connsiteX460" fmla="*/ 5198110 w 5913439"/>
              <a:gd name="connsiteY460" fmla="*/ 2897595 h 6857999"/>
              <a:gd name="connsiteX461" fmla="*/ 5198560 w 5913439"/>
              <a:gd name="connsiteY461" fmla="*/ 2898942 h 6857999"/>
              <a:gd name="connsiteX462" fmla="*/ 5199009 w 5913439"/>
              <a:gd name="connsiteY462" fmla="*/ 2900289 h 6857999"/>
              <a:gd name="connsiteX463" fmla="*/ 5201703 w 5913439"/>
              <a:gd name="connsiteY463" fmla="*/ 2902984 h 6857999"/>
              <a:gd name="connsiteX464" fmla="*/ 5205744 w 5913439"/>
              <a:gd name="connsiteY464" fmla="*/ 2905678 h 6857999"/>
              <a:gd name="connsiteX465" fmla="*/ 5212031 w 5913439"/>
              <a:gd name="connsiteY465" fmla="*/ 2908372 h 6857999"/>
              <a:gd name="connsiteX466" fmla="*/ 5216970 w 5913439"/>
              <a:gd name="connsiteY466" fmla="*/ 2911515 h 6857999"/>
              <a:gd name="connsiteX467" fmla="*/ 5221461 w 5913439"/>
              <a:gd name="connsiteY467" fmla="*/ 2914210 h 6857999"/>
              <a:gd name="connsiteX468" fmla="*/ 5225502 w 5913439"/>
              <a:gd name="connsiteY468" fmla="*/ 2917802 h 6857999"/>
              <a:gd name="connsiteX469" fmla="*/ 5229544 w 5913439"/>
              <a:gd name="connsiteY469" fmla="*/ 2921394 h 6857999"/>
              <a:gd name="connsiteX470" fmla="*/ 5232687 w 5913439"/>
              <a:gd name="connsiteY470" fmla="*/ 2924987 h 6857999"/>
              <a:gd name="connsiteX471" fmla="*/ 5235381 w 5913439"/>
              <a:gd name="connsiteY471" fmla="*/ 2929028 h 6857999"/>
              <a:gd name="connsiteX472" fmla="*/ 5237177 w 5913439"/>
              <a:gd name="connsiteY472" fmla="*/ 2933070 h 6857999"/>
              <a:gd name="connsiteX473" fmla="*/ 5238525 w 5913439"/>
              <a:gd name="connsiteY473" fmla="*/ 2937111 h 6857999"/>
              <a:gd name="connsiteX474" fmla="*/ 5239423 w 5913439"/>
              <a:gd name="connsiteY474" fmla="*/ 2940704 h 6857999"/>
              <a:gd name="connsiteX475" fmla="*/ 5239423 w 5913439"/>
              <a:gd name="connsiteY475" fmla="*/ 2944745 h 6857999"/>
              <a:gd name="connsiteX476" fmla="*/ 5238974 w 5913439"/>
              <a:gd name="connsiteY476" fmla="*/ 2948337 h 6857999"/>
              <a:gd name="connsiteX477" fmla="*/ 5238075 w 5913439"/>
              <a:gd name="connsiteY477" fmla="*/ 2951481 h 6857999"/>
              <a:gd name="connsiteX478" fmla="*/ 5236728 w 5913439"/>
              <a:gd name="connsiteY478" fmla="*/ 2954175 h 6857999"/>
              <a:gd name="connsiteX479" fmla="*/ 5234483 w 5913439"/>
              <a:gd name="connsiteY479" fmla="*/ 2956420 h 6857999"/>
              <a:gd name="connsiteX480" fmla="*/ 5231340 w 5913439"/>
              <a:gd name="connsiteY480" fmla="*/ 2957767 h 6857999"/>
              <a:gd name="connsiteX481" fmla="*/ 5227747 w 5913439"/>
              <a:gd name="connsiteY481" fmla="*/ 2958665 h 6857999"/>
              <a:gd name="connsiteX482" fmla="*/ 5222359 w 5913439"/>
              <a:gd name="connsiteY482" fmla="*/ 2959563 h 6857999"/>
              <a:gd name="connsiteX483" fmla="*/ 5217419 w 5913439"/>
              <a:gd name="connsiteY483" fmla="*/ 2960461 h 6857999"/>
              <a:gd name="connsiteX484" fmla="*/ 5212480 w 5913439"/>
              <a:gd name="connsiteY484" fmla="*/ 2962258 h 6857999"/>
              <a:gd name="connsiteX485" fmla="*/ 5207540 w 5913439"/>
              <a:gd name="connsiteY485" fmla="*/ 2963605 h 6857999"/>
              <a:gd name="connsiteX486" fmla="*/ 5199009 w 5913439"/>
              <a:gd name="connsiteY486" fmla="*/ 2967646 h 6857999"/>
              <a:gd name="connsiteX487" fmla="*/ 5190028 w 5913439"/>
              <a:gd name="connsiteY487" fmla="*/ 2972586 h 6857999"/>
              <a:gd name="connsiteX488" fmla="*/ 5181945 w 5913439"/>
              <a:gd name="connsiteY488" fmla="*/ 2977974 h 6857999"/>
              <a:gd name="connsiteX489" fmla="*/ 5174311 w 5913439"/>
              <a:gd name="connsiteY489" fmla="*/ 2984710 h 6857999"/>
              <a:gd name="connsiteX490" fmla="*/ 5159493 w 5913439"/>
              <a:gd name="connsiteY490" fmla="*/ 2997283 h 6857999"/>
              <a:gd name="connsiteX491" fmla="*/ 5151859 w 5913439"/>
              <a:gd name="connsiteY491" fmla="*/ 3003121 h 6857999"/>
              <a:gd name="connsiteX492" fmla="*/ 5144225 w 5913439"/>
              <a:gd name="connsiteY492" fmla="*/ 3009407 h 6857999"/>
              <a:gd name="connsiteX493" fmla="*/ 5136591 w 5913439"/>
              <a:gd name="connsiteY493" fmla="*/ 3014796 h 6857999"/>
              <a:gd name="connsiteX494" fmla="*/ 5128509 w 5913439"/>
              <a:gd name="connsiteY494" fmla="*/ 3019735 h 6857999"/>
              <a:gd name="connsiteX495" fmla="*/ 5119977 w 5913439"/>
              <a:gd name="connsiteY495" fmla="*/ 3024226 h 6857999"/>
              <a:gd name="connsiteX496" fmla="*/ 5115486 w 5913439"/>
              <a:gd name="connsiteY496" fmla="*/ 3026022 h 6857999"/>
              <a:gd name="connsiteX497" fmla="*/ 5110996 w 5913439"/>
              <a:gd name="connsiteY497" fmla="*/ 3027369 h 6857999"/>
              <a:gd name="connsiteX498" fmla="*/ 5106056 w 5913439"/>
              <a:gd name="connsiteY498" fmla="*/ 3028267 h 6857999"/>
              <a:gd name="connsiteX499" fmla="*/ 5101566 w 5913439"/>
              <a:gd name="connsiteY499" fmla="*/ 3029165 h 6857999"/>
              <a:gd name="connsiteX500" fmla="*/ 5096177 w 5913439"/>
              <a:gd name="connsiteY500" fmla="*/ 3029614 h 6857999"/>
              <a:gd name="connsiteX501" fmla="*/ 5091238 w 5913439"/>
              <a:gd name="connsiteY501" fmla="*/ 3030064 h 6857999"/>
              <a:gd name="connsiteX502" fmla="*/ 5053967 w 5913439"/>
              <a:gd name="connsiteY502" fmla="*/ 3033656 h 6857999"/>
              <a:gd name="connsiteX503" fmla="*/ 4972690 w 5913439"/>
              <a:gd name="connsiteY503" fmla="*/ 3035901 h 6857999"/>
              <a:gd name="connsiteX504" fmla="*/ 4869859 w 5913439"/>
              <a:gd name="connsiteY504" fmla="*/ 3054312 h 6857999"/>
              <a:gd name="connsiteX505" fmla="*/ 4868511 w 5913439"/>
              <a:gd name="connsiteY505" fmla="*/ 3071376 h 6857999"/>
              <a:gd name="connsiteX506" fmla="*/ 4867613 w 5913439"/>
              <a:gd name="connsiteY506" fmla="*/ 3088439 h 6857999"/>
              <a:gd name="connsiteX507" fmla="*/ 4867164 w 5913439"/>
              <a:gd name="connsiteY507" fmla="*/ 3106401 h 6857999"/>
              <a:gd name="connsiteX508" fmla="*/ 4867613 w 5913439"/>
              <a:gd name="connsiteY508" fmla="*/ 3123465 h 6857999"/>
              <a:gd name="connsiteX509" fmla="*/ 4868062 w 5913439"/>
              <a:gd name="connsiteY509" fmla="*/ 3158490 h 6857999"/>
              <a:gd name="connsiteX510" fmla="*/ 4867613 w 5913439"/>
              <a:gd name="connsiteY510" fmla="*/ 3176452 h 6857999"/>
              <a:gd name="connsiteX511" fmla="*/ 4867164 w 5913439"/>
              <a:gd name="connsiteY511" fmla="*/ 3193516 h 6857999"/>
              <a:gd name="connsiteX512" fmla="*/ 4865368 w 5913439"/>
              <a:gd name="connsiteY512" fmla="*/ 3210579 h 6857999"/>
              <a:gd name="connsiteX513" fmla="*/ 4864021 w 5913439"/>
              <a:gd name="connsiteY513" fmla="*/ 3219111 h 6857999"/>
              <a:gd name="connsiteX514" fmla="*/ 4862225 w 5913439"/>
              <a:gd name="connsiteY514" fmla="*/ 3227194 h 6857999"/>
              <a:gd name="connsiteX515" fmla="*/ 4860429 w 5913439"/>
              <a:gd name="connsiteY515" fmla="*/ 3235277 h 6857999"/>
              <a:gd name="connsiteX516" fmla="*/ 4858183 w 5913439"/>
              <a:gd name="connsiteY516" fmla="*/ 3243809 h 6857999"/>
              <a:gd name="connsiteX517" fmla="*/ 4855040 w 5913439"/>
              <a:gd name="connsiteY517" fmla="*/ 3251892 h 6857999"/>
              <a:gd name="connsiteX518" fmla="*/ 4851897 w 5913439"/>
              <a:gd name="connsiteY518" fmla="*/ 3259975 h 6857999"/>
              <a:gd name="connsiteX519" fmla="*/ 4848304 w 5913439"/>
              <a:gd name="connsiteY519" fmla="*/ 3267608 h 6857999"/>
              <a:gd name="connsiteX520" fmla="*/ 4844263 w 5913439"/>
              <a:gd name="connsiteY520" fmla="*/ 3275242 h 6857999"/>
              <a:gd name="connsiteX521" fmla="*/ 4839773 w 5913439"/>
              <a:gd name="connsiteY521" fmla="*/ 3283325 h 6857999"/>
              <a:gd name="connsiteX522" fmla="*/ 4834384 w 5913439"/>
              <a:gd name="connsiteY522" fmla="*/ 3290510 h 6857999"/>
              <a:gd name="connsiteX523" fmla="*/ 4828546 w 5913439"/>
              <a:gd name="connsiteY523" fmla="*/ 3297694 h 6857999"/>
              <a:gd name="connsiteX524" fmla="*/ 4822260 w 5913439"/>
              <a:gd name="connsiteY524" fmla="*/ 3304879 h 6857999"/>
              <a:gd name="connsiteX525" fmla="*/ 4814626 w 5913439"/>
              <a:gd name="connsiteY525" fmla="*/ 3312064 h 6857999"/>
              <a:gd name="connsiteX526" fmla="*/ 4806992 w 5913439"/>
              <a:gd name="connsiteY526" fmla="*/ 3319249 h 6857999"/>
              <a:gd name="connsiteX527" fmla="*/ 4809237 w 5913439"/>
              <a:gd name="connsiteY527" fmla="*/ 3329128 h 6857999"/>
              <a:gd name="connsiteX528" fmla="*/ 4811034 w 5913439"/>
              <a:gd name="connsiteY528" fmla="*/ 3338108 h 6857999"/>
              <a:gd name="connsiteX529" fmla="*/ 4812381 w 5913439"/>
              <a:gd name="connsiteY529" fmla="*/ 3347089 h 6857999"/>
              <a:gd name="connsiteX530" fmla="*/ 4812830 w 5913439"/>
              <a:gd name="connsiteY530" fmla="*/ 3355621 h 6857999"/>
              <a:gd name="connsiteX531" fmla="*/ 4812830 w 5913439"/>
              <a:gd name="connsiteY531" fmla="*/ 3363704 h 6857999"/>
              <a:gd name="connsiteX532" fmla="*/ 4811932 w 5913439"/>
              <a:gd name="connsiteY532" fmla="*/ 3371338 h 6857999"/>
              <a:gd name="connsiteX533" fmla="*/ 4811034 w 5913439"/>
              <a:gd name="connsiteY533" fmla="*/ 3378073 h 6857999"/>
              <a:gd name="connsiteX534" fmla="*/ 4809237 w 5913439"/>
              <a:gd name="connsiteY534" fmla="*/ 3384809 h 6857999"/>
              <a:gd name="connsiteX535" fmla="*/ 4806992 w 5913439"/>
              <a:gd name="connsiteY535" fmla="*/ 3391545 h 6857999"/>
              <a:gd name="connsiteX536" fmla="*/ 4804298 w 5913439"/>
              <a:gd name="connsiteY536" fmla="*/ 3397382 h 6857999"/>
              <a:gd name="connsiteX537" fmla="*/ 4801155 w 5913439"/>
              <a:gd name="connsiteY537" fmla="*/ 3403220 h 6857999"/>
              <a:gd name="connsiteX538" fmla="*/ 4798011 w 5913439"/>
              <a:gd name="connsiteY538" fmla="*/ 3408159 h 6857999"/>
              <a:gd name="connsiteX539" fmla="*/ 4793970 w 5913439"/>
              <a:gd name="connsiteY539" fmla="*/ 3413099 h 6857999"/>
              <a:gd name="connsiteX540" fmla="*/ 4789929 w 5913439"/>
              <a:gd name="connsiteY540" fmla="*/ 3418038 h 6857999"/>
              <a:gd name="connsiteX541" fmla="*/ 4785438 w 5913439"/>
              <a:gd name="connsiteY541" fmla="*/ 3422529 h 6857999"/>
              <a:gd name="connsiteX542" fmla="*/ 4780050 w 5913439"/>
              <a:gd name="connsiteY542" fmla="*/ 3427019 h 6857999"/>
              <a:gd name="connsiteX543" fmla="*/ 4775110 w 5913439"/>
              <a:gd name="connsiteY543" fmla="*/ 3431061 h 6857999"/>
              <a:gd name="connsiteX544" fmla="*/ 4769722 w 5913439"/>
              <a:gd name="connsiteY544" fmla="*/ 3435102 h 6857999"/>
              <a:gd name="connsiteX545" fmla="*/ 4758495 w 5913439"/>
              <a:gd name="connsiteY545" fmla="*/ 3441838 h 6857999"/>
              <a:gd name="connsiteX546" fmla="*/ 4746371 w 5913439"/>
              <a:gd name="connsiteY546" fmla="*/ 3448573 h 6857999"/>
              <a:gd name="connsiteX547" fmla="*/ 4733349 w 5913439"/>
              <a:gd name="connsiteY547" fmla="*/ 3454860 h 6857999"/>
              <a:gd name="connsiteX548" fmla="*/ 4707304 w 5913439"/>
              <a:gd name="connsiteY548" fmla="*/ 3466984 h 6857999"/>
              <a:gd name="connsiteX549" fmla="*/ 4694282 w 5913439"/>
              <a:gd name="connsiteY549" fmla="*/ 3472822 h 6857999"/>
              <a:gd name="connsiteX550" fmla="*/ 4682158 w 5913439"/>
              <a:gd name="connsiteY550" fmla="*/ 3479108 h 6857999"/>
              <a:gd name="connsiteX551" fmla="*/ 4547444 w 5913439"/>
              <a:gd name="connsiteY551" fmla="*/ 3506500 h 6857999"/>
              <a:gd name="connsiteX552" fmla="*/ 4563610 w 5913439"/>
              <a:gd name="connsiteY552" fmla="*/ 3544669 h 6857999"/>
              <a:gd name="connsiteX553" fmla="*/ 4572591 w 5913439"/>
              <a:gd name="connsiteY553" fmla="*/ 3546914 h 6857999"/>
              <a:gd name="connsiteX554" fmla="*/ 4582021 w 5913439"/>
              <a:gd name="connsiteY554" fmla="*/ 3548261 h 6857999"/>
              <a:gd name="connsiteX555" fmla="*/ 4601779 w 5913439"/>
              <a:gd name="connsiteY555" fmla="*/ 3547812 h 6857999"/>
              <a:gd name="connsiteX556" fmla="*/ 4620639 w 5913439"/>
              <a:gd name="connsiteY556" fmla="*/ 3548710 h 6857999"/>
              <a:gd name="connsiteX557" fmla="*/ 4639947 w 5913439"/>
              <a:gd name="connsiteY557" fmla="*/ 3550058 h 6857999"/>
              <a:gd name="connsiteX558" fmla="*/ 4658359 w 5913439"/>
              <a:gd name="connsiteY558" fmla="*/ 3552303 h 6857999"/>
              <a:gd name="connsiteX559" fmla="*/ 4677218 w 5913439"/>
              <a:gd name="connsiteY559" fmla="*/ 3554997 h 6857999"/>
              <a:gd name="connsiteX560" fmla="*/ 4695180 w 5913439"/>
              <a:gd name="connsiteY560" fmla="*/ 3558589 h 6857999"/>
              <a:gd name="connsiteX561" fmla="*/ 4713591 w 5913439"/>
              <a:gd name="connsiteY561" fmla="*/ 3563080 h 6857999"/>
              <a:gd name="connsiteX562" fmla="*/ 4731553 w 5913439"/>
              <a:gd name="connsiteY562" fmla="*/ 3568019 h 6857999"/>
              <a:gd name="connsiteX563" fmla="*/ 4749514 w 5913439"/>
              <a:gd name="connsiteY563" fmla="*/ 3573857 h 6857999"/>
              <a:gd name="connsiteX564" fmla="*/ 4767027 w 5913439"/>
              <a:gd name="connsiteY564" fmla="*/ 3579695 h 6857999"/>
              <a:gd name="connsiteX565" fmla="*/ 4784540 w 5913439"/>
              <a:gd name="connsiteY565" fmla="*/ 3586430 h 6857999"/>
              <a:gd name="connsiteX566" fmla="*/ 4802053 w 5913439"/>
              <a:gd name="connsiteY566" fmla="*/ 3593166 h 6857999"/>
              <a:gd name="connsiteX567" fmla="*/ 4819116 w 5913439"/>
              <a:gd name="connsiteY567" fmla="*/ 3600800 h 6857999"/>
              <a:gd name="connsiteX568" fmla="*/ 4836629 w 5913439"/>
              <a:gd name="connsiteY568" fmla="*/ 3608882 h 6857999"/>
              <a:gd name="connsiteX569" fmla="*/ 4853244 w 5913439"/>
              <a:gd name="connsiteY569" fmla="*/ 3616965 h 6857999"/>
              <a:gd name="connsiteX570" fmla="*/ 4870757 w 5913439"/>
              <a:gd name="connsiteY570" fmla="*/ 3625497 h 6857999"/>
              <a:gd name="connsiteX571" fmla="*/ 4871206 w 5913439"/>
              <a:gd name="connsiteY571" fmla="*/ 3625497 h 6857999"/>
              <a:gd name="connsiteX572" fmla="*/ 4885575 w 5913439"/>
              <a:gd name="connsiteY572" fmla="*/ 3629089 h 6857999"/>
              <a:gd name="connsiteX573" fmla="*/ 4899046 w 5913439"/>
              <a:gd name="connsiteY573" fmla="*/ 3633131 h 6857999"/>
              <a:gd name="connsiteX574" fmla="*/ 4911171 w 5913439"/>
              <a:gd name="connsiteY574" fmla="*/ 3638070 h 6857999"/>
              <a:gd name="connsiteX575" fmla="*/ 4917008 w 5913439"/>
              <a:gd name="connsiteY575" fmla="*/ 3640765 h 6857999"/>
              <a:gd name="connsiteX576" fmla="*/ 4922397 w 5913439"/>
              <a:gd name="connsiteY576" fmla="*/ 3643459 h 6857999"/>
              <a:gd name="connsiteX577" fmla="*/ 4927785 w 5913439"/>
              <a:gd name="connsiteY577" fmla="*/ 3647051 h 6857999"/>
              <a:gd name="connsiteX578" fmla="*/ 4932725 w 5913439"/>
              <a:gd name="connsiteY578" fmla="*/ 3650195 h 6857999"/>
              <a:gd name="connsiteX579" fmla="*/ 4937664 w 5913439"/>
              <a:gd name="connsiteY579" fmla="*/ 3653338 h 6857999"/>
              <a:gd name="connsiteX580" fmla="*/ 4942155 w 5913439"/>
              <a:gd name="connsiteY580" fmla="*/ 3656930 h 6857999"/>
              <a:gd name="connsiteX581" fmla="*/ 4946196 w 5913439"/>
              <a:gd name="connsiteY581" fmla="*/ 3660972 h 6857999"/>
              <a:gd name="connsiteX582" fmla="*/ 4949789 w 5913439"/>
              <a:gd name="connsiteY582" fmla="*/ 3665013 h 6857999"/>
              <a:gd name="connsiteX583" fmla="*/ 4953381 w 5913439"/>
              <a:gd name="connsiteY583" fmla="*/ 3669054 h 6857999"/>
              <a:gd name="connsiteX584" fmla="*/ 4956973 w 5913439"/>
              <a:gd name="connsiteY584" fmla="*/ 3673545 h 6857999"/>
              <a:gd name="connsiteX585" fmla="*/ 4960117 w 5913439"/>
              <a:gd name="connsiteY585" fmla="*/ 3678035 h 6857999"/>
              <a:gd name="connsiteX586" fmla="*/ 4962811 w 5913439"/>
              <a:gd name="connsiteY586" fmla="*/ 3682975 h 6857999"/>
              <a:gd name="connsiteX587" fmla="*/ 4965505 w 5913439"/>
              <a:gd name="connsiteY587" fmla="*/ 3687914 h 6857999"/>
              <a:gd name="connsiteX588" fmla="*/ 4968199 w 5913439"/>
              <a:gd name="connsiteY588" fmla="*/ 3693303 h 6857999"/>
              <a:gd name="connsiteX589" fmla="*/ 4969996 w 5913439"/>
              <a:gd name="connsiteY589" fmla="*/ 3698691 h 6857999"/>
              <a:gd name="connsiteX590" fmla="*/ 4971792 w 5913439"/>
              <a:gd name="connsiteY590" fmla="*/ 3704080 h 6857999"/>
              <a:gd name="connsiteX591" fmla="*/ 4973588 w 5913439"/>
              <a:gd name="connsiteY591" fmla="*/ 3709918 h 6857999"/>
              <a:gd name="connsiteX592" fmla="*/ 4974935 w 5913439"/>
              <a:gd name="connsiteY592" fmla="*/ 3715755 h 6857999"/>
              <a:gd name="connsiteX593" fmla="*/ 4975833 w 5913439"/>
              <a:gd name="connsiteY593" fmla="*/ 3722491 h 6857999"/>
              <a:gd name="connsiteX594" fmla="*/ 4976731 w 5913439"/>
              <a:gd name="connsiteY594" fmla="*/ 3728777 h 6857999"/>
              <a:gd name="connsiteX595" fmla="*/ 4977180 w 5913439"/>
              <a:gd name="connsiteY595" fmla="*/ 3742249 h 6857999"/>
              <a:gd name="connsiteX596" fmla="*/ 4977180 w 5913439"/>
              <a:gd name="connsiteY596" fmla="*/ 3757067 h 6857999"/>
              <a:gd name="connsiteX597" fmla="*/ 4975833 w 5913439"/>
              <a:gd name="connsiteY597" fmla="*/ 3771886 h 6857999"/>
              <a:gd name="connsiteX598" fmla="*/ 4974935 w 5913439"/>
              <a:gd name="connsiteY598" fmla="*/ 3784908 h 6857999"/>
              <a:gd name="connsiteX599" fmla="*/ 4974037 w 5913439"/>
              <a:gd name="connsiteY599" fmla="*/ 3797930 h 6857999"/>
              <a:gd name="connsiteX600" fmla="*/ 4974037 w 5913439"/>
              <a:gd name="connsiteY600" fmla="*/ 3810504 h 6857999"/>
              <a:gd name="connsiteX601" fmla="*/ 4974486 w 5913439"/>
              <a:gd name="connsiteY601" fmla="*/ 3823526 h 6857999"/>
              <a:gd name="connsiteX602" fmla="*/ 4975384 w 5913439"/>
              <a:gd name="connsiteY602" fmla="*/ 3849571 h 6857999"/>
              <a:gd name="connsiteX603" fmla="*/ 4975833 w 5913439"/>
              <a:gd name="connsiteY603" fmla="*/ 3876064 h 6857999"/>
              <a:gd name="connsiteX604" fmla="*/ 4975833 w 5913439"/>
              <a:gd name="connsiteY604" fmla="*/ 3888638 h 6857999"/>
              <a:gd name="connsiteX605" fmla="*/ 4975384 w 5913439"/>
              <a:gd name="connsiteY605" fmla="*/ 3901660 h 6857999"/>
              <a:gd name="connsiteX606" fmla="*/ 4974037 w 5913439"/>
              <a:gd name="connsiteY606" fmla="*/ 3914682 h 6857999"/>
              <a:gd name="connsiteX607" fmla="*/ 4972241 w 5913439"/>
              <a:gd name="connsiteY607" fmla="*/ 3927255 h 6857999"/>
              <a:gd name="connsiteX608" fmla="*/ 4969547 w 5913439"/>
              <a:gd name="connsiteY608" fmla="*/ 3940278 h 6857999"/>
              <a:gd name="connsiteX609" fmla="*/ 4965056 w 5913439"/>
              <a:gd name="connsiteY609" fmla="*/ 3952851 h 6857999"/>
              <a:gd name="connsiteX610" fmla="*/ 4962811 w 5913439"/>
              <a:gd name="connsiteY610" fmla="*/ 3959138 h 6857999"/>
              <a:gd name="connsiteX611" fmla="*/ 4960566 w 5913439"/>
              <a:gd name="connsiteY611" fmla="*/ 3965424 h 6857999"/>
              <a:gd name="connsiteX612" fmla="*/ 4957422 w 5913439"/>
              <a:gd name="connsiteY612" fmla="*/ 3971262 h 6857999"/>
              <a:gd name="connsiteX613" fmla="*/ 4954279 w 5913439"/>
              <a:gd name="connsiteY613" fmla="*/ 3977997 h 6857999"/>
              <a:gd name="connsiteX614" fmla="*/ 4951585 w 5913439"/>
              <a:gd name="connsiteY614" fmla="*/ 3984733 h 6857999"/>
              <a:gd name="connsiteX615" fmla="*/ 4948441 w 5913439"/>
              <a:gd name="connsiteY615" fmla="*/ 3991918 h 6857999"/>
              <a:gd name="connsiteX616" fmla="*/ 4945298 w 5913439"/>
              <a:gd name="connsiteY616" fmla="*/ 3998205 h 6857999"/>
              <a:gd name="connsiteX617" fmla="*/ 4941706 w 5913439"/>
              <a:gd name="connsiteY617" fmla="*/ 4004940 h 6857999"/>
              <a:gd name="connsiteX618" fmla="*/ 4934072 w 5913439"/>
              <a:gd name="connsiteY618" fmla="*/ 4017513 h 6857999"/>
              <a:gd name="connsiteX619" fmla="*/ 4925540 w 5913439"/>
              <a:gd name="connsiteY619" fmla="*/ 4029638 h 6857999"/>
              <a:gd name="connsiteX620" fmla="*/ 4916559 w 5913439"/>
              <a:gd name="connsiteY620" fmla="*/ 4040864 h 6857999"/>
              <a:gd name="connsiteX621" fmla="*/ 4907129 w 5913439"/>
              <a:gd name="connsiteY621" fmla="*/ 4052090 h 6857999"/>
              <a:gd name="connsiteX622" fmla="*/ 4897250 w 5913439"/>
              <a:gd name="connsiteY622" fmla="*/ 4062867 h 6857999"/>
              <a:gd name="connsiteX623" fmla="*/ 4886922 w 5913439"/>
              <a:gd name="connsiteY623" fmla="*/ 4073195 h 6857999"/>
              <a:gd name="connsiteX624" fmla="*/ 4866266 w 5913439"/>
              <a:gd name="connsiteY624" fmla="*/ 4093851 h 6857999"/>
              <a:gd name="connsiteX625" fmla="*/ 4845161 w 5913439"/>
              <a:gd name="connsiteY625" fmla="*/ 4114058 h 6857999"/>
              <a:gd name="connsiteX626" fmla="*/ 4834833 w 5913439"/>
              <a:gd name="connsiteY626" fmla="*/ 4125284 h 6857999"/>
              <a:gd name="connsiteX627" fmla="*/ 4825403 w 5913439"/>
              <a:gd name="connsiteY627" fmla="*/ 4136061 h 6857999"/>
              <a:gd name="connsiteX628" fmla="*/ 4815524 w 5913439"/>
              <a:gd name="connsiteY628" fmla="*/ 4147287 h 6857999"/>
              <a:gd name="connsiteX629" fmla="*/ 4806992 w 5913439"/>
              <a:gd name="connsiteY629" fmla="*/ 4159412 h 6857999"/>
              <a:gd name="connsiteX630" fmla="*/ 4799808 w 5913439"/>
              <a:gd name="connsiteY630" fmla="*/ 4168842 h 6857999"/>
              <a:gd name="connsiteX631" fmla="*/ 4791725 w 5913439"/>
              <a:gd name="connsiteY631" fmla="*/ 4177823 h 6857999"/>
              <a:gd name="connsiteX632" fmla="*/ 4783642 w 5913439"/>
              <a:gd name="connsiteY632" fmla="*/ 4185456 h 6857999"/>
              <a:gd name="connsiteX633" fmla="*/ 4774212 w 5913439"/>
              <a:gd name="connsiteY633" fmla="*/ 4192192 h 6857999"/>
              <a:gd name="connsiteX634" fmla="*/ 4764782 w 5913439"/>
              <a:gd name="connsiteY634" fmla="*/ 4198479 h 6857999"/>
              <a:gd name="connsiteX635" fmla="*/ 4755352 w 5913439"/>
              <a:gd name="connsiteY635" fmla="*/ 4203867 h 6857999"/>
              <a:gd name="connsiteX636" fmla="*/ 4745024 w 5913439"/>
              <a:gd name="connsiteY636" fmla="*/ 4207909 h 6857999"/>
              <a:gd name="connsiteX637" fmla="*/ 4734696 w 5913439"/>
              <a:gd name="connsiteY637" fmla="*/ 4211501 h 6857999"/>
              <a:gd name="connsiteX638" fmla="*/ 4724368 w 5913439"/>
              <a:gd name="connsiteY638" fmla="*/ 4214195 h 6857999"/>
              <a:gd name="connsiteX639" fmla="*/ 4713142 w 5913439"/>
              <a:gd name="connsiteY639" fmla="*/ 4215991 h 6857999"/>
              <a:gd name="connsiteX640" fmla="*/ 4701916 w 5913439"/>
              <a:gd name="connsiteY640" fmla="*/ 4217338 h 6857999"/>
              <a:gd name="connsiteX641" fmla="*/ 4690690 w 5913439"/>
              <a:gd name="connsiteY641" fmla="*/ 4217788 h 6857999"/>
              <a:gd name="connsiteX642" fmla="*/ 4679014 w 5913439"/>
              <a:gd name="connsiteY642" fmla="*/ 4217788 h 6857999"/>
              <a:gd name="connsiteX643" fmla="*/ 4666890 w 5913439"/>
              <a:gd name="connsiteY643" fmla="*/ 4217338 h 6857999"/>
              <a:gd name="connsiteX644" fmla="*/ 4655216 w 5913439"/>
              <a:gd name="connsiteY644" fmla="*/ 4216440 h 6857999"/>
              <a:gd name="connsiteX645" fmla="*/ 4643091 w 5913439"/>
              <a:gd name="connsiteY645" fmla="*/ 4214644 h 6857999"/>
              <a:gd name="connsiteX646" fmla="*/ 4583817 w 5913439"/>
              <a:gd name="connsiteY646" fmla="*/ 4216889 h 6857999"/>
              <a:gd name="connsiteX647" fmla="*/ 4563610 w 5913439"/>
              <a:gd name="connsiteY647" fmla="*/ 4217338 h 6857999"/>
              <a:gd name="connsiteX648" fmla="*/ 4531728 w 5913439"/>
              <a:gd name="connsiteY648" fmla="*/ 4220931 h 6857999"/>
              <a:gd name="connsiteX649" fmla="*/ 4500294 w 5913439"/>
              <a:gd name="connsiteY649" fmla="*/ 4224074 h 6857999"/>
              <a:gd name="connsiteX650" fmla="*/ 4468412 w 5913439"/>
              <a:gd name="connsiteY650" fmla="*/ 4226768 h 6857999"/>
              <a:gd name="connsiteX651" fmla="*/ 4436979 w 5913439"/>
              <a:gd name="connsiteY651" fmla="*/ 4228565 h 6857999"/>
              <a:gd name="connsiteX652" fmla="*/ 4405097 w 5913439"/>
              <a:gd name="connsiteY652" fmla="*/ 4230361 h 6857999"/>
              <a:gd name="connsiteX653" fmla="*/ 4373664 w 5913439"/>
              <a:gd name="connsiteY653" fmla="*/ 4231708 h 6857999"/>
              <a:gd name="connsiteX654" fmla="*/ 4310797 w 5913439"/>
              <a:gd name="connsiteY654" fmla="*/ 4233953 h 6857999"/>
              <a:gd name="connsiteX655" fmla="*/ 4306757 w 5913439"/>
              <a:gd name="connsiteY655" fmla="*/ 4233953 h 6857999"/>
              <a:gd name="connsiteX656" fmla="*/ 4303164 w 5913439"/>
              <a:gd name="connsiteY656" fmla="*/ 4233953 h 6857999"/>
              <a:gd name="connsiteX657" fmla="*/ 4245686 w 5913439"/>
              <a:gd name="connsiteY657" fmla="*/ 4234851 h 6857999"/>
              <a:gd name="connsiteX658" fmla="*/ 4187759 w 5913439"/>
              <a:gd name="connsiteY658" fmla="*/ 4235300 h 6857999"/>
              <a:gd name="connsiteX659" fmla="*/ 4130730 w 5913439"/>
              <a:gd name="connsiteY659" fmla="*/ 4235749 h 6857999"/>
              <a:gd name="connsiteX660" fmla="*/ 4072804 w 5913439"/>
              <a:gd name="connsiteY660" fmla="*/ 4236647 h 6857999"/>
              <a:gd name="connsiteX661" fmla="*/ 3663724 w 5913439"/>
              <a:gd name="connsiteY661" fmla="*/ 4242485 h 6857999"/>
              <a:gd name="connsiteX662" fmla="*/ 3622860 w 5913439"/>
              <a:gd name="connsiteY662" fmla="*/ 4242485 h 6857999"/>
              <a:gd name="connsiteX663" fmla="*/ 3420341 w 5913439"/>
              <a:gd name="connsiteY663" fmla="*/ 4257303 h 6857999"/>
              <a:gd name="connsiteX664" fmla="*/ 3414055 w 5913439"/>
              <a:gd name="connsiteY664" fmla="*/ 4259549 h 6857999"/>
              <a:gd name="connsiteX665" fmla="*/ 3407319 w 5913439"/>
              <a:gd name="connsiteY665" fmla="*/ 4261345 h 6857999"/>
              <a:gd name="connsiteX666" fmla="*/ 3401032 w 5913439"/>
              <a:gd name="connsiteY666" fmla="*/ 4262692 h 6857999"/>
              <a:gd name="connsiteX667" fmla="*/ 3394746 w 5913439"/>
              <a:gd name="connsiteY667" fmla="*/ 4263590 h 6857999"/>
              <a:gd name="connsiteX668" fmla="*/ 3388459 w 5913439"/>
              <a:gd name="connsiteY668" fmla="*/ 4264488 h 6857999"/>
              <a:gd name="connsiteX669" fmla="*/ 3382172 w 5913439"/>
              <a:gd name="connsiteY669" fmla="*/ 4264937 h 6857999"/>
              <a:gd name="connsiteX670" fmla="*/ 3369150 w 5913439"/>
              <a:gd name="connsiteY670" fmla="*/ 4264937 h 6857999"/>
              <a:gd name="connsiteX671" fmla="*/ 3356577 w 5913439"/>
              <a:gd name="connsiteY671" fmla="*/ 4264488 h 6857999"/>
              <a:gd name="connsiteX672" fmla="*/ 3343554 w 5913439"/>
              <a:gd name="connsiteY672" fmla="*/ 4263590 h 6857999"/>
              <a:gd name="connsiteX673" fmla="*/ 3317959 w 5913439"/>
              <a:gd name="connsiteY673" fmla="*/ 4260447 h 6857999"/>
              <a:gd name="connsiteX674" fmla="*/ 3326042 w 5913439"/>
              <a:gd name="connsiteY674" fmla="*/ 4265835 h 6857999"/>
              <a:gd name="connsiteX675" fmla="*/ 3334574 w 5913439"/>
              <a:gd name="connsiteY675" fmla="*/ 4271224 h 6857999"/>
              <a:gd name="connsiteX676" fmla="*/ 3343554 w 5913439"/>
              <a:gd name="connsiteY676" fmla="*/ 4275714 h 6857999"/>
              <a:gd name="connsiteX677" fmla="*/ 3352086 w 5913439"/>
              <a:gd name="connsiteY677" fmla="*/ 4279307 h 6857999"/>
              <a:gd name="connsiteX678" fmla="*/ 3361067 w 5913439"/>
              <a:gd name="connsiteY678" fmla="*/ 4282899 h 6857999"/>
              <a:gd name="connsiteX679" fmla="*/ 3369599 w 5913439"/>
              <a:gd name="connsiteY679" fmla="*/ 4286042 h 6857999"/>
              <a:gd name="connsiteX680" fmla="*/ 3379029 w 5913439"/>
              <a:gd name="connsiteY680" fmla="*/ 4289186 h 6857999"/>
              <a:gd name="connsiteX681" fmla="*/ 3388010 w 5913439"/>
              <a:gd name="connsiteY681" fmla="*/ 4291431 h 6857999"/>
              <a:gd name="connsiteX682" fmla="*/ 3396991 w 5913439"/>
              <a:gd name="connsiteY682" fmla="*/ 4293676 h 6857999"/>
              <a:gd name="connsiteX683" fmla="*/ 3405972 w 5913439"/>
              <a:gd name="connsiteY683" fmla="*/ 4295472 h 6857999"/>
              <a:gd name="connsiteX684" fmla="*/ 3424383 w 5913439"/>
              <a:gd name="connsiteY684" fmla="*/ 4298167 h 6857999"/>
              <a:gd name="connsiteX685" fmla="*/ 3442793 w 5913439"/>
              <a:gd name="connsiteY685" fmla="*/ 4299963 h 6857999"/>
              <a:gd name="connsiteX686" fmla="*/ 3461653 w 5913439"/>
              <a:gd name="connsiteY686" fmla="*/ 4301310 h 6857999"/>
              <a:gd name="connsiteX687" fmla="*/ 3480513 w 5913439"/>
              <a:gd name="connsiteY687" fmla="*/ 4302208 h 6857999"/>
              <a:gd name="connsiteX688" fmla="*/ 3499373 w 5913439"/>
              <a:gd name="connsiteY688" fmla="*/ 4302657 h 6857999"/>
              <a:gd name="connsiteX689" fmla="*/ 3537093 w 5913439"/>
              <a:gd name="connsiteY689" fmla="*/ 4303555 h 6857999"/>
              <a:gd name="connsiteX690" fmla="*/ 3555953 w 5913439"/>
              <a:gd name="connsiteY690" fmla="*/ 4304004 h 6857999"/>
              <a:gd name="connsiteX691" fmla="*/ 3574813 w 5913439"/>
              <a:gd name="connsiteY691" fmla="*/ 4305351 h 6857999"/>
              <a:gd name="connsiteX692" fmla="*/ 3593223 w 5913439"/>
              <a:gd name="connsiteY692" fmla="*/ 4308046 h 6857999"/>
              <a:gd name="connsiteX693" fmla="*/ 3611634 w 5913439"/>
              <a:gd name="connsiteY693" fmla="*/ 4310740 h 6857999"/>
              <a:gd name="connsiteX694" fmla="*/ 3644415 w 5913439"/>
              <a:gd name="connsiteY694" fmla="*/ 4316577 h 6857999"/>
              <a:gd name="connsiteX695" fmla="*/ 3676746 w 5913439"/>
              <a:gd name="connsiteY695" fmla="*/ 4321068 h 6857999"/>
              <a:gd name="connsiteX696" fmla="*/ 3709526 w 5913439"/>
              <a:gd name="connsiteY696" fmla="*/ 4325558 h 6857999"/>
              <a:gd name="connsiteX697" fmla="*/ 3741857 w 5913439"/>
              <a:gd name="connsiteY697" fmla="*/ 4329600 h 6857999"/>
              <a:gd name="connsiteX698" fmla="*/ 3774638 w 5913439"/>
              <a:gd name="connsiteY698" fmla="*/ 4332743 h 6857999"/>
              <a:gd name="connsiteX699" fmla="*/ 3807418 w 5913439"/>
              <a:gd name="connsiteY699" fmla="*/ 4336335 h 6857999"/>
              <a:gd name="connsiteX700" fmla="*/ 3873428 w 5913439"/>
              <a:gd name="connsiteY700" fmla="*/ 4343071 h 6857999"/>
              <a:gd name="connsiteX701" fmla="*/ 3906208 w 5913439"/>
              <a:gd name="connsiteY701" fmla="*/ 4346214 h 6857999"/>
              <a:gd name="connsiteX702" fmla="*/ 3938988 w 5913439"/>
              <a:gd name="connsiteY702" fmla="*/ 4349807 h 6857999"/>
              <a:gd name="connsiteX703" fmla="*/ 3971768 w 5913439"/>
              <a:gd name="connsiteY703" fmla="*/ 4353399 h 6857999"/>
              <a:gd name="connsiteX704" fmla="*/ 4004549 w 5913439"/>
              <a:gd name="connsiteY704" fmla="*/ 4357890 h 6857999"/>
              <a:gd name="connsiteX705" fmla="*/ 4036880 w 5913439"/>
              <a:gd name="connsiteY705" fmla="*/ 4362829 h 6857999"/>
              <a:gd name="connsiteX706" fmla="*/ 4069211 w 5913439"/>
              <a:gd name="connsiteY706" fmla="*/ 4368667 h 6857999"/>
              <a:gd name="connsiteX707" fmla="*/ 4101992 w 5913439"/>
              <a:gd name="connsiteY707" fmla="*/ 4374953 h 6857999"/>
              <a:gd name="connsiteX708" fmla="*/ 4134323 w 5913439"/>
              <a:gd name="connsiteY708" fmla="*/ 4383036 h 6857999"/>
              <a:gd name="connsiteX709" fmla="*/ 5009961 w 5913439"/>
              <a:gd name="connsiteY709" fmla="*/ 4510565 h 6857999"/>
              <a:gd name="connsiteX710" fmla="*/ 5028371 w 5913439"/>
              <a:gd name="connsiteY710" fmla="*/ 4513259 h 6857999"/>
              <a:gd name="connsiteX711" fmla="*/ 5047231 w 5913439"/>
              <a:gd name="connsiteY711" fmla="*/ 4516402 h 6857999"/>
              <a:gd name="connsiteX712" fmla="*/ 5065642 w 5913439"/>
              <a:gd name="connsiteY712" fmla="*/ 4520444 h 6857999"/>
              <a:gd name="connsiteX713" fmla="*/ 5084053 w 5913439"/>
              <a:gd name="connsiteY713" fmla="*/ 4525383 h 6857999"/>
              <a:gd name="connsiteX714" fmla="*/ 5101566 w 5913439"/>
              <a:gd name="connsiteY714" fmla="*/ 4531221 h 6857999"/>
              <a:gd name="connsiteX715" fmla="*/ 5119528 w 5913439"/>
              <a:gd name="connsiteY715" fmla="*/ 4536610 h 6857999"/>
              <a:gd name="connsiteX716" fmla="*/ 5137040 w 5913439"/>
              <a:gd name="connsiteY716" fmla="*/ 4542896 h 6857999"/>
              <a:gd name="connsiteX717" fmla="*/ 5155002 w 5913439"/>
              <a:gd name="connsiteY717" fmla="*/ 4549183 h 6857999"/>
              <a:gd name="connsiteX718" fmla="*/ 5190028 w 5913439"/>
              <a:gd name="connsiteY718" fmla="*/ 4562205 h 6857999"/>
              <a:gd name="connsiteX719" fmla="*/ 5225053 w 5913439"/>
              <a:gd name="connsiteY719" fmla="*/ 4575676 h 6857999"/>
              <a:gd name="connsiteX720" fmla="*/ 5243015 w 5913439"/>
              <a:gd name="connsiteY720" fmla="*/ 4581514 h 6857999"/>
              <a:gd name="connsiteX721" fmla="*/ 5260528 w 5913439"/>
              <a:gd name="connsiteY721" fmla="*/ 4587352 h 6857999"/>
              <a:gd name="connsiteX722" fmla="*/ 5278939 w 5913439"/>
              <a:gd name="connsiteY722" fmla="*/ 4592740 h 6857999"/>
              <a:gd name="connsiteX723" fmla="*/ 5296900 w 5913439"/>
              <a:gd name="connsiteY723" fmla="*/ 4597680 h 6857999"/>
              <a:gd name="connsiteX724" fmla="*/ 5304534 w 5913439"/>
              <a:gd name="connsiteY724" fmla="*/ 4600374 h 6857999"/>
              <a:gd name="connsiteX725" fmla="*/ 5311719 w 5913439"/>
              <a:gd name="connsiteY725" fmla="*/ 4603068 h 6857999"/>
              <a:gd name="connsiteX726" fmla="*/ 5318455 w 5913439"/>
              <a:gd name="connsiteY726" fmla="*/ 4607110 h 6857999"/>
              <a:gd name="connsiteX727" fmla="*/ 5321598 w 5913439"/>
              <a:gd name="connsiteY727" fmla="*/ 4609355 h 6857999"/>
              <a:gd name="connsiteX728" fmla="*/ 5324292 w 5913439"/>
              <a:gd name="connsiteY728" fmla="*/ 4611600 h 6857999"/>
              <a:gd name="connsiteX729" fmla="*/ 5326986 w 5913439"/>
              <a:gd name="connsiteY729" fmla="*/ 4614294 h 6857999"/>
              <a:gd name="connsiteX730" fmla="*/ 5329232 w 5913439"/>
              <a:gd name="connsiteY730" fmla="*/ 4616989 h 6857999"/>
              <a:gd name="connsiteX731" fmla="*/ 5331028 w 5913439"/>
              <a:gd name="connsiteY731" fmla="*/ 4620132 h 6857999"/>
              <a:gd name="connsiteX732" fmla="*/ 5332824 w 5913439"/>
              <a:gd name="connsiteY732" fmla="*/ 4623275 h 6857999"/>
              <a:gd name="connsiteX733" fmla="*/ 5334171 w 5913439"/>
              <a:gd name="connsiteY733" fmla="*/ 4626868 h 6857999"/>
              <a:gd name="connsiteX734" fmla="*/ 5335069 w 5913439"/>
              <a:gd name="connsiteY734" fmla="*/ 4630460 h 6857999"/>
              <a:gd name="connsiteX735" fmla="*/ 5335518 w 5913439"/>
              <a:gd name="connsiteY735" fmla="*/ 4634501 h 6857999"/>
              <a:gd name="connsiteX736" fmla="*/ 5335518 w 5913439"/>
              <a:gd name="connsiteY736" fmla="*/ 4639441 h 6857999"/>
              <a:gd name="connsiteX737" fmla="*/ 5335069 w 5913439"/>
              <a:gd name="connsiteY737" fmla="*/ 4659648 h 6857999"/>
              <a:gd name="connsiteX738" fmla="*/ 5335069 w 5913439"/>
              <a:gd name="connsiteY738" fmla="*/ 4680304 h 6857999"/>
              <a:gd name="connsiteX739" fmla="*/ 5335518 w 5913439"/>
              <a:gd name="connsiteY739" fmla="*/ 4700960 h 6857999"/>
              <a:gd name="connsiteX740" fmla="*/ 5336416 w 5913439"/>
              <a:gd name="connsiteY740" fmla="*/ 4722065 h 6857999"/>
              <a:gd name="connsiteX741" fmla="*/ 5337314 w 5913439"/>
              <a:gd name="connsiteY741" fmla="*/ 4742721 h 6857999"/>
              <a:gd name="connsiteX742" fmla="*/ 5338213 w 5913439"/>
              <a:gd name="connsiteY742" fmla="*/ 4763826 h 6857999"/>
              <a:gd name="connsiteX743" fmla="*/ 5338213 w 5913439"/>
              <a:gd name="connsiteY743" fmla="*/ 4784482 h 6857999"/>
              <a:gd name="connsiteX744" fmla="*/ 5337763 w 5913439"/>
              <a:gd name="connsiteY744" fmla="*/ 4805138 h 6857999"/>
              <a:gd name="connsiteX745" fmla="*/ 5336416 w 5913439"/>
              <a:gd name="connsiteY745" fmla="*/ 4825795 h 6857999"/>
              <a:gd name="connsiteX746" fmla="*/ 5335518 w 5913439"/>
              <a:gd name="connsiteY746" fmla="*/ 4835674 h 6857999"/>
              <a:gd name="connsiteX747" fmla="*/ 5334171 w 5913439"/>
              <a:gd name="connsiteY747" fmla="*/ 4845553 h 6857999"/>
              <a:gd name="connsiteX748" fmla="*/ 5332375 w 5913439"/>
              <a:gd name="connsiteY748" fmla="*/ 4855432 h 6857999"/>
              <a:gd name="connsiteX749" fmla="*/ 5330130 w 5913439"/>
              <a:gd name="connsiteY749" fmla="*/ 4865760 h 6857999"/>
              <a:gd name="connsiteX750" fmla="*/ 5327885 w 5913439"/>
              <a:gd name="connsiteY750" fmla="*/ 4875639 h 6857999"/>
              <a:gd name="connsiteX751" fmla="*/ 5324741 w 5913439"/>
              <a:gd name="connsiteY751" fmla="*/ 4885518 h 6857999"/>
              <a:gd name="connsiteX752" fmla="*/ 5321598 w 5913439"/>
              <a:gd name="connsiteY752" fmla="*/ 4895397 h 6857999"/>
              <a:gd name="connsiteX753" fmla="*/ 5317556 w 5913439"/>
              <a:gd name="connsiteY753" fmla="*/ 4905276 h 6857999"/>
              <a:gd name="connsiteX754" fmla="*/ 5313515 w 5913439"/>
              <a:gd name="connsiteY754" fmla="*/ 4914705 h 6857999"/>
              <a:gd name="connsiteX755" fmla="*/ 5308576 w 5913439"/>
              <a:gd name="connsiteY755" fmla="*/ 4924135 h 6857999"/>
              <a:gd name="connsiteX756" fmla="*/ 5303187 w 5913439"/>
              <a:gd name="connsiteY756" fmla="*/ 4934014 h 6857999"/>
              <a:gd name="connsiteX757" fmla="*/ 5296900 w 5913439"/>
              <a:gd name="connsiteY757" fmla="*/ 4942995 h 6857999"/>
              <a:gd name="connsiteX758" fmla="*/ 5290165 w 5913439"/>
              <a:gd name="connsiteY758" fmla="*/ 4951976 h 6857999"/>
              <a:gd name="connsiteX759" fmla="*/ 5282980 w 5913439"/>
              <a:gd name="connsiteY759" fmla="*/ 4960957 h 6857999"/>
              <a:gd name="connsiteX760" fmla="*/ 5266814 w 5913439"/>
              <a:gd name="connsiteY760" fmla="*/ 4978021 h 6857999"/>
              <a:gd name="connsiteX761" fmla="*/ 5260079 w 5913439"/>
              <a:gd name="connsiteY761" fmla="*/ 4985206 h 6857999"/>
              <a:gd name="connsiteX762" fmla="*/ 5257833 w 5913439"/>
              <a:gd name="connsiteY762" fmla="*/ 4988349 h 6857999"/>
              <a:gd name="connsiteX763" fmla="*/ 5269509 w 5913439"/>
              <a:gd name="connsiteY763" fmla="*/ 5000473 h 6857999"/>
              <a:gd name="connsiteX764" fmla="*/ 5273999 w 5913439"/>
              <a:gd name="connsiteY764" fmla="*/ 5006311 h 6857999"/>
              <a:gd name="connsiteX765" fmla="*/ 5277591 w 5913439"/>
              <a:gd name="connsiteY765" fmla="*/ 5011699 h 6857999"/>
              <a:gd name="connsiteX766" fmla="*/ 5281184 w 5913439"/>
              <a:gd name="connsiteY766" fmla="*/ 5016190 h 6857999"/>
              <a:gd name="connsiteX767" fmla="*/ 5283429 w 5913439"/>
              <a:gd name="connsiteY767" fmla="*/ 5020680 h 6857999"/>
              <a:gd name="connsiteX768" fmla="*/ 5285674 w 5913439"/>
              <a:gd name="connsiteY768" fmla="*/ 5024721 h 6857999"/>
              <a:gd name="connsiteX769" fmla="*/ 5287021 w 5913439"/>
              <a:gd name="connsiteY769" fmla="*/ 5028763 h 6857999"/>
              <a:gd name="connsiteX770" fmla="*/ 5287919 w 5913439"/>
              <a:gd name="connsiteY770" fmla="*/ 5031906 h 6857999"/>
              <a:gd name="connsiteX771" fmla="*/ 5288369 w 5913439"/>
              <a:gd name="connsiteY771" fmla="*/ 5035050 h 6857999"/>
              <a:gd name="connsiteX772" fmla="*/ 5288369 w 5913439"/>
              <a:gd name="connsiteY772" fmla="*/ 5038193 h 6857999"/>
              <a:gd name="connsiteX773" fmla="*/ 5287919 w 5913439"/>
              <a:gd name="connsiteY773" fmla="*/ 5040438 h 6857999"/>
              <a:gd name="connsiteX774" fmla="*/ 5286572 w 5913439"/>
              <a:gd name="connsiteY774" fmla="*/ 5043132 h 6857999"/>
              <a:gd name="connsiteX775" fmla="*/ 5285225 w 5913439"/>
              <a:gd name="connsiteY775" fmla="*/ 5045378 h 6857999"/>
              <a:gd name="connsiteX776" fmla="*/ 5283429 w 5913439"/>
              <a:gd name="connsiteY776" fmla="*/ 5047174 h 6857999"/>
              <a:gd name="connsiteX777" fmla="*/ 5281184 w 5913439"/>
              <a:gd name="connsiteY777" fmla="*/ 5048970 h 6857999"/>
              <a:gd name="connsiteX778" fmla="*/ 5278939 w 5913439"/>
              <a:gd name="connsiteY778" fmla="*/ 5050317 h 6857999"/>
              <a:gd name="connsiteX779" fmla="*/ 5275795 w 5913439"/>
              <a:gd name="connsiteY779" fmla="*/ 5051664 h 6857999"/>
              <a:gd name="connsiteX780" fmla="*/ 5269509 w 5913439"/>
              <a:gd name="connsiteY780" fmla="*/ 5053460 h 6857999"/>
              <a:gd name="connsiteX781" fmla="*/ 5261875 w 5913439"/>
              <a:gd name="connsiteY781" fmla="*/ 5055257 h 6857999"/>
              <a:gd name="connsiteX782" fmla="*/ 5253792 w 5913439"/>
              <a:gd name="connsiteY782" fmla="*/ 5056155 h 6857999"/>
              <a:gd name="connsiteX783" fmla="*/ 5235830 w 5913439"/>
              <a:gd name="connsiteY783" fmla="*/ 5057502 h 6857999"/>
              <a:gd name="connsiteX784" fmla="*/ 5217419 w 5913439"/>
              <a:gd name="connsiteY784" fmla="*/ 5058400 h 6857999"/>
              <a:gd name="connsiteX785" fmla="*/ 5203948 w 5913439"/>
              <a:gd name="connsiteY785" fmla="*/ 5076362 h 6857999"/>
              <a:gd name="connsiteX786" fmla="*/ 5197212 w 5913439"/>
              <a:gd name="connsiteY786" fmla="*/ 5085343 h 6857999"/>
              <a:gd name="connsiteX787" fmla="*/ 5190028 w 5913439"/>
              <a:gd name="connsiteY787" fmla="*/ 5093874 h 6857999"/>
              <a:gd name="connsiteX788" fmla="*/ 5182843 w 5913439"/>
              <a:gd name="connsiteY788" fmla="*/ 5102406 h 6857999"/>
              <a:gd name="connsiteX789" fmla="*/ 5175209 w 5913439"/>
              <a:gd name="connsiteY789" fmla="*/ 5110040 h 6857999"/>
              <a:gd name="connsiteX790" fmla="*/ 5167575 w 5913439"/>
              <a:gd name="connsiteY790" fmla="*/ 5117674 h 6857999"/>
              <a:gd name="connsiteX791" fmla="*/ 5159493 w 5913439"/>
              <a:gd name="connsiteY791" fmla="*/ 5123960 h 6857999"/>
              <a:gd name="connsiteX792" fmla="*/ 5150512 w 5913439"/>
              <a:gd name="connsiteY792" fmla="*/ 5129349 h 6857999"/>
              <a:gd name="connsiteX793" fmla="*/ 5146021 w 5913439"/>
              <a:gd name="connsiteY793" fmla="*/ 5132043 h 6857999"/>
              <a:gd name="connsiteX794" fmla="*/ 5141531 w 5913439"/>
              <a:gd name="connsiteY794" fmla="*/ 5134288 h 6857999"/>
              <a:gd name="connsiteX795" fmla="*/ 5137040 w 5913439"/>
              <a:gd name="connsiteY795" fmla="*/ 5136085 h 6857999"/>
              <a:gd name="connsiteX796" fmla="*/ 5132101 w 5913439"/>
              <a:gd name="connsiteY796" fmla="*/ 5137881 h 6857999"/>
              <a:gd name="connsiteX797" fmla="*/ 5127161 w 5913439"/>
              <a:gd name="connsiteY797" fmla="*/ 5139228 h 6857999"/>
              <a:gd name="connsiteX798" fmla="*/ 5121773 w 5913439"/>
              <a:gd name="connsiteY798" fmla="*/ 5140575 h 6857999"/>
              <a:gd name="connsiteX799" fmla="*/ 5116384 w 5913439"/>
              <a:gd name="connsiteY799" fmla="*/ 5141024 h 6857999"/>
              <a:gd name="connsiteX800" fmla="*/ 5110547 w 5913439"/>
              <a:gd name="connsiteY800" fmla="*/ 5141473 h 6857999"/>
              <a:gd name="connsiteX801" fmla="*/ 5104709 w 5913439"/>
              <a:gd name="connsiteY801" fmla="*/ 5141922 h 6857999"/>
              <a:gd name="connsiteX802" fmla="*/ 5098872 w 5913439"/>
              <a:gd name="connsiteY802" fmla="*/ 5141473 h 6857999"/>
              <a:gd name="connsiteX803" fmla="*/ 5093034 w 5913439"/>
              <a:gd name="connsiteY803" fmla="*/ 5141024 h 6857999"/>
              <a:gd name="connsiteX804" fmla="*/ 5086747 w 5913439"/>
              <a:gd name="connsiteY804" fmla="*/ 5140126 h 6857999"/>
              <a:gd name="connsiteX805" fmla="*/ 5080012 w 5913439"/>
              <a:gd name="connsiteY805" fmla="*/ 5138779 h 6857999"/>
              <a:gd name="connsiteX806" fmla="*/ 5072827 w 5913439"/>
              <a:gd name="connsiteY806" fmla="*/ 5136983 h 6857999"/>
              <a:gd name="connsiteX807" fmla="*/ 4999633 w 5913439"/>
              <a:gd name="connsiteY807" fmla="*/ 5142820 h 6857999"/>
              <a:gd name="connsiteX808" fmla="*/ 4942604 w 5913439"/>
              <a:gd name="connsiteY808" fmla="*/ 5149556 h 6857999"/>
              <a:gd name="connsiteX809" fmla="*/ 4913865 w 5913439"/>
              <a:gd name="connsiteY809" fmla="*/ 5153148 h 6857999"/>
              <a:gd name="connsiteX810" fmla="*/ 4885126 w 5913439"/>
              <a:gd name="connsiteY810" fmla="*/ 5155843 h 6857999"/>
              <a:gd name="connsiteX811" fmla="*/ 4856836 w 5913439"/>
              <a:gd name="connsiteY811" fmla="*/ 5158537 h 6857999"/>
              <a:gd name="connsiteX812" fmla="*/ 4828097 w 5913439"/>
              <a:gd name="connsiteY812" fmla="*/ 5160333 h 6857999"/>
              <a:gd name="connsiteX813" fmla="*/ 4799358 w 5913439"/>
              <a:gd name="connsiteY813" fmla="*/ 5162129 h 6857999"/>
              <a:gd name="connsiteX814" fmla="*/ 4770620 w 5913439"/>
              <a:gd name="connsiteY814" fmla="*/ 5163476 h 6857999"/>
              <a:gd name="connsiteX815" fmla="*/ 4741881 w 5913439"/>
              <a:gd name="connsiteY815" fmla="*/ 5163925 h 6857999"/>
              <a:gd name="connsiteX816" fmla="*/ 4713591 w 5913439"/>
              <a:gd name="connsiteY816" fmla="*/ 5164374 h 6857999"/>
              <a:gd name="connsiteX817" fmla="*/ 4684852 w 5913439"/>
              <a:gd name="connsiteY817" fmla="*/ 5163925 h 6857999"/>
              <a:gd name="connsiteX818" fmla="*/ 4656113 w 5913439"/>
              <a:gd name="connsiteY818" fmla="*/ 5162578 h 6857999"/>
              <a:gd name="connsiteX819" fmla="*/ 4627375 w 5913439"/>
              <a:gd name="connsiteY819" fmla="*/ 5160782 h 6857999"/>
              <a:gd name="connsiteX820" fmla="*/ 4599085 w 5913439"/>
              <a:gd name="connsiteY820" fmla="*/ 5158088 h 6857999"/>
              <a:gd name="connsiteX821" fmla="*/ 4570346 w 5913439"/>
              <a:gd name="connsiteY821" fmla="*/ 5154496 h 6857999"/>
              <a:gd name="connsiteX822" fmla="*/ 4541607 w 5913439"/>
              <a:gd name="connsiteY822" fmla="*/ 5149556 h 6857999"/>
              <a:gd name="connsiteX823" fmla="*/ 4538015 w 5913439"/>
              <a:gd name="connsiteY823" fmla="*/ 5149107 h 6857999"/>
              <a:gd name="connsiteX824" fmla="*/ 4534871 w 5913439"/>
              <a:gd name="connsiteY824" fmla="*/ 5149107 h 6857999"/>
              <a:gd name="connsiteX825" fmla="*/ 4531279 w 5913439"/>
              <a:gd name="connsiteY825" fmla="*/ 5149107 h 6857999"/>
              <a:gd name="connsiteX826" fmla="*/ 4528135 w 5913439"/>
              <a:gd name="connsiteY826" fmla="*/ 5149556 h 6857999"/>
              <a:gd name="connsiteX827" fmla="*/ 4521400 w 5913439"/>
              <a:gd name="connsiteY827" fmla="*/ 5151801 h 6857999"/>
              <a:gd name="connsiteX828" fmla="*/ 4515113 w 5913439"/>
              <a:gd name="connsiteY828" fmla="*/ 5154046 h 6857999"/>
              <a:gd name="connsiteX829" fmla="*/ 4509275 w 5913439"/>
              <a:gd name="connsiteY829" fmla="*/ 5156741 h 6857999"/>
              <a:gd name="connsiteX830" fmla="*/ 4503438 w 5913439"/>
              <a:gd name="connsiteY830" fmla="*/ 5159884 h 6857999"/>
              <a:gd name="connsiteX831" fmla="*/ 4491763 w 5913439"/>
              <a:gd name="connsiteY831" fmla="*/ 5166171 h 6857999"/>
              <a:gd name="connsiteX832" fmla="*/ 4485925 w 5913439"/>
              <a:gd name="connsiteY832" fmla="*/ 5168865 h 6857999"/>
              <a:gd name="connsiteX833" fmla="*/ 4479639 w 5913439"/>
              <a:gd name="connsiteY833" fmla="*/ 5171110 h 6857999"/>
              <a:gd name="connsiteX834" fmla="*/ 4473801 w 5913439"/>
              <a:gd name="connsiteY834" fmla="*/ 5172906 h 6857999"/>
              <a:gd name="connsiteX835" fmla="*/ 4467964 w 5913439"/>
              <a:gd name="connsiteY835" fmla="*/ 5173355 h 6857999"/>
              <a:gd name="connsiteX836" fmla="*/ 4464820 w 5913439"/>
              <a:gd name="connsiteY836" fmla="*/ 5173355 h 6857999"/>
              <a:gd name="connsiteX837" fmla="*/ 4461677 w 5913439"/>
              <a:gd name="connsiteY837" fmla="*/ 5172906 h 6857999"/>
              <a:gd name="connsiteX838" fmla="*/ 4458533 w 5913439"/>
              <a:gd name="connsiteY838" fmla="*/ 5172008 h 6857999"/>
              <a:gd name="connsiteX839" fmla="*/ 4455390 w 5913439"/>
              <a:gd name="connsiteY839" fmla="*/ 5171110 h 6857999"/>
              <a:gd name="connsiteX840" fmla="*/ 4452247 w 5913439"/>
              <a:gd name="connsiteY840" fmla="*/ 5169763 h 6857999"/>
              <a:gd name="connsiteX841" fmla="*/ 4449103 w 5913439"/>
              <a:gd name="connsiteY841" fmla="*/ 5167967 h 6857999"/>
              <a:gd name="connsiteX842" fmla="*/ 4445062 w 5913439"/>
              <a:gd name="connsiteY842" fmla="*/ 5165273 h 6857999"/>
              <a:gd name="connsiteX843" fmla="*/ 4441919 w 5913439"/>
              <a:gd name="connsiteY843" fmla="*/ 5162578 h 6857999"/>
              <a:gd name="connsiteX844" fmla="*/ 4438327 w 5913439"/>
              <a:gd name="connsiteY844" fmla="*/ 5164374 h 6857999"/>
              <a:gd name="connsiteX845" fmla="*/ 4434734 w 5913439"/>
              <a:gd name="connsiteY845" fmla="*/ 5165722 h 6857999"/>
              <a:gd name="connsiteX846" fmla="*/ 4431142 w 5913439"/>
              <a:gd name="connsiteY846" fmla="*/ 5166620 h 6857999"/>
              <a:gd name="connsiteX847" fmla="*/ 4427550 w 5913439"/>
              <a:gd name="connsiteY847" fmla="*/ 5167069 h 6857999"/>
              <a:gd name="connsiteX848" fmla="*/ 4420814 w 5913439"/>
              <a:gd name="connsiteY848" fmla="*/ 5167518 h 6857999"/>
              <a:gd name="connsiteX849" fmla="*/ 4414078 w 5913439"/>
              <a:gd name="connsiteY849" fmla="*/ 5167069 h 6857999"/>
              <a:gd name="connsiteX850" fmla="*/ 4395218 w 5913439"/>
              <a:gd name="connsiteY850" fmla="*/ 5169763 h 6857999"/>
              <a:gd name="connsiteX851" fmla="*/ 4376808 w 5913439"/>
              <a:gd name="connsiteY851" fmla="*/ 5171559 h 6857999"/>
              <a:gd name="connsiteX852" fmla="*/ 4357947 w 5913439"/>
              <a:gd name="connsiteY852" fmla="*/ 5173355 h 6857999"/>
              <a:gd name="connsiteX853" fmla="*/ 4339087 w 5913439"/>
              <a:gd name="connsiteY853" fmla="*/ 5174253 h 6857999"/>
              <a:gd name="connsiteX854" fmla="*/ 4320228 w 5913439"/>
              <a:gd name="connsiteY854" fmla="*/ 5175152 h 6857999"/>
              <a:gd name="connsiteX855" fmla="*/ 4301817 w 5913439"/>
              <a:gd name="connsiteY855" fmla="*/ 5175601 h 6857999"/>
              <a:gd name="connsiteX856" fmla="*/ 4264097 w 5913439"/>
              <a:gd name="connsiteY856" fmla="*/ 5175601 h 6857999"/>
              <a:gd name="connsiteX857" fmla="*/ 4188657 w 5913439"/>
              <a:gd name="connsiteY857" fmla="*/ 5175152 h 6857999"/>
              <a:gd name="connsiteX858" fmla="*/ 4150937 w 5913439"/>
              <a:gd name="connsiteY858" fmla="*/ 5175601 h 6857999"/>
              <a:gd name="connsiteX859" fmla="*/ 4132527 w 5913439"/>
              <a:gd name="connsiteY859" fmla="*/ 5176050 h 6857999"/>
              <a:gd name="connsiteX860" fmla="*/ 4113667 w 5913439"/>
              <a:gd name="connsiteY860" fmla="*/ 5176499 h 6857999"/>
              <a:gd name="connsiteX861" fmla="*/ 4093011 w 5913439"/>
              <a:gd name="connsiteY861" fmla="*/ 5176499 h 6857999"/>
              <a:gd name="connsiteX862" fmla="*/ 4000956 w 5913439"/>
              <a:gd name="connsiteY862" fmla="*/ 5177846 h 6857999"/>
              <a:gd name="connsiteX863" fmla="*/ 3955154 w 5913439"/>
              <a:gd name="connsiteY863" fmla="*/ 5179193 h 6857999"/>
              <a:gd name="connsiteX864" fmla="*/ 3932702 w 5913439"/>
              <a:gd name="connsiteY864" fmla="*/ 5180091 h 6857999"/>
              <a:gd name="connsiteX865" fmla="*/ 3909800 w 5913439"/>
              <a:gd name="connsiteY865" fmla="*/ 5180989 h 6857999"/>
              <a:gd name="connsiteX866" fmla="*/ 3901717 w 5913439"/>
              <a:gd name="connsiteY866" fmla="*/ 5181438 h 6857999"/>
              <a:gd name="connsiteX867" fmla="*/ 3894084 w 5913439"/>
              <a:gd name="connsiteY867" fmla="*/ 5181438 h 6857999"/>
              <a:gd name="connsiteX868" fmla="*/ 3886001 w 5913439"/>
              <a:gd name="connsiteY868" fmla="*/ 5180989 h 6857999"/>
              <a:gd name="connsiteX869" fmla="*/ 3879265 w 5913439"/>
              <a:gd name="connsiteY869" fmla="*/ 5180091 h 6857999"/>
              <a:gd name="connsiteX870" fmla="*/ 3872979 w 5913439"/>
              <a:gd name="connsiteY870" fmla="*/ 5178744 h 6857999"/>
              <a:gd name="connsiteX871" fmla="*/ 3867141 w 5913439"/>
              <a:gd name="connsiteY871" fmla="*/ 5176948 h 6857999"/>
              <a:gd name="connsiteX872" fmla="*/ 3861752 w 5913439"/>
              <a:gd name="connsiteY872" fmla="*/ 5174253 h 6857999"/>
              <a:gd name="connsiteX873" fmla="*/ 3857262 w 5913439"/>
              <a:gd name="connsiteY873" fmla="*/ 5171559 h 6857999"/>
              <a:gd name="connsiteX874" fmla="*/ 3852322 w 5913439"/>
              <a:gd name="connsiteY874" fmla="*/ 5167518 h 6857999"/>
              <a:gd name="connsiteX875" fmla="*/ 3848730 w 5913439"/>
              <a:gd name="connsiteY875" fmla="*/ 5163476 h 6857999"/>
              <a:gd name="connsiteX876" fmla="*/ 3845587 w 5913439"/>
              <a:gd name="connsiteY876" fmla="*/ 5158537 h 6857999"/>
              <a:gd name="connsiteX877" fmla="*/ 3843342 w 5913439"/>
              <a:gd name="connsiteY877" fmla="*/ 5152699 h 6857999"/>
              <a:gd name="connsiteX878" fmla="*/ 3841545 w 5913439"/>
              <a:gd name="connsiteY878" fmla="*/ 5145964 h 6857999"/>
              <a:gd name="connsiteX879" fmla="*/ 3840198 w 5913439"/>
              <a:gd name="connsiteY879" fmla="*/ 5138330 h 6857999"/>
              <a:gd name="connsiteX880" fmla="*/ 3839749 w 5913439"/>
              <a:gd name="connsiteY880" fmla="*/ 5130247 h 6857999"/>
              <a:gd name="connsiteX881" fmla="*/ 3840198 w 5913439"/>
              <a:gd name="connsiteY881" fmla="*/ 5121266 h 6857999"/>
              <a:gd name="connsiteX882" fmla="*/ 3828972 w 5913439"/>
              <a:gd name="connsiteY882" fmla="*/ 5139228 h 6857999"/>
              <a:gd name="connsiteX883" fmla="*/ 3828523 w 5913439"/>
              <a:gd name="connsiteY883" fmla="*/ 5145515 h 6857999"/>
              <a:gd name="connsiteX884" fmla="*/ 3828074 w 5913439"/>
              <a:gd name="connsiteY884" fmla="*/ 5151352 h 6857999"/>
              <a:gd name="connsiteX885" fmla="*/ 3827176 w 5913439"/>
              <a:gd name="connsiteY885" fmla="*/ 5156292 h 6857999"/>
              <a:gd name="connsiteX886" fmla="*/ 3826278 w 5913439"/>
              <a:gd name="connsiteY886" fmla="*/ 5160782 h 6857999"/>
              <a:gd name="connsiteX887" fmla="*/ 3824931 w 5913439"/>
              <a:gd name="connsiteY887" fmla="*/ 5164824 h 6857999"/>
              <a:gd name="connsiteX888" fmla="*/ 3823584 w 5913439"/>
              <a:gd name="connsiteY888" fmla="*/ 5168416 h 6857999"/>
              <a:gd name="connsiteX889" fmla="*/ 3821787 w 5913439"/>
              <a:gd name="connsiteY889" fmla="*/ 5171110 h 6857999"/>
              <a:gd name="connsiteX890" fmla="*/ 3819542 w 5913439"/>
              <a:gd name="connsiteY890" fmla="*/ 5173804 h 6857999"/>
              <a:gd name="connsiteX891" fmla="*/ 3817297 w 5913439"/>
              <a:gd name="connsiteY891" fmla="*/ 5175601 h 6857999"/>
              <a:gd name="connsiteX892" fmla="*/ 3814603 w 5913439"/>
              <a:gd name="connsiteY892" fmla="*/ 5177397 h 6857999"/>
              <a:gd name="connsiteX893" fmla="*/ 3812357 w 5913439"/>
              <a:gd name="connsiteY893" fmla="*/ 5178744 h 6857999"/>
              <a:gd name="connsiteX894" fmla="*/ 3809663 w 5913439"/>
              <a:gd name="connsiteY894" fmla="*/ 5180091 h 6857999"/>
              <a:gd name="connsiteX895" fmla="*/ 3806969 w 5913439"/>
              <a:gd name="connsiteY895" fmla="*/ 5180540 h 6857999"/>
              <a:gd name="connsiteX896" fmla="*/ 3803826 w 5913439"/>
              <a:gd name="connsiteY896" fmla="*/ 5180989 h 6857999"/>
              <a:gd name="connsiteX897" fmla="*/ 3797988 w 5913439"/>
              <a:gd name="connsiteY897" fmla="*/ 5181438 h 6857999"/>
              <a:gd name="connsiteX898" fmla="*/ 3791252 w 5913439"/>
              <a:gd name="connsiteY898" fmla="*/ 5180989 h 6857999"/>
              <a:gd name="connsiteX899" fmla="*/ 3784966 w 5913439"/>
              <a:gd name="connsiteY899" fmla="*/ 5180091 h 6857999"/>
              <a:gd name="connsiteX900" fmla="*/ 3770596 w 5913439"/>
              <a:gd name="connsiteY900" fmla="*/ 5177846 h 6857999"/>
              <a:gd name="connsiteX901" fmla="*/ 3764310 w 5913439"/>
              <a:gd name="connsiteY901" fmla="*/ 5176948 h 6857999"/>
              <a:gd name="connsiteX902" fmla="*/ 3757574 w 5913439"/>
              <a:gd name="connsiteY902" fmla="*/ 5176499 h 6857999"/>
              <a:gd name="connsiteX903" fmla="*/ 3751736 w 5913439"/>
              <a:gd name="connsiteY903" fmla="*/ 5176948 h 6857999"/>
              <a:gd name="connsiteX904" fmla="*/ 3748593 w 5913439"/>
              <a:gd name="connsiteY904" fmla="*/ 5177397 h 6857999"/>
              <a:gd name="connsiteX905" fmla="*/ 3745899 w 5913439"/>
              <a:gd name="connsiteY905" fmla="*/ 5177846 h 6857999"/>
              <a:gd name="connsiteX906" fmla="*/ 3705036 w 5913439"/>
              <a:gd name="connsiteY906" fmla="*/ 5181438 h 6857999"/>
              <a:gd name="connsiteX907" fmla="*/ 3711322 w 5913439"/>
              <a:gd name="connsiteY907" fmla="*/ 5186827 h 6857999"/>
              <a:gd name="connsiteX908" fmla="*/ 3717160 w 5913439"/>
              <a:gd name="connsiteY908" fmla="*/ 5192664 h 6857999"/>
              <a:gd name="connsiteX909" fmla="*/ 3723447 w 5913439"/>
              <a:gd name="connsiteY909" fmla="*/ 5197155 h 6857999"/>
              <a:gd name="connsiteX910" fmla="*/ 3729733 w 5913439"/>
              <a:gd name="connsiteY910" fmla="*/ 5201196 h 6857999"/>
              <a:gd name="connsiteX911" fmla="*/ 3736020 w 5913439"/>
              <a:gd name="connsiteY911" fmla="*/ 5205238 h 6857999"/>
              <a:gd name="connsiteX912" fmla="*/ 3742755 w 5913439"/>
              <a:gd name="connsiteY912" fmla="*/ 5208830 h 6857999"/>
              <a:gd name="connsiteX913" fmla="*/ 3749940 w 5913439"/>
              <a:gd name="connsiteY913" fmla="*/ 5211973 h 6857999"/>
              <a:gd name="connsiteX914" fmla="*/ 3756676 w 5913439"/>
              <a:gd name="connsiteY914" fmla="*/ 5214668 h 6857999"/>
              <a:gd name="connsiteX915" fmla="*/ 3763412 w 5913439"/>
              <a:gd name="connsiteY915" fmla="*/ 5217362 h 6857999"/>
              <a:gd name="connsiteX916" fmla="*/ 3770596 w 5913439"/>
              <a:gd name="connsiteY916" fmla="*/ 5219607 h 6857999"/>
              <a:gd name="connsiteX917" fmla="*/ 3784966 w 5913439"/>
              <a:gd name="connsiteY917" fmla="*/ 5223648 h 6857999"/>
              <a:gd name="connsiteX918" fmla="*/ 3799784 w 5913439"/>
              <a:gd name="connsiteY918" fmla="*/ 5227241 h 6857999"/>
              <a:gd name="connsiteX919" fmla="*/ 3814154 w 5913439"/>
              <a:gd name="connsiteY919" fmla="*/ 5230384 h 6857999"/>
              <a:gd name="connsiteX920" fmla="*/ 3844240 w 5913439"/>
              <a:gd name="connsiteY920" fmla="*/ 5235324 h 6857999"/>
              <a:gd name="connsiteX921" fmla="*/ 3859058 w 5913439"/>
              <a:gd name="connsiteY921" fmla="*/ 5238018 h 6857999"/>
              <a:gd name="connsiteX922" fmla="*/ 3873877 w 5913439"/>
              <a:gd name="connsiteY922" fmla="*/ 5241161 h 6857999"/>
              <a:gd name="connsiteX923" fmla="*/ 3888246 w 5913439"/>
              <a:gd name="connsiteY923" fmla="*/ 5244754 h 6857999"/>
              <a:gd name="connsiteX924" fmla="*/ 3902616 w 5913439"/>
              <a:gd name="connsiteY924" fmla="*/ 5249244 h 6857999"/>
              <a:gd name="connsiteX925" fmla="*/ 3909351 w 5913439"/>
              <a:gd name="connsiteY925" fmla="*/ 5251938 h 6857999"/>
              <a:gd name="connsiteX926" fmla="*/ 3916087 w 5913439"/>
              <a:gd name="connsiteY926" fmla="*/ 5255082 h 6857999"/>
              <a:gd name="connsiteX927" fmla="*/ 3922823 w 5913439"/>
              <a:gd name="connsiteY927" fmla="*/ 5258225 h 6857999"/>
              <a:gd name="connsiteX928" fmla="*/ 3930007 w 5913439"/>
              <a:gd name="connsiteY928" fmla="*/ 5262266 h 6857999"/>
              <a:gd name="connsiteX929" fmla="*/ 3938539 w 5913439"/>
              <a:gd name="connsiteY929" fmla="*/ 5263613 h 6857999"/>
              <a:gd name="connsiteX930" fmla="*/ 3947071 w 5913439"/>
              <a:gd name="connsiteY930" fmla="*/ 5265410 h 6857999"/>
              <a:gd name="connsiteX931" fmla="*/ 3955603 w 5913439"/>
              <a:gd name="connsiteY931" fmla="*/ 5267655 h 6857999"/>
              <a:gd name="connsiteX932" fmla="*/ 3963686 w 5913439"/>
              <a:gd name="connsiteY932" fmla="*/ 5270349 h 6857999"/>
              <a:gd name="connsiteX933" fmla="*/ 3972218 w 5913439"/>
              <a:gd name="connsiteY933" fmla="*/ 5273043 h 6857999"/>
              <a:gd name="connsiteX934" fmla="*/ 3979851 w 5913439"/>
              <a:gd name="connsiteY934" fmla="*/ 5276187 h 6857999"/>
              <a:gd name="connsiteX935" fmla="*/ 3987485 w 5913439"/>
              <a:gd name="connsiteY935" fmla="*/ 5279779 h 6857999"/>
              <a:gd name="connsiteX936" fmla="*/ 3995119 w 5913439"/>
              <a:gd name="connsiteY936" fmla="*/ 5283371 h 6857999"/>
              <a:gd name="connsiteX937" fmla="*/ 4002753 w 5913439"/>
              <a:gd name="connsiteY937" fmla="*/ 5287413 h 6857999"/>
              <a:gd name="connsiteX938" fmla="*/ 4010386 w 5913439"/>
              <a:gd name="connsiteY938" fmla="*/ 5291454 h 6857999"/>
              <a:gd name="connsiteX939" fmla="*/ 4024756 w 5913439"/>
              <a:gd name="connsiteY939" fmla="*/ 5301333 h 6857999"/>
              <a:gd name="connsiteX940" fmla="*/ 4038676 w 5913439"/>
              <a:gd name="connsiteY940" fmla="*/ 5311212 h 6857999"/>
              <a:gd name="connsiteX941" fmla="*/ 4052597 w 5913439"/>
              <a:gd name="connsiteY941" fmla="*/ 5321989 h 6857999"/>
              <a:gd name="connsiteX942" fmla="*/ 4055740 w 5913439"/>
              <a:gd name="connsiteY942" fmla="*/ 5327827 h 6857999"/>
              <a:gd name="connsiteX943" fmla="*/ 4058434 w 5913439"/>
              <a:gd name="connsiteY943" fmla="*/ 5333215 h 6857999"/>
              <a:gd name="connsiteX944" fmla="*/ 4060679 w 5913439"/>
              <a:gd name="connsiteY944" fmla="*/ 5339502 h 6857999"/>
              <a:gd name="connsiteX945" fmla="*/ 4062476 w 5913439"/>
              <a:gd name="connsiteY945" fmla="*/ 5345340 h 6857999"/>
              <a:gd name="connsiteX946" fmla="*/ 4063823 w 5913439"/>
              <a:gd name="connsiteY946" fmla="*/ 5351177 h 6857999"/>
              <a:gd name="connsiteX947" fmla="*/ 4065170 w 5913439"/>
              <a:gd name="connsiteY947" fmla="*/ 5356566 h 6857999"/>
              <a:gd name="connsiteX948" fmla="*/ 4066068 w 5913439"/>
              <a:gd name="connsiteY948" fmla="*/ 5362403 h 6857999"/>
              <a:gd name="connsiteX949" fmla="*/ 4066517 w 5913439"/>
              <a:gd name="connsiteY949" fmla="*/ 5368241 h 6857999"/>
              <a:gd name="connsiteX950" fmla="*/ 4066966 w 5913439"/>
              <a:gd name="connsiteY950" fmla="*/ 5379916 h 6857999"/>
              <a:gd name="connsiteX951" fmla="*/ 4066517 w 5913439"/>
              <a:gd name="connsiteY951" fmla="*/ 5391142 h 6857999"/>
              <a:gd name="connsiteX952" fmla="*/ 4065170 w 5913439"/>
              <a:gd name="connsiteY952" fmla="*/ 5402368 h 6857999"/>
              <a:gd name="connsiteX953" fmla="*/ 4063823 w 5913439"/>
              <a:gd name="connsiteY953" fmla="*/ 5414044 h 6857999"/>
              <a:gd name="connsiteX954" fmla="*/ 4061577 w 5913439"/>
              <a:gd name="connsiteY954" fmla="*/ 5425270 h 6857999"/>
              <a:gd name="connsiteX955" fmla="*/ 4058883 w 5913439"/>
              <a:gd name="connsiteY955" fmla="*/ 5436945 h 6857999"/>
              <a:gd name="connsiteX956" fmla="*/ 4053944 w 5913439"/>
              <a:gd name="connsiteY956" fmla="*/ 5459846 h 6857999"/>
              <a:gd name="connsiteX957" fmla="*/ 4051698 w 5913439"/>
              <a:gd name="connsiteY957" fmla="*/ 5471072 h 6857999"/>
              <a:gd name="connsiteX958" fmla="*/ 4049902 w 5913439"/>
              <a:gd name="connsiteY958" fmla="*/ 5482747 h 6857999"/>
              <a:gd name="connsiteX959" fmla="*/ 4048555 w 5913439"/>
              <a:gd name="connsiteY959" fmla="*/ 5493974 h 6857999"/>
              <a:gd name="connsiteX960" fmla="*/ 4048106 w 5913439"/>
              <a:gd name="connsiteY960" fmla="*/ 5505649 h 6857999"/>
              <a:gd name="connsiteX961" fmla="*/ 4049453 w 5913439"/>
              <a:gd name="connsiteY961" fmla="*/ 5517324 h 6857999"/>
              <a:gd name="connsiteX962" fmla="*/ 4050351 w 5913439"/>
              <a:gd name="connsiteY962" fmla="*/ 5529448 h 6857999"/>
              <a:gd name="connsiteX963" fmla="*/ 4050351 w 5913439"/>
              <a:gd name="connsiteY963" fmla="*/ 5541572 h 6857999"/>
              <a:gd name="connsiteX964" fmla="*/ 4049902 w 5913439"/>
              <a:gd name="connsiteY964" fmla="*/ 5553697 h 6857999"/>
              <a:gd name="connsiteX965" fmla="*/ 4048555 w 5913439"/>
              <a:gd name="connsiteY965" fmla="*/ 5566719 h 6857999"/>
              <a:gd name="connsiteX966" fmla="*/ 4046759 w 5913439"/>
              <a:gd name="connsiteY966" fmla="*/ 5579292 h 6857999"/>
              <a:gd name="connsiteX967" fmla="*/ 4044514 w 5913439"/>
              <a:gd name="connsiteY967" fmla="*/ 5591416 h 6857999"/>
              <a:gd name="connsiteX968" fmla="*/ 4041370 w 5913439"/>
              <a:gd name="connsiteY968" fmla="*/ 5604439 h 6857999"/>
              <a:gd name="connsiteX969" fmla="*/ 4037329 w 5913439"/>
              <a:gd name="connsiteY969" fmla="*/ 5617012 h 6857999"/>
              <a:gd name="connsiteX970" fmla="*/ 4033288 w 5913439"/>
              <a:gd name="connsiteY970" fmla="*/ 5630034 h 6857999"/>
              <a:gd name="connsiteX971" fmla="*/ 4028797 w 5913439"/>
              <a:gd name="connsiteY971" fmla="*/ 5642158 h 6857999"/>
              <a:gd name="connsiteX972" fmla="*/ 4023858 w 5913439"/>
              <a:gd name="connsiteY972" fmla="*/ 5654283 h 6857999"/>
              <a:gd name="connsiteX973" fmla="*/ 4018469 w 5913439"/>
              <a:gd name="connsiteY973" fmla="*/ 5666856 h 6857999"/>
              <a:gd name="connsiteX974" fmla="*/ 4012632 w 5913439"/>
              <a:gd name="connsiteY974" fmla="*/ 5678980 h 6857999"/>
              <a:gd name="connsiteX975" fmla="*/ 4006345 w 5913439"/>
              <a:gd name="connsiteY975" fmla="*/ 5690655 h 6857999"/>
              <a:gd name="connsiteX976" fmla="*/ 3998711 w 5913439"/>
              <a:gd name="connsiteY976" fmla="*/ 5701881 h 6857999"/>
              <a:gd name="connsiteX977" fmla="*/ 3991526 w 5913439"/>
              <a:gd name="connsiteY977" fmla="*/ 5713557 h 6857999"/>
              <a:gd name="connsiteX978" fmla="*/ 3984342 w 5913439"/>
              <a:gd name="connsiteY978" fmla="*/ 5724783 h 6857999"/>
              <a:gd name="connsiteX979" fmla="*/ 3976259 w 5913439"/>
              <a:gd name="connsiteY979" fmla="*/ 5735560 h 6857999"/>
              <a:gd name="connsiteX980" fmla="*/ 3968176 w 5913439"/>
              <a:gd name="connsiteY980" fmla="*/ 5745888 h 6857999"/>
              <a:gd name="connsiteX981" fmla="*/ 3959195 w 5913439"/>
              <a:gd name="connsiteY981" fmla="*/ 5756216 h 6857999"/>
              <a:gd name="connsiteX982" fmla="*/ 3950214 w 5913439"/>
              <a:gd name="connsiteY982" fmla="*/ 5765646 h 6857999"/>
              <a:gd name="connsiteX983" fmla="*/ 3941233 w 5913439"/>
              <a:gd name="connsiteY983" fmla="*/ 5774627 h 6857999"/>
              <a:gd name="connsiteX984" fmla="*/ 3931803 w 5913439"/>
              <a:gd name="connsiteY984" fmla="*/ 5783608 h 6857999"/>
              <a:gd name="connsiteX985" fmla="*/ 3921475 w 5913439"/>
              <a:gd name="connsiteY985" fmla="*/ 5791690 h 6857999"/>
              <a:gd name="connsiteX986" fmla="*/ 3911596 w 5913439"/>
              <a:gd name="connsiteY986" fmla="*/ 5799324 h 6857999"/>
              <a:gd name="connsiteX987" fmla="*/ 3901717 w 5913439"/>
              <a:gd name="connsiteY987" fmla="*/ 5806509 h 6857999"/>
              <a:gd name="connsiteX988" fmla="*/ 3890940 w 5913439"/>
              <a:gd name="connsiteY988" fmla="*/ 5813245 h 6857999"/>
              <a:gd name="connsiteX989" fmla="*/ 3880612 w 5913439"/>
              <a:gd name="connsiteY989" fmla="*/ 5819082 h 6857999"/>
              <a:gd name="connsiteX990" fmla="*/ 3869835 w 5913439"/>
              <a:gd name="connsiteY990" fmla="*/ 5824022 h 6857999"/>
              <a:gd name="connsiteX991" fmla="*/ 3859058 w 5913439"/>
              <a:gd name="connsiteY991" fmla="*/ 5828512 h 6857999"/>
              <a:gd name="connsiteX992" fmla="*/ 3847832 w 5913439"/>
              <a:gd name="connsiteY992" fmla="*/ 5832554 h 6857999"/>
              <a:gd name="connsiteX993" fmla="*/ 3844240 w 5913439"/>
              <a:gd name="connsiteY993" fmla="*/ 5835248 h 6857999"/>
              <a:gd name="connsiteX994" fmla="*/ 3840198 w 5913439"/>
              <a:gd name="connsiteY994" fmla="*/ 5837044 h 6857999"/>
              <a:gd name="connsiteX995" fmla="*/ 3836157 w 5913439"/>
              <a:gd name="connsiteY995" fmla="*/ 5837493 h 6857999"/>
              <a:gd name="connsiteX996" fmla="*/ 3831666 w 5913439"/>
              <a:gd name="connsiteY996" fmla="*/ 5837044 h 6857999"/>
              <a:gd name="connsiteX997" fmla="*/ 3825829 w 5913439"/>
              <a:gd name="connsiteY997" fmla="*/ 5841085 h 6857999"/>
              <a:gd name="connsiteX998" fmla="*/ 3819093 w 5913439"/>
              <a:gd name="connsiteY998" fmla="*/ 5844678 h 6857999"/>
              <a:gd name="connsiteX999" fmla="*/ 3812357 w 5913439"/>
              <a:gd name="connsiteY999" fmla="*/ 5847372 h 6857999"/>
              <a:gd name="connsiteX1000" fmla="*/ 3805173 w 5913439"/>
              <a:gd name="connsiteY1000" fmla="*/ 5849617 h 6857999"/>
              <a:gd name="connsiteX1001" fmla="*/ 3797988 w 5913439"/>
              <a:gd name="connsiteY1001" fmla="*/ 5851413 h 6857999"/>
              <a:gd name="connsiteX1002" fmla="*/ 3790803 w 5913439"/>
              <a:gd name="connsiteY1002" fmla="*/ 5852312 h 6857999"/>
              <a:gd name="connsiteX1003" fmla="*/ 3774638 w 5913439"/>
              <a:gd name="connsiteY1003" fmla="*/ 5854108 h 6857999"/>
              <a:gd name="connsiteX1004" fmla="*/ 3758472 w 5913439"/>
              <a:gd name="connsiteY1004" fmla="*/ 5855904 h 6857999"/>
              <a:gd name="connsiteX1005" fmla="*/ 3749491 w 5913439"/>
              <a:gd name="connsiteY1005" fmla="*/ 5856802 h 6857999"/>
              <a:gd name="connsiteX1006" fmla="*/ 3740061 w 5913439"/>
              <a:gd name="connsiteY1006" fmla="*/ 5858149 h 6857999"/>
              <a:gd name="connsiteX1007" fmla="*/ 3731080 w 5913439"/>
              <a:gd name="connsiteY1007" fmla="*/ 5859945 h 6857999"/>
              <a:gd name="connsiteX1008" fmla="*/ 3721650 w 5913439"/>
              <a:gd name="connsiteY1008" fmla="*/ 5862190 h 6857999"/>
              <a:gd name="connsiteX1009" fmla="*/ 3712220 w 5913439"/>
              <a:gd name="connsiteY1009" fmla="*/ 5865334 h 6857999"/>
              <a:gd name="connsiteX1010" fmla="*/ 3701443 w 5913439"/>
              <a:gd name="connsiteY1010" fmla="*/ 5868926 h 6857999"/>
              <a:gd name="connsiteX1011" fmla="*/ 3724794 w 5913439"/>
              <a:gd name="connsiteY1011" fmla="*/ 5874315 h 6857999"/>
              <a:gd name="connsiteX1012" fmla="*/ 3747695 w 5913439"/>
              <a:gd name="connsiteY1012" fmla="*/ 5879254 h 6857999"/>
              <a:gd name="connsiteX1013" fmla="*/ 3792150 w 5913439"/>
              <a:gd name="connsiteY1013" fmla="*/ 5889133 h 6857999"/>
              <a:gd name="connsiteX1014" fmla="*/ 3835259 w 5913439"/>
              <a:gd name="connsiteY1014" fmla="*/ 5898114 h 6857999"/>
              <a:gd name="connsiteX1015" fmla="*/ 3877020 w 5913439"/>
              <a:gd name="connsiteY1015" fmla="*/ 5906646 h 6857999"/>
              <a:gd name="connsiteX1016" fmla="*/ 3897676 w 5913439"/>
              <a:gd name="connsiteY1016" fmla="*/ 5911136 h 6857999"/>
              <a:gd name="connsiteX1017" fmla="*/ 3917883 w 5913439"/>
              <a:gd name="connsiteY1017" fmla="*/ 5916076 h 6857999"/>
              <a:gd name="connsiteX1018" fmla="*/ 3938090 w 5913439"/>
              <a:gd name="connsiteY1018" fmla="*/ 5921464 h 6857999"/>
              <a:gd name="connsiteX1019" fmla="*/ 3957848 w 5913439"/>
              <a:gd name="connsiteY1019" fmla="*/ 5927302 h 6857999"/>
              <a:gd name="connsiteX1020" fmla="*/ 3977157 w 5913439"/>
              <a:gd name="connsiteY1020" fmla="*/ 5933140 h 6857999"/>
              <a:gd name="connsiteX1021" fmla="*/ 3996466 w 5913439"/>
              <a:gd name="connsiteY1021" fmla="*/ 5939426 h 6857999"/>
              <a:gd name="connsiteX1022" fmla="*/ 4015775 w 5913439"/>
              <a:gd name="connsiteY1022" fmla="*/ 5946611 h 6857999"/>
              <a:gd name="connsiteX1023" fmla="*/ 4034186 w 5913439"/>
              <a:gd name="connsiteY1023" fmla="*/ 5954245 h 6857999"/>
              <a:gd name="connsiteX1024" fmla="*/ 4442368 w 5913439"/>
              <a:gd name="connsiteY1024" fmla="*/ 6056627 h 6857999"/>
              <a:gd name="connsiteX1025" fmla="*/ 4442368 w 5913439"/>
              <a:gd name="connsiteY1025" fmla="*/ 6056178 h 6857999"/>
              <a:gd name="connsiteX1026" fmla="*/ 4457187 w 5913439"/>
              <a:gd name="connsiteY1026" fmla="*/ 6057974 h 6857999"/>
              <a:gd name="connsiteX1027" fmla="*/ 4472005 w 5913439"/>
              <a:gd name="connsiteY1027" fmla="*/ 6059770 h 6857999"/>
              <a:gd name="connsiteX1028" fmla="*/ 4501193 w 5913439"/>
              <a:gd name="connsiteY1028" fmla="*/ 6064710 h 6857999"/>
              <a:gd name="connsiteX1029" fmla="*/ 4530381 w 5913439"/>
              <a:gd name="connsiteY1029" fmla="*/ 6070547 h 6857999"/>
              <a:gd name="connsiteX1030" fmla="*/ 4558671 w 5913439"/>
              <a:gd name="connsiteY1030" fmla="*/ 6077283 h 6857999"/>
              <a:gd name="connsiteX1031" fmla="*/ 4586961 w 5913439"/>
              <a:gd name="connsiteY1031" fmla="*/ 6084468 h 6857999"/>
              <a:gd name="connsiteX1032" fmla="*/ 4615251 w 5913439"/>
              <a:gd name="connsiteY1032" fmla="*/ 6092551 h 6857999"/>
              <a:gd name="connsiteX1033" fmla="*/ 4643091 w 5913439"/>
              <a:gd name="connsiteY1033" fmla="*/ 6101532 h 6857999"/>
              <a:gd name="connsiteX1034" fmla="*/ 4670483 w 5913439"/>
              <a:gd name="connsiteY1034" fmla="*/ 6111410 h 6857999"/>
              <a:gd name="connsiteX1035" fmla="*/ 4697874 w 5913439"/>
              <a:gd name="connsiteY1035" fmla="*/ 6121289 h 6857999"/>
              <a:gd name="connsiteX1036" fmla="*/ 4725266 w 5913439"/>
              <a:gd name="connsiteY1036" fmla="*/ 6131618 h 6857999"/>
              <a:gd name="connsiteX1037" fmla="*/ 4752658 w 5913439"/>
              <a:gd name="connsiteY1037" fmla="*/ 6142844 h 6857999"/>
              <a:gd name="connsiteX1038" fmla="*/ 4779601 w 5913439"/>
              <a:gd name="connsiteY1038" fmla="*/ 6154070 h 6857999"/>
              <a:gd name="connsiteX1039" fmla="*/ 4833935 w 5913439"/>
              <a:gd name="connsiteY1039" fmla="*/ 6177420 h 6857999"/>
              <a:gd name="connsiteX1040" fmla="*/ 4887371 w 5913439"/>
              <a:gd name="connsiteY1040" fmla="*/ 6201669 h 6857999"/>
              <a:gd name="connsiteX1041" fmla="*/ 4892311 w 5913439"/>
              <a:gd name="connsiteY1041" fmla="*/ 6203914 h 6857999"/>
              <a:gd name="connsiteX1042" fmla="*/ 4897250 w 5913439"/>
              <a:gd name="connsiteY1042" fmla="*/ 6206608 h 6857999"/>
              <a:gd name="connsiteX1043" fmla="*/ 4900394 w 5913439"/>
              <a:gd name="connsiteY1043" fmla="*/ 6209302 h 6857999"/>
              <a:gd name="connsiteX1044" fmla="*/ 4903088 w 5913439"/>
              <a:gd name="connsiteY1044" fmla="*/ 6211548 h 6857999"/>
              <a:gd name="connsiteX1045" fmla="*/ 4905333 w 5913439"/>
              <a:gd name="connsiteY1045" fmla="*/ 6214242 h 6857999"/>
              <a:gd name="connsiteX1046" fmla="*/ 4906680 w 5913439"/>
              <a:gd name="connsiteY1046" fmla="*/ 6217834 h 6857999"/>
              <a:gd name="connsiteX1047" fmla="*/ 4907578 w 5913439"/>
              <a:gd name="connsiteY1047" fmla="*/ 6220528 h 6857999"/>
              <a:gd name="connsiteX1048" fmla="*/ 4908027 w 5913439"/>
              <a:gd name="connsiteY1048" fmla="*/ 6223223 h 6857999"/>
              <a:gd name="connsiteX1049" fmla="*/ 4908476 w 5913439"/>
              <a:gd name="connsiteY1049" fmla="*/ 6225917 h 6857999"/>
              <a:gd name="connsiteX1050" fmla="*/ 4908476 w 5913439"/>
              <a:gd name="connsiteY1050" fmla="*/ 6229060 h 6857999"/>
              <a:gd name="connsiteX1051" fmla="*/ 4907578 w 5913439"/>
              <a:gd name="connsiteY1051" fmla="*/ 6234898 h 6857999"/>
              <a:gd name="connsiteX1052" fmla="*/ 4906680 w 5913439"/>
              <a:gd name="connsiteY1052" fmla="*/ 6241634 h 6857999"/>
              <a:gd name="connsiteX1053" fmla="*/ 4906231 w 5913439"/>
              <a:gd name="connsiteY1053" fmla="*/ 6247920 h 6857999"/>
              <a:gd name="connsiteX1054" fmla="*/ 4906680 w 5913439"/>
              <a:gd name="connsiteY1054" fmla="*/ 6277557 h 6857999"/>
              <a:gd name="connsiteX1055" fmla="*/ 4907578 w 5913439"/>
              <a:gd name="connsiteY1055" fmla="*/ 6306745 h 6857999"/>
              <a:gd name="connsiteX1056" fmla="*/ 4909375 w 5913439"/>
              <a:gd name="connsiteY1056" fmla="*/ 6365121 h 6857999"/>
              <a:gd name="connsiteX1057" fmla="*/ 4911620 w 5913439"/>
              <a:gd name="connsiteY1057" fmla="*/ 6391166 h 6857999"/>
              <a:gd name="connsiteX1058" fmla="*/ 4912967 w 5913439"/>
              <a:gd name="connsiteY1058" fmla="*/ 6404637 h 6857999"/>
              <a:gd name="connsiteX1059" fmla="*/ 4914314 w 5913439"/>
              <a:gd name="connsiteY1059" fmla="*/ 6417659 h 6857999"/>
              <a:gd name="connsiteX1060" fmla="*/ 4914763 w 5913439"/>
              <a:gd name="connsiteY1060" fmla="*/ 6430682 h 6857999"/>
              <a:gd name="connsiteX1061" fmla="*/ 4914763 w 5913439"/>
              <a:gd name="connsiteY1061" fmla="*/ 6443704 h 6857999"/>
              <a:gd name="connsiteX1062" fmla="*/ 4914314 w 5913439"/>
              <a:gd name="connsiteY1062" fmla="*/ 6455828 h 6857999"/>
              <a:gd name="connsiteX1063" fmla="*/ 4912518 w 5913439"/>
              <a:gd name="connsiteY1063" fmla="*/ 6467952 h 6857999"/>
              <a:gd name="connsiteX1064" fmla="*/ 4911620 w 5913439"/>
              <a:gd name="connsiteY1064" fmla="*/ 6474239 h 6857999"/>
              <a:gd name="connsiteX1065" fmla="*/ 4909824 w 5913439"/>
              <a:gd name="connsiteY1065" fmla="*/ 6480076 h 6857999"/>
              <a:gd name="connsiteX1066" fmla="*/ 4908027 w 5913439"/>
              <a:gd name="connsiteY1066" fmla="*/ 6485914 h 6857999"/>
              <a:gd name="connsiteX1067" fmla="*/ 4906231 w 5913439"/>
              <a:gd name="connsiteY1067" fmla="*/ 6491303 h 6857999"/>
              <a:gd name="connsiteX1068" fmla="*/ 4903537 w 5913439"/>
              <a:gd name="connsiteY1068" fmla="*/ 6497140 h 6857999"/>
              <a:gd name="connsiteX1069" fmla="*/ 4900843 w 5913439"/>
              <a:gd name="connsiteY1069" fmla="*/ 6502529 h 6857999"/>
              <a:gd name="connsiteX1070" fmla="*/ 4897699 w 5913439"/>
              <a:gd name="connsiteY1070" fmla="*/ 6507468 h 6857999"/>
              <a:gd name="connsiteX1071" fmla="*/ 4894107 w 5913439"/>
              <a:gd name="connsiteY1071" fmla="*/ 6512857 h 6857999"/>
              <a:gd name="connsiteX1072" fmla="*/ 4889617 w 5913439"/>
              <a:gd name="connsiteY1072" fmla="*/ 6517796 h 6857999"/>
              <a:gd name="connsiteX1073" fmla="*/ 4885126 w 5913439"/>
              <a:gd name="connsiteY1073" fmla="*/ 6522736 h 6857999"/>
              <a:gd name="connsiteX1074" fmla="*/ 4880187 w 5913439"/>
              <a:gd name="connsiteY1074" fmla="*/ 6527226 h 6857999"/>
              <a:gd name="connsiteX1075" fmla="*/ 4874798 w 5913439"/>
              <a:gd name="connsiteY1075" fmla="*/ 6531717 h 6857999"/>
              <a:gd name="connsiteX1076" fmla="*/ 4868960 w 5913439"/>
              <a:gd name="connsiteY1076" fmla="*/ 6536207 h 6857999"/>
              <a:gd name="connsiteX1077" fmla="*/ 4862225 w 5913439"/>
              <a:gd name="connsiteY1077" fmla="*/ 6540249 h 6857999"/>
              <a:gd name="connsiteX1078" fmla="*/ 4854591 w 5913439"/>
              <a:gd name="connsiteY1078" fmla="*/ 6544290 h 6857999"/>
              <a:gd name="connsiteX1079" fmla="*/ 4847406 w 5913439"/>
              <a:gd name="connsiteY1079" fmla="*/ 6548331 h 6857999"/>
              <a:gd name="connsiteX1080" fmla="*/ 4847406 w 5913439"/>
              <a:gd name="connsiteY1080" fmla="*/ 6551924 h 6857999"/>
              <a:gd name="connsiteX1081" fmla="*/ 4848304 w 5913439"/>
              <a:gd name="connsiteY1081" fmla="*/ 6555965 h 6857999"/>
              <a:gd name="connsiteX1082" fmla="*/ 4849202 w 5913439"/>
              <a:gd name="connsiteY1082" fmla="*/ 6559557 h 6857999"/>
              <a:gd name="connsiteX1083" fmla="*/ 4850550 w 5913439"/>
              <a:gd name="connsiteY1083" fmla="*/ 6563599 h 6857999"/>
              <a:gd name="connsiteX1084" fmla="*/ 4853693 w 5913439"/>
              <a:gd name="connsiteY1084" fmla="*/ 6570784 h 6857999"/>
              <a:gd name="connsiteX1085" fmla="*/ 4857734 w 5913439"/>
              <a:gd name="connsiteY1085" fmla="*/ 6577968 h 6857999"/>
              <a:gd name="connsiteX1086" fmla="*/ 4862225 w 5913439"/>
              <a:gd name="connsiteY1086" fmla="*/ 6585602 h 6857999"/>
              <a:gd name="connsiteX1087" fmla="*/ 4866715 w 5913439"/>
              <a:gd name="connsiteY1087" fmla="*/ 6592338 h 6857999"/>
              <a:gd name="connsiteX1088" fmla="*/ 4871206 w 5913439"/>
              <a:gd name="connsiteY1088" fmla="*/ 6599522 h 6857999"/>
              <a:gd name="connsiteX1089" fmla="*/ 4875247 w 5913439"/>
              <a:gd name="connsiteY1089" fmla="*/ 6606707 h 6857999"/>
              <a:gd name="connsiteX1090" fmla="*/ 4878839 w 5913439"/>
              <a:gd name="connsiteY1090" fmla="*/ 6613892 h 6857999"/>
              <a:gd name="connsiteX1091" fmla="*/ 4881983 w 5913439"/>
              <a:gd name="connsiteY1091" fmla="*/ 6621526 h 6857999"/>
              <a:gd name="connsiteX1092" fmla="*/ 4882881 w 5913439"/>
              <a:gd name="connsiteY1092" fmla="*/ 6625567 h 6857999"/>
              <a:gd name="connsiteX1093" fmla="*/ 4883779 w 5913439"/>
              <a:gd name="connsiteY1093" fmla="*/ 6629159 h 6857999"/>
              <a:gd name="connsiteX1094" fmla="*/ 4884228 w 5913439"/>
              <a:gd name="connsiteY1094" fmla="*/ 6633201 h 6857999"/>
              <a:gd name="connsiteX1095" fmla="*/ 4884677 w 5913439"/>
              <a:gd name="connsiteY1095" fmla="*/ 6636793 h 6857999"/>
              <a:gd name="connsiteX1096" fmla="*/ 4884228 w 5913439"/>
              <a:gd name="connsiteY1096" fmla="*/ 6640835 h 6857999"/>
              <a:gd name="connsiteX1097" fmla="*/ 4883779 w 5913439"/>
              <a:gd name="connsiteY1097" fmla="*/ 6644876 h 6857999"/>
              <a:gd name="connsiteX1098" fmla="*/ 4882881 w 5913439"/>
              <a:gd name="connsiteY1098" fmla="*/ 6648917 h 6857999"/>
              <a:gd name="connsiteX1099" fmla="*/ 4881534 w 5913439"/>
              <a:gd name="connsiteY1099" fmla="*/ 6653408 h 6857999"/>
              <a:gd name="connsiteX1100" fmla="*/ 4879738 w 5913439"/>
              <a:gd name="connsiteY1100" fmla="*/ 6657898 h 6857999"/>
              <a:gd name="connsiteX1101" fmla="*/ 4877043 w 5913439"/>
              <a:gd name="connsiteY1101" fmla="*/ 6662389 h 6857999"/>
              <a:gd name="connsiteX1102" fmla="*/ 4874349 w 5913439"/>
              <a:gd name="connsiteY1102" fmla="*/ 6666879 h 6857999"/>
              <a:gd name="connsiteX1103" fmla="*/ 4870757 w 5913439"/>
              <a:gd name="connsiteY1103" fmla="*/ 6671370 h 6857999"/>
              <a:gd name="connsiteX1104" fmla="*/ 4875247 w 5913439"/>
              <a:gd name="connsiteY1104" fmla="*/ 6677656 h 6857999"/>
              <a:gd name="connsiteX1105" fmla="*/ 4879738 w 5913439"/>
              <a:gd name="connsiteY1105" fmla="*/ 6684392 h 6857999"/>
              <a:gd name="connsiteX1106" fmla="*/ 4881983 w 5913439"/>
              <a:gd name="connsiteY1106" fmla="*/ 6687535 h 6857999"/>
              <a:gd name="connsiteX1107" fmla="*/ 4884677 w 5913439"/>
              <a:gd name="connsiteY1107" fmla="*/ 6690230 h 6857999"/>
              <a:gd name="connsiteX1108" fmla="*/ 4887371 w 5913439"/>
              <a:gd name="connsiteY1108" fmla="*/ 6692475 h 6857999"/>
              <a:gd name="connsiteX1109" fmla="*/ 4890066 w 5913439"/>
              <a:gd name="connsiteY1109" fmla="*/ 6693822 h 6857999"/>
              <a:gd name="connsiteX1110" fmla="*/ 4920152 w 5913439"/>
              <a:gd name="connsiteY1110" fmla="*/ 6706395 h 6857999"/>
              <a:gd name="connsiteX1111" fmla="*/ 4946196 w 5913439"/>
              <a:gd name="connsiteY1111" fmla="*/ 6717621 h 6857999"/>
              <a:gd name="connsiteX1112" fmla="*/ 4969098 w 5913439"/>
              <a:gd name="connsiteY1112" fmla="*/ 6727500 h 6857999"/>
              <a:gd name="connsiteX1113" fmla="*/ 4987957 w 5913439"/>
              <a:gd name="connsiteY1113" fmla="*/ 6737379 h 6857999"/>
              <a:gd name="connsiteX1114" fmla="*/ 4996489 w 5913439"/>
              <a:gd name="connsiteY1114" fmla="*/ 6741870 h 6857999"/>
              <a:gd name="connsiteX1115" fmla="*/ 5004123 w 5913439"/>
              <a:gd name="connsiteY1115" fmla="*/ 6746360 h 6857999"/>
              <a:gd name="connsiteX1116" fmla="*/ 5011757 w 5913439"/>
              <a:gd name="connsiteY1116" fmla="*/ 6750851 h 6857999"/>
              <a:gd name="connsiteX1117" fmla="*/ 5018043 w 5913439"/>
              <a:gd name="connsiteY1117" fmla="*/ 6755790 h 6857999"/>
              <a:gd name="connsiteX1118" fmla="*/ 5023881 w 5913439"/>
              <a:gd name="connsiteY1118" fmla="*/ 6760730 h 6857999"/>
              <a:gd name="connsiteX1119" fmla="*/ 5028821 w 5913439"/>
              <a:gd name="connsiteY1119" fmla="*/ 6765669 h 6857999"/>
              <a:gd name="connsiteX1120" fmla="*/ 5033311 w 5913439"/>
              <a:gd name="connsiteY1120" fmla="*/ 6771507 h 6857999"/>
              <a:gd name="connsiteX1121" fmla="*/ 5037352 w 5913439"/>
              <a:gd name="connsiteY1121" fmla="*/ 6776895 h 6857999"/>
              <a:gd name="connsiteX1122" fmla="*/ 5040945 w 5913439"/>
              <a:gd name="connsiteY1122" fmla="*/ 6782733 h 6857999"/>
              <a:gd name="connsiteX1123" fmla="*/ 5044537 w 5913439"/>
              <a:gd name="connsiteY1123" fmla="*/ 6788570 h 6857999"/>
              <a:gd name="connsiteX1124" fmla="*/ 5047231 w 5913439"/>
              <a:gd name="connsiteY1124" fmla="*/ 6795306 h 6857999"/>
              <a:gd name="connsiteX1125" fmla="*/ 5049028 w 5913439"/>
              <a:gd name="connsiteY1125" fmla="*/ 6802042 h 6857999"/>
              <a:gd name="connsiteX1126" fmla="*/ 5050824 w 5913439"/>
              <a:gd name="connsiteY1126" fmla="*/ 6810125 h 6857999"/>
              <a:gd name="connsiteX1127" fmla="*/ 5052171 w 5913439"/>
              <a:gd name="connsiteY1127" fmla="*/ 6818207 h 6857999"/>
              <a:gd name="connsiteX1128" fmla="*/ 5053518 w 5913439"/>
              <a:gd name="connsiteY1128" fmla="*/ 6826739 h 6857999"/>
              <a:gd name="connsiteX1129" fmla="*/ 5053967 w 5913439"/>
              <a:gd name="connsiteY1129" fmla="*/ 6835720 h 6857999"/>
              <a:gd name="connsiteX1130" fmla="*/ 5054416 w 5913439"/>
              <a:gd name="connsiteY1130" fmla="*/ 6846048 h 6857999"/>
              <a:gd name="connsiteX1131" fmla="*/ 5054865 w 5913439"/>
              <a:gd name="connsiteY1131" fmla="*/ 6856376 h 6857999"/>
              <a:gd name="connsiteX1132" fmla="*/ 5054835 w 5913439"/>
              <a:gd name="connsiteY1132" fmla="*/ 6857999 h 6857999"/>
              <a:gd name="connsiteX1133" fmla="*/ 0 w 5913439"/>
              <a:gd name="connsiteY1133"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Lst>
            <a:rect l="l" t="t" r="r" b="b"/>
            <a:pathLst>
              <a:path w="5913439" h="6857999">
                <a:moveTo>
                  <a:pt x="0" y="0"/>
                </a:moveTo>
                <a:lnTo>
                  <a:pt x="5786218" y="0"/>
                </a:lnTo>
                <a:lnTo>
                  <a:pt x="5788155" y="805"/>
                </a:lnTo>
                <a:lnTo>
                  <a:pt x="5805219" y="8439"/>
                </a:lnTo>
                <a:lnTo>
                  <a:pt x="5822732" y="14726"/>
                </a:lnTo>
                <a:lnTo>
                  <a:pt x="5840245" y="20563"/>
                </a:lnTo>
                <a:lnTo>
                  <a:pt x="5848777" y="23258"/>
                </a:lnTo>
                <a:lnTo>
                  <a:pt x="5858206" y="25503"/>
                </a:lnTo>
                <a:lnTo>
                  <a:pt x="5866738" y="27299"/>
                </a:lnTo>
                <a:lnTo>
                  <a:pt x="5875719" y="28646"/>
                </a:lnTo>
                <a:lnTo>
                  <a:pt x="5885149" y="29993"/>
                </a:lnTo>
                <a:lnTo>
                  <a:pt x="5894130" y="30891"/>
                </a:lnTo>
                <a:lnTo>
                  <a:pt x="5896375" y="30891"/>
                </a:lnTo>
                <a:lnTo>
                  <a:pt x="5898621" y="31790"/>
                </a:lnTo>
                <a:lnTo>
                  <a:pt x="5900417" y="33137"/>
                </a:lnTo>
                <a:lnTo>
                  <a:pt x="5902662" y="34484"/>
                </a:lnTo>
                <a:lnTo>
                  <a:pt x="5906254" y="38076"/>
                </a:lnTo>
                <a:lnTo>
                  <a:pt x="5908949" y="42117"/>
                </a:lnTo>
                <a:lnTo>
                  <a:pt x="5910296" y="45261"/>
                </a:lnTo>
                <a:lnTo>
                  <a:pt x="5911643" y="49751"/>
                </a:lnTo>
                <a:lnTo>
                  <a:pt x="5912541" y="55589"/>
                </a:lnTo>
                <a:lnTo>
                  <a:pt x="5912990" y="61876"/>
                </a:lnTo>
                <a:lnTo>
                  <a:pt x="5913439" y="78490"/>
                </a:lnTo>
                <a:lnTo>
                  <a:pt x="5912990" y="98697"/>
                </a:lnTo>
                <a:lnTo>
                  <a:pt x="5912092" y="121598"/>
                </a:lnTo>
                <a:lnTo>
                  <a:pt x="5910296" y="146296"/>
                </a:lnTo>
                <a:lnTo>
                  <a:pt x="5907601" y="172790"/>
                </a:lnTo>
                <a:lnTo>
                  <a:pt x="5904907" y="199732"/>
                </a:lnTo>
                <a:lnTo>
                  <a:pt x="5901315" y="226226"/>
                </a:lnTo>
                <a:lnTo>
                  <a:pt x="5897273" y="252271"/>
                </a:lnTo>
                <a:lnTo>
                  <a:pt x="5892783" y="277417"/>
                </a:lnTo>
                <a:lnTo>
                  <a:pt x="5888742" y="299420"/>
                </a:lnTo>
                <a:lnTo>
                  <a:pt x="5884251" y="319178"/>
                </a:lnTo>
                <a:lnTo>
                  <a:pt x="5882006" y="327261"/>
                </a:lnTo>
                <a:lnTo>
                  <a:pt x="5879761" y="334895"/>
                </a:lnTo>
                <a:lnTo>
                  <a:pt x="5877515" y="341631"/>
                </a:lnTo>
                <a:lnTo>
                  <a:pt x="5875270" y="346570"/>
                </a:lnTo>
                <a:lnTo>
                  <a:pt x="5873025" y="350611"/>
                </a:lnTo>
                <a:lnTo>
                  <a:pt x="5871229" y="353306"/>
                </a:lnTo>
                <a:lnTo>
                  <a:pt x="5866289" y="356898"/>
                </a:lnTo>
                <a:lnTo>
                  <a:pt x="5861350" y="359592"/>
                </a:lnTo>
                <a:lnTo>
                  <a:pt x="5855512" y="362736"/>
                </a:lnTo>
                <a:lnTo>
                  <a:pt x="5849675" y="364981"/>
                </a:lnTo>
                <a:lnTo>
                  <a:pt x="5838448" y="369471"/>
                </a:lnTo>
                <a:lnTo>
                  <a:pt x="5826773" y="374411"/>
                </a:lnTo>
                <a:lnTo>
                  <a:pt x="5821834" y="378452"/>
                </a:lnTo>
                <a:lnTo>
                  <a:pt x="5816894" y="382045"/>
                </a:lnTo>
                <a:lnTo>
                  <a:pt x="5813751" y="385637"/>
                </a:lnTo>
                <a:lnTo>
                  <a:pt x="5810608" y="388780"/>
                </a:lnTo>
                <a:lnTo>
                  <a:pt x="5808812" y="391924"/>
                </a:lnTo>
                <a:lnTo>
                  <a:pt x="5807015" y="395067"/>
                </a:lnTo>
                <a:lnTo>
                  <a:pt x="5806117" y="397761"/>
                </a:lnTo>
                <a:lnTo>
                  <a:pt x="5805668" y="400905"/>
                </a:lnTo>
                <a:lnTo>
                  <a:pt x="5806117" y="403599"/>
                </a:lnTo>
                <a:lnTo>
                  <a:pt x="5806566" y="405844"/>
                </a:lnTo>
                <a:lnTo>
                  <a:pt x="5807464" y="408538"/>
                </a:lnTo>
                <a:lnTo>
                  <a:pt x="5808812" y="410784"/>
                </a:lnTo>
                <a:lnTo>
                  <a:pt x="5812404" y="416172"/>
                </a:lnTo>
                <a:lnTo>
                  <a:pt x="5816894" y="420662"/>
                </a:lnTo>
                <a:lnTo>
                  <a:pt x="5827671" y="430092"/>
                </a:lnTo>
                <a:lnTo>
                  <a:pt x="5832611" y="435032"/>
                </a:lnTo>
                <a:lnTo>
                  <a:pt x="5837101" y="439971"/>
                </a:lnTo>
                <a:lnTo>
                  <a:pt x="5838898" y="442666"/>
                </a:lnTo>
                <a:lnTo>
                  <a:pt x="5840694" y="445360"/>
                </a:lnTo>
                <a:lnTo>
                  <a:pt x="5842041" y="448054"/>
                </a:lnTo>
                <a:lnTo>
                  <a:pt x="5842939" y="451647"/>
                </a:lnTo>
                <a:lnTo>
                  <a:pt x="5843388" y="454790"/>
                </a:lnTo>
                <a:lnTo>
                  <a:pt x="5843388" y="457933"/>
                </a:lnTo>
                <a:lnTo>
                  <a:pt x="5842939" y="461526"/>
                </a:lnTo>
                <a:lnTo>
                  <a:pt x="5842041" y="465118"/>
                </a:lnTo>
                <a:lnTo>
                  <a:pt x="5834856" y="461526"/>
                </a:lnTo>
                <a:lnTo>
                  <a:pt x="5827671" y="459280"/>
                </a:lnTo>
                <a:lnTo>
                  <a:pt x="5821385" y="457933"/>
                </a:lnTo>
                <a:lnTo>
                  <a:pt x="5815098" y="457484"/>
                </a:lnTo>
                <a:lnTo>
                  <a:pt x="5809710" y="457933"/>
                </a:lnTo>
                <a:lnTo>
                  <a:pt x="5804321" y="459280"/>
                </a:lnTo>
                <a:lnTo>
                  <a:pt x="5799831" y="461076"/>
                </a:lnTo>
                <a:lnTo>
                  <a:pt x="5795340" y="463771"/>
                </a:lnTo>
                <a:lnTo>
                  <a:pt x="5790850" y="466914"/>
                </a:lnTo>
                <a:lnTo>
                  <a:pt x="5786808" y="470506"/>
                </a:lnTo>
                <a:lnTo>
                  <a:pt x="5782767" y="474548"/>
                </a:lnTo>
                <a:lnTo>
                  <a:pt x="5779175" y="479038"/>
                </a:lnTo>
                <a:lnTo>
                  <a:pt x="5772439" y="488917"/>
                </a:lnTo>
                <a:lnTo>
                  <a:pt x="5765703" y="499245"/>
                </a:lnTo>
                <a:lnTo>
                  <a:pt x="5758968" y="510023"/>
                </a:lnTo>
                <a:lnTo>
                  <a:pt x="5752232" y="519902"/>
                </a:lnTo>
                <a:lnTo>
                  <a:pt x="5748639" y="524841"/>
                </a:lnTo>
                <a:lnTo>
                  <a:pt x="5744149" y="529331"/>
                </a:lnTo>
                <a:lnTo>
                  <a:pt x="5740108" y="533373"/>
                </a:lnTo>
                <a:lnTo>
                  <a:pt x="5736066" y="536965"/>
                </a:lnTo>
                <a:lnTo>
                  <a:pt x="5731127" y="539659"/>
                </a:lnTo>
                <a:lnTo>
                  <a:pt x="5726187" y="542354"/>
                </a:lnTo>
                <a:lnTo>
                  <a:pt x="5721248" y="544150"/>
                </a:lnTo>
                <a:lnTo>
                  <a:pt x="5715410" y="545048"/>
                </a:lnTo>
                <a:lnTo>
                  <a:pt x="5709124" y="545497"/>
                </a:lnTo>
                <a:lnTo>
                  <a:pt x="5702388" y="545048"/>
                </a:lnTo>
                <a:lnTo>
                  <a:pt x="5695203" y="543701"/>
                </a:lnTo>
                <a:lnTo>
                  <a:pt x="5688018" y="541007"/>
                </a:lnTo>
                <a:lnTo>
                  <a:pt x="5659729" y="546844"/>
                </a:lnTo>
                <a:lnTo>
                  <a:pt x="5631888" y="551335"/>
                </a:lnTo>
                <a:lnTo>
                  <a:pt x="5604496" y="555825"/>
                </a:lnTo>
                <a:lnTo>
                  <a:pt x="5576206" y="559417"/>
                </a:lnTo>
                <a:lnTo>
                  <a:pt x="5548366" y="562112"/>
                </a:lnTo>
                <a:lnTo>
                  <a:pt x="5534445" y="563010"/>
                </a:lnTo>
                <a:lnTo>
                  <a:pt x="5520076" y="563459"/>
                </a:lnTo>
                <a:lnTo>
                  <a:pt x="5506155" y="563908"/>
                </a:lnTo>
                <a:lnTo>
                  <a:pt x="5491786" y="563908"/>
                </a:lnTo>
                <a:lnTo>
                  <a:pt x="5477417" y="563459"/>
                </a:lnTo>
                <a:lnTo>
                  <a:pt x="5463496" y="563010"/>
                </a:lnTo>
                <a:lnTo>
                  <a:pt x="5434308" y="566602"/>
                </a:lnTo>
                <a:lnTo>
                  <a:pt x="5405120" y="569746"/>
                </a:lnTo>
                <a:lnTo>
                  <a:pt x="5376381" y="572440"/>
                </a:lnTo>
                <a:lnTo>
                  <a:pt x="5347193" y="574236"/>
                </a:lnTo>
                <a:lnTo>
                  <a:pt x="5318006" y="576032"/>
                </a:lnTo>
                <a:lnTo>
                  <a:pt x="5288818" y="577379"/>
                </a:lnTo>
                <a:lnTo>
                  <a:pt x="5259630" y="577828"/>
                </a:lnTo>
                <a:lnTo>
                  <a:pt x="5230891" y="578726"/>
                </a:lnTo>
                <a:lnTo>
                  <a:pt x="5172515" y="579624"/>
                </a:lnTo>
                <a:lnTo>
                  <a:pt x="5113690" y="580074"/>
                </a:lnTo>
                <a:lnTo>
                  <a:pt x="5055763" y="580972"/>
                </a:lnTo>
                <a:lnTo>
                  <a:pt x="5026575" y="581870"/>
                </a:lnTo>
                <a:lnTo>
                  <a:pt x="4996938" y="583217"/>
                </a:lnTo>
                <a:lnTo>
                  <a:pt x="4399709" y="602077"/>
                </a:lnTo>
                <a:lnTo>
                  <a:pt x="4399260" y="622284"/>
                </a:lnTo>
                <a:lnTo>
                  <a:pt x="4438775" y="631265"/>
                </a:lnTo>
                <a:lnTo>
                  <a:pt x="4478740" y="640246"/>
                </a:lnTo>
                <a:lnTo>
                  <a:pt x="4518257" y="648328"/>
                </a:lnTo>
                <a:lnTo>
                  <a:pt x="4558221" y="656411"/>
                </a:lnTo>
                <a:lnTo>
                  <a:pt x="4717632" y="688293"/>
                </a:lnTo>
                <a:lnTo>
                  <a:pt x="4757597" y="696376"/>
                </a:lnTo>
                <a:lnTo>
                  <a:pt x="4797113" y="704459"/>
                </a:lnTo>
                <a:lnTo>
                  <a:pt x="4837078" y="713889"/>
                </a:lnTo>
                <a:lnTo>
                  <a:pt x="4876594" y="722870"/>
                </a:lnTo>
                <a:lnTo>
                  <a:pt x="4915661" y="732300"/>
                </a:lnTo>
                <a:lnTo>
                  <a:pt x="4955177" y="743077"/>
                </a:lnTo>
                <a:lnTo>
                  <a:pt x="4994244" y="754303"/>
                </a:lnTo>
                <a:lnTo>
                  <a:pt x="5033311" y="765978"/>
                </a:lnTo>
                <a:lnTo>
                  <a:pt x="5049926" y="764631"/>
                </a:lnTo>
                <a:lnTo>
                  <a:pt x="5065642" y="764182"/>
                </a:lnTo>
                <a:lnTo>
                  <a:pt x="5082257" y="764631"/>
                </a:lnTo>
                <a:lnTo>
                  <a:pt x="5097973" y="766427"/>
                </a:lnTo>
                <a:lnTo>
                  <a:pt x="5113690" y="768672"/>
                </a:lnTo>
                <a:lnTo>
                  <a:pt x="5129856" y="771816"/>
                </a:lnTo>
                <a:lnTo>
                  <a:pt x="5145572" y="776306"/>
                </a:lnTo>
                <a:lnTo>
                  <a:pt x="5161289" y="782593"/>
                </a:lnTo>
                <a:lnTo>
                  <a:pt x="5167126" y="782144"/>
                </a:lnTo>
                <a:lnTo>
                  <a:pt x="5172964" y="782144"/>
                </a:lnTo>
                <a:lnTo>
                  <a:pt x="5178353" y="782593"/>
                </a:lnTo>
                <a:lnTo>
                  <a:pt x="5184190" y="783042"/>
                </a:lnTo>
                <a:lnTo>
                  <a:pt x="5189579" y="784389"/>
                </a:lnTo>
                <a:lnTo>
                  <a:pt x="5194967" y="785736"/>
                </a:lnTo>
                <a:lnTo>
                  <a:pt x="5200356" y="787532"/>
                </a:lnTo>
                <a:lnTo>
                  <a:pt x="5205295" y="789329"/>
                </a:lnTo>
                <a:lnTo>
                  <a:pt x="5215174" y="793819"/>
                </a:lnTo>
                <a:lnTo>
                  <a:pt x="5224604" y="799207"/>
                </a:lnTo>
                <a:lnTo>
                  <a:pt x="5234483" y="805045"/>
                </a:lnTo>
                <a:lnTo>
                  <a:pt x="5243913" y="810883"/>
                </a:lnTo>
                <a:lnTo>
                  <a:pt x="5253343" y="817618"/>
                </a:lnTo>
                <a:lnTo>
                  <a:pt x="5263222" y="823456"/>
                </a:lnTo>
                <a:lnTo>
                  <a:pt x="5273101" y="828844"/>
                </a:lnTo>
                <a:lnTo>
                  <a:pt x="5283429" y="833784"/>
                </a:lnTo>
                <a:lnTo>
                  <a:pt x="5293757" y="837376"/>
                </a:lnTo>
                <a:lnTo>
                  <a:pt x="5299146" y="839173"/>
                </a:lnTo>
                <a:lnTo>
                  <a:pt x="5304983" y="840520"/>
                </a:lnTo>
                <a:lnTo>
                  <a:pt x="5310821" y="841418"/>
                </a:lnTo>
                <a:lnTo>
                  <a:pt x="5316209" y="842316"/>
                </a:lnTo>
                <a:lnTo>
                  <a:pt x="5322496" y="842316"/>
                </a:lnTo>
                <a:lnTo>
                  <a:pt x="5328334" y="842316"/>
                </a:lnTo>
                <a:lnTo>
                  <a:pt x="5333722" y="842316"/>
                </a:lnTo>
                <a:lnTo>
                  <a:pt x="5338213" y="843214"/>
                </a:lnTo>
                <a:lnTo>
                  <a:pt x="5342254" y="845010"/>
                </a:lnTo>
                <a:lnTo>
                  <a:pt x="5344948" y="847255"/>
                </a:lnTo>
                <a:lnTo>
                  <a:pt x="5347193" y="850399"/>
                </a:lnTo>
                <a:lnTo>
                  <a:pt x="5348092" y="853991"/>
                </a:lnTo>
                <a:lnTo>
                  <a:pt x="5348990" y="857583"/>
                </a:lnTo>
                <a:lnTo>
                  <a:pt x="5349439" y="862074"/>
                </a:lnTo>
                <a:lnTo>
                  <a:pt x="5348990" y="866564"/>
                </a:lnTo>
                <a:lnTo>
                  <a:pt x="5348990" y="871055"/>
                </a:lnTo>
                <a:lnTo>
                  <a:pt x="5347642" y="880485"/>
                </a:lnTo>
                <a:lnTo>
                  <a:pt x="5346295" y="890364"/>
                </a:lnTo>
                <a:lnTo>
                  <a:pt x="5345397" y="898895"/>
                </a:lnTo>
                <a:lnTo>
                  <a:pt x="5344948" y="955924"/>
                </a:lnTo>
                <a:lnTo>
                  <a:pt x="5344499" y="1013402"/>
                </a:lnTo>
                <a:lnTo>
                  <a:pt x="5344050" y="1128358"/>
                </a:lnTo>
                <a:lnTo>
                  <a:pt x="5356623" y="1125663"/>
                </a:lnTo>
                <a:lnTo>
                  <a:pt x="5362012" y="1125214"/>
                </a:lnTo>
                <a:lnTo>
                  <a:pt x="5366951" y="1124765"/>
                </a:lnTo>
                <a:lnTo>
                  <a:pt x="5370993" y="1124765"/>
                </a:lnTo>
                <a:lnTo>
                  <a:pt x="5375034" y="1124765"/>
                </a:lnTo>
                <a:lnTo>
                  <a:pt x="5378627" y="1125663"/>
                </a:lnTo>
                <a:lnTo>
                  <a:pt x="5381770" y="1126561"/>
                </a:lnTo>
                <a:lnTo>
                  <a:pt x="5384015" y="1127459"/>
                </a:lnTo>
                <a:lnTo>
                  <a:pt x="5386260" y="1129256"/>
                </a:lnTo>
                <a:lnTo>
                  <a:pt x="5388057" y="1130603"/>
                </a:lnTo>
                <a:lnTo>
                  <a:pt x="5389404" y="1132399"/>
                </a:lnTo>
                <a:lnTo>
                  <a:pt x="5390302" y="1134644"/>
                </a:lnTo>
                <a:lnTo>
                  <a:pt x="5391200" y="1136889"/>
                </a:lnTo>
                <a:lnTo>
                  <a:pt x="5391649" y="1139135"/>
                </a:lnTo>
                <a:lnTo>
                  <a:pt x="5392098" y="1141829"/>
                </a:lnTo>
                <a:lnTo>
                  <a:pt x="5392098" y="1147666"/>
                </a:lnTo>
                <a:lnTo>
                  <a:pt x="5391200" y="1153953"/>
                </a:lnTo>
                <a:lnTo>
                  <a:pt x="5389853" y="1160240"/>
                </a:lnTo>
                <a:lnTo>
                  <a:pt x="5388506" y="1166526"/>
                </a:lnTo>
                <a:lnTo>
                  <a:pt x="5385811" y="1179549"/>
                </a:lnTo>
                <a:lnTo>
                  <a:pt x="5384913" y="1185835"/>
                </a:lnTo>
                <a:lnTo>
                  <a:pt x="5384464" y="1191673"/>
                </a:lnTo>
                <a:lnTo>
                  <a:pt x="5385362" y="1207390"/>
                </a:lnTo>
                <a:lnTo>
                  <a:pt x="5387158" y="1223555"/>
                </a:lnTo>
                <a:lnTo>
                  <a:pt x="5389853" y="1239721"/>
                </a:lnTo>
                <a:lnTo>
                  <a:pt x="5392996" y="1255437"/>
                </a:lnTo>
                <a:lnTo>
                  <a:pt x="5398834" y="1287768"/>
                </a:lnTo>
                <a:lnTo>
                  <a:pt x="5401079" y="1303934"/>
                </a:lnTo>
                <a:lnTo>
                  <a:pt x="5402875" y="1320100"/>
                </a:lnTo>
                <a:lnTo>
                  <a:pt x="5403324" y="1327733"/>
                </a:lnTo>
                <a:lnTo>
                  <a:pt x="5403773" y="1336265"/>
                </a:lnTo>
                <a:lnTo>
                  <a:pt x="5403773" y="1343899"/>
                </a:lnTo>
                <a:lnTo>
                  <a:pt x="5403324" y="1351533"/>
                </a:lnTo>
                <a:lnTo>
                  <a:pt x="5402426" y="1359616"/>
                </a:lnTo>
                <a:lnTo>
                  <a:pt x="5401528" y="1367699"/>
                </a:lnTo>
                <a:lnTo>
                  <a:pt x="5399732" y="1375332"/>
                </a:lnTo>
                <a:lnTo>
                  <a:pt x="5397936" y="1382966"/>
                </a:lnTo>
                <a:lnTo>
                  <a:pt x="5395241" y="1390600"/>
                </a:lnTo>
                <a:lnTo>
                  <a:pt x="5392547" y="1398234"/>
                </a:lnTo>
                <a:lnTo>
                  <a:pt x="5388955" y="1405867"/>
                </a:lnTo>
                <a:lnTo>
                  <a:pt x="5384913" y="1413501"/>
                </a:lnTo>
                <a:lnTo>
                  <a:pt x="5379974" y="1421135"/>
                </a:lnTo>
                <a:lnTo>
                  <a:pt x="5374136" y="1428320"/>
                </a:lnTo>
                <a:lnTo>
                  <a:pt x="5368299" y="1435504"/>
                </a:lnTo>
                <a:lnTo>
                  <a:pt x="5361563" y="1443138"/>
                </a:lnTo>
                <a:lnTo>
                  <a:pt x="5335518" y="1475469"/>
                </a:lnTo>
                <a:lnTo>
                  <a:pt x="5339560" y="1484450"/>
                </a:lnTo>
                <a:lnTo>
                  <a:pt x="5342703" y="1493431"/>
                </a:lnTo>
                <a:lnTo>
                  <a:pt x="5344948" y="1501514"/>
                </a:lnTo>
                <a:lnTo>
                  <a:pt x="5346744" y="1510046"/>
                </a:lnTo>
                <a:lnTo>
                  <a:pt x="5347642" y="1518578"/>
                </a:lnTo>
                <a:lnTo>
                  <a:pt x="5348541" y="1526211"/>
                </a:lnTo>
                <a:lnTo>
                  <a:pt x="5348541" y="1533845"/>
                </a:lnTo>
                <a:lnTo>
                  <a:pt x="5348092" y="1541479"/>
                </a:lnTo>
                <a:lnTo>
                  <a:pt x="5347193" y="1548664"/>
                </a:lnTo>
                <a:lnTo>
                  <a:pt x="5345846" y="1556298"/>
                </a:lnTo>
                <a:lnTo>
                  <a:pt x="5344050" y="1563033"/>
                </a:lnTo>
                <a:lnTo>
                  <a:pt x="5341356" y="1569769"/>
                </a:lnTo>
                <a:lnTo>
                  <a:pt x="5337763" y="1576055"/>
                </a:lnTo>
                <a:lnTo>
                  <a:pt x="5334171" y="1581893"/>
                </a:lnTo>
                <a:lnTo>
                  <a:pt x="5330579" y="1588180"/>
                </a:lnTo>
                <a:lnTo>
                  <a:pt x="5326088" y="1594017"/>
                </a:lnTo>
                <a:lnTo>
                  <a:pt x="5321149" y="1598957"/>
                </a:lnTo>
                <a:lnTo>
                  <a:pt x="5315760" y="1603896"/>
                </a:lnTo>
                <a:lnTo>
                  <a:pt x="5309923" y="1608836"/>
                </a:lnTo>
                <a:lnTo>
                  <a:pt x="5303187" y="1612877"/>
                </a:lnTo>
                <a:lnTo>
                  <a:pt x="5296002" y="1616919"/>
                </a:lnTo>
                <a:lnTo>
                  <a:pt x="5288818" y="1620960"/>
                </a:lnTo>
                <a:lnTo>
                  <a:pt x="5281184" y="1624552"/>
                </a:lnTo>
                <a:lnTo>
                  <a:pt x="5273101" y="1627696"/>
                </a:lnTo>
                <a:lnTo>
                  <a:pt x="5264120" y="1630390"/>
                </a:lnTo>
                <a:lnTo>
                  <a:pt x="5255139" y="1632635"/>
                </a:lnTo>
                <a:lnTo>
                  <a:pt x="5246158" y="1634880"/>
                </a:lnTo>
                <a:lnTo>
                  <a:pt x="5236279" y="1636676"/>
                </a:lnTo>
                <a:lnTo>
                  <a:pt x="5225951" y="1637575"/>
                </a:lnTo>
                <a:lnTo>
                  <a:pt x="5215174" y="1638473"/>
                </a:lnTo>
                <a:lnTo>
                  <a:pt x="5204397" y="1638922"/>
                </a:lnTo>
                <a:lnTo>
                  <a:pt x="5193171" y="1638922"/>
                </a:lnTo>
                <a:lnTo>
                  <a:pt x="5183292" y="1641616"/>
                </a:lnTo>
                <a:lnTo>
                  <a:pt x="5173862" y="1644310"/>
                </a:lnTo>
                <a:lnTo>
                  <a:pt x="5163983" y="1646106"/>
                </a:lnTo>
                <a:lnTo>
                  <a:pt x="5154553" y="1647454"/>
                </a:lnTo>
                <a:lnTo>
                  <a:pt x="5144225" y="1647903"/>
                </a:lnTo>
                <a:lnTo>
                  <a:pt x="5134795" y="1647454"/>
                </a:lnTo>
                <a:lnTo>
                  <a:pt x="5129856" y="1647005"/>
                </a:lnTo>
                <a:lnTo>
                  <a:pt x="5124916" y="1646106"/>
                </a:lnTo>
                <a:lnTo>
                  <a:pt x="5119977" y="1644759"/>
                </a:lnTo>
                <a:lnTo>
                  <a:pt x="5114588" y="1643412"/>
                </a:lnTo>
                <a:lnTo>
                  <a:pt x="5104709" y="1647005"/>
                </a:lnTo>
                <a:lnTo>
                  <a:pt x="5094830" y="1650148"/>
                </a:lnTo>
                <a:lnTo>
                  <a:pt x="5084502" y="1651944"/>
                </a:lnTo>
                <a:lnTo>
                  <a:pt x="5079563" y="1652842"/>
                </a:lnTo>
                <a:lnTo>
                  <a:pt x="5074174" y="1653291"/>
                </a:lnTo>
                <a:lnTo>
                  <a:pt x="5069235" y="1653740"/>
                </a:lnTo>
                <a:lnTo>
                  <a:pt x="5063846" y="1653291"/>
                </a:lnTo>
                <a:lnTo>
                  <a:pt x="5058907" y="1652842"/>
                </a:lnTo>
                <a:lnTo>
                  <a:pt x="5053967" y="1652393"/>
                </a:lnTo>
                <a:lnTo>
                  <a:pt x="5049028" y="1651046"/>
                </a:lnTo>
                <a:lnTo>
                  <a:pt x="5043639" y="1649250"/>
                </a:lnTo>
                <a:lnTo>
                  <a:pt x="5038250" y="1647005"/>
                </a:lnTo>
                <a:lnTo>
                  <a:pt x="5033311" y="1644310"/>
                </a:lnTo>
                <a:lnTo>
                  <a:pt x="4911171" y="1665416"/>
                </a:lnTo>
                <a:lnTo>
                  <a:pt x="4911171" y="1675294"/>
                </a:lnTo>
                <a:lnTo>
                  <a:pt x="4910273" y="1685623"/>
                </a:lnTo>
                <a:lnTo>
                  <a:pt x="5237626" y="1766900"/>
                </a:lnTo>
                <a:lnTo>
                  <a:pt x="5264120" y="1774533"/>
                </a:lnTo>
                <a:lnTo>
                  <a:pt x="5291512" y="1781269"/>
                </a:lnTo>
                <a:lnTo>
                  <a:pt x="5345846" y="1794291"/>
                </a:lnTo>
                <a:lnTo>
                  <a:pt x="5399732" y="1806865"/>
                </a:lnTo>
                <a:lnTo>
                  <a:pt x="5454066" y="1820785"/>
                </a:lnTo>
                <a:lnTo>
                  <a:pt x="5480560" y="1827521"/>
                </a:lnTo>
                <a:lnTo>
                  <a:pt x="5507503" y="1835155"/>
                </a:lnTo>
                <a:lnTo>
                  <a:pt x="5534445" y="1843237"/>
                </a:lnTo>
                <a:lnTo>
                  <a:pt x="5560490" y="1852218"/>
                </a:lnTo>
                <a:lnTo>
                  <a:pt x="5586983" y="1861199"/>
                </a:lnTo>
                <a:lnTo>
                  <a:pt x="5613028" y="1871527"/>
                </a:lnTo>
                <a:lnTo>
                  <a:pt x="5639072" y="1882753"/>
                </a:lnTo>
                <a:lnTo>
                  <a:pt x="5664219" y="1894429"/>
                </a:lnTo>
                <a:lnTo>
                  <a:pt x="5676792" y="1897123"/>
                </a:lnTo>
                <a:lnTo>
                  <a:pt x="5688467" y="1900266"/>
                </a:lnTo>
                <a:lnTo>
                  <a:pt x="5699245" y="1903858"/>
                </a:lnTo>
                <a:lnTo>
                  <a:pt x="5710022" y="1907900"/>
                </a:lnTo>
                <a:lnTo>
                  <a:pt x="5719002" y="1912390"/>
                </a:lnTo>
                <a:lnTo>
                  <a:pt x="5727534" y="1917330"/>
                </a:lnTo>
                <a:lnTo>
                  <a:pt x="5731127" y="1920922"/>
                </a:lnTo>
                <a:lnTo>
                  <a:pt x="5734719" y="1924066"/>
                </a:lnTo>
                <a:lnTo>
                  <a:pt x="5738311" y="1927209"/>
                </a:lnTo>
                <a:lnTo>
                  <a:pt x="5741455" y="1930352"/>
                </a:lnTo>
                <a:lnTo>
                  <a:pt x="5744149" y="1933944"/>
                </a:lnTo>
                <a:lnTo>
                  <a:pt x="5746843" y="1937986"/>
                </a:lnTo>
                <a:lnTo>
                  <a:pt x="5749089" y="1941578"/>
                </a:lnTo>
                <a:lnTo>
                  <a:pt x="5751334" y="1946069"/>
                </a:lnTo>
                <a:lnTo>
                  <a:pt x="5752681" y="1950559"/>
                </a:lnTo>
                <a:lnTo>
                  <a:pt x="5754028" y="1955498"/>
                </a:lnTo>
                <a:lnTo>
                  <a:pt x="5755375" y="1960438"/>
                </a:lnTo>
                <a:lnTo>
                  <a:pt x="5755824" y="1965377"/>
                </a:lnTo>
                <a:lnTo>
                  <a:pt x="5756273" y="1970766"/>
                </a:lnTo>
                <a:lnTo>
                  <a:pt x="5756273" y="1976604"/>
                </a:lnTo>
                <a:lnTo>
                  <a:pt x="5755824" y="1982441"/>
                </a:lnTo>
                <a:lnTo>
                  <a:pt x="5755375" y="1988728"/>
                </a:lnTo>
                <a:lnTo>
                  <a:pt x="5754028" y="1995463"/>
                </a:lnTo>
                <a:lnTo>
                  <a:pt x="5752681" y="2002199"/>
                </a:lnTo>
                <a:lnTo>
                  <a:pt x="5750885" y="2009384"/>
                </a:lnTo>
                <a:lnTo>
                  <a:pt x="5748639" y="2016569"/>
                </a:lnTo>
                <a:lnTo>
                  <a:pt x="5747292" y="2022406"/>
                </a:lnTo>
                <a:lnTo>
                  <a:pt x="5745496" y="2027795"/>
                </a:lnTo>
                <a:lnTo>
                  <a:pt x="5744598" y="2034081"/>
                </a:lnTo>
                <a:lnTo>
                  <a:pt x="5744149" y="2039919"/>
                </a:lnTo>
                <a:lnTo>
                  <a:pt x="5743700" y="2052043"/>
                </a:lnTo>
                <a:lnTo>
                  <a:pt x="5743700" y="2064168"/>
                </a:lnTo>
                <a:lnTo>
                  <a:pt x="5745496" y="2089314"/>
                </a:lnTo>
                <a:lnTo>
                  <a:pt x="5745945" y="2102336"/>
                </a:lnTo>
                <a:lnTo>
                  <a:pt x="5746843" y="2114012"/>
                </a:lnTo>
                <a:lnTo>
                  <a:pt x="5749538" y="2128830"/>
                </a:lnTo>
                <a:lnTo>
                  <a:pt x="5751334" y="2143649"/>
                </a:lnTo>
                <a:lnTo>
                  <a:pt x="5751783" y="2157569"/>
                </a:lnTo>
                <a:lnTo>
                  <a:pt x="5751334" y="2171040"/>
                </a:lnTo>
                <a:lnTo>
                  <a:pt x="5749987" y="2184961"/>
                </a:lnTo>
                <a:lnTo>
                  <a:pt x="5747741" y="2197534"/>
                </a:lnTo>
                <a:lnTo>
                  <a:pt x="5743700" y="2209658"/>
                </a:lnTo>
                <a:lnTo>
                  <a:pt x="5739210" y="2222231"/>
                </a:lnTo>
                <a:lnTo>
                  <a:pt x="5733821" y="2233458"/>
                </a:lnTo>
                <a:lnTo>
                  <a:pt x="5727534" y="2244683"/>
                </a:lnTo>
                <a:lnTo>
                  <a:pt x="5720350" y="2255461"/>
                </a:lnTo>
                <a:lnTo>
                  <a:pt x="5712267" y="2265789"/>
                </a:lnTo>
                <a:lnTo>
                  <a:pt x="5702388" y="2275668"/>
                </a:lnTo>
                <a:lnTo>
                  <a:pt x="5692509" y="2285098"/>
                </a:lnTo>
                <a:lnTo>
                  <a:pt x="5681283" y="2294977"/>
                </a:lnTo>
                <a:lnTo>
                  <a:pt x="5668709" y="2303509"/>
                </a:lnTo>
                <a:lnTo>
                  <a:pt x="5677690" y="2309795"/>
                </a:lnTo>
                <a:lnTo>
                  <a:pt x="5686671" y="2316980"/>
                </a:lnTo>
                <a:lnTo>
                  <a:pt x="5695203" y="2325063"/>
                </a:lnTo>
                <a:lnTo>
                  <a:pt x="5698795" y="2328655"/>
                </a:lnTo>
                <a:lnTo>
                  <a:pt x="5701939" y="2332696"/>
                </a:lnTo>
                <a:lnTo>
                  <a:pt x="5705082" y="2336738"/>
                </a:lnTo>
                <a:lnTo>
                  <a:pt x="5706878" y="2340779"/>
                </a:lnTo>
                <a:lnTo>
                  <a:pt x="5708225" y="2344821"/>
                </a:lnTo>
                <a:lnTo>
                  <a:pt x="5708225" y="2348862"/>
                </a:lnTo>
                <a:lnTo>
                  <a:pt x="5708225" y="2351107"/>
                </a:lnTo>
                <a:lnTo>
                  <a:pt x="5707776" y="2352903"/>
                </a:lnTo>
                <a:lnTo>
                  <a:pt x="5706878" y="2354700"/>
                </a:lnTo>
                <a:lnTo>
                  <a:pt x="5705531" y="2356945"/>
                </a:lnTo>
                <a:lnTo>
                  <a:pt x="5704184" y="2359190"/>
                </a:lnTo>
                <a:lnTo>
                  <a:pt x="5702388" y="2360986"/>
                </a:lnTo>
                <a:lnTo>
                  <a:pt x="5697897" y="2364579"/>
                </a:lnTo>
                <a:lnTo>
                  <a:pt x="5693407" y="2368171"/>
                </a:lnTo>
                <a:lnTo>
                  <a:pt x="5688467" y="2371763"/>
                </a:lnTo>
                <a:lnTo>
                  <a:pt x="5679487" y="2379846"/>
                </a:lnTo>
                <a:lnTo>
                  <a:pt x="5670506" y="2388827"/>
                </a:lnTo>
                <a:lnTo>
                  <a:pt x="5661974" y="2398706"/>
                </a:lnTo>
                <a:lnTo>
                  <a:pt x="5644461" y="2417566"/>
                </a:lnTo>
                <a:lnTo>
                  <a:pt x="5635031" y="2426996"/>
                </a:lnTo>
                <a:lnTo>
                  <a:pt x="5626050" y="2435528"/>
                </a:lnTo>
                <a:lnTo>
                  <a:pt x="5621111" y="2439569"/>
                </a:lnTo>
                <a:lnTo>
                  <a:pt x="5616171" y="2443161"/>
                </a:lnTo>
                <a:lnTo>
                  <a:pt x="5611232" y="2446305"/>
                </a:lnTo>
                <a:lnTo>
                  <a:pt x="5605843" y="2448999"/>
                </a:lnTo>
                <a:lnTo>
                  <a:pt x="5600455" y="2451693"/>
                </a:lnTo>
                <a:lnTo>
                  <a:pt x="5594617" y="2453489"/>
                </a:lnTo>
                <a:lnTo>
                  <a:pt x="5588779" y="2455286"/>
                </a:lnTo>
                <a:lnTo>
                  <a:pt x="5582942" y="2456633"/>
                </a:lnTo>
                <a:lnTo>
                  <a:pt x="5576655" y="2457082"/>
                </a:lnTo>
                <a:lnTo>
                  <a:pt x="5570369" y="2457082"/>
                </a:lnTo>
                <a:lnTo>
                  <a:pt x="5563633" y="2456633"/>
                </a:lnTo>
                <a:lnTo>
                  <a:pt x="5555999" y="2455286"/>
                </a:lnTo>
                <a:lnTo>
                  <a:pt x="5548815" y="2453489"/>
                </a:lnTo>
                <a:lnTo>
                  <a:pt x="5541181" y="2450795"/>
                </a:lnTo>
                <a:lnTo>
                  <a:pt x="5533547" y="2447652"/>
                </a:lnTo>
                <a:lnTo>
                  <a:pt x="5525464" y="2443611"/>
                </a:lnTo>
                <a:lnTo>
                  <a:pt x="5517382" y="2447203"/>
                </a:lnTo>
                <a:lnTo>
                  <a:pt x="5510197" y="2450346"/>
                </a:lnTo>
                <a:lnTo>
                  <a:pt x="5503012" y="2453489"/>
                </a:lnTo>
                <a:lnTo>
                  <a:pt x="5495827" y="2456184"/>
                </a:lnTo>
                <a:lnTo>
                  <a:pt x="5480111" y="2460674"/>
                </a:lnTo>
                <a:lnTo>
                  <a:pt x="5465292" y="2464716"/>
                </a:lnTo>
                <a:lnTo>
                  <a:pt x="5449576" y="2467410"/>
                </a:lnTo>
                <a:lnTo>
                  <a:pt x="5434308" y="2470553"/>
                </a:lnTo>
                <a:lnTo>
                  <a:pt x="5419041" y="2471901"/>
                </a:lnTo>
                <a:lnTo>
                  <a:pt x="5403324" y="2473248"/>
                </a:lnTo>
                <a:lnTo>
                  <a:pt x="5371891" y="2475044"/>
                </a:lnTo>
                <a:lnTo>
                  <a:pt x="5341356" y="2476840"/>
                </a:lnTo>
                <a:lnTo>
                  <a:pt x="5325190" y="2477738"/>
                </a:lnTo>
                <a:lnTo>
                  <a:pt x="5309923" y="2478636"/>
                </a:lnTo>
                <a:lnTo>
                  <a:pt x="5294206" y="2479983"/>
                </a:lnTo>
                <a:lnTo>
                  <a:pt x="5278939" y="2482228"/>
                </a:lnTo>
                <a:lnTo>
                  <a:pt x="5275346" y="2506477"/>
                </a:lnTo>
                <a:lnTo>
                  <a:pt x="5278939" y="2523540"/>
                </a:lnTo>
                <a:lnTo>
                  <a:pt x="5282531" y="2540604"/>
                </a:lnTo>
                <a:lnTo>
                  <a:pt x="5285225" y="2558117"/>
                </a:lnTo>
                <a:lnTo>
                  <a:pt x="5287021" y="2575181"/>
                </a:lnTo>
                <a:lnTo>
                  <a:pt x="5287919" y="2584162"/>
                </a:lnTo>
                <a:lnTo>
                  <a:pt x="5287919" y="2592693"/>
                </a:lnTo>
                <a:lnTo>
                  <a:pt x="5287919" y="2601225"/>
                </a:lnTo>
                <a:lnTo>
                  <a:pt x="5287021" y="2609757"/>
                </a:lnTo>
                <a:lnTo>
                  <a:pt x="5286123" y="2618738"/>
                </a:lnTo>
                <a:lnTo>
                  <a:pt x="5284776" y="2627270"/>
                </a:lnTo>
                <a:lnTo>
                  <a:pt x="5282531" y="2635802"/>
                </a:lnTo>
                <a:lnTo>
                  <a:pt x="5279837" y="2644783"/>
                </a:lnTo>
                <a:lnTo>
                  <a:pt x="5282531" y="2649722"/>
                </a:lnTo>
                <a:lnTo>
                  <a:pt x="5284776" y="2655560"/>
                </a:lnTo>
                <a:lnTo>
                  <a:pt x="5286123" y="2660499"/>
                </a:lnTo>
                <a:lnTo>
                  <a:pt x="5287470" y="2665439"/>
                </a:lnTo>
                <a:lnTo>
                  <a:pt x="5287919" y="2670827"/>
                </a:lnTo>
                <a:lnTo>
                  <a:pt x="5288369" y="2675767"/>
                </a:lnTo>
                <a:lnTo>
                  <a:pt x="5288369" y="2680706"/>
                </a:lnTo>
                <a:lnTo>
                  <a:pt x="5287919" y="2686095"/>
                </a:lnTo>
                <a:lnTo>
                  <a:pt x="5286123" y="2696423"/>
                </a:lnTo>
                <a:lnTo>
                  <a:pt x="5283878" y="2706751"/>
                </a:lnTo>
                <a:lnTo>
                  <a:pt x="5278490" y="2727407"/>
                </a:lnTo>
                <a:lnTo>
                  <a:pt x="5276244" y="2747165"/>
                </a:lnTo>
                <a:lnTo>
                  <a:pt x="5273101" y="2766923"/>
                </a:lnTo>
                <a:lnTo>
                  <a:pt x="5270856" y="2776802"/>
                </a:lnTo>
                <a:lnTo>
                  <a:pt x="5268611" y="2786232"/>
                </a:lnTo>
                <a:lnTo>
                  <a:pt x="5265916" y="2795213"/>
                </a:lnTo>
                <a:lnTo>
                  <a:pt x="5262324" y="2805092"/>
                </a:lnTo>
                <a:lnTo>
                  <a:pt x="5259181" y="2813624"/>
                </a:lnTo>
                <a:lnTo>
                  <a:pt x="5255139" y="2822604"/>
                </a:lnTo>
                <a:lnTo>
                  <a:pt x="5250200" y="2830688"/>
                </a:lnTo>
                <a:lnTo>
                  <a:pt x="5244811" y="2839668"/>
                </a:lnTo>
                <a:lnTo>
                  <a:pt x="5238974" y="2847302"/>
                </a:lnTo>
                <a:lnTo>
                  <a:pt x="5232238" y="2854936"/>
                </a:lnTo>
                <a:lnTo>
                  <a:pt x="5224155" y="2861671"/>
                </a:lnTo>
                <a:lnTo>
                  <a:pt x="5216072" y="2868407"/>
                </a:lnTo>
                <a:lnTo>
                  <a:pt x="5216521" y="2869754"/>
                </a:lnTo>
                <a:lnTo>
                  <a:pt x="5216970" y="2871102"/>
                </a:lnTo>
                <a:lnTo>
                  <a:pt x="5216970" y="2872448"/>
                </a:lnTo>
                <a:lnTo>
                  <a:pt x="5216970" y="2874245"/>
                </a:lnTo>
                <a:lnTo>
                  <a:pt x="5215623" y="2876490"/>
                </a:lnTo>
                <a:lnTo>
                  <a:pt x="5213827" y="2879184"/>
                </a:lnTo>
                <a:lnTo>
                  <a:pt x="5211582" y="2881430"/>
                </a:lnTo>
                <a:lnTo>
                  <a:pt x="5208888" y="2883675"/>
                </a:lnTo>
                <a:lnTo>
                  <a:pt x="5203499" y="2888165"/>
                </a:lnTo>
                <a:lnTo>
                  <a:pt x="5200805" y="2890410"/>
                </a:lnTo>
                <a:lnTo>
                  <a:pt x="5199009" y="2893105"/>
                </a:lnTo>
                <a:lnTo>
                  <a:pt x="5198110" y="2895350"/>
                </a:lnTo>
                <a:lnTo>
                  <a:pt x="5198110" y="2896697"/>
                </a:lnTo>
                <a:lnTo>
                  <a:pt x="5198110" y="2897595"/>
                </a:lnTo>
                <a:lnTo>
                  <a:pt x="5198560" y="2898942"/>
                </a:lnTo>
                <a:lnTo>
                  <a:pt x="5199009" y="2900289"/>
                </a:lnTo>
                <a:lnTo>
                  <a:pt x="5201703" y="2902984"/>
                </a:lnTo>
                <a:lnTo>
                  <a:pt x="5205744" y="2905678"/>
                </a:lnTo>
                <a:lnTo>
                  <a:pt x="5212031" y="2908372"/>
                </a:lnTo>
                <a:lnTo>
                  <a:pt x="5216970" y="2911515"/>
                </a:lnTo>
                <a:lnTo>
                  <a:pt x="5221461" y="2914210"/>
                </a:lnTo>
                <a:lnTo>
                  <a:pt x="5225502" y="2917802"/>
                </a:lnTo>
                <a:lnTo>
                  <a:pt x="5229544" y="2921394"/>
                </a:lnTo>
                <a:lnTo>
                  <a:pt x="5232687" y="2924987"/>
                </a:lnTo>
                <a:lnTo>
                  <a:pt x="5235381" y="2929028"/>
                </a:lnTo>
                <a:lnTo>
                  <a:pt x="5237177" y="2933070"/>
                </a:lnTo>
                <a:lnTo>
                  <a:pt x="5238525" y="2937111"/>
                </a:lnTo>
                <a:lnTo>
                  <a:pt x="5239423" y="2940704"/>
                </a:lnTo>
                <a:lnTo>
                  <a:pt x="5239423" y="2944745"/>
                </a:lnTo>
                <a:lnTo>
                  <a:pt x="5238974" y="2948337"/>
                </a:lnTo>
                <a:lnTo>
                  <a:pt x="5238075" y="2951481"/>
                </a:lnTo>
                <a:lnTo>
                  <a:pt x="5236728" y="2954175"/>
                </a:lnTo>
                <a:lnTo>
                  <a:pt x="5234483" y="2956420"/>
                </a:lnTo>
                <a:lnTo>
                  <a:pt x="5231340" y="2957767"/>
                </a:lnTo>
                <a:lnTo>
                  <a:pt x="5227747" y="2958665"/>
                </a:lnTo>
                <a:lnTo>
                  <a:pt x="5222359" y="2959563"/>
                </a:lnTo>
                <a:lnTo>
                  <a:pt x="5217419" y="2960461"/>
                </a:lnTo>
                <a:lnTo>
                  <a:pt x="5212480" y="2962258"/>
                </a:lnTo>
                <a:lnTo>
                  <a:pt x="5207540" y="2963605"/>
                </a:lnTo>
                <a:lnTo>
                  <a:pt x="5199009" y="2967646"/>
                </a:lnTo>
                <a:lnTo>
                  <a:pt x="5190028" y="2972586"/>
                </a:lnTo>
                <a:lnTo>
                  <a:pt x="5181945" y="2977974"/>
                </a:lnTo>
                <a:lnTo>
                  <a:pt x="5174311" y="2984710"/>
                </a:lnTo>
                <a:lnTo>
                  <a:pt x="5159493" y="2997283"/>
                </a:lnTo>
                <a:lnTo>
                  <a:pt x="5151859" y="3003121"/>
                </a:lnTo>
                <a:lnTo>
                  <a:pt x="5144225" y="3009407"/>
                </a:lnTo>
                <a:lnTo>
                  <a:pt x="5136591" y="3014796"/>
                </a:lnTo>
                <a:lnTo>
                  <a:pt x="5128509" y="3019735"/>
                </a:lnTo>
                <a:lnTo>
                  <a:pt x="5119977" y="3024226"/>
                </a:lnTo>
                <a:lnTo>
                  <a:pt x="5115486" y="3026022"/>
                </a:lnTo>
                <a:lnTo>
                  <a:pt x="5110996" y="3027369"/>
                </a:lnTo>
                <a:lnTo>
                  <a:pt x="5106056" y="3028267"/>
                </a:lnTo>
                <a:lnTo>
                  <a:pt x="5101566" y="3029165"/>
                </a:lnTo>
                <a:lnTo>
                  <a:pt x="5096177" y="3029614"/>
                </a:lnTo>
                <a:lnTo>
                  <a:pt x="5091238" y="3030064"/>
                </a:lnTo>
                <a:lnTo>
                  <a:pt x="5053967" y="3033656"/>
                </a:lnTo>
                <a:lnTo>
                  <a:pt x="4972690" y="3035901"/>
                </a:lnTo>
                <a:lnTo>
                  <a:pt x="4869859" y="3054312"/>
                </a:lnTo>
                <a:lnTo>
                  <a:pt x="4868511" y="3071376"/>
                </a:lnTo>
                <a:lnTo>
                  <a:pt x="4867613" y="3088439"/>
                </a:lnTo>
                <a:lnTo>
                  <a:pt x="4867164" y="3106401"/>
                </a:lnTo>
                <a:lnTo>
                  <a:pt x="4867613" y="3123465"/>
                </a:lnTo>
                <a:lnTo>
                  <a:pt x="4868062" y="3158490"/>
                </a:lnTo>
                <a:lnTo>
                  <a:pt x="4867613" y="3176452"/>
                </a:lnTo>
                <a:lnTo>
                  <a:pt x="4867164" y="3193516"/>
                </a:lnTo>
                <a:lnTo>
                  <a:pt x="4865368" y="3210579"/>
                </a:lnTo>
                <a:lnTo>
                  <a:pt x="4864021" y="3219111"/>
                </a:lnTo>
                <a:lnTo>
                  <a:pt x="4862225" y="3227194"/>
                </a:lnTo>
                <a:lnTo>
                  <a:pt x="4860429" y="3235277"/>
                </a:lnTo>
                <a:lnTo>
                  <a:pt x="4858183" y="3243809"/>
                </a:lnTo>
                <a:lnTo>
                  <a:pt x="4855040" y="3251892"/>
                </a:lnTo>
                <a:lnTo>
                  <a:pt x="4851897" y="3259975"/>
                </a:lnTo>
                <a:lnTo>
                  <a:pt x="4848304" y="3267608"/>
                </a:lnTo>
                <a:lnTo>
                  <a:pt x="4844263" y="3275242"/>
                </a:lnTo>
                <a:lnTo>
                  <a:pt x="4839773" y="3283325"/>
                </a:lnTo>
                <a:lnTo>
                  <a:pt x="4834384" y="3290510"/>
                </a:lnTo>
                <a:lnTo>
                  <a:pt x="4828546" y="3297694"/>
                </a:lnTo>
                <a:lnTo>
                  <a:pt x="4822260" y="3304879"/>
                </a:lnTo>
                <a:lnTo>
                  <a:pt x="4814626" y="3312064"/>
                </a:lnTo>
                <a:lnTo>
                  <a:pt x="4806992" y="3319249"/>
                </a:lnTo>
                <a:lnTo>
                  <a:pt x="4809237" y="3329128"/>
                </a:lnTo>
                <a:lnTo>
                  <a:pt x="4811034" y="3338108"/>
                </a:lnTo>
                <a:lnTo>
                  <a:pt x="4812381" y="3347089"/>
                </a:lnTo>
                <a:lnTo>
                  <a:pt x="4812830" y="3355621"/>
                </a:lnTo>
                <a:lnTo>
                  <a:pt x="4812830" y="3363704"/>
                </a:lnTo>
                <a:lnTo>
                  <a:pt x="4811932" y="3371338"/>
                </a:lnTo>
                <a:lnTo>
                  <a:pt x="4811034" y="3378073"/>
                </a:lnTo>
                <a:lnTo>
                  <a:pt x="4809237" y="3384809"/>
                </a:lnTo>
                <a:lnTo>
                  <a:pt x="4806992" y="3391545"/>
                </a:lnTo>
                <a:lnTo>
                  <a:pt x="4804298" y="3397382"/>
                </a:lnTo>
                <a:lnTo>
                  <a:pt x="4801155" y="3403220"/>
                </a:lnTo>
                <a:lnTo>
                  <a:pt x="4798011" y="3408159"/>
                </a:lnTo>
                <a:lnTo>
                  <a:pt x="4793970" y="3413099"/>
                </a:lnTo>
                <a:lnTo>
                  <a:pt x="4789929" y="3418038"/>
                </a:lnTo>
                <a:lnTo>
                  <a:pt x="4785438" y="3422529"/>
                </a:lnTo>
                <a:lnTo>
                  <a:pt x="4780050" y="3427019"/>
                </a:lnTo>
                <a:lnTo>
                  <a:pt x="4775110" y="3431061"/>
                </a:lnTo>
                <a:lnTo>
                  <a:pt x="4769722" y="3435102"/>
                </a:lnTo>
                <a:lnTo>
                  <a:pt x="4758495" y="3441838"/>
                </a:lnTo>
                <a:lnTo>
                  <a:pt x="4746371" y="3448573"/>
                </a:lnTo>
                <a:lnTo>
                  <a:pt x="4733349" y="3454860"/>
                </a:lnTo>
                <a:lnTo>
                  <a:pt x="4707304" y="3466984"/>
                </a:lnTo>
                <a:lnTo>
                  <a:pt x="4694282" y="3472822"/>
                </a:lnTo>
                <a:lnTo>
                  <a:pt x="4682158" y="3479108"/>
                </a:lnTo>
                <a:lnTo>
                  <a:pt x="4547444" y="3506500"/>
                </a:lnTo>
                <a:lnTo>
                  <a:pt x="4563610" y="3544669"/>
                </a:lnTo>
                <a:lnTo>
                  <a:pt x="4572591" y="3546914"/>
                </a:lnTo>
                <a:lnTo>
                  <a:pt x="4582021" y="3548261"/>
                </a:lnTo>
                <a:lnTo>
                  <a:pt x="4601779" y="3547812"/>
                </a:lnTo>
                <a:lnTo>
                  <a:pt x="4620639" y="3548710"/>
                </a:lnTo>
                <a:lnTo>
                  <a:pt x="4639947" y="3550058"/>
                </a:lnTo>
                <a:lnTo>
                  <a:pt x="4658359" y="3552303"/>
                </a:lnTo>
                <a:lnTo>
                  <a:pt x="4677218" y="3554997"/>
                </a:lnTo>
                <a:lnTo>
                  <a:pt x="4695180" y="3558589"/>
                </a:lnTo>
                <a:lnTo>
                  <a:pt x="4713591" y="3563080"/>
                </a:lnTo>
                <a:lnTo>
                  <a:pt x="4731553" y="3568019"/>
                </a:lnTo>
                <a:lnTo>
                  <a:pt x="4749514" y="3573857"/>
                </a:lnTo>
                <a:lnTo>
                  <a:pt x="4767027" y="3579695"/>
                </a:lnTo>
                <a:lnTo>
                  <a:pt x="4784540" y="3586430"/>
                </a:lnTo>
                <a:lnTo>
                  <a:pt x="4802053" y="3593166"/>
                </a:lnTo>
                <a:lnTo>
                  <a:pt x="4819116" y="3600800"/>
                </a:lnTo>
                <a:lnTo>
                  <a:pt x="4836629" y="3608882"/>
                </a:lnTo>
                <a:lnTo>
                  <a:pt x="4853244" y="3616965"/>
                </a:lnTo>
                <a:lnTo>
                  <a:pt x="4870757" y="3625497"/>
                </a:lnTo>
                <a:lnTo>
                  <a:pt x="4871206" y="3625497"/>
                </a:lnTo>
                <a:lnTo>
                  <a:pt x="4885575" y="3629089"/>
                </a:lnTo>
                <a:lnTo>
                  <a:pt x="4899046" y="3633131"/>
                </a:lnTo>
                <a:lnTo>
                  <a:pt x="4911171" y="3638070"/>
                </a:lnTo>
                <a:lnTo>
                  <a:pt x="4917008" y="3640765"/>
                </a:lnTo>
                <a:lnTo>
                  <a:pt x="4922397" y="3643459"/>
                </a:lnTo>
                <a:lnTo>
                  <a:pt x="4927785" y="3647051"/>
                </a:lnTo>
                <a:lnTo>
                  <a:pt x="4932725" y="3650195"/>
                </a:lnTo>
                <a:lnTo>
                  <a:pt x="4937664" y="3653338"/>
                </a:lnTo>
                <a:lnTo>
                  <a:pt x="4942155" y="3656930"/>
                </a:lnTo>
                <a:lnTo>
                  <a:pt x="4946196" y="3660972"/>
                </a:lnTo>
                <a:lnTo>
                  <a:pt x="4949789" y="3665013"/>
                </a:lnTo>
                <a:lnTo>
                  <a:pt x="4953381" y="3669054"/>
                </a:lnTo>
                <a:lnTo>
                  <a:pt x="4956973" y="3673545"/>
                </a:lnTo>
                <a:lnTo>
                  <a:pt x="4960117" y="3678035"/>
                </a:lnTo>
                <a:lnTo>
                  <a:pt x="4962811" y="3682975"/>
                </a:lnTo>
                <a:lnTo>
                  <a:pt x="4965505" y="3687914"/>
                </a:lnTo>
                <a:lnTo>
                  <a:pt x="4968199" y="3693303"/>
                </a:lnTo>
                <a:lnTo>
                  <a:pt x="4969996" y="3698691"/>
                </a:lnTo>
                <a:lnTo>
                  <a:pt x="4971792" y="3704080"/>
                </a:lnTo>
                <a:lnTo>
                  <a:pt x="4973588" y="3709918"/>
                </a:lnTo>
                <a:lnTo>
                  <a:pt x="4974935" y="3715755"/>
                </a:lnTo>
                <a:lnTo>
                  <a:pt x="4975833" y="3722491"/>
                </a:lnTo>
                <a:lnTo>
                  <a:pt x="4976731" y="3728777"/>
                </a:lnTo>
                <a:lnTo>
                  <a:pt x="4977180" y="3742249"/>
                </a:lnTo>
                <a:lnTo>
                  <a:pt x="4977180" y="3757067"/>
                </a:lnTo>
                <a:lnTo>
                  <a:pt x="4975833" y="3771886"/>
                </a:lnTo>
                <a:lnTo>
                  <a:pt x="4974935" y="3784908"/>
                </a:lnTo>
                <a:lnTo>
                  <a:pt x="4974037" y="3797930"/>
                </a:lnTo>
                <a:lnTo>
                  <a:pt x="4974037" y="3810504"/>
                </a:lnTo>
                <a:lnTo>
                  <a:pt x="4974486" y="3823526"/>
                </a:lnTo>
                <a:lnTo>
                  <a:pt x="4975384" y="3849571"/>
                </a:lnTo>
                <a:lnTo>
                  <a:pt x="4975833" y="3876064"/>
                </a:lnTo>
                <a:lnTo>
                  <a:pt x="4975833" y="3888638"/>
                </a:lnTo>
                <a:lnTo>
                  <a:pt x="4975384" y="3901660"/>
                </a:lnTo>
                <a:lnTo>
                  <a:pt x="4974037" y="3914682"/>
                </a:lnTo>
                <a:lnTo>
                  <a:pt x="4972241" y="3927255"/>
                </a:lnTo>
                <a:lnTo>
                  <a:pt x="4969547" y="3940278"/>
                </a:lnTo>
                <a:lnTo>
                  <a:pt x="4965056" y="3952851"/>
                </a:lnTo>
                <a:lnTo>
                  <a:pt x="4962811" y="3959138"/>
                </a:lnTo>
                <a:lnTo>
                  <a:pt x="4960566" y="3965424"/>
                </a:lnTo>
                <a:lnTo>
                  <a:pt x="4957422" y="3971262"/>
                </a:lnTo>
                <a:lnTo>
                  <a:pt x="4954279" y="3977997"/>
                </a:lnTo>
                <a:lnTo>
                  <a:pt x="4951585" y="3984733"/>
                </a:lnTo>
                <a:lnTo>
                  <a:pt x="4948441" y="3991918"/>
                </a:lnTo>
                <a:lnTo>
                  <a:pt x="4945298" y="3998205"/>
                </a:lnTo>
                <a:lnTo>
                  <a:pt x="4941706" y="4004940"/>
                </a:lnTo>
                <a:lnTo>
                  <a:pt x="4934072" y="4017513"/>
                </a:lnTo>
                <a:lnTo>
                  <a:pt x="4925540" y="4029638"/>
                </a:lnTo>
                <a:lnTo>
                  <a:pt x="4916559" y="4040864"/>
                </a:lnTo>
                <a:lnTo>
                  <a:pt x="4907129" y="4052090"/>
                </a:lnTo>
                <a:lnTo>
                  <a:pt x="4897250" y="4062867"/>
                </a:lnTo>
                <a:lnTo>
                  <a:pt x="4886922" y="4073195"/>
                </a:lnTo>
                <a:lnTo>
                  <a:pt x="4866266" y="4093851"/>
                </a:lnTo>
                <a:lnTo>
                  <a:pt x="4845161" y="4114058"/>
                </a:lnTo>
                <a:lnTo>
                  <a:pt x="4834833" y="4125284"/>
                </a:lnTo>
                <a:lnTo>
                  <a:pt x="4825403" y="4136061"/>
                </a:lnTo>
                <a:lnTo>
                  <a:pt x="4815524" y="4147287"/>
                </a:lnTo>
                <a:lnTo>
                  <a:pt x="4806992" y="4159412"/>
                </a:lnTo>
                <a:lnTo>
                  <a:pt x="4799808" y="4168842"/>
                </a:lnTo>
                <a:lnTo>
                  <a:pt x="4791725" y="4177823"/>
                </a:lnTo>
                <a:lnTo>
                  <a:pt x="4783642" y="4185456"/>
                </a:lnTo>
                <a:lnTo>
                  <a:pt x="4774212" y="4192192"/>
                </a:lnTo>
                <a:lnTo>
                  <a:pt x="4764782" y="4198479"/>
                </a:lnTo>
                <a:lnTo>
                  <a:pt x="4755352" y="4203867"/>
                </a:lnTo>
                <a:lnTo>
                  <a:pt x="4745024" y="4207909"/>
                </a:lnTo>
                <a:lnTo>
                  <a:pt x="4734696" y="4211501"/>
                </a:lnTo>
                <a:lnTo>
                  <a:pt x="4724368" y="4214195"/>
                </a:lnTo>
                <a:lnTo>
                  <a:pt x="4713142" y="4215991"/>
                </a:lnTo>
                <a:lnTo>
                  <a:pt x="4701916" y="4217338"/>
                </a:lnTo>
                <a:lnTo>
                  <a:pt x="4690690" y="4217788"/>
                </a:lnTo>
                <a:lnTo>
                  <a:pt x="4679014" y="4217788"/>
                </a:lnTo>
                <a:lnTo>
                  <a:pt x="4666890" y="4217338"/>
                </a:lnTo>
                <a:lnTo>
                  <a:pt x="4655216" y="4216440"/>
                </a:lnTo>
                <a:lnTo>
                  <a:pt x="4643091" y="4214644"/>
                </a:lnTo>
                <a:lnTo>
                  <a:pt x="4583817" y="4216889"/>
                </a:lnTo>
                <a:lnTo>
                  <a:pt x="4563610" y="4217338"/>
                </a:lnTo>
                <a:lnTo>
                  <a:pt x="4531728" y="4220931"/>
                </a:lnTo>
                <a:lnTo>
                  <a:pt x="4500294" y="4224074"/>
                </a:lnTo>
                <a:lnTo>
                  <a:pt x="4468412" y="4226768"/>
                </a:lnTo>
                <a:lnTo>
                  <a:pt x="4436979" y="4228565"/>
                </a:lnTo>
                <a:lnTo>
                  <a:pt x="4405097" y="4230361"/>
                </a:lnTo>
                <a:lnTo>
                  <a:pt x="4373664" y="4231708"/>
                </a:lnTo>
                <a:lnTo>
                  <a:pt x="4310797" y="4233953"/>
                </a:lnTo>
                <a:lnTo>
                  <a:pt x="4306757" y="4233953"/>
                </a:lnTo>
                <a:lnTo>
                  <a:pt x="4303164" y="4233953"/>
                </a:lnTo>
                <a:lnTo>
                  <a:pt x="4245686" y="4234851"/>
                </a:lnTo>
                <a:lnTo>
                  <a:pt x="4187759" y="4235300"/>
                </a:lnTo>
                <a:lnTo>
                  <a:pt x="4130730" y="4235749"/>
                </a:lnTo>
                <a:lnTo>
                  <a:pt x="4072804" y="4236647"/>
                </a:lnTo>
                <a:lnTo>
                  <a:pt x="3663724" y="4242485"/>
                </a:lnTo>
                <a:lnTo>
                  <a:pt x="3622860" y="4242485"/>
                </a:lnTo>
                <a:lnTo>
                  <a:pt x="3420341" y="4257303"/>
                </a:lnTo>
                <a:lnTo>
                  <a:pt x="3414055" y="4259549"/>
                </a:lnTo>
                <a:lnTo>
                  <a:pt x="3407319" y="4261345"/>
                </a:lnTo>
                <a:lnTo>
                  <a:pt x="3401032" y="4262692"/>
                </a:lnTo>
                <a:lnTo>
                  <a:pt x="3394746" y="4263590"/>
                </a:lnTo>
                <a:lnTo>
                  <a:pt x="3388459" y="4264488"/>
                </a:lnTo>
                <a:lnTo>
                  <a:pt x="3382172" y="4264937"/>
                </a:lnTo>
                <a:lnTo>
                  <a:pt x="3369150" y="4264937"/>
                </a:lnTo>
                <a:lnTo>
                  <a:pt x="3356577" y="4264488"/>
                </a:lnTo>
                <a:lnTo>
                  <a:pt x="3343554" y="4263590"/>
                </a:lnTo>
                <a:lnTo>
                  <a:pt x="3317959" y="4260447"/>
                </a:lnTo>
                <a:lnTo>
                  <a:pt x="3326042" y="4265835"/>
                </a:lnTo>
                <a:lnTo>
                  <a:pt x="3334574" y="4271224"/>
                </a:lnTo>
                <a:lnTo>
                  <a:pt x="3343554" y="4275714"/>
                </a:lnTo>
                <a:lnTo>
                  <a:pt x="3352086" y="4279307"/>
                </a:lnTo>
                <a:lnTo>
                  <a:pt x="3361067" y="4282899"/>
                </a:lnTo>
                <a:lnTo>
                  <a:pt x="3369599" y="4286042"/>
                </a:lnTo>
                <a:lnTo>
                  <a:pt x="3379029" y="4289186"/>
                </a:lnTo>
                <a:lnTo>
                  <a:pt x="3388010" y="4291431"/>
                </a:lnTo>
                <a:lnTo>
                  <a:pt x="3396991" y="4293676"/>
                </a:lnTo>
                <a:lnTo>
                  <a:pt x="3405972" y="4295472"/>
                </a:lnTo>
                <a:lnTo>
                  <a:pt x="3424383" y="4298167"/>
                </a:lnTo>
                <a:lnTo>
                  <a:pt x="3442793" y="4299963"/>
                </a:lnTo>
                <a:lnTo>
                  <a:pt x="3461653" y="4301310"/>
                </a:lnTo>
                <a:lnTo>
                  <a:pt x="3480513" y="4302208"/>
                </a:lnTo>
                <a:lnTo>
                  <a:pt x="3499373" y="4302657"/>
                </a:lnTo>
                <a:lnTo>
                  <a:pt x="3537093" y="4303555"/>
                </a:lnTo>
                <a:lnTo>
                  <a:pt x="3555953" y="4304004"/>
                </a:lnTo>
                <a:lnTo>
                  <a:pt x="3574813" y="4305351"/>
                </a:lnTo>
                <a:lnTo>
                  <a:pt x="3593223" y="4308046"/>
                </a:lnTo>
                <a:lnTo>
                  <a:pt x="3611634" y="4310740"/>
                </a:lnTo>
                <a:lnTo>
                  <a:pt x="3644415" y="4316577"/>
                </a:lnTo>
                <a:lnTo>
                  <a:pt x="3676746" y="4321068"/>
                </a:lnTo>
                <a:lnTo>
                  <a:pt x="3709526" y="4325558"/>
                </a:lnTo>
                <a:lnTo>
                  <a:pt x="3741857" y="4329600"/>
                </a:lnTo>
                <a:lnTo>
                  <a:pt x="3774638" y="4332743"/>
                </a:lnTo>
                <a:lnTo>
                  <a:pt x="3807418" y="4336335"/>
                </a:lnTo>
                <a:lnTo>
                  <a:pt x="3873428" y="4343071"/>
                </a:lnTo>
                <a:lnTo>
                  <a:pt x="3906208" y="4346214"/>
                </a:lnTo>
                <a:lnTo>
                  <a:pt x="3938988" y="4349807"/>
                </a:lnTo>
                <a:lnTo>
                  <a:pt x="3971768" y="4353399"/>
                </a:lnTo>
                <a:lnTo>
                  <a:pt x="4004549" y="4357890"/>
                </a:lnTo>
                <a:lnTo>
                  <a:pt x="4036880" y="4362829"/>
                </a:lnTo>
                <a:lnTo>
                  <a:pt x="4069211" y="4368667"/>
                </a:lnTo>
                <a:lnTo>
                  <a:pt x="4101992" y="4374953"/>
                </a:lnTo>
                <a:lnTo>
                  <a:pt x="4134323" y="4383036"/>
                </a:lnTo>
                <a:lnTo>
                  <a:pt x="5009961" y="4510565"/>
                </a:lnTo>
                <a:lnTo>
                  <a:pt x="5028371" y="4513259"/>
                </a:lnTo>
                <a:lnTo>
                  <a:pt x="5047231" y="4516402"/>
                </a:lnTo>
                <a:lnTo>
                  <a:pt x="5065642" y="4520444"/>
                </a:lnTo>
                <a:lnTo>
                  <a:pt x="5084053" y="4525383"/>
                </a:lnTo>
                <a:lnTo>
                  <a:pt x="5101566" y="4531221"/>
                </a:lnTo>
                <a:lnTo>
                  <a:pt x="5119528" y="4536610"/>
                </a:lnTo>
                <a:lnTo>
                  <a:pt x="5137040" y="4542896"/>
                </a:lnTo>
                <a:lnTo>
                  <a:pt x="5155002" y="4549183"/>
                </a:lnTo>
                <a:lnTo>
                  <a:pt x="5190028" y="4562205"/>
                </a:lnTo>
                <a:lnTo>
                  <a:pt x="5225053" y="4575676"/>
                </a:lnTo>
                <a:lnTo>
                  <a:pt x="5243015" y="4581514"/>
                </a:lnTo>
                <a:lnTo>
                  <a:pt x="5260528" y="4587352"/>
                </a:lnTo>
                <a:lnTo>
                  <a:pt x="5278939" y="4592740"/>
                </a:lnTo>
                <a:lnTo>
                  <a:pt x="5296900" y="4597680"/>
                </a:lnTo>
                <a:lnTo>
                  <a:pt x="5304534" y="4600374"/>
                </a:lnTo>
                <a:lnTo>
                  <a:pt x="5311719" y="4603068"/>
                </a:lnTo>
                <a:lnTo>
                  <a:pt x="5318455" y="4607110"/>
                </a:lnTo>
                <a:lnTo>
                  <a:pt x="5321598" y="4609355"/>
                </a:lnTo>
                <a:lnTo>
                  <a:pt x="5324292" y="4611600"/>
                </a:lnTo>
                <a:lnTo>
                  <a:pt x="5326986" y="4614294"/>
                </a:lnTo>
                <a:lnTo>
                  <a:pt x="5329232" y="4616989"/>
                </a:lnTo>
                <a:lnTo>
                  <a:pt x="5331028" y="4620132"/>
                </a:lnTo>
                <a:lnTo>
                  <a:pt x="5332824" y="4623275"/>
                </a:lnTo>
                <a:lnTo>
                  <a:pt x="5334171" y="4626868"/>
                </a:lnTo>
                <a:lnTo>
                  <a:pt x="5335069" y="4630460"/>
                </a:lnTo>
                <a:lnTo>
                  <a:pt x="5335518" y="4634501"/>
                </a:lnTo>
                <a:lnTo>
                  <a:pt x="5335518" y="4639441"/>
                </a:lnTo>
                <a:lnTo>
                  <a:pt x="5335069" y="4659648"/>
                </a:lnTo>
                <a:lnTo>
                  <a:pt x="5335069" y="4680304"/>
                </a:lnTo>
                <a:lnTo>
                  <a:pt x="5335518" y="4700960"/>
                </a:lnTo>
                <a:lnTo>
                  <a:pt x="5336416" y="4722065"/>
                </a:lnTo>
                <a:lnTo>
                  <a:pt x="5337314" y="4742721"/>
                </a:lnTo>
                <a:lnTo>
                  <a:pt x="5338213" y="4763826"/>
                </a:lnTo>
                <a:lnTo>
                  <a:pt x="5338213" y="4784482"/>
                </a:lnTo>
                <a:lnTo>
                  <a:pt x="5337763" y="4805138"/>
                </a:lnTo>
                <a:lnTo>
                  <a:pt x="5336416" y="4825795"/>
                </a:lnTo>
                <a:lnTo>
                  <a:pt x="5335518" y="4835674"/>
                </a:lnTo>
                <a:lnTo>
                  <a:pt x="5334171" y="4845553"/>
                </a:lnTo>
                <a:lnTo>
                  <a:pt x="5332375" y="4855432"/>
                </a:lnTo>
                <a:lnTo>
                  <a:pt x="5330130" y="4865760"/>
                </a:lnTo>
                <a:lnTo>
                  <a:pt x="5327885" y="4875639"/>
                </a:lnTo>
                <a:lnTo>
                  <a:pt x="5324741" y="4885518"/>
                </a:lnTo>
                <a:lnTo>
                  <a:pt x="5321598" y="4895397"/>
                </a:lnTo>
                <a:lnTo>
                  <a:pt x="5317556" y="4905276"/>
                </a:lnTo>
                <a:lnTo>
                  <a:pt x="5313515" y="4914705"/>
                </a:lnTo>
                <a:lnTo>
                  <a:pt x="5308576" y="4924135"/>
                </a:lnTo>
                <a:lnTo>
                  <a:pt x="5303187" y="4934014"/>
                </a:lnTo>
                <a:lnTo>
                  <a:pt x="5296900" y="4942995"/>
                </a:lnTo>
                <a:lnTo>
                  <a:pt x="5290165" y="4951976"/>
                </a:lnTo>
                <a:lnTo>
                  <a:pt x="5282980" y="4960957"/>
                </a:lnTo>
                <a:lnTo>
                  <a:pt x="5266814" y="4978021"/>
                </a:lnTo>
                <a:lnTo>
                  <a:pt x="5260079" y="4985206"/>
                </a:lnTo>
                <a:lnTo>
                  <a:pt x="5257833" y="4988349"/>
                </a:lnTo>
                <a:lnTo>
                  <a:pt x="5269509" y="5000473"/>
                </a:lnTo>
                <a:lnTo>
                  <a:pt x="5273999" y="5006311"/>
                </a:lnTo>
                <a:lnTo>
                  <a:pt x="5277591" y="5011699"/>
                </a:lnTo>
                <a:lnTo>
                  <a:pt x="5281184" y="5016190"/>
                </a:lnTo>
                <a:lnTo>
                  <a:pt x="5283429" y="5020680"/>
                </a:lnTo>
                <a:lnTo>
                  <a:pt x="5285674" y="5024721"/>
                </a:lnTo>
                <a:lnTo>
                  <a:pt x="5287021" y="5028763"/>
                </a:lnTo>
                <a:lnTo>
                  <a:pt x="5287919" y="5031906"/>
                </a:lnTo>
                <a:lnTo>
                  <a:pt x="5288369" y="5035050"/>
                </a:lnTo>
                <a:lnTo>
                  <a:pt x="5288369" y="5038193"/>
                </a:lnTo>
                <a:lnTo>
                  <a:pt x="5287919" y="5040438"/>
                </a:lnTo>
                <a:lnTo>
                  <a:pt x="5286572" y="5043132"/>
                </a:lnTo>
                <a:lnTo>
                  <a:pt x="5285225" y="5045378"/>
                </a:lnTo>
                <a:lnTo>
                  <a:pt x="5283429" y="5047174"/>
                </a:lnTo>
                <a:lnTo>
                  <a:pt x="5281184" y="5048970"/>
                </a:lnTo>
                <a:lnTo>
                  <a:pt x="5278939" y="5050317"/>
                </a:lnTo>
                <a:lnTo>
                  <a:pt x="5275795" y="5051664"/>
                </a:lnTo>
                <a:lnTo>
                  <a:pt x="5269509" y="5053460"/>
                </a:lnTo>
                <a:lnTo>
                  <a:pt x="5261875" y="5055257"/>
                </a:lnTo>
                <a:lnTo>
                  <a:pt x="5253792" y="5056155"/>
                </a:lnTo>
                <a:lnTo>
                  <a:pt x="5235830" y="5057502"/>
                </a:lnTo>
                <a:lnTo>
                  <a:pt x="5217419" y="5058400"/>
                </a:lnTo>
                <a:lnTo>
                  <a:pt x="5203948" y="5076362"/>
                </a:lnTo>
                <a:lnTo>
                  <a:pt x="5197212" y="5085343"/>
                </a:lnTo>
                <a:lnTo>
                  <a:pt x="5190028" y="5093874"/>
                </a:lnTo>
                <a:lnTo>
                  <a:pt x="5182843" y="5102406"/>
                </a:lnTo>
                <a:lnTo>
                  <a:pt x="5175209" y="5110040"/>
                </a:lnTo>
                <a:lnTo>
                  <a:pt x="5167575" y="5117674"/>
                </a:lnTo>
                <a:lnTo>
                  <a:pt x="5159493" y="5123960"/>
                </a:lnTo>
                <a:lnTo>
                  <a:pt x="5150512" y="5129349"/>
                </a:lnTo>
                <a:lnTo>
                  <a:pt x="5146021" y="5132043"/>
                </a:lnTo>
                <a:lnTo>
                  <a:pt x="5141531" y="5134288"/>
                </a:lnTo>
                <a:lnTo>
                  <a:pt x="5137040" y="5136085"/>
                </a:lnTo>
                <a:lnTo>
                  <a:pt x="5132101" y="5137881"/>
                </a:lnTo>
                <a:lnTo>
                  <a:pt x="5127161" y="5139228"/>
                </a:lnTo>
                <a:lnTo>
                  <a:pt x="5121773" y="5140575"/>
                </a:lnTo>
                <a:lnTo>
                  <a:pt x="5116384" y="5141024"/>
                </a:lnTo>
                <a:lnTo>
                  <a:pt x="5110547" y="5141473"/>
                </a:lnTo>
                <a:lnTo>
                  <a:pt x="5104709" y="5141922"/>
                </a:lnTo>
                <a:lnTo>
                  <a:pt x="5098872" y="5141473"/>
                </a:lnTo>
                <a:lnTo>
                  <a:pt x="5093034" y="5141024"/>
                </a:lnTo>
                <a:lnTo>
                  <a:pt x="5086747" y="5140126"/>
                </a:lnTo>
                <a:lnTo>
                  <a:pt x="5080012" y="5138779"/>
                </a:lnTo>
                <a:lnTo>
                  <a:pt x="5072827" y="5136983"/>
                </a:lnTo>
                <a:lnTo>
                  <a:pt x="4999633" y="5142820"/>
                </a:lnTo>
                <a:lnTo>
                  <a:pt x="4942604" y="5149556"/>
                </a:lnTo>
                <a:lnTo>
                  <a:pt x="4913865" y="5153148"/>
                </a:lnTo>
                <a:lnTo>
                  <a:pt x="4885126" y="5155843"/>
                </a:lnTo>
                <a:lnTo>
                  <a:pt x="4856836" y="5158537"/>
                </a:lnTo>
                <a:lnTo>
                  <a:pt x="4828097" y="5160333"/>
                </a:lnTo>
                <a:lnTo>
                  <a:pt x="4799358" y="5162129"/>
                </a:lnTo>
                <a:lnTo>
                  <a:pt x="4770620" y="5163476"/>
                </a:lnTo>
                <a:lnTo>
                  <a:pt x="4741881" y="5163925"/>
                </a:lnTo>
                <a:lnTo>
                  <a:pt x="4713591" y="5164374"/>
                </a:lnTo>
                <a:lnTo>
                  <a:pt x="4684852" y="5163925"/>
                </a:lnTo>
                <a:lnTo>
                  <a:pt x="4656113" y="5162578"/>
                </a:lnTo>
                <a:lnTo>
                  <a:pt x="4627375" y="5160782"/>
                </a:lnTo>
                <a:lnTo>
                  <a:pt x="4599085" y="5158088"/>
                </a:lnTo>
                <a:lnTo>
                  <a:pt x="4570346" y="5154496"/>
                </a:lnTo>
                <a:lnTo>
                  <a:pt x="4541607" y="5149556"/>
                </a:lnTo>
                <a:lnTo>
                  <a:pt x="4538015" y="5149107"/>
                </a:lnTo>
                <a:lnTo>
                  <a:pt x="4534871" y="5149107"/>
                </a:lnTo>
                <a:lnTo>
                  <a:pt x="4531279" y="5149107"/>
                </a:lnTo>
                <a:lnTo>
                  <a:pt x="4528135" y="5149556"/>
                </a:lnTo>
                <a:lnTo>
                  <a:pt x="4521400" y="5151801"/>
                </a:lnTo>
                <a:lnTo>
                  <a:pt x="4515113" y="5154046"/>
                </a:lnTo>
                <a:lnTo>
                  <a:pt x="4509275" y="5156741"/>
                </a:lnTo>
                <a:lnTo>
                  <a:pt x="4503438" y="5159884"/>
                </a:lnTo>
                <a:lnTo>
                  <a:pt x="4491763" y="5166171"/>
                </a:lnTo>
                <a:lnTo>
                  <a:pt x="4485925" y="5168865"/>
                </a:lnTo>
                <a:lnTo>
                  <a:pt x="4479639" y="5171110"/>
                </a:lnTo>
                <a:lnTo>
                  <a:pt x="4473801" y="5172906"/>
                </a:lnTo>
                <a:lnTo>
                  <a:pt x="4467964" y="5173355"/>
                </a:lnTo>
                <a:lnTo>
                  <a:pt x="4464820" y="5173355"/>
                </a:lnTo>
                <a:lnTo>
                  <a:pt x="4461677" y="5172906"/>
                </a:lnTo>
                <a:lnTo>
                  <a:pt x="4458533" y="5172008"/>
                </a:lnTo>
                <a:lnTo>
                  <a:pt x="4455390" y="5171110"/>
                </a:lnTo>
                <a:lnTo>
                  <a:pt x="4452247" y="5169763"/>
                </a:lnTo>
                <a:lnTo>
                  <a:pt x="4449103" y="5167967"/>
                </a:lnTo>
                <a:lnTo>
                  <a:pt x="4445062" y="5165273"/>
                </a:lnTo>
                <a:lnTo>
                  <a:pt x="4441919" y="5162578"/>
                </a:lnTo>
                <a:lnTo>
                  <a:pt x="4438327" y="5164374"/>
                </a:lnTo>
                <a:lnTo>
                  <a:pt x="4434734" y="5165722"/>
                </a:lnTo>
                <a:lnTo>
                  <a:pt x="4431142" y="5166620"/>
                </a:lnTo>
                <a:lnTo>
                  <a:pt x="4427550" y="5167069"/>
                </a:lnTo>
                <a:lnTo>
                  <a:pt x="4420814" y="5167518"/>
                </a:lnTo>
                <a:lnTo>
                  <a:pt x="4414078" y="5167069"/>
                </a:lnTo>
                <a:lnTo>
                  <a:pt x="4395218" y="5169763"/>
                </a:lnTo>
                <a:lnTo>
                  <a:pt x="4376808" y="5171559"/>
                </a:lnTo>
                <a:lnTo>
                  <a:pt x="4357947" y="5173355"/>
                </a:lnTo>
                <a:lnTo>
                  <a:pt x="4339087" y="5174253"/>
                </a:lnTo>
                <a:lnTo>
                  <a:pt x="4320228" y="5175152"/>
                </a:lnTo>
                <a:lnTo>
                  <a:pt x="4301817" y="5175601"/>
                </a:lnTo>
                <a:lnTo>
                  <a:pt x="4264097" y="5175601"/>
                </a:lnTo>
                <a:lnTo>
                  <a:pt x="4188657" y="5175152"/>
                </a:lnTo>
                <a:lnTo>
                  <a:pt x="4150937" y="5175601"/>
                </a:lnTo>
                <a:lnTo>
                  <a:pt x="4132527" y="5176050"/>
                </a:lnTo>
                <a:lnTo>
                  <a:pt x="4113667" y="5176499"/>
                </a:lnTo>
                <a:lnTo>
                  <a:pt x="4093011" y="5176499"/>
                </a:lnTo>
                <a:lnTo>
                  <a:pt x="4000956" y="5177846"/>
                </a:lnTo>
                <a:lnTo>
                  <a:pt x="3955154" y="5179193"/>
                </a:lnTo>
                <a:lnTo>
                  <a:pt x="3932702" y="5180091"/>
                </a:lnTo>
                <a:lnTo>
                  <a:pt x="3909800" y="5180989"/>
                </a:lnTo>
                <a:lnTo>
                  <a:pt x="3901717" y="5181438"/>
                </a:lnTo>
                <a:lnTo>
                  <a:pt x="3894084" y="5181438"/>
                </a:lnTo>
                <a:lnTo>
                  <a:pt x="3886001" y="5180989"/>
                </a:lnTo>
                <a:lnTo>
                  <a:pt x="3879265" y="5180091"/>
                </a:lnTo>
                <a:lnTo>
                  <a:pt x="3872979" y="5178744"/>
                </a:lnTo>
                <a:lnTo>
                  <a:pt x="3867141" y="5176948"/>
                </a:lnTo>
                <a:lnTo>
                  <a:pt x="3861752" y="5174253"/>
                </a:lnTo>
                <a:lnTo>
                  <a:pt x="3857262" y="5171559"/>
                </a:lnTo>
                <a:lnTo>
                  <a:pt x="3852322" y="5167518"/>
                </a:lnTo>
                <a:lnTo>
                  <a:pt x="3848730" y="5163476"/>
                </a:lnTo>
                <a:lnTo>
                  <a:pt x="3845587" y="5158537"/>
                </a:lnTo>
                <a:lnTo>
                  <a:pt x="3843342" y="5152699"/>
                </a:lnTo>
                <a:lnTo>
                  <a:pt x="3841545" y="5145964"/>
                </a:lnTo>
                <a:lnTo>
                  <a:pt x="3840198" y="5138330"/>
                </a:lnTo>
                <a:lnTo>
                  <a:pt x="3839749" y="5130247"/>
                </a:lnTo>
                <a:lnTo>
                  <a:pt x="3840198" y="5121266"/>
                </a:lnTo>
                <a:lnTo>
                  <a:pt x="3828972" y="5139228"/>
                </a:lnTo>
                <a:lnTo>
                  <a:pt x="3828523" y="5145515"/>
                </a:lnTo>
                <a:lnTo>
                  <a:pt x="3828074" y="5151352"/>
                </a:lnTo>
                <a:lnTo>
                  <a:pt x="3827176" y="5156292"/>
                </a:lnTo>
                <a:lnTo>
                  <a:pt x="3826278" y="5160782"/>
                </a:lnTo>
                <a:lnTo>
                  <a:pt x="3824931" y="5164824"/>
                </a:lnTo>
                <a:lnTo>
                  <a:pt x="3823584" y="5168416"/>
                </a:lnTo>
                <a:lnTo>
                  <a:pt x="3821787" y="5171110"/>
                </a:lnTo>
                <a:lnTo>
                  <a:pt x="3819542" y="5173804"/>
                </a:lnTo>
                <a:lnTo>
                  <a:pt x="3817297" y="5175601"/>
                </a:lnTo>
                <a:lnTo>
                  <a:pt x="3814603" y="5177397"/>
                </a:lnTo>
                <a:lnTo>
                  <a:pt x="3812357" y="5178744"/>
                </a:lnTo>
                <a:lnTo>
                  <a:pt x="3809663" y="5180091"/>
                </a:lnTo>
                <a:lnTo>
                  <a:pt x="3806969" y="5180540"/>
                </a:lnTo>
                <a:lnTo>
                  <a:pt x="3803826" y="5180989"/>
                </a:lnTo>
                <a:lnTo>
                  <a:pt x="3797988" y="5181438"/>
                </a:lnTo>
                <a:lnTo>
                  <a:pt x="3791252" y="5180989"/>
                </a:lnTo>
                <a:lnTo>
                  <a:pt x="3784966" y="5180091"/>
                </a:lnTo>
                <a:lnTo>
                  <a:pt x="3770596" y="5177846"/>
                </a:lnTo>
                <a:lnTo>
                  <a:pt x="3764310" y="5176948"/>
                </a:lnTo>
                <a:lnTo>
                  <a:pt x="3757574" y="5176499"/>
                </a:lnTo>
                <a:lnTo>
                  <a:pt x="3751736" y="5176948"/>
                </a:lnTo>
                <a:lnTo>
                  <a:pt x="3748593" y="5177397"/>
                </a:lnTo>
                <a:lnTo>
                  <a:pt x="3745899" y="5177846"/>
                </a:lnTo>
                <a:lnTo>
                  <a:pt x="3705036" y="5181438"/>
                </a:lnTo>
                <a:lnTo>
                  <a:pt x="3711322" y="5186827"/>
                </a:lnTo>
                <a:lnTo>
                  <a:pt x="3717160" y="5192664"/>
                </a:lnTo>
                <a:lnTo>
                  <a:pt x="3723447" y="5197155"/>
                </a:lnTo>
                <a:lnTo>
                  <a:pt x="3729733" y="5201196"/>
                </a:lnTo>
                <a:lnTo>
                  <a:pt x="3736020" y="5205238"/>
                </a:lnTo>
                <a:lnTo>
                  <a:pt x="3742755" y="5208830"/>
                </a:lnTo>
                <a:lnTo>
                  <a:pt x="3749940" y="5211973"/>
                </a:lnTo>
                <a:lnTo>
                  <a:pt x="3756676" y="5214668"/>
                </a:lnTo>
                <a:lnTo>
                  <a:pt x="3763412" y="5217362"/>
                </a:lnTo>
                <a:lnTo>
                  <a:pt x="3770596" y="5219607"/>
                </a:lnTo>
                <a:lnTo>
                  <a:pt x="3784966" y="5223648"/>
                </a:lnTo>
                <a:lnTo>
                  <a:pt x="3799784" y="5227241"/>
                </a:lnTo>
                <a:lnTo>
                  <a:pt x="3814154" y="5230384"/>
                </a:lnTo>
                <a:lnTo>
                  <a:pt x="3844240" y="5235324"/>
                </a:lnTo>
                <a:lnTo>
                  <a:pt x="3859058" y="5238018"/>
                </a:lnTo>
                <a:lnTo>
                  <a:pt x="3873877" y="5241161"/>
                </a:lnTo>
                <a:lnTo>
                  <a:pt x="3888246" y="5244754"/>
                </a:lnTo>
                <a:lnTo>
                  <a:pt x="3902616" y="5249244"/>
                </a:lnTo>
                <a:lnTo>
                  <a:pt x="3909351" y="5251938"/>
                </a:lnTo>
                <a:lnTo>
                  <a:pt x="3916087" y="5255082"/>
                </a:lnTo>
                <a:lnTo>
                  <a:pt x="3922823" y="5258225"/>
                </a:lnTo>
                <a:lnTo>
                  <a:pt x="3930007" y="5262266"/>
                </a:lnTo>
                <a:lnTo>
                  <a:pt x="3938539" y="5263613"/>
                </a:lnTo>
                <a:lnTo>
                  <a:pt x="3947071" y="5265410"/>
                </a:lnTo>
                <a:lnTo>
                  <a:pt x="3955603" y="5267655"/>
                </a:lnTo>
                <a:lnTo>
                  <a:pt x="3963686" y="5270349"/>
                </a:lnTo>
                <a:lnTo>
                  <a:pt x="3972218" y="5273043"/>
                </a:lnTo>
                <a:lnTo>
                  <a:pt x="3979851" y="5276187"/>
                </a:lnTo>
                <a:lnTo>
                  <a:pt x="3987485" y="5279779"/>
                </a:lnTo>
                <a:lnTo>
                  <a:pt x="3995119" y="5283371"/>
                </a:lnTo>
                <a:lnTo>
                  <a:pt x="4002753" y="5287413"/>
                </a:lnTo>
                <a:lnTo>
                  <a:pt x="4010386" y="5291454"/>
                </a:lnTo>
                <a:lnTo>
                  <a:pt x="4024756" y="5301333"/>
                </a:lnTo>
                <a:lnTo>
                  <a:pt x="4038676" y="5311212"/>
                </a:lnTo>
                <a:lnTo>
                  <a:pt x="4052597" y="5321989"/>
                </a:lnTo>
                <a:lnTo>
                  <a:pt x="4055740" y="5327827"/>
                </a:lnTo>
                <a:lnTo>
                  <a:pt x="4058434" y="5333215"/>
                </a:lnTo>
                <a:lnTo>
                  <a:pt x="4060679" y="5339502"/>
                </a:lnTo>
                <a:lnTo>
                  <a:pt x="4062476" y="5345340"/>
                </a:lnTo>
                <a:lnTo>
                  <a:pt x="4063823" y="5351177"/>
                </a:lnTo>
                <a:lnTo>
                  <a:pt x="4065170" y="5356566"/>
                </a:lnTo>
                <a:lnTo>
                  <a:pt x="4066068" y="5362403"/>
                </a:lnTo>
                <a:lnTo>
                  <a:pt x="4066517" y="5368241"/>
                </a:lnTo>
                <a:lnTo>
                  <a:pt x="4066966" y="5379916"/>
                </a:lnTo>
                <a:lnTo>
                  <a:pt x="4066517" y="5391142"/>
                </a:lnTo>
                <a:lnTo>
                  <a:pt x="4065170" y="5402368"/>
                </a:lnTo>
                <a:lnTo>
                  <a:pt x="4063823" y="5414044"/>
                </a:lnTo>
                <a:lnTo>
                  <a:pt x="4061577" y="5425270"/>
                </a:lnTo>
                <a:lnTo>
                  <a:pt x="4058883" y="5436945"/>
                </a:lnTo>
                <a:lnTo>
                  <a:pt x="4053944" y="5459846"/>
                </a:lnTo>
                <a:lnTo>
                  <a:pt x="4051698" y="5471072"/>
                </a:lnTo>
                <a:lnTo>
                  <a:pt x="4049902" y="5482747"/>
                </a:lnTo>
                <a:lnTo>
                  <a:pt x="4048555" y="5493974"/>
                </a:lnTo>
                <a:lnTo>
                  <a:pt x="4048106" y="5505649"/>
                </a:lnTo>
                <a:lnTo>
                  <a:pt x="4049453" y="5517324"/>
                </a:lnTo>
                <a:lnTo>
                  <a:pt x="4050351" y="5529448"/>
                </a:lnTo>
                <a:lnTo>
                  <a:pt x="4050351" y="5541572"/>
                </a:lnTo>
                <a:lnTo>
                  <a:pt x="4049902" y="5553697"/>
                </a:lnTo>
                <a:lnTo>
                  <a:pt x="4048555" y="5566719"/>
                </a:lnTo>
                <a:lnTo>
                  <a:pt x="4046759" y="5579292"/>
                </a:lnTo>
                <a:lnTo>
                  <a:pt x="4044514" y="5591416"/>
                </a:lnTo>
                <a:lnTo>
                  <a:pt x="4041370" y="5604439"/>
                </a:lnTo>
                <a:lnTo>
                  <a:pt x="4037329" y="5617012"/>
                </a:lnTo>
                <a:lnTo>
                  <a:pt x="4033288" y="5630034"/>
                </a:lnTo>
                <a:lnTo>
                  <a:pt x="4028797" y="5642158"/>
                </a:lnTo>
                <a:lnTo>
                  <a:pt x="4023858" y="5654283"/>
                </a:lnTo>
                <a:lnTo>
                  <a:pt x="4018469" y="5666856"/>
                </a:lnTo>
                <a:lnTo>
                  <a:pt x="4012632" y="5678980"/>
                </a:lnTo>
                <a:lnTo>
                  <a:pt x="4006345" y="5690655"/>
                </a:lnTo>
                <a:lnTo>
                  <a:pt x="3998711" y="5701881"/>
                </a:lnTo>
                <a:lnTo>
                  <a:pt x="3991526" y="5713557"/>
                </a:lnTo>
                <a:lnTo>
                  <a:pt x="3984342" y="5724783"/>
                </a:lnTo>
                <a:lnTo>
                  <a:pt x="3976259" y="5735560"/>
                </a:lnTo>
                <a:lnTo>
                  <a:pt x="3968176" y="5745888"/>
                </a:lnTo>
                <a:lnTo>
                  <a:pt x="3959195" y="5756216"/>
                </a:lnTo>
                <a:lnTo>
                  <a:pt x="3950214" y="5765646"/>
                </a:lnTo>
                <a:lnTo>
                  <a:pt x="3941233" y="5774627"/>
                </a:lnTo>
                <a:lnTo>
                  <a:pt x="3931803" y="5783608"/>
                </a:lnTo>
                <a:lnTo>
                  <a:pt x="3921475" y="5791690"/>
                </a:lnTo>
                <a:lnTo>
                  <a:pt x="3911596" y="5799324"/>
                </a:lnTo>
                <a:lnTo>
                  <a:pt x="3901717" y="5806509"/>
                </a:lnTo>
                <a:lnTo>
                  <a:pt x="3890940" y="5813245"/>
                </a:lnTo>
                <a:lnTo>
                  <a:pt x="3880612" y="5819082"/>
                </a:lnTo>
                <a:lnTo>
                  <a:pt x="3869835" y="5824022"/>
                </a:lnTo>
                <a:lnTo>
                  <a:pt x="3859058" y="5828512"/>
                </a:lnTo>
                <a:lnTo>
                  <a:pt x="3847832" y="5832554"/>
                </a:lnTo>
                <a:lnTo>
                  <a:pt x="3844240" y="5835248"/>
                </a:lnTo>
                <a:lnTo>
                  <a:pt x="3840198" y="5837044"/>
                </a:lnTo>
                <a:lnTo>
                  <a:pt x="3836157" y="5837493"/>
                </a:lnTo>
                <a:lnTo>
                  <a:pt x="3831666" y="5837044"/>
                </a:lnTo>
                <a:lnTo>
                  <a:pt x="3825829" y="5841085"/>
                </a:lnTo>
                <a:lnTo>
                  <a:pt x="3819093" y="5844678"/>
                </a:lnTo>
                <a:lnTo>
                  <a:pt x="3812357" y="5847372"/>
                </a:lnTo>
                <a:lnTo>
                  <a:pt x="3805173" y="5849617"/>
                </a:lnTo>
                <a:lnTo>
                  <a:pt x="3797988" y="5851413"/>
                </a:lnTo>
                <a:lnTo>
                  <a:pt x="3790803" y="5852312"/>
                </a:lnTo>
                <a:lnTo>
                  <a:pt x="3774638" y="5854108"/>
                </a:lnTo>
                <a:lnTo>
                  <a:pt x="3758472" y="5855904"/>
                </a:lnTo>
                <a:lnTo>
                  <a:pt x="3749491" y="5856802"/>
                </a:lnTo>
                <a:lnTo>
                  <a:pt x="3740061" y="5858149"/>
                </a:lnTo>
                <a:lnTo>
                  <a:pt x="3731080" y="5859945"/>
                </a:lnTo>
                <a:lnTo>
                  <a:pt x="3721650" y="5862190"/>
                </a:lnTo>
                <a:lnTo>
                  <a:pt x="3712220" y="5865334"/>
                </a:lnTo>
                <a:lnTo>
                  <a:pt x="3701443" y="5868926"/>
                </a:lnTo>
                <a:lnTo>
                  <a:pt x="3724794" y="5874315"/>
                </a:lnTo>
                <a:lnTo>
                  <a:pt x="3747695" y="5879254"/>
                </a:lnTo>
                <a:lnTo>
                  <a:pt x="3792150" y="5889133"/>
                </a:lnTo>
                <a:lnTo>
                  <a:pt x="3835259" y="5898114"/>
                </a:lnTo>
                <a:lnTo>
                  <a:pt x="3877020" y="5906646"/>
                </a:lnTo>
                <a:lnTo>
                  <a:pt x="3897676" y="5911136"/>
                </a:lnTo>
                <a:lnTo>
                  <a:pt x="3917883" y="5916076"/>
                </a:lnTo>
                <a:lnTo>
                  <a:pt x="3938090" y="5921464"/>
                </a:lnTo>
                <a:lnTo>
                  <a:pt x="3957848" y="5927302"/>
                </a:lnTo>
                <a:lnTo>
                  <a:pt x="3977157" y="5933140"/>
                </a:lnTo>
                <a:lnTo>
                  <a:pt x="3996466" y="5939426"/>
                </a:lnTo>
                <a:lnTo>
                  <a:pt x="4015775" y="5946611"/>
                </a:lnTo>
                <a:lnTo>
                  <a:pt x="4034186" y="5954245"/>
                </a:lnTo>
                <a:lnTo>
                  <a:pt x="4442368" y="6056627"/>
                </a:lnTo>
                <a:lnTo>
                  <a:pt x="4442368" y="6056178"/>
                </a:lnTo>
                <a:lnTo>
                  <a:pt x="4457187" y="6057974"/>
                </a:lnTo>
                <a:lnTo>
                  <a:pt x="4472005" y="6059770"/>
                </a:lnTo>
                <a:lnTo>
                  <a:pt x="4501193" y="6064710"/>
                </a:lnTo>
                <a:lnTo>
                  <a:pt x="4530381" y="6070547"/>
                </a:lnTo>
                <a:lnTo>
                  <a:pt x="4558671" y="6077283"/>
                </a:lnTo>
                <a:lnTo>
                  <a:pt x="4586961" y="6084468"/>
                </a:lnTo>
                <a:lnTo>
                  <a:pt x="4615251" y="6092551"/>
                </a:lnTo>
                <a:lnTo>
                  <a:pt x="4643091" y="6101532"/>
                </a:lnTo>
                <a:lnTo>
                  <a:pt x="4670483" y="6111410"/>
                </a:lnTo>
                <a:lnTo>
                  <a:pt x="4697874" y="6121289"/>
                </a:lnTo>
                <a:lnTo>
                  <a:pt x="4725266" y="6131618"/>
                </a:lnTo>
                <a:lnTo>
                  <a:pt x="4752658" y="6142844"/>
                </a:lnTo>
                <a:lnTo>
                  <a:pt x="4779601" y="6154070"/>
                </a:lnTo>
                <a:lnTo>
                  <a:pt x="4833935" y="6177420"/>
                </a:lnTo>
                <a:lnTo>
                  <a:pt x="4887371" y="6201669"/>
                </a:lnTo>
                <a:lnTo>
                  <a:pt x="4892311" y="6203914"/>
                </a:lnTo>
                <a:lnTo>
                  <a:pt x="4897250" y="6206608"/>
                </a:lnTo>
                <a:lnTo>
                  <a:pt x="4900394" y="6209302"/>
                </a:lnTo>
                <a:lnTo>
                  <a:pt x="4903088" y="6211548"/>
                </a:lnTo>
                <a:lnTo>
                  <a:pt x="4905333" y="6214242"/>
                </a:lnTo>
                <a:lnTo>
                  <a:pt x="4906680" y="6217834"/>
                </a:lnTo>
                <a:lnTo>
                  <a:pt x="4907578" y="6220528"/>
                </a:lnTo>
                <a:lnTo>
                  <a:pt x="4908027" y="6223223"/>
                </a:lnTo>
                <a:lnTo>
                  <a:pt x="4908476" y="6225917"/>
                </a:lnTo>
                <a:lnTo>
                  <a:pt x="4908476" y="6229060"/>
                </a:lnTo>
                <a:lnTo>
                  <a:pt x="4907578" y="6234898"/>
                </a:lnTo>
                <a:lnTo>
                  <a:pt x="4906680" y="6241634"/>
                </a:lnTo>
                <a:lnTo>
                  <a:pt x="4906231" y="6247920"/>
                </a:lnTo>
                <a:lnTo>
                  <a:pt x="4906680" y="6277557"/>
                </a:lnTo>
                <a:lnTo>
                  <a:pt x="4907578" y="6306745"/>
                </a:lnTo>
                <a:lnTo>
                  <a:pt x="4909375" y="6365121"/>
                </a:lnTo>
                <a:lnTo>
                  <a:pt x="4911620" y="6391166"/>
                </a:lnTo>
                <a:lnTo>
                  <a:pt x="4912967" y="6404637"/>
                </a:lnTo>
                <a:lnTo>
                  <a:pt x="4914314" y="6417659"/>
                </a:lnTo>
                <a:lnTo>
                  <a:pt x="4914763" y="6430682"/>
                </a:lnTo>
                <a:lnTo>
                  <a:pt x="4914763" y="6443704"/>
                </a:lnTo>
                <a:lnTo>
                  <a:pt x="4914314" y="6455828"/>
                </a:lnTo>
                <a:lnTo>
                  <a:pt x="4912518" y="6467952"/>
                </a:lnTo>
                <a:lnTo>
                  <a:pt x="4911620" y="6474239"/>
                </a:lnTo>
                <a:lnTo>
                  <a:pt x="4909824" y="6480076"/>
                </a:lnTo>
                <a:lnTo>
                  <a:pt x="4908027" y="6485914"/>
                </a:lnTo>
                <a:lnTo>
                  <a:pt x="4906231" y="6491303"/>
                </a:lnTo>
                <a:lnTo>
                  <a:pt x="4903537" y="6497140"/>
                </a:lnTo>
                <a:lnTo>
                  <a:pt x="4900843" y="6502529"/>
                </a:lnTo>
                <a:lnTo>
                  <a:pt x="4897699" y="6507468"/>
                </a:lnTo>
                <a:lnTo>
                  <a:pt x="4894107" y="6512857"/>
                </a:lnTo>
                <a:lnTo>
                  <a:pt x="4889617" y="6517796"/>
                </a:lnTo>
                <a:lnTo>
                  <a:pt x="4885126" y="6522736"/>
                </a:lnTo>
                <a:lnTo>
                  <a:pt x="4880187" y="6527226"/>
                </a:lnTo>
                <a:lnTo>
                  <a:pt x="4874798" y="6531717"/>
                </a:lnTo>
                <a:lnTo>
                  <a:pt x="4868960" y="6536207"/>
                </a:lnTo>
                <a:lnTo>
                  <a:pt x="4862225" y="6540249"/>
                </a:lnTo>
                <a:lnTo>
                  <a:pt x="4854591" y="6544290"/>
                </a:lnTo>
                <a:lnTo>
                  <a:pt x="4847406" y="6548331"/>
                </a:lnTo>
                <a:lnTo>
                  <a:pt x="4847406" y="6551924"/>
                </a:lnTo>
                <a:lnTo>
                  <a:pt x="4848304" y="6555965"/>
                </a:lnTo>
                <a:lnTo>
                  <a:pt x="4849202" y="6559557"/>
                </a:lnTo>
                <a:lnTo>
                  <a:pt x="4850550" y="6563599"/>
                </a:lnTo>
                <a:lnTo>
                  <a:pt x="4853693" y="6570784"/>
                </a:lnTo>
                <a:lnTo>
                  <a:pt x="4857734" y="6577968"/>
                </a:lnTo>
                <a:lnTo>
                  <a:pt x="4862225" y="6585602"/>
                </a:lnTo>
                <a:lnTo>
                  <a:pt x="4866715" y="6592338"/>
                </a:lnTo>
                <a:lnTo>
                  <a:pt x="4871206" y="6599522"/>
                </a:lnTo>
                <a:lnTo>
                  <a:pt x="4875247" y="6606707"/>
                </a:lnTo>
                <a:lnTo>
                  <a:pt x="4878839" y="6613892"/>
                </a:lnTo>
                <a:lnTo>
                  <a:pt x="4881983" y="6621526"/>
                </a:lnTo>
                <a:lnTo>
                  <a:pt x="4882881" y="6625567"/>
                </a:lnTo>
                <a:lnTo>
                  <a:pt x="4883779" y="6629159"/>
                </a:lnTo>
                <a:lnTo>
                  <a:pt x="4884228" y="6633201"/>
                </a:lnTo>
                <a:lnTo>
                  <a:pt x="4884677" y="6636793"/>
                </a:lnTo>
                <a:lnTo>
                  <a:pt x="4884228" y="6640835"/>
                </a:lnTo>
                <a:lnTo>
                  <a:pt x="4883779" y="6644876"/>
                </a:lnTo>
                <a:lnTo>
                  <a:pt x="4882881" y="6648917"/>
                </a:lnTo>
                <a:lnTo>
                  <a:pt x="4881534" y="6653408"/>
                </a:lnTo>
                <a:lnTo>
                  <a:pt x="4879738" y="6657898"/>
                </a:lnTo>
                <a:lnTo>
                  <a:pt x="4877043" y="6662389"/>
                </a:lnTo>
                <a:lnTo>
                  <a:pt x="4874349" y="6666879"/>
                </a:lnTo>
                <a:lnTo>
                  <a:pt x="4870757" y="6671370"/>
                </a:lnTo>
                <a:lnTo>
                  <a:pt x="4875247" y="6677656"/>
                </a:lnTo>
                <a:lnTo>
                  <a:pt x="4879738" y="6684392"/>
                </a:lnTo>
                <a:lnTo>
                  <a:pt x="4881983" y="6687535"/>
                </a:lnTo>
                <a:lnTo>
                  <a:pt x="4884677" y="6690230"/>
                </a:lnTo>
                <a:lnTo>
                  <a:pt x="4887371" y="6692475"/>
                </a:lnTo>
                <a:lnTo>
                  <a:pt x="4890066" y="6693822"/>
                </a:lnTo>
                <a:lnTo>
                  <a:pt x="4920152" y="6706395"/>
                </a:lnTo>
                <a:lnTo>
                  <a:pt x="4946196" y="6717621"/>
                </a:lnTo>
                <a:lnTo>
                  <a:pt x="4969098" y="6727500"/>
                </a:lnTo>
                <a:lnTo>
                  <a:pt x="4987957" y="6737379"/>
                </a:lnTo>
                <a:lnTo>
                  <a:pt x="4996489" y="6741870"/>
                </a:lnTo>
                <a:lnTo>
                  <a:pt x="5004123" y="6746360"/>
                </a:lnTo>
                <a:lnTo>
                  <a:pt x="5011757" y="6750851"/>
                </a:lnTo>
                <a:lnTo>
                  <a:pt x="5018043" y="6755790"/>
                </a:lnTo>
                <a:lnTo>
                  <a:pt x="5023881" y="6760730"/>
                </a:lnTo>
                <a:lnTo>
                  <a:pt x="5028821" y="6765669"/>
                </a:lnTo>
                <a:lnTo>
                  <a:pt x="5033311" y="6771507"/>
                </a:lnTo>
                <a:lnTo>
                  <a:pt x="5037352" y="6776895"/>
                </a:lnTo>
                <a:lnTo>
                  <a:pt x="5040945" y="6782733"/>
                </a:lnTo>
                <a:lnTo>
                  <a:pt x="5044537" y="6788570"/>
                </a:lnTo>
                <a:lnTo>
                  <a:pt x="5047231" y="6795306"/>
                </a:lnTo>
                <a:lnTo>
                  <a:pt x="5049028" y="6802042"/>
                </a:lnTo>
                <a:lnTo>
                  <a:pt x="5050824" y="6810125"/>
                </a:lnTo>
                <a:lnTo>
                  <a:pt x="5052171" y="6818207"/>
                </a:lnTo>
                <a:lnTo>
                  <a:pt x="5053518" y="6826739"/>
                </a:lnTo>
                <a:lnTo>
                  <a:pt x="5053967" y="6835720"/>
                </a:lnTo>
                <a:lnTo>
                  <a:pt x="5054416" y="6846048"/>
                </a:lnTo>
                <a:lnTo>
                  <a:pt x="5054865" y="6856376"/>
                </a:lnTo>
                <a:lnTo>
                  <a:pt x="5054835" y="6857999"/>
                </a:lnTo>
                <a:lnTo>
                  <a:pt x="0" y="6857999"/>
                </a:lnTo>
                <a:close/>
              </a:path>
            </a:pathLst>
          </a:custGeom>
          <a:solidFill>
            <a:schemeClr val="accent4"/>
          </a:solidFill>
          <a:effectLst/>
        </p:spPr>
        <p:txBody>
          <a:bodyPr wrap="square" rtlCol="0" anchor="ctr">
            <a:noAutofit/>
          </a:bodyPr>
          <a:lstStyle>
            <a:lvl1pPr marL="0" indent="0" algn="ctr">
              <a:buNone/>
              <a:defRPr/>
            </a:lvl1pPr>
          </a:lstStyle>
          <a:p>
            <a:pPr rtl="0"/>
            <a:r>
              <a:rPr lang="es-ES" noProof="0" dirty="0"/>
              <a:t>Insertar imagen</a:t>
            </a:r>
          </a:p>
        </p:txBody>
      </p:sp>
      <p:cxnSp>
        <p:nvCxnSpPr>
          <p:cNvPr id="11" name="Conector recto 10">
            <a:extLst>
              <a:ext uri="{FF2B5EF4-FFF2-40B4-BE49-F238E27FC236}">
                <a16:creationId xmlns:a16="http://schemas.microsoft.com/office/drawing/2014/main" id="{A888B3E0-8DCD-456C-9A81-A06047A540F1}"/>
              </a:ext>
            </a:extLst>
          </p:cNvPr>
          <p:cNvCxnSpPr>
            <a:cxnSpLocks/>
          </p:cNvCxnSpPr>
          <p:nvPr userDrawn="1"/>
        </p:nvCxnSpPr>
        <p:spPr>
          <a:xfrm>
            <a:off x="6644481" y="3735998"/>
            <a:ext cx="470931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1982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BDEF6D-C976-4774-94C7-DD73F8DE9CB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7F8C40E6-54A8-4FFC-8546-1B70BAAA6CA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34CF4029-8AFB-46B1-92C6-0E62206E9480}"/>
              </a:ext>
            </a:extLst>
          </p:cNvPr>
          <p:cNvSpPr>
            <a:spLocks noGrp="1"/>
          </p:cNvSpPr>
          <p:nvPr>
            <p:ph type="dt" sz="half" idx="10"/>
          </p:nvPr>
        </p:nvSpPr>
        <p:spPr/>
        <p:txBody>
          <a:bodyPr/>
          <a:lstStyle/>
          <a:p>
            <a:fld id="{A61EE2C9-10C9-44AB-94B7-9C87DD77BB86}" type="datetimeFigureOut">
              <a:rPr lang="es-EC" smtClean="0"/>
              <a:t>24/7/2019</a:t>
            </a:fld>
            <a:endParaRPr lang="es-EC"/>
          </a:p>
        </p:txBody>
      </p:sp>
      <p:sp>
        <p:nvSpPr>
          <p:cNvPr id="5" name="Marcador de pie de página 4">
            <a:extLst>
              <a:ext uri="{FF2B5EF4-FFF2-40B4-BE49-F238E27FC236}">
                <a16:creationId xmlns:a16="http://schemas.microsoft.com/office/drawing/2014/main" id="{D672C2B5-BEED-4CAE-BFCB-FA0DBA836B3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69BA7B11-8DC4-40E3-83AC-1F73B71DA230}"/>
              </a:ext>
            </a:extLst>
          </p:cNvPr>
          <p:cNvSpPr>
            <a:spLocks noGrp="1"/>
          </p:cNvSpPr>
          <p:nvPr>
            <p:ph type="sldNum" sz="quarter" idx="12"/>
          </p:nvPr>
        </p:nvSpPr>
        <p:spPr/>
        <p:txBody>
          <a:bodyPr/>
          <a:lstStyle/>
          <a:p>
            <a:fld id="{37869045-A318-454F-BCCA-F5A3A5F5C70B}" type="slidenum">
              <a:rPr lang="es-EC" smtClean="0"/>
              <a:t>‹Nº›</a:t>
            </a:fld>
            <a:endParaRPr lang="es-EC"/>
          </a:p>
        </p:txBody>
      </p:sp>
    </p:spTree>
    <p:extLst>
      <p:ext uri="{BB962C8B-B14F-4D97-AF65-F5344CB8AC3E}">
        <p14:creationId xmlns:p14="http://schemas.microsoft.com/office/powerpoint/2010/main" val="552156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0BE376-479D-4FCE-8648-6AF335B8CA1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B800585A-4B5D-421C-8A43-EBDF808ED0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30C36A1-5AC8-4E26-B13E-960A87D15769}"/>
              </a:ext>
            </a:extLst>
          </p:cNvPr>
          <p:cNvSpPr>
            <a:spLocks noGrp="1"/>
          </p:cNvSpPr>
          <p:nvPr>
            <p:ph type="dt" sz="half" idx="10"/>
          </p:nvPr>
        </p:nvSpPr>
        <p:spPr/>
        <p:txBody>
          <a:bodyPr/>
          <a:lstStyle/>
          <a:p>
            <a:fld id="{A61EE2C9-10C9-44AB-94B7-9C87DD77BB86}" type="datetimeFigureOut">
              <a:rPr lang="es-EC" smtClean="0"/>
              <a:t>24/7/2019</a:t>
            </a:fld>
            <a:endParaRPr lang="es-EC"/>
          </a:p>
        </p:txBody>
      </p:sp>
      <p:sp>
        <p:nvSpPr>
          <p:cNvPr id="5" name="Marcador de pie de página 4">
            <a:extLst>
              <a:ext uri="{FF2B5EF4-FFF2-40B4-BE49-F238E27FC236}">
                <a16:creationId xmlns:a16="http://schemas.microsoft.com/office/drawing/2014/main" id="{BACF24D6-D65B-4E0C-9642-8AEBCA8B046B}"/>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AB4EC69D-A4DD-47A7-ABA8-DB7F57EB3F55}"/>
              </a:ext>
            </a:extLst>
          </p:cNvPr>
          <p:cNvSpPr>
            <a:spLocks noGrp="1"/>
          </p:cNvSpPr>
          <p:nvPr>
            <p:ph type="sldNum" sz="quarter" idx="12"/>
          </p:nvPr>
        </p:nvSpPr>
        <p:spPr/>
        <p:txBody>
          <a:bodyPr/>
          <a:lstStyle/>
          <a:p>
            <a:fld id="{37869045-A318-454F-BCCA-F5A3A5F5C70B}" type="slidenum">
              <a:rPr lang="es-EC" smtClean="0"/>
              <a:t>‹Nº›</a:t>
            </a:fld>
            <a:endParaRPr lang="es-EC"/>
          </a:p>
        </p:txBody>
      </p:sp>
    </p:spTree>
    <p:extLst>
      <p:ext uri="{BB962C8B-B14F-4D97-AF65-F5344CB8AC3E}">
        <p14:creationId xmlns:p14="http://schemas.microsoft.com/office/powerpoint/2010/main" val="1994474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42B35A-6CAA-4AEF-87DD-9DE360E4A73D}"/>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6D34EDD2-D65A-4BD3-84A3-28B358AE03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2ED0F219-ABA6-45C0-B4A5-817BCDEF48B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8EAFAE0A-B8D2-4125-9126-2477CAF4B746}"/>
              </a:ext>
            </a:extLst>
          </p:cNvPr>
          <p:cNvSpPr>
            <a:spLocks noGrp="1"/>
          </p:cNvSpPr>
          <p:nvPr>
            <p:ph type="dt" sz="half" idx="10"/>
          </p:nvPr>
        </p:nvSpPr>
        <p:spPr/>
        <p:txBody>
          <a:bodyPr/>
          <a:lstStyle/>
          <a:p>
            <a:fld id="{A61EE2C9-10C9-44AB-94B7-9C87DD77BB86}" type="datetimeFigureOut">
              <a:rPr lang="es-EC" smtClean="0"/>
              <a:t>24/7/2019</a:t>
            </a:fld>
            <a:endParaRPr lang="es-EC"/>
          </a:p>
        </p:txBody>
      </p:sp>
      <p:sp>
        <p:nvSpPr>
          <p:cNvPr id="6" name="Marcador de pie de página 5">
            <a:extLst>
              <a:ext uri="{FF2B5EF4-FFF2-40B4-BE49-F238E27FC236}">
                <a16:creationId xmlns:a16="http://schemas.microsoft.com/office/drawing/2014/main" id="{C5DC63C6-CACF-46EB-9A2B-E7FFC9CE34BF}"/>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7D557988-25EA-4C69-ADEC-78340874EC33}"/>
              </a:ext>
            </a:extLst>
          </p:cNvPr>
          <p:cNvSpPr>
            <a:spLocks noGrp="1"/>
          </p:cNvSpPr>
          <p:nvPr>
            <p:ph type="sldNum" sz="quarter" idx="12"/>
          </p:nvPr>
        </p:nvSpPr>
        <p:spPr/>
        <p:txBody>
          <a:bodyPr/>
          <a:lstStyle/>
          <a:p>
            <a:fld id="{37869045-A318-454F-BCCA-F5A3A5F5C70B}" type="slidenum">
              <a:rPr lang="es-EC" smtClean="0"/>
              <a:t>‹Nº›</a:t>
            </a:fld>
            <a:endParaRPr lang="es-EC"/>
          </a:p>
        </p:txBody>
      </p:sp>
    </p:spTree>
    <p:extLst>
      <p:ext uri="{BB962C8B-B14F-4D97-AF65-F5344CB8AC3E}">
        <p14:creationId xmlns:p14="http://schemas.microsoft.com/office/powerpoint/2010/main" val="3856400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EADE9E-B079-4785-9963-041BF674DB2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41DBCFAC-BE12-44F2-AEFC-6B314B367B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7A2EA02-8856-49D7-93DE-FAB364377D0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3E39CD24-4F9C-4BFC-83DD-2DD8DA9266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AA01C33-BA41-42F3-BC99-392A82554BD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09262C60-E1D9-423B-B809-B573AC45F67F}"/>
              </a:ext>
            </a:extLst>
          </p:cNvPr>
          <p:cNvSpPr>
            <a:spLocks noGrp="1"/>
          </p:cNvSpPr>
          <p:nvPr>
            <p:ph type="dt" sz="half" idx="10"/>
          </p:nvPr>
        </p:nvSpPr>
        <p:spPr/>
        <p:txBody>
          <a:bodyPr/>
          <a:lstStyle/>
          <a:p>
            <a:fld id="{A61EE2C9-10C9-44AB-94B7-9C87DD77BB86}" type="datetimeFigureOut">
              <a:rPr lang="es-EC" smtClean="0"/>
              <a:t>24/7/2019</a:t>
            </a:fld>
            <a:endParaRPr lang="es-EC"/>
          </a:p>
        </p:txBody>
      </p:sp>
      <p:sp>
        <p:nvSpPr>
          <p:cNvPr id="8" name="Marcador de pie de página 7">
            <a:extLst>
              <a:ext uri="{FF2B5EF4-FFF2-40B4-BE49-F238E27FC236}">
                <a16:creationId xmlns:a16="http://schemas.microsoft.com/office/drawing/2014/main" id="{098E1D7F-F278-4401-B695-071A4B16CC3E}"/>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AA25345E-7F83-4A00-BAC1-9F825BE40458}"/>
              </a:ext>
            </a:extLst>
          </p:cNvPr>
          <p:cNvSpPr>
            <a:spLocks noGrp="1"/>
          </p:cNvSpPr>
          <p:nvPr>
            <p:ph type="sldNum" sz="quarter" idx="12"/>
          </p:nvPr>
        </p:nvSpPr>
        <p:spPr/>
        <p:txBody>
          <a:bodyPr/>
          <a:lstStyle/>
          <a:p>
            <a:fld id="{37869045-A318-454F-BCCA-F5A3A5F5C70B}" type="slidenum">
              <a:rPr lang="es-EC" smtClean="0"/>
              <a:t>‹Nº›</a:t>
            </a:fld>
            <a:endParaRPr lang="es-EC"/>
          </a:p>
        </p:txBody>
      </p:sp>
    </p:spTree>
    <p:extLst>
      <p:ext uri="{BB962C8B-B14F-4D97-AF65-F5344CB8AC3E}">
        <p14:creationId xmlns:p14="http://schemas.microsoft.com/office/powerpoint/2010/main" val="2718726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F293EA-1C39-43D6-B340-3076DAB5AEE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D4CF8F95-C3E0-4D34-BAAD-DC54FF00E6F9}"/>
              </a:ext>
            </a:extLst>
          </p:cNvPr>
          <p:cNvSpPr>
            <a:spLocks noGrp="1"/>
          </p:cNvSpPr>
          <p:nvPr>
            <p:ph type="dt" sz="half" idx="10"/>
          </p:nvPr>
        </p:nvSpPr>
        <p:spPr/>
        <p:txBody>
          <a:bodyPr/>
          <a:lstStyle/>
          <a:p>
            <a:fld id="{A61EE2C9-10C9-44AB-94B7-9C87DD77BB86}" type="datetimeFigureOut">
              <a:rPr lang="es-EC" smtClean="0"/>
              <a:t>24/7/2019</a:t>
            </a:fld>
            <a:endParaRPr lang="es-EC"/>
          </a:p>
        </p:txBody>
      </p:sp>
      <p:sp>
        <p:nvSpPr>
          <p:cNvPr id="4" name="Marcador de pie de página 3">
            <a:extLst>
              <a:ext uri="{FF2B5EF4-FFF2-40B4-BE49-F238E27FC236}">
                <a16:creationId xmlns:a16="http://schemas.microsoft.com/office/drawing/2014/main" id="{2FF0C7F8-4D13-4072-8D7D-4F802E089B95}"/>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3B2EF5F3-2C8B-4634-A3F1-DECA43F5B8F9}"/>
              </a:ext>
            </a:extLst>
          </p:cNvPr>
          <p:cNvSpPr>
            <a:spLocks noGrp="1"/>
          </p:cNvSpPr>
          <p:nvPr>
            <p:ph type="sldNum" sz="quarter" idx="12"/>
          </p:nvPr>
        </p:nvSpPr>
        <p:spPr/>
        <p:txBody>
          <a:bodyPr/>
          <a:lstStyle/>
          <a:p>
            <a:fld id="{37869045-A318-454F-BCCA-F5A3A5F5C70B}" type="slidenum">
              <a:rPr lang="es-EC" smtClean="0"/>
              <a:t>‹Nº›</a:t>
            </a:fld>
            <a:endParaRPr lang="es-EC"/>
          </a:p>
        </p:txBody>
      </p:sp>
    </p:spTree>
    <p:extLst>
      <p:ext uri="{BB962C8B-B14F-4D97-AF65-F5344CB8AC3E}">
        <p14:creationId xmlns:p14="http://schemas.microsoft.com/office/powerpoint/2010/main" val="2367523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A77F01A-EA82-43CE-A477-ECD31B563CDC}"/>
              </a:ext>
            </a:extLst>
          </p:cNvPr>
          <p:cNvSpPr>
            <a:spLocks noGrp="1"/>
          </p:cNvSpPr>
          <p:nvPr>
            <p:ph type="dt" sz="half" idx="10"/>
          </p:nvPr>
        </p:nvSpPr>
        <p:spPr/>
        <p:txBody>
          <a:bodyPr/>
          <a:lstStyle/>
          <a:p>
            <a:fld id="{A61EE2C9-10C9-44AB-94B7-9C87DD77BB86}" type="datetimeFigureOut">
              <a:rPr lang="es-EC" smtClean="0"/>
              <a:t>24/7/2019</a:t>
            </a:fld>
            <a:endParaRPr lang="es-EC"/>
          </a:p>
        </p:txBody>
      </p:sp>
      <p:sp>
        <p:nvSpPr>
          <p:cNvPr id="3" name="Marcador de pie de página 2">
            <a:extLst>
              <a:ext uri="{FF2B5EF4-FFF2-40B4-BE49-F238E27FC236}">
                <a16:creationId xmlns:a16="http://schemas.microsoft.com/office/drawing/2014/main" id="{22718A18-B4AB-4B4D-9716-A0C7723F521C}"/>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730D3225-A21B-45D0-A259-1C5407410A28}"/>
              </a:ext>
            </a:extLst>
          </p:cNvPr>
          <p:cNvSpPr>
            <a:spLocks noGrp="1"/>
          </p:cNvSpPr>
          <p:nvPr>
            <p:ph type="sldNum" sz="quarter" idx="12"/>
          </p:nvPr>
        </p:nvSpPr>
        <p:spPr/>
        <p:txBody>
          <a:bodyPr/>
          <a:lstStyle/>
          <a:p>
            <a:fld id="{37869045-A318-454F-BCCA-F5A3A5F5C70B}" type="slidenum">
              <a:rPr lang="es-EC" smtClean="0"/>
              <a:t>‹Nº›</a:t>
            </a:fld>
            <a:endParaRPr lang="es-EC"/>
          </a:p>
        </p:txBody>
      </p:sp>
    </p:spTree>
    <p:extLst>
      <p:ext uri="{BB962C8B-B14F-4D97-AF65-F5344CB8AC3E}">
        <p14:creationId xmlns:p14="http://schemas.microsoft.com/office/powerpoint/2010/main" val="1500189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0C9C5D-F083-4EFE-81DB-A8BC33BB4E5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D3AD9C69-9D5B-432B-B327-B7F82A6380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F5C24E5C-6AA1-48DE-BFB4-A7EA725B57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5DC046D-CEF7-46B3-A89D-465B398E1EC3}"/>
              </a:ext>
            </a:extLst>
          </p:cNvPr>
          <p:cNvSpPr>
            <a:spLocks noGrp="1"/>
          </p:cNvSpPr>
          <p:nvPr>
            <p:ph type="dt" sz="half" idx="10"/>
          </p:nvPr>
        </p:nvSpPr>
        <p:spPr/>
        <p:txBody>
          <a:bodyPr/>
          <a:lstStyle/>
          <a:p>
            <a:fld id="{A61EE2C9-10C9-44AB-94B7-9C87DD77BB86}" type="datetimeFigureOut">
              <a:rPr lang="es-EC" smtClean="0"/>
              <a:t>24/7/2019</a:t>
            </a:fld>
            <a:endParaRPr lang="es-EC"/>
          </a:p>
        </p:txBody>
      </p:sp>
      <p:sp>
        <p:nvSpPr>
          <p:cNvPr id="6" name="Marcador de pie de página 5">
            <a:extLst>
              <a:ext uri="{FF2B5EF4-FFF2-40B4-BE49-F238E27FC236}">
                <a16:creationId xmlns:a16="http://schemas.microsoft.com/office/drawing/2014/main" id="{727C657C-C575-44AF-A139-CD7F449D1E12}"/>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97C0B214-6CFC-4ED9-B932-0A102FBB30A2}"/>
              </a:ext>
            </a:extLst>
          </p:cNvPr>
          <p:cNvSpPr>
            <a:spLocks noGrp="1"/>
          </p:cNvSpPr>
          <p:nvPr>
            <p:ph type="sldNum" sz="quarter" idx="12"/>
          </p:nvPr>
        </p:nvSpPr>
        <p:spPr/>
        <p:txBody>
          <a:bodyPr/>
          <a:lstStyle/>
          <a:p>
            <a:fld id="{37869045-A318-454F-BCCA-F5A3A5F5C70B}" type="slidenum">
              <a:rPr lang="es-EC" smtClean="0"/>
              <a:t>‹Nº›</a:t>
            </a:fld>
            <a:endParaRPr lang="es-EC"/>
          </a:p>
        </p:txBody>
      </p:sp>
    </p:spTree>
    <p:extLst>
      <p:ext uri="{BB962C8B-B14F-4D97-AF65-F5344CB8AC3E}">
        <p14:creationId xmlns:p14="http://schemas.microsoft.com/office/powerpoint/2010/main" val="45287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C66605-FB37-4965-829E-B8D5E296913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74FFFBCC-A308-4CD5-8CF9-438DC78D4D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F4DB946E-9326-4DC5-8624-82F60A656F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AF158A4-168F-4084-9754-576241528C39}"/>
              </a:ext>
            </a:extLst>
          </p:cNvPr>
          <p:cNvSpPr>
            <a:spLocks noGrp="1"/>
          </p:cNvSpPr>
          <p:nvPr>
            <p:ph type="dt" sz="half" idx="10"/>
          </p:nvPr>
        </p:nvSpPr>
        <p:spPr/>
        <p:txBody>
          <a:bodyPr/>
          <a:lstStyle/>
          <a:p>
            <a:fld id="{A61EE2C9-10C9-44AB-94B7-9C87DD77BB86}" type="datetimeFigureOut">
              <a:rPr lang="es-EC" smtClean="0"/>
              <a:t>24/7/2019</a:t>
            </a:fld>
            <a:endParaRPr lang="es-EC"/>
          </a:p>
        </p:txBody>
      </p:sp>
      <p:sp>
        <p:nvSpPr>
          <p:cNvPr id="6" name="Marcador de pie de página 5">
            <a:extLst>
              <a:ext uri="{FF2B5EF4-FFF2-40B4-BE49-F238E27FC236}">
                <a16:creationId xmlns:a16="http://schemas.microsoft.com/office/drawing/2014/main" id="{5E3B3ABD-2487-4406-9FB7-C57D280B843C}"/>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EC85A9E0-2762-4540-9ADD-41F9FBBCED4F}"/>
              </a:ext>
            </a:extLst>
          </p:cNvPr>
          <p:cNvSpPr>
            <a:spLocks noGrp="1"/>
          </p:cNvSpPr>
          <p:nvPr>
            <p:ph type="sldNum" sz="quarter" idx="12"/>
          </p:nvPr>
        </p:nvSpPr>
        <p:spPr/>
        <p:txBody>
          <a:bodyPr/>
          <a:lstStyle/>
          <a:p>
            <a:fld id="{37869045-A318-454F-BCCA-F5A3A5F5C70B}" type="slidenum">
              <a:rPr lang="es-EC" smtClean="0"/>
              <a:t>‹Nº›</a:t>
            </a:fld>
            <a:endParaRPr lang="es-EC"/>
          </a:p>
        </p:txBody>
      </p:sp>
    </p:spTree>
    <p:extLst>
      <p:ext uri="{BB962C8B-B14F-4D97-AF65-F5344CB8AC3E}">
        <p14:creationId xmlns:p14="http://schemas.microsoft.com/office/powerpoint/2010/main" val="1360372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577840F-B0B3-4332-B19B-9CAABA368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A011734D-6646-4CAE-9945-4605DF64AF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222EE205-8765-45D1-8C11-DC835C8913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1EE2C9-10C9-44AB-94B7-9C87DD77BB86}" type="datetimeFigureOut">
              <a:rPr lang="es-EC" smtClean="0"/>
              <a:t>24/7/2019</a:t>
            </a:fld>
            <a:endParaRPr lang="es-EC"/>
          </a:p>
        </p:txBody>
      </p:sp>
      <p:sp>
        <p:nvSpPr>
          <p:cNvPr id="5" name="Marcador de pie de página 4">
            <a:extLst>
              <a:ext uri="{FF2B5EF4-FFF2-40B4-BE49-F238E27FC236}">
                <a16:creationId xmlns:a16="http://schemas.microsoft.com/office/drawing/2014/main" id="{0EB34202-2C7A-428C-8185-4CACBE8EB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58A530EE-7431-4F8F-8377-469E9C0A6F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69045-A318-454F-BCCA-F5A3A5F5C70B}" type="slidenum">
              <a:rPr lang="es-EC" smtClean="0"/>
              <a:t>‹Nº›</a:t>
            </a:fld>
            <a:endParaRPr lang="es-EC"/>
          </a:p>
        </p:txBody>
      </p:sp>
    </p:spTree>
    <p:extLst>
      <p:ext uri="{BB962C8B-B14F-4D97-AF65-F5344CB8AC3E}">
        <p14:creationId xmlns:p14="http://schemas.microsoft.com/office/powerpoint/2010/main" val="870560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omments" Target="../comments/comment4.xml"/><Relationship Id="rId3" Type="http://schemas.openxmlformats.org/officeDocument/2006/relationships/diagramLayout" Target="../diagrams/layout4.xml"/><Relationship Id="rId7" Type="http://schemas.openxmlformats.org/officeDocument/2006/relationships/chart" Target="../charts/chart3.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8" Type="http://schemas.openxmlformats.org/officeDocument/2006/relationships/comments" Target="../comments/comment5.xml"/><Relationship Id="rId3" Type="http://schemas.openxmlformats.org/officeDocument/2006/relationships/diagramLayout" Target="../diagrams/layout5.xml"/><Relationship Id="rId7" Type="http://schemas.openxmlformats.org/officeDocument/2006/relationships/chart" Target="../charts/chart4.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8" Type="http://schemas.openxmlformats.org/officeDocument/2006/relationships/comments" Target="../comments/comment6.xml"/><Relationship Id="rId3" Type="http://schemas.openxmlformats.org/officeDocument/2006/relationships/diagramLayout" Target="../diagrams/layout6.xml"/><Relationship Id="rId7" Type="http://schemas.openxmlformats.org/officeDocument/2006/relationships/chart" Target="../charts/chart5.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8" Type="http://schemas.openxmlformats.org/officeDocument/2006/relationships/comments" Target="../comments/comment7.xml"/><Relationship Id="rId3" Type="http://schemas.openxmlformats.org/officeDocument/2006/relationships/diagramLayout" Target="../diagrams/layout7.xml"/><Relationship Id="rId7" Type="http://schemas.openxmlformats.org/officeDocument/2006/relationships/chart" Target="../charts/chart6.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8" Type="http://schemas.openxmlformats.org/officeDocument/2006/relationships/comments" Target="../comments/comment8.xml"/><Relationship Id="rId3" Type="http://schemas.openxmlformats.org/officeDocument/2006/relationships/diagramLayout" Target="../diagrams/layout8.xml"/><Relationship Id="rId7" Type="http://schemas.openxmlformats.org/officeDocument/2006/relationships/chart" Target="../charts/chart7.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 Id="rId9"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diagramLayout" Target="../diagrams/layout2.xml"/><Relationship Id="rId7" Type="http://schemas.openxmlformats.org/officeDocument/2006/relationships/chart" Target="../charts/chart1.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comments" Target="../comments/comment3.xml"/><Relationship Id="rId3" Type="http://schemas.openxmlformats.org/officeDocument/2006/relationships/diagramLayout" Target="../diagrams/layout3.xml"/><Relationship Id="rId7" Type="http://schemas.openxmlformats.org/officeDocument/2006/relationships/chart" Target="../charts/chart2.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9D6CB9A-F9BD-4CFD-9B50-35D52C51156F}"/>
              </a:ext>
            </a:extLst>
          </p:cNvPr>
          <p:cNvSpPr>
            <a:spLocks noChangeArrowheads="1"/>
          </p:cNvSpPr>
          <p:nvPr/>
        </p:nvSpPr>
        <p:spPr bwMode="auto">
          <a:xfrm>
            <a:off x="-159026" y="385493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049" name="image6.png">
            <a:extLst>
              <a:ext uri="{FF2B5EF4-FFF2-40B4-BE49-F238E27FC236}">
                <a16:creationId xmlns:a16="http://schemas.microsoft.com/office/drawing/2014/main" id="{3892972A-5746-4880-A571-D83DC4D608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0425" y="311911"/>
            <a:ext cx="5391150" cy="13906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7A916032-8F41-4AB4-A3F0-4B2630B776A4}"/>
              </a:ext>
            </a:extLst>
          </p:cNvPr>
          <p:cNvSpPr>
            <a:spLocks noChangeArrowheads="1"/>
          </p:cNvSpPr>
          <p:nvPr/>
        </p:nvSpPr>
        <p:spPr bwMode="auto">
          <a:xfrm>
            <a:off x="82443" y="4276353"/>
            <a:ext cx="12516787"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TEMA:</a:t>
            </a:r>
            <a:endParaRPr kumimoji="0" lang="es-EC" altLang="es-EC" sz="20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“DETERMINACIÓN DE PATRONES PREDICTIVOS DE CONSUMO EN GRANDES VOLÚMENES DE DATOS, USANDO MÉTODOS DE DATA MINING”</a:t>
            </a:r>
            <a:endParaRPr kumimoji="0" lang="es-EC" altLang="es-EC" sz="20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altLang="es-EC"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AUTOR: ING. ROSERO CASA DANIELA ELIZABETH</a:t>
            </a:r>
            <a:endParaRPr kumimoji="0" lang="es-EC" altLang="es-EC" sz="20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altLang="es-EC"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SANGOLQUI, 2019</a:t>
            </a:r>
            <a:endParaRPr kumimoji="0" lang="es-EC" altLang="es-EC" sz="2000" b="0" i="0" u="none" strike="noStrike" cap="none" normalizeH="0" baseline="0" dirty="0">
              <a:ln>
                <a:noFill/>
              </a:ln>
              <a:solidFill>
                <a:schemeClr val="tx1"/>
              </a:solidFill>
              <a:effectLst/>
              <a:latin typeface="Arial" panose="020B0604020202020204" pitchFamily="34" charset="0"/>
            </a:endParaRPr>
          </a:p>
        </p:txBody>
      </p:sp>
      <p:sp>
        <p:nvSpPr>
          <p:cNvPr id="6" name="CuadroTexto 5">
            <a:extLst>
              <a:ext uri="{FF2B5EF4-FFF2-40B4-BE49-F238E27FC236}">
                <a16:creationId xmlns:a16="http://schemas.microsoft.com/office/drawing/2014/main" id="{23DBC05C-ECE8-463B-ADBA-6C278F7EB23E}"/>
              </a:ext>
            </a:extLst>
          </p:cNvPr>
          <p:cNvSpPr txBox="1"/>
          <p:nvPr/>
        </p:nvSpPr>
        <p:spPr>
          <a:xfrm>
            <a:off x="1768839" y="1875539"/>
            <a:ext cx="9143999" cy="923330"/>
          </a:xfrm>
          <a:prstGeom prst="rect">
            <a:avLst/>
          </a:prstGeom>
          <a:noFill/>
        </p:spPr>
        <p:txBody>
          <a:bodyPr wrap="square" rtlCol="0">
            <a:spAutoFit/>
          </a:bodyPr>
          <a:lstStyle/>
          <a:p>
            <a:pPr lvl="0" algn="ctr" eaLnBrk="0" fontAlgn="base" hangingPunct="0">
              <a:spcBef>
                <a:spcPct val="0"/>
              </a:spcBef>
              <a:spcAft>
                <a:spcPct val="0"/>
              </a:spcAft>
            </a:pPr>
            <a:r>
              <a:rPr lang="es-EC" altLang="es-EC" b="1" dirty="0">
                <a:latin typeface="Arial" panose="020B0604020202020204" pitchFamily="34" charset="0"/>
                <a:ea typeface="Calibri" panose="020F0502020204030204" pitchFamily="34" charset="0"/>
                <a:cs typeface="Times New Roman" panose="02020603050405020304" pitchFamily="18" charset="0"/>
              </a:rPr>
              <a:t>VICERRECTORADO DE INVESTIGACIÓN,</a:t>
            </a:r>
            <a:endParaRPr lang="es-EC" altLang="es-EC" dirty="0">
              <a:latin typeface="Arial" panose="020B0604020202020204" pitchFamily="34" charset="0"/>
            </a:endParaRPr>
          </a:p>
          <a:p>
            <a:pPr lvl="0" algn="ctr" eaLnBrk="0" fontAlgn="base" hangingPunct="0">
              <a:spcBef>
                <a:spcPct val="0"/>
              </a:spcBef>
              <a:spcAft>
                <a:spcPct val="0"/>
              </a:spcAft>
            </a:pPr>
            <a:r>
              <a:rPr lang="es-EC" altLang="es-EC" b="1" dirty="0">
                <a:latin typeface="Arial" panose="020B0604020202020204" pitchFamily="34" charset="0"/>
                <a:ea typeface="Calibri" panose="020F0502020204030204" pitchFamily="34" charset="0"/>
                <a:cs typeface="Times New Roman" panose="02020603050405020304" pitchFamily="18" charset="0"/>
              </a:rPr>
              <a:t>INNOVACIÓN Y TRANSFERENCIA TECNOLOGÍA</a:t>
            </a:r>
            <a:endParaRPr lang="es-EC" altLang="es-EC" dirty="0">
              <a:latin typeface="Arial" panose="020B0604020202020204" pitchFamily="34" charset="0"/>
            </a:endParaRPr>
          </a:p>
          <a:p>
            <a:pPr lvl="0" algn="ctr" eaLnBrk="0" fontAlgn="base" hangingPunct="0">
              <a:spcBef>
                <a:spcPct val="0"/>
              </a:spcBef>
              <a:spcAft>
                <a:spcPct val="0"/>
              </a:spcAft>
            </a:pPr>
            <a:r>
              <a:rPr lang="es-EC" altLang="es-EC" b="1" dirty="0">
                <a:latin typeface="Arial" panose="020B0604020202020204" pitchFamily="34" charset="0"/>
                <a:ea typeface="Calibri" panose="020F0502020204030204" pitchFamily="34" charset="0"/>
                <a:cs typeface="Times New Roman" panose="02020603050405020304" pitchFamily="18" charset="0"/>
              </a:rPr>
              <a:t>CENTRO DE POSGRADO</a:t>
            </a:r>
            <a:endParaRPr lang="es-EC" altLang="es-EC" dirty="0">
              <a:latin typeface="Arial" panose="020B0604020202020204" pitchFamily="34" charset="0"/>
            </a:endParaRPr>
          </a:p>
        </p:txBody>
      </p:sp>
      <p:sp>
        <p:nvSpPr>
          <p:cNvPr id="8" name="CuadroTexto 7">
            <a:extLst>
              <a:ext uri="{FF2B5EF4-FFF2-40B4-BE49-F238E27FC236}">
                <a16:creationId xmlns:a16="http://schemas.microsoft.com/office/drawing/2014/main" id="{96D13F94-4A61-438B-8095-E22835850CCA}"/>
              </a:ext>
            </a:extLst>
          </p:cNvPr>
          <p:cNvSpPr txBox="1"/>
          <p:nvPr/>
        </p:nvSpPr>
        <p:spPr>
          <a:xfrm>
            <a:off x="1768839" y="2971847"/>
            <a:ext cx="9143999" cy="923330"/>
          </a:xfrm>
          <a:prstGeom prst="rect">
            <a:avLst/>
          </a:prstGeom>
          <a:noFill/>
        </p:spPr>
        <p:txBody>
          <a:bodyPr wrap="square" rtlCol="0">
            <a:spAutoFit/>
          </a:bodyPr>
          <a:lstStyle/>
          <a:p>
            <a:pPr lvl="0" algn="ctr" eaLnBrk="0" fontAlgn="base" hangingPunct="0">
              <a:spcBef>
                <a:spcPct val="0"/>
              </a:spcBef>
              <a:spcAft>
                <a:spcPct val="0"/>
              </a:spcAft>
            </a:pPr>
            <a:r>
              <a:rPr lang="es-EC" altLang="es-EC" b="1" dirty="0">
                <a:latin typeface="Arial" panose="020B0604020202020204" pitchFamily="34" charset="0"/>
                <a:ea typeface="Calibri" panose="020F0502020204030204" pitchFamily="34" charset="0"/>
                <a:cs typeface="Times New Roman" panose="02020603050405020304" pitchFamily="18" charset="0"/>
              </a:rPr>
              <a:t>DEPARTAMENTO DE CIENCIAS DE LA COMPUTACIÓN</a:t>
            </a:r>
            <a:endParaRPr lang="es-EC" altLang="es-EC" dirty="0">
              <a:latin typeface="Arial" panose="020B0604020202020204" pitchFamily="34" charset="0"/>
            </a:endParaRPr>
          </a:p>
          <a:p>
            <a:pPr lvl="0" algn="ctr" eaLnBrk="0" fontAlgn="base" hangingPunct="0">
              <a:spcBef>
                <a:spcPct val="0"/>
              </a:spcBef>
              <a:spcAft>
                <a:spcPct val="0"/>
              </a:spcAft>
            </a:pPr>
            <a:r>
              <a:rPr lang="es-EC" altLang="es-EC" b="1" dirty="0">
                <a:latin typeface="Arial" panose="020B0604020202020204" pitchFamily="34" charset="0"/>
                <a:ea typeface="Calibri" panose="020F0502020204030204" pitchFamily="34" charset="0"/>
                <a:cs typeface="Times New Roman" panose="02020603050405020304" pitchFamily="18" charset="0"/>
              </a:rPr>
              <a:t>MAESTRÍA EN GESTIÓN DE SISTEMAS DE INFORMACIÓN E</a:t>
            </a:r>
            <a:endParaRPr lang="es-EC" altLang="es-EC" dirty="0">
              <a:latin typeface="Arial" panose="020B0604020202020204" pitchFamily="34" charset="0"/>
            </a:endParaRPr>
          </a:p>
          <a:p>
            <a:pPr lvl="0" algn="ctr" eaLnBrk="0" fontAlgn="base" hangingPunct="0">
              <a:spcBef>
                <a:spcPct val="0"/>
              </a:spcBef>
              <a:spcAft>
                <a:spcPct val="0"/>
              </a:spcAft>
            </a:pPr>
            <a:r>
              <a:rPr lang="es-EC" altLang="es-EC" b="1" dirty="0">
                <a:latin typeface="Arial" panose="020B0604020202020204" pitchFamily="34" charset="0"/>
                <a:ea typeface="Calibri" panose="020F0502020204030204" pitchFamily="34" charset="0"/>
                <a:cs typeface="Times New Roman" panose="02020603050405020304" pitchFamily="18" charset="0"/>
              </a:rPr>
              <a:t>INTELIGENCIA DE NEGOCIOS</a:t>
            </a:r>
            <a:endParaRPr lang="es-EC" altLang="es-EC" dirty="0">
              <a:latin typeface="Arial" panose="020B0604020202020204" pitchFamily="34" charset="0"/>
            </a:endParaRPr>
          </a:p>
        </p:txBody>
      </p:sp>
    </p:spTree>
    <p:extLst>
      <p:ext uri="{BB962C8B-B14F-4D97-AF65-F5344CB8AC3E}">
        <p14:creationId xmlns:p14="http://schemas.microsoft.com/office/powerpoint/2010/main" val="1325006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a:extLst>
              <a:ext uri="{FF2B5EF4-FFF2-40B4-BE49-F238E27FC236}">
                <a16:creationId xmlns:a16="http://schemas.microsoft.com/office/drawing/2014/main" id="{0CFB4A74-61FB-456E-A220-43E5212D4A44}"/>
              </a:ext>
            </a:extLst>
          </p:cNvPr>
          <p:cNvGraphicFramePr>
            <a:graphicFrameLocks noGrp="1"/>
          </p:cNvGraphicFramePr>
          <p:nvPr>
            <p:ph idx="1"/>
          </p:nvPr>
        </p:nvGraphicFramePr>
        <p:xfrm>
          <a:off x="419725" y="449705"/>
          <a:ext cx="10934075" cy="5727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Gráfico 3">
            <a:extLst>
              <a:ext uri="{FF2B5EF4-FFF2-40B4-BE49-F238E27FC236}">
                <a16:creationId xmlns:a16="http://schemas.microsoft.com/office/drawing/2014/main" id="{E41D89E3-E84B-44A5-8F39-A48E6AFDCC5C}"/>
              </a:ext>
            </a:extLst>
          </p:cNvPr>
          <p:cNvGraphicFramePr/>
          <p:nvPr>
            <p:extLst>
              <p:ext uri="{D42A27DB-BD31-4B8C-83A1-F6EECF244321}">
                <p14:modId xmlns:p14="http://schemas.microsoft.com/office/powerpoint/2010/main" val="1206683234"/>
              </p:ext>
            </p:extLst>
          </p:nvPr>
        </p:nvGraphicFramePr>
        <p:xfrm>
          <a:off x="4728147" y="991774"/>
          <a:ext cx="5943600" cy="464312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647701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a:extLst>
              <a:ext uri="{FF2B5EF4-FFF2-40B4-BE49-F238E27FC236}">
                <a16:creationId xmlns:a16="http://schemas.microsoft.com/office/drawing/2014/main" id="{0CFB4A74-61FB-456E-A220-43E5212D4A44}"/>
              </a:ext>
            </a:extLst>
          </p:cNvPr>
          <p:cNvGraphicFramePr>
            <a:graphicFrameLocks noGrp="1"/>
          </p:cNvGraphicFramePr>
          <p:nvPr>
            <p:ph idx="1"/>
          </p:nvPr>
        </p:nvGraphicFramePr>
        <p:xfrm>
          <a:off x="419725" y="449705"/>
          <a:ext cx="10934075" cy="5727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Gráfico 2">
            <a:extLst>
              <a:ext uri="{FF2B5EF4-FFF2-40B4-BE49-F238E27FC236}">
                <a16:creationId xmlns:a16="http://schemas.microsoft.com/office/drawing/2014/main" id="{FD79488B-1C4F-4D26-9830-68C90ACBF72D}"/>
              </a:ext>
            </a:extLst>
          </p:cNvPr>
          <p:cNvGraphicFramePr/>
          <p:nvPr>
            <p:extLst>
              <p:ext uri="{D42A27DB-BD31-4B8C-83A1-F6EECF244321}">
                <p14:modId xmlns:p14="http://schemas.microsoft.com/office/powerpoint/2010/main" val="3033434245"/>
              </p:ext>
            </p:extLst>
          </p:nvPr>
        </p:nvGraphicFramePr>
        <p:xfrm>
          <a:off x="5255510" y="772064"/>
          <a:ext cx="5308600" cy="508254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53355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a:extLst>
              <a:ext uri="{FF2B5EF4-FFF2-40B4-BE49-F238E27FC236}">
                <a16:creationId xmlns:a16="http://schemas.microsoft.com/office/drawing/2014/main" id="{0CFB4A74-61FB-456E-A220-43E5212D4A44}"/>
              </a:ext>
            </a:extLst>
          </p:cNvPr>
          <p:cNvGraphicFramePr>
            <a:graphicFrameLocks noGrp="1"/>
          </p:cNvGraphicFramePr>
          <p:nvPr>
            <p:ph idx="1"/>
          </p:nvPr>
        </p:nvGraphicFramePr>
        <p:xfrm>
          <a:off x="419725" y="449705"/>
          <a:ext cx="10934075" cy="5727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Gráfico 2">
            <a:extLst>
              <a:ext uri="{FF2B5EF4-FFF2-40B4-BE49-F238E27FC236}">
                <a16:creationId xmlns:a16="http://schemas.microsoft.com/office/drawing/2014/main" id="{A96040F9-1186-423D-8FB3-91C6DD1F37B5}"/>
              </a:ext>
            </a:extLst>
          </p:cNvPr>
          <p:cNvGraphicFramePr/>
          <p:nvPr>
            <p:extLst>
              <p:ext uri="{D42A27DB-BD31-4B8C-83A1-F6EECF244321}">
                <p14:modId xmlns:p14="http://schemas.microsoft.com/office/powerpoint/2010/main" val="2191914563"/>
              </p:ext>
            </p:extLst>
          </p:nvPr>
        </p:nvGraphicFramePr>
        <p:xfrm>
          <a:off x="5084162" y="831230"/>
          <a:ext cx="5498893" cy="534573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298951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a:extLst>
              <a:ext uri="{FF2B5EF4-FFF2-40B4-BE49-F238E27FC236}">
                <a16:creationId xmlns:a16="http://schemas.microsoft.com/office/drawing/2014/main" id="{0CFB4A74-61FB-456E-A220-43E5212D4A44}"/>
              </a:ext>
            </a:extLst>
          </p:cNvPr>
          <p:cNvGraphicFramePr>
            <a:graphicFrameLocks noGrp="1"/>
          </p:cNvGraphicFramePr>
          <p:nvPr>
            <p:ph idx="1"/>
          </p:nvPr>
        </p:nvGraphicFramePr>
        <p:xfrm>
          <a:off x="419725" y="449705"/>
          <a:ext cx="10934075" cy="5727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Gráfico 2">
            <a:extLst>
              <a:ext uri="{FF2B5EF4-FFF2-40B4-BE49-F238E27FC236}">
                <a16:creationId xmlns:a16="http://schemas.microsoft.com/office/drawing/2014/main" id="{A4370362-0881-452B-ACDF-9BFA518CB49E}"/>
              </a:ext>
            </a:extLst>
          </p:cNvPr>
          <p:cNvGraphicFramePr/>
          <p:nvPr>
            <p:extLst>
              <p:ext uri="{D42A27DB-BD31-4B8C-83A1-F6EECF244321}">
                <p14:modId xmlns:p14="http://schemas.microsoft.com/office/powerpoint/2010/main" val="3854210347"/>
              </p:ext>
            </p:extLst>
          </p:nvPr>
        </p:nvGraphicFramePr>
        <p:xfrm>
          <a:off x="4653196" y="817537"/>
          <a:ext cx="6700603" cy="511856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36215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a:extLst>
              <a:ext uri="{FF2B5EF4-FFF2-40B4-BE49-F238E27FC236}">
                <a16:creationId xmlns:a16="http://schemas.microsoft.com/office/drawing/2014/main" id="{0CFB4A74-61FB-456E-A220-43E5212D4A44}"/>
              </a:ext>
            </a:extLst>
          </p:cNvPr>
          <p:cNvGraphicFramePr>
            <a:graphicFrameLocks noGrp="1"/>
          </p:cNvGraphicFramePr>
          <p:nvPr>
            <p:ph idx="1"/>
          </p:nvPr>
        </p:nvGraphicFramePr>
        <p:xfrm>
          <a:off x="419725" y="449705"/>
          <a:ext cx="10934075" cy="5727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Gráfico 2">
            <a:extLst>
              <a:ext uri="{FF2B5EF4-FFF2-40B4-BE49-F238E27FC236}">
                <a16:creationId xmlns:a16="http://schemas.microsoft.com/office/drawing/2014/main" id="{4B66E81B-3B2F-4B5B-8689-5266E10B1521}"/>
              </a:ext>
            </a:extLst>
          </p:cNvPr>
          <p:cNvGraphicFramePr/>
          <p:nvPr>
            <p:extLst>
              <p:ext uri="{D42A27DB-BD31-4B8C-83A1-F6EECF244321}">
                <p14:modId xmlns:p14="http://schemas.microsoft.com/office/powerpoint/2010/main" val="468712730"/>
              </p:ext>
            </p:extLst>
          </p:nvPr>
        </p:nvGraphicFramePr>
        <p:xfrm>
          <a:off x="4713158" y="972273"/>
          <a:ext cx="6640642" cy="469400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91153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C522C1-6871-40BE-8579-24086376EA37}"/>
              </a:ext>
            </a:extLst>
          </p:cNvPr>
          <p:cNvSpPr>
            <a:spLocks noGrp="1"/>
          </p:cNvSpPr>
          <p:nvPr>
            <p:ph type="title"/>
          </p:nvPr>
        </p:nvSpPr>
        <p:spPr/>
        <p:txBody>
          <a:bodyPr/>
          <a:lstStyle/>
          <a:p>
            <a:r>
              <a:rPr lang="es-EC" b="1" dirty="0"/>
              <a:t>PREPARACIÓN DE LOS DATOS</a:t>
            </a:r>
          </a:p>
        </p:txBody>
      </p:sp>
      <p:cxnSp>
        <p:nvCxnSpPr>
          <p:cNvPr id="6" name="Conector recto 5">
            <a:extLst>
              <a:ext uri="{FF2B5EF4-FFF2-40B4-BE49-F238E27FC236}">
                <a16:creationId xmlns:a16="http://schemas.microsoft.com/office/drawing/2014/main" id="{3E7986A5-D357-48FF-8B31-5722269807B1}"/>
              </a:ext>
            </a:extLst>
          </p:cNvPr>
          <p:cNvCxnSpPr/>
          <p:nvPr/>
        </p:nvCxnSpPr>
        <p:spPr>
          <a:xfrm>
            <a:off x="838200" y="1499016"/>
            <a:ext cx="1077917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14D3114C-A0F2-4CC0-9BA9-559B4A4BD44F}"/>
              </a:ext>
            </a:extLst>
          </p:cNvPr>
          <p:cNvSpPr>
            <a:spLocks noGrp="1"/>
          </p:cNvSpPr>
          <p:nvPr>
            <p:ph idx="1"/>
          </p:nvPr>
        </p:nvSpPr>
        <p:spPr>
          <a:xfrm>
            <a:off x="689548" y="2200380"/>
            <a:ext cx="3687580" cy="3316000"/>
          </a:xfrm>
        </p:spPr>
        <p:txBody>
          <a:bodyPr>
            <a:normAutofit/>
          </a:bodyPr>
          <a:lstStyle/>
          <a:p>
            <a:pPr marL="0" indent="0">
              <a:buNone/>
            </a:pPr>
            <a:r>
              <a:rPr lang="en-US" dirty="0"/>
              <a:t>Se </a:t>
            </a:r>
            <a:r>
              <a:rPr lang="en-US" dirty="0" err="1"/>
              <a:t>realiza</a:t>
            </a:r>
            <a:r>
              <a:rPr lang="en-US" dirty="0"/>
              <a:t> una </a:t>
            </a:r>
            <a:r>
              <a:rPr lang="en-US" dirty="0" err="1"/>
              <a:t>agrupación</a:t>
            </a:r>
            <a:r>
              <a:rPr lang="en-US" dirty="0"/>
              <a:t> por </a:t>
            </a:r>
            <a:r>
              <a:rPr lang="en-US" dirty="0" err="1"/>
              <a:t>fecha</a:t>
            </a:r>
            <a:r>
              <a:rPr lang="en-US" dirty="0"/>
              <a:t> de </a:t>
            </a:r>
            <a:r>
              <a:rPr lang="en-US" dirty="0" err="1"/>
              <a:t>consumo</a:t>
            </a:r>
            <a:r>
              <a:rPr lang="en-US" dirty="0"/>
              <a:t> de las </a:t>
            </a:r>
            <a:r>
              <a:rPr lang="en-US" dirty="0" err="1"/>
              <a:t>transacciones</a:t>
            </a:r>
            <a:r>
              <a:rPr lang="en-US" dirty="0"/>
              <a:t>, </a:t>
            </a:r>
            <a:r>
              <a:rPr lang="en-US" dirty="0" err="1"/>
              <a:t>donde</a:t>
            </a:r>
            <a:r>
              <a:rPr lang="en-US" dirty="0"/>
              <a:t> se </a:t>
            </a:r>
            <a:r>
              <a:rPr lang="en-US" dirty="0" err="1"/>
              <a:t>identifica</a:t>
            </a:r>
            <a:r>
              <a:rPr lang="en-US" dirty="0"/>
              <a:t> que las </a:t>
            </a:r>
            <a:r>
              <a:rPr lang="en-US" dirty="0" err="1"/>
              <a:t>fechas</a:t>
            </a:r>
            <a:r>
              <a:rPr lang="en-US" dirty="0"/>
              <a:t> a </a:t>
            </a:r>
            <a:r>
              <a:rPr lang="en-US" dirty="0" err="1"/>
              <a:t>considerar</a:t>
            </a:r>
            <a:r>
              <a:rPr lang="en-US" dirty="0"/>
              <a:t> son: 2019-06-03 / 2019-06-04/ 2019-06-05</a:t>
            </a:r>
            <a:endParaRPr lang="es-EC" i="1" dirty="0"/>
          </a:p>
        </p:txBody>
      </p:sp>
      <p:graphicFrame>
        <p:nvGraphicFramePr>
          <p:cNvPr id="5" name="Gráfico 4">
            <a:extLst>
              <a:ext uri="{FF2B5EF4-FFF2-40B4-BE49-F238E27FC236}">
                <a16:creationId xmlns:a16="http://schemas.microsoft.com/office/drawing/2014/main" id="{B015671E-DAF5-488B-BBFD-9E028972EA76}"/>
              </a:ext>
            </a:extLst>
          </p:cNvPr>
          <p:cNvGraphicFramePr/>
          <p:nvPr>
            <p:extLst>
              <p:ext uri="{D42A27DB-BD31-4B8C-83A1-F6EECF244321}">
                <p14:modId xmlns:p14="http://schemas.microsoft.com/office/powerpoint/2010/main" val="33435656"/>
              </p:ext>
            </p:extLst>
          </p:nvPr>
        </p:nvGraphicFramePr>
        <p:xfrm>
          <a:off x="5237813" y="1849224"/>
          <a:ext cx="5943600" cy="39090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9424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C522C1-6871-40BE-8579-24086376EA37}"/>
              </a:ext>
            </a:extLst>
          </p:cNvPr>
          <p:cNvSpPr>
            <a:spLocks noGrp="1"/>
          </p:cNvSpPr>
          <p:nvPr>
            <p:ph type="title"/>
          </p:nvPr>
        </p:nvSpPr>
        <p:spPr/>
        <p:txBody>
          <a:bodyPr/>
          <a:lstStyle/>
          <a:p>
            <a:r>
              <a:rPr lang="es-EC" b="1" dirty="0"/>
              <a:t>PREPARACIÓN DE LOS DATOS</a:t>
            </a:r>
          </a:p>
        </p:txBody>
      </p:sp>
      <p:cxnSp>
        <p:nvCxnSpPr>
          <p:cNvPr id="6" name="Conector recto 5">
            <a:extLst>
              <a:ext uri="{FF2B5EF4-FFF2-40B4-BE49-F238E27FC236}">
                <a16:creationId xmlns:a16="http://schemas.microsoft.com/office/drawing/2014/main" id="{3E7986A5-D357-48FF-8B31-5722269807B1}"/>
              </a:ext>
            </a:extLst>
          </p:cNvPr>
          <p:cNvCxnSpPr/>
          <p:nvPr/>
        </p:nvCxnSpPr>
        <p:spPr>
          <a:xfrm>
            <a:off x="838200" y="1499016"/>
            <a:ext cx="1077917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14D3114C-A0F2-4CC0-9BA9-559B4A4BD44F}"/>
              </a:ext>
            </a:extLst>
          </p:cNvPr>
          <p:cNvSpPr>
            <a:spLocks noGrp="1"/>
          </p:cNvSpPr>
          <p:nvPr>
            <p:ph idx="1"/>
          </p:nvPr>
        </p:nvSpPr>
        <p:spPr>
          <a:xfrm>
            <a:off x="689547" y="1926770"/>
            <a:ext cx="4691921" cy="3945583"/>
          </a:xfrm>
        </p:spPr>
        <p:txBody>
          <a:bodyPr>
            <a:normAutofit lnSpcReduction="10000"/>
          </a:bodyPr>
          <a:lstStyle/>
          <a:p>
            <a:pPr marL="0" indent="0">
              <a:buNone/>
            </a:pPr>
            <a:r>
              <a:rPr lang="en-US" dirty="0" err="1"/>
              <a:t>Luego</a:t>
            </a:r>
            <a:r>
              <a:rPr lang="en-US" dirty="0"/>
              <a:t> de la </a:t>
            </a:r>
            <a:r>
              <a:rPr lang="en-US" dirty="0" err="1"/>
              <a:t>selección</a:t>
            </a:r>
            <a:r>
              <a:rPr lang="en-US" dirty="0"/>
              <a:t> de las </a:t>
            </a:r>
            <a:r>
              <a:rPr lang="en-US" dirty="0" err="1"/>
              <a:t>fechas</a:t>
            </a:r>
            <a:r>
              <a:rPr lang="en-US" dirty="0"/>
              <a:t> a </a:t>
            </a:r>
            <a:r>
              <a:rPr lang="en-US" dirty="0" err="1"/>
              <a:t>considerar</a:t>
            </a:r>
            <a:r>
              <a:rPr lang="en-US" dirty="0"/>
              <a:t> se </a:t>
            </a:r>
            <a:r>
              <a:rPr lang="en-US" dirty="0" err="1"/>
              <a:t>establece</a:t>
            </a:r>
            <a:r>
              <a:rPr lang="en-US" dirty="0"/>
              <a:t> que no </a:t>
            </a:r>
            <a:r>
              <a:rPr lang="en-US" dirty="0" err="1"/>
              <a:t>todas</a:t>
            </a:r>
            <a:r>
              <a:rPr lang="en-US" dirty="0"/>
              <a:t> las </a:t>
            </a:r>
            <a:r>
              <a:rPr lang="en-US" dirty="0" err="1"/>
              <a:t>submarcas</a:t>
            </a:r>
            <a:r>
              <a:rPr lang="en-US" dirty="0"/>
              <a:t> </a:t>
            </a:r>
            <a:r>
              <a:rPr lang="en-US" dirty="0" err="1"/>
              <a:t>deben</a:t>
            </a:r>
            <a:r>
              <a:rPr lang="en-US" dirty="0"/>
              <a:t> ser </a:t>
            </a:r>
            <a:r>
              <a:rPr lang="en-US" dirty="0" err="1"/>
              <a:t>consideradas</a:t>
            </a:r>
            <a:r>
              <a:rPr lang="en-US" dirty="0"/>
              <a:t>, se </a:t>
            </a:r>
            <a:r>
              <a:rPr lang="en-US" dirty="0" err="1"/>
              <a:t>analiza</a:t>
            </a:r>
            <a:r>
              <a:rPr lang="en-US" dirty="0"/>
              <a:t> que </a:t>
            </a:r>
            <a:r>
              <a:rPr lang="en-US" dirty="0" err="1"/>
              <a:t>submarcas</a:t>
            </a:r>
            <a:r>
              <a:rPr lang="en-US" dirty="0"/>
              <a:t> </a:t>
            </a:r>
            <a:r>
              <a:rPr lang="en-US" dirty="0" err="1"/>
              <a:t>serán</a:t>
            </a:r>
            <a:r>
              <a:rPr lang="en-US" dirty="0"/>
              <a:t> </a:t>
            </a:r>
            <a:r>
              <a:rPr lang="en-US" dirty="0" err="1"/>
              <a:t>útiles</a:t>
            </a:r>
            <a:r>
              <a:rPr lang="en-US" dirty="0"/>
              <a:t> </a:t>
            </a:r>
            <a:r>
              <a:rPr lang="en-US" dirty="0" err="1"/>
              <a:t>en</a:t>
            </a:r>
            <a:r>
              <a:rPr lang="en-US" dirty="0"/>
              <a:t> </a:t>
            </a:r>
            <a:r>
              <a:rPr lang="en-US" dirty="0" err="1"/>
              <a:t>nuestra</a:t>
            </a:r>
            <a:r>
              <a:rPr lang="en-US" dirty="0"/>
              <a:t> </a:t>
            </a:r>
            <a:r>
              <a:rPr lang="en-US" dirty="0" err="1"/>
              <a:t>muestra</a:t>
            </a:r>
            <a:r>
              <a:rPr lang="en-US" dirty="0"/>
              <a:t> de </a:t>
            </a:r>
            <a:r>
              <a:rPr lang="en-US" dirty="0" err="1"/>
              <a:t>acuerdo</a:t>
            </a:r>
            <a:r>
              <a:rPr lang="en-US" dirty="0"/>
              <a:t> al </a:t>
            </a:r>
            <a:r>
              <a:rPr lang="en-US" dirty="0" err="1"/>
              <a:t>porcentaje</a:t>
            </a:r>
            <a:r>
              <a:rPr lang="en-US" dirty="0"/>
              <a:t> de </a:t>
            </a:r>
            <a:r>
              <a:rPr lang="en-US" dirty="0" err="1"/>
              <a:t>participación</a:t>
            </a:r>
            <a:r>
              <a:rPr lang="en-US" dirty="0"/>
              <a:t>. Se </a:t>
            </a:r>
            <a:r>
              <a:rPr lang="en-US" dirty="0" err="1"/>
              <a:t>seleccionan</a:t>
            </a:r>
            <a:r>
              <a:rPr lang="en-US" dirty="0"/>
              <a:t> las </a:t>
            </a:r>
            <a:r>
              <a:rPr lang="en-US" dirty="0" err="1"/>
              <a:t>submarcas</a:t>
            </a:r>
            <a:r>
              <a:rPr lang="en-US" dirty="0"/>
              <a:t> que </a:t>
            </a:r>
            <a:r>
              <a:rPr lang="en-US" dirty="0" err="1"/>
              <a:t>representan</a:t>
            </a:r>
            <a:r>
              <a:rPr lang="en-US" dirty="0"/>
              <a:t> el 94% de la </a:t>
            </a:r>
            <a:r>
              <a:rPr lang="en-US" dirty="0" err="1"/>
              <a:t>transaccionalidad</a:t>
            </a:r>
            <a:r>
              <a:rPr lang="en-US" dirty="0"/>
              <a:t> .</a:t>
            </a:r>
            <a:endParaRPr lang="es-EC" i="1" dirty="0"/>
          </a:p>
        </p:txBody>
      </p:sp>
      <p:graphicFrame>
        <p:nvGraphicFramePr>
          <p:cNvPr id="4" name="Tabla 3">
            <a:extLst>
              <a:ext uri="{FF2B5EF4-FFF2-40B4-BE49-F238E27FC236}">
                <a16:creationId xmlns:a16="http://schemas.microsoft.com/office/drawing/2014/main" id="{C9792E6C-0A8F-4C98-99EF-1CEA7982F945}"/>
              </a:ext>
            </a:extLst>
          </p:cNvPr>
          <p:cNvGraphicFramePr>
            <a:graphicFrameLocks noGrp="1"/>
          </p:cNvGraphicFramePr>
          <p:nvPr>
            <p:extLst>
              <p:ext uri="{D42A27DB-BD31-4B8C-83A1-F6EECF244321}">
                <p14:modId xmlns:p14="http://schemas.microsoft.com/office/powerpoint/2010/main" val="2224384417"/>
              </p:ext>
            </p:extLst>
          </p:nvPr>
        </p:nvGraphicFramePr>
        <p:xfrm>
          <a:off x="6334810" y="1653747"/>
          <a:ext cx="4439154" cy="4351334"/>
        </p:xfrm>
        <a:graphic>
          <a:graphicData uri="http://schemas.openxmlformats.org/drawingml/2006/table">
            <a:tbl>
              <a:tblPr firstRow="1" firstCol="1" bandRow="1">
                <a:tableStyleId>{5C22544A-7EE6-4342-B048-85BDC9FD1C3A}</a:tableStyleId>
              </a:tblPr>
              <a:tblGrid>
                <a:gridCol w="3224475">
                  <a:extLst>
                    <a:ext uri="{9D8B030D-6E8A-4147-A177-3AD203B41FA5}">
                      <a16:colId xmlns:a16="http://schemas.microsoft.com/office/drawing/2014/main" val="706006221"/>
                    </a:ext>
                  </a:extLst>
                </a:gridCol>
                <a:gridCol w="632129">
                  <a:extLst>
                    <a:ext uri="{9D8B030D-6E8A-4147-A177-3AD203B41FA5}">
                      <a16:colId xmlns:a16="http://schemas.microsoft.com/office/drawing/2014/main" val="3040797562"/>
                    </a:ext>
                  </a:extLst>
                </a:gridCol>
                <a:gridCol w="582550">
                  <a:extLst>
                    <a:ext uri="{9D8B030D-6E8A-4147-A177-3AD203B41FA5}">
                      <a16:colId xmlns:a16="http://schemas.microsoft.com/office/drawing/2014/main" val="1932557100"/>
                    </a:ext>
                  </a:extLst>
                </a:gridCol>
              </a:tblGrid>
              <a:tr h="316064">
                <a:tc>
                  <a:txBody>
                    <a:bodyPr/>
                    <a:lstStyle/>
                    <a:p>
                      <a:pPr marL="0" marR="0" algn="ctr">
                        <a:lnSpc>
                          <a:spcPct val="107000"/>
                        </a:lnSpc>
                        <a:spcBef>
                          <a:spcPts val="0"/>
                        </a:spcBef>
                        <a:spcAft>
                          <a:spcPts val="0"/>
                        </a:spcAft>
                      </a:pPr>
                      <a:r>
                        <a:rPr lang="es-EC" sz="1000">
                          <a:effectLst/>
                        </a:rPr>
                        <a:t>SUBMARCA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tc>
                  <a:txBody>
                    <a:bodyPr/>
                    <a:lstStyle/>
                    <a:p>
                      <a:pPr marL="0" marR="0" algn="ctr">
                        <a:lnSpc>
                          <a:spcPct val="107000"/>
                        </a:lnSpc>
                        <a:spcBef>
                          <a:spcPts val="0"/>
                        </a:spcBef>
                        <a:spcAft>
                          <a:spcPts val="0"/>
                        </a:spcAft>
                      </a:pPr>
                      <a:r>
                        <a:rPr lang="es-EC" sz="1000">
                          <a:effectLst/>
                        </a:rPr>
                        <a:t>NroTRX</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ctr"/>
                </a:tc>
                <a:tc>
                  <a:txBody>
                    <a:bodyPr/>
                    <a:lstStyle/>
                    <a:p>
                      <a:pPr marL="0" marR="0" algn="ctr">
                        <a:lnSpc>
                          <a:spcPct val="107000"/>
                        </a:lnSpc>
                        <a:spcBef>
                          <a:spcPts val="0"/>
                        </a:spcBef>
                        <a:spcAft>
                          <a:spcPts val="0"/>
                        </a:spcAft>
                      </a:pPr>
                      <a:r>
                        <a:rPr lang="es-EC" sz="1000">
                          <a:effectLst/>
                        </a:rPr>
                        <a:t>%</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ctr"/>
                </a:tc>
                <a:extLst>
                  <a:ext uri="{0D108BD9-81ED-4DB2-BD59-A6C34878D82A}">
                    <a16:rowId xmlns:a16="http://schemas.microsoft.com/office/drawing/2014/main" val="515936530"/>
                  </a:ext>
                </a:extLst>
              </a:tr>
              <a:tr h="195216">
                <a:tc>
                  <a:txBody>
                    <a:bodyPr/>
                    <a:lstStyle/>
                    <a:p>
                      <a:pPr marL="0" marR="0">
                        <a:lnSpc>
                          <a:spcPct val="107000"/>
                        </a:lnSpc>
                        <a:spcBef>
                          <a:spcPts val="0"/>
                        </a:spcBef>
                        <a:spcAft>
                          <a:spcPts val="0"/>
                        </a:spcAft>
                      </a:pPr>
                      <a:r>
                        <a:rPr lang="es-EC" sz="1000">
                          <a:effectLst/>
                        </a:rPr>
                        <a:t>VISA TRADICIONAL INTERNACIONAL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tc>
                  <a:txBody>
                    <a:bodyPr/>
                    <a:lstStyle/>
                    <a:p>
                      <a:pPr marL="0" marR="0" algn="r">
                        <a:lnSpc>
                          <a:spcPct val="107000"/>
                        </a:lnSpc>
                        <a:spcBef>
                          <a:spcPts val="0"/>
                        </a:spcBef>
                        <a:spcAft>
                          <a:spcPts val="0"/>
                        </a:spcAft>
                      </a:pPr>
                      <a:r>
                        <a:rPr lang="es-EC" sz="1000">
                          <a:effectLst/>
                        </a:rPr>
                        <a:t>46079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tc>
                  <a:txBody>
                    <a:bodyPr/>
                    <a:lstStyle/>
                    <a:p>
                      <a:pPr marL="0" marR="0" algn="r">
                        <a:lnSpc>
                          <a:spcPct val="107000"/>
                        </a:lnSpc>
                        <a:spcBef>
                          <a:spcPts val="0"/>
                        </a:spcBef>
                        <a:spcAft>
                          <a:spcPts val="0"/>
                        </a:spcAft>
                      </a:pPr>
                      <a:r>
                        <a:rPr lang="es-EC" sz="1000">
                          <a:effectLst/>
                        </a:rPr>
                        <a:t>0.24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extLst>
                  <a:ext uri="{0D108BD9-81ED-4DB2-BD59-A6C34878D82A}">
                    <a16:rowId xmlns:a16="http://schemas.microsoft.com/office/drawing/2014/main" val="980723551"/>
                  </a:ext>
                </a:extLst>
              </a:tr>
              <a:tr h="185920">
                <a:tc>
                  <a:txBody>
                    <a:bodyPr/>
                    <a:lstStyle/>
                    <a:p>
                      <a:pPr marL="0" marR="0">
                        <a:lnSpc>
                          <a:spcPct val="107000"/>
                        </a:lnSpc>
                        <a:spcBef>
                          <a:spcPts val="0"/>
                        </a:spcBef>
                        <a:spcAft>
                          <a:spcPts val="0"/>
                        </a:spcAft>
                      </a:pPr>
                      <a:r>
                        <a:rPr lang="es-EC" sz="1000">
                          <a:effectLst/>
                        </a:rPr>
                        <a:t>VISA TRADICIONAL GOLD</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tc>
                  <a:txBody>
                    <a:bodyPr/>
                    <a:lstStyle/>
                    <a:p>
                      <a:pPr marL="0" marR="0" algn="r">
                        <a:lnSpc>
                          <a:spcPct val="107000"/>
                        </a:lnSpc>
                        <a:spcBef>
                          <a:spcPts val="0"/>
                        </a:spcBef>
                        <a:spcAft>
                          <a:spcPts val="0"/>
                        </a:spcAft>
                      </a:pPr>
                      <a:r>
                        <a:rPr lang="es-EC" sz="1000">
                          <a:effectLst/>
                        </a:rPr>
                        <a:t>28644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tc>
                  <a:txBody>
                    <a:bodyPr/>
                    <a:lstStyle/>
                    <a:p>
                      <a:pPr marL="0" marR="0" algn="r">
                        <a:lnSpc>
                          <a:spcPct val="107000"/>
                        </a:lnSpc>
                        <a:spcBef>
                          <a:spcPts val="0"/>
                        </a:spcBef>
                        <a:spcAft>
                          <a:spcPts val="0"/>
                        </a:spcAft>
                      </a:pPr>
                      <a:r>
                        <a:rPr lang="es-EC" sz="1000">
                          <a:effectLst/>
                        </a:rPr>
                        <a:t>0.15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extLst>
                  <a:ext uri="{0D108BD9-81ED-4DB2-BD59-A6C34878D82A}">
                    <a16:rowId xmlns:a16="http://schemas.microsoft.com/office/drawing/2014/main" val="3723857963"/>
                  </a:ext>
                </a:extLst>
              </a:tr>
              <a:tr h="185920">
                <a:tc>
                  <a:txBody>
                    <a:bodyPr/>
                    <a:lstStyle/>
                    <a:p>
                      <a:pPr marL="0" marR="0">
                        <a:lnSpc>
                          <a:spcPct val="107000"/>
                        </a:lnSpc>
                        <a:spcBef>
                          <a:spcPts val="0"/>
                        </a:spcBef>
                        <a:spcAft>
                          <a:spcPts val="0"/>
                        </a:spcAft>
                      </a:pPr>
                      <a:r>
                        <a:rPr lang="es-EC" sz="1000">
                          <a:effectLst/>
                        </a:rPr>
                        <a:t>MASTERCARD TRADICIONAL INTERNACIONAL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tc>
                  <a:txBody>
                    <a:bodyPr/>
                    <a:lstStyle/>
                    <a:p>
                      <a:pPr marL="0" marR="0" algn="r">
                        <a:lnSpc>
                          <a:spcPct val="107000"/>
                        </a:lnSpc>
                        <a:spcBef>
                          <a:spcPts val="0"/>
                        </a:spcBef>
                        <a:spcAft>
                          <a:spcPts val="0"/>
                        </a:spcAft>
                      </a:pPr>
                      <a:r>
                        <a:rPr lang="es-EC" sz="1000">
                          <a:effectLst/>
                        </a:rPr>
                        <a:t>22381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tc>
                  <a:txBody>
                    <a:bodyPr/>
                    <a:lstStyle/>
                    <a:p>
                      <a:pPr marL="0" marR="0" algn="r">
                        <a:lnSpc>
                          <a:spcPct val="107000"/>
                        </a:lnSpc>
                        <a:spcBef>
                          <a:spcPts val="0"/>
                        </a:spcBef>
                        <a:spcAft>
                          <a:spcPts val="0"/>
                        </a:spcAft>
                      </a:pPr>
                      <a:r>
                        <a:rPr lang="es-EC" sz="1000">
                          <a:effectLst/>
                        </a:rPr>
                        <a:t>0.12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extLst>
                  <a:ext uri="{0D108BD9-81ED-4DB2-BD59-A6C34878D82A}">
                    <a16:rowId xmlns:a16="http://schemas.microsoft.com/office/drawing/2014/main" val="3398887009"/>
                  </a:ext>
                </a:extLst>
              </a:tr>
              <a:tr h="185920">
                <a:tc>
                  <a:txBody>
                    <a:bodyPr/>
                    <a:lstStyle/>
                    <a:p>
                      <a:pPr marL="0" marR="0">
                        <a:lnSpc>
                          <a:spcPct val="107000"/>
                        </a:lnSpc>
                        <a:spcBef>
                          <a:spcPts val="0"/>
                        </a:spcBef>
                        <a:spcAft>
                          <a:spcPts val="0"/>
                        </a:spcAft>
                      </a:pPr>
                      <a:r>
                        <a:rPr lang="es-EC" sz="1000">
                          <a:effectLst/>
                        </a:rPr>
                        <a:t>VISA TRADICIONAL PLATINUM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tc>
                  <a:txBody>
                    <a:bodyPr/>
                    <a:lstStyle/>
                    <a:p>
                      <a:pPr marL="0" marR="0" algn="r">
                        <a:lnSpc>
                          <a:spcPct val="107000"/>
                        </a:lnSpc>
                        <a:spcBef>
                          <a:spcPts val="0"/>
                        </a:spcBef>
                        <a:spcAft>
                          <a:spcPts val="0"/>
                        </a:spcAft>
                      </a:pPr>
                      <a:r>
                        <a:rPr lang="es-EC" sz="1000">
                          <a:effectLst/>
                        </a:rPr>
                        <a:t>21011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tc>
                  <a:txBody>
                    <a:bodyPr/>
                    <a:lstStyle/>
                    <a:p>
                      <a:pPr marL="0" marR="0" algn="r">
                        <a:lnSpc>
                          <a:spcPct val="107000"/>
                        </a:lnSpc>
                        <a:spcBef>
                          <a:spcPts val="0"/>
                        </a:spcBef>
                        <a:spcAft>
                          <a:spcPts val="0"/>
                        </a:spcAft>
                      </a:pPr>
                      <a:r>
                        <a:rPr lang="es-EC" sz="1000">
                          <a:effectLst/>
                        </a:rPr>
                        <a:t>0.11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extLst>
                  <a:ext uri="{0D108BD9-81ED-4DB2-BD59-A6C34878D82A}">
                    <a16:rowId xmlns:a16="http://schemas.microsoft.com/office/drawing/2014/main" val="1097356858"/>
                  </a:ext>
                </a:extLst>
              </a:tr>
              <a:tr h="185920">
                <a:tc>
                  <a:txBody>
                    <a:bodyPr/>
                    <a:lstStyle/>
                    <a:p>
                      <a:pPr marL="0" marR="0">
                        <a:lnSpc>
                          <a:spcPct val="107000"/>
                        </a:lnSpc>
                        <a:spcBef>
                          <a:spcPts val="0"/>
                        </a:spcBef>
                        <a:spcAft>
                          <a:spcPts val="0"/>
                        </a:spcAft>
                      </a:pPr>
                      <a:r>
                        <a:rPr lang="es-EC" sz="1000">
                          <a:effectLst/>
                        </a:rPr>
                        <a:t>VISA ELITE BLACK SIGNATURE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tc>
                  <a:txBody>
                    <a:bodyPr/>
                    <a:lstStyle/>
                    <a:p>
                      <a:pPr marL="0" marR="0" algn="r">
                        <a:lnSpc>
                          <a:spcPct val="107000"/>
                        </a:lnSpc>
                        <a:spcBef>
                          <a:spcPts val="0"/>
                        </a:spcBef>
                        <a:spcAft>
                          <a:spcPts val="0"/>
                        </a:spcAft>
                      </a:pPr>
                      <a:r>
                        <a:rPr lang="es-EC" sz="1000">
                          <a:effectLst/>
                        </a:rPr>
                        <a:t>17003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tc>
                  <a:txBody>
                    <a:bodyPr/>
                    <a:lstStyle/>
                    <a:p>
                      <a:pPr marL="0" marR="0" algn="r">
                        <a:lnSpc>
                          <a:spcPct val="107000"/>
                        </a:lnSpc>
                        <a:spcBef>
                          <a:spcPts val="0"/>
                        </a:spcBef>
                        <a:spcAft>
                          <a:spcPts val="0"/>
                        </a:spcAft>
                      </a:pPr>
                      <a:r>
                        <a:rPr lang="es-EC" sz="1000">
                          <a:effectLst/>
                        </a:rPr>
                        <a:t>0.09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extLst>
                  <a:ext uri="{0D108BD9-81ED-4DB2-BD59-A6C34878D82A}">
                    <a16:rowId xmlns:a16="http://schemas.microsoft.com/office/drawing/2014/main" val="1590253237"/>
                  </a:ext>
                </a:extLst>
              </a:tr>
              <a:tr h="185920">
                <a:tc>
                  <a:txBody>
                    <a:bodyPr/>
                    <a:lstStyle/>
                    <a:p>
                      <a:pPr marL="0" marR="0">
                        <a:lnSpc>
                          <a:spcPct val="107000"/>
                        </a:lnSpc>
                        <a:spcBef>
                          <a:spcPts val="0"/>
                        </a:spcBef>
                        <a:spcAft>
                          <a:spcPts val="0"/>
                        </a:spcAft>
                      </a:pPr>
                      <a:r>
                        <a:rPr lang="es-EC" sz="1000">
                          <a:effectLst/>
                        </a:rPr>
                        <a:t>MASTERCARD TRADICIONAL GOLD</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tc>
                  <a:txBody>
                    <a:bodyPr/>
                    <a:lstStyle/>
                    <a:p>
                      <a:pPr marL="0" marR="0" algn="r">
                        <a:lnSpc>
                          <a:spcPct val="107000"/>
                        </a:lnSpc>
                        <a:spcBef>
                          <a:spcPts val="0"/>
                        </a:spcBef>
                        <a:spcAft>
                          <a:spcPts val="0"/>
                        </a:spcAft>
                      </a:pPr>
                      <a:r>
                        <a:rPr lang="es-EC" sz="1000">
                          <a:effectLst/>
                        </a:rPr>
                        <a:t>12205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tc>
                  <a:txBody>
                    <a:bodyPr/>
                    <a:lstStyle/>
                    <a:p>
                      <a:pPr marL="0" marR="0" algn="r">
                        <a:lnSpc>
                          <a:spcPct val="107000"/>
                        </a:lnSpc>
                        <a:spcBef>
                          <a:spcPts val="0"/>
                        </a:spcBef>
                        <a:spcAft>
                          <a:spcPts val="0"/>
                        </a:spcAft>
                      </a:pPr>
                      <a:r>
                        <a:rPr lang="es-EC" sz="1000">
                          <a:effectLst/>
                        </a:rPr>
                        <a:t>0.06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extLst>
                  <a:ext uri="{0D108BD9-81ED-4DB2-BD59-A6C34878D82A}">
                    <a16:rowId xmlns:a16="http://schemas.microsoft.com/office/drawing/2014/main" val="1408628928"/>
                  </a:ext>
                </a:extLst>
              </a:tr>
              <a:tr h="185920">
                <a:tc>
                  <a:txBody>
                    <a:bodyPr/>
                    <a:lstStyle/>
                    <a:p>
                      <a:pPr marL="0" marR="0">
                        <a:lnSpc>
                          <a:spcPct val="107000"/>
                        </a:lnSpc>
                        <a:spcBef>
                          <a:spcPts val="0"/>
                        </a:spcBef>
                        <a:spcAft>
                          <a:spcPts val="0"/>
                        </a:spcAft>
                      </a:pPr>
                      <a:r>
                        <a:rPr lang="es-EC" sz="1000">
                          <a:effectLst/>
                        </a:rPr>
                        <a:t>MASTERCARD ELITE BLACK SIGNATURE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tc>
                  <a:txBody>
                    <a:bodyPr/>
                    <a:lstStyle/>
                    <a:p>
                      <a:pPr marL="0" marR="0" algn="r">
                        <a:lnSpc>
                          <a:spcPct val="107000"/>
                        </a:lnSpc>
                        <a:spcBef>
                          <a:spcPts val="0"/>
                        </a:spcBef>
                        <a:spcAft>
                          <a:spcPts val="0"/>
                        </a:spcAft>
                      </a:pPr>
                      <a:r>
                        <a:rPr lang="es-EC" sz="1000">
                          <a:effectLst/>
                        </a:rPr>
                        <a:t>10412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tc>
                  <a:txBody>
                    <a:bodyPr/>
                    <a:lstStyle/>
                    <a:p>
                      <a:pPr marL="0" marR="0" algn="r">
                        <a:lnSpc>
                          <a:spcPct val="107000"/>
                        </a:lnSpc>
                        <a:spcBef>
                          <a:spcPts val="0"/>
                        </a:spcBef>
                        <a:spcAft>
                          <a:spcPts val="0"/>
                        </a:spcAft>
                      </a:pPr>
                      <a:r>
                        <a:rPr lang="es-EC" sz="1000">
                          <a:effectLst/>
                        </a:rPr>
                        <a:t>0.05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extLst>
                  <a:ext uri="{0D108BD9-81ED-4DB2-BD59-A6C34878D82A}">
                    <a16:rowId xmlns:a16="http://schemas.microsoft.com/office/drawing/2014/main" val="411176780"/>
                  </a:ext>
                </a:extLst>
              </a:tr>
              <a:tr h="185920">
                <a:tc>
                  <a:txBody>
                    <a:bodyPr/>
                    <a:lstStyle/>
                    <a:p>
                      <a:pPr marL="0" marR="0">
                        <a:lnSpc>
                          <a:spcPct val="107000"/>
                        </a:lnSpc>
                        <a:spcBef>
                          <a:spcPts val="0"/>
                        </a:spcBef>
                        <a:spcAft>
                          <a:spcPts val="0"/>
                        </a:spcAft>
                      </a:pPr>
                      <a:r>
                        <a:rPr lang="es-EC" sz="1000">
                          <a:effectLst/>
                        </a:rPr>
                        <a:t>MASTERCARD TRADICIONAL PLATINUM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tc>
                  <a:txBody>
                    <a:bodyPr/>
                    <a:lstStyle/>
                    <a:p>
                      <a:pPr marL="0" marR="0" algn="r">
                        <a:lnSpc>
                          <a:spcPct val="107000"/>
                        </a:lnSpc>
                        <a:spcBef>
                          <a:spcPts val="0"/>
                        </a:spcBef>
                        <a:spcAft>
                          <a:spcPts val="0"/>
                        </a:spcAft>
                      </a:pPr>
                      <a:r>
                        <a:rPr lang="es-EC" sz="1000">
                          <a:effectLst/>
                        </a:rPr>
                        <a:t>8226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tc>
                  <a:txBody>
                    <a:bodyPr/>
                    <a:lstStyle/>
                    <a:p>
                      <a:pPr marL="0" marR="0" algn="r">
                        <a:lnSpc>
                          <a:spcPct val="107000"/>
                        </a:lnSpc>
                        <a:spcBef>
                          <a:spcPts val="0"/>
                        </a:spcBef>
                        <a:spcAft>
                          <a:spcPts val="0"/>
                        </a:spcAft>
                      </a:pPr>
                      <a:r>
                        <a:rPr lang="es-EC" sz="1000">
                          <a:effectLst/>
                        </a:rPr>
                        <a:t>0.04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extLst>
                  <a:ext uri="{0D108BD9-81ED-4DB2-BD59-A6C34878D82A}">
                    <a16:rowId xmlns:a16="http://schemas.microsoft.com/office/drawing/2014/main" val="3450981299"/>
                  </a:ext>
                </a:extLst>
              </a:tr>
              <a:tr h="185920">
                <a:tc>
                  <a:txBody>
                    <a:bodyPr/>
                    <a:lstStyle/>
                    <a:p>
                      <a:pPr marL="0" marR="0">
                        <a:lnSpc>
                          <a:spcPct val="107000"/>
                        </a:lnSpc>
                        <a:spcBef>
                          <a:spcPts val="0"/>
                        </a:spcBef>
                        <a:spcAft>
                          <a:spcPts val="0"/>
                        </a:spcAft>
                      </a:pPr>
                      <a:r>
                        <a:rPr lang="es-EC" sz="1000">
                          <a:effectLst/>
                        </a:rPr>
                        <a:t>VISA RETAIL NACIONAL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tc>
                  <a:txBody>
                    <a:bodyPr/>
                    <a:lstStyle/>
                    <a:p>
                      <a:pPr marL="0" marR="0" algn="r">
                        <a:lnSpc>
                          <a:spcPct val="107000"/>
                        </a:lnSpc>
                        <a:spcBef>
                          <a:spcPts val="0"/>
                        </a:spcBef>
                        <a:spcAft>
                          <a:spcPts val="0"/>
                        </a:spcAft>
                      </a:pPr>
                      <a:r>
                        <a:rPr lang="es-EC" sz="1000">
                          <a:effectLst/>
                        </a:rPr>
                        <a:t>7937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tc>
                  <a:txBody>
                    <a:bodyPr/>
                    <a:lstStyle/>
                    <a:p>
                      <a:pPr marL="0" marR="0" algn="r">
                        <a:lnSpc>
                          <a:spcPct val="107000"/>
                        </a:lnSpc>
                        <a:spcBef>
                          <a:spcPts val="0"/>
                        </a:spcBef>
                        <a:spcAft>
                          <a:spcPts val="0"/>
                        </a:spcAft>
                      </a:pPr>
                      <a:r>
                        <a:rPr lang="es-EC" sz="1000">
                          <a:effectLst/>
                        </a:rPr>
                        <a:t>0.04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extLst>
                  <a:ext uri="{0D108BD9-81ED-4DB2-BD59-A6C34878D82A}">
                    <a16:rowId xmlns:a16="http://schemas.microsoft.com/office/drawing/2014/main" val="1715440452"/>
                  </a:ext>
                </a:extLst>
              </a:tr>
              <a:tr h="185920">
                <a:tc>
                  <a:txBody>
                    <a:bodyPr/>
                    <a:lstStyle/>
                    <a:p>
                      <a:pPr marL="0" marR="0">
                        <a:lnSpc>
                          <a:spcPct val="107000"/>
                        </a:lnSpc>
                        <a:spcBef>
                          <a:spcPts val="0"/>
                        </a:spcBef>
                        <a:spcAft>
                          <a:spcPts val="0"/>
                        </a:spcAft>
                      </a:pPr>
                      <a:r>
                        <a:rPr lang="es-EC" sz="1000">
                          <a:effectLst/>
                        </a:rPr>
                        <a:t>VISA ELITE INFINITE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tc>
                  <a:txBody>
                    <a:bodyPr/>
                    <a:lstStyle/>
                    <a:p>
                      <a:pPr marL="0" marR="0" algn="r">
                        <a:lnSpc>
                          <a:spcPct val="107000"/>
                        </a:lnSpc>
                        <a:spcBef>
                          <a:spcPts val="0"/>
                        </a:spcBef>
                        <a:spcAft>
                          <a:spcPts val="0"/>
                        </a:spcAft>
                      </a:pPr>
                      <a:r>
                        <a:rPr lang="es-EC" sz="1000">
                          <a:effectLst/>
                        </a:rPr>
                        <a:t>7135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tc>
                  <a:txBody>
                    <a:bodyPr/>
                    <a:lstStyle/>
                    <a:p>
                      <a:pPr marL="0" marR="0" algn="r">
                        <a:lnSpc>
                          <a:spcPct val="107000"/>
                        </a:lnSpc>
                        <a:spcBef>
                          <a:spcPts val="0"/>
                        </a:spcBef>
                        <a:spcAft>
                          <a:spcPts val="0"/>
                        </a:spcAft>
                      </a:pPr>
                      <a:r>
                        <a:rPr lang="es-EC" sz="1000">
                          <a:effectLst/>
                        </a:rPr>
                        <a:t>0.04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extLst>
                  <a:ext uri="{0D108BD9-81ED-4DB2-BD59-A6C34878D82A}">
                    <a16:rowId xmlns:a16="http://schemas.microsoft.com/office/drawing/2014/main" val="3956984798"/>
                  </a:ext>
                </a:extLst>
              </a:tr>
              <a:tr h="185920">
                <a:tc>
                  <a:txBody>
                    <a:bodyPr/>
                    <a:lstStyle/>
                    <a:p>
                      <a:pPr marL="0" marR="0">
                        <a:lnSpc>
                          <a:spcPct val="107000"/>
                        </a:lnSpc>
                        <a:spcBef>
                          <a:spcPts val="0"/>
                        </a:spcBef>
                        <a:spcAft>
                          <a:spcPts val="0"/>
                        </a:spcAft>
                      </a:pPr>
                      <a:r>
                        <a:rPr lang="es-EC" sz="1000">
                          <a:effectLst/>
                        </a:rPr>
                        <a:t>MASTERCARD RETAIL NACIONAL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tc>
                  <a:txBody>
                    <a:bodyPr/>
                    <a:lstStyle/>
                    <a:p>
                      <a:pPr marL="0" marR="0" algn="r">
                        <a:lnSpc>
                          <a:spcPct val="107000"/>
                        </a:lnSpc>
                        <a:spcBef>
                          <a:spcPts val="0"/>
                        </a:spcBef>
                        <a:spcAft>
                          <a:spcPts val="0"/>
                        </a:spcAft>
                      </a:pPr>
                      <a:r>
                        <a:rPr lang="es-EC" sz="1000">
                          <a:effectLst/>
                        </a:rPr>
                        <a:t>4634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tc>
                  <a:txBody>
                    <a:bodyPr/>
                    <a:lstStyle/>
                    <a:p>
                      <a:pPr marL="0" marR="0" algn="r">
                        <a:lnSpc>
                          <a:spcPct val="107000"/>
                        </a:lnSpc>
                        <a:spcBef>
                          <a:spcPts val="0"/>
                        </a:spcBef>
                        <a:spcAft>
                          <a:spcPts val="0"/>
                        </a:spcAft>
                      </a:pPr>
                      <a:r>
                        <a:rPr lang="es-EC" sz="1000">
                          <a:effectLst/>
                        </a:rPr>
                        <a:t>0.02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extLst>
                  <a:ext uri="{0D108BD9-81ED-4DB2-BD59-A6C34878D82A}">
                    <a16:rowId xmlns:a16="http://schemas.microsoft.com/office/drawing/2014/main" val="653841389"/>
                  </a:ext>
                </a:extLst>
              </a:tr>
              <a:tr h="185920">
                <a:tc>
                  <a:txBody>
                    <a:bodyPr/>
                    <a:lstStyle/>
                    <a:p>
                      <a:pPr marL="0" marR="0">
                        <a:lnSpc>
                          <a:spcPct val="107000"/>
                        </a:lnSpc>
                        <a:spcBef>
                          <a:spcPts val="0"/>
                        </a:spcBef>
                        <a:spcAft>
                          <a:spcPts val="0"/>
                        </a:spcAft>
                      </a:pPr>
                      <a:r>
                        <a:rPr lang="es-EC" sz="1000">
                          <a:effectLst/>
                        </a:rPr>
                        <a:t>VISA COMERCIAL EMPRESARIAL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tc>
                  <a:txBody>
                    <a:bodyPr/>
                    <a:lstStyle/>
                    <a:p>
                      <a:pPr marL="0" marR="0" algn="r">
                        <a:lnSpc>
                          <a:spcPct val="107000"/>
                        </a:lnSpc>
                        <a:spcBef>
                          <a:spcPts val="0"/>
                        </a:spcBef>
                        <a:spcAft>
                          <a:spcPts val="0"/>
                        </a:spcAft>
                      </a:pPr>
                      <a:r>
                        <a:rPr lang="es-EC" sz="1000">
                          <a:effectLst/>
                        </a:rPr>
                        <a:t>2883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tc>
                  <a:txBody>
                    <a:bodyPr/>
                    <a:lstStyle/>
                    <a:p>
                      <a:pPr marL="0" marR="0" algn="r">
                        <a:lnSpc>
                          <a:spcPct val="107000"/>
                        </a:lnSpc>
                        <a:spcBef>
                          <a:spcPts val="0"/>
                        </a:spcBef>
                        <a:spcAft>
                          <a:spcPts val="0"/>
                        </a:spcAft>
                      </a:pPr>
                      <a:r>
                        <a:rPr lang="es-EC" sz="1000">
                          <a:effectLst/>
                        </a:rPr>
                        <a:t>0.01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extLst>
                  <a:ext uri="{0D108BD9-81ED-4DB2-BD59-A6C34878D82A}">
                    <a16:rowId xmlns:a16="http://schemas.microsoft.com/office/drawing/2014/main" val="1126947888"/>
                  </a:ext>
                </a:extLst>
              </a:tr>
              <a:tr h="185920">
                <a:tc>
                  <a:txBody>
                    <a:bodyPr/>
                    <a:lstStyle/>
                    <a:p>
                      <a:pPr marL="0" marR="0">
                        <a:lnSpc>
                          <a:spcPct val="107000"/>
                        </a:lnSpc>
                        <a:spcBef>
                          <a:spcPts val="0"/>
                        </a:spcBef>
                        <a:spcAft>
                          <a:spcPts val="0"/>
                        </a:spcAft>
                      </a:pPr>
                      <a:r>
                        <a:rPr lang="es-EC" sz="1000">
                          <a:effectLst/>
                        </a:rPr>
                        <a:t>VISA COMERCIAL CORPORATIVA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tc>
                  <a:txBody>
                    <a:bodyPr/>
                    <a:lstStyle/>
                    <a:p>
                      <a:pPr marL="0" marR="0" algn="r">
                        <a:lnSpc>
                          <a:spcPct val="107000"/>
                        </a:lnSpc>
                        <a:spcBef>
                          <a:spcPts val="0"/>
                        </a:spcBef>
                        <a:spcAft>
                          <a:spcPts val="0"/>
                        </a:spcAft>
                      </a:pPr>
                      <a:r>
                        <a:rPr lang="es-EC" sz="1000">
                          <a:effectLst/>
                        </a:rPr>
                        <a:t>2069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tc>
                  <a:txBody>
                    <a:bodyPr/>
                    <a:lstStyle/>
                    <a:p>
                      <a:pPr marL="0" marR="0" algn="r">
                        <a:lnSpc>
                          <a:spcPct val="107000"/>
                        </a:lnSpc>
                        <a:spcBef>
                          <a:spcPts val="0"/>
                        </a:spcBef>
                        <a:spcAft>
                          <a:spcPts val="0"/>
                        </a:spcAft>
                      </a:pPr>
                      <a:r>
                        <a:rPr lang="es-EC" sz="1000">
                          <a:effectLst/>
                        </a:rPr>
                        <a:t>0.01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extLst>
                  <a:ext uri="{0D108BD9-81ED-4DB2-BD59-A6C34878D82A}">
                    <a16:rowId xmlns:a16="http://schemas.microsoft.com/office/drawing/2014/main" val="2678030431"/>
                  </a:ext>
                </a:extLst>
              </a:tr>
              <a:tr h="185920">
                <a:tc>
                  <a:txBody>
                    <a:bodyPr/>
                    <a:lstStyle/>
                    <a:p>
                      <a:pPr marL="0" marR="0">
                        <a:lnSpc>
                          <a:spcPct val="107000"/>
                        </a:lnSpc>
                        <a:spcBef>
                          <a:spcPts val="0"/>
                        </a:spcBef>
                        <a:spcAft>
                          <a:spcPts val="0"/>
                        </a:spcAft>
                      </a:pPr>
                      <a:r>
                        <a:rPr lang="es-EC" sz="1000">
                          <a:effectLst/>
                        </a:rPr>
                        <a:t>MASTERCARD COMERCIAL CORPORATIVA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tc>
                  <a:txBody>
                    <a:bodyPr/>
                    <a:lstStyle/>
                    <a:p>
                      <a:pPr marL="0" marR="0" algn="r">
                        <a:lnSpc>
                          <a:spcPct val="107000"/>
                        </a:lnSpc>
                        <a:spcBef>
                          <a:spcPts val="0"/>
                        </a:spcBef>
                        <a:spcAft>
                          <a:spcPts val="0"/>
                        </a:spcAft>
                      </a:pPr>
                      <a:r>
                        <a:rPr lang="es-EC" sz="1000">
                          <a:effectLst/>
                        </a:rPr>
                        <a:t>735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tc>
                  <a:txBody>
                    <a:bodyPr/>
                    <a:lstStyle/>
                    <a:p>
                      <a:pPr marL="0" marR="0" algn="r">
                        <a:lnSpc>
                          <a:spcPct val="107000"/>
                        </a:lnSpc>
                        <a:spcBef>
                          <a:spcPts val="0"/>
                        </a:spcBef>
                        <a:spcAft>
                          <a:spcPts val="0"/>
                        </a:spcAft>
                      </a:pPr>
                      <a:r>
                        <a:rPr lang="es-EC" sz="1000">
                          <a:effectLst/>
                        </a:rPr>
                        <a:t>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extLst>
                  <a:ext uri="{0D108BD9-81ED-4DB2-BD59-A6C34878D82A}">
                    <a16:rowId xmlns:a16="http://schemas.microsoft.com/office/drawing/2014/main" val="818113995"/>
                  </a:ext>
                </a:extLst>
              </a:tr>
              <a:tr h="185920">
                <a:tc>
                  <a:txBody>
                    <a:bodyPr/>
                    <a:lstStyle/>
                    <a:p>
                      <a:pPr marL="0" marR="0">
                        <a:lnSpc>
                          <a:spcPct val="107000"/>
                        </a:lnSpc>
                        <a:spcBef>
                          <a:spcPts val="0"/>
                        </a:spcBef>
                        <a:spcAft>
                          <a:spcPts val="0"/>
                        </a:spcAft>
                      </a:pPr>
                      <a:r>
                        <a:rPr lang="es-EC" sz="1000">
                          <a:effectLst/>
                        </a:rPr>
                        <a:t>DISCOVER TRADICIONAL INTERNACIONAL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tc>
                  <a:txBody>
                    <a:bodyPr/>
                    <a:lstStyle/>
                    <a:p>
                      <a:pPr marL="0" marR="0" algn="r">
                        <a:lnSpc>
                          <a:spcPct val="107000"/>
                        </a:lnSpc>
                        <a:spcBef>
                          <a:spcPts val="0"/>
                        </a:spcBef>
                        <a:spcAft>
                          <a:spcPts val="0"/>
                        </a:spcAft>
                      </a:pPr>
                      <a:r>
                        <a:rPr lang="es-EC" sz="1000">
                          <a:effectLst/>
                        </a:rPr>
                        <a:t>536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tc>
                  <a:txBody>
                    <a:bodyPr/>
                    <a:lstStyle/>
                    <a:p>
                      <a:pPr marL="0" marR="0" algn="r">
                        <a:lnSpc>
                          <a:spcPct val="107000"/>
                        </a:lnSpc>
                        <a:spcBef>
                          <a:spcPts val="0"/>
                        </a:spcBef>
                        <a:spcAft>
                          <a:spcPts val="0"/>
                        </a:spcAft>
                      </a:pPr>
                      <a:r>
                        <a:rPr lang="es-EC" sz="1000">
                          <a:effectLst/>
                        </a:rPr>
                        <a:t>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extLst>
                  <a:ext uri="{0D108BD9-81ED-4DB2-BD59-A6C34878D82A}">
                    <a16:rowId xmlns:a16="http://schemas.microsoft.com/office/drawing/2014/main" val="3661545601"/>
                  </a:ext>
                </a:extLst>
              </a:tr>
              <a:tr h="185920">
                <a:tc>
                  <a:txBody>
                    <a:bodyPr/>
                    <a:lstStyle/>
                    <a:p>
                      <a:pPr marL="0" marR="0">
                        <a:lnSpc>
                          <a:spcPct val="107000"/>
                        </a:lnSpc>
                        <a:spcBef>
                          <a:spcPts val="0"/>
                        </a:spcBef>
                        <a:spcAft>
                          <a:spcPts val="0"/>
                        </a:spcAft>
                      </a:pPr>
                      <a:r>
                        <a:rPr lang="es-EC" sz="1000">
                          <a:effectLst/>
                        </a:rPr>
                        <a:t>VISA TRADICIONAL INTERNACIONAL MICRO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tc>
                  <a:txBody>
                    <a:bodyPr/>
                    <a:lstStyle/>
                    <a:p>
                      <a:pPr marL="0" marR="0" algn="r">
                        <a:lnSpc>
                          <a:spcPct val="107000"/>
                        </a:lnSpc>
                        <a:spcBef>
                          <a:spcPts val="0"/>
                        </a:spcBef>
                        <a:spcAft>
                          <a:spcPts val="0"/>
                        </a:spcAft>
                      </a:pPr>
                      <a:r>
                        <a:rPr lang="es-EC" sz="1000">
                          <a:effectLst/>
                        </a:rPr>
                        <a:t>531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tc>
                  <a:txBody>
                    <a:bodyPr/>
                    <a:lstStyle/>
                    <a:p>
                      <a:pPr marL="0" marR="0" algn="r">
                        <a:lnSpc>
                          <a:spcPct val="107000"/>
                        </a:lnSpc>
                        <a:spcBef>
                          <a:spcPts val="0"/>
                        </a:spcBef>
                        <a:spcAft>
                          <a:spcPts val="0"/>
                        </a:spcAft>
                      </a:pPr>
                      <a:r>
                        <a:rPr lang="es-EC" sz="1000">
                          <a:effectLst/>
                        </a:rPr>
                        <a:t>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extLst>
                  <a:ext uri="{0D108BD9-81ED-4DB2-BD59-A6C34878D82A}">
                    <a16:rowId xmlns:a16="http://schemas.microsoft.com/office/drawing/2014/main" val="1725786543"/>
                  </a:ext>
                </a:extLst>
              </a:tr>
              <a:tr h="185920">
                <a:tc>
                  <a:txBody>
                    <a:bodyPr/>
                    <a:lstStyle/>
                    <a:p>
                      <a:pPr marL="0" marR="0">
                        <a:lnSpc>
                          <a:spcPct val="107000"/>
                        </a:lnSpc>
                        <a:spcBef>
                          <a:spcPts val="0"/>
                        </a:spcBef>
                        <a:spcAft>
                          <a:spcPts val="0"/>
                        </a:spcAft>
                      </a:pPr>
                      <a:r>
                        <a:rPr lang="es-EC" sz="1000">
                          <a:effectLst/>
                        </a:rPr>
                        <a:t>MASTERCARD COMERCIAL EMPRESARIAL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tc>
                  <a:txBody>
                    <a:bodyPr/>
                    <a:lstStyle/>
                    <a:p>
                      <a:pPr marL="0" marR="0" algn="r">
                        <a:lnSpc>
                          <a:spcPct val="107000"/>
                        </a:lnSpc>
                        <a:spcBef>
                          <a:spcPts val="0"/>
                        </a:spcBef>
                        <a:spcAft>
                          <a:spcPts val="0"/>
                        </a:spcAft>
                      </a:pPr>
                      <a:r>
                        <a:rPr lang="es-EC" sz="1000">
                          <a:effectLst/>
                        </a:rPr>
                        <a:t>437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tc>
                  <a:txBody>
                    <a:bodyPr/>
                    <a:lstStyle/>
                    <a:p>
                      <a:pPr marL="0" marR="0" algn="r">
                        <a:lnSpc>
                          <a:spcPct val="107000"/>
                        </a:lnSpc>
                        <a:spcBef>
                          <a:spcPts val="0"/>
                        </a:spcBef>
                        <a:spcAft>
                          <a:spcPts val="0"/>
                        </a:spcAft>
                      </a:pPr>
                      <a:r>
                        <a:rPr lang="es-EC" sz="1000">
                          <a:effectLst/>
                        </a:rPr>
                        <a:t>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extLst>
                  <a:ext uri="{0D108BD9-81ED-4DB2-BD59-A6C34878D82A}">
                    <a16:rowId xmlns:a16="http://schemas.microsoft.com/office/drawing/2014/main" val="3375038730"/>
                  </a:ext>
                </a:extLst>
              </a:tr>
              <a:tr h="185920">
                <a:tc>
                  <a:txBody>
                    <a:bodyPr/>
                    <a:lstStyle/>
                    <a:p>
                      <a:pPr marL="0" marR="0">
                        <a:lnSpc>
                          <a:spcPct val="107000"/>
                        </a:lnSpc>
                        <a:spcBef>
                          <a:spcPts val="0"/>
                        </a:spcBef>
                        <a:spcAft>
                          <a:spcPts val="0"/>
                        </a:spcAft>
                      </a:pPr>
                      <a:r>
                        <a:rPr lang="es-EC" sz="1000">
                          <a:effectLst/>
                        </a:rPr>
                        <a:t>VISA RETAIL CREDIFACIL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tc>
                  <a:txBody>
                    <a:bodyPr/>
                    <a:lstStyle/>
                    <a:p>
                      <a:pPr marL="0" marR="0" algn="r">
                        <a:lnSpc>
                          <a:spcPct val="107000"/>
                        </a:lnSpc>
                        <a:spcBef>
                          <a:spcPts val="0"/>
                        </a:spcBef>
                        <a:spcAft>
                          <a:spcPts val="0"/>
                        </a:spcAft>
                      </a:pPr>
                      <a:r>
                        <a:rPr lang="es-EC" sz="1000">
                          <a:effectLst/>
                        </a:rPr>
                        <a:t>151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tc>
                  <a:txBody>
                    <a:bodyPr/>
                    <a:lstStyle/>
                    <a:p>
                      <a:pPr marL="0" marR="0" algn="r">
                        <a:lnSpc>
                          <a:spcPct val="107000"/>
                        </a:lnSpc>
                        <a:spcBef>
                          <a:spcPts val="0"/>
                        </a:spcBef>
                        <a:spcAft>
                          <a:spcPts val="0"/>
                        </a:spcAft>
                      </a:pPr>
                      <a:r>
                        <a:rPr lang="es-EC" sz="1000">
                          <a:effectLst/>
                        </a:rPr>
                        <a:t>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extLst>
                  <a:ext uri="{0D108BD9-81ED-4DB2-BD59-A6C34878D82A}">
                    <a16:rowId xmlns:a16="http://schemas.microsoft.com/office/drawing/2014/main" val="617556775"/>
                  </a:ext>
                </a:extLst>
              </a:tr>
              <a:tr h="185920">
                <a:tc>
                  <a:txBody>
                    <a:bodyPr/>
                    <a:lstStyle/>
                    <a:p>
                      <a:pPr marL="0" marR="0">
                        <a:lnSpc>
                          <a:spcPct val="107000"/>
                        </a:lnSpc>
                        <a:spcBef>
                          <a:spcPts val="0"/>
                        </a:spcBef>
                        <a:spcAft>
                          <a:spcPts val="0"/>
                        </a:spcAft>
                      </a:pPr>
                      <a:r>
                        <a:rPr lang="es-EC" sz="1000">
                          <a:effectLst/>
                        </a:rPr>
                        <a:t>DISCOVER CONVENIO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tc>
                  <a:txBody>
                    <a:bodyPr/>
                    <a:lstStyle/>
                    <a:p>
                      <a:pPr marL="0" marR="0" algn="r">
                        <a:lnSpc>
                          <a:spcPct val="107000"/>
                        </a:lnSpc>
                        <a:spcBef>
                          <a:spcPts val="0"/>
                        </a:spcBef>
                        <a:spcAft>
                          <a:spcPts val="0"/>
                        </a:spcAft>
                      </a:pPr>
                      <a:r>
                        <a:rPr lang="es-EC" sz="1000">
                          <a:effectLst/>
                        </a:rPr>
                        <a:t>72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tc>
                  <a:txBody>
                    <a:bodyPr/>
                    <a:lstStyle/>
                    <a:p>
                      <a:pPr marL="0" marR="0" algn="r">
                        <a:lnSpc>
                          <a:spcPct val="107000"/>
                        </a:lnSpc>
                        <a:spcBef>
                          <a:spcPts val="0"/>
                        </a:spcBef>
                        <a:spcAft>
                          <a:spcPts val="0"/>
                        </a:spcAft>
                      </a:pPr>
                      <a:r>
                        <a:rPr lang="es-EC" sz="1000">
                          <a:effectLst/>
                        </a:rPr>
                        <a:t>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extLst>
                  <a:ext uri="{0D108BD9-81ED-4DB2-BD59-A6C34878D82A}">
                    <a16:rowId xmlns:a16="http://schemas.microsoft.com/office/drawing/2014/main" val="3532068694"/>
                  </a:ext>
                </a:extLst>
              </a:tr>
              <a:tr h="185920">
                <a:tc>
                  <a:txBody>
                    <a:bodyPr/>
                    <a:lstStyle/>
                    <a:p>
                      <a:pPr marL="0" marR="0">
                        <a:lnSpc>
                          <a:spcPct val="107000"/>
                        </a:lnSpc>
                        <a:spcBef>
                          <a:spcPts val="0"/>
                        </a:spcBef>
                        <a:spcAft>
                          <a:spcPts val="0"/>
                        </a:spcAft>
                      </a:pPr>
                      <a:r>
                        <a:rPr lang="es-EC" sz="1000">
                          <a:effectLst/>
                        </a:rPr>
                        <a:t>VISA CONVENIO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tc>
                  <a:txBody>
                    <a:bodyPr/>
                    <a:lstStyle/>
                    <a:p>
                      <a:pPr marL="0" marR="0" algn="r">
                        <a:lnSpc>
                          <a:spcPct val="107000"/>
                        </a:lnSpc>
                        <a:spcBef>
                          <a:spcPts val="0"/>
                        </a:spcBef>
                        <a:spcAft>
                          <a:spcPts val="0"/>
                        </a:spcAft>
                      </a:pPr>
                      <a:r>
                        <a:rPr lang="es-EC" sz="1000">
                          <a:effectLst/>
                        </a:rPr>
                        <a:t>72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tc>
                  <a:txBody>
                    <a:bodyPr/>
                    <a:lstStyle/>
                    <a:p>
                      <a:pPr marL="0" marR="0" algn="r">
                        <a:lnSpc>
                          <a:spcPct val="107000"/>
                        </a:lnSpc>
                        <a:spcBef>
                          <a:spcPts val="0"/>
                        </a:spcBef>
                        <a:spcAft>
                          <a:spcPts val="0"/>
                        </a:spcAft>
                      </a:pPr>
                      <a:r>
                        <a:rPr lang="es-EC" sz="1000">
                          <a:effectLst/>
                        </a:rPr>
                        <a:t>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extLst>
                  <a:ext uri="{0D108BD9-81ED-4DB2-BD59-A6C34878D82A}">
                    <a16:rowId xmlns:a16="http://schemas.microsoft.com/office/drawing/2014/main" val="1467068381"/>
                  </a:ext>
                </a:extLst>
              </a:tr>
              <a:tr h="307574">
                <a:tc>
                  <a:txBody>
                    <a:bodyPr/>
                    <a:lstStyle/>
                    <a:p>
                      <a:pPr marL="0" marR="0">
                        <a:lnSpc>
                          <a:spcPct val="107000"/>
                        </a:lnSpc>
                        <a:spcBef>
                          <a:spcPts val="0"/>
                        </a:spcBef>
                        <a:spcAft>
                          <a:spcPts val="0"/>
                        </a:spcAft>
                      </a:pPr>
                      <a:r>
                        <a:rPr lang="es-EC" sz="1000">
                          <a:effectLst/>
                        </a:rPr>
                        <a:t>MASTERCARD TRADICIONAL INTERNACIONAL MICRO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tc>
                  <a:txBody>
                    <a:bodyPr/>
                    <a:lstStyle/>
                    <a:p>
                      <a:pPr marL="0" marR="0" algn="r">
                        <a:lnSpc>
                          <a:spcPct val="107000"/>
                        </a:lnSpc>
                        <a:spcBef>
                          <a:spcPts val="0"/>
                        </a:spcBef>
                        <a:spcAft>
                          <a:spcPts val="0"/>
                        </a:spcAft>
                      </a:pPr>
                      <a:r>
                        <a:rPr lang="es-EC" sz="1000">
                          <a:effectLst/>
                        </a:rPr>
                        <a:t>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tc>
                  <a:txBody>
                    <a:bodyPr/>
                    <a:lstStyle/>
                    <a:p>
                      <a:pPr marL="0" marR="0" algn="r">
                        <a:lnSpc>
                          <a:spcPct val="107000"/>
                        </a:lnSpc>
                        <a:spcBef>
                          <a:spcPts val="0"/>
                        </a:spcBef>
                        <a:spcAft>
                          <a:spcPts val="0"/>
                        </a:spcAft>
                      </a:pPr>
                      <a:r>
                        <a:rPr lang="es-EC" sz="1000" dirty="0">
                          <a:effectLst/>
                        </a:rPr>
                        <a:t>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381" marR="43381" marT="0" marB="0" anchor="b"/>
                </a:tc>
                <a:extLst>
                  <a:ext uri="{0D108BD9-81ED-4DB2-BD59-A6C34878D82A}">
                    <a16:rowId xmlns:a16="http://schemas.microsoft.com/office/drawing/2014/main" val="3211860931"/>
                  </a:ext>
                </a:extLst>
              </a:tr>
            </a:tbl>
          </a:graphicData>
        </a:graphic>
      </p:graphicFrame>
    </p:spTree>
    <p:extLst>
      <p:ext uri="{BB962C8B-B14F-4D97-AF65-F5344CB8AC3E}">
        <p14:creationId xmlns:p14="http://schemas.microsoft.com/office/powerpoint/2010/main" val="1836357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C522C1-6871-40BE-8579-24086376EA37}"/>
              </a:ext>
            </a:extLst>
          </p:cNvPr>
          <p:cNvSpPr>
            <a:spLocks noGrp="1"/>
          </p:cNvSpPr>
          <p:nvPr>
            <p:ph type="title"/>
          </p:nvPr>
        </p:nvSpPr>
        <p:spPr/>
        <p:txBody>
          <a:bodyPr/>
          <a:lstStyle/>
          <a:p>
            <a:r>
              <a:rPr lang="es-EC" b="1" dirty="0"/>
              <a:t>INTEGRACION Y FORMATEO DE LOS DATOS</a:t>
            </a:r>
          </a:p>
        </p:txBody>
      </p:sp>
      <p:cxnSp>
        <p:nvCxnSpPr>
          <p:cNvPr id="6" name="Conector recto 5">
            <a:extLst>
              <a:ext uri="{FF2B5EF4-FFF2-40B4-BE49-F238E27FC236}">
                <a16:creationId xmlns:a16="http://schemas.microsoft.com/office/drawing/2014/main" id="{3E7986A5-D357-48FF-8B31-5722269807B1}"/>
              </a:ext>
            </a:extLst>
          </p:cNvPr>
          <p:cNvCxnSpPr/>
          <p:nvPr/>
        </p:nvCxnSpPr>
        <p:spPr>
          <a:xfrm>
            <a:off x="838200" y="1499016"/>
            <a:ext cx="10779177"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a16="http://schemas.microsoft.com/office/drawing/2014/main" id="{DC1B1DF5-9BDA-47DA-9BAE-8EC2B08DEE55}"/>
              </a:ext>
            </a:extLst>
          </p:cNvPr>
          <p:cNvPicPr/>
          <p:nvPr/>
        </p:nvPicPr>
        <p:blipFill rotWithShape="1">
          <a:blip r:embed="rId2"/>
          <a:srcRect l="6659" t="20617" r="20987" b="18357"/>
          <a:stretch/>
        </p:blipFill>
        <p:spPr bwMode="auto">
          <a:xfrm>
            <a:off x="838200" y="1831022"/>
            <a:ext cx="10515600" cy="44198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98487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C522C1-6871-40BE-8579-24086376EA37}"/>
              </a:ext>
            </a:extLst>
          </p:cNvPr>
          <p:cNvSpPr>
            <a:spLocks noGrp="1"/>
          </p:cNvSpPr>
          <p:nvPr>
            <p:ph type="title"/>
          </p:nvPr>
        </p:nvSpPr>
        <p:spPr/>
        <p:txBody>
          <a:bodyPr/>
          <a:lstStyle/>
          <a:p>
            <a:r>
              <a:rPr lang="es-EC" b="1" dirty="0"/>
              <a:t>SELECCIÓN Y CONSTRUCCION DEL MODELO</a:t>
            </a:r>
          </a:p>
        </p:txBody>
      </p:sp>
      <p:cxnSp>
        <p:nvCxnSpPr>
          <p:cNvPr id="6" name="Conector recto 5">
            <a:extLst>
              <a:ext uri="{FF2B5EF4-FFF2-40B4-BE49-F238E27FC236}">
                <a16:creationId xmlns:a16="http://schemas.microsoft.com/office/drawing/2014/main" id="{3E7986A5-D357-48FF-8B31-5722269807B1}"/>
              </a:ext>
            </a:extLst>
          </p:cNvPr>
          <p:cNvCxnSpPr/>
          <p:nvPr/>
        </p:nvCxnSpPr>
        <p:spPr>
          <a:xfrm>
            <a:off x="838200" y="1499016"/>
            <a:ext cx="1077917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Rectángulo 2">
            <a:extLst>
              <a:ext uri="{FF2B5EF4-FFF2-40B4-BE49-F238E27FC236}">
                <a16:creationId xmlns:a16="http://schemas.microsoft.com/office/drawing/2014/main" id="{0DF8BC6C-527C-4331-A50C-F1523E6FB8AE}"/>
              </a:ext>
            </a:extLst>
          </p:cNvPr>
          <p:cNvSpPr/>
          <p:nvPr/>
        </p:nvSpPr>
        <p:spPr>
          <a:xfrm>
            <a:off x="838200" y="2253900"/>
            <a:ext cx="5001719" cy="2120068"/>
          </a:xfrm>
          <a:prstGeom prst="rect">
            <a:avLst/>
          </a:prstGeom>
        </p:spPr>
        <p:txBody>
          <a:bodyPr wrap="square">
            <a:spAutoFit/>
          </a:bodyPr>
          <a:lstStyle/>
          <a:p>
            <a:pPr marL="252095" marR="0" indent="0" algn="just">
              <a:lnSpc>
                <a:spcPct val="150000"/>
              </a:lnSpc>
              <a:spcBef>
                <a:spcPts val="0"/>
              </a:spcBef>
              <a:spcAft>
                <a:spcPts val="1200"/>
              </a:spcAft>
            </a:pPr>
            <a:r>
              <a:rPr lang="es-EC" dirty="0">
                <a:latin typeface="Times New Roman" panose="02020603050405020304" pitchFamily="18" charset="0"/>
                <a:ea typeface="Times New Roman" panose="02020603050405020304" pitchFamily="18" charset="0"/>
              </a:rPr>
              <a:t>De acuerdo al objetivo planteado, se plantea la utilización de los algoritmos de Reglas de Asociación con el nodo </a:t>
            </a:r>
            <a:r>
              <a:rPr lang="es-EC" dirty="0" err="1">
                <a:latin typeface="Times New Roman" panose="02020603050405020304" pitchFamily="18" charset="0"/>
                <a:ea typeface="Times New Roman" panose="02020603050405020304" pitchFamily="18" charset="0"/>
              </a:rPr>
              <a:t>Apriori</a:t>
            </a:r>
            <a:r>
              <a:rPr lang="es-EC" dirty="0">
                <a:latin typeface="Times New Roman" panose="02020603050405020304" pitchFamily="18" charset="0"/>
                <a:ea typeface="Times New Roman" panose="02020603050405020304" pitchFamily="18" charset="0"/>
              </a:rPr>
              <a:t>, ya que necesitamos encontrar patrones de consumos para establecer un marketing directo.</a:t>
            </a:r>
          </a:p>
        </p:txBody>
      </p:sp>
      <p:pic>
        <p:nvPicPr>
          <p:cNvPr id="7" name="Imagen 6">
            <a:extLst>
              <a:ext uri="{FF2B5EF4-FFF2-40B4-BE49-F238E27FC236}">
                <a16:creationId xmlns:a16="http://schemas.microsoft.com/office/drawing/2014/main" id="{16AF43CC-7E0C-4C3B-B191-A056F6C4DFC3}"/>
              </a:ext>
            </a:extLst>
          </p:cNvPr>
          <p:cNvPicPr/>
          <p:nvPr/>
        </p:nvPicPr>
        <p:blipFill rotWithShape="1">
          <a:blip r:embed="rId2"/>
          <a:srcRect t="25394" b="17125"/>
          <a:stretch/>
        </p:blipFill>
        <p:spPr bwMode="auto">
          <a:xfrm>
            <a:off x="5839919" y="2253900"/>
            <a:ext cx="5942965" cy="2450465"/>
          </a:xfrm>
          <a:prstGeom prst="rect">
            <a:avLst/>
          </a:prstGeom>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2E52232B-749A-4705-A6CE-3990430BC370}"/>
              </a:ext>
            </a:extLst>
          </p:cNvPr>
          <p:cNvPicPr/>
          <p:nvPr/>
        </p:nvPicPr>
        <p:blipFill rotWithShape="1">
          <a:blip r:embed="rId3"/>
          <a:srcRect l="10708" t="21341"/>
          <a:stretch/>
        </p:blipFill>
        <p:spPr bwMode="auto">
          <a:xfrm>
            <a:off x="5434382" y="4891405"/>
            <a:ext cx="6182995" cy="16014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66452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C522C1-6871-40BE-8579-24086376EA37}"/>
              </a:ext>
            </a:extLst>
          </p:cNvPr>
          <p:cNvSpPr>
            <a:spLocks noGrp="1"/>
          </p:cNvSpPr>
          <p:nvPr>
            <p:ph type="title"/>
          </p:nvPr>
        </p:nvSpPr>
        <p:spPr/>
        <p:txBody>
          <a:bodyPr/>
          <a:lstStyle/>
          <a:p>
            <a:r>
              <a:rPr lang="es-EC" b="1" dirty="0"/>
              <a:t>RESULTADOS Y ANALISIS</a:t>
            </a:r>
          </a:p>
        </p:txBody>
      </p:sp>
      <p:cxnSp>
        <p:nvCxnSpPr>
          <p:cNvPr id="6" name="Conector recto 5">
            <a:extLst>
              <a:ext uri="{FF2B5EF4-FFF2-40B4-BE49-F238E27FC236}">
                <a16:creationId xmlns:a16="http://schemas.microsoft.com/office/drawing/2014/main" id="{3E7986A5-D357-48FF-8B31-5722269807B1}"/>
              </a:ext>
            </a:extLst>
          </p:cNvPr>
          <p:cNvCxnSpPr/>
          <p:nvPr/>
        </p:nvCxnSpPr>
        <p:spPr>
          <a:xfrm>
            <a:off x="838200" y="1499016"/>
            <a:ext cx="10779177"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8" name="Imagen 7">
            <a:extLst>
              <a:ext uri="{FF2B5EF4-FFF2-40B4-BE49-F238E27FC236}">
                <a16:creationId xmlns:a16="http://schemas.microsoft.com/office/drawing/2014/main" id="{297CBAD1-6635-472E-9408-52CE05725464}"/>
              </a:ext>
            </a:extLst>
          </p:cNvPr>
          <p:cNvPicPr/>
          <p:nvPr/>
        </p:nvPicPr>
        <p:blipFill rotWithShape="1">
          <a:blip r:embed="rId2"/>
          <a:srcRect l="10708" t="21341"/>
          <a:stretch/>
        </p:blipFill>
        <p:spPr bwMode="auto">
          <a:xfrm>
            <a:off x="1156116" y="2088620"/>
            <a:ext cx="9879767" cy="39374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85837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C522C1-6871-40BE-8579-24086376EA37}"/>
              </a:ext>
            </a:extLst>
          </p:cNvPr>
          <p:cNvSpPr>
            <a:spLocks noGrp="1"/>
          </p:cNvSpPr>
          <p:nvPr>
            <p:ph type="title"/>
          </p:nvPr>
        </p:nvSpPr>
        <p:spPr>
          <a:xfrm>
            <a:off x="838201" y="77621"/>
            <a:ext cx="10515600" cy="1325563"/>
          </a:xfrm>
        </p:spPr>
        <p:txBody>
          <a:bodyPr/>
          <a:lstStyle/>
          <a:p>
            <a:r>
              <a:rPr lang="es-EC" b="1" dirty="0"/>
              <a:t>AGENDA</a:t>
            </a:r>
          </a:p>
        </p:txBody>
      </p:sp>
      <p:graphicFrame>
        <p:nvGraphicFramePr>
          <p:cNvPr id="4" name="Marcador de contenido 3">
            <a:extLst>
              <a:ext uri="{FF2B5EF4-FFF2-40B4-BE49-F238E27FC236}">
                <a16:creationId xmlns:a16="http://schemas.microsoft.com/office/drawing/2014/main" id="{6ADA8077-9AC9-4BE9-A116-940DD956D426}"/>
              </a:ext>
            </a:extLst>
          </p:cNvPr>
          <p:cNvGraphicFramePr>
            <a:graphicFrameLocks noGrp="1"/>
          </p:cNvGraphicFramePr>
          <p:nvPr>
            <p:ph idx="1"/>
            <p:extLst>
              <p:ext uri="{D42A27DB-BD31-4B8C-83A1-F6EECF244321}">
                <p14:modId xmlns:p14="http://schemas.microsoft.com/office/powerpoint/2010/main" val="3513586464"/>
              </p:ext>
            </p:extLst>
          </p:nvPr>
        </p:nvGraphicFramePr>
        <p:xfrm>
          <a:off x="838199" y="1307352"/>
          <a:ext cx="10989039" cy="5408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Conector recto 5">
            <a:extLst>
              <a:ext uri="{FF2B5EF4-FFF2-40B4-BE49-F238E27FC236}">
                <a16:creationId xmlns:a16="http://schemas.microsoft.com/office/drawing/2014/main" id="{3E7986A5-D357-48FF-8B31-5722269807B1}"/>
              </a:ext>
            </a:extLst>
          </p:cNvPr>
          <p:cNvCxnSpPr/>
          <p:nvPr/>
        </p:nvCxnSpPr>
        <p:spPr>
          <a:xfrm>
            <a:off x="838199" y="1139252"/>
            <a:ext cx="10779177"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5046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C522C1-6871-40BE-8579-24086376EA37}"/>
              </a:ext>
            </a:extLst>
          </p:cNvPr>
          <p:cNvSpPr>
            <a:spLocks noGrp="1"/>
          </p:cNvSpPr>
          <p:nvPr>
            <p:ph type="title"/>
          </p:nvPr>
        </p:nvSpPr>
        <p:spPr/>
        <p:txBody>
          <a:bodyPr/>
          <a:lstStyle/>
          <a:p>
            <a:r>
              <a:rPr lang="es-EC" b="1" dirty="0"/>
              <a:t>CONCLUSIONES</a:t>
            </a:r>
          </a:p>
        </p:txBody>
      </p:sp>
      <p:cxnSp>
        <p:nvCxnSpPr>
          <p:cNvPr id="6" name="Conector recto 5">
            <a:extLst>
              <a:ext uri="{FF2B5EF4-FFF2-40B4-BE49-F238E27FC236}">
                <a16:creationId xmlns:a16="http://schemas.microsoft.com/office/drawing/2014/main" id="{3E7986A5-D357-48FF-8B31-5722269807B1}"/>
              </a:ext>
            </a:extLst>
          </p:cNvPr>
          <p:cNvCxnSpPr/>
          <p:nvPr/>
        </p:nvCxnSpPr>
        <p:spPr>
          <a:xfrm>
            <a:off x="838200" y="1499016"/>
            <a:ext cx="1077917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Rectángulo 2">
            <a:extLst>
              <a:ext uri="{FF2B5EF4-FFF2-40B4-BE49-F238E27FC236}">
                <a16:creationId xmlns:a16="http://schemas.microsoft.com/office/drawing/2014/main" id="{4C23A1CA-E71D-4F26-B877-187839E1D3A6}"/>
              </a:ext>
            </a:extLst>
          </p:cNvPr>
          <p:cNvSpPr/>
          <p:nvPr/>
        </p:nvSpPr>
        <p:spPr>
          <a:xfrm>
            <a:off x="694545" y="2100143"/>
            <a:ext cx="11042754" cy="3258841"/>
          </a:xfrm>
          <a:prstGeom prst="rect">
            <a:avLst/>
          </a:prstGeom>
        </p:spPr>
        <p:txBody>
          <a:bodyPr wrap="square">
            <a:spAutoFit/>
          </a:bodyPr>
          <a:lstStyle/>
          <a:p>
            <a:pPr marL="342900" marR="0" lvl="0" indent="-342900" algn="just">
              <a:lnSpc>
                <a:spcPct val="150000"/>
              </a:lnSpc>
              <a:spcBef>
                <a:spcPts val="0"/>
              </a:spcBef>
              <a:spcAft>
                <a:spcPts val="1200"/>
              </a:spcAft>
              <a:buFont typeface="Symbol" panose="05050102010706020507" pitchFamily="18" charset="2"/>
              <a:buChar char=""/>
            </a:pPr>
            <a:r>
              <a:rPr lang="es-EC" dirty="0">
                <a:latin typeface="Times New Roman" panose="02020603050405020304" pitchFamily="18" charset="0"/>
                <a:ea typeface="Times New Roman" panose="02020603050405020304" pitchFamily="18" charset="0"/>
              </a:rPr>
              <a:t>Las reglas de asociación encontradas no llegaron a ser mayores a un </a:t>
            </a:r>
            <a:r>
              <a:rPr lang="es-EC" dirty="0" err="1">
                <a:latin typeface="Times New Roman" panose="02020603050405020304" pitchFamily="18" charset="0"/>
                <a:ea typeface="Times New Roman" panose="02020603050405020304" pitchFamily="18" charset="0"/>
              </a:rPr>
              <a:t>lift</a:t>
            </a:r>
            <a:r>
              <a:rPr lang="es-EC" dirty="0">
                <a:latin typeface="Times New Roman" panose="02020603050405020304" pitchFamily="18" charset="0"/>
                <a:ea typeface="Times New Roman" panose="02020603050405020304" pitchFamily="18" charset="0"/>
              </a:rPr>
              <a:t> de 1, sin embargo, permitieron encontrar reglas que para la </a:t>
            </a:r>
            <a:r>
              <a:rPr lang="es-EC" dirty="0" err="1">
                <a:latin typeface="Times New Roman" panose="02020603050405020304" pitchFamily="18" charset="0"/>
                <a:ea typeface="Times New Roman" panose="02020603050405020304" pitchFamily="18" charset="0"/>
              </a:rPr>
              <a:t>hipótesis</a:t>
            </a:r>
            <a:r>
              <a:rPr lang="es-EC" dirty="0">
                <a:latin typeface="Times New Roman" panose="02020603050405020304" pitchFamily="18" charset="0"/>
                <a:ea typeface="Times New Roman" panose="02020603050405020304" pitchFamily="18" charset="0"/>
              </a:rPr>
              <a:t> planteada son útiles al momento de realizar un marketing directo.</a:t>
            </a:r>
          </a:p>
          <a:p>
            <a:pPr marL="342900" marR="0" lvl="0" indent="-342900" algn="just">
              <a:lnSpc>
                <a:spcPct val="150000"/>
              </a:lnSpc>
              <a:spcBef>
                <a:spcPts val="0"/>
              </a:spcBef>
              <a:spcAft>
                <a:spcPts val="1200"/>
              </a:spcAft>
              <a:buFont typeface="Symbol" panose="05050102010706020507" pitchFamily="18" charset="2"/>
              <a:buChar char=""/>
            </a:pPr>
            <a:r>
              <a:rPr lang="es-EC" dirty="0">
                <a:latin typeface="Times New Roman" panose="02020603050405020304" pitchFamily="18" charset="0"/>
                <a:ea typeface="Times New Roman" panose="02020603050405020304" pitchFamily="18" charset="0"/>
              </a:rPr>
              <a:t>En la construcción del </a:t>
            </a:r>
            <a:r>
              <a:rPr lang="es-EC" dirty="0" err="1">
                <a:latin typeface="Times New Roman" panose="02020603050405020304" pitchFamily="18" charset="0"/>
                <a:ea typeface="Times New Roman" panose="02020603050405020304" pitchFamily="18" charset="0"/>
              </a:rPr>
              <a:t>dataset</a:t>
            </a:r>
            <a:r>
              <a:rPr lang="es-EC" dirty="0">
                <a:latin typeface="Times New Roman" panose="02020603050405020304" pitchFamily="18" charset="0"/>
                <a:ea typeface="Times New Roman" panose="02020603050405020304" pitchFamily="18" charset="0"/>
              </a:rPr>
              <a:t> y obtención del conjunto de datos para realizar el modelo, se determinó que las tarjetas no son utilizadas en la mayoría de compras como un medio de pago electrónico, esto quiere decir que la población en el Ecuador utiliza en la mayoría de sus compras el efectivo.</a:t>
            </a:r>
          </a:p>
          <a:p>
            <a:pPr marL="342900" marR="0" lvl="0" indent="-342900" algn="just">
              <a:lnSpc>
                <a:spcPct val="150000"/>
              </a:lnSpc>
              <a:spcBef>
                <a:spcPts val="0"/>
              </a:spcBef>
              <a:spcAft>
                <a:spcPts val="1200"/>
              </a:spcAft>
              <a:buFont typeface="Symbol" panose="05050102010706020507" pitchFamily="18" charset="2"/>
              <a:buChar char=""/>
            </a:pPr>
            <a:r>
              <a:rPr lang="es-EC" dirty="0">
                <a:latin typeface="Times New Roman" panose="02020603050405020304" pitchFamily="18" charset="0"/>
                <a:ea typeface="Times New Roman" panose="02020603050405020304" pitchFamily="18" charset="0"/>
              </a:rPr>
              <a:t>La utilización de la herramienta Anaconda Python ayudo a procesar una gran cantidad de datos, y a establecer las reglas de asociación más relevantes. </a:t>
            </a:r>
          </a:p>
        </p:txBody>
      </p:sp>
    </p:spTree>
    <p:extLst>
      <p:ext uri="{BB962C8B-B14F-4D97-AF65-F5344CB8AC3E}">
        <p14:creationId xmlns:p14="http://schemas.microsoft.com/office/powerpoint/2010/main" val="3189794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E3CA073-ABB0-4643-808B-5C18EB022752}"/>
              </a:ext>
            </a:extLst>
          </p:cNvPr>
          <p:cNvSpPr>
            <a:spLocks noGrp="1"/>
          </p:cNvSpPr>
          <p:nvPr>
            <p:ph type="title"/>
          </p:nvPr>
        </p:nvSpPr>
        <p:spPr/>
        <p:txBody>
          <a:bodyPr rtlCol="0"/>
          <a:lstStyle/>
          <a:p>
            <a:pPr rtl="0"/>
            <a:r>
              <a:rPr lang="es-ES"/>
              <a:t>MUCHAS</a:t>
            </a:r>
            <a:br>
              <a:rPr lang="es-ES"/>
            </a:br>
            <a:r>
              <a:rPr lang="es-ES"/>
              <a:t>GRACIAS</a:t>
            </a:r>
            <a:endParaRPr lang="es-ES" dirty="0"/>
          </a:p>
        </p:txBody>
      </p:sp>
      <p:sp>
        <p:nvSpPr>
          <p:cNvPr id="21" name="Marcador de texto 4">
            <a:extLst>
              <a:ext uri="{FF2B5EF4-FFF2-40B4-BE49-F238E27FC236}">
                <a16:creationId xmlns:a16="http://schemas.microsoft.com/office/drawing/2014/main" id="{32705ABF-D7BE-4A38-AC01-695024BC5407}"/>
              </a:ext>
            </a:extLst>
          </p:cNvPr>
          <p:cNvSpPr>
            <a:spLocks noGrp="1"/>
          </p:cNvSpPr>
          <p:nvPr>
            <p:ph type="body" idx="1"/>
          </p:nvPr>
        </p:nvSpPr>
        <p:spPr/>
        <p:txBody>
          <a:bodyPr rtlCol="0"/>
          <a:lstStyle/>
          <a:p>
            <a:pPr rtl="0"/>
            <a:endParaRPr lang="es-ES" dirty="0"/>
          </a:p>
        </p:txBody>
      </p:sp>
      <p:grpSp>
        <p:nvGrpSpPr>
          <p:cNvPr id="2" name="Grupo 1" descr="Grupo de información de contacto">
            <a:extLst>
              <a:ext uri="{FF2B5EF4-FFF2-40B4-BE49-F238E27FC236}">
                <a16:creationId xmlns:a16="http://schemas.microsoft.com/office/drawing/2014/main" id="{F37E3B88-BEB2-4978-BCED-DBC4D736AAE5}"/>
              </a:ext>
            </a:extLst>
          </p:cNvPr>
          <p:cNvGrpSpPr/>
          <p:nvPr/>
        </p:nvGrpSpPr>
        <p:grpSpPr>
          <a:xfrm>
            <a:off x="6870272" y="4462093"/>
            <a:ext cx="4064428" cy="1168162"/>
            <a:chOff x="6870272" y="4462093"/>
            <a:chExt cx="3720792" cy="1168162"/>
          </a:xfrm>
        </p:grpSpPr>
        <p:pic>
          <p:nvPicPr>
            <p:cNvPr id="25" name="Gráfico 24" descr="Usuario" title="Icono: nombre del moderador">
              <a:extLst>
                <a:ext uri="{FF2B5EF4-FFF2-40B4-BE49-F238E27FC236}">
                  <a16:creationId xmlns:a16="http://schemas.microsoft.com/office/drawing/2014/main" id="{3A177D19-C8E3-4F5C-9A4A-5AF061B0347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870272" y="4462093"/>
              <a:ext cx="265014" cy="265015"/>
            </a:xfrm>
            <a:prstGeom prst="rect">
              <a:avLst/>
            </a:prstGeom>
          </p:spPr>
        </p:pic>
        <p:sp>
          <p:nvSpPr>
            <p:cNvPr id="29" name="Subtítulo 2">
              <a:extLst>
                <a:ext uri="{FF2B5EF4-FFF2-40B4-BE49-F238E27FC236}">
                  <a16:creationId xmlns:a16="http://schemas.microsoft.com/office/drawing/2014/main" id="{1A7168F2-04B7-456D-A6BF-6219D132A9A7}"/>
                </a:ext>
              </a:extLst>
            </p:cNvPr>
            <p:cNvSpPr txBox="1">
              <a:spLocks/>
            </p:cNvSpPr>
            <p:nvPr/>
          </p:nvSpPr>
          <p:spPr>
            <a:xfrm>
              <a:off x="7247468" y="4462095"/>
              <a:ext cx="3343596" cy="247823"/>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sz="1400" kern="120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500"/>
                </a:spcAft>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spcAft>
                  <a:spcPts val="500"/>
                </a:spcAft>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0">
                <a:buClr>
                  <a:srgbClr val="00B0F0"/>
                </a:buClr>
              </a:pPr>
              <a:r>
                <a:rPr lang="es-ES" sz="1800" spc="150" dirty="0">
                  <a:solidFill>
                    <a:schemeClr val="tx1"/>
                  </a:solidFill>
                  <a:latin typeface="+mj-lt"/>
                  <a:cs typeface="Gill Sans" panose="020B0502020104020203" pitchFamily="34" charset="-79"/>
                </a:rPr>
                <a:t>DANIELA ROSERO CASA</a:t>
              </a:r>
              <a:endParaRPr kumimoji="0" lang="es-ES" sz="1800" u="none" strike="noStrike" kern="1200" cap="none" spc="150" normalizeH="0" baseline="0" noProof="0" dirty="0">
                <a:ln>
                  <a:noFill/>
                </a:ln>
                <a:solidFill>
                  <a:schemeClr val="tx1"/>
                </a:solidFill>
                <a:effectLst/>
                <a:uLnTx/>
                <a:uFillTx/>
                <a:latin typeface="+mj-lt"/>
                <a:cs typeface="Gill Sans" panose="020B0502020104020203" pitchFamily="34" charset="-79"/>
              </a:endParaRPr>
            </a:p>
          </p:txBody>
        </p:sp>
        <p:pic>
          <p:nvPicPr>
            <p:cNvPr id="28" name="Gráfico 27" descr="Smartphone" title="Icono: número de teléfono del moderador">
              <a:extLst>
                <a:ext uri="{FF2B5EF4-FFF2-40B4-BE49-F238E27FC236}">
                  <a16:creationId xmlns:a16="http://schemas.microsoft.com/office/drawing/2014/main" id="{B7ED8C67-9B20-4988-8626-3F7E11AC559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870272" y="4891240"/>
              <a:ext cx="265014" cy="265015"/>
            </a:xfrm>
            <a:prstGeom prst="rect">
              <a:avLst/>
            </a:prstGeom>
          </p:spPr>
        </p:pic>
        <p:sp>
          <p:nvSpPr>
            <p:cNvPr id="30" name="Marcador de texto 17">
              <a:extLst>
                <a:ext uri="{FF2B5EF4-FFF2-40B4-BE49-F238E27FC236}">
                  <a16:creationId xmlns:a16="http://schemas.microsoft.com/office/drawing/2014/main" id="{05DA5CE2-4618-4163-B778-EE5B7D499CC7}"/>
                </a:ext>
              </a:extLst>
            </p:cNvPr>
            <p:cNvSpPr txBox="1">
              <a:spLocks/>
            </p:cNvSpPr>
            <p:nvPr/>
          </p:nvSpPr>
          <p:spPr>
            <a:xfrm>
              <a:off x="7247468" y="4794017"/>
              <a:ext cx="3087708" cy="362240"/>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dirty="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dirty="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dirty="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dirty="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buClr>
                  <a:srgbClr val="00B0F0"/>
                </a:buClr>
              </a:pPr>
              <a:r>
                <a:rPr lang="es-ES" sz="1800" u="none" strike="noStrike" kern="1200" cap="none" spc="150" normalizeH="0" noProof="0" dirty="0">
                  <a:ln>
                    <a:noFill/>
                  </a:ln>
                  <a:solidFill>
                    <a:schemeClr val="tx1"/>
                  </a:solidFill>
                  <a:effectLst/>
                  <a:uLnTx/>
                  <a:uFillTx/>
                  <a:latin typeface="+mj-lt"/>
                  <a:cs typeface="Gill Sans Light" panose="020B0302020104020203" pitchFamily="34" charset="-79"/>
                </a:rPr>
                <a:t>+593 987499426</a:t>
              </a:r>
              <a:endParaRPr kumimoji="0" lang="es-ES" sz="1800" u="none" strike="noStrike" kern="1200" cap="none" spc="150" normalizeH="0" baseline="0" noProof="0" dirty="0">
                <a:ln>
                  <a:noFill/>
                </a:ln>
                <a:solidFill>
                  <a:schemeClr val="tx1"/>
                </a:solidFill>
                <a:effectLst/>
                <a:uLnTx/>
                <a:uFillTx/>
                <a:latin typeface="+mj-lt"/>
                <a:cs typeface="Gill Sans Light" panose="020B0302020104020203" pitchFamily="34" charset="-79"/>
              </a:endParaRPr>
            </a:p>
          </p:txBody>
        </p:sp>
        <p:pic>
          <p:nvPicPr>
            <p:cNvPr id="26" name="Gráfico 25" descr="Sobre" title="Icono del correo electrónico del moderador">
              <a:extLst>
                <a:ext uri="{FF2B5EF4-FFF2-40B4-BE49-F238E27FC236}">
                  <a16:creationId xmlns:a16="http://schemas.microsoft.com/office/drawing/2014/main" id="{DACBF4AB-293D-4DFE-B772-B09A65120786}"/>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870272" y="5365240"/>
              <a:ext cx="265014" cy="265015"/>
            </a:xfrm>
            <a:prstGeom prst="rect">
              <a:avLst/>
            </a:prstGeom>
          </p:spPr>
        </p:pic>
        <p:sp>
          <p:nvSpPr>
            <p:cNvPr id="31" name="Marcador de texto 18">
              <a:extLst>
                <a:ext uri="{FF2B5EF4-FFF2-40B4-BE49-F238E27FC236}">
                  <a16:creationId xmlns:a16="http://schemas.microsoft.com/office/drawing/2014/main" id="{EBFA468C-C482-47DB-BEFF-DA59E6F42024}"/>
                </a:ext>
              </a:extLst>
            </p:cNvPr>
            <p:cNvSpPr txBox="1">
              <a:spLocks/>
            </p:cNvSpPr>
            <p:nvPr/>
          </p:nvSpPr>
          <p:spPr>
            <a:xfrm>
              <a:off x="7247469" y="5365240"/>
              <a:ext cx="3237577" cy="187817"/>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500"/>
                </a:spcAft>
                <a:buClr>
                  <a:srgbClr val="00B0F0"/>
                </a:buClr>
                <a:buSzTx/>
                <a:buFont typeface="Arial" panose="020B0604020202020204" pitchFamily="34" charset="0"/>
                <a:buNone/>
                <a:tabLst/>
                <a:defRPr/>
              </a:pPr>
              <a:r>
                <a:rPr lang="es-ES" sz="1800" u="none" strike="noStrike" kern="1200" cap="none" spc="150" normalizeH="0" noProof="0" dirty="0">
                  <a:ln>
                    <a:noFill/>
                  </a:ln>
                  <a:solidFill>
                    <a:schemeClr val="tx1"/>
                  </a:solidFill>
                  <a:effectLst/>
                  <a:uLnTx/>
                  <a:uFillTx/>
                  <a:latin typeface="+mj-lt"/>
                  <a:cs typeface="Gill Sans Light" panose="020B0302020104020203" pitchFamily="34" charset="-79"/>
                </a:rPr>
                <a:t>danibethr@Hotmail.com</a:t>
              </a:r>
              <a:endParaRPr kumimoji="0" lang="es-ES" sz="1800" u="none" strike="noStrike" kern="1200" cap="none" spc="150" normalizeH="0" noProof="0" dirty="0">
                <a:ln>
                  <a:noFill/>
                </a:ln>
                <a:solidFill>
                  <a:schemeClr val="tx1"/>
                </a:solidFill>
                <a:effectLst/>
                <a:uLnTx/>
                <a:uFillTx/>
                <a:latin typeface="+mj-lt"/>
                <a:cs typeface="Gill Sans Light" panose="020B0302020104020203" pitchFamily="34" charset="-79"/>
              </a:endParaRPr>
            </a:p>
          </p:txBody>
        </p:sp>
      </p:grpSp>
      <p:pic>
        <p:nvPicPr>
          <p:cNvPr id="8" name="Marcador de posición de imagen 7">
            <a:extLst>
              <a:ext uri="{FF2B5EF4-FFF2-40B4-BE49-F238E27FC236}">
                <a16:creationId xmlns:a16="http://schemas.microsoft.com/office/drawing/2014/main" id="{2B77211E-FD79-4694-9BEA-B1855FD5645D}"/>
              </a:ext>
            </a:extLst>
          </p:cNvPr>
          <p:cNvPicPr>
            <a:picLocks noGrp="1" noChangeAspect="1"/>
          </p:cNvPicPr>
          <p:nvPr>
            <p:ph type="pic" sz="quarter" idx="13"/>
          </p:nvPr>
        </p:nvPicPr>
        <p:blipFill>
          <a:blip r:embed="rId9">
            <a:extLst>
              <a:ext uri="{28A0092B-C50C-407E-A947-70E740481C1C}">
                <a14:useLocalDpi xmlns:a14="http://schemas.microsoft.com/office/drawing/2010/main" val="0"/>
              </a:ext>
            </a:extLst>
          </a:blip>
          <a:srcRect t="6510" b="6510"/>
          <a:stretch>
            <a:fillRect/>
          </a:stretch>
        </p:blipFill>
        <p:spPr>
          <a:xfrm>
            <a:off x="0" y="1"/>
            <a:ext cx="5913439" cy="6857999"/>
          </a:xfrm>
        </p:spPr>
      </p:pic>
    </p:spTree>
    <p:extLst>
      <p:ext uri="{BB962C8B-B14F-4D97-AF65-F5344CB8AC3E}">
        <p14:creationId xmlns:p14="http://schemas.microsoft.com/office/powerpoint/2010/main" val="3809182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C522C1-6871-40BE-8579-24086376EA37}"/>
              </a:ext>
            </a:extLst>
          </p:cNvPr>
          <p:cNvSpPr>
            <a:spLocks noGrp="1"/>
          </p:cNvSpPr>
          <p:nvPr>
            <p:ph type="title"/>
          </p:nvPr>
        </p:nvSpPr>
        <p:spPr/>
        <p:txBody>
          <a:bodyPr/>
          <a:lstStyle/>
          <a:p>
            <a:r>
              <a:rPr lang="es-EC" b="1" dirty="0"/>
              <a:t>ANTECEDENTES</a:t>
            </a:r>
          </a:p>
        </p:txBody>
      </p:sp>
      <p:cxnSp>
        <p:nvCxnSpPr>
          <p:cNvPr id="6" name="Conector recto 5">
            <a:extLst>
              <a:ext uri="{FF2B5EF4-FFF2-40B4-BE49-F238E27FC236}">
                <a16:creationId xmlns:a16="http://schemas.microsoft.com/office/drawing/2014/main" id="{3E7986A5-D357-48FF-8B31-5722269807B1}"/>
              </a:ext>
            </a:extLst>
          </p:cNvPr>
          <p:cNvCxnSpPr/>
          <p:nvPr/>
        </p:nvCxnSpPr>
        <p:spPr>
          <a:xfrm>
            <a:off x="838200" y="1499016"/>
            <a:ext cx="1077917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14D3114C-A0F2-4CC0-9BA9-559B4A4BD44F}"/>
              </a:ext>
            </a:extLst>
          </p:cNvPr>
          <p:cNvSpPr>
            <a:spLocks noGrp="1"/>
          </p:cNvSpPr>
          <p:nvPr>
            <p:ph idx="1"/>
          </p:nvPr>
        </p:nvSpPr>
        <p:spPr>
          <a:xfrm>
            <a:off x="838200" y="1825625"/>
            <a:ext cx="6147216" cy="4426746"/>
          </a:xfrm>
        </p:spPr>
        <p:txBody>
          <a:bodyPr>
            <a:normAutofit fontScale="92500"/>
          </a:bodyPr>
          <a:lstStyle/>
          <a:p>
            <a:pPr>
              <a:lnSpc>
                <a:spcPct val="120000"/>
              </a:lnSpc>
            </a:pPr>
            <a:r>
              <a:rPr lang="es-EC" dirty="0"/>
              <a:t>El marketing tradicional no es suficiente para que se puedan vender los productos y/o servicios, debido al cambio generacional y el uso progresivo de internet. Las campañas publicitarias pueden ser más eficaces si se las enfoca a los clientes interesados en comprar los productos, con lo cual se garantizaría el establecimiento de lazos de fidelidad. </a:t>
            </a:r>
          </a:p>
          <a:p>
            <a:endParaRPr lang="es-EC" dirty="0"/>
          </a:p>
        </p:txBody>
      </p:sp>
      <p:grpSp>
        <p:nvGrpSpPr>
          <p:cNvPr id="7" name="Group 4">
            <a:extLst>
              <a:ext uri="{FF2B5EF4-FFF2-40B4-BE49-F238E27FC236}">
                <a16:creationId xmlns:a16="http://schemas.microsoft.com/office/drawing/2014/main" id="{27BD0455-041F-45D8-87A1-03AC12DA6F05}"/>
              </a:ext>
            </a:extLst>
          </p:cNvPr>
          <p:cNvGrpSpPr>
            <a:grpSpLocks noChangeAspect="1"/>
          </p:cNvGrpSpPr>
          <p:nvPr/>
        </p:nvGrpSpPr>
        <p:grpSpPr bwMode="auto">
          <a:xfrm>
            <a:off x="7270229" y="1663429"/>
            <a:ext cx="4602293" cy="5194571"/>
            <a:chOff x="5784" y="2180"/>
            <a:chExt cx="3792" cy="4280"/>
          </a:xfrm>
        </p:grpSpPr>
        <p:sp>
          <p:nvSpPr>
            <p:cNvPr id="8" name="AutoShape 3">
              <a:extLst>
                <a:ext uri="{FF2B5EF4-FFF2-40B4-BE49-F238E27FC236}">
                  <a16:creationId xmlns:a16="http://schemas.microsoft.com/office/drawing/2014/main" id="{1D5E6693-B05F-403D-B5A6-F62294538F1A}"/>
                </a:ext>
              </a:extLst>
            </p:cNvPr>
            <p:cNvSpPr>
              <a:spLocks noChangeAspect="1" noChangeArrowheads="1" noTextEdit="1"/>
            </p:cNvSpPr>
            <p:nvPr/>
          </p:nvSpPr>
          <p:spPr bwMode="auto">
            <a:xfrm>
              <a:off x="5784" y="2180"/>
              <a:ext cx="3792" cy="4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5">
              <a:extLst>
                <a:ext uri="{FF2B5EF4-FFF2-40B4-BE49-F238E27FC236}">
                  <a16:creationId xmlns:a16="http://schemas.microsoft.com/office/drawing/2014/main" id="{AEC404A8-2225-4672-8B65-DA417BB56776}"/>
                </a:ext>
              </a:extLst>
            </p:cNvPr>
            <p:cNvSpPr>
              <a:spLocks noEditPoints="1"/>
            </p:cNvSpPr>
            <p:nvPr/>
          </p:nvSpPr>
          <p:spPr bwMode="auto">
            <a:xfrm>
              <a:off x="5786" y="5130"/>
              <a:ext cx="3790" cy="1330"/>
            </a:xfrm>
            <a:custGeom>
              <a:avLst/>
              <a:gdLst>
                <a:gd name="T0" fmla="*/ 777 w 1601"/>
                <a:gd name="T1" fmla="*/ 351 h 562"/>
                <a:gd name="T2" fmla="*/ 795 w 1601"/>
                <a:gd name="T3" fmla="*/ 347 h 562"/>
                <a:gd name="T4" fmla="*/ 776 w 1601"/>
                <a:gd name="T5" fmla="*/ 351 h 562"/>
                <a:gd name="T6" fmla="*/ 743 w 1601"/>
                <a:gd name="T7" fmla="*/ 337 h 562"/>
                <a:gd name="T8" fmla="*/ 693 w 1601"/>
                <a:gd name="T9" fmla="*/ 298 h 562"/>
                <a:gd name="T10" fmla="*/ 660 w 1601"/>
                <a:gd name="T11" fmla="*/ 285 h 562"/>
                <a:gd name="T12" fmla="*/ 781 w 1601"/>
                <a:gd name="T13" fmla="*/ 206 h 562"/>
                <a:gd name="T14" fmla="*/ 781 w 1601"/>
                <a:gd name="T15" fmla="*/ 206 h 562"/>
                <a:gd name="T16" fmla="*/ 1138 w 1601"/>
                <a:gd name="T17" fmla="*/ 44 h 562"/>
                <a:gd name="T18" fmla="*/ 1138 w 1601"/>
                <a:gd name="T19" fmla="*/ 44 h 562"/>
                <a:gd name="T20" fmla="*/ 724 w 1601"/>
                <a:gd name="T21" fmla="*/ 17 h 562"/>
                <a:gd name="T22" fmla="*/ 705 w 1601"/>
                <a:gd name="T23" fmla="*/ 92 h 562"/>
                <a:gd name="T24" fmla="*/ 676 w 1601"/>
                <a:gd name="T25" fmla="*/ 231 h 562"/>
                <a:gd name="T26" fmla="*/ 716 w 1601"/>
                <a:gd name="T27" fmla="*/ 150 h 562"/>
                <a:gd name="T28" fmla="*/ 498 w 1601"/>
                <a:gd name="T29" fmla="*/ 429 h 562"/>
                <a:gd name="T30" fmla="*/ 612 w 1601"/>
                <a:gd name="T31" fmla="*/ 363 h 562"/>
                <a:gd name="T32" fmla="*/ 1288 w 1601"/>
                <a:gd name="T33" fmla="*/ 422 h 562"/>
                <a:gd name="T34" fmla="*/ 1288 w 1601"/>
                <a:gd name="T35" fmla="*/ 330 h 562"/>
                <a:gd name="T36" fmla="*/ 1288 w 1601"/>
                <a:gd name="T37" fmla="*/ 422 h 562"/>
                <a:gd name="T38" fmla="*/ 876 w 1601"/>
                <a:gd name="T39" fmla="*/ 36 h 562"/>
                <a:gd name="T40" fmla="*/ 792 w 1601"/>
                <a:gd name="T41" fmla="*/ 126 h 562"/>
                <a:gd name="T42" fmla="*/ 914 w 1601"/>
                <a:gd name="T43" fmla="*/ 113 h 562"/>
                <a:gd name="T44" fmla="*/ 1049 w 1601"/>
                <a:gd name="T45" fmla="*/ 213 h 562"/>
                <a:gd name="T46" fmla="*/ 818 w 1601"/>
                <a:gd name="T47" fmla="*/ 269 h 562"/>
                <a:gd name="T48" fmla="*/ 778 w 1601"/>
                <a:gd name="T49" fmla="*/ 191 h 562"/>
                <a:gd name="T50" fmla="*/ 778 w 1601"/>
                <a:gd name="T51" fmla="*/ 185 h 562"/>
                <a:gd name="T52" fmla="*/ 800 w 1601"/>
                <a:gd name="T53" fmla="*/ 345 h 562"/>
                <a:gd name="T54" fmla="*/ 837 w 1601"/>
                <a:gd name="T55" fmla="*/ 354 h 562"/>
                <a:gd name="T56" fmla="*/ 761 w 1601"/>
                <a:gd name="T57" fmla="*/ 383 h 562"/>
                <a:gd name="T58" fmla="*/ 710 w 1601"/>
                <a:gd name="T59" fmla="*/ 401 h 562"/>
                <a:gd name="T60" fmla="*/ 691 w 1601"/>
                <a:gd name="T61" fmla="*/ 334 h 562"/>
                <a:gd name="T62" fmla="*/ 633 w 1601"/>
                <a:gd name="T63" fmla="*/ 305 h 562"/>
                <a:gd name="T64" fmla="*/ 622 w 1601"/>
                <a:gd name="T65" fmla="*/ 346 h 562"/>
                <a:gd name="T66" fmla="*/ 623 w 1601"/>
                <a:gd name="T67" fmla="*/ 243 h 562"/>
                <a:gd name="T68" fmla="*/ 449 w 1601"/>
                <a:gd name="T69" fmla="*/ 202 h 562"/>
                <a:gd name="T70" fmla="*/ 413 w 1601"/>
                <a:gd name="T71" fmla="*/ 90 h 562"/>
                <a:gd name="T72" fmla="*/ 415 w 1601"/>
                <a:gd name="T73" fmla="*/ 34 h 562"/>
                <a:gd name="T74" fmla="*/ 800 w 1601"/>
                <a:gd name="T75" fmla="*/ 562 h 562"/>
                <a:gd name="T76" fmla="*/ 1437 w 1601"/>
                <a:gd name="T77" fmla="*/ 121 h 562"/>
                <a:gd name="T78" fmla="*/ 1260 w 1601"/>
                <a:gd name="T79" fmla="*/ 206 h 562"/>
                <a:gd name="T80" fmla="*/ 1162 w 1601"/>
                <a:gd name="T81" fmla="*/ 249 h 562"/>
                <a:gd name="T82" fmla="*/ 1138 w 1601"/>
                <a:gd name="T83" fmla="*/ 44 h 562"/>
                <a:gd name="T84" fmla="*/ 886 w 1601"/>
                <a:gd name="T85" fmla="*/ 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562">
                  <a:moveTo>
                    <a:pt x="777" y="351"/>
                  </a:moveTo>
                  <a:cubicBezTo>
                    <a:pt x="777" y="351"/>
                    <a:pt x="777" y="351"/>
                    <a:pt x="777" y="351"/>
                  </a:cubicBezTo>
                  <a:cubicBezTo>
                    <a:pt x="777" y="351"/>
                    <a:pt x="777" y="351"/>
                    <a:pt x="777" y="351"/>
                  </a:cubicBezTo>
                  <a:cubicBezTo>
                    <a:pt x="777" y="351"/>
                    <a:pt x="777" y="351"/>
                    <a:pt x="777" y="351"/>
                  </a:cubicBezTo>
                  <a:moveTo>
                    <a:pt x="795" y="347"/>
                  </a:moveTo>
                  <a:cubicBezTo>
                    <a:pt x="795" y="347"/>
                    <a:pt x="795" y="347"/>
                    <a:pt x="795" y="347"/>
                  </a:cubicBezTo>
                  <a:cubicBezTo>
                    <a:pt x="795" y="347"/>
                    <a:pt x="795" y="347"/>
                    <a:pt x="795" y="347"/>
                  </a:cubicBezTo>
                  <a:moveTo>
                    <a:pt x="743" y="337"/>
                  </a:moveTo>
                  <a:cubicBezTo>
                    <a:pt x="752" y="346"/>
                    <a:pt x="764" y="351"/>
                    <a:pt x="776" y="351"/>
                  </a:cubicBezTo>
                  <a:cubicBezTo>
                    <a:pt x="764" y="351"/>
                    <a:pt x="752" y="346"/>
                    <a:pt x="743" y="337"/>
                  </a:cubicBezTo>
                  <a:moveTo>
                    <a:pt x="742" y="337"/>
                  </a:moveTo>
                  <a:cubicBezTo>
                    <a:pt x="743" y="337"/>
                    <a:pt x="743" y="337"/>
                    <a:pt x="743" y="337"/>
                  </a:cubicBezTo>
                  <a:cubicBezTo>
                    <a:pt x="743" y="337"/>
                    <a:pt x="743" y="337"/>
                    <a:pt x="742" y="337"/>
                  </a:cubicBezTo>
                  <a:moveTo>
                    <a:pt x="694" y="298"/>
                  </a:moveTo>
                  <a:cubicBezTo>
                    <a:pt x="694" y="298"/>
                    <a:pt x="694" y="298"/>
                    <a:pt x="693" y="298"/>
                  </a:cubicBezTo>
                  <a:cubicBezTo>
                    <a:pt x="693" y="298"/>
                    <a:pt x="693" y="298"/>
                    <a:pt x="693" y="298"/>
                  </a:cubicBezTo>
                  <a:cubicBezTo>
                    <a:pt x="694" y="298"/>
                    <a:pt x="694" y="298"/>
                    <a:pt x="694" y="298"/>
                  </a:cubicBezTo>
                  <a:moveTo>
                    <a:pt x="660" y="285"/>
                  </a:moveTo>
                  <a:cubicBezTo>
                    <a:pt x="669" y="293"/>
                    <a:pt x="681" y="298"/>
                    <a:pt x="693" y="298"/>
                  </a:cubicBezTo>
                  <a:cubicBezTo>
                    <a:pt x="681" y="298"/>
                    <a:pt x="669" y="293"/>
                    <a:pt x="660" y="285"/>
                  </a:cubicBezTo>
                  <a:moveTo>
                    <a:pt x="781" y="206"/>
                  </a:moveTo>
                  <a:cubicBezTo>
                    <a:pt x="786" y="221"/>
                    <a:pt x="798" y="235"/>
                    <a:pt x="818" y="246"/>
                  </a:cubicBezTo>
                  <a:cubicBezTo>
                    <a:pt x="798" y="235"/>
                    <a:pt x="786" y="221"/>
                    <a:pt x="781" y="206"/>
                  </a:cubicBezTo>
                  <a:moveTo>
                    <a:pt x="781" y="206"/>
                  </a:moveTo>
                  <a:cubicBezTo>
                    <a:pt x="781" y="206"/>
                    <a:pt x="781" y="206"/>
                    <a:pt x="781" y="206"/>
                  </a:cubicBezTo>
                  <a:cubicBezTo>
                    <a:pt x="781" y="206"/>
                    <a:pt x="781" y="206"/>
                    <a:pt x="781" y="206"/>
                  </a:cubicBezTo>
                  <a:moveTo>
                    <a:pt x="1138" y="44"/>
                  </a:moveTo>
                  <a:cubicBezTo>
                    <a:pt x="1138" y="53"/>
                    <a:pt x="1140" y="62"/>
                    <a:pt x="1145" y="70"/>
                  </a:cubicBezTo>
                  <a:cubicBezTo>
                    <a:pt x="1145" y="70"/>
                    <a:pt x="1145" y="70"/>
                    <a:pt x="1145" y="70"/>
                  </a:cubicBezTo>
                  <a:cubicBezTo>
                    <a:pt x="1140" y="62"/>
                    <a:pt x="1138" y="53"/>
                    <a:pt x="1138" y="44"/>
                  </a:cubicBezTo>
                  <a:cubicBezTo>
                    <a:pt x="1138" y="44"/>
                    <a:pt x="1138" y="44"/>
                    <a:pt x="1138" y="44"/>
                  </a:cubicBezTo>
                  <a:moveTo>
                    <a:pt x="746" y="3"/>
                  </a:moveTo>
                  <a:cubicBezTo>
                    <a:pt x="724" y="17"/>
                    <a:pt x="724" y="17"/>
                    <a:pt x="724" y="17"/>
                  </a:cubicBezTo>
                  <a:cubicBezTo>
                    <a:pt x="722" y="23"/>
                    <a:pt x="720" y="26"/>
                    <a:pt x="720" y="26"/>
                  </a:cubicBezTo>
                  <a:cubicBezTo>
                    <a:pt x="720" y="26"/>
                    <a:pt x="720" y="26"/>
                    <a:pt x="720" y="26"/>
                  </a:cubicBezTo>
                  <a:cubicBezTo>
                    <a:pt x="715" y="48"/>
                    <a:pt x="710" y="71"/>
                    <a:pt x="705" y="92"/>
                  </a:cubicBezTo>
                  <a:cubicBezTo>
                    <a:pt x="705" y="141"/>
                    <a:pt x="705" y="141"/>
                    <a:pt x="705" y="141"/>
                  </a:cubicBezTo>
                  <a:cubicBezTo>
                    <a:pt x="705" y="156"/>
                    <a:pt x="698" y="172"/>
                    <a:pt x="683" y="185"/>
                  </a:cubicBezTo>
                  <a:cubicBezTo>
                    <a:pt x="679" y="207"/>
                    <a:pt x="676" y="223"/>
                    <a:pt x="676" y="231"/>
                  </a:cubicBezTo>
                  <a:cubicBezTo>
                    <a:pt x="676" y="232"/>
                    <a:pt x="676" y="233"/>
                    <a:pt x="676" y="234"/>
                  </a:cubicBezTo>
                  <a:cubicBezTo>
                    <a:pt x="678" y="254"/>
                    <a:pt x="697" y="275"/>
                    <a:pt x="708" y="285"/>
                  </a:cubicBezTo>
                  <a:cubicBezTo>
                    <a:pt x="715" y="253"/>
                    <a:pt x="715" y="223"/>
                    <a:pt x="716" y="150"/>
                  </a:cubicBezTo>
                  <a:cubicBezTo>
                    <a:pt x="718" y="66"/>
                    <a:pt x="746" y="3"/>
                    <a:pt x="746" y="3"/>
                  </a:cubicBezTo>
                  <a:moveTo>
                    <a:pt x="555" y="442"/>
                  </a:moveTo>
                  <a:cubicBezTo>
                    <a:pt x="535" y="442"/>
                    <a:pt x="514" y="438"/>
                    <a:pt x="498" y="429"/>
                  </a:cubicBezTo>
                  <a:cubicBezTo>
                    <a:pt x="467" y="410"/>
                    <a:pt x="467" y="381"/>
                    <a:pt x="498" y="363"/>
                  </a:cubicBezTo>
                  <a:cubicBezTo>
                    <a:pt x="514" y="354"/>
                    <a:pt x="535" y="349"/>
                    <a:pt x="555" y="349"/>
                  </a:cubicBezTo>
                  <a:cubicBezTo>
                    <a:pt x="576" y="349"/>
                    <a:pt x="596" y="354"/>
                    <a:pt x="612" y="363"/>
                  </a:cubicBezTo>
                  <a:cubicBezTo>
                    <a:pt x="643" y="381"/>
                    <a:pt x="643" y="410"/>
                    <a:pt x="612" y="429"/>
                  </a:cubicBezTo>
                  <a:cubicBezTo>
                    <a:pt x="596" y="438"/>
                    <a:pt x="576" y="442"/>
                    <a:pt x="555" y="442"/>
                  </a:cubicBezTo>
                  <a:moveTo>
                    <a:pt x="1288" y="422"/>
                  </a:moveTo>
                  <a:cubicBezTo>
                    <a:pt x="1267" y="422"/>
                    <a:pt x="1246" y="418"/>
                    <a:pt x="1231" y="409"/>
                  </a:cubicBezTo>
                  <a:cubicBezTo>
                    <a:pt x="1199" y="391"/>
                    <a:pt x="1199" y="361"/>
                    <a:pt x="1231" y="343"/>
                  </a:cubicBezTo>
                  <a:cubicBezTo>
                    <a:pt x="1246" y="334"/>
                    <a:pt x="1267" y="330"/>
                    <a:pt x="1288" y="330"/>
                  </a:cubicBezTo>
                  <a:cubicBezTo>
                    <a:pt x="1308" y="330"/>
                    <a:pt x="1329" y="334"/>
                    <a:pt x="1344" y="343"/>
                  </a:cubicBezTo>
                  <a:cubicBezTo>
                    <a:pt x="1376" y="361"/>
                    <a:pt x="1376" y="391"/>
                    <a:pt x="1344" y="409"/>
                  </a:cubicBezTo>
                  <a:cubicBezTo>
                    <a:pt x="1329" y="418"/>
                    <a:pt x="1308" y="422"/>
                    <a:pt x="1288" y="422"/>
                  </a:cubicBezTo>
                  <a:moveTo>
                    <a:pt x="886" y="0"/>
                  </a:moveTo>
                  <a:cubicBezTo>
                    <a:pt x="885" y="33"/>
                    <a:pt x="885" y="33"/>
                    <a:pt x="885" y="33"/>
                  </a:cubicBezTo>
                  <a:cubicBezTo>
                    <a:pt x="885" y="33"/>
                    <a:pt x="882" y="34"/>
                    <a:pt x="876" y="36"/>
                  </a:cubicBezTo>
                  <a:cubicBezTo>
                    <a:pt x="876" y="47"/>
                    <a:pt x="874" y="60"/>
                    <a:pt x="869" y="65"/>
                  </a:cubicBezTo>
                  <a:cubicBezTo>
                    <a:pt x="858" y="78"/>
                    <a:pt x="848" y="71"/>
                    <a:pt x="823" y="105"/>
                  </a:cubicBezTo>
                  <a:cubicBezTo>
                    <a:pt x="814" y="117"/>
                    <a:pt x="803" y="124"/>
                    <a:pt x="792" y="126"/>
                  </a:cubicBezTo>
                  <a:cubicBezTo>
                    <a:pt x="788" y="143"/>
                    <a:pt x="784" y="160"/>
                    <a:pt x="781" y="175"/>
                  </a:cubicBezTo>
                  <a:cubicBezTo>
                    <a:pt x="786" y="161"/>
                    <a:pt x="798" y="147"/>
                    <a:pt x="818" y="135"/>
                  </a:cubicBezTo>
                  <a:cubicBezTo>
                    <a:pt x="844" y="120"/>
                    <a:pt x="879" y="113"/>
                    <a:pt x="914" y="113"/>
                  </a:cubicBezTo>
                  <a:cubicBezTo>
                    <a:pt x="948" y="113"/>
                    <a:pt x="983" y="120"/>
                    <a:pt x="1009" y="135"/>
                  </a:cubicBezTo>
                  <a:cubicBezTo>
                    <a:pt x="1036" y="151"/>
                    <a:pt x="1049" y="171"/>
                    <a:pt x="1049" y="191"/>
                  </a:cubicBezTo>
                  <a:cubicBezTo>
                    <a:pt x="1049" y="213"/>
                    <a:pt x="1049" y="213"/>
                    <a:pt x="1049" y="213"/>
                  </a:cubicBezTo>
                  <a:cubicBezTo>
                    <a:pt x="1049" y="233"/>
                    <a:pt x="1036" y="253"/>
                    <a:pt x="1009" y="269"/>
                  </a:cubicBezTo>
                  <a:cubicBezTo>
                    <a:pt x="983" y="284"/>
                    <a:pt x="948" y="292"/>
                    <a:pt x="914" y="292"/>
                  </a:cubicBezTo>
                  <a:cubicBezTo>
                    <a:pt x="879" y="292"/>
                    <a:pt x="844" y="284"/>
                    <a:pt x="818" y="269"/>
                  </a:cubicBezTo>
                  <a:cubicBezTo>
                    <a:pt x="791" y="253"/>
                    <a:pt x="778" y="233"/>
                    <a:pt x="778" y="213"/>
                  </a:cubicBezTo>
                  <a:cubicBezTo>
                    <a:pt x="778" y="191"/>
                    <a:pt x="778" y="191"/>
                    <a:pt x="778" y="191"/>
                  </a:cubicBezTo>
                  <a:cubicBezTo>
                    <a:pt x="778" y="191"/>
                    <a:pt x="778" y="191"/>
                    <a:pt x="778" y="191"/>
                  </a:cubicBezTo>
                  <a:cubicBezTo>
                    <a:pt x="778" y="191"/>
                    <a:pt x="778" y="191"/>
                    <a:pt x="778" y="191"/>
                  </a:cubicBezTo>
                  <a:cubicBezTo>
                    <a:pt x="778" y="191"/>
                    <a:pt x="778" y="191"/>
                    <a:pt x="778" y="191"/>
                  </a:cubicBezTo>
                  <a:cubicBezTo>
                    <a:pt x="778" y="189"/>
                    <a:pt x="778" y="187"/>
                    <a:pt x="778" y="185"/>
                  </a:cubicBezTo>
                  <a:cubicBezTo>
                    <a:pt x="768" y="232"/>
                    <a:pt x="759" y="270"/>
                    <a:pt x="759" y="284"/>
                  </a:cubicBezTo>
                  <a:cubicBezTo>
                    <a:pt x="759" y="285"/>
                    <a:pt x="759" y="286"/>
                    <a:pt x="759" y="286"/>
                  </a:cubicBezTo>
                  <a:cubicBezTo>
                    <a:pt x="762" y="316"/>
                    <a:pt x="800" y="345"/>
                    <a:pt x="800" y="345"/>
                  </a:cubicBezTo>
                  <a:cubicBezTo>
                    <a:pt x="800" y="345"/>
                    <a:pt x="800" y="345"/>
                    <a:pt x="800" y="345"/>
                  </a:cubicBezTo>
                  <a:cubicBezTo>
                    <a:pt x="835" y="348"/>
                    <a:pt x="835" y="348"/>
                    <a:pt x="835" y="348"/>
                  </a:cubicBezTo>
                  <a:cubicBezTo>
                    <a:pt x="839" y="349"/>
                    <a:pt x="840" y="353"/>
                    <a:pt x="837" y="354"/>
                  </a:cubicBezTo>
                  <a:cubicBezTo>
                    <a:pt x="787" y="383"/>
                    <a:pt x="787" y="383"/>
                    <a:pt x="787" y="383"/>
                  </a:cubicBezTo>
                  <a:cubicBezTo>
                    <a:pt x="783" y="386"/>
                    <a:pt x="778" y="387"/>
                    <a:pt x="774" y="387"/>
                  </a:cubicBezTo>
                  <a:cubicBezTo>
                    <a:pt x="769" y="387"/>
                    <a:pt x="765" y="386"/>
                    <a:pt x="761" y="383"/>
                  </a:cubicBezTo>
                  <a:cubicBezTo>
                    <a:pt x="716" y="358"/>
                    <a:pt x="716" y="358"/>
                    <a:pt x="716" y="358"/>
                  </a:cubicBezTo>
                  <a:cubicBezTo>
                    <a:pt x="716" y="399"/>
                    <a:pt x="716" y="399"/>
                    <a:pt x="716" y="399"/>
                  </a:cubicBezTo>
                  <a:cubicBezTo>
                    <a:pt x="714" y="400"/>
                    <a:pt x="712" y="401"/>
                    <a:pt x="710" y="401"/>
                  </a:cubicBezTo>
                  <a:cubicBezTo>
                    <a:pt x="707" y="401"/>
                    <a:pt x="705" y="399"/>
                    <a:pt x="705" y="399"/>
                  </a:cubicBezTo>
                  <a:cubicBezTo>
                    <a:pt x="705" y="399"/>
                    <a:pt x="708" y="382"/>
                    <a:pt x="695" y="345"/>
                  </a:cubicBezTo>
                  <a:cubicBezTo>
                    <a:pt x="693" y="341"/>
                    <a:pt x="692" y="338"/>
                    <a:pt x="691" y="334"/>
                  </a:cubicBezTo>
                  <a:cubicBezTo>
                    <a:pt x="691" y="334"/>
                    <a:pt x="691" y="334"/>
                    <a:pt x="691" y="334"/>
                  </a:cubicBezTo>
                  <a:cubicBezTo>
                    <a:pt x="686" y="334"/>
                    <a:pt x="682" y="333"/>
                    <a:pt x="678" y="331"/>
                  </a:cubicBezTo>
                  <a:cubicBezTo>
                    <a:pt x="633" y="305"/>
                    <a:pt x="633" y="305"/>
                    <a:pt x="633" y="305"/>
                  </a:cubicBezTo>
                  <a:cubicBezTo>
                    <a:pt x="633" y="346"/>
                    <a:pt x="633" y="346"/>
                    <a:pt x="633" y="346"/>
                  </a:cubicBezTo>
                  <a:cubicBezTo>
                    <a:pt x="631" y="348"/>
                    <a:pt x="629" y="348"/>
                    <a:pt x="627" y="348"/>
                  </a:cubicBezTo>
                  <a:cubicBezTo>
                    <a:pt x="624" y="348"/>
                    <a:pt x="622" y="346"/>
                    <a:pt x="622" y="346"/>
                  </a:cubicBezTo>
                  <a:cubicBezTo>
                    <a:pt x="622" y="346"/>
                    <a:pt x="625" y="329"/>
                    <a:pt x="611" y="292"/>
                  </a:cubicBezTo>
                  <a:cubicBezTo>
                    <a:pt x="598" y="256"/>
                    <a:pt x="623" y="243"/>
                    <a:pt x="623" y="243"/>
                  </a:cubicBezTo>
                  <a:cubicBezTo>
                    <a:pt x="623" y="243"/>
                    <a:pt x="623" y="243"/>
                    <a:pt x="623" y="243"/>
                  </a:cubicBezTo>
                  <a:cubicBezTo>
                    <a:pt x="625" y="234"/>
                    <a:pt x="627" y="225"/>
                    <a:pt x="628" y="216"/>
                  </a:cubicBezTo>
                  <a:cubicBezTo>
                    <a:pt x="605" y="223"/>
                    <a:pt x="580" y="227"/>
                    <a:pt x="555" y="227"/>
                  </a:cubicBezTo>
                  <a:cubicBezTo>
                    <a:pt x="517" y="227"/>
                    <a:pt x="479" y="219"/>
                    <a:pt x="449" y="202"/>
                  </a:cubicBezTo>
                  <a:cubicBezTo>
                    <a:pt x="420" y="185"/>
                    <a:pt x="406" y="163"/>
                    <a:pt x="406" y="141"/>
                  </a:cubicBezTo>
                  <a:cubicBezTo>
                    <a:pt x="406" y="64"/>
                    <a:pt x="406" y="64"/>
                    <a:pt x="406" y="64"/>
                  </a:cubicBezTo>
                  <a:cubicBezTo>
                    <a:pt x="406" y="72"/>
                    <a:pt x="408" y="81"/>
                    <a:pt x="413" y="90"/>
                  </a:cubicBezTo>
                  <a:cubicBezTo>
                    <a:pt x="413" y="90"/>
                    <a:pt x="413" y="90"/>
                    <a:pt x="413" y="90"/>
                  </a:cubicBezTo>
                  <a:cubicBezTo>
                    <a:pt x="413" y="90"/>
                    <a:pt x="413" y="90"/>
                    <a:pt x="413" y="90"/>
                  </a:cubicBezTo>
                  <a:cubicBezTo>
                    <a:pt x="403" y="71"/>
                    <a:pt x="403" y="52"/>
                    <a:pt x="415" y="34"/>
                  </a:cubicBezTo>
                  <a:cubicBezTo>
                    <a:pt x="415" y="33"/>
                    <a:pt x="414" y="33"/>
                    <a:pt x="414" y="33"/>
                  </a:cubicBezTo>
                  <a:cubicBezTo>
                    <a:pt x="167" y="81"/>
                    <a:pt x="0" y="173"/>
                    <a:pt x="0" y="280"/>
                  </a:cubicBezTo>
                  <a:cubicBezTo>
                    <a:pt x="0" y="436"/>
                    <a:pt x="358" y="562"/>
                    <a:pt x="800" y="562"/>
                  </a:cubicBezTo>
                  <a:cubicBezTo>
                    <a:pt x="1243" y="562"/>
                    <a:pt x="1601" y="436"/>
                    <a:pt x="1601" y="280"/>
                  </a:cubicBezTo>
                  <a:cubicBezTo>
                    <a:pt x="1601" y="216"/>
                    <a:pt x="1540" y="156"/>
                    <a:pt x="1437" y="109"/>
                  </a:cubicBezTo>
                  <a:cubicBezTo>
                    <a:pt x="1437" y="121"/>
                    <a:pt x="1437" y="121"/>
                    <a:pt x="1437" y="121"/>
                  </a:cubicBezTo>
                  <a:cubicBezTo>
                    <a:pt x="1437" y="143"/>
                    <a:pt x="1422" y="165"/>
                    <a:pt x="1393" y="182"/>
                  </a:cubicBezTo>
                  <a:cubicBezTo>
                    <a:pt x="1364" y="199"/>
                    <a:pt x="1326" y="207"/>
                    <a:pt x="1288" y="207"/>
                  </a:cubicBezTo>
                  <a:cubicBezTo>
                    <a:pt x="1278" y="207"/>
                    <a:pt x="1269" y="207"/>
                    <a:pt x="1260" y="206"/>
                  </a:cubicBezTo>
                  <a:cubicBezTo>
                    <a:pt x="1260" y="249"/>
                    <a:pt x="1260" y="249"/>
                    <a:pt x="1260" y="249"/>
                  </a:cubicBezTo>
                  <a:cubicBezTo>
                    <a:pt x="1260" y="249"/>
                    <a:pt x="1238" y="263"/>
                    <a:pt x="1209" y="263"/>
                  </a:cubicBezTo>
                  <a:cubicBezTo>
                    <a:pt x="1195" y="263"/>
                    <a:pt x="1178" y="260"/>
                    <a:pt x="1162" y="249"/>
                  </a:cubicBezTo>
                  <a:cubicBezTo>
                    <a:pt x="1162" y="168"/>
                    <a:pt x="1162" y="168"/>
                    <a:pt x="1162" y="168"/>
                  </a:cubicBezTo>
                  <a:cubicBezTo>
                    <a:pt x="1146" y="154"/>
                    <a:pt x="1138" y="137"/>
                    <a:pt x="1138" y="121"/>
                  </a:cubicBezTo>
                  <a:cubicBezTo>
                    <a:pt x="1138" y="44"/>
                    <a:pt x="1138" y="44"/>
                    <a:pt x="1138" y="44"/>
                  </a:cubicBezTo>
                  <a:cubicBezTo>
                    <a:pt x="1130" y="39"/>
                    <a:pt x="1122" y="33"/>
                    <a:pt x="1113" y="26"/>
                  </a:cubicBezTo>
                  <a:cubicBezTo>
                    <a:pt x="1113" y="26"/>
                    <a:pt x="1112" y="24"/>
                    <a:pt x="1111" y="20"/>
                  </a:cubicBezTo>
                  <a:cubicBezTo>
                    <a:pt x="1040" y="10"/>
                    <a:pt x="965" y="3"/>
                    <a:pt x="886" y="0"/>
                  </a:cubicBezTo>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a:extLst>
                <a:ext uri="{FF2B5EF4-FFF2-40B4-BE49-F238E27FC236}">
                  <a16:creationId xmlns:a16="http://schemas.microsoft.com/office/drawing/2014/main" id="{03D33A82-96BC-402D-B094-25A9A0800762}"/>
                </a:ext>
              </a:extLst>
            </p:cNvPr>
            <p:cNvSpPr>
              <a:spLocks/>
            </p:cNvSpPr>
            <p:nvPr/>
          </p:nvSpPr>
          <p:spPr bwMode="auto">
            <a:xfrm>
              <a:off x="7566" y="5133"/>
              <a:ext cx="299" cy="314"/>
            </a:xfrm>
            <a:custGeom>
              <a:avLst/>
              <a:gdLst>
                <a:gd name="T0" fmla="*/ 117 w 126"/>
                <a:gd name="T1" fmla="*/ 64 h 133"/>
                <a:gd name="T2" fmla="*/ 122 w 126"/>
                <a:gd name="T3" fmla="*/ 18 h 133"/>
                <a:gd name="T4" fmla="*/ 107 w 126"/>
                <a:gd name="T5" fmla="*/ 3 h 133"/>
                <a:gd name="T6" fmla="*/ 47 w 126"/>
                <a:gd name="T7" fmla="*/ 35 h 133"/>
                <a:gd name="T8" fmla="*/ 9 w 126"/>
                <a:gd name="T9" fmla="*/ 111 h 133"/>
                <a:gd name="T10" fmla="*/ 71 w 126"/>
                <a:gd name="T11" fmla="*/ 104 h 133"/>
                <a:gd name="T12" fmla="*/ 117 w 126"/>
                <a:gd name="T13" fmla="*/ 64 h 133"/>
              </a:gdLst>
              <a:ahLst/>
              <a:cxnLst>
                <a:cxn ang="0">
                  <a:pos x="T0" y="T1"/>
                </a:cxn>
                <a:cxn ang="0">
                  <a:pos x="T2" y="T3"/>
                </a:cxn>
                <a:cxn ang="0">
                  <a:pos x="T4" y="T5"/>
                </a:cxn>
                <a:cxn ang="0">
                  <a:pos x="T6" y="T7"/>
                </a:cxn>
                <a:cxn ang="0">
                  <a:pos x="T8" y="T9"/>
                </a:cxn>
                <a:cxn ang="0">
                  <a:pos x="T10" y="T11"/>
                </a:cxn>
                <a:cxn ang="0">
                  <a:pos x="T12" y="T13"/>
                </a:cxn>
              </a:cxnLst>
              <a:rect l="0" t="0" r="r" b="b"/>
              <a:pathLst>
                <a:path w="126" h="133">
                  <a:moveTo>
                    <a:pt x="117" y="64"/>
                  </a:moveTo>
                  <a:cubicBezTo>
                    <a:pt x="125" y="55"/>
                    <a:pt x="126" y="29"/>
                    <a:pt x="122" y="18"/>
                  </a:cubicBezTo>
                  <a:cubicBezTo>
                    <a:pt x="120" y="11"/>
                    <a:pt x="116" y="5"/>
                    <a:pt x="107" y="3"/>
                  </a:cubicBezTo>
                  <a:cubicBezTo>
                    <a:pt x="86" y="0"/>
                    <a:pt x="65" y="6"/>
                    <a:pt x="47" y="35"/>
                  </a:cubicBezTo>
                  <a:cubicBezTo>
                    <a:pt x="28" y="63"/>
                    <a:pt x="0" y="90"/>
                    <a:pt x="9" y="111"/>
                  </a:cubicBezTo>
                  <a:cubicBezTo>
                    <a:pt x="17" y="133"/>
                    <a:pt x="51" y="132"/>
                    <a:pt x="71" y="104"/>
                  </a:cubicBezTo>
                  <a:cubicBezTo>
                    <a:pt x="96" y="70"/>
                    <a:pt x="106" y="77"/>
                    <a:pt x="117" y="64"/>
                  </a:cubicBezTo>
                </a:path>
              </a:pathLst>
            </a:custGeom>
            <a:solidFill>
              <a:srgbClr val="121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7">
              <a:extLst>
                <a:ext uri="{FF2B5EF4-FFF2-40B4-BE49-F238E27FC236}">
                  <a16:creationId xmlns:a16="http://schemas.microsoft.com/office/drawing/2014/main" id="{DD7F59C0-53F8-4473-8653-8EFD16691C68}"/>
                </a:ext>
              </a:extLst>
            </p:cNvPr>
            <p:cNvSpPr>
              <a:spLocks/>
            </p:cNvSpPr>
            <p:nvPr/>
          </p:nvSpPr>
          <p:spPr bwMode="auto">
            <a:xfrm>
              <a:off x="7671" y="4915"/>
              <a:ext cx="215" cy="336"/>
            </a:xfrm>
            <a:custGeom>
              <a:avLst/>
              <a:gdLst>
                <a:gd name="T0" fmla="*/ 89 w 91"/>
                <a:gd name="T1" fmla="*/ 124 h 142"/>
                <a:gd name="T2" fmla="*/ 0 w 91"/>
                <a:gd name="T3" fmla="*/ 124 h 142"/>
                <a:gd name="T4" fmla="*/ 0 w 91"/>
                <a:gd name="T5" fmla="*/ 0 h 142"/>
                <a:gd name="T6" fmla="*/ 91 w 91"/>
                <a:gd name="T7" fmla="*/ 0 h 142"/>
                <a:gd name="T8" fmla="*/ 89 w 91"/>
                <a:gd name="T9" fmla="*/ 124 h 142"/>
              </a:gdLst>
              <a:ahLst/>
              <a:cxnLst>
                <a:cxn ang="0">
                  <a:pos x="T0" y="T1"/>
                </a:cxn>
                <a:cxn ang="0">
                  <a:pos x="T2" y="T3"/>
                </a:cxn>
                <a:cxn ang="0">
                  <a:pos x="T4" y="T5"/>
                </a:cxn>
                <a:cxn ang="0">
                  <a:pos x="T6" y="T7"/>
                </a:cxn>
                <a:cxn ang="0">
                  <a:pos x="T8" y="T9"/>
                </a:cxn>
              </a:cxnLst>
              <a:rect l="0" t="0" r="r" b="b"/>
              <a:pathLst>
                <a:path w="91" h="142">
                  <a:moveTo>
                    <a:pt x="89" y="124"/>
                  </a:moveTo>
                  <a:cubicBezTo>
                    <a:pt x="89" y="124"/>
                    <a:pt x="42" y="142"/>
                    <a:pt x="0" y="124"/>
                  </a:cubicBezTo>
                  <a:cubicBezTo>
                    <a:pt x="0" y="0"/>
                    <a:pt x="0" y="0"/>
                    <a:pt x="0" y="0"/>
                  </a:cubicBezTo>
                  <a:cubicBezTo>
                    <a:pt x="91" y="0"/>
                    <a:pt x="91" y="0"/>
                    <a:pt x="91" y="0"/>
                  </a:cubicBezTo>
                  <a:cubicBezTo>
                    <a:pt x="89" y="124"/>
                    <a:pt x="89" y="124"/>
                    <a:pt x="89" y="124"/>
                  </a:cubicBezTo>
                </a:path>
              </a:pathLst>
            </a:custGeom>
            <a:solidFill>
              <a:srgbClr val="2932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8">
              <a:extLst>
                <a:ext uri="{FF2B5EF4-FFF2-40B4-BE49-F238E27FC236}">
                  <a16:creationId xmlns:a16="http://schemas.microsoft.com/office/drawing/2014/main" id="{6E1CEA65-E063-4371-AD38-3B35573DAD2B}"/>
                </a:ext>
              </a:extLst>
            </p:cNvPr>
            <p:cNvSpPr>
              <a:spLocks/>
            </p:cNvSpPr>
            <p:nvPr/>
          </p:nvSpPr>
          <p:spPr bwMode="auto">
            <a:xfrm>
              <a:off x="8033" y="5133"/>
              <a:ext cx="298" cy="314"/>
            </a:xfrm>
            <a:custGeom>
              <a:avLst/>
              <a:gdLst>
                <a:gd name="T0" fmla="*/ 9 w 126"/>
                <a:gd name="T1" fmla="*/ 64 h 133"/>
                <a:gd name="T2" fmla="*/ 4 w 126"/>
                <a:gd name="T3" fmla="*/ 18 h 133"/>
                <a:gd name="T4" fmla="*/ 19 w 126"/>
                <a:gd name="T5" fmla="*/ 3 h 133"/>
                <a:gd name="T6" fmla="*/ 80 w 126"/>
                <a:gd name="T7" fmla="*/ 35 h 133"/>
                <a:gd name="T8" fmla="*/ 118 w 126"/>
                <a:gd name="T9" fmla="*/ 111 h 133"/>
                <a:gd name="T10" fmla="*/ 56 w 126"/>
                <a:gd name="T11" fmla="*/ 104 h 133"/>
                <a:gd name="T12" fmla="*/ 9 w 126"/>
                <a:gd name="T13" fmla="*/ 64 h 133"/>
              </a:gdLst>
              <a:ahLst/>
              <a:cxnLst>
                <a:cxn ang="0">
                  <a:pos x="T0" y="T1"/>
                </a:cxn>
                <a:cxn ang="0">
                  <a:pos x="T2" y="T3"/>
                </a:cxn>
                <a:cxn ang="0">
                  <a:pos x="T4" y="T5"/>
                </a:cxn>
                <a:cxn ang="0">
                  <a:pos x="T6" y="T7"/>
                </a:cxn>
                <a:cxn ang="0">
                  <a:pos x="T8" y="T9"/>
                </a:cxn>
                <a:cxn ang="0">
                  <a:pos x="T10" y="T11"/>
                </a:cxn>
                <a:cxn ang="0">
                  <a:pos x="T12" y="T13"/>
                </a:cxn>
              </a:cxnLst>
              <a:rect l="0" t="0" r="r" b="b"/>
              <a:pathLst>
                <a:path w="126" h="133">
                  <a:moveTo>
                    <a:pt x="9" y="64"/>
                  </a:moveTo>
                  <a:cubicBezTo>
                    <a:pt x="2" y="55"/>
                    <a:pt x="0" y="29"/>
                    <a:pt x="4" y="18"/>
                  </a:cubicBezTo>
                  <a:cubicBezTo>
                    <a:pt x="6" y="11"/>
                    <a:pt x="11" y="5"/>
                    <a:pt x="19" y="3"/>
                  </a:cubicBezTo>
                  <a:cubicBezTo>
                    <a:pt x="41" y="0"/>
                    <a:pt x="62" y="6"/>
                    <a:pt x="80" y="35"/>
                  </a:cubicBezTo>
                  <a:cubicBezTo>
                    <a:pt x="98" y="63"/>
                    <a:pt x="126" y="90"/>
                    <a:pt x="118" y="111"/>
                  </a:cubicBezTo>
                  <a:cubicBezTo>
                    <a:pt x="110" y="133"/>
                    <a:pt x="76" y="132"/>
                    <a:pt x="56" y="104"/>
                  </a:cubicBezTo>
                  <a:cubicBezTo>
                    <a:pt x="31" y="70"/>
                    <a:pt x="20" y="77"/>
                    <a:pt x="9" y="64"/>
                  </a:cubicBezTo>
                  <a:close/>
                </a:path>
              </a:pathLst>
            </a:custGeom>
            <a:solidFill>
              <a:srgbClr val="121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9">
              <a:extLst>
                <a:ext uri="{FF2B5EF4-FFF2-40B4-BE49-F238E27FC236}">
                  <a16:creationId xmlns:a16="http://schemas.microsoft.com/office/drawing/2014/main" id="{8B8DF4B9-79D8-49DE-8211-7541F770FAD7}"/>
                </a:ext>
              </a:extLst>
            </p:cNvPr>
            <p:cNvSpPr>
              <a:spLocks/>
            </p:cNvSpPr>
            <p:nvPr/>
          </p:nvSpPr>
          <p:spPr bwMode="auto">
            <a:xfrm>
              <a:off x="8007" y="4915"/>
              <a:ext cx="217" cy="336"/>
            </a:xfrm>
            <a:custGeom>
              <a:avLst/>
              <a:gdLst>
                <a:gd name="T0" fmla="*/ 2 w 92"/>
                <a:gd name="T1" fmla="*/ 124 h 142"/>
                <a:gd name="T2" fmla="*/ 92 w 92"/>
                <a:gd name="T3" fmla="*/ 124 h 142"/>
                <a:gd name="T4" fmla="*/ 92 w 92"/>
                <a:gd name="T5" fmla="*/ 0 h 142"/>
                <a:gd name="T6" fmla="*/ 0 w 92"/>
                <a:gd name="T7" fmla="*/ 0 h 142"/>
                <a:gd name="T8" fmla="*/ 2 w 92"/>
                <a:gd name="T9" fmla="*/ 124 h 142"/>
              </a:gdLst>
              <a:ahLst/>
              <a:cxnLst>
                <a:cxn ang="0">
                  <a:pos x="T0" y="T1"/>
                </a:cxn>
                <a:cxn ang="0">
                  <a:pos x="T2" y="T3"/>
                </a:cxn>
                <a:cxn ang="0">
                  <a:pos x="T4" y="T5"/>
                </a:cxn>
                <a:cxn ang="0">
                  <a:pos x="T6" y="T7"/>
                </a:cxn>
                <a:cxn ang="0">
                  <a:pos x="T8" y="T9"/>
                </a:cxn>
              </a:cxnLst>
              <a:rect l="0" t="0" r="r" b="b"/>
              <a:pathLst>
                <a:path w="92" h="142">
                  <a:moveTo>
                    <a:pt x="2" y="124"/>
                  </a:moveTo>
                  <a:cubicBezTo>
                    <a:pt x="2" y="124"/>
                    <a:pt x="49" y="142"/>
                    <a:pt x="92" y="124"/>
                  </a:cubicBezTo>
                  <a:cubicBezTo>
                    <a:pt x="92" y="0"/>
                    <a:pt x="92" y="0"/>
                    <a:pt x="92" y="0"/>
                  </a:cubicBezTo>
                  <a:cubicBezTo>
                    <a:pt x="0" y="0"/>
                    <a:pt x="0" y="0"/>
                    <a:pt x="0" y="0"/>
                  </a:cubicBezTo>
                  <a:lnTo>
                    <a:pt x="2" y="124"/>
                  </a:lnTo>
                  <a:close/>
                </a:path>
              </a:pathLst>
            </a:custGeom>
            <a:solidFill>
              <a:srgbClr val="2932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a:extLst>
                <a:ext uri="{FF2B5EF4-FFF2-40B4-BE49-F238E27FC236}">
                  <a16:creationId xmlns:a16="http://schemas.microsoft.com/office/drawing/2014/main" id="{5B5A3D46-D6FF-484C-A590-F7C0BA46ED15}"/>
                </a:ext>
              </a:extLst>
            </p:cNvPr>
            <p:cNvSpPr>
              <a:spLocks/>
            </p:cNvSpPr>
            <p:nvPr/>
          </p:nvSpPr>
          <p:spPr bwMode="auto">
            <a:xfrm>
              <a:off x="8156" y="3086"/>
              <a:ext cx="771" cy="693"/>
            </a:xfrm>
            <a:custGeom>
              <a:avLst/>
              <a:gdLst>
                <a:gd name="T0" fmla="*/ 258 w 326"/>
                <a:gd name="T1" fmla="*/ 26 h 293"/>
                <a:gd name="T2" fmla="*/ 223 w 326"/>
                <a:gd name="T3" fmla="*/ 82 h 293"/>
                <a:gd name="T4" fmla="*/ 211 w 326"/>
                <a:gd name="T5" fmla="*/ 56 h 293"/>
                <a:gd name="T6" fmla="*/ 199 w 326"/>
                <a:gd name="T7" fmla="*/ 128 h 293"/>
                <a:gd name="T8" fmla="*/ 113 w 326"/>
                <a:gd name="T9" fmla="*/ 210 h 293"/>
                <a:gd name="T10" fmla="*/ 80 w 326"/>
                <a:gd name="T11" fmla="*/ 201 h 293"/>
                <a:gd name="T12" fmla="*/ 65 w 326"/>
                <a:gd name="T13" fmla="*/ 145 h 293"/>
                <a:gd name="T14" fmla="*/ 65 w 326"/>
                <a:gd name="T15" fmla="*/ 145 h 293"/>
                <a:gd name="T16" fmla="*/ 0 w 326"/>
                <a:gd name="T17" fmla="*/ 168 h 293"/>
                <a:gd name="T18" fmla="*/ 35 w 326"/>
                <a:gd name="T19" fmla="*/ 246 h 293"/>
                <a:gd name="T20" fmla="*/ 133 w 326"/>
                <a:gd name="T21" fmla="*/ 263 h 293"/>
                <a:gd name="T22" fmla="*/ 229 w 326"/>
                <a:gd name="T23" fmla="*/ 164 h 293"/>
                <a:gd name="T24" fmla="*/ 258 w 326"/>
                <a:gd name="T25" fmla="*/ 2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6" h="293">
                  <a:moveTo>
                    <a:pt x="258" y="26"/>
                  </a:moveTo>
                  <a:cubicBezTo>
                    <a:pt x="238" y="52"/>
                    <a:pt x="223" y="82"/>
                    <a:pt x="223" y="82"/>
                  </a:cubicBezTo>
                  <a:cubicBezTo>
                    <a:pt x="229" y="64"/>
                    <a:pt x="223" y="17"/>
                    <a:pt x="211" y="56"/>
                  </a:cubicBezTo>
                  <a:cubicBezTo>
                    <a:pt x="199" y="95"/>
                    <a:pt x="199" y="128"/>
                    <a:pt x="199" y="128"/>
                  </a:cubicBezTo>
                  <a:cubicBezTo>
                    <a:pt x="113" y="210"/>
                    <a:pt x="113" y="210"/>
                    <a:pt x="113" y="210"/>
                  </a:cubicBezTo>
                  <a:cubicBezTo>
                    <a:pt x="102" y="220"/>
                    <a:pt x="84" y="215"/>
                    <a:pt x="80" y="201"/>
                  </a:cubicBezTo>
                  <a:cubicBezTo>
                    <a:pt x="65" y="145"/>
                    <a:pt x="65" y="145"/>
                    <a:pt x="65" y="145"/>
                  </a:cubicBezTo>
                  <a:cubicBezTo>
                    <a:pt x="65" y="145"/>
                    <a:pt x="65" y="145"/>
                    <a:pt x="65" y="145"/>
                  </a:cubicBezTo>
                  <a:cubicBezTo>
                    <a:pt x="56" y="155"/>
                    <a:pt x="36" y="170"/>
                    <a:pt x="0" y="168"/>
                  </a:cubicBezTo>
                  <a:cubicBezTo>
                    <a:pt x="35" y="246"/>
                    <a:pt x="35" y="246"/>
                    <a:pt x="35" y="246"/>
                  </a:cubicBezTo>
                  <a:cubicBezTo>
                    <a:pt x="53" y="284"/>
                    <a:pt x="103" y="293"/>
                    <a:pt x="133" y="263"/>
                  </a:cubicBezTo>
                  <a:cubicBezTo>
                    <a:pt x="229" y="164"/>
                    <a:pt x="229" y="164"/>
                    <a:pt x="229" y="164"/>
                  </a:cubicBezTo>
                  <a:cubicBezTo>
                    <a:pt x="326" y="80"/>
                    <a:pt x="278" y="0"/>
                    <a:pt x="258" y="26"/>
                  </a:cubicBezTo>
                  <a:close/>
                </a:path>
              </a:pathLst>
            </a:custGeom>
            <a:solidFill>
              <a:srgbClr val="FDD4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a:extLst>
                <a:ext uri="{FF2B5EF4-FFF2-40B4-BE49-F238E27FC236}">
                  <a16:creationId xmlns:a16="http://schemas.microsoft.com/office/drawing/2014/main" id="{506DF4FD-4B14-4FEF-ACBC-76A0DC0FDF28}"/>
                </a:ext>
              </a:extLst>
            </p:cNvPr>
            <p:cNvSpPr>
              <a:spLocks/>
            </p:cNvSpPr>
            <p:nvPr/>
          </p:nvSpPr>
          <p:spPr bwMode="auto">
            <a:xfrm>
              <a:off x="6882" y="3086"/>
              <a:ext cx="772" cy="693"/>
            </a:xfrm>
            <a:custGeom>
              <a:avLst/>
              <a:gdLst>
                <a:gd name="T0" fmla="*/ 69 w 326"/>
                <a:gd name="T1" fmla="*/ 26 h 293"/>
                <a:gd name="T2" fmla="*/ 104 w 326"/>
                <a:gd name="T3" fmla="*/ 82 h 293"/>
                <a:gd name="T4" fmla="*/ 115 w 326"/>
                <a:gd name="T5" fmla="*/ 56 h 293"/>
                <a:gd name="T6" fmla="*/ 127 w 326"/>
                <a:gd name="T7" fmla="*/ 128 h 293"/>
                <a:gd name="T8" fmla="*/ 214 w 326"/>
                <a:gd name="T9" fmla="*/ 211 h 293"/>
                <a:gd name="T10" fmla="*/ 246 w 326"/>
                <a:gd name="T11" fmla="*/ 202 h 293"/>
                <a:gd name="T12" fmla="*/ 261 w 326"/>
                <a:gd name="T13" fmla="*/ 145 h 293"/>
                <a:gd name="T14" fmla="*/ 261 w 326"/>
                <a:gd name="T15" fmla="*/ 145 h 293"/>
                <a:gd name="T16" fmla="*/ 326 w 326"/>
                <a:gd name="T17" fmla="*/ 168 h 293"/>
                <a:gd name="T18" fmla="*/ 291 w 326"/>
                <a:gd name="T19" fmla="*/ 246 h 293"/>
                <a:gd name="T20" fmla="*/ 194 w 326"/>
                <a:gd name="T21" fmla="*/ 263 h 293"/>
                <a:gd name="T22" fmla="*/ 97 w 326"/>
                <a:gd name="T23" fmla="*/ 164 h 293"/>
                <a:gd name="T24" fmla="*/ 69 w 326"/>
                <a:gd name="T25" fmla="*/ 2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6" h="293">
                  <a:moveTo>
                    <a:pt x="69" y="26"/>
                  </a:moveTo>
                  <a:cubicBezTo>
                    <a:pt x="89" y="52"/>
                    <a:pt x="104" y="82"/>
                    <a:pt x="104" y="82"/>
                  </a:cubicBezTo>
                  <a:cubicBezTo>
                    <a:pt x="97" y="64"/>
                    <a:pt x="103" y="17"/>
                    <a:pt x="115" y="56"/>
                  </a:cubicBezTo>
                  <a:cubicBezTo>
                    <a:pt x="128" y="95"/>
                    <a:pt x="127" y="128"/>
                    <a:pt x="127" y="128"/>
                  </a:cubicBezTo>
                  <a:cubicBezTo>
                    <a:pt x="214" y="211"/>
                    <a:pt x="214" y="211"/>
                    <a:pt x="214" y="211"/>
                  </a:cubicBezTo>
                  <a:cubicBezTo>
                    <a:pt x="225" y="221"/>
                    <a:pt x="242" y="216"/>
                    <a:pt x="246" y="202"/>
                  </a:cubicBezTo>
                  <a:cubicBezTo>
                    <a:pt x="261" y="145"/>
                    <a:pt x="261" y="145"/>
                    <a:pt x="261" y="145"/>
                  </a:cubicBezTo>
                  <a:cubicBezTo>
                    <a:pt x="261" y="145"/>
                    <a:pt x="261" y="145"/>
                    <a:pt x="261" y="145"/>
                  </a:cubicBezTo>
                  <a:cubicBezTo>
                    <a:pt x="270" y="155"/>
                    <a:pt x="291" y="170"/>
                    <a:pt x="326" y="168"/>
                  </a:cubicBezTo>
                  <a:cubicBezTo>
                    <a:pt x="291" y="246"/>
                    <a:pt x="291" y="246"/>
                    <a:pt x="291" y="246"/>
                  </a:cubicBezTo>
                  <a:cubicBezTo>
                    <a:pt x="274" y="284"/>
                    <a:pt x="223" y="293"/>
                    <a:pt x="194" y="263"/>
                  </a:cubicBezTo>
                  <a:cubicBezTo>
                    <a:pt x="97" y="164"/>
                    <a:pt x="97" y="164"/>
                    <a:pt x="97" y="164"/>
                  </a:cubicBezTo>
                  <a:cubicBezTo>
                    <a:pt x="0" y="80"/>
                    <a:pt x="49" y="0"/>
                    <a:pt x="69" y="26"/>
                  </a:cubicBezTo>
                </a:path>
              </a:pathLst>
            </a:custGeom>
            <a:solidFill>
              <a:srgbClr val="FDD4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a:extLst>
                <a:ext uri="{FF2B5EF4-FFF2-40B4-BE49-F238E27FC236}">
                  <a16:creationId xmlns:a16="http://schemas.microsoft.com/office/drawing/2014/main" id="{76906369-3479-43B8-BD3B-10990BBF6125}"/>
                </a:ext>
              </a:extLst>
            </p:cNvPr>
            <p:cNvSpPr>
              <a:spLocks/>
            </p:cNvSpPr>
            <p:nvPr/>
          </p:nvSpPr>
          <p:spPr bwMode="auto">
            <a:xfrm>
              <a:off x="6882" y="3086"/>
              <a:ext cx="772" cy="693"/>
            </a:xfrm>
            <a:custGeom>
              <a:avLst/>
              <a:gdLst>
                <a:gd name="T0" fmla="*/ 69 w 326"/>
                <a:gd name="T1" fmla="*/ 26 h 293"/>
                <a:gd name="T2" fmla="*/ 104 w 326"/>
                <a:gd name="T3" fmla="*/ 82 h 293"/>
                <a:gd name="T4" fmla="*/ 115 w 326"/>
                <a:gd name="T5" fmla="*/ 56 h 293"/>
                <a:gd name="T6" fmla="*/ 127 w 326"/>
                <a:gd name="T7" fmla="*/ 128 h 293"/>
                <a:gd name="T8" fmla="*/ 214 w 326"/>
                <a:gd name="T9" fmla="*/ 211 h 293"/>
                <a:gd name="T10" fmla="*/ 246 w 326"/>
                <a:gd name="T11" fmla="*/ 202 h 293"/>
                <a:gd name="T12" fmla="*/ 261 w 326"/>
                <a:gd name="T13" fmla="*/ 145 h 293"/>
                <a:gd name="T14" fmla="*/ 261 w 326"/>
                <a:gd name="T15" fmla="*/ 145 h 293"/>
                <a:gd name="T16" fmla="*/ 326 w 326"/>
                <a:gd name="T17" fmla="*/ 168 h 293"/>
                <a:gd name="T18" fmla="*/ 291 w 326"/>
                <a:gd name="T19" fmla="*/ 246 h 293"/>
                <a:gd name="T20" fmla="*/ 194 w 326"/>
                <a:gd name="T21" fmla="*/ 263 h 293"/>
                <a:gd name="T22" fmla="*/ 97 w 326"/>
                <a:gd name="T23" fmla="*/ 164 h 293"/>
                <a:gd name="T24" fmla="*/ 69 w 326"/>
                <a:gd name="T25" fmla="*/ 2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6" h="293">
                  <a:moveTo>
                    <a:pt x="69" y="26"/>
                  </a:moveTo>
                  <a:cubicBezTo>
                    <a:pt x="89" y="52"/>
                    <a:pt x="104" y="82"/>
                    <a:pt x="104" y="82"/>
                  </a:cubicBezTo>
                  <a:cubicBezTo>
                    <a:pt x="97" y="64"/>
                    <a:pt x="103" y="17"/>
                    <a:pt x="115" y="56"/>
                  </a:cubicBezTo>
                  <a:cubicBezTo>
                    <a:pt x="128" y="95"/>
                    <a:pt x="127" y="128"/>
                    <a:pt x="127" y="128"/>
                  </a:cubicBezTo>
                  <a:cubicBezTo>
                    <a:pt x="214" y="211"/>
                    <a:pt x="214" y="211"/>
                    <a:pt x="214" y="211"/>
                  </a:cubicBezTo>
                  <a:cubicBezTo>
                    <a:pt x="225" y="221"/>
                    <a:pt x="242" y="216"/>
                    <a:pt x="246" y="202"/>
                  </a:cubicBezTo>
                  <a:cubicBezTo>
                    <a:pt x="261" y="145"/>
                    <a:pt x="261" y="145"/>
                    <a:pt x="261" y="145"/>
                  </a:cubicBezTo>
                  <a:cubicBezTo>
                    <a:pt x="261" y="145"/>
                    <a:pt x="261" y="145"/>
                    <a:pt x="261" y="145"/>
                  </a:cubicBezTo>
                  <a:cubicBezTo>
                    <a:pt x="270" y="155"/>
                    <a:pt x="291" y="170"/>
                    <a:pt x="326" y="168"/>
                  </a:cubicBezTo>
                  <a:cubicBezTo>
                    <a:pt x="291" y="246"/>
                    <a:pt x="291" y="246"/>
                    <a:pt x="291" y="246"/>
                  </a:cubicBezTo>
                  <a:cubicBezTo>
                    <a:pt x="274" y="284"/>
                    <a:pt x="223" y="293"/>
                    <a:pt x="194" y="263"/>
                  </a:cubicBezTo>
                  <a:cubicBezTo>
                    <a:pt x="97" y="164"/>
                    <a:pt x="97" y="164"/>
                    <a:pt x="97" y="164"/>
                  </a:cubicBezTo>
                  <a:cubicBezTo>
                    <a:pt x="0" y="80"/>
                    <a:pt x="49" y="0"/>
                    <a:pt x="69" y="26"/>
                  </a:cubicBezTo>
                </a:path>
              </a:pathLst>
            </a:custGeom>
            <a:solidFill>
              <a:srgbClr val="FDD4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a:extLst>
                <a:ext uri="{FF2B5EF4-FFF2-40B4-BE49-F238E27FC236}">
                  <a16:creationId xmlns:a16="http://schemas.microsoft.com/office/drawing/2014/main" id="{348F32A4-7194-47B9-89FC-702F179E8774}"/>
                </a:ext>
              </a:extLst>
            </p:cNvPr>
            <p:cNvSpPr>
              <a:spLocks/>
            </p:cNvSpPr>
            <p:nvPr/>
          </p:nvSpPr>
          <p:spPr bwMode="auto">
            <a:xfrm>
              <a:off x="6982" y="3283"/>
              <a:ext cx="672" cy="496"/>
            </a:xfrm>
            <a:custGeom>
              <a:avLst/>
              <a:gdLst>
                <a:gd name="T0" fmla="*/ 272 w 284"/>
                <a:gd name="T1" fmla="*/ 85 h 210"/>
                <a:gd name="T2" fmla="*/ 244 w 284"/>
                <a:gd name="T3" fmla="*/ 148 h 210"/>
                <a:gd name="T4" fmla="*/ 147 w 284"/>
                <a:gd name="T5" fmla="*/ 165 h 210"/>
                <a:gd name="T6" fmla="*/ 50 w 284"/>
                <a:gd name="T7" fmla="*/ 66 h 210"/>
                <a:gd name="T8" fmla="*/ 0 w 284"/>
                <a:gd name="T9" fmla="*/ 0 h 210"/>
                <a:gd name="T10" fmla="*/ 55 w 284"/>
                <a:gd name="T11" fmla="*/ 81 h 210"/>
                <a:gd name="T12" fmla="*/ 152 w 284"/>
                <a:gd name="T13" fmla="*/ 180 h 210"/>
                <a:gd name="T14" fmla="*/ 249 w 284"/>
                <a:gd name="T15" fmla="*/ 163 h 210"/>
                <a:gd name="T16" fmla="*/ 284 w 284"/>
                <a:gd name="T17" fmla="*/ 85 h 210"/>
                <a:gd name="T18" fmla="*/ 272 w 284"/>
                <a:gd name="T19" fmla="*/ 8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210">
                  <a:moveTo>
                    <a:pt x="272" y="85"/>
                  </a:moveTo>
                  <a:cubicBezTo>
                    <a:pt x="244" y="148"/>
                    <a:pt x="244" y="148"/>
                    <a:pt x="244" y="148"/>
                  </a:cubicBezTo>
                  <a:cubicBezTo>
                    <a:pt x="227" y="186"/>
                    <a:pt x="176" y="195"/>
                    <a:pt x="147" y="165"/>
                  </a:cubicBezTo>
                  <a:cubicBezTo>
                    <a:pt x="50" y="66"/>
                    <a:pt x="50" y="66"/>
                    <a:pt x="50" y="66"/>
                  </a:cubicBezTo>
                  <a:cubicBezTo>
                    <a:pt x="24" y="43"/>
                    <a:pt x="8" y="20"/>
                    <a:pt x="0" y="0"/>
                  </a:cubicBezTo>
                  <a:cubicBezTo>
                    <a:pt x="6" y="23"/>
                    <a:pt x="22" y="52"/>
                    <a:pt x="55" y="81"/>
                  </a:cubicBezTo>
                  <a:cubicBezTo>
                    <a:pt x="152" y="180"/>
                    <a:pt x="152" y="180"/>
                    <a:pt x="152" y="180"/>
                  </a:cubicBezTo>
                  <a:cubicBezTo>
                    <a:pt x="181" y="210"/>
                    <a:pt x="232" y="201"/>
                    <a:pt x="249" y="163"/>
                  </a:cubicBezTo>
                  <a:cubicBezTo>
                    <a:pt x="284" y="85"/>
                    <a:pt x="284" y="85"/>
                    <a:pt x="284" y="85"/>
                  </a:cubicBezTo>
                  <a:cubicBezTo>
                    <a:pt x="280" y="85"/>
                    <a:pt x="276" y="85"/>
                    <a:pt x="272" y="85"/>
                  </a:cubicBezTo>
                </a:path>
              </a:pathLst>
            </a:custGeom>
            <a:solidFill>
              <a:srgbClr val="FBC4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a:extLst>
                <a:ext uri="{FF2B5EF4-FFF2-40B4-BE49-F238E27FC236}">
                  <a16:creationId xmlns:a16="http://schemas.microsoft.com/office/drawing/2014/main" id="{19D5E40B-0DF3-4454-87F4-B8EA8A564FEA}"/>
                </a:ext>
              </a:extLst>
            </p:cNvPr>
            <p:cNvSpPr>
              <a:spLocks/>
            </p:cNvSpPr>
            <p:nvPr/>
          </p:nvSpPr>
          <p:spPr bwMode="auto">
            <a:xfrm>
              <a:off x="6896" y="3107"/>
              <a:ext cx="559" cy="646"/>
            </a:xfrm>
            <a:custGeom>
              <a:avLst/>
              <a:gdLst>
                <a:gd name="T0" fmla="*/ 199 w 236"/>
                <a:gd name="T1" fmla="*/ 254 h 273"/>
                <a:gd name="T2" fmla="*/ 102 w 236"/>
                <a:gd name="T3" fmla="*/ 155 h 273"/>
                <a:gd name="T4" fmla="*/ 59 w 236"/>
                <a:gd name="T5" fmla="*/ 14 h 273"/>
                <a:gd name="T6" fmla="*/ 91 w 236"/>
                <a:gd name="T7" fmla="*/ 155 h 273"/>
                <a:gd name="T8" fmla="*/ 188 w 236"/>
                <a:gd name="T9" fmla="*/ 254 h 273"/>
                <a:gd name="T10" fmla="*/ 236 w 236"/>
                <a:gd name="T11" fmla="*/ 272 h 273"/>
                <a:gd name="T12" fmla="*/ 199 w 236"/>
                <a:gd name="T13" fmla="*/ 254 h 273"/>
              </a:gdLst>
              <a:ahLst/>
              <a:cxnLst>
                <a:cxn ang="0">
                  <a:pos x="T0" y="T1"/>
                </a:cxn>
                <a:cxn ang="0">
                  <a:pos x="T2" y="T3"/>
                </a:cxn>
                <a:cxn ang="0">
                  <a:pos x="T4" y="T5"/>
                </a:cxn>
                <a:cxn ang="0">
                  <a:pos x="T6" y="T7"/>
                </a:cxn>
                <a:cxn ang="0">
                  <a:pos x="T8" y="T9"/>
                </a:cxn>
                <a:cxn ang="0">
                  <a:pos x="T10" y="T11"/>
                </a:cxn>
                <a:cxn ang="0">
                  <a:pos x="T12" y="T13"/>
                </a:cxn>
              </a:cxnLst>
              <a:rect l="0" t="0" r="r" b="b"/>
              <a:pathLst>
                <a:path w="236" h="273">
                  <a:moveTo>
                    <a:pt x="199" y="254"/>
                  </a:moveTo>
                  <a:cubicBezTo>
                    <a:pt x="102" y="155"/>
                    <a:pt x="102" y="155"/>
                    <a:pt x="102" y="155"/>
                  </a:cubicBezTo>
                  <a:cubicBezTo>
                    <a:pt x="25" y="88"/>
                    <a:pt x="40" y="25"/>
                    <a:pt x="59" y="14"/>
                  </a:cubicBezTo>
                  <a:cubicBezTo>
                    <a:pt x="37" y="0"/>
                    <a:pt x="0" y="75"/>
                    <a:pt x="91" y="155"/>
                  </a:cubicBezTo>
                  <a:cubicBezTo>
                    <a:pt x="188" y="254"/>
                    <a:pt x="188" y="254"/>
                    <a:pt x="188" y="254"/>
                  </a:cubicBezTo>
                  <a:cubicBezTo>
                    <a:pt x="201" y="268"/>
                    <a:pt x="219" y="273"/>
                    <a:pt x="236" y="272"/>
                  </a:cubicBezTo>
                  <a:cubicBezTo>
                    <a:pt x="222" y="270"/>
                    <a:pt x="209" y="265"/>
                    <a:pt x="199" y="254"/>
                  </a:cubicBezTo>
                  <a:close/>
                </a:path>
              </a:pathLst>
            </a:custGeom>
            <a:solidFill>
              <a:srgbClr val="FBC4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a:extLst>
                <a:ext uri="{FF2B5EF4-FFF2-40B4-BE49-F238E27FC236}">
                  <a16:creationId xmlns:a16="http://schemas.microsoft.com/office/drawing/2014/main" id="{552CBD71-6506-4CF0-99E4-133364A49744}"/>
                </a:ext>
              </a:extLst>
            </p:cNvPr>
            <p:cNvSpPr>
              <a:spLocks/>
            </p:cNvSpPr>
            <p:nvPr/>
          </p:nvSpPr>
          <p:spPr bwMode="auto">
            <a:xfrm>
              <a:off x="7486" y="3081"/>
              <a:ext cx="838" cy="696"/>
            </a:xfrm>
            <a:custGeom>
              <a:avLst/>
              <a:gdLst>
                <a:gd name="T0" fmla="*/ 71 w 354"/>
                <a:gd name="T1" fmla="*/ 170 h 294"/>
                <a:gd name="T2" fmla="*/ 59 w 354"/>
                <a:gd name="T3" fmla="*/ 266 h 294"/>
                <a:gd name="T4" fmla="*/ 62 w 354"/>
                <a:gd name="T5" fmla="*/ 294 h 294"/>
                <a:gd name="T6" fmla="*/ 294 w 354"/>
                <a:gd name="T7" fmla="*/ 288 h 294"/>
                <a:gd name="T8" fmla="*/ 295 w 354"/>
                <a:gd name="T9" fmla="*/ 266 h 294"/>
                <a:gd name="T10" fmla="*/ 283 w 354"/>
                <a:gd name="T11" fmla="*/ 170 h 294"/>
                <a:gd name="T12" fmla="*/ 354 w 354"/>
                <a:gd name="T13" fmla="*/ 138 h 294"/>
                <a:gd name="T14" fmla="*/ 339 w 354"/>
                <a:gd name="T15" fmla="*/ 76 h 294"/>
                <a:gd name="T16" fmla="*/ 213 w 354"/>
                <a:gd name="T17" fmla="*/ 6 h 294"/>
                <a:gd name="T18" fmla="*/ 213 w 354"/>
                <a:gd name="T19" fmla="*/ 19 h 294"/>
                <a:gd name="T20" fmla="*/ 179 w 354"/>
                <a:gd name="T21" fmla="*/ 42 h 294"/>
                <a:gd name="T22" fmla="*/ 144 w 354"/>
                <a:gd name="T23" fmla="*/ 19 h 294"/>
                <a:gd name="T24" fmla="*/ 144 w 354"/>
                <a:gd name="T25" fmla="*/ 8 h 294"/>
                <a:gd name="T26" fmla="*/ 16 w 354"/>
                <a:gd name="T27" fmla="*/ 76 h 294"/>
                <a:gd name="T28" fmla="*/ 0 w 354"/>
                <a:gd name="T29" fmla="*/ 138 h 294"/>
                <a:gd name="T30" fmla="*/ 71 w 354"/>
                <a:gd name="T31" fmla="*/ 17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4" h="294">
                  <a:moveTo>
                    <a:pt x="71" y="170"/>
                  </a:moveTo>
                  <a:cubicBezTo>
                    <a:pt x="71" y="170"/>
                    <a:pt x="63" y="248"/>
                    <a:pt x="59" y="266"/>
                  </a:cubicBezTo>
                  <a:cubicBezTo>
                    <a:pt x="57" y="275"/>
                    <a:pt x="59" y="286"/>
                    <a:pt x="62" y="294"/>
                  </a:cubicBezTo>
                  <a:cubicBezTo>
                    <a:pt x="137" y="279"/>
                    <a:pt x="218" y="277"/>
                    <a:pt x="294" y="288"/>
                  </a:cubicBezTo>
                  <a:cubicBezTo>
                    <a:pt x="296" y="281"/>
                    <a:pt x="297" y="273"/>
                    <a:pt x="295" y="266"/>
                  </a:cubicBezTo>
                  <a:cubicBezTo>
                    <a:pt x="291" y="248"/>
                    <a:pt x="283" y="170"/>
                    <a:pt x="283" y="170"/>
                  </a:cubicBezTo>
                  <a:cubicBezTo>
                    <a:pt x="335" y="173"/>
                    <a:pt x="354" y="138"/>
                    <a:pt x="354" y="138"/>
                  </a:cubicBezTo>
                  <a:cubicBezTo>
                    <a:pt x="339" y="76"/>
                    <a:pt x="339" y="76"/>
                    <a:pt x="339" y="76"/>
                  </a:cubicBezTo>
                  <a:cubicBezTo>
                    <a:pt x="318" y="13"/>
                    <a:pt x="240" y="6"/>
                    <a:pt x="213" y="6"/>
                  </a:cubicBezTo>
                  <a:cubicBezTo>
                    <a:pt x="213" y="19"/>
                    <a:pt x="213" y="19"/>
                    <a:pt x="213" y="19"/>
                  </a:cubicBezTo>
                  <a:cubicBezTo>
                    <a:pt x="213" y="32"/>
                    <a:pt x="198" y="42"/>
                    <a:pt x="179" y="42"/>
                  </a:cubicBezTo>
                  <a:cubicBezTo>
                    <a:pt x="159" y="42"/>
                    <a:pt x="144" y="32"/>
                    <a:pt x="144" y="19"/>
                  </a:cubicBezTo>
                  <a:cubicBezTo>
                    <a:pt x="144" y="8"/>
                    <a:pt x="144" y="8"/>
                    <a:pt x="144" y="8"/>
                  </a:cubicBezTo>
                  <a:cubicBezTo>
                    <a:pt x="146" y="7"/>
                    <a:pt x="41" y="0"/>
                    <a:pt x="16" y="76"/>
                  </a:cubicBezTo>
                  <a:cubicBezTo>
                    <a:pt x="0" y="138"/>
                    <a:pt x="0" y="138"/>
                    <a:pt x="0" y="138"/>
                  </a:cubicBezTo>
                  <a:cubicBezTo>
                    <a:pt x="0" y="138"/>
                    <a:pt x="19" y="173"/>
                    <a:pt x="71" y="170"/>
                  </a:cubicBezTo>
                </a:path>
              </a:pathLst>
            </a:custGeom>
            <a:solidFill>
              <a:srgbClr val="7A28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a:extLst>
                <a:ext uri="{FF2B5EF4-FFF2-40B4-BE49-F238E27FC236}">
                  <a16:creationId xmlns:a16="http://schemas.microsoft.com/office/drawing/2014/main" id="{45274925-0CB2-406A-A0CA-7FF77B260D4B}"/>
                </a:ext>
              </a:extLst>
            </p:cNvPr>
            <p:cNvSpPr>
              <a:spLocks/>
            </p:cNvSpPr>
            <p:nvPr/>
          </p:nvSpPr>
          <p:spPr bwMode="auto">
            <a:xfrm>
              <a:off x="7824" y="3006"/>
              <a:ext cx="168" cy="175"/>
            </a:xfrm>
            <a:custGeom>
              <a:avLst/>
              <a:gdLst>
                <a:gd name="T0" fmla="*/ 53 w 71"/>
                <a:gd name="T1" fmla="*/ 17 h 74"/>
                <a:gd name="T2" fmla="*/ 0 w 71"/>
                <a:gd name="T3" fmla="*/ 35 h 74"/>
                <a:gd name="T4" fmla="*/ 0 w 71"/>
                <a:gd name="T5" fmla="*/ 52 h 74"/>
                <a:gd name="T6" fmla="*/ 36 w 71"/>
                <a:gd name="T7" fmla="*/ 74 h 74"/>
                <a:gd name="T8" fmla="*/ 71 w 71"/>
                <a:gd name="T9" fmla="*/ 52 h 74"/>
                <a:gd name="T10" fmla="*/ 71 w 71"/>
                <a:gd name="T11" fmla="*/ 0 h 74"/>
                <a:gd name="T12" fmla="*/ 53 w 71"/>
                <a:gd name="T13" fmla="*/ 17 h 74"/>
              </a:gdLst>
              <a:ahLst/>
              <a:cxnLst>
                <a:cxn ang="0">
                  <a:pos x="T0" y="T1"/>
                </a:cxn>
                <a:cxn ang="0">
                  <a:pos x="T2" y="T3"/>
                </a:cxn>
                <a:cxn ang="0">
                  <a:pos x="T4" y="T5"/>
                </a:cxn>
                <a:cxn ang="0">
                  <a:pos x="T6" y="T7"/>
                </a:cxn>
                <a:cxn ang="0">
                  <a:pos x="T8" y="T9"/>
                </a:cxn>
                <a:cxn ang="0">
                  <a:pos x="T10" y="T11"/>
                </a:cxn>
                <a:cxn ang="0">
                  <a:pos x="T12" y="T13"/>
                </a:cxn>
              </a:cxnLst>
              <a:rect l="0" t="0" r="r" b="b"/>
              <a:pathLst>
                <a:path w="71" h="74">
                  <a:moveTo>
                    <a:pt x="53" y="17"/>
                  </a:moveTo>
                  <a:cubicBezTo>
                    <a:pt x="33" y="30"/>
                    <a:pt x="12" y="33"/>
                    <a:pt x="0" y="35"/>
                  </a:cubicBezTo>
                  <a:cubicBezTo>
                    <a:pt x="0" y="52"/>
                    <a:pt x="0" y="52"/>
                    <a:pt x="0" y="52"/>
                  </a:cubicBezTo>
                  <a:cubicBezTo>
                    <a:pt x="0" y="64"/>
                    <a:pt x="16" y="74"/>
                    <a:pt x="36" y="74"/>
                  </a:cubicBezTo>
                  <a:cubicBezTo>
                    <a:pt x="55" y="74"/>
                    <a:pt x="71" y="64"/>
                    <a:pt x="71" y="52"/>
                  </a:cubicBezTo>
                  <a:cubicBezTo>
                    <a:pt x="71" y="0"/>
                    <a:pt x="71" y="0"/>
                    <a:pt x="71" y="0"/>
                  </a:cubicBezTo>
                  <a:cubicBezTo>
                    <a:pt x="66" y="5"/>
                    <a:pt x="60" y="13"/>
                    <a:pt x="53" y="17"/>
                  </a:cubicBezTo>
                </a:path>
              </a:pathLst>
            </a:custGeom>
            <a:solidFill>
              <a:srgbClr val="FDD4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a:extLst>
                <a:ext uri="{FF2B5EF4-FFF2-40B4-BE49-F238E27FC236}">
                  <a16:creationId xmlns:a16="http://schemas.microsoft.com/office/drawing/2014/main" id="{951CC4D7-2CDE-4C6C-9243-4D3D6D0147DC}"/>
                </a:ext>
              </a:extLst>
            </p:cNvPr>
            <p:cNvSpPr>
              <a:spLocks/>
            </p:cNvSpPr>
            <p:nvPr/>
          </p:nvSpPr>
          <p:spPr bwMode="auto">
            <a:xfrm>
              <a:off x="7824" y="3006"/>
              <a:ext cx="168" cy="139"/>
            </a:xfrm>
            <a:custGeom>
              <a:avLst/>
              <a:gdLst>
                <a:gd name="T0" fmla="*/ 53 w 71"/>
                <a:gd name="T1" fmla="*/ 39 h 59"/>
                <a:gd name="T2" fmla="*/ 71 w 71"/>
                <a:gd name="T3" fmla="*/ 24 h 59"/>
                <a:gd name="T4" fmla="*/ 71 w 71"/>
                <a:gd name="T5" fmla="*/ 0 h 59"/>
                <a:gd name="T6" fmla="*/ 53 w 71"/>
                <a:gd name="T7" fmla="*/ 17 h 59"/>
                <a:gd name="T8" fmla="*/ 0 w 71"/>
                <a:gd name="T9" fmla="*/ 35 h 59"/>
                <a:gd name="T10" fmla="*/ 0 w 71"/>
                <a:gd name="T11" fmla="*/ 52 h 59"/>
                <a:gd name="T12" fmla="*/ 2 w 71"/>
                <a:gd name="T13" fmla="*/ 59 h 59"/>
                <a:gd name="T14" fmla="*/ 53 w 71"/>
                <a:gd name="T15" fmla="*/ 3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59">
                  <a:moveTo>
                    <a:pt x="53" y="39"/>
                  </a:moveTo>
                  <a:cubicBezTo>
                    <a:pt x="60" y="34"/>
                    <a:pt x="66" y="29"/>
                    <a:pt x="71" y="24"/>
                  </a:cubicBezTo>
                  <a:cubicBezTo>
                    <a:pt x="71" y="0"/>
                    <a:pt x="71" y="0"/>
                    <a:pt x="71" y="0"/>
                  </a:cubicBezTo>
                  <a:cubicBezTo>
                    <a:pt x="66" y="5"/>
                    <a:pt x="60" y="13"/>
                    <a:pt x="53" y="17"/>
                  </a:cubicBezTo>
                  <a:cubicBezTo>
                    <a:pt x="33" y="30"/>
                    <a:pt x="12" y="33"/>
                    <a:pt x="0" y="35"/>
                  </a:cubicBezTo>
                  <a:cubicBezTo>
                    <a:pt x="0" y="52"/>
                    <a:pt x="0" y="52"/>
                    <a:pt x="0" y="52"/>
                  </a:cubicBezTo>
                  <a:cubicBezTo>
                    <a:pt x="0" y="54"/>
                    <a:pt x="1" y="56"/>
                    <a:pt x="2" y="59"/>
                  </a:cubicBezTo>
                  <a:cubicBezTo>
                    <a:pt x="14" y="56"/>
                    <a:pt x="34" y="51"/>
                    <a:pt x="53" y="39"/>
                  </a:cubicBezTo>
                </a:path>
              </a:pathLst>
            </a:custGeom>
            <a:solidFill>
              <a:srgbClr val="FBC4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a:extLst>
                <a:ext uri="{FF2B5EF4-FFF2-40B4-BE49-F238E27FC236}">
                  <a16:creationId xmlns:a16="http://schemas.microsoft.com/office/drawing/2014/main" id="{F328FDEE-A729-4A52-A766-A7FAFD07B856}"/>
                </a:ext>
              </a:extLst>
            </p:cNvPr>
            <p:cNvSpPr>
              <a:spLocks/>
            </p:cNvSpPr>
            <p:nvPr/>
          </p:nvSpPr>
          <p:spPr bwMode="auto">
            <a:xfrm>
              <a:off x="7576" y="2504"/>
              <a:ext cx="487" cy="599"/>
            </a:xfrm>
            <a:custGeom>
              <a:avLst/>
              <a:gdLst>
                <a:gd name="T0" fmla="*/ 3 w 206"/>
                <a:gd name="T1" fmla="*/ 111 h 253"/>
                <a:gd name="T2" fmla="*/ 75 w 206"/>
                <a:gd name="T3" fmla="*/ 11 h 253"/>
                <a:gd name="T4" fmla="*/ 186 w 206"/>
                <a:gd name="T5" fmla="*/ 81 h 253"/>
                <a:gd name="T6" fmla="*/ 186 w 206"/>
                <a:gd name="T7" fmla="*/ 82 h 253"/>
                <a:gd name="T8" fmla="*/ 186 w 206"/>
                <a:gd name="T9" fmla="*/ 82 h 253"/>
                <a:gd name="T10" fmla="*/ 198 w 206"/>
                <a:gd name="T11" fmla="*/ 133 h 253"/>
                <a:gd name="T12" fmla="*/ 158 w 206"/>
                <a:gd name="T13" fmla="*/ 231 h 253"/>
                <a:gd name="T14" fmla="*/ 106 w 206"/>
                <a:gd name="T15" fmla="*/ 251 h 253"/>
                <a:gd name="T16" fmla="*/ 88 w 206"/>
                <a:gd name="T17" fmla="*/ 249 h 253"/>
                <a:gd name="T18" fmla="*/ 3 w 206"/>
                <a:gd name="T19" fmla="*/ 11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53">
                  <a:moveTo>
                    <a:pt x="3" y="111"/>
                  </a:moveTo>
                  <a:cubicBezTo>
                    <a:pt x="0" y="65"/>
                    <a:pt x="28" y="21"/>
                    <a:pt x="75" y="11"/>
                  </a:cubicBezTo>
                  <a:cubicBezTo>
                    <a:pt x="125" y="0"/>
                    <a:pt x="175" y="31"/>
                    <a:pt x="186" y="81"/>
                  </a:cubicBezTo>
                  <a:cubicBezTo>
                    <a:pt x="186" y="81"/>
                    <a:pt x="186" y="82"/>
                    <a:pt x="186" y="82"/>
                  </a:cubicBezTo>
                  <a:cubicBezTo>
                    <a:pt x="186" y="82"/>
                    <a:pt x="186" y="82"/>
                    <a:pt x="186" y="82"/>
                  </a:cubicBezTo>
                  <a:cubicBezTo>
                    <a:pt x="198" y="133"/>
                    <a:pt x="198" y="133"/>
                    <a:pt x="198" y="133"/>
                  </a:cubicBezTo>
                  <a:cubicBezTo>
                    <a:pt x="206" y="170"/>
                    <a:pt x="191" y="210"/>
                    <a:pt x="158" y="231"/>
                  </a:cubicBezTo>
                  <a:cubicBezTo>
                    <a:pt x="138" y="244"/>
                    <a:pt x="117" y="249"/>
                    <a:pt x="106" y="251"/>
                  </a:cubicBezTo>
                  <a:cubicBezTo>
                    <a:pt x="100" y="253"/>
                    <a:pt x="93" y="252"/>
                    <a:pt x="88" y="249"/>
                  </a:cubicBezTo>
                  <a:cubicBezTo>
                    <a:pt x="40" y="226"/>
                    <a:pt x="8" y="182"/>
                    <a:pt x="3" y="111"/>
                  </a:cubicBezTo>
                </a:path>
              </a:pathLst>
            </a:custGeom>
            <a:solidFill>
              <a:srgbClr val="FDD4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23" name="Picture 19">
              <a:extLst>
                <a:ext uri="{FF2B5EF4-FFF2-40B4-BE49-F238E27FC236}">
                  <a16:creationId xmlns:a16="http://schemas.microsoft.com/office/drawing/2014/main" id="{1D6E6F29-772C-45E0-B3B5-4C4BC8C522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3" y="2760"/>
              <a:ext cx="12" cy="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0">
              <a:extLst>
                <a:ext uri="{FF2B5EF4-FFF2-40B4-BE49-F238E27FC236}">
                  <a16:creationId xmlns:a16="http://schemas.microsoft.com/office/drawing/2014/main" id="{90645430-A0DF-48F5-B9AC-E243BE6A8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3" y="2582"/>
              <a:ext cx="344"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21">
              <a:extLst>
                <a:ext uri="{FF2B5EF4-FFF2-40B4-BE49-F238E27FC236}">
                  <a16:creationId xmlns:a16="http://schemas.microsoft.com/office/drawing/2014/main" id="{030CD1F7-8DEA-4147-B8C3-B83959D7E870}"/>
                </a:ext>
              </a:extLst>
            </p:cNvPr>
            <p:cNvSpPr>
              <a:spLocks/>
            </p:cNvSpPr>
            <p:nvPr/>
          </p:nvSpPr>
          <p:spPr bwMode="auto">
            <a:xfrm>
              <a:off x="7550" y="2450"/>
              <a:ext cx="558" cy="525"/>
            </a:xfrm>
            <a:custGeom>
              <a:avLst/>
              <a:gdLst>
                <a:gd name="T0" fmla="*/ 234 w 236"/>
                <a:gd name="T1" fmla="*/ 110 h 222"/>
                <a:gd name="T2" fmla="*/ 99 w 236"/>
                <a:gd name="T3" fmla="*/ 11 h 222"/>
                <a:gd name="T4" fmla="*/ 0 w 236"/>
                <a:gd name="T5" fmla="*/ 126 h 222"/>
                <a:gd name="T6" fmla="*/ 14 w 236"/>
                <a:gd name="T7" fmla="*/ 145 h 222"/>
                <a:gd name="T8" fmla="*/ 50 w 236"/>
                <a:gd name="T9" fmla="*/ 129 h 222"/>
                <a:gd name="T10" fmla="*/ 50 w 236"/>
                <a:gd name="T11" fmla="*/ 148 h 222"/>
                <a:gd name="T12" fmla="*/ 105 w 236"/>
                <a:gd name="T13" fmla="*/ 110 h 222"/>
                <a:gd name="T14" fmla="*/ 108 w 236"/>
                <a:gd name="T15" fmla="*/ 138 h 222"/>
                <a:gd name="T16" fmla="*/ 154 w 236"/>
                <a:gd name="T17" fmla="*/ 81 h 222"/>
                <a:gd name="T18" fmla="*/ 187 w 236"/>
                <a:gd name="T19" fmla="*/ 113 h 222"/>
                <a:gd name="T20" fmla="*/ 187 w 236"/>
                <a:gd name="T21" fmla="*/ 113 h 222"/>
                <a:gd name="T22" fmla="*/ 197 w 236"/>
                <a:gd name="T23" fmla="*/ 104 h 222"/>
                <a:gd name="T24" fmla="*/ 197 w 236"/>
                <a:gd name="T25" fmla="*/ 105 h 222"/>
                <a:gd name="T26" fmla="*/ 197 w 236"/>
                <a:gd name="T27" fmla="*/ 105 h 222"/>
                <a:gd name="T28" fmla="*/ 209 w 236"/>
                <a:gd name="T29" fmla="*/ 156 h 222"/>
                <a:gd name="T30" fmla="*/ 209 w 236"/>
                <a:gd name="T31" fmla="*/ 158 h 222"/>
                <a:gd name="T32" fmla="*/ 199 w 236"/>
                <a:gd name="T33" fmla="*/ 222 h 222"/>
                <a:gd name="T34" fmla="*/ 199 w 236"/>
                <a:gd name="T35" fmla="*/ 222 h 222"/>
                <a:gd name="T36" fmla="*/ 227 w 236"/>
                <a:gd name="T37" fmla="*/ 193 h 222"/>
                <a:gd name="T38" fmla="*/ 235 w 236"/>
                <a:gd name="T39" fmla="*/ 147 h 222"/>
                <a:gd name="T40" fmla="*/ 234 w 236"/>
                <a:gd name="T41" fmla="*/ 11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6" h="222">
                  <a:moveTo>
                    <a:pt x="234" y="110"/>
                  </a:moveTo>
                  <a:cubicBezTo>
                    <a:pt x="225" y="44"/>
                    <a:pt x="177" y="0"/>
                    <a:pt x="99" y="11"/>
                  </a:cubicBezTo>
                  <a:cubicBezTo>
                    <a:pt x="13" y="24"/>
                    <a:pt x="1" y="98"/>
                    <a:pt x="0" y="126"/>
                  </a:cubicBezTo>
                  <a:cubicBezTo>
                    <a:pt x="0" y="134"/>
                    <a:pt x="4" y="145"/>
                    <a:pt x="14" y="145"/>
                  </a:cubicBezTo>
                  <a:cubicBezTo>
                    <a:pt x="32" y="145"/>
                    <a:pt x="50" y="129"/>
                    <a:pt x="50" y="129"/>
                  </a:cubicBezTo>
                  <a:cubicBezTo>
                    <a:pt x="50" y="129"/>
                    <a:pt x="34" y="148"/>
                    <a:pt x="50" y="148"/>
                  </a:cubicBezTo>
                  <a:cubicBezTo>
                    <a:pt x="74" y="148"/>
                    <a:pt x="105" y="110"/>
                    <a:pt x="105" y="110"/>
                  </a:cubicBezTo>
                  <a:cubicBezTo>
                    <a:pt x="105" y="110"/>
                    <a:pt x="78" y="143"/>
                    <a:pt x="108" y="138"/>
                  </a:cubicBezTo>
                  <a:cubicBezTo>
                    <a:pt x="138" y="133"/>
                    <a:pt x="154" y="81"/>
                    <a:pt x="154" y="81"/>
                  </a:cubicBezTo>
                  <a:cubicBezTo>
                    <a:pt x="165" y="103"/>
                    <a:pt x="187" y="113"/>
                    <a:pt x="187" y="113"/>
                  </a:cubicBezTo>
                  <a:cubicBezTo>
                    <a:pt x="187" y="113"/>
                    <a:pt x="187" y="113"/>
                    <a:pt x="187" y="113"/>
                  </a:cubicBezTo>
                  <a:cubicBezTo>
                    <a:pt x="190" y="109"/>
                    <a:pt x="193" y="106"/>
                    <a:pt x="197" y="104"/>
                  </a:cubicBezTo>
                  <a:cubicBezTo>
                    <a:pt x="197" y="104"/>
                    <a:pt x="197" y="105"/>
                    <a:pt x="197" y="105"/>
                  </a:cubicBezTo>
                  <a:cubicBezTo>
                    <a:pt x="197" y="105"/>
                    <a:pt x="197" y="105"/>
                    <a:pt x="197" y="105"/>
                  </a:cubicBezTo>
                  <a:cubicBezTo>
                    <a:pt x="209" y="156"/>
                    <a:pt x="209" y="156"/>
                    <a:pt x="209" y="156"/>
                  </a:cubicBezTo>
                  <a:cubicBezTo>
                    <a:pt x="209" y="157"/>
                    <a:pt x="209" y="158"/>
                    <a:pt x="209" y="158"/>
                  </a:cubicBezTo>
                  <a:cubicBezTo>
                    <a:pt x="213" y="180"/>
                    <a:pt x="210" y="203"/>
                    <a:pt x="199" y="222"/>
                  </a:cubicBezTo>
                  <a:cubicBezTo>
                    <a:pt x="199" y="222"/>
                    <a:pt x="199" y="222"/>
                    <a:pt x="199" y="222"/>
                  </a:cubicBezTo>
                  <a:cubicBezTo>
                    <a:pt x="199" y="222"/>
                    <a:pt x="218" y="216"/>
                    <a:pt x="227" y="193"/>
                  </a:cubicBezTo>
                  <a:cubicBezTo>
                    <a:pt x="232" y="178"/>
                    <a:pt x="234" y="162"/>
                    <a:pt x="235" y="147"/>
                  </a:cubicBezTo>
                  <a:cubicBezTo>
                    <a:pt x="236" y="134"/>
                    <a:pt x="235" y="122"/>
                    <a:pt x="234" y="110"/>
                  </a:cubicBezTo>
                  <a:close/>
                </a:path>
              </a:pathLst>
            </a:custGeom>
            <a:solidFill>
              <a:srgbClr val="5D46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2">
              <a:extLst>
                <a:ext uri="{FF2B5EF4-FFF2-40B4-BE49-F238E27FC236}">
                  <a16:creationId xmlns:a16="http://schemas.microsoft.com/office/drawing/2014/main" id="{D1285BCD-B513-4EFB-8AF0-58F3D039ED19}"/>
                </a:ext>
              </a:extLst>
            </p:cNvPr>
            <p:cNvSpPr>
              <a:spLocks/>
            </p:cNvSpPr>
            <p:nvPr/>
          </p:nvSpPr>
          <p:spPr bwMode="auto">
            <a:xfrm>
              <a:off x="7974" y="2679"/>
              <a:ext cx="153" cy="154"/>
            </a:xfrm>
            <a:custGeom>
              <a:avLst/>
              <a:gdLst>
                <a:gd name="T0" fmla="*/ 4 w 65"/>
                <a:gd name="T1" fmla="*/ 39 h 65"/>
                <a:gd name="T2" fmla="*/ 39 w 65"/>
                <a:gd name="T3" fmla="*/ 61 h 65"/>
                <a:gd name="T4" fmla="*/ 61 w 65"/>
                <a:gd name="T5" fmla="*/ 26 h 65"/>
                <a:gd name="T6" fmla="*/ 26 w 65"/>
                <a:gd name="T7" fmla="*/ 4 h 65"/>
                <a:gd name="T8" fmla="*/ 4 w 65"/>
                <a:gd name="T9" fmla="*/ 39 h 65"/>
              </a:gdLst>
              <a:ahLst/>
              <a:cxnLst>
                <a:cxn ang="0">
                  <a:pos x="T0" y="T1"/>
                </a:cxn>
                <a:cxn ang="0">
                  <a:pos x="T2" y="T3"/>
                </a:cxn>
                <a:cxn ang="0">
                  <a:pos x="T4" y="T5"/>
                </a:cxn>
                <a:cxn ang="0">
                  <a:pos x="T6" y="T7"/>
                </a:cxn>
                <a:cxn ang="0">
                  <a:pos x="T8" y="T9"/>
                </a:cxn>
              </a:cxnLst>
              <a:rect l="0" t="0" r="r" b="b"/>
              <a:pathLst>
                <a:path w="65" h="65">
                  <a:moveTo>
                    <a:pt x="4" y="39"/>
                  </a:moveTo>
                  <a:cubicBezTo>
                    <a:pt x="8" y="55"/>
                    <a:pt x="23" y="65"/>
                    <a:pt x="39" y="61"/>
                  </a:cubicBezTo>
                  <a:cubicBezTo>
                    <a:pt x="55" y="57"/>
                    <a:pt x="65" y="42"/>
                    <a:pt x="61" y="26"/>
                  </a:cubicBezTo>
                  <a:cubicBezTo>
                    <a:pt x="58" y="10"/>
                    <a:pt x="42" y="0"/>
                    <a:pt x="26" y="4"/>
                  </a:cubicBezTo>
                  <a:cubicBezTo>
                    <a:pt x="10" y="7"/>
                    <a:pt x="0" y="23"/>
                    <a:pt x="4" y="39"/>
                  </a:cubicBezTo>
                  <a:close/>
                </a:path>
              </a:pathLst>
            </a:custGeom>
            <a:solidFill>
              <a:srgbClr val="FDD4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3">
              <a:extLst>
                <a:ext uri="{FF2B5EF4-FFF2-40B4-BE49-F238E27FC236}">
                  <a16:creationId xmlns:a16="http://schemas.microsoft.com/office/drawing/2014/main" id="{665EDB18-AA6F-4C7D-90FE-2567F58417AF}"/>
                </a:ext>
              </a:extLst>
            </p:cNvPr>
            <p:cNvSpPr>
              <a:spLocks noEditPoints="1"/>
            </p:cNvSpPr>
            <p:nvPr/>
          </p:nvSpPr>
          <p:spPr bwMode="auto">
            <a:xfrm>
              <a:off x="7779" y="3098"/>
              <a:ext cx="45" cy="2"/>
            </a:xfrm>
            <a:custGeom>
              <a:avLst/>
              <a:gdLst>
                <a:gd name="T0" fmla="*/ 0 w 19"/>
                <a:gd name="T1" fmla="*/ 1 h 1"/>
                <a:gd name="T2" fmla="*/ 0 w 19"/>
                <a:gd name="T3" fmla="*/ 1 h 1"/>
                <a:gd name="T4" fmla="*/ 0 w 19"/>
                <a:gd name="T5" fmla="*/ 1 h 1"/>
                <a:gd name="T6" fmla="*/ 0 w 19"/>
                <a:gd name="T7" fmla="*/ 1 h 1"/>
                <a:gd name="T8" fmla="*/ 0 w 19"/>
                <a:gd name="T9" fmla="*/ 1 h 1"/>
                <a:gd name="T10" fmla="*/ 0 w 19"/>
                <a:gd name="T11" fmla="*/ 1 h 1"/>
                <a:gd name="T12" fmla="*/ 0 w 19"/>
                <a:gd name="T13" fmla="*/ 1 h 1"/>
                <a:gd name="T14" fmla="*/ 0 w 19"/>
                <a:gd name="T15" fmla="*/ 1 h 1"/>
                <a:gd name="T16" fmla="*/ 0 w 19"/>
                <a:gd name="T17" fmla="*/ 1 h 1"/>
                <a:gd name="T18" fmla="*/ 1 w 19"/>
                <a:gd name="T19" fmla="*/ 1 h 1"/>
                <a:gd name="T20" fmla="*/ 0 w 19"/>
                <a:gd name="T21" fmla="*/ 1 h 1"/>
                <a:gd name="T22" fmla="*/ 1 w 19"/>
                <a:gd name="T23" fmla="*/ 1 h 1"/>
                <a:gd name="T24" fmla="*/ 19 w 19"/>
                <a:gd name="T25" fmla="*/ 1 h 1"/>
                <a:gd name="T26" fmla="*/ 19 w 19"/>
                <a:gd name="T27" fmla="*/ 1 h 1"/>
                <a:gd name="T28" fmla="*/ 19 w 19"/>
                <a:gd name="T29" fmla="*/ 1 h 1"/>
                <a:gd name="T30" fmla="*/ 19 w 19"/>
                <a:gd name="T31" fmla="*/ 1 h 1"/>
                <a:gd name="T32" fmla="*/ 19 w 19"/>
                <a:gd name="T33" fmla="*/ 1 h 1"/>
                <a:gd name="T34" fmla="*/ 9 w 19"/>
                <a:gd name="T35" fmla="*/ 0 h 1"/>
                <a:gd name="T36" fmla="*/ 1 w 19"/>
                <a:gd name="T37" fmla="*/ 1 h 1"/>
                <a:gd name="T38" fmla="*/ 9 w 19"/>
                <a:gd name="T39" fmla="*/ 0 h 1"/>
                <a:gd name="T40" fmla="*/ 9 w 19"/>
                <a:gd name="T4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1">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1" y="1"/>
                  </a:moveTo>
                  <a:cubicBezTo>
                    <a:pt x="0" y="1"/>
                    <a:pt x="0" y="1"/>
                    <a:pt x="0" y="1"/>
                  </a:cubicBezTo>
                  <a:cubicBezTo>
                    <a:pt x="0" y="1"/>
                    <a:pt x="0" y="1"/>
                    <a:pt x="1" y="1"/>
                  </a:cubicBezTo>
                  <a:moveTo>
                    <a:pt x="19" y="1"/>
                  </a:moveTo>
                  <a:cubicBezTo>
                    <a:pt x="19" y="1"/>
                    <a:pt x="19" y="1"/>
                    <a:pt x="19" y="1"/>
                  </a:cubicBezTo>
                  <a:cubicBezTo>
                    <a:pt x="19" y="1"/>
                    <a:pt x="19" y="1"/>
                    <a:pt x="19" y="1"/>
                  </a:cubicBezTo>
                  <a:cubicBezTo>
                    <a:pt x="19" y="1"/>
                    <a:pt x="19" y="1"/>
                    <a:pt x="19" y="1"/>
                  </a:cubicBezTo>
                  <a:cubicBezTo>
                    <a:pt x="19" y="1"/>
                    <a:pt x="19" y="1"/>
                    <a:pt x="19" y="1"/>
                  </a:cubicBezTo>
                  <a:moveTo>
                    <a:pt x="9" y="0"/>
                  </a:moveTo>
                  <a:cubicBezTo>
                    <a:pt x="6" y="0"/>
                    <a:pt x="4" y="1"/>
                    <a:pt x="1" y="1"/>
                  </a:cubicBezTo>
                  <a:cubicBezTo>
                    <a:pt x="4" y="1"/>
                    <a:pt x="6" y="0"/>
                    <a:pt x="9" y="0"/>
                  </a:cubicBezTo>
                  <a:cubicBezTo>
                    <a:pt x="9" y="0"/>
                    <a:pt x="9" y="0"/>
                    <a:pt x="9"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4">
              <a:extLst>
                <a:ext uri="{FF2B5EF4-FFF2-40B4-BE49-F238E27FC236}">
                  <a16:creationId xmlns:a16="http://schemas.microsoft.com/office/drawing/2014/main" id="{054A7585-E953-4747-8150-A69F38A62E72}"/>
                </a:ext>
              </a:extLst>
            </p:cNvPr>
            <p:cNvSpPr>
              <a:spLocks/>
            </p:cNvSpPr>
            <p:nvPr/>
          </p:nvSpPr>
          <p:spPr bwMode="auto">
            <a:xfrm>
              <a:off x="7699" y="3098"/>
              <a:ext cx="130" cy="50"/>
            </a:xfrm>
            <a:custGeom>
              <a:avLst/>
              <a:gdLst>
                <a:gd name="T0" fmla="*/ 43 w 55"/>
                <a:gd name="T1" fmla="*/ 0 h 21"/>
                <a:gd name="T2" fmla="*/ 35 w 55"/>
                <a:gd name="T3" fmla="*/ 1 h 21"/>
                <a:gd name="T4" fmla="*/ 35 w 55"/>
                <a:gd name="T5" fmla="*/ 1 h 21"/>
                <a:gd name="T6" fmla="*/ 34 w 55"/>
                <a:gd name="T7" fmla="*/ 1 h 21"/>
                <a:gd name="T8" fmla="*/ 34 w 55"/>
                <a:gd name="T9" fmla="*/ 1 h 21"/>
                <a:gd name="T10" fmla="*/ 34 w 55"/>
                <a:gd name="T11" fmla="*/ 1 h 21"/>
                <a:gd name="T12" fmla="*/ 34 w 55"/>
                <a:gd name="T13" fmla="*/ 1 h 21"/>
                <a:gd name="T14" fmla="*/ 34 w 55"/>
                <a:gd name="T15" fmla="*/ 1 h 21"/>
                <a:gd name="T16" fmla="*/ 34 w 55"/>
                <a:gd name="T17" fmla="*/ 1 h 21"/>
                <a:gd name="T18" fmla="*/ 34 w 55"/>
                <a:gd name="T19" fmla="*/ 1 h 21"/>
                <a:gd name="T20" fmla="*/ 0 w 55"/>
                <a:gd name="T21" fmla="*/ 6 h 21"/>
                <a:gd name="T22" fmla="*/ 40 w 55"/>
                <a:gd name="T23" fmla="*/ 21 h 21"/>
                <a:gd name="T24" fmla="*/ 55 w 55"/>
                <a:gd name="T25" fmla="*/ 20 h 21"/>
                <a:gd name="T26" fmla="*/ 53 w 55"/>
                <a:gd name="T27" fmla="*/ 13 h 21"/>
                <a:gd name="T28" fmla="*/ 53 w 55"/>
                <a:gd name="T29" fmla="*/ 13 h 21"/>
                <a:gd name="T30" fmla="*/ 53 w 55"/>
                <a:gd name="T31" fmla="*/ 13 h 21"/>
                <a:gd name="T32" fmla="*/ 53 w 55"/>
                <a:gd name="T33" fmla="*/ 13 h 21"/>
                <a:gd name="T34" fmla="*/ 53 w 55"/>
                <a:gd name="T35" fmla="*/ 13 h 21"/>
                <a:gd name="T36" fmla="*/ 53 w 55"/>
                <a:gd name="T37" fmla="*/ 13 h 21"/>
                <a:gd name="T38" fmla="*/ 53 w 55"/>
                <a:gd name="T39" fmla="*/ 13 h 21"/>
                <a:gd name="T40" fmla="*/ 53 w 55"/>
                <a:gd name="T41" fmla="*/ 1 h 21"/>
                <a:gd name="T42" fmla="*/ 53 w 55"/>
                <a:gd name="T43" fmla="*/ 1 h 21"/>
                <a:gd name="T44" fmla="*/ 48 w 55"/>
                <a:gd name="T45" fmla="*/ 1 h 21"/>
                <a:gd name="T46" fmla="*/ 43 w 55"/>
                <a:gd name="T4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 h="21">
                  <a:moveTo>
                    <a:pt x="43" y="0"/>
                  </a:moveTo>
                  <a:cubicBezTo>
                    <a:pt x="40" y="0"/>
                    <a:pt x="38" y="1"/>
                    <a:pt x="35" y="1"/>
                  </a:cubicBezTo>
                  <a:cubicBezTo>
                    <a:pt x="35" y="1"/>
                    <a:pt x="35" y="1"/>
                    <a:pt x="35" y="1"/>
                  </a:cubicBezTo>
                  <a:cubicBezTo>
                    <a:pt x="34" y="1"/>
                    <a:pt x="34" y="1"/>
                    <a:pt x="34" y="1"/>
                  </a:cubicBezTo>
                  <a:cubicBezTo>
                    <a:pt x="34" y="1"/>
                    <a:pt x="34" y="1"/>
                    <a:pt x="34" y="1"/>
                  </a:cubicBezTo>
                  <a:cubicBezTo>
                    <a:pt x="34" y="1"/>
                    <a:pt x="34" y="1"/>
                    <a:pt x="34" y="1"/>
                  </a:cubicBezTo>
                  <a:cubicBezTo>
                    <a:pt x="34" y="1"/>
                    <a:pt x="34" y="1"/>
                    <a:pt x="34" y="1"/>
                  </a:cubicBezTo>
                  <a:cubicBezTo>
                    <a:pt x="34" y="1"/>
                    <a:pt x="34" y="1"/>
                    <a:pt x="34" y="1"/>
                  </a:cubicBezTo>
                  <a:cubicBezTo>
                    <a:pt x="34" y="1"/>
                    <a:pt x="34" y="1"/>
                    <a:pt x="34" y="1"/>
                  </a:cubicBezTo>
                  <a:cubicBezTo>
                    <a:pt x="34" y="1"/>
                    <a:pt x="34" y="1"/>
                    <a:pt x="34" y="1"/>
                  </a:cubicBezTo>
                  <a:cubicBezTo>
                    <a:pt x="24" y="1"/>
                    <a:pt x="13" y="3"/>
                    <a:pt x="0" y="6"/>
                  </a:cubicBezTo>
                  <a:cubicBezTo>
                    <a:pt x="7" y="18"/>
                    <a:pt x="26" y="21"/>
                    <a:pt x="40" y="21"/>
                  </a:cubicBezTo>
                  <a:cubicBezTo>
                    <a:pt x="48" y="21"/>
                    <a:pt x="55" y="20"/>
                    <a:pt x="55" y="20"/>
                  </a:cubicBezTo>
                  <a:cubicBezTo>
                    <a:pt x="54" y="18"/>
                    <a:pt x="53" y="15"/>
                    <a:pt x="53" y="13"/>
                  </a:cubicBezTo>
                  <a:cubicBezTo>
                    <a:pt x="53" y="13"/>
                    <a:pt x="53" y="13"/>
                    <a:pt x="53" y="13"/>
                  </a:cubicBezTo>
                  <a:cubicBezTo>
                    <a:pt x="53" y="13"/>
                    <a:pt x="53" y="13"/>
                    <a:pt x="53" y="13"/>
                  </a:cubicBezTo>
                  <a:cubicBezTo>
                    <a:pt x="53" y="13"/>
                    <a:pt x="53" y="13"/>
                    <a:pt x="53" y="13"/>
                  </a:cubicBezTo>
                  <a:cubicBezTo>
                    <a:pt x="53" y="13"/>
                    <a:pt x="53" y="13"/>
                    <a:pt x="53" y="13"/>
                  </a:cubicBezTo>
                  <a:cubicBezTo>
                    <a:pt x="53" y="13"/>
                    <a:pt x="53" y="13"/>
                    <a:pt x="53" y="13"/>
                  </a:cubicBezTo>
                  <a:cubicBezTo>
                    <a:pt x="53" y="13"/>
                    <a:pt x="53" y="13"/>
                    <a:pt x="53" y="13"/>
                  </a:cubicBezTo>
                  <a:cubicBezTo>
                    <a:pt x="53" y="1"/>
                    <a:pt x="53" y="1"/>
                    <a:pt x="53" y="1"/>
                  </a:cubicBezTo>
                  <a:cubicBezTo>
                    <a:pt x="53" y="1"/>
                    <a:pt x="53" y="1"/>
                    <a:pt x="53" y="1"/>
                  </a:cubicBezTo>
                  <a:cubicBezTo>
                    <a:pt x="51" y="1"/>
                    <a:pt x="50" y="1"/>
                    <a:pt x="48" y="1"/>
                  </a:cubicBezTo>
                  <a:cubicBezTo>
                    <a:pt x="46" y="1"/>
                    <a:pt x="45" y="1"/>
                    <a:pt x="43" y="0"/>
                  </a:cubicBezTo>
                </a:path>
              </a:pathLst>
            </a:custGeom>
            <a:solidFill>
              <a:srgbClr val="6E24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5">
              <a:extLst>
                <a:ext uri="{FF2B5EF4-FFF2-40B4-BE49-F238E27FC236}">
                  <a16:creationId xmlns:a16="http://schemas.microsoft.com/office/drawing/2014/main" id="{D8B0E96B-D41A-48EA-9FC8-D6952C7F108E}"/>
                </a:ext>
              </a:extLst>
            </p:cNvPr>
            <p:cNvSpPr>
              <a:spLocks noEditPoints="1"/>
            </p:cNvSpPr>
            <p:nvPr/>
          </p:nvSpPr>
          <p:spPr bwMode="auto">
            <a:xfrm>
              <a:off x="7824" y="3129"/>
              <a:ext cx="5" cy="16"/>
            </a:xfrm>
            <a:custGeom>
              <a:avLst/>
              <a:gdLst>
                <a:gd name="T0" fmla="*/ 0 w 2"/>
                <a:gd name="T1" fmla="*/ 0 h 7"/>
                <a:gd name="T2" fmla="*/ 2 w 2"/>
                <a:gd name="T3" fmla="*/ 7 h 7"/>
                <a:gd name="T4" fmla="*/ 2 w 2"/>
                <a:gd name="T5" fmla="*/ 7 h 7"/>
                <a:gd name="T6" fmla="*/ 0 w 2"/>
                <a:gd name="T7" fmla="*/ 0 h 7"/>
                <a:gd name="T8" fmla="*/ 0 w 2"/>
                <a:gd name="T9" fmla="*/ 0 h 7"/>
                <a:gd name="T10" fmla="*/ 0 w 2"/>
                <a:gd name="T11" fmla="*/ 0 h 7"/>
                <a:gd name="T12" fmla="*/ 0 w 2"/>
                <a:gd name="T13" fmla="*/ 0 h 7"/>
                <a:gd name="T14" fmla="*/ 0 w 2"/>
                <a:gd name="T15" fmla="*/ 0 h 7"/>
                <a:gd name="T16" fmla="*/ 0 w 2"/>
                <a:gd name="T17" fmla="*/ 0 h 7"/>
                <a:gd name="T18" fmla="*/ 0 w 2"/>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7">
                  <a:moveTo>
                    <a:pt x="0" y="0"/>
                  </a:moveTo>
                  <a:cubicBezTo>
                    <a:pt x="0" y="2"/>
                    <a:pt x="1" y="5"/>
                    <a:pt x="2" y="7"/>
                  </a:cubicBezTo>
                  <a:cubicBezTo>
                    <a:pt x="2" y="7"/>
                    <a:pt x="2" y="7"/>
                    <a:pt x="2" y="7"/>
                  </a:cubicBezTo>
                  <a:cubicBezTo>
                    <a:pt x="1" y="5"/>
                    <a:pt x="0" y="2"/>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3BE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6">
              <a:extLst>
                <a:ext uri="{FF2B5EF4-FFF2-40B4-BE49-F238E27FC236}">
                  <a16:creationId xmlns:a16="http://schemas.microsoft.com/office/drawing/2014/main" id="{424820BE-848B-475F-B2E4-8E0548AD8824}"/>
                </a:ext>
              </a:extLst>
            </p:cNvPr>
            <p:cNvSpPr>
              <a:spLocks/>
            </p:cNvSpPr>
            <p:nvPr/>
          </p:nvSpPr>
          <p:spPr bwMode="auto">
            <a:xfrm>
              <a:off x="7824" y="3100"/>
              <a:ext cx="5" cy="45"/>
            </a:xfrm>
            <a:custGeom>
              <a:avLst/>
              <a:gdLst>
                <a:gd name="T0" fmla="*/ 0 w 2"/>
                <a:gd name="T1" fmla="*/ 0 h 19"/>
                <a:gd name="T2" fmla="*/ 0 w 2"/>
                <a:gd name="T3" fmla="*/ 12 h 19"/>
                <a:gd name="T4" fmla="*/ 0 w 2"/>
                <a:gd name="T5" fmla="*/ 12 h 19"/>
                <a:gd name="T6" fmla="*/ 0 w 2"/>
                <a:gd name="T7" fmla="*/ 12 h 19"/>
                <a:gd name="T8" fmla="*/ 0 w 2"/>
                <a:gd name="T9" fmla="*/ 12 h 19"/>
                <a:gd name="T10" fmla="*/ 0 w 2"/>
                <a:gd name="T11" fmla="*/ 12 h 19"/>
                <a:gd name="T12" fmla="*/ 0 w 2"/>
                <a:gd name="T13" fmla="*/ 12 h 19"/>
                <a:gd name="T14" fmla="*/ 0 w 2"/>
                <a:gd name="T15" fmla="*/ 12 h 19"/>
                <a:gd name="T16" fmla="*/ 2 w 2"/>
                <a:gd name="T17" fmla="*/ 19 h 19"/>
                <a:gd name="T18" fmla="*/ 2 w 2"/>
                <a:gd name="T19" fmla="*/ 19 h 19"/>
                <a:gd name="T20" fmla="*/ 2 w 2"/>
                <a:gd name="T21" fmla="*/ 18 h 19"/>
                <a:gd name="T22" fmla="*/ 1 w 2"/>
                <a:gd name="T23" fmla="*/ 11 h 19"/>
                <a:gd name="T24" fmla="*/ 1 w 2"/>
                <a:gd name="T25" fmla="*/ 0 h 19"/>
                <a:gd name="T26" fmla="*/ 0 w 2"/>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19">
                  <a:moveTo>
                    <a:pt x="0" y="0"/>
                  </a:moveTo>
                  <a:cubicBezTo>
                    <a:pt x="0" y="12"/>
                    <a:pt x="0" y="12"/>
                    <a:pt x="0" y="12"/>
                  </a:cubicBezTo>
                  <a:cubicBezTo>
                    <a:pt x="0" y="12"/>
                    <a:pt x="0" y="12"/>
                    <a:pt x="0" y="12"/>
                  </a:cubicBezTo>
                  <a:cubicBezTo>
                    <a:pt x="0" y="12"/>
                    <a:pt x="0" y="12"/>
                    <a:pt x="0" y="12"/>
                  </a:cubicBezTo>
                  <a:cubicBezTo>
                    <a:pt x="0" y="12"/>
                    <a:pt x="0" y="12"/>
                    <a:pt x="0" y="12"/>
                  </a:cubicBezTo>
                  <a:cubicBezTo>
                    <a:pt x="0" y="12"/>
                    <a:pt x="0" y="12"/>
                    <a:pt x="0" y="12"/>
                  </a:cubicBezTo>
                  <a:cubicBezTo>
                    <a:pt x="0" y="12"/>
                    <a:pt x="0" y="12"/>
                    <a:pt x="0" y="12"/>
                  </a:cubicBezTo>
                  <a:cubicBezTo>
                    <a:pt x="0" y="12"/>
                    <a:pt x="0" y="12"/>
                    <a:pt x="0" y="12"/>
                  </a:cubicBezTo>
                  <a:cubicBezTo>
                    <a:pt x="0" y="14"/>
                    <a:pt x="1" y="17"/>
                    <a:pt x="2" y="19"/>
                  </a:cubicBezTo>
                  <a:cubicBezTo>
                    <a:pt x="2" y="19"/>
                    <a:pt x="2" y="19"/>
                    <a:pt x="2" y="19"/>
                  </a:cubicBezTo>
                  <a:cubicBezTo>
                    <a:pt x="2" y="18"/>
                    <a:pt x="2" y="18"/>
                    <a:pt x="2" y="18"/>
                  </a:cubicBezTo>
                  <a:cubicBezTo>
                    <a:pt x="1" y="16"/>
                    <a:pt x="1" y="14"/>
                    <a:pt x="1" y="11"/>
                  </a:cubicBezTo>
                  <a:cubicBezTo>
                    <a:pt x="1" y="0"/>
                    <a:pt x="1" y="0"/>
                    <a:pt x="1" y="0"/>
                  </a:cubicBezTo>
                  <a:cubicBezTo>
                    <a:pt x="1" y="0"/>
                    <a:pt x="1" y="0"/>
                    <a:pt x="0" y="0"/>
                  </a:cubicBezTo>
                </a:path>
              </a:pathLst>
            </a:custGeom>
            <a:solidFill>
              <a:srgbClr val="E1B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7">
              <a:extLst>
                <a:ext uri="{FF2B5EF4-FFF2-40B4-BE49-F238E27FC236}">
                  <a16:creationId xmlns:a16="http://schemas.microsoft.com/office/drawing/2014/main" id="{72775D29-414D-438E-933D-4E24B18001B5}"/>
                </a:ext>
              </a:extLst>
            </p:cNvPr>
            <p:cNvSpPr>
              <a:spLocks/>
            </p:cNvSpPr>
            <p:nvPr/>
          </p:nvSpPr>
          <p:spPr bwMode="auto">
            <a:xfrm>
              <a:off x="7801" y="3098"/>
              <a:ext cx="23" cy="2"/>
            </a:xfrm>
            <a:custGeom>
              <a:avLst/>
              <a:gdLst>
                <a:gd name="T0" fmla="*/ 2 w 10"/>
                <a:gd name="T1" fmla="*/ 0 h 1"/>
                <a:gd name="T2" fmla="*/ 0 w 10"/>
                <a:gd name="T3" fmla="*/ 0 h 1"/>
                <a:gd name="T4" fmla="*/ 0 w 10"/>
                <a:gd name="T5" fmla="*/ 0 h 1"/>
                <a:gd name="T6" fmla="*/ 5 w 10"/>
                <a:gd name="T7" fmla="*/ 1 h 1"/>
                <a:gd name="T8" fmla="*/ 10 w 10"/>
                <a:gd name="T9" fmla="*/ 1 h 1"/>
                <a:gd name="T10" fmla="*/ 10 w 10"/>
                <a:gd name="T11" fmla="*/ 1 h 1"/>
                <a:gd name="T12" fmla="*/ 2 w 10"/>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0" h="1">
                  <a:moveTo>
                    <a:pt x="2" y="0"/>
                  </a:moveTo>
                  <a:cubicBezTo>
                    <a:pt x="2" y="0"/>
                    <a:pt x="1" y="0"/>
                    <a:pt x="0" y="0"/>
                  </a:cubicBezTo>
                  <a:cubicBezTo>
                    <a:pt x="0" y="0"/>
                    <a:pt x="0" y="0"/>
                    <a:pt x="0" y="0"/>
                  </a:cubicBezTo>
                  <a:cubicBezTo>
                    <a:pt x="2" y="1"/>
                    <a:pt x="3" y="1"/>
                    <a:pt x="5" y="1"/>
                  </a:cubicBezTo>
                  <a:cubicBezTo>
                    <a:pt x="7" y="1"/>
                    <a:pt x="8" y="1"/>
                    <a:pt x="10" y="1"/>
                  </a:cubicBezTo>
                  <a:cubicBezTo>
                    <a:pt x="10" y="1"/>
                    <a:pt x="10" y="1"/>
                    <a:pt x="10" y="1"/>
                  </a:cubicBezTo>
                  <a:cubicBezTo>
                    <a:pt x="8" y="0"/>
                    <a:pt x="6" y="0"/>
                    <a:pt x="2" y="0"/>
                  </a:cubicBezTo>
                </a:path>
              </a:pathLst>
            </a:custGeom>
            <a:solidFill>
              <a:srgbClr val="E3BE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8">
              <a:extLst>
                <a:ext uri="{FF2B5EF4-FFF2-40B4-BE49-F238E27FC236}">
                  <a16:creationId xmlns:a16="http://schemas.microsoft.com/office/drawing/2014/main" id="{20E1DE1D-F265-4E4C-B774-44B2DA881974}"/>
                </a:ext>
              </a:extLst>
            </p:cNvPr>
            <p:cNvSpPr>
              <a:spLocks/>
            </p:cNvSpPr>
            <p:nvPr/>
          </p:nvSpPr>
          <p:spPr bwMode="auto">
            <a:xfrm>
              <a:off x="8156" y="3481"/>
              <a:ext cx="457" cy="298"/>
            </a:xfrm>
            <a:custGeom>
              <a:avLst/>
              <a:gdLst>
                <a:gd name="T0" fmla="*/ 54 w 193"/>
                <a:gd name="T1" fmla="*/ 77 h 126"/>
                <a:gd name="T2" fmla="*/ 19 w 193"/>
                <a:gd name="T3" fmla="*/ 0 h 126"/>
                <a:gd name="T4" fmla="*/ 0 w 193"/>
                <a:gd name="T5" fmla="*/ 1 h 126"/>
                <a:gd name="T6" fmla="*/ 35 w 193"/>
                <a:gd name="T7" fmla="*/ 79 h 126"/>
                <a:gd name="T8" fmla="*/ 133 w 193"/>
                <a:gd name="T9" fmla="*/ 96 h 126"/>
                <a:gd name="T10" fmla="*/ 193 w 193"/>
                <a:gd name="T11" fmla="*/ 34 h 126"/>
                <a:gd name="T12" fmla="*/ 54 w 193"/>
                <a:gd name="T13" fmla="*/ 77 h 126"/>
              </a:gdLst>
              <a:ahLst/>
              <a:cxnLst>
                <a:cxn ang="0">
                  <a:pos x="T0" y="T1"/>
                </a:cxn>
                <a:cxn ang="0">
                  <a:pos x="T2" y="T3"/>
                </a:cxn>
                <a:cxn ang="0">
                  <a:pos x="T4" y="T5"/>
                </a:cxn>
                <a:cxn ang="0">
                  <a:pos x="T6" y="T7"/>
                </a:cxn>
                <a:cxn ang="0">
                  <a:pos x="T8" y="T9"/>
                </a:cxn>
                <a:cxn ang="0">
                  <a:pos x="T10" y="T11"/>
                </a:cxn>
                <a:cxn ang="0">
                  <a:pos x="T12" y="T13"/>
                </a:cxn>
              </a:cxnLst>
              <a:rect l="0" t="0" r="r" b="b"/>
              <a:pathLst>
                <a:path w="193" h="126">
                  <a:moveTo>
                    <a:pt x="54" y="77"/>
                  </a:moveTo>
                  <a:cubicBezTo>
                    <a:pt x="48" y="68"/>
                    <a:pt x="29" y="22"/>
                    <a:pt x="19" y="0"/>
                  </a:cubicBezTo>
                  <a:cubicBezTo>
                    <a:pt x="13" y="1"/>
                    <a:pt x="7" y="1"/>
                    <a:pt x="0" y="1"/>
                  </a:cubicBezTo>
                  <a:cubicBezTo>
                    <a:pt x="35" y="79"/>
                    <a:pt x="35" y="79"/>
                    <a:pt x="35" y="79"/>
                  </a:cubicBezTo>
                  <a:cubicBezTo>
                    <a:pt x="53" y="117"/>
                    <a:pt x="103" y="126"/>
                    <a:pt x="133" y="96"/>
                  </a:cubicBezTo>
                  <a:cubicBezTo>
                    <a:pt x="193" y="34"/>
                    <a:pt x="193" y="34"/>
                    <a:pt x="193" y="34"/>
                  </a:cubicBezTo>
                  <a:cubicBezTo>
                    <a:pt x="106" y="120"/>
                    <a:pt x="62" y="90"/>
                    <a:pt x="54" y="77"/>
                  </a:cubicBezTo>
                  <a:close/>
                </a:path>
              </a:pathLst>
            </a:custGeom>
            <a:solidFill>
              <a:srgbClr val="FBC4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9">
              <a:extLst>
                <a:ext uri="{FF2B5EF4-FFF2-40B4-BE49-F238E27FC236}">
                  <a16:creationId xmlns:a16="http://schemas.microsoft.com/office/drawing/2014/main" id="{BC3C72A4-0EB1-4A5A-88FD-B5506F09A198}"/>
                </a:ext>
              </a:extLst>
            </p:cNvPr>
            <p:cNvSpPr>
              <a:spLocks/>
            </p:cNvSpPr>
            <p:nvPr/>
          </p:nvSpPr>
          <p:spPr bwMode="auto">
            <a:xfrm>
              <a:off x="7597" y="5379"/>
              <a:ext cx="703" cy="407"/>
            </a:xfrm>
            <a:custGeom>
              <a:avLst/>
              <a:gdLst>
                <a:gd name="T0" fmla="*/ 244 w 297"/>
                <a:gd name="T1" fmla="*/ 141 h 172"/>
                <a:gd name="T2" fmla="*/ 53 w 297"/>
                <a:gd name="T3" fmla="*/ 141 h 172"/>
                <a:gd name="T4" fmla="*/ 53 w 297"/>
                <a:gd name="T5" fmla="*/ 30 h 172"/>
                <a:gd name="T6" fmla="*/ 244 w 297"/>
                <a:gd name="T7" fmla="*/ 30 h 172"/>
                <a:gd name="T8" fmla="*/ 244 w 297"/>
                <a:gd name="T9" fmla="*/ 141 h 172"/>
              </a:gdLst>
              <a:ahLst/>
              <a:cxnLst>
                <a:cxn ang="0">
                  <a:pos x="T0" y="T1"/>
                </a:cxn>
                <a:cxn ang="0">
                  <a:pos x="T2" y="T3"/>
                </a:cxn>
                <a:cxn ang="0">
                  <a:pos x="T4" y="T5"/>
                </a:cxn>
                <a:cxn ang="0">
                  <a:pos x="T6" y="T7"/>
                </a:cxn>
                <a:cxn ang="0">
                  <a:pos x="T8" y="T9"/>
                </a:cxn>
              </a:cxnLst>
              <a:rect l="0" t="0" r="r" b="b"/>
              <a:pathLst>
                <a:path w="297" h="172">
                  <a:moveTo>
                    <a:pt x="244" y="141"/>
                  </a:moveTo>
                  <a:cubicBezTo>
                    <a:pt x="191" y="172"/>
                    <a:pt x="106" y="172"/>
                    <a:pt x="53" y="141"/>
                  </a:cubicBezTo>
                  <a:cubicBezTo>
                    <a:pt x="0" y="111"/>
                    <a:pt x="0" y="61"/>
                    <a:pt x="53" y="30"/>
                  </a:cubicBezTo>
                  <a:cubicBezTo>
                    <a:pt x="106" y="0"/>
                    <a:pt x="191" y="0"/>
                    <a:pt x="244" y="30"/>
                  </a:cubicBezTo>
                  <a:cubicBezTo>
                    <a:pt x="297" y="61"/>
                    <a:pt x="297" y="111"/>
                    <a:pt x="244" y="141"/>
                  </a:cubicBezTo>
                </a:path>
              </a:pathLst>
            </a:custGeom>
            <a:solidFill>
              <a:srgbClr val="F1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30">
              <a:extLst>
                <a:ext uri="{FF2B5EF4-FFF2-40B4-BE49-F238E27FC236}">
                  <a16:creationId xmlns:a16="http://schemas.microsoft.com/office/drawing/2014/main" id="{EF73A3F3-1DEC-404B-8257-5D6732332DAA}"/>
                </a:ext>
              </a:extLst>
            </p:cNvPr>
            <p:cNvSpPr>
              <a:spLocks/>
            </p:cNvSpPr>
            <p:nvPr/>
          </p:nvSpPr>
          <p:spPr bwMode="auto">
            <a:xfrm>
              <a:off x="7628" y="5502"/>
              <a:ext cx="322" cy="83"/>
            </a:xfrm>
            <a:custGeom>
              <a:avLst/>
              <a:gdLst>
                <a:gd name="T0" fmla="*/ 136 w 136"/>
                <a:gd name="T1" fmla="*/ 0 h 35"/>
                <a:gd name="T2" fmla="*/ 14 w 136"/>
                <a:gd name="T3" fmla="*/ 0 h 35"/>
                <a:gd name="T4" fmla="*/ 2 w 136"/>
                <a:gd name="T5" fmla="*/ 20 h 35"/>
                <a:gd name="T6" fmla="*/ 1 w 136"/>
                <a:gd name="T7" fmla="*/ 27 h 35"/>
                <a:gd name="T8" fmla="*/ 0 w 136"/>
                <a:gd name="T9" fmla="*/ 35 h 35"/>
                <a:gd name="T10" fmla="*/ 136 w 136"/>
                <a:gd name="T11" fmla="*/ 35 h 35"/>
                <a:gd name="T12" fmla="*/ 136 w 136"/>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36" h="35">
                  <a:moveTo>
                    <a:pt x="136" y="0"/>
                  </a:moveTo>
                  <a:cubicBezTo>
                    <a:pt x="14" y="0"/>
                    <a:pt x="14" y="0"/>
                    <a:pt x="14" y="0"/>
                  </a:cubicBezTo>
                  <a:cubicBezTo>
                    <a:pt x="8" y="6"/>
                    <a:pt x="5" y="13"/>
                    <a:pt x="2" y="20"/>
                  </a:cubicBezTo>
                  <a:cubicBezTo>
                    <a:pt x="2" y="22"/>
                    <a:pt x="1" y="24"/>
                    <a:pt x="1" y="27"/>
                  </a:cubicBezTo>
                  <a:cubicBezTo>
                    <a:pt x="0" y="30"/>
                    <a:pt x="0" y="33"/>
                    <a:pt x="0" y="35"/>
                  </a:cubicBezTo>
                  <a:cubicBezTo>
                    <a:pt x="136" y="35"/>
                    <a:pt x="136" y="35"/>
                    <a:pt x="136" y="35"/>
                  </a:cubicBezTo>
                  <a:cubicBezTo>
                    <a:pt x="136" y="0"/>
                    <a:pt x="136" y="0"/>
                    <a:pt x="136" y="0"/>
                  </a:cubicBezTo>
                </a:path>
              </a:pathLst>
            </a:custGeom>
            <a:solidFill>
              <a:srgbClr val="D8D8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1">
              <a:extLst>
                <a:ext uri="{FF2B5EF4-FFF2-40B4-BE49-F238E27FC236}">
                  <a16:creationId xmlns:a16="http://schemas.microsoft.com/office/drawing/2014/main" id="{5C3E6B27-CBCD-4BD9-8859-BCF40AD2BF7B}"/>
                </a:ext>
              </a:extLst>
            </p:cNvPr>
            <p:cNvSpPr>
              <a:spLocks/>
            </p:cNvSpPr>
            <p:nvPr/>
          </p:nvSpPr>
          <p:spPr bwMode="auto">
            <a:xfrm>
              <a:off x="7628" y="5582"/>
              <a:ext cx="641" cy="256"/>
            </a:xfrm>
            <a:custGeom>
              <a:avLst/>
              <a:gdLst>
                <a:gd name="T0" fmla="*/ 231 w 271"/>
                <a:gd name="T1" fmla="*/ 55 h 108"/>
                <a:gd name="T2" fmla="*/ 40 w 271"/>
                <a:gd name="T3" fmla="*/ 55 h 108"/>
                <a:gd name="T4" fmla="*/ 0 w 271"/>
                <a:gd name="T5" fmla="*/ 0 h 108"/>
                <a:gd name="T6" fmla="*/ 0 w 271"/>
                <a:gd name="T7" fmla="*/ 22 h 108"/>
                <a:gd name="T8" fmla="*/ 40 w 271"/>
                <a:gd name="T9" fmla="*/ 78 h 108"/>
                <a:gd name="T10" fmla="*/ 231 w 271"/>
                <a:gd name="T11" fmla="*/ 78 h 108"/>
                <a:gd name="T12" fmla="*/ 271 w 271"/>
                <a:gd name="T13" fmla="*/ 22 h 108"/>
                <a:gd name="T14" fmla="*/ 271 w 271"/>
                <a:gd name="T15" fmla="*/ 0 h 108"/>
                <a:gd name="T16" fmla="*/ 231 w 271"/>
                <a:gd name="T17" fmla="*/ 5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1" h="108">
                  <a:moveTo>
                    <a:pt x="231" y="55"/>
                  </a:moveTo>
                  <a:cubicBezTo>
                    <a:pt x="178" y="86"/>
                    <a:pt x="93" y="86"/>
                    <a:pt x="40" y="55"/>
                  </a:cubicBezTo>
                  <a:cubicBezTo>
                    <a:pt x="13" y="40"/>
                    <a:pt x="0" y="20"/>
                    <a:pt x="0" y="0"/>
                  </a:cubicBezTo>
                  <a:cubicBezTo>
                    <a:pt x="0" y="22"/>
                    <a:pt x="0" y="22"/>
                    <a:pt x="0" y="22"/>
                  </a:cubicBezTo>
                  <a:cubicBezTo>
                    <a:pt x="0" y="42"/>
                    <a:pt x="13" y="62"/>
                    <a:pt x="40" y="78"/>
                  </a:cubicBezTo>
                  <a:cubicBezTo>
                    <a:pt x="93" y="108"/>
                    <a:pt x="178" y="108"/>
                    <a:pt x="231" y="78"/>
                  </a:cubicBezTo>
                  <a:cubicBezTo>
                    <a:pt x="258" y="62"/>
                    <a:pt x="271" y="42"/>
                    <a:pt x="271" y="22"/>
                  </a:cubicBezTo>
                  <a:cubicBezTo>
                    <a:pt x="271" y="0"/>
                    <a:pt x="271" y="0"/>
                    <a:pt x="271" y="0"/>
                  </a:cubicBezTo>
                  <a:cubicBezTo>
                    <a:pt x="271" y="20"/>
                    <a:pt x="258" y="40"/>
                    <a:pt x="231" y="55"/>
                  </a:cubicBezTo>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2">
              <a:extLst>
                <a:ext uri="{FF2B5EF4-FFF2-40B4-BE49-F238E27FC236}">
                  <a16:creationId xmlns:a16="http://schemas.microsoft.com/office/drawing/2014/main" id="{E9B0EA1A-C6B2-4D70-9189-9238ED8E1576}"/>
                </a:ext>
              </a:extLst>
            </p:cNvPr>
            <p:cNvSpPr>
              <a:spLocks/>
            </p:cNvSpPr>
            <p:nvPr/>
          </p:nvSpPr>
          <p:spPr bwMode="auto">
            <a:xfrm>
              <a:off x="7881" y="4586"/>
              <a:ext cx="135" cy="1003"/>
            </a:xfrm>
            <a:custGeom>
              <a:avLst/>
              <a:gdLst>
                <a:gd name="T0" fmla="*/ 0 w 57"/>
                <a:gd name="T1" fmla="*/ 0 h 424"/>
                <a:gd name="T2" fmla="*/ 0 w 57"/>
                <a:gd name="T3" fmla="*/ 406 h 424"/>
                <a:gd name="T4" fmla="*/ 9 w 57"/>
                <a:gd name="T5" fmla="*/ 418 h 424"/>
                <a:gd name="T6" fmla="*/ 49 w 57"/>
                <a:gd name="T7" fmla="*/ 418 h 424"/>
                <a:gd name="T8" fmla="*/ 57 w 57"/>
                <a:gd name="T9" fmla="*/ 406 h 424"/>
                <a:gd name="T10" fmla="*/ 57 w 57"/>
                <a:gd name="T11" fmla="*/ 0 h 424"/>
                <a:gd name="T12" fmla="*/ 0 w 57"/>
                <a:gd name="T13" fmla="*/ 0 h 424"/>
              </a:gdLst>
              <a:ahLst/>
              <a:cxnLst>
                <a:cxn ang="0">
                  <a:pos x="T0" y="T1"/>
                </a:cxn>
                <a:cxn ang="0">
                  <a:pos x="T2" y="T3"/>
                </a:cxn>
                <a:cxn ang="0">
                  <a:pos x="T4" y="T5"/>
                </a:cxn>
                <a:cxn ang="0">
                  <a:pos x="T6" y="T7"/>
                </a:cxn>
                <a:cxn ang="0">
                  <a:pos x="T8" y="T9"/>
                </a:cxn>
                <a:cxn ang="0">
                  <a:pos x="T10" y="T11"/>
                </a:cxn>
                <a:cxn ang="0">
                  <a:pos x="T12" y="T13"/>
                </a:cxn>
              </a:cxnLst>
              <a:rect l="0" t="0" r="r" b="b"/>
              <a:pathLst>
                <a:path w="57" h="424">
                  <a:moveTo>
                    <a:pt x="0" y="0"/>
                  </a:moveTo>
                  <a:cubicBezTo>
                    <a:pt x="0" y="406"/>
                    <a:pt x="0" y="406"/>
                    <a:pt x="0" y="406"/>
                  </a:cubicBezTo>
                  <a:cubicBezTo>
                    <a:pt x="0" y="410"/>
                    <a:pt x="3" y="415"/>
                    <a:pt x="9" y="418"/>
                  </a:cubicBezTo>
                  <a:cubicBezTo>
                    <a:pt x="20" y="424"/>
                    <a:pt x="38" y="424"/>
                    <a:pt x="49" y="418"/>
                  </a:cubicBezTo>
                  <a:cubicBezTo>
                    <a:pt x="54" y="415"/>
                    <a:pt x="57" y="410"/>
                    <a:pt x="57" y="406"/>
                  </a:cubicBezTo>
                  <a:cubicBezTo>
                    <a:pt x="57" y="0"/>
                    <a:pt x="57" y="0"/>
                    <a:pt x="57" y="0"/>
                  </a:cubicBezTo>
                  <a:lnTo>
                    <a:pt x="0" y="0"/>
                  </a:ln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3">
              <a:extLst>
                <a:ext uri="{FF2B5EF4-FFF2-40B4-BE49-F238E27FC236}">
                  <a16:creationId xmlns:a16="http://schemas.microsoft.com/office/drawing/2014/main" id="{C0830826-6BB7-48D6-BA6E-2B707EDD2AB9}"/>
                </a:ext>
              </a:extLst>
            </p:cNvPr>
            <p:cNvSpPr>
              <a:spLocks/>
            </p:cNvSpPr>
            <p:nvPr/>
          </p:nvSpPr>
          <p:spPr bwMode="auto">
            <a:xfrm>
              <a:off x="7259" y="4700"/>
              <a:ext cx="284" cy="1145"/>
            </a:xfrm>
            <a:custGeom>
              <a:avLst/>
              <a:gdLst>
                <a:gd name="T0" fmla="*/ 18 w 120"/>
                <a:gd name="T1" fmla="*/ 147 h 484"/>
                <a:gd name="T2" fmla="*/ 41 w 120"/>
                <a:gd name="T3" fmla="*/ 132 h 484"/>
                <a:gd name="T4" fmla="*/ 11 w 120"/>
                <a:gd name="T5" fmla="*/ 279 h 484"/>
                <a:gd name="T6" fmla="*/ 0 w 120"/>
                <a:gd name="T7" fmla="*/ 429 h 484"/>
                <a:gd name="T8" fmla="*/ 37 w 120"/>
                <a:gd name="T9" fmla="*/ 466 h 484"/>
                <a:gd name="T10" fmla="*/ 91 w 120"/>
                <a:gd name="T11" fmla="*/ 476 h 484"/>
                <a:gd name="T12" fmla="*/ 95 w 120"/>
                <a:gd name="T13" fmla="*/ 474 h 484"/>
                <a:gd name="T14" fmla="*/ 54 w 120"/>
                <a:gd name="T15" fmla="*/ 416 h 484"/>
                <a:gd name="T16" fmla="*/ 119 w 120"/>
                <a:gd name="T17" fmla="*/ 75 h 484"/>
                <a:gd name="T18" fmla="*/ 0 w 120"/>
                <a:gd name="T19" fmla="*/ 24 h 484"/>
                <a:gd name="T20" fmla="*/ 18 w 120"/>
                <a:gd name="T21" fmla="*/ 14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484">
                  <a:moveTo>
                    <a:pt x="18" y="147"/>
                  </a:moveTo>
                  <a:cubicBezTo>
                    <a:pt x="41" y="132"/>
                    <a:pt x="41" y="132"/>
                    <a:pt x="41" y="132"/>
                  </a:cubicBezTo>
                  <a:cubicBezTo>
                    <a:pt x="41" y="132"/>
                    <a:pt x="13" y="195"/>
                    <a:pt x="11" y="279"/>
                  </a:cubicBezTo>
                  <a:cubicBezTo>
                    <a:pt x="9" y="363"/>
                    <a:pt x="10" y="390"/>
                    <a:pt x="0" y="429"/>
                  </a:cubicBezTo>
                  <a:cubicBezTo>
                    <a:pt x="37" y="466"/>
                    <a:pt x="37" y="466"/>
                    <a:pt x="37" y="466"/>
                  </a:cubicBezTo>
                  <a:cubicBezTo>
                    <a:pt x="51" y="480"/>
                    <a:pt x="73" y="484"/>
                    <a:pt x="91" y="476"/>
                  </a:cubicBezTo>
                  <a:cubicBezTo>
                    <a:pt x="95" y="474"/>
                    <a:pt x="95" y="474"/>
                    <a:pt x="95" y="474"/>
                  </a:cubicBezTo>
                  <a:cubicBezTo>
                    <a:pt x="95" y="474"/>
                    <a:pt x="57" y="446"/>
                    <a:pt x="54" y="416"/>
                  </a:cubicBezTo>
                  <a:cubicBezTo>
                    <a:pt x="51" y="385"/>
                    <a:pt x="120" y="150"/>
                    <a:pt x="119" y="75"/>
                  </a:cubicBezTo>
                  <a:cubicBezTo>
                    <a:pt x="118" y="0"/>
                    <a:pt x="27" y="13"/>
                    <a:pt x="0" y="24"/>
                  </a:cubicBezTo>
                  <a:cubicBezTo>
                    <a:pt x="18" y="147"/>
                    <a:pt x="18" y="147"/>
                    <a:pt x="18" y="147"/>
                  </a:cubicBezTo>
                </a:path>
              </a:pathLst>
            </a:custGeom>
            <a:solidFill>
              <a:srgbClr val="FDD4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4">
              <a:extLst>
                <a:ext uri="{FF2B5EF4-FFF2-40B4-BE49-F238E27FC236}">
                  <a16:creationId xmlns:a16="http://schemas.microsoft.com/office/drawing/2014/main" id="{13F4EB2A-C036-4753-85EF-EE2795F0A39B}"/>
                </a:ext>
              </a:extLst>
            </p:cNvPr>
            <p:cNvSpPr>
              <a:spLocks noEditPoints="1"/>
            </p:cNvSpPr>
            <p:nvPr/>
          </p:nvSpPr>
          <p:spPr bwMode="auto">
            <a:xfrm>
              <a:off x="7261" y="5192"/>
              <a:ext cx="230" cy="643"/>
            </a:xfrm>
            <a:custGeom>
              <a:avLst/>
              <a:gdLst>
                <a:gd name="T0" fmla="*/ 60 w 97"/>
                <a:gd name="T1" fmla="*/ 159 h 272"/>
                <a:gd name="T2" fmla="*/ 38 w 97"/>
                <a:gd name="T3" fmla="*/ 176 h 272"/>
                <a:gd name="T4" fmla="*/ 5 w 97"/>
                <a:gd name="T5" fmla="*/ 190 h 272"/>
                <a:gd name="T6" fmla="*/ 0 w 97"/>
                <a:gd name="T7" fmla="*/ 217 h 272"/>
                <a:gd name="T8" fmla="*/ 36 w 97"/>
                <a:gd name="T9" fmla="*/ 258 h 272"/>
                <a:gd name="T10" fmla="*/ 37 w 97"/>
                <a:gd name="T11" fmla="*/ 259 h 272"/>
                <a:gd name="T12" fmla="*/ 70 w 97"/>
                <a:gd name="T13" fmla="*/ 272 h 272"/>
                <a:gd name="T14" fmla="*/ 70 w 97"/>
                <a:gd name="T15" fmla="*/ 272 h 272"/>
                <a:gd name="T16" fmla="*/ 71 w 97"/>
                <a:gd name="T17" fmla="*/ 272 h 272"/>
                <a:gd name="T18" fmla="*/ 81 w 97"/>
                <a:gd name="T19" fmla="*/ 271 h 272"/>
                <a:gd name="T20" fmla="*/ 83 w 97"/>
                <a:gd name="T21" fmla="*/ 269 h 272"/>
                <a:gd name="T22" fmla="*/ 83 w 97"/>
                <a:gd name="T23" fmla="*/ 269 h 272"/>
                <a:gd name="T24" fmla="*/ 85 w 97"/>
                <a:gd name="T25" fmla="*/ 259 h 272"/>
                <a:gd name="T26" fmla="*/ 53 w 97"/>
                <a:gd name="T27" fmla="*/ 208 h 272"/>
                <a:gd name="T28" fmla="*/ 53 w 97"/>
                <a:gd name="T29" fmla="*/ 205 h 272"/>
                <a:gd name="T30" fmla="*/ 60 w 97"/>
                <a:gd name="T31" fmla="*/ 159 h 272"/>
                <a:gd name="T32" fmla="*/ 97 w 97"/>
                <a:gd name="T33" fmla="*/ 0 h 272"/>
                <a:gd name="T34" fmla="*/ 77 w 97"/>
                <a:gd name="T35" fmla="*/ 15 h 272"/>
                <a:gd name="T36" fmla="*/ 82 w 97"/>
                <a:gd name="T37" fmla="*/ 38 h 272"/>
                <a:gd name="T38" fmla="*/ 82 w 97"/>
                <a:gd name="T39" fmla="*/ 66 h 272"/>
                <a:gd name="T40" fmla="*/ 97 w 97"/>
                <a:gd name="T41"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272">
                  <a:moveTo>
                    <a:pt x="60" y="159"/>
                  </a:moveTo>
                  <a:cubicBezTo>
                    <a:pt x="54" y="165"/>
                    <a:pt x="47" y="171"/>
                    <a:pt x="38" y="176"/>
                  </a:cubicBezTo>
                  <a:cubicBezTo>
                    <a:pt x="28" y="181"/>
                    <a:pt x="17" y="186"/>
                    <a:pt x="5" y="190"/>
                  </a:cubicBezTo>
                  <a:cubicBezTo>
                    <a:pt x="4" y="199"/>
                    <a:pt x="2" y="208"/>
                    <a:pt x="0" y="217"/>
                  </a:cubicBezTo>
                  <a:cubicBezTo>
                    <a:pt x="0" y="219"/>
                    <a:pt x="36" y="258"/>
                    <a:pt x="36" y="258"/>
                  </a:cubicBezTo>
                  <a:cubicBezTo>
                    <a:pt x="36" y="258"/>
                    <a:pt x="37" y="258"/>
                    <a:pt x="37" y="259"/>
                  </a:cubicBezTo>
                  <a:cubicBezTo>
                    <a:pt x="46" y="267"/>
                    <a:pt x="58" y="272"/>
                    <a:pt x="70" y="272"/>
                  </a:cubicBezTo>
                  <a:cubicBezTo>
                    <a:pt x="70" y="272"/>
                    <a:pt x="70" y="272"/>
                    <a:pt x="70" y="272"/>
                  </a:cubicBezTo>
                  <a:cubicBezTo>
                    <a:pt x="71" y="272"/>
                    <a:pt x="71" y="272"/>
                    <a:pt x="71" y="272"/>
                  </a:cubicBezTo>
                  <a:cubicBezTo>
                    <a:pt x="74" y="272"/>
                    <a:pt x="77" y="272"/>
                    <a:pt x="81" y="271"/>
                  </a:cubicBezTo>
                  <a:cubicBezTo>
                    <a:pt x="82" y="270"/>
                    <a:pt x="83" y="269"/>
                    <a:pt x="83" y="269"/>
                  </a:cubicBezTo>
                  <a:cubicBezTo>
                    <a:pt x="83" y="269"/>
                    <a:pt x="83" y="269"/>
                    <a:pt x="83" y="269"/>
                  </a:cubicBezTo>
                  <a:cubicBezTo>
                    <a:pt x="84" y="266"/>
                    <a:pt x="84" y="262"/>
                    <a:pt x="85" y="259"/>
                  </a:cubicBezTo>
                  <a:cubicBezTo>
                    <a:pt x="74" y="249"/>
                    <a:pt x="55" y="228"/>
                    <a:pt x="53" y="208"/>
                  </a:cubicBezTo>
                  <a:cubicBezTo>
                    <a:pt x="53" y="207"/>
                    <a:pt x="53" y="206"/>
                    <a:pt x="53" y="205"/>
                  </a:cubicBezTo>
                  <a:cubicBezTo>
                    <a:pt x="53" y="197"/>
                    <a:pt x="56" y="181"/>
                    <a:pt x="60" y="159"/>
                  </a:cubicBezTo>
                  <a:moveTo>
                    <a:pt x="97" y="0"/>
                  </a:moveTo>
                  <a:cubicBezTo>
                    <a:pt x="90" y="6"/>
                    <a:pt x="83" y="11"/>
                    <a:pt x="77" y="15"/>
                  </a:cubicBezTo>
                  <a:cubicBezTo>
                    <a:pt x="80" y="23"/>
                    <a:pt x="82" y="30"/>
                    <a:pt x="82" y="38"/>
                  </a:cubicBezTo>
                  <a:cubicBezTo>
                    <a:pt x="82" y="66"/>
                    <a:pt x="82" y="66"/>
                    <a:pt x="82" y="66"/>
                  </a:cubicBezTo>
                  <a:cubicBezTo>
                    <a:pt x="87" y="45"/>
                    <a:pt x="92" y="22"/>
                    <a:pt x="97" y="0"/>
                  </a:cubicBezTo>
                </a:path>
              </a:pathLst>
            </a:custGeom>
            <a:solidFill>
              <a:srgbClr val="FDBE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35">
              <a:extLst>
                <a:ext uri="{FF2B5EF4-FFF2-40B4-BE49-F238E27FC236}">
                  <a16:creationId xmlns:a16="http://schemas.microsoft.com/office/drawing/2014/main" id="{D4A936A0-C262-425A-8AAB-D04B376A82AF}"/>
                </a:ext>
              </a:extLst>
            </p:cNvPr>
            <p:cNvSpPr>
              <a:spLocks/>
            </p:cNvSpPr>
            <p:nvPr/>
          </p:nvSpPr>
          <p:spPr bwMode="auto">
            <a:xfrm>
              <a:off x="7202" y="5705"/>
              <a:ext cx="374" cy="256"/>
            </a:xfrm>
            <a:custGeom>
              <a:avLst/>
              <a:gdLst>
                <a:gd name="T0" fmla="*/ 154 w 158"/>
                <a:gd name="T1" fmla="*/ 53 h 108"/>
                <a:gd name="T2" fmla="*/ 119 w 158"/>
                <a:gd name="T3" fmla="*/ 49 h 108"/>
                <a:gd name="T4" fmla="*/ 115 w 158"/>
                <a:gd name="T5" fmla="*/ 51 h 108"/>
                <a:gd name="T6" fmla="*/ 61 w 158"/>
                <a:gd name="T7" fmla="*/ 41 h 108"/>
                <a:gd name="T8" fmla="*/ 25 w 158"/>
                <a:gd name="T9" fmla="*/ 0 h 108"/>
                <a:gd name="T10" fmla="*/ 13 w 158"/>
                <a:gd name="T11" fmla="*/ 49 h 108"/>
                <a:gd name="T12" fmla="*/ 24 w 158"/>
                <a:gd name="T13" fmla="*/ 103 h 108"/>
                <a:gd name="T14" fmla="*/ 35 w 158"/>
                <a:gd name="T15" fmla="*/ 103 h 108"/>
                <a:gd name="T16" fmla="*/ 35 w 158"/>
                <a:gd name="T17" fmla="*/ 62 h 108"/>
                <a:gd name="T18" fmla="*/ 80 w 158"/>
                <a:gd name="T19" fmla="*/ 88 h 108"/>
                <a:gd name="T20" fmla="*/ 106 w 158"/>
                <a:gd name="T21" fmla="*/ 88 h 108"/>
                <a:gd name="T22" fmla="*/ 156 w 158"/>
                <a:gd name="T23" fmla="*/ 59 h 108"/>
                <a:gd name="T24" fmla="*/ 154 w 158"/>
                <a:gd name="T25" fmla="*/ 5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08">
                  <a:moveTo>
                    <a:pt x="154" y="53"/>
                  </a:moveTo>
                  <a:cubicBezTo>
                    <a:pt x="119" y="49"/>
                    <a:pt x="119" y="49"/>
                    <a:pt x="119" y="49"/>
                  </a:cubicBezTo>
                  <a:cubicBezTo>
                    <a:pt x="115" y="51"/>
                    <a:pt x="115" y="51"/>
                    <a:pt x="115" y="51"/>
                  </a:cubicBezTo>
                  <a:cubicBezTo>
                    <a:pt x="97" y="59"/>
                    <a:pt x="75" y="55"/>
                    <a:pt x="61" y="41"/>
                  </a:cubicBezTo>
                  <a:cubicBezTo>
                    <a:pt x="61" y="41"/>
                    <a:pt x="24" y="1"/>
                    <a:pt x="25" y="0"/>
                  </a:cubicBezTo>
                  <a:cubicBezTo>
                    <a:pt x="25" y="0"/>
                    <a:pt x="0" y="13"/>
                    <a:pt x="13" y="49"/>
                  </a:cubicBezTo>
                  <a:cubicBezTo>
                    <a:pt x="27" y="86"/>
                    <a:pt x="24" y="103"/>
                    <a:pt x="24" y="103"/>
                  </a:cubicBezTo>
                  <a:cubicBezTo>
                    <a:pt x="24" y="103"/>
                    <a:pt x="29" y="108"/>
                    <a:pt x="35" y="103"/>
                  </a:cubicBezTo>
                  <a:cubicBezTo>
                    <a:pt x="35" y="62"/>
                    <a:pt x="35" y="62"/>
                    <a:pt x="35" y="62"/>
                  </a:cubicBezTo>
                  <a:cubicBezTo>
                    <a:pt x="80" y="88"/>
                    <a:pt x="80" y="88"/>
                    <a:pt x="80" y="88"/>
                  </a:cubicBezTo>
                  <a:cubicBezTo>
                    <a:pt x="88" y="92"/>
                    <a:pt x="98" y="92"/>
                    <a:pt x="106" y="88"/>
                  </a:cubicBezTo>
                  <a:cubicBezTo>
                    <a:pt x="156" y="59"/>
                    <a:pt x="156" y="59"/>
                    <a:pt x="156" y="59"/>
                  </a:cubicBezTo>
                  <a:cubicBezTo>
                    <a:pt x="158" y="57"/>
                    <a:pt x="158" y="53"/>
                    <a:pt x="154" y="53"/>
                  </a:cubicBezTo>
                </a:path>
              </a:pathLst>
            </a:custGeom>
            <a:solidFill>
              <a:srgbClr val="B43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36">
              <a:extLst>
                <a:ext uri="{FF2B5EF4-FFF2-40B4-BE49-F238E27FC236}">
                  <a16:creationId xmlns:a16="http://schemas.microsoft.com/office/drawing/2014/main" id="{CAAF1682-F290-49B0-8786-61062204B513}"/>
                </a:ext>
              </a:extLst>
            </p:cNvPr>
            <p:cNvSpPr>
              <a:spLocks/>
            </p:cNvSpPr>
            <p:nvPr/>
          </p:nvSpPr>
          <p:spPr bwMode="auto">
            <a:xfrm>
              <a:off x="6892" y="5947"/>
              <a:ext cx="416" cy="241"/>
            </a:xfrm>
            <a:custGeom>
              <a:avLst/>
              <a:gdLst>
                <a:gd name="T0" fmla="*/ 145 w 176"/>
                <a:gd name="T1" fmla="*/ 84 h 102"/>
                <a:gd name="T2" fmla="*/ 31 w 176"/>
                <a:gd name="T3" fmla="*/ 84 h 102"/>
                <a:gd name="T4" fmla="*/ 31 w 176"/>
                <a:gd name="T5" fmla="*/ 18 h 102"/>
                <a:gd name="T6" fmla="*/ 145 w 176"/>
                <a:gd name="T7" fmla="*/ 18 h 102"/>
                <a:gd name="T8" fmla="*/ 145 w 176"/>
                <a:gd name="T9" fmla="*/ 84 h 102"/>
              </a:gdLst>
              <a:ahLst/>
              <a:cxnLst>
                <a:cxn ang="0">
                  <a:pos x="T0" y="T1"/>
                </a:cxn>
                <a:cxn ang="0">
                  <a:pos x="T2" y="T3"/>
                </a:cxn>
                <a:cxn ang="0">
                  <a:pos x="T4" y="T5"/>
                </a:cxn>
                <a:cxn ang="0">
                  <a:pos x="T6" y="T7"/>
                </a:cxn>
                <a:cxn ang="0">
                  <a:pos x="T8" y="T9"/>
                </a:cxn>
              </a:cxnLst>
              <a:rect l="0" t="0" r="r" b="b"/>
              <a:pathLst>
                <a:path w="176" h="102">
                  <a:moveTo>
                    <a:pt x="145" y="84"/>
                  </a:moveTo>
                  <a:cubicBezTo>
                    <a:pt x="114" y="102"/>
                    <a:pt x="63" y="102"/>
                    <a:pt x="31" y="84"/>
                  </a:cubicBezTo>
                  <a:cubicBezTo>
                    <a:pt x="0" y="65"/>
                    <a:pt x="0" y="36"/>
                    <a:pt x="31" y="18"/>
                  </a:cubicBezTo>
                  <a:cubicBezTo>
                    <a:pt x="63" y="0"/>
                    <a:pt x="114" y="0"/>
                    <a:pt x="145" y="18"/>
                  </a:cubicBezTo>
                  <a:cubicBezTo>
                    <a:pt x="176" y="36"/>
                    <a:pt x="176" y="65"/>
                    <a:pt x="145" y="84"/>
                  </a:cubicBezTo>
                </a:path>
              </a:pathLst>
            </a:custGeom>
            <a:solidFill>
              <a:srgbClr val="F1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37">
              <a:extLst>
                <a:ext uri="{FF2B5EF4-FFF2-40B4-BE49-F238E27FC236}">
                  <a16:creationId xmlns:a16="http://schemas.microsoft.com/office/drawing/2014/main" id="{5C053C86-16CD-4FEE-AD75-D19C4C3E2A58}"/>
                </a:ext>
              </a:extLst>
            </p:cNvPr>
            <p:cNvSpPr>
              <a:spLocks/>
            </p:cNvSpPr>
            <p:nvPr/>
          </p:nvSpPr>
          <p:spPr bwMode="auto">
            <a:xfrm>
              <a:off x="6908" y="6027"/>
              <a:ext cx="192" cy="57"/>
            </a:xfrm>
            <a:custGeom>
              <a:avLst/>
              <a:gdLst>
                <a:gd name="T0" fmla="*/ 81 w 81"/>
                <a:gd name="T1" fmla="*/ 0 h 24"/>
                <a:gd name="T2" fmla="*/ 6 w 81"/>
                <a:gd name="T3" fmla="*/ 0 h 24"/>
                <a:gd name="T4" fmla="*/ 2 w 81"/>
                <a:gd name="T5" fmla="*/ 24 h 24"/>
                <a:gd name="T6" fmla="*/ 81 w 81"/>
                <a:gd name="T7" fmla="*/ 24 h 24"/>
                <a:gd name="T8" fmla="*/ 81 w 81"/>
                <a:gd name="T9" fmla="*/ 0 h 24"/>
              </a:gdLst>
              <a:ahLst/>
              <a:cxnLst>
                <a:cxn ang="0">
                  <a:pos x="T0" y="T1"/>
                </a:cxn>
                <a:cxn ang="0">
                  <a:pos x="T2" y="T3"/>
                </a:cxn>
                <a:cxn ang="0">
                  <a:pos x="T4" y="T5"/>
                </a:cxn>
                <a:cxn ang="0">
                  <a:pos x="T6" y="T7"/>
                </a:cxn>
                <a:cxn ang="0">
                  <a:pos x="T8" y="T9"/>
                </a:cxn>
              </a:cxnLst>
              <a:rect l="0" t="0" r="r" b="b"/>
              <a:pathLst>
                <a:path w="81" h="24">
                  <a:moveTo>
                    <a:pt x="81" y="0"/>
                  </a:moveTo>
                  <a:cubicBezTo>
                    <a:pt x="6" y="0"/>
                    <a:pt x="6" y="0"/>
                    <a:pt x="6" y="0"/>
                  </a:cubicBezTo>
                  <a:cubicBezTo>
                    <a:pt x="1" y="8"/>
                    <a:pt x="0" y="16"/>
                    <a:pt x="2" y="24"/>
                  </a:cubicBezTo>
                  <a:cubicBezTo>
                    <a:pt x="81" y="24"/>
                    <a:pt x="81" y="24"/>
                    <a:pt x="81" y="24"/>
                  </a:cubicBezTo>
                  <a:cubicBezTo>
                    <a:pt x="81" y="0"/>
                    <a:pt x="81" y="0"/>
                    <a:pt x="81" y="0"/>
                  </a:cubicBezTo>
                </a:path>
              </a:pathLst>
            </a:custGeom>
            <a:solidFill>
              <a:srgbClr val="D8D8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8">
              <a:extLst>
                <a:ext uri="{FF2B5EF4-FFF2-40B4-BE49-F238E27FC236}">
                  <a16:creationId xmlns:a16="http://schemas.microsoft.com/office/drawing/2014/main" id="{0D50B7C6-2D9D-4195-8472-398999D20965}"/>
                </a:ext>
              </a:extLst>
            </p:cNvPr>
            <p:cNvSpPr>
              <a:spLocks/>
            </p:cNvSpPr>
            <p:nvPr/>
          </p:nvSpPr>
          <p:spPr bwMode="auto">
            <a:xfrm>
              <a:off x="7060" y="5644"/>
              <a:ext cx="80" cy="442"/>
            </a:xfrm>
            <a:custGeom>
              <a:avLst/>
              <a:gdLst>
                <a:gd name="T0" fmla="*/ 0 w 34"/>
                <a:gd name="T1" fmla="*/ 0 h 187"/>
                <a:gd name="T2" fmla="*/ 0 w 34"/>
                <a:gd name="T3" fmla="*/ 176 h 187"/>
                <a:gd name="T4" fmla="*/ 5 w 34"/>
                <a:gd name="T5" fmla="*/ 183 h 187"/>
                <a:gd name="T6" fmla="*/ 29 w 34"/>
                <a:gd name="T7" fmla="*/ 183 h 187"/>
                <a:gd name="T8" fmla="*/ 34 w 34"/>
                <a:gd name="T9" fmla="*/ 176 h 187"/>
                <a:gd name="T10" fmla="*/ 34 w 34"/>
                <a:gd name="T11" fmla="*/ 0 h 187"/>
                <a:gd name="T12" fmla="*/ 0 w 34"/>
                <a:gd name="T13" fmla="*/ 0 h 187"/>
              </a:gdLst>
              <a:ahLst/>
              <a:cxnLst>
                <a:cxn ang="0">
                  <a:pos x="T0" y="T1"/>
                </a:cxn>
                <a:cxn ang="0">
                  <a:pos x="T2" y="T3"/>
                </a:cxn>
                <a:cxn ang="0">
                  <a:pos x="T4" y="T5"/>
                </a:cxn>
                <a:cxn ang="0">
                  <a:pos x="T6" y="T7"/>
                </a:cxn>
                <a:cxn ang="0">
                  <a:pos x="T8" y="T9"/>
                </a:cxn>
                <a:cxn ang="0">
                  <a:pos x="T10" y="T11"/>
                </a:cxn>
                <a:cxn ang="0">
                  <a:pos x="T12" y="T13"/>
                </a:cxn>
              </a:cxnLst>
              <a:rect l="0" t="0" r="r" b="b"/>
              <a:pathLst>
                <a:path w="34" h="187">
                  <a:moveTo>
                    <a:pt x="0" y="0"/>
                  </a:moveTo>
                  <a:cubicBezTo>
                    <a:pt x="0" y="176"/>
                    <a:pt x="0" y="176"/>
                    <a:pt x="0" y="176"/>
                  </a:cubicBezTo>
                  <a:cubicBezTo>
                    <a:pt x="0" y="178"/>
                    <a:pt x="2" y="181"/>
                    <a:pt x="5" y="183"/>
                  </a:cubicBezTo>
                  <a:cubicBezTo>
                    <a:pt x="12" y="187"/>
                    <a:pt x="23" y="187"/>
                    <a:pt x="29" y="183"/>
                  </a:cubicBezTo>
                  <a:cubicBezTo>
                    <a:pt x="33" y="181"/>
                    <a:pt x="34" y="178"/>
                    <a:pt x="34" y="176"/>
                  </a:cubicBezTo>
                  <a:cubicBezTo>
                    <a:pt x="34" y="0"/>
                    <a:pt x="34" y="0"/>
                    <a:pt x="34" y="0"/>
                  </a:cubicBezTo>
                  <a:lnTo>
                    <a:pt x="0" y="0"/>
                  </a:ln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39">
              <a:extLst>
                <a:ext uri="{FF2B5EF4-FFF2-40B4-BE49-F238E27FC236}">
                  <a16:creationId xmlns:a16="http://schemas.microsoft.com/office/drawing/2014/main" id="{EB9AB8FA-7C05-433A-BDBB-4AEAE4675CAC}"/>
                </a:ext>
              </a:extLst>
            </p:cNvPr>
            <p:cNvSpPr>
              <a:spLocks/>
            </p:cNvSpPr>
            <p:nvPr/>
          </p:nvSpPr>
          <p:spPr bwMode="auto">
            <a:xfrm>
              <a:off x="6911" y="6067"/>
              <a:ext cx="381" cy="152"/>
            </a:xfrm>
            <a:custGeom>
              <a:avLst/>
              <a:gdLst>
                <a:gd name="T0" fmla="*/ 137 w 161"/>
                <a:gd name="T1" fmla="*/ 33 h 64"/>
                <a:gd name="T2" fmla="*/ 23 w 161"/>
                <a:gd name="T3" fmla="*/ 33 h 64"/>
                <a:gd name="T4" fmla="*/ 0 w 161"/>
                <a:gd name="T5" fmla="*/ 0 h 64"/>
                <a:gd name="T6" fmla="*/ 0 w 161"/>
                <a:gd name="T7" fmla="*/ 13 h 64"/>
                <a:gd name="T8" fmla="*/ 23 w 161"/>
                <a:gd name="T9" fmla="*/ 46 h 64"/>
                <a:gd name="T10" fmla="*/ 137 w 161"/>
                <a:gd name="T11" fmla="*/ 46 h 64"/>
                <a:gd name="T12" fmla="*/ 161 w 161"/>
                <a:gd name="T13" fmla="*/ 13 h 64"/>
                <a:gd name="T14" fmla="*/ 161 w 161"/>
                <a:gd name="T15" fmla="*/ 0 h 64"/>
                <a:gd name="T16" fmla="*/ 137 w 161"/>
                <a:gd name="T17" fmla="*/ 3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64">
                  <a:moveTo>
                    <a:pt x="137" y="33"/>
                  </a:moveTo>
                  <a:cubicBezTo>
                    <a:pt x="106" y="51"/>
                    <a:pt x="55" y="51"/>
                    <a:pt x="23" y="33"/>
                  </a:cubicBezTo>
                  <a:cubicBezTo>
                    <a:pt x="8" y="23"/>
                    <a:pt x="0" y="12"/>
                    <a:pt x="0" y="0"/>
                  </a:cubicBezTo>
                  <a:cubicBezTo>
                    <a:pt x="0" y="13"/>
                    <a:pt x="0" y="13"/>
                    <a:pt x="0" y="13"/>
                  </a:cubicBezTo>
                  <a:cubicBezTo>
                    <a:pt x="0" y="25"/>
                    <a:pt x="8" y="37"/>
                    <a:pt x="23" y="46"/>
                  </a:cubicBezTo>
                  <a:cubicBezTo>
                    <a:pt x="55" y="64"/>
                    <a:pt x="106" y="64"/>
                    <a:pt x="137" y="46"/>
                  </a:cubicBezTo>
                  <a:cubicBezTo>
                    <a:pt x="153" y="37"/>
                    <a:pt x="161" y="25"/>
                    <a:pt x="161" y="13"/>
                  </a:cubicBezTo>
                  <a:cubicBezTo>
                    <a:pt x="161" y="0"/>
                    <a:pt x="161" y="0"/>
                    <a:pt x="161" y="0"/>
                  </a:cubicBezTo>
                  <a:cubicBezTo>
                    <a:pt x="161" y="12"/>
                    <a:pt x="153" y="23"/>
                    <a:pt x="137" y="33"/>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40">
              <a:extLst>
                <a:ext uri="{FF2B5EF4-FFF2-40B4-BE49-F238E27FC236}">
                  <a16:creationId xmlns:a16="http://schemas.microsoft.com/office/drawing/2014/main" id="{61B957F1-803B-4B47-BCF4-3F80E2247095}"/>
                </a:ext>
              </a:extLst>
            </p:cNvPr>
            <p:cNvSpPr>
              <a:spLocks/>
            </p:cNvSpPr>
            <p:nvPr/>
          </p:nvSpPr>
          <p:spPr bwMode="auto">
            <a:xfrm>
              <a:off x="6712" y="5057"/>
              <a:ext cx="776" cy="447"/>
            </a:xfrm>
            <a:custGeom>
              <a:avLst/>
              <a:gdLst>
                <a:gd name="T0" fmla="*/ 270 w 328"/>
                <a:gd name="T1" fmla="*/ 156 h 189"/>
                <a:gd name="T2" fmla="*/ 58 w 328"/>
                <a:gd name="T3" fmla="*/ 156 h 189"/>
                <a:gd name="T4" fmla="*/ 58 w 328"/>
                <a:gd name="T5" fmla="*/ 34 h 189"/>
                <a:gd name="T6" fmla="*/ 270 w 328"/>
                <a:gd name="T7" fmla="*/ 34 h 189"/>
                <a:gd name="T8" fmla="*/ 270 w 328"/>
                <a:gd name="T9" fmla="*/ 156 h 189"/>
              </a:gdLst>
              <a:ahLst/>
              <a:cxnLst>
                <a:cxn ang="0">
                  <a:pos x="T0" y="T1"/>
                </a:cxn>
                <a:cxn ang="0">
                  <a:pos x="T2" y="T3"/>
                </a:cxn>
                <a:cxn ang="0">
                  <a:pos x="T4" y="T5"/>
                </a:cxn>
                <a:cxn ang="0">
                  <a:pos x="T6" y="T7"/>
                </a:cxn>
                <a:cxn ang="0">
                  <a:pos x="T8" y="T9"/>
                </a:cxn>
              </a:cxnLst>
              <a:rect l="0" t="0" r="r" b="b"/>
              <a:pathLst>
                <a:path w="328" h="189">
                  <a:moveTo>
                    <a:pt x="270" y="156"/>
                  </a:moveTo>
                  <a:cubicBezTo>
                    <a:pt x="212" y="189"/>
                    <a:pt x="117" y="189"/>
                    <a:pt x="58" y="156"/>
                  </a:cubicBezTo>
                  <a:cubicBezTo>
                    <a:pt x="0" y="122"/>
                    <a:pt x="0" y="67"/>
                    <a:pt x="58" y="34"/>
                  </a:cubicBezTo>
                  <a:cubicBezTo>
                    <a:pt x="117" y="0"/>
                    <a:pt x="212" y="0"/>
                    <a:pt x="270" y="34"/>
                  </a:cubicBezTo>
                  <a:cubicBezTo>
                    <a:pt x="328" y="67"/>
                    <a:pt x="328" y="122"/>
                    <a:pt x="270" y="156"/>
                  </a:cubicBezTo>
                </a:path>
              </a:pathLst>
            </a:custGeom>
            <a:solidFill>
              <a:srgbClr val="B2E0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41">
              <a:extLst>
                <a:ext uri="{FF2B5EF4-FFF2-40B4-BE49-F238E27FC236}">
                  <a16:creationId xmlns:a16="http://schemas.microsoft.com/office/drawing/2014/main" id="{326A1512-2B61-48B9-A18D-3FF81AA3EB4F}"/>
                </a:ext>
              </a:extLst>
            </p:cNvPr>
            <p:cNvSpPr>
              <a:spLocks/>
            </p:cNvSpPr>
            <p:nvPr/>
          </p:nvSpPr>
          <p:spPr bwMode="auto">
            <a:xfrm>
              <a:off x="6750" y="5211"/>
              <a:ext cx="705" cy="196"/>
            </a:xfrm>
            <a:custGeom>
              <a:avLst/>
              <a:gdLst>
                <a:gd name="T0" fmla="*/ 8 w 298"/>
                <a:gd name="T1" fmla="*/ 0 h 83"/>
                <a:gd name="T2" fmla="*/ 0 w 298"/>
                <a:gd name="T3" fmla="*/ 20 h 83"/>
                <a:gd name="T4" fmla="*/ 38 w 298"/>
                <a:gd name="T5" fmla="*/ 56 h 83"/>
                <a:gd name="T6" fmla="*/ 152 w 298"/>
                <a:gd name="T7" fmla="*/ 83 h 83"/>
                <a:gd name="T8" fmla="*/ 266 w 298"/>
                <a:gd name="T9" fmla="*/ 56 h 83"/>
                <a:gd name="T10" fmla="*/ 298 w 298"/>
                <a:gd name="T11" fmla="*/ 30 h 83"/>
                <a:gd name="T12" fmla="*/ 293 w 298"/>
                <a:gd name="T13" fmla="*/ 7 h 83"/>
                <a:gd name="T14" fmla="*/ 145 w 298"/>
                <a:gd name="T15" fmla="*/ 66 h 83"/>
                <a:gd name="T16" fmla="*/ 38 w 298"/>
                <a:gd name="T17" fmla="*/ 30 h 83"/>
                <a:gd name="T18" fmla="*/ 8 w 298"/>
                <a:gd name="T1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8" h="83">
                  <a:moveTo>
                    <a:pt x="8" y="0"/>
                  </a:moveTo>
                  <a:cubicBezTo>
                    <a:pt x="4" y="6"/>
                    <a:pt x="1" y="13"/>
                    <a:pt x="0" y="20"/>
                  </a:cubicBezTo>
                  <a:cubicBezTo>
                    <a:pt x="7" y="33"/>
                    <a:pt x="20" y="45"/>
                    <a:pt x="38" y="56"/>
                  </a:cubicBezTo>
                  <a:cubicBezTo>
                    <a:pt x="70" y="74"/>
                    <a:pt x="111" y="83"/>
                    <a:pt x="152" y="83"/>
                  </a:cubicBezTo>
                  <a:cubicBezTo>
                    <a:pt x="193" y="83"/>
                    <a:pt x="235" y="74"/>
                    <a:pt x="266" y="56"/>
                  </a:cubicBezTo>
                  <a:cubicBezTo>
                    <a:pt x="279" y="48"/>
                    <a:pt x="290" y="39"/>
                    <a:pt x="298" y="30"/>
                  </a:cubicBezTo>
                  <a:cubicBezTo>
                    <a:pt x="298" y="22"/>
                    <a:pt x="296" y="15"/>
                    <a:pt x="293" y="7"/>
                  </a:cubicBezTo>
                  <a:cubicBezTo>
                    <a:pt x="237" y="47"/>
                    <a:pt x="189" y="66"/>
                    <a:pt x="145" y="66"/>
                  </a:cubicBezTo>
                  <a:cubicBezTo>
                    <a:pt x="108" y="66"/>
                    <a:pt x="73" y="53"/>
                    <a:pt x="38" y="30"/>
                  </a:cubicBezTo>
                  <a:cubicBezTo>
                    <a:pt x="25" y="21"/>
                    <a:pt x="15" y="11"/>
                    <a:pt x="8" y="0"/>
                  </a:cubicBezTo>
                </a:path>
              </a:pathLst>
            </a:custGeom>
            <a:solidFill>
              <a:srgbClr val="A0C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42">
              <a:extLst>
                <a:ext uri="{FF2B5EF4-FFF2-40B4-BE49-F238E27FC236}">
                  <a16:creationId xmlns:a16="http://schemas.microsoft.com/office/drawing/2014/main" id="{882817F2-725B-4676-AB35-27CBC30832E2}"/>
                </a:ext>
              </a:extLst>
            </p:cNvPr>
            <p:cNvSpPr>
              <a:spLocks/>
            </p:cNvSpPr>
            <p:nvPr/>
          </p:nvSpPr>
          <p:spPr bwMode="auto">
            <a:xfrm>
              <a:off x="6747" y="5282"/>
              <a:ext cx="708" cy="404"/>
            </a:xfrm>
            <a:custGeom>
              <a:avLst/>
              <a:gdLst>
                <a:gd name="T0" fmla="*/ 255 w 299"/>
                <a:gd name="T1" fmla="*/ 61 h 171"/>
                <a:gd name="T2" fmla="*/ 43 w 299"/>
                <a:gd name="T3" fmla="*/ 61 h 171"/>
                <a:gd name="T4" fmla="*/ 0 w 299"/>
                <a:gd name="T5" fmla="*/ 0 h 171"/>
                <a:gd name="T6" fmla="*/ 0 w 299"/>
                <a:gd name="T7" fmla="*/ 77 h 171"/>
                <a:gd name="T8" fmla="*/ 43 w 299"/>
                <a:gd name="T9" fmla="*/ 138 h 171"/>
                <a:gd name="T10" fmla="*/ 255 w 299"/>
                <a:gd name="T11" fmla="*/ 138 h 171"/>
                <a:gd name="T12" fmla="*/ 299 w 299"/>
                <a:gd name="T13" fmla="*/ 77 h 171"/>
                <a:gd name="T14" fmla="*/ 299 w 299"/>
                <a:gd name="T15" fmla="*/ 0 h 171"/>
                <a:gd name="T16" fmla="*/ 255 w 299"/>
                <a:gd name="T17" fmla="*/ 6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171">
                  <a:moveTo>
                    <a:pt x="255" y="61"/>
                  </a:moveTo>
                  <a:cubicBezTo>
                    <a:pt x="197" y="94"/>
                    <a:pt x="102" y="94"/>
                    <a:pt x="43" y="61"/>
                  </a:cubicBezTo>
                  <a:cubicBezTo>
                    <a:pt x="14" y="44"/>
                    <a:pt x="0" y="22"/>
                    <a:pt x="0" y="0"/>
                  </a:cubicBezTo>
                  <a:cubicBezTo>
                    <a:pt x="0" y="77"/>
                    <a:pt x="0" y="77"/>
                    <a:pt x="0" y="77"/>
                  </a:cubicBezTo>
                  <a:cubicBezTo>
                    <a:pt x="0" y="99"/>
                    <a:pt x="14" y="121"/>
                    <a:pt x="43" y="138"/>
                  </a:cubicBezTo>
                  <a:cubicBezTo>
                    <a:pt x="102" y="171"/>
                    <a:pt x="197" y="171"/>
                    <a:pt x="255" y="138"/>
                  </a:cubicBezTo>
                  <a:cubicBezTo>
                    <a:pt x="284" y="121"/>
                    <a:pt x="299" y="99"/>
                    <a:pt x="299" y="77"/>
                  </a:cubicBezTo>
                  <a:cubicBezTo>
                    <a:pt x="299" y="0"/>
                    <a:pt x="299" y="0"/>
                    <a:pt x="299" y="0"/>
                  </a:cubicBezTo>
                  <a:cubicBezTo>
                    <a:pt x="299" y="22"/>
                    <a:pt x="284" y="44"/>
                    <a:pt x="255" y="61"/>
                  </a:cubicBezTo>
                </a:path>
              </a:pathLst>
            </a:custGeom>
            <a:solidFill>
              <a:srgbClr val="88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43">
              <a:extLst>
                <a:ext uri="{FF2B5EF4-FFF2-40B4-BE49-F238E27FC236}">
                  <a16:creationId xmlns:a16="http://schemas.microsoft.com/office/drawing/2014/main" id="{5DB10968-F2FD-42BF-9600-76FCDEBC875B}"/>
                </a:ext>
              </a:extLst>
            </p:cNvPr>
            <p:cNvSpPr>
              <a:spLocks noEditPoints="1"/>
            </p:cNvSpPr>
            <p:nvPr/>
          </p:nvSpPr>
          <p:spPr bwMode="auto">
            <a:xfrm>
              <a:off x="6764" y="5343"/>
              <a:ext cx="83" cy="81"/>
            </a:xfrm>
            <a:custGeom>
              <a:avLst/>
              <a:gdLst>
                <a:gd name="T0" fmla="*/ 33 w 35"/>
                <a:gd name="T1" fmla="*/ 33 h 34"/>
                <a:gd name="T2" fmla="*/ 35 w 35"/>
                <a:gd name="T3" fmla="*/ 34 h 34"/>
                <a:gd name="T4" fmla="*/ 33 w 35"/>
                <a:gd name="T5" fmla="*/ 33 h 34"/>
                <a:gd name="T6" fmla="*/ 0 w 35"/>
                <a:gd name="T7" fmla="*/ 0 h 34"/>
                <a:gd name="T8" fmla="*/ 0 w 35"/>
                <a:gd name="T9" fmla="*/ 0 h 34"/>
                <a:gd name="T10" fmla="*/ 33 w 35"/>
                <a:gd name="T11" fmla="*/ 33 h 34"/>
                <a:gd name="T12" fmla="*/ 0 w 35"/>
                <a:gd name="T13" fmla="*/ 0 h 34"/>
                <a:gd name="T14" fmla="*/ 0 w 35"/>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4">
                  <a:moveTo>
                    <a:pt x="33" y="33"/>
                  </a:moveTo>
                  <a:cubicBezTo>
                    <a:pt x="34" y="33"/>
                    <a:pt x="35" y="34"/>
                    <a:pt x="35" y="34"/>
                  </a:cubicBezTo>
                  <a:cubicBezTo>
                    <a:pt x="35" y="34"/>
                    <a:pt x="34" y="33"/>
                    <a:pt x="33" y="33"/>
                  </a:cubicBezTo>
                  <a:moveTo>
                    <a:pt x="0" y="0"/>
                  </a:moveTo>
                  <a:cubicBezTo>
                    <a:pt x="0" y="0"/>
                    <a:pt x="0" y="0"/>
                    <a:pt x="0" y="0"/>
                  </a:cubicBezTo>
                  <a:cubicBezTo>
                    <a:pt x="6" y="12"/>
                    <a:pt x="17" y="23"/>
                    <a:pt x="33" y="33"/>
                  </a:cubicBezTo>
                  <a:cubicBezTo>
                    <a:pt x="17" y="23"/>
                    <a:pt x="6" y="12"/>
                    <a:pt x="0" y="0"/>
                  </a:cubicBezTo>
                  <a:cubicBezTo>
                    <a:pt x="0" y="0"/>
                    <a:pt x="0" y="0"/>
                    <a:pt x="0" y="0"/>
                  </a:cubicBezTo>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44">
              <a:extLst>
                <a:ext uri="{FF2B5EF4-FFF2-40B4-BE49-F238E27FC236}">
                  <a16:creationId xmlns:a16="http://schemas.microsoft.com/office/drawing/2014/main" id="{1903B8D6-6E49-4EDF-ADCB-2C1E05023282}"/>
                </a:ext>
              </a:extLst>
            </p:cNvPr>
            <p:cNvSpPr>
              <a:spLocks/>
            </p:cNvSpPr>
            <p:nvPr/>
          </p:nvSpPr>
          <p:spPr bwMode="auto">
            <a:xfrm>
              <a:off x="6764" y="5331"/>
              <a:ext cx="679" cy="154"/>
            </a:xfrm>
            <a:custGeom>
              <a:avLst/>
              <a:gdLst>
                <a:gd name="T0" fmla="*/ 287 w 287"/>
                <a:gd name="T1" fmla="*/ 0 h 65"/>
                <a:gd name="T2" fmla="*/ 285 w 287"/>
                <a:gd name="T3" fmla="*/ 4 h 65"/>
                <a:gd name="T4" fmla="*/ 279 w 287"/>
                <a:gd name="T5" fmla="*/ 12 h 65"/>
                <a:gd name="T6" fmla="*/ 251 w 287"/>
                <a:gd name="T7" fmla="*/ 36 h 65"/>
                <a:gd name="T8" fmla="*/ 241 w 287"/>
                <a:gd name="T9" fmla="*/ 41 h 65"/>
                <a:gd name="T10" fmla="*/ 235 w 287"/>
                <a:gd name="T11" fmla="*/ 44 h 65"/>
                <a:gd name="T12" fmla="*/ 229 w 287"/>
                <a:gd name="T13" fmla="*/ 46 h 65"/>
                <a:gd name="T14" fmla="*/ 223 w 287"/>
                <a:gd name="T15" fmla="*/ 49 h 65"/>
                <a:gd name="T16" fmla="*/ 217 w 287"/>
                <a:gd name="T17" fmla="*/ 51 h 65"/>
                <a:gd name="T18" fmla="*/ 203 w 287"/>
                <a:gd name="T19" fmla="*/ 55 h 65"/>
                <a:gd name="T20" fmla="*/ 189 w 287"/>
                <a:gd name="T21" fmla="*/ 58 h 65"/>
                <a:gd name="T22" fmla="*/ 175 w 287"/>
                <a:gd name="T23" fmla="*/ 60 h 65"/>
                <a:gd name="T24" fmla="*/ 144 w 287"/>
                <a:gd name="T25" fmla="*/ 62 h 65"/>
                <a:gd name="T26" fmla="*/ 142 w 287"/>
                <a:gd name="T27" fmla="*/ 62 h 65"/>
                <a:gd name="T28" fmla="*/ 129 w 287"/>
                <a:gd name="T29" fmla="*/ 62 h 65"/>
                <a:gd name="T30" fmla="*/ 114 w 287"/>
                <a:gd name="T31" fmla="*/ 61 h 65"/>
                <a:gd name="T32" fmla="*/ 100 w 287"/>
                <a:gd name="T33" fmla="*/ 59 h 65"/>
                <a:gd name="T34" fmla="*/ 85 w 287"/>
                <a:gd name="T35" fmla="*/ 56 h 65"/>
                <a:gd name="T36" fmla="*/ 72 w 287"/>
                <a:gd name="T37" fmla="*/ 52 h 65"/>
                <a:gd name="T38" fmla="*/ 59 w 287"/>
                <a:gd name="T39" fmla="*/ 48 h 65"/>
                <a:gd name="T40" fmla="*/ 48 w 287"/>
                <a:gd name="T41" fmla="*/ 43 h 65"/>
                <a:gd name="T42" fmla="*/ 37 w 287"/>
                <a:gd name="T43" fmla="*/ 38 h 65"/>
                <a:gd name="T44" fmla="*/ 8 w 287"/>
                <a:gd name="T45" fmla="*/ 16 h 65"/>
                <a:gd name="T46" fmla="*/ 2 w 287"/>
                <a:gd name="T47" fmla="*/ 8 h 65"/>
                <a:gd name="T48" fmla="*/ 0 w 287"/>
                <a:gd name="T49" fmla="*/ 5 h 65"/>
                <a:gd name="T50" fmla="*/ 33 w 287"/>
                <a:gd name="T51" fmla="*/ 38 h 65"/>
                <a:gd name="T52" fmla="*/ 33 w 287"/>
                <a:gd name="T53" fmla="*/ 38 h 65"/>
                <a:gd name="T54" fmla="*/ 35 w 287"/>
                <a:gd name="T55" fmla="*/ 39 h 65"/>
                <a:gd name="T56" fmla="*/ 36 w 287"/>
                <a:gd name="T57" fmla="*/ 40 h 65"/>
                <a:gd name="T58" fmla="*/ 142 w 287"/>
                <a:gd name="T59" fmla="*/ 65 h 65"/>
                <a:gd name="T60" fmla="*/ 248 w 287"/>
                <a:gd name="T61" fmla="*/ 40 h 65"/>
                <a:gd name="T62" fmla="*/ 287 w 287"/>
                <a:gd name="T63" fmla="*/ 1 h 65"/>
                <a:gd name="T64" fmla="*/ 287 w 287"/>
                <a:gd name="T65"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7" h="65">
                  <a:moveTo>
                    <a:pt x="287" y="0"/>
                  </a:moveTo>
                  <a:cubicBezTo>
                    <a:pt x="287" y="0"/>
                    <a:pt x="286" y="2"/>
                    <a:pt x="285" y="4"/>
                  </a:cubicBezTo>
                  <a:cubicBezTo>
                    <a:pt x="284" y="6"/>
                    <a:pt x="282" y="9"/>
                    <a:pt x="279" y="12"/>
                  </a:cubicBezTo>
                  <a:cubicBezTo>
                    <a:pt x="274" y="19"/>
                    <a:pt x="264" y="28"/>
                    <a:pt x="251" y="36"/>
                  </a:cubicBezTo>
                  <a:cubicBezTo>
                    <a:pt x="248" y="38"/>
                    <a:pt x="245" y="39"/>
                    <a:pt x="241" y="41"/>
                  </a:cubicBezTo>
                  <a:cubicBezTo>
                    <a:pt x="239" y="42"/>
                    <a:pt x="237" y="43"/>
                    <a:pt x="235" y="44"/>
                  </a:cubicBezTo>
                  <a:cubicBezTo>
                    <a:pt x="233" y="45"/>
                    <a:pt x="231" y="46"/>
                    <a:pt x="229" y="46"/>
                  </a:cubicBezTo>
                  <a:cubicBezTo>
                    <a:pt x="227" y="47"/>
                    <a:pt x="225" y="48"/>
                    <a:pt x="223" y="49"/>
                  </a:cubicBezTo>
                  <a:cubicBezTo>
                    <a:pt x="221" y="49"/>
                    <a:pt x="219" y="50"/>
                    <a:pt x="217" y="51"/>
                  </a:cubicBezTo>
                  <a:cubicBezTo>
                    <a:pt x="212" y="52"/>
                    <a:pt x="208" y="54"/>
                    <a:pt x="203" y="55"/>
                  </a:cubicBezTo>
                  <a:cubicBezTo>
                    <a:pt x="199" y="56"/>
                    <a:pt x="194" y="57"/>
                    <a:pt x="189" y="58"/>
                  </a:cubicBezTo>
                  <a:cubicBezTo>
                    <a:pt x="184" y="59"/>
                    <a:pt x="180" y="59"/>
                    <a:pt x="175" y="60"/>
                  </a:cubicBezTo>
                  <a:cubicBezTo>
                    <a:pt x="165" y="61"/>
                    <a:pt x="155" y="62"/>
                    <a:pt x="144" y="62"/>
                  </a:cubicBezTo>
                  <a:cubicBezTo>
                    <a:pt x="144" y="62"/>
                    <a:pt x="143" y="62"/>
                    <a:pt x="142" y="62"/>
                  </a:cubicBezTo>
                  <a:cubicBezTo>
                    <a:pt x="138" y="62"/>
                    <a:pt x="133" y="62"/>
                    <a:pt x="129" y="62"/>
                  </a:cubicBezTo>
                  <a:cubicBezTo>
                    <a:pt x="124" y="62"/>
                    <a:pt x="119" y="61"/>
                    <a:pt x="114" y="61"/>
                  </a:cubicBezTo>
                  <a:cubicBezTo>
                    <a:pt x="109" y="60"/>
                    <a:pt x="104" y="59"/>
                    <a:pt x="100" y="59"/>
                  </a:cubicBezTo>
                  <a:cubicBezTo>
                    <a:pt x="95" y="58"/>
                    <a:pt x="90" y="57"/>
                    <a:pt x="85" y="56"/>
                  </a:cubicBezTo>
                  <a:cubicBezTo>
                    <a:pt x="81" y="55"/>
                    <a:pt x="76" y="54"/>
                    <a:pt x="72" y="52"/>
                  </a:cubicBezTo>
                  <a:cubicBezTo>
                    <a:pt x="68" y="51"/>
                    <a:pt x="63" y="50"/>
                    <a:pt x="59" y="48"/>
                  </a:cubicBezTo>
                  <a:cubicBezTo>
                    <a:pt x="55" y="47"/>
                    <a:pt x="51" y="45"/>
                    <a:pt x="48" y="43"/>
                  </a:cubicBezTo>
                  <a:cubicBezTo>
                    <a:pt x="44" y="42"/>
                    <a:pt x="40" y="40"/>
                    <a:pt x="37" y="38"/>
                  </a:cubicBezTo>
                  <a:cubicBezTo>
                    <a:pt x="24" y="31"/>
                    <a:pt x="14" y="23"/>
                    <a:pt x="8" y="16"/>
                  </a:cubicBezTo>
                  <a:cubicBezTo>
                    <a:pt x="5" y="12"/>
                    <a:pt x="3" y="10"/>
                    <a:pt x="2" y="8"/>
                  </a:cubicBezTo>
                  <a:cubicBezTo>
                    <a:pt x="0" y="6"/>
                    <a:pt x="0" y="5"/>
                    <a:pt x="0" y="5"/>
                  </a:cubicBezTo>
                  <a:cubicBezTo>
                    <a:pt x="6" y="17"/>
                    <a:pt x="17" y="28"/>
                    <a:pt x="33" y="38"/>
                  </a:cubicBezTo>
                  <a:cubicBezTo>
                    <a:pt x="33" y="38"/>
                    <a:pt x="33" y="38"/>
                    <a:pt x="33" y="38"/>
                  </a:cubicBezTo>
                  <a:cubicBezTo>
                    <a:pt x="34" y="38"/>
                    <a:pt x="35" y="39"/>
                    <a:pt x="35" y="39"/>
                  </a:cubicBezTo>
                  <a:cubicBezTo>
                    <a:pt x="36" y="39"/>
                    <a:pt x="36" y="39"/>
                    <a:pt x="36" y="40"/>
                  </a:cubicBezTo>
                  <a:cubicBezTo>
                    <a:pt x="66" y="57"/>
                    <a:pt x="104" y="65"/>
                    <a:pt x="142" y="65"/>
                  </a:cubicBezTo>
                  <a:cubicBezTo>
                    <a:pt x="180" y="65"/>
                    <a:pt x="219" y="57"/>
                    <a:pt x="248" y="40"/>
                  </a:cubicBezTo>
                  <a:cubicBezTo>
                    <a:pt x="267" y="28"/>
                    <a:pt x="280" y="15"/>
                    <a:pt x="287" y="1"/>
                  </a:cubicBezTo>
                  <a:cubicBezTo>
                    <a:pt x="287" y="0"/>
                    <a:pt x="287" y="0"/>
                    <a:pt x="287" y="0"/>
                  </a:cubicBezTo>
                </a:path>
              </a:pathLst>
            </a:custGeom>
            <a:solidFill>
              <a:srgbClr val="D1E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45">
              <a:extLst>
                <a:ext uri="{FF2B5EF4-FFF2-40B4-BE49-F238E27FC236}">
                  <a16:creationId xmlns:a16="http://schemas.microsoft.com/office/drawing/2014/main" id="{DED077C8-BEDA-40B3-A131-E8A493C93FBF}"/>
                </a:ext>
              </a:extLst>
            </p:cNvPr>
            <p:cNvSpPr>
              <a:spLocks/>
            </p:cNvSpPr>
            <p:nvPr/>
          </p:nvSpPr>
          <p:spPr bwMode="auto">
            <a:xfrm>
              <a:off x="6764" y="5334"/>
              <a:ext cx="679" cy="158"/>
            </a:xfrm>
            <a:custGeom>
              <a:avLst/>
              <a:gdLst>
                <a:gd name="T0" fmla="*/ 287 w 287"/>
                <a:gd name="T1" fmla="*/ 0 h 67"/>
                <a:gd name="T2" fmla="*/ 248 w 287"/>
                <a:gd name="T3" fmla="*/ 39 h 67"/>
                <a:gd name="T4" fmla="*/ 142 w 287"/>
                <a:gd name="T5" fmla="*/ 64 h 67"/>
                <a:gd name="T6" fmla="*/ 36 w 287"/>
                <a:gd name="T7" fmla="*/ 39 h 67"/>
                <a:gd name="T8" fmla="*/ 35 w 287"/>
                <a:gd name="T9" fmla="*/ 38 h 67"/>
                <a:gd name="T10" fmla="*/ 33 w 287"/>
                <a:gd name="T11" fmla="*/ 37 h 67"/>
                <a:gd name="T12" fmla="*/ 33 w 287"/>
                <a:gd name="T13" fmla="*/ 37 h 67"/>
                <a:gd name="T14" fmla="*/ 0 w 287"/>
                <a:gd name="T15" fmla="*/ 4 h 67"/>
                <a:gd name="T16" fmla="*/ 1 w 287"/>
                <a:gd name="T17" fmla="*/ 7 h 67"/>
                <a:gd name="T18" fmla="*/ 7 w 287"/>
                <a:gd name="T19" fmla="*/ 16 h 67"/>
                <a:gd name="T20" fmla="*/ 18 w 287"/>
                <a:gd name="T21" fmla="*/ 27 h 67"/>
                <a:gd name="T22" fmla="*/ 35 w 287"/>
                <a:gd name="T23" fmla="*/ 40 h 67"/>
                <a:gd name="T24" fmla="*/ 46 w 287"/>
                <a:gd name="T25" fmla="*/ 46 h 67"/>
                <a:gd name="T26" fmla="*/ 58 w 287"/>
                <a:gd name="T27" fmla="*/ 51 h 67"/>
                <a:gd name="T28" fmla="*/ 71 w 287"/>
                <a:gd name="T29" fmla="*/ 56 h 67"/>
                <a:gd name="T30" fmla="*/ 84 w 287"/>
                <a:gd name="T31" fmla="*/ 60 h 67"/>
                <a:gd name="T32" fmla="*/ 99 w 287"/>
                <a:gd name="T33" fmla="*/ 63 h 67"/>
                <a:gd name="T34" fmla="*/ 114 w 287"/>
                <a:gd name="T35" fmla="*/ 65 h 67"/>
                <a:gd name="T36" fmla="*/ 129 w 287"/>
                <a:gd name="T37" fmla="*/ 66 h 67"/>
                <a:gd name="T38" fmla="*/ 143 w 287"/>
                <a:gd name="T39" fmla="*/ 67 h 67"/>
                <a:gd name="T40" fmla="*/ 145 w 287"/>
                <a:gd name="T41" fmla="*/ 67 h 67"/>
                <a:gd name="T42" fmla="*/ 175 w 287"/>
                <a:gd name="T43" fmla="*/ 64 h 67"/>
                <a:gd name="T44" fmla="*/ 190 w 287"/>
                <a:gd name="T45" fmla="*/ 62 h 67"/>
                <a:gd name="T46" fmla="*/ 205 w 287"/>
                <a:gd name="T47" fmla="*/ 59 h 67"/>
                <a:gd name="T48" fmla="*/ 218 w 287"/>
                <a:gd name="T49" fmla="*/ 54 h 67"/>
                <a:gd name="T50" fmla="*/ 225 w 287"/>
                <a:gd name="T51" fmla="*/ 52 h 67"/>
                <a:gd name="T52" fmla="*/ 231 w 287"/>
                <a:gd name="T53" fmla="*/ 49 h 67"/>
                <a:gd name="T54" fmla="*/ 237 w 287"/>
                <a:gd name="T55" fmla="*/ 47 h 67"/>
                <a:gd name="T56" fmla="*/ 243 w 287"/>
                <a:gd name="T57" fmla="*/ 44 h 67"/>
                <a:gd name="T58" fmla="*/ 253 w 287"/>
                <a:gd name="T59" fmla="*/ 37 h 67"/>
                <a:gd name="T60" fmla="*/ 280 w 287"/>
                <a:gd name="T61" fmla="*/ 12 h 67"/>
                <a:gd name="T62" fmla="*/ 285 w 287"/>
                <a:gd name="T63" fmla="*/ 3 h 67"/>
                <a:gd name="T64" fmla="*/ 287 w 287"/>
                <a:gd name="T6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7" h="67">
                  <a:moveTo>
                    <a:pt x="287" y="0"/>
                  </a:moveTo>
                  <a:cubicBezTo>
                    <a:pt x="280" y="14"/>
                    <a:pt x="267" y="27"/>
                    <a:pt x="248" y="39"/>
                  </a:cubicBezTo>
                  <a:cubicBezTo>
                    <a:pt x="219" y="56"/>
                    <a:pt x="180" y="64"/>
                    <a:pt x="142" y="64"/>
                  </a:cubicBezTo>
                  <a:cubicBezTo>
                    <a:pt x="104" y="64"/>
                    <a:pt x="66" y="56"/>
                    <a:pt x="36" y="39"/>
                  </a:cubicBezTo>
                  <a:cubicBezTo>
                    <a:pt x="36" y="38"/>
                    <a:pt x="36" y="38"/>
                    <a:pt x="35" y="38"/>
                  </a:cubicBezTo>
                  <a:cubicBezTo>
                    <a:pt x="35" y="38"/>
                    <a:pt x="34" y="37"/>
                    <a:pt x="33" y="37"/>
                  </a:cubicBezTo>
                  <a:cubicBezTo>
                    <a:pt x="33" y="37"/>
                    <a:pt x="33" y="37"/>
                    <a:pt x="33" y="37"/>
                  </a:cubicBezTo>
                  <a:cubicBezTo>
                    <a:pt x="17" y="27"/>
                    <a:pt x="6" y="16"/>
                    <a:pt x="0" y="4"/>
                  </a:cubicBezTo>
                  <a:cubicBezTo>
                    <a:pt x="0" y="4"/>
                    <a:pt x="0" y="5"/>
                    <a:pt x="1" y="7"/>
                  </a:cubicBezTo>
                  <a:cubicBezTo>
                    <a:pt x="2" y="9"/>
                    <a:pt x="4" y="12"/>
                    <a:pt x="7" y="16"/>
                  </a:cubicBezTo>
                  <a:cubicBezTo>
                    <a:pt x="10" y="19"/>
                    <a:pt x="14" y="23"/>
                    <a:pt x="18" y="27"/>
                  </a:cubicBezTo>
                  <a:cubicBezTo>
                    <a:pt x="23" y="32"/>
                    <a:pt x="29" y="36"/>
                    <a:pt x="35" y="40"/>
                  </a:cubicBezTo>
                  <a:cubicBezTo>
                    <a:pt x="39" y="42"/>
                    <a:pt x="42" y="44"/>
                    <a:pt x="46" y="46"/>
                  </a:cubicBezTo>
                  <a:cubicBezTo>
                    <a:pt x="50" y="48"/>
                    <a:pt x="54" y="49"/>
                    <a:pt x="58" y="51"/>
                  </a:cubicBezTo>
                  <a:cubicBezTo>
                    <a:pt x="62" y="53"/>
                    <a:pt x="66" y="54"/>
                    <a:pt x="71" y="56"/>
                  </a:cubicBezTo>
                  <a:cubicBezTo>
                    <a:pt x="75" y="57"/>
                    <a:pt x="80" y="58"/>
                    <a:pt x="84" y="60"/>
                  </a:cubicBezTo>
                  <a:cubicBezTo>
                    <a:pt x="89" y="61"/>
                    <a:pt x="94" y="62"/>
                    <a:pt x="99" y="63"/>
                  </a:cubicBezTo>
                  <a:cubicBezTo>
                    <a:pt x="104" y="64"/>
                    <a:pt x="109" y="64"/>
                    <a:pt x="114" y="65"/>
                  </a:cubicBezTo>
                  <a:cubicBezTo>
                    <a:pt x="119" y="65"/>
                    <a:pt x="124" y="66"/>
                    <a:pt x="129" y="66"/>
                  </a:cubicBezTo>
                  <a:cubicBezTo>
                    <a:pt x="134" y="66"/>
                    <a:pt x="138" y="67"/>
                    <a:pt x="143" y="67"/>
                  </a:cubicBezTo>
                  <a:cubicBezTo>
                    <a:pt x="143" y="67"/>
                    <a:pt x="144" y="67"/>
                    <a:pt x="145" y="67"/>
                  </a:cubicBezTo>
                  <a:cubicBezTo>
                    <a:pt x="155" y="67"/>
                    <a:pt x="165" y="66"/>
                    <a:pt x="175" y="64"/>
                  </a:cubicBezTo>
                  <a:cubicBezTo>
                    <a:pt x="180" y="64"/>
                    <a:pt x="185" y="63"/>
                    <a:pt x="190" y="62"/>
                  </a:cubicBezTo>
                  <a:cubicBezTo>
                    <a:pt x="195" y="61"/>
                    <a:pt x="200" y="60"/>
                    <a:pt x="205" y="59"/>
                  </a:cubicBezTo>
                  <a:cubicBezTo>
                    <a:pt x="209" y="57"/>
                    <a:pt x="214" y="56"/>
                    <a:pt x="218" y="54"/>
                  </a:cubicBezTo>
                  <a:cubicBezTo>
                    <a:pt x="220" y="54"/>
                    <a:pt x="223" y="53"/>
                    <a:pt x="225" y="52"/>
                  </a:cubicBezTo>
                  <a:cubicBezTo>
                    <a:pt x="227" y="51"/>
                    <a:pt x="229" y="50"/>
                    <a:pt x="231" y="49"/>
                  </a:cubicBezTo>
                  <a:cubicBezTo>
                    <a:pt x="233" y="48"/>
                    <a:pt x="235" y="47"/>
                    <a:pt x="237" y="47"/>
                  </a:cubicBezTo>
                  <a:cubicBezTo>
                    <a:pt x="239" y="46"/>
                    <a:pt x="241" y="45"/>
                    <a:pt x="243" y="44"/>
                  </a:cubicBezTo>
                  <a:cubicBezTo>
                    <a:pt x="246" y="42"/>
                    <a:pt x="250" y="40"/>
                    <a:pt x="253" y="37"/>
                  </a:cubicBezTo>
                  <a:cubicBezTo>
                    <a:pt x="266" y="29"/>
                    <a:pt x="275" y="19"/>
                    <a:pt x="280" y="12"/>
                  </a:cubicBezTo>
                  <a:cubicBezTo>
                    <a:pt x="283" y="8"/>
                    <a:pt x="284" y="5"/>
                    <a:pt x="285" y="3"/>
                  </a:cubicBezTo>
                  <a:cubicBezTo>
                    <a:pt x="286" y="1"/>
                    <a:pt x="287" y="0"/>
                    <a:pt x="287" y="0"/>
                  </a:cubicBezTo>
                </a:path>
              </a:pathLst>
            </a:custGeom>
            <a:solidFill>
              <a:srgbClr val="B8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46">
              <a:extLst>
                <a:ext uri="{FF2B5EF4-FFF2-40B4-BE49-F238E27FC236}">
                  <a16:creationId xmlns:a16="http://schemas.microsoft.com/office/drawing/2014/main" id="{2988B22E-767A-47B4-A6FB-CBF687B539AF}"/>
                </a:ext>
              </a:extLst>
            </p:cNvPr>
            <p:cNvSpPr>
              <a:spLocks/>
            </p:cNvSpPr>
            <p:nvPr/>
          </p:nvSpPr>
          <p:spPr bwMode="auto">
            <a:xfrm>
              <a:off x="7455" y="4825"/>
              <a:ext cx="284" cy="1145"/>
            </a:xfrm>
            <a:custGeom>
              <a:avLst/>
              <a:gdLst>
                <a:gd name="T0" fmla="*/ 19 w 120"/>
                <a:gd name="T1" fmla="*/ 146 h 484"/>
                <a:gd name="T2" fmla="*/ 41 w 120"/>
                <a:gd name="T3" fmla="*/ 132 h 484"/>
                <a:gd name="T4" fmla="*/ 11 w 120"/>
                <a:gd name="T5" fmla="*/ 279 h 484"/>
                <a:gd name="T6" fmla="*/ 0 w 120"/>
                <a:gd name="T7" fmla="*/ 429 h 484"/>
                <a:gd name="T8" fmla="*/ 37 w 120"/>
                <a:gd name="T9" fmla="*/ 466 h 484"/>
                <a:gd name="T10" fmla="*/ 91 w 120"/>
                <a:gd name="T11" fmla="*/ 476 h 484"/>
                <a:gd name="T12" fmla="*/ 95 w 120"/>
                <a:gd name="T13" fmla="*/ 474 h 484"/>
                <a:gd name="T14" fmla="*/ 54 w 120"/>
                <a:gd name="T15" fmla="*/ 415 h 484"/>
                <a:gd name="T16" fmla="*/ 119 w 120"/>
                <a:gd name="T17" fmla="*/ 75 h 484"/>
                <a:gd name="T18" fmla="*/ 0 w 120"/>
                <a:gd name="T19" fmla="*/ 23 h 484"/>
                <a:gd name="T20" fmla="*/ 19 w 120"/>
                <a:gd name="T21" fmla="*/ 14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484">
                  <a:moveTo>
                    <a:pt x="19" y="146"/>
                  </a:moveTo>
                  <a:cubicBezTo>
                    <a:pt x="41" y="132"/>
                    <a:pt x="41" y="132"/>
                    <a:pt x="41" y="132"/>
                  </a:cubicBezTo>
                  <a:cubicBezTo>
                    <a:pt x="41" y="132"/>
                    <a:pt x="13" y="195"/>
                    <a:pt x="11" y="279"/>
                  </a:cubicBezTo>
                  <a:cubicBezTo>
                    <a:pt x="9" y="363"/>
                    <a:pt x="10" y="390"/>
                    <a:pt x="0" y="429"/>
                  </a:cubicBezTo>
                  <a:cubicBezTo>
                    <a:pt x="37" y="466"/>
                    <a:pt x="37" y="466"/>
                    <a:pt x="37" y="466"/>
                  </a:cubicBezTo>
                  <a:cubicBezTo>
                    <a:pt x="51" y="480"/>
                    <a:pt x="73" y="484"/>
                    <a:pt x="91" y="476"/>
                  </a:cubicBezTo>
                  <a:cubicBezTo>
                    <a:pt x="95" y="474"/>
                    <a:pt x="95" y="474"/>
                    <a:pt x="95" y="474"/>
                  </a:cubicBezTo>
                  <a:cubicBezTo>
                    <a:pt x="95" y="474"/>
                    <a:pt x="57" y="445"/>
                    <a:pt x="54" y="415"/>
                  </a:cubicBezTo>
                  <a:cubicBezTo>
                    <a:pt x="51" y="385"/>
                    <a:pt x="120" y="150"/>
                    <a:pt x="119" y="75"/>
                  </a:cubicBezTo>
                  <a:cubicBezTo>
                    <a:pt x="118" y="0"/>
                    <a:pt x="27" y="12"/>
                    <a:pt x="0" y="23"/>
                  </a:cubicBezTo>
                  <a:cubicBezTo>
                    <a:pt x="19" y="146"/>
                    <a:pt x="19" y="146"/>
                    <a:pt x="19" y="146"/>
                  </a:cubicBezTo>
                </a:path>
              </a:pathLst>
            </a:custGeom>
            <a:solidFill>
              <a:srgbClr val="FDD4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47">
              <a:extLst>
                <a:ext uri="{FF2B5EF4-FFF2-40B4-BE49-F238E27FC236}">
                  <a16:creationId xmlns:a16="http://schemas.microsoft.com/office/drawing/2014/main" id="{879A6409-EDF5-41E9-9B40-61FA7C68F620}"/>
                </a:ext>
              </a:extLst>
            </p:cNvPr>
            <p:cNvSpPr>
              <a:spLocks/>
            </p:cNvSpPr>
            <p:nvPr/>
          </p:nvSpPr>
          <p:spPr bwMode="auto">
            <a:xfrm>
              <a:off x="7484" y="4939"/>
              <a:ext cx="253" cy="1022"/>
            </a:xfrm>
            <a:custGeom>
              <a:avLst/>
              <a:gdLst>
                <a:gd name="T0" fmla="*/ 1 w 107"/>
                <a:gd name="T1" fmla="*/ 0 h 432"/>
                <a:gd name="T2" fmla="*/ 7 w 107"/>
                <a:gd name="T3" fmla="*/ 98 h 432"/>
                <a:gd name="T4" fmla="*/ 29 w 107"/>
                <a:gd name="T5" fmla="*/ 84 h 432"/>
                <a:gd name="T6" fmla="*/ 29 w 107"/>
                <a:gd name="T7" fmla="*/ 84 h 432"/>
                <a:gd name="T8" fmla="*/ 31 w 107"/>
                <a:gd name="T9" fmla="*/ 83 h 432"/>
                <a:gd name="T10" fmla="*/ 38 w 107"/>
                <a:gd name="T11" fmla="*/ 92 h 432"/>
                <a:gd name="T12" fmla="*/ 11 w 107"/>
                <a:gd name="T13" fmla="*/ 255 h 432"/>
                <a:gd name="T14" fmla="*/ 0 w 107"/>
                <a:gd name="T15" fmla="*/ 389 h 432"/>
                <a:gd name="T16" fmla="*/ 25 w 107"/>
                <a:gd name="T17" fmla="*/ 418 h 432"/>
                <a:gd name="T18" fmla="*/ 25 w 107"/>
                <a:gd name="T19" fmla="*/ 418 h 432"/>
                <a:gd name="T20" fmla="*/ 26 w 107"/>
                <a:gd name="T21" fmla="*/ 418 h 432"/>
                <a:gd name="T22" fmla="*/ 26 w 107"/>
                <a:gd name="T23" fmla="*/ 418 h 432"/>
                <a:gd name="T24" fmla="*/ 59 w 107"/>
                <a:gd name="T25" fmla="*/ 432 h 432"/>
                <a:gd name="T26" fmla="*/ 60 w 107"/>
                <a:gd name="T27" fmla="*/ 432 h 432"/>
                <a:gd name="T28" fmla="*/ 60 w 107"/>
                <a:gd name="T29" fmla="*/ 432 h 432"/>
                <a:gd name="T30" fmla="*/ 78 w 107"/>
                <a:gd name="T31" fmla="*/ 428 h 432"/>
                <a:gd name="T32" fmla="*/ 78 w 107"/>
                <a:gd name="T33" fmla="*/ 428 h 432"/>
                <a:gd name="T34" fmla="*/ 79 w 107"/>
                <a:gd name="T35" fmla="*/ 428 h 432"/>
                <a:gd name="T36" fmla="*/ 83 w 107"/>
                <a:gd name="T37" fmla="*/ 426 h 432"/>
                <a:gd name="T38" fmla="*/ 42 w 107"/>
                <a:gd name="T39" fmla="*/ 367 h 432"/>
                <a:gd name="T40" fmla="*/ 42 w 107"/>
                <a:gd name="T41" fmla="*/ 365 h 432"/>
                <a:gd name="T42" fmla="*/ 107 w 107"/>
                <a:gd name="T43" fmla="*/ 29 h 432"/>
                <a:gd name="T44" fmla="*/ 107 w 107"/>
                <a:gd name="T45" fmla="*/ 27 h 432"/>
                <a:gd name="T46" fmla="*/ 107 w 107"/>
                <a:gd name="T47" fmla="*/ 22 h 432"/>
                <a:gd name="T48" fmla="*/ 1 w 107"/>
                <a:gd name="T49"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432">
                  <a:moveTo>
                    <a:pt x="1" y="0"/>
                  </a:moveTo>
                  <a:cubicBezTo>
                    <a:pt x="21" y="40"/>
                    <a:pt x="12" y="81"/>
                    <a:pt x="7" y="98"/>
                  </a:cubicBezTo>
                  <a:cubicBezTo>
                    <a:pt x="29" y="84"/>
                    <a:pt x="29" y="84"/>
                    <a:pt x="29" y="84"/>
                  </a:cubicBezTo>
                  <a:cubicBezTo>
                    <a:pt x="29" y="84"/>
                    <a:pt x="29" y="84"/>
                    <a:pt x="29" y="84"/>
                  </a:cubicBezTo>
                  <a:cubicBezTo>
                    <a:pt x="30" y="84"/>
                    <a:pt x="31" y="83"/>
                    <a:pt x="31" y="83"/>
                  </a:cubicBezTo>
                  <a:cubicBezTo>
                    <a:pt x="35" y="83"/>
                    <a:pt x="39" y="88"/>
                    <a:pt x="38" y="92"/>
                  </a:cubicBezTo>
                  <a:cubicBezTo>
                    <a:pt x="30" y="120"/>
                    <a:pt x="12" y="188"/>
                    <a:pt x="11" y="255"/>
                  </a:cubicBezTo>
                  <a:cubicBezTo>
                    <a:pt x="10" y="330"/>
                    <a:pt x="2" y="378"/>
                    <a:pt x="0" y="389"/>
                  </a:cubicBezTo>
                  <a:cubicBezTo>
                    <a:pt x="10" y="402"/>
                    <a:pt x="25" y="418"/>
                    <a:pt x="25" y="418"/>
                  </a:cubicBezTo>
                  <a:cubicBezTo>
                    <a:pt x="25" y="418"/>
                    <a:pt x="25" y="418"/>
                    <a:pt x="25" y="418"/>
                  </a:cubicBezTo>
                  <a:cubicBezTo>
                    <a:pt x="26" y="418"/>
                    <a:pt x="26" y="418"/>
                    <a:pt x="26" y="418"/>
                  </a:cubicBezTo>
                  <a:cubicBezTo>
                    <a:pt x="26" y="418"/>
                    <a:pt x="26" y="418"/>
                    <a:pt x="26" y="418"/>
                  </a:cubicBezTo>
                  <a:cubicBezTo>
                    <a:pt x="35" y="427"/>
                    <a:pt x="47" y="432"/>
                    <a:pt x="59" y="432"/>
                  </a:cubicBezTo>
                  <a:cubicBezTo>
                    <a:pt x="60" y="432"/>
                    <a:pt x="60" y="432"/>
                    <a:pt x="60" y="432"/>
                  </a:cubicBezTo>
                  <a:cubicBezTo>
                    <a:pt x="60" y="432"/>
                    <a:pt x="60" y="432"/>
                    <a:pt x="60" y="432"/>
                  </a:cubicBezTo>
                  <a:cubicBezTo>
                    <a:pt x="66" y="432"/>
                    <a:pt x="72" y="431"/>
                    <a:pt x="78" y="428"/>
                  </a:cubicBezTo>
                  <a:cubicBezTo>
                    <a:pt x="78" y="428"/>
                    <a:pt x="78" y="428"/>
                    <a:pt x="78" y="428"/>
                  </a:cubicBezTo>
                  <a:cubicBezTo>
                    <a:pt x="78" y="428"/>
                    <a:pt x="79" y="428"/>
                    <a:pt x="79" y="428"/>
                  </a:cubicBezTo>
                  <a:cubicBezTo>
                    <a:pt x="83" y="426"/>
                    <a:pt x="83" y="426"/>
                    <a:pt x="83" y="426"/>
                  </a:cubicBezTo>
                  <a:cubicBezTo>
                    <a:pt x="83" y="426"/>
                    <a:pt x="45" y="397"/>
                    <a:pt x="42" y="367"/>
                  </a:cubicBezTo>
                  <a:cubicBezTo>
                    <a:pt x="42" y="367"/>
                    <a:pt x="42" y="366"/>
                    <a:pt x="42" y="365"/>
                  </a:cubicBezTo>
                  <a:cubicBezTo>
                    <a:pt x="42" y="327"/>
                    <a:pt x="107" y="104"/>
                    <a:pt x="107" y="29"/>
                  </a:cubicBezTo>
                  <a:cubicBezTo>
                    <a:pt x="107" y="28"/>
                    <a:pt x="107" y="28"/>
                    <a:pt x="107" y="27"/>
                  </a:cubicBezTo>
                  <a:cubicBezTo>
                    <a:pt x="107" y="25"/>
                    <a:pt x="107" y="23"/>
                    <a:pt x="107" y="22"/>
                  </a:cubicBezTo>
                  <a:cubicBezTo>
                    <a:pt x="70" y="17"/>
                    <a:pt x="35" y="10"/>
                    <a:pt x="1" y="0"/>
                  </a:cubicBezTo>
                </a:path>
              </a:pathLst>
            </a:custGeom>
            <a:solidFill>
              <a:srgbClr val="FDBE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48">
              <a:extLst>
                <a:ext uri="{FF2B5EF4-FFF2-40B4-BE49-F238E27FC236}">
                  <a16:creationId xmlns:a16="http://schemas.microsoft.com/office/drawing/2014/main" id="{79946E1B-D929-4022-9201-F7AE401218AC}"/>
                </a:ext>
              </a:extLst>
            </p:cNvPr>
            <p:cNvSpPr>
              <a:spLocks/>
            </p:cNvSpPr>
            <p:nvPr/>
          </p:nvSpPr>
          <p:spPr bwMode="auto">
            <a:xfrm>
              <a:off x="6643" y="4745"/>
              <a:ext cx="947" cy="667"/>
            </a:xfrm>
            <a:custGeom>
              <a:avLst/>
              <a:gdLst>
                <a:gd name="T0" fmla="*/ 314 w 400"/>
                <a:gd name="T1" fmla="*/ 36 h 282"/>
                <a:gd name="T2" fmla="*/ 255 w 400"/>
                <a:gd name="T3" fmla="*/ 0 h 282"/>
                <a:gd name="T4" fmla="*/ 220 w 400"/>
                <a:gd name="T5" fmla="*/ 20 h 282"/>
                <a:gd name="T6" fmla="*/ 220 w 400"/>
                <a:gd name="T7" fmla="*/ 20 h 282"/>
                <a:gd name="T8" fmla="*/ 212 w 400"/>
                <a:gd name="T9" fmla="*/ 69 h 282"/>
                <a:gd name="T10" fmla="*/ 58 w 400"/>
                <a:gd name="T11" fmla="*/ 69 h 282"/>
                <a:gd name="T12" fmla="*/ 58 w 400"/>
                <a:gd name="T13" fmla="*/ 69 h 282"/>
                <a:gd name="T14" fmla="*/ 83 w 400"/>
                <a:gd name="T15" fmla="*/ 227 h 282"/>
                <a:gd name="T16" fmla="*/ 358 w 400"/>
                <a:gd name="T17" fmla="*/ 189 h 282"/>
                <a:gd name="T18" fmla="*/ 314 w 400"/>
                <a:gd name="T19" fmla="*/ 3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82">
                  <a:moveTo>
                    <a:pt x="314" y="36"/>
                  </a:moveTo>
                  <a:cubicBezTo>
                    <a:pt x="288" y="18"/>
                    <a:pt x="255" y="0"/>
                    <a:pt x="255" y="0"/>
                  </a:cubicBezTo>
                  <a:cubicBezTo>
                    <a:pt x="220" y="20"/>
                    <a:pt x="220" y="20"/>
                    <a:pt x="220" y="20"/>
                  </a:cubicBezTo>
                  <a:cubicBezTo>
                    <a:pt x="220" y="20"/>
                    <a:pt x="220" y="20"/>
                    <a:pt x="220" y="20"/>
                  </a:cubicBezTo>
                  <a:cubicBezTo>
                    <a:pt x="212" y="69"/>
                    <a:pt x="212" y="69"/>
                    <a:pt x="212" y="69"/>
                  </a:cubicBezTo>
                  <a:cubicBezTo>
                    <a:pt x="137" y="140"/>
                    <a:pt x="59" y="70"/>
                    <a:pt x="58" y="69"/>
                  </a:cubicBezTo>
                  <a:cubicBezTo>
                    <a:pt x="58" y="69"/>
                    <a:pt x="58" y="69"/>
                    <a:pt x="58" y="69"/>
                  </a:cubicBezTo>
                  <a:cubicBezTo>
                    <a:pt x="58" y="69"/>
                    <a:pt x="0" y="171"/>
                    <a:pt x="83" y="227"/>
                  </a:cubicBezTo>
                  <a:cubicBezTo>
                    <a:pt x="166" y="282"/>
                    <a:pt x="246" y="276"/>
                    <a:pt x="358" y="189"/>
                  </a:cubicBezTo>
                  <a:cubicBezTo>
                    <a:pt x="358" y="189"/>
                    <a:pt x="400" y="95"/>
                    <a:pt x="314" y="36"/>
                  </a:cubicBezTo>
                </a:path>
              </a:pathLst>
            </a:custGeom>
            <a:solidFill>
              <a:srgbClr val="7A28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49">
              <a:extLst>
                <a:ext uri="{FF2B5EF4-FFF2-40B4-BE49-F238E27FC236}">
                  <a16:creationId xmlns:a16="http://schemas.microsoft.com/office/drawing/2014/main" id="{65FC58FA-8A88-4E14-9139-2123D6128A59}"/>
                </a:ext>
              </a:extLst>
            </p:cNvPr>
            <p:cNvSpPr>
              <a:spLocks/>
            </p:cNvSpPr>
            <p:nvPr/>
          </p:nvSpPr>
          <p:spPr bwMode="auto">
            <a:xfrm>
              <a:off x="6769" y="4745"/>
              <a:ext cx="764" cy="404"/>
            </a:xfrm>
            <a:custGeom>
              <a:avLst/>
              <a:gdLst>
                <a:gd name="T0" fmla="*/ 261 w 323"/>
                <a:gd name="T1" fmla="*/ 36 h 171"/>
                <a:gd name="T2" fmla="*/ 202 w 323"/>
                <a:gd name="T3" fmla="*/ 0 h 171"/>
                <a:gd name="T4" fmla="*/ 167 w 323"/>
                <a:gd name="T5" fmla="*/ 20 h 171"/>
                <a:gd name="T6" fmla="*/ 167 w 323"/>
                <a:gd name="T7" fmla="*/ 20 h 171"/>
                <a:gd name="T8" fmla="*/ 159 w 323"/>
                <a:gd name="T9" fmla="*/ 69 h 171"/>
                <a:gd name="T10" fmla="*/ 5 w 323"/>
                <a:gd name="T11" fmla="*/ 69 h 171"/>
                <a:gd name="T12" fmla="*/ 5 w 323"/>
                <a:gd name="T13" fmla="*/ 69 h 171"/>
                <a:gd name="T14" fmla="*/ 0 w 323"/>
                <a:gd name="T15" fmla="*/ 80 h 171"/>
                <a:gd name="T16" fmla="*/ 135 w 323"/>
                <a:gd name="T17" fmla="*/ 109 h 171"/>
                <a:gd name="T18" fmla="*/ 213 w 323"/>
                <a:gd name="T19" fmla="*/ 116 h 171"/>
                <a:gd name="T20" fmla="*/ 254 w 323"/>
                <a:gd name="T21" fmla="*/ 80 h 171"/>
                <a:gd name="T22" fmla="*/ 301 w 323"/>
                <a:gd name="T23" fmla="*/ 171 h 171"/>
                <a:gd name="T24" fmla="*/ 312 w 323"/>
                <a:gd name="T25" fmla="*/ 170 h 171"/>
                <a:gd name="T26" fmla="*/ 261 w 323"/>
                <a:gd name="T27" fmla="*/ 3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171">
                  <a:moveTo>
                    <a:pt x="261" y="36"/>
                  </a:moveTo>
                  <a:cubicBezTo>
                    <a:pt x="235" y="18"/>
                    <a:pt x="202" y="0"/>
                    <a:pt x="202" y="0"/>
                  </a:cubicBezTo>
                  <a:cubicBezTo>
                    <a:pt x="167" y="20"/>
                    <a:pt x="167" y="20"/>
                    <a:pt x="167" y="20"/>
                  </a:cubicBezTo>
                  <a:cubicBezTo>
                    <a:pt x="167" y="20"/>
                    <a:pt x="167" y="20"/>
                    <a:pt x="167" y="20"/>
                  </a:cubicBezTo>
                  <a:cubicBezTo>
                    <a:pt x="159" y="69"/>
                    <a:pt x="159" y="69"/>
                    <a:pt x="159" y="69"/>
                  </a:cubicBezTo>
                  <a:cubicBezTo>
                    <a:pt x="84" y="140"/>
                    <a:pt x="6" y="70"/>
                    <a:pt x="5" y="69"/>
                  </a:cubicBezTo>
                  <a:cubicBezTo>
                    <a:pt x="5" y="69"/>
                    <a:pt x="5" y="69"/>
                    <a:pt x="5" y="69"/>
                  </a:cubicBezTo>
                  <a:cubicBezTo>
                    <a:pt x="5" y="69"/>
                    <a:pt x="3" y="73"/>
                    <a:pt x="0" y="80"/>
                  </a:cubicBezTo>
                  <a:cubicBezTo>
                    <a:pt x="18" y="98"/>
                    <a:pt x="62" y="130"/>
                    <a:pt x="135" y="109"/>
                  </a:cubicBezTo>
                  <a:cubicBezTo>
                    <a:pt x="135" y="109"/>
                    <a:pt x="159" y="163"/>
                    <a:pt x="213" y="116"/>
                  </a:cubicBezTo>
                  <a:cubicBezTo>
                    <a:pt x="254" y="80"/>
                    <a:pt x="254" y="80"/>
                    <a:pt x="254" y="80"/>
                  </a:cubicBezTo>
                  <a:cubicBezTo>
                    <a:pt x="254" y="80"/>
                    <a:pt x="301" y="100"/>
                    <a:pt x="301" y="171"/>
                  </a:cubicBezTo>
                  <a:cubicBezTo>
                    <a:pt x="312" y="170"/>
                    <a:pt x="312" y="170"/>
                    <a:pt x="312" y="170"/>
                  </a:cubicBezTo>
                  <a:cubicBezTo>
                    <a:pt x="319" y="139"/>
                    <a:pt x="323" y="79"/>
                    <a:pt x="261" y="36"/>
                  </a:cubicBezTo>
                </a:path>
              </a:pathLst>
            </a:custGeom>
            <a:solidFill>
              <a:srgbClr val="6B1F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50">
              <a:extLst>
                <a:ext uri="{FF2B5EF4-FFF2-40B4-BE49-F238E27FC236}">
                  <a16:creationId xmlns:a16="http://schemas.microsoft.com/office/drawing/2014/main" id="{A7554401-717C-4297-9186-743926B01845}"/>
                </a:ext>
              </a:extLst>
            </p:cNvPr>
            <p:cNvSpPr>
              <a:spLocks/>
            </p:cNvSpPr>
            <p:nvPr/>
          </p:nvSpPr>
          <p:spPr bwMode="auto">
            <a:xfrm>
              <a:off x="6736" y="5126"/>
              <a:ext cx="774" cy="286"/>
            </a:xfrm>
            <a:custGeom>
              <a:avLst/>
              <a:gdLst>
                <a:gd name="T0" fmla="*/ 37 w 327"/>
                <a:gd name="T1" fmla="*/ 40 h 121"/>
                <a:gd name="T2" fmla="*/ 0 w 327"/>
                <a:gd name="T3" fmla="*/ 0 h 121"/>
                <a:gd name="T4" fmla="*/ 44 w 327"/>
                <a:gd name="T5" fmla="*/ 66 h 121"/>
                <a:gd name="T6" fmla="*/ 319 w 327"/>
                <a:gd name="T7" fmla="*/ 28 h 121"/>
                <a:gd name="T8" fmla="*/ 327 w 327"/>
                <a:gd name="T9" fmla="*/ 1 h 121"/>
                <a:gd name="T10" fmla="*/ 37 w 327"/>
                <a:gd name="T11" fmla="*/ 40 h 121"/>
              </a:gdLst>
              <a:ahLst/>
              <a:cxnLst>
                <a:cxn ang="0">
                  <a:pos x="T0" y="T1"/>
                </a:cxn>
                <a:cxn ang="0">
                  <a:pos x="T2" y="T3"/>
                </a:cxn>
                <a:cxn ang="0">
                  <a:pos x="T4" y="T5"/>
                </a:cxn>
                <a:cxn ang="0">
                  <a:pos x="T6" y="T7"/>
                </a:cxn>
                <a:cxn ang="0">
                  <a:pos x="T8" y="T9"/>
                </a:cxn>
                <a:cxn ang="0">
                  <a:pos x="T10" y="T11"/>
                </a:cxn>
              </a:cxnLst>
              <a:rect l="0" t="0" r="r" b="b"/>
              <a:pathLst>
                <a:path w="327" h="121">
                  <a:moveTo>
                    <a:pt x="37" y="40"/>
                  </a:moveTo>
                  <a:cubicBezTo>
                    <a:pt x="19" y="28"/>
                    <a:pt x="8" y="14"/>
                    <a:pt x="0" y="0"/>
                  </a:cubicBezTo>
                  <a:cubicBezTo>
                    <a:pt x="4" y="23"/>
                    <a:pt x="16" y="47"/>
                    <a:pt x="44" y="66"/>
                  </a:cubicBezTo>
                  <a:cubicBezTo>
                    <a:pt x="127" y="121"/>
                    <a:pt x="207" y="115"/>
                    <a:pt x="319" y="28"/>
                  </a:cubicBezTo>
                  <a:cubicBezTo>
                    <a:pt x="319" y="28"/>
                    <a:pt x="324" y="18"/>
                    <a:pt x="327" y="1"/>
                  </a:cubicBezTo>
                  <a:cubicBezTo>
                    <a:pt x="209" y="93"/>
                    <a:pt x="125" y="98"/>
                    <a:pt x="37" y="40"/>
                  </a:cubicBezTo>
                  <a:close/>
                </a:path>
              </a:pathLst>
            </a:custGeom>
            <a:solidFill>
              <a:srgbClr val="6B1F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51">
              <a:extLst>
                <a:ext uri="{FF2B5EF4-FFF2-40B4-BE49-F238E27FC236}">
                  <a16:creationId xmlns:a16="http://schemas.microsoft.com/office/drawing/2014/main" id="{776B893E-30DF-4CB9-A570-7AE00DF7A250}"/>
                </a:ext>
              </a:extLst>
            </p:cNvPr>
            <p:cNvSpPr>
              <a:spLocks/>
            </p:cNvSpPr>
            <p:nvPr/>
          </p:nvSpPr>
          <p:spPr bwMode="auto">
            <a:xfrm>
              <a:off x="8324" y="5554"/>
              <a:ext cx="461" cy="341"/>
            </a:xfrm>
            <a:custGeom>
              <a:avLst/>
              <a:gdLst>
                <a:gd name="T0" fmla="*/ 174 w 195"/>
                <a:gd name="T1" fmla="*/ 75 h 144"/>
                <a:gd name="T2" fmla="*/ 171 w 195"/>
                <a:gd name="T3" fmla="*/ 127 h 144"/>
                <a:gd name="T4" fmla="*/ 83 w 195"/>
                <a:gd name="T5" fmla="*/ 118 h 144"/>
                <a:gd name="T6" fmla="*/ 0 w 195"/>
                <a:gd name="T7" fmla="*/ 43 h 144"/>
                <a:gd name="T8" fmla="*/ 79 w 195"/>
                <a:gd name="T9" fmla="*/ 22 h 144"/>
                <a:gd name="T10" fmla="*/ 174 w 195"/>
                <a:gd name="T11" fmla="*/ 75 h 144"/>
              </a:gdLst>
              <a:ahLst/>
              <a:cxnLst>
                <a:cxn ang="0">
                  <a:pos x="T0" y="T1"/>
                </a:cxn>
                <a:cxn ang="0">
                  <a:pos x="T2" y="T3"/>
                </a:cxn>
                <a:cxn ang="0">
                  <a:pos x="T4" y="T5"/>
                </a:cxn>
                <a:cxn ang="0">
                  <a:pos x="T6" y="T7"/>
                </a:cxn>
                <a:cxn ang="0">
                  <a:pos x="T8" y="T9"/>
                </a:cxn>
                <a:cxn ang="0">
                  <a:pos x="T10" y="T11"/>
                </a:cxn>
              </a:cxnLst>
              <a:rect l="0" t="0" r="r" b="b"/>
              <a:pathLst>
                <a:path w="195" h="144">
                  <a:moveTo>
                    <a:pt x="174" y="75"/>
                  </a:moveTo>
                  <a:cubicBezTo>
                    <a:pt x="174" y="75"/>
                    <a:pt x="195" y="113"/>
                    <a:pt x="171" y="127"/>
                  </a:cubicBezTo>
                  <a:cubicBezTo>
                    <a:pt x="147" y="141"/>
                    <a:pt x="118" y="144"/>
                    <a:pt x="83" y="118"/>
                  </a:cubicBezTo>
                  <a:cubicBezTo>
                    <a:pt x="47" y="92"/>
                    <a:pt x="0" y="73"/>
                    <a:pt x="0" y="43"/>
                  </a:cubicBezTo>
                  <a:cubicBezTo>
                    <a:pt x="0" y="13"/>
                    <a:pt x="41" y="0"/>
                    <a:pt x="79" y="22"/>
                  </a:cubicBezTo>
                  <a:cubicBezTo>
                    <a:pt x="118" y="44"/>
                    <a:pt x="174" y="75"/>
                    <a:pt x="174" y="75"/>
                  </a:cubicBezTo>
                  <a:close/>
                </a:path>
              </a:pathLst>
            </a:custGeom>
            <a:solidFill>
              <a:srgbClr val="121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52">
              <a:extLst>
                <a:ext uri="{FF2B5EF4-FFF2-40B4-BE49-F238E27FC236}">
                  <a16:creationId xmlns:a16="http://schemas.microsoft.com/office/drawing/2014/main" id="{6E37BA18-75A6-4DAD-9428-9E8D081086CB}"/>
                </a:ext>
              </a:extLst>
            </p:cNvPr>
            <p:cNvSpPr>
              <a:spLocks/>
            </p:cNvSpPr>
            <p:nvPr/>
          </p:nvSpPr>
          <p:spPr bwMode="auto">
            <a:xfrm>
              <a:off x="8537" y="4671"/>
              <a:ext cx="274" cy="1122"/>
            </a:xfrm>
            <a:custGeom>
              <a:avLst/>
              <a:gdLst>
                <a:gd name="T0" fmla="*/ 98 w 116"/>
                <a:gd name="T1" fmla="*/ 143 h 474"/>
                <a:gd name="T2" fmla="*/ 98 w 116"/>
                <a:gd name="T3" fmla="*/ 443 h 474"/>
                <a:gd name="T4" fmla="*/ 0 w 116"/>
                <a:gd name="T5" fmla="*/ 443 h 474"/>
                <a:gd name="T6" fmla="*/ 0 w 116"/>
                <a:gd name="T7" fmla="*/ 107 h 474"/>
                <a:gd name="T8" fmla="*/ 116 w 116"/>
                <a:gd name="T9" fmla="*/ 5 h 474"/>
                <a:gd name="T10" fmla="*/ 98 w 116"/>
                <a:gd name="T11" fmla="*/ 143 h 474"/>
              </a:gdLst>
              <a:ahLst/>
              <a:cxnLst>
                <a:cxn ang="0">
                  <a:pos x="T0" y="T1"/>
                </a:cxn>
                <a:cxn ang="0">
                  <a:pos x="T2" y="T3"/>
                </a:cxn>
                <a:cxn ang="0">
                  <a:pos x="T4" y="T5"/>
                </a:cxn>
                <a:cxn ang="0">
                  <a:pos x="T6" y="T7"/>
                </a:cxn>
                <a:cxn ang="0">
                  <a:pos x="T8" y="T9"/>
                </a:cxn>
                <a:cxn ang="0">
                  <a:pos x="T10" y="T11"/>
                </a:cxn>
              </a:cxnLst>
              <a:rect l="0" t="0" r="r" b="b"/>
              <a:pathLst>
                <a:path w="116" h="474">
                  <a:moveTo>
                    <a:pt x="98" y="143"/>
                  </a:moveTo>
                  <a:cubicBezTo>
                    <a:pt x="98" y="443"/>
                    <a:pt x="98" y="443"/>
                    <a:pt x="98" y="443"/>
                  </a:cubicBezTo>
                  <a:cubicBezTo>
                    <a:pt x="98" y="443"/>
                    <a:pt x="49" y="474"/>
                    <a:pt x="0" y="443"/>
                  </a:cubicBezTo>
                  <a:cubicBezTo>
                    <a:pt x="0" y="107"/>
                    <a:pt x="0" y="107"/>
                    <a:pt x="0" y="107"/>
                  </a:cubicBezTo>
                  <a:cubicBezTo>
                    <a:pt x="0" y="47"/>
                    <a:pt x="56" y="0"/>
                    <a:pt x="116" y="5"/>
                  </a:cubicBezTo>
                  <a:cubicBezTo>
                    <a:pt x="98" y="143"/>
                    <a:pt x="98" y="143"/>
                    <a:pt x="98" y="143"/>
                  </a:cubicBezTo>
                </a:path>
              </a:pathLst>
            </a:custGeom>
            <a:solidFill>
              <a:srgbClr val="535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53">
              <a:extLst>
                <a:ext uri="{FF2B5EF4-FFF2-40B4-BE49-F238E27FC236}">
                  <a16:creationId xmlns:a16="http://schemas.microsoft.com/office/drawing/2014/main" id="{CC8AE90C-0F9B-46ED-950A-05D1102D8842}"/>
                </a:ext>
              </a:extLst>
            </p:cNvPr>
            <p:cNvSpPr>
              <a:spLocks/>
            </p:cNvSpPr>
            <p:nvPr/>
          </p:nvSpPr>
          <p:spPr bwMode="auto">
            <a:xfrm>
              <a:off x="6915" y="3689"/>
              <a:ext cx="2067" cy="1370"/>
            </a:xfrm>
            <a:custGeom>
              <a:avLst/>
              <a:gdLst>
                <a:gd name="T0" fmla="*/ 740 w 873"/>
                <a:gd name="T1" fmla="*/ 97 h 579"/>
                <a:gd name="T2" fmla="*/ 133 w 873"/>
                <a:gd name="T3" fmla="*/ 97 h 579"/>
                <a:gd name="T4" fmla="*/ 9 w 873"/>
                <a:gd name="T5" fmla="*/ 290 h 579"/>
                <a:gd name="T6" fmla="*/ 133 w 873"/>
                <a:gd name="T7" fmla="*/ 483 h 579"/>
                <a:gd name="T8" fmla="*/ 740 w 873"/>
                <a:gd name="T9" fmla="*/ 483 h 579"/>
                <a:gd name="T10" fmla="*/ 864 w 873"/>
                <a:gd name="T11" fmla="*/ 290 h 579"/>
                <a:gd name="T12" fmla="*/ 740 w 873"/>
                <a:gd name="T13" fmla="*/ 97 h 579"/>
              </a:gdLst>
              <a:ahLst/>
              <a:cxnLst>
                <a:cxn ang="0">
                  <a:pos x="T0" y="T1"/>
                </a:cxn>
                <a:cxn ang="0">
                  <a:pos x="T2" y="T3"/>
                </a:cxn>
                <a:cxn ang="0">
                  <a:pos x="T4" y="T5"/>
                </a:cxn>
                <a:cxn ang="0">
                  <a:pos x="T6" y="T7"/>
                </a:cxn>
                <a:cxn ang="0">
                  <a:pos x="T8" y="T9"/>
                </a:cxn>
                <a:cxn ang="0">
                  <a:pos x="T10" y="T11"/>
                </a:cxn>
                <a:cxn ang="0">
                  <a:pos x="T12" y="T13"/>
                </a:cxn>
              </a:cxnLst>
              <a:rect l="0" t="0" r="r" b="b"/>
              <a:pathLst>
                <a:path w="873" h="579">
                  <a:moveTo>
                    <a:pt x="740" y="97"/>
                  </a:moveTo>
                  <a:cubicBezTo>
                    <a:pt x="572" y="0"/>
                    <a:pt x="301" y="0"/>
                    <a:pt x="133" y="97"/>
                  </a:cubicBezTo>
                  <a:cubicBezTo>
                    <a:pt x="42" y="150"/>
                    <a:pt x="0" y="220"/>
                    <a:pt x="9" y="290"/>
                  </a:cubicBezTo>
                  <a:cubicBezTo>
                    <a:pt x="0" y="359"/>
                    <a:pt x="42" y="430"/>
                    <a:pt x="133" y="483"/>
                  </a:cubicBezTo>
                  <a:cubicBezTo>
                    <a:pt x="301" y="579"/>
                    <a:pt x="572" y="579"/>
                    <a:pt x="740" y="483"/>
                  </a:cubicBezTo>
                  <a:cubicBezTo>
                    <a:pt x="831" y="430"/>
                    <a:pt x="873" y="359"/>
                    <a:pt x="864" y="290"/>
                  </a:cubicBezTo>
                  <a:cubicBezTo>
                    <a:pt x="873" y="220"/>
                    <a:pt x="831" y="150"/>
                    <a:pt x="740" y="9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54">
              <a:extLst>
                <a:ext uri="{FF2B5EF4-FFF2-40B4-BE49-F238E27FC236}">
                  <a16:creationId xmlns:a16="http://schemas.microsoft.com/office/drawing/2014/main" id="{44C50405-3D18-48A4-AC30-BC5805D0CD29}"/>
                </a:ext>
              </a:extLst>
            </p:cNvPr>
            <p:cNvSpPr>
              <a:spLocks/>
            </p:cNvSpPr>
            <p:nvPr/>
          </p:nvSpPr>
          <p:spPr bwMode="auto">
            <a:xfrm>
              <a:off x="6835" y="3689"/>
              <a:ext cx="2227" cy="1288"/>
            </a:xfrm>
            <a:custGeom>
              <a:avLst/>
              <a:gdLst>
                <a:gd name="T0" fmla="*/ 774 w 941"/>
                <a:gd name="T1" fmla="*/ 447 h 544"/>
                <a:gd name="T2" fmla="*/ 167 w 941"/>
                <a:gd name="T3" fmla="*/ 447 h 544"/>
                <a:gd name="T4" fmla="*/ 167 w 941"/>
                <a:gd name="T5" fmla="*/ 97 h 544"/>
                <a:gd name="T6" fmla="*/ 774 w 941"/>
                <a:gd name="T7" fmla="*/ 97 h 544"/>
                <a:gd name="T8" fmla="*/ 774 w 941"/>
                <a:gd name="T9" fmla="*/ 447 h 544"/>
              </a:gdLst>
              <a:ahLst/>
              <a:cxnLst>
                <a:cxn ang="0">
                  <a:pos x="T0" y="T1"/>
                </a:cxn>
                <a:cxn ang="0">
                  <a:pos x="T2" y="T3"/>
                </a:cxn>
                <a:cxn ang="0">
                  <a:pos x="T4" y="T5"/>
                </a:cxn>
                <a:cxn ang="0">
                  <a:pos x="T6" y="T7"/>
                </a:cxn>
                <a:cxn ang="0">
                  <a:pos x="T8" y="T9"/>
                </a:cxn>
              </a:cxnLst>
              <a:rect l="0" t="0" r="r" b="b"/>
              <a:pathLst>
                <a:path w="941" h="544">
                  <a:moveTo>
                    <a:pt x="774" y="447"/>
                  </a:moveTo>
                  <a:cubicBezTo>
                    <a:pt x="606" y="544"/>
                    <a:pt x="335" y="544"/>
                    <a:pt x="167" y="447"/>
                  </a:cubicBezTo>
                  <a:cubicBezTo>
                    <a:pt x="0" y="350"/>
                    <a:pt x="0" y="193"/>
                    <a:pt x="167" y="97"/>
                  </a:cubicBezTo>
                  <a:cubicBezTo>
                    <a:pt x="335" y="0"/>
                    <a:pt x="606" y="0"/>
                    <a:pt x="774" y="97"/>
                  </a:cubicBezTo>
                  <a:cubicBezTo>
                    <a:pt x="941" y="193"/>
                    <a:pt x="941" y="350"/>
                    <a:pt x="774" y="447"/>
                  </a:cubicBezTo>
                </a:path>
              </a:pathLst>
            </a:custGeom>
            <a:solidFill>
              <a:srgbClr val="F1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55">
              <a:extLst>
                <a:ext uri="{FF2B5EF4-FFF2-40B4-BE49-F238E27FC236}">
                  <a16:creationId xmlns:a16="http://schemas.microsoft.com/office/drawing/2014/main" id="{73121EED-E854-4110-B31D-EBF083B23675}"/>
                </a:ext>
              </a:extLst>
            </p:cNvPr>
            <p:cNvSpPr>
              <a:spLocks/>
            </p:cNvSpPr>
            <p:nvPr/>
          </p:nvSpPr>
          <p:spPr bwMode="auto">
            <a:xfrm>
              <a:off x="7083" y="4271"/>
              <a:ext cx="337" cy="131"/>
            </a:xfrm>
            <a:custGeom>
              <a:avLst/>
              <a:gdLst>
                <a:gd name="T0" fmla="*/ 337 w 337"/>
                <a:gd name="T1" fmla="*/ 0 h 131"/>
                <a:gd name="T2" fmla="*/ 0 w 337"/>
                <a:gd name="T3" fmla="*/ 0 h 131"/>
                <a:gd name="T4" fmla="*/ 114 w 337"/>
                <a:gd name="T5" fmla="*/ 131 h 131"/>
                <a:gd name="T6" fmla="*/ 337 w 337"/>
                <a:gd name="T7" fmla="*/ 0 h 131"/>
              </a:gdLst>
              <a:ahLst/>
              <a:cxnLst>
                <a:cxn ang="0">
                  <a:pos x="T0" y="T1"/>
                </a:cxn>
                <a:cxn ang="0">
                  <a:pos x="T2" y="T3"/>
                </a:cxn>
                <a:cxn ang="0">
                  <a:pos x="T4" y="T5"/>
                </a:cxn>
                <a:cxn ang="0">
                  <a:pos x="T6" y="T7"/>
                </a:cxn>
              </a:cxnLst>
              <a:rect l="0" t="0" r="r" b="b"/>
              <a:pathLst>
                <a:path w="337" h="131">
                  <a:moveTo>
                    <a:pt x="337" y="0"/>
                  </a:moveTo>
                  <a:lnTo>
                    <a:pt x="0" y="0"/>
                  </a:lnTo>
                  <a:lnTo>
                    <a:pt x="114" y="131"/>
                  </a:lnTo>
                  <a:lnTo>
                    <a:pt x="337" y="0"/>
                  </a:lnTo>
                  <a:close/>
                </a:path>
              </a:pathLst>
            </a:custGeom>
            <a:solidFill>
              <a:srgbClr val="D8D8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56">
              <a:extLst>
                <a:ext uri="{FF2B5EF4-FFF2-40B4-BE49-F238E27FC236}">
                  <a16:creationId xmlns:a16="http://schemas.microsoft.com/office/drawing/2014/main" id="{60751E76-7AC2-4D49-A65C-5EB66FB6929F}"/>
                </a:ext>
              </a:extLst>
            </p:cNvPr>
            <p:cNvSpPr>
              <a:spLocks/>
            </p:cNvSpPr>
            <p:nvPr/>
          </p:nvSpPr>
          <p:spPr bwMode="auto">
            <a:xfrm>
              <a:off x="7083" y="4271"/>
              <a:ext cx="337" cy="131"/>
            </a:xfrm>
            <a:custGeom>
              <a:avLst/>
              <a:gdLst>
                <a:gd name="T0" fmla="*/ 337 w 337"/>
                <a:gd name="T1" fmla="*/ 0 h 131"/>
                <a:gd name="T2" fmla="*/ 0 w 337"/>
                <a:gd name="T3" fmla="*/ 0 h 131"/>
                <a:gd name="T4" fmla="*/ 114 w 337"/>
                <a:gd name="T5" fmla="*/ 131 h 131"/>
                <a:gd name="T6" fmla="*/ 337 w 337"/>
                <a:gd name="T7" fmla="*/ 0 h 131"/>
              </a:gdLst>
              <a:ahLst/>
              <a:cxnLst>
                <a:cxn ang="0">
                  <a:pos x="T0" y="T1"/>
                </a:cxn>
                <a:cxn ang="0">
                  <a:pos x="T2" y="T3"/>
                </a:cxn>
                <a:cxn ang="0">
                  <a:pos x="T4" y="T5"/>
                </a:cxn>
                <a:cxn ang="0">
                  <a:pos x="T6" y="T7"/>
                </a:cxn>
              </a:cxnLst>
              <a:rect l="0" t="0" r="r" b="b"/>
              <a:pathLst>
                <a:path w="337" h="131">
                  <a:moveTo>
                    <a:pt x="337" y="0"/>
                  </a:moveTo>
                  <a:lnTo>
                    <a:pt x="0" y="0"/>
                  </a:lnTo>
                  <a:lnTo>
                    <a:pt x="114" y="131"/>
                  </a:lnTo>
                  <a:lnTo>
                    <a:pt x="3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57">
              <a:extLst>
                <a:ext uri="{FF2B5EF4-FFF2-40B4-BE49-F238E27FC236}">
                  <a16:creationId xmlns:a16="http://schemas.microsoft.com/office/drawing/2014/main" id="{3734BC97-48BE-44A1-A582-FC4BEECB90A2}"/>
                </a:ext>
              </a:extLst>
            </p:cNvPr>
            <p:cNvSpPr>
              <a:spLocks/>
            </p:cNvSpPr>
            <p:nvPr/>
          </p:nvSpPr>
          <p:spPr bwMode="auto">
            <a:xfrm>
              <a:off x="6915" y="4376"/>
              <a:ext cx="2067" cy="683"/>
            </a:xfrm>
            <a:custGeom>
              <a:avLst/>
              <a:gdLst>
                <a:gd name="T0" fmla="*/ 740 w 873"/>
                <a:gd name="T1" fmla="*/ 157 h 289"/>
                <a:gd name="T2" fmla="*/ 133 w 873"/>
                <a:gd name="T3" fmla="*/ 157 h 289"/>
                <a:gd name="T4" fmla="*/ 9 w 873"/>
                <a:gd name="T5" fmla="*/ 0 h 289"/>
                <a:gd name="T6" fmla="*/ 133 w 873"/>
                <a:gd name="T7" fmla="*/ 193 h 289"/>
                <a:gd name="T8" fmla="*/ 740 w 873"/>
                <a:gd name="T9" fmla="*/ 193 h 289"/>
                <a:gd name="T10" fmla="*/ 864 w 873"/>
                <a:gd name="T11" fmla="*/ 0 h 289"/>
                <a:gd name="T12" fmla="*/ 740 w 873"/>
                <a:gd name="T13" fmla="*/ 157 h 289"/>
              </a:gdLst>
              <a:ahLst/>
              <a:cxnLst>
                <a:cxn ang="0">
                  <a:pos x="T0" y="T1"/>
                </a:cxn>
                <a:cxn ang="0">
                  <a:pos x="T2" y="T3"/>
                </a:cxn>
                <a:cxn ang="0">
                  <a:pos x="T4" y="T5"/>
                </a:cxn>
                <a:cxn ang="0">
                  <a:pos x="T6" y="T7"/>
                </a:cxn>
                <a:cxn ang="0">
                  <a:pos x="T8" y="T9"/>
                </a:cxn>
                <a:cxn ang="0">
                  <a:pos x="T10" y="T11"/>
                </a:cxn>
                <a:cxn ang="0">
                  <a:pos x="T12" y="T13"/>
                </a:cxn>
              </a:cxnLst>
              <a:rect l="0" t="0" r="r" b="b"/>
              <a:pathLst>
                <a:path w="873" h="289">
                  <a:moveTo>
                    <a:pt x="740" y="157"/>
                  </a:moveTo>
                  <a:cubicBezTo>
                    <a:pt x="572" y="254"/>
                    <a:pt x="301" y="254"/>
                    <a:pt x="133" y="157"/>
                  </a:cubicBezTo>
                  <a:cubicBezTo>
                    <a:pt x="57" y="113"/>
                    <a:pt x="16" y="57"/>
                    <a:pt x="9" y="0"/>
                  </a:cubicBezTo>
                  <a:cubicBezTo>
                    <a:pt x="0" y="69"/>
                    <a:pt x="42" y="140"/>
                    <a:pt x="133" y="193"/>
                  </a:cubicBezTo>
                  <a:cubicBezTo>
                    <a:pt x="301" y="289"/>
                    <a:pt x="572" y="289"/>
                    <a:pt x="740" y="193"/>
                  </a:cubicBezTo>
                  <a:cubicBezTo>
                    <a:pt x="831" y="140"/>
                    <a:pt x="873" y="69"/>
                    <a:pt x="864" y="0"/>
                  </a:cubicBezTo>
                  <a:cubicBezTo>
                    <a:pt x="857" y="57"/>
                    <a:pt x="816" y="113"/>
                    <a:pt x="740" y="157"/>
                  </a:cubicBezTo>
                </a:path>
              </a:pathLst>
            </a:custGeom>
            <a:solidFill>
              <a:srgbClr val="C5C7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58">
              <a:extLst>
                <a:ext uri="{FF2B5EF4-FFF2-40B4-BE49-F238E27FC236}">
                  <a16:creationId xmlns:a16="http://schemas.microsoft.com/office/drawing/2014/main" id="{DA204549-A2DA-4A49-A97C-60DEF6B508E1}"/>
                </a:ext>
              </a:extLst>
            </p:cNvPr>
            <p:cNvSpPr>
              <a:spLocks/>
            </p:cNvSpPr>
            <p:nvPr/>
          </p:nvSpPr>
          <p:spPr bwMode="auto">
            <a:xfrm>
              <a:off x="7192" y="4702"/>
              <a:ext cx="1546" cy="220"/>
            </a:xfrm>
            <a:custGeom>
              <a:avLst/>
              <a:gdLst>
                <a:gd name="T0" fmla="*/ 653 w 653"/>
                <a:gd name="T1" fmla="*/ 0 h 93"/>
                <a:gd name="T2" fmla="*/ 646 w 653"/>
                <a:gd name="T3" fmla="*/ 4 h 93"/>
                <a:gd name="T4" fmla="*/ 639 w 653"/>
                <a:gd name="T5" fmla="*/ 9 h 93"/>
                <a:gd name="T6" fmla="*/ 628 w 653"/>
                <a:gd name="T7" fmla="*/ 16 h 93"/>
                <a:gd name="T8" fmla="*/ 615 w 653"/>
                <a:gd name="T9" fmla="*/ 24 h 93"/>
                <a:gd name="T10" fmla="*/ 607 w 653"/>
                <a:gd name="T11" fmla="*/ 28 h 93"/>
                <a:gd name="T12" fmla="*/ 599 w 653"/>
                <a:gd name="T13" fmla="*/ 33 h 93"/>
                <a:gd name="T14" fmla="*/ 590 w 653"/>
                <a:gd name="T15" fmla="*/ 37 h 93"/>
                <a:gd name="T16" fmla="*/ 580 w 653"/>
                <a:gd name="T17" fmla="*/ 42 h 93"/>
                <a:gd name="T18" fmla="*/ 559 w 653"/>
                <a:gd name="T19" fmla="*/ 51 h 93"/>
                <a:gd name="T20" fmla="*/ 509 w 653"/>
                <a:gd name="T21" fmla="*/ 67 h 93"/>
                <a:gd name="T22" fmla="*/ 482 w 653"/>
                <a:gd name="T23" fmla="*/ 75 h 93"/>
                <a:gd name="T24" fmla="*/ 453 w 653"/>
                <a:gd name="T25" fmla="*/ 81 h 93"/>
                <a:gd name="T26" fmla="*/ 392 w 653"/>
                <a:gd name="T27" fmla="*/ 90 h 93"/>
                <a:gd name="T28" fmla="*/ 328 w 653"/>
                <a:gd name="T29" fmla="*/ 93 h 93"/>
                <a:gd name="T30" fmla="*/ 264 w 653"/>
                <a:gd name="T31" fmla="*/ 91 h 93"/>
                <a:gd name="T32" fmla="*/ 202 w 653"/>
                <a:gd name="T33" fmla="*/ 84 h 93"/>
                <a:gd name="T34" fmla="*/ 145 w 653"/>
                <a:gd name="T35" fmla="*/ 72 h 93"/>
                <a:gd name="T36" fmla="*/ 119 w 653"/>
                <a:gd name="T37" fmla="*/ 64 h 93"/>
                <a:gd name="T38" fmla="*/ 96 w 653"/>
                <a:gd name="T39" fmla="*/ 56 h 93"/>
                <a:gd name="T40" fmla="*/ 85 w 653"/>
                <a:gd name="T41" fmla="*/ 52 h 93"/>
                <a:gd name="T42" fmla="*/ 74 w 653"/>
                <a:gd name="T43" fmla="*/ 48 h 93"/>
                <a:gd name="T44" fmla="*/ 55 w 653"/>
                <a:gd name="T45" fmla="*/ 39 h 93"/>
                <a:gd name="T46" fmla="*/ 39 w 653"/>
                <a:gd name="T47" fmla="*/ 31 h 93"/>
                <a:gd name="T48" fmla="*/ 25 w 653"/>
                <a:gd name="T49" fmla="*/ 24 h 93"/>
                <a:gd name="T50" fmla="*/ 6 w 653"/>
                <a:gd name="T51" fmla="*/ 13 h 93"/>
                <a:gd name="T52" fmla="*/ 0 w 653"/>
                <a:gd name="T53" fmla="*/ 9 h 93"/>
                <a:gd name="T54" fmla="*/ 6 w 653"/>
                <a:gd name="T55" fmla="*/ 13 h 93"/>
                <a:gd name="T56" fmla="*/ 25 w 653"/>
                <a:gd name="T57" fmla="*/ 23 h 93"/>
                <a:gd name="T58" fmla="*/ 39 w 653"/>
                <a:gd name="T59" fmla="*/ 30 h 93"/>
                <a:gd name="T60" fmla="*/ 56 w 653"/>
                <a:gd name="T61" fmla="*/ 38 h 93"/>
                <a:gd name="T62" fmla="*/ 75 w 653"/>
                <a:gd name="T63" fmla="*/ 46 h 93"/>
                <a:gd name="T64" fmla="*/ 85 w 653"/>
                <a:gd name="T65" fmla="*/ 50 h 93"/>
                <a:gd name="T66" fmla="*/ 96 w 653"/>
                <a:gd name="T67" fmla="*/ 54 h 93"/>
                <a:gd name="T68" fmla="*/ 120 w 653"/>
                <a:gd name="T69" fmla="*/ 62 h 93"/>
                <a:gd name="T70" fmla="*/ 146 w 653"/>
                <a:gd name="T71" fmla="*/ 69 h 93"/>
                <a:gd name="T72" fmla="*/ 203 w 653"/>
                <a:gd name="T73" fmla="*/ 80 h 93"/>
                <a:gd name="T74" fmla="*/ 264 w 653"/>
                <a:gd name="T75" fmla="*/ 87 h 93"/>
                <a:gd name="T76" fmla="*/ 328 w 653"/>
                <a:gd name="T77" fmla="*/ 89 h 93"/>
                <a:gd name="T78" fmla="*/ 391 w 653"/>
                <a:gd name="T79" fmla="*/ 86 h 93"/>
                <a:gd name="T80" fmla="*/ 452 w 653"/>
                <a:gd name="T81" fmla="*/ 77 h 93"/>
                <a:gd name="T82" fmla="*/ 481 w 653"/>
                <a:gd name="T83" fmla="*/ 72 h 93"/>
                <a:gd name="T84" fmla="*/ 509 w 653"/>
                <a:gd name="T85" fmla="*/ 65 h 93"/>
                <a:gd name="T86" fmla="*/ 558 w 653"/>
                <a:gd name="T87" fmla="*/ 49 h 93"/>
                <a:gd name="T88" fmla="*/ 579 w 653"/>
                <a:gd name="T89" fmla="*/ 40 h 93"/>
                <a:gd name="T90" fmla="*/ 589 w 653"/>
                <a:gd name="T91" fmla="*/ 36 h 93"/>
                <a:gd name="T92" fmla="*/ 598 w 653"/>
                <a:gd name="T93" fmla="*/ 31 h 93"/>
                <a:gd name="T94" fmla="*/ 606 w 653"/>
                <a:gd name="T95" fmla="*/ 27 h 93"/>
                <a:gd name="T96" fmla="*/ 614 w 653"/>
                <a:gd name="T97" fmla="*/ 23 h 93"/>
                <a:gd name="T98" fmla="*/ 628 w 653"/>
                <a:gd name="T99" fmla="*/ 15 h 93"/>
                <a:gd name="T100" fmla="*/ 638 w 653"/>
                <a:gd name="T101" fmla="*/ 9 h 93"/>
                <a:gd name="T102" fmla="*/ 646 w 653"/>
                <a:gd name="T103" fmla="*/ 4 h 93"/>
                <a:gd name="T104" fmla="*/ 653 w 653"/>
                <a:gd name="T10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53" h="93">
                  <a:moveTo>
                    <a:pt x="653" y="0"/>
                  </a:moveTo>
                  <a:cubicBezTo>
                    <a:pt x="653" y="0"/>
                    <a:pt x="650" y="1"/>
                    <a:pt x="646" y="4"/>
                  </a:cubicBezTo>
                  <a:cubicBezTo>
                    <a:pt x="644" y="6"/>
                    <a:pt x="642" y="7"/>
                    <a:pt x="639" y="9"/>
                  </a:cubicBezTo>
                  <a:cubicBezTo>
                    <a:pt x="636" y="11"/>
                    <a:pt x="632" y="14"/>
                    <a:pt x="628" y="16"/>
                  </a:cubicBezTo>
                  <a:cubicBezTo>
                    <a:pt x="624" y="19"/>
                    <a:pt x="620" y="21"/>
                    <a:pt x="615" y="24"/>
                  </a:cubicBezTo>
                  <a:cubicBezTo>
                    <a:pt x="612" y="25"/>
                    <a:pt x="610" y="27"/>
                    <a:pt x="607" y="28"/>
                  </a:cubicBezTo>
                  <a:cubicBezTo>
                    <a:pt x="604" y="30"/>
                    <a:pt x="601" y="31"/>
                    <a:pt x="599" y="33"/>
                  </a:cubicBezTo>
                  <a:cubicBezTo>
                    <a:pt x="596" y="34"/>
                    <a:pt x="593" y="36"/>
                    <a:pt x="590" y="37"/>
                  </a:cubicBezTo>
                  <a:cubicBezTo>
                    <a:pt x="586" y="39"/>
                    <a:pt x="583" y="40"/>
                    <a:pt x="580" y="42"/>
                  </a:cubicBezTo>
                  <a:cubicBezTo>
                    <a:pt x="573" y="45"/>
                    <a:pt x="566" y="48"/>
                    <a:pt x="559" y="51"/>
                  </a:cubicBezTo>
                  <a:cubicBezTo>
                    <a:pt x="544" y="56"/>
                    <a:pt x="527" y="62"/>
                    <a:pt x="509" y="67"/>
                  </a:cubicBezTo>
                  <a:cubicBezTo>
                    <a:pt x="501" y="70"/>
                    <a:pt x="491" y="72"/>
                    <a:pt x="482" y="75"/>
                  </a:cubicBezTo>
                  <a:cubicBezTo>
                    <a:pt x="472" y="77"/>
                    <a:pt x="463" y="79"/>
                    <a:pt x="453" y="81"/>
                  </a:cubicBezTo>
                  <a:cubicBezTo>
                    <a:pt x="433" y="85"/>
                    <a:pt x="413" y="88"/>
                    <a:pt x="392" y="90"/>
                  </a:cubicBezTo>
                  <a:cubicBezTo>
                    <a:pt x="371" y="92"/>
                    <a:pt x="349" y="93"/>
                    <a:pt x="328" y="93"/>
                  </a:cubicBezTo>
                  <a:cubicBezTo>
                    <a:pt x="306" y="93"/>
                    <a:pt x="285" y="93"/>
                    <a:pt x="264" y="91"/>
                  </a:cubicBezTo>
                  <a:cubicBezTo>
                    <a:pt x="243" y="89"/>
                    <a:pt x="222" y="87"/>
                    <a:pt x="202" y="84"/>
                  </a:cubicBezTo>
                  <a:cubicBezTo>
                    <a:pt x="182" y="80"/>
                    <a:pt x="163" y="76"/>
                    <a:pt x="145" y="72"/>
                  </a:cubicBezTo>
                  <a:cubicBezTo>
                    <a:pt x="136" y="69"/>
                    <a:pt x="128" y="67"/>
                    <a:pt x="119" y="64"/>
                  </a:cubicBezTo>
                  <a:cubicBezTo>
                    <a:pt x="111" y="61"/>
                    <a:pt x="103" y="59"/>
                    <a:pt x="96" y="56"/>
                  </a:cubicBezTo>
                  <a:cubicBezTo>
                    <a:pt x="92" y="55"/>
                    <a:pt x="88" y="53"/>
                    <a:pt x="85" y="52"/>
                  </a:cubicBezTo>
                  <a:cubicBezTo>
                    <a:pt x="81" y="51"/>
                    <a:pt x="77" y="49"/>
                    <a:pt x="74" y="48"/>
                  </a:cubicBezTo>
                  <a:cubicBezTo>
                    <a:pt x="67" y="45"/>
                    <a:pt x="61" y="42"/>
                    <a:pt x="55" y="39"/>
                  </a:cubicBezTo>
                  <a:cubicBezTo>
                    <a:pt x="49" y="37"/>
                    <a:pt x="44" y="34"/>
                    <a:pt x="39" y="31"/>
                  </a:cubicBezTo>
                  <a:cubicBezTo>
                    <a:pt x="34" y="29"/>
                    <a:pt x="29" y="26"/>
                    <a:pt x="25" y="24"/>
                  </a:cubicBezTo>
                  <a:cubicBezTo>
                    <a:pt x="17" y="20"/>
                    <a:pt x="11" y="16"/>
                    <a:pt x="6" y="13"/>
                  </a:cubicBezTo>
                  <a:cubicBezTo>
                    <a:pt x="2" y="10"/>
                    <a:pt x="0" y="9"/>
                    <a:pt x="0" y="9"/>
                  </a:cubicBezTo>
                  <a:cubicBezTo>
                    <a:pt x="0" y="9"/>
                    <a:pt x="2" y="10"/>
                    <a:pt x="6" y="13"/>
                  </a:cubicBezTo>
                  <a:cubicBezTo>
                    <a:pt x="11" y="15"/>
                    <a:pt x="17" y="19"/>
                    <a:pt x="25" y="23"/>
                  </a:cubicBezTo>
                  <a:cubicBezTo>
                    <a:pt x="29" y="26"/>
                    <a:pt x="34" y="28"/>
                    <a:pt x="39" y="30"/>
                  </a:cubicBezTo>
                  <a:cubicBezTo>
                    <a:pt x="44" y="33"/>
                    <a:pt x="50" y="36"/>
                    <a:pt x="56" y="38"/>
                  </a:cubicBezTo>
                  <a:cubicBezTo>
                    <a:pt x="62" y="41"/>
                    <a:pt x="68" y="44"/>
                    <a:pt x="75" y="46"/>
                  </a:cubicBezTo>
                  <a:cubicBezTo>
                    <a:pt x="78" y="47"/>
                    <a:pt x="82" y="49"/>
                    <a:pt x="85" y="50"/>
                  </a:cubicBezTo>
                  <a:cubicBezTo>
                    <a:pt x="89" y="51"/>
                    <a:pt x="93" y="53"/>
                    <a:pt x="96" y="54"/>
                  </a:cubicBezTo>
                  <a:cubicBezTo>
                    <a:pt x="104" y="57"/>
                    <a:pt x="112" y="59"/>
                    <a:pt x="120" y="62"/>
                  </a:cubicBezTo>
                  <a:cubicBezTo>
                    <a:pt x="129" y="64"/>
                    <a:pt x="137" y="67"/>
                    <a:pt x="146" y="69"/>
                  </a:cubicBezTo>
                  <a:cubicBezTo>
                    <a:pt x="164" y="73"/>
                    <a:pt x="183" y="77"/>
                    <a:pt x="203" y="80"/>
                  </a:cubicBezTo>
                  <a:cubicBezTo>
                    <a:pt x="222" y="84"/>
                    <a:pt x="243" y="86"/>
                    <a:pt x="264" y="87"/>
                  </a:cubicBezTo>
                  <a:cubicBezTo>
                    <a:pt x="285" y="89"/>
                    <a:pt x="306" y="90"/>
                    <a:pt x="328" y="89"/>
                  </a:cubicBezTo>
                  <a:cubicBezTo>
                    <a:pt x="349" y="89"/>
                    <a:pt x="370" y="88"/>
                    <a:pt x="391" y="86"/>
                  </a:cubicBezTo>
                  <a:cubicBezTo>
                    <a:pt x="412" y="84"/>
                    <a:pt x="433" y="81"/>
                    <a:pt x="452" y="77"/>
                  </a:cubicBezTo>
                  <a:cubicBezTo>
                    <a:pt x="462" y="76"/>
                    <a:pt x="472" y="73"/>
                    <a:pt x="481" y="72"/>
                  </a:cubicBezTo>
                  <a:cubicBezTo>
                    <a:pt x="491" y="69"/>
                    <a:pt x="500" y="67"/>
                    <a:pt x="509" y="65"/>
                  </a:cubicBezTo>
                  <a:cubicBezTo>
                    <a:pt x="526" y="60"/>
                    <a:pt x="543" y="54"/>
                    <a:pt x="558" y="49"/>
                  </a:cubicBezTo>
                  <a:cubicBezTo>
                    <a:pt x="565" y="46"/>
                    <a:pt x="572" y="43"/>
                    <a:pt x="579" y="40"/>
                  </a:cubicBezTo>
                  <a:cubicBezTo>
                    <a:pt x="582" y="38"/>
                    <a:pt x="586" y="37"/>
                    <a:pt x="589" y="36"/>
                  </a:cubicBezTo>
                  <a:cubicBezTo>
                    <a:pt x="592" y="34"/>
                    <a:pt x="595" y="33"/>
                    <a:pt x="598" y="31"/>
                  </a:cubicBezTo>
                  <a:cubicBezTo>
                    <a:pt x="601" y="30"/>
                    <a:pt x="604" y="29"/>
                    <a:pt x="606" y="27"/>
                  </a:cubicBezTo>
                  <a:cubicBezTo>
                    <a:pt x="609" y="26"/>
                    <a:pt x="612" y="24"/>
                    <a:pt x="614" y="23"/>
                  </a:cubicBezTo>
                  <a:cubicBezTo>
                    <a:pt x="619" y="20"/>
                    <a:pt x="624" y="18"/>
                    <a:pt x="628" y="15"/>
                  </a:cubicBezTo>
                  <a:cubicBezTo>
                    <a:pt x="632" y="13"/>
                    <a:pt x="635" y="11"/>
                    <a:pt x="638" y="9"/>
                  </a:cubicBezTo>
                  <a:cubicBezTo>
                    <a:pt x="642" y="7"/>
                    <a:pt x="644" y="5"/>
                    <a:pt x="646" y="4"/>
                  </a:cubicBezTo>
                  <a:cubicBezTo>
                    <a:pt x="650" y="1"/>
                    <a:pt x="653" y="0"/>
                    <a:pt x="65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59">
              <a:extLst>
                <a:ext uri="{FF2B5EF4-FFF2-40B4-BE49-F238E27FC236}">
                  <a16:creationId xmlns:a16="http://schemas.microsoft.com/office/drawing/2014/main" id="{36F9849B-6A84-47DD-B93E-35C81C79D82E}"/>
                </a:ext>
              </a:extLst>
            </p:cNvPr>
            <p:cNvSpPr>
              <a:spLocks/>
            </p:cNvSpPr>
            <p:nvPr/>
          </p:nvSpPr>
          <p:spPr bwMode="auto">
            <a:xfrm>
              <a:off x="7420" y="3869"/>
              <a:ext cx="582" cy="684"/>
            </a:xfrm>
            <a:custGeom>
              <a:avLst/>
              <a:gdLst>
                <a:gd name="T0" fmla="*/ 97 w 582"/>
                <a:gd name="T1" fmla="*/ 0 h 684"/>
                <a:gd name="T2" fmla="*/ 78 w 582"/>
                <a:gd name="T3" fmla="*/ 12 h 684"/>
                <a:gd name="T4" fmla="*/ 0 w 582"/>
                <a:gd name="T5" fmla="*/ 402 h 684"/>
                <a:gd name="T6" fmla="*/ 485 w 582"/>
                <a:gd name="T7" fmla="*/ 684 h 684"/>
                <a:gd name="T8" fmla="*/ 504 w 582"/>
                <a:gd name="T9" fmla="*/ 672 h 684"/>
                <a:gd name="T10" fmla="*/ 582 w 582"/>
                <a:gd name="T11" fmla="*/ 282 h 684"/>
                <a:gd name="T12" fmla="*/ 97 w 582"/>
                <a:gd name="T13" fmla="*/ 0 h 684"/>
              </a:gdLst>
              <a:ahLst/>
              <a:cxnLst>
                <a:cxn ang="0">
                  <a:pos x="T0" y="T1"/>
                </a:cxn>
                <a:cxn ang="0">
                  <a:pos x="T2" y="T3"/>
                </a:cxn>
                <a:cxn ang="0">
                  <a:pos x="T4" y="T5"/>
                </a:cxn>
                <a:cxn ang="0">
                  <a:pos x="T6" y="T7"/>
                </a:cxn>
                <a:cxn ang="0">
                  <a:pos x="T8" y="T9"/>
                </a:cxn>
                <a:cxn ang="0">
                  <a:pos x="T10" y="T11"/>
                </a:cxn>
                <a:cxn ang="0">
                  <a:pos x="T12" y="T13"/>
                </a:cxn>
              </a:cxnLst>
              <a:rect l="0" t="0" r="r" b="b"/>
              <a:pathLst>
                <a:path w="582" h="684">
                  <a:moveTo>
                    <a:pt x="97" y="0"/>
                  </a:moveTo>
                  <a:lnTo>
                    <a:pt x="78" y="12"/>
                  </a:lnTo>
                  <a:lnTo>
                    <a:pt x="0" y="402"/>
                  </a:lnTo>
                  <a:lnTo>
                    <a:pt x="485" y="684"/>
                  </a:lnTo>
                  <a:lnTo>
                    <a:pt x="504" y="672"/>
                  </a:lnTo>
                  <a:lnTo>
                    <a:pt x="582" y="282"/>
                  </a:lnTo>
                  <a:lnTo>
                    <a:pt x="97" y="0"/>
                  </a:lnTo>
                  <a:close/>
                </a:path>
              </a:pathLst>
            </a:custGeom>
            <a:solidFill>
              <a:srgbClr val="515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60">
              <a:extLst>
                <a:ext uri="{FF2B5EF4-FFF2-40B4-BE49-F238E27FC236}">
                  <a16:creationId xmlns:a16="http://schemas.microsoft.com/office/drawing/2014/main" id="{D3A8E7B6-A521-45DE-9A03-68B6E1724F75}"/>
                </a:ext>
              </a:extLst>
            </p:cNvPr>
            <p:cNvSpPr>
              <a:spLocks/>
            </p:cNvSpPr>
            <p:nvPr/>
          </p:nvSpPr>
          <p:spPr bwMode="auto">
            <a:xfrm>
              <a:off x="7420" y="3869"/>
              <a:ext cx="582" cy="684"/>
            </a:xfrm>
            <a:custGeom>
              <a:avLst/>
              <a:gdLst>
                <a:gd name="T0" fmla="*/ 97 w 582"/>
                <a:gd name="T1" fmla="*/ 0 h 684"/>
                <a:gd name="T2" fmla="*/ 78 w 582"/>
                <a:gd name="T3" fmla="*/ 12 h 684"/>
                <a:gd name="T4" fmla="*/ 0 w 582"/>
                <a:gd name="T5" fmla="*/ 402 h 684"/>
                <a:gd name="T6" fmla="*/ 485 w 582"/>
                <a:gd name="T7" fmla="*/ 684 h 684"/>
                <a:gd name="T8" fmla="*/ 504 w 582"/>
                <a:gd name="T9" fmla="*/ 672 h 684"/>
                <a:gd name="T10" fmla="*/ 582 w 582"/>
                <a:gd name="T11" fmla="*/ 282 h 684"/>
                <a:gd name="T12" fmla="*/ 97 w 582"/>
                <a:gd name="T13" fmla="*/ 0 h 684"/>
              </a:gdLst>
              <a:ahLst/>
              <a:cxnLst>
                <a:cxn ang="0">
                  <a:pos x="T0" y="T1"/>
                </a:cxn>
                <a:cxn ang="0">
                  <a:pos x="T2" y="T3"/>
                </a:cxn>
                <a:cxn ang="0">
                  <a:pos x="T4" y="T5"/>
                </a:cxn>
                <a:cxn ang="0">
                  <a:pos x="T6" y="T7"/>
                </a:cxn>
                <a:cxn ang="0">
                  <a:pos x="T8" y="T9"/>
                </a:cxn>
                <a:cxn ang="0">
                  <a:pos x="T10" y="T11"/>
                </a:cxn>
                <a:cxn ang="0">
                  <a:pos x="T12" y="T13"/>
                </a:cxn>
              </a:cxnLst>
              <a:rect l="0" t="0" r="r" b="b"/>
              <a:pathLst>
                <a:path w="582" h="684">
                  <a:moveTo>
                    <a:pt x="97" y="0"/>
                  </a:moveTo>
                  <a:lnTo>
                    <a:pt x="78" y="12"/>
                  </a:lnTo>
                  <a:lnTo>
                    <a:pt x="0" y="402"/>
                  </a:lnTo>
                  <a:lnTo>
                    <a:pt x="485" y="684"/>
                  </a:lnTo>
                  <a:lnTo>
                    <a:pt x="504" y="672"/>
                  </a:lnTo>
                  <a:lnTo>
                    <a:pt x="582" y="282"/>
                  </a:lnTo>
                  <a:lnTo>
                    <a:pt x="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61">
              <a:extLst>
                <a:ext uri="{FF2B5EF4-FFF2-40B4-BE49-F238E27FC236}">
                  <a16:creationId xmlns:a16="http://schemas.microsoft.com/office/drawing/2014/main" id="{5795BD8E-7E80-4731-97FD-EBCFA9F6E495}"/>
                </a:ext>
              </a:extLst>
            </p:cNvPr>
            <p:cNvSpPr>
              <a:spLocks/>
            </p:cNvSpPr>
            <p:nvPr/>
          </p:nvSpPr>
          <p:spPr bwMode="auto">
            <a:xfrm>
              <a:off x="7098" y="4262"/>
              <a:ext cx="826" cy="476"/>
            </a:xfrm>
            <a:custGeom>
              <a:avLst/>
              <a:gdLst>
                <a:gd name="T0" fmla="*/ 485 w 826"/>
                <a:gd name="T1" fmla="*/ 476 h 476"/>
                <a:gd name="T2" fmla="*/ 0 w 826"/>
                <a:gd name="T3" fmla="*/ 196 h 476"/>
                <a:gd name="T4" fmla="*/ 341 w 826"/>
                <a:gd name="T5" fmla="*/ 0 h 476"/>
                <a:gd name="T6" fmla="*/ 826 w 826"/>
                <a:gd name="T7" fmla="*/ 279 h 476"/>
                <a:gd name="T8" fmla="*/ 485 w 826"/>
                <a:gd name="T9" fmla="*/ 476 h 476"/>
              </a:gdLst>
              <a:ahLst/>
              <a:cxnLst>
                <a:cxn ang="0">
                  <a:pos x="T0" y="T1"/>
                </a:cxn>
                <a:cxn ang="0">
                  <a:pos x="T2" y="T3"/>
                </a:cxn>
                <a:cxn ang="0">
                  <a:pos x="T4" y="T5"/>
                </a:cxn>
                <a:cxn ang="0">
                  <a:pos x="T6" y="T7"/>
                </a:cxn>
                <a:cxn ang="0">
                  <a:pos x="T8" y="T9"/>
                </a:cxn>
              </a:cxnLst>
              <a:rect l="0" t="0" r="r" b="b"/>
              <a:pathLst>
                <a:path w="826" h="476">
                  <a:moveTo>
                    <a:pt x="485" y="476"/>
                  </a:moveTo>
                  <a:lnTo>
                    <a:pt x="0" y="196"/>
                  </a:lnTo>
                  <a:lnTo>
                    <a:pt x="341" y="0"/>
                  </a:lnTo>
                  <a:lnTo>
                    <a:pt x="826" y="279"/>
                  </a:lnTo>
                  <a:lnTo>
                    <a:pt x="485" y="476"/>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62">
              <a:extLst>
                <a:ext uri="{FF2B5EF4-FFF2-40B4-BE49-F238E27FC236}">
                  <a16:creationId xmlns:a16="http://schemas.microsoft.com/office/drawing/2014/main" id="{A5CB988E-B0E2-4F27-8E11-7593109244C8}"/>
                </a:ext>
              </a:extLst>
            </p:cNvPr>
            <p:cNvSpPr>
              <a:spLocks/>
            </p:cNvSpPr>
            <p:nvPr/>
          </p:nvSpPr>
          <p:spPr bwMode="auto">
            <a:xfrm>
              <a:off x="7098" y="4262"/>
              <a:ext cx="826" cy="476"/>
            </a:xfrm>
            <a:custGeom>
              <a:avLst/>
              <a:gdLst>
                <a:gd name="T0" fmla="*/ 485 w 826"/>
                <a:gd name="T1" fmla="*/ 476 h 476"/>
                <a:gd name="T2" fmla="*/ 0 w 826"/>
                <a:gd name="T3" fmla="*/ 196 h 476"/>
                <a:gd name="T4" fmla="*/ 341 w 826"/>
                <a:gd name="T5" fmla="*/ 0 h 476"/>
                <a:gd name="T6" fmla="*/ 826 w 826"/>
                <a:gd name="T7" fmla="*/ 279 h 476"/>
                <a:gd name="T8" fmla="*/ 485 w 826"/>
                <a:gd name="T9" fmla="*/ 476 h 476"/>
              </a:gdLst>
              <a:ahLst/>
              <a:cxnLst>
                <a:cxn ang="0">
                  <a:pos x="T0" y="T1"/>
                </a:cxn>
                <a:cxn ang="0">
                  <a:pos x="T2" y="T3"/>
                </a:cxn>
                <a:cxn ang="0">
                  <a:pos x="T4" y="T5"/>
                </a:cxn>
                <a:cxn ang="0">
                  <a:pos x="T6" y="T7"/>
                </a:cxn>
                <a:cxn ang="0">
                  <a:pos x="T8" y="T9"/>
                </a:cxn>
              </a:cxnLst>
              <a:rect l="0" t="0" r="r" b="b"/>
              <a:pathLst>
                <a:path w="826" h="476">
                  <a:moveTo>
                    <a:pt x="485" y="476"/>
                  </a:moveTo>
                  <a:lnTo>
                    <a:pt x="0" y="196"/>
                  </a:lnTo>
                  <a:lnTo>
                    <a:pt x="341" y="0"/>
                  </a:lnTo>
                  <a:lnTo>
                    <a:pt x="826" y="279"/>
                  </a:lnTo>
                  <a:lnTo>
                    <a:pt x="485" y="4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63">
              <a:extLst>
                <a:ext uri="{FF2B5EF4-FFF2-40B4-BE49-F238E27FC236}">
                  <a16:creationId xmlns:a16="http://schemas.microsoft.com/office/drawing/2014/main" id="{BFE24DB8-4B0F-46F8-8A81-5627BDA81306}"/>
                </a:ext>
              </a:extLst>
            </p:cNvPr>
            <p:cNvSpPr>
              <a:spLocks/>
            </p:cNvSpPr>
            <p:nvPr/>
          </p:nvSpPr>
          <p:spPr bwMode="auto">
            <a:xfrm>
              <a:off x="7273" y="4333"/>
              <a:ext cx="542" cy="310"/>
            </a:xfrm>
            <a:custGeom>
              <a:avLst/>
              <a:gdLst>
                <a:gd name="T0" fmla="*/ 381 w 542"/>
                <a:gd name="T1" fmla="*/ 310 h 310"/>
                <a:gd name="T2" fmla="*/ 0 w 542"/>
                <a:gd name="T3" fmla="*/ 90 h 310"/>
                <a:gd name="T4" fmla="*/ 161 w 542"/>
                <a:gd name="T5" fmla="*/ 0 h 310"/>
                <a:gd name="T6" fmla="*/ 542 w 542"/>
                <a:gd name="T7" fmla="*/ 220 h 310"/>
                <a:gd name="T8" fmla="*/ 381 w 542"/>
                <a:gd name="T9" fmla="*/ 310 h 310"/>
              </a:gdLst>
              <a:ahLst/>
              <a:cxnLst>
                <a:cxn ang="0">
                  <a:pos x="T0" y="T1"/>
                </a:cxn>
                <a:cxn ang="0">
                  <a:pos x="T2" y="T3"/>
                </a:cxn>
                <a:cxn ang="0">
                  <a:pos x="T4" y="T5"/>
                </a:cxn>
                <a:cxn ang="0">
                  <a:pos x="T6" y="T7"/>
                </a:cxn>
                <a:cxn ang="0">
                  <a:pos x="T8" y="T9"/>
                </a:cxn>
              </a:cxnLst>
              <a:rect l="0" t="0" r="r" b="b"/>
              <a:pathLst>
                <a:path w="542" h="310">
                  <a:moveTo>
                    <a:pt x="381" y="310"/>
                  </a:moveTo>
                  <a:lnTo>
                    <a:pt x="0" y="90"/>
                  </a:lnTo>
                  <a:lnTo>
                    <a:pt x="161" y="0"/>
                  </a:lnTo>
                  <a:lnTo>
                    <a:pt x="542" y="220"/>
                  </a:lnTo>
                  <a:lnTo>
                    <a:pt x="381" y="310"/>
                  </a:ln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64">
              <a:extLst>
                <a:ext uri="{FF2B5EF4-FFF2-40B4-BE49-F238E27FC236}">
                  <a16:creationId xmlns:a16="http://schemas.microsoft.com/office/drawing/2014/main" id="{2669647E-3E52-4D0D-A6B2-FBAFF23C825B}"/>
                </a:ext>
              </a:extLst>
            </p:cNvPr>
            <p:cNvSpPr>
              <a:spLocks noEditPoints="1"/>
            </p:cNvSpPr>
            <p:nvPr/>
          </p:nvSpPr>
          <p:spPr bwMode="auto">
            <a:xfrm>
              <a:off x="7294" y="4342"/>
              <a:ext cx="500" cy="291"/>
            </a:xfrm>
            <a:custGeom>
              <a:avLst/>
              <a:gdLst>
                <a:gd name="T0" fmla="*/ 391 w 500"/>
                <a:gd name="T1" fmla="*/ 258 h 291"/>
                <a:gd name="T2" fmla="*/ 471 w 500"/>
                <a:gd name="T3" fmla="*/ 237 h 291"/>
                <a:gd name="T4" fmla="*/ 490 w 500"/>
                <a:gd name="T5" fmla="*/ 192 h 291"/>
                <a:gd name="T6" fmla="*/ 445 w 500"/>
                <a:gd name="T7" fmla="*/ 166 h 291"/>
                <a:gd name="T8" fmla="*/ 377 w 500"/>
                <a:gd name="T9" fmla="*/ 150 h 291"/>
                <a:gd name="T10" fmla="*/ 346 w 500"/>
                <a:gd name="T11" fmla="*/ 131 h 291"/>
                <a:gd name="T12" fmla="*/ 313 w 500"/>
                <a:gd name="T13" fmla="*/ 90 h 291"/>
                <a:gd name="T14" fmla="*/ 270 w 500"/>
                <a:gd name="T15" fmla="*/ 64 h 291"/>
                <a:gd name="T16" fmla="*/ 201 w 500"/>
                <a:gd name="T17" fmla="*/ 45 h 291"/>
                <a:gd name="T18" fmla="*/ 168 w 500"/>
                <a:gd name="T19" fmla="*/ 26 h 291"/>
                <a:gd name="T20" fmla="*/ 137 w 500"/>
                <a:gd name="T21" fmla="*/ 17 h 291"/>
                <a:gd name="T22" fmla="*/ 57 w 500"/>
                <a:gd name="T23" fmla="*/ 38 h 291"/>
                <a:gd name="T24" fmla="*/ 7 w 500"/>
                <a:gd name="T25" fmla="*/ 67 h 291"/>
                <a:gd name="T26" fmla="*/ 29 w 500"/>
                <a:gd name="T27" fmla="*/ 109 h 291"/>
                <a:gd name="T28" fmla="*/ 97 w 500"/>
                <a:gd name="T29" fmla="*/ 128 h 291"/>
                <a:gd name="T30" fmla="*/ 230 w 500"/>
                <a:gd name="T31" fmla="*/ 204 h 291"/>
                <a:gd name="T32" fmla="*/ 263 w 500"/>
                <a:gd name="T33" fmla="*/ 244 h 291"/>
                <a:gd name="T34" fmla="*/ 308 w 500"/>
                <a:gd name="T35" fmla="*/ 270 h 291"/>
                <a:gd name="T36" fmla="*/ 377 w 500"/>
                <a:gd name="T37" fmla="*/ 291 h 291"/>
                <a:gd name="T38" fmla="*/ 346 w 500"/>
                <a:gd name="T39" fmla="*/ 197 h 291"/>
                <a:gd name="T40" fmla="*/ 369 w 500"/>
                <a:gd name="T41" fmla="*/ 211 h 291"/>
                <a:gd name="T42" fmla="*/ 313 w 500"/>
                <a:gd name="T43" fmla="*/ 178 h 291"/>
                <a:gd name="T44" fmla="*/ 291 w 500"/>
                <a:gd name="T45" fmla="*/ 140 h 291"/>
                <a:gd name="T46" fmla="*/ 263 w 500"/>
                <a:gd name="T47" fmla="*/ 150 h 291"/>
                <a:gd name="T48" fmla="*/ 194 w 500"/>
                <a:gd name="T49" fmla="*/ 109 h 291"/>
                <a:gd name="T50" fmla="*/ 208 w 500"/>
                <a:gd name="T51" fmla="*/ 93 h 291"/>
                <a:gd name="T52" fmla="*/ 137 w 500"/>
                <a:gd name="T53" fmla="*/ 76 h 291"/>
                <a:gd name="T54" fmla="*/ 90 w 500"/>
                <a:gd name="T55" fmla="*/ 81 h 291"/>
                <a:gd name="T56" fmla="*/ 137 w 500"/>
                <a:gd name="T57" fmla="*/ 83 h 291"/>
                <a:gd name="T58" fmla="*/ 206 w 500"/>
                <a:gd name="T59" fmla="*/ 123 h 291"/>
                <a:gd name="T60" fmla="*/ 190 w 500"/>
                <a:gd name="T61" fmla="*/ 140 h 291"/>
                <a:gd name="T62" fmla="*/ 263 w 500"/>
                <a:gd name="T63" fmla="*/ 157 h 291"/>
                <a:gd name="T64" fmla="*/ 284 w 500"/>
                <a:gd name="T65" fmla="*/ 194 h 291"/>
                <a:gd name="T66" fmla="*/ 313 w 500"/>
                <a:gd name="T67" fmla="*/ 187 h 291"/>
                <a:gd name="T68" fmla="*/ 381 w 500"/>
                <a:gd name="T69" fmla="*/ 228 h 291"/>
                <a:gd name="T70" fmla="*/ 436 w 500"/>
                <a:gd name="T71" fmla="*/ 225 h 291"/>
                <a:gd name="T72" fmla="*/ 422 w 500"/>
                <a:gd name="T73" fmla="*/ 183 h 291"/>
                <a:gd name="T74" fmla="*/ 391 w 500"/>
                <a:gd name="T75" fmla="*/ 192 h 291"/>
                <a:gd name="T76" fmla="*/ 369 w 500"/>
                <a:gd name="T77" fmla="*/ 152 h 291"/>
                <a:gd name="T78" fmla="*/ 339 w 500"/>
                <a:gd name="T79" fmla="*/ 135 h 291"/>
                <a:gd name="T80" fmla="*/ 272 w 500"/>
                <a:gd name="T81" fmla="*/ 121 h 291"/>
                <a:gd name="T82" fmla="*/ 263 w 500"/>
                <a:gd name="T83" fmla="*/ 90 h 291"/>
                <a:gd name="T84" fmla="*/ 216 w 500"/>
                <a:gd name="T85" fmla="*/ 88 h 291"/>
                <a:gd name="T86" fmla="*/ 194 w 500"/>
                <a:gd name="T87" fmla="*/ 50 h 291"/>
                <a:gd name="T88" fmla="*/ 161 w 500"/>
                <a:gd name="T89" fmla="*/ 31 h 291"/>
                <a:gd name="T90" fmla="*/ 92 w 500"/>
                <a:gd name="T91" fmla="*/ 50 h 291"/>
                <a:gd name="T92" fmla="*/ 55 w 500"/>
                <a:gd name="T93" fmla="*/ 95 h 291"/>
                <a:gd name="T94" fmla="*/ 83 w 500"/>
                <a:gd name="T95" fmla="*/ 86 h 291"/>
                <a:gd name="T96" fmla="*/ 104 w 500"/>
                <a:gd name="T97" fmla="*/ 123 h 291"/>
                <a:gd name="T98" fmla="*/ 159 w 500"/>
                <a:gd name="T99" fmla="*/ 131 h 291"/>
                <a:gd name="T100" fmla="*/ 180 w 500"/>
                <a:gd name="T101" fmla="*/ 168 h 291"/>
                <a:gd name="T102" fmla="*/ 230 w 500"/>
                <a:gd name="T103" fmla="*/ 197 h 291"/>
                <a:gd name="T104" fmla="*/ 258 w 500"/>
                <a:gd name="T105" fmla="*/ 187 h 291"/>
                <a:gd name="T106" fmla="*/ 282 w 500"/>
                <a:gd name="T107" fmla="*/ 228 h 291"/>
                <a:gd name="T108" fmla="*/ 313 w 500"/>
                <a:gd name="T109" fmla="*/ 244 h 291"/>
                <a:gd name="T110" fmla="*/ 358 w 500"/>
                <a:gd name="T111" fmla="*/ 27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0" h="291">
                  <a:moveTo>
                    <a:pt x="377" y="291"/>
                  </a:moveTo>
                  <a:lnTo>
                    <a:pt x="384" y="287"/>
                  </a:lnTo>
                  <a:lnTo>
                    <a:pt x="362" y="275"/>
                  </a:lnTo>
                  <a:lnTo>
                    <a:pt x="386" y="261"/>
                  </a:lnTo>
                  <a:lnTo>
                    <a:pt x="407" y="275"/>
                  </a:lnTo>
                  <a:lnTo>
                    <a:pt x="414" y="270"/>
                  </a:lnTo>
                  <a:lnTo>
                    <a:pt x="391" y="258"/>
                  </a:lnTo>
                  <a:lnTo>
                    <a:pt x="414" y="244"/>
                  </a:lnTo>
                  <a:lnTo>
                    <a:pt x="436" y="258"/>
                  </a:lnTo>
                  <a:lnTo>
                    <a:pt x="443" y="254"/>
                  </a:lnTo>
                  <a:lnTo>
                    <a:pt x="422" y="242"/>
                  </a:lnTo>
                  <a:lnTo>
                    <a:pt x="443" y="228"/>
                  </a:lnTo>
                  <a:lnTo>
                    <a:pt x="464" y="242"/>
                  </a:lnTo>
                  <a:lnTo>
                    <a:pt x="471" y="237"/>
                  </a:lnTo>
                  <a:lnTo>
                    <a:pt x="450" y="225"/>
                  </a:lnTo>
                  <a:lnTo>
                    <a:pt x="471" y="211"/>
                  </a:lnTo>
                  <a:lnTo>
                    <a:pt x="495" y="225"/>
                  </a:lnTo>
                  <a:lnTo>
                    <a:pt x="500" y="220"/>
                  </a:lnTo>
                  <a:lnTo>
                    <a:pt x="478" y="209"/>
                  </a:lnTo>
                  <a:lnTo>
                    <a:pt x="497" y="197"/>
                  </a:lnTo>
                  <a:lnTo>
                    <a:pt x="490" y="192"/>
                  </a:lnTo>
                  <a:lnTo>
                    <a:pt x="471" y="204"/>
                  </a:lnTo>
                  <a:lnTo>
                    <a:pt x="452" y="192"/>
                  </a:lnTo>
                  <a:lnTo>
                    <a:pt x="471" y="183"/>
                  </a:lnTo>
                  <a:lnTo>
                    <a:pt x="464" y="178"/>
                  </a:lnTo>
                  <a:lnTo>
                    <a:pt x="445" y="190"/>
                  </a:lnTo>
                  <a:lnTo>
                    <a:pt x="426" y="178"/>
                  </a:lnTo>
                  <a:lnTo>
                    <a:pt x="445" y="166"/>
                  </a:lnTo>
                  <a:lnTo>
                    <a:pt x="438" y="164"/>
                  </a:lnTo>
                  <a:lnTo>
                    <a:pt x="422" y="176"/>
                  </a:lnTo>
                  <a:lnTo>
                    <a:pt x="403" y="164"/>
                  </a:lnTo>
                  <a:lnTo>
                    <a:pt x="422" y="152"/>
                  </a:lnTo>
                  <a:lnTo>
                    <a:pt x="414" y="150"/>
                  </a:lnTo>
                  <a:lnTo>
                    <a:pt x="395" y="159"/>
                  </a:lnTo>
                  <a:lnTo>
                    <a:pt x="377" y="150"/>
                  </a:lnTo>
                  <a:lnTo>
                    <a:pt x="395" y="138"/>
                  </a:lnTo>
                  <a:lnTo>
                    <a:pt x="388" y="133"/>
                  </a:lnTo>
                  <a:lnTo>
                    <a:pt x="369" y="145"/>
                  </a:lnTo>
                  <a:lnTo>
                    <a:pt x="350" y="135"/>
                  </a:lnTo>
                  <a:lnTo>
                    <a:pt x="369" y="123"/>
                  </a:lnTo>
                  <a:lnTo>
                    <a:pt x="362" y="119"/>
                  </a:lnTo>
                  <a:lnTo>
                    <a:pt x="346" y="131"/>
                  </a:lnTo>
                  <a:lnTo>
                    <a:pt x="327" y="119"/>
                  </a:lnTo>
                  <a:lnTo>
                    <a:pt x="346" y="109"/>
                  </a:lnTo>
                  <a:lnTo>
                    <a:pt x="339" y="105"/>
                  </a:lnTo>
                  <a:lnTo>
                    <a:pt x="320" y="116"/>
                  </a:lnTo>
                  <a:lnTo>
                    <a:pt x="301" y="105"/>
                  </a:lnTo>
                  <a:lnTo>
                    <a:pt x="320" y="95"/>
                  </a:lnTo>
                  <a:lnTo>
                    <a:pt x="313" y="90"/>
                  </a:lnTo>
                  <a:lnTo>
                    <a:pt x="294" y="100"/>
                  </a:lnTo>
                  <a:lnTo>
                    <a:pt x="277" y="90"/>
                  </a:lnTo>
                  <a:lnTo>
                    <a:pt x="294" y="79"/>
                  </a:lnTo>
                  <a:lnTo>
                    <a:pt x="287" y="76"/>
                  </a:lnTo>
                  <a:lnTo>
                    <a:pt x="270" y="86"/>
                  </a:lnTo>
                  <a:lnTo>
                    <a:pt x="251" y="76"/>
                  </a:lnTo>
                  <a:lnTo>
                    <a:pt x="270" y="64"/>
                  </a:lnTo>
                  <a:lnTo>
                    <a:pt x="263" y="62"/>
                  </a:lnTo>
                  <a:lnTo>
                    <a:pt x="244" y="71"/>
                  </a:lnTo>
                  <a:lnTo>
                    <a:pt x="225" y="60"/>
                  </a:lnTo>
                  <a:lnTo>
                    <a:pt x="244" y="50"/>
                  </a:lnTo>
                  <a:lnTo>
                    <a:pt x="237" y="45"/>
                  </a:lnTo>
                  <a:lnTo>
                    <a:pt x="218" y="57"/>
                  </a:lnTo>
                  <a:lnTo>
                    <a:pt x="201" y="45"/>
                  </a:lnTo>
                  <a:lnTo>
                    <a:pt x="218" y="36"/>
                  </a:lnTo>
                  <a:lnTo>
                    <a:pt x="211" y="31"/>
                  </a:lnTo>
                  <a:lnTo>
                    <a:pt x="194" y="43"/>
                  </a:lnTo>
                  <a:lnTo>
                    <a:pt x="175" y="31"/>
                  </a:lnTo>
                  <a:lnTo>
                    <a:pt x="192" y="22"/>
                  </a:lnTo>
                  <a:lnTo>
                    <a:pt x="187" y="17"/>
                  </a:lnTo>
                  <a:lnTo>
                    <a:pt x="168" y="26"/>
                  </a:lnTo>
                  <a:lnTo>
                    <a:pt x="149" y="17"/>
                  </a:lnTo>
                  <a:lnTo>
                    <a:pt x="168" y="8"/>
                  </a:lnTo>
                  <a:lnTo>
                    <a:pt x="161" y="3"/>
                  </a:lnTo>
                  <a:lnTo>
                    <a:pt x="145" y="12"/>
                  </a:lnTo>
                  <a:lnTo>
                    <a:pt x="123" y="0"/>
                  </a:lnTo>
                  <a:lnTo>
                    <a:pt x="116" y="5"/>
                  </a:lnTo>
                  <a:lnTo>
                    <a:pt x="137" y="17"/>
                  </a:lnTo>
                  <a:lnTo>
                    <a:pt x="116" y="29"/>
                  </a:lnTo>
                  <a:lnTo>
                    <a:pt x="92" y="17"/>
                  </a:lnTo>
                  <a:lnTo>
                    <a:pt x="88" y="22"/>
                  </a:lnTo>
                  <a:lnTo>
                    <a:pt x="109" y="34"/>
                  </a:lnTo>
                  <a:lnTo>
                    <a:pt x="85" y="45"/>
                  </a:lnTo>
                  <a:lnTo>
                    <a:pt x="64" y="34"/>
                  </a:lnTo>
                  <a:lnTo>
                    <a:pt x="57" y="38"/>
                  </a:lnTo>
                  <a:lnTo>
                    <a:pt x="81" y="50"/>
                  </a:lnTo>
                  <a:lnTo>
                    <a:pt x="57" y="62"/>
                  </a:lnTo>
                  <a:lnTo>
                    <a:pt x="36" y="50"/>
                  </a:lnTo>
                  <a:lnTo>
                    <a:pt x="29" y="53"/>
                  </a:lnTo>
                  <a:lnTo>
                    <a:pt x="52" y="67"/>
                  </a:lnTo>
                  <a:lnTo>
                    <a:pt x="29" y="79"/>
                  </a:lnTo>
                  <a:lnTo>
                    <a:pt x="7" y="67"/>
                  </a:lnTo>
                  <a:lnTo>
                    <a:pt x="0" y="69"/>
                  </a:lnTo>
                  <a:lnTo>
                    <a:pt x="24" y="83"/>
                  </a:lnTo>
                  <a:lnTo>
                    <a:pt x="3" y="95"/>
                  </a:lnTo>
                  <a:lnTo>
                    <a:pt x="10" y="100"/>
                  </a:lnTo>
                  <a:lnTo>
                    <a:pt x="29" y="88"/>
                  </a:lnTo>
                  <a:lnTo>
                    <a:pt x="48" y="97"/>
                  </a:lnTo>
                  <a:lnTo>
                    <a:pt x="29" y="109"/>
                  </a:lnTo>
                  <a:lnTo>
                    <a:pt x="36" y="114"/>
                  </a:lnTo>
                  <a:lnTo>
                    <a:pt x="55" y="102"/>
                  </a:lnTo>
                  <a:lnTo>
                    <a:pt x="74" y="114"/>
                  </a:lnTo>
                  <a:lnTo>
                    <a:pt x="55" y="123"/>
                  </a:lnTo>
                  <a:lnTo>
                    <a:pt x="62" y="128"/>
                  </a:lnTo>
                  <a:lnTo>
                    <a:pt x="81" y="116"/>
                  </a:lnTo>
                  <a:lnTo>
                    <a:pt x="97" y="128"/>
                  </a:lnTo>
                  <a:lnTo>
                    <a:pt x="78" y="138"/>
                  </a:lnTo>
                  <a:lnTo>
                    <a:pt x="85" y="142"/>
                  </a:lnTo>
                  <a:lnTo>
                    <a:pt x="104" y="131"/>
                  </a:lnTo>
                  <a:lnTo>
                    <a:pt x="225" y="202"/>
                  </a:lnTo>
                  <a:lnTo>
                    <a:pt x="206" y="211"/>
                  </a:lnTo>
                  <a:lnTo>
                    <a:pt x="213" y="216"/>
                  </a:lnTo>
                  <a:lnTo>
                    <a:pt x="230" y="204"/>
                  </a:lnTo>
                  <a:lnTo>
                    <a:pt x="249" y="216"/>
                  </a:lnTo>
                  <a:lnTo>
                    <a:pt x="232" y="225"/>
                  </a:lnTo>
                  <a:lnTo>
                    <a:pt x="239" y="230"/>
                  </a:lnTo>
                  <a:lnTo>
                    <a:pt x="256" y="220"/>
                  </a:lnTo>
                  <a:lnTo>
                    <a:pt x="275" y="230"/>
                  </a:lnTo>
                  <a:lnTo>
                    <a:pt x="256" y="242"/>
                  </a:lnTo>
                  <a:lnTo>
                    <a:pt x="263" y="244"/>
                  </a:lnTo>
                  <a:lnTo>
                    <a:pt x="282" y="235"/>
                  </a:lnTo>
                  <a:lnTo>
                    <a:pt x="298" y="244"/>
                  </a:lnTo>
                  <a:lnTo>
                    <a:pt x="282" y="256"/>
                  </a:lnTo>
                  <a:lnTo>
                    <a:pt x="289" y="258"/>
                  </a:lnTo>
                  <a:lnTo>
                    <a:pt x="306" y="249"/>
                  </a:lnTo>
                  <a:lnTo>
                    <a:pt x="324" y="261"/>
                  </a:lnTo>
                  <a:lnTo>
                    <a:pt x="308" y="270"/>
                  </a:lnTo>
                  <a:lnTo>
                    <a:pt x="315" y="275"/>
                  </a:lnTo>
                  <a:lnTo>
                    <a:pt x="332" y="263"/>
                  </a:lnTo>
                  <a:lnTo>
                    <a:pt x="350" y="275"/>
                  </a:lnTo>
                  <a:lnTo>
                    <a:pt x="332" y="284"/>
                  </a:lnTo>
                  <a:lnTo>
                    <a:pt x="339" y="289"/>
                  </a:lnTo>
                  <a:lnTo>
                    <a:pt x="358" y="280"/>
                  </a:lnTo>
                  <a:lnTo>
                    <a:pt x="377" y="291"/>
                  </a:lnTo>
                  <a:close/>
                  <a:moveTo>
                    <a:pt x="386" y="254"/>
                  </a:moveTo>
                  <a:lnTo>
                    <a:pt x="367" y="244"/>
                  </a:lnTo>
                  <a:lnTo>
                    <a:pt x="388" y="230"/>
                  </a:lnTo>
                  <a:lnTo>
                    <a:pt x="407" y="242"/>
                  </a:lnTo>
                  <a:lnTo>
                    <a:pt x="386" y="254"/>
                  </a:lnTo>
                  <a:close/>
                  <a:moveTo>
                    <a:pt x="362" y="209"/>
                  </a:moveTo>
                  <a:lnTo>
                    <a:pt x="346" y="197"/>
                  </a:lnTo>
                  <a:lnTo>
                    <a:pt x="367" y="185"/>
                  </a:lnTo>
                  <a:lnTo>
                    <a:pt x="386" y="194"/>
                  </a:lnTo>
                  <a:lnTo>
                    <a:pt x="362" y="209"/>
                  </a:lnTo>
                  <a:close/>
                  <a:moveTo>
                    <a:pt x="391" y="199"/>
                  </a:moveTo>
                  <a:lnTo>
                    <a:pt x="410" y="209"/>
                  </a:lnTo>
                  <a:lnTo>
                    <a:pt x="388" y="223"/>
                  </a:lnTo>
                  <a:lnTo>
                    <a:pt x="369" y="211"/>
                  </a:lnTo>
                  <a:lnTo>
                    <a:pt x="391" y="199"/>
                  </a:lnTo>
                  <a:close/>
                  <a:moveTo>
                    <a:pt x="339" y="192"/>
                  </a:moveTo>
                  <a:lnTo>
                    <a:pt x="320" y="183"/>
                  </a:lnTo>
                  <a:lnTo>
                    <a:pt x="341" y="168"/>
                  </a:lnTo>
                  <a:lnTo>
                    <a:pt x="360" y="180"/>
                  </a:lnTo>
                  <a:lnTo>
                    <a:pt x="339" y="192"/>
                  </a:lnTo>
                  <a:close/>
                  <a:moveTo>
                    <a:pt x="313" y="178"/>
                  </a:moveTo>
                  <a:lnTo>
                    <a:pt x="294" y="168"/>
                  </a:lnTo>
                  <a:lnTo>
                    <a:pt x="317" y="154"/>
                  </a:lnTo>
                  <a:lnTo>
                    <a:pt x="334" y="166"/>
                  </a:lnTo>
                  <a:lnTo>
                    <a:pt x="313" y="178"/>
                  </a:lnTo>
                  <a:close/>
                  <a:moveTo>
                    <a:pt x="289" y="164"/>
                  </a:moveTo>
                  <a:lnTo>
                    <a:pt x="270" y="152"/>
                  </a:lnTo>
                  <a:lnTo>
                    <a:pt x="291" y="140"/>
                  </a:lnTo>
                  <a:lnTo>
                    <a:pt x="310" y="152"/>
                  </a:lnTo>
                  <a:lnTo>
                    <a:pt x="289" y="164"/>
                  </a:lnTo>
                  <a:close/>
                  <a:moveTo>
                    <a:pt x="263" y="150"/>
                  </a:moveTo>
                  <a:lnTo>
                    <a:pt x="244" y="138"/>
                  </a:lnTo>
                  <a:lnTo>
                    <a:pt x="265" y="126"/>
                  </a:lnTo>
                  <a:lnTo>
                    <a:pt x="284" y="135"/>
                  </a:lnTo>
                  <a:lnTo>
                    <a:pt x="263" y="150"/>
                  </a:lnTo>
                  <a:close/>
                  <a:moveTo>
                    <a:pt x="237" y="135"/>
                  </a:moveTo>
                  <a:lnTo>
                    <a:pt x="218" y="123"/>
                  </a:lnTo>
                  <a:lnTo>
                    <a:pt x="242" y="112"/>
                  </a:lnTo>
                  <a:lnTo>
                    <a:pt x="258" y="121"/>
                  </a:lnTo>
                  <a:lnTo>
                    <a:pt x="237" y="135"/>
                  </a:lnTo>
                  <a:close/>
                  <a:moveTo>
                    <a:pt x="211" y="119"/>
                  </a:moveTo>
                  <a:lnTo>
                    <a:pt x="194" y="109"/>
                  </a:lnTo>
                  <a:lnTo>
                    <a:pt x="216" y="95"/>
                  </a:lnTo>
                  <a:lnTo>
                    <a:pt x="235" y="107"/>
                  </a:lnTo>
                  <a:lnTo>
                    <a:pt x="211" y="119"/>
                  </a:lnTo>
                  <a:close/>
                  <a:moveTo>
                    <a:pt x="187" y="105"/>
                  </a:moveTo>
                  <a:lnTo>
                    <a:pt x="168" y="95"/>
                  </a:lnTo>
                  <a:lnTo>
                    <a:pt x="190" y="81"/>
                  </a:lnTo>
                  <a:lnTo>
                    <a:pt x="208" y="93"/>
                  </a:lnTo>
                  <a:lnTo>
                    <a:pt x="187" y="105"/>
                  </a:lnTo>
                  <a:close/>
                  <a:moveTo>
                    <a:pt x="161" y="90"/>
                  </a:moveTo>
                  <a:lnTo>
                    <a:pt x="145" y="79"/>
                  </a:lnTo>
                  <a:lnTo>
                    <a:pt x="166" y="67"/>
                  </a:lnTo>
                  <a:lnTo>
                    <a:pt x="185" y="79"/>
                  </a:lnTo>
                  <a:lnTo>
                    <a:pt x="161" y="90"/>
                  </a:lnTo>
                  <a:close/>
                  <a:moveTo>
                    <a:pt x="137" y="76"/>
                  </a:moveTo>
                  <a:lnTo>
                    <a:pt x="119" y="64"/>
                  </a:lnTo>
                  <a:lnTo>
                    <a:pt x="140" y="53"/>
                  </a:lnTo>
                  <a:lnTo>
                    <a:pt x="159" y="62"/>
                  </a:lnTo>
                  <a:lnTo>
                    <a:pt x="137" y="76"/>
                  </a:lnTo>
                  <a:close/>
                  <a:moveTo>
                    <a:pt x="130" y="79"/>
                  </a:moveTo>
                  <a:lnTo>
                    <a:pt x="109" y="93"/>
                  </a:lnTo>
                  <a:lnTo>
                    <a:pt x="90" y="81"/>
                  </a:lnTo>
                  <a:lnTo>
                    <a:pt x="111" y="69"/>
                  </a:lnTo>
                  <a:lnTo>
                    <a:pt x="130" y="79"/>
                  </a:lnTo>
                  <a:close/>
                  <a:moveTo>
                    <a:pt x="137" y="83"/>
                  </a:moveTo>
                  <a:lnTo>
                    <a:pt x="156" y="95"/>
                  </a:lnTo>
                  <a:lnTo>
                    <a:pt x="133" y="107"/>
                  </a:lnTo>
                  <a:lnTo>
                    <a:pt x="116" y="95"/>
                  </a:lnTo>
                  <a:lnTo>
                    <a:pt x="137" y="83"/>
                  </a:lnTo>
                  <a:close/>
                  <a:moveTo>
                    <a:pt x="161" y="97"/>
                  </a:moveTo>
                  <a:lnTo>
                    <a:pt x="180" y="109"/>
                  </a:lnTo>
                  <a:lnTo>
                    <a:pt x="159" y="121"/>
                  </a:lnTo>
                  <a:lnTo>
                    <a:pt x="140" y="112"/>
                  </a:lnTo>
                  <a:lnTo>
                    <a:pt x="161" y="97"/>
                  </a:lnTo>
                  <a:close/>
                  <a:moveTo>
                    <a:pt x="187" y="114"/>
                  </a:moveTo>
                  <a:lnTo>
                    <a:pt x="206" y="123"/>
                  </a:lnTo>
                  <a:lnTo>
                    <a:pt x="182" y="135"/>
                  </a:lnTo>
                  <a:lnTo>
                    <a:pt x="166" y="126"/>
                  </a:lnTo>
                  <a:lnTo>
                    <a:pt x="187" y="114"/>
                  </a:lnTo>
                  <a:close/>
                  <a:moveTo>
                    <a:pt x="213" y="128"/>
                  </a:moveTo>
                  <a:lnTo>
                    <a:pt x="230" y="138"/>
                  </a:lnTo>
                  <a:lnTo>
                    <a:pt x="208" y="152"/>
                  </a:lnTo>
                  <a:lnTo>
                    <a:pt x="190" y="140"/>
                  </a:lnTo>
                  <a:lnTo>
                    <a:pt x="213" y="128"/>
                  </a:lnTo>
                  <a:close/>
                  <a:moveTo>
                    <a:pt x="237" y="142"/>
                  </a:moveTo>
                  <a:lnTo>
                    <a:pt x="256" y="152"/>
                  </a:lnTo>
                  <a:lnTo>
                    <a:pt x="235" y="166"/>
                  </a:lnTo>
                  <a:lnTo>
                    <a:pt x="216" y="154"/>
                  </a:lnTo>
                  <a:lnTo>
                    <a:pt x="237" y="142"/>
                  </a:lnTo>
                  <a:close/>
                  <a:moveTo>
                    <a:pt x="263" y="157"/>
                  </a:moveTo>
                  <a:lnTo>
                    <a:pt x="282" y="168"/>
                  </a:lnTo>
                  <a:lnTo>
                    <a:pt x="258" y="180"/>
                  </a:lnTo>
                  <a:lnTo>
                    <a:pt x="242" y="171"/>
                  </a:lnTo>
                  <a:lnTo>
                    <a:pt x="263" y="157"/>
                  </a:lnTo>
                  <a:close/>
                  <a:moveTo>
                    <a:pt x="289" y="171"/>
                  </a:moveTo>
                  <a:lnTo>
                    <a:pt x="306" y="183"/>
                  </a:lnTo>
                  <a:lnTo>
                    <a:pt x="284" y="194"/>
                  </a:lnTo>
                  <a:lnTo>
                    <a:pt x="265" y="185"/>
                  </a:lnTo>
                  <a:lnTo>
                    <a:pt x="289" y="171"/>
                  </a:lnTo>
                  <a:close/>
                  <a:moveTo>
                    <a:pt x="313" y="187"/>
                  </a:moveTo>
                  <a:lnTo>
                    <a:pt x="332" y="197"/>
                  </a:lnTo>
                  <a:lnTo>
                    <a:pt x="310" y="211"/>
                  </a:lnTo>
                  <a:lnTo>
                    <a:pt x="291" y="199"/>
                  </a:lnTo>
                  <a:lnTo>
                    <a:pt x="313" y="187"/>
                  </a:lnTo>
                  <a:close/>
                  <a:moveTo>
                    <a:pt x="339" y="202"/>
                  </a:moveTo>
                  <a:lnTo>
                    <a:pt x="358" y="211"/>
                  </a:lnTo>
                  <a:lnTo>
                    <a:pt x="334" y="225"/>
                  </a:lnTo>
                  <a:lnTo>
                    <a:pt x="317" y="213"/>
                  </a:lnTo>
                  <a:lnTo>
                    <a:pt x="339" y="202"/>
                  </a:lnTo>
                  <a:close/>
                  <a:moveTo>
                    <a:pt x="362" y="216"/>
                  </a:moveTo>
                  <a:lnTo>
                    <a:pt x="381" y="228"/>
                  </a:lnTo>
                  <a:lnTo>
                    <a:pt x="360" y="239"/>
                  </a:lnTo>
                  <a:lnTo>
                    <a:pt x="341" y="228"/>
                  </a:lnTo>
                  <a:lnTo>
                    <a:pt x="362" y="216"/>
                  </a:lnTo>
                  <a:close/>
                  <a:moveTo>
                    <a:pt x="414" y="237"/>
                  </a:moveTo>
                  <a:lnTo>
                    <a:pt x="395" y="228"/>
                  </a:lnTo>
                  <a:lnTo>
                    <a:pt x="417" y="213"/>
                  </a:lnTo>
                  <a:lnTo>
                    <a:pt x="436" y="225"/>
                  </a:lnTo>
                  <a:lnTo>
                    <a:pt x="414" y="237"/>
                  </a:lnTo>
                  <a:close/>
                  <a:moveTo>
                    <a:pt x="445" y="197"/>
                  </a:moveTo>
                  <a:lnTo>
                    <a:pt x="464" y="209"/>
                  </a:lnTo>
                  <a:lnTo>
                    <a:pt x="443" y="220"/>
                  </a:lnTo>
                  <a:lnTo>
                    <a:pt x="424" y="209"/>
                  </a:lnTo>
                  <a:lnTo>
                    <a:pt x="445" y="197"/>
                  </a:lnTo>
                  <a:close/>
                  <a:moveTo>
                    <a:pt x="422" y="183"/>
                  </a:moveTo>
                  <a:lnTo>
                    <a:pt x="438" y="192"/>
                  </a:lnTo>
                  <a:lnTo>
                    <a:pt x="417" y="206"/>
                  </a:lnTo>
                  <a:lnTo>
                    <a:pt x="398" y="194"/>
                  </a:lnTo>
                  <a:lnTo>
                    <a:pt x="422" y="183"/>
                  </a:lnTo>
                  <a:close/>
                  <a:moveTo>
                    <a:pt x="395" y="168"/>
                  </a:moveTo>
                  <a:lnTo>
                    <a:pt x="414" y="178"/>
                  </a:lnTo>
                  <a:lnTo>
                    <a:pt x="391" y="192"/>
                  </a:lnTo>
                  <a:lnTo>
                    <a:pt x="374" y="180"/>
                  </a:lnTo>
                  <a:lnTo>
                    <a:pt x="395" y="168"/>
                  </a:lnTo>
                  <a:close/>
                  <a:moveTo>
                    <a:pt x="369" y="152"/>
                  </a:moveTo>
                  <a:lnTo>
                    <a:pt x="388" y="164"/>
                  </a:lnTo>
                  <a:lnTo>
                    <a:pt x="367" y="176"/>
                  </a:lnTo>
                  <a:lnTo>
                    <a:pt x="348" y="166"/>
                  </a:lnTo>
                  <a:lnTo>
                    <a:pt x="369" y="152"/>
                  </a:lnTo>
                  <a:close/>
                  <a:moveTo>
                    <a:pt x="346" y="138"/>
                  </a:moveTo>
                  <a:lnTo>
                    <a:pt x="362" y="150"/>
                  </a:lnTo>
                  <a:lnTo>
                    <a:pt x="341" y="161"/>
                  </a:lnTo>
                  <a:lnTo>
                    <a:pt x="322" y="152"/>
                  </a:lnTo>
                  <a:lnTo>
                    <a:pt x="346" y="138"/>
                  </a:lnTo>
                  <a:close/>
                  <a:moveTo>
                    <a:pt x="320" y="123"/>
                  </a:moveTo>
                  <a:lnTo>
                    <a:pt x="339" y="135"/>
                  </a:lnTo>
                  <a:lnTo>
                    <a:pt x="317" y="147"/>
                  </a:lnTo>
                  <a:lnTo>
                    <a:pt x="298" y="135"/>
                  </a:lnTo>
                  <a:lnTo>
                    <a:pt x="320" y="123"/>
                  </a:lnTo>
                  <a:close/>
                  <a:moveTo>
                    <a:pt x="294" y="109"/>
                  </a:moveTo>
                  <a:lnTo>
                    <a:pt x="313" y="119"/>
                  </a:lnTo>
                  <a:lnTo>
                    <a:pt x="291" y="133"/>
                  </a:lnTo>
                  <a:lnTo>
                    <a:pt x="272" y="121"/>
                  </a:lnTo>
                  <a:lnTo>
                    <a:pt x="294" y="109"/>
                  </a:lnTo>
                  <a:close/>
                  <a:moveTo>
                    <a:pt x="270" y="95"/>
                  </a:moveTo>
                  <a:lnTo>
                    <a:pt x="287" y="105"/>
                  </a:lnTo>
                  <a:lnTo>
                    <a:pt x="265" y="119"/>
                  </a:lnTo>
                  <a:lnTo>
                    <a:pt x="246" y="107"/>
                  </a:lnTo>
                  <a:lnTo>
                    <a:pt x="270" y="95"/>
                  </a:lnTo>
                  <a:close/>
                  <a:moveTo>
                    <a:pt x="263" y="90"/>
                  </a:moveTo>
                  <a:lnTo>
                    <a:pt x="242" y="102"/>
                  </a:lnTo>
                  <a:lnTo>
                    <a:pt x="223" y="93"/>
                  </a:lnTo>
                  <a:lnTo>
                    <a:pt x="244" y="79"/>
                  </a:lnTo>
                  <a:lnTo>
                    <a:pt x="263" y="90"/>
                  </a:lnTo>
                  <a:close/>
                  <a:moveTo>
                    <a:pt x="218" y="64"/>
                  </a:moveTo>
                  <a:lnTo>
                    <a:pt x="237" y="76"/>
                  </a:lnTo>
                  <a:lnTo>
                    <a:pt x="216" y="88"/>
                  </a:lnTo>
                  <a:lnTo>
                    <a:pt x="197" y="79"/>
                  </a:lnTo>
                  <a:lnTo>
                    <a:pt x="218" y="64"/>
                  </a:lnTo>
                  <a:close/>
                  <a:moveTo>
                    <a:pt x="194" y="50"/>
                  </a:moveTo>
                  <a:lnTo>
                    <a:pt x="213" y="60"/>
                  </a:lnTo>
                  <a:lnTo>
                    <a:pt x="190" y="74"/>
                  </a:lnTo>
                  <a:lnTo>
                    <a:pt x="173" y="62"/>
                  </a:lnTo>
                  <a:lnTo>
                    <a:pt x="194" y="50"/>
                  </a:lnTo>
                  <a:close/>
                  <a:moveTo>
                    <a:pt x="168" y="36"/>
                  </a:moveTo>
                  <a:lnTo>
                    <a:pt x="187" y="45"/>
                  </a:lnTo>
                  <a:lnTo>
                    <a:pt x="166" y="60"/>
                  </a:lnTo>
                  <a:lnTo>
                    <a:pt x="147" y="48"/>
                  </a:lnTo>
                  <a:lnTo>
                    <a:pt x="168" y="36"/>
                  </a:lnTo>
                  <a:close/>
                  <a:moveTo>
                    <a:pt x="145" y="22"/>
                  </a:moveTo>
                  <a:lnTo>
                    <a:pt x="161" y="31"/>
                  </a:lnTo>
                  <a:lnTo>
                    <a:pt x="140" y="43"/>
                  </a:lnTo>
                  <a:lnTo>
                    <a:pt x="121" y="34"/>
                  </a:lnTo>
                  <a:lnTo>
                    <a:pt x="145" y="22"/>
                  </a:lnTo>
                  <a:close/>
                  <a:moveTo>
                    <a:pt x="116" y="38"/>
                  </a:moveTo>
                  <a:lnTo>
                    <a:pt x="133" y="48"/>
                  </a:lnTo>
                  <a:lnTo>
                    <a:pt x="111" y="62"/>
                  </a:lnTo>
                  <a:lnTo>
                    <a:pt x="92" y="50"/>
                  </a:lnTo>
                  <a:lnTo>
                    <a:pt x="116" y="38"/>
                  </a:lnTo>
                  <a:close/>
                  <a:moveTo>
                    <a:pt x="85" y="55"/>
                  </a:moveTo>
                  <a:lnTo>
                    <a:pt x="104" y="64"/>
                  </a:lnTo>
                  <a:lnTo>
                    <a:pt x="83" y="79"/>
                  </a:lnTo>
                  <a:lnTo>
                    <a:pt x="64" y="67"/>
                  </a:lnTo>
                  <a:lnTo>
                    <a:pt x="85" y="55"/>
                  </a:lnTo>
                  <a:close/>
                  <a:moveTo>
                    <a:pt x="55" y="95"/>
                  </a:moveTo>
                  <a:lnTo>
                    <a:pt x="36" y="83"/>
                  </a:lnTo>
                  <a:lnTo>
                    <a:pt x="57" y="71"/>
                  </a:lnTo>
                  <a:lnTo>
                    <a:pt x="76" y="81"/>
                  </a:lnTo>
                  <a:lnTo>
                    <a:pt x="55" y="95"/>
                  </a:lnTo>
                  <a:close/>
                  <a:moveTo>
                    <a:pt x="81" y="109"/>
                  </a:moveTo>
                  <a:lnTo>
                    <a:pt x="62" y="97"/>
                  </a:lnTo>
                  <a:lnTo>
                    <a:pt x="83" y="86"/>
                  </a:lnTo>
                  <a:lnTo>
                    <a:pt x="102" y="95"/>
                  </a:lnTo>
                  <a:lnTo>
                    <a:pt x="81" y="109"/>
                  </a:lnTo>
                  <a:close/>
                  <a:moveTo>
                    <a:pt x="104" y="123"/>
                  </a:moveTo>
                  <a:lnTo>
                    <a:pt x="85" y="114"/>
                  </a:lnTo>
                  <a:lnTo>
                    <a:pt x="109" y="100"/>
                  </a:lnTo>
                  <a:lnTo>
                    <a:pt x="126" y="112"/>
                  </a:lnTo>
                  <a:lnTo>
                    <a:pt x="104" y="123"/>
                  </a:lnTo>
                  <a:close/>
                  <a:moveTo>
                    <a:pt x="111" y="128"/>
                  </a:moveTo>
                  <a:lnTo>
                    <a:pt x="133" y="114"/>
                  </a:lnTo>
                  <a:lnTo>
                    <a:pt x="152" y="126"/>
                  </a:lnTo>
                  <a:lnTo>
                    <a:pt x="130" y="138"/>
                  </a:lnTo>
                  <a:lnTo>
                    <a:pt x="111" y="128"/>
                  </a:lnTo>
                  <a:close/>
                  <a:moveTo>
                    <a:pt x="137" y="142"/>
                  </a:moveTo>
                  <a:lnTo>
                    <a:pt x="159" y="131"/>
                  </a:lnTo>
                  <a:lnTo>
                    <a:pt x="178" y="140"/>
                  </a:lnTo>
                  <a:lnTo>
                    <a:pt x="154" y="152"/>
                  </a:lnTo>
                  <a:lnTo>
                    <a:pt x="137" y="142"/>
                  </a:lnTo>
                  <a:close/>
                  <a:moveTo>
                    <a:pt x="161" y="157"/>
                  </a:moveTo>
                  <a:lnTo>
                    <a:pt x="182" y="145"/>
                  </a:lnTo>
                  <a:lnTo>
                    <a:pt x="201" y="154"/>
                  </a:lnTo>
                  <a:lnTo>
                    <a:pt x="180" y="168"/>
                  </a:lnTo>
                  <a:lnTo>
                    <a:pt x="161" y="157"/>
                  </a:lnTo>
                  <a:close/>
                  <a:moveTo>
                    <a:pt x="187" y="171"/>
                  </a:moveTo>
                  <a:lnTo>
                    <a:pt x="208" y="159"/>
                  </a:lnTo>
                  <a:lnTo>
                    <a:pt x="227" y="171"/>
                  </a:lnTo>
                  <a:lnTo>
                    <a:pt x="206" y="183"/>
                  </a:lnTo>
                  <a:lnTo>
                    <a:pt x="187" y="171"/>
                  </a:lnTo>
                  <a:close/>
                  <a:moveTo>
                    <a:pt x="230" y="197"/>
                  </a:moveTo>
                  <a:lnTo>
                    <a:pt x="213" y="187"/>
                  </a:lnTo>
                  <a:lnTo>
                    <a:pt x="235" y="173"/>
                  </a:lnTo>
                  <a:lnTo>
                    <a:pt x="253" y="185"/>
                  </a:lnTo>
                  <a:lnTo>
                    <a:pt x="230" y="197"/>
                  </a:lnTo>
                  <a:close/>
                  <a:moveTo>
                    <a:pt x="256" y="211"/>
                  </a:moveTo>
                  <a:lnTo>
                    <a:pt x="237" y="202"/>
                  </a:lnTo>
                  <a:lnTo>
                    <a:pt x="258" y="187"/>
                  </a:lnTo>
                  <a:lnTo>
                    <a:pt x="277" y="199"/>
                  </a:lnTo>
                  <a:lnTo>
                    <a:pt x="256" y="211"/>
                  </a:lnTo>
                  <a:close/>
                  <a:moveTo>
                    <a:pt x="282" y="228"/>
                  </a:moveTo>
                  <a:lnTo>
                    <a:pt x="263" y="216"/>
                  </a:lnTo>
                  <a:lnTo>
                    <a:pt x="284" y="204"/>
                  </a:lnTo>
                  <a:lnTo>
                    <a:pt x="303" y="213"/>
                  </a:lnTo>
                  <a:lnTo>
                    <a:pt x="282" y="228"/>
                  </a:lnTo>
                  <a:close/>
                  <a:moveTo>
                    <a:pt x="306" y="242"/>
                  </a:moveTo>
                  <a:lnTo>
                    <a:pt x="289" y="230"/>
                  </a:lnTo>
                  <a:lnTo>
                    <a:pt x="310" y="218"/>
                  </a:lnTo>
                  <a:lnTo>
                    <a:pt x="329" y="228"/>
                  </a:lnTo>
                  <a:lnTo>
                    <a:pt x="306" y="242"/>
                  </a:lnTo>
                  <a:close/>
                  <a:moveTo>
                    <a:pt x="332" y="256"/>
                  </a:moveTo>
                  <a:lnTo>
                    <a:pt x="313" y="244"/>
                  </a:lnTo>
                  <a:lnTo>
                    <a:pt x="334" y="232"/>
                  </a:lnTo>
                  <a:lnTo>
                    <a:pt x="353" y="244"/>
                  </a:lnTo>
                  <a:lnTo>
                    <a:pt x="332" y="256"/>
                  </a:lnTo>
                  <a:close/>
                  <a:moveTo>
                    <a:pt x="339" y="261"/>
                  </a:moveTo>
                  <a:lnTo>
                    <a:pt x="360" y="247"/>
                  </a:lnTo>
                  <a:lnTo>
                    <a:pt x="379" y="258"/>
                  </a:lnTo>
                  <a:lnTo>
                    <a:pt x="358" y="270"/>
                  </a:lnTo>
                  <a:lnTo>
                    <a:pt x="339" y="261"/>
                  </a:lnTo>
                  <a:close/>
                </a:path>
              </a:pathLst>
            </a:custGeom>
            <a:solidFill>
              <a:srgbClr val="232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65">
              <a:extLst>
                <a:ext uri="{FF2B5EF4-FFF2-40B4-BE49-F238E27FC236}">
                  <a16:creationId xmlns:a16="http://schemas.microsoft.com/office/drawing/2014/main" id="{90BDD2E8-F711-448F-9F27-D9CA1429B37F}"/>
                </a:ext>
              </a:extLst>
            </p:cNvPr>
            <p:cNvSpPr>
              <a:spLocks/>
            </p:cNvSpPr>
            <p:nvPr/>
          </p:nvSpPr>
          <p:spPr bwMode="auto">
            <a:xfrm>
              <a:off x="7318" y="4515"/>
              <a:ext cx="147" cy="85"/>
            </a:xfrm>
            <a:custGeom>
              <a:avLst/>
              <a:gdLst>
                <a:gd name="T0" fmla="*/ 102 w 147"/>
                <a:gd name="T1" fmla="*/ 85 h 85"/>
                <a:gd name="T2" fmla="*/ 0 w 147"/>
                <a:gd name="T3" fmla="*/ 26 h 85"/>
                <a:gd name="T4" fmla="*/ 42 w 147"/>
                <a:gd name="T5" fmla="*/ 0 h 85"/>
                <a:gd name="T6" fmla="*/ 147 w 147"/>
                <a:gd name="T7" fmla="*/ 59 h 85"/>
                <a:gd name="T8" fmla="*/ 102 w 147"/>
                <a:gd name="T9" fmla="*/ 85 h 85"/>
              </a:gdLst>
              <a:ahLst/>
              <a:cxnLst>
                <a:cxn ang="0">
                  <a:pos x="T0" y="T1"/>
                </a:cxn>
                <a:cxn ang="0">
                  <a:pos x="T2" y="T3"/>
                </a:cxn>
                <a:cxn ang="0">
                  <a:pos x="T4" y="T5"/>
                </a:cxn>
                <a:cxn ang="0">
                  <a:pos x="T6" y="T7"/>
                </a:cxn>
                <a:cxn ang="0">
                  <a:pos x="T8" y="T9"/>
                </a:cxn>
              </a:cxnLst>
              <a:rect l="0" t="0" r="r" b="b"/>
              <a:pathLst>
                <a:path w="147" h="85">
                  <a:moveTo>
                    <a:pt x="102" y="85"/>
                  </a:moveTo>
                  <a:lnTo>
                    <a:pt x="0" y="26"/>
                  </a:lnTo>
                  <a:lnTo>
                    <a:pt x="42" y="0"/>
                  </a:lnTo>
                  <a:lnTo>
                    <a:pt x="147" y="59"/>
                  </a:lnTo>
                  <a:lnTo>
                    <a:pt x="102" y="85"/>
                  </a:ln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66">
              <a:extLst>
                <a:ext uri="{FF2B5EF4-FFF2-40B4-BE49-F238E27FC236}">
                  <a16:creationId xmlns:a16="http://schemas.microsoft.com/office/drawing/2014/main" id="{19134DA3-C309-4BEE-95BC-1FE4D0CA3848}"/>
                </a:ext>
              </a:extLst>
            </p:cNvPr>
            <p:cNvSpPr>
              <a:spLocks/>
            </p:cNvSpPr>
            <p:nvPr/>
          </p:nvSpPr>
          <p:spPr bwMode="auto">
            <a:xfrm>
              <a:off x="7583" y="4541"/>
              <a:ext cx="341" cy="218"/>
            </a:xfrm>
            <a:custGeom>
              <a:avLst/>
              <a:gdLst>
                <a:gd name="T0" fmla="*/ 341 w 341"/>
                <a:gd name="T1" fmla="*/ 0 h 218"/>
                <a:gd name="T2" fmla="*/ 341 w 341"/>
                <a:gd name="T3" fmla="*/ 21 h 218"/>
                <a:gd name="T4" fmla="*/ 0 w 341"/>
                <a:gd name="T5" fmla="*/ 218 h 218"/>
                <a:gd name="T6" fmla="*/ 0 w 341"/>
                <a:gd name="T7" fmla="*/ 197 h 218"/>
                <a:gd name="T8" fmla="*/ 341 w 341"/>
                <a:gd name="T9" fmla="*/ 0 h 218"/>
              </a:gdLst>
              <a:ahLst/>
              <a:cxnLst>
                <a:cxn ang="0">
                  <a:pos x="T0" y="T1"/>
                </a:cxn>
                <a:cxn ang="0">
                  <a:pos x="T2" y="T3"/>
                </a:cxn>
                <a:cxn ang="0">
                  <a:pos x="T4" y="T5"/>
                </a:cxn>
                <a:cxn ang="0">
                  <a:pos x="T6" y="T7"/>
                </a:cxn>
                <a:cxn ang="0">
                  <a:pos x="T8" y="T9"/>
                </a:cxn>
              </a:cxnLst>
              <a:rect l="0" t="0" r="r" b="b"/>
              <a:pathLst>
                <a:path w="341" h="218">
                  <a:moveTo>
                    <a:pt x="341" y="0"/>
                  </a:moveTo>
                  <a:lnTo>
                    <a:pt x="341" y="21"/>
                  </a:lnTo>
                  <a:lnTo>
                    <a:pt x="0" y="218"/>
                  </a:lnTo>
                  <a:lnTo>
                    <a:pt x="0" y="197"/>
                  </a:lnTo>
                  <a:lnTo>
                    <a:pt x="341" y="0"/>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67">
              <a:extLst>
                <a:ext uri="{FF2B5EF4-FFF2-40B4-BE49-F238E27FC236}">
                  <a16:creationId xmlns:a16="http://schemas.microsoft.com/office/drawing/2014/main" id="{890C3BFE-1B7C-44A5-B22F-42351E2DBF0F}"/>
                </a:ext>
              </a:extLst>
            </p:cNvPr>
            <p:cNvSpPr>
              <a:spLocks/>
            </p:cNvSpPr>
            <p:nvPr/>
          </p:nvSpPr>
          <p:spPr bwMode="auto">
            <a:xfrm>
              <a:off x="7583" y="4541"/>
              <a:ext cx="341" cy="218"/>
            </a:xfrm>
            <a:custGeom>
              <a:avLst/>
              <a:gdLst>
                <a:gd name="T0" fmla="*/ 341 w 341"/>
                <a:gd name="T1" fmla="*/ 0 h 218"/>
                <a:gd name="T2" fmla="*/ 341 w 341"/>
                <a:gd name="T3" fmla="*/ 21 h 218"/>
                <a:gd name="T4" fmla="*/ 0 w 341"/>
                <a:gd name="T5" fmla="*/ 218 h 218"/>
                <a:gd name="T6" fmla="*/ 0 w 341"/>
                <a:gd name="T7" fmla="*/ 197 h 218"/>
                <a:gd name="T8" fmla="*/ 341 w 341"/>
                <a:gd name="T9" fmla="*/ 0 h 218"/>
              </a:gdLst>
              <a:ahLst/>
              <a:cxnLst>
                <a:cxn ang="0">
                  <a:pos x="T0" y="T1"/>
                </a:cxn>
                <a:cxn ang="0">
                  <a:pos x="T2" y="T3"/>
                </a:cxn>
                <a:cxn ang="0">
                  <a:pos x="T4" y="T5"/>
                </a:cxn>
                <a:cxn ang="0">
                  <a:pos x="T6" y="T7"/>
                </a:cxn>
                <a:cxn ang="0">
                  <a:pos x="T8" y="T9"/>
                </a:cxn>
              </a:cxnLst>
              <a:rect l="0" t="0" r="r" b="b"/>
              <a:pathLst>
                <a:path w="341" h="218">
                  <a:moveTo>
                    <a:pt x="341" y="0"/>
                  </a:moveTo>
                  <a:lnTo>
                    <a:pt x="341" y="21"/>
                  </a:lnTo>
                  <a:lnTo>
                    <a:pt x="0" y="218"/>
                  </a:lnTo>
                  <a:lnTo>
                    <a:pt x="0" y="197"/>
                  </a:lnTo>
                  <a:lnTo>
                    <a:pt x="3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68">
              <a:extLst>
                <a:ext uri="{FF2B5EF4-FFF2-40B4-BE49-F238E27FC236}">
                  <a16:creationId xmlns:a16="http://schemas.microsoft.com/office/drawing/2014/main" id="{220B6AE3-529A-473C-A4DF-D275BA12E19D}"/>
                </a:ext>
              </a:extLst>
            </p:cNvPr>
            <p:cNvSpPr>
              <a:spLocks/>
            </p:cNvSpPr>
            <p:nvPr/>
          </p:nvSpPr>
          <p:spPr bwMode="auto">
            <a:xfrm>
              <a:off x="7098" y="4458"/>
              <a:ext cx="485" cy="301"/>
            </a:xfrm>
            <a:custGeom>
              <a:avLst/>
              <a:gdLst>
                <a:gd name="T0" fmla="*/ 485 w 485"/>
                <a:gd name="T1" fmla="*/ 301 h 301"/>
                <a:gd name="T2" fmla="*/ 485 w 485"/>
                <a:gd name="T3" fmla="*/ 280 h 301"/>
                <a:gd name="T4" fmla="*/ 0 w 485"/>
                <a:gd name="T5" fmla="*/ 0 h 301"/>
                <a:gd name="T6" fmla="*/ 0 w 485"/>
                <a:gd name="T7" fmla="*/ 22 h 301"/>
                <a:gd name="T8" fmla="*/ 485 w 485"/>
                <a:gd name="T9" fmla="*/ 301 h 301"/>
              </a:gdLst>
              <a:ahLst/>
              <a:cxnLst>
                <a:cxn ang="0">
                  <a:pos x="T0" y="T1"/>
                </a:cxn>
                <a:cxn ang="0">
                  <a:pos x="T2" y="T3"/>
                </a:cxn>
                <a:cxn ang="0">
                  <a:pos x="T4" y="T5"/>
                </a:cxn>
                <a:cxn ang="0">
                  <a:pos x="T6" y="T7"/>
                </a:cxn>
                <a:cxn ang="0">
                  <a:pos x="T8" y="T9"/>
                </a:cxn>
              </a:cxnLst>
              <a:rect l="0" t="0" r="r" b="b"/>
              <a:pathLst>
                <a:path w="485" h="301">
                  <a:moveTo>
                    <a:pt x="485" y="301"/>
                  </a:moveTo>
                  <a:lnTo>
                    <a:pt x="485" y="280"/>
                  </a:lnTo>
                  <a:lnTo>
                    <a:pt x="0" y="0"/>
                  </a:lnTo>
                  <a:lnTo>
                    <a:pt x="0" y="22"/>
                  </a:lnTo>
                  <a:lnTo>
                    <a:pt x="485" y="301"/>
                  </a:lnTo>
                  <a:close/>
                </a:path>
              </a:pathLst>
            </a:custGeom>
            <a:solidFill>
              <a:srgbClr val="515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69">
              <a:extLst>
                <a:ext uri="{FF2B5EF4-FFF2-40B4-BE49-F238E27FC236}">
                  <a16:creationId xmlns:a16="http://schemas.microsoft.com/office/drawing/2014/main" id="{D26280C3-FAEA-4E97-8D2A-12E94B18B95D}"/>
                </a:ext>
              </a:extLst>
            </p:cNvPr>
            <p:cNvSpPr>
              <a:spLocks/>
            </p:cNvSpPr>
            <p:nvPr/>
          </p:nvSpPr>
          <p:spPr bwMode="auto">
            <a:xfrm>
              <a:off x="7098" y="4458"/>
              <a:ext cx="485" cy="301"/>
            </a:xfrm>
            <a:custGeom>
              <a:avLst/>
              <a:gdLst>
                <a:gd name="T0" fmla="*/ 485 w 485"/>
                <a:gd name="T1" fmla="*/ 301 h 301"/>
                <a:gd name="T2" fmla="*/ 485 w 485"/>
                <a:gd name="T3" fmla="*/ 280 h 301"/>
                <a:gd name="T4" fmla="*/ 0 w 485"/>
                <a:gd name="T5" fmla="*/ 0 h 301"/>
                <a:gd name="T6" fmla="*/ 0 w 485"/>
                <a:gd name="T7" fmla="*/ 22 h 301"/>
                <a:gd name="T8" fmla="*/ 485 w 485"/>
                <a:gd name="T9" fmla="*/ 301 h 301"/>
              </a:gdLst>
              <a:ahLst/>
              <a:cxnLst>
                <a:cxn ang="0">
                  <a:pos x="T0" y="T1"/>
                </a:cxn>
                <a:cxn ang="0">
                  <a:pos x="T2" y="T3"/>
                </a:cxn>
                <a:cxn ang="0">
                  <a:pos x="T4" y="T5"/>
                </a:cxn>
                <a:cxn ang="0">
                  <a:pos x="T6" y="T7"/>
                </a:cxn>
                <a:cxn ang="0">
                  <a:pos x="T8" y="T9"/>
                </a:cxn>
              </a:cxnLst>
              <a:rect l="0" t="0" r="r" b="b"/>
              <a:pathLst>
                <a:path w="485" h="301">
                  <a:moveTo>
                    <a:pt x="485" y="301"/>
                  </a:moveTo>
                  <a:lnTo>
                    <a:pt x="485" y="280"/>
                  </a:lnTo>
                  <a:lnTo>
                    <a:pt x="0" y="0"/>
                  </a:lnTo>
                  <a:lnTo>
                    <a:pt x="0" y="22"/>
                  </a:lnTo>
                  <a:lnTo>
                    <a:pt x="485" y="30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70">
              <a:extLst>
                <a:ext uri="{FF2B5EF4-FFF2-40B4-BE49-F238E27FC236}">
                  <a16:creationId xmlns:a16="http://schemas.microsoft.com/office/drawing/2014/main" id="{812A35F3-0ABD-4605-91D6-6720B8202D3E}"/>
                </a:ext>
              </a:extLst>
            </p:cNvPr>
            <p:cNvSpPr>
              <a:spLocks/>
            </p:cNvSpPr>
            <p:nvPr/>
          </p:nvSpPr>
          <p:spPr bwMode="auto">
            <a:xfrm>
              <a:off x="7420" y="3881"/>
              <a:ext cx="563" cy="672"/>
            </a:xfrm>
            <a:custGeom>
              <a:avLst/>
              <a:gdLst>
                <a:gd name="T0" fmla="*/ 0 w 563"/>
                <a:gd name="T1" fmla="*/ 390 h 672"/>
                <a:gd name="T2" fmla="*/ 78 w 563"/>
                <a:gd name="T3" fmla="*/ 0 h 672"/>
                <a:gd name="T4" fmla="*/ 563 w 563"/>
                <a:gd name="T5" fmla="*/ 279 h 672"/>
                <a:gd name="T6" fmla="*/ 485 w 563"/>
                <a:gd name="T7" fmla="*/ 672 h 672"/>
                <a:gd name="T8" fmla="*/ 0 w 563"/>
                <a:gd name="T9" fmla="*/ 390 h 672"/>
              </a:gdLst>
              <a:ahLst/>
              <a:cxnLst>
                <a:cxn ang="0">
                  <a:pos x="T0" y="T1"/>
                </a:cxn>
                <a:cxn ang="0">
                  <a:pos x="T2" y="T3"/>
                </a:cxn>
                <a:cxn ang="0">
                  <a:pos x="T4" y="T5"/>
                </a:cxn>
                <a:cxn ang="0">
                  <a:pos x="T6" y="T7"/>
                </a:cxn>
                <a:cxn ang="0">
                  <a:pos x="T8" y="T9"/>
                </a:cxn>
              </a:cxnLst>
              <a:rect l="0" t="0" r="r" b="b"/>
              <a:pathLst>
                <a:path w="563" h="672">
                  <a:moveTo>
                    <a:pt x="0" y="390"/>
                  </a:moveTo>
                  <a:lnTo>
                    <a:pt x="78" y="0"/>
                  </a:lnTo>
                  <a:lnTo>
                    <a:pt x="563" y="279"/>
                  </a:lnTo>
                  <a:lnTo>
                    <a:pt x="485" y="672"/>
                  </a:lnTo>
                  <a:lnTo>
                    <a:pt x="0" y="390"/>
                  </a:lnTo>
                  <a:close/>
                </a:path>
              </a:pathLst>
            </a:custGeom>
            <a:solidFill>
              <a:srgbClr val="4949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71">
              <a:extLst>
                <a:ext uri="{FF2B5EF4-FFF2-40B4-BE49-F238E27FC236}">
                  <a16:creationId xmlns:a16="http://schemas.microsoft.com/office/drawing/2014/main" id="{EE15515A-766C-4DA5-9980-5E1602056EBF}"/>
                </a:ext>
              </a:extLst>
            </p:cNvPr>
            <p:cNvSpPr>
              <a:spLocks/>
            </p:cNvSpPr>
            <p:nvPr/>
          </p:nvSpPr>
          <p:spPr bwMode="auto">
            <a:xfrm>
              <a:off x="7420" y="3881"/>
              <a:ext cx="563" cy="672"/>
            </a:xfrm>
            <a:custGeom>
              <a:avLst/>
              <a:gdLst>
                <a:gd name="T0" fmla="*/ 0 w 563"/>
                <a:gd name="T1" fmla="*/ 390 h 672"/>
                <a:gd name="T2" fmla="*/ 78 w 563"/>
                <a:gd name="T3" fmla="*/ 0 h 672"/>
                <a:gd name="T4" fmla="*/ 563 w 563"/>
                <a:gd name="T5" fmla="*/ 279 h 672"/>
                <a:gd name="T6" fmla="*/ 485 w 563"/>
                <a:gd name="T7" fmla="*/ 672 h 672"/>
                <a:gd name="T8" fmla="*/ 0 w 563"/>
                <a:gd name="T9" fmla="*/ 390 h 672"/>
              </a:gdLst>
              <a:ahLst/>
              <a:cxnLst>
                <a:cxn ang="0">
                  <a:pos x="T0" y="T1"/>
                </a:cxn>
                <a:cxn ang="0">
                  <a:pos x="T2" y="T3"/>
                </a:cxn>
                <a:cxn ang="0">
                  <a:pos x="T4" y="T5"/>
                </a:cxn>
                <a:cxn ang="0">
                  <a:pos x="T6" y="T7"/>
                </a:cxn>
                <a:cxn ang="0">
                  <a:pos x="T8" y="T9"/>
                </a:cxn>
              </a:cxnLst>
              <a:rect l="0" t="0" r="r" b="b"/>
              <a:pathLst>
                <a:path w="563" h="672">
                  <a:moveTo>
                    <a:pt x="0" y="390"/>
                  </a:moveTo>
                  <a:lnTo>
                    <a:pt x="78" y="0"/>
                  </a:lnTo>
                  <a:lnTo>
                    <a:pt x="563" y="279"/>
                  </a:lnTo>
                  <a:lnTo>
                    <a:pt x="485" y="672"/>
                  </a:lnTo>
                  <a:lnTo>
                    <a:pt x="0" y="3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72">
              <a:extLst>
                <a:ext uri="{FF2B5EF4-FFF2-40B4-BE49-F238E27FC236}">
                  <a16:creationId xmlns:a16="http://schemas.microsoft.com/office/drawing/2014/main" id="{B1254C2F-1100-4978-92BD-02753A4F982D}"/>
                </a:ext>
              </a:extLst>
            </p:cNvPr>
            <p:cNvSpPr>
              <a:spLocks/>
            </p:cNvSpPr>
            <p:nvPr/>
          </p:nvSpPr>
          <p:spPr bwMode="auto">
            <a:xfrm>
              <a:off x="7465" y="3945"/>
              <a:ext cx="473" cy="542"/>
            </a:xfrm>
            <a:custGeom>
              <a:avLst/>
              <a:gdLst>
                <a:gd name="T0" fmla="*/ 0 w 473"/>
                <a:gd name="T1" fmla="*/ 303 h 542"/>
                <a:gd name="T2" fmla="*/ 59 w 473"/>
                <a:gd name="T3" fmla="*/ 0 h 542"/>
                <a:gd name="T4" fmla="*/ 473 w 473"/>
                <a:gd name="T5" fmla="*/ 241 h 542"/>
                <a:gd name="T6" fmla="*/ 414 w 473"/>
                <a:gd name="T7" fmla="*/ 542 h 542"/>
                <a:gd name="T8" fmla="*/ 0 w 473"/>
                <a:gd name="T9" fmla="*/ 303 h 542"/>
              </a:gdLst>
              <a:ahLst/>
              <a:cxnLst>
                <a:cxn ang="0">
                  <a:pos x="T0" y="T1"/>
                </a:cxn>
                <a:cxn ang="0">
                  <a:pos x="T2" y="T3"/>
                </a:cxn>
                <a:cxn ang="0">
                  <a:pos x="T4" y="T5"/>
                </a:cxn>
                <a:cxn ang="0">
                  <a:pos x="T6" y="T7"/>
                </a:cxn>
                <a:cxn ang="0">
                  <a:pos x="T8" y="T9"/>
                </a:cxn>
              </a:cxnLst>
              <a:rect l="0" t="0" r="r" b="b"/>
              <a:pathLst>
                <a:path w="473" h="542">
                  <a:moveTo>
                    <a:pt x="0" y="303"/>
                  </a:moveTo>
                  <a:lnTo>
                    <a:pt x="59" y="0"/>
                  </a:lnTo>
                  <a:lnTo>
                    <a:pt x="473" y="241"/>
                  </a:lnTo>
                  <a:lnTo>
                    <a:pt x="414" y="542"/>
                  </a:lnTo>
                  <a:lnTo>
                    <a:pt x="0" y="303"/>
                  </a:lnTo>
                  <a:close/>
                </a:path>
              </a:pathLst>
            </a:custGeom>
            <a:solidFill>
              <a:srgbClr val="88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73">
              <a:extLst>
                <a:ext uri="{FF2B5EF4-FFF2-40B4-BE49-F238E27FC236}">
                  <a16:creationId xmlns:a16="http://schemas.microsoft.com/office/drawing/2014/main" id="{ED7B9B91-FC1F-4248-81E0-0E20E082729C}"/>
                </a:ext>
              </a:extLst>
            </p:cNvPr>
            <p:cNvSpPr>
              <a:spLocks/>
            </p:cNvSpPr>
            <p:nvPr/>
          </p:nvSpPr>
          <p:spPr bwMode="auto">
            <a:xfrm>
              <a:off x="7465" y="3945"/>
              <a:ext cx="473" cy="542"/>
            </a:xfrm>
            <a:custGeom>
              <a:avLst/>
              <a:gdLst>
                <a:gd name="T0" fmla="*/ 0 w 473"/>
                <a:gd name="T1" fmla="*/ 303 h 542"/>
                <a:gd name="T2" fmla="*/ 59 w 473"/>
                <a:gd name="T3" fmla="*/ 0 h 542"/>
                <a:gd name="T4" fmla="*/ 473 w 473"/>
                <a:gd name="T5" fmla="*/ 241 h 542"/>
                <a:gd name="T6" fmla="*/ 414 w 473"/>
                <a:gd name="T7" fmla="*/ 542 h 542"/>
                <a:gd name="T8" fmla="*/ 0 w 473"/>
                <a:gd name="T9" fmla="*/ 303 h 542"/>
              </a:gdLst>
              <a:ahLst/>
              <a:cxnLst>
                <a:cxn ang="0">
                  <a:pos x="T0" y="T1"/>
                </a:cxn>
                <a:cxn ang="0">
                  <a:pos x="T2" y="T3"/>
                </a:cxn>
                <a:cxn ang="0">
                  <a:pos x="T4" y="T5"/>
                </a:cxn>
                <a:cxn ang="0">
                  <a:pos x="T6" y="T7"/>
                </a:cxn>
                <a:cxn ang="0">
                  <a:pos x="T8" y="T9"/>
                </a:cxn>
              </a:cxnLst>
              <a:rect l="0" t="0" r="r" b="b"/>
              <a:pathLst>
                <a:path w="473" h="542">
                  <a:moveTo>
                    <a:pt x="0" y="303"/>
                  </a:moveTo>
                  <a:lnTo>
                    <a:pt x="59" y="0"/>
                  </a:lnTo>
                  <a:lnTo>
                    <a:pt x="473" y="241"/>
                  </a:lnTo>
                  <a:lnTo>
                    <a:pt x="414" y="542"/>
                  </a:lnTo>
                  <a:lnTo>
                    <a:pt x="0" y="30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74">
              <a:extLst>
                <a:ext uri="{FF2B5EF4-FFF2-40B4-BE49-F238E27FC236}">
                  <a16:creationId xmlns:a16="http://schemas.microsoft.com/office/drawing/2014/main" id="{5D88EEEC-9F7B-4AD9-A7DC-FD95DB8CABDB}"/>
                </a:ext>
              </a:extLst>
            </p:cNvPr>
            <p:cNvSpPr>
              <a:spLocks/>
            </p:cNvSpPr>
            <p:nvPr/>
          </p:nvSpPr>
          <p:spPr bwMode="auto">
            <a:xfrm>
              <a:off x="7905" y="4151"/>
              <a:ext cx="97" cy="402"/>
            </a:xfrm>
            <a:custGeom>
              <a:avLst/>
              <a:gdLst>
                <a:gd name="T0" fmla="*/ 0 w 97"/>
                <a:gd name="T1" fmla="*/ 402 h 402"/>
                <a:gd name="T2" fmla="*/ 19 w 97"/>
                <a:gd name="T3" fmla="*/ 390 h 402"/>
                <a:gd name="T4" fmla="*/ 97 w 97"/>
                <a:gd name="T5" fmla="*/ 0 h 402"/>
                <a:gd name="T6" fmla="*/ 78 w 97"/>
                <a:gd name="T7" fmla="*/ 9 h 402"/>
                <a:gd name="T8" fmla="*/ 0 w 97"/>
                <a:gd name="T9" fmla="*/ 402 h 402"/>
              </a:gdLst>
              <a:ahLst/>
              <a:cxnLst>
                <a:cxn ang="0">
                  <a:pos x="T0" y="T1"/>
                </a:cxn>
                <a:cxn ang="0">
                  <a:pos x="T2" y="T3"/>
                </a:cxn>
                <a:cxn ang="0">
                  <a:pos x="T4" y="T5"/>
                </a:cxn>
                <a:cxn ang="0">
                  <a:pos x="T6" y="T7"/>
                </a:cxn>
                <a:cxn ang="0">
                  <a:pos x="T8" y="T9"/>
                </a:cxn>
              </a:cxnLst>
              <a:rect l="0" t="0" r="r" b="b"/>
              <a:pathLst>
                <a:path w="97" h="402">
                  <a:moveTo>
                    <a:pt x="0" y="402"/>
                  </a:moveTo>
                  <a:lnTo>
                    <a:pt x="19" y="390"/>
                  </a:lnTo>
                  <a:lnTo>
                    <a:pt x="97" y="0"/>
                  </a:lnTo>
                  <a:lnTo>
                    <a:pt x="78" y="9"/>
                  </a:lnTo>
                  <a:lnTo>
                    <a:pt x="0" y="402"/>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75">
              <a:extLst>
                <a:ext uri="{FF2B5EF4-FFF2-40B4-BE49-F238E27FC236}">
                  <a16:creationId xmlns:a16="http://schemas.microsoft.com/office/drawing/2014/main" id="{489106D3-ADB6-4ECF-8111-BAFF6E9F6132}"/>
                </a:ext>
              </a:extLst>
            </p:cNvPr>
            <p:cNvSpPr>
              <a:spLocks/>
            </p:cNvSpPr>
            <p:nvPr/>
          </p:nvSpPr>
          <p:spPr bwMode="auto">
            <a:xfrm>
              <a:off x="7498" y="3869"/>
              <a:ext cx="504" cy="291"/>
            </a:xfrm>
            <a:custGeom>
              <a:avLst/>
              <a:gdLst>
                <a:gd name="T0" fmla="*/ 485 w 504"/>
                <a:gd name="T1" fmla="*/ 291 h 291"/>
                <a:gd name="T2" fmla="*/ 0 w 504"/>
                <a:gd name="T3" fmla="*/ 12 h 291"/>
                <a:gd name="T4" fmla="*/ 19 w 504"/>
                <a:gd name="T5" fmla="*/ 0 h 291"/>
                <a:gd name="T6" fmla="*/ 504 w 504"/>
                <a:gd name="T7" fmla="*/ 282 h 291"/>
                <a:gd name="T8" fmla="*/ 485 w 504"/>
                <a:gd name="T9" fmla="*/ 291 h 291"/>
              </a:gdLst>
              <a:ahLst/>
              <a:cxnLst>
                <a:cxn ang="0">
                  <a:pos x="T0" y="T1"/>
                </a:cxn>
                <a:cxn ang="0">
                  <a:pos x="T2" y="T3"/>
                </a:cxn>
                <a:cxn ang="0">
                  <a:pos x="T4" y="T5"/>
                </a:cxn>
                <a:cxn ang="0">
                  <a:pos x="T6" y="T7"/>
                </a:cxn>
                <a:cxn ang="0">
                  <a:pos x="T8" y="T9"/>
                </a:cxn>
              </a:cxnLst>
              <a:rect l="0" t="0" r="r" b="b"/>
              <a:pathLst>
                <a:path w="504" h="291">
                  <a:moveTo>
                    <a:pt x="485" y="291"/>
                  </a:moveTo>
                  <a:lnTo>
                    <a:pt x="0" y="12"/>
                  </a:lnTo>
                  <a:lnTo>
                    <a:pt x="19" y="0"/>
                  </a:lnTo>
                  <a:lnTo>
                    <a:pt x="504" y="282"/>
                  </a:lnTo>
                  <a:lnTo>
                    <a:pt x="485" y="291"/>
                  </a:lnTo>
                  <a:close/>
                </a:path>
              </a:pathLst>
            </a:custGeom>
            <a:solidFill>
              <a:srgbClr val="515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76">
              <a:extLst>
                <a:ext uri="{FF2B5EF4-FFF2-40B4-BE49-F238E27FC236}">
                  <a16:creationId xmlns:a16="http://schemas.microsoft.com/office/drawing/2014/main" id="{5A817756-1382-41EE-949E-4FF2CEE827C6}"/>
                </a:ext>
              </a:extLst>
            </p:cNvPr>
            <p:cNvSpPr>
              <a:spLocks/>
            </p:cNvSpPr>
            <p:nvPr/>
          </p:nvSpPr>
          <p:spPr bwMode="auto">
            <a:xfrm>
              <a:off x="7181" y="4567"/>
              <a:ext cx="402" cy="272"/>
            </a:xfrm>
            <a:custGeom>
              <a:avLst/>
              <a:gdLst>
                <a:gd name="T0" fmla="*/ 30 w 170"/>
                <a:gd name="T1" fmla="*/ 0 h 115"/>
                <a:gd name="T2" fmla="*/ 0 w 170"/>
                <a:gd name="T3" fmla="*/ 17 h 115"/>
                <a:gd name="T4" fmla="*/ 132 w 170"/>
                <a:gd name="T5" fmla="*/ 67 h 115"/>
                <a:gd name="T6" fmla="*/ 101 w 170"/>
                <a:gd name="T7" fmla="*/ 111 h 115"/>
                <a:gd name="T8" fmla="*/ 101 w 170"/>
                <a:gd name="T9" fmla="*/ 111 h 115"/>
                <a:gd name="T10" fmla="*/ 114 w 170"/>
                <a:gd name="T11" fmla="*/ 115 h 115"/>
                <a:gd name="T12" fmla="*/ 139 w 170"/>
                <a:gd name="T13" fmla="*/ 69 h 115"/>
                <a:gd name="T14" fmla="*/ 170 w 170"/>
                <a:gd name="T15" fmla="*/ 81 h 115"/>
                <a:gd name="T16" fmla="*/ 142 w 170"/>
                <a:gd name="T17" fmla="*/ 65 h 115"/>
                <a:gd name="T18" fmla="*/ 142 w 170"/>
                <a:gd name="T19" fmla="*/ 64 h 115"/>
                <a:gd name="T20" fmla="*/ 30 w 170"/>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0" h="115">
                  <a:moveTo>
                    <a:pt x="30" y="0"/>
                  </a:moveTo>
                  <a:cubicBezTo>
                    <a:pt x="0" y="17"/>
                    <a:pt x="0" y="17"/>
                    <a:pt x="0" y="17"/>
                  </a:cubicBezTo>
                  <a:cubicBezTo>
                    <a:pt x="132" y="67"/>
                    <a:pt x="132" y="67"/>
                    <a:pt x="132" y="67"/>
                  </a:cubicBezTo>
                  <a:cubicBezTo>
                    <a:pt x="127" y="74"/>
                    <a:pt x="116" y="91"/>
                    <a:pt x="101" y="111"/>
                  </a:cubicBezTo>
                  <a:cubicBezTo>
                    <a:pt x="101" y="111"/>
                    <a:pt x="101" y="111"/>
                    <a:pt x="101" y="111"/>
                  </a:cubicBezTo>
                  <a:cubicBezTo>
                    <a:pt x="106" y="113"/>
                    <a:pt x="110" y="114"/>
                    <a:pt x="114" y="115"/>
                  </a:cubicBezTo>
                  <a:cubicBezTo>
                    <a:pt x="139" y="69"/>
                    <a:pt x="139" y="69"/>
                    <a:pt x="139" y="69"/>
                  </a:cubicBezTo>
                  <a:cubicBezTo>
                    <a:pt x="170" y="81"/>
                    <a:pt x="170" y="81"/>
                    <a:pt x="170" y="81"/>
                  </a:cubicBezTo>
                  <a:cubicBezTo>
                    <a:pt x="142" y="65"/>
                    <a:pt x="142" y="65"/>
                    <a:pt x="142" y="65"/>
                  </a:cubicBezTo>
                  <a:cubicBezTo>
                    <a:pt x="142" y="64"/>
                    <a:pt x="142" y="64"/>
                    <a:pt x="142" y="64"/>
                  </a:cubicBezTo>
                  <a:cubicBezTo>
                    <a:pt x="30" y="0"/>
                    <a:pt x="30" y="0"/>
                    <a:pt x="30" y="0"/>
                  </a:cubicBezTo>
                </a:path>
              </a:pathLst>
            </a:custGeom>
            <a:solidFill>
              <a:srgbClr val="D8D8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77">
              <a:extLst>
                <a:ext uri="{FF2B5EF4-FFF2-40B4-BE49-F238E27FC236}">
                  <a16:creationId xmlns:a16="http://schemas.microsoft.com/office/drawing/2014/main" id="{4531192F-0F44-449D-A180-3532E6CDD3ED}"/>
                </a:ext>
              </a:extLst>
            </p:cNvPr>
            <p:cNvSpPr>
              <a:spLocks/>
            </p:cNvSpPr>
            <p:nvPr/>
          </p:nvSpPr>
          <p:spPr bwMode="auto">
            <a:xfrm>
              <a:off x="7360" y="4835"/>
              <a:ext cx="88" cy="71"/>
            </a:xfrm>
            <a:custGeom>
              <a:avLst/>
              <a:gdLst>
                <a:gd name="T0" fmla="*/ 23 w 37"/>
                <a:gd name="T1" fmla="*/ 0 h 30"/>
                <a:gd name="T2" fmla="*/ 0 w 37"/>
                <a:gd name="T3" fmla="*/ 25 h 30"/>
                <a:gd name="T4" fmla="*/ 13 w 37"/>
                <a:gd name="T5" fmla="*/ 30 h 30"/>
                <a:gd name="T6" fmla="*/ 37 w 37"/>
                <a:gd name="T7" fmla="*/ 4 h 30"/>
                <a:gd name="T8" fmla="*/ 25 w 37"/>
                <a:gd name="T9" fmla="*/ 0 h 30"/>
                <a:gd name="T10" fmla="*/ 23 w 37"/>
                <a:gd name="T11" fmla="*/ 0 h 30"/>
              </a:gdLst>
              <a:ahLst/>
              <a:cxnLst>
                <a:cxn ang="0">
                  <a:pos x="T0" y="T1"/>
                </a:cxn>
                <a:cxn ang="0">
                  <a:pos x="T2" y="T3"/>
                </a:cxn>
                <a:cxn ang="0">
                  <a:pos x="T4" y="T5"/>
                </a:cxn>
                <a:cxn ang="0">
                  <a:pos x="T6" y="T7"/>
                </a:cxn>
                <a:cxn ang="0">
                  <a:pos x="T8" y="T9"/>
                </a:cxn>
                <a:cxn ang="0">
                  <a:pos x="T10" y="T11"/>
                </a:cxn>
              </a:cxnLst>
              <a:rect l="0" t="0" r="r" b="b"/>
              <a:pathLst>
                <a:path w="37" h="30">
                  <a:moveTo>
                    <a:pt x="23" y="0"/>
                  </a:moveTo>
                  <a:cubicBezTo>
                    <a:pt x="16" y="8"/>
                    <a:pt x="9" y="17"/>
                    <a:pt x="0" y="25"/>
                  </a:cubicBezTo>
                  <a:cubicBezTo>
                    <a:pt x="5" y="27"/>
                    <a:pt x="9" y="29"/>
                    <a:pt x="13" y="30"/>
                  </a:cubicBezTo>
                  <a:cubicBezTo>
                    <a:pt x="37" y="4"/>
                    <a:pt x="37" y="4"/>
                    <a:pt x="37" y="4"/>
                  </a:cubicBezTo>
                  <a:cubicBezTo>
                    <a:pt x="33" y="3"/>
                    <a:pt x="29" y="2"/>
                    <a:pt x="25" y="0"/>
                  </a:cubicBezTo>
                  <a:cubicBezTo>
                    <a:pt x="24" y="0"/>
                    <a:pt x="24" y="0"/>
                    <a:pt x="23" y="0"/>
                  </a:cubicBezTo>
                </a:path>
              </a:pathLst>
            </a:custGeom>
            <a:solidFill>
              <a:srgbClr val="B1B3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78">
              <a:extLst>
                <a:ext uri="{FF2B5EF4-FFF2-40B4-BE49-F238E27FC236}">
                  <a16:creationId xmlns:a16="http://schemas.microsoft.com/office/drawing/2014/main" id="{B7D821ED-99FE-4309-B397-79DC5A2A6110}"/>
                </a:ext>
              </a:extLst>
            </p:cNvPr>
            <p:cNvSpPr>
              <a:spLocks/>
            </p:cNvSpPr>
            <p:nvPr/>
          </p:nvSpPr>
          <p:spPr bwMode="auto">
            <a:xfrm>
              <a:off x="7415" y="4830"/>
              <a:ext cx="35" cy="14"/>
            </a:xfrm>
            <a:custGeom>
              <a:avLst/>
              <a:gdLst>
                <a:gd name="T0" fmla="*/ 2 w 15"/>
                <a:gd name="T1" fmla="*/ 0 h 6"/>
                <a:gd name="T2" fmla="*/ 0 w 15"/>
                <a:gd name="T3" fmla="*/ 2 h 6"/>
                <a:gd name="T4" fmla="*/ 2 w 15"/>
                <a:gd name="T5" fmla="*/ 2 h 6"/>
                <a:gd name="T6" fmla="*/ 14 w 15"/>
                <a:gd name="T7" fmla="*/ 6 h 6"/>
                <a:gd name="T8" fmla="*/ 15 w 15"/>
                <a:gd name="T9" fmla="*/ 5 h 6"/>
                <a:gd name="T10" fmla="*/ 15 w 15"/>
                <a:gd name="T11" fmla="*/ 4 h 6"/>
                <a:gd name="T12" fmla="*/ 2 w 15"/>
                <a:gd name="T13" fmla="*/ 0 h 6"/>
                <a:gd name="T14" fmla="*/ 2 w 15"/>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6">
                  <a:moveTo>
                    <a:pt x="2" y="0"/>
                  </a:moveTo>
                  <a:cubicBezTo>
                    <a:pt x="1" y="0"/>
                    <a:pt x="1" y="1"/>
                    <a:pt x="0" y="2"/>
                  </a:cubicBezTo>
                  <a:cubicBezTo>
                    <a:pt x="1" y="2"/>
                    <a:pt x="1" y="2"/>
                    <a:pt x="2" y="2"/>
                  </a:cubicBezTo>
                  <a:cubicBezTo>
                    <a:pt x="6" y="4"/>
                    <a:pt x="10" y="5"/>
                    <a:pt x="14" y="6"/>
                  </a:cubicBezTo>
                  <a:cubicBezTo>
                    <a:pt x="15" y="5"/>
                    <a:pt x="15" y="5"/>
                    <a:pt x="15" y="5"/>
                  </a:cubicBezTo>
                  <a:cubicBezTo>
                    <a:pt x="15" y="4"/>
                    <a:pt x="15" y="4"/>
                    <a:pt x="15" y="4"/>
                  </a:cubicBezTo>
                  <a:cubicBezTo>
                    <a:pt x="11" y="3"/>
                    <a:pt x="7" y="2"/>
                    <a:pt x="2" y="0"/>
                  </a:cubicBezTo>
                  <a:cubicBezTo>
                    <a:pt x="2" y="0"/>
                    <a:pt x="2" y="0"/>
                    <a:pt x="2"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79">
              <a:extLst>
                <a:ext uri="{FF2B5EF4-FFF2-40B4-BE49-F238E27FC236}">
                  <a16:creationId xmlns:a16="http://schemas.microsoft.com/office/drawing/2014/main" id="{A8D87B21-2BA8-4FB0-A95E-00B247A4F42E}"/>
                </a:ext>
              </a:extLst>
            </p:cNvPr>
            <p:cNvSpPr>
              <a:spLocks/>
            </p:cNvSpPr>
            <p:nvPr/>
          </p:nvSpPr>
          <p:spPr bwMode="auto">
            <a:xfrm>
              <a:off x="7529" y="4667"/>
              <a:ext cx="73" cy="47"/>
            </a:xfrm>
            <a:custGeom>
              <a:avLst/>
              <a:gdLst>
                <a:gd name="T0" fmla="*/ 31 w 31"/>
                <a:gd name="T1" fmla="*/ 0 h 20"/>
                <a:gd name="T2" fmla="*/ 31 w 31"/>
                <a:gd name="T3" fmla="*/ 0 h 20"/>
                <a:gd name="T4" fmla="*/ 0 w 31"/>
                <a:gd name="T5" fmla="*/ 17 h 20"/>
                <a:gd name="T6" fmla="*/ 5 w 31"/>
                <a:gd name="T7" fmla="*/ 20 h 20"/>
                <a:gd name="T8" fmla="*/ 31 w 31"/>
                <a:gd name="T9" fmla="*/ 0 h 20"/>
              </a:gdLst>
              <a:ahLst/>
              <a:cxnLst>
                <a:cxn ang="0">
                  <a:pos x="T0" y="T1"/>
                </a:cxn>
                <a:cxn ang="0">
                  <a:pos x="T2" y="T3"/>
                </a:cxn>
                <a:cxn ang="0">
                  <a:pos x="T4" y="T5"/>
                </a:cxn>
                <a:cxn ang="0">
                  <a:pos x="T6" y="T7"/>
                </a:cxn>
                <a:cxn ang="0">
                  <a:pos x="T8" y="T9"/>
                </a:cxn>
              </a:cxnLst>
              <a:rect l="0" t="0" r="r" b="b"/>
              <a:pathLst>
                <a:path w="31" h="20">
                  <a:moveTo>
                    <a:pt x="31" y="0"/>
                  </a:moveTo>
                  <a:cubicBezTo>
                    <a:pt x="31" y="0"/>
                    <a:pt x="31" y="0"/>
                    <a:pt x="31" y="0"/>
                  </a:cubicBezTo>
                  <a:cubicBezTo>
                    <a:pt x="20" y="9"/>
                    <a:pt x="8" y="14"/>
                    <a:pt x="0" y="17"/>
                  </a:cubicBezTo>
                  <a:cubicBezTo>
                    <a:pt x="5" y="20"/>
                    <a:pt x="5" y="20"/>
                    <a:pt x="5" y="20"/>
                  </a:cubicBezTo>
                  <a:cubicBezTo>
                    <a:pt x="5" y="20"/>
                    <a:pt x="21" y="11"/>
                    <a:pt x="31" y="0"/>
                  </a:cubicBezTo>
                </a:path>
              </a:pathLst>
            </a:custGeom>
            <a:solidFill>
              <a:srgbClr val="3C3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80">
              <a:extLst>
                <a:ext uri="{FF2B5EF4-FFF2-40B4-BE49-F238E27FC236}">
                  <a16:creationId xmlns:a16="http://schemas.microsoft.com/office/drawing/2014/main" id="{310BAE0B-72EE-4AED-95A7-C8C91B5AEB0E}"/>
                </a:ext>
              </a:extLst>
            </p:cNvPr>
            <p:cNvSpPr>
              <a:spLocks noEditPoints="1"/>
            </p:cNvSpPr>
            <p:nvPr/>
          </p:nvSpPr>
          <p:spPr bwMode="auto">
            <a:xfrm>
              <a:off x="7252" y="4567"/>
              <a:ext cx="331" cy="192"/>
            </a:xfrm>
            <a:custGeom>
              <a:avLst/>
              <a:gdLst>
                <a:gd name="T0" fmla="*/ 140 w 140"/>
                <a:gd name="T1" fmla="*/ 81 h 81"/>
                <a:gd name="T2" fmla="*/ 140 w 140"/>
                <a:gd name="T3" fmla="*/ 81 h 81"/>
                <a:gd name="T4" fmla="*/ 0 w 140"/>
                <a:gd name="T5" fmla="*/ 0 h 81"/>
                <a:gd name="T6" fmla="*/ 0 w 140"/>
                <a:gd name="T7" fmla="*/ 0 h 81"/>
                <a:gd name="T8" fmla="*/ 112 w 140"/>
                <a:gd name="T9" fmla="*/ 64 h 81"/>
                <a:gd name="T10" fmla="*/ 122 w 140"/>
                <a:gd name="T11" fmla="*/ 62 h 81"/>
                <a:gd name="T12" fmla="*/ 122 w 140"/>
                <a:gd name="T13" fmla="*/ 62 h 81"/>
                <a:gd name="T14" fmla="*/ 117 w 140"/>
                <a:gd name="T15" fmla="*/ 59 h 81"/>
                <a:gd name="T16" fmla="*/ 106 w 140"/>
                <a:gd name="T17" fmla="*/ 61 h 81"/>
                <a:gd name="T18" fmla="*/ 0 w 140"/>
                <a:gd name="T1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81">
                  <a:moveTo>
                    <a:pt x="140" y="81"/>
                  </a:moveTo>
                  <a:cubicBezTo>
                    <a:pt x="140" y="81"/>
                    <a:pt x="140" y="81"/>
                    <a:pt x="140" y="81"/>
                  </a:cubicBezTo>
                  <a:moveTo>
                    <a:pt x="0" y="0"/>
                  </a:moveTo>
                  <a:cubicBezTo>
                    <a:pt x="0" y="0"/>
                    <a:pt x="0" y="0"/>
                    <a:pt x="0" y="0"/>
                  </a:cubicBezTo>
                  <a:cubicBezTo>
                    <a:pt x="112" y="64"/>
                    <a:pt x="112" y="64"/>
                    <a:pt x="112" y="64"/>
                  </a:cubicBezTo>
                  <a:cubicBezTo>
                    <a:pt x="122" y="62"/>
                    <a:pt x="122" y="62"/>
                    <a:pt x="122" y="62"/>
                  </a:cubicBezTo>
                  <a:cubicBezTo>
                    <a:pt x="122" y="62"/>
                    <a:pt x="122" y="62"/>
                    <a:pt x="122" y="62"/>
                  </a:cubicBezTo>
                  <a:cubicBezTo>
                    <a:pt x="117" y="59"/>
                    <a:pt x="117" y="59"/>
                    <a:pt x="117" y="59"/>
                  </a:cubicBezTo>
                  <a:cubicBezTo>
                    <a:pt x="112" y="60"/>
                    <a:pt x="108" y="61"/>
                    <a:pt x="106" y="61"/>
                  </a:cubicBezTo>
                  <a:cubicBezTo>
                    <a:pt x="0" y="0"/>
                    <a:pt x="0" y="0"/>
                    <a:pt x="0" y="0"/>
                  </a:cubicBezTo>
                </a:path>
              </a:pathLst>
            </a:custGeom>
            <a:solidFill>
              <a:srgbClr val="4949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81">
              <a:extLst>
                <a:ext uri="{FF2B5EF4-FFF2-40B4-BE49-F238E27FC236}">
                  <a16:creationId xmlns:a16="http://schemas.microsoft.com/office/drawing/2014/main" id="{7BAC6351-900A-4937-A59B-C47D0FEBA2A7}"/>
                </a:ext>
              </a:extLst>
            </p:cNvPr>
            <p:cNvSpPr>
              <a:spLocks/>
            </p:cNvSpPr>
            <p:nvPr/>
          </p:nvSpPr>
          <p:spPr bwMode="auto">
            <a:xfrm>
              <a:off x="7929" y="4186"/>
              <a:ext cx="9" cy="50"/>
            </a:xfrm>
            <a:custGeom>
              <a:avLst/>
              <a:gdLst>
                <a:gd name="T0" fmla="*/ 9 w 9"/>
                <a:gd name="T1" fmla="*/ 0 h 50"/>
                <a:gd name="T2" fmla="*/ 0 w 9"/>
                <a:gd name="T3" fmla="*/ 50 h 50"/>
                <a:gd name="T4" fmla="*/ 0 w 9"/>
                <a:gd name="T5" fmla="*/ 50 h 50"/>
                <a:gd name="T6" fmla="*/ 9 w 9"/>
                <a:gd name="T7" fmla="*/ 0 h 50"/>
              </a:gdLst>
              <a:ahLst/>
              <a:cxnLst>
                <a:cxn ang="0">
                  <a:pos x="T0" y="T1"/>
                </a:cxn>
                <a:cxn ang="0">
                  <a:pos x="T2" y="T3"/>
                </a:cxn>
                <a:cxn ang="0">
                  <a:pos x="T4" y="T5"/>
                </a:cxn>
                <a:cxn ang="0">
                  <a:pos x="T6" y="T7"/>
                </a:cxn>
              </a:cxnLst>
              <a:rect l="0" t="0" r="r" b="b"/>
              <a:pathLst>
                <a:path w="9" h="50">
                  <a:moveTo>
                    <a:pt x="9" y="0"/>
                  </a:moveTo>
                  <a:lnTo>
                    <a:pt x="0" y="50"/>
                  </a:lnTo>
                  <a:lnTo>
                    <a:pt x="0" y="50"/>
                  </a:lnTo>
                  <a:lnTo>
                    <a:pt x="9" y="0"/>
                  </a:lnTo>
                  <a:close/>
                </a:path>
              </a:pathLst>
            </a:custGeom>
            <a:solidFill>
              <a:srgbClr val="5F5F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82">
              <a:extLst>
                <a:ext uri="{FF2B5EF4-FFF2-40B4-BE49-F238E27FC236}">
                  <a16:creationId xmlns:a16="http://schemas.microsoft.com/office/drawing/2014/main" id="{422061CB-3864-4E93-A548-DBF9FFAAAE99}"/>
                </a:ext>
              </a:extLst>
            </p:cNvPr>
            <p:cNvSpPr>
              <a:spLocks/>
            </p:cNvSpPr>
            <p:nvPr/>
          </p:nvSpPr>
          <p:spPr bwMode="auto">
            <a:xfrm>
              <a:off x="7929" y="4186"/>
              <a:ext cx="9" cy="50"/>
            </a:xfrm>
            <a:custGeom>
              <a:avLst/>
              <a:gdLst>
                <a:gd name="T0" fmla="*/ 9 w 9"/>
                <a:gd name="T1" fmla="*/ 0 h 50"/>
                <a:gd name="T2" fmla="*/ 0 w 9"/>
                <a:gd name="T3" fmla="*/ 50 h 50"/>
                <a:gd name="T4" fmla="*/ 0 w 9"/>
                <a:gd name="T5" fmla="*/ 50 h 50"/>
                <a:gd name="T6" fmla="*/ 9 w 9"/>
                <a:gd name="T7" fmla="*/ 0 h 50"/>
              </a:gdLst>
              <a:ahLst/>
              <a:cxnLst>
                <a:cxn ang="0">
                  <a:pos x="T0" y="T1"/>
                </a:cxn>
                <a:cxn ang="0">
                  <a:pos x="T2" y="T3"/>
                </a:cxn>
                <a:cxn ang="0">
                  <a:pos x="T4" y="T5"/>
                </a:cxn>
                <a:cxn ang="0">
                  <a:pos x="T6" y="T7"/>
                </a:cxn>
              </a:cxnLst>
              <a:rect l="0" t="0" r="r" b="b"/>
              <a:pathLst>
                <a:path w="9" h="50">
                  <a:moveTo>
                    <a:pt x="9" y="0"/>
                  </a:moveTo>
                  <a:lnTo>
                    <a:pt x="0" y="50"/>
                  </a:lnTo>
                  <a:lnTo>
                    <a:pt x="0" y="50"/>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83">
              <a:extLst>
                <a:ext uri="{FF2B5EF4-FFF2-40B4-BE49-F238E27FC236}">
                  <a16:creationId xmlns:a16="http://schemas.microsoft.com/office/drawing/2014/main" id="{2CD7AD6F-AA0A-41B5-9DCA-1811A83C6695}"/>
                </a:ext>
              </a:extLst>
            </p:cNvPr>
            <p:cNvSpPr>
              <a:spLocks/>
            </p:cNvSpPr>
            <p:nvPr/>
          </p:nvSpPr>
          <p:spPr bwMode="auto">
            <a:xfrm>
              <a:off x="7583" y="4186"/>
              <a:ext cx="355" cy="156"/>
            </a:xfrm>
            <a:custGeom>
              <a:avLst/>
              <a:gdLst>
                <a:gd name="T0" fmla="*/ 355 w 355"/>
                <a:gd name="T1" fmla="*/ 0 h 156"/>
                <a:gd name="T2" fmla="*/ 0 w 355"/>
                <a:gd name="T3" fmla="*/ 130 h 156"/>
                <a:gd name="T4" fmla="*/ 45 w 355"/>
                <a:gd name="T5" fmla="*/ 156 h 156"/>
                <a:gd name="T6" fmla="*/ 346 w 355"/>
                <a:gd name="T7" fmla="*/ 50 h 156"/>
                <a:gd name="T8" fmla="*/ 355 w 355"/>
                <a:gd name="T9" fmla="*/ 0 h 156"/>
              </a:gdLst>
              <a:ahLst/>
              <a:cxnLst>
                <a:cxn ang="0">
                  <a:pos x="T0" y="T1"/>
                </a:cxn>
                <a:cxn ang="0">
                  <a:pos x="T2" y="T3"/>
                </a:cxn>
                <a:cxn ang="0">
                  <a:pos x="T4" y="T5"/>
                </a:cxn>
                <a:cxn ang="0">
                  <a:pos x="T6" y="T7"/>
                </a:cxn>
                <a:cxn ang="0">
                  <a:pos x="T8" y="T9"/>
                </a:cxn>
              </a:cxnLst>
              <a:rect l="0" t="0" r="r" b="b"/>
              <a:pathLst>
                <a:path w="355" h="156">
                  <a:moveTo>
                    <a:pt x="355" y="0"/>
                  </a:moveTo>
                  <a:lnTo>
                    <a:pt x="0" y="130"/>
                  </a:lnTo>
                  <a:lnTo>
                    <a:pt x="45" y="156"/>
                  </a:lnTo>
                  <a:lnTo>
                    <a:pt x="346" y="50"/>
                  </a:lnTo>
                  <a:lnTo>
                    <a:pt x="355" y="0"/>
                  </a:lnTo>
                  <a:close/>
                </a:path>
              </a:pathLst>
            </a:custGeom>
            <a:solidFill>
              <a:srgbClr val="ACDF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84">
              <a:extLst>
                <a:ext uri="{FF2B5EF4-FFF2-40B4-BE49-F238E27FC236}">
                  <a16:creationId xmlns:a16="http://schemas.microsoft.com/office/drawing/2014/main" id="{D6E6EA40-DCAA-4740-BBA7-A6C98D4C82EA}"/>
                </a:ext>
              </a:extLst>
            </p:cNvPr>
            <p:cNvSpPr>
              <a:spLocks/>
            </p:cNvSpPr>
            <p:nvPr/>
          </p:nvSpPr>
          <p:spPr bwMode="auto">
            <a:xfrm>
              <a:off x="7583" y="4186"/>
              <a:ext cx="355" cy="156"/>
            </a:xfrm>
            <a:custGeom>
              <a:avLst/>
              <a:gdLst>
                <a:gd name="T0" fmla="*/ 355 w 355"/>
                <a:gd name="T1" fmla="*/ 0 h 156"/>
                <a:gd name="T2" fmla="*/ 0 w 355"/>
                <a:gd name="T3" fmla="*/ 130 h 156"/>
                <a:gd name="T4" fmla="*/ 45 w 355"/>
                <a:gd name="T5" fmla="*/ 156 h 156"/>
                <a:gd name="T6" fmla="*/ 346 w 355"/>
                <a:gd name="T7" fmla="*/ 50 h 156"/>
                <a:gd name="T8" fmla="*/ 355 w 355"/>
                <a:gd name="T9" fmla="*/ 0 h 156"/>
              </a:gdLst>
              <a:ahLst/>
              <a:cxnLst>
                <a:cxn ang="0">
                  <a:pos x="T0" y="T1"/>
                </a:cxn>
                <a:cxn ang="0">
                  <a:pos x="T2" y="T3"/>
                </a:cxn>
                <a:cxn ang="0">
                  <a:pos x="T4" y="T5"/>
                </a:cxn>
                <a:cxn ang="0">
                  <a:pos x="T6" y="T7"/>
                </a:cxn>
                <a:cxn ang="0">
                  <a:pos x="T8" y="T9"/>
                </a:cxn>
              </a:cxnLst>
              <a:rect l="0" t="0" r="r" b="b"/>
              <a:pathLst>
                <a:path w="355" h="156">
                  <a:moveTo>
                    <a:pt x="355" y="0"/>
                  </a:moveTo>
                  <a:lnTo>
                    <a:pt x="0" y="130"/>
                  </a:lnTo>
                  <a:lnTo>
                    <a:pt x="45" y="156"/>
                  </a:lnTo>
                  <a:lnTo>
                    <a:pt x="346" y="50"/>
                  </a:lnTo>
                  <a:lnTo>
                    <a:pt x="3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85">
              <a:extLst>
                <a:ext uri="{FF2B5EF4-FFF2-40B4-BE49-F238E27FC236}">
                  <a16:creationId xmlns:a16="http://schemas.microsoft.com/office/drawing/2014/main" id="{EDD429C9-773B-4A50-81F6-CCA09422EDDE}"/>
                </a:ext>
              </a:extLst>
            </p:cNvPr>
            <p:cNvSpPr>
              <a:spLocks/>
            </p:cNvSpPr>
            <p:nvPr/>
          </p:nvSpPr>
          <p:spPr bwMode="auto">
            <a:xfrm>
              <a:off x="7680" y="4373"/>
              <a:ext cx="17" cy="10"/>
            </a:xfrm>
            <a:custGeom>
              <a:avLst/>
              <a:gdLst>
                <a:gd name="T0" fmla="*/ 0 w 17"/>
                <a:gd name="T1" fmla="*/ 0 h 10"/>
                <a:gd name="T2" fmla="*/ 0 w 17"/>
                <a:gd name="T3" fmla="*/ 0 h 10"/>
                <a:gd name="T4" fmla="*/ 17 w 17"/>
                <a:gd name="T5" fmla="*/ 10 h 10"/>
                <a:gd name="T6" fmla="*/ 0 w 17"/>
                <a:gd name="T7" fmla="*/ 0 h 10"/>
              </a:gdLst>
              <a:ahLst/>
              <a:cxnLst>
                <a:cxn ang="0">
                  <a:pos x="T0" y="T1"/>
                </a:cxn>
                <a:cxn ang="0">
                  <a:pos x="T2" y="T3"/>
                </a:cxn>
                <a:cxn ang="0">
                  <a:pos x="T4" y="T5"/>
                </a:cxn>
                <a:cxn ang="0">
                  <a:pos x="T6" y="T7"/>
                </a:cxn>
              </a:cxnLst>
              <a:rect l="0" t="0" r="r" b="b"/>
              <a:pathLst>
                <a:path w="17" h="10">
                  <a:moveTo>
                    <a:pt x="0" y="0"/>
                  </a:moveTo>
                  <a:lnTo>
                    <a:pt x="0" y="0"/>
                  </a:lnTo>
                  <a:lnTo>
                    <a:pt x="17" y="10"/>
                  </a:lnTo>
                  <a:lnTo>
                    <a:pt x="0" y="0"/>
                  </a:lnTo>
                  <a:close/>
                </a:path>
              </a:pathLst>
            </a:custGeom>
            <a:solidFill>
              <a:srgbClr val="5F5F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86">
              <a:extLst>
                <a:ext uri="{FF2B5EF4-FFF2-40B4-BE49-F238E27FC236}">
                  <a16:creationId xmlns:a16="http://schemas.microsoft.com/office/drawing/2014/main" id="{634A46E4-147C-42D5-B8FC-1BA2DB96B57B}"/>
                </a:ext>
              </a:extLst>
            </p:cNvPr>
            <p:cNvSpPr>
              <a:spLocks/>
            </p:cNvSpPr>
            <p:nvPr/>
          </p:nvSpPr>
          <p:spPr bwMode="auto">
            <a:xfrm>
              <a:off x="7680" y="4373"/>
              <a:ext cx="17" cy="10"/>
            </a:xfrm>
            <a:custGeom>
              <a:avLst/>
              <a:gdLst>
                <a:gd name="T0" fmla="*/ 0 w 17"/>
                <a:gd name="T1" fmla="*/ 0 h 10"/>
                <a:gd name="T2" fmla="*/ 0 w 17"/>
                <a:gd name="T3" fmla="*/ 0 h 10"/>
                <a:gd name="T4" fmla="*/ 17 w 17"/>
                <a:gd name="T5" fmla="*/ 10 h 10"/>
                <a:gd name="T6" fmla="*/ 0 w 17"/>
                <a:gd name="T7" fmla="*/ 0 h 10"/>
              </a:gdLst>
              <a:ahLst/>
              <a:cxnLst>
                <a:cxn ang="0">
                  <a:pos x="T0" y="T1"/>
                </a:cxn>
                <a:cxn ang="0">
                  <a:pos x="T2" y="T3"/>
                </a:cxn>
                <a:cxn ang="0">
                  <a:pos x="T4" y="T5"/>
                </a:cxn>
                <a:cxn ang="0">
                  <a:pos x="T6" y="T7"/>
                </a:cxn>
              </a:cxnLst>
              <a:rect l="0" t="0" r="r" b="b"/>
              <a:pathLst>
                <a:path w="17" h="10">
                  <a:moveTo>
                    <a:pt x="0" y="0"/>
                  </a:moveTo>
                  <a:lnTo>
                    <a:pt x="0" y="0"/>
                  </a:lnTo>
                  <a:lnTo>
                    <a:pt x="17" y="1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87">
              <a:extLst>
                <a:ext uri="{FF2B5EF4-FFF2-40B4-BE49-F238E27FC236}">
                  <a16:creationId xmlns:a16="http://schemas.microsoft.com/office/drawing/2014/main" id="{96ECCACF-3C81-4844-A807-283056006F25}"/>
                </a:ext>
              </a:extLst>
            </p:cNvPr>
            <p:cNvSpPr>
              <a:spLocks/>
            </p:cNvSpPr>
            <p:nvPr/>
          </p:nvSpPr>
          <p:spPr bwMode="auto">
            <a:xfrm>
              <a:off x="7680" y="4290"/>
              <a:ext cx="239" cy="93"/>
            </a:xfrm>
            <a:custGeom>
              <a:avLst/>
              <a:gdLst>
                <a:gd name="T0" fmla="*/ 239 w 239"/>
                <a:gd name="T1" fmla="*/ 0 h 93"/>
                <a:gd name="T2" fmla="*/ 0 w 239"/>
                <a:gd name="T3" fmla="*/ 83 h 93"/>
                <a:gd name="T4" fmla="*/ 17 w 239"/>
                <a:gd name="T5" fmla="*/ 93 h 93"/>
                <a:gd name="T6" fmla="*/ 234 w 239"/>
                <a:gd name="T7" fmla="*/ 17 h 93"/>
                <a:gd name="T8" fmla="*/ 239 w 239"/>
                <a:gd name="T9" fmla="*/ 0 h 93"/>
              </a:gdLst>
              <a:ahLst/>
              <a:cxnLst>
                <a:cxn ang="0">
                  <a:pos x="T0" y="T1"/>
                </a:cxn>
                <a:cxn ang="0">
                  <a:pos x="T2" y="T3"/>
                </a:cxn>
                <a:cxn ang="0">
                  <a:pos x="T4" y="T5"/>
                </a:cxn>
                <a:cxn ang="0">
                  <a:pos x="T6" y="T7"/>
                </a:cxn>
                <a:cxn ang="0">
                  <a:pos x="T8" y="T9"/>
                </a:cxn>
              </a:cxnLst>
              <a:rect l="0" t="0" r="r" b="b"/>
              <a:pathLst>
                <a:path w="239" h="93">
                  <a:moveTo>
                    <a:pt x="239" y="0"/>
                  </a:moveTo>
                  <a:lnTo>
                    <a:pt x="0" y="83"/>
                  </a:lnTo>
                  <a:lnTo>
                    <a:pt x="17" y="93"/>
                  </a:lnTo>
                  <a:lnTo>
                    <a:pt x="234" y="17"/>
                  </a:lnTo>
                  <a:lnTo>
                    <a:pt x="239" y="0"/>
                  </a:lnTo>
                  <a:close/>
                </a:path>
              </a:pathLst>
            </a:custGeom>
            <a:solidFill>
              <a:srgbClr val="ACDF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88">
              <a:extLst>
                <a:ext uri="{FF2B5EF4-FFF2-40B4-BE49-F238E27FC236}">
                  <a16:creationId xmlns:a16="http://schemas.microsoft.com/office/drawing/2014/main" id="{B7A12C0E-3D87-4333-A082-1444621C3B71}"/>
                </a:ext>
              </a:extLst>
            </p:cNvPr>
            <p:cNvSpPr>
              <a:spLocks/>
            </p:cNvSpPr>
            <p:nvPr/>
          </p:nvSpPr>
          <p:spPr bwMode="auto">
            <a:xfrm>
              <a:off x="7680" y="4290"/>
              <a:ext cx="239" cy="93"/>
            </a:xfrm>
            <a:custGeom>
              <a:avLst/>
              <a:gdLst>
                <a:gd name="T0" fmla="*/ 239 w 239"/>
                <a:gd name="T1" fmla="*/ 0 h 93"/>
                <a:gd name="T2" fmla="*/ 0 w 239"/>
                <a:gd name="T3" fmla="*/ 83 h 93"/>
                <a:gd name="T4" fmla="*/ 17 w 239"/>
                <a:gd name="T5" fmla="*/ 93 h 93"/>
                <a:gd name="T6" fmla="*/ 234 w 239"/>
                <a:gd name="T7" fmla="*/ 17 h 93"/>
                <a:gd name="T8" fmla="*/ 239 w 239"/>
                <a:gd name="T9" fmla="*/ 0 h 93"/>
              </a:gdLst>
              <a:ahLst/>
              <a:cxnLst>
                <a:cxn ang="0">
                  <a:pos x="T0" y="T1"/>
                </a:cxn>
                <a:cxn ang="0">
                  <a:pos x="T2" y="T3"/>
                </a:cxn>
                <a:cxn ang="0">
                  <a:pos x="T4" y="T5"/>
                </a:cxn>
                <a:cxn ang="0">
                  <a:pos x="T6" y="T7"/>
                </a:cxn>
                <a:cxn ang="0">
                  <a:pos x="T8" y="T9"/>
                </a:cxn>
              </a:cxnLst>
              <a:rect l="0" t="0" r="r" b="b"/>
              <a:pathLst>
                <a:path w="239" h="93">
                  <a:moveTo>
                    <a:pt x="239" y="0"/>
                  </a:moveTo>
                  <a:lnTo>
                    <a:pt x="0" y="83"/>
                  </a:lnTo>
                  <a:lnTo>
                    <a:pt x="17" y="93"/>
                  </a:lnTo>
                  <a:lnTo>
                    <a:pt x="234" y="17"/>
                  </a:lnTo>
                  <a:lnTo>
                    <a:pt x="2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89">
              <a:extLst>
                <a:ext uri="{FF2B5EF4-FFF2-40B4-BE49-F238E27FC236}">
                  <a16:creationId xmlns:a16="http://schemas.microsoft.com/office/drawing/2014/main" id="{010AEAC6-490A-496A-8A5D-EE642C5605C8}"/>
                </a:ext>
              </a:extLst>
            </p:cNvPr>
            <p:cNvSpPr>
              <a:spLocks/>
            </p:cNvSpPr>
            <p:nvPr/>
          </p:nvSpPr>
          <p:spPr bwMode="auto">
            <a:xfrm>
              <a:off x="6563" y="4307"/>
              <a:ext cx="154" cy="480"/>
            </a:xfrm>
            <a:custGeom>
              <a:avLst/>
              <a:gdLst>
                <a:gd name="T0" fmla="*/ 41 w 65"/>
                <a:gd name="T1" fmla="*/ 0 h 203"/>
                <a:gd name="T2" fmla="*/ 64 w 65"/>
                <a:gd name="T3" fmla="*/ 185 h 203"/>
                <a:gd name="T4" fmla="*/ 65 w 65"/>
                <a:gd name="T5" fmla="*/ 185 h 203"/>
                <a:gd name="T6" fmla="*/ 41 w 65"/>
                <a:gd name="T7" fmla="*/ 0 h 203"/>
              </a:gdLst>
              <a:ahLst/>
              <a:cxnLst>
                <a:cxn ang="0">
                  <a:pos x="T0" y="T1"/>
                </a:cxn>
                <a:cxn ang="0">
                  <a:pos x="T2" y="T3"/>
                </a:cxn>
                <a:cxn ang="0">
                  <a:pos x="T4" y="T5"/>
                </a:cxn>
                <a:cxn ang="0">
                  <a:pos x="T6" y="T7"/>
                </a:cxn>
              </a:cxnLst>
              <a:rect l="0" t="0" r="r" b="b"/>
              <a:pathLst>
                <a:path w="65" h="203">
                  <a:moveTo>
                    <a:pt x="41" y="0"/>
                  </a:moveTo>
                  <a:cubicBezTo>
                    <a:pt x="20" y="82"/>
                    <a:pt x="0" y="203"/>
                    <a:pt x="64" y="185"/>
                  </a:cubicBezTo>
                  <a:cubicBezTo>
                    <a:pt x="64" y="185"/>
                    <a:pt x="65" y="185"/>
                    <a:pt x="65" y="185"/>
                  </a:cubicBezTo>
                  <a:cubicBezTo>
                    <a:pt x="39" y="106"/>
                    <a:pt x="35" y="44"/>
                    <a:pt x="41" y="0"/>
                  </a:cubicBezTo>
                  <a:close/>
                </a:path>
              </a:pathLst>
            </a:custGeom>
            <a:solidFill>
              <a:srgbClr val="FDD4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90">
              <a:extLst>
                <a:ext uri="{FF2B5EF4-FFF2-40B4-BE49-F238E27FC236}">
                  <a16:creationId xmlns:a16="http://schemas.microsoft.com/office/drawing/2014/main" id="{A653D5A2-49FF-447A-B668-DB4B2049E263}"/>
                </a:ext>
              </a:extLst>
            </p:cNvPr>
            <p:cNvSpPr>
              <a:spLocks/>
            </p:cNvSpPr>
            <p:nvPr/>
          </p:nvSpPr>
          <p:spPr bwMode="auto">
            <a:xfrm>
              <a:off x="7214" y="4359"/>
              <a:ext cx="161" cy="130"/>
            </a:xfrm>
            <a:custGeom>
              <a:avLst/>
              <a:gdLst>
                <a:gd name="T0" fmla="*/ 64 w 68"/>
                <a:gd name="T1" fmla="*/ 24 h 55"/>
                <a:gd name="T2" fmla="*/ 0 w 68"/>
                <a:gd name="T3" fmla="*/ 8 h 55"/>
                <a:gd name="T4" fmla="*/ 23 w 68"/>
                <a:gd name="T5" fmla="*/ 55 h 55"/>
                <a:gd name="T6" fmla="*/ 37 w 68"/>
                <a:gd name="T7" fmla="*/ 47 h 55"/>
                <a:gd name="T8" fmla="*/ 61 w 68"/>
                <a:gd name="T9" fmla="*/ 36 h 55"/>
                <a:gd name="T10" fmla="*/ 64 w 68"/>
                <a:gd name="T11" fmla="*/ 24 h 55"/>
              </a:gdLst>
              <a:ahLst/>
              <a:cxnLst>
                <a:cxn ang="0">
                  <a:pos x="T0" y="T1"/>
                </a:cxn>
                <a:cxn ang="0">
                  <a:pos x="T2" y="T3"/>
                </a:cxn>
                <a:cxn ang="0">
                  <a:pos x="T4" y="T5"/>
                </a:cxn>
                <a:cxn ang="0">
                  <a:pos x="T6" y="T7"/>
                </a:cxn>
                <a:cxn ang="0">
                  <a:pos x="T8" y="T9"/>
                </a:cxn>
                <a:cxn ang="0">
                  <a:pos x="T10" y="T11"/>
                </a:cxn>
              </a:cxnLst>
              <a:rect l="0" t="0" r="r" b="b"/>
              <a:pathLst>
                <a:path w="68" h="55">
                  <a:moveTo>
                    <a:pt x="64" y="24"/>
                  </a:moveTo>
                  <a:cubicBezTo>
                    <a:pt x="52" y="14"/>
                    <a:pt x="29" y="0"/>
                    <a:pt x="0" y="8"/>
                  </a:cubicBezTo>
                  <a:cubicBezTo>
                    <a:pt x="10" y="22"/>
                    <a:pt x="20" y="39"/>
                    <a:pt x="23" y="55"/>
                  </a:cubicBezTo>
                  <a:cubicBezTo>
                    <a:pt x="28" y="53"/>
                    <a:pt x="32" y="50"/>
                    <a:pt x="37" y="47"/>
                  </a:cubicBezTo>
                  <a:cubicBezTo>
                    <a:pt x="44" y="42"/>
                    <a:pt x="52" y="38"/>
                    <a:pt x="61" y="36"/>
                  </a:cubicBezTo>
                  <a:cubicBezTo>
                    <a:pt x="66" y="35"/>
                    <a:pt x="68" y="28"/>
                    <a:pt x="64" y="24"/>
                  </a:cubicBezTo>
                  <a:close/>
                </a:path>
              </a:pathLst>
            </a:custGeom>
            <a:solidFill>
              <a:srgbClr val="FDD4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91">
              <a:extLst>
                <a:ext uri="{FF2B5EF4-FFF2-40B4-BE49-F238E27FC236}">
                  <a16:creationId xmlns:a16="http://schemas.microsoft.com/office/drawing/2014/main" id="{9491BD3C-7BDB-467B-9DED-19B5880CFBB8}"/>
                </a:ext>
              </a:extLst>
            </p:cNvPr>
            <p:cNvSpPr>
              <a:spLocks/>
            </p:cNvSpPr>
            <p:nvPr/>
          </p:nvSpPr>
          <p:spPr bwMode="auto">
            <a:xfrm>
              <a:off x="6596" y="4080"/>
              <a:ext cx="689" cy="998"/>
            </a:xfrm>
            <a:custGeom>
              <a:avLst/>
              <a:gdLst>
                <a:gd name="T0" fmla="*/ 131 w 291"/>
                <a:gd name="T1" fmla="*/ 27 h 422"/>
                <a:gd name="T2" fmla="*/ 52 w 291"/>
                <a:gd name="T3" fmla="*/ 30 h 422"/>
                <a:gd name="T4" fmla="*/ 78 w 291"/>
                <a:gd name="T5" fmla="*/ 350 h 422"/>
                <a:gd name="T6" fmla="*/ 232 w 291"/>
                <a:gd name="T7" fmla="*/ 350 h 422"/>
                <a:gd name="T8" fmla="*/ 250 w 291"/>
                <a:gd name="T9" fmla="*/ 242 h 422"/>
                <a:gd name="T10" fmla="*/ 283 w 291"/>
                <a:gd name="T11" fmla="*/ 194 h 422"/>
                <a:gd name="T12" fmla="*/ 260 w 291"/>
                <a:gd name="T13" fmla="*/ 119 h 422"/>
                <a:gd name="T14" fmla="*/ 218 w 291"/>
                <a:gd name="T15" fmla="*/ 78 h 422"/>
                <a:gd name="T16" fmla="*/ 131 w 291"/>
                <a:gd name="T17" fmla="*/ 27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422">
                  <a:moveTo>
                    <a:pt x="131" y="27"/>
                  </a:moveTo>
                  <a:cubicBezTo>
                    <a:pt x="131" y="27"/>
                    <a:pt x="78" y="0"/>
                    <a:pt x="52" y="30"/>
                  </a:cubicBezTo>
                  <a:cubicBezTo>
                    <a:pt x="22" y="65"/>
                    <a:pt x="0" y="176"/>
                    <a:pt x="78" y="350"/>
                  </a:cubicBezTo>
                  <a:cubicBezTo>
                    <a:pt x="78" y="350"/>
                    <a:pt x="157" y="422"/>
                    <a:pt x="232" y="350"/>
                  </a:cubicBezTo>
                  <a:cubicBezTo>
                    <a:pt x="250" y="242"/>
                    <a:pt x="250" y="242"/>
                    <a:pt x="250" y="242"/>
                  </a:cubicBezTo>
                  <a:cubicBezTo>
                    <a:pt x="250" y="242"/>
                    <a:pt x="268" y="229"/>
                    <a:pt x="283" y="194"/>
                  </a:cubicBezTo>
                  <a:cubicBezTo>
                    <a:pt x="291" y="174"/>
                    <a:pt x="275" y="142"/>
                    <a:pt x="260" y="119"/>
                  </a:cubicBezTo>
                  <a:cubicBezTo>
                    <a:pt x="250" y="102"/>
                    <a:pt x="235" y="88"/>
                    <a:pt x="218" y="78"/>
                  </a:cubicBezTo>
                  <a:lnTo>
                    <a:pt x="131" y="27"/>
                  </a:lnTo>
                  <a:close/>
                </a:path>
              </a:pathLst>
            </a:custGeom>
            <a:solidFill>
              <a:srgbClr val="F057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92">
              <a:extLst>
                <a:ext uri="{FF2B5EF4-FFF2-40B4-BE49-F238E27FC236}">
                  <a16:creationId xmlns:a16="http://schemas.microsoft.com/office/drawing/2014/main" id="{5C2DE61D-C739-4AE5-903F-54ACB10B2F6F}"/>
                </a:ext>
              </a:extLst>
            </p:cNvPr>
            <p:cNvSpPr>
              <a:spLocks/>
            </p:cNvSpPr>
            <p:nvPr/>
          </p:nvSpPr>
          <p:spPr bwMode="auto">
            <a:xfrm>
              <a:off x="6771" y="4402"/>
              <a:ext cx="388" cy="676"/>
            </a:xfrm>
            <a:custGeom>
              <a:avLst/>
              <a:gdLst>
                <a:gd name="T0" fmla="*/ 158 w 164"/>
                <a:gd name="T1" fmla="*/ 214 h 286"/>
                <a:gd name="T2" fmla="*/ 164 w 164"/>
                <a:gd name="T3" fmla="*/ 177 h 286"/>
                <a:gd name="T4" fmla="*/ 112 w 164"/>
                <a:gd name="T5" fmla="*/ 0 h 286"/>
                <a:gd name="T6" fmla="*/ 110 w 164"/>
                <a:gd name="T7" fmla="*/ 174 h 286"/>
                <a:gd name="T8" fmla="*/ 71 w 164"/>
                <a:gd name="T9" fmla="*/ 224 h 286"/>
                <a:gd name="T10" fmla="*/ 48 w 164"/>
                <a:gd name="T11" fmla="*/ 222 h 286"/>
                <a:gd name="T12" fmla="*/ 0 w 164"/>
                <a:gd name="T13" fmla="*/ 205 h 286"/>
                <a:gd name="T14" fmla="*/ 4 w 164"/>
                <a:gd name="T15" fmla="*/ 214 h 286"/>
                <a:gd name="T16" fmla="*/ 158 w 164"/>
                <a:gd name="T17" fmla="*/ 2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286">
                  <a:moveTo>
                    <a:pt x="158" y="214"/>
                  </a:moveTo>
                  <a:cubicBezTo>
                    <a:pt x="164" y="177"/>
                    <a:pt x="164" y="177"/>
                    <a:pt x="164" y="177"/>
                  </a:cubicBezTo>
                  <a:cubicBezTo>
                    <a:pt x="112" y="0"/>
                    <a:pt x="112" y="0"/>
                    <a:pt x="112" y="0"/>
                  </a:cubicBezTo>
                  <a:cubicBezTo>
                    <a:pt x="112" y="0"/>
                    <a:pt x="92" y="66"/>
                    <a:pt x="110" y="174"/>
                  </a:cubicBezTo>
                  <a:cubicBezTo>
                    <a:pt x="115" y="199"/>
                    <a:pt x="97" y="223"/>
                    <a:pt x="71" y="224"/>
                  </a:cubicBezTo>
                  <a:cubicBezTo>
                    <a:pt x="64" y="224"/>
                    <a:pt x="57" y="224"/>
                    <a:pt x="48" y="222"/>
                  </a:cubicBezTo>
                  <a:cubicBezTo>
                    <a:pt x="23" y="219"/>
                    <a:pt x="9" y="212"/>
                    <a:pt x="0" y="205"/>
                  </a:cubicBezTo>
                  <a:cubicBezTo>
                    <a:pt x="2" y="208"/>
                    <a:pt x="3" y="211"/>
                    <a:pt x="4" y="214"/>
                  </a:cubicBezTo>
                  <a:cubicBezTo>
                    <a:pt x="4" y="214"/>
                    <a:pt x="83" y="286"/>
                    <a:pt x="158" y="214"/>
                  </a:cubicBezTo>
                  <a:close/>
                </a:path>
              </a:pathLst>
            </a:custGeom>
            <a:solidFill>
              <a:srgbClr val="E149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93">
              <a:extLst>
                <a:ext uri="{FF2B5EF4-FFF2-40B4-BE49-F238E27FC236}">
                  <a16:creationId xmlns:a16="http://schemas.microsoft.com/office/drawing/2014/main" id="{7171A42F-CFAD-405E-90F2-F91644E16B24}"/>
                </a:ext>
              </a:extLst>
            </p:cNvPr>
            <p:cNvSpPr>
              <a:spLocks/>
            </p:cNvSpPr>
            <p:nvPr/>
          </p:nvSpPr>
          <p:spPr bwMode="auto">
            <a:xfrm>
              <a:off x="6627" y="4307"/>
              <a:ext cx="90" cy="442"/>
            </a:xfrm>
            <a:custGeom>
              <a:avLst/>
              <a:gdLst>
                <a:gd name="T0" fmla="*/ 14 w 38"/>
                <a:gd name="T1" fmla="*/ 0 h 187"/>
                <a:gd name="T2" fmla="*/ 0 w 38"/>
                <a:gd name="T3" fmla="*/ 65 h 187"/>
                <a:gd name="T4" fmla="*/ 23 w 38"/>
                <a:gd name="T5" fmla="*/ 187 h 187"/>
                <a:gd name="T6" fmla="*/ 37 w 38"/>
                <a:gd name="T7" fmla="*/ 185 h 187"/>
                <a:gd name="T8" fmla="*/ 38 w 38"/>
                <a:gd name="T9" fmla="*/ 185 h 187"/>
                <a:gd name="T10" fmla="*/ 14 w 38"/>
                <a:gd name="T11" fmla="*/ 0 h 187"/>
              </a:gdLst>
              <a:ahLst/>
              <a:cxnLst>
                <a:cxn ang="0">
                  <a:pos x="T0" y="T1"/>
                </a:cxn>
                <a:cxn ang="0">
                  <a:pos x="T2" y="T3"/>
                </a:cxn>
                <a:cxn ang="0">
                  <a:pos x="T4" y="T5"/>
                </a:cxn>
                <a:cxn ang="0">
                  <a:pos x="T6" y="T7"/>
                </a:cxn>
                <a:cxn ang="0">
                  <a:pos x="T8" y="T9"/>
                </a:cxn>
                <a:cxn ang="0">
                  <a:pos x="T10" y="T11"/>
                </a:cxn>
              </a:cxnLst>
              <a:rect l="0" t="0" r="r" b="b"/>
              <a:pathLst>
                <a:path w="38" h="187">
                  <a:moveTo>
                    <a:pt x="14" y="0"/>
                  </a:moveTo>
                  <a:cubicBezTo>
                    <a:pt x="9" y="20"/>
                    <a:pt x="4" y="43"/>
                    <a:pt x="0" y="65"/>
                  </a:cubicBezTo>
                  <a:cubicBezTo>
                    <a:pt x="1" y="99"/>
                    <a:pt x="8" y="140"/>
                    <a:pt x="23" y="187"/>
                  </a:cubicBezTo>
                  <a:cubicBezTo>
                    <a:pt x="27" y="187"/>
                    <a:pt x="32" y="187"/>
                    <a:pt x="37" y="185"/>
                  </a:cubicBezTo>
                  <a:cubicBezTo>
                    <a:pt x="37" y="185"/>
                    <a:pt x="38" y="185"/>
                    <a:pt x="38" y="185"/>
                  </a:cubicBezTo>
                  <a:cubicBezTo>
                    <a:pt x="12" y="106"/>
                    <a:pt x="8" y="44"/>
                    <a:pt x="14" y="0"/>
                  </a:cubicBezTo>
                  <a:close/>
                </a:path>
              </a:pathLst>
            </a:custGeom>
            <a:solidFill>
              <a:srgbClr val="FBC4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94">
              <a:extLst>
                <a:ext uri="{FF2B5EF4-FFF2-40B4-BE49-F238E27FC236}">
                  <a16:creationId xmlns:a16="http://schemas.microsoft.com/office/drawing/2014/main" id="{BC493708-A185-47B2-99D0-4F5B0C00A77D}"/>
                </a:ext>
              </a:extLst>
            </p:cNvPr>
            <p:cNvSpPr>
              <a:spLocks/>
            </p:cNvSpPr>
            <p:nvPr/>
          </p:nvSpPr>
          <p:spPr bwMode="auto">
            <a:xfrm>
              <a:off x="6854" y="4134"/>
              <a:ext cx="206" cy="145"/>
            </a:xfrm>
            <a:custGeom>
              <a:avLst/>
              <a:gdLst>
                <a:gd name="T0" fmla="*/ 70 w 87"/>
                <a:gd name="T1" fmla="*/ 11 h 61"/>
                <a:gd name="T2" fmla="*/ 87 w 87"/>
                <a:gd name="T3" fmla="*/ 43 h 61"/>
                <a:gd name="T4" fmla="*/ 42 w 87"/>
                <a:gd name="T5" fmla="*/ 56 h 61"/>
                <a:gd name="T6" fmla="*/ 6 w 87"/>
                <a:gd name="T7" fmla="*/ 21 h 61"/>
                <a:gd name="T8" fmla="*/ 14 w 87"/>
                <a:gd name="T9" fmla="*/ 0 h 61"/>
                <a:gd name="T10" fmla="*/ 70 w 87"/>
                <a:gd name="T11" fmla="*/ 11 h 61"/>
              </a:gdLst>
              <a:ahLst/>
              <a:cxnLst>
                <a:cxn ang="0">
                  <a:pos x="T0" y="T1"/>
                </a:cxn>
                <a:cxn ang="0">
                  <a:pos x="T2" y="T3"/>
                </a:cxn>
                <a:cxn ang="0">
                  <a:pos x="T4" y="T5"/>
                </a:cxn>
                <a:cxn ang="0">
                  <a:pos x="T6" y="T7"/>
                </a:cxn>
                <a:cxn ang="0">
                  <a:pos x="T8" y="T9"/>
                </a:cxn>
                <a:cxn ang="0">
                  <a:pos x="T10" y="T11"/>
                </a:cxn>
              </a:cxnLst>
              <a:rect l="0" t="0" r="r" b="b"/>
              <a:pathLst>
                <a:path w="87" h="61">
                  <a:moveTo>
                    <a:pt x="70" y="11"/>
                  </a:moveTo>
                  <a:cubicBezTo>
                    <a:pt x="70" y="11"/>
                    <a:pt x="66" y="24"/>
                    <a:pt x="87" y="43"/>
                  </a:cubicBezTo>
                  <a:cubicBezTo>
                    <a:pt x="87" y="43"/>
                    <a:pt x="65" y="61"/>
                    <a:pt x="42" y="56"/>
                  </a:cubicBezTo>
                  <a:cubicBezTo>
                    <a:pt x="19" y="50"/>
                    <a:pt x="0" y="32"/>
                    <a:pt x="6" y="21"/>
                  </a:cubicBezTo>
                  <a:cubicBezTo>
                    <a:pt x="11" y="10"/>
                    <a:pt x="14" y="0"/>
                    <a:pt x="14" y="0"/>
                  </a:cubicBezTo>
                  <a:lnTo>
                    <a:pt x="70" y="11"/>
                  </a:lnTo>
                  <a:close/>
                </a:path>
              </a:pathLst>
            </a:custGeom>
            <a:solidFill>
              <a:srgbClr val="FDD4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95">
              <a:extLst>
                <a:ext uri="{FF2B5EF4-FFF2-40B4-BE49-F238E27FC236}">
                  <a16:creationId xmlns:a16="http://schemas.microsoft.com/office/drawing/2014/main" id="{CC00A764-DB43-4DB6-9B55-1BDB5A4775D7}"/>
                </a:ext>
              </a:extLst>
            </p:cNvPr>
            <p:cNvSpPr>
              <a:spLocks/>
            </p:cNvSpPr>
            <p:nvPr/>
          </p:nvSpPr>
          <p:spPr bwMode="auto">
            <a:xfrm>
              <a:off x="6882" y="4134"/>
              <a:ext cx="164" cy="85"/>
            </a:xfrm>
            <a:custGeom>
              <a:avLst/>
              <a:gdLst>
                <a:gd name="T0" fmla="*/ 34 w 69"/>
                <a:gd name="T1" fmla="*/ 29 h 36"/>
                <a:gd name="T2" fmla="*/ 69 w 69"/>
                <a:gd name="T3" fmla="*/ 36 h 36"/>
                <a:gd name="T4" fmla="*/ 58 w 69"/>
                <a:gd name="T5" fmla="*/ 11 h 36"/>
                <a:gd name="T6" fmla="*/ 2 w 69"/>
                <a:gd name="T7" fmla="*/ 0 h 36"/>
                <a:gd name="T8" fmla="*/ 0 w 69"/>
                <a:gd name="T9" fmla="*/ 7 h 36"/>
                <a:gd name="T10" fmla="*/ 34 w 69"/>
                <a:gd name="T11" fmla="*/ 29 h 36"/>
              </a:gdLst>
              <a:ahLst/>
              <a:cxnLst>
                <a:cxn ang="0">
                  <a:pos x="T0" y="T1"/>
                </a:cxn>
                <a:cxn ang="0">
                  <a:pos x="T2" y="T3"/>
                </a:cxn>
                <a:cxn ang="0">
                  <a:pos x="T4" y="T5"/>
                </a:cxn>
                <a:cxn ang="0">
                  <a:pos x="T6" y="T7"/>
                </a:cxn>
                <a:cxn ang="0">
                  <a:pos x="T8" y="T9"/>
                </a:cxn>
                <a:cxn ang="0">
                  <a:pos x="T10" y="T11"/>
                </a:cxn>
              </a:cxnLst>
              <a:rect l="0" t="0" r="r" b="b"/>
              <a:pathLst>
                <a:path w="69" h="36">
                  <a:moveTo>
                    <a:pt x="34" y="29"/>
                  </a:moveTo>
                  <a:cubicBezTo>
                    <a:pt x="46" y="33"/>
                    <a:pt x="58" y="35"/>
                    <a:pt x="69" y="36"/>
                  </a:cubicBezTo>
                  <a:cubicBezTo>
                    <a:pt x="55" y="21"/>
                    <a:pt x="58" y="11"/>
                    <a:pt x="58" y="11"/>
                  </a:cubicBezTo>
                  <a:cubicBezTo>
                    <a:pt x="2" y="0"/>
                    <a:pt x="2" y="0"/>
                    <a:pt x="2" y="0"/>
                  </a:cubicBezTo>
                  <a:cubicBezTo>
                    <a:pt x="2" y="0"/>
                    <a:pt x="1" y="3"/>
                    <a:pt x="0" y="7"/>
                  </a:cubicBezTo>
                  <a:cubicBezTo>
                    <a:pt x="9" y="17"/>
                    <a:pt x="20" y="24"/>
                    <a:pt x="34" y="29"/>
                  </a:cubicBezTo>
                  <a:close/>
                </a:path>
              </a:pathLst>
            </a:custGeom>
            <a:solidFill>
              <a:srgbClr val="FBC4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96">
              <a:extLst>
                <a:ext uri="{FF2B5EF4-FFF2-40B4-BE49-F238E27FC236}">
                  <a16:creationId xmlns:a16="http://schemas.microsoft.com/office/drawing/2014/main" id="{8DAE098F-6366-4A46-87CA-88337899884C}"/>
                </a:ext>
              </a:extLst>
            </p:cNvPr>
            <p:cNvSpPr>
              <a:spLocks/>
            </p:cNvSpPr>
            <p:nvPr/>
          </p:nvSpPr>
          <p:spPr bwMode="auto">
            <a:xfrm>
              <a:off x="6762" y="3600"/>
              <a:ext cx="464" cy="570"/>
            </a:xfrm>
            <a:custGeom>
              <a:avLst/>
              <a:gdLst>
                <a:gd name="T0" fmla="*/ 185 w 196"/>
                <a:gd name="T1" fmla="*/ 82 h 241"/>
                <a:gd name="T2" fmla="*/ 93 w 196"/>
                <a:gd name="T3" fmla="*/ 0 h 241"/>
                <a:gd name="T4" fmla="*/ 0 w 196"/>
                <a:gd name="T5" fmla="*/ 92 h 241"/>
                <a:gd name="T6" fmla="*/ 0 w 196"/>
                <a:gd name="T7" fmla="*/ 94 h 241"/>
                <a:gd name="T8" fmla="*/ 0 w 196"/>
                <a:gd name="T9" fmla="*/ 94 h 241"/>
                <a:gd name="T10" fmla="*/ 0 w 196"/>
                <a:gd name="T11" fmla="*/ 146 h 241"/>
                <a:gd name="T12" fmla="*/ 60 w 196"/>
                <a:gd name="T13" fmla="*/ 233 h 241"/>
                <a:gd name="T14" fmla="*/ 116 w 196"/>
                <a:gd name="T15" fmla="*/ 241 h 241"/>
                <a:gd name="T16" fmla="*/ 133 w 196"/>
                <a:gd name="T17" fmla="*/ 235 h 241"/>
                <a:gd name="T18" fmla="*/ 185 w 196"/>
                <a:gd name="T19" fmla="*/ 82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6" h="241">
                  <a:moveTo>
                    <a:pt x="185" y="82"/>
                  </a:moveTo>
                  <a:cubicBezTo>
                    <a:pt x="178" y="36"/>
                    <a:pt x="141" y="0"/>
                    <a:pt x="93" y="0"/>
                  </a:cubicBezTo>
                  <a:cubicBezTo>
                    <a:pt x="42" y="0"/>
                    <a:pt x="0" y="41"/>
                    <a:pt x="0" y="92"/>
                  </a:cubicBezTo>
                  <a:cubicBezTo>
                    <a:pt x="0" y="93"/>
                    <a:pt x="0" y="93"/>
                    <a:pt x="0" y="94"/>
                  </a:cubicBezTo>
                  <a:cubicBezTo>
                    <a:pt x="0" y="94"/>
                    <a:pt x="0" y="94"/>
                    <a:pt x="0" y="94"/>
                  </a:cubicBezTo>
                  <a:cubicBezTo>
                    <a:pt x="0" y="146"/>
                    <a:pt x="0" y="146"/>
                    <a:pt x="0" y="146"/>
                  </a:cubicBezTo>
                  <a:cubicBezTo>
                    <a:pt x="0" y="184"/>
                    <a:pt x="24" y="220"/>
                    <a:pt x="60" y="233"/>
                  </a:cubicBezTo>
                  <a:cubicBezTo>
                    <a:pt x="83" y="241"/>
                    <a:pt x="104" y="241"/>
                    <a:pt x="116" y="241"/>
                  </a:cubicBezTo>
                  <a:cubicBezTo>
                    <a:pt x="122" y="241"/>
                    <a:pt x="128" y="239"/>
                    <a:pt x="133" y="235"/>
                  </a:cubicBezTo>
                  <a:cubicBezTo>
                    <a:pt x="175" y="202"/>
                    <a:pt x="196" y="152"/>
                    <a:pt x="185" y="82"/>
                  </a:cubicBezTo>
                  <a:close/>
                </a:path>
              </a:pathLst>
            </a:custGeom>
            <a:solidFill>
              <a:srgbClr val="FDD4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97">
              <a:extLst>
                <a:ext uri="{FF2B5EF4-FFF2-40B4-BE49-F238E27FC236}">
                  <a16:creationId xmlns:a16="http://schemas.microsoft.com/office/drawing/2014/main" id="{54A9E6C8-96F3-427C-8AE3-594CD0BC4792}"/>
                </a:ext>
              </a:extLst>
            </p:cNvPr>
            <p:cNvSpPr>
              <a:spLocks/>
            </p:cNvSpPr>
            <p:nvPr/>
          </p:nvSpPr>
          <p:spPr bwMode="auto">
            <a:xfrm>
              <a:off x="6700" y="3571"/>
              <a:ext cx="490" cy="589"/>
            </a:xfrm>
            <a:custGeom>
              <a:avLst/>
              <a:gdLst>
                <a:gd name="T0" fmla="*/ 203 w 207"/>
                <a:gd name="T1" fmla="*/ 67 h 249"/>
                <a:gd name="T2" fmla="*/ 143 w 207"/>
                <a:gd name="T3" fmla="*/ 144 h 249"/>
                <a:gd name="T4" fmla="*/ 114 w 207"/>
                <a:gd name="T5" fmla="*/ 210 h 249"/>
                <a:gd name="T6" fmla="*/ 62 w 207"/>
                <a:gd name="T7" fmla="*/ 239 h 249"/>
                <a:gd name="T8" fmla="*/ 0 w 207"/>
                <a:gd name="T9" fmla="*/ 136 h 249"/>
                <a:gd name="T10" fmla="*/ 119 w 207"/>
                <a:gd name="T11" fmla="*/ 0 h 249"/>
                <a:gd name="T12" fmla="*/ 203 w 207"/>
                <a:gd name="T13" fmla="*/ 67 h 249"/>
              </a:gdLst>
              <a:ahLst/>
              <a:cxnLst>
                <a:cxn ang="0">
                  <a:pos x="T0" y="T1"/>
                </a:cxn>
                <a:cxn ang="0">
                  <a:pos x="T2" y="T3"/>
                </a:cxn>
                <a:cxn ang="0">
                  <a:pos x="T4" y="T5"/>
                </a:cxn>
                <a:cxn ang="0">
                  <a:pos x="T6" y="T7"/>
                </a:cxn>
                <a:cxn ang="0">
                  <a:pos x="T8" y="T9"/>
                </a:cxn>
                <a:cxn ang="0">
                  <a:pos x="T10" y="T11"/>
                </a:cxn>
                <a:cxn ang="0">
                  <a:pos x="T12" y="T13"/>
                </a:cxn>
              </a:cxnLst>
              <a:rect l="0" t="0" r="r" b="b"/>
              <a:pathLst>
                <a:path w="207" h="249">
                  <a:moveTo>
                    <a:pt x="203" y="67"/>
                  </a:moveTo>
                  <a:cubicBezTo>
                    <a:pt x="203" y="67"/>
                    <a:pt x="207" y="118"/>
                    <a:pt x="143" y="144"/>
                  </a:cubicBezTo>
                  <a:cubicBezTo>
                    <a:pt x="143" y="144"/>
                    <a:pt x="119" y="172"/>
                    <a:pt x="114" y="210"/>
                  </a:cubicBezTo>
                  <a:cubicBezTo>
                    <a:pt x="112" y="235"/>
                    <a:pt x="85" y="249"/>
                    <a:pt x="62" y="239"/>
                  </a:cubicBezTo>
                  <a:cubicBezTo>
                    <a:pt x="31" y="225"/>
                    <a:pt x="0" y="196"/>
                    <a:pt x="0" y="136"/>
                  </a:cubicBezTo>
                  <a:cubicBezTo>
                    <a:pt x="0" y="20"/>
                    <a:pt x="82" y="0"/>
                    <a:pt x="119" y="0"/>
                  </a:cubicBezTo>
                  <a:cubicBezTo>
                    <a:pt x="159" y="0"/>
                    <a:pt x="203" y="23"/>
                    <a:pt x="203" y="67"/>
                  </a:cubicBezTo>
                  <a:close/>
                </a:path>
              </a:pathLst>
            </a:custGeom>
            <a:solidFill>
              <a:srgbClr val="5D46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98">
              <a:extLst>
                <a:ext uri="{FF2B5EF4-FFF2-40B4-BE49-F238E27FC236}">
                  <a16:creationId xmlns:a16="http://schemas.microsoft.com/office/drawing/2014/main" id="{34582F63-EEA0-4E43-9B70-10573E3F883C}"/>
                </a:ext>
              </a:extLst>
            </p:cNvPr>
            <p:cNvSpPr>
              <a:spLocks/>
            </p:cNvSpPr>
            <p:nvPr/>
          </p:nvSpPr>
          <p:spPr bwMode="auto">
            <a:xfrm>
              <a:off x="6489" y="3751"/>
              <a:ext cx="289" cy="442"/>
            </a:xfrm>
            <a:custGeom>
              <a:avLst/>
              <a:gdLst>
                <a:gd name="T0" fmla="*/ 121 w 122"/>
                <a:gd name="T1" fmla="*/ 48 h 187"/>
                <a:gd name="T2" fmla="*/ 93 w 122"/>
                <a:gd name="T3" fmla="*/ 8 h 187"/>
                <a:gd name="T4" fmla="*/ 39 w 122"/>
                <a:gd name="T5" fmla="*/ 82 h 187"/>
                <a:gd name="T6" fmla="*/ 0 w 122"/>
                <a:gd name="T7" fmla="*/ 168 h 187"/>
                <a:gd name="T8" fmla="*/ 121 w 122"/>
                <a:gd name="T9" fmla="*/ 48 h 187"/>
              </a:gdLst>
              <a:ahLst/>
              <a:cxnLst>
                <a:cxn ang="0">
                  <a:pos x="T0" y="T1"/>
                </a:cxn>
                <a:cxn ang="0">
                  <a:pos x="T2" y="T3"/>
                </a:cxn>
                <a:cxn ang="0">
                  <a:pos x="T4" y="T5"/>
                </a:cxn>
                <a:cxn ang="0">
                  <a:pos x="T6" y="T7"/>
                </a:cxn>
                <a:cxn ang="0">
                  <a:pos x="T8" y="T9"/>
                </a:cxn>
              </a:cxnLst>
              <a:rect l="0" t="0" r="r" b="b"/>
              <a:pathLst>
                <a:path w="122" h="187">
                  <a:moveTo>
                    <a:pt x="121" y="48"/>
                  </a:moveTo>
                  <a:cubicBezTo>
                    <a:pt x="122" y="29"/>
                    <a:pt x="112" y="11"/>
                    <a:pt x="93" y="8"/>
                  </a:cubicBezTo>
                  <a:cubicBezTo>
                    <a:pt x="47" y="0"/>
                    <a:pt x="42" y="62"/>
                    <a:pt x="39" y="82"/>
                  </a:cubicBezTo>
                  <a:cubicBezTo>
                    <a:pt x="30" y="130"/>
                    <a:pt x="0" y="168"/>
                    <a:pt x="0" y="168"/>
                  </a:cubicBezTo>
                  <a:cubicBezTo>
                    <a:pt x="73" y="187"/>
                    <a:pt x="117" y="109"/>
                    <a:pt x="121" y="48"/>
                  </a:cubicBezTo>
                  <a:close/>
                </a:path>
              </a:pathLst>
            </a:custGeom>
            <a:solidFill>
              <a:srgbClr val="523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99">
              <a:extLst>
                <a:ext uri="{FF2B5EF4-FFF2-40B4-BE49-F238E27FC236}">
                  <a16:creationId xmlns:a16="http://schemas.microsoft.com/office/drawing/2014/main" id="{4F1CDBC2-E1DC-43C2-BF94-7126CC9660F6}"/>
                </a:ext>
              </a:extLst>
            </p:cNvPr>
            <p:cNvSpPr>
              <a:spLocks/>
            </p:cNvSpPr>
            <p:nvPr/>
          </p:nvSpPr>
          <p:spPr bwMode="auto">
            <a:xfrm>
              <a:off x="7398" y="5828"/>
              <a:ext cx="377" cy="258"/>
            </a:xfrm>
            <a:custGeom>
              <a:avLst/>
              <a:gdLst>
                <a:gd name="T0" fmla="*/ 154 w 159"/>
                <a:gd name="T1" fmla="*/ 53 h 109"/>
                <a:gd name="T2" fmla="*/ 119 w 159"/>
                <a:gd name="T3" fmla="*/ 50 h 109"/>
                <a:gd name="T4" fmla="*/ 115 w 159"/>
                <a:gd name="T5" fmla="*/ 52 h 109"/>
                <a:gd name="T6" fmla="*/ 61 w 159"/>
                <a:gd name="T7" fmla="*/ 42 h 109"/>
                <a:gd name="T8" fmla="*/ 25 w 159"/>
                <a:gd name="T9" fmla="*/ 0 h 109"/>
                <a:gd name="T10" fmla="*/ 14 w 159"/>
                <a:gd name="T11" fmla="*/ 50 h 109"/>
                <a:gd name="T12" fmla="*/ 24 w 159"/>
                <a:gd name="T13" fmla="*/ 104 h 109"/>
                <a:gd name="T14" fmla="*/ 35 w 159"/>
                <a:gd name="T15" fmla="*/ 104 h 109"/>
                <a:gd name="T16" fmla="*/ 35 w 159"/>
                <a:gd name="T17" fmla="*/ 63 h 109"/>
                <a:gd name="T18" fmla="*/ 80 w 159"/>
                <a:gd name="T19" fmla="*/ 88 h 109"/>
                <a:gd name="T20" fmla="*/ 106 w 159"/>
                <a:gd name="T21" fmla="*/ 88 h 109"/>
                <a:gd name="T22" fmla="*/ 156 w 159"/>
                <a:gd name="T23" fmla="*/ 59 h 109"/>
                <a:gd name="T24" fmla="*/ 154 w 159"/>
                <a:gd name="T25"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09">
                  <a:moveTo>
                    <a:pt x="154" y="53"/>
                  </a:moveTo>
                  <a:cubicBezTo>
                    <a:pt x="119" y="50"/>
                    <a:pt x="119" y="50"/>
                    <a:pt x="119" y="50"/>
                  </a:cubicBezTo>
                  <a:cubicBezTo>
                    <a:pt x="115" y="52"/>
                    <a:pt x="115" y="52"/>
                    <a:pt x="115" y="52"/>
                  </a:cubicBezTo>
                  <a:cubicBezTo>
                    <a:pt x="97" y="60"/>
                    <a:pt x="75" y="56"/>
                    <a:pt x="61" y="42"/>
                  </a:cubicBezTo>
                  <a:cubicBezTo>
                    <a:pt x="61" y="42"/>
                    <a:pt x="24" y="2"/>
                    <a:pt x="25" y="0"/>
                  </a:cubicBezTo>
                  <a:cubicBezTo>
                    <a:pt x="25" y="0"/>
                    <a:pt x="0" y="14"/>
                    <a:pt x="14" y="50"/>
                  </a:cubicBezTo>
                  <a:cubicBezTo>
                    <a:pt x="27" y="87"/>
                    <a:pt x="24" y="104"/>
                    <a:pt x="24" y="104"/>
                  </a:cubicBezTo>
                  <a:cubicBezTo>
                    <a:pt x="24" y="104"/>
                    <a:pt x="29" y="109"/>
                    <a:pt x="35" y="104"/>
                  </a:cubicBezTo>
                  <a:cubicBezTo>
                    <a:pt x="35" y="63"/>
                    <a:pt x="35" y="63"/>
                    <a:pt x="35" y="63"/>
                  </a:cubicBezTo>
                  <a:cubicBezTo>
                    <a:pt x="80" y="88"/>
                    <a:pt x="80" y="88"/>
                    <a:pt x="80" y="88"/>
                  </a:cubicBezTo>
                  <a:cubicBezTo>
                    <a:pt x="88" y="93"/>
                    <a:pt x="98" y="93"/>
                    <a:pt x="106" y="88"/>
                  </a:cubicBezTo>
                  <a:cubicBezTo>
                    <a:pt x="156" y="59"/>
                    <a:pt x="156" y="59"/>
                    <a:pt x="156" y="59"/>
                  </a:cubicBezTo>
                  <a:cubicBezTo>
                    <a:pt x="159" y="58"/>
                    <a:pt x="158" y="54"/>
                    <a:pt x="154" y="53"/>
                  </a:cubicBezTo>
                </a:path>
              </a:pathLst>
            </a:custGeom>
            <a:solidFill>
              <a:srgbClr val="B43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100">
              <a:extLst>
                <a:ext uri="{FF2B5EF4-FFF2-40B4-BE49-F238E27FC236}">
                  <a16:creationId xmlns:a16="http://schemas.microsoft.com/office/drawing/2014/main" id="{3BDD9D23-34D0-4218-BC50-BA4241C18C1E}"/>
                </a:ext>
              </a:extLst>
            </p:cNvPr>
            <p:cNvSpPr>
              <a:spLocks/>
            </p:cNvSpPr>
            <p:nvPr/>
          </p:nvSpPr>
          <p:spPr bwMode="auto">
            <a:xfrm>
              <a:off x="7029" y="4307"/>
              <a:ext cx="653" cy="821"/>
            </a:xfrm>
            <a:custGeom>
              <a:avLst/>
              <a:gdLst>
                <a:gd name="T0" fmla="*/ 45 w 276"/>
                <a:gd name="T1" fmla="*/ 0 h 347"/>
                <a:gd name="T2" fmla="*/ 0 w 276"/>
                <a:gd name="T3" fmla="*/ 67 h 347"/>
                <a:gd name="T4" fmla="*/ 82 w 276"/>
                <a:gd name="T5" fmla="*/ 298 h 347"/>
                <a:gd name="T6" fmla="*/ 199 w 276"/>
                <a:gd name="T7" fmla="*/ 172 h 347"/>
                <a:gd name="T8" fmla="*/ 252 w 276"/>
                <a:gd name="T9" fmla="*/ 140 h 347"/>
                <a:gd name="T10" fmla="*/ 271 w 276"/>
                <a:gd name="T11" fmla="*/ 122 h 347"/>
                <a:gd name="T12" fmla="*/ 271 w 276"/>
                <a:gd name="T13" fmla="*/ 110 h 347"/>
                <a:gd name="T14" fmla="*/ 176 w 276"/>
                <a:gd name="T15" fmla="*/ 151 h 347"/>
                <a:gd name="T16" fmla="*/ 86 w 276"/>
                <a:gd name="T17" fmla="*/ 214 h 347"/>
                <a:gd name="T18" fmla="*/ 79 w 276"/>
                <a:gd name="T19" fmla="*/ 210 h 347"/>
                <a:gd name="T20" fmla="*/ 45 w 276"/>
                <a:gd name="T21"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6" h="347">
                  <a:moveTo>
                    <a:pt x="45" y="0"/>
                  </a:moveTo>
                  <a:cubicBezTo>
                    <a:pt x="30" y="0"/>
                    <a:pt x="0" y="9"/>
                    <a:pt x="0" y="67"/>
                  </a:cubicBezTo>
                  <a:cubicBezTo>
                    <a:pt x="0" y="125"/>
                    <a:pt x="10" y="347"/>
                    <a:pt x="82" y="298"/>
                  </a:cubicBezTo>
                  <a:cubicBezTo>
                    <a:pt x="155" y="250"/>
                    <a:pt x="199" y="172"/>
                    <a:pt x="199" y="172"/>
                  </a:cubicBezTo>
                  <a:cubicBezTo>
                    <a:pt x="199" y="172"/>
                    <a:pt x="234" y="167"/>
                    <a:pt x="252" y="140"/>
                  </a:cubicBezTo>
                  <a:cubicBezTo>
                    <a:pt x="257" y="133"/>
                    <a:pt x="264" y="127"/>
                    <a:pt x="271" y="122"/>
                  </a:cubicBezTo>
                  <a:cubicBezTo>
                    <a:pt x="276" y="119"/>
                    <a:pt x="276" y="112"/>
                    <a:pt x="271" y="110"/>
                  </a:cubicBezTo>
                  <a:cubicBezTo>
                    <a:pt x="250" y="101"/>
                    <a:pt x="205" y="92"/>
                    <a:pt x="176" y="151"/>
                  </a:cubicBezTo>
                  <a:cubicBezTo>
                    <a:pt x="86" y="214"/>
                    <a:pt x="86" y="214"/>
                    <a:pt x="86" y="214"/>
                  </a:cubicBezTo>
                  <a:cubicBezTo>
                    <a:pt x="83" y="216"/>
                    <a:pt x="78" y="214"/>
                    <a:pt x="79" y="210"/>
                  </a:cubicBezTo>
                  <a:cubicBezTo>
                    <a:pt x="82" y="166"/>
                    <a:pt x="88" y="0"/>
                    <a:pt x="45" y="0"/>
                  </a:cubicBezTo>
                  <a:close/>
                </a:path>
              </a:pathLst>
            </a:custGeom>
            <a:solidFill>
              <a:srgbClr val="FDD4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101">
              <a:extLst>
                <a:ext uri="{FF2B5EF4-FFF2-40B4-BE49-F238E27FC236}">
                  <a16:creationId xmlns:a16="http://schemas.microsoft.com/office/drawing/2014/main" id="{308B2717-3CB6-432C-8874-B1496A195141}"/>
                </a:ext>
              </a:extLst>
            </p:cNvPr>
            <p:cNvSpPr>
              <a:spLocks/>
            </p:cNvSpPr>
            <p:nvPr/>
          </p:nvSpPr>
          <p:spPr bwMode="auto">
            <a:xfrm>
              <a:off x="7029" y="4335"/>
              <a:ext cx="452" cy="793"/>
            </a:xfrm>
            <a:custGeom>
              <a:avLst/>
              <a:gdLst>
                <a:gd name="T0" fmla="*/ 90 w 191"/>
                <a:gd name="T1" fmla="*/ 268 h 335"/>
                <a:gd name="T2" fmla="*/ 9 w 191"/>
                <a:gd name="T3" fmla="*/ 41 h 335"/>
                <a:gd name="T4" fmla="*/ 17 w 191"/>
                <a:gd name="T5" fmla="*/ 0 h 335"/>
                <a:gd name="T6" fmla="*/ 0 w 191"/>
                <a:gd name="T7" fmla="*/ 55 h 335"/>
                <a:gd name="T8" fmla="*/ 82 w 191"/>
                <a:gd name="T9" fmla="*/ 286 h 335"/>
                <a:gd name="T10" fmla="*/ 191 w 191"/>
                <a:gd name="T11" fmla="*/ 172 h 335"/>
                <a:gd name="T12" fmla="*/ 90 w 191"/>
                <a:gd name="T13" fmla="*/ 268 h 335"/>
              </a:gdLst>
              <a:ahLst/>
              <a:cxnLst>
                <a:cxn ang="0">
                  <a:pos x="T0" y="T1"/>
                </a:cxn>
                <a:cxn ang="0">
                  <a:pos x="T2" y="T3"/>
                </a:cxn>
                <a:cxn ang="0">
                  <a:pos x="T4" y="T5"/>
                </a:cxn>
                <a:cxn ang="0">
                  <a:pos x="T6" y="T7"/>
                </a:cxn>
                <a:cxn ang="0">
                  <a:pos x="T8" y="T9"/>
                </a:cxn>
                <a:cxn ang="0">
                  <a:pos x="T10" y="T11"/>
                </a:cxn>
                <a:cxn ang="0">
                  <a:pos x="T12" y="T13"/>
                </a:cxn>
              </a:cxnLst>
              <a:rect l="0" t="0" r="r" b="b"/>
              <a:pathLst>
                <a:path w="191" h="335">
                  <a:moveTo>
                    <a:pt x="90" y="268"/>
                  </a:moveTo>
                  <a:cubicBezTo>
                    <a:pt x="17" y="316"/>
                    <a:pt x="9" y="100"/>
                    <a:pt x="9" y="41"/>
                  </a:cubicBezTo>
                  <a:cubicBezTo>
                    <a:pt x="9" y="23"/>
                    <a:pt x="12" y="10"/>
                    <a:pt x="17" y="0"/>
                  </a:cubicBezTo>
                  <a:cubicBezTo>
                    <a:pt x="7" y="10"/>
                    <a:pt x="0" y="26"/>
                    <a:pt x="0" y="55"/>
                  </a:cubicBezTo>
                  <a:cubicBezTo>
                    <a:pt x="0" y="113"/>
                    <a:pt x="10" y="335"/>
                    <a:pt x="82" y="286"/>
                  </a:cubicBezTo>
                  <a:cubicBezTo>
                    <a:pt x="137" y="250"/>
                    <a:pt x="176" y="196"/>
                    <a:pt x="191" y="172"/>
                  </a:cubicBezTo>
                  <a:cubicBezTo>
                    <a:pt x="172" y="199"/>
                    <a:pt x="136" y="237"/>
                    <a:pt x="90" y="268"/>
                  </a:cubicBezTo>
                  <a:close/>
                </a:path>
              </a:pathLst>
            </a:custGeom>
            <a:solidFill>
              <a:srgbClr val="FBC4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Oval 102">
              <a:extLst>
                <a:ext uri="{FF2B5EF4-FFF2-40B4-BE49-F238E27FC236}">
                  <a16:creationId xmlns:a16="http://schemas.microsoft.com/office/drawing/2014/main" id="{CFEECD70-B106-4DAF-B51D-5042ADCE3339}"/>
                </a:ext>
              </a:extLst>
            </p:cNvPr>
            <p:cNvSpPr>
              <a:spLocks noChangeArrowheads="1"/>
            </p:cNvSpPr>
            <p:nvPr/>
          </p:nvSpPr>
          <p:spPr bwMode="auto">
            <a:xfrm>
              <a:off x="6953" y="3902"/>
              <a:ext cx="107" cy="109"/>
            </a:xfrm>
            <a:prstGeom prst="ellipse">
              <a:avLst/>
            </a:prstGeom>
            <a:solidFill>
              <a:srgbClr val="FDD4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7" name="Picture 103">
              <a:extLst>
                <a:ext uri="{FF2B5EF4-FFF2-40B4-BE49-F238E27FC236}">
                  <a16:creationId xmlns:a16="http://schemas.microsoft.com/office/drawing/2014/main" id="{1A8B2341-E098-48CB-B64D-E710073696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0" y="5130"/>
              <a:ext cx="131" cy="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104">
              <a:extLst>
                <a:ext uri="{FF2B5EF4-FFF2-40B4-BE49-F238E27FC236}">
                  <a16:creationId xmlns:a16="http://schemas.microsoft.com/office/drawing/2014/main" id="{ECAC4AAC-DEFF-4C5B-97C5-1E38BD563C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6" y="5821"/>
              <a:ext cx="40"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 name="Freeform 105">
              <a:extLst>
                <a:ext uri="{FF2B5EF4-FFF2-40B4-BE49-F238E27FC236}">
                  <a16:creationId xmlns:a16="http://schemas.microsoft.com/office/drawing/2014/main" id="{FFF65A17-4B42-4630-AEA0-2CA1CC6BDE6A}"/>
                </a:ext>
              </a:extLst>
            </p:cNvPr>
            <p:cNvSpPr>
              <a:spLocks/>
            </p:cNvSpPr>
            <p:nvPr/>
          </p:nvSpPr>
          <p:spPr bwMode="auto">
            <a:xfrm>
              <a:off x="9238" y="4435"/>
              <a:ext cx="116" cy="392"/>
            </a:xfrm>
            <a:custGeom>
              <a:avLst/>
              <a:gdLst>
                <a:gd name="T0" fmla="*/ 37 w 49"/>
                <a:gd name="T1" fmla="*/ 0 h 166"/>
                <a:gd name="T2" fmla="*/ 13 w 49"/>
                <a:gd name="T3" fmla="*/ 14 h 166"/>
                <a:gd name="T4" fmla="*/ 0 w 49"/>
                <a:gd name="T5" fmla="*/ 156 h 166"/>
                <a:gd name="T6" fmla="*/ 37 w 49"/>
                <a:gd name="T7" fmla="*/ 0 h 166"/>
              </a:gdLst>
              <a:ahLst/>
              <a:cxnLst>
                <a:cxn ang="0">
                  <a:pos x="T0" y="T1"/>
                </a:cxn>
                <a:cxn ang="0">
                  <a:pos x="T2" y="T3"/>
                </a:cxn>
                <a:cxn ang="0">
                  <a:pos x="T4" y="T5"/>
                </a:cxn>
                <a:cxn ang="0">
                  <a:pos x="T6" y="T7"/>
                </a:cxn>
              </a:cxnLst>
              <a:rect l="0" t="0" r="r" b="b"/>
              <a:pathLst>
                <a:path w="49" h="166">
                  <a:moveTo>
                    <a:pt x="37" y="0"/>
                  </a:moveTo>
                  <a:cubicBezTo>
                    <a:pt x="29" y="7"/>
                    <a:pt x="21" y="11"/>
                    <a:pt x="13" y="14"/>
                  </a:cubicBezTo>
                  <a:cubicBezTo>
                    <a:pt x="13" y="13"/>
                    <a:pt x="10" y="103"/>
                    <a:pt x="0" y="156"/>
                  </a:cubicBezTo>
                  <a:cubicBezTo>
                    <a:pt x="49" y="166"/>
                    <a:pt x="47" y="77"/>
                    <a:pt x="37" y="0"/>
                  </a:cubicBezTo>
                  <a:close/>
                </a:path>
              </a:pathLst>
            </a:custGeom>
            <a:solidFill>
              <a:srgbClr val="FDD4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106">
              <a:extLst>
                <a:ext uri="{FF2B5EF4-FFF2-40B4-BE49-F238E27FC236}">
                  <a16:creationId xmlns:a16="http://schemas.microsoft.com/office/drawing/2014/main" id="{EACC44C0-67A0-4128-B2FF-82CBE4C79B4A}"/>
                </a:ext>
              </a:extLst>
            </p:cNvPr>
            <p:cNvSpPr>
              <a:spLocks/>
            </p:cNvSpPr>
            <p:nvPr/>
          </p:nvSpPr>
          <p:spPr bwMode="auto">
            <a:xfrm>
              <a:off x="9238" y="4456"/>
              <a:ext cx="73" cy="350"/>
            </a:xfrm>
            <a:custGeom>
              <a:avLst/>
              <a:gdLst>
                <a:gd name="T0" fmla="*/ 25 w 31"/>
                <a:gd name="T1" fmla="*/ 2 h 148"/>
                <a:gd name="T2" fmla="*/ 24 w 31"/>
                <a:gd name="T3" fmla="*/ 0 h 148"/>
                <a:gd name="T4" fmla="*/ 13 w 31"/>
                <a:gd name="T5" fmla="*/ 5 h 148"/>
                <a:gd name="T6" fmla="*/ 0 w 31"/>
                <a:gd name="T7" fmla="*/ 147 h 148"/>
                <a:gd name="T8" fmla="*/ 16 w 31"/>
                <a:gd name="T9" fmla="*/ 146 h 148"/>
                <a:gd name="T10" fmla="*/ 25 w 31"/>
                <a:gd name="T11" fmla="*/ 2 h 148"/>
              </a:gdLst>
              <a:ahLst/>
              <a:cxnLst>
                <a:cxn ang="0">
                  <a:pos x="T0" y="T1"/>
                </a:cxn>
                <a:cxn ang="0">
                  <a:pos x="T2" y="T3"/>
                </a:cxn>
                <a:cxn ang="0">
                  <a:pos x="T4" y="T5"/>
                </a:cxn>
                <a:cxn ang="0">
                  <a:pos x="T6" y="T7"/>
                </a:cxn>
                <a:cxn ang="0">
                  <a:pos x="T8" y="T9"/>
                </a:cxn>
                <a:cxn ang="0">
                  <a:pos x="T10" y="T11"/>
                </a:cxn>
              </a:cxnLst>
              <a:rect l="0" t="0" r="r" b="b"/>
              <a:pathLst>
                <a:path w="31" h="148">
                  <a:moveTo>
                    <a:pt x="25" y="2"/>
                  </a:moveTo>
                  <a:cubicBezTo>
                    <a:pt x="24" y="0"/>
                    <a:pt x="24" y="0"/>
                    <a:pt x="24" y="0"/>
                  </a:cubicBezTo>
                  <a:cubicBezTo>
                    <a:pt x="21" y="2"/>
                    <a:pt x="17" y="4"/>
                    <a:pt x="13" y="5"/>
                  </a:cubicBezTo>
                  <a:cubicBezTo>
                    <a:pt x="13" y="4"/>
                    <a:pt x="10" y="94"/>
                    <a:pt x="0" y="147"/>
                  </a:cubicBezTo>
                  <a:cubicBezTo>
                    <a:pt x="6" y="148"/>
                    <a:pt x="11" y="148"/>
                    <a:pt x="16" y="146"/>
                  </a:cubicBezTo>
                  <a:cubicBezTo>
                    <a:pt x="31" y="103"/>
                    <a:pt x="25" y="2"/>
                    <a:pt x="25" y="2"/>
                  </a:cubicBezTo>
                  <a:close/>
                </a:path>
              </a:pathLst>
            </a:custGeom>
            <a:solidFill>
              <a:srgbClr val="FBC4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107">
              <a:extLst>
                <a:ext uri="{FF2B5EF4-FFF2-40B4-BE49-F238E27FC236}">
                  <a16:creationId xmlns:a16="http://schemas.microsoft.com/office/drawing/2014/main" id="{3C49B2F4-6553-42CB-B578-FADD9F29C5FE}"/>
                </a:ext>
              </a:extLst>
            </p:cNvPr>
            <p:cNvSpPr>
              <a:spLocks/>
            </p:cNvSpPr>
            <p:nvPr/>
          </p:nvSpPr>
          <p:spPr bwMode="auto">
            <a:xfrm>
              <a:off x="8677" y="4080"/>
              <a:ext cx="662" cy="1119"/>
            </a:xfrm>
            <a:custGeom>
              <a:avLst/>
              <a:gdLst>
                <a:gd name="T0" fmla="*/ 280 w 280"/>
                <a:gd name="T1" fmla="*/ 147 h 473"/>
                <a:gd name="T2" fmla="*/ 264 w 280"/>
                <a:gd name="T3" fmla="*/ 56 h 473"/>
                <a:gd name="T4" fmla="*/ 189 w 280"/>
                <a:gd name="T5" fmla="*/ 4 h 473"/>
                <a:gd name="T6" fmla="*/ 188 w 280"/>
                <a:gd name="T7" fmla="*/ 4 h 473"/>
                <a:gd name="T8" fmla="*/ 188 w 280"/>
                <a:gd name="T9" fmla="*/ 4 h 473"/>
                <a:gd name="T10" fmla="*/ 52 w 280"/>
                <a:gd name="T11" fmla="*/ 77 h 473"/>
                <a:gd name="T12" fmla="*/ 27 w 280"/>
                <a:gd name="T13" fmla="*/ 104 h 473"/>
                <a:gd name="T14" fmla="*/ 1 w 280"/>
                <a:gd name="T15" fmla="*/ 255 h 473"/>
                <a:gd name="T16" fmla="*/ 20 w 280"/>
                <a:gd name="T17" fmla="*/ 262 h 473"/>
                <a:gd name="T18" fmla="*/ 20 w 280"/>
                <a:gd name="T19" fmla="*/ 401 h 473"/>
                <a:gd name="T20" fmla="*/ 225 w 280"/>
                <a:gd name="T21" fmla="*/ 395 h 473"/>
                <a:gd name="T22" fmla="*/ 232 w 280"/>
                <a:gd name="T23" fmla="*/ 384 h 473"/>
                <a:gd name="T24" fmla="*/ 250 w 280"/>
                <a:gd name="T25" fmla="*/ 164 h 473"/>
                <a:gd name="T26" fmla="*/ 250 w 280"/>
                <a:gd name="T27" fmla="*/ 164 h 473"/>
                <a:gd name="T28" fmla="*/ 280 w 280"/>
                <a:gd name="T29" fmla="*/ 14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 h="473">
                  <a:moveTo>
                    <a:pt x="280" y="147"/>
                  </a:moveTo>
                  <a:cubicBezTo>
                    <a:pt x="275" y="109"/>
                    <a:pt x="268" y="75"/>
                    <a:pt x="264" y="56"/>
                  </a:cubicBezTo>
                  <a:cubicBezTo>
                    <a:pt x="251" y="0"/>
                    <a:pt x="203" y="0"/>
                    <a:pt x="189" y="4"/>
                  </a:cubicBezTo>
                  <a:cubicBezTo>
                    <a:pt x="188" y="4"/>
                    <a:pt x="188" y="4"/>
                    <a:pt x="188" y="4"/>
                  </a:cubicBezTo>
                  <a:cubicBezTo>
                    <a:pt x="188" y="4"/>
                    <a:pt x="188" y="4"/>
                    <a:pt x="188" y="4"/>
                  </a:cubicBezTo>
                  <a:cubicBezTo>
                    <a:pt x="52" y="77"/>
                    <a:pt x="52" y="77"/>
                    <a:pt x="52" y="77"/>
                  </a:cubicBezTo>
                  <a:cubicBezTo>
                    <a:pt x="39" y="86"/>
                    <a:pt x="32" y="95"/>
                    <a:pt x="27" y="104"/>
                  </a:cubicBezTo>
                  <a:cubicBezTo>
                    <a:pt x="6" y="127"/>
                    <a:pt x="0" y="201"/>
                    <a:pt x="1" y="255"/>
                  </a:cubicBezTo>
                  <a:cubicBezTo>
                    <a:pt x="6" y="258"/>
                    <a:pt x="13" y="261"/>
                    <a:pt x="20" y="262"/>
                  </a:cubicBezTo>
                  <a:cubicBezTo>
                    <a:pt x="20" y="401"/>
                    <a:pt x="20" y="401"/>
                    <a:pt x="20" y="401"/>
                  </a:cubicBezTo>
                  <a:cubicBezTo>
                    <a:pt x="117" y="473"/>
                    <a:pt x="203" y="413"/>
                    <a:pt x="225" y="395"/>
                  </a:cubicBezTo>
                  <a:cubicBezTo>
                    <a:pt x="228" y="392"/>
                    <a:pt x="231" y="388"/>
                    <a:pt x="232" y="384"/>
                  </a:cubicBezTo>
                  <a:cubicBezTo>
                    <a:pt x="256" y="304"/>
                    <a:pt x="251" y="227"/>
                    <a:pt x="250" y="164"/>
                  </a:cubicBezTo>
                  <a:cubicBezTo>
                    <a:pt x="250" y="164"/>
                    <a:pt x="250" y="164"/>
                    <a:pt x="250" y="164"/>
                  </a:cubicBezTo>
                  <a:cubicBezTo>
                    <a:pt x="259" y="164"/>
                    <a:pt x="268" y="160"/>
                    <a:pt x="280" y="147"/>
                  </a:cubicBezTo>
                </a:path>
              </a:pathLst>
            </a:custGeom>
            <a:solidFill>
              <a:srgbClr val="B43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108">
              <a:extLst>
                <a:ext uri="{FF2B5EF4-FFF2-40B4-BE49-F238E27FC236}">
                  <a16:creationId xmlns:a16="http://schemas.microsoft.com/office/drawing/2014/main" id="{35415F19-AA30-4A5E-91E2-237CC571BBFE}"/>
                </a:ext>
              </a:extLst>
            </p:cNvPr>
            <p:cNvSpPr>
              <a:spLocks/>
            </p:cNvSpPr>
            <p:nvPr/>
          </p:nvSpPr>
          <p:spPr bwMode="auto">
            <a:xfrm>
              <a:off x="9122" y="4080"/>
              <a:ext cx="217" cy="388"/>
            </a:xfrm>
            <a:custGeom>
              <a:avLst/>
              <a:gdLst>
                <a:gd name="T0" fmla="*/ 33 w 92"/>
                <a:gd name="T1" fmla="*/ 29 h 164"/>
                <a:gd name="T2" fmla="*/ 62 w 92"/>
                <a:gd name="T3" fmla="*/ 164 h 164"/>
                <a:gd name="T4" fmla="*/ 92 w 92"/>
                <a:gd name="T5" fmla="*/ 147 h 164"/>
                <a:gd name="T6" fmla="*/ 76 w 92"/>
                <a:gd name="T7" fmla="*/ 56 h 164"/>
                <a:gd name="T8" fmla="*/ 1 w 92"/>
                <a:gd name="T9" fmla="*/ 4 h 164"/>
                <a:gd name="T10" fmla="*/ 0 w 92"/>
                <a:gd name="T11" fmla="*/ 4 h 164"/>
                <a:gd name="T12" fmla="*/ 33 w 92"/>
                <a:gd name="T13" fmla="*/ 29 h 164"/>
              </a:gdLst>
              <a:ahLst/>
              <a:cxnLst>
                <a:cxn ang="0">
                  <a:pos x="T0" y="T1"/>
                </a:cxn>
                <a:cxn ang="0">
                  <a:pos x="T2" y="T3"/>
                </a:cxn>
                <a:cxn ang="0">
                  <a:pos x="T4" y="T5"/>
                </a:cxn>
                <a:cxn ang="0">
                  <a:pos x="T6" y="T7"/>
                </a:cxn>
                <a:cxn ang="0">
                  <a:pos x="T8" y="T9"/>
                </a:cxn>
                <a:cxn ang="0">
                  <a:pos x="T10" y="T11"/>
                </a:cxn>
                <a:cxn ang="0">
                  <a:pos x="T12" y="T13"/>
                </a:cxn>
              </a:cxnLst>
              <a:rect l="0" t="0" r="r" b="b"/>
              <a:pathLst>
                <a:path w="92" h="164">
                  <a:moveTo>
                    <a:pt x="33" y="29"/>
                  </a:moveTo>
                  <a:cubicBezTo>
                    <a:pt x="48" y="47"/>
                    <a:pt x="61" y="97"/>
                    <a:pt x="62" y="164"/>
                  </a:cubicBezTo>
                  <a:cubicBezTo>
                    <a:pt x="71" y="164"/>
                    <a:pt x="80" y="160"/>
                    <a:pt x="92" y="147"/>
                  </a:cubicBezTo>
                  <a:cubicBezTo>
                    <a:pt x="87" y="109"/>
                    <a:pt x="80" y="75"/>
                    <a:pt x="76" y="56"/>
                  </a:cubicBezTo>
                  <a:cubicBezTo>
                    <a:pt x="63" y="0"/>
                    <a:pt x="15" y="0"/>
                    <a:pt x="1" y="4"/>
                  </a:cubicBezTo>
                  <a:cubicBezTo>
                    <a:pt x="0" y="4"/>
                    <a:pt x="0" y="4"/>
                    <a:pt x="0" y="4"/>
                  </a:cubicBezTo>
                  <a:cubicBezTo>
                    <a:pt x="3" y="3"/>
                    <a:pt x="12" y="4"/>
                    <a:pt x="33" y="29"/>
                  </a:cubicBezTo>
                  <a:close/>
                </a:path>
              </a:pathLst>
            </a:custGeom>
            <a:solidFill>
              <a:srgbClr val="B43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109">
              <a:extLst>
                <a:ext uri="{FF2B5EF4-FFF2-40B4-BE49-F238E27FC236}">
                  <a16:creationId xmlns:a16="http://schemas.microsoft.com/office/drawing/2014/main" id="{BDC32C8B-6DA3-4CFF-9672-E62DFBC08D88}"/>
                </a:ext>
              </a:extLst>
            </p:cNvPr>
            <p:cNvSpPr>
              <a:spLocks/>
            </p:cNvSpPr>
            <p:nvPr/>
          </p:nvSpPr>
          <p:spPr bwMode="auto">
            <a:xfrm>
              <a:off x="8624" y="5899"/>
              <a:ext cx="419" cy="242"/>
            </a:xfrm>
            <a:custGeom>
              <a:avLst/>
              <a:gdLst>
                <a:gd name="T0" fmla="*/ 145 w 177"/>
                <a:gd name="T1" fmla="*/ 84 h 102"/>
                <a:gd name="T2" fmla="*/ 32 w 177"/>
                <a:gd name="T3" fmla="*/ 84 h 102"/>
                <a:gd name="T4" fmla="*/ 32 w 177"/>
                <a:gd name="T5" fmla="*/ 18 h 102"/>
                <a:gd name="T6" fmla="*/ 145 w 177"/>
                <a:gd name="T7" fmla="*/ 18 h 102"/>
                <a:gd name="T8" fmla="*/ 145 w 177"/>
                <a:gd name="T9" fmla="*/ 84 h 102"/>
              </a:gdLst>
              <a:ahLst/>
              <a:cxnLst>
                <a:cxn ang="0">
                  <a:pos x="T0" y="T1"/>
                </a:cxn>
                <a:cxn ang="0">
                  <a:pos x="T2" y="T3"/>
                </a:cxn>
                <a:cxn ang="0">
                  <a:pos x="T4" y="T5"/>
                </a:cxn>
                <a:cxn ang="0">
                  <a:pos x="T6" y="T7"/>
                </a:cxn>
                <a:cxn ang="0">
                  <a:pos x="T8" y="T9"/>
                </a:cxn>
              </a:cxnLst>
              <a:rect l="0" t="0" r="r" b="b"/>
              <a:pathLst>
                <a:path w="177" h="102">
                  <a:moveTo>
                    <a:pt x="145" y="84"/>
                  </a:moveTo>
                  <a:cubicBezTo>
                    <a:pt x="114" y="102"/>
                    <a:pt x="63" y="102"/>
                    <a:pt x="32" y="84"/>
                  </a:cubicBezTo>
                  <a:cubicBezTo>
                    <a:pt x="0" y="66"/>
                    <a:pt x="0" y="36"/>
                    <a:pt x="32" y="18"/>
                  </a:cubicBezTo>
                  <a:cubicBezTo>
                    <a:pt x="63" y="0"/>
                    <a:pt x="114" y="0"/>
                    <a:pt x="145" y="18"/>
                  </a:cubicBezTo>
                  <a:cubicBezTo>
                    <a:pt x="177" y="36"/>
                    <a:pt x="177" y="66"/>
                    <a:pt x="145" y="84"/>
                  </a:cubicBezTo>
                </a:path>
              </a:pathLst>
            </a:custGeom>
            <a:solidFill>
              <a:srgbClr val="F1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110">
              <a:extLst>
                <a:ext uri="{FF2B5EF4-FFF2-40B4-BE49-F238E27FC236}">
                  <a16:creationId xmlns:a16="http://schemas.microsoft.com/office/drawing/2014/main" id="{A2A8437A-FCF5-4F7D-9E18-C59935D2A98E}"/>
                </a:ext>
              </a:extLst>
            </p:cNvPr>
            <p:cNvSpPr>
              <a:spLocks/>
            </p:cNvSpPr>
            <p:nvPr/>
          </p:nvSpPr>
          <p:spPr bwMode="auto">
            <a:xfrm>
              <a:off x="8641" y="5989"/>
              <a:ext cx="192" cy="47"/>
            </a:xfrm>
            <a:custGeom>
              <a:avLst/>
              <a:gdLst>
                <a:gd name="T0" fmla="*/ 81 w 81"/>
                <a:gd name="T1" fmla="*/ 0 h 20"/>
                <a:gd name="T2" fmla="*/ 5 w 81"/>
                <a:gd name="T3" fmla="*/ 0 h 20"/>
                <a:gd name="T4" fmla="*/ 2 w 81"/>
                <a:gd name="T5" fmla="*/ 20 h 20"/>
                <a:gd name="T6" fmla="*/ 81 w 81"/>
                <a:gd name="T7" fmla="*/ 20 h 20"/>
                <a:gd name="T8" fmla="*/ 81 w 81"/>
                <a:gd name="T9" fmla="*/ 0 h 20"/>
              </a:gdLst>
              <a:ahLst/>
              <a:cxnLst>
                <a:cxn ang="0">
                  <a:pos x="T0" y="T1"/>
                </a:cxn>
                <a:cxn ang="0">
                  <a:pos x="T2" y="T3"/>
                </a:cxn>
                <a:cxn ang="0">
                  <a:pos x="T4" y="T5"/>
                </a:cxn>
                <a:cxn ang="0">
                  <a:pos x="T6" y="T7"/>
                </a:cxn>
                <a:cxn ang="0">
                  <a:pos x="T8" y="T9"/>
                </a:cxn>
              </a:cxnLst>
              <a:rect l="0" t="0" r="r" b="b"/>
              <a:pathLst>
                <a:path w="81" h="20">
                  <a:moveTo>
                    <a:pt x="81" y="0"/>
                  </a:moveTo>
                  <a:cubicBezTo>
                    <a:pt x="5" y="0"/>
                    <a:pt x="5" y="0"/>
                    <a:pt x="5" y="0"/>
                  </a:cubicBezTo>
                  <a:cubicBezTo>
                    <a:pt x="1" y="6"/>
                    <a:pt x="0" y="13"/>
                    <a:pt x="2" y="20"/>
                  </a:cubicBezTo>
                  <a:cubicBezTo>
                    <a:pt x="81" y="20"/>
                    <a:pt x="81" y="20"/>
                    <a:pt x="81" y="20"/>
                  </a:cubicBezTo>
                  <a:cubicBezTo>
                    <a:pt x="81" y="0"/>
                    <a:pt x="81" y="0"/>
                    <a:pt x="81" y="0"/>
                  </a:cubicBezTo>
                </a:path>
              </a:pathLst>
            </a:custGeom>
            <a:solidFill>
              <a:srgbClr val="D8D8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111">
              <a:extLst>
                <a:ext uri="{FF2B5EF4-FFF2-40B4-BE49-F238E27FC236}">
                  <a16:creationId xmlns:a16="http://schemas.microsoft.com/office/drawing/2014/main" id="{49A56720-5717-4B83-B843-CB37970555A2}"/>
                </a:ext>
              </a:extLst>
            </p:cNvPr>
            <p:cNvSpPr>
              <a:spLocks/>
            </p:cNvSpPr>
            <p:nvPr/>
          </p:nvSpPr>
          <p:spPr bwMode="auto">
            <a:xfrm>
              <a:off x="8793" y="5596"/>
              <a:ext cx="82" cy="443"/>
            </a:xfrm>
            <a:custGeom>
              <a:avLst/>
              <a:gdLst>
                <a:gd name="T0" fmla="*/ 0 w 35"/>
                <a:gd name="T1" fmla="*/ 0 h 187"/>
                <a:gd name="T2" fmla="*/ 0 w 35"/>
                <a:gd name="T3" fmla="*/ 176 h 187"/>
                <a:gd name="T4" fmla="*/ 5 w 35"/>
                <a:gd name="T5" fmla="*/ 183 h 187"/>
                <a:gd name="T6" fmla="*/ 30 w 35"/>
                <a:gd name="T7" fmla="*/ 183 h 187"/>
                <a:gd name="T8" fmla="*/ 35 w 35"/>
                <a:gd name="T9" fmla="*/ 176 h 187"/>
                <a:gd name="T10" fmla="*/ 35 w 35"/>
                <a:gd name="T11" fmla="*/ 0 h 187"/>
                <a:gd name="T12" fmla="*/ 0 w 35"/>
                <a:gd name="T13" fmla="*/ 0 h 187"/>
              </a:gdLst>
              <a:ahLst/>
              <a:cxnLst>
                <a:cxn ang="0">
                  <a:pos x="T0" y="T1"/>
                </a:cxn>
                <a:cxn ang="0">
                  <a:pos x="T2" y="T3"/>
                </a:cxn>
                <a:cxn ang="0">
                  <a:pos x="T4" y="T5"/>
                </a:cxn>
                <a:cxn ang="0">
                  <a:pos x="T6" y="T7"/>
                </a:cxn>
                <a:cxn ang="0">
                  <a:pos x="T8" y="T9"/>
                </a:cxn>
                <a:cxn ang="0">
                  <a:pos x="T10" y="T11"/>
                </a:cxn>
                <a:cxn ang="0">
                  <a:pos x="T12" y="T13"/>
                </a:cxn>
              </a:cxnLst>
              <a:rect l="0" t="0" r="r" b="b"/>
              <a:pathLst>
                <a:path w="35" h="187">
                  <a:moveTo>
                    <a:pt x="0" y="0"/>
                  </a:moveTo>
                  <a:cubicBezTo>
                    <a:pt x="0" y="176"/>
                    <a:pt x="0" y="176"/>
                    <a:pt x="0" y="176"/>
                  </a:cubicBezTo>
                  <a:cubicBezTo>
                    <a:pt x="0" y="179"/>
                    <a:pt x="2" y="181"/>
                    <a:pt x="5" y="183"/>
                  </a:cubicBezTo>
                  <a:cubicBezTo>
                    <a:pt x="12" y="187"/>
                    <a:pt x="23" y="187"/>
                    <a:pt x="30" y="183"/>
                  </a:cubicBezTo>
                  <a:cubicBezTo>
                    <a:pt x="33" y="181"/>
                    <a:pt x="35" y="179"/>
                    <a:pt x="35" y="176"/>
                  </a:cubicBezTo>
                  <a:cubicBezTo>
                    <a:pt x="35" y="0"/>
                    <a:pt x="35" y="0"/>
                    <a:pt x="35" y="0"/>
                  </a:cubicBezTo>
                  <a:lnTo>
                    <a:pt x="0" y="0"/>
                  </a:ln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 name="Freeform 112">
              <a:extLst>
                <a:ext uri="{FF2B5EF4-FFF2-40B4-BE49-F238E27FC236}">
                  <a16:creationId xmlns:a16="http://schemas.microsoft.com/office/drawing/2014/main" id="{652AD128-8054-4343-A5DA-5A0976B047F7}"/>
                </a:ext>
              </a:extLst>
            </p:cNvPr>
            <p:cNvSpPr>
              <a:spLocks/>
            </p:cNvSpPr>
            <p:nvPr/>
          </p:nvSpPr>
          <p:spPr bwMode="auto">
            <a:xfrm>
              <a:off x="8643" y="6020"/>
              <a:ext cx="382" cy="151"/>
            </a:xfrm>
            <a:custGeom>
              <a:avLst/>
              <a:gdLst>
                <a:gd name="T0" fmla="*/ 137 w 161"/>
                <a:gd name="T1" fmla="*/ 33 h 64"/>
                <a:gd name="T2" fmla="*/ 24 w 161"/>
                <a:gd name="T3" fmla="*/ 33 h 64"/>
                <a:gd name="T4" fmla="*/ 0 w 161"/>
                <a:gd name="T5" fmla="*/ 0 h 64"/>
                <a:gd name="T6" fmla="*/ 0 w 161"/>
                <a:gd name="T7" fmla="*/ 13 h 64"/>
                <a:gd name="T8" fmla="*/ 24 w 161"/>
                <a:gd name="T9" fmla="*/ 46 h 64"/>
                <a:gd name="T10" fmla="*/ 137 w 161"/>
                <a:gd name="T11" fmla="*/ 46 h 64"/>
                <a:gd name="T12" fmla="*/ 161 w 161"/>
                <a:gd name="T13" fmla="*/ 13 h 64"/>
                <a:gd name="T14" fmla="*/ 161 w 161"/>
                <a:gd name="T15" fmla="*/ 0 h 64"/>
                <a:gd name="T16" fmla="*/ 137 w 161"/>
                <a:gd name="T17" fmla="*/ 3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64">
                  <a:moveTo>
                    <a:pt x="137" y="33"/>
                  </a:moveTo>
                  <a:cubicBezTo>
                    <a:pt x="106" y="51"/>
                    <a:pt x="55" y="51"/>
                    <a:pt x="24" y="33"/>
                  </a:cubicBezTo>
                  <a:cubicBezTo>
                    <a:pt x="8" y="24"/>
                    <a:pt x="0" y="12"/>
                    <a:pt x="0" y="0"/>
                  </a:cubicBezTo>
                  <a:cubicBezTo>
                    <a:pt x="0" y="13"/>
                    <a:pt x="0" y="13"/>
                    <a:pt x="0" y="13"/>
                  </a:cubicBezTo>
                  <a:cubicBezTo>
                    <a:pt x="0" y="25"/>
                    <a:pt x="8" y="37"/>
                    <a:pt x="24" y="46"/>
                  </a:cubicBezTo>
                  <a:cubicBezTo>
                    <a:pt x="55" y="64"/>
                    <a:pt x="106" y="64"/>
                    <a:pt x="137" y="46"/>
                  </a:cubicBezTo>
                  <a:cubicBezTo>
                    <a:pt x="153" y="37"/>
                    <a:pt x="161" y="25"/>
                    <a:pt x="161" y="13"/>
                  </a:cubicBezTo>
                  <a:cubicBezTo>
                    <a:pt x="161" y="0"/>
                    <a:pt x="161" y="0"/>
                    <a:pt x="161" y="0"/>
                  </a:cubicBezTo>
                  <a:cubicBezTo>
                    <a:pt x="161" y="12"/>
                    <a:pt x="153" y="24"/>
                    <a:pt x="137" y="33"/>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113">
              <a:extLst>
                <a:ext uri="{FF2B5EF4-FFF2-40B4-BE49-F238E27FC236}">
                  <a16:creationId xmlns:a16="http://schemas.microsoft.com/office/drawing/2014/main" id="{050CF3CA-C13B-44E0-8307-9D345A29C823}"/>
                </a:ext>
              </a:extLst>
            </p:cNvPr>
            <p:cNvSpPr>
              <a:spLocks/>
            </p:cNvSpPr>
            <p:nvPr/>
          </p:nvSpPr>
          <p:spPr bwMode="auto">
            <a:xfrm>
              <a:off x="8445" y="5010"/>
              <a:ext cx="778" cy="449"/>
            </a:xfrm>
            <a:custGeom>
              <a:avLst/>
              <a:gdLst>
                <a:gd name="T0" fmla="*/ 270 w 329"/>
                <a:gd name="T1" fmla="*/ 156 h 190"/>
                <a:gd name="T2" fmla="*/ 59 w 329"/>
                <a:gd name="T3" fmla="*/ 156 h 190"/>
                <a:gd name="T4" fmla="*/ 59 w 329"/>
                <a:gd name="T5" fmla="*/ 34 h 190"/>
                <a:gd name="T6" fmla="*/ 270 w 329"/>
                <a:gd name="T7" fmla="*/ 34 h 190"/>
                <a:gd name="T8" fmla="*/ 270 w 329"/>
                <a:gd name="T9" fmla="*/ 156 h 190"/>
              </a:gdLst>
              <a:ahLst/>
              <a:cxnLst>
                <a:cxn ang="0">
                  <a:pos x="T0" y="T1"/>
                </a:cxn>
                <a:cxn ang="0">
                  <a:pos x="T2" y="T3"/>
                </a:cxn>
                <a:cxn ang="0">
                  <a:pos x="T4" y="T5"/>
                </a:cxn>
                <a:cxn ang="0">
                  <a:pos x="T6" y="T7"/>
                </a:cxn>
                <a:cxn ang="0">
                  <a:pos x="T8" y="T9"/>
                </a:cxn>
              </a:cxnLst>
              <a:rect l="0" t="0" r="r" b="b"/>
              <a:pathLst>
                <a:path w="329" h="190">
                  <a:moveTo>
                    <a:pt x="270" y="156"/>
                  </a:moveTo>
                  <a:cubicBezTo>
                    <a:pt x="212" y="190"/>
                    <a:pt x="117" y="190"/>
                    <a:pt x="59" y="156"/>
                  </a:cubicBezTo>
                  <a:cubicBezTo>
                    <a:pt x="0" y="122"/>
                    <a:pt x="0" y="68"/>
                    <a:pt x="59" y="34"/>
                  </a:cubicBezTo>
                  <a:cubicBezTo>
                    <a:pt x="117" y="0"/>
                    <a:pt x="212" y="0"/>
                    <a:pt x="270" y="34"/>
                  </a:cubicBezTo>
                  <a:cubicBezTo>
                    <a:pt x="329" y="68"/>
                    <a:pt x="329" y="122"/>
                    <a:pt x="270" y="156"/>
                  </a:cubicBezTo>
                </a:path>
              </a:pathLst>
            </a:custGeom>
            <a:solidFill>
              <a:srgbClr val="B2E0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114">
              <a:extLst>
                <a:ext uri="{FF2B5EF4-FFF2-40B4-BE49-F238E27FC236}">
                  <a16:creationId xmlns:a16="http://schemas.microsoft.com/office/drawing/2014/main" id="{50C6D1E2-2603-40E4-BC89-635F720D9425}"/>
                </a:ext>
              </a:extLst>
            </p:cNvPr>
            <p:cNvSpPr>
              <a:spLocks/>
            </p:cNvSpPr>
            <p:nvPr/>
          </p:nvSpPr>
          <p:spPr bwMode="auto">
            <a:xfrm>
              <a:off x="8487" y="5159"/>
              <a:ext cx="684" cy="239"/>
            </a:xfrm>
            <a:custGeom>
              <a:avLst/>
              <a:gdLst>
                <a:gd name="T0" fmla="*/ 285 w 289"/>
                <a:gd name="T1" fmla="*/ 0 h 101"/>
                <a:gd name="T2" fmla="*/ 247 w 289"/>
                <a:gd name="T3" fmla="*/ 52 h 101"/>
                <a:gd name="T4" fmla="*/ 141 w 289"/>
                <a:gd name="T5" fmla="*/ 87 h 101"/>
                <a:gd name="T6" fmla="*/ 0 w 289"/>
                <a:gd name="T7" fmla="*/ 34 h 101"/>
                <a:gd name="T8" fmla="*/ 43 w 289"/>
                <a:gd name="T9" fmla="*/ 78 h 101"/>
                <a:gd name="T10" fmla="*/ 136 w 289"/>
                <a:gd name="T11" fmla="*/ 101 h 101"/>
                <a:gd name="T12" fmla="*/ 256 w 289"/>
                <a:gd name="T13" fmla="*/ 63 h 101"/>
                <a:gd name="T14" fmla="*/ 289 w 289"/>
                <a:gd name="T15" fmla="*/ 7 h 101"/>
                <a:gd name="T16" fmla="*/ 285 w 289"/>
                <a:gd name="T1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101">
                  <a:moveTo>
                    <a:pt x="285" y="0"/>
                  </a:moveTo>
                  <a:cubicBezTo>
                    <a:pt x="278" y="20"/>
                    <a:pt x="266" y="39"/>
                    <a:pt x="247" y="52"/>
                  </a:cubicBezTo>
                  <a:cubicBezTo>
                    <a:pt x="212" y="75"/>
                    <a:pt x="177" y="87"/>
                    <a:pt x="141" y="87"/>
                  </a:cubicBezTo>
                  <a:cubicBezTo>
                    <a:pt x="98" y="87"/>
                    <a:pt x="53" y="71"/>
                    <a:pt x="0" y="34"/>
                  </a:cubicBezTo>
                  <a:cubicBezTo>
                    <a:pt x="6" y="57"/>
                    <a:pt x="26" y="68"/>
                    <a:pt x="43" y="78"/>
                  </a:cubicBezTo>
                  <a:cubicBezTo>
                    <a:pt x="68" y="93"/>
                    <a:pt x="102" y="101"/>
                    <a:pt x="136" y="101"/>
                  </a:cubicBezTo>
                  <a:cubicBezTo>
                    <a:pt x="178" y="101"/>
                    <a:pt x="222" y="89"/>
                    <a:pt x="256" y="63"/>
                  </a:cubicBezTo>
                  <a:cubicBezTo>
                    <a:pt x="275" y="49"/>
                    <a:pt x="286" y="27"/>
                    <a:pt x="289" y="7"/>
                  </a:cubicBezTo>
                  <a:cubicBezTo>
                    <a:pt x="288" y="4"/>
                    <a:pt x="287" y="2"/>
                    <a:pt x="285" y="0"/>
                  </a:cubicBezTo>
                </a:path>
              </a:pathLst>
            </a:custGeom>
            <a:solidFill>
              <a:srgbClr val="A0C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115">
              <a:extLst>
                <a:ext uri="{FF2B5EF4-FFF2-40B4-BE49-F238E27FC236}">
                  <a16:creationId xmlns:a16="http://schemas.microsoft.com/office/drawing/2014/main" id="{8965999D-D77A-4BFD-A788-05FB74193315}"/>
                </a:ext>
              </a:extLst>
            </p:cNvPr>
            <p:cNvSpPr>
              <a:spLocks/>
            </p:cNvSpPr>
            <p:nvPr/>
          </p:nvSpPr>
          <p:spPr bwMode="auto">
            <a:xfrm>
              <a:off x="8480" y="5234"/>
              <a:ext cx="708" cy="407"/>
            </a:xfrm>
            <a:custGeom>
              <a:avLst/>
              <a:gdLst>
                <a:gd name="T0" fmla="*/ 255 w 299"/>
                <a:gd name="T1" fmla="*/ 61 h 172"/>
                <a:gd name="T2" fmla="*/ 44 w 299"/>
                <a:gd name="T3" fmla="*/ 61 h 172"/>
                <a:gd name="T4" fmla="*/ 0 w 299"/>
                <a:gd name="T5" fmla="*/ 0 h 172"/>
                <a:gd name="T6" fmla="*/ 0 w 299"/>
                <a:gd name="T7" fmla="*/ 77 h 172"/>
                <a:gd name="T8" fmla="*/ 44 w 299"/>
                <a:gd name="T9" fmla="*/ 138 h 172"/>
                <a:gd name="T10" fmla="*/ 255 w 299"/>
                <a:gd name="T11" fmla="*/ 138 h 172"/>
                <a:gd name="T12" fmla="*/ 299 w 299"/>
                <a:gd name="T13" fmla="*/ 77 h 172"/>
                <a:gd name="T14" fmla="*/ 299 w 299"/>
                <a:gd name="T15" fmla="*/ 0 h 172"/>
                <a:gd name="T16" fmla="*/ 255 w 299"/>
                <a:gd name="T17" fmla="*/ 6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172">
                  <a:moveTo>
                    <a:pt x="255" y="61"/>
                  </a:moveTo>
                  <a:cubicBezTo>
                    <a:pt x="197" y="95"/>
                    <a:pt x="102" y="95"/>
                    <a:pt x="44" y="61"/>
                  </a:cubicBezTo>
                  <a:cubicBezTo>
                    <a:pt x="15" y="44"/>
                    <a:pt x="0" y="22"/>
                    <a:pt x="0" y="0"/>
                  </a:cubicBezTo>
                  <a:cubicBezTo>
                    <a:pt x="0" y="77"/>
                    <a:pt x="0" y="77"/>
                    <a:pt x="0" y="77"/>
                  </a:cubicBezTo>
                  <a:cubicBezTo>
                    <a:pt x="0" y="99"/>
                    <a:pt x="15" y="121"/>
                    <a:pt x="44" y="138"/>
                  </a:cubicBezTo>
                  <a:cubicBezTo>
                    <a:pt x="102" y="172"/>
                    <a:pt x="197" y="172"/>
                    <a:pt x="255" y="138"/>
                  </a:cubicBezTo>
                  <a:cubicBezTo>
                    <a:pt x="284" y="121"/>
                    <a:pt x="299" y="99"/>
                    <a:pt x="299" y="77"/>
                  </a:cubicBezTo>
                  <a:cubicBezTo>
                    <a:pt x="299" y="0"/>
                    <a:pt x="299" y="0"/>
                    <a:pt x="299" y="0"/>
                  </a:cubicBezTo>
                  <a:cubicBezTo>
                    <a:pt x="299" y="22"/>
                    <a:pt x="284" y="44"/>
                    <a:pt x="255" y="61"/>
                  </a:cubicBezTo>
                </a:path>
              </a:pathLst>
            </a:custGeom>
            <a:solidFill>
              <a:srgbClr val="88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116">
              <a:extLst>
                <a:ext uri="{FF2B5EF4-FFF2-40B4-BE49-F238E27FC236}">
                  <a16:creationId xmlns:a16="http://schemas.microsoft.com/office/drawing/2014/main" id="{A20A1A09-2B3D-4AA6-9F4F-33485EF1ADA3}"/>
                </a:ext>
              </a:extLst>
            </p:cNvPr>
            <p:cNvSpPr>
              <a:spLocks/>
            </p:cNvSpPr>
            <p:nvPr/>
          </p:nvSpPr>
          <p:spPr bwMode="auto">
            <a:xfrm>
              <a:off x="9155" y="5286"/>
              <a:ext cx="21" cy="34"/>
            </a:xfrm>
            <a:custGeom>
              <a:avLst/>
              <a:gdLst>
                <a:gd name="T0" fmla="*/ 9 w 9"/>
                <a:gd name="T1" fmla="*/ 0 h 14"/>
                <a:gd name="T2" fmla="*/ 9 w 9"/>
                <a:gd name="T3" fmla="*/ 0 h 14"/>
                <a:gd name="T4" fmla="*/ 0 w 9"/>
                <a:gd name="T5" fmla="*/ 14 h 14"/>
                <a:gd name="T6" fmla="*/ 9 w 9"/>
                <a:gd name="T7" fmla="*/ 0 h 14"/>
              </a:gdLst>
              <a:ahLst/>
              <a:cxnLst>
                <a:cxn ang="0">
                  <a:pos x="T0" y="T1"/>
                </a:cxn>
                <a:cxn ang="0">
                  <a:pos x="T2" y="T3"/>
                </a:cxn>
                <a:cxn ang="0">
                  <a:pos x="T4" y="T5"/>
                </a:cxn>
                <a:cxn ang="0">
                  <a:pos x="T6" y="T7"/>
                </a:cxn>
              </a:cxnLst>
              <a:rect l="0" t="0" r="r" b="b"/>
              <a:pathLst>
                <a:path w="9" h="14">
                  <a:moveTo>
                    <a:pt x="9" y="0"/>
                  </a:moveTo>
                  <a:cubicBezTo>
                    <a:pt x="9" y="0"/>
                    <a:pt x="9" y="0"/>
                    <a:pt x="9" y="0"/>
                  </a:cubicBezTo>
                  <a:cubicBezTo>
                    <a:pt x="7" y="5"/>
                    <a:pt x="4" y="9"/>
                    <a:pt x="0" y="14"/>
                  </a:cubicBezTo>
                  <a:cubicBezTo>
                    <a:pt x="4" y="9"/>
                    <a:pt x="7" y="5"/>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117">
              <a:extLst>
                <a:ext uri="{FF2B5EF4-FFF2-40B4-BE49-F238E27FC236}">
                  <a16:creationId xmlns:a16="http://schemas.microsoft.com/office/drawing/2014/main" id="{12259203-1D4D-49E8-9D30-9226150A1865}"/>
                </a:ext>
              </a:extLst>
            </p:cNvPr>
            <p:cNvSpPr>
              <a:spLocks/>
            </p:cNvSpPr>
            <p:nvPr/>
          </p:nvSpPr>
          <p:spPr bwMode="auto">
            <a:xfrm>
              <a:off x="8497" y="5296"/>
              <a:ext cx="16" cy="24"/>
            </a:xfrm>
            <a:custGeom>
              <a:avLst/>
              <a:gdLst>
                <a:gd name="T0" fmla="*/ 0 w 7"/>
                <a:gd name="T1" fmla="*/ 0 h 10"/>
                <a:gd name="T2" fmla="*/ 7 w 7"/>
                <a:gd name="T3" fmla="*/ 10 h 10"/>
                <a:gd name="T4" fmla="*/ 0 w 7"/>
                <a:gd name="T5" fmla="*/ 0 h 10"/>
                <a:gd name="T6" fmla="*/ 0 w 7"/>
                <a:gd name="T7" fmla="*/ 0 h 10"/>
              </a:gdLst>
              <a:ahLst/>
              <a:cxnLst>
                <a:cxn ang="0">
                  <a:pos x="T0" y="T1"/>
                </a:cxn>
                <a:cxn ang="0">
                  <a:pos x="T2" y="T3"/>
                </a:cxn>
                <a:cxn ang="0">
                  <a:pos x="T4" y="T5"/>
                </a:cxn>
                <a:cxn ang="0">
                  <a:pos x="T6" y="T7"/>
                </a:cxn>
              </a:cxnLst>
              <a:rect l="0" t="0" r="r" b="b"/>
              <a:pathLst>
                <a:path w="7" h="10">
                  <a:moveTo>
                    <a:pt x="0" y="0"/>
                  </a:moveTo>
                  <a:cubicBezTo>
                    <a:pt x="2" y="3"/>
                    <a:pt x="4" y="7"/>
                    <a:pt x="7" y="10"/>
                  </a:cubicBezTo>
                  <a:cubicBezTo>
                    <a:pt x="4" y="7"/>
                    <a:pt x="2" y="3"/>
                    <a:pt x="0" y="0"/>
                  </a:cubicBezTo>
                  <a:cubicBezTo>
                    <a:pt x="0" y="0"/>
                    <a:pt x="0" y="0"/>
                    <a:pt x="0" y="0"/>
                  </a:cubicBezTo>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118">
              <a:extLst>
                <a:ext uri="{FF2B5EF4-FFF2-40B4-BE49-F238E27FC236}">
                  <a16:creationId xmlns:a16="http://schemas.microsoft.com/office/drawing/2014/main" id="{839FD33E-26E0-4FFF-B375-E2A7AAA0EAB1}"/>
                </a:ext>
              </a:extLst>
            </p:cNvPr>
            <p:cNvSpPr>
              <a:spLocks/>
            </p:cNvSpPr>
            <p:nvPr/>
          </p:nvSpPr>
          <p:spPr bwMode="auto">
            <a:xfrm>
              <a:off x="8497" y="5286"/>
              <a:ext cx="679" cy="152"/>
            </a:xfrm>
            <a:custGeom>
              <a:avLst/>
              <a:gdLst>
                <a:gd name="T0" fmla="*/ 287 w 287"/>
                <a:gd name="T1" fmla="*/ 0 h 64"/>
                <a:gd name="T2" fmla="*/ 285 w 287"/>
                <a:gd name="T3" fmla="*/ 3 h 64"/>
                <a:gd name="T4" fmla="*/ 280 w 287"/>
                <a:gd name="T5" fmla="*/ 12 h 64"/>
                <a:gd name="T6" fmla="*/ 252 w 287"/>
                <a:gd name="T7" fmla="*/ 35 h 64"/>
                <a:gd name="T8" fmla="*/ 241 w 287"/>
                <a:gd name="T9" fmla="*/ 41 h 64"/>
                <a:gd name="T10" fmla="*/ 236 w 287"/>
                <a:gd name="T11" fmla="*/ 43 h 64"/>
                <a:gd name="T12" fmla="*/ 230 w 287"/>
                <a:gd name="T13" fmla="*/ 46 h 64"/>
                <a:gd name="T14" fmla="*/ 224 w 287"/>
                <a:gd name="T15" fmla="*/ 48 h 64"/>
                <a:gd name="T16" fmla="*/ 217 w 287"/>
                <a:gd name="T17" fmla="*/ 50 h 64"/>
                <a:gd name="T18" fmla="*/ 204 w 287"/>
                <a:gd name="T19" fmla="*/ 54 h 64"/>
                <a:gd name="T20" fmla="*/ 190 w 287"/>
                <a:gd name="T21" fmla="*/ 57 h 64"/>
                <a:gd name="T22" fmla="*/ 175 w 287"/>
                <a:gd name="T23" fmla="*/ 59 h 64"/>
                <a:gd name="T24" fmla="*/ 145 w 287"/>
                <a:gd name="T25" fmla="*/ 61 h 64"/>
                <a:gd name="T26" fmla="*/ 142 w 287"/>
                <a:gd name="T27" fmla="*/ 61 h 64"/>
                <a:gd name="T28" fmla="*/ 130 w 287"/>
                <a:gd name="T29" fmla="*/ 61 h 64"/>
                <a:gd name="T30" fmla="*/ 115 w 287"/>
                <a:gd name="T31" fmla="*/ 60 h 64"/>
                <a:gd name="T32" fmla="*/ 100 w 287"/>
                <a:gd name="T33" fmla="*/ 58 h 64"/>
                <a:gd name="T34" fmla="*/ 86 w 287"/>
                <a:gd name="T35" fmla="*/ 55 h 64"/>
                <a:gd name="T36" fmla="*/ 72 w 287"/>
                <a:gd name="T37" fmla="*/ 52 h 64"/>
                <a:gd name="T38" fmla="*/ 60 w 287"/>
                <a:gd name="T39" fmla="*/ 48 h 64"/>
                <a:gd name="T40" fmla="*/ 48 w 287"/>
                <a:gd name="T41" fmla="*/ 43 h 64"/>
                <a:gd name="T42" fmla="*/ 37 w 287"/>
                <a:gd name="T43" fmla="*/ 37 h 64"/>
                <a:gd name="T44" fmla="*/ 8 w 287"/>
                <a:gd name="T45" fmla="*/ 15 h 64"/>
                <a:gd name="T46" fmla="*/ 2 w 287"/>
                <a:gd name="T47" fmla="*/ 7 h 64"/>
                <a:gd name="T48" fmla="*/ 0 w 287"/>
                <a:gd name="T49" fmla="*/ 4 h 64"/>
                <a:gd name="T50" fmla="*/ 7 w 287"/>
                <a:gd name="T51" fmla="*/ 14 h 64"/>
                <a:gd name="T52" fmla="*/ 37 w 287"/>
                <a:gd name="T53" fmla="*/ 39 h 64"/>
                <a:gd name="T54" fmla="*/ 143 w 287"/>
                <a:gd name="T55" fmla="*/ 64 h 64"/>
                <a:gd name="T56" fmla="*/ 248 w 287"/>
                <a:gd name="T57" fmla="*/ 39 h 64"/>
                <a:gd name="T58" fmla="*/ 278 w 287"/>
                <a:gd name="T59" fmla="*/ 14 h 64"/>
                <a:gd name="T60" fmla="*/ 278 w 287"/>
                <a:gd name="T61" fmla="*/ 14 h 64"/>
                <a:gd name="T62" fmla="*/ 278 w 287"/>
                <a:gd name="T63" fmla="*/ 14 h 64"/>
                <a:gd name="T64" fmla="*/ 287 w 287"/>
                <a:gd name="T6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7" h="64">
                  <a:moveTo>
                    <a:pt x="287" y="0"/>
                  </a:moveTo>
                  <a:cubicBezTo>
                    <a:pt x="287" y="0"/>
                    <a:pt x="287" y="1"/>
                    <a:pt x="285" y="3"/>
                  </a:cubicBezTo>
                  <a:cubicBezTo>
                    <a:pt x="284" y="5"/>
                    <a:pt x="282" y="8"/>
                    <a:pt x="280" y="12"/>
                  </a:cubicBezTo>
                  <a:cubicBezTo>
                    <a:pt x="274" y="19"/>
                    <a:pt x="265" y="27"/>
                    <a:pt x="252" y="35"/>
                  </a:cubicBezTo>
                  <a:cubicBezTo>
                    <a:pt x="248" y="37"/>
                    <a:pt x="245" y="39"/>
                    <a:pt x="241" y="41"/>
                  </a:cubicBezTo>
                  <a:cubicBezTo>
                    <a:pt x="239" y="42"/>
                    <a:pt x="237" y="42"/>
                    <a:pt x="236" y="43"/>
                  </a:cubicBezTo>
                  <a:cubicBezTo>
                    <a:pt x="234" y="44"/>
                    <a:pt x="232" y="45"/>
                    <a:pt x="230" y="46"/>
                  </a:cubicBezTo>
                  <a:cubicBezTo>
                    <a:pt x="228" y="47"/>
                    <a:pt x="226" y="47"/>
                    <a:pt x="224" y="48"/>
                  </a:cubicBezTo>
                  <a:cubicBezTo>
                    <a:pt x="221" y="49"/>
                    <a:pt x="219" y="50"/>
                    <a:pt x="217" y="50"/>
                  </a:cubicBezTo>
                  <a:cubicBezTo>
                    <a:pt x="213" y="52"/>
                    <a:pt x="208" y="53"/>
                    <a:pt x="204" y="54"/>
                  </a:cubicBezTo>
                  <a:cubicBezTo>
                    <a:pt x="199" y="55"/>
                    <a:pt x="194" y="56"/>
                    <a:pt x="190" y="57"/>
                  </a:cubicBezTo>
                  <a:cubicBezTo>
                    <a:pt x="185" y="58"/>
                    <a:pt x="180" y="59"/>
                    <a:pt x="175" y="59"/>
                  </a:cubicBezTo>
                  <a:cubicBezTo>
                    <a:pt x="165" y="61"/>
                    <a:pt x="155" y="61"/>
                    <a:pt x="145" y="61"/>
                  </a:cubicBezTo>
                  <a:cubicBezTo>
                    <a:pt x="144" y="61"/>
                    <a:pt x="143" y="61"/>
                    <a:pt x="142" y="61"/>
                  </a:cubicBezTo>
                  <a:cubicBezTo>
                    <a:pt x="138" y="61"/>
                    <a:pt x="134" y="61"/>
                    <a:pt x="130" y="61"/>
                  </a:cubicBezTo>
                  <a:cubicBezTo>
                    <a:pt x="125" y="61"/>
                    <a:pt x="120" y="60"/>
                    <a:pt x="115" y="60"/>
                  </a:cubicBezTo>
                  <a:cubicBezTo>
                    <a:pt x="110" y="59"/>
                    <a:pt x="105" y="59"/>
                    <a:pt x="100" y="58"/>
                  </a:cubicBezTo>
                  <a:cubicBezTo>
                    <a:pt x="95" y="57"/>
                    <a:pt x="90" y="56"/>
                    <a:pt x="86" y="55"/>
                  </a:cubicBezTo>
                  <a:cubicBezTo>
                    <a:pt x="81" y="54"/>
                    <a:pt x="77" y="53"/>
                    <a:pt x="72" y="52"/>
                  </a:cubicBezTo>
                  <a:cubicBezTo>
                    <a:pt x="68" y="50"/>
                    <a:pt x="64" y="49"/>
                    <a:pt x="60" y="48"/>
                  </a:cubicBezTo>
                  <a:cubicBezTo>
                    <a:pt x="56" y="46"/>
                    <a:pt x="52" y="44"/>
                    <a:pt x="48" y="43"/>
                  </a:cubicBezTo>
                  <a:cubicBezTo>
                    <a:pt x="44" y="41"/>
                    <a:pt x="41" y="39"/>
                    <a:pt x="37" y="37"/>
                  </a:cubicBezTo>
                  <a:cubicBezTo>
                    <a:pt x="24" y="30"/>
                    <a:pt x="14" y="22"/>
                    <a:pt x="8" y="15"/>
                  </a:cubicBezTo>
                  <a:cubicBezTo>
                    <a:pt x="5" y="12"/>
                    <a:pt x="3" y="9"/>
                    <a:pt x="2" y="7"/>
                  </a:cubicBezTo>
                  <a:cubicBezTo>
                    <a:pt x="1" y="5"/>
                    <a:pt x="0" y="4"/>
                    <a:pt x="0" y="4"/>
                  </a:cubicBezTo>
                  <a:cubicBezTo>
                    <a:pt x="2" y="7"/>
                    <a:pt x="4" y="11"/>
                    <a:pt x="7" y="14"/>
                  </a:cubicBezTo>
                  <a:cubicBezTo>
                    <a:pt x="14" y="23"/>
                    <a:pt x="24" y="32"/>
                    <a:pt x="37" y="39"/>
                  </a:cubicBezTo>
                  <a:cubicBezTo>
                    <a:pt x="66" y="56"/>
                    <a:pt x="104" y="64"/>
                    <a:pt x="143" y="64"/>
                  </a:cubicBezTo>
                  <a:cubicBezTo>
                    <a:pt x="181" y="64"/>
                    <a:pt x="219" y="56"/>
                    <a:pt x="248" y="39"/>
                  </a:cubicBezTo>
                  <a:cubicBezTo>
                    <a:pt x="261" y="32"/>
                    <a:pt x="271" y="23"/>
                    <a:pt x="278" y="14"/>
                  </a:cubicBezTo>
                  <a:cubicBezTo>
                    <a:pt x="278" y="14"/>
                    <a:pt x="278" y="14"/>
                    <a:pt x="278" y="14"/>
                  </a:cubicBezTo>
                  <a:cubicBezTo>
                    <a:pt x="278" y="14"/>
                    <a:pt x="278" y="14"/>
                    <a:pt x="278" y="14"/>
                  </a:cubicBezTo>
                  <a:cubicBezTo>
                    <a:pt x="282" y="9"/>
                    <a:pt x="285" y="5"/>
                    <a:pt x="287" y="0"/>
                  </a:cubicBezTo>
                </a:path>
              </a:pathLst>
            </a:custGeom>
            <a:solidFill>
              <a:srgbClr val="D1E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119">
              <a:extLst>
                <a:ext uri="{FF2B5EF4-FFF2-40B4-BE49-F238E27FC236}">
                  <a16:creationId xmlns:a16="http://schemas.microsoft.com/office/drawing/2014/main" id="{DE16D54F-79E5-4401-807B-E3E9A35C4C89}"/>
                </a:ext>
              </a:extLst>
            </p:cNvPr>
            <p:cNvSpPr>
              <a:spLocks/>
            </p:cNvSpPr>
            <p:nvPr/>
          </p:nvSpPr>
          <p:spPr bwMode="auto">
            <a:xfrm>
              <a:off x="8497" y="5286"/>
              <a:ext cx="679" cy="159"/>
            </a:xfrm>
            <a:custGeom>
              <a:avLst/>
              <a:gdLst>
                <a:gd name="T0" fmla="*/ 287 w 287"/>
                <a:gd name="T1" fmla="*/ 0 h 67"/>
                <a:gd name="T2" fmla="*/ 287 w 287"/>
                <a:gd name="T3" fmla="*/ 0 h 67"/>
                <a:gd name="T4" fmla="*/ 278 w 287"/>
                <a:gd name="T5" fmla="*/ 14 h 67"/>
                <a:gd name="T6" fmla="*/ 278 w 287"/>
                <a:gd name="T7" fmla="*/ 14 h 67"/>
                <a:gd name="T8" fmla="*/ 278 w 287"/>
                <a:gd name="T9" fmla="*/ 14 h 67"/>
                <a:gd name="T10" fmla="*/ 248 w 287"/>
                <a:gd name="T11" fmla="*/ 39 h 67"/>
                <a:gd name="T12" fmla="*/ 143 w 287"/>
                <a:gd name="T13" fmla="*/ 64 h 67"/>
                <a:gd name="T14" fmla="*/ 37 w 287"/>
                <a:gd name="T15" fmla="*/ 39 h 67"/>
                <a:gd name="T16" fmla="*/ 7 w 287"/>
                <a:gd name="T17" fmla="*/ 14 h 67"/>
                <a:gd name="T18" fmla="*/ 0 w 287"/>
                <a:gd name="T19" fmla="*/ 4 h 67"/>
                <a:gd name="T20" fmla="*/ 0 w 287"/>
                <a:gd name="T21" fmla="*/ 4 h 67"/>
                <a:gd name="T22" fmla="*/ 2 w 287"/>
                <a:gd name="T23" fmla="*/ 7 h 67"/>
                <a:gd name="T24" fmla="*/ 7 w 287"/>
                <a:gd name="T25" fmla="*/ 16 h 67"/>
                <a:gd name="T26" fmla="*/ 19 w 287"/>
                <a:gd name="T27" fmla="*/ 28 h 67"/>
                <a:gd name="T28" fmla="*/ 36 w 287"/>
                <a:gd name="T29" fmla="*/ 40 h 67"/>
                <a:gd name="T30" fmla="*/ 46 w 287"/>
                <a:gd name="T31" fmla="*/ 46 h 67"/>
                <a:gd name="T32" fmla="*/ 58 w 287"/>
                <a:gd name="T33" fmla="*/ 51 h 67"/>
                <a:gd name="T34" fmla="*/ 71 w 287"/>
                <a:gd name="T35" fmla="*/ 56 h 67"/>
                <a:gd name="T36" fmla="*/ 85 w 287"/>
                <a:gd name="T37" fmla="*/ 60 h 67"/>
                <a:gd name="T38" fmla="*/ 99 w 287"/>
                <a:gd name="T39" fmla="*/ 63 h 67"/>
                <a:gd name="T40" fmla="*/ 114 w 287"/>
                <a:gd name="T41" fmla="*/ 65 h 67"/>
                <a:gd name="T42" fmla="*/ 129 w 287"/>
                <a:gd name="T43" fmla="*/ 67 h 67"/>
                <a:gd name="T44" fmla="*/ 143 w 287"/>
                <a:gd name="T45" fmla="*/ 67 h 67"/>
                <a:gd name="T46" fmla="*/ 145 w 287"/>
                <a:gd name="T47" fmla="*/ 67 h 67"/>
                <a:gd name="T48" fmla="*/ 176 w 287"/>
                <a:gd name="T49" fmla="*/ 65 h 67"/>
                <a:gd name="T50" fmla="*/ 191 w 287"/>
                <a:gd name="T51" fmla="*/ 62 h 67"/>
                <a:gd name="T52" fmla="*/ 205 w 287"/>
                <a:gd name="T53" fmla="*/ 59 h 67"/>
                <a:gd name="T54" fmla="*/ 219 w 287"/>
                <a:gd name="T55" fmla="*/ 55 h 67"/>
                <a:gd name="T56" fmla="*/ 225 w 287"/>
                <a:gd name="T57" fmla="*/ 52 h 67"/>
                <a:gd name="T58" fmla="*/ 231 w 287"/>
                <a:gd name="T59" fmla="*/ 50 h 67"/>
                <a:gd name="T60" fmla="*/ 237 w 287"/>
                <a:gd name="T61" fmla="*/ 47 h 67"/>
                <a:gd name="T62" fmla="*/ 243 w 287"/>
                <a:gd name="T63" fmla="*/ 44 h 67"/>
                <a:gd name="T64" fmla="*/ 253 w 287"/>
                <a:gd name="T65" fmla="*/ 38 h 67"/>
                <a:gd name="T66" fmla="*/ 280 w 287"/>
                <a:gd name="T67" fmla="*/ 12 h 67"/>
                <a:gd name="T68" fmla="*/ 286 w 287"/>
                <a:gd name="T69" fmla="*/ 3 h 67"/>
                <a:gd name="T70" fmla="*/ 287 w 287"/>
                <a:gd name="T7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7" h="67">
                  <a:moveTo>
                    <a:pt x="287" y="0"/>
                  </a:moveTo>
                  <a:cubicBezTo>
                    <a:pt x="287" y="0"/>
                    <a:pt x="287" y="0"/>
                    <a:pt x="287" y="0"/>
                  </a:cubicBezTo>
                  <a:cubicBezTo>
                    <a:pt x="285" y="5"/>
                    <a:pt x="282" y="9"/>
                    <a:pt x="278" y="14"/>
                  </a:cubicBezTo>
                  <a:cubicBezTo>
                    <a:pt x="278" y="14"/>
                    <a:pt x="278" y="14"/>
                    <a:pt x="278" y="14"/>
                  </a:cubicBezTo>
                  <a:cubicBezTo>
                    <a:pt x="278" y="14"/>
                    <a:pt x="278" y="14"/>
                    <a:pt x="278" y="14"/>
                  </a:cubicBezTo>
                  <a:cubicBezTo>
                    <a:pt x="271" y="23"/>
                    <a:pt x="261" y="32"/>
                    <a:pt x="248" y="39"/>
                  </a:cubicBezTo>
                  <a:cubicBezTo>
                    <a:pt x="219" y="56"/>
                    <a:pt x="181" y="64"/>
                    <a:pt x="143" y="64"/>
                  </a:cubicBezTo>
                  <a:cubicBezTo>
                    <a:pt x="104" y="64"/>
                    <a:pt x="66" y="56"/>
                    <a:pt x="37" y="39"/>
                  </a:cubicBezTo>
                  <a:cubicBezTo>
                    <a:pt x="24" y="32"/>
                    <a:pt x="14" y="23"/>
                    <a:pt x="7" y="14"/>
                  </a:cubicBezTo>
                  <a:cubicBezTo>
                    <a:pt x="4" y="11"/>
                    <a:pt x="2" y="7"/>
                    <a:pt x="0" y="4"/>
                  </a:cubicBezTo>
                  <a:cubicBezTo>
                    <a:pt x="0" y="4"/>
                    <a:pt x="0" y="4"/>
                    <a:pt x="0" y="4"/>
                  </a:cubicBezTo>
                  <a:cubicBezTo>
                    <a:pt x="0" y="4"/>
                    <a:pt x="0" y="5"/>
                    <a:pt x="2" y="7"/>
                  </a:cubicBezTo>
                  <a:cubicBezTo>
                    <a:pt x="3" y="9"/>
                    <a:pt x="5" y="12"/>
                    <a:pt x="7" y="16"/>
                  </a:cubicBezTo>
                  <a:cubicBezTo>
                    <a:pt x="10" y="19"/>
                    <a:pt x="14" y="23"/>
                    <a:pt x="19" y="28"/>
                  </a:cubicBezTo>
                  <a:cubicBezTo>
                    <a:pt x="23" y="32"/>
                    <a:pt x="29" y="36"/>
                    <a:pt x="36" y="40"/>
                  </a:cubicBezTo>
                  <a:cubicBezTo>
                    <a:pt x="39" y="42"/>
                    <a:pt x="43" y="44"/>
                    <a:pt x="46" y="46"/>
                  </a:cubicBezTo>
                  <a:cubicBezTo>
                    <a:pt x="50" y="48"/>
                    <a:pt x="54" y="50"/>
                    <a:pt x="58" y="51"/>
                  </a:cubicBezTo>
                  <a:cubicBezTo>
                    <a:pt x="62" y="53"/>
                    <a:pt x="66" y="55"/>
                    <a:pt x="71" y="56"/>
                  </a:cubicBezTo>
                  <a:cubicBezTo>
                    <a:pt x="75" y="58"/>
                    <a:pt x="80" y="59"/>
                    <a:pt x="85" y="60"/>
                  </a:cubicBezTo>
                  <a:cubicBezTo>
                    <a:pt x="89" y="61"/>
                    <a:pt x="94" y="62"/>
                    <a:pt x="99" y="63"/>
                  </a:cubicBezTo>
                  <a:cubicBezTo>
                    <a:pt x="104" y="64"/>
                    <a:pt x="109" y="65"/>
                    <a:pt x="114" y="65"/>
                  </a:cubicBezTo>
                  <a:cubicBezTo>
                    <a:pt x="119" y="66"/>
                    <a:pt x="124" y="66"/>
                    <a:pt x="129" y="67"/>
                  </a:cubicBezTo>
                  <a:cubicBezTo>
                    <a:pt x="134" y="67"/>
                    <a:pt x="139" y="67"/>
                    <a:pt x="143" y="67"/>
                  </a:cubicBezTo>
                  <a:cubicBezTo>
                    <a:pt x="144" y="67"/>
                    <a:pt x="144" y="67"/>
                    <a:pt x="145" y="67"/>
                  </a:cubicBezTo>
                  <a:cubicBezTo>
                    <a:pt x="155" y="67"/>
                    <a:pt x="166" y="66"/>
                    <a:pt x="176" y="65"/>
                  </a:cubicBezTo>
                  <a:cubicBezTo>
                    <a:pt x="181" y="64"/>
                    <a:pt x="186" y="63"/>
                    <a:pt x="191" y="62"/>
                  </a:cubicBezTo>
                  <a:cubicBezTo>
                    <a:pt x="195" y="61"/>
                    <a:pt x="200" y="60"/>
                    <a:pt x="205" y="59"/>
                  </a:cubicBezTo>
                  <a:cubicBezTo>
                    <a:pt x="210" y="58"/>
                    <a:pt x="214" y="56"/>
                    <a:pt x="219" y="55"/>
                  </a:cubicBezTo>
                  <a:cubicBezTo>
                    <a:pt x="221" y="54"/>
                    <a:pt x="223" y="53"/>
                    <a:pt x="225" y="52"/>
                  </a:cubicBezTo>
                  <a:cubicBezTo>
                    <a:pt x="227" y="51"/>
                    <a:pt x="229" y="50"/>
                    <a:pt x="231" y="50"/>
                  </a:cubicBezTo>
                  <a:cubicBezTo>
                    <a:pt x="233" y="49"/>
                    <a:pt x="235" y="48"/>
                    <a:pt x="237" y="47"/>
                  </a:cubicBezTo>
                  <a:cubicBezTo>
                    <a:pt x="239" y="46"/>
                    <a:pt x="241" y="45"/>
                    <a:pt x="243" y="44"/>
                  </a:cubicBezTo>
                  <a:cubicBezTo>
                    <a:pt x="246" y="42"/>
                    <a:pt x="250" y="40"/>
                    <a:pt x="253" y="38"/>
                  </a:cubicBezTo>
                  <a:cubicBezTo>
                    <a:pt x="266" y="29"/>
                    <a:pt x="275" y="20"/>
                    <a:pt x="280" y="12"/>
                  </a:cubicBezTo>
                  <a:cubicBezTo>
                    <a:pt x="283" y="8"/>
                    <a:pt x="285" y="5"/>
                    <a:pt x="286" y="3"/>
                  </a:cubicBezTo>
                  <a:cubicBezTo>
                    <a:pt x="287" y="1"/>
                    <a:pt x="287" y="0"/>
                    <a:pt x="287" y="0"/>
                  </a:cubicBezTo>
                </a:path>
              </a:pathLst>
            </a:custGeom>
            <a:solidFill>
              <a:srgbClr val="B8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120">
              <a:extLst>
                <a:ext uri="{FF2B5EF4-FFF2-40B4-BE49-F238E27FC236}">
                  <a16:creationId xmlns:a16="http://schemas.microsoft.com/office/drawing/2014/main" id="{B520B1CD-386C-4ADD-8E63-35D63465C59C}"/>
                </a:ext>
              </a:extLst>
            </p:cNvPr>
            <p:cNvSpPr>
              <a:spLocks/>
            </p:cNvSpPr>
            <p:nvPr/>
          </p:nvSpPr>
          <p:spPr bwMode="auto">
            <a:xfrm>
              <a:off x="8523" y="4612"/>
              <a:ext cx="156" cy="107"/>
            </a:xfrm>
            <a:custGeom>
              <a:avLst/>
              <a:gdLst>
                <a:gd name="T0" fmla="*/ 66 w 66"/>
                <a:gd name="T1" fmla="*/ 0 h 45"/>
                <a:gd name="T2" fmla="*/ 0 w 66"/>
                <a:gd name="T3" fmla="*/ 38 h 45"/>
                <a:gd name="T4" fmla="*/ 10 w 66"/>
                <a:gd name="T5" fmla="*/ 45 h 45"/>
                <a:gd name="T6" fmla="*/ 66 w 66"/>
                <a:gd name="T7" fmla="*/ 12 h 45"/>
                <a:gd name="T8" fmla="*/ 66 w 66"/>
                <a:gd name="T9" fmla="*/ 0 h 45"/>
              </a:gdLst>
              <a:ahLst/>
              <a:cxnLst>
                <a:cxn ang="0">
                  <a:pos x="T0" y="T1"/>
                </a:cxn>
                <a:cxn ang="0">
                  <a:pos x="T2" y="T3"/>
                </a:cxn>
                <a:cxn ang="0">
                  <a:pos x="T4" y="T5"/>
                </a:cxn>
                <a:cxn ang="0">
                  <a:pos x="T6" y="T7"/>
                </a:cxn>
                <a:cxn ang="0">
                  <a:pos x="T8" y="T9"/>
                </a:cxn>
              </a:cxnLst>
              <a:rect l="0" t="0" r="r" b="b"/>
              <a:pathLst>
                <a:path w="66" h="45">
                  <a:moveTo>
                    <a:pt x="66" y="0"/>
                  </a:moveTo>
                  <a:cubicBezTo>
                    <a:pt x="0" y="38"/>
                    <a:pt x="0" y="38"/>
                    <a:pt x="0" y="38"/>
                  </a:cubicBezTo>
                  <a:cubicBezTo>
                    <a:pt x="10" y="45"/>
                    <a:pt x="10" y="45"/>
                    <a:pt x="10" y="45"/>
                  </a:cubicBezTo>
                  <a:cubicBezTo>
                    <a:pt x="66" y="12"/>
                    <a:pt x="66" y="12"/>
                    <a:pt x="66" y="12"/>
                  </a:cubicBezTo>
                  <a:cubicBezTo>
                    <a:pt x="66" y="8"/>
                    <a:pt x="66" y="4"/>
                    <a:pt x="66" y="0"/>
                  </a:cubicBezTo>
                </a:path>
              </a:pathLst>
            </a:custGeom>
            <a:solidFill>
              <a:srgbClr val="D8D8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121">
              <a:extLst>
                <a:ext uri="{FF2B5EF4-FFF2-40B4-BE49-F238E27FC236}">
                  <a16:creationId xmlns:a16="http://schemas.microsoft.com/office/drawing/2014/main" id="{163C83DC-D899-4E76-980B-BEAE76175435}"/>
                </a:ext>
              </a:extLst>
            </p:cNvPr>
            <p:cNvSpPr>
              <a:spLocks/>
            </p:cNvSpPr>
            <p:nvPr/>
          </p:nvSpPr>
          <p:spPr bwMode="auto">
            <a:xfrm>
              <a:off x="8679" y="4612"/>
              <a:ext cx="0" cy="29"/>
            </a:xfrm>
            <a:custGeom>
              <a:avLst/>
              <a:gdLst>
                <a:gd name="T0" fmla="*/ 0 h 12"/>
                <a:gd name="T1" fmla="*/ 0 h 12"/>
                <a:gd name="T2" fmla="*/ 12 h 12"/>
                <a:gd name="T3" fmla="*/ 12 h 12"/>
                <a:gd name="T4" fmla="*/ 0 h 12"/>
              </a:gdLst>
              <a:ahLst/>
              <a:cxnLst>
                <a:cxn ang="0">
                  <a:pos x="0" y="T0"/>
                </a:cxn>
                <a:cxn ang="0">
                  <a:pos x="0" y="T1"/>
                </a:cxn>
                <a:cxn ang="0">
                  <a:pos x="0" y="T2"/>
                </a:cxn>
                <a:cxn ang="0">
                  <a:pos x="0" y="T3"/>
                </a:cxn>
                <a:cxn ang="0">
                  <a:pos x="0" y="T4"/>
                </a:cxn>
              </a:cxnLst>
              <a:rect l="0" t="0" r="r" b="b"/>
              <a:pathLst>
                <a:path h="12">
                  <a:moveTo>
                    <a:pt x="0" y="0"/>
                  </a:moveTo>
                  <a:cubicBezTo>
                    <a:pt x="0" y="0"/>
                    <a:pt x="0" y="0"/>
                    <a:pt x="0" y="0"/>
                  </a:cubicBezTo>
                  <a:cubicBezTo>
                    <a:pt x="0" y="4"/>
                    <a:pt x="0" y="8"/>
                    <a:pt x="0" y="12"/>
                  </a:cubicBezTo>
                  <a:cubicBezTo>
                    <a:pt x="0" y="12"/>
                    <a:pt x="0" y="12"/>
                    <a:pt x="0" y="12"/>
                  </a:cubicBezTo>
                  <a:cubicBezTo>
                    <a:pt x="0" y="0"/>
                    <a:pt x="0" y="0"/>
                    <a:pt x="0" y="0"/>
                  </a:cubicBezTo>
                </a:path>
              </a:pathLst>
            </a:custGeom>
            <a:solidFill>
              <a:srgbClr val="A239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122">
              <a:extLst>
                <a:ext uri="{FF2B5EF4-FFF2-40B4-BE49-F238E27FC236}">
                  <a16:creationId xmlns:a16="http://schemas.microsoft.com/office/drawing/2014/main" id="{FE4D104B-F96D-4C17-88BF-B79E611A07DA}"/>
                </a:ext>
              </a:extLst>
            </p:cNvPr>
            <p:cNvSpPr>
              <a:spLocks/>
            </p:cNvSpPr>
            <p:nvPr/>
          </p:nvSpPr>
          <p:spPr bwMode="auto">
            <a:xfrm>
              <a:off x="8187" y="4368"/>
              <a:ext cx="331" cy="467"/>
            </a:xfrm>
            <a:custGeom>
              <a:avLst/>
              <a:gdLst>
                <a:gd name="T0" fmla="*/ 20 w 140"/>
                <a:gd name="T1" fmla="*/ 0 h 197"/>
                <a:gd name="T2" fmla="*/ 20 w 140"/>
                <a:gd name="T3" fmla="*/ 0 h 197"/>
                <a:gd name="T4" fmla="*/ 5 w 140"/>
                <a:gd name="T5" fmla="*/ 8 h 197"/>
                <a:gd name="T6" fmla="*/ 3 w 140"/>
                <a:gd name="T7" fmla="*/ 17 h 197"/>
                <a:gd name="T8" fmla="*/ 37 w 140"/>
                <a:gd name="T9" fmla="*/ 58 h 197"/>
                <a:gd name="T10" fmla="*/ 62 w 140"/>
                <a:gd name="T11" fmla="*/ 135 h 197"/>
                <a:gd name="T12" fmla="*/ 92 w 140"/>
                <a:gd name="T13" fmla="*/ 155 h 197"/>
                <a:gd name="T14" fmla="*/ 115 w 140"/>
                <a:gd name="T15" fmla="*/ 197 h 197"/>
                <a:gd name="T16" fmla="*/ 138 w 140"/>
                <a:gd name="T17" fmla="*/ 190 h 197"/>
                <a:gd name="T18" fmla="*/ 140 w 140"/>
                <a:gd name="T19" fmla="*/ 189 h 197"/>
                <a:gd name="T20" fmla="*/ 116 w 140"/>
                <a:gd name="T21" fmla="*/ 151 h 197"/>
                <a:gd name="T22" fmla="*/ 70 w 140"/>
                <a:gd name="T23" fmla="*/ 86 h 197"/>
                <a:gd name="T24" fmla="*/ 78 w 140"/>
                <a:gd name="T25" fmla="*/ 78 h 197"/>
                <a:gd name="T26" fmla="*/ 21 w 140"/>
                <a:gd name="T27" fmla="*/ 4 h 197"/>
                <a:gd name="T28" fmla="*/ 20 w 140"/>
                <a:gd name="T29" fmla="*/ 0 h 197"/>
                <a:gd name="T30" fmla="*/ 20 w 140"/>
                <a:gd name="T3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0" h="197">
                  <a:moveTo>
                    <a:pt x="20" y="0"/>
                  </a:moveTo>
                  <a:cubicBezTo>
                    <a:pt x="20" y="0"/>
                    <a:pt x="20" y="0"/>
                    <a:pt x="20" y="0"/>
                  </a:cubicBezTo>
                  <a:cubicBezTo>
                    <a:pt x="5" y="8"/>
                    <a:pt x="5" y="8"/>
                    <a:pt x="5" y="8"/>
                  </a:cubicBezTo>
                  <a:cubicBezTo>
                    <a:pt x="1" y="9"/>
                    <a:pt x="0" y="14"/>
                    <a:pt x="3" y="17"/>
                  </a:cubicBezTo>
                  <a:cubicBezTo>
                    <a:pt x="37" y="58"/>
                    <a:pt x="37" y="58"/>
                    <a:pt x="37" y="58"/>
                  </a:cubicBezTo>
                  <a:cubicBezTo>
                    <a:pt x="37" y="58"/>
                    <a:pt x="22" y="109"/>
                    <a:pt x="62" y="135"/>
                  </a:cubicBezTo>
                  <a:cubicBezTo>
                    <a:pt x="83" y="150"/>
                    <a:pt x="90" y="154"/>
                    <a:pt x="92" y="155"/>
                  </a:cubicBezTo>
                  <a:cubicBezTo>
                    <a:pt x="115" y="197"/>
                    <a:pt x="115" y="197"/>
                    <a:pt x="115" y="197"/>
                  </a:cubicBezTo>
                  <a:cubicBezTo>
                    <a:pt x="123" y="195"/>
                    <a:pt x="131" y="192"/>
                    <a:pt x="138" y="190"/>
                  </a:cubicBezTo>
                  <a:cubicBezTo>
                    <a:pt x="139" y="189"/>
                    <a:pt x="139" y="189"/>
                    <a:pt x="140" y="189"/>
                  </a:cubicBezTo>
                  <a:cubicBezTo>
                    <a:pt x="116" y="151"/>
                    <a:pt x="116" y="151"/>
                    <a:pt x="116" y="151"/>
                  </a:cubicBezTo>
                  <a:cubicBezTo>
                    <a:pt x="70" y="86"/>
                    <a:pt x="70" y="86"/>
                    <a:pt x="70" y="86"/>
                  </a:cubicBezTo>
                  <a:cubicBezTo>
                    <a:pt x="78" y="78"/>
                    <a:pt x="78" y="78"/>
                    <a:pt x="78" y="78"/>
                  </a:cubicBezTo>
                  <a:cubicBezTo>
                    <a:pt x="21" y="4"/>
                    <a:pt x="21" y="4"/>
                    <a:pt x="21" y="4"/>
                  </a:cubicBezTo>
                  <a:cubicBezTo>
                    <a:pt x="20" y="3"/>
                    <a:pt x="20" y="2"/>
                    <a:pt x="20" y="0"/>
                  </a:cubicBezTo>
                  <a:cubicBezTo>
                    <a:pt x="20" y="0"/>
                    <a:pt x="20" y="0"/>
                    <a:pt x="20" y="0"/>
                  </a:cubicBezTo>
                </a:path>
              </a:pathLst>
            </a:custGeom>
            <a:solidFill>
              <a:srgbClr val="D8D8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123">
              <a:extLst>
                <a:ext uri="{FF2B5EF4-FFF2-40B4-BE49-F238E27FC236}">
                  <a16:creationId xmlns:a16="http://schemas.microsoft.com/office/drawing/2014/main" id="{9C07D86E-CC24-4223-A245-9448C8F10048}"/>
                </a:ext>
              </a:extLst>
            </p:cNvPr>
            <p:cNvSpPr>
              <a:spLocks/>
            </p:cNvSpPr>
            <p:nvPr/>
          </p:nvSpPr>
          <p:spPr bwMode="auto">
            <a:xfrm>
              <a:off x="8525" y="4894"/>
              <a:ext cx="14" cy="4"/>
            </a:xfrm>
            <a:custGeom>
              <a:avLst/>
              <a:gdLst>
                <a:gd name="T0" fmla="*/ 6 w 6"/>
                <a:gd name="T1" fmla="*/ 0 h 2"/>
                <a:gd name="T2" fmla="*/ 0 w 6"/>
                <a:gd name="T3" fmla="*/ 2 h 2"/>
                <a:gd name="T4" fmla="*/ 6 w 6"/>
                <a:gd name="T5" fmla="*/ 0 h 2"/>
                <a:gd name="T6" fmla="*/ 6 w 6"/>
                <a:gd name="T7" fmla="*/ 0 h 2"/>
              </a:gdLst>
              <a:ahLst/>
              <a:cxnLst>
                <a:cxn ang="0">
                  <a:pos x="T0" y="T1"/>
                </a:cxn>
                <a:cxn ang="0">
                  <a:pos x="T2" y="T3"/>
                </a:cxn>
                <a:cxn ang="0">
                  <a:pos x="T4" y="T5"/>
                </a:cxn>
                <a:cxn ang="0">
                  <a:pos x="T6" y="T7"/>
                </a:cxn>
              </a:cxnLst>
              <a:rect l="0" t="0" r="r" b="b"/>
              <a:pathLst>
                <a:path w="6" h="2">
                  <a:moveTo>
                    <a:pt x="6" y="0"/>
                  </a:moveTo>
                  <a:cubicBezTo>
                    <a:pt x="4" y="1"/>
                    <a:pt x="2" y="1"/>
                    <a:pt x="0" y="2"/>
                  </a:cubicBezTo>
                  <a:cubicBezTo>
                    <a:pt x="6" y="0"/>
                    <a:pt x="6" y="0"/>
                    <a:pt x="6" y="0"/>
                  </a:cubicBezTo>
                  <a:cubicBezTo>
                    <a:pt x="6" y="0"/>
                    <a:pt x="6" y="0"/>
                    <a:pt x="6"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124">
              <a:extLst>
                <a:ext uri="{FF2B5EF4-FFF2-40B4-BE49-F238E27FC236}">
                  <a16:creationId xmlns:a16="http://schemas.microsoft.com/office/drawing/2014/main" id="{9A67CB96-DEAB-4658-B75E-6A4AEE75F4BE}"/>
                </a:ext>
              </a:extLst>
            </p:cNvPr>
            <p:cNvSpPr>
              <a:spLocks/>
            </p:cNvSpPr>
            <p:nvPr/>
          </p:nvSpPr>
          <p:spPr bwMode="auto">
            <a:xfrm>
              <a:off x="8539" y="4889"/>
              <a:ext cx="10" cy="5"/>
            </a:xfrm>
            <a:custGeom>
              <a:avLst/>
              <a:gdLst>
                <a:gd name="T0" fmla="*/ 4 w 4"/>
                <a:gd name="T1" fmla="*/ 0 h 2"/>
                <a:gd name="T2" fmla="*/ 0 w 4"/>
                <a:gd name="T3" fmla="*/ 2 h 2"/>
                <a:gd name="T4" fmla="*/ 0 w 4"/>
                <a:gd name="T5" fmla="*/ 2 h 2"/>
                <a:gd name="T6" fmla="*/ 4 w 4"/>
                <a:gd name="T7" fmla="*/ 1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cubicBezTo>
                    <a:pt x="2" y="1"/>
                    <a:pt x="1" y="1"/>
                    <a:pt x="0" y="2"/>
                  </a:cubicBezTo>
                  <a:cubicBezTo>
                    <a:pt x="0" y="2"/>
                    <a:pt x="0" y="2"/>
                    <a:pt x="0" y="2"/>
                  </a:cubicBezTo>
                  <a:cubicBezTo>
                    <a:pt x="4" y="1"/>
                    <a:pt x="4" y="1"/>
                    <a:pt x="4" y="1"/>
                  </a:cubicBezTo>
                  <a:cubicBezTo>
                    <a:pt x="4" y="0"/>
                    <a:pt x="4" y="0"/>
                    <a:pt x="4" y="0"/>
                  </a:cubicBezTo>
                </a:path>
              </a:pathLst>
            </a:custGeom>
            <a:solidFill>
              <a:srgbClr val="4B51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125">
              <a:extLst>
                <a:ext uri="{FF2B5EF4-FFF2-40B4-BE49-F238E27FC236}">
                  <a16:creationId xmlns:a16="http://schemas.microsoft.com/office/drawing/2014/main" id="{E5F85CA1-7B96-48CD-9D0F-7DBD6CF2C53D}"/>
                </a:ext>
              </a:extLst>
            </p:cNvPr>
            <p:cNvSpPr>
              <a:spLocks/>
            </p:cNvSpPr>
            <p:nvPr/>
          </p:nvSpPr>
          <p:spPr bwMode="auto">
            <a:xfrm>
              <a:off x="8480" y="4913"/>
              <a:ext cx="7" cy="4"/>
            </a:xfrm>
            <a:custGeom>
              <a:avLst/>
              <a:gdLst>
                <a:gd name="T0" fmla="*/ 3 w 3"/>
                <a:gd name="T1" fmla="*/ 0 h 2"/>
                <a:gd name="T2" fmla="*/ 0 w 3"/>
                <a:gd name="T3" fmla="*/ 2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cubicBezTo>
                    <a:pt x="2" y="1"/>
                    <a:pt x="1" y="1"/>
                    <a:pt x="0" y="2"/>
                  </a:cubicBezTo>
                  <a:cubicBezTo>
                    <a:pt x="0" y="2"/>
                    <a:pt x="0" y="2"/>
                    <a:pt x="0" y="2"/>
                  </a:cubicBezTo>
                  <a:cubicBezTo>
                    <a:pt x="3" y="0"/>
                    <a:pt x="3" y="0"/>
                    <a:pt x="3"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126">
              <a:extLst>
                <a:ext uri="{FF2B5EF4-FFF2-40B4-BE49-F238E27FC236}">
                  <a16:creationId xmlns:a16="http://schemas.microsoft.com/office/drawing/2014/main" id="{88D8A47B-DCD6-429A-8326-67FC61D743B6}"/>
                </a:ext>
              </a:extLst>
            </p:cNvPr>
            <p:cNvSpPr>
              <a:spLocks/>
            </p:cNvSpPr>
            <p:nvPr/>
          </p:nvSpPr>
          <p:spPr bwMode="auto">
            <a:xfrm>
              <a:off x="8461" y="4818"/>
              <a:ext cx="102" cy="99"/>
            </a:xfrm>
            <a:custGeom>
              <a:avLst/>
              <a:gdLst>
                <a:gd name="T0" fmla="*/ 25 w 43"/>
                <a:gd name="T1" fmla="*/ 0 h 42"/>
                <a:gd name="T2" fmla="*/ 23 w 43"/>
                <a:gd name="T3" fmla="*/ 2 h 42"/>
                <a:gd name="T4" fmla="*/ 0 w 43"/>
                <a:gd name="T5" fmla="*/ 10 h 42"/>
                <a:gd name="T6" fmla="*/ 7 w 43"/>
                <a:gd name="T7" fmla="*/ 42 h 42"/>
                <a:gd name="T8" fmla="*/ 8 w 43"/>
                <a:gd name="T9" fmla="*/ 41 h 42"/>
                <a:gd name="T10" fmla="*/ 8 w 43"/>
                <a:gd name="T11" fmla="*/ 41 h 42"/>
                <a:gd name="T12" fmla="*/ 8 w 43"/>
                <a:gd name="T13" fmla="*/ 41 h 42"/>
                <a:gd name="T14" fmla="*/ 8 w 43"/>
                <a:gd name="T15" fmla="*/ 42 h 42"/>
                <a:gd name="T16" fmla="*/ 11 w 43"/>
                <a:gd name="T17" fmla="*/ 40 h 42"/>
                <a:gd name="T18" fmla="*/ 27 w 43"/>
                <a:gd name="T19" fmla="*/ 34 h 42"/>
                <a:gd name="T20" fmla="*/ 37 w 43"/>
                <a:gd name="T21" fmla="*/ 30 h 42"/>
                <a:gd name="T22" fmla="*/ 37 w 43"/>
                <a:gd name="T23" fmla="*/ 30 h 42"/>
                <a:gd name="T24" fmla="*/ 43 w 43"/>
                <a:gd name="T25" fmla="*/ 28 h 42"/>
                <a:gd name="T26" fmla="*/ 25 w 43"/>
                <a:gd name="T2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42">
                  <a:moveTo>
                    <a:pt x="25" y="0"/>
                  </a:moveTo>
                  <a:cubicBezTo>
                    <a:pt x="24" y="1"/>
                    <a:pt x="24" y="1"/>
                    <a:pt x="23" y="2"/>
                  </a:cubicBezTo>
                  <a:cubicBezTo>
                    <a:pt x="15" y="4"/>
                    <a:pt x="8" y="7"/>
                    <a:pt x="0" y="10"/>
                  </a:cubicBezTo>
                  <a:cubicBezTo>
                    <a:pt x="7" y="42"/>
                    <a:pt x="7" y="42"/>
                    <a:pt x="7" y="42"/>
                  </a:cubicBezTo>
                  <a:cubicBezTo>
                    <a:pt x="8" y="41"/>
                    <a:pt x="8" y="41"/>
                    <a:pt x="8" y="41"/>
                  </a:cubicBezTo>
                  <a:cubicBezTo>
                    <a:pt x="8" y="41"/>
                    <a:pt x="8" y="41"/>
                    <a:pt x="8" y="41"/>
                  </a:cubicBezTo>
                  <a:cubicBezTo>
                    <a:pt x="8" y="41"/>
                    <a:pt x="8" y="41"/>
                    <a:pt x="8" y="41"/>
                  </a:cubicBezTo>
                  <a:cubicBezTo>
                    <a:pt x="8" y="42"/>
                    <a:pt x="8" y="42"/>
                    <a:pt x="8" y="42"/>
                  </a:cubicBezTo>
                  <a:cubicBezTo>
                    <a:pt x="9" y="41"/>
                    <a:pt x="10" y="41"/>
                    <a:pt x="11" y="40"/>
                  </a:cubicBezTo>
                  <a:cubicBezTo>
                    <a:pt x="27" y="34"/>
                    <a:pt x="27" y="34"/>
                    <a:pt x="27" y="34"/>
                  </a:cubicBezTo>
                  <a:cubicBezTo>
                    <a:pt x="30" y="33"/>
                    <a:pt x="34" y="32"/>
                    <a:pt x="37" y="30"/>
                  </a:cubicBezTo>
                  <a:cubicBezTo>
                    <a:pt x="37" y="30"/>
                    <a:pt x="37" y="30"/>
                    <a:pt x="37" y="30"/>
                  </a:cubicBezTo>
                  <a:cubicBezTo>
                    <a:pt x="39" y="29"/>
                    <a:pt x="41" y="28"/>
                    <a:pt x="43" y="28"/>
                  </a:cubicBezTo>
                  <a:cubicBezTo>
                    <a:pt x="25" y="0"/>
                    <a:pt x="25" y="0"/>
                    <a:pt x="25" y="0"/>
                  </a:cubicBezTo>
                </a:path>
              </a:pathLst>
            </a:custGeom>
            <a:solidFill>
              <a:srgbClr val="B1B3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127">
              <a:extLst>
                <a:ext uri="{FF2B5EF4-FFF2-40B4-BE49-F238E27FC236}">
                  <a16:creationId xmlns:a16="http://schemas.microsoft.com/office/drawing/2014/main" id="{0D8A062B-A5AA-47FB-958A-FE03CFC42B15}"/>
                </a:ext>
              </a:extLst>
            </p:cNvPr>
            <p:cNvSpPr>
              <a:spLocks/>
            </p:cNvSpPr>
            <p:nvPr/>
          </p:nvSpPr>
          <p:spPr bwMode="auto">
            <a:xfrm>
              <a:off x="8459" y="4816"/>
              <a:ext cx="61" cy="26"/>
            </a:xfrm>
            <a:custGeom>
              <a:avLst/>
              <a:gdLst>
                <a:gd name="T0" fmla="*/ 25 w 26"/>
                <a:gd name="T1" fmla="*/ 0 h 11"/>
                <a:gd name="T2" fmla="*/ 23 w 26"/>
                <a:gd name="T3" fmla="*/ 1 h 11"/>
                <a:gd name="T4" fmla="*/ 0 w 26"/>
                <a:gd name="T5" fmla="*/ 8 h 11"/>
                <a:gd name="T6" fmla="*/ 1 w 26"/>
                <a:gd name="T7" fmla="*/ 10 h 11"/>
                <a:gd name="T8" fmla="*/ 1 w 26"/>
                <a:gd name="T9" fmla="*/ 11 h 11"/>
                <a:gd name="T10" fmla="*/ 24 w 26"/>
                <a:gd name="T11" fmla="*/ 3 h 11"/>
                <a:gd name="T12" fmla="*/ 26 w 26"/>
                <a:gd name="T13" fmla="*/ 1 h 11"/>
                <a:gd name="T14" fmla="*/ 25 w 26"/>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1">
                  <a:moveTo>
                    <a:pt x="25" y="0"/>
                  </a:moveTo>
                  <a:cubicBezTo>
                    <a:pt x="24" y="0"/>
                    <a:pt x="24" y="0"/>
                    <a:pt x="23" y="1"/>
                  </a:cubicBezTo>
                  <a:cubicBezTo>
                    <a:pt x="16" y="3"/>
                    <a:pt x="8" y="6"/>
                    <a:pt x="0" y="8"/>
                  </a:cubicBezTo>
                  <a:cubicBezTo>
                    <a:pt x="1" y="10"/>
                    <a:pt x="1" y="10"/>
                    <a:pt x="1" y="10"/>
                  </a:cubicBezTo>
                  <a:cubicBezTo>
                    <a:pt x="1" y="11"/>
                    <a:pt x="1" y="11"/>
                    <a:pt x="1" y="11"/>
                  </a:cubicBezTo>
                  <a:cubicBezTo>
                    <a:pt x="9" y="8"/>
                    <a:pt x="16" y="5"/>
                    <a:pt x="24" y="3"/>
                  </a:cubicBezTo>
                  <a:cubicBezTo>
                    <a:pt x="25" y="2"/>
                    <a:pt x="25" y="2"/>
                    <a:pt x="26" y="1"/>
                  </a:cubicBezTo>
                  <a:cubicBezTo>
                    <a:pt x="25" y="0"/>
                    <a:pt x="25" y="0"/>
                    <a:pt x="25"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128">
              <a:extLst>
                <a:ext uri="{FF2B5EF4-FFF2-40B4-BE49-F238E27FC236}">
                  <a16:creationId xmlns:a16="http://schemas.microsoft.com/office/drawing/2014/main" id="{36B24E86-34A1-4F0B-BB69-78298B8F382B}"/>
                </a:ext>
              </a:extLst>
            </p:cNvPr>
            <p:cNvSpPr>
              <a:spLocks/>
            </p:cNvSpPr>
            <p:nvPr/>
          </p:nvSpPr>
          <p:spPr bwMode="auto">
            <a:xfrm>
              <a:off x="8234" y="4182"/>
              <a:ext cx="525" cy="539"/>
            </a:xfrm>
            <a:custGeom>
              <a:avLst/>
              <a:gdLst>
                <a:gd name="T0" fmla="*/ 222 w 222"/>
                <a:gd name="T1" fmla="*/ 145 h 228"/>
                <a:gd name="T2" fmla="*/ 222 w 222"/>
                <a:gd name="T3" fmla="*/ 145 h 228"/>
                <a:gd name="T4" fmla="*/ 221 w 222"/>
                <a:gd name="T5" fmla="*/ 141 h 228"/>
                <a:gd name="T6" fmla="*/ 121 w 222"/>
                <a:gd name="T7" fmla="*/ 3 h 228"/>
                <a:gd name="T8" fmla="*/ 113 w 222"/>
                <a:gd name="T9" fmla="*/ 1 h 228"/>
                <a:gd name="T10" fmla="*/ 3 w 222"/>
                <a:gd name="T11" fmla="*/ 59 h 228"/>
                <a:gd name="T12" fmla="*/ 0 w 222"/>
                <a:gd name="T13" fmla="*/ 64 h 228"/>
                <a:gd name="T14" fmla="*/ 0 w 222"/>
                <a:gd name="T15" fmla="*/ 64 h 228"/>
                <a:gd name="T16" fmla="*/ 0 w 222"/>
                <a:gd name="T17" fmla="*/ 79 h 228"/>
                <a:gd name="T18" fmla="*/ 0 w 222"/>
                <a:gd name="T19" fmla="*/ 79 h 228"/>
                <a:gd name="T20" fmla="*/ 1 w 222"/>
                <a:gd name="T21" fmla="*/ 83 h 228"/>
                <a:gd name="T22" fmla="*/ 76 w 222"/>
                <a:gd name="T23" fmla="*/ 181 h 228"/>
                <a:gd name="T24" fmla="*/ 76 w 222"/>
                <a:gd name="T25" fmla="*/ 181 h 228"/>
                <a:gd name="T26" fmla="*/ 104 w 222"/>
                <a:gd name="T27" fmla="*/ 224 h 228"/>
                <a:gd name="T28" fmla="*/ 112 w 222"/>
                <a:gd name="T29" fmla="*/ 226 h 228"/>
                <a:gd name="T30" fmla="*/ 219 w 222"/>
                <a:gd name="T31" fmla="*/ 165 h 228"/>
                <a:gd name="T32" fmla="*/ 222 w 222"/>
                <a:gd name="T33" fmla="*/ 159 h 228"/>
                <a:gd name="T34" fmla="*/ 222 w 222"/>
                <a:gd name="T35" fmla="*/ 159 h 228"/>
                <a:gd name="T36" fmla="*/ 222 w 222"/>
                <a:gd name="T37" fmla="*/ 145 h 228"/>
                <a:gd name="T38" fmla="*/ 222 w 222"/>
                <a:gd name="T39" fmla="*/ 14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2" h="228">
                  <a:moveTo>
                    <a:pt x="222" y="145"/>
                  </a:moveTo>
                  <a:cubicBezTo>
                    <a:pt x="222" y="145"/>
                    <a:pt x="222" y="145"/>
                    <a:pt x="222" y="145"/>
                  </a:cubicBezTo>
                  <a:cubicBezTo>
                    <a:pt x="222" y="143"/>
                    <a:pt x="221" y="142"/>
                    <a:pt x="221" y="141"/>
                  </a:cubicBezTo>
                  <a:cubicBezTo>
                    <a:pt x="121" y="3"/>
                    <a:pt x="121" y="3"/>
                    <a:pt x="121" y="3"/>
                  </a:cubicBezTo>
                  <a:cubicBezTo>
                    <a:pt x="119" y="0"/>
                    <a:pt x="115" y="0"/>
                    <a:pt x="113" y="1"/>
                  </a:cubicBezTo>
                  <a:cubicBezTo>
                    <a:pt x="3" y="59"/>
                    <a:pt x="3" y="59"/>
                    <a:pt x="3" y="59"/>
                  </a:cubicBezTo>
                  <a:cubicBezTo>
                    <a:pt x="1" y="60"/>
                    <a:pt x="0" y="62"/>
                    <a:pt x="0" y="64"/>
                  </a:cubicBezTo>
                  <a:cubicBezTo>
                    <a:pt x="0" y="64"/>
                    <a:pt x="0" y="64"/>
                    <a:pt x="0" y="64"/>
                  </a:cubicBezTo>
                  <a:cubicBezTo>
                    <a:pt x="0" y="79"/>
                    <a:pt x="0" y="79"/>
                    <a:pt x="0" y="79"/>
                  </a:cubicBezTo>
                  <a:cubicBezTo>
                    <a:pt x="0" y="79"/>
                    <a:pt x="0" y="79"/>
                    <a:pt x="0" y="79"/>
                  </a:cubicBezTo>
                  <a:cubicBezTo>
                    <a:pt x="0" y="81"/>
                    <a:pt x="0" y="82"/>
                    <a:pt x="1" y="83"/>
                  </a:cubicBezTo>
                  <a:cubicBezTo>
                    <a:pt x="76" y="181"/>
                    <a:pt x="76" y="181"/>
                    <a:pt x="76" y="181"/>
                  </a:cubicBezTo>
                  <a:cubicBezTo>
                    <a:pt x="76" y="181"/>
                    <a:pt x="76" y="181"/>
                    <a:pt x="76" y="181"/>
                  </a:cubicBezTo>
                  <a:cubicBezTo>
                    <a:pt x="104" y="224"/>
                    <a:pt x="104" y="224"/>
                    <a:pt x="104" y="224"/>
                  </a:cubicBezTo>
                  <a:cubicBezTo>
                    <a:pt x="106" y="227"/>
                    <a:pt x="110" y="228"/>
                    <a:pt x="112" y="226"/>
                  </a:cubicBezTo>
                  <a:cubicBezTo>
                    <a:pt x="219" y="165"/>
                    <a:pt x="219" y="165"/>
                    <a:pt x="219" y="165"/>
                  </a:cubicBezTo>
                  <a:cubicBezTo>
                    <a:pt x="221" y="164"/>
                    <a:pt x="222" y="161"/>
                    <a:pt x="222" y="159"/>
                  </a:cubicBezTo>
                  <a:cubicBezTo>
                    <a:pt x="222" y="159"/>
                    <a:pt x="222" y="159"/>
                    <a:pt x="222" y="159"/>
                  </a:cubicBezTo>
                  <a:cubicBezTo>
                    <a:pt x="222" y="145"/>
                    <a:pt x="222" y="145"/>
                    <a:pt x="222" y="145"/>
                  </a:cubicBezTo>
                  <a:cubicBezTo>
                    <a:pt x="222" y="145"/>
                    <a:pt x="222" y="145"/>
                    <a:pt x="222" y="145"/>
                  </a:cubicBezTo>
                </a:path>
              </a:pathLst>
            </a:custGeom>
            <a:solidFill>
              <a:srgbClr val="515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129">
              <a:extLst>
                <a:ext uri="{FF2B5EF4-FFF2-40B4-BE49-F238E27FC236}">
                  <a16:creationId xmlns:a16="http://schemas.microsoft.com/office/drawing/2014/main" id="{0CD8EC9A-F50E-427C-8B78-433D4AEBAF40}"/>
                </a:ext>
              </a:extLst>
            </p:cNvPr>
            <p:cNvSpPr>
              <a:spLocks/>
            </p:cNvSpPr>
            <p:nvPr/>
          </p:nvSpPr>
          <p:spPr bwMode="auto">
            <a:xfrm>
              <a:off x="7992" y="5738"/>
              <a:ext cx="462" cy="339"/>
            </a:xfrm>
            <a:custGeom>
              <a:avLst/>
              <a:gdLst>
                <a:gd name="T0" fmla="*/ 174 w 195"/>
                <a:gd name="T1" fmla="*/ 75 h 143"/>
                <a:gd name="T2" fmla="*/ 171 w 195"/>
                <a:gd name="T3" fmla="*/ 127 h 143"/>
                <a:gd name="T4" fmla="*/ 82 w 195"/>
                <a:gd name="T5" fmla="*/ 118 h 143"/>
                <a:gd name="T6" fmla="*/ 0 w 195"/>
                <a:gd name="T7" fmla="*/ 43 h 143"/>
                <a:gd name="T8" fmla="*/ 79 w 195"/>
                <a:gd name="T9" fmla="*/ 22 h 143"/>
                <a:gd name="T10" fmla="*/ 174 w 195"/>
                <a:gd name="T11" fmla="*/ 75 h 143"/>
              </a:gdLst>
              <a:ahLst/>
              <a:cxnLst>
                <a:cxn ang="0">
                  <a:pos x="T0" y="T1"/>
                </a:cxn>
                <a:cxn ang="0">
                  <a:pos x="T2" y="T3"/>
                </a:cxn>
                <a:cxn ang="0">
                  <a:pos x="T4" y="T5"/>
                </a:cxn>
                <a:cxn ang="0">
                  <a:pos x="T6" y="T7"/>
                </a:cxn>
                <a:cxn ang="0">
                  <a:pos x="T8" y="T9"/>
                </a:cxn>
                <a:cxn ang="0">
                  <a:pos x="T10" y="T11"/>
                </a:cxn>
              </a:cxnLst>
              <a:rect l="0" t="0" r="r" b="b"/>
              <a:pathLst>
                <a:path w="195" h="143">
                  <a:moveTo>
                    <a:pt x="174" y="75"/>
                  </a:moveTo>
                  <a:cubicBezTo>
                    <a:pt x="174" y="75"/>
                    <a:pt x="195" y="113"/>
                    <a:pt x="171" y="127"/>
                  </a:cubicBezTo>
                  <a:cubicBezTo>
                    <a:pt x="146" y="141"/>
                    <a:pt x="118" y="143"/>
                    <a:pt x="82" y="118"/>
                  </a:cubicBezTo>
                  <a:cubicBezTo>
                    <a:pt x="47" y="92"/>
                    <a:pt x="0" y="73"/>
                    <a:pt x="0" y="43"/>
                  </a:cubicBezTo>
                  <a:cubicBezTo>
                    <a:pt x="0" y="13"/>
                    <a:pt x="40" y="0"/>
                    <a:pt x="79" y="22"/>
                  </a:cubicBezTo>
                  <a:cubicBezTo>
                    <a:pt x="118" y="44"/>
                    <a:pt x="174" y="75"/>
                    <a:pt x="174" y="75"/>
                  </a:cubicBezTo>
                  <a:close/>
                </a:path>
              </a:pathLst>
            </a:custGeom>
            <a:solidFill>
              <a:srgbClr val="121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130">
              <a:extLst>
                <a:ext uri="{FF2B5EF4-FFF2-40B4-BE49-F238E27FC236}">
                  <a16:creationId xmlns:a16="http://schemas.microsoft.com/office/drawing/2014/main" id="{AE9AB368-68E2-4102-91DC-AA5A7A9087B9}"/>
                </a:ext>
              </a:extLst>
            </p:cNvPr>
            <p:cNvSpPr>
              <a:spLocks/>
            </p:cNvSpPr>
            <p:nvPr/>
          </p:nvSpPr>
          <p:spPr bwMode="auto">
            <a:xfrm>
              <a:off x="8362" y="4787"/>
              <a:ext cx="866" cy="625"/>
            </a:xfrm>
            <a:custGeom>
              <a:avLst/>
              <a:gdLst>
                <a:gd name="T0" fmla="*/ 345 w 366"/>
                <a:gd name="T1" fmla="*/ 45 h 264"/>
                <a:gd name="T2" fmla="*/ 171 w 366"/>
                <a:gd name="T3" fmla="*/ 51 h 264"/>
                <a:gd name="T4" fmla="*/ 163 w 366"/>
                <a:gd name="T5" fmla="*/ 2 h 264"/>
                <a:gd name="T6" fmla="*/ 163 w 366"/>
                <a:gd name="T7" fmla="*/ 2 h 264"/>
                <a:gd name="T8" fmla="*/ 158 w 366"/>
                <a:gd name="T9" fmla="*/ 0 h 264"/>
                <a:gd name="T10" fmla="*/ 129 w 366"/>
                <a:gd name="T11" fmla="*/ 19 h 264"/>
                <a:gd name="T12" fmla="*/ 79 w 366"/>
                <a:gd name="T13" fmla="*/ 43 h 264"/>
                <a:gd name="T14" fmla="*/ 153 w 366"/>
                <a:gd name="T15" fmla="*/ 102 h 264"/>
                <a:gd name="T16" fmla="*/ 50 w 366"/>
                <a:gd name="T17" fmla="*/ 55 h 264"/>
                <a:gd name="T18" fmla="*/ 50 w 366"/>
                <a:gd name="T19" fmla="*/ 54 h 264"/>
                <a:gd name="T20" fmla="*/ 29 w 366"/>
                <a:gd name="T21" fmla="*/ 62 h 264"/>
                <a:gd name="T22" fmla="*/ 25 w 366"/>
                <a:gd name="T23" fmla="*/ 171 h 264"/>
                <a:gd name="T24" fmla="*/ 300 w 366"/>
                <a:gd name="T25" fmla="*/ 209 h 264"/>
                <a:gd name="T26" fmla="*/ 345 w 366"/>
                <a:gd name="T27" fmla="*/ 4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264">
                  <a:moveTo>
                    <a:pt x="345" y="45"/>
                  </a:moveTo>
                  <a:cubicBezTo>
                    <a:pt x="344" y="46"/>
                    <a:pt x="246" y="122"/>
                    <a:pt x="171" y="51"/>
                  </a:cubicBezTo>
                  <a:cubicBezTo>
                    <a:pt x="163" y="2"/>
                    <a:pt x="163" y="2"/>
                    <a:pt x="163" y="2"/>
                  </a:cubicBezTo>
                  <a:cubicBezTo>
                    <a:pt x="163" y="2"/>
                    <a:pt x="163" y="2"/>
                    <a:pt x="163" y="2"/>
                  </a:cubicBezTo>
                  <a:cubicBezTo>
                    <a:pt x="158" y="0"/>
                    <a:pt x="158" y="0"/>
                    <a:pt x="158" y="0"/>
                  </a:cubicBezTo>
                  <a:cubicBezTo>
                    <a:pt x="149" y="6"/>
                    <a:pt x="139" y="12"/>
                    <a:pt x="129" y="19"/>
                  </a:cubicBezTo>
                  <a:cubicBezTo>
                    <a:pt x="113" y="28"/>
                    <a:pt x="96" y="36"/>
                    <a:pt x="79" y="43"/>
                  </a:cubicBezTo>
                  <a:cubicBezTo>
                    <a:pt x="153" y="102"/>
                    <a:pt x="153" y="102"/>
                    <a:pt x="153" y="102"/>
                  </a:cubicBezTo>
                  <a:cubicBezTo>
                    <a:pt x="50" y="55"/>
                    <a:pt x="50" y="55"/>
                    <a:pt x="50" y="55"/>
                  </a:cubicBezTo>
                  <a:cubicBezTo>
                    <a:pt x="50" y="54"/>
                    <a:pt x="50" y="54"/>
                    <a:pt x="50" y="54"/>
                  </a:cubicBezTo>
                  <a:cubicBezTo>
                    <a:pt x="43" y="57"/>
                    <a:pt x="36" y="59"/>
                    <a:pt x="29" y="62"/>
                  </a:cubicBezTo>
                  <a:cubicBezTo>
                    <a:pt x="0" y="115"/>
                    <a:pt x="25" y="171"/>
                    <a:pt x="25" y="171"/>
                  </a:cubicBezTo>
                  <a:cubicBezTo>
                    <a:pt x="138" y="258"/>
                    <a:pt x="217" y="264"/>
                    <a:pt x="300" y="209"/>
                  </a:cubicBezTo>
                  <a:cubicBezTo>
                    <a:pt x="366" y="165"/>
                    <a:pt x="345" y="45"/>
                    <a:pt x="345" y="45"/>
                  </a:cubicBezTo>
                </a:path>
              </a:pathLst>
            </a:custGeom>
            <a:solidFill>
              <a:srgbClr val="535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131">
              <a:extLst>
                <a:ext uri="{FF2B5EF4-FFF2-40B4-BE49-F238E27FC236}">
                  <a16:creationId xmlns:a16="http://schemas.microsoft.com/office/drawing/2014/main" id="{87347915-4ED5-41EB-ABA0-828EE9430D69}"/>
                </a:ext>
              </a:extLst>
            </p:cNvPr>
            <p:cNvSpPr>
              <a:spLocks/>
            </p:cNvSpPr>
            <p:nvPr/>
          </p:nvSpPr>
          <p:spPr bwMode="auto">
            <a:xfrm>
              <a:off x="8445" y="4917"/>
              <a:ext cx="33" cy="12"/>
            </a:xfrm>
            <a:custGeom>
              <a:avLst/>
              <a:gdLst>
                <a:gd name="T0" fmla="*/ 14 w 14"/>
                <a:gd name="T1" fmla="*/ 0 h 5"/>
                <a:gd name="T2" fmla="*/ 0 w 14"/>
                <a:gd name="T3" fmla="*/ 5 h 5"/>
                <a:gd name="T4" fmla="*/ 0 w 14"/>
                <a:gd name="T5" fmla="*/ 5 h 5"/>
                <a:gd name="T6" fmla="*/ 0 w 14"/>
                <a:gd name="T7" fmla="*/ 5 h 5"/>
                <a:gd name="T8" fmla="*/ 14 w 14"/>
                <a:gd name="T9" fmla="*/ 0 h 5"/>
                <a:gd name="T10" fmla="*/ 14 w 14"/>
                <a:gd name="T11" fmla="*/ 0 h 5"/>
              </a:gdLst>
              <a:ahLst/>
              <a:cxnLst>
                <a:cxn ang="0">
                  <a:pos x="T0" y="T1"/>
                </a:cxn>
                <a:cxn ang="0">
                  <a:pos x="T2" y="T3"/>
                </a:cxn>
                <a:cxn ang="0">
                  <a:pos x="T4" y="T5"/>
                </a:cxn>
                <a:cxn ang="0">
                  <a:pos x="T6" y="T7"/>
                </a:cxn>
                <a:cxn ang="0">
                  <a:pos x="T8" y="T9"/>
                </a:cxn>
                <a:cxn ang="0">
                  <a:pos x="T10" y="T11"/>
                </a:cxn>
              </a:cxnLst>
              <a:rect l="0" t="0" r="r" b="b"/>
              <a:pathLst>
                <a:path w="14" h="5">
                  <a:moveTo>
                    <a:pt x="14" y="0"/>
                  </a:moveTo>
                  <a:cubicBezTo>
                    <a:pt x="10" y="1"/>
                    <a:pt x="5" y="3"/>
                    <a:pt x="0" y="5"/>
                  </a:cubicBezTo>
                  <a:cubicBezTo>
                    <a:pt x="0" y="5"/>
                    <a:pt x="0" y="5"/>
                    <a:pt x="0" y="5"/>
                  </a:cubicBezTo>
                  <a:cubicBezTo>
                    <a:pt x="0" y="5"/>
                    <a:pt x="0" y="5"/>
                    <a:pt x="0" y="5"/>
                  </a:cubicBezTo>
                  <a:cubicBezTo>
                    <a:pt x="5" y="3"/>
                    <a:pt x="10" y="1"/>
                    <a:pt x="14" y="0"/>
                  </a:cubicBezTo>
                  <a:cubicBezTo>
                    <a:pt x="14" y="0"/>
                    <a:pt x="14" y="0"/>
                    <a:pt x="14" y="0"/>
                  </a:cubicBezTo>
                </a:path>
              </a:pathLst>
            </a:custGeom>
            <a:solidFill>
              <a:srgbClr val="B1B3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132">
              <a:extLst>
                <a:ext uri="{FF2B5EF4-FFF2-40B4-BE49-F238E27FC236}">
                  <a16:creationId xmlns:a16="http://schemas.microsoft.com/office/drawing/2014/main" id="{38F39981-303D-4009-BDAA-E015BFA332AF}"/>
                </a:ext>
              </a:extLst>
            </p:cNvPr>
            <p:cNvSpPr>
              <a:spLocks/>
            </p:cNvSpPr>
            <p:nvPr/>
          </p:nvSpPr>
          <p:spPr bwMode="auto">
            <a:xfrm>
              <a:off x="8478" y="4915"/>
              <a:ext cx="2" cy="2"/>
            </a:xfrm>
            <a:custGeom>
              <a:avLst/>
              <a:gdLst>
                <a:gd name="T0" fmla="*/ 1 w 1"/>
                <a:gd name="T1" fmla="*/ 0 h 1"/>
                <a:gd name="T2" fmla="*/ 0 w 1"/>
                <a:gd name="T3" fmla="*/ 1 h 1"/>
                <a:gd name="T4" fmla="*/ 0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0" y="1"/>
                  </a:cubicBezTo>
                  <a:cubicBezTo>
                    <a:pt x="0" y="1"/>
                    <a:pt x="0" y="1"/>
                    <a:pt x="0" y="1"/>
                  </a:cubicBezTo>
                  <a:cubicBezTo>
                    <a:pt x="1" y="0"/>
                    <a:pt x="1" y="0"/>
                    <a:pt x="1" y="0"/>
                  </a:cubicBezTo>
                  <a:cubicBezTo>
                    <a:pt x="1" y="0"/>
                    <a:pt x="1" y="0"/>
                    <a:pt x="1" y="0"/>
                  </a:cubicBezTo>
                </a:path>
              </a:pathLst>
            </a:custGeom>
            <a:solidFill>
              <a:srgbClr val="9FA1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133">
              <a:extLst>
                <a:ext uri="{FF2B5EF4-FFF2-40B4-BE49-F238E27FC236}">
                  <a16:creationId xmlns:a16="http://schemas.microsoft.com/office/drawing/2014/main" id="{62E5EC11-F484-4EE0-A022-5BE766E33C45}"/>
                </a:ext>
              </a:extLst>
            </p:cNvPr>
            <p:cNvSpPr>
              <a:spLocks/>
            </p:cNvSpPr>
            <p:nvPr/>
          </p:nvSpPr>
          <p:spPr bwMode="auto">
            <a:xfrm>
              <a:off x="8880" y="4917"/>
              <a:ext cx="263" cy="62"/>
            </a:xfrm>
            <a:custGeom>
              <a:avLst/>
              <a:gdLst>
                <a:gd name="T0" fmla="*/ 111 w 111"/>
                <a:gd name="T1" fmla="*/ 0 h 26"/>
                <a:gd name="T2" fmla="*/ 27 w 111"/>
                <a:gd name="T3" fmla="*/ 26 h 26"/>
                <a:gd name="T4" fmla="*/ 0 w 111"/>
                <a:gd name="T5" fmla="*/ 23 h 26"/>
                <a:gd name="T6" fmla="*/ 0 w 111"/>
                <a:gd name="T7" fmla="*/ 23 h 26"/>
                <a:gd name="T8" fmla="*/ 26 w 111"/>
                <a:gd name="T9" fmla="*/ 26 h 26"/>
                <a:gd name="T10" fmla="*/ 111 w 111"/>
                <a:gd name="T11" fmla="*/ 0 h 26"/>
                <a:gd name="T12" fmla="*/ 111 w 11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11" h="26">
                  <a:moveTo>
                    <a:pt x="111" y="0"/>
                  </a:moveTo>
                  <a:cubicBezTo>
                    <a:pt x="94" y="11"/>
                    <a:pt x="62" y="26"/>
                    <a:pt x="27" y="26"/>
                  </a:cubicBezTo>
                  <a:cubicBezTo>
                    <a:pt x="18" y="26"/>
                    <a:pt x="9" y="25"/>
                    <a:pt x="0" y="23"/>
                  </a:cubicBezTo>
                  <a:cubicBezTo>
                    <a:pt x="0" y="23"/>
                    <a:pt x="0" y="23"/>
                    <a:pt x="0" y="23"/>
                  </a:cubicBezTo>
                  <a:cubicBezTo>
                    <a:pt x="9" y="25"/>
                    <a:pt x="18" y="26"/>
                    <a:pt x="26" y="26"/>
                  </a:cubicBezTo>
                  <a:cubicBezTo>
                    <a:pt x="62" y="26"/>
                    <a:pt x="93" y="11"/>
                    <a:pt x="111" y="0"/>
                  </a:cubicBezTo>
                  <a:cubicBezTo>
                    <a:pt x="111" y="0"/>
                    <a:pt x="111" y="0"/>
                    <a:pt x="111" y="0"/>
                  </a:cubicBezTo>
                </a:path>
              </a:pathLst>
            </a:custGeom>
            <a:solidFill>
              <a:srgbClr val="A239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34">
              <a:extLst>
                <a:ext uri="{FF2B5EF4-FFF2-40B4-BE49-F238E27FC236}">
                  <a16:creationId xmlns:a16="http://schemas.microsoft.com/office/drawing/2014/main" id="{D6DF24D9-7155-4B01-9D83-0E2F8D38CF05}"/>
                </a:ext>
              </a:extLst>
            </p:cNvPr>
            <p:cNvSpPr>
              <a:spLocks/>
            </p:cNvSpPr>
            <p:nvPr/>
          </p:nvSpPr>
          <p:spPr bwMode="auto">
            <a:xfrm>
              <a:off x="8445" y="4915"/>
              <a:ext cx="745" cy="232"/>
            </a:xfrm>
            <a:custGeom>
              <a:avLst/>
              <a:gdLst>
                <a:gd name="T0" fmla="*/ 15 w 315"/>
                <a:gd name="T1" fmla="*/ 0 h 98"/>
                <a:gd name="T2" fmla="*/ 14 w 315"/>
                <a:gd name="T3" fmla="*/ 1 h 98"/>
                <a:gd name="T4" fmla="*/ 0 w 315"/>
                <a:gd name="T5" fmla="*/ 6 h 98"/>
                <a:gd name="T6" fmla="*/ 92 w 315"/>
                <a:gd name="T7" fmla="*/ 51 h 98"/>
                <a:gd name="T8" fmla="*/ 150 w 315"/>
                <a:gd name="T9" fmla="*/ 79 h 98"/>
                <a:gd name="T10" fmla="*/ 216 w 315"/>
                <a:gd name="T11" fmla="*/ 98 h 98"/>
                <a:gd name="T12" fmla="*/ 311 w 315"/>
                <a:gd name="T13" fmla="*/ 69 h 98"/>
                <a:gd name="T14" fmla="*/ 312 w 315"/>
                <a:gd name="T15" fmla="*/ 5 h 98"/>
                <a:gd name="T16" fmla="*/ 295 w 315"/>
                <a:gd name="T17" fmla="*/ 1 h 98"/>
                <a:gd name="T18" fmla="*/ 210 w 315"/>
                <a:gd name="T19" fmla="*/ 27 h 98"/>
                <a:gd name="T20" fmla="*/ 184 w 315"/>
                <a:gd name="T21" fmla="*/ 24 h 98"/>
                <a:gd name="T22" fmla="*/ 133 w 315"/>
                <a:gd name="T23" fmla="*/ 58 h 98"/>
                <a:gd name="T24" fmla="*/ 118 w 315"/>
                <a:gd name="T25" fmla="*/ 48 h 98"/>
                <a:gd name="T26" fmla="*/ 118 w 315"/>
                <a:gd name="T27" fmla="*/ 48 h 98"/>
                <a:gd name="T28" fmla="*/ 39 w 315"/>
                <a:gd name="T29" fmla="*/ 12 h 98"/>
                <a:gd name="T30" fmla="*/ 15 w 315"/>
                <a:gd name="T31" fmla="*/ 1 h 98"/>
                <a:gd name="T32" fmla="*/ 15 w 315"/>
                <a:gd name="T33"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5" h="98">
                  <a:moveTo>
                    <a:pt x="15" y="0"/>
                  </a:moveTo>
                  <a:cubicBezTo>
                    <a:pt x="15" y="0"/>
                    <a:pt x="15" y="0"/>
                    <a:pt x="14" y="1"/>
                  </a:cubicBezTo>
                  <a:cubicBezTo>
                    <a:pt x="10" y="2"/>
                    <a:pt x="5" y="4"/>
                    <a:pt x="0" y="6"/>
                  </a:cubicBezTo>
                  <a:cubicBezTo>
                    <a:pt x="32" y="28"/>
                    <a:pt x="65" y="43"/>
                    <a:pt x="92" y="51"/>
                  </a:cubicBezTo>
                  <a:cubicBezTo>
                    <a:pt x="112" y="58"/>
                    <a:pt x="131" y="68"/>
                    <a:pt x="150" y="79"/>
                  </a:cubicBezTo>
                  <a:cubicBezTo>
                    <a:pt x="164" y="88"/>
                    <a:pt x="187" y="98"/>
                    <a:pt x="216" y="98"/>
                  </a:cubicBezTo>
                  <a:cubicBezTo>
                    <a:pt x="243" y="98"/>
                    <a:pt x="274" y="90"/>
                    <a:pt x="311" y="69"/>
                  </a:cubicBezTo>
                  <a:cubicBezTo>
                    <a:pt x="315" y="44"/>
                    <a:pt x="313" y="19"/>
                    <a:pt x="312" y="5"/>
                  </a:cubicBezTo>
                  <a:cubicBezTo>
                    <a:pt x="295" y="1"/>
                    <a:pt x="295" y="1"/>
                    <a:pt x="295" y="1"/>
                  </a:cubicBezTo>
                  <a:cubicBezTo>
                    <a:pt x="277" y="12"/>
                    <a:pt x="246" y="27"/>
                    <a:pt x="210" y="27"/>
                  </a:cubicBezTo>
                  <a:cubicBezTo>
                    <a:pt x="202" y="27"/>
                    <a:pt x="193" y="26"/>
                    <a:pt x="184" y="24"/>
                  </a:cubicBezTo>
                  <a:cubicBezTo>
                    <a:pt x="133" y="58"/>
                    <a:pt x="133" y="58"/>
                    <a:pt x="133" y="58"/>
                  </a:cubicBezTo>
                  <a:cubicBezTo>
                    <a:pt x="128" y="55"/>
                    <a:pt x="123" y="52"/>
                    <a:pt x="118" y="48"/>
                  </a:cubicBezTo>
                  <a:cubicBezTo>
                    <a:pt x="118" y="48"/>
                    <a:pt x="118" y="48"/>
                    <a:pt x="118" y="48"/>
                  </a:cubicBezTo>
                  <a:cubicBezTo>
                    <a:pt x="39" y="12"/>
                    <a:pt x="39" y="12"/>
                    <a:pt x="39" y="12"/>
                  </a:cubicBezTo>
                  <a:cubicBezTo>
                    <a:pt x="15" y="1"/>
                    <a:pt x="15" y="1"/>
                    <a:pt x="15" y="1"/>
                  </a:cubicBezTo>
                  <a:cubicBezTo>
                    <a:pt x="15" y="0"/>
                    <a:pt x="15" y="0"/>
                    <a:pt x="15" y="0"/>
                  </a:cubicBezTo>
                </a:path>
              </a:pathLst>
            </a:custGeom>
            <a:solidFill>
              <a:srgbClr val="4B51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135">
              <a:extLst>
                <a:ext uri="{FF2B5EF4-FFF2-40B4-BE49-F238E27FC236}">
                  <a16:creationId xmlns:a16="http://schemas.microsoft.com/office/drawing/2014/main" id="{6A8FADD2-BF47-4AEA-8B80-805297B91DC0}"/>
                </a:ext>
              </a:extLst>
            </p:cNvPr>
            <p:cNvSpPr>
              <a:spLocks/>
            </p:cNvSpPr>
            <p:nvPr/>
          </p:nvSpPr>
          <p:spPr bwMode="auto">
            <a:xfrm>
              <a:off x="8217" y="4906"/>
              <a:ext cx="263" cy="1071"/>
            </a:xfrm>
            <a:custGeom>
              <a:avLst/>
              <a:gdLst>
                <a:gd name="T0" fmla="*/ 98 w 111"/>
                <a:gd name="T1" fmla="*/ 121 h 453"/>
                <a:gd name="T2" fmla="*/ 98 w 111"/>
                <a:gd name="T3" fmla="*/ 422 h 453"/>
                <a:gd name="T4" fmla="*/ 0 w 111"/>
                <a:gd name="T5" fmla="*/ 422 h 453"/>
                <a:gd name="T6" fmla="*/ 0 w 111"/>
                <a:gd name="T7" fmla="*/ 86 h 453"/>
                <a:gd name="T8" fmla="*/ 111 w 111"/>
                <a:gd name="T9" fmla="*/ 5 h 453"/>
                <a:gd name="T10" fmla="*/ 98 w 111"/>
                <a:gd name="T11" fmla="*/ 121 h 453"/>
              </a:gdLst>
              <a:ahLst/>
              <a:cxnLst>
                <a:cxn ang="0">
                  <a:pos x="T0" y="T1"/>
                </a:cxn>
                <a:cxn ang="0">
                  <a:pos x="T2" y="T3"/>
                </a:cxn>
                <a:cxn ang="0">
                  <a:pos x="T4" y="T5"/>
                </a:cxn>
                <a:cxn ang="0">
                  <a:pos x="T6" y="T7"/>
                </a:cxn>
                <a:cxn ang="0">
                  <a:pos x="T8" y="T9"/>
                </a:cxn>
                <a:cxn ang="0">
                  <a:pos x="T10" y="T11"/>
                </a:cxn>
              </a:cxnLst>
              <a:rect l="0" t="0" r="r" b="b"/>
              <a:pathLst>
                <a:path w="111" h="453">
                  <a:moveTo>
                    <a:pt x="98" y="121"/>
                  </a:moveTo>
                  <a:cubicBezTo>
                    <a:pt x="98" y="422"/>
                    <a:pt x="98" y="422"/>
                    <a:pt x="98" y="422"/>
                  </a:cubicBezTo>
                  <a:cubicBezTo>
                    <a:pt x="98" y="422"/>
                    <a:pt x="48" y="453"/>
                    <a:pt x="0" y="422"/>
                  </a:cubicBezTo>
                  <a:cubicBezTo>
                    <a:pt x="0" y="86"/>
                    <a:pt x="0" y="86"/>
                    <a:pt x="0" y="86"/>
                  </a:cubicBezTo>
                  <a:cubicBezTo>
                    <a:pt x="0" y="26"/>
                    <a:pt x="51" y="0"/>
                    <a:pt x="111" y="5"/>
                  </a:cubicBezTo>
                  <a:lnTo>
                    <a:pt x="98" y="121"/>
                  </a:lnTo>
                  <a:close/>
                </a:path>
              </a:pathLst>
            </a:custGeom>
            <a:solidFill>
              <a:srgbClr val="535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136">
              <a:extLst>
                <a:ext uri="{FF2B5EF4-FFF2-40B4-BE49-F238E27FC236}">
                  <a16:creationId xmlns:a16="http://schemas.microsoft.com/office/drawing/2014/main" id="{00B15F0A-4B49-4737-BB04-E24BE9C599E1}"/>
                </a:ext>
              </a:extLst>
            </p:cNvPr>
            <p:cNvSpPr>
              <a:spLocks/>
            </p:cNvSpPr>
            <p:nvPr/>
          </p:nvSpPr>
          <p:spPr bwMode="auto">
            <a:xfrm>
              <a:off x="8232" y="4182"/>
              <a:ext cx="530" cy="504"/>
            </a:xfrm>
            <a:custGeom>
              <a:avLst/>
              <a:gdLst>
                <a:gd name="T0" fmla="*/ 77 w 224"/>
                <a:gd name="T1" fmla="*/ 167 h 213"/>
                <a:gd name="T2" fmla="*/ 2 w 224"/>
                <a:gd name="T3" fmla="*/ 68 h 213"/>
                <a:gd name="T4" fmla="*/ 4 w 224"/>
                <a:gd name="T5" fmla="*/ 59 h 213"/>
                <a:gd name="T6" fmla="*/ 114 w 224"/>
                <a:gd name="T7" fmla="*/ 1 h 213"/>
                <a:gd name="T8" fmla="*/ 122 w 224"/>
                <a:gd name="T9" fmla="*/ 3 h 213"/>
                <a:gd name="T10" fmla="*/ 222 w 224"/>
                <a:gd name="T11" fmla="*/ 141 h 213"/>
                <a:gd name="T12" fmla="*/ 220 w 224"/>
                <a:gd name="T13" fmla="*/ 150 h 213"/>
                <a:gd name="T14" fmla="*/ 113 w 224"/>
                <a:gd name="T15" fmla="*/ 211 h 213"/>
                <a:gd name="T16" fmla="*/ 105 w 224"/>
                <a:gd name="T17" fmla="*/ 210 h 213"/>
                <a:gd name="T18" fmla="*/ 77 w 224"/>
                <a:gd name="T19" fmla="*/ 167 h 213"/>
                <a:gd name="T20" fmla="*/ 77 w 224"/>
                <a:gd name="T21" fmla="*/ 16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13">
                  <a:moveTo>
                    <a:pt x="77" y="167"/>
                  </a:moveTo>
                  <a:cubicBezTo>
                    <a:pt x="2" y="68"/>
                    <a:pt x="2" y="68"/>
                    <a:pt x="2" y="68"/>
                  </a:cubicBezTo>
                  <a:cubicBezTo>
                    <a:pt x="0" y="65"/>
                    <a:pt x="1" y="61"/>
                    <a:pt x="4" y="59"/>
                  </a:cubicBezTo>
                  <a:cubicBezTo>
                    <a:pt x="114" y="1"/>
                    <a:pt x="114" y="1"/>
                    <a:pt x="114" y="1"/>
                  </a:cubicBezTo>
                  <a:cubicBezTo>
                    <a:pt x="116" y="0"/>
                    <a:pt x="120" y="0"/>
                    <a:pt x="122" y="3"/>
                  </a:cubicBezTo>
                  <a:cubicBezTo>
                    <a:pt x="222" y="141"/>
                    <a:pt x="222" y="141"/>
                    <a:pt x="222" y="141"/>
                  </a:cubicBezTo>
                  <a:cubicBezTo>
                    <a:pt x="224" y="144"/>
                    <a:pt x="223" y="148"/>
                    <a:pt x="220" y="150"/>
                  </a:cubicBezTo>
                  <a:cubicBezTo>
                    <a:pt x="113" y="211"/>
                    <a:pt x="113" y="211"/>
                    <a:pt x="113" y="211"/>
                  </a:cubicBezTo>
                  <a:cubicBezTo>
                    <a:pt x="111" y="213"/>
                    <a:pt x="107" y="212"/>
                    <a:pt x="105" y="210"/>
                  </a:cubicBezTo>
                  <a:cubicBezTo>
                    <a:pt x="77" y="167"/>
                    <a:pt x="77" y="167"/>
                    <a:pt x="77" y="167"/>
                  </a:cubicBezTo>
                  <a:cubicBezTo>
                    <a:pt x="77" y="167"/>
                    <a:pt x="77" y="167"/>
                    <a:pt x="77" y="167"/>
                  </a:cubicBezTo>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137">
              <a:extLst>
                <a:ext uri="{FF2B5EF4-FFF2-40B4-BE49-F238E27FC236}">
                  <a16:creationId xmlns:a16="http://schemas.microsoft.com/office/drawing/2014/main" id="{DCB8268F-D23F-4B8C-A8A5-B5C61B695C23}"/>
                </a:ext>
              </a:extLst>
            </p:cNvPr>
            <p:cNvSpPr>
              <a:spLocks/>
            </p:cNvSpPr>
            <p:nvPr/>
          </p:nvSpPr>
          <p:spPr bwMode="auto">
            <a:xfrm>
              <a:off x="8265" y="4208"/>
              <a:ext cx="464" cy="442"/>
            </a:xfrm>
            <a:custGeom>
              <a:avLst/>
              <a:gdLst>
                <a:gd name="T0" fmla="*/ 67 w 196"/>
                <a:gd name="T1" fmla="*/ 147 h 187"/>
                <a:gd name="T2" fmla="*/ 2 w 196"/>
                <a:gd name="T3" fmla="*/ 60 h 187"/>
                <a:gd name="T4" fmla="*/ 3 w 196"/>
                <a:gd name="T5" fmla="*/ 52 h 187"/>
                <a:gd name="T6" fmla="*/ 99 w 196"/>
                <a:gd name="T7" fmla="*/ 2 h 187"/>
                <a:gd name="T8" fmla="*/ 106 w 196"/>
                <a:gd name="T9" fmla="*/ 3 h 187"/>
                <a:gd name="T10" fmla="*/ 194 w 196"/>
                <a:gd name="T11" fmla="*/ 124 h 187"/>
                <a:gd name="T12" fmla="*/ 192 w 196"/>
                <a:gd name="T13" fmla="*/ 132 h 187"/>
                <a:gd name="T14" fmla="*/ 99 w 196"/>
                <a:gd name="T15" fmla="*/ 186 h 187"/>
                <a:gd name="T16" fmla="*/ 92 w 196"/>
                <a:gd name="T17" fmla="*/ 184 h 187"/>
                <a:gd name="T18" fmla="*/ 67 w 196"/>
                <a:gd name="T19" fmla="*/ 147 h 187"/>
                <a:gd name="T20" fmla="*/ 67 w 196"/>
                <a:gd name="T21" fmla="*/ 14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187">
                  <a:moveTo>
                    <a:pt x="67" y="147"/>
                  </a:moveTo>
                  <a:cubicBezTo>
                    <a:pt x="2" y="60"/>
                    <a:pt x="2" y="60"/>
                    <a:pt x="2" y="60"/>
                  </a:cubicBezTo>
                  <a:cubicBezTo>
                    <a:pt x="0" y="58"/>
                    <a:pt x="1" y="54"/>
                    <a:pt x="3" y="52"/>
                  </a:cubicBezTo>
                  <a:cubicBezTo>
                    <a:pt x="99" y="2"/>
                    <a:pt x="99" y="2"/>
                    <a:pt x="99" y="2"/>
                  </a:cubicBezTo>
                  <a:cubicBezTo>
                    <a:pt x="102" y="0"/>
                    <a:pt x="105" y="1"/>
                    <a:pt x="106" y="3"/>
                  </a:cubicBezTo>
                  <a:cubicBezTo>
                    <a:pt x="194" y="124"/>
                    <a:pt x="194" y="124"/>
                    <a:pt x="194" y="124"/>
                  </a:cubicBezTo>
                  <a:cubicBezTo>
                    <a:pt x="196" y="127"/>
                    <a:pt x="195" y="131"/>
                    <a:pt x="192" y="132"/>
                  </a:cubicBezTo>
                  <a:cubicBezTo>
                    <a:pt x="99" y="186"/>
                    <a:pt x="99" y="186"/>
                    <a:pt x="99" y="186"/>
                  </a:cubicBezTo>
                  <a:cubicBezTo>
                    <a:pt x="97" y="187"/>
                    <a:pt x="94" y="187"/>
                    <a:pt x="92" y="184"/>
                  </a:cubicBezTo>
                  <a:cubicBezTo>
                    <a:pt x="67" y="147"/>
                    <a:pt x="67" y="147"/>
                    <a:pt x="67" y="147"/>
                  </a:cubicBezTo>
                  <a:cubicBezTo>
                    <a:pt x="67" y="147"/>
                    <a:pt x="67" y="147"/>
                    <a:pt x="67" y="147"/>
                  </a:cubicBezTo>
                </a:path>
              </a:pathLst>
            </a:custGeom>
            <a:solidFill>
              <a:srgbClr val="88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138">
              <a:extLst>
                <a:ext uri="{FF2B5EF4-FFF2-40B4-BE49-F238E27FC236}">
                  <a16:creationId xmlns:a16="http://schemas.microsoft.com/office/drawing/2014/main" id="{39B15EED-4D18-4507-B4C5-DA8C16A5A8D0}"/>
                </a:ext>
              </a:extLst>
            </p:cNvPr>
            <p:cNvSpPr>
              <a:spLocks/>
            </p:cNvSpPr>
            <p:nvPr/>
          </p:nvSpPr>
          <p:spPr bwMode="auto">
            <a:xfrm>
              <a:off x="8232" y="4182"/>
              <a:ext cx="530" cy="504"/>
            </a:xfrm>
            <a:custGeom>
              <a:avLst/>
              <a:gdLst>
                <a:gd name="T0" fmla="*/ 77 w 224"/>
                <a:gd name="T1" fmla="*/ 167 h 213"/>
                <a:gd name="T2" fmla="*/ 2 w 224"/>
                <a:gd name="T3" fmla="*/ 68 h 213"/>
                <a:gd name="T4" fmla="*/ 4 w 224"/>
                <a:gd name="T5" fmla="*/ 59 h 213"/>
                <a:gd name="T6" fmla="*/ 114 w 224"/>
                <a:gd name="T7" fmla="*/ 1 h 213"/>
                <a:gd name="T8" fmla="*/ 122 w 224"/>
                <a:gd name="T9" fmla="*/ 3 h 213"/>
                <a:gd name="T10" fmla="*/ 222 w 224"/>
                <a:gd name="T11" fmla="*/ 141 h 213"/>
                <a:gd name="T12" fmla="*/ 220 w 224"/>
                <a:gd name="T13" fmla="*/ 150 h 213"/>
                <a:gd name="T14" fmla="*/ 113 w 224"/>
                <a:gd name="T15" fmla="*/ 211 h 213"/>
                <a:gd name="T16" fmla="*/ 105 w 224"/>
                <a:gd name="T17" fmla="*/ 210 h 213"/>
                <a:gd name="T18" fmla="*/ 77 w 224"/>
                <a:gd name="T19" fmla="*/ 167 h 213"/>
                <a:gd name="T20" fmla="*/ 77 w 224"/>
                <a:gd name="T21" fmla="*/ 16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13">
                  <a:moveTo>
                    <a:pt x="77" y="167"/>
                  </a:moveTo>
                  <a:cubicBezTo>
                    <a:pt x="2" y="68"/>
                    <a:pt x="2" y="68"/>
                    <a:pt x="2" y="68"/>
                  </a:cubicBezTo>
                  <a:cubicBezTo>
                    <a:pt x="0" y="65"/>
                    <a:pt x="1" y="61"/>
                    <a:pt x="4" y="59"/>
                  </a:cubicBezTo>
                  <a:cubicBezTo>
                    <a:pt x="114" y="1"/>
                    <a:pt x="114" y="1"/>
                    <a:pt x="114" y="1"/>
                  </a:cubicBezTo>
                  <a:cubicBezTo>
                    <a:pt x="116" y="0"/>
                    <a:pt x="120" y="0"/>
                    <a:pt x="122" y="3"/>
                  </a:cubicBezTo>
                  <a:cubicBezTo>
                    <a:pt x="222" y="141"/>
                    <a:pt x="222" y="141"/>
                    <a:pt x="222" y="141"/>
                  </a:cubicBezTo>
                  <a:cubicBezTo>
                    <a:pt x="224" y="144"/>
                    <a:pt x="223" y="148"/>
                    <a:pt x="220" y="150"/>
                  </a:cubicBezTo>
                  <a:cubicBezTo>
                    <a:pt x="113" y="211"/>
                    <a:pt x="113" y="211"/>
                    <a:pt x="113" y="211"/>
                  </a:cubicBezTo>
                  <a:cubicBezTo>
                    <a:pt x="111" y="213"/>
                    <a:pt x="107" y="212"/>
                    <a:pt x="105" y="210"/>
                  </a:cubicBezTo>
                  <a:cubicBezTo>
                    <a:pt x="77" y="167"/>
                    <a:pt x="77" y="167"/>
                    <a:pt x="77" y="167"/>
                  </a:cubicBezTo>
                  <a:cubicBezTo>
                    <a:pt x="77" y="167"/>
                    <a:pt x="77" y="167"/>
                    <a:pt x="77" y="167"/>
                  </a:cubicBezTo>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139">
              <a:extLst>
                <a:ext uri="{FF2B5EF4-FFF2-40B4-BE49-F238E27FC236}">
                  <a16:creationId xmlns:a16="http://schemas.microsoft.com/office/drawing/2014/main" id="{73B29CDA-7AAB-4097-9502-0D3460DAD290}"/>
                </a:ext>
              </a:extLst>
            </p:cNvPr>
            <p:cNvSpPr>
              <a:spLocks/>
            </p:cNvSpPr>
            <p:nvPr/>
          </p:nvSpPr>
          <p:spPr bwMode="auto">
            <a:xfrm>
              <a:off x="8265" y="4208"/>
              <a:ext cx="464" cy="442"/>
            </a:xfrm>
            <a:custGeom>
              <a:avLst/>
              <a:gdLst>
                <a:gd name="T0" fmla="*/ 67 w 196"/>
                <a:gd name="T1" fmla="*/ 147 h 187"/>
                <a:gd name="T2" fmla="*/ 2 w 196"/>
                <a:gd name="T3" fmla="*/ 60 h 187"/>
                <a:gd name="T4" fmla="*/ 3 w 196"/>
                <a:gd name="T5" fmla="*/ 52 h 187"/>
                <a:gd name="T6" fmla="*/ 99 w 196"/>
                <a:gd name="T7" fmla="*/ 2 h 187"/>
                <a:gd name="T8" fmla="*/ 106 w 196"/>
                <a:gd name="T9" fmla="*/ 3 h 187"/>
                <a:gd name="T10" fmla="*/ 194 w 196"/>
                <a:gd name="T11" fmla="*/ 124 h 187"/>
                <a:gd name="T12" fmla="*/ 192 w 196"/>
                <a:gd name="T13" fmla="*/ 132 h 187"/>
                <a:gd name="T14" fmla="*/ 99 w 196"/>
                <a:gd name="T15" fmla="*/ 186 h 187"/>
                <a:gd name="T16" fmla="*/ 92 w 196"/>
                <a:gd name="T17" fmla="*/ 184 h 187"/>
                <a:gd name="T18" fmla="*/ 67 w 196"/>
                <a:gd name="T19" fmla="*/ 147 h 187"/>
                <a:gd name="T20" fmla="*/ 67 w 196"/>
                <a:gd name="T21" fmla="*/ 14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187">
                  <a:moveTo>
                    <a:pt x="67" y="147"/>
                  </a:moveTo>
                  <a:cubicBezTo>
                    <a:pt x="2" y="60"/>
                    <a:pt x="2" y="60"/>
                    <a:pt x="2" y="60"/>
                  </a:cubicBezTo>
                  <a:cubicBezTo>
                    <a:pt x="0" y="58"/>
                    <a:pt x="1" y="54"/>
                    <a:pt x="3" y="52"/>
                  </a:cubicBezTo>
                  <a:cubicBezTo>
                    <a:pt x="99" y="2"/>
                    <a:pt x="99" y="2"/>
                    <a:pt x="99" y="2"/>
                  </a:cubicBezTo>
                  <a:cubicBezTo>
                    <a:pt x="102" y="0"/>
                    <a:pt x="105" y="1"/>
                    <a:pt x="106" y="3"/>
                  </a:cubicBezTo>
                  <a:cubicBezTo>
                    <a:pt x="194" y="124"/>
                    <a:pt x="194" y="124"/>
                    <a:pt x="194" y="124"/>
                  </a:cubicBezTo>
                  <a:cubicBezTo>
                    <a:pt x="196" y="127"/>
                    <a:pt x="195" y="131"/>
                    <a:pt x="192" y="132"/>
                  </a:cubicBezTo>
                  <a:cubicBezTo>
                    <a:pt x="99" y="186"/>
                    <a:pt x="99" y="186"/>
                    <a:pt x="99" y="186"/>
                  </a:cubicBezTo>
                  <a:cubicBezTo>
                    <a:pt x="97" y="187"/>
                    <a:pt x="94" y="187"/>
                    <a:pt x="92" y="184"/>
                  </a:cubicBezTo>
                  <a:cubicBezTo>
                    <a:pt x="67" y="147"/>
                    <a:pt x="67" y="147"/>
                    <a:pt x="67" y="147"/>
                  </a:cubicBezTo>
                  <a:cubicBezTo>
                    <a:pt x="67" y="147"/>
                    <a:pt x="67" y="147"/>
                    <a:pt x="67" y="147"/>
                  </a:cubicBezTo>
                </a:path>
              </a:pathLst>
            </a:custGeom>
            <a:solidFill>
              <a:srgbClr val="88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140">
              <a:extLst>
                <a:ext uri="{FF2B5EF4-FFF2-40B4-BE49-F238E27FC236}">
                  <a16:creationId xmlns:a16="http://schemas.microsoft.com/office/drawing/2014/main" id="{F6D4625D-6A19-46E1-AF68-A27B3B2E78B1}"/>
                </a:ext>
              </a:extLst>
            </p:cNvPr>
            <p:cNvSpPr>
              <a:spLocks/>
            </p:cNvSpPr>
            <p:nvPr/>
          </p:nvSpPr>
          <p:spPr bwMode="auto">
            <a:xfrm>
              <a:off x="8712" y="4454"/>
              <a:ext cx="14" cy="19"/>
            </a:xfrm>
            <a:custGeom>
              <a:avLst/>
              <a:gdLst>
                <a:gd name="T0" fmla="*/ 0 w 14"/>
                <a:gd name="T1" fmla="*/ 0 h 19"/>
                <a:gd name="T2" fmla="*/ 12 w 14"/>
                <a:gd name="T3" fmla="*/ 19 h 19"/>
                <a:gd name="T4" fmla="*/ 14 w 14"/>
                <a:gd name="T5" fmla="*/ 9 h 19"/>
                <a:gd name="T6" fmla="*/ 0 w 14"/>
                <a:gd name="T7" fmla="*/ 0 h 19"/>
              </a:gdLst>
              <a:ahLst/>
              <a:cxnLst>
                <a:cxn ang="0">
                  <a:pos x="T0" y="T1"/>
                </a:cxn>
                <a:cxn ang="0">
                  <a:pos x="T2" y="T3"/>
                </a:cxn>
                <a:cxn ang="0">
                  <a:pos x="T4" y="T5"/>
                </a:cxn>
                <a:cxn ang="0">
                  <a:pos x="T6" y="T7"/>
                </a:cxn>
              </a:cxnLst>
              <a:rect l="0" t="0" r="r" b="b"/>
              <a:pathLst>
                <a:path w="14" h="19">
                  <a:moveTo>
                    <a:pt x="0" y="0"/>
                  </a:moveTo>
                  <a:lnTo>
                    <a:pt x="12" y="19"/>
                  </a:lnTo>
                  <a:lnTo>
                    <a:pt x="14" y="9"/>
                  </a:lnTo>
                  <a:lnTo>
                    <a:pt x="0" y="0"/>
                  </a:lnTo>
                  <a:close/>
                </a:path>
              </a:pathLst>
            </a:custGeom>
            <a:solidFill>
              <a:srgbClr val="A239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141">
              <a:extLst>
                <a:ext uri="{FF2B5EF4-FFF2-40B4-BE49-F238E27FC236}">
                  <a16:creationId xmlns:a16="http://schemas.microsoft.com/office/drawing/2014/main" id="{8CC56067-1140-4A9D-8B95-0C71F0824EE1}"/>
                </a:ext>
              </a:extLst>
            </p:cNvPr>
            <p:cNvSpPr>
              <a:spLocks/>
            </p:cNvSpPr>
            <p:nvPr/>
          </p:nvSpPr>
          <p:spPr bwMode="auto">
            <a:xfrm>
              <a:off x="8712" y="4454"/>
              <a:ext cx="14" cy="19"/>
            </a:xfrm>
            <a:custGeom>
              <a:avLst/>
              <a:gdLst>
                <a:gd name="T0" fmla="*/ 0 w 14"/>
                <a:gd name="T1" fmla="*/ 0 h 19"/>
                <a:gd name="T2" fmla="*/ 12 w 14"/>
                <a:gd name="T3" fmla="*/ 19 h 19"/>
                <a:gd name="T4" fmla="*/ 14 w 14"/>
                <a:gd name="T5" fmla="*/ 9 h 19"/>
                <a:gd name="T6" fmla="*/ 0 w 14"/>
                <a:gd name="T7" fmla="*/ 0 h 19"/>
              </a:gdLst>
              <a:ahLst/>
              <a:cxnLst>
                <a:cxn ang="0">
                  <a:pos x="T0" y="T1"/>
                </a:cxn>
                <a:cxn ang="0">
                  <a:pos x="T2" y="T3"/>
                </a:cxn>
                <a:cxn ang="0">
                  <a:pos x="T4" y="T5"/>
                </a:cxn>
                <a:cxn ang="0">
                  <a:pos x="T6" y="T7"/>
                </a:cxn>
              </a:cxnLst>
              <a:rect l="0" t="0" r="r" b="b"/>
              <a:pathLst>
                <a:path w="14" h="19">
                  <a:moveTo>
                    <a:pt x="0" y="0"/>
                  </a:moveTo>
                  <a:lnTo>
                    <a:pt x="12" y="19"/>
                  </a:lnTo>
                  <a:lnTo>
                    <a:pt x="14" y="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142">
              <a:extLst>
                <a:ext uri="{FF2B5EF4-FFF2-40B4-BE49-F238E27FC236}">
                  <a16:creationId xmlns:a16="http://schemas.microsoft.com/office/drawing/2014/main" id="{E7E40F5F-D095-4EE1-BD2B-EAF6754D51CC}"/>
                </a:ext>
              </a:extLst>
            </p:cNvPr>
            <p:cNvSpPr>
              <a:spLocks/>
            </p:cNvSpPr>
            <p:nvPr/>
          </p:nvSpPr>
          <p:spPr bwMode="auto">
            <a:xfrm>
              <a:off x="8712" y="4454"/>
              <a:ext cx="12" cy="19"/>
            </a:xfrm>
            <a:custGeom>
              <a:avLst/>
              <a:gdLst>
                <a:gd name="T0" fmla="*/ 0 w 12"/>
                <a:gd name="T1" fmla="*/ 0 h 19"/>
                <a:gd name="T2" fmla="*/ 12 w 12"/>
                <a:gd name="T3" fmla="*/ 19 h 19"/>
                <a:gd name="T4" fmla="*/ 12 w 12"/>
                <a:gd name="T5" fmla="*/ 19 h 19"/>
                <a:gd name="T6" fmla="*/ 0 w 12"/>
                <a:gd name="T7" fmla="*/ 0 h 19"/>
                <a:gd name="T8" fmla="*/ 0 w 12"/>
                <a:gd name="T9" fmla="*/ 0 h 19"/>
              </a:gdLst>
              <a:ahLst/>
              <a:cxnLst>
                <a:cxn ang="0">
                  <a:pos x="T0" y="T1"/>
                </a:cxn>
                <a:cxn ang="0">
                  <a:pos x="T2" y="T3"/>
                </a:cxn>
                <a:cxn ang="0">
                  <a:pos x="T4" y="T5"/>
                </a:cxn>
                <a:cxn ang="0">
                  <a:pos x="T6" y="T7"/>
                </a:cxn>
                <a:cxn ang="0">
                  <a:pos x="T8" y="T9"/>
                </a:cxn>
              </a:cxnLst>
              <a:rect l="0" t="0" r="r" b="b"/>
              <a:pathLst>
                <a:path w="12" h="19">
                  <a:moveTo>
                    <a:pt x="0" y="0"/>
                  </a:moveTo>
                  <a:lnTo>
                    <a:pt x="12" y="19"/>
                  </a:lnTo>
                  <a:lnTo>
                    <a:pt x="12" y="19"/>
                  </a:lnTo>
                  <a:lnTo>
                    <a:pt x="0" y="0"/>
                  </a:lnTo>
                  <a:lnTo>
                    <a:pt x="0" y="0"/>
                  </a:lnTo>
                  <a:close/>
                </a:path>
              </a:pathLst>
            </a:custGeom>
            <a:solidFill>
              <a:srgbClr val="4949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143">
              <a:extLst>
                <a:ext uri="{FF2B5EF4-FFF2-40B4-BE49-F238E27FC236}">
                  <a16:creationId xmlns:a16="http://schemas.microsoft.com/office/drawing/2014/main" id="{33B607BC-D94C-48D1-B538-4884CAE3651E}"/>
                </a:ext>
              </a:extLst>
            </p:cNvPr>
            <p:cNvSpPr>
              <a:spLocks/>
            </p:cNvSpPr>
            <p:nvPr/>
          </p:nvSpPr>
          <p:spPr bwMode="auto">
            <a:xfrm>
              <a:off x="8712" y="4454"/>
              <a:ext cx="12" cy="19"/>
            </a:xfrm>
            <a:custGeom>
              <a:avLst/>
              <a:gdLst>
                <a:gd name="T0" fmla="*/ 0 w 12"/>
                <a:gd name="T1" fmla="*/ 0 h 19"/>
                <a:gd name="T2" fmla="*/ 12 w 12"/>
                <a:gd name="T3" fmla="*/ 19 h 19"/>
                <a:gd name="T4" fmla="*/ 12 w 12"/>
                <a:gd name="T5" fmla="*/ 19 h 19"/>
                <a:gd name="T6" fmla="*/ 0 w 12"/>
                <a:gd name="T7" fmla="*/ 0 h 19"/>
                <a:gd name="T8" fmla="*/ 0 w 12"/>
                <a:gd name="T9" fmla="*/ 0 h 19"/>
              </a:gdLst>
              <a:ahLst/>
              <a:cxnLst>
                <a:cxn ang="0">
                  <a:pos x="T0" y="T1"/>
                </a:cxn>
                <a:cxn ang="0">
                  <a:pos x="T2" y="T3"/>
                </a:cxn>
                <a:cxn ang="0">
                  <a:pos x="T4" y="T5"/>
                </a:cxn>
                <a:cxn ang="0">
                  <a:pos x="T6" y="T7"/>
                </a:cxn>
                <a:cxn ang="0">
                  <a:pos x="T8" y="T9"/>
                </a:cxn>
              </a:cxnLst>
              <a:rect l="0" t="0" r="r" b="b"/>
              <a:pathLst>
                <a:path w="12" h="19">
                  <a:moveTo>
                    <a:pt x="0" y="0"/>
                  </a:moveTo>
                  <a:lnTo>
                    <a:pt x="12" y="19"/>
                  </a:lnTo>
                  <a:lnTo>
                    <a:pt x="12" y="19"/>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144">
              <a:extLst>
                <a:ext uri="{FF2B5EF4-FFF2-40B4-BE49-F238E27FC236}">
                  <a16:creationId xmlns:a16="http://schemas.microsoft.com/office/drawing/2014/main" id="{BE14A8B0-D714-499A-960E-B63610DA9DD3}"/>
                </a:ext>
              </a:extLst>
            </p:cNvPr>
            <p:cNvSpPr>
              <a:spLocks/>
            </p:cNvSpPr>
            <p:nvPr/>
          </p:nvSpPr>
          <p:spPr bwMode="auto">
            <a:xfrm>
              <a:off x="8667" y="4425"/>
              <a:ext cx="57" cy="69"/>
            </a:xfrm>
            <a:custGeom>
              <a:avLst/>
              <a:gdLst>
                <a:gd name="T0" fmla="*/ 0 w 57"/>
                <a:gd name="T1" fmla="*/ 0 h 69"/>
                <a:gd name="T2" fmla="*/ 52 w 57"/>
                <a:gd name="T3" fmla="*/ 69 h 69"/>
                <a:gd name="T4" fmla="*/ 57 w 57"/>
                <a:gd name="T5" fmla="*/ 48 h 69"/>
                <a:gd name="T6" fmla="*/ 45 w 57"/>
                <a:gd name="T7" fmla="*/ 29 h 69"/>
                <a:gd name="T8" fmla="*/ 0 w 57"/>
                <a:gd name="T9" fmla="*/ 0 h 69"/>
              </a:gdLst>
              <a:ahLst/>
              <a:cxnLst>
                <a:cxn ang="0">
                  <a:pos x="T0" y="T1"/>
                </a:cxn>
                <a:cxn ang="0">
                  <a:pos x="T2" y="T3"/>
                </a:cxn>
                <a:cxn ang="0">
                  <a:pos x="T4" y="T5"/>
                </a:cxn>
                <a:cxn ang="0">
                  <a:pos x="T6" y="T7"/>
                </a:cxn>
                <a:cxn ang="0">
                  <a:pos x="T8" y="T9"/>
                </a:cxn>
              </a:cxnLst>
              <a:rect l="0" t="0" r="r" b="b"/>
              <a:pathLst>
                <a:path w="57" h="69">
                  <a:moveTo>
                    <a:pt x="0" y="0"/>
                  </a:moveTo>
                  <a:lnTo>
                    <a:pt x="52" y="69"/>
                  </a:lnTo>
                  <a:lnTo>
                    <a:pt x="57" y="48"/>
                  </a:lnTo>
                  <a:lnTo>
                    <a:pt x="45" y="29"/>
                  </a:lnTo>
                  <a:lnTo>
                    <a:pt x="0" y="0"/>
                  </a:lnTo>
                  <a:close/>
                </a:path>
              </a:pathLst>
            </a:custGeom>
            <a:solidFill>
              <a:srgbClr val="5353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145">
              <a:extLst>
                <a:ext uri="{FF2B5EF4-FFF2-40B4-BE49-F238E27FC236}">
                  <a16:creationId xmlns:a16="http://schemas.microsoft.com/office/drawing/2014/main" id="{04445860-AFF3-48C7-AB24-294D4EFA37A1}"/>
                </a:ext>
              </a:extLst>
            </p:cNvPr>
            <p:cNvSpPr>
              <a:spLocks/>
            </p:cNvSpPr>
            <p:nvPr/>
          </p:nvSpPr>
          <p:spPr bwMode="auto">
            <a:xfrm>
              <a:off x="8667" y="4425"/>
              <a:ext cx="57" cy="69"/>
            </a:xfrm>
            <a:custGeom>
              <a:avLst/>
              <a:gdLst>
                <a:gd name="T0" fmla="*/ 0 w 57"/>
                <a:gd name="T1" fmla="*/ 0 h 69"/>
                <a:gd name="T2" fmla="*/ 52 w 57"/>
                <a:gd name="T3" fmla="*/ 69 h 69"/>
                <a:gd name="T4" fmla="*/ 57 w 57"/>
                <a:gd name="T5" fmla="*/ 48 h 69"/>
                <a:gd name="T6" fmla="*/ 45 w 57"/>
                <a:gd name="T7" fmla="*/ 29 h 69"/>
                <a:gd name="T8" fmla="*/ 0 w 57"/>
                <a:gd name="T9" fmla="*/ 0 h 69"/>
              </a:gdLst>
              <a:ahLst/>
              <a:cxnLst>
                <a:cxn ang="0">
                  <a:pos x="T0" y="T1"/>
                </a:cxn>
                <a:cxn ang="0">
                  <a:pos x="T2" y="T3"/>
                </a:cxn>
                <a:cxn ang="0">
                  <a:pos x="T4" y="T5"/>
                </a:cxn>
                <a:cxn ang="0">
                  <a:pos x="T6" y="T7"/>
                </a:cxn>
                <a:cxn ang="0">
                  <a:pos x="T8" y="T9"/>
                </a:cxn>
              </a:cxnLst>
              <a:rect l="0" t="0" r="r" b="b"/>
              <a:pathLst>
                <a:path w="57" h="69">
                  <a:moveTo>
                    <a:pt x="0" y="0"/>
                  </a:moveTo>
                  <a:lnTo>
                    <a:pt x="52" y="69"/>
                  </a:lnTo>
                  <a:lnTo>
                    <a:pt x="57" y="48"/>
                  </a:lnTo>
                  <a:lnTo>
                    <a:pt x="45" y="2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146">
              <a:extLst>
                <a:ext uri="{FF2B5EF4-FFF2-40B4-BE49-F238E27FC236}">
                  <a16:creationId xmlns:a16="http://schemas.microsoft.com/office/drawing/2014/main" id="{CF4B69C0-E99F-42A8-95B3-790C8F02F624}"/>
                </a:ext>
              </a:extLst>
            </p:cNvPr>
            <p:cNvSpPr>
              <a:spLocks/>
            </p:cNvSpPr>
            <p:nvPr/>
          </p:nvSpPr>
          <p:spPr bwMode="auto">
            <a:xfrm>
              <a:off x="8601" y="4378"/>
              <a:ext cx="118" cy="118"/>
            </a:xfrm>
            <a:custGeom>
              <a:avLst/>
              <a:gdLst>
                <a:gd name="T0" fmla="*/ 0 w 50"/>
                <a:gd name="T1" fmla="*/ 0 h 50"/>
                <a:gd name="T2" fmla="*/ 17 w 50"/>
                <a:gd name="T3" fmla="*/ 29 h 50"/>
                <a:gd name="T4" fmla="*/ 50 w 50"/>
                <a:gd name="T5" fmla="*/ 50 h 50"/>
                <a:gd name="T6" fmla="*/ 50 w 50"/>
                <a:gd name="T7" fmla="*/ 49 h 50"/>
                <a:gd name="T8" fmla="*/ 28 w 50"/>
                <a:gd name="T9" fmla="*/ 20 h 50"/>
                <a:gd name="T10" fmla="*/ 0 w 50"/>
                <a:gd name="T11" fmla="*/ 0 h 50"/>
              </a:gdLst>
              <a:ahLst/>
              <a:cxnLst>
                <a:cxn ang="0">
                  <a:pos x="T0" y="T1"/>
                </a:cxn>
                <a:cxn ang="0">
                  <a:pos x="T2" y="T3"/>
                </a:cxn>
                <a:cxn ang="0">
                  <a:pos x="T4" y="T5"/>
                </a:cxn>
                <a:cxn ang="0">
                  <a:pos x="T6" y="T7"/>
                </a:cxn>
                <a:cxn ang="0">
                  <a:pos x="T8" y="T9"/>
                </a:cxn>
                <a:cxn ang="0">
                  <a:pos x="T10" y="T11"/>
                </a:cxn>
              </a:cxnLst>
              <a:rect l="0" t="0" r="r" b="b"/>
              <a:pathLst>
                <a:path w="50" h="50">
                  <a:moveTo>
                    <a:pt x="0" y="0"/>
                  </a:moveTo>
                  <a:cubicBezTo>
                    <a:pt x="0" y="0"/>
                    <a:pt x="1" y="16"/>
                    <a:pt x="17" y="29"/>
                  </a:cubicBezTo>
                  <a:cubicBezTo>
                    <a:pt x="33" y="43"/>
                    <a:pt x="50" y="50"/>
                    <a:pt x="50" y="50"/>
                  </a:cubicBezTo>
                  <a:cubicBezTo>
                    <a:pt x="50" y="49"/>
                    <a:pt x="50" y="49"/>
                    <a:pt x="50" y="49"/>
                  </a:cubicBezTo>
                  <a:cubicBezTo>
                    <a:pt x="28" y="20"/>
                    <a:pt x="28" y="20"/>
                    <a:pt x="28" y="20"/>
                  </a:cubicBezTo>
                  <a:cubicBezTo>
                    <a:pt x="0" y="0"/>
                    <a:pt x="0" y="0"/>
                    <a:pt x="0" y="0"/>
                  </a:cubicBezTo>
                </a:path>
              </a:pathLst>
            </a:custGeom>
            <a:solidFill>
              <a:srgbClr val="7A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147">
              <a:extLst>
                <a:ext uri="{FF2B5EF4-FFF2-40B4-BE49-F238E27FC236}">
                  <a16:creationId xmlns:a16="http://schemas.microsoft.com/office/drawing/2014/main" id="{BD86FC8C-1A35-4A8C-BBFC-9597428934C5}"/>
                </a:ext>
              </a:extLst>
            </p:cNvPr>
            <p:cNvSpPr>
              <a:spLocks/>
            </p:cNvSpPr>
            <p:nvPr/>
          </p:nvSpPr>
          <p:spPr bwMode="auto">
            <a:xfrm>
              <a:off x="8572" y="4314"/>
              <a:ext cx="187" cy="163"/>
            </a:xfrm>
            <a:custGeom>
              <a:avLst/>
              <a:gdLst>
                <a:gd name="T0" fmla="*/ 56 w 79"/>
                <a:gd name="T1" fmla="*/ 69 h 69"/>
                <a:gd name="T2" fmla="*/ 15 w 79"/>
                <a:gd name="T3" fmla="*/ 33 h 69"/>
                <a:gd name="T4" fmla="*/ 43 w 79"/>
                <a:gd name="T5" fmla="*/ 37 h 69"/>
                <a:gd name="T6" fmla="*/ 18 w 79"/>
                <a:gd name="T7" fmla="*/ 3 h 69"/>
                <a:gd name="T8" fmla="*/ 79 w 79"/>
                <a:gd name="T9" fmla="*/ 59 h 69"/>
                <a:gd name="T10" fmla="*/ 56 w 79"/>
                <a:gd name="T11" fmla="*/ 69 h 69"/>
              </a:gdLst>
              <a:ahLst/>
              <a:cxnLst>
                <a:cxn ang="0">
                  <a:pos x="T0" y="T1"/>
                </a:cxn>
                <a:cxn ang="0">
                  <a:pos x="T2" y="T3"/>
                </a:cxn>
                <a:cxn ang="0">
                  <a:pos x="T4" y="T5"/>
                </a:cxn>
                <a:cxn ang="0">
                  <a:pos x="T6" y="T7"/>
                </a:cxn>
                <a:cxn ang="0">
                  <a:pos x="T8" y="T9"/>
                </a:cxn>
                <a:cxn ang="0">
                  <a:pos x="T10" y="T11"/>
                </a:cxn>
              </a:cxnLst>
              <a:rect l="0" t="0" r="r" b="b"/>
              <a:pathLst>
                <a:path w="79" h="69">
                  <a:moveTo>
                    <a:pt x="56" y="69"/>
                  </a:moveTo>
                  <a:cubicBezTo>
                    <a:pt x="56" y="69"/>
                    <a:pt x="29" y="53"/>
                    <a:pt x="15" y="33"/>
                  </a:cubicBezTo>
                  <a:cubicBezTo>
                    <a:pt x="0" y="12"/>
                    <a:pt x="43" y="37"/>
                    <a:pt x="43" y="37"/>
                  </a:cubicBezTo>
                  <a:cubicBezTo>
                    <a:pt x="18" y="3"/>
                    <a:pt x="18" y="3"/>
                    <a:pt x="18" y="3"/>
                  </a:cubicBezTo>
                  <a:cubicBezTo>
                    <a:pt x="18" y="3"/>
                    <a:pt x="70" y="0"/>
                    <a:pt x="79" y="59"/>
                  </a:cubicBezTo>
                  <a:lnTo>
                    <a:pt x="56" y="69"/>
                  </a:lnTo>
                  <a:close/>
                </a:path>
              </a:pathLst>
            </a:custGeom>
            <a:solidFill>
              <a:srgbClr val="FDD4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148">
              <a:extLst>
                <a:ext uri="{FF2B5EF4-FFF2-40B4-BE49-F238E27FC236}">
                  <a16:creationId xmlns:a16="http://schemas.microsoft.com/office/drawing/2014/main" id="{7CE3AABD-CFD4-4885-A098-DB0AABB21C85}"/>
                </a:ext>
              </a:extLst>
            </p:cNvPr>
            <p:cNvSpPr>
              <a:spLocks/>
            </p:cNvSpPr>
            <p:nvPr/>
          </p:nvSpPr>
          <p:spPr bwMode="auto">
            <a:xfrm>
              <a:off x="8234" y="4333"/>
              <a:ext cx="525" cy="388"/>
            </a:xfrm>
            <a:custGeom>
              <a:avLst/>
              <a:gdLst>
                <a:gd name="T0" fmla="*/ 222 w 222"/>
                <a:gd name="T1" fmla="*/ 81 h 164"/>
                <a:gd name="T2" fmla="*/ 219 w 222"/>
                <a:gd name="T3" fmla="*/ 86 h 164"/>
                <a:gd name="T4" fmla="*/ 112 w 222"/>
                <a:gd name="T5" fmla="*/ 147 h 164"/>
                <a:gd name="T6" fmla="*/ 104 w 222"/>
                <a:gd name="T7" fmla="*/ 146 h 164"/>
                <a:gd name="T8" fmla="*/ 76 w 222"/>
                <a:gd name="T9" fmla="*/ 103 h 164"/>
                <a:gd name="T10" fmla="*/ 76 w 222"/>
                <a:gd name="T11" fmla="*/ 103 h 164"/>
                <a:gd name="T12" fmla="*/ 1 w 222"/>
                <a:gd name="T13" fmla="*/ 4 h 164"/>
                <a:gd name="T14" fmla="*/ 0 w 222"/>
                <a:gd name="T15" fmla="*/ 0 h 164"/>
                <a:gd name="T16" fmla="*/ 0 w 222"/>
                <a:gd name="T17" fmla="*/ 0 h 164"/>
                <a:gd name="T18" fmla="*/ 0 w 222"/>
                <a:gd name="T19" fmla="*/ 15 h 164"/>
                <a:gd name="T20" fmla="*/ 0 w 222"/>
                <a:gd name="T21" fmla="*/ 15 h 164"/>
                <a:gd name="T22" fmla="*/ 1 w 222"/>
                <a:gd name="T23" fmla="*/ 19 h 164"/>
                <a:gd name="T24" fmla="*/ 76 w 222"/>
                <a:gd name="T25" fmla="*/ 117 h 164"/>
                <a:gd name="T26" fmla="*/ 76 w 222"/>
                <a:gd name="T27" fmla="*/ 117 h 164"/>
                <a:gd name="T28" fmla="*/ 104 w 222"/>
                <a:gd name="T29" fmla="*/ 160 h 164"/>
                <a:gd name="T30" fmla="*/ 112 w 222"/>
                <a:gd name="T31" fmla="*/ 162 h 164"/>
                <a:gd name="T32" fmla="*/ 219 w 222"/>
                <a:gd name="T33" fmla="*/ 101 h 164"/>
                <a:gd name="T34" fmla="*/ 222 w 222"/>
                <a:gd name="T35" fmla="*/ 95 h 164"/>
                <a:gd name="T36" fmla="*/ 222 w 222"/>
                <a:gd name="T37" fmla="*/ 95 h 164"/>
                <a:gd name="T38" fmla="*/ 222 w 222"/>
                <a:gd name="T39" fmla="*/ 81 h 164"/>
                <a:gd name="T40" fmla="*/ 222 w 222"/>
                <a:gd name="T41" fmla="*/ 8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2" h="164">
                  <a:moveTo>
                    <a:pt x="222" y="81"/>
                  </a:moveTo>
                  <a:cubicBezTo>
                    <a:pt x="222" y="83"/>
                    <a:pt x="221" y="85"/>
                    <a:pt x="219" y="86"/>
                  </a:cubicBezTo>
                  <a:cubicBezTo>
                    <a:pt x="112" y="147"/>
                    <a:pt x="112" y="147"/>
                    <a:pt x="112" y="147"/>
                  </a:cubicBezTo>
                  <a:cubicBezTo>
                    <a:pt x="110" y="149"/>
                    <a:pt x="106" y="148"/>
                    <a:pt x="104" y="146"/>
                  </a:cubicBezTo>
                  <a:cubicBezTo>
                    <a:pt x="76" y="103"/>
                    <a:pt x="76" y="103"/>
                    <a:pt x="76" y="103"/>
                  </a:cubicBezTo>
                  <a:cubicBezTo>
                    <a:pt x="76" y="103"/>
                    <a:pt x="76" y="103"/>
                    <a:pt x="76" y="103"/>
                  </a:cubicBezTo>
                  <a:cubicBezTo>
                    <a:pt x="1" y="4"/>
                    <a:pt x="1" y="4"/>
                    <a:pt x="1" y="4"/>
                  </a:cubicBezTo>
                  <a:cubicBezTo>
                    <a:pt x="0" y="3"/>
                    <a:pt x="0" y="2"/>
                    <a:pt x="0" y="0"/>
                  </a:cubicBezTo>
                  <a:cubicBezTo>
                    <a:pt x="0" y="0"/>
                    <a:pt x="0" y="0"/>
                    <a:pt x="0" y="0"/>
                  </a:cubicBezTo>
                  <a:cubicBezTo>
                    <a:pt x="0" y="15"/>
                    <a:pt x="0" y="15"/>
                    <a:pt x="0" y="15"/>
                  </a:cubicBezTo>
                  <a:cubicBezTo>
                    <a:pt x="0" y="15"/>
                    <a:pt x="0" y="15"/>
                    <a:pt x="0" y="15"/>
                  </a:cubicBezTo>
                  <a:cubicBezTo>
                    <a:pt x="0" y="17"/>
                    <a:pt x="0" y="18"/>
                    <a:pt x="1" y="19"/>
                  </a:cubicBezTo>
                  <a:cubicBezTo>
                    <a:pt x="76" y="117"/>
                    <a:pt x="76" y="117"/>
                    <a:pt x="76" y="117"/>
                  </a:cubicBezTo>
                  <a:cubicBezTo>
                    <a:pt x="76" y="117"/>
                    <a:pt x="76" y="117"/>
                    <a:pt x="76" y="117"/>
                  </a:cubicBezTo>
                  <a:cubicBezTo>
                    <a:pt x="104" y="160"/>
                    <a:pt x="104" y="160"/>
                    <a:pt x="104" y="160"/>
                  </a:cubicBezTo>
                  <a:cubicBezTo>
                    <a:pt x="106" y="163"/>
                    <a:pt x="110" y="164"/>
                    <a:pt x="112" y="162"/>
                  </a:cubicBezTo>
                  <a:cubicBezTo>
                    <a:pt x="219" y="101"/>
                    <a:pt x="219" y="101"/>
                    <a:pt x="219" y="101"/>
                  </a:cubicBezTo>
                  <a:cubicBezTo>
                    <a:pt x="221" y="100"/>
                    <a:pt x="222" y="97"/>
                    <a:pt x="222" y="95"/>
                  </a:cubicBezTo>
                  <a:cubicBezTo>
                    <a:pt x="222" y="95"/>
                    <a:pt x="222" y="95"/>
                    <a:pt x="222" y="95"/>
                  </a:cubicBezTo>
                  <a:cubicBezTo>
                    <a:pt x="222" y="81"/>
                    <a:pt x="222" y="81"/>
                    <a:pt x="222" y="81"/>
                  </a:cubicBezTo>
                  <a:cubicBezTo>
                    <a:pt x="222" y="81"/>
                    <a:pt x="222" y="81"/>
                    <a:pt x="222" y="81"/>
                  </a:cubicBezTo>
                </a:path>
              </a:pathLst>
            </a:custGeom>
            <a:solidFill>
              <a:srgbClr val="515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149">
              <a:extLst>
                <a:ext uri="{FF2B5EF4-FFF2-40B4-BE49-F238E27FC236}">
                  <a16:creationId xmlns:a16="http://schemas.microsoft.com/office/drawing/2014/main" id="{E9F0B521-04B0-438D-BC91-AF33AA7E0679}"/>
                </a:ext>
              </a:extLst>
            </p:cNvPr>
            <p:cNvSpPr>
              <a:spLocks/>
            </p:cNvSpPr>
            <p:nvPr/>
          </p:nvSpPr>
          <p:spPr bwMode="auto">
            <a:xfrm>
              <a:off x="8703" y="4077"/>
              <a:ext cx="617" cy="1122"/>
            </a:xfrm>
            <a:custGeom>
              <a:avLst/>
              <a:gdLst>
                <a:gd name="T0" fmla="*/ 177 w 261"/>
                <a:gd name="T1" fmla="*/ 5 h 474"/>
                <a:gd name="T2" fmla="*/ 210 w 261"/>
                <a:gd name="T3" fmla="*/ 30 h 474"/>
                <a:gd name="T4" fmla="*/ 221 w 261"/>
                <a:gd name="T5" fmla="*/ 385 h 474"/>
                <a:gd name="T6" fmla="*/ 213 w 261"/>
                <a:gd name="T7" fmla="*/ 396 h 474"/>
                <a:gd name="T8" fmla="*/ 9 w 261"/>
                <a:gd name="T9" fmla="*/ 402 h 474"/>
                <a:gd name="T10" fmla="*/ 9 w 261"/>
                <a:gd name="T11" fmla="*/ 243 h 474"/>
                <a:gd name="T12" fmla="*/ 8 w 261"/>
                <a:gd name="T13" fmla="*/ 121 h 474"/>
                <a:gd name="T14" fmla="*/ 41 w 261"/>
                <a:gd name="T15" fmla="*/ 78 h 474"/>
                <a:gd name="T16" fmla="*/ 177 w 261"/>
                <a:gd name="T17" fmla="*/ 5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474">
                  <a:moveTo>
                    <a:pt x="177" y="5"/>
                  </a:moveTo>
                  <a:cubicBezTo>
                    <a:pt x="177" y="5"/>
                    <a:pt x="184" y="0"/>
                    <a:pt x="210" y="30"/>
                  </a:cubicBezTo>
                  <a:cubicBezTo>
                    <a:pt x="240" y="64"/>
                    <a:pt x="261" y="237"/>
                    <a:pt x="221" y="385"/>
                  </a:cubicBezTo>
                  <a:cubicBezTo>
                    <a:pt x="220" y="389"/>
                    <a:pt x="217" y="393"/>
                    <a:pt x="213" y="396"/>
                  </a:cubicBezTo>
                  <a:cubicBezTo>
                    <a:pt x="191" y="414"/>
                    <a:pt x="106" y="474"/>
                    <a:pt x="9" y="402"/>
                  </a:cubicBezTo>
                  <a:cubicBezTo>
                    <a:pt x="9" y="243"/>
                    <a:pt x="9" y="243"/>
                    <a:pt x="9" y="243"/>
                  </a:cubicBezTo>
                  <a:cubicBezTo>
                    <a:pt x="9" y="243"/>
                    <a:pt x="0" y="147"/>
                    <a:pt x="8" y="121"/>
                  </a:cubicBezTo>
                  <a:cubicBezTo>
                    <a:pt x="13" y="108"/>
                    <a:pt x="20" y="92"/>
                    <a:pt x="41" y="78"/>
                  </a:cubicBezTo>
                  <a:lnTo>
                    <a:pt x="177" y="5"/>
                  </a:lnTo>
                  <a:close/>
                </a:path>
              </a:pathLst>
            </a:custGeom>
            <a:solidFill>
              <a:srgbClr val="B43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150">
              <a:extLst>
                <a:ext uri="{FF2B5EF4-FFF2-40B4-BE49-F238E27FC236}">
                  <a16:creationId xmlns:a16="http://schemas.microsoft.com/office/drawing/2014/main" id="{3B3F4355-C4D2-4733-8350-C3E2B65EC5BB}"/>
                </a:ext>
              </a:extLst>
            </p:cNvPr>
            <p:cNvSpPr>
              <a:spLocks/>
            </p:cNvSpPr>
            <p:nvPr/>
          </p:nvSpPr>
          <p:spPr bwMode="auto">
            <a:xfrm>
              <a:off x="8724" y="4683"/>
              <a:ext cx="476" cy="485"/>
            </a:xfrm>
            <a:custGeom>
              <a:avLst/>
              <a:gdLst>
                <a:gd name="T0" fmla="*/ 201 w 201"/>
                <a:gd name="T1" fmla="*/ 143 h 205"/>
                <a:gd name="T2" fmla="*/ 111 w 201"/>
                <a:gd name="T3" fmla="*/ 158 h 205"/>
                <a:gd name="T4" fmla="*/ 65 w 201"/>
                <a:gd name="T5" fmla="*/ 98 h 205"/>
                <a:gd name="T6" fmla="*/ 72 w 201"/>
                <a:gd name="T7" fmla="*/ 0 h 205"/>
                <a:gd name="T8" fmla="*/ 58 w 201"/>
                <a:gd name="T9" fmla="*/ 0 h 205"/>
                <a:gd name="T10" fmla="*/ 30 w 201"/>
                <a:gd name="T11" fmla="*/ 32 h 205"/>
                <a:gd name="T12" fmla="*/ 0 w 201"/>
                <a:gd name="T13" fmla="*/ 85 h 205"/>
                <a:gd name="T14" fmla="*/ 0 w 201"/>
                <a:gd name="T15" fmla="*/ 146 h 205"/>
                <a:gd name="T16" fmla="*/ 23 w 201"/>
                <a:gd name="T17" fmla="*/ 161 h 205"/>
                <a:gd name="T18" fmla="*/ 26 w 201"/>
                <a:gd name="T19" fmla="*/ 162 h 205"/>
                <a:gd name="T20" fmla="*/ 26 w 201"/>
                <a:gd name="T21" fmla="*/ 162 h 205"/>
                <a:gd name="T22" fmla="*/ 201 w 201"/>
                <a:gd name="T23" fmla="*/ 14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205">
                  <a:moveTo>
                    <a:pt x="201" y="143"/>
                  </a:moveTo>
                  <a:cubicBezTo>
                    <a:pt x="168" y="158"/>
                    <a:pt x="136" y="161"/>
                    <a:pt x="111" y="158"/>
                  </a:cubicBezTo>
                  <a:cubicBezTo>
                    <a:pt x="81" y="156"/>
                    <a:pt x="60" y="127"/>
                    <a:pt x="65" y="98"/>
                  </a:cubicBezTo>
                  <a:cubicBezTo>
                    <a:pt x="74" y="52"/>
                    <a:pt x="72" y="0"/>
                    <a:pt x="72" y="0"/>
                  </a:cubicBezTo>
                  <a:cubicBezTo>
                    <a:pt x="58" y="0"/>
                    <a:pt x="58" y="0"/>
                    <a:pt x="58" y="0"/>
                  </a:cubicBezTo>
                  <a:cubicBezTo>
                    <a:pt x="30" y="32"/>
                    <a:pt x="30" y="32"/>
                    <a:pt x="30" y="32"/>
                  </a:cubicBezTo>
                  <a:cubicBezTo>
                    <a:pt x="0" y="85"/>
                    <a:pt x="0" y="85"/>
                    <a:pt x="0" y="85"/>
                  </a:cubicBezTo>
                  <a:cubicBezTo>
                    <a:pt x="0" y="146"/>
                    <a:pt x="0" y="146"/>
                    <a:pt x="0" y="146"/>
                  </a:cubicBezTo>
                  <a:cubicBezTo>
                    <a:pt x="8" y="152"/>
                    <a:pt x="16" y="157"/>
                    <a:pt x="23" y="161"/>
                  </a:cubicBezTo>
                  <a:cubicBezTo>
                    <a:pt x="24" y="162"/>
                    <a:pt x="25" y="162"/>
                    <a:pt x="26" y="162"/>
                  </a:cubicBezTo>
                  <a:cubicBezTo>
                    <a:pt x="26" y="162"/>
                    <a:pt x="26" y="162"/>
                    <a:pt x="26" y="162"/>
                  </a:cubicBezTo>
                  <a:cubicBezTo>
                    <a:pt x="107" y="205"/>
                    <a:pt x="177" y="161"/>
                    <a:pt x="201" y="143"/>
                  </a:cubicBezTo>
                  <a:close/>
                </a:path>
              </a:pathLst>
            </a:custGeom>
            <a:solidFill>
              <a:srgbClr val="9B3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151">
              <a:extLst>
                <a:ext uri="{FF2B5EF4-FFF2-40B4-BE49-F238E27FC236}">
                  <a16:creationId xmlns:a16="http://schemas.microsoft.com/office/drawing/2014/main" id="{07CED675-76A0-4037-9099-FAA23156C144}"/>
                </a:ext>
              </a:extLst>
            </p:cNvPr>
            <p:cNvSpPr>
              <a:spLocks/>
            </p:cNvSpPr>
            <p:nvPr/>
          </p:nvSpPr>
          <p:spPr bwMode="auto">
            <a:xfrm>
              <a:off x="8388" y="4508"/>
              <a:ext cx="42" cy="78"/>
            </a:xfrm>
            <a:custGeom>
              <a:avLst/>
              <a:gdLst>
                <a:gd name="T0" fmla="*/ 0 w 18"/>
                <a:gd name="T1" fmla="*/ 0 h 33"/>
                <a:gd name="T2" fmla="*/ 2 w 18"/>
                <a:gd name="T3" fmla="*/ 17 h 33"/>
                <a:gd name="T4" fmla="*/ 11 w 18"/>
                <a:gd name="T5" fmla="*/ 29 h 33"/>
                <a:gd name="T6" fmla="*/ 11 w 18"/>
                <a:gd name="T7" fmla="*/ 29 h 33"/>
                <a:gd name="T8" fmla="*/ 13 w 18"/>
                <a:gd name="T9" fmla="*/ 33 h 33"/>
                <a:gd name="T10" fmla="*/ 18 w 18"/>
                <a:gd name="T11" fmla="*/ 30 h 33"/>
                <a:gd name="T12" fmla="*/ 16 w 18"/>
                <a:gd name="T13" fmla="*/ 20 h 33"/>
                <a:gd name="T14" fmla="*/ 15 w 18"/>
                <a:gd name="T15" fmla="*/ 20 h 33"/>
                <a:gd name="T16" fmla="*/ 15 w 18"/>
                <a:gd name="T17" fmla="*/ 20 h 33"/>
                <a:gd name="T18" fmla="*/ 0 w 18"/>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33">
                  <a:moveTo>
                    <a:pt x="0" y="0"/>
                  </a:moveTo>
                  <a:cubicBezTo>
                    <a:pt x="0" y="4"/>
                    <a:pt x="1" y="10"/>
                    <a:pt x="2" y="17"/>
                  </a:cubicBezTo>
                  <a:cubicBezTo>
                    <a:pt x="11" y="29"/>
                    <a:pt x="11" y="29"/>
                    <a:pt x="11" y="29"/>
                  </a:cubicBezTo>
                  <a:cubicBezTo>
                    <a:pt x="11" y="29"/>
                    <a:pt x="11" y="29"/>
                    <a:pt x="11" y="29"/>
                  </a:cubicBezTo>
                  <a:cubicBezTo>
                    <a:pt x="13" y="33"/>
                    <a:pt x="13" y="33"/>
                    <a:pt x="13" y="33"/>
                  </a:cubicBezTo>
                  <a:cubicBezTo>
                    <a:pt x="18" y="30"/>
                    <a:pt x="18" y="30"/>
                    <a:pt x="18" y="30"/>
                  </a:cubicBezTo>
                  <a:cubicBezTo>
                    <a:pt x="16" y="20"/>
                    <a:pt x="16" y="20"/>
                    <a:pt x="16" y="20"/>
                  </a:cubicBezTo>
                  <a:cubicBezTo>
                    <a:pt x="15" y="20"/>
                    <a:pt x="15" y="20"/>
                    <a:pt x="15" y="20"/>
                  </a:cubicBezTo>
                  <a:cubicBezTo>
                    <a:pt x="15" y="20"/>
                    <a:pt x="15" y="20"/>
                    <a:pt x="15" y="20"/>
                  </a:cubicBezTo>
                  <a:cubicBezTo>
                    <a:pt x="0" y="0"/>
                    <a:pt x="0" y="0"/>
                    <a:pt x="0" y="0"/>
                  </a:cubicBezTo>
                </a:path>
              </a:pathLst>
            </a:custGeom>
            <a:solidFill>
              <a:srgbClr val="5353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152">
              <a:extLst>
                <a:ext uri="{FF2B5EF4-FFF2-40B4-BE49-F238E27FC236}">
                  <a16:creationId xmlns:a16="http://schemas.microsoft.com/office/drawing/2014/main" id="{897698FE-1721-4E73-BDCD-714DC0AF2FDA}"/>
                </a:ext>
              </a:extLst>
            </p:cNvPr>
            <p:cNvSpPr>
              <a:spLocks/>
            </p:cNvSpPr>
            <p:nvPr/>
          </p:nvSpPr>
          <p:spPr bwMode="auto">
            <a:xfrm>
              <a:off x="8388" y="4473"/>
              <a:ext cx="38" cy="82"/>
            </a:xfrm>
            <a:custGeom>
              <a:avLst/>
              <a:gdLst>
                <a:gd name="T0" fmla="*/ 5 w 16"/>
                <a:gd name="T1" fmla="*/ 0 h 35"/>
                <a:gd name="T2" fmla="*/ 0 w 16"/>
                <a:gd name="T3" fmla="*/ 15 h 35"/>
                <a:gd name="T4" fmla="*/ 15 w 16"/>
                <a:gd name="T5" fmla="*/ 35 h 35"/>
                <a:gd name="T6" fmla="*/ 15 w 16"/>
                <a:gd name="T7" fmla="*/ 35 h 35"/>
                <a:gd name="T8" fmla="*/ 16 w 16"/>
                <a:gd name="T9" fmla="*/ 35 h 35"/>
                <a:gd name="T10" fmla="*/ 5 w 16"/>
                <a:gd name="T11" fmla="*/ 0 h 35"/>
              </a:gdLst>
              <a:ahLst/>
              <a:cxnLst>
                <a:cxn ang="0">
                  <a:pos x="T0" y="T1"/>
                </a:cxn>
                <a:cxn ang="0">
                  <a:pos x="T2" y="T3"/>
                </a:cxn>
                <a:cxn ang="0">
                  <a:pos x="T4" y="T5"/>
                </a:cxn>
                <a:cxn ang="0">
                  <a:pos x="T6" y="T7"/>
                </a:cxn>
                <a:cxn ang="0">
                  <a:pos x="T8" y="T9"/>
                </a:cxn>
                <a:cxn ang="0">
                  <a:pos x="T10" y="T11"/>
                </a:cxn>
              </a:cxnLst>
              <a:rect l="0" t="0" r="r" b="b"/>
              <a:pathLst>
                <a:path w="16" h="35">
                  <a:moveTo>
                    <a:pt x="5" y="0"/>
                  </a:moveTo>
                  <a:cubicBezTo>
                    <a:pt x="5" y="0"/>
                    <a:pt x="0" y="1"/>
                    <a:pt x="0" y="15"/>
                  </a:cubicBezTo>
                  <a:cubicBezTo>
                    <a:pt x="15" y="35"/>
                    <a:pt x="15" y="35"/>
                    <a:pt x="15" y="35"/>
                  </a:cubicBezTo>
                  <a:cubicBezTo>
                    <a:pt x="15" y="35"/>
                    <a:pt x="15" y="35"/>
                    <a:pt x="15" y="35"/>
                  </a:cubicBezTo>
                  <a:cubicBezTo>
                    <a:pt x="16" y="35"/>
                    <a:pt x="16" y="35"/>
                    <a:pt x="16" y="35"/>
                  </a:cubicBezTo>
                  <a:cubicBezTo>
                    <a:pt x="5" y="0"/>
                    <a:pt x="5" y="0"/>
                    <a:pt x="5" y="0"/>
                  </a:cubicBezTo>
                </a:path>
              </a:pathLst>
            </a:custGeom>
            <a:solidFill>
              <a:srgbClr val="7A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153">
              <a:extLst>
                <a:ext uri="{FF2B5EF4-FFF2-40B4-BE49-F238E27FC236}">
                  <a16:creationId xmlns:a16="http://schemas.microsoft.com/office/drawing/2014/main" id="{9FAD00BD-CC39-4B61-8AC2-62A924D7A44B}"/>
                </a:ext>
              </a:extLst>
            </p:cNvPr>
            <p:cNvSpPr>
              <a:spLocks/>
            </p:cNvSpPr>
            <p:nvPr/>
          </p:nvSpPr>
          <p:spPr bwMode="auto">
            <a:xfrm>
              <a:off x="8393" y="4548"/>
              <a:ext cx="26" cy="41"/>
            </a:xfrm>
            <a:custGeom>
              <a:avLst/>
              <a:gdLst>
                <a:gd name="T0" fmla="*/ 0 w 11"/>
                <a:gd name="T1" fmla="*/ 0 h 17"/>
                <a:gd name="T2" fmla="*/ 0 w 11"/>
                <a:gd name="T3" fmla="*/ 0 h 17"/>
                <a:gd name="T4" fmla="*/ 9 w 11"/>
                <a:gd name="T5" fmla="*/ 17 h 17"/>
                <a:gd name="T6" fmla="*/ 11 w 11"/>
                <a:gd name="T7" fmla="*/ 16 h 17"/>
                <a:gd name="T8" fmla="*/ 9 w 11"/>
                <a:gd name="T9" fmla="*/ 12 h 17"/>
                <a:gd name="T10" fmla="*/ 9 w 11"/>
                <a:gd name="T11" fmla="*/ 12 h 17"/>
                <a:gd name="T12" fmla="*/ 0 w 11"/>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1" h="17">
                  <a:moveTo>
                    <a:pt x="0" y="0"/>
                  </a:moveTo>
                  <a:cubicBezTo>
                    <a:pt x="0" y="0"/>
                    <a:pt x="0" y="0"/>
                    <a:pt x="0" y="0"/>
                  </a:cubicBezTo>
                  <a:cubicBezTo>
                    <a:pt x="9" y="17"/>
                    <a:pt x="9" y="17"/>
                    <a:pt x="9" y="17"/>
                  </a:cubicBezTo>
                  <a:cubicBezTo>
                    <a:pt x="11" y="16"/>
                    <a:pt x="11" y="16"/>
                    <a:pt x="11" y="16"/>
                  </a:cubicBezTo>
                  <a:cubicBezTo>
                    <a:pt x="9" y="12"/>
                    <a:pt x="9" y="12"/>
                    <a:pt x="9" y="12"/>
                  </a:cubicBezTo>
                  <a:cubicBezTo>
                    <a:pt x="9" y="12"/>
                    <a:pt x="9" y="12"/>
                    <a:pt x="9" y="12"/>
                  </a:cubicBezTo>
                  <a:cubicBezTo>
                    <a:pt x="0" y="0"/>
                    <a:pt x="0" y="0"/>
                    <a:pt x="0" y="0"/>
                  </a:cubicBezTo>
                </a:path>
              </a:pathLst>
            </a:custGeom>
            <a:solidFill>
              <a:srgbClr val="4949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154">
              <a:extLst>
                <a:ext uri="{FF2B5EF4-FFF2-40B4-BE49-F238E27FC236}">
                  <a16:creationId xmlns:a16="http://schemas.microsoft.com/office/drawing/2014/main" id="{6637A79B-0B34-424F-A41E-71F189E880A7}"/>
                </a:ext>
              </a:extLst>
            </p:cNvPr>
            <p:cNvSpPr>
              <a:spLocks/>
            </p:cNvSpPr>
            <p:nvPr/>
          </p:nvSpPr>
          <p:spPr bwMode="auto">
            <a:xfrm>
              <a:off x="8255" y="4421"/>
              <a:ext cx="620" cy="697"/>
            </a:xfrm>
            <a:custGeom>
              <a:avLst/>
              <a:gdLst>
                <a:gd name="T0" fmla="*/ 261 w 262"/>
                <a:gd name="T1" fmla="*/ 111 h 295"/>
                <a:gd name="T2" fmla="*/ 185 w 262"/>
                <a:gd name="T3" fmla="*/ 114 h 295"/>
                <a:gd name="T4" fmla="*/ 187 w 262"/>
                <a:gd name="T5" fmla="*/ 162 h 295"/>
                <a:gd name="T6" fmla="*/ 179 w 262"/>
                <a:gd name="T7" fmla="*/ 166 h 295"/>
                <a:gd name="T8" fmla="*/ 93 w 262"/>
                <a:gd name="T9" fmla="*/ 105 h 295"/>
                <a:gd name="T10" fmla="*/ 71 w 262"/>
                <a:gd name="T11" fmla="*/ 29 h 295"/>
                <a:gd name="T12" fmla="*/ 67 w 262"/>
                <a:gd name="T13" fmla="*/ 66 h 295"/>
                <a:gd name="T14" fmla="*/ 35 w 262"/>
                <a:gd name="T15" fmla="*/ 24 h 295"/>
                <a:gd name="T16" fmla="*/ 23 w 262"/>
                <a:gd name="T17" fmla="*/ 25 h 295"/>
                <a:gd name="T18" fmla="*/ 67 w 262"/>
                <a:gd name="T19" fmla="*/ 124 h 295"/>
                <a:gd name="T20" fmla="*/ 183 w 262"/>
                <a:gd name="T21" fmla="*/ 250 h 295"/>
                <a:gd name="T22" fmla="*/ 261 w 262"/>
                <a:gd name="T23" fmla="*/ 11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2" h="295">
                  <a:moveTo>
                    <a:pt x="261" y="111"/>
                  </a:moveTo>
                  <a:cubicBezTo>
                    <a:pt x="230" y="124"/>
                    <a:pt x="202" y="122"/>
                    <a:pt x="185" y="114"/>
                  </a:cubicBezTo>
                  <a:cubicBezTo>
                    <a:pt x="185" y="134"/>
                    <a:pt x="186" y="151"/>
                    <a:pt x="187" y="162"/>
                  </a:cubicBezTo>
                  <a:cubicBezTo>
                    <a:pt x="187" y="166"/>
                    <a:pt x="183" y="168"/>
                    <a:pt x="179" y="166"/>
                  </a:cubicBezTo>
                  <a:cubicBezTo>
                    <a:pt x="93" y="105"/>
                    <a:pt x="93" y="105"/>
                    <a:pt x="93" y="105"/>
                  </a:cubicBezTo>
                  <a:cubicBezTo>
                    <a:pt x="93" y="105"/>
                    <a:pt x="95" y="58"/>
                    <a:pt x="71" y="29"/>
                  </a:cubicBezTo>
                  <a:cubicBezTo>
                    <a:pt x="47" y="0"/>
                    <a:pt x="67" y="66"/>
                    <a:pt x="67" y="66"/>
                  </a:cubicBezTo>
                  <a:cubicBezTo>
                    <a:pt x="35" y="24"/>
                    <a:pt x="35" y="24"/>
                    <a:pt x="35" y="24"/>
                  </a:cubicBezTo>
                  <a:cubicBezTo>
                    <a:pt x="32" y="20"/>
                    <a:pt x="25" y="20"/>
                    <a:pt x="23" y="25"/>
                  </a:cubicBezTo>
                  <a:cubicBezTo>
                    <a:pt x="13" y="42"/>
                    <a:pt x="0" y="82"/>
                    <a:pt x="67" y="124"/>
                  </a:cubicBezTo>
                  <a:cubicBezTo>
                    <a:pt x="67" y="124"/>
                    <a:pt x="110" y="203"/>
                    <a:pt x="183" y="250"/>
                  </a:cubicBezTo>
                  <a:cubicBezTo>
                    <a:pt x="252" y="295"/>
                    <a:pt x="262" y="111"/>
                    <a:pt x="261" y="111"/>
                  </a:cubicBezTo>
                  <a:close/>
                </a:path>
              </a:pathLst>
            </a:custGeom>
            <a:solidFill>
              <a:srgbClr val="FDD4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155">
              <a:extLst>
                <a:ext uri="{FF2B5EF4-FFF2-40B4-BE49-F238E27FC236}">
                  <a16:creationId xmlns:a16="http://schemas.microsoft.com/office/drawing/2014/main" id="{ECB4D4C8-6034-4B57-8630-2665828B80FA}"/>
                </a:ext>
              </a:extLst>
            </p:cNvPr>
            <p:cNvSpPr>
              <a:spLocks/>
            </p:cNvSpPr>
            <p:nvPr/>
          </p:nvSpPr>
          <p:spPr bwMode="auto">
            <a:xfrm>
              <a:off x="8442" y="4683"/>
              <a:ext cx="433" cy="435"/>
            </a:xfrm>
            <a:custGeom>
              <a:avLst/>
              <a:gdLst>
                <a:gd name="T0" fmla="*/ 182 w 183"/>
                <a:gd name="T1" fmla="*/ 0 h 184"/>
                <a:gd name="T2" fmla="*/ 165 w 183"/>
                <a:gd name="T3" fmla="*/ 6 h 184"/>
                <a:gd name="T4" fmla="*/ 89 w 183"/>
                <a:gd name="T5" fmla="*/ 118 h 184"/>
                <a:gd name="T6" fmla="*/ 0 w 183"/>
                <a:gd name="T7" fmla="*/ 32 h 184"/>
                <a:gd name="T8" fmla="*/ 104 w 183"/>
                <a:gd name="T9" fmla="*/ 139 h 184"/>
                <a:gd name="T10" fmla="*/ 182 w 183"/>
                <a:gd name="T11" fmla="*/ 0 h 184"/>
              </a:gdLst>
              <a:ahLst/>
              <a:cxnLst>
                <a:cxn ang="0">
                  <a:pos x="T0" y="T1"/>
                </a:cxn>
                <a:cxn ang="0">
                  <a:pos x="T2" y="T3"/>
                </a:cxn>
                <a:cxn ang="0">
                  <a:pos x="T4" y="T5"/>
                </a:cxn>
                <a:cxn ang="0">
                  <a:pos x="T6" y="T7"/>
                </a:cxn>
                <a:cxn ang="0">
                  <a:pos x="T8" y="T9"/>
                </a:cxn>
                <a:cxn ang="0">
                  <a:pos x="T10" y="T11"/>
                </a:cxn>
              </a:cxnLst>
              <a:rect l="0" t="0" r="r" b="b"/>
              <a:pathLst>
                <a:path w="183" h="184">
                  <a:moveTo>
                    <a:pt x="182" y="0"/>
                  </a:moveTo>
                  <a:cubicBezTo>
                    <a:pt x="176" y="3"/>
                    <a:pt x="170" y="4"/>
                    <a:pt x="165" y="6"/>
                  </a:cubicBezTo>
                  <a:cubicBezTo>
                    <a:pt x="159" y="55"/>
                    <a:pt x="141" y="151"/>
                    <a:pt x="89" y="118"/>
                  </a:cubicBezTo>
                  <a:cubicBezTo>
                    <a:pt x="50" y="93"/>
                    <a:pt x="20" y="58"/>
                    <a:pt x="0" y="32"/>
                  </a:cubicBezTo>
                  <a:cubicBezTo>
                    <a:pt x="17" y="58"/>
                    <a:pt x="53" y="107"/>
                    <a:pt x="104" y="139"/>
                  </a:cubicBezTo>
                  <a:cubicBezTo>
                    <a:pt x="173" y="184"/>
                    <a:pt x="183" y="0"/>
                    <a:pt x="182" y="0"/>
                  </a:cubicBezTo>
                  <a:close/>
                </a:path>
              </a:pathLst>
            </a:custGeom>
            <a:solidFill>
              <a:srgbClr val="FBC4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156">
              <a:extLst>
                <a:ext uri="{FF2B5EF4-FFF2-40B4-BE49-F238E27FC236}">
                  <a16:creationId xmlns:a16="http://schemas.microsoft.com/office/drawing/2014/main" id="{2354088C-76F4-4D39-91B3-0FA5267A5FCE}"/>
                </a:ext>
              </a:extLst>
            </p:cNvPr>
            <p:cNvSpPr>
              <a:spLocks/>
            </p:cNvSpPr>
            <p:nvPr/>
          </p:nvSpPr>
          <p:spPr bwMode="auto">
            <a:xfrm>
              <a:off x="8852" y="4134"/>
              <a:ext cx="184" cy="107"/>
            </a:xfrm>
            <a:custGeom>
              <a:avLst/>
              <a:gdLst>
                <a:gd name="T0" fmla="*/ 76 w 78"/>
                <a:gd name="T1" fmla="*/ 7 h 45"/>
                <a:gd name="T2" fmla="*/ 73 w 78"/>
                <a:gd name="T3" fmla="*/ 0 h 45"/>
                <a:gd name="T4" fmla="*/ 17 w 78"/>
                <a:gd name="T5" fmla="*/ 11 h 45"/>
                <a:gd name="T6" fmla="*/ 0 w 78"/>
                <a:gd name="T7" fmla="*/ 43 h 45"/>
                <a:gd name="T8" fmla="*/ 72 w 78"/>
                <a:gd name="T9" fmla="*/ 22 h 45"/>
                <a:gd name="T10" fmla="*/ 76 w 78"/>
                <a:gd name="T11" fmla="*/ 7 h 45"/>
              </a:gdLst>
              <a:ahLst/>
              <a:cxnLst>
                <a:cxn ang="0">
                  <a:pos x="T0" y="T1"/>
                </a:cxn>
                <a:cxn ang="0">
                  <a:pos x="T2" y="T3"/>
                </a:cxn>
                <a:cxn ang="0">
                  <a:pos x="T4" y="T5"/>
                </a:cxn>
                <a:cxn ang="0">
                  <a:pos x="T6" y="T7"/>
                </a:cxn>
                <a:cxn ang="0">
                  <a:pos x="T8" y="T9"/>
                </a:cxn>
                <a:cxn ang="0">
                  <a:pos x="T10" y="T11"/>
                </a:cxn>
              </a:cxnLst>
              <a:rect l="0" t="0" r="r" b="b"/>
              <a:pathLst>
                <a:path w="78" h="45">
                  <a:moveTo>
                    <a:pt x="76" y="7"/>
                  </a:moveTo>
                  <a:cubicBezTo>
                    <a:pt x="73" y="0"/>
                    <a:pt x="73" y="0"/>
                    <a:pt x="73" y="0"/>
                  </a:cubicBezTo>
                  <a:cubicBezTo>
                    <a:pt x="17" y="11"/>
                    <a:pt x="17" y="11"/>
                    <a:pt x="17" y="11"/>
                  </a:cubicBezTo>
                  <a:cubicBezTo>
                    <a:pt x="17" y="11"/>
                    <a:pt x="21" y="24"/>
                    <a:pt x="0" y="43"/>
                  </a:cubicBezTo>
                  <a:cubicBezTo>
                    <a:pt x="38" y="45"/>
                    <a:pt x="61" y="31"/>
                    <a:pt x="72" y="22"/>
                  </a:cubicBezTo>
                  <a:cubicBezTo>
                    <a:pt x="76" y="18"/>
                    <a:pt x="78" y="12"/>
                    <a:pt x="76" y="7"/>
                  </a:cubicBezTo>
                  <a:close/>
                </a:path>
              </a:pathLst>
            </a:custGeom>
            <a:solidFill>
              <a:srgbClr val="FDD4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157">
              <a:extLst>
                <a:ext uri="{FF2B5EF4-FFF2-40B4-BE49-F238E27FC236}">
                  <a16:creationId xmlns:a16="http://schemas.microsoft.com/office/drawing/2014/main" id="{14AFCFFD-CD61-491F-9E26-68E68BC03F92}"/>
                </a:ext>
              </a:extLst>
            </p:cNvPr>
            <p:cNvSpPr>
              <a:spLocks/>
            </p:cNvSpPr>
            <p:nvPr/>
          </p:nvSpPr>
          <p:spPr bwMode="auto">
            <a:xfrm>
              <a:off x="8885" y="4134"/>
              <a:ext cx="144" cy="62"/>
            </a:xfrm>
            <a:custGeom>
              <a:avLst/>
              <a:gdLst>
                <a:gd name="T0" fmla="*/ 39 w 61"/>
                <a:gd name="T1" fmla="*/ 18 h 26"/>
                <a:gd name="T2" fmla="*/ 61 w 61"/>
                <a:gd name="T3" fmla="*/ 6 h 26"/>
                <a:gd name="T4" fmla="*/ 59 w 61"/>
                <a:gd name="T5" fmla="*/ 0 h 26"/>
                <a:gd name="T6" fmla="*/ 3 w 61"/>
                <a:gd name="T7" fmla="*/ 11 h 26"/>
                <a:gd name="T8" fmla="*/ 0 w 61"/>
                <a:gd name="T9" fmla="*/ 26 h 26"/>
                <a:gd name="T10" fmla="*/ 39 w 61"/>
                <a:gd name="T11" fmla="*/ 18 h 26"/>
              </a:gdLst>
              <a:ahLst/>
              <a:cxnLst>
                <a:cxn ang="0">
                  <a:pos x="T0" y="T1"/>
                </a:cxn>
                <a:cxn ang="0">
                  <a:pos x="T2" y="T3"/>
                </a:cxn>
                <a:cxn ang="0">
                  <a:pos x="T4" y="T5"/>
                </a:cxn>
                <a:cxn ang="0">
                  <a:pos x="T6" y="T7"/>
                </a:cxn>
                <a:cxn ang="0">
                  <a:pos x="T8" y="T9"/>
                </a:cxn>
                <a:cxn ang="0">
                  <a:pos x="T10" y="T11"/>
                </a:cxn>
              </a:cxnLst>
              <a:rect l="0" t="0" r="r" b="b"/>
              <a:pathLst>
                <a:path w="61" h="26">
                  <a:moveTo>
                    <a:pt x="39" y="18"/>
                  </a:moveTo>
                  <a:cubicBezTo>
                    <a:pt x="47" y="16"/>
                    <a:pt x="55" y="11"/>
                    <a:pt x="61" y="6"/>
                  </a:cubicBezTo>
                  <a:cubicBezTo>
                    <a:pt x="59" y="0"/>
                    <a:pt x="59" y="0"/>
                    <a:pt x="59" y="0"/>
                  </a:cubicBezTo>
                  <a:cubicBezTo>
                    <a:pt x="3" y="11"/>
                    <a:pt x="3" y="11"/>
                    <a:pt x="3" y="11"/>
                  </a:cubicBezTo>
                  <a:cubicBezTo>
                    <a:pt x="3" y="11"/>
                    <a:pt x="5" y="17"/>
                    <a:pt x="0" y="26"/>
                  </a:cubicBezTo>
                  <a:cubicBezTo>
                    <a:pt x="11" y="26"/>
                    <a:pt x="25" y="23"/>
                    <a:pt x="39" y="18"/>
                  </a:cubicBezTo>
                  <a:close/>
                </a:path>
              </a:pathLst>
            </a:custGeom>
            <a:solidFill>
              <a:srgbClr val="FBC4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158">
              <a:extLst>
                <a:ext uri="{FF2B5EF4-FFF2-40B4-BE49-F238E27FC236}">
                  <a16:creationId xmlns:a16="http://schemas.microsoft.com/office/drawing/2014/main" id="{00428EE5-C4CE-4D31-94DF-F8B8519F11A9}"/>
                </a:ext>
              </a:extLst>
            </p:cNvPr>
            <p:cNvSpPr>
              <a:spLocks/>
            </p:cNvSpPr>
            <p:nvPr/>
          </p:nvSpPr>
          <p:spPr bwMode="auto">
            <a:xfrm>
              <a:off x="8686" y="3590"/>
              <a:ext cx="464" cy="570"/>
            </a:xfrm>
            <a:custGeom>
              <a:avLst/>
              <a:gdLst>
                <a:gd name="T0" fmla="*/ 11 w 196"/>
                <a:gd name="T1" fmla="*/ 82 h 241"/>
                <a:gd name="T2" fmla="*/ 103 w 196"/>
                <a:gd name="T3" fmla="*/ 0 h 241"/>
                <a:gd name="T4" fmla="*/ 196 w 196"/>
                <a:gd name="T5" fmla="*/ 92 h 241"/>
                <a:gd name="T6" fmla="*/ 196 w 196"/>
                <a:gd name="T7" fmla="*/ 94 h 241"/>
                <a:gd name="T8" fmla="*/ 196 w 196"/>
                <a:gd name="T9" fmla="*/ 94 h 241"/>
                <a:gd name="T10" fmla="*/ 196 w 196"/>
                <a:gd name="T11" fmla="*/ 145 h 241"/>
                <a:gd name="T12" fmla="*/ 136 w 196"/>
                <a:gd name="T13" fmla="*/ 233 h 241"/>
                <a:gd name="T14" fmla="*/ 80 w 196"/>
                <a:gd name="T15" fmla="*/ 241 h 241"/>
                <a:gd name="T16" fmla="*/ 64 w 196"/>
                <a:gd name="T17" fmla="*/ 235 h 241"/>
                <a:gd name="T18" fmla="*/ 11 w 196"/>
                <a:gd name="T19" fmla="*/ 82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6" h="241">
                  <a:moveTo>
                    <a:pt x="11" y="82"/>
                  </a:moveTo>
                  <a:cubicBezTo>
                    <a:pt x="19" y="36"/>
                    <a:pt x="56" y="0"/>
                    <a:pt x="103" y="0"/>
                  </a:cubicBezTo>
                  <a:cubicBezTo>
                    <a:pt x="155" y="0"/>
                    <a:pt x="196" y="41"/>
                    <a:pt x="196" y="92"/>
                  </a:cubicBezTo>
                  <a:cubicBezTo>
                    <a:pt x="196" y="93"/>
                    <a:pt x="196" y="93"/>
                    <a:pt x="196" y="94"/>
                  </a:cubicBezTo>
                  <a:cubicBezTo>
                    <a:pt x="196" y="94"/>
                    <a:pt x="196" y="94"/>
                    <a:pt x="196" y="94"/>
                  </a:cubicBezTo>
                  <a:cubicBezTo>
                    <a:pt x="196" y="145"/>
                    <a:pt x="196" y="145"/>
                    <a:pt x="196" y="145"/>
                  </a:cubicBezTo>
                  <a:cubicBezTo>
                    <a:pt x="196" y="184"/>
                    <a:pt x="173" y="220"/>
                    <a:pt x="136" y="233"/>
                  </a:cubicBezTo>
                  <a:cubicBezTo>
                    <a:pt x="114" y="241"/>
                    <a:pt x="92" y="241"/>
                    <a:pt x="80" y="241"/>
                  </a:cubicBezTo>
                  <a:cubicBezTo>
                    <a:pt x="74" y="241"/>
                    <a:pt x="68" y="239"/>
                    <a:pt x="64" y="235"/>
                  </a:cubicBezTo>
                  <a:cubicBezTo>
                    <a:pt x="22" y="201"/>
                    <a:pt x="0" y="152"/>
                    <a:pt x="11" y="82"/>
                  </a:cubicBezTo>
                  <a:close/>
                </a:path>
              </a:pathLst>
            </a:custGeom>
            <a:solidFill>
              <a:srgbClr val="FDD4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159">
              <a:extLst>
                <a:ext uri="{FF2B5EF4-FFF2-40B4-BE49-F238E27FC236}">
                  <a16:creationId xmlns:a16="http://schemas.microsoft.com/office/drawing/2014/main" id="{C5CCE26F-F932-451F-8BCF-A1D9031D5567}"/>
                </a:ext>
              </a:extLst>
            </p:cNvPr>
            <p:cNvSpPr>
              <a:spLocks/>
            </p:cNvSpPr>
            <p:nvPr/>
          </p:nvSpPr>
          <p:spPr bwMode="auto">
            <a:xfrm>
              <a:off x="8655" y="3562"/>
              <a:ext cx="557" cy="594"/>
            </a:xfrm>
            <a:custGeom>
              <a:avLst/>
              <a:gdLst>
                <a:gd name="T0" fmla="*/ 116 w 235"/>
                <a:gd name="T1" fmla="*/ 0 h 251"/>
                <a:gd name="T2" fmla="*/ 41 w 235"/>
                <a:gd name="T3" fmla="*/ 37 h 251"/>
                <a:gd name="T4" fmla="*/ 41 w 235"/>
                <a:gd name="T5" fmla="*/ 37 h 251"/>
                <a:gd name="T6" fmla="*/ 25 w 235"/>
                <a:gd name="T7" fmla="*/ 106 h 251"/>
                <a:gd name="T8" fmla="*/ 37 w 235"/>
                <a:gd name="T9" fmla="*/ 94 h 251"/>
                <a:gd name="T10" fmla="*/ 49 w 235"/>
                <a:gd name="T11" fmla="*/ 133 h 251"/>
                <a:gd name="T12" fmla="*/ 92 w 235"/>
                <a:gd name="T13" fmla="*/ 144 h 251"/>
                <a:gd name="T14" fmla="*/ 122 w 235"/>
                <a:gd name="T15" fmla="*/ 215 h 251"/>
                <a:gd name="T16" fmla="*/ 164 w 235"/>
                <a:gd name="T17" fmla="*/ 243 h 251"/>
                <a:gd name="T18" fmla="*/ 235 w 235"/>
                <a:gd name="T19" fmla="*/ 136 h 251"/>
                <a:gd name="T20" fmla="*/ 116 w 235"/>
                <a:gd name="T21"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 h="251">
                  <a:moveTo>
                    <a:pt x="116" y="0"/>
                  </a:moveTo>
                  <a:cubicBezTo>
                    <a:pt x="87" y="0"/>
                    <a:pt x="55" y="13"/>
                    <a:pt x="41" y="37"/>
                  </a:cubicBezTo>
                  <a:cubicBezTo>
                    <a:pt x="41" y="37"/>
                    <a:pt x="41" y="37"/>
                    <a:pt x="41" y="37"/>
                  </a:cubicBezTo>
                  <a:cubicBezTo>
                    <a:pt x="41" y="37"/>
                    <a:pt x="0" y="58"/>
                    <a:pt x="25" y="106"/>
                  </a:cubicBezTo>
                  <a:cubicBezTo>
                    <a:pt x="25" y="106"/>
                    <a:pt x="27" y="100"/>
                    <a:pt x="37" y="94"/>
                  </a:cubicBezTo>
                  <a:cubicBezTo>
                    <a:pt x="37" y="94"/>
                    <a:pt x="29" y="118"/>
                    <a:pt x="49" y="133"/>
                  </a:cubicBezTo>
                  <a:cubicBezTo>
                    <a:pt x="68" y="149"/>
                    <a:pt x="92" y="144"/>
                    <a:pt x="92" y="144"/>
                  </a:cubicBezTo>
                  <a:cubicBezTo>
                    <a:pt x="92" y="144"/>
                    <a:pt x="119" y="174"/>
                    <a:pt x="122" y="215"/>
                  </a:cubicBezTo>
                  <a:cubicBezTo>
                    <a:pt x="123" y="236"/>
                    <a:pt x="144" y="251"/>
                    <a:pt x="164" y="243"/>
                  </a:cubicBezTo>
                  <a:cubicBezTo>
                    <a:pt x="197" y="231"/>
                    <a:pt x="235" y="202"/>
                    <a:pt x="235" y="136"/>
                  </a:cubicBezTo>
                  <a:cubicBezTo>
                    <a:pt x="235" y="20"/>
                    <a:pt x="154" y="0"/>
                    <a:pt x="116" y="0"/>
                  </a:cubicBezTo>
                  <a:close/>
                </a:path>
              </a:pathLst>
            </a:custGeom>
            <a:solidFill>
              <a:srgbClr val="5D46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 name="Oval 160">
              <a:extLst>
                <a:ext uri="{FF2B5EF4-FFF2-40B4-BE49-F238E27FC236}">
                  <a16:creationId xmlns:a16="http://schemas.microsoft.com/office/drawing/2014/main" id="{CB31F77E-D62B-4233-9D7C-1777460286FD}"/>
                </a:ext>
              </a:extLst>
            </p:cNvPr>
            <p:cNvSpPr>
              <a:spLocks noChangeArrowheads="1"/>
            </p:cNvSpPr>
            <p:nvPr/>
          </p:nvSpPr>
          <p:spPr bwMode="auto">
            <a:xfrm>
              <a:off x="8852" y="3893"/>
              <a:ext cx="99" cy="99"/>
            </a:xfrm>
            <a:prstGeom prst="ellipse">
              <a:avLst/>
            </a:prstGeom>
            <a:solidFill>
              <a:srgbClr val="FDD4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Freeform 161">
              <a:extLst>
                <a:ext uri="{FF2B5EF4-FFF2-40B4-BE49-F238E27FC236}">
                  <a16:creationId xmlns:a16="http://schemas.microsoft.com/office/drawing/2014/main" id="{FDDB43DA-7325-46B8-B75D-B6B0788D14D9}"/>
                </a:ext>
              </a:extLst>
            </p:cNvPr>
            <p:cNvSpPr>
              <a:spLocks/>
            </p:cNvSpPr>
            <p:nvPr/>
          </p:nvSpPr>
          <p:spPr bwMode="auto">
            <a:xfrm>
              <a:off x="8677" y="4302"/>
              <a:ext cx="227" cy="414"/>
            </a:xfrm>
            <a:custGeom>
              <a:avLst/>
              <a:gdLst>
                <a:gd name="T0" fmla="*/ 42 w 96"/>
                <a:gd name="T1" fmla="*/ 2 h 175"/>
                <a:gd name="T2" fmla="*/ 1 w 96"/>
                <a:gd name="T3" fmla="*/ 161 h 175"/>
                <a:gd name="T4" fmla="*/ 92 w 96"/>
                <a:gd name="T5" fmla="*/ 161 h 175"/>
                <a:gd name="T6" fmla="*/ 93 w 96"/>
                <a:gd name="T7" fmla="*/ 69 h 175"/>
                <a:gd name="T8" fmla="*/ 42 w 96"/>
                <a:gd name="T9" fmla="*/ 2 h 175"/>
              </a:gdLst>
              <a:ahLst/>
              <a:cxnLst>
                <a:cxn ang="0">
                  <a:pos x="T0" y="T1"/>
                </a:cxn>
                <a:cxn ang="0">
                  <a:pos x="T2" y="T3"/>
                </a:cxn>
                <a:cxn ang="0">
                  <a:pos x="T4" y="T5"/>
                </a:cxn>
                <a:cxn ang="0">
                  <a:pos x="T6" y="T7"/>
                </a:cxn>
                <a:cxn ang="0">
                  <a:pos x="T8" y="T9"/>
                </a:cxn>
              </a:cxnLst>
              <a:rect l="0" t="0" r="r" b="b"/>
              <a:pathLst>
                <a:path w="96" h="175">
                  <a:moveTo>
                    <a:pt x="42" y="2"/>
                  </a:moveTo>
                  <a:cubicBezTo>
                    <a:pt x="8" y="0"/>
                    <a:pt x="0" y="95"/>
                    <a:pt x="1" y="161"/>
                  </a:cubicBezTo>
                  <a:cubicBezTo>
                    <a:pt x="18" y="171"/>
                    <a:pt x="58" y="175"/>
                    <a:pt x="92" y="161"/>
                  </a:cubicBezTo>
                  <a:cubicBezTo>
                    <a:pt x="96" y="123"/>
                    <a:pt x="93" y="88"/>
                    <a:pt x="93" y="69"/>
                  </a:cubicBezTo>
                  <a:cubicBezTo>
                    <a:pt x="93" y="11"/>
                    <a:pt x="57" y="3"/>
                    <a:pt x="42" y="2"/>
                  </a:cubicBezTo>
                  <a:close/>
                </a:path>
              </a:pathLst>
            </a:custGeom>
            <a:solidFill>
              <a:srgbClr val="B43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 name="Freeform 162">
              <a:extLst>
                <a:ext uri="{FF2B5EF4-FFF2-40B4-BE49-F238E27FC236}">
                  <a16:creationId xmlns:a16="http://schemas.microsoft.com/office/drawing/2014/main" id="{56C3989C-0F03-4713-BBB9-D9958950FD01}"/>
                </a:ext>
              </a:extLst>
            </p:cNvPr>
            <p:cNvSpPr>
              <a:spLocks/>
            </p:cNvSpPr>
            <p:nvPr/>
          </p:nvSpPr>
          <p:spPr bwMode="auto">
            <a:xfrm>
              <a:off x="8255" y="4480"/>
              <a:ext cx="159" cy="234"/>
            </a:xfrm>
            <a:custGeom>
              <a:avLst/>
              <a:gdLst>
                <a:gd name="T0" fmla="*/ 23 w 67"/>
                <a:gd name="T1" fmla="*/ 0 h 99"/>
                <a:gd name="T2" fmla="*/ 67 w 67"/>
                <a:gd name="T3" fmla="*/ 99 h 99"/>
                <a:gd name="T4" fmla="*/ 23 w 67"/>
                <a:gd name="T5" fmla="*/ 0 h 99"/>
              </a:gdLst>
              <a:ahLst/>
              <a:cxnLst>
                <a:cxn ang="0">
                  <a:pos x="T0" y="T1"/>
                </a:cxn>
                <a:cxn ang="0">
                  <a:pos x="T2" y="T3"/>
                </a:cxn>
                <a:cxn ang="0">
                  <a:pos x="T4" y="T5"/>
                </a:cxn>
              </a:cxnLst>
              <a:rect l="0" t="0" r="r" b="b"/>
              <a:pathLst>
                <a:path w="67" h="99">
                  <a:moveTo>
                    <a:pt x="23" y="0"/>
                  </a:moveTo>
                  <a:cubicBezTo>
                    <a:pt x="13" y="17"/>
                    <a:pt x="0" y="57"/>
                    <a:pt x="67" y="99"/>
                  </a:cubicBezTo>
                  <a:cubicBezTo>
                    <a:pt x="8" y="60"/>
                    <a:pt x="23" y="0"/>
                    <a:pt x="23" y="0"/>
                  </a:cubicBezTo>
                  <a:close/>
                </a:path>
              </a:pathLst>
            </a:custGeom>
            <a:solidFill>
              <a:srgbClr val="FBC4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 name="Freeform 163">
              <a:extLst>
                <a:ext uri="{FF2B5EF4-FFF2-40B4-BE49-F238E27FC236}">
                  <a16:creationId xmlns:a16="http://schemas.microsoft.com/office/drawing/2014/main" id="{149231F6-8A28-457C-858E-FA17869F7000}"/>
                </a:ext>
              </a:extLst>
            </p:cNvPr>
            <p:cNvSpPr>
              <a:spLocks noEditPoints="1"/>
            </p:cNvSpPr>
            <p:nvPr/>
          </p:nvSpPr>
          <p:spPr bwMode="auto">
            <a:xfrm>
              <a:off x="8437" y="4227"/>
              <a:ext cx="112" cy="414"/>
            </a:xfrm>
            <a:custGeom>
              <a:avLst/>
              <a:gdLst>
                <a:gd name="T0" fmla="*/ 112 w 112"/>
                <a:gd name="T1" fmla="*/ 392 h 414"/>
                <a:gd name="T2" fmla="*/ 74 w 112"/>
                <a:gd name="T3" fmla="*/ 414 h 414"/>
                <a:gd name="T4" fmla="*/ 74 w 112"/>
                <a:gd name="T5" fmla="*/ 414 h 414"/>
                <a:gd name="T6" fmla="*/ 112 w 112"/>
                <a:gd name="T7" fmla="*/ 392 h 414"/>
                <a:gd name="T8" fmla="*/ 34 w 112"/>
                <a:gd name="T9" fmla="*/ 0 h 414"/>
                <a:gd name="T10" fmla="*/ 0 w 112"/>
                <a:gd name="T11" fmla="*/ 18 h 414"/>
                <a:gd name="T12" fmla="*/ 34 w 112"/>
                <a:gd name="T13" fmla="*/ 0 h 414"/>
                <a:gd name="T14" fmla="*/ 34 w 112"/>
                <a:gd name="T15" fmla="*/ 0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414">
                  <a:moveTo>
                    <a:pt x="112" y="392"/>
                  </a:moveTo>
                  <a:lnTo>
                    <a:pt x="74" y="414"/>
                  </a:lnTo>
                  <a:lnTo>
                    <a:pt x="74" y="414"/>
                  </a:lnTo>
                  <a:lnTo>
                    <a:pt x="112" y="392"/>
                  </a:lnTo>
                  <a:close/>
                  <a:moveTo>
                    <a:pt x="34" y="0"/>
                  </a:moveTo>
                  <a:lnTo>
                    <a:pt x="0" y="18"/>
                  </a:lnTo>
                  <a:lnTo>
                    <a:pt x="34" y="0"/>
                  </a:lnTo>
                  <a:lnTo>
                    <a:pt x="34" y="0"/>
                  </a:lnTo>
                  <a:close/>
                </a:path>
              </a:pathLst>
            </a:custGeom>
            <a:solidFill>
              <a:srgbClr val="7878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 name="Freeform 164">
              <a:extLst>
                <a:ext uri="{FF2B5EF4-FFF2-40B4-BE49-F238E27FC236}">
                  <a16:creationId xmlns:a16="http://schemas.microsoft.com/office/drawing/2014/main" id="{92C1460E-E719-45B6-8F8F-56FB32DBD44C}"/>
                </a:ext>
              </a:extLst>
            </p:cNvPr>
            <p:cNvSpPr>
              <a:spLocks noEditPoints="1"/>
            </p:cNvSpPr>
            <p:nvPr/>
          </p:nvSpPr>
          <p:spPr bwMode="auto">
            <a:xfrm>
              <a:off x="8437" y="4227"/>
              <a:ext cx="112" cy="414"/>
            </a:xfrm>
            <a:custGeom>
              <a:avLst/>
              <a:gdLst>
                <a:gd name="T0" fmla="*/ 112 w 112"/>
                <a:gd name="T1" fmla="*/ 392 h 414"/>
                <a:gd name="T2" fmla="*/ 74 w 112"/>
                <a:gd name="T3" fmla="*/ 414 h 414"/>
                <a:gd name="T4" fmla="*/ 74 w 112"/>
                <a:gd name="T5" fmla="*/ 414 h 414"/>
                <a:gd name="T6" fmla="*/ 112 w 112"/>
                <a:gd name="T7" fmla="*/ 392 h 414"/>
                <a:gd name="T8" fmla="*/ 34 w 112"/>
                <a:gd name="T9" fmla="*/ 0 h 414"/>
                <a:gd name="T10" fmla="*/ 0 w 112"/>
                <a:gd name="T11" fmla="*/ 18 h 414"/>
                <a:gd name="T12" fmla="*/ 34 w 112"/>
                <a:gd name="T13" fmla="*/ 0 h 414"/>
                <a:gd name="T14" fmla="*/ 34 w 112"/>
                <a:gd name="T15" fmla="*/ 0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414">
                  <a:moveTo>
                    <a:pt x="112" y="392"/>
                  </a:moveTo>
                  <a:lnTo>
                    <a:pt x="74" y="414"/>
                  </a:lnTo>
                  <a:lnTo>
                    <a:pt x="74" y="414"/>
                  </a:lnTo>
                  <a:lnTo>
                    <a:pt x="112" y="392"/>
                  </a:lnTo>
                  <a:moveTo>
                    <a:pt x="34" y="0"/>
                  </a:moveTo>
                  <a:lnTo>
                    <a:pt x="0" y="18"/>
                  </a:lnTo>
                  <a:lnTo>
                    <a:pt x="34" y="0"/>
                  </a:lnTo>
                  <a:lnTo>
                    <a:pt x="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 name="Freeform 165">
              <a:extLst>
                <a:ext uri="{FF2B5EF4-FFF2-40B4-BE49-F238E27FC236}">
                  <a16:creationId xmlns:a16="http://schemas.microsoft.com/office/drawing/2014/main" id="{07AE7FDF-E71B-45EE-A4ED-E8944EB3A1BB}"/>
                </a:ext>
              </a:extLst>
            </p:cNvPr>
            <p:cNvSpPr>
              <a:spLocks/>
            </p:cNvSpPr>
            <p:nvPr/>
          </p:nvSpPr>
          <p:spPr bwMode="auto">
            <a:xfrm>
              <a:off x="8437" y="4227"/>
              <a:ext cx="112" cy="414"/>
            </a:xfrm>
            <a:custGeom>
              <a:avLst/>
              <a:gdLst>
                <a:gd name="T0" fmla="*/ 34 w 112"/>
                <a:gd name="T1" fmla="*/ 0 h 414"/>
                <a:gd name="T2" fmla="*/ 0 w 112"/>
                <a:gd name="T3" fmla="*/ 18 h 414"/>
                <a:gd name="T4" fmla="*/ 74 w 112"/>
                <a:gd name="T5" fmla="*/ 414 h 414"/>
                <a:gd name="T6" fmla="*/ 112 w 112"/>
                <a:gd name="T7" fmla="*/ 392 h 414"/>
                <a:gd name="T8" fmla="*/ 34 w 112"/>
                <a:gd name="T9" fmla="*/ 0 h 414"/>
              </a:gdLst>
              <a:ahLst/>
              <a:cxnLst>
                <a:cxn ang="0">
                  <a:pos x="T0" y="T1"/>
                </a:cxn>
                <a:cxn ang="0">
                  <a:pos x="T2" y="T3"/>
                </a:cxn>
                <a:cxn ang="0">
                  <a:pos x="T4" y="T5"/>
                </a:cxn>
                <a:cxn ang="0">
                  <a:pos x="T6" y="T7"/>
                </a:cxn>
                <a:cxn ang="0">
                  <a:pos x="T8" y="T9"/>
                </a:cxn>
              </a:cxnLst>
              <a:rect l="0" t="0" r="r" b="b"/>
              <a:pathLst>
                <a:path w="112" h="414">
                  <a:moveTo>
                    <a:pt x="34" y="0"/>
                  </a:moveTo>
                  <a:lnTo>
                    <a:pt x="0" y="18"/>
                  </a:lnTo>
                  <a:lnTo>
                    <a:pt x="74" y="414"/>
                  </a:lnTo>
                  <a:lnTo>
                    <a:pt x="112" y="392"/>
                  </a:lnTo>
                  <a:lnTo>
                    <a:pt x="34" y="0"/>
                  </a:lnTo>
                  <a:close/>
                </a:path>
              </a:pathLst>
            </a:custGeom>
            <a:solidFill>
              <a:srgbClr val="ACDF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0" name="Freeform 166">
              <a:extLst>
                <a:ext uri="{FF2B5EF4-FFF2-40B4-BE49-F238E27FC236}">
                  <a16:creationId xmlns:a16="http://schemas.microsoft.com/office/drawing/2014/main" id="{ECBB8FB5-57DC-4558-9F98-7815CFA21F52}"/>
                </a:ext>
              </a:extLst>
            </p:cNvPr>
            <p:cNvSpPr>
              <a:spLocks/>
            </p:cNvSpPr>
            <p:nvPr/>
          </p:nvSpPr>
          <p:spPr bwMode="auto">
            <a:xfrm>
              <a:off x="8437" y="4227"/>
              <a:ext cx="112" cy="414"/>
            </a:xfrm>
            <a:custGeom>
              <a:avLst/>
              <a:gdLst>
                <a:gd name="T0" fmla="*/ 34 w 112"/>
                <a:gd name="T1" fmla="*/ 0 h 414"/>
                <a:gd name="T2" fmla="*/ 0 w 112"/>
                <a:gd name="T3" fmla="*/ 18 h 414"/>
                <a:gd name="T4" fmla="*/ 74 w 112"/>
                <a:gd name="T5" fmla="*/ 414 h 414"/>
                <a:gd name="T6" fmla="*/ 112 w 112"/>
                <a:gd name="T7" fmla="*/ 392 h 414"/>
                <a:gd name="T8" fmla="*/ 34 w 112"/>
                <a:gd name="T9" fmla="*/ 0 h 414"/>
              </a:gdLst>
              <a:ahLst/>
              <a:cxnLst>
                <a:cxn ang="0">
                  <a:pos x="T0" y="T1"/>
                </a:cxn>
                <a:cxn ang="0">
                  <a:pos x="T2" y="T3"/>
                </a:cxn>
                <a:cxn ang="0">
                  <a:pos x="T4" y="T5"/>
                </a:cxn>
                <a:cxn ang="0">
                  <a:pos x="T6" y="T7"/>
                </a:cxn>
                <a:cxn ang="0">
                  <a:pos x="T8" y="T9"/>
                </a:cxn>
              </a:cxnLst>
              <a:rect l="0" t="0" r="r" b="b"/>
              <a:pathLst>
                <a:path w="112" h="414">
                  <a:moveTo>
                    <a:pt x="34" y="0"/>
                  </a:moveTo>
                  <a:lnTo>
                    <a:pt x="0" y="18"/>
                  </a:lnTo>
                  <a:lnTo>
                    <a:pt x="74" y="414"/>
                  </a:lnTo>
                  <a:lnTo>
                    <a:pt x="112" y="392"/>
                  </a:lnTo>
                  <a:lnTo>
                    <a:pt x="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 name="Freeform 167">
              <a:extLst>
                <a:ext uri="{FF2B5EF4-FFF2-40B4-BE49-F238E27FC236}">
                  <a16:creationId xmlns:a16="http://schemas.microsoft.com/office/drawing/2014/main" id="{CD0166AA-28F4-41BB-AC48-82DECF2ED99C}"/>
                </a:ext>
              </a:extLst>
            </p:cNvPr>
            <p:cNvSpPr>
              <a:spLocks noEditPoints="1"/>
            </p:cNvSpPr>
            <p:nvPr/>
          </p:nvSpPr>
          <p:spPr bwMode="auto">
            <a:xfrm>
              <a:off x="8492" y="4212"/>
              <a:ext cx="83" cy="395"/>
            </a:xfrm>
            <a:custGeom>
              <a:avLst/>
              <a:gdLst>
                <a:gd name="T0" fmla="*/ 83 w 83"/>
                <a:gd name="T1" fmla="*/ 393 h 395"/>
                <a:gd name="T2" fmla="*/ 76 w 83"/>
                <a:gd name="T3" fmla="*/ 395 h 395"/>
                <a:gd name="T4" fmla="*/ 76 w 83"/>
                <a:gd name="T5" fmla="*/ 395 h 395"/>
                <a:gd name="T6" fmla="*/ 83 w 83"/>
                <a:gd name="T7" fmla="*/ 393 h 395"/>
                <a:gd name="T8" fmla="*/ 7 w 83"/>
                <a:gd name="T9" fmla="*/ 0 h 395"/>
                <a:gd name="T10" fmla="*/ 0 w 83"/>
                <a:gd name="T11" fmla="*/ 3 h 395"/>
                <a:gd name="T12" fmla="*/ 7 w 83"/>
                <a:gd name="T13" fmla="*/ 0 h 395"/>
                <a:gd name="T14" fmla="*/ 7 w 83"/>
                <a:gd name="T15" fmla="*/ 0 h 3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395">
                  <a:moveTo>
                    <a:pt x="83" y="393"/>
                  </a:moveTo>
                  <a:lnTo>
                    <a:pt x="76" y="395"/>
                  </a:lnTo>
                  <a:lnTo>
                    <a:pt x="76" y="395"/>
                  </a:lnTo>
                  <a:lnTo>
                    <a:pt x="83" y="393"/>
                  </a:lnTo>
                  <a:close/>
                  <a:moveTo>
                    <a:pt x="7" y="0"/>
                  </a:moveTo>
                  <a:lnTo>
                    <a:pt x="0" y="3"/>
                  </a:lnTo>
                  <a:lnTo>
                    <a:pt x="7" y="0"/>
                  </a:lnTo>
                  <a:lnTo>
                    <a:pt x="7" y="0"/>
                  </a:lnTo>
                  <a:close/>
                </a:path>
              </a:pathLst>
            </a:custGeom>
            <a:solidFill>
              <a:srgbClr val="7878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2" name="Freeform 168">
              <a:extLst>
                <a:ext uri="{FF2B5EF4-FFF2-40B4-BE49-F238E27FC236}">
                  <a16:creationId xmlns:a16="http://schemas.microsoft.com/office/drawing/2014/main" id="{E9BB8D86-FA88-4F72-AC95-4DC5D3E18334}"/>
                </a:ext>
              </a:extLst>
            </p:cNvPr>
            <p:cNvSpPr>
              <a:spLocks noEditPoints="1"/>
            </p:cNvSpPr>
            <p:nvPr/>
          </p:nvSpPr>
          <p:spPr bwMode="auto">
            <a:xfrm>
              <a:off x="8492" y="4212"/>
              <a:ext cx="83" cy="395"/>
            </a:xfrm>
            <a:custGeom>
              <a:avLst/>
              <a:gdLst>
                <a:gd name="T0" fmla="*/ 83 w 83"/>
                <a:gd name="T1" fmla="*/ 393 h 395"/>
                <a:gd name="T2" fmla="*/ 76 w 83"/>
                <a:gd name="T3" fmla="*/ 395 h 395"/>
                <a:gd name="T4" fmla="*/ 76 w 83"/>
                <a:gd name="T5" fmla="*/ 395 h 395"/>
                <a:gd name="T6" fmla="*/ 83 w 83"/>
                <a:gd name="T7" fmla="*/ 393 h 395"/>
                <a:gd name="T8" fmla="*/ 7 w 83"/>
                <a:gd name="T9" fmla="*/ 0 h 395"/>
                <a:gd name="T10" fmla="*/ 0 w 83"/>
                <a:gd name="T11" fmla="*/ 3 h 395"/>
                <a:gd name="T12" fmla="*/ 7 w 83"/>
                <a:gd name="T13" fmla="*/ 0 h 395"/>
                <a:gd name="T14" fmla="*/ 7 w 83"/>
                <a:gd name="T15" fmla="*/ 0 h 3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395">
                  <a:moveTo>
                    <a:pt x="83" y="393"/>
                  </a:moveTo>
                  <a:lnTo>
                    <a:pt x="76" y="395"/>
                  </a:lnTo>
                  <a:lnTo>
                    <a:pt x="76" y="395"/>
                  </a:lnTo>
                  <a:lnTo>
                    <a:pt x="83" y="393"/>
                  </a:lnTo>
                  <a:moveTo>
                    <a:pt x="7" y="0"/>
                  </a:moveTo>
                  <a:lnTo>
                    <a:pt x="0" y="3"/>
                  </a:lnTo>
                  <a:lnTo>
                    <a:pt x="7" y="0"/>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3" name="Freeform 169">
              <a:extLst>
                <a:ext uri="{FF2B5EF4-FFF2-40B4-BE49-F238E27FC236}">
                  <a16:creationId xmlns:a16="http://schemas.microsoft.com/office/drawing/2014/main" id="{C5DE5023-81BF-4BCC-A608-8AD1472457EA}"/>
                </a:ext>
              </a:extLst>
            </p:cNvPr>
            <p:cNvSpPr>
              <a:spLocks/>
            </p:cNvSpPr>
            <p:nvPr/>
          </p:nvSpPr>
          <p:spPr bwMode="auto">
            <a:xfrm>
              <a:off x="8492" y="4212"/>
              <a:ext cx="95" cy="395"/>
            </a:xfrm>
            <a:custGeom>
              <a:avLst/>
              <a:gdLst>
                <a:gd name="T0" fmla="*/ 7 w 95"/>
                <a:gd name="T1" fmla="*/ 0 h 395"/>
                <a:gd name="T2" fmla="*/ 7 w 95"/>
                <a:gd name="T3" fmla="*/ 0 h 395"/>
                <a:gd name="T4" fmla="*/ 0 w 95"/>
                <a:gd name="T5" fmla="*/ 3 h 395"/>
                <a:gd name="T6" fmla="*/ 76 w 95"/>
                <a:gd name="T7" fmla="*/ 395 h 395"/>
                <a:gd name="T8" fmla="*/ 83 w 95"/>
                <a:gd name="T9" fmla="*/ 393 h 395"/>
                <a:gd name="T10" fmla="*/ 95 w 95"/>
                <a:gd name="T11" fmla="*/ 386 h 395"/>
                <a:gd name="T12" fmla="*/ 7 w 95"/>
                <a:gd name="T13" fmla="*/ 0 h 395"/>
              </a:gdLst>
              <a:ahLst/>
              <a:cxnLst>
                <a:cxn ang="0">
                  <a:pos x="T0" y="T1"/>
                </a:cxn>
                <a:cxn ang="0">
                  <a:pos x="T2" y="T3"/>
                </a:cxn>
                <a:cxn ang="0">
                  <a:pos x="T4" y="T5"/>
                </a:cxn>
                <a:cxn ang="0">
                  <a:pos x="T6" y="T7"/>
                </a:cxn>
                <a:cxn ang="0">
                  <a:pos x="T8" y="T9"/>
                </a:cxn>
                <a:cxn ang="0">
                  <a:pos x="T10" y="T11"/>
                </a:cxn>
                <a:cxn ang="0">
                  <a:pos x="T12" y="T13"/>
                </a:cxn>
              </a:cxnLst>
              <a:rect l="0" t="0" r="r" b="b"/>
              <a:pathLst>
                <a:path w="95" h="395">
                  <a:moveTo>
                    <a:pt x="7" y="0"/>
                  </a:moveTo>
                  <a:lnTo>
                    <a:pt x="7" y="0"/>
                  </a:lnTo>
                  <a:lnTo>
                    <a:pt x="0" y="3"/>
                  </a:lnTo>
                  <a:lnTo>
                    <a:pt x="76" y="395"/>
                  </a:lnTo>
                  <a:lnTo>
                    <a:pt x="83" y="393"/>
                  </a:lnTo>
                  <a:lnTo>
                    <a:pt x="95" y="386"/>
                  </a:lnTo>
                  <a:lnTo>
                    <a:pt x="7" y="0"/>
                  </a:lnTo>
                  <a:close/>
                </a:path>
              </a:pathLst>
            </a:custGeom>
            <a:solidFill>
              <a:srgbClr val="ACDF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4" name="Freeform 170">
              <a:extLst>
                <a:ext uri="{FF2B5EF4-FFF2-40B4-BE49-F238E27FC236}">
                  <a16:creationId xmlns:a16="http://schemas.microsoft.com/office/drawing/2014/main" id="{8131A53E-38CE-4813-AF50-9C9AFB7231CC}"/>
                </a:ext>
              </a:extLst>
            </p:cNvPr>
            <p:cNvSpPr>
              <a:spLocks/>
            </p:cNvSpPr>
            <p:nvPr/>
          </p:nvSpPr>
          <p:spPr bwMode="auto">
            <a:xfrm>
              <a:off x="8492" y="4212"/>
              <a:ext cx="95" cy="395"/>
            </a:xfrm>
            <a:custGeom>
              <a:avLst/>
              <a:gdLst>
                <a:gd name="T0" fmla="*/ 7 w 95"/>
                <a:gd name="T1" fmla="*/ 0 h 395"/>
                <a:gd name="T2" fmla="*/ 7 w 95"/>
                <a:gd name="T3" fmla="*/ 0 h 395"/>
                <a:gd name="T4" fmla="*/ 0 w 95"/>
                <a:gd name="T5" fmla="*/ 3 h 395"/>
                <a:gd name="T6" fmla="*/ 76 w 95"/>
                <a:gd name="T7" fmla="*/ 395 h 395"/>
                <a:gd name="T8" fmla="*/ 83 w 95"/>
                <a:gd name="T9" fmla="*/ 393 h 395"/>
                <a:gd name="T10" fmla="*/ 95 w 95"/>
                <a:gd name="T11" fmla="*/ 386 h 395"/>
                <a:gd name="T12" fmla="*/ 7 w 95"/>
                <a:gd name="T13" fmla="*/ 0 h 395"/>
              </a:gdLst>
              <a:ahLst/>
              <a:cxnLst>
                <a:cxn ang="0">
                  <a:pos x="T0" y="T1"/>
                </a:cxn>
                <a:cxn ang="0">
                  <a:pos x="T2" y="T3"/>
                </a:cxn>
                <a:cxn ang="0">
                  <a:pos x="T4" y="T5"/>
                </a:cxn>
                <a:cxn ang="0">
                  <a:pos x="T6" y="T7"/>
                </a:cxn>
                <a:cxn ang="0">
                  <a:pos x="T8" y="T9"/>
                </a:cxn>
                <a:cxn ang="0">
                  <a:pos x="T10" y="T11"/>
                </a:cxn>
                <a:cxn ang="0">
                  <a:pos x="T12" y="T13"/>
                </a:cxn>
              </a:cxnLst>
              <a:rect l="0" t="0" r="r" b="b"/>
              <a:pathLst>
                <a:path w="95" h="395">
                  <a:moveTo>
                    <a:pt x="7" y="0"/>
                  </a:moveTo>
                  <a:lnTo>
                    <a:pt x="7" y="0"/>
                  </a:lnTo>
                  <a:lnTo>
                    <a:pt x="0" y="3"/>
                  </a:lnTo>
                  <a:lnTo>
                    <a:pt x="76" y="395"/>
                  </a:lnTo>
                  <a:lnTo>
                    <a:pt x="83" y="393"/>
                  </a:lnTo>
                  <a:lnTo>
                    <a:pt x="95" y="386"/>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5" name="Freeform 171">
              <a:extLst>
                <a:ext uri="{FF2B5EF4-FFF2-40B4-BE49-F238E27FC236}">
                  <a16:creationId xmlns:a16="http://schemas.microsoft.com/office/drawing/2014/main" id="{260FB8E2-56BA-45C8-AAF9-6A8A643C3080}"/>
                </a:ext>
              </a:extLst>
            </p:cNvPr>
            <p:cNvSpPr>
              <a:spLocks/>
            </p:cNvSpPr>
            <p:nvPr/>
          </p:nvSpPr>
          <p:spPr bwMode="auto">
            <a:xfrm>
              <a:off x="8182" y="3760"/>
              <a:ext cx="2" cy="3"/>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1"/>
                    <a:pt x="0" y="1"/>
                    <a:pt x="0" y="1"/>
                  </a:cubicBezTo>
                  <a:cubicBezTo>
                    <a:pt x="0" y="0"/>
                    <a:pt x="0" y="0"/>
                    <a:pt x="1"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6" name="Freeform 172">
              <a:extLst>
                <a:ext uri="{FF2B5EF4-FFF2-40B4-BE49-F238E27FC236}">
                  <a16:creationId xmlns:a16="http://schemas.microsoft.com/office/drawing/2014/main" id="{06FDDB74-7F45-4FCA-BA61-1255E4CAC83F}"/>
                </a:ext>
              </a:extLst>
            </p:cNvPr>
            <p:cNvSpPr>
              <a:spLocks/>
            </p:cNvSpPr>
            <p:nvPr/>
          </p:nvSpPr>
          <p:spPr bwMode="auto">
            <a:xfrm>
              <a:off x="7623" y="3413"/>
              <a:ext cx="561" cy="364"/>
            </a:xfrm>
            <a:custGeom>
              <a:avLst/>
              <a:gdLst>
                <a:gd name="T0" fmla="*/ 19 w 237"/>
                <a:gd name="T1" fmla="*/ 0 h 154"/>
                <a:gd name="T2" fmla="*/ 13 w 237"/>
                <a:gd name="T3" fmla="*/ 30 h 154"/>
                <a:gd name="T4" fmla="*/ 13 w 237"/>
                <a:gd name="T5" fmla="*/ 30 h 154"/>
                <a:gd name="T6" fmla="*/ 13 w 237"/>
                <a:gd name="T7" fmla="*/ 30 h 154"/>
                <a:gd name="T8" fmla="*/ 1 w 237"/>
                <a:gd name="T9" fmla="*/ 126 h 154"/>
                <a:gd name="T10" fmla="*/ 0 w 237"/>
                <a:gd name="T11" fmla="*/ 134 h 154"/>
                <a:gd name="T12" fmla="*/ 4 w 237"/>
                <a:gd name="T13" fmla="*/ 154 h 154"/>
                <a:gd name="T14" fmla="*/ 138 w 237"/>
                <a:gd name="T15" fmla="*/ 141 h 154"/>
                <a:gd name="T16" fmla="*/ 236 w 237"/>
                <a:gd name="T17" fmla="*/ 148 h 154"/>
                <a:gd name="T18" fmla="*/ 237 w 237"/>
                <a:gd name="T19" fmla="*/ 147 h 154"/>
                <a:gd name="T20" fmla="*/ 237 w 237"/>
                <a:gd name="T21" fmla="*/ 143 h 154"/>
                <a:gd name="T22" fmla="*/ 130 w 237"/>
                <a:gd name="T23" fmla="*/ 130 h 154"/>
                <a:gd name="T24" fmla="*/ 119 w 237"/>
                <a:gd name="T25" fmla="*/ 131 h 154"/>
                <a:gd name="T26" fmla="*/ 51 w 237"/>
                <a:gd name="T27" fmla="*/ 135 h 154"/>
                <a:gd name="T28" fmla="*/ 49 w 237"/>
                <a:gd name="T29" fmla="*/ 135 h 154"/>
                <a:gd name="T30" fmla="*/ 19 w 237"/>
                <a:gd name="T31" fmla="*/ 105 h 154"/>
                <a:gd name="T32" fmla="*/ 19 w 237"/>
                <a:gd name="T3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154">
                  <a:moveTo>
                    <a:pt x="19" y="0"/>
                  </a:moveTo>
                  <a:cubicBezTo>
                    <a:pt x="13" y="30"/>
                    <a:pt x="13" y="30"/>
                    <a:pt x="13" y="30"/>
                  </a:cubicBezTo>
                  <a:cubicBezTo>
                    <a:pt x="13" y="30"/>
                    <a:pt x="13" y="30"/>
                    <a:pt x="13" y="30"/>
                  </a:cubicBezTo>
                  <a:cubicBezTo>
                    <a:pt x="13" y="30"/>
                    <a:pt x="13" y="30"/>
                    <a:pt x="13" y="30"/>
                  </a:cubicBezTo>
                  <a:cubicBezTo>
                    <a:pt x="13" y="30"/>
                    <a:pt x="5" y="108"/>
                    <a:pt x="1" y="126"/>
                  </a:cubicBezTo>
                  <a:cubicBezTo>
                    <a:pt x="1" y="129"/>
                    <a:pt x="0" y="131"/>
                    <a:pt x="0" y="134"/>
                  </a:cubicBezTo>
                  <a:cubicBezTo>
                    <a:pt x="0" y="141"/>
                    <a:pt x="2" y="148"/>
                    <a:pt x="4" y="154"/>
                  </a:cubicBezTo>
                  <a:cubicBezTo>
                    <a:pt x="47" y="145"/>
                    <a:pt x="92" y="141"/>
                    <a:pt x="138" y="141"/>
                  </a:cubicBezTo>
                  <a:cubicBezTo>
                    <a:pt x="171" y="141"/>
                    <a:pt x="204" y="143"/>
                    <a:pt x="236" y="148"/>
                  </a:cubicBezTo>
                  <a:cubicBezTo>
                    <a:pt x="236" y="147"/>
                    <a:pt x="236" y="147"/>
                    <a:pt x="237" y="147"/>
                  </a:cubicBezTo>
                  <a:cubicBezTo>
                    <a:pt x="237" y="145"/>
                    <a:pt x="237" y="144"/>
                    <a:pt x="237" y="143"/>
                  </a:cubicBezTo>
                  <a:cubicBezTo>
                    <a:pt x="237" y="143"/>
                    <a:pt x="179" y="130"/>
                    <a:pt x="130" y="130"/>
                  </a:cubicBezTo>
                  <a:cubicBezTo>
                    <a:pt x="126" y="130"/>
                    <a:pt x="123" y="130"/>
                    <a:pt x="119" y="131"/>
                  </a:cubicBezTo>
                  <a:cubicBezTo>
                    <a:pt x="94" y="132"/>
                    <a:pt x="70" y="133"/>
                    <a:pt x="51" y="135"/>
                  </a:cubicBezTo>
                  <a:cubicBezTo>
                    <a:pt x="50" y="135"/>
                    <a:pt x="49" y="135"/>
                    <a:pt x="49" y="135"/>
                  </a:cubicBezTo>
                  <a:cubicBezTo>
                    <a:pt x="33" y="135"/>
                    <a:pt x="19" y="122"/>
                    <a:pt x="19" y="105"/>
                  </a:cubicBezTo>
                  <a:cubicBezTo>
                    <a:pt x="19" y="0"/>
                    <a:pt x="19" y="0"/>
                    <a:pt x="19" y="0"/>
                  </a:cubicBezTo>
                </a:path>
              </a:pathLst>
            </a:custGeom>
            <a:solidFill>
              <a:srgbClr val="6E24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7" name="Freeform 173">
              <a:extLst>
                <a:ext uri="{FF2B5EF4-FFF2-40B4-BE49-F238E27FC236}">
                  <a16:creationId xmlns:a16="http://schemas.microsoft.com/office/drawing/2014/main" id="{D123D22A-0EA5-4B1E-A73E-0A23855CE130}"/>
                </a:ext>
              </a:extLst>
            </p:cNvPr>
            <p:cNvSpPr>
              <a:spLocks/>
            </p:cNvSpPr>
            <p:nvPr/>
          </p:nvSpPr>
          <p:spPr bwMode="auto">
            <a:xfrm>
              <a:off x="7633" y="3746"/>
              <a:ext cx="549" cy="31"/>
            </a:xfrm>
            <a:custGeom>
              <a:avLst/>
              <a:gdLst>
                <a:gd name="T0" fmla="*/ 134 w 232"/>
                <a:gd name="T1" fmla="*/ 0 h 13"/>
                <a:gd name="T2" fmla="*/ 0 w 232"/>
                <a:gd name="T3" fmla="*/ 13 h 13"/>
                <a:gd name="T4" fmla="*/ 0 w 232"/>
                <a:gd name="T5" fmla="*/ 13 h 13"/>
                <a:gd name="T6" fmla="*/ 134 w 232"/>
                <a:gd name="T7" fmla="*/ 0 h 13"/>
                <a:gd name="T8" fmla="*/ 232 w 232"/>
                <a:gd name="T9" fmla="*/ 7 h 13"/>
                <a:gd name="T10" fmla="*/ 232 w 232"/>
                <a:gd name="T11" fmla="*/ 7 h 13"/>
                <a:gd name="T12" fmla="*/ 232 w 232"/>
                <a:gd name="T13" fmla="*/ 7 h 13"/>
                <a:gd name="T14" fmla="*/ 134 w 232"/>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13">
                  <a:moveTo>
                    <a:pt x="134" y="0"/>
                  </a:moveTo>
                  <a:cubicBezTo>
                    <a:pt x="88" y="0"/>
                    <a:pt x="43" y="4"/>
                    <a:pt x="0" y="13"/>
                  </a:cubicBezTo>
                  <a:cubicBezTo>
                    <a:pt x="0" y="13"/>
                    <a:pt x="0" y="13"/>
                    <a:pt x="0" y="13"/>
                  </a:cubicBezTo>
                  <a:cubicBezTo>
                    <a:pt x="43" y="4"/>
                    <a:pt x="88" y="0"/>
                    <a:pt x="134" y="0"/>
                  </a:cubicBezTo>
                  <a:cubicBezTo>
                    <a:pt x="167" y="0"/>
                    <a:pt x="200" y="2"/>
                    <a:pt x="232" y="7"/>
                  </a:cubicBezTo>
                  <a:cubicBezTo>
                    <a:pt x="232" y="7"/>
                    <a:pt x="232" y="7"/>
                    <a:pt x="232" y="7"/>
                  </a:cubicBezTo>
                  <a:cubicBezTo>
                    <a:pt x="232" y="7"/>
                    <a:pt x="232" y="7"/>
                    <a:pt x="232" y="7"/>
                  </a:cubicBezTo>
                  <a:cubicBezTo>
                    <a:pt x="200" y="2"/>
                    <a:pt x="167" y="0"/>
                    <a:pt x="134" y="0"/>
                  </a:cubicBezTo>
                </a:path>
              </a:pathLst>
            </a:custGeom>
            <a:solidFill>
              <a:srgbClr val="D8D8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8" name="Freeform 174">
              <a:extLst>
                <a:ext uri="{FF2B5EF4-FFF2-40B4-BE49-F238E27FC236}">
                  <a16:creationId xmlns:a16="http://schemas.microsoft.com/office/drawing/2014/main" id="{E6C66C3B-CBD6-479B-B455-5FE1AFEACA6C}"/>
                </a:ext>
              </a:extLst>
            </p:cNvPr>
            <p:cNvSpPr>
              <a:spLocks/>
            </p:cNvSpPr>
            <p:nvPr/>
          </p:nvSpPr>
          <p:spPr bwMode="auto">
            <a:xfrm>
              <a:off x="7853" y="3921"/>
              <a:ext cx="317" cy="220"/>
            </a:xfrm>
            <a:custGeom>
              <a:avLst/>
              <a:gdLst>
                <a:gd name="T0" fmla="*/ 48 w 134"/>
                <a:gd name="T1" fmla="*/ 0 h 93"/>
                <a:gd name="T2" fmla="*/ 7 w 134"/>
                <a:gd name="T3" fmla="*/ 4 h 93"/>
                <a:gd name="T4" fmla="*/ 3 w 134"/>
                <a:gd name="T5" fmla="*/ 13 h 93"/>
                <a:gd name="T6" fmla="*/ 80 w 134"/>
                <a:gd name="T7" fmla="*/ 91 h 93"/>
                <a:gd name="T8" fmla="*/ 84 w 134"/>
                <a:gd name="T9" fmla="*/ 93 h 93"/>
                <a:gd name="T10" fmla="*/ 134 w 134"/>
                <a:gd name="T11" fmla="*/ 93 h 93"/>
                <a:gd name="T12" fmla="*/ 134 w 134"/>
                <a:gd name="T13" fmla="*/ 93 h 93"/>
                <a:gd name="T14" fmla="*/ 129 w 134"/>
                <a:gd name="T15" fmla="*/ 91 h 93"/>
                <a:gd name="T16" fmla="*/ 50 w 134"/>
                <a:gd name="T17" fmla="*/ 4 h 93"/>
                <a:gd name="T18" fmla="*/ 48 w 134"/>
                <a:gd name="T1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93">
                  <a:moveTo>
                    <a:pt x="48" y="0"/>
                  </a:moveTo>
                  <a:cubicBezTo>
                    <a:pt x="7" y="4"/>
                    <a:pt x="7" y="4"/>
                    <a:pt x="7" y="4"/>
                  </a:cubicBezTo>
                  <a:cubicBezTo>
                    <a:pt x="2" y="5"/>
                    <a:pt x="0" y="10"/>
                    <a:pt x="3" y="13"/>
                  </a:cubicBezTo>
                  <a:cubicBezTo>
                    <a:pt x="80" y="91"/>
                    <a:pt x="80" y="91"/>
                    <a:pt x="80" y="91"/>
                  </a:cubicBezTo>
                  <a:cubicBezTo>
                    <a:pt x="81" y="92"/>
                    <a:pt x="83" y="93"/>
                    <a:pt x="84" y="93"/>
                  </a:cubicBezTo>
                  <a:cubicBezTo>
                    <a:pt x="134" y="93"/>
                    <a:pt x="134" y="93"/>
                    <a:pt x="134" y="93"/>
                  </a:cubicBezTo>
                  <a:cubicBezTo>
                    <a:pt x="134" y="93"/>
                    <a:pt x="134" y="93"/>
                    <a:pt x="134" y="93"/>
                  </a:cubicBezTo>
                  <a:cubicBezTo>
                    <a:pt x="132" y="93"/>
                    <a:pt x="130" y="92"/>
                    <a:pt x="129" y="91"/>
                  </a:cubicBezTo>
                  <a:cubicBezTo>
                    <a:pt x="50" y="4"/>
                    <a:pt x="50" y="4"/>
                    <a:pt x="50" y="4"/>
                  </a:cubicBezTo>
                  <a:cubicBezTo>
                    <a:pt x="49" y="3"/>
                    <a:pt x="48" y="2"/>
                    <a:pt x="48" y="0"/>
                  </a:cubicBezTo>
                </a:path>
              </a:pathLst>
            </a:custGeom>
            <a:solidFill>
              <a:srgbClr val="D8D8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9" name="Freeform 175">
              <a:extLst>
                <a:ext uri="{FF2B5EF4-FFF2-40B4-BE49-F238E27FC236}">
                  <a16:creationId xmlns:a16="http://schemas.microsoft.com/office/drawing/2014/main" id="{B9E641E0-5D18-498D-A32F-77E9A06000D2}"/>
                </a:ext>
              </a:extLst>
            </p:cNvPr>
            <p:cNvSpPr>
              <a:spLocks/>
            </p:cNvSpPr>
            <p:nvPr/>
          </p:nvSpPr>
          <p:spPr bwMode="auto">
            <a:xfrm>
              <a:off x="7966" y="3812"/>
              <a:ext cx="379" cy="329"/>
            </a:xfrm>
            <a:custGeom>
              <a:avLst/>
              <a:gdLst>
                <a:gd name="T0" fmla="*/ 158 w 160"/>
                <a:gd name="T1" fmla="*/ 88 h 139"/>
                <a:gd name="T2" fmla="*/ 75 w 160"/>
                <a:gd name="T3" fmla="*/ 2 h 139"/>
                <a:gd name="T4" fmla="*/ 68 w 160"/>
                <a:gd name="T5" fmla="*/ 1 h 139"/>
                <a:gd name="T6" fmla="*/ 4 w 160"/>
                <a:gd name="T7" fmla="*/ 24 h 139"/>
                <a:gd name="T8" fmla="*/ 0 w 160"/>
                <a:gd name="T9" fmla="*/ 29 h 139"/>
                <a:gd name="T10" fmla="*/ 0 w 160"/>
                <a:gd name="T11" fmla="*/ 29 h 139"/>
                <a:gd name="T12" fmla="*/ 0 w 160"/>
                <a:gd name="T13" fmla="*/ 45 h 139"/>
                <a:gd name="T14" fmla="*/ 0 w 160"/>
                <a:gd name="T15" fmla="*/ 45 h 139"/>
                <a:gd name="T16" fmla="*/ 2 w 160"/>
                <a:gd name="T17" fmla="*/ 50 h 139"/>
                <a:gd name="T18" fmla="*/ 81 w 160"/>
                <a:gd name="T19" fmla="*/ 137 h 139"/>
                <a:gd name="T20" fmla="*/ 88 w 160"/>
                <a:gd name="T21" fmla="*/ 139 h 139"/>
                <a:gd name="T22" fmla="*/ 156 w 160"/>
                <a:gd name="T23" fmla="*/ 114 h 139"/>
                <a:gd name="T24" fmla="*/ 160 w 160"/>
                <a:gd name="T25" fmla="*/ 107 h 139"/>
                <a:gd name="T26" fmla="*/ 160 w 160"/>
                <a:gd name="T27" fmla="*/ 93 h 139"/>
                <a:gd name="T28" fmla="*/ 158 w 160"/>
                <a:gd name="T29" fmla="*/ 8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139">
                  <a:moveTo>
                    <a:pt x="158" y="88"/>
                  </a:moveTo>
                  <a:cubicBezTo>
                    <a:pt x="75" y="2"/>
                    <a:pt x="75" y="2"/>
                    <a:pt x="75" y="2"/>
                  </a:cubicBezTo>
                  <a:cubicBezTo>
                    <a:pt x="73" y="0"/>
                    <a:pt x="71" y="0"/>
                    <a:pt x="68" y="1"/>
                  </a:cubicBezTo>
                  <a:cubicBezTo>
                    <a:pt x="4" y="24"/>
                    <a:pt x="4" y="24"/>
                    <a:pt x="4" y="24"/>
                  </a:cubicBezTo>
                  <a:cubicBezTo>
                    <a:pt x="2" y="25"/>
                    <a:pt x="0" y="27"/>
                    <a:pt x="0" y="29"/>
                  </a:cubicBezTo>
                  <a:cubicBezTo>
                    <a:pt x="0" y="29"/>
                    <a:pt x="0" y="29"/>
                    <a:pt x="0" y="29"/>
                  </a:cubicBezTo>
                  <a:cubicBezTo>
                    <a:pt x="0" y="45"/>
                    <a:pt x="0" y="45"/>
                    <a:pt x="0" y="45"/>
                  </a:cubicBezTo>
                  <a:cubicBezTo>
                    <a:pt x="0" y="45"/>
                    <a:pt x="0" y="45"/>
                    <a:pt x="0" y="45"/>
                  </a:cubicBezTo>
                  <a:cubicBezTo>
                    <a:pt x="0" y="47"/>
                    <a:pt x="0" y="48"/>
                    <a:pt x="2" y="50"/>
                  </a:cubicBezTo>
                  <a:cubicBezTo>
                    <a:pt x="81" y="137"/>
                    <a:pt x="81" y="137"/>
                    <a:pt x="81" y="137"/>
                  </a:cubicBezTo>
                  <a:cubicBezTo>
                    <a:pt x="83" y="139"/>
                    <a:pt x="86" y="139"/>
                    <a:pt x="88" y="139"/>
                  </a:cubicBezTo>
                  <a:cubicBezTo>
                    <a:pt x="156" y="114"/>
                    <a:pt x="156" y="114"/>
                    <a:pt x="156" y="114"/>
                  </a:cubicBezTo>
                  <a:cubicBezTo>
                    <a:pt x="159" y="113"/>
                    <a:pt x="160" y="110"/>
                    <a:pt x="160" y="107"/>
                  </a:cubicBezTo>
                  <a:cubicBezTo>
                    <a:pt x="160" y="93"/>
                    <a:pt x="160" y="93"/>
                    <a:pt x="160" y="93"/>
                  </a:cubicBezTo>
                  <a:cubicBezTo>
                    <a:pt x="160" y="91"/>
                    <a:pt x="160" y="90"/>
                    <a:pt x="158" y="88"/>
                  </a:cubicBezTo>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0" name="Freeform 176">
              <a:extLst>
                <a:ext uri="{FF2B5EF4-FFF2-40B4-BE49-F238E27FC236}">
                  <a16:creationId xmlns:a16="http://schemas.microsoft.com/office/drawing/2014/main" id="{5DD83BB8-2987-4CB8-A858-5C839AE7CFC8}"/>
                </a:ext>
              </a:extLst>
            </p:cNvPr>
            <p:cNvSpPr>
              <a:spLocks/>
            </p:cNvSpPr>
            <p:nvPr/>
          </p:nvSpPr>
          <p:spPr bwMode="auto">
            <a:xfrm>
              <a:off x="7962" y="3812"/>
              <a:ext cx="388" cy="296"/>
            </a:xfrm>
            <a:custGeom>
              <a:avLst/>
              <a:gdLst>
                <a:gd name="T0" fmla="*/ 6 w 164"/>
                <a:gd name="T1" fmla="*/ 24 h 125"/>
                <a:gd name="T2" fmla="*/ 70 w 164"/>
                <a:gd name="T3" fmla="*/ 1 h 125"/>
                <a:gd name="T4" fmla="*/ 77 w 164"/>
                <a:gd name="T5" fmla="*/ 2 h 125"/>
                <a:gd name="T6" fmla="*/ 160 w 164"/>
                <a:gd name="T7" fmla="*/ 88 h 125"/>
                <a:gd name="T8" fmla="*/ 158 w 164"/>
                <a:gd name="T9" fmla="*/ 99 h 125"/>
                <a:gd name="T10" fmla="*/ 90 w 164"/>
                <a:gd name="T11" fmla="*/ 124 h 125"/>
                <a:gd name="T12" fmla="*/ 83 w 164"/>
                <a:gd name="T13" fmla="*/ 122 h 125"/>
                <a:gd name="T14" fmla="*/ 4 w 164"/>
                <a:gd name="T15" fmla="*/ 35 h 125"/>
                <a:gd name="T16" fmla="*/ 6 w 164"/>
                <a:gd name="T17" fmla="*/ 2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25">
                  <a:moveTo>
                    <a:pt x="6" y="24"/>
                  </a:moveTo>
                  <a:cubicBezTo>
                    <a:pt x="70" y="1"/>
                    <a:pt x="70" y="1"/>
                    <a:pt x="70" y="1"/>
                  </a:cubicBezTo>
                  <a:cubicBezTo>
                    <a:pt x="73" y="0"/>
                    <a:pt x="75" y="0"/>
                    <a:pt x="77" y="2"/>
                  </a:cubicBezTo>
                  <a:cubicBezTo>
                    <a:pt x="160" y="88"/>
                    <a:pt x="160" y="88"/>
                    <a:pt x="160" y="88"/>
                  </a:cubicBezTo>
                  <a:cubicBezTo>
                    <a:pt x="164" y="92"/>
                    <a:pt x="162" y="98"/>
                    <a:pt x="158" y="99"/>
                  </a:cubicBezTo>
                  <a:cubicBezTo>
                    <a:pt x="90" y="124"/>
                    <a:pt x="90" y="124"/>
                    <a:pt x="90" y="124"/>
                  </a:cubicBezTo>
                  <a:cubicBezTo>
                    <a:pt x="88" y="125"/>
                    <a:pt x="85" y="124"/>
                    <a:pt x="83" y="122"/>
                  </a:cubicBezTo>
                  <a:cubicBezTo>
                    <a:pt x="4" y="35"/>
                    <a:pt x="4" y="35"/>
                    <a:pt x="4" y="35"/>
                  </a:cubicBezTo>
                  <a:cubicBezTo>
                    <a:pt x="0" y="31"/>
                    <a:pt x="2" y="26"/>
                    <a:pt x="6" y="24"/>
                  </a:cubicBezTo>
                </a:path>
              </a:pathLst>
            </a:custGeom>
            <a:solidFill>
              <a:srgbClr val="515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1" name="Freeform 177">
              <a:extLst>
                <a:ext uri="{FF2B5EF4-FFF2-40B4-BE49-F238E27FC236}">
                  <a16:creationId xmlns:a16="http://schemas.microsoft.com/office/drawing/2014/main" id="{54958937-86C2-4E26-848B-470CC0C3F8B3}"/>
                </a:ext>
              </a:extLst>
            </p:cNvPr>
            <p:cNvSpPr>
              <a:spLocks/>
            </p:cNvSpPr>
            <p:nvPr/>
          </p:nvSpPr>
          <p:spPr bwMode="auto">
            <a:xfrm>
              <a:off x="7988" y="3831"/>
              <a:ext cx="336" cy="251"/>
            </a:xfrm>
            <a:custGeom>
              <a:avLst/>
              <a:gdLst>
                <a:gd name="T0" fmla="*/ 7 w 142"/>
                <a:gd name="T1" fmla="*/ 18 h 106"/>
                <a:gd name="T2" fmla="*/ 56 w 142"/>
                <a:gd name="T3" fmla="*/ 0 h 106"/>
                <a:gd name="T4" fmla="*/ 62 w 142"/>
                <a:gd name="T5" fmla="*/ 2 h 106"/>
                <a:gd name="T6" fmla="*/ 136 w 142"/>
                <a:gd name="T7" fmla="*/ 78 h 106"/>
                <a:gd name="T8" fmla="*/ 134 w 142"/>
                <a:gd name="T9" fmla="*/ 86 h 106"/>
                <a:gd name="T10" fmla="*/ 82 w 142"/>
                <a:gd name="T11" fmla="*/ 105 h 106"/>
                <a:gd name="T12" fmla="*/ 76 w 142"/>
                <a:gd name="T13" fmla="*/ 104 h 106"/>
                <a:gd name="T14" fmla="*/ 4 w 142"/>
                <a:gd name="T15" fmla="*/ 27 h 106"/>
                <a:gd name="T16" fmla="*/ 7 w 142"/>
                <a:gd name="T17" fmla="*/ 1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06">
                  <a:moveTo>
                    <a:pt x="7" y="18"/>
                  </a:moveTo>
                  <a:cubicBezTo>
                    <a:pt x="56" y="0"/>
                    <a:pt x="56" y="0"/>
                    <a:pt x="56" y="0"/>
                  </a:cubicBezTo>
                  <a:cubicBezTo>
                    <a:pt x="58" y="0"/>
                    <a:pt x="60" y="0"/>
                    <a:pt x="62" y="2"/>
                  </a:cubicBezTo>
                  <a:cubicBezTo>
                    <a:pt x="136" y="78"/>
                    <a:pt x="136" y="78"/>
                    <a:pt x="136" y="78"/>
                  </a:cubicBezTo>
                  <a:cubicBezTo>
                    <a:pt x="142" y="83"/>
                    <a:pt x="139" y="84"/>
                    <a:pt x="134" y="86"/>
                  </a:cubicBezTo>
                  <a:cubicBezTo>
                    <a:pt x="82" y="105"/>
                    <a:pt x="82" y="105"/>
                    <a:pt x="82" y="105"/>
                  </a:cubicBezTo>
                  <a:cubicBezTo>
                    <a:pt x="80" y="106"/>
                    <a:pt x="77" y="105"/>
                    <a:pt x="76" y="104"/>
                  </a:cubicBezTo>
                  <a:cubicBezTo>
                    <a:pt x="4" y="27"/>
                    <a:pt x="4" y="27"/>
                    <a:pt x="4" y="27"/>
                  </a:cubicBezTo>
                  <a:cubicBezTo>
                    <a:pt x="0" y="23"/>
                    <a:pt x="0" y="20"/>
                    <a:pt x="7" y="18"/>
                  </a:cubicBezTo>
                </a:path>
              </a:pathLst>
            </a:custGeom>
            <a:solidFill>
              <a:srgbClr val="88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2" name="Freeform 178">
              <a:extLst>
                <a:ext uri="{FF2B5EF4-FFF2-40B4-BE49-F238E27FC236}">
                  <a16:creationId xmlns:a16="http://schemas.microsoft.com/office/drawing/2014/main" id="{0EA2B4DA-CE1E-4936-8864-92F37680DEA9}"/>
                </a:ext>
              </a:extLst>
            </p:cNvPr>
            <p:cNvSpPr>
              <a:spLocks/>
            </p:cNvSpPr>
            <p:nvPr/>
          </p:nvSpPr>
          <p:spPr bwMode="auto">
            <a:xfrm>
              <a:off x="7966" y="3881"/>
              <a:ext cx="379" cy="260"/>
            </a:xfrm>
            <a:custGeom>
              <a:avLst/>
              <a:gdLst>
                <a:gd name="T0" fmla="*/ 156 w 160"/>
                <a:gd name="T1" fmla="*/ 70 h 110"/>
                <a:gd name="T2" fmla="*/ 88 w 160"/>
                <a:gd name="T3" fmla="*/ 95 h 110"/>
                <a:gd name="T4" fmla="*/ 81 w 160"/>
                <a:gd name="T5" fmla="*/ 93 h 110"/>
                <a:gd name="T6" fmla="*/ 2 w 160"/>
                <a:gd name="T7" fmla="*/ 6 h 110"/>
                <a:gd name="T8" fmla="*/ 0 w 160"/>
                <a:gd name="T9" fmla="*/ 0 h 110"/>
                <a:gd name="T10" fmla="*/ 0 w 160"/>
                <a:gd name="T11" fmla="*/ 0 h 110"/>
                <a:gd name="T12" fmla="*/ 0 w 160"/>
                <a:gd name="T13" fmla="*/ 16 h 110"/>
                <a:gd name="T14" fmla="*/ 0 w 160"/>
                <a:gd name="T15" fmla="*/ 16 h 110"/>
                <a:gd name="T16" fmla="*/ 2 w 160"/>
                <a:gd name="T17" fmla="*/ 21 h 110"/>
                <a:gd name="T18" fmla="*/ 81 w 160"/>
                <a:gd name="T19" fmla="*/ 108 h 110"/>
                <a:gd name="T20" fmla="*/ 88 w 160"/>
                <a:gd name="T21" fmla="*/ 110 h 110"/>
                <a:gd name="T22" fmla="*/ 156 w 160"/>
                <a:gd name="T23" fmla="*/ 85 h 110"/>
                <a:gd name="T24" fmla="*/ 160 w 160"/>
                <a:gd name="T25" fmla="*/ 78 h 110"/>
                <a:gd name="T26" fmla="*/ 160 w 160"/>
                <a:gd name="T27" fmla="*/ 64 h 110"/>
                <a:gd name="T28" fmla="*/ 156 w 160"/>
                <a:gd name="T29" fmla="*/ 7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110">
                  <a:moveTo>
                    <a:pt x="156" y="70"/>
                  </a:moveTo>
                  <a:cubicBezTo>
                    <a:pt x="88" y="95"/>
                    <a:pt x="88" y="95"/>
                    <a:pt x="88" y="95"/>
                  </a:cubicBezTo>
                  <a:cubicBezTo>
                    <a:pt x="86" y="96"/>
                    <a:pt x="83" y="95"/>
                    <a:pt x="81" y="93"/>
                  </a:cubicBezTo>
                  <a:cubicBezTo>
                    <a:pt x="2" y="6"/>
                    <a:pt x="2" y="6"/>
                    <a:pt x="2" y="6"/>
                  </a:cubicBezTo>
                  <a:cubicBezTo>
                    <a:pt x="0" y="4"/>
                    <a:pt x="0" y="2"/>
                    <a:pt x="0" y="0"/>
                  </a:cubicBezTo>
                  <a:cubicBezTo>
                    <a:pt x="0" y="0"/>
                    <a:pt x="0" y="0"/>
                    <a:pt x="0" y="0"/>
                  </a:cubicBezTo>
                  <a:cubicBezTo>
                    <a:pt x="0" y="16"/>
                    <a:pt x="0" y="16"/>
                    <a:pt x="0" y="16"/>
                  </a:cubicBezTo>
                  <a:cubicBezTo>
                    <a:pt x="0" y="16"/>
                    <a:pt x="0" y="16"/>
                    <a:pt x="0" y="16"/>
                  </a:cubicBezTo>
                  <a:cubicBezTo>
                    <a:pt x="0" y="18"/>
                    <a:pt x="0" y="19"/>
                    <a:pt x="2" y="21"/>
                  </a:cubicBezTo>
                  <a:cubicBezTo>
                    <a:pt x="81" y="108"/>
                    <a:pt x="81" y="108"/>
                    <a:pt x="81" y="108"/>
                  </a:cubicBezTo>
                  <a:cubicBezTo>
                    <a:pt x="83" y="110"/>
                    <a:pt x="86" y="110"/>
                    <a:pt x="88" y="110"/>
                  </a:cubicBezTo>
                  <a:cubicBezTo>
                    <a:pt x="156" y="85"/>
                    <a:pt x="156" y="85"/>
                    <a:pt x="156" y="85"/>
                  </a:cubicBezTo>
                  <a:cubicBezTo>
                    <a:pt x="159" y="84"/>
                    <a:pt x="160" y="81"/>
                    <a:pt x="160" y="78"/>
                  </a:cubicBezTo>
                  <a:cubicBezTo>
                    <a:pt x="160" y="64"/>
                    <a:pt x="160" y="64"/>
                    <a:pt x="160" y="64"/>
                  </a:cubicBezTo>
                  <a:cubicBezTo>
                    <a:pt x="160" y="67"/>
                    <a:pt x="159" y="69"/>
                    <a:pt x="156" y="70"/>
                  </a:cubicBezTo>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179">
              <a:extLst>
                <a:ext uri="{FF2B5EF4-FFF2-40B4-BE49-F238E27FC236}">
                  <a16:creationId xmlns:a16="http://schemas.microsoft.com/office/drawing/2014/main" id="{8F6444B5-A50D-400D-B50C-98A75D85E199}"/>
                </a:ext>
              </a:extLst>
            </p:cNvPr>
            <p:cNvSpPr>
              <a:spLocks noEditPoints="1"/>
            </p:cNvSpPr>
            <p:nvPr/>
          </p:nvSpPr>
          <p:spPr bwMode="auto">
            <a:xfrm>
              <a:off x="8045" y="3860"/>
              <a:ext cx="210" cy="99"/>
            </a:xfrm>
            <a:custGeom>
              <a:avLst/>
              <a:gdLst>
                <a:gd name="T0" fmla="*/ 208 w 210"/>
                <a:gd name="T1" fmla="*/ 97 h 99"/>
                <a:gd name="T2" fmla="*/ 210 w 210"/>
                <a:gd name="T3" fmla="*/ 99 h 99"/>
                <a:gd name="T4" fmla="*/ 210 w 210"/>
                <a:gd name="T5" fmla="*/ 99 h 99"/>
                <a:gd name="T6" fmla="*/ 208 w 210"/>
                <a:gd name="T7" fmla="*/ 97 h 99"/>
                <a:gd name="T8" fmla="*/ 0 w 210"/>
                <a:gd name="T9" fmla="*/ 0 h 99"/>
                <a:gd name="T10" fmla="*/ 0 w 210"/>
                <a:gd name="T11" fmla="*/ 0 h 99"/>
                <a:gd name="T12" fmla="*/ 0 w 210"/>
                <a:gd name="T13" fmla="*/ 0 h 99"/>
                <a:gd name="T14" fmla="*/ 0 w 210"/>
                <a:gd name="T15" fmla="*/ 0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0" h="99">
                  <a:moveTo>
                    <a:pt x="208" y="97"/>
                  </a:moveTo>
                  <a:lnTo>
                    <a:pt x="210" y="99"/>
                  </a:lnTo>
                  <a:lnTo>
                    <a:pt x="210" y="99"/>
                  </a:lnTo>
                  <a:lnTo>
                    <a:pt x="208" y="97"/>
                  </a:lnTo>
                  <a:close/>
                  <a:moveTo>
                    <a:pt x="0" y="0"/>
                  </a:moveTo>
                  <a:lnTo>
                    <a:pt x="0" y="0"/>
                  </a:lnTo>
                  <a:lnTo>
                    <a:pt x="0" y="0"/>
                  </a:lnTo>
                  <a:lnTo>
                    <a:pt x="0" y="0"/>
                  </a:lnTo>
                  <a:close/>
                </a:path>
              </a:pathLst>
            </a:custGeom>
            <a:solidFill>
              <a:srgbClr val="6969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4" name="Freeform 180">
              <a:extLst>
                <a:ext uri="{FF2B5EF4-FFF2-40B4-BE49-F238E27FC236}">
                  <a16:creationId xmlns:a16="http://schemas.microsoft.com/office/drawing/2014/main" id="{67CA9A8E-A793-4440-9F3E-ACCB45D23560}"/>
                </a:ext>
              </a:extLst>
            </p:cNvPr>
            <p:cNvSpPr>
              <a:spLocks noEditPoints="1"/>
            </p:cNvSpPr>
            <p:nvPr/>
          </p:nvSpPr>
          <p:spPr bwMode="auto">
            <a:xfrm>
              <a:off x="8045" y="3860"/>
              <a:ext cx="210" cy="99"/>
            </a:xfrm>
            <a:custGeom>
              <a:avLst/>
              <a:gdLst>
                <a:gd name="T0" fmla="*/ 208 w 210"/>
                <a:gd name="T1" fmla="*/ 97 h 99"/>
                <a:gd name="T2" fmla="*/ 210 w 210"/>
                <a:gd name="T3" fmla="*/ 99 h 99"/>
                <a:gd name="T4" fmla="*/ 210 w 210"/>
                <a:gd name="T5" fmla="*/ 99 h 99"/>
                <a:gd name="T6" fmla="*/ 208 w 210"/>
                <a:gd name="T7" fmla="*/ 97 h 99"/>
                <a:gd name="T8" fmla="*/ 0 w 210"/>
                <a:gd name="T9" fmla="*/ 0 h 99"/>
                <a:gd name="T10" fmla="*/ 0 w 210"/>
                <a:gd name="T11" fmla="*/ 0 h 99"/>
                <a:gd name="T12" fmla="*/ 0 w 210"/>
                <a:gd name="T13" fmla="*/ 0 h 99"/>
                <a:gd name="T14" fmla="*/ 0 w 210"/>
                <a:gd name="T15" fmla="*/ 0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0" h="99">
                  <a:moveTo>
                    <a:pt x="208" y="97"/>
                  </a:moveTo>
                  <a:lnTo>
                    <a:pt x="210" y="99"/>
                  </a:lnTo>
                  <a:lnTo>
                    <a:pt x="210" y="99"/>
                  </a:lnTo>
                  <a:lnTo>
                    <a:pt x="208" y="97"/>
                  </a:lnTo>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5" name="Freeform 181">
              <a:extLst>
                <a:ext uri="{FF2B5EF4-FFF2-40B4-BE49-F238E27FC236}">
                  <a16:creationId xmlns:a16="http://schemas.microsoft.com/office/drawing/2014/main" id="{0566CFB9-4E5B-447D-B909-99B6F20595B5}"/>
                </a:ext>
              </a:extLst>
            </p:cNvPr>
            <p:cNvSpPr>
              <a:spLocks/>
            </p:cNvSpPr>
            <p:nvPr/>
          </p:nvSpPr>
          <p:spPr bwMode="auto">
            <a:xfrm>
              <a:off x="8030" y="3860"/>
              <a:ext cx="225" cy="99"/>
            </a:xfrm>
            <a:custGeom>
              <a:avLst/>
              <a:gdLst>
                <a:gd name="T0" fmla="*/ 15 w 225"/>
                <a:gd name="T1" fmla="*/ 0 h 99"/>
                <a:gd name="T2" fmla="*/ 15 w 225"/>
                <a:gd name="T3" fmla="*/ 0 h 99"/>
                <a:gd name="T4" fmla="*/ 0 w 225"/>
                <a:gd name="T5" fmla="*/ 5 h 99"/>
                <a:gd name="T6" fmla="*/ 225 w 225"/>
                <a:gd name="T7" fmla="*/ 99 h 99"/>
                <a:gd name="T8" fmla="*/ 223 w 225"/>
                <a:gd name="T9" fmla="*/ 97 h 99"/>
                <a:gd name="T10" fmla="*/ 209 w 225"/>
                <a:gd name="T11" fmla="*/ 83 h 99"/>
                <a:gd name="T12" fmla="*/ 15 w 225"/>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225" h="99">
                  <a:moveTo>
                    <a:pt x="15" y="0"/>
                  </a:moveTo>
                  <a:lnTo>
                    <a:pt x="15" y="0"/>
                  </a:lnTo>
                  <a:lnTo>
                    <a:pt x="0" y="5"/>
                  </a:lnTo>
                  <a:lnTo>
                    <a:pt x="225" y="99"/>
                  </a:lnTo>
                  <a:lnTo>
                    <a:pt x="223" y="97"/>
                  </a:lnTo>
                  <a:lnTo>
                    <a:pt x="209" y="83"/>
                  </a:lnTo>
                  <a:lnTo>
                    <a:pt x="15" y="0"/>
                  </a:lnTo>
                  <a:close/>
                </a:path>
              </a:pathLst>
            </a:custGeom>
            <a:solidFill>
              <a:srgbClr val="ACDF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6" name="Freeform 182">
              <a:extLst>
                <a:ext uri="{FF2B5EF4-FFF2-40B4-BE49-F238E27FC236}">
                  <a16:creationId xmlns:a16="http://schemas.microsoft.com/office/drawing/2014/main" id="{2C506745-33E0-4492-B14B-5BCFA0F273E1}"/>
                </a:ext>
              </a:extLst>
            </p:cNvPr>
            <p:cNvSpPr>
              <a:spLocks/>
            </p:cNvSpPr>
            <p:nvPr/>
          </p:nvSpPr>
          <p:spPr bwMode="auto">
            <a:xfrm>
              <a:off x="8030" y="3860"/>
              <a:ext cx="225" cy="99"/>
            </a:xfrm>
            <a:custGeom>
              <a:avLst/>
              <a:gdLst>
                <a:gd name="T0" fmla="*/ 15 w 225"/>
                <a:gd name="T1" fmla="*/ 0 h 99"/>
                <a:gd name="T2" fmla="*/ 15 w 225"/>
                <a:gd name="T3" fmla="*/ 0 h 99"/>
                <a:gd name="T4" fmla="*/ 0 w 225"/>
                <a:gd name="T5" fmla="*/ 5 h 99"/>
                <a:gd name="T6" fmla="*/ 225 w 225"/>
                <a:gd name="T7" fmla="*/ 99 h 99"/>
                <a:gd name="T8" fmla="*/ 223 w 225"/>
                <a:gd name="T9" fmla="*/ 97 h 99"/>
                <a:gd name="T10" fmla="*/ 209 w 225"/>
                <a:gd name="T11" fmla="*/ 83 h 99"/>
                <a:gd name="T12" fmla="*/ 15 w 225"/>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225" h="99">
                  <a:moveTo>
                    <a:pt x="15" y="0"/>
                  </a:moveTo>
                  <a:lnTo>
                    <a:pt x="15" y="0"/>
                  </a:lnTo>
                  <a:lnTo>
                    <a:pt x="0" y="5"/>
                  </a:lnTo>
                  <a:lnTo>
                    <a:pt x="225" y="99"/>
                  </a:lnTo>
                  <a:lnTo>
                    <a:pt x="223" y="97"/>
                  </a:lnTo>
                  <a:lnTo>
                    <a:pt x="209" y="83"/>
                  </a:lnTo>
                  <a:lnTo>
                    <a:pt x="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183">
              <a:extLst>
                <a:ext uri="{FF2B5EF4-FFF2-40B4-BE49-F238E27FC236}">
                  <a16:creationId xmlns:a16="http://schemas.microsoft.com/office/drawing/2014/main" id="{27E5B36B-4749-49A3-B5C3-1580585E2169}"/>
                </a:ext>
              </a:extLst>
            </p:cNvPr>
            <p:cNvSpPr>
              <a:spLocks/>
            </p:cNvSpPr>
            <p:nvPr/>
          </p:nvSpPr>
          <p:spPr bwMode="auto">
            <a:xfrm>
              <a:off x="7990" y="3874"/>
              <a:ext cx="14" cy="9"/>
            </a:xfrm>
            <a:custGeom>
              <a:avLst/>
              <a:gdLst>
                <a:gd name="T0" fmla="*/ 6 w 6"/>
                <a:gd name="T1" fmla="*/ 0 h 4"/>
                <a:gd name="T2" fmla="*/ 6 w 6"/>
                <a:gd name="T3" fmla="*/ 0 h 4"/>
                <a:gd name="T4" fmla="*/ 0 w 6"/>
                <a:gd name="T5" fmla="*/ 4 h 4"/>
                <a:gd name="T6" fmla="*/ 6 w 6"/>
                <a:gd name="T7" fmla="*/ 0 h 4"/>
                <a:gd name="T8" fmla="*/ 6 w 6"/>
                <a:gd name="T9" fmla="*/ 0 h 4"/>
                <a:gd name="T10" fmla="*/ 6 w 6"/>
                <a:gd name="T11" fmla="*/ 0 h 4"/>
              </a:gdLst>
              <a:ahLst/>
              <a:cxnLst>
                <a:cxn ang="0">
                  <a:pos x="T0" y="T1"/>
                </a:cxn>
                <a:cxn ang="0">
                  <a:pos x="T2" y="T3"/>
                </a:cxn>
                <a:cxn ang="0">
                  <a:pos x="T4" y="T5"/>
                </a:cxn>
                <a:cxn ang="0">
                  <a:pos x="T6" y="T7"/>
                </a:cxn>
                <a:cxn ang="0">
                  <a:pos x="T8" y="T9"/>
                </a:cxn>
                <a:cxn ang="0">
                  <a:pos x="T10" y="T11"/>
                </a:cxn>
              </a:cxnLst>
              <a:rect l="0" t="0" r="r" b="b"/>
              <a:pathLst>
                <a:path w="6" h="4">
                  <a:moveTo>
                    <a:pt x="6" y="0"/>
                  </a:moveTo>
                  <a:cubicBezTo>
                    <a:pt x="6" y="0"/>
                    <a:pt x="6" y="0"/>
                    <a:pt x="6" y="0"/>
                  </a:cubicBezTo>
                  <a:cubicBezTo>
                    <a:pt x="2" y="1"/>
                    <a:pt x="0" y="3"/>
                    <a:pt x="0" y="4"/>
                  </a:cubicBezTo>
                  <a:cubicBezTo>
                    <a:pt x="0" y="3"/>
                    <a:pt x="2" y="1"/>
                    <a:pt x="6" y="0"/>
                  </a:cubicBezTo>
                  <a:cubicBezTo>
                    <a:pt x="6" y="0"/>
                    <a:pt x="6" y="0"/>
                    <a:pt x="6" y="0"/>
                  </a:cubicBezTo>
                  <a:cubicBezTo>
                    <a:pt x="6" y="0"/>
                    <a:pt x="6" y="0"/>
                    <a:pt x="6" y="0"/>
                  </a:cubicBezTo>
                </a:path>
              </a:pathLst>
            </a:custGeom>
            <a:solidFill>
              <a:srgbClr val="6969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8" name="Freeform 184">
              <a:extLst>
                <a:ext uri="{FF2B5EF4-FFF2-40B4-BE49-F238E27FC236}">
                  <a16:creationId xmlns:a16="http://schemas.microsoft.com/office/drawing/2014/main" id="{117697BF-ECC5-43BC-AB86-EDBEB20FB5D0}"/>
                </a:ext>
              </a:extLst>
            </p:cNvPr>
            <p:cNvSpPr>
              <a:spLocks/>
            </p:cNvSpPr>
            <p:nvPr/>
          </p:nvSpPr>
          <p:spPr bwMode="auto">
            <a:xfrm>
              <a:off x="7990" y="3874"/>
              <a:ext cx="327" cy="163"/>
            </a:xfrm>
            <a:custGeom>
              <a:avLst/>
              <a:gdLst>
                <a:gd name="T0" fmla="*/ 6 w 138"/>
                <a:gd name="T1" fmla="*/ 0 h 69"/>
                <a:gd name="T2" fmla="*/ 6 w 138"/>
                <a:gd name="T3" fmla="*/ 0 h 69"/>
                <a:gd name="T4" fmla="*/ 0 w 138"/>
                <a:gd name="T5" fmla="*/ 4 h 69"/>
                <a:gd name="T6" fmla="*/ 3 w 138"/>
                <a:gd name="T7" fmla="*/ 9 h 69"/>
                <a:gd name="T8" fmla="*/ 15 w 138"/>
                <a:gd name="T9" fmla="*/ 21 h 69"/>
                <a:gd name="T10" fmla="*/ 131 w 138"/>
                <a:gd name="T11" fmla="*/ 69 h 69"/>
                <a:gd name="T12" fmla="*/ 133 w 138"/>
                <a:gd name="T13" fmla="*/ 68 h 69"/>
                <a:gd name="T14" fmla="*/ 138 w 138"/>
                <a:gd name="T15" fmla="*/ 64 h 69"/>
                <a:gd name="T16" fmla="*/ 135 w 138"/>
                <a:gd name="T17" fmla="*/ 60 h 69"/>
                <a:gd name="T18" fmla="*/ 135 w 138"/>
                <a:gd name="T19" fmla="*/ 60 h 69"/>
                <a:gd name="T20" fmla="*/ 126 w 138"/>
                <a:gd name="T21" fmla="*/ 50 h 69"/>
                <a:gd name="T22" fmla="*/ 6 w 138"/>
                <a:gd name="T2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69">
                  <a:moveTo>
                    <a:pt x="6" y="0"/>
                  </a:moveTo>
                  <a:cubicBezTo>
                    <a:pt x="6" y="0"/>
                    <a:pt x="6" y="0"/>
                    <a:pt x="6" y="0"/>
                  </a:cubicBezTo>
                  <a:cubicBezTo>
                    <a:pt x="2" y="1"/>
                    <a:pt x="0" y="3"/>
                    <a:pt x="0" y="4"/>
                  </a:cubicBezTo>
                  <a:cubicBezTo>
                    <a:pt x="0" y="5"/>
                    <a:pt x="1" y="7"/>
                    <a:pt x="3" y="9"/>
                  </a:cubicBezTo>
                  <a:cubicBezTo>
                    <a:pt x="15" y="21"/>
                    <a:pt x="15" y="21"/>
                    <a:pt x="15" y="21"/>
                  </a:cubicBezTo>
                  <a:cubicBezTo>
                    <a:pt x="131" y="69"/>
                    <a:pt x="131" y="69"/>
                    <a:pt x="131" y="69"/>
                  </a:cubicBezTo>
                  <a:cubicBezTo>
                    <a:pt x="133" y="68"/>
                    <a:pt x="133" y="68"/>
                    <a:pt x="133" y="68"/>
                  </a:cubicBezTo>
                  <a:cubicBezTo>
                    <a:pt x="136" y="67"/>
                    <a:pt x="138" y="66"/>
                    <a:pt x="138" y="64"/>
                  </a:cubicBezTo>
                  <a:cubicBezTo>
                    <a:pt x="138" y="63"/>
                    <a:pt x="137" y="62"/>
                    <a:pt x="135" y="60"/>
                  </a:cubicBezTo>
                  <a:cubicBezTo>
                    <a:pt x="135" y="60"/>
                    <a:pt x="135" y="60"/>
                    <a:pt x="135" y="60"/>
                  </a:cubicBezTo>
                  <a:cubicBezTo>
                    <a:pt x="126" y="50"/>
                    <a:pt x="126" y="50"/>
                    <a:pt x="126" y="50"/>
                  </a:cubicBezTo>
                  <a:cubicBezTo>
                    <a:pt x="6" y="0"/>
                    <a:pt x="6" y="0"/>
                    <a:pt x="6" y="0"/>
                  </a:cubicBezTo>
                </a:path>
              </a:pathLst>
            </a:custGeom>
            <a:solidFill>
              <a:srgbClr val="ACDF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185">
              <a:extLst>
                <a:ext uri="{FF2B5EF4-FFF2-40B4-BE49-F238E27FC236}">
                  <a16:creationId xmlns:a16="http://schemas.microsoft.com/office/drawing/2014/main" id="{4D3349F9-9937-40B0-9310-562B30A15BF4}"/>
                </a:ext>
              </a:extLst>
            </p:cNvPr>
            <p:cNvSpPr>
              <a:spLocks/>
            </p:cNvSpPr>
            <p:nvPr/>
          </p:nvSpPr>
          <p:spPr bwMode="auto">
            <a:xfrm>
              <a:off x="6416" y="3427"/>
              <a:ext cx="59" cy="76"/>
            </a:xfrm>
            <a:custGeom>
              <a:avLst/>
              <a:gdLst>
                <a:gd name="T0" fmla="*/ 19 w 25"/>
                <a:gd name="T1" fmla="*/ 0 h 32"/>
                <a:gd name="T2" fmla="*/ 13 w 25"/>
                <a:gd name="T3" fmla="*/ 2 h 32"/>
                <a:gd name="T4" fmla="*/ 0 w 25"/>
                <a:gd name="T5" fmla="*/ 23 h 32"/>
                <a:gd name="T6" fmla="*/ 7 w 25"/>
                <a:gd name="T7" fmla="*/ 32 h 32"/>
                <a:gd name="T8" fmla="*/ 13 w 25"/>
                <a:gd name="T9" fmla="*/ 31 h 32"/>
                <a:gd name="T10" fmla="*/ 13 w 25"/>
                <a:gd name="T11" fmla="*/ 31 h 32"/>
                <a:gd name="T12" fmla="*/ 13 w 25"/>
                <a:gd name="T13" fmla="*/ 31 h 32"/>
                <a:gd name="T14" fmla="*/ 25 w 25"/>
                <a:gd name="T15" fmla="*/ 9 h 32"/>
                <a:gd name="T16" fmla="*/ 19 w 25"/>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32">
                  <a:moveTo>
                    <a:pt x="19" y="0"/>
                  </a:moveTo>
                  <a:cubicBezTo>
                    <a:pt x="17" y="0"/>
                    <a:pt x="15" y="1"/>
                    <a:pt x="13" y="2"/>
                  </a:cubicBezTo>
                  <a:cubicBezTo>
                    <a:pt x="6" y="6"/>
                    <a:pt x="0" y="15"/>
                    <a:pt x="0" y="23"/>
                  </a:cubicBezTo>
                  <a:cubicBezTo>
                    <a:pt x="0" y="29"/>
                    <a:pt x="3" y="32"/>
                    <a:pt x="7" y="32"/>
                  </a:cubicBezTo>
                  <a:cubicBezTo>
                    <a:pt x="9" y="32"/>
                    <a:pt x="11" y="32"/>
                    <a:pt x="13" y="31"/>
                  </a:cubicBezTo>
                  <a:cubicBezTo>
                    <a:pt x="13" y="31"/>
                    <a:pt x="13" y="31"/>
                    <a:pt x="13" y="31"/>
                  </a:cubicBezTo>
                  <a:cubicBezTo>
                    <a:pt x="13" y="31"/>
                    <a:pt x="13" y="31"/>
                    <a:pt x="13" y="31"/>
                  </a:cubicBezTo>
                  <a:cubicBezTo>
                    <a:pt x="20" y="27"/>
                    <a:pt x="25" y="17"/>
                    <a:pt x="25" y="9"/>
                  </a:cubicBezTo>
                  <a:cubicBezTo>
                    <a:pt x="25" y="3"/>
                    <a:pt x="23" y="0"/>
                    <a:pt x="19" y="0"/>
                  </a:cubicBezTo>
                </a:path>
              </a:pathLst>
            </a:custGeom>
            <a:solidFill>
              <a:srgbClr val="3F54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0" name="Freeform 186">
              <a:extLst>
                <a:ext uri="{FF2B5EF4-FFF2-40B4-BE49-F238E27FC236}">
                  <a16:creationId xmlns:a16="http://schemas.microsoft.com/office/drawing/2014/main" id="{ECD8729D-57D2-45E9-8BC9-388941B72D2D}"/>
                </a:ext>
              </a:extLst>
            </p:cNvPr>
            <p:cNvSpPr>
              <a:spLocks/>
            </p:cNvSpPr>
            <p:nvPr/>
          </p:nvSpPr>
          <p:spPr bwMode="auto">
            <a:xfrm>
              <a:off x="6411" y="3495"/>
              <a:ext cx="71" cy="67"/>
            </a:xfrm>
            <a:custGeom>
              <a:avLst/>
              <a:gdLst>
                <a:gd name="T0" fmla="*/ 22 w 30"/>
                <a:gd name="T1" fmla="*/ 0 h 28"/>
                <a:gd name="T2" fmla="*/ 15 w 30"/>
                <a:gd name="T3" fmla="*/ 2 h 28"/>
                <a:gd name="T4" fmla="*/ 15 w 30"/>
                <a:gd name="T5" fmla="*/ 2 h 28"/>
                <a:gd name="T6" fmla="*/ 15 w 30"/>
                <a:gd name="T7" fmla="*/ 2 h 28"/>
                <a:gd name="T8" fmla="*/ 0 w 30"/>
                <a:gd name="T9" fmla="*/ 28 h 28"/>
                <a:gd name="T10" fmla="*/ 30 w 30"/>
                <a:gd name="T11" fmla="*/ 11 h 28"/>
                <a:gd name="T12" fmla="*/ 22 w 30"/>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30" h="28">
                  <a:moveTo>
                    <a:pt x="22" y="0"/>
                  </a:moveTo>
                  <a:cubicBezTo>
                    <a:pt x="20" y="0"/>
                    <a:pt x="18" y="0"/>
                    <a:pt x="15" y="2"/>
                  </a:cubicBezTo>
                  <a:cubicBezTo>
                    <a:pt x="15" y="2"/>
                    <a:pt x="15" y="2"/>
                    <a:pt x="15" y="2"/>
                  </a:cubicBezTo>
                  <a:cubicBezTo>
                    <a:pt x="15" y="2"/>
                    <a:pt x="15" y="2"/>
                    <a:pt x="15" y="2"/>
                  </a:cubicBezTo>
                  <a:cubicBezTo>
                    <a:pt x="6" y="7"/>
                    <a:pt x="0" y="19"/>
                    <a:pt x="0" y="28"/>
                  </a:cubicBezTo>
                  <a:cubicBezTo>
                    <a:pt x="30" y="11"/>
                    <a:pt x="30" y="11"/>
                    <a:pt x="30" y="11"/>
                  </a:cubicBezTo>
                  <a:cubicBezTo>
                    <a:pt x="30" y="4"/>
                    <a:pt x="27" y="0"/>
                    <a:pt x="22" y="0"/>
                  </a:cubicBezTo>
                </a:path>
              </a:pathLst>
            </a:custGeom>
            <a:solidFill>
              <a:srgbClr val="5D48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1" name="Freeform 187">
              <a:extLst>
                <a:ext uri="{FF2B5EF4-FFF2-40B4-BE49-F238E27FC236}">
                  <a16:creationId xmlns:a16="http://schemas.microsoft.com/office/drawing/2014/main" id="{AB7A3B0E-BCBE-48FC-ABE1-D5757E7AB8B9}"/>
                </a:ext>
              </a:extLst>
            </p:cNvPr>
            <p:cNvSpPr>
              <a:spLocks/>
            </p:cNvSpPr>
            <p:nvPr/>
          </p:nvSpPr>
          <p:spPr bwMode="auto">
            <a:xfrm>
              <a:off x="6674" y="3283"/>
              <a:ext cx="59" cy="78"/>
            </a:xfrm>
            <a:custGeom>
              <a:avLst/>
              <a:gdLst>
                <a:gd name="T0" fmla="*/ 18 w 25"/>
                <a:gd name="T1" fmla="*/ 0 h 33"/>
                <a:gd name="T2" fmla="*/ 13 w 25"/>
                <a:gd name="T3" fmla="*/ 2 h 33"/>
                <a:gd name="T4" fmla="*/ 0 w 25"/>
                <a:gd name="T5" fmla="*/ 24 h 33"/>
                <a:gd name="T6" fmla="*/ 7 w 25"/>
                <a:gd name="T7" fmla="*/ 33 h 33"/>
                <a:gd name="T8" fmla="*/ 13 w 25"/>
                <a:gd name="T9" fmla="*/ 31 h 33"/>
                <a:gd name="T10" fmla="*/ 13 w 25"/>
                <a:gd name="T11" fmla="*/ 31 h 33"/>
                <a:gd name="T12" fmla="*/ 13 w 25"/>
                <a:gd name="T13" fmla="*/ 31 h 33"/>
                <a:gd name="T14" fmla="*/ 25 w 25"/>
                <a:gd name="T15" fmla="*/ 9 h 33"/>
                <a:gd name="T16" fmla="*/ 18 w 25"/>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33">
                  <a:moveTo>
                    <a:pt x="18" y="0"/>
                  </a:moveTo>
                  <a:cubicBezTo>
                    <a:pt x="17" y="0"/>
                    <a:pt x="15" y="1"/>
                    <a:pt x="13" y="2"/>
                  </a:cubicBezTo>
                  <a:cubicBezTo>
                    <a:pt x="6" y="6"/>
                    <a:pt x="0" y="16"/>
                    <a:pt x="0" y="24"/>
                  </a:cubicBezTo>
                  <a:cubicBezTo>
                    <a:pt x="0" y="29"/>
                    <a:pt x="3" y="33"/>
                    <a:pt x="7" y="33"/>
                  </a:cubicBezTo>
                  <a:cubicBezTo>
                    <a:pt x="9" y="33"/>
                    <a:pt x="11" y="32"/>
                    <a:pt x="13" y="31"/>
                  </a:cubicBezTo>
                  <a:cubicBezTo>
                    <a:pt x="13" y="31"/>
                    <a:pt x="13" y="31"/>
                    <a:pt x="13" y="31"/>
                  </a:cubicBezTo>
                  <a:cubicBezTo>
                    <a:pt x="13" y="31"/>
                    <a:pt x="13" y="31"/>
                    <a:pt x="13" y="31"/>
                  </a:cubicBezTo>
                  <a:cubicBezTo>
                    <a:pt x="20" y="27"/>
                    <a:pt x="25" y="17"/>
                    <a:pt x="25" y="9"/>
                  </a:cubicBezTo>
                  <a:cubicBezTo>
                    <a:pt x="25" y="4"/>
                    <a:pt x="22" y="0"/>
                    <a:pt x="18" y="0"/>
                  </a:cubicBezTo>
                </a:path>
              </a:pathLst>
            </a:custGeom>
            <a:solidFill>
              <a:srgbClr val="5D48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2" name="Freeform 188">
              <a:extLst>
                <a:ext uri="{FF2B5EF4-FFF2-40B4-BE49-F238E27FC236}">
                  <a16:creationId xmlns:a16="http://schemas.microsoft.com/office/drawing/2014/main" id="{6DDE6A8F-8DCE-440E-9223-CA626D8F5C8E}"/>
                </a:ext>
              </a:extLst>
            </p:cNvPr>
            <p:cNvSpPr>
              <a:spLocks/>
            </p:cNvSpPr>
            <p:nvPr/>
          </p:nvSpPr>
          <p:spPr bwMode="auto">
            <a:xfrm>
              <a:off x="6667" y="3351"/>
              <a:ext cx="73" cy="69"/>
            </a:xfrm>
            <a:custGeom>
              <a:avLst/>
              <a:gdLst>
                <a:gd name="T0" fmla="*/ 23 w 31"/>
                <a:gd name="T1" fmla="*/ 0 h 29"/>
                <a:gd name="T2" fmla="*/ 16 w 31"/>
                <a:gd name="T3" fmla="*/ 2 h 29"/>
                <a:gd name="T4" fmla="*/ 16 w 31"/>
                <a:gd name="T5" fmla="*/ 2 h 29"/>
                <a:gd name="T6" fmla="*/ 16 w 31"/>
                <a:gd name="T7" fmla="*/ 2 h 29"/>
                <a:gd name="T8" fmla="*/ 0 w 31"/>
                <a:gd name="T9" fmla="*/ 29 h 29"/>
                <a:gd name="T10" fmla="*/ 31 w 31"/>
                <a:gd name="T11" fmla="*/ 11 h 29"/>
                <a:gd name="T12" fmla="*/ 23 w 31"/>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31" h="29">
                  <a:moveTo>
                    <a:pt x="23" y="0"/>
                  </a:moveTo>
                  <a:cubicBezTo>
                    <a:pt x="20" y="0"/>
                    <a:pt x="18" y="1"/>
                    <a:pt x="16" y="2"/>
                  </a:cubicBezTo>
                  <a:cubicBezTo>
                    <a:pt x="16" y="2"/>
                    <a:pt x="16" y="2"/>
                    <a:pt x="16" y="2"/>
                  </a:cubicBezTo>
                  <a:cubicBezTo>
                    <a:pt x="16" y="2"/>
                    <a:pt x="16" y="2"/>
                    <a:pt x="16" y="2"/>
                  </a:cubicBezTo>
                  <a:cubicBezTo>
                    <a:pt x="7" y="7"/>
                    <a:pt x="0" y="19"/>
                    <a:pt x="0" y="29"/>
                  </a:cubicBezTo>
                  <a:cubicBezTo>
                    <a:pt x="31" y="11"/>
                    <a:pt x="31" y="11"/>
                    <a:pt x="31" y="11"/>
                  </a:cubicBezTo>
                  <a:cubicBezTo>
                    <a:pt x="31" y="4"/>
                    <a:pt x="28" y="0"/>
                    <a:pt x="23" y="0"/>
                  </a:cubicBezTo>
                </a:path>
              </a:pathLst>
            </a:custGeom>
            <a:solidFill>
              <a:srgbClr val="3F54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3" name="Freeform 189">
              <a:extLst>
                <a:ext uri="{FF2B5EF4-FFF2-40B4-BE49-F238E27FC236}">
                  <a16:creationId xmlns:a16="http://schemas.microsoft.com/office/drawing/2014/main" id="{1AF2137D-A24B-415A-A1F1-DFBB29F0AF48}"/>
                </a:ext>
              </a:extLst>
            </p:cNvPr>
            <p:cNvSpPr>
              <a:spLocks noEditPoints="1"/>
            </p:cNvSpPr>
            <p:nvPr/>
          </p:nvSpPr>
          <p:spPr bwMode="auto">
            <a:xfrm>
              <a:off x="6880" y="2303"/>
              <a:ext cx="213" cy="582"/>
            </a:xfrm>
            <a:custGeom>
              <a:avLst/>
              <a:gdLst>
                <a:gd name="T0" fmla="*/ 21 w 90"/>
                <a:gd name="T1" fmla="*/ 187 h 246"/>
                <a:gd name="T2" fmla="*/ 19 w 90"/>
                <a:gd name="T3" fmla="*/ 186 h 246"/>
                <a:gd name="T4" fmla="*/ 20 w 90"/>
                <a:gd name="T5" fmla="*/ 183 h 246"/>
                <a:gd name="T6" fmla="*/ 68 w 90"/>
                <a:gd name="T7" fmla="*/ 155 h 246"/>
                <a:gd name="T8" fmla="*/ 69 w 90"/>
                <a:gd name="T9" fmla="*/ 155 h 246"/>
                <a:gd name="T10" fmla="*/ 71 w 90"/>
                <a:gd name="T11" fmla="*/ 156 h 246"/>
                <a:gd name="T12" fmla="*/ 70 w 90"/>
                <a:gd name="T13" fmla="*/ 159 h 246"/>
                <a:gd name="T14" fmla="*/ 22 w 90"/>
                <a:gd name="T15" fmla="*/ 186 h 246"/>
                <a:gd name="T16" fmla="*/ 21 w 90"/>
                <a:gd name="T17" fmla="*/ 187 h 246"/>
                <a:gd name="T18" fmla="*/ 21 w 90"/>
                <a:gd name="T19" fmla="*/ 165 h 246"/>
                <a:gd name="T20" fmla="*/ 19 w 90"/>
                <a:gd name="T21" fmla="*/ 164 h 246"/>
                <a:gd name="T22" fmla="*/ 20 w 90"/>
                <a:gd name="T23" fmla="*/ 161 h 246"/>
                <a:gd name="T24" fmla="*/ 68 w 90"/>
                <a:gd name="T25" fmla="*/ 133 h 246"/>
                <a:gd name="T26" fmla="*/ 69 w 90"/>
                <a:gd name="T27" fmla="*/ 133 h 246"/>
                <a:gd name="T28" fmla="*/ 71 w 90"/>
                <a:gd name="T29" fmla="*/ 134 h 246"/>
                <a:gd name="T30" fmla="*/ 70 w 90"/>
                <a:gd name="T31" fmla="*/ 137 h 246"/>
                <a:gd name="T32" fmla="*/ 22 w 90"/>
                <a:gd name="T33" fmla="*/ 165 h 246"/>
                <a:gd name="T34" fmla="*/ 21 w 90"/>
                <a:gd name="T35" fmla="*/ 165 h 246"/>
                <a:gd name="T36" fmla="*/ 21 w 90"/>
                <a:gd name="T37" fmla="*/ 144 h 246"/>
                <a:gd name="T38" fmla="*/ 19 w 90"/>
                <a:gd name="T39" fmla="*/ 143 h 246"/>
                <a:gd name="T40" fmla="*/ 20 w 90"/>
                <a:gd name="T41" fmla="*/ 140 h 246"/>
                <a:gd name="T42" fmla="*/ 68 w 90"/>
                <a:gd name="T43" fmla="*/ 112 h 246"/>
                <a:gd name="T44" fmla="*/ 69 w 90"/>
                <a:gd name="T45" fmla="*/ 112 h 246"/>
                <a:gd name="T46" fmla="*/ 71 w 90"/>
                <a:gd name="T47" fmla="*/ 113 h 246"/>
                <a:gd name="T48" fmla="*/ 70 w 90"/>
                <a:gd name="T49" fmla="*/ 116 h 246"/>
                <a:gd name="T50" fmla="*/ 22 w 90"/>
                <a:gd name="T51" fmla="*/ 144 h 246"/>
                <a:gd name="T52" fmla="*/ 21 w 90"/>
                <a:gd name="T53" fmla="*/ 144 h 246"/>
                <a:gd name="T54" fmla="*/ 21 w 90"/>
                <a:gd name="T55" fmla="*/ 122 h 246"/>
                <a:gd name="T56" fmla="*/ 19 w 90"/>
                <a:gd name="T57" fmla="*/ 121 h 246"/>
                <a:gd name="T58" fmla="*/ 20 w 90"/>
                <a:gd name="T59" fmla="*/ 119 h 246"/>
                <a:gd name="T60" fmla="*/ 68 w 90"/>
                <a:gd name="T61" fmla="*/ 91 h 246"/>
                <a:gd name="T62" fmla="*/ 69 w 90"/>
                <a:gd name="T63" fmla="*/ 90 h 246"/>
                <a:gd name="T64" fmla="*/ 71 w 90"/>
                <a:gd name="T65" fmla="*/ 91 h 246"/>
                <a:gd name="T66" fmla="*/ 70 w 90"/>
                <a:gd name="T67" fmla="*/ 94 h 246"/>
                <a:gd name="T68" fmla="*/ 22 w 90"/>
                <a:gd name="T69" fmla="*/ 122 h 246"/>
                <a:gd name="T70" fmla="*/ 21 w 90"/>
                <a:gd name="T71" fmla="*/ 122 h 246"/>
                <a:gd name="T72" fmla="*/ 21 w 90"/>
                <a:gd name="T73" fmla="*/ 101 h 246"/>
                <a:gd name="T74" fmla="*/ 19 w 90"/>
                <a:gd name="T75" fmla="*/ 100 h 246"/>
                <a:gd name="T76" fmla="*/ 20 w 90"/>
                <a:gd name="T77" fmla="*/ 97 h 246"/>
                <a:gd name="T78" fmla="*/ 68 w 90"/>
                <a:gd name="T79" fmla="*/ 69 h 246"/>
                <a:gd name="T80" fmla="*/ 69 w 90"/>
                <a:gd name="T81" fmla="*/ 69 h 246"/>
                <a:gd name="T82" fmla="*/ 71 w 90"/>
                <a:gd name="T83" fmla="*/ 70 h 246"/>
                <a:gd name="T84" fmla="*/ 70 w 90"/>
                <a:gd name="T85" fmla="*/ 73 h 246"/>
                <a:gd name="T86" fmla="*/ 22 w 90"/>
                <a:gd name="T87" fmla="*/ 101 h 246"/>
                <a:gd name="T88" fmla="*/ 21 w 90"/>
                <a:gd name="T89" fmla="*/ 101 h 246"/>
                <a:gd name="T90" fmla="*/ 85 w 90"/>
                <a:gd name="T91" fmla="*/ 0 h 246"/>
                <a:gd name="T92" fmla="*/ 82 w 90"/>
                <a:gd name="T93" fmla="*/ 0 h 246"/>
                <a:gd name="T94" fmla="*/ 5 w 90"/>
                <a:gd name="T95" fmla="*/ 43 h 246"/>
                <a:gd name="T96" fmla="*/ 0 w 90"/>
                <a:gd name="T97" fmla="*/ 52 h 246"/>
                <a:gd name="T98" fmla="*/ 0 w 90"/>
                <a:gd name="T99" fmla="*/ 241 h 246"/>
                <a:gd name="T100" fmla="*/ 5 w 90"/>
                <a:gd name="T101" fmla="*/ 246 h 246"/>
                <a:gd name="T102" fmla="*/ 8 w 90"/>
                <a:gd name="T103" fmla="*/ 246 h 246"/>
                <a:gd name="T104" fmla="*/ 87 w 90"/>
                <a:gd name="T105" fmla="*/ 201 h 246"/>
                <a:gd name="T106" fmla="*/ 90 w 90"/>
                <a:gd name="T107" fmla="*/ 197 h 246"/>
                <a:gd name="T108" fmla="*/ 90 w 90"/>
                <a:gd name="T109" fmla="*/ 5 h 246"/>
                <a:gd name="T110" fmla="*/ 85 w 90"/>
                <a:gd name="T111"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0" h="246">
                  <a:moveTo>
                    <a:pt x="21" y="187"/>
                  </a:moveTo>
                  <a:cubicBezTo>
                    <a:pt x="20" y="187"/>
                    <a:pt x="19" y="186"/>
                    <a:pt x="19" y="186"/>
                  </a:cubicBezTo>
                  <a:cubicBezTo>
                    <a:pt x="18" y="185"/>
                    <a:pt x="19" y="183"/>
                    <a:pt x="20" y="183"/>
                  </a:cubicBezTo>
                  <a:cubicBezTo>
                    <a:pt x="68" y="155"/>
                    <a:pt x="68" y="155"/>
                    <a:pt x="68" y="155"/>
                  </a:cubicBezTo>
                  <a:cubicBezTo>
                    <a:pt x="68" y="155"/>
                    <a:pt x="69" y="155"/>
                    <a:pt x="69" y="155"/>
                  </a:cubicBezTo>
                  <a:cubicBezTo>
                    <a:pt x="70" y="155"/>
                    <a:pt x="70" y="155"/>
                    <a:pt x="71" y="156"/>
                  </a:cubicBezTo>
                  <a:cubicBezTo>
                    <a:pt x="71" y="157"/>
                    <a:pt x="71" y="158"/>
                    <a:pt x="70" y="159"/>
                  </a:cubicBezTo>
                  <a:cubicBezTo>
                    <a:pt x="22" y="186"/>
                    <a:pt x="22" y="186"/>
                    <a:pt x="22" y="186"/>
                  </a:cubicBezTo>
                  <a:cubicBezTo>
                    <a:pt x="22" y="187"/>
                    <a:pt x="21" y="187"/>
                    <a:pt x="21" y="187"/>
                  </a:cubicBezTo>
                  <a:moveTo>
                    <a:pt x="21" y="165"/>
                  </a:moveTo>
                  <a:cubicBezTo>
                    <a:pt x="20" y="165"/>
                    <a:pt x="19" y="165"/>
                    <a:pt x="19" y="164"/>
                  </a:cubicBezTo>
                  <a:cubicBezTo>
                    <a:pt x="18" y="163"/>
                    <a:pt x="19" y="162"/>
                    <a:pt x="20" y="161"/>
                  </a:cubicBezTo>
                  <a:cubicBezTo>
                    <a:pt x="68" y="133"/>
                    <a:pt x="68" y="133"/>
                    <a:pt x="68" y="133"/>
                  </a:cubicBezTo>
                  <a:cubicBezTo>
                    <a:pt x="68" y="133"/>
                    <a:pt x="69" y="133"/>
                    <a:pt x="69" y="133"/>
                  </a:cubicBezTo>
                  <a:cubicBezTo>
                    <a:pt x="70" y="133"/>
                    <a:pt x="70" y="134"/>
                    <a:pt x="71" y="134"/>
                  </a:cubicBezTo>
                  <a:cubicBezTo>
                    <a:pt x="71" y="135"/>
                    <a:pt x="71" y="137"/>
                    <a:pt x="70" y="137"/>
                  </a:cubicBezTo>
                  <a:cubicBezTo>
                    <a:pt x="22" y="165"/>
                    <a:pt x="22" y="165"/>
                    <a:pt x="22" y="165"/>
                  </a:cubicBezTo>
                  <a:cubicBezTo>
                    <a:pt x="22" y="165"/>
                    <a:pt x="21" y="165"/>
                    <a:pt x="21" y="165"/>
                  </a:cubicBezTo>
                  <a:moveTo>
                    <a:pt x="21" y="144"/>
                  </a:moveTo>
                  <a:cubicBezTo>
                    <a:pt x="20" y="144"/>
                    <a:pt x="19" y="143"/>
                    <a:pt x="19" y="143"/>
                  </a:cubicBezTo>
                  <a:cubicBezTo>
                    <a:pt x="18" y="142"/>
                    <a:pt x="19" y="140"/>
                    <a:pt x="20" y="140"/>
                  </a:cubicBezTo>
                  <a:cubicBezTo>
                    <a:pt x="68" y="112"/>
                    <a:pt x="68" y="112"/>
                    <a:pt x="68" y="112"/>
                  </a:cubicBezTo>
                  <a:cubicBezTo>
                    <a:pt x="68" y="112"/>
                    <a:pt x="69" y="112"/>
                    <a:pt x="69" y="112"/>
                  </a:cubicBezTo>
                  <a:cubicBezTo>
                    <a:pt x="70" y="112"/>
                    <a:pt x="70" y="112"/>
                    <a:pt x="71" y="113"/>
                  </a:cubicBezTo>
                  <a:cubicBezTo>
                    <a:pt x="71" y="114"/>
                    <a:pt x="71" y="115"/>
                    <a:pt x="70" y="116"/>
                  </a:cubicBezTo>
                  <a:cubicBezTo>
                    <a:pt x="22" y="144"/>
                    <a:pt x="22" y="144"/>
                    <a:pt x="22" y="144"/>
                  </a:cubicBezTo>
                  <a:cubicBezTo>
                    <a:pt x="22" y="144"/>
                    <a:pt x="21" y="144"/>
                    <a:pt x="21" y="144"/>
                  </a:cubicBezTo>
                  <a:moveTo>
                    <a:pt x="21" y="122"/>
                  </a:moveTo>
                  <a:cubicBezTo>
                    <a:pt x="20" y="122"/>
                    <a:pt x="19" y="122"/>
                    <a:pt x="19" y="121"/>
                  </a:cubicBezTo>
                  <a:cubicBezTo>
                    <a:pt x="18" y="120"/>
                    <a:pt x="19" y="119"/>
                    <a:pt x="20" y="119"/>
                  </a:cubicBezTo>
                  <a:cubicBezTo>
                    <a:pt x="68" y="91"/>
                    <a:pt x="68" y="91"/>
                    <a:pt x="68" y="91"/>
                  </a:cubicBezTo>
                  <a:cubicBezTo>
                    <a:pt x="68" y="91"/>
                    <a:pt x="69" y="90"/>
                    <a:pt x="69" y="90"/>
                  </a:cubicBezTo>
                  <a:cubicBezTo>
                    <a:pt x="70" y="90"/>
                    <a:pt x="70" y="91"/>
                    <a:pt x="71" y="91"/>
                  </a:cubicBezTo>
                  <a:cubicBezTo>
                    <a:pt x="71" y="93"/>
                    <a:pt x="71" y="94"/>
                    <a:pt x="70" y="94"/>
                  </a:cubicBezTo>
                  <a:cubicBezTo>
                    <a:pt x="22" y="122"/>
                    <a:pt x="22" y="122"/>
                    <a:pt x="22" y="122"/>
                  </a:cubicBezTo>
                  <a:cubicBezTo>
                    <a:pt x="22" y="122"/>
                    <a:pt x="21" y="122"/>
                    <a:pt x="21" y="122"/>
                  </a:cubicBezTo>
                  <a:moveTo>
                    <a:pt x="21" y="101"/>
                  </a:moveTo>
                  <a:cubicBezTo>
                    <a:pt x="20" y="101"/>
                    <a:pt x="19" y="101"/>
                    <a:pt x="19" y="100"/>
                  </a:cubicBezTo>
                  <a:cubicBezTo>
                    <a:pt x="18" y="99"/>
                    <a:pt x="19" y="98"/>
                    <a:pt x="20" y="97"/>
                  </a:cubicBezTo>
                  <a:cubicBezTo>
                    <a:pt x="68" y="69"/>
                    <a:pt x="68" y="69"/>
                    <a:pt x="68" y="69"/>
                  </a:cubicBezTo>
                  <a:cubicBezTo>
                    <a:pt x="68" y="69"/>
                    <a:pt x="69" y="69"/>
                    <a:pt x="69" y="69"/>
                  </a:cubicBezTo>
                  <a:cubicBezTo>
                    <a:pt x="70" y="69"/>
                    <a:pt x="70" y="69"/>
                    <a:pt x="71" y="70"/>
                  </a:cubicBezTo>
                  <a:cubicBezTo>
                    <a:pt x="71" y="71"/>
                    <a:pt x="71" y="72"/>
                    <a:pt x="70" y="73"/>
                  </a:cubicBezTo>
                  <a:cubicBezTo>
                    <a:pt x="22" y="101"/>
                    <a:pt x="22" y="101"/>
                    <a:pt x="22" y="101"/>
                  </a:cubicBezTo>
                  <a:cubicBezTo>
                    <a:pt x="22" y="101"/>
                    <a:pt x="21" y="101"/>
                    <a:pt x="21" y="101"/>
                  </a:cubicBezTo>
                  <a:moveTo>
                    <a:pt x="85" y="0"/>
                  </a:moveTo>
                  <a:cubicBezTo>
                    <a:pt x="84" y="0"/>
                    <a:pt x="83" y="0"/>
                    <a:pt x="82" y="0"/>
                  </a:cubicBezTo>
                  <a:cubicBezTo>
                    <a:pt x="5" y="43"/>
                    <a:pt x="5" y="43"/>
                    <a:pt x="5" y="43"/>
                  </a:cubicBezTo>
                  <a:cubicBezTo>
                    <a:pt x="2" y="45"/>
                    <a:pt x="0" y="48"/>
                    <a:pt x="0" y="52"/>
                  </a:cubicBezTo>
                  <a:cubicBezTo>
                    <a:pt x="0" y="241"/>
                    <a:pt x="0" y="241"/>
                    <a:pt x="0" y="241"/>
                  </a:cubicBezTo>
                  <a:cubicBezTo>
                    <a:pt x="0" y="244"/>
                    <a:pt x="3" y="246"/>
                    <a:pt x="5" y="246"/>
                  </a:cubicBezTo>
                  <a:cubicBezTo>
                    <a:pt x="6" y="246"/>
                    <a:pt x="7" y="246"/>
                    <a:pt x="8" y="246"/>
                  </a:cubicBezTo>
                  <a:cubicBezTo>
                    <a:pt x="87" y="201"/>
                    <a:pt x="87" y="201"/>
                    <a:pt x="87" y="201"/>
                  </a:cubicBezTo>
                  <a:cubicBezTo>
                    <a:pt x="89" y="201"/>
                    <a:pt x="90" y="199"/>
                    <a:pt x="90" y="197"/>
                  </a:cubicBezTo>
                  <a:cubicBezTo>
                    <a:pt x="90" y="5"/>
                    <a:pt x="90" y="5"/>
                    <a:pt x="90" y="5"/>
                  </a:cubicBezTo>
                  <a:cubicBezTo>
                    <a:pt x="90" y="2"/>
                    <a:pt x="87" y="0"/>
                    <a:pt x="85" y="0"/>
                  </a:cubicBezTo>
                </a:path>
              </a:pathLst>
            </a:custGeom>
            <a:solidFill>
              <a:srgbClr val="5D48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4" name="Freeform 190">
              <a:extLst>
                <a:ext uri="{FF2B5EF4-FFF2-40B4-BE49-F238E27FC236}">
                  <a16:creationId xmlns:a16="http://schemas.microsoft.com/office/drawing/2014/main" id="{1E2B525A-16BD-4CC9-BC2C-DC33DFF70DA5}"/>
                </a:ext>
              </a:extLst>
            </p:cNvPr>
            <p:cNvSpPr>
              <a:spLocks/>
            </p:cNvSpPr>
            <p:nvPr/>
          </p:nvSpPr>
          <p:spPr bwMode="auto">
            <a:xfrm>
              <a:off x="6923" y="2466"/>
              <a:ext cx="125" cy="76"/>
            </a:xfrm>
            <a:custGeom>
              <a:avLst/>
              <a:gdLst>
                <a:gd name="T0" fmla="*/ 51 w 53"/>
                <a:gd name="T1" fmla="*/ 0 h 32"/>
                <a:gd name="T2" fmla="*/ 50 w 53"/>
                <a:gd name="T3" fmla="*/ 0 h 32"/>
                <a:gd name="T4" fmla="*/ 2 w 53"/>
                <a:gd name="T5" fmla="*/ 28 h 32"/>
                <a:gd name="T6" fmla="*/ 1 w 53"/>
                <a:gd name="T7" fmla="*/ 31 h 32"/>
                <a:gd name="T8" fmla="*/ 3 w 53"/>
                <a:gd name="T9" fmla="*/ 32 h 32"/>
                <a:gd name="T10" fmla="*/ 4 w 53"/>
                <a:gd name="T11" fmla="*/ 32 h 32"/>
                <a:gd name="T12" fmla="*/ 52 w 53"/>
                <a:gd name="T13" fmla="*/ 4 h 32"/>
                <a:gd name="T14" fmla="*/ 53 w 53"/>
                <a:gd name="T15" fmla="*/ 1 h 32"/>
                <a:gd name="T16" fmla="*/ 51 w 53"/>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32">
                  <a:moveTo>
                    <a:pt x="51" y="0"/>
                  </a:moveTo>
                  <a:cubicBezTo>
                    <a:pt x="51" y="0"/>
                    <a:pt x="50" y="0"/>
                    <a:pt x="50" y="0"/>
                  </a:cubicBezTo>
                  <a:cubicBezTo>
                    <a:pt x="2" y="28"/>
                    <a:pt x="2" y="28"/>
                    <a:pt x="2" y="28"/>
                  </a:cubicBezTo>
                  <a:cubicBezTo>
                    <a:pt x="1" y="29"/>
                    <a:pt x="0" y="30"/>
                    <a:pt x="1" y="31"/>
                  </a:cubicBezTo>
                  <a:cubicBezTo>
                    <a:pt x="1" y="32"/>
                    <a:pt x="2" y="32"/>
                    <a:pt x="3" y="32"/>
                  </a:cubicBezTo>
                  <a:cubicBezTo>
                    <a:pt x="3" y="32"/>
                    <a:pt x="4" y="32"/>
                    <a:pt x="4" y="32"/>
                  </a:cubicBezTo>
                  <a:cubicBezTo>
                    <a:pt x="52" y="4"/>
                    <a:pt x="52" y="4"/>
                    <a:pt x="52" y="4"/>
                  </a:cubicBezTo>
                  <a:cubicBezTo>
                    <a:pt x="53" y="3"/>
                    <a:pt x="53" y="2"/>
                    <a:pt x="53" y="1"/>
                  </a:cubicBezTo>
                  <a:cubicBezTo>
                    <a:pt x="52" y="0"/>
                    <a:pt x="52" y="0"/>
                    <a:pt x="5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191">
              <a:extLst>
                <a:ext uri="{FF2B5EF4-FFF2-40B4-BE49-F238E27FC236}">
                  <a16:creationId xmlns:a16="http://schemas.microsoft.com/office/drawing/2014/main" id="{644A5A34-72EE-40B2-934B-407BB5697E16}"/>
                </a:ext>
              </a:extLst>
            </p:cNvPr>
            <p:cNvSpPr>
              <a:spLocks/>
            </p:cNvSpPr>
            <p:nvPr/>
          </p:nvSpPr>
          <p:spPr bwMode="auto">
            <a:xfrm>
              <a:off x="6923" y="2516"/>
              <a:ext cx="125" cy="76"/>
            </a:xfrm>
            <a:custGeom>
              <a:avLst/>
              <a:gdLst>
                <a:gd name="T0" fmla="*/ 51 w 53"/>
                <a:gd name="T1" fmla="*/ 0 h 32"/>
                <a:gd name="T2" fmla="*/ 50 w 53"/>
                <a:gd name="T3" fmla="*/ 1 h 32"/>
                <a:gd name="T4" fmla="*/ 2 w 53"/>
                <a:gd name="T5" fmla="*/ 29 h 32"/>
                <a:gd name="T6" fmla="*/ 1 w 53"/>
                <a:gd name="T7" fmla="*/ 31 h 32"/>
                <a:gd name="T8" fmla="*/ 3 w 53"/>
                <a:gd name="T9" fmla="*/ 32 h 32"/>
                <a:gd name="T10" fmla="*/ 4 w 53"/>
                <a:gd name="T11" fmla="*/ 32 h 32"/>
                <a:gd name="T12" fmla="*/ 52 w 53"/>
                <a:gd name="T13" fmla="*/ 4 h 32"/>
                <a:gd name="T14" fmla="*/ 53 w 53"/>
                <a:gd name="T15" fmla="*/ 1 h 32"/>
                <a:gd name="T16" fmla="*/ 51 w 53"/>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32">
                  <a:moveTo>
                    <a:pt x="51" y="0"/>
                  </a:moveTo>
                  <a:cubicBezTo>
                    <a:pt x="51" y="0"/>
                    <a:pt x="50" y="1"/>
                    <a:pt x="50" y="1"/>
                  </a:cubicBezTo>
                  <a:cubicBezTo>
                    <a:pt x="2" y="29"/>
                    <a:pt x="2" y="29"/>
                    <a:pt x="2" y="29"/>
                  </a:cubicBezTo>
                  <a:cubicBezTo>
                    <a:pt x="1" y="29"/>
                    <a:pt x="0" y="30"/>
                    <a:pt x="1" y="31"/>
                  </a:cubicBezTo>
                  <a:cubicBezTo>
                    <a:pt x="1" y="32"/>
                    <a:pt x="2" y="32"/>
                    <a:pt x="3" y="32"/>
                  </a:cubicBezTo>
                  <a:cubicBezTo>
                    <a:pt x="3" y="32"/>
                    <a:pt x="4" y="32"/>
                    <a:pt x="4" y="32"/>
                  </a:cubicBezTo>
                  <a:cubicBezTo>
                    <a:pt x="52" y="4"/>
                    <a:pt x="52" y="4"/>
                    <a:pt x="52" y="4"/>
                  </a:cubicBezTo>
                  <a:cubicBezTo>
                    <a:pt x="53" y="4"/>
                    <a:pt x="53" y="3"/>
                    <a:pt x="53" y="1"/>
                  </a:cubicBezTo>
                  <a:cubicBezTo>
                    <a:pt x="52" y="1"/>
                    <a:pt x="52" y="0"/>
                    <a:pt x="5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6" name="Freeform 192">
              <a:extLst>
                <a:ext uri="{FF2B5EF4-FFF2-40B4-BE49-F238E27FC236}">
                  <a16:creationId xmlns:a16="http://schemas.microsoft.com/office/drawing/2014/main" id="{A055E80C-044C-45DA-A510-0FFE063765A5}"/>
                </a:ext>
              </a:extLst>
            </p:cNvPr>
            <p:cNvSpPr>
              <a:spLocks/>
            </p:cNvSpPr>
            <p:nvPr/>
          </p:nvSpPr>
          <p:spPr bwMode="auto">
            <a:xfrm>
              <a:off x="6923" y="2568"/>
              <a:ext cx="125" cy="76"/>
            </a:xfrm>
            <a:custGeom>
              <a:avLst/>
              <a:gdLst>
                <a:gd name="T0" fmla="*/ 51 w 53"/>
                <a:gd name="T1" fmla="*/ 0 h 32"/>
                <a:gd name="T2" fmla="*/ 50 w 53"/>
                <a:gd name="T3" fmla="*/ 0 h 32"/>
                <a:gd name="T4" fmla="*/ 2 w 53"/>
                <a:gd name="T5" fmla="*/ 28 h 32"/>
                <a:gd name="T6" fmla="*/ 1 w 53"/>
                <a:gd name="T7" fmla="*/ 31 h 32"/>
                <a:gd name="T8" fmla="*/ 3 w 53"/>
                <a:gd name="T9" fmla="*/ 32 h 32"/>
                <a:gd name="T10" fmla="*/ 4 w 53"/>
                <a:gd name="T11" fmla="*/ 32 h 32"/>
                <a:gd name="T12" fmla="*/ 52 w 53"/>
                <a:gd name="T13" fmla="*/ 4 h 32"/>
                <a:gd name="T14" fmla="*/ 53 w 53"/>
                <a:gd name="T15" fmla="*/ 1 h 32"/>
                <a:gd name="T16" fmla="*/ 51 w 53"/>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32">
                  <a:moveTo>
                    <a:pt x="51" y="0"/>
                  </a:moveTo>
                  <a:cubicBezTo>
                    <a:pt x="51" y="0"/>
                    <a:pt x="50" y="0"/>
                    <a:pt x="50" y="0"/>
                  </a:cubicBezTo>
                  <a:cubicBezTo>
                    <a:pt x="2" y="28"/>
                    <a:pt x="2" y="28"/>
                    <a:pt x="2" y="28"/>
                  </a:cubicBezTo>
                  <a:cubicBezTo>
                    <a:pt x="1" y="28"/>
                    <a:pt x="0" y="30"/>
                    <a:pt x="1" y="31"/>
                  </a:cubicBezTo>
                  <a:cubicBezTo>
                    <a:pt x="1" y="31"/>
                    <a:pt x="2" y="32"/>
                    <a:pt x="3" y="32"/>
                  </a:cubicBezTo>
                  <a:cubicBezTo>
                    <a:pt x="3" y="32"/>
                    <a:pt x="4" y="32"/>
                    <a:pt x="4" y="32"/>
                  </a:cubicBezTo>
                  <a:cubicBezTo>
                    <a:pt x="52" y="4"/>
                    <a:pt x="52" y="4"/>
                    <a:pt x="52" y="4"/>
                  </a:cubicBezTo>
                  <a:cubicBezTo>
                    <a:pt x="53" y="3"/>
                    <a:pt x="53" y="2"/>
                    <a:pt x="53" y="1"/>
                  </a:cubicBezTo>
                  <a:cubicBezTo>
                    <a:pt x="52" y="0"/>
                    <a:pt x="52" y="0"/>
                    <a:pt x="5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7" name="Freeform 193">
              <a:extLst>
                <a:ext uri="{FF2B5EF4-FFF2-40B4-BE49-F238E27FC236}">
                  <a16:creationId xmlns:a16="http://schemas.microsoft.com/office/drawing/2014/main" id="{FC563785-88DF-4A5E-9365-FD0D03CA1C74}"/>
                </a:ext>
              </a:extLst>
            </p:cNvPr>
            <p:cNvSpPr>
              <a:spLocks/>
            </p:cNvSpPr>
            <p:nvPr/>
          </p:nvSpPr>
          <p:spPr bwMode="auto">
            <a:xfrm>
              <a:off x="6923" y="2618"/>
              <a:ext cx="125" cy="75"/>
            </a:xfrm>
            <a:custGeom>
              <a:avLst/>
              <a:gdLst>
                <a:gd name="T0" fmla="*/ 51 w 53"/>
                <a:gd name="T1" fmla="*/ 0 h 32"/>
                <a:gd name="T2" fmla="*/ 50 w 53"/>
                <a:gd name="T3" fmla="*/ 0 h 32"/>
                <a:gd name="T4" fmla="*/ 2 w 53"/>
                <a:gd name="T5" fmla="*/ 28 h 32"/>
                <a:gd name="T6" fmla="*/ 1 w 53"/>
                <a:gd name="T7" fmla="*/ 31 h 32"/>
                <a:gd name="T8" fmla="*/ 3 w 53"/>
                <a:gd name="T9" fmla="*/ 32 h 32"/>
                <a:gd name="T10" fmla="*/ 4 w 53"/>
                <a:gd name="T11" fmla="*/ 32 h 32"/>
                <a:gd name="T12" fmla="*/ 52 w 53"/>
                <a:gd name="T13" fmla="*/ 4 h 32"/>
                <a:gd name="T14" fmla="*/ 53 w 53"/>
                <a:gd name="T15" fmla="*/ 1 h 32"/>
                <a:gd name="T16" fmla="*/ 51 w 53"/>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32">
                  <a:moveTo>
                    <a:pt x="51" y="0"/>
                  </a:moveTo>
                  <a:cubicBezTo>
                    <a:pt x="51" y="0"/>
                    <a:pt x="50" y="0"/>
                    <a:pt x="50" y="0"/>
                  </a:cubicBezTo>
                  <a:cubicBezTo>
                    <a:pt x="2" y="28"/>
                    <a:pt x="2" y="28"/>
                    <a:pt x="2" y="28"/>
                  </a:cubicBezTo>
                  <a:cubicBezTo>
                    <a:pt x="1" y="29"/>
                    <a:pt x="0" y="30"/>
                    <a:pt x="1" y="31"/>
                  </a:cubicBezTo>
                  <a:cubicBezTo>
                    <a:pt x="1" y="32"/>
                    <a:pt x="2" y="32"/>
                    <a:pt x="3" y="32"/>
                  </a:cubicBezTo>
                  <a:cubicBezTo>
                    <a:pt x="3" y="32"/>
                    <a:pt x="4" y="32"/>
                    <a:pt x="4" y="32"/>
                  </a:cubicBezTo>
                  <a:cubicBezTo>
                    <a:pt x="52" y="4"/>
                    <a:pt x="52" y="4"/>
                    <a:pt x="52" y="4"/>
                  </a:cubicBezTo>
                  <a:cubicBezTo>
                    <a:pt x="53" y="4"/>
                    <a:pt x="53" y="2"/>
                    <a:pt x="53" y="1"/>
                  </a:cubicBezTo>
                  <a:cubicBezTo>
                    <a:pt x="52" y="1"/>
                    <a:pt x="52" y="0"/>
                    <a:pt x="5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 name="Freeform 194">
              <a:extLst>
                <a:ext uri="{FF2B5EF4-FFF2-40B4-BE49-F238E27FC236}">
                  <a16:creationId xmlns:a16="http://schemas.microsoft.com/office/drawing/2014/main" id="{B691E0B5-D28E-4DEF-A77F-7E87754A3D3F}"/>
                </a:ext>
              </a:extLst>
            </p:cNvPr>
            <p:cNvSpPr>
              <a:spLocks/>
            </p:cNvSpPr>
            <p:nvPr/>
          </p:nvSpPr>
          <p:spPr bwMode="auto">
            <a:xfrm>
              <a:off x="6923" y="2670"/>
              <a:ext cx="125" cy="75"/>
            </a:xfrm>
            <a:custGeom>
              <a:avLst/>
              <a:gdLst>
                <a:gd name="T0" fmla="*/ 51 w 53"/>
                <a:gd name="T1" fmla="*/ 0 h 32"/>
                <a:gd name="T2" fmla="*/ 50 w 53"/>
                <a:gd name="T3" fmla="*/ 0 h 32"/>
                <a:gd name="T4" fmla="*/ 2 w 53"/>
                <a:gd name="T5" fmla="*/ 28 h 32"/>
                <a:gd name="T6" fmla="*/ 1 w 53"/>
                <a:gd name="T7" fmla="*/ 31 h 32"/>
                <a:gd name="T8" fmla="*/ 3 w 53"/>
                <a:gd name="T9" fmla="*/ 32 h 32"/>
                <a:gd name="T10" fmla="*/ 4 w 53"/>
                <a:gd name="T11" fmla="*/ 31 h 32"/>
                <a:gd name="T12" fmla="*/ 52 w 53"/>
                <a:gd name="T13" fmla="*/ 4 h 32"/>
                <a:gd name="T14" fmla="*/ 53 w 53"/>
                <a:gd name="T15" fmla="*/ 1 h 32"/>
                <a:gd name="T16" fmla="*/ 51 w 53"/>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32">
                  <a:moveTo>
                    <a:pt x="51" y="0"/>
                  </a:moveTo>
                  <a:cubicBezTo>
                    <a:pt x="51" y="0"/>
                    <a:pt x="50" y="0"/>
                    <a:pt x="50" y="0"/>
                  </a:cubicBezTo>
                  <a:cubicBezTo>
                    <a:pt x="2" y="28"/>
                    <a:pt x="2" y="28"/>
                    <a:pt x="2" y="28"/>
                  </a:cubicBezTo>
                  <a:cubicBezTo>
                    <a:pt x="1" y="28"/>
                    <a:pt x="0" y="30"/>
                    <a:pt x="1" y="31"/>
                  </a:cubicBezTo>
                  <a:cubicBezTo>
                    <a:pt x="1" y="31"/>
                    <a:pt x="2" y="32"/>
                    <a:pt x="3" y="32"/>
                  </a:cubicBezTo>
                  <a:cubicBezTo>
                    <a:pt x="3" y="32"/>
                    <a:pt x="4" y="32"/>
                    <a:pt x="4" y="31"/>
                  </a:cubicBezTo>
                  <a:cubicBezTo>
                    <a:pt x="52" y="4"/>
                    <a:pt x="52" y="4"/>
                    <a:pt x="52" y="4"/>
                  </a:cubicBezTo>
                  <a:cubicBezTo>
                    <a:pt x="53" y="3"/>
                    <a:pt x="53" y="2"/>
                    <a:pt x="53" y="1"/>
                  </a:cubicBezTo>
                  <a:cubicBezTo>
                    <a:pt x="52" y="0"/>
                    <a:pt x="52" y="0"/>
                    <a:pt x="5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195">
              <a:extLst>
                <a:ext uri="{FF2B5EF4-FFF2-40B4-BE49-F238E27FC236}">
                  <a16:creationId xmlns:a16="http://schemas.microsoft.com/office/drawing/2014/main" id="{D7A65621-5A2F-4A33-87B0-0AC3D8F65EB5}"/>
                </a:ext>
              </a:extLst>
            </p:cNvPr>
            <p:cNvSpPr>
              <a:spLocks/>
            </p:cNvSpPr>
            <p:nvPr/>
          </p:nvSpPr>
          <p:spPr bwMode="auto">
            <a:xfrm>
              <a:off x="6016" y="3583"/>
              <a:ext cx="168" cy="173"/>
            </a:xfrm>
            <a:custGeom>
              <a:avLst/>
              <a:gdLst>
                <a:gd name="T0" fmla="*/ 64 w 71"/>
                <a:gd name="T1" fmla="*/ 0 h 73"/>
                <a:gd name="T2" fmla="*/ 60 w 71"/>
                <a:gd name="T3" fmla="*/ 2 h 73"/>
                <a:gd name="T4" fmla="*/ 26 w 71"/>
                <a:gd name="T5" fmla="*/ 61 h 73"/>
                <a:gd name="T6" fmla="*/ 8 w 71"/>
                <a:gd name="T7" fmla="*/ 50 h 73"/>
                <a:gd name="T8" fmla="*/ 6 w 71"/>
                <a:gd name="T9" fmla="*/ 49 h 73"/>
                <a:gd name="T10" fmla="*/ 1 w 71"/>
                <a:gd name="T11" fmla="*/ 52 h 73"/>
                <a:gd name="T12" fmla="*/ 3 w 71"/>
                <a:gd name="T13" fmla="*/ 59 h 73"/>
                <a:gd name="T14" fmla="*/ 25 w 71"/>
                <a:gd name="T15" fmla="*/ 73 h 73"/>
                <a:gd name="T16" fmla="*/ 28 w 71"/>
                <a:gd name="T17" fmla="*/ 73 h 73"/>
                <a:gd name="T18" fmla="*/ 29 w 71"/>
                <a:gd name="T19" fmla="*/ 73 h 73"/>
                <a:gd name="T20" fmla="*/ 33 w 71"/>
                <a:gd name="T21" fmla="*/ 71 h 73"/>
                <a:gd name="T22" fmla="*/ 69 w 71"/>
                <a:gd name="T23" fmla="*/ 7 h 73"/>
                <a:gd name="T24" fmla="*/ 67 w 71"/>
                <a:gd name="T25" fmla="*/ 0 h 73"/>
                <a:gd name="T26" fmla="*/ 64 w 71"/>
                <a:gd name="T2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73">
                  <a:moveTo>
                    <a:pt x="64" y="0"/>
                  </a:moveTo>
                  <a:cubicBezTo>
                    <a:pt x="63" y="0"/>
                    <a:pt x="61" y="1"/>
                    <a:pt x="60" y="2"/>
                  </a:cubicBezTo>
                  <a:cubicBezTo>
                    <a:pt x="26" y="61"/>
                    <a:pt x="26" y="61"/>
                    <a:pt x="26" y="61"/>
                  </a:cubicBezTo>
                  <a:cubicBezTo>
                    <a:pt x="8" y="50"/>
                    <a:pt x="8" y="50"/>
                    <a:pt x="8" y="50"/>
                  </a:cubicBezTo>
                  <a:cubicBezTo>
                    <a:pt x="7" y="49"/>
                    <a:pt x="6" y="49"/>
                    <a:pt x="6" y="49"/>
                  </a:cubicBezTo>
                  <a:cubicBezTo>
                    <a:pt x="4" y="49"/>
                    <a:pt x="2" y="50"/>
                    <a:pt x="1" y="52"/>
                  </a:cubicBezTo>
                  <a:cubicBezTo>
                    <a:pt x="0" y="54"/>
                    <a:pt x="0" y="58"/>
                    <a:pt x="3" y="59"/>
                  </a:cubicBezTo>
                  <a:cubicBezTo>
                    <a:pt x="25" y="73"/>
                    <a:pt x="25" y="73"/>
                    <a:pt x="25" y="73"/>
                  </a:cubicBezTo>
                  <a:cubicBezTo>
                    <a:pt x="26" y="73"/>
                    <a:pt x="27" y="73"/>
                    <a:pt x="28" y="73"/>
                  </a:cubicBezTo>
                  <a:cubicBezTo>
                    <a:pt x="28" y="73"/>
                    <a:pt x="29" y="73"/>
                    <a:pt x="29" y="73"/>
                  </a:cubicBezTo>
                  <a:cubicBezTo>
                    <a:pt x="31" y="73"/>
                    <a:pt x="32" y="72"/>
                    <a:pt x="33" y="71"/>
                  </a:cubicBezTo>
                  <a:cubicBezTo>
                    <a:pt x="69" y="7"/>
                    <a:pt x="69" y="7"/>
                    <a:pt x="69" y="7"/>
                  </a:cubicBezTo>
                  <a:cubicBezTo>
                    <a:pt x="71" y="5"/>
                    <a:pt x="70" y="2"/>
                    <a:pt x="67" y="0"/>
                  </a:cubicBezTo>
                  <a:cubicBezTo>
                    <a:pt x="66" y="0"/>
                    <a:pt x="65" y="0"/>
                    <a:pt x="64" y="0"/>
                  </a:cubicBezTo>
                </a:path>
              </a:pathLst>
            </a:custGeom>
            <a:solidFill>
              <a:srgbClr val="5D48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 name="Freeform 196">
              <a:extLst>
                <a:ext uri="{FF2B5EF4-FFF2-40B4-BE49-F238E27FC236}">
                  <a16:creationId xmlns:a16="http://schemas.microsoft.com/office/drawing/2014/main" id="{74826BBC-3D03-4BF8-9B99-5E8598B9F490}"/>
                </a:ext>
              </a:extLst>
            </p:cNvPr>
            <p:cNvSpPr>
              <a:spLocks noEditPoints="1"/>
            </p:cNvSpPr>
            <p:nvPr/>
          </p:nvSpPr>
          <p:spPr bwMode="auto">
            <a:xfrm>
              <a:off x="5919" y="2180"/>
              <a:ext cx="890" cy="1377"/>
            </a:xfrm>
            <a:custGeom>
              <a:avLst/>
              <a:gdLst>
                <a:gd name="T0" fmla="*/ 84 w 376"/>
                <a:gd name="T1" fmla="*/ 344 h 582"/>
                <a:gd name="T2" fmla="*/ 63 w 376"/>
                <a:gd name="T3" fmla="*/ 331 h 582"/>
                <a:gd name="T4" fmla="*/ 83 w 376"/>
                <a:gd name="T5" fmla="*/ 296 h 582"/>
                <a:gd name="T6" fmla="*/ 87 w 376"/>
                <a:gd name="T7" fmla="*/ 295 h 582"/>
                <a:gd name="T8" fmla="*/ 71 w 376"/>
                <a:gd name="T9" fmla="*/ 329 h 582"/>
                <a:gd name="T10" fmla="*/ 88 w 376"/>
                <a:gd name="T11" fmla="*/ 343 h 582"/>
                <a:gd name="T12" fmla="*/ 172 w 376"/>
                <a:gd name="T13" fmla="*/ 357 h 582"/>
                <a:gd name="T14" fmla="*/ 199 w 376"/>
                <a:gd name="T15" fmla="*/ 209 h 582"/>
                <a:gd name="T16" fmla="*/ 260 w 376"/>
                <a:gd name="T17" fmla="*/ 244 h 582"/>
                <a:gd name="T18" fmla="*/ 172 w 376"/>
                <a:gd name="T19" fmla="*/ 357 h 582"/>
                <a:gd name="T20" fmla="*/ 290 w 376"/>
                <a:gd name="T21" fmla="*/ 224 h 582"/>
                <a:gd name="T22" fmla="*/ 306 w 376"/>
                <a:gd name="T23" fmla="*/ 190 h 582"/>
                <a:gd name="T24" fmla="*/ 288 w 376"/>
                <a:gd name="T25" fmla="*/ 177 h 582"/>
                <a:gd name="T26" fmla="*/ 293 w 376"/>
                <a:gd name="T27" fmla="*/ 175 h 582"/>
                <a:gd name="T28" fmla="*/ 313 w 376"/>
                <a:gd name="T29" fmla="*/ 188 h 582"/>
                <a:gd name="T30" fmla="*/ 294 w 376"/>
                <a:gd name="T31" fmla="*/ 223 h 582"/>
                <a:gd name="T32" fmla="*/ 355 w 376"/>
                <a:gd name="T33" fmla="*/ 24 h 582"/>
                <a:gd name="T34" fmla="*/ 25 w 376"/>
                <a:gd name="T35" fmla="*/ 215 h 582"/>
                <a:gd name="T36" fmla="*/ 21 w 376"/>
                <a:gd name="T37" fmla="*/ 556 h 582"/>
                <a:gd name="T38" fmla="*/ 22 w 376"/>
                <a:gd name="T39" fmla="*/ 558 h 582"/>
                <a:gd name="T40" fmla="*/ 353 w 376"/>
                <a:gd name="T41" fmla="*/ 367 h 582"/>
                <a:gd name="T42" fmla="*/ 356 w 376"/>
                <a:gd name="T43" fmla="*/ 25 h 582"/>
                <a:gd name="T44" fmla="*/ 355 w 376"/>
                <a:gd name="T45" fmla="*/ 24 h 582"/>
                <a:gd name="T46" fmla="*/ 18 w 376"/>
                <a:gd name="T47" fmla="*/ 563 h 582"/>
                <a:gd name="T48" fmla="*/ 14 w 376"/>
                <a:gd name="T49" fmla="*/ 222 h 582"/>
                <a:gd name="T50" fmla="*/ 351 w 376"/>
                <a:gd name="T51" fmla="*/ 19 h 582"/>
                <a:gd name="T52" fmla="*/ 359 w 376"/>
                <a:gd name="T53" fmla="*/ 19 h 582"/>
                <a:gd name="T54" fmla="*/ 362 w 376"/>
                <a:gd name="T55" fmla="*/ 363 h 582"/>
                <a:gd name="T56" fmla="*/ 26 w 376"/>
                <a:gd name="T57" fmla="*/ 563 h 582"/>
                <a:gd name="T58" fmla="*/ 359 w 376"/>
                <a:gd name="T59" fmla="*/ 0 h 582"/>
                <a:gd name="T60" fmla="*/ 16 w 376"/>
                <a:gd name="T61" fmla="*/ 195 h 582"/>
                <a:gd name="T62" fmla="*/ 0 w 376"/>
                <a:gd name="T63" fmla="*/ 565 h 582"/>
                <a:gd name="T64" fmla="*/ 26 w 376"/>
                <a:gd name="T65" fmla="*/ 580 h 582"/>
                <a:gd name="T66" fmla="*/ 376 w 376"/>
                <a:gd name="T67" fmla="*/ 368 h 582"/>
                <a:gd name="T68" fmla="*/ 359 w 376"/>
                <a:gd name="T69"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6" h="582">
                  <a:moveTo>
                    <a:pt x="85" y="344"/>
                  </a:moveTo>
                  <a:cubicBezTo>
                    <a:pt x="85" y="344"/>
                    <a:pt x="84" y="344"/>
                    <a:pt x="84" y="344"/>
                  </a:cubicBezTo>
                  <a:cubicBezTo>
                    <a:pt x="65" y="333"/>
                    <a:pt x="65" y="333"/>
                    <a:pt x="65" y="333"/>
                  </a:cubicBezTo>
                  <a:cubicBezTo>
                    <a:pt x="64" y="333"/>
                    <a:pt x="63" y="332"/>
                    <a:pt x="63" y="331"/>
                  </a:cubicBezTo>
                  <a:cubicBezTo>
                    <a:pt x="63" y="330"/>
                    <a:pt x="63" y="329"/>
                    <a:pt x="64" y="329"/>
                  </a:cubicBezTo>
                  <a:cubicBezTo>
                    <a:pt x="83" y="296"/>
                    <a:pt x="83" y="296"/>
                    <a:pt x="83" y="296"/>
                  </a:cubicBezTo>
                  <a:cubicBezTo>
                    <a:pt x="83" y="295"/>
                    <a:pt x="84" y="294"/>
                    <a:pt x="85" y="294"/>
                  </a:cubicBezTo>
                  <a:cubicBezTo>
                    <a:pt x="86" y="294"/>
                    <a:pt x="86" y="294"/>
                    <a:pt x="87" y="295"/>
                  </a:cubicBezTo>
                  <a:cubicBezTo>
                    <a:pt x="88" y="295"/>
                    <a:pt x="89" y="297"/>
                    <a:pt x="88" y="299"/>
                  </a:cubicBezTo>
                  <a:cubicBezTo>
                    <a:pt x="71" y="329"/>
                    <a:pt x="71" y="329"/>
                    <a:pt x="71" y="329"/>
                  </a:cubicBezTo>
                  <a:cubicBezTo>
                    <a:pt x="87" y="338"/>
                    <a:pt x="87" y="338"/>
                    <a:pt x="87" y="338"/>
                  </a:cubicBezTo>
                  <a:cubicBezTo>
                    <a:pt x="88" y="339"/>
                    <a:pt x="89" y="341"/>
                    <a:pt x="88" y="343"/>
                  </a:cubicBezTo>
                  <a:cubicBezTo>
                    <a:pt x="87" y="344"/>
                    <a:pt x="86" y="344"/>
                    <a:pt x="85" y="344"/>
                  </a:cubicBezTo>
                  <a:moveTo>
                    <a:pt x="172" y="357"/>
                  </a:moveTo>
                  <a:cubicBezTo>
                    <a:pt x="152" y="357"/>
                    <a:pt x="139" y="341"/>
                    <a:pt x="139" y="314"/>
                  </a:cubicBezTo>
                  <a:cubicBezTo>
                    <a:pt x="139" y="275"/>
                    <a:pt x="166" y="229"/>
                    <a:pt x="199" y="209"/>
                  </a:cubicBezTo>
                  <a:cubicBezTo>
                    <a:pt x="209" y="204"/>
                    <a:pt x="218" y="201"/>
                    <a:pt x="226" y="201"/>
                  </a:cubicBezTo>
                  <a:cubicBezTo>
                    <a:pt x="246" y="201"/>
                    <a:pt x="260" y="217"/>
                    <a:pt x="260" y="244"/>
                  </a:cubicBezTo>
                  <a:cubicBezTo>
                    <a:pt x="260" y="283"/>
                    <a:pt x="233" y="330"/>
                    <a:pt x="199" y="349"/>
                  </a:cubicBezTo>
                  <a:cubicBezTo>
                    <a:pt x="190" y="355"/>
                    <a:pt x="180" y="357"/>
                    <a:pt x="172" y="357"/>
                  </a:cubicBezTo>
                  <a:moveTo>
                    <a:pt x="291" y="225"/>
                  </a:moveTo>
                  <a:cubicBezTo>
                    <a:pt x="291" y="225"/>
                    <a:pt x="290" y="225"/>
                    <a:pt x="290" y="224"/>
                  </a:cubicBezTo>
                  <a:cubicBezTo>
                    <a:pt x="288" y="224"/>
                    <a:pt x="288" y="222"/>
                    <a:pt x="289" y="220"/>
                  </a:cubicBezTo>
                  <a:cubicBezTo>
                    <a:pt x="306" y="190"/>
                    <a:pt x="306" y="190"/>
                    <a:pt x="306" y="190"/>
                  </a:cubicBezTo>
                  <a:cubicBezTo>
                    <a:pt x="290" y="181"/>
                    <a:pt x="290" y="181"/>
                    <a:pt x="290" y="181"/>
                  </a:cubicBezTo>
                  <a:cubicBezTo>
                    <a:pt x="288" y="180"/>
                    <a:pt x="288" y="178"/>
                    <a:pt x="288" y="177"/>
                  </a:cubicBezTo>
                  <a:cubicBezTo>
                    <a:pt x="289" y="175"/>
                    <a:pt x="290" y="175"/>
                    <a:pt x="291" y="175"/>
                  </a:cubicBezTo>
                  <a:cubicBezTo>
                    <a:pt x="292" y="175"/>
                    <a:pt x="292" y="175"/>
                    <a:pt x="293" y="175"/>
                  </a:cubicBezTo>
                  <a:cubicBezTo>
                    <a:pt x="312" y="186"/>
                    <a:pt x="312" y="186"/>
                    <a:pt x="312" y="186"/>
                  </a:cubicBezTo>
                  <a:cubicBezTo>
                    <a:pt x="313" y="187"/>
                    <a:pt x="313" y="187"/>
                    <a:pt x="313" y="188"/>
                  </a:cubicBezTo>
                  <a:cubicBezTo>
                    <a:pt x="313" y="189"/>
                    <a:pt x="313" y="190"/>
                    <a:pt x="313" y="191"/>
                  </a:cubicBezTo>
                  <a:cubicBezTo>
                    <a:pt x="294" y="223"/>
                    <a:pt x="294" y="223"/>
                    <a:pt x="294" y="223"/>
                  </a:cubicBezTo>
                  <a:cubicBezTo>
                    <a:pt x="294" y="224"/>
                    <a:pt x="292" y="225"/>
                    <a:pt x="291" y="225"/>
                  </a:cubicBezTo>
                  <a:moveTo>
                    <a:pt x="355" y="24"/>
                  </a:moveTo>
                  <a:cubicBezTo>
                    <a:pt x="355" y="24"/>
                    <a:pt x="355" y="24"/>
                    <a:pt x="355" y="24"/>
                  </a:cubicBezTo>
                  <a:cubicBezTo>
                    <a:pt x="25" y="215"/>
                    <a:pt x="25" y="215"/>
                    <a:pt x="25" y="215"/>
                  </a:cubicBezTo>
                  <a:cubicBezTo>
                    <a:pt x="22" y="216"/>
                    <a:pt x="21" y="219"/>
                    <a:pt x="21" y="222"/>
                  </a:cubicBezTo>
                  <a:cubicBezTo>
                    <a:pt x="21" y="556"/>
                    <a:pt x="21" y="556"/>
                    <a:pt x="21" y="556"/>
                  </a:cubicBezTo>
                  <a:cubicBezTo>
                    <a:pt x="21" y="557"/>
                    <a:pt x="21" y="558"/>
                    <a:pt x="22" y="558"/>
                  </a:cubicBezTo>
                  <a:cubicBezTo>
                    <a:pt x="22" y="558"/>
                    <a:pt x="22" y="558"/>
                    <a:pt x="22" y="558"/>
                  </a:cubicBezTo>
                  <a:cubicBezTo>
                    <a:pt x="23" y="558"/>
                    <a:pt x="23" y="558"/>
                    <a:pt x="23" y="558"/>
                  </a:cubicBezTo>
                  <a:cubicBezTo>
                    <a:pt x="353" y="367"/>
                    <a:pt x="353" y="367"/>
                    <a:pt x="353" y="367"/>
                  </a:cubicBezTo>
                  <a:cubicBezTo>
                    <a:pt x="355" y="366"/>
                    <a:pt x="356" y="365"/>
                    <a:pt x="356" y="363"/>
                  </a:cubicBezTo>
                  <a:cubicBezTo>
                    <a:pt x="356" y="25"/>
                    <a:pt x="356" y="25"/>
                    <a:pt x="356" y="25"/>
                  </a:cubicBezTo>
                  <a:cubicBezTo>
                    <a:pt x="355" y="24"/>
                    <a:pt x="355" y="24"/>
                    <a:pt x="355" y="24"/>
                  </a:cubicBezTo>
                  <a:cubicBezTo>
                    <a:pt x="355" y="24"/>
                    <a:pt x="355" y="24"/>
                    <a:pt x="355" y="24"/>
                  </a:cubicBezTo>
                  <a:moveTo>
                    <a:pt x="22" y="564"/>
                  </a:moveTo>
                  <a:cubicBezTo>
                    <a:pt x="21" y="564"/>
                    <a:pt x="20" y="564"/>
                    <a:pt x="18" y="563"/>
                  </a:cubicBezTo>
                  <a:cubicBezTo>
                    <a:pt x="16" y="562"/>
                    <a:pt x="14" y="559"/>
                    <a:pt x="14" y="556"/>
                  </a:cubicBezTo>
                  <a:cubicBezTo>
                    <a:pt x="14" y="222"/>
                    <a:pt x="14" y="222"/>
                    <a:pt x="14" y="222"/>
                  </a:cubicBezTo>
                  <a:cubicBezTo>
                    <a:pt x="14" y="217"/>
                    <a:pt x="17" y="212"/>
                    <a:pt x="22" y="209"/>
                  </a:cubicBezTo>
                  <a:cubicBezTo>
                    <a:pt x="351" y="19"/>
                    <a:pt x="351" y="19"/>
                    <a:pt x="351" y="19"/>
                  </a:cubicBezTo>
                  <a:cubicBezTo>
                    <a:pt x="353" y="18"/>
                    <a:pt x="354" y="18"/>
                    <a:pt x="355" y="18"/>
                  </a:cubicBezTo>
                  <a:cubicBezTo>
                    <a:pt x="356" y="18"/>
                    <a:pt x="357" y="18"/>
                    <a:pt x="359" y="19"/>
                  </a:cubicBezTo>
                  <a:cubicBezTo>
                    <a:pt x="361" y="20"/>
                    <a:pt x="362" y="22"/>
                    <a:pt x="362" y="25"/>
                  </a:cubicBezTo>
                  <a:cubicBezTo>
                    <a:pt x="362" y="363"/>
                    <a:pt x="362" y="363"/>
                    <a:pt x="362" y="363"/>
                  </a:cubicBezTo>
                  <a:cubicBezTo>
                    <a:pt x="362" y="367"/>
                    <a:pt x="360" y="371"/>
                    <a:pt x="357" y="373"/>
                  </a:cubicBezTo>
                  <a:cubicBezTo>
                    <a:pt x="26" y="563"/>
                    <a:pt x="26" y="563"/>
                    <a:pt x="26" y="563"/>
                  </a:cubicBezTo>
                  <a:cubicBezTo>
                    <a:pt x="25" y="564"/>
                    <a:pt x="24" y="564"/>
                    <a:pt x="22" y="564"/>
                  </a:cubicBezTo>
                  <a:moveTo>
                    <a:pt x="359" y="0"/>
                  </a:moveTo>
                  <a:cubicBezTo>
                    <a:pt x="356" y="0"/>
                    <a:pt x="354" y="1"/>
                    <a:pt x="351" y="2"/>
                  </a:cubicBezTo>
                  <a:cubicBezTo>
                    <a:pt x="16" y="195"/>
                    <a:pt x="16" y="195"/>
                    <a:pt x="16" y="195"/>
                  </a:cubicBezTo>
                  <a:cubicBezTo>
                    <a:pt x="6" y="201"/>
                    <a:pt x="0" y="212"/>
                    <a:pt x="0" y="223"/>
                  </a:cubicBezTo>
                  <a:cubicBezTo>
                    <a:pt x="0" y="565"/>
                    <a:pt x="0" y="565"/>
                    <a:pt x="0" y="565"/>
                  </a:cubicBezTo>
                  <a:cubicBezTo>
                    <a:pt x="0" y="575"/>
                    <a:pt x="8" y="582"/>
                    <a:pt x="17" y="582"/>
                  </a:cubicBezTo>
                  <a:cubicBezTo>
                    <a:pt x="20" y="582"/>
                    <a:pt x="23" y="582"/>
                    <a:pt x="26" y="580"/>
                  </a:cubicBezTo>
                  <a:cubicBezTo>
                    <a:pt x="368" y="383"/>
                    <a:pt x="368" y="383"/>
                    <a:pt x="368" y="383"/>
                  </a:cubicBezTo>
                  <a:cubicBezTo>
                    <a:pt x="373" y="380"/>
                    <a:pt x="376" y="374"/>
                    <a:pt x="376" y="368"/>
                  </a:cubicBezTo>
                  <a:cubicBezTo>
                    <a:pt x="376" y="17"/>
                    <a:pt x="376" y="17"/>
                    <a:pt x="376" y="17"/>
                  </a:cubicBezTo>
                  <a:cubicBezTo>
                    <a:pt x="376" y="7"/>
                    <a:pt x="368" y="0"/>
                    <a:pt x="359" y="0"/>
                  </a:cubicBezTo>
                </a:path>
              </a:pathLst>
            </a:custGeom>
            <a:solidFill>
              <a:srgbClr val="5D48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197">
              <a:extLst>
                <a:ext uri="{FF2B5EF4-FFF2-40B4-BE49-F238E27FC236}">
                  <a16:creationId xmlns:a16="http://schemas.microsoft.com/office/drawing/2014/main" id="{D09D7C12-DE39-4B14-A5E8-641BADE3B22F}"/>
                </a:ext>
              </a:extLst>
            </p:cNvPr>
            <p:cNvSpPr>
              <a:spLocks noEditPoints="1"/>
            </p:cNvSpPr>
            <p:nvPr/>
          </p:nvSpPr>
          <p:spPr bwMode="auto">
            <a:xfrm>
              <a:off x="5952" y="2223"/>
              <a:ext cx="824" cy="1291"/>
            </a:xfrm>
            <a:custGeom>
              <a:avLst/>
              <a:gdLst>
                <a:gd name="T0" fmla="*/ 8 w 348"/>
                <a:gd name="T1" fmla="*/ 540 h 546"/>
                <a:gd name="T2" fmla="*/ 8 w 348"/>
                <a:gd name="T3" fmla="*/ 540 h 546"/>
                <a:gd name="T4" fmla="*/ 7 w 348"/>
                <a:gd name="T5" fmla="*/ 538 h 546"/>
                <a:gd name="T6" fmla="*/ 7 w 348"/>
                <a:gd name="T7" fmla="*/ 204 h 546"/>
                <a:gd name="T8" fmla="*/ 11 w 348"/>
                <a:gd name="T9" fmla="*/ 197 h 546"/>
                <a:gd name="T10" fmla="*/ 341 w 348"/>
                <a:gd name="T11" fmla="*/ 6 h 546"/>
                <a:gd name="T12" fmla="*/ 341 w 348"/>
                <a:gd name="T13" fmla="*/ 6 h 546"/>
                <a:gd name="T14" fmla="*/ 341 w 348"/>
                <a:gd name="T15" fmla="*/ 6 h 546"/>
                <a:gd name="T16" fmla="*/ 342 w 348"/>
                <a:gd name="T17" fmla="*/ 7 h 546"/>
                <a:gd name="T18" fmla="*/ 342 w 348"/>
                <a:gd name="T19" fmla="*/ 345 h 546"/>
                <a:gd name="T20" fmla="*/ 339 w 348"/>
                <a:gd name="T21" fmla="*/ 349 h 546"/>
                <a:gd name="T22" fmla="*/ 9 w 348"/>
                <a:gd name="T23" fmla="*/ 540 h 546"/>
                <a:gd name="T24" fmla="*/ 8 w 348"/>
                <a:gd name="T25" fmla="*/ 540 h 546"/>
                <a:gd name="T26" fmla="*/ 341 w 348"/>
                <a:gd name="T27" fmla="*/ 0 h 546"/>
                <a:gd name="T28" fmla="*/ 337 w 348"/>
                <a:gd name="T29" fmla="*/ 1 h 546"/>
                <a:gd name="T30" fmla="*/ 8 w 348"/>
                <a:gd name="T31" fmla="*/ 191 h 546"/>
                <a:gd name="T32" fmla="*/ 0 w 348"/>
                <a:gd name="T33" fmla="*/ 204 h 546"/>
                <a:gd name="T34" fmla="*/ 0 w 348"/>
                <a:gd name="T35" fmla="*/ 538 h 546"/>
                <a:gd name="T36" fmla="*/ 4 w 348"/>
                <a:gd name="T37" fmla="*/ 545 h 546"/>
                <a:gd name="T38" fmla="*/ 8 w 348"/>
                <a:gd name="T39" fmla="*/ 546 h 546"/>
                <a:gd name="T40" fmla="*/ 12 w 348"/>
                <a:gd name="T41" fmla="*/ 545 h 546"/>
                <a:gd name="T42" fmla="*/ 343 w 348"/>
                <a:gd name="T43" fmla="*/ 355 h 546"/>
                <a:gd name="T44" fmla="*/ 348 w 348"/>
                <a:gd name="T45" fmla="*/ 345 h 546"/>
                <a:gd name="T46" fmla="*/ 348 w 348"/>
                <a:gd name="T47" fmla="*/ 7 h 546"/>
                <a:gd name="T48" fmla="*/ 345 w 348"/>
                <a:gd name="T49" fmla="*/ 1 h 546"/>
                <a:gd name="T50" fmla="*/ 341 w 348"/>
                <a:gd name="T51"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546">
                  <a:moveTo>
                    <a:pt x="8" y="540"/>
                  </a:moveTo>
                  <a:cubicBezTo>
                    <a:pt x="8" y="540"/>
                    <a:pt x="8" y="540"/>
                    <a:pt x="8" y="540"/>
                  </a:cubicBezTo>
                  <a:cubicBezTo>
                    <a:pt x="7" y="540"/>
                    <a:pt x="7" y="539"/>
                    <a:pt x="7" y="538"/>
                  </a:cubicBezTo>
                  <a:cubicBezTo>
                    <a:pt x="7" y="204"/>
                    <a:pt x="7" y="204"/>
                    <a:pt x="7" y="204"/>
                  </a:cubicBezTo>
                  <a:cubicBezTo>
                    <a:pt x="7" y="201"/>
                    <a:pt x="8" y="198"/>
                    <a:pt x="11" y="197"/>
                  </a:cubicBezTo>
                  <a:cubicBezTo>
                    <a:pt x="341" y="6"/>
                    <a:pt x="341" y="6"/>
                    <a:pt x="341" y="6"/>
                  </a:cubicBezTo>
                  <a:cubicBezTo>
                    <a:pt x="341" y="6"/>
                    <a:pt x="341" y="6"/>
                    <a:pt x="341" y="6"/>
                  </a:cubicBezTo>
                  <a:cubicBezTo>
                    <a:pt x="341" y="6"/>
                    <a:pt x="341" y="6"/>
                    <a:pt x="341" y="6"/>
                  </a:cubicBezTo>
                  <a:cubicBezTo>
                    <a:pt x="342" y="7"/>
                    <a:pt x="342" y="7"/>
                    <a:pt x="342" y="7"/>
                  </a:cubicBezTo>
                  <a:cubicBezTo>
                    <a:pt x="342" y="345"/>
                    <a:pt x="342" y="345"/>
                    <a:pt x="342" y="345"/>
                  </a:cubicBezTo>
                  <a:cubicBezTo>
                    <a:pt x="342" y="347"/>
                    <a:pt x="341" y="348"/>
                    <a:pt x="339" y="349"/>
                  </a:cubicBezTo>
                  <a:cubicBezTo>
                    <a:pt x="9" y="540"/>
                    <a:pt x="9" y="540"/>
                    <a:pt x="9" y="540"/>
                  </a:cubicBezTo>
                  <a:cubicBezTo>
                    <a:pt x="9" y="540"/>
                    <a:pt x="9" y="540"/>
                    <a:pt x="8" y="540"/>
                  </a:cubicBezTo>
                  <a:moveTo>
                    <a:pt x="341" y="0"/>
                  </a:moveTo>
                  <a:cubicBezTo>
                    <a:pt x="340" y="0"/>
                    <a:pt x="339" y="0"/>
                    <a:pt x="337" y="1"/>
                  </a:cubicBezTo>
                  <a:cubicBezTo>
                    <a:pt x="8" y="191"/>
                    <a:pt x="8" y="191"/>
                    <a:pt x="8" y="191"/>
                  </a:cubicBezTo>
                  <a:cubicBezTo>
                    <a:pt x="3" y="194"/>
                    <a:pt x="0" y="199"/>
                    <a:pt x="0" y="204"/>
                  </a:cubicBezTo>
                  <a:cubicBezTo>
                    <a:pt x="0" y="538"/>
                    <a:pt x="0" y="538"/>
                    <a:pt x="0" y="538"/>
                  </a:cubicBezTo>
                  <a:cubicBezTo>
                    <a:pt x="0" y="541"/>
                    <a:pt x="2" y="544"/>
                    <a:pt x="4" y="545"/>
                  </a:cubicBezTo>
                  <a:cubicBezTo>
                    <a:pt x="6" y="546"/>
                    <a:pt x="7" y="546"/>
                    <a:pt x="8" y="546"/>
                  </a:cubicBezTo>
                  <a:cubicBezTo>
                    <a:pt x="10" y="546"/>
                    <a:pt x="11" y="546"/>
                    <a:pt x="12" y="545"/>
                  </a:cubicBezTo>
                  <a:cubicBezTo>
                    <a:pt x="343" y="355"/>
                    <a:pt x="343" y="355"/>
                    <a:pt x="343" y="355"/>
                  </a:cubicBezTo>
                  <a:cubicBezTo>
                    <a:pt x="346" y="353"/>
                    <a:pt x="348" y="349"/>
                    <a:pt x="348" y="345"/>
                  </a:cubicBezTo>
                  <a:cubicBezTo>
                    <a:pt x="348" y="7"/>
                    <a:pt x="348" y="7"/>
                    <a:pt x="348" y="7"/>
                  </a:cubicBezTo>
                  <a:cubicBezTo>
                    <a:pt x="348" y="4"/>
                    <a:pt x="347" y="2"/>
                    <a:pt x="345" y="1"/>
                  </a:cubicBezTo>
                  <a:cubicBezTo>
                    <a:pt x="343" y="0"/>
                    <a:pt x="342" y="0"/>
                    <a:pt x="34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2" name="Freeform 198">
              <a:extLst>
                <a:ext uri="{FF2B5EF4-FFF2-40B4-BE49-F238E27FC236}">
                  <a16:creationId xmlns:a16="http://schemas.microsoft.com/office/drawing/2014/main" id="{2BDC86E9-4119-4E1A-84AE-DDEC270F8D48}"/>
                </a:ext>
              </a:extLst>
            </p:cNvPr>
            <p:cNvSpPr>
              <a:spLocks/>
            </p:cNvSpPr>
            <p:nvPr/>
          </p:nvSpPr>
          <p:spPr bwMode="auto">
            <a:xfrm>
              <a:off x="6068" y="2876"/>
              <a:ext cx="62" cy="118"/>
            </a:xfrm>
            <a:custGeom>
              <a:avLst/>
              <a:gdLst>
                <a:gd name="T0" fmla="*/ 22 w 26"/>
                <a:gd name="T1" fmla="*/ 0 h 50"/>
                <a:gd name="T2" fmla="*/ 20 w 26"/>
                <a:gd name="T3" fmla="*/ 2 h 50"/>
                <a:gd name="T4" fmla="*/ 1 w 26"/>
                <a:gd name="T5" fmla="*/ 35 h 50"/>
                <a:gd name="T6" fmla="*/ 0 w 26"/>
                <a:gd name="T7" fmla="*/ 37 h 50"/>
                <a:gd name="T8" fmla="*/ 2 w 26"/>
                <a:gd name="T9" fmla="*/ 39 h 50"/>
                <a:gd name="T10" fmla="*/ 21 w 26"/>
                <a:gd name="T11" fmla="*/ 50 h 50"/>
                <a:gd name="T12" fmla="*/ 22 w 26"/>
                <a:gd name="T13" fmla="*/ 50 h 50"/>
                <a:gd name="T14" fmla="*/ 25 w 26"/>
                <a:gd name="T15" fmla="*/ 49 h 50"/>
                <a:gd name="T16" fmla="*/ 24 w 26"/>
                <a:gd name="T17" fmla="*/ 44 h 50"/>
                <a:gd name="T18" fmla="*/ 8 w 26"/>
                <a:gd name="T19" fmla="*/ 35 h 50"/>
                <a:gd name="T20" fmla="*/ 25 w 26"/>
                <a:gd name="T21" fmla="*/ 5 h 50"/>
                <a:gd name="T22" fmla="*/ 24 w 26"/>
                <a:gd name="T23" fmla="*/ 1 h 50"/>
                <a:gd name="T24" fmla="*/ 22 w 26"/>
                <a:gd name="T2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50">
                  <a:moveTo>
                    <a:pt x="22" y="0"/>
                  </a:moveTo>
                  <a:cubicBezTo>
                    <a:pt x="21" y="0"/>
                    <a:pt x="20" y="1"/>
                    <a:pt x="20" y="2"/>
                  </a:cubicBezTo>
                  <a:cubicBezTo>
                    <a:pt x="1" y="35"/>
                    <a:pt x="1" y="35"/>
                    <a:pt x="1" y="35"/>
                  </a:cubicBezTo>
                  <a:cubicBezTo>
                    <a:pt x="0" y="35"/>
                    <a:pt x="0" y="36"/>
                    <a:pt x="0" y="37"/>
                  </a:cubicBezTo>
                  <a:cubicBezTo>
                    <a:pt x="0" y="38"/>
                    <a:pt x="1" y="39"/>
                    <a:pt x="2" y="39"/>
                  </a:cubicBezTo>
                  <a:cubicBezTo>
                    <a:pt x="21" y="50"/>
                    <a:pt x="21" y="50"/>
                    <a:pt x="21" y="50"/>
                  </a:cubicBezTo>
                  <a:cubicBezTo>
                    <a:pt x="21" y="50"/>
                    <a:pt x="22" y="50"/>
                    <a:pt x="22" y="50"/>
                  </a:cubicBezTo>
                  <a:cubicBezTo>
                    <a:pt x="23" y="50"/>
                    <a:pt x="24" y="50"/>
                    <a:pt x="25" y="49"/>
                  </a:cubicBezTo>
                  <a:cubicBezTo>
                    <a:pt x="26" y="47"/>
                    <a:pt x="25" y="45"/>
                    <a:pt x="24" y="44"/>
                  </a:cubicBezTo>
                  <a:cubicBezTo>
                    <a:pt x="8" y="35"/>
                    <a:pt x="8" y="35"/>
                    <a:pt x="8" y="35"/>
                  </a:cubicBezTo>
                  <a:cubicBezTo>
                    <a:pt x="25" y="5"/>
                    <a:pt x="25" y="5"/>
                    <a:pt x="25" y="5"/>
                  </a:cubicBezTo>
                  <a:cubicBezTo>
                    <a:pt x="26" y="3"/>
                    <a:pt x="25" y="1"/>
                    <a:pt x="24" y="1"/>
                  </a:cubicBezTo>
                  <a:cubicBezTo>
                    <a:pt x="23" y="0"/>
                    <a:pt x="23" y="0"/>
                    <a:pt x="2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3" name="Freeform 199">
              <a:extLst>
                <a:ext uri="{FF2B5EF4-FFF2-40B4-BE49-F238E27FC236}">
                  <a16:creationId xmlns:a16="http://schemas.microsoft.com/office/drawing/2014/main" id="{12AA92B9-0FE7-4594-87EB-A90A34BEBA4F}"/>
                </a:ext>
              </a:extLst>
            </p:cNvPr>
            <p:cNvSpPr>
              <a:spLocks/>
            </p:cNvSpPr>
            <p:nvPr/>
          </p:nvSpPr>
          <p:spPr bwMode="auto">
            <a:xfrm>
              <a:off x="6601" y="2594"/>
              <a:ext cx="59" cy="118"/>
            </a:xfrm>
            <a:custGeom>
              <a:avLst/>
              <a:gdLst>
                <a:gd name="T0" fmla="*/ 3 w 25"/>
                <a:gd name="T1" fmla="*/ 0 h 50"/>
                <a:gd name="T2" fmla="*/ 0 w 25"/>
                <a:gd name="T3" fmla="*/ 2 h 50"/>
                <a:gd name="T4" fmla="*/ 2 w 25"/>
                <a:gd name="T5" fmla="*/ 6 h 50"/>
                <a:gd name="T6" fmla="*/ 18 w 25"/>
                <a:gd name="T7" fmla="*/ 15 h 50"/>
                <a:gd name="T8" fmla="*/ 1 w 25"/>
                <a:gd name="T9" fmla="*/ 45 h 50"/>
                <a:gd name="T10" fmla="*/ 2 w 25"/>
                <a:gd name="T11" fmla="*/ 49 h 50"/>
                <a:gd name="T12" fmla="*/ 3 w 25"/>
                <a:gd name="T13" fmla="*/ 50 h 50"/>
                <a:gd name="T14" fmla="*/ 6 w 25"/>
                <a:gd name="T15" fmla="*/ 48 h 50"/>
                <a:gd name="T16" fmla="*/ 25 w 25"/>
                <a:gd name="T17" fmla="*/ 16 h 50"/>
                <a:gd name="T18" fmla="*/ 25 w 25"/>
                <a:gd name="T19" fmla="*/ 13 h 50"/>
                <a:gd name="T20" fmla="*/ 24 w 25"/>
                <a:gd name="T21" fmla="*/ 11 h 50"/>
                <a:gd name="T22" fmla="*/ 5 w 25"/>
                <a:gd name="T23" fmla="*/ 0 h 50"/>
                <a:gd name="T24" fmla="*/ 3 w 25"/>
                <a:gd name="T2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50">
                  <a:moveTo>
                    <a:pt x="3" y="0"/>
                  </a:moveTo>
                  <a:cubicBezTo>
                    <a:pt x="2" y="0"/>
                    <a:pt x="1" y="0"/>
                    <a:pt x="0" y="2"/>
                  </a:cubicBezTo>
                  <a:cubicBezTo>
                    <a:pt x="0" y="3"/>
                    <a:pt x="0" y="5"/>
                    <a:pt x="2" y="6"/>
                  </a:cubicBezTo>
                  <a:cubicBezTo>
                    <a:pt x="18" y="15"/>
                    <a:pt x="18" y="15"/>
                    <a:pt x="18" y="15"/>
                  </a:cubicBezTo>
                  <a:cubicBezTo>
                    <a:pt x="1" y="45"/>
                    <a:pt x="1" y="45"/>
                    <a:pt x="1" y="45"/>
                  </a:cubicBezTo>
                  <a:cubicBezTo>
                    <a:pt x="0" y="47"/>
                    <a:pt x="0" y="49"/>
                    <a:pt x="2" y="49"/>
                  </a:cubicBezTo>
                  <a:cubicBezTo>
                    <a:pt x="2" y="50"/>
                    <a:pt x="3" y="50"/>
                    <a:pt x="3" y="50"/>
                  </a:cubicBezTo>
                  <a:cubicBezTo>
                    <a:pt x="4" y="50"/>
                    <a:pt x="6" y="49"/>
                    <a:pt x="6" y="48"/>
                  </a:cubicBezTo>
                  <a:cubicBezTo>
                    <a:pt x="25" y="16"/>
                    <a:pt x="25" y="16"/>
                    <a:pt x="25" y="16"/>
                  </a:cubicBezTo>
                  <a:cubicBezTo>
                    <a:pt x="25" y="15"/>
                    <a:pt x="25" y="14"/>
                    <a:pt x="25" y="13"/>
                  </a:cubicBezTo>
                  <a:cubicBezTo>
                    <a:pt x="25" y="12"/>
                    <a:pt x="25" y="12"/>
                    <a:pt x="24" y="11"/>
                  </a:cubicBezTo>
                  <a:cubicBezTo>
                    <a:pt x="5" y="0"/>
                    <a:pt x="5" y="0"/>
                    <a:pt x="5" y="0"/>
                  </a:cubicBezTo>
                  <a:cubicBezTo>
                    <a:pt x="4" y="0"/>
                    <a:pt x="4"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4" name="Freeform 200">
              <a:extLst>
                <a:ext uri="{FF2B5EF4-FFF2-40B4-BE49-F238E27FC236}">
                  <a16:creationId xmlns:a16="http://schemas.microsoft.com/office/drawing/2014/main" id="{116E47DF-0F7C-4304-9547-F13D6B98F989}"/>
                </a:ext>
              </a:extLst>
            </p:cNvPr>
            <p:cNvSpPr>
              <a:spLocks/>
            </p:cNvSpPr>
            <p:nvPr/>
          </p:nvSpPr>
          <p:spPr bwMode="auto">
            <a:xfrm>
              <a:off x="6248" y="2656"/>
              <a:ext cx="286" cy="369"/>
            </a:xfrm>
            <a:custGeom>
              <a:avLst/>
              <a:gdLst>
                <a:gd name="T0" fmla="*/ 87 w 121"/>
                <a:gd name="T1" fmla="*/ 0 h 156"/>
                <a:gd name="T2" fmla="*/ 60 w 121"/>
                <a:gd name="T3" fmla="*/ 8 h 156"/>
                <a:gd name="T4" fmla="*/ 0 w 121"/>
                <a:gd name="T5" fmla="*/ 113 h 156"/>
                <a:gd name="T6" fmla="*/ 33 w 121"/>
                <a:gd name="T7" fmla="*/ 156 h 156"/>
                <a:gd name="T8" fmla="*/ 60 w 121"/>
                <a:gd name="T9" fmla="*/ 148 h 156"/>
                <a:gd name="T10" fmla="*/ 121 w 121"/>
                <a:gd name="T11" fmla="*/ 43 h 156"/>
                <a:gd name="T12" fmla="*/ 87 w 121"/>
                <a:gd name="T13" fmla="*/ 0 h 156"/>
              </a:gdLst>
              <a:ahLst/>
              <a:cxnLst>
                <a:cxn ang="0">
                  <a:pos x="T0" y="T1"/>
                </a:cxn>
                <a:cxn ang="0">
                  <a:pos x="T2" y="T3"/>
                </a:cxn>
                <a:cxn ang="0">
                  <a:pos x="T4" y="T5"/>
                </a:cxn>
                <a:cxn ang="0">
                  <a:pos x="T6" y="T7"/>
                </a:cxn>
                <a:cxn ang="0">
                  <a:pos x="T8" y="T9"/>
                </a:cxn>
                <a:cxn ang="0">
                  <a:pos x="T10" y="T11"/>
                </a:cxn>
                <a:cxn ang="0">
                  <a:pos x="T12" y="T13"/>
                </a:cxn>
              </a:cxnLst>
              <a:rect l="0" t="0" r="r" b="b"/>
              <a:pathLst>
                <a:path w="121" h="156">
                  <a:moveTo>
                    <a:pt x="87" y="0"/>
                  </a:moveTo>
                  <a:cubicBezTo>
                    <a:pt x="79" y="0"/>
                    <a:pt x="70" y="3"/>
                    <a:pt x="60" y="8"/>
                  </a:cubicBezTo>
                  <a:cubicBezTo>
                    <a:pt x="27" y="28"/>
                    <a:pt x="0" y="74"/>
                    <a:pt x="0" y="113"/>
                  </a:cubicBezTo>
                  <a:cubicBezTo>
                    <a:pt x="0" y="140"/>
                    <a:pt x="13" y="156"/>
                    <a:pt x="33" y="156"/>
                  </a:cubicBezTo>
                  <a:cubicBezTo>
                    <a:pt x="41" y="156"/>
                    <a:pt x="51" y="154"/>
                    <a:pt x="60" y="148"/>
                  </a:cubicBezTo>
                  <a:cubicBezTo>
                    <a:pt x="94" y="129"/>
                    <a:pt x="121" y="82"/>
                    <a:pt x="121" y="43"/>
                  </a:cubicBezTo>
                  <a:cubicBezTo>
                    <a:pt x="121" y="16"/>
                    <a:pt x="107" y="0"/>
                    <a:pt x="8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914540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C522C1-6871-40BE-8579-24086376EA37}"/>
              </a:ext>
            </a:extLst>
          </p:cNvPr>
          <p:cNvSpPr>
            <a:spLocks noGrp="1"/>
          </p:cNvSpPr>
          <p:nvPr>
            <p:ph type="title"/>
          </p:nvPr>
        </p:nvSpPr>
        <p:spPr/>
        <p:txBody>
          <a:bodyPr/>
          <a:lstStyle/>
          <a:p>
            <a:r>
              <a:rPr lang="es-EC" b="1" dirty="0"/>
              <a:t>PLANTEAMIENTO DEL PROBLEMA</a:t>
            </a:r>
          </a:p>
        </p:txBody>
      </p:sp>
      <p:cxnSp>
        <p:nvCxnSpPr>
          <p:cNvPr id="6" name="Conector recto 5">
            <a:extLst>
              <a:ext uri="{FF2B5EF4-FFF2-40B4-BE49-F238E27FC236}">
                <a16:creationId xmlns:a16="http://schemas.microsoft.com/office/drawing/2014/main" id="{3E7986A5-D357-48FF-8B31-5722269807B1}"/>
              </a:ext>
            </a:extLst>
          </p:cNvPr>
          <p:cNvCxnSpPr/>
          <p:nvPr/>
        </p:nvCxnSpPr>
        <p:spPr>
          <a:xfrm>
            <a:off x="838200" y="1499016"/>
            <a:ext cx="1077917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14D3114C-A0F2-4CC0-9BA9-559B4A4BD44F}"/>
              </a:ext>
            </a:extLst>
          </p:cNvPr>
          <p:cNvSpPr>
            <a:spLocks noGrp="1"/>
          </p:cNvSpPr>
          <p:nvPr>
            <p:ph idx="1"/>
          </p:nvPr>
        </p:nvSpPr>
        <p:spPr>
          <a:xfrm>
            <a:off x="1593954" y="2200379"/>
            <a:ext cx="9759846" cy="3930597"/>
          </a:xfrm>
        </p:spPr>
        <p:txBody>
          <a:bodyPr>
            <a:normAutofit/>
          </a:bodyPr>
          <a:lstStyle/>
          <a:p>
            <a:pPr marL="0" indent="0" algn="just">
              <a:buNone/>
            </a:pPr>
            <a:r>
              <a:rPr lang="es-EC" dirty="0"/>
              <a:t>En la actualidad, el analista de marketing hace uso de herramientas de ofimática para el envío masivo de publicidad, en base al producto entregado sin contar con datos de gustos y preferencias de los clientes. La decisión de enviar dicha publicidad se la toma desde una perspectiva intuitiva o subjetiva que puede depender de varios factores no necesariamente técnicos. </a:t>
            </a:r>
          </a:p>
          <a:p>
            <a:pPr algn="just"/>
            <a:endParaRPr lang="es-EC" i="1" dirty="0"/>
          </a:p>
        </p:txBody>
      </p:sp>
    </p:spTree>
    <p:extLst>
      <p:ext uri="{BB962C8B-B14F-4D97-AF65-F5344CB8AC3E}">
        <p14:creationId xmlns:p14="http://schemas.microsoft.com/office/powerpoint/2010/main" val="3334438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C522C1-6871-40BE-8579-24086376EA37}"/>
              </a:ext>
            </a:extLst>
          </p:cNvPr>
          <p:cNvSpPr>
            <a:spLocks noGrp="1"/>
          </p:cNvSpPr>
          <p:nvPr>
            <p:ph type="title"/>
          </p:nvPr>
        </p:nvSpPr>
        <p:spPr>
          <a:xfrm>
            <a:off x="838200" y="279026"/>
            <a:ext cx="10515600" cy="1325563"/>
          </a:xfrm>
        </p:spPr>
        <p:txBody>
          <a:bodyPr/>
          <a:lstStyle/>
          <a:p>
            <a:r>
              <a:rPr lang="es-EC" b="1" dirty="0"/>
              <a:t>OBJETIVO GENERAL</a:t>
            </a:r>
          </a:p>
        </p:txBody>
      </p:sp>
      <p:cxnSp>
        <p:nvCxnSpPr>
          <p:cNvPr id="6" name="Conector recto 5">
            <a:extLst>
              <a:ext uri="{FF2B5EF4-FFF2-40B4-BE49-F238E27FC236}">
                <a16:creationId xmlns:a16="http://schemas.microsoft.com/office/drawing/2014/main" id="{3E7986A5-D357-48FF-8B31-5722269807B1}"/>
              </a:ext>
            </a:extLst>
          </p:cNvPr>
          <p:cNvCxnSpPr/>
          <p:nvPr/>
        </p:nvCxnSpPr>
        <p:spPr>
          <a:xfrm>
            <a:off x="838200" y="1364107"/>
            <a:ext cx="1077917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14D3114C-A0F2-4CC0-9BA9-559B4A4BD44F}"/>
              </a:ext>
            </a:extLst>
          </p:cNvPr>
          <p:cNvSpPr>
            <a:spLocks noGrp="1"/>
          </p:cNvSpPr>
          <p:nvPr>
            <p:ph idx="1"/>
          </p:nvPr>
        </p:nvSpPr>
        <p:spPr>
          <a:xfrm>
            <a:off x="838200" y="1536285"/>
            <a:ext cx="9759846" cy="1667083"/>
          </a:xfrm>
        </p:spPr>
        <p:txBody>
          <a:bodyPr>
            <a:normAutofit/>
          </a:bodyPr>
          <a:lstStyle/>
          <a:p>
            <a:r>
              <a:rPr lang="es-EC" sz="2000" dirty="0"/>
              <a:t>Generar una propuesta de patrones de consumo para establecer una base de información para el proceso de envío de publicidad, utilizando herramientas para manejo de grandes volúmenes de datos. </a:t>
            </a:r>
          </a:p>
        </p:txBody>
      </p:sp>
      <p:sp>
        <p:nvSpPr>
          <p:cNvPr id="5" name="Título 1">
            <a:extLst>
              <a:ext uri="{FF2B5EF4-FFF2-40B4-BE49-F238E27FC236}">
                <a16:creationId xmlns:a16="http://schemas.microsoft.com/office/drawing/2014/main" id="{9A48E2AD-5C4D-458E-982C-C507DAAE4B1C}"/>
              </a:ext>
            </a:extLst>
          </p:cNvPr>
          <p:cNvSpPr txBox="1">
            <a:spLocks/>
          </p:cNvSpPr>
          <p:nvPr/>
        </p:nvSpPr>
        <p:spPr>
          <a:xfrm>
            <a:off x="880048" y="247871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b="1" dirty="0"/>
              <a:t>OBJETIVOS ESPECIFICOS</a:t>
            </a:r>
          </a:p>
        </p:txBody>
      </p:sp>
      <p:cxnSp>
        <p:nvCxnSpPr>
          <p:cNvPr id="7" name="Conector recto 6">
            <a:extLst>
              <a:ext uri="{FF2B5EF4-FFF2-40B4-BE49-F238E27FC236}">
                <a16:creationId xmlns:a16="http://schemas.microsoft.com/office/drawing/2014/main" id="{53B0E169-A82B-4F18-95A5-AD92B8D4BAB7}"/>
              </a:ext>
            </a:extLst>
          </p:cNvPr>
          <p:cNvCxnSpPr/>
          <p:nvPr/>
        </p:nvCxnSpPr>
        <p:spPr>
          <a:xfrm>
            <a:off x="706411" y="3572992"/>
            <a:ext cx="1077917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Marcador de contenido 2">
            <a:extLst>
              <a:ext uri="{FF2B5EF4-FFF2-40B4-BE49-F238E27FC236}">
                <a16:creationId xmlns:a16="http://schemas.microsoft.com/office/drawing/2014/main" id="{B3CFD240-B90B-4404-91E7-2A7B7D37DE6E}"/>
              </a:ext>
            </a:extLst>
          </p:cNvPr>
          <p:cNvSpPr txBox="1">
            <a:spLocks/>
          </p:cNvSpPr>
          <p:nvPr/>
        </p:nvSpPr>
        <p:spPr>
          <a:xfrm>
            <a:off x="722029" y="3813473"/>
            <a:ext cx="10695480" cy="24750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2000" b="1" dirty="0"/>
              <a:t>OE1: </a:t>
            </a:r>
            <a:r>
              <a:rPr lang="es-EC" sz="2000" dirty="0"/>
              <a:t>Realizar una revisión literaria de metodología, de técnicas de minería de datos, y herramientas analíticas para grandes volúmenes de datos que permitan encontrar patrones predictivos de consumo.</a:t>
            </a:r>
          </a:p>
          <a:p>
            <a:r>
              <a:rPr lang="es-EC" sz="2000" b="1" dirty="0"/>
              <a:t>OE2:</a:t>
            </a:r>
            <a:r>
              <a:rPr lang="es-EC" sz="2000" dirty="0"/>
              <a:t> Implementar un modelo para determinar los patrones de consumo, que permitan construir la base de información para el envío de una publicidad asertiva.</a:t>
            </a:r>
          </a:p>
          <a:p>
            <a:r>
              <a:rPr lang="es-EC" sz="2000" b="1" dirty="0"/>
              <a:t>OE3:</a:t>
            </a:r>
            <a:r>
              <a:rPr lang="es-EC" sz="2000" dirty="0"/>
              <a:t> Evaluar el modelo de patrones de consumo propuesto, determinando el nivel de confianza y comparando la efectividad de la publicidad antes utilizada por el analista y después de tener identificado los patrones de consumo. </a:t>
            </a:r>
          </a:p>
        </p:txBody>
      </p:sp>
    </p:spTree>
    <p:extLst>
      <p:ext uri="{BB962C8B-B14F-4D97-AF65-F5344CB8AC3E}">
        <p14:creationId xmlns:p14="http://schemas.microsoft.com/office/powerpoint/2010/main" val="147287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C522C1-6871-40BE-8579-24086376EA37}"/>
              </a:ext>
            </a:extLst>
          </p:cNvPr>
          <p:cNvSpPr>
            <a:spLocks noGrp="1"/>
          </p:cNvSpPr>
          <p:nvPr>
            <p:ph type="title"/>
          </p:nvPr>
        </p:nvSpPr>
        <p:spPr/>
        <p:txBody>
          <a:bodyPr/>
          <a:lstStyle/>
          <a:p>
            <a:r>
              <a:rPr lang="es-EC" b="1" dirty="0"/>
              <a:t>HIPÓTESIS</a:t>
            </a:r>
          </a:p>
        </p:txBody>
      </p:sp>
      <p:cxnSp>
        <p:nvCxnSpPr>
          <p:cNvPr id="6" name="Conector recto 5">
            <a:extLst>
              <a:ext uri="{FF2B5EF4-FFF2-40B4-BE49-F238E27FC236}">
                <a16:creationId xmlns:a16="http://schemas.microsoft.com/office/drawing/2014/main" id="{3E7986A5-D357-48FF-8B31-5722269807B1}"/>
              </a:ext>
            </a:extLst>
          </p:cNvPr>
          <p:cNvCxnSpPr>
            <a:cxnSpLocks/>
          </p:cNvCxnSpPr>
          <p:nvPr/>
        </p:nvCxnSpPr>
        <p:spPr>
          <a:xfrm>
            <a:off x="838200" y="1499016"/>
            <a:ext cx="1008963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14D3114C-A0F2-4CC0-9BA9-559B4A4BD44F}"/>
              </a:ext>
            </a:extLst>
          </p:cNvPr>
          <p:cNvSpPr>
            <a:spLocks noGrp="1"/>
          </p:cNvSpPr>
          <p:nvPr>
            <p:ph idx="1"/>
          </p:nvPr>
        </p:nvSpPr>
        <p:spPr>
          <a:xfrm>
            <a:off x="838200" y="2275329"/>
            <a:ext cx="10253273" cy="3945589"/>
          </a:xfrm>
        </p:spPr>
        <p:txBody>
          <a:bodyPr>
            <a:normAutofit/>
          </a:bodyPr>
          <a:lstStyle/>
          <a:p>
            <a:pPr algn="just"/>
            <a:r>
              <a:rPr lang="es-ES" dirty="0"/>
              <a:t>La utilización de técnicas de minería de datos para identificar patrones de consumo, permitirán construir una base de información para el envío de publicidad focalizada, de acuerdo a las preferencias del cliente, logrando el incremento de la fidelidad y de consumos con medio electrónico de pago.</a:t>
            </a:r>
            <a:endParaRPr lang="es-EC" dirty="0"/>
          </a:p>
          <a:p>
            <a:pPr algn="just"/>
            <a:endParaRPr lang="es-EC" i="1" dirty="0"/>
          </a:p>
        </p:txBody>
      </p:sp>
    </p:spTree>
    <p:extLst>
      <p:ext uri="{BB962C8B-B14F-4D97-AF65-F5344CB8AC3E}">
        <p14:creationId xmlns:p14="http://schemas.microsoft.com/office/powerpoint/2010/main" val="4090636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C522C1-6871-40BE-8579-24086376EA37}"/>
              </a:ext>
            </a:extLst>
          </p:cNvPr>
          <p:cNvSpPr>
            <a:spLocks noGrp="1"/>
          </p:cNvSpPr>
          <p:nvPr>
            <p:ph type="title"/>
          </p:nvPr>
        </p:nvSpPr>
        <p:spPr>
          <a:xfrm>
            <a:off x="838200" y="105984"/>
            <a:ext cx="10515600" cy="1325563"/>
          </a:xfrm>
        </p:spPr>
        <p:txBody>
          <a:bodyPr/>
          <a:lstStyle/>
          <a:p>
            <a:r>
              <a:rPr lang="es-EC" b="1" dirty="0"/>
              <a:t>ENTENDIMIENTO DEL NEGOCIO</a:t>
            </a:r>
          </a:p>
        </p:txBody>
      </p:sp>
      <p:cxnSp>
        <p:nvCxnSpPr>
          <p:cNvPr id="6" name="Conector recto 5">
            <a:extLst>
              <a:ext uri="{FF2B5EF4-FFF2-40B4-BE49-F238E27FC236}">
                <a16:creationId xmlns:a16="http://schemas.microsoft.com/office/drawing/2014/main" id="{3E7986A5-D357-48FF-8B31-5722269807B1}"/>
              </a:ext>
            </a:extLst>
          </p:cNvPr>
          <p:cNvCxnSpPr/>
          <p:nvPr/>
        </p:nvCxnSpPr>
        <p:spPr>
          <a:xfrm>
            <a:off x="838200" y="1064301"/>
            <a:ext cx="1077917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14D3114C-A0F2-4CC0-9BA9-559B4A4BD44F}"/>
              </a:ext>
            </a:extLst>
          </p:cNvPr>
          <p:cNvSpPr>
            <a:spLocks noGrp="1"/>
          </p:cNvSpPr>
          <p:nvPr>
            <p:ph idx="1"/>
          </p:nvPr>
        </p:nvSpPr>
        <p:spPr>
          <a:xfrm>
            <a:off x="403485" y="1469009"/>
            <a:ext cx="7001656" cy="4474569"/>
          </a:xfrm>
        </p:spPr>
        <p:txBody>
          <a:bodyPr>
            <a:noAutofit/>
          </a:bodyPr>
          <a:lstStyle/>
          <a:p>
            <a:r>
              <a:rPr lang="es-EC" sz="1800" b="1" dirty="0"/>
              <a:t>Paso 1: El cliente paga con Tarjeta.- </a:t>
            </a:r>
            <a:r>
              <a:rPr lang="es-EC" sz="1800" dirty="0"/>
              <a:t>El cliente adquiere productos o servicios del establecimiento.</a:t>
            </a:r>
          </a:p>
          <a:p>
            <a:r>
              <a:rPr lang="es-EC" sz="1800" b="1" dirty="0"/>
              <a:t>Paso 2: Autenticación del pago.- </a:t>
            </a:r>
            <a:r>
              <a:rPr lang="es-EC" sz="1800" dirty="0"/>
              <a:t>El sistema de punto de venta del establecimiento captura los datos de cuenta del cliente y los envía de forma segura al adquiriente.</a:t>
            </a:r>
          </a:p>
          <a:p>
            <a:r>
              <a:rPr lang="es-EC" sz="1800" b="1" dirty="0"/>
              <a:t>Paso 3: Envío de transacción.- </a:t>
            </a:r>
            <a:r>
              <a:rPr lang="es-EC" sz="1800" dirty="0"/>
              <a:t>El adquiriente del establecimiento solicita a la franquicia la autorización del banco emisor del cliente.</a:t>
            </a:r>
          </a:p>
          <a:p>
            <a:r>
              <a:rPr lang="es-EC" sz="1800" b="1" dirty="0"/>
              <a:t>Paso 4: Solicitud de autorización.- </a:t>
            </a:r>
            <a:r>
              <a:rPr lang="es-EC" sz="1800" dirty="0"/>
              <a:t>La franquicia envía la transacción al emisor para obtener la correspondiente autorización.</a:t>
            </a:r>
          </a:p>
          <a:p>
            <a:r>
              <a:rPr lang="es-EC" sz="1800" b="1" dirty="0"/>
              <a:t>Step 5: Respuesta de autorización.- </a:t>
            </a:r>
            <a:r>
              <a:rPr lang="es-EC" sz="1800" dirty="0"/>
              <a:t>El banco emisor autoriza la transacción y reenvía la respuesta al establecimiento.</a:t>
            </a:r>
          </a:p>
          <a:p>
            <a:r>
              <a:rPr lang="es-EC" sz="1800" b="1" dirty="0"/>
              <a:t>Step 6: Pago del establecimiento. </a:t>
            </a:r>
            <a:r>
              <a:rPr lang="es-EC" sz="1800" dirty="0"/>
              <a:t>El banco emisor dirige el paso al adquiriente del establecimiento, que lo deposita a su vez en la cuenta del establecimiento comercial.</a:t>
            </a:r>
          </a:p>
        </p:txBody>
      </p:sp>
      <p:pic>
        <p:nvPicPr>
          <p:cNvPr id="205" name="Imagen 204">
            <a:extLst>
              <a:ext uri="{FF2B5EF4-FFF2-40B4-BE49-F238E27FC236}">
                <a16:creationId xmlns:a16="http://schemas.microsoft.com/office/drawing/2014/main" id="{BD80D4FE-C821-48C9-A8EA-0B1BDB839FED}"/>
              </a:ext>
            </a:extLst>
          </p:cNvPr>
          <p:cNvPicPr/>
          <p:nvPr/>
        </p:nvPicPr>
        <p:blipFill rotWithShape="1">
          <a:blip r:embed="rId2"/>
          <a:srcRect t="6086"/>
          <a:stretch/>
        </p:blipFill>
        <p:spPr bwMode="auto">
          <a:xfrm>
            <a:off x="7405141" y="1690681"/>
            <a:ext cx="4590113" cy="38856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08248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a:extLst>
              <a:ext uri="{FF2B5EF4-FFF2-40B4-BE49-F238E27FC236}">
                <a16:creationId xmlns:a16="http://schemas.microsoft.com/office/drawing/2014/main" id="{0CFB4A74-61FB-456E-A220-43E5212D4A44}"/>
              </a:ext>
            </a:extLst>
          </p:cNvPr>
          <p:cNvGraphicFramePr>
            <a:graphicFrameLocks noGrp="1"/>
          </p:cNvGraphicFramePr>
          <p:nvPr>
            <p:ph idx="1"/>
            <p:extLst>
              <p:ext uri="{D42A27DB-BD31-4B8C-83A1-F6EECF244321}">
                <p14:modId xmlns:p14="http://schemas.microsoft.com/office/powerpoint/2010/main" val="1008981662"/>
              </p:ext>
            </p:extLst>
          </p:nvPr>
        </p:nvGraphicFramePr>
        <p:xfrm>
          <a:off x="419725" y="449705"/>
          <a:ext cx="10934075" cy="5727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Gráfico 4">
            <a:extLst>
              <a:ext uri="{FF2B5EF4-FFF2-40B4-BE49-F238E27FC236}">
                <a16:creationId xmlns:a16="http://schemas.microsoft.com/office/drawing/2014/main" id="{A79B6D76-9FF6-4686-81FD-AD9F29AB8D8E}"/>
              </a:ext>
            </a:extLst>
          </p:cNvPr>
          <p:cNvGraphicFramePr/>
          <p:nvPr>
            <p:extLst>
              <p:ext uri="{D42A27DB-BD31-4B8C-83A1-F6EECF244321}">
                <p14:modId xmlns:p14="http://schemas.microsoft.com/office/powerpoint/2010/main" val="3390451842"/>
              </p:ext>
            </p:extLst>
          </p:nvPr>
        </p:nvGraphicFramePr>
        <p:xfrm>
          <a:off x="4991725" y="1484027"/>
          <a:ext cx="6205927" cy="443708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873863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a:extLst>
              <a:ext uri="{FF2B5EF4-FFF2-40B4-BE49-F238E27FC236}">
                <a16:creationId xmlns:a16="http://schemas.microsoft.com/office/drawing/2014/main" id="{0CFB4A74-61FB-456E-A220-43E5212D4A44}"/>
              </a:ext>
            </a:extLst>
          </p:cNvPr>
          <p:cNvGraphicFramePr>
            <a:graphicFrameLocks noGrp="1"/>
          </p:cNvGraphicFramePr>
          <p:nvPr>
            <p:ph idx="1"/>
          </p:nvPr>
        </p:nvGraphicFramePr>
        <p:xfrm>
          <a:off x="419725" y="449705"/>
          <a:ext cx="10934075" cy="5727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Gráfico 3">
            <a:extLst>
              <a:ext uri="{FF2B5EF4-FFF2-40B4-BE49-F238E27FC236}">
                <a16:creationId xmlns:a16="http://schemas.microsoft.com/office/drawing/2014/main" id="{F72BA44F-56D1-4F8D-B607-43651D008FBE}"/>
              </a:ext>
            </a:extLst>
          </p:cNvPr>
          <p:cNvGraphicFramePr/>
          <p:nvPr>
            <p:extLst>
              <p:ext uri="{D42A27DB-BD31-4B8C-83A1-F6EECF244321}">
                <p14:modId xmlns:p14="http://schemas.microsoft.com/office/powerpoint/2010/main" val="1061367364"/>
              </p:ext>
            </p:extLst>
          </p:nvPr>
        </p:nvGraphicFramePr>
        <p:xfrm>
          <a:off x="4923019" y="681037"/>
          <a:ext cx="5943600" cy="4826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3831621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979</Words>
  <Application>Microsoft Office PowerPoint</Application>
  <PresentationFormat>Panorámica</PresentationFormat>
  <Paragraphs>155</Paragraphs>
  <Slides>21</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21</vt:i4>
      </vt:variant>
    </vt:vector>
  </HeadingPairs>
  <TitlesOfParts>
    <vt:vector size="27" baseType="lpstr">
      <vt:lpstr>Arial</vt:lpstr>
      <vt:lpstr>Calibri</vt:lpstr>
      <vt:lpstr>Calibri Light</vt:lpstr>
      <vt:lpstr>Symbol</vt:lpstr>
      <vt:lpstr>Times New Roman</vt:lpstr>
      <vt:lpstr>Tema de Office</vt:lpstr>
      <vt:lpstr>Presentación de PowerPoint</vt:lpstr>
      <vt:lpstr>AGENDA</vt:lpstr>
      <vt:lpstr>ANTECEDENTES</vt:lpstr>
      <vt:lpstr>PLANTEAMIENTO DEL PROBLEMA</vt:lpstr>
      <vt:lpstr>OBJETIVO GENERAL</vt:lpstr>
      <vt:lpstr>HIPÓTESIS</vt:lpstr>
      <vt:lpstr>ENTENDIMIENTO DEL NEGOCIO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PREPARACIÓN DE LOS DATOS</vt:lpstr>
      <vt:lpstr>PREPARACIÓN DE LOS DATOS</vt:lpstr>
      <vt:lpstr>INTEGRACION Y FORMATEO DE LOS DATOS</vt:lpstr>
      <vt:lpstr>SELECCIÓN Y CONSTRUCCION DEL MODELO</vt:lpstr>
      <vt:lpstr>RESULTADOS Y ANALISIS</vt:lpstr>
      <vt:lpstr>CONCLUSIONES</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Daniela Rosero</dc:creator>
  <cp:lastModifiedBy>Daniela Rosero</cp:lastModifiedBy>
  <cp:revision>44</cp:revision>
  <dcterms:created xsi:type="dcterms:W3CDTF">2019-07-24T11:19:09Z</dcterms:created>
  <dcterms:modified xsi:type="dcterms:W3CDTF">2019-07-24T23:29:54Z</dcterms:modified>
</cp:coreProperties>
</file>