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1"/>
  </p:notesMasterIdLst>
  <p:handoutMasterIdLst>
    <p:handoutMasterId r:id="rId42"/>
  </p:handoutMasterIdLst>
  <p:sldIdLst>
    <p:sldId id="259" r:id="rId2"/>
    <p:sldId id="517" r:id="rId3"/>
    <p:sldId id="520" r:id="rId4"/>
    <p:sldId id="441" r:id="rId5"/>
    <p:sldId id="455" r:id="rId6"/>
    <p:sldId id="456" r:id="rId7"/>
    <p:sldId id="465" r:id="rId8"/>
    <p:sldId id="490" r:id="rId9"/>
    <p:sldId id="491" r:id="rId10"/>
    <p:sldId id="471" r:id="rId11"/>
    <p:sldId id="468" r:id="rId12"/>
    <p:sldId id="478" r:id="rId13"/>
    <p:sldId id="481" r:id="rId14"/>
    <p:sldId id="479" r:id="rId15"/>
    <p:sldId id="480" r:id="rId16"/>
    <p:sldId id="482" r:id="rId17"/>
    <p:sldId id="483" r:id="rId18"/>
    <p:sldId id="486" r:id="rId19"/>
    <p:sldId id="487" r:id="rId20"/>
    <p:sldId id="484" r:id="rId21"/>
    <p:sldId id="485" r:id="rId22"/>
    <p:sldId id="488" r:id="rId23"/>
    <p:sldId id="492" r:id="rId24"/>
    <p:sldId id="493" r:id="rId25"/>
    <p:sldId id="494" r:id="rId26"/>
    <p:sldId id="495" r:id="rId27"/>
    <p:sldId id="496" r:id="rId28"/>
    <p:sldId id="497" r:id="rId29"/>
    <p:sldId id="498" r:id="rId30"/>
    <p:sldId id="499" r:id="rId31"/>
    <p:sldId id="500" r:id="rId32"/>
    <p:sldId id="506" r:id="rId33"/>
    <p:sldId id="508" r:id="rId34"/>
    <p:sldId id="502" r:id="rId35"/>
    <p:sldId id="516" r:id="rId36"/>
    <p:sldId id="503" r:id="rId37"/>
    <p:sldId id="511" r:id="rId38"/>
    <p:sldId id="513" r:id="rId39"/>
    <p:sldId id="521" r:id="rId40"/>
  </p:sldIdLst>
  <p:sldSz cx="12190413"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AC250"/>
    <a:srgbClr val="FF6600"/>
    <a:srgbClr val="FF6699"/>
    <a:srgbClr val="CCFFFF"/>
    <a:srgbClr val="FFFF66"/>
    <a:srgbClr val="CC66FF"/>
    <a:srgbClr val="FFCC66"/>
    <a:srgbClr val="0000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3" autoAdjust="0"/>
    <p:restoredTop sz="93772" autoAdjust="0"/>
  </p:normalViewPr>
  <p:slideViewPr>
    <p:cSldViewPr>
      <p:cViewPr>
        <p:scale>
          <a:sx n="70" d="100"/>
          <a:sy n="70" d="100"/>
        </p:scale>
        <p:origin x="-300" y="-72"/>
      </p:cViewPr>
      <p:guideLst>
        <p:guide orient="horz" pos="2160"/>
        <p:guide pos="3840"/>
      </p:guideLst>
    </p:cSldViewPr>
  </p:slideViewPr>
  <p:notesTextViewPr>
    <p:cViewPr>
      <p:scale>
        <a:sx n="1" d="1"/>
        <a:sy n="1" d="1"/>
      </p:scale>
      <p:origin x="0" y="0"/>
    </p:cViewPr>
  </p:notesTextViewPr>
  <p:notesViewPr>
    <p:cSldViewPr>
      <p:cViewPr varScale="1">
        <p:scale>
          <a:sx n="53" d="100"/>
          <a:sy n="53" d="100"/>
        </p:scale>
        <p:origin x="-28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Eliii\AppData\Roaming\Microsoft\Excel\DATOS%20PATENTES%20EMPRESAS%20SECTOR%20TEXTIL%20NUEVA%201%20yes%20(version%201).xlsb"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1%20y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liii\Documents\DATOS%20PATENTES%20EMPRESAS%20SECTOR%20TEXTIL%20NUEVA%20tesis%20s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liii\AppData\Roaming\Microsoft\Excel\DATOS%20PATENTES%20EMPRESAS%20SECTOR%20TEXTIL%20NUEVA%20tesis%20si%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CORRIENTE EMPRESAS SECTOR TEXTIL</a:t>
            </a:r>
          </a:p>
        </c:rich>
      </c:tx>
      <c:layout/>
      <c:overlay val="0"/>
    </c:title>
    <c:autoTitleDeleted val="0"/>
    <c:plotArea>
      <c:layout/>
      <c:barChart>
        <c:barDir val="col"/>
        <c:grouping val="clustered"/>
        <c:varyColors val="0"/>
        <c:ser>
          <c:idx val="0"/>
          <c:order val="0"/>
          <c:tx>
            <c:strRef>
              <c:f>'GRAFICA RC OBLLC'!$AS$4</c:f>
              <c:strCache>
                <c:ptCount val="1"/>
                <c:pt idx="0">
                  <c:v>2014</c:v>
                </c:pt>
              </c:strCache>
            </c:strRef>
          </c:tx>
          <c:invertIfNegative val="0"/>
          <c:cat>
            <c:strRef>
              <c:f>'GRAFICA RC OBLLC'!$AT$3:$AZ$3</c:f>
              <c:strCache>
                <c:ptCount val="7"/>
                <c:pt idx="0">
                  <c:v>E02</c:v>
                </c:pt>
                <c:pt idx="1">
                  <c:v>E06</c:v>
                </c:pt>
                <c:pt idx="2">
                  <c:v>E18</c:v>
                </c:pt>
                <c:pt idx="3">
                  <c:v>E25</c:v>
                </c:pt>
                <c:pt idx="4">
                  <c:v>E29</c:v>
                </c:pt>
                <c:pt idx="5">
                  <c:v>E30</c:v>
                </c:pt>
                <c:pt idx="6">
                  <c:v>E36</c:v>
                </c:pt>
              </c:strCache>
            </c:strRef>
          </c:cat>
          <c:val>
            <c:numRef>
              <c:f>'GRAFICA RC OBLLC'!$AT$4:$AZ$4</c:f>
              <c:numCache>
                <c:formatCode>_("$"* #,##0.00_);_("$"* \(#,##0.00\);_("$"* "-"??_);_(@_)</c:formatCode>
                <c:ptCount val="7"/>
                <c:pt idx="0">
                  <c:v>2.2002306515615988</c:v>
                </c:pt>
                <c:pt idx="1">
                  <c:v>5.5597515502454469</c:v>
                </c:pt>
                <c:pt idx="2">
                  <c:v>1.2185200589727427</c:v>
                </c:pt>
                <c:pt idx="3">
                  <c:v>2.7117367645185362</c:v>
                </c:pt>
                <c:pt idx="4">
                  <c:v>1.1008099113515211</c:v>
                </c:pt>
                <c:pt idx="5">
                  <c:v>0.92582931441584093</c:v>
                </c:pt>
                <c:pt idx="6">
                  <c:v>3.4733129935329639</c:v>
                </c:pt>
              </c:numCache>
            </c:numRef>
          </c:val>
        </c:ser>
        <c:ser>
          <c:idx val="1"/>
          <c:order val="1"/>
          <c:tx>
            <c:strRef>
              <c:f>'GRAFICA RC OBLLC'!$AS$5</c:f>
              <c:strCache>
                <c:ptCount val="1"/>
                <c:pt idx="0">
                  <c:v>2015</c:v>
                </c:pt>
              </c:strCache>
            </c:strRef>
          </c:tx>
          <c:invertIfNegative val="0"/>
          <c:val>
            <c:numRef>
              <c:f>'GRAFICA RC OBLLC'!$AT$5:$AZ$5</c:f>
              <c:numCache>
                <c:formatCode>_("$"* #,##0.00_);_("$"* \(#,##0.00\);_("$"* "-"??_);_(@_)</c:formatCode>
                <c:ptCount val="7"/>
                <c:pt idx="0">
                  <c:v>2.5277351488265793</c:v>
                </c:pt>
                <c:pt idx="1">
                  <c:v>6.1168947668349469</c:v>
                </c:pt>
                <c:pt idx="2">
                  <c:v>3.4449054065669231</c:v>
                </c:pt>
                <c:pt idx="3">
                  <c:v>7.8909592685498415</c:v>
                </c:pt>
                <c:pt idx="4">
                  <c:v>1.5680136023721687</c:v>
                </c:pt>
                <c:pt idx="5">
                  <c:v>2.3828218443719718</c:v>
                </c:pt>
                <c:pt idx="6">
                  <c:v>1.9160662344187578</c:v>
                </c:pt>
              </c:numCache>
            </c:numRef>
          </c:val>
        </c:ser>
        <c:ser>
          <c:idx val="2"/>
          <c:order val="2"/>
          <c:tx>
            <c:strRef>
              <c:f>'GRAFICA RC OBLLC'!$AS$6</c:f>
              <c:strCache>
                <c:ptCount val="1"/>
                <c:pt idx="0">
                  <c:v>2016</c:v>
                </c:pt>
              </c:strCache>
            </c:strRef>
          </c:tx>
          <c:invertIfNegative val="0"/>
          <c:val>
            <c:numRef>
              <c:f>'GRAFICA RC OBLLC'!$AT$6:$AZ$6</c:f>
              <c:numCache>
                <c:formatCode>_("$"* #,##0.00_);_("$"* \(#,##0.00\);_("$"* "-"??_);_(@_)</c:formatCode>
                <c:ptCount val="7"/>
                <c:pt idx="0">
                  <c:v>3.0127829814123452</c:v>
                </c:pt>
                <c:pt idx="1">
                  <c:v>6.7312161092207425</c:v>
                </c:pt>
                <c:pt idx="2">
                  <c:v>2.6187916825421587</c:v>
                </c:pt>
                <c:pt idx="3">
                  <c:v>8.8696905319176267</c:v>
                </c:pt>
                <c:pt idx="4">
                  <c:v>2.1740656916071952</c:v>
                </c:pt>
                <c:pt idx="5">
                  <c:v>3.487565013015645</c:v>
                </c:pt>
                <c:pt idx="6">
                  <c:v>2.6323919569968983</c:v>
                </c:pt>
              </c:numCache>
            </c:numRef>
          </c:val>
        </c:ser>
        <c:ser>
          <c:idx val="3"/>
          <c:order val="3"/>
          <c:tx>
            <c:strRef>
              <c:f>'GRAFICA RC OBLLC'!$AS$7</c:f>
              <c:strCache>
                <c:ptCount val="1"/>
                <c:pt idx="0">
                  <c:v>2017</c:v>
                </c:pt>
              </c:strCache>
            </c:strRef>
          </c:tx>
          <c:invertIfNegative val="0"/>
          <c:val>
            <c:numRef>
              <c:f>'GRAFICA RC OBLLC'!$AT$7:$AZ$7</c:f>
              <c:numCache>
                <c:formatCode>_("$"* #,##0.00_);_("$"* \(#,##0.00\);_("$"* "-"??_);_(@_)</c:formatCode>
                <c:ptCount val="7"/>
                <c:pt idx="0">
                  <c:v>4.6999626406985424</c:v>
                </c:pt>
                <c:pt idx="1">
                  <c:v>14.826663040037666</c:v>
                </c:pt>
                <c:pt idx="2">
                  <c:v>2.0399378093408198</c:v>
                </c:pt>
                <c:pt idx="3">
                  <c:v>9.3451824962272543</c:v>
                </c:pt>
                <c:pt idx="4">
                  <c:v>3.1225869036578384</c:v>
                </c:pt>
                <c:pt idx="5">
                  <c:v>2.7582722434137703</c:v>
                </c:pt>
                <c:pt idx="6">
                  <c:v>3.4798234132586581</c:v>
                </c:pt>
              </c:numCache>
            </c:numRef>
          </c:val>
        </c:ser>
        <c:ser>
          <c:idx val="4"/>
          <c:order val="4"/>
          <c:tx>
            <c:strRef>
              <c:f>'GRAFICA RC OBLLC'!$AS$8</c:f>
              <c:strCache>
                <c:ptCount val="1"/>
                <c:pt idx="0">
                  <c:v>2018</c:v>
                </c:pt>
              </c:strCache>
            </c:strRef>
          </c:tx>
          <c:invertIfNegative val="0"/>
          <c:val>
            <c:numRef>
              <c:f>'GRAFICA RC OBLLC'!$AT$8:$AZ$8</c:f>
              <c:numCache>
                <c:formatCode>_("$"* #,##0.00_);_("$"* \(#,##0.00\);_("$"* "-"??_);_(@_)</c:formatCode>
                <c:ptCount val="7"/>
                <c:pt idx="0">
                  <c:v>4.6999626406985424</c:v>
                </c:pt>
                <c:pt idx="1">
                  <c:v>5.235019303976018</c:v>
                </c:pt>
                <c:pt idx="2">
                  <c:v>1.3012033611183935</c:v>
                </c:pt>
                <c:pt idx="3">
                  <c:v>10.106803261807903</c:v>
                </c:pt>
                <c:pt idx="4">
                  <c:v>2.9939726212322118</c:v>
                </c:pt>
                <c:pt idx="5">
                  <c:v>2.7582722434137703</c:v>
                </c:pt>
                <c:pt idx="6">
                  <c:v>2.9562455582612177</c:v>
                </c:pt>
              </c:numCache>
            </c:numRef>
          </c:val>
        </c:ser>
        <c:ser>
          <c:idx val="5"/>
          <c:order val="5"/>
          <c:tx>
            <c:strRef>
              <c:f>'GRAFICA RC OBLLC'!$AS$9</c:f>
              <c:strCache>
                <c:ptCount val="1"/>
                <c:pt idx="0">
                  <c:v>PROMEDIO</c:v>
                </c:pt>
              </c:strCache>
            </c:strRef>
          </c:tx>
          <c:invertIfNegative val="0"/>
          <c:val>
            <c:numRef>
              <c:f>'GRAFICA RC OBLLC'!$AT$9:$AZ$9</c:f>
              <c:numCache>
                <c:formatCode>_("$"* #,##0.00_);_("$"* \(#,##0.00\);_("$"* "-"??_);_(@_)</c:formatCode>
                <c:ptCount val="7"/>
                <c:pt idx="0">
                  <c:v>3.4281348126395215</c:v>
                </c:pt>
                <c:pt idx="1">
                  <c:v>7.6939089540629642</c:v>
                </c:pt>
                <c:pt idx="2">
                  <c:v>2.1246716637082073</c:v>
                </c:pt>
                <c:pt idx="3">
                  <c:v>7.7848744646042318</c:v>
                </c:pt>
                <c:pt idx="4">
                  <c:v>2.1918897460441871</c:v>
                </c:pt>
                <c:pt idx="5">
                  <c:v>2.4625521317261998</c:v>
                </c:pt>
                <c:pt idx="6">
                  <c:v>2.8915680312936987</c:v>
                </c:pt>
              </c:numCache>
            </c:numRef>
          </c:val>
        </c:ser>
        <c:dLbls>
          <c:showLegendKey val="0"/>
          <c:showVal val="0"/>
          <c:showCatName val="0"/>
          <c:showSerName val="0"/>
          <c:showPercent val="0"/>
          <c:showBubbleSize val="0"/>
        </c:dLbls>
        <c:gapWidth val="150"/>
        <c:axId val="268253056"/>
        <c:axId val="268254592"/>
      </c:barChart>
      <c:catAx>
        <c:axId val="268253056"/>
        <c:scaling>
          <c:orientation val="minMax"/>
        </c:scaling>
        <c:delete val="0"/>
        <c:axPos val="b"/>
        <c:numFmt formatCode="_(&quot;$&quot;* #,##0.00_);_(&quot;$&quot;* \(#,##0.00\);_(&quot;$&quot;* &quot;-&quot;??_);_(@_)" sourceLinked="1"/>
        <c:majorTickMark val="none"/>
        <c:minorTickMark val="none"/>
        <c:tickLblPos val="nextTo"/>
        <c:crossAx val="268254592"/>
        <c:crosses val="autoZero"/>
        <c:auto val="1"/>
        <c:lblAlgn val="ctr"/>
        <c:lblOffset val="100"/>
        <c:noMultiLvlLbl val="0"/>
      </c:catAx>
      <c:valAx>
        <c:axId val="268254592"/>
        <c:scaling>
          <c:orientation val="minMax"/>
        </c:scaling>
        <c:delete val="0"/>
        <c:axPos val="l"/>
        <c:majorGridlines/>
        <c:numFmt formatCode="_(&quot;$&quot;* #,##0.00_);_(&quot;$&quot;* \(#,##0.00\);_(&quot;$&quot;* &quot;-&quot;??_);_(@_)" sourceLinked="1"/>
        <c:majorTickMark val="none"/>
        <c:minorTickMark val="none"/>
        <c:tickLblPos val="nextTo"/>
        <c:crossAx val="268253056"/>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DE DEUDA EMPRESAS SECTOR TEXTIL</a:t>
            </a:r>
          </a:p>
        </c:rich>
      </c:tx>
      <c:overlay val="0"/>
    </c:title>
    <c:autoTitleDeleted val="0"/>
    <c:plotArea>
      <c:layout/>
      <c:barChart>
        <c:barDir val="col"/>
        <c:grouping val="clustered"/>
        <c:varyColors val="0"/>
        <c:ser>
          <c:idx val="0"/>
          <c:order val="0"/>
          <c:tx>
            <c:strRef>
              <c:f>'RD OBLLC'!$J$15</c:f>
              <c:strCache>
                <c:ptCount val="1"/>
                <c:pt idx="0">
                  <c:v>2014</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OBLLC'!$K$15:$T$15</c:f>
              <c:numCache>
                <c:formatCode>0.00%</c:formatCode>
                <c:ptCount val="10"/>
                <c:pt idx="0">
                  <c:v>0.41616965405084794</c:v>
                </c:pt>
                <c:pt idx="1">
                  <c:v>0.77250316929064067</c:v>
                </c:pt>
                <c:pt idx="2">
                  <c:v>0.50461450134315178</c:v>
                </c:pt>
                <c:pt idx="3">
                  <c:v>0.66256512195121942</c:v>
                </c:pt>
                <c:pt idx="4">
                  <c:v>0.43200431533464462</c:v>
                </c:pt>
                <c:pt idx="5">
                  <c:v>0.5924604279938146</c:v>
                </c:pt>
                <c:pt idx="6">
                  <c:v>0.19405007171327401</c:v>
                </c:pt>
                <c:pt idx="7">
                  <c:v>0.37420310710522803</c:v>
                </c:pt>
                <c:pt idx="8">
                  <c:v>0.82976985135331804</c:v>
                </c:pt>
                <c:pt idx="9">
                  <c:v>0.314848972172657</c:v>
                </c:pt>
              </c:numCache>
            </c:numRef>
          </c:val>
        </c:ser>
        <c:ser>
          <c:idx val="1"/>
          <c:order val="1"/>
          <c:tx>
            <c:strRef>
              <c:f>'RD OBLLC'!$J$16</c:f>
              <c:strCache>
                <c:ptCount val="1"/>
                <c:pt idx="0">
                  <c:v>2015</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OBLLC'!$K$16:$T$16</c:f>
              <c:numCache>
                <c:formatCode>0.00%</c:formatCode>
                <c:ptCount val="10"/>
                <c:pt idx="0">
                  <c:v>0.41895725902630465</c:v>
                </c:pt>
                <c:pt idx="1">
                  <c:v>0</c:v>
                </c:pt>
                <c:pt idx="2">
                  <c:v>0.52488086317157157</c:v>
                </c:pt>
                <c:pt idx="3">
                  <c:v>0.2500569227728659</c:v>
                </c:pt>
                <c:pt idx="4">
                  <c:v>0.14311287665255032</c:v>
                </c:pt>
                <c:pt idx="5">
                  <c:v>0.5397764335628652</c:v>
                </c:pt>
                <c:pt idx="6">
                  <c:v>7.9438567489855755E-2</c:v>
                </c:pt>
                <c:pt idx="7">
                  <c:v>0.32823148288966164</c:v>
                </c:pt>
                <c:pt idx="8">
                  <c:v>0.5084149707712593</c:v>
                </c:pt>
                <c:pt idx="9">
                  <c:v>0.43098893188609499</c:v>
                </c:pt>
              </c:numCache>
            </c:numRef>
          </c:val>
        </c:ser>
        <c:ser>
          <c:idx val="2"/>
          <c:order val="2"/>
          <c:tx>
            <c:strRef>
              <c:f>'RD OBLLC'!$J$17</c:f>
              <c:strCache>
                <c:ptCount val="1"/>
                <c:pt idx="0">
                  <c:v>2016</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OBLLC'!$K$17:$T$17</c:f>
              <c:numCache>
                <c:formatCode>0.00%</c:formatCode>
                <c:ptCount val="10"/>
                <c:pt idx="0">
                  <c:v>0.94294388880882185</c:v>
                </c:pt>
                <c:pt idx="1">
                  <c:v>0</c:v>
                </c:pt>
                <c:pt idx="2">
                  <c:v>0.4486572394694725</c:v>
                </c:pt>
                <c:pt idx="3">
                  <c:v>0.32465179829013147</c:v>
                </c:pt>
                <c:pt idx="4">
                  <c:v>0.37266615824109911</c:v>
                </c:pt>
                <c:pt idx="5">
                  <c:v>0.73410840751730955</c:v>
                </c:pt>
                <c:pt idx="6">
                  <c:v>0.29364686108963789</c:v>
                </c:pt>
                <c:pt idx="7">
                  <c:v>0.34424054263053977</c:v>
                </c:pt>
                <c:pt idx="8">
                  <c:v>0.69205089213058246</c:v>
                </c:pt>
                <c:pt idx="9">
                  <c:v>1.15559233321218</c:v>
                </c:pt>
              </c:numCache>
            </c:numRef>
          </c:val>
        </c:ser>
        <c:ser>
          <c:idx val="3"/>
          <c:order val="3"/>
          <c:tx>
            <c:strRef>
              <c:f>'RD OBLLC'!$J$18</c:f>
              <c:strCache>
                <c:ptCount val="1"/>
                <c:pt idx="0">
                  <c:v>2017</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OBLLC'!$K$18:$T$18</c:f>
              <c:numCache>
                <c:formatCode>0.00%</c:formatCode>
                <c:ptCount val="10"/>
                <c:pt idx="0">
                  <c:v>0.35155685940836495</c:v>
                </c:pt>
                <c:pt idx="1">
                  <c:v>0</c:v>
                </c:pt>
                <c:pt idx="2">
                  <c:v>0.23214803955950003</c:v>
                </c:pt>
                <c:pt idx="3">
                  <c:v>0.22618420613316867</c:v>
                </c:pt>
                <c:pt idx="4">
                  <c:v>0.20274842597840417</c:v>
                </c:pt>
                <c:pt idx="5">
                  <c:v>0.61349127493084044</c:v>
                </c:pt>
                <c:pt idx="6">
                  <c:v>8.5134058751230229E-2</c:v>
                </c:pt>
                <c:pt idx="7">
                  <c:v>0.30578637171480183</c:v>
                </c:pt>
                <c:pt idx="8">
                  <c:v>0.19055020026263456</c:v>
                </c:pt>
                <c:pt idx="9">
                  <c:v>0.22943964861180502</c:v>
                </c:pt>
              </c:numCache>
            </c:numRef>
          </c:val>
        </c:ser>
        <c:ser>
          <c:idx val="4"/>
          <c:order val="4"/>
          <c:tx>
            <c:strRef>
              <c:f>'RD OBLLC'!$J$19</c:f>
              <c:strCache>
                <c:ptCount val="1"/>
                <c:pt idx="0">
                  <c:v>2018</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OBLLC'!$K$19:$T$19</c:f>
              <c:numCache>
                <c:formatCode>0%</c:formatCode>
                <c:ptCount val="10"/>
                <c:pt idx="0">
                  <c:v>0.25541622790162533</c:v>
                </c:pt>
                <c:pt idx="1">
                  <c:v>0</c:v>
                </c:pt>
                <c:pt idx="2">
                  <c:v>0.10323271275799702</c:v>
                </c:pt>
                <c:pt idx="3">
                  <c:v>0.25519856425024579</c:v>
                </c:pt>
                <c:pt idx="4">
                  <c:v>0.28407922242159683</c:v>
                </c:pt>
                <c:pt idx="5">
                  <c:v>0.45306168036641892</c:v>
                </c:pt>
                <c:pt idx="6">
                  <c:v>8.1380660630986756E-2</c:v>
                </c:pt>
                <c:pt idx="7">
                  <c:v>0.29100118060802266</c:v>
                </c:pt>
                <c:pt idx="8">
                  <c:v>0.19055047301640163</c:v>
                </c:pt>
                <c:pt idx="9">
                  <c:v>0.22849613241216551</c:v>
                </c:pt>
              </c:numCache>
            </c:numRef>
          </c:val>
        </c:ser>
        <c:ser>
          <c:idx val="5"/>
          <c:order val="5"/>
          <c:tx>
            <c:strRef>
              <c:f>'RD OBLLC'!$J$20</c:f>
              <c:strCache>
                <c:ptCount val="1"/>
                <c:pt idx="0">
                  <c:v>PROMEDIO</c:v>
                </c:pt>
              </c:strCache>
            </c:strRef>
          </c:tx>
          <c:invertIfNegative val="0"/>
          <c:cat>
            <c:strRef>
              <c:f>'RD OBLLC'!$K$14:$T$14</c:f>
              <c:strCache>
                <c:ptCount val="10"/>
                <c:pt idx="0">
                  <c:v>E06</c:v>
                </c:pt>
                <c:pt idx="1">
                  <c:v>E13</c:v>
                </c:pt>
                <c:pt idx="2">
                  <c:v>E14</c:v>
                </c:pt>
                <c:pt idx="3">
                  <c:v>E17</c:v>
                </c:pt>
                <c:pt idx="4">
                  <c:v>E18</c:v>
                </c:pt>
                <c:pt idx="5">
                  <c:v>E24</c:v>
                </c:pt>
                <c:pt idx="6">
                  <c:v>E25</c:v>
                </c:pt>
                <c:pt idx="7">
                  <c:v>E29</c:v>
                </c:pt>
                <c:pt idx="8">
                  <c:v>E30</c:v>
                </c:pt>
                <c:pt idx="9">
                  <c:v>E36</c:v>
                </c:pt>
              </c:strCache>
            </c:strRef>
          </c:cat>
          <c:val>
            <c:numRef>
              <c:f>'RD OBLLC'!$K$20:$T$20</c:f>
              <c:numCache>
                <c:formatCode>0.00%</c:formatCode>
                <c:ptCount val="10"/>
                <c:pt idx="0">
                  <c:v>0.47700877783919299</c:v>
                </c:pt>
                <c:pt idx="1">
                  <c:v>0.15450063385812812</c:v>
                </c:pt>
                <c:pt idx="2">
                  <c:v>0.36270667126033856</c:v>
                </c:pt>
                <c:pt idx="3">
                  <c:v>0.34373132267952622</c:v>
                </c:pt>
                <c:pt idx="4">
                  <c:v>0.28692219972565902</c:v>
                </c:pt>
                <c:pt idx="5">
                  <c:v>0.58657964487424974</c:v>
                </c:pt>
                <c:pt idx="6">
                  <c:v>0.14673004393499692</c:v>
                </c:pt>
                <c:pt idx="7">
                  <c:v>0.32869253698965079</c:v>
                </c:pt>
                <c:pt idx="8">
                  <c:v>0.48226727750683918</c:v>
                </c:pt>
                <c:pt idx="9">
                  <c:v>0.4718732036589805</c:v>
                </c:pt>
              </c:numCache>
            </c:numRef>
          </c:val>
        </c:ser>
        <c:dLbls>
          <c:showLegendKey val="0"/>
          <c:showVal val="0"/>
          <c:showCatName val="0"/>
          <c:showSerName val="0"/>
          <c:showPercent val="0"/>
          <c:showBubbleSize val="0"/>
        </c:dLbls>
        <c:gapWidth val="150"/>
        <c:axId val="300325888"/>
        <c:axId val="300348160"/>
      </c:barChart>
      <c:catAx>
        <c:axId val="300325888"/>
        <c:scaling>
          <c:orientation val="minMax"/>
        </c:scaling>
        <c:delete val="0"/>
        <c:axPos val="b"/>
        <c:numFmt formatCode="General" sourceLinked="1"/>
        <c:majorTickMark val="none"/>
        <c:minorTickMark val="none"/>
        <c:tickLblPos val="nextTo"/>
        <c:crossAx val="300348160"/>
        <c:crosses val="autoZero"/>
        <c:auto val="1"/>
        <c:lblAlgn val="ctr"/>
        <c:lblOffset val="100"/>
        <c:noMultiLvlLbl val="0"/>
      </c:catAx>
      <c:valAx>
        <c:axId val="300348160"/>
        <c:scaling>
          <c:orientation val="minMax"/>
        </c:scaling>
        <c:delete val="0"/>
        <c:axPos val="l"/>
        <c:majorGridlines/>
        <c:numFmt formatCode="0.00%" sourceLinked="1"/>
        <c:majorTickMark val="none"/>
        <c:minorTickMark val="none"/>
        <c:tickLblPos val="nextTo"/>
        <c:crossAx val="300325888"/>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DE DEUDA EMPRESAS SECTOR TEXTIL</a:t>
            </a:r>
          </a:p>
        </c:rich>
      </c:tx>
      <c:overlay val="0"/>
    </c:title>
    <c:autoTitleDeleted val="0"/>
    <c:plotArea>
      <c:layout/>
      <c:barChart>
        <c:barDir val="col"/>
        <c:grouping val="clustered"/>
        <c:varyColors val="0"/>
        <c:ser>
          <c:idx val="0"/>
          <c:order val="0"/>
          <c:tx>
            <c:strRef>
              <c:f>'RD OBLLC'!$J$4</c:f>
              <c:strCache>
                <c:ptCount val="1"/>
                <c:pt idx="0">
                  <c:v>2014</c:v>
                </c:pt>
              </c:strCache>
            </c:strRef>
          </c:tx>
          <c:invertIfNegative val="0"/>
          <c:cat>
            <c:strRef>
              <c:f>'RD OBLLC'!$K$3:$P$3</c:f>
              <c:strCache>
                <c:ptCount val="6"/>
                <c:pt idx="0">
                  <c:v>E02</c:v>
                </c:pt>
                <c:pt idx="1">
                  <c:v>E08</c:v>
                </c:pt>
                <c:pt idx="2">
                  <c:v>E09</c:v>
                </c:pt>
                <c:pt idx="3">
                  <c:v>E22</c:v>
                </c:pt>
                <c:pt idx="4">
                  <c:v>E32</c:v>
                </c:pt>
                <c:pt idx="5">
                  <c:v>E33</c:v>
                </c:pt>
              </c:strCache>
            </c:strRef>
          </c:cat>
          <c:val>
            <c:numRef>
              <c:f>'RD OBLLC'!$K$4:$P$4</c:f>
              <c:numCache>
                <c:formatCode>0.00%</c:formatCode>
                <c:ptCount val="6"/>
                <c:pt idx="0">
                  <c:v>0.47380614080559724</c:v>
                </c:pt>
                <c:pt idx="1">
                  <c:v>0</c:v>
                </c:pt>
                <c:pt idx="2">
                  <c:v>0.43443769567560692</c:v>
                </c:pt>
                <c:pt idx="3">
                  <c:v>0.42399208895855406</c:v>
                </c:pt>
                <c:pt idx="4">
                  <c:v>0.73294579968911289</c:v>
                </c:pt>
                <c:pt idx="5">
                  <c:v>0.64906142283821766</c:v>
                </c:pt>
              </c:numCache>
            </c:numRef>
          </c:val>
        </c:ser>
        <c:ser>
          <c:idx val="1"/>
          <c:order val="1"/>
          <c:tx>
            <c:strRef>
              <c:f>'RD OBLLC'!$J$5</c:f>
              <c:strCache>
                <c:ptCount val="1"/>
                <c:pt idx="0">
                  <c:v>2015</c:v>
                </c:pt>
              </c:strCache>
            </c:strRef>
          </c:tx>
          <c:invertIfNegative val="0"/>
          <c:cat>
            <c:strRef>
              <c:f>'RD OBLLC'!$K$3:$P$3</c:f>
              <c:strCache>
                <c:ptCount val="6"/>
                <c:pt idx="0">
                  <c:v>E02</c:v>
                </c:pt>
                <c:pt idx="1">
                  <c:v>E08</c:v>
                </c:pt>
                <c:pt idx="2">
                  <c:v>E09</c:v>
                </c:pt>
                <c:pt idx="3">
                  <c:v>E22</c:v>
                </c:pt>
                <c:pt idx="4">
                  <c:v>E32</c:v>
                </c:pt>
                <c:pt idx="5">
                  <c:v>E33</c:v>
                </c:pt>
              </c:strCache>
            </c:strRef>
          </c:cat>
          <c:val>
            <c:numRef>
              <c:f>'RD OBLLC'!$K$5:$P$5</c:f>
              <c:numCache>
                <c:formatCode>0.00%</c:formatCode>
                <c:ptCount val="6"/>
                <c:pt idx="0">
                  <c:v>0.46576899993941889</c:v>
                </c:pt>
                <c:pt idx="1">
                  <c:v>0</c:v>
                </c:pt>
                <c:pt idx="2">
                  <c:v>0.47755832585133029</c:v>
                </c:pt>
                <c:pt idx="3">
                  <c:v>0.42306181562395778</c:v>
                </c:pt>
                <c:pt idx="4">
                  <c:v>0.55384332055012697</c:v>
                </c:pt>
                <c:pt idx="5">
                  <c:v>0.7110992454570545</c:v>
                </c:pt>
              </c:numCache>
            </c:numRef>
          </c:val>
        </c:ser>
        <c:ser>
          <c:idx val="2"/>
          <c:order val="2"/>
          <c:tx>
            <c:strRef>
              <c:f>'RD OBLLC'!$J$6</c:f>
              <c:strCache>
                <c:ptCount val="1"/>
                <c:pt idx="0">
                  <c:v>2016</c:v>
                </c:pt>
              </c:strCache>
            </c:strRef>
          </c:tx>
          <c:invertIfNegative val="0"/>
          <c:cat>
            <c:strRef>
              <c:f>'RD OBLLC'!$K$3:$P$3</c:f>
              <c:strCache>
                <c:ptCount val="6"/>
                <c:pt idx="0">
                  <c:v>E02</c:v>
                </c:pt>
                <c:pt idx="1">
                  <c:v>E08</c:v>
                </c:pt>
                <c:pt idx="2">
                  <c:v>E09</c:v>
                </c:pt>
                <c:pt idx="3">
                  <c:v>E22</c:v>
                </c:pt>
                <c:pt idx="4">
                  <c:v>E32</c:v>
                </c:pt>
                <c:pt idx="5">
                  <c:v>E33</c:v>
                </c:pt>
              </c:strCache>
            </c:strRef>
          </c:cat>
          <c:val>
            <c:numRef>
              <c:f>'RD OBLLC'!$K$6:$P$6</c:f>
              <c:numCache>
                <c:formatCode>0.00%</c:formatCode>
                <c:ptCount val="6"/>
                <c:pt idx="0">
                  <c:v>3.5240848739343229</c:v>
                </c:pt>
                <c:pt idx="1">
                  <c:v>4.1633639760968819</c:v>
                </c:pt>
                <c:pt idx="2">
                  <c:v>2.2144655822408645</c:v>
                </c:pt>
                <c:pt idx="3">
                  <c:v>1.1243391317307931</c:v>
                </c:pt>
                <c:pt idx="4">
                  <c:v>2.2054780089225203</c:v>
                </c:pt>
                <c:pt idx="5">
                  <c:v>1.4804691139377326</c:v>
                </c:pt>
              </c:numCache>
            </c:numRef>
          </c:val>
        </c:ser>
        <c:ser>
          <c:idx val="3"/>
          <c:order val="3"/>
          <c:tx>
            <c:strRef>
              <c:f>'RD OBLLC'!$J$7</c:f>
              <c:strCache>
                <c:ptCount val="1"/>
                <c:pt idx="0">
                  <c:v>2017</c:v>
                </c:pt>
              </c:strCache>
            </c:strRef>
          </c:tx>
          <c:invertIfNegative val="0"/>
          <c:cat>
            <c:strRef>
              <c:f>'RD OBLLC'!$K$3:$P$3</c:f>
              <c:strCache>
                <c:ptCount val="6"/>
                <c:pt idx="0">
                  <c:v>E02</c:v>
                </c:pt>
                <c:pt idx="1">
                  <c:v>E08</c:v>
                </c:pt>
                <c:pt idx="2">
                  <c:v>E09</c:v>
                </c:pt>
                <c:pt idx="3">
                  <c:v>E22</c:v>
                </c:pt>
                <c:pt idx="4">
                  <c:v>E32</c:v>
                </c:pt>
                <c:pt idx="5">
                  <c:v>E33</c:v>
                </c:pt>
              </c:strCache>
            </c:strRef>
          </c:cat>
          <c:val>
            <c:numRef>
              <c:f>'RD OBLLC'!$K$7:$P$7</c:f>
              <c:numCache>
                <c:formatCode>0.00%</c:formatCode>
                <c:ptCount val="6"/>
                <c:pt idx="0">
                  <c:v>0.39958997739204072</c:v>
                </c:pt>
                <c:pt idx="1">
                  <c:v>0.94701492115046193</c:v>
                </c:pt>
                <c:pt idx="2">
                  <c:v>0.44666776258176089</c:v>
                </c:pt>
                <c:pt idx="3">
                  <c:v>0.85308453305609122</c:v>
                </c:pt>
                <c:pt idx="4">
                  <c:v>0.65339055384472533</c:v>
                </c:pt>
                <c:pt idx="5">
                  <c:v>0.5310101237338325</c:v>
                </c:pt>
              </c:numCache>
            </c:numRef>
          </c:val>
        </c:ser>
        <c:ser>
          <c:idx val="4"/>
          <c:order val="4"/>
          <c:tx>
            <c:strRef>
              <c:f>'RD OBLLC'!$J$8</c:f>
              <c:strCache>
                <c:ptCount val="1"/>
                <c:pt idx="0">
                  <c:v>2018</c:v>
                </c:pt>
              </c:strCache>
            </c:strRef>
          </c:tx>
          <c:invertIfNegative val="0"/>
          <c:cat>
            <c:strRef>
              <c:f>'RD OBLLC'!$K$3:$P$3</c:f>
              <c:strCache>
                <c:ptCount val="6"/>
                <c:pt idx="0">
                  <c:v>E02</c:v>
                </c:pt>
                <c:pt idx="1">
                  <c:v>E08</c:v>
                </c:pt>
                <c:pt idx="2">
                  <c:v>E09</c:v>
                </c:pt>
                <c:pt idx="3">
                  <c:v>E22</c:v>
                </c:pt>
                <c:pt idx="4">
                  <c:v>E32</c:v>
                </c:pt>
                <c:pt idx="5">
                  <c:v>E33</c:v>
                </c:pt>
              </c:strCache>
            </c:strRef>
          </c:cat>
          <c:val>
            <c:numRef>
              <c:f>'RD OBLLC'!$K$8:$P$8</c:f>
              <c:numCache>
                <c:formatCode>0%</c:formatCode>
                <c:ptCount val="6"/>
                <c:pt idx="0">
                  <c:v>0.39958997739204072</c:v>
                </c:pt>
                <c:pt idx="1">
                  <c:v>0.94901297312596922</c:v>
                </c:pt>
                <c:pt idx="2">
                  <c:v>0.17640102694875359</c:v>
                </c:pt>
                <c:pt idx="3">
                  <c:v>0.78837728687785058</c:v>
                </c:pt>
                <c:pt idx="4">
                  <c:v>0.63552625451682765</c:v>
                </c:pt>
                <c:pt idx="5">
                  <c:v>0.60461756527752331</c:v>
                </c:pt>
              </c:numCache>
            </c:numRef>
          </c:val>
        </c:ser>
        <c:ser>
          <c:idx val="5"/>
          <c:order val="5"/>
          <c:tx>
            <c:strRef>
              <c:f>'RD OBLLC'!$J$9</c:f>
              <c:strCache>
                <c:ptCount val="1"/>
                <c:pt idx="0">
                  <c:v>PROMEDIO</c:v>
                </c:pt>
              </c:strCache>
            </c:strRef>
          </c:tx>
          <c:invertIfNegative val="0"/>
          <c:cat>
            <c:strRef>
              <c:f>'RD OBLLC'!$K$3:$P$3</c:f>
              <c:strCache>
                <c:ptCount val="6"/>
                <c:pt idx="0">
                  <c:v>E02</c:v>
                </c:pt>
                <c:pt idx="1">
                  <c:v>E08</c:v>
                </c:pt>
                <c:pt idx="2">
                  <c:v>E09</c:v>
                </c:pt>
                <c:pt idx="3">
                  <c:v>E22</c:v>
                </c:pt>
                <c:pt idx="4">
                  <c:v>E32</c:v>
                </c:pt>
                <c:pt idx="5">
                  <c:v>E33</c:v>
                </c:pt>
              </c:strCache>
            </c:strRef>
          </c:cat>
          <c:val>
            <c:numRef>
              <c:f>'RD OBLLC'!$K$9:$P$9</c:f>
              <c:numCache>
                <c:formatCode>0.00%</c:formatCode>
                <c:ptCount val="6"/>
                <c:pt idx="0">
                  <c:v>1.0525679938926842</c:v>
                </c:pt>
                <c:pt idx="1">
                  <c:v>1.2118783740746626</c:v>
                </c:pt>
                <c:pt idx="2">
                  <c:v>0.7499060786596633</c:v>
                </c:pt>
                <c:pt idx="3">
                  <c:v>0.72257097124944925</c:v>
                </c:pt>
                <c:pt idx="4">
                  <c:v>0.95623678750466268</c:v>
                </c:pt>
                <c:pt idx="5">
                  <c:v>0.79525149424887198</c:v>
                </c:pt>
              </c:numCache>
            </c:numRef>
          </c:val>
        </c:ser>
        <c:dLbls>
          <c:showLegendKey val="0"/>
          <c:showVal val="0"/>
          <c:showCatName val="0"/>
          <c:showSerName val="0"/>
          <c:showPercent val="0"/>
          <c:showBubbleSize val="0"/>
        </c:dLbls>
        <c:gapWidth val="150"/>
        <c:axId val="300500864"/>
        <c:axId val="300502400"/>
      </c:barChart>
      <c:catAx>
        <c:axId val="300500864"/>
        <c:scaling>
          <c:orientation val="minMax"/>
        </c:scaling>
        <c:delete val="0"/>
        <c:axPos val="b"/>
        <c:numFmt formatCode="General" sourceLinked="1"/>
        <c:majorTickMark val="none"/>
        <c:minorTickMark val="none"/>
        <c:tickLblPos val="nextTo"/>
        <c:crossAx val="300502400"/>
        <c:crosses val="autoZero"/>
        <c:auto val="1"/>
        <c:lblAlgn val="ctr"/>
        <c:lblOffset val="100"/>
        <c:noMultiLvlLbl val="0"/>
      </c:catAx>
      <c:valAx>
        <c:axId val="300502400"/>
        <c:scaling>
          <c:orientation val="minMax"/>
        </c:scaling>
        <c:delete val="0"/>
        <c:axPos val="l"/>
        <c:majorGridlines/>
        <c:numFmt formatCode="0.00%" sourceLinked="1"/>
        <c:majorTickMark val="none"/>
        <c:minorTickMark val="none"/>
        <c:tickLblPos val="nextTo"/>
        <c:crossAx val="300500864"/>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DE DEUDA EMPRESAS SECTOR TEXTIL</a:t>
            </a:r>
          </a:p>
        </c:rich>
      </c:tx>
      <c:overlay val="0"/>
    </c:title>
    <c:autoTitleDeleted val="0"/>
    <c:plotArea>
      <c:layout/>
      <c:barChart>
        <c:barDir val="col"/>
        <c:grouping val="clustered"/>
        <c:varyColors val="0"/>
        <c:ser>
          <c:idx val="0"/>
          <c:order val="0"/>
          <c:tx>
            <c:strRef>
              <c:f>'RD NOLLC'!$M$8</c:f>
              <c:strCache>
                <c:ptCount val="1"/>
                <c:pt idx="0">
                  <c:v>2014</c:v>
                </c:pt>
              </c:strCache>
            </c:strRef>
          </c:tx>
          <c:invertIfNegative val="0"/>
          <c:cat>
            <c:strRef>
              <c:f>'RD NOLLC'!$N$7:$W$7</c:f>
              <c:strCache>
                <c:ptCount val="10"/>
                <c:pt idx="0">
                  <c:v>E01</c:v>
                </c:pt>
                <c:pt idx="1">
                  <c:v>E03</c:v>
                </c:pt>
                <c:pt idx="2">
                  <c:v>E04</c:v>
                </c:pt>
                <c:pt idx="3">
                  <c:v>E05</c:v>
                </c:pt>
                <c:pt idx="4">
                  <c:v>E07</c:v>
                </c:pt>
                <c:pt idx="5">
                  <c:v>E10</c:v>
                </c:pt>
                <c:pt idx="6">
                  <c:v>E11</c:v>
                </c:pt>
                <c:pt idx="7">
                  <c:v>E15</c:v>
                </c:pt>
                <c:pt idx="8">
                  <c:v>E16</c:v>
                </c:pt>
                <c:pt idx="9">
                  <c:v>E19</c:v>
                </c:pt>
              </c:strCache>
            </c:strRef>
          </c:cat>
          <c:val>
            <c:numRef>
              <c:f>'RD NOLLC'!$N$8:$W$8</c:f>
              <c:numCache>
                <c:formatCode>0.00%</c:formatCode>
                <c:ptCount val="10"/>
                <c:pt idx="0">
                  <c:v>0</c:v>
                </c:pt>
                <c:pt idx="1">
                  <c:v>0.22783812609252016</c:v>
                </c:pt>
                <c:pt idx="2">
                  <c:v>0.39626134969325155</c:v>
                </c:pt>
                <c:pt idx="3">
                  <c:v>0.27481742977150031</c:v>
                </c:pt>
                <c:pt idx="4">
                  <c:v>0.1127168797158504</c:v>
                </c:pt>
                <c:pt idx="5">
                  <c:v>0</c:v>
                </c:pt>
                <c:pt idx="6">
                  <c:v>0</c:v>
                </c:pt>
                <c:pt idx="7">
                  <c:v>8.5714285714285715E-2</c:v>
                </c:pt>
                <c:pt idx="8">
                  <c:v>0</c:v>
                </c:pt>
                <c:pt idx="9">
                  <c:v>0</c:v>
                </c:pt>
              </c:numCache>
            </c:numRef>
          </c:val>
        </c:ser>
        <c:ser>
          <c:idx val="1"/>
          <c:order val="1"/>
          <c:tx>
            <c:strRef>
              <c:f>'RD NOLLC'!$M$9</c:f>
              <c:strCache>
                <c:ptCount val="1"/>
                <c:pt idx="0">
                  <c:v>2015</c:v>
                </c:pt>
              </c:strCache>
            </c:strRef>
          </c:tx>
          <c:invertIfNegative val="0"/>
          <c:cat>
            <c:strRef>
              <c:f>'RD NOLLC'!$N$7:$W$7</c:f>
              <c:strCache>
                <c:ptCount val="10"/>
                <c:pt idx="0">
                  <c:v>E01</c:v>
                </c:pt>
                <c:pt idx="1">
                  <c:v>E03</c:v>
                </c:pt>
                <c:pt idx="2">
                  <c:v>E04</c:v>
                </c:pt>
                <c:pt idx="3">
                  <c:v>E05</c:v>
                </c:pt>
                <c:pt idx="4">
                  <c:v>E07</c:v>
                </c:pt>
                <c:pt idx="5">
                  <c:v>E10</c:v>
                </c:pt>
                <c:pt idx="6">
                  <c:v>E11</c:v>
                </c:pt>
                <c:pt idx="7">
                  <c:v>E15</c:v>
                </c:pt>
                <c:pt idx="8">
                  <c:v>E16</c:v>
                </c:pt>
                <c:pt idx="9">
                  <c:v>E19</c:v>
                </c:pt>
              </c:strCache>
            </c:strRef>
          </c:cat>
          <c:val>
            <c:numRef>
              <c:f>'RD NOLLC'!$N$9:$W$9</c:f>
              <c:numCache>
                <c:formatCode>0.00%</c:formatCode>
                <c:ptCount val="10"/>
                <c:pt idx="0">
                  <c:v>0</c:v>
                </c:pt>
                <c:pt idx="1">
                  <c:v>0.17705073963682072</c:v>
                </c:pt>
                <c:pt idx="2">
                  <c:v>0</c:v>
                </c:pt>
                <c:pt idx="3">
                  <c:v>0.1426462941534799</c:v>
                </c:pt>
                <c:pt idx="4">
                  <c:v>9.6470696374733433E-2</c:v>
                </c:pt>
                <c:pt idx="5">
                  <c:v>0</c:v>
                </c:pt>
                <c:pt idx="6">
                  <c:v>7.7366548870082763E-2</c:v>
                </c:pt>
                <c:pt idx="7">
                  <c:v>0.14767550440813748</c:v>
                </c:pt>
                <c:pt idx="8">
                  <c:v>0</c:v>
                </c:pt>
                <c:pt idx="9">
                  <c:v>0</c:v>
                </c:pt>
              </c:numCache>
            </c:numRef>
          </c:val>
        </c:ser>
        <c:ser>
          <c:idx val="2"/>
          <c:order val="2"/>
          <c:tx>
            <c:strRef>
              <c:f>'RD NOLLC'!$M$10</c:f>
              <c:strCache>
                <c:ptCount val="1"/>
                <c:pt idx="0">
                  <c:v>2016</c:v>
                </c:pt>
              </c:strCache>
            </c:strRef>
          </c:tx>
          <c:invertIfNegative val="0"/>
          <c:cat>
            <c:strRef>
              <c:f>'RD NOLLC'!$N$7:$W$7</c:f>
              <c:strCache>
                <c:ptCount val="10"/>
                <c:pt idx="0">
                  <c:v>E01</c:v>
                </c:pt>
                <c:pt idx="1">
                  <c:v>E03</c:v>
                </c:pt>
                <c:pt idx="2">
                  <c:v>E04</c:v>
                </c:pt>
                <c:pt idx="3">
                  <c:v>E05</c:v>
                </c:pt>
                <c:pt idx="4">
                  <c:v>E07</c:v>
                </c:pt>
                <c:pt idx="5">
                  <c:v>E10</c:v>
                </c:pt>
                <c:pt idx="6">
                  <c:v>E11</c:v>
                </c:pt>
                <c:pt idx="7">
                  <c:v>E15</c:v>
                </c:pt>
                <c:pt idx="8">
                  <c:v>E16</c:v>
                </c:pt>
                <c:pt idx="9">
                  <c:v>E19</c:v>
                </c:pt>
              </c:strCache>
            </c:strRef>
          </c:cat>
          <c:val>
            <c:numRef>
              <c:f>'RD NOLLC'!$N$10:$W$10</c:f>
              <c:numCache>
                <c:formatCode>0.00%</c:formatCode>
                <c:ptCount val="10"/>
                <c:pt idx="0">
                  <c:v>0</c:v>
                </c:pt>
                <c:pt idx="1">
                  <c:v>6.720194557651718E-2</c:v>
                </c:pt>
                <c:pt idx="2">
                  <c:v>0</c:v>
                </c:pt>
                <c:pt idx="3">
                  <c:v>0.16160326456157265</c:v>
                </c:pt>
                <c:pt idx="4">
                  <c:v>0</c:v>
                </c:pt>
                <c:pt idx="5">
                  <c:v>0</c:v>
                </c:pt>
                <c:pt idx="6">
                  <c:v>0</c:v>
                </c:pt>
                <c:pt idx="7">
                  <c:v>0.36661749999999999</c:v>
                </c:pt>
                <c:pt idx="8">
                  <c:v>0</c:v>
                </c:pt>
                <c:pt idx="9">
                  <c:v>0</c:v>
                </c:pt>
              </c:numCache>
            </c:numRef>
          </c:val>
        </c:ser>
        <c:ser>
          <c:idx val="3"/>
          <c:order val="3"/>
          <c:tx>
            <c:strRef>
              <c:f>'RD NOLLC'!$M$11</c:f>
              <c:strCache>
                <c:ptCount val="1"/>
                <c:pt idx="0">
                  <c:v>2017</c:v>
                </c:pt>
              </c:strCache>
            </c:strRef>
          </c:tx>
          <c:invertIfNegative val="0"/>
          <c:cat>
            <c:strRef>
              <c:f>'RD NOLLC'!$N$7:$W$7</c:f>
              <c:strCache>
                <c:ptCount val="10"/>
                <c:pt idx="0">
                  <c:v>E01</c:v>
                </c:pt>
                <c:pt idx="1">
                  <c:v>E03</c:v>
                </c:pt>
                <c:pt idx="2">
                  <c:v>E04</c:v>
                </c:pt>
                <c:pt idx="3">
                  <c:v>E05</c:v>
                </c:pt>
                <c:pt idx="4">
                  <c:v>E07</c:v>
                </c:pt>
                <c:pt idx="5">
                  <c:v>E10</c:v>
                </c:pt>
                <c:pt idx="6">
                  <c:v>E11</c:v>
                </c:pt>
                <c:pt idx="7">
                  <c:v>E15</c:v>
                </c:pt>
                <c:pt idx="8">
                  <c:v>E16</c:v>
                </c:pt>
                <c:pt idx="9">
                  <c:v>E19</c:v>
                </c:pt>
              </c:strCache>
            </c:strRef>
          </c:cat>
          <c:val>
            <c:numRef>
              <c:f>'RD NOLLC'!$N$11:$W$11</c:f>
              <c:numCache>
                <c:formatCode>0.00%</c:formatCode>
                <c:ptCount val="10"/>
                <c:pt idx="0">
                  <c:v>0</c:v>
                </c:pt>
                <c:pt idx="1">
                  <c:v>0</c:v>
                </c:pt>
                <c:pt idx="2">
                  <c:v>0</c:v>
                </c:pt>
                <c:pt idx="3">
                  <c:v>0.13041371250832304</c:v>
                </c:pt>
                <c:pt idx="4">
                  <c:v>0</c:v>
                </c:pt>
                <c:pt idx="5">
                  <c:v>0</c:v>
                </c:pt>
                <c:pt idx="6">
                  <c:v>0</c:v>
                </c:pt>
                <c:pt idx="7">
                  <c:v>0</c:v>
                </c:pt>
                <c:pt idx="8">
                  <c:v>0</c:v>
                </c:pt>
                <c:pt idx="9">
                  <c:v>0</c:v>
                </c:pt>
              </c:numCache>
            </c:numRef>
          </c:val>
        </c:ser>
        <c:ser>
          <c:idx val="4"/>
          <c:order val="4"/>
          <c:tx>
            <c:strRef>
              <c:f>'RD NOLLC'!$M$12</c:f>
              <c:strCache>
                <c:ptCount val="1"/>
                <c:pt idx="0">
                  <c:v>2018</c:v>
                </c:pt>
              </c:strCache>
            </c:strRef>
          </c:tx>
          <c:invertIfNegative val="0"/>
          <c:cat>
            <c:strRef>
              <c:f>'RD NOLLC'!$N$7:$W$7</c:f>
              <c:strCache>
                <c:ptCount val="10"/>
                <c:pt idx="0">
                  <c:v>E01</c:v>
                </c:pt>
                <c:pt idx="1">
                  <c:v>E03</c:v>
                </c:pt>
                <c:pt idx="2">
                  <c:v>E04</c:v>
                </c:pt>
                <c:pt idx="3">
                  <c:v>E05</c:v>
                </c:pt>
                <c:pt idx="4">
                  <c:v>E07</c:v>
                </c:pt>
                <c:pt idx="5">
                  <c:v>E10</c:v>
                </c:pt>
                <c:pt idx="6">
                  <c:v>E11</c:v>
                </c:pt>
                <c:pt idx="7">
                  <c:v>E15</c:v>
                </c:pt>
                <c:pt idx="8">
                  <c:v>E16</c:v>
                </c:pt>
                <c:pt idx="9">
                  <c:v>E19</c:v>
                </c:pt>
              </c:strCache>
            </c:strRef>
          </c:cat>
          <c:val>
            <c:numRef>
              <c:f>'RD NOLLC'!$N$12:$W$12</c:f>
              <c:numCache>
                <c:formatCode>0%</c:formatCode>
                <c:ptCount val="10"/>
                <c:pt idx="0">
                  <c:v>0</c:v>
                </c:pt>
                <c:pt idx="1">
                  <c:v>0</c:v>
                </c:pt>
                <c:pt idx="2">
                  <c:v>0</c:v>
                </c:pt>
                <c:pt idx="3">
                  <c:v>0.19833121686109526</c:v>
                </c:pt>
                <c:pt idx="4">
                  <c:v>0</c:v>
                </c:pt>
                <c:pt idx="5">
                  <c:v>0</c:v>
                </c:pt>
                <c:pt idx="6">
                  <c:v>0</c:v>
                </c:pt>
                <c:pt idx="7">
                  <c:v>0</c:v>
                </c:pt>
                <c:pt idx="8">
                  <c:v>0</c:v>
                </c:pt>
                <c:pt idx="9">
                  <c:v>0</c:v>
                </c:pt>
              </c:numCache>
            </c:numRef>
          </c:val>
        </c:ser>
        <c:dLbls>
          <c:showLegendKey val="0"/>
          <c:showVal val="0"/>
          <c:showCatName val="0"/>
          <c:showSerName val="0"/>
          <c:showPercent val="0"/>
          <c:showBubbleSize val="0"/>
        </c:dLbls>
        <c:gapWidth val="150"/>
        <c:axId val="300576768"/>
        <c:axId val="300578304"/>
      </c:barChart>
      <c:catAx>
        <c:axId val="300576768"/>
        <c:scaling>
          <c:orientation val="minMax"/>
        </c:scaling>
        <c:delete val="0"/>
        <c:axPos val="b"/>
        <c:numFmt formatCode="General" sourceLinked="1"/>
        <c:majorTickMark val="none"/>
        <c:minorTickMark val="none"/>
        <c:tickLblPos val="nextTo"/>
        <c:crossAx val="300578304"/>
        <c:crosses val="autoZero"/>
        <c:auto val="1"/>
        <c:lblAlgn val="ctr"/>
        <c:lblOffset val="100"/>
        <c:noMultiLvlLbl val="0"/>
      </c:catAx>
      <c:valAx>
        <c:axId val="300578304"/>
        <c:scaling>
          <c:orientation val="minMax"/>
        </c:scaling>
        <c:delete val="0"/>
        <c:axPos val="l"/>
        <c:majorGridlines/>
        <c:numFmt formatCode="0.00%" sourceLinked="1"/>
        <c:majorTickMark val="none"/>
        <c:minorTickMark val="none"/>
        <c:tickLblPos val="nextTo"/>
        <c:crossAx val="300576768"/>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DE DEUDA EMPRESAS SECTOR TEXTIL</a:t>
            </a:r>
          </a:p>
        </c:rich>
      </c:tx>
      <c:overlay val="0"/>
    </c:title>
    <c:autoTitleDeleted val="0"/>
    <c:plotArea>
      <c:layout/>
      <c:barChart>
        <c:barDir val="col"/>
        <c:grouping val="clustered"/>
        <c:varyColors val="0"/>
        <c:ser>
          <c:idx val="0"/>
          <c:order val="0"/>
          <c:tx>
            <c:strRef>
              <c:f>'RD NOLLC'!$M$16</c:f>
              <c:strCache>
                <c:ptCount val="1"/>
                <c:pt idx="0">
                  <c:v>2014</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NOLLC'!$N$16</c:f>
            </c:numRef>
          </c:val>
        </c:ser>
        <c:ser>
          <c:idx val="1"/>
          <c:order val="1"/>
          <c:tx>
            <c:strRef>
              <c:f>'RD NOLLC'!$M$17</c:f>
              <c:strCache>
                <c:ptCount val="1"/>
                <c:pt idx="0">
                  <c:v>2015</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NOLLC'!$N$17</c:f>
            </c:numRef>
          </c:val>
        </c:ser>
        <c:ser>
          <c:idx val="2"/>
          <c:order val="2"/>
          <c:tx>
            <c:strRef>
              <c:f>'RD NOLLC'!$M$18</c:f>
              <c:strCache>
                <c:ptCount val="1"/>
                <c:pt idx="0">
                  <c:v>2016</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NOLLC'!$N$18</c:f>
            </c:numRef>
          </c:val>
        </c:ser>
        <c:ser>
          <c:idx val="3"/>
          <c:order val="3"/>
          <c:tx>
            <c:strRef>
              <c:f>'RD NOLLC'!$M$19</c:f>
              <c:strCache>
                <c:ptCount val="1"/>
                <c:pt idx="0">
                  <c:v>2017</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NOLLC'!$N$19</c:f>
            </c:numRef>
          </c:val>
        </c:ser>
        <c:ser>
          <c:idx val="4"/>
          <c:order val="4"/>
          <c:tx>
            <c:strRef>
              <c:f>'RD NOLLC'!$M$20</c:f>
              <c:strCache>
                <c:ptCount val="1"/>
                <c:pt idx="0">
                  <c:v>2018</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NOLLC'!$N$20</c:f>
            </c:numRef>
          </c:val>
        </c:ser>
        <c:ser>
          <c:idx val="5"/>
          <c:order val="5"/>
          <c:tx>
            <c:strRef>
              <c:f>'RD NOLLC'!$M$21</c:f>
              <c:strCache>
                <c:ptCount val="1"/>
                <c:pt idx="0">
                  <c:v>PROMEDIO</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NOLLC'!$N$21</c:f>
            </c:numRef>
          </c:val>
        </c:ser>
        <c:ser>
          <c:idx val="6"/>
          <c:order val="6"/>
          <c:tx>
            <c:strRef>
              <c:f>'RD NOLLC'!$X$8</c:f>
              <c:strCache>
                <c:ptCount val="1"/>
                <c:pt idx="0">
                  <c:v>2014</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NOLLC'!$Y$8:$AH$8</c:f>
              <c:numCache>
                <c:formatCode>0.00%</c:formatCode>
                <c:ptCount val="10"/>
                <c:pt idx="0">
                  <c:v>0</c:v>
                </c:pt>
                <c:pt idx="1">
                  <c:v>0</c:v>
                </c:pt>
                <c:pt idx="2">
                  <c:v>0.2148888274050757</c:v>
                </c:pt>
                <c:pt idx="3">
                  <c:v>0.44554455445544555</c:v>
                </c:pt>
                <c:pt idx="4">
                  <c:v>0</c:v>
                </c:pt>
                <c:pt idx="5">
                  <c:v>0</c:v>
                </c:pt>
                <c:pt idx="6">
                  <c:v>0.10267419423997713</c:v>
                </c:pt>
                <c:pt idx="7">
                  <c:v>0</c:v>
                </c:pt>
                <c:pt idx="8">
                  <c:v>0</c:v>
                </c:pt>
                <c:pt idx="9">
                  <c:v>0</c:v>
                </c:pt>
              </c:numCache>
            </c:numRef>
          </c:val>
        </c:ser>
        <c:ser>
          <c:idx val="7"/>
          <c:order val="7"/>
          <c:tx>
            <c:strRef>
              <c:f>'RD NOLLC'!$X$9</c:f>
              <c:strCache>
                <c:ptCount val="1"/>
                <c:pt idx="0">
                  <c:v>2015</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NOLLC'!$Y$9:$AH$9</c:f>
              <c:numCache>
                <c:formatCode>0.00%</c:formatCode>
                <c:ptCount val="10"/>
                <c:pt idx="0">
                  <c:v>0.24535365592805453</c:v>
                </c:pt>
                <c:pt idx="1">
                  <c:v>0</c:v>
                </c:pt>
                <c:pt idx="2">
                  <c:v>0.14054170262947399</c:v>
                </c:pt>
                <c:pt idx="3">
                  <c:v>0.39098312763116022</c:v>
                </c:pt>
                <c:pt idx="4">
                  <c:v>0</c:v>
                </c:pt>
                <c:pt idx="5">
                  <c:v>0</c:v>
                </c:pt>
                <c:pt idx="6">
                  <c:v>0.14685096573643952</c:v>
                </c:pt>
                <c:pt idx="7">
                  <c:v>0</c:v>
                </c:pt>
                <c:pt idx="8">
                  <c:v>0</c:v>
                </c:pt>
                <c:pt idx="9">
                  <c:v>0</c:v>
                </c:pt>
              </c:numCache>
            </c:numRef>
          </c:val>
        </c:ser>
        <c:ser>
          <c:idx val="8"/>
          <c:order val="8"/>
          <c:tx>
            <c:strRef>
              <c:f>'RD NOLLC'!$X$10</c:f>
              <c:strCache>
                <c:ptCount val="1"/>
                <c:pt idx="0">
                  <c:v>2016</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NOLLC'!$Y$10:$AH$10</c:f>
              <c:numCache>
                <c:formatCode>0.00%</c:formatCode>
                <c:ptCount val="10"/>
                <c:pt idx="0">
                  <c:v>0.49830368098159505</c:v>
                </c:pt>
                <c:pt idx="1">
                  <c:v>0</c:v>
                </c:pt>
                <c:pt idx="2">
                  <c:v>0.29288727272727277</c:v>
                </c:pt>
                <c:pt idx="3">
                  <c:v>0.20140320781032078</c:v>
                </c:pt>
                <c:pt idx="4">
                  <c:v>0</c:v>
                </c:pt>
                <c:pt idx="5">
                  <c:v>0</c:v>
                </c:pt>
                <c:pt idx="6">
                  <c:v>0</c:v>
                </c:pt>
                <c:pt idx="7">
                  <c:v>0</c:v>
                </c:pt>
                <c:pt idx="8">
                  <c:v>0</c:v>
                </c:pt>
                <c:pt idx="9">
                  <c:v>0</c:v>
                </c:pt>
              </c:numCache>
            </c:numRef>
          </c:val>
        </c:ser>
        <c:ser>
          <c:idx val="9"/>
          <c:order val="9"/>
          <c:tx>
            <c:strRef>
              <c:f>'RD NOLLC'!$X$11</c:f>
              <c:strCache>
                <c:ptCount val="1"/>
                <c:pt idx="0">
                  <c:v>2017</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NOLLC'!$Y$11:$AH$11</c:f>
              <c:numCache>
                <c:formatCode>0.00%</c:formatCode>
                <c:ptCount val="10"/>
                <c:pt idx="0">
                  <c:v>0.31025345187586495</c:v>
                </c:pt>
                <c:pt idx="1">
                  <c:v>0</c:v>
                </c:pt>
                <c:pt idx="2">
                  <c:v>0.16136369907633466</c:v>
                </c:pt>
                <c:pt idx="3">
                  <c:v>0.13540855236006447</c:v>
                </c:pt>
                <c:pt idx="4">
                  <c:v>0</c:v>
                </c:pt>
                <c:pt idx="5">
                  <c:v>0</c:v>
                </c:pt>
                <c:pt idx="6">
                  <c:v>0</c:v>
                </c:pt>
                <c:pt idx="7">
                  <c:v>0</c:v>
                </c:pt>
                <c:pt idx="8">
                  <c:v>0</c:v>
                </c:pt>
                <c:pt idx="9">
                  <c:v>0</c:v>
                </c:pt>
              </c:numCache>
            </c:numRef>
          </c:val>
        </c:ser>
        <c:ser>
          <c:idx val="10"/>
          <c:order val="10"/>
          <c:tx>
            <c:strRef>
              <c:f>'RD NOLLC'!$X$12</c:f>
              <c:strCache>
                <c:ptCount val="1"/>
                <c:pt idx="0">
                  <c:v>2018</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NOLLC'!$Y$12:$AH$12</c:f>
              <c:numCache>
                <c:formatCode>0%</c:formatCode>
                <c:ptCount val="10"/>
                <c:pt idx="0">
                  <c:v>0</c:v>
                </c:pt>
                <c:pt idx="1">
                  <c:v>0</c:v>
                </c:pt>
                <c:pt idx="2">
                  <c:v>0.11307734481643235</c:v>
                </c:pt>
                <c:pt idx="3">
                  <c:v>0.144070609007142</c:v>
                </c:pt>
                <c:pt idx="4">
                  <c:v>0</c:v>
                </c:pt>
                <c:pt idx="5">
                  <c:v>0</c:v>
                </c:pt>
                <c:pt idx="6">
                  <c:v>0</c:v>
                </c:pt>
                <c:pt idx="7">
                  <c:v>0</c:v>
                </c:pt>
                <c:pt idx="8">
                  <c:v>0.4540399316704955</c:v>
                </c:pt>
                <c:pt idx="9" formatCode="0.00%">
                  <c:v>0</c:v>
                </c:pt>
              </c:numCache>
            </c:numRef>
          </c:val>
        </c:ser>
        <c:ser>
          <c:idx val="11"/>
          <c:order val="11"/>
          <c:tx>
            <c:strRef>
              <c:f>'RD NOLLC'!$X$13</c:f>
              <c:strCache>
                <c:ptCount val="1"/>
                <c:pt idx="0">
                  <c:v>PROMEDIO</c:v>
                </c:pt>
              </c:strCache>
            </c:strRef>
          </c:tx>
          <c:invertIfNegative val="0"/>
          <c:cat>
            <c:strRef>
              <c:f>'RD NOLLC'!$Y$7:$AH$7</c:f>
              <c:strCache>
                <c:ptCount val="10"/>
                <c:pt idx="0">
                  <c:v>E20</c:v>
                </c:pt>
                <c:pt idx="1">
                  <c:v>E21</c:v>
                </c:pt>
                <c:pt idx="2">
                  <c:v>E23</c:v>
                </c:pt>
                <c:pt idx="3">
                  <c:v>E26</c:v>
                </c:pt>
                <c:pt idx="4">
                  <c:v>E27</c:v>
                </c:pt>
                <c:pt idx="5">
                  <c:v>E28</c:v>
                </c:pt>
                <c:pt idx="6">
                  <c:v>E31</c:v>
                </c:pt>
                <c:pt idx="7">
                  <c:v>E34</c:v>
                </c:pt>
                <c:pt idx="8">
                  <c:v>E35</c:v>
                </c:pt>
                <c:pt idx="9">
                  <c:v>E37</c:v>
                </c:pt>
              </c:strCache>
            </c:strRef>
          </c:cat>
          <c:val>
            <c:numRef>
              <c:f>'RD NOLLC'!$Y$13:$AH$13</c:f>
              <c:numCache>
                <c:formatCode>0.00%</c:formatCode>
                <c:ptCount val="10"/>
                <c:pt idx="0">
                  <c:v>0.21078215775710288</c:v>
                </c:pt>
                <c:pt idx="1">
                  <c:v>0</c:v>
                </c:pt>
                <c:pt idx="2">
                  <c:v>0.18455176933091791</c:v>
                </c:pt>
                <c:pt idx="3">
                  <c:v>0.26348201025282664</c:v>
                </c:pt>
                <c:pt idx="4">
                  <c:v>0</c:v>
                </c:pt>
                <c:pt idx="5">
                  <c:v>0</c:v>
                </c:pt>
                <c:pt idx="6">
                  <c:v>4.990503199528333E-2</c:v>
                </c:pt>
                <c:pt idx="7">
                  <c:v>0</c:v>
                </c:pt>
                <c:pt idx="8">
                  <c:v>9.0807986334099103E-2</c:v>
                </c:pt>
                <c:pt idx="9">
                  <c:v>0</c:v>
                </c:pt>
              </c:numCache>
            </c:numRef>
          </c:val>
        </c:ser>
        <c:dLbls>
          <c:showLegendKey val="0"/>
          <c:showVal val="0"/>
          <c:showCatName val="0"/>
          <c:showSerName val="0"/>
          <c:showPercent val="0"/>
          <c:showBubbleSize val="0"/>
        </c:dLbls>
        <c:gapWidth val="150"/>
        <c:axId val="300187008"/>
        <c:axId val="300188800"/>
      </c:barChart>
      <c:catAx>
        <c:axId val="300187008"/>
        <c:scaling>
          <c:orientation val="minMax"/>
        </c:scaling>
        <c:delete val="0"/>
        <c:axPos val="b"/>
        <c:numFmt formatCode="General" sourceLinked="1"/>
        <c:majorTickMark val="none"/>
        <c:minorTickMark val="none"/>
        <c:tickLblPos val="nextTo"/>
        <c:crossAx val="300188800"/>
        <c:crosses val="autoZero"/>
        <c:auto val="1"/>
        <c:lblAlgn val="ctr"/>
        <c:lblOffset val="100"/>
        <c:noMultiLvlLbl val="0"/>
      </c:catAx>
      <c:valAx>
        <c:axId val="300188800"/>
        <c:scaling>
          <c:orientation val="minMax"/>
        </c:scaling>
        <c:delete val="0"/>
        <c:axPos val="l"/>
        <c:majorGridlines/>
        <c:numFmt formatCode="0.00%" sourceLinked="1"/>
        <c:majorTickMark val="none"/>
        <c:minorTickMark val="none"/>
        <c:tickLblPos val="nextTo"/>
        <c:crossAx val="300187008"/>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DE DEUDA EMPRESAS SECTOR TEXTIL</a:t>
            </a:r>
          </a:p>
        </c:rich>
      </c:tx>
      <c:overlay val="0"/>
    </c:title>
    <c:autoTitleDeleted val="0"/>
    <c:plotArea>
      <c:layout/>
      <c:barChart>
        <c:barDir val="col"/>
        <c:grouping val="clustered"/>
        <c:varyColors val="0"/>
        <c:ser>
          <c:idx val="0"/>
          <c:order val="0"/>
          <c:tx>
            <c:strRef>
              <c:f>'RD NOLLC'!$M$16</c:f>
              <c:strCache>
                <c:ptCount val="1"/>
                <c:pt idx="0">
                  <c:v>2014</c:v>
                </c:pt>
              </c:strCache>
            </c:strRef>
          </c:tx>
          <c:invertIfNegative val="0"/>
          <c:cat>
            <c:strRef>
              <c:f>'RD NOLLC'!$N$15</c:f>
              <c:strCache>
                <c:ptCount val="1"/>
                <c:pt idx="0">
                  <c:v>E12</c:v>
                </c:pt>
              </c:strCache>
            </c:strRef>
          </c:cat>
          <c:val>
            <c:numRef>
              <c:f>'RD NOLLC'!$N$16</c:f>
              <c:numCache>
                <c:formatCode>0.00%</c:formatCode>
                <c:ptCount val="1"/>
                <c:pt idx="0">
                  <c:v>0.92850689504213635</c:v>
                </c:pt>
              </c:numCache>
            </c:numRef>
          </c:val>
        </c:ser>
        <c:ser>
          <c:idx val="1"/>
          <c:order val="1"/>
          <c:tx>
            <c:strRef>
              <c:f>'RD NOLLC'!$M$17</c:f>
              <c:strCache>
                <c:ptCount val="1"/>
                <c:pt idx="0">
                  <c:v>2015</c:v>
                </c:pt>
              </c:strCache>
            </c:strRef>
          </c:tx>
          <c:invertIfNegative val="0"/>
          <c:cat>
            <c:strRef>
              <c:f>'RD NOLLC'!$N$15</c:f>
              <c:strCache>
                <c:ptCount val="1"/>
                <c:pt idx="0">
                  <c:v>E12</c:v>
                </c:pt>
              </c:strCache>
            </c:strRef>
          </c:cat>
          <c:val>
            <c:numRef>
              <c:f>'RD NOLLC'!$N$17</c:f>
              <c:numCache>
                <c:formatCode>0.00%</c:formatCode>
                <c:ptCount val="1"/>
                <c:pt idx="0">
                  <c:v>0.85547289602995091</c:v>
                </c:pt>
              </c:numCache>
            </c:numRef>
          </c:val>
        </c:ser>
        <c:ser>
          <c:idx val="2"/>
          <c:order val="2"/>
          <c:tx>
            <c:strRef>
              <c:f>'RD NOLLC'!$M$18</c:f>
              <c:strCache>
                <c:ptCount val="1"/>
                <c:pt idx="0">
                  <c:v>2016</c:v>
                </c:pt>
              </c:strCache>
            </c:strRef>
          </c:tx>
          <c:invertIfNegative val="0"/>
          <c:cat>
            <c:strRef>
              <c:f>'RD NOLLC'!$N$15</c:f>
              <c:strCache>
                <c:ptCount val="1"/>
                <c:pt idx="0">
                  <c:v>E12</c:v>
                </c:pt>
              </c:strCache>
            </c:strRef>
          </c:cat>
          <c:val>
            <c:numRef>
              <c:f>'RD NOLLC'!$N$18</c:f>
              <c:numCache>
                <c:formatCode>0.00%</c:formatCode>
                <c:ptCount val="1"/>
                <c:pt idx="0">
                  <c:v>1.4506495810055866</c:v>
                </c:pt>
              </c:numCache>
            </c:numRef>
          </c:val>
        </c:ser>
        <c:ser>
          <c:idx val="3"/>
          <c:order val="3"/>
          <c:tx>
            <c:strRef>
              <c:f>'RD NOLLC'!$M$19</c:f>
              <c:strCache>
                <c:ptCount val="1"/>
                <c:pt idx="0">
                  <c:v>2017</c:v>
                </c:pt>
              </c:strCache>
            </c:strRef>
          </c:tx>
          <c:invertIfNegative val="0"/>
          <c:cat>
            <c:strRef>
              <c:f>'RD NOLLC'!$N$15</c:f>
              <c:strCache>
                <c:ptCount val="1"/>
                <c:pt idx="0">
                  <c:v>E12</c:v>
                </c:pt>
              </c:strCache>
            </c:strRef>
          </c:cat>
          <c:val>
            <c:numRef>
              <c:f>'RD NOLLC'!$N$19</c:f>
              <c:numCache>
                <c:formatCode>0.00%</c:formatCode>
                <c:ptCount val="1"/>
                <c:pt idx="0">
                  <c:v>0</c:v>
                </c:pt>
              </c:numCache>
            </c:numRef>
          </c:val>
        </c:ser>
        <c:ser>
          <c:idx val="4"/>
          <c:order val="4"/>
          <c:tx>
            <c:strRef>
              <c:f>'RD NOLLC'!$M$20</c:f>
              <c:strCache>
                <c:ptCount val="1"/>
                <c:pt idx="0">
                  <c:v>2018</c:v>
                </c:pt>
              </c:strCache>
            </c:strRef>
          </c:tx>
          <c:invertIfNegative val="0"/>
          <c:cat>
            <c:strRef>
              <c:f>'RD NOLLC'!$N$15</c:f>
              <c:strCache>
                <c:ptCount val="1"/>
                <c:pt idx="0">
                  <c:v>E12</c:v>
                </c:pt>
              </c:strCache>
            </c:strRef>
          </c:cat>
          <c:val>
            <c:numRef>
              <c:f>'RD NOLLC'!$N$20</c:f>
              <c:numCache>
                <c:formatCode>0%</c:formatCode>
                <c:ptCount val="1"/>
                <c:pt idx="0">
                  <c:v>0</c:v>
                </c:pt>
              </c:numCache>
            </c:numRef>
          </c:val>
        </c:ser>
        <c:ser>
          <c:idx val="5"/>
          <c:order val="5"/>
          <c:tx>
            <c:strRef>
              <c:f>'RD NOLLC'!$M$21</c:f>
              <c:strCache>
                <c:ptCount val="1"/>
                <c:pt idx="0">
                  <c:v>PROMEDIO</c:v>
                </c:pt>
              </c:strCache>
            </c:strRef>
          </c:tx>
          <c:invertIfNegative val="0"/>
          <c:cat>
            <c:strRef>
              <c:f>'RD NOLLC'!$N$15</c:f>
              <c:strCache>
                <c:ptCount val="1"/>
                <c:pt idx="0">
                  <c:v>E12</c:v>
                </c:pt>
              </c:strCache>
            </c:strRef>
          </c:cat>
          <c:val>
            <c:numRef>
              <c:f>'RD NOLLC'!$N$21</c:f>
              <c:numCache>
                <c:formatCode>0.00%</c:formatCode>
                <c:ptCount val="1"/>
                <c:pt idx="0">
                  <c:v>0.64692587441553484</c:v>
                </c:pt>
              </c:numCache>
            </c:numRef>
          </c:val>
        </c:ser>
        <c:dLbls>
          <c:showLegendKey val="0"/>
          <c:showVal val="0"/>
          <c:showCatName val="0"/>
          <c:showSerName val="0"/>
          <c:showPercent val="0"/>
          <c:showBubbleSize val="0"/>
        </c:dLbls>
        <c:gapWidth val="150"/>
        <c:axId val="300247296"/>
        <c:axId val="300257280"/>
      </c:barChart>
      <c:catAx>
        <c:axId val="300247296"/>
        <c:scaling>
          <c:orientation val="minMax"/>
        </c:scaling>
        <c:delete val="0"/>
        <c:axPos val="b"/>
        <c:numFmt formatCode="General" sourceLinked="1"/>
        <c:majorTickMark val="none"/>
        <c:minorTickMark val="none"/>
        <c:tickLblPos val="nextTo"/>
        <c:crossAx val="300257280"/>
        <c:crosses val="autoZero"/>
        <c:auto val="1"/>
        <c:lblAlgn val="ctr"/>
        <c:lblOffset val="100"/>
        <c:noMultiLvlLbl val="0"/>
      </c:catAx>
      <c:valAx>
        <c:axId val="300257280"/>
        <c:scaling>
          <c:orientation val="minMax"/>
        </c:scaling>
        <c:delete val="0"/>
        <c:axPos val="l"/>
        <c:majorGridlines/>
        <c:numFmt formatCode="0.00%" sourceLinked="1"/>
        <c:majorTickMark val="none"/>
        <c:minorTickMark val="none"/>
        <c:tickLblPos val="nextTo"/>
        <c:crossAx val="300247296"/>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ENDEUDAMIENTO PATRIMONIAL EMPRESAS SECTOR TEXTIL</a:t>
            </a:r>
          </a:p>
        </c:rich>
      </c:tx>
      <c:overlay val="0"/>
    </c:title>
    <c:autoTitleDeleted val="0"/>
    <c:plotArea>
      <c:layout/>
      <c:barChart>
        <c:barDir val="col"/>
        <c:grouping val="clustered"/>
        <c:varyColors val="0"/>
        <c:ser>
          <c:idx val="1"/>
          <c:order val="0"/>
          <c:tx>
            <c:strRef>
              <c:f>'E.P OBLLC'!$J$9</c:f>
              <c:strCache>
                <c:ptCount val="1"/>
                <c:pt idx="0">
                  <c:v>No obligada a llevar contabilidad</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OBLLC'!$K$9:$P$9</c:f>
            </c:numRef>
          </c:val>
        </c:ser>
        <c:ser>
          <c:idx val="0"/>
          <c:order val="1"/>
          <c:tx>
            <c:strRef>
              <c:f>'E.P OBLLC'!$D$48</c:f>
              <c:strCache>
                <c:ptCount val="1"/>
                <c:pt idx="0">
                  <c:v>2014</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OBLLC'!$E$48:$P$48</c:f>
              <c:numCache>
                <c:formatCode>0%</c:formatCode>
                <c:ptCount val="12"/>
                <c:pt idx="0">
                  <c:v>0.90044027030454032</c:v>
                </c:pt>
                <c:pt idx="1">
                  <c:v>0.71282634919270482</c:v>
                </c:pt>
                <c:pt idx="2">
                  <c:v>0</c:v>
                </c:pt>
                <c:pt idx="3">
                  <c:v>0.76815178867795231</c:v>
                </c:pt>
                <c:pt idx="4">
                  <c:v>3.3956656313931655</c:v>
                </c:pt>
                <c:pt idx="5">
                  <c:v>1.0186299411495219</c:v>
                </c:pt>
                <c:pt idx="6">
                  <c:v>1.9635347886457581</c:v>
                </c:pt>
                <c:pt idx="7">
                  <c:v>0.73608726691263482</c:v>
                </c:pt>
                <c:pt idx="8">
                  <c:v>1.4537494483721509</c:v>
                </c:pt>
                <c:pt idx="9">
                  <c:v>4.874400086881975</c:v>
                </c:pt>
                <c:pt idx="10">
                  <c:v>2.7445582164065012</c:v>
                </c:pt>
                <c:pt idx="11">
                  <c:v>1.849501494214473</c:v>
                </c:pt>
              </c:numCache>
            </c:numRef>
          </c:val>
        </c:ser>
        <c:ser>
          <c:idx val="2"/>
          <c:order val="2"/>
          <c:tx>
            <c:strRef>
              <c:f>'E.P OBLLC'!$D$49</c:f>
              <c:strCache>
                <c:ptCount val="1"/>
                <c:pt idx="0">
                  <c:v>2015</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OBLLC'!$E$49:$P$49</c:f>
              <c:numCache>
                <c:formatCode>0%</c:formatCode>
                <c:ptCount val="12"/>
                <c:pt idx="0">
                  <c:v>0.87184944319330271</c:v>
                </c:pt>
                <c:pt idx="1">
                  <c:v>0.72104378814582148</c:v>
                </c:pt>
                <c:pt idx="2">
                  <c:v>0</c:v>
                </c:pt>
                <c:pt idx="3">
                  <c:v>0.91408926485338715</c:v>
                </c:pt>
                <c:pt idx="4">
                  <c:v>0</c:v>
                </c:pt>
                <c:pt idx="5">
                  <c:v>1.1047352600346063</c:v>
                </c:pt>
                <c:pt idx="6">
                  <c:v>0.33343453705504578</c:v>
                </c:pt>
                <c:pt idx="7">
                  <c:v>0.73328794501875194</c:v>
                </c:pt>
                <c:pt idx="8">
                  <c:v>1.172857004567577</c:v>
                </c:pt>
                <c:pt idx="9">
                  <c:v>1.0342360742126822</c:v>
                </c:pt>
                <c:pt idx="10">
                  <c:v>1.2413650765758688</c:v>
                </c:pt>
                <c:pt idx="11">
                  <c:v>2.4613962901621584</c:v>
                </c:pt>
              </c:numCache>
            </c:numRef>
          </c:val>
        </c:ser>
        <c:ser>
          <c:idx val="3"/>
          <c:order val="3"/>
          <c:tx>
            <c:strRef>
              <c:f>'E.P OBLLC'!$D$50</c:f>
              <c:strCache>
                <c:ptCount val="1"/>
                <c:pt idx="0">
                  <c:v>2016</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OBLLC'!$E$50:$P$50</c:f>
              <c:numCache>
                <c:formatCode>0%</c:formatCode>
                <c:ptCount val="12"/>
                <c:pt idx="0">
                  <c:v>0.74129101703154021</c:v>
                </c:pt>
                <c:pt idx="1">
                  <c:v>0.66177590745474513</c:v>
                </c:pt>
                <c:pt idx="2">
                  <c:v>6.0104420287042837</c:v>
                </c:pt>
                <c:pt idx="3">
                  <c:v>1.1660367318923408</c:v>
                </c:pt>
                <c:pt idx="4">
                  <c:v>0</c:v>
                </c:pt>
                <c:pt idx="5">
                  <c:v>0.36254602587907814</c:v>
                </c:pt>
                <c:pt idx="6">
                  <c:v>0.21302119257443297</c:v>
                </c:pt>
                <c:pt idx="7">
                  <c:v>0.75432809452545113</c:v>
                </c:pt>
                <c:pt idx="8">
                  <c:v>1.641341852045973</c:v>
                </c:pt>
                <c:pt idx="9">
                  <c:v>0.63320642131665705</c:v>
                </c:pt>
                <c:pt idx="10">
                  <c:v>2.6978401820829339</c:v>
                </c:pt>
                <c:pt idx="11">
                  <c:v>2.3988985530656857</c:v>
                </c:pt>
              </c:numCache>
            </c:numRef>
          </c:val>
        </c:ser>
        <c:ser>
          <c:idx val="4"/>
          <c:order val="4"/>
          <c:tx>
            <c:strRef>
              <c:f>'E.P OBLLC'!$D$51</c:f>
              <c:strCache>
                <c:ptCount val="1"/>
                <c:pt idx="0">
                  <c:v>2017</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OBLLC'!$E$51:$P$51</c:f>
              <c:numCache>
                <c:formatCode>0%</c:formatCode>
                <c:ptCount val="12"/>
                <c:pt idx="0">
                  <c:v>0.66552849277293791</c:v>
                </c:pt>
                <c:pt idx="1">
                  <c:v>0.54215525988540325</c:v>
                </c:pt>
                <c:pt idx="2">
                  <c:v>17.873237932507447</c:v>
                </c:pt>
                <c:pt idx="3">
                  <c:v>0.80723249501211447</c:v>
                </c:pt>
                <c:pt idx="4">
                  <c:v>0</c:v>
                </c:pt>
                <c:pt idx="5">
                  <c:v>0.30233437110236949</c:v>
                </c:pt>
                <c:pt idx="6">
                  <c:v>0.29229722102582661</c:v>
                </c:pt>
                <c:pt idx="7">
                  <c:v>5.8066352767458635</c:v>
                </c:pt>
                <c:pt idx="8">
                  <c:v>1.5872637152526532</c:v>
                </c:pt>
                <c:pt idx="9">
                  <c:v>0.23540706332185221</c:v>
                </c:pt>
                <c:pt idx="10">
                  <c:v>1.8850915954322212</c:v>
                </c:pt>
                <c:pt idx="11">
                  <c:v>1.1322421881713847</c:v>
                </c:pt>
              </c:numCache>
            </c:numRef>
          </c:val>
        </c:ser>
        <c:ser>
          <c:idx val="5"/>
          <c:order val="5"/>
          <c:tx>
            <c:strRef>
              <c:f>'E.P OBLLC'!$D$52</c:f>
              <c:strCache>
                <c:ptCount val="1"/>
                <c:pt idx="0">
                  <c:v>2018</c:v>
                </c:pt>
              </c:strCache>
            </c:strRef>
          </c:tx>
          <c:invertIfNegative val="0"/>
          <c:cat>
            <c:strRef>
              <c:f>'E.P OBLLC'!$E$47:$P$47</c:f>
              <c:strCache>
                <c:ptCount val="12"/>
                <c:pt idx="0">
                  <c:v>E02</c:v>
                </c:pt>
                <c:pt idx="1">
                  <c:v>E06</c:v>
                </c:pt>
                <c:pt idx="2">
                  <c:v>E08</c:v>
                </c:pt>
                <c:pt idx="3">
                  <c:v>E09</c:v>
                </c:pt>
                <c:pt idx="4">
                  <c:v>E13</c:v>
                </c:pt>
                <c:pt idx="5">
                  <c:v>E14</c:v>
                </c:pt>
                <c:pt idx="6">
                  <c:v>E17</c:v>
                </c:pt>
                <c:pt idx="7">
                  <c:v>E22</c:v>
                </c:pt>
                <c:pt idx="8">
                  <c:v>E24</c:v>
                </c:pt>
                <c:pt idx="9">
                  <c:v>E30</c:v>
                </c:pt>
                <c:pt idx="10">
                  <c:v>E32</c:v>
                </c:pt>
                <c:pt idx="11">
                  <c:v>E33</c:v>
                </c:pt>
              </c:strCache>
            </c:strRef>
          </c:cat>
          <c:val>
            <c:numRef>
              <c:f>'E.P OBLLC'!$E$52:$P$52</c:f>
              <c:numCache>
                <c:formatCode>0%</c:formatCode>
                <c:ptCount val="12"/>
                <c:pt idx="0">
                  <c:v>0.66552849277293791</c:v>
                </c:pt>
                <c:pt idx="1">
                  <c:v>0.34303222481174306</c:v>
                </c:pt>
                <c:pt idx="2">
                  <c:v>18.612832151806256</c:v>
                </c:pt>
                <c:pt idx="3">
                  <c:v>0.21418315554137715</c:v>
                </c:pt>
                <c:pt idx="4">
                  <c:v>0</c:v>
                </c:pt>
                <c:pt idx="5">
                  <c:v>0.11511650149002201</c:v>
                </c:pt>
                <c:pt idx="6">
                  <c:v>0.3426397318814916</c:v>
                </c:pt>
                <c:pt idx="7">
                  <c:v>3.7253906976553885</c:v>
                </c:pt>
                <c:pt idx="8">
                  <c:v>0.82835973290360343</c:v>
                </c:pt>
                <c:pt idx="9">
                  <c:v>0.23540747960714128</c:v>
                </c:pt>
                <c:pt idx="10">
                  <c:v>1.7436818492216186</c:v>
                </c:pt>
                <c:pt idx="11">
                  <c:v>1.5291968286398743</c:v>
                </c:pt>
              </c:numCache>
            </c:numRef>
          </c:val>
        </c:ser>
        <c:ser>
          <c:idx val="6"/>
          <c:order val="6"/>
          <c:tx>
            <c:strRef>
              <c:f>'E.P OBLLC'!$D$53</c:f>
              <c:strCache>
                <c:ptCount val="1"/>
                <c:pt idx="0">
                  <c:v>PROMEDIO</c:v>
                </c:pt>
              </c:strCache>
            </c:strRef>
          </c:tx>
          <c:invertIfNegative val="0"/>
          <c:val>
            <c:numRef>
              <c:f>'E.P OBLLC'!$E$53:$P$53</c:f>
              <c:numCache>
                <c:formatCode>0%</c:formatCode>
                <c:ptCount val="12"/>
                <c:pt idx="0">
                  <c:v>0.76892754321505186</c:v>
                </c:pt>
                <c:pt idx="1">
                  <c:v>0.59616670589808352</c:v>
                </c:pt>
                <c:pt idx="2">
                  <c:v>8.4993024226035967</c:v>
                </c:pt>
                <c:pt idx="3">
                  <c:v>0.77393868719543435</c:v>
                </c:pt>
                <c:pt idx="4">
                  <c:v>0.67913312627863309</c:v>
                </c:pt>
                <c:pt idx="5">
                  <c:v>0.58067241993111951</c:v>
                </c:pt>
                <c:pt idx="6">
                  <c:v>0.62898549423651107</c:v>
                </c:pt>
                <c:pt idx="7">
                  <c:v>2.3511458561716183</c:v>
                </c:pt>
                <c:pt idx="8">
                  <c:v>1.3367143506283916</c:v>
                </c:pt>
                <c:pt idx="9">
                  <c:v>1.4025314250680616</c:v>
                </c:pt>
                <c:pt idx="10">
                  <c:v>2.0625073839438288</c:v>
                </c:pt>
                <c:pt idx="11">
                  <c:v>1.8742470708507153</c:v>
                </c:pt>
              </c:numCache>
            </c:numRef>
          </c:val>
        </c:ser>
        <c:dLbls>
          <c:showLegendKey val="0"/>
          <c:showVal val="0"/>
          <c:showCatName val="0"/>
          <c:showSerName val="0"/>
          <c:showPercent val="0"/>
          <c:showBubbleSize val="0"/>
        </c:dLbls>
        <c:gapWidth val="150"/>
        <c:axId val="300935040"/>
        <c:axId val="300936576"/>
      </c:barChart>
      <c:catAx>
        <c:axId val="300935040"/>
        <c:scaling>
          <c:orientation val="minMax"/>
        </c:scaling>
        <c:delete val="0"/>
        <c:axPos val="b"/>
        <c:numFmt formatCode="General" sourceLinked="1"/>
        <c:majorTickMark val="none"/>
        <c:minorTickMark val="none"/>
        <c:tickLblPos val="nextTo"/>
        <c:crossAx val="300936576"/>
        <c:crosses val="autoZero"/>
        <c:auto val="1"/>
        <c:lblAlgn val="ctr"/>
        <c:lblOffset val="100"/>
        <c:noMultiLvlLbl val="0"/>
      </c:catAx>
      <c:valAx>
        <c:axId val="300936576"/>
        <c:scaling>
          <c:orientation val="minMax"/>
        </c:scaling>
        <c:delete val="0"/>
        <c:axPos val="l"/>
        <c:majorGridlines/>
        <c:numFmt formatCode="0%" sourceLinked="1"/>
        <c:majorTickMark val="none"/>
        <c:minorTickMark val="none"/>
        <c:tickLblPos val="nextTo"/>
        <c:crossAx val="300935040"/>
        <c:crosses val="autoZero"/>
        <c:crossBetween val="between"/>
      </c:valAx>
      <c:dTable>
        <c:showHorzBorder val="1"/>
        <c:showVertBorder val="1"/>
        <c:showOutline val="1"/>
        <c:showKeys val="1"/>
      </c:dTable>
    </c:plotArea>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s-MX" sz="1800"/>
              <a:t>ENDEUDAMIENTO PATRIMONIAL EMPRESAS SECTOR TEXTIL</a:t>
            </a:r>
          </a:p>
        </c:rich>
      </c:tx>
      <c:overlay val="0"/>
    </c:title>
    <c:autoTitleDeleted val="0"/>
    <c:plotArea>
      <c:layout/>
      <c:barChart>
        <c:barDir val="col"/>
        <c:grouping val="clustered"/>
        <c:varyColors val="0"/>
        <c:ser>
          <c:idx val="1"/>
          <c:order val="0"/>
          <c:tx>
            <c:strRef>
              <c:f>'E.P OBLLC'!$J$9</c:f>
              <c:strCache>
                <c:ptCount val="1"/>
                <c:pt idx="0">
                  <c:v>No obligada a llevar contabilidad</c:v>
                </c:pt>
              </c:strCache>
            </c:strRef>
          </c:tx>
          <c:invertIfNegative val="0"/>
          <c:cat>
            <c:strRef>
              <c:f>'E.P OBLLC'!$P$8:$S$8</c:f>
              <c:strCache>
                <c:ptCount val="4"/>
                <c:pt idx="0">
                  <c:v>E18</c:v>
                </c:pt>
                <c:pt idx="1">
                  <c:v>E25</c:v>
                </c:pt>
                <c:pt idx="2">
                  <c:v>E29</c:v>
                </c:pt>
                <c:pt idx="3">
                  <c:v>E36</c:v>
                </c:pt>
              </c:strCache>
            </c:strRef>
          </c:cat>
          <c:val>
            <c:numRef>
              <c:f>'E.P OBLLC'!$K$9:$P$9</c:f>
            </c:numRef>
          </c:val>
        </c:ser>
        <c:ser>
          <c:idx val="0"/>
          <c:order val="1"/>
          <c:tx>
            <c:strRef>
              <c:f>'E.P OBLLC'!$O$10</c:f>
              <c:strCache>
                <c:ptCount val="1"/>
                <c:pt idx="0">
                  <c:v>2014</c:v>
                </c:pt>
              </c:strCache>
            </c:strRef>
          </c:tx>
          <c:invertIfNegative val="0"/>
          <c:cat>
            <c:strRef>
              <c:f>'E.P OBLLC'!$P$8:$S$8</c:f>
              <c:strCache>
                <c:ptCount val="4"/>
                <c:pt idx="0">
                  <c:v>E18</c:v>
                </c:pt>
                <c:pt idx="1">
                  <c:v>E25</c:v>
                </c:pt>
                <c:pt idx="2">
                  <c:v>E29</c:v>
                </c:pt>
                <c:pt idx="3">
                  <c:v>E36</c:v>
                </c:pt>
              </c:strCache>
            </c:strRef>
          </c:cat>
          <c:val>
            <c:numRef>
              <c:f>'E.P OBLLC'!$P$10:$S$10</c:f>
              <c:numCache>
                <c:formatCode>0%</c:formatCode>
                <c:ptCount val="4"/>
                <c:pt idx="0">
                  <c:v>0.76057675612301101</c:v>
                </c:pt>
                <c:pt idx="1">
                  <c:v>0.24077187043838097</c:v>
                </c:pt>
                <c:pt idx="2">
                  <c:v>0.59796255199392689</c:v>
                </c:pt>
                <c:pt idx="3">
                  <c:v>0.45953221900733765</c:v>
                </c:pt>
              </c:numCache>
            </c:numRef>
          </c:val>
        </c:ser>
        <c:ser>
          <c:idx val="2"/>
          <c:order val="2"/>
          <c:tx>
            <c:strRef>
              <c:f>'E.P OBLLC'!$O$14</c:f>
              <c:strCache>
                <c:ptCount val="1"/>
                <c:pt idx="0">
                  <c:v>2015</c:v>
                </c:pt>
              </c:strCache>
            </c:strRef>
          </c:tx>
          <c:invertIfNegative val="0"/>
          <c:cat>
            <c:strRef>
              <c:f>'E.P OBLLC'!$P$8:$S$8</c:f>
              <c:strCache>
                <c:ptCount val="4"/>
                <c:pt idx="0">
                  <c:v>E18</c:v>
                </c:pt>
                <c:pt idx="1">
                  <c:v>E25</c:v>
                </c:pt>
                <c:pt idx="2">
                  <c:v>E29</c:v>
                </c:pt>
                <c:pt idx="3">
                  <c:v>E36</c:v>
                </c:pt>
              </c:strCache>
            </c:strRef>
          </c:cat>
          <c:val>
            <c:numRef>
              <c:f>'E.P OBLLC'!$P$14:$S$14</c:f>
              <c:numCache>
                <c:formatCode>0%</c:formatCode>
                <c:ptCount val="4"/>
                <c:pt idx="0">
                  <c:v>0.16701485266049571</c:v>
                </c:pt>
                <c:pt idx="1">
                  <c:v>8.629360810092418E-2</c:v>
                </c:pt>
                <c:pt idx="2">
                  <c:v>0.48860801679360255</c:v>
                </c:pt>
                <c:pt idx="3">
                  <c:v>0.75743505889031204</c:v>
                </c:pt>
              </c:numCache>
            </c:numRef>
          </c:val>
        </c:ser>
        <c:ser>
          <c:idx val="3"/>
          <c:order val="3"/>
          <c:tx>
            <c:strRef>
              <c:f>'E.P OBLLC'!$O$16</c:f>
              <c:strCache>
                <c:ptCount val="1"/>
                <c:pt idx="0">
                  <c:v>2016</c:v>
                </c:pt>
              </c:strCache>
            </c:strRef>
          </c:tx>
          <c:invertIfNegative val="0"/>
          <c:cat>
            <c:strRef>
              <c:f>'E.P OBLLC'!$P$8:$S$8</c:f>
              <c:strCache>
                <c:ptCount val="4"/>
                <c:pt idx="0">
                  <c:v>E18</c:v>
                </c:pt>
                <c:pt idx="1">
                  <c:v>E25</c:v>
                </c:pt>
                <c:pt idx="2">
                  <c:v>E29</c:v>
                </c:pt>
                <c:pt idx="3">
                  <c:v>E36</c:v>
                </c:pt>
              </c:strCache>
            </c:strRef>
          </c:cat>
          <c:val>
            <c:numRef>
              <c:f>'E.P OBLLC'!$P$16:$S$16</c:f>
              <c:numCache>
                <c:formatCode>0%</c:formatCode>
                <c:ptCount val="4"/>
                <c:pt idx="0">
                  <c:v>0.23244145976483574</c:v>
                </c:pt>
                <c:pt idx="1">
                  <c:v>8.869068261236103E-2</c:v>
                </c:pt>
                <c:pt idx="2">
                  <c:v>0.35982066683319019</c:v>
                </c:pt>
                <c:pt idx="3">
                  <c:v>0.49678660962282994</c:v>
                </c:pt>
              </c:numCache>
            </c:numRef>
          </c:val>
        </c:ser>
        <c:ser>
          <c:idx val="4"/>
          <c:order val="4"/>
          <c:tx>
            <c:strRef>
              <c:f>'E.P OBLLC'!$O$17</c:f>
              <c:strCache>
                <c:ptCount val="1"/>
                <c:pt idx="0">
                  <c:v>2017</c:v>
                </c:pt>
              </c:strCache>
            </c:strRef>
          </c:tx>
          <c:invertIfNegative val="0"/>
          <c:cat>
            <c:strRef>
              <c:f>'E.P OBLLC'!$P$8:$S$8</c:f>
              <c:strCache>
                <c:ptCount val="4"/>
                <c:pt idx="0">
                  <c:v>E18</c:v>
                </c:pt>
                <c:pt idx="1">
                  <c:v>E25</c:v>
                </c:pt>
                <c:pt idx="2">
                  <c:v>E29</c:v>
                </c:pt>
                <c:pt idx="3">
                  <c:v>E36</c:v>
                </c:pt>
              </c:strCache>
            </c:strRef>
          </c:cat>
          <c:val>
            <c:numRef>
              <c:f>'E.P OBLLC'!$P$17:$S$17</c:f>
              <c:numCache>
                <c:formatCode>0%</c:formatCode>
                <c:ptCount val="4"/>
                <c:pt idx="0">
                  <c:v>0.25430922005669465</c:v>
                </c:pt>
                <c:pt idx="1">
                  <c:v>9.3056321055109234E-2</c:v>
                </c:pt>
                <c:pt idx="2">
                  <c:v>0.44047877952228576</c:v>
                </c:pt>
                <c:pt idx="3">
                  <c:v>0.29775688328430133</c:v>
                </c:pt>
              </c:numCache>
            </c:numRef>
          </c:val>
        </c:ser>
        <c:ser>
          <c:idx val="5"/>
          <c:order val="5"/>
          <c:tx>
            <c:strRef>
              <c:f>'E.P OBLLC'!$O$21</c:f>
              <c:strCache>
                <c:ptCount val="1"/>
                <c:pt idx="0">
                  <c:v>2018</c:v>
                </c:pt>
              </c:strCache>
            </c:strRef>
          </c:tx>
          <c:invertIfNegative val="0"/>
          <c:cat>
            <c:strRef>
              <c:f>'E.P OBLLC'!$P$8:$S$8</c:f>
              <c:strCache>
                <c:ptCount val="4"/>
                <c:pt idx="0">
                  <c:v>E18</c:v>
                </c:pt>
                <c:pt idx="1">
                  <c:v>E25</c:v>
                </c:pt>
                <c:pt idx="2">
                  <c:v>E29</c:v>
                </c:pt>
                <c:pt idx="3">
                  <c:v>E36</c:v>
                </c:pt>
              </c:strCache>
            </c:strRef>
          </c:cat>
          <c:val>
            <c:numRef>
              <c:f>'E.P OBLLC'!$P$21:$S$21</c:f>
              <c:numCache>
                <c:formatCode>0%</c:formatCode>
                <c:ptCount val="4"/>
                <c:pt idx="0">
                  <c:v>0.39680259508949128</c:v>
                </c:pt>
                <c:pt idx="1">
                  <c:v>8.859018871395194E-2</c:v>
                </c:pt>
                <c:pt idx="2">
                  <c:v>0.41043958416965942</c:v>
                </c:pt>
                <c:pt idx="3">
                  <c:v>0.29616978217695272</c:v>
                </c:pt>
              </c:numCache>
            </c:numRef>
          </c:val>
        </c:ser>
        <c:dLbls>
          <c:showLegendKey val="0"/>
          <c:showVal val="0"/>
          <c:showCatName val="0"/>
          <c:showSerName val="0"/>
          <c:showPercent val="0"/>
          <c:showBubbleSize val="0"/>
        </c:dLbls>
        <c:gapWidth val="150"/>
        <c:axId val="301003136"/>
        <c:axId val="301004672"/>
      </c:barChart>
      <c:catAx>
        <c:axId val="301003136"/>
        <c:scaling>
          <c:orientation val="minMax"/>
        </c:scaling>
        <c:delete val="0"/>
        <c:axPos val="b"/>
        <c:numFmt formatCode="General" sourceLinked="1"/>
        <c:majorTickMark val="none"/>
        <c:minorTickMark val="none"/>
        <c:tickLblPos val="nextTo"/>
        <c:crossAx val="301004672"/>
        <c:crosses val="autoZero"/>
        <c:auto val="1"/>
        <c:lblAlgn val="ctr"/>
        <c:lblOffset val="100"/>
        <c:noMultiLvlLbl val="0"/>
      </c:catAx>
      <c:valAx>
        <c:axId val="301004672"/>
        <c:scaling>
          <c:orientation val="minMax"/>
        </c:scaling>
        <c:delete val="0"/>
        <c:axPos val="l"/>
        <c:majorGridlines/>
        <c:numFmt formatCode="0%" sourceLinked="1"/>
        <c:majorTickMark val="none"/>
        <c:minorTickMark val="none"/>
        <c:tickLblPos val="nextTo"/>
        <c:crossAx val="301003136"/>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ENDEUDAMIENTO PATRIMONIAL EMPRESAS SECTOR TEXTIL</a:t>
            </a:r>
          </a:p>
        </c:rich>
      </c:tx>
      <c:overlay val="0"/>
    </c:title>
    <c:autoTitleDeleted val="0"/>
    <c:plotArea>
      <c:layout/>
      <c:barChart>
        <c:barDir val="col"/>
        <c:grouping val="clustered"/>
        <c:varyColors val="0"/>
        <c:ser>
          <c:idx val="0"/>
          <c:order val="0"/>
          <c:tx>
            <c:strRef>
              <c:f>'E.P NOLLC'!$K$6</c:f>
              <c:strCache>
                <c:ptCount val="1"/>
                <c:pt idx="0">
                  <c:v>2014</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NOLLC'!$L$6:$AE$6</c:f>
              <c:numCache>
                <c:formatCode>0%</c:formatCode>
                <c:ptCount val="20"/>
                <c:pt idx="0">
                  <c:v>0</c:v>
                </c:pt>
                <c:pt idx="1">
                  <c:v>0.29506523669649565</c:v>
                </c:pt>
                <c:pt idx="2">
                  <c:v>0.65634583688143622</c:v>
                </c:pt>
                <c:pt idx="3">
                  <c:v>0.37896309295589847</c:v>
                </c:pt>
                <c:pt idx="4">
                  <c:v>0.1270359788651825</c:v>
                </c:pt>
                <c:pt idx="5">
                  <c:v>0</c:v>
                </c:pt>
                <c:pt idx="6">
                  <c:v>0</c:v>
                </c:pt>
                <c:pt idx="7">
                  <c:v>9.375E-2</c:v>
                </c:pt>
                <c:pt idx="8">
                  <c:v>0</c:v>
                </c:pt>
                <c:pt idx="9">
                  <c:v>0</c:v>
                </c:pt>
                <c:pt idx="10">
                  <c:v>0</c:v>
                </c:pt>
                <c:pt idx="11">
                  <c:v>0</c:v>
                </c:pt>
                <c:pt idx="12">
                  <c:v>0.2737049667690144</c:v>
                </c:pt>
                <c:pt idx="13">
                  <c:v>0.8035714285714286</c:v>
                </c:pt>
                <c:pt idx="14">
                  <c:v>0</c:v>
                </c:pt>
                <c:pt idx="15">
                  <c:v>0</c:v>
                </c:pt>
                <c:pt idx="16">
                  <c:v>0.11442242447603908</c:v>
                </c:pt>
                <c:pt idx="17">
                  <c:v>0</c:v>
                </c:pt>
                <c:pt idx="18">
                  <c:v>0</c:v>
                </c:pt>
                <c:pt idx="19">
                  <c:v>0</c:v>
                </c:pt>
              </c:numCache>
            </c:numRef>
          </c:val>
        </c:ser>
        <c:ser>
          <c:idx val="1"/>
          <c:order val="1"/>
          <c:tx>
            <c:strRef>
              <c:f>'E.P NOLLC'!$K$7</c:f>
              <c:strCache>
                <c:ptCount val="1"/>
                <c:pt idx="0">
                  <c:v>2015</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NOLLC'!$L$7:$AE$7</c:f>
              <c:numCache>
                <c:formatCode>0%</c:formatCode>
                <c:ptCount val="20"/>
                <c:pt idx="0">
                  <c:v>0</c:v>
                </c:pt>
                <c:pt idx="1">
                  <c:v>0.21514174465468952</c:v>
                </c:pt>
                <c:pt idx="2">
                  <c:v>0</c:v>
                </c:pt>
                <c:pt idx="3">
                  <c:v>0.16637974873233458</c:v>
                </c:pt>
                <c:pt idx="4">
                  <c:v>0.1067709657978554</c:v>
                </c:pt>
                <c:pt idx="5">
                  <c:v>0</c:v>
                </c:pt>
                <c:pt idx="6">
                  <c:v>8.3854047103250631E-2</c:v>
                </c:pt>
                <c:pt idx="7">
                  <c:v>0.17326206764196092</c:v>
                </c:pt>
                <c:pt idx="8">
                  <c:v>0</c:v>
                </c:pt>
                <c:pt idx="9">
                  <c:v>0</c:v>
                </c:pt>
                <c:pt idx="10">
                  <c:v>0.32512402379658695</c:v>
                </c:pt>
                <c:pt idx="11">
                  <c:v>0</c:v>
                </c:pt>
                <c:pt idx="12">
                  <c:v>0.16352358579753667</c:v>
                </c:pt>
                <c:pt idx="13">
                  <c:v>0.64199063337997087</c:v>
                </c:pt>
                <c:pt idx="14">
                  <c:v>0</c:v>
                </c:pt>
                <c:pt idx="15">
                  <c:v>0</c:v>
                </c:pt>
                <c:pt idx="16">
                  <c:v>0.17212815093109901</c:v>
                </c:pt>
                <c:pt idx="17">
                  <c:v>0</c:v>
                </c:pt>
                <c:pt idx="18">
                  <c:v>0</c:v>
                </c:pt>
                <c:pt idx="19">
                  <c:v>0</c:v>
                </c:pt>
              </c:numCache>
            </c:numRef>
          </c:val>
        </c:ser>
        <c:ser>
          <c:idx val="2"/>
          <c:order val="2"/>
          <c:tx>
            <c:strRef>
              <c:f>'E.P NOLLC'!$K$8</c:f>
              <c:strCache>
                <c:ptCount val="1"/>
                <c:pt idx="0">
                  <c:v>2016</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NOLLC'!$L$8:$AE$8</c:f>
              <c:numCache>
                <c:formatCode>0%</c:formatCode>
                <c:ptCount val="20"/>
                <c:pt idx="0">
                  <c:v>0</c:v>
                </c:pt>
                <c:pt idx="1">
                  <c:v>6.4858255345310478E-2</c:v>
                </c:pt>
                <c:pt idx="2">
                  <c:v>0</c:v>
                </c:pt>
                <c:pt idx="3">
                  <c:v>0.12534675812674956</c:v>
                </c:pt>
                <c:pt idx="4">
                  <c:v>0</c:v>
                </c:pt>
                <c:pt idx="5">
                  <c:v>0</c:v>
                </c:pt>
                <c:pt idx="6">
                  <c:v>0</c:v>
                </c:pt>
                <c:pt idx="7">
                  <c:v>0.14541446697789537</c:v>
                </c:pt>
                <c:pt idx="8">
                  <c:v>0</c:v>
                </c:pt>
                <c:pt idx="9">
                  <c:v>0</c:v>
                </c:pt>
                <c:pt idx="10">
                  <c:v>0.35393006892449674</c:v>
                </c:pt>
                <c:pt idx="11">
                  <c:v>0</c:v>
                </c:pt>
                <c:pt idx="12">
                  <c:v>0.23212631148166993</c:v>
                </c:pt>
                <c:pt idx="13">
                  <c:v>0.21246364435676848</c:v>
                </c:pt>
                <c:pt idx="14">
                  <c:v>0</c:v>
                </c:pt>
                <c:pt idx="15">
                  <c:v>0</c:v>
                </c:pt>
                <c:pt idx="16">
                  <c:v>0</c:v>
                </c:pt>
                <c:pt idx="17">
                  <c:v>0</c:v>
                </c:pt>
                <c:pt idx="18">
                  <c:v>0</c:v>
                </c:pt>
                <c:pt idx="19">
                  <c:v>0</c:v>
                </c:pt>
              </c:numCache>
            </c:numRef>
          </c:val>
        </c:ser>
        <c:ser>
          <c:idx val="3"/>
          <c:order val="3"/>
          <c:tx>
            <c:strRef>
              <c:f>'E.P NOLLC'!$K$9</c:f>
              <c:strCache>
                <c:ptCount val="1"/>
                <c:pt idx="0">
                  <c:v>2017</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NOLLC'!$L$9:$AE$9</c:f>
              <c:numCache>
                <c:formatCode>0%</c:formatCode>
                <c:ptCount val="20"/>
                <c:pt idx="0">
                  <c:v>0</c:v>
                </c:pt>
                <c:pt idx="1">
                  <c:v>0</c:v>
                </c:pt>
                <c:pt idx="2">
                  <c:v>0</c:v>
                </c:pt>
                <c:pt idx="3">
                  <c:v>0.14997213546743199</c:v>
                </c:pt>
                <c:pt idx="4">
                  <c:v>0</c:v>
                </c:pt>
                <c:pt idx="5">
                  <c:v>0</c:v>
                </c:pt>
                <c:pt idx="6">
                  <c:v>0</c:v>
                </c:pt>
                <c:pt idx="7">
                  <c:v>0</c:v>
                </c:pt>
                <c:pt idx="8">
                  <c:v>0</c:v>
                </c:pt>
                <c:pt idx="9">
                  <c:v>0</c:v>
                </c:pt>
                <c:pt idx="10">
                  <c:v>0.44980790802019066</c:v>
                </c:pt>
                <c:pt idx="11">
                  <c:v>0</c:v>
                </c:pt>
                <c:pt idx="12">
                  <c:v>0.19241201328705942</c:v>
                </c:pt>
                <c:pt idx="13">
                  <c:v>0.15661565092933491</c:v>
                </c:pt>
                <c:pt idx="14">
                  <c:v>0</c:v>
                </c:pt>
                <c:pt idx="15">
                  <c:v>0</c:v>
                </c:pt>
                <c:pt idx="16">
                  <c:v>0</c:v>
                </c:pt>
                <c:pt idx="17">
                  <c:v>0</c:v>
                </c:pt>
                <c:pt idx="18">
                  <c:v>0</c:v>
                </c:pt>
                <c:pt idx="19">
                  <c:v>0</c:v>
                </c:pt>
              </c:numCache>
            </c:numRef>
          </c:val>
        </c:ser>
        <c:ser>
          <c:idx val="4"/>
          <c:order val="4"/>
          <c:tx>
            <c:strRef>
              <c:f>'E.P NOLLC'!$K$10</c:f>
              <c:strCache>
                <c:ptCount val="1"/>
                <c:pt idx="0">
                  <c:v>2018</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NOLLC'!$L$10:$AE$10</c:f>
              <c:numCache>
                <c:formatCode>0%</c:formatCode>
                <c:ptCount val="20"/>
                <c:pt idx="0">
                  <c:v>0</c:v>
                </c:pt>
                <c:pt idx="1">
                  <c:v>0</c:v>
                </c:pt>
                <c:pt idx="2">
                  <c:v>0</c:v>
                </c:pt>
                <c:pt idx="3">
                  <c:v>0.24739795415824556</c:v>
                </c:pt>
                <c:pt idx="4">
                  <c:v>0</c:v>
                </c:pt>
                <c:pt idx="5">
                  <c:v>0</c:v>
                </c:pt>
                <c:pt idx="6">
                  <c:v>0</c:v>
                </c:pt>
                <c:pt idx="7">
                  <c:v>0</c:v>
                </c:pt>
                <c:pt idx="8">
                  <c:v>0</c:v>
                </c:pt>
                <c:pt idx="9">
                  <c:v>0</c:v>
                </c:pt>
                <c:pt idx="10">
                  <c:v>0</c:v>
                </c:pt>
                <c:pt idx="11">
                  <c:v>0</c:v>
                </c:pt>
                <c:pt idx="12">
                  <c:v>0.12749403136289103</c:v>
                </c:pt>
                <c:pt idx="13">
                  <c:v>0.16832067051701949</c:v>
                </c:pt>
                <c:pt idx="14">
                  <c:v>0</c:v>
                </c:pt>
                <c:pt idx="15">
                  <c:v>0</c:v>
                </c:pt>
                <c:pt idx="16">
                  <c:v>0</c:v>
                </c:pt>
                <c:pt idx="17">
                  <c:v>0</c:v>
                </c:pt>
                <c:pt idx="18">
                  <c:v>0.83163578805266725</c:v>
                </c:pt>
                <c:pt idx="19">
                  <c:v>0</c:v>
                </c:pt>
              </c:numCache>
            </c:numRef>
          </c:val>
        </c:ser>
        <c:ser>
          <c:idx val="5"/>
          <c:order val="5"/>
          <c:tx>
            <c:strRef>
              <c:f>'E.P NOLLC'!$K$11</c:f>
              <c:strCache>
                <c:ptCount val="1"/>
                <c:pt idx="0">
                  <c:v>PROMEDIO</c:v>
                </c:pt>
              </c:strCache>
            </c:strRef>
          </c:tx>
          <c:invertIfNegative val="0"/>
          <c:cat>
            <c:strRef>
              <c:f>'E.P NOLLC'!$L$5:$AE$5</c:f>
              <c:strCache>
                <c:ptCount val="20"/>
                <c:pt idx="0">
                  <c:v>E01</c:v>
                </c:pt>
                <c:pt idx="1">
                  <c:v>E03</c:v>
                </c:pt>
                <c:pt idx="2">
                  <c:v>E04</c:v>
                </c:pt>
                <c:pt idx="3">
                  <c:v>E05</c:v>
                </c:pt>
                <c:pt idx="4">
                  <c:v>E07</c:v>
                </c:pt>
                <c:pt idx="5">
                  <c:v>E10</c:v>
                </c:pt>
                <c:pt idx="6">
                  <c:v>E11</c:v>
                </c:pt>
                <c:pt idx="7">
                  <c:v>E15</c:v>
                </c:pt>
                <c:pt idx="8">
                  <c:v>E16</c:v>
                </c:pt>
                <c:pt idx="9">
                  <c:v>E19</c:v>
                </c:pt>
                <c:pt idx="10">
                  <c:v>E20</c:v>
                </c:pt>
                <c:pt idx="11">
                  <c:v>E21</c:v>
                </c:pt>
                <c:pt idx="12">
                  <c:v>E23</c:v>
                </c:pt>
                <c:pt idx="13">
                  <c:v>E26</c:v>
                </c:pt>
                <c:pt idx="14">
                  <c:v>E27</c:v>
                </c:pt>
                <c:pt idx="15">
                  <c:v>E28</c:v>
                </c:pt>
                <c:pt idx="16">
                  <c:v>E31</c:v>
                </c:pt>
                <c:pt idx="17">
                  <c:v>E34</c:v>
                </c:pt>
                <c:pt idx="18">
                  <c:v>E35</c:v>
                </c:pt>
                <c:pt idx="19">
                  <c:v>E37</c:v>
                </c:pt>
              </c:strCache>
            </c:strRef>
          </c:cat>
          <c:val>
            <c:numRef>
              <c:f>'E.P NOLLC'!$L$11:$AE$11</c:f>
              <c:numCache>
                <c:formatCode>0%</c:formatCode>
                <c:ptCount val="20"/>
                <c:pt idx="0">
                  <c:v>0</c:v>
                </c:pt>
                <c:pt idx="1">
                  <c:v>0.11501304733929914</c:v>
                </c:pt>
                <c:pt idx="2">
                  <c:v>0.13126916737628724</c:v>
                </c:pt>
                <c:pt idx="3">
                  <c:v>0.21361193788813204</c:v>
                </c:pt>
                <c:pt idx="4">
                  <c:v>4.6761388932607582E-2</c:v>
                </c:pt>
                <c:pt idx="5">
                  <c:v>0</c:v>
                </c:pt>
                <c:pt idx="6">
                  <c:v>1.6770809420650127E-2</c:v>
                </c:pt>
                <c:pt idx="7">
                  <c:v>8.2485306923971269E-2</c:v>
                </c:pt>
                <c:pt idx="8">
                  <c:v>0</c:v>
                </c:pt>
                <c:pt idx="9">
                  <c:v>0</c:v>
                </c:pt>
                <c:pt idx="10">
                  <c:v>0.22577240014825489</c:v>
                </c:pt>
                <c:pt idx="11">
                  <c:v>0</c:v>
                </c:pt>
                <c:pt idx="12">
                  <c:v>0.19785218173963431</c:v>
                </c:pt>
                <c:pt idx="13">
                  <c:v>0.39659240555090441</c:v>
                </c:pt>
                <c:pt idx="14">
                  <c:v>0</c:v>
                </c:pt>
                <c:pt idx="15">
                  <c:v>0</c:v>
                </c:pt>
                <c:pt idx="16">
                  <c:v>5.7310115081427616E-2</c:v>
                </c:pt>
                <c:pt idx="17">
                  <c:v>0</c:v>
                </c:pt>
                <c:pt idx="18">
                  <c:v>0.16632715761053346</c:v>
                </c:pt>
                <c:pt idx="19">
                  <c:v>0</c:v>
                </c:pt>
              </c:numCache>
            </c:numRef>
          </c:val>
        </c:ser>
        <c:dLbls>
          <c:showLegendKey val="0"/>
          <c:showVal val="0"/>
          <c:showCatName val="0"/>
          <c:showSerName val="0"/>
          <c:showPercent val="0"/>
          <c:showBubbleSize val="0"/>
        </c:dLbls>
        <c:gapWidth val="150"/>
        <c:axId val="301284352"/>
        <c:axId val="301290240"/>
      </c:barChart>
      <c:catAx>
        <c:axId val="301284352"/>
        <c:scaling>
          <c:orientation val="minMax"/>
        </c:scaling>
        <c:delete val="0"/>
        <c:axPos val="b"/>
        <c:numFmt formatCode="General" sourceLinked="1"/>
        <c:majorTickMark val="none"/>
        <c:minorTickMark val="none"/>
        <c:tickLblPos val="nextTo"/>
        <c:crossAx val="301290240"/>
        <c:crosses val="autoZero"/>
        <c:auto val="1"/>
        <c:lblAlgn val="ctr"/>
        <c:lblOffset val="100"/>
        <c:noMultiLvlLbl val="0"/>
      </c:catAx>
      <c:valAx>
        <c:axId val="301290240"/>
        <c:scaling>
          <c:orientation val="minMax"/>
        </c:scaling>
        <c:delete val="0"/>
        <c:axPos val="l"/>
        <c:majorGridlines/>
        <c:numFmt formatCode="0%" sourceLinked="1"/>
        <c:majorTickMark val="none"/>
        <c:minorTickMark val="none"/>
        <c:tickLblPos val="nextTo"/>
        <c:crossAx val="301284352"/>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ENDEUDAMIENTO PATRIMONIAL EMPRESAS SECTOR TEXTIL</a:t>
            </a:r>
          </a:p>
        </c:rich>
      </c:tx>
      <c:overlay val="0"/>
    </c:title>
    <c:autoTitleDeleted val="0"/>
    <c:plotArea>
      <c:layout/>
      <c:barChart>
        <c:barDir val="col"/>
        <c:grouping val="clustered"/>
        <c:varyColors val="0"/>
        <c:ser>
          <c:idx val="0"/>
          <c:order val="0"/>
          <c:tx>
            <c:strRef>
              <c:f>'E.P NOLLC'!$L$15</c:f>
              <c:strCache>
                <c:ptCount val="1"/>
                <c:pt idx="0">
                  <c:v>2014</c:v>
                </c:pt>
              </c:strCache>
            </c:strRef>
          </c:tx>
          <c:invertIfNegative val="0"/>
          <c:cat>
            <c:strRef>
              <c:f>'E.P NOLLC'!$M$14</c:f>
              <c:strCache>
                <c:ptCount val="1"/>
                <c:pt idx="0">
                  <c:v>E12</c:v>
                </c:pt>
              </c:strCache>
            </c:strRef>
          </c:cat>
          <c:val>
            <c:numRef>
              <c:f>'E.P NOLLC'!$M$15</c:f>
              <c:numCache>
                <c:formatCode>0%</c:formatCode>
                <c:ptCount val="1"/>
                <c:pt idx="0">
                  <c:v>12.987362845541211</c:v>
                </c:pt>
              </c:numCache>
            </c:numRef>
          </c:val>
        </c:ser>
        <c:ser>
          <c:idx val="1"/>
          <c:order val="1"/>
          <c:tx>
            <c:strRef>
              <c:f>'E.P NOLLC'!$L$16</c:f>
              <c:strCache>
                <c:ptCount val="1"/>
                <c:pt idx="0">
                  <c:v>2015</c:v>
                </c:pt>
              </c:strCache>
            </c:strRef>
          </c:tx>
          <c:invertIfNegative val="0"/>
          <c:cat>
            <c:strRef>
              <c:f>'E.P NOLLC'!$M$14</c:f>
              <c:strCache>
                <c:ptCount val="1"/>
                <c:pt idx="0">
                  <c:v>E12</c:v>
                </c:pt>
              </c:strCache>
            </c:strRef>
          </c:cat>
          <c:val>
            <c:numRef>
              <c:f>'E.P NOLLC'!$M$16</c:f>
              <c:numCache>
                <c:formatCode>0%</c:formatCode>
                <c:ptCount val="1"/>
                <c:pt idx="0">
                  <c:v>5.9191174010325023</c:v>
                </c:pt>
              </c:numCache>
            </c:numRef>
          </c:val>
        </c:ser>
        <c:ser>
          <c:idx val="2"/>
          <c:order val="2"/>
          <c:tx>
            <c:strRef>
              <c:f>'E.P NOLLC'!$L$17</c:f>
              <c:strCache>
                <c:ptCount val="1"/>
                <c:pt idx="0">
                  <c:v>2016</c:v>
                </c:pt>
              </c:strCache>
            </c:strRef>
          </c:tx>
          <c:invertIfNegative val="0"/>
          <c:cat>
            <c:strRef>
              <c:f>'E.P NOLLC'!$M$14</c:f>
              <c:strCache>
                <c:ptCount val="1"/>
                <c:pt idx="0">
                  <c:v>E12</c:v>
                </c:pt>
              </c:strCache>
            </c:strRef>
          </c:cat>
          <c:val>
            <c:numRef>
              <c:f>'E.P NOLLC'!$M$17</c:f>
              <c:numCache>
                <c:formatCode>0%</c:formatCode>
                <c:ptCount val="1"/>
                <c:pt idx="0">
                  <c:v>6.8183003369549562</c:v>
                </c:pt>
              </c:numCache>
            </c:numRef>
          </c:val>
        </c:ser>
        <c:ser>
          <c:idx val="3"/>
          <c:order val="3"/>
          <c:tx>
            <c:strRef>
              <c:f>'E.P NOLLC'!$L$18</c:f>
              <c:strCache>
                <c:ptCount val="1"/>
                <c:pt idx="0">
                  <c:v>2017</c:v>
                </c:pt>
              </c:strCache>
            </c:strRef>
          </c:tx>
          <c:invertIfNegative val="0"/>
          <c:cat>
            <c:strRef>
              <c:f>'E.P NOLLC'!$M$14</c:f>
              <c:strCache>
                <c:ptCount val="1"/>
                <c:pt idx="0">
                  <c:v>E12</c:v>
                </c:pt>
              </c:strCache>
            </c:strRef>
          </c:cat>
          <c:val>
            <c:numRef>
              <c:f>'E.P NOLLC'!$M$18</c:f>
              <c:numCache>
                <c:formatCode>0%</c:formatCode>
                <c:ptCount val="1"/>
                <c:pt idx="0">
                  <c:v>0</c:v>
                </c:pt>
              </c:numCache>
            </c:numRef>
          </c:val>
        </c:ser>
        <c:ser>
          <c:idx val="4"/>
          <c:order val="4"/>
          <c:tx>
            <c:strRef>
              <c:f>'E.P NOLLC'!$L$19</c:f>
              <c:strCache>
                <c:ptCount val="1"/>
                <c:pt idx="0">
                  <c:v>2018</c:v>
                </c:pt>
              </c:strCache>
            </c:strRef>
          </c:tx>
          <c:invertIfNegative val="0"/>
          <c:cat>
            <c:strRef>
              <c:f>'E.P NOLLC'!$M$14</c:f>
              <c:strCache>
                <c:ptCount val="1"/>
                <c:pt idx="0">
                  <c:v>E12</c:v>
                </c:pt>
              </c:strCache>
            </c:strRef>
          </c:cat>
          <c:val>
            <c:numRef>
              <c:f>'E.P NOLLC'!$M$19</c:f>
              <c:numCache>
                <c:formatCode>0%</c:formatCode>
                <c:ptCount val="1"/>
                <c:pt idx="0">
                  <c:v>0</c:v>
                </c:pt>
              </c:numCache>
            </c:numRef>
          </c:val>
        </c:ser>
        <c:ser>
          <c:idx val="5"/>
          <c:order val="5"/>
          <c:tx>
            <c:strRef>
              <c:f>'E.P NOLLC'!$L$20</c:f>
              <c:strCache>
                <c:ptCount val="1"/>
                <c:pt idx="0">
                  <c:v>PROMEDIO</c:v>
                </c:pt>
              </c:strCache>
            </c:strRef>
          </c:tx>
          <c:invertIfNegative val="0"/>
          <c:cat>
            <c:strRef>
              <c:f>'E.P NOLLC'!$M$14</c:f>
              <c:strCache>
                <c:ptCount val="1"/>
                <c:pt idx="0">
                  <c:v>E12</c:v>
                </c:pt>
              </c:strCache>
            </c:strRef>
          </c:cat>
          <c:val>
            <c:numRef>
              <c:f>'E.P NOLLC'!$M$20</c:f>
              <c:numCache>
                <c:formatCode>0%</c:formatCode>
                <c:ptCount val="1"/>
                <c:pt idx="0">
                  <c:v>5.1449561167057336</c:v>
                </c:pt>
              </c:numCache>
            </c:numRef>
          </c:val>
        </c:ser>
        <c:dLbls>
          <c:showLegendKey val="0"/>
          <c:showVal val="0"/>
          <c:showCatName val="0"/>
          <c:showSerName val="0"/>
          <c:showPercent val="0"/>
          <c:showBubbleSize val="0"/>
        </c:dLbls>
        <c:gapWidth val="150"/>
        <c:axId val="299014016"/>
        <c:axId val="299015552"/>
      </c:barChart>
      <c:catAx>
        <c:axId val="299014016"/>
        <c:scaling>
          <c:orientation val="minMax"/>
        </c:scaling>
        <c:delete val="0"/>
        <c:axPos val="b"/>
        <c:numFmt formatCode="General" sourceLinked="1"/>
        <c:majorTickMark val="none"/>
        <c:minorTickMark val="none"/>
        <c:tickLblPos val="nextTo"/>
        <c:crossAx val="299015552"/>
        <c:crosses val="autoZero"/>
        <c:auto val="1"/>
        <c:lblAlgn val="ctr"/>
        <c:lblOffset val="100"/>
        <c:noMultiLvlLbl val="0"/>
      </c:catAx>
      <c:valAx>
        <c:axId val="299015552"/>
        <c:scaling>
          <c:orientation val="minMax"/>
        </c:scaling>
        <c:delete val="0"/>
        <c:axPos val="l"/>
        <c:majorGridlines/>
        <c:numFmt formatCode="0%" sourceLinked="1"/>
        <c:majorTickMark val="none"/>
        <c:minorTickMark val="none"/>
        <c:tickLblPos val="nextTo"/>
        <c:crossAx val="299014016"/>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VENTAS EMPRESAS SECTOR TEXTIL</a:t>
            </a:r>
          </a:p>
        </c:rich>
      </c:tx>
      <c:overlay val="0"/>
    </c:title>
    <c:autoTitleDeleted val="0"/>
    <c:plotArea>
      <c:layout/>
      <c:barChart>
        <c:barDir val="col"/>
        <c:grouping val="clustered"/>
        <c:varyColors val="0"/>
        <c:ser>
          <c:idx val="0"/>
          <c:order val="0"/>
          <c:tx>
            <c:strRef>
              <c:f>Hoja1!$D$7</c:f>
              <c:strCache>
                <c:ptCount val="1"/>
                <c:pt idx="0">
                  <c:v>2014</c:v>
                </c:pt>
              </c:strCache>
            </c:strRef>
          </c:tx>
          <c:invertIfNegative val="0"/>
          <c:cat>
            <c:strRef>
              <c:f>Hoja1!$AP$6</c:f>
              <c:strCache>
                <c:ptCount val="1"/>
                <c:pt idx="0">
                  <c:v>PROMEDIO </c:v>
                </c:pt>
              </c:strCache>
            </c:strRef>
          </c:cat>
          <c:val>
            <c:numRef>
              <c:f>Hoja1!$AP$7</c:f>
              <c:numCache>
                <c:formatCode>_("$"* #,##0.00_);_("$"* \(#,##0.00\);_("$"* "-"??_);_(@_)</c:formatCode>
                <c:ptCount val="1"/>
                <c:pt idx="0">
                  <c:v>366568.51324324327</c:v>
                </c:pt>
              </c:numCache>
            </c:numRef>
          </c:val>
        </c:ser>
        <c:ser>
          <c:idx val="1"/>
          <c:order val="1"/>
          <c:tx>
            <c:strRef>
              <c:f>Hoja1!$D$8</c:f>
              <c:strCache>
                <c:ptCount val="1"/>
                <c:pt idx="0">
                  <c:v>2015</c:v>
                </c:pt>
              </c:strCache>
            </c:strRef>
          </c:tx>
          <c:invertIfNegative val="0"/>
          <c:cat>
            <c:strRef>
              <c:f>Hoja1!$AP$6</c:f>
              <c:strCache>
                <c:ptCount val="1"/>
                <c:pt idx="0">
                  <c:v>PROMEDIO </c:v>
                </c:pt>
              </c:strCache>
            </c:strRef>
          </c:cat>
          <c:val>
            <c:numRef>
              <c:f>Hoja1!$AP$8</c:f>
              <c:numCache>
                <c:formatCode>_("$"* #,##0.00_);_("$"* \(#,##0.00\);_("$"* "-"??_);_(@_)</c:formatCode>
                <c:ptCount val="1"/>
                <c:pt idx="0">
                  <c:v>349584.40351351333</c:v>
                </c:pt>
              </c:numCache>
            </c:numRef>
          </c:val>
        </c:ser>
        <c:ser>
          <c:idx val="2"/>
          <c:order val="2"/>
          <c:tx>
            <c:strRef>
              <c:f>Hoja1!$D$9</c:f>
              <c:strCache>
                <c:ptCount val="1"/>
                <c:pt idx="0">
                  <c:v>2016</c:v>
                </c:pt>
              </c:strCache>
            </c:strRef>
          </c:tx>
          <c:invertIfNegative val="0"/>
          <c:cat>
            <c:strRef>
              <c:f>Hoja1!$AP$6</c:f>
              <c:strCache>
                <c:ptCount val="1"/>
                <c:pt idx="0">
                  <c:v>PROMEDIO </c:v>
                </c:pt>
              </c:strCache>
            </c:strRef>
          </c:cat>
          <c:val>
            <c:numRef>
              <c:f>Hoja1!$AP$9</c:f>
              <c:numCache>
                <c:formatCode>_("$"* #,##0.00_);_("$"* \(#,##0.00\);_("$"* "-"??_);_(@_)</c:formatCode>
                <c:ptCount val="1"/>
                <c:pt idx="0">
                  <c:v>330074.92648648651</c:v>
                </c:pt>
              </c:numCache>
            </c:numRef>
          </c:val>
        </c:ser>
        <c:ser>
          <c:idx val="3"/>
          <c:order val="3"/>
          <c:tx>
            <c:strRef>
              <c:f>Hoja1!$D$10</c:f>
              <c:strCache>
                <c:ptCount val="1"/>
                <c:pt idx="0">
                  <c:v>2017</c:v>
                </c:pt>
              </c:strCache>
            </c:strRef>
          </c:tx>
          <c:invertIfNegative val="0"/>
          <c:cat>
            <c:strRef>
              <c:f>Hoja1!$AP$6</c:f>
              <c:strCache>
                <c:ptCount val="1"/>
                <c:pt idx="0">
                  <c:v>PROMEDIO </c:v>
                </c:pt>
              </c:strCache>
            </c:strRef>
          </c:cat>
          <c:val>
            <c:numRef>
              <c:f>Hoja1!$AP$10</c:f>
              <c:numCache>
                <c:formatCode>_("$"* #,##0.00_);_("$"* \(#,##0.00\);_("$"* "-"??_);_(@_)</c:formatCode>
                <c:ptCount val="1"/>
                <c:pt idx="0">
                  <c:v>316395.29135135136</c:v>
                </c:pt>
              </c:numCache>
            </c:numRef>
          </c:val>
        </c:ser>
        <c:ser>
          <c:idx val="4"/>
          <c:order val="4"/>
          <c:tx>
            <c:strRef>
              <c:f>Hoja1!$D$11</c:f>
              <c:strCache>
                <c:ptCount val="1"/>
                <c:pt idx="0">
                  <c:v>2018</c:v>
                </c:pt>
              </c:strCache>
            </c:strRef>
          </c:tx>
          <c:invertIfNegative val="0"/>
          <c:cat>
            <c:strRef>
              <c:f>Hoja1!$AP$6</c:f>
              <c:strCache>
                <c:ptCount val="1"/>
                <c:pt idx="0">
                  <c:v>PROMEDIO </c:v>
                </c:pt>
              </c:strCache>
            </c:strRef>
          </c:cat>
          <c:val>
            <c:numRef>
              <c:f>Hoja1!$AP$11</c:f>
              <c:numCache>
                <c:formatCode>_("$"* #,##0.00_);_("$"* \(#,##0.00\);_("$"* "-"??_);_(@_)</c:formatCode>
                <c:ptCount val="1"/>
                <c:pt idx="0">
                  <c:v>345127.96810810803</c:v>
                </c:pt>
              </c:numCache>
            </c:numRef>
          </c:val>
        </c:ser>
        <c:dLbls>
          <c:showLegendKey val="0"/>
          <c:showVal val="0"/>
          <c:showCatName val="0"/>
          <c:showSerName val="0"/>
          <c:showPercent val="0"/>
          <c:showBubbleSize val="0"/>
        </c:dLbls>
        <c:gapWidth val="150"/>
        <c:axId val="299175936"/>
        <c:axId val="299177472"/>
      </c:barChart>
      <c:catAx>
        <c:axId val="299175936"/>
        <c:scaling>
          <c:orientation val="minMax"/>
        </c:scaling>
        <c:delete val="0"/>
        <c:axPos val="b"/>
        <c:majorTickMark val="none"/>
        <c:minorTickMark val="none"/>
        <c:tickLblPos val="nextTo"/>
        <c:crossAx val="299177472"/>
        <c:crosses val="autoZero"/>
        <c:auto val="1"/>
        <c:lblAlgn val="ctr"/>
        <c:lblOffset val="100"/>
        <c:noMultiLvlLbl val="0"/>
      </c:catAx>
      <c:valAx>
        <c:axId val="299177472"/>
        <c:scaling>
          <c:orientation val="minMax"/>
        </c:scaling>
        <c:delete val="0"/>
        <c:axPos val="l"/>
        <c:majorGridlines/>
        <c:numFmt formatCode="_(&quot;$&quot;* #,##0.00_);_(&quot;$&quot;* \(#,##0.00\);_(&quot;$&quot;* &quot;-&quot;??_);_(@_)" sourceLinked="1"/>
        <c:majorTickMark val="none"/>
        <c:minorTickMark val="none"/>
        <c:tickLblPos val="nextTo"/>
        <c:crossAx val="299175936"/>
        <c:crosses val="autoZero"/>
        <c:crossBetween val="between"/>
      </c:valAx>
      <c:dTable>
        <c:showHorzBorder val="1"/>
        <c:showVertBorder val="1"/>
        <c:showOutline val="1"/>
        <c:showKeys val="1"/>
      </c:dTable>
    </c:plotArea>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CORRIENTE EMPRESAS SECTOR TEXTIL</a:t>
            </a:r>
          </a:p>
        </c:rich>
      </c:tx>
      <c:layout/>
      <c:overlay val="0"/>
    </c:title>
    <c:autoTitleDeleted val="0"/>
    <c:plotArea>
      <c:layout/>
      <c:barChart>
        <c:barDir val="col"/>
        <c:grouping val="clustered"/>
        <c:varyColors val="0"/>
        <c:ser>
          <c:idx val="0"/>
          <c:order val="0"/>
          <c:tx>
            <c:strRef>
              <c:f>'GRAFICA RC OBLLC'!$BH$3</c:f>
              <c:strCache>
                <c:ptCount val="1"/>
                <c:pt idx="0">
                  <c:v>2014</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OBLLC'!$BI$3:$BN$3</c:f>
              <c:numCache>
                <c:formatCode>_("$"* #,##0.00_);_("$"* \(#,##0.00\);_("$"* "-"??_);_(@_)</c:formatCode>
                <c:ptCount val="6"/>
                <c:pt idx="0">
                  <c:v>0.12826874825759688</c:v>
                </c:pt>
                <c:pt idx="1">
                  <c:v>0.94150193180714703</c:v>
                </c:pt>
                <c:pt idx="2">
                  <c:v>0.71783095780368766</c:v>
                </c:pt>
                <c:pt idx="3">
                  <c:v>1.2944248195573935</c:v>
                </c:pt>
                <c:pt idx="4">
                  <c:v>1.0656603788084738</c:v>
                </c:pt>
                <c:pt idx="5">
                  <c:v>1.4369097103999284</c:v>
                </c:pt>
              </c:numCache>
            </c:numRef>
          </c:val>
        </c:ser>
        <c:ser>
          <c:idx val="1"/>
          <c:order val="1"/>
          <c:tx>
            <c:strRef>
              <c:f>'GRAFICA RC OBLLC'!$BH$4</c:f>
              <c:strCache>
                <c:ptCount val="1"/>
                <c:pt idx="0">
                  <c:v>2015</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OBLLC'!$BI$4:$BN$4</c:f>
              <c:numCache>
                <c:formatCode>_("$"* #,##0.00_);_("$"* \(#,##0.00\);_("$"* "-"??_);_(@_)</c:formatCode>
                <c:ptCount val="6"/>
                <c:pt idx="0">
                  <c:v>1.3345936055014576</c:v>
                </c:pt>
                <c:pt idx="1">
                  <c:v>1.0111832903575648</c:v>
                </c:pt>
                <c:pt idx="2">
                  <c:v>1.8958719516798228</c:v>
                </c:pt>
                <c:pt idx="3">
                  <c:v>1.6090766219442467</c:v>
                </c:pt>
                <c:pt idx="4">
                  <c:v>1.232439942089202</c:v>
                </c:pt>
                <c:pt idx="5">
                  <c:v>1.1858545294217266</c:v>
                </c:pt>
              </c:numCache>
            </c:numRef>
          </c:val>
        </c:ser>
        <c:ser>
          <c:idx val="2"/>
          <c:order val="2"/>
          <c:tx>
            <c:strRef>
              <c:f>'GRAFICA RC OBLLC'!$BH$5</c:f>
              <c:strCache>
                <c:ptCount val="1"/>
                <c:pt idx="0">
                  <c:v>2016</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OBLLC'!$BI$5:$BN$5</c:f>
              <c:numCache>
                <c:formatCode>_("$"* #,##0.00_);_("$"* \(#,##0.00\);_("$"* "-"??_);_(@_)</c:formatCode>
                <c:ptCount val="6"/>
                <c:pt idx="0">
                  <c:v>1.4060296950128992</c:v>
                </c:pt>
                <c:pt idx="1">
                  <c:v>1.8718835036792807</c:v>
                </c:pt>
                <c:pt idx="2">
                  <c:v>2.6141454145995469</c:v>
                </c:pt>
                <c:pt idx="3">
                  <c:v>1.436271727696496</c:v>
                </c:pt>
                <c:pt idx="4">
                  <c:v>2.0092291366126815</c:v>
                </c:pt>
                <c:pt idx="5">
                  <c:v>1.3024067826914971</c:v>
                </c:pt>
              </c:numCache>
            </c:numRef>
          </c:val>
        </c:ser>
        <c:ser>
          <c:idx val="3"/>
          <c:order val="3"/>
          <c:tx>
            <c:strRef>
              <c:f>'GRAFICA RC OBLLC'!$BH$6</c:f>
              <c:strCache>
                <c:ptCount val="1"/>
                <c:pt idx="0">
                  <c:v>2017</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OBLLC'!$BI$6:$BN$6</c:f>
              <c:numCache>
                <c:formatCode>_("$"* #,##0.00_);_("$"* \(#,##0.00\);_("$"* "-"??_);_(@_)</c:formatCode>
                <c:ptCount val="6"/>
                <c:pt idx="0">
                  <c:v>1.8239588468384391</c:v>
                </c:pt>
                <c:pt idx="1">
                  <c:v>1.4842844916071294</c:v>
                </c:pt>
                <c:pt idx="2">
                  <c:v>2.0399739962110752</c:v>
                </c:pt>
                <c:pt idx="3">
                  <c:v>0.66724249654466161</c:v>
                </c:pt>
                <c:pt idx="4">
                  <c:v>2.6603345110899199</c:v>
                </c:pt>
                <c:pt idx="5">
                  <c:v>1.5941556734673847</c:v>
                </c:pt>
              </c:numCache>
            </c:numRef>
          </c:val>
        </c:ser>
        <c:ser>
          <c:idx val="4"/>
          <c:order val="4"/>
          <c:tx>
            <c:strRef>
              <c:f>'GRAFICA RC OBLLC'!$BH$7</c:f>
              <c:strCache>
                <c:ptCount val="1"/>
                <c:pt idx="0">
                  <c:v>2018</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OBLLC'!$BI$7:$BN$7</c:f>
              <c:numCache>
                <c:formatCode>_("$"* #,##0.00_);_("$"* \(#,##0.00\);_("$"* "-"??_);_(@_)</c:formatCode>
                <c:ptCount val="6"/>
                <c:pt idx="0">
                  <c:v>3.8513630842892619</c:v>
                </c:pt>
                <c:pt idx="1">
                  <c:v>3.2068307602306172</c:v>
                </c:pt>
                <c:pt idx="2">
                  <c:v>1.8472274009410536</c:v>
                </c:pt>
                <c:pt idx="3">
                  <c:v>2.9250256167906739</c:v>
                </c:pt>
                <c:pt idx="4">
                  <c:v>2.3098393944311733</c:v>
                </c:pt>
                <c:pt idx="5">
                  <c:v>1.5237742869076571</c:v>
                </c:pt>
              </c:numCache>
            </c:numRef>
          </c:val>
        </c:ser>
        <c:ser>
          <c:idx val="5"/>
          <c:order val="5"/>
          <c:tx>
            <c:strRef>
              <c:f>'GRAFICA RC OBLLC'!$BH$8</c:f>
              <c:strCache>
                <c:ptCount val="1"/>
                <c:pt idx="0">
                  <c:v>PROMEDIO</c:v>
                </c:pt>
              </c:strCache>
            </c:strRef>
          </c:tx>
          <c:invertIfNegative val="0"/>
          <c:cat>
            <c:strRef>
              <c:f>'GRAFICA RC OBLLC'!$BI$2:$BN$2</c:f>
              <c:strCache>
                <c:ptCount val="6"/>
                <c:pt idx="0">
                  <c:v>E09</c:v>
                </c:pt>
                <c:pt idx="1">
                  <c:v>E14</c:v>
                </c:pt>
                <c:pt idx="2">
                  <c:v>E17</c:v>
                </c:pt>
                <c:pt idx="3">
                  <c:v>E22</c:v>
                </c:pt>
                <c:pt idx="4">
                  <c:v>E32</c:v>
                </c:pt>
                <c:pt idx="5">
                  <c:v>E33</c:v>
                </c:pt>
              </c:strCache>
            </c:strRef>
          </c:cat>
          <c:val>
            <c:numRef>
              <c:f>'GRAFICA RC OBLLC'!$BI$8:$BN$8</c:f>
              <c:numCache>
                <c:formatCode>_("$"* #,##0.00_);_("$"* \(#,##0.00\);_("$"* "-"??_);_(@_)</c:formatCode>
                <c:ptCount val="6"/>
                <c:pt idx="0">
                  <c:v>1.7088427959799311</c:v>
                </c:pt>
                <c:pt idx="1">
                  <c:v>1.7031367955363479</c:v>
                </c:pt>
                <c:pt idx="2">
                  <c:v>1.8230099442470373</c:v>
                </c:pt>
                <c:pt idx="3">
                  <c:v>1.5864082565066941</c:v>
                </c:pt>
                <c:pt idx="4">
                  <c:v>1.8555006726062899</c:v>
                </c:pt>
                <c:pt idx="5">
                  <c:v>1.4086201965776388</c:v>
                </c:pt>
              </c:numCache>
            </c:numRef>
          </c:val>
        </c:ser>
        <c:dLbls>
          <c:showLegendKey val="0"/>
          <c:showVal val="0"/>
          <c:showCatName val="0"/>
          <c:showSerName val="0"/>
          <c:showPercent val="0"/>
          <c:showBubbleSize val="0"/>
        </c:dLbls>
        <c:gapWidth val="150"/>
        <c:axId val="299578880"/>
        <c:axId val="299580416"/>
      </c:barChart>
      <c:catAx>
        <c:axId val="299578880"/>
        <c:scaling>
          <c:orientation val="minMax"/>
        </c:scaling>
        <c:delete val="0"/>
        <c:axPos val="b"/>
        <c:numFmt formatCode="_(&quot;$&quot;* #,##0.00_);_(&quot;$&quot;* \(#,##0.00\);_(&quot;$&quot;* &quot;-&quot;??_);_(@_)" sourceLinked="1"/>
        <c:majorTickMark val="none"/>
        <c:minorTickMark val="none"/>
        <c:tickLblPos val="nextTo"/>
        <c:crossAx val="299580416"/>
        <c:crosses val="autoZero"/>
        <c:auto val="1"/>
        <c:lblAlgn val="ctr"/>
        <c:lblOffset val="100"/>
        <c:noMultiLvlLbl val="0"/>
      </c:catAx>
      <c:valAx>
        <c:axId val="299580416"/>
        <c:scaling>
          <c:orientation val="minMax"/>
        </c:scaling>
        <c:delete val="0"/>
        <c:axPos val="l"/>
        <c:majorGridlines/>
        <c:numFmt formatCode="_(&quot;$&quot;* #,##0.00_);_(&quot;$&quot;* \(#,##0.00\);_(&quot;$&quot;* &quot;-&quot;??_);_(@_)" sourceLinked="1"/>
        <c:majorTickMark val="none"/>
        <c:minorTickMark val="none"/>
        <c:tickLblPos val="nextTo"/>
        <c:crossAx val="299578880"/>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CORRIENTE EMPRESAS SECTOR TEXTIL</a:t>
            </a:r>
          </a:p>
        </c:rich>
      </c:tx>
      <c:layout/>
      <c:overlay val="0"/>
    </c:title>
    <c:autoTitleDeleted val="0"/>
    <c:plotArea>
      <c:layout/>
      <c:barChart>
        <c:barDir val="col"/>
        <c:grouping val="clustered"/>
        <c:varyColors val="0"/>
        <c:ser>
          <c:idx val="0"/>
          <c:order val="0"/>
          <c:tx>
            <c:strRef>
              <c:f>'GRAFICA RC OBLLC'!$K$21</c:f>
              <c:strCache>
                <c:ptCount val="1"/>
                <c:pt idx="0">
                  <c:v>2014</c:v>
                </c:pt>
              </c:strCache>
            </c:strRef>
          </c:tx>
          <c:invertIfNegative val="0"/>
          <c:cat>
            <c:strRef>
              <c:f>'GRAFICA RC OBLLC'!$L$20:$N$20</c:f>
              <c:strCache>
                <c:ptCount val="3"/>
                <c:pt idx="0">
                  <c:v>E08</c:v>
                </c:pt>
                <c:pt idx="1">
                  <c:v>E13</c:v>
                </c:pt>
                <c:pt idx="2">
                  <c:v>E24</c:v>
                </c:pt>
              </c:strCache>
            </c:strRef>
          </c:cat>
          <c:val>
            <c:numRef>
              <c:f>'GRAFICA RC OBLLC'!$L$21:$N$21</c:f>
              <c:numCache>
                <c:formatCode>_("$"* #,##0.00_);_("$"* \(#,##0.00\);_("$"* "-"??_);_(@_)</c:formatCode>
                <c:ptCount val="3"/>
                <c:pt idx="0">
                  <c:v>0</c:v>
                </c:pt>
                <c:pt idx="1">
                  <c:v>0</c:v>
                </c:pt>
                <c:pt idx="2">
                  <c:v>0.45937417906721095</c:v>
                </c:pt>
              </c:numCache>
            </c:numRef>
          </c:val>
        </c:ser>
        <c:ser>
          <c:idx val="1"/>
          <c:order val="1"/>
          <c:tx>
            <c:strRef>
              <c:f>'GRAFICA RC OBLLC'!$K$22</c:f>
              <c:strCache>
                <c:ptCount val="1"/>
                <c:pt idx="0">
                  <c:v>2015</c:v>
                </c:pt>
              </c:strCache>
            </c:strRef>
          </c:tx>
          <c:invertIfNegative val="0"/>
          <c:cat>
            <c:strRef>
              <c:f>'GRAFICA RC OBLLC'!$L$20:$N$20</c:f>
              <c:strCache>
                <c:ptCount val="3"/>
                <c:pt idx="0">
                  <c:v>E08</c:v>
                </c:pt>
                <c:pt idx="1">
                  <c:v>E13</c:v>
                </c:pt>
                <c:pt idx="2">
                  <c:v>E24</c:v>
                </c:pt>
              </c:strCache>
            </c:strRef>
          </c:cat>
          <c:val>
            <c:numRef>
              <c:f>'GRAFICA RC OBLLC'!$L$22:$N$22</c:f>
              <c:numCache>
                <c:formatCode>_("$"* #,##0.00_);_("$"* \(#,##0.00\);_("$"* "-"??_);_(@_)</c:formatCode>
                <c:ptCount val="3"/>
                <c:pt idx="0">
                  <c:v>0</c:v>
                </c:pt>
                <c:pt idx="1">
                  <c:v>0</c:v>
                </c:pt>
                <c:pt idx="2">
                  <c:v>0.49556357366844195</c:v>
                </c:pt>
              </c:numCache>
            </c:numRef>
          </c:val>
        </c:ser>
        <c:ser>
          <c:idx val="2"/>
          <c:order val="2"/>
          <c:tx>
            <c:strRef>
              <c:f>'GRAFICA RC OBLLC'!$K$23</c:f>
              <c:strCache>
                <c:ptCount val="1"/>
                <c:pt idx="0">
                  <c:v>2016</c:v>
                </c:pt>
              </c:strCache>
            </c:strRef>
          </c:tx>
          <c:invertIfNegative val="0"/>
          <c:cat>
            <c:strRef>
              <c:f>'GRAFICA RC OBLLC'!$L$20:$N$20</c:f>
              <c:strCache>
                <c:ptCount val="3"/>
                <c:pt idx="0">
                  <c:v>E08</c:v>
                </c:pt>
                <c:pt idx="1">
                  <c:v>E13</c:v>
                </c:pt>
                <c:pt idx="2">
                  <c:v>E24</c:v>
                </c:pt>
              </c:strCache>
            </c:strRef>
          </c:cat>
          <c:val>
            <c:numRef>
              <c:f>'GRAFICA RC OBLLC'!$L$23:$N$23</c:f>
              <c:numCache>
                <c:formatCode>_("$"* #,##0.00_);_("$"* \(#,##0.00\);_("$"* "-"??_);_(@_)</c:formatCode>
                <c:ptCount val="3"/>
                <c:pt idx="0">
                  <c:v>0.92618672834752724</c:v>
                </c:pt>
                <c:pt idx="1">
                  <c:v>0</c:v>
                </c:pt>
                <c:pt idx="2">
                  <c:v>0.41356866339657294</c:v>
                </c:pt>
              </c:numCache>
            </c:numRef>
          </c:val>
        </c:ser>
        <c:ser>
          <c:idx val="3"/>
          <c:order val="3"/>
          <c:tx>
            <c:strRef>
              <c:f>'GRAFICA RC OBLLC'!$K$24</c:f>
              <c:strCache>
                <c:ptCount val="1"/>
                <c:pt idx="0">
                  <c:v>2017</c:v>
                </c:pt>
              </c:strCache>
            </c:strRef>
          </c:tx>
          <c:invertIfNegative val="0"/>
          <c:cat>
            <c:strRef>
              <c:f>'GRAFICA RC OBLLC'!$L$20:$N$20</c:f>
              <c:strCache>
                <c:ptCount val="3"/>
                <c:pt idx="0">
                  <c:v>E08</c:v>
                </c:pt>
                <c:pt idx="1">
                  <c:v>E13</c:v>
                </c:pt>
                <c:pt idx="2">
                  <c:v>E24</c:v>
                </c:pt>
              </c:strCache>
            </c:strRef>
          </c:cat>
          <c:val>
            <c:numRef>
              <c:f>'GRAFICA RC OBLLC'!$L$24:$N$24</c:f>
              <c:numCache>
                <c:formatCode>_("$"* #,##0.00_);_("$"* \(#,##0.00\);_("$"* "-"??_);_(@_)</c:formatCode>
                <c:ptCount val="3"/>
                <c:pt idx="0">
                  <c:v>0.62737131419352909</c:v>
                </c:pt>
                <c:pt idx="1">
                  <c:v>0</c:v>
                </c:pt>
                <c:pt idx="2">
                  <c:v>0.18160396859692024</c:v>
                </c:pt>
              </c:numCache>
            </c:numRef>
          </c:val>
        </c:ser>
        <c:ser>
          <c:idx val="4"/>
          <c:order val="4"/>
          <c:tx>
            <c:strRef>
              <c:f>'GRAFICA RC OBLLC'!$K$25</c:f>
              <c:strCache>
                <c:ptCount val="1"/>
                <c:pt idx="0">
                  <c:v>2018</c:v>
                </c:pt>
              </c:strCache>
            </c:strRef>
          </c:tx>
          <c:invertIfNegative val="0"/>
          <c:cat>
            <c:strRef>
              <c:f>'GRAFICA RC OBLLC'!$L$20:$N$20</c:f>
              <c:strCache>
                <c:ptCount val="3"/>
                <c:pt idx="0">
                  <c:v>E08</c:v>
                </c:pt>
                <c:pt idx="1">
                  <c:v>E13</c:v>
                </c:pt>
                <c:pt idx="2">
                  <c:v>E24</c:v>
                </c:pt>
              </c:strCache>
            </c:strRef>
          </c:cat>
          <c:val>
            <c:numRef>
              <c:f>'GRAFICA RC OBLLC'!$L$25:$N$25</c:f>
              <c:numCache>
                <c:formatCode>_("$"* #,##0.00_);_("$"* \(#,##0.00\);_("$"* "-"??_);_(@_)</c:formatCode>
                <c:ptCount val="3"/>
                <c:pt idx="0">
                  <c:v>0.57162425000000006</c:v>
                </c:pt>
                <c:pt idx="1">
                  <c:v>0</c:v>
                </c:pt>
                <c:pt idx="2">
                  <c:v>0.1806193886670634</c:v>
                </c:pt>
              </c:numCache>
            </c:numRef>
          </c:val>
        </c:ser>
        <c:ser>
          <c:idx val="5"/>
          <c:order val="5"/>
          <c:tx>
            <c:strRef>
              <c:f>'GRAFICA RC OBLLC'!$K$26</c:f>
              <c:strCache>
                <c:ptCount val="1"/>
                <c:pt idx="0">
                  <c:v>PROMEDIO</c:v>
                </c:pt>
              </c:strCache>
            </c:strRef>
          </c:tx>
          <c:invertIfNegative val="0"/>
          <c:cat>
            <c:strRef>
              <c:f>'GRAFICA RC OBLLC'!$L$20:$N$20</c:f>
              <c:strCache>
                <c:ptCount val="3"/>
                <c:pt idx="0">
                  <c:v>E08</c:v>
                </c:pt>
                <c:pt idx="1">
                  <c:v>E13</c:v>
                </c:pt>
                <c:pt idx="2">
                  <c:v>E24</c:v>
                </c:pt>
              </c:strCache>
            </c:strRef>
          </c:cat>
          <c:val>
            <c:numRef>
              <c:f>'GRAFICA RC OBLLC'!$L$26:$N$26</c:f>
              <c:numCache>
                <c:formatCode>_("$"* #,##0.00_);_("$"* \(#,##0.00\);_("$"* "-"??_);_(@_)</c:formatCode>
                <c:ptCount val="3"/>
                <c:pt idx="0">
                  <c:v>0.42503645850821126</c:v>
                </c:pt>
                <c:pt idx="1">
                  <c:v>0</c:v>
                </c:pt>
                <c:pt idx="2">
                  <c:v>0.34614595467924192</c:v>
                </c:pt>
              </c:numCache>
            </c:numRef>
          </c:val>
        </c:ser>
        <c:dLbls>
          <c:showLegendKey val="0"/>
          <c:showVal val="0"/>
          <c:showCatName val="0"/>
          <c:showSerName val="0"/>
          <c:showPercent val="0"/>
          <c:showBubbleSize val="0"/>
        </c:dLbls>
        <c:gapWidth val="150"/>
        <c:axId val="299642240"/>
        <c:axId val="299656320"/>
      </c:barChart>
      <c:catAx>
        <c:axId val="299642240"/>
        <c:scaling>
          <c:orientation val="minMax"/>
        </c:scaling>
        <c:delete val="0"/>
        <c:axPos val="b"/>
        <c:numFmt formatCode="_(&quot;$&quot;* #,##0.00_);_(&quot;$&quot;* \(#,##0.00\);_(&quot;$&quot;* &quot;-&quot;??_);_(@_)" sourceLinked="1"/>
        <c:majorTickMark val="none"/>
        <c:minorTickMark val="none"/>
        <c:tickLblPos val="nextTo"/>
        <c:crossAx val="299656320"/>
        <c:crosses val="autoZero"/>
        <c:auto val="1"/>
        <c:lblAlgn val="ctr"/>
        <c:lblOffset val="100"/>
        <c:noMultiLvlLbl val="0"/>
      </c:catAx>
      <c:valAx>
        <c:axId val="299656320"/>
        <c:scaling>
          <c:orientation val="minMax"/>
        </c:scaling>
        <c:delete val="0"/>
        <c:axPos val="l"/>
        <c:majorGridlines/>
        <c:numFmt formatCode="_(&quot;$&quot;* #,##0.00_);_(&quot;$&quot;* \(#,##0.00\);_(&quot;$&quot;* &quot;-&quot;??_);_(@_)" sourceLinked="1"/>
        <c:majorTickMark val="none"/>
        <c:minorTickMark val="none"/>
        <c:tickLblPos val="nextTo"/>
        <c:crossAx val="299642240"/>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CORRIENTE EMPRESAS SECTOR TEXTIL</a:t>
            </a:r>
          </a:p>
        </c:rich>
      </c:tx>
      <c:layout/>
      <c:overlay val="0"/>
    </c:title>
    <c:autoTitleDeleted val="0"/>
    <c:plotArea>
      <c:layout/>
      <c:barChart>
        <c:barDir val="col"/>
        <c:grouping val="clustered"/>
        <c:varyColors val="0"/>
        <c:ser>
          <c:idx val="0"/>
          <c:order val="0"/>
          <c:tx>
            <c:strRef>
              <c:f>'GRAFICA NOLLC1'!$C$31</c:f>
              <c:strCache>
                <c:ptCount val="1"/>
                <c:pt idx="0">
                  <c:v>2014</c:v>
                </c:pt>
              </c:strCache>
            </c:strRef>
          </c:tx>
          <c:invertIfNegative val="0"/>
          <c:cat>
            <c:strRef>
              <c:f>'GRAFICA NOLLC1'!$D$30:$H$30</c:f>
              <c:strCache>
                <c:ptCount val="5"/>
                <c:pt idx="0">
                  <c:v>E05</c:v>
                </c:pt>
                <c:pt idx="1">
                  <c:v>E12</c:v>
                </c:pt>
                <c:pt idx="2">
                  <c:v>E15</c:v>
                </c:pt>
                <c:pt idx="3">
                  <c:v>E20</c:v>
                </c:pt>
                <c:pt idx="4">
                  <c:v>E23</c:v>
                </c:pt>
              </c:strCache>
            </c:strRef>
          </c:cat>
          <c:val>
            <c:numRef>
              <c:f>'GRAFICA NOLLC1'!$D$31:$H$31</c:f>
              <c:numCache>
                <c:formatCode>_("$"* #,##0.00_);_("$"* \(#,##0.00\);_("$"* "-"??_);_(@_)</c:formatCode>
                <c:ptCount val="5"/>
                <c:pt idx="0">
                  <c:v>1.3953185766136877</c:v>
                </c:pt>
                <c:pt idx="1">
                  <c:v>2.9153354982239899</c:v>
                </c:pt>
                <c:pt idx="2">
                  <c:v>7.5</c:v>
                </c:pt>
                <c:pt idx="3">
                  <c:v>0</c:v>
                </c:pt>
                <c:pt idx="4">
                  <c:v>1.6844078547810242</c:v>
                </c:pt>
              </c:numCache>
            </c:numRef>
          </c:val>
        </c:ser>
        <c:ser>
          <c:idx val="1"/>
          <c:order val="1"/>
          <c:tx>
            <c:strRef>
              <c:f>'GRAFICA NOLLC1'!$C$32</c:f>
              <c:strCache>
                <c:ptCount val="1"/>
                <c:pt idx="0">
                  <c:v>2015</c:v>
                </c:pt>
              </c:strCache>
            </c:strRef>
          </c:tx>
          <c:invertIfNegative val="0"/>
          <c:cat>
            <c:strRef>
              <c:f>'GRAFICA NOLLC1'!$D$30:$H$30</c:f>
              <c:strCache>
                <c:ptCount val="5"/>
                <c:pt idx="0">
                  <c:v>E05</c:v>
                </c:pt>
                <c:pt idx="1">
                  <c:v>E12</c:v>
                </c:pt>
                <c:pt idx="2">
                  <c:v>E15</c:v>
                </c:pt>
                <c:pt idx="3">
                  <c:v>E20</c:v>
                </c:pt>
                <c:pt idx="4">
                  <c:v>E23</c:v>
                </c:pt>
              </c:strCache>
            </c:strRef>
          </c:cat>
          <c:val>
            <c:numRef>
              <c:f>'GRAFICA NOLLC1'!$D$32:$H$32</c:f>
              <c:numCache>
                <c:formatCode>_("$"* #,##0.00_);_("$"* \(#,##0.00\);_("$"* "-"??_);_(@_)</c:formatCode>
                <c:ptCount val="5"/>
                <c:pt idx="0">
                  <c:v>2.839107358212746</c:v>
                </c:pt>
                <c:pt idx="1">
                  <c:v>2.2480131817839784</c:v>
                </c:pt>
                <c:pt idx="2">
                  <c:v>4.9804832221869377</c:v>
                </c:pt>
                <c:pt idx="3">
                  <c:v>0</c:v>
                </c:pt>
                <c:pt idx="4">
                  <c:v>2.1663007387544653</c:v>
                </c:pt>
              </c:numCache>
            </c:numRef>
          </c:val>
        </c:ser>
        <c:ser>
          <c:idx val="2"/>
          <c:order val="2"/>
          <c:tx>
            <c:strRef>
              <c:f>'GRAFICA NOLLC1'!$C$33</c:f>
              <c:strCache>
                <c:ptCount val="1"/>
                <c:pt idx="0">
                  <c:v>2016</c:v>
                </c:pt>
              </c:strCache>
            </c:strRef>
          </c:tx>
          <c:invertIfNegative val="0"/>
          <c:cat>
            <c:strRef>
              <c:f>'GRAFICA NOLLC1'!$D$30:$H$30</c:f>
              <c:strCache>
                <c:ptCount val="5"/>
                <c:pt idx="0">
                  <c:v>E05</c:v>
                </c:pt>
                <c:pt idx="1">
                  <c:v>E12</c:v>
                </c:pt>
                <c:pt idx="2">
                  <c:v>E15</c:v>
                </c:pt>
                <c:pt idx="3">
                  <c:v>E20</c:v>
                </c:pt>
                <c:pt idx="4">
                  <c:v>E23</c:v>
                </c:pt>
              </c:strCache>
            </c:strRef>
          </c:cat>
          <c:val>
            <c:numRef>
              <c:f>'GRAFICA NOLLC1'!$D$33:$H$33</c:f>
              <c:numCache>
                <c:formatCode>_("$"* #,##0.00_);_("$"* \(#,##0.00\);_("$"* "-"??_);_(@_)</c:formatCode>
                <c:ptCount val="5"/>
                <c:pt idx="0">
                  <c:v>2.7898750679169431</c:v>
                </c:pt>
                <c:pt idx="1">
                  <c:v>1.9944315471204397</c:v>
                </c:pt>
                <c:pt idx="2">
                  <c:v>7.662333840690005</c:v>
                </c:pt>
                <c:pt idx="3">
                  <c:v>5.4239424388578108</c:v>
                </c:pt>
                <c:pt idx="4">
                  <c:v>1.8937164779499405</c:v>
                </c:pt>
              </c:numCache>
            </c:numRef>
          </c:val>
        </c:ser>
        <c:ser>
          <c:idx val="3"/>
          <c:order val="3"/>
          <c:tx>
            <c:strRef>
              <c:f>'GRAFICA NOLLC1'!$C$34</c:f>
              <c:strCache>
                <c:ptCount val="1"/>
                <c:pt idx="0">
                  <c:v>2017</c:v>
                </c:pt>
              </c:strCache>
            </c:strRef>
          </c:tx>
          <c:invertIfNegative val="0"/>
          <c:cat>
            <c:strRef>
              <c:f>'GRAFICA NOLLC1'!$D$30:$H$30</c:f>
              <c:strCache>
                <c:ptCount val="5"/>
                <c:pt idx="0">
                  <c:v>E05</c:v>
                </c:pt>
                <c:pt idx="1">
                  <c:v>E12</c:v>
                </c:pt>
                <c:pt idx="2">
                  <c:v>E15</c:v>
                </c:pt>
                <c:pt idx="3">
                  <c:v>E20</c:v>
                </c:pt>
                <c:pt idx="4">
                  <c:v>E23</c:v>
                </c:pt>
              </c:strCache>
            </c:strRef>
          </c:cat>
          <c:val>
            <c:numRef>
              <c:f>'GRAFICA NOLLC1'!$D$34:$H$34</c:f>
              <c:numCache>
                <c:formatCode>_("$"* #,##0.00_);_("$"* \(#,##0.00\);_("$"* "-"??_);_(@_)</c:formatCode>
                <c:ptCount val="5"/>
                <c:pt idx="0">
                  <c:v>1.8657133742560066</c:v>
                </c:pt>
                <c:pt idx="1">
                  <c:v>0</c:v>
                </c:pt>
                <c:pt idx="2">
                  <c:v>0</c:v>
                </c:pt>
                <c:pt idx="3">
                  <c:v>2.4770952203551566</c:v>
                </c:pt>
                <c:pt idx="4">
                  <c:v>2.1079917621430324</c:v>
                </c:pt>
              </c:numCache>
            </c:numRef>
          </c:val>
        </c:ser>
        <c:ser>
          <c:idx val="4"/>
          <c:order val="4"/>
          <c:tx>
            <c:strRef>
              <c:f>'GRAFICA NOLLC1'!$C$35</c:f>
              <c:strCache>
                <c:ptCount val="1"/>
                <c:pt idx="0">
                  <c:v>2018</c:v>
                </c:pt>
              </c:strCache>
            </c:strRef>
          </c:tx>
          <c:invertIfNegative val="0"/>
          <c:cat>
            <c:strRef>
              <c:f>'GRAFICA NOLLC1'!$D$30:$H$30</c:f>
              <c:strCache>
                <c:ptCount val="5"/>
                <c:pt idx="0">
                  <c:v>E05</c:v>
                </c:pt>
                <c:pt idx="1">
                  <c:v>E12</c:v>
                </c:pt>
                <c:pt idx="2">
                  <c:v>E15</c:v>
                </c:pt>
                <c:pt idx="3">
                  <c:v>E20</c:v>
                </c:pt>
                <c:pt idx="4">
                  <c:v>E23</c:v>
                </c:pt>
              </c:strCache>
            </c:strRef>
          </c:cat>
          <c:val>
            <c:numRef>
              <c:f>'GRAFICA NOLLC1'!$D$35:$H$35</c:f>
              <c:numCache>
                <c:formatCode>_("$"* #,##0.00_);_("$"* \(#,##0.00\);_("$"* "-"??_);_(@_)</c:formatCode>
                <c:ptCount val="5"/>
                <c:pt idx="0">
                  <c:v>1.7149121690411655</c:v>
                </c:pt>
                <c:pt idx="1">
                  <c:v>0</c:v>
                </c:pt>
                <c:pt idx="2">
                  <c:v>0</c:v>
                </c:pt>
                <c:pt idx="3">
                  <c:v>0</c:v>
                </c:pt>
                <c:pt idx="4">
                  <c:v>2.7690090289090761</c:v>
                </c:pt>
              </c:numCache>
            </c:numRef>
          </c:val>
        </c:ser>
        <c:ser>
          <c:idx val="5"/>
          <c:order val="5"/>
          <c:tx>
            <c:strRef>
              <c:f>'GRAFICA NOLLC1'!$C$36</c:f>
              <c:strCache>
                <c:ptCount val="1"/>
                <c:pt idx="0">
                  <c:v>PROMEDIO</c:v>
                </c:pt>
              </c:strCache>
            </c:strRef>
          </c:tx>
          <c:invertIfNegative val="0"/>
          <c:cat>
            <c:strRef>
              <c:f>'GRAFICA NOLLC1'!$D$30:$H$30</c:f>
              <c:strCache>
                <c:ptCount val="5"/>
                <c:pt idx="0">
                  <c:v>E05</c:v>
                </c:pt>
                <c:pt idx="1">
                  <c:v>E12</c:v>
                </c:pt>
                <c:pt idx="2">
                  <c:v>E15</c:v>
                </c:pt>
                <c:pt idx="3">
                  <c:v>E20</c:v>
                </c:pt>
                <c:pt idx="4">
                  <c:v>E23</c:v>
                </c:pt>
              </c:strCache>
            </c:strRef>
          </c:cat>
          <c:val>
            <c:numRef>
              <c:f>'GRAFICA NOLLC1'!$D$36:$H$36</c:f>
              <c:numCache>
                <c:formatCode>_("$"* #,##0.00_);_("$"* \(#,##0.00\);_("$"* "-"??_);_(@_)</c:formatCode>
                <c:ptCount val="5"/>
                <c:pt idx="0">
                  <c:v>2.1209853092081099</c:v>
                </c:pt>
                <c:pt idx="1">
                  <c:v>1.4315560454256815</c:v>
                </c:pt>
                <c:pt idx="2">
                  <c:v>4.0285634125753891</c:v>
                </c:pt>
                <c:pt idx="3">
                  <c:v>1.5802075318425934</c:v>
                </c:pt>
                <c:pt idx="4">
                  <c:v>2.1242851725075078</c:v>
                </c:pt>
              </c:numCache>
            </c:numRef>
          </c:val>
        </c:ser>
        <c:dLbls>
          <c:showLegendKey val="0"/>
          <c:showVal val="0"/>
          <c:showCatName val="0"/>
          <c:showSerName val="0"/>
          <c:showPercent val="0"/>
          <c:showBubbleSize val="0"/>
        </c:dLbls>
        <c:gapWidth val="150"/>
        <c:axId val="299714048"/>
        <c:axId val="299715584"/>
      </c:barChart>
      <c:catAx>
        <c:axId val="299714048"/>
        <c:scaling>
          <c:orientation val="minMax"/>
        </c:scaling>
        <c:delete val="0"/>
        <c:axPos val="b"/>
        <c:numFmt formatCode="General" sourceLinked="1"/>
        <c:majorTickMark val="none"/>
        <c:minorTickMark val="none"/>
        <c:tickLblPos val="nextTo"/>
        <c:crossAx val="299715584"/>
        <c:crosses val="autoZero"/>
        <c:auto val="1"/>
        <c:lblAlgn val="ctr"/>
        <c:lblOffset val="100"/>
        <c:noMultiLvlLbl val="0"/>
      </c:catAx>
      <c:valAx>
        <c:axId val="299715584"/>
        <c:scaling>
          <c:orientation val="minMax"/>
        </c:scaling>
        <c:delete val="0"/>
        <c:axPos val="l"/>
        <c:majorGridlines/>
        <c:numFmt formatCode="_(&quot;$&quot;* #,##0.00_);_(&quot;$&quot;* \(#,##0.00\);_(&quot;$&quot;* &quot;-&quot;??_);_(@_)" sourceLinked="1"/>
        <c:majorTickMark val="none"/>
        <c:minorTickMark val="none"/>
        <c:tickLblPos val="nextTo"/>
        <c:crossAx val="299714048"/>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RAZÓN CORRIENTE EMPRESAS SECTOR TEXTIL</a:t>
            </a:r>
          </a:p>
        </c:rich>
      </c:tx>
      <c:layout/>
      <c:overlay val="0"/>
    </c:title>
    <c:autoTitleDeleted val="0"/>
    <c:plotArea>
      <c:layout/>
      <c:barChart>
        <c:barDir val="col"/>
        <c:grouping val="clustered"/>
        <c:varyColors val="0"/>
        <c:ser>
          <c:idx val="0"/>
          <c:order val="0"/>
          <c:tx>
            <c:strRef>
              <c:f>'GRAFICA NOLLC1'!$J$30</c:f>
              <c:strCache>
                <c:ptCount val="1"/>
                <c:pt idx="0">
                  <c:v>2014</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NOLLC1'!$K$30:$Z$30</c:f>
              <c:numCache>
                <c:formatCode>_("$"* #,##0.00_);_("$"* \(#,##0.00\);_("$"* "-"??_);_(@_)</c:formatCode>
                <c:ptCount val="16"/>
                <c:pt idx="0">
                  <c:v>0</c:v>
                </c:pt>
                <c:pt idx="1">
                  <c:v>0.39588281868566905</c:v>
                </c:pt>
                <c:pt idx="2">
                  <c:v>1.2850167052171677</c:v>
                </c:pt>
                <c:pt idx="3">
                  <c:v>1.3339380519168691</c:v>
                </c:pt>
                <c:pt idx="4">
                  <c:v>0</c:v>
                </c:pt>
                <c:pt idx="5">
                  <c:v>0</c:v>
                </c:pt>
                <c:pt idx="6">
                  <c:v>0</c:v>
                </c:pt>
                <c:pt idx="7">
                  <c:v>0</c:v>
                </c:pt>
                <c:pt idx="8">
                  <c:v>0</c:v>
                </c:pt>
                <c:pt idx="9">
                  <c:v>0.27</c:v>
                </c:pt>
                <c:pt idx="10">
                  <c:v>0</c:v>
                </c:pt>
                <c:pt idx="11">
                  <c:v>0</c:v>
                </c:pt>
                <c:pt idx="12">
                  <c:v>1.1856868422517957</c:v>
                </c:pt>
                <c:pt idx="13">
                  <c:v>0</c:v>
                </c:pt>
                <c:pt idx="14">
                  <c:v>0</c:v>
                </c:pt>
                <c:pt idx="15">
                  <c:v>0</c:v>
                </c:pt>
              </c:numCache>
            </c:numRef>
          </c:val>
        </c:ser>
        <c:ser>
          <c:idx val="1"/>
          <c:order val="1"/>
          <c:tx>
            <c:strRef>
              <c:f>'GRAFICA NOLLC1'!$J$31</c:f>
              <c:strCache>
                <c:ptCount val="1"/>
                <c:pt idx="0">
                  <c:v>2015</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NOLLC1'!$K$31:$Z$31</c:f>
              <c:numCache>
                <c:formatCode>_("$"* #,##0.00_);_("$"* \(#,##0.00\);_("$"* "-"??_);_(@_)</c:formatCode>
                <c:ptCount val="16"/>
                <c:pt idx="0">
                  <c:v>0</c:v>
                </c:pt>
                <c:pt idx="1">
                  <c:v>0.49532300775371019</c:v>
                </c:pt>
                <c:pt idx="2">
                  <c:v>0</c:v>
                </c:pt>
                <c:pt idx="3">
                  <c:v>2.6678761038337382</c:v>
                </c:pt>
                <c:pt idx="4">
                  <c:v>0</c:v>
                </c:pt>
                <c:pt idx="5">
                  <c:v>0</c:v>
                </c:pt>
                <c:pt idx="6">
                  <c:v>0</c:v>
                </c:pt>
                <c:pt idx="7">
                  <c:v>0</c:v>
                </c:pt>
                <c:pt idx="8">
                  <c:v>0</c:v>
                </c:pt>
                <c:pt idx="9">
                  <c:v>0.51947000087290485</c:v>
                </c:pt>
                <c:pt idx="10">
                  <c:v>0</c:v>
                </c:pt>
                <c:pt idx="11">
                  <c:v>0</c:v>
                </c:pt>
                <c:pt idx="12">
                  <c:v>0.96373162975771143</c:v>
                </c:pt>
                <c:pt idx="13">
                  <c:v>0</c:v>
                </c:pt>
                <c:pt idx="14">
                  <c:v>0</c:v>
                </c:pt>
                <c:pt idx="15">
                  <c:v>0</c:v>
                </c:pt>
              </c:numCache>
            </c:numRef>
          </c:val>
        </c:ser>
        <c:ser>
          <c:idx val="2"/>
          <c:order val="2"/>
          <c:tx>
            <c:strRef>
              <c:f>'GRAFICA NOLLC1'!$J$32</c:f>
              <c:strCache>
                <c:ptCount val="1"/>
                <c:pt idx="0">
                  <c:v>2016</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NOLLC1'!$K$32:$Z$32</c:f>
              <c:numCache>
                <c:formatCode>_("$"* #,##0.00_);_("$"* \(#,##0.00\);_("$"* "-"??_);_(@_)</c:formatCode>
                <c:ptCount val="16"/>
                <c:pt idx="0">
                  <c:v>0</c:v>
                </c:pt>
                <c:pt idx="1">
                  <c:v>1.5377161755102899</c:v>
                </c:pt>
                <c:pt idx="2">
                  <c:v>0</c:v>
                </c:pt>
                <c:pt idx="3">
                  <c:v>0</c:v>
                </c:pt>
                <c:pt idx="4">
                  <c:v>0</c:v>
                </c:pt>
                <c:pt idx="5">
                  <c:v>0</c:v>
                </c:pt>
                <c:pt idx="6">
                  <c:v>0</c:v>
                </c:pt>
                <c:pt idx="7">
                  <c:v>0</c:v>
                </c:pt>
                <c:pt idx="8">
                  <c:v>0</c:v>
                </c:pt>
                <c:pt idx="9">
                  <c:v>0.74152338439996646</c:v>
                </c:pt>
                <c:pt idx="10">
                  <c:v>0</c:v>
                </c:pt>
                <c:pt idx="11">
                  <c:v>0</c:v>
                </c:pt>
                <c:pt idx="12">
                  <c:v>0</c:v>
                </c:pt>
                <c:pt idx="13">
                  <c:v>0</c:v>
                </c:pt>
                <c:pt idx="14">
                  <c:v>0</c:v>
                </c:pt>
                <c:pt idx="15">
                  <c:v>0</c:v>
                </c:pt>
              </c:numCache>
            </c:numRef>
          </c:val>
        </c:ser>
        <c:ser>
          <c:idx val="3"/>
          <c:order val="3"/>
          <c:tx>
            <c:strRef>
              <c:f>'GRAFICA NOLLC1'!$J$33</c:f>
              <c:strCache>
                <c:ptCount val="1"/>
                <c:pt idx="0">
                  <c:v>2017</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NOLLC1'!$K$33:$Z$33</c:f>
              <c:numCache>
                <c:formatCode>_("$"* #,##0.00_);_("$"* \(#,##0.00\);_("$"* "-"??_);_(@_)</c:formatCode>
                <c:ptCount val="16"/>
                <c:pt idx="0">
                  <c:v>0</c:v>
                </c:pt>
                <c:pt idx="1">
                  <c:v>0</c:v>
                </c:pt>
                <c:pt idx="2">
                  <c:v>0</c:v>
                </c:pt>
                <c:pt idx="3">
                  <c:v>0</c:v>
                </c:pt>
                <c:pt idx="4">
                  <c:v>0</c:v>
                </c:pt>
                <c:pt idx="5">
                  <c:v>0</c:v>
                </c:pt>
                <c:pt idx="6">
                  <c:v>0</c:v>
                </c:pt>
                <c:pt idx="7">
                  <c:v>0</c:v>
                </c:pt>
                <c:pt idx="8">
                  <c:v>0</c:v>
                </c:pt>
                <c:pt idx="9">
                  <c:v>1.2244523508202201</c:v>
                </c:pt>
                <c:pt idx="10">
                  <c:v>0</c:v>
                </c:pt>
                <c:pt idx="11">
                  <c:v>0</c:v>
                </c:pt>
                <c:pt idx="12">
                  <c:v>0</c:v>
                </c:pt>
                <c:pt idx="13">
                  <c:v>0</c:v>
                </c:pt>
                <c:pt idx="14">
                  <c:v>0</c:v>
                </c:pt>
                <c:pt idx="15">
                  <c:v>0</c:v>
                </c:pt>
              </c:numCache>
            </c:numRef>
          </c:val>
        </c:ser>
        <c:ser>
          <c:idx val="4"/>
          <c:order val="4"/>
          <c:tx>
            <c:strRef>
              <c:f>'GRAFICA NOLLC1'!$J$34</c:f>
              <c:strCache>
                <c:ptCount val="1"/>
                <c:pt idx="0">
                  <c:v>2018</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NOLLC1'!$K$34:$Z$34</c:f>
              <c:numCache>
                <c:formatCode>_("$"* #,##0.00_);_("$"* \(#,##0.00\);_("$"* "-"??_);_(@_)</c:formatCode>
                <c:ptCount val="16"/>
                <c:pt idx="0">
                  <c:v>0</c:v>
                </c:pt>
                <c:pt idx="1">
                  <c:v>0</c:v>
                </c:pt>
                <c:pt idx="2">
                  <c:v>0</c:v>
                </c:pt>
                <c:pt idx="3">
                  <c:v>0</c:v>
                </c:pt>
                <c:pt idx="4">
                  <c:v>0</c:v>
                </c:pt>
                <c:pt idx="5">
                  <c:v>0</c:v>
                </c:pt>
                <c:pt idx="6">
                  <c:v>0</c:v>
                </c:pt>
                <c:pt idx="7">
                  <c:v>0</c:v>
                </c:pt>
                <c:pt idx="8">
                  <c:v>0</c:v>
                </c:pt>
                <c:pt idx="9">
                  <c:v>1.1536408931504574</c:v>
                </c:pt>
                <c:pt idx="10">
                  <c:v>0</c:v>
                </c:pt>
                <c:pt idx="11">
                  <c:v>0</c:v>
                </c:pt>
                <c:pt idx="12">
                  <c:v>0</c:v>
                </c:pt>
                <c:pt idx="13">
                  <c:v>0</c:v>
                </c:pt>
                <c:pt idx="14">
                  <c:v>0.93674482920107138</c:v>
                </c:pt>
                <c:pt idx="15">
                  <c:v>0</c:v>
                </c:pt>
              </c:numCache>
            </c:numRef>
          </c:val>
        </c:ser>
        <c:ser>
          <c:idx val="5"/>
          <c:order val="5"/>
          <c:tx>
            <c:strRef>
              <c:f>'GRAFICA NOLLC1'!$J$35</c:f>
              <c:strCache>
                <c:ptCount val="1"/>
                <c:pt idx="0">
                  <c:v>PROMEDIO</c:v>
                </c:pt>
              </c:strCache>
            </c:strRef>
          </c:tx>
          <c:invertIfNegative val="0"/>
          <c:cat>
            <c:strRef>
              <c:f>'GRAFICA NOLLC1'!$K$29:$Z$29</c:f>
              <c:strCache>
                <c:ptCount val="16"/>
                <c:pt idx="0">
                  <c:v>E01</c:v>
                </c:pt>
                <c:pt idx="1">
                  <c:v>E03</c:v>
                </c:pt>
                <c:pt idx="2">
                  <c:v>E04</c:v>
                </c:pt>
                <c:pt idx="3">
                  <c:v>E07</c:v>
                </c:pt>
                <c:pt idx="4">
                  <c:v>E10</c:v>
                </c:pt>
                <c:pt idx="5">
                  <c:v>E11</c:v>
                </c:pt>
                <c:pt idx="6">
                  <c:v>E16</c:v>
                </c:pt>
                <c:pt idx="7">
                  <c:v>E19</c:v>
                </c:pt>
                <c:pt idx="8">
                  <c:v>E21</c:v>
                </c:pt>
                <c:pt idx="9">
                  <c:v>E26</c:v>
                </c:pt>
                <c:pt idx="10">
                  <c:v>E27</c:v>
                </c:pt>
                <c:pt idx="11">
                  <c:v>E28</c:v>
                </c:pt>
                <c:pt idx="12">
                  <c:v>E31</c:v>
                </c:pt>
                <c:pt idx="13">
                  <c:v>E34</c:v>
                </c:pt>
                <c:pt idx="14">
                  <c:v>E35</c:v>
                </c:pt>
                <c:pt idx="15">
                  <c:v>E37</c:v>
                </c:pt>
              </c:strCache>
            </c:strRef>
          </c:cat>
          <c:val>
            <c:numRef>
              <c:f>'GRAFICA NOLLC1'!$K$35:$Z$35</c:f>
              <c:numCache>
                <c:formatCode>_("$"* #,##0.00_);_("$"* \(#,##0.00\);_("$"* "-"??_);_(@_)</c:formatCode>
                <c:ptCount val="16"/>
                <c:pt idx="0">
                  <c:v>0</c:v>
                </c:pt>
                <c:pt idx="1">
                  <c:v>0.48578440038993376</c:v>
                </c:pt>
                <c:pt idx="2">
                  <c:v>0.25700334104343353</c:v>
                </c:pt>
                <c:pt idx="3">
                  <c:v>0.80036283115012152</c:v>
                </c:pt>
                <c:pt idx="4">
                  <c:v>0</c:v>
                </c:pt>
                <c:pt idx="5">
                  <c:v>0</c:v>
                </c:pt>
                <c:pt idx="6">
                  <c:v>0</c:v>
                </c:pt>
                <c:pt idx="7">
                  <c:v>0</c:v>
                </c:pt>
                <c:pt idx="8">
                  <c:v>0</c:v>
                </c:pt>
                <c:pt idx="9">
                  <c:v>0.78181732584870978</c:v>
                </c:pt>
                <c:pt idx="10">
                  <c:v>0</c:v>
                </c:pt>
                <c:pt idx="11">
                  <c:v>0</c:v>
                </c:pt>
                <c:pt idx="12">
                  <c:v>0.42988369440190138</c:v>
                </c:pt>
                <c:pt idx="13">
                  <c:v>0</c:v>
                </c:pt>
                <c:pt idx="14">
                  <c:v>0.18734896584021427</c:v>
                </c:pt>
                <c:pt idx="15">
                  <c:v>0</c:v>
                </c:pt>
              </c:numCache>
            </c:numRef>
          </c:val>
        </c:ser>
        <c:dLbls>
          <c:showLegendKey val="0"/>
          <c:showVal val="0"/>
          <c:showCatName val="0"/>
          <c:showSerName val="0"/>
          <c:showPercent val="0"/>
          <c:showBubbleSize val="0"/>
        </c:dLbls>
        <c:gapWidth val="150"/>
        <c:axId val="299855232"/>
        <c:axId val="299861120"/>
      </c:barChart>
      <c:catAx>
        <c:axId val="299855232"/>
        <c:scaling>
          <c:orientation val="minMax"/>
        </c:scaling>
        <c:delete val="0"/>
        <c:axPos val="b"/>
        <c:numFmt formatCode="General" sourceLinked="1"/>
        <c:majorTickMark val="none"/>
        <c:minorTickMark val="none"/>
        <c:tickLblPos val="nextTo"/>
        <c:crossAx val="299861120"/>
        <c:crosses val="autoZero"/>
        <c:auto val="1"/>
        <c:lblAlgn val="ctr"/>
        <c:lblOffset val="100"/>
        <c:noMultiLvlLbl val="0"/>
      </c:catAx>
      <c:valAx>
        <c:axId val="299861120"/>
        <c:scaling>
          <c:orientation val="minMax"/>
        </c:scaling>
        <c:delete val="0"/>
        <c:axPos val="l"/>
        <c:majorGridlines/>
        <c:numFmt formatCode="_(&quot;$&quot;* #,##0.00_);_(&quot;$&quot;* \(#,##0.00\);_(&quot;$&quot;* &quot;-&quot;??_);_(@_)" sourceLinked="1"/>
        <c:majorTickMark val="none"/>
        <c:minorTickMark val="none"/>
        <c:tickLblPos val="nextTo"/>
        <c:crossAx val="299855232"/>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dirty="0"/>
              <a:t>CAPITAL DE TRABAJO EMPRESAS SECTOR TEXTIL</a:t>
            </a:r>
          </a:p>
        </c:rich>
      </c:tx>
      <c:layout/>
      <c:overlay val="0"/>
    </c:title>
    <c:autoTitleDeleted val="0"/>
    <c:plotArea>
      <c:layout/>
      <c:barChart>
        <c:barDir val="col"/>
        <c:grouping val="clustered"/>
        <c:varyColors val="0"/>
        <c:ser>
          <c:idx val="0"/>
          <c:order val="0"/>
          <c:tx>
            <c:strRef>
              <c:f>'CT OBLLC'!$D$25</c:f>
              <c:strCache>
                <c:ptCount val="1"/>
                <c:pt idx="0">
                  <c:v>2014</c:v>
                </c:pt>
              </c:strCache>
            </c:strRef>
          </c:tx>
          <c:invertIfNegative val="0"/>
          <c:cat>
            <c:strRef>
              <c:f>'CT OBLLC'!$E$24:$K$24</c:f>
              <c:strCache>
                <c:ptCount val="7"/>
                <c:pt idx="0">
                  <c:v>E02</c:v>
                </c:pt>
                <c:pt idx="1">
                  <c:v>E06</c:v>
                </c:pt>
                <c:pt idx="2">
                  <c:v>E09</c:v>
                </c:pt>
                <c:pt idx="3">
                  <c:v>E13</c:v>
                </c:pt>
                <c:pt idx="4">
                  <c:v>E14</c:v>
                </c:pt>
                <c:pt idx="5">
                  <c:v>E17</c:v>
                </c:pt>
                <c:pt idx="6">
                  <c:v>E18</c:v>
                </c:pt>
              </c:strCache>
            </c:strRef>
          </c:cat>
          <c:val>
            <c:numRef>
              <c:f>'CT OBLLC'!$E$25:$K$25</c:f>
              <c:numCache>
                <c:formatCode>_("$"* #,##0.00_);_("$"* \(#,##0.00\);_("$"* "-"??_);_(@_)</c:formatCode>
                <c:ptCount val="7"/>
                <c:pt idx="0">
                  <c:v>2546032.85</c:v>
                </c:pt>
                <c:pt idx="1">
                  <c:v>186618.72999999998</c:v>
                </c:pt>
                <c:pt idx="2">
                  <c:v>-10006.08</c:v>
                </c:pt>
                <c:pt idx="3">
                  <c:v>0</c:v>
                </c:pt>
                <c:pt idx="4">
                  <c:v>-6259.0399999999936</c:v>
                </c:pt>
                <c:pt idx="5">
                  <c:v>-7665.1699999999983</c:v>
                </c:pt>
                <c:pt idx="6">
                  <c:v>10050.64</c:v>
                </c:pt>
              </c:numCache>
            </c:numRef>
          </c:val>
        </c:ser>
        <c:ser>
          <c:idx val="1"/>
          <c:order val="1"/>
          <c:tx>
            <c:strRef>
              <c:f>'CT OBLLC'!$D$26</c:f>
              <c:strCache>
                <c:ptCount val="1"/>
                <c:pt idx="0">
                  <c:v>2015</c:v>
                </c:pt>
              </c:strCache>
            </c:strRef>
          </c:tx>
          <c:invertIfNegative val="0"/>
          <c:cat>
            <c:strRef>
              <c:f>'CT OBLLC'!$E$24:$K$24</c:f>
              <c:strCache>
                <c:ptCount val="7"/>
                <c:pt idx="0">
                  <c:v>E02</c:v>
                </c:pt>
                <c:pt idx="1">
                  <c:v>E06</c:v>
                </c:pt>
                <c:pt idx="2">
                  <c:v>E09</c:v>
                </c:pt>
                <c:pt idx="3">
                  <c:v>E13</c:v>
                </c:pt>
                <c:pt idx="4">
                  <c:v>E14</c:v>
                </c:pt>
                <c:pt idx="5">
                  <c:v>E17</c:v>
                </c:pt>
                <c:pt idx="6">
                  <c:v>E18</c:v>
                </c:pt>
              </c:strCache>
            </c:strRef>
          </c:cat>
          <c:val>
            <c:numRef>
              <c:f>'CT OBLLC'!$E$26:$K$26</c:f>
              <c:numCache>
                <c:formatCode>_("$"* #,##0.00_);_("$"* \(#,##0.00\);_("$"* "-"??_);_(@_)</c:formatCode>
                <c:ptCount val="7"/>
                <c:pt idx="0">
                  <c:v>2949614.3999999994</c:v>
                </c:pt>
                <c:pt idx="1">
                  <c:v>198618.82</c:v>
                </c:pt>
                <c:pt idx="2">
                  <c:v>7924.9700000000012</c:v>
                </c:pt>
                <c:pt idx="3">
                  <c:v>0</c:v>
                </c:pt>
                <c:pt idx="4">
                  <c:v>1725.8000000000175</c:v>
                </c:pt>
                <c:pt idx="5">
                  <c:v>96006.27</c:v>
                </c:pt>
                <c:pt idx="6">
                  <c:v>58596.509999999995</c:v>
                </c:pt>
              </c:numCache>
            </c:numRef>
          </c:val>
        </c:ser>
        <c:ser>
          <c:idx val="2"/>
          <c:order val="2"/>
          <c:tx>
            <c:strRef>
              <c:f>'CT OBLLC'!$D$27</c:f>
              <c:strCache>
                <c:ptCount val="1"/>
                <c:pt idx="0">
                  <c:v>2016</c:v>
                </c:pt>
              </c:strCache>
            </c:strRef>
          </c:tx>
          <c:invertIfNegative val="0"/>
          <c:cat>
            <c:strRef>
              <c:f>'CT OBLLC'!$E$24:$K$24</c:f>
              <c:strCache>
                <c:ptCount val="7"/>
                <c:pt idx="0">
                  <c:v>E02</c:v>
                </c:pt>
                <c:pt idx="1">
                  <c:v>E06</c:v>
                </c:pt>
                <c:pt idx="2">
                  <c:v>E09</c:v>
                </c:pt>
                <c:pt idx="3">
                  <c:v>E13</c:v>
                </c:pt>
                <c:pt idx="4">
                  <c:v>E14</c:v>
                </c:pt>
                <c:pt idx="5">
                  <c:v>E17</c:v>
                </c:pt>
                <c:pt idx="6">
                  <c:v>E18</c:v>
                </c:pt>
              </c:strCache>
            </c:strRef>
          </c:cat>
          <c:val>
            <c:numRef>
              <c:f>'CT OBLLC'!$E$27:$K$27</c:f>
              <c:numCache>
                <c:formatCode>_("$"* #,##0.00_);_("$"* \(#,##0.00\);_("$"* "-"??_);_(@_)</c:formatCode>
                <c:ptCount val="7"/>
                <c:pt idx="0">
                  <c:v>3109344.05</c:v>
                </c:pt>
                <c:pt idx="1">
                  <c:v>210423.72</c:v>
                </c:pt>
                <c:pt idx="2">
                  <c:v>9912.07</c:v>
                </c:pt>
                <c:pt idx="3">
                  <c:v>0</c:v>
                </c:pt>
                <c:pt idx="4">
                  <c:v>73760.829999999987</c:v>
                </c:pt>
                <c:pt idx="5">
                  <c:v>141164.49</c:v>
                </c:pt>
                <c:pt idx="6">
                  <c:v>43166.44</c:v>
                </c:pt>
              </c:numCache>
            </c:numRef>
          </c:val>
        </c:ser>
        <c:ser>
          <c:idx val="3"/>
          <c:order val="3"/>
          <c:tx>
            <c:strRef>
              <c:f>'CT OBLLC'!$D$28</c:f>
              <c:strCache>
                <c:ptCount val="1"/>
                <c:pt idx="0">
                  <c:v>2017</c:v>
                </c:pt>
              </c:strCache>
            </c:strRef>
          </c:tx>
          <c:invertIfNegative val="0"/>
          <c:cat>
            <c:strRef>
              <c:f>'CT OBLLC'!$E$24:$K$24</c:f>
              <c:strCache>
                <c:ptCount val="7"/>
                <c:pt idx="0">
                  <c:v>E02</c:v>
                </c:pt>
                <c:pt idx="1">
                  <c:v>E06</c:v>
                </c:pt>
                <c:pt idx="2">
                  <c:v>E09</c:v>
                </c:pt>
                <c:pt idx="3">
                  <c:v>E13</c:v>
                </c:pt>
                <c:pt idx="4">
                  <c:v>E14</c:v>
                </c:pt>
                <c:pt idx="5">
                  <c:v>E17</c:v>
                </c:pt>
                <c:pt idx="6">
                  <c:v>E18</c:v>
                </c:pt>
              </c:strCache>
            </c:strRef>
          </c:cat>
          <c:val>
            <c:numRef>
              <c:f>'CT OBLLC'!$E$28:$K$28</c:f>
              <c:numCache>
                <c:formatCode>_("$"* #,##0.00_);_("$"* \(#,##0.00\);_("$"* "-"??_);_(@_)</c:formatCode>
                <c:ptCount val="7"/>
                <c:pt idx="0">
                  <c:v>3497401.6000000006</c:v>
                </c:pt>
                <c:pt idx="1">
                  <c:v>260777.64</c:v>
                </c:pt>
                <c:pt idx="2">
                  <c:v>21895.799999999996</c:v>
                </c:pt>
                <c:pt idx="3">
                  <c:v>0</c:v>
                </c:pt>
                <c:pt idx="4">
                  <c:v>24874.130000000005</c:v>
                </c:pt>
                <c:pt idx="5">
                  <c:v>122587.07</c:v>
                </c:pt>
                <c:pt idx="6">
                  <c:v>22975.71</c:v>
                </c:pt>
              </c:numCache>
            </c:numRef>
          </c:val>
        </c:ser>
        <c:ser>
          <c:idx val="4"/>
          <c:order val="4"/>
          <c:tx>
            <c:strRef>
              <c:f>'CT OBLLC'!$D$29</c:f>
              <c:strCache>
                <c:ptCount val="1"/>
                <c:pt idx="0">
                  <c:v>2018</c:v>
                </c:pt>
              </c:strCache>
            </c:strRef>
          </c:tx>
          <c:invertIfNegative val="0"/>
          <c:cat>
            <c:strRef>
              <c:f>'CT OBLLC'!$E$24:$K$24</c:f>
              <c:strCache>
                <c:ptCount val="7"/>
                <c:pt idx="0">
                  <c:v>E02</c:v>
                </c:pt>
                <c:pt idx="1">
                  <c:v>E06</c:v>
                </c:pt>
                <c:pt idx="2">
                  <c:v>E09</c:v>
                </c:pt>
                <c:pt idx="3">
                  <c:v>E13</c:v>
                </c:pt>
                <c:pt idx="4">
                  <c:v>E14</c:v>
                </c:pt>
                <c:pt idx="5">
                  <c:v>E17</c:v>
                </c:pt>
                <c:pt idx="6">
                  <c:v>E18</c:v>
                </c:pt>
              </c:strCache>
            </c:strRef>
          </c:cat>
          <c:val>
            <c:numRef>
              <c:f>'CT OBLLC'!$E$29:$K$29</c:f>
              <c:numCache>
                <c:formatCode>_("$"* #,##0.00_);_("$"* \(#,##0.00\);_("$"* "-"??_);_(@_)</c:formatCode>
                <c:ptCount val="7"/>
                <c:pt idx="0">
                  <c:v>3497401.6000000006</c:v>
                </c:pt>
                <c:pt idx="1">
                  <c:v>210018.08</c:v>
                </c:pt>
                <c:pt idx="2">
                  <c:v>23546.87</c:v>
                </c:pt>
                <c:pt idx="3">
                  <c:v>0</c:v>
                </c:pt>
                <c:pt idx="4">
                  <c:v>43004.18</c:v>
                </c:pt>
                <c:pt idx="5">
                  <c:v>99272.1</c:v>
                </c:pt>
                <c:pt idx="6">
                  <c:v>8237.6800000000039</c:v>
                </c:pt>
              </c:numCache>
            </c:numRef>
          </c:val>
        </c:ser>
        <c:dLbls>
          <c:showLegendKey val="0"/>
          <c:showVal val="0"/>
          <c:showCatName val="0"/>
          <c:showSerName val="0"/>
          <c:showPercent val="0"/>
          <c:showBubbleSize val="0"/>
        </c:dLbls>
        <c:gapWidth val="150"/>
        <c:axId val="299791104"/>
        <c:axId val="299792640"/>
      </c:barChart>
      <c:catAx>
        <c:axId val="299791104"/>
        <c:scaling>
          <c:orientation val="minMax"/>
        </c:scaling>
        <c:delete val="0"/>
        <c:axPos val="b"/>
        <c:numFmt formatCode="General" sourceLinked="1"/>
        <c:majorTickMark val="none"/>
        <c:minorTickMark val="none"/>
        <c:tickLblPos val="nextTo"/>
        <c:crossAx val="299792640"/>
        <c:crosses val="autoZero"/>
        <c:auto val="1"/>
        <c:lblAlgn val="ctr"/>
        <c:lblOffset val="100"/>
        <c:noMultiLvlLbl val="0"/>
      </c:catAx>
      <c:valAx>
        <c:axId val="299792640"/>
        <c:scaling>
          <c:orientation val="minMax"/>
        </c:scaling>
        <c:delete val="0"/>
        <c:axPos val="l"/>
        <c:majorGridlines/>
        <c:numFmt formatCode="_(&quot;$&quot;* #,##0.00_);_(&quot;$&quot;* \(#,##0.00\);_(&quot;$&quot;* &quot;-&quot;??_);_(@_)" sourceLinked="1"/>
        <c:majorTickMark val="none"/>
        <c:minorTickMark val="none"/>
        <c:tickLblPos val="nextTo"/>
        <c:crossAx val="299791104"/>
        <c:crosses val="autoZero"/>
        <c:crossBetween val="between"/>
      </c:valAx>
      <c:dTable>
        <c:showHorzBorder val="1"/>
        <c:showVertBorder val="1"/>
        <c:showOutline val="1"/>
        <c:showKeys val="1"/>
      </c:dTable>
    </c:plotArea>
    <c:legend>
      <c:legendPos val="t"/>
      <c:layout/>
      <c:overlay val="0"/>
    </c:legend>
    <c:plotVisOnly val="1"/>
    <c:dispBlanksAs val="gap"/>
    <c:showDLblsOverMax val="0"/>
  </c:chart>
  <c:txPr>
    <a:bodyPr/>
    <a:lstStyle/>
    <a:p>
      <a:pPr>
        <a:defRPr>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CAPITAL DE TRABAJO EMPRESAS SECTOR TEXTIL</a:t>
            </a:r>
          </a:p>
        </c:rich>
      </c:tx>
      <c:overlay val="0"/>
    </c:title>
    <c:autoTitleDeleted val="0"/>
    <c:plotArea>
      <c:layout/>
      <c:barChart>
        <c:barDir val="col"/>
        <c:grouping val="clustered"/>
        <c:varyColors val="0"/>
        <c:ser>
          <c:idx val="0"/>
          <c:order val="0"/>
          <c:tx>
            <c:strRef>
              <c:f>'CT OBLLC'!$D$25</c:f>
              <c:strCache>
                <c:ptCount val="1"/>
                <c:pt idx="0">
                  <c:v>2014</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OBLLC'!$L$25:$R$25</c:f>
              <c:numCache>
                <c:formatCode>_("$"* #,##0.00_);_("$"* \(#,##0.00\);_("$"* "-"??_);_(@_)</c:formatCode>
                <c:ptCount val="7"/>
                <c:pt idx="0">
                  <c:v>63917.850000000006</c:v>
                </c:pt>
                <c:pt idx="1">
                  <c:v>112865.76000000001</c:v>
                </c:pt>
                <c:pt idx="2">
                  <c:v>28752.639999999956</c:v>
                </c:pt>
                <c:pt idx="3">
                  <c:v>-15192.630000000005</c:v>
                </c:pt>
                <c:pt idx="4">
                  <c:v>17088.130000000005</c:v>
                </c:pt>
                <c:pt idx="5">
                  <c:v>187322.87999999995</c:v>
                </c:pt>
                <c:pt idx="6">
                  <c:v>432343.56999999995</c:v>
                </c:pt>
              </c:numCache>
            </c:numRef>
          </c:val>
        </c:ser>
        <c:ser>
          <c:idx val="1"/>
          <c:order val="1"/>
          <c:tx>
            <c:strRef>
              <c:f>'CT OBLLC'!$D$26</c:f>
              <c:strCache>
                <c:ptCount val="1"/>
                <c:pt idx="0">
                  <c:v>2015</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OBLLC'!$L$26:$R$26</c:f>
              <c:numCache>
                <c:formatCode>_("$"* #,##0.00_);_("$"* \(#,##0.00\);_("$"* "-"??_);_(@_)</c:formatCode>
                <c:ptCount val="7"/>
                <c:pt idx="0">
                  <c:v>213853.04499999993</c:v>
                </c:pt>
                <c:pt idx="1">
                  <c:v>176857.71000000002</c:v>
                </c:pt>
                <c:pt idx="2">
                  <c:v>120678.5</c:v>
                </c:pt>
                <c:pt idx="3">
                  <c:v>102849.19999999998</c:v>
                </c:pt>
                <c:pt idx="4">
                  <c:v>53416.700000000012</c:v>
                </c:pt>
                <c:pt idx="5">
                  <c:v>126303.64000000001</c:v>
                </c:pt>
                <c:pt idx="6">
                  <c:v>211256.81000000003</c:v>
                </c:pt>
              </c:numCache>
            </c:numRef>
          </c:val>
        </c:ser>
        <c:ser>
          <c:idx val="2"/>
          <c:order val="2"/>
          <c:tx>
            <c:strRef>
              <c:f>'CT OBLLC'!$D$27</c:f>
              <c:strCache>
                <c:ptCount val="1"/>
                <c:pt idx="0">
                  <c:v>2016</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OBLLC'!$L$27:$R$27</c:f>
              <c:numCache>
                <c:formatCode>_("$"* #,##0.00_);_("$"* \(#,##0.00\);_("$"* "-"??_);_(@_)</c:formatCode>
                <c:ptCount val="7"/>
                <c:pt idx="0">
                  <c:v>239332.61</c:v>
                </c:pt>
                <c:pt idx="1">
                  <c:v>208330.54</c:v>
                </c:pt>
                <c:pt idx="2">
                  <c:v>147760.29999999999</c:v>
                </c:pt>
                <c:pt idx="3">
                  <c:v>123980.29000000001</c:v>
                </c:pt>
                <c:pt idx="4">
                  <c:v>234769.97000000003</c:v>
                </c:pt>
                <c:pt idx="5">
                  <c:v>187805.16000000003</c:v>
                </c:pt>
                <c:pt idx="6">
                  <c:v>245202.51</c:v>
                </c:pt>
              </c:numCache>
            </c:numRef>
          </c:val>
        </c:ser>
        <c:ser>
          <c:idx val="3"/>
          <c:order val="3"/>
          <c:tx>
            <c:strRef>
              <c:f>'CT OBLLC'!$D$28</c:f>
              <c:strCache>
                <c:ptCount val="1"/>
                <c:pt idx="0">
                  <c:v>2017</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OBLLC'!$L$28:$R$28</c:f>
              <c:numCache>
                <c:formatCode>_("$"* #,##0.00_);_("$"* \(#,##0.00\);_("$"* "-"??_);_(@_)</c:formatCode>
                <c:ptCount val="7"/>
                <c:pt idx="0">
                  <c:v>-481926.29000000004</c:v>
                </c:pt>
                <c:pt idx="1">
                  <c:v>226394.62</c:v>
                </c:pt>
                <c:pt idx="2">
                  <c:v>237385.11</c:v>
                </c:pt>
                <c:pt idx="3">
                  <c:v>102606.79000000001</c:v>
                </c:pt>
                <c:pt idx="4">
                  <c:v>194553.97999999998</c:v>
                </c:pt>
                <c:pt idx="5">
                  <c:v>234850.19000000006</c:v>
                </c:pt>
                <c:pt idx="6">
                  <c:v>229834.82</c:v>
                </c:pt>
              </c:numCache>
            </c:numRef>
          </c:val>
        </c:ser>
        <c:ser>
          <c:idx val="4"/>
          <c:order val="4"/>
          <c:tx>
            <c:strRef>
              <c:f>'CT OBLLC'!$D$29</c:f>
              <c:strCache>
                <c:ptCount val="1"/>
                <c:pt idx="0">
                  <c:v>2018</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OBLLC'!$L$29:$R$29</c:f>
              <c:numCache>
                <c:formatCode>_("$"* #,##0.00_);_("$"* \(#,##0.00\);_("$"* "-"??_);_(@_)</c:formatCode>
                <c:ptCount val="7"/>
                <c:pt idx="0">
                  <c:v>551785.82000000007</c:v>
                </c:pt>
                <c:pt idx="1">
                  <c:v>258244.17</c:v>
                </c:pt>
                <c:pt idx="2">
                  <c:v>232195.38</c:v>
                </c:pt>
                <c:pt idx="3">
                  <c:v>102606.79000000001</c:v>
                </c:pt>
                <c:pt idx="4">
                  <c:v>178775.46000000002</c:v>
                </c:pt>
                <c:pt idx="5">
                  <c:v>221019</c:v>
                </c:pt>
                <c:pt idx="6">
                  <c:v>219468.47000000003</c:v>
                </c:pt>
              </c:numCache>
            </c:numRef>
          </c:val>
        </c:ser>
        <c:ser>
          <c:idx val="5"/>
          <c:order val="5"/>
          <c:tx>
            <c:strRef>
              <c:f>'CT OBLLC'!$D$30</c:f>
              <c:strCache>
                <c:ptCount val="1"/>
                <c:pt idx="0">
                  <c:v>PROMEDIO</c:v>
                </c:pt>
              </c:strCache>
            </c:strRef>
          </c:tx>
          <c:invertIfNegative val="0"/>
          <c:cat>
            <c:strRef>
              <c:f>'CT OBLLC'!$L$24:$R$24</c:f>
              <c:strCache>
                <c:ptCount val="7"/>
                <c:pt idx="0">
                  <c:v>E22</c:v>
                </c:pt>
                <c:pt idx="1">
                  <c:v>E25</c:v>
                </c:pt>
                <c:pt idx="2">
                  <c:v>E29</c:v>
                </c:pt>
                <c:pt idx="3">
                  <c:v>E30</c:v>
                </c:pt>
                <c:pt idx="4">
                  <c:v>E32</c:v>
                </c:pt>
                <c:pt idx="5">
                  <c:v>E33</c:v>
                </c:pt>
                <c:pt idx="6">
                  <c:v>E36</c:v>
                </c:pt>
              </c:strCache>
            </c:strRef>
          </c:cat>
          <c:val>
            <c:numRef>
              <c:f>'CT OBLLC'!$L$30:$R$30</c:f>
              <c:numCache>
                <c:formatCode>_("$"* #,##0.00_);_("$"* \(#,##0.00\);_("$"* "-"??_);_(@_)</c:formatCode>
                <c:ptCount val="7"/>
                <c:pt idx="0">
                  <c:v>117392.60699999999</c:v>
                </c:pt>
                <c:pt idx="1">
                  <c:v>196538.56</c:v>
                </c:pt>
                <c:pt idx="2">
                  <c:v>153354.386</c:v>
                </c:pt>
                <c:pt idx="3">
                  <c:v>83370.088000000018</c:v>
                </c:pt>
                <c:pt idx="4">
                  <c:v>135720.848</c:v>
                </c:pt>
                <c:pt idx="5">
                  <c:v>191460.17400000003</c:v>
                </c:pt>
                <c:pt idx="6">
                  <c:v>267621.23599999998</c:v>
                </c:pt>
              </c:numCache>
            </c:numRef>
          </c:val>
        </c:ser>
        <c:dLbls>
          <c:showLegendKey val="0"/>
          <c:showVal val="0"/>
          <c:showCatName val="0"/>
          <c:showSerName val="0"/>
          <c:showPercent val="0"/>
          <c:showBubbleSize val="0"/>
        </c:dLbls>
        <c:gapWidth val="150"/>
        <c:axId val="299297408"/>
        <c:axId val="299377024"/>
      </c:barChart>
      <c:catAx>
        <c:axId val="299297408"/>
        <c:scaling>
          <c:orientation val="minMax"/>
        </c:scaling>
        <c:delete val="0"/>
        <c:axPos val="b"/>
        <c:numFmt formatCode="General" sourceLinked="1"/>
        <c:majorTickMark val="none"/>
        <c:minorTickMark val="none"/>
        <c:tickLblPos val="nextTo"/>
        <c:crossAx val="299377024"/>
        <c:crosses val="autoZero"/>
        <c:auto val="1"/>
        <c:lblAlgn val="ctr"/>
        <c:lblOffset val="100"/>
        <c:noMultiLvlLbl val="0"/>
      </c:catAx>
      <c:valAx>
        <c:axId val="299377024"/>
        <c:scaling>
          <c:orientation val="minMax"/>
        </c:scaling>
        <c:delete val="0"/>
        <c:axPos val="l"/>
        <c:majorGridlines/>
        <c:numFmt formatCode="_(&quot;$&quot;* #,##0.00_);_(&quot;$&quot;* \(#,##0.00\);_(&quot;$&quot;* &quot;-&quot;??_);_(@_)" sourceLinked="1"/>
        <c:majorTickMark val="none"/>
        <c:minorTickMark val="none"/>
        <c:tickLblPos val="nextTo"/>
        <c:crossAx val="299297408"/>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CAPITAL DE TRABAJO EMPRESAS SECTOR TEXTIL</a:t>
            </a:r>
          </a:p>
        </c:rich>
      </c:tx>
      <c:overlay val="0"/>
    </c:title>
    <c:autoTitleDeleted val="0"/>
    <c:plotArea>
      <c:layout/>
      <c:barChart>
        <c:barDir val="col"/>
        <c:grouping val="clustered"/>
        <c:varyColors val="0"/>
        <c:ser>
          <c:idx val="0"/>
          <c:order val="0"/>
          <c:tx>
            <c:strRef>
              <c:f>'CT NOLLC'!$O$17</c:f>
              <c:strCache>
                <c:ptCount val="1"/>
                <c:pt idx="0">
                  <c:v>2014</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NOLLC'!$P$17:$W$17</c:f>
              <c:numCache>
                <c:formatCode>_("$"* #,##0.00_);_("$"* \(#,##0.00\);_("$"* "-"??_);_(@_)</c:formatCode>
                <c:ptCount val="8"/>
                <c:pt idx="0">
                  <c:v>0</c:v>
                </c:pt>
                <c:pt idx="1">
                  <c:v>1840.9399999999996</c:v>
                </c:pt>
                <c:pt idx="2">
                  <c:v>49062.190000000017</c:v>
                </c:pt>
                <c:pt idx="3">
                  <c:v>876.19</c:v>
                </c:pt>
                <c:pt idx="4">
                  <c:v>0</c:v>
                </c:pt>
                <c:pt idx="5">
                  <c:v>0</c:v>
                </c:pt>
                <c:pt idx="6">
                  <c:v>87505.32</c:v>
                </c:pt>
                <c:pt idx="7">
                  <c:v>6240</c:v>
                </c:pt>
              </c:numCache>
            </c:numRef>
          </c:val>
        </c:ser>
        <c:ser>
          <c:idx val="1"/>
          <c:order val="1"/>
          <c:tx>
            <c:strRef>
              <c:f>'CT NOLLC'!$O$18</c:f>
              <c:strCache>
                <c:ptCount val="1"/>
                <c:pt idx="0">
                  <c:v>2015</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NOLLC'!$P$18:$W$18</c:f>
              <c:numCache>
                <c:formatCode>_("$"* #,##0.00_);_("$"* \(#,##0.00\);_("$"* "-"??_);_(@_)</c:formatCode>
                <c:ptCount val="8"/>
                <c:pt idx="0">
                  <c:v>0</c:v>
                </c:pt>
                <c:pt idx="1">
                  <c:v>0</c:v>
                </c:pt>
                <c:pt idx="2">
                  <c:v>106016.30000000002</c:v>
                </c:pt>
                <c:pt idx="3">
                  <c:v>4376.1900000000005</c:v>
                </c:pt>
                <c:pt idx="4">
                  <c:v>0</c:v>
                </c:pt>
                <c:pt idx="5">
                  <c:v>0</c:v>
                </c:pt>
                <c:pt idx="6">
                  <c:v>77620.08</c:v>
                </c:pt>
                <c:pt idx="7">
                  <c:v>3008.29</c:v>
                </c:pt>
              </c:numCache>
            </c:numRef>
          </c:val>
        </c:ser>
        <c:ser>
          <c:idx val="2"/>
          <c:order val="2"/>
          <c:tx>
            <c:strRef>
              <c:f>'CT NOLLC'!$O$19</c:f>
              <c:strCache>
                <c:ptCount val="1"/>
                <c:pt idx="0">
                  <c:v>2016</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NOLLC'!$P$19:$W$19</c:f>
              <c:numCache>
                <c:formatCode>_("$"* #,##0.00_);_("$"* \(#,##0.00\);_("$"* "-"??_);_(@_)</c:formatCode>
                <c:ptCount val="8"/>
                <c:pt idx="0">
                  <c:v>0</c:v>
                </c:pt>
                <c:pt idx="1">
                  <c:v>0</c:v>
                </c:pt>
                <c:pt idx="2">
                  <c:v>61206.890000000007</c:v>
                </c:pt>
                <c:pt idx="3">
                  <c:v>0</c:v>
                </c:pt>
                <c:pt idx="4">
                  <c:v>0</c:v>
                </c:pt>
                <c:pt idx="5">
                  <c:v>0</c:v>
                </c:pt>
                <c:pt idx="6">
                  <c:v>23683.69</c:v>
                </c:pt>
                <c:pt idx="7">
                  <c:v>6565.73</c:v>
                </c:pt>
              </c:numCache>
            </c:numRef>
          </c:val>
        </c:ser>
        <c:ser>
          <c:idx val="3"/>
          <c:order val="3"/>
          <c:tx>
            <c:strRef>
              <c:f>'CT NOLLC'!$O$20</c:f>
              <c:strCache>
                <c:ptCount val="1"/>
                <c:pt idx="0">
                  <c:v>2017</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NOLLC'!$P$20:$W$20</c:f>
              <c:numCache>
                <c:formatCode>_("$"* #,##0.00_);_("$"* \(#,##0.00\);_("$"* "-"??_);_(@_)</c:formatCode>
                <c:ptCount val="8"/>
                <c:pt idx="0">
                  <c:v>0</c:v>
                </c:pt>
                <c:pt idx="1">
                  <c:v>0</c:v>
                </c:pt>
                <c:pt idx="2">
                  <c:v>35658.629999999997</c:v>
                </c:pt>
                <c:pt idx="3">
                  <c:v>0</c:v>
                </c:pt>
                <c:pt idx="4">
                  <c:v>0</c:v>
                </c:pt>
                <c:pt idx="5">
                  <c:v>0</c:v>
                </c:pt>
                <c:pt idx="6">
                  <c:v>0</c:v>
                </c:pt>
                <c:pt idx="7">
                  <c:v>0</c:v>
                </c:pt>
              </c:numCache>
            </c:numRef>
          </c:val>
        </c:ser>
        <c:ser>
          <c:idx val="4"/>
          <c:order val="4"/>
          <c:tx>
            <c:strRef>
              <c:f>'CT NOLLC'!$O$21</c:f>
              <c:strCache>
                <c:ptCount val="1"/>
                <c:pt idx="0">
                  <c:v>2018</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NOLLC'!$P$21:$W$21</c:f>
              <c:numCache>
                <c:formatCode>_("$"* #,##0.00_);_("$"* \(#,##0.00\);_("$"* "-"??_);_(@_)</c:formatCode>
                <c:ptCount val="8"/>
                <c:pt idx="0">
                  <c:v>0</c:v>
                </c:pt>
                <c:pt idx="1">
                  <c:v>0</c:v>
                </c:pt>
                <c:pt idx="2">
                  <c:v>56724.319999999992</c:v>
                </c:pt>
                <c:pt idx="3">
                  <c:v>0</c:v>
                </c:pt>
                <c:pt idx="4">
                  <c:v>0</c:v>
                </c:pt>
                <c:pt idx="5">
                  <c:v>0</c:v>
                </c:pt>
                <c:pt idx="6">
                  <c:v>0</c:v>
                </c:pt>
                <c:pt idx="7">
                  <c:v>0</c:v>
                </c:pt>
              </c:numCache>
            </c:numRef>
          </c:val>
        </c:ser>
        <c:ser>
          <c:idx val="5"/>
          <c:order val="5"/>
          <c:tx>
            <c:strRef>
              <c:f>'CT NOLLC'!$O$22</c:f>
              <c:strCache>
                <c:ptCount val="1"/>
                <c:pt idx="0">
                  <c:v>PROMEDIO</c:v>
                </c:pt>
              </c:strCache>
            </c:strRef>
          </c:tx>
          <c:invertIfNegative val="0"/>
          <c:cat>
            <c:strRef>
              <c:f>'CT NOLLC'!$P$16:$W$16</c:f>
              <c:strCache>
                <c:ptCount val="8"/>
                <c:pt idx="0">
                  <c:v>E01</c:v>
                </c:pt>
                <c:pt idx="1">
                  <c:v>E04</c:v>
                </c:pt>
                <c:pt idx="2">
                  <c:v>E05</c:v>
                </c:pt>
                <c:pt idx="3">
                  <c:v>E07</c:v>
                </c:pt>
                <c:pt idx="4">
                  <c:v>E10</c:v>
                </c:pt>
                <c:pt idx="5">
                  <c:v>E11</c:v>
                </c:pt>
                <c:pt idx="6">
                  <c:v>E12</c:v>
                </c:pt>
                <c:pt idx="7">
                  <c:v>E15</c:v>
                </c:pt>
              </c:strCache>
            </c:strRef>
          </c:cat>
          <c:val>
            <c:numRef>
              <c:f>'CT NOLLC'!$P$22:$W$22</c:f>
              <c:numCache>
                <c:formatCode>_("$"* #,##0.00_);_("$"* \(#,##0.00\);_("$"* "-"??_);_(@_)</c:formatCode>
                <c:ptCount val="8"/>
                <c:pt idx="0">
                  <c:v>0</c:v>
                </c:pt>
                <c:pt idx="1">
                  <c:v>368.18799999999993</c:v>
                </c:pt>
                <c:pt idx="2">
                  <c:v>61733.666000000012</c:v>
                </c:pt>
                <c:pt idx="3">
                  <c:v>1050.4760000000001</c:v>
                </c:pt>
                <c:pt idx="4">
                  <c:v>0</c:v>
                </c:pt>
                <c:pt idx="5">
                  <c:v>0</c:v>
                </c:pt>
                <c:pt idx="6">
                  <c:v>37761.818000000007</c:v>
                </c:pt>
                <c:pt idx="7">
                  <c:v>3162.8040000000001</c:v>
                </c:pt>
              </c:numCache>
            </c:numRef>
          </c:val>
        </c:ser>
        <c:dLbls>
          <c:showLegendKey val="0"/>
          <c:showVal val="0"/>
          <c:showCatName val="0"/>
          <c:showSerName val="0"/>
          <c:showPercent val="0"/>
          <c:showBubbleSize val="0"/>
        </c:dLbls>
        <c:gapWidth val="150"/>
        <c:axId val="299447808"/>
        <c:axId val="299449344"/>
      </c:barChart>
      <c:catAx>
        <c:axId val="299447808"/>
        <c:scaling>
          <c:orientation val="minMax"/>
        </c:scaling>
        <c:delete val="0"/>
        <c:axPos val="b"/>
        <c:numFmt formatCode="General" sourceLinked="1"/>
        <c:majorTickMark val="none"/>
        <c:minorTickMark val="none"/>
        <c:tickLblPos val="nextTo"/>
        <c:crossAx val="299449344"/>
        <c:crosses val="autoZero"/>
        <c:auto val="1"/>
        <c:lblAlgn val="ctr"/>
        <c:lblOffset val="100"/>
        <c:noMultiLvlLbl val="0"/>
      </c:catAx>
      <c:valAx>
        <c:axId val="299449344"/>
        <c:scaling>
          <c:orientation val="minMax"/>
        </c:scaling>
        <c:delete val="0"/>
        <c:axPos val="l"/>
        <c:majorGridlines/>
        <c:numFmt formatCode="_(&quot;$&quot;* #,##0.00_);_(&quot;$&quot;* \(#,##0.00\);_(&quot;$&quot;* &quot;-&quot;??_);_(@_)" sourceLinked="1"/>
        <c:majorTickMark val="none"/>
        <c:minorTickMark val="none"/>
        <c:tickLblPos val="nextTo"/>
        <c:crossAx val="299447808"/>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dirty="0"/>
              <a:t>CAPITAL DE TRABAJO EMPRESAS SECTOR TEXTIL</a:t>
            </a:r>
          </a:p>
        </c:rich>
      </c:tx>
      <c:overlay val="0"/>
    </c:title>
    <c:autoTitleDeleted val="0"/>
    <c:plotArea>
      <c:layout/>
      <c:barChart>
        <c:barDir val="col"/>
        <c:grouping val="clustered"/>
        <c:varyColors val="0"/>
        <c:ser>
          <c:idx val="0"/>
          <c:order val="0"/>
          <c:tx>
            <c:strRef>
              <c:f>'CT NOLLC'!$O$17</c:f>
              <c:strCache>
                <c:ptCount val="1"/>
                <c:pt idx="0">
                  <c:v>2014</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NOLLC'!$X$17:$AF$17</c:f>
              <c:numCache>
                <c:formatCode>_("$"* #,##0.00_);_("$"* \(#,##0.00\);_("$"* "-"??_);_(@_)</c:formatCode>
                <c:ptCount val="9"/>
                <c:pt idx="0">
                  <c:v>0</c:v>
                </c:pt>
                <c:pt idx="1">
                  <c:v>0</c:v>
                </c:pt>
                <c:pt idx="2">
                  <c:v>4550</c:v>
                </c:pt>
                <c:pt idx="3">
                  <c:v>2535.5599999999995</c:v>
                </c:pt>
                <c:pt idx="4">
                  <c:v>0</c:v>
                </c:pt>
                <c:pt idx="5">
                  <c:v>0</c:v>
                </c:pt>
                <c:pt idx="6">
                  <c:v>533.55999999999995</c:v>
                </c:pt>
                <c:pt idx="7">
                  <c:v>0</c:v>
                </c:pt>
                <c:pt idx="8">
                  <c:v>0</c:v>
                </c:pt>
              </c:numCache>
            </c:numRef>
          </c:val>
        </c:ser>
        <c:ser>
          <c:idx val="1"/>
          <c:order val="1"/>
          <c:tx>
            <c:strRef>
              <c:f>'CT NOLLC'!$O$18</c:f>
              <c:strCache>
                <c:ptCount val="1"/>
                <c:pt idx="0">
                  <c:v>2015</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NOLLC'!$X$18:$AF$18</c:f>
              <c:numCache>
                <c:formatCode>_("$"* #,##0.00_);_("$"* \(#,##0.00\);_("$"* "-"??_);_(@_)</c:formatCode>
                <c:ptCount val="9"/>
                <c:pt idx="0">
                  <c:v>0</c:v>
                </c:pt>
                <c:pt idx="1">
                  <c:v>0</c:v>
                </c:pt>
                <c:pt idx="2">
                  <c:v>21894.07</c:v>
                </c:pt>
                <c:pt idx="3">
                  <c:v>2592.29</c:v>
                </c:pt>
                <c:pt idx="4">
                  <c:v>0</c:v>
                </c:pt>
                <c:pt idx="5">
                  <c:v>0</c:v>
                </c:pt>
                <c:pt idx="6">
                  <c:v>-152.48999999999978</c:v>
                </c:pt>
                <c:pt idx="7">
                  <c:v>0</c:v>
                </c:pt>
                <c:pt idx="8">
                  <c:v>0</c:v>
                </c:pt>
              </c:numCache>
            </c:numRef>
          </c:val>
        </c:ser>
        <c:ser>
          <c:idx val="2"/>
          <c:order val="2"/>
          <c:tx>
            <c:strRef>
              <c:f>'CT NOLLC'!$O$19</c:f>
              <c:strCache>
                <c:ptCount val="1"/>
                <c:pt idx="0">
                  <c:v>2016</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NOLLC'!$X$19:$AF$19</c:f>
              <c:numCache>
                <c:formatCode>_("$"* #,##0.00_);_("$"* \(#,##0.00\);_("$"* "-"??_);_(@_)</c:formatCode>
                <c:ptCount val="9"/>
                <c:pt idx="0">
                  <c:v>0</c:v>
                </c:pt>
                <c:pt idx="1">
                  <c:v>0</c:v>
                </c:pt>
                <c:pt idx="2">
                  <c:v>0</c:v>
                </c:pt>
                <c:pt idx="3">
                  <c:v>2879.34</c:v>
                </c:pt>
                <c:pt idx="4">
                  <c:v>0</c:v>
                </c:pt>
                <c:pt idx="5">
                  <c:v>0</c:v>
                </c:pt>
                <c:pt idx="6">
                  <c:v>0</c:v>
                </c:pt>
                <c:pt idx="7">
                  <c:v>0</c:v>
                </c:pt>
                <c:pt idx="8">
                  <c:v>0</c:v>
                </c:pt>
              </c:numCache>
            </c:numRef>
          </c:val>
        </c:ser>
        <c:ser>
          <c:idx val="3"/>
          <c:order val="3"/>
          <c:tx>
            <c:strRef>
              <c:f>'CT NOLLC'!$O$20</c:f>
              <c:strCache>
                <c:ptCount val="1"/>
                <c:pt idx="0">
                  <c:v>2017</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NOLLC'!$X$20:$AF$20</c:f>
              <c:numCache>
                <c:formatCode>_("$"* #,##0.00_);_("$"* \(#,##0.00\);_("$"* "-"??_);_(@_)</c:formatCode>
                <c:ptCount val="9"/>
                <c:pt idx="0">
                  <c:v>0</c:v>
                </c:pt>
                <c:pt idx="1">
                  <c:v>0</c:v>
                </c:pt>
                <c:pt idx="2">
                  <c:v>0</c:v>
                </c:pt>
                <c:pt idx="3">
                  <c:v>2980.52</c:v>
                </c:pt>
                <c:pt idx="4">
                  <c:v>0</c:v>
                </c:pt>
                <c:pt idx="5">
                  <c:v>0</c:v>
                </c:pt>
                <c:pt idx="6">
                  <c:v>0</c:v>
                </c:pt>
                <c:pt idx="7">
                  <c:v>0</c:v>
                </c:pt>
                <c:pt idx="8">
                  <c:v>0</c:v>
                </c:pt>
              </c:numCache>
            </c:numRef>
          </c:val>
        </c:ser>
        <c:ser>
          <c:idx val="4"/>
          <c:order val="4"/>
          <c:tx>
            <c:strRef>
              <c:f>'CT NOLLC'!$O$21</c:f>
              <c:strCache>
                <c:ptCount val="1"/>
                <c:pt idx="0">
                  <c:v>2018</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NOLLC'!$X$21:$AF$21</c:f>
              <c:numCache>
                <c:formatCode>_("$"* #,##0.00_);_("$"* \(#,##0.00\);_("$"* "-"??_);_(@_)</c:formatCode>
                <c:ptCount val="9"/>
                <c:pt idx="0">
                  <c:v>0</c:v>
                </c:pt>
                <c:pt idx="1">
                  <c:v>0</c:v>
                </c:pt>
                <c:pt idx="2">
                  <c:v>35000</c:v>
                </c:pt>
                <c:pt idx="3">
                  <c:v>3203.4100000000003</c:v>
                </c:pt>
                <c:pt idx="4">
                  <c:v>0</c:v>
                </c:pt>
                <c:pt idx="5">
                  <c:v>0</c:v>
                </c:pt>
                <c:pt idx="6">
                  <c:v>0</c:v>
                </c:pt>
                <c:pt idx="7">
                  <c:v>0</c:v>
                </c:pt>
                <c:pt idx="8">
                  <c:v>0</c:v>
                </c:pt>
              </c:numCache>
            </c:numRef>
          </c:val>
        </c:ser>
        <c:ser>
          <c:idx val="5"/>
          <c:order val="5"/>
          <c:tx>
            <c:strRef>
              <c:f>'CT NOLLC'!$O$22</c:f>
              <c:strCache>
                <c:ptCount val="1"/>
                <c:pt idx="0">
                  <c:v>PROMEDIO</c:v>
                </c:pt>
              </c:strCache>
            </c:strRef>
          </c:tx>
          <c:invertIfNegative val="0"/>
          <c:cat>
            <c:strRef>
              <c:f>'CT NOLLC'!$X$16:$AF$16</c:f>
              <c:strCache>
                <c:ptCount val="9"/>
                <c:pt idx="0">
                  <c:v>E16</c:v>
                </c:pt>
                <c:pt idx="1">
                  <c:v>E19</c:v>
                </c:pt>
                <c:pt idx="2">
                  <c:v>E20</c:v>
                </c:pt>
                <c:pt idx="3">
                  <c:v>E23</c:v>
                </c:pt>
                <c:pt idx="4">
                  <c:v>E27</c:v>
                </c:pt>
                <c:pt idx="5">
                  <c:v>E28</c:v>
                </c:pt>
                <c:pt idx="6">
                  <c:v>E31</c:v>
                </c:pt>
                <c:pt idx="7">
                  <c:v>E34</c:v>
                </c:pt>
                <c:pt idx="8">
                  <c:v>E37</c:v>
                </c:pt>
              </c:strCache>
            </c:strRef>
          </c:cat>
          <c:val>
            <c:numRef>
              <c:f>'CT NOLLC'!$X$22:$AF$22</c:f>
              <c:numCache>
                <c:formatCode>_("$"* #,##0.00_);_("$"* \(#,##0.00\);_("$"* "-"??_);_(@_)</c:formatCode>
                <c:ptCount val="9"/>
                <c:pt idx="0">
                  <c:v>0</c:v>
                </c:pt>
                <c:pt idx="1">
                  <c:v>0</c:v>
                </c:pt>
                <c:pt idx="2">
                  <c:v>12288.814</c:v>
                </c:pt>
                <c:pt idx="3">
                  <c:v>2838.2239999999997</c:v>
                </c:pt>
                <c:pt idx="4">
                  <c:v>0</c:v>
                </c:pt>
                <c:pt idx="5">
                  <c:v>0</c:v>
                </c:pt>
                <c:pt idx="6">
                  <c:v>76.214000000000027</c:v>
                </c:pt>
                <c:pt idx="7">
                  <c:v>0</c:v>
                </c:pt>
                <c:pt idx="8">
                  <c:v>0</c:v>
                </c:pt>
              </c:numCache>
            </c:numRef>
          </c:val>
        </c:ser>
        <c:dLbls>
          <c:showLegendKey val="0"/>
          <c:showVal val="0"/>
          <c:showCatName val="0"/>
          <c:showSerName val="0"/>
          <c:showPercent val="0"/>
          <c:showBubbleSize val="0"/>
        </c:dLbls>
        <c:gapWidth val="150"/>
        <c:axId val="300286336"/>
        <c:axId val="300287872"/>
      </c:barChart>
      <c:catAx>
        <c:axId val="300286336"/>
        <c:scaling>
          <c:orientation val="minMax"/>
        </c:scaling>
        <c:delete val="0"/>
        <c:axPos val="b"/>
        <c:numFmt formatCode="0" sourceLinked="1"/>
        <c:majorTickMark val="none"/>
        <c:minorTickMark val="none"/>
        <c:tickLblPos val="nextTo"/>
        <c:crossAx val="300287872"/>
        <c:crosses val="autoZero"/>
        <c:auto val="1"/>
        <c:lblAlgn val="ctr"/>
        <c:lblOffset val="100"/>
        <c:noMultiLvlLbl val="0"/>
      </c:catAx>
      <c:valAx>
        <c:axId val="300287872"/>
        <c:scaling>
          <c:orientation val="minMax"/>
        </c:scaling>
        <c:delete val="0"/>
        <c:axPos val="l"/>
        <c:majorGridlines/>
        <c:numFmt formatCode="_(&quot;$&quot;* #,##0.00_);_(&quot;$&quot;* \(#,##0.00\);_(&quot;$&quot;* &quot;-&quot;??_);_(@_)" sourceLinked="1"/>
        <c:majorTickMark val="none"/>
        <c:minorTickMark val="none"/>
        <c:tickLblPos val="nextTo"/>
        <c:crossAx val="300286336"/>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200">
          <a:latin typeface="Andalus" panose="02020603050405020304" pitchFamily="18" charset="-78"/>
          <a:cs typeface="Andalus" panose="02020603050405020304" pitchFamily="18" charset="-78"/>
        </a:defRPr>
      </a:pPr>
      <a:endParaRPr lang="es-MX"/>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629F2-306B-4A20-96E8-D3E115596636}" type="datetimeFigureOut">
              <a:rPr lang="es-EC" smtClean="0"/>
              <a:t>24/07/2019</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3B2AF9-0E1D-48A7-A1EA-8B873B6407C9}" type="slidenum">
              <a:rPr lang="es-EC" smtClean="0"/>
              <a:t>‹Nº›</a:t>
            </a:fld>
            <a:endParaRPr lang="es-EC"/>
          </a:p>
        </p:txBody>
      </p:sp>
    </p:spTree>
    <p:extLst>
      <p:ext uri="{BB962C8B-B14F-4D97-AF65-F5344CB8AC3E}">
        <p14:creationId xmlns:p14="http://schemas.microsoft.com/office/powerpoint/2010/main" val="1918396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86944-9B6F-4A5E-B2B2-72C93A9D583A}" type="datetimeFigureOut">
              <a:rPr lang="es-EC" smtClean="0"/>
              <a:t>24/07/2019</a:t>
            </a:fld>
            <a:endParaRPr lang="es-EC"/>
          </a:p>
        </p:txBody>
      </p:sp>
      <p:sp>
        <p:nvSpPr>
          <p:cNvPr id="4" name="3 Marcador de imagen de diapositiva"/>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3D4E0-B7EB-4029-984B-1D49C8B1074E}" type="slidenum">
              <a:rPr lang="es-EC" smtClean="0"/>
              <a:t>‹Nº›</a:t>
            </a:fld>
            <a:endParaRPr lang="es-EC"/>
          </a:p>
        </p:txBody>
      </p:sp>
    </p:spTree>
    <p:extLst>
      <p:ext uri="{BB962C8B-B14F-4D97-AF65-F5344CB8AC3E}">
        <p14:creationId xmlns:p14="http://schemas.microsoft.com/office/powerpoint/2010/main" val="33746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B13D4E0-B7EB-4029-984B-1D49C8B1074E}" type="slidenum">
              <a:rPr lang="es-EC" smtClean="0"/>
              <a:t>7</a:t>
            </a:fld>
            <a:endParaRPr lang="es-EC"/>
          </a:p>
        </p:txBody>
      </p:sp>
    </p:spTree>
    <p:extLst>
      <p:ext uri="{BB962C8B-B14F-4D97-AF65-F5344CB8AC3E}">
        <p14:creationId xmlns:p14="http://schemas.microsoft.com/office/powerpoint/2010/main" val="830376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t>8</a:t>
            </a:fld>
            <a:endParaRPr lang="es-EC"/>
          </a:p>
        </p:txBody>
      </p:sp>
    </p:spTree>
    <p:extLst>
      <p:ext uri="{BB962C8B-B14F-4D97-AF65-F5344CB8AC3E}">
        <p14:creationId xmlns:p14="http://schemas.microsoft.com/office/powerpoint/2010/main" val="1736581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0" y="981075"/>
          <a:ext cx="12190413" cy="5616575"/>
        </p:xfrm>
        <a:graphic>
          <a:graphicData uri="http://schemas.openxmlformats.org/presentationml/2006/ole">
            <mc:AlternateContent xmlns:mc="http://schemas.openxmlformats.org/markup-compatibility/2006">
              <mc:Choice xmlns:v="urn:schemas-microsoft-com:vml" Requires="v">
                <p:oleObj spid="_x0000_s1505"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12190413"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20" y="6245225"/>
            <a:ext cx="284443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4165058" y="6245225"/>
            <a:ext cx="3860297"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609520" y="6245225"/>
            <a:ext cx="284443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4165058" y="6245225"/>
            <a:ext cx="3860297"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0" y="5722938"/>
            <a:ext cx="12190413" cy="1135062"/>
          </a:xfrm>
          <a:prstGeom prst="rect">
            <a:avLst/>
          </a:prstGeom>
          <a:noFill/>
        </p:spPr>
      </p:pic>
      <p:sp>
        <p:nvSpPr>
          <p:cNvPr id="17458" name="Oval 50"/>
          <p:cNvSpPr>
            <a:spLocks noChangeArrowheads="1"/>
          </p:cNvSpPr>
          <p:nvPr/>
        </p:nvSpPr>
        <p:spPr bwMode="auto">
          <a:xfrm>
            <a:off x="289946" y="260351"/>
            <a:ext cx="1056079" cy="792163"/>
          </a:xfrm>
          <a:prstGeom prst="ellipse">
            <a:avLst/>
          </a:prstGeom>
          <a:solidFill>
            <a:schemeClr val="bg1"/>
          </a:solidFill>
          <a:ln w="9525">
            <a:noFill/>
            <a:round/>
            <a:headEnd/>
            <a:tailEnd/>
          </a:ln>
          <a:effectLst/>
        </p:spPr>
        <p:txBody>
          <a:bodyPr wrap="none" anchor="ctr"/>
          <a:lstStyle/>
          <a:p>
            <a:endParaRPr lang="es-ES"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49" y="188640"/>
            <a:ext cx="3839500" cy="624924"/>
          </a:xfrm>
          <a:prstGeom prst="rect">
            <a:avLst/>
          </a:prstGeom>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521" y="1600201"/>
            <a:ext cx="10971372"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8049" y="274639"/>
            <a:ext cx="2742843"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521" y="274639"/>
            <a:ext cx="8025355"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623311" y="1556793"/>
            <a:ext cx="10971372"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959" y="4406901"/>
            <a:ext cx="10361851"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2959" y="2906713"/>
            <a:ext cx="10361851"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521" y="1600201"/>
            <a:ext cx="538409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6793" y="1600201"/>
            <a:ext cx="538409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521" y="1535113"/>
            <a:ext cx="538621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521" y="2174875"/>
            <a:ext cx="538621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2561" y="1535113"/>
            <a:ext cx="538833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2561" y="2174875"/>
            <a:ext cx="538833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smtClean="0"/>
              <a:t>Haga clic para modificar el estilo de título del patrón</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3050"/>
            <a:ext cx="4010562"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113" y="273051"/>
            <a:ext cx="681477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521" y="1435101"/>
            <a:ext cx="40105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406" y="4800600"/>
            <a:ext cx="7314248"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406" y="612775"/>
            <a:ext cx="731424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2389406" y="5367338"/>
            <a:ext cx="731424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12190413"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5" name="Rectangle 21"/>
          <p:cNvSpPr>
            <a:spLocks noChangeArrowheads="1"/>
          </p:cNvSpPr>
          <p:nvPr/>
        </p:nvSpPr>
        <p:spPr bwMode="auto">
          <a:xfrm rot="10800000">
            <a:off x="1" y="6308726"/>
            <a:ext cx="10512115"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7" name="Line 23"/>
          <p:cNvSpPr>
            <a:spLocks noChangeShapeType="1"/>
          </p:cNvSpPr>
          <p:nvPr/>
        </p:nvSpPr>
        <p:spPr bwMode="auto">
          <a:xfrm rot="10800000" flipH="1">
            <a:off x="33863" y="6296025"/>
            <a:ext cx="8878262" cy="0"/>
          </a:xfrm>
          <a:prstGeom prst="line">
            <a:avLst/>
          </a:prstGeom>
          <a:noFill/>
          <a:ln w="38100">
            <a:solidFill>
              <a:srgbClr val="FF0000"/>
            </a:solidFill>
            <a:round/>
            <a:headEnd/>
            <a:tailEnd/>
          </a:ln>
          <a:effectLst/>
        </p:spPr>
        <p:txBody>
          <a:bodyPr/>
          <a:lstStyle/>
          <a:p>
            <a:endParaRPr lang="es-ES" dirty="0"/>
          </a:p>
        </p:txBody>
      </p:sp>
      <p:sp>
        <p:nvSpPr>
          <p:cNvPr id="1048" name="Line 24"/>
          <p:cNvSpPr>
            <a:spLocks noChangeShapeType="1"/>
          </p:cNvSpPr>
          <p:nvPr/>
        </p:nvSpPr>
        <p:spPr bwMode="auto">
          <a:xfrm rot="10800000" flipH="1">
            <a:off x="33863" y="6245225"/>
            <a:ext cx="8878262" cy="0"/>
          </a:xfrm>
          <a:prstGeom prst="line">
            <a:avLst/>
          </a:prstGeom>
          <a:noFill/>
          <a:ln w="38100">
            <a:solidFill>
              <a:srgbClr val="006600"/>
            </a:solidFill>
            <a:round/>
            <a:headEnd/>
            <a:tailEnd/>
          </a:ln>
          <a:effectLst/>
        </p:spPr>
        <p:txBody>
          <a:bodyPr/>
          <a:lstStyle/>
          <a:p>
            <a:endParaRPr lang="es-ES"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7594" t="38806" r="7258" b="30597"/>
          <a:stretch/>
        </p:blipFill>
        <p:spPr bwMode="auto">
          <a:xfrm>
            <a:off x="8879154" y="5906861"/>
            <a:ext cx="3269288" cy="62492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639272" y="3172326"/>
            <a:ext cx="72958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2 Subtítulo"/>
          <p:cNvSpPr txBox="1">
            <a:spLocks/>
          </p:cNvSpPr>
          <p:nvPr/>
        </p:nvSpPr>
        <p:spPr>
          <a:xfrm>
            <a:off x="1150624" y="692696"/>
            <a:ext cx="11039789" cy="5307816"/>
          </a:xfrm>
          <a:prstGeom prst="rect">
            <a:avLst/>
          </a:prstGeom>
        </p:spPr>
        <p:txBody>
          <a:bodyPr/>
          <a:lst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a:lstStyle>
          <a:p>
            <a:pPr marL="0" indent="0" algn="ctr">
              <a:buNone/>
            </a:pPr>
            <a:endParaRPr lang="es-EC" sz="1600" kern="0" dirty="0" smtClean="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CARRERA DE INGENIERÍA EN FINANZAS Y AUDITORÍA</a:t>
            </a:r>
          </a:p>
          <a:p>
            <a:pPr marL="0" indent="0" algn="ctr">
              <a:buNone/>
            </a:pPr>
            <a:endParaRPr lang="es-EC" sz="1800" b="1" dirty="0" smtClean="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TRABAJO DE TITULACIÓN, PREVIO A LA OBTENCIÓN DEL TÍTULO DE INGENIERÍA EN FINANZAS Y AUDITORÍA</a:t>
            </a:r>
            <a:endParaRPr lang="es-EC" sz="1800" dirty="0" smtClean="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800" b="1" dirty="0" smtClean="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AUTOR:</a:t>
            </a: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AGUIRRE VINUEZA KAREN ELIZABETH</a:t>
            </a: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
            </a:r>
            <a:br>
              <a:rPr lang="es-EC" sz="1800" b="1" dirty="0" smtClean="0">
                <a:solidFill>
                  <a:srgbClr val="000000"/>
                </a:solidFill>
                <a:latin typeface="Times New Roman" panose="02020603050405020304" pitchFamily="18" charset="0"/>
                <a:cs typeface="Times New Roman" panose="02020603050405020304" pitchFamily="18" charset="0"/>
              </a:rPr>
            </a:br>
            <a:r>
              <a:rPr lang="es-EC" sz="1800" b="1" dirty="0" smtClean="0">
                <a:solidFill>
                  <a:srgbClr val="000000"/>
                </a:solidFill>
                <a:latin typeface="Times New Roman" panose="02020603050405020304" pitchFamily="18" charset="0"/>
                <a:cs typeface="Times New Roman" panose="02020603050405020304" pitchFamily="18" charset="0"/>
              </a:rPr>
              <a:t>ESTUDIO DE LA </a:t>
            </a:r>
            <a:r>
              <a:rPr lang="es-ES" sz="1800" b="1" dirty="0" smtClean="0">
                <a:solidFill>
                  <a:srgbClr val="000000"/>
                </a:solidFill>
                <a:latin typeface="Times New Roman" panose="02020603050405020304" pitchFamily="18" charset="0"/>
                <a:cs typeface="Times New Roman" panose="02020603050405020304" pitchFamily="18" charset="0"/>
              </a:rPr>
              <a:t>INCIDENCIA </a:t>
            </a:r>
            <a:r>
              <a:rPr lang="es-ES" sz="1800" b="1" dirty="0" smtClean="0">
                <a:solidFill>
                  <a:srgbClr val="000000"/>
                </a:solidFill>
                <a:latin typeface="Times New Roman" panose="02020603050405020304" pitchFamily="18" charset="0"/>
                <a:cs typeface="Times New Roman" panose="02020603050405020304" pitchFamily="18" charset="0"/>
              </a:rPr>
              <a:t>DE </a:t>
            </a:r>
            <a:r>
              <a:rPr lang="es-ES" sz="1800" b="1" smtClean="0">
                <a:solidFill>
                  <a:srgbClr val="000000"/>
                </a:solidFill>
                <a:latin typeface="Times New Roman" panose="02020603050405020304" pitchFamily="18" charset="0"/>
                <a:cs typeface="Times New Roman" panose="02020603050405020304" pitchFamily="18" charset="0"/>
              </a:rPr>
              <a:t>LA </a:t>
            </a:r>
            <a:r>
              <a:rPr lang="es-ES" sz="1800" b="1" smtClean="0">
                <a:solidFill>
                  <a:srgbClr val="000000"/>
                </a:solidFill>
                <a:latin typeface="Times New Roman" panose="02020603050405020304" pitchFamily="18" charset="0"/>
                <a:cs typeface="Times New Roman" panose="02020603050405020304" pitchFamily="18" charset="0"/>
              </a:rPr>
              <a:t>EXPO </a:t>
            </a:r>
            <a:r>
              <a:rPr lang="es-ES" sz="1800" b="1" dirty="0" smtClean="0">
                <a:solidFill>
                  <a:srgbClr val="000000"/>
                </a:solidFill>
                <a:latin typeface="Times New Roman" panose="02020603050405020304" pitchFamily="18" charset="0"/>
                <a:cs typeface="Times New Roman" panose="02020603050405020304" pitchFamily="18" charset="0"/>
              </a:rPr>
              <a:t>MODA ATUNTAQUI EN LA ACTIVIDAD ECONÓMICA DE LAS MIPYMES DEL SECTOR TEXTIL DEL CANTÓN ANTONIO ANTE, PARROQUIA ATUNTAQUI, PERIODO 2014-2018</a:t>
            </a:r>
          </a:p>
          <a:p>
            <a:pPr marL="0" indent="0" algn="ctr">
              <a:buNone/>
            </a:pPr>
            <a:endParaRPr lang="es-EC" sz="1800" b="1" dirty="0" smtClean="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ECON. MARÍA FERNANDA MERCHÁN MALDONADO, MGS</a:t>
            </a:r>
          </a:p>
          <a:p>
            <a:pPr marL="0" indent="0" algn="ctr">
              <a:buNone/>
            </a:pPr>
            <a:r>
              <a:rPr lang="es-EC" sz="1800" b="1" dirty="0" smtClean="0">
                <a:solidFill>
                  <a:srgbClr val="000000"/>
                </a:solidFill>
                <a:latin typeface="Times New Roman" panose="02020603050405020304" pitchFamily="18" charset="0"/>
                <a:cs typeface="Times New Roman" panose="02020603050405020304" pitchFamily="18" charset="0"/>
              </a:rPr>
              <a:t>DIRECTORA</a:t>
            </a:r>
          </a:p>
          <a:p>
            <a:pPr marL="0" indent="0" algn="ctr">
              <a:buNone/>
            </a:pPr>
            <a:endParaRPr lang="es-EC" sz="1600" b="1" dirty="0" smtClean="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kern="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5160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83909" y="264967"/>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3" name="Freeform 32"/>
          <p:cNvSpPr>
            <a:spLocks/>
          </p:cNvSpPr>
          <p:nvPr/>
        </p:nvSpPr>
        <p:spPr bwMode="auto">
          <a:xfrm rot="10800000">
            <a:off x="1142694" y="513337"/>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4"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5"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5 CuadroTexto"/>
          <p:cNvSpPr txBox="1"/>
          <p:nvPr/>
        </p:nvSpPr>
        <p:spPr>
          <a:xfrm>
            <a:off x="838622" y="1475492"/>
            <a:ext cx="1743833"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INDICADORES</a:t>
            </a:r>
            <a:endParaRPr lang="es-MX" b="1" dirty="0">
              <a:latin typeface="Andalus" panose="02020603050405020304" pitchFamily="18" charset="-78"/>
              <a:cs typeface="Andalus" panose="02020603050405020304" pitchFamily="18" charset="-78"/>
            </a:endParaRPr>
          </a:p>
        </p:txBody>
      </p:sp>
      <p:cxnSp>
        <p:nvCxnSpPr>
          <p:cNvPr id="7"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982638" y="1772816"/>
            <a:ext cx="1446352" cy="0"/>
          </a:xfrm>
          <a:prstGeom prst="line">
            <a:avLst/>
          </a:prstGeom>
          <a:ln/>
        </p:spPr>
        <p:style>
          <a:lnRef idx="3">
            <a:schemeClr val="accent1"/>
          </a:lnRef>
          <a:fillRef idx="0">
            <a:schemeClr val="accent1"/>
          </a:fillRef>
          <a:effectRef idx="2">
            <a:schemeClr val="accent1"/>
          </a:effectRef>
          <a:fontRef idx="minor">
            <a:schemeClr val="tx1"/>
          </a:fontRef>
        </p:style>
      </p:cxnSp>
      <p:sp>
        <p:nvSpPr>
          <p:cNvPr id="8"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395776" y="148512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4" name="analytics_237483"/>
          <p:cNvSpPr>
            <a:spLocks noChangeAspect="1"/>
          </p:cNvSpPr>
          <p:nvPr/>
        </p:nvSpPr>
        <p:spPr bwMode="auto">
          <a:xfrm>
            <a:off x="513627" y="1639583"/>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mc:AlternateContent xmlns:mc="http://schemas.openxmlformats.org/markup-compatibility/2006" xmlns:a14="http://schemas.microsoft.com/office/drawing/2010/main">
        <mc:Choice Requires="a14">
          <p:sp>
            <p:nvSpPr>
              <p:cNvPr id="64" name="63 Rectángulo"/>
              <p:cNvSpPr/>
              <p:nvPr/>
            </p:nvSpPr>
            <p:spPr>
              <a:xfrm>
                <a:off x="812011" y="2917257"/>
                <a:ext cx="1970827" cy="511743"/>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f>
                        <m:fPr>
                          <m:ctrlPr>
                            <a:rPr lang="es-MX" sz="1450" i="1">
                              <a:latin typeface="Cambria Math"/>
                            </a:rPr>
                          </m:ctrlPr>
                        </m:fPr>
                        <m:num>
                          <m:r>
                            <a:rPr lang="es-EC" sz="1450" i="1">
                              <a:latin typeface="Cambria Math"/>
                            </a:rPr>
                            <m:t>𝐴𝑐𝑡𝑖𝑣𝑜</m:t>
                          </m:r>
                          <m:r>
                            <a:rPr lang="es-EC" sz="1450" i="1">
                              <a:latin typeface="Cambria Math"/>
                            </a:rPr>
                            <m:t> </m:t>
                          </m:r>
                          <m:r>
                            <a:rPr lang="es-EC" sz="1450" i="1">
                              <a:latin typeface="Cambria Math"/>
                            </a:rPr>
                            <m:t>𝑐𝑜𝑟𝑟𝑖𝑒𝑛𝑡𝑒</m:t>
                          </m:r>
                        </m:num>
                        <m:den>
                          <m:r>
                            <a:rPr lang="es-EC" sz="1450" i="1">
                              <a:latin typeface="Cambria Math"/>
                            </a:rPr>
                            <m:t>𝑃𝑎𝑠𝑖𝑣𝑜</m:t>
                          </m:r>
                          <m:r>
                            <a:rPr lang="es-EC" sz="1450" i="1">
                              <a:latin typeface="Cambria Math"/>
                            </a:rPr>
                            <m:t> </m:t>
                          </m:r>
                          <m:r>
                            <a:rPr lang="es-EC" sz="1450" i="1">
                              <a:latin typeface="Cambria Math"/>
                            </a:rPr>
                            <m:t>𝑐𝑜𝑟𝑟𝑖𝑒𝑛𝑡𝑒</m:t>
                          </m:r>
                        </m:den>
                      </m:f>
                    </m:oMath>
                  </m:oMathPara>
                </a14:m>
                <a:endParaRPr lang="es-MX" sz="1450" dirty="0">
                  <a:latin typeface="Andalus" panose="02020603050405020304" pitchFamily="18" charset="-78"/>
                  <a:cs typeface="Andalus" panose="02020603050405020304" pitchFamily="18" charset="-78"/>
                </a:endParaRPr>
              </a:p>
            </p:txBody>
          </p:sp>
        </mc:Choice>
        <mc:Fallback xmlns="">
          <p:sp>
            <p:nvSpPr>
              <p:cNvPr id="64" name="63 Rectángulo"/>
              <p:cNvSpPr>
                <a:spLocks noRot="1" noChangeAspect="1" noMove="1" noResize="1" noEditPoints="1" noAdjustHandles="1" noChangeArrowheads="1" noChangeShapeType="1" noTextEdit="1"/>
              </p:cNvSpPr>
              <p:nvPr/>
            </p:nvSpPr>
            <p:spPr>
              <a:xfrm>
                <a:off x="812011" y="2917257"/>
                <a:ext cx="1970827" cy="511743"/>
              </a:xfrm>
              <a:prstGeom prst="rect">
                <a:avLst/>
              </a:prstGeom>
              <a:blipFill rotWithShape="1">
                <a:blip r:embed="rId3"/>
                <a:stretch>
                  <a:fillRect/>
                </a:stretch>
              </a:blipFill>
              <a:ln>
                <a:solidFill>
                  <a:schemeClr val="bg1"/>
                </a:solidFill>
              </a:ln>
            </p:spPr>
            <p:txBody>
              <a:bodyPr/>
              <a:lstStyle/>
              <a:p>
                <a:r>
                  <a:rPr lang="es-MX">
                    <a:noFill/>
                  </a:rPr>
                  <a:t> </a:t>
                </a:r>
              </a:p>
            </p:txBody>
          </p:sp>
        </mc:Fallback>
      </mc:AlternateContent>
      <p:cxnSp>
        <p:nvCxnSpPr>
          <p:cNvPr id="82" name="直接连接符 120">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ADFCD5FE-4B1D-4AF7-8E0E-081D099CC7D2}"/>
              </a:ext>
            </a:extLst>
          </p:cNvPr>
          <p:cNvCxnSpPr>
            <a:cxnSpLocks/>
          </p:cNvCxnSpPr>
          <p:nvPr/>
        </p:nvCxnSpPr>
        <p:spPr>
          <a:xfrm>
            <a:off x="7947017" y="7234096"/>
            <a:ext cx="3316830" cy="0"/>
          </a:xfrm>
          <a:prstGeom prst="line">
            <a:avLst/>
          </a:prstGeom>
          <a:ln w="3175" cap="rnd">
            <a:solidFill>
              <a:schemeClr val="bg1">
                <a:lumMod val="6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83" name="325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90550" y="2106025"/>
            <a:ext cx="8128445" cy="2744607"/>
            <a:chOff x="669925" y="2373317"/>
            <a:chExt cx="7127878" cy="2475425"/>
          </a:xfrm>
        </p:grpSpPr>
        <p:grpSp>
          <p:nvGrpSpPr>
            <p:cNvPr id="84" name="ïSľíḍè">
              <a:extLst>
                <a:ext uri="{FF2B5EF4-FFF2-40B4-BE49-F238E27FC236}">
                  <a16:creationId xmlns:a16="http://schemas.microsoft.com/office/drawing/2014/main" xmlns:lc="http://schemas.openxmlformats.org/drawingml/2006/lockedCanvas" xmlns="" id="{D23CA988-1477-4701-BC6D-0F47F6478D11}"/>
                </a:ext>
              </a:extLst>
            </p:cNvPr>
            <p:cNvGrpSpPr/>
            <p:nvPr/>
          </p:nvGrpSpPr>
          <p:grpSpPr>
            <a:xfrm>
              <a:off x="4394200" y="2373317"/>
              <a:ext cx="3403603" cy="2475425"/>
              <a:chOff x="4379297" y="1952067"/>
              <a:chExt cx="3054959" cy="2221859"/>
            </a:xfrm>
          </p:grpSpPr>
          <p:sp>
            <p:nvSpPr>
              <p:cNvPr id="109" name="íṧļîďê">
                <a:extLst>
                  <a:ext uri="{FF2B5EF4-FFF2-40B4-BE49-F238E27FC236}">
                    <a16:creationId xmlns:a16="http://schemas.microsoft.com/office/drawing/2014/main" xmlns:lc="http://schemas.openxmlformats.org/drawingml/2006/lockedCanvas" xmlns="" id="{38130828-A9ED-45DF-B86A-DAC7A6FA41D3}"/>
                  </a:ext>
                </a:extLst>
              </p:cNvPr>
              <p:cNvSpPr/>
              <p:nvPr/>
            </p:nvSpPr>
            <p:spPr>
              <a:xfrm rot="10800000">
                <a:off x="5947546" y="1952067"/>
                <a:ext cx="1486710" cy="1486710"/>
              </a:xfrm>
              <a:prstGeom prst="teardrop">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solidFill>
                    <a:sysClr val="windowText" lastClr="000000"/>
                  </a:solidFill>
                </a:endParaRPr>
              </a:p>
            </p:txBody>
          </p:sp>
          <p:sp>
            <p:nvSpPr>
              <p:cNvPr id="110" name="íṩḻiḑé">
                <a:extLst>
                  <a:ext uri="{FF2B5EF4-FFF2-40B4-BE49-F238E27FC236}">
                    <a16:creationId xmlns:a16="http://schemas.microsoft.com/office/drawing/2014/main" xmlns:lc="http://schemas.openxmlformats.org/drawingml/2006/lockedCanvas" xmlns="" id="{36FA7D78-B058-4774-A2C6-89D4F0F41B8D}"/>
                  </a:ext>
                </a:extLst>
              </p:cNvPr>
              <p:cNvSpPr/>
              <p:nvPr/>
            </p:nvSpPr>
            <p:spPr>
              <a:xfrm>
                <a:off x="4379297" y="2687216"/>
                <a:ext cx="1486710" cy="1486710"/>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n>
                    <a:solidFill>
                      <a:sysClr val="windowText" lastClr="000000"/>
                    </a:solidFill>
                  </a:ln>
                  <a:solidFill>
                    <a:sysClr val="windowText" lastClr="000000"/>
                  </a:solidFill>
                </a:endParaRPr>
              </a:p>
            </p:txBody>
          </p:sp>
          <p:sp>
            <p:nvSpPr>
              <p:cNvPr id="111" name="iṥḷíḋê">
                <a:extLst>
                  <a:ext uri="{FF2B5EF4-FFF2-40B4-BE49-F238E27FC236}">
                    <a16:creationId xmlns:a16="http://schemas.microsoft.com/office/drawing/2014/main" xmlns:lc="http://schemas.openxmlformats.org/drawingml/2006/lockedCanvas" xmlns="" id="{0AD009A6-1181-46FA-947F-DB675C37B2B9}"/>
                  </a:ext>
                </a:extLst>
              </p:cNvPr>
              <p:cNvSpPr txBox="1"/>
              <p:nvPr/>
            </p:nvSpPr>
            <p:spPr>
              <a:xfrm>
                <a:off x="5842134" y="2516059"/>
                <a:ext cx="1592122" cy="577461"/>
              </a:xfrm>
              <a:prstGeom prst="rect">
                <a:avLst/>
              </a:prstGeom>
              <a:noFill/>
            </p:spPr>
            <p:txBody>
              <a:bodyPr wrap="square" lIns="91440" tIns="45720" rIns="91440" bIns="45720" anchor="ctr" anchorCtr="1">
                <a:normAutofit/>
              </a:bodyPr>
              <a:lstStyle/>
              <a:p>
                <a:pPr algn="ctr"/>
                <a:r>
                  <a:rPr lang="en-US" altLang="zh-CN" sz="1400" b="1" i="1" dirty="0" smtClean="0">
                    <a:solidFill>
                      <a:sysClr val="windowText" lastClr="000000"/>
                    </a:solidFill>
                    <a:latin typeface="Andalus" panose="02020603050405020304" pitchFamily="18" charset="-78"/>
                    <a:cs typeface="Andalus" panose="02020603050405020304" pitchFamily="18" charset="-78"/>
                  </a:rPr>
                  <a:t>ENDEUDAMIENTO</a:t>
                </a:r>
                <a:endParaRPr lang="zh-CN" altLang="en-US" sz="1400" i="1" dirty="0">
                  <a:solidFill>
                    <a:sysClr val="windowText" lastClr="000000"/>
                  </a:solidFill>
                  <a:latin typeface="Andalus" panose="02020603050405020304" pitchFamily="18" charset="-78"/>
                  <a:cs typeface="Andalus" panose="02020603050405020304" pitchFamily="18" charset="-78"/>
                </a:endParaRPr>
              </a:p>
            </p:txBody>
          </p:sp>
          <p:sp>
            <p:nvSpPr>
              <p:cNvPr id="112" name="iṣľïḑe">
                <a:extLst>
                  <a:ext uri="{FF2B5EF4-FFF2-40B4-BE49-F238E27FC236}">
                    <a16:creationId xmlns:a16="http://schemas.microsoft.com/office/drawing/2014/main" xmlns:lc="http://schemas.openxmlformats.org/drawingml/2006/lockedCanvas" xmlns="" id="{95C3846E-6F00-42A0-8EAC-826E78EF6B32}"/>
                  </a:ext>
                </a:extLst>
              </p:cNvPr>
              <p:cNvSpPr txBox="1"/>
              <p:nvPr/>
            </p:nvSpPr>
            <p:spPr>
              <a:xfrm>
                <a:off x="4379298" y="3116197"/>
                <a:ext cx="1367893" cy="577461"/>
              </a:xfrm>
              <a:prstGeom prst="rect">
                <a:avLst/>
              </a:prstGeom>
              <a:noFill/>
            </p:spPr>
            <p:txBody>
              <a:bodyPr wrap="square" lIns="91440" tIns="45720" rIns="91440" bIns="45720" anchor="ctr" anchorCtr="1">
                <a:normAutofit/>
              </a:bodyPr>
              <a:lstStyle/>
              <a:p>
                <a:pPr algn="ctr"/>
                <a:r>
                  <a:rPr lang="en-US" altLang="zh-CN" sz="1400" b="1" i="1" dirty="0" smtClean="0">
                    <a:solidFill>
                      <a:sysClr val="windowText" lastClr="000000"/>
                    </a:solidFill>
                    <a:latin typeface="Andalus" panose="02020603050405020304" pitchFamily="18" charset="-78"/>
                    <a:cs typeface="Andalus" panose="02020603050405020304" pitchFamily="18" charset="-78"/>
                  </a:rPr>
                  <a:t>LIQUIDEZ</a:t>
                </a:r>
                <a:endParaRPr lang="zh-CN" altLang="en-US" sz="1400" i="1" dirty="0">
                  <a:solidFill>
                    <a:sysClr val="windowText" lastClr="000000"/>
                  </a:solidFill>
                  <a:latin typeface="Andalus" panose="02020603050405020304" pitchFamily="18" charset="-78"/>
                  <a:cs typeface="Andalus" panose="02020603050405020304" pitchFamily="18" charset="-78"/>
                </a:endParaRPr>
              </a:p>
            </p:txBody>
          </p:sp>
        </p:grpSp>
        <p:sp>
          <p:nvSpPr>
            <p:cNvPr id="86" name="îśľíḋé">
              <a:extLst>
                <a:ext uri="{FF2B5EF4-FFF2-40B4-BE49-F238E27FC236}">
                  <a16:creationId xmlns:a16="http://schemas.microsoft.com/office/drawing/2014/main" xmlns:lc="http://schemas.openxmlformats.org/drawingml/2006/lockedCanvas" xmlns="" id="{D77FD1CA-E89E-438B-BC94-9608E42CB276}"/>
                </a:ext>
              </a:extLst>
            </p:cNvPr>
            <p:cNvSpPr/>
            <p:nvPr/>
          </p:nvSpPr>
          <p:spPr>
            <a:xfrm>
              <a:off x="669925" y="4127058"/>
              <a:ext cx="2809070" cy="405747"/>
            </a:xfrm>
            <a:prstGeom prst="rect">
              <a:avLst/>
            </a:prstGeom>
            <a:noFill/>
            <a:ln>
              <a:noFill/>
            </a:ln>
          </p:spPr>
          <p:txBody>
            <a:bodyPr wrap="square" lIns="91440" tIns="45720" rIns="91440" bIns="45720" anchor="ctr" anchorCtr="0">
              <a:normAutofit/>
            </a:bodyPr>
            <a:lstStyle/>
            <a:p>
              <a:pPr algn="ctr">
                <a:spcBef>
                  <a:spcPct val="0"/>
                </a:spcBef>
              </a:pPr>
              <a:r>
                <a:rPr lang="en-US" altLang="zh-CN" b="1" u="sng" dirty="0" smtClean="0">
                  <a:latin typeface="Andalus" panose="02020603050405020304" pitchFamily="18" charset="-78"/>
                  <a:cs typeface="Andalus" panose="02020603050405020304" pitchFamily="18" charset="-78"/>
                </a:rPr>
                <a:t>CAPITAL DE TRABAJO</a:t>
              </a:r>
              <a:endParaRPr lang="en-US" altLang="zh-CN" b="1" u="sng" dirty="0">
                <a:latin typeface="Andalus" panose="02020603050405020304" pitchFamily="18" charset="-78"/>
                <a:cs typeface="Andalus" panose="02020603050405020304" pitchFamily="18" charset="-78"/>
              </a:endParaRPr>
            </a:p>
          </p:txBody>
        </p:sp>
        <p:sp>
          <p:nvSpPr>
            <p:cNvPr id="90" name="íṩlíďe">
              <a:extLst>
                <a:ext uri="{FF2B5EF4-FFF2-40B4-BE49-F238E27FC236}">
                  <a16:creationId xmlns:a16="http://schemas.microsoft.com/office/drawing/2014/main" xmlns:lc="http://schemas.openxmlformats.org/drawingml/2006/lockedCanvas" xmlns="" id="{BA71DAFD-30BC-49CC-94C8-88C4527FA0B9}"/>
                </a:ext>
              </a:extLst>
            </p:cNvPr>
            <p:cNvSpPr/>
            <p:nvPr/>
          </p:nvSpPr>
          <p:spPr>
            <a:xfrm>
              <a:off x="669925" y="2690654"/>
              <a:ext cx="2809070" cy="405747"/>
            </a:xfrm>
            <a:prstGeom prst="rect">
              <a:avLst/>
            </a:prstGeom>
            <a:noFill/>
            <a:ln>
              <a:noFill/>
            </a:ln>
          </p:spPr>
          <p:txBody>
            <a:bodyPr wrap="square" lIns="91440" tIns="45720" rIns="91440" bIns="45720" anchor="ctr" anchorCtr="0">
              <a:normAutofit/>
            </a:bodyPr>
            <a:lstStyle/>
            <a:p>
              <a:pPr algn="ctr">
                <a:spcBef>
                  <a:spcPct val="0"/>
                </a:spcBef>
              </a:pPr>
              <a:r>
                <a:rPr lang="en-US" altLang="zh-CN" b="1" u="sng" dirty="0" smtClean="0">
                  <a:latin typeface="Andalus" panose="02020603050405020304" pitchFamily="18" charset="-78"/>
                  <a:cs typeface="Andalus" panose="02020603050405020304" pitchFamily="18" charset="-78"/>
                </a:rPr>
                <a:t>RAZÓN CORRIENTE</a:t>
              </a:r>
              <a:endParaRPr lang="en-US" altLang="zh-CN" b="1" u="sng" dirty="0">
                <a:latin typeface="Andalus" panose="02020603050405020304" pitchFamily="18" charset="-78"/>
                <a:cs typeface="Andalus" panose="02020603050405020304" pitchFamily="18" charset="-78"/>
              </a:endParaRPr>
            </a:p>
          </p:txBody>
        </p:sp>
        <p:sp>
          <p:nvSpPr>
            <p:cNvPr id="91" name="îŝḻiḑè">
              <a:extLst>
                <a:ext uri="{FF2B5EF4-FFF2-40B4-BE49-F238E27FC236}">
                  <a16:creationId xmlns:a16="http://schemas.microsoft.com/office/drawing/2014/main" xmlns:lc="http://schemas.openxmlformats.org/drawingml/2006/lockedCanvas" xmlns="" id="{6D6F30BE-8431-4B42-9731-962B7707099E}"/>
                </a:ext>
              </a:extLst>
            </p:cNvPr>
            <p:cNvSpPr/>
            <p:nvPr/>
          </p:nvSpPr>
          <p:spPr>
            <a:xfrm>
              <a:off x="3478995" y="2657400"/>
              <a:ext cx="724246" cy="738940"/>
            </a:xfrm>
            <a:prstGeom prst="ellipse">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nchor="ctr">
              <a:normAutofit/>
            </a:bodyPr>
            <a:lstStyle/>
            <a:p>
              <a:pPr algn="ctr"/>
              <a:endParaRPr/>
            </a:p>
          </p:txBody>
        </p:sp>
      </p:grpSp>
      <mc:AlternateContent xmlns:mc="http://schemas.openxmlformats.org/markup-compatibility/2006" xmlns:a14="http://schemas.microsoft.com/office/drawing/2010/main">
        <mc:Choice Requires="a14">
          <p:sp>
            <p:nvSpPr>
              <p:cNvPr id="115" name="114 Rectángulo"/>
              <p:cNvSpPr/>
              <p:nvPr/>
            </p:nvSpPr>
            <p:spPr>
              <a:xfrm>
                <a:off x="339922" y="4479697"/>
                <a:ext cx="2836052" cy="53347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r>
                        <a:rPr lang="es-MX" sz="1450" b="0" i="1" smtClean="0">
                          <a:latin typeface="Cambria Math"/>
                        </a:rPr>
                        <m:t>𝐴𝑐𝑡𝑖𝑣𝑜</m:t>
                      </m:r>
                      <m:r>
                        <a:rPr lang="es-MX" sz="1450" b="0" i="1" smtClean="0">
                          <a:latin typeface="Cambria Math"/>
                        </a:rPr>
                        <m:t> </m:t>
                      </m:r>
                      <m:r>
                        <a:rPr lang="es-MX" sz="1450" b="0" i="1" smtClean="0">
                          <a:latin typeface="Cambria Math"/>
                        </a:rPr>
                        <m:t>𝐶𝑜𝑟𝑟𝑖𝑒𝑛𝑡𝑒</m:t>
                      </m:r>
                      <m:r>
                        <a:rPr lang="es-MX" sz="1450" b="0" i="1" smtClean="0">
                          <a:latin typeface="Cambria Math"/>
                        </a:rPr>
                        <m:t> −</m:t>
                      </m:r>
                      <m:r>
                        <a:rPr lang="es-MX" sz="1450" b="0" i="1" smtClean="0">
                          <a:latin typeface="Cambria Math"/>
                        </a:rPr>
                        <m:t>𝑃𝑎𝑠𝑖𝑣𝑜</m:t>
                      </m:r>
                      <m:r>
                        <a:rPr lang="es-MX" sz="1450" b="0" i="1" smtClean="0">
                          <a:latin typeface="Cambria Math"/>
                        </a:rPr>
                        <m:t> </m:t>
                      </m:r>
                      <m:r>
                        <a:rPr lang="es-MX" sz="1450" b="0" i="1" smtClean="0">
                          <a:latin typeface="Cambria Math"/>
                        </a:rPr>
                        <m:t>𝐶𝑜𝑟𝑟𝑖𝑒𝑛𝑡𝑒</m:t>
                      </m:r>
                    </m:oMath>
                  </m:oMathPara>
                </a14:m>
                <a:endParaRPr lang="es-MX" sz="1450" dirty="0"/>
              </a:p>
            </p:txBody>
          </p:sp>
        </mc:Choice>
        <mc:Fallback xmlns="">
          <p:sp>
            <p:nvSpPr>
              <p:cNvPr id="115" name="114 Rectángulo"/>
              <p:cNvSpPr>
                <a:spLocks noRot="1" noChangeAspect="1" noMove="1" noResize="1" noEditPoints="1" noAdjustHandles="1" noChangeArrowheads="1" noChangeShapeType="1" noTextEdit="1"/>
              </p:cNvSpPr>
              <p:nvPr/>
            </p:nvSpPr>
            <p:spPr>
              <a:xfrm>
                <a:off x="339922" y="4479697"/>
                <a:ext cx="2836052" cy="533479"/>
              </a:xfrm>
              <a:prstGeom prst="rect">
                <a:avLst/>
              </a:prstGeom>
              <a:blipFill rotWithShape="1">
                <a:blip r:embed="rId4"/>
                <a:stretch>
                  <a:fillRect/>
                </a:stretch>
              </a:blipFill>
              <a:ln>
                <a:solidFill>
                  <a:schemeClr val="bg1"/>
                </a:solidFill>
              </a:ln>
            </p:spPr>
            <p:txBody>
              <a:bodyPr/>
              <a:lstStyle/>
              <a:p>
                <a:r>
                  <a:rPr lang="es-MX">
                    <a:noFill/>
                  </a:rPr>
                  <a:t> </a:t>
                </a:r>
              </a:p>
            </p:txBody>
          </p:sp>
        </mc:Fallback>
      </mc:AlternateContent>
      <p:sp>
        <p:nvSpPr>
          <p:cNvPr id="117" name="3d-building_63720"/>
          <p:cNvSpPr>
            <a:spLocks noChangeAspect="1"/>
          </p:cNvSpPr>
          <p:nvPr/>
        </p:nvSpPr>
        <p:spPr bwMode="auto">
          <a:xfrm>
            <a:off x="3568844" y="2636912"/>
            <a:ext cx="438130" cy="437515"/>
          </a:xfrm>
          <a:custGeom>
            <a:avLst/>
            <a:gdLst>
              <a:gd name="connsiteX0" fmla="*/ 303807 w 607614"/>
              <a:gd name="connsiteY0" fmla="*/ 546085 h 606761"/>
              <a:gd name="connsiteX1" fmla="*/ 283300 w 607614"/>
              <a:gd name="connsiteY1" fmla="*/ 566563 h 606761"/>
              <a:gd name="connsiteX2" fmla="*/ 303807 w 607614"/>
              <a:gd name="connsiteY2" fmla="*/ 586283 h 606761"/>
              <a:gd name="connsiteX3" fmla="*/ 324314 w 607614"/>
              <a:gd name="connsiteY3" fmla="*/ 566563 h 606761"/>
              <a:gd name="connsiteX4" fmla="*/ 303807 w 607614"/>
              <a:gd name="connsiteY4" fmla="*/ 546085 h 606761"/>
              <a:gd name="connsiteX5" fmla="*/ 445811 w 607614"/>
              <a:gd name="connsiteY5" fmla="*/ 404264 h 606761"/>
              <a:gd name="connsiteX6" fmla="*/ 526347 w 607614"/>
              <a:gd name="connsiteY6" fmla="*/ 404264 h 606761"/>
              <a:gd name="connsiteX7" fmla="*/ 526347 w 607614"/>
              <a:gd name="connsiteY7" fmla="*/ 455071 h 606761"/>
              <a:gd name="connsiteX8" fmla="*/ 445811 w 607614"/>
              <a:gd name="connsiteY8" fmla="*/ 455071 h 606761"/>
              <a:gd name="connsiteX9" fmla="*/ 354675 w 607614"/>
              <a:gd name="connsiteY9" fmla="*/ 404264 h 606761"/>
              <a:gd name="connsiteX10" fmla="*/ 435211 w 607614"/>
              <a:gd name="connsiteY10" fmla="*/ 404264 h 606761"/>
              <a:gd name="connsiteX11" fmla="*/ 435211 w 607614"/>
              <a:gd name="connsiteY11" fmla="*/ 455071 h 606761"/>
              <a:gd name="connsiteX12" fmla="*/ 354675 w 607614"/>
              <a:gd name="connsiteY12" fmla="*/ 455071 h 606761"/>
              <a:gd name="connsiteX13" fmla="*/ 263539 w 607614"/>
              <a:gd name="connsiteY13" fmla="*/ 404264 h 606761"/>
              <a:gd name="connsiteX14" fmla="*/ 344075 w 607614"/>
              <a:gd name="connsiteY14" fmla="*/ 404264 h 606761"/>
              <a:gd name="connsiteX15" fmla="*/ 344075 w 607614"/>
              <a:gd name="connsiteY15" fmla="*/ 455071 h 606761"/>
              <a:gd name="connsiteX16" fmla="*/ 263539 w 607614"/>
              <a:gd name="connsiteY16" fmla="*/ 455071 h 606761"/>
              <a:gd name="connsiteX17" fmla="*/ 172403 w 607614"/>
              <a:gd name="connsiteY17" fmla="*/ 404264 h 606761"/>
              <a:gd name="connsiteX18" fmla="*/ 252939 w 607614"/>
              <a:gd name="connsiteY18" fmla="*/ 404264 h 606761"/>
              <a:gd name="connsiteX19" fmla="*/ 252939 w 607614"/>
              <a:gd name="connsiteY19" fmla="*/ 455071 h 606761"/>
              <a:gd name="connsiteX20" fmla="*/ 172403 w 607614"/>
              <a:gd name="connsiteY20" fmla="*/ 455071 h 606761"/>
              <a:gd name="connsiteX21" fmla="*/ 81267 w 607614"/>
              <a:gd name="connsiteY21" fmla="*/ 404264 h 606761"/>
              <a:gd name="connsiteX22" fmla="*/ 161803 w 607614"/>
              <a:gd name="connsiteY22" fmla="*/ 404264 h 606761"/>
              <a:gd name="connsiteX23" fmla="*/ 161803 w 607614"/>
              <a:gd name="connsiteY23" fmla="*/ 455071 h 606761"/>
              <a:gd name="connsiteX24" fmla="*/ 81267 w 607614"/>
              <a:gd name="connsiteY24" fmla="*/ 455071 h 606761"/>
              <a:gd name="connsiteX25" fmla="*/ 81267 w 607614"/>
              <a:gd name="connsiteY25" fmla="*/ 333719 h 606761"/>
              <a:gd name="connsiteX26" fmla="*/ 161803 w 607614"/>
              <a:gd name="connsiteY26" fmla="*/ 333719 h 606761"/>
              <a:gd name="connsiteX27" fmla="*/ 161803 w 607614"/>
              <a:gd name="connsiteY27" fmla="*/ 384526 h 606761"/>
              <a:gd name="connsiteX28" fmla="*/ 81267 w 607614"/>
              <a:gd name="connsiteY28" fmla="*/ 384526 h 606761"/>
              <a:gd name="connsiteX29" fmla="*/ 354675 w 607614"/>
              <a:gd name="connsiteY29" fmla="*/ 282911 h 606761"/>
              <a:gd name="connsiteX30" fmla="*/ 435211 w 607614"/>
              <a:gd name="connsiteY30" fmla="*/ 282911 h 606761"/>
              <a:gd name="connsiteX31" fmla="*/ 435211 w 607614"/>
              <a:gd name="connsiteY31" fmla="*/ 384525 h 606761"/>
              <a:gd name="connsiteX32" fmla="*/ 354675 w 607614"/>
              <a:gd name="connsiteY32" fmla="*/ 384525 h 606761"/>
              <a:gd name="connsiteX33" fmla="*/ 172403 w 607614"/>
              <a:gd name="connsiteY33" fmla="*/ 273042 h 606761"/>
              <a:gd name="connsiteX34" fmla="*/ 252939 w 607614"/>
              <a:gd name="connsiteY34" fmla="*/ 273042 h 606761"/>
              <a:gd name="connsiteX35" fmla="*/ 252939 w 607614"/>
              <a:gd name="connsiteY35" fmla="*/ 384525 h 606761"/>
              <a:gd name="connsiteX36" fmla="*/ 172403 w 607614"/>
              <a:gd name="connsiteY36" fmla="*/ 384525 h 606761"/>
              <a:gd name="connsiteX37" fmla="*/ 263539 w 607614"/>
              <a:gd name="connsiteY37" fmla="*/ 212366 h 606761"/>
              <a:gd name="connsiteX38" fmla="*/ 344075 w 607614"/>
              <a:gd name="connsiteY38" fmla="*/ 212366 h 606761"/>
              <a:gd name="connsiteX39" fmla="*/ 344075 w 607614"/>
              <a:gd name="connsiteY39" fmla="*/ 384525 h 606761"/>
              <a:gd name="connsiteX40" fmla="*/ 263539 w 607614"/>
              <a:gd name="connsiteY40" fmla="*/ 384525 h 606761"/>
              <a:gd name="connsiteX41" fmla="*/ 101064 w 607614"/>
              <a:gd name="connsiteY41" fmla="*/ 161559 h 606761"/>
              <a:gd name="connsiteX42" fmla="*/ 151933 w 607614"/>
              <a:gd name="connsiteY42" fmla="*/ 161559 h 606761"/>
              <a:gd name="connsiteX43" fmla="*/ 155729 w 607614"/>
              <a:gd name="connsiteY43" fmla="*/ 162317 h 606761"/>
              <a:gd name="connsiteX44" fmla="*/ 161044 w 607614"/>
              <a:gd name="connsiteY44" fmla="*/ 168385 h 606761"/>
              <a:gd name="connsiteX45" fmla="*/ 161803 w 607614"/>
              <a:gd name="connsiteY45" fmla="*/ 172177 h 606761"/>
              <a:gd name="connsiteX46" fmla="*/ 161803 w 607614"/>
              <a:gd name="connsiteY46" fmla="*/ 222235 h 606761"/>
              <a:gd name="connsiteX47" fmla="*/ 151933 w 607614"/>
              <a:gd name="connsiteY47" fmla="*/ 232853 h 606761"/>
              <a:gd name="connsiteX48" fmla="*/ 142063 w 607614"/>
              <a:gd name="connsiteY48" fmla="*/ 222235 h 606761"/>
              <a:gd name="connsiteX49" fmla="*/ 142063 w 607614"/>
              <a:gd name="connsiteY49" fmla="*/ 196448 h 606761"/>
              <a:gd name="connsiteX50" fmla="*/ 88158 w 607614"/>
              <a:gd name="connsiteY50" fmla="*/ 249539 h 606761"/>
              <a:gd name="connsiteX51" fmla="*/ 81324 w 607614"/>
              <a:gd name="connsiteY51" fmla="*/ 252573 h 606761"/>
              <a:gd name="connsiteX52" fmla="*/ 73732 w 607614"/>
              <a:gd name="connsiteY52" fmla="*/ 249539 h 606761"/>
              <a:gd name="connsiteX53" fmla="*/ 73732 w 607614"/>
              <a:gd name="connsiteY53" fmla="*/ 235887 h 606761"/>
              <a:gd name="connsiteX54" fmla="*/ 127638 w 607614"/>
              <a:gd name="connsiteY54" fmla="*/ 182037 h 606761"/>
              <a:gd name="connsiteX55" fmla="*/ 101064 w 607614"/>
              <a:gd name="connsiteY55" fmla="*/ 182037 h 606761"/>
              <a:gd name="connsiteX56" fmla="*/ 91194 w 607614"/>
              <a:gd name="connsiteY56" fmla="*/ 172177 h 606761"/>
              <a:gd name="connsiteX57" fmla="*/ 101064 w 607614"/>
              <a:gd name="connsiteY57" fmla="*/ 161559 h 606761"/>
              <a:gd name="connsiteX58" fmla="*/ 445811 w 607614"/>
              <a:gd name="connsiteY58" fmla="*/ 151690 h 606761"/>
              <a:gd name="connsiteX59" fmla="*/ 526347 w 607614"/>
              <a:gd name="connsiteY59" fmla="*/ 151690 h 606761"/>
              <a:gd name="connsiteX60" fmla="*/ 526347 w 607614"/>
              <a:gd name="connsiteY60" fmla="*/ 384525 h 606761"/>
              <a:gd name="connsiteX61" fmla="*/ 445811 w 607614"/>
              <a:gd name="connsiteY61" fmla="*/ 384525 h 606761"/>
              <a:gd name="connsiteX62" fmla="*/ 40254 w 607614"/>
              <a:gd name="connsiteY62" fmla="*/ 81154 h 606761"/>
              <a:gd name="connsiteX63" fmla="*/ 40254 w 607614"/>
              <a:gd name="connsiteY63" fmla="*/ 485409 h 606761"/>
              <a:gd name="connsiteX64" fmla="*/ 567360 w 607614"/>
              <a:gd name="connsiteY64" fmla="*/ 485409 h 606761"/>
              <a:gd name="connsiteX65" fmla="*/ 567360 w 607614"/>
              <a:gd name="connsiteY65" fmla="*/ 81154 h 606761"/>
              <a:gd name="connsiteX66" fmla="*/ 0 w 607614"/>
              <a:gd name="connsiteY66" fmla="*/ 0 h 606761"/>
              <a:gd name="connsiteX67" fmla="*/ 607614 w 607614"/>
              <a:gd name="connsiteY67" fmla="*/ 0 h 606761"/>
              <a:gd name="connsiteX68" fmla="*/ 607614 w 607614"/>
              <a:gd name="connsiteY68" fmla="*/ 81154 h 606761"/>
              <a:gd name="connsiteX69" fmla="*/ 587107 w 607614"/>
              <a:gd name="connsiteY69" fmla="*/ 81154 h 606761"/>
              <a:gd name="connsiteX70" fmla="*/ 587107 w 607614"/>
              <a:gd name="connsiteY70" fmla="*/ 485409 h 606761"/>
              <a:gd name="connsiteX71" fmla="*/ 597740 w 607614"/>
              <a:gd name="connsiteY71" fmla="*/ 485409 h 606761"/>
              <a:gd name="connsiteX72" fmla="*/ 607614 w 607614"/>
              <a:gd name="connsiteY72" fmla="*/ 495269 h 606761"/>
              <a:gd name="connsiteX73" fmla="*/ 597740 w 607614"/>
              <a:gd name="connsiteY73" fmla="*/ 505887 h 606761"/>
              <a:gd name="connsiteX74" fmla="*/ 587107 w 607614"/>
              <a:gd name="connsiteY74" fmla="*/ 505887 h 606761"/>
              <a:gd name="connsiteX75" fmla="*/ 313681 w 607614"/>
              <a:gd name="connsiteY75" fmla="*/ 505887 h 606761"/>
              <a:gd name="connsiteX76" fmla="*/ 313681 w 607614"/>
              <a:gd name="connsiteY76" fmla="*/ 525607 h 606761"/>
              <a:gd name="connsiteX77" fmla="*/ 313681 w 607614"/>
              <a:gd name="connsiteY77" fmla="*/ 527124 h 606761"/>
              <a:gd name="connsiteX78" fmla="*/ 344061 w 607614"/>
              <a:gd name="connsiteY78" fmla="*/ 566563 h 606761"/>
              <a:gd name="connsiteX79" fmla="*/ 303807 w 607614"/>
              <a:gd name="connsiteY79" fmla="*/ 606761 h 606761"/>
              <a:gd name="connsiteX80" fmla="*/ 263553 w 607614"/>
              <a:gd name="connsiteY80" fmla="*/ 566563 h 606761"/>
              <a:gd name="connsiteX81" fmla="*/ 293933 w 607614"/>
              <a:gd name="connsiteY81" fmla="*/ 527124 h 606761"/>
              <a:gd name="connsiteX82" fmla="*/ 293933 w 607614"/>
              <a:gd name="connsiteY82" fmla="*/ 525607 h 606761"/>
              <a:gd name="connsiteX83" fmla="*/ 293933 w 607614"/>
              <a:gd name="connsiteY83" fmla="*/ 505887 h 606761"/>
              <a:gd name="connsiteX84" fmla="*/ 20507 w 607614"/>
              <a:gd name="connsiteY84" fmla="*/ 505887 h 606761"/>
              <a:gd name="connsiteX85" fmla="*/ 9874 w 607614"/>
              <a:gd name="connsiteY85" fmla="*/ 505887 h 606761"/>
              <a:gd name="connsiteX86" fmla="*/ 0 w 607614"/>
              <a:gd name="connsiteY86" fmla="*/ 495269 h 606761"/>
              <a:gd name="connsiteX87" fmla="*/ 9874 w 607614"/>
              <a:gd name="connsiteY87" fmla="*/ 485409 h 606761"/>
              <a:gd name="connsiteX88" fmla="*/ 20507 w 607614"/>
              <a:gd name="connsiteY88" fmla="*/ 485409 h 606761"/>
              <a:gd name="connsiteX89" fmla="*/ 20507 w 607614"/>
              <a:gd name="connsiteY89" fmla="*/ 81154 h 606761"/>
              <a:gd name="connsiteX90" fmla="*/ 0 w 607614"/>
              <a:gd name="connsiteY90" fmla="*/ 81154 h 60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607614" h="606761">
                <a:moveTo>
                  <a:pt x="303807" y="546085"/>
                </a:moveTo>
                <a:cubicBezTo>
                  <a:pt x="292414" y="546085"/>
                  <a:pt x="283300" y="555186"/>
                  <a:pt x="283300" y="566563"/>
                </a:cubicBezTo>
                <a:cubicBezTo>
                  <a:pt x="283300" y="577181"/>
                  <a:pt x="292414" y="586283"/>
                  <a:pt x="303807" y="586283"/>
                </a:cubicBezTo>
                <a:cubicBezTo>
                  <a:pt x="315200" y="586283"/>
                  <a:pt x="324314" y="577181"/>
                  <a:pt x="324314" y="566563"/>
                </a:cubicBezTo>
                <a:cubicBezTo>
                  <a:pt x="324314" y="555186"/>
                  <a:pt x="315200" y="546085"/>
                  <a:pt x="303807" y="546085"/>
                </a:cubicBezTo>
                <a:close/>
                <a:moveTo>
                  <a:pt x="445811" y="404264"/>
                </a:moveTo>
                <a:lnTo>
                  <a:pt x="526347" y="404264"/>
                </a:lnTo>
                <a:lnTo>
                  <a:pt x="526347" y="455071"/>
                </a:lnTo>
                <a:lnTo>
                  <a:pt x="445811" y="455071"/>
                </a:lnTo>
                <a:close/>
                <a:moveTo>
                  <a:pt x="354675" y="404264"/>
                </a:moveTo>
                <a:lnTo>
                  <a:pt x="435211" y="404264"/>
                </a:lnTo>
                <a:lnTo>
                  <a:pt x="435211" y="455071"/>
                </a:lnTo>
                <a:lnTo>
                  <a:pt x="354675" y="455071"/>
                </a:lnTo>
                <a:close/>
                <a:moveTo>
                  <a:pt x="263539" y="404264"/>
                </a:moveTo>
                <a:lnTo>
                  <a:pt x="344075" y="404264"/>
                </a:lnTo>
                <a:lnTo>
                  <a:pt x="344075" y="455071"/>
                </a:lnTo>
                <a:lnTo>
                  <a:pt x="263539" y="455071"/>
                </a:lnTo>
                <a:close/>
                <a:moveTo>
                  <a:pt x="172403" y="404264"/>
                </a:moveTo>
                <a:lnTo>
                  <a:pt x="252939" y="404264"/>
                </a:lnTo>
                <a:lnTo>
                  <a:pt x="252939" y="455071"/>
                </a:lnTo>
                <a:lnTo>
                  <a:pt x="172403" y="455071"/>
                </a:lnTo>
                <a:close/>
                <a:moveTo>
                  <a:pt x="81267" y="404264"/>
                </a:moveTo>
                <a:lnTo>
                  <a:pt x="161803" y="404264"/>
                </a:lnTo>
                <a:lnTo>
                  <a:pt x="161803" y="455071"/>
                </a:lnTo>
                <a:lnTo>
                  <a:pt x="81267" y="455071"/>
                </a:lnTo>
                <a:close/>
                <a:moveTo>
                  <a:pt x="81267" y="333719"/>
                </a:moveTo>
                <a:lnTo>
                  <a:pt x="161803" y="333719"/>
                </a:lnTo>
                <a:lnTo>
                  <a:pt x="161803" y="384526"/>
                </a:lnTo>
                <a:lnTo>
                  <a:pt x="81267" y="384526"/>
                </a:lnTo>
                <a:close/>
                <a:moveTo>
                  <a:pt x="354675" y="282911"/>
                </a:moveTo>
                <a:lnTo>
                  <a:pt x="435211" y="282911"/>
                </a:lnTo>
                <a:lnTo>
                  <a:pt x="435211" y="384525"/>
                </a:lnTo>
                <a:lnTo>
                  <a:pt x="354675" y="384525"/>
                </a:lnTo>
                <a:close/>
                <a:moveTo>
                  <a:pt x="172403" y="273042"/>
                </a:moveTo>
                <a:lnTo>
                  <a:pt x="252939" y="273042"/>
                </a:lnTo>
                <a:lnTo>
                  <a:pt x="252939" y="384525"/>
                </a:lnTo>
                <a:lnTo>
                  <a:pt x="172403" y="384525"/>
                </a:lnTo>
                <a:close/>
                <a:moveTo>
                  <a:pt x="263539" y="212366"/>
                </a:moveTo>
                <a:lnTo>
                  <a:pt x="344075" y="212366"/>
                </a:lnTo>
                <a:lnTo>
                  <a:pt x="344075" y="384525"/>
                </a:lnTo>
                <a:lnTo>
                  <a:pt x="263539" y="384525"/>
                </a:lnTo>
                <a:close/>
                <a:moveTo>
                  <a:pt x="101064" y="161559"/>
                </a:moveTo>
                <a:lnTo>
                  <a:pt x="151933" y="161559"/>
                </a:lnTo>
                <a:cubicBezTo>
                  <a:pt x="153451" y="161559"/>
                  <a:pt x="154211" y="162317"/>
                  <a:pt x="155729" y="162317"/>
                </a:cubicBezTo>
                <a:cubicBezTo>
                  <a:pt x="158007" y="163834"/>
                  <a:pt x="160285" y="165351"/>
                  <a:pt x="161044" y="168385"/>
                </a:cubicBezTo>
                <a:cubicBezTo>
                  <a:pt x="161803" y="169144"/>
                  <a:pt x="161803" y="170660"/>
                  <a:pt x="161803" y="172177"/>
                </a:cubicBezTo>
                <a:lnTo>
                  <a:pt x="161803" y="222235"/>
                </a:lnTo>
                <a:cubicBezTo>
                  <a:pt x="161803" y="228303"/>
                  <a:pt x="157248" y="232853"/>
                  <a:pt x="151933" y="232853"/>
                </a:cubicBezTo>
                <a:cubicBezTo>
                  <a:pt x="146618" y="232853"/>
                  <a:pt x="142063" y="228303"/>
                  <a:pt x="142063" y="222235"/>
                </a:cubicBezTo>
                <a:lnTo>
                  <a:pt x="142063" y="196448"/>
                </a:lnTo>
                <a:lnTo>
                  <a:pt x="88158" y="249539"/>
                </a:lnTo>
                <a:cubicBezTo>
                  <a:pt x="85880" y="251815"/>
                  <a:pt x="83602" y="252573"/>
                  <a:pt x="81324" y="252573"/>
                </a:cubicBezTo>
                <a:cubicBezTo>
                  <a:pt x="78288" y="252573"/>
                  <a:pt x="76010" y="251815"/>
                  <a:pt x="73732" y="249539"/>
                </a:cubicBezTo>
                <a:cubicBezTo>
                  <a:pt x="69936" y="245747"/>
                  <a:pt x="69936" y="239679"/>
                  <a:pt x="73732" y="235887"/>
                </a:cubicBezTo>
                <a:lnTo>
                  <a:pt x="127638" y="182037"/>
                </a:lnTo>
                <a:lnTo>
                  <a:pt x="101064" y="182037"/>
                </a:lnTo>
                <a:cubicBezTo>
                  <a:pt x="95750" y="182037"/>
                  <a:pt x="91194" y="177486"/>
                  <a:pt x="91194" y="172177"/>
                </a:cubicBezTo>
                <a:cubicBezTo>
                  <a:pt x="91194" y="166110"/>
                  <a:pt x="95750" y="161559"/>
                  <a:pt x="101064" y="161559"/>
                </a:cubicBezTo>
                <a:close/>
                <a:moveTo>
                  <a:pt x="445811" y="151690"/>
                </a:moveTo>
                <a:lnTo>
                  <a:pt x="526347" y="151690"/>
                </a:lnTo>
                <a:lnTo>
                  <a:pt x="526347" y="384525"/>
                </a:lnTo>
                <a:lnTo>
                  <a:pt x="445811" y="384525"/>
                </a:lnTo>
                <a:close/>
                <a:moveTo>
                  <a:pt x="40254" y="81154"/>
                </a:moveTo>
                <a:lnTo>
                  <a:pt x="40254" y="485409"/>
                </a:lnTo>
                <a:lnTo>
                  <a:pt x="567360" y="485409"/>
                </a:lnTo>
                <a:lnTo>
                  <a:pt x="567360" y="81154"/>
                </a:lnTo>
                <a:close/>
                <a:moveTo>
                  <a:pt x="0" y="0"/>
                </a:moveTo>
                <a:lnTo>
                  <a:pt x="607614" y="0"/>
                </a:lnTo>
                <a:lnTo>
                  <a:pt x="607614" y="81154"/>
                </a:lnTo>
                <a:lnTo>
                  <a:pt x="587107" y="81154"/>
                </a:lnTo>
                <a:lnTo>
                  <a:pt x="587107" y="485409"/>
                </a:lnTo>
                <a:lnTo>
                  <a:pt x="597740" y="485409"/>
                </a:lnTo>
                <a:cubicBezTo>
                  <a:pt x="603057" y="485409"/>
                  <a:pt x="607614" y="489960"/>
                  <a:pt x="607614" y="495269"/>
                </a:cubicBezTo>
                <a:cubicBezTo>
                  <a:pt x="607614" y="501336"/>
                  <a:pt x="603057" y="505887"/>
                  <a:pt x="597740" y="505887"/>
                </a:cubicBezTo>
                <a:lnTo>
                  <a:pt x="587107" y="505887"/>
                </a:lnTo>
                <a:lnTo>
                  <a:pt x="313681" y="505887"/>
                </a:lnTo>
                <a:lnTo>
                  <a:pt x="313681" y="525607"/>
                </a:lnTo>
                <a:cubicBezTo>
                  <a:pt x="313681" y="526365"/>
                  <a:pt x="313681" y="527124"/>
                  <a:pt x="313681" y="527124"/>
                </a:cubicBezTo>
                <a:cubicBezTo>
                  <a:pt x="331150" y="531674"/>
                  <a:pt x="344061" y="547602"/>
                  <a:pt x="344061" y="566563"/>
                </a:cubicBezTo>
                <a:cubicBezTo>
                  <a:pt x="344061" y="588558"/>
                  <a:pt x="325833" y="606761"/>
                  <a:pt x="303807" y="606761"/>
                </a:cubicBezTo>
                <a:cubicBezTo>
                  <a:pt x="281781" y="606761"/>
                  <a:pt x="263553" y="588558"/>
                  <a:pt x="263553" y="566563"/>
                </a:cubicBezTo>
                <a:cubicBezTo>
                  <a:pt x="263553" y="547602"/>
                  <a:pt x="276464" y="531674"/>
                  <a:pt x="293933" y="527124"/>
                </a:cubicBezTo>
                <a:cubicBezTo>
                  <a:pt x="293933" y="527124"/>
                  <a:pt x="293933" y="526365"/>
                  <a:pt x="293933" y="525607"/>
                </a:cubicBezTo>
                <a:lnTo>
                  <a:pt x="293933" y="505887"/>
                </a:lnTo>
                <a:lnTo>
                  <a:pt x="20507" y="505887"/>
                </a:lnTo>
                <a:lnTo>
                  <a:pt x="9874" y="505887"/>
                </a:lnTo>
                <a:cubicBezTo>
                  <a:pt x="4557" y="505887"/>
                  <a:pt x="0" y="501336"/>
                  <a:pt x="0" y="495269"/>
                </a:cubicBezTo>
                <a:cubicBezTo>
                  <a:pt x="0" y="489960"/>
                  <a:pt x="4557" y="485409"/>
                  <a:pt x="9874" y="485409"/>
                </a:cubicBezTo>
                <a:lnTo>
                  <a:pt x="20507" y="485409"/>
                </a:lnTo>
                <a:lnTo>
                  <a:pt x="20507" y="81154"/>
                </a:lnTo>
                <a:lnTo>
                  <a:pt x="0" y="81154"/>
                </a:lnTo>
                <a:close/>
              </a:path>
            </a:pathLst>
          </a:custGeom>
          <a:solidFill>
            <a:schemeClr val="accent1">
              <a:lumMod val="75000"/>
            </a:schemeClr>
          </a:solidFill>
          <a:ln>
            <a:solidFill>
              <a:schemeClr val="tx1"/>
            </a:solidFill>
          </a:ln>
        </p:spPr>
        <p:txBody>
          <a:bodyPr/>
          <a:lstStyle/>
          <a:p>
            <a:endParaRPr lang="es-MX"/>
          </a:p>
        </p:txBody>
      </p:sp>
      <p:sp>
        <p:nvSpPr>
          <p:cNvPr id="120" name="íṩlíďe">
            <a:extLst>
              <a:ext uri="{FF2B5EF4-FFF2-40B4-BE49-F238E27FC236}">
                <a16:creationId xmlns:a16="http://schemas.microsoft.com/office/drawing/2014/main" xmlns:lc="http://schemas.openxmlformats.org/drawingml/2006/lockedCanvas" xmlns="" id="{BA71DAFD-30BC-49CC-94C8-88C4527FA0B9}"/>
              </a:ext>
            </a:extLst>
          </p:cNvPr>
          <p:cNvSpPr/>
          <p:nvPr/>
        </p:nvSpPr>
        <p:spPr>
          <a:xfrm>
            <a:off x="9263558" y="2492896"/>
            <a:ext cx="2232248" cy="405694"/>
          </a:xfrm>
          <a:prstGeom prst="rect">
            <a:avLst/>
          </a:prstGeom>
          <a:noFill/>
          <a:ln>
            <a:noFill/>
          </a:ln>
        </p:spPr>
        <p:txBody>
          <a:bodyPr wrap="square" lIns="91440" tIns="45720" rIns="91440" bIns="45720" anchor="ctr" anchorCtr="0">
            <a:normAutofit/>
          </a:bodyPr>
          <a:lstStyle/>
          <a:p>
            <a:pPr algn="ctr">
              <a:spcBef>
                <a:spcPct val="0"/>
              </a:spcBef>
            </a:pPr>
            <a:r>
              <a:rPr lang="en-US" altLang="zh-CN" b="1" u="sng" dirty="0" smtClean="0">
                <a:latin typeface="Andalus" panose="02020603050405020304" pitchFamily="18" charset="-78"/>
                <a:cs typeface="Andalus" panose="02020603050405020304" pitchFamily="18" charset="-78"/>
              </a:rPr>
              <a:t>RAZÓN DE DEUDA</a:t>
            </a:r>
            <a:endParaRPr lang="en-US" altLang="zh-CN" b="1" u="sng" dirty="0">
              <a:latin typeface="Andalus" panose="02020603050405020304" pitchFamily="18" charset="-78"/>
              <a:cs typeface="Andalus" panose="02020603050405020304" pitchFamily="18" charset="-78"/>
            </a:endParaRPr>
          </a:p>
        </p:txBody>
      </p:sp>
      <mc:AlternateContent xmlns:mc="http://schemas.openxmlformats.org/markup-compatibility/2006" xmlns:a14="http://schemas.microsoft.com/office/drawing/2010/main">
        <mc:Choice Requires="a14">
          <p:sp>
            <p:nvSpPr>
              <p:cNvPr id="121" name="120 Rectángulo"/>
              <p:cNvSpPr/>
              <p:nvPr/>
            </p:nvSpPr>
            <p:spPr>
              <a:xfrm>
                <a:off x="9407574" y="2924944"/>
                <a:ext cx="1872208" cy="51616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f>
                        <m:fPr>
                          <m:ctrlPr>
                            <a:rPr lang="es-MX" sz="1450" i="1" smtClean="0">
                              <a:latin typeface="Cambria Math"/>
                            </a:rPr>
                          </m:ctrlPr>
                        </m:fPr>
                        <m:num>
                          <m:r>
                            <a:rPr lang="es-MX" sz="1450" b="0" i="1" smtClean="0">
                              <a:latin typeface="Cambria Math"/>
                            </a:rPr>
                            <m:t>𝑃𝑎𝑠𝑖𝑣𝑜</m:t>
                          </m:r>
                          <m:r>
                            <a:rPr lang="es-MX" sz="1450" b="0" i="1" smtClean="0">
                              <a:latin typeface="Cambria Math"/>
                            </a:rPr>
                            <m:t> </m:t>
                          </m:r>
                          <m:r>
                            <a:rPr lang="es-MX" sz="1450" b="0" i="1" smtClean="0">
                              <a:latin typeface="Cambria Math"/>
                            </a:rPr>
                            <m:t>𝑇𝑜𝑡𝑎𝑙</m:t>
                          </m:r>
                        </m:num>
                        <m:den>
                          <m:r>
                            <a:rPr lang="es-MX" sz="1450" b="0" i="1" smtClean="0">
                              <a:latin typeface="Cambria Math"/>
                            </a:rPr>
                            <m:t>𝐴𝑐𝑡𝑖𝑣𝑜</m:t>
                          </m:r>
                          <m:r>
                            <a:rPr lang="es-MX" sz="1450" b="0" i="1" smtClean="0">
                              <a:latin typeface="Cambria Math"/>
                            </a:rPr>
                            <m:t> </m:t>
                          </m:r>
                          <m:r>
                            <a:rPr lang="es-MX" sz="1450" b="0" i="1" smtClean="0">
                              <a:latin typeface="Cambria Math"/>
                            </a:rPr>
                            <m:t>𝑇𝑜𝑡𝑎𝑙</m:t>
                          </m:r>
                        </m:den>
                      </m:f>
                    </m:oMath>
                  </m:oMathPara>
                </a14:m>
                <a:endParaRPr lang="es-MX" sz="1450" dirty="0">
                  <a:latin typeface="Andalus" panose="02020603050405020304" pitchFamily="18" charset="-78"/>
                  <a:cs typeface="Andalus" panose="02020603050405020304" pitchFamily="18" charset="-78"/>
                </a:endParaRPr>
              </a:p>
            </p:txBody>
          </p:sp>
        </mc:Choice>
        <mc:Fallback xmlns="">
          <p:sp>
            <p:nvSpPr>
              <p:cNvPr id="121" name="120 Rectángulo"/>
              <p:cNvSpPr>
                <a:spLocks noRot="1" noChangeAspect="1" noMove="1" noResize="1" noEditPoints="1" noAdjustHandles="1" noChangeArrowheads="1" noChangeShapeType="1" noTextEdit="1"/>
              </p:cNvSpPr>
              <p:nvPr/>
            </p:nvSpPr>
            <p:spPr>
              <a:xfrm>
                <a:off x="9407574" y="2924944"/>
                <a:ext cx="1872208" cy="516167"/>
              </a:xfrm>
              <a:prstGeom prst="rect">
                <a:avLst/>
              </a:prstGeom>
              <a:blipFill rotWithShape="1">
                <a:blip r:embed="rId5"/>
                <a:stretch>
                  <a:fillRect/>
                </a:stretch>
              </a:blipFill>
              <a:ln>
                <a:solidFill>
                  <a:schemeClr val="bg1"/>
                </a:solidFill>
              </a:ln>
            </p:spPr>
            <p:txBody>
              <a:bodyPr/>
              <a:lstStyle/>
              <a:p>
                <a:r>
                  <a:rPr lang="es-MX">
                    <a:noFill/>
                  </a:rPr>
                  <a:t> </a:t>
                </a:r>
              </a:p>
            </p:txBody>
          </p:sp>
        </mc:Fallback>
      </mc:AlternateContent>
      <p:sp>
        <p:nvSpPr>
          <p:cNvPr id="122" name="îśľíḋé">
            <a:extLst>
              <a:ext uri="{FF2B5EF4-FFF2-40B4-BE49-F238E27FC236}">
                <a16:creationId xmlns:a16="http://schemas.microsoft.com/office/drawing/2014/main" xmlns:lc="http://schemas.openxmlformats.org/drawingml/2006/lockedCanvas" xmlns="" id="{D77FD1CA-E89E-438B-BC94-9608E42CB276}"/>
              </a:ext>
            </a:extLst>
          </p:cNvPr>
          <p:cNvSpPr/>
          <p:nvPr/>
        </p:nvSpPr>
        <p:spPr>
          <a:xfrm>
            <a:off x="9335566" y="3933056"/>
            <a:ext cx="2367067" cy="500092"/>
          </a:xfrm>
          <a:prstGeom prst="rect">
            <a:avLst/>
          </a:prstGeom>
          <a:noFill/>
          <a:ln>
            <a:noFill/>
          </a:ln>
        </p:spPr>
        <p:txBody>
          <a:bodyPr wrap="square" lIns="91440" tIns="45720" rIns="91440" bIns="45720" anchor="ctr" anchorCtr="0">
            <a:noAutofit/>
          </a:bodyPr>
          <a:lstStyle/>
          <a:p>
            <a:pPr algn="ctr">
              <a:spcBef>
                <a:spcPct val="0"/>
              </a:spcBef>
            </a:pPr>
            <a:r>
              <a:rPr lang="en-US" altLang="zh-CN" b="1" u="sng" dirty="0" smtClean="0">
                <a:latin typeface="Andalus" panose="02020603050405020304" pitchFamily="18" charset="-78"/>
                <a:cs typeface="Andalus" panose="02020603050405020304" pitchFamily="18" charset="-78"/>
              </a:rPr>
              <a:t>ENDEUDAMIENTO </a:t>
            </a:r>
          </a:p>
          <a:p>
            <a:pPr algn="ctr">
              <a:spcBef>
                <a:spcPct val="0"/>
              </a:spcBef>
            </a:pPr>
            <a:r>
              <a:rPr lang="en-US" altLang="zh-CN" b="1" u="sng" dirty="0" smtClean="0">
                <a:latin typeface="Andalus" panose="02020603050405020304" pitchFamily="18" charset="-78"/>
                <a:cs typeface="Andalus" panose="02020603050405020304" pitchFamily="18" charset="-78"/>
              </a:rPr>
              <a:t>PATRIMONIAL</a:t>
            </a:r>
            <a:endParaRPr lang="en-US" altLang="zh-CN" b="1" u="sng" dirty="0">
              <a:latin typeface="Andalus" panose="02020603050405020304" pitchFamily="18" charset="-78"/>
              <a:cs typeface="Andalus" panose="02020603050405020304" pitchFamily="18" charset="-78"/>
            </a:endParaRPr>
          </a:p>
        </p:txBody>
      </p:sp>
      <mc:AlternateContent xmlns:mc="http://schemas.openxmlformats.org/markup-compatibility/2006" xmlns:a14="http://schemas.microsoft.com/office/drawing/2010/main">
        <mc:Choice Requires="a14">
          <p:sp>
            <p:nvSpPr>
              <p:cNvPr id="123" name="122 Rectángulo"/>
              <p:cNvSpPr/>
              <p:nvPr/>
            </p:nvSpPr>
            <p:spPr>
              <a:xfrm>
                <a:off x="9479582" y="4509120"/>
                <a:ext cx="1872208" cy="51456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f>
                        <m:fPr>
                          <m:ctrlPr>
                            <a:rPr lang="es-MX" sz="1450" i="1" smtClean="0">
                              <a:latin typeface="Cambria Math"/>
                            </a:rPr>
                          </m:ctrlPr>
                        </m:fPr>
                        <m:num>
                          <m:r>
                            <a:rPr lang="es-MX" sz="1450" b="0" i="1" smtClean="0">
                              <a:latin typeface="Cambria Math"/>
                            </a:rPr>
                            <m:t>𝑃𝑎𝑠𝑖𝑣𝑜</m:t>
                          </m:r>
                          <m:r>
                            <a:rPr lang="es-MX" sz="1450" b="0" i="1" smtClean="0">
                              <a:latin typeface="Cambria Math"/>
                            </a:rPr>
                            <m:t> </m:t>
                          </m:r>
                          <m:r>
                            <a:rPr lang="es-MX" sz="1450" b="0" i="1" smtClean="0">
                              <a:latin typeface="Cambria Math"/>
                            </a:rPr>
                            <m:t>𝑇𝑜𝑡𝑎𝑙</m:t>
                          </m:r>
                        </m:num>
                        <m:den>
                          <m:r>
                            <a:rPr lang="es-MX" sz="1450" b="0" i="1" smtClean="0">
                              <a:latin typeface="Cambria Math"/>
                            </a:rPr>
                            <m:t>𝑃𝑎𝑡𝑟𝑖𝑚𝑜𝑛𝑖𝑜</m:t>
                          </m:r>
                        </m:den>
                      </m:f>
                    </m:oMath>
                  </m:oMathPara>
                </a14:m>
                <a:endParaRPr lang="es-MX" sz="1450" dirty="0">
                  <a:latin typeface="Andalus" panose="02020603050405020304" pitchFamily="18" charset="-78"/>
                  <a:cs typeface="Andalus" panose="02020603050405020304" pitchFamily="18" charset="-78"/>
                </a:endParaRPr>
              </a:p>
            </p:txBody>
          </p:sp>
        </mc:Choice>
        <mc:Fallback xmlns="">
          <p:sp>
            <p:nvSpPr>
              <p:cNvPr id="123" name="122 Rectángulo"/>
              <p:cNvSpPr>
                <a:spLocks noRot="1" noChangeAspect="1" noMove="1" noResize="1" noEditPoints="1" noAdjustHandles="1" noChangeArrowheads="1" noChangeShapeType="1" noTextEdit="1"/>
              </p:cNvSpPr>
              <p:nvPr/>
            </p:nvSpPr>
            <p:spPr>
              <a:xfrm>
                <a:off x="9479582" y="4509120"/>
                <a:ext cx="1872208" cy="514564"/>
              </a:xfrm>
              <a:prstGeom prst="rect">
                <a:avLst/>
              </a:prstGeom>
              <a:blipFill rotWithShape="1">
                <a:blip r:embed="rId6"/>
                <a:stretch>
                  <a:fillRect/>
                </a:stretch>
              </a:blipFill>
              <a:ln>
                <a:solidFill>
                  <a:schemeClr val="bg1"/>
                </a:solidFill>
              </a:ln>
            </p:spPr>
            <p:txBody>
              <a:bodyPr/>
              <a:lstStyle/>
              <a:p>
                <a:r>
                  <a:rPr lang="es-MX">
                    <a:noFill/>
                  </a:rPr>
                  <a:t> </a:t>
                </a:r>
              </a:p>
            </p:txBody>
          </p:sp>
        </mc:Fallback>
      </mc:AlternateContent>
      <p:sp>
        <p:nvSpPr>
          <p:cNvPr id="128" name="îŝḻiḑè">
            <a:extLst>
              <a:ext uri="{FF2B5EF4-FFF2-40B4-BE49-F238E27FC236}">
                <a16:creationId xmlns:a16="http://schemas.microsoft.com/office/drawing/2014/main" xmlns:lc="http://schemas.openxmlformats.org/drawingml/2006/lockedCanvas" xmlns="" id="{6D6F30BE-8431-4B42-9731-962B7707099E}"/>
              </a:ext>
            </a:extLst>
          </p:cNvPr>
          <p:cNvSpPr/>
          <p:nvPr/>
        </p:nvSpPr>
        <p:spPr>
          <a:xfrm>
            <a:off x="3397087" y="4049866"/>
            <a:ext cx="825911" cy="819294"/>
          </a:xfrm>
          <a:prstGeom prst="ellipse">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nchor="ctr">
            <a:normAutofit/>
          </a:bodyPr>
          <a:lstStyle/>
          <a:p>
            <a:pPr algn="ctr"/>
            <a:endParaRPr/>
          </a:p>
        </p:txBody>
      </p:sp>
      <p:sp>
        <p:nvSpPr>
          <p:cNvPr id="119" name="bar-graph-with-dollar-sign_66590"/>
          <p:cNvSpPr>
            <a:spLocks noChangeAspect="1"/>
          </p:cNvSpPr>
          <p:nvPr/>
        </p:nvSpPr>
        <p:spPr bwMode="auto">
          <a:xfrm>
            <a:off x="3568844" y="4221088"/>
            <a:ext cx="438130" cy="437457"/>
          </a:xfrm>
          <a:custGeom>
            <a:avLst/>
            <a:gdLst>
              <a:gd name="connsiteX0" fmla="*/ 333891 w 578320"/>
              <a:gd name="connsiteY0" fmla="*/ 314976 h 577432"/>
              <a:gd name="connsiteX1" fmla="*/ 398475 w 578320"/>
              <a:gd name="connsiteY1" fmla="*/ 314976 h 577432"/>
              <a:gd name="connsiteX2" fmla="*/ 424308 w 578320"/>
              <a:gd name="connsiteY2" fmla="*/ 340761 h 577432"/>
              <a:gd name="connsiteX3" fmla="*/ 424308 w 578320"/>
              <a:gd name="connsiteY3" fmla="*/ 550726 h 577432"/>
              <a:gd name="connsiteX4" fmla="*/ 398475 w 578320"/>
              <a:gd name="connsiteY4" fmla="*/ 577432 h 577432"/>
              <a:gd name="connsiteX5" fmla="*/ 333891 w 578320"/>
              <a:gd name="connsiteY5" fmla="*/ 577432 h 577432"/>
              <a:gd name="connsiteX6" fmla="*/ 307135 w 578320"/>
              <a:gd name="connsiteY6" fmla="*/ 550726 h 577432"/>
              <a:gd name="connsiteX7" fmla="*/ 307135 w 578320"/>
              <a:gd name="connsiteY7" fmla="*/ 340761 h 577432"/>
              <a:gd name="connsiteX8" fmla="*/ 333891 w 578320"/>
              <a:gd name="connsiteY8" fmla="*/ 314976 h 577432"/>
              <a:gd name="connsiteX9" fmla="*/ 179853 w 578320"/>
              <a:gd name="connsiteY9" fmla="*/ 314976 h 577432"/>
              <a:gd name="connsiteX10" fmla="*/ 244456 w 578320"/>
              <a:gd name="connsiteY10" fmla="*/ 314976 h 577432"/>
              <a:gd name="connsiteX11" fmla="*/ 270297 w 578320"/>
              <a:gd name="connsiteY11" fmla="*/ 340761 h 577432"/>
              <a:gd name="connsiteX12" fmla="*/ 270297 w 578320"/>
              <a:gd name="connsiteY12" fmla="*/ 550726 h 577432"/>
              <a:gd name="connsiteX13" fmla="*/ 244456 w 578320"/>
              <a:gd name="connsiteY13" fmla="*/ 577432 h 577432"/>
              <a:gd name="connsiteX14" fmla="*/ 179853 w 578320"/>
              <a:gd name="connsiteY14" fmla="*/ 577432 h 577432"/>
              <a:gd name="connsiteX15" fmla="*/ 154012 w 578320"/>
              <a:gd name="connsiteY15" fmla="*/ 550726 h 577432"/>
              <a:gd name="connsiteX16" fmla="*/ 154012 w 578320"/>
              <a:gd name="connsiteY16" fmla="*/ 340761 h 577432"/>
              <a:gd name="connsiteX17" fmla="*/ 179853 w 578320"/>
              <a:gd name="connsiteY17" fmla="*/ 314976 h 577432"/>
              <a:gd name="connsiteX18" fmla="*/ 486980 w 578320"/>
              <a:gd name="connsiteY18" fmla="*/ 235677 h 577432"/>
              <a:gd name="connsiteX19" fmla="*/ 551564 w 578320"/>
              <a:gd name="connsiteY19" fmla="*/ 235677 h 577432"/>
              <a:gd name="connsiteX20" fmla="*/ 578320 w 578320"/>
              <a:gd name="connsiteY20" fmla="*/ 262391 h 577432"/>
              <a:gd name="connsiteX21" fmla="*/ 578320 w 578320"/>
              <a:gd name="connsiteY21" fmla="*/ 550718 h 577432"/>
              <a:gd name="connsiteX22" fmla="*/ 551564 w 578320"/>
              <a:gd name="connsiteY22" fmla="*/ 577432 h 577432"/>
              <a:gd name="connsiteX23" fmla="*/ 486980 w 578320"/>
              <a:gd name="connsiteY23" fmla="*/ 577432 h 577432"/>
              <a:gd name="connsiteX24" fmla="*/ 461147 w 578320"/>
              <a:gd name="connsiteY24" fmla="*/ 550718 h 577432"/>
              <a:gd name="connsiteX25" fmla="*/ 461147 w 578320"/>
              <a:gd name="connsiteY25" fmla="*/ 262391 h 577432"/>
              <a:gd name="connsiteX26" fmla="*/ 486980 w 578320"/>
              <a:gd name="connsiteY26" fmla="*/ 235677 h 577432"/>
              <a:gd name="connsiteX27" fmla="*/ 25833 w 578320"/>
              <a:gd name="connsiteY27" fmla="*/ 235677 h 577432"/>
              <a:gd name="connsiteX28" fmla="*/ 90417 w 578320"/>
              <a:gd name="connsiteY28" fmla="*/ 235677 h 577432"/>
              <a:gd name="connsiteX29" fmla="*/ 117173 w 578320"/>
              <a:gd name="connsiteY29" fmla="*/ 262391 h 577432"/>
              <a:gd name="connsiteX30" fmla="*/ 117173 w 578320"/>
              <a:gd name="connsiteY30" fmla="*/ 550718 h 577432"/>
              <a:gd name="connsiteX31" fmla="*/ 90417 w 578320"/>
              <a:gd name="connsiteY31" fmla="*/ 577432 h 577432"/>
              <a:gd name="connsiteX32" fmla="*/ 25833 w 578320"/>
              <a:gd name="connsiteY32" fmla="*/ 577432 h 577432"/>
              <a:gd name="connsiteX33" fmla="*/ 0 w 578320"/>
              <a:gd name="connsiteY33" fmla="*/ 550718 h 577432"/>
              <a:gd name="connsiteX34" fmla="*/ 0 w 578320"/>
              <a:gd name="connsiteY34" fmla="*/ 262391 h 577432"/>
              <a:gd name="connsiteX35" fmla="*/ 25833 w 578320"/>
              <a:gd name="connsiteY35" fmla="*/ 235677 h 577432"/>
              <a:gd name="connsiteX36" fmla="*/ 297075 w 578320"/>
              <a:gd name="connsiteY36" fmla="*/ 158450 h 577432"/>
              <a:gd name="connsiteX37" fmla="*/ 326516 w 578320"/>
              <a:gd name="connsiteY37" fmla="*/ 181440 h 577432"/>
              <a:gd name="connsiteX38" fmla="*/ 297075 w 578320"/>
              <a:gd name="connsiteY38" fmla="*/ 205349 h 577432"/>
              <a:gd name="connsiteX39" fmla="*/ 282280 w 578320"/>
              <a:gd name="connsiteY39" fmla="*/ 81074 h 577432"/>
              <a:gd name="connsiteX40" fmla="*/ 282280 w 578320"/>
              <a:gd name="connsiteY40" fmla="*/ 124274 h 577432"/>
              <a:gd name="connsiteX41" fmla="*/ 255502 w 578320"/>
              <a:gd name="connsiteY41" fmla="*/ 101295 h 577432"/>
              <a:gd name="connsiteX42" fmla="*/ 282280 w 578320"/>
              <a:gd name="connsiteY42" fmla="*/ 81074 h 577432"/>
              <a:gd name="connsiteX43" fmla="*/ 289621 w 578320"/>
              <a:gd name="connsiteY43" fmla="*/ 35910 h 577432"/>
              <a:gd name="connsiteX44" fmla="*/ 282244 w 578320"/>
              <a:gd name="connsiteY44" fmla="*/ 44197 h 577432"/>
              <a:gd name="connsiteX45" fmla="*/ 282244 w 578320"/>
              <a:gd name="connsiteY45" fmla="*/ 57087 h 577432"/>
              <a:gd name="connsiteX46" fmla="*/ 225069 w 578320"/>
              <a:gd name="connsiteY46" fmla="*/ 106808 h 577432"/>
              <a:gd name="connsiteX47" fmla="*/ 282244 w 578320"/>
              <a:gd name="connsiteY47" fmla="*/ 155609 h 577432"/>
              <a:gd name="connsiteX48" fmla="*/ 282244 w 578320"/>
              <a:gd name="connsiteY48" fmla="*/ 205330 h 577432"/>
              <a:gd name="connsiteX49" fmla="*/ 237057 w 578320"/>
              <a:gd name="connsiteY49" fmla="*/ 170341 h 577432"/>
              <a:gd name="connsiteX50" fmla="*/ 222302 w 578320"/>
              <a:gd name="connsiteY50" fmla="*/ 185994 h 577432"/>
              <a:gd name="connsiteX51" fmla="*/ 282244 w 578320"/>
              <a:gd name="connsiteY51" fmla="*/ 229269 h 577432"/>
              <a:gd name="connsiteX52" fmla="*/ 282244 w 578320"/>
              <a:gd name="connsiteY52" fmla="*/ 244002 h 577432"/>
              <a:gd name="connsiteX53" fmla="*/ 289621 w 578320"/>
              <a:gd name="connsiteY53" fmla="*/ 252288 h 577432"/>
              <a:gd name="connsiteX54" fmla="*/ 296999 w 578320"/>
              <a:gd name="connsiteY54" fmla="*/ 244002 h 577432"/>
              <a:gd name="connsiteX55" fmla="*/ 296999 w 578320"/>
              <a:gd name="connsiteY55" fmla="*/ 229269 h 577432"/>
              <a:gd name="connsiteX56" fmla="*/ 356018 w 578320"/>
              <a:gd name="connsiteY56" fmla="*/ 179548 h 577432"/>
              <a:gd name="connsiteX57" fmla="*/ 296999 w 578320"/>
              <a:gd name="connsiteY57" fmla="*/ 126144 h 577432"/>
              <a:gd name="connsiteX58" fmla="*/ 296999 w 578320"/>
              <a:gd name="connsiteY58" fmla="*/ 81027 h 577432"/>
              <a:gd name="connsiteX59" fmla="*/ 338497 w 578320"/>
              <a:gd name="connsiteY59" fmla="*/ 106808 h 577432"/>
              <a:gd name="connsiteX60" fmla="*/ 353252 w 578320"/>
              <a:gd name="connsiteY60" fmla="*/ 92076 h 577432"/>
              <a:gd name="connsiteX61" fmla="*/ 296999 w 578320"/>
              <a:gd name="connsiteY61" fmla="*/ 57087 h 577432"/>
              <a:gd name="connsiteX62" fmla="*/ 296999 w 578320"/>
              <a:gd name="connsiteY62" fmla="*/ 44197 h 577432"/>
              <a:gd name="connsiteX63" fmla="*/ 289621 w 578320"/>
              <a:gd name="connsiteY63" fmla="*/ 35910 h 577432"/>
              <a:gd name="connsiteX64" fmla="*/ 288699 w 578320"/>
              <a:gd name="connsiteY64" fmla="*/ 0 h 577432"/>
              <a:gd name="connsiteX65" fmla="*/ 433481 w 578320"/>
              <a:gd name="connsiteY65" fmla="*/ 144559 h 577432"/>
              <a:gd name="connsiteX66" fmla="*/ 288699 w 578320"/>
              <a:gd name="connsiteY66" fmla="*/ 288198 h 577432"/>
              <a:gd name="connsiteX67" fmla="*/ 144839 w 578320"/>
              <a:gd name="connsiteY67" fmla="*/ 144559 h 577432"/>
              <a:gd name="connsiteX68" fmla="*/ 288699 w 578320"/>
              <a:gd name="connsiteY68"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78320" h="577432">
                <a:moveTo>
                  <a:pt x="333891" y="314976"/>
                </a:moveTo>
                <a:lnTo>
                  <a:pt x="398475" y="314976"/>
                </a:lnTo>
                <a:cubicBezTo>
                  <a:pt x="412314" y="314976"/>
                  <a:pt x="424308" y="326948"/>
                  <a:pt x="424308" y="340761"/>
                </a:cubicBezTo>
                <a:lnTo>
                  <a:pt x="424308" y="550726"/>
                </a:lnTo>
                <a:cubicBezTo>
                  <a:pt x="424308" y="565460"/>
                  <a:pt x="412314" y="577432"/>
                  <a:pt x="398475" y="577432"/>
                </a:cubicBezTo>
                <a:lnTo>
                  <a:pt x="333891" y="577432"/>
                </a:lnTo>
                <a:cubicBezTo>
                  <a:pt x="319129" y="577432"/>
                  <a:pt x="307135" y="565460"/>
                  <a:pt x="307135" y="550726"/>
                </a:cubicBezTo>
                <a:lnTo>
                  <a:pt x="307135" y="340761"/>
                </a:lnTo>
                <a:cubicBezTo>
                  <a:pt x="307135" y="326948"/>
                  <a:pt x="319129" y="314976"/>
                  <a:pt x="333891" y="314976"/>
                </a:cubicBezTo>
                <a:close/>
                <a:moveTo>
                  <a:pt x="179853" y="314976"/>
                </a:moveTo>
                <a:lnTo>
                  <a:pt x="244456" y="314976"/>
                </a:lnTo>
                <a:cubicBezTo>
                  <a:pt x="259222" y="314976"/>
                  <a:pt x="270297" y="326948"/>
                  <a:pt x="270297" y="340761"/>
                </a:cubicBezTo>
                <a:lnTo>
                  <a:pt x="270297" y="550726"/>
                </a:lnTo>
                <a:cubicBezTo>
                  <a:pt x="270297" y="565460"/>
                  <a:pt x="259222" y="577432"/>
                  <a:pt x="244456" y="577432"/>
                </a:cubicBezTo>
                <a:lnTo>
                  <a:pt x="179853" y="577432"/>
                </a:lnTo>
                <a:cubicBezTo>
                  <a:pt x="165087" y="577432"/>
                  <a:pt x="154012" y="565460"/>
                  <a:pt x="154012" y="550726"/>
                </a:cubicBezTo>
                <a:lnTo>
                  <a:pt x="154012" y="340761"/>
                </a:lnTo>
                <a:cubicBezTo>
                  <a:pt x="154012" y="326948"/>
                  <a:pt x="165087" y="314976"/>
                  <a:pt x="179853" y="314976"/>
                </a:cubicBezTo>
                <a:close/>
                <a:moveTo>
                  <a:pt x="486980" y="235677"/>
                </a:moveTo>
                <a:lnTo>
                  <a:pt x="551564" y="235677"/>
                </a:lnTo>
                <a:cubicBezTo>
                  <a:pt x="566326" y="235677"/>
                  <a:pt x="578320" y="247652"/>
                  <a:pt x="578320" y="262391"/>
                </a:cubicBezTo>
                <a:lnTo>
                  <a:pt x="578320" y="550718"/>
                </a:lnTo>
                <a:cubicBezTo>
                  <a:pt x="578320" y="565457"/>
                  <a:pt x="566326" y="577432"/>
                  <a:pt x="551564" y="577432"/>
                </a:cubicBezTo>
                <a:lnTo>
                  <a:pt x="486980" y="577432"/>
                </a:lnTo>
                <a:cubicBezTo>
                  <a:pt x="473141" y="577432"/>
                  <a:pt x="461147" y="565457"/>
                  <a:pt x="461147" y="550718"/>
                </a:cubicBezTo>
                <a:lnTo>
                  <a:pt x="461147" y="262391"/>
                </a:lnTo>
                <a:cubicBezTo>
                  <a:pt x="461147" y="247652"/>
                  <a:pt x="473141" y="235677"/>
                  <a:pt x="486980" y="235677"/>
                </a:cubicBezTo>
                <a:close/>
                <a:moveTo>
                  <a:pt x="25833" y="235677"/>
                </a:moveTo>
                <a:lnTo>
                  <a:pt x="90417" y="235677"/>
                </a:lnTo>
                <a:cubicBezTo>
                  <a:pt x="105179" y="235677"/>
                  <a:pt x="117173" y="247652"/>
                  <a:pt x="117173" y="262391"/>
                </a:cubicBezTo>
                <a:lnTo>
                  <a:pt x="117173" y="550718"/>
                </a:lnTo>
                <a:cubicBezTo>
                  <a:pt x="117173" y="565457"/>
                  <a:pt x="105179" y="577432"/>
                  <a:pt x="90417" y="577432"/>
                </a:cubicBezTo>
                <a:lnTo>
                  <a:pt x="25833" y="577432"/>
                </a:lnTo>
                <a:cubicBezTo>
                  <a:pt x="11994" y="577432"/>
                  <a:pt x="0" y="565457"/>
                  <a:pt x="0" y="550718"/>
                </a:cubicBezTo>
                <a:lnTo>
                  <a:pt x="0" y="262391"/>
                </a:lnTo>
                <a:cubicBezTo>
                  <a:pt x="0" y="247652"/>
                  <a:pt x="11994" y="235677"/>
                  <a:pt x="25833" y="235677"/>
                </a:cubicBezTo>
                <a:close/>
                <a:moveTo>
                  <a:pt x="297075" y="158450"/>
                </a:moveTo>
                <a:cubicBezTo>
                  <a:pt x="309956" y="161209"/>
                  <a:pt x="326516" y="165807"/>
                  <a:pt x="326516" y="181440"/>
                </a:cubicBezTo>
                <a:cubicBezTo>
                  <a:pt x="326516" y="197992"/>
                  <a:pt x="310876" y="204429"/>
                  <a:pt x="297075" y="205349"/>
                </a:cubicBezTo>
                <a:close/>
                <a:moveTo>
                  <a:pt x="282280" y="81074"/>
                </a:moveTo>
                <a:lnTo>
                  <a:pt x="282280" y="124274"/>
                </a:lnTo>
                <a:cubicBezTo>
                  <a:pt x="264736" y="120597"/>
                  <a:pt x="255502" y="113244"/>
                  <a:pt x="255502" y="101295"/>
                </a:cubicBezTo>
                <a:cubicBezTo>
                  <a:pt x="255502" y="91185"/>
                  <a:pt x="265659" y="81993"/>
                  <a:pt x="282280" y="81074"/>
                </a:cubicBezTo>
                <a:close/>
                <a:moveTo>
                  <a:pt x="289621" y="35910"/>
                </a:moveTo>
                <a:cubicBezTo>
                  <a:pt x="285010" y="35910"/>
                  <a:pt x="282244" y="40513"/>
                  <a:pt x="282244" y="44197"/>
                </a:cubicBezTo>
                <a:lnTo>
                  <a:pt x="282244" y="57087"/>
                </a:lnTo>
                <a:cubicBezTo>
                  <a:pt x="252734" y="58008"/>
                  <a:pt x="225069" y="74582"/>
                  <a:pt x="225069" y="106808"/>
                </a:cubicBezTo>
                <a:cubicBezTo>
                  <a:pt x="225069" y="133510"/>
                  <a:pt x="247201" y="149163"/>
                  <a:pt x="282244" y="155609"/>
                </a:cubicBezTo>
                <a:lnTo>
                  <a:pt x="282244" y="205330"/>
                </a:lnTo>
                <a:cubicBezTo>
                  <a:pt x="242590" y="203488"/>
                  <a:pt x="263800" y="170341"/>
                  <a:pt x="237057" y="170341"/>
                </a:cubicBezTo>
                <a:cubicBezTo>
                  <a:pt x="227835" y="170341"/>
                  <a:pt x="222302" y="175865"/>
                  <a:pt x="222302" y="185994"/>
                </a:cubicBezTo>
                <a:cubicBezTo>
                  <a:pt x="222302" y="204409"/>
                  <a:pt x="241668" y="228349"/>
                  <a:pt x="282244" y="229269"/>
                </a:cubicBezTo>
                <a:lnTo>
                  <a:pt x="282244" y="244002"/>
                </a:lnTo>
                <a:cubicBezTo>
                  <a:pt x="282244" y="248605"/>
                  <a:pt x="285010" y="252288"/>
                  <a:pt x="289621" y="252288"/>
                </a:cubicBezTo>
                <a:cubicBezTo>
                  <a:pt x="293310" y="252288"/>
                  <a:pt x="296999" y="248605"/>
                  <a:pt x="296999" y="244002"/>
                </a:cubicBezTo>
                <a:lnTo>
                  <a:pt x="296999" y="229269"/>
                </a:lnTo>
                <a:cubicBezTo>
                  <a:pt x="332041" y="227428"/>
                  <a:pt x="356018" y="210854"/>
                  <a:pt x="356018" y="179548"/>
                </a:cubicBezTo>
                <a:cubicBezTo>
                  <a:pt x="356018" y="142718"/>
                  <a:pt x="328353" y="133510"/>
                  <a:pt x="296999" y="126144"/>
                </a:cubicBezTo>
                <a:lnTo>
                  <a:pt x="296999" y="81027"/>
                </a:lnTo>
                <a:cubicBezTo>
                  <a:pt x="322820" y="81948"/>
                  <a:pt x="322820" y="106808"/>
                  <a:pt x="338497" y="106808"/>
                </a:cubicBezTo>
                <a:cubicBezTo>
                  <a:pt x="346796" y="106808"/>
                  <a:pt x="353252" y="101284"/>
                  <a:pt x="353252" y="92076"/>
                </a:cubicBezTo>
                <a:cubicBezTo>
                  <a:pt x="353252" y="69057"/>
                  <a:pt x="315442" y="57087"/>
                  <a:pt x="296999" y="57087"/>
                </a:cubicBezTo>
                <a:lnTo>
                  <a:pt x="296999" y="44197"/>
                </a:lnTo>
                <a:cubicBezTo>
                  <a:pt x="296999" y="40513"/>
                  <a:pt x="293310" y="35910"/>
                  <a:pt x="289621" y="35910"/>
                </a:cubicBezTo>
                <a:close/>
                <a:moveTo>
                  <a:pt x="288699" y="0"/>
                </a:moveTo>
                <a:cubicBezTo>
                  <a:pt x="368929" y="0"/>
                  <a:pt x="433481" y="64453"/>
                  <a:pt x="433481" y="144559"/>
                </a:cubicBezTo>
                <a:cubicBezTo>
                  <a:pt x="433481" y="223745"/>
                  <a:pt x="368929" y="288198"/>
                  <a:pt x="288699" y="288198"/>
                </a:cubicBezTo>
                <a:cubicBezTo>
                  <a:pt x="209392" y="288198"/>
                  <a:pt x="144839" y="223745"/>
                  <a:pt x="144839" y="144559"/>
                </a:cubicBezTo>
                <a:cubicBezTo>
                  <a:pt x="144839" y="64453"/>
                  <a:pt x="209392" y="0"/>
                  <a:pt x="288699" y="0"/>
                </a:cubicBezTo>
                <a:close/>
              </a:path>
            </a:pathLst>
          </a:custGeom>
          <a:solidFill>
            <a:srgbClr val="0AC250"/>
          </a:solidFill>
          <a:ln>
            <a:solidFill>
              <a:schemeClr val="tx1"/>
            </a:solidFill>
          </a:ln>
        </p:spPr>
      </p:sp>
      <p:sp>
        <p:nvSpPr>
          <p:cNvPr id="129" name="îŝḻiḑè">
            <a:extLst>
              <a:ext uri="{FF2B5EF4-FFF2-40B4-BE49-F238E27FC236}">
                <a16:creationId xmlns:a16="http://schemas.microsoft.com/office/drawing/2014/main" xmlns:lc="http://schemas.openxmlformats.org/drawingml/2006/lockedCanvas" xmlns="" id="{6D6F30BE-8431-4B42-9731-962B7707099E}"/>
              </a:ext>
            </a:extLst>
          </p:cNvPr>
          <p:cNvSpPr/>
          <p:nvPr/>
        </p:nvSpPr>
        <p:spPr>
          <a:xfrm>
            <a:off x="8581663" y="2420888"/>
            <a:ext cx="825911" cy="819294"/>
          </a:xfrm>
          <a:prstGeom prst="ellipse">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nchor="ctr">
            <a:normAutofit/>
          </a:bodyPr>
          <a:lstStyle/>
          <a:p>
            <a:pPr algn="ctr"/>
            <a:endParaRPr/>
          </a:p>
        </p:txBody>
      </p:sp>
      <p:sp>
        <p:nvSpPr>
          <p:cNvPr id="125" name="bar-stat_81909"/>
          <p:cNvSpPr>
            <a:spLocks noChangeAspect="1"/>
          </p:cNvSpPr>
          <p:nvPr/>
        </p:nvSpPr>
        <p:spPr bwMode="auto">
          <a:xfrm>
            <a:off x="8759502" y="2629760"/>
            <a:ext cx="439864" cy="439200"/>
          </a:xfrm>
          <a:custGeom>
            <a:avLst/>
            <a:gdLst>
              <a:gd name="connsiteX0" fmla="*/ 493115 w 607780"/>
              <a:gd name="connsiteY0" fmla="*/ 279369 h 606863"/>
              <a:gd name="connsiteX1" fmla="*/ 554147 w 607780"/>
              <a:gd name="connsiteY1" fmla="*/ 279369 h 606863"/>
              <a:gd name="connsiteX2" fmla="*/ 573415 w 607780"/>
              <a:gd name="connsiteY2" fmla="*/ 298701 h 606863"/>
              <a:gd name="connsiteX3" fmla="*/ 573415 w 607780"/>
              <a:gd name="connsiteY3" fmla="*/ 445302 h 606863"/>
              <a:gd name="connsiteX4" fmla="*/ 554147 w 607780"/>
              <a:gd name="connsiteY4" fmla="*/ 464533 h 606863"/>
              <a:gd name="connsiteX5" fmla="*/ 493115 w 607780"/>
              <a:gd name="connsiteY5" fmla="*/ 464533 h 606863"/>
              <a:gd name="connsiteX6" fmla="*/ 473847 w 607780"/>
              <a:gd name="connsiteY6" fmla="*/ 445302 h 606863"/>
              <a:gd name="connsiteX7" fmla="*/ 473847 w 607780"/>
              <a:gd name="connsiteY7" fmla="*/ 298701 h 606863"/>
              <a:gd name="connsiteX8" fmla="*/ 493115 w 607780"/>
              <a:gd name="connsiteY8" fmla="*/ 279369 h 606863"/>
              <a:gd name="connsiteX9" fmla="*/ 163560 w 607780"/>
              <a:gd name="connsiteY9" fmla="*/ 183400 h 606863"/>
              <a:gd name="connsiteX10" fmla="*/ 224448 w 607780"/>
              <a:gd name="connsiteY10" fmla="*/ 183400 h 606863"/>
              <a:gd name="connsiteX11" fmla="*/ 243803 w 607780"/>
              <a:gd name="connsiteY11" fmla="*/ 202632 h 606863"/>
              <a:gd name="connsiteX12" fmla="*/ 243803 w 607780"/>
              <a:gd name="connsiteY12" fmla="*/ 445301 h 606863"/>
              <a:gd name="connsiteX13" fmla="*/ 224448 w 607780"/>
              <a:gd name="connsiteY13" fmla="*/ 464533 h 606863"/>
              <a:gd name="connsiteX14" fmla="*/ 163560 w 607780"/>
              <a:gd name="connsiteY14" fmla="*/ 464533 h 606863"/>
              <a:gd name="connsiteX15" fmla="*/ 144306 w 607780"/>
              <a:gd name="connsiteY15" fmla="*/ 445301 h 606863"/>
              <a:gd name="connsiteX16" fmla="*/ 144306 w 607780"/>
              <a:gd name="connsiteY16" fmla="*/ 202632 h 606863"/>
              <a:gd name="connsiteX17" fmla="*/ 163560 w 607780"/>
              <a:gd name="connsiteY17" fmla="*/ 183400 h 606863"/>
              <a:gd name="connsiteX18" fmla="*/ 328369 w 607780"/>
              <a:gd name="connsiteY18" fmla="*/ 34365 h 606863"/>
              <a:gd name="connsiteX19" fmla="*/ 389281 w 607780"/>
              <a:gd name="connsiteY19" fmla="*/ 34365 h 606863"/>
              <a:gd name="connsiteX20" fmla="*/ 408644 w 607780"/>
              <a:gd name="connsiteY20" fmla="*/ 53593 h 606863"/>
              <a:gd name="connsiteX21" fmla="*/ 408644 w 607780"/>
              <a:gd name="connsiteY21" fmla="*/ 445304 h 606863"/>
              <a:gd name="connsiteX22" fmla="*/ 389281 w 607780"/>
              <a:gd name="connsiteY22" fmla="*/ 464532 h 606863"/>
              <a:gd name="connsiteX23" fmla="*/ 328369 w 607780"/>
              <a:gd name="connsiteY23" fmla="*/ 464532 h 606863"/>
              <a:gd name="connsiteX24" fmla="*/ 309006 w 607780"/>
              <a:gd name="connsiteY24" fmla="*/ 445304 h 606863"/>
              <a:gd name="connsiteX25" fmla="*/ 309006 w 607780"/>
              <a:gd name="connsiteY25" fmla="*/ 53593 h 606863"/>
              <a:gd name="connsiteX26" fmla="*/ 328369 w 607780"/>
              <a:gd name="connsiteY26" fmla="*/ 34365 h 606863"/>
              <a:gd name="connsiteX27" fmla="*/ 41238 w 607780"/>
              <a:gd name="connsiteY27" fmla="*/ 0 h 606863"/>
              <a:gd name="connsiteX28" fmla="*/ 82375 w 607780"/>
              <a:gd name="connsiteY28" fmla="*/ 41176 h 606863"/>
              <a:gd name="connsiteX29" fmla="*/ 82375 w 607780"/>
              <a:gd name="connsiteY29" fmla="*/ 491088 h 606863"/>
              <a:gd name="connsiteX30" fmla="*/ 115849 w 607780"/>
              <a:gd name="connsiteY30" fmla="*/ 524512 h 606863"/>
              <a:gd name="connsiteX31" fmla="*/ 566542 w 607780"/>
              <a:gd name="connsiteY31" fmla="*/ 524512 h 606863"/>
              <a:gd name="connsiteX32" fmla="*/ 607780 w 607780"/>
              <a:gd name="connsiteY32" fmla="*/ 565687 h 606863"/>
              <a:gd name="connsiteX33" fmla="*/ 566542 w 607780"/>
              <a:gd name="connsiteY33" fmla="*/ 606863 h 606863"/>
              <a:gd name="connsiteX34" fmla="*/ 115849 w 607780"/>
              <a:gd name="connsiteY34" fmla="*/ 606863 h 606863"/>
              <a:gd name="connsiteX35" fmla="*/ 0 w 607780"/>
              <a:gd name="connsiteY35" fmla="*/ 491088 h 606863"/>
              <a:gd name="connsiteX36" fmla="*/ 0 w 607780"/>
              <a:gd name="connsiteY36" fmla="*/ 41176 h 606863"/>
              <a:gd name="connsiteX37" fmla="*/ 41238 w 607780"/>
              <a:gd name="connsiteY37" fmla="*/ 0 h 60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780" h="606863">
                <a:moveTo>
                  <a:pt x="493115" y="279369"/>
                </a:moveTo>
                <a:lnTo>
                  <a:pt x="554147" y="279369"/>
                </a:lnTo>
                <a:cubicBezTo>
                  <a:pt x="564740" y="279369"/>
                  <a:pt x="573415" y="288028"/>
                  <a:pt x="573415" y="298701"/>
                </a:cubicBezTo>
                <a:lnTo>
                  <a:pt x="573415" y="445302"/>
                </a:lnTo>
                <a:cubicBezTo>
                  <a:pt x="573415" y="455975"/>
                  <a:pt x="564740" y="464533"/>
                  <a:pt x="554147" y="464533"/>
                </a:cubicBezTo>
                <a:lnTo>
                  <a:pt x="493115" y="464533"/>
                </a:lnTo>
                <a:cubicBezTo>
                  <a:pt x="482523" y="464533"/>
                  <a:pt x="473847" y="455975"/>
                  <a:pt x="473847" y="445302"/>
                </a:cubicBezTo>
                <a:lnTo>
                  <a:pt x="473847" y="298701"/>
                </a:lnTo>
                <a:cubicBezTo>
                  <a:pt x="473847" y="288028"/>
                  <a:pt x="482523" y="279369"/>
                  <a:pt x="493115" y="279369"/>
                </a:cubicBezTo>
                <a:close/>
                <a:moveTo>
                  <a:pt x="163560" y="183400"/>
                </a:moveTo>
                <a:lnTo>
                  <a:pt x="224448" y="183400"/>
                </a:lnTo>
                <a:cubicBezTo>
                  <a:pt x="235133" y="183400"/>
                  <a:pt x="243803" y="192059"/>
                  <a:pt x="243803" y="202632"/>
                </a:cubicBezTo>
                <a:lnTo>
                  <a:pt x="243803" y="445301"/>
                </a:lnTo>
                <a:cubicBezTo>
                  <a:pt x="243803" y="455974"/>
                  <a:pt x="235133" y="464533"/>
                  <a:pt x="224448" y="464533"/>
                </a:cubicBezTo>
                <a:lnTo>
                  <a:pt x="163560" y="464533"/>
                </a:lnTo>
                <a:cubicBezTo>
                  <a:pt x="152874" y="464533"/>
                  <a:pt x="144306" y="455974"/>
                  <a:pt x="144306" y="445301"/>
                </a:cubicBezTo>
                <a:lnTo>
                  <a:pt x="144306" y="202632"/>
                </a:lnTo>
                <a:cubicBezTo>
                  <a:pt x="144306" y="192059"/>
                  <a:pt x="152874" y="183400"/>
                  <a:pt x="163560" y="183400"/>
                </a:cubicBezTo>
                <a:close/>
                <a:moveTo>
                  <a:pt x="328369" y="34365"/>
                </a:moveTo>
                <a:lnTo>
                  <a:pt x="389281" y="34365"/>
                </a:lnTo>
                <a:cubicBezTo>
                  <a:pt x="399971" y="34365"/>
                  <a:pt x="408644" y="42922"/>
                  <a:pt x="408644" y="53593"/>
                </a:cubicBezTo>
                <a:lnTo>
                  <a:pt x="408644" y="445304"/>
                </a:lnTo>
                <a:cubicBezTo>
                  <a:pt x="408644" y="455975"/>
                  <a:pt x="399971" y="464532"/>
                  <a:pt x="389281" y="464532"/>
                </a:cubicBezTo>
                <a:lnTo>
                  <a:pt x="328369" y="464532"/>
                </a:lnTo>
                <a:cubicBezTo>
                  <a:pt x="317679" y="464532"/>
                  <a:pt x="309006" y="455975"/>
                  <a:pt x="309006" y="445304"/>
                </a:cubicBezTo>
                <a:lnTo>
                  <a:pt x="309006" y="53593"/>
                </a:lnTo>
                <a:cubicBezTo>
                  <a:pt x="309006" y="42922"/>
                  <a:pt x="317679" y="34365"/>
                  <a:pt x="328369" y="34365"/>
                </a:cubicBezTo>
                <a:close/>
                <a:moveTo>
                  <a:pt x="41238" y="0"/>
                </a:moveTo>
                <a:cubicBezTo>
                  <a:pt x="63924" y="0"/>
                  <a:pt x="82375" y="18423"/>
                  <a:pt x="82375" y="41176"/>
                </a:cubicBezTo>
                <a:lnTo>
                  <a:pt x="82375" y="491088"/>
                </a:lnTo>
                <a:cubicBezTo>
                  <a:pt x="82375" y="509511"/>
                  <a:pt x="97398" y="524512"/>
                  <a:pt x="115849" y="524512"/>
                </a:cubicBezTo>
                <a:lnTo>
                  <a:pt x="566542" y="524512"/>
                </a:lnTo>
                <a:cubicBezTo>
                  <a:pt x="589329" y="524512"/>
                  <a:pt x="607780" y="542935"/>
                  <a:pt x="607780" y="565687"/>
                </a:cubicBezTo>
                <a:cubicBezTo>
                  <a:pt x="607780" y="588440"/>
                  <a:pt x="589329" y="606863"/>
                  <a:pt x="566542" y="606863"/>
                </a:cubicBezTo>
                <a:lnTo>
                  <a:pt x="115849" y="606863"/>
                </a:lnTo>
                <a:cubicBezTo>
                  <a:pt x="52026" y="606863"/>
                  <a:pt x="0" y="554915"/>
                  <a:pt x="0" y="491088"/>
                </a:cubicBezTo>
                <a:lnTo>
                  <a:pt x="0" y="41176"/>
                </a:lnTo>
                <a:cubicBezTo>
                  <a:pt x="0" y="18423"/>
                  <a:pt x="18451" y="0"/>
                  <a:pt x="41238" y="0"/>
                </a:cubicBezTo>
                <a:close/>
              </a:path>
            </a:pathLst>
          </a:custGeom>
          <a:solidFill>
            <a:schemeClr val="accent4"/>
          </a:solidFill>
          <a:ln>
            <a:solidFill>
              <a:schemeClr val="tx1"/>
            </a:solidFill>
          </a:ln>
        </p:spPr>
      </p:sp>
      <p:sp>
        <p:nvSpPr>
          <p:cNvPr id="130" name="îŝḻiḑè">
            <a:extLst>
              <a:ext uri="{FF2B5EF4-FFF2-40B4-BE49-F238E27FC236}">
                <a16:creationId xmlns:a16="http://schemas.microsoft.com/office/drawing/2014/main" xmlns:lc="http://schemas.openxmlformats.org/drawingml/2006/lockedCanvas" xmlns="" id="{6D6F30BE-8431-4B42-9731-962B7707099E}"/>
              </a:ext>
            </a:extLst>
          </p:cNvPr>
          <p:cNvSpPr/>
          <p:nvPr/>
        </p:nvSpPr>
        <p:spPr>
          <a:xfrm>
            <a:off x="8653671" y="4049866"/>
            <a:ext cx="825911" cy="819294"/>
          </a:xfrm>
          <a:prstGeom prst="ellipse">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nchor="ctr">
            <a:normAutofit/>
          </a:bodyPr>
          <a:lstStyle/>
          <a:p>
            <a:pPr algn="ctr"/>
            <a:endParaRPr/>
          </a:p>
        </p:txBody>
      </p:sp>
      <p:sp>
        <p:nvSpPr>
          <p:cNvPr id="127" name="business-bars-graphic_70650"/>
          <p:cNvSpPr>
            <a:spLocks noChangeAspect="1"/>
          </p:cNvSpPr>
          <p:nvPr/>
        </p:nvSpPr>
        <p:spPr bwMode="auto">
          <a:xfrm>
            <a:off x="8831510" y="4221088"/>
            <a:ext cx="439200" cy="456902"/>
          </a:xfrm>
          <a:custGeom>
            <a:avLst/>
            <a:gdLst>
              <a:gd name="connsiteX0" fmla="*/ 366665 w 604675"/>
              <a:gd name="connsiteY0" fmla="*/ 388199 h 555632"/>
              <a:gd name="connsiteX1" fmla="*/ 366665 w 604675"/>
              <a:gd name="connsiteY1" fmla="*/ 481413 h 555632"/>
              <a:gd name="connsiteX2" fmla="*/ 426977 w 604675"/>
              <a:gd name="connsiteY2" fmla="*/ 481413 h 555632"/>
              <a:gd name="connsiteX3" fmla="*/ 426977 w 604675"/>
              <a:gd name="connsiteY3" fmla="*/ 388199 h 555632"/>
              <a:gd name="connsiteX4" fmla="*/ 189710 w 604675"/>
              <a:gd name="connsiteY4" fmla="*/ 388199 h 555632"/>
              <a:gd name="connsiteX5" fmla="*/ 189710 w 604675"/>
              <a:gd name="connsiteY5" fmla="*/ 481413 h 555632"/>
              <a:gd name="connsiteX6" fmla="*/ 250022 w 604675"/>
              <a:gd name="connsiteY6" fmla="*/ 481413 h 555632"/>
              <a:gd name="connsiteX7" fmla="*/ 250022 w 604675"/>
              <a:gd name="connsiteY7" fmla="*/ 388199 h 555632"/>
              <a:gd name="connsiteX8" fmla="*/ 366665 w 604675"/>
              <a:gd name="connsiteY8" fmla="*/ 291853 h 555632"/>
              <a:gd name="connsiteX9" fmla="*/ 366665 w 604675"/>
              <a:gd name="connsiteY9" fmla="*/ 385067 h 555632"/>
              <a:gd name="connsiteX10" fmla="*/ 426977 w 604675"/>
              <a:gd name="connsiteY10" fmla="*/ 385067 h 555632"/>
              <a:gd name="connsiteX11" fmla="*/ 426977 w 604675"/>
              <a:gd name="connsiteY11" fmla="*/ 291853 h 555632"/>
              <a:gd name="connsiteX12" fmla="*/ 189710 w 604675"/>
              <a:gd name="connsiteY12" fmla="*/ 291853 h 555632"/>
              <a:gd name="connsiteX13" fmla="*/ 189710 w 604675"/>
              <a:gd name="connsiteY13" fmla="*/ 385067 h 555632"/>
              <a:gd name="connsiteX14" fmla="*/ 250022 w 604675"/>
              <a:gd name="connsiteY14" fmla="*/ 385067 h 555632"/>
              <a:gd name="connsiteX15" fmla="*/ 250022 w 604675"/>
              <a:gd name="connsiteY15" fmla="*/ 291853 h 555632"/>
              <a:gd name="connsiteX16" fmla="*/ 257380 w 604675"/>
              <a:gd name="connsiteY16" fmla="*/ 53277 h 555632"/>
              <a:gd name="connsiteX17" fmla="*/ 359428 w 604675"/>
              <a:gd name="connsiteY17" fmla="*/ 53277 h 555632"/>
              <a:gd name="connsiteX18" fmla="*/ 366665 w 604675"/>
              <a:gd name="connsiteY18" fmla="*/ 60503 h 555632"/>
              <a:gd name="connsiteX19" fmla="*/ 366665 w 604675"/>
              <a:gd name="connsiteY19" fmla="*/ 96030 h 555632"/>
              <a:gd name="connsiteX20" fmla="*/ 557612 w 604675"/>
              <a:gd name="connsiteY20" fmla="*/ 96030 h 555632"/>
              <a:gd name="connsiteX21" fmla="*/ 559301 w 604675"/>
              <a:gd name="connsiteY21" fmla="*/ 97596 h 555632"/>
              <a:gd name="connsiteX22" fmla="*/ 557612 w 604675"/>
              <a:gd name="connsiteY22" fmla="*/ 99162 h 555632"/>
              <a:gd name="connsiteX23" fmla="*/ 366665 w 604675"/>
              <a:gd name="connsiteY23" fmla="*/ 99162 h 555632"/>
              <a:gd name="connsiteX24" fmla="*/ 366665 w 604675"/>
              <a:gd name="connsiteY24" fmla="*/ 192376 h 555632"/>
              <a:gd name="connsiteX25" fmla="*/ 557612 w 604675"/>
              <a:gd name="connsiteY25" fmla="*/ 192376 h 555632"/>
              <a:gd name="connsiteX26" fmla="*/ 559301 w 604675"/>
              <a:gd name="connsiteY26" fmla="*/ 193942 h 555632"/>
              <a:gd name="connsiteX27" fmla="*/ 557612 w 604675"/>
              <a:gd name="connsiteY27" fmla="*/ 195507 h 555632"/>
              <a:gd name="connsiteX28" fmla="*/ 366665 w 604675"/>
              <a:gd name="connsiteY28" fmla="*/ 195507 h 555632"/>
              <a:gd name="connsiteX29" fmla="*/ 366665 w 604675"/>
              <a:gd name="connsiteY29" fmla="*/ 288722 h 555632"/>
              <a:gd name="connsiteX30" fmla="*/ 426977 w 604675"/>
              <a:gd name="connsiteY30" fmla="*/ 288722 h 555632"/>
              <a:gd name="connsiteX31" fmla="*/ 426977 w 604675"/>
              <a:gd name="connsiteY31" fmla="*/ 237177 h 555632"/>
              <a:gd name="connsiteX32" fmla="*/ 434214 w 604675"/>
              <a:gd name="connsiteY32" fmla="*/ 229830 h 555632"/>
              <a:gd name="connsiteX33" fmla="*/ 536262 w 604675"/>
              <a:gd name="connsiteY33" fmla="*/ 229830 h 555632"/>
              <a:gd name="connsiteX34" fmla="*/ 543620 w 604675"/>
              <a:gd name="connsiteY34" fmla="*/ 237177 h 555632"/>
              <a:gd name="connsiteX35" fmla="*/ 543620 w 604675"/>
              <a:gd name="connsiteY35" fmla="*/ 288722 h 555632"/>
              <a:gd name="connsiteX36" fmla="*/ 557612 w 604675"/>
              <a:gd name="connsiteY36" fmla="*/ 288722 h 555632"/>
              <a:gd name="connsiteX37" fmla="*/ 559301 w 604675"/>
              <a:gd name="connsiteY37" fmla="*/ 290287 h 555632"/>
              <a:gd name="connsiteX38" fmla="*/ 557612 w 604675"/>
              <a:gd name="connsiteY38" fmla="*/ 291853 h 555632"/>
              <a:gd name="connsiteX39" fmla="*/ 543620 w 604675"/>
              <a:gd name="connsiteY39" fmla="*/ 291853 h 555632"/>
              <a:gd name="connsiteX40" fmla="*/ 543620 w 604675"/>
              <a:gd name="connsiteY40" fmla="*/ 385067 h 555632"/>
              <a:gd name="connsiteX41" fmla="*/ 557612 w 604675"/>
              <a:gd name="connsiteY41" fmla="*/ 385067 h 555632"/>
              <a:gd name="connsiteX42" fmla="*/ 559301 w 604675"/>
              <a:gd name="connsiteY42" fmla="*/ 386633 h 555632"/>
              <a:gd name="connsiteX43" fmla="*/ 557612 w 604675"/>
              <a:gd name="connsiteY43" fmla="*/ 388199 h 555632"/>
              <a:gd name="connsiteX44" fmla="*/ 543620 w 604675"/>
              <a:gd name="connsiteY44" fmla="*/ 388199 h 555632"/>
              <a:gd name="connsiteX45" fmla="*/ 543620 w 604675"/>
              <a:gd name="connsiteY45" fmla="*/ 481413 h 555632"/>
              <a:gd name="connsiteX46" fmla="*/ 557612 w 604675"/>
              <a:gd name="connsiteY46" fmla="*/ 481413 h 555632"/>
              <a:gd name="connsiteX47" fmla="*/ 559301 w 604675"/>
              <a:gd name="connsiteY47" fmla="*/ 482979 h 555632"/>
              <a:gd name="connsiteX48" fmla="*/ 557612 w 604675"/>
              <a:gd name="connsiteY48" fmla="*/ 484544 h 555632"/>
              <a:gd name="connsiteX49" fmla="*/ 543620 w 604675"/>
              <a:gd name="connsiteY49" fmla="*/ 484544 h 555632"/>
              <a:gd name="connsiteX50" fmla="*/ 536262 w 604675"/>
              <a:gd name="connsiteY50" fmla="*/ 491770 h 555632"/>
              <a:gd name="connsiteX51" fmla="*/ 434214 w 604675"/>
              <a:gd name="connsiteY51" fmla="*/ 491770 h 555632"/>
              <a:gd name="connsiteX52" fmla="*/ 426977 w 604675"/>
              <a:gd name="connsiteY52" fmla="*/ 484544 h 555632"/>
              <a:gd name="connsiteX53" fmla="*/ 366665 w 604675"/>
              <a:gd name="connsiteY53" fmla="*/ 484544 h 555632"/>
              <a:gd name="connsiteX54" fmla="*/ 359428 w 604675"/>
              <a:gd name="connsiteY54" fmla="*/ 491770 h 555632"/>
              <a:gd name="connsiteX55" fmla="*/ 257380 w 604675"/>
              <a:gd name="connsiteY55" fmla="*/ 491770 h 555632"/>
              <a:gd name="connsiteX56" fmla="*/ 250022 w 604675"/>
              <a:gd name="connsiteY56" fmla="*/ 484544 h 555632"/>
              <a:gd name="connsiteX57" fmla="*/ 189710 w 604675"/>
              <a:gd name="connsiteY57" fmla="*/ 484544 h 555632"/>
              <a:gd name="connsiteX58" fmla="*/ 182473 w 604675"/>
              <a:gd name="connsiteY58" fmla="*/ 491770 h 555632"/>
              <a:gd name="connsiteX59" fmla="*/ 80425 w 604675"/>
              <a:gd name="connsiteY59" fmla="*/ 491770 h 555632"/>
              <a:gd name="connsiteX60" fmla="*/ 73187 w 604675"/>
              <a:gd name="connsiteY60" fmla="*/ 484544 h 555632"/>
              <a:gd name="connsiteX61" fmla="*/ 47012 w 604675"/>
              <a:gd name="connsiteY61" fmla="*/ 484544 h 555632"/>
              <a:gd name="connsiteX62" fmla="*/ 45444 w 604675"/>
              <a:gd name="connsiteY62" fmla="*/ 482979 h 555632"/>
              <a:gd name="connsiteX63" fmla="*/ 47012 w 604675"/>
              <a:gd name="connsiteY63" fmla="*/ 481413 h 555632"/>
              <a:gd name="connsiteX64" fmla="*/ 73187 w 604675"/>
              <a:gd name="connsiteY64" fmla="*/ 481413 h 555632"/>
              <a:gd name="connsiteX65" fmla="*/ 73187 w 604675"/>
              <a:gd name="connsiteY65" fmla="*/ 388199 h 555632"/>
              <a:gd name="connsiteX66" fmla="*/ 47012 w 604675"/>
              <a:gd name="connsiteY66" fmla="*/ 388199 h 555632"/>
              <a:gd name="connsiteX67" fmla="*/ 45444 w 604675"/>
              <a:gd name="connsiteY67" fmla="*/ 386633 h 555632"/>
              <a:gd name="connsiteX68" fmla="*/ 47012 w 604675"/>
              <a:gd name="connsiteY68" fmla="*/ 385067 h 555632"/>
              <a:gd name="connsiteX69" fmla="*/ 73187 w 604675"/>
              <a:gd name="connsiteY69" fmla="*/ 385067 h 555632"/>
              <a:gd name="connsiteX70" fmla="*/ 73187 w 604675"/>
              <a:gd name="connsiteY70" fmla="*/ 291853 h 555632"/>
              <a:gd name="connsiteX71" fmla="*/ 47012 w 604675"/>
              <a:gd name="connsiteY71" fmla="*/ 291853 h 555632"/>
              <a:gd name="connsiteX72" fmla="*/ 45444 w 604675"/>
              <a:gd name="connsiteY72" fmla="*/ 290287 h 555632"/>
              <a:gd name="connsiteX73" fmla="*/ 47012 w 604675"/>
              <a:gd name="connsiteY73" fmla="*/ 288722 h 555632"/>
              <a:gd name="connsiteX74" fmla="*/ 73187 w 604675"/>
              <a:gd name="connsiteY74" fmla="*/ 288722 h 555632"/>
              <a:gd name="connsiteX75" fmla="*/ 73187 w 604675"/>
              <a:gd name="connsiteY75" fmla="*/ 237177 h 555632"/>
              <a:gd name="connsiteX76" fmla="*/ 80425 w 604675"/>
              <a:gd name="connsiteY76" fmla="*/ 229830 h 555632"/>
              <a:gd name="connsiteX77" fmla="*/ 182473 w 604675"/>
              <a:gd name="connsiteY77" fmla="*/ 229830 h 555632"/>
              <a:gd name="connsiteX78" fmla="*/ 189710 w 604675"/>
              <a:gd name="connsiteY78" fmla="*/ 237177 h 555632"/>
              <a:gd name="connsiteX79" fmla="*/ 189710 w 604675"/>
              <a:gd name="connsiteY79" fmla="*/ 288722 h 555632"/>
              <a:gd name="connsiteX80" fmla="*/ 250022 w 604675"/>
              <a:gd name="connsiteY80" fmla="*/ 288722 h 555632"/>
              <a:gd name="connsiteX81" fmla="*/ 250022 w 604675"/>
              <a:gd name="connsiteY81" fmla="*/ 195507 h 555632"/>
              <a:gd name="connsiteX82" fmla="*/ 47012 w 604675"/>
              <a:gd name="connsiteY82" fmla="*/ 195507 h 555632"/>
              <a:gd name="connsiteX83" fmla="*/ 45444 w 604675"/>
              <a:gd name="connsiteY83" fmla="*/ 193942 h 555632"/>
              <a:gd name="connsiteX84" fmla="*/ 47012 w 604675"/>
              <a:gd name="connsiteY84" fmla="*/ 192376 h 555632"/>
              <a:gd name="connsiteX85" fmla="*/ 250022 w 604675"/>
              <a:gd name="connsiteY85" fmla="*/ 192376 h 555632"/>
              <a:gd name="connsiteX86" fmla="*/ 250022 w 604675"/>
              <a:gd name="connsiteY86" fmla="*/ 99162 h 555632"/>
              <a:gd name="connsiteX87" fmla="*/ 47012 w 604675"/>
              <a:gd name="connsiteY87" fmla="*/ 99162 h 555632"/>
              <a:gd name="connsiteX88" fmla="*/ 45444 w 604675"/>
              <a:gd name="connsiteY88" fmla="*/ 97596 h 555632"/>
              <a:gd name="connsiteX89" fmla="*/ 47012 w 604675"/>
              <a:gd name="connsiteY89" fmla="*/ 96030 h 555632"/>
              <a:gd name="connsiteX90" fmla="*/ 250022 w 604675"/>
              <a:gd name="connsiteY90" fmla="*/ 96030 h 555632"/>
              <a:gd name="connsiteX91" fmla="*/ 250022 w 604675"/>
              <a:gd name="connsiteY91" fmla="*/ 60503 h 555632"/>
              <a:gd name="connsiteX92" fmla="*/ 257380 w 604675"/>
              <a:gd name="connsiteY92" fmla="*/ 53277 h 555632"/>
              <a:gd name="connsiteX93" fmla="*/ 16043 w 604675"/>
              <a:gd name="connsiteY93" fmla="*/ 0 h 555632"/>
              <a:gd name="connsiteX94" fmla="*/ 32206 w 604675"/>
              <a:gd name="connsiteY94" fmla="*/ 16020 h 555632"/>
              <a:gd name="connsiteX95" fmla="*/ 32206 w 604675"/>
              <a:gd name="connsiteY95" fmla="*/ 523593 h 555632"/>
              <a:gd name="connsiteX96" fmla="*/ 588632 w 604675"/>
              <a:gd name="connsiteY96" fmla="*/ 523593 h 555632"/>
              <a:gd name="connsiteX97" fmla="*/ 604675 w 604675"/>
              <a:gd name="connsiteY97" fmla="*/ 539612 h 555632"/>
              <a:gd name="connsiteX98" fmla="*/ 588632 w 604675"/>
              <a:gd name="connsiteY98" fmla="*/ 555632 h 555632"/>
              <a:gd name="connsiteX99" fmla="*/ 16043 w 604675"/>
              <a:gd name="connsiteY99" fmla="*/ 555632 h 555632"/>
              <a:gd name="connsiteX100" fmla="*/ 0 w 604675"/>
              <a:gd name="connsiteY100" fmla="*/ 539612 h 555632"/>
              <a:gd name="connsiteX101" fmla="*/ 0 w 604675"/>
              <a:gd name="connsiteY101" fmla="*/ 16020 h 555632"/>
              <a:gd name="connsiteX102" fmla="*/ 16043 w 604675"/>
              <a:gd name="connsiteY102" fmla="*/ 0 h 55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4675" h="555632">
                <a:moveTo>
                  <a:pt x="366665" y="388199"/>
                </a:moveTo>
                <a:lnTo>
                  <a:pt x="366665" y="481413"/>
                </a:lnTo>
                <a:lnTo>
                  <a:pt x="426977" y="481413"/>
                </a:lnTo>
                <a:lnTo>
                  <a:pt x="426977" y="388199"/>
                </a:lnTo>
                <a:close/>
                <a:moveTo>
                  <a:pt x="189710" y="388199"/>
                </a:moveTo>
                <a:lnTo>
                  <a:pt x="189710" y="481413"/>
                </a:lnTo>
                <a:lnTo>
                  <a:pt x="250022" y="481413"/>
                </a:lnTo>
                <a:lnTo>
                  <a:pt x="250022" y="388199"/>
                </a:lnTo>
                <a:close/>
                <a:moveTo>
                  <a:pt x="366665" y="291853"/>
                </a:moveTo>
                <a:lnTo>
                  <a:pt x="366665" y="385067"/>
                </a:lnTo>
                <a:lnTo>
                  <a:pt x="426977" y="385067"/>
                </a:lnTo>
                <a:lnTo>
                  <a:pt x="426977" y="291853"/>
                </a:lnTo>
                <a:close/>
                <a:moveTo>
                  <a:pt x="189710" y="291853"/>
                </a:moveTo>
                <a:lnTo>
                  <a:pt x="189710" y="385067"/>
                </a:lnTo>
                <a:lnTo>
                  <a:pt x="250022" y="385067"/>
                </a:lnTo>
                <a:lnTo>
                  <a:pt x="250022" y="291853"/>
                </a:lnTo>
                <a:close/>
                <a:moveTo>
                  <a:pt x="257380" y="53277"/>
                </a:moveTo>
                <a:lnTo>
                  <a:pt x="359428" y="53277"/>
                </a:lnTo>
                <a:cubicBezTo>
                  <a:pt x="363408" y="53277"/>
                  <a:pt x="366665" y="56529"/>
                  <a:pt x="366665" y="60503"/>
                </a:cubicBezTo>
                <a:lnTo>
                  <a:pt x="366665" y="96030"/>
                </a:lnTo>
                <a:lnTo>
                  <a:pt x="557612" y="96030"/>
                </a:lnTo>
                <a:cubicBezTo>
                  <a:pt x="558577" y="96030"/>
                  <a:pt x="559301" y="96753"/>
                  <a:pt x="559301" y="97596"/>
                </a:cubicBezTo>
                <a:cubicBezTo>
                  <a:pt x="559301" y="98439"/>
                  <a:pt x="558577" y="99162"/>
                  <a:pt x="557612" y="99162"/>
                </a:cubicBezTo>
                <a:lnTo>
                  <a:pt x="366665" y="99162"/>
                </a:lnTo>
                <a:lnTo>
                  <a:pt x="366665" y="192376"/>
                </a:lnTo>
                <a:lnTo>
                  <a:pt x="557612" y="192376"/>
                </a:lnTo>
                <a:cubicBezTo>
                  <a:pt x="558577" y="192376"/>
                  <a:pt x="559301" y="193099"/>
                  <a:pt x="559301" y="193942"/>
                </a:cubicBezTo>
                <a:cubicBezTo>
                  <a:pt x="559301" y="194785"/>
                  <a:pt x="558577" y="195507"/>
                  <a:pt x="557612" y="195507"/>
                </a:cubicBezTo>
                <a:lnTo>
                  <a:pt x="366665" y="195507"/>
                </a:lnTo>
                <a:lnTo>
                  <a:pt x="366665" y="288722"/>
                </a:lnTo>
                <a:lnTo>
                  <a:pt x="426977" y="288722"/>
                </a:lnTo>
                <a:lnTo>
                  <a:pt x="426977" y="237177"/>
                </a:lnTo>
                <a:cubicBezTo>
                  <a:pt x="426977" y="233082"/>
                  <a:pt x="430234" y="229830"/>
                  <a:pt x="434214" y="229830"/>
                </a:cubicBezTo>
                <a:lnTo>
                  <a:pt x="536262" y="229830"/>
                </a:lnTo>
                <a:cubicBezTo>
                  <a:pt x="540363" y="229830"/>
                  <a:pt x="543620" y="233082"/>
                  <a:pt x="543620" y="237177"/>
                </a:cubicBezTo>
                <a:lnTo>
                  <a:pt x="543620" y="288722"/>
                </a:lnTo>
                <a:lnTo>
                  <a:pt x="557612" y="288722"/>
                </a:lnTo>
                <a:cubicBezTo>
                  <a:pt x="558577" y="288722"/>
                  <a:pt x="559301" y="289444"/>
                  <a:pt x="559301" y="290287"/>
                </a:cubicBezTo>
                <a:cubicBezTo>
                  <a:pt x="559301" y="291130"/>
                  <a:pt x="558577" y="291853"/>
                  <a:pt x="557612" y="291853"/>
                </a:cubicBezTo>
                <a:lnTo>
                  <a:pt x="543620" y="291853"/>
                </a:lnTo>
                <a:lnTo>
                  <a:pt x="543620" y="385067"/>
                </a:lnTo>
                <a:lnTo>
                  <a:pt x="557612" y="385067"/>
                </a:lnTo>
                <a:cubicBezTo>
                  <a:pt x="558577" y="385067"/>
                  <a:pt x="559301" y="385790"/>
                  <a:pt x="559301" y="386633"/>
                </a:cubicBezTo>
                <a:cubicBezTo>
                  <a:pt x="559301" y="387476"/>
                  <a:pt x="558577" y="388199"/>
                  <a:pt x="557612" y="388199"/>
                </a:cubicBezTo>
                <a:lnTo>
                  <a:pt x="543620" y="388199"/>
                </a:lnTo>
                <a:lnTo>
                  <a:pt x="543620" y="481413"/>
                </a:lnTo>
                <a:lnTo>
                  <a:pt x="557612" y="481413"/>
                </a:lnTo>
                <a:cubicBezTo>
                  <a:pt x="558577" y="481413"/>
                  <a:pt x="559301" y="482136"/>
                  <a:pt x="559301" y="482979"/>
                </a:cubicBezTo>
                <a:cubicBezTo>
                  <a:pt x="559301" y="483822"/>
                  <a:pt x="558577" y="484544"/>
                  <a:pt x="557612" y="484544"/>
                </a:cubicBezTo>
                <a:lnTo>
                  <a:pt x="543620" y="484544"/>
                </a:lnTo>
                <a:cubicBezTo>
                  <a:pt x="543499" y="488518"/>
                  <a:pt x="540243" y="491770"/>
                  <a:pt x="536262" y="491770"/>
                </a:cubicBezTo>
                <a:lnTo>
                  <a:pt x="434214" y="491770"/>
                </a:lnTo>
                <a:cubicBezTo>
                  <a:pt x="430234" y="491770"/>
                  <a:pt x="426977" y="488518"/>
                  <a:pt x="426977" y="484544"/>
                </a:cubicBezTo>
                <a:lnTo>
                  <a:pt x="366665" y="484544"/>
                </a:lnTo>
                <a:cubicBezTo>
                  <a:pt x="366665" y="488518"/>
                  <a:pt x="363408" y="491770"/>
                  <a:pt x="359428" y="491770"/>
                </a:cubicBezTo>
                <a:lnTo>
                  <a:pt x="257380" y="491770"/>
                </a:lnTo>
                <a:cubicBezTo>
                  <a:pt x="253399" y="491770"/>
                  <a:pt x="250142" y="488518"/>
                  <a:pt x="250022" y="484544"/>
                </a:cubicBezTo>
                <a:lnTo>
                  <a:pt x="189710" y="484544"/>
                </a:lnTo>
                <a:cubicBezTo>
                  <a:pt x="189710" y="488518"/>
                  <a:pt x="186453" y="491770"/>
                  <a:pt x="182473" y="491770"/>
                </a:cubicBezTo>
                <a:lnTo>
                  <a:pt x="80425" y="491770"/>
                </a:lnTo>
                <a:cubicBezTo>
                  <a:pt x="76444" y="491770"/>
                  <a:pt x="73187" y="488518"/>
                  <a:pt x="73187" y="484544"/>
                </a:cubicBezTo>
                <a:lnTo>
                  <a:pt x="47012" y="484544"/>
                </a:lnTo>
                <a:cubicBezTo>
                  <a:pt x="46168" y="484544"/>
                  <a:pt x="45444" y="483822"/>
                  <a:pt x="45444" y="482979"/>
                </a:cubicBezTo>
                <a:cubicBezTo>
                  <a:pt x="45444" y="482136"/>
                  <a:pt x="46168" y="481413"/>
                  <a:pt x="47012" y="481413"/>
                </a:cubicBezTo>
                <a:lnTo>
                  <a:pt x="73187" y="481413"/>
                </a:lnTo>
                <a:lnTo>
                  <a:pt x="73187" y="388199"/>
                </a:lnTo>
                <a:lnTo>
                  <a:pt x="47012" y="388199"/>
                </a:lnTo>
                <a:cubicBezTo>
                  <a:pt x="46168" y="388199"/>
                  <a:pt x="45444" y="387476"/>
                  <a:pt x="45444" y="386633"/>
                </a:cubicBezTo>
                <a:cubicBezTo>
                  <a:pt x="45444" y="385790"/>
                  <a:pt x="46168" y="385067"/>
                  <a:pt x="47012" y="385067"/>
                </a:cubicBezTo>
                <a:lnTo>
                  <a:pt x="73187" y="385067"/>
                </a:lnTo>
                <a:lnTo>
                  <a:pt x="73187" y="291853"/>
                </a:lnTo>
                <a:lnTo>
                  <a:pt x="47012" y="291853"/>
                </a:lnTo>
                <a:cubicBezTo>
                  <a:pt x="46168" y="291853"/>
                  <a:pt x="45444" y="291130"/>
                  <a:pt x="45444" y="290287"/>
                </a:cubicBezTo>
                <a:cubicBezTo>
                  <a:pt x="45444" y="289444"/>
                  <a:pt x="46168" y="288722"/>
                  <a:pt x="47012" y="288722"/>
                </a:cubicBezTo>
                <a:lnTo>
                  <a:pt x="73187" y="288722"/>
                </a:lnTo>
                <a:lnTo>
                  <a:pt x="73187" y="237177"/>
                </a:lnTo>
                <a:cubicBezTo>
                  <a:pt x="73187" y="233082"/>
                  <a:pt x="76444" y="229830"/>
                  <a:pt x="80425" y="229830"/>
                </a:cubicBezTo>
                <a:lnTo>
                  <a:pt x="182473" y="229830"/>
                </a:lnTo>
                <a:cubicBezTo>
                  <a:pt x="186453" y="229830"/>
                  <a:pt x="189710" y="233082"/>
                  <a:pt x="189710" y="237177"/>
                </a:cubicBezTo>
                <a:lnTo>
                  <a:pt x="189710" y="288722"/>
                </a:lnTo>
                <a:lnTo>
                  <a:pt x="250022" y="288722"/>
                </a:lnTo>
                <a:lnTo>
                  <a:pt x="250022" y="195507"/>
                </a:lnTo>
                <a:lnTo>
                  <a:pt x="47012" y="195507"/>
                </a:lnTo>
                <a:cubicBezTo>
                  <a:pt x="46168" y="195507"/>
                  <a:pt x="45444" y="194785"/>
                  <a:pt x="45444" y="193942"/>
                </a:cubicBezTo>
                <a:cubicBezTo>
                  <a:pt x="45444" y="193099"/>
                  <a:pt x="46168" y="192376"/>
                  <a:pt x="47012" y="192376"/>
                </a:cubicBezTo>
                <a:lnTo>
                  <a:pt x="250022" y="192376"/>
                </a:lnTo>
                <a:lnTo>
                  <a:pt x="250022" y="99162"/>
                </a:lnTo>
                <a:lnTo>
                  <a:pt x="47012" y="99162"/>
                </a:lnTo>
                <a:cubicBezTo>
                  <a:pt x="46168" y="99162"/>
                  <a:pt x="45444" y="98439"/>
                  <a:pt x="45444" y="97596"/>
                </a:cubicBezTo>
                <a:cubicBezTo>
                  <a:pt x="45444" y="96753"/>
                  <a:pt x="46168" y="96030"/>
                  <a:pt x="47012" y="96030"/>
                </a:cubicBezTo>
                <a:lnTo>
                  <a:pt x="250022" y="96030"/>
                </a:lnTo>
                <a:lnTo>
                  <a:pt x="250022" y="60503"/>
                </a:lnTo>
                <a:cubicBezTo>
                  <a:pt x="250022" y="56529"/>
                  <a:pt x="253279" y="53277"/>
                  <a:pt x="257380" y="53277"/>
                </a:cubicBezTo>
                <a:close/>
                <a:moveTo>
                  <a:pt x="16043" y="0"/>
                </a:moveTo>
                <a:cubicBezTo>
                  <a:pt x="24969" y="0"/>
                  <a:pt x="32206" y="7227"/>
                  <a:pt x="32206" y="16020"/>
                </a:cubicBezTo>
                <a:lnTo>
                  <a:pt x="32206" y="523593"/>
                </a:lnTo>
                <a:lnTo>
                  <a:pt x="588632" y="523593"/>
                </a:lnTo>
                <a:cubicBezTo>
                  <a:pt x="597558" y="523593"/>
                  <a:pt x="604675" y="530699"/>
                  <a:pt x="604675" y="539612"/>
                </a:cubicBezTo>
                <a:cubicBezTo>
                  <a:pt x="604675" y="548526"/>
                  <a:pt x="597558" y="555632"/>
                  <a:pt x="588632" y="555632"/>
                </a:cubicBezTo>
                <a:lnTo>
                  <a:pt x="16043" y="555632"/>
                </a:lnTo>
                <a:cubicBezTo>
                  <a:pt x="7237" y="555632"/>
                  <a:pt x="0" y="548526"/>
                  <a:pt x="0" y="539612"/>
                </a:cubicBezTo>
                <a:lnTo>
                  <a:pt x="0" y="16020"/>
                </a:lnTo>
                <a:cubicBezTo>
                  <a:pt x="0" y="7227"/>
                  <a:pt x="7237" y="0"/>
                  <a:pt x="16043" y="0"/>
                </a:cubicBezTo>
                <a:close/>
              </a:path>
            </a:pathLst>
          </a:custGeom>
          <a:solidFill>
            <a:srgbClr val="7030A0"/>
          </a:solidFill>
          <a:ln>
            <a:solidFill>
              <a:schemeClr val="tx1"/>
            </a:solidFill>
          </a:ln>
        </p:spPr>
      </p:sp>
    </p:spTree>
    <p:extLst>
      <p:ext uri="{BB962C8B-B14F-4D97-AF65-F5344CB8AC3E}">
        <p14:creationId xmlns:p14="http://schemas.microsoft.com/office/powerpoint/2010/main" val="38054309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6"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8"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9" name="8 CuadroTexto"/>
          <p:cNvSpPr txBox="1"/>
          <p:nvPr/>
        </p:nvSpPr>
        <p:spPr>
          <a:xfrm>
            <a:off x="1126654" y="1403484"/>
            <a:ext cx="2582799"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LIQUIDEZ</a:t>
            </a:r>
            <a:endParaRPr lang="es-MX" b="1" dirty="0">
              <a:latin typeface="Andalus" panose="02020603050405020304" pitchFamily="18" charset="-78"/>
              <a:cs typeface="Andalus" panose="02020603050405020304" pitchFamily="18" charset="-78"/>
            </a:endParaRPr>
          </a:p>
        </p:txBody>
      </p:sp>
      <p:sp>
        <p:nvSpPr>
          <p:cNvPr id="10"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694950" y="134076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1" name="analytics_237483"/>
          <p:cNvSpPr>
            <a:spLocks noChangeAspect="1"/>
          </p:cNvSpPr>
          <p:nvPr/>
        </p:nvSpPr>
        <p:spPr bwMode="auto">
          <a:xfrm>
            <a:off x="817300" y="148478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2"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270672" y="1700808"/>
            <a:ext cx="2304254" cy="0"/>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5" name="14 Tabla"/>
          <p:cNvGraphicFramePr>
            <a:graphicFrameLocks noGrp="1"/>
          </p:cNvGraphicFramePr>
          <p:nvPr>
            <p:extLst>
              <p:ext uri="{D42A27DB-BD31-4B8C-83A1-F6EECF244321}">
                <p14:modId xmlns:p14="http://schemas.microsoft.com/office/powerpoint/2010/main" val="250302593"/>
              </p:ext>
            </p:extLst>
          </p:nvPr>
        </p:nvGraphicFramePr>
        <p:xfrm>
          <a:off x="101241" y="2060848"/>
          <a:ext cx="5399999" cy="3608992"/>
        </p:xfrm>
        <a:graphic>
          <a:graphicData uri="http://schemas.openxmlformats.org/drawingml/2006/table">
            <a:tbl>
              <a:tblPr firstRow="1" firstCol="1" lastRow="1" bandRow="1">
                <a:tableStyleId>{BC89EF96-8CEA-46FF-86C4-4CE0E7609802}</a:tableStyleId>
              </a:tblPr>
              <a:tblGrid>
                <a:gridCol w="1053341"/>
                <a:gridCol w="990083"/>
                <a:gridCol w="671315"/>
                <a:gridCol w="671315"/>
                <a:gridCol w="671315"/>
                <a:gridCol w="671315"/>
                <a:gridCol w="671315"/>
              </a:tblGrid>
              <a:tr h="341232">
                <a:tc gridSpan="7">
                  <a:txBody>
                    <a:bodyPr/>
                    <a:lstStyle/>
                    <a:p>
                      <a:pPr algn="ctr">
                        <a:spcAft>
                          <a:spcPts val="0"/>
                        </a:spcAft>
                      </a:pPr>
                      <a:r>
                        <a:rPr lang="es-MX" sz="1600" dirty="0" smtClean="0">
                          <a:effectLst/>
                          <a:latin typeface="Andalus" panose="02020603050405020304" pitchFamily="18" charset="-78"/>
                          <a:cs typeface="Andalus" panose="02020603050405020304" pitchFamily="18" charset="-78"/>
                        </a:rPr>
                        <a:t>OBLIGADAS A LLEVAR CONTABILIDAD</a:t>
                      </a:r>
                      <a:endParaRPr lang="es-MX" sz="1600" b="1" dirty="0">
                        <a:solidFill>
                          <a:schemeClr val="tx1"/>
                        </a:solidFill>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h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r>
              <a:tr h="204364">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r>
              <a:tr h="190900">
                <a:tc rowSpan="16">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RAZÓN</a:t>
                      </a:r>
                      <a:r>
                        <a:rPr lang="es-EC" sz="1400" baseline="0" dirty="0" smtClean="0">
                          <a:effectLst/>
                          <a:latin typeface="Andalus" panose="02020603050405020304" pitchFamily="18" charset="-78"/>
                          <a:cs typeface="Andalus" panose="02020603050405020304" pitchFamily="18" charset="-78"/>
                        </a:rPr>
                        <a:t> CORRIENTE</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$2.20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$2.53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$3.01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$4.70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$4.70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E06</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$5.56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$6.12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$6.73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$14.83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$5.24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E08</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$0.93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$0.63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$0.57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E09</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$0.13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$1.33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$1.41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$1.82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$3.85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$0.94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$1.01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$1.87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$1.48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$3.21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$0.72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$1.90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$2.61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$2.04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$1.85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$1.22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$3.44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$2.62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$2.04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$1.30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E18</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$1.29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$1.61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$1.44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$0.67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$2.93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E22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$0.46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$0.50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$0.41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$0.18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$0.18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E24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$2.71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$7.89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$8.87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$9.35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$10.11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E25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$1.10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$1.57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$2.17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$3.12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$2.99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E30</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$0.93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$2.38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$3.49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$2.76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$2.76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$1.07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$1.23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$2.01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$2.66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$2.31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9090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$1.44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$1.19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$1.30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$1.59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$1.52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19090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E36</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$3.47 </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$1.92 </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$2.63 </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$3.48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$2.96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2759104031"/>
              </p:ext>
            </p:extLst>
          </p:nvPr>
        </p:nvGraphicFramePr>
        <p:xfrm>
          <a:off x="5879182" y="1538064"/>
          <a:ext cx="5847030" cy="4267200"/>
        </p:xfrm>
        <a:graphic>
          <a:graphicData uri="http://schemas.openxmlformats.org/drawingml/2006/table">
            <a:tbl>
              <a:tblPr firstRow="1" firstCol="1" lastRow="1" bandRow="1">
                <a:tableStyleId>{BC89EF96-8CEA-46FF-86C4-4CE0E7609802}</a:tableStyleId>
              </a:tblPr>
              <a:tblGrid>
                <a:gridCol w="1330960"/>
                <a:gridCol w="864235"/>
                <a:gridCol w="730367"/>
                <a:gridCol w="730367"/>
                <a:gridCol w="730367"/>
                <a:gridCol w="730367"/>
                <a:gridCol w="730367"/>
              </a:tblGrid>
              <a:tr h="0">
                <a:tc gridSpan="7">
                  <a:txBody>
                    <a:bodyPr/>
                    <a:lstStyle/>
                    <a:p>
                      <a:pPr algn="ctr">
                        <a:spcAft>
                          <a:spcPts val="0"/>
                        </a:spcAft>
                      </a:pPr>
                      <a:r>
                        <a:rPr lang="es-MX" sz="1400" dirty="0" smtClean="0">
                          <a:effectLst/>
                          <a:latin typeface="Andalus" panose="02020603050405020304" pitchFamily="18" charset="-78"/>
                          <a:ea typeface="Calibri"/>
                          <a:cs typeface="Andalus" panose="02020603050405020304" pitchFamily="18" charset="-78"/>
                        </a:rPr>
                        <a:t>NO</a:t>
                      </a:r>
                      <a:r>
                        <a:rPr lang="es-MX" sz="1400" baseline="0" dirty="0" smtClean="0">
                          <a:effectLst/>
                          <a:latin typeface="Andalus" panose="02020603050405020304" pitchFamily="18" charset="-78"/>
                          <a:ea typeface="Calibri"/>
                          <a:cs typeface="Andalus" panose="02020603050405020304" pitchFamily="18" charset="-78"/>
                        </a:rPr>
                        <a:t> OBLIGADAS A LLEVAR CONTABILIDAD</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tc>
              </a:tr>
              <a:tr h="0">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chemeClr val="accent1"/>
                      </a:solidFill>
                      <a:prstDash val="solid"/>
                      <a:round/>
                      <a:headEnd type="none" w="med" len="med"/>
                      <a:tailEnd type="none" w="med" len="med"/>
                    </a:lnB>
                  </a:tcPr>
                </a:tc>
              </a:tr>
              <a:tr h="0">
                <a:tc rowSpan="21">
                  <a:txBody>
                    <a:bodyPr/>
                    <a:lstStyle/>
                    <a:p>
                      <a:pPr algn="ctr">
                        <a:spcAft>
                          <a:spcPts val="0"/>
                        </a:spcAft>
                      </a:pPr>
                      <a:r>
                        <a:rPr lang="es-EC" sz="1400" b="1" dirty="0" smtClean="0">
                          <a:effectLst/>
                          <a:latin typeface="Andalus" panose="02020603050405020304" pitchFamily="18" charset="-78"/>
                          <a:cs typeface="Andalus" panose="02020603050405020304" pitchFamily="18" charset="-78"/>
                        </a:rPr>
                        <a:t>RAZÓN</a:t>
                      </a:r>
                      <a:r>
                        <a:rPr lang="es-EC" sz="1400" b="1" baseline="0" dirty="0" smtClean="0">
                          <a:effectLst/>
                          <a:latin typeface="Andalus" panose="02020603050405020304" pitchFamily="18" charset="-78"/>
                          <a:cs typeface="Andalus" panose="02020603050405020304" pitchFamily="18" charset="-78"/>
                        </a:rPr>
                        <a:t> CORRIENTE</a:t>
                      </a:r>
                      <a:endParaRPr lang="es-MX" sz="1400" b="1" dirty="0" smtClean="0">
                        <a:effectLst/>
                        <a:latin typeface="Andalus" panose="02020603050405020304" pitchFamily="18" charset="-78"/>
                        <a:ea typeface="Calibri"/>
                        <a:cs typeface="Andalus" panose="02020603050405020304" pitchFamily="18" charset="-78"/>
                      </a:endParaRPr>
                    </a:p>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cs typeface="Andalus" panose="02020603050405020304" pitchFamily="18" charset="-78"/>
                      </a:endParaRPr>
                    </a:p>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cs typeface="Andalus" panose="02020603050405020304" pitchFamily="18" charset="-78"/>
                      </a:endParaRPr>
                    </a:p>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cs typeface="Andalus" panose="02020603050405020304" pitchFamily="18" charset="-78"/>
                      </a:endParaRPr>
                    </a:p>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cs typeface="Andalus" panose="02020603050405020304" pitchFamily="18" charset="-78"/>
                      </a:endParaRPr>
                    </a:p>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r h="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$0.40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$0.50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$1.54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$1.29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$1.40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$2.84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$2.79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$1.87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$1.71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$1.33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$2.67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$2.92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$2.25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$1.99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$7.50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$4.98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$7.66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E19</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$5.42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$2.48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E23</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$1.68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$2.17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$1.89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$2.11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$2.77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$0.27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$0.52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$0.74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$1.22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$1.15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E28</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E31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$1.19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$0.96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E34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$0.94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0">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b="0">
                          <a:effectLst/>
                          <a:latin typeface="Andalus" panose="02020603050405020304" pitchFamily="18" charset="-78"/>
                          <a:cs typeface="Andalus" panose="02020603050405020304" pitchFamily="18" charset="-78"/>
                        </a:rPr>
                        <a:t>E37</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19741854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2932" y="692696"/>
            <a:ext cx="3974162"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271016" y="980728"/>
            <a:ext cx="3744070" cy="0"/>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6" name="5 Gráfico"/>
          <p:cNvGraphicFramePr/>
          <p:nvPr>
            <p:extLst>
              <p:ext uri="{D42A27DB-BD31-4B8C-83A1-F6EECF244321}">
                <p14:modId xmlns:p14="http://schemas.microsoft.com/office/powerpoint/2010/main" val="3826683709"/>
              </p:ext>
            </p:extLst>
          </p:nvPr>
        </p:nvGraphicFramePr>
        <p:xfrm>
          <a:off x="334566" y="1268760"/>
          <a:ext cx="1142613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917011" y="113226"/>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8" name="Freeform 32"/>
          <p:cNvSpPr>
            <a:spLocks/>
          </p:cNvSpPr>
          <p:nvPr/>
        </p:nvSpPr>
        <p:spPr bwMode="auto">
          <a:xfrm rot="10800000">
            <a:off x="1075796" y="361596"/>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9"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34343" y="37019"/>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0"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34343" y="37019"/>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134089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12932" y="692696"/>
            <a:ext cx="3974162"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a16="http://schemas.microsoft.com/office/drawing/2014/main" xmlns:p14="http://schemas.microsoft.com/office/powerpoint/2010/main" xmlns:lc="http://schemas.openxmlformats.org/drawingml/2006/lockedCanvas" id="{E3D17A3A-1D14-4DF6-AA39-D4D2DDD1B957}"/>
              </a:ext>
            </a:extLst>
          </p:cNvPr>
          <p:cNvCxnSpPr>
            <a:cxnSpLocks/>
          </p:cNvCxnSpPr>
          <p:nvPr/>
        </p:nvCxnSpPr>
        <p:spPr>
          <a:xfrm flipH="1">
            <a:off x="1270670" y="980728"/>
            <a:ext cx="374407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5" name="4 CuadroTexto"/>
          <p:cNvSpPr txBox="1"/>
          <p:nvPr/>
        </p:nvSpPr>
        <p:spPr>
          <a:xfrm>
            <a:off x="929202"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6" name="Freeform 32"/>
          <p:cNvSpPr>
            <a:spLocks/>
          </p:cNvSpPr>
          <p:nvPr/>
        </p:nvSpPr>
        <p:spPr bwMode="auto">
          <a:xfrm rot="10800000">
            <a:off x="1087987"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46534"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8"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46534"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aphicFrame>
        <p:nvGraphicFramePr>
          <p:cNvPr id="9" name="8 Gráfico"/>
          <p:cNvGraphicFramePr/>
          <p:nvPr>
            <p:extLst>
              <p:ext uri="{D42A27DB-BD31-4B8C-83A1-F6EECF244321}">
                <p14:modId xmlns:p14="http://schemas.microsoft.com/office/powerpoint/2010/main" val="4245361462"/>
              </p:ext>
            </p:extLst>
          </p:nvPr>
        </p:nvGraphicFramePr>
        <p:xfrm>
          <a:off x="262558" y="1268760"/>
          <a:ext cx="11520000" cy="45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10678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353775337"/>
              </p:ext>
            </p:extLst>
          </p:nvPr>
        </p:nvGraphicFramePr>
        <p:xfrm>
          <a:off x="334566" y="1340768"/>
          <a:ext cx="11682597"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126654" y="692696"/>
            <a:ext cx="3974162"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270670" y="980728"/>
            <a:ext cx="374407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8" name="7 CuadroTexto"/>
          <p:cNvSpPr txBox="1"/>
          <p:nvPr/>
        </p:nvSpPr>
        <p:spPr>
          <a:xfrm>
            <a:off x="874495" y="12095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9" name="Freeform 32"/>
          <p:cNvSpPr>
            <a:spLocks/>
          </p:cNvSpPr>
          <p:nvPr/>
        </p:nvSpPr>
        <p:spPr bwMode="auto">
          <a:xfrm rot="10800000">
            <a:off x="1033280" y="36932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0"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63955" y="4474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1"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46534" y="4474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28246711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33107326"/>
              </p:ext>
            </p:extLst>
          </p:nvPr>
        </p:nvGraphicFramePr>
        <p:xfrm>
          <a:off x="334566" y="1268760"/>
          <a:ext cx="1152128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054646" y="692696"/>
            <a:ext cx="4507188"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198662" y="980728"/>
            <a:ext cx="413375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6" name="5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7"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8"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9"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25255963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952694004"/>
              </p:ext>
            </p:extLst>
          </p:nvPr>
        </p:nvGraphicFramePr>
        <p:xfrm>
          <a:off x="334566" y="1196752"/>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083962" y="692696"/>
            <a:ext cx="4507188"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227978" y="980728"/>
            <a:ext cx="4133750"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65531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3"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4"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5"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5 CuadroTexto"/>
          <p:cNvSpPr txBox="1"/>
          <p:nvPr/>
        </p:nvSpPr>
        <p:spPr>
          <a:xfrm>
            <a:off x="1630710" y="1259468"/>
            <a:ext cx="352873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CAPITAL DE TRABAJO</a:t>
            </a:r>
            <a:endParaRPr lang="es-MX" b="1" dirty="0">
              <a:latin typeface="Andalus" panose="02020603050405020304" pitchFamily="18" charset="-78"/>
              <a:cs typeface="Andalus" panose="02020603050405020304" pitchFamily="18" charset="-78"/>
            </a:endParaRPr>
          </a:p>
        </p:txBody>
      </p:sp>
      <p:sp>
        <p:nvSpPr>
          <p:cNvPr id="7"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119675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8" name="analytics_237483"/>
          <p:cNvSpPr>
            <a:spLocks noChangeAspect="1"/>
          </p:cNvSpPr>
          <p:nvPr/>
        </p:nvSpPr>
        <p:spPr bwMode="auto">
          <a:xfrm>
            <a:off x="1176996" y="1340768"/>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9"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702718" y="1538529"/>
            <a:ext cx="3456728" cy="0"/>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2" name="11 Tabla"/>
          <p:cNvGraphicFramePr>
            <a:graphicFrameLocks noGrp="1"/>
          </p:cNvGraphicFramePr>
          <p:nvPr>
            <p:extLst>
              <p:ext uri="{D42A27DB-BD31-4B8C-83A1-F6EECF244321}">
                <p14:modId xmlns:p14="http://schemas.microsoft.com/office/powerpoint/2010/main" val="1346411471"/>
              </p:ext>
            </p:extLst>
          </p:nvPr>
        </p:nvGraphicFramePr>
        <p:xfrm>
          <a:off x="1181240" y="1916825"/>
          <a:ext cx="10080002" cy="3744418"/>
        </p:xfrm>
        <a:graphic>
          <a:graphicData uri="http://schemas.openxmlformats.org/drawingml/2006/table">
            <a:tbl>
              <a:tblPr firstRow="1" firstCol="1" lastRow="1" bandRow="1">
                <a:tableStyleId>{BC89EF96-8CEA-46FF-86C4-4CE0E7609802}</a:tableStyleId>
              </a:tblPr>
              <a:tblGrid>
                <a:gridCol w="1298108"/>
                <a:gridCol w="1122663"/>
                <a:gridCol w="1517223"/>
                <a:gridCol w="1535502"/>
                <a:gridCol w="1535502"/>
                <a:gridCol w="1535502"/>
                <a:gridCol w="1535502"/>
              </a:tblGrid>
              <a:tr h="272321">
                <a:tc gridSpan="7">
                  <a:txBody>
                    <a:bodyPr/>
                    <a:lstStyle/>
                    <a:p>
                      <a:pPr algn="ctr">
                        <a:spcAft>
                          <a:spcPts val="0"/>
                        </a:spcAft>
                      </a:pPr>
                      <a:r>
                        <a:rPr lang="es-MX" sz="1600" b="1" dirty="0" smtClean="0">
                          <a:effectLst/>
                          <a:latin typeface="Andalus" panose="02020603050405020304" pitchFamily="18" charset="-78"/>
                          <a:ea typeface="Calibri"/>
                          <a:cs typeface="Andalus" panose="02020603050405020304" pitchFamily="18" charset="-78"/>
                        </a:rPr>
                        <a:t>OBLIGADOS</a:t>
                      </a:r>
                      <a:r>
                        <a:rPr lang="es-MX" sz="1600" b="1" baseline="0" dirty="0" smtClean="0">
                          <a:effectLst/>
                          <a:latin typeface="Andalus" panose="02020603050405020304" pitchFamily="18" charset="-78"/>
                          <a:ea typeface="Calibri"/>
                          <a:cs typeface="Andalus" panose="02020603050405020304" pitchFamily="18" charset="-78"/>
                        </a:rPr>
                        <a:t> A LLEVAR CONTABILIDAD</a:t>
                      </a: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tcP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r>
              <a:tr h="204241">
                <a:tc>
                  <a:txBody>
                    <a:bodyPr/>
                    <a:lstStyle/>
                    <a:p>
                      <a:pPr algn="ctr">
                        <a:spcAft>
                          <a:spcPts val="0"/>
                        </a:spcAft>
                      </a:pPr>
                      <a:r>
                        <a:rPr lang="es-EC" sz="1200" dirty="0" smtClean="0">
                          <a:effectLst/>
                          <a:latin typeface="Andalus" panose="02020603050405020304" pitchFamily="18" charset="-78"/>
                          <a:cs typeface="Andalus" panose="02020603050405020304" pitchFamily="18" charset="-78"/>
                        </a:rPr>
                        <a:t>INDICADOR</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EMPRESAS</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2014</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2015</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2016</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2017</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2018</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r>
              <a:tr h="204241">
                <a:tc rowSpan="16">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CAPITAL DE TRABAJO</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E02</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$2,546,032.85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$2,949,614.40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$3,109,344.05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$3,497,401.60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$3,497,401.60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E06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$186,618.73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$198,618.82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$210,423.72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$260,777.64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$210,018.08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E08</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E09</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-$10,006.08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$7,924.97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$9,912.07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$21,895.80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$23,546.87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E13</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E14</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-$6,259.04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$1,725.80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$73,760.83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$24,874.13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$43,004.18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E17</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-$7,665.17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$96,006.27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$141,164.49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$122,587.07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$99,272.10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E18</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$10,050.64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$58,596.51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$43,166.44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$22,975.71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$8,237.68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E22</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$63,917.85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$213,853.05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$239,332.61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-$481,926.29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$551,785.82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E24</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-$41,550.43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-$23,815.73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-$26,000.70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-$45,529.63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-$38,854.75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E25</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$112,865.76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$176,857.71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$208,330.54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$226,394.62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$258,244.17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E29</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$28,752.64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$120,678.50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$147,760.30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$237,385.11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$232,195.38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E30</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-$15,192.63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$102,849.20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$123,980.29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$102,606.79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$102,606.79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E32</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$17,088.13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$53,416.70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$234,769.97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$194,553.98 </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$178,775.46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04241">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E33</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$187,322.88 </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$126,303.64 </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$187,805.16 </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$234,850.19 </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$221,019.00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204241">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E36</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$432,343.57 </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$211,256.81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 $245,202.51 </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$229,834.82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$219,468.47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14889994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613103025"/>
              </p:ext>
            </p:extLst>
          </p:nvPr>
        </p:nvGraphicFramePr>
        <p:xfrm>
          <a:off x="334566" y="1268760"/>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774382" y="827764"/>
            <a:ext cx="352873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CAPITAL DE TRABAJO</a:t>
            </a:r>
            <a:endParaRPr lang="es-MX" b="1" dirty="0">
              <a:latin typeface="Andalus" panose="02020603050405020304" pitchFamily="18" charset="-78"/>
              <a:cs typeface="Andalus" panose="02020603050405020304" pitchFamily="18" charset="-78"/>
            </a:endParaRPr>
          </a:p>
        </p:txBody>
      </p:sp>
      <p:sp>
        <p:nvSpPr>
          <p:cNvPr id="8"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9"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0"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846390" y="1106825"/>
            <a:ext cx="3456728"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93148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452486593"/>
              </p:ext>
            </p:extLst>
          </p:nvPr>
        </p:nvGraphicFramePr>
        <p:xfrm>
          <a:off x="262558" y="1340768"/>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774382" y="827764"/>
            <a:ext cx="352873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CAPITAL DE TRABAJO</a:t>
            </a:r>
            <a:endParaRPr lang="es-MX" b="1" dirty="0">
              <a:latin typeface="Andalus" panose="02020603050405020304" pitchFamily="18" charset="-78"/>
              <a:cs typeface="Andalus" panose="02020603050405020304" pitchFamily="18" charset="-78"/>
            </a:endParaRPr>
          </a:p>
        </p:txBody>
      </p:sp>
      <p:sp>
        <p:nvSpPr>
          <p:cNvPr id="8"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9"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0"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846390" y="1106825"/>
            <a:ext cx="3456728"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56873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32"/>
          <p:cNvSpPr>
            <a:spLocks/>
          </p:cNvSpPr>
          <p:nvPr/>
        </p:nvSpPr>
        <p:spPr bwMode="auto">
          <a:xfrm rot="10800000">
            <a:off x="1054647" y="677250"/>
            <a:ext cx="4232432" cy="303477"/>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1" name="10 CuadroTexto"/>
          <p:cNvSpPr txBox="1"/>
          <p:nvPr/>
        </p:nvSpPr>
        <p:spPr>
          <a:xfrm>
            <a:off x="1001537" y="508610"/>
            <a:ext cx="3797525"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PLANTEAMIENTO DEL PROBLEMA</a:t>
            </a:r>
            <a:endParaRPr lang="es-MX" sz="2000" b="1" dirty="0">
              <a:latin typeface="Andalus" panose="02020603050405020304" pitchFamily="18" charset="-78"/>
              <a:cs typeface="Andalus" panose="02020603050405020304" pitchFamily="18" charset="-78"/>
            </a:endParaRPr>
          </a:p>
        </p:txBody>
      </p:sp>
      <p:sp>
        <p:nvSpPr>
          <p:cNvPr id="12"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29232" y="306797"/>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1</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3"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29232" y="306797"/>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35" name="473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00083" y="2178701"/>
            <a:ext cx="8046242" cy="3702924"/>
            <a:chOff x="339094" y="2271031"/>
            <a:chExt cx="8047288" cy="3703407"/>
          </a:xfrm>
        </p:grpSpPr>
        <p:sp>
          <p:nvSpPr>
            <p:cNvPr id="36" name="ïśḻ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2EEA347-2F50-4227-AB5E-8551AAB53F8D}"/>
                </a:ext>
              </a:extLst>
            </p:cNvPr>
            <p:cNvSpPr/>
            <p:nvPr/>
          </p:nvSpPr>
          <p:spPr>
            <a:xfrm>
              <a:off x="6022217" y="3378248"/>
              <a:ext cx="152400" cy="152400"/>
            </a:xfrm>
            <a:prstGeom prst="ellipse">
              <a:avLst/>
            </a:prstGeom>
            <a:solidFill>
              <a:srgbClr val="FF00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fontScale="25000" lnSpcReduction="20000"/>
            </a:bodyPr>
            <a:lstStyle/>
            <a:p>
              <a:pPr algn="ctr"/>
              <a:endParaRPr/>
            </a:p>
          </p:txBody>
        </p:sp>
        <p:grpSp>
          <p:nvGrpSpPr>
            <p:cNvPr id="89" name="iśḷi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910A6EB-18DE-4D48-93E1-4A746AB7B309}"/>
                </a:ext>
              </a:extLst>
            </p:cNvPr>
            <p:cNvGrpSpPr/>
            <p:nvPr/>
          </p:nvGrpSpPr>
          <p:grpSpPr>
            <a:xfrm>
              <a:off x="4359424" y="3692215"/>
              <a:ext cx="2976945" cy="2282223"/>
              <a:chOff x="4359424" y="3692215"/>
              <a:chExt cx="2976945" cy="2282223"/>
            </a:xfrm>
            <a:solidFill>
              <a:schemeClr val="tx2">
                <a:lumMod val="60000"/>
                <a:lumOff val="40000"/>
              </a:schemeClr>
            </a:solidFill>
          </p:grpSpPr>
          <p:sp>
            <p:nvSpPr>
              <p:cNvPr id="90" name="ïṥļí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CCD1263-21F5-44C4-B9B9-607D04191030}"/>
                  </a:ext>
                </a:extLst>
              </p:cNvPr>
              <p:cNvSpPr/>
              <p:nvPr/>
            </p:nvSpPr>
            <p:spPr bwMode="auto">
              <a:xfrm>
                <a:off x="5481366" y="5974438"/>
                <a:ext cx="7634"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98" name="îśḷi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69CC080-8661-46EB-B4FA-5614AB3B155C}"/>
                  </a:ext>
                </a:extLst>
              </p:cNvPr>
              <p:cNvSpPr/>
              <p:nvPr/>
            </p:nvSpPr>
            <p:spPr bwMode="auto">
              <a:xfrm>
                <a:off x="5287250" y="4068170"/>
                <a:ext cx="22901" cy="16358"/>
              </a:xfrm>
              <a:custGeom>
                <a:avLst/>
                <a:gdLst>
                  <a:gd name="T0" fmla="*/ 0 w 3"/>
                  <a:gd name="T1" fmla="*/ 1 h 2"/>
                  <a:gd name="T2" fmla="*/ 3 w 3"/>
                  <a:gd name="T3" fmla="*/ 2 h 2"/>
                  <a:gd name="T4" fmla="*/ 0 w 3"/>
                  <a:gd name="T5" fmla="*/ 1 h 2"/>
                </a:gdLst>
                <a:ahLst/>
                <a:cxnLst>
                  <a:cxn ang="0">
                    <a:pos x="T0" y="T1"/>
                  </a:cxn>
                  <a:cxn ang="0">
                    <a:pos x="T2" y="T3"/>
                  </a:cxn>
                  <a:cxn ang="0">
                    <a:pos x="T4" y="T5"/>
                  </a:cxn>
                </a:cxnLst>
                <a:rect l="0" t="0" r="r" b="b"/>
                <a:pathLst>
                  <a:path w="3" h="2">
                    <a:moveTo>
                      <a:pt x="0" y="1"/>
                    </a:moveTo>
                    <a:cubicBezTo>
                      <a:pt x="0" y="2"/>
                      <a:pt x="2" y="2"/>
                      <a:pt x="3" y="2"/>
                    </a:cubicBezTo>
                    <a:cubicBezTo>
                      <a:pt x="3" y="1"/>
                      <a:pt x="2"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99" name="ïslí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22ED2D1-20BF-4B2F-BDFB-5AC262385BA1}"/>
                  </a:ext>
                </a:extLst>
              </p:cNvPr>
              <p:cNvSpPr/>
              <p:nvPr/>
            </p:nvSpPr>
            <p:spPr bwMode="auto">
              <a:xfrm>
                <a:off x="5317785" y="4075804"/>
                <a:ext cx="31626" cy="23992"/>
              </a:xfrm>
              <a:custGeom>
                <a:avLst/>
                <a:gdLst>
                  <a:gd name="T0" fmla="*/ 2 w 4"/>
                  <a:gd name="T1" fmla="*/ 1 h 3"/>
                  <a:gd name="T2" fmla="*/ 3 w 4"/>
                  <a:gd name="T3" fmla="*/ 2 h 3"/>
                  <a:gd name="T4" fmla="*/ 2 w 4"/>
                  <a:gd name="T5" fmla="*/ 1 h 3"/>
                </a:gdLst>
                <a:ahLst/>
                <a:cxnLst>
                  <a:cxn ang="0">
                    <a:pos x="T0" y="T1"/>
                  </a:cxn>
                  <a:cxn ang="0">
                    <a:pos x="T2" y="T3"/>
                  </a:cxn>
                  <a:cxn ang="0">
                    <a:pos x="T4" y="T5"/>
                  </a:cxn>
                </a:cxnLst>
                <a:rect l="0" t="0" r="r" b="b"/>
                <a:pathLst>
                  <a:path w="4" h="3">
                    <a:moveTo>
                      <a:pt x="2" y="1"/>
                    </a:moveTo>
                    <a:cubicBezTo>
                      <a:pt x="0" y="1"/>
                      <a:pt x="2" y="3"/>
                      <a:pt x="3" y="2"/>
                    </a:cubicBezTo>
                    <a:cubicBezTo>
                      <a:pt x="4" y="1"/>
                      <a:pt x="4" y="0"/>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102" name="işḻ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5990AB8-A77B-4237-8473-CCC571830C0C}"/>
                  </a:ext>
                </a:extLst>
              </p:cNvPr>
              <p:cNvSpPr/>
              <p:nvPr/>
            </p:nvSpPr>
            <p:spPr bwMode="auto">
              <a:xfrm>
                <a:off x="5682026" y="3960207"/>
                <a:ext cx="16358" cy="22901"/>
              </a:xfrm>
              <a:custGeom>
                <a:avLst/>
                <a:gdLst>
                  <a:gd name="T0" fmla="*/ 1 w 2"/>
                  <a:gd name="T1" fmla="*/ 1 h 3"/>
                  <a:gd name="T2" fmla="*/ 1 w 2"/>
                  <a:gd name="T3" fmla="*/ 2 h 3"/>
                  <a:gd name="T4" fmla="*/ 2 w 2"/>
                  <a:gd name="T5" fmla="*/ 2 h 3"/>
                  <a:gd name="T6" fmla="*/ 1 w 2"/>
                  <a:gd name="T7" fmla="*/ 1 h 3"/>
                </a:gdLst>
                <a:ahLst/>
                <a:cxnLst>
                  <a:cxn ang="0">
                    <a:pos x="T0" y="T1"/>
                  </a:cxn>
                  <a:cxn ang="0">
                    <a:pos x="T2" y="T3"/>
                  </a:cxn>
                  <a:cxn ang="0">
                    <a:pos x="T4" y="T5"/>
                  </a:cxn>
                  <a:cxn ang="0">
                    <a:pos x="T6" y="T7"/>
                  </a:cxn>
                </a:cxnLst>
                <a:rect l="0" t="0" r="r" b="b"/>
                <a:pathLst>
                  <a:path w="2" h="3">
                    <a:moveTo>
                      <a:pt x="1" y="1"/>
                    </a:moveTo>
                    <a:cubicBezTo>
                      <a:pt x="0" y="3"/>
                      <a:pt x="1" y="2"/>
                      <a:pt x="1" y="2"/>
                    </a:cubicBezTo>
                    <a:cubicBezTo>
                      <a:pt x="2" y="2"/>
                      <a:pt x="2" y="2"/>
                      <a:pt x="2" y="2"/>
                    </a:cubicBezTo>
                    <a:cubicBezTo>
                      <a:pt x="2" y="1"/>
                      <a:pt x="1" y="0"/>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104" name="îśľi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318AB20-9BBD-4376-AF8D-035E8EC7A484}"/>
                  </a:ext>
                </a:extLst>
              </p:cNvPr>
              <p:cNvSpPr/>
              <p:nvPr/>
            </p:nvSpPr>
            <p:spPr bwMode="auto">
              <a:xfrm>
                <a:off x="5317785" y="4711590"/>
                <a:ext cx="23992" cy="22901"/>
              </a:xfrm>
              <a:custGeom>
                <a:avLst/>
                <a:gdLst>
                  <a:gd name="T0" fmla="*/ 2 w 3"/>
                  <a:gd name="T1" fmla="*/ 3 h 3"/>
                  <a:gd name="T2" fmla="*/ 1 w 3"/>
                  <a:gd name="T3" fmla="*/ 1 h 3"/>
                  <a:gd name="T4" fmla="*/ 2 w 3"/>
                  <a:gd name="T5" fmla="*/ 3 h 3"/>
                </a:gdLst>
                <a:ahLst/>
                <a:cxnLst>
                  <a:cxn ang="0">
                    <a:pos x="T0" y="T1"/>
                  </a:cxn>
                  <a:cxn ang="0">
                    <a:pos x="T2" y="T3"/>
                  </a:cxn>
                  <a:cxn ang="0">
                    <a:pos x="T4" y="T5"/>
                  </a:cxn>
                </a:cxnLst>
                <a:rect l="0" t="0" r="r" b="b"/>
                <a:pathLst>
                  <a:path w="3" h="3">
                    <a:moveTo>
                      <a:pt x="2" y="3"/>
                    </a:moveTo>
                    <a:cubicBezTo>
                      <a:pt x="3" y="2"/>
                      <a:pt x="2" y="0"/>
                      <a:pt x="1" y="1"/>
                    </a:cubicBezTo>
                    <a:cubicBezTo>
                      <a:pt x="0" y="1"/>
                      <a:pt x="0" y="3"/>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105" name="iṥľi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7B7731C-08DB-4B3C-8640-697B946CBDCE}"/>
                  </a:ext>
                </a:extLst>
              </p:cNvPr>
              <p:cNvSpPr/>
              <p:nvPr/>
            </p:nvSpPr>
            <p:spPr bwMode="auto">
              <a:xfrm>
                <a:off x="5317785" y="4843546"/>
                <a:ext cx="31626" cy="30535"/>
              </a:xfrm>
              <a:custGeom>
                <a:avLst/>
                <a:gdLst>
                  <a:gd name="T0" fmla="*/ 2 w 4"/>
                  <a:gd name="T1" fmla="*/ 0 h 4"/>
                  <a:gd name="T2" fmla="*/ 2 w 4"/>
                  <a:gd name="T3" fmla="*/ 3 h 4"/>
                  <a:gd name="T4" fmla="*/ 2 w 4"/>
                  <a:gd name="T5" fmla="*/ 0 h 4"/>
                </a:gdLst>
                <a:ahLst/>
                <a:cxnLst>
                  <a:cxn ang="0">
                    <a:pos x="T0" y="T1"/>
                  </a:cxn>
                  <a:cxn ang="0">
                    <a:pos x="T2" y="T3"/>
                  </a:cxn>
                  <a:cxn ang="0">
                    <a:pos x="T4" y="T5"/>
                  </a:cxn>
                </a:cxnLst>
                <a:rect l="0" t="0" r="r" b="b"/>
                <a:pathLst>
                  <a:path w="4" h="4">
                    <a:moveTo>
                      <a:pt x="2" y="0"/>
                    </a:moveTo>
                    <a:cubicBezTo>
                      <a:pt x="0" y="1"/>
                      <a:pt x="1" y="4"/>
                      <a:pt x="2" y="3"/>
                    </a:cubicBezTo>
                    <a:cubicBezTo>
                      <a:pt x="4" y="3"/>
                      <a:pt x="3"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110" name="ï$ľi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E1DA9C2-6BFF-4844-8408-153C77E81D17}"/>
                  </a:ext>
                </a:extLst>
              </p:cNvPr>
              <p:cNvSpPr/>
              <p:nvPr/>
            </p:nvSpPr>
            <p:spPr bwMode="auto">
              <a:xfrm>
                <a:off x="6472669" y="4417144"/>
                <a:ext cx="22901" cy="22901"/>
              </a:xfrm>
              <a:custGeom>
                <a:avLst/>
                <a:gdLst>
                  <a:gd name="T0" fmla="*/ 2 w 3"/>
                  <a:gd name="T1" fmla="*/ 3 h 3"/>
                  <a:gd name="T2" fmla="*/ 1 w 3"/>
                  <a:gd name="T3" fmla="*/ 2 h 3"/>
                  <a:gd name="T4" fmla="*/ 2 w 3"/>
                  <a:gd name="T5" fmla="*/ 3 h 3"/>
                </a:gdLst>
                <a:ahLst/>
                <a:cxnLst>
                  <a:cxn ang="0">
                    <a:pos x="T0" y="T1"/>
                  </a:cxn>
                  <a:cxn ang="0">
                    <a:pos x="T2" y="T3"/>
                  </a:cxn>
                  <a:cxn ang="0">
                    <a:pos x="T4" y="T5"/>
                  </a:cxn>
                </a:cxnLst>
                <a:rect l="0" t="0" r="r" b="b"/>
                <a:pathLst>
                  <a:path w="3" h="3">
                    <a:moveTo>
                      <a:pt x="2" y="3"/>
                    </a:moveTo>
                    <a:cubicBezTo>
                      <a:pt x="3" y="2"/>
                      <a:pt x="2" y="0"/>
                      <a:pt x="1" y="2"/>
                    </a:cubicBezTo>
                    <a:cubicBezTo>
                      <a:pt x="0" y="3"/>
                      <a:pt x="2" y="3"/>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116" name="ïṡḷî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AECF8DB-4DE8-4979-9CB3-1A0BAC5CC258}"/>
                  </a:ext>
                </a:extLst>
              </p:cNvPr>
              <p:cNvSpPr/>
              <p:nvPr/>
            </p:nvSpPr>
            <p:spPr>
              <a:xfrm>
                <a:off x="4359424" y="4920678"/>
                <a:ext cx="152400" cy="152400"/>
              </a:xfrm>
              <a:prstGeom prst="ellipse">
                <a:avLst/>
              </a:prstGeom>
              <a:solidFill>
                <a:srgbClr val="92D05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fontScale="25000" lnSpcReduction="20000"/>
              </a:bodyPr>
              <a:lstStyle/>
              <a:p>
                <a:pPr algn="ctr"/>
                <a:endParaRPr/>
              </a:p>
            </p:txBody>
          </p:sp>
          <p:sp>
            <p:nvSpPr>
              <p:cNvPr id="117" name="í$ļi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B894482-6C69-4CF8-82D3-45F05FF83D8A}"/>
                  </a:ext>
                </a:extLst>
              </p:cNvPr>
              <p:cNvSpPr/>
              <p:nvPr/>
            </p:nvSpPr>
            <p:spPr>
              <a:xfrm>
                <a:off x="4875327" y="3692215"/>
                <a:ext cx="152400" cy="152400"/>
              </a:xfrm>
              <a:prstGeom prst="ellipse">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fontScale="25000" lnSpcReduction="20000"/>
              </a:bodyPr>
              <a:lstStyle/>
              <a:p>
                <a:pPr algn="ctr"/>
                <a:endParaRPr/>
              </a:p>
            </p:txBody>
          </p:sp>
          <p:sp>
            <p:nvSpPr>
              <p:cNvPr id="118" name="ïṡḷï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F0DCC2A-F8CE-4394-9251-7D49CC693C25}"/>
                  </a:ext>
                </a:extLst>
              </p:cNvPr>
              <p:cNvSpPr/>
              <p:nvPr/>
            </p:nvSpPr>
            <p:spPr>
              <a:xfrm>
                <a:off x="7183969" y="3692215"/>
                <a:ext cx="152400" cy="152400"/>
              </a:xfrm>
              <a:prstGeom prst="ellipse">
                <a:avLst/>
              </a:prstGeom>
              <a:solidFill>
                <a:srgbClr val="7030A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fontScale="25000" lnSpcReduction="20000"/>
              </a:bodyPr>
              <a:lstStyle/>
              <a:p>
                <a:pPr algn="ctr"/>
                <a:endParaRPr/>
              </a:p>
            </p:txBody>
          </p:sp>
        </p:grpSp>
        <p:sp>
          <p:nvSpPr>
            <p:cNvPr id="38" name="îṧ1í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355F540-DC27-4C8A-A7E7-19EA7E340A08}"/>
                </a:ext>
              </a:extLst>
            </p:cNvPr>
            <p:cNvSpPr/>
            <p:nvPr/>
          </p:nvSpPr>
          <p:spPr>
            <a:xfrm>
              <a:off x="7680176" y="4920678"/>
              <a:ext cx="152400" cy="152400"/>
            </a:xfrm>
            <a:prstGeom prst="ellipse">
              <a:avLst/>
            </a:prstGeom>
            <a:solidFill>
              <a:srgbClr val="00B0F0"/>
            </a:solidFill>
            <a:ln>
              <a:solidFill>
                <a:schemeClr val="tx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fontScale="25000" lnSpcReduction="20000"/>
            </a:bodyPr>
            <a:lstStyle/>
            <a:p>
              <a:pPr algn="ctr"/>
              <a:endParaRPr/>
            </a:p>
          </p:txBody>
        </p:sp>
        <p:grpSp>
          <p:nvGrpSpPr>
            <p:cNvPr id="40" name="iŝļi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2CA7930-FCC4-440F-9CD1-E9EA1C2F53B5}"/>
                </a:ext>
              </a:extLst>
            </p:cNvPr>
            <p:cNvGrpSpPr/>
            <p:nvPr/>
          </p:nvGrpSpPr>
          <p:grpSpPr>
            <a:xfrm>
              <a:off x="8208455" y="4777572"/>
              <a:ext cx="119758" cy="134034"/>
              <a:chOff x="279400" y="-1397000"/>
              <a:chExt cx="239713" cy="268288"/>
            </a:xfrm>
          </p:grpSpPr>
          <p:sp>
            <p:nvSpPr>
              <p:cNvPr id="85" name="íŝ1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DD763F4-2637-41A2-98FC-9E0B81EF7273}"/>
                  </a:ext>
                </a:extLst>
              </p:cNvPr>
              <p:cNvSpPr/>
              <p:nvPr/>
            </p:nvSpPr>
            <p:spPr bwMode="auto">
              <a:xfrm>
                <a:off x="279400" y="-1397000"/>
                <a:ext cx="239713" cy="28575"/>
              </a:xfrm>
              <a:custGeom>
                <a:avLst/>
                <a:gdLst>
                  <a:gd name="T0" fmla="*/ 42 w 44"/>
                  <a:gd name="T1" fmla="*/ 0 h 5"/>
                  <a:gd name="T2" fmla="*/ 2 w 44"/>
                  <a:gd name="T3" fmla="*/ 0 h 5"/>
                  <a:gd name="T4" fmla="*/ 0 w 44"/>
                  <a:gd name="T5" fmla="*/ 2 h 5"/>
                  <a:gd name="T6" fmla="*/ 2 w 44"/>
                  <a:gd name="T7" fmla="*/ 5 h 5"/>
                  <a:gd name="T8" fmla="*/ 42 w 44"/>
                  <a:gd name="T9" fmla="*/ 5 h 5"/>
                  <a:gd name="T10" fmla="*/ 44 w 44"/>
                  <a:gd name="T11" fmla="*/ 2 h 5"/>
                  <a:gd name="T12" fmla="*/ 42 w 4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44" h="5">
                    <a:moveTo>
                      <a:pt x="42" y="0"/>
                    </a:moveTo>
                    <a:cubicBezTo>
                      <a:pt x="2" y="0"/>
                      <a:pt x="2" y="0"/>
                      <a:pt x="2" y="0"/>
                    </a:cubicBezTo>
                    <a:cubicBezTo>
                      <a:pt x="1" y="0"/>
                      <a:pt x="0" y="1"/>
                      <a:pt x="0" y="2"/>
                    </a:cubicBezTo>
                    <a:cubicBezTo>
                      <a:pt x="0" y="4"/>
                      <a:pt x="1" y="5"/>
                      <a:pt x="2" y="5"/>
                    </a:cubicBezTo>
                    <a:cubicBezTo>
                      <a:pt x="42" y="5"/>
                      <a:pt x="42" y="5"/>
                      <a:pt x="42" y="5"/>
                    </a:cubicBezTo>
                    <a:cubicBezTo>
                      <a:pt x="43" y="5"/>
                      <a:pt x="44" y="4"/>
                      <a:pt x="44" y="2"/>
                    </a:cubicBezTo>
                    <a:cubicBezTo>
                      <a:pt x="44" y="1"/>
                      <a:pt x="43" y="0"/>
                      <a:pt x="4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86" name="íṧlî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69A104F-A30F-41EC-A4E3-C58BF0CCD806}"/>
                  </a:ext>
                </a:extLst>
              </p:cNvPr>
              <p:cNvSpPr/>
              <p:nvPr/>
            </p:nvSpPr>
            <p:spPr bwMode="auto">
              <a:xfrm>
                <a:off x="328613" y="-1276350"/>
                <a:ext cx="190500" cy="26988"/>
              </a:xfrm>
              <a:custGeom>
                <a:avLst/>
                <a:gdLst>
                  <a:gd name="T0" fmla="*/ 33 w 35"/>
                  <a:gd name="T1" fmla="*/ 0 h 5"/>
                  <a:gd name="T2" fmla="*/ 3 w 35"/>
                  <a:gd name="T3" fmla="*/ 0 h 5"/>
                  <a:gd name="T4" fmla="*/ 0 w 35"/>
                  <a:gd name="T5" fmla="*/ 2 h 5"/>
                  <a:gd name="T6" fmla="*/ 3 w 35"/>
                  <a:gd name="T7" fmla="*/ 5 h 5"/>
                  <a:gd name="T8" fmla="*/ 33 w 35"/>
                  <a:gd name="T9" fmla="*/ 5 h 5"/>
                  <a:gd name="T10" fmla="*/ 35 w 35"/>
                  <a:gd name="T11" fmla="*/ 2 h 5"/>
                  <a:gd name="T12" fmla="*/ 33 w 3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5" h="5">
                    <a:moveTo>
                      <a:pt x="33" y="0"/>
                    </a:moveTo>
                    <a:cubicBezTo>
                      <a:pt x="3" y="0"/>
                      <a:pt x="3" y="0"/>
                      <a:pt x="3" y="0"/>
                    </a:cubicBezTo>
                    <a:cubicBezTo>
                      <a:pt x="2" y="0"/>
                      <a:pt x="0" y="1"/>
                      <a:pt x="0" y="2"/>
                    </a:cubicBezTo>
                    <a:cubicBezTo>
                      <a:pt x="0" y="4"/>
                      <a:pt x="2" y="5"/>
                      <a:pt x="3" y="5"/>
                    </a:cubicBezTo>
                    <a:cubicBezTo>
                      <a:pt x="33" y="5"/>
                      <a:pt x="33" y="5"/>
                      <a:pt x="33" y="5"/>
                    </a:cubicBezTo>
                    <a:cubicBezTo>
                      <a:pt x="34" y="5"/>
                      <a:pt x="35" y="4"/>
                      <a:pt x="35" y="2"/>
                    </a:cubicBezTo>
                    <a:cubicBezTo>
                      <a:pt x="35" y="1"/>
                      <a:pt x="34" y="0"/>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sp>
            <p:nvSpPr>
              <p:cNvPr id="87" name="íṥļí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20DD84C-6B32-41E7-A6AF-B87F2C54BF59}"/>
                  </a:ext>
                </a:extLst>
              </p:cNvPr>
              <p:cNvSpPr/>
              <p:nvPr/>
            </p:nvSpPr>
            <p:spPr bwMode="auto">
              <a:xfrm>
                <a:off x="382588" y="-1155700"/>
                <a:ext cx="136525" cy="26988"/>
              </a:xfrm>
              <a:custGeom>
                <a:avLst/>
                <a:gdLst>
                  <a:gd name="T0" fmla="*/ 23 w 25"/>
                  <a:gd name="T1" fmla="*/ 0 h 5"/>
                  <a:gd name="T2" fmla="*/ 3 w 25"/>
                  <a:gd name="T3" fmla="*/ 0 h 5"/>
                  <a:gd name="T4" fmla="*/ 0 w 25"/>
                  <a:gd name="T5" fmla="*/ 3 h 5"/>
                  <a:gd name="T6" fmla="*/ 3 w 25"/>
                  <a:gd name="T7" fmla="*/ 5 h 5"/>
                  <a:gd name="T8" fmla="*/ 23 w 25"/>
                  <a:gd name="T9" fmla="*/ 5 h 5"/>
                  <a:gd name="T10" fmla="*/ 25 w 25"/>
                  <a:gd name="T11" fmla="*/ 3 h 5"/>
                  <a:gd name="T12" fmla="*/ 23 w 2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5" h="5">
                    <a:moveTo>
                      <a:pt x="23" y="0"/>
                    </a:moveTo>
                    <a:cubicBezTo>
                      <a:pt x="3" y="0"/>
                      <a:pt x="3" y="0"/>
                      <a:pt x="3" y="0"/>
                    </a:cubicBezTo>
                    <a:cubicBezTo>
                      <a:pt x="2" y="0"/>
                      <a:pt x="0" y="1"/>
                      <a:pt x="0" y="3"/>
                    </a:cubicBezTo>
                    <a:cubicBezTo>
                      <a:pt x="0" y="4"/>
                      <a:pt x="2" y="5"/>
                      <a:pt x="3" y="5"/>
                    </a:cubicBezTo>
                    <a:cubicBezTo>
                      <a:pt x="23" y="5"/>
                      <a:pt x="23" y="5"/>
                      <a:pt x="23" y="5"/>
                    </a:cubicBezTo>
                    <a:cubicBezTo>
                      <a:pt x="24" y="5"/>
                      <a:pt x="25" y="4"/>
                      <a:pt x="25" y="3"/>
                    </a:cubicBezTo>
                    <a:cubicBezTo>
                      <a:pt x="25" y="1"/>
                      <a:pt x="24" y="0"/>
                      <a:pt x="2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square" lIns="91440" tIns="45720" rIns="91440" bIns="45720" anchor="ctr">
                <a:normAutofit fontScale="25000" lnSpcReduction="20000"/>
              </a:bodyPr>
              <a:lstStyle/>
              <a:p>
                <a:pPr algn="ctr"/>
                <a:endParaRPr/>
              </a:p>
            </p:txBody>
          </p:sp>
        </p:grpSp>
        <p:sp>
          <p:nvSpPr>
            <p:cNvPr id="77" name="ïṡḻï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BCBE8CA-2E97-4CC9-BD9C-5829FA158207}"/>
                </a:ext>
              </a:extLst>
            </p:cNvPr>
            <p:cNvSpPr/>
            <p:nvPr/>
          </p:nvSpPr>
          <p:spPr bwMode="auto">
            <a:xfrm>
              <a:off x="7417211" y="2809237"/>
              <a:ext cx="969171" cy="971549"/>
            </a:xfrm>
            <a:prstGeom prst="ellipse">
              <a:avLst/>
            </a:prstGeom>
            <a:solidFill>
              <a:srgbClr val="0AC25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p>
              <a:pPr algn="ctr"/>
              <a:endParaRPr/>
            </a:p>
          </p:txBody>
        </p:sp>
        <p:sp>
          <p:nvSpPr>
            <p:cNvPr id="68" name="ïṥľí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02051AA-8152-4EB0-9298-6587CEBC8CD9}"/>
                </a:ext>
              </a:extLst>
            </p:cNvPr>
            <p:cNvSpPr/>
            <p:nvPr/>
          </p:nvSpPr>
          <p:spPr bwMode="auto">
            <a:xfrm>
              <a:off x="5617397" y="2271031"/>
              <a:ext cx="966792" cy="971549"/>
            </a:xfrm>
            <a:prstGeom prst="ellipse">
              <a:avLst/>
            </a:prstGeom>
            <a:solidFill>
              <a:schemeClr val="accent3"/>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p>
              <a:pPr algn="ctr"/>
              <a:endParaRPr/>
            </a:p>
          </p:txBody>
        </p:sp>
        <p:sp>
          <p:nvSpPr>
            <p:cNvPr id="63" name="ïṧḷî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D77AB88-DC19-42C7-B8FB-BC30F0416CDD}"/>
                </a:ext>
              </a:extLst>
            </p:cNvPr>
            <p:cNvSpPr/>
            <p:nvPr/>
          </p:nvSpPr>
          <p:spPr bwMode="auto">
            <a:xfrm rot="21540000">
              <a:off x="3822789" y="2810823"/>
              <a:ext cx="966789" cy="968376"/>
            </a:xfrm>
            <a:prstGeom prst="ellipse">
              <a:avLst/>
            </a:prstGeom>
            <a:solidFill>
              <a:srgbClr val="FFC000"/>
            </a:solidFill>
            <a:ln>
              <a:solidFill>
                <a:schemeClr val="tx1"/>
              </a:solidFill>
            </a:ln>
          </p:spPr>
          <p:txBody>
            <a:bodyPr wrap="square" lIns="91440" tIns="45720" rIns="91440" bIns="45720" anchor="ctr">
              <a:normAutofit/>
            </a:bodyPr>
            <a:lstStyle/>
            <a:p>
              <a:pPr algn="ctr"/>
              <a:endParaRPr/>
            </a:p>
          </p:txBody>
        </p:sp>
        <p:sp>
          <p:nvSpPr>
            <p:cNvPr id="52"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339094" y="4137183"/>
              <a:ext cx="3187225" cy="536588"/>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n-US" altLang="zh-CN" sz="1600" b="1" dirty="0" smtClean="0">
                  <a:latin typeface="Andalus" panose="02020603050405020304" pitchFamily="18" charset="-78"/>
                  <a:cs typeface="Andalus" panose="02020603050405020304" pitchFamily="18" charset="-78"/>
                </a:rPr>
                <a:t>GRUPO DE EMPRESARIOS ANTE</a:t>
              </a:r>
              <a:r>
                <a:rPr lang="es-MX" altLang="zh-CN" sz="1600" b="1" dirty="0" smtClean="0">
                  <a:latin typeface="Andalus" panose="02020603050405020304" pitchFamily="18" charset="-78"/>
                  <a:cs typeface="Andalus" panose="02020603050405020304" pitchFamily="18" charset="-78"/>
                </a:rPr>
                <a:t>ÑOS</a:t>
              </a:r>
              <a:endParaRPr lang="en-US" altLang="zh-CN" sz="1600" b="1" dirty="0">
                <a:latin typeface="Andalus" panose="02020603050405020304" pitchFamily="18" charset="-78"/>
                <a:cs typeface="Andalus" panose="02020603050405020304" pitchFamily="18" charset="-78"/>
              </a:endParaRPr>
            </a:p>
          </p:txBody>
        </p:sp>
      </p:grpSp>
      <p:sp>
        <p:nvSpPr>
          <p:cNvPr id="122" name="121 CuadroTexto"/>
          <p:cNvSpPr txBox="1"/>
          <p:nvPr/>
        </p:nvSpPr>
        <p:spPr>
          <a:xfrm>
            <a:off x="328456" y="4574347"/>
            <a:ext cx="2492295" cy="5232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Andalus" panose="02020603050405020304" pitchFamily="18" charset="-78"/>
                <a:cs typeface="Andalus" panose="02020603050405020304" pitchFamily="18" charset="-78"/>
              </a:rPr>
              <a:t>Deseoso de que su cantón sea reconocido en el país </a:t>
            </a:r>
            <a:endParaRPr lang="es-MX" sz="1400" dirty="0">
              <a:latin typeface="Andalus" panose="02020603050405020304" pitchFamily="18" charset="-78"/>
              <a:cs typeface="Andalus" panose="02020603050405020304" pitchFamily="18" charset="-78"/>
            </a:endParaRPr>
          </a:p>
        </p:txBody>
      </p:sp>
      <p:sp>
        <p:nvSpPr>
          <p:cNvPr id="123"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938615" y="2420888"/>
            <a:ext cx="2492295" cy="392502"/>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n-US" altLang="zh-CN" sz="1600" b="1" dirty="0" smtClean="0">
                <a:latin typeface="Andalus" panose="02020603050405020304" pitchFamily="18" charset="-78"/>
                <a:cs typeface="Andalus" panose="02020603050405020304" pitchFamily="18" charset="-78"/>
              </a:rPr>
              <a:t>CREACIÓN</a:t>
            </a:r>
            <a:endParaRPr lang="en-US" altLang="zh-CN" sz="1600" b="1" dirty="0">
              <a:latin typeface="Andalus" panose="02020603050405020304" pitchFamily="18" charset="-78"/>
              <a:cs typeface="Andalus" panose="02020603050405020304" pitchFamily="18" charset="-78"/>
            </a:endParaRPr>
          </a:p>
        </p:txBody>
      </p:sp>
      <p:sp>
        <p:nvSpPr>
          <p:cNvPr id="124" name="123 CuadroTexto"/>
          <p:cNvSpPr txBox="1"/>
          <p:nvPr/>
        </p:nvSpPr>
        <p:spPr>
          <a:xfrm>
            <a:off x="938615" y="2761764"/>
            <a:ext cx="2492295" cy="5232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Andalus" panose="02020603050405020304" pitchFamily="18" charset="-78"/>
                <a:cs typeface="Andalus" panose="02020603050405020304" pitchFamily="18" charset="-78"/>
              </a:rPr>
              <a:t>Expo Moda Atuntaqui en el año 2000</a:t>
            </a:r>
            <a:endParaRPr lang="es-MX" sz="1400" dirty="0">
              <a:latin typeface="Andalus" panose="02020603050405020304" pitchFamily="18" charset="-78"/>
              <a:cs typeface="Andalus" panose="02020603050405020304" pitchFamily="18" charset="-78"/>
            </a:endParaRPr>
          </a:p>
        </p:txBody>
      </p:sp>
      <p:sp>
        <p:nvSpPr>
          <p:cNvPr id="125"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5391694" y="980728"/>
            <a:ext cx="952672" cy="406069"/>
          </a:xfrm>
          <a:prstGeom prst="rect">
            <a:avLst/>
          </a:prstGeom>
          <a:ln>
            <a:solidFill>
              <a:schemeClr val="bg1"/>
            </a:solidFill>
          </a:ln>
          <a:extLst/>
        </p:spPr>
        <p:style>
          <a:lnRef idx="2">
            <a:schemeClr val="accent2"/>
          </a:lnRef>
          <a:fillRef idx="1">
            <a:schemeClr val="lt1"/>
          </a:fillRef>
          <a:effectRef idx="0">
            <a:schemeClr val="accent2"/>
          </a:effectRef>
          <a:fontRef idx="minor">
            <a:schemeClr val="dk1"/>
          </a:fontRef>
        </p:style>
        <p:txBody>
          <a:bodyPr wrap="square" lIns="91440" tIns="45720" rIns="91440" bIns="45720" anchor="b" anchorCtr="0">
            <a:noAutofit/>
          </a:bodyPr>
          <a:lstStyle/>
          <a:p>
            <a:pPr algn="ctr">
              <a:spcBef>
                <a:spcPct val="0"/>
              </a:spcBef>
            </a:pPr>
            <a:r>
              <a:rPr lang="es-MX" altLang="zh-CN" sz="1600" b="1" dirty="0" smtClean="0">
                <a:latin typeface="Andalus" panose="02020603050405020304" pitchFamily="18" charset="-78"/>
                <a:cs typeface="Andalus" panose="02020603050405020304" pitchFamily="18" charset="-78"/>
              </a:rPr>
              <a:t>IDEA</a:t>
            </a:r>
            <a:endParaRPr lang="en-US" altLang="zh-CN" sz="1600" b="1" dirty="0">
              <a:latin typeface="Andalus" panose="02020603050405020304" pitchFamily="18" charset="-78"/>
              <a:cs typeface="Andalus" panose="02020603050405020304" pitchFamily="18" charset="-78"/>
            </a:endParaRPr>
          </a:p>
        </p:txBody>
      </p:sp>
      <p:sp>
        <p:nvSpPr>
          <p:cNvPr id="126" name="125 CuadroTexto"/>
          <p:cNvSpPr txBox="1"/>
          <p:nvPr/>
        </p:nvSpPr>
        <p:spPr>
          <a:xfrm>
            <a:off x="4439022" y="1412776"/>
            <a:ext cx="2757180" cy="738664"/>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1400" dirty="0" smtClean="0">
                <a:latin typeface="Andalus" panose="02020603050405020304" pitchFamily="18" charset="-78"/>
                <a:cs typeface="Andalus" panose="02020603050405020304" pitchFamily="18" charset="-78"/>
              </a:rPr>
              <a:t>Promover el progreso económico de cientos de talleres del sector textil y de confección</a:t>
            </a:r>
            <a:endParaRPr lang="es-MX" sz="1400" dirty="0">
              <a:latin typeface="Andalus" panose="02020603050405020304" pitchFamily="18" charset="-78"/>
              <a:cs typeface="Andalus" panose="02020603050405020304" pitchFamily="18" charset="-78"/>
            </a:endParaRPr>
          </a:p>
        </p:txBody>
      </p:sp>
      <p:sp>
        <p:nvSpPr>
          <p:cNvPr id="184" name="ïṧḷî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D77AB88-DC19-42C7-B8FB-BC30F0416CDD}"/>
              </a:ext>
            </a:extLst>
          </p:cNvPr>
          <p:cNvSpPr/>
          <p:nvPr/>
        </p:nvSpPr>
        <p:spPr bwMode="auto">
          <a:xfrm rot="21540000">
            <a:off x="3031935" y="4373466"/>
            <a:ext cx="966663" cy="968250"/>
          </a:xfrm>
          <a:prstGeom prst="ellipse">
            <a:avLst/>
          </a:prstGeom>
          <a:solidFill>
            <a:srgbClr val="FFCCFF"/>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p>
            <a:pPr algn="ctr"/>
            <a:endParaRPr/>
          </a:p>
        </p:txBody>
      </p:sp>
      <p:sp>
        <p:nvSpPr>
          <p:cNvPr id="186" name="teamwork_1997"/>
          <p:cNvSpPr>
            <a:spLocks noChangeAspect="1"/>
          </p:cNvSpPr>
          <p:nvPr/>
        </p:nvSpPr>
        <p:spPr bwMode="auto">
          <a:xfrm>
            <a:off x="3070870" y="4437112"/>
            <a:ext cx="852552" cy="808378"/>
          </a:xfrm>
          <a:custGeom>
            <a:avLst/>
            <a:gdLst>
              <a:gd name="T0" fmla="*/ 207 w 216"/>
              <a:gd name="T1" fmla="*/ 85 h 205"/>
              <a:gd name="T2" fmla="*/ 199 w 216"/>
              <a:gd name="T3" fmla="*/ 80 h 205"/>
              <a:gd name="T4" fmla="*/ 189 w 216"/>
              <a:gd name="T5" fmla="*/ 76 h 205"/>
              <a:gd name="T6" fmla="*/ 182 w 216"/>
              <a:gd name="T7" fmla="*/ 70 h 205"/>
              <a:gd name="T8" fmla="*/ 191 w 216"/>
              <a:gd name="T9" fmla="*/ 52 h 205"/>
              <a:gd name="T10" fmla="*/ 191 w 216"/>
              <a:gd name="T11" fmla="*/ 44 h 205"/>
              <a:gd name="T12" fmla="*/ 178 w 216"/>
              <a:gd name="T13" fmla="*/ 19 h 205"/>
              <a:gd name="T14" fmla="*/ 167 w 216"/>
              <a:gd name="T15" fmla="*/ 16 h 205"/>
              <a:gd name="T16" fmla="*/ 165 w 216"/>
              <a:gd name="T17" fmla="*/ 16 h 205"/>
              <a:gd name="T18" fmla="*/ 148 w 216"/>
              <a:gd name="T19" fmla="*/ 30 h 205"/>
              <a:gd name="T20" fmla="*/ 148 w 216"/>
              <a:gd name="T21" fmla="*/ 45 h 205"/>
              <a:gd name="T22" fmla="*/ 149 w 216"/>
              <a:gd name="T23" fmla="*/ 56 h 205"/>
              <a:gd name="T24" fmla="*/ 155 w 216"/>
              <a:gd name="T25" fmla="*/ 71 h 205"/>
              <a:gd name="T26" fmla="*/ 155 w 216"/>
              <a:gd name="T27" fmla="*/ 71 h 205"/>
              <a:gd name="T28" fmla="*/ 145 w 216"/>
              <a:gd name="T29" fmla="*/ 69 h 205"/>
              <a:gd name="T30" fmla="*/ 137 w 216"/>
              <a:gd name="T31" fmla="*/ 64 h 205"/>
              <a:gd name="T32" fmla="*/ 127 w 216"/>
              <a:gd name="T33" fmla="*/ 60 h 205"/>
              <a:gd name="T34" fmla="*/ 121 w 216"/>
              <a:gd name="T35" fmla="*/ 54 h 205"/>
              <a:gd name="T36" fmla="*/ 129 w 216"/>
              <a:gd name="T37" fmla="*/ 36 h 205"/>
              <a:gd name="T38" fmla="*/ 129 w 216"/>
              <a:gd name="T39" fmla="*/ 28 h 205"/>
              <a:gd name="T40" fmla="*/ 116 w 216"/>
              <a:gd name="T41" fmla="*/ 3 h 205"/>
              <a:gd name="T42" fmla="*/ 105 w 216"/>
              <a:gd name="T43" fmla="*/ 0 h 205"/>
              <a:gd name="T44" fmla="*/ 103 w 216"/>
              <a:gd name="T45" fmla="*/ 0 h 205"/>
              <a:gd name="T46" fmla="*/ 86 w 216"/>
              <a:gd name="T47" fmla="*/ 14 h 205"/>
              <a:gd name="T48" fmla="*/ 86 w 216"/>
              <a:gd name="T49" fmla="*/ 28 h 205"/>
              <a:gd name="T50" fmla="*/ 87 w 216"/>
              <a:gd name="T51" fmla="*/ 40 h 205"/>
              <a:gd name="T52" fmla="*/ 93 w 216"/>
              <a:gd name="T53" fmla="*/ 55 h 205"/>
              <a:gd name="T54" fmla="*/ 93 w 216"/>
              <a:gd name="T55" fmla="*/ 55 h 205"/>
              <a:gd name="T56" fmla="*/ 69 w 216"/>
              <a:gd name="T57" fmla="*/ 69 h 205"/>
              <a:gd name="T58" fmla="*/ 66 w 216"/>
              <a:gd name="T59" fmla="*/ 76 h 205"/>
              <a:gd name="T60" fmla="*/ 59 w 216"/>
              <a:gd name="T61" fmla="*/ 70 h 205"/>
              <a:gd name="T62" fmla="*/ 68 w 216"/>
              <a:gd name="T63" fmla="*/ 52 h 205"/>
              <a:gd name="T64" fmla="*/ 68 w 216"/>
              <a:gd name="T65" fmla="*/ 44 h 205"/>
              <a:gd name="T66" fmla="*/ 55 w 216"/>
              <a:gd name="T67" fmla="*/ 19 h 205"/>
              <a:gd name="T68" fmla="*/ 44 w 216"/>
              <a:gd name="T69" fmla="*/ 16 h 205"/>
              <a:gd name="T70" fmla="*/ 42 w 216"/>
              <a:gd name="T71" fmla="*/ 16 h 205"/>
              <a:gd name="T72" fmla="*/ 25 w 216"/>
              <a:gd name="T73" fmla="*/ 30 h 205"/>
              <a:gd name="T74" fmla="*/ 25 w 216"/>
              <a:gd name="T75" fmla="*/ 45 h 205"/>
              <a:gd name="T76" fmla="*/ 26 w 216"/>
              <a:gd name="T77" fmla="*/ 56 h 205"/>
              <a:gd name="T78" fmla="*/ 32 w 216"/>
              <a:gd name="T79" fmla="*/ 71 h 205"/>
              <a:gd name="T80" fmla="*/ 32 w 216"/>
              <a:gd name="T81" fmla="*/ 71 h 205"/>
              <a:gd name="T82" fmla="*/ 8 w 216"/>
              <a:gd name="T83" fmla="*/ 85 h 205"/>
              <a:gd name="T84" fmla="*/ 55 w 216"/>
              <a:gd name="T85" fmla="*/ 205 h 205"/>
              <a:gd name="T86" fmla="*/ 73 w 216"/>
              <a:gd name="T87" fmla="*/ 164 h 205"/>
              <a:gd name="T88" fmla="*/ 95 w 216"/>
              <a:gd name="T89" fmla="*/ 152 h 205"/>
              <a:gd name="T90" fmla="*/ 96 w 216"/>
              <a:gd name="T91" fmla="*/ 150 h 205"/>
              <a:gd name="T92" fmla="*/ 86 w 216"/>
              <a:gd name="T93" fmla="*/ 128 h 205"/>
              <a:gd name="T94" fmla="*/ 86 w 216"/>
              <a:gd name="T95" fmla="*/ 118 h 205"/>
              <a:gd name="T96" fmla="*/ 103 w 216"/>
              <a:gd name="T97" fmla="*/ 84 h 205"/>
              <a:gd name="T98" fmla="*/ 109 w 216"/>
              <a:gd name="T99" fmla="*/ 83 h 205"/>
              <a:gd name="T100" fmla="*/ 120 w 216"/>
              <a:gd name="T101" fmla="*/ 85 h 205"/>
              <a:gd name="T102" fmla="*/ 136 w 216"/>
              <a:gd name="T103" fmla="*/ 94 h 205"/>
              <a:gd name="T104" fmla="*/ 140 w 216"/>
              <a:gd name="T105" fmla="*/ 119 h 205"/>
              <a:gd name="T106" fmla="*/ 138 w 216"/>
              <a:gd name="T107" fmla="*/ 133 h 205"/>
              <a:gd name="T108" fmla="*/ 130 w 216"/>
              <a:gd name="T109" fmla="*/ 152 h 205"/>
              <a:gd name="T110" fmla="*/ 140 w 216"/>
              <a:gd name="T111" fmla="*/ 159 h 205"/>
              <a:gd name="T112" fmla="*/ 152 w 216"/>
              <a:gd name="T113" fmla="*/ 164 h 205"/>
              <a:gd name="T114" fmla="*/ 169 w 216"/>
              <a:gd name="T115" fmla="*/ 20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6" h="205">
                <a:moveTo>
                  <a:pt x="215" y="119"/>
                </a:moveTo>
                <a:cubicBezTo>
                  <a:pt x="215" y="119"/>
                  <a:pt x="214" y="95"/>
                  <a:pt x="207" y="85"/>
                </a:cubicBezTo>
                <a:cubicBezTo>
                  <a:pt x="207" y="85"/>
                  <a:pt x="205" y="82"/>
                  <a:pt x="200" y="80"/>
                </a:cubicBezTo>
                <a:cubicBezTo>
                  <a:pt x="200" y="80"/>
                  <a:pt x="200" y="80"/>
                  <a:pt x="199" y="80"/>
                </a:cubicBezTo>
                <a:cubicBezTo>
                  <a:pt x="195" y="78"/>
                  <a:pt x="191" y="77"/>
                  <a:pt x="191" y="77"/>
                </a:cubicBezTo>
                <a:cubicBezTo>
                  <a:pt x="190" y="77"/>
                  <a:pt x="189" y="76"/>
                  <a:pt x="189" y="76"/>
                </a:cubicBezTo>
                <a:cubicBezTo>
                  <a:pt x="186" y="75"/>
                  <a:pt x="183" y="73"/>
                  <a:pt x="183" y="71"/>
                </a:cubicBezTo>
                <a:cubicBezTo>
                  <a:pt x="183" y="71"/>
                  <a:pt x="183" y="71"/>
                  <a:pt x="182" y="70"/>
                </a:cubicBezTo>
                <a:cubicBezTo>
                  <a:pt x="186" y="66"/>
                  <a:pt x="188" y="61"/>
                  <a:pt x="189" y="56"/>
                </a:cubicBezTo>
                <a:cubicBezTo>
                  <a:pt x="190" y="55"/>
                  <a:pt x="191" y="54"/>
                  <a:pt x="191" y="52"/>
                </a:cubicBezTo>
                <a:cubicBezTo>
                  <a:pt x="192" y="50"/>
                  <a:pt x="192" y="46"/>
                  <a:pt x="191" y="45"/>
                </a:cubicBezTo>
                <a:cubicBezTo>
                  <a:pt x="191" y="44"/>
                  <a:pt x="191" y="44"/>
                  <a:pt x="191" y="44"/>
                </a:cubicBezTo>
                <a:cubicBezTo>
                  <a:pt x="192" y="40"/>
                  <a:pt x="194" y="31"/>
                  <a:pt x="188" y="25"/>
                </a:cubicBezTo>
                <a:cubicBezTo>
                  <a:pt x="188" y="24"/>
                  <a:pt x="185" y="21"/>
                  <a:pt x="178" y="19"/>
                </a:cubicBezTo>
                <a:lnTo>
                  <a:pt x="175" y="18"/>
                </a:lnTo>
                <a:cubicBezTo>
                  <a:pt x="170" y="16"/>
                  <a:pt x="167" y="16"/>
                  <a:pt x="167" y="16"/>
                </a:cubicBezTo>
                <a:cubicBezTo>
                  <a:pt x="166" y="16"/>
                  <a:pt x="166" y="16"/>
                  <a:pt x="166" y="16"/>
                </a:cubicBezTo>
                <a:cubicBezTo>
                  <a:pt x="166" y="16"/>
                  <a:pt x="165" y="16"/>
                  <a:pt x="165" y="16"/>
                </a:cubicBezTo>
                <a:cubicBezTo>
                  <a:pt x="164" y="16"/>
                  <a:pt x="162" y="16"/>
                  <a:pt x="161" y="17"/>
                </a:cubicBezTo>
                <a:cubicBezTo>
                  <a:pt x="161" y="17"/>
                  <a:pt x="151" y="21"/>
                  <a:pt x="148" y="30"/>
                </a:cubicBezTo>
                <a:cubicBezTo>
                  <a:pt x="148" y="31"/>
                  <a:pt x="147" y="34"/>
                  <a:pt x="148" y="44"/>
                </a:cubicBezTo>
                <a:cubicBezTo>
                  <a:pt x="148" y="44"/>
                  <a:pt x="148" y="44"/>
                  <a:pt x="148" y="45"/>
                </a:cubicBezTo>
                <a:cubicBezTo>
                  <a:pt x="146" y="46"/>
                  <a:pt x="147" y="50"/>
                  <a:pt x="148" y="52"/>
                </a:cubicBezTo>
                <a:cubicBezTo>
                  <a:pt x="148" y="54"/>
                  <a:pt x="149" y="55"/>
                  <a:pt x="149" y="56"/>
                </a:cubicBezTo>
                <a:cubicBezTo>
                  <a:pt x="150" y="61"/>
                  <a:pt x="153" y="66"/>
                  <a:pt x="156" y="70"/>
                </a:cubicBezTo>
                <a:cubicBezTo>
                  <a:pt x="155" y="71"/>
                  <a:pt x="155" y="71"/>
                  <a:pt x="155" y="71"/>
                </a:cubicBezTo>
                <a:lnTo>
                  <a:pt x="155" y="71"/>
                </a:lnTo>
                <a:lnTo>
                  <a:pt x="155" y="71"/>
                </a:lnTo>
                <a:cubicBezTo>
                  <a:pt x="155" y="73"/>
                  <a:pt x="152" y="75"/>
                  <a:pt x="149" y="76"/>
                </a:cubicBezTo>
                <a:cubicBezTo>
                  <a:pt x="148" y="74"/>
                  <a:pt x="147" y="71"/>
                  <a:pt x="145" y="69"/>
                </a:cubicBezTo>
                <a:cubicBezTo>
                  <a:pt x="145" y="69"/>
                  <a:pt x="143" y="66"/>
                  <a:pt x="138" y="64"/>
                </a:cubicBezTo>
                <a:cubicBezTo>
                  <a:pt x="138" y="64"/>
                  <a:pt x="138" y="64"/>
                  <a:pt x="137" y="64"/>
                </a:cubicBezTo>
                <a:cubicBezTo>
                  <a:pt x="133" y="62"/>
                  <a:pt x="129" y="61"/>
                  <a:pt x="129" y="61"/>
                </a:cubicBezTo>
                <a:cubicBezTo>
                  <a:pt x="128" y="61"/>
                  <a:pt x="128" y="60"/>
                  <a:pt x="127" y="60"/>
                </a:cubicBezTo>
                <a:cubicBezTo>
                  <a:pt x="124" y="58"/>
                  <a:pt x="122" y="57"/>
                  <a:pt x="121" y="55"/>
                </a:cubicBezTo>
                <a:cubicBezTo>
                  <a:pt x="121" y="55"/>
                  <a:pt x="121" y="55"/>
                  <a:pt x="121" y="54"/>
                </a:cubicBezTo>
                <a:cubicBezTo>
                  <a:pt x="124" y="50"/>
                  <a:pt x="127" y="45"/>
                  <a:pt x="127" y="40"/>
                </a:cubicBezTo>
                <a:cubicBezTo>
                  <a:pt x="128" y="39"/>
                  <a:pt x="129" y="38"/>
                  <a:pt x="129" y="36"/>
                </a:cubicBezTo>
                <a:cubicBezTo>
                  <a:pt x="130" y="34"/>
                  <a:pt x="130" y="30"/>
                  <a:pt x="129" y="28"/>
                </a:cubicBezTo>
                <a:cubicBezTo>
                  <a:pt x="129" y="28"/>
                  <a:pt x="129" y="28"/>
                  <a:pt x="129" y="28"/>
                </a:cubicBezTo>
                <a:cubicBezTo>
                  <a:pt x="130" y="24"/>
                  <a:pt x="132" y="15"/>
                  <a:pt x="126" y="9"/>
                </a:cubicBezTo>
                <a:cubicBezTo>
                  <a:pt x="126" y="8"/>
                  <a:pt x="123" y="5"/>
                  <a:pt x="116" y="3"/>
                </a:cubicBezTo>
                <a:lnTo>
                  <a:pt x="113" y="2"/>
                </a:lnTo>
                <a:cubicBezTo>
                  <a:pt x="108" y="0"/>
                  <a:pt x="105" y="0"/>
                  <a:pt x="105" y="0"/>
                </a:cubicBezTo>
                <a:cubicBezTo>
                  <a:pt x="105" y="0"/>
                  <a:pt x="104" y="0"/>
                  <a:pt x="104" y="0"/>
                </a:cubicBezTo>
                <a:cubicBezTo>
                  <a:pt x="104" y="0"/>
                  <a:pt x="103" y="0"/>
                  <a:pt x="103" y="0"/>
                </a:cubicBezTo>
                <a:cubicBezTo>
                  <a:pt x="102" y="0"/>
                  <a:pt x="100" y="0"/>
                  <a:pt x="100" y="0"/>
                </a:cubicBezTo>
                <a:cubicBezTo>
                  <a:pt x="99" y="1"/>
                  <a:pt x="89" y="5"/>
                  <a:pt x="86" y="14"/>
                </a:cubicBezTo>
                <a:cubicBezTo>
                  <a:pt x="86" y="14"/>
                  <a:pt x="85" y="18"/>
                  <a:pt x="86" y="28"/>
                </a:cubicBezTo>
                <a:cubicBezTo>
                  <a:pt x="86" y="28"/>
                  <a:pt x="86" y="28"/>
                  <a:pt x="86" y="28"/>
                </a:cubicBezTo>
                <a:cubicBezTo>
                  <a:pt x="85" y="30"/>
                  <a:pt x="85" y="34"/>
                  <a:pt x="86" y="36"/>
                </a:cubicBezTo>
                <a:cubicBezTo>
                  <a:pt x="86" y="38"/>
                  <a:pt x="87" y="39"/>
                  <a:pt x="87" y="40"/>
                </a:cubicBezTo>
                <a:cubicBezTo>
                  <a:pt x="88" y="45"/>
                  <a:pt x="91" y="50"/>
                  <a:pt x="94" y="54"/>
                </a:cubicBezTo>
                <a:cubicBezTo>
                  <a:pt x="93" y="54"/>
                  <a:pt x="93" y="55"/>
                  <a:pt x="93" y="55"/>
                </a:cubicBezTo>
                <a:lnTo>
                  <a:pt x="93" y="55"/>
                </a:lnTo>
                <a:lnTo>
                  <a:pt x="93" y="55"/>
                </a:lnTo>
                <a:cubicBezTo>
                  <a:pt x="92" y="59"/>
                  <a:pt x="76" y="64"/>
                  <a:pt x="76" y="64"/>
                </a:cubicBezTo>
                <a:cubicBezTo>
                  <a:pt x="71" y="66"/>
                  <a:pt x="69" y="69"/>
                  <a:pt x="69" y="69"/>
                </a:cubicBezTo>
                <a:cubicBezTo>
                  <a:pt x="68" y="71"/>
                  <a:pt x="67" y="73"/>
                  <a:pt x="66" y="76"/>
                </a:cubicBezTo>
                <a:cubicBezTo>
                  <a:pt x="66" y="76"/>
                  <a:pt x="66" y="76"/>
                  <a:pt x="66" y="76"/>
                </a:cubicBezTo>
                <a:cubicBezTo>
                  <a:pt x="63" y="75"/>
                  <a:pt x="60" y="73"/>
                  <a:pt x="60" y="71"/>
                </a:cubicBezTo>
                <a:cubicBezTo>
                  <a:pt x="60" y="71"/>
                  <a:pt x="60" y="71"/>
                  <a:pt x="59" y="70"/>
                </a:cubicBezTo>
                <a:cubicBezTo>
                  <a:pt x="63" y="66"/>
                  <a:pt x="65" y="61"/>
                  <a:pt x="66" y="56"/>
                </a:cubicBezTo>
                <a:cubicBezTo>
                  <a:pt x="67" y="55"/>
                  <a:pt x="68" y="54"/>
                  <a:pt x="68" y="52"/>
                </a:cubicBezTo>
                <a:cubicBezTo>
                  <a:pt x="69" y="50"/>
                  <a:pt x="69" y="46"/>
                  <a:pt x="68" y="45"/>
                </a:cubicBezTo>
                <a:cubicBezTo>
                  <a:pt x="68" y="44"/>
                  <a:pt x="68" y="44"/>
                  <a:pt x="68" y="44"/>
                </a:cubicBezTo>
                <a:cubicBezTo>
                  <a:pt x="69" y="40"/>
                  <a:pt x="71" y="31"/>
                  <a:pt x="65" y="25"/>
                </a:cubicBezTo>
                <a:cubicBezTo>
                  <a:pt x="65" y="24"/>
                  <a:pt x="62" y="21"/>
                  <a:pt x="55" y="19"/>
                </a:cubicBezTo>
                <a:lnTo>
                  <a:pt x="52" y="18"/>
                </a:lnTo>
                <a:cubicBezTo>
                  <a:pt x="47" y="16"/>
                  <a:pt x="44" y="16"/>
                  <a:pt x="44" y="16"/>
                </a:cubicBezTo>
                <a:cubicBezTo>
                  <a:pt x="43" y="16"/>
                  <a:pt x="43" y="16"/>
                  <a:pt x="43" y="16"/>
                </a:cubicBezTo>
                <a:cubicBezTo>
                  <a:pt x="43" y="16"/>
                  <a:pt x="42" y="16"/>
                  <a:pt x="42" y="16"/>
                </a:cubicBezTo>
                <a:cubicBezTo>
                  <a:pt x="41" y="16"/>
                  <a:pt x="39" y="16"/>
                  <a:pt x="38" y="16"/>
                </a:cubicBezTo>
                <a:cubicBezTo>
                  <a:pt x="38" y="17"/>
                  <a:pt x="28" y="21"/>
                  <a:pt x="25" y="30"/>
                </a:cubicBezTo>
                <a:cubicBezTo>
                  <a:pt x="25" y="30"/>
                  <a:pt x="24" y="34"/>
                  <a:pt x="25" y="44"/>
                </a:cubicBezTo>
                <a:cubicBezTo>
                  <a:pt x="25" y="44"/>
                  <a:pt x="25" y="44"/>
                  <a:pt x="25" y="45"/>
                </a:cubicBezTo>
                <a:cubicBezTo>
                  <a:pt x="23" y="46"/>
                  <a:pt x="24" y="50"/>
                  <a:pt x="25" y="52"/>
                </a:cubicBezTo>
                <a:cubicBezTo>
                  <a:pt x="25" y="54"/>
                  <a:pt x="26" y="55"/>
                  <a:pt x="26" y="56"/>
                </a:cubicBezTo>
                <a:cubicBezTo>
                  <a:pt x="27" y="61"/>
                  <a:pt x="30" y="66"/>
                  <a:pt x="33" y="70"/>
                </a:cubicBezTo>
                <a:cubicBezTo>
                  <a:pt x="32" y="70"/>
                  <a:pt x="32" y="71"/>
                  <a:pt x="32" y="71"/>
                </a:cubicBezTo>
                <a:lnTo>
                  <a:pt x="32" y="71"/>
                </a:lnTo>
                <a:lnTo>
                  <a:pt x="32" y="71"/>
                </a:lnTo>
                <a:cubicBezTo>
                  <a:pt x="31" y="76"/>
                  <a:pt x="15" y="80"/>
                  <a:pt x="15" y="80"/>
                </a:cubicBezTo>
                <a:cubicBezTo>
                  <a:pt x="10" y="82"/>
                  <a:pt x="8" y="85"/>
                  <a:pt x="8" y="85"/>
                </a:cubicBezTo>
                <a:cubicBezTo>
                  <a:pt x="1" y="95"/>
                  <a:pt x="0" y="119"/>
                  <a:pt x="0" y="119"/>
                </a:cubicBezTo>
                <a:cubicBezTo>
                  <a:pt x="0" y="123"/>
                  <a:pt x="5" y="187"/>
                  <a:pt x="55" y="205"/>
                </a:cubicBezTo>
                <a:cubicBezTo>
                  <a:pt x="56" y="196"/>
                  <a:pt x="58" y="179"/>
                  <a:pt x="65" y="169"/>
                </a:cubicBezTo>
                <a:cubicBezTo>
                  <a:pt x="65" y="169"/>
                  <a:pt x="67" y="166"/>
                  <a:pt x="73" y="164"/>
                </a:cubicBezTo>
                <a:cubicBezTo>
                  <a:pt x="73" y="164"/>
                  <a:pt x="93" y="158"/>
                  <a:pt x="95" y="152"/>
                </a:cubicBezTo>
                <a:lnTo>
                  <a:pt x="95" y="152"/>
                </a:lnTo>
                <a:lnTo>
                  <a:pt x="95" y="152"/>
                </a:lnTo>
                <a:cubicBezTo>
                  <a:pt x="95" y="152"/>
                  <a:pt x="95" y="151"/>
                  <a:pt x="96" y="150"/>
                </a:cubicBezTo>
                <a:cubicBezTo>
                  <a:pt x="92" y="146"/>
                  <a:pt x="89" y="139"/>
                  <a:pt x="88" y="133"/>
                </a:cubicBezTo>
                <a:cubicBezTo>
                  <a:pt x="87" y="132"/>
                  <a:pt x="86" y="130"/>
                  <a:pt x="86" y="128"/>
                </a:cubicBezTo>
                <a:cubicBezTo>
                  <a:pt x="85" y="125"/>
                  <a:pt x="84" y="121"/>
                  <a:pt x="86" y="119"/>
                </a:cubicBezTo>
                <a:cubicBezTo>
                  <a:pt x="86" y="118"/>
                  <a:pt x="86" y="118"/>
                  <a:pt x="86" y="118"/>
                </a:cubicBezTo>
                <a:cubicBezTo>
                  <a:pt x="84" y="106"/>
                  <a:pt x="86" y="101"/>
                  <a:pt x="86" y="100"/>
                </a:cubicBezTo>
                <a:cubicBezTo>
                  <a:pt x="90" y="89"/>
                  <a:pt x="102" y="84"/>
                  <a:pt x="103" y="84"/>
                </a:cubicBezTo>
                <a:cubicBezTo>
                  <a:pt x="103" y="83"/>
                  <a:pt x="106" y="83"/>
                  <a:pt x="107" y="83"/>
                </a:cubicBezTo>
                <a:cubicBezTo>
                  <a:pt x="108" y="83"/>
                  <a:pt x="108" y="83"/>
                  <a:pt x="109" y="83"/>
                </a:cubicBezTo>
                <a:cubicBezTo>
                  <a:pt x="109" y="83"/>
                  <a:pt x="109" y="83"/>
                  <a:pt x="110" y="83"/>
                </a:cubicBezTo>
                <a:cubicBezTo>
                  <a:pt x="110" y="83"/>
                  <a:pt x="114" y="83"/>
                  <a:pt x="120" y="85"/>
                </a:cubicBezTo>
                <a:lnTo>
                  <a:pt x="124" y="86"/>
                </a:lnTo>
                <a:cubicBezTo>
                  <a:pt x="132" y="89"/>
                  <a:pt x="136" y="93"/>
                  <a:pt x="136" y="94"/>
                </a:cubicBezTo>
                <a:cubicBezTo>
                  <a:pt x="143" y="102"/>
                  <a:pt x="141" y="113"/>
                  <a:pt x="140" y="118"/>
                </a:cubicBezTo>
                <a:cubicBezTo>
                  <a:pt x="140" y="118"/>
                  <a:pt x="140" y="119"/>
                  <a:pt x="140" y="119"/>
                </a:cubicBezTo>
                <a:cubicBezTo>
                  <a:pt x="142" y="121"/>
                  <a:pt x="141" y="125"/>
                  <a:pt x="140" y="128"/>
                </a:cubicBezTo>
                <a:cubicBezTo>
                  <a:pt x="140" y="130"/>
                  <a:pt x="139" y="132"/>
                  <a:pt x="138" y="133"/>
                </a:cubicBezTo>
                <a:cubicBezTo>
                  <a:pt x="137" y="139"/>
                  <a:pt x="134" y="145"/>
                  <a:pt x="129" y="150"/>
                </a:cubicBezTo>
                <a:cubicBezTo>
                  <a:pt x="130" y="151"/>
                  <a:pt x="130" y="152"/>
                  <a:pt x="130" y="152"/>
                </a:cubicBezTo>
                <a:cubicBezTo>
                  <a:pt x="131" y="154"/>
                  <a:pt x="133" y="156"/>
                  <a:pt x="137" y="158"/>
                </a:cubicBezTo>
                <a:cubicBezTo>
                  <a:pt x="138" y="158"/>
                  <a:pt x="139" y="159"/>
                  <a:pt x="140" y="159"/>
                </a:cubicBezTo>
                <a:cubicBezTo>
                  <a:pt x="140" y="159"/>
                  <a:pt x="145" y="161"/>
                  <a:pt x="150" y="163"/>
                </a:cubicBezTo>
                <a:cubicBezTo>
                  <a:pt x="151" y="164"/>
                  <a:pt x="152" y="164"/>
                  <a:pt x="152" y="164"/>
                </a:cubicBezTo>
                <a:cubicBezTo>
                  <a:pt x="158" y="166"/>
                  <a:pt x="160" y="169"/>
                  <a:pt x="160" y="169"/>
                </a:cubicBezTo>
                <a:cubicBezTo>
                  <a:pt x="166" y="178"/>
                  <a:pt x="168" y="192"/>
                  <a:pt x="169" y="202"/>
                </a:cubicBezTo>
                <a:cubicBezTo>
                  <a:pt x="216" y="186"/>
                  <a:pt x="215" y="119"/>
                  <a:pt x="215" y="119"/>
                </a:cubicBezTo>
                <a:close/>
              </a:path>
            </a:pathLst>
          </a:custGeom>
          <a:gradFill flip="none" rotWithShape="1">
            <a:gsLst>
              <a:gs pos="0">
                <a:srgbClr val="FFFF66">
                  <a:shade val="30000"/>
                  <a:satMod val="115000"/>
                </a:srgbClr>
              </a:gs>
              <a:gs pos="50000">
                <a:srgbClr val="FFFF66">
                  <a:shade val="67500"/>
                  <a:satMod val="115000"/>
                </a:srgbClr>
              </a:gs>
              <a:gs pos="100000">
                <a:srgbClr val="FFFF66">
                  <a:shade val="100000"/>
                  <a:satMod val="115000"/>
                </a:srgbClr>
              </a:gs>
            </a:gsLst>
            <a:path path="circle">
              <a:fillToRect l="50000" t="50000" r="50000" b="50000"/>
            </a:path>
            <a:tileRect/>
          </a:gradFill>
          <a:ln>
            <a:solidFill>
              <a:schemeClr val="tx1"/>
            </a:solidFill>
          </a:ln>
        </p:spPr>
        <p:style>
          <a:lnRef idx="2">
            <a:schemeClr val="accent2"/>
          </a:lnRef>
          <a:fillRef idx="1">
            <a:schemeClr val="lt1"/>
          </a:fillRef>
          <a:effectRef idx="0">
            <a:schemeClr val="accent2"/>
          </a:effectRef>
          <a:fontRef idx="minor">
            <a:schemeClr val="dk1"/>
          </a:fontRef>
        </p:style>
      </p:sp>
      <p:sp>
        <p:nvSpPr>
          <p:cNvPr id="187" name="office-block_63657"/>
          <p:cNvSpPr>
            <a:spLocks noChangeAspect="1"/>
          </p:cNvSpPr>
          <p:nvPr/>
        </p:nvSpPr>
        <p:spPr bwMode="auto">
          <a:xfrm>
            <a:off x="4727054" y="3619775"/>
            <a:ext cx="2540663" cy="2302250"/>
          </a:xfrm>
          <a:custGeom>
            <a:avLst/>
            <a:gdLst>
              <a:gd name="T0" fmla="*/ 4888 w 7497"/>
              <a:gd name="T1" fmla="*/ 1013 h 7677"/>
              <a:gd name="T2" fmla="*/ 0 w 7497"/>
              <a:gd name="T3" fmla="*/ 1529 h 7677"/>
              <a:gd name="T4" fmla="*/ 4788 w 7497"/>
              <a:gd name="T5" fmla="*/ 6996 h 7677"/>
              <a:gd name="T6" fmla="*/ 783 w 7497"/>
              <a:gd name="T7" fmla="*/ 5989 h 7677"/>
              <a:gd name="T8" fmla="*/ 310 w 7497"/>
              <a:gd name="T9" fmla="*/ 5101 h 7677"/>
              <a:gd name="T10" fmla="*/ 783 w 7497"/>
              <a:gd name="T11" fmla="*/ 4766 h 7677"/>
              <a:gd name="T12" fmla="*/ 310 w 7497"/>
              <a:gd name="T13" fmla="*/ 3982 h 7677"/>
              <a:gd name="T14" fmla="*/ 783 w 7497"/>
              <a:gd name="T15" fmla="*/ 3543 h 7677"/>
              <a:gd name="T16" fmla="*/ 310 w 7497"/>
              <a:gd name="T17" fmla="*/ 2863 h 7677"/>
              <a:gd name="T18" fmla="*/ 783 w 7497"/>
              <a:gd name="T19" fmla="*/ 2319 h 7677"/>
              <a:gd name="T20" fmla="*/ 310 w 7497"/>
              <a:gd name="T21" fmla="*/ 1744 h 7677"/>
              <a:gd name="T22" fmla="*/ 1815 w 7497"/>
              <a:gd name="T23" fmla="*/ 6369 h 7677"/>
              <a:gd name="T24" fmla="*/ 1158 w 7497"/>
              <a:gd name="T25" fmla="*/ 5260 h 7677"/>
              <a:gd name="T26" fmla="*/ 1815 w 7497"/>
              <a:gd name="T27" fmla="*/ 6369 h 7677"/>
              <a:gd name="T28" fmla="*/ 1158 w 7497"/>
              <a:gd name="T29" fmla="*/ 4811 h 7677"/>
              <a:gd name="T30" fmla="*/ 1815 w 7497"/>
              <a:gd name="T31" fmla="*/ 4866 h 7677"/>
              <a:gd name="T32" fmla="*/ 1158 w 7497"/>
              <a:gd name="T33" fmla="*/ 3463 h 7677"/>
              <a:gd name="T34" fmla="*/ 1815 w 7497"/>
              <a:gd name="T35" fmla="*/ 3364 h 7677"/>
              <a:gd name="T36" fmla="*/ 1178 w 7497"/>
              <a:gd name="T37" fmla="*/ 2151 h 7677"/>
              <a:gd name="T38" fmla="*/ 1815 w 7497"/>
              <a:gd name="T39" fmla="*/ 860 h 7677"/>
              <a:gd name="T40" fmla="*/ 2356 w 7497"/>
              <a:gd name="T41" fmla="*/ 7501 h 7677"/>
              <a:gd name="T42" fmla="*/ 3333 w 7497"/>
              <a:gd name="T43" fmla="*/ 5322 h 7677"/>
              <a:gd name="T44" fmla="*/ 2383 w 7497"/>
              <a:gd name="T45" fmla="*/ 4928 h 7677"/>
              <a:gd name="T46" fmla="*/ 3291 w 7497"/>
              <a:gd name="T47" fmla="*/ 3841 h 7677"/>
              <a:gd name="T48" fmla="*/ 3289 w 7497"/>
              <a:gd name="T49" fmla="*/ 3450 h 7677"/>
              <a:gd name="T50" fmla="*/ 2390 w 7497"/>
              <a:gd name="T51" fmla="*/ 2257 h 7677"/>
              <a:gd name="T52" fmla="*/ 3317 w 7497"/>
              <a:gd name="T53" fmla="*/ 2003 h 7677"/>
              <a:gd name="T54" fmla="*/ 2356 w 7497"/>
              <a:gd name="T55" fmla="*/ 716 h 7677"/>
              <a:gd name="T56" fmla="*/ 4467 w 7497"/>
              <a:gd name="T57" fmla="*/ 6952 h 7677"/>
              <a:gd name="T58" fmla="*/ 3650 w 7497"/>
              <a:gd name="T59" fmla="*/ 5287 h 7677"/>
              <a:gd name="T60" fmla="*/ 4469 w 7497"/>
              <a:gd name="T61" fmla="*/ 4792 h 7677"/>
              <a:gd name="T62" fmla="*/ 3650 w 7497"/>
              <a:gd name="T63" fmla="*/ 3900 h 7677"/>
              <a:gd name="T64" fmla="*/ 4469 w 7497"/>
              <a:gd name="T65" fmla="*/ 3496 h 7677"/>
              <a:gd name="T66" fmla="*/ 3650 w 7497"/>
              <a:gd name="T67" fmla="*/ 2513 h 7677"/>
              <a:gd name="T68" fmla="*/ 4469 w 7497"/>
              <a:gd name="T69" fmla="*/ 3496 h 7677"/>
              <a:gd name="T70" fmla="*/ 3650 w 7497"/>
              <a:gd name="T71" fmla="*/ 2051 h 7677"/>
              <a:gd name="T72" fmla="*/ 4469 w 7497"/>
              <a:gd name="T73" fmla="*/ 2200 h 7677"/>
              <a:gd name="T74" fmla="*/ 5036 w 7497"/>
              <a:gd name="T75" fmla="*/ 5201 h 7677"/>
              <a:gd name="T76" fmla="*/ 5676 w 7497"/>
              <a:gd name="T77" fmla="*/ 3974 h 7677"/>
              <a:gd name="T78" fmla="*/ 5062 w 7497"/>
              <a:gd name="T79" fmla="*/ 3591 h 7677"/>
              <a:gd name="T80" fmla="*/ 5677 w 7497"/>
              <a:gd name="T81" fmla="*/ 2447 h 7677"/>
              <a:gd name="T82" fmla="*/ 7197 w 7497"/>
              <a:gd name="T83" fmla="*/ 2086 h 7677"/>
              <a:gd name="T84" fmla="*/ 6788 w 7497"/>
              <a:gd name="T85" fmla="*/ 2728 h 7677"/>
              <a:gd name="T86" fmla="*/ 6805 w 7497"/>
              <a:gd name="T87" fmla="*/ 2975 h 7677"/>
              <a:gd name="T88" fmla="*/ 7181 w 7497"/>
              <a:gd name="T89" fmla="*/ 3760 h 7677"/>
              <a:gd name="T90" fmla="*/ 6799 w 7497"/>
              <a:gd name="T91" fmla="*/ 3974 h 7677"/>
              <a:gd name="T92" fmla="*/ 6797 w 7497"/>
              <a:gd name="T93" fmla="*/ 4730 h 7677"/>
              <a:gd name="T94" fmla="*/ 6600 w 7497"/>
              <a:gd name="T95" fmla="*/ 6448 h 7677"/>
              <a:gd name="T96" fmla="*/ 6133 w 7497"/>
              <a:gd name="T97" fmla="*/ 5032 h 7677"/>
              <a:gd name="T98" fmla="*/ 6591 w 7497"/>
              <a:gd name="T99" fmla="*/ 4739 h 7677"/>
              <a:gd name="T100" fmla="*/ 6106 w 7497"/>
              <a:gd name="T101" fmla="*/ 3962 h 7677"/>
              <a:gd name="T102" fmla="*/ 6633 w 7497"/>
              <a:gd name="T103" fmla="*/ 3668 h 7677"/>
              <a:gd name="T104" fmla="*/ 6093 w 7497"/>
              <a:gd name="T105" fmla="*/ 2911 h 7677"/>
              <a:gd name="T106" fmla="*/ 6633 w 7497"/>
              <a:gd name="T107" fmla="*/ 3668 h 7677"/>
              <a:gd name="T108" fmla="*/ 6093 w 7497"/>
              <a:gd name="T109" fmla="*/ 2550 h 7677"/>
              <a:gd name="T110" fmla="*/ 6632 w 7497"/>
              <a:gd name="T111" fmla="*/ 2642 h 7677"/>
              <a:gd name="T112" fmla="*/ 6754 w 7497"/>
              <a:gd name="T113" fmla="*/ 6352 h 7677"/>
              <a:gd name="T114" fmla="*/ 7242 w 7497"/>
              <a:gd name="T115" fmla="*/ 6251 h 7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97" h="7677">
                <a:moveTo>
                  <a:pt x="7406" y="1745"/>
                </a:moveTo>
                <a:lnTo>
                  <a:pt x="5933" y="1261"/>
                </a:lnTo>
                <a:cubicBezTo>
                  <a:pt x="5933" y="1261"/>
                  <a:pt x="5914" y="1254"/>
                  <a:pt x="5888" y="1254"/>
                </a:cubicBezTo>
                <a:cubicBezTo>
                  <a:pt x="5862" y="1255"/>
                  <a:pt x="5842" y="1264"/>
                  <a:pt x="5842" y="1264"/>
                </a:cubicBezTo>
                <a:lnTo>
                  <a:pt x="4888" y="1653"/>
                </a:lnTo>
                <a:lnTo>
                  <a:pt x="4888" y="1013"/>
                </a:lnTo>
                <a:cubicBezTo>
                  <a:pt x="4888" y="956"/>
                  <a:pt x="4851" y="906"/>
                  <a:pt x="4797" y="888"/>
                </a:cubicBezTo>
                <a:lnTo>
                  <a:pt x="2126" y="11"/>
                </a:lnTo>
                <a:cubicBezTo>
                  <a:pt x="2126" y="11"/>
                  <a:pt x="2102" y="0"/>
                  <a:pt x="2067" y="5"/>
                </a:cubicBezTo>
                <a:cubicBezTo>
                  <a:pt x="2032" y="10"/>
                  <a:pt x="2007" y="29"/>
                  <a:pt x="2007" y="29"/>
                </a:cubicBezTo>
                <a:lnTo>
                  <a:pt x="55" y="1421"/>
                </a:lnTo>
                <a:cubicBezTo>
                  <a:pt x="20" y="1446"/>
                  <a:pt x="0" y="1486"/>
                  <a:pt x="0" y="1529"/>
                </a:cubicBezTo>
                <a:lnTo>
                  <a:pt x="0" y="6472"/>
                </a:lnTo>
                <a:cubicBezTo>
                  <a:pt x="0" y="6520"/>
                  <a:pt x="26" y="6564"/>
                  <a:pt x="68" y="6588"/>
                </a:cubicBezTo>
                <a:lnTo>
                  <a:pt x="2021" y="7658"/>
                </a:lnTo>
                <a:cubicBezTo>
                  <a:pt x="2021" y="7658"/>
                  <a:pt x="2040" y="7669"/>
                  <a:pt x="2069" y="7673"/>
                </a:cubicBezTo>
                <a:cubicBezTo>
                  <a:pt x="2098" y="7677"/>
                  <a:pt x="2117" y="7670"/>
                  <a:pt x="2117" y="7670"/>
                </a:cubicBezTo>
                <a:lnTo>
                  <a:pt x="4788" y="6996"/>
                </a:lnTo>
                <a:lnTo>
                  <a:pt x="5924" y="6709"/>
                </a:lnTo>
                <a:lnTo>
                  <a:pt x="7397" y="6338"/>
                </a:lnTo>
                <a:cubicBezTo>
                  <a:pt x="7455" y="6323"/>
                  <a:pt x="7497" y="6270"/>
                  <a:pt x="7497" y="6209"/>
                </a:cubicBezTo>
                <a:lnTo>
                  <a:pt x="7497" y="1871"/>
                </a:lnTo>
                <a:cubicBezTo>
                  <a:pt x="7497" y="1813"/>
                  <a:pt x="7460" y="1763"/>
                  <a:pt x="7406" y="1745"/>
                </a:cubicBezTo>
                <a:close/>
                <a:moveTo>
                  <a:pt x="783" y="5989"/>
                </a:moveTo>
                <a:cubicBezTo>
                  <a:pt x="783" y="6003"/>
                  <a:pt x="776" y="6017"/>
                  <a:pt x="764" y="6025"/>
                </a:cubicBezTo>
                <a:cubicBezTo>
                  <a:pt x="756" y="6030"/>
                  <a:pt x="747" y="6033"/>
                  <a:pt x="739" y="6033"/>
                </a:cubicBezTo>
                <a:cubicBezTo>
                  <a:pt x="734" y="6033"/>
                  <a:pt x="728" y="6032"/>
                  <a:pt x="723" y="6030"/>
                </a:cubicBezTo>
                <a:lnTo>
                  <a:pt x="339" y="5889"/>
                </a:lnTo>
                <a:cubicBezTo>
                  <a:pt x="321" y="5882"/>
                  <a:pt x="310" y="5866"/>
                  <a:pt x="310" y="5847"/>
                </a:cubicBezTo>
                <a:lnTo>
                  <a:pt x="310" y="5101"/>
                </a:lnTo>
                <a:cubicBezTo>
                  <a:pt x="310" y="5088"/>
                  <a:pt x="316" y="5076"/>
                  <a:pt x="326" y="5067"/>
                </a:cubicBezTo>
                <a:cubicBezTo>
                  <a:pt x="336" y="5059"/>
                  <a:pt x="349" y="5056"/>
                  <a:pt x="362" y="5058"/>
                </a:cubicBezTo>
                <a:lnTo>
                  <a:pt x="747" y="5130"/>
                </a:lnTo>
                <a:cubicBezTo>
                  <a:pt x="767" y="5134"/>
                  <a:pt x="783" y="5152"/>
                  <a:pt x="783" y="5173"/>
                </a:cubicBezTo>
                <a:lnTo>
                  <a:pt x="783" y="5989"/>
                </a:lnTo>
                <a:close/>
                <a:moveTo>
                  <a:pt x="783" y="4766"/>
                </a:moveTo>
                <a:cubicBezTo>
                  <a:pt x="783" y="4778"/>
                  <a:pt x="777" y="4790"/>
                  <a:pt x="768" y="4798"/>
                </a:cubicBezTo>
                <a:cubicBezTo>
                  <a:pt x="760" y="4806"/>
                  <a:pt x="750" y="4810"/>
                  <a:pt x="738" y="4810"/>
                </a:cubicBezTo>
                <a:cubicBezTo>
                  <a:pt x="737" y="4810"/>
                  <a:pt x="735" y="4810"/>
                  <a:pt x="734" y="4809"/>
                </a:cubicBezTo>
                <a:lnTo>
                  <a:pt x="350" y="4772"/>
                </a:lnTo>
                <a:cubicBezTo>
                  <a:pt x="327" y="4770"/>
                  <a:pt x="310" y="4751"/>
                  <a:pt x="310" y="4728"/>
                </a:cubicBezTo>
                <a:lnTo>
                  <a:pt x="310" y="3982"/>
                </a:lnTo>
                <a:cubicBezTo>
                  <a:pt x="310" y="3959"/>
                  <a:pt x="328" y="3940"/>
                  <a:pt x="350" y="3938"/>
                </a:cubicBezTo>
                <a:lnTo>
                  <a:pt x="735" y="3906"/>
                </a:lnTo>
                <a:cubicBezTo>
                  <a:pt x="747" y="3905"/>
                  <a:pt x="759" y="3910"/>
                  <a:pt x="768" y="3918"/>
                </a:cubicBezTo>
                <a:cubicBezTo>
                  <a:pt x="778" y="3926"/>
                  <a:pt x="783" y="3938"/>
                  <a:pt x="783" y="3950"/>
                </a:cubicBezTo>
                <a:lnTo>
                  <a:pt x="783" y="4766"/>
                </a:lnTo>
                <a:close/>
                <a:moveTo>
                  <a:pt x="783" y="3543"/>
                </a:moveTo>
                <a:cubicBezTo>
                  <a:pt x="783" y="3564"/>
                  <a:pt x="767" y="3582"/>
                  <a:pt x="746" y="3586"/>
                </a:cubicBezTo>
                <a:lnTo>
                  <a:pt x="361" y="3652"/>
                </a:lnTo>
                <a:cubicBezTo>
                  <a:pt x="359" y="3653"/>
                  <a:pt x="356" y="3653"/>
                  <a:pt x="354" y="3653"/>
                </a:cubicBezTo>
                <a:cubicBezTo>
                  <a:pt x="344" y="3653"/>
                  <a:pt x="334" y="3649"/>
                  <a:pt x="326" y="3643"/>
                </a:cubicBezTo>
                <a:cubicBezTo>
                  <a:pt x="315" y="3634"/>
                  <a:pt x="310" y="3622"/>
                  <a:pt x="310" y="3609"/>
                </a:cubicBezTo>
                <a:lnTo>
                  <a:pt x="310" y="2863"/>
                </a:lnTo>
                <a:cubicBezTo>
                  <a:pt x="310" y="2844"/>
                  <a:pt x="322" y="2827"/>
                  <a:pt x="339" y="2821"/>
                </a:cubicBezTo>
                <a:lnTo>
                  <a:pt x="724" y="2686"/>
                </a:lnTo>
                <a:cubicBezTo>
                  <a:pt x="737" y="2681"/>
                  <a:pt x="752" y="2683"/>
                  <a:pt x="764" y="2691"/>
                </a:cubicBezTo>
                <a:cubicBezTo>
                  <a:pt x="776" y="2699"/>
                  <a:pt x="783" y="2713"/>
                  <a:pt x="783" y="2727"/>
                </a:cubicBezTo>
                <a:lnTo>
                  <a:pt x="783" y="3543"/>
                </a:lnTo>
                <a:close/>
                <a:moveTo>
                  <a:pt x="783" y="2319"/>
                </a:moveTo>
                <a:cubicBezTo>
                  <a:pt x="783" y="2337"/>
                  <a:pt x="773" y="2353"/>
                  <a:pt x="756" y="2360"/>
                </a:cubicBezTo>
                <a:lnTo>
                  <a:pt x="372" y="2530"/>
                </a:lnTo>
                <a:cubicBezTo>
                  <a:pt x="366" y="2533"/>
                  <a:pt x="360" y="2534"/>
                  <a:pt x="354" y="2534"/>
                </a:cubicBezTo>
                <a:cubicBezTo>
                  <a:pt x="346" y="2534"/>
                  <a:pt x="337" y="2531"/>
                  <a:pt x="330" y="2527"/>
                </a:cubicBezTo>
                <a:cubicBezTo>
                  <a:pt x="317" y="2518"/>
                  <a:pt x="310" y="2505"/>
                  <a:pt x="310" y="2490"/>
                </a:cubicBezTo>
                <a:lnTo>
                  <a:pt x="310" y="1744"/>
                </a:lnTo>
                <a:cubicBezTo>
                  <a:pt x="310" y="1728"/>
                  <a:pt x="318" y="1714"/>
                  <a:pt x="331" y="1706"/>
                </a:cubicBezTo>
                <a:lnTo>
                  <a:pt x="715" y="1466"/>
                </a:lnTo>
                <a:cubicBezTo>
                  <a:pt x="729" y="1458"/>
                  <a:pt x="746" y="1457"/>
                  <a:pt x="760" y="1465"/>
                </a:cubicBezTo>
                <a:cubicBezTo>
                  <a:pt x="774" y="1473"/>
                  <a:pt x="783" y="1488"/>
                  <a:pt x="783" y="1504"/>
                </a:cubicBezTo>
                <a:lnTo>
                  <a:pt x="783" y="2319"/>
                </a:lnTo>
                <a:close/>
                <a:moveTo>
                  <a:pt x="1815" y="6369"/>
                </a:moveTo>
                <a:cubicBezTo>
                  <a:pt x="1815" y="6383"/>
                  <a:pt x="1808" y="6397"/>
                  <a:pt x="1797" y="6405"/>
                </a:cubicBezTo>
                <a:cubicBezTo>
                  <a:pt x="1789" y="6410"/>
                  <a:pt x="1780" y="6413"/>
                  <a:pt x="1771" y="6413"/>
                </a:cubicBezTo>
                <a:cubicBezTo>
                  <a:pt x="1766" y="6413"/>
                  <a:pt x="1761" y="6412"/>
                  <a:pt x="1756" y="6410"/>
                </a:cubicBezTo>
                <a:lnTo>
                  <a:pt x="1187" y="6201"/>
                </a:lnTo>
                <a:cubicBezTo>
                  <a:pt x="1169" y="6194"/>
                  <a:pt x="1158" y="6178"/>
                  <a:pt x="1158" y="6159"/>
                </a:cubicBezTo>
                <a:lnTo>
                  <a:pt x="1158" y="5260"/>
                </a:lnTo>
                <a:cubicBezTo>
                  <a:pt x="1158" y="5247"/>
                  <a:pt x="1164" y="5235"/>
                  <a:pt x="1174" y="5226"/>
                </a:cubicBezTo>
                <a:cubicBezTo>
                  <a:pt x="1184" y="5218"/>
                  <a:pt x="1198" y="5215"/>
                  <a:pt x="1210" y="5217"/>
                </a:cubicBezTo>
                <a:lnTo>
                  <a:pt x="1779" y="5324"/>
                </a:lnTo>
                <a:cubicBezTo>
                  <a:pt x="1800" y="5328"/>
                  <a:pt x="1816" y="5346"/>
                  <a:pt x="1816" y="5367"/>
                </a:cubicBezTo>
                <a:lnTo>
                  <a:pt x="1816" y="6369"/>
                </a:lnTo>
                <a:lnTo>
                  <a:pt x="1815" y="6369"/>
                </a:lnTo>
                <a:close/>
                <a:moveTo>
                  <a:pt x="1815" y="4866"/>
                </a:moveTo>
                <a:cubicBezTo>
                  <a:pt x="1815" y="4879"/>
                  <a:pt x="1810" y="4891"/>
                  <a:pt x="1801" y="4899"/>
                </a:cubicBezTo>
                <a:cubicBezTo>
                  <a:pt x="1793" y="4907"/>
                  <a:pt x="1782" y="4910"/>
                  <a:pt x="1771" y="4910"/>
                </a:cubicBezTo>
                <a:cubicBezTo>
                  <a:pt x="1770" y="4910"/>
                  <a:pt x="1768" y="4910"/>
                  <a:pt x="1767" y="4910"/>
                </a:cubicBezTo>
                <a:lnTo>
                  <a:pt x="1198" y="4855"/>
                </a:lnTo>
                <a:cubicBezTo>
                  <a:pt x="1175" y="4852"/>
                  <a:pt x="1158" y="4833"/>
                  <a:pt x="1158" y="4811"/>
                </a:cubicBezTo>
                <a:lnTo>
                  <a:pt x="1158" y="3912"/>
                </a:lnTo>
                <a:cubicBezTo>
                  <a:pt x="1158" y="3889"/>
                  <a:pt x="1176" y="3870"/>
                  <a:pt x="1198" y="3868"/>
                </a:cubicBezTo>
                <a:lnTo>
                  <a:pt x="1768" y="3821"/>
                </a:lnTo>
                <a:cubicBezTo>
                  <a:pt x="1780" y="3820"/>
                  <a:pt x="1792" y="3824"/>
                  <a:pt x="1801" y="3832"/>
                </a:cubicBezTo>
                <a:cubicBezTo>
                  <a:pt x="1810" y="3841"/>
                  <a:pt x="1815" y="3852"/>
                  <a:pt x="1815" y="3865"/>
                </a:cubicBezTo>
                <a:lnTo>
                  <a:pt x="1815" y="4866"/>
                </a:lnTo>
                <a:close/>
                <a:moveTo>
                  <a:pt x="1815" y="3364"/>
                </a:moveTo>
                <a:cubicBezTo>
                  <a:pt x="1815" y="3386"/>
                  <a:pt x="1800" y="3404"/>
                  <a:pt x="1779" y="3408"/>
                </a:cubicBezTo>
                <a:lnTo>
                  <a:pt x="1210" y="3506"/>
                </a:lnTo>
                <a:cubicBezTo>
                  <a:pt x="1207" y="3506"/>
                  <a:pt x="1205" y="3507"/>
                  <a:pt x="1202" y="3507"/>
                </a:cubicBezTo>
                <a:cubicBezTo>
                  <a:pt x="1192" y="3507"/>
                  <a:pt x="1182" y="3503"/>
                  <a:pt x="1174" y="3496"/>
                </a:cubicBezTo>
                <a:cubicBezTo>
                  <a:pt x="1164" y="3488"/>
                  <a:pt x="1158" y="3475"/>
                  <a:pt x="1158" y="3463"/>
                </a:cubicBezTo>
                <a:lnTo>
                  <a:pt x="1158" y="2564"/>
                </a:lnTo>
                <a:cubicBezTo>
                  <a:pt x="1158" y="2545"/>
                  <a:pt x="1170" y="2528"/>
                  <a:pt x="1187" y="2522"/>
                </a:cubicBezTo>
                <a:lnTo>
                  <a:pt x="1756" y="2321"/>
                </a:lnTo>
                <a:cubicBezTo>
                  <a:pt x="1770" y="2316"/>
                  <a:pt x="1785" y="2318"/>
                  <a:pt x="1797" y="2327"/>
                </a:cubicBezTo>
                <a:cubicBezTo>
                  <a:pt x="1808" y="2335"/>
                  <a:pt x="1815" y="2348"/>
                  <a:pt x="1815" y="2363"/>
                </a:cubicBezTo>
                <a:lnTo>
                  <a:pt x="1815" y="3364"/>
                </a:lnTo>
                <a:lnTo>
                  <a:pt x="1815" y="3364"/>
                </a:lnTo>
                <a:close/>
                <a:moveTo>
                  <a:pt x="1815" y="1862"/>
                </a:moveTo>
                <a:cubicBezTo>
                  <a:pt x="1815" y="1879"/>
                  <a:pt x="1805" y="1895"/>
                  <a:pt x="1789" y="1902"/>
                </a:cubicBezTo>
                <a:lnTo>
                  <a:pt x="1220" y="2154"/>
                </a:lnTo>
                <a:cubicBezTo>
                  <a:pt x="1214" y="2157"/>
                  <a:pt x="1208" y="2158"/>
                  <a:pt x="1202" y="2158"/>
                </a:cubicBezTo>
                <a:cubicBezTo>
                  <a:pt x="1194" y="2158"/>
                  <a:pt x="1185" y="2156"/>
                  <a:pt x="1178" y="2151"/>
                </a:cubicBezTo>
                <a:cubicBezTo>
                  <a:pt x="1166" y="2143"/>
                  <a:pt x="1158" y="2129"/>
                  <a:pt x="1158" y="2114"/>
                </a:cubicBezTo>
                <a:lnTo>
                  <a:pt x="1158" y="1215"/>
                </a:lnTo>
                <a:cubicBezTo>
                  <a:pt x="1158" y="1200"/>
                  <a:pt x="1166" y="1186"/>
                  <a:pt x="1179" y="1178"/>
                </a:cubicBezTo>
                <a:lnTo>
                  <a:pt x="1748" y="823"/>
                </a:lnTo>
                <a:cubicBezTo>
                  <a:pt x="1762" y="814"/>
                  <a:pt x="1779" y="814"/>
                  <a:pt x="1793" y="822"/>
                </a:cubicBezTo>
                <a:cubicBezTo>
                  <a:pt x="1807" y="830"/>
                  <a:pt x="1815" y="845"/>
                  <a:pt x="1815" y="860"/>
                </a:cubicBezTo>
                <a:lnTo>
                  <a:pt x="1815" y="1862"/>
                </a:lnTo>
                <a:close/>
                <a:moveTo>
                  <a:pt x="3333" y="7238"/>
                </a:moveTo>
                <a:cubicBezTo>
                  <a:pt x="3333" y="7258"/>
                  <a:pt x="3319" y="7276"/>
                  <a:pt x="3300" y="7281"/>
                </a:cubicBezTo>
                <a:lnTo>
                  <a:pt x="2394" y="7509"/>
                </a:lnTo>
                <a:cubicBezTo>
                  <a:pt x="2390" y="7510"/>
                  <a:pt x="2387" y="7511"/>
                  <a:pt x="2383" y="7511"/>
                </a:cubicBezTo>
                <a:cubicBezTo>
                  <a:pt x="2373" y="7511"/>
                  <a:pt x="2364" y="7507"/>
                  <a:pt x="2356" y="7501"/>
                </a:cubicBezTo>
                <a:cubicBezTo>
                  <a:pt x="2345" y="7493"/>
                  <a:pt x="2339" y="7480"/>
                  <a:pt x="2339" y="7467"/>
                </a:cubicBezTo>
                <a:lnTo>
                  <a:pt x="2339" y="5400"/>
                </a:lnTo>
                <a:cubicBezTo>
                  <a:pt x="2339" y="5377"/>
                  <a:pt x="2357" y="5358"/>
                  <a:pt x="2379" y="5356"/>
                </a:cubicBezTo>
                <a:lnTo>
                  <a:pt x="3285" y="5278"/>
                </a:lnTo>
                <a:cubicBezTo>
                  <a:pt x="3298" y="5277"/>
                  <a:pt x="3310" y="5281"/>
                  <a:pt x="3319" y="5289"/>
                </a:cubicBezTo>
                <a:cubicBezTo>
                  <a:pt x="3328" y="5298"/>
                  <a:pt x="3333" y="5310"/>
                  <a:pt x="3333" y="5322"/>
                </a:cubicBezTo>
                <a:lnTo>
                  <a:pt x="3333" y="7238"/>
                </a:lnTo>
                <a:lnTo>
                  <a:pt x="3333" y="7238"/>
                </a:lnTo>
                <a:close/>
                <a:moveTo>
                  <a:pt x="3333" y="4843"/>
                </a:moveTo>
                <a:cubicBezTo>
                  <a:pt x="3333" y="4867"/>
                  <a:pt x="3315" y="4886"/>
                  <a:pt x="3291" y="4887"/>
                </a:cubicBezTo>
                <a:lnTo>
                  <a:pt x="2385" y="4928"/>
                </a:lnTo>
                <a:cubicBezTo>
                  <a:pt x="2384" y="4928"/>
                  <a:pt x="2384" y="4928"/>
                  <a:pt x="2383" y="4928"/>
                </a:cubicBezTo>
                <a:cubicBezTo>
                  <a:pt x="2372" y="4928"/>
                  <a:pt x="2361" y="4923"/>
                  <a:pt x="2352" y="4916"/>
                </a:cubicBezTo>
                <a:cubicBezTo>
                  <a:pt x="2344" y="4907"/>
                  <a:pt x="2339" y="4896"/>
                  <a:pt x="2339" y="4884"/>
                </a:cubicBezTo>
                <a:lnTo>
                  <a:pt x="2339" y="3851"/>
                </a:lnTo>
                <a:cubicBezTo>
                  <a:pt x="2339" y="3839"/>
                  <a:pt x="2344" y="3827"/>
                  <a:pt x="2352" y="3819"/>
                </a:cubicBezTo>
                <a:cubicBezTo>
                  <a:pt x="2361" y="3811"/>
                  <a:pt x="2372" y="3806"/>
                  <a:pt x="2384" y="3807"/>
                </a:cubicBezTo>
                <a:lnTo>
                  <a:pt x="3291" y="3841"/>
                </a:lnTo>
                <a:cubicBezTo>
                  <a:pt x="3314" y="3842"/>
                  <a:pt x="3333" y="3861"/>
                  <a:pt x="3333" y="3885"/>
                </a:cubicBezTo>
                <a:lnTo>
                  <a:pt x="3333" y="4843"/>
                </a:lnTo>
                <a:lnTo>
                  <a:pt x="3333" y="4843"/>
                </a:lnTo>
                <a:close/>
                <a:moveTo>
                  <a:pt x="3333" y="3406"/>
                </a:moveTo>
                <a:cubicBezTo>
                  <a:pt x="3333" y="3418"/>
                  <a:pt x="3328" y="3430"/>
                  <a:pt x="3319" y="3438"/>
                </a:cubicBezTo>
                <a:cubicBezTo>
                  <a:pt x="3311" y="3446"/>
                  <a:pt x="3300" y="3450"/>
                  <a:pt x="3289" y="3450"/>
                </a:cubicBezTo>
                <a:cubicBezTo>
                  <a:pt x="3288" y="3450"/>
                  <a:pt x="3286" y="3450"/>
                  <a:pt x="3285" y="3450"/>
                </a:cubicBezTo>
                <a:lnTo>
                  <a:pt x="2380" y="3378"/>
                </a:lnTo>
                <a:cubicBezTo>
                  <a:pt x="2357" y="3376"/>
                  <a:pt x="2339" y="3357"/>
                  <a:pt x="2339" y="3334"/>
                </a:cubicBezTo>
                <a:lnTo>
                  <a:pt x="2339" y="2300"/>
                </a:lnTo>
                <a:cubicBezTo>
                  <a:pt x="2339" y="2288"/>
                  <a:pt x="2345" y="2275"/>
                  <a:pt x="2354" y="2267"/>
                </a:cubicBezTo>
                <a:cubicBezTo>
                  <a:pt x="2364" y="2258"/>
                  <a:pt x="2377" y="2255"/>
                  <a:pt x="2390" y="2257"/>
                </a:cubicBezTo>
                <a:lnTo>
                  <a:pt x="3296" y="2404"/>
                </a:lnTo>
                <a:cubicBezTo>
                  <a:pt x="3317" y="2407"/>
                  <a:pt x="3333" y="2426"/>
                  <a:pt x="3333" y="2448"/>
                </a:cubicBezTo>
                <a:lnTo>
                  <a:pt x="3333" y="3406"/>
                </a:lnTo>
                <a:lnTo>
                  <a:pt x="3333" y="3406"/>
                </a:lnTo>
                <a:close/>
                <a:moveTo>
                  <a:pt x="3333" y="1969"/>
                </a:moveTo>
                <a:cubicBezTo>
                  <a:pt x="3333" y="1982"/>
                  <a:pt x="3327" y="1995"/>
                  <a:pt x="3317" y="2003"/>
                </a:cubicBezTo>
                <a:cubicBezTo>
                  <a:pt x="3309" y="2009"/>
                  <a:pt x="3299" y="2013"/>
                  <a:pt x="3289" y="2013"/>
                </a:cubicBezTo>
                <a:cubicBezTo>
                  <a:pt x="3286" y="2013"/>
                  <a:pt x="3283" y="2013"/>
                  <a:pt x="3280" y="2012"/>
                </a:cubicBezTo>
                <a:lnTo>
                  <a:pt x="2374" y="1827"/>
                </a:lnTo>
                <a:cubicBezTo>
                  <a:pt x="2354" y="1823"/>
                  <a:pt x="2339" y="1805"/>
                  <a:pt x="2339" y="1784"/>
                </a:cubicBezTo>
                <a:lnTo>
                  <a:pt x="2339" y="751"/>
                </a:lnTo>
                <a:cubicBezTo>
                  <a:pt x="2339" y="737"/>
                  <a:pt x="2345" y="724"/>
                  <a:pt x="2356" y="716"/>
                </a:cubicBezTo>
                <a:cubicBezTo>
                  <a:pt x="2367" y="707"/>
                  <a:pt x="2382" y="704"/>
                  <a:pt x="2395" y="708"/>
                </a:cubicBezTo>
                <a:lnTo>
                  <a:pt x="3301" y="968"/>
                </a:lnTo>
                <a:cubicBezTo>
                  <a:pt x="3320" y="974"/>
                  <a:pt x="3333" y="991"/>
                  <a:pt x="3333" y="1011"/>
                </a:cubicBezTo>
                <a:lnTo>
                  <a:pt x="3333" y="1969"/>
                </a:lnTo>
                <a:lnTo>
                  <a:pt x="3333" y="1969"/>
                </a:lnTo>
                <a:close/>
                <a:moveTo>
                  <a:pt x="4467" y="6952"/>
                </a:moveTo>
                <a:cubicBezTo>
                  <a:pt x="4467" y="6972"/>
                  <a:pt x="4454" y="6989"/>
                  <a:pt x="4434" y="6994"/>
                </a:cubicBezTo>
                <a:lnTo>
                  <a:pt x="3705" y="7179"/>
                </a:lnTo>
                <a:cubicBezTo>
                  <a:pt x="3702" y="7179"/>
                  <a:pt x="3698" y="7180"/>
                  <a:pt x="3694" y="7180"/>
                </a:cubicBezTo>
                <a:cubicBezTo>
                  <a:pt x="3685" y="7180"/>
                  <a:pt x="3675" y="7177"/>
                  <a:pt x="3667" y="7171"/>
                </a:cubicBezTo>
                <a:cubicBezTo>
                  <a:pt x="3657" y="7162"/>
                  <a:pt x="3650" y="7149"/>
                  <a:pt x="3650" y="7136"/>
                </a:cubicBezTo>
                <a:lnTo>
                  <a:pt x="3650" y="5287"/>
                </a:lnTo>
                <a:cubicBezTo>
                  <a:pt x="3650" y="5264"/>
                  <a:pt x="3668" y="5245"/>
                  <a:pt x="3691" y="5243"/>
                </a:cubicBezTo>
                <a:lnTo>
                  <a:pt x="4421" y="5180"/>
                </a:lnTo>
                <a:cubicBezTo>
                  <a:pt x="4434" y="5178"/>
                  <a:pt x="4446" y="5183"/>
                  <a:pt x="4455" y="5191"/>
                </a:cubicBezTo>
                <a:cubicBezTo>
                  <a:pt x="4464" y="5200"/>
                  <a:pt x="4469" y="5211"/>
                  <a:pt x="4469" y="5224"/>
                </a:cubicBezTo>
                <a:lnTo>
                  <a:pt x="4467" y="6952"/>
                </a:lnTo>
                <a:close/>
                <a:moveTo>
                  <a:pt x="4469" y="4792"/>
                </a:moveTo>
                <a:cubicBezTo>
                  <a:pt x="4469" y="4815"/>
                  <a:pt x="4451" y="4835"/>
                  <a:pt x="4427" y="4836"/>
                </a:cubicBezTo>
                <a:lnTo>
                  <a:pt x="3696" y="4869"/>
                </a:lnTo>
                <a:lnTo>
                  <a:pt x="3694" y="4869"/>
                </a:lnTo>
                <a:cubicBezTo>
                  <a:pt x="3683" y="4869"/>
                  <a:pt x="3672" y="4864"/>
                  <a:pt x="3664" y="4856"/>
                </a:cubicBezTo>
                <a:cubicBezTo>
                  <a:pt x="3655" y="4848"/>
                  <a:pt x="3650" y="4837"/>
                  <a:pt x="3650" y="4825"/>
                </a:cubicBezTo>
                <a:lnTo>
                  <a:pt x="3650" y="3900"/>
                </a:lnTo>
                <a:cubicBezTo>
                  <a:pt x="3650" y="3888"/>
                  <a:pt x="3655" y="3877"/>
                  <a:pt x="3664" y="3869"/>
                </a:cubicBezTo>
                <a:cubicBezTo>
                  <a:pt x="3672" y="3860"/>
                  <a:pt x="3684" y="3856"/>
                  <a:pt x="3696" y="3856"/>
                </a:cubicBezTo>
                <a:lnTo>
                  <a:pt x="4427" y="3884"/>
                </a:lnTo>
                <a:cubicBezTo>
                  <a:pt x="4450" y="3885"/>
                  <a:pt x="4469" y="3905"/>
                  <a:pt x="4469" y="3928"/>
                </a:cubicBezTo>
                <a:lnTo>
                  <a:pt x="4469" y="4792"/>
                </a:lnTo>
                <a:close/>
                <a:moveTo>
                  <a:pt x="4469" y="3496"/>
                </a:moveTo>
                <a:cubicBezTo>
                  <a:pt x="4469" y="3509"/>
                  <a:pt x="4464" y="3520"/>
                  <a:pt x="4455" y="3529"/>
                </a:cubicBezTo>
                <a:cubicBezTo>
                  <a:pt x="4447" y="3536"/>
                  <a:pt x="4436" y="3540"/>
                  <a:pt x="4425" y="3540"/>
                </a:cubicBezTo>
                <a:cubicBezTo>
                  <a:pt x="4424" y="3540"/>
                  <a:pt x="4423" y="3540"/>
                  <a:pt x="4422" y="3540"/>
                </a:cubicBezTo>
                <a:lnTo>
                  <a:pt x="3691" y="3482"/>
                </a:lnTo>
                <a:cubicBezTo>
                  <a:pt x="3668" y="3480"/>
                  <a:pt x="3650" y="3461"/>
                  <a:pt x="3650" y="3438"/>
                </a:cubicBezTo>
                <a:lnTo>
                  <a:pt x="3650" y="2513"/>
                </a:lnTo>
                <a:cubicBezTo>
                  <a:pt x="3650" y="2500"/>
                  <a:pt x="3656" y="2488"/>
                  <a:pt x="3666" y="2480"/>
                </a:cubicBezTo>
                <a:cubicBezTo>
                  <a:pt x="3675" y="2471"/>
                  <a:pt x="3688" y="2468"/>
                  <a:pt x="3701" y="2470"/>
                </a:cubicBezTo>
                <a:lnTo>
                  <a:pt x="4432" y="2589"/>
                </a:lnTo>
                <a:cubicBezTo>
                  <a:pt x="4453" y="2592"/>
                  <a:pt x="4469" y="2611"/>
                  <a:pt x="4469" y="2632"/>
                </a:cubicBezTo>
                <a:lnTo>
                  <a:pt x="4469" y="3496"/>
                </a:lnTo>
                <a:lnTo>
                  <a:pt x="4469" y="3496"/>
                </a:lnTo>
                <a:close/>
                <a:moveTo>
                  <a:pt x="4469" y="2200"/>
                </a:moveTo>
                <a:cubicBezTo>
                  <a:pt x="4469" y="2214"/>
                  <a:pt x="4463" y="2226"/>
                  <a:pt x="4453" y="2235"/>
                </a:cubicBezTo>
                <a:cubicBezTo>
                  <a:pt x="4445" y="2241"/>
                  <a:pt x="4435" y="2245"/>
                  <a:pt x="4425" y="2245"/>
                </a:cubicBezTo>
                <a:cubicBezTo>
                  <a:pt x="4422" y="2245"/>
                  <a:pt x="4419" y="2244"/>
                  <a:pt x="4416" y="2244"/>
                </a:cubicBezTo>
                <a:lnTo>
                  <a:pt x="3685" y="2095"/>
                </a:lnTo>
                <a:cubicBezTo>
                  <a:pt x="3665" y="2091"/>
                  <a:pt x="3650" y="2072"/>
                  <a:pt x="3650" y="2051"/>
                </a:cubicBezTo>
                <a:lnTo>
                  <a:pt x="3650" y="1127"/>
                </a:lnTo>
                <a:cubicBezTo>
                  <a:pt x="3650" y="1113"/>
                  <a:pt x="3657" y="1100"/>
                  <a:pt x="3668" y="1092"/>
                </a:cubicBezTo>
                <a:cubicBezTo>
                  <a:pt x="3679" y="1083"/>
                  <a:pt x="3693" y="1081"/>
                  <a:pt x="3706" y="1085"/>
                </a:cubicBezTo>
                <a:lnTo>
                  <a:pt x="4437" y="1294"/>
                </a:lnTo>
                <a:cubicBezTo>
                  <a:pt x="4456" y="1300"/>
                  <a:pt x="4469" y="1317"/>
                  <a:pt x="4469" y="1337"/>
                </a:cubicBezTo>
                <a:lnTo>
                  <a:pt x="4469" y="2200"/>
                </a:lnTo>
                <a:lnTo>
                  <a:pt x="4469" y="2200"/>
                </a:lnTo>
                <a:close/>
                <a:moveTo>
                  <a:pt x="5676" y="5119"/>
                </a:moveTo>
                <a:cubicBezTo>
                  <a:pt x="5676" y="5142"/>
                  <a:pt x="5659" y="5161"/>
                  <a:pt x="5636" y="5163"/>
                </a:cubicBezTo>
                <a:lnTo>
                  <a:pt x="5069" y="5212"/>
                </a:lnTo>
                <a:cubicBezTo>
                  <a:pt x="5068" y="5213"/>
                  <a:pt x="5067" y="5213"/>
                  <a:pt x="5066" y="5213"/>
                </a:cubicBezTo>
                <a:cubicBezTo>
                  <a:pt x="5055" y="5213"/>
                  <a:pt x="5044" y="5208"/>
                  <a:pt x="5036" y="5201"/>
                </a:cubicBezTo>
                <a:cubicBezTo>
                  <a:pt x="5027" y="5193"/>
                  <a:pt x="5022" y="5181"/>
                  <a:pt x="5022" y="5169"/>
                </a:cubicBezTo>
                <a:lnTo>
                  <a:pt x="5022" y="3953"/>
                </a:lnTo>
                <a:cubicBezTo>
                  <a:pt x="5022" y="3941"/>
                  <a:pt x="5026" y="3929"/>
                  <a:pt x="5035" y="3921"/>
                </a:cubicBezTo>
                <a:cubicBezTo>
                  <a:pt x="5044" y="3913"/>
                  <a:pt x="5055" y="3908"/>
                  <a:pt x="5067" y="3909"/>
                </a:cubicBezTo>
                <a:lnTo>
                  <a:pt x="5634" y="3930"/>
                </a:lnTo>
                <a:cubicBezTo>
                  <a:pt x="5658" y="3931"/>
                  <a:pt x="5676" y="3951"/>
                  <a:pt x="5676" y="3974"/>
                </a:cubicBezTo>
                <a:lnTo>
                  <a:pt x="5676" y="5119"/>
                </a:lnTo>
                <a:close/>
                <a:moveTo>
                  <a:pt x="5676" y="3592"/>
                </a:moveTo>
                <a:cubicBezTo>
                  <a:pt x="5676" y="3604"/>
                  <a:pt x="5671" y="3616"/>
                  <a:pt x="5662" y="3624"/>
                </a:cubicBezTo>
                <a:cubicBezTo>
                  <a:pt x="5654" y="3632"/>
                  <a:pt x="5643" y="3636"/>
                  <a:pt x="5632" y="3636"/>
                </a:cubicBezTo>
                <a:lnTo>
                  <a:pt x="5629" y="3636"/>
                </a:lnTo>
                <a:lnTo>
                  <a:pt x="5062" y="3591"/>
                </a:lnTo>
                <a:cubicBezTo>
                  <a:pt x="5039" y="3589"/>
                  <a:pt x="5022" y="3570"/>
                  <a:pt x="5022" y="3547"/>
                </a:cubicBezTo>
                <a:lnTo>
                  <a:pt x="5022" y="2331"/>
                </a:lnTo>
                <a:cubicBezTo>
                  <a:pt x="5022" y="2318"/>
                  <a:pt x="5028" y="2305"/>
                  <a:pt x="5038" y="2297"/>
                </a:cubicBezTo>
                <a:cubicBezTo>
                  <a:pt x="5048" y="2289"/>
                  <a:pt x="5062" y="2285"/>
                  <a:pt x="5075" y="2288"/>
                </a:cubicBezTo>
                <a:lnTo>
                  <a:pt x="5641" y="2404"/>
                </a:lnTo>
                <a:cubicBezTo>
                  <a:pt x="5662" y="2408"/>
                  <a:pt x="5677" y="2426"/>
                  <a:pt x="5677" y="2447"/>
                </a:cubicBezTo>
                <a:lnTo>
                  <a:pt x="5677" y="3592"/>
                </a:lnTo>
                <a:lnTo>
                  <a:pt x="5676" y="3592"/>
                </a:lnTo>
                <a:close/>
                <a:moveTo>
                  <a:pt x="6754" y="2018"/>
                </a:moveTo>
                <a:cubicBezTo>
                  <a:pt x="6754" y="2004"/>
                  <a:pt x="6760" y="1991"/>
                  <a:pt x="6771" y="1982"/>
                </a:cubicBezTo>
                <a:cubicBezTo>
                  <a:pt x="6782" y="1974"/>
                  <a:pt x="6796" y="1971"/>
                  <a:pt x="6809" y="1975"/>
                </a:cubicBezTo>
                <a:lnTo>
                  <a:pt x="7197" y="2086"/>
                </a:lnTo>
                <a:cubicBezTo>
                  <a:pt x="7216" y="2092"/>
                  <a:pt x="7229" y="2109"/>
                  <a:pt x="7229" y="2129"/>
                </a:cubicBezTo>
                <a:lnTo>
                  <a:pt x="7229" y="2764"/>
                </a:lnTo>
                <a:cubicBezTo>
                  <a:pt x="7229" y="2777"/>
                  <a:pt x="7223" y="2789"/>
                  <a:pt x="7213" y="2798"/>
                </a:cubicBezTo>
                <a:cubicBezTo>
                  <a:pt x="7205" y="2804"/>
                  <a:pt x="7195" y="2808"/>
                  <a:pt x="7185" y="2808"/>
                </a:cubicBezTo>
                <a:cubicBezTo>
                  <a:pt x="7182" y="2808"/>
                  <a:pt x="7179" y="2807"/>
                  <a:pt x="7176" y="2807"/>
                </a:cubicBezTo>
                <a:lnTo>
                  <a:pt x="6788" y="2728"/>
                </a:lnTo>
                <a:cubicBezTo>
                  <a:pt x="6768" y="2724"/>
                  <a:pt x="6753" y="2705"/>
                  <a:pt x="6753" y="2684"/>
                </a:cubicBezTo>
                <a:lnTo>
                  <a:pt x="6753" y="2018"/>
                </a:lnTo>
                <a:lnTo>
                  <a:pt x="6754" y="2018"/>
                </a:lnTo>
                <a:close/>
                <a:moveTo>
                  <a:pt x="6754" y="3018"/>
                </a:moveTo>
                <a:cubicBezTo>
                  <a:pt x="6754" y="3005"/>
                  <a:pt x="6759" y="2993"/>
                  <a:pt x="6769" y="2984"/>
                </a:cubicBezTo>
                <a:cubicBezTo>
                  <a:pt x="6779" y="2976"/>
                  <a:pt x="6792" y="2972"/>
                  <a:pt x="6805" y="2975"/>
                </a:cubicBezTo>
                <a:lnTo>
                  <a:pt x="7192" y="3038"/>
                </a:lnTo>
                <a:cubicBezTo>
                  <a:pt x="7213" y="3041"/>
                  <a:pt x="7229" y="3059"/>
                  <a:pt x="7229" y="3081"/>
                </a:cubicBezTo>
                <a:lnTo>
                  <a:pt x="7229" y="3716"/>
                </a:lnTo>
                <a:cubicBezTo>
                  <a:pt x="7229" y="3728"/>
                  <a:pt x="7224" y="3740"/>
                  <a:pt x="7215" y="3748"/>
                </a:cubicBezTo>
                <a:cubicBezTo>
                  <a:pt x="7206" y="3756"/>
                  <a:pt x="7196" y="3760"/>
                  <a:pt x="7185" y="3760"/>
                </a:cubicBezTo>
                <a:cubicBezTo>
                  <a:pt x="7184" y="3760"/>
                  <a:pt x="7182" y="3760"/>
                  <a:pt x="7181" y="3760"/>
                </a:cubicBezTo>
                <a:lnTo>
                  <a:pt x="6794" y="3729"/>
                </a:lnTo>
                <a:cubicBezTo>
                  <a:pt x="6771" y="3727"/>
                  <a:pt x="6754" y="3708"/>
                  <a:pt x="6754" y="3685"/>
                </a:cubicBezTo>
                <a:lnTo>
                  <a:pt x="6754" y="3018"/>
                </a:lnTo>
                <a:close/>
                <a:moveTo>
                  <a:pt x="6754" y="4018"/>
                </a:moveTo>
                <a:cubicBezTo>
                  <a:pt x="6754" y="4006"/>
                  <a:pt x="6758" y="3995"/>
                  <a:pt x="6767" y="3987"/>
                </a:cubicBezTo>
                <a:cubicBezTo>
                  <a:pt x="6776" y="3978"/>
                  <a:pt x="6787" y="3974"/>
                  <a:pt x="6799" y="3974"/>
                </a:cubicBezTo>
                <a:lnTo>
                  <a:pt x="7187" y="3989"/>
                </a:lnTo>
                <a:cubicBezTo>
                  <a:pt x="7210" y="3990"/>
                  <a:pt x="7229" y="4009"/>
                  <a:pt x="7229" y="4033"/>
                </a:cubicBezTo>
                <a:lnTo>
                  <a:pt x="7229" y="4668"/>
                </a:lnTo>
                <a:cubicBezTo>
                  <a:pt x="7229" y="4692"/>
                  <a:pt x="7210" y="4711"/>
                  <a:pt x="7187" y="4712"/>
                </a:cubicBezTo>
                <a:lnTo>
                  <a:pt x="6799" y="4729"/>
                </a:lnTo>
                <a:cubicBezTo>
                  <a:pt x="6799" y="4730"/>
                  <a:pt x="6798" y="4730"/>
                  <a:pt x="6797" y="4730"/>
                </a:cubicBezTo>
                <a:cubicBezTo>
                  <a:pt x="6786" y="4730"/>
                  <a:pt x="6775" y="4725"/>
                  <a:pt x="6767" y="4717"/>
                </a:cubicBezTo>
                <a:cubicBezTo>
                  <a:pt x="6758" y="4709"/>
                  <a:pt x="6753" y="4698"/>
                  <a:pt x="6753" y="4686"/>
                </a:cubicBezTo>
                <a:lnTo>
                  <a:pt x="6753" y="4018"/>
                </a:lnTo>
                <a:lnTo>
                  <a:pt x="6754" y="4018"/>
                </a:lnTo>
                <a:close/>
                <a:moveTo>
                  <a:pt x="6633" y="6405"/>
                </a:moveTo>
                <a:cubicBezTo>
                  <a:pt x="6633" y="6425"/>
                  <a:pt x="6619" y="6443"/>
                  <a:pt x="6600" y="6448"/>
                </a:cubicBezTo>
                <a:lnTo>
                  <a:pt x="6148" y="6562"/>
                </a:lnTo>
                <a:cubicBezTo>
                  <a:pt x="6144" y="6563"/>
                  <a:pt x="6140" y="6564"/>
                  <a:pt x="6137" y="6564"/>
                </a:cubicBezTo>
                <a:cubicBezTo>
                  <a:pt x="6127" y="6564"/>
                  <a:pt x="6117" y="6560"/>
                  <a:pt x="6110" y="6554"/>
                </a:cubicBezTo>
                <a:cubicBezTo>
                  <a:pt x="6099" y="6546"/>
                  <a:pt x="6093" y="6533"/>
                  <a:pt x="6093" y="6519"/>
                </a:cubicBezTo>
                <a:lnTo>
                  <a:pt x="6093" y="5076"/>
                </a:lnTo>
                <a:cubicBezTo>
                  <a:pt x="6093" y="5053"/>
                  <a:pt x="6110" y="5034"/>
                  <a:pt x="6133" y="5032"/>
                </a:cubicBezTo>
                <a:lnTo>
                  <a:pt x="6585" y="4993"/>
                </a:lnTo>
                <a:cubicBezTo>
                  <a:pt x="6597" y="4991"/>
                  <a:pt x="6609" y="4996"/>
                  <a:pt x="6618" y="5004"/>
                </a:cubicBezTo>
                <a:cubicBezTo>
                  <a:pt x="6628" y="5012"/>
                  <a:pt x="6633" y="5024"/>
                  <a:pt x="6633" y="5037"/>
                </a:cubicBezTo>
                <a:lnTo>
                  <a:pt x="6633" y="6405"/>
                </a:lnTo>
                <a:close/>
                <a:moveTo>
                  <a:pt x="6633" y="4695"/>
                </a:moveTo>
                <a:cubicBezTo>
                  <a:pt x="6633" y="4718"/>
                  <a:pt x="6614" y="4738"/>
                  <a:pt x="6591" y="4739"/>
                </a:cubicBezTo>
                <a:lnTo>
                  <a:pt x="6139" y="4759"/>
                </a:lnTo>
                <a:lnTo>
                  <a:pt x="6137" y="4759"/>
                </a:lnTo>
                <a:cubicBezTo>
                  <a:pt x="6125" y="4759"/>
                  <a:pt x="6114" y="4755"/>
                  <a:pt x="6106" y="4747"/>
                </a:cubicBezTo>
                <a:cubicBezTo>
                  <a:pt x="6097" y="4738"/>
                  <a:pt x="6093" y="4727"/>
                  <a:pt x="6093" y="4715"/>
                </a:cubicBezTo>
                <a:lnTo>
                  <a:pt x="6093" y="3993"/>
                </a:lnTo>
                <a:cubicBezTo>
                  <a:pt x="6093" y="3981"/>
                  <a:pt x="6097" y="3970"/>
                  <a:pt x="6106" y="3962"/>
                </a:cubicBezTo>
                <a:cubicBezTo>
                  <a:pt x="6115" y="3953"/>
                  <a:pt x="6126" y="3949"/>
                  <a:pt x="6138" y="3949"/>
                </a:cubicBezTo>
                <a:lnTo>
                  <a:pt x="6590" y="3966"/>
                </a:lnTo>
                <a:cubicBezTo>
                  <a:pt x="6614" y="3967"/>
                  <a:pt x="6633" y="3987"/>
                  <a:pt x="6633" y="4011"/>
                </a:cubicBezTo>
                <a:lnTo>
                  <a:pt x="6633" y="4695"/>
                </a:lnTo>
                <a:lnTo>
                  <a:pt x="6633" y="4695"/>
                </a:lnTo>
                <a:close/>
                <a:moveTo>
                  <a:pt x="6633" y="3668"/>
                </a:moveTo>
                <a:cubicBezTo>
                  <a:pt x="6633" y="3680"/>
                  <a:pt x="6628" y="3692"/>
                  <a:pt x="6619" y="3701"/>
                </a:cubicBezTo>
                <a:cubicBezTo>
                  <a:pt x="6610" y="3708"/>
                  <a:pt x="6600" y="3712"/>
                  <a:pt x="6589" y="3712"/>
                </a:cubicBezTo>
                <a:cubicBezTo>
                  <a:pt x="6587" y="3712"/>
                  <a:pt x="6586" y="3712"/>
                  <a:pt x="6585" y="3712"/>
                </a:cubicBezTo>
                <a:lnTo>
                  <a:pt x="6133" y="3676"/>
                </a:lnTo>
                <a:cubicBezTo>
                  <a:pt x="6110" y="3674"/>
                  <a:pt x="6093" y="3655"/>
                  <a:pt x="6093" y="3632"/>
                </a:cubicBezTo>
                <a:lnTo>
                  <a:pt x="6093" y="2911"/>
                </a:lnTo>
                <a:cubicBezTo>
                  <a:pt x="6093" y="2898"/>
                  <a:pt x="6098" y="2885"/>
                  <a:pt x="6108" y="2877"/>
                </a:cubicBezTo>
                <a:cubicBezTo>
                  <a:pt x="6118" y="2869"/>
                  <a:pt x="6131" y="2865"/>
                  <a:pt x="6144" y="2867"/>
                </a:cubicBezTo>
                <a:lnTo>
                  <a:pt x="6596" y="2941"/>
                </a:lnTo>
                <a:cubicBezTo>
                  <a:pt x="6617" y="2944"/>
                  <a:pt x="6633" y="2963"/>
                  <a:pt x="6633" y="2984"/>
                </a:cubicBezTo>
                <a:lnTo>
                  <a:pt x="6633" y="3668"/>
                </a:lnTo>
                <a:lnTo>
                  <a:pt x="6633" y="3668"/>
                </a:lnTo>
                <a:close/>
                <a:moveTo>
                  <a:pt x="6633" y="2642"/>
                </a:moveTo>
                <a:cubicBezTo>
                  <a:pt x="6633" y="2655"/>
                  <a:pt x="6627" y="2668"/>
                  <a:pt x="6616" y="2676"/>
                </a:cubicBezTo>
                <a:cubicBezTo>
                  <a:pt x="6608" y="2683"/>
                  <a:pt x="6599" y="2686"/>
                  <a:pt x="6589" y="2686"/>
                </a:cubicBezTo>
                <a:cubicBezTo>
                  <a:pt x="6586" y="2686"/>
                  <a:pt x="6583" y="2686"/>
                  <a:pt x="6580" y="2685"/>
                </a:cubicBezTo>
                <a:lnTo>
                  <a:pt x="6128" y="2593"/>
                </a:lnTo>
                <a:cubicBezTo>
                  <a:pt x="6107" y="2589"/>
                  <a:pt x="6093" y="2571"/>
                  <a:pt x="6093" y="2550"/>
                </a:cubicBezTo>
                <a:lnTo>
                  <a:pt x="6093" y="1828"/>
                </a:lnTo>
                <a:cubicBezTo>
                  <a:pt x="6093" y="1814"/>
                  <a:pt x="6099" y="1801"/>
                  <a:pt x="6110" y="1793"/>
                </a:cubicBezTo>
                <a:cubicBezTo>
                  <a:pt x="6121" y="1784"/>
                  <a:pt x="6135" y="1782"/>
                  <a:pt x="6149" y="1786"/>
                </a:cubicBezTo>
                <a:lnTo>
                  <a:pt x="6601" y="1915"/>
                </a:lnTo>
                <a:cubicBezTo>
                  <a:pt x="6619" y="1921"/>
                  <a:pt x="6632" y="1938"/>
                  <a:pt x="6632" y="1958"/>
                </a:cubicBezTo>
                <a:lnTo>
                  <a:pt x="6632" y="2642"/>
                </a:lnTo>
                <a:lnTo>
                  <a:pt x="6633" y="2642"/>
                </a:lnTo>
                <a:close/>
                <a:moveTo>
                  <a:pt x="7209" y="6294"/>
                </a:moveTo>
                <a:lnTo>
                  <a:pt x="6808" y="6395"/>
                </a:lnTo>
                <a:cubicBezTo>
                  <a:pt x="6805" y="6396"/>
                  <a:pt x="6801" y="6397"/>
                  <a:pt x="6798" y="6397"/>
                </a:cubicBezTo>
                <a:cubicBezTo>
                  <a:pt x="6788" y="6397"/>
                  <a:pt x="6778" y="6393"/>
                  <a:pt x="6770" y="6387"/>
                </a:cubicBezTo>
                <a:cubicBezTo>
                  <a:pt x="6760" y="6379"/>
                  <a:pt x="6754" y="6366"/>
                  <a:pt x="6754" y="6352"/>
                </a:cubicBezTo>
                <a:lnTo>
                  <a:pt x="6754" y="5019"/>
                </a:lnTo>
                <a:cubicBezTo>
                  <a:pt x="6754" y="4996"/>
                  <a:pt x="6771" y="4977"/>
                  <a:pt x="6794" y="4975"/>
                </a:cubicBezTo>
                <a:lnTo>
                  <a:pt x="7181" y="4941"/>
                </a:lnTo>
                <a:cubicBezTo>
                  <a:pt x="7193" y="4940"/>
                  <a:pt x="7205" y="4944"/>
                  <a:pt x="7214" y="4952"/>
                </a:cubicBezTo>
                <a:cubicBezTo>
                  <a:pt x="7224" y="4961"/>
                  <a:pt x="7229" y="4972"/>
                  <a:pt x="7229" y="4984"/>
                </a:cubicBezTo>
                <a:lnTo>
                  <a:pt x="7242" y="6251"/>
                </a:lnTo>
                <a:cubicBezTo>
                  <a:pt x="7242" y="6271"/>
                  <a:pt x="7229" y="6289"/>
                  <a:pt x="7209" y="6294"/>
                </a:cubicBezTo>
                <a:close/>
              </a:path>
            </a:pathLst>
          </a:custGeom>
          <a:blipFill>
            <a:blip r:embed="rId3"/>
            <a:tile tx="0" ty="0" sx="100000" sy="100000" flip="none" algn="tl"/>
          </a:blipFill>
          <a:ln>
            <a:solidFill>
              <a:schemeClr val="tx1"/>
            </a:solidFill>
          </a:ln>
        </p:spPr>
        <p:style>
          <a:lnRef idx="2">
            <a:schemeClr val="accent2"/>
          </a:lnRef>
          <a:fillRef idx="1">
            <a:schemeClr val="lt1"/>
          </a:fillRef>
          <a:effectRef idx="0">
            <a:schemeClr val="accent2"/>
          </a:effectRef>
          <a:fontRef idx="minor">
            <a:schemeClr val="dk1"/>
          </a:fontRef>
        </p:style>
      </p:sp>
      <p:sp>
        <p:nvSpPr>
          <p:cNvPr id="189" name="medieval-tent_66301"/>
          <p:cNvSpPr>
            <a:spLocks noChangeAspect="1"/>
          </p:cNvSpPr>
          <p:nvPr/>
        </p:nvSpPr>
        <p:spPr bwMode="auto">
          <a:xfrm>
            <a:off x="3684020" y="2757112"/>
            <a:ext cx="765274" cy="842588"/>
          </a:xfrm>
          <a:custGeom>
            <a:avLst/>
            <a:gdLst>
              <a:gd name="T0" fmla="*/ 544 w 562"/>
              <a:gd name="T1" fmla="*/ 301 h 612"/>
              <a:gd name="T2" fmla="*/ 298 w 562"/>
              <a:gd name="T3" fmla="*/ 87 h 612"/>
              <a:gd name="T4" fmla="*/ 298 w 562"/>
              <a:gd name="T5" fmla="*/ 72 h 612"/>
              <a:gd name="T6" fmla="*/ 393 w 562"/>
              <a:gd name="T7" fmla="*/ 72 h 612"/>
              <a:gd name="T8" fmla="*/ 407 w 562"/>
              <a:gd name="T9" fmla="*/ 57 h 612"/>
              <a:gd name="T10" fmla="*/ 407 w 562"/>
              <a:gd name="T11" fmla="*/ 14 h 612"/>
              <a:gd name="T12" fmla="*/ 393 w 562"/>
              <a:gd name="T13" fmla="*/ 0 h 612"/>
              <a:gd name="T14" fmla="*/ 279 w 562"/>
              <a:gd name="T15" fmla="*/ 0 h 612"/>
              <a:gd name="T16" fmla="*/ 264 w 562"/>
              <a:gd name="T17" fmla="*/ 15 h 612"/>
              <a:gd name="T18" fmla="*/ 264 w 562"/>
              <a:gd name="T19" fmla="*/ 87 h 612"/>
              <a:gd name="T20" fmla="*/ 19 w 562"/>
              <a:gd name="T21" fmla="*/ 301 h 612"/>
              <a:gd name="T22" fmla="*/ 7 w 562"/>
              <a:gd name="T23" fmla="*/ 349 h 612"/>
              <a:gd name="T24" fmla="*/ 48 w 562"/>
              <a:gd name="T25" fmla="*/ 377 h 612"/>
              <a:gd name="T26" fmla="*/ 78 w 562"/>
              <a:gd name="T27" fmla="*/ 377 h 612"/>
              <a:gd name="T28" fmla="*/ 78 w 562"/>
              <a:gd name="T29" fmla="*/ 592 h 612"/>
              <a:gd name="T30" fmla="*/ 99 w 562"/>
              <a:gd name="T31" fmla="*/ 612 h 612"/>
              <a:gd name="T32" fmla="*/ 165 w 562"/>
              <a:gd name="T33" fmla="*/ 612 h 612"/>
              <a:gd name="T34" fmla="*/ 232 w 562"/>
              <a:gd name="T35" fmla="*/ 560 h 612"/>
              <a:gd name="T36" fmla="*/ 281 w 562"/>
              <a:gd name="T37" fmla="*/ 361 h 612"/>
              <a:gd name="T38" fmla="*/ 331 w 562"/>
              <a:gd name="T39" fmla="*/ 560 h 612"/>
              <a:gd name="T40" fmla="*/ 398 w 562"/>
              <a:gd name="T41" fmla="*/ 612 h 612"/>
              <a:gd name="T42" fmla="*/ 463 w 562"/>
              <a:gd name="T43" fmla="*/ 612 h 612"/>
              <a:gd name="T44" fmla="*/ 484 w 562"/>
              <a:gd name="T45" fmla="*/ 592 h 612"/>
              <a:gd name="T46" fmla="*/ 484 w 562"/>
              <a:gd name="T47" fmla="*/ 377 h 612"/>
              <a:gd name="T48" fmla="*/ 515 w 562"/>
              <a:gd name="T49" fmla="*/ 377 h 612"/>
              <a:gd name="T50" fmla="*/ 556 w 562"/>
              <a:gd name="T51" fmla="*/ 349 h 612"/>
              <a:gd name="T52" fmla="*/ 544 w 562"/>
              <a:gd name="T53" fmla="*/ 301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2" h="612">
                <a:moveTo>
                  <a:pt x="544" y="301"/>
                </a:moveTo>
                <a:lnTo>
                  <a:pt x="298" y="87"/>
                </a:lnTo>
                <a:lnTo>
                  <a:pt x="298" y="72"/>
                </a:lnTo>
                <a:lnTo>
                  <a:pt x="393" y="72"/>
                </a:lnTo>
                <a:cubicBezTo>
                  <a:pt x="400" y="72"/>
                  <a:pt x="407" y="65"/>
                  <a:pt x="407" y="57"/>
                </a:cubicBezTo>
                <a:lnTo>
                  <a:pt x="407" y="14"/>
                </a:lnTo>
                <a:cubicBezTo>
                  <a:pt x="407" y="7"/>
                  <a:pt x="400" y="0"/>
                  <a:pt x="393" y="0"/>
                </a:cubicBezTo>
                <a:lnTo>
                  <a:pt x="279" y="0"/>
                </a:lnTo>
                <a:cubicBezTo>
                  <a:pt x="271" y="0"/>
                  <a:pt x="264" y="7"/>
                  <a:pt x="264" y="15"/>
                </a:cubicBezTo>
                <a:lnTo>
                  <a:pt x="264" y="87"/>
                </a:lnTo>
                <a:lnTo>
                  <a:pt x="19" y="301"/>
                </a:lnTo>
                <a:cubicBezTo>
                  <a:pt x="5" y="313"/>
                  <a:pt x="0" y="332"/>
                  <a:pt x="7" y="349"/>
                </a:cubicBezTo>
                <a:cubicBezTo>
                  <a:pt x="13" y="366"/>
                  <a:pt x="29" y="377"/>
                  <a:pt x="48" y="377"/>
                </a:cubicBezTo>
                <a:lnTo>
                  <a:pt x="78" y="377"/>
                </a:lnTo>
                <a:lnTo>
                  <a:pt x="78" y="592"/>
                </a:lnTo>
                <a:cubicBezTo>
                  <a:pt x="78" y="603"/>
                  <a:pt x="88" y="612"/>
                  <a:pt x="99" y="612"/>
                </a:cubicBezTo>
                <a:lnTo>
                  <a:pt x="165" y="612"/>
                </a:lnTo>
                <a:cubicBezTo>
                  <a:pt x="196" y="612"/>
                  <a:pt x="224" y="591"/>
                  <a:pt x="232" y="560"/>
                </a:cubicBezTo>
                <a:lnTo>
                  <a:pt x="281" y="361"/>
                </a:lnTo>
                <a:lnTo>
                  <a:pt x="331" y="560"/>
                </a:lnTo>
                <a:cubicBezTo>
                  <a:pt x="338" y="591"/>
                  <a:pt x="366" y="612"/>
                  <a:pt x="398" y="612"/>
                </a:cubicBezTo>
                <a:lnTo>
                  <a:pt x="463" y="612"/>
                </a:lnTo>
                <a:cubicBezTo>
                  <a:pt x="475" y="612"/>
                  <a:pt x="484" y="603"/>
                  <a:pt x="484" y="592"/>
                </a:cubicBezTo>
                <a:lnTo>
                  <a:pt x="484" y="377"/>
                </a:lnTo>
                <a:lnTo>
                  <a:pt x="515" y="377"/>
                </a:lnTo>
                <a:cubicBezTo>
                  <a:pt x="533" y="377"/>
                  <a:pt x="549" y="366"/>
                  <a:pt x="556" y="349"/>
                </a:cubicBezTo>
                <a:cubicBezTo>
                  <a:pt x="562" y="332"/>
                  <a:pt x="557" y="313"/>
                  <a:pt x="544" y="301"/>
                </a:cubicBezTo>
                <a:close/>
              </a:path>
            </a:pathLst>
          </a:custGeom>
          <a:blipFill>
            <a:blip r:embed="rId4"/>
            <a:tile tx="0" ty="0" sx="100000" sy="100000" flip="none" algn="tl"/>
          </a:blipFill>
          <a:ln>
            <a:solidFill>
              <a:schemeClr val="tx1"/>
            </a:solidFill>
          </a:ln>
        </p:spPr>
        <p:style>
          <a:lnRef idx="2">
            <a:schemeClr val="accent1"/>
          </a:lnRef>
          <a:fillRef idx="1">
            <a:schemeClr val="lt1"/>
          </a:fillRef>
          <a:effectRef idx="0">
            <a:schemeClr val="accent1"/>
          </a:effectRef>
          <a:fontRef idx="minor">
            <a:schemeClr val="dk1"/>
          </a:fontRef>
        </p:style>
      </p:sp>
      <p:sp>
        <p:nvSpPr>
          <p:cNvPr id="191" name="money-bag_163094"/>
          <p:cNvSpPr>
            <a:spLocks noChangeAspect="1"/>
          </p:cNvSpPr>
          <p:nvPr/>
        </p:nvSpPr>
        <p:spPr bwMode="auto">
          <a:xfrm>
            <a:off x="5501516" y="2290478"/>
            <a:ext cx="731345" cy="746808"/>
          </a:xfrm>
          <a:custGeom>
            <a:avLst/>
            <a:gdLst>
              <a:gd name="connsiteX0" fmla="*/ 262126 w 524160"/>
              <a:gd name="connsiteY0" fmla="*/ 211837 h 605592"/>
              <a:gd name="connsiteX1" fmla="*/ 281808 w 524160"/>
              <a:gd name="connsiteY1" fmla="*/ 231487 h 605592"/>
              <a:gd name="connsiteX2" fmla="*/ 281808 w 524160"/>
              <a:gd name="connsiteY2" fmla="*/ 242888 h 605592"/>
              <a:gd name="connsiteX3" fmla="*/ 309382 w 524160"/>
              <a:gd name="connsiteY3" fmla="*/ 260220 h 605592"/>
              <a:gd name="connsiteX4" fmla="*/ 308546 w 524160"/>
              <a:gd name="connsiteY4" fmla="*/ 287842 h 605592"/>
              <a:gd name="connsiteX5" fmla="*/ 280787 w 524160"/>
              <a:gd name="connsiteY5" fmla="*/ 287007 h 605592"/>
              <a:gd name="connsiteX6" fmla="*/ 262126 w 524160"/>
              <a:gd name="connsiteY6" fmla="*/ 278943 h 605592"/>
              <a:gd name="connsiteX7" fmla="*/ 236502 w 524160"/>
              <a:gd name="connsiteY7" fmla="*/ 304525 h 605592"/>
              <a:gd name="connsiteX8" fmla="*/ 262126 w 524160"/>
              <a:gd name="connsiteY8" fmla="*/ 330107 h 605592"/>
              <a:gd name="connsiteX9" fmla="*/ 326929 w 524160"/>
              <a:gd name="connsiteY9" fmla="*/ 394896 h 605592"/>
              <a:gd name="connsiteX10" fmla="*/ 281808 w 524160"/>
              <a:gd name="connsiteY10" fmla="*/ 456719 h 605592"/>
              <a:gd name="connsiteX11" fmla="*/ 281808 w 524160"/>
              <a:gd name="connsiteY11" fmla="*/ 468027 h 605592"/>
              <a:gd name="connsiteX12" fmla="*/ 262126 w 524160"/>
              <a:gd name="connsiteY12" fmla="*/ 487677 h 605592"/>
              <a:gd name="connsiteX13" fmla="*/ 242444 w 524160"/>
              <a:gd name="connsiteY13" fmla="*/ 468027 h 605592"/>
              <a:gd name="connsiteX14" fmla="*/ 242444 w 524160"/>
              <a:gd name="connsiteY14" fmla="*/ 456719 h 605592"/>
              <a:gd name="connsiteX15" fmla="*/ 214777 w 524160"/>
              <a:gd name="connsiteY15" fmla="*/ 439387 h 605592"/>
              <a:gd name="connsiteX16" fmla="*/ 215705 w 524160"/>
              <a:gd name="connsiteY16" fmla="*/ 411673 h 605592"/>
              <a:gd name="connsiteX17" fmla="*/ 243372 w 524160"/>
              <a:gd name="connsiteY17" fmla="*/ 412600 h 605592"/>
              <a:gd name="connsiteX18" fmla="*/ 262126 w 524160"/>
              <a:gd name="connsiteY18" fmla="*/ 420571 h 605592"/>
              <a:gd name="connsiteX19" fmla="*/ 287750 w 524160"/>
              <a:gd name="connsiteY19" fmla="*/ 394989 h 605592"/>
              <a:gd name="connsiteX20" fmla="*/ 262126 w 524160"/>
              <a:gd name="connsiteY20" fmla="*/ 369407 h 605592"/>
              <a:gd name="connsiteX21" fmla="*/ 197230 w 524160"/>
              <a:gd name="connsiteY21" fmla="*/ 304711 h 605592"/>
              <a:gd name="connsiteX22" fmla="*/ 242444 w 524160"/>
              <a:gd name="connsiteY22" fmla="*/ 242888 h 605592"/>
              <a:gd name="connsiteX23" fmla="*/ 242444 w 524160"/>
              <a:gd name="connsiteY23" fmla="*/ 231487 h 605592"/>
              <a:gd name="connsiteX24" fmla="*/ 262126 w 524160"/>
              <a:gd name="connsiteY24" fmla="*/ 211837 h 605592"/>
              <a:gd name="connsiteX25" fmla="*/ 150702 w 524160"/>
              <a:gd name="connsiteY25" fmla="*/ 51447 h 605592"/>
              <a:gd name="connsiteX26" fmla="*/ 186729 w 524160"/>
              <a:gd name="connsiteY26" fmla="*/ 114481 h 605592"/>
              <a:gd name="connsiteX27" fmla="*/ 198336 w 524160"/>
              <a:gd name="connsiteY27" fmla="*/ 146554 h 605592"/>
              <a:gd name="connsiteX28" fmla="*/ 179022 w 524160"/>
              <a:gd name="connsiteY28" fmla="*/ 173529 h 605592"/>
              <a:gd name="connsiteX29" fmla="*/ 50234 w 524160"/>
              <a:gd name="connsiteY29" fmla="*/ 398599 h 605592"/>
              <a:gd name="connsiteX30" fmla="*/ 261476 w 524160"/>
              <a:gd name="connsiteY30" fmla="*/ 554238 h 605592"/>
              <a:gd name="connsiteX31" fmla="*/ 472533 w 524160"/>
              <a:gd name="connsiteY31" fmla="*/ 398599 h 605592"/>
              <a:gd name="connsiteX32" fmla="*/ 343838 w 524160"/>
              <a:gd name="connsiteY32" fmla="*/ 173529 h 605592"/>
              <a:gd name="connsiteX33" fmla="*/ 324524 w 524160"/>
              <a:gd name="connsiteY33" fmla="*/ 146554 h 605592"/>
              <a:gd name="connsiteX34" fmla="*/ 336131 w 524160"/>
              <a:gd name="connsiteY34" fmla="*/ 114481 h 605592"/>
              <a:gd name="connsiteX35" fmla="*/ 372158 w 524160"/>
              <a:gd name="connsiteY35" fmla="*/ 51447 h 605592"/>
              <a:gd name="connsiteX36" fmla="*/ 123681 w 524160"/>
              <a:gd name="connsiteY36" fmla="*/ 0 h 605592"/>
              <a:gd name="connsiteX37" fmla="*/ 400664 w 524160"/>
              <a:gd name="connsiteY37" fmla="*/ 0 h 605592"/>
              <a:gd name="connsiteX38" fmla="*/ 426385 w 524160"/>
              <a:gd name="connsiteY38" fmla="*/ 25677 h 605592"/>
              <a:gd name="connsiteX39" fmla="*/ 385158 w 524160"/>
              <a:gd name="connsiteY39" fmla="*/ 137563 h 605592"/>
              <a:gd name="connsiteX40" fmla="*/ 524160 w 524160"/>
              <a:gd name="connsiteY40" fmla="*/ 398599 h 605592"/>
              <a:gd name="connsiteX41" fmla="*/ 261476 w 524160"/>
              <a:gd name="connsiteY41" fmla="*/ 605592 h 605592"/>
              <a:gd name="connsiteX42" fmla="*/ 0 w 524160"/>
              <a:gd name="connsiteY42" fmla="*/ 398599 h 605592"/>
              <a:gd name="connsiteX43" fmla="*/ 139188 w 524160"/>
              <a:gd name="connsiteY43" fmla="*/ 137563 h 605592"/>
              <a:gd name="connsiteX44" fmla="*/ 97961 w 524160"/>
              <a:gd name="connsiteY44" fmla="*/ 25677 h 605592"/>
              <a:gd name="connsiteX45" fmla="*/ 123681 w 524160"/>
              <a:gd name="connsiteY45"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24160" h="605592">
                <a:moveTo>
                  <a:pt x="262126" y="211837"/>
                </a:moveTo>
                <a:cubicBezTo>
                  <a:pt x="272988" y="211837"/>
                  <a:pt x="281808" y="220643"/>
                  <a:pt x="281808" y="231487"/>
                </a:cubicBezTo>
                <a:lnTo>
                  <a:pt x="281808" y="242888"/>
                </a:lnTo>
                <a:cubicBezTo>
                  <a:pt x="292206" y="246225"/>
                  <a:pt x="301862" y="252157"/>
                  <a:pt x="309382" y="260220"/>
                </a:cubicBezTo>
                <a:cubicBezTo>
                  <a:pt x="316809" y="268006"/>
                  <a:pt x="316438" y="280426"/>
                  <a:pt x="308546" y="287842"/>
                </a:cubicBezTo>
                <a:cubicBezTo>
                  <a:pt x="300748" y="295257"/>
                  <a:pt x="288214" y="294886"/>
                  <a:pt x="280787" y="287007"/>
                </a:cubicBezTo>
                <a:cubicBezTo>
                  <a:pt x="275866" y="281817"/>
                  <a:pt x="269275" y="278943"/>
                  <a:pt x="262126" y="278943"/>
                </a:cubicBezTo>
                <a:cubicBezTo>
                  <a:pt x="248014" y="278943"/>
                  <a:pt x="236502" y="290437"/>
                  <a:pt x="236502" y="304525"/>
                </a:cubicBezTo>
                <a:cubicBezTo>
                  <a:pt x="236502" y="318614"/>
                  <a:pt x="248014" y="330107"/>
                  <a:pt x="262126" y="330107"/>
                </a:cubicBezTo>
                <a:cubicBezTo>
                  <a:pt x="297870" y="330107"/>
                  <a:pt x="326929" y="359211"/>
                  <a:pt x="326929" y="394896"/>
                </a:cubicBezTo>
                <a:cubicBezTo>
                  <a:pt x="326929" y="423722"/>
                  <a:pt x="307897" y="448285"/>
                  <a:pt x="281808" y="456719"/>
                </a:cubicBezTo>
                <a:lnTo>
                  <a:pt x="281808" y="468027"/>
                </a:lnTo>
                <a:cubicBezTo>
                  <a:pt x="281808" y="478965"/>
                  <a:pt x="272988" y="487677"/>
                  <a:pt x="262126" y="487677"/>
                </a:cubicBezTo>
                <a:cubicBezTo>
                  <a:pt x="251171" y="487677"/>
                  <a:pt x="242444" y="478965"/>
                  <a:pt x="242444" y="468027"/>
                </a:cubicBezTo>
                <a:lnTo>
                  <a:pt x="242444" y="456719"/>
                </a:lnTo>
                <a:cubicBezTo>
                  <a:pt x="232045" y="453383"/>
                  <a:pt x="222390" y="447451"/>
                  <a:pt x="214777" y="439387"/>
                </a:cubicBezTo>
                <a:cubicBezTo>
                  <a:pt x="207350" y="431601"/>
                  <a:pt x="207721" y="419088"/>
                  <a:pt x="215705" y="411673"/>
                </a:cubicBezTo>
                <a:cubicBezTo>
                  <a:pt x="223504" y="404258"/>
                  <a:pt x="235945" y="404629"/>
                  <a:pt x="243372" y="412600"/>
                </a:cubicBezTo>
                <a:cubicBezTo>
                  <a:pt x="248385" y="417790"/>
                  <a:pt x="254884" y="420571"/>
                  <a:pt x="262126" y="420571"/>
                </a:cubicBezTo>
                <a:cubicBezTo>
                  <a:pt x="276238" y="420571"/>
                  <a:pt x="287750" y="409078"/>
                  <a:pt x="287750" y="394989"/>
                </a:cubicBezTo>
                <a:cubicBezTo>
                  <a:pt x="287750" y="380900"/>
                  <a:pt x="276238" y="369407"/>
                  <a:pt x="262126" y="369407"/>
                </a:cubicBezTo>
                <a:cubicBezTo>
                  <a:pt x="226289" y="369407"/>
                  <a:pt x="197230" y="340396"/>
                  <a:pt x="197230" y="304711"/>
                </a:cubicBezTo>
                <a:cubicBezTo>
                  <a:pt x="197230" y="275792"/>
                  <a:pt x="216170" y="251137"/>
                  <a:pt x="242444" y="242888"/>
                </a:cubicBezTo>
                <a:lnTo>
                  <a:pt x="242444" y="231487"/>
                </a:lnTo>
                <a:cubicBezTo>
                  <a:pt x="242444" y="220643"/>
                  <a:pt x="251171" y="211837"/>
                  <a:pt x="262126" y="211837"/>
                </a:cubicBezTo>
                <a:close/>
                <a:moveTo>
                  <a:pt x="150702" y="51447"/>
                </a:moveTo>
                <a:cubicBezTo>
                  <a:pt x="155716" y="75919"/>
                  <a:pt x="168623" y="97795"/>
                  <a:pt x="186729" y="114481"/>
                </a:cubicBezTo>
                <a:cubicBezTo>
                  <a:pt x="195736" y="122082"/>
                  <a:pt x="199543" y="134967"/>
                  <a:pt x="198336" y="146554"/>
                </a:cubicBezTo>
                <a:cubicBezTo>
                  <a:pt x="197129" y="158049"/>
                  <a:pt x="189329" y="168338"/>
                  <a:pt x="179022" y="173529"/>
                </a:cubicBezTo>
                <a:cubicBezTo>
                  <a:pt x="100561" y="212185"/>
                  <a:pt x="50234" y="300803"/>
                  <a:pt x="50234" y="398599"/>
                </a:cubicBezTo>
                <a:cubicBezTo>
                  <a:pt x="50234" y="509187"/>
                  <a:pt x="112075" y="554238"/>
                  <a:pt x="261476" y="554238"/>
                </a:cubicBezTo>
                <a:cubicBezTo>
                  <a:pt x="410878" y="554238"/>
                  <a:pt x="472719" y="509187"/>
                  <a:pt x="472533" y="398599"/>
                </a:cubicBezTo>
                <a:cubicBezTo>
                  <a:pt x="472533" y="300803"/>
                  <a:pt x="422392" y="212092"/>
                  <a:pt x="343838" y="173529"/>
                </a:cubicBezTo>
                <a:cubicBezTo>
                  <a:pt x="333531" y="168431"/>
                  <a:pt x="325731" y="158234"/>
                  <a:pt x="324524" y="146554"/>
                </a:cubicBezTo>
                <a:cubicBezTo>
                  <a:pt x="323224" y="134967"/>
                  <a:pt x="327124" y="122082"/>
                  <a:pt x="336131" y="114481"/>
                </a:cubicBezTo>
                <a:cubicBezTo>
                  <a:pt x="354052" y="97795"/>
                  <a:pt x="366958" y="75919"/>
                  <a:pt x="372158" y="51447"/>
                </a:cubicBezTo>
                <a:close/>
                <a:moveTo>
                  <a:pt x="123681" y="0"/>
                </a:moveTo>
                <a:lnTo>
                  <a:pt x="400664" y="0"/>
                </a:lnTo>
                <a:cubicBezTo>
                  <a:pt x="414778" y="0"/>
                  <a:pt x="426385" y="11587"/>
                  <a:pt x="426385" y="25677"/>
                </a:cubicBezTo>
                <a:cubicBezTo>
                  <a:pt x="426385" y="66835"/>
                  <a:pt x="410878" y="106694"/>
                  <a:pt x="385158" y="137563"/>
                </a:cubicBezTo>
                <a:cubicBezTo>
                  <a:pt x="470119" y="189010"/>
                  <a:pt x="524160" y="289309"/>
                  <a:pt x="524160" y="398599"/>
                </a:cubicBezTo>
                <a:cubicBezTo>
                  <a:pt x="522953" y="583716"/>
                  <a:pt x="373551" y="605592"/>
                  <a:pt x="261476" y="605592"/>
                </a:cubicBezTo>
                <a:cubicBezTo>
                  <a:pt x="149402" y="605592"/>
                  <a:pt x="0" y="583716"/>
                  <a:pt x="0" y="398599"/>
                </a:cubicBezTo>
                <a:cubicBezTo>
                  <a:pt x="0" y="288011"/>
                  <a:pt x="54134" y="187712"/>
                  <a:pt x="139188" y="137563"/>
                </a:cubicBezTo>
                <a:cubicBezTo>
                  <a:pt x="112075" y="106694"/>
                  <a:pt x="97961" y="66835"/>
                  <a:pt x="97961" y="25677"/>
                </a:cubicBezTo>
                <a:cubicBezTo>
                  <a:pt x="97961" y="11587"/>
                  <a:pt x="109568" y="0"/>
                  <a:pt x="123681" y="0"/>
                </a:cubicBezTo>
                <a:close/>
              </a:path>
            </a:pathLst>
          </a:custGeom>
          <a:blipFill>
            <a:blip r:embed="rId5"/>
            <a:tile tx="0" ty="0" sx="100000" sy="100000" flip="none" algn="tl"/>
          </a:blipFill>
          <a:ln>
            <a:solidFill>
              <a:schemeClr val="tx1"/>
            </a:solidFill>
          </a:ln>
        </p:spPr>
        <p:style>
          <a:lnRef idx="2">
            <a:schemeClr val="accent1"/>
          </a:lnRef>
          <a:fillRef idx="1">
            <a:schemeClr val="lt1"/>
          </a:fillRef>
          <a:effectRef idx="0">
            <a:schemeClr val="accent1"/>
          </a:effectRef>
          <a:fontRef idx="minor">
            <a:schemeClr val="dk1"/>
          </a:fontRef>
        </p:style>
      </p:sp>
      <p:sp>
        <p:nvSpPr>
          <p:cNvPr id="193" name="success_149691"/>
          <p:cNvSpPr>
            <a:spLocks noChangeAspect="1"/>
          </p:cNvSpPr>
          <p:nvPr/>
        </p:nvSpPr>
        <p:spPr bwMode="auto">
          <a:xfrm>
            <a:off x="7284331" y="2801373"/>
            <a:ext cx="754941" cy="754066"/>
          </a:xfrm>
          <a:custGeom>
            <a:avLst/>
            <a:gdLst>
              <a:gd name="T0" fmla="*/ 347 w 693"/>
              <a:gd name="T1" fmla="*/ 0 h 693"/>
              <a:gd name="T2" fmla="*/ 0 w 693"/>
              <a:gd name="T3" fmla="*/ 347 h 693"/>
              <a:gd name="T4" fmla="*/ 347 w 693"/>
              <a:gd name="T5" fmla="*/ 693 h 693"/>
              <a:gd name="T6" fmla="*/ 693 w 693"/>
              <a:gd name="T7" fmla="*/ 347 h 693"/>
              <a:gd name="T8" fmla="*/ 347 w 693"/>
              <a:gd name="T9" fmla="*/ 0 h 693"/>
              <a:gd name="T10" fmla="*/ 540 w 693"/>
              <a:gd name="T11" fmla="*/ 231 h 693"/>
              <a:gd name="T12" fmla="*/ 327 w 693"/>
              <a:gd name="T13" fmla="*/ 471 h 693"/>
              <a:gd name="T14" fmla="*/ 307 w 693"/>
              <a:gd name="T15" fmla="*/ 480 h 693"/>
              <a:gd name="T16" fmla="*/ 290 w 693"/>
              <a:gd name="T17" fmla="*/ 474 h 693"/>
              <a:gd name="T18" fmla="*/ 157 w 693"/>
              <a:gd name="T19" fmla="*/ 367 h 693"/>
              <a:gd name="T20" fmla="*/ 153 w 693"/>
              <a:gd name="T21" fmla="*/ 330 h 693"/>
              <a:gd name="T22" fmla="*/ 190 w 693"/>
              <a:gd name="T23" fmla="*/ 326 h 693"/>
              <a:gd name="T24" fmla="*/ 304 w 693"/>
              <a:gd name="T25" fmla="*/ 417 h 693"/>
              <a:gd name="T26" fmla="*/ 500 w 693"/>
              <a:gd name="T27" fmla="*/ 196 h 693"/>
              <a:gd name="T28" fmla="*/ 538 w 693"/>
              <a:gd name="T29" fmla="*/ 193 h 693"/>
              <a:gd name="T30" fmla="*/ 540 w 693"/>
              <a:gd name="T31" fmla="*/ 231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3" h="693">
                <a:moveTo>
                  <a:pt x="347" y="0"/>
                </a:moveTo>
                <a:cubicBezTo>
                  <a:pt x="156" y="0"/>
                  <a:pt x="0" y="156"/>
                  <a:pt x="0" y="347"/>
                </a:cubicBezTo>
                <a:cubicBezTo>
                  <a:pt x="0" y="538"/>
                  <a:pt x="156" y="693"/>
                  <a:pt x="347" y="693"/>
                </a:cubicBezTo>
                <a:cubicBezTo>
                  <a:pt x="538" y="693"/>
                  <a:pt x="693" y="538"/>
                  <a:pt x="693" y="347"/>
                </a:cubicBezTo>
                <a:cubicBezTo>
                  <a:pt x="693" y="156"/>
                  <a:pt x="538" y="0"/>
                  <a:pt x="347" y="0"/>
                </a:cubicBezTo>
                <a:close/>
                <a:moveTo>
                  <a:pt x="540" y="231"/>
                </a:moveTo>
                <a:lnTo>
                  <a:pt x="327" y="471"/>
                </a:lnTo>
                <a:cubicBezTo>
                  <a:pt x="321" y="477"/>
                  <a:pt x="314" y="480"/>
                  <a:pt x="307" y="480"/>
                </a:cubicBezTo>
                <a:cubicBezTo>
                  <a:pt x="301" y="480"/>
                  <a:pt x="295" y="478"/>
                  <a:pt x="290" y="474"/>
                </a:cubicBezTo>
                <a:lnTo>
                  <a:pt x="157" y="367"/>
                </a:lnTo>
                <a:cubicBezTo>
                  <a:pt x="145" y="358"/>
                  <a:pt x="143" y="342"/>
                  <a:pt x="153" y="330"/>
                </a:cubicBezTo>
                <a:cubicBezTo>
                  <a:pt x="162" y="319"/>
                  <a:pt x="178" y="317"/>
                  <a:pt x="190" y="326"/>
                </a:cubicBezTo>
                <a:lnTo>
                  <a:pt x="304" y="417"/>
                </a:lnTo>
                <a:lnTo>
                  <a:pt x="500" y="196"/>
                </a:lnTo>
                <a:cubicBezTo>
                  <a:pt x="510" y="185"/>
                  <a:pt x="527" y="184"/>
                  <a:pt x="538" y="193"/>
                </a:cubicBezTo>
                <a:cubicBezTo>
                  <a:pt x="549" y="203"/>
                  <a:pt x="550" y="220"/>
                  <a:pt x="540" y="231"/>
                </a:cubicBezTo>
                <a:close/>
              </a:path>
            </a:pathLst>
          </a:custGeom>
          <a:solidFill>
            <a:srgbClr val="CCFFFF"/>
          </a:solidFill>
          <a:ln>
            <a:solidFill>
              <a:schemeClr val="tx1"/>
            </a:solidFill>
          </a:ln>
        </p:spPr>
        <p:style>
          <a:lnRef idx="2">
            <a:schemeClr val="accent1"/>
          </a:lnRef>
          <a:fillRef idx="1">
            <a:schemeClr val="lt1"/>
          </a:fillRef>
          <a:effectRef idx="0">
            <a:schemeClr val="accent1"/>
          </a:effectRef>
          <a:fontRef idx="minor">
            <a:schemeClr val="dk1"/>
          </a:fontRef>
        </p:style>
      </p:sp>
      <p:sp>
        <p:nvSpPr>
          <p:cNvPr id="194"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8355439" y="2388426"/>
            <a:ext cx="2492295" cy="392502"/>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n-US" altLang="zh-CN" sz="1600" b="1" dirty="0" smtClean="0">
                <a:latin typeface="Andalus" panose="02020603050405020304" pitchFamily="18" charset="-78"/>
                <a:cs typeface="Andalus" panose="02020603050405020304" pitchFamily="18" charset="-78"/>
              </a:rPr>
              <a:t>ÉXITO</a:t>
            </a:r>
            <a:endParaRPr lang="en-US" altLang="zh-CN" sz="1600" b="1" dirty="0">
              <a:latin typeface="Andalus" panose="02020603050405020304" pitchFamily="18" charset="-78"/>
              <a:cs typeface="Andalus" panose="02020603050405020304" pitchFamily="18" charset="-78"/>
            </a:endParaRPr>
          </a:p>
        </p:txBody>
      </p:sp>
      <p:sp>
        <p:nvSpPr>
          <p:cNvPr id="195" name="194 CuadroTexto"/>
          <p:cNvSpPr txBox="1"/>
          <p:nvPr/>
        </p:nvSpPr>
        <p:spPr>
          <a:xfrm>
            <a:off x="8355439" y="2780928"/>
            <a:ext cx="2492295" cy="73866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Andalus" panose="02020603050405020304" pitchFamily="18" charset="-78"/>
                <a:cs typeface="Andalus" panose="02020603050405020304" pitchFamily="18" charset="-78"/>
              </a:rPr>
              <a:t>Realización primera feria impulso a tomar la decisión de realizarle anualmente</a:t>
            </a:r>
            <a:endParaRPr lang="es-MX" sz="1400" dirty="0">
              <a:latin typeface="Andalus" panose="02020603050405020304" pitchFamily="18" charset="-78"/>
              <a:cs typeface="Andalus" panose="02020603050405020304" pitchFamily="18" charset="-78"/>
            </a:endParaRPr>
          </a:p>
        </p:txBody>
      </p:sp>
      <p:sp>
        <p:nvSpPr>
          <p:cNvPr id="196" name="195 CuadroTexto"/>
          <p:cNvSpPr txBox="1"/>
          <p:nvPr/>
        </p:nvSpPr>
        <p:spPr>
          <a:xfrm>
            <a:off x="9047534" y="4509120"/>
            <a:ext cx="2492295" cy="95410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Andalus" panose="02020603050405020304" pitchFamily="18" charset="-78"/>
                <a:cs typeface="Andalus" panose="02020603050405020304" pitchFamily="18" charset="-78"/>
              </a:rPr>
              <a:t>Promocionar en diferentes medios de comunicación y no son colocadas con anticipación vallas publicitarias</a:t>
            </a:r>
            <a:endParaRPr lang="es-MX" sz="1400" dirty="0">
              <a:latin typeface="Andalus" panose="02020603050405020304" pitchFamily="18" charset="-78"/>
              <a:cs typeface="Andalus" panose="02020603050405020304" pitchFamily="18" charset="-78"/>
            </a:endParaRPr>
          </a:p>
        </p:txBody>
      </p:sp>
      <p:sp>
        <p:nvSpPr>
          <p:cNvPr id="197"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9047533" y="4116618"/>
            <a:ext cx="2492295" cy="392502"/>
          </a:xfrm>
          <a:prstGeom prst="rect">
            <a:avLst/>
          </a:prstGeom>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n-US" altLang="zh-CN" sz="1600" b="1" dirty="0" smtClean="0">
                <a:latin typeface="Andalus" panose="02020603050405020304" pitchFamily="18" charset="-78"/>
                <a:cs typeface="Andalus" panose="02020603050405020304" pitchFamily="18" charset="-78"/>
              </a:rPr>
              <a:t>FALTA DE INTERÉS</a:t>
            </a:r>
            <a:endParaRPr lang="en-US" altLang="zh-CN" sz="1600" b="1" dirty="0">
              <a:latin typeface="Andalus" panose="02020603050405020304" pitchFamily="18" charset="-78"/>
              <a:cs typeface="Andalus" panose="02020603050405020304" pitchFamily="18" charset="-78"/>
            </a:endParaRPr>
          </a:p>
        </p:txBody>
      </p:sp>
      <p:cxnSp>
        <p:nvCxnSpPr>
          <p:cNvPr id="199"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569232" y="4509120"/>
            <a:ext cx="2251519" cy="0"/>
          </a:xfrm>
          <a:prstGeom prst="line">
            <a:avLst/>
          </a:prstGeom>
          <a:ln>
            <a:solidFill>
              <a:srgbClr val="FFFF00"/>
            </a:solidFill>
          </a:ln>
        </p:spPr>
        <p:style>
          <a:lnRef idx="3">
            <a:schemeClr val="accent1"/>
          </a:lnRef>
          <a:fillRef idx="0">
            <a:schemeClr val="accent1"/>
          </a:fillRef>
          <a:effectRef idx="2">
            <a:schemeClr val="accent1"/>
          </a:effectRef>
          <a:fontRef idx="minor">
            <a:schemeClr val="tx1"/>
          </a:fontRef>
        </p:style>
      </p:cxnSp>
      <p:cxnSp>
        <p:nvCxnSpPr>
          <p:cNvPr id="200"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702718" y="2708920"/>
            <a:ext cx="936104" cy="7918"/>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201"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9335566" y="2708920"/>
            <a:ext cx="576064" cy="791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02"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5591150" y="1340767"/>
            <a:ext cx="569702" cy="1"/>
          </a:xfrm>
          <a:prstGeom prst="line">
            <a:avLst/>
          </a:prstGeom>
          <a:ln>
            <a:solidFill>
              <a:srgbClr val="0AC250"/>
            </a:solidFill>
          </a:ln>
        </p:spPr>
        <p:style>
          <a:lnRef idx="3">
            <a:schemeClr val="accent1"/>
          </a:lnRef>
          <a:fillRef idx="0">
            <a:schemeClr val="accent1"/>
          </a:fillRef>
          <a:effectRef idx="2">
            <a:schemeClr val="accent1"/>
          </a:effectRef>
          <a:fontRef idx="minor">
            <a:schemeClr val="tx1"/>
          </a:fontRef>
        </p:style>
      </p:cxnSp>
      <p:sp>
        <p:nvSpPr>
          <p:cNvPr id="205" name="ïṡḻï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BCBE8CA-2E97-4CC9-BD9C-5829FA158207}"/>
              </a:ext>
            </a:extLst>
          </p:cNvPr>
          <p:cNvSpPr/>
          <p:nvPr/>
        </p:nvSpPr>
        <p:spPr bwMode="auto">
          <a:xfrm>
            <a:off x="7862465" y="4365104"/>
            <a:ext cx="969045" cy="971422"/>
          </a:xfrm>
          <a:prstGeom prst="ellipse">
            <a:avLst/>
          </a:prstGeom>
          <a:solidFill>
            <a:schemeClr val="accent4">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p>
            <a:pPr algn="ctr"/>
            <a:endParaRPr/>
          </a:p>
        </p:txBody>
      </p:sp>
      <p:sp>
        <p:nvSpPr>
          <p:cNvPr id="204" name="two-businessmen_47875"/>
          <p:cNvSpPr>
            <a:spLocks noChangeAspect="1"/>
          </p:cNvSpPr>
          <p:nvPr/>
        </p:nvSpPr>
        <p:spPr bwMode="auto">
          <a:xfrm>
            <a:off x="8039422" y="4503746"/>
            <a:ext cx="596456" cy="687067"/>
          </a:xfrm>
          <a:custGeom>
            <a:avLst/>
            <a:gdLst>
              <a:gd name="T0" fmla="*/ 2278 w 10421"/>
              <a:gd name="T1" fmla="*/ 0 h 10667"/>
              <a:gd name="T2" fmla="*/ 2278 w 10421"/>
              <a:gd name="T3" fmla="*/ 2260 h 10667"/>
              <a:gd name="T4" fmla="*/ 9475 w 10421"/>
              <a:gd name="T5" fmla="*/ 2859 h 10667"/>
              <a:gd name="T6" fmla="*/ 8797 w 10421"/>
              <a:gd name="T7" fmla="*/ 2457 h 10667"/>
              <a:gd name="T8" fmla="*/ 8614 w 10421"/>
              <a:gd name="T9" fmla="*/ 5437 h 10667"/>
              <a:gd name="T10" fmla="*/ 7711 w 10421"/>
              <a:gd name="T11" fmla="*/ 5437 h 10667"/>
              <a:gd name="T12" fmla="*/ 7479 w 10421"/>
              <a:gd name="T13" fmla="*/ 2471 h 10667"/>
              <a:gd name="T14" fmla="*/ 6317 w 10421"/>
              <a:gd name="T15" fmla="*/ 3510 h 10667"/>
              <a:gd name="T16" fmla="*/ 5757 w 10421"/>
              <a:gd name="T17" fmla="*/ 4982 h 10667"/>
              <a:gd name="T18" fmla="*/ 5364 w 10421"/>
              <a:gd name="T19" fmla="*/ 5096 h 10667"/>
              <a:gd name="T20" fmla="*/ 4965 w 10421"/>
              <a:gd name="T21" fmla="*/ 5078 h 10667"/>
              <a:gd name="T22" fmla="*/ 4520 w 10421"/>
              <a:gd name="T23" fmla="*/ 4613 h 10667"/>
              <a:gd name="T24" fmla="*/ 3187 w 10421"/>
              <a:gd name="T25" fmla="*/ 2571 h 10667"/>
              <a:gd name="T26" fmla="*/ 2418 w 10421"/>
              <a:gd name="T27" fmla="*/ 2378 h 10667"/>
              <a:gd name="T28" fmla="*/ 2289 w 10421"/>
              <a:gd name="T29" fmla="*/ 5930 h 10667"/>
              <a:gd name="T30" fmla="*/ 2172 w 10421"/>
              <a:gd name="T31" fmla="*/ 2376 h 10667"/>
              <a:gd name="T32" fmla="*/ 1359 w 10421"/>
              <a:gd name="T33" fmla="*/ 2565 h 10667"/>
              <a:gd name="T34" fmla="*/ 11 w 10421"/>
              <a:gd name="T35" fmla="*/ 5508 h 10667"/>
              <a:gd name="T36" fmla="*/ 412 w 10421"/>
              <a:gd name="T37" fmla="*/ 5930 h 10667"/>
              <a:gd name="T38" fmla="*/ 1311 w 10421"/>
              <a:gd name="T39" fmla="*/ 3651 h 10667"/>
              <a:gd name="T40" fmla="*/ 1212 w 10421"/>
              <a:gd name="T41" fmla="*/ 5573 h 10667"/>
              <a:gd name="T42" fmla="*/ 1376 w 10421"/>
              <a:gd name="T43" fmla="*/ 10633 h 10667"/>
              <a:gd name="T44" fmla="*/ 1932 w 10421"/>
              <a:gd name="T45" fmla="*/ 10151 h 10667"/>
              <a:gd name="T46" fmla="*/ 2292 w 10421"/>
              <a:gd name="T47" fmla="*/ 6584 h 10667"/>
              <a:gd name="T48" fmla="*/ 2638 w 10421"/>
              <a:gd name="T49" fmla="*/ 10180 h 10667"/>
              <a:gd name="T50" fmla="*/ 3191 w 10421"/>
              <a:gd name="T51" fmla="*/ 10666 h 10667"/>
              <a:gd name="T52" fmla="*/ 3386 w 10421"/>
              <a:gd name="T53" fmla="*/ 5764 h 10667"/>
              <a:gd name="T54" fmla="*/ 3388 w 10421"/>
              <a:gd name="T55" fmla="*/ 3875 h 10667"/>
              <a:gd name="T56" fmla="*/ 4070 w 10421"/>
              <a:gd name="T57" fmla="*/ 5522 h 10667"/>
              <a:gd name="T58" fmla="*/ 4756 w 10421"/>
              <a:gd name="T59" fmla="*/ 5870 h 10667"/>
              <a:gd name="T60" fmla="*/ 6351 w 10421"/>
              <a:gd name="T61" fmla="*/ 5522 h 10667"/>
              <a:gd name="T62" fmla="*/ 7033 w 10421"/>
              <a:gd name="T63" fmla="*/ 3875 h 10667"/>
              <a:gd name="T64" fmla="*/ 7035 w 10421"/>
              <a:gd name="T65" fmla="*/ 5764 h 10667"/>
              <a:gd name="T66" fmla="*/ 7230 w 10421"/>
              <a:gd name="T67" fmla="*/ 10666 h 10667"/>
              <a:gd name="T68" fmla="*/ 7783 w 10421"/>
              <a:gd name="T69" fmla="*/ 10180 h 10667"/>
              <a:gd name="T70" fmla="*/ 8128 w 10421"/>
              <a:gd name="T71" fmla="*/ 6584 h 10667"/>
              <a:gd name="T72" fmla="*/ 8489 w 10421"/>
              <a:gd name="T73" fmla="*/ 10151 h 10667"/>
              <a:gd name="T74" fmla="*/ 9045 w 10421"/>
              <a:gd name="T75" fmla="*/ 10633 h 10667"/>
              <a:gd name="T76" fmla="*/ 9209 w 10421"/>
              <a:gd name="T77" fmla="*/ 5573 h 10667"/>
              <a:gd name="T78" fmla="*/ 9110 w 10421"/>
              <a:gd name="T79" fmla="*/ 3651 h 10667"/>
              <a:gd name="T80" fmla="*/ 10008 w 10421"/>
              <a:gd name="T81" fmla="*/ 5930 h 10667"/>
              <a:gd name="T82" fmla="*/ 10410 w 10421"/>
              <a:gd name="T83" fmla="*/ 5508 h 10667"/>
              <a:gd name="T84" fmla="*/ 8142 w 10421"/>
              <a:gd name="T85" fmla="*/ 2260 h 10667"/>
              <a:gd name="T86" fmla="*/ 8142 w 10421"/>
              <a:gd name="T87" fmla="*/ 0 h 10667"/>
              <a:gd name="T88" fmla="*/ 8142 w 10421"/>
              <a:gd name="T89" fmla="*/ 2260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421" h="10667">
                <a:moveTo>
                  <a:pt x="1147" y="1130"/>
                </a:moveTo>
                <a:cubicBezTo>
                  <a:pt x="1147" y="506"/>
                  <a:pt x="1654" y="0"/>
                  <a:pt x="2278" y="0"/>
                </a:cubicBezTo>
                <a:cubicBezTo>
                  <a:pt x="2903" y="0"/>
                  <a:pt x="3409" y="506"/>
                  <a:pt x="3409" y="1130"/>
                </a:cubicBezTo>
                <a:cubicBezTo>
                  <a:pt x="3409" y="1754"/>
                  <a:pt x="2903" y="2260"/>
                  <a:pt x="2278" y="2260"/>
                </a:cubicBezTo>
                <a:cubicBezTo>
                  <a:pt x="1654" y="2260"/>
                  <a:pt x="1147" y="1754"/>
                  <a:pt x="1147" y="1130"/>
                </a:cubicBezTo>
                <a:close/>
                <a:moveTo>
                  <a:pt x="9475" y="2859"/>
                </a:moveTo>
                <a:cubicBezTo>
                  <a:pt x="9349" y="2748"/>
                  <a:pt x="9210" y="2644"/>
                  <a:pt x="9061" y="2565"/>
                </a:cubicBezTo>
                <a:cubicBezTo>
                  <a:pt x="8977" y="2521"/>
                  <a:pt x="8888" y="2485"/>
                  <a:pt x="8797" y="2457"/>
                </a:cubicBezTo>
                <a:cubicBezTo>
                  <a:pt x="8619" y="2403"/>
                  <a:pt x="8434" y="2382"/>
                  <a:pt x="8248" y="2376"/>
                </a:cubicBezTo>
                <a:lnTo>
                  <a:pt x="8614" y="5437"/>
                </a:lnTo>
                <a:lnTo>
                  <a:pt x="8132" y="5930"/>
                </a:lnTo>
                <a:lnTo>
                  <a:pt x="7711" y="5437"/>
                </a:lnTo>
                <a:lnTo>
                  <a:pt x="8002" y="2378"/>
                </a:lnTo>
                <a:cubicBezTo>
                  <a:pt x="7825" y="2390"/>
                  <a:pt x="7648" y="2417"/>
                  <a:pt x="7479" y="2471"/>
                </a:cubicBezTo>
                <a:cubicBezTo>
                  <a:pt x="7395" y="2498"/>
                  <a:pt x="7312" y="2531"/>
                  <a:pt x="7234" y="2571"/>
                </a:cubicBezTo>
                <a:cubicBezTo>
                  <a:pt x="6837" y="2776"/>
                  <a:pt x="6519" y="3115"/>
                  <a:pt x="6317" y="3510"/>
                </a:cubicBezTo>
                <a:cubicBezTo>
                  <a:pt x="6132" y="3873"/>
                  <a:pt x="5983" y="4265"/>
                  <a:pt x="5901" y="4613"/>
                </a:cubicBezTo>
                <a:cubicBezTo>
                  <a:pt x="5868" y="4751"/>
                  <a:pt x="5827" y="4905"/>
                  <a:pt x="5757" y="4982"/>
                </a:cubicBezTo>
                <a:cubicBezTo>
                  <a:pt x="5714" y="5029"/>
                  <a:pt x="5577" y="5055"/>
                  <a:pt x="5456" y="5078"/>
                </a:cubicBezTo>
                <a:lnTo>
                  <a:pt x="5364" y="5096"/>
                </a:lnTo>
                <a:cubicBezTo>
                  <a:pt x="5306" y="5108"/>
                  <a:pt x="5114" y="5108"/>
                  <a:pt x="5057" y="5096"/>
                </a:cubicBezTo>
                <a:lnTo>
                  <a:pt x="4965" y="5078"/>
                </a:lnTo>
                <a:cubicBezTo>
                  <a:pt x="4844" y="5055"/>
                  <a:pt x="4707" y="5029"/>
                  <a:pt x="4663" y="4982"/>
                </a:cubicBezTo>
                <a:cubicBezTo>
                  <a:pt x="4594" y="4905"/>
                  <a:pt x="4553" y="4751"/>
                  <a:pt x="4520" y="4613"/>
                </a:cubicBezTo>
                <a:cubicBezTo>
                  <a:pt x="4437" y="4265"/>
                  <a:pt x="4289" y="3873"/>
                  <a:pt x="4103" y="3510"/>
                </a:cubicBezTo>
                <a:cubicBezTo>
                  <a:pt x="3901" y="3115"/>
                  <a:pt x="3583" y="2776"/>
                  <a:pt x="3187" y="2571"/>
                </a:cubicBezTo>
                <a:cubicBezTo>
                  <a:pt x="3108" y="2531"/>
                  <a:pt x="3026" y="2498"/>
                  <a:pt x="2942" y="2471"/>
                </a:cubicBezTo>
                <a:cubicBezTo>
                  <a:pt x="2773" y="2417"/>
                  <a:pt x="2596" y="2390"/>
                  <a:pt x="2418" y="2378"/>
                </a:cubicBezTo>
                <a:lnTo>
                  <a:pt x="2710" y="5437"/>
                </a:lnTo>
                <a:lnTo>
                  <a:pt x="2289" y="5930"/>
                </a:lnTo>
                <a:lnTo>
                  <a:pt x="1807" y="5437"/>
                </a:lnTo>
                <a:lnTo>
                  <a:pt x="2172" y="2376"/>
                </a:lnTo>
                <a:cubicBezTo>
                  <a:pt x="1987" y="2382"/>
                  <a:pt x="1802" y="2403"/>
                  <a:pt x="1624" y="2457"/>
                </a:cubicBezTo>
                <a:cubicBezTo>
                  <a:pt x="1533" y="2485"/>
                  <a:pt x="1444" y="2521"/>
                  <a:pt x="1359" y="2565"/>
                </a:cubicBezTo>
                <a:cubicBezTo>
                  <a:pt x="1211" y="2644"/>
                  <a:pt x="1072" y="2748"/>
                  <a:pt x="946" y="2859"/>
                </a:cubicBezTo>
                <a:cubicBezTo>
                  <a:pt x="381" y="3358"/>
                  <a:pt x="76" y="4225"/>
                  <a:pt x="11" y="5508"/>
                </a:cubicBezTo>
                <a:cubicBezTo>
                  <a:pt x="0" y="5729"/>
                  <a:pt x="170" y="5918"/>
                  <a:pt x="392" y="5929"/>
                </a:cubicBezTo>
                <a:cubicBezTo>
                  <a:pt x="399" y="5930"/>
                  <a:pt x="406" y="5930"/>
                  <a:pt x="412" y="5930"/>
                </a:cubicBezTo>
                <a:cubicBezTo>
                  <a:pt x="625" y="5930"/>
                  <a:pt x="802" y="5763"/>
                  <a:pt x="814" y="5549"/>
                </a:cubicBezTo>
                <a:cubicBezTo>
                  <a:pt x="858" y="4682"/>
                  <a:pt x="1029" y="4037"/>
                  <a:pt x="1311" y="3651"/>
                </a:cubicBezTo>
                <a:cubicBezTo>
                  <a:pt x="1291" y="4052"/>
                  <a:pt x="1255" y="4771"/>
                  <a:pt x="1223" y="5509"/>
                </a:cubicBezTo>
                <a:cubicBezTo>
                  <a:pt x="1219" y="5530"/>
                  <a:pt x="1213" y="5551"/>
                  <a:pt x="1212" y="5573"/>
                </a:cubicBezTo>
                <a:lnTo>
                  <a:pt x="893" y="10078"/>
                </a:lnTo>
                <a:cubicBezTo>
                  <a:pt x="873" y="10365"/>
                  <a:pt x="1089" y="10613"/>
                  <a:pt x="1376" y="10633"/>
                </a:cubicBezTo>
                <a:cubicBezTo>
                  <a:pt x="1388" y="10634"/>
                  <a:pt x="1400" y="10635"/>
                  <a:pt x="1413" y="10635"/>
                </a:cubicBezTo>
                <a:cubicBezTo>
                  <a:pt x="1684" y="10635"/>
                  <a:pt x="1912" y="10425"/>
                  <a:pt x="1932" y="10151"/>
                </a:cubicBezTo>
                <a:lnTo>
                  <a:pt x="2184" y="6604"/>
                </a:lnTo>
                <a:cubicBezTo>
                  <a:pt x="2222" y="6593"/>
                  <a:pt x="2259" y="6584"/>
                  <a:pt x="2292" y="6584"/>
                </a:cubicBezTo>
                <a:cubicBezTo>
                  <a:pt x="2331" y="6584"/>
                  <a:pt x="2368" y="6591"/>
                  <a:pt x="2405" y="6595"/>
                </a:cubicBezTo>
                <a:lnTo>
                  <a:pt x="2638" y="10180"/>
                </a:lnTo>
                <a:cubicBezTo>
                  <a:pt x="2655" y="10455"/>
                  <a:pt x="2884" y="10667"/>
                  <a:pt x="3157" y="10667"/>
                </a:cubicBezTo>
                <a:cubicBezTo>
                  <a:pt x="3168" y="10667"/>
                  <a:pt x="3180" y="10666"/>
                  <a:pt x="3191" y="10666"/>
                </a:cubicBezTo>
                <a:cubicBezTo>
                  <a:pt x="3478" y="10647"/>
                  <a:pt x="3695" y="10400"/>
                  <a:pt x="3677" y="10113"/>
                </a:cubicBezTo>
                <a:cubicBezTo>
                  <a:pt x="3677" y="10113"/>
                  <a:pt x="3393" y="5794"/>
                  <a:pt x="3386" y="5764"/>
                </a:cubicBezTo>
                <a:cubicBezTo>
                  <a:pt x="3361" y="5114"/>
                  <a:pt x="3288" y="4168"/>
                  <a:pt x="3246" y="3650"/>
                </a:cubicBezTo>
                <a:cubicBezTo>
                  <a:pt x="3303" y="3728"/>
                  <a:pt x="3353" y="3806"/>
                  <a:pt x="3388" y="3875"/>
                </a:cubicBezTo>
                <a:cubicBezTo>
                  <a:pt x="3543" y="4179"/>
                  <a:pt x="3671" y="4515"/>
                  <a:pt x="3738" y="4799"/>
                </a:cubicBezTo>
                <a:cubicBezTo>
                  <a:pt x="3795" y="5035"/>
                  <a:pt x="3871" y="5305"/>
                  <a:pt x="4070" y="5522"/>
                </a:cubicBezTo>
                <a:cubicBezTo>
                  <a:pt x="4187" y="5650"/>
                  <a:pt x="4343" y="5739"/>
                  <a:pt x="4504" y="5800"/>
                </a:cubicBezTo>
                <a:cubicBezTo>
                  <a:pt x="4585" y="5831"/>
                  <a:pt x="4670" y="5854"/>
                  <a:pt x="4756" y="5870"/>
                </a:cubicBezTo>
                <a:cubicBezTo>
                  <a:pt x="5029" y="5919"/>
                  <a:pt x="5334" y="5918"/>
                  <a:pt x="5607" y="5866"/>
                </a:cubicBezTo>
                <a:cubicBezTo>
                  <a:pt x="5827" y="5824"/>
                  <a:pt x="6127" y="5767"/>
                  <a:pt x="6351" y="5522"/>
                </a:cubicBezTo>
                <a:cubicBezTo>
                  <a:pt x="6549" y="5305"/>
                  <a:pt x="6626" y="5035"/>
                  <a:pt x="6683" y="4799"/>
                </a:cubicBezTo>
                <a:cubicBezTo>
                  <a:pt x="6750" y="4515"/>
                  <a:pt x="6878" y="4179"/>
                  <a:pt x="7033" y="3875"/>
                </a:cubicBezTo>
                <a:cubicBezTo>
                  <a:pt x="7068" y="3806"/>
                  <a:pt x="7117" y="3728"/>
                  <a:pt x="7175" y="3650"/>
                </a:cubicBezTo>
                <a:cubicBezTo>
                  <a:pt x="7132" y="4168"/>
                  <a:pt x="7059" y="5114"/>
                  <a:pt x="7035" y="5764"/>
                </a:cubicBezTo>
                <a:cubicBezTo>
                  <a:pt x="7028" y="5794"/>
                  <a:pt x="6743" y="10113"/>
                  <a:pt x="6743" y="10113"/>
                </a:cubicBezTo>
                <a:cubicBezTo>
                  <a:pt x="6725" y="10400"/>
                  <a:pt x="6943" y="10647"/>
                  <a:pt x="7230" y="10666"/>
                </a:cubicBezTo>
                <a:cubicBezTo>
                  <a:pt x="7241" y="10666"/>
                  <a:pt x="7253" y="10667"/>
                  <a:pt x="7264" y="10667"/>
                </a:cubicBezTo>
                <a:cubicBezTo>
                  <a:pt x="7536" y="10667"/>
                  <a:pt x="7765" y="10455"/>
                  <a:pt x="7783" y="10180"/>
                </a:cubicBezTo>
                <a:lnTo>
                  <a:pt x="8016" y="6595"/>
                </a:lnTo>
                <a:cubicBezTo>
                  <a:pt x="8053" y="6591"/>
                  <a:pt x="8090" y="6584"/>
                  <a:pt x="8128" y="6584"/>
                </a:cubicBezTo>
                <a:cubicBezTo>
                  <a:pt x="8161" y="6584"/>
                  <a:pt x="8199" y="6593"/>
                  <a:pt x="8237" y="6604"/>
                </a:cubicBezTo>
                <a:lnTo>
                  <a:pt x="8489" y="10151"/>
                </a:lnTo>
                <a:cubicBezTo>
                  <a:pt x="8508" y="10425"/>
                  <a:pt x="8737" y="10635"/>
                  <a:pt x="9008" y="10635"/>
                </a:cubicBezTo>
                <a:cubicBezTo>
                  <a:pt x="9020" y="10635"/>
                  <a:pt x="9033" y="10634"/>
                  <a:pt x="9045" y="10633"/>
                </a:cubicBezTo>
                <a:cubicBezTo>
                  <a:pt x="9332" y="10613"/>
                  <a:pt x="9548" y="10365"/>
                  <a:pt x="9528" y="10078"/>
                </a:cubicBezTo>
                <a:lnTo>
                  <a:pt x="9209" y="5573"/>
                </a:lnTo>
                <a:cubicBezTo>
                  <a:pt x="9207" y="5551"/>
                  <a:pt x="9202" y="5530"/>
                  <a:pt x="9197" y="5509"/>
                </a:cubicBezTo>
                <a:cubicBezTo>
                  <a:pt x="9166" y="4771"/>
                  <a:pt x="9130" y="4052"/>
                  <a:pt x="9110" y="3651"/>
                </a:cubicBezTo>
                <a:cubicBezTo>
                  <a:pt x="9392" y="4037"/>
                  <a:pt x="9563" y="4682"/>
                  <a:pt x="9607" y="5549"/>
                </a:cubicBezTo>
                <a:cubicBezTo>
                  <a:pt x="9618" y="5763"/>
                  <a:pt x="9796" y="5930"/>
                  <a:pt x="10008" y="5930"/>
                </a:cubicBezTo>
                <a:cubicBezTo>
                  <a:pt x="10015" y="5930"/>
                  <a:pt x="10022" y="5930"/>
                  <a:pt x="10029" y="5929"/>
                </a:cubicBezTo>
                <a:cubicBezTo>
                  <a:pt x="10250" y="5918"/>
                  <a:pt x="10421" y="5729"/>
                  <a:pt x="10410" y="5508"/>
                </a:cubicBezTo>
                <a:cubicBezTo>
                  <a:pt x="10345" y="4225"/>
                  <a:pt x="10039" y="3358"/>
                  <a:pt x="9475" y="2859"/>
                </a:cubicBezTo>
                <a:close/>
                <a:moveTo>
                  <a:pt x="8142" y="2260"/>
                </a:moveTo>
                <a:cubicBezTo>
                  <a:pt x="8767" y="2260"/>
                  <a:pt x="9274" y="1754"/>
                  <a:pt x="9274" y="1130"/>
                </a:cubicBezTo>
                <a:cubicBezTo>
                  <a:pt x="9274" y="506"/>
                  <a:pt x="8767" y="0"/>
                  <a:pt x="8142" y="0"/>
                </a:cubicBezTo>
                <a:cubicBezTo>
                  <a:pt x="7517" y="0"/>
                  <a:pt x="7011" y="506"/>
                  <a:pt x="7011" y="1130"/>
                </a:cubicBezTo>
                <a:cubicBezTo>
                  <a:pt x="7011" y="1754"/>
                  <a:pt x="7517" y="2260"/>
                  <a:pt x="8142" y="2260"/>
                </a:cubicBezTo>
                <a:close/>
              </a:path>
            </a:pathLst>
          </a:cu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sp>
      <p:cxnSp>
        <p:nvCxnSpPr>
          <p:cNvPr id="49" name="line1">
            <a:extLst>
              <a:ext uri="{FF2B5EF4-FFF2-40B4-BE49-F238E27FC236}">
                <a16:creationId xmlns:a16="http://schemas.microsoft.com/office/drawing/2014/main" xmlns="" id="{F2AB8F38-782D-4BA6-9D12-CA4CF26341DE}"/>
              </a:ext>
            </a:extLst>
          </p:cNvPr>
          <p:cNvCxnSpPr>
            <a:cxnSpLocks/>
          </p:cNvCxnSpPr>
          <p:nvPr/>
        </p:nvCxnSpPr>
        <p:spPr>
          <a:xfrm flipH="1">
            <a:off x="9479582" y="4434425"/>
            <a:ext cx="1656184" cy="2687"/>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18158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11177236"/>
              </p:ext>
            </p:extLst>
          </p:nvPr>
        </p:nvGraphicFramePr>
        <p:xfrm>
          <a:off x="1126654" y="1595928"/>
          <a:ext cx="10080000" cy="4281344"/>
        </p:xfrm>
        <a:graphic>
          <a:graphicData uri="http://schemas.openxmlformats.org/drawingml/2006/table">
            <a:tbl>
              <a:tblPr firstRow="1" firstCol="1" lastRow="1" bandRow="1">
                <a:tableStyleId>{BC89EF96-8CEA-46FF-86C4-4CE0E7609802}</a:tableStyleId>
              </a:tblPr>
              <a:tblGrid>
                <a:gridCol w="1440000"/>
                <a:gridCol w="1440000"/>
                <a:gridCol w="1440000"/>
                <a:gridCol w="1440000"/>
                <a:gridCol w="1440000"/>
                <a:gridCol w="1440000"/>
                <a:gridCol w="1440000"/>
              </a:tblGrid>
              <a:tr h="197115">
                <a:tc gridSpan="7">
                  <a:txBody>
                    <a:bodyPr/>
                    <a:lstStyle/>
                    <a:p>
                      <a:pPr algn="ctr">
                        <a:spcAft>
                          <a:spcPts val="0"/>
                        </a:spcAft>
                      </a:pPr>
                      <a:r>
                        <a:rPr lang="es-MX" sz="1600" b="1" dirty="0" smtClean="0">
                          <a:effectLst/>
                          <a:latin typeface="Andalus" panose="02020603050405020304" pitchFamily="18" charset="-78"/>
                          <a:ea typeface="Calibri"/>
                          <a:cs typeface="Andalus" panose="02020603050405020304" pitchFamily="18" charset="-78"/>
                        </a:rPr>
                        <a:t>NO</a:t>
                      </a:r>
                      <a:r>
                        <a:rPr lang="es-MX" sz="1600" b="1" baseline="0" dirty="0" smtClean="0">
                          <a:effectLst/>
                          <a:latin typeface="Andalus" panose="02020603050405020304" pitchFamily="18" charset="-78"/>
                          <a:ea typeface="Calibri"/>
                          <a:cs typeface="Andalus" panose="02020603050405020304" pitchFamily="18" charset="-78"/>
                        </a:rPr>
                        <a:t> OBLIGADOS A LLEVAR CONTABILIDAD</a:t>
                      </a: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tcP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r>
              <a:tr h="147836">
                <a:tc>
                  <a:txBody>
                    <a:bodyPr/>
                    <a:lstStyle/>
                    <a:p>
                      <a:pPr algn="ctr">
                        <a:spcAft>
                          <a:spcPts val="0"/>
                        </a:spcAft>
                      </a:pPr>
                      <a:r>
                        <a:rPr lang="es-EC" sz="1200" dirty="0" smtClean="0">
                          <a:effectLst/>
                          <a:latin typeface="Andalus" panose="02020603050405020304" pitchFamily="18" charset="-78"/>
                          <a:cs typeface="Andalus" panose="02020603050405020304" pitchFamily="18" charset="-78"/>
                        </a:rPr>
                        <a:t>INDICADOR</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EMPRESAS</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tcP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2014</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2015</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2016</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2017</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2018</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r>
              <a:tr h="147836">
                <a:tc rowSpan="21">
                  <a:txBody>
                    <a:bodyPr/>
                    <a:lstStyle/>
                    <a:p>
                      <a:pPr algn="ctr">
                        <a:spcAft>
                          <a:spcPts val="0"/>
                        </a:spcAft>
                      </a:pPr>
                      <a:r>
                        <a:rPr lang="es-MX" sz="1400" dirty="0" smtClean="0">
                          <a:effectLst/>
                          <a:latin typeface="Andalus" panose="02020603050405020304" pitchFamily="18" charset="-78"/>
                          <a:ea typeface="Calibri"/>
                          <a:cs typeface="Andalus" panose="02020603050405020304" pitchFamily="18" charset="-78"/>
                        </a:rPr>
                        <a:t>CAPITAL</a:t>
                      </a:r>
                      <a:r>
                        <a:rPr lang="es-MX" sz="1400" baseline="0" dirty="0" smtClean="0">
                          <a:effectLst/>
                          <a:latin typeface="Andalus" panose="02020603050405020304" pitchFamily="18" charset="-78"/>
                          <a:ea typeface="Calibri"/>
                          <a:cs typeface="Andalus" panose="02020603050405020304" pitchFamily="18" charset="-78"/>
                        </a:rPr>
                        <a:t> DE TRABAJO</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E01</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$26,094.60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-$15,894.60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$5,105.40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$1,840.94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$49,062.19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$106,016.30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$61,206.89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$35,658.63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$56,724.32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$876.19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$4,376.19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E11</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E12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$87,505.32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$77,620.08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$23,683.69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$6,240.00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$3,008.29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$6,565.73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E19</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$4,550.00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$21,894.07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$35,000.00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E23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$2,535.56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$2,592.29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$2,879.34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$2,980.52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$3,203.41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84648">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$29,200.00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-$18,771.89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-$3,732.56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$2,349.96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$1,738.86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E28</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E31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$533.56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-$152.49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E34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147836">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 -</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-$399.81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147836">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 - </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sp>
        <p:nvSpPr>
          <p:cNvPr id="3" name="2 CuadroTexto"/>
          <p:cNvSpPr txBox="1"/>
          <p:nvPr/>
        </p:nvSpPr>
        <p:spPr>
          <a:xfrm>
            <a:off x="1846390" y="899428"/>
            <a:ext cx="352873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CAPITAL DE TRABAJO</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918742" y="1196752"/>
            <a:ext cx="3456728" cy="0"/>
          </a:xfrm>
          <a:prstGeom prst="line">
            <a:avLst/>
          </a:prstGeom>
          <a:ln/>
        </p:spPr>
        <p:style>
          <a:lnRef idx="3">
            <a:schemeClr val="accent1"/>
          </a:lnRef>
          <a:fillRef idx="0">
            <a:schemeClr val="accent1"/>
          </a:fillRef>
          <a:effectRef idx="2">
            <a:schemeClr val="accent1"/>
          </a:effectRef>
          <a:fontRef idx="minor">
            <a:schemeClr val="tx1"/>
          </a:fontRef>
        </p:style>
      </p:cxnSp>
      <p:sp>
        <p:nvSpPr>
          <p:cNvPr id="5" name="4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6"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8"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319643" y="909064"/>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441993" y="1052502"/>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20296121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2291059575"/>
              </p:ext>
            </p:extLst>
          </p:nvPr>
        </p:nvGraphicFramePr>
        <p:xfrm>
          <a:off x="335206" y="1369011"/>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5"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 name="7 CuadroTexto"/>
          <p:cNvSpPr txBox="1"/>
          <p:nvPr/>
        </p:nvSpPr>
        <p:spPr>
          <a:xfrm>
            <a:off x="1774382" y="827764"/>
            <a:ext cx="4320824"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1"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flipV="1">
            <a:off x="1846390" y="1106825"/>
            <a:ext cx="4176808" cy="17799"/>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65974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11"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2"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3"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13 CuadroTexto"/>
          <p:cNvSpPr txBox="1"/>
          <p:nvPr/>
        </p:nvSpPr>
        <p:spPr>
          <a:xfrm>
            <a:off x="1774382" y="827764"/>
            <a:ext cx="4536848"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sp>
        <p:nvSpPr>
          <p:cNvPr id="15"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6"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7"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846390" y="1106825"/>
            <a:ext cx="4248816" cy="1"/>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9" name="18 Gráfico"/>
          <p:cNvGraphicFramePr/>
          <p:nvPr>
            <p:extLst>
              <p:ext uri="{D42A27DB-BD31-4B8C-83A1-F6EECF244321}">
                <p14:modId xmlns:p14="http://schemas.microsoft.com/office/powerpoint/2010/main" val="4061741002"/>
              </p:ext>
            </p:extLst>
          </p:nvPr>
        </p:nvGraphicFramePr>
        <p:xfrm>
          <a:off x="335206" y="1340768"/>
          <a:ext cx="11520000" cy="45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15702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40199" y="899428"/>
            <a:ext cx="3446895"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RAZÓN DE DEUDA</a:t>
            </a:r>
            <a:endParaRPr lang="es-MX" b="1" dirty="0">
              <a:latin typeface="Andalus" panose="02020603050405020304" pitchFamily="18" charset="-78"/>
              <a:cs typeface="Andalus" panose="02020603050405020304" pitchFamily="18" charset="-78"/>
            </a:endParaRPr>
          </a:p>
        </p:txBody>
      </p:sp>
      <p:sp>
        <p:nvSpPr>
          <p:cNvPr id="3"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9006" y="908720"/>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4" name="analytics_237483"/>
          <p:cNvSpPr>
            <a:spLocks noChangeAspect="1"/>
          </p:cNvSpPr>
          <p:nvPr/>
        </p:nvSpPr>
        <p:spPr bwMode="auto">
          <a:xfrm>
            <a:off x="1321356" y="1052736"/>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5"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flipV="1">
            <a:off x="1774726" y="1196752"/>
            <a:ext cx="3168352" cy="117"/>
          </a:xfrm>
          <a:prstGeom prst="line">
            <a:avLst/>
          </a:prstGeom>
          <a:ln/>
        </p:spPr>
        <p:style>
          <a:lnRef idx="3">
            <a:schemeClr val="accent1"/>
          </a:lnRef>
          <a:fillRef idx="0">
            <a:schemeClr val="accent1"/>
          </a:fillRef>
          <a:effectRef idx="2">
            <a:schemeClr val="accent1"/>
          </a:effectRef>
          <a:fontRef idx="minor">
            <a:schemeClr val="tx1"/>
          </a:fontRef>
        </p:style>
      </p:cxnSp>
      <p:sp>
        <p:nvSpPr>
          <p:cNvPr id="10" name="9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11"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2"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3"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aphicFrame>
        <p:nvGraphicFramePr>
          <p:cNvPr id="15" name="14 Tabla"/>
          <p:cNvGraphicFramePr>
            <a:graphicFrameLocks noGrp="1"/>
          </p:cNvGraphicFramePr>
          <p:nvPr>
            <p:extLst>
              <p:ext uri="{D42A27DB-BD31-4B8C-83A1-F6EECF244321}">
                <p14:modId xmlns:p14="http://schemas.microsoft.com/office/powerpoint/2010/main" val="2731262826"/>
              </p:ext>
            </p:extLst>
          </p:nvPr>
        </p:nvGraphicFramePr>
        <p:xfrm>
          <a:off x="46534" y="1628800"/>
          <a:ext cx="5904656" cy="3383280"/>
        </p:xfrm>
        <a:graphic>
          <a:graphicData uri="http://schemas.openxmlformats.org/drawingml/2006/table">
            <a:tbl>
              <a:tblPr firstRow="1" firstCol="1" lastRow="1" bandRow="1">
                <a:tableStyleId>{BC89EF96-8CEA-46FF-86C4-4CE0E7609802}</a:tableStyleId>
              </a:tblPr>
              <a:tblGrid>
                <a:gridCol w="1080120"/>
                <a:gridCol w="1080120"/>
                <a:gridCol w="720080"/>
                <a:gridCol w="720080"/>
                <a:gridCol w="792088"/>
                <a:gridCol w="792088"/>
                <a:gridCol w="720080"/>
              </a:tblGrid>
              <a:tr h="171832">
                <a:tc gridSpan="7">
                  <a:txBody>
                    <a:bodyPr/>
                    <a:lstStyle/>
                    <a:p>
                      <a:pPr algn="ctr">
                        <a:spcAft>
                          <a:spcPts val="0"/>
                        </a:spcAft>
                      </a:pPr>
                      <a:r>
                        <a:rPr lang="es-MX" sz="1600" b="1" dirty="0" smtClean="0">
                          <a:effectLst/>
                          <a:latin typeface="Andalus" panose="02020603050405020304" pitchFamily="18" charset="-78"/>
                          <a:ea typeface="Calibri"/>
                          <a:cs typeface="Andalus" panose="02020603050405020304" pitchFamily="18" charset="-78"/>
                        </a:rPr>
                        <a:t>OBLIGADOS</a:t>
                      </a:r>
                      <a:r>
                        <a:rPr lang="es-MX" sz="1600" b="1" baseline="0" dirty="0" smtClean="0">
                          <a:effectLst/>
                          <a:latin typeface="Andalus" panose="02020603050405020304" pitchFamily="18" charset="-78"/>
                          <a:ea typeface="Calibri"/>
                          <a:cs typeface="Andalus" panose="02020603050405020304" pitchFamily="18" charset="-78"/>
                        </a:rPr>
                        <a:t> A LLEVAR CONTABILIDAD</a:t>
                      </a: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600" b="1" dirty="0">
                        <a:effectLst/>
                        <a:latin typeface="Andalus" panose="02020603050405020304" pitchFamily="18" charset="-78"/>
                        <a:ea typeface="Calibri"/>
                        <a:cs typeface="Andalus" panose="02020603050405020304" pitchFamily="18" charset="-78"/>
                      </a:endParaRPr>
                    </a:p>
                  </a:txBody>
                  <a:tcPr marL="68580" marR="68580" marT="0" marB="0" anchor="ctr"/>
                </a:tc>
              </a:tr>
              <a:tr h="0">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EMPRESAS</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r>
              <a:tr h="0">
                <a:tc rowSpan="16">
                  <a:txBody>
                    <a:bodyPr/>
                    <a:lstStyle/>
                    <a:p>
                      <a:pPr algn="ctr">
                        <a:spcAft>
                          <a:spcPts val="0"/>
                        </a:spcAft>
                      </a:pPr>
                      <a:r>
                        <a:rPr lang="es-MX" sz="1400" dirty="0" smtClean="0">
                          <a:effectLst/>
                          <a:latin typeface="Andalus" panose="02020603050405020304" pitchFamily="18" charset="-78"/>
                          <a:ea typeface="+mn-ea"/>
                          <a:cs typeface="Andalus" panose="02020603050405020304" pitchFamily="18" charset="-78"/>
                        </a:rPr>
                        <a:t>RAZÓN</a:t>
                      </a:r>
                      <a:r>
                        <a:rPr lang="es-MX" sz="1400" baseline="0" dirty="0" smtClean="0">
                          <a:effectLst/>
                          <a:latin typeface="Andalus" panose="02020603050405020304" pitchFamily="18" charset="-78"/>
                          <a:ea typeface="+mn-ea"/>
                          <a:cs typeface="Andalus" panose="02020603050405020304" pitchFamily="18" charset="-78"/>
                        </a:rPr>
                        <a:t> DE DEUDA</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E02</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416.34%</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94.70%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95%</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E06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47.38%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46.58%</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352.41%</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39.96%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E08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73.29%</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55.38%</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220.55%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65.34%</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64%</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E09</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64.91%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71.11%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148.05%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53.10%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E13</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43.44%</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47.76%</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221.45%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44.67%</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18%</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E14</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42.40%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42.31%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112.43%</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85.31%</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79%</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E15</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59.25%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53.98%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73.41%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61.35%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E17</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82.98%</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50.84%</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69.21%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19.06%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19%</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E18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41.62%</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41.90%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94.29%</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35.16%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E22</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31.48%</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43.10%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115.56%</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22.94%</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23%</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E24</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50.46%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52.49%</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44.87%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23.21%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E25</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66.26%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25.01%</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32.47%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22.62%</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26%</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E30</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37.42%</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32.82%</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34.42%</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30.58%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29%</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E32</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43.20%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14.31%</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37.27%</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20.27%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E33</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77.25%</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19.41%</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7.94%</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29.36%</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8.51%</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8%</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97686960"/>
              </p:ext>
            </p:extLst>
          </p:nvPr>
        </p:nvGraphicFramePr>
        <p:xfrm>
          <a:off x="6111636" y="1484440"/>
          <a:ext cx="6038160" cy="4297680"/>
        </p:xfrm>
        <a:graphic>
          <a:graphicData uri="http://schemas.openxmlformats.org/drawingml/2006/table">
            <a:tbl>
              <a:tblPr firstRow="1" firstCol="1" lastRow="1" bandRow="1">
                <a:tableStyleId>{BC89EF96-8CEA-46FF-86C4-4CE0E7609802}</a:tableStyleId>
              </a:tblPr>
              <a:tblGrid>
                <a:gridCol w="1135698"/>
                <a:gridCol w="942022"/>
                <a:gridCol w="792088"/>
                <a:gridCol w="792088"/>
                <a:gridCol w="792088"/>
                <a:gridCol w="792088"/>
                <a:gridCol w="792088"/>
              </a:tblGrid>
              <a:tr h="0">
                <a:tc gridSpan="7">
                  <a:txBody>
                    <a:bodyPr/>
                    <a:lstStyle/>
                    <a:p>
                      <a:pPr algn="ctr">
                        <a:spcAft>
                          <a:spcPts val="0"/>
                        </a:spcAft>
                      </a:pPr>
                      <a:r>
                        <a:rPr lang="es-MX" sz="1600" dirty="0" smtClean="0">
                          <a:effectLst/>
                          <a:latin typeface="Andalus" panose="02020603050405020304" pitchFamily="18" charset="-78"/>
                          <a:ea typeface="Calibri"/>
                          <a:cs typeface="Andalus" panose="02020603050405020304" pitchFamily="18" charset="-78"/>
                        </a:rPr>
                        <a:t>NO OBLIGADOS A LLEVAR CONTABILIDAD</a:t>
                      </a:r>
                      <a:endParaRPr lang="es-MX" sz="16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r>
              <a:tr h="0">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EMPRESAS</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r>
              <a:tr h="0">
                <a:tc rowSpan="21">
                  <a:txBody>
                    <a:bodyPr/>
                    <a:lstStyle/>
                    <a:p>
                      <a:pPr algn="ctr">
                        <a:spcAft>
                          <a:spcPts val="0"/>
                        </a:spcAft>
                      </a:pPr>
                      <a:r>
                        <a:rPr lang="es-MX" sz="1400" dirty="0" smtClean="0">
                          <a:effectLst/>
                          <a:latin typeface="Andalus" panose="02020603050405020304" pitchFamily="18" charset="-78"/>
                          <a:ea typeface="+mn-ea"/>
                          <a:cs typeface="Andalus" panose="02020603050405020304" pitchFamily="18" charset="-78"/>
                        </a:rPr>
                        <a:t>RAZÓN</a:t>
                      </a:r>
                      <a:r>
                        <a:rPr lang="es-MX" sz="1400" baseline="0" dirty="0" smtClean="0">
                          <a:effectLst/>
                          <a:latin typeface="Andalus" panose="02020603050405020304" pitchFamily="18" charset="-78"/>
                          <a:ea typeface="+mn-ea"/>
                          <a:cs typeface="Andalus" panose="02020603050405020304" pitchFamily="18" charset="-78"/>
                        </a:rPr>
                        <a:t> DE DEUDA</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E01</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0%</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E03</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22.78%</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17.71%</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6.72%</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39.63%</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27.48%</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14.26%</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16.16%</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13.04%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11.27%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9.65%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7.74%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92.85%</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85.55%</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145.06%</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8.57%</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14.77%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36.66%</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0.00%</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E19</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24.54%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49.83%</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31.03%</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0.00%</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0.00%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E23</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21.49%</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14.05%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29.29%</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16.14%</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11%</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44.55%</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39.10%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20.14%</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13.54%</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14%</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E27</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E28</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E31</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10.27%</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14.69%</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0.00%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E34</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E35</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45%</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chemeClr val="accent1"/>
                      </a:solidFill>
                      <a:prstDash val="solid"/>
                      <a:round/>
                      <a:headEnd type="none" w="med" len="med"/>
                      <a:tailEnd type="none" w="med" len="med"/>
                    </a:lnB>
                    <a:solidFill>
                      <a:schemeClr val="bg1"/>
                    </a:solidFill>
                  </a:tcPr>
                </a:tc>
              </a:tr>
              <a:tr h="0">
                <a:tc vMerge="1">
                  <a:txBody>
                    <a:bodyPr/>
                    <a:lstStyle/>
                    <a:p>
                      <a:endParaRPr lang="es-MX"/>
                    </a:p>
                  </a:txBody>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E37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0.00%</a:t>
                      </a:r>
                      <a:endParaRPr lang="es-MX" sz="1200" b="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chemeClr val="accent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21497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259913541"/>
              </p:ext>
            </p:extLst>
          </p:nvPr>
        </p:nvGraphicFramePr>
        <p:xfrm>
          <a:off x="262558" y="1435821"/>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630366" y="1043444"/>
            <a:ext cx="3960784"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sp>
        <p:nvSpPr>
          <p:cNvPr id="4"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26998" y="98107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5" name="analytics_237483"/>
          <p:cNvSpPr>
            <a:spLocks noChangeAspect="1"/>
          </p:cNvSpPr>
          <p:nvPr/>
        </p:nvSpPr>
        <p:spPr bwMode="auto">
          <a:xfrm>
            <a:off x="1249348" y="1124510"/>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6"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702374" y="1337481"/>
            <a:ext cx="3797674" cy="3287"/>
          </a:xfrm>
          <a:prstGeom prst="line">
            <a:avLst/>
          </a:prstGeom>
          <a:ln/>
        </p:spPr>
        <p:style>
          <a:lnRef idx="3">
            <a:schemeClr val="accent1"/>
          </a:lnRef>
          <a:fillRef idx="0">
            <a:schemeClr val="accent1"/>
          </a:fillRef>
          <a:effectRef idx="2">
            <a:schemeClr val="accent1"/>
          </a:effectRef>
          <a:fontRef idx="minor">
            <a:schemeClr val="tx1"/>
          </a:fontRef>
        </p:style>
      </p:cxnSp>
      <p:sp>
        <p:nvSpPr>
          <p:cNvPr id="9" name="8 CuadroTexto"/>
          <p:cNvSpPr txBox="1"/>
          <p:nvPr/>
        </p:nvSpPr>
        <p:spPr>
          <a:xfrm>
            <a:off x="1055917" y="204544"/>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10" name="Freeform 32"/>
          <p:cNvSpPr>
            <a:spLocks/>
          </p:cNvSpPr>
          <p:nvPr/>
        </p:nvSpPr>
        <p:spPr bwMode="auto">
          <a:xfrm rot="10800000">
            <a:off x="1214702" y="452914"/>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1"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37238" y="4474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2"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37238" y="4474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26633143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558793620"/>
              </p:ext>
            </p:extLst>
          </p:nvPr>
        </p:nvGraphicFramePr>
        <p:xfrm>
          <a:off x="385465" y="1412776"/>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486694" y="899428"/>
            <a:ext cx="400857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6"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374476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7" name="6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8"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9"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10"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1"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2"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1357223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278700693"/>
              </p:ext>
            </p:extLst>
          </p:nvPr>
        </p:nvGraphicFramePr>
        <p:xfrm>
          <a:off x="334566" y="1340768"/>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486694" y="899428"/>
            <a:ext cx="446449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176808" cy="0"/>
          </a:xfrm>
          <a:prstGeom prst="line">
            <a:avLst/>
          </a:prstGeom>
          <a:ln/>
        </p:spPr>
        <p:style>
          <a:lnRef idx="3">
            <a:schemeClr val="accent1"/>
          </a:lnRef>
          <a:fillRef idx="0">
            <a:schemeClr val="accent1"/>
          </a:fillRef>
          <a:effectRef idx="2">
            <a:schemeClr val="accent1"/>
          </a:effectRef>
          <a:fontRef idx="minor">
            <a:schemeClr val="tx1"/>
          </a:fontRef>
        </p:style>
      </p:cxnSp>
      <p:sp>
        <p:nvSpPr>
          <p:cNvPr id="5" name="4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6"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8"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22425449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6694" y="899428"/>
            <a:ext cx="446449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3"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1048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4" name="3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5"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9"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graphicFrame>
        <p:nvGraphicFramePr>
          <p:cNvPr id="11" name="10 Gráfico"/>
          <p:cNvGraphicFramePr/>
          <p:nvPr>
            <p:extLst>
              <p:ext uri="{D42A27DB-BD31-4B8C-83A1-F6EECF244321}">
                <p14:modId xmlns:p14="http://schemas.microsoft.com/office/powerpoint/2010/main" val="2297981842"/>
              </p:ext>
            </p:extLst>
          </p:nvPr>
        </p:nvGraphicFramePr>
        <p:xfrm>
          <a:off x="334566" y="1628800"/>
          <a:ext cx="11520000" cy="45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50385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2661589624"/>
              </p:ext>
            </p:extLst>
          </p:nvPr>
        </p:nvGraphicFramePr>
        <p:xfrm>
          <a:off x="334566" y="1340768"/>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486694" y="899428"/>
            <a:ext cx="446449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1048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15923858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3"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4"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5"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5 CuadroTexto"/>
          <p:cNvSpPr txBox="1"/>
          <p:nvPr/>
        </p:nvSpPr>
        <p:spPr>
          <a:xfrm>
            <a:off x="1774382" y="827764"/>
            <a:ext cx="4680864"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ENDEUDAMIENTO PATRIMONIAL</a:t>
            </a:r>
            <a:endParaRPr lang="es-MX" b="1" dirty="0">
              <a:latin typeface="Andalus" panose="02020603050405020304" pitchFamily="18" charset="-78"/>
              <a:cs typeface="Andalus" panose="02020603050405020304" pitchFamily="18" charset="-78"/>
            </a:endParaRPr>
          </a:p>
        </p:txBody>
      </p:sp>
      <p:sp>
        <p:nvSpPr>
          <p:cNvPr id="7"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8"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9"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846390" y="1106825"/>
            <a:ext cx="4464840" cy="0"/>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2" name="11 Tabla"/>
          <p:cNvGraphicFramePr>
            <a:graphicFrameLocks noGrp="1"/>
          </p:cNvGraphicFramePr>
          <p:nvPr>
            <p:extLst>
              <p:ext uri="{D42A27DB-BD31-4B8C-83A1-F6EECF244321}">
                <p14:modId xmlns:p14="http://schemas.microsoft.com/office/powerpoint/2010/main" val="2979751800"/>
              </p:ext>
            </p:extLst>
          </p:nvPr>
        </p:nvGraphicFramePr>
        <p:xfrm>
          <a:off x="334566" y="1700808"/>
          <a:ext cx="11449273" cy="3888439"/>
        </p:xfrm>
        <a:graphic>
          <a:graphicData uri="http://schemas.openxmlformats.org/drawingml/2006/table">
            <a:tbl>
              <a:tblPr firstRow="1" firstCol="1" lastRow="1" bandRow="1">
                <a:tableStyleId>{BC89EF96-8CEA-46FF-86C4-4CE0E7609802}</a:tableStyleId>
              </a:tblPr>
              <a:tblGrid>
                <a:gridCol w="1673769"/>
                <a:gridCol w="2825260"/>
                <a:gridCol w="1485480"/>
                <a:gridCol w="1486605"/>
                <a:gridCol w="1486605"/>
                <a:gridCol w="1245777"/>
                <a:gridCol w="1245777"/>
              </a:tblGrid>
              <a:tr h="280247">
                <a:tc gridSpan="7">
                  <a:txBody>
                    <a:bodyPr/>
                    <a:lstStyle/>
                    <a:p>
                      <a:pPr algn="ctr">
                        <a:spcAft>
                          <a:spcPts val="0"/>
                        </a:spcAft>
                      </a:pPr>
                      <a:r>
                        <a:rPr lang="es-MX" sz="1600" dirty="0" smtClean="0">
                          <a:effectLst/>
                          <a:latin typeface="Andalus" panose="02020603050405020304" pitchFamily="18" charset="-78"/>
                          <a:ea typeface="Calibri"/>
                          <a:cs typeface="Andalus" panose="02020603050405020304" pitchFamily="18" charset="-78"/>
                        </a:rPr>
                        <a:t>OBLIGADOS A LLEVAR CONTABILIDAD</a:t>
                      </a:r>
                      <a:endParaRPr lang="es-MX" sz="16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hMerge="1">
                  <a:txBody>
                    <a:bodyPr/>
                    <a:lstStyle/>
                    <a:p>
                      <a:pPr algn="ctr">
                        <a:spcAft>
                          <a:spcPts val="0"/>
                        </a:spcAft>
                      </a:pP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r>
              <a:tr h="245216">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EMPRESAS</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solidFill>
                      <a:schemeClr val="bg1"/>
                    </a:solidFil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solidFill>
                      <a:schemeClr val="bg1"/>
                    </a:solidFill>
                  </a:tcPr>
                </a:tc>
              </a:tr>
              <a:tr h="210186">
                <a:tc rowSpan="16">
                  <a:txBody>
                    <a:bodyPr/>
                    <a:lstStyle/>
                    <a:p>
                      <a:pPr algn="ctr">
                        <a:spcAft>
                          <a:spcPts val="0"/>
                        </a:spcAft>
                      </a:pPr>
                      <a:r>
                        <a:rPr lang="es-MX" sz="1400" dirty="0" smtClean="0">
                          <a:effectLst/>
                          <a:latin typeface="Andalus" panose="02020603050405020304" pitchFamily="18" charset="-78"/>
                          <a:ea typeface="Calibri"/>
                          <a:cs typeface="Andalus" panose="02020603050405020304" pitchFamily="18" charset="-78"/>
                        </a:rPr>
                        <a:t>ENDEUDAMIENTO PATRIMONIAL</a:t>
                      </a:r>
                      <a:endParaRPr lang="es-MX" sz="14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E02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90%</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87%</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74%</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67%</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67%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71%</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72%</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66%</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54%</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34%</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E08</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601%</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1787%</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1861%</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E09</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77%</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91%</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117%</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81%</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21%</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E13</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340%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102%</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110%</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36%</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30%</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12%</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196%</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33%</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21%</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34%</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76%</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17%</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23%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25%</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40%</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E18</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74%</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73%</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75%</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581%</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373%</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145%</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117%</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164%</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159%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83%</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24%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9%</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E25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36%</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44%</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41%</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E30</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487%</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103%</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63%</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24%</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24%</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a:effectLst/>
                          <a:latin typeface="Andalus" panose="02020603050405020304" pitchFamily="18" charset="-78"/>
                          <a:cs typeface="Andalus" panose="02020603050405020304" pitchFamily="18" charset="-78"/>
                        </a:rPr>
                        <a:t>E32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274%</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124%</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270%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189%</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174%</a:t>
                      </a:r>
                      <a:endParaRPr lang="es-MX" sz="1200">
                        <a:effectLst/>
                        <a:latin typeface="Andalus" panose="02020603050405020304" pitchFamily="18" charset="-78"/>
                        <a:ea typeface="Calibri"/>
                        <a:cs typeface="Andalus" panose="02020603050405020304" pitchFamily="18" charset="-78"/>
                      </a:endParaRPr>
                    </a:p>
                  </a:txBody>
                  <a:tcPr marL="68580" marR="68580" marT="0" marB="0">
                    <a:solidFill>
                      <a:schemeClr val="bg1"/>
                    </a:solidFill>
                  </a:tcPr>
                </a:tc>
              </a:tr>
              <a:tr h="210186">
                <a:tc vMerge="1">
                  <a:txBody>
                    <a:bodyPr/>
                    <a:lstStyle/>
                    <a:p>
                      <a:endParaRPr lang="es-MX"/>
                    </a:p>
                  </a:txBody>
                  <a:tcP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E33</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185%</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246%</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240%</a:t>
                      </a:r>
                      <a:endParaRPr lang="es-MX" sz="120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113%</a:t>
                      </a:r>
                      <a:endParaRPr lang="es-MX" sz="120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a:effectLst/>
                          <a:latin typeface="Andalus" panose="02020603050405020304" pitchFamily="18" charset="-78"/>
                          <a:cs typeface="Andalus" panose="02020603050405020304" pitchFamily="18" charset="-78"/>
                        </a:rPr>
                        <a:t>153%</a:t>
                      </a:r>
                      <a:endParaRPr lang="es-MX" sz="1200">
                        <a:effectLst/>
                        <a:latin typeface="Andalus" panose="02020603050405020304" pitchFamily="18" charset="-78"/>
                        <a:ea typeface="Calibri"/>
                        <a:cs typeface="Andalus" panose="02020603050405020304" pitchFamily="18" charset="-78"/>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r>
              <a:tr h="210186">
                <a:tc vMerge="1">
                  <a:txBody>
                    <a:bodyPr/>
                    <a:lstStyle/>
                    <a:p>
                      <a:endParaRPr lang="es-MX"/>
                    </a:p>
                  </a:txBody>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E36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46%</a:t>
                      </a:r>
                      <a:endParaRPr lang="es-MX" sz="1200" b="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76%</a:t>
                      </a:r>
                      <a:endParaRPr lang="es-MX" sz="1200" b="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50%</a:t>
                      </a:r>
                      <a:endParaRPr lang="es-MX" sz="1200" b="0">
                        <a:effectLst/>
                        <a:latin typeface="Andalus" panose="02020603050405020304" pitchFamily="18" charset="-78"/>
                        <a:ea typeface="Calibri"/>
                        <a:cs typeface="Andalus" panose="02020603050405020304" pitchFamily="18" charset="-78"/>
                      </a:endParaRPr>
                    </a:p>
                  </a:txBody>
                  <a:tcPr marL="68580" marR="68580" marT="0" marB="0">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latin typeface="Andalus" panose="02020603050405020304" pitchFamily="18" charset="-78"/>
                          <a:cs typeface="Andalus" panose="02020603050405020304" pitchFamily="18" charset="-78"/>
                        </a:rPr>
                        <a:t>30%</a:t>
                      </a:r>
                      <a:endParaRPr lang="es-MX" sz="1200" b="0">
                        <a:effectLst/>
                        <a:latin typeface="Andalus" panose="02020603050405020304" pitchFamily="18" charset="-78"/>
                        <a:ea typeface="Calibri"/>
                        <a:cs typeface="Andalus" panose="02020603050405020304" pitchFamily="18" charset="-78"/>
                      </a:endParaRPr>
                    </a:p>
                  </a:txBody>
                  <a:tcPr marL="68580" marR="68580" marT="0" marB="0">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30%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2326039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32"/>
          <p:cNvSpPr>
            <a:spLocks/>
          </p:cNvSpPr>
          <p:nvPr/>
        </p:nvSpPr>
        <p:spPr bwMode="auto">
          <a:xfrm rot="10800000">
            <a:off x="1054646" y="461226"/>
            <a:ext cx="2160240" cy="303477"/>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43" name="42 CuadroTexto"/>
          <p:cNvSpPr txBox="1"/>
          <p:nvPr/>
        </p:nvSpPr>
        <p:spPr>
          <a:xfrm>
            <a:off x="245256" y="3880500"/>
            <a:ext cx="3113646" cy="1492716"/>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Expo Moda Atuntaqui generó resultados sorprendente.</a:t>
            </a:r>
          </a:p>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Presentación y exposición de diferentes prendas de vestir.</a:t>
            </a:r>
          </a:p>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Turistas conozcan los atractivos de la localidad y la actividad económica a la que se dedican los anteños.</a:t>
            </a:r>
          </a:p>
        </p:txBody>
      </p:sp>
      <p:sp>
        <p:nvSpPr>
          <p:cNvPr id="44"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262558" y="3381865"/>
            <a:ext cx="3096344" cy="335167"/>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s-MX" altLang="zh-CN" b="1" dirty="0" smtClean="0">
                <a:solidFill>
                  <a:schemeClr val="tx1"/>
                </a:solidFill>
                <a:latin typeface="Andalus" panose="02020603050405020304" pitchFamily="18" charset="-78"/>
                <a:cs typeface="Andalus" panose="02020603050405020304" pitchFamily="18" charset="-78"/>
              </a:rPr>
              <a:t>IMPLEMENTACIÓN</a:t>
            </a:r>
            <a:endParaRPr lang="en-US" altLang="zh-CN" b="1" dirty="0">
              <a:solidFill>
                <a:schemeClr val="tx1"/>
              </a:solidFill>
              <a:latin typeface="Andalus" panose="02020603050405020304" pitchFamily="18" charset="-78"/>
              <a:cs typeface="Andalus" panose="02020603050405020304" pitchFamily="18" charset="-78"/>
            </a:endParaRPr>
          </a:p>
        </p:txBody>
      </p:sp>
      <p:sp>
        <p:nvSpPr>
          <p:cNvPr id="45" name="44 CuadroTexto"/>
          <p:cNvSpPr txBox="1"/>
          <p:nvPr/>
        </p:nvSpPr>
        <p:spPr>
          <a:xfrm>
            <a:off x="1001538" y="246557"/>
            <a:ext cx="2141340"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JUSTIFICACIÓN</a:t>
            </a:r>
            <a:endParaRPr lang="es-MX" sz="2000" b="1" dirty="0">
              <a:latin typeface="Andalus" panose="02020603050405020304" pitchFamily="18" charset="-78"/>
              <a:cs typeface="Andalus" panose="02020603050405020304" pitchFamily="18" charset="-78"/>
            </a:endParaRPr>
          </a:p>
        </p:txBody>
      </p:sp>
      <p:sp>
        <p:nvSpPr>
          <p:cNvPr id="4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29232" y="4474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1</a:t>
            </a:r>
            <a:endParaRPr b="1" dirty="0">
              <a:solidFill>
                <a:sysClr val="windowText" lastClr="000000"/>
              </a:solidFill>
              <a:latin typeface="Andalus" panose="02020603050405020304" pitchFamily="18" charset="-78"/>
              <a:cs typeface="Andalus" panose="02020603050405020304" pitchFamily="18" charset="-78"/>
            </a:endParaRPr>
          </a:p>
        </p:txBody>
      </p:sp>
      <p:sp>
        <p:nvSpPr>
          <p:cNvPr id="4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29232" y="4474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5"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262558" y="1196752"/>
            <a:ext cx="3024336" cy="407175"/>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s-MX" altLang="zh-CN" b="1" dirty="0" smtClean="0">
                <a:solidFill>
                  <a:schemeClr val="tx1"/>
                </a:solidFill>
                <a:latin typeface="Andalus" panose="02020603050405020304" pitchFamily="18" charset="-78"/>
                <a:cs typeface="Andalus" panose="02020603050405020304" pitchFamily="18" charset="-78"/>
              </a:rPr>
              <a:t>EMPRESARIOS</a:t>
            </a:r>
            <a:endParaRPr lang="en-US" altLang="zh-CN" b="1" dirty="0">
              <a:solidFill>
                <a:schemeClr val="tx1"/>
              </a:solidFill>
              <a:latin typeface="Andalus" panose="02020603050405020304" pitchFamily="18" charset="-78"/>
              <a:cs typeface="Andalus" panose="02020603050405020304" pitchFamily="18" charset="-78"/>
            </a:endParaRPr>
          </a:p>
        </p:txBody>
      </p:sp>
      <p:sp>
        <p:nvSpPr>
          <p:cNvPr id="86" name="85 CuadroTexto"/>
          <p:cNvSpPr txBox="1"/>
          <p:nvPr/>
        </p:nvSpPr>
        <p:spPr>
          <a:xfrm>
            <a:off x="334566" y="1700808"/>
            <a:ext cx="3024336" cy="692497"/>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Cautivar a los visitantes, ofreciente excelente calidad en las diferentes prendas fabricadas.</a:t>
            </a:r>
          </a:p>
        </p:txBody>
      </p:sp>
      <p:sp>
        <p:nvSpPr>
          <p:cNvPr id="88" name="iSḷïḓe"/>
          <p:cNvSpPr/>
          <p:nvPr/>
        </p:nvSpPr>
        <p:spPr>
          <a:xfrm>
            <a:off x="3430910" y="1340768"/>
            <a:ext cx="1137073" cy="1047007"/>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zh-CN" altLang="en-US" sz="2000" b="1" dirty="0">
              <a:solidFill>
                <a:schemeClr val="bg1"/>
              </a:solidFill>
            </a:endParaRPr>
          </a:p>
        </p:txBody>
      </p:sp>
      <p:sp>
        <p:nvSpPr>
          <p:cNvPr id="89" name="îslîďê"/>
          <p:cNvSpPr/>
          <p:nvPr/>
        </p:nvSpPr>
        <p:spPr>
          <a:xfrm>
            <a:off x="3672446" y="1556792"/>
            <a:ext cx="648072" cy="540795"/>
          </a:xfrm>
          <a:custGeom>
            <a:avLst/>
            <a:gdLst>
              <a:gd name="connsiteX0" fmla="*/ 329990 w 574402"/>
              <a:gd name="connsiteY0" fmla="*/ 329823 h 605734"/>
              <a:gd name="connsiteX1" fmla="*/ 574402 w 574402"/>
              <a:gd name="connsiteY1" fmla="*/ 573910 h 605734"/>
              <a:gd name="connsiteX2" fmla="*/ 542536 w 574402"/>
              <a:gd name="connsiteY2" fmla="*/ 605734 h 605734"/>
              <a:gd name="connsiteX3" fmla="*/ 117603 w 574402"/>
              <a:gd name="connsiteY3" fmla="*/ 605734 h 605734"/>
              <a:gd name="connsiteX4" fmla="*/ 85737 w 574402"/>
              <a:gd name="connsiteY4" fmla="*/ 573910 h 605734"/>
              <a:gd name="connsiteX5" fmla="*/ 101192 w 574402"/>
              <a:gd name="connsiteY5" fmla="*/ 488782 h 605734"/>
              <a:gd name="connsiteX6" fmla="*/ 276614 w 574402"/>
              <a:gd name="connsiteY6" fmla="*/ 335710 h 605734"/>
              <a:gd name="connsiteX7" fmla="*/ 329990 w 574402"/>
              <a:gd name="connsiteY7" fmla="*/ 329823 h 605734"/>
              <a:gd name="connsiteX8" fmla="*/ 164945 w 574402"/>
              <a:gd name="connsiteY8" fmla="*/ 292282 h 605734"/>
              <a:gd name="connsiteX9" fmla="*/ 198571 w 574402"/>
              <a:gd name="connsiteY9" fmla="*/ 295781 h 605734"/>
              <a:gd name="connsiteX10" fmla="*/ 34104 w 574402"/>
              <a:gd name="connsiteY10" fmla="*/ 488736 h 605734"/>
              <a:gd name="connsiteX11" fmla="*/ 31873 w 574402"/>
              <a:gd name="connsiteY11" fmla="*/ 488736 h 605734"/>
              <a:gd name="connsiteX12" fmla="*/ 0 w 574402"/>
              <a:gd name="connsiteY12" fmla="*/ 456922 h 605734"/>
              <a:gd name="connsiteX13" fmla="*/ 164945 w 574402"/>
              <a:gd name="connsiteY13" fmla="*/ 292282 h 605734"/>
              <a:gd name="connsiteX14" fmla="*/ 157572 w 574402"/>
              <a:gd name="connsiteY14" fmla="*/ 38035 h 605734"/>
              <a:gd name="connsiteX15" fmla="*/ 133033 w 574402"/>
              <a:gd name="connsiteY15" fmla="*/ 133157 h 605734"/>
              <a:gd name="connsiteX16" fmla="*/ 157572 w 574402"/>
              <a:gd name="connsiteY16" fmla="*/ 228280 h 605734"/>
              <a:gd name="connsiteX17" fmla="*/ 69295 w 574402"/>
              <a:gd name="connsiteY17" fmla="*/ 133157 h 605734"/>
              <a:gd name="connsiteX18" fmla="*/ 157572 w 574402"/>
              <a:gd name="connsiteY18" fmla="*/ 38035 h 605734"/>
              <a:gd name="connsiteX19" fmla="*/ 329990 w 574402"/>
              <a:gd name="connsiteY19" fmla="*/ 0 h 605734"/>
              <a:gd name="connsiteX20" fmla="*/ 463332 w 574402"/>
              <a:gd name="connsiteY20" fmla="*/ 133166 h 605734"/>
              <a:gd name="connsiteX21" fmla="*/ 329990 w 574402"/>
              <a:gd name="connsiteY21" fmla="*/ 266173 h 605734"/>
              <a:gd name="connsiteX22" fmla="*/ 221341 w 574402"/>
              <a:gd name="connsiteY22" fmla="*/ 210011 h 605734"/>
              <a:gd name="connsiteX23" fmla="*/ 196807 w 574402"/>
              <a:gd name="connsiteY23" fmla="*/ 133166 h 605734"/>
              <a:gd name="connsiteX24" fmla="*/ 221341 w 574402"/>
              <a:gd name="connsiteY24" fmla="*/ 56162 h 605734"/>
              <a:gd name="connsiteX25" fmla="*/ 329990 w 574402"/>
              <a:gd name="connsiteY25" fmla="*/ 0 h 6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4402" h="605734">
                <a:moveTo>
                  <a:pt x="329990" y="329823"/>
                </a:moveTo>
                <a:cubicBezTo>
                  <a:pt x="464783" y="329823"/>
                  <a:pt x="574402" y="439296"/>
                  <a:pt x="574402" y="573910"/>
                </a:cubicBezTo>
                <a:cubicBezTo>
                  <a:pt x="574402" y="591413"/>
                  <a:pt x="560062" y="605734"/>
                  <a:pt x="542536" y="605734"/>
                </a:cubicBezTo>
                <a:lnTo>
                  <a:pt x="117603" y="605734"/>
                </a:lnTo>
                <a:cubicBezTo>
                  <a:pt x="100077" y="605734"/>
                  <a:pt x="85737" y="591413"/>
                  <a:pt x="85737" y="573910"/>
                </a:cubicBezTo>
                <a:cubicBezTo>
                  <a:pt x="85737" y="543996"/>
                  <a:pt x="91154" y="515196"/>
                  <a:pt x="101192" y="488782"/>
                </a:cubicBezTo>
                <a:cubicBezTo>
                  <a:pt x="129712" y="412246"/>
                  <a:pt x="195675" y="353850"/>
                  <a:pt x="276614" y="335710"/>
                </a:cubicBezTo>
                <a:cubicBezTo>
                  <a:pt x="293822" y="331892"/>
                  <a:pt x="311667" y="329823"/>
                  <a:pt x="329990" y="329823"/>
                </a:cubicBezTo>
                <a:close/>
                <a:moveTo>
                  <a:pt x="164945" y="292282"/>
                </a:moveTo>
                <a:cubicBezTo>
                  <a:pt x="176419" y="292282"/>
                  <a:pt x="187575" y="293395"/>
                  <a:pt x="198571" y="295781"/>
                </a:cubicBezTo>
                <a:cubicBezTo>
                  <a:pt x="119366" y="333164"/>
                  <a:pt x="58647" y="403314"/>
                  <a:pt x="34104" y="488736"/>
                </a:cubicBezTo>
                <a:lnTo>
                  <a:pt x="31873" y="488736"/>
                </a:lnTo>
                <a:cubicBezTo>
                  <a:pt x="14184" y="488736"/>
                  <a:pt x="0" y="474420"/>
                  <a:pt x="0" y="456922"/>
                </a:cubicBezTo>
                <a:cubicBezTo>
                  <a:pt x="0" y="366092"/>
                  <a:pt x="73946" y="292282"/>
                  <a:pt x="164945" y="292282"/>
                </a:cubicBezTo>
                <a:close/>
                <a:moveTo>
                  <a:pt x="157572" y="38035"/>
                </a:moveTo>
                <a:cubicBezTo>
                  <a:pt x="141956" y="66190"/>
                  <a:pt x="133033" y="98640"/>
                  <a:pt x="133033" y="133157"/>
                </a:cubicBezTo>
                <a:cubicBezTo>
                  <a:pt x="133033" y="167516"/>
                  <a:pt x="141956" y="199966"/>
                  <a:pt x="157572" y="228280"/>
                </a:cubicBezTo>
                <a:cubicBezTo>
                  <a:pt x="108335" y="224462"/>
                  <a:pt x="69295" y="183264"/>
                  <a:pt x="69295" y="133157"/>
                </a:cubicBezTo>
                <a:cubicBezTo>
                  <a:pt x="69295" y="82892"/>
                  <a:pt x="108335" y="41693"/>
                  <a:pt x="157572" y="38035"/>
                </a:cubicBezTo>
                <a:close/>
                <a:moveTo>
                  <a:pt x="329990" y="0"/>
                </a:moveTo>
                <a:cubicBezTo>
                  <a:pt x="403591" y="0"/>
                  <a:pt x="463332" y="59662"/>
                  <a:pt x="463332" y="133166"/>
                </a:cubicBezTo>
                <a:cubicBezTo>
                  <a:pt x="463332" y="206511"/>
                  <a:pt x="403591" y="266173"/>
                  <a:pt x="329990" y="266173"/>
                </a:cubicBezTo>
                <a:cubicBezTo>
                  <a:pt x="285224" y="266173"/>
                  <a:pt x="245556" y="244058"/>
                  <a:pt x="221341" y="210011"/>
                </a:cubicBezTo>
                <a:cubicBezTo>
                  <a:pt x="205888" y="188373"/>
                  <a:pt x="196807" y="161804"/>
                  <a:pt x="196807" y="133166"/>
                </a:cubicBezTo>
                <a:cubicBezTo>
                  <a:pt x="196807" y="104528"/>
                  <a:pt x="205888" y="77958"/>
                  <a:pt x="221341" y="56162"/>
                </a:cubicBezTo>
                <a:cubicBezTo>
                  <a:pt x="245556" y="22274"/>
                  <a:pt x="285224" y="0"/>
                  <a:pt x="329990" y="0"/>
                </a:cubicBezTo>
                <a:close/>
              </a:path>
            </a:pathLst>
          </a:custGeom>
          <a:solidFill>
            <a:srgbClr val="FF6699"/>
          </a:solidFill>
          <a:ln>
            <a:solidFill>
              <a:schemeClr val="tx1"/>
            </a:solidFill>
            <a:headEnd/>
            <a:tailEnd/>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zh-CN" altLang="en-US" sz="2000" b="1" dirty="0">
              <a:solidFill>
                <a:schemeClr val="bg1"/>
              </a:solidFill>
            </a:endParaRPr>
          </a:p>
        </p:txBody>
      </p:sp>
      <p:sp>
        <p:nvSpPr>
          <p:cNvPr id="91" name="iSḷïḓe"/>
          <p:cNvSpPr/>
          <p:nvPr/>
        </p:nvSpPr>
        <p:spPr>
          <a:xfrm>
            <a:off x="3430910" y="3645024"/>
            <a:ext cx="1137073" cy="1047007"/>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zh-CN" altLang="en-US" sz="2000" b="1" dirty="0">
              <a:solidFill>
                <a:schemeClr val="bg1"/>
              </a:solidFill>
            </a:endParaRPr>
          </a:p>
        </p:txBody>
      </p:sp>
      <p:sp>
        <p:nvSpPr>
          <p:cNvPr id="90" name="îṧḻíḑè">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FD280EC2-7364-4F88-989B-68F68F765037}"/>
              </a:ext>
            </a:extLst>
          </p:cNvPr>
          <p:cNvSpPr/>
          <p:nvPr/>
        </p:nvSpPr>
        <p:spPr>
          <a:xfrm>
            <a:off x="3672446" y="3737675"/>
            <a:ext cx="792088" cy="830983"/>
          </a:xfrm>
          <a:custGeom>
            <a:avLst/>
            <a:gdLst>
              <a:gd name="connsiteX0" fmla="*/ 519512 w 581137"/>
              <a:gd name="connsiteY0" fmla="*/ 332111 h 606469"/>
              <a:gd name="connsiteX1" fmla="*/ 540163 w 581137"/>
              <a:gd name="connsiteY1" fmla="*/ 340671 h 606469"/>
              <a:gd name="connsiteX2" fmla="*/ 572553 w 581137"/>
              <a:gd name="connsiteY2" fmla="*/ 373014 h 606469"/>
              <a:gd name="connsiteX3" fmla="*/ 572553 w 581137"/>
              <a:gd name="connsiteY3" fmla="*/ 414307 h 606469"/>
              <a:gd name="connsiteX4" fmla="*/ 388637 w 581137"/>
              <a:gd name="connsiteY4" fmla="*/ 597958 h 606469"/>
              <a:gd name="connsiteX5" fmla="*/ 367986 w 581137"/>
              <a:gd name="connsiteY5" fmla="*/ 606469 h 606469"/>
              <a:gd name="connsiteX6" fmla="*/ 347334 w 581137"/>
              <a:gd name="connsiteY6" fmla="*/ 597958 h 606469"/>
              <a:gd name="connsiteX7" fmla="*/ 311096 w 581137"/>
              <a:gd name="connsiteY7" fmla="*/ 561772 h 606469"/>
              <a:gd name="connsiteX8" fmla="*/ 294244 w 581137"/>
              <a:gd name="connsiteY8" fmla="*/ 544944 h 606469"/>
              <a:gd name="connsiteX9" fmla="*/ 257860 w 581137"/>
              <a:gd name="connsiteY9" fmla="*/ 508613 h 606469"/>
              <a:gd name="connsiteX10" fmla="*/ 257860 w 581137"/>
              <a:gd name="connsiteY10" fmla="*/ 467320 h 606469"/>
              <a:gd name="connsiteX11" fmla="*/ 290250 w 581137"/>
              <a:gd name="connsiteY11" fmla="*/ 434977 h 606469"/>
              <a:gd name="connsiteX12" fmla="*/ 310901 w 581137"/>
              <a:gd name="connsiteY12" fmla="*/ 426417 h 606469"/>
              <a:gd name="connsiteX13" fmla="*/ 331553 w 581137"/>
              <a:gd name="connsiteY13" fmla="*/ 434977 h 606469"/>
              <a:gd name="connsiteX14" fmla="*/ 367986 w 581137"/>
              <a:gd name="connsiteY14" fmla="*/ 471308 h 606469"/>
              <a:gd name="connsiteX15" fmla="*/ 377970 w 581137"/>
              <a:gd name="connsiteY15" fmla="*/ 461387 h 606469"/>
              <a:gd name="connsiteX16" fmla="*/ 498860 w 581137"/>
              <a:gd name="connsiteY16" fmla="*/ 340671 h 606469"/>
              <a:gd name="connsiteX17" fmla="*/ 519512 w 581137"/>
              <a:gd name="connsiteY17" fmla="*/ 332111 h 606469"/>
              <a:gd name="connsiteX18" fmla="*/ 51961 w 581137"/>
              <a:gd name="connsiteY18" fmla="*/ 289771 h 606469"/>
              <a:gd name="connsiteX19" fmla="*/ 97543 w 581137"/>
              <a:gd name="connsiteY19" fmla="*/ 289771 h 606469"/>
              <a:gd name="connsiteX20" fmla="*/ 116486 w 581137"/>
              <a:gd name="connsiteY20" fmla="*/ 304796 h 606469"/>
              <a:gd name="connsiteX21" fmla="*/ 143368 w 581137"/>
              <a:gd name="connsiteY21" fmla="*/ 419113 h 606469"/>
              <a:gd name="connsiteX22" fmla="*/ 159828 w 581137"/>
              <a:gd name="connsiteY22" fmla="*/ 445030 h 606469"/>
              <a:gd name="connsiteX23" fmla="*/ 160120 w 581137"/>
              <a:gd name="connsiteY23" fmla="*/ 406228 h 606469"/>
              <a:gd name="connsiteX24" fmla="*/ 180233 w 581137"/>
              <a:gd name="connsiteY24" fmla="*/ 331394 h 606469"/>
              <a:gd name="connsiteX25" fmla="*/ 166792 w 581137"/>
              <a:gd name="connsiteY25" fmla="*/ 301781 h 606469"/>
              <a:gd name="connsiteX26" fmla="*/ 174535 w 581137"/>
              <a:gd name="connsiteY26" fmla="*/ 289771 h 606469"/>
              <a:gd name="connsiteX27" fmla="*/ 188998 w 581137"/>
              <a:gd name="connsiteY27" fmla="*/ 289771 h 606469"/>
              <a:gd name="connsiteX28" fmla="*/ 203413 w 581137"/>
              <a:gd name="connsiteY28" fmla="*/ 289771 h 606469"/>
              <a:gd name="connsiteX29" fmla="*/ 211156 w 581137"/>
              <a:gd name="connsiteY29" fmla="*/ 301781 h 606469"/>
              <a:gd name="connsiteX30" fmla="*/ 197715 w 581137"/>
              <a:gd name="connsiteY30" fmla="*/ 331394 h 606469"/>
              <a:gd name="connsiteX31" fmla="*/ 217876 w 581137"/>
              <a:gd name="connsiteY31" fmla="*/ 406228 h 606469"/>
              <a:gd name="connsiteX32" fmla="*/ 218120 w 581137"/>
              <a:gd name="connsiteY32" fmla="*/ 445030 h 606469"/>
              <a:gd name="connsiteX33" fmla="*/ 234580 w 581137"/>
              <a:gd name="connsiteY33" fmla="*/ 419113 h 606469"/>
              <a:gd name="connsiteX34" fmla="*/ 261462 w 581137"/>
              <a:gd name="connsiteY34" fmla="*/ 304796 h 606469"/>
              <a:gd name="connsiteX35" fmla="*/ 280405 w 581137"/>
              <a:gd name="connsiteY35" fmla="*/ 289771 h 606469"/>
              <a:gd name="connsiteX36" fmla="*/ 325987 w 581137"/>
              <a:gd name="connsiteY36" fmla="*/ 289771 h 606469"/>
              <a:gd name="connsiteX37" fmla="*/ 377948 w 581137"/>
              <a:gd name="connsiteY37" fmla="*/ 341654 h 606469"/>
              <a:gd name="connsiteX38" fmla="*/ 377948 w 581137"/>
              <a:gd name="connsiteY38" fmla="*/ 433847 h 606469"/>
              <a:gd name="connsiteX39" fmla="*/ 367965 w 581137"/>
              <a:gd name="connsiteY39" fmla="*/ 443815 h 606469"/>
              <a:gd name="connsiteX40" fmla="*/ 345320 w 581137"/>
              <a:gd name="connsiteY40" fmla="*/ 421204 h 606469"/>
              <a:gd name="connsiteX41" fmla="*/ 310890 w 581137"/>
              <a:gd name="connsiteY41" fmla="*/ 406957 h 606469"/>
              <a:gd name="connsiteX42" fmla="*/ 276461 w 581137"/>
              <a:gd name="connsiteY42" fmla="*/ 421204 h 606469"/>
              <a:gd name="connsiteX43" fmla="*/ 244076 w 581137"/>
              <a:gd name="connsiteY43" fmla="*/ 453540 h 606469"/>
              <a:gd name="connsiteX44" fmla="*/ 244076 w 581137"/>
              <a:gd name="connsiteY44" fmla="*/ 522344 h 606469"/>
              <a:gd name="connsiteX45" fmla="*/ 280454 w 581137"/>
              <a:gd name="connsiteY45" fmla="*/ 558667 h 606469"/>
              <a:gd name="connsiteX46" fmla="*/ 283522 w 581137"/>
              <a:gd name="connsiteY46" fmla="*/ 561730 h 606469"/>
              <a:gd name="connsiteX47" fmla="*/ 188998 w 581137"/>
              <a:gd name="connsiteY47" fmla="*/ 561730 h 606469"/>
              <a:gd name="connsiteX48" fmla="*/ 19479 w 581137"/>
              <a:gd name="connsiteY48" fmla="*/ 561730 h 606469"/>
              <a:gd name="connsiteX49" fmla="*/ 0 w 581137"/>
              <a:gd name="connsiteY49" fmla="*/ 542280 h 606469"/>
              <a:gd name="connsiteX50" fmla="*/ 0 w 581137"/>
              <a:gd name="connsiteY50" fmla="*/ 341654 h 606469"/>
              <a:gd name="connsiteX51" fmla="*/ 51961 w 581137"/>
              <a:gd name="connsiteY51" fmla="*/ 289771 h 606469"/>
              <a:gd name="connsiteX52" fmla="*/ 273435 w 581137"/>
              <a:gd name="connsiteY52" fmla="*/ 375 h 606469"/>
              <a:gd name="connsiteX53" fmla="*/ 303290 w 581137"/>
              <a:gd name="connsiteY53" fmla="*/ 25467 h 606469"/>
              <a:gd name="connsiteX54" fmla="*/ 303290 w 581137"/>
              <a:gd name="connsiteY54" fmla="*/ 135216 h 606469"/>
              <a:gd name="connsiteX55" fmla="*/ 303290 w 581137"/>
              <a:gd name="connsiteY55" fmla="*/ 147422 h 606469"/>
              <a:gd name="connsiteX56" fmla="*/ 189032 w 581137"/>
              <a:gd name="connsiteY56" fmla="*/ 262180 h 606469"/>
              <a:gd name="connsiteX57" fmla="*/ 73459 w 581137"/>
              <a:gd name="connsiteY57" fmla="*/ 147422 h 606469"/>
              <a:gd name="connsiteX58" fmla="*/ 73459 w 581137"/>
              <a:gd name="connsiteY58" fmla="*/ 81922 h 606469"/>
              <a:gd name="connsiteX59" fmla="*/ 115100 w 581137"/>
              <a:gd name="connsiteY59" fmla="*/ 31059 h 606469"/>
              <a:gd name="connsiteX60" fmla="*/ 273435 w 581137"/>
              <a:gd name="connsiteY60" fmla="*/ 375 h 60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581137" h="606469">
                <a:moveTo>
                  <a:pt x="519512" y="332111"/>
                </a:moveTo>
                <a:cubicBezTo>
                  <a:pt x="526964" y="332111"/>
                  <a:pt x="534464" y="334981"/>
                  <a:pt x="540163" y="340671"/>
                </a:cubicBezTo>
                <a:lnTo>
                  <a:pt x="572553" y="373014"/>
                </a:lnTo>
                <a:cubicBezTo>
                  <a:pt x="583999" y="384395"/>
                  <a:pt x="583999" y="402877"/>
                  <a:pt x="572553" y="414307"/>
                </a:cubicBezTo>
                <a:lnTo>
                  <a:pt x="388637" y="597958"/>
                </a:lnTo>
                <a:cubicBezTo>
                  <a:pt x="382938" y="603648"/>
                  <a:pt x="375486" y="606469"/>
                  <a:pt x="367986" y="606469"/>
                </a:cubicBezTo>
                <a:cubicBezTo>
                  <a:pt x="360485" y="606469"/>
                  <a:pt x="353033" y="603648"/>
                  <a:pt x="347334" y="597958"/>
                </a:cubicBezTo>
                <a:lnTo>
                  <a:pt x="311096" y="561772"/>
                </a:lnTo>
                <a:lnTo>
                  <a:pt x="294244" y="544944"/>
                </a:lnTo>
                <a:lnTo>
                  <a:pt x="257860" y="508613"/>
                </a:lnTo>
                <a:cubicBezTo>
                  <a:pt x="246414" y="497183"/>
                  <a:pt x="246414" y="478701"/>
                  <a:pt x="257860" y="467320"/>
                </a:cubicBezTo>
                <a:lnTo>
                  <a:pt x="290250" y="434977"/>
                </a:lnTo>
                <a:cubicBezTo>
                  <a:pt x="295949" y="429287"/>
                  <a:pt x="303449" y="426417"/>
                  <a:pt x="310901" y="426417"/>
                </a:cubicBezTo>
                <a:cubicBezTo>
                  <a:pt x="318402" y="426417"/>
                  <a:pt x="325854" y="429287"/>
                  <a:pt x="331553" y="434977"/>
                </a:cubicBezTo>
                <a:lnTo>
                  <a:pt x="367986" y="471308"/>
                </a:lnTo>
                <a:lnTo>
                  <a:pt x="377970" y="461387"/>
                </a:lnTo>
                <a:lnTo>
                  <a:pt x="498860" y="340671"/>
                </a:lnTo>
                <a:cubicBezTo>
                  <a:pt x="504559" y="334981"/>
                  <a:pt x="512011" y="332111"/>
                  <a:pt x="519512" y="332111"/>
                </a:cubicBezTo>
                <a:close/>
                <a:moveTo>
                  <a:pt x="51961" y="289771"/>
                </a:moveTo>
                <a:lnTo>
                  <a:pt x="97543" y="289771"/>
                </a:lnTo>
                <a:cubicBezTo>
                  <a:pt x="106601" y="289771"/>
                  <a:pt x="114441" y="295995"/>
                  <a:pt x="116486" y="304796"/>
                </a:cubicBezTo>
                <a:lnTo>
                  <a:pt x="143368" y="419113"/>
                </a:lnTo>
                <a:cubicBezTo>
                  <a:pt x="145852" y="429665"/>
                  <a:pt x="151793" y="438660"/>
                  <a:pt x="159828" y="445030"/>
                </a:cubicBezTo>
                <a:cubicBezTo>
                  <a:pt x="157442" y="432193"/>
                  <a:pt x="157539" y="419016"/>
                  <a:pt x="160120" y="406228"/>
                </a:cubicBezTo>
                <a:lnTo>
                  <a:pt x="180233" y="331394"/>
                </a:lnTo>
                <a:lnTo>
                  <a:pt x="166792" y="301781"/>
                </a:lnTo>
                <a:cubicBezTo>
                  <a:pt x="164260" y="296141"/>
                  <a:pt x="168350" y="289771"/>
                  <a:pt x="174535" y="289771"/>
                </a:cubicBezTo>
                <a:lnTo>
                  <a:pt x="188998" y="289771"/>
                </a:lnTo>
                <a:lnTo>
                  <a:pt x="203413" y="289771"/>
                </a:lnTo>
                <a:cubicBezTo>
                  <a:pt x="209598" y="289771"/>
                  <a:pt x="213688" y="296141"/>
                  <a:pt x="211156" y="301781"/>
                </a:cubicBezTo>
                <a:lnTo>
                  <a:pt x="197715" y="331394"/>
                </a:lnTo>
                <a:lnTo>
                  <a:pt x="217876" y="406228"/>
                </a:lnTo>
                <a:cubicBezTo>
                  <a:pt x="220409" y="419016"/>
                  <a:pt x="220506" y="432193"/>
                  <a:pt x="218120" y="445030"/>
                </a:cubicBezTo>
                <a:cubicBezTo>
                  <a:pt x="226155" y="438660"/>
                  <a:pt x="232096" y="429665"/>
                  <a:pt x="234580" y="419113"/>
                </a:cubicBezTo>
                <a:lnTo>
                  <a:pt x="261462" y="304796"/>
                </a:lnTo>
                <a:cubicBezTo>
                  <a:pt x="263507" y="295995"/>
                  <a:pt x="271347" y="289771"/>
                  <a:pt x="280405" y="289771"/>
                </a:cubicBezTo>
                <a:lnTo>
                  <a:pt x="325987" y="289771"/>
                </a:lnTo>
                <a:cubicBezTo>
                  <a:pt x="354670" y="289771"/>
                  <a:pt x="377948" y="313014"/>
                  <a:pt x="377948" y="341654"/>
                </a:cubicBezTo>
                <a:lnTo>
                  <a:pt x="377948" y="433847"/>
                </a:lnTo>
                <a:lnTo>
                  <a:pt x="367965" y="443815"/>
                </a:lnTo>
                <a:lnTo>
                  <a:pt x="345320" y="421204"/>
                </a:lnTo>
                <a:cubicBezTo>
                  <a:pt x="336116" y="412014"/>
                  <a:pt x="323893" y="406957"/>
                  <a:pt x="310890" y="406957"/>
                </a:cubicBezTo>
                <a:cubicBezTo>
                  <a:pt x="297888" y="406957"/>
                  <a:pt x="285665" y="412014"/>
                  <a:pt x="276461" y="421204"/>
                </a:cubicBezTo>
                <a:lnTo>
                  <a:pt x="244076" y="453540"/>
                </a:lnTo>
                <a:cubicBezTo>
                  <a:pt x="225084" y="472503"/>
                  <a:pt x="225084" y="503380"/>
                  <a:pt x="244076" y="522344"/>
                </a:cubicBezTo>
                <a:lnTo>
                  <a:pt x="280454" y="558667"/>
                </a:lnTo>
                <a:lnTo>
                  <a:pt x="283522" y="561730"/>
                </a:lnTo>
                <a:lnTo>
                  <a:pt x="188998" y="561730"/>
                </a:lnTo>
                <a:lnTo>
                  <a:pt x="19479" y="561730"/>
                </a:lnTo>
                <a:cubicBezTo>
                  <a:pt x="8766" y="561730"/>
                  <a:pt x="0" y="553026"/>
                  <a:pt x="0" y="542280"/>
                </a:cubicBezTo>
                <a:lnTo>
                  <a:pt x="0" y="341654"/>
                </a:lnTo>
                <a:cubicBezTo>
                  <a:pt x="0" y="313014"/>
                  <a:pt x="23278" y="289771"/>
                  <a:pt x="51961" y="289771"/>
                </a:cubicBezTo>
                <a:close/>
                <a:moveTo>
                  <a:pt x="273435" y="375"/>
                </a:moveTo>
                <a:cubicBezTo>
                  <a:pt x="289020" y="-2299"/>
                  <a:pt x="303290" y="9663"/>
                  <a:pt x="303290" y="25467"/>
                </a:cubicBezTo>
                <a:lnTo>
                  <a:pt x="303290" y="135216"/>
                </a:lnTo>
                <a:lnTo>
                  <a:pt x="303290" y="147422"/>
                </a:lnTo>
                <a:cubicBezTo>
                  <a:pt x="303290" y="210831"/>
                  <a:pt x="252492" y="262180"/>
                  <a:pt x="189032" y="262180"/>
                </a:cubicBezTo>
                <a:cubicBezTo>
                  <a:pt x="125523" y="262180"/>
                  <a:pt x="73459" y="210831"/>
                  <a:pt x="73459" y="147422"/>
                </a:cubicBezTo>
                <a:lnTo>
                  <a:pt x="73459" y="81922"/>
                </a:lnTo>
                <a:cubicBezTo>
                  <a:pt x="73459" y="57220"/>
                  <a:pt x="90895" y="35970"/>
                  <a:pt x="115100" y="31059"/>
                </a:cubicBezTo>
                <a:cubicBezTo>
                  <a:pt x="136238" y="26828"/>
                  <a:pt x="254538" y="3585"/>
                  <a:pt x="273435" y="375"/>
                </a:cubicBezTo>
                <a:close/>
              </a:path>
            </a:pathLst>
          </a:custGeom>
          <a:solidFill>
            <a:srgbClr val="CCFFFF"/>
          </a:solidFill>
          <a:ln>
            <a:solidFill>
              <a:schemeClr val="tx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92" name="îṣļïḍe">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7CF52E5B-DC83-4066-811C-18A75BCE9962}"/>
              </a:ext>
            </a:extLst>
          </p:cNvPr>
          <p:cNvSpPr/>
          <p:nvPr/>
        </p:nvSpPr>
        <p:spPr>
          <a:xfrm>
            <a:off x="4561200" y="1988089"/>
            <a:ext cx="3035329" cy="2645370"/>
          </a:xfrm>
          <a:prstGeom prst="ellipse">
            <a:avLst/>
          </a:prstGeom>
          <a:solidFill>
            <a:schemeClr val="tx2"/>
          </a:solidFill>
          <a:ln>
            <a:solidFill>
              <a:schemeClr val="tx1"/>
            </a:solidFill>
          </a:ln>
          <a:extLst/>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defPPr>
              <a:defRPr lang="es-EC"/>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zh-CN" altLang="en-US" dirty="0">
              <a:solidFill>
                <a:schemeClr val="lt1"/>
              </a:solidFill>
            </a:endParaRPr>
          </a:p>
        </p:txBody>
      </p:sp>
      <p:sp>
        <p:nvSpPr>
          <p:cNvPr id="93" name="ïşľïďê">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953F77A-ACCA-467D-9E2E-051CD6AB6C02}"/>
              </a:ext>
            </a:extLst>
          </p:cNvPr>
          <p:cNvSpPr/>
          <p:nvPr/>
        </p:nvSpPr>
        <p:spPr>
          <a:xfrm>
            <a:off x="4871071" y="2253696"/>
            <a:ext cx="2425808" cy="2114157"/>
          </a:xfrm>
          <a:prstGeom prst="ellipse">
            <a:avLst/>
          </a:prstGeom>
          <a:solidFill>
            <a:srgbClr val="FFCCFF"/>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ctr">
            <a:normAutofit/>
          </a:bodyP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94" name="îSļíḑé">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465E458B-8E9C-41A3-81C2-2C88932CA3CC}"/>
              </a:ext>
            </a:extLst>
          </p:cNvPr>
          <p:cNvSpPr/>
          <p:nvPr/>
        </p:nvSpPr>
        <p:spPr>
          <a:xfrm>
            <a:off x="5217047" y="2524727"/>
            <a:ext cx="1710938" cy="1279926"/>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solidFill>
            <a:schemeClr val="accent3">
              <a:lumMod val="75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none" lIns="91440" tIns="45720" rIns="91440" bIns="45720" numCol="1" spcCol="0" rtlCol="0" fromWordArt="0" anchor="b" anchorCtr="0" forceAA="0" compatLnSpc="1">
            <a:prstTxWarp prst="textNoShape">
              <a:avLst/>
            </a:prstTxWarp>
            <a:noAutofit/>
          </a:bodyP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b="1" dirty="0"/>
          </a:p>
        </p:txBody>
      </p:sp>
      <p:sp>
        <p:nvSpPr>
          <p:cNvPr id="95" name="iSḷïḓe"/>
          <p:cNvSpPr/>
          <p:nvPr/>
        </p:nvSpPr>
        <p:spPr>
          <a:xfrm>
            <a:off x="7823398" y="1412776"/>
            <a:ext cx="1137073" cy="1047007"/>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zh-CN" altLang="en-US" sz="2000" b="1" dirty="0">
              <a:solidFill>
                <a:schemeClr val="bg1"/>
              </a:solidFill>
            </a:endParaRPr>
          </a:p>
        </p:txBody>
      </p:sp>
      <p:sp>
        <p:nvSpPr>
          <p:cNvPr id="97" name="iSḷïḓe"/>
          <p:cNvSpPr/>
          <p:nvPr/>
        </p:nvSpPr>
        <p:spPr>
          <a:xfrm>
            <a:off x="7823398" y="3606129"/>
            <a:ext cx="1137073" cy="1047007"/>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zh-CN" altLang="en-US" sz="2000" b="1" dirty="0">
              <a:solidFill>
                <a:schemeClr val="bg1"/>
              </a:solidFill>
            </a:endParaRPr>
          </a:p>
        </p:txBody>
      </p:sp>
      <p:sp>
        <p:nvSpPr>
          <p:cNvPr id="99" name="98 CuadroTexto"/>
          <p:cNvSpPr txBox="1"/>
          <p:nvPr/>
        </p:nvSpPr>
        <p:spPr>
          <a:xfrm>
            <a:off x="9030232" y="3861048"/>
            <a:ext cx="3113646" cy="892552"/>
          </a:xfrm>
          <a:prstGeom prst="rect">
            <a:avLst/>
          </a:prstGeom>
          <a:solidFill>
            <a:schemeClr val="bg1"/>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Exponen las prendas de vestir en las mejores cadenas del Ecuador como: Etafashion y  De Prati., por su buena calidad, colores y diseños.</a:t>
            </a:r>
          </a:p>
        </p:txBody>
      </p:sp>
      <p:sp>
        <p:nvSpPr>
          <p:cNvPr id="100"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9623599" y="3381865"/>
            <a:ext cx="1944215" cy="335167"/>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s-MX" altLang="zh-CN" b="1" dirty="0" smtClean="0">
                <a:solidFill>
                  <a:schemeClr val="tx1"/>
                </a:solidFill>
                <a:latin typeface="Andalus" panose="02020603050405020304" pitchFamily="18" charset="-78"/>
                <a:cs typeface="Andalus" panose="02020603050405020304" pitchFamily="18" charset="-78"/>
              </a:rPr>
              <a:t>CADENAS</a:t>
            </a:r>
            <a:endParaRPr lang="en-US" altLang="zh-CN" b="1" dirty="0">
              <a:solidFill>
                <a:schemeClr val="tx1"/>
              </a:solidFill>
              <a:latin typeface="Andalus" panose="02020603050405020304" pitchFamily="18" charset="-78"/>
              <a:cs typeface="Andalus" panose="02020603050405020304" pitchFamily="18" charset="-78"/>
            </a:endParaRPr>
          </a:p>
        </p:txBody>
      </p:sp>
      <p:sp>
        <p:nvSpPr>
          <p:cNvPr id="101" name="ï$ľ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157A388-8A25-4AC5-84D2-989F81E57A82}"/>
              </a:ext>
            </a:extLst>
          </p:cNvPr>
          <p:cNvSpPr txBox="1"/>
          <p:nvPr/>
        </p:nvSpPr>
        <p:spPr bwMode="auto">
          <a:xfrm>
            <a:off x="9064836" y="1268760"/>
            <a:ext cx="3024336" cy="407175"/>
          </a:xfrm>
          <a:prstGeom prst="rect">
            <a:avLst/>
          </a:prstGeom>
          <a:solidFill>
            <a:schemeClr val="bg1"/>
          </a:solidFill>
          <a:ln>
            <a:solidFill>
              <a:schemeClr val="bg1"/>
            </a:solidFill>
          </a:ln>
          <a:extLst/>
        </p:spPr>
        <p:style>
          <a:lnRef idx="2">
            <a:schemeClr val="dk1"/>
          </a:lnRef>
          <a:fillRef idx="1">
            <a:schemeClr val="lt1"/>
          </a:fillRef>
          <a:effectRef idx="0">
            <a:schemeClr val="dk1"/>
          </a:effectRef>
          <a:fontRef idx="minor">
            <a:schemeClr val="dk1"/>
          </a:fontRef>
        </p:style>
        <p:txBody>
          <a:bodyPr wrap="square" lIns="91440" tIns="45720" rIns="91440" bIns="45720" anchor="b" anchorCtr="0">
            <a:noAutofit/>
          </a:bodyPr>
          <a:lstStyle/>
          <a:p>
            <a:pPr algn="ctr">
              <a:spcBef>
                <a:spcPct val="0"/>
              </a:spcBef>
            </a:pPr>
            <a:r>
              <a:rPr lang="es-MX" altLang="zh-CN" b="1" dirty="0" smtClean="0">
                <a:solidFill>
                  <a:schemeClr val="tx1"/>
                </a:solidFill>
                <a:latin typeface="Andalus" panose="02020603050405020304" pitchFamily="18" charset="-78"/>
                <a:cs typeface="Andalus" panose="02020603050405020304" pitchFamily="18" charset="-78"/>
              </a:rPr>
              <a:t>RESULTADOS</a:t>
            </a:r>
            <a:endParaRPr lang="en-US" altLang="zh-CN" b="1" dirty="0">
              <a:solidFill>
                <a:schemeClr val="tx1"/>
              </a:solidFill>
              <a:latin typeface="Andalus" panose="02020603050405020304" pitchFamily="18" charset="-78"/>
              <a:cs typeface="Andalus" panose="02020603050405020304" pitchFamily="18" charset="-78"/>
            </a:endParaRPr>
          </a:p>
        </p:txBody>
      </p:sp>
      <p:sp>
        <p:nvSpPr>
          <p:cNvPr id="102" name="101 CuadroTexto"/>
          <p:cNvSpPr txBox="1"/>
          <p:nvPr/>
        </p:nvSpPr>
        <p:spPr>
          <a:xfrm>
            <a:off x="9064836" y="1816368"/>
            <a:ext cx="3024336" cy="892552"/>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just">
              <a:buFont typeface="Arial" panose="020B0604020202020204" pitchFamily="34" charset="0"/>
              <a:buChar char="•"/>
            </a:pPr>
            <a:r>
              <a:rPr lang="es-MX" sz="1300" dirty="0" smtClean="0">
                <a:latin typeface="Andalus" panose="02020603050405020304" pitchFamily="18" charset="-78"/>
                <a:cs typeface="Andalus" panose="02020603050405020304" pitchFamily="18" charset="-78"/>
              </a:rPr>
              <a:t>Favorables por el trabajo continuo de las ferias que se realizan en el año , lo que reactiva la actividad económica de los 365 días del año.</a:t>
            </a:r>
          </a:p>
        </p:txBody>
      </p:sp>
      <p:cxnSp>
        <p:nvCxnSpPr>
          <p:cNvPr id="25" name="line1">
            <a:extLst>
              <a:ext uri="{FF2B5EF4-FFF2-40B4-BE49-F238E27FC236}">
                <a16:creationId xmlns:a16="http://schemas.microsoft.com/office/drawing/2014/main" xmlns="" id="{69DEF7F2-F8E0-4BC5-91CF-3980120709F5}"/>
              </a:ext>
            </a:extLst>
          </p:cNvPr>
          <p:cNvCxnSpPr>
            <a:cxnSpLocks/>
          </p:cNvCxnSpPr>
          <p:nvPr/>
        </p:nvCxnSpPr>
        <p:spPr>
          <a:xfrm flipH="1" flipV="1">
            <a:off x="1054647" y="1556793"/>
            <a:ext cx="1368151" cy="6256"/>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26" name="line1">
            <a:extLst>
              <a:ext uri="{FF2B5EF4-FFF2-40B4-BE49-F238E27FC236}">
                <a16:creationId xmlns:a16="http://schemas.microsoft.com/office/drawing/2014/main" xmlns="" id="{F2AB8F38-782D-4BA6-9D12-CA4CF26341DE}"/>
              </a:ext>
            </a:extLst>
          </p:cNvPr>
          <p:cNvCxnSpPr>
            <a:cxnSpLocks/>
          </p:cNvCxnSpPr>
          <p:nvPr/>
        </p:nvCxnSpPr>
        <p:spPr>
          <a:xfrm flipH="1" flipV="1">
            <a:off x="1054646" y="1487912"/>
            <a:ext cx="1368152" cy="313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3" name="line1">
            <a:extLst>
              <a:ext uri="{FF2B5EF4-FFF2-40B4-BE49-F238E27FC236}">
                <a16:creationId xmlns:a16="http://schemas.microsoft.com/office/drawing/2014/main" xmlns="" id="{69DEF7F2-F8E0-4BC5-91CF-3980120709F5}"/>
              </a:ext>
            </a:extLst>
          </p:cNvPr>
          <p:cNvCxnSpPr>
            <a:cxnSpLocks/>
          </p:cNvCxnSpPr>
          <p:nvPr/>
        </p:nvCxnSpPr>
        <p:spPr>
          <a:xfrm flipH="1">
            <a:off x="847007" y="3645024"/>
            <a:ext cx="1944215"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4" name="line1">
            <a:extLst>
              <a:ext uri="{FF2B5EF4-FFF2-40B4-BE49-F238E27FC236}">
                <a16:creationId xmlns:a16="http://schemas.microsoft.com/office/drawing/2014/main" xmlns="" id="{F2AB8F38-782D-4BA6-9D12-CA4CF26341DE}"/>
              </a:ext>
            </a:extLst>
          </p:cNvPr>
          <p:cNvCxnSpPr>
            <a:cxnSpLocks/>
          </p:cNvCxnSpPr>
          <p:nvPr/>
        </p:nvCxnSpPr>
        <p:spPr>
          <a:xfrm flipH="1">
            <a:off x="847008" y="3705401"/>
            <a:ext cx="1944214" cy="5374"/>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5" name="line1">
            <a:extLst>
              <a:ext uri="{FF2B5EF4-FFF2-40B4-BE49-F238E27FC236}">
                <a16:creationId xmlns:a16="http://schemas.microsoft.com/office/drawing/2014/main" xmlns="" id="{69DEF7F2-F8E0-4BC5-91CF-3980120709F5}"/>
              </a:ext>
            </a:extLst>
          </p:cNvPr>
          <p:cNvCxnSpPr>
            <a:cxnSpLocks/>
          </p:cNvCxnSpPr>
          <p:nvPr/>
        </p:nvCxnSpPr>
        <p:spPr>
          <a:xfrm flipH="1">
            <a:off x="9911631" y="1556792"/>
            <a:ext cx="1368151"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6" name="line1">
            <a:extLst>
              <a:ext uri="{FF2B5EF4-FFF2-40B4-BE49-F238E27FC236}">
                <a16:creationId xmlns:a16="http://schemas.microsoft.com/office/drawing/2014/main" xmlns="" id="{F2AB8F38-782D-4BA6-9D12-CA4CF26341DE}"/>
              </a:ext>
            </a:extLst>
          </p:cNvPr>
          <p:cNvCxnSpPr>
            <a:cxnSpLocks/>
          </p:cNvCxnSpPr>
          <p:nvPr/>
        </p:nvCxnSpPr>
        <p:spPr>
          <a:xfrm flipH="1">
            <a:off x="9911632" y="1628800"/>
            <a:ext cx="1368150" cy="5374"/>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7" name="line1">
            <a:extLst>
              <a:ext uri="{FF2B5EF4-FFF2-40B4-BE49-F238E27FC236}">
                <a16:creationId xmlns:a16="http://schemas.microsoft.com/office/drawing/2014/main" xmlns="" id="{69DEF7F2-F8E0-4BC5-91CF-3980120709F5}"/>
              </a:ext>
            </a:extLst>
          </p:cNvPr>
          <p:cNvCxnSpPr>
            <a:cxnSpLocks/>
          </p:cNvCxnSpPr>
          <p:nvPr/>
        </p:nvCxnSpPr>
        <p:spPr>
          <a:xfrm flipH="1">
            <a:off x="10055646" y="3645024"/>
            <a:ext cx="1080121"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8" name="line1">
            <a:extLst>
              <a:ext uri="{FF2B5EF4-FFF2-40B4-BE49-F238E27FC236}">
                <a16:creationId xmlns:a16="http://schemas.microsoft.com/office/drawing/2014/main" xmlns="" id="{F2AB8F38-782D-4BA6-9D12-CA4CF26341DE}"/>
              </a:ext>
            </a:extLst>
          </p:cNvPr>
          <p:cNvCxnSpPr>
            <a:cxnSpLocks/>
          </p:cNvCxnSpPr>
          <p:nvPr/>
        </p:nvCxnSpPr>
        <p:spPr>
          <a:xfrm flipH="1">
            <a:off x="10055646" y="3717032"/>
            <a:ext cx="1080121" cy="0"/>
          </a:xfrm>
          <a:prstGeom prst="line">
            <a:avLst/>
          </a:prstGeom>
          <a:ln/>
        </p:spPr>
        <p:style>
          <a:lnRef idx="3">
            <a:schemeClr val="accent1"/>
          </a:lnRef>
          <a:fillRef idx="0">
            <a:schemeClr val="accent1"/>
          </a:fillRef>
          <a:effectRef idx="2">
            <a:schemeClr val="accent1"/>
          </a:effectRef>
          <a:fontRef idx="minor">
            <a:schemeClr val="tx1"/>
          </a:fontRef>
        </p:style>
      </p:cxnSp>
      <p:sp>
        <p:nvSpPr>
          <p:cNvPr id="39" name="checkmark_44126"/>
          <p:cNvSpPr>
            <a:spLocks noChangeAspect="1"/>
          </p:cNvSpPr>
          <p:nvPr/>
        </p:nvSpPr>
        <p:spPr bwMode="auto">
          <a:xfrm>
            <a:off x="7959541" y="1615758"/>
            <a:ext cx="873378" cy="616167"/>
          </a:xfrm>
          <a:custGeom>
            <a:avLst/>
            <a:gdLst>
              <a:gd name="T0" fmla="*/ 5991 w 7318"/>
              <a:gd name="T1" fmla="*/ 0 h 6039"/>
              <a:gd name="T2" fmla="*/ 2606 w 7318"/>
              <a:gd name="T3" fmla="*/ 3385 h 6039"/>
              <a:gd name="T4" fmla="*/ 1327 w 7318"/>
              <a:gd name="T5" fmla="*/ 2106 h 6039"/>
              <a:gd name="T6" fmla="*/ 0 w 7318"/>
              <a:gd name="T7" fmla="*/ 3433 h 6039"/>
              <a:gd name="T8" fmla="*/ 1279 w 7318"/>
              <a:gd name="T9" fmla="*/ 4712 h 6039"/>
              <a:gd name="T10" fmla="*/ 2606 w 7318"/>
              <a:gd name="T11" fmla="*/ 6039 h 6039"/>
              <a:gd name="T12" fmla="*/ 3933 w 7318"/>
              <a:gd name="T13" fmla="*/ 4712 h 6039"/>
              <a:gd name="T14" fmla="*/ 7318 w 7318"/>
              <a:gd name="T15" fmla="*/ 1327 h 6039"/>
              <a:gd name="T16" fmla="*/ 5991 w 7318"/>
              <a:gd name="T17" fmla="*/ 0 h 6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8" h="6039">
                <a:moveTo>
                  <a:pt x="5991" y="0"/>
                </a:moveTo>
                <a:lnTo>
                  <a:pt x="2606" y="3385"/>
                </a:lnTo>
                <a:lnTo>
                  <a:pt x="1327" y="2106"/>
                </a:lnTo>
                <a:lnTo>
                  <a:pt x="0" y="3433"/>
                </a:lnTo>
                <a:lnTo>
                  <a:pt x="1279" y="4712"/>
                </a:lnTo>
                <a:lnTo>
                  <a:pt x="2606" y="6039"/>
                </a:lnTo>
                <a:lnTo>
                  <a:pt x="3933" y="4712"/>
                </a:lnTo>
                <a:lnTo>
                  <a:pt x="7318" y="1327"/>
                </a:lnTo>
                <a:lnTo>
                  <a:pt x="5991" y="0"/>
                </a:lnTo>
                <a:close/>
              </a:path>
            </a:pathLst>
          </a:custGeom>
          <a:solidFill>
            <a:srgbClr val="00B050"/>
          </a:solidFill>
          <a:ln>
            <a:solidFill>
              <a:schemeClr val="tx1"/>
            </a:solidFill>
          </a:ln>
        </p:spPr>
      </p:sp>
      <p:sp>
        <p:nvSpPr>
          <p:cNvPr id="40" name="shuffle-arrows-hand-drawn-symbol_35737"/>
          <p:cNvSpPr>
            <a:spLocks noChangeAspect="1"/>
          </p:cNvSpPr>
          <p:nvPr/>
        </p:nvSpPr>
        <p:spPr bwMode="auto">
          <a:xfrm>
            <a:off x="7959541" y="3761141"/>
            <a:ext cx="793139" cy="681385"/>
          </a:xfrm>
          <a:custGeom>
            <a:avLst/>
            <a:gdLst>
              <a:gd name="connsiteX0" fmla="*/ 231569 w 609272"/>
              <a:gd name="connsiteY0" fmla="*/ 280751 h 523426"/>
              <a:gd name="connsiteX1" fmla="*/ 251519 w 609272"/>
              <a:gd name="connsiteY1" fmla="*/ 311575 h 523426"/>
              <a:gd name="connsiteX2" fmla="*/ 278714 w 609272"/>
              <a:gd name="connsiteY2" fmla="*/ 349634 h 523426"/>
              <a:gd name="connsiteX3" fmla="*/ 37927 w 609272"/>
              <a:gd name="connsiteY3" fmla="*/ 467972 h 523426"/>
              <a:gd name="connsiteX4" fmla="*/ 37927 w 609272"/>
              <a:gd name="connsiteY4" fmla="*/ 389476 h 523426"/>
              <a:gd name="connsiteX5" fmla="*/ 186806 w 609272"/>
              <a:gd name="connsiteY5" fmla="*/ 339029 h 523426"/>
              <a:gd name="connsiteX6" fmla="*/ 231569 w 609272"/>
              <a:gd name="connsiteY6" fmla="*/ 280751 h 523426"/>
              <a:gd name="connsiteX7" fmla="*/ 54586 w 609272"/>
              <a:gd name="connsiteY7" fmla="*/ 54942 h 523426"/>
              <a:gd name="connsiteX8" fmla="*/ 291446 w 609272"/>
              <a:gd name="connsiteY8" fmla="*/ 191046 h 523426"/>
              <a:gd name="connsiteX9" fmla="*/ 299090 w 609272"/>
              <a:gd name="connsiteY9" fmla="*/ 202050 h 523426"/>
              <a:gd name="connsiteX10" fmla="*/ 337607 w 609272"/>
              <a:gd name="connsiteY10" fmla="*/ 261725 h 523426"/>
              <a:gd name="connsiteX11" fmla="*/ 382874 w 609272"/>
              <a:gd name="connsiteY11" fmla="*/ 319121 h 523426"/>
              <a:gd name="connsiteX12" fmla="*/ 485123 w 609272"/>
              <a:gd name="connsiteY12" fmla="*/ 366604 h 523426"/>
              <a:gd name="connsiteX13" fmla="*/ 477975 w 609272"/>
              <a:gd name="connsiteY13" fmla="*/ 357980 h 523426"/>
              <a:gd name="connsiteX14" fmla="*/ 477975 w 609272"/>
              <a:gd name="connsiteY14" fmla="*/ 302468 h 523426"/>
              <a:gd name="connsiteX15" fmla="*/ 507062 w 609272"/>
              <a:gd name="connsiteY15" fmla="*/ 290969 h 523426"/>
              <a:gd name="connsiteX16" fmla="*/ 533567 w 609272"/>
              <a:gd name="connsiteY16" fmla="*/ 302468 h 523426"/>
              <a:gd name="connsiteX17" fmla="*/ 596505 w 609272"/>
              <a:gd name="connsiteY17" fmla="*/ 378995 h 523426"/>
              <a:gd name="connsiteX18" fmla="*/ 598490 w 609272"/>
              <a:gd name="connsiteY18" fmla="*/ 434507 h 523426"/>
              <a:gd name="connsiteX19" fmla="*/ 527710 w 609272"/>
              <a:gd name="connsiteY19" fmla="*/ 511035 h 523426"/>
              <a:gd name="connsiteX20" fmla="*/ 501602 w 609272"/>
              <a:gd name="connsiteY20" fmla="*/ 523426 h 523426"/>
              <a:gd name="connsiteX21" fmla="*/ 472118 w 609272"/>
              <a:gd name="connsiteY21" fmla="*/ 455523 h 523426"/>
              <a:gd name="connsiteX22" fmla="*/ 481251 w 609272"/>
              <a:gd name="connsiteY22" fmla="*/ 445610 h 523426"/>
              <a:gd name="connsiteX23" fmla="*/ 371160 w 609272"/>
              <a:gd name="connsiteY23" fmla="*/ 410816 h 523426"/>
              <a:gd name="connsiteX24" fmla="*/ 291446 w 609272"/>
              <a:gd name="connsiteY24" fmla="*/ 332405 h 523426"/>
              <a:gd name="connsiteX25" fmla="*/ 268713 w 609272"/>
              <a:gd name="connsiteY25" fmla="*/ 300088 h 523426"/>
              <a:gd name="connsiteX26" fmla="*/ 243895 w 609272"/>
              <a:gd name="connsiteY26" fmla="*/ 261725 h 523426"/>
              <a:gd name="connsiteX27" fmla="*/ 186814 w 609272"/>
              <a:gd name="connsiteY27" fmla="*/ 184405 h 523426"/>
              <a:gd name="connsiteX28" fmla="*/ 54188 w 609272"/>
              <a:gd name="connsiteY28" fmla="*/ 133452 h 523426"/>
              <a:gd name="connsiteX29" fmla="*/ 37908 w 609272"/>
              <a:gd name="connsiteY29" fmla="*/ 133849 h 523426"/>
              <a:gd name="connsiteX30" fmla="*/ 35526 w 609272"/>
              <a:gd name="connsiteY30" fmla="*/ 133948 h 523426"/>
              <a:gd name="connsiteX31" fmla="*/ 37908 w 609272"/>
              <a:gd name="connsiteY31" fmla="*/ 55339 h 523426"/>
              <a:gd name="connsiteX32" fmla="*/ 54586 w 609272"/>
              <a:gd name="connsiteY32" fmla="*/ 54942 h 523426"/>
              <a:gd name="connsiteX33" fmla="*/ 499664 w 609272"/>
              <a:gd name="connsiteY33" fmla="*/ 55 h 523426"/>
              <a:gd name="connsiteX34" fmla="*/ 527712 w 609272"/>
              <a:gd name="connsiteY34" fmla="*/ 12333 h 523426"/>
              <a:gd name="connsiteX35" fmla="*/ 598490 w 609272"/>
              <a:gd name="connsiteY35" fmla="*/ 88858 h 523426"/>
              <a:gd name="connsiteX36" fmla="*/ 596505 w 609272"/>
              <a:gd name="connsiteY36" fmla="*/ 144467 h 523426"/>
              <a:gd name="connsiteX37" fmla="*/ 533568 w 609272"/>
              <a:gd name="connsiteY37" fmla="*/ 220992 h 523426"/>
              <a:gd name="connsiteX38" fmla="*/ 477978 w 609272"/>
              <a:gd name="connsiteY38" fmla="*/ 220992 h 523426"/>
              <a:gd name="connsiteX39" fmla="*/ 477978 w 609272"/>
              <a:gd name="connsiteY39" fmla="*/ 165383 h 523426"/>
              <a:gd name="connsiteX40" fmla="*/ 485125 w 609272"/>
              <a:gd name="connsiteY40" fmla="*/ 156759 h 523426"/>
              <a:gd name="connsiteX41" fmla="*/ 382878 w 609272"/>
              <a:gd name="connsiteY41" fmla="*/ 204240 h 523426"/>
              <a:gd name="connsiteX42" fmla="*/ 350318 w 609272"/>
              <a:gd name="connsiteY42" fmla="*/ 243493 h 523426"/>
              <a:gd name="connsiteX43" fmla="*/ 334037 w 609272"/>
              <a:gd name="connsiteY43" fmla="*/ 218315 h 523426"/>
              <a:gd name="connsiteX44" fmla="*/ 316268 w 609272"/>
              <a:gd name="connsiteY44" fmla="*/ 190759 h 523426"/>
              <a:gd name="connsiteX45" fmla="*/ 304753 w 609272"/>
              <a:gd name="connsiteY45" fmla="*/ 174106 h 523426"/>
              <a:gd name="connsiteX46" fmla="*/ 371164 w 609272"/>
              <a:gd name="connsiteY46" fmla="*/ 112648 h 523426"/>
              <a:gd name="connsiteX47" fmla="*/ 481254 w 609272"/>
              <a:gd name="connsiteY47" fmla="*/ 77756 h 523426"/>
              <a:gd name="connsiteX48" fmla="*/ 472121 w 609272"/>
              <a:gd name="connsiteY48" fmla="*/ 67843 h 523426"/>
              <a:gd name="connsiteX49" fmla="*/ 499664 w 609272"/>
              <a:gd name="connsiteY49" fmla="*/ 55 h 52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09272" h="523426">
                <a:moveTo>
                  <a:pt x="231569" y="280751"/>
                </a:moveTo>
                <a:cubicBezTo>
                  <a:pt x="238020" y="290960"/>
                  <a:pt x="244670" y="301366"/>
                  <a:pt x="251519" y="311575"/>
                </a:cubicBezTo>
                <a:cubicBezTo>
                  <a:pt x="259757" y="323964"/>
                  <a:pt x="268888" y="336848"/>
                  <a:pt x="278714" y="349634"/>
                </a:cubicBezTo>
                <a:cubicBezTo>
                  <a:pt x="219063" y="427535"/>
                  <a:pt x="144028" y="473324"/>
                  <a:pt x="37927" y="467972"/>
                </a:cubicBezTo>
                <a:cubicBezTo>
                  <a:pt x="-12493" y="465395"/>
                  <a:pt x="-12791" y="386899"/>
                  <a:pt x="37927" y="389476"/>
                </a:cubicBezTo>
                <a:cubicBezTo>
                  <a:pt x="94402" y="392350"/>
                  <a:pt x="146708" y="381151"/>
                  <a:pt x="186806" y="339029"/>
                </a:cubicBezTo>
                <a:cubicBezTo>
                  <a:pt x="203878" y="321089"/>
                  <a:pt x="218170" y="301267"/>
                  <a:pt x="231569" y="280751"/>
                </a:cubicBezTo>
                <a:close/>
                <a:moveTo>
                  <a:pt x="54586" y="54942"/>
                </a:moveTo>
                <a:cubicBezTo>
                  <a:pt x="159416" y="54942"/>
                  <a:pt x="232777" y="106985"/>
                  <a:pt x="291446" y="191046"/>
                </a:cubicBezTo>
                <a:cubicBezTo>
                  <a:pt x="294027" y="194714"/>
                  <a:pt x="296508" y="198283"/>
                  <a:pt x="299090" y="202050"/>
                </a:cubicBezTo>
                <a:cubicBezTo>
                  <a:pt x="312094" y="221876"/>
                  <a:pt x="324503" y="242098"/>
                  <a:pt x="337607" y="261725"/>
                </a:cubicBezTo>
                <a:cubicBezTo>
                  <a:pt x="351207" y="281948"/>
                  <a:pt x="365700" y="301476"/>
                  <a:pt x="382874" y="319121"/>
                </a:cubicBezTo>
                <a:cubicBezTo>
                  <a:pt x="413052" y="350248"/>
                  <a:pt x="447400" y="363035"/>
                  <a:pt x="485123" y="366604"/>
                </a:cubicBezTo>
                <a:cubicBezTo>
                  <a:pt x="482740" y="363729"/>
                  <a:pt x="480457" y="360855"/>
                  <a:pt x="477975" y="357980"/>
                </a:cubicBezTo>
                <a:cubicBezTo>
                  <a:pt x="464177" y="341624"/>
                  <a:pt x="461894" y="318526"/>
                  <a:pt x="477975" y="302468"/>
                </a:cubicBezTo>
                <a:cubicBezTo>
                  <a:pt x="485321" y="295132"/>
                  <a:pt x="496341" y="290969"/>
                  <a:pt x="507062" y="290969"/>
                </a:cubicBezTo>
                <a:cubicBezTo>
                  <a:pt x="517088" y="290969"/>
                  <a:pt x="526916" y="294537"/>
                  <a:pt x="533567" y="302468"/>
                </a:cubicBezTo>
                <a:cubicBezTo>
                  <a:pt x="554910" y="327646"/>
                  <a:pt x="575162" y="353717"/>
                  <a:pt x="596505" y="378995"/>
                </a:cubicBezTo>
                <a:cubicBezTo>
                  <a:pt x="610303" y="392873"/>
                  <a:pt x="615664" y="415970"/>
                  <a:pt x="598490" y="434507"/>
                </a:cubicBezTo>
                <a:lnTo>
                  <a:pt x="527710" y="511035"/>
                </a:lnTo>
                <a:cubicBezTo>
                  <a:pt x="519669" y="519758"/>
                  <a:pt x="510437" y="523426"/>
                  <a:pt x="501602" y="523426"/>
                </a:cubicBezTo>
                <a:cubicBezTo>
                  <a:pt x="472218" y="523426"/>
                  <a:pt x="445812" y="484072"/>
                  <a:pt x="472118" y="455523"/>
                </a:cubicBezTo>
                <a:lnTo>
                  <a:pt x="481251" y="445610"/>
                </a:lnTo>
                <a:cubicBezTo>
                  <a:pt x="442635" y="442834"/>
                  <a:pt x="405508" y="433021"/>
                  <a:pt x="371160" y="410816"/>
                </a:cubicBezTo>
                <a:cubicBezTo>
                  <a:pt x="339493" y="390197"/>
                  <a:pt x="313980" y="362441"/>
                  <a:pt x="291446" y="332405"/>
                </a:cubicBezTo>
                <a:cubicBezTo>
                  <a:pt x="283504" y="321798"/>
                  <a:pt x="275959" y="310993"/>
                  <a:pt x="268713" y="300088"/>
                </a:cubicBezTo>
                <a:cubicBezTo>
                  <a:pt x="260175" y="287499"/>
                  <a:pt x="252134" y="274513"/>
                  <a:pt x="243895" y="261725"/>
                </a:cubicBezTo>
                <a:cubicBezTo>
                  <a:pt x="226721" y="234564"/>
                  <a:pt x="209150" y="207799"/>
                  <a:pt x="186814" y="184405"/>
                </a:cubicBezTo>
                <a:cubicBezTo>
                  <a:pt x="150580" y="146240"/>
                  <a:pt x="104420" y="133452"/>
                  <a:pt x="54188" y="133452"/>
                </a:cubicBezTo>
                <a:cubicBezTo>
                  <a:pt x="48729" y="133452"/>
                  <a:pt x="43368" y="133651"/>
                  <a:pt x="37908" y="133849"/>
                </a:cubicBezTo>
                <a:cubicBezTo>
                  <a:pt x="37114" y="133948"/>
                  <a:pt x="36320" y="133948"/>
                  <a:pt x="35526" y="133948"/>
                </a:cubicBezTo>
                <a:cubicBezTo>
                  <a:pt x="-12720" y="133948"/>
                  <a:pt x="-11727" y="57916"/>
                  <a:pt x="37908" y="55339"/>
                </a:cubicBezTo>
                <a:cubicBezTo>
                  <a:pt x="43567" y="55041"/>
                  <a:pt x="49126" y="54942"/>
                  <a:pt x="54586" y="54942"/>
                </a:cubicBezTo>
                <a:close/>
                <a:moveTo>
                  <a:pt x="499664" y="55"/>
                </a:moveTo>
                <a:cubicBezTo>
                  <a:pt x="509173" y="-498"/>
                  <a:pt x="519100" y="3015"/>
                  <a:pt x="527712" y="12333"/>
                </a:cubicBezTo>
                <a:lnTo>
                  <a:pt x="598490" y="88858"/>
                </a:lnTo>
                <a:cubicBezTo>
                  <a:pt x="615664" y="107394"/>
                  <a:pt x="610303" y="130590"/>
                  <a:pt x="596505" y="144467"/>
                </a:cubicBezTo>
                <a:cubicBezTo>
                  <a:pt x="575162" y="169645"/>
                  <a:pt x="554911" y="195715"/>
                  <a:pt x="533568" y="220992"/>
                </a:cubicBezTo>
                <a:cubicBezTo>
                  <a:pt x="519770" y="237347"/>
                  <a:pt x="492173" y="235068"/>
                  <a:pt x="477978" y="220992"/>
                </a:cubicBezTo>
                <a:cubicBezTo>
                  <a:pt x="461896" y="204834"/>
                  <a:pt x="464179" y="181837"/>
                  <a:pt x="477978" y="165383"/>
                </a:cubicBezTo>
                <a:cubicBezTo>
                  <a:pt x="480360" y="162607"/>
                  <a:pt x="482743" y="159633"/>
                  <a:pt x="485125" y="156759"/>
                </a:cubicBezTo>
                <a:cubicBezTo>
                  <a:pt x="447403" y="160327"/>
                  <a:pt x="413056" y="173114"/>
                  <a:pt x="382878" y="204240"/>
                </a:cubicBezTo>
                <a:cubicBezTo>
                  <a:pt x="370866" y="216531"/>
                  <a:pt x="360244" y="229814"/>
                  <a:pt x="350318" y="243493"/>
                </a:cubicBezTo>
                <a:cubicBezTo>
                  <a:pt x="344858" y="235266"/>
                  <a:pt x="339497" y="226840"/>
                  <a:pt x="334037" y="218315"/>
                </a:cubicBezTo>
                <a:cubicBezTo>
                  <a:pt x="328280" y="209295"/>
                  <a:pt x="322324" y="199878"/>
                  <a:pt x="316268" y="190759"/>
                </a:cubicBezTo>
                <a:cubicBezTo>
                  <a:pt x="312496" y="185009"/>
                  <a:pt x="308624" y="179458"/>
                  <a:pt x="304753" y="174106"/>
                </a:cubicBezTo>
                <a:cubicBezTo>
                  <a:pt x="324011" y="150613"/>
                  <a:pt x="345553" y="129301"/>
                  <a:pt x="371164" y="112648"/>
                </a:cubicBezTo>
                <a:cubicBezTo>
                  <a:pt x="405511" y="90345"/>
                  <a:pt x="442638" y="80531"/>
                  <a:pt x="481254" y="77756"/>
                </a:cubicBezTo>
                <a:lnTo>
                  <a:pt x="472121" y="67843"/>
                </a:lnTo>
                <a:cubicBezTo>
                  <a:pt x="446361" y="39964"/>
                  <a:pt x="471134" y="1714"/>
                  <a:pt x="499664" y="55"/>
                </a:cubicBezTo>
                <a:close/>
              </a:path>
            </a:pathLst>
          </a:custGeom>
          <a:solidFill>
            <a:srgbClr val="FFFF00"/>
          </a:solidFill>
          <a:ln>
            <a:solidFill>
              <a:schemeClr val="tx1"/>
            </a:solidFill>
          </a:ln>
        </p:spPr>
      </p:sp>
    </p:spTree>
    <p:extLst>
      <p:ext uri="{BB962C8B-B14F-4D97-AF65-F5344CB8AC3E}">
        <p14:creationId xmlns:p14="http://schemas.microsoft.com/office/powerpoint/2010/main" val="8669305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aphicFrame>
        <p:nvGraphicFramePr>
          <p:cNvPr id="7" name="6 Gráfico"/>
          <p:cNvGraphicFramePr/>
          <p:nvPr>
            <p:extLst>
              <p:ext uri="{D42A27DB-BD31-4B8C-83A1-F6EECF244321}">
                <p14:modId xmlns:p14="http://schemas.microsoft.com/office/powerpoint/2010/main" val="294215415"/>
              </p:ext>
            </p:extLst>
          </p:nvPr>
        </p:nvGraphicFramePr>
        <p:xfrm>
          <a:off x="334566" y="1412776"/>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7 CuadroTexto"/>
          <p:cNvSpPr txBox="1"/>
          <p:nvPr/>
        </p:nvSpPr>
        <p:spPr>
          <a:xfrm>
            <a:off x="1558702" y="899428"/>
            <a:ext cx="3960440"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9"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3816768" cy="0"/>
          </a:xfrm>
          <a:prstGeom prst="line">
            <a:avLst/>
          </a:prstGeom>
          <a:ln/>
        </p:spPr>
        <p:style>
          <a:lnRef idx="3">
            <a:schemeClr val="accent1"/>
          </a:lnRef>
          <a:fillRef idx="0">
            <a:schemeClr val="accent1"/>
          </a:fillRef>
          <a:effectRef idx="2">
            <a:schemeClr val="accent1"/>
          </a:effectRef>
          <a:fontRef idx="minor">
            <a:schemeClr val="tx1"/>
          </a:fontRef>
        </p:style>
      </p:cxnSp>
      <p:sp>
        <p:nvSpPr>
          <p:cNvPr id="10"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1"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728882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836753650"/>
              </p:ext>
            </p:extLst>
          </p:nvPr>
        </p:nvGraphicFramePr>
        <p:xfrm>
          <a:off x="406574" y="1340768"/>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486694" y="899428"/>
            <a:ext cx="410445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OBLIGADOS A LLEVAR CONTABILIDAD</a:t>
            </a:r>
            <a:endParaRPr lang="es-MX" b="1" dirty="0">
              <a:latin typeface="Andalus" panose="02020603050405020304" pitchFamily="18" charset="-78"/>
              <a:cs typeface="Andalus" panose="02020603050405020304" pitchFamily="18" charset="-78"/>
            </a:endParaRPr>
          </a:p>
        </p:txBody>
      </p:sp>
      <p:cxnSp>
        <p:nvCxnSpPr>
          <p:cNvPr id="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3816768" cy="0"/>
          </a:xfrm>
          <a:prstGeom prst="line">
            <a:avLst/>
          </a:prstGeom>
          <a:ln/>
        </p:spPr>
        <p:style>
          <a:lnRef idx="3">
            <a:schemeClr val="accent1"/>
          </a:lnRef>
          <a:fillRef idx="0">
            <a:schemeClr val="accent1"/>
          </a:fillRef>
          <a:effectRef idx="2">
            <a:schemeClr val="accent1"/>
          </a:effectRef>
          <a:fontRef idx="minor">
            <a:schemeClr val="tx1"/>
          </a:fontRef>
        </p:style>
      </p:cxn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25993974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02524901"/>
              </p:ext>
            </p:extLst>
          </p:nvPr>
        </p:nvGraphicFramePr>
        <p:xfrm>
          <a:off x="910630" y="1412776"/>
          <a:ext cx="10061780" cy="4607935"/>
        </p:xfrm>
        <a:graphic>
          <a:graphicData uri="http://schemas.openxmlformats.org/drawingml/2006/table">
            <a:tbl>
              <a:tblPr firstRow="1" firstCol="1" lastRow="1" bandRow="1">
                <a:tableStyleId>{BC89EF96-8CEA-46FF-86C4-4CE0E7609802}</a:tableStyleId>
              </a:tblPr>
              <a:tblGrid>
                <a:gridCol w="1604010"/>
                <a:gridCol w="1798423"/>
                <a:gridCol w="1423307"/>
                <a:gridCol w="1424384"/>
                <a:gridCol w="1424384"/>
                <a:gridCol w="1193636"/>
                <a:gridCol w="1193636"/>
              </a:tblGrid>
              <a:tr h="400690">
                <a:tc>
                  <a:txBody>
                    <a:bodyPr/>
                    <a:lstStyle/>
                    <a:p>
                      <a:pPr algn="ctr">
                        <a:spcAft>
                          <a:spcPts val="0"/>
                        </a:spcAft>
                      </a:pPr>
                      <a:r>
                        <a:rPr lang="es-EC" sz="1400" dirty="0" smtClean="0">
                          <a:effectLst/>
                          <a:latin typeface="Andalus" panose="02020603050405020304" pitchFamily="18" charset="-78"/>
                          <a:cs typeface="Andalus" panose="02020603050405020304" pitchFamily="18" charset="-78"/>
                        </a:rPr>
                        <a:t>INDICADOR</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tcPr>
                </a:tc>
                <a:tc>
                  <a:txBody>
                    <a:bodyPr/>
                    <a:lstStyle/>
                    <a:p>
                      <a:pPr algn="ctr">
                        <a:spcAft>
                          <a:spcPts val="0"/>
                        </a:spcAft>
                      </a:pPr>
                      <a:r>
                        <a:rPr lang="es-MX" sz="1400" b="1" dirty="0" smtClean="0">
                          <a:effectLst/>
                          <a:latin typeface="Andalus" panose="02020603050405020304" pitchFamily="18" charset="-78"/>
                          <a:cs typeface="Andalus" panose="02020603050405020304" pitchFamily="18" charset="-78"/>
                        </a:rPr>
                        <a:t>EMPRESAS</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tcP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2014</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2015</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2016</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2017</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400" b="1" dirty="0">
                          <a:effectLst/>
                          <a:latin typeface="Andalus" panose="02020603050405020304" pitchFamily="18" charset="-78"/>
                          <a:cs typeface="Andalus" panose="02020603050405020304" pitchFamily="18" charset="-78"/>
                        </a:rPr>
                        <a:t>2018</a:t>
                      </a:r>
                      <a:endParaRPr lang="es-MX" sz="1400" b="1" dirty="0">
                        <a:effectLst/>
                        <a:latin typeface="Andalus" panose="02020603050405020304" pitchFamily="18" charset="-78"/>
                        <a:ea typeface="Calibri"/>
                        <a:cs typeface="Andalus" panose="02020603050405020304" pitchFamily="18" charset="-78"/>
                      </a:endParaRPr>
                    </a:p>
                  </a:txBody>
                  <a:tcPr marL="68580" marR="68580" marT="0" marB="0" anchor="ctr"/>
                </a:tc>
              </a:tr>
              <a:tr h="200345">
                <a:tc rowSpan="21">
                  <a:txBody>
                    <a:bodyPr/>
                    <a:lstStyle/>
                    <a:p>
                      <a:pPr algn="ctr">
                        <a:spcAft>
                          <a:spcPts val="0"/>
                        </a:spcAft>
                      </a:pPr>
                      <a:r>
                        <a:rPr lang="es-MX" sz="1400" dirty="0" smtClean="0">
                          <a:effectLst/>
                          <a:latin typeface="Andalus" panose="02020603050405020304" pitchFamily="18" charset="-78"/>
                          <a:ea typeface="Calibri"/>
                          <a:cs typeface="Andalus" panose="02020603050405020304" pitchFamily="18" charset="-78"/>
                        </a:rPr>
                        <a:t>ENDEUDAMIENTO </a:t>
                      </a:r>
                    </a:p>
                    <a:p>
                      <a:pPr algn="ctr">
                        <a:spcAft>
                          <a:spcPts val="0"/>
                        </a:spcAft>
                      </a:pPr>
                      <a:r>
                        <a:rPr lang="es-MX" sz="1400" dirty="0" smtClean="0">
                          <a:effectLst/>
                          <a:latin typeface="Andalus" panose="02020603050405020304" pitchFamily="18" charset="-78"/>
                          <a:ea typeface="Calibri"/>
                          <a:cs typeface="Andalus" panose="02020603050405020304" pitchFamily="18" charset="-78"/>
                        </a:rPr>
                        <a:t>PATRIMONIAL</a:t>
                      </a:r>
                    </a:p>
                    <a:p>
                      <a:pPr algn="ctr">
                        <a:spcAft>
                          <a:spcPts val="0"/>
                        </a:spcAft>
                      </a:pPr>
                      <a:r>
                        <a:rPr lang="es-EC" sz="1200" dirty="0">
                          <a:effectLst/>
                        </a:rPr>
                        <a:t> </a:t>
                      </a:r>
                      <a:endParaRPr lang="es-MX" sz="1200" dirty="0">
                        <a:effectLst/>
                        <a:latin typeface="Times New Roman"/>
                        <a:ea typeface="Calibri"/>
                        <a:cs typeface="Times New Roman"/>
                      </a:endParaRPr>
                    </a:p>
                    <a:p>
                      <a:pPr algn="ctr">
                        <a:spcAft>
                          <a:spcPts val="0"/>
                        </a:spcAft>
                      </a:pPr>
                      <a:r>
                        <a:rPr lang="es-EC" sz="1200" dirty="0">
                          <a:effectLst/>
                        </a:rPr>
                        <a:t> </a:t>
                      </a:r>
                      <a:endParaRPr lang="es-MX" sz="1200" dirty="0">
                        <a:effectLst/>
                        <a:latin typeface="Times New Roman"/>
                        <a:ea typeface="Calibri"/>
                        <a:cs typeface="Times New Roman"/>
                      </a:endParaRPr>
                    </a:p>
                    <a:p>
                      <a:pPr algn="ctr">
                        <a:spcAft>
                          <a:spcPts val="0"/>
                        </a:spcAft>
                      </a:pPr>
                      <a:r>
                        <a:rPr lang="es-EC" sz="1200" dirty="0">
                          <a:effectLst/>
                        </a:rPr>
                        <a:t> </a:t>
                      </a:r>
                      <a:endParaRPr lang="es-MX" sz="1200" dirty="0">
                        <a:effectLst/>
                        <a:latin typeface="Times New Roman"/>
                        <a:ea typeface="Calibri"/>
                        <a:cs typeface="Times New Roman"/>
                      </a:endParaRPr>
                    </a:p>
                    <a:p>
                      <a:pPr algn="ctr">
                        <a:spcAft>
                          <a:spcPts val="0"/>
                        </a:spcAft>
                      </a:pPr>
                      <a:r>
                        <a:rPr lang="es-EC" sz="1200" dirty="0">
                          <a:effectLst/>
                        </a:rPr>
                        <a:t> </a:t>
                      </a:r>
                      <a:endParaRPr lang="es-MX" sz="1200" dirty="0">
                        <a:effectLst/>
                        <a:latin typeface="Times New Roman"/>
                        <a:ea typeface="Calibri"/>
                        <a:cs typeface="Times New Roman"/>
                      </a:endParaRPr>
                    </a:p>
                  </a:txBody>
                  <a:tcPr marL="68580" marR="68580" marT="0" marB="0" anchor="ctr">
                    <a:lnR w="12700" cap="flat" cmpd="sng" algn="ctr">
                      <a:solidFill>
                        <a:srgbClr val="FF6699"/>
                      </a:solidFill>
                      <a:prstDash val="solid"/>
                      <a:round/>
                      <a:headEnd type="none" w="med" len="med"/>
                      <a:tailEnd type="none" w="med" len="med"/>
                    </a:lnR>
                  </a:tcPr>
                </a:tc>
                <a:tc>
                  <a:txBody>
                    <a:bodyPr/>
                    <a:lstStyle/>
                    <a:p>
                      <a:pPr algn="ctr">
                        <a:spcAft>
                          <a:spcPts val="0"/>
                        </a:spcAft>
                      </a:pPr>
                      <a:r>
                        <a:rPr lang="es-EC" sz="1200" b="0" dirty="0">
                          <a:effectLst/>
                        </a:rPr>
                        <a:t>E01</a:t>
                      </a:r>
                      <a:endParaRPr lang="es-MX" sz="1200" b="0" dirty="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dirty="0">
                          <a:effectLst/>
                        </a:rPr>
                        <a:t>E03</a:t>
                      </a:r>
                      <a:endParaRPr lang="es-MX" sz="1200" b="0" dirty="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dirty="0">
                          <a:effectLst/>
                        </a:rPr>
                        <a:t>30%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22%</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6%</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E04</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dirty="0">
                          <a:effectLst/>
                        </a:rPr>
                        <a:t>66%</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E05</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dirty="0">
                          <a:effectLst/>
                        </a:rPr>
                        <a:t>38%</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17%</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13%</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15%</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25%</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E07</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13%</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11%</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E10</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E11</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8%</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E12</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1299%</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592%</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682%</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E15</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9%</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17%</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15%</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E16</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E19</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E20</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33%</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35%</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45%</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E21</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E23</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27%</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16%</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23%</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19%</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13%</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E26</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80%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64%</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21%</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16%</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17%</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endParaRPr lang="es-MX"/>
                    </a:p>
                  </a:txBody>
                  <a:tcPr/>
                </a:tc>
                <a:tc>
                  <a:txBody>
                    <a:bodyPr/>
                    <a:lstStyle/>
                    <a:p>
                      <a:pPr algn="ctr">
                        <a:spcAft>
                          <a:spcPts val="0"/>
                        </a:spcAft>
                      </a:pPr>
                      <a:r>
                        <a:rPr lang="es-EC" sz="1200" b="0">
                          <a:effectLst/>
                        </a:rPr>
                        <a:t>E27</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r>
              <a:tr h="200345">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b="0">
                          <a:effectLst/>
                        </a:rPr>
                        <a:t>E28</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r>
              <a:tr h="200345">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b="0">
                          <a:effectLst/>
                        </a:rPr>
                        <a:t>E31</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11%</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17%</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r>
              <a:tr h="200345">
                <a:tc v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a:txBody>
                    <a:bodyPr/>
                    <a:lstStyle/>
                    <a:p>
                      <a:pPr algn="ctr">
                        <a:spcAft>
                          <a:spcPts val="0"/>
                        </a:spcAft>
                      </a:pPr>
                      <a:r>
                        <a:rPr lang="es-EC" sz="1200" b="0">
                          <a:effectLst/>
                        </a:rPr>
                        <a:t>E34</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solidFill>
                      <a:schemeClr val="bg1"/>
                    </a:solidFill>
                  </a:tcPr>
                </a:tc>
              </a:tr>
              <a:tr h="200345">
                <a:tc vMerge="1">
                  <a:txBody>
                    <a:bodyPr/>
                    <a:lstStyle/>
                    <a:p>
                      <a:pPr algn="ctr">
                        <a:spcAft>
                          <a:spcPts val="0"/>
                        </a:spcAft>
                      </a:pPr>
                      <a:endParaRPr lang="es-MX" sz="1200" dirty="0">
                        <a:effectLst/>
                        <a:latin typeface="Times New Roman"/>
                        <a:ea typeface="Calibri"/>
                        <a:cs typeface="Times New Roman"/>
                      </a:endParaRPr>
                    </a:p>
                  </a:txBody>
                  <a:tcPr marL="68580" marR="68580" marT="0" marB="0" anchor="ctr"/>
                </a:tc>
                <a:tc>
                  <a:txBody>
                    <a:bodyPr/>
                    <a:lstStyle/>
                    <a:p>
                      <a:pPr algn="ctr">
                        <a:spcAft>
                          <a:spcPts val="0"/>
                        </a:spcAft>
                      </a:pPr>
                      <a:r>
                        <a:rPr lang="es-EC" sz="1200" b="0" dirty="0">
                          <a:effectLst/>
                        </a:rPr>
                        <a:t>E35</a:t>
                      </a:r>
                      <a:endParaRPr lang="es-MX" sz="1200" b="0" dirty="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EC" sz="1200" b="0" dirty="0">
                          <a:effectLst/>
                        </a:rPr>
                        <a:t>83%</a:t>
                      </a:r>
                      <a:endParaRPr lang="es-MX" sz="1200" b="0" dirty="0">
                        <a:effectLst/>
                        <a:latin typeface="Times New Roman"/>
                        <a:ea typeface="Calibri"/>
                        <a:cs typeface="Times New Roman"/>
                      </a:endParaRPr>
                    </a:p>
                  </a:txBody>
                  <a:tcPr marL="68580" marR="68580" marT="0" marB="0">
                    <a:lnB w="12700" cap="flat" cmpd="sng" algn="ctr">
                      <a:solidFill>
                        <a:srgbClr val="FF6699"/>
                      </a:solidFill>
                      <a:prstDash val="solid"/>
                      <a:round/>
                      <a:headEnd type="none" w="med" len="med"/>
                      <a:tailEnd type="none" w="med" len="med"/>
                    </a:lnB>
                    <a:solidFill>
                      <a:schemeClr val="bg1"/>
                    </a:solidFill>
                  </a:tcPr>
                </a:tc>
              </a:tr>
              <a:tr h="200345">
                <a:tc vMerge="1">
                  <a:txBody>
                    <a:bodyPr/>
                    <a:lstStyle/>
                    <a:p>
                      <a:pPr algn="ctr">
                        <a:spcAft>
                          <a:spcPts val="0"/>
                        </a:spcAft>
                      </a:pPr>
                      <a:endParaRPr lang="es-MX" sz="1200">
                        <a:effectLst/>
                        <a:latin typeface="Times New Roman"/>
                        <a:ea typeface="Calibri"/>
                        <a:cs typeface="Times New Roman"/>
                      </a:endParaRPr>
                    </a:p>
                  </a:txBody>
                  <a:tcPr marL="68580" marR="68580" marT="0" marB="0" anchor="ctr"/>
                </a:tc>
                <a:tc>
                  <a:txBody>
                    <a:bodyPr/>
                    <a:lstStyle/>
                    <a:p>
                      <a:pPr algn="ctr">
                        <a:spcAft>
                          <a:spcPts val="0"/>
                        </a:spcAft>
                      </a:pPr>
                      <a:r>
                        <a:rPr lang="es-EC" sz="1200" b="0">
                          <a:effectLst/>
                        </a:rPr>
                        <a:t>E37</a:t>
                      </a:r>
                      <a:endParaRPr lang="es-MX" sz="1200" b="0">
                        <a:effectLst/>
                        <a:latin typeface="Times New Roman"/>
                        <a:ea typeface="Calibri"/>
                        <a:cs typeface="Times New Roman"/>
                      </a:endParaRPr>
                    </a:p>
                  </a:txBody>
                  <a:tcPr marL="68580" marR="68580" marT="0" marB="0" anchor="ctr">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a:effectLst/>
                        </a:rPr>
                        <a:t>0%</a:t>
                      </a:r>
                      <a:endParaRPr lang="es-MX" sz="1200" b="0">
                        <a:effectLst/>
                        <a:latin typeface="Times New Roman"/>
                        <a:ea typeface="Calibri"/>
                        <a:cs typeface="Times New Roman"/>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EC" sz="1200" b="0" dirty="0">
                          <a:effectLst/>
                        </a:rPr>
                        <a:t>0%</a:t>
                      </a:r>
                      <a:endParaRPr lang="es-MX" sz="1200" b="0" dirty="0">
                        <a:effectLst/>
                        <a:latin typeface="Times New Roman"/>
                        <a:ea typeface="Calibri"/>
                        <a:cs typeface="Times New Roman"/>
                      </a:endParaRPr>
                    </a:p>
                  </a:txBody>
                  <a:tcPr marL="68580" marR="68580" marT="0" marB="0">
                    <a:lnT w="12700" cap="flat" cmpd="sng" algn="ctr">
                      <a:solidFill>
                        <a:srgbClr val="FF6699"/>
                      </a:solidFill>
                      <a:prstDash val="solid"/>
                      <a:round/>
                      <a:headEnd type="none" w="med" len="med"/>
                      <a:tailEnd type="none" w="med" len="med"/>
                    </a:lnT>
                    <a:solidFill>
                      <a:schemeClr val="bg1"/>
                    </a:solidFill>
                  </a:tcPr>
                </a:tc>
              </a:tr>
            </a:tbl>
          </a:graphicData>
        </a:graphic>
      </p:graphicFrame>
      <p:sp>
        <p:nvSpPr>
          <p:cNvPr id="4" name="3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5"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 name="7 CuadroTexto"/>
          <p:cNvSpPr txBox="1"/>
          <p:nvPr/>
        </p:nvSpPr>
        <p:spPr>
          <a:xfrm>
            <a:off x="1774382" y="827764"/>
            <a:ext cx="4680864"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INDICADOR ENDEUDAMIENTO PATRIMONIAL</a:t>
            </a:r>
            <a:endParaRPr lang="es-MX" b="1" dirty="0">
              <a:latin typeface="Andalus" panose="02020603050405020304" pitchFamily="18" charset="-78"/>
              <a:cs typeface="Andalus" panose="02020603050405020304" pitchFamily="18" charset="-78"/>
            </a:endParaRPr>
          </a:p>
        </p:txBody>
      </p: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198318" y="765048"/>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320668" y="909064"/>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cxnSp>
        <p:nvCxnSpPr>
          <p:cNvPr id="11"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846390" y="1106825"/>
            <a:ext cx="4464840"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87499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335327907"/>
              </p:ext>
            </p:extLst>
          </p:nvPr>
        </p:nvGraphicFramePr>
        <p:xfrm>
          <a:off x="262558" y="1412776"/>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486694" y="899428"/>
            <a:ext cx="446449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1048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7557749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840859937"/>
              </p:ext>
            </p:extLst>
          </p:nvPr>
        </p:nvGraphicFramePr>
        <p:xfrm>
          <a:off x="406574" y="1412776"/>
          <a:ext cx="1152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4"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6 CuadroTexto"/>
          <p:cNvSpPr txBox="1"/>
          <p:nvPr/>
        </p:nvSpPr>
        <p:spPr>
          <a:xfrm>
            <a:off x="1486694" y="899428"/>
            <a:ext cx="446449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NO OBLIGADOS A LLEVAR CONTABILIDAD</a:t>
            </a:r>
            <a:endParaRPr lang="es-MX" b="1" dirty="0">
              <a:latin typeface="Andalus" panose="02020603050405020304" pitchFamily="18" charset="-78"/>
              <a:cs typeface="Andalus" panose="02020603050405020304" pitchFamily="18" charset="-78"/>
            </a:endParaRPr>
          </a:p>
        </p:txBody>
      </p:sp>
      <p:cxnSp>
        <p:nvCxnSpPr>
          <p:cNvPr id="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1048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0"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16535854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922357749"/>
              </p:ext>
            </p:extLst>
          </p:nvPr>
        </p:nvGraphicFramePr>
        <p:xfrm>
          <a:off x="334566" y="1844824"/>
          <a:ext cx="11477749" cy="2952327"/>
        </p:xfrm>
        <a:graphic>
          <a:graphicData uri="http://schemas.openxmlformats.org/drawingml/2006/table">
            <a:tbl>
              <a:tblPr firstCol="1" lastRow="1" bandRow="1">
                <a:tableStyleId>{BC89EF96-8CEA-46FF-86C4-4CE0E7609802}</a:tableStyleId>
              </a:tblPr>
              <a:tblGrid>
                <a:gridCol w="2160240"/>
                <a:gridCol w="1462543"/>
                <a:gridCol w="1309161"/>
                <a:gridCol w="1309161"/>
                <a:gridCol w="1309161"/>
                <a:gridCol w="1309161"/>
                <a:gridCol w="1309161"/>
                <a:gridCol w="1309161"/>
              </a:tblGrid>
              <a:tr h="1312146">
                <a:tc>
                  <a:txBody>
                    <a:bodyPr/>
                    <a:lstStyle/>
                    <a:p>
                      <a:pPr algn="ctr">
                        <a:spcAft>
                          <a:spcPts val="0"/>
                        </a:spcAft>
                      </a:pPr>
                      <a:r>
                        <a:rPr lang="es-MX" sz="1200" dirty="0" smtClean="0">
                          <a:effectLst/>
                          <a:latin typeface="Andalus" panose="02020603050405020304" pitchFamily="18" charset="-78"/>
                          <a:cs typeface="Andalus" panose="02020603050405020304" pitchFamily="18" charset="-78"/>
                        </a:rPr>
                        <a:t>INDICADOR</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EMPRESAS INFORMACIÓN COMPLETA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EMPRESAS INFORMACIÓN INCOMPLETA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TOTAL DE EMPRESAS</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EMPRESAS CONDICIÓN FAVORABLE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lnB w="12700" cap="flat" cmpd="sng" algn="ctr">
                      <a:solidFill>
                        <a:srgbClr val="FF6699"/>
                      </a:solidFill>
                      <a:prstDash val="solid"/>
                      <a:round/>
                      <a:headEnd type="none" w="med" len="med"/>
                      <a:tailEnd type="none" w="med" len="med"/>
                    </a:lnB>
                  </a:tcP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 EMPRESAS CONDICIÓN DESFAVORABLE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FAVORABLE EMPRESAS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MX" sz="1200" b="1" dirty="0" smtClean="0">
                          <a:effectLst/>
                          <a:latin typeface="Andalus" panose="02020603050405020304" pitchFamily="18" charset="-78"/>
                          <a:cs typeface="Andalus" panose="02020603050405020304" pitchFamily="18" charset="-78"/>
                        </a:rPr>
                        <a:t>% DESFAVORABLES OLLC-NOLLC</a:t>
                      </a:r>
                      <a:endParaRPr lang="es-MX" sz="1200" b="1" dirty="0">
                        <a:effectLst/>
                        <a:latin typeface="Andalus" panose="02020603050405020304" pitchFamily="18" charset="-78"/>
                        <a:ea typeface="Calibri"/>
                        <a:cs typeface="Andalus" panose="02020603050405020304" pitchFamily="18" charset="-78"/>
                      </a:endParaRPr>
                    </a:p>
                  </a:txBody>
                  <a:tcPr marL="68580" marR="68580" marT="0" marB="0" anchor="ctr"/>
                </a:tc>
              </a:tr>
              <a:tr h="328036">
                <a:tc>
                  <a:txBody>
                    <a:bodyPr/>
                    <a:lstStyle/>
                    <a:p>
                      <a:pPr algn="ctr">
                        <a:spcAft>
                          <a:spcPts val="0"/>
                        </a:spcAft>
                      </a:pPr>
                      <a:r>
                        <a:rPr lang="es-MX" sz="1200" dirty="0" smtClean="0">
                          <a:effectLst/>
                          <a:latin typeface="Andalus" panose="02020603050405020304" pitchFamily="18" charset="-78"/>
                          <a:cs typeface="Andalus" panose="02020603050405020304" pitchFamily="18" charset="-78"/>
                        </a:rPr>
                        <a:t>RAZÓN CORRIENTE</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rowSpan="4">
                  <a:txBody>
                    <a:bodyPr/>
                    <a:lstStyle/>
                    <a:p>
                      <a:pPr algn="ctr">
                        <a:spcAft>
                          <a:spcPts val="0"/>
                        </a:spcAft>
                      </a:pPr>
                      <a:r>
                        <a:rPr lang="es-MX" sz="1200" b="0" dirty="0">
                          <a:effectLst/>
                          <a:latin typeface="Andalus" panose="02020603050405020304" pitchFamily="18" charset="-78"/>
                          <a:cs typeface="Andalus" panose="02020603050405020304" pitchFamily="18" charset="-78"/>
                        </a:rPr>
                        <a:t>17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c rowSpan="4">
                  <a:txBody>
                    <a:bodyPr/>
                    <a:lstStyle/>
                    <a:p>
                      <a:pPr algn="ctr">
                        <a:spcAft>
                          <a:spcPts val="0"/>
                        </a:spcAft>
                      </a:pPr>
                      <a:r>
                        <a:rPr lang="es-MX" sz="1200" b="0" dirty="0">
                          <a:effectLst/>
                          <a:latin typeface="Andalus" panose="02020603050405020304" pitchFamily="18" charset="-78"/>
                          <a:cs typeface="Andalus" panose="02020603050405020304" pitchFamily="18" charset="-78"/>
                        </a:rPr>
                        <a:t>20</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T w="12700" cap="flat" cmpd="sng" algn="ctr">
                      <a:solidFill>
                        <a:srgbClr val="FF6699"/>
                      </a:solidFill>
                      <a:prstDash val="solid"/>
                      <a:round/>
                      <a:headEnd type="none" w="med" len="med"/>
                      <a:tailEnd type="none" w="med" len="med"/>
                    </a:lnT>
                    <a:solidFill>
                      <a:schemeClr val="bg1"/>
                    </a:solidFill>
                  </a:tcPr>
                </a:tc>
                <a:tc rowSpan="4">
                  <a:txBody>
                    <a:bodyPr/>
                    <a:lstStyle/>
                    <a:p>
                      <a:pPr algn="ctr">
                        <a:spcAft>
                          <a:spcPts val="0"/>
                        </a:spcAft>
                      </a:pPr>
                      <a:r>
                        <a:rPr lang="es-MX" sz="1200" b="0" dirty="0">
                          <a:effectLst/>
                          <a:latin typeface="Andalus" panose="02020603050405020304" pitchFamily="18" charset="-78"/>
                          <a:cs typeface="Andalus" panose="02020603050405020304" pitchFamily="18" charset="-78"/>
                        </a:rPr>
                        <a:t>37</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MX" sz="1200" dirty="0">
                          <a:effectLst/>
                          <a:latin typeface="Andalus" panose="02020603050405020304" pitchFamily="18" charset="-78"/>
                          <a:cs typeface="Andalus" panose="02020603050405020304" pitchFamily="18" charset="-78"/>
                        </a:rPr>
                        <a:t>15</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MX" sz="1200" dirty="0">
                          <a:effectLst/>
                          <a:latin typeface="Andalus" panose="02020603050405020304" pitchFamily="18" charset="-78"/>
                          <a:cs typeface="Andalus" panose="02020603050405020304" pitchFamily="18" charset="-78"/>
                        </a:rPr>
                        <a:t>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MX" sz="1200" dirty="0">
                          <a:effectLst/>
                          <a:latin typeface="Andalus" panose="02020603050405020304" pitchFamily="18" charset="-78"/>
                          <a:cs typeface="Andalus" panose="02020603050405020304" pitchFamily="18" charset="-78"/>
                        </a:rPr>
                        <a:t>88.24%</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11.76%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r>
              <a:tr h="328036">
                <a:tc>
                  <a:txBody>
                    <a:bodyPr/>
                    <a:lstStyle/>
                    <a:p>
                      <a:pPr algn="ctr">
                        <a:spcAft>
                          <a:spcPts val="0"/>
                        </a:spcAft>
                      </a:pPr>
                      <a:r>
                        <a:rPr lang="es-MX" sz="1200" dirty="0" smtClean="0">
                          <a:effectLst/>
                          <a:latin typeface="Andalus" panose="02020603050405020304" pitchFamily="18" charset="-78"/>
                          <a:cs typeface="Andalus" panose="02020603050405020304" pitchFamily="18" charset="-78"/>
                        </a:rPr>
                        <a:t>CAPITAL DE TRABAJO</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a:spcAft>
                          <a:spcPts val="0"/>
                        </a:spcAft>
                      </a:pPr>
                      <a:r>
                        <a:rPr lang="es-MX" sz="1200">
                          <a:effectLst/>
                          <a:latin typeface="Andalus" panose="02020603050405020304" pitchFamily="18" charset="-78"/>
                          <a:cs typeface="Andalus" panose="02020603050405020304" pitchFamily="18" charset="-78"/>
                        </a:rPr>
                        <a:t>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88.24%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11.76%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solidFill>
                      <a:schemeClr val="bg1"/>
                    </a:solidFill>
                  </a:tcPr>
                </a:tc>
              </a:tr>
              <a:tr h="328036">
                <a:tc>
                  <a:txBody>
                    <a:bodyPr/>
                    <a:lstStyle/>
                    <a:p>
                      <a:pPr algn="ctr">
                        <a:spcAft>
                          <a:spcPts val="0"/>
                        </a:spcAft>
                      </a:pPr>
                      <a:r>
                        <a:rPr lang="es-MX" sz="1200" dirty="0" smtClean="0">
                          <a:effectLst/>
                          <a:latin typeface="Andalus" panose="02020603050405020304" pitchFamily="18" charset="-78"/>
                          <a:cs typeface="Andalus" panose="02020603050405020304" pitchFamily="18" charset="-78"/>
                        </a:rPr>
                        <a:t>RAZÓN DE DEUDA</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a:spcAft>
                          <a:spcPts val="0"/>
                        </a:spcAft>
                      </a:pPr>
                      <a:r>
                        <a:rPr lang="es-MX" sz="1200" dirty="0">
                          <a:effectLst/>
                          <a:latin typeface="Andalus" panose="02020603050405020304" pitchFamily="18" charset="-78"/>
                          <a:cs typeface="Andalus" panose="02020603050405020304" pitchFamily="18" charset="-78"/>
                        </a:rPr>
                        <a:t>12</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70.59%</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B w="12700" cap="flat" cmpd="sng" algn="ctr">
                      <a:solidFill>
                        <a:srgbClr val="FF6699"/>
                      </a:solidFill>
                      <a:prstDash val="solid"/>
                      <a:round/>
                      <a:headEnd type="none" w="med" len="med"/>
                      <a:tailEnd type="none" w="med" len="med"/>
                    </a:lnB>
                    <a:solidFill>
                      <a:schemeClr val="bg1"/>
                    </a:solidFill>
                  </a:tcPr>
                </a:tc>
                <a:tc>
                  <a:txBody>
                    <a:bodyPr/>
                    <a:lstStyle/>
                    <a:p>
                      <a:pPr algn="ctr">
                        <a:spcAft>
                          <a:spcPts val="0"/>
                        </a:spcAft>
                      </a:pPr>
                      <a:r>
                        <a:rPr lang="es-MX" sz="1200">
                          <a:effectLst/>
                          <a:latin typeface="Andalus" panose="02020603050405020304" pitchFamily="18" charset="-78"/>
                          <a:cs typeface="Andalus" panose="02020603050405020304" pitchFamily="18" charset="-78"/>
                        </a:rPr>
                        <a:t>29.41%</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B w="12700" cap="flat" cmpd="sng" algn="ctr">
                      <a:solidFill>
                        <a:srgbClr val="FF6699"/>
                      </a:solidFill>
                      <a:prstDash val="solid"/>
                      <a:round/>
                      <a:headEnd type="none" w="med" len="med"/>
                      <a:tailEnd type="none" w="med" len="med"/>
                    </a:lnB>
                    <a:solidFill>
                      <a:schemeClr val="bg1"/>
                    </a:solidFill>
                  </a:tcPr>
                </a:tc>
              </a:tr>
              <a:tr h="656073">
                <a:tc>
                  <a:txBody>
                    <a:bodyPr/>
                    <a:lstStyle/>
                    <a:p>
                      <a:pPr algn="ctr">
                        <a:spcAft>
                          <a:spcPts val="0"/>
                        </a:spcAft>
                      </a:pPr>
                      <a:r>
                        <a:rPr lang="es-MX" sz="1200" dirty="0" smtClean="0">
                          <a:effectLst/>
                          <a:latin typeface="Andalus" panose="02020603050405020304" pitchFamily="18" charset="-78"/>
                          <a:cs typeface="Andalus" panose="02020603050405020304" pitchFamily="18" charset="-78"/>
                        </a:rPr>
                        <a:t>ENDEUDAMIENTO PATRIMONIAL</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a:spcAft>
                          <a:spcPts val="0"/>
                        </a:spcAft>
                      </a:pPr>
                      <a:r>
                        <a:rPr lang="es-MX" sz="1200" b="0">
                          <a:effectLst/>
                          <a:latin typeface="Andalus" panose="02020603050405020304" pitchFamily="18" charset="-78"/>
                          <a:cs typeface="Andalus" panose="02020603050405020304" pitchFamily="18" charset="-78"/>
                        </a:rPr>
                        <a:t>11</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MX" sz="1200" b="0">
                          <a:effectLst/>
                          <a:latin typeface="Andalus" panose="02020603050405020304" pitchFamily="18" charset="-78"/>
                          <a:cs typeface="Andalus" panose="02020603050405020304" pitchFamily="18" charset="-78"/>
                        </a:rPr>
                        <a:t>6</a:t>
                      </a:r>
                      <a:endParaRPr lang="es-MX" sz="1200" b="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MX" sz="1200" b="0" dirty="0">
                          <a:effectLst/>
                          <a:latin typeface="Andalus" panose="02020603050405020304" pitchFamily="18" charset="-78"/>
                          <a:cs typeface="Andalus" panose="02020603050405020304" pitchFamily="18" charset="-78"/>
                        </a:rPr>
                        <a:t>64.71%</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R w="12700" cap="flat" cmpd="sng" algn="ctr">
                      <a:solidFill>
                        <a:srgbClr val="FF6699"/>
                      </a:solidFill>
                      <a:prstDash val="solid"/>
                      <a:round/>
                      <a:headEnd type="none" w="med" len="med"/>
                      <a:tailEnd type="none" w="med" len="med"/>
                    </a:lnR>
                    <a:lnT w="12700" cap="flat" cmpd="sng" algn="ctr">
                      <a:solidFill>
                        <a:srgbClr val="FF6699"/>
                      </a:solidFill>
                      <a:prstDash val="solid"/>
                      <a:round/>
                      <a:headEnd type="none" w="med" len="med"/>
                      <a:tailEnd type="none" w="med" len="med"/>
                    </a:lnT>
                    <a:solidFill>
                      <a:schemeClr val="bg1"/>
                    </a:solidFill>
                  </a:tcPr>
                </a:tc>
                <a:tc>
                  <a:txBody>
                    <a:bodyPr/>
                    <a:lstStyle/>
                    <a:p>
                      <a:pPr algn="ctr">
                        <a:spcAft>
                          <a:spcPts val="0"/>
                        </a:spcAft>
                      </a:pPr>
                      <a:r>
                        <a:rPr lang="es-MX" sz="1200" b="0" dirty="0">
                          <a:effectLst/>
                          <a:latin typeface="Andalus" panose="02020603050405020304" pitchFamily="18" charset="-78"/>
                          <a:cs typeface="Andalus" panose="02020603050405020304" pitchFamily="18" charset="-78"/>
                        </a:rPr>
                        <a:t>35.29%</a:t>
                      </a:r>
                      <a:endParaRPr lang="es-MX" sz="1200" b="0" dirty="0">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rgbClr val="FF6699"/>
                      </a:solidFill>
                      <a:prstDash val="solid"/>
                      <a:round/>
                      <a:headEnd type="none" w="med" len="med"/>
                      <a:tailEnd type="none" w="med" len="med"/>
                    </a:lnL>
                    <a:lnT w="12700" cap="flat" cmpd="sng" algn="ctr">
                      <a:solidFill>
                        <a:srgbClr val="FF6699"/>
                      </a:solidFill>
                      <a:prstDash val="solid"/>
                      <a:round/>
                      <a:headEnd type="none" w="med" len="med"/>
                      <a:tailEnd type="none" w="med" len="med"/>
                    </a:lnT>
                    <a:solidFill>
                      <a:schemeClr val="bg1"/>
                    </a:solidFill>
                  </a:tcPr>
                </a:tc>
              </a:tr>
            </a:tbl>
          </a:graphicData>
        </a:graphic>
      </p:graphicFrame>
      <p:sp>
        <p:nvSpPr>
          <p:cNvPr id="3" name="2 CuadroTexto"/>
          <p:cNvSpPr txBox="1"/>
          <p:nvPr/>
        </p:nvSpPr>
        <p:spPr>
          <a:xfrm>
            <a:off x="334566" y="476671"/>
            <a:ext cx="4896544" cy="461665"/>
          </a:xfrm>
          <a:prstGeom prst="rect">
            <a:avLst/>
          </a:prstGeom>
          <a:noFill/>
        </p:spPr>
        <p:txBody>
          <a:bodyPr wrap="square" rtlCol="0">
            <a:spAutoFit/>
          </a:bodyPr>
          <a:lstStyle/>
          <a:p>
            <a:pPr algn="ctr"/>
            <a:r>
              <a:rPr lang="es-MX" sz="2400" b="1" dirty="0" smtClean="0">
                <a:latin typeface="Andalus" panose="02020603050405020304" pitchFamily="18" charset="-78"/>
                <a:cs typeface="Andalus" panose="02020603050405020304" pitchFamily="18" charset="-78"/>
              </a:rPr>
              <a:t>RESULTADOS DE LOS INDICADORES</a:t>
            </a:r>
            <a:r>
              <a:rPr lang="es-MX" b="1" dirty="0" smtClean="0"/>
              <a:t> </a:t>
            </a:r>
            <a:endParaRPr lang="es-MX" b="1" dirty="0"/>
          </a:p>
        </p:txBody>
      </p:sp>
      <p:cxnSp>
        <p:nvCxnSpPr>
          <p:cNvPr id="4"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478582" y="865846"/>
            <a:ext cx="4608512"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7"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478582" y="908720"/>
            <a:ext cx="4608512"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93439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3123252337"/>
              </p:ext>
            </p:extLst>
          </p:nvPr>
        </p:nvGraphicFramePr>
        <p:xfrm>
          <a:off x="515183" y="1700808"/>
          <a:ext cx="5399405" cy="3779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172429672"/>
              </p:ext>
            </p:extLst>
          </p:nvPr>
        </p:nvGraphicFramePr>
        <p:xfrm>
          <a:off x="6167214" y="2420888"/>
          <a:ext cx="5762624" cy="1767840"/>
        </p:xfrm>
        <a:graphic>
          <a:graphicData uri="http://schemas.openxmlformats.org/drawingml/2006/table">
            <a:tbl>
              <a:tblPr firstRow="1" firstCol="1" lastRow="1" bandRow="1">
                <a:tableStyleId>{BC89EF96-8CEA-46FF-86C4-4CE0E7609802}</a:tableStyleId>
              </a:tblPr>
              <a:tblGrid>
                <a:gridCol w="1440656"/>
                <a:gridCol w="1440656"/>
                <a:gridCol w="1440656"/>
                <a:gridCol w="1440656"/>
              </a:tblGrid>
              <a:tr h="409575">
                <a:tc>
                  <a:txBody>
                    <a:bodyPr/>
                    <a:lstStyle/>
                    <a:p>
                      <a:pPr algn="ctr">
                        <a:spcAft>
                          <a:spcPts val="0"/>
                        </a:spcAft>
                      </a:pPr>
                      <a:r>
                        <a:rPr lang="es-MX" sz="1200" dirty="0">
                          <a:effectLst/>
                          <a:latin typeface="Andalus" panose="02020603050405020304" pitchFamily="18" charset="-78"/>
                          <a:cs typeface="Andalus" panose="02020603050405020304" pitchFamily="18" charset="-78"/>
                        </a:rPr>
                        <a:t>AÑOS</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MX" sz="1200" dirty="0">
                          <a:effectLst/>
                          <a:latin typeface="Andalus" panose="02020603050405020304" pitchFamily="18" charset="-78"/>
                          <a:cs typeface="Andalus" panose="02020603050405020304" pitchFamily="18" charset="-78"/>
                        </a:rPr>
                        <a:t>VENTAS PROMEDIO POR AÑO</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MX" sz="1200">
                          <a:effectLst/>
                          <a:latin typeface="Andalus" panose="02020603050405020304" pitchFamily="18" charset="-78"/>
                          <a:cs typeface="Andalus" panose="02020603050405020304" pitchFamily="18" charset="-78"/>
                        </a:rPr>
                        <a:t>DIFERENCIAS EN VENTAS ANUALES PROMEDIO</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MX" sz="1200">
                          <a:effectLst/>
                          <a:latin typeface="Andalus" panose="02020603050405020304" pitchFamily="18" charset="-78"/>
                          <a:cs typeface="Andalus" panose="02020603050405020304" pitchFamily="18" charset="-78"/>
                        </a:rPr>
                        <a:t>PORCENTAJE POR AÑOS</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r>
              <a:tr h="200025">
                <a:tc>
                  <a:txBody>
                    <a:bodyPr/>
                    <a:lstStyle/>
                    <a:p>
                      <a:pPr algn="ctr">
                        <a:spcAft>
                          <a:spcPts val="0"/>
                        </a:spcAft>
                      </a:pPr>
                      <a:r>
                        <a:rPr lang="es-MX" sz="1200">
                          <a:effectLst/>
                          <a:latin typeface="Andalus" panose="02020603050405020304" pitchFamily="18" charset="-78"/>
                          <a:cs typeface="Andalus" panose="02020603050405020304" pitchFamily="18" charset="-78"/>
                        </a:rPr>
                        <a:t>2014</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 $ 366.568,51 </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a:effectLst/>
                          <a:latin typeface="Andalus" panose="02020603050405020304" pitchFamily="18" charset="-78"/>
                          <a:cs typeface="Andalus" panose="02020603050405020304" pitchFamily="18" charset="-78"/>
                        </a:rPr>
                        <a:t>26.099,37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8%</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r>
              <a:tr h="200025">
                <a:tc>
                  <a:txBody>
                    <a:bodyPr/>
                    <a:lstStyle/>
                    <a:p>
                      <a:pPr algn="ctr">
                        <a:spcAft>
                          <a:spcPts val="0"/>
                        </a:spcAft>
                      </a:pPr>
                      <a:r>
                        <a:rPr lang="es-MX" sz="1200">
                          <a:effectLst/>
                          <a:latin typeface="Andalus" panose="02020603050405020304" pitchFamily="18" charset="-78"/>
                          <a:cs typeface="Andalus" panose="02020603050405020304" pitchFamily="18" charset="-78"/>
                        </a:rPr>
                        <a:t>2015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$ 349.584,40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a:effectLst/>
                          <a:latin typeface="Andalus" panose="02020603050405020304" pitchFamily="18" charset="-78"/>
                          <a:cs typeface="Andalus" panose="02020603050405020304" pitchFamily="18" charset="-78"/>
                        </a:rPr>
                        <a:t>9.115,26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3%</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r>
              <a:tr h="200025">
                <a:tc>
                  <a:txBody>
                    <a:bodyPr/>
                    <a:lstStyle/>
                    <a:p>
                      <a:pPr algn="ctr">
                        <a:spcAft>
                          <a:spcPts val="0"/>
                        </a:spcAft>
                      </a:pPr>
                      <a:r>
                        <a:rPr lang="es-MX" sz="1200">
                          <a:effectLst/>
                          <a:latin typeface="Andalus" panose="02020603050405020304" pitchFamily="18" charset="-78"/>
                          <a:cs typeface="Andalus" panose="02020603050405020304" pitchFamily="18" charset="-78"/>
                        </a:rPr>
                        <a:t>2016</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 $ 324.669,52 </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a:effectLst/>
                          <a:latin typeface="Andalus" panose="02020603050405020304" pitchFamily="18" charset="-78"/>
                          <a:cs typeface="Andalus" panose="02020603050405020304" pitchFamily="18" charset="-78"/>
                        </a:rPr>
                        <a:t>(15.799,62)</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-5%</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r>
              <a:tr h="200025">
                <a:tc>
                  <a:txBody>
                    <a:bodyPr/>
                    <a:lstStyle/>
                    <a:p>
                      <a:pPr algn="ctr">
                        <a:spcAft>
                          <a:spcPts val="0"/>
                        </a:spcAft>
                      </a:pPr>
                      <a:r>
                        <a:rPr lang="es-MX" sz="1200">
                          <a:effectLst/>
                          <a:latin typeface="Andalus" panose="02020603050405020304" pitchFamily="18" charset="-78"/>
                          <a:cs typeface="Andalus" panose="02020603050405020304" pitchFamily="18" charset="-78"/>
                        </a:rPr>
                        <a:t>2017</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 $ 316.395,29 </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a:effectLst/>
                          <a:latin typeface="Andalus" panose="02020603050405020304" pitchFamily="18" charset="-78"/>
                          <a:cs typeface="Andalus" panose="02020603050405020304" pitchFamily="18" charset="-78"/>
                        </a:rPr>
                        <a:t>(24.073,85)</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-7%</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r>
              <a:tr h="209550">
                <a:tc>
                  <a:txBody>
                    <a:bodyPr/>
                    <a:lstStyle/>
                    <a:p>
                      <a:pPr algn="ctr">
                        <a:spcAft>
                          <a:spcPts val="0"/>
                        </a:spcAft>
                      </a:pPr>
                      <a:r>
                        <a:rPr lang="es-MX" sz="1200">
                          <a:effectLst/>
                          <a:latin typeface="Andalus" panose="02020603050405020304" pitchFamily="18" charset="-78"/>
                          <a:cs typeface="Andalus" panose="02020603050405020304" pitchFamily="18" charset="-78"/>
                        </a:rPr>
                        <a:t>2018</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a:effectLst/>
                          <a:latin typeface="Andalus" panose="02020603050405020304" pitchFamily="18" charset="-78"/>
                          <a:cs typeface="Andalus" panose="02020603050405020304" pitchFamily="18" charset="-78"/>
                        </a:rPr>
                        <a:t> $ 345.127,97 </a:t>
                      </a:r>
                      <a:endParaRPr lang="es-MX" sz="120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a:effectLst/>
                          <a:latin typeface="Andalus" panose="02020603050405020304" pitchFamily="18" charset="-78"/>
                          <a:cs typeface="Andalus" panose="02020603050405020304" pitchFamily="18" charset="-78"/>
                        </a:rPr>
                        <a:t>(4.658,83)</a:t>
                      </a:r>
                      <a:endParaRPr lang="es-MX" sz="120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dirty="0" smtClean="0">
                          <a:effectLst/>
                          <a:latin typeface="Andalus" panose="02020603050405020304" pitchFamily="18" charset="-78"/>
                          <a:cs typeface="Andalus" panose="02020603050405020304" pitchFamily="18" charset="-78"/>
                        </a:rPr>
                        <a:t>-1</a:t>
                      </a:r>
                      <a:r>
                        <a:rPr lang="es-EC" sz="1200" dirty="0">
                          <a:effectLst/>
                          <a:latin typeface="Andalus" panose="02020603050405020304" pitchFamily="18" charset="-78"/>
                          <a:cs typeface="Andalus" panose="02020603050405020304" pitchFamily="18" charset="-78"/>
                        </a:rPr>
                        <a:t>%</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b"/>
                </a:tc>
              </a:tr>
              <a:tr h="209550">
                <a:tc>
                  <a:txBody>
                    <a:bodyPr/>
                    <a:lstStyle/>
                    <a:p>
                      <a:pPr algn="ctr">
                        <a:spcAft>
                          <a:spcPts val="0"/>
                        </a:spcAft>
                      </a:pPr>
                      <a:r>
                        <a:rPr lang="es-MX" sz="1200" dirty="0">
                          <a:effectLst/>
                          <a:latin typeface="Andalus" panose="02020603050405020304" pitchFamily="18" charset="-78"/>
                          <a:cs typeface="Andalus" panose="02020603050405020304" pitchFamily="18" charset="-78"/>
                        </a:rPr>
                        <a:t>Promedio total</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dirty="0" smtClean="0">
                          <a:effectLst/>
                          <a:latin typeface="Andalus" panose="02020603050405020304" pitchFamily="18" charset="-78"/>
                          <a:cs typeface="Andalus" panose="02020603050405020304" pitchFamily="18" charset="-78"/>
                        </a:rPr>
                        <a:t> </a:t>
                      </a:r>
                      <a:r>
                        <a:rPr lang="es-EC" sz="1200" dirty="0">
                          <a:effectLst/>
                          <a:latin typeface="Andalus" panose="02020603050405020304" pitchFamily="18" charset="-78"/>
                          <a:cs typeface="Andalus" panose="02020603050405020304" pitchFamily="18" charset="-78"/>
                        </a:rPr>
                        <a:t>$ 340.469,14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b"/>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 </a:t>
                      </a:r>
                      <a:endParaRPr lang="es-MX" sz="1200" dirty="0">
                        <a:effectLst/>
                        <a:latin typeface="Andalus" panose="02020603050405020304" pitchFamily="18" charset="-78"/>
                        <a:ea typeface="Calibri"/>
                        <a:cs typeface="Andalus" panose="02020603050405020304" pitchFamily="18" charset="-78"/>
                      </a:endParaRPr>
                    </a:p>
                  </a:txBody>
                  <a:tcPr marL="68580" marR="68580" marT="0" marB="0" anchor="b"/>
                </a:tc>
              </a:tr>
            </a:tbl>
          </a:graphicData>
        </a:graphic>
      </p:graphicFrame>
      <p:sp>
        <p:nvSpPr>
          <p:cNvPr id="4" name="3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RESULTADOS</a:t>
            </a:r>
            <a:endParaRPr lang="es-MX" sz="2000" b="1" dirty="0">
              <a:latin typeface="Andalus" panose="02020603050405020304" pitchFamily="18" charset="-78"/>
              <a:cs typeface="Andalus" panose="02020603050405020304" pitchFamily="18" charset="-78"/>
            </a:endParaRPr>
          </a:p>
        </p:txBody>
      </p:sp>
      <p:sp>
        <p:nvSpPr>
          <p:cNvPr id="5"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 name="7 CuadroTexto"/>
          <p:cNvSpPr txBox="1"/>
          <p:nvPr/>
        </p:nvSpPr>
        <p:spPr>
          <a:xfrm>
            <a:off x="1414686" y="899428"/>
            <a:ext cx="4824536"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EVOLUCIÓN DE LA ACTIVIDAD ECONÓMICA</a:t>
            </a:r>
            <a:endParaRPr lang="es-MX" b="1" dirty="0">
              <a:latin typeface="Andalus" panose="02020603050405020304" pitchFamily="18" charset="-78"/>
              <a:cs typeface="Andalus" panose="02020603050405020304" pitchFamily="18" charset="-78"/>
            </a:endParaRPr>
          </a:p>
        </p:txBody>
      </p:sp>
      <p:cxnSp>
        <p:nvCxnSpPr>
          <p:cNvPr id="9"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1630366" y="1196752"/>
            <a:ext cx="446484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10"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1054646" y="908892"/>
            <a:ext cx="575720" cy="575720"/>
          </a:xfrm>
          <a:prstGeom prst="ellipse">
            <a:avLst/>
          </a:prstGeom>
          <a:solidFill>
            <a:srgbClr val="FF6699">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1" name="analytics_237483"/>
          <p:cNvSpPr>
            <a:spLocks noChangeAspect="1"/>
          </p:cNvSpPr>
          <p:nvPr/>
        </p:nvSpPr>
        <p:spPr bwMode="auto">
          <a:xfrm>
            <a:off x="1177340" y="1052619"/>
            <a:ext cx="309354" cy="288266"/>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CC66FF"/>
          </a:solidFill>
          <a:ln>
            <a:solidFill>
              <a:schemeClr val="tx1"/>
            </a:solidFill>
          </a:ln>
        </p:spPr>
      </p:sp>
    </p:spTree>
    <p:extLst>
      <p:ext uri="{BB962C8B-B14F-4D97-AF65-F5344CB8AC3E}">
        <p14:creationId xmlns:p14="http://schemas.microsoft.com/office/powerpoint/2010/main" val="24700714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27198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357988" y="1571031"/>
            <a:ext cx="2280833" cy="3454053"/>
            <a:chOff x="358035" y="2705300"/>
            <a:chExt cx="1993061" cy="2345809"/>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grpSpPr>
        <p:sp>
          <p:nvSpPr>
            <p:cNvPr id="39" name="ï$liďê">
              <a:extLst>
                <a:ext uri="{FF2B5EF4-FFF2-40B4-BE49-F238E27FC236}">
                  <a16:creationId xmlns="" xmlns:lc="http://schemas.openxmlformats.org/drawingml/2006/lockedCanvas" xmlns:a16="http://schemas.microsoft.com/office/drawing/2014/main" xmlns:p14="http://schemas.microsoft.com/office/powerpoint/2010/main" id="{FD2711A2-4277-4E7D-AF48-DF40B4F3231A}"/>
                </a:ext>
              </a:extLst>
            </p:cNvPr>
            <p:cNvSpPr/>
            <p:nvPr/>
          </p:nvSpPr>
          <p:spPr>
            <a:xfrm>
              <a:off x="358035" y="2705300"/>
              <a:ext cx="1993061" cy="2345809"/>
            </a:xfrm>
            <a:custGeom>
              <a:avLst/>
              <a:gdLst>
                <a:gd name="connsiteX0" fmla="*/ 1021691 w 2336780"/>
                <a:gd name="connsiteY0" fmla="*/ 26076 h 2666541"/>
                <a:gd name="connsiteX1" fmla="*/ 44173 w 2336780"/>
                <a:gd name="connsiteY1" fmla="*/ 845866 h 2666541"/>
                <a:gd name="connsiteX2" fmla="*/ 845865 w 2336780"/>
                <a:gd name="connsiteY2" fmla="*/ 2027048 h 2666541"/>
                <a:gd name="connsiteX3" fmla="*/ 1432592 w 2336780"/>
                <a:gd name="connsiteY3" fmla="*/ 1963815 h 2666541"/>
                <a:gd name="connsiteX4" fmla="*/ 1488842 w 2336780"/>
                <a:gd name="connsiteY4" fmla="*/ 1933031 h 2666541"/>
                <a:gd name="connsiteX5" fmla="*/ 1377325 w 2336780"/>
                <a:gd name="connsiteY5" fmla="*/ 1789209 h 2666541"/>
                <a:gd name="connsiteX6" fmla="*/ 1353182 w 2336780"/>
                <a:gd name="connsiteY6" fmla="*/ 1802314 h 2666541"/>
                <a:gd name="connsiteX7" fmla="*/ 1029613 w 2336780"/>
                <a:gd name="connsiteY7" fmla="*/ 1867639 h 2666541"/>
                <a:gd name="connsiteX8" fmla="*/ 198340 w 2336780"/>
                <a:gd name="connsiteY8" fmla="*/ 1036366 h 2666541"/>
                <a:gd name="connsiteX9" fmla="*/ 1029613 w 2336780"/>
                <a:gd name="connsiteY9" fmla="*/ 205093 h 2666541"/>
                <a:gd name="connsiteX10" fmla="*/ 1860886 w 2336780"/>
                <a:gd name="connsiteY10" fmla="*/ 1036366 h 2666541"/>
                <a:gd name="connsiteX11" fmla="*/ 1718918 w 2336780"/>
                <a:gd name="connsiteY11" fmla="*/ 1501139 h 2666541"/>
                <a:gd name="connsiteX12" fmla="*/ 1657810 w 2336780"/>
                <a:gd name="connsiteY12" fmla="*/ 1575202 h 2666541"/>
                <a:gd name="connsiteX13" fmla="*/ 1772950 w 2336780"/>
                <a:gd name="connsiteY13" fmla="*/ 1723697 h 2666541"/>
                <a:gd name="connsiteX14" fmla="*/ 1816942 w 2336780"/>
                <a:gd name="connsiteY14" fmla="*/ 1675033 h 2666541"/>
                <a:gd name="connsiteX15" fmla="*/ 2027047 w 2336780"/>
                <a:gd name="connsiteY15" fmla="*/ 1225356 h 2666541"/>
                <a:gd name="connsiteX16" fmla="*/ 1225355 w 2336780"/>
                <a:gd name="connsiteY16" fmla="*/ 44174 h 2666541"/>
                <a:gd name="connsiteX17" fmla="*/ 1021691 w 2336780"/>
                <a:gd name="connsiteY17" fmla="*/ 26076 h 2666541"/>
                <a:gd name="connsiteX18" fmla="*/ 1021333 w 2336780"/>
                <a:gd name="connsiteY18" fmla="*/ 83 h 2666541"/>
                <a:gd name="connsiteX19" fmla="*/ 1230241 w 2336780"/>
                <a:gd name="connsiteY19" fmla="*/ 18647 h 2666541"/>
                <a:gd name="connsiteX20" fmla="*/ 2052573 w 2336780"/>
                <a:gd name="connsiteY20" fmla="*/ 1230242 h 2666541"/>
                <a:gd name="connsiteX21" fmla="*/ 1837059 w 2336780"/>
                <a:gd name="connsiteY21" fmla="*/ 1691496 h 2666541"/>
                <a:gd name="connsiteX22" fmla="*/ 1789109 w 2336780"/>
                <a:gd name="connsiteY22" fmla="*/ 1744538 h 2666541"/>
                <a:gd name="connsiteX23" fmla="*/ 1799912 w 2336780"/>
                <a:gd name="connsiteY23" fmla="*/ 1758471 h 2666541"/>
                <a:gd name="connsiteX24" fmla="*/ 1837134 w 2336780"/>
                <a:gd name="connsiteY24" fmla="*/ 1748296 h 2666541"/>
                <a:gd name="connsiteX25" fmla="*/ 1871986 w 2336780"/>
                <a:gd name="connsiteY25" fmla="*/ 1768184 h 2666541"/>
                <a:gd name="connsiteX26" fmla="*/ 1893085 w 2336780"/>
                <a:gd name="connsiteY26" fmla="*/ 1795394 h 2666541"/>
                <a:gd name="connsiteX27" fmla="*/ 1897381 w 2336780"/>
                <a:gd name="connsiteY27" fmla="*/ 1853193 h 2666541"/>
                <a:gd name="connsiteX28" fmla="*/ 1884726 w 2336780"/>
                <a:gd name="connsiteY28" fmla="*/ 1867855 h 2666541"/>
                <a:gd name="connsiteX29" fmla="*/ 2267534 w 2336780"/>
                <a:gd name="connsiteY29" fmla="*/ 2361560 h 2666541"/>
                <a:gd name="connsiteX30" fmla="*/ 2282312 w 2336780"/>
                <a:gd name="connsiteY30" fmla="*/ 2357520 h 2666541"/>
                <a:gd name="connsiteX31" fmla="*/ 2310667 w 2336780"/>
                <a:gd name="connsiteY31" fmla="*/ 2373701 h 2666541"/>
                <a:gd name="connsiteX32" fmla="*/ 2327833 w 2336780"/>
                <a:gd name="connsiteY32" fmla="*/ 2395840 h 2666541"/>
                <a:gd name="connsiteX33" fmla="*/ 2320261 w 2336780"/>
                <a:gd name="connsiteY33" fmla="*/ 2455686 h 2666541"/>
                <a:gd name="connsiteX34" fmla="*/ 2059862 w 2336780"/>
                <a:gd name="connsiteY34" fmla="*/ 2657593 h 2666541"/>
                <a:gd name="connsiteX35" fmla="*/ 2000016 w 2336780"/>
                <a:gd name="connsiteY35" fmla="*/ 2650021 h 2666541"/>
                <a:gd name="connsiteX36" fmla="*/ 1982850 w 2336780"/>
                <a:gd name="connsiteY36" fmla="*/ 2627883 h 2666541"/>
                <a:gd name="connsiteX37" fmla="*/ 1974241 w 2336780"/>
                <a:gd name="connsiteY37" fmla="*/ 2596392 h 2666541"/>
                <a:gd name="connsiteX38" fmla="*/ 1986516 w 2336780"/>
                <a:gd name="connsiteY38" fmla="*/ 2574880 h 2666541"/>
                <a:gd name="connsiteX39" fmla="*/ 1606100 w 2336780"/>
                <a:gd name="connsiteY39" fmla="*/ 2084259 h 2666541"/>
                <a:gd name="connsiteX40" fmla="*/ 1606044 w 2336780"/>
                <a:gd name="connsiteY40" fmla="*/ 2084302 h 2666541"/>
                <a:gd name="connsiteX41" fmla="*/ 1532485 w 2336780"/>
                <a:gd name="connsiteY41" fmla="*/ 2074995 h 2666541"/>
                <a:gd name="connsiteX42" fmla="*/ 1511387 w 2336780"/>
                <a:gd name="connsiteY42" fmla="*/ 2047784 h 2666541"/>
                <a:gd name="connsiteX43" fmla="*/ 1520693 w 2336780"/>
                <a:gd name="connsiteY43" fmla="*/ 1974225 h 2666541"/>
                <a:gd name="connsiteX44" fmla="*/ 1520749 w 2336780"/>
                <a:gd name="connsiteY44" fmla="*/ 1974182 h 2666541"/>
                <a:gd name="connsiteX45" fmla="*/ 1507012 w 2336780"/>
                <a:gd name="connsiteY45" fmla="*/ 1956465 h 2666541"/>
                <a:gd name="connsiteX46" fmla="*/ 1442813 w 2336780"/>
                <a:gd name="connsiteY46" fmla="*/ 1987714 h 2666541"/>
                <a:gd name="connsiteX47" fmla="*/ 840980 w 2336780"/>
                <a:gd name="connsiteY47" fmla="*/ 2052575 h 2666541"/>
                <a:gd name="connsiteX48" fmla="*/ 18647 w 2336780"/>
                <a:gd name="connsiteY48" fmla="*/ 840981 h 2666541"/>
                <a:gd name="connsiteX49" fmla="*/ 1021333 w 2336780"/>
                <a:gd name="connsiteY49" fmla="*/ 83 h 2666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336780" h="2666541">
                  <a:moveTo>
                    <a:pt x="1021691" y="26076"/>
                  </a:moveTo>
                  <a:cubicBezTo>
                    <a:pt x="552217" y="32060"/>
                    <a:pt x="135867" y="366755"/>
                    <a:pt x="44173" y="845866"/>
                  </a:cubicBezTo>
                  <a:cubicBezTo>
                    <a:pt x="-60621" y="1393421"/>
                    <a:pt x="298309" y="1922255"/>
                    <a:pt x="845865" y="2027048"/>
                  </a:cubicBezTo>
                  <a:cubicBezTo>
                    <a:pt x="1051198" y="2066346"/>
                    <a:pt x="1253899" y="2040432"/>
                    <a:pt x="1432592" y="1963815"/>
                  </a:cubicBezTo>
                  <a:lnTo>
                    <a:pt x="1488842" y="1933031"/>
                  </a:lnTo>
                  <a:lnTo>
                    <a:pt x="1377325" y="1789209"/>
                  </a:lnTo>
                  <a:lnTo>
                    <a:pt x="1353182" y="1802314"/>
                  </a:lnTo>
                  <a:cubicBezTo>
                    <a:pt x="1253730" y="1844378"/>
                    <a:pt x="1144388" y="1867639"/>
                    <a:pt x="1029613" y="1867639"/>
                  </a:cubicBezTo>
                  <a:cubicBezTo>
                    <a:pt x="570514" y="1867639"/>
                    <a:pt x="198340" y="1495465"/>
                    <a:pt x="198340" y="1036366"/>
                  </a:cubicBezTo>
                  <a:cubicBezTo>
                    <a:pt x="198340" y="577267"/>
                    <a:pt x="570514" y="205093"/>
                    <a:pt x="1029613" y="205093"/>
                  </a:cubicBezTo>
                  <a:cubicBezTo>
                    <a:pt x="1488712" y="205093"/>
                    <a:pt x="1860886" y="577267"/>
                    <a:pt x="1860886" y="1036366"/>
                  </a:cubicBezTo>
                  <a:cubicBezTo>
                    <a:pt x="1860886" y="1208528"/>
                    <a:pt x="1808549" y="1368467"/>
                    <a:pt x="1718918" y="1501139"/>
                  </a:cubicBezTo>
                  <a:lnTo>
                    <a:pt x="1657810" y="1575202"/>
                  </a:lnTo>
                  <a:lnTo>
                    <a:pt x="1772950" y="1723697"/>
                  </a:lnTo>
                  <a:lnTo>
                    <a:pt x="1816942" y="1675033"/>
                  </a:lnTo>
                  <a:cubicBezTo>
                    <a:pt x="1920141" y="1549158"/>
                    <a:pt x="1994299" y="1396467"/>
                    <a:pt x="2027047" y="1225356"/>
                  </a:cubicBezTo>
                  <a:cubicBezTo>
                    <a:pt x="2131841" y="677801"/>
                    <a:pt x="1772911" y="148967"/>
                    <a:pt x="1225355" y="44174"/>
                  </a:cubicBezTo>
                  <a:cubicBezTo>
                    <a:pt x="1156911" y="31074"/>
                    <a:pt x="1088759" y="25221"/>
                    <a:pt x="1021691" y="26076"/>
                  </a:cubicBezTo>
                  <a:close/>
                  <a:moveTo>
                    <a:pt x="1021333" y="83"/>
                  </a:moveTo>
                  <a:cubicBezTo>
                    <a:pt x="1090127" y="-794"/>
                    <a:pt x="1160034" y="5210"/>
                    <a:pt x="1230241" y="18647"/>
                  </a:cubicBezTo>
                  <a:cubicBezTo>
                    <a:pt x="1791894" y="126138"/>
                    <a:pt x="2160065" y="668588"/>
                    <a:pt x="2052573" y="1230242"/>
                  </a:cubicBezTo>
                  <a:cubicBezTo>
                    <a:pt x="2018982" y="1405758"/>
                    <a:pt x="1942915" y="1562380"/>
                    <a:pt x="1837059" y="1691496"/>
                  </a:cubicBezTo>
                  <a:lnTo>
                    <a:pt x="1789109" y="1744538"/>
                  </a:lnTo>
                  <a:lnTo>
                    <a:pt x="1799912" y="1758471"/>
                  </a:lnTo>
                  <a:lnTo>
                    <a:pt x="1837134" y="1748296"/>
                  </a:lnTo>
                  <a:cubicBezTo>
                    <a:pt x="1850446" y="1749980"/>
                    <a:pt x="1863115" y="1756742"/>
                    <a:pt x="1871986" y="1768184"/>
                  </a:cubicBezTo>
                  <a:lnTo>
                    <a:pt x="1893085" y="1795394"/>
                  </a:lnTo>
                  <a:cubicBezTo>
                    <a:pt x="1906392" y="1812556"/>
                    <a:pt x="1907375" y="1835372"/>
                    <a:pt x="1897381" y="1853193"/>
                  </a:cubicBezTo>
                  <a:lnTo>
                    <a:pt x="1884726" y="1867855"/>
                  </a:lnTo>
                  <a:lnTo>
                    <a:pt x="2267534" y="2361560"/>
                  </a:lnTo>
                  <a:lnTo>
                    <a:pt x="2282312" y="2357520"/>
                  </a:lnTo>
                  <a:cubicBezTo>
                    <a:pt x="2293142" y="2358891"/>
                    <a:pt x="2303449" y="2364393"/>
                    <a:pt x="2310667" y="2373701"/>
                  </a:cubicBezTo>
                  <a:lnTo>
                    <a:pt x="2327833" y="2395840"/>
                  </a:lnTo>
                  <a:cubicBezTo>
                    <a:pt x="2342268" y="2414457"/>
                    <a:pt x="2338878" y="2441251"/>
                    <a:pt x="2320261" y="2455686"/>
                  </a:cubicBezTo>
                  <a:lnTo>
                    <a:pt x="2059862" y="2657593"/>
                  </a:lnTo>
                  <a:cubicBezTo>
                    <a:pt x="2041245" y="2672029"/>
                    <a:pt x="2014451" y="2668639"/>
                    <a:pt x="2000016" y="2650021"/>
                  </a:cubicBezTo>
                  <a:lnTo>
                    <a:pt x="1982850" y="2627883"/>
                  </a:lnTo>
                  <a:cubicBezTo>
                    <a:pt x="1975632" y="2618574"/>
                    <a:pt x="1972871" y="2607221"/>
                    <a:pt x="1974241" y="2596392"/>
                  </a:cubicBezTo>
                  <a:lnTo>
                    <a:pt x="1986516" y="2574880"/>
                  </a:lnTo>
                  <a:lnTo>
                    <a:pt x="1606100" y="2084259"/>
                  </a:lnTo>
                  <a:lnTo>
                    <a:pt x="1606044" y="2084302"/>
                  </a:lnTo>
                  <a:cubicBezTo>
                    <a:pt x="1583161" y="2102045"/>
                    <a:pt x="1550228" y="2097878"/>
                    <a:pt x="1532485" y="2074995"/>
                  </a:cubicBezTo>
                  <a:lnTo>
                    <a:pt x="1511387" y="2047784"/>
                  </a:lnTo>
                  <a:cubicBezTo>
                    <a:pt x="1493644" y="2024901"/>
                    <a:pt x="1497810" y="1991968"/>
                    <a:pt x="1520693" y="1974225"/>
                  </a:cubicBezTo>
                  <a:lnTo>
                    <a:pt x="1520749" y="1974182"/>
                  </a:lnTo>
                  <a:lnTo>
                    <a:pt x="1507012" y="1956465"/>
                  </a:lnTo>
                  <a:lnTo>
                    <a:pt x="1442813" y="1987714"/>
                  </a:lnTo>
                  <a:cubicBezTo>
                    <a:pt x="1259519" y="2066304"/>
                    <a:pt x="1051600" y="2092885"/>
                    <a:pt x="840980" y="2052575"/>
                  </a:cubicBezTo>
                  <a:cubicBezTo>
                    <a:pt x="279326" y="1945084"/>
                    <a:pt x="-88845" y="1402634"/>
                    <a:pt x="18647" y="840981"/>
                  </a:cubicBezTo>
                  <a:cubicBezTo>
                    <a:pt x="112702" y="349534"/>
                    <a:pt x="539771" y="6221"/>
                    <a:pt x="1021333" y="83"/>
                  </a:cubicBezTo>
                  <a:close/>
                </a:path>
              </a:pathLst>
            </a:custGeom>
            <a:grpFill/>
            <a:ln w="28575">
              <a:solidFill>
                <a:schemeClr val="tx1"/>
              </a:solidFill>
            </a:ln>
            <a:effectLst>
              <a:outerShdw blurRad="76200" dir="18900000" sy="23000" kx="-1200000" algn="bl"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p>
          </p:txBody>
        </p:sp>
        <p:sp>
          <p:nvSpPr>
            <p:cNvPr id="41" name="iŝḻîďe">
              <a:extLst>
                <a:ext uri="{FF2B5EF4-FFF2-40B4-BE49-F238E27FC236}">
                  <a16:creationId xmlns="" xmlns:lc="http://schemas.openxmlformats.org/drawingml/2006/lockedCanvas" xmlns:a16="http://schemas.microsoft.com/office/drawing/2014/main" xmlns:p14="http://schemas.microsoft.com/office/powerpoint/2010/main" id="{076643FE-C74A-4374-A42B-4F22F4822B8D}"/>
                </a:ext>
              </a:extLst>
            </p:cNvPr>
            <p:cNvSpPr/>
            <p:nvPr/>
          </p:nvSpPr>
          <p:spPr bwMode="auto">
            <a:xfrm>
              <a:off x="879221" y="3152178"/>
              <a:ext cx="751701" cy="774140"/>
            </a:xfrm>
            <a:custGeom>
              <a:avLst/>
              <a:gdLst>
                <a:gd name="connsiteX0" fmla="*/ 140277 w 319088"/>
                <a:gd name="connsiteY0" fmla="*/ 225425 h 328613"/>
                <a:gd name="connsiteX1" fmla="*/ 101311 w 319088"/>
                <a:gd name="connsiteY1" fmla="*/ 229351 h 328613"/>
                <a:gd name="connsiteX2" fmla="*/ 100012 w 319088"/>
                <a:gd name="connsiteY2" fmla="*/ 230660 h 328613"/>
                <a:gd name="connsiteX3" fmla="*/ 100012 w 319088"/>
                <a:gd name="connsiteY3" fmla="*/ 319646 h 328613"/>
                <a:gd name="connsiteX4" fmla="*/ 100012 w 319088"/>
                <a:gd name="connsiteY4" fmla="*/ 322263 h 328613"/>
                <a:gd name="connsiteX5" fmla="*/ 101311 w 319088"/>
                <a:gd name="connsiteY5" fmla="*/ 322263 h 328613"/>
                <a:gd name="connsiteX6" fmla="*/ 102610 w 319088"/>
                <a:gd name="connsiteY6" fmla="*/ 322263 h 328613"/>
                <a:gd name="connsiteX7" fmla="*/ 140277 w 319088"/>
                <a:gd name="connsiteY7" fmla="*/ 311794 h 328613"/>
                <a:gd name="connsiteX8" fmla="*/ 142875 w 319088"/>
                <a:gd name="connsiteY8" fmla="*/ 310485 h 328613"/>
                <a:gd name="connsiteX9" fmla="*/ 142875 w 319088"/>
                <a:gd name="connsiteY9" fmla="*/ 228042 h 328613"/>
                <a:gd name="connsiteX10" fmla="*/ 141576 w 319088"/>
                <a:gd name="connsiteY10" fmla="*/ 226734 h 328613"/>
                <a:gd name="connsiteX11" fmla="*/ 140277 w 319088"/>
                <a:gd name="connsiteY11" fmla="*/ 225425 h 328613"/>
                <a:gd name="connsiteX12" fmla="*/ 49212 w 319088"/>
                <a:gd name="connsiteY12" fmla="*/ 223838 h 328613"/>
                <a:gd name="connsiteX13" fmla="*/ 49212 w 319088"/>
                <a:gd name="connsiteY13" fmla="*/ 226378 h 328613"/>
                <a:gd name="connsiteX14" fmla="*/ 49212 w 319088"/>
                <a:gd name="connsiteY14" fmla="*/ 263208 h 328613"/>
                <a:gd name="connsiteX15" fmla="*/ 50497 w 319088"/>
                <a:gd name="connsiteY15" fmla="*/ 265748 h 328613"/>
                <a:gd name="connsiteX16" fmla="*/ 74915 w 319088"/>
                <a:gd name="connsiteY16" fmla="*/ 274638 h 328613"/>
                <a:gd name="connsiteX17" fmla="*/ 76200 w 319088"/>
                <a:gd name="connsiteY17" fmla="*/ 273368 h 328613"/>
                <a:gd name="connsiteX18" fmla="*/ 76200 w 319088"/>
                <a:gd name="connsiteY18" fmla="*/ 272098 h 328613"/>
                <a:gd name="connsiteX19" fmla="*/ 76200 w 319088"/>
                <a:gd name="connsiteY19" fmla="*/ 230188 h 328613"/>
                <a:gd name="connsiteX20" fmla="*/ 74915 w 319088"/>
                <a:gd name="connsiteY20" fmla="*/ 228918 h 328613"/>
                <a:gd name="connsiteX21" fmla="*/ 50497 w 319088"/>
                <a:gd name="connsiteY21" fmla="*/ 223838 h 328613"/>
                <a:gd name="connsiteX22" fmla="*/ 49212 w 319088"/>
                <a:gd name="connsiteY22" fmla="*/ 223838 h 328613"/>
                <a:gd name="connsiteX23" fmla="*/ 189206 w 319088"/>
                <a:gd name="connsiteY23" fmla="*/ 222250 h 328613"/>
                <a:gd name="connsiteX24" fmla="*/ 156868 w 319088"/>
                <a:gd name="connsiteY24" fmla="*/ 224848 h 328613"/>
                <a:gd name="connsiteX25" fmla="*/ 155575 w 319088"/>
                <a:gd name="connsiteY25" fmla="*/ 226147 h 328613"/>
                <a:gd name="connsiteX26" fmla="*/ 155575 w 319088"/>
                <a:gd name="connsiteY26" fmla="*/ 305377 h 328613"/>
                <a:gd name="connsiteX27" fmla="*/ 156868 w 319088"/>
                <a:gd name="connsiteY27" fmla="*/ 307975 h 328613"/>
                <a:gd name="connsiteX28" fmla="*/ 158162 w 319088"/>
                <a:gd name="connsiteY28" fmla="*/ 307975 h 328613"/>
                <a:gd name="connsiteX29" fmla="*/ 189206 w 319088"/>
                <a:gd name="connsiteY29" fmla="*/ 300182 h 328613"/>
                <a:gd name="connsiteX30" fmla="*/ 190500 w 319088"/>
                <a:gd name="connsiteY30" fmla="*/ 297584 h 328613"/>
                <a:gd name="connsiteX31" fmla="*/ 190500 w 319088"/>
                <a:gd name="connsiteY31" fmla="*/ 223549 h 328613"/>
                <a:gd name="connsiteX32" fmla="*/ 190500 w 319088"/>
                <a:gd name="connsiteY32" fmla="*/ 222250 h 328613"/>
                <a:gd name="connsiteX33" fmla="*/ 189206 w 319088"/>
                <a:gd name="connsiteY33" fmla="*/ 222250 h 328613"/>
                <a:gd name="connsiteX34" fmla="*/ 12700 w 319088"/>
                <a:gd name="connsiteY34" fmla="*/ 217488 h 328613"/>
                <a:gd name="connsiteX35" fmla="*/ 12700 w 319088"/>
                <a:gd name="connsiteY35" fmla="*/ 218778 h 328613"/>
                <a:gd name="connsiteX36" fmla="*/ 12700 w 319088"/>
                <a:gd name="connsiteY36" fmla="*/ 251024 h 328613"/>
                <a:gd name="connsiteX37" fmla="*/ 13970 w 319088"/>
                <a:gd name="connsiteY37" fmla="*/ 252314 h 328613"/>
                <a:gd name="connsiteX38" fmla="*/ 29210 w 319088"/>
                <a:gd name="connsiteY38" fmla="*/ 258763 h 328613"/>
                <a:gd name="connsiteX39" fmla="*/ 30480 w 319088"/>
                <a:gd name="connsiteY39" fmla="*/ 258763 h 328613"/>
                <a:gd name="connsiteX40" fmla="*/ 31750 w 319088"/>
                <a:gd name="connsiteY40" fmla="*/ 258763 h 328613"/>
                <a:gd name="connsiteX41" fmla="*/ 31750 w 319088"/>
                <a:gd name="connsiteY41" fmla="*/ 257473 h 328613"/>
                <a:gd name="connsiteX42" fmla="*/ 31750 w 319088"/>
                <a:gd name="connsiteY42" fmla="*/ 222647 h 328613"/>
                <a:gd name="connsiteX43" fmla="*/ 30480 w 319088"/>
                <a:gd name="connsiteY43" fmla="*/ 220068 h 328613"/>
                <a:gd name="connsiteX44" fmla="*/ 13970 w 319088"/>
                <a:gd name="connsiteY44" fmla="*/ 217488 h 328613"/>
                <a:gd name="connsiteX45" fmla="*/ 12700 w 319088"/>
                <a:gd name="connsiteY45" fmla="*/ 217488 h 328613"/>
                <a:gd name="connsiteX46" fmla="*/ 280105 w 319088"/>
                <a:gd name="connsiteY46" fmla="*/ 214313 h 328613"/>
                <a:gd name="connsiteX47" fmla="*/ 261584 w 319088"/>
                <a:gd name="connsiteY47" fmla="*/ 215595 h 328613"/>
                <a:gd name="connsiteX48" fmla="*/ 260350 w 319088"/>
                <a:gd name="connsiteY48" fmla="*/ 216877 h 328613"/>
                <a:gd name="connsiteX49" fmla="*/ 260350 w 319088"/>
                <a:gd name="connsiteY49" fmla="*/ 278424 h 328613"/>
                <a:gd name="connsiteX50" fmla="*/ 260350 w 319088"/>
                <a:gd name="connsiteY50" fmla="*/ 279706 h 328613"/>
                <a:gd name="connsiteX51" fmla="*/ 261584 w 319088"/>
                <a:gd name="connsiteY51" fmla="*/ 280988 h 328613"/>
                <a:gd name="connsiteX52" fmla="*/ 262819 w 319088"/>
                <a:gd name="connsiteY52" fmla="*/ 280988 h 328613"/>
                <a:gd name="connsiteX53" fmla="*/ 280105 w 319088"/>
                <a:gd name="connsiteY53" fmla="*/ 275859 h 328613"/>
                <a:gd name="connsiteX54" fmla="*/ 282575 w 319088"/>
                <a:gd name="connsiteY54" fmla="*/ 273295 h 328613"/>
                <a:gd name="connsiteX55" fmla="*/ 282575 w 319088"/>
                <a:gd name="connsiteY55" fmla="*/ 215595 h 328613"/>
                <a:gd name="connsiteX56" fmla="*/ 281340 w 319088"/>
                <a:gd name="connsiteY56" fmla="*/ 214313 h 328613"/>
                <a:gd name="connsiteX57" fmla="*/ 280105 w 319088"/>
                <a:gd name="connsiteY57" fmla="*/ 214313 h 328613"/>
                <a:gd name="connsiteX58" fmla="*/ 306983 w 319088"/>
                <a:gd name="connsiteY58" fmla="*/ 211138 h 328613"/>
                <a:gd name="connsiteX59" fmla="*/ 290215 w 319088"/>
                <a:gd name="connsiteY59" fmla="*/ 212428 h 328613"/>
                <a:gd name="connsiteX60" fmla="*/ 288925 w 319088"/>
                <a:gd name="connsiteY60" fmla="*/ 215008 h 328613"/>
                <a:gd name="connsiteX61" fmla="*/ 288925 w 319088"/>
                <a:gd name="connsiteY61" fmla="*/ 271761 h 328613"/>
                <a:gd name="connsiteX62" fmla="*/ 288925 w 319088"/>
                <a:gd name="connsiteY62" fmla="*/ 273051 h 328613"/>
                <a:gd name="connsiteX63" fmla="*/ 290215 w 319088"/>
                <a:gd name="connsiteY63" fmla="*/ 273051 h 328613"/>
                <a:gd name="connsiteX64" fmla="*/ 308273 w 319088"/>
                <a:gd name="connsiteY64" fmla="*/ 269181 h 328613"/>
                <a:gd name="connsiteX65" fmla="*/ 309563 w 319088"/>
                <a:gd name="connsiteY65" fmla="*/ 266602 h 328613"/>
                <a:gd name="connsiteX66" fmla="*/ 308273 w 319088"/>
                <a:gd name="connsiteY66" fmla="*/ 212428 h 328613"/>
                <a:gd name="connsiteX67" fmla="*/ 308273 w 319088"/>
                <a:gd name="connsiteY67" fmla="*/ 211138 h 328613"/>
                <a:gd name="connsiteX68" fmla="*/ 306983 w 319088"/>
                <a:gd name="connsiteY68" fmla="*/ 211138 h 328613"/>
                <a:gd name="connsiteX69" fmla="*/ 290195 w 319088"/>
                <a:gd name="connsiteY69" fmla="*/ 169863 h 328613"/>
                <a:gd name="connsiteX70" fmla="*/ 288925 w 319088"/>
                <a:gd name="connsiteY70" fmla="*/ 171196 h 328613"/>
                <a:gd name="connsiteX71" fmla="*/ 288925 w 319088"/>
                <a:gd name="connsiteY71" fmla="*/ 172530 h 328613"/>
                <a:gd name="connsiteX72" fmla="*/ 288925 w 319088"/>
                <a:gd name="connsiteY72" fmla="*/ 201867 h 328613"/>
                <a:gd name="connsiteX73" fmla="*/ 288925 w 319088"/>
                <a:gd name="connsiteY73" fmla="*/ 203201 h 328613"/>
                <a:gd name="connsiteX74" fmla="*/ 290195 w 319088"/>
                <a:gd name="connsiteY74" fmla="*/ 203201 h 328613"/>
                <a:gd name="connsiteX75" fmla="*/ 306705 w 319088"/>
                <a:gd name="connsiteY75" fmla="*/ 201867 h 328613"/>
                <a:gd name="connsiteX76" fmla="*/ 307975 w 319088"/>
                <a:gd name="connsiteY76" fmla="*/ 200534 h 328613"/>
                <a:gd name="connsiteX77" fmla="*/ 307975 w 319088"/>
                <a:gd name="connsiteY77" fmla="*/ 172530 h 328613"/>
                <a:gd name="connsiteX78" fmla="*/ 306705 w 319088"/>
                <a:gd name="connsiteY78" fmla="*/ 171196 h 328613"/>
                <a:gd name="connsiteX79" fmla="*/ 290195 w 319088"/>
                <a:gd name="connsiteY79" fmla="*/ 169863 h 328613"/>
                <a:gd name="connsiteX80" fmla="*/ 261584 w 319088"/>
                <a:gd name="connsiteY80" fmla="*/ 168275 h 328613"/>
                <a:gd name="connsiteX81" fmla="*/ 260350 w 319088"/>
                <a:gd name="connsiteY81" fmla="*/ 169568 h 328613"/>
                <a:gd name="connsiteX82" fmla="*/ 260350 w 319088"/>
                <a:gd name="connsiteY82" fmla="*/ 170862 h 328613"/>
                <a:gd name="connsiteX83" fmla="*/ 260350 w 319088"/>
                <a:gd name="connsiteY83" fmla="*/ 201906 h 328613"/>
                <a:gd name="connsiteX84" fmla="*/ 260350 w 319088"/>
                <a:gd name="connsiteY84" fmla="*/ 203200 h 328613"/>
                <a:gd name="connsiteX85" fmla="*/ 261584 w 319088"/>
                <a:gd name="connsiteY85" fmla="*/ 203200 h 328613"/>
                <a:gd name="connsiteX86" fmla="*/ 280105 w 319088"/>
                <a:gd name="connsiteY86" fmla="*/ 201906 h 328613"/>
                <a:gd name="connsiteX87" fmla="*/ 282575 w 319088"/>
                <a:gd name="connsiteY87" fmla="*/ 200613 h 328613"/>
                <a:gd name="connsiteX88" fmla="*/ 282575 w 319088"/>
                <a:gd name="connsiteY88" fmla="*/ 170862 h 328613"/>
                <a:gd name="connsiteX89" fmla="*/ 280105 w 319088"/>
                <a:gd name="connsiteY89" fmla="*/ 169568 h 328613"/>
                <a:gd name="connsiteX90" fmla="*/ 261584 w 319088"/>
                <a:gd name="connsiteY90" fmla="*/ 168275 h 328613"/>
                <a:gd name="connsiteX91" fmla="*/ 214024 w 319088"/>
                <a:gd name="connsiteY91" fmla="*/ 168275 h 328613"/>
                <a:gd name="connsiteX92" fmla="*/ 212725 w 319088"/>
                <a:gd name="connsiteY92" fmla="*/ 169567 h 328613"/>
                <a:gd name="connsiteX93" fmla="*/ 212725 w 319088"/>
                <a:gd name="connsiteY93" fmla="*/ 222546 h 328613"/>
                <a:gd name="connsiteX94" fmla="*/ 214024 w 319088"/>
                <a:gd name="connsiteY94" fmla="*/ 223838 h 328613"/>
                <a:gd name="connsiteX95" fmla="*/ 215322 w 319088"/>
                <a:gd name="connsiteY95" fmla="*/ 223838 h 328613"/>
                <a:gd name="connsiteX96" fmla="*/ 240001 w 319088"/>
                <a:gd name="connsiteY96" fmla="*/ 221254 h 328613"/>
                <a:gd name="connsiteX97" fmla="*/ 241300 w 319088"/>
                <a:gd name="connsiteY97" fmla="*/ 219962 h 328613"/>
                <a:gd name="connsiteX98" fmla="*/ 241300 w 319088"/>
                <a:gd name="connsiteY98" fmla="*/ 170859 h 328613"/>
                <a:gd name="connsiteX99" fmla="*/ 240001 w 319088"/>
                <a:gd name="connsiteY99" fmla="*/ 169567 h 328613"/>
                <a:gd name="connsiteX100" fmla="*/ 215322 w 319088"/>
                <a:gd name="connsiteY100" fmla="*/ 168275 h 328613"/>
                <a:gd name="connsiteX101" fmla="*/ 214024 w 319088"/>
                <a:gd name="connsiteY101" fmla="*/ 168275 h 328613"/>
                <a:gd name="connsiteX102" fmla="*/ 30480 w 319088"/>
                <a:gd name="connsiteY102" fmla="*/ 168275 h 328613"/>
                <a:gd name="connsiteX103" fmla="*/ 13970 w 319088"/>
                <a:gd name="connsiteY103" fmla="*/ 169545 h 328613"/>
                <a:gd name="connsiteX104" fmla="*/ 12700 w 319088"/>
                <a:gd name="connsiteY104" fmla="*/ 170815 h 328613"/>
                <a:gd name="connsiteX105" fmla="*/ 12700 w 319088"/>
                <a:gd name="connsiteY105" fmla="*/ 202565 h 328613"/>
                <a:gd name="connsiteX106" fmla="*/ 13970 w 319088"/>
                <a:gd name="connsiteY106" fmla="*/ 203835 h 328613"/>
                <a:gd name="connsiteX107" fmla="*/ 30480 w 319088"/>
                <a:gd name="connsiteY107" fmla="*/ 206375 h 328613"/>
                <a:gd name="connsiteX108" fmla="*/ 31750 w 319088"/>
                <a:gd name="connsiteY108" fmla="*/ 205105 h 328613"/>
                <a:gd name="connsiteX109" fmla="*/ 31750 w 319088"/>
                <a:gd name="connsiteY109" fmla="*/ 203835 h 328613"/>
                <a:gd name="connsiteX110" fmla="*/ 31750 w 319088"/>
                <a:gd name="connsiteY110" fmla="*/ 169545 h 328613"/>
                <a:gd name="connsiteX111" fmla="*/ 31750 w 319088"/>
                <a:gd name="connsiteY111" fmla="*/ 168275 h 328613"/>
                <a:gd name="connsiteX112" fmla="*/ 30480 w 319088"/>
                <a:gd name="connsiteY112" fmla="*/ 168275 h 328613"/>
                <a:gd name="connsiteX113" fmla="*/ 158162 w 319088"/>
                <a:gd name="connsiteY113" fmla="*/ 165100 h 328613"/>
                <a:gd name="connsiteX114" fmla="*/ 156868 w 319088"/>
                <a:gd name="connsiteY114" fmla="*/ 166407 h 328613"/>
                <a:gd name="connsiteX115" fmla="*/ 155575 w 319088"/>
                <a:gd name="connsiteY115" fmla="*/ 167715 h 328613"/>
                <a:gd name="connsiteX116" fmla="*/ 155575 w 319088"/>
                <a:gd name="connsiteY116" fmla="*/ 206935 h 328613"/>
                <a:gd name="connsiteX117" fmla="*/ 156868 w 319088"/>
                <a:gd name="connsiteY117" fmla="*/ 208243 h 328613"/>
                <a:gd name="connsiteX118" fmla="*/ 158162 w 319088"/>
                <a:gd name="connsiteY118" fmla="*/ 209550 h 328613"/>
                <a:gd name="connsiteX119" fmla="*/ 189206 w 319088"/>
                <a:gd name="connsiteY119" fmla="*/ 208243 h 328613"/>
                <a:gd name="connsiteX120" fmla="*/ 190500 w 319088"/>
                <a:gd name="connsiteY120" fmla="*/ 205628 h 328613"/>
                <a:gd name="connsiteX121" fmla="*/ 190500 w 319088"/>
                <a:gd name="connsiteY121" fmla="*/ 169022 h 328613"/>
                <a:gd name="connsiteX122" fmla="*/ 189206 w 319088"/>
                <a:gd name="connsiteY122" fmla="*/ 166407 h 328613"/>
                <a:gd name="connsiteX123" fmla="*/ 158162 w 319088"/>
                <a:gd name="connsiteY123" fmla="*/ 165100 h 328613"/>
                <a:gd name="connsiteX124" fmla="*/ 100012 w 319088"/>
                <a:gd name="connsiteY124" fmla="*/ 163513 h 328613"/>
                <a:gd name="connsiteX125" fmla="*/ 100012 w 319088"/>
                <a:gd name="connsiteY125" fmla="*/ 164800 h 328613"/>
                <a:gd name="connsiteX126" fmla="*/ 100012 w 319088"/>
                <a:gd name="connsiteY126" fmla="*/ 208564 h 328613"/>
                <a:gd name="connsiteX127" fmla="*/ 100012 w 319088"/>
                <a:gd name="connsiteY127" fmla="*/ 209851 h 328613"/>
                <a:gd name="connsiteX128" fmla="*/ 101311 w 319088"/>
                <a:gd name="connsiteY128" fmla="*/ 211138 h 328613"/>
                <a:gd name="connsiteX129" fmla="*/ 140277 w 319088"/>
                <a:gd name="connsiteY129" fmla="*/ 208564 h 328613"/>
                <a:gd name="connsiteX130" fmla="*/ 142875 w 319088"/>
                <a:gd name="connsiteY130" fmla="*/ 207276 h 328613"/>
                <a:gd name="connsiteX131" fmla="*/ 142875 w 319088"/>
                <a:gd name="connsiteY131" fmla="*/ 166087 h 328613"/>
                <a:gd name="connsiteX132" fmla="*/ 140277 w 319088"/>
                <a:gd name="connsiteY132" fmla="*/ 164800 h 328613"/>
                <a:gd name="connsiteX133" fmla="*/ 101311 w 319088"/>
                <a:gd name="connsiteY133" fmla="*/ 163513 h 328613"/>
                <a:gd name="connsiteX134" fmla="*/ 100012 w 319088"/>
                <a:gd name="connsiteY134" fmla="*/ 163513 h 328613"/>
                <a:gd name="connsiteX135" fmla="*/ 74915 w 319088"/>
                <a:gd name="connsiteY135" fmla="*/ 163513 h 328613"/>
                <a:gd name="connsiteX136" fmla="*/ 50497 w 319088"/>
                <a:gd name="connsiteY136" fmla="*/ 166159 h 328613"/>
                <a:gd name="connsiteX137" fmla="*/ 49212 w 319088"/>
                <a:gd name="connsiteY137" fmla="*/ 167482 h 328613"/>
                <a:gd name="connsiteX138" fmla="*/ 49212 w 319088"/>
                <a:gd name="connsiteY138" fmla="*/ 207169 h 328613"/>
                <a:gd name="connsiteX139" fmla="*/ 50497 w 319088"/>
                <a:gd name="connsiteY139" fmla="*/ 208492 h 328613"/>
                <a:gd name="connsiteX140" fmla="*/ 74915 w 319088"/>
                <a:gd name="connsiteY140" fmla="*/ 211138 h 328613"/>
                <a:gd name="connsiteX141" fmla="*/ 76200 w 319088"/>
                <a:gd name="connsiteY141" fmla="*/ 211138 h 328613"/>
                <a:gd name="connsiteX142" fmla="*/ 76200 w 319088"/>
                <a:gd name="connsiteY142" fmla="*/ 209815 h 328613"/>
                <a:gd name="connsiteX143" fmla="*/ 76200 w 319088"/>
                <a:gd name="connsiteY143" fmla="*/ 164836 h 328613"/>
                <a:gd name="connsiteX144" fmla="*/ 76200 w 319088"/>
                <a:gd name="connsiteY144" fmla="*/ 163513 h 328613"/>
                <a:gd name="connsiteX145" fmla="*/ 74915 w 319088"/>
                <a:gd name="connsiteY145" fmla="*/ 163513 h 328613"/>
                <a:gd name="connsiteX146" fmla="*/ 288925 w 319088"/>
                <a:gd name="connsiteY146" fmla="*/ 127000 h 328613"/>
                <a:gd name="connsiteX147" fmla="*/ 288925 w 319088"/>
                <a:gd name="connsiteY147" fmla="*/ 129687 h 328613"/>
                <a:gd name="connsiteX148" fmla="*/ 288925 w 319088"/>
                <a:gd name="connsiteY148" fmla="*/ 159238 h 328613"/>
                <a:gd name="connsiteX149" fmla="*/ 290195 w 319088"/>
                <a:gd name="connsiteY149" fmla="*/ 160582 h 328613"/>
                <a:gd name="connsiteX150" fmla="*/ 306705 w 319088"/>
                <a:gd name="connsiteY150" fmla="*/ 161925 h 328613"/>
                <a:gd name="connsiteX151" fmla="*/ 307975 w 319088"/>
                <a:gd name="connsiteY151" fmla="*/ 161925 h 328613"/>
                <a:gd name="connsiteX152" fmla="*/ 307975 w 319088"/>
                <a:gd name="connsiteY152" fmla="*/ 160582 h 328613"/>
                <a:gd name="connsiteX153" fmla="*/ 307975 w 319088"/>
                <a:gd name="connsiteY153" fmla="*/ 132373 h 328613"/>
                <a:gd name="connsiteX154" fmla="*/ 306705 w 319088"/>
                <a:gd name="connsiteY154" fmla="*/ 129687 h 328613"/>
                <a:gd name="connsiteX155" fmla="*/ 290195 w 319088"/>
                <a:gd name="connsiteY155" fmla="*/ 127000 h 328613"/>
                <a:gd name="connsiteX156" fmla="*/ 288925 w 319088"/>
                <a:gd name="connsiteY156" fmla="*/ 127000 h 328613"/>
                <a:gd name="connsiteX157" fmla="*/ 260350 w 319088"/>
                <a:gd name="connsiteY157" fmla="*/ 123542 h 328613"/>
                <a:gd name="connsiteX158" fmla="*/ 260350 w 319088"/>
                <a:gd name="connsiteY158" fmla="*/ 124846 h 328613"/>
                <a:gd name="connsiteX159" fmla="*/ 260350 w 319088"/>
                <a:gd name="connsiteY159" fmla="*/ 156143 h 328613"/>
                <a:gd name="connsiteX160" fmla="*/ 261584 w 319088"/>
                <a:gd name="connsiteY160" fmla="*/ 157447 h 328613"/>
                <a:gd name="connsiteX161" fmla="*/ 280105 w 319088"/>
                <a:gd name="connsiteY161" fmla="*/ 158751 h 328613"/>
                <a:gd name="connsiteX162" fmla="*/ 281340 w 319088"/>
                <a:gd name="connsiteY162" fmla="*/ 158751 h 328613"/>
                <a:gd name="connsiteX163" fmla="*/ 282575 w 319088"/>
                <a:gd name="connsiteY163" fmla="*/ 157447 h 328613"/>
                <a:gd name="connsiteX164" fmla="*/ 282575 w 319088"/>
                <a:gd name="connsiteY164" fmla="*/ 127454 h 328613"/>
                <a:gd name="connsiteX165" fmla="*/ 280105 w 319088"/>
                <a:gd name="connsiteY165" fmla="*/ 126150 h 328613"/>
                <a:gd name="connsiteX166" fmla="*/ 261584 w 319088"/>
                <a:gd name="connsiteY166" fmla="*/ 123542 h 328613"/>
                <a:gd name="connsiteX167" fmla="*/ 260350 w 319088"/>
                <a:gd name="connsiteY167" fmla="*/ 123542 h 328613"/>
                <a:gd name="connsiteX168" fmla="*/ 29210 w 319088"/>
                <a:gd name="connsiteY168" fmla="*/ 115590 h 328613"/>
                <a:gd name="connsiteX169" fmla="*/ 13970 w 319088"/>
                <a:gd name="connsiteY169" fmla="*/ 120749 h 328613"/>
                <a:gd name="connsiteX170" fmla="*/ 12700 w 319088"/>
                <a:gd name="connsiteY170" fmla="*/ 122039 h 328613"/>
                <a:gd name="connsiteX171" fmla="*/ 12700 w 319088"/>
                <a:gd name="connsiteY171" fmla="*/ 154285 h 328613"/>
                <a:gd name="connsiteX172" fmla="*/ 12700 w 319088"/>
                <a:gd name="connsiteY172" fmla="*/ 155575 h 328613"/>
                <a:gd name="connsiteX173" fmla="*/ 13970 w 319088"/>
                <a:gd name="connsiteY173" fmla="*/ 155575 h 328613"/>
                <a:gd name="connsiteX174" fmla="*/ 30480 w 319088"/>
                <a:gd name="connsiteY174" fmla="*/ 152995 h 328613"/>
                <a:gd name="connsiteX175" fmla="*/ 31750 w 319088"/>
                <a:gd name="connsiteY175" fmla="*/ 151705 h 328613"/>
                <a:gd name="connsiteX176" fmla="*/ 31750 w 319088"/>
                <a:gd name="connsiteY176" fmla="*/ 116880 h 328613"/>
                <a:gd name="connsiteX177" fmla="*/ 31750 w 319088"/>
                <a:gd name="connsiteY177" fmla="*/ 115590 h 328613"/>
                <a:gd name="connsiteX178" fmla="*/ 29210 w 319088"/>
                <a:gd name="connsiteY178" fmla="*/ 115590 h 328613"/>
                <a:gd name="connsiteX179" fmla="*/ 158162 w 319088"/>
                <a:gd name="connsiteY179" fmla="*/ 104775 h 328613"/>
                <a:gd name="connsiteX180" fmla="*/ 156868 w 319088"/>
                <a:gd name="connsiteY180" fmla="*/ 106098 h 328613"/>
                <a:gd name="connsiteX181" fmla="*/ 155575 w 319088"/>
                <a:gd name="connsiteY181" fmla="*/ 107421 h 328613"/>
                <a:gd name="connsiteX182" fmla="*/ 155575 w 319088"/>
                <a:gd name="connsiteY182" fmla="*/ 147108 h 328613"/>
                <a:gd name="connsiteX183" fmla="*/ 156868 w 319088"/>
                <a:gd name="connsiteY183" fmla="*/ 149754 h 328613"/>
                <a:gd name="connsiteX184" fmla="*/ 189206 w 319088"/>
                <a:gd name="connsiteY184" fmla="*/ 152400 h 328613"/>
                <a:gd name="connsiteX185" fmla="*/ 190500 w 319088"/>
                <a:gd name="connsiteY185" fmla="*/ 151077 h 328613"/>
                <a:gd name="connsiteX186" fmla="*/ 190500 w 319088"/>
                <a:gd name="connsiteY186" fmla="*/ 149754 h 328613"/>
                <a:gd name="connsiteX187" fmla="*/ 190500 w 319088"/>
                <a:gd name="connsiteY187" fmla="*/ 112712 h 328613"/>
                <a:gd name="connsiteX188" fmla="*/ 189206 w 319088"/>
                <a:gd name="connsiteY188" fmla="*/ 110067 h 328613"/>
                <a:gd name="connsiteX189" fmla="*/ 158162 w 319088"/>
                <a:gd name="connsiteY189" fmla="*/ 104775 h 328613"/>
                <a:gd name="connsiteX190" fmla="*/ 74915 w 319088"/>
                <a:gd name="connsiteY190" fmla="*/ 99735 h 328613"/>
                <a:gd name="connsiteX191" fmla="*/ 50497 w 319088"/>
                <a:gd name="connsiteY191" fmla="*/ 107593 h 328613"/>
                <a:gd name="connsiteX192" fmla="*/ 49212 w 319088"/>
                <a:gd name="connsiteY192" fmla="*/ 110212 h 328613"/>
                <a:gd name="connsiteX193" fmla="*/ 49212 w 319088"/>
                <a:gd name="connsiteY193" fmla="*/ 148194 h 328613"/>
                <a:gd name="connsiteX194" fmla="*/ 49212 w 319088"/>
                <a:gd name="connsiteY194" fmla="*/ 149503 h 328613"/>
                <a:gd name="connsiteX195" fmla="*/ 50497 w 319088"/>
                <a:gd name="connsiteY195" fmla="*/ 150813 h 328613"/>
                <a:gd name="connsiteX196" fmla="*/ 74915 w 319088"/>
                <a:gd name="connsiteY196" fmla="*/ 145574 h 328613"/>
                <a:gd name="connsiteX197" fmla="*/ 76200 w 319088"/>
                <a:gd name="connsiteY197" fmla="*/ 144264 h 328613"/>
                <a:gd name="connsiteX198" fmla="*/ 76200 w 319088"/>
                <a:gd name="connsiteY198" fmla="*/ 101044 h 328613"/>
                <a:gd name="connsiteX199" fmla="*/ 76200 w 319088"/>
                <a:gd name="connsiteY199" fmla="*/ 99735 h 328613"/>
                <a:gd name="connsiteX200" fmla="*/ 74915 w 319088"/>
                <a:gd name="connsiteY200" fmla="*/ 99735 h 328613"/>
                <a:gd name="connsiteX201" fmla="*/ 215322 w 319088"/>
                <a:gd name="connsiteY201" fmla="*/ 98425 h 328613"/>
                <a:gd name="connsiteX202" fmla="*/ 214024 w 319088"/>
                <a:gd name="connsiteY202" fmla="*/ 99695 h 328613"/>
                <a:gd name="connsiteX203" fmla="*/ 212725 w 319088"/>
                <a:gd name="connsiteY203" fmla="*/ 100965 h 328613"/>
                <a:gd name="connsiteX204" fmla="*/ 212725 w 319088"/>
                <a:gd name="connsiteY204" fmla="*/ 151765 h 328613"/>
                <a:gd name="connsiteX205" fmla="*/ 215322 w 319088"/>
                <a:gd name="connsiteY205" fmla="*/ 153035 h 328613"/>
                <a:gd name="connsiteX206" fmla="*/ 238702 w 319088"/>
                <a:gd name="connsiteY206" fmla="*/ 155575 h 328613"/>
                <a:gd name="connsiteX207" fmla="*/ 240001 w 319088"/>
                <a:gd name="connsiteY207" fmla="*/ 155575 h 328613"/>
                <a:gd name="connsiteX208" fmla="*/ 241300 w 319088"/>
                <a:gd name="connsiteY208" fmla="*/ 155575 h 328613"/>
                <a:gd name="connsiteX209" fmla="*/ 241300 w 319088"/>
                <a:gd name="connsiteY209" fmla="*/ 153035 h 328613"/>
                <a:gd name="connsiteX210" fmla="*/ 241300 w 319088"/>
                <a:gd name="connsiteY210" fmla="*/ 106045 h 328613"/>
                <a:gd name="connsiteX211" fmla="*/ 240001 w 319088"/>
                <a:gd name="connsiteY211" fmla="*/ 103505 h 328613"/>
                <a:gd name="connsiteX212" fmla="*/ 215322 w 319088"/>
                <a:gd name="connsiteY212" fmla="*/ 98425 h 328613"/>
                <a:gd name="connsiteX213" fmla="*/ 101311 w 319088"/>
                <a:gd name="connsiteY213" fmla="*/ 96838 h 328613"/>
                <a:gd name="connsiteX214" fmla="*/ 100012 w 319088"/>
                <a:gd name="connsiteY214" fmla="*/ 98108 h 328613"/>
                <a:gd name="connsiteX215" fmla="*/ 100012 w 319088"/>
                <a:gd name="connsiteY215" fmla="*/ 99378 h 328613"/>
                <a:gd name="connsiteX216" fmla="*/ 100012 w 319088"/>
                <a:gd name="connsiteY216" fmla="*/ 142558 h 328613"/>
                <a:gd name="connsiteX217" fmla="*/ 101311 w 319088"/>
                <a:gd name="connsiteY217" fmla="*/ 143828 h 328613"/>
                <a:gd name="connsiteX218" fmla="*/ 140277 w 319088"/>
                <a:gd name="connsiteY218" fmla="*/ 147638 h 328613"/>
                <a:gd name="connsiteX219" fmla="*/ 141576 w 319088"/>
                <a:gd name="connsiteY219" fmla="*/ 146368 h 328613"/>
                <a:gd name="connsiteX220" fmla="*/ 142875 w 319088"/>
                <a:gd name="connsiteY220" fmla="*/ 145098 h 328613"/>
                <a:gd name="connsiteX221" fmla="*/ 142875 w 319088"/>
                <a:gd name="connsiteY221" fmla="*/ 105728 h 328613"/>
                <a:gd name="connsiteX222" fmla="*/ 140277 w 319088"/>
                <a:gd name="connsiteY222" fmla="*/ 103188 h 328613"/>
                <a:gd name="connsiteX223" fmla="*/ 101311 w 319088"/>
                <a:gd name="connsiteY223" fmla="*/ 96838 h 328613"/>
                <a:gd name="connsiteX224" fmla="*/ 288925 w 319088"/>
                <a:gd name="connsiteY224" fmla="*/ 84138 h 328613"/>
                <a:gd name="connsiteX225" fmla="*/ 288925 w 319088"/>
                <a:gd name="connsiteY225" fmla="*/ 85442 h 328613"/>
                <a:gd name="connsiteX226" fmla="*/ 288925 w 319088"/>
                <a:gd name="connsiteY226" fmla="*/ 115435 h 328613"/>
                <a:gd name="connsiteX227" fmla="*/ 290195 w 319088"/>
                <a:gd name="connsiteY227" fmla="*/ 116739 h 328613"/>
                <a:gd name="connsiteX228" fmla="*/ 305435 w 319088"/>
                <a:gd name="connsiteY228" fmla="*/ 120651 h 328613"/>
                <a:gd name="connsiteX229" fmla="*/ 306705 w 319088"/>
                <a:gd name="connsiteY229" fmla="*/ 120651 h 328613"/>
                <a:gd name="connsiteX230" fmla="*/ 307975 w 319088"/>
                <a:gd name="connsiteY230" fmla="*/ 119347 h 328613"/>
                <a:gd name="connsiteX231" fmla="*/ 307975 w 319088"/>
                <a:gd name="connsiteY231" fmla="*/ 118043 h 328613"/>
                <a:gd name="connsiteX232" fmla="*/ 307975 w 319088"/>
                <a:gd name="connsiteY232" fmla="*/ 90658 h 328613"/>
                <a:gd name="connsiteX233" fmla="*/ 306705 w 319088"/>
                <a:gd name="connsiteY233" fmla="*/ 89354 h 328613"/>
                <a:gd name="connsiteX234" fmla="*/ 290195 w 319088"/>
                <a:gd name="connsiteY234" fmla="*/ 84138 h 328613"/>
                <a:gd name="connsiteX235" fmla="*/ 288925 w 319088"/>
                <a:gd name="connsiteY235" fmla="*/ 84138 h 328613"/>
                <a:gd name="connsiteX236" fmla="*/ 260350 w 319088"/>
                <a:gd name="connsiteY236" fmla="*/ 77788 h 328613"/>
                <a:gd name="connsiteX237" fmla="*/ 260350 w 319088"/>
                <a:gd name="connsiteY237" fmla="*/ 79058 h 328613"/>
                <a:gd name="connsiteX238" fmla="*/ 260350 w 319088"/>
                <a:gd name="connsiteY238" fmla="*/ 109538 h 328613"/>
                <a:gd name="connsiteX239" fmla="*/ 261584 w 319088"/>
                <a:gd name="connsiteY239" fmla="*/ 110808 h 328613"/>
                <a:gd name="connsiteX240" fmla="*/ 280105 w 319088"/>
                <a:gd name="connsiteY240" fmla="*/ 115888 h 328613"/>
                <a:gd name="connsiteX241" fmla="*/ 281340 w 319088"/>
                <a:gd name="connsiteY241" fmla="*/ 114618 h 328613"/>
                <a:gd name="connsiteX242" fmla="*/ 282575 w 319088"/>
                <a:gd name="connsiteY242" fmla="*/ 113348 h 328613"/>
                <a:gd name="connsiteX243" fmla="*/ 282575 w 319088"/>
                <a:gd name="connsiteY243" fmla="*/ 85408 h 328613"/>
                <a:gd name="connsiteX244" fmla="*/ 281340 w 319088"/>
                <a:gd name="connsiteY244" fmla="*/ 82868 h 328613"/>
                <a:gd name="connsiteX245" fmla="*/ 262819 w 319088"/>
                <a:gd name="connsiteY245" fmla="*/ 77788 h 328613"/>
                <a:gd name="connsiteX246" fmla="*/ 260350 w 319088"/>
                <a:gd name="connsiteY246" fmla="*/ 77788 h 328613"/>
                <a:gd name="connsiteX247" fmla="*/ 29210 w 319088"/>
                <a:gd name="connsiteY247" fmla="*/ 63500 h 328613"/>
                <a:gd name="connsiteX248" fmla="*/ 12700 w 319088"/>
                <a:gd name="connsiteY248" fmla="*/ 73731 h 328613"/>
                <a:gd name="connsiteX249" fmla="*/ 12700 w 319088"/>
                <a:gd name="connsiteY249" fmla="*/ 75009 h 328613"/>
                <a:gd name="connsiteX250" fmla="*/ 12700 w 319088"/>
                <a:gd name="connsiteY250" fmla="*/ 106980 h 328613"/>
                <a:gd name="connsiteX251" fmla="*/ 12700 w 319088"/>
                <a:gd name="connsiteY251" fmla="*/ 108259 h 328613"/>
                <a:gd name="connsiteX252" fmla="*/ 13970 w 319088"/>
                <a:gd name="connsiteY252" fmla="*/ 109538 h 328613"/>
                <a:gd name="connsiteX253" fmla="*/ 15240 w 319088"/>
                <a:gd name="connsiteY253" fmla="*/ 108259 h 328613"/>
                <a:gd name="connsiteX254" fmla="*/ 31750 w 319088"/>
                <a:gd name="connsiteY254" fmla="*/ 101865 h 328613"/>
                <a:gd name="connsiteX255" fmla="*/ 31750 w 319088"/>
                <a:gd name="connsiteY255" fmla="*/ 99307 h 328613"/>
                <a:gd name="connsiteX256" fmla="*/ 31750 w 319088"/>
                <a:gd name="connsiteY256" fmla="*/ 66058 h 328613"/>
                <a:gd name="connsiteX257" fmla="*/ 31750 w 319088"/>
                <a:gd name="connsiteY257" fmla="*/ 63500 h 328613"/>
                <a:gd name="connsiteX258" fmla="*/ 29210 w 319088"/>
                <a:gd name="connsiteY258" fmla="*/ 63500 h 328613"/>
                <a:gd name="connsiteX259" fmla="*/ 156868 w 319088"/>
                <a:gd name="connsiteY259" fmla="*/ 47625 h 328613"/>
                <a:gd name="connsiteX260" fmla="*/ 155575 w 319088"/>
                <a:gd name="connsiteY260" fmla="*/ 48920 h 328613"/>
                <a:gd name="connsiteX261" fmla="*/ 155575 w 319088"/>
                <a:gd name="connsiteY261" fmla="*/ 89067 h 328613"/>
                <a:gd name="connsiteX262" fmla="*/ 156868 w 319088"/>
                <a:gd name="connsiteY262" fmla="*/ 90363 h 328613"/>
                <a:gd name="connsiteX263" fmla="*/ 187913 w 319088"/>
                <a:gd name="connsiteY263" fmla="*/ 96838 h 328613"/>
                <a:gd name="connsiteX264" fmla="*/ 189206 w 319088"/>
                <a:gd name="connsiteY264" fmla="*/ 96838 h 328613"/>
                <a:gd name="connsiteX265" fmla="*/ 190500 w 319088"/>
                <a:gd name="connsiteY265" fmla="*/ 96838 h 328613"/>
                <a:gd name="connsiteX266" fmla="*/ 190500 w 319088"/>
                <a:gd name="connsiteY266" fmla="*/ 95543 h 328613"/>
                <a:gd name="connsiteX267" fmla="*/ 190500 w 319088"/>
                <a:gd name="connsiteY267" fmla="*/ 57986 h 328613"/>
                <a:gd name="connsiteX268" fmla="*/ 189206 w 319088"/>
                <a:gd name="connsiteY268" fmla="*/ 56691 h 328613"/>
                <a:gd name="connsiteX269" fmla="*/ 158162 w 319088"/>
                <a:gd name="connsiteY269" fmla="*/ 47625 h 328613"/>
                <a:gd name="connsiteX270" fmla="*/ 156868 w 319088"/>
                <a:gd name="connsiteY270" fmla="*/ 47625 h 328613"/>
                <a:gd name="connsiteX271" fmla="*/ 73629 w 319088"/>
                <a:gd name="connsiteY271" fmla="*/ 34925 h 328613"/>
                <a:gd name="connsiteX272" fmla="*/ 49212 w 319088"/>
                <a:gd name="connsiteY272" fmla="*/ 50511 h 328613"/>
                <a:gd name="connsiteX273" fmla="*/ 49212 w 319088"/>
                <a:gd name="connsiteY273" fmla="*/ 51810 h 328613"/>
                <a:gd name="connsiteX274" fmla="*/ 49212 w 319088"/>
                <a:gd name="connsiteY274" fmla="*/ 90776 h 328613"/>
                <a:gd name="connsiteX275" fmla="*/ 49212 w 319088"/>
                <a:gd name="connsiteY275" fmla="*/ 92075 h 328613"/>
                <a:gd name="connsiteX276" fmla="*/ 50497 w 319088"/>
                <a:gd name="connsiteY276" fmla="*/ 92075 h 328613"/>
                <a:gd name="connsiteX277" fmla="*/ 51782 w 319088"/>
                <a:gd name="connsiteY277" fmla="*/ 92075 h 328613"/>
                <a:gd name="connsiteX278" fmla="*/ 76200 w 319088"/>
                <a:gd name="connsiteY278" fmla="*/ 81684 h 328613"/>
                <a:gd name="connsiteX279" fmla="*/ 76200 w 319088"/>
                <a:gd name="connsiteY279" fmla="*/ 79086 h 328613"/>
                <a:gd name="connsiteX280" fmla="*/ 76200 w 319088"/>
                <a:gd name="connsiteY280" fmla="*/ 36224 h 328613"/>
                <a:gd name="connsiteX281" fmla="*/ 76200 w 319088"/>
                <a:gd name="connsiteY281" fmla="*/ 34925 h 328613"/>
                <a:gd name="connsiteX282" fmla="*/ 73629 w 319088"/>
                <a:gd name="connsiteY282" fmla="*/ 34925 h 328613"/>
                <a:gd name="connsiteX283" fmla="*/ 100012 w 319088"/>
                <a:gd name="connsiteY283" fmla="*/ 30163 h 328613"/>
                <a:gd name="connsiteX284" fmla="*/ 100012 w 319088"/>
                <a:gd name="connsiteY284" fmla="*/ 32747 h 328613"/>
                <a:gd name="connsiteX285" fmla="*/ 100012 w 319088"/>
                <a:gd name="connsiteY285" fmla="*/ 76681 h 328613"/>
                <a:gd name="connsiteX286" fmla="*/ 101311 w 319088"/>
                <a:gd name="connsiteY286" fmla="*/ 77973 h 328613"/>
                <a:gd name="connsiteX287" fmla="*/ 140277 w 319088"/>
                <a:gd name="connsiteY287" fmla="*/ 85726 h 328613"/>
                <a:gd name="connsiteX288" fmla="*/ 141576 w 319088"/>
                <a:gd name="connsiteY288" fmla="*/ 85726 h 328613"/>
                <a:gd name="connsiteX289" fmla="*/ 142875 w 319088"/>
                <a:gd name="connsiteY289" fmla="*/ 84434 h 328613"/>
                <a:gd name="connsiteX290" fmla="*/ 142875 w 319088"/>
                <a:gd name="connsiteY290" fmla="*/ 43085 h 328613"/>
                <a:gd name="connsiteX291" fmla="*/ 141576 w 319088"/>
                <a:gd name="connsiteY291" fmla="*/ 41792 h 328613"/>
                <a:gd name="connsiteX292" fmla="*/ 102610 w 319088"/>
                <a:gd name="connsiteY292" fmla="*/ 30163 h 328613"/>
                <a:gd name="connsiteX293" fmla="*/ 100012 w 319088"/>
                <a:gd name="connsiteY293" fmla="*/ 30163 h 328613"/>
                <a:gd name="connsiteX294" fmla="*/ 87846 w 319088"/>
                <a:gd name="connsiteY294" fmla="*/ 0 h 328613"/>
                <a:gd name="connsiteX295" fmla="*/ 90430 w 319088"/>
                <a:gd name="connsiteY295" fmla="*/ 0 h 328613"/>
                <a:gd name="connsiteX296" fmla="*/ 204113 w 319088"/>
                <a:gd name="connsiteY296" fmla="*/ 37667 h 328613"/>
                <a:gd name="connsiteX297" fmla="*/ 207988 w 319088"/>
                <a:gd name="connsiteY297" fmla="*/ 42863 h 328613"/>
                <a:gd name="connsiteX298" fmla="*/ 207988 w 319088"/>
                <a:gd name="connsiteY298" fmla="*/ 70139 h 328613"/>
                <a:gd name="connsiteX299" fmla="*/ 248036 w 319088"/>
                <a:gd name="connsiteY299" fmla="*/ 54552 h 328613"/>
                <a:gd name="connsiteX300" fmla="*/ 250619 w 319088"/>
                <a:gd name="connsiteY300" fmla="*/ 53253 h 328613"/>
                <a:gd name="connsiteX301" fmla="*/ 251911 w 319088"/>
                <a:gd name="connsiteY301" fmla="*/ 53253 h 328613"/>
                <a:gd name="connsiteX302" fmla="*/ 315213 w 319088"/>
                <a:gd name="connsiteY302" fmla="*/ 74035 h 328613"/>
                <a:gd name="connsiteX303" fmla="*/ 319088 w 319088"/>
                <a:gd name="connsiteY303" fmla="*/ 80530 h 328613"/>
                <a:gd name="connsiteX304" fmla="*/ 319088 w 319088"/>
                <a:gd name="connsiteY304" fmla="*/ 266267 h 328613"/>
                <a:gd name="connsiteX305" fmla="*/ 315213 w 319088"/>
                <a:gd name="connsiteY305" fmla="*/ 271463 h 328613"/>
                <a:gd name="connsiteX306" fmla="*/ 251911 w 319088"/>
                <a:gd name="connsiteY306" fmla="*/ 287049 h 328613"/>
                <a:gd name="connsiteX307" fmla="*/ 204113 w 319088"/>
                <a:gd name="connsiteY307" fmla="*/ 300038 h 328613"/>
                <a:gd name="connsiteX308" fmla="*/ 89138 w 319088"/>
                <a:gd name="connsiteY308" fmla="*/ 328613 h 328613"/>
                <a:gd name="connsiteX309" fmla="*/ 87846 w 319088"/>
                <a:gd name="connsiteY309" fmla="*/ 328613 h 328613"/>
                <a:gd name="connsiteX310" fmla="*/ 85262 w 319088"/>
                <a:gd name="connsiteY310" fmla="*/ 328613 h 328613"/>
                <a:gd name="connsiteX311" fmla="*/ 2583 w 319088"/>
                <a:gd name="connsiteY311" fmla="*/ 281854 h 328613"/>
                <a:gd name="connsiteX312" fmla="*/ 0 w 319088"/>
                <a:gd name="connsiteY312" fmla="*/ 277957 h 328613"/>
                <a:gd name="connsiteX313" fmla="*/ 0 w 319088"/>
                <a:gd name="connsiteY313" fmla="*/ 64943 h 328613"/>
                <a:gd name="connsiteX314" fmla="*/ 1292 w 319088"/>
                <a:gd name="connsiteY314" fmla="*/ 61047 h 328613"/>
                <a:gd name="connsiteX315" fmla="*/ 85262 w 319088"/>
                <a:gd name="connsiteY315" fmla="*/ 1299 h 328613"/>
                <a:gd name="connsiteX316" fmla="*/ 87846 w 319088"/>
                <a:gd name="connsiteY31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Lst>
              <a:rect l="l" t="t" r="r" b="b"/>
              <a:pathLst>
                <a:path w="319088" h="328613">
                  <a:moveTo>
                    <a:pt x="140277" y="225425"/>
                  </a:moveTo>
                  <a:cubicBezTo>
                    <a:pt x="140277" y="225425"/>
                    <a:pt x="140277" y="225425"/>
                    <a:pt x="101311" y="229351"/>
                  </a:cubicBezTo>
                  <a:cubicBezTo>
                    <a:pt x="100012" y="229351"/>
                    <a:pt x="100012" y="229351"/>
                    <a:pt x="100012" y="230660"/>
                  </a:cubicBezTo>
                  <a:cubicBezTo>
                    <a:pt x="100012" y="230660"/>
                    <a:pt x="100012" y="230660"/>
                    <a:pt x="100012" y="319646"/>
                  </a:cubicBezTo>
                  <a:cubicBezTo>
                    <a:pt x="100012" y="320954"/>
                    <a:pt x="100012" y="320954"/>
                    <a:pt x="100012" y="322263"/>
                  </a:cubicBezTo>
                  <a:cubicBezTo>
                    <a:pt x="101311" y="322263"/>
                    <a:pt x="101311" y="322263"/>
                    <a:pt x="101311" y="322263"/>
                  </a:cubicBezTo>
                  <a:cubicBezTo>
                    <a:pt x="101311" y="322263"/>
                    <a:pt x="101311" y="322263"/>
                    <a:pt x="102610" y="322263"/>
                  </a:cubicBezTo>
                  <a:cubicBezTo>
                    <a:pt x="102610" y="322263"/>
                    <a:pt x="102610" y="322263"/>
                    <a:pt x="140277" y="311794"/>
                  </a:cubicBezTo>
                  <a:cubicBezTo>
                    <a:pt x="141576" y="311794"/>
                    <a:pt x="142875" y="311794"/>
                    <a:pt x="142875" y="310485"/>
                  </a:cubicBezTo>
                  <a:lnTo>
                    <a:pt x="142875" y="228042"/>
                  </a:lnTo>
                  <a:cubicBezTo>
                    <a:pt x="142875" y="226734"/>
                    <a:pt x="141576" y="226734"/>
                    <a:pt x="141576" y="226734"/>
                  </a:cubicBezTo>
                  <a:cubicBezTo>
                    <a:pt x="141576" y="225425"/>
                    <a:pt x="140277" y="225425"/>
                    <a:pt x="140277" y="225425"/>
                  </a:cubicBezTo>
                  <a:close/>
                  <a:moveTo>
                    <a:pt x="49212" y="223838"/>
                  </a:moveTo>
                  <a:cubicBezTo>
                    <a:pt x="49212" y="225108"/>
                    <a:pt x="49212" y="225108"/>
                    <a:pt x="49212" y="226378"/>
                  </a:cubicBezTo>
                  <a:cubicBezTo>
                    <a:pt x="49212" y="226378"/>
                    <a:pt x="49212" y="226378"/>
                    <a:pt x="49212" y="263208"/>
                  </a:cubicBezTo>
                  <a:cubicBezTo>
                    <a:pt x="49212" y="264478"/>
                    <a:pt x="49212" y="264478"/>
                    <a:pt x="50497" y="265748"/>
                  </a:cubicBezTo>
                  <a:cubicBezTo>
                    <a:pt x="50497" y="265748"/>
                    <a:pt x="50497" y="265748"/>
                    <a:pt x="74915" y="274638"/>
                  </a:cubicBezTo>
                  <a:cubicBezTo>
                    <a:pt x="74915" y="274638"/>
                    <a:pt x="76200" y="274638"/>
                    <a:pt x="76200" y="273368"/>
                  </a:cubicBezTo>
                  <a:cubicBezTo>
                    <a:pt x="76200" y="273368"/>
                    <a:pt x="76200" y="273368"/>
                    <a:pt x="76200" y="272098"/>
                  </a:cubicBezTo>
                  <a:lnTo>
                    <a:pt x="76200" y="230188"/>
                  </a:lnTo>
                  <a:cubicBezTo>
                    <a:pt x="76200" y="228918"/>
                    <a:pt x="76200" y="228918"/>
                    <a:pt x="74915" y="228918"/>
                  </a:cubicBezTo>
                  <a:cubicBezTo>
                    <a:pt x="74915" y="228918"/>
                    <a:pt x="74915" y="228918"/>
                    <a:pt x="50497" y="223838"/>
                  </a:cubicBezTo>
                  <a:cubicBezTo>
                    <a:pt x="50497" y="223838"/>
                    <a:pt x="50497" y="223838"/>
                    <a:pt x="49212" y="223838"/>
                  </a:cubicBezTo>
                  <a:close/>
                  <a:moveTo>
                    <a:pt x="189206" y="222250"/>
                  </a:moveTo>
                  <a:cubicBezTo>
                    <a:pt x="189206" y="222250"/>
                    <a:pt x="189206" y="222250"/>
                    <a:pt x="156868" y="224848"/>
                  </a:cubicBezTo>
                  <a:cubicBezTo>
                    <a:pt x="156868" y="224848"/>
                    <a:pt x="155575" y="226147"/>
                    <a:pt x="155575" y="226147"/>
                  </a:cubicBezTo>
                  <a:cubicBezTo>
                    <a:pt x="155575" y="226147"/>
                    <a:pt x="155575" y="226147"/>
                    <a:pt x="155575" y="305377"/>
                  </a:cubicBezTo>
                  <a:cubicBezTo>
                    <a:pt x="155575" y="306676"/>
                    <a:pt x="155575" y="306676"/>
                    <a:pt x="156868" y="307975"/>
                  </a:cubicBezTo>
                  <a:cubicBezTo>
                    <a:pt x="156868" y="307975"/>
                    <a:pt x="156868" y="307975"/>
                    <a:pt x="158162" y="307975"/>
                  </a:cubicBezTo>
                  <a:cubicBezTo>
                    <a:pt x="158162" y="307975"/>
                    <a:pt x="158162" y="307975"/>
                    <a:pt x="189206" y="300182"/>
                  </a:cubicBezTo>
                  <a:cubicBezTo>
                    <a:pt x="190500" y="300182"/>
                    <a:pt x="190500" y="298883"/>
                    <a:pt x="190500" y="297584"/>
                  </a:cubicBezTo>
                  <a:lnTo>
                    <a:pt x="190500" y="223549"/>
                  </a:lnTo>
                  <a:cubicBezTo>
                    <a:pt x="190500" y="223549"/>
                    <a:pt x="190500" y="223549"/>
                    <a:pt x="190500" y="222250"/>
                  </a:cubicBezTo>
                  <a:cubicBezTo>
                    <a:pt x="189206" y="222250"/>
                    <a:pt x="189206" y="222250"/>
                    <a:pt x="189206" y="222250"/>
                  </a:cubicBezTo>
                  <a:close/>
                  <a:moveTo>
                    <a:pt x="12700" y="217488"/>
                  </a:moveTo>
                  <a:cubicBezTo>
                    <a:pt x="12700" y="217488"/>
                    <a:pt x="12700" y="218778"/>
                    <a:pt x="12700" y="218778"/>
                  </a:cubicBezTo>
                  <a:cubicBezTo>
                    <a:pt x="12700" y="218778"/>
                    <a:pt x="12700" y="218778"/>
                    <a:pt x="12700" y="251024"/>
                  </a:cubicBezTo>
                  <a:cubicBezTo>
                    <a:pt x="12700" y="252314"/>
                    <a:pt x="12700" y="252314"/>
                    <a:pt x="13970" y="252314"/>
                  </a:cubicBezTo>
                  <a:cubicBezTo>
                    <a:pt x="13970" y="252314"/>
                    <a:pt x="13970" y="252314"/>
                    <a:pt x="29210" y="258763"/>
                  </a:cubicBezTo>
                  <a:cubicBezTo>
                    <a:pt x="30480" y="258763"/>
                    <a:pt x="30480" y="258763"/>
                    <a:pt x="30480" y="258763"/>
                  </a:cubicBezTo>
                  <a:cubicBezTo>
                    <a:pt x="30480" y="258763"/>
                    <a:pt x="31750" y="258763"/>
                    <a:pt x="31750" y="258763"/>
                  </a:cubicBezTo>
                  <a:cubicBezTo>
                    <a:pt x="31750" y="258763"/>
                    <a:pt x="31750" y="257473"/>
                    <a:pt x="31750" y="257473"/>
                  </a:cubicBezTo>
                  <a:lnTo>
                    <a:pt x="31750" y="222647"/>
                  </a:lnTo>
                  <a:cubicBezTo>
                    <a:pt x="31750" y="221358"/>
                    <a:pt x="31750" y="220068"/>
                    <a:pt x="30480" y="220068"/>
                  </a:cubicBezTo>
                  <a:cubicBezTo>
                    <a:pt x="30480" y="220068"/>
                    <a:pt x="30480" y="220068"/>
                    <a:pt x="13970" y="217488"/>
                  </a:cubicBezTo>
                  <a:cubicBezTo>
                    <a:pt x="13970" y="217488"/>
                    <a:pt x="13970" y="217488"/>
                    <a:pt x="12700" y="217488"/>
                  </a:cubicBezTo>
                  <a:close/>
                  <a:moveTo>
                    <a:pt x="280105" y="214313"/>
                  </a:moveTo>
                  <a:cubicBezTo>
                    <a:pt x="280105" y="214313"/>
                    <a:pt x="280105" y="214313"/>
                    <a:pt x="261584" y="215595"/>
                  </a:cubicBezTo>
                  <a:cubicBezTo>
                    <a:pt x="260350" y="215595"/>
                    <a:pt x="260350" y="216877"/>
                    <a:pt x="260350" y="216877"/>
                  </a:cubicBezTo>
                  <a:cubicBezTo>
                    <a:pt x="260350" y="216877"/>
                    <a:pt x="260350" y="216877"/>
                    <a:pt x="260350" y="278424"/>
                  </a:cubicBezTo>
                  <a:cubicBezTo>
                    <a:pt x="260350" y="279706"/>
                    <a:pt x="260350" y="279706"/>
                    <a:pt x="260350" y="279706"/>
                  </a:cubicBezTo>
                  <a:cubicBezTo>
                    <a:pt x="261584" y="279706"/>
                    <a:pt x="261584" y="280988"/>
                    <a:pt x="261584" y="280988"/>
                  </a:cubicBezTo>
                  <a:cubicBezTo>
                    <a:pt x="261584" y="280988"/>
                    <a:pt x="261584" y="280988"/>
                    <a:pt x="262819" y="280988"/>
                  </a:cubicBezTo>
                  <a:cubicBezTo>
                    <a:pt x="262819" y="280988"/>
                    <a:pt x="262819" y="280988"/>
                    <a:pt x="280105" y="275859"/>
                  </a:cubicBezTo>
                  <a:cubicBezTo>
                    <a:pt x="281340" y="275859"/>
                    <a:pt x="282575" y="274577"/>
                    <a:pt x="282575" y="273295"/>
                  </a:cubicBezTo>
                  <a:lnTo>
                    <a:pt x="282575" y="215595"/>
                  </a:lnTo>
                  <a:cubicBezTo>
                    <a:pt x="282575" y="215595"/>
                    <a:pt x="281340" y="214313"/>
                    <a:pt x="281340" y="214313"/>
                  </a:cubicBezTo>
                  <a:cubicBezTo>
                    <a:pt x="281340" y="214313"/>
                    <a:pt x="280105" y="214313"/>
                    <a:pt x="280105" y="214313"/>
                  </a:cubicBezTo>
                  <a:close/>
                  <a:moveTo>
                    <a:pt x="306983" y="211138"/>
                  </a:moveTo>
                  <a:cubicBezTo>
                    <a:pt x="306983" y="211138"/>
                    <a:pt x="306983" y="211138"/>
                    <a:pt x="290215" y="212428"/>
                  </a:cubicBezTo>
                  <a:cubicBezTo>
                    <a:pt x="288925" y="212428"/>
                    <a:pt x="288925" y="213718"/>
                    <a:pt x="288925" y="215008"/>
                  </a:cubicBezTo>
                  <a:cubicBezTo>
                    <a:pt x="288925" y="215008"/>
                    <a:pt x="288925" y="215008"/>
                    <a:pt x="288925" y="271761"/>
                  </a:cubicBezTo>
                  <a:cubicBezTo>
                    <a:pt x="288925" y="271761"/>
                    <a:pt x="288925" y="273051"/>
                    <a:pt x="288925" y="273051"/>
                  </a:cubicBezTo>
                  <a:cubicBezTo>
                    <a:pt x="288925" y="273051"/>
                    <a:pt x="290215" y="273051"/>
                    <a:pt x="290215" y="273051"/>
                  </a:cubicBezTo>
                  <a:cubicBezTo>
                    <a:pt x="290215" y="273051"/>
                    <a:pt x="290215" y="273051"/>
                    <a:pt x="308273" y="269181"/>
                  </a:cubicBezTo>
                  <a:cubicBezTo>
                    <a:pt x="308273" y="269181"/>
                    <a:pt x="309563" y="267892"/>
                    <a:pt x="309563" y="266602"/>
                  </a:cubicBezTo>
                  <a:cubicBezTo>
                    <a:pt x="309563" y="266602"/>
                    <a:pt x="309563" y="266602"/>
                    <a:pt x="308273" y="212428"/>
                  </a:cubicBezTo>
                  <a:cubicBezTo>
                    <a:pt x="308273" y="212428"/>
                    <a:pt x="308273" y="212428"/>
                    <a:pt x="308273" y="211138"/>
                  </a:cubicBezTo>
                  <a:cubicBezTo>
                    <a:pt x="306983" y="211138"/>
                    <a:pt x="306983" y="211138"/>
                    <a:pt x="306983" y="211138"/>
                  </a:cubicBezTo>
                  <a:close/>
                  <a:moveTo>
                    <a:pt x="290195" y="169863"/>
                  </a:moveTo>
                  <a:cubicBezTo>
                    <a:pt x="290195" y="169863"/>
                    <a:pt x="288925" y="169863"/>
                    <a:pt x="288925" y="171196"/>
                  </a:cubicBezTo>
                  <a:cubicBezTo>
                    <a:pt x="288925" y="171196"/>
                    <a:pt x="288925" y="171196"/>
                    <a:pt x="288925" y="172530"/>
                  </a:cubicBezTo>
                  <a:lnTo>
                    <a:pt x="288925" y="201867"/>
                  </a:lnTo>
                  <a:cubicBezTo>
                    <a:pt x="288925" y="201867"/>
                    <a:pt x="288925" y="201867"/>
                    <a:pt x="288925" y="203201"/>
                  </a:cubicBezTo>
                  <a:cubicBezTo>
                    <a:pt x="288925" y="203201"/>
                    <a:pt x="290195" y="203201"/>
                    <a:pt x="290195" y="203201"/>
                  </a:cubicBezTo>
                  <a:cubicBezTo>
                    <a:pt x="290195" y="203201"/>
                    <a:pt x="290195" y="203201"/>
                    <a:pt x="306705" y="201867"/>
                  </a:cubicBezTo>
                  <a:cubicBezTo>
                    <a:pt x="307975" y="201867"/>
                    <a:pt x="307975" y="201867"/>
                    <a:pt x="307975" y="200534"/>
                  </a:cubicBezTo>
                  <a:cubicBezTo>
                    <a:pt x="307975" y="200534"/>
                    <a:pt x="307975" y="200534"/>
                    <a:pt x="307975" y="172530"/>
                  </a:cubicBezTo>
                  <a:cubicBezTo>
                    <a:pt x="307975" y="171196"/>
                    <a:pt x="307975" y="171196"/>
                    <a:pt x="306705" y="171196"/>
                  </a:cubicBezTo>
                  <a:cubicBezTo>
                    <a:pt x="306705" y="171196"/>
                    <a:pt x="306705" y="171196"/>
                    <a:pt x="290195" y="169863"/>
                  </a:cubicBezTo>
                  <a:close/>
                  <a:moveTo>
                    <a:pt x="261584" y="168275"/>
                  </a:moveTo>
                  <a:cubicBezTo>
                    <a:pt x="261584" y="168275"/>
                    <a:pt x="260350" y="168275"/>
                    <a:pt x="260350" y="169568"/>
                  </a:cubicBezTo>
                  <a:cubicBezTo>
                    <a:pt x="260350" y="169568"/>
                    <a:pt x="260350" y="169568"/>
                    <a:pt x="260350" y="170862"/>
                  </a:cubicBezTo>
                  <a:cubicBezTo>
                    <a:pt x="260350" y="170862"/>
                    <a:pt x="260350" y="170862"/>
                    <a:pt x="260350" y="201906"/>
                  </a:cubicBezTo>
                  <a:cubicBezTo>
                    <a:pt x="260350" y="201906"/>
                    <a:pt x="260350" y="201906"/>
                    <a:pt x="260350" y="203200"/>
                  </a:cubicBezTo>
                  <a:cubicBezTo>
                    <a:pt x="260350" y="203200"/>
                    <a:pt x="261584" y="203200"/>
                    <a:pt x="261584" y="203200"/>
                  </a:cubicBezTo>
                  <a:cubicBezTo>
                    <a:pt x="261584" y="203200"/>
                    <a:pt x="261584" y="203200"/>
                    <a:pt x="280105" y="201906"/>
                  </a:cubicBezTo>
                  <a:cubicBezTo>
                    <a:pt x="281340" y="201906"/>
                    <a:pt x="282575" y="201906"/>
                    <a:pt x="282575" y="200613"/>
                  </a:cubicBezTo>
                  <a:lnTo>
                    <a:pt x="282575" y="170862"/>
                  </a:lnTo>
                  <a:cubicBezTo>
                    <a:pt x="282575" y="170862"/>
                    <a:pt x="281340" y="169568"/>
                    <a:pt x="280105" y="169568"/>
                  </a:cubicBezTo>
                  <a:cubicBezTo>
                    <a:pt x="280105" y="169568"/>
                    <a:pt x="280105" y="169568"/>
                    <a:pt x="261584" y="168275"/>
                  </a:cubicBezTo>
                  <a:close/>
                  <a:moveTo>
                    <a:pt x="214024" y="168275"/>
                  </a:moveTo>
                  <a:cubicBezTo>
                    <a:pt x="214024" y="169567"/>
                    <a:pt x="212725" y="169567"/>
                    <a:pt x="212725" y="169567"/>
                  </a:cubicBezTo>
                  <a:cubicBezTo>
                    <a:pt x="212725" y="169567"/>
                    <a:pt x="212725" y="169567"/>
                    <a:pt x="212725" y="222546"/>
                  </a:cubicBezTo>
                  <a:cubicBezTo>
                    <a:pt x="212725" y="222546"/>
                    <a:pt x="214024" y="222546"/>
                    <a:pt x="214024" y="223838"/>
                  </a:cubicBezTo>
                  <a:cubicBezTo>
                    <a:pt x="214024" y="223838"/>
                    <a:pt x="214024" y="223838"/>
                    <a:pt x="215322" y="223838"/>
                  </a:cubicBezTo>
                  <a:cubicBezTo>
                    <a:pt x="215322" y="223838"/>
                    <a:pt x="215322" y="223838"/>
                    <a:pt x="240001" y="221254"/>
                  </a:cubicBezTo>
                  <a:cubicBezTo>
                    <a:pt x="240001" y="221254"/>
                    <a:pt x="241300" y="221254"/>
                    <a:pt x="241300" y="219962"/>
                  </a:cubicBezTo>
                  <a:lnTo>
                    <a:pt x="241300" y="170859"/>
                  </a:lnTo>
                  <a:cubicBezTo>
                    <a:pt x="241300" y="169567"/>
                    <a:pt x="240001" y="169567"/>
                    <a:pt x="240001" y="169567"/>
                  </a:cubicBezTo>
                  <a:cubicBezTo>
                    <a:pt x="240001" y="169567"/>
                    <a:pt x="240001" y="169567"/>
                    <a:pt x="215322" y="168275"/>
                  </a:cubicBezTo>
                  <a:cubicBezTo>
                    <a:pt x="214024" y="168275"/>
                    <a:pt x="214024" y="168275"/>
                    <a:pt x="214024" y="168275"/>
                  </a:cubicBezTo>
                  <a:close/>
                  <a:moveTo>
                    <a:pt x="30480" y="168275"/>
                  </a:moveTo>
                  <a:cubicBezTo>
                    <a:pt x="30480" y="168275"/>
                    <a:pt x="30480" y="168275"/>
                    <a:pt x="13970" y="169545"/>
                  </a:cubicBezTo>
                  <a:cubicBezTo>
                    <a:pt x="12700" y="169545"/>
                    <a:pt x="12700" y="170815"/>
                    <a:pt x="12700" y="170815"/>
                  </a:cubicBezTo>
                  <a:cubicBezTo>
                    <a:pt x="12700" y="170815"/>
                    <a:pt x="12700" y="170815"/>
                    <a:pt x="12700" y="202565"/>
                  </a:cubicBezTo>
                  <a:cubicBezTo>
                    <a:pt x="12700" y="203835"/>
                    <a:pt x="12700" y="203835"/>
                    <a:pt x="13970" y="203835"/>
                  </a:cubicBezTo>
                  <a:cubicBezTo>
                    <a:pt x="13970" y="203835"/>
                    <a:pt x="13970" y="203835"/>
                    <a:pt x="30480" y="206375"/>
                  </a:cubicBezTo>
                  <a:cubicBezTo>
                    <a:pt x="30480" y="206375"/>
                    <a:pt x="31750" y="206375"/>
                    <a:pt x="31750" y="205105"/>
                  </a:cubicBezTo>
                  <a:cubicBezTo>
                    <a:pt x="31750" y="205105"/>
                    <a:pt x="31750" y="205105"/>
                    <a:pt x="31750" y="203835"/>
                  </a:cubicBezTo>
                  <a:lnTo>
                    <a:pt x="31750" y="169545"/>
                  </a:lnTo>
                  <a:cubicBezTo>
                    <a:pt x="31750" y="169545"/>
                    <a:pt x="31750" y="169545"/>
                    <a:pt x="31750" y="168275"/>
                  </a:cubicBezTo>
                  <a:cubicBezTo>
                    <a:pt x="31750" y="168275"/>
                    <a:pt x="30480" y="168275"/>
                    <a:pt x="30480" y="168275"/>
                  </a:cubicBezTo>
                  <a:close/>
                  <a:moveTo>
                    <a:pt x="158162" y="165100"/>
                  </a:moveTo>
                  <a:cubicBezTo>
                    <a:pt x="156868" y="165100"/>
                    <a:pt x="156868" y="165100"/>
                    <a:pt x="156868" y="166407"/>
                  </a:cubicBezTo>
                  <a:cubicBezTo>
                    <a:pt x="155575" y="166407"/>
                    <a:pt x="155575" y="166407"/>
                    <a:pt x="155575" y="167715"/>
                  </a:cubicBezTo>
                  <a:cubicBezTo>
                    <a:pt x="155575" y="167715"/>
                    <a:pt x="155575" y="167715"/>
                    <a:pt x="155575" y="206935"/>
                  </a:cubicBezTo>
                  <a:cubicBezTo>
                    <a:pt x="155575" y="208243"/>
                    <a:pt x="155575" y="208243"/>
                    <a:pt x="156868" y="208243"/>
                  </a:cubicBezTo>
                  <a:cubicBezTo>
                    <a:pt x="156868" y="208243"/>
                    <a:pt x="156868" y="209550"/>
                    <a:pt x="158162" y="209550"/>
                  </a:cubicBezTo>
                  <a:cubicBezTo>
                    <a:pt x="158162" y="209550"/>
                    <a:pt x="158162" y="209550"/>
                    <a:pt x="189206" y="208243"/>
                  </a:cubicBezTo>
                  <a:cubicBezTo>
                    <a:pt x="190500" y="208243"/>
                    <a:pt x="190500" y="206935"/>
                    <a:pt x="190500" y="205628"/>
                  </a:cubicBezTo>
                  <a:lnTo>
                    <a:pt x="190500" y="169022"/>
                  </a:lnTo>
                  <a:cubicBezTo>
                    <a:pt x="190500" y="167715"/>
                    <a:pt x="189206" y="166407"/>
                    <a:pt x="189206" y="166407"/>
                  </a:cubicBezTo>
                  <a:cubicBezTo>
                    <a:pt x="189206" y="166407"/>
                    <a:pt x="189206" y="166407"/>
                    <a:pt x="158162" y="165100"/>
                  </a:cubicBezTo>
                  <a:close/>
                  <a:moveTo>
                    <a:pt x="100012" y="163513"/>
                  </a:moveTo>
                  <a:cubicBezTo>
                    <a:pt x="100012" y="163513"/>
                    <a:pt x="100012" y="164800"/>
                    <a:pt x="100012" y="164800"/>
                  </a:cubicBezTo>
                  <a:cubicBezTo>
                    <a:pt x="100012" y="164800"/>
                    <a:pt x="100012" y="164800"/>
                    <a:pt x="100012" y="208564"/>
                  </a:cubicBezTo>
                  <a:cubicBezTo>
                    <a:pt x="100012" y="209851"/>
                    <a:pt x="100012" y="209851"/>
                    <a:pt x="100012" y="209851"/>
                  </a:cubicBezTo>
                  <a:cubicBezTo>
                    <a:pt x="100012" y="209851"/>
                    <a:pt x="101311" y="211138"/>
                    <a:pt x="101311" y="211138"/>
                  </a:cubicBezTo>
                  <a:cubicBezTo>
                    <a:pt x="101311" y="211138"/>
                    <a:pt x="101311" y="211138"/>
                    <a:pt x="140277" y="208564"/>
                  </a:cubicBezTo>
                  <a:cubicBezTo>
                    <a:pt x="141576" y="208564"/>
                    <a:pt x="142875" y="208564"/>
                    <a:pt x="142875" y="207276"/>
                  </a:cubicBezTo>
                  <a:lnTo>
                    <a:pt x="142875" y="166087"/>
                  </a:lnTo>
                  <a:cubicBezTo>
                    <a:pt x="142875" y="164800"/>
                    <a:pt x="141576" y="164800"/>
                    <a:pt x="140277" y="164800"/>
                  </a:cubicBezTo>
                  <a:cubicBezTo>
                    <a:pt x="140277" y="164800"/>
                    <a:pt x="140277" y="164800"/>
                    <a:pt x="101311" y="163513"/>
                  </a:cubicBezTo>
                  <a:cubicBezTo>
                    <a:pt x="101311" y="163513"/>
                    <a:pt x="100012" y="163513"/>
                    <a:pt x="100012" y="163513"/>
                  </a:cubicBezTo>
                  <a:close/>
                  <a:moveTo>
                    <a:pt x="74915" y="163513"/>
                  </a:moveTo>
                  <a:cubicBezTo>
                    <a:pt x="74915" y="163513"/>
                    <a:pt x="74915" y="163513"/>
                    <a:pt x="50497" y="166159"/>
                  </a:cubicBezTo>
                  <a:cubicBezTo>
                    <a:pt x="49212" y="166159"/>
                    <a:pt x="49212" y="166159"/>
                    <a:pt x="49212" y="167482"/>
                  </a:cubicBezTo>
                  <a:cubicBezTo>
                    <a:pt x="49212" y="167482"/>
                    <a:pt x="49212" y="167482"/>
                    <a:pt x="49212" y="207169"/>
                  </a:cubicBezTo>
                  <a:cubicBezTo>
                    <a:pt x="49212" y="207169"/>
                    <a:pt x="49212" y="208492"/>
                    <a:pt x="50497" y="208492"/>
                  </a:cubicBezTo>
                  <a:cubicBezTo>
                    <a:pt x="50497" y="208492"/>
                    <a:pt x="50497" y="208492"/>
                    <a:pt x="74915" y="211138"/>
                  </a:cubicBezTo>
                  <a:cubicBezTo>
                    <a:pt x="74915" y="211138"/>
                    <a:pt x="76200" y="211138"/>
                    <a:pt x="76200" y="211138"/>
                  </a:cubicBezTo>
                  <a:cubicBezTo>
                    <a:pt x="76200" y="209815"/>
                    <a:pt x="76200" y="209815"/>
                    <a:pt x="76200" y="209815"/>
                  </a:cubicBezTo>
                  <a:lnTo>
                    <a:pt x="76200" y="164836"/>
                  </a:lnTo>
                  <a:cubicBezTo>
                    <a:pt x="76200" y="164836"/>
                    <a:pt x="76200" y="164836"/>
                    <a:pt x="76200" y="163513"/>
                  </a:cubicBezTo>
                  <a:cubicBezTo>
                    <a:pt x="76200" y="163513"/>
                    <a:pt x="74915" y="163513"/>
                    <a:pt x="74915" y="163513"/>
                  </a:cubicBezTo>
                  <a:close/>
                  <a:moveTo>
                    <a:pt x="288925" y="127000"/>
                  </a:moveTo>
                  <a:cubicBezTo>
                    <a:pt x="288925" y="128343"/>
                    <a:pt x="288925" y="128343"/>
                    <a:pt x="288925" y="129687"/>
                  </a:cubicBezTo>
                  <a:lnTo>
                    <a:pt x="288925" y="159238"/>
                  </a:lnTo>
                  <a:cubicBezTo>
                    <a:pt x="288925" y="159238"/>
                    <a:pt x="288925" y="160582"/>
                    <a:pt x="290195" y="160582"/>
                  </a:cubicBezTo>
                  <a:cubicBezTo>
                    <a:pt x="290195" y="160582"/>
                    <a:pt x="290195" y="160582"/>
                    <a:pt x="306705" y="161925"/>
                  </a:cubicBezTo>
                  <a:cubicBezTo>
                    <a:pt x="306705" y="161925"/>
                    <a:pt x="307975" y="161925"/>
                    <a:pt x="307975" y="161925"/>
                  </a:cubicBezTo>
                  <a:cubicBezTo>
                    <a:pt x="307975" y="160582"/>
                    <a:pt x="307975" y="160582"/>
                    <a:pt x="307975" y="160582"/>
                  </a:cubicBezTo>
                  <a:cubicBezTo>
                    <a:pt x="307975" y="160582"/>
                    <a:pt x="307975" y="160582"/>
                    <a:pt x="307975" y="132373"/>
                  </a:cubicBezTo>
                  <a:cubicBezTo>
                    <a:pt x="307975" y="131030"/>
                    <a:pt x="307975" y="129687"/>
                    <a:pt x="306705" y="129687"/>
                  </a:cubicBezTo>
                  <a:cubicBezTo>
                    <a:pt x="306705" y="129687"/>
                    <a:pt x="306705" y="129687"/>
                    <a:pt x="290195" y="127000"/>
                  </a:cubicBezTo>
                  <a:cubicBezTo>
                    <a:pt x="290195" y="127000"/>
                    <a:pt x="288925" y="127000"/>
                    <a:pt x="288925" y="127000"/>
                  </a:cubicBezTo>
                  <a:close/>
                  <a:moveTo>
                    <a:pt x="260350" y="123542"/>
                  </a:moveTo>
                  <a:cubicBezTo>
                    <a:pt x="260350" y="123542"/>
                    <a:pt x="260350" y="124846"/>
                    <a:pt x="260350" y="124846"/>
                  </a:cubicBezTo>
                  <a:cubicBezTo>
                    <a:pt x="260350" y="124846"/>
                    <a:pt x="260350" y="124846"/>
                    <a:pt x="260350" y="156143"/>
                  </a:cubicBezTo>
                  <a:cubicBezTo>
                    <a:pt x="260350" y="157447"/>
                    <a:pt x="260350" y="157447"/>
                    <a:pt x="261584" y="157447"/>
                  </a:cubicBezTo>
                  <a:cubicBezTo>
                    <a:pt x="261584" y="157447"/>
                    <a:pt x="261584" y="157447"/>
                    <a:pt x="280105" y="158751"/>
                  </a:cubicBezTo>
                  <a:cubicBezTo>
                    <a:pt x="280105" y="158751"/>
                    <a:pt x="281340" y="158751"/>
                    <a:pt x="281340" y="158751"/>
                  </a:cubicBezTo>
                  <a:cubicBezTo>
                    <a:pt x="281340" y="158751"/>
                    <a:pt x="282575" y="157447"/>
                    <a:pt x="282575" y="157447"/>
                  </a:cubicBezTo>
                  <a:lnTo>
                    <a:pt x="282575" y="127454"/>
                  </a:lnTo>
                  <a:cubicBezTo>
                    <a:pt x="282575" y="127454"/>
                    <a:pt x="281340" y="126150"/>
                    <a:pt x="280105" y="126150"/>
                  </a:cubicBezTo>
                  <a:cubicBezTo>
                    <a:pt x="280105" y="126150"/>
                    <a:pt x="280105" y="126150"/>
                    <a:pt x="261584" y="123542"/>
                  </a:cubicBezTo>
                  <a:cubicBezTo>
                    <a:pt x="261584" y="122238"/>
                    <a:pt x="261584" y="123542"/>
                    <a:pt x="260350" y="123542"/>
                  </a:cubicBezTo>
                  <a:close/>
                  <a:moveTo>
                    <a:pt x="29210" y="115590"/>
                  </a:moveTo>
                  <a:cubicBezTo>
                    <a:pt x="29210" y="115590"/>
                    <a:pt x="29210" y="115590"/>
                    <a:pt x="13970" y="120749"/>
                  </a:cubicBezTo>
                  <a:cubicBezTo>
                    <a:pt x="12700" y="120749"/>
                    <a:pt x="12700" y="122039"/>
                    <a:pt x="12700" y="122039"/>
                  </a:cubicBezTo>
                  <a:cubicBezTo>
                    <a:pt x="12700" y="122039"/>
                    <a:pt x="12700" y="122039"/>
                    <a:pt x="12700" y="154285"/>
                  </a:cubicBezTo>
                  <a:cubicBezTo>
                    <a:pt x="12700" y="154285"/>
                    <a:pt x="12700" y="155575"/>
                    <a:pt x="12700" y="155575"/>
                  </a:cubicBezTo>
                  <a:cubicBezTo>
                    <a:pt x="13970" y="155575"/>
                    <a:pt x="13970" y="155575"/>
                    <a:pt x="13970" y="155575"/>
                  </a:cubicBezTo>
                  <a:cubicBezTo>
                    <a:pt x="13970" y="155575"/>
                    <a:pt x="13970" y="155575"/>
                    <a:pt x="30480" y="152995"/>
                  </a:cubicBezTo>
                  <a:cubicBezTo>
                    <a:pt x="31750" y="152995"/>
                    <a:pt x="31750" y="152995"/>
                    <a:pt x="31750" y="151705"/>
                  </a:cubicBezTo>
                  <a:lnTo>
                    <a:pt x="31750" y="116880"/>
                  </a:lnTo>
                  <a:cubicBezTo>
                    <a:pt x="31750" y="115590"/>
                    <a:pt x="31750" y="115590"/>
                    <a:pt x="31750" y="115590"/>
                  </a:cubicBezTo>
                  <a:cubicBezTo>
                    <a:pt x="30480" y="114300"/>
                    <a:pt x="30480" y="114300"/>
                    <a:pt x="29210" y="115590"/>
                  </a:cubicBezTo>
                  <a:close/>
                  <a:moveTo>
                    <a:pt x="158162" y="104775"/>
                  </a:moveTo>
                  <a:cubicBezTo>
                    <a:pt x="156868" y="104775"/>
                    <a:pt x="156868" y="104775"/>
                    <a:pt x="156868" y="106098"/>
                  </a:cubicBezTo>
                  <a:cubicBezTo>
                    <a:pt x="155575" y="106098"/>
                    <a:pt x="155575" y="106098"/>
                    <a:pt x="155575" y="107421"/>
                  </a:cubicBezTo>
                  <a:cubicBezTo>
                    <a:pt x="155575" y="107421"/>
                    <a:pt x="155575" y="107421"/>
                    <a:pt x="155575" y="147108"/>
                  </a:cubicBezTo>
                  <a:cubicBezTo>
                    <a:pt x="155575" y="148431"/>
                    <a:pt x="156868" y="149754"/>
                    <a:pt x="156868" y="149754"/>
                  </a:cubicBezTo>
                  <a:cubicBezTo>
                    <a:pt x="156868" y="149754"/>
                    <a:pt x="156868" y="149754"/>
                    <a:pt x="189206" y="152400"/>
                  </a:cubicBezTo>
                  <a:cubicBezTo>
                    <a:pt x="189206" y="152400"/>
                    <a:pt x="189206" y="152400"/>
                    <a:pt x="190500" y="151077"/>
                  </a:cubicBezTo>
                  <a:cubicBezTo>
                    <a:pt x="190500" y="151077"/>
                    <a:pt x="190500" y="151077"/>
                    <a:pt x="190500" y="149754"/>
                  </a:cubicBezTo>
                  <a:lnTo>
                    <a:pt x="190500" y="112712"/>
                  </a:lnTo>
                  <a:cubicBezTo>
                    <a:pt x="190500" y="111390"/>
                    <a:pt x="190500" y="110067"/>
                    <a:pt x="189206" y="110067"/>
                  </a:cubicBezTo>
                  <a:cubicBezTo>
                    <a:pt x="189206" y="110067"/>
                    <a:pt x="189206" y="110067"/>
                    <a:pt x="158162" y="104775"/>
                  </a:cubicBezTo>
                  <a:close/>
                  <a:moveTo>
                    <a:pt x="74915" y="99735"/>
                  </a:moveTo>
                  <a:cubicBezTo>
                    <a:pt x="74915" y="99735"/>
                    <a:pt x="74915" y="99735"/>
                    <a:pt x="50497" y="107593"/>
                  </a:cubicBezTo>
                  <a:cubicBezTo>
                    <a:pt x="49212" y="107593"/>
                    <a:pt x="49212" y="108903"/>
                    <a:pt x="49212" y="110212"/>
                  </a:cubicBezTo>
                  <a:cubicBezTo>
                    <a:pt x="49212" y="110212"/>
                    <a:pt x="49212" y="110212"/>
                    <a:pt x="49212" y="148194"/>
                  </a:cubicBezTo>
                  <a:cubicBezTo>
                    <a:pt x="49212" y="149503"/>
                    <a:pt x="49212" y="149503"/>
                    <a:pt x="49212" y="149503"/>
                  </a:cubicBezTo>
                  <a:cubicBezTo>
                    <a:pt x="50497" y="150813"/>
                    <a:pt x="50497" y="150813"/>
                    <a:pt x="50497" y="150813"/>
                  </a:cubicBezTo>
                  <a:cubicBezTo>
                    <a:pt x="50497" y="150813"/>
                    <a:pt x="50497" y="150813"/>
                    <a:pt x="74915" y="145574"/>
                  </a:cubicBezTo>
                  <a:cubicBezTo>
                    <a:pt x="76200" y="145574"/>
                    <a:pt x="76200" y="145574"/>
                    <a:pt x="76200" y="144264"/>
                  </a:cubicBezTo>
                  <a:cubicBezTo>
                    <a:pt x="76200" y="144264"/>
                    <a:pt x="76200" y="144264"/>
                    <a:pt x="76200" y="101044"/>
                  </a:cubicBezTo>
                  <a:cubicBezTo>
                    <a:pt x="76200" y="99735"/>
                    <a:pt x="76200" y="99735"/>
                    <a:pt x="76200" y="99735"/>
                  </a:cubicBezTo>
                  <a:cubicBezTo>
                    <a:pt x="74915" y="98425"/>
                    <a:pt x="74915" y="98425"/>
                    <a:pt x="74915" y="99735"/>
                  </a:cubicBezTo>
                  <a:close/>
                  <a:moveTo>
                    <a:pt x="215322" y="98425"/>
                  </a:moveTo>
                  <a:cubicBezTo>
                    <a:pt x="215322" y="98425"/>
                    <a:pt x="214024" y="98425"/>
                    <a:pt x="214024" y="99695"/>
                  </a:cubicBezTo>
                  <a:cubicBezTo>
                    <a:pt x="214024" y="99695"/>
                    <a:pt x="212725" y="99695"/>
                    <a:pt x="212725" y="100965"/>
                  </a:cubicBezTo>
                  <a:cubicBezTo>
                    <a:pt x="212725" y="100965"/>
                    <a:pt x="212725" y="100965"/>
                    <a:pt x="212725" y="151765"/>
                  </a:cubicBezTo>
                  <a:cubicBezTo>
                    <a:pt x="212725" y="153035"/>
                    <a:pt x="214024" y="153035"/>
                    <a:pt x="215322" y="153035"/>
                  </a:cubicBezTo>
                  <a:cubicBezTo>
                    <a:pt x="215322" y="153035"/>
                    <a:pt x="215322" y="153035"/>
                    <a:pt x="238702" y="155575"/>
                  </a:cubicBezTo>
                  <a:cubicBezTo>
                    <a:pt x="238702" y="155575"/>
                    <a:pt x="238702" y="155575"/>
                    <a:pt x="240001" y="155575"/>
                  </a:cubicBezTo>
                  <a:cubicBezTo>
                    <a:pt x="240001" y="155575"/>
                    <a:pt x="240001" y="155575"/>
                    <a:pt x="241300" y="155575"/>
                  </a:cubicBezTo>
                  <a:cubicBezTo>
                    <a:pt x="241300" y="154305"/>
                    <a:pt x="241300" y="154305"/>
                    <a:pt x="241300" y="153035"/>
                  </a:cubicBezTo>
                  <a:lnTo>
                    <a:pt x="241300" y="106045"/>
                  </a:lnTo>
                  <a:cubicBezTo>
                    <a:pt x="241300" y="104775"/>
                    <a:pt x="241300" y="103505"/>
                    <a:pt x="240001" y="103505"/>
                  </a:cubicBezTo>
                  <a:cubicBezTo>
                    <a:pt x="240001" y="103505"/>
                    <a:pt x="240001" y="103505"/>
                    <a:pt x="215322" y="98425"/>
                  </a:cubicBezTo>
                  <a:close/>
                  <a:moveTo>
                    <a:pt x="101311" y="96838"/>
                  </a:moveTo>
                  <a:cubicBezTo>
                    <a:pt x="101311" y="96838"/>
                    <a:pt x="101311" y="96838"/>
                    <a:pt x="100012" y="98108"/>
                  </a:cubicBezTo>
                  <a:cubicBezTo>
                    <a:pt x="100012" y="98108"/>
                    <a:pt x="100012" y="98108"/>
                    <a:pt x="100012" y="99378"/>
                  </a:cubicBezTo>
                  <a:cubicBezTo>
                    <a:pt x="100012" y="99378"/>
                    <a:pt x="100012" y="99378"/>
                    <a:pt x="100012" y="142558"/>
                  </a:cubicBezTo>
                  <a:cubicBezTo>
                    <a:pt x="100012" y="143828"/>
                    <a:pt x="100012" y="143828"/>
                    <a:pt x="101311" y="143828"/>
                  </a:cubicBezTo>
                  <a:cubicBezTo>
                    <a:pt x="101311" y="143828"/>
                    <a:pt x="101311" y="143828"/>
                    <a:pt x="140277" y="147638"/>
                  </a:cubicBezTo>
                  <a:cubicBezTo>
                    <a:pt x="141576" y="147638"/>
                    <a:pt x="141576" y="147638"/>
                    <a:pt x="141576" y="146368"/>
                  </a:cubicBezTo>
                  <a:cubicBezTo>
                    <a:pt x="141576" y="146368"/>
                    <a:pt x="142875" y="146368"/>
                    <a:pt x="142875" y="145098"/>
                  </a:cubicBezTo>
                  <a:lnTo>
                    <a:pt x="142875" y="105728"/>
                  </a:lnTo>
                  <a:cubicBezTo>
                    <a:pt x="142875" y="104458"/>
                    <a:pt x="141576" y="103188"/>
                    <a:pt x="140277" y="103188"/>
                  </a:cubicBezTo>
                  <a:cubicBezTo>
                    <a:pt x="140277" y="103188"/>
                    <a:pt x="140277" y="103188"/>
                    <a:pt x="101311" y="96838"/>
                  </a:cubicBezTo>
                  <a:close/>
                  <a:moveTo>
                    <a:pt x="288925" y="84138"/>
                  </a:moveTo>
                  <a:cubicBezTo>
                    <a:pt x="288925" y="85442"/>
                    <a:pt x="288925" y="85442"/>
                    <a:pt x="288925" y="85442"/>
                  </a:cubicBezTo>
                  <a:lnTo>
                    <a:pt x="288925" y="115435"/>
                  </a:lnTo>
                  <a:cubicBezTo>
                    <a:pt x="288925" y="115435"/>
                    <a:pt x="288925" y="116739"/>
                    <a:pt x="290195" y="116739"/>
                  </a:cubicBezTo>
                  <a:cubicBezTo>
                    <a:pt x="290195" y="116739"/>
                    <a:pt x="290195" y="116739"/>
                    <a:pt x="305435" y="120651"/>
                  </a:cubicBezTo>
                  <a:cubicBezTo>
                    <a:pt x="306705" y="120651"/>
                    <a:pt x="306705" y="120651"/>
                    <a:pt x="306705" y="120651"/>
                  </a:cubicBezTo>
                  <a:cubicBezTo>
                    <a:pt x="306705" y="120651"/>
                    <a:pt x="306705" y="119347"/>
                    <a:pt x="307975" y="119347"/>
                  </a:cubicBezTo>
                  <a:cubicBezTo>
                    <a:pt x="307975" y="119347"/>
                    <a:pt x="307975" y="119347"/>
                    <a:pt x="307975" y="118043"/>
                  </a:cubicBezTo>
                  <a:cubicBezTo>
                    <a:pt x="307975" y="118043"/>
                    <a:pt x="307975" y="118043"/>
                    <a:pt x="307975" y="90658"/>
                  </a:cubicBezTo>
                  <a:cubicBezTo>
                    <a:pt x="307975" y="90658"/>
                    <a:pt x="307975" y="89354"/>
                    <a:pt x="306705" y="89354"/>
                  </a:cubicBezTo>
                  <a:cubicBezTo>
                    <a:pt x="306705" y="89354"/>
                    <a:pt x="306705" y="89354"/>
                    <a:pt x="290195" y="84138"/>
                  </a:cubicBezTo>
                  <a:cubicBezTo>
                    <a:pt x="290195" y="84138"/>
                    <a:pt x="288925" y="84138"/>
                    <a:pt x="288925" y="84138"/>
                  </a:cubicBezTo>
                  <a:close/>
                  <a:moveTo>
                    <a:pt x="260350" y="77788"/>
                  </a:moveTo>
                  <a:cubicBezTo>
                    <a:pt x="260350" y="77788"/>
                    <a:pt x="260350" y="79058"/>
                    <a:pt x="260350" y="79058"/>
                  </a:cubicBezTo>
                  <a:cubicBezTo>
                    <a:pt x="260350" y="79058"/>
                    <a:pt x="260350" y="79058"/>
                    <a:pt x="260350" y="109538"/>
                  </a:cubicBezTo>
                  <a:cubicBezTo>
                    <a:pt x="260350" y="110808"/>
                    <a:pt x="260350" y="110808"/>
                    <a:pt x="261584" y="110808"/>
                  </a:cubicBezTo>
                  <a:cubicBezTo>
                    <a:pt x="261584" y="110808"/>
                    <a:pt x="261584" y="110808"/>
                    <a:pt x="280105" y="115888"/>
                  </a:cubicBezTo>
                  <a:cubicBezTo>
                    <a:pt x="280105" y="115888"/>
                    <a:pt x="281340" y="114618"/>
                    <a:pt x="281340" y="114618"/>
                  </a:cubicBezTo>
                  <a:cubicBezTo>
                    <a:pt x="281340" y="114618"/>
                    <a:pt x="282575" y="114618"/>
                    <a:pt x="282575" y="113348"/>
                  </a:cubicBezTo>
                  <a:cubicBezTo>
                    <a:pt x="282575" y="113348"/>
                    <a:pt x="282575" y="113348"/>
                    <a:pt x="282575" y="85408"/>
                  </a:cubicBezTo>
                  <a:cubicBezTo>
                    <a:pt x="282575" y="84138"/>
                    <a:pt x="281340" y="82868"/>
                    <a:pt x="281340" y="82868"/>
                  </a:cubicBezTo>
                  <a:cubicBezTo>
                    <a:pt x="281340" y="82868"/>
                    <a:pt x="281340" y="82868"/>
                    <a:pt x="262819" y="77788"/>
                  </a:cubicBezTo>
                  <a:cubicBezTo>
                    <a:pt x="261584" y="77788"/>
                    <a:pt x="261584" y="77788"/>
                    <a:pt x="260350" y="77788"/>
                  </a:cubicBezTo>
                  <a:close/>
                  <a:moveTo>
                    <a:pt x="29210" y="63500"/>
                  </a:moveTo>
                  <a:cubicBezTo>
                    <a:pt x="29210" y="63500"/>
                    <a:pt x="29210" y="63500"/>
                    <a:pt x="12700" y="73731"/>
                  </a:cubicBezTo>
                  <a:cubicBezTo>
                    <a:pt x="12700" y="73731"/>
                    <a:pt x="12700" y="75009"/>
                    <a:pt x="12700" y="75009"/>
                  </a:cubicBezTo>
                  <a:cubicBezTo>
                    <a:pt x="12700" y="75009"/>
                    <a:pt x="12700" y="75009"/>
                    <a:pt x="12700" y="106980"/>
                  </a:cubicBezTo>
                  <a:cubicBezTo>
                    <a:pt x="12700" y="108259"/>
                    <a:pt x="12700" y="108259"/>
                    <a:pt x="12700" y="108259"/>
                  </a:cubicBezTo>
                  <a:cubicBezTo>
                    <a:pt x="13970" y="108259"/>
                    <a:pt x="13970" y="109538"/>
                    <a:pt x="13970" y="109538"/>
                  </a:cubicBezTo>
                  <a:cubicBezTo>
                    <a:pt x="13970" y="109538"/>
                    <a:pt x="15240" y="108259"/>
                    <a:pt x="15240" y="108259"/>
                  </a:cubicBezTo>
                  <a:cubicBezTo>
                    <a:pt x="15240" y="108259"/>
                    <a:pt x="15240" y="108259"/>
                    <a:pt x="31750" y="101865"/>
                  </a:cubicBezTo>
                  <a:cubicBezTo>
                    <a:pt x="31750" y="101865"/>
                    <a:pt x="31750" y="100586"/>
                    <a:pt x="31750" y="99307"/>
                  </a:cubicBezTo>
                  <a:lnTo>
                    <a:pt x="31750" y="66058"/>
                  </a:lnTo>
                  <a:cubicBezTo>
                    <a:pt x="31750" y="64779"/>
                    <a:pt x="31750" y="64779"/>
                    <a:pt x="31750" y="63500"/>
                  </a:cubicBezTo>
                  <a:cubicBezTo>
                    <a:pt x="30480" y="63500"/>
                    <a:pt x="30480" y="63500"/>
                    <a:pt x="29210" y="63500"/>
                  </a:cubicBezTo>
                  <a:close/>
                  <a:moveTo>
                    <a:pt x="156868" y="47625"/>
                  </a:moveTo>
                  <a:cubicBezTo>
                    <a:pt x="155575" y="47625"/>
                    <a:pt x="155575" y="48920"/>
                    <a:pt x="155575" y="48920"/>
                  </a:cubicBezTo>
                  <a:cubicBezTo>
                    <a:pt x="155575" y="48920"/>
                    <a:pt x="155575" y="48920"/>
                    <a:pt x="155575" y="89067"/>
                  </a:cubicBezTo>
                  <a:cubicBezTo>
                    <a:pt x="155575" y="89067"/>
                    <a:pt x="156868" y="90363"/>
                    <a:pt x="156868" y="90363"/>
                  </a:cubicBezTo>
                  <a:cubicBezTo>
                    <a:pt x="156868" y="90363"/>
                    <a:pt x="156868" y="90363"/>
                    <a:pt x="187913" y="96838"/>
                  </a:cubicBezTo>
                  <a:cubicBezTo>
                    <a:pt x="187913" y="96838"/>
                    <a:pt x="189206" y="96838"/>
                    <a:pt x="189206" y="96838"/>
                  </a:cubicBezTo>
                  <a:cubicBezTo>
                    <a:pt x="189206" y="96838"/>
                    <a:pt x="189206" y="96838"/>
                    <a:pt x="190500" y="96838"/>
                  </a:cubicBezTo>
                  <a:cubicBezTo>
                    <a:pt x="190500" y="95543"/>
                    <a:pt x="190500" y="95543"/>
                    <a:pt x="190500" y="95543"/>
                  </a:cubicBezTo>
                  <a:cubicBezTo>
                    <a:pt x="190500" y="95543"/>
                    <a:pt x="190500" y="95543"/>
                    <a:pt x="190500" y="57986"/>
                  </a:cubicBezTo>
                  <a:cubicBezTo>
                    <a:pt x="190500" y="56691"/>
                    <a:pt x="190500" y="56691"/>
                    <a:pt x="189206" y="56691"/>
                  </a:cubicBezTo>
                  <a:cubicBezTo>
                    <a:pt x="189206" y="56691"/>
                    <a:pt x="189206" y="56691"/>
                    <a:pt x="158162" y="47625"/>
                  </a:cubicBezTo>
                  <a:cubicBezTo>
                    <a:pt x="156868" y="47625"/>
                    <a:pt x="156868" y="47625"/>
                    <a:pt x="156868" y="47625"/>
                  </a:cubicBezTo>
                  <a:close/>
                  <a:moveTo>
                    <a:pt x="73629" y="34925"/>
                  </a:moveTo>
                  <a:cubicBezTo>
                    <a:pt x="73629" y="34925"/>
                    <a:pt x="73629" y="34925"/>
                    <a:pt x="49212" y="50511"/>
                  </a:cubicBezTo>
                  <a:cubicBezTo>
                    <a:pt x="49212" y="50511"/>
                    <a:pt x="49212" y="50511"/>
                    <a:pt x="49212" y="51810"/>
                  </a:cubicBezTo>
                  <a:cubicBezTo>
                    <a:pt x="49212" y="51810"/>
                    <a:pt x="49212" y="51810"/>
                    <a:pt x="49212" y="90776"/>
                  </a:cubicBezTo>
                  <a:cubicBezTo>
                    <a:pt x="49212" y="90776"/>
                    <a:pt x="49212" y="92075"/>
                    <a:pt x="49212" y="92075"/>
                  </a:cubicBezTo>
                  <a:cubicBezTo>
                    <a:pt x="50497" y="92075"/>
                    <a:pt x="50497" y="92075"/>
                    <a:pt x="50497" y="92075"/>
                  </a:cubicBezTo>
                  <a:cubicBezTo>
                    <a:pt x="50497" y="92075"/>
                    <a:pt x="51782" y="92075"/>
                    <a:pt x="51782" y="92075"/>
                  </a:cubicBezTo>
                  <a:cubicBezTo>
                    <a:pt x="51782" y="92075"/>
                    <a:pt x="51782" y="92075"/>
                    <a:pt x="76200" y="81684"/>
                  </a:cubicBezTo>
                  <a:cubicBezTo>
                    <a:pt x="76200" y="80385"/>
                    <a:pt x="76200" y="80385"/>
                    <a:pt x="76200" y="79086"/>
                  </a:cubicBezTo>
                  <a:lnTo>
                    <a:pt x="76200" y="36224"/>
                  </a:lnTo>
                  <a:cubicBezTo>
                    <a:pt x="76200" y="36224"/>
                    <a:pt x="76200" y="34925"/>
                    <a:pt x="76200" y="34925"/>
                  </a:cubicBezTo>
                  <a:cubicBezTo>
                    <a:pt x="74915" y="34925"/>
                    <a:pt x="74915" y="34925"/>
                    <a:pt x="73629" y="34925"/>
                  </a:cubicBezTo>
                  <a:close/>
                  <a:moveTo>
                    <a:pt x="100012" y="30163"/>
                  </a:moveTo>
                  <a:cubicBezTo>
                    <a:pt x="100012" y="31455"/>
                    <a:pt x="100012" y="31455"/>
                    <a:pt x="100012" y="32747"/>
                  </a:cubicBezTo>
                  <a:cubicBezTo>
                    <a:pt x="100012" y="32747"/>
                    <a:pt x="100012" y="32747"/>
                    <a:pt x="100012" y="76681"/>
                  </a:cubicBezTo>
                  <a:cubicBezTo>
                    <a:pt x="100012" y="76681"/>
                    <a:pt x="100012" y="77973"/>
                    <a:pt x="101311" y="77973"/>
                  </a:cubicBezTo>
                  <a:cubicBezTo>
                    <a:pt x="101311" y="77973"/>
                    <a:pt x="101311" y="77973"/>
                    <a:pt x="140277" y="85726"/>
                  </a:cubicBezTo>
                  <a:cubicBezTo>
                    <a:pt x="140277" y="85726"/>
                    <a:pt x="141576" y="85726"/>
                    <a:pt x="141576" y="85726"/>
                  </a:cubicBezTo>
                  <a:cubicBezTo>
                    <a:pt x="141576" y="85726"/>
                    <a:pt x="142875" y="84434"/>
                    <a:pt x="142875" y="84434"/>
                  </a:cubicBezTo>
                  <a:lnTo>
                    <a:pt x="142875" y="43085"/>
                  </a:lnTo>
                  <a:cubicBezTo>
                    <a:pt x="142875" y="43085"/>
                    <a:pt x="141576" y="41792"/>
                    <a:pt x="141576" y="41792"/>
                  </a:cubicBezTo>
                  <a:cubicBezTo>
                    <a:pt x="141576" y="41792"/>
                    <a:pt x="141576" y="41792"/>
                    <a:pt x="102610" y="30163"/>
                  </a:cubicBezTo>
                  <a:cubicBezTo>
                    <a:pt x="101311" y="30163"/>
                    <a:pt x="101311" y="30163"/>
                    <a:pt x="100012" y="30163"/>
                  </a:cubicBezTo>
                  <a:close/>
                  <a:moveTo>
                    <a:pt x="87846" y="0"/>
                  </a:moveTo>
                  <a:cubicBezTo>
                    <a:pt x="89138" y="0"/>
                    <a:pt x="90430" y="0"/>
                    <a:pt x="90430" y="0"/>
                  </a:cubicBezTo>
                  <a:cubicBezTo>
                    <a:pt x="90430" y="0"/>
                    <a:pt x="90430" y="0"/>
                    <a:pt x="204113" y="37667"/>
                  </a:cubicBezTo>
                  <a:cubicBezTo>
                    <a:pt x="206696" y="38966"/>
                    <a:pt x="207988" y="40265"/>
                    <a:pt x="207988" y="42863"/>
                  </a:cubicBezTo>
                  <a:cubicBezTo>
                    <a:pt x="207988" y="42863"/>
                    <a:pt x="207988" y="42863"/>
                    <a:pt x="207988" y="70139"/>
                  </a:cubicBezTo>
                  <a:cubicBezTo>
                    <a:pt x="207988" y="70139"/>
                    <a:pt x="207988" y="70139"/>
                    <a:pt x="248036" y="54552"/>
                  </a:cubicBezTo>
                  <a:cubicBezTo>
                    <a:pt x="248036" y="54552"/>
                    <a:pt x="249328" y="53253"/>
                    <a:pt x="250619" y="53253"/>
                  </a:cubicBezTo>
                  <a:cubicBezTo>
                    <a:pt x="251911" y="53253"/>
                    <a:pt x="251911" y="53253"/>
                    <a:pt x="251911" y="53253"/>
                  </a:cubicBezTo>
                  <a:cubicBezTo>
                    <a:pt x="251911" y="53253"/>
                    <a:pt x="251911" y="53253"/>
                    <a:pt x="315213" y="74035"/>
                  </a:cubicBezTo>
                  <a:cubicBezTo>
                    <a:pt x="317796" y="75334"/>
                    <a:pt x="319088" y="77932"/>
                    <a:pt x="319088" y="80530"/>
                  </a:cubicBezTo>
                  <a:cubicBezTo>
                    <a:pt x="319088" y="80530"/>
                    <a:pt x="319088" y="80530"/>
                    <a:pt x="319088" y="266267"/>
                  </a:cubicBezTo>
                  <a:cubicBezTo>
                    <a:pt x="319088" y="268865"/>
                    <a:pt x="317796" y="271463"/>
                    <a:pt x="315213" y="271463"/>
                  </a:cubicBezTo>
                  <a:cubicBezTo>
                    <a:pt x="315213" y="271463"/>
                    <a:pt x="315213" y="271463"/>
                    <a:pt x="251911" y="287049"/>
                  </a:cubicBezTo>
                  <a:cubicBezTo>
                    <a:pt x="251911" y="287049"/>
                    <a:pt x="251911" y="287049"/>
                    <a:pt x="204113" y="300038"/>
                  </a:cubicBezTo>
                  <a:cubicBezTo>
                    <a:pt x="204113" y="300038"/>
                    <a:pt x="204113" y="300038"/>
                    <a:pt x="89138" y="328613"/>
                  </a:cubicBezTo>
                  <a:cubicBezTo>
                    <a:pt x="89138" y="328613"/>
                    <a:pt x="89138" y="328613"/>
                    <a:pt x="87846" y="328613"/>
                  </a:cubicBezTo>
                  <a:cubicBezTo>
                    <a:pt x="86554" y="328613"/>
                    <a:pt x="85262" y="328613"/>
                    <a:pt x="85262" y="328613"/>
                  </a:cubicBezTo>
                  <a:cubicBezTo>
                    <a:pt x="85262" y="328613"/>
                    <a:pt x="85262" y="328613"/>
                    <a:pt x="2583" y="281854"/>
                  </a:cubicBezTo>
                  <a:cubicBezTo>
                    <a:pt x="0" y="281854"/>
                    <a:pt x="0" y="279256"/>
                    <a:pt x="0" y="277957"/>
                  </a:cubicBezTo>
                  <a:cubicBezTo>
                    <a:pt x="0" y="277957"/>
                    <a:pt x="0" y="277957"/>
                    <a:pt x="0" y="64943"/>
                  </a:cubicBezTo>
                  <a:cubicBezTo>
                    <a:pt x="0" y="63644"/>
                    <a:pt x="0" y="62346"/>
                    <a:pt x="1292" y="61047"/>
                  </a:cubicBezTo>
                  <a:cubicBezTo>
                    <a:pt x="1292" y="61047"/>
                    <a:pt x="1292" y="61047"/>
                    <a:pt x="85262" y="1299"/>
                  </a:cubicBezTo>
                  <a:cubicBezTo>
                    <a:pt x="85262" y="1299"/>
                    <a:pt x="86554" y="0"/>
                    <a:pt x="87846" y="0"/>
                  </a:cubicBezTo>
                  <a:close/>
                </a:path>
              </a:pathLst>
            </a:custGeom>
            <a:solidFill>
              <a:schemeClr val="bg1"/>
            </a:solidFill>
            <a:ln>
              <a:solidFill>
                <a:schemeClr val="tx1"/>
              </a:solidFill>
            </a:ln>
            <a:extLst/>
          </p:spPr>
          <p:txBody>
            <a:bodyPr wrap="square" lIns="91440" tIns="45720" rIns="91440" bIns="45720" anchor="ctr">
              <a:normAutofit/>
            </a:bodyPr>
            <a:lstStyle/>
            <a:p>
              <a:pPr algn="ctr"/>
              <a:endParaRPr/>
            </a:p>
          </p:txBody>
        </p:sp>
      </p:grpSp>
      <p:sp>
        <p:nvSpPr>
          <p:cNvPr id="62" name="61 Rectángulo"/>
          <p:cNvSpPr/>
          <p:nvPr/>
        </p:nvSpPr>
        <p:spPr>
          <a:xfrm>
            <a:off x="2638822" y="3423776"/>
            <a:ext cx="2520280" cy="1569660"/>
          </a:xfrm>
          <a:prstGeom prst="rect">
            <a:avLst/>
          </a:prstGeom>
        </p:spPr>
        <p:txBody>
          <a:bodyPr wrap="square">
            <a:spAutoFit/>
          </a:bodyPr>
          <a:lstStyle/>
          <a:p>
            <a:pPr lvl="0" algn="just"/>
            <a:r>
              <a:rPr lang="es-MX" sz="1200" dirty="0">
                <a:latin typeface="Andalus" panose="02020603050405020304" pitchFamily="18" charset="-78"/>
                <a:cs typeface="Andalus" panose="02020603050405020304" pitchFamily="18" charset="-78"/>
              </a:rPr>
              <a:t>La incidencia de la Expo Moda Atuntaqui ha marcado desarrollo en el entorno textil para sus propios empresarios y el sector, obteniendo resultados favorables en sus ventas que </a:t>
            </a:r>
            <a:r>
              <a:rPr lang="es-MX" sz="1200" dirty="0" smtClean="0">
                <a:latin typeface="Andalus" panose="02020603050405020304" pitchFamily="18" charset="-78"/>
                <a:cs typeface="Andalus" panose="02020603050405020304" pitchFamily="18" charset="-78"/>
              </a:rPr>
              <a:t>son </a:t>
            </a:r>
            <a:r>
              <a:rPr lang="es-MX" sz="1200" dirty="0">
                <a:latin typeface="Andalus" panose="02020603050405020304" pitchFamily="18" charset="-78"/>
                <a:cs typeface="Andalus" panose="02020603050405020304" pitchFamily="18" charset="-78"/>
              </a:rPr>
              <a:t>producto de la laboriosidad en forma permanente por personas altruistas y emprendedoras, </a:t>
            </a:r>
          </a:p>
        </p:txBody>
      </p:sp>
      <p:sp>
        <p:nvSpPr>
          <p:cNvPr id="63" name="62 Rectángulo"/>
          <p:cNvSpPr/>
          <p:nvPr/>
        </p:nvSpPr>
        <p:spPr>
          <a:xfrm>
            <a:off x="8742184" y="3423776"/>
            <a:ext cx="2393582" cy="1569660"/>
          </a:xfrm>
          <a:prstGeom prst="rect">
            <a:avLst/>
          </a:prstGeom>
        </p:spPr>
        <p:txBody>
          <a:bodyPr wrap="square">
            <a:spAutoFit/>
          </a:bodyPr>
          <a:lstStyle/>
          <a:p>
            <a:pPr lvl="0" algn="just"/>
            <a:r>
              <a:rPr lang="es-MX" sz="1200" dirty="0">
                <a:latin typeface="Andalus" panose="02020603050405020304" pitchFamily="18" charset="-78"/>
                <a:cs typeface="Andalus" panose="02020603050405020304" pitchFamily="18" charset="-78"/>
              </a:rPr>
              <a:t>Las empresas del sector textil cuentan con capital de trabajo propio para realizar sus actividades operativas y administrativas después de haber cumplido las obligaciones a corto plazo, </a:t>
            </a:r>
            <a:r>
              <a:rPr lang="es-MX" sz="1200" dirty="0" smtClean="0">
                <a:latin typeface="Andalus" panose="02020603050405020304" pitchFamily="18" charset="-78"/>
                <a:cs typeface="Andalus" panose="02020603050405020304" pitchFamily="18" charset="-78"/>
              </a:rPr>
              <a:t>mostrando un resultado del 88.24%</a:t>
            </a:r>
          </a:p>
        </p:txBody>
      </p:sp>
      <p:sp>
        <p:nvSpPr>
          <p:cNvPr id="64" name="îSľïdè">
            <a:extLst>
              <a:ext uri="{FF2B5EF4-FFF2-40B4-BE49-F238E27FC236}">
                <a16:creationId xmlns="" xmlns:lc="http://schemas.openxmlformats.org/drawingml/2006/lockedCanvas" xmlns:a16="http://schemas.microsoft.com/office/drawing/2014/main" xmlns:p14="http://schemas.microsoft.com/office/powerpoint/2010/main" id="{6583FDEB-AA8A-45A6-96C9-F25912ED85A3}"/>
              </a:ext>
            </a:extLst>
          </p:cNvPr>
          <p:cNvSpPr/>
          <p:nvPr/>
        </p:nvSpPr>
        <p:spPr>
          <a:xfrm>
            <a:off x="5807174" y="3279760"/>
            <a:ext cx="2430954" cy="137209"/>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p>
        </p:txBody>
      </p:sp>
      <p:sp>
        <p:nvSpPr>
          <p:cNvPr id="67" name="îSľïdè">
            <a:extLst>
              <a:ext uri="{FF2B5EF4-FFF2-40B4-BE49-F238E27FC236}">
                <a16:creationId xmlns="" xmlns:lc="http://schemas.openxmlformats.org/drawingml/2006/lockedCanvas" xmlns:a16="http://schemas.microsoft.com/office/drawing/2014/main" xmlns:p14="http://schemas.microsoft.com/office/powerpoint/2010/main" id="{6583FDEB-AA8A-45A6-96C9-F25912ED85A3}"/>
              </a:ext>
            </a:extLst>
          </p:cNvPr>
          <p:cNvSpPr/>
          <p:nvPr/>
        </p:nvSpPr>
        <p:spPr>
          <a:xfrm>
            <a:off x="8831510" y="3286567"/>
            <a:ext cx="2304256" cy="137209"/>
          </a:xfrm>
          <a:prstGeom prst="round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p>
        </p:txBody>
      </p:sp>
      <p:sp>
        <p:nvSpPr>
          <p:cNvPr id="68" name="îSľïdè">
            <a:extLst>
              <a:ext uri="{FF2B5EF4-FFF2-40B4-BE49-F238E27FC236}">
                <a16:creationId xmlns="" xmlns:lc="http://schemas.openxmlformats.org/drawingml/2006/lockedCanvas" xmlns:a16="http://schemas.microsoft.com/office/drawing/2014/main" xmlns:p14="http://schemas.microsoft.com/office/powerpoint/2010/main" id="{6583FDEB-AA8A-45A6-96C9-F25912ED85A3}"/>
              </a:ext>
            </a:extLst>
          </p:cNvPr>
          <p:cNvSpPr/>
          <p:nvPr/>
        </p:nvSpPr>
        <p:spPr>
          <a:xfrm>
            <a:off x="2638822" y="3147775"/>
            <a:ext cx="2520280" cy="13720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p>
        </p:txBody>
      </p:sp>
      <p:sp>
        <p:nvSpPr>
          <p:cNvPr id="70" name="two-buildings_18497"/>
          <p:cNvSpPr>
            <a:spLocks noChangeAspect="1"/>
          </p:cNvSpPr>
          <p:nvPr/>
        </p:nvSpPr>
        <p:spPr bwMode="auto">
          <a:xfrm>
            <a:off x="3359022" y="1788024"/>
            <a:ext cx="1080000" cy="1136920"/>
          </a:xfrm>
          <a:custGeom>
            <a:avLst/>
            <a:gdLst>
              <a:gd name="connsiteX0" fmla="*/ 364476 w 590823"/>
              <a:gd name="connsiteY0" fmla="*/ 230016 h 523666"/>
              <a:gd name="connsiteX1" fmla="*/ 358022 w 590823"/>
              <a:gd name="connsiteY1" fmla="*/ 236463 h 523666"/>
              <a:gd name="connsiteX2" fmla="*/ 364476 w 590823"/>
              <a:gd name="connsiteY2" fmla="*/ 242911 h 523666"/>
              <a:gd name="connsiteX3" fmla="*/ 370930 w 590823"/>
              <a:gd name="connsiteY3" fmla="*/ 236463 h 523666"/>
              <a:gd name="connsiteX4" fmla="*/ 364476 w 590823"/>
              <a:gd name="connsiteY4" fmla="*/ 230016 h 523666"/>
              <a:gd name="connsiteX5" fmla="*/ 463309 w 590823"/>
              <a:gd name="connsiteY5" fmla="*/ 212688 h 523666"/>
              <a:gd name="connsiteX6" fmla="*/ 456854 w 590823"/>
              <a:gd name="connsiteY6" fmla="*/ 219136 h 523666"/>
              <a:gd name="connsiteX7" fmla="*/ 463309 w 590823"/>
              <a:gd name="connsiteY7" fmla="*/ 225583 h 523666"/>
              <a:gd name="connsiteX8" fmla="*/ 469763 w 590823"/>
              <a:gd name="connsiteY8" fmla="*/ 219136 h 523666"/>
              <a:gd name="connsiteX9" fmla="*/ 463309 w 590823"/>
              <a:gd name="connsiteY9" fmla="*/ 212688 h 523666"/>
              <a:gd name="connsiteX10" fmla="*/ 412077 w 590823"/>
              <a:gd name="connsiteY10" fmla="*/ 188511 h 523666"/>
              <a:gd name="connsiteX11" fmla="*/ 405623 w 590823"/>
              <a:gd name="connsiteY11" fmla="*/ 194958 h 523666"/>
              <a:gd name="connsiteX12" fmla="*/ 412077 w 590823"/>
              <a:gd name="connsiteY12" fmla="*/ 201405 h 523666"/>
              <a:gd name="connsiteX13" fmla="*/ 418531 w 590823"/>
              <a:gd name="connsiteY13" fmla="*/ 194958 h 523666"/>
              <a:gd name="connsiteX14" fmla="*/ 412077 w 590823"/>
              <a:gd name="connsiteY14" fmla="*/ 188511 h 523666"/>
              <a:gd name="connsiteX15" fmla="*/ 239422 w 590823"/>
              <a:gd name="connsiteY15" fmla="*/ 187302 h 523666"/>
              <a:gd name="connsiteX16" fmla="*/ 232968 w 590823"/>
              <a:gd name="connsiteY16" fmla="*/ 193749 h 523666"/>
              <a:gd name="connsiteX17" fmla="*/ 239422 w 590823"/>
              <a:gd name="connsiteY17" fmla="*/ 200196 h 523666"/>
              <a:gd name="connsiteX18" fmla="*/ 245877 w 590823"/>
              <a:gd name="connsiteY18" fmla="*/ 193749 h 523666"/>
              <a:gd name="connsiteX19" fmla="*/ 239422 w 590823"/>
              <a:gd name="connsiteY19" fmla="*/ 187302 h 523666"/>
              <a:gd name="connsiteX20" fmla="*/ 309210 w 590823"/>
              <a:gd name="connsiteY20" fmla="*/ 182063 h 523666"/>
              <a:gd name="connsiteX21" fmla="*/ 302756 w 590823"/>
              <a:gd name="connsiteY21" fmla="*/ 188511 h 523666"/>
              <a:gd name="connsiteX22" fmla="*/ 309210 w 590823"/>
              <a:gd name="connsiteY22" fmla="*/ 194958 h 523666"/>
              <a:gd name="connsiteX23" fmla="*/ 315665 w 590823"/>
              <a:gd name="connsiteY23" fmla="*/ 188511 h 523666"/>
              <a:gd name="connsiteX24" fmla="*/ 309210 w 590823"/>
              <a:gd name="connsiteY24" fmla="*/ 182063 h 523666"/>
              <a:gd name="connsiteX25" fmla="*/ 504859 w 590823"/>
              <a:gd name="connsiteY25" fmla="*/ 162721 h 523666"/>
              <a:gd name="connsiteX26" fmla="*/ 498404 w 590823"/>
              <a:gd name="connsiteY26" fmla="*/ 169168 h 523666"/>
              <a:gd name="connsiteX27" fmla="*/ 504859 w 590823"/>
              <a:gd name="connsiteY27" fmla="*/ 175616 h 523666"/>
              <a:gd name="connsiteX28" fmla="*/ 511313 w 590823"/>
              <a:gd name="connsiteY28" fmla="*/ 169168 h 523666"/>
              <a:gd name="connsiteX29" fmla="*/ 504859 w 590823"/>
              <a:gd name="connsiteY29" fmla="*/ 162721 h 523666"/>
              <a:gd name="connsiteX30" fmla="*/ 504859 w 590823"/>
              <a:gd name="connsiteY30" fmla="*/ 157079 h 523666"/>
              <a:gd name="connsiteX31" fmla="*/ 517364 w 590823"/>
              <a:gd name="connsiteY31" fmla="*/ 169168 h 523666"/>
              <a:gd name="connsiteX32" fmla="*/ 504859 w 590823"/>
              <a:gd name="connsiteY32" fmla="*/ 181660 h 523666"/>
              <a:gd name="connsiteX33" fmla="*/ 502438 w 590823"/>
              <a:gd name="connsiteY33" fmla="*/ 181257 h 523666"/>
              <a:gd name="connsiteX34" fmla="*/ 475007 w 590823"/>
              <a:gd name="connsiteY34" fmla="*/ 214703 h 523666"/>
              <a:gd name="connsiteX35" fmla="*/ 475411 w 590823"/>
              <a:gd name="connsiteY35" fmla="*/ 219136 h 523666"/>
              <a:gd name="connsiteX36" fmla="*/ 463309 w 590823"/>
              <a:gd name="connsiteY36" fmla="*/ 231628 h 523666"/>
              <a:gd name="connsiteX37" fmla="*/ 450803 w 590823"/>
              <a:gd name="connsiteY37" fmla="*/ 220345 h 523666"/>
              <a:gd name="connsiteX38" fmla="*/ 419742 w 590823"/>
              <a:gd name="connsiteY38" fmla="*/ 204629 h 523666"/>
              <a:gd name="connsiteX39" fmla="*/ 412077 w 590823"/>
              <a:gd name="connsiteY39" fmla="*/ 207450 h 523666"/>
              <a:gd name="connsiteX40" fmla="*/ 407236 w 590823"/>
              <a:gd name="connsiteY40" fmla="*/ 206644 h 523666"/>
              <a:gd name="connsiteX41" fmla="*/ 376578 w 590823"/>
              <a:gd name="connsiteY41" fmla="*/ 234449 h 523666"/>
              <a:gd name="connsiteX42" fmla="*/ 376981 w 590823"/>
              <a:gd name="connsiteY42" fmla="*/ 236463 h 523666"/>
              <a:gd name="connsiteX43" fmla="*/ 364476 w 590823"/>
              <a:gd name="connsiteY43" fmla="*/ 248955 h 523666"/>
              <a:gd name="connsiteX44" fmla="*/ 351971 w 590823"/>
              <a:gd name="connsiteY44" fmla="*/ 236463 h 523666"/>
              <a:gd name="connsiteX45" fmla="*/ 352374 w 590823"/>
              <a:gd name="connsiteY45" fmla="*/ 234851 h 523666"/>
              <a:gd name="connsiteX46" fmla="*/ 314051 w 590823"/>
              <a:gd name="connsiteY46" fmla="*/ 200196 h 523666"/>
              <a:gd name="connsiteX47" fmla="*/ 309210 w 590823"/>
              <a:gd name="connsiteY47" fmla="*/ 201002 h 523666"/>
              <a:gd name="connsiteX48" fmla="*/ 298722 w 590823"/>
              <a:gd name="connsiteY48" fmla="*/ 195361 h 523666"/>
              <a:gd name="connsiteX49" fmla="*/ 250718 w 590823"/>
              <a:gd name="connsiteY49" fmla="*/ 198988 h 523666"/>
              <a:gd name="connsiteX50" fmla="*/ 239422 w 590823"/>
              <a:gd name="connsiteY50" fmla="*/ 206241 h 523666"/>
              <a:gd name="connsiteX51" fmla="*/ 226917 w 590823"/>
              <a:gd name="connsiteY51" fmla="*/ 193749 h 523666"/>
              <a:gd name="connsiteX52" fmla="*/ 239422 w 590823"/>
              <a:gd name="connsiteY52" fmla="*/ 181257 h 523666"/>
              <a:gd name="connsiteX53" fmla="*/ 249911 w 590823"/>
              <a:gd name="connsiteY53" fmla="*/ 186899 h 523666"/>
              <a:gd name="connsiteX54" fmla="*/ 298319 w 590823"/>
              <a:gd name="connsiteY54" fmla="*/ 183272 h 523666"/>
              <a:gd name="connsiteX55" fmla="*/ 309210 w 590823"/>
              <a:gd name="connsiteY55" fmla="*/ 176422 h 523666"/>
              <a:gd name="connsiteX56" fmla="*/ 321716 w 590823"/>
              <a:gd name="connsiteY56" fmla="*/ 188511 h 523666"/>
              <a:gd name="connsiteX57" fmla="*/ 321312 w 590823"/>
              <a:gd name="connsiteY57" fmla="*/ 190928 h 523666"/>
              <a:gd name="connsiteX58" fmla="*/ 359232 w 590823"/>
              <a:gd name="connsiteY58" fmla="*/ 225180 h 523666"/>
              <a:gd name="connsiteX59" fmla="*/ 364476 w 590823"/>
              <a:gd name="connsiteY59" fmla="*/ 223971 h 523666"/>
              <a:gd name="connsiteX60" fmla="*/ 369317 w 590823"/>
              <a:gd name="connsiteY60" fmla="*/ 224777 h 523666"/>
              <a:gd name="connsiteX61" fmla="*/ 399572 w 590823"/>
              <a:gd name="connsiteY61" fmla="*/ 197376 h 523666"/>
              <a:gd name="connsiteX62" fmla="*/ 399572 w 590823"/>
              <a:gd name="connsiteY62" fmla="*/ 194958 h 523666"/>
              <a:gd name="connsiteX63" fmla="*/ 412077 w 590823"/>
              <a:gd name="connsiteY63" fmla="*/ 182869 h 523666"/>
              <a:gd name="connsiteX64" fmla="*/ 424179 w 590823"/>
              <a:gd name="connsiteY64" fmla="*/ 193749 h 523666"/>
              <a:gd name="connsiteX65" fmla="*/ 455644 w 590823"/>
              <a:gd name="connsiteY65" fmla="*/ 209465 h 523666"/>
              <a:gd name="connsiteX66" fmla="*/ 463309 w 590823"/>
              <a:gd name="connsiteY66" fmla="*/ 206644 h 523666"/>
              <a:gd name="connsiteX67" fmla="*/ 465729 w 590823"/>
              <a:gd name="connsiteY67" fmla="*/ 207047 h 523666"/>
              <a:gd name="connsiteX68" fmla="*/ 493160 w 590823"/>
              <a:gd name="connsiteY68" fmla="*/ 173601 h 523666"/>
              <a:gd name="connsiteX69" fmla="*/ 492757 w 590823"/>
              <a:gd name="connsiteY69" fmla="*/ 169168 h 523666"/>
              <a:gd name="connsiteX70" fmla="*/ 504859 w 590823"/>
              <a:gd name="connsiteY70" fmla="*/ 157079 h 523666"/>
              <a:gd name="connsiteX71" fmla="*/ 229743 w 590823"/>
              <a:gd name="connsiteY71" fmla="*/ 102882 h 523666"/>
              <a:gd name="connsiteX72" fmla="*/ 234225 w 590823"/>
              <a:gd name="connsiteY72" fmla="*/ 141399 h 523666"/>
              <a:gd name="connsiteX73" fmla="*/ 116025 w 590823"/>
              <a:gd name="connsiteY73" fmla="*/ 171608 h 523666"/>
              <a:gd name="connsiteX74" fmla="*/ 116025 w 590823"/>
              <a:gd name="connsiteY74" fmla="*/ 275124 h 523666"/>
              <a:gd name="connsiteX75" fmla="*/ 114815 w 590823"/>
              <a:gd name="connsiteY75" fmla="*/ 283985 h 523666"/>
              <a:gd name="connsiteX76" fmla="*/ 141440 w 590823"/>
              <a:gd name="connsiteY76" fmla="*/ 443891 h 523666"/>
              <a:gd name="connsiteX77" fmla="*/ 98275 w 590823"/>
              <a:gd name="connsiteY77" fmla="*/ 443891 h 523666"/>
              <a:gd name="connsiteX78" fmla="*/ 78104 w 590823"/>
              <a:gd name="connsiteY78" fmla="*/ 309763 h 523666"/>
              <a:gd name="connsiteX79" fmla="*/ 76491 w 590823"/>
              <a:gd name="connsiteY79" fmla="*/ 309763 h 523666"/>
              <a:gd name="connsiteX80" fmla="*/ 40587 w 590823"/>
              <a:gd name="connsiteY80" fmla="*/ 487392 h 523666"/>
              <a:gd name="connsiteX81" fmla="*/ 3473 w 590823"/>
              <a:gd name="connsiteY81" fmla="*/ 465641 h 523666"/>
              <a:gd name="connsiteX82" fmla="*/ 32519 w 590823"/>
              <a:gd name="connsiteY82" fmla="*/ 298082 h 523666"/>
              <a:gd name="connsiteX83" fmla="*/ 23644 w 590823"/>
              <a:gd name="connsiteY83" fmla="*/ 275124 h 523666"/>
              <a:gd name="connsiteX84" fmla="*/ 23644 w 590823"/>
              <a:gd name="connsiteY84" fmla="*/ 145829 h 523666"/>
              <a:gd name="connsiteX85" fmla="*/ 58337 w 590823"/>
              <a:gd name="connsiteY85" fmla="*/ 111190 h 523666"/>
              <a:gd name="connsiteX86" fmla="*/ 81332 w 590823"/>
              <a:gd name="connsiteY86" fmla="*/ 111190 h 523666"/>
              <a:gd name="connsiteX87" fmla="*/ 111184 w 590823"/>
              <a:gd name="connsiteY87" fmla="*/ 128510 h 523666"/>
              <a:gd name="connsiteX88" fmla="*/ 212440 w 590823"/>
              <a:gd name="connsiteY88" fmla="*/ 104342 h 523666"/>
              <a:gd name="connsiteX89" fmla="*/ 229743 w 590823"/>
              <a:gd name="connsiteY89" fmla="*/ 102882 h 523666"/>
              <a:gd name="connsiteX90" fmla="*/ 365732 w 590823"/>
              <a:gd name="connsiteY90" fmla="*/ 36271 h 523666"/>
              <a:gd name="connsiteX91" fmla="*/ 372186 w 590823"/>
              <a:gd name="connsiteY91" fmla="*/ 42716 h 523666"/>
              <a:gd name="connsiteX92" fmla="*/ 372186 w 590823"/>
              <a:gd name="connsiteY92" fmla="*/ 54397 h 523666"/>
              <a:gd name="connsiteX93" fmla="*/ 537979 w 590823"/>
              <a:gd name="connsiteY93" fmla="*/ 54397 h 523666"/>
              <a:gd name="connsiteX94" fmla="*/ 577915 w 590823"/>
              <a:gd name="connsiteY94" fmla="*/ 54397 h 523666"/>
              <a:gd name="connsiteX95" fmla="*/ 590823 w 590823"/>
              <a:gd name="connsiteY95" fmla="*/ 67287 h 523666"/>
              <a:gd name="connsiteX96" fmla="*/ 577915 w 590823"/>
              <a:gd name="connsiteY96" fmla="*/ 80177 h 523666"/>
              <a:gd name="connsiteX97" fmla="*/ 550887 w 590823"/>
              <a:gd name="connsiteY97" fmla="*/ 80177 h 523666"/>
              <a:gd name="connsiteX98" fmla="*/ 550887 w 590823"/>
              <a:gd name="connsiteY98" fmla="*/ 331125 h 523666"/>
              <a:gd name="connsiteX99" fmla="*/ 577915 w 590823"/>
              <a:gd name="connsiteY99" fmla="*/ 331125 h 523666"/>
              <a:gd name="connsiteX100" fmla="*/ 590823 w 590823"/>
              <a:gd name="connsiteY100" fmla="*/ 344015 h 523666"/>
              <a:gd name="connsiteX101" fmla="*/ 577915 w 590823"/>
              <a:gd name="connsiteY101" fmla="*/ 356905 h 523666"/>
              <a:gd name="connsiteX102" fmla="*/ 537979 w 590823"/>
              <a:gd name="connsiteY102" fmla="*/ 356905 h 523666"/>
              <a:gd name="connsiteX103" fmla="*/ 386304 w 590823"/>
              <a:gd name="connsiteY103" fmla="*/ 356905 h 523666"/>
              <a:gd name="connsiteX104" fmla="*/ 387515 w 590823"/>
              <a:gd name="connsiteY104" fmla="*/ 357710 h 523666"/>
              <a:gd name="connsiteX105" fmla="*/ 388321 w 590823"/>
              <a:gd name="connsiteY105" fmla="*/ 358113 h 523666"/>
              <a:gd name="connsiteX106" fmla="*/ 389532 w 590823"/>
              <a:gd name="connsiteY106" fmla="*/ 359321 h 523666"/>
              <a:gd name="connsiteX107" fmla="*/ 389532 w 590823"/>
              <a:gd name="connsiteY107" fmla="*/ 359724 h 523666"/>
              <a:gd name="connsiteX108" fmla="*/ 459721 w 590823"/>
              <a:gd name="connsiteY108" fmla="*/ 457606 h 523666"/>
              <a:gd name="connsiteX109" fmla="*/ 457301 w 590823"/>
              <a:gd name="connsiteY109" fmla="*/ 472510 h 523666"/>
              <a:gd name="connsiteX110" fmla="*/ 451250 w 590823"/>
              <a:gd name="connsiteY110" fmla="*/ 474524 h 523666"/>
              <a:gd name="connsiteX111" fmla="*/ 442376 w 590823"/>
              <a:gd name="connsiteY111" fmla="*/ 470093 h 523666"/>
              <a:gd name="connsiteX112" fmla="*/ 391549 w 590823"/>
              <a:gd name="connsiteY112" fmla="*/ 399199 h 523666"/>
              <a:gd name="connsiteX113" fmla="*/ 391549 w 590823"/>
              <a:gd name="connsiteY113" fmla="*/ 513193 h 523666"/>
              <a:gd name="connsiteX114" fmla="*/ 381060 w 590823"/>
              <a:gd name="connsiteY114" fmla="*/ 523666 h 523666"/>
              <a:gd name="connsiteX115" fmla="*/ 370169 w 590823"/>
              <a:gd name="connsiteY115" fmla="*/ 513193 h 523666"/>
              <a:gd name="connsiteX116" fmla="*/ 370169 w 590823"/>
              <a:gd name="connsiteY116" fmla="*/ 399199 h 523666"/>
              <a:gd name="connsiteX117" fmla="*/ 319745 w 590823"/>
              <a:gd name="connsiteY117" fmla="*/ 470093 h 523666"/>
              <a:gd name="connsiteX118" fmla="*/ 304820 w 590823"/>
              <a:gd name="connsiteY118" fmla="*/ 472510 h 523666"/>
              <a:gd name="connsiteX119" fmla="*/ 301996 w 590823"/>
              <a:gd name="connsiteY119" fmla="*/ 457606 h 523666"/>
              <a:gd name="connsiteX120" fmla="*/ 372186 w 590823"/>
              <a:gd name="connsiteY120" fmla="*/ 359724 h 523666"/>
              <a:gd name="connsiteX121" fmla="*/ 372589 w 590823"/>
              <a:gd name="connsiteY121" fmla="*/ 359321 h 523666"/>
              <a:gd name="connsiteX122" fmla="*/ 373799 w 590823"/>
              <a:gd name="connsiteY122" fmla="*/ 358113 h 523666"/>
              <a:gd name="connsiteX123" fmla="*/ 374606 w 590823"/>
              <a:gd name="connsiteY123" fmla="*/ 357710 h 523666"/>
              <a:gd name="connsiteX124" fmla="*/ 375413 w 590823"/>
              <a:gd name="connsiteY124" fmla="*/ 356905 h 523666"/>
              <a:gd name="connsiteX125" fmla="*/ 206796 w 590823"/>
              <a:gd name="connsiteY125" fmla="*/ 356905 h 523666"/>
              <a:gd name="connsiteX126" fmla="*/ 166457 w 590823"/>
              <a:gd name="connsiteY126" fmla="*/ 356905 h 523666"/>
              <a:gd name="connsiteX127" fmla="*/ 153952 w 590823"/>
              <a:gd name="connsiteY127" fmla="*/ 344015 h 523666"/>
              <a:gd name="connsiteX128" fmla="*/ 166457 w 590823"/>
              <a:gd name="connsiteY128" fmla="*/ 331125 h 523666"/>
              <a:gd name="connsiteX129" fmla="*/ 193888 w 590823"/>
              <a:gd name="connsiteY129" fmla="*/ 331125 h 523666"/>
              <a:gd name="connsiteX130" fmla="*/ 193888 w 590823"/>
              <a:gd name="connsiteY130" fmla="*/ 177656 h 523666"/>
              <a:gd name="connsiteX131" fmla="*/ 210023 w 590823"/>
              <a:gd name="connsiteY131" fmla="*/ 170808 h 523666"/>
              <a:gd name="connsiteX132" fmla="*/ 210023 w 590823"/>
              <a:gd name="connsiteY132" fmla="*/ 331125 h 523666"/>
              <a:gd name="connsiteX133" fmla="*/ 534348 w 590823"/>
              <a:gd name="connsiteY133" fmla="*/ 331125 h 523666"/>
              <a:gd name="connsiteX134" fmla="*/ 534348 w 590823"/>
              <a:gd name="connsiteY134" fmla="*/ 80177 h 523666"/>
              <a:gd name="connsiteX135" fmla="*/ 210023 w 590823"/>
              <a:gd name="connsiteY135" fmla="*/ 80177 h 523666"/>
              <a:gd name="connsiteX136" fmla="*/ 210023 w 590823"/>
              <a:gd name="connsiteY136" fmla="*/ 96692 h 523666"/>
              <a:gd name="connsiteX137" fmla="*/ 202359 w 590823"/>
              <a:gd name="connsiteY137" fmla="*/ 95484 h 523666"/>
              <a:gd name="connsiteX138" fmla="*/ 193888 w 590823"/>
              <a:gd name="connsiteY138" fmla="*/ 96692 h 523666"/>
              <a:gd name="connsiteX139" fmla="*/ 193888 w 590823"/>
              <a:gd name="connsiteY139" fmla="*/ 80177 h 523666"/>
              <a:gd name="connsiteX140" fmla="*/ 166457 w 590823"/>
              <a:gd name="connsiteY140" fmla="*/ 80177 h 523666"/>
              <a:gd name="connsiteX141" fmla="*/ 153952 w 590823"/>
              <a:gd name="connsiteY141" fmla="*/ 67287 h 523666"/>
              <a:gd name="connsiteX142" fmla="*/ 166457 w 590823"/>
              <a:gd name="connsiteY142" fmla="*/ 54397 h 523666"/>
              <a:gd name="connsiteX143" fmla="*/ 206796 w 590823"/>
              <a:gd name="connsiteY143" fmla="*/ 54397 h 523666"/>
              <a:gd name="connsiteX144" fmla="*/ 359681 w 590823"/>
              <a:gd name="connsiteY144" fmla="*/ 54397 h 523666"/>
              <a:gd name="connsiteX145" fmla="*/ 359681 w 590823"/>
              <a:gd name="connsiteY145" fmla="*/ 42716 h 523666"/>
              <a:gd name="connsiteX146" fmla="*/ 365732 w 590823"/>
              <a:gd name="connsiteY146" fmla="*/ 36271 h 523666"/>
              <a:gd name="connsiteX147" fmla="*/ 69803 w 590823"/>
              <a:gd name="connsiteY147" fmla="*/ 0 h 523666"/>
              <a:gd name="connsiteX148" fmla="*/ 115988 w 590823"/>
              <a:gd name="connsiteY148" fmla="*/ 46115 h 523666"/>
              <a:gd name="connsiteX149" fmla="*/ 69803 w 590823"/>
              <a:gd name="connsiteY149" fmla="*/ 92230 h 523666"/>
              <a:gd name="connsiteX150" fmla="*/ 23618 w 590823"/>
              <a:gd name="connsiteY150" fmla="*/ 46115 h 523666"/>
              <a:gd name="connsiteX151" fmla="*/ 69803 w 590823"/>
              <a:gd name="connsiteY151" fmla="*/ 0 h 52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590823" h="523666">
                <a:moveTo>
                  <a:pt x="364476" y="230016"/>
                </a:moveTo>
                <a:cubicBezTo>
                  <a:pt x="360845" y="230016"/>
                  <a:pt x="358022" y="232837"/>
                  <a:pt x="358022" y="236463"/>
                </a:cubicBezTo>
                <a:cubicBezTo>
                  <a:pt x="358022" y="240090"/>
                  <a:pt x="360845" y="242911"/>
                  <a:pt x="364476" y="242911"/>
                </a:cubicBezTo>
                <a:cubicBezTo>
                  <a:pt x="368107" y="242911"/>
                  <a:pt x="370930" y="240090"/>
                  <a:pt x="370930" y="236463"/>
                </a:cubicBezTo>
                <a:cubicBezTo>
                  <a:pt x="370930" y="232837"/>
                  <a:pt x="368107" y="230016"/>
                  <a:pt x="364476" y="230016"/>
                </a:cubicBezTo>
                <a:close/>
                <a:moveTo>
                  <a:pt x="463309" y="212688"/>
                </a:moveTo>
                <a:cubicBezTo>
                  <a:pt x="459678" y="212688"/>
                  <a:pt x="456854" y="215509"/>
                  <a:pt x="456854" y="219136"/>
                </a:cubicBezTo>
                <a:cubicBezTo>
                  <a:pt x="456854" y="222763"/>
                  <a:pt x="459678" y="225583"/>
                  <a:pt x="463309" y="225583"/>
                </a:cubicBezTo>
                <a:cubicBezTo>
                  <a:pt x="466536" y="225583"/>
                  <a:pt x="469763" y="222763"/>
                  <a:pt x="469763" y="219136"/>
                </a:cubicBezTo>
                <a:cubicBezTo>
                  <a:pt x="469763" y="215509"/>
                  <a:pt x="466536" y="212688"/>
                  <a:pt x="463309" y="212688"/>
                </a:cubicBezTo>
                <a:close/>
                <a:moveTo>
                  <a:pt x="412077" y="188511"/>
                </a:moveTo>
                <a:cubicBezTo>
                  <a:pt x="408446" y="188511"/>
                  <a:pt x="405623" y="191734"/>
                  <a:pt x="405623" y="194958"/>
                </a:cubicBezTo>
                <a:cubicBezTo>
                  <a:pt x="405623" y="198585"/>
                  <a:pt x="408446" y="201405"/>
                  <a:pt x="412077" y="201405"/>
                </a:cubicBezTo>
                <a:cubicBezTo>
                  <a:pt x="415304" y="201405"/>
                  <a:pt x="418531" y="198585"/>
                  <a:pt x="418531" y="194958"/>
                </a:cubicBezTo>
                <a:cubicBezTo>
                  <a:pt x="418531" y="191734"/>
                  <a:pt x="415304" y="188511"/>
                  <a:pt x="412077" y="188511"/>
                </a:cubicBezTo>
                <a:close/>
                <a:moveTo>
                  <a:pt x="239422" y="187302"/>
                </a:moveTo>
                <a:cubicBezTo>
                  <a:pt x="235792" y="187302"/>
                  <a:pt x="232968" y="190122"/>
                  <a:pt x="232968" y="193749"/>
                </a:cubicBezTo>
                <a:cubicBezTo>
                  <a:pt x="232968" y="197376"/>
                  <a:pt x="235792" y="200196"/>
                  <a:pt x="239422" y="200196"/>
                </a:cubicBezTo>
                <a:cubicBezTo>
                  <a:pt x="243053" y="200196"/>
                  <a:pt x="245877" y="197376"/>
                  <a:pt x="245877" y="193749"/>
                </a:cubicBezTo>
                <a:cubicBezTo>
                  <a:pt x="245877" y="190122"/>
                  <a:pt x="243053" y="187302"/>
                  <a:pt x="239422" y="187302"/>
                </a:cubicBezTo>
                <a:close/>
                <a:moveTo>
                  <a:pt x="309210" y="182063"/>
                </a:moveTo>
                <a:cubicBezTo>
                  <a:pt x="305580" y="182063"/>
                  <a:pt x="302756" y="185287"/>
                  <a:pt x="302756" y="188511"/>
                </a:cubicBezTo>
                <a:cubicBezTo>
                  <a:pt x="302756" y="192137"/>
                  <a:pt x="305580" y="194958"/>
                  <a:pt x="309210" y="194958"/>
                </a:cubicBezTo>
                <a:cubicBezTo>
                  <a:pt x="312841" y="194958"/>
                  <a:pt x="315665" y="192137"/>
                  <a:pt x="315665" y="188511"/>
                </a:cubicBezTo>
                <a:cubicBezTo>
                  <a:pt x="315665" y="185287"/>
                  <a:pt x="312841" y="182063"/>
                  <a:pt x="309210" y="182063"/>
                </a:cubicBezTo>
                <a:close/>
                <a:moveTo>
                  <a:pt x="504859" y="162721"/>
                </a:moveTo>
                <a:cubicBezTo>
                  <a:pt x="501631" y="162721"/>
                  <a:pt x="498404" y="165944"/>
                  <a:pt x="498404" y="169168"/>
                </a:cubicBezTo>
                <a:cubicBezTo>
                  <a:pt x="498404" y="172795"/>
                  <a:pt x="501631" y="175616"/>
                  <a:pt x="504859" y="175616"/>
                </a:cubicBezTo>
                <a:cubicBezTo>
                  <a:pt x="508489" y="175616"/>
                  <a:pt x="511313" y="172795"/>
                  <a:pt x="511313" y="169168"/>
                </a:cubicBezTo>
                <a:cubicBezTo>
                  <a:pt x="511313" y="165944"/>
                  <a:pt x="508489" y="162721"/>
                  <a:pt x="504859" y="162721"/>
                </a:cubicBezTo>
                <a:close/>
                <a:moveTo>
                  <a:pt x="504859" y="157079"/>
                </a:moveTo>
                <a:cubicBezTo>
                  <a:pt x="511716" y="157079"/>
                  <a:pt x="517364" y="162318"/>
                  <a:pt x="517364" y="169168"/>
                </a:cubicBezTo>
                <a:cubicBezTo>
                  <a:pt x="517364" y="176019"/>
                  <a:pt x="511716" y="181660"/>
                  <a:pt x="504859" y="181660"/>
                </a:cubicBezTo>
                <a:cubicBezTo>
                  <a:pt x="504052" y="181660"/>
                  <a:pt x="503245" y="181660"/>
                  <a:pt x="502438" y="181257"/>
                </a:cubicBezTo>
                <a:lnTo>
                  <a:pt x="475007" y="214703"/>
                </a:lnTo>
                <a:cubicBezTo>
                  <a:pt x="475411" y="216315"/>
                  <a:pt x="475411" y="217524"/>
                  <a:pt x="475411" y="219136"/>
                </a:cubicBezTo>
                <a:cubicBezTo>
                  <a:pt x="475411" y="225986"/>
                  <a:pt x="470166" y="231628"/>
                  <a:pt x="463309" y="231628"/>
                </a:cubicBezTo>
                <a:cubicBezTo>
                  <a:pt x="456854" y="231628"/>
                  <a:pt x="451610" y="226389"/>
                  <a:pt x="450803" y="220345"/>
                </a:cubicBezTo>
                <a:lnTo>
                  <a:pt x="419742" y="204629"/>
                </a:lnTo>
                <a:cubicBezTo>
                  <a:pt x="417725" y="206644"/>
                  <a:pt x="414901" y="207450"/>
                  <a:pt x="412077" y="207450"/>
                </a:cubicBezTo>
                <a:cubicBezTo>
                  <a:pt x="410463" y="207450"/>
                  <a:pt x="408850" y="207047"/>
                  <a:pt x="407236" y="206644"/>
                </a:cubicBezTo>
                <a:lnTo>
                  <a:pt x="376578" y="234449"/>
                </a:lnTo>
                <a:cubicBezTo>
                  <a:pt x="376981" y="234851"/>
                  <a:pt x="376981" y="235657"/>
                  <a:pt x="376981" y="236463"/>
                </a:cubicBezTo>
                <a:cubicBezTo>
                  <a:pt x="376981" y="243314"/>
                  <a:pt x="371334" y="248955"/>
                  <a:pt x="364476" y="248955"/>
                </a:cubicBezTo>
                <a:cubicBezTo>
                  <a:pt x="357618" y="248955"/>
                  <a:pt x="351971" y="243314"/>
                  <a:pt x="351971" y="236463"/>
                </a:cubicBezTo>
                <a:cubicBezTo>
                  <a:pt x="351971" y="236060"/>
                  <a:pt x="351971" y="235254"/>
                  <a:pt x="352374" y="234851"/>
                </a:cubicBezTo>
                <a:lnTo>
                  <a:pt x="314051" y="200196"/>
                </a:lnTo>
                <a:cubicBezTo>
                  <a:pt x="312438" y="200599"/>
                  <a:pt x="310824" y="201002"/>
                  <a:pt x="309210" y="201002"/>
                </a:cubicBezTo>
                <a:cubicBezTo>
                  <a:pt x="304773" y="201002"/>
                  <a:pt x="301142" y="198585"/>
                  <a:pt x="298722" y="195361"/>
                </a:cubicBezTo>
                <a:lnTo>
                  <a:pt x="250718" y="198988"/>
                </a:lnTo>
                <a:cubicBezTo>
                  <a:pt x="248701" y="203017"/>
                  <a:pt x="244263" y="206241"/>
                  <a:pt x="239422" y="206241"/>
                </a:cubicBezTo>
                <a:cubicBezTo>
                  <a:pt x="232565" y="206241"/>
                  <a:pt x="226917" y="200599"/>
                  <a:pt x="226917" y="193749"/>
                </a:cubicBezTo>
                <a:cubicBezTo>
                  <a:pt x="226917" y="186899"/>
                  <a:pt x="232565" y="181257"/>
                  <a:pt x="239422" y="181257"/>
                </a:cubicBezTo>
                <a:cubicBezTo>
                  <a:pt x="243860" y="181257"/>
                  <a:pt x="247894" y="183675"/>
                  <a:pt x="249911" y="186899"/>
                </a:cubicBezTo>
                <a:lnTo>
                  <a:pt x="298319" y="183272"/>
                </a:lnTo>
                <a:cubicBezTo>
                  <a:pt x="300336" y="179242"/>
                  <a:pt x="304370" y="176422"/>
                  <a:pt x="309210" y="176422"/>
                </a:cubicBezTo>
                <a:cubicBezTo>
                  <a:pt x="316068" y="176422"/>
                  <a:pt x="321716" y="181660"/>
                  <a:pt x="321716" y="188511"/>
                </a:cubicBezTo>
                <a:cubicBezTo>
                  <a:pt x="321716" y="189316"/>
                  <a:pt x="321716" y="190122"/>
                  <a:pt x="321312" y="190928"/>
                </a:cubicBezTo>
                <a:lnTo>
                  <a:pt x="359232" y="225180"/>
                </a:lnTo>
                <a:cubicBezTo>
                  <a:pt x="360845" y="224374"/>
                  <a:pt x="362459" y="223971"/>
                  <a:pt x="364476" y="223971"/>
                </a:cubicBezTo>
                <a:cubicBezTo>
                  <a:pt x="366090" y="223971"/>
                  <a:pt x="367703" y="224374"/>
                  <a:pt x="369317" y="224777"/>
                </a:cubicBezTo>
                <a:lnTo>
                  <a:pt x="399572" y="197376"/>
                </a:lnTo>
                <a:cubicBezTo>
                  <a:pt x="399572" y="196570"/>
                  <a:pt x="399572" y="195764"/>
                  <a:pt x="399572" y="194958"/>
                </a:cubicBezTo>
                <a:cubicBezTo>
                  <a:pt x="399572" y="188108"/>
                  <a:pt x="405219" y="182869"/>
                  <a:pt x="412077" y="182869"/>
                </a:cubicBezTo>
                <a:cubicBezTo>
                  <a:pt x="418128" y="182869"/>
                  <a:pt x="423372" y="187302"/>
                  <a:pt x="424179" y="193749"/>
                </a:cubicBezTo>
                <a:lnTo>
                  <a:pt x="455644" y="209465"/>
                </a:lnTo>
                <a:cubicBezTo>
                  <a:pt x="457661" y="207450"/>
                  <a:pt x="460485" y="206644"/>
                  <a:pt x="463309" y="206644"/>
                </a:cubicBezTo>
                <a:cubicBezTo>
                  <a:pt x="464115" y="206644"/>
                  <a:pt x="464922" y="206644"/>
                  <a:pt x="465729" y="207047"/>
                </a:cubicBezTo>
                <a:lnTo>
                  <a:pt x="493160" y="173601"/>
                </a:lnTo>
                <a:cubicBezTo>
                  <a:pt x="492757" y="172392"/>
                  <a:pt x="492757" y="170780"/>
                  <a:pt x="492757" y="169168"/>
                </a:cubicBezTo>
                <a:cubicBezTo>
                  <a:pt x="492757" y="162318"/>
                  <a:pt x="498001" y="157079"/>
                  <a:pt x="504859" y="157079"/>
                </a:cubicBezTo>
                <a:close/>
                <a:moveTo>
                  <a:pt x="229743" y="102882"/>
                </a:moveTo>
                <a:cubicBezTo>
                  <a:pt x="245192" y="108471"/>
                  <a:pt x="252983" y="131732"/>
                  <a:pt x="234225" y="141399"/>
                </a:cubicBezTo>
                <a:cubicBezTo>
                  <a:pt x="197111" y="160732"/>
                  <a:pt x="157173" y="170399"/>
                  <a:pt x="116025" y="171608"/>
                </a:cubicBezTo>
                <a:lnTo>
                  <a:pt x="116025" y="275124"/>
                </a:lnTo>
                <a:cubicBezTo>
                  <a:pt x="116025" y="278346"/>
                  <a:pt x="115622" y="281165"/>
                  <a:pt x="114815" y="283985"/>
                </a:cubicBezTo>
                <a:cubicBezTo>
                  <a:pt x="133372" y="335541"/>
                  <a:pt x="141036" y="389112"/>
                  <a:pt x="141440" y="443891"/>
                </a:cubicBezTo>
                <a:cubicBezTo>
                  <a:pt x="141843" y="471683"/>
                  <a:pt x="98678" y="471683"/>
                  <a:pt x="98275" y="443891"/>
                </a:cubicBezTo>
                <a:cubicBezTo>
                  <a:pt x="97871" y="397570"/>
                  <a:pt x="91820" y="353264"/>
                  <a:pt x="78104" y="309763"/>
                </a:cubicBezTo>
                <a:lnTo>
                  <a:pt x="76491" y="309763"/>
                </a:lnTo>
                <a:cubicBezTo>
                  <a:pt x="80525" y="371792"/>
                  <a:pt x="74877" y="433016"/>
                  <a:pt x="40587" y="487392"/>
                </a:cubicBezTo>
                <a:cubicBezTo>
                  <a:pt x="25661" y="510753"/>
                  <a:pt x="-11453" y="489003"/>
                  <a:pt x="3473" y="465641"/>
                </a:cubicBezTo>
                <a:cubicBezTo>
                  <a:pt x="35746" y="414085"/>
                  <a:pt x="37763" y="356486"/>
                  <a:pt x="32519" y="298082"/>
                </a:cubicBezTo>
                <a:cubicBezTo>
                  <a:pt x="27275" y="292041"/>
                  <a:pt x="23644" y="283985"/>
                  <a:pt x="23644" y="275124"/>
                </a:cubicBezTo>
                <a:lnTo>
                  <a:pt x="23644" y="145829"/>
                </a:lnTo>
                <a:cubicBezTo>
                  <a:pt x="23644" y="126898"/>
                  <a:pt x="39377" y="111190"/>
                  <a:pt x="58337" y="111190"/>
                </a:cubicBezTo>
                <a:lnTo>
                  <a:pt x="81332" y="111190"/>
                </a:lnTo>
                <a:cubicBezTo>
                  <a:pt x="94241" y="111190"/>
                  <a:pt x="105536" y="118440"/>
                  <a:pt x="111184" y="128510"/>
                </a:cubicBezTo>
                <a:cubicBezTo>
                  <a:pt x="146684" y="128107"/>
                  <a:pt x="180571" y="120857"/>
                  <a:pt x="212440" y="104342"/>
                </a:cubicBezTo>
                <a:cubicBezTo>
                  <a:pt x="218592" y="101120"/>
                  <a:pt x="224593" y="101019"/>
                  <a:pt x="229743" y="102882"/>
                </a:cubicBezTo>
                <a:close/>
                <a:moveTo>
                  <a:pt x="365732" y="36271"/>
                </a:moveTo>
                <a:cubicBezTo>
                  <a:pt x="369362" y="36271"/>
                  <a:pt x="372186" y="39090"/>
                  <a:pt x="372186" y="42716"/>
                </a:cubicBezTo>
                <a:lnTo>
                  <a:pt x="372186" y="54397"/>
                </a:lnTo>
                <a:lnTo>
                  <a:pt x="537979" y="54397"/>
                </a:lnTo>
                <a:lnTo>
                  <a:pt x="577915" y="54397"/>
                </a:lnTo>
                <a:cubicBezTo>
                  <a:pt x="585176" y="54397"/>
                  <a:pt x="590823" y="60439"/>
                  <a:pt x="590823" y="67287"/>
                </a:cubicBezTo>
                <a:cubicBezTo>
                  <a:pt x="590823" y="74537"/>
                  <a:pt x="585176" y="80177"/>
                  <a:pt x="577915" y="80177"/>
                </a:cubicBezTo>
                <a:lnTo>
                  <a:pt x="550887" y="80177"/>
                </a:lnTo>
                <a:lnTo>
                  <a:pt x="550887" y="331125"/>
                </a:lnTo>
                <a:lnTo>
                  <a:pt x="577915" y="331125"/>
                </a:lnTo>
                <a:cubicBezTo>
                  <a:pt x="585176" y="331125"/>
                  <a:pt x="590823" y="336764"/>
                  <a:pt x="590823" y="344015"/>
                </a:cubicBezTo>
                <a:cubicBezTo>
                  <a:pt x="590823" y="351265"/>
                  <a:pt x="584772" y="356905"/>
                  <a:pt x="577915" y="356905"/>
                </a:cubicBezTo>
                <a:lnTo>
                  <a:pt x="537979" y="356905"/>
                </a:lnTo>
                <a:lnTo>
                  <a:pt x="386304" y="356905"/>
                </a:lnTo>
                <a:cubicBezTo>
                  <a:pt x="386708" y="356905"/>
                  <a:pt x="387111" y="357307"/>
                  <a:pt x="387515" y="357710"/>
                </a:cubicBezTo>
                <a:cubicBezTo>
                  <a:pt x="387918" y="357710"/>
                  <a:pt x="387918" y="358113"/>
                  <a:pt x="388321" y="358113"/>
                </a:cubicBezTo>
                <a:cubicBezTo>
                  <a:pt x="388725" y="358516"/>
                  <a:pt x="389128" y="358919"/>
                  <a:pt x="389532" y="359321"/>
                </a:cubicBezTo>
                <a:cubicBezTo>
                  <a:pt x="389532" y="359724"/>
                  <a:pt x="389532" y="359724"/>
                  <a:pt x="389532" y="359724"/>
                </a:cubicBezTo>
                <a:lnTo>
                  <a:pt x="459721" y="457606"/>
                </a:lnTo>
                <a:cubicBezTo>
                  <a:pt x="463352" y="462440"/>
                  <a:pt x="462142" y="468885"/>
                  <a:pt x="457301" y="472510"/>
                </a:cubicBezTo>
                <a:cubicBezTo>
                  <a:pt x="455284" y="473718"/>
                  <a:pt x="453267" y="474524"/>
                  <a:pt x="451250" y="474524"/>
                </a:cubicBezTo>
                <a:cubicBezTo>
                  <a:pt x="447620" y="474524"/>
                  <a:pt x="444393" y="472913"/>
                  <a:pt x="442376" y="470093"/>
                </a:cubicBezTo>
                <a:lnTo>
                  <a:pt x="391549" y="399199"/>
                </a:lnTo>
                <a:lnTo>
                  <a:pt x="391549" y="513193"/>
                </a:lnTo>
                <a:cubicBezTo>
                  <a:pt x="391549" y="518833"/>
                  <a:pt x="387111" y="523666"/>
                  <a:pt x="381060" y="523666"/>
                </a:cubicBezTo>
                <a:cubicBezTo>
                  <a:pt x="375010" y="523666"/>
                  <a:pt x="370169" y="518833"/>
                  <a:pt x="370169" y="513193"/>
                </a:cubicBezTo>
                <a:lnTo>
                  <a:pt x="370169" y="399199"/>
                </a:lnTo>
                <a:lnTo>
                  <a:pt x="319745" y="470093"/>
                </a:lnTo>
                <a:cubicBezTo>
                  <a:pt x="316115" y="474927"/>
                  <a:pt x="309660" y="475732"/>
                  <a:pt x="304820" y="472510"/>
                </a:cubicBezTo>
                <a:cubicBezTo>
                  <a:pt x="299979" y="468885"/>
                  <a:pt x="298769" y="462440"/>
                  <a:pt x="301996" y="457606"/>
                </a:cubicBezTo>
                <a:lnTo>
                  <a:pt x="372186" y="359724"/>
                </a:lnTo>
                <a:cubicBezTo>
                  <a:pt x="372589" y="359724"/>
                  <a:pt x="372589" y="359724"/>
                  <a:pt x="372589" y="359321"/>
                </a:cubicBezTo>
                <a:cubicBezTo>
                  <a:pt x="372993" y="358919"/>
                  <a:pt x="373396" y="358516"/>
                  <a:pt x="373799" y="358113"/>
                </a:cubicBezTo>
                <a:cubicBezTo>
                  <a:pt x="373799" y="358113"/>
                  <a:pt x="374203" y="357710"/>
                  <a:pt x="374606" y="357710"/>
                </a:cubicBezTo>
                <a:cubicBezTo>
                  <a:pt x="374606" y="357307"/>
                  <a:pt x="375010" y="356905"/>
                  <a:pt x="375413" y="356905"/>
                </a:cubicBezTo>
                <a:lnTo>
                  <a:pt x="206796" y="356905"/>
                </a:lnTo>
                <a:lnTo>
                  <a:pt x="166457" y="356905"/>
                </a:lnTo>
                <a:cubicBezTo>
                  <a:pt x="159599" y="356905"/>
                  <a:pt x="153952" y="351265"/>
                  <a:pt x="153952" y="344015"/>
                </a:cubicBezTo>
                <a:cubicBezTo>
                  <a:pt x="153952" y="336764"/>
                  <a:pt x="159599" y="331125"/>
                  <a:pt x="166457" y="331125"/>
                </a:cubicBezTo>
                <a:lnTo>
                  <a:pt x="193888" y="331125"/>
                </a:lnTo>
                <a:lnTo>
                  <a:pt x="193888" y="177656"/>
                </a:lnTo>
                <a:cubicBezTo>
                  <a:pt x="199132" y="175642"/>
                  <a:pt x="204779" y="173225"/>
                  <a:pt x="210023" y="170808"/>
                </a:cubicBezTo>
                <a:lnTo>
                  <a:pt x="210023" y="331125"/>
                </a:lnTo>
                <a:lnTo>
                  <a:pt x="534348" y="331125"/>
                </a:lnTo>
                <a:lnTo>
                  <a:pt x="534348" y="80177"/>
                </a:lnTo>
                <a:lnTo>
                  <a:pt x="210023" y="80177"/>
                </a:lnTo>
                <a:lnTo>
                  <a:pt x="210023" y="96692"/>
                </a:lnTo>
                <a:cubicBezTo>
                  <a:pt x="207603" y="95887"/>
                  <a:pt x="205182" y="95484"/>
                  <a:pt x="202359" y="95484"/>
                </a:cubicBezTo>
                <a:cubicBezTo>
                  <a:pt x="199535" y="95484"/>
                  <a:pt x="196711" y="95887"/>
                  <a:pt x="193888" y="96692"/>
                </a:cubicBezTo>
                <a:lnTo>
                  <a:pt x="193888" y="80177"/>
                </a:lnTo>
                <a:lnTo>
                  <a:pt x="166457" y="80177"/>
                </a:lnTo>
                <a:cubicBezTo>
                  <a:pt x="159599" y="80177"/>
                  <a:pt x="153952" y="74537"/>
                  <a:pt x="153952" y="67287"/>
                </a:cubicBezTo>
                <a:cubicBezTo>
                  <a:pt x="153952" y="60439"/>
                  <a:pt x="159599" y="54397"/>
                  <a:pt x="166457" y="54397"/>
                </a:cubicBezTo>
                <a:lnTo>
                  <a:pt x="206796" y="54397"/>
                </a:lnTo>
                <a:lnTo>
                  <a:pt x="359681" y="54397"/>
                </a:lnTo>
                <a:lnTo>
                  <a:pt x="359681" y="42716"/>
                </a:lnTo>
                <a:cubicBezTo>
                  <a:pt x="359681" y="39090"/>
                  <a:pt x="362504" y="36271"/>
                  <a:pt x="365732" y="36271"/>
                </a:cubicBezTo>
                <a:close/>
                <a:moveTo>
                  <a:pt x="69803" y="0"/>
                </a:moveTo>
                <a:cubicBezTo>
                  <a:pt x="95310" y="0"/>
                  <a:pt x="115988" y="20646"/>
                  <a:pt x="115988" y="46115"/>
                </a:cubicBezTo>
                <a:cubicBezTo>
                  <a:pt x="115988" y="71584"/>
                  <a:pt x="95310" y="92230"/>
                  <a:pt x="69803" y="92230"/>
                </a:cubicBezTo>
                <a:cubicBezTo>
                  <a:pt x="44296" y="92230"/>
                  <a:pt x="23618" y="71584"/>
                  <a:pt x="23618" y="46115"/>
                </a:cubicBezTo>
                <a:cubicBezTo>
                  <a:pt x="23618" y="20646"/>
                  <a:pt x="44296" y="0"/>
                  <a:pt x="69803" y="0"/>
                </a:cubicBezTo>
                <a:close/>
              </a:path>
            </a:pathLst>
          </a:custGeom>
          <a:solidFill>
            <a:srgbClr val="FF6600"/>
          </a:solidFill>
          <a:ln>
            <a:solidFill>
              <a:schemeClr val="tx1"/>
            </a:solidFill>
          </a:ln>
        </p:spPr>
        <p:txBody>
          <a:bodyPr/>
          <a:lstStyle/>
          <a:p>
            <a:endParaRPr lang="es-MX"/>
          </a:p>
        </p:txBody>
      </p:sp>
      <p:sp>
        <p:nvSpPr>
          <p:cNvPr id="72" name="money-bag-with-dollar-sign_67891"/>
          <p:cNvSpPr>
            <a:spLocks noChangeAspect="1"/>
          </p:cNvSpPr>
          <p:nvPr/>
        </p:nvSpPr>
        <p:spPr bwMode="auto">
          <a:xfrm>
            <a:off x="6383238" y="3605137"/>
            <a:ext cx="1080000" cy="1157467"/>
          </a:xfrm>
          <a:custGeom>
            <a:avLst/>
            <a:gdLst>
              <a:gd name="T0" fmla="*/ 2138 w 4937"/>
              <a:gd name="T1" fmla="*/ 2627 h 5655"/>
              <a:gd name="T2" fmla="*/ 2384 w 4937"/>
              <a:gd name="T3" fmla="*/ 2537 h 5655"/>
              <a:gd name="T4" fmla="*/ 2384 w 4937"/>
              <a:gd name="T5" fmla="*/ 3149 h 5655"/>
              <a:gd name="T6" fmla="*/ 2114 w 4937"/>
              <a:gd name="T7" fmla="*/ 3019 h 5655"/>
              <a:gd name="T8" fmla="*/ 2041 w 4937"/>
              <a:gd name="T9" fmla="*/ 2831 h 5655"/>
              <a:gd name="T10" fmla="*/ 2138 w 4937"/>
              <a:gd name="T11" fmla="*/ 2627 h 5655"/>
              <a:gd name="T12" fmla="*/ 2612 w 4937"/>
              <a:gd name="T13" fmla="*/ 3639 h 5655"/>
              <a:gd name="T14" fmla="*/ 2612 w 4937"/>
              <a:gd name="T15" fmla="*/ 4275 h 5655"/>
              <a:gd name="T16" fmla="*/ 2881 w 4937"/>
              <a:gd name="T17" fmla="*/ 4177 h 5655"/>
              <a:gd name="T18" fmla="*/ 2978 w 4937"/>
              <a:gd name="T19" fmla="*/ 3973 h 5655"/>
              <a:gd name="T20" fmla="*/ 2905 w 4937"/>
              <a:gd name="T21" fmla="*/ 3777 h 5655"/>
              <a:gd name="T22" fmla="*/ 2612 w 4937"/>
              <a:gd name="T23" fmla="*/ 3639 h 5655"/>
              <a:gd name="T24" fmla="*/ 4937 w 4937"/>
              <a:gd name="T25" fmla="*/ 3524 h 5655"/>
              <a:gd name="T26" fmla="*/ 4937 w 4937"/>
              <a:gd name="T27" fmla="*/ 5067 h 5655"/>
              <a:gd name="T28" fmla="*/ 4349 w 4937"/>
              <a:gd name="T29" fmla="*/ 5655 h 5655"/>
              <a:gd name="T30" fmla="*/ 588 w 4937"/>
              <a:gd name="T31" fmla="*/ 5655 h 5655"/>
              <a:gd name="T32" fmla="*/ 0 w 4937"/>
              <a:gd name="T33" fmla="*/ 5067 h 5655"/>
              <a:gd name="T34" fmla="*/ 0 w 4937"/>
              <a:gd name="T35" fmla="*/ 3524 h 5655"/>
              <a:gd name="T36" fmla="*/ 1990 w 4937"/>
              <a:gd name="T37" fmla="*/ 1100 h 5655"/>
              <a:gd name="T38" fmla="*/ 1778 w 4937"/>
              <a:gd name="T39" fmla="*/ 595 h 5655"/>
              <a:gd name="T40" fmla="*/ 1778 w 4937"/>
              <a:gd name="T41" fmla="*/ 163 h 5655"/>
              <a:gd name="T42" fmla="*/ 1941 w 4937"/>
              <a:gd name="T43" fmla="*/ 0 h 5655"/>
              <a:gd name="T44" fmla="*/ 1941 w 4937"/>
              <a:gd name="T45" fmla="*/ 0 h 5655"/>
              <a:gd name="T46" fmla="*/ 3002 w 4937"/>
              <a:gd name="T47" fmla="*/ 0 h 5655"/>
              <a:gd name="T48" fmla="*/ 3165 w 4937"/>
              <a:gd name="T49" fmla="*/ 163 h 5655"/>
              <a:gd name="T50" fmla="*/ 3165 w 4937"/>
              <a:gd name="T51" fmla="*/ 595 h 5655"/>
              <a:gd name="T52" fmla="*/ 2953 w 4937"/>
              <a:gd name="T53" fmla="*/ 1092 h 5655"/>
              <a:gd name="T54" fmla="*/ 4937 w 4937"/>
              <a:gd name="T55" fmla="*/ 3524 h 5655"/>
              <a:gd name="T56" fmla="*/ 3412 w 4937"/>
              <a:gd name="T57" fmla="*/ 3932 h 5655"/>
              <a:gd name="T58" fmla="*/ 3216 w 4937"/>
              <a:gd name="T59" fmla="*/ 3459 h 5655"/>
              <a:gd name="T60" fmla="*/ 2620 w 4937"/>
              <a:gd name="T61" fmla="*/ 3205 h 5655"/>
              <a:gd name="T62" fmla="*/ 2612 w 4937"/>
              <a:gd name="T63" fmla="*/ 3205 h 5655"/>
              <a:gd name="T64" fmla="*/ 2612 w 4937"/>
              <a:gd name="T65" fmla="*/ 2544 h 5655"/>
              <a:gd name="T66" fmla="*/ 3117 w 4937"/>
              <a:gd name="T67" fmla="*/ 2748 h 5655"/>
              <a:gd name="T68" fmla="*/ 3345 w 4937"/>
              <a:gd name="T69" fmla="*/ 2421 h 5655"/>
              <a:gd name="T70" fmla="*/ 2610 w 4937"/>
              <a:gd name="T71" fmla="*/ 2160 h 5655"/>
              <a:gd name="T72" fmla="*/ 2610 w 4937"/>
              <a:gd name="T73" fmla="*/ 1980 h 5655"/>
              <a:gd name="T74" fmla="*/ 2382 w 4937"/>
              <a:gd name="T75" fmla="*/ 1980 h 5655"/>
              <a:gd name="T76" fmla="*/ 2382 w 4937"/>
              <a:gd name="T77" fmla="*/ 1980 h 5655"/>
              <a:gd name="T78" fmla="*/ 2382 w 4937"/>
              <a:gd name="T79" fmla="*/ 2152 h 5655"/>
              <a:gd name="T80" fmla="*/ 1828 w 4937"/>
              <a:gd name="T81" fmla="*/ 2364 h 5655"/>
              <a:gd name="T82" fmla="*/ 1616 w 4937"/>
              <a:gd name="T83" fmla="*/ 2861 h 5655"/>
              <a:gd name="T84" fmla="*/ 1804 w 4937"/>
              <a:gd name="T85" fmla="*/ 3319 h 5655"/>
              <a:gd name="T86" fmla="*/ 2384 w 4937"/>
              <a:gd name="T87" fmla="*/ 3572 h 5655"/>
              <a:gd name="T88" fmla="*/ 2384 w 4937"/>
              <a:gd name="T89" fmla="*/ 4257 h 5655"/>
              <a:gd name="T90" fmla="*/ 1772 w 4937"/>
              <a:gd name="T91" fmla="*/ 3947 h 5655"/>
              <a:gd name="T92" fmla="*/ 1510 w 4937"/>
              <a:gd name="T93" fmla="*/ 4257 h 5655"/>
              <a:gd name="T94" fmla="*/ 2376 w 4937"/>
              <a:gd name="T95" fmla="*/ 4641 h 5655"/>
              <a:gd name="T96" fmla="*/ 2376 w 4937"/>
              <a:gd name="T97" fmla="*/ 4903 h 5655"/>
              <a:gd name="T98" fmla="*/ 2604 w 4937"/>
              <a:gd name="T99" fmla="*/ 4903 h 5655"/>
              <a:gd name="T100" fmla="*/ 2604 w 4937"/>
              <a:gd name="T101" fmla="*/ 4649 h 5655"/>
              <a:gd name="T102" fmla="*/ 3184 w 4937"/>
              <a:gd name="T103" fmla="*/ 4437 h 5655"/>
              <a:gd name="T104" fmla="*/ 3412 w 4937"/>
              <a:gd name="T105" fmla="*/ 3932 h 5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37" h="5655">
                <a:moveTo>
                  <a:pt x="2138" y="2627"/>
                </a:moveTo>
                <a:cubicBezTo>
                  <a:pt x="2196" y="2577"/>
                  <a:pt x="2277" y="2545"/>
                  <a:pt x="2384" y="2537"/>
                </a:cubicBezTo>
                <a:lnTo>
                  <a:pt x="2384" y="3149"/>
                </a:lnTo>
                <a:cubicBezTo>
                  <a:pt x="2253" y="3108"/>
                  <a:pt x="2164" y="3060"/>
                  <a:pt x="2114" y="3019"/>
                </a:cubicBezTo>
                <a:cubicBezTo>
                  <a:pt x="2065" y="2969"/>
                  <a:pt x="2041" y="2912"/>
                  <a:pt x="2041" y="2831"/>
                </a:cubicBezTo>
                <a:cubicBezTo>
                  <a:pt x="2049" y="2749"/>
                  <a:pt x="2081" y="2684"/>
                  <a:pt x="2138" y="2627"/>
                </a:cubicBezTo>
                <a:close/>
                <a:moveTo>
                  <a:pt x="2612" y="3639"/>
                </a:moveTo>
                <a:lnTo>
                  <a:pt x="2612" y="4275"/>
                </a:lnTo>
                <a:cubicBezTo>
                  <a:pt x="2726" y="4267"/>
                  <a:pt x="2816" y="4233"/>
                  <a:pt x="2881" y="4177"/>
                </a:cubicBezTo>
                <a:cubicBezTo>
                  <a:pt x="2946" y="4120"/>
                  <a:pt x="2978" y="4055"/>
                  <a:pt x="2978" y="3973"/>
                </a:cubicBezTo>
                <a:cubicBezTo>
                  <a:pt x="2978" y="3892"/>
                  <a:pt x="2954" y="3827"/>
                  <a:pt x="2905" y="3777"/>
                </a:cubicBezTo>
                <a:cubicBezTo>
                  <a:pt x="2849" y="3720"/>
                  <a:pt x="2750" y="3680"/>
                  <a:pt x="2612" y="3639"/>
                </a:cubicBezTo>
                <a:close/>
                <a:moveTo>
                  <a:pt x="4937" y="3524"/>
                </a:moveTo>
                <a:lnTo>
                  <a:pt x="4937" y="5067"/>
                </a:lnTo>
                <a:cubicBezTo>
                  <a:pt x="4937" y="5393"/>
                  <a:pt x="4676" y="5655"/>
                  <a:pt x="4349" y="5655"/>
                </a:cubicBezTo>
                <a:lnTo>
                  <a:pt x="588" y="5655"/>
                </a:lnTo>
                <a:cubicBezTo>
                  <a:pt x="261" y="5655"/>
                  <a:pt x="0" y="5393"/>
                  <a:pt x="0" y="5067"/>
                </a:cubicBezTo>
                <a:lnTo>
                  <a:pt x="0" y="3524"/>
                </a:lnTo>
                <a:cubicBezTo>
                  <a:pt x="0" y="2324"/>
                  <a:pt x="848" y="1329"/>
                  <a:pt x="1990" y="1100"/>
                </a:cubicBezTo>
                <a:cubicBezTo>
                  <a:pt x="1860" y="969"/>
                  <a:pt x="1778" y="789"/>
                  <a:pt x="1778" y="595"/>
                </a:cubicBezTo>
                <a:lnTo>
                  <a:pt x="1778" y="163"/>
                </a:lnTo>
                <a:cubicBezTo>
                  <a:pt x="1778" y="73"/>
                  <a:pt x="1852" y="0"/>
                  <a:pt x="1941" y="0"/>
                </a:cubicBezTo>
                <a:lnTo>
                  <a:pt x="1941" y="0"/>
                </a:lnTo>
                <a:lnTo>
                  <a:pt x="3002" y="0"/>
                </a:lnTo>
                <a:cubicBezTo>
                  <a:pt x="3092" y="0"/>
                  <a:pt x="3165" y="73"/>
                  <a:pt x="3165" y="163"/>
                </a:cubicBezTo>
                <a:lnTo>
                  <a:pt x="3165" y="595"/>
                </a:lnTo>
                <a:cubicBezTo>
                  <a:pt x="3165" y="791"/>
                  <a:pt x="3084" y="971"/>
                  <a:pt x="2953" y="1092"/>
                </a:cubicBezTo>
                <a:cubicBezTo>
                  <a:pt x="4081" y="1321"/>
                  <a:pt x="4937" y="2316"/>
                  <a:pt x="4937" y="3524"/>
                </a:cubicBezTo>
                <a:close/>
                <a:moveTo>
                  <a:pt x="3412" y="3932"/>
                </a:moveTo>
                <a:cubicBezTo>
                  <a:pt x="3412" y="3728"/>
                  <a:pt x="3346" y="3573"/>
                  <a:pt x="3216" y="3459"/>
                </a:cubicBezTo>
                <a:cubicBezTo>
                  <a:pt x="3085" y="3352"/>
                  <a:pt x="2889" y="3263"/>
                  <a:pt x="2620" y="3205"/>
                </a:cubicBezTo>
                <a:lnTo>
                  <a:pt x="2612" y="3205"/>
                </a:lnTo>
                <a:lnTo>
                  <a:pt x="2612" y="2544"/>
                </a:lnTo>
                <a:cubicBezTo>
                  <a:pt x="2792" y="2568"/>
                  <a:pt x="2962" y="2641"/>
                  <a:pt x="3117" y="2748"/>
                </a:cubicBezTo>
                <a:lnTo>
                  <a:pt x="3345" y="2421"/>
                </a:lnTo>
                <a:cubicBezTo>
                  <a:pt x="3117" y="2267"/>
                  <a:pt x="2872" y="2176"/>
                  <a:pt x="2610" y="2160"/>
                </a:cubicBezTo>
                <a:lnTo>
                  <a:pt x="2610" y="1980"/>
                </a:lnTo>
                <a:lnTo>
                  <a:pt x="2382" y="1980"/>
                </a:lnTo>
                <a:lnTo>
                  <a:pt x="2382" y="1980"/>
                </a:lnTo>
                <a:lnTo>
                  <a:pt x="2382" y="2152"/>
                </a:lnTo>
                <a:cubicBezTo>
                  <a:pt x="2154" y="2160"/>
                  <a:pt x="1974" y="2233"/>
                  <a:pt x="1828" y="2364"/>
                </a:cubicBezTo>
                <a:cubicBezTo>
                  <a:pt x="1689" y="2495"/>
                  <a:pt x="1616" y="2657"/>
                  <a:pt x="1616" y="2861"/>
                </a:cubicBezTo>
                <a:cubicBezTo>
                  <a:pt x="1616" y="3065"/>
                  <a:pt x="1681" y="3220"/>
                  <a:pt x="1804" y="3319"/>
                </a:cubicBezTo>
                <a:cubicBezTo>
                  <a:pt x="1926" y="3425"/>
                  <a:pt x="2122" y="3507"/>
                  <a:pt x="2384" y="3572"/>
                </a:cubicBezTo>
                <a:lnTo>
                  <a:pt x="2384" y="4257"/>
                </a:lnTo>
                <a:cubicBezTo>
                  <a:pt x="2172" y="4225"/>
                  <a:pt x="1976" y="4119"/>
                  <a:pt x="1772" y="3947"/>
                </a:cubicBezTo>
                <a:lnTo>
                  <a:pt x="1510" y="4257"/>
                </a:lnTo>
                <a:cubicBezTo>
                  <a:pt x="1764" y="4477"/>
                  <a:pt x="2057" y="4608"/>
                  <a:pt x="2376" y="4641"/>
                </a:cubicBezTo>
                <a:lnTo>
                  <a:pt x="2376" y="4903"/>
                </a:lnTo>
                <a:lnTo>
                  <a:pt x="2604" y="4903"/>
                </a:lnTo>
                <a:lnTo>
                  <a:pt x="2604" y="4649"/>
                </a:lnTo>
                <a:cubicBezTo>
                  <a:pt x="2840" y="4641"/>
                  <a:pt x="3036" y="4568"/>
                  <a:pt x="3184" y="4437"/>
                </a:cubicBezTo>
                <a:cubicBezTo>
                  <a:pt x="3338" y="4308"/>
                  <a:pt x="3412" y="4144"/>
                  <a:pt x="3412" y="3932"/>
                </a:cubicBezTo>
                <a:close/>
              </a:path>
            </a:pathLst>
          </a:custGeom>
          <a:solidFill>
            <a:srgbClr val="FFC000"/>
          </a:solidFill>
          <a:ln>
            <a:solidFill>
              <a:schemeClr val="tx1"/>
            </a:solidFill>
          </a:ln>
        </p:spPr>
      </p:sp>
      <p:sp>
        <p:nvSpPr>
          <p:cNvPr id="75" name="checked-box_56785"/>
          <p:cNvSpPr>
            <a:spLocks noChangeAspect="1"/>
          </p:cNvSpPr>
          <p:nvPr/>
        </p:nvSpPr>
        <p:spPr bwMode="auto">
          <a:xfrm>
            <a:off x="9506987" y="1551569"/>
            <a:ext cx="1080000" cy="1136920"/>
          </a:xfrm>
          <a:custGeom>
            <a:avLst/>
            <a:gdLst>
              <a:gd name="connsiteX0" fmla="*/ 543624 w 608916"/>
              <a:gd name="connsiteY0" fmla="*/ 21381 h 568405"/>
              <a:gd name="connsiteX1" fmla="*/ 547463 w 608916"/>
              <a:gd name="connsiteY1" fmla="*/ 21520 h 568405"/>
              <a:gd name="connsiteX2" fmla="*/ 590945 w 608916"/>
              <a:gd name="connsiteY2" fmla="*/ 41382 h 568405"/>
              <a:gd name="connsiteX3" fmla="*/ 588586 w 608916"/>
              <a:gd name="connsiteY3" fmla="*/ 135333 h 568405"/>
              <a:gd name="connsiteX4" fmla="*/ 338056 w 608916"/>
              <a:gd name="connsiteY4" fmla="*/ 385502 h 568405"/>
              <a:gd name="connsiteX5" fmla="*/ 291521 w 608916"/>
              <a:gd name="connsiteY5" fmla="*/ 404763 h 568405"/>
              <a:gd name="connsiteX6" fmla="*/ 244940 w 608916"/>
              <a:gd name="connsiteY6" fmla="*/ 385502 h 568405"/>
              <a:gd name="connsiteX7" fmla="*/ 198359 w 608916"/>
              <a:gd name="connsiteY7" fmla="*/ 338988 h 568405"/>
              <a:gd name="connsiteX8" fmla="*/ 147938 w 608916"/>
              <a:gd name="connsiteY8" fmla="*/ 288594 h 568405"/>
              <a:gd name="connsiteX9" fmla="*/ 147938 w 608916"/>
              <a:gd name="connsiteY9" fmla="*/ 195612 h 568405"/>
              <a:gd name="connsiteX10" fmla="*/ 194473 w 608916"/>
              <a:gd name="connsiteY10" fmla="*/ 176350 h 568405"/>
              <a:gd name="connsiteX11" fmla="*/ 241054 w 608916"/>
              <a:gd name="connsiteY11" fmla="*/ 195612 h 568405"/>
              <a:gd name="connsiteX12" fmla="*/ 291059 w 608916"/>
              <a:gd name="connsiteY12" fmla="*/ 246375 h 568405"/>
              <a:gd name="connsiteX13" fmla="*/ 497089 w 608916"/>
              <a:gd name="connsiteY13" fmla="*/ 40642 h 568405"/>
              <a:gd name="connsiteX14" fmla="*/ 543624 w 608916"/>
              <a:gd name="connsiteY14" fmla="*/ 21381 h 568405"/>
              <a:gd name="connsiteX15" fmla="*/ 74010 w 608916"/>
              <a:gd name="connsiteY15" fmla="*/ 0 h 568405"/>
              <a:gd name="connsiteX16" fmla="*/ 489345 w 608916"/>
              <a:gd name="connsiteY16" fmla="*/ 0 h 568405"/>
              <a:gd name="connsiteX17" fmla="*/ 470935 w 608916"/>
              <a:gd name="connsiteY17" fmla="*/ 14595 h 568405"/>
              <a:gd name="connsiteX18" fmla="*/ 411542 w 608916"/>
              <a:gd name="connsiteY18" fmla="*/ 73897 h 568405"/>
              <a:gd name="connsiteX19" fmla="*/ 74010 w 608916"/>
              <a:gd name="connsiteY19" fmla="*/ 73897 h 568405"/>
              <a:gd name="connsiteX20" fmla="*/ 74010 w 608916"/>
              <a:gd name="connsiteY20" fmla="*/ 494508 h 568405"/>
              <a:gd name="connsiteX21" fmla="*/ 495312 w 608916"/>
              <a:gd name="connsiteY21" fmla="*/ 494508 h 568405"/>
              <a:gd name="connsiteX22" fmla="*/ 495312 w 608916"/>
              <a:gd name="connsiteY22" fmla="*/ 280762 h 568405"/>
              <a:gd name="connsiteX23" fmla="*/ 569322 w 608916"/>
              <a:gd name="connsiteY23" fmla="*/ 206865 h 568405"/>
              <a:gd name="connsiteX24" fmla="*/ 569322 w 608916"/>
              <a:gd name="connsiteY24" fmla="*/ 494508 h 568405"/>
              <a:gd name="connsiteX25" fmla="*/ 495312 w 608916"/>
              <a:gd name="connsiteY25" fmla="*/ 568405 h 568405"/>
              <a:gd name="connsiteX26" fmla="*/ 74010 w 608916"/>
              <a:gd name="connsiteY26" fmla="*/ 568405 h 568405"/>
              <a:gd name="connsiteX27" fmla="*/ 0 w 608916"/>
              <a:gd name="connsiteY27" fmla="*/ 494554 h 568405"/>
              <a:gd name="connsiteX28" fmla="*/ 0 w 608916"/>
              <a:gd name="connsiteY28" fmla="*/ 73897 h 568405"/>
              <a:gd name="connsiteX29" fmla="*/ 74010 w 608916"/>
              <a:gd name="connsiteY29" fmla="*/ 0 h 568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8916" h="568405">
                <a:moveTo>
                  <a:pt x="543624" y="21381"/>
                </a:moveTo>
                <a:cubicBezTo>
                  <a:pt x="544919" y="21381"/>
                  <a:pt x="546168" y="21427"/>
                  <a:pt x="547463" y="21520"/>
                </a:cubicBezTo>
                <a:cubicBezTo>
                  <a:pt x="563330" y="22443"/>
                  <a:pt x="578965" y="29002"/>
                  <a:pt x="590945" y="41382"/>
                </a:cubicBezTo>
                <a:cubicBezTo>
                  <a:pt x="616248" y="67433"/>
                  <a:pt x="614259" y="109651"/>
                  <a:pt x="588586" y="135333"/>
                </a:cubicBezTo>
                <a:lnTo>
                  <a:pt x="338056" y="385502"/>
                </a:lnTo>
                <a:cubicBezTo>
                  <a:pt x="325752" y="397881"/>
                  <a:pt x="308960" y="404763"/>
                  <a:pt x="291521" y="404763"/>
                </a:cubicBezTo>
                <a:cubicBezTo>
                  <a:pt x="274036" y="404763"/>
                  <a:pt x="257291" y="397788"/>
                  <a:pt x="244940" y="385502"/>
                </a:cubicBezTo>
                <a:lnTo>
                  <a:pt x="198359" y="338988"/>
                </a:lnTo>
                <a:lnTo>
                  <a:pt x="147938" y="288594"/>
                </a:lnTo>
                <a:cubicBezTo>
                  <a:pt x="122219" y="262912"/>
                  <a:pt x="122219" y="221294"/>
                  <a:pt x="147938" y="195612"/>
                </a:cubicBezTo>
                <a:cubicBezTo>
                  <a:pt x="160798" y="182725"/>
                  <a:pt x="177636" y="176350"/>
                  <a:pt x="194473" y="176350"/>
                </a:cubicBezTo>
                <a:cubicBezTo>
                  <a:pt x="211311" y="176350"/>
                  <a:pt x="228241" y="182817"/>
                  <a:pt x="241054" y="195612"/>
                </a:cubicBezTo>
                <a:cubicBezTo>
                  <a:pt x="241054" y="195612"/>
                  <a:pt x="284120" y="238893"/>
                  <a:pt x="291059" y="246375"/>
                </a:cubicBezTo>
                <a:lnTo>
                  <a:pt x="497089" y="40642"/>
                </a:lnTo>
                <a:cubicBezTo>
                  <a:pt x="509949" y="27801"/>
                  <a:pt x="526786" y="21381"/>
                  <a:pt x="543624" y="21381"/>
                </a:cubicBezTo>
                <a:close/>
                <a:moveTo>
                  <a:pt x="74010" y="0"/>
                </a:moveTo>
                <a:lnTo>
                  <a:pt x="489345" y="0"/>
                </a:lnTo>
                <a:cubicBezTo>
                  <a:pt x="482731" y="4111"/>
                  <a:pt x="476578" y="9006"/>
                  <a:pt x="470935" y="14595"/>
                </a:cubicBezTo>
                <a:lnTo>
                  <a:pt x="411542" y="73897"/>
                </a:lnTo>
                <a:lnTo>
                  <a:pt x="74010" y="73897"/>
                </a:lnTo>
                <a:lnTo>
                  <a:pt x="74010" y="494508"/>
                </a:lnTo>
                <a:lnTo>
                  <a:pt x="495312" y="494508"/>
                </a:lnTo>
                <a:lnTo>
                  <a:pt x="495312" y="280762"/>
                </a:lnTo>
                <a:lnTo>
                  <a:pt x="569322" y="206865"/>
                </a:lnTo>
                <a:lnTo>
                  <a:pt x="569322" y="494508"/>
                </a:lnTo>
                <a:cubicBezTo>
                  <a:pt x="569322" y="535244"/>
                  <a:pt x="536156" y="568405"/>
                  <a:pt x="495312" y="568405"/>
                </a:cubicBezTo>
                <a:lnTo>
                  <a:pt x="74010" y="568405"/>
                </a:lnTo>
                <a:cubicBezTo>
                  <a:pt x="33165" y="568405"/>
                  <a:pt x="0" y="535244"/>
                  <a:pt x="0" y="494554"/>
                </a:cubicBezTo>
                <a:lnTo>
                  <a:pt x="0" y="73897"/>
                </a:lnTo>
                <a:cubicBezTo>
                  <a:pt x="0" y="33115"/>
                  <a:pt x="33165" y="0"/>
                  <a:pt x="74010" y="0"/>
                </a:cubicBezTo>
                <a:close/>
              </a:path>
            </a:pathLst>
          </a:custGeom>
          <a:solidFill>
            <a:srgbClr val="0000FF"/>
          </a:solidFill>
          <a:ln>
            <a:solidFill>
              <a:schemeClr val="tx1"/>
            </a:solidFill>
          </a:ln>
        </p:spPr>
      </p:sp>
      <p:sp>
        <p:nvSpPr>
          <p:cNvPr id="76" name="75 CuadroTexto"/>
          <p:cNvSpPr txBox="1"/>
          <p:nvPr/>
        </p:nvSpPr>
        <p:spPr>
          <a:xfrm>
            <a:off x="983909" y="120831"/>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CONCLUSIONES</a:t>
            </a:r>
            <a:endParaRPr lang="es-MX" sz="2000" b="1" dirty="0">
              <a:latin typeface="Andalus" panose="02020603050405020304" pitchFamily="18" charset="-78"/>
              <a:cs typeface="Andalus" panose="02020603050405020304" pitchFamily="18" charset="-78"/>
            </a:endParaRPr>
          </a:p>
        </p:txBody>
      </p:sp>
      <p:sp>
        <p:nvSpPr>
          <p:cNvPr id="77" name="Freeform 32"/>
          <p:cNvSpPr>
            <a:spLocks/>
          </p:cNvSpPr>
          <p:nvPr/>
        </p:nvSpPr>
        <p:spPr bwMode="auto">
          <a:xfrm rot="10800000">
            <a:off x="1142694" y="369201"/>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8"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44624"/>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9"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44624"/>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1" name="80 CuadroTexto"/>
          <p:cNvSpPr txBox="1"/>
          <p:nvPr/>
        </p:nvSpPr>
        <p:spPr>
          <a:xfrm>
            <a:off x="5824491" y="1268760"/>
            <a:ext cx="2430955" cy="1938992"/>
          </a:xfrm>
          <a:prstGeom prst="rect">
            <a:avLst/>
          </a:prstGeom>
          <a:noFill/>
        </p:spPr>
        <p:txBody>
          <a:bodyPr wrap="square" rtlCol="0">
            <a:spAutoFit/>
          </a:bodyPr>
          <a:lstStyle/>
          <a:p>
            <a:pPr lvl="0" algn="just"/>
            <a:r>
              <a:rPr lang="es-MX" sz="1200" dirty="0">
                <a:latin typeface="Andalus" panose="02020603050405020304" pitchFamily="18" charset="-78"/>
                <a:cs typeface="Andalus" panose="02020603050405020304" pitchFamily="18" charset="-78"/>
              </a:rPr>
              <a:t>Los resultados del análisis sobre el indicador razón corriente determina que el 88.24% de las empresas obligadas y no obligadas a llevar contabilidad cuentan con recursos propios para solventar las obligaciones a corto plazo, con lo cual se considera que las empresas del sector se encuentran en un rango representativo de liquidez</a:t>
            </a:r>
            <a:r>
              <a:rPr lang="es-MX" sz="1200" dirty="0" smtClean="0"/>
              <a:t>.</a:t>
            </a:r>
            <a:endParaRPr lang="es-MX" sz="1200" dirty="0"/>
          </a:p>
        </p:txBody>
      </p:sp>
    </p:spTree>
    <p:extLst>
      <p:ext uri="{BB962C8B-B14F-4D97-AF65-F5344CB8AC3E}">
        <p14:creationId xmlns:p14="http://schemas.microsoft.com/office/powerpoint/2010/main" val="14722634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136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60314" y="1128100"/>
            <a:ext cx="6847583" cy="4084334"/>
            <a:chOff x="660400" y="1925439"/>
            <a:chExt cx="6848475" cy="3381313"/>
          </a:xfrm>
        </p:grpSpPr>
        <p:sp>
          <p:nvSpPr>
            <p:cNvPr id="42" name="îšlîḍe"/>
            <p:cNvSpPr/>
            <p:nvPr/>
          </p:nvSpPr>
          <p:spPr bwMode="auto">
            <a:xfrm>
              <a:off x="4670425" y="1925439"/>
              <a:ext cx="1463673" cy="1463672"/>
            </a:xfrm>
            <a:prstGeom prst="ellipse">
              <a:avLst/>
            </a:prstGeom>
            <a:ln/>
          </p:spPr>
          <p:style>
            <a:lnRef idx="2">
              <a:schemeClr val="accent4"/>
            </a:lnRef>
            <a:fillRef idx="1">
              <a:schemeClr val="lt1"/>
            </a:fillRef>
            <a:effectRef idx="0">
              <a:schemeClr val="accent4"/>
            </a:effectRef>
            <a:fontRef idx="minor">
              <a:schemeClr val="dk1"/>
            </a:fontRef>
          </p:style>
          <p:txBody>
            <a:bodyPr wrap="square" lIns="91440" tIns="45720" rIns="91440" bIns="45720" anchor="ctr">
              <a:normAutofit/>
            </a:bodyPr>
            <a:lstStyle/>
            <a:p>
              <a:pPr algn="ctr"/>
              <a:endParaRPr/>
            </a:p>
          </p:txBody>
        </p:sp>
        <p:sp>
          <p:nvSpPr>
            <p:cNvPr id="40" name="ïSliḓé"/>
            <p:cNvSpPr/>
            <p:nvPr/>
          </p:nvSpPr>
          <p:spPr bwMode="auto">
            <a:xfrm>
              <a:off x="6045202" y="1925439"/>
              <a:ext cx="1463673" cy="1463672"/>
            </a:xfrm>
            <a:prstGeom prst="ellipse">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nchor="ctr">
              <a:normAutofit/>
            </a:bodyPr>
            <a:lstStyle/>
            <a:p>
              <a:pPr algn="ctr"/>
              <a:endParaRPr/>
            </a:p>
          </p:txBody>
        </p:sp>
        <p:grpSp>
          <p:nvGrpSpPr>
            <p:cNvPr id="6" name="ïṡļiḋe">
              <a:extLst>
                <a:ext uri="{FF2B5EF4-FFF2-40B4-BE49-F238E27FC236}">
                  <a16:creationId xmlns="" xmlns:lc="http://schemas.openxmlformats.org/drawingml/2006/lockedCanvas" xmlns:a16="http://schemas.microsoft.com/office/drawing/2014/main" xmlns:p14="http://schemas.microsoft.com/office/powerpoint/2010/main" id="{0EE4DF60-413E-4730-978F-11B22489F13B}"/>
                </a:ext>
              </a:extLst>
            </p:cNvPr>
            <p:cNvGrpSpPr/>
            <p:nvPr/>
          </p:nvGrpSpPr>
          <p:grpSpPr>
            <a:xfrm>
              <a:off x="4670425" y="2161114"/>
              <a:ext cx="1463673" cy="2622997"/>
              <a:chOff x="4670425" y="2161114"/>
              <a:chExt cx="1463673" cy="2622997"/>
            </a:xfrm>
          </p:grpSpPr>
          <p:sp>
            <p:nvSpPr>
              <p:cNvPr id="38" name="íṧḻïḋê"/>
              <p:cNvSpPr/>
              <p:nvPr/>
            </p:nvSpPr>
            <p:spPr bwMode="auto">
              <a:xfrm>
                <a:off x="4670425" y="3320439"/>
                <a:ext cx="1463673" cy="1463672"/>
              </a:xfrm>
              <a:prstGeom prst="ellipse">
                <a:avLst/>
              </a:prstGeom>
              <a:ln/>
            </p:spPr>
            <p:style>
              <a:lnRef idx="2">
                <a:schemeClr val="dk1"/>
              </a:lnRef>
              <a:fillRef idx="1">
                <a:schemeClr val="lt1"/>
              </a:fillRef>
              <a:effectRef idx="0">
                <a:schemeClr val="dk1"/>
              </a:effectRef>
              <a:fontRef idx="minor">
                <a:schemeClr val="dk1"/>
              </a:fontRef>
            </p:style>
            <p:txBody>
              <a:bodyPr wrap="square" lIns="91440" tIns="45720" rIns="91440" bIns="45720" anchor="ctr">
                <a:normAutofit/>
              </a:bodyPr>
              <a:lstStyle/>
              <a:p>
                <a:pPr algn="ctr"/>
                <a:endParaRPr/>
              </a:p>
            </p:txBody>
          </p:sp>
          <p:sp>
            <p:nvSpPr>
              <p:cNvPr id="39" name="ïS1iḓe">
                <a:extLst>
                  <a:ext uri="{FF2B5EF4-FFF2-40B4-BE49-F238E27FC236}">
                    <a16:creationId xmlns="" xmlns:lc="http://schemas.openxmlformats.org/drawingml/2006/lockedCanvas" xmlns:a16="http://schemas.microsoft.com/office/drawing/2014/main" xmlns:p14="http://schemas.microsoft.com/office/powerpoint/2010/main" id="{C9D5E0F3-6B87-4C31-8E97-F90687046A4C}"/>
                  </a:ext>
                </a:extLst>
              </p:cNvPr>
              <p:cNvSpPr/>
              <p:nvPr/>
            </p:nvSpPr>
            <p:spPr bwMode="auto">
              <a:xfrm>
                <a:off x="4871704" y="2161114"/>
                <a:ext cx="1080141" cy="894104"/>
              </a:xfrm>
              <a:custGeom>
                <a:avLst/>
                <a:gdLst>
                  <a:gd name="connsiteX0" fmla="*/ 28565 w 579859"/>
                  <a:gd name="connsiteY0" fmla="*/ 388465 h 592474"/>
                  <a:gd name="connsiteX1" fmla="*/ 145894 w 579859"/>
                  <a:gd name="connsiteY1" fmla="*/ 465249 h 592474"/>
                  <a:gd name="connsiteX2" fmla="*/ 120632 w 579859"/>
                  <a:gd name="connsiteY2" fmla="*/ 478700 h 592474"/>
                  <a:gd name="connsiteX3" fmla="*/ 276696 w 579859"/>
                  <a:gd name="connsiteY3" fmla="*/ 542593 h 592474"/>
                  <a:gd name="connsiteX4" fmla="*/ 443988 w 579859"/>
                  <a:gd name="connsiteY4" fmla="*/ 468612 h 592474"/>
                  <a:gd name="connsiteX5" fmla="*/ 435567 w 579859"/>
                  <a:gd name="connsiteY5" fmla="*/ 532505 h 592474"/>
                  <a:gd name="connsiteX6" fmla="*/ 455777 w 579859"/>
                  <a:gd name="connsiteY6" fmla="*/ 525779 h 592474"/>
                  <a:gd name="connsiteX7" fmla="*/ 276696 w 579859"/>
                  <a:gd name="connsiteY7" fmla="*/ 592474 h 592474"/>
                  <a:gd name="connsiteX8" fmla="*/ 75160 w 579859"/>
                  <a:gd name="connsiteY8" fmla="*/ 505602 h 592474"/>
                  <a:gd name="connsiteX9" fmla="*/ 36986 w 579859"/>
                  <a:gd name="connsiteY9" fmla="*/ 529142 h 592474"/>
                  <a:gd name="connsiteX10" fmla="*/ 258197 w 579859"/>
                  <a:gd name="connsiteY10" fmla="*/ 159225 h 592474"/>
                  <a:gd name="connsiteX11" fmla="*/ 296936 w 579859"/>
                  <a:gd name="connsiteY11" fmla="*/ 159225 h 592474"/>
                  <a:gd name="connsiteX12" fmla="*/ 296936 w 579859"/>
                  <a:gd name="connsiteY12" fmla="*/ 192850 h 592474"/>
                  <a:gd name="connsiteX13" fmla="*/ 351956 w 579859"/>
                  <a:gd name="connsiteY13" fmla="*/ 205740 h 592474"/>
                  <a:gd name="connsiteX14" fmla="*/ 340166 w 579859"/>
                  <a:gd name="connsiteY14" fmla="*/ 249452 h 592474"/>
                  <a:gd name="connsiteX15" fmla="*/ 285146 w 579859"/>
                  <a:gd name="connsiteY15" fmla="*/ 236002 h 592474"/>
                  <a:gd name="connsiteX16" fmla="*/ 251460 w 579859"/>
                  <a:gd name="connsiteY16" fmla="*/ 257859 h 592474"/>
                  <a:gd name="connsiteX17" fmla="*/ 298620 w 579859"/>
                  <a:gd name="connsiteY17" fmla="*/ 291484 h 592474"/>
                  <a:gd name="connsiteX18" fmla="*/ 362062 w 579859"/>
                  <a:gd name="connsiteY18" fmla="*/ 363217 h 592474"/>
                  <a:gd name="connsiteX19" fmla="*/ 293567 w 579859"/>
                  <a:gd name="connsiteY19" fmla="*/ 433830 h 592474"/>
                  <a:gd name="connsiteX20" fmla="*/ 293567 w 579859"/>
                  <a:gd name="connsiteY20" fmla="*/ 473619 h 592474"/>
                  <a:gd name="connsiteX21" fmla="*/ 254829 w 579859"/>
                  <a:gd name="connsiteY21" fmla="*/ 473619 h 592474"/>
                  <a:gd name="connsiteX22" fmla="*/ 254829 w 579859"/>
                  <a:gd name="connsiteY22" fmla="*/ 437192 h 592474"/>
                  <a:gd name="connsiteX23" fmla="*/ 189141 w 579859"/>
                  <a:gd name="connsiteY23" fmla="*/ 420380 h 592474"/>
                  <a:gd name="connsiteX24" fmla="*/ 200931 w 579859"/>
                  <a:gd name="connsiteY24" fmla="*/ 374986 h 592474"/>
                  <a:gd name="connsiteX25" fmla="*/ 264934 w 579859"/>
                  <a:gd name="connsiteY25" fmla="*/ 391798 h 592474"/>
                  <a:gd name="connsiteX26" fmla="*/ 301989 w 579859"/>
                  <a:gd name="connsiteY26" fmla="*/ 368261 h 592474"/>
                  <a:gd name="connsiteX27" fmla="*/ 261566 w 579859"/>
                  <a:gd name="connsiteY27" fmla="*/ 334636 h 592474"/>
                  <a:gd name="connsiteX28" fmla="*/ 192510 w 579859"/>
                  <a:gd name="connsiteY28" fmla="*/ 264584 h 592474"/>
                  <a:gd name="connsiteX29" fmla="*/ 258197 w 579859"/>
                  <a:gd name="connsiteY29" fmla="*/ 195652 h 592474"/>
                  <a:gd name="connsiteX30" fmla="*/ 367073 w 579859"/>
                  <a:gd name="connsiteY30" fmla="*/ 55508 h 592474"/>
                  <a:gd name="connsiteX31" fmla="*/ 553471 w 579859"/>
                  <a:gd name="connsiteY31" fmla="*/ 316115 h 592474"/>
                  <a:gd name="connsiteX32" fmla="*/ 541681 w 579859"/>
                  <a:gd name="connsiteY32" fmla="*/ 396819 h 592474"/>
                  <a:gd name="connsiteX33" fmla="*/ 579859 w 579859"/>
                  <a:gd name="connsiteY33" fmla="*/ 420357 h 592474"/>
                  <a:gd name="connsiteX34" fmla="*/ 462518 w 579859"/>
                  <a:gd name="connsiteY34" fmla="*/ 497138 h 592474"/>
                  <a:gd name="connsiteX35" fmla="*/ 470939 w 579859"/>
                  <a:gd name="connsiteY35" fmla="*/ 356467 h 592474"/>
                  <a:gd name="connsiteX36" fmla="*/ 496204 w 579859"/>
                  <a:gd name="connsiteY36" fmla="*/ 369917 h 592474"/>
                  <a:gd name="connsiteX37" fmla="*/ 502942 w 579859"/>
                  <a:gd name="connsiteY37" fmla="*/ 316115 h 592474"/>
                  <a:gd name="connsiteX38" fmla="*/ 326649 w 579859"/>
                  <a:gd name="connsiteY38" fmla="*/ 95299 h 592474"/>
                  <a:gd name="connsiteX39" fmla="*/ 387285 w 579859"/>
                  <a:gd name="connsiteY39" fmla="*/ 70079 h 592474"/>
                  <a:gd name="connsiteX40" fmla="*/ 214428 w 579859"/>
                  <a:gd name="connsiteY40" fmla="*/ 0 h 592474"/>
                  <a:gd name="connsiteX41" fmla="*/ 340166 w 579859"/>
                  <a:gd name="connsiteY41" fmla="*/ 63333 h 592474"/>
                  <a:gd name="connsiteX42" fmla="*/ 214428 w 579859"/>
                  <a:gd name="connsiteY42" fmla="*/ 127226 h 592474"/>
                  <a:gd name="connsiteX43" fmla="*/ 214428 w 579859"/>
                  <a:gd name="connsiteY43" fmla="*/ 98642 h 592474"/>
                  <a:gd name="connsiteX44" fmla="*/ 50520 w 579859"/>
                  <a:gd name="connsiteY44" fmla="*/ 316104 h 592474"/>
                  <a:gd name="connsiteX45" fmla="*/ 60062 w 579859"/>
                  <a:gd name="connsiteY45" fmla="*/ 385041 h 592474"/>
                  <a:gd name="connsiteX46" fmla="*/ 10104 w 579859"/>
                  <a:gd name="connsiteY46" fmla="*/ 343006 h 592474"/>
                  <a:gd name="connsiteX47" fmla="*/ 5052 w 579859"/>
                  <a:gd name="connsiteY47" fmla="*/ 369909 h 592474"/>
                  <a:gd name="connsiteX48" fmla="*/ 0 w 579859"/>
                  <a:gd name="connsiteY48" fmla="*/ 316104 h 592474"/>
                  <a:gd name="connsiteX49" fmla="*/ 214428 w 579859"/>
                  <a:gd name="connsiteY49" fmla="*/ 45398 h 59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79859" h="592474">
                    <a:moveTo>
                      <a:pt x="28565" y="388465"/>
                    </a:moveTo>
                    <a:lnTo>
                      <a:pt x="145894" y="465249"/>
                    </a:lnTo>
                    <a:lnTo>
                      <a:pt x="120632" y="478700"/>
                    </a:lnTo>
                    <a:cubicBezTo>
                      <a:pt x="161051" y="517372"/>
                      <a:pt x="216067" y="542593"/>
                      <a:pt x="276696" y="542593"/>
                    </a:cubicBezTo>
                    <a:cubicBezTo>
                      <a:pt x="343501" y="542593"/>
                      <a:pt x="402446" y="514009"/>
                      <a:pt x="443988" y="468612"/>
                    </a:cubicBezTo>
                    <a:lnTo>
                      <a:pt x="435567" y="532505"/>
                    </a:lnTo>
                    <a:lnTo>
                      <a:pt x="455777" y="525779"/>
                    </a:lnTo>
                    <a:cubicBezTo>
                      <a:pt x="407498" y="567253"/>
                      <a:pt x="345185" y="592474"/>
                      <a:pt x="276696" y="592474"/>
                    </a:cubicBezTo>
                    <a:cubicBezTo>
                      <a:pt x="197541" y="592474"/>
                      <a:pt x="125684" y="559407"/>
                      <a:pt x="75160" y="505602"/>
                    </a:cubicBezTo>
                    <a:lnTo>
                      <a:pt x="36986" y="529142"/>
                    </a:lnTo>
                    <a:close/>
                    <a:moveTo>
                      <a:pt x="258197" y="159225"/>
                    </a:moveTo>
                    <a:lnTo>
                      <a:pt x="296936" y="159225"/>
                    </a:lnTo>
                    <a:lnTo>
                      <a:pt x="296936" y="192850"/>
                    </a:lnTo>
                    <a:cubicBezTo>
                      <a:pt x="321639" y="194532"/>
                      <a:pt x="338482" y="199015"/>
                      <a:pt x="351956" y="205740"/>
                    </a:cubicBezTo>
                    <a:lnTo>
                      <a:pt x="340166" y="249452"/>
                    </a:lnTo>
                    <a:cubicBezTo>
                      <a:pt x="330060" y="244409"/>
                      <a:pt x="313217" y="236002"/>
                      <a:pt x="285146" y="236002"/>
                    </a:cubicBezTo>
                    <a:cubicBezTo>
                      <a:pt x="259881" y="236002"/>
                      <a:pt x="251460" y="247771"/>
                      <a:pt x="251460" y="257859"/>
                    </a:cubicBezTo>
                    <a:cubicBezTo>
                      <a:pt x="251460" y="271309"/>
                      <a:pt x="264934" y="279715"/>
                      <a:pt x="298620" y="291484"/>
                    </a:cubicBezTo>
                    <a:cubicBezTo>
                      <a:pt x="343535" y="308296"/>
                      <a:pt x="362062" y="327911"/>
                      <a:pt x="362062" y="363217"/>
                    </a:cubicBezTo>
                    <a:cubicBezTo>
                      <a:pt x="362062" y="396842"/>
                      <a:pt x="336798" y="425423"/>
                      <a:pt x="293567" y="433830"/>
                    </a:cubicBezTo>
                    <a:lnTo>
                      <a:pt x="293567" y="473619"/>
                    </a:lnTo>
                    <a:lnTo>
                      <a:pt x="254829" y="473619"/>
                    </a:lnTo>
                    <a:lnTo>
                      <a:pt x="254829" y="437192"/>
                    </a:lnTo>
                    <a:cubicBezTo>
                      <a:pt x="229564" y="435511"/>
                      <a:pt x="204300" y="428786"/>
                      <a:pt x="189141" y="420380"/>
                    </a:cubicBezTo>
                    <a:lnTo>
                      <a:pt x="200931" y="374986"/>
                    </a:lnTo>
                    <a:cubicBezTo>
                      <a:pt x="217774" y="383392"/>
                      <a:pt x="239670" y="391798"/>
                      <a:pt x="264934" y="391798"/>
                    </a:cubicBezTo>
                    <a:cubicBezTo>
                      <a:pt x="286830" y="391798"/>
                      <a:pt x="301989" y="383392"/>
                      <a:pt x="301989" y="368261"/>
                    </a:cubicBezTo>
                    <a:cubicBezTo>
                      <a:pt x="301989" y="353130"/>
                      <a:pt x="290199" y="344723"/>
                      <a:pt x="261566" y="334636"/>
                    </a:cubicBezTo>
                    <a:cubicBezTo>
                      <a:pt x="221143" y="321186"/>
                      <a:pt x="192510" y="301571"/>
                      <a:pt x="192510" y="264584"/>
                    </a:cubicBezTo>
                    <a:cubicBezTo>
                      <a:pt x="192510" y="230959"/>
                      <a:pt x="216090" y="204059"/>
                      <a:pt x="258197" y="195652"/>
                    </a:cubicBezTo>
                    <a:close/>
                    <a:moveTo>
                      <a:pt x="367073" y="55508"/>
                    </a:moveTo>
                    <a:cubicBezTo>
                      <a:pt x="474308" y="93618"/>
                      <a:pt x="553471" y="195619"/>
                      <a:pt x="553471" y="316115"/>
                    </a:cubicBezTo>
                    <a:cubicBezTo>
                      <a:pt x="553471" y="344697"/>
                      <a:pt x="550103" y="371599"/>
                      <a:pt x="541681" y="396819"/>
                    </a:cubicBezTo>
                    <a:lnTo>
                      <a:pt x="579859" y="420357"/>
                    </a:lnTo>
                    <a:lnTo>
                      <a:pt x="462518" y="497138"/>
                    </a:lnTo>
                    <a:lnTo>
                      <a:pt x="470939" y="356467"/>
                    </a:lnTo>
                    <a:lnTo>
                      <a:pt x="496204" y="369917"/>
                    </a:lnTo>
                    <a:cubicBezTo>
                      <a:pt x="499573" y="353104"/>
                      <a:pt x="502942" y="334609"/>
                      <a:pt x="502942" y="316115"/>
                    </a:cubicBezTo>
                    <a:cubicBezTo>
                      <a:pt x="502942" y="209070"/>
                      <a:pt x="427708" y="118838"/>
                      <a:pt x="326649" y="95299"/>
                    </a:cubicBezTo>
                    <a:lnTo>
                      <a:pt x="387285" y="70079"/>
                    </a:lnTo>
                    <a:close/>
                    <a:moveTo>
                      <a:pt x="214428" y="0"/>
                    </a:moveTo>
                    <a:lnTo>
                      <a:pt x="340166" y="63333"/>
                    </a:lnTo>
                    <a:lnTo>
                      <a:pt x="214428" y="127226"/>
                    </a:lnTo>
                    <a:lnTo>
                      <a:pt x="214428" y="98642"/>
                    </a:lnTo>
                    <a:cubicBezTo>
                      <a:pt x="119002" y="127226"/>
                      <a:pt x="50520" y="214099"/>
                      <a:pt x="50520" y="316104"/>
                    </a:cubicBezTo>
                    <a:cubicBezTo>
                      <a:pt x="50520" y="339643"/>
                      <a:pt x="53326" y="363183"/>
                      <a:pt x="60062" y="385041"/>
                    </a:cubicBezTo>
                    <a:lnTo>
                      <a:pt x="10104" y="343006"/>
                    </a:lnTo>
                    <a:lnTo>
                      <a:pt x="5052" y="369909"/>
                    </a:lnTo>
                    <a:cubicBezTo>
                      <a:pt x="1684" y="353095"/>
                      <a:pt x="0" y="334599"/>
                      <a:pt x="0" y="316104"/>
                    </a:cubicBezTo>
                    <a:cubicBezTo>
                      <a:pt x="0" y="186075"/>
                      <a:pt x="92058" y="76784"/>
                      <a:pt x="214428" y="45398"/>
                    </a:cubicBezTo>
                    <a:close/>
                  </a:path>
                </a:pathLst>
              </a:custGeom>
              <a:solidFill>
                <a:schemeClr val="accent1"/>
              </a:solidFill>
              <a:ln w="9525">
                <a:solidFill>
                  <a:schemeClr val="tx1"/>
                </a:solidFill>
                <a:round/>
              </a:ln>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a:p>
            </p:txBody>
          </p:sp>
        </p:grpSp>
        <p:sp>
          <p:nvSpPr>
            <p:cNvPr id="36" name="ïšḷîḍe"/>
            <p:cNvSpPr/>
            <p:nvPr/>
          </p:nvSpPr>
          <p:spPr bwMode="auto">
            <a:xfrm>
              <a:off x="6045202" y="3320439"/>
              <a:ext cx="1463673" cy="1463672"/>
            </a:xfrm>
            <a:prstGeom prst="ellipse">
              <a:avLst/>
            </a:prstGeom>
            <a:ln/>
          </p:spPr>
          <p:style>
            <a:lnRef idx="2">
              <a:schemeClr val="accent2"/>
            </a:lnRef>
            <a:fillRef idx="1">
              <a:schemeClr val="lt1"/>
            </a:fillRef>
            <a:effectRef idx="0">
              <a:schemeClr val="accent2"/>
            </a:effectRef>
            <a:fontRef idx="minor">
              <a:schemeClr val="dk1"/>
            </a:fontRef>
          </p:style>
          <p:txBody>
            <a:bodyPr wrap="square" lIns="91440" tIns="45720" rIns="91440" bIns="45720" anchor="ctr">
              <a:normAutofit/>
            </a:bodyPr>
            <a:lstStyle/>
            <a:p>
              <a:pPr algn="ctr"/>
              <a:endParaRPr/>
            </a:p>
          </p:txBody>
        </p:sp>
        <p:sp>
          <p:nvSpPr>
            <p:cNvPr id="35" name="ísḻïdé">
              <a:extLst>
                <a:ext uri="{FF2B5EF4-FFF2-40B4-BE49-F238E27FC236}">
                  <a16:creationId xmlns="" xmlns:lc="http://schemas.openxmlformats.org/drawingml/2006/lockedCanvas" xmlns:a16="http://schemas.microsoft.com/office/drawing/2014/main" xmlns:p14="http://schemas.microsoft.com/office/powerpoint/2010/main" id="{A0E5F377-5D0C-4C21-A4C5-588D5DF8FCF6}"/>
                </a:ext>
              </a:extLst>
            </p:cNvPr>
            <p:cNvSpPr/>
            <p:nvPr/>
          </p:nvSpPr>
          <p:spPr bwMode="auto">
            <a:xfrm>
              <a:off x="5116970" y="4795269"/>
              <a:ext cx="570584" cy="463860"/>
            </a:xfrm>
            <a:custGeom>
              <a:avLst/>
              <a:gdLst>
                <a:gd name="connsiteX0" fmla="*/ 390482 w 564166"/>
                <a:gd name="connsiteY0" fmla="*/ 307997 h 458643"/>
                <a:gd name="connsiteX1" fmla="*/ 403395 w 564166"/>
                <a:gd name="connsiteY1" fmla="*/ 307997 h 458643"/>
                <a:gd name="connsiteX2" fmla="*/ 439265 w 564166"/>
                <a:gd name="connsiteY2" fmla="*/ 353908 h 458643"/>
                <a:gd name="connsiteX3" fmla="*/ 434961 w 564166"/>
                <a:gd name="connsiteY3" fmla="*/ 361082 h 458643"/>
                <a:gd name="connsiteX4" fmla="*/ 419178 w 564166"/>
                <a:gd name="connsiteY4" fmla="*/ 361082 h 458643"/>
                <a:gd name="connsiteX5" fmla="*/ 492353 w 564166"/>
                <a:gd name="connsiteY5" fmla="*/ 419905 h 458643"/>
                <a:gd name="connsiteX6" fmla="*/ 512440 w 564166"/>
                <a:gd name="connsiteY6" fmla="*/ 438557 h 458643"/>
                <a:gd name="connsiteX7" fmla="*/ 492353 w 564166"/>
                <a:gd name="connsiteY7" fmla="*/ 458643 h 458643"/>
                <a:gd name="connsiteX8" fmla="*/ 379004 w 564166"/>
                <a:gd name="connsiteY8" fmla="*/ 361082 h 458643"/>
                <a:gd name="connsiteX9" fmla="*/ 358916 w 564166"/>
                <a:gd name="connsiteY9" fmla="*/ 361082 h 458643"/>
                <a:gd name="connsiteX10" fmla="*/ 354612 w 564166"/>
                <a:gd name="connsiteY10" fmla="*/ 353908 h 458643"/>
                <a:gd name="connsiteX11" fmla="*/ 277051 w 564166"/>
                <a:gd name="connsiteY11" fmla="*/ 307997 h 458643"/>
                <a:gd name="connsiteX12" fmla="*/ 288553 w 564166"/>
                <a:gd name="connsiteY12" fmla="*/ 307997 h 458643"/>
                <a:gd name="connsiteX13" fmla="*/ 324497 w 564166"/>
                <a:gd name="connsiteY13" fmla="*/ 353908 h 458643"/>
                <a:gd name="connsiteX14" fmla="*/ 320183 w 564166"/>
                <a:gd name="connsiteY14" fmla="*/ 361082 h 458643"/>
                <a:gd name="connsiteX15" fmla="*/ 301493 w 564166"/>
                <a:gd name="connsiteY15" fmla="*/ 361082 h 458643"/>
                <a:gd name="connsiteX16" fmla="*/ 301493 w 564166"/>
                <a:gd name="connsiteY16" fmla="*/ 438557 h 458643"/>
                <a:gd name="connsiteX17" fmla="*/ 282802 w 564166"/>
                <a:gd name="connsiteY17" fmla="*/ 458643 h 458643"/>
                <a:gd name="connsiteX18" fmla="*/ 262673 w 564166"/>
                <a:gd name="connsiteY18" fmla="*/ 438557 h 458643"/>
                <a:gd name="connsiteX19" fmla="*/ 262673 w 564166"/>
                <a:gd name="connsiteY19" fmla="*/ 361082 h 458643"/>
                <a:gd name="connsiteX20" fmla="*/ 243982 w 564166"/>
                <a:gd name="connsiteY20" fmla="*/ 361082 h 458643"/>
                <a:gd name="connsiteX21" fmla="*/ 239669 w 564166"/>
                <a:gd name="connsiteY21" fmla="*/ 353908 h 458643"/>
                <a:gd name="connsiteX22" fmla="*/ 162189 w 564166"/>
                <a:gd name="connsiteY22" fmla="*/ 307997 h 458643"/>
                <a:gd name="connsiteX23" fmla="*/ 173671 w 564166"/>
                <a:gd name="connsiteY23" fmla="*/ 307997 h 458643"/>
                <a:gd name="connsiteX24" fmla="*/ 209554 w 564166"/>
                <a:gd name="connsiteY24" fmla="*/ 353908 h 458643"/>
                <a:gd name="connsiteX25" fmla="*/ 205248 w 564166"/>
                <a:gd name="connsiteY25" fmla="*/ 361082 h 458643"/>
                <a:gd name="connsiteX26" fmla="*/ 185154 w 564166"/>
                <a:gd name="connsiteY26" fmla="*/ 361082 h 458643"/>
                <a:gd name="connsiteX27" fmla="*/ 71765 w 564166"/>
                <a:gd name="connsiteY27" fmla="*/ 458643 h 458643"/>
                <a:gd name="connsiteX28" fmla="*/ 53106 w 564166"/>
                <a:gd name="connsiteY28" fmla="*/ 438557 h 458643"/>
                <a:gd name="connsiteX29" fmla="*/ 71765 w 564166"/>
                <a:gd name="connsiteY29" fmla="*/ 419905 h 458643"/>
                <a:gd name="connsiteX30" fmla="*/ 146401 w 564166"/>
                <a:gd name="connsiteY30" fmla="*/ 361082 h 458643"/>
                <a:gd name="connsiteX31" fmla="*/ 129177 w 564166"/>
                <a:gd name="connsiteY31" fmla="*/ 361082 h 458643"/>
                <a:gd name="connsiteX32" fmla="*/ 124871 w 564166"/>
                <a:gd name="connsiteY32" fmla="*/ 353908 h 458643"/>
                <a:gd name="connsiteX33" fmla="*/ 340222 w 564166"/>
                <a:gd name="connsiteY33" fmla="*/ 0 h 458643"/>
                <a:gd name="connsiteX34" fmla="*/ 453630 w 564166"/>
                <a:gd name="connsiteY34" fmla="*/ 118973 h 458643"/>
                <a:gd name="connsiteX35" fmla="*/ 525407 w 564166"/>
                <a:gd name="connsiteY35" fmla="*/ 179176 h 458643"/>
                <a:gd name="connsiteX36" fmla="*/ 564166 w 564166"/>
                <a:gd name="connsiteY36" fmla="*/ 232212 h 458643"/>
                <a:gd name="connsiteX37" fmla="*/ 518229 w 564166"/>
                <a:gd name="connsiteY37" fmla="*/ 286681 h 458643"/>
                <a:gd name="connsiteX38" fmla="*/ 45937 w 564166"/>
                <a:gd name="connsiteY38" fmla="*/ 286681 h 458643"/>
                <a:gd name="connsiteX39" fmla="*/ 0 w 564166"/>
                <a:gd name="connsiteY39" fmla="*/ 232212 h 458643"/>
                <a:gd name="connsiteX40" fmla="*/ 45937 w 564166"/>
                <a:gd name="connsiteY40" fmla="*/ 179176 h 458643"/>
                <a:gd name="connsiteX41" fmla="*/ 111972 w 564166"/>
                <a:gd name="connsiteY41" fmla="*/ 103205 h 458643"/>
                <a:gd name="connsiteX42" fmla="*/ 134941 w 564166"/>
                <a:gd name="connsiteY42" fmla="*/ 107505 h 458643"/>
                <a:gd name="connsiteX43" fmla="*/ 209589 w 564166"/>
                <a:gd name="connsiteY43" fmla="*/ 22934 h 458643"/>
                <a:gd name="connsiteX44" fmla="*/ 256961 w 564166"/>
                <a:gd name="connsiteY44" fmla="*/ 43002 h 458643"/>
                <a:gd name="connsiteX45" fmla="*/ 340222 w 564166"/>
                <a:gd name="connsiteY45" fmla="*/ 0 h 458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64166" h="458643">
                  <a:moveTo>
                    <a:pt x="390482" y="307997"/>
                  </a:moveTo>
                  <a:cubicBezTo>
                    <a:pt x="394786" y="303693"/>
                    <a:pt x="399091" y="303693"/>
                    <a:pt x="403395" y="307997"/>
                  </a:cubicBezTo>
                  <a:lnTo>
                    <a:pt x="439265" y="353908"/>
                  </a:lnTo>
                  <a:cubicBezTo>
                    <a:pt x="442135" y="358212"/>
                    <a:pt x="440700" y="361082"/>
                    <a:pt x="434961" y="361082"/>
                  </a:cubicBezTo>
                  <a:lnTo>
                    <a:pt x="419178" y="361082"/>
                  </a:lnTo>
                  <a:cubicBezTo>
                    <a:pt x="426352" y="394081"/>
                    <a:pt x="456483" y="419905"/>
                    <a:pt x="492353" y="419905"/>
                  </a:cubicBezTo>
                  <a:cubicBezTo>
                    <a:pt x="503831" y="419905"/>
                    <a:pt x="512440" y="428514"/>
                    <a:pt x="512440" y="438557"/>
                  </a:cubicBezTo>
                  <a:cubicBezTo>
                    <a:pt x="512440" y="450035"/>
                    <a:pt x="503831" y="458643"/>
                    <a:pt x="492353" y="458643"/>
                  </a:cubicBezTo>
                  <a:cubicBezTo>
                    <a:pt x="434961" y="458643"/>
                    <a:pt x="387612" y="415601"/>
                    <a:pt x="379004" y="361082"/>
                  </a:cubicBezTo>
                  <a:lnTo>
                    <a:pt x="358916" y="361082"/>
                  </a:lnTo>
                  <a:cubicBezTo>
                    <a:pt x="353177" y="361082"/>
                    <a:pt x="351742" y="358212"/>
                    <a:pt x="354612" y="353908"/>
                  </a:cubicBezTo>
                  <a:close/>
                  <a:moveTo>
                    <a:pt x="277051" y="307997"/>
                  </a:moveTo>
                  <a:cubicBezTo>
                    <a:pt x="279926" y="303693"/>
                    <a:pt x="285677" y="303693"/>
                    <a:pt x="288553" y="307997"/>
                  </a:cubicBezTo>
                  <a:lnTo>
                    <a:pt x="324497" y="353908"/>
                  </a:lnTo>
                  <a:cubicBezTo>
                    <a:pt x="327372" y="358212"/>
                    <a:pt x="325934" y="361082"/>
                    <a:pt x="320183" y="361082"/>
                  </a:cubicBezTo>
                  <a:lnTo>
                    <a:pt x="301493" y="361082"/>
                  </a:lnTo>
                  <a:lnTo>
                    <a:pt x="301493" y="438557"/>
                  </a:lnTo>
                  <a:cubicBezTo>
                    <a:pt x="301493" y="450035"/>
                    <a:pt x="292866" y="458643"/>
                    <a:pt x="282802" y="458643"/>
                  </a:cubicBezTo>
                  <a:cubicBezTo>
                    <a:pt x="271300" y="458643"/>
                    <a:pt x="262673" y="450035"/>
                    <a:pt x="262673" y="438557"/>
                  </a:cubicBezTo>
                  <a:lnTo>
                    <a:pt x="262673" y="361082"/>
                  </a:lnTo>
                  <a:lnTo>
                    <a:pt x="243982" y="361082"/>
                  </a:lnTo>
                  <a:cubicBezTo>
                    <a:pt x="238231" y="361082"/>
                    <a:pt x="236793" y="358212"/>
                    <a:pt x="239669" y="353908"/>
                  </a:cubicBezTo>
                  <a:close/>
                  <a:moveTo>
                    <a:pt x="162189" y="307997"/>
                  </a:moveTo>
                  <a:cubicBezTo>
                    <a:pt x="165059" y="303693"/>
                    <a:pt x="169365" y="303693"/>
                    <a:pt x="173671" y="307997"/>
                  </a:cubicBezTo>
                  <a:lnTo>
                    <a:pt x="209554" y="353908"/>
                  </a:lnTo>
                  <a:cubicBezTo>
                    <a:pt x="212424" y="358212"/>
                    <a:pt x="210989" y="361082"/>
                    <a:pt x="205248" y="361082"/>
                  </a:cubicBezTo>
                  <a:lnTo>
                    <a:pt x="185154" y="361082"/>
                  </a:lnTo>
                  <a:cubicBezTo>
                    <a:pt x="176542" y="415601"/>
                    <a:pt x="129177" y="458643"/>
                    <a:pt x="71765" y="458643"/>
                  </a:cubicBezTo>
                  <a:cubicBezTo>
                    <a:pt x="61718" y="458643"/>
                    <a:pt x="53106" y="450035"/>
                    <a:pt x="53106" y="438557"/>
                  </a:cubicBezTo>
                  <a:cubicBezTo>
                    <a:pt x="53106" y="428514"/>
                    <a:pt x="61718" y="419905"/>
                    <a:pt x="71765" y="419905"/>
                  </a:cubicBezTo>
                  <a:cubicBezTo>
                    <a:pt x="107648" y="419905"/>
                    <a:pt x="137789" y="394081"/>
                    <a:pt x="146401" y="361082"/>
                  </a:cubicBezTo>
                  <a:lnTo>
                    <a:pt x="129177" y="361082"/>
                  </a:lnTo>
                  <a:cubicBezTo>
                    <a:pt x="123436" y="361082"/>
                    <a:pt x="122001" y="358212"/>
                    <a:pt x="124871" y="353908"/>
                  </a:cubicBezTo>
                  <a:close/>
                  <a:moveTo>
                    <a:pt x="340222" y="0"/>
                  </a:moveTo>
                  <a:cubicBezTo>
                    <a:pt x="399079" y="0"/>
                    <a:pt x="447888" y="51603"/>
                    <a:pt x="453630" y="118973"/>
                  </a:cubicBezTo>
                  <a:cubicBezTo>
                    <a:pt x="488083" y="118973"/>
                    <a:pt x="515358" y="144774"/>
                    <a:pt x="525407" y="179176"/>
                  </a:cubicBezTo>
                  <a:cubicBezTo>
                    <a:pt x="546940" y="183476"/>
                    <a:pt x="564166" y="204977"/>
                    <a:pt x="564166" y="232212"/>
                  </a:cubicBezTo>
                  <a:cubicBezTo>
                    <a:pt x="564166" y="262313"/>
                    <a:pt x="544069" y="286681"/>
                    <a:pt x="518229" y="286681"/>
                  </a:cubicBezTo>
                  <a:lnTo>
                    <a:pt x="45937" y="286681"/>
                  </a:lnTo>
                  <a:cubicBezTo>
                    <a:pt x="20097" y="286681"/>
                    <a:pt x="0" y="262313"/>
                    <a:pt x="0" y="232212"/>
                  </a:cubicBezTo>
                  <a:cubicBezTo>
                    <a:pt x="0" y="202110"/>
                    <a:pt x="20097" y="179176"/>
                    <a:pt x="45937" y="179176"/>
                  </a:cubicBezTo>
                  <a:cubicBezTo>
                    <a:pt x="45937" y="136173"/>
                    <a:pt x="76084" y="103205"/>
                    <a:pt x="111972" y="103205"/>
                  </a:cubicBezTo>
                  <a:cubicBezTo>
                    <a:pt x="119150" y="103205"/>
                    <a:pt x="127763" y="104639"/>
                    <a:pt x="134941" y="107505"/>
                  </a:cubicBezTo>
                  <a:cubicBezTo>
                    <a:pt x="134941" y="60203"/>
                    <a:pt x="169394" y="22934"/>
                    <a:pt x="209589" y="22934"/>
                  </a:cubicBezTo>
                  <a:cubicBezTo>
                    <a:pt x="228251" y="22934"/>
                    <a:pt x="244042" y="30102"/>
                    <a:pt x="256961" y="43002"/>
                  </a:cubicBezTo>
                  <a:cubicBezTo>
                    <a:pt x="278494" y="15767"/>
                    <a:pt x="307205" y="0"/>
                    <a:pt x="340222" y="0"/>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a:p>
          </p:txBody>
        </p:sp>
        <p:sp>
          <p:nvSpPr>
            <p:cNvPr id="33" name="îṥľiḋê">
              <a:extLst>
                <a:ext uri="{FF2B5EF4-FFF2-40B4-BE49-F238E27FC236}">
                  <a16:creationId xmlns="" xmlns:lc="http://schemas.openxmlformats.org/drawingml/2006/lockedCanvas" xmlns:a16="http://schemas.microsoft.com/office/drawing/2014/main" xmlns:p14="http://schemas.microsoft.com/office/powerpoint/2010/main" id="{9866E94B-D240-4D2A-938B-B2D0CF177835}"/>
                </a:ext>
              </a:extLst>
            </p:cNvPr>
            <p:cNvSpPr/>
            <p:nvPr/>
          </p:nvSpPr>
          <p:spPr bwMode="auto">
            <a:xfrm>
              <a:off x="6497065" y="4747647"/>
              <a:ext cx="559948" cy="559105"/>
            </a:xfrm>
            <a:custGeom>
              <a:avLst/>
              <a:gdLst>
                <a:gd name="T0" fmla="*/ 5063 w 5239"/>
                <a:gd name="T1" fmla="*/ 2473 h 5239"/>
                <a:gd name="T2" fmla="*/ 4717 w 5239"/>
                <a:gd name="T3" fmla="*/ 2473 h 5239"/>
                <a:gd name="T4" fmla="*/ 2792 w 5239"/>
                <a:gd name="T5" fmla="*/ 565 h 5239"/>
                <a:gd name="T6" fmla="*/ 2792 w 5239"/>
                <a:gd name="T7" fmla="*/ 176 h 5239"/>
                <a:gd name="T8" fmla="*/ 2629 w 5239"/>
                <a:gd name="T9" fmla="*/ 0 h 5239"/>
                <a:gd name="T10" fmla="*/ 2465 w 5239"/>
                <a:gd name="T11" fmla="*/ 176 h 5239"/>
                <a:gd name="T12" fmla="*/ 2465 w 5239"/>
                <a:gd name="T13" fmla="*/ 565 h 5239"/>
                <a:gd name="T14" fmla="*/ 522 w 5239"/>
                <a:gd name="T15" fmla="*/ 2473 h 5239"/>
                <a:gd name="T16" fmla="*/ 176 w 5239"/>
                <a:gd name="T17" fmla="*/ 2473 h 5239"/>
                <a:gd name="T18" fmla="*/ 0 w 5239"/>
                <a:gd name="T19" fmla="*/ 2637 h 5239"/>
                <a:gd name="T20" fmla="*/ 176 w 5239"/>
                <a:gd name="T21" fmla="*/ 2801 h 5239"/>
                <a:gd name="T22" fmla="*/ 516 w 5239"/>
                <a:gd name="T23" fmla="*/ 2801 h 5239"/>
                <a:gd name="T24" fmla="*/ 2465 w 5239"/>
                <a:gd name="T25" fmla="*/ 4768 h 5239"/>
                <a:gd name="T26" fmla="*/ 2465 w 5239"/>
                <a:gd name="T27" fmla="*/ 5063 h 5239"/>
                <a:gd name="T28" fmla="*/ 2629 w 5239"/>
                <a:gd name="T29" fmla="*/ 5239 h 5239"/>
                <a:gd name="T30" fmla="*/ 2792 w 5239"/>
                <a:gd name="T31" fmla="*/ 5063 h 5239"/>
                <a:gd name="T32" fmla="*/ 2792 w 5239"/>
                <a:gd name="T33" fmla="*/ 4768 h 5239"/>
                <a:gd name="T34" fmla="*/ 4723 w 5239"/>
                <a:gd name="T35" fmla="*/ 2801 h 5239"/>
                <a:gd name="T36" fmla="*/ 5063 w 5239"/>
                <a:gd name="T37" fmla="*/ 2801 h 5239"/>
                <a:gd name="T38" fmla="*/ 5239 w 5239"/>
                <a:gd name="T39" fmla="*/ 2637 h 5239"/>
                <a:gd name="T40" fmla="*/ 5063 w 5239"/>
                <a:gd name="T41" fmla="*/ 2473 h 5239"/>
                <a:gd name="T42" fmla="*/ 3463 w 5239"/>
                <a:gd name="T43" fmla="*/ 2883 h 5239"/>
                <a:gd name="T44" fmla="*/ 2792 w 5239"/>
                <a:gd name="T45" fmla="*/ 2883 h 5239"/>
                <a:gd name="T46" fmla="*/ 2792 w 5239"/>
                <a:gd name="T47" fmla="*/ 3510 h 5239"/>
                <a:gd name="T48" fmla="*/ 2629 w 5239"/>
                <a:gd name="T49" fmla="*/ 3666 h 5239"/>
                <a:gd name="T50" fmla="*/ 2465 w 5239"/>
                <a:gd name="T51" fmla="*/ 3510 h 5239"/>
                <a:gd name="T52" fmla="*/ 2465 w 5239"/>
                <a:gd name="T53" fmla="*/ 2883 h 5239"/>
                <a:gd name="T54" fmla="*/ 1776 w 5239"/>
                <a:gd name="T55" fmla="*/ 2883 h 5239"/>
                <a:gd name="T56" fmla="*/ 1620 w 5239"/>
                <a:gd name="T57" fmla="*/ 2719 h 5239"/>
                <a:gd name="T58" fmla="*/ 1776 w 5239"/>
                <a:gd name="T59" fmla="*/ 2555 h 5239"/>
                <a:gd name="T60" fmla="*/ 2465 w 5239"/>
                <a:gd name="T61" fmla="*/ 2555 h 5239"/>
                <a:gd name="T62" fmla="*/ 2465 w 5239"/>
                <a:gd name="T63" fmla="*/ 1823 h 5239"/>
                <a:gd name="T64" fmla="*/ 2629 w 5239"/>
                <a:gd name="T65" fmla="*/ 1667 h 5239"/>
                <a:gd name="T66" fmla="*/ 2792 w 5239"/>
                <a:gd name="T67" fmla="*/ 1823 h 5239"/>
                <a:gd name="T68" fmla="*/ 2792 w 5239"/>
                <a:gd name="T69" fmla="*/ 2555 h 5239"/>
                <a:gd name="T70" fmla="*/ 3463 w 5239"/>
                <a:gd name="T71" fmla="*/ 2555 h 5239"/>
                <a:gd name="T72" fmla="*/ 3619 w 5239"/>
                <a:gd name="T73" fmla="*/ 2719 h 5239"/>
                <a:gd name="T74" fmla="*/ 3463 w 5239"/>
                <a:gd name="T75" fmla="*/ 2883 h 5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39" h="5239">
                  <a:moveTo>
                    <a:pt x="5063" y="2473"/>
                  </a:moveTo>
                  <a:lnTo>
                    <a:pt x="4717" y="2473"/>
                  </a:lnTo>
                  <a:cubicBezTo>
                    <a:pt x="4612" y="1489"/>
                    <a:pt x="3858" y="649"/>
                    <a:pt x="2792" y="565"/>
                  </a:cubicBezTo>
                  <a:lnTo>
                    <a:pt x="2792" y="176"/>
                  </a:lnTo>
                  <a:cubicBezTo>
                    <a:pt x="2792" y="79"/>
                    <a:pt x="2726" y="0"/>
                    <a:pt x="2629" y="0"/>
                  </a:cubicBezTo>
                  <a:cubicBezTo>
                    <a:pt x="2531" y="0"/>
                    <a:pt x="2465" y="79"/>
                    <a:pt x="2465" y="176"/>
                  </a:cubicBezTo>
                  <a:lnTo>
                    <a:pt x="2465" y="565"/>
                  </a:lnTo>
                  <a:cubicBezTo>
                    <a:pt x="1481" y="649"/>
                    <a:pt x="627" y="1489"/>
                    <a:pt x="522" y="2473"/>
                  </a:cubicBezTo>
                  <a:lnTo>
                    <a:pt x="176" y="2473"/>
                  </a:lnTo>
                  <a:cubicBezTo>
                    <a:pt x="79" y="2473"/>
                    <a:pt x="0" y="2539"/>
                    <a:pt x="0" y="2637"/>
                  </a:cubicBezTo>
                  <a:cubicBezTo>
                    <a:pt x="0" y="2734"/>
                    <a:pt x="79" y="2801"/>
                    <a:pt x="176" y="2801"/>
                  </a:cubicBezTo>
                  <a:lnTo>
                    <a:pt x="516" y="2801"/>
                  </a:lnTo>
                  <a:cubicBezTo>
                    <a:pt x="580" y="3866"/>
                    <a:pt x="1399" y="4681"/>
                    <a:pt x="2465" y="4768"/>
                  </a:cubicBezTo>
                  <a:lnTo>
                    <a:pt x="2465" y="5063"/>
                  </a:lnTo>
                  <a:cubicBezTo>
                    <a:pt x="2465" y="5160"/>
                    <a:pt x="2531" y="5239"/>
                    <a:pt x="2629" y="5239"/>
                  </a:cubicBezTo>
                  <a:cubicBezTo>
                    <a:pt x="2726" y="5239"/>
                    <a:pt x="2792" y="5160"/>
                    <a:pt x="2792" y="5063"/>
                  </a:cubicBezTo>
                  <a:lnTo>
                    <a:pt x="2792" y="4768"/>
                  </a:lnTo>
                  <a:cubicBezTo>
                    <a:pt x="3858" y="4681"/>
                    <a:pt x="4659" y="3866"/>
                    <a:pt x="4723" y="2801"/>
                  </a:cubicBezTo>
                  <a:lnTo>
                    <a:pt x="5063" y="2801"/>
                  </a:lnTo>
                  <a:cubicBezTo>
                    <a:pt x="5160" y="2801"/>
                    <a:pt x="5239" y="2734"/>
                    <a:pt x="5239" y="2637"/>
                  </a:cubicBezTo>
                  <a:cubicBezTo>
                    <a:pt x="5239" y="2539"/>
                    <a:pt x="5160" y="2473"/>
                    <a:pt x="5063" y="2473"/>
                  </a:cubicBezTo>
                  <a:close/>
                  <a:moveTo>
                    <a:pt x="3463" y="2883"/>
                  </a:moveTo>
                  <a:lnTo>
                    <a:pt x="2792" y="2883"/>
                  </a:lnTo>
                  <a:lnTo>
                    <a:pt x="2792" y="3510"/>
                  </a:lnTo>
                  <a:cubicBezTo>
                    <a:pt x="2792" y="3596"/>
                    <a:pt x="2715" y="3666"/>
                    <a:pt x="2629" y="3666"/>
                  </a:cubicBezTo>
                  <a:cubicBezTo>
                    <a:pt x="2542" y="3666"/>
                    <a:pt x="2465" y="3596"/>
                    <a:pt x="2465" y="3510"/>
                  </a:cubicBezTo>
                  <a:lnTo>
                    <a:pt x="2465" y="2883"/>
                  </a:lnTo>
                  <a:lnTo>
                    <a:pt x="1776" y="2883"/>
                  </a:lnTo>
                  <a:cubicBezTo>
                    <a:pt x="1690" y="2883"/>
                    <a:pt x="1620" y="2805"/>
                    <a:pt x="1620" y="2719"/>
                  </a:cubicBezTo>
                  <a:cubicBezTo>
                    <a:pt x="1620" y="2632"/>
                    <a:pt x="1690" y="2555"/>
                    <a:pt x="1776" y="2555"/>
                  </a:cubicBezTo>
                  <a:lnTo>
                    <a:pt x="2465" y="2555"/>
                  </a:lnTo>
                  <a:lnTo>
                    <a:pt x="2465" y="1823"/>
                  </a:lnTo>
                  <a:cubicBezTo>
                    <a:pt x="2465" y="1737"/>
                    <a:pt x="2542" y="1667"/>
                    <a:pt x="2629" y="1667"/>
                  </a:cubicBezTo>
                  <a:cubicBezTo>
                    <a:pt x="2715" y="1667"/>
                    <a:pt x="2792" y="1737"/>
                    <a:pt x="2792" y="1823"/>
                  </a:cubicBezTo>
                  <a:lnTo>
                    <a:pt x="2792" y="2555"/>
                  </a:lnTo>
                  <a:lnTo>
                    <a:pt x="3463" y="2555"/>
                  </a:lnTo>
                  <a:cubicBezTo>
                    <a:pt x="3549" y="2555"/>
                    <a:pt x="3619" y="2632"/>
                    <a:pt x="3619" y="2719"/>
                  </a:cubicBezTo>
                  <a:cubicBezTo>
                    <a:pt x="3619" y="2805"/>
                    <a:pt x="3549" y="2883"/>
                    <a:pt x="3463" y="2883"/>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a:p>
          </p:txBody>
        </p:sp>
        <p:sp>
          <p:nvSpPr>
            <p:cNvPr id="30" name="ïSľidé">
              <a:extLst>
                <a:ext uri="{FF2B5EF4-FFF2-40B4-BE49-F238E27FC236}">
                  <a16:creationId xmlns="" xmlns:lc="http://schemas.openxmlformats.org/drawingml/2006/lockedCanvas" xmlns:a16="http://schemas.microsoft.com/office/drawing/2014/main" xmlns:p14="http://schemas.microsoft.com/office/powerpoint/2010/main" id="{C41C8BC9-6DD6-411C-92E6-BEE5198F4FDE}"/>
                </a:ext>
              </a:extLst>
            </p:cNvPr>
            <p:cNvSpPr txBox="1"/>
            <p:nvPr/>
          </p:nvSpPr>
          <p:spPr>
            <a:xfrm>
              <a:off x="660400" y="2193349"/>
              <a:ext cx="3794000" cy="423562"/>
            </a:xfrm>
            <a:prstGeom prst="rect">
              <a:avLst/>
            </a:prstGeom>
            <a:noFill/>
            <a:ln>
              <a:noFill/>
            </a:ln>
          </p:spPr>
          <p:txBody>
            <a:bodyPr wrap="square" lIns="91440" tIns="45720" rIns="91440" bIns="45720" anchor="t" anchorCtr="0">
              <a:normAutofit/>
            </a:bodyPr>
            <a:lstStyle/>
            <a:p>
              <a:pPr algn="r">
                <a:lnSpc>
                  <a:spcPct val="150000"/>
                </a:lnSpc>
                <a:spcBef>
                  <a:spcPct val="0"/>
                </a:spcBef>
              </a:pPr>
              <a:endParaRPr lang="zh-CN" altLang="en-US" sz="1100" dirty="0"/>
            </a:p>
          </p:txBody>
        </p:sp>
        <p:cxnSp>
          <p:nvCxnSpPr>
            <p:cNvPr id="13" name="直接连接符 71">
              <a:extLst>
                <a:ext uri="{FF2B5EF4-FFF2-40B4-BE49-F238E27FC236}">
                  <a16:creationId xmlns="" xmlns:lc="http://schemas.openxmlformats.org/drawingml/2006/lockedCanvas" xmlns:a16="http://schemas.microsoft.com/office/drawing/2014/main" xmlns:p14="http://schemas.microsoft.com/office/powerpoint/2010/main" id="{EAF2BA64-8D11-463C-9033-08F735012A4A}"/>
                </a:ext>
              </a:extLst>
            </p:cNvPr>
            <p:cNvCxnSpPr/>
            <p:nvPr/>
          </p:nvCxnSpPr>
          <p:spPr>
            <a:xfrm>
              <a:off x="660400" y="2876475"/>
              <a:ext cx="3725600" cy="0"/>
            </a:xfrm>
            <a:prstGeom prst="line">
              <a:avLst/>
            </a:prstGeom>
            <a:ln>
              <a:headEnd type="none"/>
              <a:tailEnd type="none" w="med" len="med"/>
            </a:ln>
          </p:spPr>
          <p:style>
            <a:lnRef idx="3">
              <a:schemeClr val="accent1"/>
            </a:lnRef>
            <a:fillRef idx="0">
              <a:schemeClr val="accent1"/>
            </a:fillRef>
            <a:effectRef idx="2">
              <a:schemeClr val="accent1"/>
            </a:effectRef>
            <a:fontRef idx="minor">
              <a:schemeClr val="tx1"/>
            </a:fontRef>
          </p:style>
        </p:cxnSp>
        <p:cxnSp>
          <p:nvCxnSpPr>
            <p:cNvPr id="14" name="直接连接符 72">
              <a:extLst>
                <a:ext uri="{FF2B5EF4-FFF2-40B4-BE49-F238E27FC236}">
                  <a16:creationId xmlns="" xmlns:lc="http://schemas.openxmlformats.org/drawingml/2006/lockedCanvas" xmlns:a16="http://schemas.microsoft.com/office/drawing/2014/main" xmlns:p14="http://schemas.microsoft.com/office/powerpoint/2010/main" id="{825FFE02-5952-4D0D-A570-A7295372D724}"/>
                </a:ext>
              </a:extLst>
            </p:cNvPr>
            <p:cNvCxnSpPr/>
            <p:nvPr/>
          </p:nvCxnSpPr>
          <p:spPr>
            <a:xfrm>
              <a:off x="660400" y="4329702"/>
              <a:ext cx="3725600"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
        <p:nvSpPr>
          <p:cNvPr id="44" name="43 Rectángulo"/>
          <p:cNvSpPr/>
          <p:nvPr/>
        </p:nvSpPr>
        <p:spPr>
          <a:xfrm>
            <a:off x="660314" y="1150949"/>
            <a:ext cx="3725115"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Para el indicador razón de deuda existe un porcentaje de 70.59% de las empresas del sector, en el cual se puede confirmar que las Mipymes tienen recursos disponibles dentro de la cuenta de activos para poder financiar su propia actividad sin ayuda de terceros.</a:t>
            </a:r>
          </a:p>
        </p:txBody>
      </p:sp>
      <p:sp>
        <p:nvSpPr>
          <p:cNvPr id="45" name="44 Rectángulo"/>
          <p:cNvSpPr/>
          <p:nvPr/>
        </p:nvSpPr>
        <p:spPr>
          <a:xfrm>
            <a:off x="630802" y="2845115"/>
            <a:ext cx="3725115" cy="138499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s-MX" sz="1200" dirty="0">
                <a:latin typeface="Andalus" panose="02020603050405020304" pitchFamily="18" charset="-78"/>
                <a:cs typeface="Andalus" panose="02020603050405020304" pitchFamily="18" charset="-78"/>
              </a:rPr>
              <a:t>Las Mipymes del sector, representan el 64.71% para aquellas que mantiene un indicador de endeudamiento patrimonial muy bajo para el entorno del desarrollo textil, por tal motivo se puede aseverar que estas empresas ya no requieren en su totalidad de créditos de terceros, porque poseen un alto patrimonio técnico para solventar sus deudas a corto y largo plazo</a:t>
            </a:r>
            <a:r>
              <a:rPr lang="es-MX" sz="1200" dirty="0" smtClean="0">
                <a:latin typeface="Andalus" panose="02020603050405020304" pitchFamily="18" charset="-78"/>
                <a:cs typeface="Andalus" panose="02020603050405020304" pitchFamily="18" charset="-78"/>
              </a:rPr>
              <a:t>.</a:t>
            </a:r>
            <a:endParaRPr lang="es-MX" sz="1200" dirty="0">
              <a:latin typeface="Andalus" panose="02020603050405020304" pitchFamily="18" charset="-78"/>
              <a:cs typeface="Andalus" panose="02020603050405020304" pitchFamily="18" charset="-78"/>
            </a:endParaRPr>
          </a:p>
        </p:txBody>
      </p:sp>
      <p:sp>
        <p:nvSpPr>
          <p:cNvPr id="48" name="47 Rectángulo"/>
          <p:cNvSpPr/>
          <p:nvPr/>
        </p:nvSpPr>
        <p:spPr>
          <a:xfrm>
            <a:off x="7971912" y="980728"/>
            <a:ext cx="3725115"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Las Mipymes no se encuentran respaldadas por organismos seccionales, es por ello que su producción en su gran mayoría no se encuentran tecnificadas y mucho menos tienen conocimientos teóricos de la funcionalidad de un modelo de negocio y aprovechamiento de actividades en recursos humanos y tecnológicos.</a:t>
            </a:r>
          </a:p>
        </p:txBody>
      </p:sp>
      <p:cxnSp>
        <p:nvCxnSpPr>
          <p:cNvPr id="49" name="直接连接符 71">
            <a:extLst>
              <a:ext uri="{FF2B5EF4-FFF2-40B4-BE49-F238E27FC236}">
                <a16:creationId xmlns="" xmlns:lc="http://schemas.openxmlformats.org/drawingml/2006/lockedCanvas" xmlns:a16="http://schemas.microsoft.com/office/drawing/2014/main" xmlns:p14="http://schemas.microsoft.com/office/powerpoint/2010/main" id="{EAF2BA64-8D11-463C-9033-08F735012A4A}"/>
              </a:ext>
            </a:extLst>
          </p:cNvPr>
          <p:cNvCxnSpPr/>
          <p:nvPr/>
        </p:nvCxnSpPr>
        <p:spPr>
          <a:xfrm>
            <a:off x="622598" y="4365104"/>
            <a:ext cx="3725115" cy="0"/>
          </a:xfrm>
          <a:prstGeom prst="line">
            <a:avLst/>
          </a:prstGeom>
          <a:ln>
            <a:headEnd type="none"/>
            <a:tailEnd type="none" w="med" len="med"/>
          </a:ln>
        </p:spPr>
        <p:style>
          <a:lnRef idx="3">
            <a:schemeClr val="accent2"/>
          </a:lnRef>
          <a:fillRef idx="0">
            <a:schemeClr val="accent2"/>
          </a:fillRef>
          <a:effectRef idx="2">
            <a:schemeClr val="accent2"/>
          </a:effectRef>
          <a:fontRef idx="minor">
            <a:schemeClr val="tx1"/>
          </a:fontRef>
        </p:style>
      </p:cxnSp>
      <p:cxnSp>
        <p:nvCxnSpPr>
          <p:cNvPr id="50" name="直接连接符 71">
            <a:extLst>
              <a:ext uri="{FF2B5EF4-FFF2-40B4-BE49-F238E27FC236}">
                <a16:creationId xmlns="" xmlns:lc="http://schemas.openxmlformats.org/drawingml/2006/lockedCanvas" xmlns:a16="http://schemas.microsoft.com/office/drawing/2014/main" xmlns:p14="http://schemas.microsoft.com/office/powerpoint/2010/main" id="{EAF2BA64-8D11-463C-9033-08F735012A4A}"/>
              </a:ext>
            </a:extLst>
          </p:cNvPr>
          <p:cNvCxnSpPr/>
          <p:nvPr/>
        </p:nvCxnSpPr>
        <p:spPr>
          <a:xfrm>
            <a:off x="7967414" y="2276872"/>
            <a:ext cx="3725115" cy="0"/>
          </a:xfrm>
          <a:prstGeom prst="line">
            <a:avLst/>
          </a:prstGeom>
          <a:ln>
            <a:headEnd type="none"/>
            <a:tailEnd type="none" w="med" len="med"/>
          </a:ln>
        </p:spPr>
        <p:style>
          <a:lnRef idx="3">
            <a:schemeClr val="accent1"/>
          </a:lnRef>
          <a:fillRef idx="0">
            <a:schemeClr val="accent1"/>
          </a:fillRef>
          <a:effectRef idx="2">
            <a:schemeClr val="accent1"/>
          </a:effectRef>
          <a:fontRef idx="minor">
            <a:schemeClr val="tx1"/>
          </a:fontRef>
        </p:style>
      </p:cxnSp>
      <p:sp>
        <p:nvSpPr>
          <p:cNvPr id="51" name="50 Rectángulo"/>
          <p:cNvSpPr/>
          <p:nvPr/>
        </p:nvSpPr>
        <p:spPr>
          <a:xfrm>
            <a:off x="7971912" y="3068960"/>
            <a:ext cx="3725115"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Posteriormente defendida la tesis, para el cumplimiento del objetivo cuatro, se procederá a entregar los resultados de la investigación al </a:t>
            </a:r>
            <a:r>
              <a:rPr lang="es-EC" sz="1200" dirty="0">
                <a:latin typeface="Andalus" panose="02020603050405020304" pitchFamily="18" charset="-78"/>
                <a:cs typeface="Andalus" panose="02020603050405020304" pitchFamily="18" charset="-78"/>
              </a:rPr>
              <a:t>GAD Municipal de Antonio Ante, para que apoyen con nuevas decisiones que contribuirán a fortalecer la principal actividad económica que es el sector textil</a:t>
            </a:r>
            <a:r>
              <a:rPr lang="es-EC" sz="1200" dirty="0"/>
              <a:t>.</a:t>
            </a:r>
            <a:endParaRPr lang="es-MX" sz="1200" dirty="0"/>
          </a:p>
        </p:txBody>
      </p:sp>
      <p:cxnSp>
        <p:nvCxnSpPr>
          <p:cNvPr id="52" name="直接连接符 71">
            <a:extLst>
              <a:ext uri="{FF2B5EF4-FFF2-40B4-BE49-F238E27FC236}">
                <a16:creationId xmlns="" xmlns:lc="http://schemas.openxmlformats.org/drawingml/2006/lockedCanvas" xmlns:a16="http://schemas.microsoft.com/office/drawing/2014/main" xmlns:p14="http://schemas.microsoft.com/office/powerpoint/2010/main" id="{EAF2BA64-8D11-463C-9033-08F735012A4A}"/>
              </a:ext>
            </a:extLst>
          </p:cNvPr>
          <p:cNvCxnSpPr/>
          <p:nvPr/>
        </p:nvCxnSpPr>
        <p:spPr>
          <a:xfrm>
            <a:off x="7967414" y="4365104"/>
            <a:ext cx="3725115" cy="0"/>
          </a:xfrm>
          <a:prstGeom prst="line">
            <a:avLst/>
          </a:prstGeom>
          <a:ln>
            <a:headEnd type="none"/>
            <a:tailEnd type="none" w="med" len="med"/>
          </a:ln>
        </p:spPr>
        <p:style>
          <a:lnRef idx="3">
            <a:schemeClr val="accent2"/>
          </a:lnRef>
          <a:fillRef idx="0">
            <a:schemeClr val="accent2"/>
          </a:fillRef>
          <a:effectRef idx="2">
            <a:schemeClr val="accent2"/>
          </a:effectRef>
          <a:fontRef idx="minor">
            <a:schemeClr val="tx1"/>
          </a:fontRef>
        </p:style>
      </p:cxnSp>
      <p:sp>
        <p:nvSpPr>
          <p:cNvPr id="53" name="protection-shield-with-a-check-mark_315"/>
          <p:cNvSpPr>
            <a:spLocks noChangeAspect="1"/>
          </p:cNvSpPr>
          <p:nvPr/>
        </p:nvSpPr>
        <p:spPr bwMode="auto">
          <a:xfrm>
            <a:off x="5006493" y="3140968"/>
            <a:ext cx="800681" cy="108000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rgbClr val="0AC250"/>
          </a:solidFill>
          <a:ln>
            <a:solidFill>
              <a:schemeClr val="tx1"/>
            </a:solidFill>
          </a:ln>
        </p:spPr>
      </p:sp>
      <p:sp>
        <p:nvSpPr>
          <p:cNvPr id="70" name="home-delivery-service_75784"/>
          <p:cNvSpPr>
            <a:spLocks noChangeAspect="1"/>
          </p:cNvSpPr>
          <p:nvPr/>
        </p:nvSpPr>
        <p:spPr bwMode="auto">
          <a:xfrm>
            <a:off x="6400049" y="3366303"/>
            <a:ext cx="720000" cy="715225"/>
          </a:xfrm>
          <a:custGeom>
            <a:avLst/>
            <a:gdLst>
              <a:gd name="connsiteX0" fmla="*/ 186168 w 606581"/>
              <a:gd name="connsiteY0" fmla="*/ 138308 h 602558"/>
              <a:gd name="connsiteX1" fmla="*/ 231574 w 606581"/>
              <a:gd name="connsiteY1" fmla="*/ 138308 h 602558"/>
              <a:gd name="connsiteX2" fmla="*/ 232967 w 606581"/>
              <a:gd name="connsiteY2" fmla="*/ 139699 h 602558"/>
              <a:gd name="connsiteX3" fmla="*/ 232967 w 606581"/>
              <a:gd name="connsiteY3" fmla="*/ 164912 h 602558"/>
              <a:gd name="connsiteX4" fmla="*/ 236496 w 606581"/>
              <a:gd name="connsiteY4" fmla="*/ 168435 h 602558"/>
              <a:gd name="connsiteX5" fmla="*/ 258874 w 606581"/>
              <a:gd name="connsiteY5" fmla="*/ 168435 h 602558"/>
              <a:gd name="connsiteX6" fmla="*/ 262402 w 606581"/>
              <a:gd name="connsiteY6" fmla="*/ 164912 h 602558"/>
              <a:gd name="connsiteX7" fmla="*/ 262402 w 606581"/>
              <a:gd name="connsiteY7" fmla="*/ 139699 h 602558"/>
              <a:gd name="connsiteX8" fmla="*/ 263795 w 606581"/>
              <a:gd name="connsiteY8" fmla="*/ 138308 h 602558"/>
              <a:gd name="connsiteX9" fmla="*/ 309202 w 606581"/>
              <a:gd name="connsiteY9" fmla="*/ 138308 h 602558"/>
              <a:gd name="connsiteX10" fmla="*/ 327494 w 606581"/>
              <a:gd name="connsiteY10" fmla="*/ 156570 h 602558"/>
              <a:gd name="connsiteX11" fmla="*/ 327494 w 606581"/>
              <a:gd name="connsiteY11" fmla="*/ 289404 h 602558"/>
              <a:gd name="connsiteX12" fmla="*/ 309202 w 606581"/>
              <a:gd name="connsiteY12" fmla="*/ 307665 h 602558"/>
              <a:gd name="connsiteX13" fmla="*/ 186168 w 606581"/>
              <a:gd name="connsiteY13" fmla="*/ 307665 h 602558"/>
              <a:gd name="connsiteX14" fmla="*/ 167875 w 606581"/>
              <a:gd name="connsiteY14" fmla="*/ 289404 h 602558"/>
              <a:gd name="connsiteX15" fmla="*/ 167875 w 606581"/>
              <a:gd name="connsiteY15" fmla="*/ 276426 h 602558"/>
              <a:gd name="connsiteX16" fmla="*/ 168247 w 606581"/>
              <a:gd name="connsiteY16" fmla="*/ 275407 h 602558"/>
              <a:gd name="connsiteX17" fmla="*/ 169268 w 606581"/>
              <a:gd name="connsiteY17" fmla="*/ 275036 h 602558"/>
              <a:gd name="connsiteX18" fmla="*/ 172332 w 606581"/>
              <a:gd name="connsiteY18" fmla="*/ 275129 h 602558"/>
              <a:gd name="connsiteX19" fmla="*/ 213467 w 606581"/>
              <a:gd name="connsiteY19" fmla="*/ 269660 h 602558"/>
              <a:gd name="connsiteX20" fmla="*/ 241974 w 606581"/>
              <a:gd name="connsiteY20" fmla="*/ 216266 h 602558"/>
              <a:gd name="connsiteX21" fmla="*/ 205668 w 606581"/>
              <a:gd name="connsiteY21" fmla="*/ 186881 h 602558"/>
              <a:gd name="connsiteX22" fmla="*/ 197218 w 606581"/>
              <a:gd name="connsiteY22" fmla="*/ 187623 h 602558"/>
              <a:gd name="connsiteX23" fmla="*/ 177718 w 606581"/>
              <a:gd name="connsiteY23" fmla="*/ 189199 h 602558"/>
              <a:gd name="connsiteX24" fmla="*/ 168897 w 606581"/>
              <a:gd name="connsiteY24" fmla="*/ 188365 h 602558"/>
              <a:gd name="connsiteX25" fmla="*/ 167875 w 606581"/>
              <a:gd name="connsiteY25" fmla="*/ 187067 h 602558"/>
              <a:gd name="connsiteX26" fmla="*/ 167875 w 606581"/>
              <a:gd name="connsiteY26" fmla="*/ 156570 h 602558"/>
              <a:gd name="connsiteX27" fmla="*/ 186168 w 606581"/>
              <a:gd name="connsiteY27" fmla="*/ 138308 h 602558"/>
              <a:gd name="connsiteX28" fmla="*/ 550498 w 606581"/>
              <a:gd name="connsiteY28" fmla="*/ 131252 h 602558"/>
              <a:gd name="connsiteX29" fmla="*/ 597759 w 606581"/>
              <a:gd name="connsiteY29" fmla="*/ 178438 h 602558"/>
              <a:gd name="connsiteX30" fmla="*/ 597759 w 606581"/>
              <a:gd name="connsiteY30" fmla="*/ 326579 h 602558"/>
              <a:gd name="connsiteX31" fmla="*/ 576218 w 606581"/>
              <a:gd name="connsiteY31" fmla="*/ 366164 h 602558"/>
              <a:gd name="connsiteX32" fmla="*/ 576218 w 606581"/>
              <a:gd name="connsiteY32" fmla="*/ 576879 h 602558"/>
              <a:gd name="connsiteX33" fmla="*/ 550498 w 606581"/>
              <a:gd name="connsiteY33" fmla="*/ 602558 h 602558"/>
              <a:gd name="connsiteX34" fmla="*/ 524779 w 606581"/>
              <a:gd name="connsiteY34" fmla="*/ 576879 h 602558"/>
              <a:gd name="connsiteX35" fmla="*/ 524779 w 606581"/>
              <a:gd name="connsiteY35" fmla="*/ 366164 h 602558"/>
              <a:gd name="connsiteX36" fmla="*/ 503330 w 606581"/>
              <a:gd name="connsiteY36" fmla="*/ 326579 h 602558"/>
              <a:gd name="connsiteX37" fmla="*/ 503330 w 606581"/>
              <a:gd name="connsiteY37" fmla="*/ 234710 h 602558"/>
              <a:gd name="connsiteX38" fmla="*/ 489959 w 606581"/>
              <a:gd name="connsiteY38" fmla="*/ 243053 h 602558"/>
              <a:gd name="connsiteX39" fmla="*/ 434249 w 606581"/>
              <a:gd name="connsiteY39" fmla="*/ 256402 h 602558"/>
              <a:gd name="connsiteX40" fmla="*/ 398594 w 606581"/>
              <a:gd name="connsiteY40" fmla="*/ 251767 h 602558"/>
              <a:gd name="connsiteX41" fmla="*/ 382624 w 606581"/>
              <a:gd name="connsiteY41" fmla="*/ 221731 h 602558"/>
              <a:gd name="connsiteX42" fmla="*/ 412615 w 606581"/>
              <a:gd name="connsiteY42" fmla="*/ 205786 h 602558"/>
              <a:gd name="connsiteX43" fmla="*/ 467118 w 606581"/>
              <a:gd name="connsiteY43" fmla="*/ 200873 h 602558"/>
              <a:gd name="connsiteX44" fmla="*/ 507415 w 606581"/>
              <a:gd name="connsiteY44" fmla="*/ 159156 h 602558"/>
              <a:gd name="connsiteX45" fmla="*/ 550498 w 606581"/>
              <a:gd name="connsiteY45" fmla="*/ 131252 h 602558"/>
              <a:gd name="connsiteX46" fmla="*/ 56082 w 606581"/>
              <a:gd name="connsiteY46" fmla="*/ 131252 h 602558"/>
              <a:gd name="connsiteX47" fmla="*/ 99257 w 606581"/>
              <a:gd name="connsiteY47" fmla="*/ 159156 h 602558"/>
              <a:gd name="connsiteX48" fmla="*/ 139555 w 606581"/>
              <a:gd name="connsiteY48" fmla="*/ 200873 h 602558"/>
              <a:gd name="connsiteX49" fmla="*/ 194059 w 606581"/>
              <a:gd name="connsiteY49" fmla="*/ 205786 h 602558"/>
              <a:gd name="connsiteX50" fmla="*/ 224049 w 606581"/>
              <a:gd name="connsiteY50" fmla="*/ 221731 h 602558"/>
              <a:gd name="connsiteX51" fmla="*/ 207986 w 606581"/>
              <a:gd name="connsiteY51" fmla="*/ 251767 h 602558"/>
              <a:gd name="connsiteX52" fmla="*/ 172331 w 606581"/>
              <a:gd name="connsiteY52" fmla="*/ 256402 h 602558"/>
              <a:gd name="connsiteX53" fmla="*/ 116621 w 606581"/>
              <a:gd name="connsiteY53" fmla="*/ 243053 h 602558"/>
              <a:gd name="connsiteX54" fmla="*/ 103343 w 606581"/>
              <a:gd name="connsiteY54" fmla="*/ 234710 h 602558"/>
              <a:gd name="connsiteX55" fmla="*/ 103343 w 606581"/>
              <a:gd name="connsiteY55" fmla="*/ 326579 h 602558"/>
              <a:gd name="connsiteX56" fmla="*/ 81801 w 606581"/>
              <a:gd name="connsiteY56" fmla="*/ 366164 h 602558"/>
              <a:gd name="connsiteX57" fmla="*/ 81801 w 606581"/>
              <a:gd name="connsiteY57" fmla="*/ 576879 h 602558"/>
              <a:gd name="connsiteX58" fmla="*/ 56082 w 606581"/>
              <a:gd name="connsiteY58" fmla="*/ 602558 h 602558"/>
              <a:gd name="connsiteX59" fmla="*/ 30362 w 606581"/>
              <a:gd name="connsiteY59" fmla="*/ 576879 h 602558"/>
              <a:gd name="connsiteX60" fmla="*/ 30362 w 606581"/>
              <a:gd name="connsiteY60" fmla="*/ 366164 h 602558"/>
              <a:gd name="connsiteX61" fmla="*/ 8821 w 606581"/>
              <a:gd name="connsiteY61" fmla="*/ 326579 h 602558"/>
              <a:gd name="connsiteX62" fmla="*/ 8821 w 606581"/>
              <a:gd name="connsiteY62" fmla="*/ 178438 h 602558"/>
              <a:gd name="connsiteX63" fmla="*/ 56082 w 606581"/>
              <a:gd name="connsiteY63" fmla="*/ 131252 h 602558"/>
              <a:gd name="connsiteX64" fmla="*/ 550481 w 606581"/>
              <a:gd name="connsiteY64" fmla="*/ 0 h 602558"/>
              <a:gd name="connsiteX65" fmla="*/ 606581 w 606581"/>
              <a:gd name="connsiteY65" fmla="*/ 55994 h 602558"/>
              <a:gd name="connsiteX66" fmla="*/ 550481 w 606581"/>
              <a:gd name="connsiteY66" fmla="*/ 111988 h 602558"/>
              <a:gd name="connsiteX67" fmla="*/ 494381 w 606581"/>
              <a:gd name="connsiteY67" fmla="*/ 55994 h 602558"/>
              <a:gd name="connsiteX68" fmla="*/ 550481 w 606581"/>
              <a:gd name="connsiteY68" fmla="*/ 0 h 602558"/>
              <a:gd name="connsiteX69" fmla="*/ 56064 w 606581"/>
              <a:gd name="connsiteY69" fmla="*/ 0 h 602558"/>
              <a:gd name="connsiteX70" fmla="*/ 112128 w 606581"/>
              <a:gd name="connsiteY70" fmla="*/ 55994 h 602558"/>
              <a:gd name="connsiteX71" fmla="*/ 56064 w 606581"/>
              <a:gd name="connsiteY71" fmla="*/ 111988 h 602558"/>
              <a:gd name="connsiteX72" fmla="*/ 0 w 606581"/>
              <a:gd name="connsiteY72" fmla="*/ 55994 h 602558"/>
              <a:gd name="connsiteX73" fmla="*/ 56064 w 606581"/>
              <a:gd name="connsiteY73" fmla="*/ 0 h 602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6581" h="602558">
                <a:moveTo>
                  <a:pt x="186168" y="138308"/>
                </a:moveTo>
                <a:lnTo>
                  <a:pt x="231574" y="138308"/>
                </a:lnTo>
                <a:cubicBezTo>
                  <a:pt x="232317" y="138308"/>
                  <a:pt x="232967" y="138864"/>
                  <a:pt x="232967" y="139699"/>
                </a:cubicBezTo>
                <a:lnTo>
                  <a:pt x="232967" y="164912"/>
                </a:lnTo>
                <a:cubicBezTo>
                  <a:pt x="232967" y="166859"/>
                  <a:pt x="234546" y="168435"/>
                  <a:pt x="236496" y="168435"/>
                </a:cubicBezTo>
                <a:lnTo>
                  <a:pt x="258874" y="168435"/>
                </a:lnTo>
                <a:cubicBezTo>
                  <a:pt x="260824" y="168435"/>
                  <a:pt x="262402" y="166859"/>
                  <a:pt x="262402" y="164912"/>
                </a:cubicBezTo>
                <a:lnTo>
                  <a:pt x="262402" y="139699"/>
                </a:lnTo>
                <a:cubicBezTo>
                  <a:pt x="262402" y="138864"/>
                  <a:pt x="263052" y="138308"/>
                  <a:pt x="263795" y="138308"/>
                </a:cubicBezTo>
                <a:lnTo>
                  <a:pt x="309202" y="138308"/>
                </a:lnTo>
                <a:cubicBezTo>
                  <a:pt x="319323" y="138308"/>
                  <a:pt x="327494" y="146466"/>
                  <a:pt x="327494" y="156570"/>
                </a:cubicBezTo>
                <a:lnTo>
                  <a:pt x="327494" y="289404"/>
                </a:lnTo>
                <a:cubicBezTo>
                  <a:pt x="327494" y="299415"/>
                  <a:pt x="319323" y="307665"/>
                  <a:pt x="309202" y="307665"/>
                </a:cubicBezTo>
                <a:lnTo>
                  <a:pt x="186168" y="307665"/>
                </a:lnTo>
                <a:cubicBezTo>
                  <a:pt x="176047" y="307665"/>
                  <a:pt x="167875" y="299415"/>
                  <a:pt x="167875" y="289404"/>
                </a:cubicBezTo>
                <a:lnTo>
                  <a:pt x="167875" y="276426"/>
                </a:lnTo>
                <a:cubicBezTo>
                  <a:pt x="167875" y="276056"/>
                  <a:pt x="167968" y="275685"/>
                  <a:pt x="168247" y="275407"/>
                </a:cubicBezTo>
                <a:cubicBezTo>
                  <a:pt x="168525" y="275221"/>
                  <a:pt x="168897" y="275036"/>
                  <a:pt x="169268" y="275036"/>
                </a:cubicBezTo>
                <a:cubicBezTo>
                  <a:pt x="170011" y="275036"/>
                  <a:pt x="171497" y="275129"/>
                  <a:pt x="172332" y="275129"/>
                </a:cubicBezTo>
                <a:cubicBezTo>
                  <a:pt x="194896" y="275129"/>
                  <a:pt x="211703" y="270216"/>
                  <a:pt x="213467" y="269660"/>
                </a:cubicBezTo>
                <a:cubicBezTo>
                  <a:pt x="236031" y="262800"/>
                  <a:pt x="248845" y="238884"/>
                  <a:pt x="241974" y="216266"/>
                </a:cubicBezTo>
                <a:cubicBezTo>
                  <a:pt x="236496" y="198468"/>
                  <a:pt x="222103" y="186511"/>
                  <a:pt x="205668" y="186881"/>
                </a:cubicBezTo>
                <a:cubicBezTo>
                  <a:pt x="204182" y="186974"/>
                  <a:pt x="198518" y="187438"/>
                  <a:pt x="197218" y="187623"/>
                </a:cubicBezTo>
                <a:cubicBezTo>
                  <a:pt x="191461" y="188272"/>
                  <a:pt x="184218" y="189199"/>
                  <a:pt x="177718" y="189199"/>
                </a:cubicBezTo>
                <a:cubicBezTo>
                  <a:pt x="174189" y="189199"/>
                  <a:pt x="171311" y="188921"/>
                  <a:pt x="168897" y="188365"/>
                </a:cubicBezTo>
                <a:cubicBezTo>
                  <a:pt x="168340" y="188272"/>
                  <a:pt x="167875" y="187716"/>
                  <a:pt x="167875" y="187067"/>
                </a:cubicBezTo>
                <a:lnTo>
                  <a:pt x="167875" y="156570"/>
                </a:lnTo>
                <a:cubicBezTo>
                  <a:pt x="167875" y="146466"/>
                  <a:pt x="176047" y="138308"/>
                  <a:pt x="186168" y="138308"/>
                </a:cubicBezTo>
                <a:close/>
                <a:moveTo>
                  <a:pt x="550498" y="131252"/>
                </a:moveTo>
                <a:cubicBezTo>
                  <a:pt x="576589" y="131252"/>
                  <a:pt x="597759" y="152389"/>
                  <a:pt x="597759" y="178438"/>
                </a:cubicBezTo>
                <a:lnTo>
                  <a:pt x="597759" y="326579"/>
                </a:lnTo>
                <a:cubicBezTo>
                  <a:pt x="597759" y="343173"/>
                  <a:pt x="589217" y="357728"/>
                  <a:pt x="576218" y="366164"/>
                </a:cubicBezTo>
                <a:lnTo>
                  <a:pt x="576218" y="576879"/>
                </a:lnTo>
                <a:cubicBezTo>
                  <a:pt x="576218" y="591063"/>
                  <a:pt x="564704" y="602558"/>
                  <a:pt x="550498" y="602558"/>
                </a:cubicBezTo>
                <a:cubicBezTo>
                  <a:pt x="536292" y="602558"/>
                  <a:pt x="524779" y="591063"/>
                  <a:pt x="524779" y="576879"/>
                </a:cubicBezTo>
                <a:lnTo>
                  <a:pt x="524779" y="366164"/>
                </a:lnTo>
                <a:cubicBezTo>
                  <a:pt x="511872" y="357728"/>
                  <a:pt x="503330" y="343173"/>
                  <a:pt x="503330" y="326579"/>
                </a:cubicBezTo>
                <a:lnTo>
                  <a:pt x="503330" y="234710"/>
                </a:lnTo>
                <a:cubicBezTo>
                  <a:pt x="499152" y="237676"/>
                  <a:pt x="494695" y="240550"/>
                  <a:pt x="489959" y="243053"/>
                </a:cubicBezTo>
                <a:cubicBezTo>
                  <a:pt x="470739" y="253436"/>
                  <a:pt x="450684" y="256402"/>
                  <a:pt x="434249" y="256402"/>
                </a:cubicBezTo>
                <a:cubicBezTo>
                  <a:pt x="414286" y="256402"/>
                  <a:pt x="399616" y="252045"/>
                  <a:pt x="398594" y="251767"/>
                </a:cubicBezTo>
                <a:cubicBezTo>
                  <a:pt x="385874" y="247874"/>
                  <a:pt x="378724" y="234432"/>
                  <a:pt x="382624" y="221731"/>
                </a:cubicBezTo>
                <a:cubicBezTo>
                  <a:pt x="386431" y="209123"/>
                  <a:pt x="399894" y="201985"/>
                  <a:pt x="412615" y="205786"/>
                </a:cubicBezTo>
                <a:cubicBezTo>
                  <a:pt x="412708" y="205879"/>
                  <a:pt x="442327" y="214222"/>
                  <a:pt x="467118" y="200873"/>
                </a:cubicBezTo>
                <a:cubicBezTo>
                  <a:pt x="488567" y="189192"/>
                  <a:pt x="502494" y="166850"/>
                  <a:pt x="507415" y="159156"/>
                </a:cubicBezTo>
                <a:cubicBezTo>
                  <a:pt x="517350" y="143675"/>
                  <a:pt x="531278" y="131252"/>
                  <a:pt x="550498" y="131252"/>
                </a:cubicBezTo>
                <a:close/>
                <a:moveTo>
                  <a:pt x="56082" y="131252"/>
                </a:moveTo>
                <a:cubicBezTo>
                  <a:pt x="75302" y="131252"/>
                  <a:pt x="89230" y="143675"/>
                  <a:pt x="99257" y="159156"/>
                </a:cubicBezTo>
                <a:cubicBezTo>
                  <a:pt x="104179" y="166850"/>
                  <a:pt x="118013" y="189192"/>
                  <a:pt x="139555" y="200873"/>
                </a:cubicBezTo>
                <a:cubicBezTo>
                  <a:pt x="164253" y="214222"/>
                  <a:pt x="191180" y="206528"/>
                  <a:pt x="194059" y="205786"/>
                </a:cubicBezTo>
                <a:cubicBezTo>
                  <a:pt x="207336" y="202541"/>
                  <a:pt x="220150" y="209123"/>
                  <a:pt x="224049" y="221731"/>
                </a:cubicBezTo>
                <a:cubicBezTo>
                  <a:pt x="227856" y="234432"/>
                  <a:pt x="220707" y="247874"/>
                  <a:pt x="207986" y="251767"/>
                </a:cubicBezTo>
                <a:cubicBezTo>
                  <a:pt x="206965" y="252045"/>
                  <a:pt x="192387" y="256402"/>
                  <a:pt x="172331" y="256402"/>
                </a:cubicBezTo>
                <a:cubicBezTo>
                  <a:pt x="155989" y="256402"/>
                  <a:pt x="135841" y="253436"/>
                  <a:pt x="116621" y="243053"/>
                </a:cubicBezTo>
                <a:cubicBezTo>
                  <a:pt x="111978" y="240550"/>
                  <a:pt x="107521" y="237676"/>
                  <a:pt x="103343" y="234710"/>
                </a:cubicBezTo>
                <a:lnTo>
                  <a:pt x="103343" y="326579"/>
                </a:lnTo>
                <a:cubicBezTo>
                  <a:pt x="103343" y="343173"/>
                  <a:pt x="94708" y="357728"/>
                  <a:pt x="81801" y="366164"/>
                </a:cubicBezTo>
                <a:lnTo>
                  <a:pt x="81801" y="576879"/>
                </a:lnTo>
                <a:cubicBezTo>
                  <a:pt x="81801" y="591063"/>
                  <a:pt x="70288" y="602558"/>
                  <a:pt x="56082" y="602558"/>
                </a:cubicBezTo>
                <a:cubicBezTo>
                  <a:pt x="41876" y="602558"/>
                  <a:pt x="30362" y="591063"/>
                  <a:pt x="30362" y="576879"/>
                </a:cubicBezTo>
                <a:lnTo>
                  <a:pt x="30362" y="366164"/>
                </a:lnTo>
                <a:cubicBezTo>
                  <a:pt x="17456" y="357728"/>
                  <a:pt x="8821" y="343173"/>
                  <a:pt x="8821" y="326579"/>
                </a:cubicBezTo>
                <a:lnTo>
                  <a:pt x="8821" y="178438"/>
                </a:lnTo>
                <a:cubicBezTo>
                  <a:pt x="8821" y="152389"/>
                  <a:pt x="29991" y="131252"/>
                  <a:pt x="56082" y="131252"/>
                </a:cubicBezTo>
                <a:close/>
                <a:moveTo>
                  <a:pt x="550481" y="0"/>
                </a:moveTo>
                <a:cubicBezTo>
                  <a:pt x="581464" y="0"/>
                  <a:pt x="606581" y="25069"/>
                  <a:pt x="606581" y="55994"/>
                </a:cubicBezTo>
                <a:cubicBezTo>
                  <a:pt x="606581" y="86919"/>
                  <a:pt x="581464" y="111988"/>
                  <a:pt x="550481" y="111988"/>
                </a:cubicBezTo>
                <a:cubicBezTo>
                  <a:pt x="519498" y="111988"/>
                  <a:pt x="494381" y="86919"/>
                  <a:pt x="494381" y="55994"/>
                </a:cubicBezTo>
                <a:cubicBezTo>
                  <a:pt x="494381" y="25069"/>
                  <a:pt x="519498" y="0"/>
                  <a:pt x="550481" y="0"/>
                </a:cubicBezTo>
                <a:close/>
                <a:moveTo>
                  <a:pt x="56064" y="0"/>
                </a:moveTo>
                <a:cubicBezTo>
                  <a:pt x="87027" y="0"/>
                  <a:pt x="112128" y="25069"/>
                  <a:pt x="112128" y="55994"/>
                </a:cubicBezTo>
                <a:cubicBezTo>
                  <a:pt x="112128" y="86919"/>
                  <a:pt x="87027" y="111988"/>
                  <a:pt x="56064" y="111988"/>
                </a:cubicBezTo>
                <a:cubicBezTo>
                  <a:pt x="25101" y="111988"/>
                  <a:pt x="0" y="86919"/>
                  <a:pt x="0" y="55994"/>
                </a:cubicBezTo>
                <a:cubicBezTo>
                  <a:pt x="0" y="25069"/>
                  <a:pt x="25101" y="0"/>
                  <a:pt x="56064" y="0"/>
                </a:cubicBezTo>
                <a:close/>
              </a:path>
            </a:pathLst>
          </a:custGeom>
          <a:solidFill>
            <a:schemeClr val="accent6">
              <a:lumMod val="60000"/>
              <a:lumOff val="40000"/>
            </a:schemeClr>
          </a:solidFill>
          <a:ln>
            <a:solidFill>
              <a:schemeClr val="tx1"/>
            </a:solidFill>
          </a:ln>
        </p:spPr>
      </p:sp>
      <p:sp>
        <p:nvSpPr>
          <p:cNvPr id="85" name="information-icon_69544"/>
          <p:cNvSpPr>
            <a:spLocks noChangeAspect="1"/>
          </p:cNvSpPr>
          <p:nvPr/>
        </p:nvSpPr>
        <p:spPr bwMode="auto">
          <a:xfrm>
            <a:off x="6235401" y="1423338"/>
            <a:ext cx="1081509" cy="1080000"/>
          </a:xfrm>
          <a:custGeom>
            <a:avLst/>
            <a:gdLst>
              <a:gd name="connsiteX0" fmla="*/ 272708 w 606933"/>
              <a:gd name="connsiteY0" fmla="*/ 273582 h 606086"/>
              <a:gd name="connsiteX1" fmla="*/ 334225 w 606933"/>
              <a:gd name="connsiteY1" fmla="*/ 273582 h 606086"/>
              <a:gd name="connsiteX2" fmla="*/ 352968 w 606933"/>
              <a:gd name="connsiteY2" fmla="*/ 292303 h 606086"/>
              <a:gd name="connsiteX3" fmla="*/ 352968 w 606933"/>
              <a:gd name="connsiteY3" fmla="*/ 474602 h 606086"/>
              <a:gd name="connsiteX4" fmla="*/ 334225 w 606933"/>
              <a:gd name="connsiteY4" fmla="*/ 493323 h 606086"/>
              <a:gd name="connsiteX5" fmla="*/ 272708 w 606933"/>
              <a:gd name="connsiteY5" fmla="*/ 493323 h 606086"/>
              <a:gd name="connsiteX6" fmla="*/ 253965 w 606933"/>
              <a:gd name="connsiteY6" fmla="*/ 474602 h 606086"/>
              <a:gd name="connsiteX7" fmla="*/ 253965 w 606933"/>
              <a:gd name="connsiteY7" fmla="*/ 292303 h 606086"/>
              <a:gd name="connsiteX8" fmla="*/ 272708 w 606933"/>
              <a:gd name="connsiteY8" fmla="*/ 273582 h 606086"/>
              <a:gd name="connsiteX9" fmla="*/ 303466 w 606933"/>
              <a:gd name="connsiteY9" fmla="*/ 112693 h 606086"/>
              <a:gd name="connsiteX10" fmla="*/ 358401 w 606933"/>
              <a:gd name="connsiteY10" fmla="*/ 167487 h 606086"/>
              <a:gd name="connsiteX11" fmla="*/ 303466 w 606933"/>
              <a:gd name="connsiteY11" fmla="*/ 222281 h 606086"/>
              <a:gd name="connsiteX12" fmla="*/ 248531 w 606933"/>
              <a:gd name="connsiteY12" fmla="*/ 167487 h 606086"/>
              <a:gd name="connsiteX13" fmla="*/ 303466 w 606933"/>
              <a:gd name="connsiteY13" fmla="*/ 112693 h 606086"/>
              <a:gd name="connsiteX14" fmla="*/ 303513 w 606933"/>
              <a:gd name="connsiteY14" fmla="*/ 64150 h 606086"/>
              <a:gd name="connsiteX15" fmla="*/ 64249 w 606933"/>
              <a:gd name="connsiteY15" fmla="*/ 303043 h 606086"/>
              <a:gd name="connsiteX16" fmla="*/ 303513 w 606933"/>
              <a:gd name="connsiteY16" fmla="*/ 541936 h 606086"/>
              <a:gd name="connsiteX17" fmla="*/ 542684 w 606933"/>
              <a:gd name="connsiteY17" fmla="*/ 303043 h 606086"/>
              <a:gd name="connsiteX18" fmla="*/ 303513 w 606933"/>
              <a:gd name="connsiteY18" fmla="*/ 64150 h 606086"/>
              <a:gd name="connsiteX19" fmla="*/ 303513 w 606933"/>
              <a:gd name="connsiteY19" fmla="*/ 0 h 606086"/>
              <a:gd name="connsiteX20" fmla="*/ 606933 w 606933"/>
              <a:gd name="connsiteY20" fmla="*/ 303043 h 606086"/>
              <a:gd name="connsiteX21" fmla="*/ 303513 w 606933"/>
              <a:gd name="connsiteY21" fmla="*/ 606086 h 606086"/>
              <a:gd name="connsiteX22" fmla="*/ 0 w 606933"/>
              <a:gd name="connsiteY22" fmla="*/ 303043 h 606086"/>
              <a:gd name="connsiteX23" fmla="*/ 303513 w 606933"/>
              <a:gd name="connsiteY23" fmla="*/ 0 h 606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33" h="606086">
                <a:moveTo>
                  <a:pt x="272708" y="273582"/>
                </a:moveTo>
                <a:lnTo>
                  <a:pt x="334225" y="273582"/>
                </a:lnTo>
                <a:cubicBezTo>
                  <a:pt x="344617" y="273582"/>
                  <a:pt x="352968" y="282016"/>
                  <a:pt x="352968" y="292303"/>
                </a:cubicBezTo>
                <a:lnTo>
                  <a:pt x="352968" y="474602"/>
                </a:lnTo>
                <a:cubicBezTo>
                  <a:pt x="352968" y="484982"/>
                  <a:pt x="344617" y="493323"/>
                  <a:pt x="334225" y="493323"/>
                </a:cubicBezTo>
                <a:lnTo>
                  <a:pt x="272708" y="493323"/>
                </a:lnTo>
                <a:cubicBezTo>
                  <a:pt x="262409" y="493323"/>
                  <a:pt x="253965" y="484982"/>
                  <a:pt x="253965" y="474602"/>
                </a:cubicBezTo>
                <a:lnTo>
                  <a:pt x="253965" y="292303"/>
                </a:lnTo>
                <a:cubicBezTo>
                  <a:pt x="253965" y="282016"/>
                  <a:pt x="262409" y="273582"/>
                  <a:pt x="272708" y="273582"/>
                </a:cubicBezTo>
                <a:close/>
                <a:moveTo>
                  <a:pt x="303466" y="112693"/>
                </a:moveTo>
                <a:cubicBezTo>
                  <a:pt x="333806" y="112693"/>
                  <a:pt x="358401" y="137225"/>
                  <a:pt x="358401" y="167487"/>
                </a:cubicBezTo>
                <a:cubicBezTo>
                  <a:pt x="358401" y="197749"/>
                  <a:pt x="333806" y="222281"/>
                  <a:pt x="303466" y="222281"/>
                </a:cubicBezTo>
                <a:cubicBezTo>
                  <a:pt x="273126" y="222281"/>
                  <a:pt x="248531" y="197749"/>
                  <a:pt x="248531" y="167487"/>
                </a:cubicBezTo>
                <a:cubicBezTo>
                  <a:pt x="248531" y="137225"/>
                  <a:pt x="273126" y="112693"/>
                  <a:pt x="303466" y="112693"/>
                </a:cubicBezTo>
                <a:close/>
                <a:moveTo>
                  <a:pt x="303513" y="64150"/>
                </a:moveTo>
                <a:cubicBezTo>
                  <a:pt x="171579" y="64150"/>
                  <a:pt x="64249" y="171314"/>
                  <a:pt x="64249" y="303043"/>
                </a:cubicBezTo>
                <a:cubicBezTo>
                  <a:pt x="64249" y="434773"/>
                  <a:pt x="171579" y="541936"/>
                  <a:pt x="303513" y="541936"/>
                </a:cubicBezTo>
                <a:cubicBezTo>
                  <a:pt x="435354" y="541936"/>
                  <a:pt x="542684" y="434773"/>
                  <a:pt x="542684" y="303043"/>
                </a:cubicBezTo>
                <a:cubicBezTo>
                  <a:pt x="542684" y="171314"/>
                  <a:pt x="435354" y="64150"/>
                  <a:pt x="303513" y="64150"/>
                </a:cubicBezTo>
                <a:close/>
                <a:moveTo>
                  <a:pt x="303513" y="0"/>
                </a:moveTo>
                <a:cubicBezTo>
                  <a:pt x="470821" y="0"/>
                  <a:pt x="606933" y="135901"/>
                  <a:pt x="606933" y="303043"/>
                </a:cubicBezTo>
                <a:cubicBezTo>
                  <a:pt x="606933" y="470092"/>
                  <a:pt x="470821" y="606086"/>
                  <a:pt x="303513" y="606086"/>
                </a:cubicBezTo>
                <a:cubicBezTo>
                  <a:pt x="136112" y="606086"/>
                  <a:pt x="0" y="470092"/>
                  <a:pt x="0" y="303043"/>
                </a:cubicBezTo>
                <a:cubicBezTo>
                  <a:pt x="0" y="135901"/>
                  <a:pt x="136112" y="0"/>
                  <a:pt x="303513" y="0"/>
                </a:cubicBezTo>
                <a:close/>
              </a:path>
            </a:pathLst>
          </a:custGeom>
          <a:solidFill>
            <a:schemeClr val="accent2">
              <a:lumMod val="60000"/>
              <a:lumOff val="40000"/>
            </a:schemeClr>
          </a:solidFill>
          <a:ln>
            <a:solidFill>
              <a:schemeClr val="tx1"/>
            </a:solidFill>
          </a:ln>
        </p:spPr>
      </p:sp>
    </p:spTree>
    <p:extLst>
      <p:ext uri="{BB962C8B-B14F-4D97-AF65-F5344CB8AC3E}">
        <p14:creationId xmlns:p14="http://schemas.microsoft.com/office/powerpoint/2010/main" val="11632910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3"/>
          <p:cNvGrpSpPr/>
          <p:nvPr/>
        </p:nvGrpSpPr>
        <p:grpSpPr>
          <a:xfrm>
            <a:off x="1068128" y="260648"/>
            <a:ext cx="10499686" cy="3743375"/>
            <a:chOff x="883963" y="2201400"/>
            <a:chExt cx="7376075" cy="2185969"/>
          </a:xfrm>
        </p:grpSpPr>
        <p:sp>
          <p:nvSpPr>
            <p:cNvPr id="4" name="Shape 5967"/>
            <p:cNvSpPr/>
            <p:nvPr/>
          </p:nvSpPr>
          <p:spPr>
            <a:xfrm>
              <a:off x="883963" y="3723209"/>
              <a:ext cx="7376075" cy="1"/>
            </a:xfrm>
            <a:prstGeom prst="line">
              <a:avLst/>
            </a:prstGeom>
            <a:ln/>
          </p:spPr>
          <p:style>
            <a:lnRef idx="3">
              <a:schemeClr val="accent1"/>
            </a:lnRef>
            <a:fillRef idx="0">
              <a:schemeClr val="accent1"/>
            </a:fillRef>
            <a:effectRef idx="2">
              <a:schemeClr val="accent1"/>
            </a:effectRef>
            <a:fontRef idx="minor">
              <a:schemeClr val="tx1"/>
            </a:fontRef>
          </p:style>
          <p:txBody>
            <a:bodyPr lIns="0" tIns="0" rIns="0" bIns="0"/>
            <a:lstStyle/>
            <a:p>
              <a:pPr defTabSz="342900"/>
              <a:endParaRPr sz="900">
                <a:latin typeface="+mj-lt"/>
                <a:ea typeface="Helvetica"/>
                <a:cs typeface="Helvetica"/>
              </a:endParaRPr>
            </a:p>
          </p:txBody>
        </p:sp>
        <p:sp>
          <p:nvSpPr>
            <p:cNvPr id="5" name="Shape 5970"/>
            <p:cNvSpPr/>
            <p:nvPr/>
          </p:nvSpPr>
          <p:spPr>
            <a:xfrm flipV="1">
              <a:off x="4162577" y="3076078"/>
              <a:ext cx="1" cy="512957"/>
            </a:xfrm>
            <a:prstGeom prst="line">
              <a:avLst/>
            </a:prstGeom>
            <a:ln>
              <a:tailEnd type="triangle"/>
            </a:ln>
          </p:spPr>
          <p:style>
            <a:lnRef idx="3">
              <a:schemeClr val="accent2"/>
            </a:lnRef>
            <a:fillRef idx="0">
              <a:schemeClr val="accent2"/>
            </a:fillRef>
            <a:effectRef idx="2">
              <a:schemeClr val="accent2"/>
            </a:effectRef>
            <a:fontRef idx="minor">
              <a:schemeClr val="tx1"/>
            </a:fontRef>
          </p:style>
          <p:txBody>
            <a:bodyPr lIns="0" tIns="0" rIns="0" bIns="0"/>
            <a:lstStyle/>
            <a:p>
              <a:pPr defTabSz="342900">
                <a:defRPr sz="1200">
                  <a:latin typeface="Helvetica"/>
                  <a:ea typeface="Helvetica"/>
                  <a:cs typeface="Helvetica"/>
                  <a:sym typeface="Helvetica"/>
                </a:defRPr>
              </a:pPr>
              <a:endParaRPr sz="900">
                <a:latin typeface="+mj-lt"/>
              </a:endParaRPr>
            </a:p>
          </p:txBody>
        </p:sp>
        <p:sp>
          <p:nvSpPr>
            <p:cNvPr id="6" name="Shape 5977"/>
            <p:cNvSpPr/>
            <p:nvPr/>
          </p:nvSpPr>
          <p:spPr>
            <a:xfrm>
              <a:off x="3753034" y="4203149"/>
              <a:ext cx="1637931" cy="1842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just"/>
              <a:endParaRPr lang="en-US" sz="1600" dirty="0">
                <a:solidFill>
                  <a:schemeClr val="bg2">
                    <a:lumMod val="10000"/>
                  </a:schemeClr>
                </a:solidFill>
                <a:latin typeface="Calibri" panose="020F0502020204030204" pitchFamily="34" charset="0"/>
              </a:endParaRPr>
            </a:p>
          </p:txBody>
        </p:sp>
        <p:sp>
          <p:nvSpPr>
            <p:cNvPr id="7" name="Shape 5990"/>
            <p:cNvSpPr/>
            <p:nvPr/>
          </p:nvSpPr>
          <p:spPr>
            <a:xfrm>
              <a:off x="4049467" y="3576464"/>
              <a:ext cx="264869" cy="264869"/>
            </a:xfrm>
            <a:prstGeom prst="diamond">
              <a:avLst/>
            </a:prstGeom>
            <a:ln/>
          </p:spPr>
          <p:style>
            <a:lnRef idx="2">
              <a:schemeClr val="accent2"/>
            </a:lnRef>
            <a:fillRef idx="1">
              <a:schemeClr val="lt1"/>
            </a:fillRef>
            <a:effectRef idx="0">
              <a:schemeClr val="accent2"/>
            </a:effectRef>
            <a:fontRef idx="minor">
              <a:schemeClr val="dk1"/>
            </a:fontRef>
          </p:style>
          <p:txBody>
            <a:bodyPr lIns="34289" rIns="34289" anchor="ctr"/>
            <a:lstStyle/>
            <a:p>
              <a:pPr algn="ctr">
                <a:defRPr>
                  <a:solidFill>
                    <a:srgbClr val="FFFFFF"/>
                  </a:solidFill>
                </a:defRPr>
              </a:pPr>
              <a:endParaRPr sz="1350">
                <a:latin typeface="+mj-lt"/>
              </a:endParaRPr>
            </a:p>
          </p:txBody>
        </p:sp>
        <p:sp>
          <p:nvSpPr>
            <p:cNvPr id="8" name="Shape 5993"/>
            <p:cNvSpPr/>
            <p:nvPr/>
          </p:nvSpPr>
          <p:spPr>
            <a:xfrm>
              <a:off x="3757890" y="2251649"/>
              <a:ext cx="832791" cy="832791"/>
            </a:xfrm>
            <a:prstGeom prst="rect">
              <a:avLst/>
            </a:prstGeom>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path path="circle">
                <a:fillToRect l="50000" t="50000" r="50000" b="50000"/>
              </a:path>
              <a:tileRect/>
            </a:gradFill>
            <a:ln w="12700" cap="flat">
              <a:noFill/>
              <a:miter lim="400000"/>
            </a:ln>
            <a:effectLst/>
          </p:spPr>
          <p:txBody>
            <a:bodyPr wrap="square" lIns="34289" tIns="34289" rIns="34289" bIns="34289" numCol="1" anchor="ctr">
              <a:noAutofit/>
            </a:bodyPr>
            <a:lstStyle/>
            <a:p>
              <a:pPr algn="ctr">
                <a:defRPr>
                  <a:solidFill>
                    <a:srgbClr val="FFFFFF"/>
                  </a:solidFill>
                </a:defRPr>
              </a:pPr>
              <a:endParaRPr sz="1350">
                <a:latin typeface="+mj-lt"/>
              </a:endParaRPr>
            </a:p>
          </p:txBody>
        </p:sp>
        <p:sp>
          <p:nvSpPr>
            <p:cNvPr id="9" name="Shape 5968"/>
            <p:cNvSpPr/>
            <p:nvPr/>
          </p:nvSpPr>
          <p:spPr>
            <a:xfrm flipV="1">
              <a:off x="1470555" y="3042183"/>
              <a:ext cx="2" cy="754375"/>
            </a:xfrm>
            <a:prstGeom prst="line">
              <a:avLst/>
            </a:prstGeom>
            <a:ln>
              <a:tailEnd type="triangle"/>
            </a:ln>
          </p:spPr>
          <p:style>
            <a:lnRef idx="3">
              <a:schemeClr val="accent1"/>
            </a:lnRef>
            <a:fillRef idx="0">
              <a:schemeClr val="accent1"/>
            </a:fillRef>
            <a:effectRef idx="2">
              <a:schemeClr val="accent1"/>
            </a:effectRef>
            <a:fontRef idx="minor">
              <a:schemeClr val="tx1"/>
            </a:fontRef>
          </p:style>
          <p:txBody>
            <a:bodyPr lIns="0" tIns="0" rIns="0" bIns="0"/>
            <a:lstStyle/>
            <a:p>
              <a:pPr defTabSz="342900">
                <a:defRPr sz="1200">
                  <a:latin typeface="Helvetica"/>
                  <a:ea typeface="Helvetica"/>
                  <a:cs typeface="Helvetica"/>
                  <a:sym typeface="Helvetica"/>
                </a:defRPr>
              </a:pPr>
              <a:endParaRPr sz="900">
                <a:latin typeface="+mj-lt"/>
              </a:endParaRPr>
            </a:p>
          </p:txBody>
        </p:sp>
        <p:sp>
          <p:nvSpPr>
            <p:cNvPr id="10" name="Shape 5974"/>
            <p:cNvSpPr/>
            <p:nvPr/>
          </p:nvSpPr>
          <p:spPr>
            <a:xfrm>
              <a:off x="5242295" y="2201400"/>
              <a:ext cx="1760853" cy="1842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just"/>
              <a:endParaRPr lang="en-US" sz="1600" dirty="0">
                <a:solidFill>
                  <a:schemeClr val="bg2">
                    <a:lumMod val="10000"/>
                  </a:schemeClr>
                </a:solidFill>
                <a:latin typeface="Calibri" panose="020F0502020204030204" pitchFamily="34" charset="0"/>
              </a:endParaRPr>
            </a:p>
          </p:txBody>
        </p:sp>
        <p:sp>
          <p:nvSpPr>
            <p:cNvPr id="11" name="Shape 5988"/>
            <p:cNvSpPr/>
            <p:nvPr/>
          </p:nvSpPr>
          <p:spPr>
            <a:xfrm>
              <a:off x="1338121" y="3586312"/>
              <a:ext cx="264869" cy="264869"/>
            </a:xfrm>
            <a:prstGeom prst="diamond">
              <a:avLst/>
            </a:prstGeom>
            <a:ln/>
          </p:spPr>
          <p:style>
            <a:lnRef idx="2">
              <a:schemeClr val="accent1"/>
            </a:lnRef>
            <a:fillRef idx="1">
              <a:schemeClr val="lt1"/>
            </a:fillRef>
            <a:effectRef idx="0">
              <a:schemeClr val="accent1"/>
            </a:effectRef>
            <a:fontRef idx="minor">
              <a:schemeClr val="dk1"/>
            </a:fontRef>
          </p:style>
          <p:txBody>
            <a:bodyPr lIns="34289" rIns="34289" anchor="ctr"/>
            <a:lstStyle/>
            <a:p>
              <a:pPr algn="ctr">
                <a:defRPr>
                  <a:solidFill>
                    <a:srgbClr val="FFFFFF"/>
                  </a:solidFill>
                </a:defRPr>
              </a:pPr>
              <a:endParaRPr sz="1350">
                <a:latin typeface="+mj-lt"/>
              </a:endParaRPr>
            </a:p>
          </p:txBody>
        </p:sp>
        <p:sp>
          <p:nvSpPr>
            <p:cNvPr id="12" name="Shape 6003"/>
            <p:cNvSpPr/>
            <p:nvPr/>
          </p:nvSpPr>
          <p:spPr>
            <a:xfrm>
              <a:off x="1054160" y="2209394"/>
              <a:ext cx="832791" cy="832791"/>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a:ln>
              <a:solidFill>
                <a:schemeClr val="bg1"/>
              </a:solidFill>
            </a:ln>
          </p:spPr>
          <p:style>
            <a:lnRef idx="2">
              <a:schemeClr val="accent3"/>
            </a:lnRef>
            <a:fillRef idx="1">
              <a:schemeClr val="lt1"/>
            </a:fillRef>
            <a:effectRef idx="0">
              <a:schemeClr val="accent3"/>
            </a:effectRef>
            <a:fontRef idx="minor">
              <a:schemeClr val="dk1"/>
            </a:fontRef>
          </p:style>
          <p:txBody>
            <a:bodyPr wrap="square" lIns="34289" tIns="34289" rIns="34289" bIns="34289" numCol="1" anchor="ctr">
              <a:noAutofit/>
            </a:bodyPr>
            <a:lstStyle/>
            <a:p>
              <a:pPr algn="ctr">
                <a:defRPr>
                  <a:solidFill>
                    <a:srgbClr val="FFFFFF"/>
                  </a:solidFill>
                </a:defRPr>
              </a:pPr>
              <a:endParaRPr sz="1350">
                <a:latin typeface="+mj-lt"/>
              </a:endParaRPr>
            </a:p>
          </p:txBody>
        </p:sp>
        <p:sp>
          <p:nvSpPr>
            <p:cNvPr id="14" name="Shape 5986"/>
            <p:cNvSpPr/>
            <p:nvPr/>
          </p:nvSpPr>
          <p:spPr>
            <a:xfrm>
              <a:off x="2128620" y="2270145"/>
              <a:ext cx="1785315" cy="1842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just"/>
              <a:endParaRPr lang="en-US" sz="1600" dirty="0">
                <a:solidFill>
                  <a:schemeClr val="bg2">
                    <a:lumMod val="10000"/>
                  </a:schemeClr>
                </a:solidFill>
                <a:latin typeface="Calibri" panose="020F0502020204030204" pitchFamily="34" charset="0"/>
              </a:endParaRPr>
            </a:p>
          </p:txBody>
        </p:sp>
        <p:sp>
          <p:nvSpPr>
            <p:cNvPr id="21" name="Shape 5992"/>
            <p:cNvSpPr/>
            <p:nvPr/>
          </p:nvSpPr>
          <p:spPr>
            <a:xfrm>
              <a:off x="7541010" y="3586312"/>
              <a:ext cx="264869" cy="264869"/>
            </a:xfrm>
            <a:prstGeom prst="diamond">
              <a:avLst/>
            </a:prstGeom>
            <a:ln/>
          </p:spPr>
          <p:style>
            <a:lnRef idx="2">
              <a:schemeClr val="accent1"/>
            </a:lnRef>
            <a:fillRef idx="1">
              <a:schemeClr val="lt1"/>
            </a:fillRef>
            <a:effectRef idx="0">
              <a:schemeClr val="accent1"/>
            </a:effectRef>
            <a:fontRef idx="minor">
              <a:schemeClr val="dk1"/>
            </a:fontRef>
          </p:style>
          <p:txBody>
            <a:bodyPr lIns="34289" rIns="34289" anchor="ctr"/>
            <a:lstStyle/>
            <a:p>
              <a:pPr algn="ctr">
                <a:defRPr>
                  <a:solidFill>
                    <a:srgbClr val="FFFFFF"/>
                  </a:solidFill>
                </a:defRPr>
              </a:pPr>
              <a:endParaRPr sz="1350">
                <a:latin typeface="+mj-lt"/>
              </a:endParaRPr>
            </a:p>
          </p:txBody>
        </p:sp>
        <p:sp>
          <p:nvSpPr>
            <p:cNvPr id="22" name="Shape 6016"/>
            <p:cNvSpPr/>
            <p:nvPr/>
          </p:nvSpPr>
          <p:spPr>
            <a:xfrm>
              <a:off x="7257049" y="2207171"/>
              <a:ext cx="832791" cy="832791"/>
            </a:xfrm>
            <a:prstGeom prst="rect">
              <a:avLst/>
            </a:prstGeom>
            <a:solidFill>
              <a:schemeClr val="accent1"/>
            </a:solidFill>
            <a:ln w="12700" cap="flat">
              <a:noFill/>
              <a:miter lim="400000"/>
            </a:ln>
            <a:effectLst/>
          </p:spPr>
          <p:txBody>
            <a:bodyPr wrap="square" lIns="34289" tIns="34289" rIns="34289" bIns="34289" numCol="1" anchor="ctr">
              <a:noAutofit/>
            </a:bodyPr>
            <a:lstStyle/>
            <a:p>
              <a:pPr algn="ctr">
                <a:defRPr>
                  <a:solidFill>
                    <a:srgbClr val="FFFFFF"/>
                  </a:solidFill>
                </a:defRPr>
              </a:pPr>
              <a:endParaRPr sz="1350">
                <a:latin typeface="+mj-lt"/>
              </a:endParaRPr>
            </a:p>
          </p:txBody>
        </p:sp>
        <p:sp>
          <p:nvSpPr>
            <p:cNvPr id="23" name="Shape 2554"/>
            <p:cNvSpPr/>
            <p:nvPr/>
          </p:nvSpPr>
          <p:spPr>
            <a:xfrm>
              <a:off x="1080195" y="2330961"/>
              <a:ext cx="806756" cy="630673"/>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chemeClr val="tx1"/>
            </a:solidFill>
            <a:ln w="12700">
              <a:solidFill>
                <a:schemeClr val="tx1"/>
              </a:solidFill>
              <a:miter lim="400000"/>
            </a:ln>
          </p:spPr>
          <p:txBody>
            <a:bodyPr lIns="14284" tIns="14284" rIns="14284" bIns="14284" anchor="ctr"/>
            <a:lstStyle/>
            <a:p>
              <a:pPr defTabSz="17139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p>
          </p:txBody>
        </p:sp>
      </p:grpSp>
      <p:sp>
        <p:nvSpPr>
          <p:cNvPr id="24" name="23 Rectángulo"/>
          <p:cNvSpPr/>
          <p:nvPr/>
        </p:nvSpPr>
        <p:spPr>
          <a:xfrm>
            <a:off x="333111" y="3347548"/>
            <a:ext cx="2595150"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Se recomienda a las autoridades pertinentes trabajar conjuntamente con las dos cámaras textiles para mejorar su organización, posicionamiento de imagen y distribución logística, con la finalidad que Antonio Ante se convierta en un referente comercial a nivel nacional e internacional.</a:t>
            </a:r>
          </a:p>
        </p:txBody>
      </p:sp>
      <p:sp>
        <p:nvSpPr>
          <p:cNvPr id="25" name="24 Rectángulo"/>
          <p:cNvSpPr/>
          <p:nvPr/>
        </p:nvSpPr>
        <p:spPr>
          <a:xfrm>
            <a:off x="4187067" y="3096250"/>
            <a:ext cx="3132275" cy="249299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De forma explícita se recomienda que para fortalecer futuras ferias y promociones del sector, los profesionales responsables de estar ardua tarea, planifiquen con antelación y mediante un cronograma detallen las actividades a realizarse, con el propósito de poder cumplir al 100% la promoción y difusión de dicho evento, con el fin de obtener desarrollo dentro del ámbito económico, financiero y marketing, el objetivo meta será; generar resultados de afluencia turística, ganancias económicas para el sector y posicionamiento de marca a nivel nacional. </a:t>
            </a:r>
          </a:p>
        </p:txBody>
      </p:sp>
      <p:sp>
        <p:nvSpPr>
          <p:cNvPr id="26" name="idea_115886"/>
          <p:cNvSpPr>
            <a:spLocks noChangeAspect="1"/>
          </p:cNvSpPr>
          <p:nvPr/>
        </p:nvSpPr>
        <p:spPr bwMode="auto">
          <a:xfrm>
            <a:off x="5303118" y="476672"/>
            <a:ext cx="923475" cy="996348"/>
          </a:xfrm>
          <a:custGeom>
            <a:avLst/>
            <a:gdLst>
              <a:gd name="connsiteX0" fmla="*/ 11523 w 608415"/>
              <a:gd name="connsiteY0" fmla="*/ 502143 h 567981"/>
              <a:gd name="connsiteX1" fmla="*/ 596892 w 608415"/>
              <a:gd name="connsiteY1" fmla="*/ 502143 h 567981"/>
              <a:gd name="connsiteX2" fmla="*/ 608415 w 608415"/>
              <a:gd name="connsiteY2" fmla="*/ 513653 h 567981"/>
              <a:gd name="connsiteX3" fmla="*/ 608415 w 608415"/>
              <a:gd name="connsiteY3" fmla="*/ 556471 h 567981"/>
              <a:gd name="connsiteX4" fmla="*/ 596892 w 608415"/>
              <a:gd name="connsiteY4" fmla="*/ 567981 h 567981"/>
              <a:gd name="connsiteX5" fmla="*/ 11523 w 608415"/>
              <a:gd name="connsiteY5" fmla="*/ 567981 h 567981"/>
              <a:gd name="connsiteX6" fmla="*/ 0 w 608415"/>
              <a:gd name="connsiteY6" fmla="*/ 556471 h 567981"/>
              <a:gd name="connsiteX7" fmla="*/ 0 w 608415"/>
              <a:gd name="connsiteY7" fmla="*/ 513653 h 567981"/>
              <a:gd name="connsiteX8" fmla="*/ 11523 w 608415"/>
              <a:gd name="connsiteY8" fmla="*/ 502143 h 567981"/>
              <a:gd name="connsiteX9" fmla="*/ 155667 w 608415"/>
              <a:gd name="connsiteY9" fmla="*/ 347676 h 567981"/>
              <a:gd name="connsiteX10" fmla="*/ 241545 w 608415"/>
              <a:gd name="connsiteY10" fmla="*/ 347676 h 567981"/>
              <a:gd name="connsiteX11" fmla="*/ 198683 w 608415"/>
              <a:gd name="connsiteY11" fmla="*/ 370045 h 567981"/>
              <a:gd name="connsiteX12" fmla="*/ 155667 w 608415"/>
              <a:gd name="connsiteY12" fmla="*/ 347676 h 567981"/>
              <a:gd name="connsiteX13" fmla="*/ 427886 w 608415"/>
              <a:gd name="connsiteY13" fmla="*/ 332483 h 567981"/>
              <a:gd name="connsiteX14" fmla="*/ 433263 w 608415"/>
              <a:gd name="connsiteY14" fmla="*/ 336166 h 567981"/>
              <a:gd name="connsiteX15" fmla="*/ 471522 w 608415"/>
              <a:gd name="connsiteY15" fmla="*/ 441136 h 567981"/>
              <a:gd name="connsiteX16" fmla="*/ 484428 w 608415"/>
              <a:gd name="connsiteY16" fmla="*/ 441136 h 567981"/>
              <a:gd name="connsiteX17" fmla="*/ 522840 w 608415"/>
              <a:gd name="connsiteY17" fmla="*/ 336166 h 567981"/>
              <a:gd name="connsiteX18" fmla="*/ 529755 w 608415"/>
              <a:gd name="connsiteY18" fmla="*/ 332637 h 567981"/>
              <a:gd name="connsiteX19" fmla="*/ 563557 w 608415"/>
              <a:gd name="connsiteY19" fmla="*/ 338315 h 567981"/>
              <a:gd name="connsiteX20" fmla="*/ 602276 w 608415"/>
              <a:gd name="connsiteY20" fmla="*/ 391721 h 567981"/>
              <a:gd name="connsiteX21" fmla="*/ 602276 w 608415"/>
              <a:gd name="connsiteY21" fmla="*/ 468607 h 567981"/>
              <a:gd name="connsiteX22" fmla="*/ 594133 w 608415"/>
              <a:gd name="connsiteY22" fmla="*/ 476740 h 567981"/>
              <a:gd name="connsiteX23" fmla="*/ 361663 w 608415"/>
              <a:gd name="connsiteY23" fmla="*/ 476740 h 567981"/>
              <a:gd name="connsiteX24" fmla="*/ 353674 w 608415"/>
              <a:gd name="connsiteY24" fmla="*/ 468607 h 567981"/>
              <a:gd name="connsiteX25" fmla="*/ 353674 w 608415"/>
              <a:gd name="connsiteY25" fmla="*/ 391874 h 567981"/>
              <a:gd name="connsiteX26" fmla="*/ 392393 w 608415"/>
              <a:gd name="connsiteY26" fmla="*/ 338315 h 567981"/>
              <a:gd name="connsiteX27" fmla="*/ 427886 w 608415"/>
              <a:gd name="connsiteY27" fmla="*/ 332483 h 567981"/>
              <a:gd name="connsiteX28" fmla="*/ 469555 w 608415"/>
              <a:gd name="connsiteY28" fmla="*/ 327706 h 567981"/>
              <a:gd name="connsiteX29" fmla="*/ 486466 w 608415"/>
              <a:gd name="connsiteY29" fmla="*/ 327706 h 567981"/>
              <a:gd name="connsiteX30" fmla="*/ 492461 w 608415"/>
              <a:gd name="connsiteY30" fmla="*/ 330161 h 567981"/>
              <a:gd name="connsiteX31" fmla="*/ 493537 w 608415"/>
              <a:gd name="connsiteY31" fmla="*/ 339368 h 567981"/>
              <a:gd name="connsiteX32" fmla="*/ 484467 w 608415"/>
              <a:gd name="connsiteY32" fmla="*/ 353024 h 567981"/>
              <a:gd name="connsiteX33" fmla="*/ 488771 w 608415"/>
              <a:gd name="connsiteY33" fmla="*/ 388623 h 567981"/>
              <a:gd name="connsiteX34" fmla="*/ 480470 w 608415"/>
              <a:gd name="connsiteY34" fmla="*/ 410719 h 567981"/>
              <a:gd name="connsiteX35" fmla="*/ 475551 w 608415"/>
              <a:gd name="connsiteY35" fmla="*/ 410719 h 567981"/>
              <a:gd name="connsiteX36" fmla="*/ 467249 w 608415"/>
              <a:gd name="connsiteY36" fmla="*/ 388623 h 567981"/>
              <a:gd name="connsiteX37" fmla="*/ 471553 w 608415"/>
              <a:gd name="connsiteY37" fmla="*/ 353024 h 567981"/>
              <a:gd name="connsiteX38" fmla="*/ 462483 w 608415"/>
              <a:gd name="connsiteY38" fmla="*/ 339368 h 567981"/>
              <a:gd name="connsiteX39" fmla="*/ 463559 w 608415"/>
              <a:gd name="connsiteY39" fmla="*/ 330161 h 567981"/>
              <a:gd name="connsiteX40" fmla="*/ 469555 w 608415"/>
              <a:gd name="connsiteY40" fmla="*/ 327706 h 567981"/>
              <a:gd name="connsiteX41" fmla="*/ 145224 w 608415"/>
              <a:gd name="connsiteY41" fmla="*/ 307453 h 567981"/>
              <a:gd name="connsiteX42" fmla="*/ 252131 w 608415"/>
              <a:gd name="connsiteY42" fmla="*/ 307453 h 567981"/>
              <a:gd name="connsiteX43" fmla="*/ 251209 w 608415"/>
              <a:gd name="connsiteY43" fmla="*/ 316832 h 567981"/>
              <a:gd name="connsiteX44" fmla="*/ 250748 w 608415"/>
              <a:gd name="connsiteY44" fmla="*/ 322060 h 567981"/>
              <a:gd name="connsiteX45" fmla="*/ 146606 w 608415"/>
              <a:gd name="connsiteY45" fmla="*/ 322060 h 567981"/>
              <a:gd name="connsiteX46" fmla="*/ 145992 w 608415"/>
              <a:gd name="connsiteY46" fmla="*/ 316832 h 567981"/>
              <a:gd name="connsiteX47" fmla="*/ 145224 w 608415"/>
              <a:gd name="connsiteY47" fmla="*/ 307453 h 567981"/>
              <a:gd name="connsiteX48" fmla="*/ 191162 w 608415"/>
              <a:gd name="connsiteY48" fmla="*/ 221999 h 567981"/>
              <a:gd name="connsiteX49" fmla="*/ 206192 w 608415"/>
              <a:gd name="connsiteY49" fmla="*/ 221999 h 567981"/>
              <a:gd name="connsiteX50" fmla="*/ 198677 w 608415"/>
              <a:gd name="connsiteY50" fmla="*/ 260881 h 567981"/>
              <a:gd name="connsiteX51" fmla="*/ 477975 w 608415"/>
              <a:gd name="connsiteY51" fmla="*/ 180012 h 567981"/>
              <a:gd name="connsiteX52" fmla="*/ 541731 w 608415"/>
              <a:gd name="connsiteY52" fmla="*/ 243733 h 567981"/>
              <a:gd name="connsiteX53" fmla="*/ 477975 w 608415"/>
              <a:gd name="connsiteY53" fmla="*/ 307454 h 567981"/>
              <a:gd name="connsiteX54" fmla="*/ 414219 w 608415"/>
              <a:gd name="connsiteY54" fmla="*/ 243733 h 567981"/>
              <a:gd name="connsiteX55" fmla="*/ 477975 w 608415"/>
              <a:gd name="connsiteY55" fmla="*/ 180012 h 567981"/>
              <a:gd name="connsiteX56" fmla="*/ 330328 w 608415"/>
              <a:gd name="connsiteY56" fmla="*/ 157714 h 567981"/>
              <a:gd name="connsiteX57" fmla="*/ 356626 w 608415"/>
              <a:gd name="connsiteY57" fmla="*/ 157714 h 567981"/>
              <a:gd name="connsiteX58" fmla="*/ 374773 w 608415"/>
              <a:gd name="connsiteY58" fmla="*/ 175667 h 567981"/>
              <a:gd name="connsiteX59" fmla="*/ 356626 w 608415"/>
              <a:gd name="connsiteY59" fmla="*/ 193773 h 567981"/>
              <a:gd name="connsiteX60" fmla="*/ 330328 w 608415"/>
              <a:gd name="connsiteY60" fmla="*/ 193773 h 567981"/>
              <a:gd name="connsiteX61" fmla="*/ 312181 w 608415"/>
              <a:gd name="connsiteY61" fmla="*/ 175667 h 567981"/>
              <a:gd name="connsiteX62" fmla="*/ 330328 w 608415"/>
              <a:gd name="connsiteY62" fmla="*/ 157714 h 567981"/>
              <a:gd name="connsiteX63" fmla="*/ 40707 w 608415"/>
              <a:gd name="connsiteY63" fmla="*/ 157714 h 567981"/>
              <a:gd name="connsiteX64" fmla="*/ 66975 w 608415"/>
              <a:gd name="connsiteY64" fmla="*/ 157714 h 567981"/>
              <a:gd name="connsiteX65" fmla="*/ 85102 w 608415"/>
              <a:gd name="connsiteY65" fmla="*/ 175667 h 567981"/>
              <a:gd name="connsiteX66" fmla="*/ 66975 w 608415"/>
              <a:gd name="connsiteY66" fmla="*/ 193773 h 567981"/>
              <a:gd name="connsiteX67" fmla="*/ 40707 w 608415"/>
              <a:gd name="connsiteY67" fmla="*/ 193773 h 567981"/>
              <a:gd name="connsiteX68" fmla="*/ 22581 w 608415"/>
              <a:gd name="connsiteY68" fmla="*/ 175667 h 567981"/>
              <a:gd name="connsiteX69" fmla="*/ 40707 w 608415"/>
              <a:gd name="connsiteY69" fmla="*/ 157714 h 567981"/>
              <a:gd name="connsiteX70" fmla="*/ 198642 w 608415"/>
              <a:gd name="connsiteY70" fmla="*/ 71059 h 567981"/>
              <a:gd name="connsiteX71" fmla="*/ 304490 w 608415"/>
              <a:gd name="connsiteY71" fmla="*/ 176784 h 567981"/>
              <a:gd name="connsiteX72" fmla="*/ 257634 w 608415"/>
              <a:gd name="connsiteY72" fmla="*/ 264557 h 567981"/>
              <a:gd name="connsiteX73" fmla="*/ 255176 w 608415"/>
              <a:gd name="connsiteY73" fmla="*/ 282050 h 567981"/>
              <a:gd name="connsiteX74" fmla="*/ 220457 w 608415"/>
              <a:gd name="connsiteY74" fmla="*/ 282050 h 567981"/>
              <a:gd name="connsiteX75" fmla="*/ 234129 w 608415"/>
              <a:gd name="connsiteY75" fmla="*/ 211771 h 567981"/>
              <a:gd name="connsiteX76" fmla="*/ 231518 w 608415"/>
              <a:gd name="connsiteY76" fmla="*/ 201336 h 567981"/>
              <a:gd name="connsiteX77" fmla="*/ 221686 w 608415"/>
              <a:gd name="connsiteY77" fmla="*/ 196579 h 567981"/>
              <a:gd name="connsiteX78" fmla="*/ 175598 w 608415"/>
              <a:gd name="connsiteY78" fmla="*/ 196579 h 567981"/>
              <a:gd name="connsiteX79" fmla="*/ 165766 w 608415"/>
              <a:gd name="connsiteY79" fmla="*/ 201336 h 567981"/>
              <a:gd name="connsiteX80" fmla="*/ 163001 w 608415"/>
              <a:gd name="connsiteY80" fmla="*/ 211771 h 567981"/>
              <a:gd name="connsiteX81" fmla="*/ 176673 w 608415"/>
              <a:gd name="connsiteY81" fmla="*/ 282050 h 567981"/>
              <a:gd name="connsiteX82" fmla="*/ 141954 w 608415"/>
              <a:gd name="connsiteY82" fmla="*/ 282050 h 567981"/>
              <a:gd name="connsiteX83" fmla="*/ 139650 w 608415"/>
              <a:gd name="connsiteY83" fmla="*/ 264557 h 567981"/>
              <a:gd name="connsiteX84" fmla="*/ 92794 w 608415"/>
              <a:gd name="connsiteY84" fmla="*/ 176784 h 567981"/>
              <a:gd name="connsiteX85" fmla="*/ 198642 w 608415"/>
              <a:gd name="connsiteY85" fmla="*/ 71059 h 567981"/>
              <a:gd name="connsiteX86" fmla="*/ 318052 w 608415"/>
              <a:gd name="connsiteY86" fmla="*/ 41704 h 567981"/>
              <a:gd name="connsiteX87" fmla="*/ 330801 w 608415"/>
              <a:gd name="connsiteY87" fmla="*/ 46996 h 567981"/>
              <a:gd name="connsiteX88" fmla="*/ 330801 w 608415"/>
              <a:gd name="connsiteY88" fmla="*/ 72461 h 567981"/>
              <a:gd name="connsiteX89" fmla="*/ 312215 w 608415"/>
              <a:gd name="connsiteY89" fmla="*/ 91023 h 567981"/>
              <a:gd name="connsiteX90" fmla="*/ 299466 w 608415"/>
              <a:gd name="connsiteY90" fmla="*/ 96392 h 567981"/>
              <a:gd name="connsiteX91" fmla="*/ 286717 w 608415"/>
              <a:gd name="connsiteY91" fmla="*/ 91023 h 567981"/>
              <a:gd name="connsiteX92" fmla="*/ 286717 w 608415"/>
              <a:gd name="connsiteY92" fmla="*/ 65558 h 567981"/>
              <a:gd name="connsiteX93" fmla="*/ 305303 w 608415"/>
              <a:gd name="connsiteY93" fmla="*/ 46996 h 567981"/>
              <a:gd name="connsiteX94" fmla="*/ 318052 w 608415"/>
              <a:gd name="connsiteY94" fmla="*/ 41704 h 567981"/>
              <a:gd name="connsiteX95" fmla="*/ 79186 w 608415"/>
              <a:gd name="connsiteY95" fmla="*/ 41704 h 567981"/>
              <a:gd name="connsiteX96" fmla="*/ 92025 w 608415"/>
              <a:gd name="connsiteY96" fmla="*/ 46996 h 567981"/>
              <a:gd name="connsiteX97" fmla="*/ 110630 w 608415"/>
              <a:gd name="connsiteY97" fmla="*/ 65558 h 567981"/>
              <a:gd name="connsiteX98" fmla="*/ 110630 w 608415"/>
              <a:gd name="connsiteY98" fmla="*/ 91023 h 567981"/>
              <a:gd name="connsiteX99" fmla="*/ 97868 w 608415"/>
              <a:gd name="connsiteY99" fmla="*/ 96392 h 567981"/>
              <a:gd name="connsiteX100" fmla="*/ 85106 w 608415"/>
              <a:gd name="connsiteY100" fmla="*/ 91023 h 567981"/>
              <a:gd name="connsiteX101" fmla="*/ 66348 w 608415"/>
              <a:gd name="connsiteY101" fmla="*/ 72461 h 567981"/>
              <a:gd name="connsiteX102" fmla="*/ 66348 w 608415"/>
              <a:gd name="connsiteY102" fmla="*/ 46996 h 567981"/>
              <a:gd name="connsiteX103" fmla="*/ 79186 w 608415"/>
              <a:gd name="connsiteY103" fmla="*/ 41704 h 567981"/>
              <a:gd name="connsiteX104" fmla="*/ 198647 w 608415"/>
              <a:gd name="connsiteY104" fmla="*/ 0 h 567981"/>
              <a:gd name="connsiteX105" fmla="*/ 216635 w 608415"/>
              <a:gd name="connsiteY105" fmla="*/ 17956 h 567981"/>
              <a:gd name="connsiteX106" fmla="*/ 216635 w 608415"/>
              <a:gd name="connsiteY106" fmla="*/ 44353 h 567981"/>
              <a:gd name="connsiteX107" fmla="*/ 198647 w 608415"/>
              <a:gd name="connsiteY107" fmla="*/ 62309 h 567981"/>
              <a:gd name="connsiteX108" fmla="*/ 180506 w 608415"/>
              <a:gd name="connsiteY108" fmla="*/ 44353 h 567981"/>
              <a:gd name="connsiteX109" fmla="*/ 180506 w 608415"/>
              <a:gd name="connsiteY109" fmla="*/ 17956 h 567981"/>
              <a:gd name="connsiteX110" fmla="*/ 198647 w 608415"/>
              <a:gd name="connsiteY110" fmla="*/ 0 h 567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608415" h="567981">
                <a:moveTo>
                  <a:pt x="11523" y="502143"/>
                </a:moveTo>
                <a:lnTo>
                  <a:pt x="596892" y="502143"/>
                </a:lnTo>
                <a:cubicBezTo>
                  <a:pt x="603191" y="502143"/>
                  <a:pt x="608415" y="507361"/>
                  <a:pt x="608415" y="513653"/>
                </a:cubicBezTo>
                <a:lnTo>
                  <a:pt x="608415" y="556471"/>
                </a:lnTo>
                <a:cubicBezTo>
                  <a:pt x="608415" y="562917"/>
                  <a:pt x="603191" y="567981"/>
                  <a:pt x="596892" y="567981"/>
                </a:cubicBezTo>
                <a:lnTo>
                  <a:pt x="11523" y="567981"/>
                </a:lnTo>
                <a:cubicBezTo>
                  <a:pt x="5224" y="567981"/>
                  <a:pt x="0" y="562917"/>
                  <a:pt x="0" y="556471"/>
                </a:cubicBezTo>
                <a:lnTo>
                  <a:pt x="0" y="513653"/>
                </a:lnTo>
                <a:cubicBezTo>
                  <a:pt x="0" y="507361"/>
                  <a:pt x="5224" y="502143"/>
                  <a:pt x="11523" y="502143"/>
                </a:cubicBezTo>
                <a:close/>
                <a:moveTo>
                  <a:pt x="155667" y="347676"/>
                </a:moveTo>
                <a:lnTo>
                  <a:pt x="241545" y="347676"/>
                </a:lnTo>
                <a:cubicBezTo>
                  <a:pt x="232327" y="361619"/>
                  <a:pt x="217118" y="370045"/>
                  <a:pt x="198683" y="370045"/>
                </a:cubicBezTo>
                <a:cubicBezTo>
                  <a:pt x="180247" y="370045"/>
                  <a:pt x="165038" y="361619"/>
                  <a:pt x="155667" y="347676"/>
                </a:cubicBezTo>
                <a:close/>
                <a:moveTo>
                  <a:pt x="427886" y="332483"/>
                </a:moveTo>
                <a:cubicBezTo>
                  <a:pt x="430190" y="332483"/>
                  <a:pt x="432341" y="333864"/>
                  <a:pt x="433263" y="336166"/>
                </a:cubicBezTo>
                <a:lnTo>
                  <a:pt x="471522" y="441136"/>
                </a:lnTo>
                <a:cubicBezTo>
                  <a:pt x="473673" y="447121"/>
                  <a:pt x="482277" y="447121"/>
                  <a:pt x="484428" y="441136"/>
                </a:cubicBezTo>
                <a:lnTo>
                  <a:pt x="522840" y="336166"/>
                </a:lnTo>
                <a:cubicBezTo>
                  <a:pt x="523762" y="333250"/>
                  <a:pt x="526835" y="331869"/>
                  <a:pt x="529755" y="332637"/>
                </a:cubicBezTo>
                <a:lnTo>
                  <a:pt x="563557" y="338315"/>
                </a:lnTo>
                <a:cubicBezTo>
                  <a:pt x="586758" y="345835"/>
                  <a:pt x="602276" y="367473"/>
                  <a:pt x="602276" y="391721"/>
                </a:cubicBezTo>
                <a:lnTo>
                  <a:pt x="602276" y="468607"/>
                </a:lnTo>
                <a:cubicBezTo>
                  <a:pt x="602276" y="473057"/>
                  <a:pt x="598742" y="476740"/>
                  <a:pt x="594133" y="476740"/>
                </a:cubicBezTo>
                <a:lnTo>
                  <a:pt x="361663" y="476740"/>
                </a:lnTo>
                <a:cubicBezTo>
                  <a:pt x="357208" y="476740"/>
                  <a:pt x="353674" y="473057"/>
                  <a:pt x="353674" y="468607"/>
                </a:cubicBezTo>
                <a:lnTo>
                  <a:pt x="353674" y="391874"/>
                </a:lnTo>
                <a:cubicBezTo>
                  <a:pt x="353674" y="367473"/>
                  <a:pt x="369192" y="345988"/>
                  <a:pt x="392393" y="338315"/>
                </a:cubicBezTo>
                <a:cubicBezTo>
                  <a:pt x="392393" y="338315"/>
                  <a:pt x="427271" y="332483"/>
                  <a:pt x="427886" y="332483"/>
                </a:cubicBezTo>
                <a:close/>
                <a:moveTo>
                  <a:pt x="469555" y="327706"/>
                </a:moveTo>
                <a:lnTo>
                  <a:pt x="486466" y="327706"/>
                </a:lnTo>
                <a:cubicBezTo>
                  <a:pt x="488771" y="327706"/>
                  <a:pt x="490924" y="328627"/>
                  <a:pt x="492461" y="330161"/>
                </a:cubicBezTo>
                <a:cubicBezTo>
                  <a:pt x="494921" y="332770"/>
                  <a:pt x="495228" y="336452"/>
                  <a:pt x="493537" y="339368"/>
                </a:cubicBezTo>
                <a:lnTo>
                  <a:pt x="484467" y="353024"/>
                </a:lnTo>
                <a:lnTo>
                  <a:pt x="488771" y="388623"/>
                </a:lnTo>
                <a:lnTo>
                  <a:pt x="480470" y="410719"/>
                </a:lnTo>
                <a:cubicBezTo>
                  <a:pt x="479548" y="413020"/>
                  <a:pt x="476473" y="413020"/>
                  <a:pt x="475551" y="410719"/>
                </a:cubicBezTo>
                <a:lnTo>
                  <a:pt x="467249" y="388623"/>
                </a:lnTo>
                <a:lnTo>
                  <a:pt x="471553" y="353024"/>
                </a:lnTo>
                <a:lnTo>
                  <a:pt x="462483" y="339368"/>
                </a:lnTo>
                <a:cubicBezTo>
                  <a:pt x="460792" y="336452"/>
                  <a:pt x="461100" y="332770"/>
                  <a:pt x="463559" y="330161"/>
                </a:cubicBezTo>
                <a:cubicBezTo>
                  <a:pt x="465097" y="328627"/>
                  <a:pt x="467249" y="327706"/>
                  <a:pt x="469555" y="327706"/>
                </a:cubicBezTo>
                <a:close/>
                <a:moveTo>
                  <a:pt x="145224" y="307453"/>
                </a:moveTo>
                <a:lnTo>
                  <a:pt x="252131" y="307453"/>
                </a:lnTo>
                <a:cubicBezTo>
                  <a:pt x="251670" y="311297"/>
                  <a:pt x="251363" y="314526"/>
                  <a:pt x="251209" y="316832"/>
                </a:cubicBezTo>
                <a:cubicBezTo>
                  <a:pt x="251209" y="318677"/>
                  <a:pt x="250902" y="320368"/>
                  <a:pt x="250748" y="322060"/>
                </a:cubicBezTo>
                <a:lnTo>
                  <a:pt x="146606" y="322060"/>
                </a:lnTo>
                <a:cubicBezTo>
                  <a:pt x="146299" y="320368"/>
                  <a:pt x="146145" y="318677"/>
                  <a:pt x="145992" y="316832"/>
                </a:cubicBezTo>
                <a:cubicBezTo>
                  <a:pt x="145838" y="314526"/>
                  <a:pt x="145531" y="311297"/>
                  <a:pt x="145224" y="307453"/>
                </a:cubicBezTo>
                <a:close/>
                <a:moveTo>
                  <a:pt x="191162" y="221999"/>
                </a:moveTo>
                <a:lnTo>
                  <a:pt x="206192" y="221999"/>
                </a:lnTo>
                <a:lnTo>
                  <a:pt x="198677" y="260881"/>
                </a:lnTo>
                <a:close/>
                <a:moveTo>
                  <a:pt x="477975" y="180012"/>
                </a:moveTo>
                <a:cubicBezTo>
                  <a:pt x="513186" y="180012"/>
                  <a:pt x="541731" y="208541"/>
                  <a:pt x="541731" y="243733"/>
                </a:cubicBezTo>
                <a:cubicBezTo>
                  <a:pt x="541731" y="278925"/>
                  <a:pt x="513186" y="307454"/>
                  <a:pt x="477975" y="307454"/>
                </a:cubicBezTo>
                <a:cubicBezTo>
                  <a:pt x="442764" y="307454"/>
                  <a:pt x="414219" y="278925"/>
                  <a:pt x="414219" y="243733"/>
                </a:cubicBezTo>
                <a:cubicBezTo>
                  <a:pt x="414219" y="208541"/>
                  <a:pt x="442764" y="180012"/>
                  <a:pt x="477975" y="180012"/>
                </a:cubicBezTo>
                <a:close/>
                <a:moveTo>
                  <a:pt x="330328" y="157714"/>
                </a:moveTo>
                <a:lnTo>
                  <a:pt x="356626" y="157714"/>
                </a:lnTo>
                <a:cubicBezTo>
                  <a:pt x="366622" y="157714"/>
                  <a:pt x="374773" y="165693"/>
                  <a:pt x="374773" y="175667"/>
                </a:cubicBezTo>
                <a:cubicBezTo>
                  <a:pt x="374773" y="185640"/>
                  <a:pt x="366622" y="193773"/>
                  <a:pt x="356626" y="193773"/>
                </a:cubicBezTo>
                <a:lnTo>
                  <a:pt x="330328" y="193773"/>
                </a:lnTo>
                <a:cubicBezTo>
                  <a:pt x="320332" y="193773"/>
                  <a:pt x="312181" y="185640"/>
                  <a:pt x="312181" y="175667"/>
                </a:cubicBezTo>
                <a:cubicBezTo>
                  <a:pt x="312181" y="165693"/>
                  <a:pt x="320332" y="157714"/>
                  <a:pt x="330328" y="157714"/>
                </a:cubicBezTo>
                <a:close/>
                <a:moveTo>
                  <a:pt x="40707" y="157714"/>
                </a:moveTo>
                <a:lnTo>
                  <a:pt x="66975" y="157714"/>
                </a:lnTo>
                <a:cubicBezTo>
                  <a:pt x="76960" y="157714"/>
                  <a:pt x="85102" y="165693"/>
                  <a:pt x="85102" y="175667"/>
                </a:cubicBezTo>
                <a:cubicBezTo>
                  <a:pt x="85102" y="185640"/>
                  <a:pt x="76960" y="193773"/>
                  <a:pt x="66975" y="193773"/>
                </a:cubicBezTo>
                <a:lnTo>
                  <a:pt x="40707" y="193773"/>
                </a:lnTo>
                <a:cubicBezTo>
                  <a:pt x="30722" y="193773"/>
                  <a:pt x="22581" y="185640"/>
                  <a:pt x="22581" y="175667"/>
                </a:cubicBezTo>
                <a:cubicBezTo>
                  <a:pt x="22581" y="165693"/>
                  <a:pt x="30722" y="157714"/>
                  <a:pt x="40707" y="157714"/>
                </a:cubicBezTo>
                <a:close/>
                <a:moveTo>
                  <a:pt x="198642" y="71059"/>
                </a:moveTo>
                <a:cubicBezTo>
                  <a:pt x="257019" y="71059"/>
                  <a:pt x="304490" y="118474"/>
                  <a:pt x="304490" y="176784"/>
                </a:cubicBezTo>
                <a:cubicBezTo>
                  <a:pt x="304490" y="212231"/>
                  <a:pt x="286669" y="245069"/>
                  <a:pt x="257634" y="264557"/>
                </a:cubicBezTo>
                <a:cubicBezTo>
                  <a:pt x="256712" y="270848"/>
                  <a:pt x="255944" y="276679"/>
                  <a:pt x="255176" y="282050"/>
                </a:cubicBezTo>
                <a:lnTo>
                  <a:pt x="220457" y="282050"/>
                </a:lnTo>
                <a:lnTo>
                  <a:pt x="234129" y="211771"/>
                </a:lnTo>
                <a:cubicBezTo>
                  <a:pt x="234897" y="208088"/>
                  <a:pt x="233976" y="204252"/>
                  <a:pt x="231518" y="201336"/>
                </a:cubicBezTo>
                <a:cubicBezTo>
                  <a:pt x="229060" y="198267"/>
                  <a:pt x="225526" y="196579"/>
                  <a:pt x="221686" y="196579"/>
                </a:cubicBezTo>
                <a:lnTo>
                  <a:pt x="175598" y="196579"/>
                </a:lnTo>
                <a:cubicBezTo>
                  <a:pt x="171757" y="196579"/>
                  <a:pt x="168224" y="198267"/>
                  <a:pt x="165766" y="201336"/>
                </a:cubicBezTo>
                <a:cubicBezTo>
                  <a:pt x="163308" y="204252"/>
                  <a:pt x="162386" y="208088"/>
                  <a:pt x="163001" y="211771"/>
                </a:cubicBezTo>
                <a:lnTo>
                  <a:pt x="176673" y="282050"/>
                </a:lnTo>
                <a:lnTo>
                  <a:pt x="141954" y="282050"/>
                </a:lnTo>
                <a:cubicBezTo>
                  <a:pt x="141339" y="276679"/>
                  <a:pt x="140571" y="270848"/>
                  <a:pt x="139650" y="264557"/>
                </a:cubicBezTo>
                <a:cubicBezTo>
                  <a:pt x="110461" y="245069"/>
                  <a:pt x="92794" y="212231"/>
                  <a:pt x="92794" y="176784"/>
                </a:cubicBezTo>
                <a:cubicBezTo>
                  <a:pt x="92794" y="118474"/>
                  <a:pt x="140264" y="71059"/>
                  <a:pt x="198642" y="71059"/>
                </a:cubicBezTo>
                <a:close/>
                <a:moveTo>
                  <a:pt x="318052" y="41704"/>
                </a:moveTo>
                <a:cubicBezTo>
                  <a:pt x="322660" y="41704"/>
                  <a:pt x="327268" y="43468"/>
                  <a:pt x="330801" y="46996"/>
                </a:cubicBezTo>
                <a:cubicBezTo>
                  <a:pt x="337867" y="54053"/>
                  <a:pt x="337867" y="65405"/>
                  <a:pt x="330801" y="72461"/>
                </a:cubicBezTo>
                <a:lnTo>
                  <a:pt x="312215" y="91023"/>
                </a:lnTo>
                <a:cubicBezTo>
                  <a:pt x="308682" y="94551"/>
                  <a:pt x="304074" y="96392"/>
                  <a:pt x="299466" y="96392"/>
                </a:cubicBezTo>
                <a:cubicBezTo>
                  <a:pt x="294858" y="96392"/>
                  <a:pt x="290249" y="94551"/>
                  <a:pt x="286717" y="91023"/>
                </a:cubicBezTo>
                <a:cubicBezTo>
                  <a:pt x="279651" y="83966"/>
                  <a:pt x="279651" y="72614"/>
                  <a:pt x="286717" y="65558"/>
                </a:cubicBezTo>
                <a:lnTo>
                  <a:pt x="305303" y="46996"/>
                </a:lnTo>
                <a:cubicBezTo>
                  <a:pt x="308836" y="43468"/>
                  <a:pt x="313444" y="41704"/>
                  <a:pt x="318052" y="41704"/>
                </a:cubicBezTo>
                <a:close/>
                <a:moveTo>
                  <a:pt x="79186" y="41704"/>
                </a:moveTo>
                <a:cubicBezTo>
                  <a:pt x="83838" y="41704"/>
                  <a:pt x="88489" y="43468"/>
                  <a:pt x="92025" y="46996"/>
                </a:cubicBezTo>
                <a:lnTo>
                  <a:pt x="110630" y="65558"/>
                </a:lnTo>
                <a:cubicBezTo>
                  <a:pt x="117703" y="72614"/>
                  <a:pt x="117703" y="83966"/>
                  <a:pt x="110630" y="91023"/>
                </a:cubicBezTo>
                <a:cubicBezTo>
                  <a:pt x="107093" y="94551"/>
                  <a:pt x="102481" y="96392"/>
                  <a:pt x="97868" y="96392"/>
                </a:cubicBezTo>
                <a:cubicBezTo>
                  <a:pt x="93255" y="96392"/>
                  <a:pt x="88643" y="94551"/>
                  <a:pt x="85106" y="91023"/>
                </a:cubicBezTo>
                <a:lnTo>
                  <a:pt x="66348" y="72461"/>
                </a:lnTo>
                <a:cubicBezTo>
                  <a:pt x="59275" y="65405"/>
                  <a:pt x="59275" y="54053"/>
                  <a:pt x="66348" y="46996"/>
                </a:cubicBezTo>
                <a:cubicBezTo>
                  <a:pt x="69884" y="43468"/>
                  <a:pt x="74535" y="41704"/>
                  <a:pt x="79186" y="41704"/>
                </a:cubicBezTo>
                <a:close/>
                <a:moveTo>
                  <a:pt x="198647" y="0"/>
                </a:moveTo>
                <a:cubicBezTo>
                  <a:pt x="208640" y="0"/>
                  <a:pt x="216635" y="7980"/>
                  <a:pt x="216635" y="17956"/>
                </a:cubicBezTo>
                <a:lnTo>
                  <a:pt x="216635" y="44353"/>
                </a:lnTo>
                <a:cubicBezTo>
                  <a:pt x="216635" y="54328"/>
                  <a:pt x="208640" y="62309"/>
                  <a:pt x="198647" y="62309"/>
                </a:cubicBezTo>
                <a:cubicBezTo>
                  <a:pt x="188654" y="62309"/>
                  <a:pt x="180506" y="54328"/>
                  <a:pt x="180506" y="44353"/>
                </a:cubicBezTo>
                <a:lnTo>
                  <a:pt x="180506" y="17956"/>
                </a:lnTo>
                <a:cubicBezTo>
                  <a:pt x="180506" y="7980"/>
                  <a:pt x="188654" y="0"/>
                  <a:pt x="198647" y="0"/>
                </a:cubicBezTo>
                <a:close/>
              </a:path>
            </a:pathLst>
          </a:custGeom>
          <a:solidFill>
            <a:schemeClr val="tx1"/>
          </a:solidFill>
          <a:ln>
            <a:solidFill>
              <a:schemeClr val="tx1"/>
            </a:solidFill>
          </a:ln>
        </p:spPr>
      </p:sp>
      <p:sp>
        <p:nvSpPr>
          <p:cNvPr id="27" name="26 Rectángulo"/>
          <p:cNvSpPr/>
          <p:nvPr/>
        </p:nvSpPr>
        <p:spPr>
          <a:xfrm>
            <a:off x="8863481" y="3146192"/>
            <a:ext cx="2920357"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
            <a:r>
              <a:rPr lang="es-MX" sz="1200" dirty="0">
                <a:latin typeface="Andalus" panose="02020603050405020304" pitchFamily="18" charset="-78"/>
                <a:cs typeface="Andalus" panose="02020603050405020304" pitchFamily="18" charset="-78"/>
              </a:rPr>
              <a:t>El </a:t>
            </a:r>
            <a:r>
              <a:rPr lang="es-MX" sz="1200" dirty="0" smtClean="0">
                <a:latin typeface="Andalus" panose="02020603050405020304" pitchFamily="18" charset="-78"/>
                <a:cs typeface="Andalus" panose="02020603050405020304" pitchFamily="18" charset="-78"/>
              </a:rPr>
              <a:t>GAD </a:t>
            </a:r>
            <a:r>
              <a:rPr lang="es-MX" sz="1200" dirty="0">
                <a:latin typeface="Andalus" panose="02020603050405020304" pitchFamily="18" charset="-78"/>
                <a:cs typeface="Andalus" panose="02020603050405020304" pitchFamily="18" charset="-78"/>
              </a:rPr>
              <a:t>Municipal de Antonio Ante debe </a:t>
            </a:r>
            <a:r>
              <a:rPr lang="es-MX" sz="1200" dirty="0" smtClean="0">
                <a:latin typeface="Andalus" panose="02020603050405020304" pitchFamily="18" charset="-78"/>
                <a:cs typeface="Andalus" panose="02020603050405020304" pitchFamily="18" charset="-78"/>
              </a:rPr>
              <a:t>implementar</a:t>
            </a:r>
            <a:r>
              <a:rPr lang="es-MX" sz="1200" dirty="0">
                <a:latin typeface="Andalus" panose="02020603050405020304" pitchFamily="18" charset="-78"/>
                <a:cs typeface="Andalus" panose="02020603050405020304" pitchFamily="18" charset="-78"/>
              </a:rPr>
              <a:t>, por ejemplo dentro del mismo departamento de rentas una sub área o un responsable directo que maneje el monitoreo, acceso, información de las Mipymes con el fin de que la información que se recabe a futuro se cualitativa y cuantitativa para la toma de decisiones y estrategias a cumplir del administrador en curso.</a:t>
            </a:r>
          </a:p>
        </p:txBody>
      </p:sp>
      <p:sp>
        <p:nvSpPr>
          <p:cNvPr id="28" name="Shape 5970"/>
          <p:cNvSpPr/>
          <p:nvPr/>
        </p:nvSpPr>
        <p:spPr>
          <a:xfrm flipV="1">
            <a:off x="10703718" y="1772816"/>
            <a:ext cx="1" cy="878416"/>
          </a:xfrm>
          <a:prstGeom prst="line">
            <a:avLst/>
          </a:prstGeom>
          <a:ln>
            <a:tailEnd type="triangle"/>
          </a:ln>
        </p:spPr>
        <p:style>
          <a:lnRef idx="3">
            <a:schemeClr val="accent2"/>
          </a:lnRef>
          <a:fillRef idx="0">
            <a:schemeClr val="accent2"/>
          </a:fillRef>
          <a:effectRef idx="2">
            <a:schemeClr val="accent2"/>
          </a:effectRef>
          <a:fontRef idx="minor">
            <a:schemeClr val="tx1"/>
          </a:fontRef>
        </p:style>
        <p:txBody>
          <a:bodyPr lIns="0" tIns="0" rIns="0" bIns="0"/>
          <a:lstStyle/>
          <a:p>
            <a:pPr defTabSz="342900">
              <a:defRPr sz="1200">
                <a:latin typeface="Helvetica"/>
                <a:ea typeface="Helvetica"/>
                <a:cs typeface="Helvetica"/>
                <a:sym typeface="Helvetica"/>
              </a:defRPr>
            </a:pPr>
            <a:endParaRPr sz="900">
              <a:latin typeface="+mj-lt"/>
            </a:endParaRPr>
          </a:p>
        </p:txBody>
      </p:sp>
      <p:sp>
        <p:nvSpPr>
          <p:cNvPr id="29" name="contract_126249"/>
          <p:cNvSpPr>
            <a:spLocks noChangeAspect="1"/>
          </p:cNvSpPr>
          <p:nvPr/>
        </p:nvSpPr>
        <p:spPr bwMode="auto">
          <a:xfrm>
            <a:off x="10281951" y="447396"/>
            <a:ext cx="1147190" cy="1080000"/>
          </a:xfrm>
          <a:custGeom>
            <a:avLst/>
            <a:gdLst>
              <a:gd name="connsiteX0" fmla="*/ 87165 w 606240"/>
              <a:gd name="connsiteY0" fmla="*/ 422475 h 570733"/>
              <a:gd name="connsiteX1" fmla="*/ 331445 w 606240"/>
              <a:gd name="connsiteY1" fmla="*/ 422475 h 570733"/>
              <a:gd name="connsiteX2" fmla="*/ 319381 w 606240"/>
              <a:gd name="connsiteY2" fmla="*/ 455711 h 570733"/>
              <a:gd name="connsiteX3" fmla="*/ 87165 w 606240"/>
              <a:gd name="connsiteY3" fmla="*/ 455711 h 570733"/>
              <a:gd name="connsiteX4" fmla="*/ 70424 w 606240"/>
              <a:gd name="connsiteY4" fmla="*/ 439093 h 570733"/>
              <a:gd name="connsiteX5" fmla="*/ 87165 w 606240"/>
              <a:gd name="connsiteY5" fmla="*/ 422475 h 570733"/>
              <a:gd name="connsiteX6" fmla="*/ 87162 w 606240"/>
              <a:gd name="connsiteY6" fmla="*/ 355932 h 570733"/>
              <a:gd name="connsiteX7" fmla="*/ 362071 w 606240"/>
              <a:gd name="connsiteY7" fmla="*/ 355932 h 570733"/>
              <a:gd name="connsiteX8" fmla="*/ 353188 w 606240"/>
              <a:gd name="connsiteY8" fmla="*/ 373871 h 570733"/>
              <a:gd name="connsiteX9" fmla="*/ 345988 w 606240"/>
              <a:gd name="connsiteY9" fmla="*/ 389380 h 570733"/>
              <a:gd name="connsiteX10" fmla="*/ 87162 w 606240"/>
              <a:gd name="connsiteY10" fmla="*/ 389380 h 570733"/>
              <a:gd name="connsiteX11" fmla="*/ 70424 w 606240"/>
              <a:gd name="connsiteY11" fmla="*/ 372656 h 570733"/>
              <a:gd name="connsiteX12" fmla="*/ 87162 w 606240"/>
              <a:gd name="connsiteY12" fmla="*/ 355932 h 570733"/>
              <a:gd name="connsiteX13" fmla="*/ 87163 w 606240"/>
              <a:gd name="connsiteY13" fmla="*/ 289389 h 570733"/>
              <a:gd name="connsiteX14" fmla="*/ 367701 w 606240"/>
              <a:gd name="connsiteY14" fmla="*/ 289389 h 570733"/>
              <a:gd name="connsiteX15" fmla="*/ 384440 w 606240"/>
              <a:gd name="connsiteY15" fmla="*/ 306089 h 570733"/>
              <a:gd name="connsiteX16" fmla="*/ 367795 w 606240"/>
              <a:gd name="connsiteY16" fmla="*/ 322696 h 570733"/>
              <a:gd name="connsiteX17" fmla="*/ 87163 w 606240"/>
              <a:gd name="connsiteY17" fmla="*/ 322696 h 570733"/>
              <a:gd name="connsiteX18" fmla="*/ 70424 w 606240"/>
              <a:gd name="connsiteY18" fmla="*/ 306089 h 570733"/>
              <a:gd name="connsiteX19" fmla="*/ 87163 w 606240"/>
              <a:gd name="connsiteY19" fmla="*/ 289389 h 570733"/>
              <a:gd name="connsiteX20" fmla="*/ 212536 w 606240"/>
              <a:gd name="connsiteY20" fmla="*/ 222916 h 570733"/>
              <a:gd name="connsiteX21" fmla="*/ 369182 w 606240"/>
              <a:gd name="connsiteY21" fmla="*/ 222916 h 570733"/>
              <a:gd name="connsiteX22" fmla="*/ 385922 w 606240"/>
              <a:gd name="connsiteY22" fmla="*/ 239616 h 570733"/>
              <a:gd name="connsiteX23" fmla="*/ 369182 w 606240"/>
              <a:gd name="connsiteY23" fmla="*/ 256223 h 570733"/>
              <a:gd name="connsiteX24" fmla="*/ 212536 w 606240"/>
              <a:gd name="connsiteY24" fmla="*/ 256223 h 570733"/>
              <a:gd name="connsiteX25" fmla="*/ 195889 w 606240"/>
              <a:gd name="connsiteY25" fmla="*/ 239616 h 570733"/>
              <a:gd name="connsiteX26" fmla="*/ 212536 w 606240"/>
              <a:gd name="connsiteY26" fmla="*/ 222916 h 570733"/>
              <a:gd name="connsiteX27" fmla="*/ 551652 w 606240"/>
              <a:gd name="connsiteY27" fmla="*/ 116932 h 570733"/>
              <a:gd name="connsiteX28" fmla="*/ 567829 w 606240"/>
              <a:gd name="connsiteY28" fmla="*/ 121601 h 570733"/>
              <a:gd name="connsiteX29" fmla="*/ 583444 w 606240"/>
              <a:gd name="connsiteY29" fmla="*/ 152602 h 570733"/>
              <a:gd name="connsiteX30" fmla="*/ 581948 w 606240"/>
              <a:gd name="connsiteY30" fmla="*/ 158391 h 570733"/>
              <a:gd name="connsiteX31" fmla="*/ 575403 w 606240"/>
              <a:gd name="connsiteY31" fmla="*/ 175946 h 570733"/>
              <a:gd name="connsiteX32" fmla="*/ 590738 w 606240"/>
              <a:gd name="connsiteY32" fmla="*/ 184817 h 570733"/>
              <a:gd name="connsiteX33" fmla="*/ 600276 w 606240"/>
              <a:gd name="connsiteY33" fmla="*/ 190326 h 570733"/>
              <a:gd name="connsiteX34" fmla="*/ 604764 w 606240"/>
              <a:gd name="connsiteY34" fmla="*/ 206760 h 570733"/>
              <a:gd name="connsiteX35" fmla="*/ 523786 w 606240"/>
              <a:gd name="connsiteY35" fmla="*/ 345890 h 570733"/>
              <a:gd name="connsiteX36" fmla="*/ 521168 w 606240"/>
              <a:gd name="connsiteY36" fmla="*/ 347010 h 570733"/>
              <a:gd name="connsiteX37" fmla="*/ 510602 w 606240"/>
              <a:gd name="connsiteY37" fmla="*/ 323293 h 570733"/>
              <a:gd name="connsiteX38" fmla="*/ 579891 w 606240"/>
              <a:gd name="connsiteY38" fmla="*/ 204145 h 570733"/>
              <a:gd name="connsiteX39" fmla="*/ 565678 w 606240"/>
              <a:gd name="connsiteY39" fmla="*/ 195928 h 570733"/>
              <a:gd name="connsiteX40" fmla="*/ 559226 w 606240"/>
              <a:gd name="connsiteY40" fmla="*/ 207227 h 570733"/>
              <a:gd name="connsiteX41" fmla="*/ 524067 w 606240"/>
              <a:gd name="connsiteY41" fmla="*/ 266240 h 570733"/>
              <a:gd name="connsiteX42" fmla="*/ 497043 w 606240"/>
              <a:gd name="connsiteY42" fmla="*/ 309566 h 570733"/>
              <a:gd name="connsiteX43" fmla="*/ 384833 w 606240"/>
              <a:gd name="connsiteY43" fmla="*/ 463356 h 570733"/>
              <a:gd name="connsiteX44" fmla="*/ 356500 w 606240"/>
              <a:gd name="connsiteY44" fmla="*/ 490435 h 570733"/>
              <a:gd name="connsiteX45" fmla="*/ 343128 w 606240"/>
              <a:gd name="connsiteY45" fmla="*/ 494450 h 570733"/>
              <a:gd name="connsiteX46" fmla="*/ 340323 w 606240"/>
              <a:gd name="connsiteY46" fmla="*/ 480911 h 570733"/>
              <a:gd name="connsiteX47" fmla="*/ 342661 w 606240"/>
              <a:gd name="connsiteY47" fmla="*/ 468679 h 570733"/>
              <a:gd name="connsiteX48" fmla="*/ 376791 w 606240"/>
              <a:gd name="connsiteY48" fmla="*/ 385388 h 570733"/>
              <a:gd name="connsiteX49" fmla="*/ 441686 w 606240"/>
              <a:gd name="connsiteY49" fmla="*/ 265120 h 570733"/>
              <a:gd name="connsiteX50" fmla="*/ 463099 w 606240"/>
              <a:gd name="connsiteY50" fmla="*/ 229543 h 570733"/>
              <a:gd name="connsiteX51" fmla="*/ 517708 w 606240"/>
              <a:gd name="connsiteY51" fmla="*/ 144758 h 570733"/>
              <a:gd name="connsiteX52" fmla="*/ 536316 w 606240"/>
              <a:gd name="connsiteY52" fmla="*/ 124029 h 570733"/>
              <a:gd name="connsiteX53" fmla="*/ 551652 w 606240"/>
              <a:gd name="connsiteY53" fmla="*/ 116932 h 570733"/>
              <a:gd name="connsiteX54" fmla="*/ 133805 w 606240"/>
              <a:gd name="connsiteY54" fmla="*/ 87970 h 570733"/>
              <a:gd name="connsiteX55" fmla="*/ 144376 w 606240"/>
              <a:gd name="connsiteY55" fmla="*/ 98240 h 570733"/>
              <a:gd name="connsiteX56" fmla="*/ 151860 w 606240"/>
              <a:gd name="connsiteY56" fmla="*/ 106736 h 570733"/>
              <a:gd name="connsiteX57" fmla="*/ 168230 w 606240"/>
              <a:gd name="connsiteY57" fmla="*/ 111310 h 570733"/>
              <a:gd name="connsiteX58" fmla="*/ 171317 w 606240"/>
              <a:gd name="connsiteY58" fmla="*/ 117566 h 570733"/>
              <a:gd name="connsiteX59" fmla="*/ 167575 w 606240"/>
              <a:gd name="connsiteY59" fmla="*/ 131103 h 570733"/>
              <a:gd name="connsiteX60" fmla="*/ 160840 w 606240"/>
              <a:gd name="connsiteY60" fmla="*/ 134091 h 570733"/>
              <a:gd name="connsiteX61" fmla="*/ 135021 w 606240"/>
              <a:gd name="connsiteY61" fmla="*/ 129423 h 570733"/>
              <a:gd name="connsiteX62" fmla="*/ 128193 w 606240"/>
              <a:gd name="connsiteY62" fmla="*/ 130917 h 570733"/>
              <a:gd name="connsiteX63" fmla="*/ 126041 w 606240"/>
              <a:gd name="connsiteY63" fmla="*/ 148189 h 570733"/>
              <a:gd name="connsiteX64" fmla="*/ 137267 w 606240"/>
              <a:gd name="connsiteY64" fmla="*/ 154257 h 570733"/>
              <a:gd name="connsiteX65" fmla="*/ 157846 w 606240"/>
              <a:gd name="connsiteY65" fmla="*/ 163220 h 570733"/>
              <a:gd name="connsiteX66" fmla="*/ 170475 w 606240"/>
              <a:gd name="connsiteY66" fmla="*/ 218678 h 570733"/>
              <a:gd name="connsiteX67" fmla="*/ 150363 w 606240"/>
              <a:gd name="connsiteY67" fmla="*/ 231935 h 570733"/>
              <a:gd name="connsiteX68" fmla="*/ 145499 w 606240"/>
              <a:gd name="connsiteY68" fmla="*/ 238471 h 570733"/>
              <a:gd name="connsiteX69" fmla="*/ 145592 w 606240"/>
              <a:gd name="connsiteY69" fmla="*/ 249114 h 570733"/>
              <a:gd name="connsiteX70" fmla="*/ 140915 w 606240"/>
              <a:gd name="connsiteY70" fmla="*/ 254249 h 570733"/>
              <a:gd name="connsiteX71" fmla="*/ 129315 w 606240"/>
              <a:gd name="connsiteY71" fmla="*/ 254529 h 570733"/>
              <a:gd name="connsiteX72" fmla="*/ 124170 w 606240"/>
              <a:gd name="connsiteY72" fmla="*/ 249301 h 570733"/>
              <a:gd name="connsiteX73" fmla="*/ 123890 w 606240"/>
              <a:gd name="connsiteY73" fmla="*/ 241458 h 570733"/>
              <a:gd name="connsiteX74" fmla="*/ 117903 w 606240"/>
              <a:gd name="connsiteY74" fmla="*/ 234549 h 570733"/>
              <a:gd name="connsiteX75" fmla="*/ 97229 w 606240"/>
              <a:gd name="connsiteY75" fmla="*/ 228948 h 570733"/>
              <a:gd name="connsiteX76" fmla="*/ 92833 w 606240"/>
              <a:gd name="connsiteY76" fmla="*/ 219891 h 570733"/>
              <a:gd name="connsiteX77" fmla="*/ 96107 w 606240"/>
              <a:gd name="connsiteY77" fmla="*/ 207941 h 570733"/>
              <a:gd name="connsiteX78" fmla="*/ 102936 w 606240"/>
              <a:gd name="connsiteY78" fmla="*/ 204860 h 570733"/>
              <a:gd name="connsiteX79" fmla="*/ 126041 w 606240"/>
              <a:gd name="connsiteY79" fmla="*/ 211302 h 570733"/>
              <a:gd name="connsiteX80" fmla="*/ 141008 w 606240"/>
              <a:gd name="connsiteY80" fmla="*/ 209061 h 570733"/>
              <a:gd name="connsiteX81" fmla="*/ 143534 w 606240"/>
              <a:gd name="connsiteY81" fmla="*/ 188521 h 570733"/>
              <a:gd name="connsiteX82" fmla="*/ 134928 w 606240"/>
              <a:gd name="connsiteY82" fmla="*/ 183667 h 570733"/>
              <a:gd name="connsiteX83" fmla="*/ 111355 w 606240"/>
              <a:gd name="connsiteY83" fmla="*/ 173490 h 570733"/>
              <a:gd name="connsiteX84" fmla="*/ 92084 w 606240"/>
              <a:gd name="connsiteY84" fmla="*/ 142120 h 570733"/>
              <a:gd name="connsiteX85" fmla="*/ 117154 w 606240"/>
              <a:gd name="connsiteY85" fmla="*/ 109350 h 570733"/>
              <a:gd name="connsiteX86" fmla="*/ 123515 w 606240"/>
              <a:gd name="connsiteY86" fmla="*/ 100667 h 570733"/>
              <a:gd name="connsiteX87" fmla="*/ 123422 w 606240"/>
              <a:gd name="connsiteY87" fmla="*/ 94038 h 570733"/>
              <a:gd name="connsiteX88" fmla="*/ 129128 w 606240"/>
              <a:gd name="connsiteY88" fmla="*/ 88063 h 570733"/>
              <a:gd name="connsiteX89" fmla="*/ 133805 w 606240"/>
              <a:gd name="connsiteY89" fmla="*/ 87970 h 570733"/>
              <a:gd name="connsiteX90" fmla="*/ 70698 w 606240"/>
              <a:gd name="connsiteY90" fmla="*/ 0 h 570733"/>
              <a:gd name="connsiteX91" fmla="*/ 302245 w 606240"/>
              <a:gd name="connsiteY91" fmla="*/ 0 h 570733"/>
              <a:gd name="connsiteX92" fmla="*/ 314215 w 606240"/>
              <a:gd name="connsiteY92" fmla="*/ 2428 h 570733"/>
              <a:gd name="connsiteX93" fmla="*/ 324409 w 606240"/>
              <a:gd name="connsiteY93" fmla="*/ 8964 h 570733"/>
              <a:gd name="connsiteX94" fmla="*/ 445045 w 606240"/>
              <a:gd name="connsiteY94" fmla="*/ 124754 h 570733"/>
              <a:gd name="connsiteX95" fmla="*/ 452246 w 606240"/>
              <a:gd name="connsiteY95" fmla="*/ 135213 h 570733"/>
              <a:gd name="connsiteX96" fmla="*/ 454770 w 606240"/>
              <a:gd name="connsiteY96" fmla="*/ 147726 h 570733"/>
              <a:gd name="connsiteX97" fmla="*/ 454770 w 606240"/>
              <a:gd name="connsiteY97" fmla="*/ 193108 h 570733"/>
              <a:gd name="connsiteX98" fmla="*/ 452246 w 606240"/>
              <a:gd name="connsiteY98" fmla="*/ 197123 h 570733"/>
              <a:gd name="connsiteX99" fmla="*/ 425780 w 606240"/>
              <a:gd name="connsiteY99" fmla="*/ 240731 h 570733"/>
              <a:gd name="connsiteX100" fmla="*/ 422788 w 606240"/>
              <a:gd name="connsiteY100" fmla="*/ 245400 h 570733"/>
              <a:gd name="connsiteX101" fmla="*/ 421479 w 606240"/>
              <a:gd name="connsiteY101" fmla="*/ 247828 h 570733"/>
              <a:gd name="connsiteX102" fmla="*/ 421479 w 606240"/>
              <a:gd name="connsiteY102" fmla="*/ 157811 h 570733"/>
              <a:gd name="connsiteX103" fmla="*/ 362376 w 606240"/>
              <a:gd name="connsiteY103" fmla="*/ 157811 h 570733"/>
              <a:gd name="connsiteX104" fmla="*/ 291678 w 606240"/>
              <a:gd name="connsiteY104" fmla="*/ 87216 h 570733"/>
              <a:gd name="connsiteX105" fmla="*/ 291678 w 606240"/>
              <a:gd name="connsiteY105" fmla="*/ 33150 h 570733"/>
              <a:gd name="connsiteX106" fmla="*/ 70698 w 606240"/>
              <a:gd name="connsiteY106" fmla="*/ 33150 h 570733"/>
              <a:gd name="connsiteX107" fmla="*/ 33385 w 606240"/>
              <a:gd name="connsiteY107" fmla="*/ 70408 h 570733"/>
              <a:gd name="connsiteX108" fmla="*/ 33385 w 606240"/>
              <a:gd name="connsiteY108" fmla="*/ 499952 h 570733"/>
              <a:gd name="connsiteX109" fmla="*/ 70698 w 606240"/>
              <a:gd name="connsiteY109" fmla="*/ 537116 h 570733"/>
              <a:gd name="connsiteX110" fmla="*/ 384166 w 606240"/>
              <a:gd name="connsiteY110" fmla="*/ 537116 h 570733"/>
              <a:gd name="connsiteX111" fmla="*/ 421479 w 606240"/>
              <a:gd name="connsiteY111" fmla="*/ 499952 h 570733"/>
              <a:gd name="connsiteX112" fmla="*/ 421572 w 606240"/>
              <a:gd name="connsiteY112" fmla="*/ 499952 h 570733"/>
              <a:gd name="connsiteX113" fmla="*/ 421572 w 606240"/>
              <a:gd name="connsiteY113" fmla="*/ 460452 h 570733"/>
              <a:gd name="connsiteX114" fmla="*/ 454864 w 606240"/>
              <a:gd name="connsiteY114" fmla="*/ 417778 h 570733"/>
              <a:gd name="connsiteX115" fmla="*/ 454864 w 606240"/>
              <a:gd name="connsiteY115" fmla="*/ 500138 h 570733"/>
              <a:gd name="connsiteX116" fmla="*/ 384166 w 606240"/>
              <a:gd name="connsiteY116" fmla="*/ 570733 h 570733"/>
              <a:gd name="connsiteX117" fmla="*/ 70698 w 606240"/>
              <a:gd name="connsiteY117" fmla="*/ 570733 h 570733"/>
              <a:gd name="connsiteX118" fmla="*/ 0 w 606240"/>
              <a:gd name="connsiteY118" fmla="*/ 500138 h 570733"/>
              <a:gd name="connsiteX119" fmla="*/ 0 w 606240"/>
              <a:gd name="connsiteY119" fmla="*/ 70595 h 570733"/>
              <a:gd name="connsiteX120" fmla="*/ 70698 w 606240"/>
              <a:gd name="connsiteY120" fmla="*/ 0 h 57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06240" h="570733">
                <a:moveTo>
                  <a:pt x="87165" y="422475"/>
                </a:moveTo>
                <a:lnTo>
                  <a:pt x="331445" y="422475"/>
                </a:lnTo>
                <a:cubicBezTo>
                  <a:pt x="326956" y="433585"/>
                  <a:pt x="322934" y="444508"/>
                  <a:pt x="319381" y="455711"/>
                </a:cubicBezTo>
                <a:lnTo>
                  <a:pt x="87165" y="455711"/>
                </a:lnTo>
                <a:cubicBezTo>
                  <a:pt x="77906" y="455711"/>
                  <a:pt x="70424" y="448149"/>
                  <a:pt x="70424" y="439093"/>
                </a:cubicBezTo>
                <a:cubicBezTo>
                  <a:pt x="70424" y="429944"/>
                  <a:pt x="77906" y="422475"/>
                  <a:pt x="87165" y="422475"/>
                </a:cubicBezTo>
                <a:close/>
                <a:moveTo>
                  <a:pt x="87162" y="355932"/>
                </a:moveTo>
                <a:lnTo>
                  <a:pt x="362071" y="355932"/>
                </a:lnTo>
                <a:cubicBezTo>
                  <a:pt x="359079" y="361912"/>
                  <a:pt x="356087" y="367891"/>
                  <a:pt x="353188" y="373871"/>
                </a:cubicBezTo>
                <a:cubicBezTo>
                  <a:pt x="350757" y="379103"/>
                  <a:pt x="348232" y="384241"/>
                  <a:pt x="345988" y="389380"/>
                </a:cubicBezTo>
                <a:lnTo>
                  <a:pt x="87162" y="389380"/>
                </a:lnTo>
                <a:cubicBezTo>
                  <a:pt x="77905" y="389380"/>
                  <a:pt x="70424" y="381719"/>
                  <a:pt x="70424" y="372656"/>
                </a:cubicBezTo>
                <a:cubicBezTo>
                  <a:pt x="70424" y="363406"/>
                  <a:pt x="78092" y="355932"/>
                  <a:pt x="87162" y="355932"/>
                </a:cubicBezTo>
                <a:close/>
                <a:moveTo>
                  <a:pt x="87163" y="289389"/>
                </a:moveTo>
                <a:lnTo>
                  <a:pt x="367701" y="289389"/>
                </a:lnTo>
                <a:cubicBezTo>
                  <a:pt x="376959" y="289389"/>
                  <a:pt x="384440" y="296946"/>
                  <a:pt x="384440" y="306089"/>
                </a:cubicBezTo>
                <a:cubicBezTo>
                  <a:pt x="384440" y="315232"/>
                  <a:pt x="376959" y="322696"/>
                  <a:pt x="367795" y="322696"/>
                </a:cubicBezTo>
                <a:lnTo>
                  <a:pt x="87163" y="322696"/>
                </a:lnTo>
                <a:cubicBezTo>
                  <a:pt x="77905" y="322696"/>
                  <a:pt x="70424" y="315232"/>
                  <a:pt x="70424" y="306089"/>
                </a:cubicBezTo>
                <a:cubicBezTo>
                  <a:pt x="70424" y="296853"/>
                  <a:pt x="78092" y="289389"/>
                  <a:pt x="87163" y="289389"/>
                </a:cubicBezTo>
                <a:close/>
                <a:moveTo>
                  <a:pt x="212536" y="222916"/>
                </a:moveTo>
                <a:lnTo>
                  <a:pt x="369182" y="222916"/>
                </a:lnTo>
                <a:cubicBezTo>
                  <a:pt x="378253" y="222916"/>
                  <a:pt x="385735" y="230380"/>
                  <a:pt x="385922" y="239616"/>
                </a:cubicBezTo>
                <a:cubicBezTo>
                  <a:pt x="385922" y="248759"/>
                  <a:pt x="378253" y="256223"/>
                  <a:pt x="369182" y="256223"/>
                </a:cubicBezTo>
                <a:lnTo>
                  <a:pt x="212536" y="256223"/>
                </a:lnTo>
                <a:cubicBezTo>
                  <a:pt x="203371" y="256223"/>
                  <a:pt x="195889" y="248666"/>
                  <a:pt x="195889" y="239616"/>
                </a:cubicBezTo>
                <a:cubicBezTo>
                  <a:pt x="195889" y="230380"/>
                  <a:pt x="203464" y="222916"/>
                  <a:pt x="212536" y="222916"/>
                </a:cubicBezTo>
                <a:close/>
                <a:moveTo>
                  <a:pt x="551652" y="116932"/>
                </a:moveTo>
                <a:cubicBezTo>
                  <a:pt x="556748" y="116536"/>
                  <a:pt x="561984" y="118100"/>
                  <a:pt x="567829" y="121601"/>
                </a:cubicBezTo>
                <a:cubicBezTo>
                  <a:pt x="581387" y="129631"/>
                  <a:pt x="586156" y="138969"/>
                  <a:pt x="583444" y="152602"/>
                </a:cubicBezTo>
                <a:cubicBezTo>
                  <a:pt x="583070" y="154563"/>
                  <a:pt x="582416" y="156430"/>
                  <a:pt x="581948" y="158391"/>
                </a:cubicBezTo>
                <a:cubicBezTo>
                  <a:pt x="580172" y="164367"/>
                  <a:pt x="577927" y="170250"/>
                  <a:pt x="575403" y="175946"/>
                </a:cubicBezTo>
                <a:lnTo>
                  <a:pt x="590738" y="184817"/>
                </a:lnTo>
                <a:lnTo>
                  <a:pt x="600276" y="190326"/>
                </a:lnTo>
                <a:cubicBezTo>
                  <a:pt x="605980" y="193687"/>
                  <a:pt x="607850" y="200877"/>
                  <a:pt x="604764" y="206760"/>
                </a:cubicBezTo>
                <a:lnTo>
                  <a:pt x="523786" y="345890"/>
                </a:lnTo>
                <a:cubicBezTo>
                  <a:pt x="523319" y="346823"/>
                  <a:pt x="522197" y="347290"/>
                  <a:pt x="521168" y="347010"/>
                </a:cubicBezTo>
                <a:cubicBezTo>
                  <a:pt x="509947" y="344396"/>
                  <a:pt x="505365" y="332350"/>
                  <a:pt x="510602" y="323293"/>
                </a:cubicBezTo>
                <a:lnTo>
                  <a:pt x="579891" y="204145"/>
                </a:lnTo>
                <a:lnTo>
                  <a:pt x="565678" y="195928"/>
                </a:lnTo>
                <a:cubicBezTo>
                  <a:pt x="563621" y="199663"/>
                  <a:pt x="561376" y="203492"/>
                  <a:pt x="559226" y="207227"/>
                </a:cubicBezTo>
                <a:cubicBezTo>
                  <a:pt x="547724" y="227022"/>
                  <a:pt x="535662" y="246444"/>
                  <a:pt x="524067" y="266240"/>
                </a:cubicBezTo>
                <a:lnTo>
                  <a:pt x="497043" y="309566"/>
                </a:lnTo>
                <a:cubicBezTo>
                  <a:pt x="462632" y="363071"/>
                  <a:pt x="426818" y="415361"/>
                  <a:pt x="384833" y="463356"/>
                </a:cubicBezTo>
                <a:cubicBezTo>
                  <a:pt x="376230" y="473161"/>
                  <a:pt x="367254" y="482778"/>
                  <a:pt x="356500" y="490435"/>
                </a:cubicBezTo>
                <a:cubicBezTo>
                  <a:pt x="352479" y="493330"/>
                  <a:pt x="348178" y="497345"/>
                  <a:pt x="343128" y="494450"/>
                </a:cubicBezTo>
                <a:cubicBezTo>
                  <a:pt x="338079" y="491462"/>
                  <a:pt x="339762" y="485580"/>
                  <a:pt x="340323" y="480911"/>
                </a:cubicBezTo>
                <a:cubicBezTo>
                  <a:pt x="340697" y="476802"/>
                  <a:pt x="341819" y="472694"/>
                  <a:pt x="342661" y="468679"/>
                </a:cubicBezTo>
                <a:cubicBezTo>
                  <a:pt x="351357" y="439826"/>
                  <a:pt x="363700" y="412373"/>
                  <a:pt x="376791" y="385388"/>
                </a:cubicBezTo>
                <a:cubicBezTo>
                  <a:pt x="396615" y="344302"/>
                  <a:pt x="418496" y="304337"/>
                  <a:pt x="441686" y="265120"/>
                </a:cubicBezTo>
                <a:lnTo>
                  <a:pt x="463099" y="229543"/>
                </a:lnTo>
                <a:cubicBezTo>
                  <a:pt x="480772" y="200971"/>
                  <a:pt x="497791" y="171837"/>
                  <a:pt x="517708" y="144758"/>
                </a:cubicBezTo>
                <a:cubicBezTo>
                  <a:pt x="523225" y="137288"/>
                  <a:pt x="529023" y="130005"/>
                  <a:pt x="536316" y="124029"/>
                </a:cubicBezTo>
                <a:cubicBezTo>
                  <a:pt x="541600" y="119687"/>
                  <a:pt x="546555" y="117329"/>
                  <a:pt x="551652" y="116932"/>
                </a:cubicBezTo>
                <a:close/>
                <a:moveTo>
                  <a:pt x="133805" y="87970"/>
                </a:moveTo>
                <a:cubicBezTo>
                  <a:pt x="144095" y="87783"/>
                  <a:pt x="144095" y="87783"/>
                  <a:pt x="144376" y="98240"/>
                </a:cubicBezTo>
                <a:cubicBezTo>
                  <a:pt x="144470" y="105615"/>
                  <a:pt x="144470" y="105709"/>
                  <a:pt x="151860" y="106736"/>
                </a:cubicBezTo>
                <a:cubicBezTo>
                  <a:pt x="157472" y="107483"/>
                  <a:pt x="162991" y="109070"/>
                  <a:pt x="168230" y="111310"/>
                </a:cubicBezTo>
                <a:cubicBezTo>
                  <a:pt x="171036" y="112618"/>
                  <a:pt x="172159" y="114578"/>
                  <a:pt x="171317" y="117566"/>
                </a:cubicBezTo>
                <a:cubicBezTo>
                  <a:pt x="170101" y="122047"/>
                  <a:pt x="168978" y="126622"/>
                  <a:pt x="167575" y="131103"/>
                </a:cubicBezTo>
                <a:cubicBezTo>
                  <a:pt x="166359" y="135398"/>
                  <a:pt x="164956" y="135958"/>
                  <a:pt x="160840" y="134091"/>
                </a:cubicBezTo>
                <a:cubicBezTo>
                  <a:pt x="152608" y="130263"/>
                  <a:pt x="144002" y="128769"/>
                  <a:pt x="135021" y="129423"/>
                </a:cubicBezTo>
                <a:cubicBezTo>
                  <a:pt x="132683" y="129516"/>
                  <a:pt x="130251" y="129890"/>
                  <a:pt x="128193" y="130917"/>
                </a:cubicBezTo>
                <a:cubicBezTo>
                  <a:pt x="120428" y="134371"/>
                  <a:pt x="119306" y="142960"/>
                  <a:pt x="126041" y="148189"/>
                </a:cubicBezTo>
                <a:cubicBezTo>
                  <a:pt x="129409" y="150803"/>
                  <a:pt x="133244" y="152670"/>
                  <a:pt x="137267" y="154257"/>
                </a:cubicBezTo>
                <a:cubicBezTo>
                  <a:pt x="144282" y="157152"/>
                  <a:pt x="151205" y="159766"/>
                  <a:pt x="157846" y="163220"/>
                </a:cubicBezTo>
                <a:cubicBezTo>
                  <a:pt x="178894" y="174424"/>
                  <a:pt x="184881" y="200565"/>
                  <a:pt x="170475" y="218678"/>
                </a:cubicBezTo>
                <a:cubicBezTo>
                  <a:pt x="165237" y="225213"/>
                  <a:pt x="158501" y="229601"/>
                  <a:pt x="150363" y="231935"/>
                </a:cubicBezTo>
                <a:cubicBezTo>
                  <a:pt x="146902" y="232962"/>
                  <a:pt x="145218" y="234829"/>
                  <a:pt x="145499" y="238471"/>
                </a:cubicBezTo>
                <a:cubicBezTo>
                  <a:pt x="145779" y="241925"/>
                  <a:pt x="145592" y="245566"/>
                  <a:pt x="145592" y="249114"/>
                </a:cubicBezTo>
                <a:cubicBezTo>
                  <a:pt x="145592" y="252382"/>
                  <a:pt x="144002" y="254156"/>
                  <a:pt x="140915" y="254249"/>
                </a:cubicBezTo>
                <a:cubicBezTo>
                  <a:pt x="136986" y="254529"/>
                  <a:pt x="133151" y="254529"/>
                  <a:pt x="129315" y="254529"/>
                </a:cubicBezTo>
                <a:cubicBezTo>
                  <a:pt x="125948" y="254529"/>
                  <a:pt x="124264" y="252662"/>
                  <a:pt x="124170" y="249301"/>
                </a:cubicBezTo>
                <a:cubicBezTo>
                  <a:pt x="124077" y="246687"/>
                  <a:pt x="124077" y="244072"/>
                  <a:pt x="123890" y="241458"/>
                </a:cubicBezTo>
                <a:cubicBezTo>
                  <a:pt x="123703" y="235576"/>
                  <a:pt x="123515" y="235296"/>
                  <a:pt x="117903" y="234549"/>
                </a:cubicBezTo>
                <a:cubicBezTo>
                  <a:pt x="110793" y="233616"/>
                  <a:pt x="103871" y="232122"/>
                  <a:pt x="97229" y="228948"/>
                </a:cubicBezTo>
                <a:cubicBezTo>
                  <a:pt x="91991" y="226614"/>
                  <a:pt x="91523" y="225213"/>
                  <a:pt x="92833" y="219891"/>
                </a:cubicBezTo>
                <a:cubicBezTo>
                  <a:pt x="93862" y="215877"/>
                  <a:pt x="94984" y="211956"/>
                  <a:pt x="96107" y="207941"/>
                </a:cubicBezTo>
                <a:cubicBezTo>
                  <a:pt x="97510" y="203366"/>
                  <a:pt x="98726" y="202713"/>
                  <a:pt x="102936" y="204860"/>
                </a:cubicBezTo>
                <a:cubicBezTo>
                  <a:pt x="110326" y="208408"/>
                  <a:pt x="118090" y="210462"/>
                  <a:pt x="126041" y="211302"/>
                </a:cubicBezTo>
                <a:cubicBezTo>
                  <a:pt x="131186" y="211769"/>
                  <a:pt x="136238" y="211209"/>
                  <a:pt x="141008" y="209061"/>
                </a:cubicBezTo>
                <a:cubicBezTo>
                  <a:pt x="149895" y="204953"/>
                  <a:pt x="151111" y="194590"/>
                  <a:pt x="143534" y="188521"/>
                </a:cubicBezTo>
                <a:cubicBezTo>
                  <a:pt x="140915" y="186561"/>
                  <a:pt x="138015" y="184880"/>
                  <a:pt x="134928" y="183667"/>
                </a:cubicBezTo>
                <a:cubicBezTo>
                  <a:pt x="127070" y="180306"/>
                  <a:pt x="118838" y="177785"/>
                  <a:pt x="111355" y="173490"/>
                </a:cubicBezTo>
                <a:cubicBezTo>
                  <a:pt x="99194" y="166488"/>
                  <a:pt x="91523" y="156685"/>
                  <a:pt x="92084" y="142120"/>
                </a:cubicBezTo>
                <a:cubicBezTo>
                  <a:pt x="92833" y="125502"/>
                  <a:pt x="102094" y="115045"/>
                  <a:pt x="117154" y="109350"/>
                </a:cubicBezTo>
                <a:cubicBezTo>
                  <a:pt x="123422" y="107016"/>
                  <a:pt x="123422" y="107109"/>
                  <a:pt x="123515" y="100667"/>
                </a:cubicBezTo>
                <a:cubicBezTo>
                  <a:pt x="123422" y="98426"/>
                  <a:pt x="123422" y="96279"/>
                  <a:pt x="123422" y="94038"/>
                </a:cubicBezTo>
                <a:cubicBezTo>
                  <a:pt x="123422" y="89183"/>
                  <a:pt x="124264" y="88343"/>
                  <a:pt x="129128" y="88063"/>
                </a:cubicBezTo>
                <a:cubicBezTo>
                  <a:pt x="130812" y="87970"/>
                  <a:pt x="132309" y="87970"/>
                  <a:pt x="133805" y="87970"/>
                </a:cubicBezTo>
                <a:close/>
                <a:moveTo>
                  <a:pt x="70698" y="0"/>
                </a:moveTo>
                <a:lnTo>
                  <a:pt x="302245" y="0"/>
                </a:lnTo>
                <a:cubicBezTo>
                  <a:pt x="306360" y="0"/>
                  <a:pt x="310381" y="934"/>
                  <a:pt x="314215" y="2428"/>
                </a:cubicBezTo>
                <a:cubicBezTo>
                  <a:pt x="317956" y="3922"/>
                  <a:pt x="321416" y="6163"/>
                  <a:pt x="324409" y="8964"/>
                </a:cubicBezTo>
                <a:lnTo>
                  <a:pt x="445045" y="124754"/>
                </a:lnTo>
                <a:cubicBezTo>
                  <a:pt x="448131" y="127743"/>
                  <a:pt x="450469" y="131291"/>
                  <a:pt x="452246" y="135213"/>
                </a:cubicBezTo>
                <a:cubicBezTo>
                  <a:pt x="453835" y="139135"/>
                  <a:pt x="454770" y="143337"/>
                  <a:pt x="454770" y="147726"/>
                </a:cubicBezTo>
                <a:lnTo>
                  <a:pt x="454770" y="193108"/>
                </a:lnTo>
                <a:cubicBezTo>
                  <a:pt x="453835" y="194509"/>
                  <a:pt x="452994" y="195723"/>
                  <a:pt x="452246" y="197123"/>
                </a:cubicBezTo>
                <a:cubicBezTo>
                  <a:pt x="449347" y="201699"/>
                  <a:pt x="434945" y="225791"/>
                  <a:pt x="425780" y="240731"/>
                </a:cubicBezTo>
                <a:cubicBezTo>
                  <a:pt x="424658" y="242412"/>
                  <a:pt x="423723" y="244093"/>
                  <a:pt x="422788" y="245400"/>
                </a:cubicBezTo>
                <a:cubicBezTo>
                  <a:pt x="422414" y="246147"/>
                  <a:pt x="421946" y="247081"/>
                  <a:pt x="421479" y="247828"/>
                </a:cubicBezTo>
                <a:lnTo>
                  <a:pt x="421479" y="157811"/>
                </a:lnTo>
                <a:lnTo>
                  <a:pt x="362376" y="157811"/>
                </a:lnTo>
                <a:cubicBezTo>
                  <a:pt x="323286" y="157811"/>
                  <a:pt x="291678" y="126155"/>
                  <a:pt x="291678" y="87216"/>
                </a:cubicBezTo>
                <a:lnTo>
                  <a:pt x="291678" y="33150"/>
                </a:lnTo>
                <a:lnTo>
                  <a:pt x="70698" y="33150"/>
                </a:lnTo>
                <a:cubicBezTo>
                  <a:pt x="50125" y="33150"/>
                  <a:pt x="33385" y="49864"/>
                  <a:pt x="33385" y="70408"/>
                </a:cubicBezTo>
                <a:lnTo>
                  <a:pt x="33385" y="499952"/>
                </a:lnTo>
                <a:cubicBezTo>
                  <a:pt x="33385" y="520495"/>
                  <a:pt x="50125" y="537116"/>
                  <a:pt x="70698" y="537116"/>
                </a:cubicBezTo>
                <a:lnTo>
                  <a:pt x="384166" y="537116"/>
                </a:lnTo>
                <a:cubicBezTo>
                  <a:pt x="404739" y="537116"/>
                  <a:pt x="421479" y="520495"/>
                  <a:pt x="421479" y="499952"/>
                </a:cubicBezTo>
                <a:lnTo>
                  <a:pt x="421572" y="499952"/>
                </a:lnTo>
                <a:lnTo>
                  <a:pt x="421572" y="460452"/>
                </a:lnTo>
                <a:cubicBezTo>
                  <a:pt x="433075" y="446539"/>
                  <a:pt x="444110" y="432158"/>
                  <a:pt x="454864" y="417778"/>
                </a:cubicBezTo>
                <a:lnTo>
                  <a:pt x="454864" y="500138"/>
                </a:lnTo>
                <a:cubicBezTo>
                  <a:pt x="454864" y="539171"/>
                  <a:pt x="423162" y="570733"/>
                  <a:pt x="384166" y="570733"/>
                </a:cubicBezTo>
                <a:lnTo>
                  <a:pt x="70698" y="570733"/>
                </a:lnTo>
                <a:cubicBezTo>
                  <a:pt x="31702" y="570733"/>
                  <a:pt x="0" y="539171"/>
                  <a:pt x="0" y="500138"/>
                </a:cubicBezTo>
                <a:lnTo>
                  <a:pt x="0" y="70595"/>
                </a:lnTo>
                <a:cubicBezTo>
                  <a:pt x="0" y="31656"/>
                  <a:pt x="31702" y="0"/>
                  <a:pt x="70698" y="0"/>
                </a:cubicBezTo>
                <a:close/>
              </a:path>
            </a:pathLst>
          </a:custGeom>
          <a:solidFill>
            <a:schemeClr val="tx1"/>
          </a:solidFill>
          <a:ln>
            <a:solidFill>
              <a:schemeClr val="tx1"/>
            </a:solidFill>
          </a:ln>
        </p:spPr>
      </p:sp>
    </p:spTree>
    <p:extLst>
      <p:ext uri="{BB962C8B-B14F-4D97-AF65-F5344CB8AC3E}">
        <p14:creationId xmlns:p14="http://schemas.microsoft.com/office/powerpoint/2010/main" val="37775961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5" name="5dde266f-618d-46ef-a39b-dfa9a93afc26" descr="SA0AAB+LCAAAAAAABADFlUtr4zAUhf+L6OzcYkl2/Ni1pAyzaAl0mE3JQq01qYofQZYhoeS/V1HVyVUeAg0m2SXXPvZ3jk5uPtCVqFCJMIrQlVovuf781DCppoItJGseuorX+tpMdksuleA9Kp8/rIgA0R9WD9zetdbzB9GKZmjMGJXxTaxHbAVGODbDKX8VDaunYiGUfrae/OpnXL7yVtkblRx4hOyXCd6KfspuWBrqTfQNQ6EDJUW7ADRWjeIf6Lg6Aeq7rqs5aw/lXyTH5On5k0gLmAQBMJPgJKA6C08CyvPzJ5E4SVAAUwQnAdU4Do/C0ePzZ0FzmEUCaUhwGI6choeh9fMI3Ym20i+DiwPDn9tt9T70qtGG7J27dbNGpZZI/teWDM2Y3klccdmbKwdPANd1UG3FV6gkkbarN5pFvC5MrvdtZQckM4OnN7bkj1q9Bf3yY0YYzTeH++8f0xxE5GwB0YsXUQu19rpKTrsyb+8dR0cYf/OV8iEmLiLcDVvpDm6vEjtEijahBzIO+l66WXhn0gt1hnhcpa6rPLwz2RjB+xAzF7EI78zkRGc8BzIOupsuicM7k1+oM9TjKndd4fDO6P+yEZL3MW7fACFJeGuKE63xHMk47Hv50vDWYHyh2iS+I8Gur+Q/ekPHyN4LSV3INLw3mJwoju9URqI3Ec83n9jrSeZIDQAA">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72935FCD-AEFC-4D92-981D-E991EF3A193D}"/>
              </a:ext>
            </a:extLst>
          </p:cNvPr>
          <p:cNvGrpSpPr>
            <a:grpSpLocks noChangeAspect="1"/>
          </p:cNvGrpSpPr>
          <p:nvPr/>
        </p:nvGrpSpPr>
        <p:grpSpPr>
          <a:xfrm>
            <a:off x="157172" y="1858539"/>
            <a:ext cx="12033241" cy="3918365"/>
            <a:chOff x="80912" y="878036"/>
            <a:chExt cx="11703549" cy="3811012"/>
          </a:xfrm>
        </p:grpSpPr>
        <p:sp>
          <p:nvSpPr>
            <p:cNvPr id="316" name="ExtraShape25">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367636EB-BAA9-47CD-82A1-42F1E8BD7C94}"/>
                </a:ext>
              </a:extLst>
            </p:cNvPr>
            <p:cNvSpPr/>
            <p:nvPr/>
          </p:nvSpPr>
          <p:spPr>
            <a:xfrm>
              <a:off x="7263449" y="1383407"/>
              <a:ext cx="1200684" cy="1200684"/>
            </a:xfrm>
            <a:prstGeom prst="ellipse">
              <a:avLst/>
            </a:prstGeom>
            <a:noFill/>
            <a:ln w="12700">
              <a:solidFill>
                <a:srgbClr val="33CCCC">
                  <a:alpha val="50000"/>
                </a:srgbClr>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17" name="ExtraShape3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E84A87EB-4753-4DB7-A88C-E2C1B5E49837}"/>
                </a:ext>
              </a:extLst>
            </p:cNvPr>
            <p:cNvSpPr/>
            <p:nvPr/>
          </p:nvSpPr>
          <p:spPr>
            <a:xfrm>
              <a:off x="7301071" y="2907476"/>
              <a:ext cx="1728391" cy="1728392"/>
            </a:xfrm>
            <a:prstGeom prst="ellipse">
              <a:avLst/>
            </a:prstGeom>
            <a:noFill/>
            <a:ln w="12700">
              <a:solidFill>
                <a:srgbClr val="FFFF00">
                  <a:alpha val="50000"/>
                </a:srgbClr>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18" name="ExtraShape34">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2BB6021E-2C43-46F2-B0A3-AAA94DC45A99}"/>
                </a:ext>
              </a:extLst>
            </p:cNvPr>
            <p:cNvSpPr/>
            <p:nvPr/>
          </p:nvSpPr>
          <p:spPr>
            <a:xfrm>
              <a:off x="3162539" y="2907476"/>
              <a:ext cx="1728391" cy="1728392"/>
            </a:xfrm>
            <a:prstGeom prst="ellipse">
              <a:avLst/>
            </a:prstGeom>
            <a:noFill/>
            <a:ln w="12700">
              <a:solidFill>
                <a:srgbClr val="FF0000">
                  <a:alpha val="50000"/>
                </a:srgbClr>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19" name="ExtraShape2">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2606B5AB-5DE5-47D1-893F-99C889E2F319}"/>
                </a:ext>
              </a:extLst>
            </p:cNvPr>
            <p:cNvSpPr>
              <a:spLocks/>
            </p:cNvSpPr>
            <p:nvPr/>
          </p:nvSpPr>
          <p:spPr bwMode="auto">
            <a:xfrm>
              <a:off x="7619750" y="3265805"/>
              <a:ext cx="1056308" cy="993291"/>
            </a:xfrm>
            <a:custGeom>
              <a:avLst/>
              <a:gdLst>
                <a:gd name="connsiteX0" fmla="*/ 279171 w 537763"/>
                <a:gd name="connsiteY0" fmla="*/ 162615 h 537349"/>
                <a:gd name="connsiteX1" fmla="*/ 248157 w 537763"/>
                <a:gd name="connsiteY1" fmla="*/ 224577 h 537349"/>
                <a:gd name="connsiteX2" fmla="*/ 204222 w 537763"/>
                <a:gd name="connsiteY2" fmla="*/ 294285 h 537349"/>
                <a:gd name="connsiteX3" fmla="*/ 204222 w 537763"/>
                <a:gd name="connsiteY3" fmla="*/ 296867 h 537349"/>
                <a:gd name="connsiteX4" fmla="*/ 276586 w 537763"/>
                <a:gd name="connsiteY4" fmla="*/ 296867 h 537349"/>
                <a:gd name="connsiteX5" fmla="*/ 276586 w 537763"/>
                <a:gd name="connsiteY5" fmla="*/ 224577 h 537349"/>
                <a:gd name="connsiteX6" fmla="*/ 279171 w 537763"/>
                <a:gd name="connsiteY6" fmla="*/ 162615 h 537349"/>
                <a:gd name="connsiteX7" fmla="*/ 255911 w 537763"/>
                <a:gd name="connsiteY7" fmla="*/ 105816 h 537349"/>
                <a:gd name="connsiteX8" fmla="*/ 348951 w 537763"/>
                <a:gd name="connsiteY8" fmla="*/ 105816 h 537349"/>
                <a:gd name="connsiteX9" fmla="*/ 348951 w 537763"/>
                <a:gd name="connsiteY9" fmla="*/ 296867 h 537349"/>
                <a:gd name="connsiteX10" fmla="*/ 387718 w 537763"/>
                <a:gd name="connsiteY10" fmla="*/ 296867 h 537349"/>
                <a:gd name="connsiteX11" fmla="*/ 387718 w 537763"/>
                <a:gd name="connsiteY11" fmla="*/ 353666 h 537349"/>
                <a:gd name="connsiteX12" fmla="*/ 348951 w 537763"/>
                <a:gd name="connsiteY12" fmla="*/ 353666 h 537349"/>
                <a:gd name="connsiteX13" fmla="*/ 348951 w 537763"/>
                <a:gd name="connsiteY13" fmla="*/ 431119 h 537349"/>
                <a:gd name="connsiteX14" fmla="*/ 276586 w 537763"/>
                <a:gd name="connsiteY14" fmla="*/ 431119 h 537349"/>
                <a:gd name="connsiteX15" fmla="*/ 276586 w 537763"/>
                <a:gd name="connsiteY15" fmla="*/ 353666 h 537349"/>
                <a:gd name="connsiteX16" fmla="*/ 131857 w 537763"/>
                <a:gd name="connsiteY16" fmla="*/ 353666 h 537349"/>
                <a:gd name="connsiteX17" fmla="*/ 131857 w 537763"/>
                <a:gd name="connsiteY17" fmla="*/ 304612 h 537349"/>
                <a:gd name="connsiteX18" fmla="*/ 46537 w 537763"/>
                <a:gd name="connsiteY18" fmla="*/ 38751 h 537349"/>
                <a:gd name="connsiteX19" fmla="*/ 38781 w 537763"/>
                <a:gd name="connsiteY19" fmla="*/ 46501 h 537349"/>
                <a:gd name="connsiteX20" fmla="*/ 38781 w 537763"/>
                <a:gd name="connsiteY20" fmla="*/ 490848 h 537349"/>
                <a:gd name="connsiteX21" fmla="*/ 46537 w 537763"/>
                <a:gd name="connsiteY21" fmla="*/ 498598 h 537349"/>
                <a:gd name="connsiteX22" fmla="*/ 491226 w 537763"/>
                <a:gd name="connsiteY22" fmla="*/ 498598 h 537349"/>
                <a:gd name="connsiteX23" fmla="*/ 498982 w 537763"/>
                <a:gd name="connsiteY23" fmla="*/ 490848 h 537349"/>
                <a:gd name="connsiteX24" fmla="*/ 498982 w 537763"/>
                <a:gd name="connsiteY24" fmla="*/ 46501 h 537349"/>
                <a:gd name="connsiteX25" fmla="*/ 491226 w 537763"/>
                <a:gd name="connsiteY25" fmla="*/ 38751 h 537349"/>
                <a:gd name="connsiteX26" fmla="*/ 46537 w 537763"/>
                <a:gd name="connsiteY26" fmla="*/ 0 h 537349"/>
                <a:gd name="connsiteX27" fmla="*/ 491226 w 537763"/>
                <a:gd name="connsiteY27" fmla="*/ 0 h 537349"/>
                <a:gd name="connsiteX28" fmla="*/ 537763 w 537763"/>
                <a:gd name="connsiteY28" fmla="*/ 46501 h 537349"/>
                <a:gd name="connsiteX29" fmla="*/ 537763 w 537763"/>
                <a:gd name="connsiteY29" fmla="*/ 490848 h 537349"/>
                <a:gd name="connsiteX30" fmla="*/ 491226 w 537763"/>
                <a:gd name="connsiteY30" fmla="*/ 537349 h 537349"/>
                <a:gd name="connsiteX31" fmla="*/ 46537 w 537763"/>
                <a:gd name="connsiteY31" fmla="*/ 537349 h 537349"/>
                <a:gd name="connsiteX32" fmla="*/ 0 w 537763"/>
                <a:gd name="connsiteY32" fmla="*/ 490848 h 537349"/>
                <a:gd name="connsiteX33" fmla="*/ 0 w 537763"/>
                <a:gd name="connsiteY33" fmla="*/ 46501 h 537349"/>
                <a:gd name="connsiteX34" fmla="*/ 46537 w 537763"/>
                <a:gd name="connsiteY34" fmla="*/ 0 h 53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7763" h="537349">
                  <a:moveTo>
                    <a:pt x="279171" y="162615"/>
                  </a:moveTo>
                  <a:cubicBezTo>
                    <a:pt x="266249" y="185851"/>
                    <a:pt x="258495" y="203923"/>
                    <a:pt x="248157" y="224577"/>
                  </a:cubicBezTo>
                  <a:lnTo>
                    <a:pt x="204222" y="294285"/>
                  </a:lnTo>
                  <a:lnTo>
                    <a:pt x="204222" y="296867"/>
                  </a:lnTo>
                  <a:lnTo>
                    <a:pt x="276586" y="296867"/>
                  </a:lnTo>
                  <a:lnTo>
                    <a:pt x="276586" y="224577"/>
                  </a:lnTo>
                  <a:cubicBezTo>
                    <a:pt x="276586" y="203923"/>
                    <a:pt x="279171" y="185851"/>
                    <a:pt x="279171" y="162615"/>
                  </a:cubicBezTo>
                  <a:close/>
                  <a:moveTo>
                    <a:pt x="255911" y="105816"/>
                  </a:moveTo>
                  <a:lnTo>
                    <a:pt x="348951" y="105816"/>
                  </a:lnTo>
                  <a:lnTo>
                    <a:pt x="348951" y="296867"/>
                  </a:lnTo>
                  <a:lnTo>
                    <a:pt x="387718" y="296867"/>
                  </a:lnTo>
                  <a:lnTo>
                    <a:pt x="387718" y="353666"/>
                  </a:lnTo>
                  <a:lnTo>
                    <a:pt x="348951" y="353666"/>
                  </a:lnTo>
                  <a:lnTo>
                    <a:pt x="348951" y="431119"/>
                  </a:lnTo>
                  <a:lnTo>
                    <a:pt x="276586" y="431119"/>
                  </a:lnTo>
                  <a:lnTo>
                    <a:pt x="276586" y="353666"/>
                  </a:lnTo>
                  <a:lnTo>
                    <a:pt x="131857" y="353666"/>
                  </a:lnTo>
                  <a:lnTo>
                    <a:pt x="131857" y="304612"/>
                  </a:lnTo>
                  <a:close/>
                  <a:moveTo>
                    <a:pt x="46537" y="38751"/>
                  </a:moveTo>
                  <a:cubicBezTo>
                    <a:pt x="41366" y="38751"/>
                    <a:pt x="38781" y="41335"/>
                    <a:pt x="38781" y="46501"/>
                  </a:cubicBezTo>
                  <a:lnTo>
                    <a:pt x="38781" y="490848"/>
                  </a:lnTo>
                  <a:cubicBezTo>
                    <a:pt x="38781" y="493431"/>
                    <a:pt x="41366" y="498598"/>
                    <a:pt x="46537" y="498598"/>
                  </a:cubicBezTo>
                  <a:lnTo>
                    <a:pt x="491226" y="498598"/>
                  </a:lnTo>
                  <a:cubicBezTo>
                    <a:pt x="493811" y="498598"/>
                    <a:pt x="498982" y="493431"/>
                    <a:pt x="498982" y="490848"/>
                  </a:cubicBezTo>
                  <a:lnTo>
                    <a:pt x="498982" y="46501"/>
                  </a:lnTo>
                  <a:cubicBezTo>
                    <a:pt x="498982" y="41335"/>
                    <a:pt x="493811" y="38751"/>
                    <a:pt x="491226" y="38751"/>
                  </a:cubicBezTo>
                  <a:close/>
                  <a:moveTo>
                    <a:pt x="46537" y="0"/>
                  </a:moveTo>
                  <a:lnTo>
                    <a:pt x="491226" y="0"/>
                  </a:lnTo>
                  <a:cubicBezTo>
                    <a:pt x="517080" y="0"/>
                    <a:pt x="537763" y="20667"/>
                    <a:pt x="537763" y="46501"/>
                  </a:cubicBezTo>
                  <a:lnTo>
                    <a:pt x="537763" y="490848"/>
                  </a:lnTo>
                  <a:cubicBezTo>
                    <a:pt x="537763" y="516682"/>
                    <a:pt x="517080" y="537349"/>
                    <a:pt x="491226" y="537349"/>
                  </a:cubicBezTo>
                  <a:lnTo>
                    <a:pt x="46537" y="537349"/>
                  </a:lnTo>
                  <a:cubicBezTo>
                    <a:pt x="20683" y="537349"/>
                    <a:pt x="0" y="516682"/>
                    <a:pt x="0" y="490848"/>
                  </a:cubicBezTo>
                  <a:lnTo>
                    <a:pt x="0" y="46501"/>
                  </a:lnTo>
                  <a:cubicBezTo>
                    <a:pt x="0" y="20667"/>
                    <a:pt x="20683" y="0"/>
                    <a:pt x="46537" y="0"/>
                  </a:cubicBezTo>
                  <a:close/>
                </a:path>
              </a:pathLst>
            </a:custGeom>
            <a:solidFill>
              <a:srgbClr val="FFFF00"/>
            </a:solidFill>
            <a:ln w="9525">
              <a:solidFill>
                <a:schemeClr val="tx1"/>
              </a:solidFill>
              <a:round/>
              <a:headEnd/>
              <a:tailEnd/>
            </a:ln>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0" name="ExtraShape3">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21F97CE2-ACB4-41BC-BAFD-95E935C6775B}"/>
                </a:ext>
              </a:extLst>
            </p:cNvPr>
            <p:cNvSpPr>
              <a:spLocks/>
            </p:cNvSpPr>
            <p:nvPr/>
          </p:nvSpPr>
          <p:spPr bwMode="auto">
            <a:xfrm>
              <a:off x="3528998" y="3357593"/>
              <a:ext cx="924881" cy="881654"/>
            </a:xfrm>
            <a:custGeom>
              <a:avLst/>
              <a:gdLst>
                <a:gd name="connsiteX0" fmla="*/ 300407 w 607829"/>
                <a:gd name="connsiteY0" fmla="*/ 188339 h 579421"/>
                <a:gd name="connsiteX1" fmla="*/ 351353 w 607829"/>
                <a:gd name="connsiteY1" fmla="*/ 206207 h 579421"/>
                <a:gd name="connsiteX2" fmla="*/ 370457 w 607829"/>
                <a:gd name="connsiteY2" fmla="*/ 253111 h 579421"/>
                <a:gd name="connsiteX3" fmla="*/ 357032 w 607829"/>
                <a:gd name="connsiteY3" fmla="*/ 292799 h 579421"/>
                <a:gd name="connsiteX4" fmla="*/ 328117 w 607829"/>
                <a:gd name="connsiteY4" fmla="*/ 318570 h 579421"/>
                <a:gd name="connsiteX5" fmla="*/ 312111 w 607829"/>
                <a:gd name="connsiteY5" fmla="*/ 329909 h 579421"/>
                <a:gd name="connsiteX6" fmla="*/ 291629 w 607829"/>
                <a:gd name="connsiteY6" fmla="*/ 345200 h 579421"/>
                <a:gd name="connsiteX7" fmla="*/ 282507 w 607829"/>
                <a:gd name="connsiteY7" fmla="*/ 356196 h 579421"/>
                <a:gd name="connsiteX8" fmla="*/ 370629 w 607829"/>
                <a:gd name="connsiteY8" fmla="*/ 356196 h 579421"/>
                <a:gd name="connsiteX9" fmla="*/ 370629 w 607829"/>
                <a:gd name="connsiteY9" fmla="*/ 391073 h 579421"/>
                <a:gd name="connsiteX10" fmla="*/ 232250 w 607829"/>
                <a:gd name="connsiteY10" fmla="*/ 391073 h 579421"/>
                <a:gd name="connsiteX11" fmla="*/ 241544 w 607829"/>
                <a:gd name="connsiteY11" fmla="*/ 351385 h 579421"/>
                <a:gd name="connsiteX12" fmla="*/ 281819 w 607829"/>
                <a:gd name="connsiteY12" fmla="*/ 308777 h 579421"/>
                <a:gd name="connsiteX13" fmla="*/ 317274 w 607829"/>
                <a:gd name="connsiteY13" fmla="*/ 280600 h 579421"/>
                <a:gd name="connsiteX14" fmla="*/ 329666 w 607829"/>
                <a:gd name="connsiteY14" fmla="*/ 251736 h 579421"/>
                <a:gd name="connsiteX15" fmla="*/ 322610 w 607829"/>
                <a:gd name="connsiteY15" fmla="*/ 230432 h 579421"/>
                <a:gd name="connsiteX16" fmla="*/ 302300 w 607829"/>
                <a:gd name="connsiteY16" fmla="*/ 222013 h 579421"/>
                <a:gd name="connsiteX17" fmla="*/ 277516 w 607829"/>
                <a:gd name="connsiteY17" fmla="*/ 235415 h 579421"/>
                <a:gd name="connsiteX18" fmla="*/ 273041 w 607829"/>
                <a:gd name="connsiteY18" fmla="*/ 260155 h 579421"/>
                <a:gd name="connsiteX19" fmla="*/ 234488 w 607829"/>
                <a:gd name="connsiteY19" fmla="*/ 260155 h 579421"/>
                <a:gd name="connsiteX20" fmla="*/ 243782 w 607829"/>
                <a:gd name="connsiteY20" fmla="*/ 218577 h 579421"/>
                <a:gd name="connsiteX21" fmla="*/ 300407 w 607829"/>
                <a:gd name="connsiteY21" fmla="*/ 188339 h 579421"/>
                <a:gd name="connsiteX22" fmla="*/ 302697 w 607829"/>
                <a:gd name="connsiteY22" fmla="*/ 33336 h 579421"/>
                <a:gd name="connsiteX23" fmla="*/ 280284 w 607829"/>
                <a:gd name="connsiteY23" fmla="*/ 46223 h 579421"/>
                <a:gd name="connsiteX24" fmla="*/ 199236 w 607829"/>
                <a:gd name="connsiteY24" fmla="*/ 188501 h 579421"/>
                <a:gd name="connsiteX25" fmla="*/ 53832 w 607829"/>
                <a:gd name="connsiteY25" fmla="*/ 212901 h 579421"/>
                <a:gd name="connsiteX26" fmla="*/ 33871 w 607829"/>
                <a:gd name="connsiteY26" fmla="*/ 229225 h 579421"/>
                <a:gd name="connsiteX27" fmla="*/ 40066 w 607829"/>
                <a:gd name="connsiteY27" fmla="*/ 254141 h 579421"/>
                <a:gd name="connsiteX28" fmla="*/ 146753 w 607829"/>
                <a:gd name="connsiteY28" fmla="*/ 363771 h 579421"/>
                <a:gd name="connsiteX29" fmla="*/ 127997 w 607829"/>
                <a:gd name="connsiteY29" fmla="*/ 521857 h 579421"/>
                <a:gd name="connsiteX30" fmla="*/ 134019 w 607829"/>
                <a:gd name="connsiteY30" fmla="*/ 542305 h 579421"/>
                <a:gd name="connsiteX31" fmla="*/ 159831 w 607829"/>
                <a:gd name="connsiteY31" fmla="*/ 543164 h 579421"/>
                <a:gd name="connsiteX32" fmla="*/ 303859 w 607829"/>
                <a:gd name="connsiteY32" fmla="*/ 464809 h 579421"/>
                <a:gd name="connsiteX33" fmla="*/ 447886 w 607829"/>
                <a:gd name="connsiteY33" fmla="*/ 543164 h 579421"/>
                <a:gd name="connsiteX34" fmla="*/ 473870 w 607829"/>
                <a:gd name="connsiteY34" fmla="*/ 542305 h 579421"/>
                <a:gd name="connsiteX35" fmla="*/ 479720 w 607829"/>
                <a:gd name="connsiteY35" fmla="*/ 521857 h 579421"/>
                <a:gd name="connsiteX36" fmla="*/ 461136 w 607829"/>
                <a:gd name="connsiteY36" fmla="*/ 363771 h 579421"/>
                <a:gd name="connsiteX37" fmla="*/ 567823 w 607829"/>
                <a:gd name="connsiteY37" fmla="*/ 254141 h 579421"/>
                <a:gd name="connsiteX38" fmla="*/ 574018 w 607829"/>
                <a:gd name="connsiteY38" fmla="*/ 229741 h 579421"/>
                <a:gd name="connsiteX39" fmla="*/ 553885 w 607829"/>
                <a:gd name="connsiteY39" fmla="*/ 214104 h 579421"/>
                <a:gd name="connsiteX40" fmla="*/ 394715 w 607829"/>
                <a:gd name="connsiteY40" fmla="*/ 188501 h 579421"/>
                <a:gd name="connsiteX41" fmla="*/ 324336 w 607829"/>
                <a:gd name="connsiteY41" fmla="*/ 47254 h 579421"/>
                <a:gd name="connsiteX42" fmla="*/ 302697 w 607829"/>
                <a:gd name="connsiteY42" fmla="*/ 33336 h 579421"/>
                <a:gd name="connsiteX43" fmla="*/ 302138 w 607829"/>
                <a:gd name="connsiteY43" fmla="*/ 0 h 579421"/>
                <a:gd name="connsiteX44" fmla="*/ 352384 w 607829"/>
                <a:gd name="connsiteY44" fmla="*/ 30071 h 579421"/>
                <a:gd name="connsiteX45" fmla="*/ 353417 w 607829"/>
                <a:gd name="connsiteY45" fmla="*/ 31789 h 579421"/>
                <a:gd name="connsiteX46" fmla="*/ 416568 w 607829"/>
                <a:gd name="connsiteY46" fmla="*/ 158774 h 579421"/>
                <a:gd name="connsiteX47" fmla="*/ 561628 w 607829"/>
                <a:gd name="connsiteY47" fmla="*/ 182143 h 579421"/>
                <a:gd name="connsiteX48" fmla="*/ 605164 w 607829"/>
                <a:gd name="connsiteY48" fmla="*/ 219087 h 579421"/>
                <a:gd name="connsiteX49" fmla="*/ 593462 w 607829"/>
                <a:gd name="connsiteY49" fmla="*/ 274761 h 579421"/>
                <a:gd name="connsiteX50" fmla="*/ 592086 w 607829"/>
                <a:gd name="connsiteY50" fmla="*/ 276308 h 579421"/>
                <a:gd name="connsiteX51" fmla="*/ 495551 w 607829"/>
                <a:gd name="connsiteY51" fmla="*/ 375455 h 579421"/>
                <a:gd name="connsiteX52" fmla="*/ 512587 w 607829"/>
                <a:gd name="connsiteY52" fmla="*/ 519967 h 579421"/>
                <a:gd name="connsiteX53" fmla="*/ 497616 w 607829"/>
                <a:gd name="connsiteY53" fmla="*/ 565159 h 579421"/>
                <a:gd name="connsiteX54" fmla="*/ 462513 w 607829"/>
                <a:gd name="connsiteY54" fmla="*/ 579421 h 579421"/>
                <a:gd name="connsiteX55" fmla="*/ 433776 w 607829"/>
                <a:gd name="connsiteY55" fmla="*/ 572892 h 579421"/>
                <a:gd name="connsiteX56" fmla="*/ 432744 w 607829"/>
                <a:gd name="connsiteY56" fmla="*/ 572204 h 579421"/>
                <a:gd name="connsiteX57" fmla="*/ 303859 w 607829"/>
                <a:gd name="connsiteY57" fmla="*/ 502096 h 579421"/>
                <a:gd name="connsiteX58" fmla="*/ 173941 w 607829"/>
                <a:gd name="connsiteY58" fmla="*/ 572892 h 579421"/>
                <a:gd name="connsiteX59" fmla="*/ 110273 w 607829"/>
                <a:gd name="connsiteY59" fmla="*/ 564987 h 579421"/>
                <a:gd name="connsiteX60" fmla="*/ 95302 w 607829"/>
                <a:gd name="connsiteY60" fmla="*/ 519967 h 579421"/>
                <a:gd name="connsiteX61" fmla="*/ 95302 w 607829"/>
                <a:gd name="connsiteY61" fmla="*/ 518592 h 579421"/>
                <a:gd name="connsiteX62" fmla="*/ 112338 w 607829"/>
                <a:gd name="connsiteY62" fmla="*/ 375455 h 579421"/>
                <a:gd name="connsiteX63" fmla="*/ 14427 w 607829"/>
                <a:gd name="connsiteY63" fmla="*/ 274761 h 579421"/>
                <a:gd name="connsiteX64" fmla="*/ 2553 w 607829"/>
                <a:gd name="connsiteY64" fmla="*/ 218744 h 579421"/>
                <a:gd name="connsiteX65" fmla="*/ 45572 w 607829"/>
                <a:gd name="connsiteY65" fmla="*/ 181112 h 579421"/>
                <a:gd name="connsiteX66" fmla="*/ 47465 w 607829"/>
                <a:gd name="connsiteY66" fmla="*/ 180768 h 579421"/>
                <a:gd name="connsiteX67" fmla="*/ 178415 w 607829"/>
                <a:gd name="connsiteY67" fmla="*/ 158774 h 579421"/>
                <a:gd name="connsiteX68" fmla="*/ 253268 w 607829"/>
                <a:gd name="connsiteY68" fmla="*/ 27493 h 579421"/>
                <a:gd name="connsiteX69" fmla="*/ 302138 w 607829"/>
                <a:gd name="connsiteY69"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829" h="579421">
                  <a:moveTo>
                    <a:pt x="300407" y="188339"/>
                  </a:moveTo>
                  <a:cubicBezTo>
                    <a:pt x="321749" y="188339"/>
                    <a:pt x="338788" y="194352"/>
                    <a:pt x="351353" y="206207"/>
                  </a:cubicBezTo>
                  <a:cubicBezTo>
                    <a:pt x="364089" y="217890"/>
                    <a:pt x="370457" y="233696"/>
                    <a:pt x="370457" y="253111"/>
                  </a:cubicBezTo>
                  <a:cubicBezTo>
                    <a:pt x="370457" y="268058"/>
                    <a:pt x="365982" y="281287"/>
                    <a:pt x="357032" y="292799"/>
                  </a:cubicBezTo>
                  <a:cubicBezTo>
                    <a:pt x="351180" y="300530"/>
                    <a:pt x="341542" y="309120"/>
                    <a:pt x="328117" y="318570"/>
                  </a:cubicBezTo>
                  <a:lnTo>
                    <a:pt x="312111" y="329909"/>
                  </a:lnTo>
                  <a:cubicBezTo>
                    <a:pt x="302128" y="336953"/>
                    <a:pt x="295416" y="342108"/>
                    <a:pt x="291629" y="345200"/>
                  </a:cubicBezTo>
                  <a:cubicBezTo>
                    <a:pt x="288015" y="348293"/>
                    <a:pt x="284917" y="352072"/>
                    <a:pt x="282507" y="356196"/>
                  </a:cubicBezTo>
                  <a:lnTo>
                    <a:pt x="370629" y="356196"/>
                  </a:lnTo>
                  <a:lnTo>
                    <a:pt x="370629" y="391073"/>
                  </a:lnTo>
                  <a:lnTo>
                    <a:pt x="232250" y="391073"/>
                  </a:lnTo>
                  <a:cubicBezTo>
                    <a:pt x="232594" y="376641"/>
                    <a:pt x="235693" y="363412"/>
                    <a:pt x="241544" y="351385"/>
                  </a:cubicBezTo>
                  <a:cubicBezTo>
                    <a:pt x="247224" y="337984"/>
                    <a:pt x="260649" y="323724"/>
                    <a:pt x="281819" y="308777"/>
                  </a:cubicBezTo>
                  <a:cubicBezTo>
                    <a:pt x="300063" y="295719"/>
                    <a:pt x="311939" y="286270"/>
                    <a:pt x="317274" y="280600"/>
                  </a:cubicBezTo>
                  <a:cubicBezTo>
                    <a:pt x="325536" y="271838"/>
                    <a:pt x="329666" y="262217"/>
                    <a:pt x="329666" y="251736"/>
                  </a:cubicBezTo>
                  <a:cubicBezTo>
                    <a:pt x="329666" y="243146"/>
                    <a:pt x="327257" y="236102"/>
                    <a:pt x="322610" y="230432"/>
                  </a:cubicBezTo>
                  <a:cubicBezTo>
                    <a:pt x="317790" y="224762"/>
                    <a:pt x="311078" y="222013"/>
                    <a:pt x="302300" y="222013"/>
                  </a:cubicBezTo>
                  <a:cubicBezTo>
                    <a:pt x="290252" y="222013"/>
                    <a:pt x="281991" y="226480"/>
                    <a:pt x="277516" y="235415"/>
                  </a:cubicBezTo>
                  <a:cubicBezTo>
                    <a:pt x="275106" y="240569"/>
                    <a:pt x="273557" y="248816"/>
                    <a:pt x="273041" y="260155"/>
                  </a:cubicBezTo>
                  <a:lnTo>
                    <a:pt x="234488" y="260155"/>
                  </a:lnTo>
                  <a:cubicBezTo>
                    <a:pt x="235176" y="242974"/>
                    <a:pt x="238274" y="229229"/>
                    <a:pt x="243782" y="218577"/>
                  </a:cubicBezTo>
                  <a:cubicBezTo>
                    <a:pt x="254453" y="198476"/>
                    <a:pt x="273213" y="188339"/>
                    <a:pt x="300407" y="188339"/>
                  </a:cubicBezTo>
                  <a:close/>
                  <a:moveTo>
                    <a:pt x="302697" y="33336"/>
                  </a:moveTo>
                  <a:cubicBezTo>
                    <a:pt x="294868" y="33164"/>
                    <a:pt x="286909" y="37460"/>
                    <a:pt x="280284" y="46223"/>
                  </a:cubicBezTo>
                  <a:lnTo>
                    <a:pt x="199236" y="188501"/>
                  </a:lnTo>
                  <a:lnTo>
                    <a:pt x="53832" y="212901"/>
                  </a:lnTo>
                  <a:cubicBezTo>
                    <a:pt x="43335" y="216166"/>
                    <a:pt x="36280" y="221837"/>
                    <a:pt x="33871" y="229225"/>
                  </a:cubicBezTo>
                  <a:cubicBezTo>
                    <a:pt x="31290" y="236614"/>
                    <a:pt x="33527" y="245378"/>
                    <a:pt x="40066" y="254141"/>
                  </a:cubicBezTo>
                  <a:lnTo>
                    <a:pt x="146753" y="363771"/>
                  </a:lnTo>
                  <a:lnTo>
                    <a:pt x="127997" y="521857"/>
                  </a:lnTo>
                  <a:cubicBezTo>
                    <a:pt x="127825" y="530792"/>
                    <a:pt x="129889" y="538181"/>
                    <a:pt x="134019" y="542305"/>
                  </a:cubicBezTo>
                  <a:cubicBezTo>
                    <a:pt x="139182" y="547804"/>
                    <a:pt x="148818" y="547976"/>
                    <a:pt x="159831" y="543164"/>
                  </a:cubicBezTo>
                  <a:lnTo>
                    <a:pt x="303859" y="464809"/>
                  </a:lnTo>
                  <a:lnTo>
                    <a:pt x="447886" y="543164"/>
                  </a:lnTo>
                  <a:cubicBezTo>
                    <a:pt x="458899" y="547976"/>
                    <a:pt x="468535" y="547804"/>
                    <a:pt x="473870" y="542305"/>
                  </a:cubicBezTo>
                  <a:cubicBezTo>
                    <a:pt x="477827" y="538181"/>
                    <a:pt x="479892" y="530792"/>
                    <a:pt x="479720" y="521857"/>
                  </a:cubicBezTo>
                  <a:lnTo>
                    <a:pt x="461136" y="363771"/>
                  </a:lnTo>
                  <a:lnTo>
                    <a:pt x="567823" y="254141"/>
                  </a:lnTo>
                  <a:cubicBezTo>
                    <a:pt x="574190" y="245378"/>
                    <a:pt x="576427" y="236786"/>
                    <a:pt x="574018" y="229741"/>
                  </a:cubicBezTo>
                  <a:cubicBezTo>
                    <a:pt x="571609" y="222524"/>
                    <a:pt x="564382" y="217025"/>
                    <a:pt x="553885" y="214104"/>
                  </a:cubicBezTo>
                  <a:lnTo>
                    <a:pt x="394715" y="188501"/>
                  </a:lnTo>
                  <a:lnTo>
                    <a:pt x="324336" y="47254"/>
                  </a:lnTo>
                  <a:cubicBezTo>
                    <a:pt x="318227" y="38147"/>
                    <a:pt x="310527" y="33507"/>
                    <a:pt x="302697" y="33336"/>
                  </a:cubicBezTo>
                  <a:close/>
                  <a:moveTo>
                    <a:pt x="302138" y="0"/>
                  </a:moveTo>
                  <a:cubicBezTo>
                    <a:pt x="321583" y="0"/>
                    <a:pt x="339995" y="10997"/>
                    <a:pt x="352384" y="30071"/>
                  </a:cubicBezTo>
                  <a:lnTo>
                    <a:pt x="353417" y="31789"/>
                  </a:lnTo>
                  <a:lnTo>
                    <a:pt x="416568" y="158774"/>
                  </a:lnTo>
                  <a:lnTo>
                    <a:pt x="561628" y="182143"/>
                  </a:lnTo>
                  <a:cubicBezTo>
                    <a:pt x="583138" y="187814"/>
                    <a:pt x="598969" y="201217"/>
                    <a:pt x="605164" y="219087"/>
                  </a:cubicBezTo>
                  <a:cubicBezTo>
                    <a:pt x="611186" y="236786"/>
                    <a:pt x="606884" y="257062"/>
                    <a:pt x="593462" y="274761"/>
                  </a:cubicBezTo>
                  <a:lnTo>
                    <a:pt x="592086" y="276308"/>
                  </a:lnTo>
                  <a:lnTo>
                    <a:pt x="495551" y="375455"/>
                  </a:lnTo>
                  <a:lnTo>
                    <a:pt x="512587" y="519967"/>
                  </a:lnTo>
                  <a:cubicBezTo>
                    <a:pt x="513275" y="538525"/>
                    <a:pt x="508113" y="554162"/>
                    <a:pt x="497616" y="565159"/>
                  </a:cubicBezTo>
                  <a:cubicBezTo>
                    <a:pt x="488668" y="574266"/>
                    <a:pt x="476107" y="579421"/>
                    <a:pt x="462513" y="579421"/>
                  </a:cubicBezTo>
                  <a:cubicBezTo>
                    <a:pt x="453221" y="579421"/>
                    <a:pt x="443584" y="577187"/>
                    <a:pt x="433776" y="572892"/>
                  </a:cubicBezTo>
                  <a:lnTo>
                    <a:pt x="432744" y="572204"/>
                  </a:lnTo>
                  <a:lnTo>
                    <a:pt x="303859" y="502096"/>
                  </a:lnTo>
                  <a:lnTo>
                    <a:pt x="173941" y="572892"/>
                  </a:lnTo>
                  <a:cubicBezTo>
                    <a:pt x="149678" y="583717"/>
                    <a:pt x="125243" y="580624"/>
                    <a:pt x="110273" y="564987"/>
                  </a:cubicBezTo>
                  <a:cubicBezTo>
                    <a:pt x="99776" y="554162"/>
                    <a:pt x="94614" y="538525"/>
                    <a:pt x="95302" y="519967"/>
                  </a:cubicBezTo>
                  <a:lnTo>
                    <a:pt x="95302" y="518592"/>
                  </a:lnTo>
                  <a:lnTo>
                    <a:pt x="112338" y="375455"/>
                  </a:lnTo>
                  <a:lnTo>
                    <a:pt x="14427" y="274761"/>
                  </a:lnTo>
                  <a:cubicBezTo>
                    <a:pt x="1005" y="257062"/>
                    <a:pt x="-3297" y="236786"/>
                    <a:pt x="2553" y="218744"/>
                  </a:cubicBezTo>
                  <a:cubicBezTo>
                    <a:pt x="8576" y="200873"/>
                    <a:pt x="24235" y="187126"/>
                    <a:pt x="45572" y="181112"/>
                  </a:cubicBezTo>
                  <a:lnTo>
                    <a:pt x="47465" y="180768"/>
                  </a:lnTo>
                  <a:lnTo>
                    <a:pt x="178415" y="158774"/>
                  </a:lnTo>
                  <a:lnTo>
                    <a:pt x="253268" y="27493"/>
                  </a:lnTo>
                  <a:cubicBezTo>
                    <a:pt x="266174" y="9794"/>
                    <a:pt x="283554" y="0"/>
                    <a:pt x="302138" y="0"/>
                  </a:cubicBezTo>
                  <a:close/>
                </a:path>
              </a:pathLst>
            </a:custGeom>
            <a:solidFill>
              <a:schemeClr val="accent3">
                <a:lumMod val="75000"/>
              </a:schemeClr>
            </a:solidFill>
            <a:ln w="9525">
              <a:solidFill>
                <a:srgbClr val="000000"/>
              </a:solidFill>
              <a:round/>
              <a:headEnd/>
              <a:tailEnd/>
            </a:ln>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1" name="ExtraShape4">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118ADA0-6D8C-4F19-AE47-8E1FD04FA799}"/>
                </a:ext>
              </a:extLst>
            </p:cNvPr>
            <p:cNvSpPr>
              <a:spLocks/>
            </p:cNvSpPr>
            <p:nvPr/>
          </p:nvSpPr>
          <p:spPr bwMode="auto">
            <a:xfrm>
              <a:off x="3979283" y="1655608"/>
              <a:ext cx="697854" cy="696798"/>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88862 h 440259"/>
                <a:gd name="T11" fmla="*/ 88862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278945 h 440259"/>
                <a:gd name="T27" fmla="*/ 278945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01" h="5401">
                  <a:moveTo>
                    <a:pt x="2700" y="0"/>
                  </a:moveTo>
                  <a:cubicBezTo>
                    <a:pt x="1209" y="0"/>
                    <a:pt x="0" y="1209"/>
                    <a:pt x="0" y="2700"/>
                  </a:cubicBezTo>
                  <a:cubicBezTo>
                    <a:pt x="0" y="4192"/>
                    <a:pt x="1209" y="5401"/>
                    <a:pt x="2700" y="5401"/>
                  </a:cubicBezTo>
                  <a:cubicBezTo>
                    <a:pt x="4192" y="5401"/>
                    <a:pt x="5401" y="4192"/>
                    <a:pt x="5401" y="2700"/>
                  </a:cubicBezTo>
                  <a:cubicBezTo>
                    <a:pt x="5401" y="1209"/>
                    <a:pt x="4192" y="0"/>
                    <a:pt x="2700" y="0"/>
                  </a:cubicBezTo>
                  <a:close/>
                  <a:moveTo>
                    <a:pt x="3243" y="4163"/>
                  </a:moveTo>
                  <a:cubicBezTo>
                    <a:pt x="3243" y="4273"/>
                    <a:pt x="3153" y="4363"/>
                    <a:pt x="3043" y="4363"/>
                  </a:cubicBezTo>
                  <a:lnTo>
                    <a:pt x="2674" y="4363"/>
                  </a:lnTo>
                  <a:cubicBezTo>
                    <a:pt x="2564" y="4363"/>
                    <a:pt x="2474" y="4273"/>
                    <a:pt x="2474" y="4163"/>
                  </a:cubicBezTo>
                  <a:lnTo>
                    <a:pt x="2474" y="1918"/>
                  </a:lnTo>
                  <a:lnTo>
                    <a:pt x="2246" y="2041"/>
                  </a:lnTo>
                  <a:cubicBezTo>
                    <a:pt x="2192" y="2070"/>
                    <a:pt x="2127" y="2073"/>
                    <a:pt x="2071" y="2048"/>
                  </a:cubicBezTo>
                  <a:cubicBezTo>
                    <a:pt x="2014" y="2023"/>
                    <a:pt x="1972" y="1974"/>
                    <a:pt x="1957" y="1914"/>
                  </a:cubicBezTo>
                  <a:lnTo>
                    <a:pt x="1885" y="1627"/>
                  </a:lnTo>
                  <a:cubicBezTo>
                    <a:pt x="1862" y="1538"/>
                    <a:pt x="1903" y="1445"/>
                    <a:pt x="1984" y="1402"/>
                  </a:cubicBezTo>
                  <a:lnTo>
                    <a:pt x="2619" y="1062"/>
                  </a:lnTo>
                  <a:cubicBezTo>
                    <a:pt x="2648" y="1046"/>
                    <a:pt x="2680" y="1038"/>
                    <a:pt x="2713" y="1038"/>
                  </a:cubicBezTo>
                  <a:lnTo>
                    <a:pt x="3043" y="1038"/>
                  </a:lnTo>
                  <a:cubicBezTo>
                    <a:pt x="3153" y="1038"/>
                    <a:pt x="3243" y="1128"/>
                    <a:pt x="3243" y="1238"/>
                  </a:cubicBezTo>
                  <a:lnTo>
                    <a:pt x="3243" y="4163"/>
                  </a:lnTo>
                  <a:close/>
                </a:path>
              </a:pathLst>
            </a:custGeom>
            <a:solidFill>
              <a:srgbClr val="E739C6"/>
            </a:solidFill>
            <a:ln w="9525">
              <a:solidFill>
                <a:srgbClr val="000000"/>
              </a:solidFill>
              <a:round/>
              <a:headEnd/>
              <a:tailEnd/>
            </a:ln>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p>
          </p:txBody>
        </p:sp>
        <p:sp>
          <p:nvSpPr>
            <p:cNvPr id="322" name="ExtraShape5">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DC4D0C70-846B-48CE-B665-739A74B0F38C}"/>
                </a:ext>
              </a:extLst>
            </p:cNvPr>
            <p:cNvSpPr>
              <a:spLocks/>
            </p:cNvSpPr>
            <p:nvPr/>
          </p:nvSpPr>
          <p:spPr bwMode="auto">
            <a:xfrm>
              <a:off x="7619750" y="1607621"/>
              <a:ext cx="488079" cy="707469"/>
            </a:xfrm>
            <a:custGeom>
              <a:avLst/>
              <a:gdLst>
                <a:gd name="connsiteX0" fmla="*/ 22165 w 417395"/>
                <a:gd name="connsiteY0" fmla="*/ 401887 h 605012"/>
                <a:gd name="connsiteX1" fmla="*/ 43209 w 417395"/>
                <a:gd name="connsiteY1" fmla="*/ 405711 h 605012"/>
                <a:gd name="connsiteX2" fmla="*/ 42252 w 417395"/>
                <a:gd name="connsiteY2" fmla="*/ 408818 h 605012"/>
                <a:gd name="connsiteX3" fmla="*/ 21208 w 417395"/>
                <a:gd name="connsiteY3" fmla="*/ 404755 h 605012"/>
                <a:gd name="connsiteX4" fmla="*/ 22165 w 417395"/>
                <a:gd name="connsiteY4" fmla="*/ 401887 h 605012"/>
                <a:gd name="connsiteX5" fmla="*/ 395034 w 417395"/>
                <a:gd name="connsiteY5" fmla="*/ 9760 h 605012"/>
                <a:gd name="connsiteX6" fmla="*/ 125195 w 417395"/>
                <a:gd name="connsiteY6" fmla="*/ 14056 h 605012"/>
                <a:gd name="connsiteX7" fmla="*/ 124956 w 417395"/>
                <a:gd name="connsiteY7" fmla="*/ 18113 h 605012"/>
                <a:gd name="connsiteX8" fmla="*/ 104879 w 417395"/>
                <a:gd name="connsiteY8" fmla="*/ 31002 h 605012"/>
                <a:gd name="connsiteX9" fmla="*/ 86715 w 417395"/>
                <a:gd name="connsiteY9" fmla="*/ 41503 h 605012"/>
                <a:gd name="connsiteX10" fmla="*/ 364919 w 417395"/>
                <a:gd name="connsiteY10" fmla="*/ 37207 h 605012"/>
                <a:gd name="connsiteX11" fmla="*/ 367548 w 417395"/>
                <a:gd name="connsiteY11" fmla="*/ 38162 h 605012"/>
                <a:gd name="connsiteX12" fmla="*/ 371133 w 417395"/>
                <a:gd name="connsiteY12" fmla="*/ 38878 h 605012"/>
                <a:gd name="connsiteX13" fmla="*/ 372328 w 417395"/>
                <a:gd name="connsiteY13" fmla="*/ 116684 h 605012"/>
                <a:gd name="connsiteX14" fmla="*/ 372089 w 417395"/>
                <a:gd name="connsiteY14" fmla="*/ 120026 h 605012"/>
                <a:gd name="connsiteX15" fmla="*/ 295607 w 417395"/>
                <a:gd name="connsiteY15" fmla="*/ 204754 h 605012"/>
                <a:gd name="connsiteX16" fmla="*/ 256410 w 417395"/>
                <a:gd name="connsiteY16" fmla="*/ 246521 h 605012"/>
                <a:gd name="connsiteX17" fmla="*/ 256410 w 417395"/>
                <a:gd name="connsiteY17" fmla="*/ 261558 h 605012"/>
                <a:gd name="connsiteX18" fmla="*/ 303255 w 417395"/>
                <a:gd name="connsiteY18" fmla="*/ 267524 h 605012"/>
                <a:gd name="connsiteX19" fmla="*/ 347232 w 417395"/>
                <a:gd name="connsiteY19" fmla="*/ 303086 h 605012"/>
                <a:gd name="connsiteX20" fmla="*/ 369987 w 417395"/>
                <a:gd name="connsiteY20" fmla="*/ 486609 h 605012"/>
                <a:gd name="connsiteX21" fmla="*/ 337058 w 417395"/>
                <a:gd name="connsiteY21" fmla="*/ 540481 h 605012"/>
                <a:gd name="connsiteX22" fmla="*/ 336238 w 417395"/>
                <a:gd name="connsiteY22" fmla="*/ 541519 h 605012"/>
                <a:gd name="connsiteX23" fmla="*/ 336716 w 417395"/>
                <a:gd name="connsiteY23" fmla="*/ 541041 h 605012"/>
                <a:gd name="connsiteX24" fmla="*/ 337058 w 417395"/>
                <a:gd name="connsiteY24" fmla="*/ 540481 h 605012"/>
                <a:gd name="connsiteX25" fmla="*/ 387386 w 417395"/>
                <a:gd name="connsiteY25" fmla="*/ 476839 h 605012"/>
                <a:gd name="connsiteX26" fmla="*/ 289154 w 417395"/>
                <a:gd name="connsiteY26" fmla="*/ 244851 h 605012"/>
                <a:gd name="connsiteX27" fmla="*/ 289154 w 417395"/>
                <a:gd name="connsiteY27" fmla="*/ 236497 h 605012"/>
                <a:gd name="connsiteX28" fmla="*/ 289393 w 417395"/>
                <a:gd name="connsiteY28" fmla="*/ 236497 h 605012"/>
                <a:gd name="connsiteX29" fmla="*/ 289632 w 417395"/>
                <a:gd name="connsiteY29" fmla="*/ 233156 h 605012"/>
                <a:gd name="connsiteX30" fmla="*/ 370177 w 417395"/>
                <a:gd name="connsiteY30" fmla="*/ 143177 h 605012"/>
                <a:gd name="connsiteX31" fmla="*/ 399097 w 417395"/>
                <a:gd name="connsiteY31" fmla="*/ 78974 h 605012"/>
                <a:gd name="connsiteX32" fmla="*/ 395034 w 417395"/>
                <a:gd name="connsiteY32" fmla="*/ 9760 h 605012"/>
                <a:gd name="connsiteX33" fmla="*/ 398141 w 417395"/>
                <a:gd name="connsiteY33" fmla="*/ 1645 h 605012"/>
                <a:gd name="connsiteX34" fmla="*/ 403638 w 417395"/>
                <a:gd name="connsiteY34" fmla="*/ 5702 h 605012"/>
                <a:gd name="connsiteX35" fmla="*/ 400053 w 417395"/>
                <a:gd name="connsiteY35" fmla="*/ 123367 h 605012"/>
                <a:gd name="connsiteX36" fmla="*/ 293695 w 417395"/>
                <a:gd name="connsiteY36" fmla="*/ 237213 h 605012"/>
                <a:gd name="connsiteX37" fmla="*/ 416306 w 417395"/>
                <a:gd name="connsiteY37" fmla="*/ 409056 h 605012"/>
                <a:gd name="connsiteX38" fmla="*/ 260234 w 417395"/>
                <a:gd name="connsiteY38" fmla="*/ 593071 h 605012"/>
                <a:gd name="connsiteX39" fmla="*/ 109898 w 417395"/>
                <a:gd name="connsiteY39" fmla="*/ 585434 h 605012"/>
                <a:gd name="connsiteX40" fmla="*/ 2345 w 417395"/>
                <a:gd name="connsiteY40" fmla="*/ 340080 h 605012"/>
                <a:gd name="connsiteX41" fmla="*/ 8081 w 417395"/>
                <a:gd name="connsiteY41" fmla="*/ 337455 h 605012"/>
                <a:gd name="connsiteX42" fmla="*/ 9755 w 417395"/>
                <a:gd name="connsiteY42" fmla="*/ 340080 h 605012"/>
                <a:gd name="connsiteX43" fmla="*/ 9755 w 417395"/>
                <a:gd name="connsiteY43" fmla="*/ 351298 h 605012"/>
                <a:gd name="connsiteX44" fmla="*/ 42738 w 417395"/>
                <a:gd name="connsiteY44" fmla="*/ 353207 h 605012"/>
                <a:gd name="connsiteX45" fmla="*/ 42738 w 417395"/>
                <a:gd name="connsiteY45" fmla="*/ 356787 h 605012"/>
                <a:gd name="connsiteX46" fmla="*/ 9755 w 417395"/>
                <a:gd name="connsiteY46" fmla="*/ 354878 h 605012"/>
                <a:gd name="connsiteX47" fmla="*/ 10233 w 417395"/>
                <a:gd name="connsiteY47" fmla="*/ 379938 h 605012"/>
                <a:gd name="connsiteX48" fmla="*/ 11189 w 417395"/>
                <a:gd name="connsiteY48" fmla="*/ 378984 h 605012"/>
                <a:gd name="connsiteX49" fmla="*/ 43216 w 417395"/>
                <a:gd name="connsiteY49" fmla="*/ 382802 h 605012"/>
                <a:gd name="connsiteX50" fmla="*/ 42259 w 417395"/>
                <a:gd name="connsiteY50" fmla="*/ 385666 h 605012"/>
                <a:gd name="connsiteX51" fmla="*/ 11189 w 417395"/>
                <a:gd name="connsiteY51" fmla="*/ 381370 h 605012"/>
                <a:gd name="connsiteX52" fmla="*/ 10233 w 417395"/>
                <a:gd name="connsiteY52" fmla="*/ 380416 h 605012"/>
                <a:gd name="connsiteX53" fmla="*/ 14774 w 417395"/>
                <a:gd name="connsiteY53" fmla="*/ 431253 h 605012"/>
                <a:gd name="connsiteX54" fmla="*/ 15491 w 417395"/>
                <a:gd name="connsiteY54" fmla="*/ 431014 h 605012"/>
                <a:gd name="connsiteX55" fmla="*/ 51103 w 417395"/>
                <a:gd name="connsiteY55" fmla="*/ 431014 h 605012"/>
                <a:gd name="connsiteX56" fmla="*/ 51103 w 417395"/>
                <a:gd name="connsiteY56" fmla="*/ 434594 h 605012"/>
                <a:gd name="connsiteX57" fmla="*/ 15491 w 417395"/>
                <a:gd name="connsiteY57" fmla="*/ 434355 h 605012"/>
                <a:gd name="connsiteX58" fmla="*/ 15252 w 417395"/>
                <a:gd name="connsiteY58" fmla="*/ 434355 h 605012"/>
                <a:gd name="connsiteX59" fmla="*/ 23378 w 417395"/>
                <a:gd name="connsiteY59" fmla="*/ 468247 h 605012"/>
                <a:gd name="connsiteX60" fmla="*/ 23856 w 417395"/>
                <a:gd name="connsiteY60" fmla="*/ 468008 h 605012"/>
                <a:gd name="connsiteX61" fmla="*/ 58034 w 417395"/>
                <a:gd name="connsiteY61" fmla="*/ 472543 h 605012"/>
                <a:gd name="connsiteX62" fmla="*/ 57556 w 417395"/>
                <a:gd name="connsiteY62" fmla="*/ 476600 h 605012"/>
                <a:gd name="connsiteX63" fmla="*/ 24812 w 417395"/>
                <a:gd name="connsiteY63" fmla="*/ 472304 h 605012"/>
                <a:gd name="connsiteX64" fmla="*/ 32938 w 417395"/>
                <a:gd name="connsiteY64" fmla="*/ 492352 h 605012"/>
                <a:gd name="connsiteX65" fmla="*/ 74286 w 417395"/>
                <a:gd name="connsiteY65" fmla="*/ 493784 h 605012"/>
                <a:gd name="connsiteX66" fmla="*/ 74286 w 417395"/>
                <a:gd name="connsiteY66" fmla="*/ 497842 h 605012"/>
                <a:gd name="connsiteX67" fmla="*/ 34850 w 417395"/>
                <a:gd name="connsiteY67" fmla="*/ 496171 h 605012"/>
                <a:gd name="connsiteX68" fmla="*/ 47757 w 417395"/>
                <a:gd name="connsiteY68" fmla="*/ 517890 h 605012"/>
                <a:gd name="connsiteX69" fmla="*/ 108703 w 417395"/>
                <a:gd name="connsiteY69" fmla="*/ 525528 h 605012"/>
                <a:gd name="connsiteX70" fmla="*/ 107986 w 417395"/>
                <a:gd name="connsiteY70" fmla="*/ 530062 h 605012"/>
                <a:gd name="connsiteX71" fmla="*/ 51342 w 417395"/>
                <a:gd name="connsiteY71" fmla="*/ 522664 h 605012"/>
                <a:gd name="connsiteX72" fmla="*/ 64726 w 417395"/>
                <a:gd name="connsiteY72" fmla="*/ 538655 h 605012"/>
                <a:gd name="connsiteX73" fmla="*/ 141686 w 417395"/>
                <a:gd name="connsiteY73" fmla="*/ 550349 h 605012"/>
                <a:gd name="connsiteX74" fmla="*/ 141686 w 417395"/>
                <a:gd name="connsiteY74" fmla="*/ 554884 h 605012"/>
                <a:gd name="connsiteX75" fmla="*/ 70462 w 417395"/>
                <a:gd name="connsiteY75" fmla="*/ 544383 h 605012"/>
                <a:gd name="connsiteX76" fmla="*/ 91495 w 417395"/>
                <a:gd name="connsiteY76" fmla="*/ 561090 h 605012"/>
                <a:gd name="connsiteX77" fmla="*/ 171323 w 417395"/>
                <a:gd name="connsiteY77" fmla="*/ 567056 h 605012"/>
                <a:gd name="connsiteX78" fmla="*/ 171323 w 417395"/>
                <a:gd name="connsiteY78" fmla="*/ 571830 h 605012"/>
                <a:gd name="connsiteX79" fmla="*/ 98665 w 417395"/>
                <a:gd name="connsiteY79" fmla="*/ 565863 h 605012"/>
                <a:gd name="connsiteX80" fmla="*/ 241352 w 417395"/>
                <a:gd name="connsiteY80" fmla="*/ 587343 h 605012"/>
                <a:gd name="connsiteX81" fmla="*/ 229402 w 417395"/>
                <a:gd name="connsiteY81" fmla="*/ 272775 h 605012"/>
                <a:gd name="connsiteX82" fmla="*/ 225817 w 417395"/>
                <a:gd name="connsiteY82" fmla="*/ 264183 h 605012"/>
                <a:gd name="connsiteX83" fmla="*/ 363485 w 417395"/>
                <a:gd name="connsiteY83" fmla="*/ 120980 h 605012"/>
                <a:gd name="connsiteX84" fmla="*/ 362051 w 417395"/>
                <a:gd name="connsiteY84" fmla="*/ 117162 h 605012"/>
                <a:gd name="connsiteX85" fmla="*/ 366592 w 417395"/>
                <a:gd name="connsiteY85" fmla="*/ 47231 h 605012"/>
                <a:gd name="connsiteX86" fmla="*/ 364919 w 417395"/>
                <a:gd name="connsiteY86" fmla="*/ 47709 h 605012"/>
                <a:gd name="connsiteX87" fmla="*/ 89583 w 417395"/>
                <a:gd name="connsiteY87" fmla="*/ 46038 h 605012"/>
                <a:gd name="connsiteX88" fmla="*/ 89822 w 417395"/>
                <a:gd name="connsiteY88" fmla="*/ 47470 h 605012"/>
                <a:gd name="connsiteX89" fmla="*/ 86715 w 417395"/>
                <a:gd name="connsiteY89" fmla="*/ 74917 h 605012"/>
                <a:gd name="connsiteX90" fmla="*/ 158656 w 417395"/>
                <a:gd name="connsiteY90" fmla="*/ 76588 h 605012"/>
                <a:gd name="connsiteX91" fmla="*/ 158656 w 417395"/>
                <a:gd name="connsiteY91" fmla="*/ 82077 h 605012"/>
                <a:gd name="connsiteX92" fmla="*/ 86237 w 417395"/>
                <a:gd name="connsiteY92" fmla="*/ 79452 h 605012"/>
                <a:gd name="connsiteX93" fmla="*/ 85042 w 417395"/>
                <a:gd name="connsiteY93" fmla="*/ 100455 h 605012"/>
                <a:gd name="connsiteX94" fmla="*/ 156505 w 417395"/>
                <a:gd name="connsiteY94" fmla="*/ 97829 h 605012"/>
                <a:gd name="connsiteX95" fmla="*/ 156505 w 417395"/>
                <a:gd name="connsiteY95" fmla="*/ 102841 h 605012"/>
                <a:gd name="connsiteX96" fmla="*/ 85281 w 417395"/>
                <a:gd name="connsiteY96" fmla="*/ 104512 h 605012"/>
                <a:gd name="connsiteX97" fmla="*/ 88149 w 417395"/>
                <a:gd name="connsiteY97" fmla="*/ 115968 h 605012"/>
                <a:gd name="connsiteX98" fmla="*/ 155549 w 417395"/>
                <a:gd name="connsiteY98" fmla="*/ 122174 h 605012"/>
                <a:gd name="connsiteX99" fmla="*/ 267882 w 417395"/>
                <a:gd name="connsiteY99" fmla="*/ 119071 h 605012"/>
                <a:gd name="connsiteX100" fmla="*/ 270272 w 417395"/>
                <a:gd name="connsiteY100" fmla="*/ 128141 h 605012"/>
                <a:gd name="connsiteX101" fmla="*/ 257127 w 417395"/>
                <a:gd name="connsiteY101" fmla="*/ 140074 h 605012"/>
                <a:gd name="connsiteX102" fmla="*/ 273857 w 417395"/>
                <a:gd name="connsiteY102" fmla="*/ 138165 h 605012"/>
                <a:gd name="connsiteX103" fmla="*/ 275052 w 417395"/>
                <a:gd name="connsiteY103" fmla="*/ 142699 h 605012"/>
                <a:gd name="connsiteX104" fmla="*/ 251869 w 417395"/>
                <a:gd name="connsiteY104" fmla="*/ 144609 h 605012"/>
                <a:gd name="connsiteX105" fmla="*/ 235138 w 417395"/>
                <a:gd name="connsiteY105" fmla="*/ 160122 h 605012"/>
                <a:gd name="connsiteX106" fmla="*/ 262385 w 417395"/>
                <a:gd name="connsiteY106" fmla="*/ 161554 h 605012"/>
                <a:gd name="connsiteX107" fmla="*/ 261907 w 417395"/>
                <a:gd name="connsiteY107" fmla="*/ 165851 h 605012"/>
                <a:gd name="connsiteX108" fmla="*/ 229402 w 417395"/>
                <a:gd name="connsiteY108" fmla="*/ 164657 h 605012"/>
                <a:gd name="connsiteX109" fmla="*/ 204784 w 417395"/>
                <a:gd name="connsiteY109" fmla="*/ 184944 h 605012"/>
                <a:gd name="connsiteX110" fmla="*/ 235138 w 417395"/>
                <a:gd name="connsiteY110" fmla="*/ 190672 h 605012"/>
                <a:gd name="connsiteX111" fmla="*/ 234421 w 417395"/>
                <a:gd name="connsiteY111" fmla="*/ 194730 h 605012"/>
                <a:gd name="connsiteX112" fmla="*/ 199287 w 417395"/>
                <a:gd name="connsiteY112" fmla="*/ 188763 h 605012"/>
                <a:gd name="connsiteX113" fmla="*/ 162480 w 417395"/>
                <a:gd name="connsiteY113" fmla="*/ 215017 h 605012"/>
                <a:gd name="connsiteX114" fmla="*/ 159851 w 417395"/>
                <a:gd name="connsiteY114" fmla="*/ 217881 h 605012"/>
                <a:gd name="connsiteX115" fmla="*/ 207174 w 417395"/>
                <a:gd name="connsiteY115" fmla="*/ 218119 h 605012"/>
                <a:gd name="connsiteX116" fmla="*/ 207174 w 417395"/>
                <a:gd name="connsiteY116" fmla="*/ 222416 h 605012"/>
                <a:gd name="connsiteX117" fmla="*/ 155788 w 417395"/>
                <a:gd name="connsiteY117" fmla="*/ 222654 h 605012"/>
                <a:gd name="connsiteX118" fmla="*/ 141686 w 417395"/>
                <a:gd name="connsiteY118" fmla="*/ 250101 h 605012"/>
                <a:gd name="connsiteX119" fmla="*/ 183991 w 417395"/>
                <a:gd name="connsiteY119" fmla="*/ 251295 h 605012"/>
                <a:gd name="connsiteX120" fmla="*/ 183991 w 417395"/>
                <a:gd name="connsiteY120" fmla="*/ 254636 h 605012"/>
                <a:gd name="connsiteX121" fmla="*/ 140969 w 417395"/>
                <a:gd name="connsiteY121" fmla="*/ 253204 h 605012"/>
                <a:gd name="connsiteX122" fmla="*/ 138818 w 417395"/>
                <a:gd name="connsiteY122" fmla="*/ 277787 h 605012"/>
                <a:gd name="connsiteX123" fmla="*/ 181840 w 417395"/>
                <a:gd name="connsiteY123" fmla="*/ 277548 h 605012"/>
                <a:gd name="connsiteX124" fmla="*/ 181840 w 417395"/>
                <a:gd name="connsiteY124" fmla="*/ 280651 h 605012"/>
                <a:gd name="connsiteX125" fmla="*/ 138579 w 417395"/>
                <a:gd name="connsiteY125" fmla="*/ 280413 h 605012"/>
                <a:gd name="connsiteX126" fmla="*/ 138101 w 417395"/>
                <a:gd name="connsiteY126" fmla="*/ 288527 h 605012"/>
                <a:gd name="connsiteX127" fmla="*/ 253064 w 417395"/>
                <a:gd name="connsiteY127" fmla="*/ 355833 h 605012"/>
                <a:gd name="connsiteX128" fmla="*/ 231792 w 417395"/>
                <a:gd name="connsiteY128" fmla="*/ 462041 h 605012"/>
                <a:gd name="connsiteX129" fmla="*/ 82174 w 417395"/>
                <a:gd name="connsiteY129" fmla="*/ 343660 h 605012"/>
                <a:gd name="connsiteX130" fmla="*/ 81696 w 417395"/>
                <a:gd name="connsiteY130" fmla="*/ 343899 h 605012"/>
                <a:gd name="connsiteX131" fmla="*/ 44889 w 417395"/>
                <a:gd name="connsiteY131" fmla="*/ 342467 h 605012"/>
                <a:gd name="connsiteX132" fmla="*/ 8081 w 417395"/>
                <a:gd name="connsiteY132" fmla="*/ 337455 h 605012"/>
                <a:gd name="connsiteX133" fmla="*/ 7125 w 417395"/>
                <a:gd name="connsiteY133" fmla="*/ 330533 h 605012"/>
                <a:gd name="connsiteX134" fmla="*/ 7125 w 417395"/>
                <a:gd name="connsiteY134" fmla="*/ 330056 h 605012"/>
                <a:gd name="connsiteX135" fmla="*/ 26485 w 417395"/>
                <a:gd name="connsiteY135" fmla="*/ 317884 h 605012"/>
                <a:gd name="connsiteX136" fmla="*/ 48474 w 417395"/>
                <a:gd name="connsiteY136" fmla="*/ 310008 h 605012"/>
                <a:gd name="connsiteX137" fmla="*/ 46801 w 417395"/>
                <a:gd name="connsiteY137" fmla="*/ 309292 h 605012"/>
                <a:gd name="connsiteX138" fmla="*/ 47040 w 417395"/>
                <a:gd name="connsiteY138" fmla="*/ 306189 h 605012"/>
                <a:gd name="connsiteX139" fmla="*/ 88866 w 417395"/>
                <a:gd name="connsiteY139" fmla="*/ 310724 h 605012"/>
                <a:gd name="connsiteX140" fmla="*/ 125673 w 417395"/>
                <a:gd name="connsiteY140" fmla="*/ 314065 h 605012"/>
                <a:gd name="connsiteX141" fmla="*/ 124956 w 417395"/>
                <a:gd name="connsiteY141" fmla="*/ 320271 h 605012"/>
                <a:gd name="connsiteX142" fmla="*/ 51342 w 417395"/>
                <a:gd name="connsiteY142" fmla="*/ 310962 h 605012"/>
                <a:gd name="connsiteX143" fmla="*/ 50625 w 417395"/>
                <a:gd name="connsiteY143" fmla="*/ 315736 h 605012"/>
                <a:gd name="connsiteX144" fmla="*/ 28636 w 417395"/>
                <a:gd name="connsiteY144" fmla="*/ 325283 h 605012"/>
                <a:gd name="connsiteX145" fmla="*/ 17403 w 417395"/>
                <a:gd name="connsiteY145" fmla="*/ 330533 h 605012"/>
                <a:gd name="connsiteX146" fmla="*/ 47518 w 417395"/>
                <a:gd name="connsiteY146" fmla="*/ 333397 h 605012"/>
                <a:gd name="connsiteX147" fmla="*/ 81696 w 417395"/>
                <a:gd name="connsiteY147" fmla="*/ 336739 h 605012"/>
                <a:gd name="connsiteX148" fmla="*/ 83847 w 417395"/>
                <a:gd name="connsiteY148" fmla="*/ 338648 h 605012"/>
                <a:gd name="connsiteX149" fmla="*/ 89344 w 417395"/>
                <a:gd name="connsiteY149" fmla="*/ 340796 h 605012"/>
                <a:gd name="connsiteX150" fmla="*/ 109420 w 417395"/>
                <a:gd name="connsiteY150" fmla="*/ 427911 h 605012"/>
                <a:gd name="connsiteX151" fmla="*/ 129258 w 417395"/>
                <a:gd name="connsiteY151" fmla="*/ 315974 h 605012"/>
                <a:gd name="connsiteX152" fmla="*/ 133560 w 417395"/>
                <a:gd name="connsiteY152" fmla="*/ 318361 h 605012"/>
                <a:gd name="connsiteX153" fmla="*/ 120654 w 417395"/>
                <a:gd name="connsiteY153" fmla="*/ 438651 h 605012"/>
                <a:gd name="connsiteX154" fmla="*/ 120893 w 417395"/>
                <a:gd name="connsiteY154" fmla="*/ 440561 h 605012"/>
                <a:gd name="connsiteX155" fmla="*/ 123283 w 417395"/>
                <a:gd name="connsiteY155" fmla="*/ 442948 h 605012"/>
                <a:gd name="connsiteX156" fmla="*/ 236811 w 417395"/>
                <a:gd name="connsiteY156" fmla="*/ 441038 h 605012"/>
                <a:gd name="connsiteX157" fmla="*/ 226534 w 417395"/>
                <a:gd name="connsiteY157" fmla="*/ 337216 h 605012"/>
                <a:gd name="connsiteX158" fmla="*/ 136189 w 417395"/>
                <a:gd name="connsiteY158" fmla="*/ 298552 h 605012"/>
                <a:gd name="connsiteX159" fmla="*/ 132843 w 417395"/>
                <a:gd name="connsiteY159" fmla="*/ 292346 h 605012"/>
                <a:gd name="connsiteX160" fmla="*/ 131170 w 417395"/>
                <a:gd name="connsiteY160" fmla="*/ 289721 h 605012"/>
                <a:gd name="connsiteX161" fmla="*/ 133321 w 417395"/>
                <a:gd name="connsiteY161" fmla="*/ 224325 h 605012"/>
                <a:gd name="connsiteX162" fmla="*/ 211237 w 417395"/>
                <a:gd name="connsiteY162" fmla="*/ 166089 h 605012"/>
                <a:gd name="connsiteX163" fmla="*/ 250196 w 417395"/>
                <a:gd name="connsiteY163" fmla="*/ 132437 h 605012"/>
                <a:gd name="connsiteX164" fmla="*/ 200721 w 417395"/>
                <a:gd name="connsiteY164" fmla="*/ 130289 h 605012"/>
                <a:gd name="connsiteX165" fmla="*/ 83130 w 417395"/>
                <a:gd name="connsiteY165" fmla="*/ 138642 h 605012"/>
                <a:gd name="connsiteX166" fmla="*/ 77394 w 417395"/>
                <a:gd name="connsiteY166" fmla="*/ 132914 h 605012"/>
                <a:gd name="connsiteX167" fmla="*/ 77872 w 417395"/>
                <a:gd name="connsiteY167" fmla="*/ 79213 h 605012"/>
                <a:gd name="connsiteX168" fmla="*/ 76437 w 417395"/>
                <a:gd name="connsiteY168" fmla="*/ 79213 h 605012"/>
                <a:gd name="connsiteX169" fmla="*/ 76437 w 417395"/>
                <a:gd name="connsiteY169" fmla="*/ 75156 h 605012"/>
                <a:gd name="connsiteX170" fmla="*/ 77872 w 417395"/>
                <a:gd name="connsiteY170" fmla="*/ 75156 h 605012"/>
                <a:gd name="connsiteX171" fmla="*/ 79306 w 417395"/>
                <a:gd name="connsiteY171" fmla="*/ 47470 h 605012"/>
                <a:gd name="connsiteX172" fmla="*/ 80262 w 417395"/>
                <a:gd name="connsiteY172" fmla="*/ 44844 h 605012"/>
                <a:gd name="connsiteX173" fmla="*/ 80023 w 417395"/>
                <a:gd name="connsiteY173" fmla="*/ 44367 h 605012"/>
                <a:gd name="connsiteX174" fmla="*/ 79067 w 417395"/>
                <a:gd name="connsiteY174" fmla="*/ 38878 h 605012"/>
                <a:gd name="connsiteX175" fmla="*/ 120176 w 417395"/>
                <a:gd name="connsiteY175" fmla="*/ 13579 h 605012"/>
                <a:gd name="connsiteX176" fmla="*/ 120654 w 417395"/>
                <a:gd name="connsiteY176" fmla="*/ 7851 h 605012"/>
                <a:gd name="connsiteX177" fmla="*/ 398141 w 417395"/>
                <a:gd name="connsiteY177" fmla="*/ 1645 h 6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417395" h="605012">
                  <a:moveTo>
                    <a:pt x="22165" y="401887"/>
                  </a:moveTo>
                  <a:cubicBezTo>
                    <a:pt x="29100" y="403082"/>
                    <a:pt x="36274" y="404038"/>
                    <a:pt x="43209" y="405711"/>
                  </a:cubicBezTo>
                  <a:cubicBezTo>
                    <a:pt x="45361" y="406189"/>
                    <a:pt x="44404" y="409057"/>
                    <a:pt x="42252" y="408818"/>
                  </a:cubicBezTo>
                  <a:cubicBezTo>
                    <a:pt x="35317" y="407623"/>
                    <a:pt x="28382" y="406189"/>
                    <a:pt x="21208" y="404755"/>
                  </a:cubicBezTo>
                  <a:cubicBezTo>
                    <a:pt x="19534" y="404277"/>
                    <a:pt x="20251" y="401648"/>
                    <a:pt x="22165" y="401887"/>
                  </a:cubicBezTo>
                  <a:close/>
                  <a:moveTo>
                    <a:pt x="395034" y="9760"/>
                  </a:moveTo>
                  <a:cubicBezTo>
                    <a:pt x="305167" y="9760"/>
                    <a:pt x="215062" y="23603"/>
                    <a:pt x="125195" y="14056"/>
                  </a:cubicBezTo>
                  <a:cubicBezTo>
                    <a:pt x="126151" y="15488"/>
                    <a:pt x="126151" y="17159"/>
                    <a:pt x="124956" y="18113"/>
                  </a:cubicBezTo>
                  <a:cubicBezTo>
                    <a:pt x="118981" y="23364"/>
                    <a:pt x="111572" y="26944"/>
                    <a:pt x="104879" y="31002"/>
                  </a:cubicBezTo>
                  <a:cubicBezTo>
                    <a:pt x="98904" y="34582"/>
                    <a:pt x="92929" y="37923"/>
                    <a:pt x="86715" y="41503"/>
                  </a:cubicBezTo>
                  <a:cubicBezTo>
                    <a:pt x="177537" y="30286"/>
                    <a:pt x="273857" y="36252"/>
                    <a:pt x="364919" y="37207"/>
                  </a:cubicBezTo>
                  <a:cubicBezTo>
                    <a:pt x="366114" y="37207"/>
                    <a:pt x="366831" y="37684"/>
                    <a:pt x="367548" y="38162"/>
                  </a:cubicBezTo>
                  <a:cubicBezTo>
                    <a:pt x="368743" y="36968"/>
                    <a:pt x="370894" y="36730"/>
                    <a:pt x="371133" y="38878"/>
                  </a:cubicBezTo>
                  <a:cubicBezTo>
                    <a:pt x="374957" y="64654"/>
                    <a:pt x="374479" y="90669"/>
                    <a:pt x="372328" y="116684"/>
                  </a:cubicBezTo>
                  <a:cubicBezTo>
                    <a:pt x="372806" y="117639"/>
                    <a:pt x="373045" y="118832"/>
                    <a:pt x="372089" y="120026"/>
                  </a:cubicBezTo>
                  <a:cubicBezTo>
                    <a:pt x="347710" y="149144"/>
                    <a:pt x="321659" y="177068"/>
                    <a:pt x="295607" y="204754"/>
                  </a:cubicBezTo>
                  <a:cubicBezTo>
                    <a:pt x="283896" y="217403"/>
                    <a:pt x="263580" y="231246"/>
                    <a:pt x="256410" y="246521"/>
                  </a:cubicBezTo>
                  <a:cubicBezTo>
                    <a:pt x="248284" y="263944"/>
                    <a:pt x="242547" y="254397"/>
                    <a:pt x="256410" y="261558"/>
                  </a:cubicBezTo>
                  <a:cubicBezTo>
                    <a:pt x="266209" y="267047"/>
                    <a:pt x="290110" y="262035"/>
                    <a:pt x="303255" y="267524"/>
                  </a:cubicBezTo>
                  <a:cubicBezTo>
                    <a:pt x="320703" y="274684"/>
                    <a:pt x="335521" y="288289"/>
                    <a:pt x="347232" y="303086"/>
                  </a:cubicBezTo>
                  <a:cubicBezTo>
                    <a:pt x="387385" y="354460"/>
                    <a:pt x="393525" y="426778"/>
                    <a:pt x="369987" y="486609"/>
                  </a:cubicBezTo>
                  <a:lnTo>
                    <a:pt x="337058" y="540481"/>
                  </a:lnTo>
                  <a:lnTo>
                    <a:pt x="336238" y="541519"/>
                  </a:lnTo>
                  <a:cubicBezTo>
                    <a:pt x="336477" y="541280"/>
                    <a:pt x="336716" y="541280"/>
                    <a:pt x="336716" y="541041"/>
                  </a:cubicBezTo>
                  <a:lnTo>
                    <a:pt x="337058" y="540481"/>
                  </a:lnTo>
                  <a:lnTo>
                    <a:pt x="387386" y="476839"/>
                  </a:lnTo>
                  <a:cubicBezTo>
                    <a:pt x="433753" y="386860"/>
                    <a:pt x="401965" y="259171"/>
                    <a:pt x="289154" y="244851"/>
                  </a:cubicBezTo>
                  <a:cubicBezTo>
                    <a:pt x="283657" y="244135"/>
                    <a:pt x="283657" y="235781"/>
                    <a:pt x="289154" y="236497"/>
                  </a:cubicBezTo>
                  <a:cubicBezTo>
                    <a:pt x="289154" y="236497"/>
                    <a:pt x="289154" y="236497"/>
                    <a:pt x="289393" y="236497"/>
                  </a:cubicBezTo>
                  <a:cubicBezTo>
                    <a:pt x="288915" y="235542"/>
                    <a:pt x="288676" y="234349"/>
                    <a:pt x="289632" y="233156"/>
                  </a:cubicBezTo>
                  <a:cubicBezTo>
                    <a:pt x="315923" y="202606"/>
                    <a:pt x="344125" y="173727"/>
                    <a:pt x="370177" y="143177"/>
                  </a:cubicBezTo>
                  <a:cubicBezTo>
                    <a:pt x="388103" y="121696"/>
                    <a:pt x="397185" y="105467"/>
                    <a:pt x="399097" y="78974"/>
                  </a:cubicBezTo>
                  <a:cubicBezTo>
                    <a:pt x="400770" y="56778"/>
                    <a:pt x="396707" y="32434"/>
                    <a:pt x="395034" y="9760"/>
                  </a:cubicBezTo>
                  <a:close/>
                  <a:moveTo>
                    <a:pt x="398141" y="1645"/>
                  </a:moveTo>
                  <a:cubicBezTo>
                    <a:pt x="400531" y="1168"/>
                    <a:pt x="403399" y="2600"/>
                    <a:pt x="403638" y="5702"/>
                  </a:cubicBezTo>
                  <a:cubicBezTo>
                    <a:pt x="405789" y="41503"/>
                    <a:pt x="419652" y="91624"/>
                    <a:pt x="400053" y="123367"/>
                  </a:cubicBezTo>
                  <a:cubicBezTo>
                    <a:pt x="374479" y="164419"/>
                    <a:pt x="327634" y="202606"/>
                    <a:pt x="293695" y="237213"/>
                  </a:cubicBezTo>
                  <a:cubicBezTo>
                    <a:pt x="377108" y="249624"/>
                    <a:pt x="425388" y="326237"/>
                    <a:pt x="416306" y="409056"/>
                  </a:cubicBezTo>
                  <a:cubicBezTo>
                    <a:pt x="406745" y="497126"/>
                    <a:pt x="342213" y="567772"/>
                    <a:pt x="260234" y="593071"/>
                  </a:cubicBezTo>
                  <a:cubicBezTo>
                    <a:pt x="212193" y="610733"/>
                    <a:pt x="157700" y="609301"/>
                    <a:pt x="109898" y="585434"/>
                  </a:cubicBezTo>
                  <a:cubicBezTo>
                    <a:pt x="16208" y="538893"/>
                    <a:pt x="-8410" y="437219"/>
                    <a:pt x="2345" y="340080"/>
                  </a:cubicBezTo>
                  <a:cubicBezTo>
                    <a:pt x="2823" y="337216"/>
                    <a:pt x="5930" y="336262"/>
                    <a:pt x="8081" y="337455"/>
                  </a:cubicBezTo>
                  <a:cubicBezTo>
                    <a:pt x="9038" y="337932"/>
                    <a:pt x="9755" y="338648"/>
                    <a:pt x="9755" y="340080"/>
                  </a:cubicBezTo>
                  <a:cubicBezTo>
                    <a:pt x="9755" y="343899"/>
                    <a:pt x="9755" y="347479"/>
                    <a:pt x="9755" y="351298"/>
                  </a:cubicBezTo>
                  <a:cubicBezTo>
                    <a:pt x="20749" y="351536"/>
                    <a:pt x="31743" y="352014"/>
                    <a:pt x="42738" y="353207"/>
                  </a:cubicBezTo>
                  <a:cubicBezTo>
                    <a:pt x="45128" y="353446"/>
                    <a:pt x="45128" y="356787"/>
                    <a:pt x="42738" y="356787"/>
                  </a:cubicBezTo>
                  <a:cubicBezTo>
                    <a:pt x="31743" y="356549"/>
                    <a:pt x="20749" y="355833"/>
                    <a:pt x="9755" y="354878"/>
                  </a:cubicBezTo>
                  <a:cubicBezTo>
                    <a:pt x="9755" y="363231"/>
                    <a:pt x="9755" y="371585"/>
                    <a:pt x="10233" y="379938"/>
                  </a:cubicBezTo>
                  <a:cubicBezTo>
                    <a:pt x="10233" y="379461"/>
                    <a:pt x="10472" y="378984"/>
                    <a:pt x="11189" y="378984"/>
                  </a:cubicBezTo>
                  <a:cubicBezTo>
                    <a:pt x="21944" y="378268"/>
                    <a:pt x="32938" y="379461"/>
                    <a:pt x="43216" y="382802"/>
                  </a:cubicBezTo>
                  <a:cubicBezTo>
                    <a:pt x="44889" y="383518"/>
                    <a:pt x="44172" y="386382"/>
                    <a:pt x="42259" y="385666"/>
                  </a:cubicBezTo>
                  <a:cubicBezTo>
                    <a:pt x="32221" y="382564"/>
                    <a:pt x="21944" y="380893"/>
                    <a:pt x="11189" y="381370"/>
                  </a:cubicBezTo>
                  <a:cubicBezTo>
                    <a:pt x="10472" y="381370"/>
                    <a:pt x="10233" y="380893"/>
                    <a:pt x="10233" y="380416"/>
                  </a:cubicBezTo>
                  <a:cubicBezTo>
                    <a:pt x="10711" y="397600"/>
                    <a:pt x="12145" y="414784"/>
                    <a:pt x="14774" y="431253"/>
                  </a:cubicBezTo>
                  <a:cubicBezTo>
                    <a:pt x="15013" y="431253"/>
                    <a:pt x="15013" y="431014"/>
                    <a:pt x="15491" y="431014"/>
                  </a:cubicBezTo>
                  <a:cubicBezTo>
                    <a:pt x="27202" y="431014"/>
                    <a:pt x="39152" y="430537"/>
                    <a:pt x="51103" y="431014"/>
                  </a:cubicBezTo>
                  <a:cubicBezTo>
                    <a:pt x="53493" y="431014"/>
                    <a:pt x="53493" y="434594"/>
                    <a:pt x="51103" y="434594"/>
                  </a:cubicBezTo>
                  <a:cubicBezTo>
                    <a:pt x="39152" y="434833"/>
                    <a:pt x="27202" y="434594"/>
                    <a:pt x="15491" y="434355"/>
                  </a:cubicBezTo>
                  <a:cubicBezTo>
                    <a:pt x="15252" y="434355"/>
                    <a:pt x="15252" y="434355"/>
                    <a:pt x="15252" y="434355"/>
                  </a:cubicBezTo>
                  <a:cubicBezTo>
                    <a:pt x="17164" y="445812"/>
                    <a:pt x="19793" y="457268"/>
                    <a:pt x="23378" y="468247"/>
                  </a:cubicBezTo>
                  <a:cubicBezTo>
                    <a:pt x="23617" y="468247"/>
                    <a:pt x="23617" y="468008"/>
                    <a:pt x="23856" y="468008"/>
                  </a:cubicBezTo>
                  <a:cubicBezTo>
                    <a:pt x="35328" y="469440"/>
                    <a:pt x="46801" y="470633"/>
                    <a:pt x="58034" y="472543"/>
                  </a:cubicBezTo>
                  <a:cubicBezTo>
                    <a:pt x="60424" y="472781"/>
                    <a:pt x="59946" y="476839"/>
                    <a:pt x="57556" y="476600"/>
                  </a:cubicBezTo>
                  <a:cubicBezTo>
                    <a:pt x="46562" y="475407"/>
                    <a:pt x="35567" y="473975"/>
                    <a:pt x="24812" y="472304"/>
                  </a:cubicBezTo>
                  <a:cubicBezTo>
                    <a:pt x="26963" y="479225"/>
                    <a:pt x="29831" y="485908"/>
                    <a:pt x="32938" y="492352"/>
                  </a:cubicBezTo>
                  <a:cubicBezTo>
                    <a:pt x="46801" y="494023"/>
                    <a:pt x="60424" y="494023"/>
                    <a:pt x="74286" y="493784"/>
                  </a:cubicBezTo>
                  <a:cubicBezTo>
                    <a:pt x="76916" y="493784"/>
                    <a:pt x="76916" y="497603"/>
                    <a:pt x="74286" y="497842"/>
                  </a:cubicBezTo>
                  <a:cubicBezTo>
                    <a:pt x="61141" y="499035"/>
                    <a:pt x="47996" y="498080"/>
                    <a:pt x="34850" y="496171"/>
                  </a:cubicBezTo>
                  <a:cubicBezTo>
                    <a:pt x="38674" y="503570"/>
                    <a:pt x="42977" y="510969"/>
                    <a:pt x="47757" y="517890"/>
                  </a:cubicBezTo>
                  <a:cubicBezTo>
                    <a:pt x="68072" y="520277"/>
                    <a:pt x="88388" y="522425"/>
                    <a:pt x="108703" y="525528"/>
                  </a:cubicBezTo>
                  <a:cubicBezTo>
                    <a:pt x="111094" y="526005"/>
                    <a:pt x="110616" y="530301"/>
                    <a:pt x="107986" y="530062"/>
                  </a:cubicBezTo>
                  <a:cubicBezTo>
                    <a:pt x="89105" y="528153"/>
                    <a:pt x="70223" y="525528"/>
                    <a:pt x="51342" y="522664"/>
                  </a:cubicBezTo>
                  <a:cubicBezTo>
                    <a:pt x="55405" y="528153"/>
                    <a:pt x="59707" y="533404"/>
                    <a:pt x="64726" y="538655"/>
                  </a:cubicBezTo>
                  <a:cubicBezTo>
                    <a:pt x="90061" y="544860"/>
                    <a:pt x="115635" y="548440"/>
                    <a:pt x="141686" y="550349"/>
                  </a:cubicBezTo>
                  <a:cubicBezTo>
                    <a:pt x="144794" y="550588"/>
                    <a:pt x="144794" y="555123"/>
                    <a:pt x="141686" y="554884"/>
                  </a:cubicBezTo>
                  <a:cubicBezTo>
                    <a:pt x="117547" y="554168"/>
                    <a:pt x="93885" y="550349"/>
                    <a:pt x="70462" y="544383"/>
                  </a:cubicBezTo>
                  <a:cubicBezTo>
                    <a:pt x="77155" y="550588"/>
                    <a:pt x="84086" y="556077"/>
                    <a:pt x="91495" y="561090"/>
                  </a:cubicBezTo>
                  <a:cubicBezTo>
                    <a:pt x="118264" y="562760"/>
                    <a:pt x="144794" y="564431"/>
                    <a:pt x="171323" y="567056"/>
                  </a:cubicBezTo>
                  <a:cubicBezTo>
                    <a:pt x="174430" y="567295"/>
                    <a:pt x="174430" y="572068"/>
                    <a:pt x="171323" y="571830"/>
                  </a:cubicBezTo>
                  <a:cubicBezTo>
                    <a:pt x="146945" y="570636"/>
                    <a:pt x="122805" y="568250"/>
                    <a:pt x="98665" y="565863"/>
                  </a:cubicBezTo>
                  <a:cubicBezTo>
                    <a:pt x="140730" y="592117"/>
                    <a:pt x="192834" y="600948"/>
                    <a:pt x="241352" y="587343"/>
                  </a:cubicBezTo>
                  <a:cubicBezTo>
                    <a:pt x="402204" y="541996"/>
                    <a:pt x="430407" y="267286"/>
                    <a:pt x="229402" y="272775"/>
                  </a:cubicBezTo>
                  <a:cubicBezTo>
                    <a:pt x="224861" y="273014"/>
                    <a:pt x="222710" y="267286"/>
                    <a:pt x="225817" y="264183"/>
                  </a:cubicBezTo>
                  <a:cubicBezTo>
                    <a:pt x="270989" y="215971"/>
                    <a:pt x="315923" y="166805"/>
                    <a:pt x="363485" y="120980"/>
                  </a:cubicBezTo>
                  <a:cubicBezTo>
                    <a:pt x="362529" y="120264"/>
                    <a:pt x="361812" y="119071"/>
                    <a:pt x="362051" y="117162"/>
                  </a:cubicBezTo>
                  <a:cubicBezTo>
                    <a:pt x="364202" y="94011"/>
                    <a:pt x="365158" y="70621"/>
                    <a:pt x="366592" y="47231"/>
                  </a:cubicBezTo>
                  <a:cubicBezTo>
                    <a:pt x="366114" y="47470"/>
                    <a:pt x="365636" y="47709"/>
                    <a:pt x="364919" y="47709"/>
                  </a:cubicBezTo>
                  <a:cubicBezTo>
                    <a:pt x="274813" y="49379"/>
                    <a:pt x="179689" y="56062"/>
                    <a:pt x="89583" y="46038"/>
                  </a:cubicBezTo>
                  <a:cubicBezTo>
                    <a:pt x="89822" y="46515"/>
                    <a:pt x="89822" y="46993"/>
                    <a:pt x="89822" y="47470"/>
                  </a:cubicBezTo>
                  <a:cubicBezTo>
                    <a:pt x="89583" y="52959"/>
                    <a:pt x="87910" y="63699"/>
                    <a:pt x="86715" y="74917"/>
                  </a:cubicBezTo>
                  <a:cubicBezTo>
                    <a:pt x="110616" y="73962"/>
                    <a:pt x="134755" y="74440"/>
                    <a:pt x="158656" y="76588"/>
                  </a:cubicBezTo>
                  <a:cubicBezTo>
                    <a:pt x="162241" y="76826"/>
                    <a:pt x="162241" y="82316"/>
                    <a:pt x="158656" y="82077"/>
                  </a:cubicBezTo>
                  <a:cubicBezTo>
                    <a:pt x="134516" y="80406"/>
                    <a:pt x="110376" y="79690"/>
                    <a:pt x="86237" y="79452"/>
                  </a:cubicBezTo>
                  <a:cubicBezTo>
                    <a:pt x="85520" y="86612"/>
                    <a:pt x="85042" y="94011"/>
                    <a:pt x="85042" y="100455"/>
                  </a:cubicBezTo>
                  <a:cubicBezTo>
                    <a:pt x="108942" y="100216"/>
                    <a:pt x="132843" y="99261"/>
                    <a:pt x="156505" y="97829"/>
                  </a:cubicBezTo>
                  <a:cubicBezTo>
                    <a:pt x="159612" y="97829"/>
                    <a:pt x="159612" y="102603"/>
                    <a:pt x="156505" y="102841"/>
                  </a:cubicBezTo>
                  <a:cubicBezTo>
                    <a:pt x="132843" y="104990"/>
                    <a:pt x="109181" y="105228"/>
                    <a:pt x="85281" y="104512"/>
                  </a:cubicBezTo>
                  <a:cubicBezTo>
                    <a:pt x="85759" y="109286"/>
                    <a:pt x="86476" y="113343"/>
                    <a:pt x="88149" y="115968"/>
                  </a:cubicBezTo>
                  <a:cubicBezTo>
                    <a:pt x="101533" y="134585"/>
                    <a:pt x="136189" y="123606"/>
                    <a:pt x="155549" y="122174"/>
                  </a:cubicBezTo>
                  <a:cubicBezTo>
                    <a:pt x="192356" y="119787"/>
                    <a:pt x="231075" y="113104"/>
                    <a:pt x="267882" y="119071"/>
                  </a:cubicBezTo>
                  <a:cubicBezTo>
                    <a:pt x="271945" y="119787"/>
                    <a:pt x="272901" y="125515"/>
                    <a:pt x="270272" y="128141"/>
                  </a:cubicBezTo>
                  <a:cubicBezTo>
                    <a:pt x="265970" y="132198"/>
                    <a:pt x="261429" y="136017"/>
                    <a:pt x="257127" y="140074"/>
                  </a:cubicBezTo>
                  <a:cubicBezTo>
                    <a:pt x="262624" y="139835"/>
                    <a:pt x="268360" y="139119"/>
                    <a:pt x="273857" y="138165"/>
                  </a:cubicBezTo>
                  <a:cubicBezTo>
                    <a:pt x="276964" y="137449"/>
                    <a:pt x="278159" y="141745"/>
                    <a:pt x="275052" y="142699"/>
                  </a:cubicBezTo>
                  <a:cubicBezTo>
                    <a:pt x="267404" y="144848"/>
                    <a:pt x="259756" y="145325"/>
                    <a:pt x="251869" y="144609"/>
                  </a:cubicBezTo>
                  <a:cubicBezTo>
                    <a:pt x="246371" y="149860"/>
                    <a:pt x="240874" y="155110"/>
                    <a:pt x="235138" y="160122"/>
                  </a:cubicBezTo>
                  <a:cubicBezTo>
                    <a:pt x="244220" y="159645"/>
                    <a:pt x="253303" y="160122"/>
                    <a:pt x="262385" y="161554"/>
                  </a:cubicBezTo>
                  <a:cubicBezTo>
                    <a:pt x="264775" y="162032"/>
                    <a:pt x="264058" y="166089"/>
                    <a:pt x="261907" y="165851"/>
                  </a:cubicBezTo>
                  <a:cubicBezTo>
                    <a:pt x="250913" y="164896"/>
                    <a:pt x="240157" y="164419"/>
                    <a:pt x="229402" y="164657"/>
                  </a:cubicBezTo>
                  <a:cubicBezTo>
                    <a:pt x="221276" y="171579"/>
                    <a:pt x="213150" y="178500"/>
                    <a:pt x="204784" y="184944"/>
                  </a:cubicBezTo>
                  <a:cubicBezTo>
                    <a:pt x="214823" y="186615"/>
                    <a:pt x="225100" y="188286"/>
                    <a:pt x="235138" y="190672"/>
                  </a:cubicBezTo>
                  <a:cubicBezTo>
                    <a:pt x="237289" y="191150"/>
                    <a:pt x="236811" y="194968"/>
                    <a:pt x="234421" y="194730"/>
                  </a:cubicBezTo>
                  <a:cubicBezTo>
                    <a:pt x="222710" y="193298"/>
                    <a:pt x="210998" y="190911"/>
                    <a:pt x="199287" y="188763"/>
                  </a:cubicBezTo>
                  <a:cubicBezTo>
                    <a:pt x="187337" y="197116"/>
                    <a:pt x="172518" y="205470"/>
                    <a:pt x="162480" y="215017"/>
                  </a:cubicBezTo>
                  <a:cubicBezTo>
                    <a:pt x="161524" y="215971"/>
                    <a:pt x="160807" y="216926"/>
                    <a:pt x="159851" y="217881"/>
                  </a:cubicBezTo>
                  <a:cubicBezTo>
                    <a:pt x="175625" y="217642"/>
                    <a:pt x="191400" y="217642"/>
                    <a:pt x="207174" y="218119"/>
                  </a:cubicBezTo>
                  <a:cubicBezTo>
                    <a:pt x="209803" y="218119"/>
                    <a:pt x="209803" y="222416"/>
                    <a:pt x="207174" y="222416"/>
                  </a:cubicBezTo>
                  <a:cubicBezTo>
                    <a:pt x="189966" y="222893"/>
                    <a:pt x="172757" y="222893"/>
                    <a:pt x="155788" y="222654"/>
                  </a:cubicBezTo>
                  <a:cubicBezTo>
                    <a:pt x="147901" y="231962"/>
                    <a:pt x="143837" y="241032"/>
                    <a:pt x="141686" y="250101"/>
                  </a:cubicBezTo>
                  <a:cubicBezTo>
                    <a:pt x="155788" y="250340"/>
                    <a:pt x="169889" y="250579"/>
                    <a:pt x="183991" y="251295"/>
                  </a:cubicBezTo>
                  <a:cubicBezTo>
                    <a:pt x="185903" y="251533"/>
                    <a:pt x="185903" y="254636"/>
                    <a:pt x="183991" y="254636"/>
                  </a:cubicBezTo>
                  <a:cubicBezTo>
                    <a:pt x="169650" y="254636"/>
                    <a:pt x="155310" y="253920"/>
                    <a:pt x="140969" y="253204"/>
                  </a:cubicBezTo>
                  <a:cubicBezTo>
                    <a:pt x="139535" y="260842"/>
                    <a:pt x="139296" y="268956"/>
                    <a:pt x="138818" y="277787"/>
                  </a:cubicBezTo>
                  <a:cubicBezTo>
                    <a:pt x="153159" y="277548"/>
                    <a:pt x="167499" y="277310"/>
                    <a:pt x="181840" y="277548"/>
                  </a:cubicBezTo>
                  <a:cubicBezTo>
                    <a:pt x="183752" y="277548"/>
                    <a:pt x="183752" y="280651"/>
                    <a:pt x="181840" y="280651"/>
                  </a:cubicBezTo>
                  <a:cubicBezTo>
                    <a:pt x="167499" y="281129"/>
                    <a:pt x="153159" y="280651"/>
                    <a:pt x="138579" y="280413"/>
                  </a:cubicBezTo>
                  <a:cubicBezTo>
                    <a:pt x="138579" y="283038"/>
                    <a:pt x="138340" y="285663"/>
                    <a:pt x="138101" y="288527"/>
                  </a:cubicBezTo>
                  <a:cubicBezTo>
                    <a:pt x="184469" y="291869"/>
                    <a:pt x="232031" y="312156"/>
                    <a:pt x="253064" y="355833"/>
                  </a:cubicBezTo>
                  <a:cubicBezTo>
                    <a:pt x="270750" y="392110"/>
                    <a:pt x="265014" y="436742"/>
                    <a:pt x="231792" y="462041"/>
                  </a:cubicBezTo>
                  <a:cubicBezTo>
                    <a:pt x="157461" y="518606"/>
                    <a:pt x="58990" y="423138"/>
                    <a:pt x="82174" y="343660"/>
                  </a:cubicBezTo>
                  <a:cubicBezTo>
                    <a:pt x="81935" y="343899"/>
                    <a:pt x="81935" y="343899"/>
                    <a:pt x="81696" y="343899"/>
                  </a:cubicBezTo>
                  <a:cubicBezTo>
                    <a:pt x="69745" y="346524"/>
                    <a:pt x="56839" y="343899"/>
                    <a:pt x="44889" y="342467"/>
                  </a:cubicBezTo>
                  <a:cubicBezTo>
                    <a:pt x="32460" y="341035"/>
                    <a:pt x="20271" y="339603"/>
                    <a:pt x="8081" y="337455"/>
                  </a:cubicBezTo>
                  <a:cubicBezTo>
                    <a:pt x="4496" y="336739"/>
                    <a:pt x="4735" y="331965"/>
                    <a:pt x="7125" y="330533"/>
                  </a:cubicBezTo>
                  <a:cubicBezTo>
                    <a:pt x="7125" y="330295"/>
                    <a:pt x="6886" y="330056"/>
                    <a:pt x="7125" y="330056"/>
                  </a:cubicBezTo>
                  <a:cubicBezTo>
                    <a:pt x="10472" y="323612"/>
                    <a:pt x="20271" y="320748"/>
                    <a:pt x="26485" y="317884"/>
                  </a:cubicBezTo>
                  <a:cubicBezTo>
                    <a:pt x="33416" y="314542"/>
                    <a:pt x="40825" y="310962"/>
                    <a:pt x="48474" y="310008"/>
                  </a:cubicBezTo>
                  <a:cubicBezTo>
                    <a:pt x="47996" y="309769"/>
                    <a:pt x="47279" y="309530"/>
                    <a:pt x="46801" y="309292"/>
                  </a:cubicBezTo>
                  <a:cubicBezTo>
                    <a:pt x="45128" y="308814"/>
                    <a:pt x="45128" y="305950"/>
                    <a:pt x="47040" y="306189"/>
                  </a:cubicBezTo>
                  <a:cubicBezTo>
                    <a:pt x="61141" y="306666"/>
                    <a:pt x="75003" y="309292"/>
                    <a:pt x="88866" y="310724"/>
                  </a:cubicBezTo>
                  <a:cubicBezTo>
                    <a:pt x="101055" y="311917"/>
                    <a:pt x="113484" y="311917"/>
                    <a:pt x="125673" y="314065"/>
                  </a:cubicBezTo>
                  <a:cubicBezTo>
                    <a:pt x="129497" y="314781"/>
                    <a:pt x="128063" y="319793"/>
                    <a:pt x="124956" y="320271"/>
                  </a:cubicBezTo>
                  <a:cubicBezTo>
                    <a:pt x="102250" y="322419"/>
                    <a:pt x="73808" y="318361"/>
                    <a:pt x="51342" y="310962"/>
                  </a:cubicBezTo>
                  <a:cubicBezTo>
                    <a:pt x="52298" y="312394"/>
                    <a:pt x="52298" y="314542"/>
                    <a:pt x="50625" y="315736"/>
                  </a:cubicBezTo>
                  <a:cubicBezTo>
                    <a:pt x="44172" y="320032"/>
                    <a:pt x="35806" y="321941"/>
                    <a:pt x="28636" y="325283"/>
                  </a:cubicBezTo>
                  <a:cubicBezTo>
                    <a:pt x="25051" y="326715"/>
                    <a:pt x="21227" y="328863"/>
                    <a:pt x="17403" y="330533"/>
                  </a:cubicBezTo>
                  <a:cubicBezTo>
                    <a:pt x="27441" y="331488"/>
                    <a:pt x="37479" y="332681"/>
                    <a:pt x="47518" y="333397"/>
                  </a:cubicBezTo>
                  <a:cubicBezTo>
                    <a:pt x="58751" y="334113"/>
                    <a:pt x="70940" y="333159"/>
                    <a:pt x="81696" y="336739"/>
                  </a:cubicBezTo>
                  <a:cubicBezTo>
                    <a:pt x="82652" y="336978"/>
                    <a:pt x="83369" y="337694"/>
                    <a:pt x="83847" y="338648"/>
                  </a:cubicBezTo>
                  <a:cubicBezTo>
                    <a:pt x="85520" y="335784"/>
                    <a:pt x="90061" y="337216"/>
                    <a:pt x="89344" y="340796"/>
                  </a:cubicBezTo>
                  <a:cubicBezTo>
                    <a:pt x="84564" y="372301"/>
                    <a:pt x="90778" y="403328"/>
                    <a:pt x="109420" y="427911"/>
                  </a:cubicBezTo>
                  <a:cubicBezTo>
                    <a:pt x="101772" y="389485"/>
                    <a:pt x="107030" y="348911"/>
                    <a:pt x="129258" y="315974"/>
                  </a:cubicBezTo>
                  <a:cubicBezTo>
                    <a:pt x="131170" y="313349"/>
                    <a:pt x="134994" y="315497"/>
                    <a:pt x="133560" y="318361"/>
                  </a:cubicBezTo>
                  <a:cubicBezTo>
                    <a:pt x="115635" y="357265"/>
                    <a:pt x="109181" y="396645"/>
                    <a:pt x="120654" y="438651"/>
                  </a:cubicBezTo>
                  <a:cubicBezTo>
                    <a:pt x="120893" y="439129"/>
                    <a:pt x="120893" y="439845"/>
                    <a:pt x="120893" y="440561"/>
                  </a:cubicBezTo>
                  <a:cubicBezTo>
                    <a:pt x="121610" y="441277"/>
                    <a:pt x="122327" y="442231"/>
                    <a:pt x="123283" y="442948"/>
                  </a:cubicBezTo>
                  <a:cubicBezTo>
                    <a:pt x="156266" y="472065"/>
                    <a:pt x="207174" y="478271"/>
                    <a:pt x="236811" y="441038"/>
                  </a:cubicBezTo>
                  <a:cubicBezTo>
                    <a:pt x="261668" y="409295"/>
                    <a:pt x="252825" y="365141"/>
                    <a:pt x="226534" y="337216"/>
                  </a:cubicBezTo>
                  <a:cubicBezTo>
                    <a:pt x="202872" y="311917"/>
                    <a:pt x="169172" y="303086"/>
                    <a:pt x="136189" y="298552"/>
                  </a:cubicBezTo>
                  <a:cubicBezTo>
                    <a:pt x="133082" y="298074"/>
                    <a:pt x="132126" y="294971"/>
                    <a:pt x="132843" y="292346"/>
                  </a:cubicBezTo>
                  <a:cubicBezTo>
                    <a:pt x="131887" y="291869"/>
                    <a:pt x="131409" y="291153"/>
                    <a:pt x="131170" y="289721"/>
                  </a:cubicBezTo>
                  <a:cubicBezTo>
                    <a:pt x="130453" y="271582"/>
                    <a:pt x="123761" y="241271"/>
                    <a:pt x="133321" y="224325"/>
                  </a:cubicBezTo>
                  <a:cubicBezTo>
                    <a:pt x="145511" y="202606"/>
                    <a:pt x="192356" y="181364"/>
                    <a:pt x="211237" y="166089"/>
                  </a:cubicBezTo>
                  <a:cubicBezTo>
                    <a:pt x="213389" y="164419"/>
                    <a:pt x="251391" y="134823"/>
                    <a:pt x="250196" y="132437"/>
                  </a:cubicBezTo>
                  <a:cubicBezTo>
                    <a:pt x="244459" y="120980"/>
                    <a:pt x="210042" y="129573"/>
                    <a:pt x="200721" y="130289"/>
                  </a:cubicBezTo>
                  <a:cubicBezTo>
                    <a:pt x="161524" y="133153"/>
                    <a:pt x="122327" y="135778"/>
                    <a:pt x="83130" y="138642"/>
                  </a:cubicBezTo>
                  <a:cubicBezTo>
                    <a:pt x="80023" y="138881"/>
                    <a:pt x="77633" y="135778"/>
                    <a:pt x="77394" y="132914"/>
                  </a:cubicBezTo>
                  <a:cubicBezTo>
                    <a:pt x="76916" y="115014"/>
                    <a:pt x="77155" y="97113"/>
                    <a:pt x="77872" y="79213"/>
                  </a:cubicBezTo>
                  <a:cubicBezTo>
                    <a:pt x="77394" y="79213"/>
                    <a:pt x="76916" y="79213"/>
                    <a:pt x="76437" y="79213"/>
                  </a:cubicBezTo>
                  <a:cubicBezTo>
                    <a:pt x="73808" y="79213"/>
                    <a:pt x="74047" y="75394"/>
                    <a:pt x="76437" y="75156"/>
                  </a:cubicBezTo>
                  <a:cubicBezTo>
                    <a:pt x="76916" y="75156"/>
                    <a:pt x="77394" y="75156"/>
                    <a:pt x="77872" y="75156"/>
                  </a:cubicBezTo>
                  <a:cubicBezTo>
                    <a:pt x="78350" y="66086"/>
                    <a:pt x="78589" y="56778"/>
                    <a:pt x="79306" y="47470"/>
                  </a:cubicBezTo>
                  <a:cubicBezTo>
                    <a:pt x="79306" y="46515"/>
                    <a:pt x="79784" y="45560"/>
                    <a:pt x="80262" y="44844"/>
                  </a:cubicBezTo>
                  <a:cubicBezTo>
                    <a:pt x="80023" y="44844"/>
                    <a:pt x="80023" y="44606"/>
                    <a:pt x="80023" y="44367"/>
                  </a:cubicBezTo>
                  <a:cubicBezTo>
                    <a:pt x="77633" y="43890"/>
                    <a:pt x="76676" y="40548"/>
                    <a:pt x="79067" y="38878"/>
                  </a:cubicBezTo>
                  <a:cubicBezTo>
                    <a:pt x="91973" y="30286"/>
                    <a:pt x="105835" y="19545"/>
                    <a:pt x="120176" y="13579"/>
                  </a:cubicBezTo>
                  <a:cubicBezTo>
                    <a:pt x="117069" y="12624"/>
                    <a:pt x="117069" y="7612"/>
                    <a:pt x="120654" y="7851"/>
                  </a:cubicBezTo>
                  <a:cubicBezTo>
                    <a:pt x="214345" y="13340"/>
                    <a:pt x="305167" y="-5515"/>
                    <a:pt x="398141" y="1645"/>
                  </a:cubicBezTo>
                  <a:close/>
                </a:path>
              </a:pathLst>
            </a:custGeom>
            <a:solidFill>
              <a:srgbClr val="33CCCC"/>
            </a:solidFill>
            <a:ln w="9525">
              <a:solidFill>
                <a:srgbClr val="33CCCC"/>
              </a:solidFill>
              <a:round/>
              <a:headEnd/>
              <a:tailEnd/>
            </a:ln>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3" name="ExtraShape7">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EDC288E3-CC66-4433-88A4-FD5BE94D287C}"/>
                </a:ext>
              </a:extLst>
            </p:cNvPr>
            <p:cNvSpPr>
              <a:spLocks/>
            </p:cNvSpPr>
            <p:nvPr/>
          </p:nvSpPr>
          <p:spPr bwMode="auto">
            <a:xfrm>
              <a:off x="4766469" y="2979738"/>
              <a:ext cx="512763" cy="257175"/>
            </a:xfrm>
            <a:custGeom>
              <a:avLst/>
              <a:gdLst>
                <a:gd name="T0" fmla="*/ 315 w 323"/>
                <a:gd name="T1" fmla="*/ 0 h 162"/>
                <a:gd name="T2" fmla="*/ 8 w 323"/>
                <a:gd name="T3" fmla="*/ 162 h 162"/>
                <a:gd name="T4" fmla="*/ 0 w 323"/>
                <a:gd name="T5" fmla="*/ 162 h 162"/>
                <a:gd name="T6" fmla="*/ 8 w 323"/>
                <a:gd name="T7" fmla="*/ 162 h 162"/>
                <a:gd name="T8" fmla="*/ 8 w 323"/>
                <a:gd name="T9" fmla="*/ 162 h 162"/>
                <a:gd name="T10" fmla="*/ 323 w 323"/>
                <a:gd name="T11" fmla="*/ 7 h 162"/>
                <a:gd name="T12" fmla="*/ 323 w 323"/>
                <a:gd name="T13" fmla="*/ 0 h 162"/>
                <a:gd name="T14" fmla="*/ 315 w 323"/>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162">
                  <a:moveTo>
                    <a:pt x="315" y="0"/>
                  </a:moveTo>
                  <a:lnTo>
                    <a:pt x="8" y="162"/>
                  </a:lnTo>
                  <a:lnTo>
                    <a:pt x="0" y="162"/>
                  </a:lnTo>
                  <a:lnTo>
                    <a:pt x="8" y="162"/>
                  </a:lnTo>
                  <a:lnTo>
                    <a:pt x="8" y="162"/>
                  </a:lnTo>
                  <a:lnTo>
                    <a:pt x="323" y="7"/>
                  </a:lnTo>
                  <a:lnTo>
                    <a:pt x="323" y="0"/>
                  </a:lnTo>
                  <a:lnTo>
                    <a:pt x="315" y="0"/>
                  </a:lnTo>
                  <a:close/>
                </a:path>
              </a:pathLst>
            </a:custGeom>
            <a:noFill/>
            <a:ln w="12700">
              <a:solidFill>
                <a:schemeClr val="tx1">
                  <a:alpha val="50000"/>
                </a:schemeClr>
              </a:solidFill>
            </a:ln>
            <a:effectLst/>
            <a:ex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24" name="ExtraShape8">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877EFA76-E95B-4E97-8C25-266730642D5C}"/>
                </a:ext>
              </a:extLst>
            </p:cNvPr>
            <p:cNvSpPr>
              <a:spLocks/>
            </p:cNvSpPr>
            <p:nvPr/>
          </p:nvSpPr>
          <p:spPr bwMode="auto">
            <a:xfrm>
              <a:off x="4766469" y="2979738"/>
              <a:ext cx="512763" cy="257175"/>
            </a:xfrm>
            <a:custGeom>
              <a:avLst/>
              <a:gdLst>
                <a:gd name="T0" fmla="*/ 315 w 323"/>
                <a:gd name="T1" fmla="*/ 0 h 162"/>
                <a:gd name="T2" fmla="*/ 8 w 323"/>
                <a:gd name="T3" fmla="*/ 162 h 162"/>
                <a:gd name="T4" fmla="*/ 0 w 323"/>
                <a:gd name="T5" fmla="*/ 162 h 162"/>
                <a:gd name="T6" fmla="*/ 8 w 323"/>
                <a:gd name="T7" fmla="*/ 162 h 162"/>
                <a:gd name="T8" fmla="*/ 8 w 323"/>
                <a:gd name="T9" fmla="*/ 162 h 162"/>
                <a:gd name="T10" fmla="*/ 323 w 323"/>
                <a:gd name="T11" fmla="*/ 7 h 162"/>
                <a:gd name="T12" fmla="*/ 323 w 323"/>
                <a:gd name="T13" fmla="*/ 0 h 162"/>
                <a:gd name="T14" fmla="*/ 315 w 323"/>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162">
                  <a:moveTo>
                    <a:pt x="315" y="0"/>
                  </a:moveTo>
                  <a:lnTo>
                    <a:pt x="8" y="162"/>
                  </a:lnTo>
                  <a:lnTo>
                    <a:pt x="0" y="162"/>
                  </a:lnTo>
                  <a:lnTo>
                    <a:pt x="8" y="162"/>
                  </a:lnTo>
                  <a:lnTo>
                    <a:pt x="8" y="162"/>
                  </a:lnTo>
                  <a:lnTo>
                    <a:pt x="323" y="7"/>
                  </a:lnTo>
                  <a:lnTo>
                    <a:pt x="323" y="0"/>
                  </a:lnTo>
                  <a:lnTo>
                    <a:pt x="315" y="0"/>
                  </a:lnTo>
                </a:path>
              </a:pathLst>
            </a:custGeom>
            <a:ln/>
            <a:extLst/>
          </p:spPr>
          <p:style>
            <a:lnRef idx="3">
              <a:schemeClr val="dk1"/>
            </a:lnRef>
            <a:fillRef idx="0">
              <a:schemeClr val="dk1"/>
            </a:fillRef>
            <a:effectRef idx="2">
              <a:schemeClr val="dk1"/>
            </a:effectRef>
            <a:fontRef idx="minor">
              <a:schemeClr val="tx1"/>
            </a:fontRef>
          </p:style>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5" name="ExtraShape9">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5258F420-803F-4384-86C9-A37D06819999}"/>
                </a:ext>
              </a:extLst>
            </p:cNvPr>
            <p:cNvSpPr>
              <a:spLocks/>
            </p:cNvSpPr>
            <p:nvPr/>
          </p:nvSpPr>
          <p:spPr bwMode="auto">
            <a:xfrm>
              <a:off x="4937919" y="2281238"/>
              <a:ext cx="242888" cy="60325"/>
            </a:xfrm>
            <a:custGeom>
              <a:avLst/>
              <a:gdLst>
                <a:gd name="T0" fmla="*/ 0 w 153"/>
                <a:gd name="T1" fmla="*/ 0 h 38"/>
                <a:gd name="T2" fmla="*/ 0 w 153"/>
                <a:gd name="T3" fmla="*/ 0 h 38"/>
                <a:gd name="T4" fmla="*/ 0 w 153"/>
                <a:gd name="T5" fmla="*/ 8 h 38"/>
                <a:gd name="T6" fmla="*/ 153 w 153"/>
                <a:gd name="T7" fmla="*/ 38 h 38"/>
                <a:gd name="T8" fmla="*/ 153 w 153"/>
                <a:gd name="T9" fmla="*/ 38 h 38"/>
                <a:gd name="T10" fmla="*/ 153 w 153"/>
                <a:gd name="T11" fmla="*/ 31 h 38"/>
                <a:gd name="T12" fmla="*/ 153 w 153"/>
                <a:gd name="T13" fmla="*/ 31 h 38"/>
                <a:gd name="T14" fmla="*/ 0 w 153"/>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8">
                  <a:moveTo>
                    <a:pt x="0" y="0"/>
                  </a:moveTo>
                  <a:lnTo>
                    <a:pt x="0" y="0"/>
                  </a:lnTo>
                  <a:lnTo>
                    <a:pt x="0" y="8"/>
                  </a:lnTo>
                  <a:lnTo>
                    <a:pt x="153" y="38"/>
                  </a:lnTo>
                  <a:lnTo>
                    <a:pt x="153" y="38"/>
                  </a:lnTo>
                  <a:lnTo>
                    <a:pt x="153" y="31"/>
                  </a:lnTo>
                  <a:lnTo>
                    <a:pt x="153" y="31"/>
                  </a:lnTo>
                  <a:lnTo>
                    <a:pt x="0" y="0"/>
                  </a:lnTo>
                  <a:close/>
                </a:path>
              </a:pathLst>
            </a:custGeom>
            <a:noFill/>
            <a:ln w="12700">
              <a:solidFill>
                <a:schemeClr val="tx1">
                  <a:alpha val="50000"/>
                </a:schemeClr>
              </a:solidFill>
            </a:ln>
            <a:effectLst/>
            <a:ex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26" name="ExtraShape10">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BC8A13BD-BAB2-423C-B5B0-69734FF77FC4}"/>
                </a:ext>
              </a:extLst>
            </p:cNvPr>
            <p:cNvSpPr>
              <a:spLocks/>
            </p:cNvSpPr>
            <p:nvPr/>
          </p:nvSpPr>
          <p:spPr bwMode="auto">
            <a:xfrm>
              <a:off x="4937919" y="2281238"/>
              <a:ext cx="242888" cy="60325"/>
            </a:xfrm>
            <a:custGeom>
              <a:avLst/>
              <a:gdLst>
                <a:gd name="T0" fmla="*/ 0 w 153"/>
                <a:gd name="T1" fmla="*/ 0 h 38"/>
                <a:gd name="T2" fmla="*/ 0 w 153"/>
                <a:gd name="T3" fmla="*/ 0 h 38"/>
                <a:gd name="T4" fmla="*/ 0 w 153"/>
                <a:gd name="T5" fmla="*/ 8 h 38"/>
                <a:gd name="T6" fmla="*/ 153 w 153"/>
                <a:gd name="T7" fmla="*/ 38 h 38"/>
                <a:gd name="T8" fmla="*/ 153 w 153"/>
                <a:gd name="T9" fmla="*/ 38 h 38"/>
                <a:gd name="T10" fmla="*/ 153 w 153"/>
                <a:gd name="T11" fmla="*/ 31 h 38"/>
                <a:gd name="T12" fmla="*/ 153 w 153"/>
                <a:gd name="T13" fmla="*/ 31 h 38"/>
                <a:gd name="T14" fmla="*/ 0 w 153"/>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8">
                  <a:moveTo>
                    <a:pt x="0" y="0"/>
                  </a:moveTo>
                  <a:lnTo>
                    <a:pt x="0" y="0"/>
                  </a:lnTo>
                  <a:lnTo>
                    <a:pt x="0" y="8"/>
                  </a:lnTo>
                  <a:lnTo>
                    <a:pt x="153" y="38"/>
                  </a:lnTo>
                  <a:lnTo>
                    <a:pt x="153" y="38"/>
                  </a:lnTo>
                  <a:lnTo>
                    <a:pt x="153" y="31"/>
                  </a:lnTo>
                  <a:lnTo>
                    <a:pt x="153" y="31"/>
                  </a:lnTo>
                  <a:lnTo>
                    <a:pt x="0" y="0"/>
                  </a:lnTo>
                </a:path>
              </a:pathLst>
            </a:custGeom>
            <a:ln/>
            <a:extLst/>
          </p:spPr>
          <p:style>
            <a:lnRef idx="3">
              <a:schemeClr val="dk1"/>
            </a:lnRef>
            <a:fillRef idx="0">
              <a:schemeClr val="dk1"/>
            </a:fillRef>
            <a:effectRef idx="2">
              <a:schemeClr val="dk1"/>
            </a:effectRef>
            <a:fontRef idx="minor">
              <a:schemeClr val="tx1"/>
            </a:fontRef>
          </p:style>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7" name="ExtraShape1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53BA2F2A-6476-4DE8-8F7E-C4EC5E53A200}"/>
                </a:ext>
              </a:extLst>
            </p:cNvPr>
            <p:cNvSpPr>
              <a:spLocks/>
            </p:cNvSpPr>
            <p:nvPr/>
          </p:nvSpPr>
          <p:spPr bwMode="auto">
            <a:xfrm>
              <a:off x="4144169" y="2660650"/>
              <a:ext cx="49213" cy="196850"/>
            </a:xfrm>
            <a:custGeom>
              <a:avLst/>
              <a:gdLst>
                <a:gd name="T0" fmla="*/ 31 w 31"/>
                <a:gd name="T1" fmla="*/ 0 h 124"/>
                <a:gd name="T2" fmla="*/ 23 w 31"/>
                <a:gd name="T3" fmla="*/ 0 h 124"/>
                <a:gd name="T4" fmla="*/ 0 w 31"/>
                <a:gd name="T5" fmla="*/ 124 h 124"/>
                <a:gd name="T6" fmla="*/ 0 w 31"/>
                <a:gd name="T7" fmla="*/ 124 h 124"/>
                <a:gd name="T8" fmla="*/ 0 w 31"/>
                <a:gd name="T9" fmla="*/ 124 h 124"/>
                <a:gd name="T10" fmla="*/ 0 w 31"/>
                <a:gd name="T11" fmla="*/ 124 h 124"/>
                <a:gd name="T12" fmla="*/ 31 w 31"/>
                <a:gd name="T13" fmla="*/ 0 h 124"/>
                <a:gd name="T14" fmla="*/ 31 w 31"/>
                <a:gd name="T15" fmla="*/ 0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24">
                  <a:moveTo>
                    <a:pt x="31" y="0"/>
                  </a:moveTo>
                  <a:lnTo>
                    <a:pt x="23" y="0"/>
                  </a:lnTo>
                  <a:lnTo>
                    <a:pt x="0" y="124"/>
                  </a:lnTo>
                  <a:lnTo>
                    <a:pt x="0" y="124"/>
                  </a:lnTo>
                  <a:lnTo>
                    <a:pt x="0" y="124"/>
                  </a:lnTo>
                  <a:lnTo>
                    <a:pt x="0" y="124"/>
                  </a:lnTo>
                  <a:lnTo>
                    <a:pt x="31" y="0"/>
                  </a:lnTo>
                  <a:lnTo>
                    <a:pt x="3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8" name="ExtraShape12">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0ECFED7E-DDB3-4968-B7F5-8ADA74ABE74A}"/>
                </a:ext>
              </a:extLst>
            </p:cNvPr>
            <p:cNvSpPr>
              <a:spLocks/>
            </p:cNvSpPr>
            <p:nvPr/>
          </p:nvSpPr>
          <p:spPr bwMode="auto">
            <a:xfrm>
              <a:off x="4144169" y="2660650"/>
              <a:ext cx="49213" cy="196850"/>
            </a:xfrm>
            <a:custGeom>
              <a:avLst/>
              <a:gdLst>
                <a:gd name="T0" fmla="*/ 31 w 31"/>
                <a:gd name="T1" fmla="*/ 0 h 124"/>
                <a:gd name="T2" fmla="*/ 23 w 31"/>
                <a:gd name="T3" fmla="*/ 0 h 124"/>
                <a:gd name="T4" fmla="*/ 0 w 31"/>
                <a:gd name="T5" fmla="*/ 124 h 124"/>
                <a:gd name="T6" fmla="*/ 0 w 31"/>
                <a:gd name="T7" fmla="*/ 124 h 124"/>
                <a:gd name="T8" fmla="*/ 0 w 31"/>
                <a:gd name="T9" fmla="*/ 124 h 124"/>
                <a:gd name="T10" fmla="*/ 0 w 31"/>
                <a:gd name="T11" fmla="*/ 124 h 124"/>
                <a:gd name="T12" fmla="*/ 31 w 31"/>
                <a:gd name="T13" fmla="*/ 0 h 124"/>
                <a:gd name="T14" fmla="*/ 31 w 31"/>
                <a:gd name="T15" fmla="*/ 0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24">
                  <a:moveTo>
                    <a:pt x="31" y="0"/>
                  </a:moveTo>
                  <a:lnTo>
                    <a:pt x="23" y="0"/>
                  </a:lnTo>
                  <a:lnTo>
                    <a:pt x="0" y="124"/>
                  </a:lnTo>
                  <a:lnTo>
                    <a:pt x="0" y="124"/>
                  </a:lnTo>
                  <a:lnTo>
                    <a:pt x="0" y="124"/>
                  </a:lnTo>
                  <a:lnTo>
                    <a:pt x="0" y="124"/>
                  </a:lnTo>
                  <a:lnTo>
                    <a:pt x="31" y="0"/>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9" name="ExtraShape13">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4BD00693-A95A-4887-8E1D-B10720CF2F72}"/>
                </a:ext>
              </a:extLst>
            </p:cNvPr>
            <p:cNvSpPr>
              <a:spLocks/>
            </p:cNvSpPr>
            <p:nvPr/>
          </p:nvSpPr>
          <p:spPr bwMode="auto">
            <a:xfrm>
              <a:off x="6914356" y="2979738"/>
              <a:ext cx="511175" cy="257175"/>
            </a:xfrm>
            <a:custGeom>
              <a:avLst/>
              <a:gdLst>
                <a:gd name="T0" fmla="*/ 7 w 322"/>
                <a:gd name="T1" fmla="*/ 0 h 162"/>
                <a:gd name="T2" fmla="*/ 0 w 322"/>
                <a:gd name="T3" fmla="*/ 0 h 162"/>
                <a:gd name="T4" fmla="*/ 7 w 322"/>
                <a:gd name="T5" fmla="*/ 7 h 162"/>
                <a:gd name="T6" fmla="*/ 315 w 322"/>
                <a:gd name="T7" fmla="*/ 162 h 162"/>
                <a:gd name="T8" fmla="*/ 315 w 322"/>
                <a:gd name="T9" fmla="*/ 162 h 162"/>
                <a:gd name="T10" fmla="*/ 322 w 322"/>
                <a:gd name="T11" fmla="*/ 162 h 162"/>
                <a:gd name="T12" fmla="*/ 322 w 322"/>
                <a:gd name="T13" fmla="*/ 162 h 162"/>
                <a:gd name="T14" fmla="*/ 7 w 32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162">
                  <a:moveTo>
                    <a:pt x="7" y="0"/>
                  </a:moveTo>
                  <a:lnTo>
                    <a:pt x="0" y="0"/>
                  </a:lnTo>
                  <a:lnTo>
                    <a:pt x="7" y="7"/>
                  </a:lnTo>
                  <a:lnTo>
                    <a:pt x="315" y="162"/>
                  </a:lnTo>
                  <a:lnTo>
                    <a:pt x="315" y="162"/>
                  </a:lnTo>
                  <a:lnTo>
                    <a:pt x="322" y="162"/>
                  </a:lnTo>
                  <a:lnTo>
                    <a:pt x="322" y="162"/>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0" name="ExtraShape14">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8525179B-A8DC-45FB-A618-25ECA5009B48}"/>
                </a:ext>
              </a:extLst>
            </p:cNvPr>
            <p:cNvSpPr>
              <a:spLocks/>
            </p:cNvSpPr>
            <p:nvPr/>
          </p:nvSpPr>
          <p:spPr bwMode="auto">
            <a:xfrm>
              <a:off x="6914356" y="2979738"/>
              <a:ext cx="511175" cy="257175"/>
            </a:xfrm>
            <a:custGeom>
              <a:avLst/>
              <a:gdLst>
                <a:gd name="T0" fmla="*/ 7 w 322"/>
                <a:gd name="T1" fmla="*/ 0 h 162"/>
                <a:gd name="T2" fmla="*/ 0 w 322"/>
                <a:gd name="T3" fmla="*/ 0 h 162"/>
                <a:gd name="T4" fmla="*/ 7 w 322"/>
                <a:gd name="T5" fmla="*/ 7 h 162"/>
                <a:gd name="T6" fmla="*/ 315 w 322"/>
                <a:gd name="T7" fmla="*/ 162 h 162"/>
                <a:gd name="T8" fmla="*/ 315 w 322"/>
                <a:gd name="T9" fmla="*/ 162 h 162"/>
                <a:gd name="T10" fmla="*/ 322 w 322"/>
                <a:gd name="T11" fmla="*/ 162 h 162"/>
                <a:gd name="T12" fmla="*/ 322 w 322"/>
                <a:gd name="T13" fmla="*/ 162 h 162"/>
                <a:gd name="T14" fmla="*/ 7 w 32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162">
                  <a:moveTo>
                    <a:pt x="7" y="0"/>
                  </a:moveTo>
                  <a:lnTo>
                    <a:pt x="0" y="0"/>
                  </a:lnTo>
                  <a:lnTo>
                    <a:pt x="7" y="7"/>
                  </a:lnTo>
                  <a:lnTo>
                    <a:pt x="315" y="162"/>
                  </a:lnTo>
                  <a:lnTo>
                    <a:pt x="315" y="162"/>
                  </a:lnTo>
                  <a:lnTo>
                    <a:pt x="322" y="162"/>
                  </a:lnTo>
                  <a:lnTo>
                    <a:pt x="322" y="162"/>
                  </a:lnTo>
                  <a:lnTo>
                    <a:pt x="7" y="0"/>
                  </a:lnTo>
                </a:path>
              </a:pathLst>
            </a:custGeom>
            <a:ln/>
            <a:extLst/>
          </p:spPr>
          <p:style>
            <a:lnRef idx="3">
              <a:schemeClr val="dk1"/>
            </a:lnRef>
            <a:fillRef idx="0">
              <a:schemeClr val="dk1"/>
            </a:fillRef>
            <a:effectRef idx="2">
              <a:schemeClr val="dk1"/>
            </a:effectRef>
            <a:fontRef idx="minor">
              <a:schemeClr val="tx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31" name="ExtraShape15">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F6B18017-5CB5-49C2-831F-97956E1F6FBB}"/>
                </a:ext>
              </a:extLst>
            </p:cNvPr>
            <p:cNvSpPr>
              <a:spLocks/>
            </p:cNvSpPr>
            <p:nvPr/>
          </p:nvSpPr>
          <p:spPr bwMode="auto">
            <a:xfrm>
              <a:off x="7011194" y="2281238"/>
              <a:ext cx="244475" cy="60325"/>
            </a:xfrm>
            <a:custGeom>
              <a:avLst/>
              <a:gdLst>
                <a:gd name="T0" fmla="*/ 154 w 154"/>
                <a:gd name="T1" fmla="*/ 0 h 38"/>
                <a:gd name="T2" fmla="*/ 0 w 154"/>
                <a:gd name="T3" fmla="*/ 31 h 38"/>
                <a:gd name="T4" fmla="*/ 0 w 154"/>
                <a:gd name="T5" fmla="*/ 31 h 38"/>
                <a:gd name="T6" fmla="*/ 0 w 154"/>
                <a:gd name="T7" fmla="*/ 38 h 38"/>
                <a:gd name="T8" fmla="*/ 0 w 154"/>
                <a:gd name="T9" fmla="*/ 38 h 38"/>
                <a:gd name="T10" fmla="*/ 154 w 154"/>
                <a:gd name="T11" fmla="*/ 8 h 38"/>
                <a:gd name="T12" fmla="*/ 154 w 154"/>
                <a:gd name="T13" fmla="*/ 0 h 38"/>
                <a:gd name="T14" fmla="*/ 154 w 154"/>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38">
                  <a:moveTo>
                    <a:pt x="154" y="0"/>
                  </a:moveTo>
                  <a:lnTo>
                    <a:pt x="0" y="31"/>
                  </a:lnTo>
                  <a:lnTo>
                    <a:pt x="0" y="31"/>
                  </a:lnTo>
                  <a:lnTo>
                    <a:pt x="0" y="38"/>
                  </a:lnTo>
                  <a:lnTo>
                    <a:pt x="0" y="38"/>
                  </a:lnTo>
                  <a:lnTo>
                    <a:pt x="154" y="8"/>
                  </a:lnTo>
                  <a:lnTo>
                    <a:pt x="154" y="0"/>
                  </a:lnTo>
                  <a:lnTo>
                    <a:pt x="1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2" name="ExtraShape16">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E30B2E6E-9F15-4150-BDE4-5BEFC1AFD1FC}"/>
                </a:ext>
              </a:extLst>
            </p:cNvPr>
            <p:cNvSpPr>
              <a:spLocks/>
            </p:cNvSpPr>
            <p:nvPr/>
          </p:nvSpPr>
          <p:spPr bwMode="auto">
            <a:xfrm>
              <a:off x="7011194" y="2281238"/>
              <a:ext cx="244475" cy="60325"/>
            </a:xfrm>
            <a:custGeom>
              <a:avLst/>
              <a:gdLst>
                <a:gd name="T0" fmla="*/ 154 w 154"/>
                <a:gd name="T1" fmla="*/ 0 h 38"/>
                <a:gd name="T2" fmla="*/ 0 w 154"/>
                <a:gd name="T3" fmla="*/ 31 h 38"/>
                <a:gd name="T4" fmla="*/ 0 w 154"/>
                <a:gd name="T5" fmla="*/ 31 h 38"/>
                <a:gd name="T6" fmla="*/ 0 w 154"/>
                <a:gd name="T7" fmla="*/ 38 h 38"/>
                <a:gd name="T8" fmla="*/ 0 w 154"/>
                <a:gd name="T9" fmla="*/ 38 h 38"/>
                <a:gd name="T10" fmla="*/ 154 w 154"/>
                <a:gd name="T11" fmla="*/ 8 h 38"/>
                <a:gd name="T12" fmla="*/ 154 w 154"/>
                <a:gd name="T13" fmla="*/ 0 h 38"/>
                <a:gd name="T14" fmla="*/ 154 w 154"/>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38">
                  <a:moveTo>
                    <a:pt x="154" y="0"/>
                  </a:moveTo>
                  <a:lnTo>
                    <a:pt x="0" y="31"/>
                  </a:lnTo>
                  <a:lnTo>
                    <a:pt x="0" y="31"/>
                  </a:lnTo>
                  <a:lnTo>
                    <a:pt x="0" y="38"/>
                  </a:lnTo>
                  <a:lnTo>
                    <a:pt x="0" y="38"/>
                  </a:lnTo>
                  <a:lnTo>
                    <a:pt x="154" y="8"/>
                  </a:lnTo>
                  <a:lnTo>
                    <a:pt x="154" y="0"/>
                  </a:lnTo>
                  <a:lnTo>
                    <a:pt x="154" y="0"/>
                  </a:lnTo>
                </a:path>
              </a:pathLst>
            </a:custGeom>
            <a:ln/>
            <a:extLst/>
          </p:spPr>
          <p:style>
            <a:lnRef idx="3">
              <a:schemeClr val="dk1"/>
            </a:lnRef>
            <a:fillRef idx="0">
              <a:schemeClr val="dk1"/>
            </a:fillRef>
            <a:effectRef idx="2">
              <a:schemeClr val="dk1"/>
            </a:effectRef>
            <a:fontRef idx="minor">
              <a:schemeClr val="tx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33" name="ExtraShape17">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53A91BD6-4DB2-4D7C-B606-79BA3B837927}"/>
                </a:ext>
              </a:extLst>
            </p:cNvPr>
            <p:cNvSpPr>
              <a:spLocks/>
            </p:cNvSpPr>
            <p:nvPr/>
          </p:nvSpPr>
          <p:spPr bwMode="auto">
            <a:xfrm>
              <a:off x="8000206" y="2660650"/>
              <a:ext cx="47625" cy="196850"/>
            </a:xfrm>
            <a:custGeom>
              <a:avLst/>
              <a:gdLst>
                <a:gd name="T0" fmla="*/ 0 w 30"/>
                <a:gd name="T1" fmla="*/ 0 h 124"/>
                <a:gd name="T2" fmla="*/ 0 w 30"/>
                <a:gd name="T3" fmla="*/ 0 h 124"/>
                <a:gd name="T4" fmla="*/ 30 w 30"/>
                <a:gd name="T5" fmla="*/ 124 h 124"/>
                <a:gd name="T6" fmla="*/ 30 w 30"/>
                <a:gd name="T7" fmla="*/ 124 h 124"/>
                <a:gd name="T8" fmla="*/ 30 w 30"/>
                <a:gd name="T9" fmla="*/ 124 h 124"/>
                <a:gd name="T10" fmla="*/ 30 w 30"/>
                <a:gd name="T11" fmla="*/ 124 h 124"/>
                <a:gd name="T12" fmla="*/ 7 w 30"/>
                <a:gd name="T13" fmla="*/ 0 h 124"/>
                <a:gd name="T14" fmla="*/ 0 w 30"/>
                <a:gd name="T15" fmla="*/ 0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24">
                  <a:moveTo>
                    <a:pt x="0" y="0"/>
                  </a:moveTo>
                  <a:lnTo>
                    <a:pt x="0" y="0"/>
                  </a:lnTo>
                  <a:lnTo>
                    <a:pt x="30" y="124"/>
                  </a:lnTo>
                  <a:lnTo>
                    <a:pt x="30" y="124"/>
                  </a:lnTo>
                  <a:lnTo>
                    <a:pt x="30" y="124"/>
                  </a:lnTo>
                  <a:lnTo>
                    <a:pt x="30" y="124"/>
                  </a:lnTo>
                  <a:lnTo>
                    <a:pt x="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4" name="ExtraShape18">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FF9935C4-621E-43A1-889B-69F4DB46BEDC}"/>
                </a:ext>
              </a:extLst>
            </p:cNvPr>
            <p:cNvSpPr>
              <a:spLocks/>
            </p:cNvSpPr>
            <p:nvPr/>
          </p:nvSpPr>
          <p:spPr bwMode="auto">
            <a:xfrm>
              <a:off x="8000206" y="2660650"/>
              <a:ext cx="47625" cy="196850"/>
            </a:xfrm>
            <a:custGeom>
              <a:avLst/>
              <a:gdLst>
                <a:gd name="T0" fmla="*/ 0 w 30"/>
                <a:gd name="T1" fmla="*/ 0 h 124"/>
                <a:gd name="T2" fmla="*/ 0 w 30"/>
                <a:gd name="T3" fmla="*/ 0 h 124"/>
                <a:gd name="T4" fmla="*/ 30 w 30"/>
                <a:gd name="T5" fmla="*/ 124 h 124"/>
                <a:gd name="T6" fmla="*/ 30 w 30"/>
                <a:gd name="T7" fmla="*/ 124 h 124"/>
                <a:gd name="T8" fmla="*/ 30 w 30"/>
                <a:gd name="T9" fmla="*/ 124 h 124"/>
                <a:gd name="T10" fmla="*/ 30 w 30"/>
                <a:gd name="T11" fmla="*/ 124 h 124"/>
                <a:gd name="T12" fmla="*/ 7 w 30"/>
                <a:gd name="T13" fmla="*/ 0 h 124"/>
                <a:gd name="T14" fmla="*/ 0 w 30"/>
                <a:gd name="T15" fmla="*/ 0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24">
                  <a:moveTo>
                    <a:pt x="0" y="0"/>
                  </a:moveTo>
                  <a:lnTo>
                    <a:pt x="0" y="0"/>
                  </a:lnTo>
                  <a:lnTo>
                    <a:pt x="30" y="124"/>
                  </a:lnTo>
                  <a:lnTo>
                    <a:pt x="30" y="124"/>
                  </a:lnTo>
                  <a:lnTo>
                    <a:pt x="30" y="124"/>
                  </a:lnTo>
                  <a:lnTo>
                    <a:pt x="30" y="124"/>
                  </a:lnTo>
                  <a:lnTo>
                    <a:pt x="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cxnSp>
          <p:nvCxnSpPr>
            <p:cNvPr id="337" name="ExtraShape23">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5972567-C9C8-43A3-AFD4-2F624CEE5F0D}"/>
                </a:ext>
              </a:extLst>
            </p:cNvPr>
            <p:cNvCxnSpPr>
              <a:cxnSpLocks/>
            </p:cNvCxnSpPr>
            <p:nvPr/>
          </p:nvCxnSpPr>
          <p:spPr>
            <a:xfrm flipH="1">
              <a:off x="1303973" y="878036"/>
              <a:ext cx="9454737" cy="0"/>
            </a:xfrm>
            <a:prstGeom prst="straightConnector1">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338" name="ExtraShape28">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193D22DA-A687-420D-880C-AA81D0395E43}"/>
                </a:ext>
              </a:extLst>
            </p:cNvPr>
            <p:cNvSpPr/>
            <p:nvPr/>
          </p:nvSpPr>
          <p:spPr>
            <a:xfrm>
              <a:off x="3727868" y="1383407"/>
              <a:ext cx="1200684" cy="1200684"/>
            </a:xfrm>
            <a:prstGeom prst="ellipse">
              <a:avLst/>
            </a:prstGeom>
            <a:noFill/>
            <a:ln w="12700">
              <a:solidFill>
                <a:srgbClr val="E739C6">
                  <a:alpha val="50000"/>
                </a:srgbClr>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39" name="ValueShape3">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97E30B6A-A982-44CD-86DF-81F649459EBC}"/>
                </a:ext>
              </a:extLst>
            </p:cNvPr>
            <p:cNvSpPr/>
            <p:nvPr/>
          </p:nvSpPr>
          <p:spPr>
            <a:xfrm>
              <a:off x="7247889" y="2854295"/>
              <a:ext cx="1834753" cy="1834753"/>
            </a:xfrm>
            <a:prstGeom prst="blockArc">
              <a:avLst>
                <a:gd name="adj1" fmla="val 16200000"/>
                <a:gd name="adj2" fmla="val 5184000"/>
                <a:gd name="adj3" fmla="val 5464"/>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40" name="ValueShape4">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B96E5520-FA4B-45E2-A565-E9BD0D864E6D}"/>
                </a:ext>
              </a:extLst>
            </p:cNvPr>
            <p:cNvSpPr/>
            <p:nvPr/>
          </p:nvSpPr>
          <p:spPr>
            <a:xfrm>
              <a:off x="3109358" y="2854295"/>
              <a:ext cx="1834753" cy="1834753"/>
            </a:xfrm>
            <a:prstGeom prst="blockArc">
              <a:avLst>
                <a:gd name="adj1" fmla="val 16200000"/>
                <a:gd name="adj2" fmla="val 2808000"/>
                <a:gd name="adj3" fmla="val 5464"/>
              </a:avLst>
            </a:prstGeom>
            <a:solidFill>
              <a:schemeClr val="accent3">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41" name="ValueShape2">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040A2298-8A49-49D9-AEDF-066D4840BC79}"/>
                </a:ext>
              </a:extLst>
            </p:cNvPr>
            <p:cNvSpPr/>
            <p:nvPr/>
          </p:nvSpPr>
          <p:spPr>
            <a:xfrm>
              <a:off x="7226505" y="1346463"/>
              <a:ext cx="1274572" cy="1274572"/>
            </a:xfrm>
            <a:prstGeom prst="blockArc">
              <a:avLst>
                <a:gd name="adj1" fmla="val 16200000"/>
                <a:gd name="adj2" fmla="val 7344000"/>
                <a:gd name="adj3" fmla="val 5464"/>
              </a:avLst>
            </a:prstGeom>
            <a:solidFill>
              <a:srgbClr val="33CC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42" name="ValueShape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AC2C3699-C56F-4A1B-981C-06FEC8892B76}"/>
                </a:ext>
              </a:extLst>
            </p:cNvPr>
            <p:cNvSpPr/>
            <p:nvPr/>
          </p:nvSpPr>
          <p:spPr>
            <a:xfrm>
              <a:off x="3690924" y="1346463"/>
              <a:ext cx="1274572" cy="1274572"/>
            </a:xfrm>
            <a:prstGeom prst="blockArc">
              <a:avLst>
                <a:gd name="adj1" fmla="val 16200000"/>
                <a:gd name="adj2" fmla="val 7776000"/>
                <a:gd name="adj3" fmla="val 5464"/>
              </a:avLst>
            </a:prstGeom>
            <a:solidFill>
              <a:srgbClr val="F52BD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cxnSp>
          <p:nvCxnSpPr>
            <p:cNvPr id="343" name="ExtraShape37">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2CED88E-A45D-4563-BB60-91E2AB56AA1D}"/>
                </a:ext>
              </a:extLst>
            </p:cNvPr>
            <p:cNvCxnSpPr/>
            <p:nvPr/>
          </p:nvCxnSpPr>
          <p:spPr>
            <a:xfrm>
              <a:off x="9122528" y="4019550"/>
              <a:ext cx="2661933" cy="0"/>
            </a:xfrm>
            <a:prstGeom prst="line">
              <a:avLst/>
            </a:prstGeom>
            <a:ln/>
          </p:spPr>
          <p:style>
            <a:lnRef idx="3">
              <a:schemeClr val="dk1"/>
            </a:lnRef>
            <a:fillRef idx="0">
              <a:schemeClr val="dk1"/>
            </a:fillRef>
            <a:effectRef idx="2">
              <a:schemeClr val="dk1"/>
            </a:effectRef>
            <a:fontRef idx="minor">
              <a:schemeClr val="tx1"/>
            </a:fontRef>
          </p:style>
        </p:cxnSp>
        <p:cxnSp>
          <p:nvCxnSpPr>
            <p:cNvPr id="344" name="ExtraShape39">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B54CAE1-263F-4A09-BF49-915FDD413499}"/>
                </a:ext>
              </a:extLst>
            </p:cNvPr>
            <p:cNvCxnSpPr/>
            <p:nvPr/>
          </p:nvCxnSpPr>
          <p:spPr>
            <a:xfrm>
              <a:off x="80912" y="4019550"/>
              <a:ext cx="2883913" cy="0"/>
            </a:xfrm>
            <a:prstGeom prst="line">
              <a:avLst/>
            </a:prstGeom>
            <a:ln/>
          </p:spPr>
          <p:style>
            <a:lnRef idx="3">
              <a:schemeClr val="dk1"/>
            </a:lnRef>
            <a:fillRef idx="0">
              <a:schemeClr val="dk1"/>
            </a:fillRef>
            <a:effectRef idx="2">
              <a:schemeClr val="dk1"/>
            </a:effectRef>
            <a:fontRef idx="minor">
              <a:schemeClr val="tx1"/>
            </a:fontRef>
          </p:style>
        </p:cxnSp>
        <p:cxnSp>
          <p:nvCxnSpPr>
            <p:cNvPr id="345" name="ExtraShape4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7F864D1F-449C-4C55-BBD7-77B7F115016B}"/>
                </a:ext>
              </a:extLst>
            </p:cNvPr>
            <p:cNvCxnSpPr/>
            <p:nvPr/>
          </p:nvCxnSpPr>
          <p:spPr>
            <a:xfrm flipV="1">
              <a:off x="8590676" y="2162465"/>
              <a:ext cx="3078490" cy="6855"/>
            </a:xfrm>
            <a:prstGeom prst="line">
              <a:avLst/>
            </a:prstGeom>
            <a:ln/>
          </p:spPr>
          <p:style>
            <a:lnRef idx="3">
              <a:schemeClr val="dk1"/>
            </a:lnRef>
            <a:fillRef idx="0">
              <a:schemeClr val="dk1"/>
            </a:fillRef>
            <a:effectRef idx="2">
              <a:schemeClr val="dk1"/>
            </a:effectRef>
            <a:fontRef idx="minor">
              <a:schemeClr val="tx1"/>
            </a:fontRef>
          </p:style>
        </p:cxnSp>
        <p:cxnSp>
          <p:nvCxnSpPr>
            <p:cNvPr id="346" name="ExtraShape43">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E76857CA-2E85-464D-93DE-92B8D918C99A}"/>
                </a:ext>
              </a:extLst>
            </p:cNvPr>
            <p:cNvCxnSpPr/>
            <p:nvPr/>
          </p:nvCxnSpPr>
          <p:spPr>
            <a:xfrm>
              <a:off x="393516" y="2169319"/>
              <a:ext cx="3235517" cy="0"/>
            </a:xfrm>
            <a:prstGeom prst="line">
              <a:avLst/>
            </a:prstGeom>
            <a:ln/>
          </p:spPr>
          <p:style>
            <a:lnRef idx="3">
              <a:schemeClr val="dk1"/>
            </a:lnRef>
            <a:fillRef idx="0">
              <a:schemeClr val="dk1"/>
            </a:fillRef>
            <a:effectRef idx="2">
              <a:schemeClr val="dk1"/>
            </a:effectRef>
            <a:fontRef idx="minor">
              <a:schemeClr val="tx1"/>
            </a:fontRef>
          </p:style>
        </p:cxnSp>
        <p:sp>
          <p:nvSpPr>
            <p:cNvPr id="350" name="ValueText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98AF9CC8-DCEF-4CEC-8144-1E4DD6FE435A}"/>
                </a:ext>
              </a:extLst>
            </p:cNvPr>
            <p:cNvSpPr txBox="1"/>
            <p:nvPr/>
          </p:nvSpPr>
          <p:spPr>
            <a:xfrm>
              <a:off x="2684372" y="1744122"/>
              <a:ext cx="636050" cy="337631"/>
            </a:xfrm>
            <a:prstGeom prst="rect">
              <a:avLst/>
            </a:prstGeom>
          </p:spPr>
          <p:txBody>
            <a:bodyPr wrap="none" lIns="0" tIns="0" rIns="0" bIns="0" numCol="1">
              <a:prstTxWarp prst="textPlain">
                <a:avLst/>
              </a:prstTxWarp>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zh-CN" dirty="0">
                <a:solidFill>
                  <a:schemeClr val="tx2"/>
                </a:solidFill>
                <a:latin typeface="Impact" panose="020B0806030902050204" pitchFamily="34" charset="0"/>
              </a:endParaRPr>
            </a:p>
          </p:txBody>
        </p:sp>
        <p:sp>
          <p:nvSpPr>
            <p:cNvPr id="351" name="ExtraShape1">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4DBBC519-D8B7-48E2-9A2B-DB032BF38E40}"/>
                </a:ext>
              </a:extLst>
            </p:cNvPr>
            <p:cNvSpPr>
              <a:spLocks/>
            </p:cNvSpPr>
            <p:nvPr/>
          </p:nvSpPr>
          <p:spPr bwMode="auto">
            <a:xfrm>
              <a:off x="5454389" y="1912938"/>
              <a:ext cx="1283221" cy="1287463"/>
            </a:xfrm>
            <a:custGeom>
              <a:avLst/>
              <a:gdLst>
                <a:gd name="connsiteX0" fmla="*/ 366463 w 602382"/>
                <a:gd name="connsiteY0" fmla="*/ 522972 h 604373"/>
                <a:gd name="connsiteX1" fmla="*/ 353547 w 602382"/>
                <a:gd name="connsiteY1" fmla="*/ 571329 h 604373"/>
                <a:gd name="connsiteX2" fmla="*/ 401175 w 602382"/>
                <a:gd name="connsiteY2" fmla="*/ 557628 h 604373"/>
                <a:gd name="connsiteX3" fmla="*/ 486744 w 602382"/>
                <a:gd name="connsiteY3" fmla="*/ 392407 h 604373"/>
                <a:gd name="connsiteX4" fmla="*/ 376150 w 602382"/>
                <a:gd name="connsiteY4" fmla="*/ 502823 h 604373"/>
                <a:gd name="connsiteX5" fmla="*/ 422164 w 602382"/>
                <a:gd name="connsiteY5" fmla="*/ 547956 h 604373"/>
                <a:gd name="connsiteX6" fmla="*/ 531950 w 602382"/>
                <a:gd name="connsiteY6" fmla="*/ 438346 h 604373"/>
                <a:gd name="connsiteX7" fmla="*/ 531950 w 602382"/>
                <a:gd name="connsiteY7" fmla="*/ 347273 h 604373"/>
                <a:gd name="connsiteX8" fmla="*/ 502082 w 602382"/>
                <a:gd name="connsiteY8" fmla="*/ 377094 h 604373"/>
                <a:gd name="connsiteX9" fmla="*/ 547288 w 602382"/>
                <a:gd name="connsiteY9" fmla="*/ 423033 h 604373"/>
                <a:gd name="connsiteX10" fmla="*/ 577964 w 602382"/>
                <a:gd name="connsiteY10" fmla="*/ 392407 h 604373"/>
                <a:gd name="connsiteX11" fmla="*/ 577964 w 602382"/>
                <a:gd name="connsiteY11" fmla="*/ 377900 h 604373"/>
                <a:gd name="connsiteX12" fmla="*/ 547288 w 602382"/>
                <a:gd name="connsiteY12" fmla="*/ 347273 h 604373"/>
                <a:gd name="connsiteX13" fmla="*/ 531950 w 602382"/>
                <a:gd name="connsiteY13" fmla="*/ 347273 h 604373"/>
                <a:gd name="connsiteX14" fmla="*/ 540023 w 602382"/>
                <a:gd name="connsiteY14" fmla="*/ 322893 h 604373"/>
                <a:gd name="connsiteX15" fmla="*/ 562626 w 602382"/>
                <a:gd name="connsiteY15" fmla="*/ 331960 h 604373"/>
                <a:gd name="connsiteX16" fmla="*/ 593301 w 602382"/>
                <a:gd name="connsiteY16" fmla="*/ 362587 h 604373"/>
                <a:gd name="connsiteX17" fmla="*/ 593301 w 602382"/>
                <a:gd name="connsiteY17" fmla="*/ 407720 h 604373"/>
                <a:gd name="connsiteX18" fmla="*/ 427814 w 602382"/>
                <a:gd name="connsiteY18" fmla="*/ 572941 h 604373"/>
                <a:gd name="connsiteX19" fmla="*/ 343860 w 602382"/>
                <a:gd name="connsiteY19" fmla="*/ 595507 h 604373"/>
                <a:gd name="connsiteX20" fmla="*/ 338209 w 602382"/>
                <a:gd name="connsiteY20" fmla="*/ 601149 h 604373"/>
                <a:gd name="connsiteX21" fmla="*/ 330944 w 602382"/>
                <a:gd name="connsiteY21" fmla="*/ 604373 h 604373"/>
                <a:gd name="connsiteX22" fmla="*/ 322872 w 602382"/>
                <a:gd name="connsiteY22" fmla="*/ 601149 h 604373"/>
                <a:gd name="connsiteX23" fmla="*/ 322872 w 602382"/>
                <a:gd name="connsiteY23" fmla="*/ 586642 h 604373"/>
                <a:gd name="connsiteX24" fmla="*/ 328522 w 602382"/>
                <a:gd name="connsiteY24" fmla="*/ 581000 h 604373"/>
                <a:gd name="connsiteX25" fmla="*/ 351125 w 602382"/>
                <a:gd name="connsiteY25" fmla="*/ 497181 h 604373"/>
                <a:gd name="connsiteX26" fmla="*/ 517420 w 602382"/>
                <a:gd name="connsiteY26" fmla="*/ 331960 h 604373"/>
                <a:gd name="connsiteX27" fmla="*/ 540023 w 602382"/>
                <a:gd name="connsiteY27" fmla="*/ 322893 h 604373"/>
                <a:gd name="connsiteX28" fmla="*/ 295435 w 602382"/>
                <a:gd name="connsiteY28" fmla="*/ 0 h 604373"/>
                <a:gd name="connsiteX29" fmla="*/ 591677 w 602382"/>
                <a:gd name="connsiteY29" fmla="*/ 295723 h 604373"/>
                <a:gd name="connsiteX30" fmla="*/ 590870 w 602382"/>
                <a:gd name="connsiteY30" fmla="*/ 315062 h 604373"/>
                <a:gd name="connsiteX31" fmla="*/ 585220 w 602382"/>
                <a:gd name="connsiteY31" fmla="*/ 308615 h 604373"/>
                <a:gd name="connsiteX32" fmla="*/ 569883 w 602382"/>
                <a:gd name="connsiteY32" fmla="*/ 297334 h 604373"/>
                <a:gd name="connsiteX33" fmla="*/ 569883 w 602382"/>
                <a:gd name="connsiteY33" fmla="*/ 295723 h 604373"/>
                <a:gd name="connsiteX34" fmla="*/ 295435 w 602382"/>
                <a:gd name="connsiteY34" fmla="*/ 21756 h 604373"/>
                <a:gd name="connsiteX35" fmla="*/ 20987 w 602382"/>
                <a:gd name="connsiteY35" fmla="*/ 295723 h 604373"/>
                <a:gd name="connsiteX36" fmla="*/ 108972 w 602382"/>
                <a:gd name="connsiteY36" fmla="*/ 495557 h 604373"/>
                <a:gd name="connsiteX37" fmla="*/ 129152 w 602382"/>
                <a:gd name="connsiteY37" fmla="*/ 481053 h 604373"/>
                <a:gd name="connsiteX38" fmla="*/ 228438 w 602382"/>
                <a:gd name="connsiteY38" fmla="*/ 438347 h 604373"/>
                <a:gd name="connsiteX39" fmla="*/ 233281 w 602382"/>
                <a:gd name="connsiteY39" fmla="*/ 429483 h 604373"/>
                <a:gd name="connsiteX40" fmla="*/ 167898 w 602382"/>
                <a:gd name="connsiteY40" fmla="*/ 429483 h 604373"/>
                <a:gd name="connsiteX41" fmla="*/ 119466 w 602382"/>
                <a:gd name="connsiteY41" fmla="*/ 418202 h 604373"/>
                <a:gd name="connsiteX42" fmla="*/ 101707 w 602382"/>
                <a:gd name="connsiteY42" fmla="*/ 401281 h 604373"/>
                <a:gd name="connsiteX43" fmla="*/ 106551 w 602382"/>
                <a:gd name="connsiteY43" fmla="*/ 381136 h 604373"/>
                <a:gd name="connsiteX44" fmla="*/ 169512 w 602382"/>
                <a:gd name="connsiteY44" fmla="*/ 216756 h 604373"/>
                <a:gd name="connsiteX45" fmla="*/ 291399 w 602382"/>
                <a:gd name="connsiteY45" fmla="*/ 95083 h 604373"/>
                <a:gd name="connsiteX46" fmla="*/ 409250 w 602382"/>
                <a:gd name="connsiteY46" fmla="*/ 170021 h 604373"/>
                <a:gd name="connsiteX47" fmla="*/ 422165 w 602382"/>
                <a:gd name="connsiteY47" fmla="*/ 228843 h 604373"/>
                <a:gd name="connsiteX48" fmla="*/ 456875 w 602382"/>
                <a:gd name="connsiteY48" fmla="*/ 345682 h 604373"/>
                <a:gd name="connsiteX49" fmla="*/ 372926 w 602382"/>
                <a:gd name="connsiteY49" fmla="*/ 429483 h 604373"/>
                <a:gd name="connsiteX50" fmla="*/ 371312 w 602382"/>
                <a:gd name="connsiteY50" fmla="*/ 431900 h 604373"/>
                <a:gd name="connsiteX51" fmla="*/ 322880 w 602382"/>
                <a:gd name="connsiteY51" fmla="*/ 480248 h 604373"/>
                <a:gd name="connsiteX52" fmla="*/ 292206 w 602382"/>
                <a:gd name="connsiteY52" fmla="*/ 590640 h 604373"/>
                <a:gd name="connsiteX53" fmla="*/ 273641 w 602382"/>
                <a:gd name="connsiteY53" fmla="*/ 589834 h 604373"/>
                <a:gd name="connsiteX54" fmla="*/ 260726 w 602382"/>
                <a:gd name="connsiteY54" fmla="*/ 589028 h 604373"/>
                <a:gd name="connsiteX55" fmla="*/ 249425 w 602382"/>
                <a:gd name="connsiteY55" fmla="*/ 587417 h 604373"/>
                <a:gd name="connsiteX56" fmla="*/ 101707 w 602382"/>
                <a:gd name="connsiteY56" fmla="*/ 519731 h 604373"/>
                <a:gd name="connsiteX57" fmla="*/ 94443 w 602382"/>
                <a:gd name="connsiteY57" fmla="*/ 513285 h 604373"/>
                <a:gd name="connsiteX58" fmla="*/ 95250 w 602382"/>
                <a:gd name="connsiteY58" fmla="*/ 512479 h 604373"/>
                <a:gd name="connsiteX59" fmla="*/ 0 w 602382"/>
                <a:gd name="connsiteY59" fmla="*/ 295723 h 604373"/>
                <a:gd name="connsiteX60" fmla="*/ 295435 w 602382"/>
                <a:gd name="connsiteY60" fmla="*/ 0 h 604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02382" h="604373">
                  <a:moveTo>
                    <a:pt x="366463" y="522972"/>
                  </a:moveTo>
                  <a:lnTo>
                    <a:pt x="353547" y="571329"/>
                  </a:lnTo>
                  <a:lnTo>
                    <a:pt x="401175" y="557628"/>
                  </a:lnTo>
                  <a:close/>
                  <a:moveTo>
                    <a:pt x="486744" y="392407"/>
                  </a:moveTo>
                  <a:lnTo>
                    <a:pt x="376150" y="502823"/>
                  </a:lnTo>
                  <a:lnTo>
                    <a:pt x="422164" y="547956"/>
                  </a:lnTo>
                  <a:lnTo>
                    <a:pt x="531950" y="438346"/>
                  </a:lnTo>
                  <a:close/>
                  <a:moveTo>
                    <a:pt x="531950" y="347273"/>
                  </a:moveTo>
                  <a:lnTo>
                    <a:pt x="502082" y="377094"/>
                  </a:lnTo>
                  <a:lnTo>
                    <a:pt x="547288" y="423033"/>
                  </a:lnTo>
                  <a:lnTo>
                    <a:pt x="577964" y="392407"/>
                  </a:lnTo>
                  <a:cubicBezTo>
                    <a:pt x="582000" y="388377"/>
                    <a:pt x="582000" y="381930"/>
                    <a:pt x="577964" y="377900"/>
                  </a:cubicBezTo>
                  <a:lnTo>
                    <a:pt x="547288" y="347273"/>
                  </a:lnTo>
                  <a:cubicBezTo>
                    <a:pt x="543252" y="343244"/>
                    <a:pt x="535986" y="343244"/>
                    <a:pt x="531950" y="347273"/>
                  </a:cubicBezTo>
                  <a:close/>
                  <a:moveTo>
                    <a:pt x="540023" y="322893"/>
                  </a:moveTo>
                  <a:cubicBezTo>
                    <a:pt x="548297" y="322893"/>
                    <a:pt x="556571" y="325916"/>
                    <a:pt x="562626" y="331960"/>
                  </a:cubicBezTo>
                  <a:lnTo>
                    <a:pt x="593301" y="362587"/>
                  </a:lnTo>
                  <a:cubicBezTo>
                    <a:pt x="605410" y="374676"/>
                    <a:pt x="605410" y="394825"/>
                    <a:pt x="593301" y="407720"/>
                  </a:cubicBezTo>
                  <a:lnTo>
                    <a:pt x="427814" y="572941"/>
                  </a:lnTo>
                  <a:lnTo>
                    <a:pt x="343860" y="595507"/>
                  </a:lnTo>
                  <a:lnTo>
                    <a:pt x="338209" y="601149"/>
                  </a:lnTo>
                  <a:cubicBezTo>
                    <a:pt x="335788" y="603567"/>
                    <a:pt x="333366" y="604373"/>
                    <a:pt x="330944" y="604373"/>
                  </a:cubicBezTo>
                  <a:cubicBezTo>
                    <a:pt x="327715" y="604373"/>
                    <a:pt x="325293" y="603567"/>
                    <a:pt x="322872" y="601149"/>
                  </a:cubicBezTo>
                  <a:cubicBezTo>
                    <a:pt x="318835" y="597119"/>
                    <a:pt x="318835" y="590672"/>
                    <a:pt x="322872" y="586642"/>
                  </a:cubicBezTo>
                  <a:lnTo>
                    <a:pt x="328522" y="581000"/>
                  </a:lnTo>
                  <a:lnTo>
                    <a:pt x="351125" y="497181"/>
                  </a:lnTo>
                  <a:lnTo>
                    <a:pt x="517420" y="331960"/>
                  </a:lnTo>
                  <a:cubicBezTo>
                    <a:pt x="523474" y="325916"/>
                    <a:pt x="531748" y="322893"/>
                    <a:pt x="540023" y="322893"/>
                  </a:cubicBezTo>
                  <a:close/>
                  <a:moveTo>
                    <a:pt x="295435" y="0"/>
                  </a:moveTo>
                  <a:cubicBezTo>
                    <a:pt x="459297" y="0"/>
                    <a:pt x="591677" y="132149"/>
                    <a:pt x="591677" y="295723"/>
                  </a:cubicBezTo>
                  <a:cubicBezTo>
                    <a:pt x="591677" y="302169"/>
                    <a:pt x="591677" y="308615"/>
                    <a:pt x="590870" y="315062"/>
                  </a:cubicBezTo>
                  <a:lnTo>
                    <a:pt x="585220" y="308615"/>
                  </a:lnTo>
                  <a:cubicBezTo>
                    <a:pt x="580376" y="304587"/>
                    <a:pt x="575533" y="300558"/>
                    <a:pt x="569883" y="297334"/>
                  </a:cubicBezTo>
                  <a:cubicBezTo>
                    <a:pt x="569883" y="297334"/>
                    <a:pt x="569883" y="296529"/>
                    <a:pt x="569883" y="295723"/>
                  </a:cubicBezTo>
                  <a:cubicBezTo>
                    <a:pt x="569883" y="144235"/>
                    <a:pt x="447189" y="21756"/>
                    <a:pt x="295435" y="21756"/>
                  </a:cubicBezTo>
                  <a:cubicBezTo>
                    <a:pt x="144489" y="21756"/>
                    <a:pt x="20987" y="144235"/>
                    <a:pt x="20987" y="295723"/>
                  </a:cubicBezTo>
                  <a:cubicBezTo>
                    <a:pt x="20987" y="374690"/>
                    <a:pt x="54890" y="445599"/>
                    <a:pt x="108972" y="495557"/>
                  </a:cubicBezTo>
                  <a:cubicBezTo>
                    <a:pt x="114623" y="489917"/>
                    <a:pt x="121887" y="484276"/>
                    <a:pt x="129152" y="481053"/>
                  </a:cubicBezTo>
                  <a:lnTo>
                    <a:pt x="228438" y="438347"/>
                  </a:lnTo>
                  <a:cubicBezTo>
                    <a:pt x="229245" y="437541"/>
                    <a:pt x="231666" y="433512"/>
                    <a:pt x="233281" y="429483"/>
                  </a:cubicBezTo>
                  <a:lnTo>
                    <a:pt x="167898" y="429483"/>
                  </a:lnTo>
                  <a:cubicBezTo>
                    <a:pt x="166283" y="429483"/>
                    <a:pt x="140453" y="427066"/>
                    <a:pt x="119466" y="418202"/>
                  </a:cubicBezTo>
                  <a:cubicBezTo>
                    <a:pt x="109779" y="414173"/>
                    <a:pt x="104129" y="408533"/>
                    <a:pt x="101707" y="401281"/>
                  </a:cubicBezTo>
                  <a:cubicBezTo>
                    <a:pt x="100093" y="394834"/>
                    <a:pt x="101707" y="387582"/>
                    <a:pt x="106551" y="381136"/>
                  </a:cubicBezTo>
                  <a:cubicBezTo>
                    <a:pt x="125116" y="354545"/>
                    <a:pt x="168705" y="286053"/>
                    <a:pt x="169512" y="216756"/>
                  </a:cubicBezTo>
                  <a:cubicBezTo>
                    <a:pt x="169512" y="215144"/>
                    <a:pt x="173548" y="95888"/>
                    <a:pt x="291399" y="95083"/>
                  </a:cubicBezTo>
                  <a:cubicBezTo>
                    <a:pt x="360818" y="95083"/>
                    <a:pt x="393913" y="136178"/>
                    <a:pt x="409250" y="170021"/>
                  </a:cubicBezTo>
                  <a:cubicBezTo>
                    <a:pt x="416515" y="186136"/>
                    <a:pt x="420551" y="205475"/>
                    <a:pt x="422165" y="228843"/>
                  </a:cubicBezTo>
                  <a:cubicBezTo>
                    <a:pt x="425394" y="271549"/>
                    <a:pt x="440731" y="312644"/>
                    <a:pt x="456875" y="345682"/>
                  </a:cubicBezTo>
                  <a:lnTo>
                    <a:pt x="372926" y="429483"/>
                  </a:lnTo>
                  <a:lnTo>
                    <a:pt x="371312" y="431900"/>
                  </a:lnTo>
                  <a:lnTo>
                    <a:pt x="322880" y="480248"/>
                  </a:lnTo>
                  <a:lnTo>
                    <a:pt x="292206" y="590640"/>
                  </a:lnTo>
                  <a:cubicBezTo>
                    <a:pt x="285749" y="590640"/>
                    <a:pt x="280098" y="590640"/>
                    <a:pt x="273641" y="589834"/>
                  </a:cubicBezTo>
                  <a:cubicBezTo>
                    <a:pt x="269605" y="589834"/>
                    <a:pt x="264762" y="589028"/>
                    <a:pt x="260726" y="589028"/>
                  </a:cubicBezTo>
                  <a:cubicBezTo>
                    <a:pt x="256690" y="588223"/>
                    <a:pt x="253461" y="587417"/>
                    <a:pt x="249425" y="587417"/>
                  </a:cubicBezTo>
                  <a:cubicBezTo>
                    <a:pt x="195342" y="578553"/>
                    <a:pt x="143682" y="555991"/>
                    <a:pt x="101707" y="519731"/>
                  </a:cubicBezTo>
                  <a:lnTo>
                    <a:pt x="94443" y="513285"/>
                  </a:lnTo>
                  <a:lnTo>
                    <a:pt x="95250" y="512479"/>
                  </a:lnTo>
                  <a:cubicBezTo>
                    <a:pt x="36324" y="458491"/>
                    <a:pt x="0" y="381136"/>
                    <a:pt x="0" y="295723"/>
                  </a:cubicBezTo>
                  <a:cubicBezTo>
                    <a:pt x="0" y="132149"/>
                    <a:pt x="132381" y="0"/>
                    <a:pt x="295435" y="0"/>
                  </a:cubicBez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2" name="ExtraShape6">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99238BFB-DA93-48CD-8147-9C3426D962A2}"/>
                </a:ext>
              </a:extLst>
            </p:cNvPr>
            <p:cNvSpPr>
              <a:spLocks/>
            </p:cNvSpPr>
            <p:nvPr/>
          </p:nvSpPr>
          <p:spPr bwMode="auto">
            <a:xfrm>
              <a:off x="5107781" y="1693863"/>
              <a:ext cx="1976438" cy="1787525"/>
            </a:xfrm>
            <a:custGeom>
              <a:avLst/>
              <a:gdLst>
                <a:gd name="T0" fmla="*/ 54 w 162"/>
                <a:gd name="T1" fmla="*/ 145 h 146"/>
                <a:gd name="T2" fmla="*/ 32 w 162"/>
                <a:gd name="T3" fmla="*/ 132 h 146"/>
                <a:gd name="T4" fmla="*/ 5 w 162"/>
                <a:gd name="T5" fmla="*/ 86 h 146"/>
                <a:gd name="T6" fmla="*/ 5 w 162"/>
                <a:gd name="T7" fmla="*/ 60 h 146"/>
                <a:gd name="T8" fmla="*/ 32 w 162"/>
                <a:gd name="T9" fmla="*/ 14 h 146"/>
                <a:gd name="T10" fmla="*/ 54 w 162"/>
                <a:gd name="T11" fmla="*/ 1 h 146"/>
                <a:gd name="T12" fmla="*/ 108 w 162"/>
                <a:gd name="T13" fmla="*/ 1 h 146"/>
                <a:gd name="T14" fmla="*/ 130 w 162"/>
                <a:gd name="T15" fmla="*/ 14 h 146"/>
                <a:gd name="T16" fmla="*/ 157 w 162"/>
                <a:gd name="T17" fmla="*/ 60 h 146"/>
                <a:gd name="T18" fmla="*/ 157 w 162"/>
                <a:gd name="T19" fmla="*/ 86 h 146"/>
                <a:gd name="T20" fmla="*/ 130 w 162"/>
                <a:gd name="T21" fmla="*/ 132 h 146"/>
                <a:gd name="T22" fmla="*/ 108 w 162"/>
                <a:gd name="T23" fmla="*/ 145 h 146"/>
                <a:gd name="T24" fmla="*/ 54 w 162"/>
                <a:gd name="T25" fmla="*/ 145 h 146"/>
                <a:gd name="T26" fmla="*/ 108 w 162"/>
                <a:gd name="T27" fmla="*/ 0 h 146"/>
                <a:gd name="T28" fmla="*/ 54 w 162"/>
                <a:gd name="T29" fmla="*/ 0 h 146"/>
                <a:gd name="T30" fmla="*/ 31 w 162"/>
                <a:gd name="T31" fmla="*/ 13 h 146"/>
                <a:gd name="T32" fmla="*/ 4 w 162"/>
                <a:gd name="T33" fmla="*/ 59 h 146"/>
                <a:gd name="T34" fmla="*/ 4 w 162"/>
                <a:gd name="T35" fmla="*/ 86 h 146"/>
                <a:gd name="T36" fmla="*/ 31 w 162"/>
                <a:gd name="T37" fmla="*/ 133 h 146"/>
                <a:gd name="T38" fmla="*/ 54 w 162"/>
                <a:gd name="T39" fmla="*/ 146 h 146"/>
                <a:gd name="T40" fmla="*/ 108 w 162"/>
                <a:gd name="T41" fmla="*/ 146 h 146"/>
                <a:gd name="T42" fmla="*/ 131 w 162"/>
                <a:gd name="T43" fmla="*/ 133 h 146"/>
                <a:gd name="T44" fmla="*/ 158 w 162"/>
                <a:gd name="T45" fmla="*/ 86 h 146"/>
                <a:gd name="T46" fmla="*/ 158 w 162"/>
                <a:gd name="T47" fmla="*/ 59 h 146"/>
                <a:gd name="T48" fmla="*/ 131 w 162"/>
                <a:gd name="T49" fmla="*/ 13 h 146"/>
                <a:gd name="T50" fmla="*/ 108 w 162"/>
                <a:gd name="T51"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146">
                  <a:moveTo>
                    <a:pt x="54" y="145"/>
                  </a:moveTo>
                  <a:cubicBezTo>
                    <a:pt x="45" y="145"/>
                    <a:pt x="37" y="140"/>
                    <a:pt x="32" y="132"/>
                  </a:cubicBezTo>
                  <a:cubicBezTo>
                    <a:pt x="5" y="86"/>
                    <a:pt x="5" y="86"/>
                    <a:pt x="5" y="86"/>
                  </a:cubicBezTo>
                  <a:cubicBezTo>
                    <a:pt x="1" y="78"/>
                    <a:pt x="1" y="68"/>
                    <a:pt x="5" y="60"/>
                  </a:cubicBezTo>
                  <a:cubicBezTo>
                    <a:pt x="32" y="14"/>
                    <a:pt x="32" y="14"/>
                    <a:pt x="32" y="14"/>
                  </a:cubicBezTo>
                  <a:cubicBezTo>
                    <a:pt x="37" y="6"/>
                    <a:pt x="45" y="1"/>
                    <a:pt x="54" y="1"/>
                  </a:cubicBezTo>
                  <a:cubicBezTo>
                    <a:pt x="108" y="1"/>
                    <a:pt x="108" y="1"/>
                    <a:pt x="108" y="1"/>
                  </a:cubicBezTo>
                  <a:cubicBezTo>
                    <a:pt x="117" y="1"/>
                    <a:pt x="125" y="6"/>
                    <a:pt x="130" y="14"/>
                  </a:cubicBezTo>
                  <a:cubicBezTo>
                    <a:pt x="157" y="60"/>
                    <a:pt x="157" y="60"/>
                    <a:pt x="157" y="60"/>
                  </a:cubicBezTo>
                  <a:cubicBezTo>
                    <a:pt x="161" y="68"/>
                    <a:pt x="161" y="78"/>
                    <a:pt x="157" y="86"/>
                  </a:cubicBezTo>
                  <a:cubicBezTo>
                    <a:pt x="130" y="132"/>
                    <a:pt x="130" y="132"/>
                    <a:pt x="130" y="132"/>
                  </a:cubicBezTo>
                  <a:cubicBezTo>
                    <a:pt x="125" y="140"/>
                    <a:pt x="117" y="145"/>
                    <a:pt x="108" y="145"/>
                  </a:cubicBezTo>
                  <a:cubicBezTo>
                    <a:pt x="54" y="145"/>
                    <a:pt x="54" y="145"/>
                    <a:pt x="54" y="145"/>
                  </a:cubicBezTo>
                  <a:moveTo>
                    <a:pt x="108" y="0"/>
                  </a:moveTo>
                  <a:cubicBezTo>
                    <a:pt x="54" y="0"/>
                    <a:pt x="54" y="0"/>
                    <a:pt x="54" y="0"/>
                  </a:cubicBezTo>
                  <a:cubicBezTo>
                    <a:pt x="45" y="0"/>
                    <a:pt x="36" y="5"/>
                    <a:pt x="31" y="13"/>
                  </a:cubicBezTo>
                  <a:cubicBezTo>
                    <a:pt x="4" y="59"/>
                    <a:pt x="4" y="59"/>
                    <a:pt x="4" y="59"/>
                  </a:cubicBezTo>
                  <a:cubicBezTo>
                    <a:pt x="0" y="68"/>
                    <a:pt x="0" y="78"/>
                    <a:pt x="4" y="86"/>
                  </a:cubicBezTo>
                  <a:cubicBezTo>
                    <a:pt x="31" y="133"/>
                    <a:pt x="31" y="133"/>
                    <a:pt x="31" y="133"/>
                  </a:cubicBezTo>
                  <a:cubicBezTo>
                    <a:pt x="36" y="141"/>
                    <a:pt x="45" y="146"/>
                    <a:pt x="54" y="146"/>
                  </a:cubicBezTo>
                  <a:cubicBezTo>
                    <a:pt x="108" y="146"/>
                    <a:pt x="108" y="146"/>
                    <a:pt x="108" y="146"/>
                  </a:cubicBezTo>
                  <a:cubicBezTo>
                    <a:pt x="117" y="146"/>
                    <a:pt x="126" y="141"/>
                    <a:pt x="131" y="133"/>
                  </a:cubicBezTo>
                  <a:cubicBezTo>
                    <a:pt x="158" y="86"/>
                    <a:pt x="158" y="86"/>
                    <a:pt x="158" y="86"/>
                  </a:cubicBezTo>
                  <a:cubicBezTo>
                    <a:pt x="162" y="78"/>
                    <a:pt x="162" y="68"/>
                    <a:pt x="158" y="59"/>
                  </a:cubicBezTo>
                  <a:cubicBezTo>
                    <a:pt x="131" y="13"/>
                    <a:pt x="131" y="13"/>
                    <a:pt x="131" y="13"/>
                  </a:cubicBezTo>
                  <a:cubicBezTo>
                    <a:pt x="126" y="5"/>
                    <a:pt x="117" y="0"/>
                    <a:pt x="108" y="0"/>
                  </a:cubicBezTo>
                </a:path>
              </a:pathLst>
            </a:custGeom>
            <a:solidFill>
              <a:srgbClr val="FF0000"/>
            </a:solidFill>
            <a:ln w="76200">
              <a:solidFill>
                <a:schemeClr val="tx1"/>
              </a:solidFill>
              <a:round/>
              <a:headEnd/>
              <a:tailEnd/>
            </a:ln>
            <a:ex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sp>
        <p:nvSpPr>
          <p:cNvPr id="354" name="353 CuadroTexto"/>
          <p:cNvSpPr txBox="1"/>
          <p:nvPr/>
        </p:nvSpPr>
        <p:spPr>
          <a:xfrm>
            <a:off x="417058" y="2532818"/>
            <a:ext cx="3430529" cy="646331"/>
          </a:xfrm>
          <a:prstGeom prst="rect">
            <a:avLst/>
          </a:prstGeom>
          <a:noFill/>
        </p:spPr>
        <p:txBody>
          <a:bodyPr wrap="square" rtlCol="0">
            <a:spAutoFit/>
          </a:bodyPr>
          <a:lstStyle/>
          <a:p>
            <a:pPr algn="ctr"/>
            <a:r>
              <a:rPr lang="es-MX" dirty="0" smtClean="0">
                <a:latin typeface="Andalus" panose="02020603050405020304" pitchFamily="18" charset="-78"/>
                <a:cs typeface="Andalus" panose="02020603050405020304" pitchFamily="18" charset="-78"/>
              </a:rPr>
              <a:t>Obtener información de fuentes primarias y secundarias (patentes)</a:t>
            </a:r>
            <a:endParaRPr lang="es-MX" dirty="0">
              <a:latin typeface="Andalus" panose="02020603050405020304" pitchFamily="18" charset="-78"/>
              <a:cs typeface="Andalus" panose="02020603050405020304" pitchFamily="18" charset="-78"/>
            </a:endParaRPr>
          </a:p>
        </p:txBody>
      </p:sp>
      <p:sp>
        <p:nvSpPr>
          <p:cNvPr id="356" name="355 CuadroTexto"/>
          <p:cNvSpPr txBox="1"/>
          <p:nvPr/>
        </p:nvSpPr>
        <p:spPr>
          <a:xfrm>
            <a:off x="157172" y="3925961"/>
            <a:ext cx="3003784" cy="1200329"/>
          </a:xfrm>
          <a:prstGeom prst="rect">
            <a:avLst/>
          </a:prstGeom>
          <a:noFill/>
        </p:spPr>
        <p:txBody>
          <a:bodyPr wrap="square" rtlCol="0">
            <a:spAutoFit/>
          </a:bodyPr>
          <a:lstStyle/>
          <a:p>
            <a:pPr algn="ctr"/>
            <a:r>
              <a:rPr lang="es-MX" dirty="0" smtClean="0">
                <a:latin typeface="Andalus" panose="02020603050405020304" pitchFamily="18" charset="-78"/>
                <a:cs typeface="Andalus" panose="02020603050405020304" pitchFamily="18" charset="-78"/>
              </a:rPr>
              <a:t>Aplicar indicadores financieros para determinara el desarrollo de la actividad económica</a:t>
            </a:r>
            <a:endParaRPr lang="es-MX" dirty="0">
              <a:latin typeface="Andalus" panose="02020603050405020304" pitchFamily="18" charset="-78"/>
              <a:cs typeface="Andalus" panose="02020603050405020304" pitchFamily="18" charset="-78"/>
            </a:endParaRPr>
          </a:p>
        </p:txBody>
      </p:sp>
      <p:sp>
        <p:nvSpPr>
          <p:cNvPr id="361" name="360 CuadroTexto"/>
          <p:cNvSpPr txBox="1"/>
          <p:nvPr/>
        </p:nvSpPr>
        <p:spPr>
          <a:xfrm>
            <a:off x="8915884" y="2526736"/>
            <a:ext cx="3155986" cy="646331"/>
          </a:xfrm>
          <a:prstGeom prst="rect">
            <a:avLst/>
          </a:prstGeom>
          <a:noFill/>
        </p:spPr>
        <p:txBody>
          <a:bodyPr wrap="square" rtlCol="0">
            <a:spAutoFit/>
          </a:bodyPr>
          <a:lstStyle/>
          <a:p>
            <a:pPr algn="ctr"/>
            <a:r>
              <a:rPr lang="es-EC" dirty="0">
                <a:latin typeface="Andalus" panose="02020603050405020304" pitchFamily="18" charset="-78"/>
                <a:cs typeface="Andalus" panose="02020603050405020304" pitchFamily="18" charset="-78"/>
              </a:rPr>
              <a:t>Evidenciar la evolución de la actividad </a:t>
            </a:r>
            <a:r>
              <a:rPr lang="es-EC" dirty="0" smtClean="0">
                <a:latin typeface="Andalus" panose="02020603050405020304" pitchFamily="18" charset="-78"/>
                <a:cs typeface="Andalus" panose="02020603050405020304" pitchFamily="18" charset="-78"/>
              </a:rPr>
              <a:t>económica</a:t>
            </a:r>
            <a:endParaRPr lang="es-MX" dirty="0">
              <a:latin typeface="Andalus" panose="02020603050405020304" pitchFamily="18" charset="-78"/>
              <a:cs typeface="Andalus" panose="02020603050405020304" pitchFamily="18" charset="-78"/>
            </a:endParaRPr>
          </a:p>
        </p:txBody>
      </p:sp>
      <p:sp>
        <p:nvSpPr>
          <p:cNvPr id="364" name="363 CuadroTexto"/>
          <p:cNvSpPr txBox="1"/>
          <p:nvPr/>
        </p:nvSpPr>
        <p:spPr>
          <a:xfrm>
            <a:off x="9445090" y="3920629"/>
            <a:ext cx="2727669" cy="1200329"/>
          </a:xfrm>
          <a:prstGeom prst="rect">
            <a:avLst/>
          </a:prstGeom>
          <a:noFill/>
        </p:spPr>
        <p:txBody>
          <a:bodyPr wrap="square" rtlCol="0">
            <a:spAutoFit/>
          </a:bodyPr>
          <a:lstStyle/>
          <a:p>
            <a:pPr algn="ctr"/>
            <a:r>
              <a:rPr lang="es-EC" dirty="0" smtClean="0">
                <a:latin typeface="Andalus" panose="02020603050405020304" pitchFamily="18" charset="-78"/>
                <a:cs typeface="Andalus" panose="02020603050405020304" pitchFamily="18" charset="-78"/>
              </a:rPr>
              <a:t>Presentar al GAD Municipal de Antonio Ante resultados de la investigación</a:t>
            </a:r>
            <a:endParaRPr lang="es-MX" dirty="0">
              <a:latin typeface="Andalus" panose="02020603050405020304" pitchFamily="18" charset="-78"/>
              <a:cs typeface="Andalus" panose="02020603050405020304" pitchFamily="18" charset="-78"/>
            </a:endParaRPr>
          </a:p>
        </p:txBody>
      </p:sp>
      <p:sp>
        <p:nvSpPr>
          <p:cNvPr id="374" name="373 CuadroTexto"/>
          <p:cNvSpPr txBox="1"/>
          <p:nvPr/>
        </p:nvSpPr>
        <p:spPr>
          <a:xfrm>
            <a:off x="1244841" y="1212208"/>
            <a:ext cx="10034941" cy="646331"/>
          </a:xfrm>
          <a:prstGeom prst="rect">
            <a:avLst/>
          </a:prstGeom>
          <a:noFill/>
        </p:spPr>
        <p:txBody>
          <a:bodyPr wrap="square" rtlCol="0">
            <a:spAutoFit/>
          </a:bodyPr>
          <a:lstStyle/>
          <a:p>
            <a:pPr lvl="0" algn="ctr"/>
            <a:r>
              <a:rPr lang="es-EC" dirty="0">
                <a:latin typeface="Andalus" panose="02020603050405020304" pitchFamily="18" charset="-78"/>
                <a:cs typeface="Andalus" panose="02020603050405020304" pitchFamily="18" charset="-78"/>
              </a:rPr>
              <a:t>Investigar la incidencia que tiene la feria Expo Moda Atuntaqui en la actividad económica de las Mipymes del sector textil del cantón Antonio Ante, parroquia Atuntaqui durante el periodo 2014-2018.</a:t>
            </a:r>
            <a:endParaRPr lang="es-MX" dirty="0">
              <a:latin typeface="Andalus" panose="02020603050405020304" pitchFamily="18" charset="-78"/>
              <a:cs typeface="Andalus" panose="02020603050405020304" pitchFamily="18" charset="-78"/>
            </a:endParaRPr>
          </a:p>
        </p:txBody>
      </p:sp>
      <p:sp>
        <p:nvSpPr>
          <p:cNvPr id="382" name="Freeform 32"/>
          <p:cNvSpPr>
            <a:spLocks/>
          </p:cNvSpPr>
          <p:nvPr/>
        </p:nvSpPr>
        <p:spPr bwMode="auto">
          <a:xfrm rot="10800000">
            <a:off x="1070688" y="631378"/>
            <a:ext cx="1568134" cy="303476"/>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383" name="382 CuadroTexto"/>
          <p:cNvSpPr txBox="1"/>
          <p:nvPr/>
        </p:nvSpPr>
        <p:spPr>
          <a:xfrm>
            <a:off x="1032058" y="383006"/>
            <a:ext cx="1390740"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OBJETIVOS</a:t>
            </a:r>
            <a:endParaRPr lang="es-MX" sz="2000" b="1" dirty="0">
              <a:latin typeface="Andalus" panose="02020603050405020304" pitchFamily="18" charset="-78"/>
              <a:cs typeface="Andalus" panose="02020603050405020304" pitchFamily="18" charset="-78"/>
            </a:endParaRPr>
          </a:p>
        </p:txBody>
      </p:sp>
      <p:sp>
        <p:nvSpPr>
          <p:cNvPr id="384"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29232" y="306797"/>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1</a:t>
            </a:r>
            <a:endParaRPr b="1" dirty="0">
              <a:solidFill>
                <a:sysClr val="windowText" lastClr="000000"/>
              </a:solidFill>
              <a:latin typeface="Andalus" panose="02020603050405020304" pitchFamily="18" charset="-78"/>
              <a:cs typeface="Andalus" panose="02020603050405020304" pitchFamily="18" charset="-78"/>
            </a:endParaRPr>
          </a:p>
        </p:txBody>
      </p:sp>
      <p:sp>
        <p:nvSpPr>
          <p:cNvPr id="385"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29232" y="306797"/>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13321390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0" name="28218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69489" y="2853007"/>
            <a:ext cx="12529392" cy="3263302"/>
            <a:chOff x="373063" y="2852909"/>
            <a:chExt cx="11445875" cy="3263729"/>
          </a:xfrm>
        </p:grpSpPr>
        <p:grpSp>
          <p:nvGrpSpPr>
            <p:cNvPr id="241" name="iŝlî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AA41277-94A8-4A6B-A354-FC260C5B6972}"/>
                </a:ext>
              </a:extLst>
            </p:cNvPr>
            <p:cNvGrpSpPr/>
            <p:nvPr/>
          </p:nvGrpSpPr>
          <p:grpSpPr>
            <a:xfrm>
              <a:off x="2228850" y="3500045"/>
              <a:ext cx="7734298" cy="2566188"/>
              <a:chOff x="2488406" y="3624263"/>
              <a:chExt cx="7215188" cy="2393951"/>
            </a:xfrm>
          </p:grpSpPr>
          <p:grpSp>
            <p:nvGrpSpPr>
              <p:cNvPr id="264" name="íŝļï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B8B0FBE-7C34-4AE2-89EB-7941F5B82132}"/>
                  </a:ext>
                </a:extLst>
              </p:cNvPr>
              <p:cNvGrpSpPr/>
              <p:nvPr/>
            </p:nvGrpSpPr>
            <p:grpSpPr>
              <a:xfrm>
                <a:off x="7436643" y="4362451"/>
                <a:ext cx="1311275" cy="1651000"/>
                <a:chOff x="7436643" y="4362451"/>
                <a:chExt cx="1311275" cy="1651000"/>
              </a:xfrm>
            </p:grpSpPr>
            <p:grpSp>
              <p:nvGrpSpPr>
                <p:cNvPr id="440" name="iṩḷî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18D9498-51F7-45BB-A537-4055EA6C4C8C}"/>
                    </a:ext>
                  </a:extLst>
                </p:cNvPr>
                <p:cNvGrpSpPr/>
                <p:nvPr/>
              </p:nvGrpSpPr>
              <p:grpSpPr>
                <a:xfrm>
                  <a:off x="7436643" y="4362451"/>
                  <a:ext cx="809625" cy="1643062"/>
                  <a:chOff x="7042150" y="4167188"/>
                  <a:chExt cx="809625" cy="1643062"/>
                </a:xfrm>
                <a:solidFill>
                  <a:schemeClr val="accent2"/>
                </a:solidFill>
              </p:grpSpPr>
              <p:sp>
                <p:nvSpPr>
                  <p:cNvPr id="460" name="iślí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FFF6468-375B-421D-9288-4A4E7F3DCB9D}"/>
                      </a:ext>
                    </a:extLst>
                  </p:cNvPr>
                  <p:cNvSpPr/>
                  <p:nvPr/>
                </p:nvSpPr>
                <p:spPr bwMode="auto">
                  <a:xfrm>
                    <a:off x="7042150" y="5578475"/>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1" name="isľ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3B5B4CE-FCAA-4CE2-A73D-E237BF67FEF6}"/>
                      </a:ext>
                    </a:extLst>
                  </p:cNvPr>
                  <p:cNvSpPr/>
                  <p:nvPr/>
                </p:nvSpPr>
                <p:spPr bwMode="auto">
                  <a:xfrm>
                    <a:off x="7042150" y="5297488"/>
                    <a:ext cx="231775" cy="230188"/>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2" name="íşḷî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916872D-DA4D-41BA-A4F4-43B119ADA264}"/>
                      </a:ext>
                    </a:extLst>
                  </p:cNvPr>
                  <p:cNvSpPr/>
                  <p:nvPr/>
                </p:nvSpPr>
                <p:spPr bwMode="auto">
                  <a:xfrm>
                    <a:off x="7042150" y="501491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3" name="ïṧḷï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02EDFF1-1705-408F-9515-76D927CE6A4E}"/>
                      </a:ext>
                    </a:extLst>
                  </p:cNvPr>
                  <p:cNvSpPr/>
                  <p:nvPr/>
                </p:nvSpPr>
                <p:spPr bwMode="auto">
                  <a:xfrm>
                    <a:off x="7042150" y="473233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4" name="iśľí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E17133C-0F2C-44C9-8136-7D52C8BC321F}"/>
                      </a:ext>
                    </a:extLst>
                  </p:cNvPr>
                  <p:cNvSpPr/>
                  <p:nvPr/>
                </p:nvSpPr>
                <p:spPr bwMode="auto">
                  <a:xfrm>
                    <a:off x="7042150" y="444976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5" name="íSli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C78BDD0-461A-41E3-8FCD-46065411758B}"/>
                      </a:ext>
                    </a:extLst>
                  </p:cNvPr>
                  <p:cNvSpPr/>
                  <p:nvPr/>
                </p:nvSpPr>
                <p:spPr bwMode="auto">
                  <a:xfrm>
                    <a:off x="7042150" y="416718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6" name="í$ļï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B05C0E9-8E56-48CF-9DA7-1481E2458E06}"/>
                      </a:ext>
                    </a:extLst>
                  </p:cNvPr>
                  <p:cNvSpPr/>
                  <p:nvPr/>
                </p:nvSpPr>
                <p:spPr bwMode="auto">
                  <a:xfrm>
                    <a:off x="7331075" y="5578475"/>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7" name="íśl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439B37C-3551-4AC2-9462-AB9FBC665B33}"/>
                      </a:ext>
                    </a:extLst>
                  </p:cNvPr>
                  <p:cNvSpPr/>
                  <p:nvPr/>
                </p:nvSpPr>
                <p:spPr bwMode="auto">
                  <a:xfrm>
                    <a:off x="7331075" y="5297488"/>
                    <a:ext cx="231775" cy="230188"/>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8" name="iṥḻi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D71F75D-01EB-4D2F-9B9E-D612756801C7}"/>
                      </a:ext>
                    </a:extLst>
                  </p:cNvPr>
                  <p:cNvSpPr/>
                  <p:nvPr/>
                </p:nvSpPr>
                <p:spPr bwMode="auto">
                  <a:xfrm>
                    <a:off x="7331075" y="501491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69" name="íśļî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028F431-AD54-4CF7-91C9-E8161BECBEAA}"/>
                      </a:ext>
                    </a:extLst>
                  </p:cNvPr>
                  <p:cNvSpPr/>
                  <p:nvPr/>
                </p:nvSpPr>
                <p:spPr bwMode="auto">
                  <a:xfrm>
                    <a:off x="7331075" y="473233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0" name="ïŝli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9A4F894-4E0B-495F-90A0-A81F5CAE99A6}"/>
                      </a:ext>
                    </a:extLst>
                  </p:cNvPr>
                  <p:cNvSpPr/>
                  <p:nvPr/>
                </p:nvSpPr>
                <p:spPr bwMode="auto">
                  <a:xfrm>
                    <a:off x="7331075" y="444976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1" name="íṡļï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D5CF3EC-5090-42D8-9303-67475EADF8F1}"/>
                      </a:ext>
                    </a:extLst>
                  </p:cNvPr>
                  <p:cNvSpPr/>
                  <p:nvPr/>
                </p:nvSpPr>
                <p:spPr bwMode="auto">
                  <a:xfrm>
                    <a:off x="7331075" y="416718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2" name="ïSļï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2F2F0A4-43D3-4218-AD3E-4C95433B49F0}"/>
                      </a:ext>
                    </a:extLst>
                  </p:cNvPr>
                  <p:cNvSpPr/>
                  <p:nvPr/>
                </p:nvSpPr>
                <p:spPr bwMode="auto">
                  <a:xfrm>
                    <a:off x="7620000" y="5578475"/>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3" name="íšľî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74606EE-57EE-4149-83C5-52EA8AFCD227}"/>
                      </a:ext>
                    </a:extLst>
                  </p:cNvPr>
                  <p:cNvSpPr/>
                  <p:nvPr/>
                </p:nvSpPr>
                <p:spPr bwMode="auto">
                  <a:xfrm>
                    <a:off x="7620000" y="5297488"/>
                    <a:ext cx="231775" cy="230188"/>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4" name="íslï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C92AF97-EC24-4004-99E0-57698197E28C}"/>
                      </a:ext>
                    </a:extLst>
                  </p:cNvPr>
                  <p:cNvSpPr/>
                  <p:nvPr/>
                </p:nvSpPr>
                <p:spPr bwMode="auto">
                  <a:xfrm>
                    <a:off x="7620000" y="501491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5" name="íŝḷî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459A927-DAA3-465F-B353-35200F240FC9}"/>
                      </a:ext>
                    </a:extLst>
                  </p:cNvPr>
                  <p:cNvSpPr/>
                  <p:nvPr/>
                </p:nvSpPr>
                <p:spPr bwMode="auto">
                  <a:xfrm>
                    <a:off x="7620000" y="473233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6" name="îs1i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F270BA7-469E-40EA-9355-5974356A5EA4}"/>
                      </a:ext>
                    </a:extLst>
                  </p:cNvPr>
                  <p:cNvSpPr/>
                  <p:nvPr/>
                </p:nvSpPr>
                <p:spPr bwMode="auto">
                  <a:xfrm>
                    <a:off x="7620000" y="4449763"/>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77" name="íṡľ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8066EBA-124F-437D-9A0C-8F170B05FA15}"/>
                      </a:ext>
                    </a:extLst>
                  </p:cNvPr>
                  <p:cNvSpPr/>
                  <p:nvPr/>
                </p:nvSpPr>
                <p:spPr bwMode="auto">
                  <a:xfrm>
                    <a:off x="7620000" y="4167188"/>
                    <a:ext cx="231775" cy="2317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441" name="ïṥľí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5B648AB-0BFE-47FA-890E-FD7C04ECE6F0}"/>
                    </a:ext>
                  </a:extLst>
                </p:cNvPr>
                <p:cNvGrpSpPr/>
                <p:nvPr/>
              </p:nvGrpSpPr>
              <p:grpSpPr>
                <a:xfrm>
                  <a:off x="8293893" y="4362451"/>
                  <a:ext cx="454025" cy="1651000"/>
                  <a:chOff x="7899400" y="4167188"/>
                  <a:chExt cx="454025" cy="1651000"/>
                </a:xfrm>
                <a:solidFill>
                  <a:schemeClr val="bg1">
                    <a:lumMod val="95000"/>
                  </a:schemeClr>
                </a:solidFill>
              </p:grpSpPr>
              <p:sp>
                <p:nvSpPr>
                  <p:cNvPr id="442" name="ïṩḷi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0B93621-B4B9-4A94-A8C5-CD88B275C7AD}"/>
                      </a:ext>
                    </a:extLst>
                  </p:cNvPr>
                  <p:cNvSpPr/>
                  <p:nvPr/>
                </p:nvSpPr>
                <p:spPr bwMode="auto">
                  <a:xfrm>
                    <a:off x="7899400" y="4167188"/>
                    <a:ext cx="163513" cy="355600"/>
                  </a:xfrm>
                  <a:custGeom>
                    <a:avLst/>
                    <a:gdLst>
                      <a:gd name="T0" fmla="*/ 103 w 103"/>
                      <a:gd name="T1" fmla="*/ 91 h 224"/>
                      <a:gd name="T2" fmla="*/ 0 w 103"/>
                      <a:gd name="T3" fmla="*/ 0 h 224"/>
                      <a:gd name="T4" fmla="*/ 0 w 103"/>
                      <a:gd name="T5" fmla="*/ 146 h 224"/>
                      <a:gd name="T6" fmla="*/ 103 w 103"/>
                      <a:gd name="T7" fmla="*/ 224 h 224"/>
                      <a:gd name="T8" fmla="*/ 103 w 103"/>
                      <a:gd name="T9" fmla="*/ 91 h 224"/>
                    </a:gdLst>
                    <a:ahLst/>
                    <a:cxnLst>
                      <a:cxn ang="0">
                        <a:pos x="T0" y="T1"/>
                      </a:cxn>
                      <a:cxn ang="0">
                        <a:pos x="T2" y="T3"/>
                      </a:cxn>
                      <a:cxn ang="0">
                        <a:pos x="T4" y="T5"/>
                      </a:cxn>
                      <a:cxn ang="0">
                        <a:pos x="T6" y="T7"/>
                      </a:cxn>
                      <a:cxn ang="0">
                        <a:pos x="T8" y="T9"/>
                      </a:cxn>
                    </a:cxnLst>
                    <a:rect l="0" t="0" r="r" b="b"/>
                    <a:pathLst>
                      <a:path w="103" h="224">
                        <a:moveTo>
                          <a:pt x="103" y="91"/>
                        </a:moveTo>
                        <a:lnTo>
                          <a:pt x="0" y="0"/>
                        </a:lnTo>
                        <a:lnTo>
                          <a:pt x="0" y="146"/>
                        </a:lnTo>
                        <a:lnTo>
                          <a:pt x="103" y="224"/>
                        </a:lnTo>
                        <a:lnTo>
                          <a:pt x="103" y="9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3" name="îṡļï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AE6A7FA-17C0-4A04-8EAA-6683059D8105}"/>
                      </a:ext>
                    </a:extLst>
                  </p:cNvPr>
                  <p:cNvSpPr/>
                  <p:nvPr/>
                </p:nvSpPr>
                <p:spPr bwMode="auto">
                  <a:xfrm>
                    <a:off x="7899400" y="4449763"/>
                    <a:ext cx="163513" cy="330200"/>
                  </a:xfrm>
                  <a:custGeom>
                    <a:avLst/>
                    <a:gdLst>
                      <a:gd name="T0" fmla="*/ 103 w 103"/>
                      <a:gd name="T1" fmla="*/ 75 h 208"/>
                      <a:gd name="T2" fmla="*/ 0 w 103"/>
                      <a:gd name="T3" fmla="*/ 0 h 208"/>
                      <a:gd name="T4" fmla="*/ 0 w 103"/>
                      <a:gd name="T5" fmla="*/ 146 h 208"/>
                      <a:gd name="T6" fmla="*/ 103 w 103"/>
                      <a:gd name="T7" fmla="*/ 208 h 208"/>
                      <a:gd name="T8" fmla="*/ 103 w 103"/>
                      <a:gd name="T9" fmla="*/ 75 h 208"/>
                    </a:gdLst>
                    <a:ahLst/>
                    <a:cxnLst>
                      <a:cxn ang="0">
                        <a:pos x="T0" y="T1"/>
                      </a:cxn>
                      <a:cxn ang="0">
                        <a:pos x="T2" y="T3"/>
                      </a:cxn>
                      <a:cxn ang="0">
                        <a:pos x="T4" y="T5"/>
                      </a:cxn>
                      <a:cxn ang="0">
                        <a:pos x="T6" y="T7"/>
                      </a:cxn>
                      <a:cxn ang="0">
                        <a:pos x="T8" y="T9"/>
                      </a:cxn>
                    </a:cxnLst>
                    <a:rect l="0" t="0" r="r" b="b"/>
                    <a:pathLst>
                      <a:path w="103" h="208">
                        <a:moveTo>
                          <a:pt x="103" y="75"/>
                        </a:moveTo>
                        <a:lnTo>
                          <a:pt x="0" y="0"/>
                        </a:lnTo>
                        <a:lnTo>
                          <a:pt x="0" y="146"/>
                        </a:lnTo>
                        <a:lnTo>
                          <a:pt x="103" y="208"/>
                        </a:lnTo>
                        <a:lnTo>
                          <a:pt x="103"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4" name="ïṣļ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A012A4E-6DF5-4A47-AB77-057A58F0C3CD}"/>
                      </a:ext>
                    </a:extLst>
                  </p:cNvPr>
                  <p:cNvSpPr/>
                  <p:nvPr/>
                </p:nvSpPr>
                <p:spPr bwMode="auto">
                  <a:xfrm>
                    <a:off x="7899400" y="4732338"/>
                    <a:ext cx="163513" cy="306388"/>
                  </a:xfrm>
                  <a:custGeom>
                    <a:avLst/>
                    <a:gdLst>
                      <a:gd name="T0" fmla="*/ 103 w 103"/>
                      <a:gd name="T1" fmla="*/ 59 h 193"/>
                      <a:gd name="T2" fmla="*/ 0 w 103"/>
                      <a:gd name="T3" fmla="*/ 0 h 193"/>
                      <a:gd name="T4" fmla="*/ 0 w 103"/>
                      <a:gd name="T5" fmla="*/ 146 h 193"/>
                      <a:gd name="T6" fmla="*/ 103 w 103"/>
                      <a:gd name="T7" fmla="*/ 193 h 193"/>
                      <a:gd name="T8" fmla="*/ 103 w 103"/>
                      <a:gd name="T9" fmla="*/ 59 h 193"/>
                    </a:gdLst>
                    <a:ahLst/>
                    <a:cxnLst>
                      <a:cxn ang="0">
                        <a:pos x="T0" y="T1"/>
                      </a:cxn>
                      <a:cxn ang="0">
                        <a:pos x="T2" y="T3"/>
                      </a:cxn>
                      <a:cxn ang="0">
                        <a:pos x="T4" y="T5"/>
                      </a:cxn>
                      <a:cxn ang="0">
                        <a:pos x="T6" y="T7"/>
                      </a:cxn>
                      <a:cxn ang="0">
                        <a:pos x="T8" y="T9"/>
                      </a:cxn>
                    </a:cxnLst>
                    <a:rect l="0" t="0" r="r" b="b"/>
                    <a:pathLst>
                      <a:path w="103" h="193">
                        <a:moveTo>
                          <a:pt x="103" y="59"/>
                        </a:moveTo>
                        <a:lnTo>
                          <a:pt x="0" y="0"/>
                        </a:lnTo>
                        <a:lnTo>
                          <a:pt x="0" y="146"/>
                        </a:lnTo>
                        <a:lnTo>
                          <a:pt x="103" y="193"/>
                        </a:lnTo>
                        <a:lnTo>
                          <a:pt x="103" y="5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5" name="îṡḻi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8D1AFF9-51DF-4093-ABFB-A9DF0F7C446F}"/>
                      </a:ext>
                    </a:extLst>
                  </p:cNvPr>
                  <p:cNvSpPr/>
                  <p:nvPr/>
                </p:nvSpPr>
                <p:spPr bwMode="auto">
                  <a:xfrm>
                    <a:off x="7899400" y="5014913"/>
                    <a:ext cx="163513" cy="282575"/>
                  </a:xfrm>
                  <a:custGeom>
                    <a:avLst/>
                    <a:gdLst>
                      <a:gd name="T0" fmla="*/ 103 w 103"/>
                      <a:gd name="T1" fmla="*/ 44 h 178"/>
                      <a:gd name="T2" fmla="*/ 0 w 103"/>
                      <a:gd name="T3" fmla="*/ 0 h 178"/>
                      <a:gd name="T4" fmla="*/ 0 w 103"/>
                      <a:gd name="T5" fmla="*/ 146 h 178"/>
                      <a:gd name="T6" fmla="*/ 103 w 103"/>
                      <a:gd name="T7" fmla="*/ 178 h 178"/>
                      <a:gd name="T8" fmla="*/ 103 w 103"/>
                      <a:gd name="T9" fmla="*/ 44 h 178"/>
                    </a:gdLst>
                    <a:ahLst/>
                    <a:cxnLst>
                      <a:cxn ang="0">
                        <a:pos x="T0" y="T1"/>
                      </a:cxn>
                      <a:cxn ang="0">
                        <a:pos x="T2" y="T3"/>
                      </a:cxn>
                      <a:cxn ang="0">
                        <a:pos x="T4" y="T5"/>
                      </a:cxn>
                      <a:cxn ang="0">
                        <a:pos x="T6" y="T7"/>
                      </a:cxn>
                      <a:cxn ang="0">
                        <a:pos x="T8" y="T9"/>
                      </a:cxn>
                    </a:cxnLst>
                    <a:rect l="0" t="0" r="r" b="b"/>
                    <a:pathLst>
                      <a:path w="103" h="178">
                        <a:moveTo>
                          <a:pt x="103" y="44"/>
                        </a:moveTo>
                        <a:lnTo>
                          <a:pt x="0" y="0"/>
                        </a:lnTo>
                        <a:lnTo>
                          <a:pt x="0" y="146"/>
                        </a:lnTo>
                        <a:lnTo>
                          <a:pt x="103" y="178"/>
                        </a:lnTo>
                        <a:lnTo>
                          <a:pt x="103" y="4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6" name="íṡli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98D4C2C-1004-48F9-94F3-6AE68BEE0856}"/>
                      </a:ext>
                    </a:extLst>
                  </p:cNvPr>
                  <p:cNvSpPr/>
                  <p:nvPr/>
                </p:nvSpPr>
                <p:spPr bwMode="auto">
                  <a:xfrm>
                    <a:off x="7899400" y="5297488"/>
                    <a:ext cx="163513" cy="257175"/>
                  </a:xfrm>
                  <a:custGeom>
                    <a:avLst/>
                    <a:gdLst>
                      <a:gd name="T0" fmla="*/ 103 w 103"/>
                      <a:gd name="T1" fmla="*/ 29 h 162"/>
                      <a:gd name="T2" fmla="*/ 0 w 103"/>
                      <a:gd name="T3" fmla="*/ 0 h 162"/>
                      <a:gd name="T4" fmla="*/ 0 w 103"/>
                      <a:gd name="T5" fmla="*/ 145 h 162"/>
                      <a:gd name="T6" fmla="*/ 103 w 103"/>
                      <a:gd name="T7" fmla="*/ 162 h 162"/>
                      <a:gd name="T8" fmla="*/ 103 w 103"/>
                      <a:gd name="T9" fmla="*/ 29 h 162"/>
                    </a:gdLst>
                    <a:ahLst/>
                    <a:cxnLst>
                      <a:cxn ang="0">
                        <a:pos x="T0" y="T1"/>
                      </a:cxn>
                      <a:cxn ang="0">
                        <a:pos x="T2" y="T3"/>
                      </a:cxn>
                      <a:cxn ang="0">
                        <a:pos x="T4" y="T5"/>
                      </a:cxn>
                      <a:cxn ang="0">
                        <a:pos x="T6" y="T7"/>
                      </a:cxn>
                      <a:cxn ang="0">
                        <a:pos x="T8" y="T9"/>
                      </a:cxn>
                    </a:cxnLst>
                    <a:rect l="0" t="0" r="r" b="b"/>
                    <a:pathLst>
                      <a:path w="103" h="162">
                        <a:moveTo>
                          <a:pt x="103" y="29"/>
                        </a:moveTo>
                        <a:lnTo>
                          <a:pt x="0" y="0"/>
                        </a:lnTo>
                        <a:lnTo>
                          <a:pt x="0" y="145"/>
                        </a:lnTo>
                        <a:lnTo>
                          <a:pt x="103" y="162"/>
                        </a:lnTo>
                        <a:lnTo>
                          <a:pt x="103" y="2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7" name="ïṣḻî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C414D2F-DD47-42D0-812F-30077EB1AB3A}"/>
                      </a:ext>
                    </a:extLst>
                  </p:cNvPr>
                  <p:cNvSpPr/>
                  <p:nvPr/>
                </p:nvSpPr>
                <p:spPr bwMode="auto">
                  <a:xfrm>
                    <a:off x="7899400" y="5578475"/>
                    <a:ext cx="163513" cy="233363"/>
                  </a:xfrm>
                  <a:custGeom>
                    <a:avLst/>
                    <a:gdLst>
                      <a:gd name="T0" fmla="*/ 103 w 103"/>
                      <a:gd name="T1" fmla="*/ 14 h 147"/>
                      <a:gd name="T2" fmla="*/ 0 w 103"/>
                      <a:gd name="T3" fmla="*/ 0 h 147"/>
                      <a:gd name="T4" fmla="*/ 0 w 103"/>
                      <a:gd name="T5" fmla="*/ 146 h 147"/>
                      <a:gd name="T6" fmla="*/ 103 w 103"/>
                      <a:gd name="T7" fmla="*/ 147 h 147"/>
                      <a:gd name="T8" fmla="*/ 103 w 103"/>
                      <a:gd name="T9" fmla="*/ 14 h 147"/>
                    </a:gdLst>
                    <a:ahLst/>
                    <a:cxnLst>
                      <a:cxn ang="0">
                        <a:pos x="T0" y="T1"/>
                      </a:cxn>
                      <a:cxn ang="0">
                        <a:pos x="T2" y="T3"/>
                      </a:cxn>
                      <a:cxn ang="0">
                        <a:pos x="T4" y="T5"/>
                      </a:cxn>
                      <a:cxn ang="0">
                        <a:pos x="T6" y="T7"/>
                      </a:cxn>
                      <a:cxn ang="0">
                        <a:pos x="T8" y="T9"/>
                      </a:cxn>
                    </a:cxnLst>
                    <a:rect l="0" t="0" r="r" b="b"/>
                    <a:pathLst>
                      <a:path w="103" h="147">
                        <a:moveTo>
                          <a:pt x="103" y="14"/>
                        </a:moveTo>
                        <a:lnTo>
                          <a:pt x="0" y="0"/>
                        </a:lnTo>
                        <a:lnTo>
                          <a:pt x="0" y="146"/>
                        </a:lnTo>
                        <a:lnTo>
                          <a:pt x="103" y="147"/>
                        </a:lnTo>
                        <a:lnTo>
                          <a:pt x="103" y="1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8" name="iṡļi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07F4B2F-A506-4BBD-A390-77F379FA9D3F}"/>
                      </a:ext>
                    </a:extLst>
                  </p:cNvPr>
                  <p:cNvSpPr/>
                  <p:nvPr/>
                </p:nvSpPr>
                <p:spPr bwMode="auto">
                  <a:xfrm>
                    <a:off x="8102600" y="4346575"/>
                    <a:ext cx="127000" cy="330200"/>
                  </a:xfrm>
                  <a:custGeom>
                    <a:avLst/>
                    <a:gdLst>
                      <a:gd name="T0" fmla="*/ 80 w 80"/>
                      <a:gd name="T1" fmla="*/ 90 h 208"/>
                      <a:gd name="T2" fmla="*/ 0 w 80"/>
                      <a:gd name="T3" fmla="*/ 0 h 208"/>
                      <a:gd name="T4" fmla="*/ 0 w 80"/>
                      <a:gd name="T5" fmla="*/ 130 h 208"/>
                      <a:gd name="T6" fmla="*/ 80 w 80"/>
                      <a:gd name="T7" fmla="*/ 208 h 208"/>
                      <a:gd name="T8" fmla="*/ 80 w 80"/>
                      <a:gd name="T9" fmla="*/ 90 h 208"/>
                    </a:gdLst>
                    <a:ahLst/>
                    <a:cxnLst>
                      <a:cxn ang="0">
                        <a:pos x="T0" y="T1"/>
                      </a:cxn>
                      <a:cxn ang="0">
                        <a:pos x="T2" y="T3"/>
                      </a:cxn>
                      <a:cxn ang="0">
                        <a:pos x="T4" y="T5"/>
                      </a:cxn>
                      <a:cxn ang="0">
                        <a:pos x="T6" y="T7"/>
                      </a:cxn>
                      <a:cxn ang="0">
                        <a:pos x="T8" y="T9"/>
                      </a:cxn>
                    </a:cxnLst>
                    <a:rect l="0" t="0" r="r" b="b"/>
                    <a:pathLst>
                      <a:path w="80" h="208">
                        <a:moveTo>
                          <a:pt x="80" y="90"/>
                        </a:moveTo>
                        <a:lnTo>
                          <a:pt x="0" y="0"/>
                        </a:lnTo>
                        <a:lnTo>
                          <a:pt x="0" y="130"/>
                        </a:lnTo>
                        <a:lnTo>
                          <a:pt x="80" y="208"/>
                        </a:lnTo>
                        <a:lnTo>
                          <a:pt x="80" y="9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49" name="ïṧlï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BD0DD58-0E2C-4ED5-8311-CCD9ED5D3832}"/>
                      </a:ext>
                    </a:extLst>
                  </p:cNvPr>
                  <p:cNvSpPr/>
                  <p:nvPr/>
                </p:nvSpPr>
                <p:spPr bwMode="auto">
                  <a:xfrm>
                    <a:off x="8102600" y="4597400"/>
                    <a:ext cx="127000" cy="306388"/>
                  </a:xfrm>
                  <a:custGeom>
                    <a:avLst/>
                    <a:gdLst>
                      <a:gd name="T0" fmla="*/ 80 w 80"/>
                      <a:gd name="T1" fmla="*/ 75 h 193"/>
                      <a:gd name="T2" fmla="*/ 0 w 80"/>
                      <a:gd name="T3" fmla="*/ 0 h 193"/>
                      <a:gd name="T4" fmla="*/ 0 w 80"/>
                      <a:gd name="T5" fmla="*/ 131 h 193"/>
                      <a:gd name="T6" fmla="*/ 80 w 80"/>
                      <a:gd name="T7" fmla="*/ 193 h 193"/>
                      <a:gd name="T8" fmla="*/ 80 w 80"/>
                      <a:gd name="T9" fmla="*/ 75 h 193"/>
                    </a:gdLst>
                    <a:ahLst/>
                    <a:cxnLst>
                      <a:cxn ang="0">
                        <a:pos x="T0" y="T1"/>
                      </a:cxn>
                      <a:cxn ang="0">
                        <a:pos x="T2" y="T3"/>
                      </a:cxn>
                      <a:cxn ang="0">
                        <a:pos x="T4" y="T5"/>
                      </a:cxn>
                      <a:cxn ang="0">
                        <a:pos x="T6" y="T7"/>
                      </a:cxn>
                      <a:cxn ang="0">
                        <a:pos x="T8" y="T9"/>
                      </a:cxn>
                    </a:cxnLst>
                    <a:rect l="0" t="0" r="r" b="b"/>
                    <a:pathLst>
                      <a:path w="80" h="193">
                        <a:moveTo>
                          <a:pt x="80" y="75"/>
                        </a:moveTo>
                        <a:lnTo>
                          <a:pt x="0" y="0"/>
                        </a:lnTo>
                        <a:lnTo>
                          <a:pt x="0" y="131"/>
                        </a:lnTo>
                        <a:lnTo>
                          <a:pt x="80" y="193"/>
                        </a:lnTo>
                        <a:lnTo>
                          <a:pt x="80"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0" name="ïŝ1ï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C06B1BA-C1E3-47DC-BF25-68860D5F8A80}"/>
                      </a:ext>
                    </a:extLst>
                  </p:cNvPr>
                  <p:cNvSpPr/>
                  <p:nvPr/>
                </p:nvSpPr>
                <p:spPr bwMode="auto">
                  <a:xfrm>
                    <a:off x="8102600" y="4849813"/>
                    <a:ext cx="127000" cy="282575"/>
                  </a:xfrm>
                  <a:custGeom>
                    <a:avLst/>
                    <a:gdLst>
                      <a:gd name="T0" fmla="*/ 80 w 80"/>
                      <a:gd name="T1" fmla="*/ 60 h 178"/>
                      <a:gd name="T2" fmla="*/ 0 w 80"/>
                      <a:gd name="T3" fmla="*/ 0 h 178"/>
                      <a:gd name="T4" fmla="*/ 0 w 80"/>
                      <a:gd name="T5" fmla="*/ 130 h 178"/>
                      <a:gd name="T6" fmla="*/ 80 w 80"/>
                      <a:gd name="T7" fmla="*/ 178 h 178"/>
                      <a:gd name="T8" fmla="*/ 80 w 80"/>
                      <a:gd name="T9" fmla="*/ 60 h 178"/>
                    </a:gdLst>
                    <a:ahLst/>
                    <a:cxnLst>
                      <a:cxn ang="0">
                        <a:pos x="T0" y="T1"/>
                      </a:cxn>
                      <a:cxn ang="0">
                        <a:pos x="T2" y="T3"/>
                      </a:cxn>
                      <a:cxn ang="0">
                        <a:pos x="T4" y="T5"/>
                      </a:cxn>
                      <a:cxn ang="0">
                        <a:pos x="T6" y="T7"/>
                      </a:cxn>
                      <a:cxn ang="0">
                        <a:pos x="T8" y="T9"/>
                      </a:cxn>
                    </a:cxnLst>
                    <a:rect l="0" t="0" r="r" b="b"/>
                    <a:pathLst>
                      <a:path w="80" h="178">
                        <a:moveTo>
                          <a:pt x="80" y="60"/>
                        </a:moveTo>
                        <a:lnTo>
                          <a:pt x="0" y="0"/>
                        </a:lnTo>
                        <a:lnTo>
                          <a:pt x="0" y="130"/>
                        </a:lnTo>
                        <a:lnTo>
                          <a:pt x="80" y="178"/>
                        </a:lnTo>
                        <a:lnTo>
                          <a:pt x="80" y="6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1" name="ïŝl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B8FF60B-BDDA-4D47-B6A8-B530A9A914EE}"/>
                      </a:ext>
                    </a:extLst>
                  </p:cNvPr>
                  <p:cNvSpPr/>
                  <p:nvPr/>
                </p:nvSpPr>
                <p:spPr bwMode="auto">
                  <a:xfrm>
                    <a:off x="8102600" y="5102225"/>
                    <a:ext cx="127000" cy="257175"/>
                  </a:xfrm>
                  <a:custGeom>
                    <a:avLst/>
                    <a:gdLst>
                      <a:gd name="T0" fmla="*/ 80 w 80"/>
                      <a:gd name="T1" fmla="*/ 44 h 162"/>
                      <a:gd name="T2" fmla="*/ 0 w 80"/>
                      <a:gd name="T3" fmla="*/ 0 h 162"/>
                      <a:gd name="T4" fmla="*/ 0 w 80"/>
                      <a:gd name="T5" fmla="*/ 130 h 162"/>
                      <a:gd name="T6" fmla="*/ 80 w 80"/>
                      <a:gd name="T7" fmla="*/ 162 h 162"/>
                      <a:gd name="T8" fmla="*/ 80 w 80"/>
                      <a:gd name="T9" fmla="*/ 44 h 162"/>
                    </a:gdLst>
                    <a:ahLst/>
                    <a:cxnLst>
                      <a:cxn ang="0">
                        <a:pos x="T0" y="T1"/>
                      </a:cxn>
                      <a:cxn ang="0">
                        <a:pos x="T2" y="T3"/>
                      </a:cxn>
                      <a:cxn ang="0">
                        <a:pos x="T4" y="T5"/>
                      </a:cxn>
                      <a:cxn ang="0">
                        <a:pos x="T6" y="T7"/>
                      </a:cxn>
                      <a:cxn ang="0">
                        <a:pos x="T8" y="T9"/>
                      </a:cxn>
                    </a:cxnLst>
                    <a:rect l="0" t="0" r="r" b="b"/>
                    <a:pathLst>
                      <a:path w="80" h="162">
                        <a:moveTo>
                          <a:pt x="80" y="44"/>
                        </a:moveTo>
                        <a:lnTo>
                          <a:pt x="0" y="0"/>
                        </a:lnTo>
                        <a:lnTo>
                          <a:pt x="0" y="130"/>
                        </a:lnTo>
                        <a:lnTo>
                          <a:pt x="80" y="162"/>
                        </a:lnTo>
                        <a:lnTo>
                          <a:pt x="80" y="4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2" name="íṥlï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100C0A5-399F-47CA-BCCD-E9586366CEFF}"/>
                      </a:ext>
                    </a:extLst>
                  </p:cNvPr>
                  <p:cNvSpPr/>
                  <p:nvPr/>
                </p:nvSpPr>
                <p:spPr bwMode="auto">
                  <a:xfrm>
                    <a:off x="8102600" y="5353050"/>
                    <a:ext cx="127000" cy="234950"/>
                  </a:xfrm>
                  <a:custGeom>
                    <a:avLst/>
                    <a:gdLst>
                      <a:gd name="T0" fmla="*/ 80 w 80"/>
                      <a:gd name="T1" fmla="*/ 30 h 148"/>
                      <a:gd name="T2" fmla="*/ 0 w 80"/>
                      <a:gd name="T3" fmla="*/ 0 h 148"/>
                      <a:gd name="T4" fmla="*/ 0 w 80"/>
                      <a:gd name="T5" fmla="*/ 131 h 148"/>
                      <a:gd name="T6" fmla="*/ 80 w 80"/>
                      <a:gd name="T7" fmla="*/ 148 h 148"/>
                      <a:gd name="T8" fmla="*/ 80 w 80"/>
                      <a:gd name="T9" fmla="*/ 30 h 148"/>
                    </a:gdLst>
                    <a:ahLst/>
                    <a:cxnLst>
                      <a:cxn ang="0">
                        <a:pos x="T0" y="T1"/>
                      </a:cxn>
                      <a:cxn ang="0">
                        <a:pos x="T2" y="T3"/>
                      </a:cxn>
                      <a:cxn ang="0">
                        <a:pos x="T4" y="T5"/>
                      </a:cxn>
                      <a:cxn ang="0">
                        <a:pos x="T6" y="T7"/>
                      </a:cxn>
                      <a:cxn ang="0">
                        <a:pos x="T8" y="T9"/>
                      </a:cxn>
                    </a:cxnLst>
                    <a:rect l="0" t="0" r="r" b="b"/>
                    <a:pathLst>
                      <a:path w="80" h="148">
                        <a:moveTo>
                          <a:pt x="80" y="30"/>
                        </a:moveTo>
                        <a:lnTo>
                          <a:pt x="0" y="0"/>
                        </a:lnTo>
                        <a:lnTo>
                          <a:pt x="0" y="131"/>
                        </a:lnTo>
                        <a:lnTo>
                          <a:pt x="80" y="148"/>
                        </a:lnTo>
                        <a:lnTo>
                          <a:pt x="80" y="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3" name="iśļí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141CEA8-0FBB-4778-8E2B-320606DA8850}"/>
                      </a:ext>
                    </a:extLst>
                  </p:cNvPr>
                  <p:cNvSpPr/>
                  <p:nvPr/>
                </p:nvSpPr>
                <p:spPr bwMode="auto">
                  <a:xfrm>
                    <a:off x="8102600" y="5605463"/>
                    <a:ext cx="127000" cy="209550"/>
                  </a:xfrm>
                  <a:custGeom>
                    <a:avLst/>
                    <a:gdLst>
                      <a:gd name="T0" fmla="*/ 80 w 80"/>
                      <a:gd name="T1" fmla="*/ 14 h 132"/>
                      <a:gd name="T2" fmla="*/ 0 w 80"/>
                      <a:gd name="T3" fmla="*/ 0 h 132"/>
                      <a:gd name="T4" fmla="*/ 0 w 80"/>
                      <a:gd name="T5" fmla="*/ 131 h 132"/>
                      <a:gd name="T6" fmla="*/ 80 w 80"/>
                      <a:gd name="T7" fmla="*/ 132 h 132"/>
                      <a:gd name="T8" fmla="*/ 80 w 80"/>
                      <a:gd name="T9" fmla="*/ 14 h 132"/>
                    </a:gdLst>
                    <a:ahLst/>
                    <a:cxnLst>
                      <a:cxn ang="0">
                        <a:pos x="T0" y="T1"/>
                      </a:cxn>
                      <a:cxn ang="0">
                        <a:pos x="T2" y="T3"/>
                      </a:cxn>
                      <a:cxn ang="0">
                        <a:pos x="T4" y="T5"/>
                      </a:cxn>
                      <a:cxn ang="0">
                        <a:pos x="T6" y="T7"/>
                      </a:cxn>
                      <a:cxn ang="0">
                        <a:pos x="T8" y="T9"/>
                      </a:cxn>
                    </a:cxnLst>
                    <a:rect l="0" t="0" r="r" b="b"/>
                    <a:pathLst>
                      <a:path w="80" h="132">
                        <a:moveTo>
                          <a:pt x="80" y="14"/>
                        </a:moveTo>
                        <a:lnTo>
                          <a:pt x="0" y="0"/>
                        </a:lnTo>
                        <a:lnTo>
                          <a:pt x="0" y="131"/>
                        </a:lnTo>
                        <a:lnTo>
                          <a:pt x="80" y="132"/>
                        </a:lnTo>
                        <a:lnTo>
                          <a:pt x="80" y="1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4" name="iṡľi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E0332D8-EF57-494F-B656-E61D2B2DBCA5}"/>
                      </a:ext>
                    </a:extLst>
                  </p:cNvPr>
                  <p:cNvSpPr/>
                  <p:nvPr/>
                </p:nvSpPr>
                <p:spPr bwMode="auto">
                  <a:xfrm>
                    <a:off x="8261350" y="4524375"/>
                    <a:ext cx="92075" cy="306388"/>
                  </a:xfrm>
                  <a:custGeom>
                    <a:avLst/>
                    <a:gdLst>
                      <a:gd name="T0" fmla="*/ 58 w 58"/>
                      <a:gd name="T1" fmla="*/ 90 h 193"/>
                      <a:gd name="T2" fmla="*/ 0 w 58"/>
                      <a:gd name="T3" fmla="*/ 0 h 193"/>
                      <a:gd name="T4" fmla="*/ 0 w 58"/>
                      <a:gd name="T5" fmla="*/ 115 h 193"/>
                      <a:gd name="T6" fmla="*/ 58 w 58"/>
                      <a:gd name="T7" fmla="*/ 193 h 193"/>
                      <a:gd name="T8" fmla="*/ 58 w 58"/>
                      <a:gd name="T9" fmla="*/ 90 h 193"/>
                    </a:gdLst>
                    <a:ahLst/>
                    <a:cxnLst>
                      <a:cxn ang="0">
                        <a:pos x="T0" y="T1"/>
                      </a:cxn>
                      <a:cxn ang="0">
                        <a:pos x="T2" y="T3"/>
                      </a:cxn>
                      <a:cxn ang="0">
                        <a:pos x="T4" y="T5"/>
                      </a:cxn>
                      <a:cxn ang="0">
                        <a:pos x="T6" y="T7"/>
                      </a:cxn>
                      <a:cxn ang="0">
                        <a:pos x="T8" y="T9"/>
                      </a:cxn>
                    </a:cxnLst>
                    <a:rect l="0" t="0" r="r" b="b"/>
                    <a:pathLst>
                      <a:path w="58" h="193">
                        <a:moveTo>
                          <a:pt x="58" y="90"/>
                        </a:moveTo>
                        <a:lnTo>
                          <a:pt x="0" y="0"/>
                        </a:lnTo>
                        <a:lnTo>
                          <a:pt x="0" y="115"/>
                        </a:lnTo>
                        <a:lnTo>
                          <a:pt x="58" y="193"/>
                        </a:lnTo>
                        <a:lnTo>
                          <a:pt x="58" y="9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5" name="iṥli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DF7431C-4A21-4AC9-9121-10E5B9917583}"/>
                      </a:ext>
                    </a:extLst>
                  </p:cNvPr>
                  <p:cNvSpPr/>
                  <p:nvPr/>
                </p:nvSpPr>
                <p:spPr bwMode="auto">
                  <a:xfrm>
                    <a:off x="8261350" y="4746625"/>
                    <a:ext cx="92075" cy="280988"/>
                  </a:xfrm>
                  <a:custGeom>
                    <a:avLst/>
                    <a:gdLst>
                      <a:gd name="T0" fmla="*/ 58 w 58"/>
                      <a:gd name="T1" fmla="*/ 75 h 177"/>
                      <a:gd name="T2" fmla="*/ 0 w 58"/>
                      <a:gd name="T3" fmla="*/ 0 h 177"/>
                      <a:gd name="T4" fmla="*/ 0 w 58"/>
                      <a:gd name="T5" fmla="*/ 115 h 177"/>
                      <a:gd name="T6" fmla="*/ 58 w 58"/>
                      <a:gd name="T7" fmla="*/ 177 h 177"/>
                      <a:gd name="T8" fmla="*/ 58 w 58"/>
                      <a:gd name="T9" fmla="*/ 75 h 177"/>
                    </a:gdLst>
                    <a:ahLst/>
                    <a:cxnLst>
                      <a:cxn ang="0">
                        <a:pos x="T0" y="T1"/>
                      </a:cxn>
                      <a:cxn ang="0">
                        <a:pos x="T2" y="T3"/>
                      </a:cxn>
                      <a:cxn ang="0">
                        <a:pos x="T4" y="T5"/>
                      </a:cxn>
                      <a:cxn ang="0">
                        <a:pos x="T6" y="T7"/>
                      </a:cxn>
                      <a:cxn ang="0">
                        <a:pos x="T8" y="T9"/>
                      </a:cxn>
                    </a:cxnLst>
                    <a:rect l="0" t="0" r="r" b="b"/>
                    <a:pathLst>
                      <a:path w="58" h="177">
                        <a:moveTo>
                          <a:pt x="58" y="75"/>
                        </a:moveTo>
                        <a:lnTo>
                          <a:pt x="0" y="0"/>
                        </a:lnTo>
                        <a:lnTo>
                          <a:pt x="0" y="115"/>
                        </a:lnTo>
                        <a:lnTo>
                          <a:pt x="58" y="177"/>
                        </a:lnTo>
                        <a:lnTo>
                          <a:pt x="58"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6" name="ï$ľi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763DD71-6198-4608-B25C-F1D7FEAA6C6E}"/>
                      </a:ext>
                    </a:extLst>
                  </p:cNvPr>
                  <p:cNvSpPr/>
                  <p:nvPr/>
                </p:nvSpPr>
                <p:spPr bwMode="auto">
                  <a:xfrm>
                    <a:off x="8261350" y="4968875"/>
                    <a:ext cx="92075" cy="257175"/>
                  </a:xfrm>
                  <a:custGeom>
                    <a:avLst/>
                    <a:gdLst>
                      <a:gd name="T0" fmla="*/ 58 w 58"/>
                      <a:gd name="T1" fmla="*/ 59 h 162"/>
                      <a:gd name="T2" fmla="*/ 0 w 58"/>
                      <a:gd name="T3" fmla="*/ 0 h 162"/>
                      <a:gd name="T4" fmla="*/ 0 w 58"/>
                      <a:gd name="T5" fmla="*/ 114 h 162"/>
                      <a:gd name="T6" fmla="*/ 58 w 58"/>
                      <a:gd name="T7" fmla="*/ 162 h 162"/>
                      <a:gd name="T8" fmla="*/ 58 w 58"/>
                      <a:gd name="T9" fmla="*/ 59 h 162"/>
                    </a:gdLst>
                    <a:ahLst/>
                    <a:cxnLst>
                      <a:cxn ang="0">
                        <a:pos x="T0" y="T1"/>
                      </a:cxn>
                      <a:cxn ang="0">
                        <a:pos x="T2" y="T3"/>
                      </a:cxn>
                      <a:cxn ang="0">
                        <a:pos x="T4" y="T5"/>
                      </a:cxn>
                      <a:cxn ang="0">
                        <a:pos x="T6" y="T7"/>
                      </a:cxn>
                      <a:cxn ang="0">
                        <a:pos x="T8" y="T9"/>
                      </a:cxn>
                    </a:cxnLst>
                    <a:rect l="0" t="0" r="r" b="b"/>
                    <a:pathLst>
                      <a:path w="58" h="162">
                        <a:moveTo>
                          <a:pt x="58" y="59"/>
                        </a:moveTo>
                        <a:lnTo>
                          <a:pt x="0" y="0"/>
                        </a:lnTo>
                        <a:lnTo>
                          <a:pt x="0" y="114"/>
                        </a:lnTo>
                        <a:lnTo>
                          <a:pt x="58" y="162"/>
                        </a:lnTo>
                        <a:lnTo>
                          <a:pt x="58" y="5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7" name="išḷî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39E7FA1-6E2D-426B-A524-E3B2C05F0CCA}"/>
                      </a:ext>
                    </a:extLst>
                  </p:cNvPr>
                  <p:cNvSpPr/>
                  <p:nvPr/>
                </p:nvSpPr>
                <p:spPr bwMode="auto">
                  <a:xfrm>
                    <a:off x="8261350" y="5189538"/>
                    <a:ext cx="92075" cy="233363"/>
                  </a:xfrm>
                  <a:custGeom>
                    <a:avLst/>
                    <a:gdLst>
                      <a:gd name="T0" fmla="*/ 58 w 58"/>
                      <a:gd name="T1" fmla="*/ 45 h 147"/>
                      <a:gd name="T2" fmla="*/ 0 w 58"/>
                      <a:gd name="T3" fmla="*/ 0 h 147"/>
                      <a:gd name="T4" fmla="*/ 0 w 58"/>
                      <a:gd name="T5" fmla="*/ 115 h 147"/>
                      <a:gd name="T6" fmla="*/ 58 w 58"/>
                      <a:gd name="T7" fmla="*/ 147 h 147"/>
                      <a:gd name="T8" fmla="*/ 58 w 58"/>
                      <a:gd name="T9" fmla="*/ 45 h 147"/>
                    </a:gdLst>
                    <a:ahLst/>
                    <a:cxnLst>
                      <a:cxn ang="0">
                        <a:pos x="T0" y="T1"/>
                      </a:cxn>
                      <a:cxn ang="0">
                        <a:pos x="T2" y="T3"/>
                      </a:cxn>
                      <a:cxn ang="0">
                        <a:pos x="T4" y="T5"/>
                      </a:cxn>
                      <a:cxn ang="0">
                        <a:pos x="T6" y="T7"/>
                      </a:cxn>
                      <a:cxn ang="0">
                        <a:pos x="T8" y="T9"/>
                      </a:cxn>
                    </a:cxnLst>
                    <a:rect l="0" t="0" r="r" b="b"/>
                    <a:pathLst>
                      <a:path w="58" h="147">
                        <a:moveTo>
                          <a:pt x="58" y="45"/>
                        </a:moveTo>
                        <a:lnTo>
                          <a:pt x="0" y="0"/>
                        </a:lnTo>
                        <a:lnTo>
                          <a:pt x="0" y="115"/>
                        </a:lnTo>
                        <a:lnTo>
                          <a:pt x="58" y="147"/>
                        </a:lnTo>
                        <a:lnTo>
                          <a:pt x="58" y="4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8" name="îsḻ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BB15960-5B40-490D-B42A-7C7503CF5C7F}"/>
                      </a:ext>
                    </a:extLst>
                  </p:cNvPr>
                  <p:cNvSpPr/>
                  <p:nvPr/>
                </p:nvSpPr>
                <p:spPr bwMode="auto">
                  <a:xfrm>
                    <a:off x="8261350" y="5411788"/>
                    <a:ext cx="92075" cy="207963"/>
                  </a:xfrm>
                  <a:custGeom>
                    <a:avLst/>
                    <a:gdLst>
                      <a:gd name="T0" fmla="*/ 58 w 58"/>
                      <a:gd name="T1" fmla="*/ 29 h 131"/>
                      <a:gd name="T2" fmla="*/ 0 w 58"/>
                      <a:gd name="T3" fmla="*/ 0 h 131"/>
                      <a:gd name="T4" fmla="*/ 0 w 58"/>
                      <a:gd name="T5" fmla="*/ 115 h 131"/>
                      <a:gd name="T6" fmla="*/ 58 w 58"/>
                      <a:gd name="T7" fmla="*/ 131 h 131"/>
                      <a:gd name="T8" fmla="*/ 58 w 58"/>
                      <a:gd name="T9" fmla="*/ 29 h 131"/>
                    </a:gdLst>
                    <a:ahLst/>
                    <a:cxnLst>
                      <a:cxn ang="0">
                        <a:pos x="T0" y="T1"/>
                      </a:cxn>
                      <a:cxn ang="0">
                        <a:pos x="T2" y="T3"/>
                      </a:cxn>
                      <a:cxn ang="0">
                        <a:pos x="T4" y="T5"/>
                      </a:cxn>
                      <a:cxn ang="0">
                        <a:pos x="T6" y="T7"/>
                      </a:cxn>
                      <a:cxn ang="0">
                        <a:pos x="T8" y="T9"/>
                      </a:cxn>
                    </a:cxnLst>
                    <a:rect l="0" t="0" r="r" b="b"/>
                    <a:pathLst>
                      <a:path w="58" h="131">
                        <a:moveTo>
                          <a:pt x="58" y="29"/>
                        </a:moveTo>
                        <a:lnTo>
                          <a:pt x="0" y="0"/>
                        </a:lnTo>
                        <a:lnTo>
                          <a:pt x="0" y="115"/>
                        </a:lnTo>
                        <a:lnTo>
                          <a:pt x="58" y="131"/>
                        </a:lnTo>
                        <a:lnTo>
                          <a:pt x="58" y="2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59" name="íṡl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DA53495-9F77-4FEA-B0FD-887E941C678A}"/>
                      </a:ext>
                    </a:extLst>
                  </p:cNvPr>
                  <p:cNvSpPr/>
                  <p:nvPr/>
                </p:nvSpPr>
                <p:spPr bwMode="auto">
                  <a:xfrm>
                    <a:off x="8261350" y="5634038"/>
                    <a:ext cx="92075" cy="184150"/>
                  </a:xfrm>
                  <a:custGeom>
                    <a:avLst/>
                    <a:gdLst>
                      <a:gd name="T0" fmla="*/ 58 w 58"/>
                      <a:gd name="T1" fmla="*/ 13 h 116"/>
                      <a:gd name="T2" fmla="*/ 0 w 58"/>
                      <a:gd name="T3" fmla="*/ 0 h 116"/>
                      <a:gd name="T4" fmla="*/ 0 w 58"/>
                      <a:gd name="T5" fmla="*/ 114 h 116"/>
                      <a:gd name="T6" fmla="*/ 58 w 58"/>
                      <a:gd name="T7" fmla="*/ 116 h 116"/>
                      <a:gd name="T8" fmla="*/ 58 w 58"/>
                      <a:gd name="T9" fmla="*/ 13 h 116"/>
                    </a:gdLst>
                    <a:ahLst/>
                    <a:cxnLst>
                      <a:cxn ang="0">
                        <a:pos x="T0" y="T1"/>
                      </a:cxn>
                      <a:cxn ang="0">
                        <a:pos x="T2" y="T3"/>
                      </a:cxn>
                      <a:cxn ang="0">
                        <a:pos x="T4" y="T5"/>
                      </a:cxn>
                      <a:cxn ang="0">
                        <a:pos x="T6" y="T7"/>
                      </a:cxn>
                      <a:cxn ang="0">
                        <a:pos x="T8" y="T9"/>
                      </a:cxn>
                    </a:cxnLst>
                    <a:rect l="0" t="0" r="r" b="b"/>
                    <a:pathLst>
                      <a:path w="58" h="116">
                        <a:moveTo>
                          <a:pt x="58" y="13"/>
                        </a:moveTo>
                        <a:lnTo>
                          <a:pt x="0" y="0"/>
                        </a:lnTo>
                        <a:lnTo>
                          <a:pt x="0" y="114"/>
                        </a:lnTo>
                        <a:lnTo>
                          <a:pt x="58" y="116"/>
                        </a:lnTo>
                        <a:lnTo>
                          <a:pt x="58" y="1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grpSp>
            <p:nvGrpSpPr>
              <p:cNvPr id="265" name="išḷ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BF22BB6-30DB-4EF5-A25C-785EAF731420}"/>
                  </a:ext>
                </a:extLst>
              </p:cNvPr>
              <p:cNvGrpSpPr/>
              <p:nvPr/>
            </p:nvGrpSpPr>
            <p:grpSpPr>
              <a:xfrm>
                <a:off x="8781256" y="4859338"/>
                <a:ext cx="922338" cy="1158876"/>
                <a:chOff x="8781256" y="4859338"/>
                <a:chExt cx="922338" cy="1158876"/>
              </a:xfrm>
            </p:grpSpPr>
            <p:grpSp>
              <p:nvGrpSpPr>
                <p:cNvPr id="402" name="ïṧľî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69FD65D-7BD3-490F-BF7A-E0EEFF3E60B2}"/>
                    </a:ext>
                  </a:extLst>
                </p:cNvPr>
                <p:cNvGrpSpPr/>
                <p:nvPr/>
              </p:nvGrpSpPr>
              <p:grpSpPr>
                <a:xfrm>
                  <a:off x="8781256" y="4859338"/>
                  <a:ext cx="568325" cy="1154113"/>
                  <a:chOff x="8386763" y="4664075"/>
                  <a:chExt cx="568325" cy="1154113"/>
                </a:xfrm>
                <a:solidFill>
                  <a:schemeClr val="accent2"/>
                </a:solidFill>
              </p:grpSpPr>
              <p:sp>
                <p:nvSpPr>
                  <p:cNvPr id="422" name="íṥļï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FD20EF2-C58A-4ACB-BCD6-8D8195D5B284}"/>
                      </a:ext>
                    </a:extLst>
                  </p:cNvPr>
                  <p:cNvSpPr/>
                  <p:nvPr/>
                </p:nvSpPr>
                <p:spPr bwMode="auto">
                  <a:xfrm>
                    <a:off x="8386763" y="5654675"/>
                    <a:ext cx="163513"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3" name="î$lïď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CF00B66-2CAC-4A09-B14E-B7E5F13E7DB3}"/>
                      </a:ext>
                    </a:extLst>
                  </p:cNvPr>
                  <p:cNvSpPr/>
                  <p:nvPr/>
                </p:nvSpPr>
                <p:spPr bwMode="auto">
                  <a:xfrm>
                    <a:off x="8386763" y="5456238"/>
                    <a:ext cx="163513"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4" name="îSľi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E3E3B42-DFB1-4114-8973-CA9F6CF1CE1B}"/>
                      </a:ext>
                    </a:extLst>
                  </p:cNvPr>
                  <p:cNvSpPr/>
                  <p:nvPr/>
                </p:nvSpPr>
                <p:spPr bwMode="auto">
                  <a:xfrm>
                    <a:off x="8386763" y="5259388"/>
                    <a:ext cx="163513"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5" name="iśļï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8AD9806-7BFE-4858-95B5-E0AFEF0F1230}"/>
                      </a:ext>
                    </a:extLst>
                  </p:cNvPr>
                  <p:cNvSpPr/>
                  <p:nvPr/>
                </p:nvSpPr>
                <p:spPr bwMode="auto">
                  <a:xfrm>
                    <a:off x="8386763" y="5060950"/>
                    <a:ext cx="163513"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6" name="îşḷí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8811CF0-E13B-443E-A9DC-93CD55AAF465}"/>
                      </a:ext>
                    </a:extLst>
                  </p:cNvPr>
                  <p:cNvSpPr/>
                  <p:nvPr/>
                </p:nvSpPr>
                <p:spPr bwMode="auto">
                  <a:xfrm>
                    <a:off x="8386763" y="4862513"/>
                    <a:ext cx="163513"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7" name="iŝľî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B0B4642-0D4E-45F7-8383-F7F8D265D73A}"/>
                      </a:ext>
                    </a:extLst>
                  </p:cNvPr>
                  <p:cNvSpPr/>
                  <p:nvPr/>
                </p:nvSpPr>
                <p:spPr bwMode="auto">
                  <a:xfrm>
                    <a:off x="8386763" y="4664075"/>
                    <a:ext cx="163513"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8" name="ï$ļî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4693728-E1AA-4B0F-A223-8E26CE00E8EE}"/>
                      </a:ext>
                    </a:extLst>
                  </p:cNvPr>
                  <p:cNvSpPr/>
                  <p:nvPr/>
                </p:nvSpPr>
                <p:spPr bwMode="auto">
                  <a:xfrm>
                    <a:off x="8589963" y="5654675"/>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9" name="iṧ1i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5082A93-6955-440E-BC39-F048078716E6}"/>
                      </a:ext>
                    </a:extLst>
                  </p:cNvPr>
                  <p:cNvSpPr/>
                  <p:nvPr/>
                </p:nvSpPr>
                <p:spPr bwMode="auto">
                  <a:xfrm>
                    <a:off x="8589963" y="5456238"/>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0" name="í$ḻî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E528991-DC37-4580-A412-E7C95F276CE0}"/>
                      </a:ext>
                    </a:extLst>
                  </p:cNvPr>
                  <p:cNvSpPr/>
                  <p:nvPr/>
                </p:nvSpPr>
                <p:spPr bwMode="auto">
                  <a:xfrm>
                    <a:off x="8589963" y="5259388"/>
                    <a:ext cx="161925"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1" name="íṣḻî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4CD9B88-8856-469A-8018-8466329EC7F7}"/>
                      </a:ext>
                    </a:extLst>
                  </p:cNvPr>
                  <p:cNvSpPr/>
                  <p:nvPr/>
                </p:nvSpPr>
                <p:spPr bwMode="auto">
                  <a:xfrm>
                    <a:off x="8589963" y="5060950"/>
                    <a:ext cx="161925"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2" name="íṡļí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9A0FB6F-C56C-41C7-B50E-B5670C86D3C8}"/>
                      </a:ext>
                    </a:extLst>
                  </p:cNvPr>
                  <p:cNvSpPr/>
                  <p:nvPr/>
                </p:nvSpPr>
                <p:spPr bwMode="auto">
                  <a:xfrm>
                    <a:off x="8589963" y="4862513"/>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3" name="ísľí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EFF64A7-AAC9-4569-BC6F-3FDD691D6C5A}"/>
                      </a:ext>
                    </a:extLst>
                  </p:cNvPr>
                  <p:cNvSpPr/>
                  <p:nvPr/>
                </p:nvSpPr>
                <p:spPr bwMode="auto">
                  <a:xfrm>
                    <a:off x="8589963" y="4664075"/>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4" name="ïṣlï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F2B0FC1-393B-4094-AACA-9A8BE0000C6A}"/>
                      </a:ext>
                    </a:extLst>
                  </p:cNvPr>
                  <p:cNvSpPr/>
                  <p:nvPr/>
                </p:nvSpPr>
                <p:spPr bwMode="auto">
                  <a:xfrm>
                    <a:off x="8793163" y="5654675"/>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5" name="ïṩľï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70F9DBD-7AD2-4DFD-AA4D-4799D121C607}"/>
                      </a:ext>
                    </a:extLst>
                  </p:cNvPr>
                  <p:cNvSpPr/>
                  <p:nvPr/>
                </p:nvSpPr>
                <p:spPr bwMode="auto">
                  <a:xfrm>
                    <a:off x="8793163" y="5456238"/>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6" name="ïṡḷï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E8F01CC-AD11-4551-9704-8196B6E9E97A}"/>
                      </a:ext>
                    </a:extLst>
                  </p:cNvPr>
                  <p:cNvSpPr/>
                  <p:nvPr/>
                </p:nvSpPr>
                <p:spPr bwMode="auto">
                  <a:xfrm>
                    <a:off x="8793163" y="5259388"/>
                    <a:ext cx="161925"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7" name="íśḻí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86EF24F-82B3-4AD7-9E30-F665A327A8FD}"/>
                      </a:ext>
                    </a:extLst>
                  </p:cNvPr>
                  <p:cNvSpPr/>
                  <p:nvPr/>
                </p:nvSpPr>
                <p:spPr bwMode="auto">
                  <a:xfrm>
                    <a:off x="8793163" y="5060950"/>
                    <a:ext cx="161925" cy="16192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8" name="iṧlï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5F38F94-BDFD-40AD-8601-314BD3832400}"/>
                      </a:ext>
                    </a:extLst>
                  </p:cNvPr>
                  <p:cNvSpPr/>
                  <p:nvPr/>
                </p:nvSpPr>
                <p:spPr bwMode="auto">
                  <a:xfrm>
                    <a:off x="8793163" y="4862513"/>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39" name="ísḷî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3F6C405-8890-44A5-95C2-F21A4A98483F}"/>
                      </a:ext>
                    </a:extLst>
                  </p:cNvPr>
                  <p:cNvSpPr/>
                  <p:nvPr/>
                </p:nvSpPr>
                <p:spPr bwMode="auto">
                  <a:xfrm>
                    <a:off x="8793163" y="4664075"/>
                    <a:ext cx="161925" cy="163513"/>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403" name="ïšlí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650802A-8A83-4E85-897D-F7058C32F10D}"/>
                    </a:ext>
                  </a:extLst>
                </p:cNvPr>
                <p:cNvGrpSpPr/>
                <p:nvPr/>
              </p:nvGrpSpPr>
              <p:grpSpPr>
                <a:xfrm>
                  <a:off x="9384506" y="4859338"/>
                  <a:ext cx="319088" cy="1158876"/>
                  <a:chOff x="8990013" y="4664075"/>
                  <a:chExt cx="319088" cy="1158876"/>
                </a:xfrm>
                <a:solidFill>
                  <a:schemeClr val="bg1">
                    <a:lumMod val="75000"/>
                  </a:schemeClr>
                </a:solidFill>
              </p:grpSpPr>
              <p:sp>
                <p:nvSpPr>
                  <p:cNvPr id="404" name="íśḻ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7FDBA3B-4CD4-4E29-8ABE-08DDF67F2C92}"/>
                      </a:ext>
                    </a:extLst>
                  </p:cNvPr>
                  <p:cNvSpPr/>
                  <p:nvPr/>
                </p:nvSpPr>
                <p:spPr bwMode="auto">
                  <a:xfrm>
                    <a:off x="8990013" y="4664075"/>
                    <a:ext cx="114300" cy="249238"/>
                  </a:xfrm>
                  <a:custGeom>
                    <a:avLst/>
                    <a:gdLst>
                      <a:gd name="T0" fmla="*/ 72 w 72"/>
                      <a:gd name="T1" fmla="*/ 63 h 157"/>
                      <a:gd name="T2" fmla="*/ 0 w 72"/>
                      <a:gd name="T3" fmla="*/ 0 h 157"/>
                      <a:gd name="T4" fmla="*/ 0 w 72"/>
                      <a:gd name="T5" fmla="*/ 103 h 157"/>
                      <a:gd name="T6" fmla="*/ 72 w 72"/>
                      <a:gd name="T7" fmla="*/ 157 h 157"/>
                      <a:gd name="T8" fmla="*/ 72 w 72"/>
                      <a:gd name="T9" fmla="*/ 63 h 157"/>
                    </a:gdLst>
                    <a:ahLst/>
                    <a:cxnLst>
                      <a:cxn ang="0">
                        <a:pos x="T0" y="T1"/>
                      </a:cxn>
                      <a:cxn ang="0">
                        <a:pos x="T2" y="T3"/>
                      </a:cxn>
                      <a:cxn ang="0">
                        <a:pos x="T4" y="T5"/>
                      </a:cxn>
                      <a:cxn ang="0">
                        <a:pos x="T6" y="T7"/>
                      </a:cxn>
                      <a:cxn ang="0">
                        <a:pos x="T8" y="T9"/>
                      </a:cxn>
                    </a:cxnLst>
                    <a:rect l="0" t="0" r="r" b="b"/>
                    <a:pathLst>
                      <a:path w="72" h="157">
                        <a:moveTo>
                          <a:pt x="72" y="63"/>
                        </a:moveTo>
                        <a:lnTo>
                          <a:pt x="0" y="0"/>
                        </a:lnTo>
                        <a:lnTo>
                          <a:pt x="0" y="103"/>
                        </a:lnTo>
                        <a:lnTo>
                          <a:pt x="72" y="157"/>
                        </a:lnTo>
                        <a:lnTo>
                          <a:pt x="72" y="6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5" name="ïṡļi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446A268-B44C-4EC3-9E7F-B3E328AF3457}"/>
                      </a:ext>
                    </a:extLst>
                  </p:cNvPr>
                  <p:cNvSpPr/>
                  <p:nvPr/>
                </p:nvSpPr>
                <p:spPr bwMode="auto">
                  <a:xfrm>
                    <a:off x="8990013" y="4862513"/>
                    <a:ext cx="114300" cy="231775"/>
                  </a:xfrm>
                  <a:custGeom>
                    <a:avLst/>
                    <a:gdLst>
                      <a:gd name="T0" fmla="*/ 72 w 72"/>
                      <a:gd name="T1" fmla="*/ 53 h 146"/>
                      <a:gd name="T2" fmla="*/ 0 w 72"/>
                      <a:gd name="T3" fmla="*/ 0 h 146"/>
                      <a:gd name="T4" fmla="*/ 0 w 72"/>
                      <a:gd name="T5" fmla="*/ 103 h 146"/>
                      <a:gd name="T6" fmla="*/ 72 w 72"/>
                      <a:gd name="T7" fmla="*/ 146 h 146"/>
                      <a:gd name="T8" fmla="*/ 72 w 72"/>
                      <a:gd name="T9" fmla="*/ 53 h 146"/>
                    </a:gdLst>
                    <a:ahLst/>
                    <a:cxnLst>
                      <a:cxn ang="0">
                        <a:pos x="T0" y="T1"/>
                      </a:cxn>
                      <a:cxn ang="0">
                        <a:pos x="T2" y="T3"/>
                      </a:cxn>
                      <a:cxn ang="0">
                        <a:pos x="T4" y="T5"/>
                      </a:cxn>
                      <a:cxn ang="0">
                        <a:pos x="T6" y="T7"/>
                      </a:cxn>
                      <a:cxn ang="0">
                        <a:pos x="T8" y="T9"/>
                      </a:cxn>
                    </a:cxnLst>
                    <a:rect l="0" t="0" r="r" b="b"/>
                    <a:pathLst>
                      <a:path w="72" h="146">
                        <a:moveTo>
                          <a:pt x="72" y="53"/>
                        </a:moveTo>
                        <a:lnTo>
                          <a:pt x="0" y="0"/>
                        </a:lnTo>
                        <a:lnTo>
                          <a:pt x="0" y="103"/>
                        </a:lnTo>
                        <a:lnTo>
                          <a:pt x="72" y="146"/>
                        </a:lnTo>
                        <a:lnTo>
                          <a:pt x="72" y="5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6" name="îṩḻí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2F6D030-A151-41CB-ADDB-128995AD6F25}"/>
                      </a:ext>
                    </a:extLst>
                  </p:cNvPr>
                  <p:cNvSpPr/>
                  <p:nvPr/>
                </p:nvSpPr>
                <p:spPr bwMode="auto">
                  <a:xfrm>
                    <a:off x="8990013" y="5060950"/>
                    <a:ext cx="114300" cy="215900"/>
                  </a:xfrm>
                  <a:custGeom>
                    <a:avLst/>
                    <a:gdLst>
                      <a:gd name="T0" fmla="*/ 72 w 72"/>
                      <a:gd name="T1" fmla="*/ 42 h 136"/>
                      <a:gd name="T2" fmla="*/ 0 w 72"/>
                      <a:gd name="T3" fmla="*/ 0 h 136"/>
                      <a:gd name="T4" fmla="*/ 0 w 72"/>
                      <a:gd name="T5" fmla="*/ 102 h 136"/>
                      <a:gd name="T6" fmla="*/ 72 w 72"/>
                      <a:gd name="T7" fmla="*/ 136 h 136"/>
                      <a:gd name="T8" fmla="*/ 72 w 72"/>
                      <a:gd name="T9" fmla="*/ 42 h 136"/>
                    </a:gdLst>
                    <a:ahLst/>
                    <a:cxnLst>
                      <a:cxn ang="0">
                        <a:pos x="T0" y="T1"/>
                      </a:cxn>
                      <a:cxn ang="0">
                        <a:pos x="T2" y="T3"/>
                      </a:cxn>
                      <a:cxn ang="0">
                        <a:pos x="T4" y="T5"/>
                      </a:cxn>
                      <a:cxn ang="0">
                        <a:pos x="T6" y="T7"/>
                      </a:cxn>
                      <a:cxn ang="0">
                        <a:pos x="T8" y="T9"/>
                      </a:cxn>
                    </a:cxnLst>
                    <a:rect l="0" t="0" r="r" b="b"/>
                    <a:pathLst>
                      <a:path w="72" h="136">
                        <a:moveTo>
                          <a:pt x="72" y="42"/>
                        </a:moveTo>
                        <a:lnTo>
                          <a:pt x="0" y="0"/>
                        </a:lnTo>
                        <a:lnTo>
                          <a:pt x="0" y="102"/>
                        </a:lnTo>
                        <a:lnTo>
                          <a:pt x="72" y="136"/>
                        </a:lnTo>
                        <a:lnTo>
                          <a:pt x="72"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7" name="iṥľí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F51B938-43E2-4F96-9442-6FAEECB6A961}"/>
                      </a:ext>
                    </a:extLst>
                  </p:cNvPr>
                  <p:cNvSpPr/>
                  <p:nvPr/>
                </p:nvSpPr>
                <p:spPr bwMode="auto">
                  <a:xfrm>
                    <a:off x="8990013" y="5259388"/>
                    <a:ext cx="114300" cy="196850"/>
                  </a:xfrm>
                  <a:custGeom>
                    <a:avLst/>
                    <a:gdLst>
                      <a:gd name="T0" fmla="*/ 72 w 72"/>
                      <a:gd name="T1" fmla="*/ 31 h 124"/>
                      <a:gd name="T2" fmla="*/ 0 w 72"/>
                      <a:gd name="T3" fmla="*/ 0 h 124"/>
                      <a:gd name="T4" fmla="*/ 0 w 72"/>
                      <a:gd name="T5" fmla="*/ 102 h 124"/>
                      <a:gd name="T6" fmla="*/ 72 w 72"/>
                      <a:gd name="T7" fmla="*/ 124 h 124"/>
                      <a:gd name="T8" fmla="*/ 72 w 72"/>
                      <a:gd name="T9" fmla="*/ 31 h 124"/>
                    </a:gdLst>
                    <a:ahLst/>
                    <a:cxnLst>
                      <a:cxn ang="0">
                        <a:pos x="T0" y="T1"/>
                      </a:cxn>
                      <a:cxn ang="0">
                        <a:pos x="T2" y="T3"/>
                      </a:cxn>
                      <a:cxn ang="0">
                        <a:pos x="T4" y="T5"/>
                      </a:cxn>
                      <a:cxn ang="0">
                        <a:pos x="T6" y="T7"/>
                      </a:cxn>
                      <a:cxn ang="0">
                        <a:pos x="T8" y="T9"/>
                      </a:cxn>
                    </a:cxnLst>
                    <a:rect l="0" t="0" r="r" b="b"/>
                    <a:pathLst>
                      <a:path w="72" h="124">
                        <a:moveTo>
                          <a:pt x="72" y="31"/>
                        </a:moveTo>
                        <a:lnTo>
                          <a:pt x="0" y="0"/>
                        </a:lnTo>
                        <a:lnTo>
                          <a:pt x="0" y="102"/>
                        </a:lnTo>
                        <a:lnTo>
                          <a:pt x="72" y="124"/>
                        </a:lnTo>
                        <a:lnTo>
                          <a:pt x="72"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8" name="îşļi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D5BE89E-44E9-49F2-A4E2-8643D1F126B9}"/>
                      </a:ext>
                    </a:extLst>
                  </p:cNvPr>
                  <p:cNvSpPr/>
                  <p:nvPr/>
                </p:nvSpPr>
                <p:spPr bwMode="auto">
                  <a:xfrm>
                    <a:off x="8990013" y="5456238"/>
                    <a:ext cx="114300" cy="182563"/>
                  </a:xfrm>
                  <a:custGeom>
                    <a:avLst/>
                    <a:gdLst>
                      <a:gd name="T0" fmla="*/ 72 w 72"/>
                      <a:gd name="T1" fmla="*/ 21 h 115"/>
                      <a:gd name="T2" fmla="*/ 0 w 72"/>
                      <a:gd name="T3" fmla="*/ 0 h 115"/>
                      <a:gd name="T4" fmla="*/ 0 w 72"/>
                      <a:gd name="T5" fmla="*/ 103 h 115"/>
                      <a:gd name="T6" fmla="*/ 72 w 72"/>
                      <a:gd name="T7" fmla="*/ 115 h 115"/>
                      <a:gd name="T8" fmla="*/ 72 w 72"/>
                      <a:gd name="T9" fmla="*/ 21 h 115"/>
                    </a:gdLst>
                    <a:ahLst/>
                    <a:cxnLst>
                      <a:cxn ang="0">
                        <a:pos x="T0" y="T1"/>
                      </a:cxn>
                      <a:cxn ang="0">
                        <a:pos x="T2" y="T3"/>
                      </a:cxn>
                      <a:cxn ang="0">
                        <a:pos x="T4" y="T5"/>
                      </a:cxn>
                      <a:cxn ang="0">
                        <a:pos x="T6" y="T7"/>
                      </a:cxn>
                      <a:cxn ang="0">
                        <a:pos x="T8" y="T9"/>
                      </a:cxn>
                    </a:cxnLst>
                    <a:rect l="0" t="0" r="r" b="b"/>
                    <a:pathLst>
                      <a:path w="72" h="115">
                        <a:moveTo>
                          <a:pt x="72" y="21"/>
                        </a:moveTo>
                        <a:lnTo>
                          <a:pt x="0" y="0"/>
                        </a:lnTo>
                        <a:lnTo>
                          <a:pt x="0" y="103"/>
                        </a:lnTo>
                        <a:lnTo>
                          <a:pt x="72" y="115"/>
                        </a:lnTo>
                        <a:lnTo>
                          <a:pt x="72"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9" name="î$ļ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6F0533B-C38D-44F0-B39D-6701F61A8C38}"/>
                      </a:ext>
                    </a:extLst>
                  </p:cNvPr>
                  <p:cNvSpPr/>
                  <p:nvPr/>
                </p:nvSpPr>
                <p:spPr bwMode="auto">
                  <a:xfrm>
                    <a:off x="8990013" y="5654675"/>
                    <a:ext cx="114300" cy="165100"/>
                  </a:xfrm>
                  <a:custGeom>
                    <a:avLst/>
                    <a:gdLst>
                      <a:gd name="T0" fmla="*/ 72 w 72"/>
                      <a:gd name="T1" fmla="*/ 10 h 104"/>
                      <a:gd name="T2" fmla="*/ 0 w 72"/>
                      <a:gd name="T3" fmla="*/ 0 h 104"/>
                      <a:gd name="T4" fmla="*/ 0 w 72"/>
                      <a:gd name="T5" fmla="*/ 103 h 104"/>
                      <a:gd name="T6" fmla="*/ 72 w 72"/>
                      <a:gd name="T7" fmla="*/ 104 h 104"/>
                      <a:gd name="T8" fmla="*/ 72 w 72"/>
                      <a:gd name="T9" fmla="*/ 10 h 104"/>
                    </a:gdLst>
                    <a:ahLst/>
                    <a:cxnLst>
                      <a:cxn ang="0">
                        <a:pos x="T0" y="T1"/>
                      </a:cxn>
                      <a:cxn ang="0">
                        <a:pos x="T2" y="T3"/>
                      </a:cxn>
                      <a:cxn ang="0">
                        <a:pos x="T4" y="T5"/>
                      </a:cxn>
                      <a:cxn ang="0">
                        <a:pos x="T6" y="T7"/>
                      </a:cxn>
                      <a:cxn ang="0">
                        <a:pos x="T8" y="T9"/>
                      </a:cxn>
                    </a:cxnLst>
                    <a:rect l="0" t="0" r="r" b="b"/>
                    <a:pathLst>
                      <a:path w="72" h="104">
                        <a:moveTo>
                          <a:pt x="72" y="10"/>
                        </a:moveTo>
                        <a:lnTo>
                          <a:pt x="0" y="0"/>
                        </a:lnTo>
                        <a:lnTo>
                          <a:pt x="0" y="103"/>
                        </a:lnTo>
                        <a:lnTo>
                          <a:pt x="72" y="104"/>
                        </a:lnTo>
                        <a:lnTo>
                          <a:pt x="72" y="1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0" name="i$ļi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5C563C9-F991-4242-8ABA-656DBE5D768D}"/>
                      </a:ext>
                    </a:extLst>
                  </p:cNvPr>
                  <p:cNvSpPr/>
                  <p:nvPr/>
                </p:nvSpPr>
                <p:spPr bwMode="auto">
                  <a:xfrm>
                    <a:off x="9132888" y="4789488"/>
                    <a:ext cx="88900" cy="231775"/>
                  </a:xfrm>
                  <a:custGeom>
                    <a:avLst/>
                    <a:gdLst>
                      <a:gd name="T0" fmla="*/ 56 w 56"/>
                      <a:gd name="T1" fmla="*/ 64 h 146"/>
                      <a:gd name="T2" fmla="*/ 0 w 56"/>
                      <a:gd name="T3" fmla="*/ 0 h 146"/>
                      <a:gd name="T4" fmla="*/ 0 w 56"/>
                      <a:gd name="T5" fmla="*/ 92 h 146"/>
                      <a:gd name="T6" fmla="*/ 56 w 56"/>
                      <a:gd name="T7" fmla="*/ 146 h 146"/>
                      <a:gd name="T8" fmla="*/ 56 w 56"/>
                      <a:gd name="T9" fmla="*/ 64 h 146"/>
                    </a:gdLst>
                    <a:ahLst/>
                    <a:cxnLst>
                      <a:cxn ang="0">
                        <a:pos x="T0" y="T1"/>
                      </a:cxn>
                      <a:cxn ang="0">
                        <a:pos x="T2" y="T3"/>
                      </a:cxn>
                      <a:cxn ang="0">
                        <a:pos x="T4" y="T5"/>
                      </a:cxn>
                      <a:cxn ang="0">
                        <a:pos x="T6" y="T7"/>
                      </a:cxn>
                      <a:cxn ang="0">
                        <a:pos x="T8" y="T9"/>
                      </a:cxn>
                    </a:cxnLst>
                    <a:rect l="0" t="0" r="r" b="b"/>
                    <a:pathLst>
                      <a:path w="56" h="146">
                        <a:moveTo>
                          <a:pt x="56" y="64"/>
                        </a:moveTo>
                        <a:lnTo>
                          <a:pt x="0" y="0"/>
                        </a:lnTo>
                        <a:lnTo>
                          <a:pt x="0" y="92"/>
                        </a:lnTo>
                        <a:lnTo>
                          <a:pt x="56" y="146"/>
                        </a:lnTo>
                        <a:lnTo>
                          <a:pt x="56"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1" name="işli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C06966E-A2C0-4151-90B6-E45A81E811ED}"/>
                      </a:ext>
                    </a:extLst>
                  </p:cNvPr>
                  <p:cNvSpPr/>
                  <p:nvPr/>
                </p:nvSpPr>
                <p:spPr bwMode="auto">
                  <a:xfrm>
                    <a:off x="9132888" y="4967288"/>
                    <a:ext cx="88900" cy="214313"/>
                  </a:xfrm>
                  <a:custGeom>
                    <a:avLst/>
                    <a:gdLst>
                      <a:gd name="T0" fmla="*/ 56 w 56"/>
                      <a:gd name="T1" fmla="*/ 52 h 135"/>
                      <a:gd name="T2" fmla="*/ 0 w 56"/>
                      <a:gd name="T3" fmla="*/ 0 h 135"/>
                      <a:gd name="T4" fmla="*/ 0 w 56"/>
                      <a:gd name="T5" fmla="*/ 91 h 135"/>
                      <a:gd name="T6" fmla="*/ 56 w 56"/>
                      <a:gd name="T7" fmla="*/ 135 h 135"/>
                      <a:gd name="T8" fmla="*/ 56 w 56"/>
                      <a:gd name="T9" fmla="*/ 52 h 135"/>
                    </a:gdLst>
                    <a:ahLst/>
                    <a:cxnLst>
                      <a:cxn ang="0">
                        <a:pos x="T0" y="T1"/>
                      </a:cxn>
                      <a:cxn ang="0">
                        <a:pos x="T2" y="T3"/>
                      </a:cxn>
                      <a:cxn ang="0">
                        <a:pos x="T4" y="T5"/>
                      </a:cxn>
                      <a:cxn ang="0">
                        <a:pos x="T6" y="T7"/>
                      </a:cxn>
                      <a:cxn ang="0">
                        <a:pos x="T8" y="T9"/>
                      </a:cxn>
                    </a:cxnLst>
                    <a:rect l="0" t="0" r="r" b="b"/>
                    <a:pathLst>
                      <a:path w="56" h="135">
                        <a:moveTo>
                          <a:pt x="56" y="52"/>
                        </a:moveTo>
                        <a:lnTo>
                          <a:pt x="0" y="0"/>
                        </a:lnTo>
                        <a:lnTo>
                          <a:pt x="0" y="91"/>
                        </a:lnTo>
                        <a:lnTo>
                          <a:pt x="56" y="135"/>
                        </a:lnTo>
                        <a:lnTo>
                          <a:pt x="56" y="5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2" name="ís1î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B2337BA-C494-4288-ABD8-3CE9345171A4}"/>
                      </a:ext>
                    </a:extLst>
                  </p:cNvPr>
                  <p:cNvSpPr/>
                  <p:nvPr/>
                </p:nvSpPr>
                <p:spPr bwMode="auto">
                  <a:xfrm>
                    <a:off x="9132888" y="5143500"/>
                    <a:ext cx="88900" cy="198438"/>
                  </a:xfrm>
                  <a:custGeom>
                    <a:avLst/>
                    <a:gdLst>
                      <a:gd name="T0" fmla="*/ 56 w 56"/>
                      <a:gd name="T1" fmla="*/ 42 h 125"/>
                      <a:gd name="T2" fmla="*/ 0 w 56"/>
                      <a:gd name="T3" fmla="*/ 0 h 125"/>
                      <a:gd name="T4" fmla="*/ 0 w 56"/>
                      <a:gd name="T5" fmla="*/ 91 h 125"/>
                      <a:gd name="T6" fmla="*/ 56 w 56"/>
                      <a:gd name="T7" fmla="*/ 125 h 125"/>
                      <a:gd name="T8" fmla="*/ 56 w 56"/>
                      <a:gd name="T9" fmla="*/ 42 h 125"/>
                    </a:gdLst>
                    <a:ahLst/>
                    <a:cxnLst>
                      <a:cxn ang="0">
                        <a:pos x="T0" y="T1"/>
                      </a:cxn>
                      <a:cxn ang="0">
                        <a:pos x="T2" y="T3"/>
                      </a:cxn>
                      <a:cxn ang="0">
                        <a:pos x="T4" y="T5"/>
                      </a:cxn>
                      <a:cxn ang="0">
                        <a:pos x="T6" y="T7"/>
                      </a:cxn>
                      <a:cxn ang="0">
                        <a:pos x="T8" y="T9"/>
                      </a:cxn>
                    </a:cxnLst>
                    <a:rect l="0" t="0" r="r" b="b"/>
                    <a:pathLst>
                      <a:path w="56" h="125">
                        <a:moveTo>
                          <a:pt x="56" y="42"/>
                        </a:moveTo>
                        <a:lnTo>
                          <a:pt x="0" y="0"/>
                        </a:lnTo>
                        <a:lnTo>
                          <a:pt x="0" y="91"/>
                        </a:lnTo>
                        <a:lnTo>
                          <a:pt x="56" y="125"/>
                        </a:lnTo>
                        <a:lnTo>
                          <a:pt x="56"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3" name="ïṧľï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F286DB6-9717-4C2C-A145-1145C4D1B7A0}"/>
                      </a:ext>
                    </a:extLst>
                  </p:cNvPr>
                  <p:cNvSpPr/>
                  <p:nvPr/>
                </p:nvSpPr>
                <p:spPr bwMode="auto">
                  <a:xfrm>
                    <a:off x="9132888" y="5321300"/>
                    <a:ext cx="88900" cy="180975"/>
                  </a:xfrm>
                  <a:custGeom>
                    <a:avLst/>
                    <a:gdLst>
                      <a:gd name="T0" fmla="*/ 56 w 56"/>
                      <a:gd name="T1" fmla="*/ 31 h 114"/>
                      <a:gd name="T2" fmla="*/ 0 w 56"/>
                      <a:gd name="T3" fmla="*/ 0 h 114"/>
                      <a:gd name="T4" fmla="*/ 0 w 56"/>
                      <a:gd name="T5" fmla="*/ 91 h 114"/>
                      <a:gd name="T6" fmla="*/ 56 w 56"/>
                      <a:gd name="T7" fmla="*/ 114 h 114"/>
                      <a:gd name="T8" fmla="*/ 56 w 56"/>
                      <a:gd name="T9" fmla="*/ 31 h 114"/>
                    </a:gdLst>
                    <a:ahLst/>
                    <a:cxnLst>
                      <a:cxn ang="0">
                        <a:pos x="T0" y="T1"/>
                      </a:cxn>
                      <a:cxn ang="0">
                        <a:pos x="T2" y="T3"/>
                      </a:cxn>
                      <a:cxn ang="0">
                        <a:pos x="T4" y="T5"/>
                      </a:cxn>
                      <a:cxn ang="0">
                        <a:pos x="T6" y="T7"/>
                      </a:cxn>
                      <a:cxn ang="0">
                        <a:pos x="T8" y="T9"/>
                      </a:cxn>
                    </a:cxnLst>
                    <a:rect l="0" t="0" r="r" b="b"/>
                    <a:pathLst>
                      <a:path w="56" h="114">
                        <a:moveTo>
                          <a:pt x="56" y="31"/>
                        </a:moveTo>
                        <a:lnTo>
                          <a:pt x="0" y="0"/>
                        </a:lnTo>
                        <a:lnTo>
                          <a:pt x="0" y="91"/>
                        </a:lnTo>
                        <a:lnTo>
                          <a:pt x="56" y="114"/>
                        </a:lnTo>
                        <a:lnTo>
                          <a:pt x="56"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4" name="iṣḻï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C6592B0-D24D-4A3E-82E8-99D476CC3DF2}"/>
                      </a:ext>
                    </a:extLst>
                  </p:cNvPr>
                  <p:cNvSpPr/>
                  <p:nvPr/>
                </p:nvSpPr>
                <p:spPr bwMode="auto">
                  <a:xfrm>
                    <a:off x="9132888" y="5497513"/>
                    <a:ext cx="88900" cy="163513"/>
                  </a:xfrm>
                  <a:custGeom>
                    <a:avLst/>
                    <a:gdLst>
                      <a:gd name="T0" fmla="*/ 56 w 56"/>
                      <a:gd name="T1" fmla="*/ 20 h 103"/>
                      <a:gd name="T2" fmla="*/ 0 w 56"/>
                      <a:gd name="T3" fmla="*/ 0 h 103"/>
                      <a:gd name="T4" fmla="*/ 0 w 56"/>
                      <a:gd name="T5" fmla="*/ 91 h 103"/>
                      <a:gd name="T6" fmla="*/ 56 w 56"/>
                      <a:gd name="T7" fmla="*/ 103 h 103"/>
                      <a:gd name="T8" fmla="*/ 56 w 56"/>
                      <a:gd name="T9" fmla="*/ 20 h 103"/>
                    </a:gdLst>
                    <a:ahLst/>
                    <a:cxnLst>
                      <a:cxn ang="0">
                        <a:pos x="T0" y="T1"/>
                      </a:cxn>
                      <a:cxn ang="0">
                        <a:pos x="T2" y="T3"/>
                      </a:cxn>
                      <a:cxn ang="0">
                        <a:pos x="T4" y="T5"/>
                      </a:cxn>
                      <a:cxn ang="0">
                        <a:pos x="T6" y="T7"/>
                      </a:cxn>
                      <a:cxn ang="0">
                        <a:pos x="T8" y="T9"/>
                      </a:cxn>
                    </a:cxnLst>
                    <a:rect l="0" t="0" r="r" b="b"/>
                    <a:pathLst>
                      <a:path w="56" h="103">
                        <a:moveTo>
                          <a:pt x="56" y="20"/>
                        </a:moveTo>
                        <a:lnTo>
                          <a:pt x="0" y="0"/>
                        </a:lnTo>
                        <a:lnTo>
                          <a:pt x="0" y="91"/>
                        </a:lnTo>
                        <a:lnTo>
                          <a:pt x="56" y="103"/>
                        </a:lnTo>
                        <a:lnTo>
                          <a:pt x="56" y="2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5" name="îSḻï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F065938-EE41-42CE-98EB-186DE34A62D7}"/>
                      </a:ext>
                    </a:extLst>
                  </p:cNvPr>
                  <p:cNvSpPr/>
                  <p:nvPr/>
                </p:nvSpPr>
                <p:spPr bwMode="auto">
                  <a:xfrm>
                    <a:off x="9132888" y="5675313"/>
                    <a:ext cx="88900" cy="146050"/>
                  </a:xfrm>
                  <a:custGeom>
                    <a:avLst/>
                    <a:gdLst>
                      <a:gd name="T0" fmla="*/ 56 w 56"/>
                      <a:gd name="T1" fmla="*/ 9 h 92"/>
                      <a:gd name="T2" fmla="*/ 0 w 56"/>
                      <a:gd name="T3" fmla="*/ 0 h 92"/>
                      <a:gd name="T4" fmla="*/ 0 w 56"/>
                      <a:gd name="T5" fmla="*/ 91 h 92"/>
                      <a:gd name="T6" fmla="*/ 56 w 56"/>
                      <a:gd name="T7" fmla="*/ 92 h 92"/>
                      <a:gd name="T8" fmla="*/ 56 w 56"/>
                      <a:gd name="T9" fmla="*/ 9 h 92"/>
                    </a:gdLst>
                    <a:ahLst/>
                    <a:cxnLst>
                      <a:cxn ang="0">
                        <a:pos x="T0" y="T1"/>
                      </a:cxn>
                      <a:cxn ang="0">
                        <a:pos x="T2" y="T3"/>
                      </a:cxn>
                      <a:cxn ang="0">
                        <a:pos x="T4" y="T5"/>
                      </a:cxn>
                      <a:cxn ang="0">
                        <a:pos x="T6" y="T7"/>
                      </a:cxn>
                      <a:cxn ang="0">
                        <a:pos x="T8" y="T9"/>
                      </a:cxn>
                    </a:cxnLst>
                    <a:rect l="0" t="0" r="r" b="b"/>
                    <a:pathLst>
                      <a:path w="56" h="92">
                        <a:moveTo>
                          <a:pt x="56" y="9"/>
                        </a:moveTo>
                        <a:lnTo>
                          <a:pt x="0" y="0"/>
                        </a:lnTo>
                        <a:lnTo>
                          <a:pt x="0" y="91"/>
                        </a:lnTo>
                        <a:lnTo>
                          <a:pt x="56" y="92"/>
                        </a:lnTo>
                        <a:lnTo>
                          <a:pt x="56" y="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6" name="íS1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D5A9B92-B74F-4C81-8728-68E453BC6656}"/>
                      </a:ext>
                    </a:extLst>
                  </p:cNvPr>
                  <p:cNvSpPr/>
                  <p:nvPr/>
                </p:nvSpPr>
                <p:spPr bwMode="auto">
                  <a:xfrm>
                    <a:off x="9244013" y="4914900"/>
                    <a:ext cx="65088" cy="214313"/>
                  </a:xfrm>
                  <a:custGeom>
                    <a:avLst/>
                    <a:gdLst>
                      <a:gd name="T0" fmla="*/ 41 w 41"/>
                      <a:gd name="T1" fmla="*/ 63 h 135"/>
                      <a:gd name="T2" fmla="*/ 0 w 41"/>
                      <a:gd name="T3" fmla="*/ 0 h 135"/>
                      <a:gd name="T4" fmla="*/ 0 w 41"/>
                      <a:gd name="T5" fmla="*/ 81 h 135"/>
                      <a:gd name="T6" fmla="*/ 41 w 41"/>
                      <a:gd name="T7" fmla="*/ 135 h 135"/>
                      <a:gd name="T8" fmla="*/ 41 w 41"/>
                      <a:gd name="T9" fmla="*/ 63 h 135"/>
                    </a:gdLst>
                    <a:ahLst/>
                    <a:cxnLst>
                      <a:cxn ang="0">
                        <a:pos x="T0" y="T1"/>
                      </a:cxn>
                      <a:cxn ang="0">
                        <a:pos x="T2" y="T3"/>
                      </a:cxn>
                      <a:cxn ang="0">
                        <a:pos x="T4" y="T5"/>
                      </a:cxn>
                      <a:cxn ang="0">
                        <a:pos x="T6" y="T7"/>
                      </a:cxn>
                      <a:cxn ang="0">
                        <a:pos x="T8" y="T9"/>
                      </a:cxn>
                    </a:cxnLst>
                    <a:rect l="0" t="0" r="r" b="b"/>
                    <a:pathLst>
                      <a:path w="41" h="135">
                        <a:moveTo>
                          <a:pt x="41" y="63"/>
                        </a:moveTo>
                        <a:lnTo>
                          <a:pt x="0" y="0"/>
                        </a:lnTo>
                        <a:lnTo>
                          <a:pt x="0" y="81"/>
                        </a:lnTo>
                        <a:lnTo>
                          <a:pt x="41" y="135"/>
                        </a:lnTo>
                        <a:lnTo>
                          <a:pt x="41" y="6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7" name="îṣḷí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69BA9D3-16DE-4A80-9C4E-697BB14E7675}"/>
                      </a:ext>
                    </a:extLst>
                  </p:cNvPr>
                  <p:cNvSpPr/>
                  <p:nvPr/>
                </p:nvSpPr>
                <p:spPr bwMode="auto">
                  <a:xfrm>
                    <a:off x="9244013" y="5072063"/>
                    <a:ext cx="65088" cy="196850"/>
                  </a:xfrm>
                  <a:custGeom>
                    <a:avLst/>
                    <a:gdLst>
                      <a:gd name="T0" fmla="*/ 41 w 41"/>
                      <a:gd name="T1" fmla="*/ 52 h 124"/>
                      <a:gd name="T2" fmla="*/ 0 w 41"/>
                      <a:gd name="T3" fmla="*/ 0 h 124"/>
                      <a:gd name="T4" fmla="*/ 0 w 41"/>
                      <a:gd name="T5" fmla="*/ 80 h 124"/>
                      <a:gd name="T6" fmla="*/ 41 w 41"/>
                      <a:gd name="T7" fmla="*/ 124 h 124"/>
                      <a:gd name="T8" fmla="*/ 41 w 41"/>
                      <a:gd name="T9" fmla="*/ 52 h 124"/>
                    </a:gdLst>
                    <a:ahLst/>
                    <a:cxnLst>
                      <a:cxn ang="0">
                        <a:pos x="T0" y="T1"/>
                      </a:cxn>
                      <a:cxn ang="0">
                        <a:pos x="T2" y="T3"/>
                      </a:cxn>
                      <a:cxn ang="0">
                        <a:pos x="T4" y="T5"/>
                      </a:cxn>
                      <a:cxn ang="0">
                        <a:pos x="T6" y="T7"/>
                      </a:cxn>
                      <a:cxn ang="0">
                        <a:pos x="T8" y="T9"/>
                      </a:cxn>
                    </a:cxnLst>
                    <a:rect l="0" t="0" r="r" b="b"/>
                    <a:pathLst>
                      <a:path w="41" h="124">
                        <a:moveTo>
                          <a:pt x="41" y="52"/>
                        </a:moveTo>
                        <a:lnTo>
                          <a:pt x="0" y="0"/>
                        </a:lnTo>
                        <a:lnTo>
                          <a:pt x="0" y="80"/>
                        </a:lnTo>
                        <a:lnTo>
                          <a:pt x="41" y="124"/>
                        </a:lnTo>
                        <a:lnTo>
                          <a:pt x="41" y="5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8" name="îşļ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461A359-359F-479A-8405-C2886FE55DC0}"/>
                      </a:ext>
                    </a:extLst>
                  </p:cNvPr>
                  <p:cNvSpPr/>
                  <p:nvPr/>
                </p:nvSpPr>
                <p:spPr bwMode="auto">
                  <a:xfrm>
                    <a:off x="9244013" y="5226050"/>
                    <a:ext cx="65088" cy="180975"/>
                  </a:xfrm>
                  <a:custGeom>
                    <a:avLst/>
                    <a:gdLst>
                      <a:gd name="T0" fmla="*/ 41 w 41"/>
                      <a:gd name="T1" fmla="*/ 42 h 114"/>
                      <a:gd name="T2" fmla="*/ 0 w 41"/>
                      <a:gd name="T3" fmla="*/ 0 h 114"/>
                      <a:gd name="T4" fmla="*/ 0 w 41"/>
                      <a:gd name="T5" fmla="*/ 81 h 114"/>
                      <a:gd name="T6" fmla="*/ 41 w 41"/>
                      <a:gd name="T7" fmla="*/ 114 h 114"/>
                      <a:gd name="T8" fmla="*/ 41 w 41"/>
                      <a:gd name="T9" fmla="*/ 42 h 114"/>
                    </a:gdLst>
                    <a:ahLst/>
                    <a:cxnLst>
                      <a:cxn ang="0">
                        <a:pos x="T0" y="T1"/>
                      </a:cxn>
                      <a:cxn ang="0">
                        <a:pos x="T2" y="T3"/>
                      </a:cxn>
                      <a:cxn ang="0">
                        <a:pos x="T4" y="T5"/>
                      </a:cxn>
                      <a:cxn ang="0">
                        <a:pos x="T6" y="T7"/>
                      </a:cxn>
                      <a:cxn ang="0">
                        <a:pos x="T8" y="T9"/>
                      </a:cxn>
                    </a:cxnLst>
                    <a:rect l="0" t="0" r="r" b="b"/>
                    <a:pathLst>
                      <a:path w="41" h="114">
                        <a:moveTo>
                          <a:pt x="41" y="42"/>
                        </a:moveTo>
                        <a:lnTo>
                          <a:pt x="0" y="0"/>
                        </a:lnTo>
                        <a:lnTo>
                          <a:pt x="0" y="81"/>
                        </a:lnTo>
                        <a:lnTo>
                          <a:pt x="41" y="114"/>
                        </a:lnTo>
                        <a:lnTo>
                          <a:pt x="41"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19" name="î$ḻï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9354F89-8BE8-49A8-A7B4-075D17062DA6}"/>
                      </a:ext>
                    </a:extLst>
                  </p:cNvPr>
                  <p:cNvSpPr/>
                  <p:nvPr/>
                </p:nvSpPr>
                <p:spPr bwMode="auto">
                  <a:xfrm>
                    <a:off x="9244013" y="5383213"/>
                    <a:ext cx="65088" cy="161925"/>
                  </a:xfrm>
                  <a:custGeom>
                    <a:avLst/>
                    <a:gdLst>
                      <a:gd name="T0" fmla="*/ 41 w 41"/>
                      <a:gd name="T1" fmla="*/ 31 h 102"/>
                      <a:gd name="T2" fmla="*/ 0 w 41"/>
                      <a:gd name="T3" fmla="*/ 0 h 102"/>
                      <a:gd name="T4" fmla="*/ 0 w 41"/>
                      <a:gd name="T5" fmla="*/ 80 h 102"/>
                      <a:gd name="T6" fmla="*/ 41 w 41"/>
                      <a:gd name="T7" fmla="*/ 102 h 102"/>
                      <a:gd name="T8" fmla="*/ 41 w 41"/>
                      <a:gd name="T9" fmla="*/ 31 h 102"/>
                    </a:gdLst>
                    <a:ahLst/>
                    <a:cxnLst>
                      <a:cxn ang="0">
                        <a:pos x="T0" y="T1"/>
                      </a:cxn>
                      <a:cxn ang="0">
                        <a:pos x="T2" y="T3"/>
                      </a:cxn>
                      <a:cxn ang="0">
                        <a:pos x="T4" y="T5"/>
                      </a:cxn>
                      <a:cxn ang="0">
                        <a:pos x="T6" y="T7"/>
                      </a:cxn>
                      <a:cxn ang="0">
                        <a:pos x="T8" y="T9"/>
                      </a:cxn>
                    </a:cxnLst>
                    <a:rect l="0" t="0" r="r" b="b"/>
                    <a:pathLst>
                      <a:path w="41" h="102">
                        <a:moveTo>
                          <a:pt x="41" y="31"/>
                        </a:moveTo>
                        <a:lnTo>
                          <a:pt x="0" y="0"/>
                        </a:lnTo>
                        <a:lnTo>
                          <a:pt x="0" y="80"/>
                        </a:lnTo>
                        <a:lnTo>
                          <a:pt x="41" y="102"/>
                        </a:lnTo>
                        <a:lnTo>
                          <a:pt x="41"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0" name="ïṡļï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95CB4A0-D31B-4497-83CE-70FCDE63E599}"/>
                      </a:ext>
                    </a:extLst>
                  </p:cNvPr>
                  <p:cNvSpPr/>
                  <p:nvPr/>
                </p:nvSpPr>
                <p:spPr bwMode="auto">
                  <a:xfrm>
                    <a:off x="9244013" y="5537200"/>
                    <a:ext cx="65088" cy="147638"/>
                  </a:xfrm>
                  <a:custGeom>
                    <a:avLst/>
                    <a:gdLst>
                      <a:gd name="T0" fmla="*/ 41 w 41"/>
                      <a:gd name="T1" fmla="*/ 21 h 93"/>
                      <a:gd name="T2" fmla="*/ 0 w 41"/>
                      <a:gd name="T3" fmla="*/ 0 h 93"/>
                      <a:gd name="T4" fmla="*/ 0 w 41"/>
                      <a:gd name="T5" fmla="*/ 81 h 93"/>
                      <a:gd name="T6" fmla="*/ 41 w 41"/>
                      <a:gd name="T7" fmla="*/ 93 h 93"/>
                      <a:gd name="T8" fmla="*/ 41 w 41"/>
                      <a:gd name="T9" fmla="*/ 21 h 93"/>
                    </a:gdLst>
                    <a:ahLst/>
                    <a:cxnLst>
                      <a:cxn ang="0">
                        <a:pos x="T0" y="T1"/>
                      </a:cxn>
                      <a:cxn ang="0">
                        <a:pos x="T2" y="T3"/>
                      </a:cxn>
                      <a:cxn ang="0">
                        <a:pos x="T4" y="T5"/>
                      </a:cxn>
                      <a:cxn ang="0">
                        <a:pos x="T6" y="T7"/>
                      </a:cxn>
                      <a:cxn ang="0">
                        <a:pos x="T8" y="T9"/>
                      </a:cxn>
                    </a:cxnLst>
                    <a:rect l="0" t="0" r="r" b="b"/>
                    <a:pathLst>
                      <a:path w="41" h="93">
                        <a:moveTo>
                          <a:pt x="41" y="21"/>
                        </a:moveTo>
                        <a:lnTo>
                          <a:pt x="0" y="0"/>
                        </a:lnTo>
                        <a:lnTo>
                          <a:pt x="0" y="81"/>
                        </a:lnTo>
                        <a:lnTo>
                          <a:pt x="41" y="93"/>
                        </a:lnTo>
                        <a:lnTo>
                          <a:pt x="41"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21" name="íṥ1í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2B78BCE-AAA9-4303-BA30-813688BF6163}"/>
                      </a:ext>
                    </a:extLst>
                  </p:cNvPr>
                  <p:cNvSpPr/>
                  <p:nvPr/>
                </p:nvSpPr>
                <p:spPr bwMode="auto">
                  <a:xfrm>
                    <a:off x="9244013" y="5694363"/>
                    <a:ext cx="65088" cy="128588"/>
                  </a:xfrm>
                  <a:custGeom>
                    <a:avLst/>
                    <a:gdLst>
                      <a:gd name="T0" fmla="*/ 41 w 41"/>
                      <a:gd name="T1" fmla="*/ 9 h 81"/>
                      <a:gd name="T2" fmla="*/ 0 w 41"/>
                      <a:gd name="T3" fmla="*/ 0 h 81"/>
                      <a:gd name="T4" fmla="*/ 0 w 41"/>
                      <a:gd name="T5" fmla="*/ 80 h 81"/>
                      <a:gd name="T6" fmla="*/ 41 w 41"/>
                      <a:gd name="T7" fmla="*/ 81 h 81"/>
                      <a:gd name="T8" fmla="*/ 41 w 41"/>
                      <a:gd name="T9" fmla="*/ 9 h 81"/>
                    </a:gdLst>
                    <a:ahLst/>
                    <a:cxnLst>
                      <a:cxn ang="0">
                        <a:pos x="T0" y="T1"/>
                      </a:cxn>
                      <a:cxn ang="0">
                        <a:pos x="T2" y="T3"/>
                      </a:cxn>
                      <a:cxn ang="0">
                        <a:pos x="T4" y="T5"/>
                      </a:cxn>
                      <a:cxn ang="0">
                        <a:pos x="T6" y="T7"/>
                      </a:cxn>
                      <a:cxn ang="0">
                        <a:pos x="T8" y="T9"/>
                      </a:cxn>
                    </a:cxnLst>
                    <a:rect l="0" t="0" r="r" b="b"/>
                    <a:pathLst>
                      <a:path w="41" h="81">
                        <a:moveTo>
                          <a:pt x="41" y="9"/>
                        </a:moveTo>
                        <a:lnTo>
                          <a:pt x="0" y="0"/>
                        </a:lnTo>
                        <a:lnTo>
                          <a:pt x="0" y="80"/>
                        </a:lnTo>
                        <a:lnTo>
                          <a:pt x="41" y="81"/>
                        </a:lnTo>
                        <a:lnTo>
                          <a:pt x="41" y="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grpSp>
            <p:nvGrpSpPr>
              <p:cNvPr id="266" name="îŝḻï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C8EAA04-4485-4333-BFE1-9F925759CFF2}"/>
                  </a:ext>
                </a:extLst>
              </p:cNvPr>
              <p:cNvGrpSpPr/>
              <p:nvPr/>
            </p:nvGrpSpPr>
            <p:grpSpPr>
              <a:xfrm>
                <a:off x="3444081" y="4362451"/>
                <a:ext cx="1309688" cy="1651000"/>
                <a:chOff x="3444081" y="4362451"/>
                <a:chExt cx="1309688" cy="1651000"/>
              </a:xfrm>
            </p:grpSpPr>
            <p:grpSp>
              <p:nvGrpSpPr>
                <p:cNvPr id="364" name="îṣľí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C798D6B-57FA-460F-8211-7CA383F86A15}"/>
                    </a:ext>
                  </a:extLst>
                </p:cNvPr>
                <p:cNvGrpSpPr/>
                <p:nvPr/>
              </p:nvGrpSpPr>
              <p:grpSpPr>
                <a:xfrm>
                  <a:off x="3945731" y="4362451"/>
                  <a:ext cx="808038" cy="1643062"/>
                  <a:chOff x="3551238" y="4167188"/>
                  <a:chExt cx="808038" cy="1643062"/>
                </a:xfrm>
                <a:solidFill>
                  <a:schemeClr val="accent2"/>
                </a:solidFill>
              </p:grpSpPr>
              <p:sp>
                <p:nvSpPr>
                  <p:cNvPr id="384" name="íśļí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E839A02-1023-4848-A47E-E71DDB3B30AE}"/>
                      </a:ext>
                    </a:extLst>
                  </p:cNvPr>
                  <p:cNvSpPr/>
                  <p:nvPr/>
                </p:nvSpPr>
                <p:spPr bwMode="auto">
                  <a:xfrm>
                    <a:off x="4129088" y="5578475"/>
                    <a:ext cx="230188"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5" name="ïšḻí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EE9FA3F-6C69-431D-9ABF-840C4A419EFD}"/>
                      </a:ext>
                    </a:extLst>
                  </p:cNvPr>
                  <p:cNvSpPr/>
                  <p:nvPr/>
                </p:nvSpPr>
                <p:spPr bwMode="auto">
                  <a:xfrm>
                    <a:off x="4129088" y="5297488"/>
                    <a:ext cx="230188" cy="230188"/>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6" name="îśľi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0A3E140-9583-40E3-B6F0-75F894EE5FEA}"/>
                      </a:ext>
                    </a:extLst>
                  </p:cNvPr>
                  <p:cNvSpPr/>
                  <p:nvPr/>
                </p:nvSpPr>
                <p:spPr bwMode="auto">
                  <a:xfrm>
                    <a:off x="4129088" y="5014913"/>
                    <a:ext cx="230188"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7" name="ïṥ1i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F322A7B-AA10-4A68-8C09-73ACF127CBB1}"/>
                      </a:ext>
                    </a:extLst>
                  </p:cNvPr>
                  <p:cNvSpPr/>
                  <p:nvPr/>
                </p:nvSpPr>
                <p:spPr bwMode="auto">
                  <a:xfrm>
                    <a:off x="4129088" y="4732338"/>
                    <a:ext cx="230188"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8" name="íŝlí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FE486D8-B3BE-4EC9-BE4E-3230932022F7}"/>
                      </a:ext>
                    </a:extLst>
                  </p:cNvPr>
                  <p:cNvSpPr/>
                  <p:nvPr/>
                </p:nvSpPr>
                <p:spPr bwMode="auto">
                  <a:xfrm>
                    <a:off x="4129088" y="4449763"/>
                    <a:ext cx="230188"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9" name="í$ḷi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E6F561D-30FC-4C3E-A79A-D0E15419C8EA}"/>
                      </a:ext>
                    </a:extLst>
                  </p:cNvPr>
                  <p:cNvSpPr/>
                  <p:nvPr/>
                </p:nvSpPr>
                <p:spPr bwMode="auto">
                  <a:xfrm>
                    <a:off x="4129088" y="4167188"/>
                    <a:ext cx="230188"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0" name="íśḻi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A33E9C9-100C-45B1-9C48-CC4CB98921B1}"/>
                      </a:ext>
                    </a:extLst>
                  </p:cNvPr>
                  <p:cNvSpPr/>
                  <p:nvPr/>
                </p:nvSpPr>
                <p:spPr bwMode="auto">
                  <a:xfrm>
                    <a:off x="3840163" y="5578475"/>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1" name="iṥ1í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8947CBF-C6E8-436D-9928-7349C902CACF}"/>
                      </a:ext>
                    </a:extLst>
                  </p:cNvPr>
                  <p:cNvSpPr/>
                  <p:nvPr/>
                </p:nvSpPr>
                <p:spPr bwMode="auto">
                  <a:xfrm>
                    <a:off x="3840163" y="5297488"/>
                    <a:ext cx="231775" cy="230188"/>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2" name="ïṡli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52A19A3-D04A-4660-B95E-16B3D375A717}"/>
                      </a:ext>
                    </a:extLst>
                  </p:cNvPr>
                  <p:cNvSpPr/>
                  <p:nvPr/>
                </p:nvSpPr>
                <p:spPr bwMode="auto">
                  <a:xfrm>
                    <a:off x="3840163" y="5014913"/>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3" name="í$ļî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BBD6901-6F9D-4D4E-892F-350ACB85678B}"/>
                      </a:ext>
                    </a:extLst>
                  </p:cNvPr>
                  <p:cNvSpPr/>
                  <p:nvPr/>
                </p:nvSpPr>
                <p:spPr bwMode="auto">
                  <a:xfrm>
                    <a:off x="3840163" y="4732338"/>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4" name="íṥḻî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D16D780-427A-4E2B-A841-95A90530B890}"/>
                      </a:ext>
                    </a:extLst>
                  </p:cNvPr>
                  <p:cNvSpPr/>
                  <p:nvPr/>
                </p:nvSpPr>
                <p:spPr bwMode="auto">
                  <a:xfrm>
                    <a:off x="3840163" y="4449763"/>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5" name="îṩli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E3B23F4-FE56-41C0-8EA9-EA800824B4CF}"/>
                      </a:ext>
                    </a:extLst>
                  </p:cNvPr>
                  <p:cNvSpPr/>
                  <p:nvPr/>
                </p:nvSpPr>
                <p:spPr bwMode="auto">
                  <a:xfrm>
                    <a:off x="3840163" y="4167188"/>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6" name="iṧļï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9A11A28-3520-4992-82DD-4CE5C5CFCEF2}"/>
                      </a:ext>
                    </a:extLst>
                  </p:cNvPr>
                  <p:cNvSpPr/>
                  <p:nvPr/>
                </p:nvSpPr>
                <p:spPr bwMode="auto">
                  <a:xfrm>
                    <a:off x="3551238" y="5578475"/>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7" name="ïSľi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D55CBAB-4089-4648-9716-75D4592B3B62}"/>
                      </a:ext>
                    </a:extLst>
                  </p:cNvPr>
                  <p:cNvSpPr/>
                  <p:nvPr/>
                </p:nvSpPr>
                <p:spPr bwMode="auto">
                  <a:xfrm>
                    <a:off x="3551238" y="5297488"/>
                    <a:ext cx="231775" cy="230188"/>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8" name="ï$ḷi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0D91734-2E0F-4826-B810-F3CDA15089B6}"/>
                      </a:ext>
                    </a:extLst>
                  </p:cNvPr>
                  <p:cNvSpPr/>
                  <p:nvPr/>
                </p:nvSpPr>
                <p:spPr bwMode="auto">
                  <a:xfrm>
                    <a:off x="3551238" y="5014913"/>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99" name="ïŝlí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A212D06-7560-49E1-84FF-572E85F494AE}"/>
                      </a:ext>
                    </a:extLst>
                  </p:cNvPr>
                  <p:cNvSpPr/>
                  <p:nvPr/>
                </p:nvSpPr>
                <p:spPr bwMode="auto">
                  <a:xfrm>
                    <a:off x="3551238" y="4732338"/>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0" name="iṩľï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0EA55CC-B7B1-40AF-B53D-284C2C1144B4}"/>
                      </a:ext>
                    </a:extLst>
                  </p:cNvPr>
                  <p:cNvSpPr/>
                  <p:nvPr/>
                </p:nvSpPr>
                <p:spPr bwMode="auto">
                  <a:xfrm>
                    <a:off x="3551238" y="4449763"/>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01" name="ïŝļi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6970654-D978-4679-AF6B-F1C04BD1BE19}"/>
                      </a:ext>
                    </a:extLst>
                  </p:cNvPr>
                  <p:cNvSpPr/>
                  <p:nvPr/>
                </p:nvSpPr>
                <p:spPr bwMode="auto">
                  <a:xfrm>
                    <a:off x="3551238" y="4167188"/>
                    <a:ext cx="231775" cy="231775"/>
                  </a:xfrm>
                  <a:prstGeom prst="rect">
                    <a:avLst/>
                  </a:prstGeom>
                  <a:grp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365" name="íšľí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7C332EF-A21D-492E-82FF-F22C7F592066}"/>
                    </a:ext>
                  </a:extLst>
                </p:cNvPr>
                <p:cNvGrpSpPr/>
                <p:nvPr/>
              </p:nvGrpSpPr>
              <p:grpSpPr>
                <a:xfrm>
                  <a:off x="3444081" y="4362451"/>
                  <a:ext cx="452437" cy="1651000"/>
                  <a:chOff x="3049588" y="4167188"/>
                  <a:chExt cx="452437" cy="1651000"/>
                </a:xfrm>
                <a:solidFill>
                  <a:schemeClr val="bg1">
                    <a:lumMod val="95000"/>
                  </a:schemeClr>
                </a:solidFill>
              </p:grpSpPr>
              <p:sp>
                <p:nvSpPr>
                  <p:cNvPr id="366" name="iślí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E50EDB6-90CA-48A9-B98F-8EB1AF1AFAAB}"/>
                      </a:ext>
                    </a:extLst>
                  </p:cNvPr>
                  <p:cNvSpPr/>
                  <p:nvPr/>
                </p:nvSpPr>
                <p:spPr bwMode="auto">
                  <a:xfrm>
                    <a:off x="3340100" y="4167188"/>
                    <a:ext cx="161925" cy="355600"/>
                  </a:xfrm>
                  <a:custGeom>
                    <a:avLst/>
                    <a:gdLst>
                      <a:gd name="T0" fmla="*/ 0 w 102"/>
                      <a:gd name="T1" fmla="*/ 91 h 224"/>
                      <a:gd name="T2" fmla="*/ 102 w 102"/>
                      <a:gd name="T3" fmla="*/ 0 h 224"/>
                      <a:gd name="T4" fmla="*/ 102 w 102"/>
                      <a:gd name="T5" fmla="*/ 146 h 224"/>
                      <a:gd name="T6" fmla="*/ 0 w 102"/>
                      <a:gd name="T7" fmla="*/ 224 h 224"/>
                      <a:gd name="T8" fmla="*/ 0 w 102"/>
                      <a:gd name="T9" fmla="*/ 91 h 224"/>
                    </a:gdLst>
                    <a:ahLst/>
                    <a:cxnLst>
                      <a:cxn ang="0">
                        <a:pos x="T0" y="T1"/>
                      </a:cxn>
                      <a:cxn ang="0">
                        <a:pos x="T2" y="T3"/>
                      </a:cxn>
                      <a:cxn ang="0">
                        <a:pos x="T4" y="T5"/>
                      </a:cxn>
                      <a:cxn ang="0">
                        <a:pos x="T6" y="T7"/>
                      </a:cxn>
                      <a:cxn ang="0">
                        <a:pos x="T8" y="T9"/>
                      </a:cxn>
                    </a:cxnLst>
                    <a:rect l="0" t="0" r="r" b="b"/>
                    <a:pathLst>
                      <a:path w="102" h="224">
                        <a:moveTo>
                          <a:pt x="0" y="91"/>
                        </a:moveTo>
                        <a:lnTo>
                          <a:pt x="102" y="0"/>
                        </a:lnTo>
                        <a:lnTo>
                          <a:pt x="102" y="146"/>
                        </a:lnTo>
                        <a:lnTo>
                          <a:pt x="0" y="224"/>
                        </a:lnTo>
                        <a:lnTo>
                          <a:pt x="0" y="9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7" name="iṡḻ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3C5BB8D-0DA9-48E6-B836-BDE562E5369C}"/>
                      </a:ext>
                    </a:extLst>
                  </p:cNvPr>
                  <p:cNvSpPr/>
                  <p:nvPr/>
                </p:nvSpPr>
                <p:spPr bwMode="auto">
                  <a:xfrm>
                    <a:off x="3340100" y="4449763"/>
                    <a:ext cx="161925" cy="330200"/>
                  </a:xfrm>
                  <a:custGeom>
                    <a:avLst/>
                    <a:gdLst>
                      <a:gd name="T0" fmla="*/ 0 w 102"/>
                      <a:gd name="T1" fmla="*/ 75 h 208"/>
                      <a:gd name="T2" fmla="*/ 102 w 102"/>
                      <a:gd name="T3" fmla="*/ 0 h 208"/>
                      <a:gd name="T4" fmla="*/ 102 w 102"/>
                      <a:gd name="T5" fmla="*/ 146 h 208"/>
                      <a:gd name="T6" fmla="*/ 0 w 102"/>
                      <a:gd name="T7" fmla="*/ 208 h 208"/>
                      <a:gd name="T8" fmla="*/ 0 w 102"/>
                      <a:gd name="T9" fmla="*/ 75 h 208"/>
                    </a:gdLst>
                    <a:ahLst/>
                    <a:cxnLst>
                      <a:cxn ang="0">
                        <a:pos x="T0" y="T1"/>
                      </a:cxn>
                      <a:cxn ang="0">
                        <a:pos x="T2" y="T3"/>
                      </a:cxn>
                      <a:cxn ang="0">
                        <a:pos x="T4" y="T5"/>
                      </a:cxn>
                      <a:cxn ang="0">
                        <a:pos x="T6" y="T7"/>
                      </a:cxn>
                      <a:cxn ang="0">
                        <a:pos x="T8" y="T9"/>
                      </a:cxn>
                    </a:cxnLst>
                    <a:rect l="0" t="0" r="r" b="b"/>
                    <a:pathLst>
                      <a:path w="102" h="208">
                        <a:moveTo>
                          <a:pt x="0" y="75"/>
                        </a:moveTo>
                        <a:lnTo>
                          <a:pt x="102" y="0"/>
                        </a:lnTo>
                        <a:lnTo>
                          <a:pt x="102" y="146"/>
                        </a:lnTo>
                        <a:lnTo>
                          <a:pt x="0" y="208"/>
                        </a:lnTo>
                        <a:lnTo>
                          <a:pt x="0"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8" name="íṩļí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35A92F0-06B8-4BF5-9962-6B496A733673}"/>
                      </a:ext>
                    </a:extLst>
                  </p:cNvPr>
                  <p:cNvSpPr/>
                  <p:nvPr/>
                </p:nvSpPr>
                <p:spPr bwMode="auto">
                  <a:xfrm>
                    <a:off x="3340100" y="4732338"/>
                    <a:ext cx="161925" cy="306388"/>
                  </a:xfrm>
                  <a:custGeom>
                    <a:avLst/>
                    <a:gdLst>
                      <a:gd name="T0" fmla="*/ 0 w 102"/>
                      <a:gd name="T1" fmla="*/ 59 h 193"/>
                      <a:gd name="T2" fmla="*/ 102 w 102"/>
                      <a:gd name="T3" fmla="*/ 0 h 193"/>
                      <a:gd name="T4" fmla="*/ 102 w 102"/>
                      <a:gd name="T5" fmla="*/ 146 h 193"/>
                      <a:gd name="T6" fmla="*/ 0 w 102"/>
                      <a:gd name="T7" fmla="*/ 193 h 193"/>
                      <a:gd name="T8" fmla="*/ 0 w 102"/>
                      <a:gd name="T9" fmla="*/ 59 h 193"/>
                    </a:gdLst>
                    <a:ahLst/>
                    <a:cxnLst>
                      <a:cxn ang="0">
                        <a:pos x="T0" y="T1"/>
                      </a:cxn>
                      <a:cxn ang="0">
                        <a:pos x="T2" y="T3"/>
                      </a:cxn>
                      <a:cxn ang="0">
                        <a:pos x="T4" y="T5"/>
                      </a:cxn>
                      <a:cxn ang="0">
                        <a:pos x="T6" y="T7"/>
                      </a:cxn>
                      <a:cxn ang="0">
                        <a:pos x="T8" y="T9"/>
                      </a:cxn>
                    </a:cxnLst>
                    <a:rect l="0" t="0" r="r" b="b"/>
                    <a:pathLst>
                      <a:path w="102" h="193">
                        <a:moveTo>
                          <a:pt x="0" y="59"/>
                        </a:moveTo>
                        <a:lnTo>
                          <a:pt x="102" y="0"/>
                        </a:lnTo>
                        <a:lnTo>
                          <a:pt x="102" y="146"/>
                        </a:lnTo>
                        <a:lnTo>
                          <a:pt x="0" y="193"/>
                        </a:lnTo>
                        <a:lnTo>
                          <a:pt x="0" y="5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9" name="ïṧ1i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B71CDD8-B48C-4C80-B262-B3AF63EC8C67}"/>
                      </a:ext>
                    </a:extLst>
                  </p:cNvPr>
                  <p:cNvSpPr/>
                  <p:nvPr/>
                </p:nvSpPr>
                <p:spPr bwMode="auto">
                  <a:xfrm>
                    <a:off x="3340100" y="5014913"/>
                    <a:ext cx="161925" cy="282575"/>
                  </a:xfrm>
                  <a:custGeom>
                    <a:avLst/>
                    <a:gdLst>
                      <a:gd name="T0" fmla="*/ 0 w 102"/>
                      <a:gd name="T1" fmla="*/ 44 h 178"/>
                      <a:gd name="T2" fmla="*/ 102 w 102"/>
                      <a:gd name="T3" fmla="*/ 0 h 178"/>
                      <a:gd name="T4" fmla="*/ 102 w 102"/>
                      <a:gd name="T5" fmla="*/ 146 h 178"/>
                      <a:gd name="T6" fmla="*/ 0 w 102"/>
                      <a:gd name="T7" fmla="*/ 178 h 178"/>
                      <a:gd name="T8" fmla="*/ 0 w 102"/>
                      <a:gd name="T9" fmla="*/ 44 h 178"/>
                    </a:gdLst>
                    <a:ahLst/>
                    <a:cxnLst>
                      <a:cxn ang="0">
                        <a:pos x="T0" y="T1"/>
                      </a:cxn>
                      <a:cxn ang="0">
                        <a:pos x="T2" y="T3"/>
                      </a:cxn>
                      <a:cxn ang="0">
                        <a:pos x="T4" y="T5"/>
                      </a:cxn>
                      <a:cxn ang="0">
                        <a:pos x="T6" y="T7"/>
                      </a:cxn>
                      <a:cxn ang="0">
                        <a:pos x="T8" y="T9"/>
                      </a:cxn>
                    </a:cxnLst>
                    <a:rect l="0" t="0" r="r" b="b"/>
                    <a:pathLst>
                      <a:path w="102" h="178">
                        <a:moveTo>
                          <a:pt x="0" y="44"/>
                        </a:moveTo>
                        <a:lnTo>
                          <a:pt x="102" y="0"/>
                        </a:lnTo>
                        <a:lnTo>
                          <a:pt x="102" y="146"/>
                        </a:lnTo>
                        <a:lnTo>
                          <a:pt x="0" y="178"/>
                        </a:lnTo>
                        <a:lnTo>
                          <a:pt x="0" y="4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0" name="îşl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48C14FD-3BF6-4CB5-BBFC-C5FEEEB1597A}"/>
                      </a:ext>
                    </a:extLst>
                  </p:cNvPr>
                  <p:cNvSpPr/>
                  <p:nvPr/>
                </p:nvSpPr>
                <p:spPr bwMode="auto">
                  <a:xfrm>
                    <a:off x="3340100" y="5297488"/>
                    <a:ext cx="161925" cy="257175"/>
                  </a:xfrm>
                  <a:custGeom>
                    <a:avLst/>
                    <a:gdLst>
                      <a:gd name="T0" fmla="*/ 0 w 102"/>
                      <a:gd name="T1" fmla="*/ 29 h 162"/>
                      <a:gd name="T2" fmla="*/ 102 w 102"/>
                      <a:gd name="T3" fmla="*/ 0 h 162"/>
                      <a:gd name="T4" fmla="*/ 102 w 102"/>
                      <a:gd name="T5" fmla="*/ 145 h 162"/>
                      <a:gd name="T6" fmla="*/ 0 w 102"/>
                      <a:gd name="T7" fmla="*/ 162 h 162"/>
                      <a:gd name="T8" fmla="*/ 0 w 102"/>
                      <a:gd name="T9" fmla="*/ 29 h 162"/>
                    </a:gdLst>
                    <a:ahLst/>
                    <a:cxnLst>
                      <a:cxn ang="0">
                        <a:pos x="T0" y="T1"/>
                      </a:cxn>
                      <a:cxn ang="0">
                        <a:pos x="T2" y="T3"/>
                      </a:cxn>
                      <a:cxn ang="0">
                        <a:pos x="T4" y="T5"/>
                      </a:cxn>
                      <a:cxn ang="0">
                        <a:pos x="T6" y="T7"/>
                      </a:cxn>
                      <a:cxn ang="0">
                        <a:pos x="T8" y="T9"/>
                      </a:cxn>
                    </a:cxnLst>
                    <a:rect l="0" t="0" r="r" b="b"/>
                    <a:pathLst>
                      <a:path w="102" h="162">
                        <a:moveTo>
                          <a:pt x="0" y="29"/>
                        </a:moveTo>
                        <a:lnTo>
                          <a:pt x="102" y="0"/>
                        </a:lnTo>
                        <a:lnTo>
                          <a:pt x="102" y="145"/>
                        </a:lnTo>
                        <a:lnTo>
                          <a:pt x="0" y="162"/>
                        </a:lnTo>
                        <a:lnTo>
                          <a:pt x="0" y="2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1" name="iṧ1ï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0574BEC-D2D8-4A07-B352-3B79DECC65F8}"/>
                      </a:ext>
                    </a:extLst>
                  </p:cNvPr>
                  <p:cNvSpPr/>
                  <p:nvPr/>
                </p:nvSpPr>
                <p:spPr bwMode="auto">
                  <a:xfrm>
                    <a:off x="3340100" y="5578475"/>
                    <a:ext cx="161925" cy="233363"/>
                  </a:xfrm>
                  <a:custGeom>
                    <a:avLst/>
                    <a:gdLst>
                      <a:gd name="T0" fmla="*/ 0 w 102"/>
                      <a:gd name="T1" fmla="*/ 14 h 147"/>
                      <a:gd name="T2" fmla="*/ 102 w 102"/>
                      <a:gd name="T3" fmla="*/ 0 h 147"/>
                      <a:gd name="T4" fmla="*/ 102 w 102"/>
                      <a:gd name="T5" fmla="*/ 146 h 147"/>
                      <a:gd name="T6" fmla="*/ 0 w 102"/>
                      <a:gd name="T7" fmla="*/ 147 h 147"/>
                      <a:gd name="T8" fmla="*/ 0 w 102"/>
                      <a:gd name="T9" fmla="*/ 14 h 147"/>
                    </a:gdLst>
                    <a:ahLst/>
                    <a:cxnLst>
                      <a:cxn ang="0">
                        <a:pos x="T0" y="T1"/>
                      </a:cxn>
                      <a:cxn ang="0">
                        <a:pos x="T2" y="T3"/>
                      </a:cxn>
                      <a:cxn ang="0">
                        <a:pos x="T4" y="T5"/>
                      </a:cxn>
                      <a:cxn ang="0">
                        <a:pos x="T6" y="T7"/>
                      </a:cxn>
                      <a:cxn ang="0">
                        <a:pos x="T8" y="T9"/>
                      </a:cxn>
                    </a:cxnLst>
                    <a:rect l="0" t="0" r="r" b="b"/>
                    <a:pathLst>
                      <a:path w="102" h="147">
                        <a:moveTo>
                          <a:pt x="0" y="14"/>
                        </a:moveTo>
                        <a:lnTo>
                          <a:pt x="102" y="0"/>
                        </a:lnTo>
                        <a:lnTo>
                          <a:pt x="102" y="146"/>
                        </a:lnTo>
                        <a:lnTo>
                          <a:pt x="0" y="147"/>
                        </a:lnTo>
                        <a:lnTo>
                          <a:pt x="0" y="1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2" name="îśḻi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E9FFD72-1DFF-4A0D-9011-E47B52060B2D}"/>
                      </a:ext>
                    </a:extLst>
                  </p:cNvPr>
                  <p:cNvSpPr/>
                  <p:nvPr/>
                </p:nvSpPr>
                <p:spPr bwMode="auto">
                  <a:xfrm>
                    <a:off x="3171825" y="4346575"/>
                    <a:ext cx="127000" cy="330200"/>
                  </a:xfrm>
                  <a:custGeom>
                    <a:avLst/>
                    <a:gdLst>
                      <a:gd name="T0" fmla="*/ 0 w 80"/>
                      <a:gd name="T1" fmla="*/ 90 h 208"/>
                      <a:gd name="T2" fmla="*/ 80 w 80"/>
                      <a:gd name="T3" fmla="*/ 0 h 208"/>
                      <a:gd name="T4" fmla="*/ 80 w 80"/>
                      <a:gd name="T5" fmla="*/ 130 h 208"/>
                      <a:gd name="T6" fmla="*/ 0 w 80"/>
                      <a:gd name="T7" fmla="*/ 208 h 208"/>
                      <a:gd name="T8" fmla="*/ 0 w 80"/>
                      <a:gd name="T9" fmla="*/ 90 h 208"/>
                    </a:gdLst>
                    <a:ahLst/>
                    <a:cxnLst>
                      <a:cxn ang="0">
                        <a:pos x="T0" y="T1"/>
                      </a:cxn>
                      <a:cxn ang="0">
                        <a:pos x="T2" y="T3"/>
                      </a:cxn>
                      <a:cxn ang="0">
                        <a:pos x="T4" y="T5"/>
                      </a:cxn>
                      <a:cxn ang="0">
                        <a:pos x="T6" y="T7"/>
                      </a:cxn>
                      <a:cxn ang="0">
                        <a:pos x="T8" y="T9"/>
                      </a:cxn>
                    </a:cxnLst>
                    <a:rect l="0" t="0" r="r" b="b"/>
                    <a:pathLst>
                      <a:path w="80" h="208">
                        <a:moveTo>
                          <a:pt x="0" y="90"/>
                        </a:moveTo>
                        <a:lnTo>
                          <a:pt x="80" y="0"/>
                        </a:lnTo>
                        <a:lnTo>
                          <a:pt x="80" y="130"/>
                        </a:lnTo>
                        <a:lnTo>
                          <a:pt x="0" y="208"/>
                        </a:lnTo>
                        <a:lnTo>
                          <a:pt x="0" y="9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3" name="îšḻî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7E9EFBE-C98D-4187-9C86-9F16A9A0835B}"/>
                      </a:ext>
                    </a:extLst>
                  </p:cNvPr>
                  <p:cNvSpPr/>
                  <p:nvPr/>
                </p:nvSpPr>
                <p:spPr bwMode="auto">
                  <a:xfrm>
                    <a:off x="3171825" y="4597400"/>
                    <a:ext cx="127000" cy="306388"/>
                  </a:xfrm>
                  <a:custGeom>
                    <a:avLst/>
                    <a:gdLst>
                      <a:gd name="T0" fmla="*/ 0 w 80"/>
                      <a:gd name="T1" fmla="*/ 75 h 193"/>
                      <a:gd name="T2" fmla="*/ 80 w 80"/>
                      <a:gd name="T3" fmla="*/ 0 h 193"/>
                      <a:gd name="T4" fmla="*/ 80 w 80"/>
                      <a:gd name="T5" fmla="*/ 131 h 193"/>
                      <a:gd name="T6" fmla="*/ 0 w 80"/>
                      <a:gd name="T7" fmla="*/ 193 h 193"/>
                      <a:gd name="T8" fmla="*/ 0 w 80"/>
                      <a:gd name="T9" fmla="*/ 75 h 193"/>
                    </a:gdLst>
                    <a:ahLst/>
                    <a:cxnLst>
                      <a:cxn ang="0">
                        <a:pos x="T0" y="T1"/>
                      </a:cxn>
                      <a:cxn ang="0">
                        <a:pos x="T2" y="T3"/>
                      </a:cxn>
                      <a:cxn ang="0">
                        <a:pos x="T4" y="T5"/>
                      </a:cxn>
                      <a:cxn ang="0">
                        <a:pos x="T6" y="T7"/>
                      </a:cxn>
                      <a:cxn ang="0">
                        <a:pos x="T8" y="T9"/>
                      </a:cxn>
                    </a:cxnLst>
                    <a:rect l="0" t="0" r="r" b="b"/>
                    <a:pathLst>
                      <a:path w="80" h="193">
                        <a:moveTo>
                          <a:pt x="0" y="75"/>
                        </a:moveTo>
                        <a:lnTo>
                          <a:pt x="80" y="0"/>
                        </a:lnTo>
                        <a:lnTo>
                          <a:pt x="80" y="131"/>
                        </a:lnTo>
                        <a:lnTo>
                          <a:pt x="0" y="193"/>
                        </a:lnTo>
                        <a:lnTo>
                          <a:pt x="0"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4" name="íṡľí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7F59D13-39F3-4AEA-B5C0-2F828DAB19D7}"/>
                      </a:ext>
                    </a:extLst>
                  </p:cNvPr>
                  <p:cNvSpPr/>
                  <p:nvPr/>
                </p:nvSpPr>
                <p:spPr bwMode="auto">
                  <a:xfrm>
                    <a:off x="3171825" y="4849813"/>
                    <a:ext cx="127000" cy="282575"/>
                  </a:xfrm>
                  <a:custGeom>
                    <a:avLst/>
                    <a:gdLst>
                      <a:gd name="T0" fmla="*/ 0 w 80"/>
                      <a:gd name="T1" fmla="*/ 60 h 178"/>
                      <a:gd name="T2" fmla="*/ 80 w 80"/>
                      <a:gd name="T3" fmla="*/ 0 h 178"/>
                      <a:gd name="T4" fmla="*/ 80 w 80"/>
                      <a:gd name="T5" fmla="*/ 130 h 178"/>
                      <a:gd name="T6" fmla="*/ 0 w 80"/>
                      <a:gd name="T7" fmla="*/ 178 h 178"/>
                      <a:gd name="T8" fmla="*/ 0 w 80"/>
                      <a:gd name="T9" fmla="*/ 60 h 178"/>
                    </a:gdLst>
                    <a:ahLst/>
                    <a:cxnLst>
                      <a:cxn ang="0">
                        <a:pos x="T0" y="T1"/>
                      </a:cxn>
                      <a:cxn ang="0">
                        <a:pos x="T2" y="T3"/>
                      </a:cxn>
                      <a:cxn ang="0">
                        <a:pos x="T4" y="T5"/>
                      </a:cxn>
                      <a:cxn ang="0">
                        <a:pos x="T6" y="T7"/>
                      </a:cxn>
                      <a:cxn ang="0">
                        <a:pos x="T8" y="T9"/>
                      </a:cxn>
                    </a:cxnLst>
                    <a:rect l="0" t="0" r="r" b="b"/>
                    <a:pathLst>
                      <a:path w="80" h="178">
                        <a:moveTo>
                          <a:pt x="0" y="60"/>
                        </a:moveTo>
                        <a:lnTo>
                          <a:pt x="80" y="0"/>
                        </a:lnTo>
                        <a:lnTo>
                          <a:pt x="80" y="130"/>
                        </a:lnTo>
                        <a:lnTo>
                          <a:pt x="0" y="178"/>
                        </a:lnTo>
                        <a:lnTo>
                          <a:pt x="0" y="6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5" name="îSļï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C931731-AE91-4DBC-BEFA-52D6053E2F3A}"/>
                      </a:ext>
                    </a:extLst>
                  </p:cNvPr>
                  <p:cNvSpPr/>
                  <p:nvPr/>
                </p:nvSpPr>
                <p:spPr bwMode="auto">
                  <a:xfrm>
                    <a:off x="3171825" y="5102225"/>
                    <a:ext cx="127000" cy="257175"/>
                  </a:xfrm>
                  <a:custGeom>
                    <a:avLst/>
                    <a:gdLst>
                      <a:gd name="T0" fmla="*/ 0 w 80"/>
                      <a:gd name="T1" fmla="*/ 44 h 162"/>
                      <a:gd name="T2" fmla="*/ 80 w 80"/>
                      <a:gd name="T3" fmla="*/ 0 h 162"/>
                      <a:gd name="T4" fmla="*/ 80 w 80"/>
                      <a:gd name="T5" fmla="*/ 130 h 162"/>
                      <a:gd name="T6" fmla="*/ 0 w 80"/>
                      <a:gd name="T7" fmla="*/ 162 h 162"/>
                      <a:gd name="T8" fmla="*/ 0 w 80"/>
                      <a:gd name="T9" fmla="*/ 44 h 162"/>
                    </a:gdLst>
                    <a:ahLst/>
                    <a:cxnLst>
                      <a:cxn ang="0">
                        <a:pos x="T0" y="T1"/>
                      </a:cxn>
                      <a:cxn ang="0">
                        <a:pos x="T2" y="T3"/>
                      </a:cxn>
                      <a:cxn ang="0">
                        <a:pos x="T4" y="T5"/>
                      </a:cxn>
                      <a:cxn ang="0">
                        <a:pos x="T6" y="T7"/>
                      </a:cxn>
                      <a:cxn ang="0">
                        <a:pos x="T8" y="T9"/>
                      </a:cxn>
                    </a:cxnLst>
                    <a:rect l="0" t="0" r="r" b="b"/>
                    <a:pathLst>
                      <a:path w="80" h="162">
                        <a:moveTo>
                          <a:pt x="0" y="44"/>
                        </a:moveTo>
                        <a:lnTo>
                          <a:pt x="80" y="0"/>
                        </a:lnTo>
                        <a:lnTo>
                          <a:pt x="80" y="130"/>
                        </a:lnTo>
                        <a:lnTo>
                          <a:pt x="0" y="162"/>
                        </a:lnTo>
                        <a:lnTo>
                          <a:pt x="0" y="4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6" name="ïṥ1ï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26CDE34-20C7-45E3-AC68-6FEF7291AAFE}"/>
                      </a:ext>
                    </a:extLst>
                  </p:cNvPr>
                  <p:cNvSpPr/>
                  <p:nvPr/>
                </p:nvSpPr>
                <p:spPr bwMode="auto">
                  <a:xfrm>
                    <a:off x="3171825" y="5353050"/>
                    <a:ext cx="127000" cy="234950"/>
                  </a:xfrm>
                  <a:custGeom>
                    <a:avLst/>
                    <a:gdLst>
                      <a:gd name="T0" fmla="*/ 0 w 80"/>
                      <a:gd name="T1" fmla="*/ 30 h 148"/>
                      <a:gd name="T2" fmla="*/ 80 w 80"/>
                      <a:gd name="T3" fmla="*/ 0 h 148"/>
                      <a:gd name="T4" fmla="*/ 80 w 80"/>
                      <a:gd name="T5" fmla="*/ 131 h 148"/>
                      <a:gd name="T6" fmla="*/ 0 w 80"/>
                      <a:gd name="T7" fmla="*/ 148 h 148"/>
                      <a:gd name="T8" fmla="*/ 0 w 80"/>
                      <a:gd name="T9" fmla="*/ 30 h 148"/>
                    </a:gdLst>
                    <a:ahLst/>
                    <a:cxnLst>
                      <a:cxn ang="0">
                        <a:pos x="T0" y="T1"/>
                      </a:cxn>
                      <a:cxn ang="0">
                        <a:pos x="T2" y="T3"/>
                      </a:cxn>
                      <a:cxn ang="0">
                        <a:pos x="T4" y="T5"/>
                      </a:cxn>
                      <a:cxn ang="0">
                        <a:pos x="T6" y="T7"/>
                      </a:cxn>
                      <a:cxn ang="0">
                        <a:pos x="T8" y="T9"/>
                      </a:cxn>
                    </a:cxnLst>
                    <a:rect l="0" t="0" r="r" b="b"/>
                    <a:pathLst>
                      <a:path w="80" h="148">
                        <a:moveTo>
                          <a:pt x="0" y="30"/>
                        </a:moveTo>
                        <a:lnTo>
                          <a:pt x="80" y="0"/>
                        </a:lnTo>
                        <a:lnTo>
                          <a:pt x="80" y="131"/>
                        </a:lnTo>
                        <a:lnTo>
                          <a:pt x="0" y="148"/>
                        </a:lnTo>
                        <a:lnTo>
                          <a:pt x="0" y="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7" name="ïṩľi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0D6F600-277B-428B-A493-CE1128B53D63}"/>
                      </a:ext>
                    </a:extLst>
                  </p:cNvPr>
                  <p:cNvSpPr/>
                  <p:nvPr/>
                </p:nvSpPr>
                <p:spPr bwMode="auto">
                  <a:xfrm>
                    <a:off x="3171825" y="5605463"/>
                    <a:ext cx="127000" cy="209550"/>
                  </a:xfrm>
                  <a:custGeom>
                    <a:avLst/>
                    <a:gdLst>
                      <a:gd name="T0" fmla="*/ 0 w 80"/>
                      <a:gd name="T1" fmla="*/ 14 h 132"/>
                      <a:gd name="T2" fmla="*/ 80 w 80"/>
                      <a:gd name="T3" fmla="*/ 0 h 132"/>
                      <a:gd name="T4" fmla="*/ 80 w 80"/>
                      <a:gd name="T5" fmla="*/ 131 h 132"/>
                      <a:gd name="T6" fmla="*/ 0 w 80"/>
                      <a:gd name="T7" fmla="*/ 132 h 132"/>
                      <a:gd name="T8" fmla="*/ 0 w 80"/>
                      <a:gd name="T9" fmla="*/ 14 h 132"/>
                    </a:gdLst>
                    <a:ahLst/>
                    <a:cxnLst>
                      <a:cxn ang="0">
                        <a:pos x="T0" y="T1"/>
                      </a:cxn>
                      <a:cxn ang="0">
                        <a:pos x="T2" y="T3"/>
                      </a:cxn>
                      <a:cxn ang="0">
                        <a:pos x="T4" y="T5"/>
                      </a:cxn>
                      <a:cxn ang="0">
                        <a:pos x="T6" y="T7"/>
                      </a:cxn>
                      <a:cxn ang="0">
                        <a:pos x="T8" y="T9"/>
                      </a:cxn>
                    </a:cxnLst>
                    <a:rect l="0" t="0" r="r" b="b"/>
                    <a:pathLst>
                      <a:path w="80" h="132">
                        <a:moveTo>
                          <a:pt x="0" y="14"/>
                        </a:moveTo>
                        <a:lnTo>
                          <a:pt x="80" y="0"/>
                        </a:lnTo>
                        <a:lnTo>
                          <a:pt x="80" y="131"/>
                        </a:lnTo>
                        <a:lnTo>
                          <a:pt x="0" y="132"/>
                        </a:lnTo>
                        <a:lnTo>
                          <a:pt x="0" y="1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8" name="iŝļï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A1B54D1-F94D-4BE4-9BF6-BF57F4D4D8AD}"/>
                      </a:ext>
                    </a:extLst>
                  </p:cNvPr>
                  <p:cNvSpPr/>
                  <p:nvPr/>
                </p:nvSpPr>
                <p:spPr bwMode="auto">
                  <a:xfrm>
                    <a:off x="3049588" y="4524375"/>
                    <a:ext cx="90488" cy="306388"/>
                  </a:xfrm>
                  <a:custGeom>
                    <a:avLst/>
                    <a:gdLst>
                      <a:gd name="T0" fmla="*/ 0 w 57"/>
                      <a:gd name="T1" fmla="*/ 90 h 193"/>
                      <a:gd name="T2" fmla="*/ 57 w 57"/>
                      <a:gd name="T3" fmla="*/ 0 h 193"/>
                      <a:gd name="T4" fmla="*/ 57 w 57"/>
                      <a:gd name="T5" fmla="*/ 115 h 193"/>
                      <a:gd name="T6" fmla="*/ 0 w 57"/>
                      <a:gd name="T7" fmla="*/ 193 h 193"/>
                      <a:gd name="T8" fmla="*/ 0 w 57"/>
                      <a:gd name="T9" fmla="*/ 90 h 193"/>
                    </a:gdLst>
                    <a:ahLst/>
                    <a:cxnLst>
                      <a:cxn ang="0">
                        <a:pos x="T0" y="T1"/>
                      </a:cxn>
                      <a:cxn ang="0">
                        <a:pos x="T2" y="T3"/>
                      </a:cxn>
                      <a:cxn ang="0">
                        <a:pos x="T4" y="T5"/>
                      </a:cxn>
                      <a:cxn ang="0">
                        <a:pos x="T6" y="T7"/>
                      </a:cxn>
                      <a:cxn ang="0">
                        <a:pos x="T8" y="T9"/>
                      </a:cxn>
                    </a:cxnLst>
                    <a:rect l="0" t="0" r="r" b="b"/>
                    <a:pathLst>
                      <a:path w="57" h="193">
                        <a:moveTo>
                          <a:pt x="0" y="90"/>
                        </a:moveTo>
                        <a:lnTo>
                          <a:pt x="57" y="0"/>
                        </a:lnTo>
                        <a:lnTo>
                          <a:pt x="57" y="115"/>
                        </a:lnTo>
                        <a:lnTo>
                          <a:pt x="0" y="193"/>
                        </a:lnTo>
                        <a:lnTo>
                          <a:pt x="0" y="9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79" name="îsľï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E700BCC-E686-4990-A6C3-C06FAB6F5DD8}"/>
                      </a:ext>
                    </a:extLst>
                  </p:cNvPr>
                  <p:cNvSpPr/>
                  <p:nvPr/>
                </p:nvSpPr>
                <p:spPr bwMode="auto">
                  <a:xfrm>
                    <a:off x="3049588" y="4746625"/>
                    <a:ext cx="90488" cy="280988"/>
                  </a:xfrm>
                  <a:custGeom>
                    <a:avLst/>
                    <a:gdLst>
                      <a:gd name="T0" fmla="*/ 0 w 57"/>
                      <a:gd name="T1" fmla="*/ 75 h 177"/>
                      <a:gd name="T2" fmla="*/ 57 w 57"/>
                      <a:gd name="T3" fmla="*/ 0 h 177"/>
                      <a:gd name="T4" fmla="*/ 57 w 57"/>
                      <a:gd name="T5" fmla="*/ 115 h 177"/>
                      <a:gd name="T6" fmla="*/ 0 w 57"/>
                      <a:gd name="T7" fmla="*/ 177 h 177"/>
                      <a:gd name="T8" fmla="*/ 0 w 57"/>
                      <a:gd name="T9" fmla="*/ 75 h 177"/>
                    </a:gdLst>
                    <a:ahLst/>
                    <a:cxnLst>
                      <a:cxn ang="0">
                        <a:pos x="T0" y="T1"/>
                      </a:cxn>
                      <a:cxn ang="0">
                        <a:pos x="T2" y="T3"/>
                      </a:cxn>
                      <a:cxn ang="0">
                        <a:pos x="T4" y="T5"/>
                      </a:cxn>
                      <a:cxn ang="0">
                        <a:pos x="T6" y="T7"/>
                      </a:cxn>
                      <a:cxn ang="0">
                        <a:pos x="T8" y="T9"/>
                      </a:cxn>
                    </a:cxnLst>
                    <a:rect l="0" t="0" r="r" b="b"/>
                    <a:pathLst>
                      <a:path w="57" h="177">
                        <a:moveTo>
                          <a:pt x="0" y="75"/>
                        </a:moveTo>
                        <a:lnTo>
                          <a:pt x="57" y="0"/>
                        </a:lnTo>
                        <a:lnTo>
                          <a:pt x="57" y="115"/>
                        </a:lnTo>
                        <a:lnTo>
                          <a:pt x="0" y="177"/>
                        </a:lnTo>
                        <a:lnTo>
                          <a:pt x="0" y="7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0" name="îṣľî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C43C191-9754-4BAB-8FC5-BFE012BAC0BB}"/>
                      </a:ext>
                    </a:extLst>
                  </p:cNvPr>
                  <p:cNvSpPr/>
                  <p:nvPr/>
                </p:nvSpPr>
                <p:spPr bwMode="auto">
                  <a:xfrm>
                    <a:off x="3049588" y="4968875"/>
                    <a:ext cx="90488" cy="257175"/>
                  </a:xfrm>
                  <a:custGeom>
                    <a:avLst/>
                    <a:gdLst>
                      <a:gd name="T0" fmla="*/ 0 w 57"/>
                      <a:gd name="T1" fmla="*/ 59 h 162"/>
                      <a:gd name="T2" fmla="*/ 57 w 57"/>
                      <a:gd name="T3" fmla="*/ 0 h 162"/>
                      <a:gd name="T4" fmla="*/ 57 w 57"/>
                      <a:gd name="T5" fmla="*/ 114 h 162"/>
                      <a:gd name="T6" fmla="*/ 0 w 57"/>
                      <a:gd name="T7" fmla="*/ 162 h 162"/>
                      <a:gd name="T8" fmla="*/ 0 w 57"/>
                      <a:gd name="T9" fmla="*/ 59 h 162"/>
                    </a:gdLst>
                    <a:ahLst/>
                    <a:cxnLst>
                      <a:cxn ang="0">
                        <a:pos x="T0" y="T1"/>
                      </a:cxn>
                      <a:cxn ang="0">
                        <a:pos x="T2" y="T3"/>
                      </a:cxn>
                      <a:cxn ang="0">
                        <a:pos x="T4" y="T5"/>
                      </a:cxn>
                      <a:cxn ang="0">
                        <a:pos x="T6" y="T7"/>
                      </a:cxn>
                      <a:cxn ang="0">
                        <a:pos x="T8" y="T9"/>
                      </a:cxn>
                    </a:cxnLst>
                    <a:rect l="0" t="0" r="r" b="b"/>
                    <a:pathLst>
                      <a:path w="57" h="162">
                        <a:moveTo>
                          <a:pt x="0" y="59"/>
                        </a:moveTo>
                        <a:lnTo>
                          <a:pt x="57" y="0"/>
                        </a:lnTo>
                        <a:lnTo>
                          <a:pt x="57" y="114"/>
                        </a:lnTo>
                        <a:lnTo>
                          <a:pt x="0" y="162"/>
                        </a:lnTo>
                        <a:lnTo>
                          <a:pt x="0" y="5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1" name="iŝļí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EA2CEF9-4C68-4E4F-99B7-53B499B775AE}"/>
                      </a:ext>
                    </a:extLst>
                  </p:cNvPr>
                  <p:cNvSpPr/>
                  <p:nvPr/>
                </p:nvSpPr>
                <p:spPr bwMode="auto">
                  <a:xfrm>
                    <a:off x="3049588" y="5189538"/>
                    <a:ext cx="90488" cy="233363"/>
                  </a:xfrm>
                  <a:custGeom>
                    <a:avLst/>
                    <a:gdLst>
                      <a:gd name="T0" fmla="*/ 0 w 57"/>
                      <a:gd name="T1" fmla="*/ 45 h 147"/>
                      <a:gd name="T2" fmla="*/ 57 w 57"/>
                      <a:gd name="T3" fmla="*/ 0 h 147"/>
                      <a:gd name="T4" fmla="*/ 57 w 57"/>
                      <a:gd name="T5" fmla="*/ 115 h 147"/>
                      <a:gd name="T6" fmla="*/ 0 w 57"/>
                      <a:gd name="T7" fmla="*/ 147 h 147"/>
                      <a:gd name="T8" fmla="*/ 0 w 57"/>
                      <a:gd name="T9" fmla="*/ 45 h 147"/>
                    </a:gdLst>
                    <a:ahLst/>
                    <a:cxnLst>
                      <a:cxn ang="0">
                        <a:pos x="T0" y="T1"/>
                      </a:cxn>
                      <a:cxn ang="0">
                        <a:pos x="T2" y="T3"/>
                      </a:cxn>
                      <a:cxn ang="0">
                        <a:pos x="T4" y="T5"/>
                      </a:cxn>
                      <a:cxn ang="0">
                        <a:pos x="T6" y="T7"/>
                      </a:cxn>
                      <a:cxn ang="0">
                        <a:pos x="T8" y="T9"/>
                      </a:cxn>
                    </a:cxnLst>
                    <a:rect l="0" t="0" r="r" b="b"/>
                    <a:pathLst>
                      <a:path w="57" h="147">
                        <a:moveTo>
                          <a:pt x="0" y="45"/>
                        </a:moveTo>
                        <a:lnTo>
                          <a:pt x="57" y="0"/>
                        </a:lnTo>
                        <a:lnTo>
                          <a:pt x="57" y="115"/>
                        </a:lnTo>
                        <a:lnTo>
                          <a:pt x="0" y="147"/>
                        </a:lnTo>
                        <a:lnTo>
                          <a:pt x="0" y="4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2" name="iṣļï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DA70C44-403E-497D-8332-F211649C335D}"/>
                      </a:ext>
                    </a:extLst>
                  </p:cNvPr>
                  <p:cNvSpPr/>
                  <p:nvPr/>
                </p:nvSpPr>
                <p:spPr bwMode="auto">
                  <a:xfrm>
                    <a:off x="3049588" y="5411788"/>
                    <a:ext cx="90488" cy="207963"/>
                  </a:xfrm>
                  <a:custGeom>
                    <a:avLst/>
                    <a:gdLst>
                      <a:gd name="T0" fmla="*/ 0 w 57"/>
                      <a:gd name="T1" fmla="*/ 29 h 131"/>
                      <a:gd name="T2" fmla="*/ 57 w 57"/>
                      <a:gd name="T3" fmla="*/ 0 h 131"/>
                      <a:gd name="T4" fmla="*/ 57 w 57"/>
                      <a:gd name="T5" fmla="*/ 115 h 131"/>
                      <a:gd name="T6" fmla="*/ 0 w 57"/>
                      <a:gd name="T7" fmla="*/ 131 h 131"/>
                      <a:gd name="T8" fmla="*/ 0 w 57"/>
                      <a:gd name="T9" fmla="*/ 29 h 131"/>
                    </a:gdLst>
                    <a:ahLst/>
                    <a:cxnLst>
                      <a:cxn ang="0">
                        <a:pos x="T0" y="T1"/>
                      </a:cxn>
                      <a:cxn ang="0">
                        <a:pos x="T2" y="T3"/>
                      </a:cxn>
                      <a:cxn ang="0">
                        <a:pos x="T4" y="T5"/>
                      </a:cxn>
                      <a:cxn ang="0">
                        <a:pos x="T6" y="T7"/>
                      </a:cxn>
                      <a:cxn ang="0">
                        <a:pos x="T8" y="T9"/>
                      </a:cxn>
                    </a:cxnLst>
                    <a:rect l="0" t="0" r="r" b="b"/>
                    <a:pathLst>
                      <a:path w="57" h="131">
                        <a:moveTo>
                          <a:pt x="0" y="29"/>
                        </a:moveTo>
                        <a:lnTo>
                          <a:pt x="57" y="0"/>
                        </a:lnTo>
                        <a:lnTo>
                          <a:pt x="57" y="115"/>
                        </a:lnTo>
                        <a:lnTo>
                          <a:pt x="0" y="131"/>
                        </a:lnTo>
                        <a:lnTo>
                          <a:pt x="0" y="2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83" name="ïśļí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56BF1D3-9297-4628-A1F2-6C13D635118A}"/>
                      </a:ext>
                    </a:extLst>
                  </p:cNvPr>
                  <p:cNvSpPr/>
                  <p:nvPr/>
                </p:nvSpPr>
                <p:spPr bwMode="auto">
                  <a:xfrm>
                    <a:off x="3049588" y="5634038"/>
                    <a:ext cx="90488" cy="184150"/>
                  </a:xfrm>
                  <a:custGeom>
                    <a:avLst/>
                    <a:gdLst>
                      <a:gd name="T0" fmla="*/ 0 w 57"/>
                      <a:gd name="T1" fmla="*/ 13 h 116"/>
                      <a:gd name="T2" fmla="*/ 57 w 57"/>
                      <a:gd name="T3" fmla="*/ 0 h 116"/>
                      <a:gd name="T4" fmla="*/ 57 w 57"/>
                      <a:gd name="T5" fmla="*/ 114 h 116"/>
                      <a:gd name="T6" fmla="*/ 0 w 57"/>
                      <a:gd name="T7" fmla="*/ 116 h 116"/>
                      <a:gd name="T8" fmla="*/ 0 w 57"/>
                      <a:gd name="T9" fmla="*/ 13 h 116"/>
                    </a:gdLst>
                    <a:ahLst/>
                    <a:cxnLst>
                      <a:cxn ang="0">
                        <a:pos x="T0" y="T1"/>
                      </a:cxn>
                      <a:cxn ang="0">
                        <a:pos x="T2" y="T3"/>
                      </a:cxn>
                      <a:cxn ang="0">
                        <a:pos x="T4" y="T5"/>
                      </a:cxn>
                      <a:cxn ang="0">
                        <a:pos x="T6" y="T7"/>
                      </a:cxn>
                      <a:cxn ang="0">
                        <a:pos x="T8" y="T9"/>
                      </a:cxn>
                    </a:cxnLst>
                    <a:rect l="0" t="0" r="r" b="b"/>
                    <a:pathLst>
                      <a:path w="57" h="116">
                        <a:moveTo>
                          <a:pt x="0" y="13"/>
                        </a:moveTo>
                        <a:lnTo>
                          <a:pt x="57" y="0"/>
                        </a:lnTo>
                        <a:lnTo>
                          <a:pt x="57" y="114"/>
                        </a:lnTo>
                        <a:lnTo>
                          <a:pt x="0" y="116"/>
                        </a:lnTo>
                        <a:lnTo>
                          <a:pt x="0" y="1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grpSp>
            <p:nvGrpSpPr>
              <p:cNvPr id="267" name="íṧlï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670CFD3-A59E-4AE7-82DC-D4100D8CE4E0}"/>
                  </a:ext>
                </a:extLst>
              </p:cNvPr>
              <p:cNvGrpSpPr/>
              <p:nvPr/>
            </p:nvGrpSpPr>
            <p:grpSpPr>
              <a:xfrm>
                <a:off x="2488406" y="4859338"/>
                <a:ext cx="920750" cy="1158876"/>
                <a:chOff x="2488406" y="4859338"/>
                <a:chExt cx="920750" cy="1158876"/>
              </a:xfrm>
            </p:grpSpPr>
            <p:grpSp>
              <p:nvGrpSpPr>
                <p:cNvPr id="326" name="íṣḻi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DB6D25C-F358-4D28-9CE9-3364C07CBC39}"/>
                    </a:ext>
                  </a:extLst>
                </p:cNvPr>
                <p:cNvGrpSpPr/>
                <p:nvPr/>
              </p:nvGrpSpPr>
              <p:grpSpPr>
                <a:xfrm>
                  <a:off x="2842418" y="4859338"/>
                  <a:ext cx="566738" cy="1154113"/>
                  <a:chOff x="2447925" y="4664075"/>
                  <a:chExt cx="566738" cy="1154113"/>
                </a:xfrm>
                <a:solidFill>
                  <a:schemeClr val="accent2"/>
                </a:solidFill>
              </p:grpSpPr>
              <p:sp>
                <p:nvSpPr>
                  <p:cNvPr id="346" name="îšľ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5A55D1F-ABAD-4A98-94F2-AFD365B9A828}"/>
                      </a:ext>
                    </a:extLst>
                  </p:cNvPr>
                  <p:cNvSpPr/>
                  <p:nvPr/>
                </p:nvSpPr>
                <p:spPr bwMode="auto">
                  <a:xfrm>
                    <a:off x="2852738" y="56546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7" name="iṧ1i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919DBD4-82C5-4B74-B6A2-EE59AE51DA06}"/>
                      </a:ext>
                    </a:extLst>
                  </p:cNvPr>
                  <p:cNvSpPr/>
                  <p:nvPr/>
                </p:nvSpPr>
                <p:spPr bwMode="auto">
                  <a:xfrm>
                    <a:off x="2852738" y="5456238"/>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8" name="íS1í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C91AF3A-5797-43BB-B825-7023BB127D0B}"/>
                      </a:ext>
                    </a:extLst>
                  </p:cNvPr>
                  <p:cNvSpPr/>
                  <p:nvPr/>
                </p:nvSpPr>
                <p:spPr bwMode="auto">
                  <a:xfrm>
                    <a:off x="2852738" y="5259388"/>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9" name="íšli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F588AD5-B00C-4540-B472-814FEAA7DB42}"/>
                      </a:ext>
                    </a:extLst>
                  </p:cNvPr>
                  <p:cNvSpPr/>
                  <p:nvPr/>
                </p:nvSpPr>
                <p:spPr bwMode="auto">
                  <a:xfrm>
                    <a:off x="2852738" y="5060950"/>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0" name="íṣľí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7E3C538-4CDB-4381-8859-E0A9BEA00433}"/>
                      </a:ext>
                    </a:extLst>
                  </p:cNvPr>
                  <p:cNvSpPr/>
                  <p:nvPr/>
                </p:nvSpPr>
                <p:spPr bwMode="auto">
                  <a:xfrm>
                    <a:off x="2852738" y="4862513"/>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1" name="í$lî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7871DCE-E2BB-404B-BAC0-EA7B15D46B58}"/>
                      </a:ext>
                    </a:extLst>
                  </p:cNvPr>
                  <p:cNvSpPr/>
                  <p:nvPr/>
                </p:nvSpPr>
                <p:spPr bwMode="auto">
                  <a:xfrm>
                    <a:off x="2852738" y="46640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2" name="îṩļï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A727447-B5FB-4C07-B420-7986F5592572}"/>
                      </a:ext>
                    </a:extLst>
                  </p:cNvPr>
                  <p:cNvSpPr/>
                  <p:nvPr/>
                </p:nvSpPr>
                <p:spPr bwMode="auto">
                  <a:xfrm>
                    <a:off x="2651125" y="56546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3" name="íşlï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43926BC-2767-426A-B559-3FAEFC9938B8}"/>
                      </a:ext>
                    </a:extLst>
                  </p:cNvPr>
                  <p:cNvSpPr/>
                  <p:nvPr/>
                </p:nvSpPr>
                <p:spPr bwMode="auto">
                  <a:xfrm>
                    <a:off x="2651125" y="5456238"/>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4" name="ïṩlí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7E1B52D-00D9-4EAE-8837-A39A91568560}"/>
                      </a:ext>
                    </a:extLst>
                  </p:cNvPr>
                  <p:cNvSpPr/>
                  <p:nvPr/>
                </p:nvSpPr>
                <p:spPr bwMode="auto">
                  <a:xfrm>
                    <a:off x="2651125" y="5259388"/>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5" name="íŝlí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E85B1D7-537E-41A7-9887-207F5028D275}"/>
                      </a:ext>
                    </a:extLst>
                  </p:cNvPr>
                  <p:cNvSpPr/>
                  <p:nvPr/>
                </p:nvSpPr>
                <p:spPr bwMode="auto">
                  <a:xfrm>
                    <a:off x="2651125" y="5060950"/>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6" name="iṧḷi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56A3F15-AC25-4EF1-A05F-56634A8782E5}"/>
                      </a:ext>
                    </a:extLst>
                  </p:cNvPr>
                  <p:cNvSpPr/>
                  <p:nvPr/>
                </p:nvSpPr>
                <p:spPr bwMode="auto">
                  <a:xfrm>
                    <a:off x="2651125" y="4862513"/>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7" name="íṧ1îď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7FF042A-39A9-43EE-9184-10C9A5150E80}"/>
                      </a:ext>
                    </a:extLst>
                  </p:cNvPr>
                  <p:cNvSpPr/>
                  <p:nvPr/>
                </p:nvSpPr>
                <p:spPr bwMode="auto">
                  <a:xfrm>
                    <a:off x="2651125" y="46640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8" name="îṩḷî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70B8DAC-D019-4D09-8AB0-D26049C59D8B}"/>
                      </a:ext>
                    </a:extLst>
                  </p:cNvPr>
                  <p:cNvSpPr/>
                  <p:nvPr/>
                </p:nvSpPr>
                <p:spPr bwMode="auto">
                  <a:xfrm>
                    <a:off x="2447925" y="56546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59" name="ïṣ1ï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D7DC72F-E6CF-4510-8C17-AB953056F3D5}"/>
                      </a:ext>
                    </a:extLst>
                  </p:cNvPr>
                  <p:cNvSpPr/>
                  <p:nvPr/>
                </p:nvSpPr>
                <p:spPr bwMode="auto">
                  <a:xfrm>
                    <a:off x="2447925" y="5456238"/>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0" name="ïşlï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2211799-015A-4B09-A1B3-D92C55BC2645}"/>
                      </a:ext>
                    </a:extLst>
                  </p:cNvPr>
                  <p:cNvSpPr/>
                  <p:nvPr/>
                </p:nvSpPr>
                <p:spPr bwMode="auto">
                  <a:xfrm>
                    <a:off x="2447925" y="5259388"/>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1" name="iSlï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19933B2-F3D4-4AD9-A5E7-12B9AD86270A}"/>
                      </a:ext>
                    </a:extLst>
                  </p:cNvPr>
                  <p:cNvSpPr/>
                  <p:nvPr/>
                </p:nvSpPr>
                <p:spPr bwMode="auto">
                  <a:xfrm>
                    <a:off x="2447925" y="5060950"/>
                    <a:ext cx="161925" cy="16192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2" name="ïṩ1ï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9F37324-4758-416E-A7BB-6D4975F73C48}"/>
                      </a:ext>
                    </a:extLst>
                  </p:cNvPr>
                  <p:cNvSpPr/>
                  <p:nvPr/>
                </p:nvSpPr>
                <p:spPr bwMode="auto">
                  <a:xfrm>
                    <a:off x="2447925" y="4862513"/>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63" name="îśļî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921D7FD-6E8B-493F-963A-85BA181E489F}"/>
                      </a:ext>
                    </a:extLst>
                  </p:cNvPr>
                  <p:cNvSpPr/>
                  <p:nvPr/>
                </p:nvSpPr>
                <p:spPr bwMode="auto">
                  <a:xfrm>
                    <a:off x="2447925" y="4664075"/>
                    <a:ext cx="161925" cy="16351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327" name="îṩľi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311C51C-1ED3-4FA5-BE0F-5F7D84D769C7}"/>
                    </a:ext>
                  </a:extLst>
                </p:cNvPr>
                <p:cNvGrpSpPr/>
                <p:nvPr/>
              </p:nvGrpSpPr>
              <p:grpSpPr>
                <a:xfrm>
                  <a:off x="2488406" y="4859338"/>
                  <a:ext cx="319087" cy="1158876"/>
                  <a:chOff x="2093913" y="4664075"/>
                  <a:chExt cx="319087" cy="1158876"/>
                </a:xfrm>
                <a:solidFill>
                  <a:schemeClr val="bg1">
                    <a:lumMod val="75000"/>
                  </a:schemeClr>
                </a:solidFill>
              </p:grpSpPr>
              <p:sp>
                <p:nvSpPr>
                  <p:cNvPr id="328" name="îṣ1î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84C67C6-791F-4EA7-84E5-110A37A13401}"/>
                      </a:ext>
                    </a:extLst>
                  </p:cNvPr>
                  <p:cNvSpPr/>
                  <p:nvPr/>
                </p:nvSpPr>
                <p:spPr bwMode="auto">
                  <a:xfrm>
                    <a:off x="2298700" y="4664075"/>
                    <a:ext cx="114300" cy="249238"/>
                  </a:xfrm>
                  <a:custGeom>
                    <a:avLst/>
                    <a:gdLst>
                      <a:gd name="T0" fmla="*/ 0 w 72"/>
                      <a:gd name="T1" fmla="*/ 63 h 157"/>
                      <a:gd name="T2" fmla="*/ 72 w 72"/>
                      <a:gd name="T3" fmla="*/ 0 h 157"/>
                      <a:gd name="T4" fmla="*/ 72 w 72"/>
                      <a:gd name="T5" fmla="*/ 103 h 157"/>
                      <a:gd name="T6" fmla="*/ 0 w 72"/>
                      <a:gd name="T7" fmla="*/ 157 h 157"/>
                      <a:gd name="T8" fmla="*/ 0 w 72"/>
                      <a:gd name="T9" fmla="*/ 63 h 157"/>
                    </a:gdLst>
                    <a:ahLst/>
                    <a:cxnLst>
                      <a:cxn ang="0">
                        <a:pos x="T0" y="T1"/>
                      </a:cxn>
                      <a:cxn ang="0">
                        <a:pos x="T2" y="T3"/>
                      </a:cxn>
                      <a:cxn ang="0">
                        <a:pos x="T4" y="T5"/>
                      </a:cxn>
                      <a:cxn ang="0">
                        <a:pos x="T6" y="T7"/>
                      </a:cxn>
                      <a:cxn ang="0">
                        <a:pos x="T8" y="T9"/>
                      </a:cxn>
                    </a:cxnLst>
                    <a:rect l="0" t="0" r="r" b="b"/>
                    <a:pathLst>
                      <a:path w="72" h="157">
                        <a:moveTo>
                          <a:pt x="0" y="63"/>
                        </a:moveTo>
                        <a:lnTo>
                          <a:pt x="72" y="0"/>
                        </a:lnTo>
                        <a:lnTo>
                          <a:pt x="72" y="103"/>
                        </a:lnTo>
                        <a:lnTo>
                          <a:pt x="0" y="157"/>
                        </a:lnTo>
                        <a:lnTo>
                          <a:pt x="0" y="6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9" name="îṩľi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B35B0AF-03F0-4233-94F7-CAC57B8805D0}"/>
                      </a:ext>
                    </a:extLst>
                  </p:cNvPr>
                  <p:cNvSpPr/>
                  <p:nvPr/>
                </p:nvSpPr>
                <p:spPr bwMode="auto">
                  <a:xfrm>
                    <a:off x="2298700" y="4862513"/>
                    <a:ext cx="114300" cy="231775"/>
                  </a:xfrm>
                  <a:custGeom>
                    <a:avLst/>
                    <a:gdLst>
                      <a:gd name="T0" fmla="*/ 0 w 72"/>
                      <a:gd name="T1" fmla="*/ 53 h 146"/>
                      <a:gd name="T2" fmla="*/ 72 w 72"/>
                      <a:gd name="T3" fmla="*/ 0 h 146"/>
                      <a:gd name="T4" fmla="*/ 72 w 72"/>
                      <a:gd name="T5" fmla="*/ 103 h 146"/>
                      <a:gd name="T6" fmla="*/ 0 w 72"/>
                      <a:gd name="T7" fmla="*/ 146 h 146"/>
                      <a:gd name="T8" fmla="*/ 0 w 72"/>
                      <a:gd name="T9" fmla="*/ 53 h 146"/>
                    </a:gdLst>
                    <a:ahLst/>
                    <a:cxnLst>
                      <a:cxn ang="0">
                        <a:pos x="T0" y="T1"/>
                      </a:cxn>
                      <a:cxn ang="0">
                        <a:pos x="T2" y="T3"/>
                      </a:cxn>
                      <a:cxn ang="0">
                        <a:pos x="T4" y="T5"/>
                      </a:cxn>
                      <a:cxn ang="0">
                        <a:pos x="T6" y="T7"/>
                      </a:cxn>
                      <a:cxn ang="0">
                        <a:pos x="T8" y="T9"/>
                      </a:cxn>
                    </a:cxnLst>
                    <a:rect l="0" t="0" r="r" b="b"/>
                    <a:pathLst>
                      <a:path w="72" h="146">
                        <a:moveTo>
                          <a:pt x="0" y="53"/>
                        </a:moveTo>
                        <a:lnTo>
                          <a:pt x="72" y="0"/>
                        </a:lnTo>
                        <a:lnTo>
                          <a:pt x="72" y="103"/>
                        </a:lnTo>
                        <a:lnTo>
                          <a:pt x="0" y="146"/>
                        </a:lnTo>
                        <a:lnTo>
                          <a:pt x="0" y="5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0" name="ïṣľî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5F7072A-CE5F-4A6D-A84A-1CA1BFDB9F4C}"/>
                      </a:ext>
                    </a:extLst>
                  </p:cNvPr>
                  <p:cNvSpPr/>
                  <p:nvPr/>
                </p:nvSpPr>
                <p:spPr bwMode="auto">
                  <a:xfrm>
                    <a:off x="2298700" y="5060950"/>
                    <a:ext cx="114300" cy="215900"/>
                  </a:xfrm>
                  <a:custGeom>
                    <a:avLst/>
                    <a:gdLst>
                      <a:gd name="T0" fmla="*/ 0 w 72"/>
                      <a:gd name="T1" fmla="*/ 42 h 136"/>
                      <a:gd name="T2" fmla="*/ 72 w 72"/>
                      <a:gd name="T3" fmla="*/ 0 h 136"/>
                      <a:gd name="T4" fmla="*/ 72 w 72"/>
                      <a:gd name="T5" fmla="*/ 102 h 136"/>
                      <a:gd name="T6" fmla="*/ 0 w 72"/>
                      <a:gd name="T7" fmla="*/ 136 h 136"/>
                      <a:gd name="T8" fmla="*/ 0 w 72"/>
                      <a:gd name="T9" fmla="*/ 42 h 136"/>
                    </a:gdLst>
                    <a:ahLst/>
                    <a:cxnLst>
                      <a:cxn ang="0">
                        <a:pos x="T0" y="T1"/>
                      </a:cxn>
                      <a:cxn ang="0">
                        <a:pos x="T2" y="T3"/>
                      </a:cxn>
                      <a:cxn ang="0">
                        <a:pos x="T4" y="T5"/>
                      </a:cxn>
                      <a:cxn ang="0">
                        <a:pos x="T6" y="T7"/>
                      </a:cxn>
                      <a:cxn ang="0">
                        <a:pos x="T8" y="T9"/>
                      </a:cxn>
                    </a:cxnLst>
                    <a:rect l="0" t="0" r="r" b="b"/>
                    <a:pathLst>
                      <a:path w="72" h="136">
                        <a:moveTo>
                          <a:pt x="0" y="42"/>
                        </a:moveTo>
                        <a:lnTo>
                          <a:pt x="72" y="0"/>
                        </a:lnTo>
                        <a:lnTo>
                          <a:pt x="72" y="102"/>
                        </a:lnTo>
                        <a:lnTo>
                          <a:pt x="0" y="136"/>
                        </a:lnTo>
                        <a:lnTo>
                          <a:pt x="0"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1" name="íŝḷî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5354E9E-D5F2-4262-BFCA-75C79EEA2BE9}"/>
                      </a:ext>
                    </a:extLst>
                  </p:cNvPr>
                  <p:cNvSpPr/>
                  <p:nvPr/>
                </p:nvSpPr>
                <p:spPr bwMode="auto">
                  <a:xfrm>
                    <a:off x="2298700" y="5259388"/>
                    <a:ext cx="114300" cy="196850"/>
                  </a:xfrm>
                  <a:custGeom>
                    <a:avLst/>
                    <a:gdLst>
                      <a:gd name="T0" fmla="*/ 0 w 72"/>
                      <a:gd name="T1" fmla="*/ 31 h 124"/>
                      <a:gd name="T2" fmla="*/ 72 w 72"/>
                      <a:gd name="T3" fmla="*/ 0 h 124"/>
                      <a:gd name="T4" fmla="*/ 72 w 72"/>
                      <a:gd name="T5" fmla="*/ 102 h 124"/>
                      <a:gd name="T6" fmla="*/ 0 w 72"/>
                      <a:gd name="T7" fmla="*/ 124 h 124"/>
                      <a:gd name="T8" fmla="*/ 0 w 72"/>
                      <a:gd name="T9" fmla="*/ 31 h 124"/>
                    </a:gdLst>
                    <a:ahLst/>
                    <a:cxnLst>
                      <a:cxn ang="0">
                        <a:pos x="T0" y="T1"/>
                      </a:cxn>
                      <a:cxn ang="0">
                        <a:pos x="T2" y="T3"/>
                      </a:cxn>
                      <a:cxn ang="0">
                        <a:pos x="T4" y="T5"/>
                      </a:cxn>
                      <a:cxn ang="0">
                        <a:pos x="T6" y="T7"/>
                      </a:cxn>
                      <a:cxn ang="0">
                        <a:pos x="T8" y="T9"/>
                      </a:cxn>
                    </a:cxnLst>
                    <a:rect l="0" t="0" r="r" b="b"/>
                    <a:pathLst>
                      <a:path w="72" h="124">
                        <a:moveTo>
                          <a:pt x="0" y="31"/>
                        </a:moveTo>
                        <a:lnTo>
                          <a:pt x="72" y="0"/>
                        </a:lnTo>
                        <a:lnTo>
                          <a:pt x="72" y="102"/>
                        </a:lnTo>
                        <a:lnTo>
                          <a:pt x="0" y="124"/>
                        </a:lnTo>
                        <a:lnTo>
                          <a:pt x="0"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2" name="îṧlí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526644B-9CEC-4A93-8399-8D13DD37D2C8}"/>
                      </a:ext>
                    </a:extLst>
                  </p:cNvPr>
                  <p:cNvSpPr/>
                  <p:nvPr/>
                </p:nvSpPr>
                <p:spPr bwMode="auto">
                  <a:xfrm>
                    <a:off x="2298700" y="5456238"/>
                    <a:ext cx="114300" cy="182563"/>
                  </a:xfrm>
                  <a:custGeom>
                    <a:avLst/>
                    <a:gdLst>
                      <a:gd name="T0" fmla="*/ 0 w 72"/>
                      <a:gd name="T1" fmla="*/ 21 h 115"/>
                      <a:gd name="T2" fmla="*/ 72 w 72"/>
                      <a:gd name="T3" fmla="*/ 0 h 115"/>
                      <a:gd name="T4" fmla="*/ 72 w 72"/>
                      <a:gd name="T5" fmla="*/ 103 h 115"/>
                      <a:gd name="T6" fmla="*/ 0 w 72"/>
                      <a:gd name="T7" fmla="*/ 115 h 115"/>
                      <a:gd name="T8" fmla="*/ 0 w 72"/>
                      <a:gd name="T9" fmla="*/ 21 h 115"/>
                    </a:gdLst>
                    <a:ahLst/>
                    <a:cxnLst>
                      <a:cxn ang="0">
                        <a:pos x="T0" y="T1"/>
                      </a:cxn>
                      <a:cxn ang="0">
                        <a:pos x="T2" y="T3"/>
                      </a:cxn>
                      <a:cxn ang="0">
                        <a:pos x="T4" y="T5"/>
                      </a:cxn>
                      <a:cxn ang="0">
                        <a:pos x="T6" y="T7"/>
                      </a:cxn>
                      <a:cxn ang="0">
                        <a:pos x="T8" y="T9"/>
                      </a:cxn>
                    </a:cxnLst>
                    <a:rect l="0" t="0" r="r" b="b"/>
                    <a:pathLst>
                      <a:path w="72" h="115">
                        <a:moveTo>
                          <a:pt x="0" y="21"/>
                        </a:moveTo>
                        <a:lnTo>
                          <a:pt x="72" y="0"/>
                        </a:lnTo>
                        <a:lnTo>
                          <a:pt x="72" y="103"/>
                        </a:lnTo>
                        <a:lnTo>
                          <a:pt x="0" y="115"/>
                        </a:lnTo>
                        <a:lnTo>
                          <a:pt x="0"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3" name="is1ï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A8EF708-DC72-4CF1-A7F9-010685BE724B}"/>
                      </a:ext>
                    </a:extLst>
                  </p:cNvPr>
                  <p:cNvSpPr/>
                  <p:nvPr/>
                </p:nvSpPr>
                <p:spPr bwMode="auto">
                  <a:xfrm>
                    <a:off x="2298700" y="5654675"/>
                    <a:ext cx="114300" cy="165100"/>
                  </a:xfrm>
                  <a:custGeom>
                    <a:avLst/>
                    <a:gdLst>
                      <a:gd name="T0" fmla="*/ 0 w 72"/>
                      <a:gd name="T1" fmla="*/ 10 h 104"/>
                      <a:gd name="T2" fmla="*/ 72 w 72"/>
                      <a:gd name="T3" fmla="*/ 0 h 104"/>
                      <a:gd name="T4" fmla="*/ 72 w 72"/>
                      <a:gd name="T5" fmla="*/ 103 h 104"/>
                      <a:gd name="T6" fmla="*/ 0 w 72"/>
                      <a:gd name="T7" fmla="*/ 104 h 104"/>
                      <a:gd name="T8" fmla="*/ 0 w 72"/>
                      <a:gd name="T9" fmla="*/ 10 h 104"/>
                    </a:gdLst>
                    <a:ahLst/>
                    <a:cxnLst>
                      <a:cxn ang="0">
                        <a:pos x="T0" y="T1"/>
                      </a:cxn>
                      <a:cxn ang="0">
                        <a:pos x="T2" y="T3"/>
                      </a:cxn>
                      <a:cxn ang="0">
                        <a:pos x="T4" y="T5"/>
                      </a:cxn>
                      <a:cxn ang="0">
                        <a:pos x="T6" y="T7"/>
                      </a:cxn>
                      <a:cxn ang="0">
                        <a:pos x="T8" y="T9"/>
                      </a:cxn>
                    </a:cxnLst>
                    <a:rect l="0" t="0" r="r" b="b"/>
                    <a:pathLst>
                      <a:path w="72" h="104">
                        <a:moveTo>
                          <a:pt x="0" y="10"/>
                        </a:moveTo>
                        <a:lnTo>
                          <a:pt x="72" y="0"/>
                        </a:lnTo>
                        <a:lnTo>
                          <a:pt x="72" y="103"/>
                        </a:lnTo>
                        <a:lnTo>
                          <a:pt x="0" y="104"/>
                        </a:lnTo>
                        <a:lnTo>
                          <a:pt x="0" y="1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4" name="iṣlï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14D0D2E-4085-41E0-BC53-B55C2824141C}"/>
                      </a:ext>
                    </a:extLst>
                  </p:cNvPr>
                  <p:cNvSpPr/>
                  <p:nvPr/>
                </p:nvSpPr>
                <p:spPr bwMode="auto">
                  <a:xfrm>
                    <a:off x="2181225" y="4789488"/>
                    <a:ext cx="88900" cy="231775"/>
                  </a:xfrm>
                  <a:custGeom>
                    <a:avLst/>
                    <a:gdLst>
                      <a:gd name="T0" fmla="*/ 0 w 56"/>
                      <a:gd name="T1" fmla="*/ 64 h 146"/>
                      <a:gd name="T2" fmla="*/ 56 w 56"/>
                      <a:gd name="T3" fmla="*/ 0 h 146"/>
                      <a:gd name="T4" fmla="*/ 56 w 56"/>
                      <a:gd name="T5" fmla="*/ 92 h 146"/>
                      <a:gd name="T6" fmla="*/ 0 w 56"/>
                      <a:gd name="T7" fmla="*/ 146 h 146"/>
                      <a:gd name="T8" fmla="*/ 0 w 56"/>
                      <a:gd name="T9" fmla="*/ 64 h 146"/>
                    </a:gdLst>
                    <a:ahLst/>
                    <a:cxnLst>
                      <a:cxn ang="0">
                        <a:pos x="T0" y="T1"/>
                      </a:cxn>
                      <a:cxn ang="0">
                        <a:pos x="T2" y="T3"/>
                      </a:cxn>
                      <a:cxn ang="0">
                        <a:pos x="T4" y="T5"/>
                      </a:cxn>
                      <a:cxn ang="0">
                        <a:pos x="T6" y="T7"/>
                      </a:cxn>
                      <a:cxn ang="0">
                        <a:pos x="T8" y="T9"/>
                      </a:cxn>
                    </a:cxnLst>
                    <a:rect l="0" t="0" r="r" b="b"/>
                    <a:pathLst>
                      <a:path w="56" h="146">
                        <a:moveTo>
                          <a:pt x="0" y="64"/>
                        </a:moveTo>
                        <a:lnTo>
                          <a:pt x="56" y="0"/>
                        </a:lnTo>
                        <a:lnTo>
                          <a:pt x="56" y="92"/>
                        </a:lnTo>
                        <a:lnTo>
                          <a:pt x="0" y="146"/>
                        </a:lnTo>
                        <a:lnTo>
                          <a:pt x="0"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5" name="ïṧli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118F4E4-5F27-451F-95C2-D71D06E7466E}"/>
                      </a:ext>
                    </a:extLst>
                  </p:cNvPr>
                  <p:cNvSpPr/>
                  <p:nvPr/>
                </p:nvSpPr>
                <p:spPr bwMode="auto">
                  <a:xfrm>
                    <a:off x="2181225" y="4967288"/>
                    <a:ext cx="88900" cy="214313"/>
                  </a:xfrm>
                  <a:custGeom>
                    <a:avLst/>
                    <a:gdLst>
                      <a:gd name="T0" fmla="*/ 0 w 56"/>
                      <a:gd name="T1" fmla="*/ 52 h 135"/>
                      <a:gd name="T2" fmla="*/ 56 w 56"/>
                      <a:gd name="T3" fmla="*/ 0 h 135"/>
                      <a:gd name="T4" fmla="*/ 56 w 56"/>
                      <a:gd name="T5" fmla="*/ 91 h 135"/>
                      <a:gd name="T6" fmla="*/ 0 w 56"/>
                      <a:gd name="T7" fmla="*/ 135 h 135"/>
                      <a:gd name="T8" fmla="*/ 0 w 56"/>
                      <a:gd name="T9" fmla="*/ 52 h 135"/>
                    </a:gdLst>
                    <a:ahLst/>
                    <a:cxnLst>
                      <a:cxn ang="0">
                        <a:pos x="T0" y="T1"/>
                      </a:cxn>
                      <a:cxn ang="0">
                        <a:pos x="T2" y="T3"/>
                      </a:cxn>
                      <a:cxn ang="0">
                        <a:pos x="T4" y="T5"/>
                      </a:cxn>
                      <a:cxn ang="0">
                        <a:pos x="T6" y="T7"/>
                      </a:cxn>
                      <a:cxn ang="0">
                        <a:pos x="T8" y="T9"/>
                      </a:cxn>
                    </a:cxnLst>
                    <a:rect l="0" t="0" r="r" b="b"/>
                    <a:pathLst>
                      <a:path w="56" h="135">
                        <a:moveTo>
                          <a:pt x="0" y="52"/>
                        </a:moveTo>
                        <a:lnTo>
                          <a:pt x="56" y="0"/>
                        </a:lnTo>
                        <a:lnTo>
                          <a:pt x="56" y="91"/>
                        </a:lnTo>
                        <a:lnTo>
                          <a:pt x="0" y="135"/>
                        </a:lnTo>
                        <a:lnTo>
                          <a:pt x="0" y="5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6" name="íSḻî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F8C5CCF-C6B6-4FFC-B947-849EAE24D68E}"/>
                      </a:ext>
                    </a:extLst>
                  </p:cNvPr>
                  <p:cNvSpPr/>
                  <p:nvPr/>
                </p:nvSpPr>
                <p:spPr bwMode="auto">
                  <a:xfrm>
                    <a:off x="2181225" y="5143500"/>
                    <a:ext cx="88900" cy="198438"/>
                  </a:xfrm>
                  <a:custGeom>
                    <a:avLst/>
                    <a:gdLst>
                      <a:gd name="T0" fmla="*/ 0 w 56"/>
                      <a:gd name="T1" fmla="*/ 42 h 125"/>
                      <a:gd name="T2" fmla="*/ 56 w 56"/>
                      <a:gd name="T3" fmla="*/ 0 h 125"/>
                      <a:gd name="T4" fmla="*/ 56 w 56"/>
                      <a:gd name="T5" fmla="*/ 91 h 125"/>
                      <a:gd name="T6" fmla="*/ 0 w 56"/>
                      <a:gd name="T7" fmla="*/ 125 h 125"/>
                      <a:gd name="T8" fmla="*/ 0 w 56"/>
                      <a:gd name="T9" fmla="*/ 42 h 125"/>
                    </a:gdLst>
                    <a:ahLst/>
                    <a:cxnLst>
                      <a:cxn ang="0">
                        <a:pos x="T0" y="T1"/>
                      </a:cxn>
                      <a:cxn ang="0">
                        <a:pos x="T2" y="T3"/>
                      </a:cxn>
                      <a:cxn ang="0">
                        <a:pos x="T4" y="T5"/>
                      </a:cxn>
                      <a:cxn ang="0">
                        <a:pos x="T6" y="T7"/>
                      </a:cxn>
                      <a:cxn ang="0">
                        <a:pos x="T8" y="T9"/>
                      </a:cxn>
                    </a:cxnLst>
                    <a:rect l="0" t="0" r="r" b="b"/>
                    <a:pathLst>
                      <a:path w="56" h="125">
                        <a:moveTo>
                          <a:pt x="0" y="42"/>
                        </a:moveTo>
                        <a:lnTo>
                          <a:pt x="56" y="0"/>
                        </a:lnTo>
                        <a:lnTo>
                          <a:pt x="56" y="91"/>
                        </a:lnTo>
                        <a:lnTo>
                          <a:pt x="0" y="125"/>
                        </a:lnTo>
                        <a:lnTo>
                          <a:pt x="0"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7" name="îSḷi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DC9E103-3D19-4B24-82C8-EC451AB011F7}"/>
                      </a:ext>
                    </a:extLst>
                  </p:cNvPr>
                  <p:cNvSpPr/>
                  <p:nvPr/>
                </p:nvSpPr>
                <p:spPr bwMode="auto">
                  <a:xfrm>
                    <a:off x="2181225" y="5321300"/>
                    <a:ext cx="88900" cy="180975"/>
                  </a:xfrm>
                  <a:custGeom>
                    <a:avLst/>
                    <a:gdLst>
                      <a:gd name="T0" fmla="*/ 0 w 56"/>
                      <a:gd name="T1" fmla="*/ 31 h 114"/>
                      <a:gd name="T2" fmla="*/ 56 w 56"/>
                      <a:gd name="T3" fmla="*/ 0 h 114"/>
                      <a:gd name="T4" fmla="*/ 56 w 56"/>
                      <a:gd name="T5" fmla="*/ 91 h 114"/>
                      <a:gd name="T6" fmla="*/ 0 w 56"/>
                      <a:gd name="T7" fmla="*/ 114 h 114"/>
                      <a:gd name="T8" fmla="*/ 0 w 56"/>
                      <a:gd name="T9" fmla="*/ 31 h 114"/>
                    </a:gdLst>
                    <a:ahLst/>
                    <a:cxnLst>
                      <a:cxn ang="0">
                        <a:pos x="T0" y="T1"/>
                      </a:cxn>
                      <a:cxn ang="0">
                        <a:pos x="T2" y="T3"/>
                      </a:cxn>
                      <a:cxn ang="0">
                        <a:pos x="T4" y="T5"/>
                      </a:cxn>
                      <a:cxn ang="0">
                        <a:pos x="T6" y="T7"/>
                      </a:cxn>
                      <a:cxn ang="0">
                        <a:pos x="T8" y="T9"/>
                      </a:cxn>
                    </a:cxnLst>
                    <a:rect l="0" t="0" r="r" b="b"/>
                    <a:pathLst>
                      <a:path w="56" h="114">
                        <a:moveTo>
                          <a:pt x="0" y="31"/>
                        </a:moveTo>
                        <a:lnTo>
                          <a:pt x="56" y="0"/>
                        </a:lnTo>
                        <a:lnTo>
                          <a:pt x="56" y="91"/>
                        </a:lnTo>
                        <a:lnTo>
                          <a:pt x="0" y="114"/>
                        </a:lnTo>
                        <a:lnTo>
                          <a:pt x="0"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8" name="í$li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3E740D1-C3FC-4DB8-9F7A-B67C189C1B84}"/>
                      </a:ext>
                    </a:extLst>
                  </p:cNvPr>
                  <p:cNvSpPr/>
                  <p:nvPr/>
                </p:nvSpPr>
                <p:spPr bwMode="auto">
                  <a:xfrm>
                    <a:off x="2181225" y="5497513"/>
                    <a:ext cx="88900" cy="163513"/>
                  </a:xfrm>
                  <a:custGeom>
                    <a:avLst/>
                    <a:gdLst>
                      <a:gd name="T0" fmla="*/ 0 w 56"/>
                      <a:gd name="T1" fmla="*/ 20 h 103"/>
                      <a:gd name="T2" fmla="*/ 56 w 56"/>
                      <a:gd name="T3" fmla="*/ 0 h 103"/>
                      <a:gd name="T4" fmla="*/ 56 w 56"/>
                      <a:gd name="T5" fmla="*/ 91 h 103"/>
                      <a:gd name="T6" fmla="*/ 0 w 56"/>
                      <a:gd name="T7" fmla="*/ 103 h 103"/>
                      <a:gd name="T8" fmla="*/ 0 w 56"/>
                      <a:gd name="T9" fmla="*/ 20 h 103"/>
                    </a:gdLst>
                    <a:ahLst/>
                    <a:cxnLst>
                      <a:cxn ang="0">
                        <a:pos x="T0" y="T1"/>
                      </a:cxn>
                      <a:cxn ang="0">
                        <a:pos x="T2" y="T3"/>
                      </a:cxn>
                      <a:cxn ang="0">
                        <a:pos x="T4" y="T5"/>
                      </a:cxn>
                      <a:cxn ang="0">
                        <a:pos x="T6" y="T7"/>
                      </a:cxn>
                      <a:cxn ang="0">
                        <a:pos x="T8" y="T9"/>
                      </a:cxn>
                    </a:cxnLst>
                    <a:rect l="0" t="0" r="r" b="b"/>
                    <a:pathLst>
                      <a:path w="56" h="103">
                        <a:moveTo>
                          <a:pt x="0" y="20"/>
                        </a:moveTo>
                        <a:lnTo>
                          <a:pt x="56" y="0"/>
                        </a:lnTo>
                        <a:lnTo>
                          <a:pt x="56" y="91"/>
                        </a:lnTo>
                        <a:lnTo>
                          <a:pt x="0" y="103"/>
                        </a:lnTo>
                        <a:lnTo>
                          <a:pt x="0" y="2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39" name="ïSľî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F6A530A-4F87-4182-AE5C-407A0EE58876}"/>
                      </a:ext>
                    </a:extLst>
                  </p:cNvPr>
                  <p:cNvSpPr/>
                  <p:nvPr/>
                </p:nvSpPr>
                <p:spPr bwMode="auto">
                  <a:xfrm>
                    <a:off x="2181225" y="5675313"/>
                    <a:ext cx="88900" cy="146050"/>
                  </a:xfrm>
                  <a:custGeom>
                    <a:avLst/>
                    <a:gdLst>
                      <a:gd name="T0" fmla="*/ 0 w 56"/>
                      <a:gd name="T1" fmla="*/ 9 h 92"/>
                      <a:gd name="T2" fmla="*/ 56 w 56"/>
                      <a:gd name="T3" fmla="*/ 0 h 92"/>
                      <a:gd name="T4" fmla="*/ 56 w 56"/>
                      <a:gd name="T5" fmla="*/ 91 h 92"/>
                      <a:gd name="T6" fmla="*/ 0 w 56"/>
                      <a:gd name="T7" fmla="*/ 92 h 92"/>
                      <a:gd name="T8" fmla="*/ 0 w 56"/>
                      <a:gd name="T9" fmla="*/ 9 h 92"/>
                    </a:gdLst>
                    <a:ahLst/>
                    <a:cxnLst>
                      <a:cxn ang="0">
                        <a:pos x="T0" y="T1"/>
                      </a:cxn>
                      <a:cxn ang="0">
                        <a:pos x="T2" y="T3"/>
                      </a:cxn>
                      <a:cxn ang="0">
                        <a:pos x="T4" y="T5"/>
                      </a:cxn>
                      <a:cxn ang="0">
                        <a:pos x="T6" y="T7"/>
                      </a:cxn>
                      <a:cxn ang="0">
                        <a:pos x="T8" y="T9"/>
                      </a:cxn>
                    </a:cxnLst>
                    <a:rect l="0" t="0" r="r" b="b"/>
                    <a:pathLst>
                      <a:path w="56" h="92">
                        <a:moveTo>
                          <a:pt x="0" y="9"/>
                        </a:moveTo>
                        <a:lnTo>
                          <a:pt x="56" y="0"/>
                        </a:lnTo>
                        <a:lnTo>
                          <a:pt x="56" y="91"/>
                        </a:lnTo>
                        <a:lnTo>
                          <a:pt x="0" y="92"/>
                        </a:lnTo>
                        <a:lnTo>
                          <a:pt x="0" y="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0" name="îṩľí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A9AA6E5-F5C5-4F20-9E02-E127513C07CF}"/>
                      </a:ext>
                    </a:extLst>
                  </p:cNvPr>
                  <p:cNvSpPr/>
                  <p:nvPr/>
                </p:nvSpPr>
                <p:spPr bwMode="auto">
                  <a:xfrm>
                    <a:off x="2093913" y="4914900"/>
                    <a:ext cx="65088" cy="214313"/>
                  </a:xfrm>
                  <a:custGeom>
                    <a:avLst/>
                    <a:gdLst>
                      <a:gd name="T0" fmla="*/ 0 w 41"/>
                      <a:gd name="T1" fmla="*/ 63 h 135"/>
                      <a:gd name="T2" fmla="*/ 41 w 41"/>
                      <a:gd name="T3" fmla="*/ 0 h 135"/>
                      <a:gd name="T4" fmla="*/ 41 w 41"/>
                      <a:gd name="T5" fmla="*/ 81 h 135"/>
                      <a:gd name="T6" fmla="*/ 0 w 41"/>
                      <a:gd name="T7" fmla="*/ 135 h 135"/>
                      <a:gd name="T8" fmla="*/ 0 w 41"/>
                      <a:gd name="T9" fmla="*/ 63 h 135"/>
                    </a:gdLst>
                    <a:ahLst/>
                    <a:cxnLst>
                      <a:cxn ang="0">
                        <a:pos x="T0" y="T1"/>
                      </a:cxn>
                      <a:cxn ang="0">
                        <a:pos x="T2" y="T3"/>
                      </a:cxn>
                      <a:cxn ang="0">
                        <a:pos x="T4" y="T5"/>
                      </a:cxn>
                      <a:cxn ang="0">
                        <a:pos x="T6" y="T7"/>
                      </a:cxn>
                      <a:cxn ang="0">
                        <a:pos x="T8" y="T9"/>
                      </a:cxn>
                    </a:cxnLst>
                    <a:rect l="0" t="0" r="r" b="b"/>
                    <a:pathLst>
                      <a:path w="41" h="135">
                        <a:moveTo>
                          <a:pt x="0" y="63"/>
                        </a:moveTo>
                        <a:lnTo>
                          <a:pt x="41" y="0"/>
                        </a:lnTo>
                        <a:lnTo>
                          <a:pt x="41" y="81"/>
                        </a:lnTo>
                        <a:lnTo>
                          <a:pt x="0" y="135"/>
                        </a:lnTo>
                        <a:lnTo>
                          <a:pt x="0" y="6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1" name="ïṩḷî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61EF7E0-59C9-491B-B29A-AFD77EB39F59}"/>
                      </a:ext>
                    </a:extLst>
                  </p:cNvPr>
                  <p:cNvSpPr/>
                  <p:nvPr/>
                </p:nvSpPr>
                <p:spPr bwMode="auto">
                  <a:xfrm>
                    <a:off x="2093913" y="5072063"/>
                    <a:ext cx="65088" cy="196850"/>
                  </a:xfrm>
                  <a:custGeom>
                    <a:avLst/>
                    <a:gdLst>
                      <a:gd name="T0" fmla="*/ 0 w 41"/>
                      <a:gd name="T1" fmla="*/ 52 h 124"/>
                      <a:gd name="T2" fmla="*/ 41 w 41"/>
                      <a:gd name="T3" fmla="*/ 0 h 124"/>
                      <a:gd name="T4" fmla="*/ 41 w 41"/>
                      <a:gd name="T5" fmla="*/ 80 h 124"/>
                      <a:gd name="T6" fmla="*/ 0 w 41"/>
                      <a:gd name="T7" fmla="*/ 124 h 124"/>
                      <a:gd name="T8" fmla="*/ 0 w 41"/>
                      <a:gd name="T9" fmla="*/ 52 h 124"/>
                    </a:gdLst>
                    <a:ahLst/>
                    <a:cxnLst>
                      <a:cxn ang="0">
                        <a:pos x="T0" y="T1"/>
                      </a:cxn>
                      <a:cxn ang="0">
                        <a:pos x="T2" y="T3"/>
                      </a:cxn>
                      <a:cxn ang="0">
                        <a:pos x="T4" y="T5"/>
                      </a:cxn>
                      <a:cxn ang="0">
                        <a:pos x="T6" y="T7"/>
                      </a:cxn>
                      <a:cxn ang="0">
                        <a:pos x="T8" y="T9"/>
                      </a:cxn>
                    </a:cxnLst>
                    <a:rect l="0" t="0" r="r" b="b"/>
                    <a:pathLst>
                      <a:path w="41" h="124">
                        <a:moveTo>
                          <a:pt x="0" y="52"/>
                        </a:moveTo>
                        <a:lnTo>
                          <a:pt x="41" y="0"/>
                        </a:lnTo>
                        <a:lnTo>
                          <a:pt x="41" y="80"/>
                        </a:lnTo>
                        <a:lnTo>
                          <a:pt x="0" y="124"/>
                        </a:lnTo>
                        <a:lnTo>
                          <a:pt x="0" y="5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2" name="iṩļi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863D778-CC48-493A-9C3D-C6C0C04F0872}"/>
                      </a:ext>
                    </a:extLst>
                  </p:cNvPr>
                  <p:cNvSpPr/>
                  <p:nvPr/>
                </p:nvSpPr>
                <p:spPr bwMode="auto">
                  <a:xfrm>
                    <a:off x="2093913" y="5226050"/>
                    <a:ext cx="65088" cy="180975"/>
                  </a:xfrm>
                  <a:custGeom>
                    <a:avLst/>
                    <a:gdLst>
                      <a:gd name="T0" fmla="*/ 0 w 41"/>
                      <a:gd name="T1" fmla="*/ 42 h 114"/>
                      <a:gd name="T2" fmla="*/ 41 w 41"/>
                      <a:gd name="T3" fmla="*/ 0 h 114"/>
                      <a:gd name="T4" fmla="*/ 41 w 41"/>
                      <a:gd name="T5" fmla="*/ 81 h 114"/>
                      <a:gd name="T6" fmla="*/ 0 w 41"/>
                      <a:gd name="T7" fmla="*/ 114 h 114"/>
                      <a:gd name="T8" fmla="*/ 0 w 41"/>
                      <a:gd name="T9" fmla="*/ 42 h 114"/>
                    </a:gdLst>
                    <a:ahLst/>
                    <a:cxnLst>
                      <a:cxn ang="0">
                        <a:pos x="T0" y="T1"/>
                      </a:cxn>
                      <a:cxn ang="0">
                        <a:pos x="T2" y="T3"/>
                      </a:cxn>
                      <a:cxn ang="0">
                        <a:pos x="T4" y="T5"/>
                      </a:cxn>
                      <a:cxn ang="0">
                        <a:pos x="T6" y="T7"/>
                      </a:cxn>
                      <a:cxn ang="0">
                        <a:pos x="T8" y="T9"/>
                      </a:cxn>
                    </a:cxnLst>
                    <a:rect l="0" t="0" r="r" b="b"/>
                    <a:pathLst>
                      <a:path w="41" h="114">
                        <a:moveTo>
                          <a:pt x="0" y="42"/>
                        </a:moveTo>
                        <a:lnTo>
                          <a:pt x="41" y="0"/>
                        </a:lnTo>
                        <a:lnTo>
                          <a:pt x="41" y="81"/>
                        </a:lnTo>
                        <a:lnTo>
                          <a:pt x="0" y="114"/>
                        </a:lnTo>
                        <a:lnTo>
                          <a:pt x="0"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3" name="ïsľí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626368EA-5F22-4F8E-B674-0C5CFD857050}"/>
                      </a:ext>
                    </a:extLst>
                  </p:cNvPr>
                  <p:cNvSpPr/>
                  <p:nvPr/>
                </p:nvSpPr>
                <p:spPr bwMode="auto">
                  <a:xfrm>
                    <a:off x="2093913" y="5383213"/>
                    <a:ext cx="65088" cy="161925"/>
                  </a:xfrm>
                  <a:custGeom>
                    <a:avLst/>
                    <a:gdLst>
                      <a:gd name="T0" fmla="*/ 0 w 41"/>
                      <a:gd name="T1" fmla="*/ 31 h 102"/>
                      <a:gd name="T2" fmla="*/ 41 w 41"/>
                      <a:gd name="T3" fmla="*/ 0 h 102"/>
                      <a:gd name="T4" fmla="*/ 41 w 41"/>
                      <a:gd name="T5" fmla="*/ 80 h 102"/>
                      <a:gd name="T6" fmla="*/ 0 w 41"/>
                      <a:gd name="T7" fmla="*/ 102 h 102"/>
                      <a:gd name="T8" fmla="*/ 0 w 41"/>
                      <a:gd name="T9" fmla="*/ 31 h 102"/>
                    </a:gdLst>
                    <a:ahLst/>
                    <a:cxnLst>
                      <a:cxn ang="0">
                        <a:pos x="T0" y="T1"/>
                      </a:cxn>
                      <a:cxn ang="0">
                        <a:pos x="T2" y="T3"/>
                      </a:cxn>
                      <a:cxn ang="0">
                        <a:pos x="T4" y="T5"/>
                      </a:cxn>
                      <a:cxn ang="0">
                        <a:pos x="T6" y="T7"/>
                      </a:cxn>
                      <a:cxn ang="0">
                        <a:pos x="T8" y="T9"/>
                      </a:cxn>
                    </a:cxnLst>
                    <a:rect l="0" t="0" r="r" b="b"/>
                    <a:pathLst>
                      <a:path w="41" h="102">
                        <a:moveTo>
                          <a:pt x="0" y="31"/>
                        </a:moveTo>
                        <a:lnTo>
                          <a:pt x="41" y="0"/>
                        </a:lnTo>
                        <a:lnTo>
                          <a:pt x="41" y="80"/>
                        </a:lnTo>
                        <a:lnTo>
                          <a:pt x="0" y="102"/>
                        </a:lnTo>
                        <a:lnTo>
                          <a:pt x="0" y="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4" name="iṣḻi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617C8F8-5887-476C-877C-9395BC55AB52}"/>
                      </a:ext>
                    </a:extLst>
                  </p:cNvPr>
                  <p:cNvSpPr/>
                  <p:nvPr/>
                </p:nvSpPr>
                <p:spPr bwMode="auto">
                  <a:xfrm>
                    <a:off x="2093913" y="5537200"/>
                    <a:ext cx="65088" cy="147638"/>
                  </a:xfrm>
                  <a:custGeom>
                    <a:avLst/>
                    <a:gdLst>
                      <a:gd name="T0" fmla="*/ 0 w 41"/>
                      <a:gd name="T1" fmla="*/ 21 h 93"/>
                      <a:gd name="T2" fmla="*/ 41 w 41"/>
                      <a:gd name="T3" fmla="*/ 0 h 93"/>
                      <a:gd name="T4" fmla="*/ 41 w 41"/>
                      <a:gd name="T5" fmla="*/ 81 h 93"/>
                      <a:gd name="T6" fmla="*/ 0 w 41"/>
                      <a:gd name="T7" fmla="*/ 93 h 93"/>
                      <a:gd name="T8" fmla="*/ 0 w 41"/>
                      <a:gd name="T9" fmla="*/ 21 h 93"/>
                    </a:gdLst>
                    <a:ahLst/>
                    <a:cxnLst>
                      <a:cxn ang="0">
                        <a:pos x="T0" y="T1"/>
                      </a:cxn>
                      <a:cxn ang="0">
                        <a:pos x="T2" y="T3"/>
                      </a:cxn>
                      <a:cxn ang="0">
                        <a:pos x="T4" y="T5"/>
                      </a:cxn>
                      <a:cxn ang="0">
                        <a:pos x="T6" y="T7"/>
                      </a:cxn>
                      <a:cxn ang="0">
                        <a:pos x="T8" y="T9"/>
                      </a:cxn>
                    </a:cxnLst>
                    <a:rect l="0" t="0" r="r" b="b"/>
                    <a:pathLst>
                      <a:path w="41" h="93">
                        <a:moveTo>
                          <a:pt x="0" y="21"/>
                        </a:moveTo>
                        <a:lnTo>
                          <a:pt x="41" y="0"/>
                        </a:lnTo>
                        <a:lnTo>
                          <a:pt x="41" y="81"/>
                        </a:lnTo>
                        <a:lnTo>
                          <a:pt x="0" y="93"/>
                        </a:lnTo>
                        <a:lnTo>
                          <a:pt x="0"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45" name="íṥļi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4AFDCBD-7EC1-457E-A509-D9A786318D4E}"/>
                      </a:ext>
                    </a:extLst>
                  </p:cNvPr>
                  <p:cNvSpPr/>
                  <p:nvPr/>
                </p:nvSpPr>
                <p:spPr bwMode="auto">
                  <a:xfrm>
                    <a:off x="2093913" y="5694363"/>
                    <a:ext cx="65088" cy="128588"/>
                  </a:xfrm>
                  <a:custGeom>
                    <a:avLst/>
                    <a:gdLst>
                      <a:gd name="T0" fmla="*/ 0 w 41"/>
                      <a:gd name="T1" fmla="*/ 9 h 81"/>
                      <a:gd name="T2" fmla="*/ 41 w 41"/>
                      <a:gd name="T3" fmla="*/ 0 h 81"/>
                      <a:gd name="T4" fmla="*/ 41 w 41"/>
                      <a:gd name="T5" fmla="*/ 80 h 81"/>
                      <a:gd name="T6" fmla="*/ 0 w 41"/>
                      <a:gd name="T7" fmla="*/ 81 h 81"/>
                      <a:gd name="T8" fmla="*/ 0 w 41"/>
                      <a:gd name="T9" fmla="*/ 9 h 81"/>
                    </a:gdLst>
                    <a:ahLst/>
                    <a:cxnLst>
                      <a:cxn ang="0">
                        <a:pos x="T0" y="T1"/>
                      </a:cxn>
                      <a:cxn ang="0">
                        <a:pos x="T2" y="T3"/>
                      </a:cxn>
                      <a:cxn ang="0">
                        <a:pos x="T4" y="T5"/>
                      </a:cxn>
                      <a:cxn ang="0">
                        <a:pos x="T6" y="T7"/>
                      </a:cxn>
                      <a:cxn ang="0">
                        <a:pos x="T8" y="T9"/>
                      </a:cxn>
                    </a:cxnLst>
                    <a:rect l="0" t="0" r="r" b="b"/>
                    <a:pathLst>
                      <a:path w="41" h="81">
                        <a:moveTo>
                          <a:pt x="0" y="9"/>
                        </a:moveTo>
                        <a:lnTo>
                          <a:pt x="41" y="0"/>
                        </a:lnTo>
                        <a:lnTo>
                          <a:pt x="41" y="80"/>
                        </a:lnTo>
                        <a:lnTo>
                          <a:pt x="0" y="81"/>
                        </a:lnTo>
                        <a:lnTo>
                          <a:pt x="0" y="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grpSp>
            <p:nvGrpSpPr>
              <p:cNvPr id="268" name="ïśľi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C23D3F3-79CD-4A8C-9B55-E587DCAA9722}"/>
                  </a:ext>
                </a:extLst>
              </p:cNvPr>
              <p:cNvGrpSpPr/>
              <p:nvPr/>
            </p:nvGrpSpPr>
            <p:grpSpPr>
              <a:xfrm>
                <a:off x="4787106" y="3624263"/>
                <a:ext cx="2617788" cy="2381250"/>
                <a:chOff x="4787106" y="3624263"/>
                <a:chExt cx="2617788" cy="2381250"/>
              </a:xfrm>
            </p:grpSpPr>
            <p:grpSp>
              <p:nvGrpSpPr>
                <p:cNvPr id="269" name="íṩḷï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0394B34-B246-45E3-8BBD-9002D797FA21}"/>
                    </a:ext>
                  </a:extLst>
                </p:cNvPr>
                <p:cNvGrpSpPr/>
                <p:nvPr/>
              </p:nvGrpSpPr>
              <p:grpSpPr>
                <a:xfrm>
                  <a:off x="5514181" y="3624263"/>
                  <a:ext cx="1165225" cy="2370138"/>
                  <a:chOff x="5119688" y="3429000"/>
                  <a:chExt cx="1165225" cy="2370138"/>
                </a:xfrm>
              </p:grpSpPr>
              <p:sp>
                <p:nvSpPr>
                  <p:cNvPr id="308" name="ïśl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ABE2F70-22C5-4F45-A003-73B5EC4943DC}"/>
                      </a:ext>
                    </a:extLst>
                  </p:cNvPr>
                  <p:cNvSpPr/>
                  <p:nvPr/>
                </p:nvSpPr>
                <p:spPr bwMode="auto">
                  <a:xfrm>
                    <a:off x="5119688" y="5465763"/>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9" name="iŝli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169A047-6414-4A72-9865-BF74AEAF9CA1}"/>
                      </a:ext>
                    </a:extLst>
                  </p:cNvPr>
                  <p:cNvSpPr/>
                  <p:nvPr/>
                </p:nvSpPr>
                <p:spPr bwMode="auto">
                  <a:xfrm>
                    <a:off x="5119688" y="5057775"/>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0" name="îṧḷí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8FEC1F0-18F5-4CC7-9A43-328C5A52400C}"/>
                      </a:ext>
                    </a:extLst>
                  </p:cNvPr>
                  <p:cNvSpPr/>
                  <p:nvPr/>
                </p:nvSpPr>
                <p:spPr bwMode="auto">
                  <a:xfrm>
                    <a:off x="5119688" y="4651375"/>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1" name="ísḻiḍ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EF02C73-DC69-4986-95A1-B7B5171E79C7}"/>
                      </a:ext>
                    </a:extLst>
                  </p:cNvPr>
                  <p:cNvSpPr/>
                  <p:nvPr/>
                </p:nvSpPr>
                <p:spPr bwMode="auto">
                  <a:xfrm>
                    <a:off x="5119688" y="4243388"/>
                    <a:ext cx="333375"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2" name="iṧlï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B744525-7CAC-4723-BFED-2539F57F0B24}"/>
                      </a:ext>
                    </a:extLst>
                  </p:cNvPr>
                  <p:cNvSpPr/>
                  <p:nvPr/>
                </p:nvSpPr>
                <p:spPr bwMode="auto">
                  <a:xfrm>
                    <a:off x="5119688" y="3836988"/>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3" name="íşľ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3887681-9FBF-46E4-B0EF-2E0DEA213F9B}"/>
                      </a:ext>
                    </a:extLst>
                  </p:cNvPr>
                  <p:cNvSpPr/>
                  <p:nvPr/>
                </p:nvSpPr>
                <p:spPr bwMode="auto">
                  <a:xfrm>
                    <a:off x="5119688" y="3429000"/>
                    <a:ext cx="333375"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4" name="ïśḻï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205721A-8CF4-4525-A856-7191424BA505}"/>
                      </a:ext>
                    </a:extLst>
                  </p:cNvPr>
                  <p:cNvSpPr/>
                  <p:nvPr/>
                </p:nvSpPr>
                <p:spPr bwMode="auto">
                  <a:xfrm>
                    <a:off x="5534025" y="5465763"/>
                    <a:ext cx="334963"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5" name="ïṧļí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8E3F5F0-1D38-4D27-A3FB-93B5306E15E6}"/>
                      </a:ext>
                    </a:extLst>
                  </p:cNvPr>
                  <p:cNvSpPr/>
                  <p:nvPr/>
                </p:nvSpPr>
                <p:spPr bwMode="auto">
                  <a:xfrm>
                    <a:off x="5534025" y="5057775"/>
                    <a:ext cx="334963"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6" name="işḷí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9906981-9630-4A7E-AC8A-1EC754D7333A}"/>
                      </a:ext>
                    </a:extLst>
                  </p:cNvPr>
                  <p:cNvSpPr/>
                  <p:nvPr/>
                </p:nvSpPr>
                <p:spPr bwMode="auto">
                  <a:xfrm>
                    <a:off x="5534025" y="4651375"/>
                    <a:ext cx="334963"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7" name="iṥḻi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D5F3F00-0F19-4868-A574-F61A8A76C12C}"/>
                      </a:ext>
                    </a:extLst>
                  </p:cNvPr>
                  <p:cNvSpPr/>
                  <p:nvPr/>
                </p:nvSpPr>
                <p:spPr bwMode="auto">
                  <a:xfrm>
                    <a:off x="5534025" y="4243388"/>
                    <a:ext cx="334963"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8" name="íśľî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D93657D-1189-4A59-BB64-A14030A523A1}"/>
                      </a:ext>
                    </a:extLst>
                  </p:cNvPr>
                  <p:cNvSpPr/>
                  <p:nvPr/>
                </p:nvSpPr>
                <p:spPr bwMode="auto">
                  <a:xfrm>
                    <a:off x="5534025" y="3836988"/>
                    <a:ext cx="334963"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19" name="išļï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DF86216-66B0-434C-892F-3A5399BF6217}"/>
                      </a:ext>
                    </a:extLst>
                  </p:cNvPr>
                  <p:cNvSpPr/>
                  <p:nvPr/>
                </p:nvSpPr>
                <p:spPr bwMode="auto">
                  <a:xfrm>
                    <a:off x="5534025" y="3429000"/>
                    <a:ext cx="334963"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0" name="íṥḷi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114AC77-131F-4161-9971-250F9195604A}"/>
                      </a:ext>
                    </a:extLst>
                  </p:cNvPr>
                  <p:cNvSpPr/>
                  <p:nvPr/>
                </p:nvSpPr>
                <p:spPr bwMode="auto">
                  <a:xfrm>
                    <a:off x="5951538" y="5465763"/>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1" name="íṣlïḑ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07C77DB-F2B7-4F6F-BC33-3CDD9D8D8E7B}"/>
                      </a:ext>
                    </a:extLst>
                  </p:cNvPr>
                  <p:cNvSpPr/>
                  <p:nvPr/>
                </p:nvSpPr>
                <p:spPr bwMode="auto">
                  <a:xfrm>
                    <a:off x="5951538" y="5057775"/>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2" name="îs1í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9A6AA2C-7C08-4079-A049-7653F2972B7F}"/>
                      </a:ext>
                    </a:extLst>
                  </p:cNvPr>
                  <p:cNvSpPr/>
                  <p:nvPr/>
                </p:nvSpPr>
                <p:spPr bwMode="auto">
                  <a:xfrm>
                    <a:off x="5951538" y="4651375"/>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3" name="ïṣḷíḋ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842A742-1E26-4670-917B-CE300F510E64}"/>
                      </a:ext>
                    </a:extLst>
                  </p:cNvPr>
                  <p:cNvSpPr/>
                  <p:nvPr/>
                </p:nvSpPr>
                <p:spPr bwMode="auto">
                  <a:xfrm>
                    <a:off x="5951538" y="4243388"/>
                    <a:ext cx="333375"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4" name="í$1î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3A02686-FBA7-4853-806C-CB22422A6387}"/>
                      </a:ext>
                    </a:extLst>
                  </p:cNvPr>
                  <p:cNvSpPr/>
                  <p:nvPr/>
                </p:nvSpPr>
                <p:spPr bwMode="auto">
                  <a:xfrm>
                    <a:off x="5951538" y="3836988"/>
                    <a:ext cx="333375" cy="333375"/>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25" name="ïśľíď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46CF892-56E0-4B08-898A-F699F137971E}"/>
                      </a:ext>
                    </a:extLst>
                  </p:cNvPr>
                  <p:cNvSpPr/>
                  <p:nvPr/>
                </p:nvSpPr>
                <p:spPr bwMode="auto">
                  <a:xfrm>
                    <a:off x="5951538" y="3429000"/>
                    <a:ext cx="333375" cy="334963"/>
                  </a:xfrm>
                  <a:prstGeom prst="rect">
                    <a:avLst/>
                  </a:prstGeom>
                  <a:solidFill>
                    <a:srgbClr val="33CCCC"/>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270" name="iṩľiḋ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C565356-15E3-42A8-A831-B6519E41386E}"/>
                    </a:ext>
                  </a:extLst>
                </p:cNvPr>
                <p:cNvGrpSpPr/>
                <p:nvPr/>
              </p:nvGrpSpPr>
              <p:grpSpPr>
                <a:xfrm>
                  <a:off x="6749256" y="3624263"/>
                  <a:ext cx="655638" cy="2381250"/>
                  <a:chOff x="6354763" y="3429000"/>
                  <a:chExt cx="655638" cy="2381250"/>
                </a:xfrm>
                <a:solidFill>
                  <a:schemeClr val="bg1">
                    <a:lumMod val="85000"/>
                  </a:schemeClr>
                </a:solidFill>
              </p:grpSpPr>
              <p:sp>
                <p:nvSpPr>
                  <p:cNvPr id="290" name="iṧlíḓ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823404D5-E6DA-4DC5-BD22-8FFD498EACCC}"/>
                      </a:ext>
                    </a:extLst>
                  </p:cNvPr>
                  <p:cNvSpPr/>
                  <p:nvPr/>
                </p:nvSpPr>
                <p:spPr bwMode="auto">
                  <a:xfrm>
                    <a:off x="6354763" y="3429000"/>
                    <a:ext cx="236538" cy="512763"/>
                  </a:xfrm>
                  <a:custGeom>
                    <a:avLst/>
                    <a:gdLst>
                      <a:gd name="T0" fmla="*/ 149 w 149"/>
                      <a:gd name="T1" fmla="*/ 131 h 323"/>
                      <a:gd name="T2" fmla="*/ 0 w 149"/>
                      <a:gd name="T3" fmla="*/ 0 h 323"/>
                      <a:gd name="T4" fmla="*/ 0 w 149"/>
                      <a:gd name="T5" fmla="*/ 211 h 323"/>
                      <a:gd name="T6" fmla="*/ 149 w 149"/>
                      <a:gd name="T7" fmla="*/ 323 h 323"/>
                      <a:gd name="T8" fmla="*/ 149 w 149"/>
                      <a:gd name="T9" fmla="*/ 131 h 323"/>
                    </a:gdLst>
                    <a:ahLst/>
                    <a:cxnLst>
                      <a:cxn ang="0">
                        <a:pos x="T0" y="T1"/>
                      </a:cxn>
                      <a:cxn ang="0">
                        <a:pos x="T2" y="T3"/>
                      </a:cxn>
                      <a:cxn ang="0">
                        <a:pos x="T4" y="T5"/>
                      </a:cxn>
                      <a:cxn ang="0">
                        <a:pos x="T6" y="T7"/>
                      </a:cxn>
                      <a:cxn ang="0">
                        <a:pos x="T8" y="T9"/>
                      </a:cxn>
                    </a:cxnLst>
                    <a:rect l="0" t="0" r="r" b="b"/>
                    <a:pathLst>
                      <a:path w="149" h="323">
                        <a:moveTo>
                          <a:pt x="149" y="131"/>
                        </a:moveTo>
                        <a:lnTo>
                          <a:pt x="0" y="0"/>
                        </a:lnTo>
                        <a:lnTo>
                          <a:pt x="0" y="211"/>
                        </a:lnTo>
                        <a:lnTo>
                          <a:pt x="149" y="323"/>
                        </a:lnTo>
                        <a:lnTo>
                          <a:pt x="149" y="1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1" name="íṣḷi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A8EFD95-2762-4A36-8ECB-E641E81B850A}"/>
                      </a:ext>
                    </a:extLst>
                  </p:cNvPr>
                  <p:cNvSpPr/>
                  <p:nvPr/>
                </p:nvSpPr>
                <p:spPr bwMode="auto">
                  <a:xfrm>
                    <a:off x="6354763" y="3836988"/>
                    <a:ext cx="236538" cy="477838"/>
                  </a:xfrm>
                  <a:custGeom>
                    <a:avLst/>
                    <a:gdLst>
                      <a:gd name="T0" fmla="*/ 149 w 149"/>
                      <a:gd name="T1" fmla="*/ 108 h 301"/>
                      <a:gd name="T2" fmla="*/ 0 w 149"/>
                      <a:gd name="T3" fmla="*/ 0 h 301"/>
                      <a:gd name="T4" fmla="*/ 0 w 149"/>
                      <a:gd name="T5" fmla="*/ 210 h 301"/>
                      <a:gd name="T6" fmla="*/ 149 w 149"/>
                      <a:gd name="T7" fmla="*/ 301 h 301"/>
                      <a:gd name="T8" fmla="*/ 149 w 149"/>
                      <a:gd name="T9" fmla="*/ 108 h 301"/>
                    </a:gdLst>
                    <a:ahLst/>
                    <a:cxnLst>
                      <a:cxn ang="0">
                        <a:pos x="T0" y="T1"/>
                      </a:cxn>
                      <a:cxn ang="0">
                        <a:pos x="T2" y="T3"/>
                      </a:cxn>
                      <a:cxn ang="0">
                        <a:pos x="T4" y="T5"/>
                      </a:cxn>
                      <a:cxn ang="0">
                        <a:pos x="T6" y="T7"/>
                      </a:cxn>
                      <a:cxn ang="0">
                        <a:pos x="T8" y="T9"/>
                      </a:cxn>
                    </a:cxnLst>
                    <a:rect l="0" t="0" r="r" b="b"/>
                    <a:pathLst>
                      <a:path w="149" h="301">
                        <a:moveTo>
                          <a:pt x="149" y="108"/>
                        </a:moveTo>
                        <a:lnTo>
                          <a:pt x="0" y="0"/>
                        </a:lnTo>
                        <a:lnTo>
                          <a:pt x="0" y="210"/>
                        </a:lnTo>
                        <a:lnTo>
                          <a:pt x="149" y="301"/>
                        </a:lnTo>
                        <a:lnTo>
                          <a:pt x="149"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2" name="ïṣlï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C842015-3388-40E8-977B-A0440AE93838}"/>
                      </a:ext>
                    </a:extLst>
                  </p:cNvPr>
                  <p:cNvSpPr/>
                  <p:nvPr/>
                </p:nvSpPr>
                <p:spPr bwMode="auto">
                  <a:xfrm>
                    <a:off x="6354763" y="4243388"/>
                    <a:ext cx="236538" cy="442913"/>
                  </a:xfrm>
                  <a:custGeom>
                    <a:avLst/>
                    <a:gdLst>
                      <a:gd name="T0" fmla="*/ 149 w 149"/>
                      <a:gd name="T1" fmla="*/ 87 h 279"/>
                      <a:gd name="T2" fmla="*/ 0 w 149"/>
                      <a:gd name="T3" fmla="*/ 0 h 279"/>
                      <a:gd name="T4" fmla="*/ 0 w 149"/>
                      <a:gd name="T5" fmla="*/ 211 h 279"/>
                      <a:gd name="T6" fmla="*/ 149 w 149"/>
                      <a:gd name="T7" fmla="*/ 279 h 279"/>
                      <a:gd name="T8" fmla="*/ 149 w 149"/>
                      <a:gd name="T9" fmla="*/ 87 h 279"/>
                    </a:gdLst>
                    <a:ahLst/>
                    <a:cxnLst>
                      <a:cxn ang="0">
                        <a:pos x="T0" y="T1"/>
                      </a:cxn>
                      <a:cxn ang="0">
                        <a:pos x="T2" y="T3"/>
                      </a:cxn>
                      <a:cxn ang="0">
                        <a:pos x="T4" y="T5"/>
                      </a:cxn>
                      <a:cxn ang="0">
                        <a:pos x="T6" y="T7"/>
                      </a:cxn>
                      <a:cxn ang="0">
                        <a:pos x="T8" y="T9"/>
                      </a:cxn>
                    </a:cxnLst>
                    <a:rect l="0" t="0" r="r" b="b"/>
                    <a:pathLst>
                      <a:path w="149" h="279">
                        <a:moveTo>
                          <a:pt x="149" y="87"/>
                        </a:moveTo>
                        <a:lnTo>
                          <a:pt x="0" y="0"/>
                        </a:lnTo>
                        <a:lnTo>
                          <a:pt x="0" y="211"/>
                        </a:lnTo>
                        <a:lnTo>
                          <a:pt x="149" y="279"/>
                        </a:lnTo>
                        <a:lnTo>
                          <a:pt x="149" y="87"/>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3" name="îşlî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1D1451C-4698-4541-8B46-0918676681B9}"/>
                      </a:ext>
                    </a:extLst>
                  </p:cNvPr>
                  <p:cNvSpPr/>
                  <p:nvPr/>
                </p:nvSpPr>
                <p:spPr bwMode="auto">
                  <a:xfrm>
                    <a:off x="6354763" y="4651375"/>
                    <a:ext cx="236538" cy="406400"/>
                  </a:xfrm>
                  <a:custGeom>
                    <a:avLst/>
                    <a:gdLst>
                      <a:gd name="T0" fmla="*/ 149 w 149"/>
                      <a:gd name="T1" fmla="*/ 64 h 256"/>
                      <a:gd name="T2" fmla="*/ 0 w 149"/>
                      <a:gd name="T3" fmla="*/ 0 h 256"/>
                      <a:gd name="T4" fmla="*/ 0 w 149"/>
                      <a:gd name="T5" fmla="*/ 210 h 256"/>
                      <a:gd name="T6" fmla="*/ 149 w 149"/>
                      <a:gd name="T7" fmla="*/ 256 h 256"/>
                      <a:gd name="T8" fmla="*/ 149 w 149"/>
                      <a:gd name="T9" fmla="*/ 64 h 256"/>
                    </a:gdLst>
                    <a:ahLst/>
                    <a:cxnLst>
                      <a:cxn ang="0">
                        <a:pos x="T0" y="T1"/>
                      </a:cxn>
                      <a:cxn ang="0">
                        <a:pos x="T2" y="T3"/>
                      </a:cxn>
                      <a:cxn ang="0">
                        <a:pos x="T4" y="T5"/>
                      </a:cxn>
                      <a:cxn ang="0">
                        <a:pos x="T6" y="T7"/>
                      </a:cxn>
                      <a:cxn ang="0">
                        <a:pos x="T8" y="T9"/>
                      </a:cxn>
                    </a:cxnLst>
                    <a:rect l="0" t="0" r="r" b="b"/>
                    <a:pathLst>
                      <a:path w="149" h="256">
                        <a:moveTo>
                          <a:pt x="149" y="64"/>
                        </a:moveTo>
                        <a:lnTo>
                          <a:pt x="0" y="0"/>
                        </a:lnTo>
                        <a:lnTo>
                          <a:pt x="0" y="210"/>
                        </a:lnTo>
                        <a:lnTo>
                          <a:pt x="149" y="256"/>
                        </a:lnTo>
                        <a:lnTo>
                          <a:pt x="149"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4" name="îşlí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2CC1E43-617F-40BD-9C18-0BC991715E17}"/>
                      </a:ext>
                    </a:extLst>
                  </p:cNvPr>
                  <p:cNvSpPr/>
                  <p:nvPr/>
                </p:nvSpPr>
                <p:spPr bwMode="auto">
                  <a:xfrm>
                    <a:off x="6354763" y="5057775"/>
                    <a:ext cx="236538" cy="373063"/>
                  </a:xfrm>
                  <a:custGeom>
                    <a:avLst/>
                    <a:gdLst>
                      <a:gd name="T0" fmla="*/ 149 w 149"/>
                      <a:gd name="T1" fmla="*/ 42 h 235"/>
                      <a:gd name="T2" fmla="*/ 0 w 149"/>
                      <a:gd name="T3" fmla="*/ 0 h 235"/>
                      <a:gd name="T4" fmla="*/ 0 w 149"/>
                      <a:gd name="T5" fmla="*/ 210 h 235"/>
                      <a:gd name="T6" fmla="*/ 149 w 149"/>
                      <a:gd name="T7" fmla="*/ 235 h 235"/>
                      <a:gd name="T8" fmla="*/ 149 w 149"/>
                      <a:gd name="T9" fmla="*/ 42 h 235"/>
                    </a:gdLst>
                    <a:ahLst/>
                    <a:cxnLst>
                      <a:cxn ang="0">
                        <a:pos x="T0" y="T1"/>
                      </a:cxn>
                      <a:cxn ang="0">
                        <a:pos x="T2" y="T3"/>
                      </a:cxn>
                      <a:cxn ang="0">
                        <a:pos x="T4" y="T5"/>
                      </a:cxn>
                      <a:cxn ang="0">
                        <a:pos x="T6" y="T7"/>
                      </a:cxn>
                      <a:cxn ang="0">
                        <a:pos x="T8" y="T9"/>
                      </a:cxn>
                    </a:cxnLst>
                    <a:rect l="0" t="0" r="r" b="b"/>
                    <a:pathLst>
                      <a:path w="149" h="235">
                        <a:moveTo>
                          <a:pt x="149" y="42"/>
                        </a:moveTo>
                        <a:lnTo>
                          <a:pt x="0" y="0"/>
                        </a:lnTo>
                        <a:lnTo>
                          <a:pt x="0" y="210"/>
                        </a:lnTo>
                        <a:lnTo>
                          <a:pt x="149" y="235"/>
                        </a:lnTo>
                        <a:lnTo>
                          <a:pt x="149"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5" name="ïśl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5587E85-C86A-4A51-85D6-E2B963377AD9}"/>
                      </a:ext>
                    </a:extLst>
                  </p:cNvPr>
                  <p:cNvSpPr/>
                  <p:nvPr/>
                </p:nvSpPr>
                <p:spPr bwMode="auto">
                  <a:xfrm>
                    <a:off x="6354763" y="5465763"/>
                    <a:ext cx="236538" cy="336550"/>
                  </a:xfrm>
                  <a:custGeom>
                    <a:avLst/>
                    <a:gdLst>
                      <a:gd name="T0" fmla="*/ 149 w 149"/>
                      <a:gd name="T1" fmla="*/ 19 h 212"/>
                      <a:gd name="T2" fmla="*/ 0 w 149"/>
                      <a:gd name="T3" fmla="*/ 0 h 212"/>
                      <a:gd name="T4" fmla="*/ 0 w 149"/>
                      <a:gd name="T5" fmla="*/ 210 h 212"/>
                      <a:gd name="T6" fmla="*/ 149 w 149"/>
                      <a:gd name="T7" fmla="*/ 212 h 212"/>
                      <a:gd name="T8" fmla="*/ 149 w 149"/>
                      <a:gd name="T9" fmla="*/ 19 h 212"/>
                    </a:gdLst>
                    <a:ahLst/>
                    <a:cxnLst>
                      <a:cxn ang="0">
                        <a:pos x="T0" y="T1"/>
                      </a:cxn>
                      <a:cxn ang="0">
                        <a:pos x="T2" y="T3"/>
                      </a:cxn>
                      <a:cxn ang="0">
                        <a:pos x="T4" y="T5"/>
                      </a:cxn>
                      <a:cxn ang="0">
                        <a:pos x="T6" y="T7"/>
                      </a:cxn>
                      <a:cxn ang="0">
                        <a:pos x="T8" y="T9"/>
                      </a:cxn>
                    </a:cxnLst>
                    <a:rect l="0" t="0" r="r" b="b"/>
                    <a:pathLst>
                      <a:path w="149" h="212">
                        <a:moveTo>
                          <a:pt x="149" y="19"/>
                        </a:moveTo>
                        <a:lnTo>
                          <a:pt x="0" y="0"/>
                        </a:lnTo>
                        <a:lnTo>
                          <a:pt x="0" y="210"/>
                        </a:lnTo>
                        <a:lnTo>
                          <a:pt x="149" y="212"/>
                        </a:lnTo>
                        <a:lnTo>
                          <a:pt x="149" y="1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6" name="íṥḻïd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6397812-0404-4F87-8857-3141430EA3F5}"/>
                      </a:ext>
                    </a:extLst>
                  </p:cNvPr>
                  <p:cNvSpPr/>
                  <p:nvPr/>
                </p:nvSpPr>
                <p:spPr bwMode="auto">
                  <a:xfrm>
                    <a:off x="6648450" y="3687763"/>
                    <a:ext cx="184150" cy="474663"/>
                  </a:xfrm>
                  <a:custGeom>
                    <a:avLst/>
                    <a:gdLst>
                      <a:gd name="T0" fmla="*/ 116 w 116"/>
                      <a:gd name="T1" fmla="*/ 130 h 299"/>
                      <a:gd name="T2" fmla="*/ 0 w 116"/>
                      <a:gd name="T3" fmla="*/ 0 h 299"/>
                      <a:gd name="T4" fmla="*/ 0 w 116"/>
                      <a:gd name="T5" fmla="*/ 188 h 299"/>
                      <a:gd name="T6" fmla="*/ 116 w 116"/>
                      <a:gd name="T7" fmla="*/ 299 h 299"/>
                      <a:gd name="T8" fmla="*/ 116 w 116"/>
                      <a:gd name="T9" fmla="*/ 130 h 299"/>
                    </a:gdLst>
                    <a:ahLst/>
                    <a:cxnLst>
                      <a:cxn ang="0">
                        <a:pos x="T0" y="T1"/>
                      </a:cxn>
                      <a:cxn ang="0">
                        <a:pos x="T2" y="T3"/>
                      </a:cxn>
                      <a:cxn ang="0">
                        <a:pos x="T4" y="T5"/>
                      </a:cxn>
                      <a:cxn ang="0">
                        <a:pos x="T6" y="T7"/>
                      </a:cxn>
                      <a:cxn ang="0">
                        <a:pos x="T8" y="T9"/>
                      </a:cxn>
                    </a:cxnLst>
                    <a:rect l="0" t="0" r="r" b="b"/>
                    <a:pathLst>
                      <a:path w="116" h="299">
                        <a:moveTo>
                          <a:pt x="116" y="130"/>
                        </a:moveTo>
                        <a:lnTo>
                          <a:pt x="0" y="0"/>
                        </a:lnTo>
                        <a:lnTo>
                          <a:pt x="0" y="188"/>
                        </a:lnTo>
                        <a:lnTo>
                          <a:pt x="116" y="299"/>
                        </a:lnTo>
                        <a:lnTo>
                          <a:pt x="116" y="1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7" name="ís1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0F77D5C-2FFD-4C1C-9277-8DF0C6682C19}"/>
                      </a:ext>
                    </a:extLst>
                  </p:cNvPr>
                  <p:cNvSpPr/>
                  <p:nvPr/>
                </p:nvSpPr>
                <p:spPr bwMode="auto">
                  <a:xfrm>
                    <a:off x="6648450" y="4051300"/>
                    <a:ext cx="184150" cy="439738"/>
                  </a:xfrm>
                  <a:custGeom>
                    <a:avLst/>
                    <a:gdLst>
                      <a:gd name="T0" fmla="*/ 116 w 116"/>
                      <a:gd name="T1" fmla="*/ 108 h 277"/>
                      <a:gd name="T2" fmla="*/ 0 w 116"/>
                      <a:gd name="T3" fmla="*/ 0 h 277"/>
                      <a:gd name="T4" fmla="*/ 0 w 116"/>
                      <a:gd name="T5" fmla="*/ 188 h 277"/>
                      <a:gd name="T6" fmla="*/ 116 w 116"/>
                      <a:gd name="T7" fmla="*/ 277 h 277"/>
                      <a:gd name="T8" fmla="*/ 116 w 116"/>
                      <a:gd name="T9" fmla="*/ 108 h 277"/>
                    </a:gdLst>
                    <a:ahLst/>
                    <a:cxnLst>
                      <a:cxn ang="0">
                        <a:pos x="T0" y="T1"/>
                      </a:cxn>
                      <a:cxn ang="0">
                        <a:pos x="T2" y="T3"/>
                      </a:cxn>
                      <a:cxn ang="0">
                        <a:pos x="T4" y="T5"/>
                      </a:cxn>
                      <a:cxn ang="0">
                        <a:pos x="T6" y="T7"/>
                      </a:cxn>
                      <a:cxn ang="0">
                        <a:pos x="T8" y="T9"/>
                      </a:cxn>
                    </a:cxnLst>
                    <a:rect l="0" t="0" r="r" b="b"/>
                    <a:pathLst>
                      <a:path w="116" h="277">
                        <a:moveTo>
                          <a:pt x="116" y="108"/>
                        </a:moveTo>
                        <a:lnTo>
                          <a:pt x="0" y="0"/>
                        </a:lnTo>
                        <a:lnTo>
                          <a:pt x="0" y="188"/>
                        </a:lnTo>
                        <a:lnTo>
                          <a:pt x="116" y="277"/>
                        </a:lnTo>
                        <a:lnTo>
                          <a:pt x="116"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8" name="íşl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2B9B7B3-08B8-49BC-B99C-12D6523AA00E}"/>
                      </a:ext>
                    </a:extLst>
                  </p:cNvPr>
                  <p:cNvSpPr/>
                  <p:nvPr/>
                </p:nvSpPr>
                <p:spPr bwMode="auto">
                  <a:xfrm>
                    <a:off x="6648450" y="4414838"/>
                    <a:ext cx="184150" cy="406400"/>
                  </a:xfrm>
                  <a:custGeom>
                    <a:avLst/>
                    <a:gdLst>
                      <a:gd name="T0" fmla="*/ 116 w 116"/>
                      <a:gd name="T1" fmla="*/ 85 h 256"/>
                      <a:gd name="T2" fmla="*/ 0 w 116"/>
                      <a:gd name="T3" fmla="*/ 0 h 256"/>
                      <a:gd name="T4" fmla="*/ 0 w 116"/>
                      <a:gd name="T5" fmla="*/ 188 h 256"/>
                      <a:gd name="T6" fmla="*/ 116 w 116"/>
                      <a:gd name="T7" fmla="*/ 256 h 256"/>
                      <a:gd name="T8" fmla="*/ 116 w 116"/>
                      <a:gd name="T9" fmla="*/ 85 h 256"/>
                    </a:gdLst>
                    <a:ahLst/>
                    <a:cxnLst>
                      <a:cxn ang="0">
                        <a:pos x="T0" y="T1"/>
                      </a:cxn>
                      <a:cxn ang="0">
                        <a:pos x="T2" y="T3"/>
                      </a:cxn>
                      <a:cxn ang="0">
                        <a:pos x="T4" y="T5"/>
                      </a:cxn>
                      <a:cxn ang="0">
                        <a:pos x="T6" y="T7"/>
                      </a:cxn>
                      <a:cxn ang="0">
                        <a:pos x="T8" y="T9"/>
                      </a:cxn>
                    </a:cxnLst>
                    <a:rect l="0" t="0" r="r" b="b"/>
                    <a:pathLst>
                      <a:path w="116" h="256">
                        <a:moveTo>
                          <a:pt x="116" y="85"/>
                        </a:moveTo>
                        <a:lnTo>
                          <a:pt x="0" y="0"/>
                        </a:lnTo>
                        <a:lnTo>
                          <a:pt x="0" y="188"/>
                        </a:lnTo>
                        <a:lnTo>
                          <a:pt x="116" y="256"/>
                        </a:lnTo>
                        <a:lnTo>
                          <a:pt x="116" y="8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99" name="iṥḻíď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BCF6B14-2D00-4182-ABA4-E56D7C711682}"/>
                      </a:ext>
                    </a:extLst>
                  </p:cNvPr>
                  <p:cNvSpPr/>
                  <p:nvPr/>
                </p:nvSpPr>
                <p:spPr bwMode="auto">
                  <a:xfrm>
                    <a:off x="6648450" y="4776788"/>
                    <a:ext cx="184150" cy="371475"/>
                  </a:xfrm>
                  <a:custGeom>
                    <a:avLst/>
                    <a:gdLst>
                      <a:gd name="T0" fmla="*/ 116 w 116"/>
                      <a:gd name="T1" fmla="*/ 64 h 234"/>
                      <a:gd name="T2" fmla="*/ 0 w 116"/>
                      <a:gd name="T3" fmla="*/ 0 h 234"/>
                      <a:gd name="T4" fmla="*/ 0 w 116"/>
                      <a:gd name="T5" fmla="*/ 188 h 234"/>
                      <a:gd name="T6" fmla="*/ 116 w 116"/>
                      <a:gd name="T7" fmla="*/ 234 h 234"/>
                      <a:gd name="T8" fmla="*/ 116 w 116"/>
                      <a:gd name="T9" fmla="*/ 64 h 234"/>
                    </a:gdLst>
                    <a:ahLst/>
                    <a:cxnLst>
                      <a:cxn ang="0">
                        <a:pos x="T0" y="T1"/>
                      </a:cxn>
                      <a:cxn ang="0">
                        <a:pos x="T2" y="T3"/>
                      </a:cxn>
                      <a:cxn ang="0">
                        <a:pos x="T4" y="T5"/>
                      </a:cxn>
                      <a:cxn ang="0">
                        <a:pos x="T6" y="T7"/>
                      </a:cxn>
                      <a:cxn ang="0">
                        <a:pos x="T8" y="T9"/>
                      </a:cxn>
                    </a:cxnLst>
                    <a:rect l="0" t="0" r="r" b="b"/>
                    <a:pathLst>
                      <a:path w="116" h="234">
                        <a:moveTo>
                          <a:pt x="116" y="64"/>
                        </a:moveTo>
                        <a:lnTo>
                          <a:pt x="0" y="0"/>
                        </a:lnTo>
                        <a:lnTo>
                          <a:pt x="0" y="188"/>
                        </a:lnTo>
                        <a:lnTo>
                          <a:pt x="116" y="234"/>
                        </a:lnTo>
                        <a:lnTo>
                          <a:pt x="116"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0" name="îṧļí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E809001-98EB-4AD5-B6FE-254F9C81EF50}"/>
                      </a:ext>
                    </a:extLst>
                  </p:cNvPr>
                  <p:cNvSpPr/>
                  <p:nvPr/>
                </p:nvSpPr>
                <p:spPr bwMode="auto">
                  <a:xfrm>
                    <a:off x="6648450" y="5140325"/>
                    <a:ext cx="184150" cy="336550"/>
                  </a:xfrm>
                  <a:custGeom>
                    <a:avLst/>
                    <a:gdLst>
                      <a:gd name="T0" fmla="*/ 116 w 116"/>
                      <a:gd name="T1" fmla="*/ 43 h 212"/>
                      <a:gd name="T2" fmla="*/ 0 w 116"/>
                      <a:gd name="T3" fmla="*/ 0 h 212"/>
                      <a:gd name="T4" fmla="*/ 0 w 116"/>
                      <a:gd name="T5" fmla="*/ 188 h 212"/>
                      <a:gd name="T6" fmla="*/ 116 w 116"/>
                      <a:gd name="T7" fmla="*/ 212 h 212"/>
                      <a:gd name="T8" fmla="*/ 116 w 116"/>
                      <a:gd name="T9" fmla="*/ 43 h 212"/>
                    </a:gdLst>
                    <a:ahLst/>
                    <a:cxnLst>
                      <a:cxn ang="0">
                        <a:pos x="T0" y="T1"/>
                      </a:cxn>
                      <a:cxn ang="0">
                        <a:pos x="T2" y="T3"/>
                      </a:cxn>
                      <a:cxn ang="0">
                        <a:pos x="T4" y="T5"/>
                      </a:cxn>
                      <a:cxn ang="0">
                        <a:pos x="T6" y="T7"/>
                      </a:cxn>
                      <a:cxn ang="0">
                        <a:pos x="T8" y="T9"/>
                      </a:cxn>
                    </a:cxnLst>
                    <a:rect l="0" t="0" r="r" b="b"/>
                    <a:pathLst>
                      <a:path w="116" h="212">
                        <a:moveTo>
                          <a:pt x="116" y="43"/>
                        </a:moveTo>
                        <a:lnTo>
                          <a:pt x="0" y="0"/>
                        </a:lnTo>
                        <a:lnTo>
                          <a:pt x="0" y="188"/>
                        </a:lnTo>
                        <a:lnTo>
                          <a:pt x="116" y="212"/>
                        </a:lnTo>
                        <a:lnTo>
                          <a:pt x="116" y="4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1" name="í$ľí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49AB8C9-096C-4C74-862D-0C0272AD5265}"/>
                      </a:ext>
                    </a:extLst>
                  </p:cNvPr>
                  <p:cNvSpPr/>
                  <p:nvPr/>
                </p:nvSpPr>
                <p:spPr bwMode="auto">
                  <a:xfrm>
                    <a:off x="6648450" y="5503863"/>
                    <a:ext cx="184150" cy="301625"/>
                  </a:xfrm>
                  <a:custGeom>
                    <a:avLst/>
                    <a:gdLst>
                      <a:gd name="T0" fmla="*/ 116 w 116"/>
                      <a:gd name="T1" fmla="*/ 21 h 190"/>
                      <a:gd name="T2" fmla="*/ 0 w 116"/>
                      <a:gd name="T3" fmla="*/ 0 h 190"/>
                      <a:gd name="T4" fmla="*/ 0 w 116"/>
                      <a:gd name="T5" fmla="*/ 188 h 190"/>
                      <a:gd name="T6" fmla="*/ 116 w 116"/>
                      <a:gd name="T7" fmla="*/ 190 h 190"/>
                      <a:gd name="T8" fmla="*/ 116 w 116"/>
                      <a:gd name="T9" fmla="*/ 21 h 190"/>
                    </a:gdLst>
                    <a:ahLst/>
                    <a:cxnLst>
                      <a:cxn ang="0">
                        <a:pos x="T0" y="T1"/>
                      </a:cxn>
                      <a:cxn ang="0">
                        <a:pos x="T2" y="T3"/>
                      </a:cxn>
                      <a:cxn ang="0">
                        <a:pos x="T4" y="T5"/>
                      </a:cxn>
                      <a:cxn ang="0">
                        <a:pos x="T6" y="T7"/>
                      </a:cxn>
                      <a:cxn ang="0">
                        <a:pos x="T8" y="T9"/>
                      </a:cxn>
                    </a:cxnLst>
                    <a:rect l="0" t="0" r="r" b="b"/>
                    <a:pathLst>
                      <a:path w="116" h="190">
                        <a:moveTo>
                          <a:pt x="116" y="21"/>
                        </a:moveTo>
                        <a:lnTo>
                          <a:pt x="0" y="0"/>
                        </a:lnTo>
                        <a:lnTo>
                          <a:pt x="0" y="188"/>
                        </a:lnTo>
                        <a:lnTo>
                          <a:pt x="116" y="190"/>
                        </a:lnTo>
                        <a:lnTo>
                          <a:pt x="116"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2" name="ïšḷ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DA2AC3F-6B05-467C-9B0A-71E72CD33655}"/>
                      </a:ext>
                    </a:extLst>
                  </p:cNvPr>
                  <p:cNvSpPr/>
                  <p:nvPr/>
                </p:nvSpPr>
                <p:spPr bwMode="auto">
                  <a:xfrm>
                    <a:off x="6878638" y="3944938"/>
                    <a:ext cx="131763" cy="441325"/>
                  </a:xfrm>
                  <a:custGeom>
                    <a:avLst/>
                    <a:gdLst>
                      <a:gd name="T0" fmla="*/ 83 w 83"/>
                      <a:gd name="T1" fmla="*/ 130 h 278"/>
                      <a:gd name="T2" fmla="*/ 0 w 83"/>
                      <a:gd name="T3" fmla="*/ 0 h 278"/>
                      <a:gd name="T4" fmla="*/ 0 w 83"/>
                      <a:gd name="T5" fmla="*/ 165 h 278"/>
                      <a:gd name="T6" fmla="*/ 83 w 83"/>
                      <a:gd name="T7" fmla="*/ 278 h 278"/>
                      <a:gd name="T8" fmla="*/ 83 w 83"/>
                      <a:gd name="T9" fmla="*/ 130 h 278"/>
                    </a:gdLst>
                    <a:ahLst/>
                    <a:cxnLst>
                      <a:cxn ang="0">
                        <a:pos x="T0" y="T1"/>
                      </a:cxn>
                      <a:cxn ang="0">
                        <a:pos x="T2" y="T3"/>
                      </a:cxn>
                      <a:cxn ang="0">
                        <a:pos x="T4" y="T5"/>
                      </a:cxn>
                      <a:cxn ang="0">
                        <a:pos x="T6" y="T7"/>
                      </a:cxn>
                      <a:cxn ang="0">
                        <a:pos x="T8" y="T9"/>
                      </a:cxn>
                    </a:cxnLst>
                    <a:rect l="0" t="0" r="r" b="b"/>
                    <a:pathLst>
                      <a:path w="83" h="278">
                        <a:moveTo>
                          <a:pt x="83" y="130"/>
                        </a:moveTo>
                        <a:lnTo>
                          <a:pt x="0" y="0"/>
                        </a:lnTo>
                        <a:lnTo>
                          <a:pt x="0" y="165"/>
                        </a:lnTo>
                        <a:lnTo>
                          <a:pt x="83" y="278"/>
                        </a:lnTo>
                        <a:lnTo>
                          <a:pt x="83" y="1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3" name="ïSlí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583F409-9F10-4135-A077-E88DF0EBE6D8}"/>
                      </a:ext>
                    </a:extLst>
                  </p:cNvPr>
                  <p:cNvSpPr/>
                  <p:nvPr/>
                </p:nvSpPr>
                <p:spPr bwMode="auto">
                  <a:xfrm>
                    <a:off x="6878638" y="4265613"/>
                    <a:ext cx="131763" cy="404813"/>
                  </a:xfrm>
                  <a:custGeom>
                    <a:avLst/>
                    <a:gdLst>
                      <a:gd name="T0" fmla="*/ 83 w 83"/>
                      <a:gd name="T1" fmla="*/ 108 h 255"/>
                      <a:gd name="T2" fmla="*/ 0 w 83"/>
                      <a:gd name="T3" fmla="*/ 0 h 255"/>
                      <a:gd name="T4" fmla="*/ 0 w 83"/>
                      <a:gd name="T5" fmla="*/ 165 h 255"/>
                      <a:gd name="T6" fmla="*/ 83 w 83"/>
                      <a:gd name="T7" fmla="*/ 255 h 255"/>
                      <a:gd name="T8" fmla="*/ 83 w 83"/>
                      <a:gd name="T9" fmla="*/ 108 h 255"/>
                    </a:gdLst>
                    <a:ahLst/>
                    <a:cxnLst>
                      <a:cxn ang="0">
                        <a:pos x="T0" y="T1"/>
                      </a:cxn>
                      <a:cxn ang="0">
                        <a:pos x="T2" y="T3"/>
                      </a:cxn>
                      <a:cxn ang="0">
                        <a:pos x="T4" y="T5"/>
                      </a:cxn>
                      <a:cxn ang="0">
                        <a:pos x="T6" y="T7"/>
                      </a:cxn>
                      <a:cxn ang="0">
                        <a:pos x="T8" y="T9"/>
                      </a:cxn>
                    </a:cxnLst>
                    <a:rect l="0" t="0" r="r" b="b"/>
                    <a:pathLst>
                      <a:path w="83" h="255">
                        <a:moveTo>
                          <a:pt x="83" y="108"/>
                        </a:moveTo>
                        <a:lnTo>
                          <a:pt x="0" y="0"/>
                        </a:lnTo>
                        <a:lnTo>
                          <a:pt x="0" y="165"/>
                        </a:lnTo>
                        <a:lnTo>
                          <a:pt x="83" y="255"/>
                        </a:lnTo>
                        <a:lnTo>
                          <a:pt x="83"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4" name="iṥļi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0A3FBA0-C154-4F7A-AEEA-BA602A7FEAE2}"/>
                      </a:ext>
                    </a:extLst>
                  </p:cNvPr>
                  <p:cNvSpPr/>
                  <p:nvPr/>
                </p:nvSpPr>
                <p:spPr bwMode="auto">
                  <a:xfrm>
                    <a:off x="6878638" y="4584700"/>
                    <a:ext cx="131763" cy="369888"/>
                  </a:xfrm>
                  <a:custGeom>
                    <a:avLst/>
                    <a:gdLst>
                      <a:gd name="T0" fmla="*/ 83 w 83"/>
                      <a:gd name="T1" fmla="*/ 86 h 233"/>
                      <a:gd name="T2" fmla="*/ 0 w 83"/>
                      <a:gd name="T3" fmla="*/ 0 h 233"/>
                      <a:gd name="T4" fmla="*/ 0 w 83"/>
                      <a:gd name="T5" fmla="*/ 165 h 233"/>
                      <a:gd name="T6" fmla="*/ 83 w 83"/>
                      <a:gd name="T7" fmla="*/ 233 h 233"/>
                      <a:gd name="T8" fmla="*/ 83 w 83"/>
                      <a:gd name="T9" fmla="*/ 86 h 233"/>
                    </a:gdLst>
                    <a:ahLst/>
                    <a:cxnLst>
                      <a:cxn ang="0">
                        <a:pos x="T0" y="T1"/>
                      </a:cxn>
                      <a:cxn ang="0">
                        <a:pos x="T2" y="T3"/>
                      </a:cxn>
                      <a:cxn ang="0">
                        <a:pos x="T4" y="T5"/>
                      </a:cxn>
                      <a:cxn ang="0">
                        <a:pos x="T6" y="T7"/>
                      </a:cxn>
                      <a:cxn ang="0">
                        <a:pos x="T8" y="T9"/>
                      </a:cxn>
                    </a:cxnLst>
                    <a:rect l="0" t="0" r="r" b="b"/>
                    <a:pathLst>
                      <a:path w="83" h="233">
                        <a:moveTo>
                          <a:pt x="83" y="86"/>
                        </a:moveTo>
                        <a:lnTo>
                          <a:pt x="0" y="0"/>
                        </a:lnTo>
                        <a:lnTo>
                          <a:pt x="0" y="165"/>
                        </a:lnTo>
                        <a:lnTo>
                          <a:pt x="83" y="233"/>
                        </a:lnTo>
                        <a:lnTo>
                          <a:pt x="83" y="86"/>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5" name="ïsḷi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DEA09E3-E3CE-4DB4-AF7F-1AACB6F597F9}"/>
                      </a:ext>
                    </a:extLst>
                  </p:cNvPr>
                  <p:cNvSpPr/>
                  <p:nvPr/>
                </p:nvSpPr>
                <p:spPr bwMode="auto">
                  <a:xfrm>
                    <a:off x="6878638" y="4903788"/>
                    <a:ext cx="131763" cy="336550"/>
                  </a:xfrm>
                  <a:custGeom>
                    <a:avLst/>
                    <a:gdLst>
                      <a:gd name="T0" fmla="*/ 83 w 83"/>
                      <a:gd name="T1" fmla="*/ 64 h 212"/>
                      <a:gd name="T2" fmla="*/ 0 w 83"/>
                      <a:gd name="T3" fmla="*/ 0 h 212"/>
                      <a:gd name="T4" fmla="*/ 0 w 83"/>
                      <a:gd name="T5" fmla="*/ 166 h 212"/>
                      <a:gd name="T6" fmla="*/ 83 w 83"/>
                      <a:gd name="T7" fmla="*/ 212 h 212"/>
                      <a:gd name="T8" fmla="*/ 83 w 83"/>
                      <a:gd name="T9" fmla="*/ 64 h 212"/>
                    </a:gdLst>
                    <a:ahLst/>
                    <a:cxnLst>
                      <a:cxn ang="0">
                        <a:pos x="T0" y="T1"/>
                      </a:cxn>
                      <a:cxn ang="0">
                        <a:pos x="T2" y="T3"/>
                      </a:cxn>
                      <a:cxn ang="0">
                        <a:pos x="T4" y="T5"/>
                      </a:cxn>
                      <a:cxn ang="0">
                        <a:pos x="T6" y="T7"/>
                      </a:cxn>
                      <a:cxn ang="0">
                        <a:pos x="T8" y="T9"/>
                      </a:cxn>
                    </a:cxnLst>
                    <a:rect l="0" t="0" r="r" b="b"/>
                    <a:pathLst>
                      <a:path w="83" h="212">
                        <a:moveTo>
                          <a:pt x="83" y="64"/>
                        </a:moveTo>
                        <a:lnTo>
                          <a:pt x="0" y="0"/>
                        </a:lnTo>
                        <a:lnTo>
                          <a:pt x="0" y="166"/>
                        </a:lnTo>
                        <a:lnTo>
                          <a:pt x="83" y="212"/>
                        </a:lnTo>
                        <a:lnTo>
                          <a:pt x="83"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6" name="iSḻí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E8450C2-6132-4A84-9A15-0507862E0436}"/>
                      </a:ext>
                    </a:extLst>
                  </p:cNvPr>
                  <p:cNvSpPr/>
                  <p:nvPr/>
                </p:nvSpPr>
                <p:spPr bwMode="auto">
                  <a:xfrm>
                    <a:off x="6878638" y="5224463"/>
                    <a:ext cx="131763" cy="300038"/>
                  </a:xfrm>
                  <a:custGeom>
                    <a:avLst/>
                    <a:gdLst>
                      <a:gd name="T0" fmla="*/ 83 w 83"/>
                      <a:gd name="T1" fmla="*/ 42 h 189"/>
                      <a:gd name="T2" fmla="*/ 0 w 83"/>
                      <a:gd name="T3" fmla="*/ 0 h 189"/>
                      <a:gd name="T4" fmla="*/ 0 w 83"/>
                      <a:gd name="T5" fmla="*/ 165 h 189"/>
                      <a:gd name="T6" fmla="*/ 83 w 83"/>
                      <a:gd name="T7" fmla="*/ 189 h 189"/>
                      <a:gd name="T8" fmla="*/ 83 w 83"/>
                      <a:gd name="T9" fmla="*/ 42 h 189"/>
                    </a:gdLst>
                    <a:ahLst/>
                    <a:cxnLst>
                      <a:cxn ang="0">
                        <a:pos x="T0" y="T1"/>
                      </a:cxn>
                      <a:cxn ang="0">
                        <a:pos x="T2" y="T3"/>
                      </a:cxn>
                      <a:cxn ang="0">
                        <a:pos x="T4" y="T5"/>
                      </a:cxn>
                      <a:cxn ang="0">
                        <a:pos x="T6" y="T7"/>
                      </a:cxn>
                      <a:cxn ang="0">
                        <a:pos x="T8" y="T9"/>
                      </a:cxn>
                    </a:cxnLst>
                    <a:rect l="0" t="0" r="r" b="b"/>
                    <a:pathLst>
                      <a:path w="83" h="189">
                        <a:moveTo>
                          <a:pt x="83" y="42"/>
                        </a:moveTo>
                        <a:lnTo>
                          <a:pt x="0" y="0"/>
                        </a:lnTo>
                        <a:lnTo>
                          <a:pt x="0" y="165"/>
                        </a:lnTo>
                        <a:lnTo>
                          <a:pt x="83" y="189"/>
                        </a:lnTo>
                        <a:lnTo>
                          <a:pt x="83"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07" name="íSļï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B562502-5CD9-4A39-8228-F26D8AA0475B}"/>
                      </a:ext>
                    </a:extLst>
                  </p:cNvPr>
                  <p:cNvSpPr/>
                  <p:nvPr/>
                </p:nvSpPr>
                <p:spPr bwMode="auto">
                  <a:xfrm>
                    <a:off x="6878638" y="5543550"/>
                    <a:ext cx="131763" cy="266700"/>
                  </a:xfrm>
                  <a:custGeom>
                    <a:avLst/>
                    <a:gdLst>
                      <a:gd name="T0" fmla="*/ 83 w 83"/>
                      <a:gd name="T1" fmla="*/ 20 h 168"/>
                      <a:gd name="T2" fmla="*/ 0 w 83"/>
                      <a:gd name="T3" fmla="*/ 0 h 168"/>
                      <a:gd name="T4" fmla="*/ 0 w 83"/>
                      <a:gd name="T5" fmla="*/ 166 h 168"/>
                      <a:gd name="T6" fmla="*/ 83 w 83"/>
                      <a:gd name="T7" fmla="*/ 168 h 168"/>
                      <a:gd name="T8" fmla="*/ 83 w 83"/>
                      <a:gd name="T9" fmla="*/ 20 h 168"/>
                    </a:gdLst>
                    <a:ahLst/>
                    <a:cxnLst>
                      <a:cxn ang="0">
                        <a:pos x="T0" y="T1"/>
                      </a:cxn>
                      <a:cxn ang="0">
                        <a:pos x="T2" y="T3"/>
                      </a:cxn>
                      <a:cxn ang="0">
                        <a:pos x="T4" y="T5"/>
                      </a:cxn>
                      <a:cxn ang="0">
                        <a:pos x="T6" y="T7"/>
                      </a:cxn>
                      <a:cxn ang="0">
                        <a:pos x="T8" y="T9"/>
                      </a:cxn>
                    </a:cxnLst>
                    <a:rect l="0" t="0" r="r" b="b"/>
                    <a:pathLst>
                      <a:path w="83" h="168">
                        <a:moveTo>
                          <a:pt x="83" y="20"/>
                        </a:moveTo>
                        <a:lnTo>
                          <a:pt x="0" y="0"/>
                        </a:lnTo>
                        <a:lnTo>
                          <a:pt x="0" y="166"/>
                        </a:lnTo>
                        <a:lnTo>
                          <a:pt x="83" y="168"/>
                        </a:lnTo>
                        <a:lnTo>
                          <a:pt x="83" y="2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271" name="iṧḷíḑ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D25886D-3FA2-4CDE-A700-068C3434E2C2}"/>
                    </a:ext>
                  </a:extLst>
                </p:cNvPr>
                <p:cNvGrpSpPr/>
                <p:nvPr/>
              </p:nvGrpSpPr>
              <p:grpSpPr>
                <a:xfrm>
                  <a:off x="4787106" y="3624263"/>
                  <a:ext cx="655638" cy="2381250"/>
                  <a:chOff x="4392613" y="3429000"/>
                  <a:chExt cx="655638" cy="2381250"/>
                </a:xfrm>
                <a:solidFill>
                  <a:schemeClr val="bg1">
                    <a:lumMod val="85000"/>
                  </a:schemeClr>
                </a:solidFill>
              </p:grpSpPr>
              <p:sp>
                <p:nvSpPr>
                  <p:cNvPr id="272" name="iṣliḍ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B197E6C-2F3B-4C84-A45E-50BBA93CE432}"/>
                      </a:ext>
                    </a:extLst>
                  </p:cNvPr>
                  <p:cNvSpPr/>
                  <p:nvPr/>
                </p:nvSpPr>
                <p:spPr bwMode="auto">
                  <a:xfrm>
                    <a:off x="4811713" y="3429000"/>
                    <a:ext cx="236538" cy="512763"/>
                  </a:xfrm>
                  <a:custGeom>
                    <a:avLst/>
                    <a:gdLst>
                      <a:gd name="T0" fmla="*/ 0 w 149"/>
                      <a:gd name="T1" fmla="*/ 131 h 323"/>
                      <a:gd name="T2" fmla="*/ 149 w 149"/>
                      <a:gd name="T3" fmla="*/ 0 h 323"/>
                      <a:gd name="T4" fmla="*/ 149 w 149"/>
                      <a:gd name="T5" fmla="*/ 211 h 323"/>
                      <a:gd name="T6" fmla="*/ 0 w 149"/>
                      <a:gd name="T7" fmla="*/ 323 h 323"/>
                      <a:gd name="T8" fmla="*/ 0 w 149"/>
                      <a:gd name="T9" fmla="*/ 131 h 323"/>
                    </a:gdLst>
                    <a:ahLst/>
                    <a:cxnLst>
                      <a:cxn ang="0">
                        <a:pos x="T0" y="T1"/>
                      </a:cxn>
                      <a:cxn ang="0">
                        <a:pos x="T2" y="T3"/>
                      </a:cxn>
                      <a:cxn ang="0">
                        <a:pos x="T4" y="T5"/>
                      </a:cxn>
                      <a:cxn ang="0">
                        <a:pos x="T6" y="T7"/>
                      </a:cxn>
                      <a:cxn ang="0">
                        <a:pos x="T8" y="T9"/>
                      </a:cxn>
                    </a:cxnLst>
                    <a:rect l="0" t="0" r="r" b="b"/>
                    <a:pathLst>
                      <a:path w="149" h="323">
                        <a:moveTo>
                          <a:pt x="0" y="131"/>
                        </a:moveTo>
                        <a:lnTo>
                          <a:pt x="149" y="0"/>
                        </a:lnTo>
                        <a:lnTo>
                          <a:pt x="149" y="211"/>
                        </a:lnTo>
                        <a:lnTo>
                          <a:pt x="0" y="323"/>
                        </a:lnTo>
                        <a:lnTo>
                          <a:pt x="0" y="13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3" name="íṡḷîḍ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7038ED3B-17B8-491F-AD60-B2BF5287457D}"/>
                      </a:ext>
                    </a:extLst>
                  </p:cNvPr>
                  <p:cNvSpPr/>
                  <p:nvPr/>
                </p:nvSpPr>
                <p:spPr bwMode="auto">
                  <a:xfrm>
                    <a:off x="4811713" y="3836988"/>
                    <a:ext cx="236538" cy="477838"/>
                  </a:xfrm>
                  <a:custGeom>
                    <a:avLst/>
                    <a:gdLst>
                      <a:gd name="T0" fmla="*/ 0 w 149"/>
                      <a:gd name="T1" fmla="*/ 108 h 301"/>
                      <a:gd name="T2" fmla="*/ 149 w 149"/>
                      <a:gd name="T3" fmla="*/ 0 h 301"/>
                      <a:gd name="T4" fmla="*/ 149 w 149"/>
                      <a:gd name="T5" fmla="*/ 210 h 301"/>
                      <a:gd name="T6" fmla="*/ 0 w 149"/>
                      <a:gd name="T7" fmla="*/ 301 h 301"/>
                      <a:gd name="T8" fmla="*/ 0 w 149"/>
                      <a:gd name="T9" fmla="*/ 108 h 301"/>
                    </a:gdLst>
                    <a:ahLst/>
                    <a:cxnLst>
                      <a:cxn ang="0">
                        <a:pos x="T0" y="T1"/>
                      </a:cxn>
                      <a:cxn ang="0">
                        <a:pos x="T2" y="T3"/>
                      </a:cxn>
                      <a:cxn ang="0">
                        <a:pos x="T4" y="T5"/>
                      </a:cxn>
                      <a:cxn ang="0">
                        <a:pos x="T6" y="T7"/>
                      </a:cxn>
                      <a:cxn ang="0">
                        <a:pos x="T8" y="T9"/>
                      </a:cxn>
                    </a:cxnLst>
                    <a:rect l="0" t="0" r="r" b="b"/>
                    <a:pathLst>
                      <a:path w="149" h="301">
                        <a:moveTo>
                          <a:pt x="0" y="108"/>
                        </a:moveTo>
                        <a:lnTo>
                          <a:pt x="149" y="0"/>
                        </a:lnTo>
                        <a:lnTo>
                          <a:pt x="149" y="210"/>
                        </a:lnTo>
                        <a:lnTo>
                          <a:pt x="0" y="301"/>
                        </a:lnTo>
                        <a:lnTo>
                          <a:pt x="0"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4" name="isļï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C4616BD-F0D1-4A64-9A4D-1950ECF2D483}"/>
                      </a:ext>
                    </a:extLst>
                  </p:cNvPr>
                  <p:cNvSpPr/>
                  <p:nvPr/>
                </p:nvSpPr>
                <p:spPr bwMode="auto">
                  <a:xfrm>
                    <a:off x="4811713" y="4243388"/>
                    <a:ext cx="236538" cy="442913"/>
                  </a:xfrm>
                  <a:custGeom>
                    <a:avLst/>
                    <a:gdLst>
                      <a:gd name="T0" fmla="*/ 0 w 149"/>
                      <a:gd name="T1" fmla="*/ 87 h 279"/>
                      <a:gd name="T2" fmla="*/ 149 w 149"/>
                      <a:gd name="T3" fmla="*/ 0 h 279"/>
                      <a:gd name="T4" fmla="*/ 149 w 149"/>
                      <a:gd name="T5" fmla="*/ 211 h 279"/>
                      <a:gd name="T6" fmla="*/ 0 w 149"/>
                      <a:gd name="T7" fmla="*/ 279 h 279"/>
                      <a:gd name="T8" fmla="*/ 0 w 149"/>
                      <a:gd name="T9" fmla="*/ 87 h 279"/>
                    </a:gdLst>
                    <a:ahLst/>
                    <a:cxnLst>
                      <a:cxn ang="0">
                        <a:pos x="T0" y="T1"/>
                      </a:cxn>
                      <a:cxn ang="0">
                        <a:pos x="T2" y="T3"/>
                      </a:cxn>
                      <a:cxn ang="0">
                        <a:pos x="T4" y="T5"/>
                      </a:cxn>
                      <a:cxn ang="0">
                        <a:pos x="T6" y="T7"/>
                      </a:cxn>
                      <a:cxn ang="0">
                        <a:pos x="T8" y="T9"/>
                      </a:cxn>
                    </a:cxnLst>
                    <a:rect l="0" t="0" r="r" b="b"/>
                    <a:pathLst>
                      <a:path w="149" h="279">
                        <a:moveTo>
                          <a:pt x="0" y="87"/>
                        </a:moveTo>
                        <a:lnTo>
                          <a:pt x="149" y="0"/>
                        </a:lnTo>
                        <a:lnTo>
                          <a:pt x="149" y="211"/>
                        </a:lnTo>
                        <a:lnTo>
                          <a:pt x="0" y="279"/>
                        </a:lnTo>
                        <a:lnTo>
                          <a:pt x="0" y="87"/>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5" name="îšḷíḍ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FC1AE53-88BF-4A9B-AE96-D3D23A9CB0E1}"/>
                      </a:ext>
                    </a:extLst>
                  </p:cNvPr>
                  <p:cNvSpPr/>
                  <p:nvPr/>
                </p:nvSpPr>
                <p:spPr bwMode="auto">
                  <a:xfrm>
                    <a:off x="4811713" y="4651375"/>
                    <a:ext cx="236538" cy="406400"/>
                  </a:xfrm>
                  <a:custGeom>
                    <a:avLst/>
                    <a:gdLst>
                      <a:gd name="T0" fmla="*/ 0 w 149"/>
                      <a:gd name="T1" fmla="*/ 64 h 256"/>
                      <a:gd name="T2" fmla="*/ 149 w 149"/>
                      <a:gd name="T3" fmla="*/ 0 h 256"/>
                      <a:gd name="T4" fmla="*/ 149 w 149"/>
                      <a:gd name="T5" fmla="*/ 210 h 256"/>
                      <a:gd name="T6" fmla="*/ 0 w 149"/>
                      <a:gd name="T7" fmla="*/ 256 h 256"/>
                      <a:gd name="T8" fmla="*/ 0 w 149"/>
                      <a:gd name="T9" fmla="*/ 64 h 256"/>
                    </a:gdLst>
                    <a:ahLst/>
                    <a:cxnLst>
                      <a:cxn ang="0">
                        <a:pos x="T0" y="T1"/>
                      </a:cxn>
                      <a:cxn ang="0">
                        <a:pos x="T2" y="T3"/>
                      </a:cxn>
                      <a:cxn ang="0">
                        <a:pos x="T4" y="T5"/>
                      </a:cxn>
                      <a:cxn ang="0">
                        <a:pos x="T6" y="T7"/>
                      </a:cxn>
                      <a:cxn ang="0">
                        <a:pos x="T8" y="T9"/>
                      </a:cxn>
                    </a:cxnLst>
                    <a:rect l="0" t="0" r="r" b="b"/>
                    <a:pathLst>
                      <a:path w="149" h="256">
                        <a:moveTo>
                          <a:pt x="0" y="64"/>
                        </a:moveTo>
                        <a:lnTo>
                          <a:pt x="149" y="0"/>
                        </a:lnTo>
                        <a:lnTo>
                          <a:pt x="149" y="210"/>
                        </a:lnTo>
                        <a:lnTo>
                          <a:pt x="0" y="256"/>
                        </a:lnTo>
                        <a:lnTo>
                          <a:pt x="0"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6" name="ïṣḻï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1B1052A0-C8E2-49D0-940D-F9259F160220}"/>
                      </a:ext>
                    </a:extLst>
                  </p:cNvPr>
                  <p:cNvSpPr/>
                  <p:nvPr/>
                </p:nvSpPr>
                <p:spPr bwMode="auto">
                  <a:xfrm>
                    <a:off x="4811713" y="5057775"/>
                    <a:ext cx="236538" cy="373063"/>
                  </a:xfrm>
                  <a:custGeom>
                    <a:avLst/>
                    <a:gdLst>
                      <a:gd name="T0" fmla="*/ 0 w 149"/>
                      <a:gd name="T1" fmla="*/ 42 h 235"/>
                      <a:gd name="T2" fmla="*/ 149 w 149"/>
                      <a:gd name="T3" fmla="*/ 0 h 235"/>
                      <a:gd name="T4" fmla="*/ 149 w 149"/>
                      <a:gd name="T5" fmla="*/ 210 h 235"/>
                      <a:gd name="T6" fmla="*/ 0 w 149"/>
                      <a:gd name="T7" fmla="*/ 235 h 235"/>
                      <a:gd name="T8" fmla="*/ 0 w 149"/>
                      <a:gd name="T9" fmla="*/ 42 h 235"/>
                    </a:gdLst>
                    <a:ahLst/>
                    <a:cxnLst>
                      <a:cxn ang="0">
                        <a:pos x="T0" y="T1"/>
                      </a:cxn>
                      <a:cxn ang="0">
                        <a:pos x="T2" y="T3"/>
                      </a:cxn>
                      <a:cxn ang="0">
                        <a:pos x="T4" y="T5"/>
                      </a:cxn>
                      <a:cxn ang="0">
                        <a:pos x="T6" y="T7"/>
                      </a:cxn>
                      <a:cxn ang="0">
                        <a:pos x="T8" y="T9"/>
                      </a:cxn>
                    </a:cxnLst>
                    <a:rect l="0" t="0" r="r" b="b"/>
                    <a:pathLst>
                      <a:path w="149" h="235">
                        <a:moveTo>
                          <a:pt x="0" y="42"/>
                        </a:moveTo>
                        <a:lnTo>
                          <a:pt x="149" y="0"/>
                        </a:lnTo>
                        <a:lnTo>
                          <a:pt x="149" y="210"/>
                        </a:lnTo>
                        <a:lnTo>
                          <a:pt x="0" y="235"/>
                        </a:lnTo>
                        <a:lnTo>
                          <a:pt x="0"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7" name="íS1ï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4AEC31D-7193-4B76-BC84-1935E14DB96F}"/>
                      </a:ext>
                    </a:extLst>
                  </p:cNvPr>
                  <p:cNvSpPr/>
                  <p:nvPr/>
                </p:nvSpPr>
                <p:spPr bwMode="auto">
                  <a:xfrm>
                    <a:off x="4811713" y="5465763"/>
                    <a:ext cx="236538" cy="336550"/>
                  </a:xfrm>
                  <a:custGeom>
                    <a:avLst/>
                    <a:gdLst>
                      <a:gd name="T0" fmla="*/ 0 w 149"/>
                      <a:gd name="T1" fmla="*/ 19 h 212"/>
                      <a:gd name="T2" fmla="*/ 149 w 149"/>
                      <a:gd name="T3" fmla="*/ 0 h 212"/>
                      <a:gd name="T4" fmla="*/ 149 w 149"/>
                      <a:gd name="T5" fmla="*/ 210 h 212"/>
                      <a:gd name="T6" fmla="*/ 0 w 149"/>
                      <a:gd name="T7" fmla="*/ 212 h 212"/>
                      <a:gd name="T8" fmla="*/ 0 w 149"/>
                      <a:gd name="T9" fmla="*/ 19 h 212"/>
                    </a:gdLst>
                    <a:ahLst/>
                    <a:cxnLst>
                      <a:cxn ang="0">
                        <a:pos x="T0" y="T1"/>
                      </a:cxn>
                      <a:cxn ang="0">
                        <a:pos x="T2" y="T3"/>
                      </a:cxn>
                      <a:cxn ang="0">
                        <a:pos x="T4" y="T5"/>
                      </a:cxn>
                      <a:cxn ang="0">
                        <a:pos x="T6" y="T7"/>
                      </a:cxn>
                      <a:cxn ang="0">
                        <a:pos x="T8" y="T9"/>
                      </a:cxn>
                    </a:cxnLst>
                    <a:rect l="0" t="0" r="r" b="b"/>
                    <a:pathLst>
                      <a:path w="149" h="212">
                        <a:moveTo>
                          <a:pt x="0" y="19"/>
                        </a:moveTo>
                        <a:lnTo>
                          <a:pt x="149" y="0"/>
                        </a:lnTo>
                        <a:lnTo>
                          <a:pt x="149" y="210"/>
                        </a:lnTo>
                        <a:lnTo>
                          <a:pt x="0" y="212"/>
                        </a:lnTo>
                        <a:lnTo>
                          <a:pt x="0" y="19"/>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8" name="íṧḷïḓ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A148685-728C-4293-825B-2ADE0B034BD1}"/>
                      </a:ext>
                    </a:extLst>
                  </p:cNvPr>
                  <p:cNvSpPr/>
                  <p:nvPr/>
                </p:nvSpPr>
                <p:spPr bwMode="auto">
                  <a:xfrm>
                    <a:off x="4570413" y="3687763"/>
                    <a:ext cx="184150" cy="474663"/>
                  </a:xfrm>
                  <a:custGeom>
                    <a:avLst/>
                    <a:gdLst>
                      <a:gd name="T0" fmla="*/ 0 w 116"/>
                      <a:gd name="T1" fmla="*/ 130 h 299"/>
                      <a:gd name="T2" fmla="*/ 116 w 116"/>
                      <a:gd name="T3" fmla="*/ 0 h 299"/>
                      <a:gd name="T4" fmla="*/ 116 w 116"/>
                      <a:gd name="T5" fmla="*/ 188 h 299"/>
                      <a:gd name="T6" fmla="*/ 0 w 116"/>
                      <a:gd name="T7" fmla="*/ 299 h 299"/>
                      <a:gd name="T8" fmla="*/ 0 w 116"/>
                      <a:gd name="T9" fmla="*/ 130 h 299"/>
                    </a:gdLst>
                    <a:ahLst/>
                    <a:cxnLst>
                      <a:cxn ang="0">
                        <a:pos x="T0" y="T1"/>
                      </a:cxn>
                      <a:cxn ang="0">
                        <a:pos x="T2" y="T3"/>
                      </a:cxn>
                      <a:cxn ang="0">
                        <a:pos x="T4" y="T5"/>
                      </a:cxn>
                      <a:cxn ang="0">
                        <a:pos x="T6" y="T7"/>
                      </a:cxn>
                      <a:cxn ang="0">
                        <a:pos x="T8" y="T9"/>
                      </a:cxn>
                    </a:cxnLst>
                    <a:rect l="0" t="0" r="r" b="b"/>
                    <a:pathLst>
                      <a:path w="116" h="299">
                        <a:moveTo>
                          <a:pt x="0" y="130"/>
                        </a:moveTo>
                        <a:lnTo>
                          <a:pt x="116" y="0"/>
                        </a:lnTo>
                        <a:lnTo>
                          <a:pt x="116" y="188"/>
                        </a:lnTo>
                        <a:lnTo>
                          <a:pt x="0" y="299"/>
                        </a:lnTo>
                        <a:lnTo>
                          <a:pt x="0" y="1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79" name="îṩļid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0FF8CC01-092F-46C7-9409-C765AFE99C87}"/>
                      </a:ext>
                    </a:extLst>
                  </p:cNvPr>
                  <p:cNvSpPr/>
                  <p:nvPr/>
                </p:nvSpPr>
                <p:spPr bwMode="auto">
                  <a:xfrm>
                    <a:off x="4570413" y="4051300"/>
                    <a:ext cx="184150" cy="439738"/>
                  </a:xfrm>
                  <a:custGeom>
                    <a:avLst/>
                    <a:gdLst>
                      <a:gd name="T0" fmla="*/ 0 w 116"/>
                      <a:gd name="T1" fmla="*/ 108 h 277"/>
                      <a:gd name="T2" fmla="*/ 116 w 116"/>
                      <a:gd name="T3" fmla="*/ 0 h 277"/>
                      <a:gd name="T4" fmla="*/ 116 w 116"/>
                      <a:gd name="T5" fmla="*/ 188 h 277"/>
                      <a:gd name="T6" fmla="*/ 0 w 116"/>
                      <a:gd name="T7" fmla="*/ 277 h 277"/>
                      <a:gd name="T8" fmla="*/ 0 w 116"/>
                      <a:gd name="T9" fmla="*/ 108 h 277"/>
                    </a:gdLst>
                    <a:ahLst/>
                    <a:cxnLst>
                      <a:cxn ang="0">
                        <a:pos x="T0" y="T1"/>
                      </a:cxn>
                      <a:cxn ang="0">
                        <a:pos x="T2" y="T3"/>
                      </a:cxn>
                      <a:cxn ang="0">
                        <a:pos x="T4" y="T5"/>
                      </a:cxn>
                      <a:cxn ang="0">
                        <a:pos x="T6" y="T7"/>
                      </a:cxn>
                      <a:cxn ang="0">
                        <a:pos x="T8" y="T9"/>
                      </a:cxn>
                    </a:cxnLst>
                    <a:rect l="0" t="0" r="r" b="b"/>
                    <a:pathLst>
                      <a:path w="116" h="277">
                        <a:moveTo>
                          <a:pt x="0" y="108"/>
                        </a:moveTo>
                        <a:lnTo>
                          <a:pt x="116" y="0"/>
                        </a:lnTo>
                        <a:lnTo>
                          <a:pt x="116" y="188"/>
                        </a:lnTo>
                        <a:lnTo>
                          <a:pt x="0" y="277"/>
                        </a:lnTo>
                        <a:lnTo>
                          <a:pt x="0"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0" name="ïṣļi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2BC33B8-DBF2-4F3B-A452-408B584BD57A}"/>
                      </a:ext>
                    </a:extLst>
                  </p:cNvPr>
                  <p:cNvSpPr/>
                  <p:nvPr/>
                </p:nvSpPr>
                <p:spPr bwMode="auto">
                  <a:xfrm>
                    <a:off x="4570413" y="4414838"/>
                    <a:ext cx="184150" cy="406400"/>
                  </a:xfrm>
                  <a:custGeom>
                    <a:avLst/>
                    <a:gdLst>
                      <a:gd name="T0" fmla="*/ 0 w 116"/>
                      <a:gd name="T1" fmla="*/ 85 h 256"/>
                      <a:gd name="T2" fmla="*/ 116 w 116"/>
                      <a:gd name="T3" fmla="*/ 0 h 256"/>
                      <a:gd name="T4" fmla="*/ 116 w 116"/>
                      <a:gd name="T5" fmla="*/ 188 h 256"/>
                      <a:gd name="T6" fmla="*/ 0 w 116"/>
                      <a:gd name="T7" fmla="*/ 256 h 256"/>
                      <a:gd name="T8" fmla="*/ 0 w 116"/>
                      <a:gd name="T9" fmla="*/ 85 h 256"/>
                    </a:gdLst>
                    <a:ahLst/>
                    <a:cxnLst>
                      <a:cxn ang="0">
                        <a:pos x="T0" y="T1"/>
                      </a:cxn>
                      <a:cxn ang="0">
                        <a:pos x="T2" y="T3"/>
                      </a:cxn>
                      <a:cxn ang="0">
                        <a:pos x="T4" y="T5"/>
                      </a:cxn>
                      <a:cxn ang="0">
                        <a:pos x="T6" y="T7"/>
                      </a:cxn>
                      <a:cxn ang="0">
                        <a:pos x="T8" y="T9"/>
                      </a:cxn>
                    </a:cxnLst>
                    <a:rect l="0" t="0" r="r" b="b"/>
                    <a:pathLst>
                      <a:path w="116" h="256">
                        <a:moveTo>
                          <a:pt x="0" y="85"/>
                        </a:moveTo>
                        <a:lnTo>
                          <a:pt x="116" y="0"/>
                        </a:lnTo>
                        <a:lnTo>
                          <a:pt x="116" y="188"/>
                        </a:lnTo>
                        <a:lnTo>
                          <a:pt x="0" y="256"/>
                        </a:lnTo>
                        <a:lnTo>
                          <a:pt x="0" y="85"/>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1" name="iŝ1ï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4D675F0-1DC2-4021-994F-6F04C343A1FB}"/>
                      </a:ext>
                    </a:extLst>
                  </p:cNvPr>
                  <p:cNvSpPr/>
                  <p:nvPr/>
                </p:nvSpPr>
                <p:spPr bwMode="auto">
                  <a:xfrm>
                    <a:off x="4570413" y="4776788"/>
                    <a:ext cx="184150" cy="371475"/>
                  </a:xfrm>
                  <a:custGeom>
                    <a:avLst/>
                    <a:gdLst>
                      <a:gd name="T0" fmla="*/ 0 w 116"/>
                      <a:gd name="T1" fmla="*/ 64 h 234"/>
                      <a:gd name="T2" fmla="*/ 116 w 116"/>
                      <a:gd name="T3" fmla="*/ 0 h 234"/>
                      <a:gd name="T4" fmla="*/ 116 w 116"/>
                      <a:gd name="T5" fmla="*/ 188 h 234"/>
                      <a:gd name="T6" fmla="*/ 0 w 116"/>
                      <a:gd name="T7" fmla="*/ 234 h 234"/>
                      <a:gd name="T8" fmla="*/ 0 w 116"/>
                      <a:gd name="T9" fmla="*/ 64 h 234"/>
                    </a:gdLst>
                    <a:ahLst/>
                    <a:cxnLst>
                      <a:cxn ang="0">
                        <a:pos x="T0" y="T1"/>
                      </a:cxn>
                      <a:cxn ang="0">
                        <a:pos x="T2" y="T3"/>
                      </a:cxn>
                      <a:cxn ang="0">
                        <a:pos x="T4" y="T5"/>
                      </a:cxn>
                      <a:cxn ang="0">
                        <a:pos x="T6" y="T7"/>
                      </a:cxn>
                      <a:cxn ang="0">
                        <a:pos x="T8" y="T9"/>
                      </a:cxn>
                    </a:cxnLst>
                    <a:rect l="0" t="0" r="r" b="b"/>
                    <a:pathLst>
                      <a:path w="116" h="234">
                        <a:moveTo>
                          <a:pt x="0" y="64"/>
                        </a:moveTo>
                        <a:lnTo>
                          <a:pt x="116" y="0"/>
                        </a:lnTo>
                        <a:lnTo>
                          <a:pt x="116" y="188"/>
                        </a:lnTo>
                        <a:lnTo>
                          <a:pt x="0" y="234"/>
                        </a:lnTo>
                        <a:lnTo>
                          <a:pt x="0"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2" name="ïṥļï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1B552D5-3140-4224-AD50-A72F5E3E1CFB}"/>
                      </a:ext>
                    </a:extLst>
                  </p:cNvPr>
                  <p:cNvSpPr/>
                  <p:nvPr/>
                </p:nvSpPr>
                <p:spPr bwMode="auto">
                  <a:xfrm>
                    <a:off x="4570413" y="5140325"/>
                    <a:ext cx="184150" cy="336550"/>
                  </a:xfrm>
                  <a:custGeom>
                    <a:avLst/>
                    <a:gdLst>
                      <a:gd name="T0" fmla="*/ 0 w 116"/>
                      <a:gd name="T1" fmla="*/ 43 h 212"/>
                      <a:gd name="T2" fmla="*/ 116 w 116"/>
                      <a:gd name="T3" fmla="*/ 0 h 212"/>
                      <a:gd name="T4" fmla="*/ 116 w 116"/>
                      <a:gd name="T5" fmla="*/ 188 h 212"/>
                      <a:gd name="T6" fmla="*/ 0 w 116"/>
                      <a:gd name="T7" fmla="*/ 212 h 212"/>
                      <a:gd name="T8" fmla="*/ 0 w 116"/>
                      <a:gd name="T9" fmla="*/ 43 h 212"/>
                    </a:gdLst>
                    <a:ahLst/>
                    <a:cxnLst>
                      <a:cxn ang="0">
                        <a:pos x="T0" y="T1"/>
                      </a:cxn>
                      <a:cxn ang="0">
                        <a:pos x="T2" y="T3"/>
                      </a:cxn>
                      <a:cxn ang="0">
                        <a:pos x="T4" y="T5"/>
                      </a:cxn>
                      <a:cxn ang="0">
                        <a:pos x="T6" y="T7"/>
                      </a:cxn>
                      <a:cxn ang="0">
                        <a:pos x="T8" y="T9"/>
                      </a:cxn>
                    </a:cxnLst>
                    <a:rect l="0" t="0" r="r" b="b"/>
                    <a:pathLst>
                      <a:path w="116" h="212">
                        <a:moveTo>
                          <a:pt x="0" y="43"/>
                        </a:moveTo>
                        <a:lnTo>
                          <a:pt x="116" y="0"/>
                        </a:lnTo>
                        <a:lnTo>
                          <a:pt x="116" y="188"/>
                        </a:lnTo>
                        <a:lnTo>
                          <a:pt x="0" y="212"/>
                        </a:lnTo>
                        <a:lnTo>
                          <a:pt x="0" y="43"/>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3" name="îṡ1î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C60CDC5-4112-40D9-984C-77A2355836F6}"/>
                      </a:ext>
                    </a:extLst>
                  </p:cNvPr>
                  <p:cNvSpPr/>
                  <p:nvPr/>
                </p:nvSpPr>
                <p:spPr bwMode="auto">
                  <a:xfrm>
                    <a:off x="4570413" y="5503863"/>
                    <a:ext cx="184150" cy="301625"/>
                  </a:xfrm>
                  <a:custGeom>
                    <a:avLst/>
                    <a:gdLst>
                      <a:gd name="T0" fmla="*/ 0 w 116"/>
                      <a:gd name="T1" fmla="*/ 21 h 190"/>
                      <a:gd name="T2" fmla="*/ 116 w 116"/>
                      <a:gd name="T3" fmla="*/ 0 h 190"/>
                      <a:gd name="T4" fmla="*/ 116 w 116"/>
                      <a:gd name="T5" fmla="*/ 188 h 190"/>
                      <a:gd name="T6" fmla="*/ 0 w 116"/>
                      <a:gd name="T7" fmla="*/ 190 h 190"/>
                      <a:gd name="T8" fmla="*/ 0 w 116"/>
                      <a:gd name="T9" fmla="*/ 21 h 190"/>
                    </a:gdLst>
                    <a:ahLst/>
                    <a:cxnLst>
                      <a:cxn ang="0">
                        <a:pos x="T0" y="T1"/>
                      </a:cxn>
                      <a:cxn ang="0">
                        <a:pos x="T2" y="T3"/>
                      </a:cxn>
                      <a:cxn ang="0">
                        <a:pos x="T4" y="T5"/>
                      </a:cxn>
                      <a:cxn ang="0">
                        <a:pos x="T6" y="T7"/>
                      </a:cxn>
                      <a:cxn ang="0">
                        <a:pos x="T8" y="T9"/>
                      </a:cxn>
                    </a:cxnLst>
                    <a:rect l="0" t="0" r="r" b="b"/>
                    <a:pathLst>
                      <a:path w="116" h="190">
                        <a:moveTo>
                          <a:pt x="0" y="21"/>
                        </a:moveTo>
                        <a:lnTo>
                          <a:pt x="116" y="0"/>
                        </a:lnTo>
                        <a:lnTo>
                          <a:pt x="116" y="188"/>
                        </a:lnTo>
                        <a:lnTo>
                          <a:pt x="0" y="190"/>
                        </a:lnTo>
                        <a:lnTo>
                          <a:pt x="0" y="21"/>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4" name="íṧ1ï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4786E9C7-0C52-4FCC-999A-DA8BED2E15D0}"/>
                      </a:ext>
                    </a:extLst>
                  </p:cNvPr>
                  <p:cNvSpPr/>
                  <p:nvPr/>
                </p:nvSpPr>
                <p:spPr bwMode="auto">
                  <a:xfrm>
                    <a:off x="4392613" y="3944938"/>
                    <a:ext cx="131763" cy="441325"/>
                  </a:xfrm>
                  <a:custGeom>
                    <a:avLst/>
                    <a:gdLst>
                      <a:gd name="T0" fmla="*/ 0 w 83"/>
                      <a:gd name="T1" fmla="*/ 130 h 278"/>
                      <a:gd name="T2" fmla="*/ 83 w 83"/>
                      <a:gd name="T3" fmla="*/ 0 h 278"/>
                      <a:gd name="T4" fmla="*/ 83 w 83"/>
                      <a:gd name="T5" fmla="*/ 165 h 278"/>
                      <a:gd name="T6" fmla="*/ 0 w 83"/>
                      <a:gd name="T7" fmla="*/ 278 h 278"/>
                      <a:gd name="T8" fmla="*/ 0 w 83"/>
                      <a:gd name="T9" fmla="*/ 130 h 278"/>
                    </a:gdLst>
                    <a:ahLst/>
                    <a:cxnLst>
                      <a:cxn ang="0">
                        <a:pos x="T0" y="T1"/>
                      </a:cxn>
                      <a:cxn ang="0">
                        <a:pos x="T2" y="T3"/>
                      </a:cxn>
                      <a:cxn ang="0">
                        <a:pos x="T4" y="T5"/>
                      </a:cxn>
                      <a:cxn ang="0">
                        <a:pos x="T6" y="T7"/>
                      </a:cxn>
                      <a:cxn ang="0">
                        <a:pos x="T8" y="T9"/>
                      </a:cxn>
                    </a:cxnLst>
                    <a:rect l="0" t="0" r="r" b="b"/>
                    <a:pathLst>
                      <a:path w="83" h="278">
                        <a:moveTo>
                          <a:pt x="0" y="130"/>
                        </a:moveTo>
                        <a:lnTo>
                          <a:pt x="83" y="0"/>
                        </a:lnTo>
                        <a:lnTo>
                          <a:pt x="83" y="165"/>
                        </a:lnTo>
                        <a:lnTo>
                          <a:pt x="0" y="278"/>
                        </a:lnTo>
                        <a:lnTo>
                          <a:pt x="0" y="13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5" name="îṣļi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2BF950D-8772-44FB-90C7-FFE75EDD3003}"/>
                      </a:ext>
                    </a:extLst>
                  </p:cNvPr>
                  <p:cNvSpPr/>
                  <p:nvPr/>
                </p:nvSpPr>
                <p:spPr bwMode="auto">
                  <a:xfrm>
                    <a:off x="4392613" y="4265613"/>
                    <a:ext cx="131763" cy="404813"/>
                  </a:xfrm>
                  <a:custGeom>
                    <a:avLst/>
                    <a:gdLst>
                      <a:gd name="T0" fmla="*/ 0 w 83"/>
                      <a:gd name="T1" fmla="*/ 108 h 255"/>
                      <a:gd name="T2" fmla="*/ 83 w 83"/>
                      <a:gd name="T3" fmla="*/ 0 h 255"/>
                      <a:gd name="T4" fmla="*/ 83 w 83"/>
                      <a:gd name="T5" fmla="*/ 165 h 255"/>
                      <a:gd name="T6" fmla="*/ 0 w 83"/>
                      <a:gd name="T7" fmla="*/ 255 h 255"/>
                      <a:gd name="T8" fmla="*/ 0 w 83"/>
                      <a:gd name="T9" fmla="*/ 108 h 255"/>
                    </a:gdLst>
                    <a:ahLst/>
                    <a:cxnLst>
                      <a:cxn ang="0">
                        <a:pos x="T0" y="T1"/>
                      </a:cxn>
                      <a:cxn ang="0">
                        <a:pos x="T2" y="T3"/>
                      </a:cxn>
                      <a:cxn ang="0">
                        <a:pos x="T4" y="T5"/>
                      </a:cxn>
                      <a:cxn ang="0">
                        <a:pos x="T6" y="T7"/>
                      </a:cxn>
                      <a:cxn ang="0">
                        <a:pos x="T8" y="T9"/>
                      </a:cxn>
                    </a:cxnLst>
                    <a:rect l="0" t="0" r="r" b="b"/>
                    <a:pathLst>
                      <a:path w="83" h="255">
                        <a:moveTo>
                          <a:pt x="0" y="108"/>
                        </a:moveTo>
                        <a:lnTo>
                          <a:pt x="83" y="0"/>
                        </a:lnTo>
                        <a:lnTo>
                          <a:pt x="83" y="165"/>
                        </a:lnTo>
                        <a:lnTo>
                          <a:pt x="0" y="255"/>
                        </a:lnTo>
                        <a:lnTo>
                          <a:pt x="0" y="108"/>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6" name="í$ḻí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A2FB97F-CC8E-439A-9FAD-3D45AE042486}"/>
                      </a:ext>
                    </a:extLst>
                  </p:cNvPr>
                  <p:cNvSpPr/>
                  <p:nvPr/>
                </p:nvSpPr>
                <p:spPr bwMode="auto">
                  <a:xfrm>
                    <a:off x="4392613" y="4584700"/>
                    <a:ext cx="131763" cy="369888"/>
                  </a:xfrm>
                  <a:custGeom>
                    <a:avLst/>
                    <a:gdLst>
                      <a:gd name="T0" fmla="*/ 0 w 83"/>
                      <a:gd name="T1" fmla="*/ 86 h 233"/>
                      <a:gd name="T2" fmla="*/ 83 w 83"/>
                      <a:gd name="T3" fmla="*/ 0 h 233"/>
                      <a:gd name="T4" fmla="*/ 83 w 83"/>
                      <a:gd name="T5" fmla="*/ 165 h 233"/>
                      <a:gd name="T6" fmla="*/ 0 w 83"/>
                      <a:gd name="T7" fmla="*/ 233 h 233"/>
                      <a:gd name="T8" fmla="*/ 0 w 83"/>
                      <a:gd name="T9" fmla="*/ 86 h 233"/>
                    </a:gdLst>
                    <a:ahLst/>
                    <a:cxnLst>
                      <a:cxn ang="0">
                        <a:pos x="T0" y="T1"/>
                      </a:cxn>
                      <a:cxn ang="0">
                        <a:pos x="T2" y="T3"/>
                      </a:cxn>
                      <a:cxn ang="0">
                        <a:pos x="T4" y="T5"/>
                      </a:cxn>
                      <a:cxn ang="0">
                        <a:pos x="T6" y="T7"/>
                      </a:cxn>
                      <a:cxn ang="0">
                        <a:pos x="T8" y="T9"/>
                      </a:cxn>
                    </a:cxnLst>
                    <a:rect l="0" t="0" r="r" b="b"/>
                    <a:pathLst>
                      <a:path w="83" h="233">
                        <a:moveTo>
                          <a:pt x="0" y="86"/>
                        </a:moveTo>
                        <a:lnTo>
                          <a:pt x="83" y="0"/>
                        </a:lnTo>
                        <a:lnTo>
                          <a:pt x="83" y="165"/>
                        </a:lnTo>
                        <a:lnTo>
                          <a:pt x="0" y="233"/>
                        </a:lnTo>
                        <a:lnTo>
                          <a:pt x="0" y="86"/>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7" name="ïṣľid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284EC7EB-5A1A-452D-A06B-94F68252D9EE}"/>
                      </a:ext>
                    </a:extLst>
                  </p:cNvPr>
                  <p:cNvSpPr/>
                  <p:nvPr/>
                </p:nvSpPr>
                <p:spPr bwMode="auto">
                  <a:xfrm>
                    <a:off x="4392613" y="4903788"/>
                    <a:ext cx="131763" cy="336550"/>
                  </a:xfrm>
                  <a:custGeom>
                    <a:avLst/>
                    <a:gdLst>
                      <a:gd name="T0" fmla="*/ 0 w 83"/>
                      <a:gd name="T1" fmla="*/ 64 h 212"/>
                      <a:gd name="T2" fmla="*/ 83 w 83"/>
                      <a:gd name="T3" fmla="*/ 0 h 212"/>
                      <a:gd name="T4" fmla="*/ 83 w 83"/>
                      <a:gd name="T5" fmla="*/ 166 h 212"/>
                      <a:gd name="T6" fmla="*/ 0 w 83"/>
                      <a:gd name="T7" fmla="*/ 212 h 212"/>
                      <a:gd name="T8" fmla="*/ 0 w 83"/>
                      <a:gd name="T9" fmla="*/ 64 h 212"/>
                    </a:gdLst>
                    <a:ahLst/>
                    <a:cxnLst>
                      <a:cxn ang="0">
                        <a:pos x="T0" y="T1"/>
                      </a:cxn>
                      <a:cxn ang="0">
                        <a:pos x="T2" y="T3"/>
                      </a:cxn>
                      <a:cxn ang="0">
                        <a:pos x="T4" y="T5"/>
                      </a:cxn>
                      <a:cxn ang="0">
                        <a:pos x="T6" y="T7"/>
                      </a:cxn>
                      <a:cxn ang="0">
                        <a:pos x="T8" y="T9"/>
                      </a:cxn>
                    </a:cxnLst>
                    <a:rect l="0" t="0" r="r" b="b"/>
                    <a:pathLst>
                      <a:path w="83" h="212">
                        <a:moveTo>
                          <a:pt x="0" y="64"/>
                        </a:moveTo>
                        <a:lnTo>
                          <a:pt x="83" y="0"/>
                        </a:lnTo>
                        <a:lnTo>
                          <a:pt x="83" y="166"/>
                        </a:lnTo>
                        <a:lnTo>
                          <a:pt x="0" y="212"/>
                        </a:lnTo>
                        <a:lnTo>
                          <a:pt x="0" y="64"/>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8" name="iṧlíḑ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98684292-4411-43C4-991D-4AD1BEFAA0E0}"/>
                      </a:ext>
                    </a:extLst>
                  </p:cNvPr>
                  <p:cNvSpPr/>
                  <p:nvPr/>
                </p:nvSpPr>
                <p:spPr bwMode="auto">
                  <a:xfrm>
                    <a:off x="4392613" y="5224463"/>
                    <a:ext cx="131763" cy="300038"/>
                  </a:xfrm>
                  <a:custGeom>
                    <a:avLst/>
                    <a:gdLst>
                      <a:gd name="T0" fmla="*/ 0 w 83"/>
                      <a:gd name="T1" fmla="*/ 42 h 189"/>
                      <a:gd name="T2" fmla="*/ 83 w 83"/>
                      <a:gd name="T3" fmla="*/ 0 h 189"/>
                      <a:gd name="T4" fmla="*/ 83 w 83"/>
                      <a:gd name="T5" fmla="*/ 165 h 189"/>
                      <a:gd name="T6" fmla="*/ 0 w 83"/>
                      <a:gd name="T7" fmla="*/ 189 h 189"/>
                      <a:gd name="T8" fmla="*/ 0 w 83"/>
                      <a:gd name="T9" fmla="*/ 42 h 189"/>
                    </a:gdLst>
                    <a:ahLst/>
                    <a:cxnLst>
                      <a:cxn ang="0">
                        <a:pos x="T0" y="T1"/>
                      </a:cxn>
                      <a:cxn ang="0">
                        <a:pos x="T2" y="T3"/>
                      </a:cxn>
                      <a:cxn ang="0">
                        <a:pos x="T4" y="T5"/>
                      </a:cxn>
                      <a:cxn ang="0">
                        <a:pos x="T6" y="T7"/>
                      </a:cxn>
                      <a:cxn ang="0">
                        <a:pos x="T8" y="T9"/>
                      </a:cxn>
                    </a:cxnLst>
                    <a:rect l="0" t="0" r="r" b="b"/>
                    <a:pathLst>
                      <a:path w="83" h="189">
                        <a:moveTo>
                          <a:pt x="0" y="42"/>
                        </a:moveTo>
                        <a:lnTo>
                          <a:pt x="83" y="0"/>
                        </a:lnTo>
                        <a:lnTo>
                          <a:pt x="83" y="165"/>
                        </a:lnTo>
                        <a:lnTo>
                          <a:pt x="0" y="189"/>
                        </a:lnTo>
                        <a:lnTo>
                          <a:pt x="0" y="42"/>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89" name="ï$ľïḓ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F3993181-B950-43BD-A1F2-5EC09494DDAC}"/>
                      </a:ext>
                    </a:extLst>
                  </p:cNvPr>
                  <p:cNvSpPr/>
                  <p:nvPr/>
                </p:nvSpPr>
                <p:spPr bwMode="auto">
                  <a:xfrm>
                    <a:off x="4392613" y="5543550"/>
                    <a:ext cx="131763" cy="266700"/>
                  </a:xfrm>
                  <a:custGeom>
                    <a:avLst/>
                    <a:gdLst>
                      <a:gd name="T0" fmla="*/ 0 w 83"/>
                      <a:gd name="T1" fmla="*/ 20 h 168"/>
                      <a:gd name="T2" fmla="*/ 83 w 83"/>
                      <a:gd name="T3" fmla="*/ 0 h 168"/>
                      <a:gd name="T4" fmla="*/ 83 w 83"/>
                      <a:gd name="T5" fmla="*/ 166 h 168"/>
                      <a:gd name="T6" fmla="*/ 0 w 83"/>
                      <a:gd name="T7" fmla="*/ 168 h 168"/>
                      <a:gd name="T8" fmla="*/ 0 w 83"/>
                      <a:gd name="T9" fmla="*/ 20 h 168"/>
                    </a:gdLst>
                    <a:ahLst/>
                    <a:cxnLst>
                      <a:cxn ang="0">
                        <a:pos x="T0" y="T1"/>
                      </a:cxn>
                      <a:cxn ang="0">
                        <a:pos x="T2" y="T3"/>
                      </a:cxn>
                      <a:cxn ang="0">
                        <a:pos x="T4" y="T5"/>
                      </a:cxn>
                      <a:cxn ang="0">
                        <a:pos x="T6" y="T7"/>
                      </a:cxn>
                      <a:cxn ang="0">
                        <a:pos x="T8" y="T9"/>
                      </a:cxn>
                    </a:cxnLst>
                    <a:rect l="0" t="0" r="r" b="b"/>
                    <a:pathLst>
                      <a:path w="83" h="168">
                        <a:moveTo>
                          <a:pt x="0" y="20"/>
                        </a:moveTo>
                        <a:lnTo>
                          <a:pt x="83" y="0"/>
                        </a:lnTo>
                        <a:lnTo>
                          <a:pt x="83" y="166"/>
                        </a:lnTo>
                        <a:lnTo>
                          <a:pt x="0" y="168"/>
                        </a:lnTo>
                        <a:lnTo>
                          <a:pt x="0" y="20"/>
                        </a:lnTo>
                        <a:close/>
                      </a:path>
                    </a:pathLst>
                  </a:custGeom>
                  <a:solidFill>
                    <a:schemeClr val="accent6">
                      <a:lumMod val="7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grpSp>
        <p:sp>
          <p:nvSpPr>
            <p:cNvPr id="242" name="ísḷiḋ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CCFE52D-EA8C-4E88-BFF1-D74DF3B3F2C6}"/>
                </a:ext>
              </a:extLst>
            </p:cNvPr>
            <p:cNvSpPr/>
            <p:nvPr/>
          </p:nvSpPr>
          <p:spPr bwMode="auto">
            <a:xfrm>
              <a:off x="373063" y="6005513"/>
              <a:ext cx="11445875" cy="111125"/>
            </a:xfrm>
            <a:custGeom>
              <a:avLst/>
              <a:gdLst>
                <a:gd name="T0" fmla="*/ 0 w 16666"/>
                <a:gd name="T1" fmla="*/ 81 h 161"/>
                <a:gd name="T2" fmla="*/ 1041 w 16666"/>
                <a:gd name="T3" fmla="*/ 58 h 161"/>
                <a:gd name="T4" fmla="*/ 2083 w 16666"/>
                <a:gd name="T5" fmla="*/ 41 h 161"/>
                <a:gd name="T6" fmla="*/ 4166 w 16666"/>
                <a:gd name="T7" fmla="*/ 18 h 161"/>
                <a:gd name="T8" fmla="*/ 8333 w 16666"/>
                <a:gd name="T9" fmla="*/ 1 h 161"/>
                <a:gd name="T10" fmla="*/ 12500 w 16666"/>
                <a:gd name="T11" fmla="*/ 18 h 161"/>
                <a:gd name="T12" fmla="*/ 14583 w 16666"/>
                <a:gd name="T13" fmla="*/ 41 h 161"/>
                <a:gd name="T14" fmla="*/ 15625 w 16666"/>
                <a:gd name="T15" fmla="*/ 58 h 161"/>
                <a:gd name="T16" fmla="*/ 16666 w 16666"/>
                <a:gd name="T17" fmla="*/ 81 h 161"/>
                <a:gd name="T18" fmla="*/ 15625 w 16666"/>
                <a:gd name="T19" fmla="*/ 103 h 161"/>
                <a:gd name="T20" fmla="*/ 14583 w 16666"/>
                <a:gd name="T21" fmla="*/ 120 h 161"/>
                <a:gd name="T22" fmla="*/ 12500 w 16666"/>
                <a:gd name="T23" fmla="*/ 143 h 161"/>
                <a:gd name="T24" fmla="*/ 8333 w 16666"/>
                <a:gd name="T25" fmla="*/ 160 h 161"/>
                <a:gd name="T26" fmla="*/ 4166 w 16666"/>
                <a:gd name="T27" fmla="*/ 143 h 161"/>
                <a:gd name="T28" fmla="*/ 2083 w 16666"/>
                <a:gd name="T29" fmla="*/ 120 h 161"/>
                <a:gd name="T30" fmla="*/ 1041 w 16666"/>
                <a:gd name="T31" fmla="*/ 103 h 161"/>
                <a:gd name="T32" fmla="*/ 0 w 16666"/>
                <a:gd name="T33" fmla="*/ 8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66" h="161">
                  <a:moveTo>
                    <a:pt x="0" y="81"/>
                  </a:moveTo>
                  <a:cubicBezTo>
                    <a:pt x="347" y="72"/>
                    <a:pt x="694" y="65"/>
                    <a:pt x="1041" y="58"/>
                  </a:cubicBezTo>
                  <a:cubicBezTo>
                    <a:pt x="1389" y="52"/>
                    <a:pt x="1736" y="47"/>
                    <a:pt x="2083" y="41"/>
                  </a:cubicBezTo>
                  <a:cubicBezTo>
                    <a:pt x="2777" y="31"/>
                    <a:pt x="3472" y="24"/>
                    <a:pt x="4166" y="18"/>
                  </a:cubicBezTo>
                  <a:cubicBezTo>
                    <a:pt x="5555" y="6"/>
                    <a:pt x="6944" y="1"/>
                    <a:pt x="8333" y="1"/>
                  </a:cubicBezTo>
                  <a:cubicBezTo>
                    <a:pt x="9722" y="0"/>
                    <a:pt x="11111" y="6"/>
                    <a:pt x="12500" y="18"/>
                  </a:cubicBezTo>
                  <a:cubicBezTo>
                    <a:pt x="13194" y="24"/>
                    <a:pt x="13889" y="31"/>
                    <a:pt x="14583" y="41"/>
                  </a:cubicBezTo>
                  <a:cubicBezTo>
                    <a:pt x="14930" y="46"/>
                    <a:pt x="15277" y="52"/>
                    <a:pt x="15625" y="58"/>
                  </a:cubicBezTo>
                  <a:cubicBezTo>
                    <a:pt x="15972" y="65"/>
                    <a:pt x="16319" y="72"/>
                    <a:pt x="16666" y="81"/>
                  </a:cubicBezTo>
                  <a:cubicBezTo>
                    <a:pt x="16319" y="89"/>
                    <a:pt x="15972" y="96"/>
                    <a:pt x="15625" y="103"/>
                  </a:cubicBezTo>
                  <a:cubicBezTo>
                    <a:pt x="15277" y="109"/>
                    <a:pt x="14930" y="115"/>
                    <a:pt x="14583" y="120"/>
                  </a:cubicBezTo>
                  <a:cubicBezTo>
                    <a:pt x="13889" y="130"/>
                    <a:pt x="13194" y="137"/>
                    <a:pt x="12500" y="143"/>
                  </a:cubicBezTo>
                  <a:cubicBezTo>
                    <a:pt x="11111" y="155"/>
                    <a:pt x="9722" y="161"/>
                    <a:pt x="8333" y="160"/>
                  </a:cubicBezTo>
                  <a:cubicBezTo>
                    <a:pt x="6944" y="160"/>
                    <a:pt x="5555" y="155"/>
                    <a:pt x="4166" y="143"/>
                  </a:cubicBezTo>
                  <a:cubicBezTo>
                    <a:pt x="3472" y="137"/>
                    <a:pt x="2777" y="130"/>
                    <a:pt x="2083" y="120"/>
                  </a:cubicBezTo>
                  <a:cubicBezTo>
                    <a:pt x="1736" y="115"/>
                    <a:pt x="1389" y="109"/>
                    <a:pt x="1041" y="103"/>
                  </a:cubicBezTo>
                  <a:cubicBezTo>
                    <a:pt x="694" y="96"/>
                    <a:pt x="347" y="89"/>
                    <a:pt x="0" y="81"/>
                  </a:cubicBezTo>
                  <a:close/>
                </a:path>
              </a:pathLst>
            </a:custGeom>
            <a:solidFill>
              <a:schemeClr val="bg1">
                <a:lumMod val="95000"/>
              </a:schemeClr>
            </a:solidFill>
            <a:ln>
              <a:noFill/>
            </a:ln>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43" name="iŝľí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37ECF74E-E2AA-4CB6-8EC3-6B411BBCFFDA}"/>
                </a:ext>
              </a:extLst>
            </p:cNvPr>
            <p:cNvSpPr/>
            <p:nvPr/>
          </p:nvSpPr>
          <p:spPr>
            <a:xfrm>
              <a:off x="1594455" y="2996870"/>
              <a:ext cx="9003086" cy="3021516"/>
            </a:xfrm>
            <a:prstGeom prst="arc">
              <a:avLst>
                <a:gd name="adj1" fmla="val 11043663"/>
                <a:gd name="adj2" fmla="val 21470187"/>
              </a:avLst>
            </a:prstGeom>
            <a:ln w="762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263" name="iṡļïḓ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DACAB576-75A3-4031-B75E-96AB3A1DFE53}"/>
                </a:ext>
              </a:extLst>
            </p:cNvPr>
            <p:cNvSpPr/>
            <p:nvPr/>
          </p:nvSpPr>
          <p:spPr>
            <a:xfrm>
              <a:off x="1344636" y="3573080"/>
              <a:ext cx="900117" cy="648085"/>
            </a:xfrm>
            <a:custGeom>
              <a:avLst/>
              <a:gdLst>
                <a:gd name="connsiteX0" fmla="*/ 261052 w 607639"/>
                <a:gd name="connsiteY0" fmla="*/ 444915 h 566217"/>
                <a:gd name="connsiteX1" fmla="*/ 245922 w 607639"/>
                <a:gd name="connsiteY1" fmla="*/ 505522 h 566217"/>
                <a:gd name="connsiteX2" fmla="*/ 361717 w 607639"/>
                <a:gd name="connsiteY2" fmla="*/ 505522 h 566217"/>
                <a:gd name="connsiteX3" fmla="*/ 346498 w 607639"/>
                <a:gd name="connsiteY3" fmla="*/ 444915 h 566217"/>
                <a:gd name="connsiteX4" fmla="*/ 0 w 607639"/>
                <a:gd name="connsiteY4" fmla="*/ 364047 h 566217"/>
                <a:gd name="connsiteX5" fmla="*/ 607639 w 607639"/>
                <a:gd name="connsiteY5" fmla="*/ 364047 h 566217"/>
                <a:gd name="connsiteX6" fmla="*/ 607639 w 607639"/>
                <a:gd name="connsiteY6" fmla="*/ 399416 h 566217"/>
                <a:gd name="connsiteX7" fmla="*/ 562068 w 607639"/>
                <a:gd name="connsiteY7" fmla="*/ 444915 h 566217"/>
                <a:gd name="connsiteX8" fmla="*/ 367414 w 607639"/>
                <a:gd name="connsiteY8" fmla="*/ 444915 h 566217"/>
                <a:gd name="connsiteX9" fmla="*/ 382634 w 607639"/>
                <a:gd name="connsiteY9" fmla="*/ 505522 h 566217"/>
                <a:gd name="connsiteX10" fmla="*/ 384859 w 607639"/>
                <a:gd name="connsiteY10" fmla="*/ 505522 h 566217"/>
                <a:gd name="connsiteX11" fmla="*/ 435414 w 607639"/>
                <a:gd name="connsiteY11" fmla="*/ 556086 h 566217"/>
                <a:gd name="connsiteX12" fmla="*/ 425356 w 607639"/>
                <a:gd name="connsiteY12" fmla="*/ 566217 h 566217"/>
                <a:gd name="connsiteX13" fmla="*/ 182283 w 607639"/>
                <a:gd name="connsiteY13" fmla="*/ 566217 h 566217"/>
                <a:gd name="connsiteX14" fmla="*/ 172136 w 607639"/>
                <a:gd name="connsiteY14" fmla="*/ 556086 h 566217"/>
                <a:gd name="connsiteX15" fmla="*/ 222780 w 607639"/>
                <a:gd name="connsiteY15" fmla="*/ 505522 h 566217"/>
                <a:gd name="connsiteX16" fmla="*/ 225005 w 607639"/>
                <a:gd name="connsiteY16" fmla="*/ 505522 h 566217"/>
                <a:gd name="connsiteX17" fmla="*/ 240225 w 607639"/>
                <a:gd name="connsiteY17" fmla="*/ 444915 h 566217"/>
                <a:gd name="connsiteX18" fmla="*/ 45571 w 607639"/>
                <a:gd name="connsiteY18" fmla="*/ 444915 h 566217"/>
                <a:gd name="connsiteX19" fmla="*/ 0 w 607639"/>
                <a:gd name="connsiteY19" fmla="*/ 399416 h 566217"/>
                <a:gd name="connsiteX20" fmla="*/ 101288 w 607639"/>
                <a:gd name="connsiteY20" fmla="*/ 283089 h 566217"/>
                <a:gd name="connsiteX21" fmla="*/ 91141 w 607639"/>
                <a:gd name="connsiteY21" fmla="*/ 293221 h 566217"/>
                <a:gd name="connsiteX22" fmla="*/ 101288 w 607639"/>
                <a:gd name="connsiteY22" fmla="*/ 303354 h 566217"/>
                <a:gd name="connsiteX23" fmla="*/ 141785 w 607639"/>
                <a:gd name="connsiteY23" fmla="*/ 303354 h 566217"/>
                <a:gd name="connsiteX24" fmla="*/ 151932 w 607639"/>
                <a:gd name="connsiteY24" fmla="*/ 293221 h 566217"/>
                <a:gd name="connsiteX25" fmla="*/ 141785 w 607639"/>
                <a:gd name="connsiteY25" fmla="*/ 283089 h 566217"/>
                <a:gd name="connsiteX26" fmla="*/ 101288 w 607639"/>
                <a:gd name="connsiteY26" fmla="*/ 242647 h 566217"/>
                <a:gd name="connsiteX27" fmla="*/ 91141 w 607639"/>
                <a:gd name="connsiteY27" fmla="*/ 252780 h 566217"/>
                <a:gd name="connsiteX28" fmla="*/ 101288 w 607639"/>
                <a:gd name="connsiteY28" fmla="*/ 262912 h 566217"/>
                <a:gd name="connsiteX29" fmla="*/ 121492 w 607639"/>
                <a:gd name="connsiteY29" fmla="*/ 262912 h 566217"/>
                <a:gd name="connsiteX30" fmla="*/ 131639 w 607639"/>
                <a:gd name="connsiteY30" fmla="*/ 252780 h 566217"/>
                <a:gd name="connsiteX31" fmla="*/ 121492 w 607639"/>
                <a:gd name="connsiteY31" fmla="*/ 242647 h 566217"/>
                <a:gd name="connsiteX32" fmla="*/ 101288 w 607639"/>
                <a:gd name="connsiteY32" fmla="*/ 202206 h 566217"/>
                <a:gd name="connsiteX33" fmla="*/ 91141 w 607639"/>
                <a:gd name="connsiteY33" fmla="*/ 212339 h 566217"/>
                <a:gd name="connsiteX34" fmla="*/ 101288 w 607639"/>
                <a:gd name="connsiteY34" fmla="*/ 222471 h 566217"/>
                <a:gd name="connsiteX35" fmla="*/ 141785 w 607639"/>
                <a:gd name="connsiteY35" fmla="*/ 222471 h 566217"/>
                <a:gd name="connsiteX36" fmla="*/ 151932 w 607639"/>
                <a:gd name="connsiteY36" fmla="*/ 212339 h 566217"/>
                <a:gd name="connsiteX37" fmla="*/ 141785 w 607639"/>
                <a:gd name="connsiteY37" fmla="*/ 202206 h 566217"/>
                <a:gd name="connsiteX38" fmla="*/ 101288 w 607639"/>
                <a:gd name="connsiteY38" fmla="*/ 161765 h 566217"/>
                <a:gd name="connsiteX39" fmla="*/ 91141 w 607639"/>
                <a:gd name="connsiteY39" fmla="*/ 171897 h 566217"/>
                <a:gd name="connsiteX40" fmla="*/ 101288 w 607639"/>
                <a:gd name="connsiteY40" fmla="*/ 182030 h 566217"/>
                <a:gd name="connsiteX41" fmla="*/ 121492 w 607639"/>
                <a:gd name="connsiteY41" fmla="*/ 182030 h 566217"/>
                <a:gd name="connsiteX42" fmla="*/ 131639 w 607639"/>
                <a:gd name="connsiteY42" fmla="*/ 171897 h 566217"/>
                <a:gd name="connsiteX43" fmla="*/ 121492 w 607639"/>
                <a:gd name="connsiteY43" fmla="*/ 161765 h 566217"/>
                <a:gd name="connsiteX44" fmla="*/ 101288 w 607639"/>
                <a:gd name="connsiteY44" fmla="*/ 121324 h 566217"/>
                <a:gd name="connsiteX45" fmla="*/ 91141 w 607639"/>
                <a:gd name="connsiteY45" fmla="*/ 131456 h 566217"/>
                <a:gd name="connsiteX46" fmla="*/ 101288 w 607639"/>
                <a:gd name="connsiteY46" fmla="*/ 141500 h 566217"/>
                <a:gd name="connsiteX47" fmla="*/ 141785 w 607639"/>
                <a:gd name="connsiteY47" fmla="*/ 141500 h 566217"/>
                <a:gd name="connsiteX48" fmla="*/ 151932 w 607639"/>
                <a:gd name="connsiteY48" fmla="*/ 131456 h 566217"/>
                <a:gd name="connsiteX49" fmla="*/ 141785 w 607639"/>
                <a:gd name="connsiteY49" fmla="*/ 121324 h 566217"/>
                <a:gd name="connsiteX50" fmla="*/ 476000 w 607639"/>
                <a:gd name="connsiteY50" fmla="*/ 101059 h 566217"/>
                <a:gd name="connsiteX51" fmla="*/ 465854 w 607639"/>
                <a:gd name="connsiteY51" fmla="*/ 111191 h 566217"/>
                <a:gd name="connsiteX52" fmla="*/ 476000 w 607639"/>
                <a:gd name="connsiteY52" fmla="*/ 121324 h 566217"/>
                <a:gd name="connsiteX53" fmla="*/ 522372 w 607639"/>
                <a:gd name="connsiteY53" fmla="*/ 121324 h 566217"/>
                <a:gd name="connsiteX54" fmla="*/ 401058 w 607639"/>
                <a:gd name="connsiteY54" fmla="*/ 242559 h 566217"/>
                <a:gd name="connsiteX55" fmla="*/ 317037 w 607639"/>
                <a:gd name="connsiteY55" fmla="*/ 158654 h 566217"/>
                <a:gd name="connsiteX56" fmla="*/ 316859 w 607639"/>
                <a:gd name="connsiteY56" fmla="*/ 158565 h 566217"/>
                <a:gd name="connsiteX57" fmla="*/ 316770 w 607639"/>
                <a:gd name="connsiteY57" fmla="*/ 158387 h 566217"/>
                <a:gd name="connsiteX58" fmla="*/ 315168 w 607639"/>
                <a:gd name="connsiteY58" fmla="*/ 157410 h 566217"/>
                <a:gd name="connsiteX59" fmla="*/ 313477 w 607639"/>
                <a:gd name="connsiteY59" fmla="*/ 156432 h 566217"/>
                <a:gd name="connsiteX60" fmla="*/ 311607 w 607639"/>
                <a:gd name="connsiteY60" fmla="*/ 155988 h 566217"/>
                <a:gd name="connsiteX61" fmla="*/ 309649 w 607639"/>
                <a:gd name="connsiteY61" fmla="*/ 155721 h 566217"/>
                <a:gd name="connsiteX62" fmla="*/ 307869 w 607639"/>
                <a:gd name="connsiteY62" fmla="*/ 156076 h 566217"/>
                <a:gd name="connsiteX63" fmla="*/ 305911 w 607639"/>
                <a:gd name="connsiteY63" fmla="*/ 156521 h 566217"/>
                <a:gd name="connsiteX64" fmla="*/ 304220 w 607639"/>
                <a:gd name="connsiteY64" fmla="*/ 157676 h 566217"/>
                <a:gd name="connsiteX65" fmla="*/ 302707 w 607639"/>
                <a:gd name="connsiteY65" fmla="*/ 158654 h 566217"/>
                <a:gd name="connsiteX66" fmla="*/ 302618 w 607639"/>
                <a:gd name="connsiteY66" fmla="*/ 158832 h 566217"/>
                <a:gd name="connsiteX67" fmla="*/ 302440 w 607639"/>
                <a:gd name="connsiteY67" fmla="*/ 158921 h 566217"/>
                <a:gd name="connsiteX68" fmla="*/ 184953 w 607639"/>
                <a:gd name="connsiteY68" fmla="*/ 286377 h 566217"/>
                <a:gd name="connsiteX69" fmla="*/ 185576 w 607639"/>
                <a:gd name="connsiteY69" fmla="*/ 300687 h 566217"/>
                <a:gd name="connsiteX70" fmla="*/ 192429 w 607639"/>
                <a:gd name="connsiteY70" fmla="*/ 303354 h 566217"/>
                <a:gd name="connsiteX71" fmla="*/ 199906 w 607639"/>
                <a:gd name="connsiteY71" fmla="*/ 300065 h 566217"/>
                <a:gd name="connsiteX72" fmla="*/ 310183 w 607639"/>
                <a:gd name="connsiteY72" fmla="*/ 180430 h 566217"/>
                <a:gd name="connsiteX73" fmla="*/ 393848 w 607639"/>
                <a:gd name="connsiteY73" fmla="*/ 263979 h 566217"/>
                <a:gd name="connsiteX74" fmla="*/ 401058 w 607639"/>
                <a:gd name="connsiteY74" fmla="*/ 266912 h 566217"/>
                <a:gd name="connsiteX75" fmla="*/ 408178 w 607639"/>
                <a:gd name="connsiteY75" fmla="*/ 263979 h 566217"/>
                <a:gd name="connsiteX76" fmla="*/ 536702 w 607639"/>
                <a:gd name="connsiteY76" fmla="*/ 135634 h 566217"/>
                <a:gd name="connsiteX77" fmla="*/ 536702 w 607639"/>
                <a:gd name="connsiteY77" fmla="*/ 182030 h 566217"/>
                <a:gd name="connsiteX78" fmla="*/ 546848 w 607639"/>
                <a:gd name="connsiteY78" fmla="*/ 192074 h 566217"/>
                <a:gd name="connsiteX79" fmla="*/ 556995 w 607639"/>
                <a:gd name="connsiteY79" fmla="*/ 182030 h 566217"/>
                <a:gd name="connsiteX80" fmla="*/ 556995 w 607639"/>
                <a:gd name="connsiteY80" fmla="*/ 111191 h 566217"/>
                <a:gd name="connsiteX81" fmla="*/ 556194 w 607639"/>
                <a:gd name="connsiteY81" fmla="*/ 107369 h 566217"/>
                <a:gd name="connsiteX82" fmla="*/ 550676 w 607639"/>
                <a:gd name="connsiteY82" fmla="*/ 101859 h 566217"/>
                <a:gd name="connsiteX83" fmla="*/ 546848 w 607639"/>
                <a:gd name="connsiteY83" fmla="*/ 101059 h 566217"/>
                <a:gd name="connsiteX84" fmla="*/ 101288 w 607639"/>
                <a:gd name="connsiteY84" fmla="*/ 80882 h 566217"/>
                <a:gd name="connsiteX85" fmla="*/ 91141 w 607639"/>
                <a:gd name="connsiteY85" fmla="*/ 91015 h 566217"/>
                <a:gd name="connsiteX86" fmla="*/ 101288 w 607639"/>
                <a:gd name="connsiteY86" fmla="*/ 101059 h 566217"/>
                <a:gd name="connsiteX87" fmla="*/ 121492 w 607639"/>
                <a:gd name="connsiteY87" fmla="*/ 101059 h 566217"/>
                <a:gd name="connsiteX88" fmla="*/ 131639 w 607639"/>
                <a:gd name="connsiteY88" fmla="*/ 91015 h 566217"/>
                <a:gd name="connsiteX89" fmla="*/ 121492 w 607639"/>
                <a:gd name="connsiteY89" fmla="*/ 80882 h 566217"/>
                <a:gd name="connsiteX90" fmla="*/ 60791 w 607639"/>
                <a:gd name="connsiteY90" fmla="*/ 70750 h 566217"/>
                <a:gd name="connsiteX91" fmla="*/ 50644 w 607639"/>
                <a:gd name="connsiteY91" fmla="*/ 80882 h 566217"/>
                <a:gd name="connsiteX92" fmla="*/ 50644 w 607639"/>
                <a:gd name="connsiteY92" fmla="*/ 303354 h 566217"/>
                <a:gd name="connsiteX93" fmla="*/ 60791 w 607639"/>
                <a:gd name="connsiteY93" fmla="*/ 313486 h 566217"/>
                <a:gd name="connsiteX94" fmla="*/ 70848 w 607639"/>
                <a:gd name="connsiteY94" fmla="*/ 303354 h 566217"/>
                <a:gd name="connsiteX95" fmla="*/ 70848 w 607639"/>
                <a:gd name="connsiteY95" fmla="*/ 80882 h 566217"/>
                <a:gd name="connsiteX96" fmla="*/ 60791 w 607639"/>
                <a:gd name="connsiteY96" fmla="*/ 70750 h 566217"/>
                <a:gd name="connsiteX97" fmla="*/ 45571 w 607639"/>
                <a:gd name="connsiteY97" fmla="*/ 0 h 566217"/>
                <a:gd name="connsiteX98" fmla="*/ 562068 w 607639"/>
                <a:gd name="connsiteY98" fmla="*/ 0 h 566217"/>
                <a:gd name="connsiteX99" fmla="*/ 607639 w 607639"/>
                <a:gd name="connsiteY99" fmla="*/ 45507 h 566217"/>
                <a:gd name="connsiteX100" fmla="*/ 607639 w 607639"/>
                <a:gd name="connsiteY100" fmla="*/ 343795 h 566217"/>
                <a:gd name="connsiteX101" fmla="*/ 0 w 607639"/>
                <a:gd name="connsiteY101" fmla="*/ 343795 h 566217"/>
                <a:gd name="connsiteX102" fmla="*/ 0 w 607639"/>
                <a:gd name="connsiteY102" fmla="*/ 45507 h 566217"/>
                <a:gd name="connsiteX103" fmla="*/ 45571 w 607639"/>
                <a:gd name="connsiteY103" fmla="*/ 0 h 56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566217">
                  <a:moveTo>
                    <a:pt x="261052" y="444915"/>
                  </a:moveTo>
                  <a:lnTo>
                    <a:pt x="245922" y="505522"/>
                  </a:lnTo>
                  <a:lnTo>
                    <a:pt x="361717" y="505522"/>
                  </a:lnTo>
                  <a:lnTo>
                    <a:pt x="346498" y="444915"/>
                  </a:lnTo>
                  <a:close/>
                  <a:moveTo>
                    <a:pt x="0" y="364047"/>
                  </a:moveTo>
                  <a:lnTo>
                    <a:pt x="607639" y="364047"/>
                  </a:lnTo>
                  <a:lnTo>
                    <a:pt x="607639" y="399416"/>
                  </a:lnTo>
                  <a:cubicBezTo>
                    <a:pt x="607639" y="424476"/>
                    <a:pt x="587168" y="444915"/>
                    <a:pt x="562068" y="444915"/>
                  </a:cubicBezTo>
                  <a:lnTo>
                    <a:pt x="367414" y="444915"/>
                  </a:lnTo>
                  <a:lnTo>
                    <a:pt x="382634" y="505522"/>
                  </a:lnTo>
                  <a:lnTo>
                    <a:pt x="384859" y="505522"/>
                  </a:lnTo>
                  <a:cubicBezTo>
                    <a:pt x="412717" y="505522"/>
                    <a:pt x="435414" y="528271"/>
                    <a:pt x="435414" y="556086"/>
                  </a:cubicBezTo>
                  <a:cubicBezTo>
                    <a:pt x="435414" y="561685"/>
                    <a:pt x="430875" y="566217"/>
                    <a:pt x="425356" y="566217"/>
                  </a:cubicBezTo>
                  <a:lnTo>
                    <a:pt x="182283" y="566217"/>
                  </a:lnTo>
                  <a:cubicBezTo>
                    <a:pt x="176675" y="566217"/>
                    <a:pt x="172136" y="561685"/>
                    <a:pt x="172136" y="556086"/>
                  </a:cubicBezTo>
                  <a:cubicBezTo>
                    <a:pt x="172136" y="528271"/>
                    <a:pt x="194833" y="505522"/>
                    <a:pt x="222780" y="505522"/>
                  </a:cubicBezTo>
                  <a:lnTo>
                    <a:pt x="225005" y="505522"/>
                  </a:lnTo>
                  <a:lnTo>
                    <a:pt x="240225" y="444915"/>
                  </a:lnTo>
                  <a:lnTo>
                    <a:pt x="45571" y="444915"/>
                  </a:lnTo>
                  <a:cubicBezTo>
                    <a:pt x="20471" y="444915"/>
                    <a:pt x="0" y="424476"/>
                    <a:pt x="0" y="399416"/>
                  </a:cubicBezTo>
                  <a:close/>
                  <a:moveTo>
                    <a:pt x="101288" y="283089"/>
                  </a:moveTo>
                  <a:cubicBezTo>
                    <a:pt x="95681" y="283089"/>
                    <a:pt x="91141" y="287622"/>
                    <a:pt x="91141" y="293221"/>
                  </a:cubicBezTo>
                  <a:cubicBezTo>
                    <a:pt x="91141" y="298821"/>
                    <a:pt x="95681" y="303354"/>
                    <a:pt x="101288" y="303354"/>
                  </a:cubicBezTo>
                  <a:lnTo>
                    <a:pt x="141785" y="303354"/>
                  </a:lnTo>
                  <a:cubicBezTo>
                    <a:pt x="147393" y="303354"/>
                    <a:pt x="151932" y="298821"/>
                    <a:pt x="151932" y="293221"/>
                  </a:cubicBezTo>
                  <a:cubicBezTo>
                    <a:pt x="151932" y="287622"/>
                    <a:pt x="147393" y="283089"/>
                    <a:pt x="141785" y="283089"/>
                  </a:cubicBezTo>
                  <a:close/>
                  <a:moveTo>
                    <a:pt x="101288" y="242647"/>
                  </a:moveTo>
                  <a:cubicBezTo>
                    <a:pt x="95681" y="242647"/>
                    <a:pt x="91141" y="247180"/>
                    <a:pt x="91141" y="252780"/>
                  </a:cubicBezTo>
                  <a:cubicBezTo>
                    <a:pt x="91141" y="258379"/>
                    <a:pt x="95681" y="262912"/>
                    <a:pt x="101288" y="262912"/>
                  </a:cubicBezTo>
                  <a:lnTo>
                    <a:pt x="121492" y="262912"/>
                  </a:lnTo>
                  <a:cubicBezTo>
                    <a:pt x="127100" y="262912"/>
                    <a:pt x="131639" y="258379"/>
                    <a:pt x="131639" y="252780"/>
                  </a:cubicBezTo>
                  <a:cubicBezTo>
                    <a:pt x="131639" y="247180"/>
                    <a:pt x="127100" y="242647"/>
                    <a:pt x="121492" y="242647"/>
                  </a:cubicBezTo>
                  <a:close/>
                  <a:moveTo>
                    <a:pt x="101288" y="202206"/>
                  </a:moveTo>
                  <a:cubicBezTo>
                    <a:pt x="95681" y="202206"/>
                    <a:pt x="91141" y="206739"/>
                    <a:pt x="91141" y="212339"/>
                  </a:cubicBezTo>
                  <a:cubicBezTo>
                    <a:pt x="91141" y="217938"/>
                    <a:pt x="95681" y="222471"/>
                    <a:pt x="101288" y="222471"/>
                  </a:cubicBezTo>
                  <a:lnTo>
                    <a:pt x="141785" y="222471"/>
                  </a:lnTo>
                  <a:cubicBezTo>
                    <a:pt x="147393" y="222471"/>
                    <a:pt x="151932" y="217938"/>
                    <a:pt x="151932" y="212339"/>
                  </a:cubicBezTo>
                  <a:cubicBezTo>
                    <a:pt x="151932" y="206739"/>
                    <a:pt x="147393" y="202206"/>
                    <a:pt x="141785" y="202206"/>
                  </a:cubicBezTo>
                  <a:close/>
                  <a:moveTo>
                    <a:pt x="101288" y="161765"/>
                  </a:moveTo>
                  <a:cubicBezTo>
                    <a:pt x="95681" y="161765"/>
                    <a:pt x="91141" y="166298"/>
                    <a:pt x="91141" y="171897"/>
                  </a:cubicBezTo>
                  <a:cubicBezTo>
                    <a:pt x="91141" y="177497"/>
                    <a:pt x="95681" y="182030"/>
                    <a:pt x="101288" y="182030"/>
                  </a:cubicBezTo>
                  <a:lnTo>
                    <a:pt x="121492" y="182030"/>
                  </a:lnTo>
                  <a:cubicBezTo>
                    <a:pt x="127100" y="182030"/>
                    <a:pt x="131639" y="177497"/>
                    <a:pt x="131639" y="171897"/>
                  </a:cubicBezTo>
                  <a:cubicBezTo>
                    <a:pt x="131639" y="166298"/>
                    <a:pt x="127100" y="161765"/>
                    <a:pt x="121492" y="161765"/>
                  </a:cubicBezTo>
                  <a:close/>
                  <a:moveTo>
                    <a:pt x="101288" y="121324"/>
                  </a:moveTo>
                  <a:cubicBezTo>
                    <a:pt x="95681" y="121324"/>
                    <a:pt x="91141" y="125857"/>
                    <a:pt x="91141" y="131456"/>
                  </a:cubicBezTo>
                  <a:cubicBezTo>
                    <a:pt x="91141" y="136967"/>
                    <a:pt x="95681" y="141500"/>
                    <a:pt x="101288" y="141500"/>
                  </a:cubicBezTo>
                  <a:lnTo>
                    <a:pt x="141785" y="141500"/>
                  </a:lnTo>
                  <a:cubicBezTo>
                    <a:pt x="147393" y="141500"/>
                    <a:pt x="151932" y="136967"/>
                    <a:pt x="151932" y="131456"/>
                  </a:cubicBezTo>
                  <a:cubicBezTo>
                    <a:pt x="151932" y="125857"/>
                    <a:pt x="147393" y="121324"/>
                    <a:pt x="141785" y="121324"/>
                  </a:cubicBezTo>
                  <a:close/>
                  <a:moveTo>
                    <a:pt x="476000" y="101059"/>
                  </a:moveTo>
                  <a:cubicBezTo>
                    <a:pt x="470393" y="101059"/>
                    <a:pt x="465854" y="105592"/>
                    <a:pt x="465854" y="111191"/>
                  </a:cubicBezTo>
                  <a:cubicBezTo>
                    <a:pt x="465854" y="116791"/>
                    <a:pt x="470393" y="121324"/>
                    <a:pt x="476000" y="121324"/>
                  </a:cubicBezTo>
                  <a:lnTo>
                    <a:pt x="522372" y="121324"/>
                  </a:lnTo>
                  <a:lnTo>
                    <a:pt x="401058" y="242559"/>
                  </a:lnTo>
                  <a:lnTo>
                    <a:pt x="317037" y="158654"/>
                  </a:lnTo>
                  <a:cubicBezTo>
                    <a:pt x="316948" y="158565"/>
                    <a:pt x="316948" y="158565"/>
                    <a:pt x="316859" y="158565"/>
                  </a:cubicBezTo>
                  <a:cubicBezTo>
                    <a:pt x="316859" y="158476"/>
                    <a:pt x="316770" y="158387"/>
                    <a:pt x="316770" y="158387"/>
                  </a:cubicBezTo>
                  <a:cubicBezTo>
                    <a:pt x="316236" y="157943"/>
                    <a:pt x="315702" y="157765"/>
                    <a:pt x="315168" y="157410"/>
                  </a:cubicBezTo>
                  <a:cubicBezTo>
                    <a:pt x="314634" y="157054"/>
                    <a:pt x="314100" y="156610"/>
                    <a:pt x="313477" y="156432"/>
                  </a:cubicBezTo>
                  <a:cubicBezTo>
                    <a:pt x="312854" y="156165"/>
                    <a:pt x="312231" y="156165"/>
                    <a:pt x="311607" y="155988"/>
                  </a:cubicBezTo>
                  <a:cubicBezTo>
                    <a:pt x="310984" y="155899"/>
                    <a:pt x="310361" y="155721"/>
                    <a:pt x="309649" y="155721"/>
                  </a:cubicBezTo>
                  <a:cubicBezTo>
                    <a:pt x="309026" y="155721"/>
                    <a:pt x="308403" y="155988"/>
                    <a:pt x="307869" y="156076"/>
                  </a:cubicBezTo>
                  <a:cubicBezTo>
                    <a:pt x="307157" y="156254"/>
                    <a:pt x="306534" y="156254"/>
                    <a:pt x="305911" y="156521"/>
                  </a:cubicBezTo>
                  <a:cubicBezTo>
                    <a:pt x="305288" y="156788"/>
                    <a:pt x="304754" y="157321"/>
                    <a:pt x="304220" y="157676"/>
                  </a:cubicBezTo>
                  <a:cubicBezTo>
                    <a:pt x="303686" y="158032"/>
                    <a:pt x="303152" y="158210"/>
                    <a:pt x="302707" y="158654"/>
                  </a:cubicBezTo>
                  <a:cubicBezTo>
                    <a:pt x="302707" y="158743"/>
                    <a:pt x="302618" y="158743"/>
                    <a:pt x="302618" y="158832"/>
                  </a:cubicBezTo>
                  <a:cubicBezTo>
                    <a:pt x="302529" y="158921"/>
                    <a:pt x="302440" y="158921"/>
                    <a:pt x="302440" y="158921"/>
                  </a:cubicBezTo>
                  <a:lnTo>
                    <a:pt x="184953" y="286377"/>
                  </a:lnTo>
                  <a:cubicBezTo>
                    <a:pt x="181126" y="290466"/>
                    <a:pt x="181482" y="296865"/>
                    <a:pt x="185576" y="300687"/>
                  </a:cubicBezTo>
                  <a:cubicBezTo>
                    <a:pt x="187534" y="302465"/>
                    <a:pt x="189937" y="303354"/>
                    <a:pt x="192429" y="303354"/>
                  </a:cubicBezTo>
                  <a:cubicBezTo>
                    <a:pt x="195100" y="303354"/>
                    <a:pt x="197859" y="302287"/>
                    <a:pt x="199906" y="300065"/>
                  </a:cubicBezTo>
                  <a:lnTo>
                    <a:pt x="310183" y="180430"/>
                  </a:lnTo>
                  <a:lnTo>
                    <a:pt x="393848" y="263979"/>
                  </a:lnTo>
                  <a:cubicBezTo>
                    <a:pt x="395806" y="265934"/>
                    <a:pt x="398388" y="266912"/>
                    <a:pt x="401058" y="266912"/>
                  </a:cubicBezTo>
                  <a:cubicBezTo>
                    <a:pt x="403639" y="266912"/>
                    <a:pt x="406220" y="265934"/>
                    <a:pt x="408178" y="263979"/>
                  </a:cubicBezTo>
                  <a:lnTo>
                    <a:pt x="536702" y="135634"/>
                  </a:lnTo>
                  <a:lnTo>
                    <a:pt x="536702" y="182030"/>
                  </a:lnTo>
                  <a:cubicBezTo>
                    <a:pt x="536702" y="187541"/>
                    <a:pt x="541241" y="192074"/>
                    <a:pt x="546848" y="192074"/>
                  </a:cubicBezTo>
                  <a:cubicBezTo>
                    <a:pt x="552456" y="192074"/>
                    <a:pt x="556995" y="187541"/>
                    <a:pt x="556995" y="182030"/>
                  </a:cubicBezTo>
                  <a:lnTo>
                    <a:pt x="556995" y="111191"/>
                  </a:lnTo>
                  <a:cubicBezTo>
                    <a:pt x="556995" y="109858"/>
                    <a:pt x="556728" y="108614"/>
                    <a:pt x="556194" y="107369"/>
                  </a:cubicBezTo>
                  <a:cubicBezTo>
                    <a:pt x="555126" y="104881"/>
                    <a:pt x="553168" y="102925"/>
                    <a:pt x="550676" y="101859"/>
                  </a:cubicBezTo>
                  <a:cubicBezTo>
                    <a:pt x="549519" y="101325"/>
                    <a:pt x="548184" y="101059"/>
                    <a:pt x="546848" y="101059"/>
                  </a:cubicBezTo>
                  <a:close/>
                  <a:moveTo>
                    <a:pt x="101288" y="80882"/>
                  </a:moveTo>
                  <a:cubicBezTo>
                    <a:pt x="95681" y="80882"/>
                    <a:pt x="91141" y="85415"/>
                    <a:pt x="91141" y="91015"/>
                  </a:cubicBezTo>
                  <a:cubicBezTo>
                    <a:pt x="91141" y="96526"/>
                    <a:pt x="95681" y="101059"/>
                    <a:pt x="101288" y="101059"/>
                  </a:cubicBezTo>
                  <a:lnTo>
                    <a:pt x="121492" y="101059"/>
                  </a:lnTo>
                  <a:cubicBezTo>
                    <a:pt x="127100" y="101059"/>
                    <a:pt x="131639" y="96526"/>
                    <a:pt x="131639" y="91015"/>
                  </a:cubicBezTo>
                  <a:cubicBezTo>
                    <a:pt x="131639" y="85415"/>
                    <a:pt x="127100" y="80882"/>
                    <a:pt x="121492" y="80882"/>
                  </a:cubicBezTo>
                  <a:close/>
                  <a:moveTo>
                    <a:pt x="60791" y="70750"/>
                  </a:moveTo>
                  <a:cubicBezTo>
                    <a:pt x="55183" y="70750"/>
                    <a:pt x="50644" y="75283"/>
                    <a:pt x="50644" y="80882"/>
                  </a:cubicBezTo>
                  <a:lnTo>
                    <a:pt x="50644" y="303354"/>
                  </a:lnTo>
                  <a:cubicBezTo>
                    <a:pt x="50644" y="308953"/>
                    <a:pt x="55183" y="313486"/>
                    <a:pt x="60791" y="313486"/>
                  </a:cubicBezTo>
                  <a:cubicBezTo>
                    <a:pt x="66309" y="313486"/>
                    <a:pt x="70848" y="308953"/>
                    <a:pt x="70848" y="303354"/>
                  </a:cubicBezTo>
                  <a:lnTo>
                    <a:pt x="70848" y="80882"/>
                  </a:lnTo>
                  <a:cubicBezTo>
                    <a:pt x="70848" y="75283"/>
                    <a:pt x="66309" y="70750"/>
                    <a:pt x="60791" y="70750"/>
                  </a:cubicBezTo>
                  <a:close/>
                  <a:moveTo>
                    <a:pt x="45571" y="0"/>
                  </a:moveTo>
                  <a:lnTo>
                    <a:pt x="562068" y="0"/>
                  </a:lnTo>
                  <a:cubicBezTo>
                    <a:pt x="587168" y="0"/>
                    <a:pt x="607639" y="20354"/>
                    <a:pt x="607639" y="45507"/>
                  </a:cubicBezTo>
                  <a:lnTo>
                    <a:pt x="607639" y="343795"/>
                  </a:lnTo>
                  <a:lnTo>
                    <a:pt x="0" y="343795"/>
                  </a:lnTo>
                  <a:lnTo>
                    <a:pt x="0" y="45507"/>
                  </a:lnTo>
                  <a:cubicBezTo>
                    <a:pt x="0" y="20354"/>
                    <a:pt x="20471" y="0"/>
                    <a:pt x="45571" y="0"/>
                  </a:cubicBezTo>
                  <a:close/>
                </a:path>
              </a:pathLst>
            </a:custGeom>
            <a:solidFill>
              <a:srgbClr val="FF6600"/>
            </a:solidFill>
            <a:ln w="12700" cap="flat">
              <a:noFill/>
              <a:miter lim="400000"/>
            </a:ln>
            <a:effec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59" name="ïşļíďé">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481E8F3-45BF-43B5-B8CE-357CFD66CEC0}"/>
                </a:ext>
              </a:extLst>
            </p:cNvPr>
            <p:cNvSpPr/>
            <p:nvPr/>
          </p:nvSpPr>
          <p:spPr>
            <a:xfrm>
              <a:off x="7500439" y="2852909"/>
              <a:ext cx="900117" cy="648085"/>
            </a:xfrm>
            <a:custGeom>
              <a:avLst/>
              <a:gdLst>
                <a:gd name="connsiteX0" fmla="*/ 491128 w 606792"/>
                <a:gd name="connsiteY0" fmla="*/ 95475 h 447243"/>
                <a:gd name="connsiteX1" fmla="*/ 492770 w 606792"/>
                <a:gd name="connsiteY1" fmla="*/ 96295 h 447243"/>
                <a:gd name="connsiteX2" fmla="*/ 496290 w 606792"/>
                <a:gd name="connsiteY2" fmla="*/ 98169 h 447243"/>
                <a:gd name="connsiteX3" fmla="*/ 501099 w 606792"/>
                <a:gd name="connsiteY3" fmla="*/ 100278 h 447243"/>
                <a:gd name="connsiteX4" fmla="*/ 506261 w 606792"/>
                <a:gd name="connsiteY4" fmla="*/ 102035 h 447243"/>
                <a:gd name="connsiteX5" fmla="*/ 509311 w 606792"/>
                <a:gd name="connsiteY5" fmla="*/ 102855 h 447243"/>
                <a:gd name="connsiteX6" fmla="*/ 524795 w 606792"/>
                <a:gd name="connsiteY6" fmla="*/ 104963 h 447243"/>
                <a:gd name="connsiteX7" fmla="*/ 540397 w 606792"/>
                <a:gd name="connsiteY7" fmla="*/ 102855 h 447243"/>
                <a:gd name="connsiteX8" fmla="*/ 543329 w 606792"/>
                <a:gd name="connsiteY8" fmla="*/ 102035 h 447243"/>
                <a:gd name="connsiteX9" fmla="*/ 548491 w 606792"/>
                <a:gd name="connsiteY9" fmla="*/ 100278 h 447243"/>
                <a:gd name="connsiteX10" fmla="*/ 553300 w 606792"/>
                <a:gd name="connsiteY10" fmla="*/ 98169 h 447243"/>
                <a:gd name="connsiteX11" fmla="*/ 556937 w 606792"/>
                <a:gd name="connsiteY11" fmla="*/ 96295 h 447243"/>
                <a:gd name="connsiteX12" fmla="*/ 558579 w 606792"/>
                <a:gd name="connsiteY12" fmla="*/ 95475 h 447243"/>
                <a:gd name="connsiteX13" fmla="*/ 606792 w 606792"/>
                <a:gd name="connsiteY13" fmla="*/ 169975 h 447243"/>
                <a:gd name="connsiteX14" fmla="*/ 606792 w 606792"/>
                <a:gd name="connsiteY14" fmla="*/ 264389 h 447243"/>
                <a:gd name="connsiteX15" fmla="*/ 576996 w 606792"/>
                <a:gd name="connsiteY15" fmla="*/ 264389 h 447243"/>
                <a:gd name="connsiteX16" fmla="*/ 564327 w 606792"/>
                <a:gd name="connsiteY16" fmla="*/ 277040 h 447243"/>
                <a:gd name="connsiteX17" fmla="*/ 564327 w 606792"/>
                <a:gd name="connsiteY17" fmla="*/ 436935 h 447243"/>
                <a:gd name="connsiteX18" fmla="*/ 554122 w 606792"/>
                <a:gd name="connsiteY18" fmla="*/ 447243 h 447243"/>
                <a:gd name="connsiteX19" fmla="*/ 543799 w 606792"/>
                <a:gd name="connsiteY19" fmla="*/ 436935 h 447243"/>
                <a:gd name="connsiteX20" fmla="*/ 531130 w 606792"/>
                <a:gd name="connsiteY20" fmla="*/ 424401 h 447243"/>
                <a:gd name="connsiteX21" fmla="*/ 518578 w 606792"/>
                <a:gd name="connsiteY21" fmla="*/ 436935 h 447243"/>
                <a:gd name="connsiteX22" fmla="*/ 508255 w 606792"/>
                <a:gd name="connsiteY22" fmla="*/ 447243 h 447243"/>
                <a:gd name="connsiteX23" fmla="*/ 497932 w 606792"/>
                <a:gd name="connsiteY23" fmla="*/ 436935 h 447243"/>
                <a:gd name="connsiteX24" fmla="*/ 497932 w 606792"/>
                <a:gd name="connsiteY24" fmla="*/ 277040 h 447243"/>
                <a:gd name="connsiteX25" fmla="*/ 485263 w 606792"/>
                <a:gd name="connsiteY25" fmla="*/ 264389 h 447243"/>
                <a:gd name="connsiteX26" fmla="*/ 478576 w 606792"/>
                <a:gd name="connsiteY26" fmla="*/ 264389 h 447243"/>
                <a:gd name="connsiteX27" fmla="*/ 442798 w 606792"/>
                <a:gd name="connsiteY27" fmla="*/ 264389 h 447243"/>
                <a:gd name="connsiteX28" fmla="*/ 442798 w 606792"/>
                <a:gd name="connsiteY28" fmla="*/ 169975 h 447243"/>
                <a:gd name="connsiteX29" fmla="*/ 491128 w 606792"/>
                <a:gd name="connsiteY29" fmla="*/ 95475 h 447243"/>
                <a:gd name="connsiteX30" fmla="*/ 270565 w 606792"/>
                <a:gd name="connsiteY30" fmla="*/ 95475 h 447243"/>
                <a:gd name="connsiteX31" fmla="*/ 272207 w 606792"/>
                <a:gd name="connsiteY31" fmla="*/ 96295 h 447243"/>
                <a:gd name="connsiteX32" fmla="*/ 275844 w 606792"/>
                <a:gd name="connsiteY32" fmla="*/ 98169 h 447243"/>
                <a:gd name="connsiteX33" fmla="*/ 280653 w 606792"/>
                <a:gd name="connsiteY33" fmla="*/ 100278 h 447243"/>
                <a:gd name="connsiteX34" fmla="*/ 285815 w 606792"/>
                <a:gd name="connsiteY34" fmla="*/ 102035 h 447243"/>
                <a:gd name="connsiteX35" fmla="*/ 288865 w 606792"/>
                <a:gd name="connsiteY35" fmla="*/ 102855 h 447243"/>
                <a:gd name="connsiteX36" fmla="*/ 304349 w 606792"/>
                <a:gd name="connsiteY36" fmla="*/ 104963 h 447243"/>
                <a:gd name="connsiteX37" fmla="*/ 319833 w 606792"/>
                <a:gd name="connsiteY37" fmla="*/ 102855 h 447243"/>
                <a:gd name="connsiteX38" fmla="*/ 323001 w 606792"/>
                <a:gd name="connsiteY38" fmla="*/ 102035 h 447243"/>
                <a:gd name="connsiteX39" fmla="*/ 328045 w 606792"/>
                <a:gd name="connsiteY39" fmla="*/ 100278 h 447243"/>
                <a:gd name="connsiteX40" fmla="*/ 332854 w 606792"/>
                <a:gd name="connsiteY40" fmla="*/ 98169 h 447243"/>
                <a:gd name="connsiteX41" fmla="*/ 336491 w 606792"/>
                <a:gd name="connsiteY41" fmla="*/ 96295 h 447243"/>
                <a:gd name="connsiteX42" fmla="*/ 338133 w 606792"/>
                <a:gd name="connsiteY42" fmla="*/ 95475 h 447243"/>
                <a:gd name="connsiteX43" fmla="*/ 386346 w 606792"/>
                <a:gd name="connsiteY43" fmla="*/ 169975 h 447243"/>
                <a:gd name="connsiteX44" fmla="*/ 386346 w 606792"/>
                <a:gd name="connsiteY44" fmla="*/ 264389 h 447243"/>
                <a:gd name="connsiteX45" fmla="*/ 356550 w 606792"/>
                <a:gd name="connsiteY45" fmla="*/ 264389 h 447243"/>
                <a:gd name="connsiteX46" fmla="*/ 343881 w 606792"/>
                <a:gd name="connsiteY46" fmla="*/ 277040 h 447243"/>
                <a:gd name="connsiteX47" fmla="*/ 343881 w 606792"/>
                <a:gd name="connsiteY47" fmla="*/ 436935 h 447243"/>
                <a:gd name="connsiteX48" fmla="*/ 333558 w 606792"/>
                <a:gd name="connsiteY48" fmla="*/ 447243 h 447243"/>
                <a:gd name="connsiteX49" fmla="*/ 323235 w 606792"/>
                <a:gd name="connsiteY49" fmla="*/ 436935 h 447243"/>
                <a:gd name="connsiteX50" fmla="*/ 310684 w 606792"/>
                <a:gd name="connsiteY50" fmla="*/ 424401 h 447243"/>
                <a:gd name="connsiteX51" fmla="*/ 298014 w 606792"/>
                <a:gd name="connsiteY51" fmla="*/ 436935 h 447243"/>
                <a:gd name="connsiteX52" fmla="*/ 287692 w 606792"/>
                <a:gd name="connsiteY52" fmla="*/ 447243 h 447243"/>
                <a:gd name="connsiteX53" fmla="*/ 277369 w 606792"/>
                <a:gd name="connsiteY53" fmla="*/ 436935 h 447243"/>
                <a:gd name="connsiteX54" fmla="*/ 277369 w 606792"/>
                <a:gd name="connsiteY54" fmla="*/ 277040 h 447243"/>
                <a:gd name="connsiteX55" fmla="*/ 264817 w 606792"/>
                <a:gd name="connsiteY55" fmla="*/ 264389 h 447243"/>
                <a:gd name="connsiteX56" fmla="*/ 258130 w 606792"/>
                <a:gd name="connsiteY56" fmla="*/ 264389 h 447243"/>
                <a:gd name="connsiteX57" fmla="*/ 222352 w 606792"/>
                <a:gd name="connsiteY57" fmla="*/ 264389 h 447243"/>
                <a:gd name="connsiteX58" fmla="*/ 222352 w 606792"/>
                <a:gd name="connsiteY58" fmla="*/ 169975 h 447243"/>
                <a:gd name="connsiteX59" fmla="*/ 270565 w 606792"/>
                <a:gd name="connsiteY59" fmla="*/ 95475 h 447243"/>
                <a:gd name="connsiteX60" fmla="*/ 48213 w 606792"/>
                <a:gd name="connsiteY60" fmla="*/ 95475 h 447243"/>
                <a:gd name="connsiteX61" fmla="*/ 49855 w 606792"/>
                <a:gd name="connsiteY61" fmla="*/ 96295 h 447243"/>
                <a:gd name="connsiteX62" fmla="*/ 53492 w 606792"/>
                <a:gd name="connsiteY62" fmla="*/ 98169 h 447243"/>
                <a:gd name="connsiteX63" fmla="*/ 58301 w 606792"/>
                <a:gd name="connsiteY63" fmla="*/ 100278 h 447243"/>
                <a:gd name="connsiteX64" fmla="*/ 63345 w 606792"/>
                <a:gd name="connsiteY64" fmla="*/ 102035 h 447243"/>
                <a:gd name="connsiteX65" fmla="*/ 66513 w 606792"/>
                <a:gd name="connsiteY65" fmla="*/ 102855 h 447243"/>
                <a:gd name="connsiteX66" fmla="*/ 81997 w 606792"/>
                <a:gd name="connsiteY66" fmla="*/ 104846 h 447243"/>
                <a:gd name="connsiteX67" fmla="*/ 97364 w 606792"/>
                <a:gd name="connsiteY67" fmla="*/ 102855 h 447243"/>
                <a:gd name="connsiteX68" fmla="*/ 100531 w 606792"/>
                <a:gd name="connsiteY68" fmla="*/ 102035 h 447243"/>
                <a:gd name="connsiteX69" fmla="*/ 105576 w 606792"/>
                <a:gd name="connsiteY69" fmla="*/ 100278 h 447243"/>
                <a:gd name="connsiteX70" fmla="*/ 110502 w 606792"/>
                <a:gd name="connsiteY70" fmla="*/ 98169 h 447243"/>
                <a:gd name="connsiteX71" fmla="*/ 114139 w 606792"/>
                <a:gd name="connsiteY71" fmla="*/ 96295 h 447243"/>
                <a:gd name="connsiteX72" fmla="*/ 115664 w 606792"/>
                <a:gd name="connsiteY72" fmla="*/ 95475 h 447243"/>
                <a:gd name="connsiteX73" fmla="*/ 163994 w 606792"/>
                <a:gd name="connsiteY73" fmla="*/ 169975 h 447243"/>
                <a:gd name="connsiteX74" fmla="*/ 163994 w 606792"/>
                <a:gd name="connsiteY74" fmla="*/ 264389 h 447243"/>
                <a:gd name="connsiteX75" fmla="*/ 134081 w 606792"/>
                <a:gd name="connsiteY75" fmla="*/ 264389 h 447243"/>
                <a:gd name="connsiteX76" fmla="*/ 121529 w 606792"/>
                <a:gd name="connsiteY76" fmla="*/ 277040 h 447243"/>
                <a:gd name="connsiteX77" fmla="*/ 121529 w 606792"/>
                <a:gd name="connsiteY77" fmla="*/ 436935 h 447243"/>
                <a:gd name="connsiteX78" fmla="*/ 111206 w 606792"/>
                <a:gd name="connsiteY78" fmla="*/ 447243 h 447243"/>
                <a:gd name="connsiteX79" fmla="*/ 100883 w 606792"/>
                <a:gd name="connsiteY79" fmla="*/ 436935 h 447243"/>
                <a:gd name="connsiteX80" fmla="*/ 88214 w 606792"/>
                <a:gd name="connsiteY80" fmla="*/ 424401 h 447243"/>
                <a:gd name="connsiteX81" fmla="*/ 75662 w 606792"/>
                <a:gd name="connsiteY81" fmla="*/ 436935 h 447243"/>
                <a:gd name="connsiteX82" fmla="*/ 65340 w 606792"/>
                <a:gd name="connsiteY82" fmla="*/ 447243 h 447243"/>
                <a:gd name="connsiteX83" fmla="*/ 55017 w 606792"/>
                <a:gd name="connsiteY83" fmla="*/ 436935 h 447243"/>
                <a:gd name="connsiteX84" fmla="*/ 55017 w 606792"/>
                <a:gd name="connsiteY84" fmla="*/ 277040 h 447243"/>
                <a:gd name="connsiteX85" fmla="*/ 42465 w 606792"/>
                <a:gd name="connsiteY85" fmla="*/ 264389 h 447243"/>
                <a:gd name="connsiteX86" fmla="*/ 35778 w 606792"/>
                <a:gd name="connsiteY86" fmla="*/ 264389 h 447243"/>
                <a:gd name="connsiteX87" fmla="*/ 0 w 606792"/>
                <a:gd name="connsiteY87" fmla="*/ 264389 h 447243"/>
                <a:gd name="connsiteX88" fmla="*/ 0 w 606792"/>
                <a:gd name="connsiteY88" fmla="*/ 169975 h 447243"/>
                <a:gd name="connsiteX89" fmla="*/ 48213 w 606792"/>
                <a:gd name="connsiteY89" fmla="*/ 95475 h 447243"/>
                <a:gd name="connsiteX90" fmla="*/ 524925 w 606792"/>
                <a:gd name="connsiteY90" fmla="*/ 0 h 447243"/>
                <a:gd name="connsiteX91" fmla="*/ 564806 w 606792"/>
                <a:gd name="connsiteY91" fmla="*/ 39828 h 447243"/>
                <a:gd name="connsiteX92" fmla="*/ 549323 w 606792"/>
                <a:gd name="connsiteY92" fmla="*/ 71339 h 447243"/>
                <a:gd name="connsiteX93" fmla="*/ 500409 w 606792"/>
                <a:gd name="connsiteY93" fmla="*/ 71339 h 447243"/>
                <a:gd name="connsiteX94" fmla="*/ 484926 w 606792"/>
                <a:gd name="connsiteY94" fmla="*/ 39828 h 447243"/>
                <a:gd name="connsiteX95" fmla="*/ 524925 w 606792"/>
                <a:gd name="connsiteY95" fmla="*/ 0 h 447243"/>
                <a:gd name="connsiteX96" fmla="*/ 304337 w 606792"/>
                <a:gd name="connsiteY96" fmla="*/ 0 h 447243"/>
                <a:gd name="connsiteX97" fmla="*/ 344218 w 606792"/>
                <a:gd name="connsiteY97" fmla="*/ 39822 h 447243"/>
                <a:gd name="connsiteX98" fmla="*/ 328735 w 606792"/>
                <a:gd name="connsiteY98" fmla="*/ 71328 h 447243"/>
                <a:gd name="connsiteX99" fmla="*/ 323222 w 606792"/>
                <a:gd name="connsiteY99" fmla="*/ 74842 h 447243"/>
                <a:gd name="connsiteX100" fmla="*/ 304337 w 606792"/>
                <a:gd name="connsiteY100" fmla="*/ 79527 h 447243"/>
                <a:gd name="connsiteX101" fmla="*/ 291551 w 606792"/>
                <a:gd name="connsiteY101" fmla="*/ 77536 h 447243"/>
                <a:gd name="connsiteX102" fmla="*/ 279821 w 606792"/>
                <a:gd name="connsiteY102" fmla="*/ 71328 h 447243"/>
                <a:gd name="connsiteX103" fmla="*/ 264338 w 606792"/>
                <a:gd name="connsiteY103" fmla="*/ 39822 h 447243"/>
                <a:gd name="connsiteX104" fmla="*/ 304337 w 606792"/>
                <a:gd name="connsiteY104" fmla="*/ 0 h 447243"/>
                <a:gd name="connsiteX105" fmla="*/ 81985 w 606792"/>
                <a:gd name="connsiteY105" fmla="*/ 0 h 447243"/>
                <a:gd name="connsiteX106" fmla="*/ 121866 w 606792"/>
                <a:gd name="connsiteY106" fmla="*/ 39822 h 447243"/>
                <a:gd name="connsiteX107" fmla="*/ 106383 w 606792"/>
                <a:gd name="connsiteY107" fmla="*/ 71328 h 447243"/>
                <a:gd name="connsiteX108" fmla="*/ 81985 w 606792"/>
                <a:gd name="connsiteY108" fmla="*/ 79527 h 447243"/>
                <a:gd name="connsiteX109" fmla="*/ 69199 w 606792"/>
                <a:gd name="connsiteY109" fmla="*/ 77419 h 447243"/>
                <a:gd name="connsiteX110" fmla="*/ 57587 w 606792"/>
                <a:gd name="connsiteY110" fmla="*/ 71328 h 447243"/>
                <a:gd name="connsiteX111" fmla="*/ 42103 w 606792"/>
                <a:gd name="connsiteY111" fmla="*/ 39822 h 447243"/>
                <a:gd name="connsiteX112" fmla="*/ 81985 w 606792"/>
                <a:gd name="connsiteY112" fmla="*/ 0 h 447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06792" h="447243">
                  <a:moveTo>
                    <a:pt x="491128" y="95475"/>
                  </a:moveTo>
                  <a:cubicBezTo>
                    <a:pt x="491597" y="95826"/>
                    <a:pt x="492184" y="95944"/>
                    <a:pt x="492770" y="96295"/>
                  </a:cubicBezTo>
                  <a:cubicBezTo>
                    <a:pt x="493943" y="96998"/>
                    <a:pt x="495117" y="97583"/>
                    <a:pt x="496290" y="98169"/>
                  </a:cubicBezTo>
                  <a:cubicBezTo>
                    <a:pt x="497932" y="98872"/>
                    <a:pt x="499457" y="99692"/>
                    <a:pt x="501099" y="100278"/>
                  </a:cubicBezTo>
                  <a:cubicBezTo>
                    <a:pt x="502859" y="100981"/>
                    <a:pt x="504501" y="101566"/>
                    <a:pt x="506261" y="102035"/>
                  </a:cubicBezTo>
                  <a:cubicBezTo>
                    <a:pt x="507316" y="102386"/>
                    <a:pt x="508255" y="102620"/>
                    <a:pt x="509311" y="102855"/>
                  </a:cubicBezTo>
                  <a:cubicBezTo>
                    <a:pt x="514355" y="104026"/>
                    <a:pt x="519516" y="104963"/>
                    <a:pt x="524795" y="104963"/>
                  </a:cubicBezTo>
                  <a:cubicBezTo>
                    <a:pt x="530191" y="104963"/>
                    <a:pt x="535353" y="104026"/>
                    <a:pt x="540397" y="102855"/>
                  </a:cubicBezTo>
                  <a:cubicBezTo>
                    <a:pt x="541335" y="102620"/>
                    <a:pt x="542391" y="102386"/>
                    <a:pt x="543329" y="102035"/>
                  </a:cubicBezTo>
                  <a:cubicBezTo>
                    <a:pt x="545089" y="101566"/>
                    <a:pt x="546849" y="100981"/>
                    <a:pt x="548491" y="100278"/>
                  </a:cubicBezTo>
                  <a:cubicBezTo>
                    <a:pt x="550133" y="99692"/>
                    <a:pt x="551775" y="98989"/>
                    <a:pt x="553300" y="98169"/>
                  </a:cubicBezTo>
                  <a:cubicBezTo>
                    <a:pt x="554473" y="97583"/>
                    <a:pt x="555764" y="96998"/>
                    <a:pt x="556937" y="96295"/>
                  </a:cubicBezTo>
                  <a:cubicBezTo>
                    <a:pt x="557523" y="95944"/>
                    <a:pt x="557993" y="95826"/>
                    <a:pt x="558579" y="95475"/>
                  </a:cubicBezTo>
                  <a:cubicBezTo>
                    <a:pt x="587671" y="108595"/>
                    <a:pt x="606792" y="137762"/>
                    <a:pt x="606792" y="169975"/>
                  </a:cubicBezTo>
                  <a:lnTo>
                    <a:pt x="606792" y="264389"/>
                  </a:lnTo>
                  <a:lnTo>
                    <a:pt x="576996" y="264389"/>
                  </a:lnTo>
                  <a:cubicBezTo>
                    <a:pt x="569958" y="264389"/>
                    <a:pt x="564327" y="270012"/>
                    <a:pt x="564327" y="277040"/>
                  </a:cubicBezTo>
                  <a:lnTo>
                    <a:pt x="564327" y="436935"/>
                  </a:lnTo>
                  <a:cubicBezTo>
                    <a:pt x="564444" y="442675"/>
                    <a:pt x="559752" y="447243"/>
                    <a:pt x="554122" y="447243"/>
                  </a:cubicBezTo>
                  <a:cubicBezTo>
                    <a:pt x="548374" y="447243"/>
                    <a:pt x="543799" y="442675"/>
                    <a:pt x="543799" y="436935"/>
                  </a:cubicBezTo>
                  <a:cubicBezTo>
                    <a:pt x="543799" y="430024"/>
                    <a:pt x="538168" y="424401"/>
                    <a:pt x="531130" y="424401"/>
                  </a:cubicBezTo>
                  <a:cubicBezTo>
                    <a:pt x="524208" y="424401"/>
                    <a:pt x="518578" y="430024"/>
                    <a:pt x="518578" y="436935"/>
                  </a:cubicBezTo>
                  <a:cubicBezTo>
                    <a:pt x="518578" y="442675"/>
                    <a:pt x="513886" y="447243"/>
                    <a:pt x="508255" y="447243"/>
                  </a:cubicBezTo>
                  <a:cubicBezTo>
                    <a:pt x="502507" y="447243"/>
                    <a:pt x="497932" y="442675"/>
                    <a:pt x="497932" y="436935"/>
                  </a:cubicBezTo>
                  <a:lnTo>
                    <a:pt x="497932" y="277040"/>
                  </a:lnTo>
                  <a:cubicBezTo>
                    <a:pt x="497932" y="270012"/>
                    <a:pt x="492301" y="264389"/>
                    <a:pt x="485263" y="264389"/>
                  </a:cubicBezTo>
                  <a:lnTo>
                    <a:pt x="478576" y="264389"/>
                  </a:lnTo>
                  <a:lnTo>
                    <a:pt x="442798" y="264389"/>
                  </a:lnTo>
                  <a:lnTo>
                    <a:pt x="442798" y="169975"/>
                  </a:lnTo>
                  <a:cubicBezTo>
                    <a:pt x="442798" y="137762"/>
                    <a:pt x="462036" y="108595"/>
                    <a:pt x="491128" y="95475"/>
                  </a:cubicBezTo>
                  <a:close/>
                  <a:moveTo>
                    <a:pt x="270565" y="95475"/>
                  </a:moveTo>
                  <a:cubicBezTo>
                    <a:pt x="271151" y="95826"/>
                    <a:pt x="271738" y="95944"/>
                    <a:pt x="272207" y="96295"/>
                  </a:cubicBezTo>
                  <a:cubicBezTo>
                    <a:pt x="273380" y="96998"/>
                    <a:pt x="274553" y="97583"/>
                    <a:pt x="275844" y="98169"/>
                  </a:cubicBezTo>
                  <a:cubicBezTo>
                    <a:pt x="277369" y="98872"/>
                    <a:pt x="279011" y="99692"/>
                    <a:pt x="280653" y="100278"/>
                  </a:cubicBezTo>
                  <a:cubicBezTo>
                    <a:pt x="282295" y="100981"/>
                    <a:pt x="284055" y="101566"/>
                    <a:pt x="285815" y="102035"/>
                  </a:cubicBezTo>
                  <a:cubicBezTo>
                    <a:pt x="286753" y="102386"/>
                    <a:pt x="287809" y="102620"/>
                    <a:pt x="288865" y="102855"/>
                  </a:cubicBezTo>
                  <a:cubicBezTo>
                    <a:pt x="293909" y="104026"/>
                    <a:pt x="299070" y="104963"/>
                    <a:pt x="304349" y="104963"/>
                  </a:cubicBezTo>
                  <a:cubicBezTo>
                    <a:pt x="309628" y="104963"/>
                    <a:pt x="314789" y="104026"/>
                    <a:pt x="319833" y="102855"/>
                  </a:cubicBezTo>
                  <a:cubicBezTo>
                    <a:pt x="320889" y="102620"/>
                    <a:pt x="321945" y="102386"/>
                    <a:pt x="323001" y="102035"/>
                  </a:cubicBezTo>
                  <a:cubicBezTo>
                    <a:pt x="324643" y="101566"/>
                    <a:pt x="326285" y="100981"/>
                    <a:pt x="328045" y="100278"/>
                  </a:cubicBezTo>
                  <a:cubicBezTo>
                    <a:pt x="329687" y="99692"/>
                    <a:pt x="331329" y="98989"/>
                    <a:pt x="332854" y="98169"/>
                  </a:cubicBezTo>
                  <a:cubicBezTo>
                    <a:pt x="334145" y="97583"/>
                    <a:pt x="335318" y="96998"/>
                    <a:pt x="336491" y="96295"/>
                  </a:cubicBezTo>
                  <a:cubicBezTo>
                    <a:pt x="336960" y="96061"/>
                    <a:pt x="337547" y="95826"/>
                    <a:pt x="338133" y="95475"/>
                  </a:cubicBezTo>
                  <a:cubicBezTo>
                    <a:pt x="367225" y="108595"/>
                    <a:pt x="386346" y="137762"/>
                    <a:pt x="386346" y="169975"/>
                  </a:cubicBezTo>
                  <a:lnTo>
                    <a:pt x="386346" y="264389"/>
                  </a:lnTo>
                  <a:lnTo>
                    <a:pt x="356550" y="264389"/>
                  </a:lnTo>
                  <a:cubicBezTo>
                    <a:pt x="349512" y="264389"/>
                    <a:pt x="343881" y="270129"/>
                    <a:pt x="343881" y="277040"/>
                  </a:cubicBezTo>
                  <a:lnTo>
                    <a:pt x="343881" y="436935"/>
                  </a:lnTo>
                  <a:cubicBezTo>
                    <a:pt x="343881" y="442675"/>
                    <a:pt x="339306" y="447243"/>
                    <a:pt x="333558" y="447243"/>
                  </a:cubicBezTo>
                  <a:cubicBezTo>
                    <a:pt x="327928" y="447243"/>
                    <a:pt x="323235" y="442675"/>
                    <a:pt x="323235" y="436935"/>
                  </a:cubicBezTo>
                  <a:cubicBezTo>
                    <a:pt x="323235" y="430024"/>
                    <a:pt x="317605" y="424401"/>
                    <a:pt x="310684" y="424401"/>
                  </a:cubicBezTo>
                  <a:cubicBezTo>
                    <a:pt x="303645" y="424401"/>
                    <a:pt x="298014" y="430024"/>
                    <a:pt x="298014" y="436935"/>
                  </a:cubicBezTo>
                  <a:cubicBezTo>
                    <a:pt x="298014" y="442675"/>
                    <a:pt x="293440" y="447243"/>
                    <a:pt x="287692" y="447243"/>
                  </a:cubicBezTo>
                  <a:cubicBezTo>
                    <a:pt x="282061" y="447243"/>
                    <a:pt x="277369" y="442675"/>
                    <a:pt x="277369" y="436935"/>
                  </a:cubicBezTo>
                  <a:lnTo>
                    <a:pt x="277369" y="277040"/>
                  </a:lnTo>
                  <a:cubicBezTo>
                    <a:pt x="277369" y="270129"/>
                    <a:pt x="271738" y="264389"/>
                    <a:pt x="264817" y="264389"/>
                  </a:cubicBezTo>
                  <a:lnTo>
                    <a:pt x="258130" y="264389"/>
                  </a:lnTo>
                  <a:lnTo>
                    <a:pt x="222352" y="264389"/>
                  </a:lnTo>
                  <a:lnTo>
                    <a:pt x="222352" y="169975"/>
                  </a:lnTo>
                  <a:cubicBezTo>
                    <a:pt x="222352" y="137762"/>
                    <a:pt x="241473" y="108595"/>
                    <a:pt x="270565" y="95475"/>
                  </a:cubicBezTo>
                  <a:close/>
                  <a:moveTo>
                    <a:pt x="48213" y="95475"/>
                  </a:moveTo>
                  <a:cubicBezTo>
                    <a:pt x="48799" y="95826"/>
                    <a:pt x="49386" y="95944"/>
                    <a:pt x="49855" y="96295"/>
                  </a:cubicBezTo>
                  <a:cubicBezTo>
                    <a:pt x="51028" y="96998"/>
                    <a:pt x="52201" y="97583"/>
                    <a:pt x="53492" y="98169"/>
                  </a:cubicBezTo>
                  <a:cubicBezTo>
                    <a:pt x="55017" y="98872"/>
                    <a:pt x="56659" y="99692"/>
                    <a:pt x="58301" y="100278"/>
                  </a:cubicBezTo>
                  <a:cubicBezTo>
                    <a:pt x="59943" y="100981"/>
                    <a:pt x="61703" y="101566"/>
                    <a:pt x="63345" y="102035"/>
                  </a:cubicBezTo>
                  <a:cubicBezTo>
                    <a:pt x="64401" y="102386"/>
                    <a:pt x="65457" y="102620"/>
                    <a:pt x="66513" y="102855"/>
                  </a:cubicBezTo>
                  <a:cubicBezTo>
                    <a:pt x="71557" y="104026"/>
                    <a:pt x="76718" y="104846"/>
                    <a:pt x="81997" y="104846"/>
                  </a:cubicBezTo>
                  <a:cubicBezTo>
                    <a:pt x="87276" y="104846"/>
                    <a:pt x="92437" y="104026"/>
                    <a:pt x="97364" y="102855"/>
                  </a:cubicBezTo>
                  <a:cubicBezTo>
                    <a:pt x="98420" y="102620"/>
                    <a:pt x="99476" y="102386"/>
                    <a:pt x="100531" y="102035"/>
                  </a:cubicBezTo>
                  <a:cubicBezTo>
                    <a:pt x="102291" y="101566"/>
                    <a:pt x="103933" y="100981"/>
                    <a:pt x="105576" y="100278"/>
                  </a:cubicBezTo>
                  <a:cubicBezTo>
                    <a:pt x="107335" y="99692"/>
                    <a:pt x="108860" y="98872"/>
                    <a:pt x="110502" y="98169"/>
                  </a:cubicBezTo>
                  <a:cubicBezTo>
                    <a:pt x="111675" y="97583"/>
                    <a:pt x="112966" y="96998"/>
                    <a:pt x="114139" y="96295"/>
                  </a:cubicBezTo>
                  <a:cubicBezTo>
                    <a:pt x="114608" y="96061"/>
                    <a:pt x="115195" y="95826"/>
                    <a:pt x="115664" y="95475"/>
                  </a:cubicBezTo>
                  <a:cubicBezTo>
                    <a:pt x="144756" y="108595"/>
                    <a:pt x="163994" y="137762"/>
                    <a:pt x="163994" y="169975"/>
                  </a:cubicBezTo>
                  <a:lnTo>
                    <a:pt x="163994" y="264389"/>
                  </a:lnTo>
                  <a:lnTo>
                    <a:pt x="134081" y="264389"/>
                  </a:lnTo>
                  <a:cubicBezTo>
                    <a:pt x="127160" y="264389"/>
                    <a:pt x="121529" y="270012"/>
                    <a:pt x="121529" y="277040"/>
                  </a:cubicBezTo>
                  <a:lnTo>
                    <a:pt x="121529" y="436935"/>
                  </a:lnTo>
                  <a:cubicBezTo>
                    <a:pt x="121529" y="442675"/>
                    <a:pt x="116837" y="447243"/>
                    <a:pt x="111206" y="447243"/>
                  </a:cubicBezTo>
                  <a:cubicBezTo>
                    <a:pt x="105458" y="447243"/>
                    <a:pt x="100883" y="442675"/>
                    <a:pt x="100883" y="436935"/>
                  </a:cubicBezTo>
                  <a:cubicBezTo>
                    <a:pt x="100883" y="430024"/>
                    <a:pt x="95253" y="424401"/>
                    <a:pt x="88214" y="424401"/>
                  </a:cubicBezTo>
                  <a:cubicBezTo>
                    <a:pt x="81293" y="424401"/>
                    <a:pt x="75662" y="430024"/>
                    <a:pt x="75662" y="436935"/>
                  </a:cubicBezTo>
                  <a:cubicBezTo>
                    <a:pt x="75662" y="442675"/>
                    <a:pt x="71088" y="447243"/>
                    <a:pt x="65340" y="447243"/>
                  </a:cubicBezTo>
                  <a:cubicBezTo>
                    <a:pt x="59709" y="447243"/>
                    <a:pt x="55017" y="442675"/>
                    <a:pt x="55017" y="436935"/>
                  </a:cubicBezTo>
                  <a:lnTo>
                    <a:pt x="55017" y="277040"/>
                  </a:lnTo>
                  <a:cubicBezTo>
                    <a:pt x="55017" y="270012"/>
                    <a:pt x="49386" y="264389"/>
                    <a:pt x="42465" y="264389"/>
                  </a:cubicBezTo>
                  <a:lnTo>
                    <a:pt x="35778" y="264389"/>
                  </a:lnTo>
                  <a:lnTo>
                    <a:pt x="0" y="264389"/>
                  </a:lnTo>
                  <a:lnTo>
                    <a:pt x="0" y="169975"/>
                  </a:lnTo>
                  <a:cubicBezTo>
                    <a:pt x="0" y="137762"/>
                    <a:pt x="19121" y="108595"/>
                    <a:pt x="48213" y="95475"/>
                  </a:cubicBezTo>
                  <a:close/>
                  <a:moveTo>
                    <a:pt x="524925" y="0"/>
                  </a:moveTo>
                  <a:cubicBezTo>
                    <a:pt x="546859" y="0"/>
                    <a:pt x="564806" y="17805"/>
                    <a:pt x="564806" y="39828"/>
                  </a:cubicBezTo>
                  <a:cubicBezTo>
                    <a:pt x="564806" y="52245"/>
                    <a:pt x="559176" y="63607"/>
                    <a:pt x="549323" y="71339"/>
                  </a:cubicBezTo>
                  <a:cubicBezTo>
                    <a:pt x="535130" y="82350"/>
                    <a:pt x="514602" y="82350"/>
                    <a:pt x="500409" y="71339"/>
                  </a:cubicBezTo>
                  <a:cubicBezTo>
                    <a:pt x="490556" y="63607"/>
                    <a:pt x="484926" y="52245"/>
                    <a:pt x="484926" y="39828"/>
                  </a:cubicBezTo>
                  <a:cubicBezTo>
                    <a:pt x="484926" y="17805"/>
                    <a:pt x="502873" y="0"/>
                    <a:pt x="524925" y="0"/>
                  </a:cubicBezTo>
                  <a:close/>
                  <a:moveTo>
                    <a:pt x="304337" y="0"/>
                  </a:moveTo>
                  <a:cubicBezTo>
                    <a:pt x="326389" y="0"/>
                    <a:pt x="344218" y="17803"/>
                    <a:pt x="344218" y="39822"/>
                  </a:cubicBezTo>
                  <a:cubicBezTo>
                    <a:pt x="344218" y="52237"/>
                    <a:pt x="338588" y="63598"/>
                    <a:pt x="328735" y="71328"/>
                  </a:cubicBezTo>
                  <a:cubicBezTo>
                    <a:pt x="326975" y="72617"/>
                    <a:pt x="325098" y="73905"/>
                    <a:pt x="323222" y="74842"/>
                  </a:cubicBezTo>
                  <a:cubicBezTo>
                    <a:pt x="317357" y="78004"/>
                    <a:pt x="310788" y="79527"/>
                    <a:pt x="304337" y="79527"/>
                  </a:cubicBezTo>
                  <a:cubicBezTo>
                    <a:pt x="299997" y="79527"/>
                    <a:pt x="295657" y="78824"/>
                    <a:pt x="291551" y="77536"/>
                  </a:cubicBezTo>
                  <a:cubicBezTo>
                    <a:pt x="287328" y="76130"/>
                    <a:pt x="283458" y="74022"/>
                    <a:pt x="279821" y="71328"/>
                  </a:cubicBezTo>
                  <a:cubicBezTo>
                    <a:pt x="270086" y="63715"/>
                    <a:pt x="264338" y="52237"/>
                    <a:pt x="264338" y="39822"/>
                  </a:cubicBezTo>
                  <a:cubicBezTo>
                    <a:pt x="264338" y="17803"/>
                    <a:pt x="282285" y="0"/>
                    <a:pt x="304337" y="0"/>
                  </a:cubicBezTo>
                  <a:close/>
                  <a:moveTo>
                    <a:pt x="81985" y="0"/>
                  </a:moveTo>
                  <a:cubicBezTo>
                    <a:pt x="104037" y="0"/>
                    <a:pt x="121866" y="17803"/>
                    <a:pt x="121866" y="39822"/>
                  </a:cubicBezTo>
                  <a:cubicBezTo>
                    <a:pt x="121866" y="52237"/>
                    <a:pt x="116236" y="63598"/>
                    <a:pt x="106383" y="71328"/>
                  </a:cubicBezTo>
                  <a:cubicBezTo>
                    <a:pt x="99345" y="76833"/>
                    <a:pt x="90665" y="79527"/>
                    <a:pt x="81985" y="79527"/>
                  </a:cubicBezTo>
                  <a:cubicBezTo>
                    <a:pt x="77645" y="79527"/>
                    <a:pt x="73305" y="78824"/>
                    <a:pt x="69199" y="77419"/>
                  </a:cubicBezTo>
                  <a:cubicBezTo>
                    <a:pt x="64976" y="76130"/>
                    <a:pt x="61106" y="74022"/>
                    <a:pt x="57587" y="71328"/>
                  </a:cubicBezTo>
                  <a:cubicBezTo>
                    <a:pt x="47734" y="63598"/>
                    <a:pt x="42103" y="52237"/>
                    <a:pt x="42103" y="39822"/>
                  </a:cubicBezTo>
                  <a:cubicBezTo>
                    <a:pt x="41986" y="17803"/>
                    <a:pt x="59933" y="0"/>
                    <a:pt x="81985" y="0"/>
                  </a:cubicBezTo>
                  <a:close/>
                </a:path>
              </a:pathLst>
            </a:custGeom>
            <a:solidFill>
              <a:schemeClr val="accent1"/>
            </a:solidFill>
            <a:ln w="12700" cap="flat">
              <a:noFill/>
              <a:miter lim="400000"/>
            </a:ln>
            <a:effec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249" name="îśľí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EBE9459-3CAD-42EA-BC40-2966225B1A10}"/>
                </a:ext>
              </a:extLst>
            </p:cNvPr>
            <p:cNvSpPr txBox="1"/>
            <p:nvPr/>
          </p:nvSpPr>
          <p:spPr bwMode="auto">
            <a:xfrm>
              <a:off x="755125" y="4282012"/>
              <a:ext cx="2007133" cy="51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0">
              <a:no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914400" eaLnBrk="0" fontAlgn="base" hangingPunct="0">
                <a:spcBef>
                  <a:spcPct val="0"/>
                </a:spcBef>
                <a:spcAft>
                  <a:spcPct val="0"/>
                </a:spcAft>
              </a:pPr>
              <a:r>
                <a:rPr lang="es-MX" altLang="zh-CN" sz="1600" b="1" dirty="0" smtClean="0">
                  <a:latin typeface="Andalus" panose="02020603050405020304" pitchFamily="18" charset="-78"/>
                  <a:cs typeface="Andalus" panose="02020603050405020304" pitchFamily="18" charset="-78"/>
                </a:rPr>
                <a:t>DESARROLLO </a:t>
              </a:r>
            </a:p>
            <a:p>
              <a:pPr lvl="0" algn="ctr" defTabSz="914400" eaLnBrk="0" fontAlgn="base" hangingPunct="0">
                <a:spcBef>
                  <a:spcPct val="0"/>
                </a:spcBef>
                <a:spcAft>
                  <a:spcPct val="0"/>
                </a:spcAft>
              </a:pPr>
              <a:r>
                <a:rPr lang="es-MX" altLang="zh-CN" sz="1600" b="1" dirty="0" smtClean="0">
                  <a:latin typeface="Andalus" panose="02020603050405020304" pitchFamily="18" charset="-78"/>
                  <a:cs typeface="Andalus" panose="02020603050405020304" pitchFamily="18" charset="-78"/>
                </a:rPr>
                <a:t>ECONÓMICO</a:t>
              </a:r>
              <a:endParaRPr lang="zh-CN" altLang="zh-CN" sz="1600" b="1" dirty="0">
                <a:latin typeface="Andalus" panose="02020603050405020304" pitchFamily="18" charset="-78"/>
                <a:cs typeface="Andalus" panose="02020603050405020304" pitchFamily="18" charset="-78"/>
              </a:endParaRPr>
            </a:p>
          </p:txBody>
        </p:sp>
        <p:sp>
          <p:nvSpPr>
            <p:cNvPr id="250" name="iṧļî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80F5EBB-EB01-4140-895E-2FD9309CE902}"/>
                </a:ext>
              </a:extLst>
            </p:cNvPr>
            <p:cNvSpPr txBox="1"/>
            <p:nvPr/>
          </p:nvSpPr>
          <p:spPr bwMode="auto">
            <a:xfrm>
              <a:off x="9351339" y="3869569"/>
              <a:ext cx="2007132" cy="42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0">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RAZONES FINANCIERAS</a:t>
              </a:r>
              <a:endParaRPr lang="en-US" altLang="zh-CN" sz="1600" b="1" dirty="0">
                <a:latin typeface="Andalus" panose="02020603050405020304" pitchFamily="18" charset="-78"/>
                <a:cs typeface="Andalus" panose="02020603050405020304" pitchFamily="18" charset="-78"/>
              </a:endParaRPr>
            </a:p>
          </p:txBody>
        </p:sp>
        <p:sp>
          <p:nvSpPr>
            <p:cNvPr id="251" name="íṧḻîḑ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E70BD52A-BFA6-4DCD-BEAB-AC858D2F2E47}"/>
                </a:ext>
              </a:extLst>
            </p:cNvPr>
            <p:cNvSpPr txBox="1"/>
            <p:nvPr/>
          </p:nvSpPr>
          <p:spPr bwMode="auto">
            <a:xfrm>
              <a:off x="4944019" y="3049400"/>
              <a:ext cx="2007132" cy="52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0">
              <a:no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EVOLUCIÓN </a:t>
              </a:r>
            </a:p>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ORGANIZACIONAL</a:t>
              </a:r>
            </a:p>
          </p:txBody>
        </p:sp>
        <p:sp>
          <p:nvSpPr>
            <p:cNvPr id="252" name="íśļíď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DC782BE-782E-4113-9AC3-4FE8FD3CAB18}"/>
                </a:ext>
              </a:extLst>
            </p:cNvPr>
            <p:cNvSpPr txBox="1"/>
            <p:nvPr/>
          </p:nvSpPr>
          <p:spPr bwMode="auto">
            <a:xfrm>
              <a:off x="2872736" y="3500995"/>
              <a:ext cx="2007132" cy="56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0">
              <a:no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CRECIMIENTO DE LAS </a:t>
              </a:r>
            </a:p>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EMPRESAS</a:t>
              </a:r>
              <a:endParaRPr lang="en-US" altLang="zh-CN" sz="1600" b="1" dirty="0">
                <a:latin typeface="Andalus" panose="02020603050405020304" pitchFamily="18" charset="-78"/>
                <a:cs typeface="Andalus" panose="02020603050405020304" pitchFamily="18" charset="-78"/>
              </a:endParaRPr>
            </a:p>
          </p:txBody>
        </p:sp>
        <p:sp>
          <p:nvSpPr>
            <p:cNvPr id="253" name="iṣli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B7E8F555-4F4B-43BA-A809-6BC91644E5A9}"/>
                </a:ext>
              </a:extLst>
            </p:cNvPr>
            <p:cNvSpPr txBox="1"/>
            <p:nvPr/>
          </p:nvSpPr>
          <p:spPr bwMode="auto">
            <a:xfrm>
              <a:off x="6969564" y="3356960"/>
              <a:ext cx="2007132" cy="42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0">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lnSpc>
                  <a:spcPct val="100000"/>
                </a:lnSpc>
                <a:spcBef>
                  <a:spcPct val="0"/>
                </a:spcBef>
                <a:buFontTx/>
                <a:buNone/>
              </a:pPr>
              <a:r>
                <a:rPr lang="en-US" altLang="zh-CN" sz="1600" b="1" dirty="0" smtClean="0">
                  <a:latin typeface="Andalus" panose="02020603050405020304" pitchFamily="18" charset="-78"/>
                  <a:cs typeface="Andalus" panose="02020603050405020304" pitchFamily="18" charset="-78"/>
                </a:rPr>
                <a:t>CONSUMIDOR</a:t>
              </a:r>
              <a:endParaRPr lang="en-US" altLang="zh-CN" sz="1600" b="1" dirty="0">
                <a:latin typeface="Andalus" panose="02020603050405020304" pitchFamily="18" charset="-78"/>
                <a:cs typeface="Andalus" panose="02020603050405020304" pitchFamily="18" charset="-78"/>
              </a:endParaRPr>
            </a:p>
          </p:txBody>
        </p:sp>
      </p:grpSp>
      <p:sp>
        <p:nvSpPr>
          <p:cNvPr id="478" name="ïṥľîḋê">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CFCA5C1C-1CB3-4E22-AA14-8D351BB66489}"/>
              </a:ext>
            </a:extLst>
          </p:cNvPr>
          <p:cNvSpPr/>
          <p:nvPr/>
        </p:nvSpPr>
        <p:spPr>
          <a:xfrm>
            <a:off x="3250990" y="2925016"/>
            <a:ext cx="900000" cy="648000"/>
          </a:xfrm>
          <a:custGeom>
            <a:avLst/>
            <a:gdLst>
              <a:gd name="connsiteX0" fmla="*/ 303807 w 607614"/>
              <a:gd name="connsiteY0" fmla="*/ 546085 h 606761"/>
              <a:gd name="connsiteX1" fmla="*/ 283300 w 607614"/>
              <a:gd name="connsiteY1" fmla="*/ 566563 h 606761"/>
              <a:gd name="connsiteX2" fmla="*/ 303807 w 607614"/>
              <a:gd name="connsiteY2" fmla="*/ 586283 h 606761"/>
              <a:gd name="connsiteX3" fmla="*/ 324314 w 607614"/>
              <a:gd name="connsiteY3" fmla="*/ 566563 h 606761"/>
              <a:gd name="connsiteX4" fmla="*/ 303807 w 607614"/>
              <a:gd name="connsiteY4" fmla="*/ 546085 h 606761"/>
              <a:gd name="connsiteX5" fmla="*/ 445811 w 607614"/>
              <a:gd name="connsiteY5" fmla="*/ 404264 h 606761"/>
              <a:gd name="connsiteX6" fmla="*/ 526347 w 607614"/>
              <a:gd name="connsiteY6" fmla="*/ 404264 h 606761"/>
              <a:gd name="connsiteX7" fmla="*/ 526347 w 607614"/>
              <a:gd name="connsiteY7" fmla="*/ 455071 h 606761"/>
              <a:gd name="connsiteX8" fmla="*/ 445811 w 607614"/>
              <a:gd name="connsiteY8" fmla="*/ 455071 h 606761"/>
              <a:gd name="connsiteX9" fmla="*/ 354675 w 607614"/>
              <a:gd name="connsiteY9" fmla="*/ 404264 h 606761"/>
              <a:gd name="connsiteX10" fmla="*/ 435211 w 607614"/>
              <a:gd name="connsiteY10" fmla="*/ 404264 h 606761"/>
              <a:gd name="connsiteX11" fmla="*/ 435211 w 607614"/>
              <a:gd name="connsiteY11" fmla="*/ 455071 h 606761"/>
              <a:gd name="connsiteX12" fmla="*/ 354675 w 607614"/>
              <a:gd name="connsiteY12" fmla="*/ 455071 h 606761"/>
              <a:gd name="connsiteX13" fmla="*/ 263539 w 607614"/>
              <a:gd name="connsiteY13" fmla="*/ 404264 h 606761"/>
              <a:gd name="connsiteX14" fmla="*/ 344075 w 607614"/>
              <a:gd name="connsiteY14" fmla="*/ 404264 h 606761"/>
              <a:gd name="connsiteX15" fmla="*/ 344075 w 607614"/>
              <a:gd name="connsiteY15" fmla="*/ 455071 h 606761"/>
              <a:gd name="connsiteX16" fmla="*/ 263539 w 607614"/>
              <a:gd name="connsiteY16" fmla="*/ 455071 h 606761"/>
              <a:gd name="connsiteX17" fmla="*/ 172403 w 607614"/>
              <a:gd name="connsiteY17" fmla="*/ 404264 h 606761"/>
              <a:gd name="connsiteX18" fmla="*/ 252939 w 607614"/>
              <a:gd name="connsiteY18" fmla="*/ 404264 h 606761"/>
              <a:gd name="connsiteX19" fmla="*/ 252939 w 607614"/>
              <a:gd name="connsiteY19" fmla="*/ 455071 h 606761"/>
              <a:gd name="connsiteX20" fmla="*/ 172403 w 607614"/>
              <a:gd name="connsiteY20" fmla="*/ 455071 h 606761"/>
              <a:gd name="connsiteX21" fmla="*/ 81267 w 607614"/>
              <a:gd name="connsiteY21" fmla="*/ 404264 h 606761"/>
              <a:gd name="connsiteX22" fmla="*/ 161803 w 607614"/>
              <a:gd name="connsiteY22" fmla="*/ 404264 h 606761"/>
              <a:gd name="connsiteX23" fmla="*/ 161803 w 607614"/>
              <a:gd name="connsiteY23" fmla="*/ 455071 h 606761"/>
              <a:gd name="connsiteX24" fmla="*/ 81267 w 607614"/>
              <a:gd name="connsiteY24" fmla="*/ 455071 h 606761"/>
              <a:gd name="connsiteX25" fmla="*/ 81267 w 607614"/>
              <a:gd name="connsiteY25" fmla="*/ 333719 h 606761"/>
              <a:gd name="connsiteX26" fmla="*/ 161803 w 607614"/>
              <a:gd name="connsiteY26" fmla="*/ 333719 h 606761"/>
              <a:gd name="connsiteX27" fmla="*/ 161803 w 607614"/>
              <a:gd name="connsiteY27" fmla="*/ 384526 h 606761"/>
              <a:gd name="connsiteX28" fmla="*/ 81267 w 607614"/>
              <a:gd name="connsiteY28" fmla="*/ 384526 h 606761"/>
              <a:gd name="connsiteX29" fmla="*/ 354675 w 607614"/>
              <a:gd name="connsiteY29" fmla="*/ 282911 h 606761"/>
              <a:gd name="connsiteX30" fmla="*/ 435211 w 607614"/>
              <a:gd name="connsiteY30" fmla="*/ 282911 h 606761"/>
              <a:gd name="connsiteX31" fmla="*/ 435211 w 607614"/>
              <a:gd name="connsiteY31" fmla="*/ 384525 h 606761"/>
              <a:gd name="connsiteX32" fmla="*/ 354675 w 607614"/>
              <a:gd name="connsiteY32" fmla="*/ 384525 h 606761"/>
              <a:gd name="connsiteX33" fmla="*/ 172403 w 607614"/>
              <a:gd name="connsiteY33" fmla="*/ 273042 h 606761"/>
              <a:gd name="connsiteX34" fmla="*/ 252939 w 607614"/>
              <a:gd name="connsiteY34" fmla="*/ 273042 h 606761"/>
              <a:gd name="connsiteX35" fmla="*/ 252939 w 607614"/>
              <a:gd name="connsiteY35" fmla="*/ 384525 h 606761"/>
              <a:gd name="connsiteX36" fmla="*/ 172403 w 607614"/>
              <a:gd name="connsiteY36" fmla="*/ 384525 h 606761"/>
              <a:gd name="connsiteX37" fmla="*/ 263539 w 607614"/>
              <a:gd name="connsiteY37" fmla="*/ 212366 h 606761"/>
              <a:gd name="connsiteX38" fmla="*/ 344075 w 607614"/>
              <a:gd name="connsiteY38" fmla="*/ 212366 h 606761"/>
              <a:gd name="connsiteX39" fmla="*/ 344075 w 607614"/>
              <a:gd name="connsiteY39" fmla="*/ 384525 h 606761"/>
              <a:gd name="connsiteX40" fmla="*/ 263539 w 607614"/>
              <a:gd name="connsiteY40" fmla="*/ 384525 h 606761"/>
              <a:gd name="connsiteX41" fmla="*/ 101064 w 607614"/>
              <a:gd name="connsiteY41" fmla="*/ 161559 h 606761"/>
              <a:gd name="connsiteX42" fmla="*/ 151933 w 607614"/>
              <a:gd name="connsiteY42" fmla="*/ 161559 h 606761"/>
              <a:gd name="connsiteX43" fmla="*/ 155729 w 607614"/>
              <a:gd name="connsiteY43" fmla="*/ 162317 h 606761"/>
              <a:gd name="connsiteX44" fmla="*/ 161044 w 607614"/>
              <a:gd name="connsiteY44" fmla="*/ 168385 h 606761"/>
              <a:gd name="connsiteX45" fmla="*/ 161803 w 607614"/>
              <a:gd name="connsiteY45" fmla="*/ 172177 h 606761"/>
              <a:gd name="connsiteX46" fmla="*/ 161803 w 607614"/>
              <a:gd name="connsiteY46" fmla="*/ 222235 h 606761"/>
              <a:gd name="connsiteX47" fmla="*/ 151933 w 607614"/>
              <a:gd name="connsiteY47" fmla="*/ 232853 h 606761"/>
              <a:gd name="connsiteX48" fmla="*/ 142063 w 607614"/>
              <a:gd name="connsiteY48" fmla="*/ 222235 h 606761"/>
              <a:gd name="connsiteX49" fmla="*/ 142063 w 607614"/>
              <a:gd name="connsiteY49" fmla="*/ 196448 h 606761"/>
              <a:gd name="connsiteX50" fmla="*/ 88158 w 607614"/>
              <a:gd name="connsiteY50" fmla="*/ 249539 h 606761"/>
              <a:gd name="connsiteX51" fmla="*/ 81324 w 607614"/>
              <a:gd name="connsiteY51" fmla="*/ 252573 h 606761"/>
              <a:gd name="connsiteX52" fmla="*/ 73732 w 607614"/>
              <a:gd name="connsiteY52" fmla="*/ 249539 h 606761"/>
              <a:gd name="connsiteX53" fmla="*/ 73732 w 607614"/>
              <a:gd name="connsiteY53" fmla="*/ 235887 h 606761"/>
              <a:gd name="connsiteX54" fmla="*/ 127638 w 607614"/>
              <a:gd name="connsiteY54" fmla="*/ 182037 h 606761"/>
              <a:gd name="connsiteX55" fmla="*/ 101064 w 607614"/>
              <a:gd name="connsiteY55" fmla="*/ 182037 h 606761"/>
              <a:gd name="connsiteX56" fmla="*/ 91194 w 607614"/>
              <a:gd name="connsiteY56" fmla="*/ 172177 h 606761"/>
              <a:gd name="connsiteX57" fmla="*/ 101064 w 607614"/>
              <a:gd name="connsiteY57" fmla="*/ 161559 h 606761"/>
              <a:gd name="connsiteX58" fmla="*/ 445811 w 607614"/>
              <a:gd name="connsiteY58" fmla="*/ 151690 h 606761"/>
              <a:gd name="connsiteX59" fmla="*/ 526347 w 607614"/>
              <a:gd name="connsiteY59" fmla="*/ 151690 h 606761"/>
              <a:gd name="connsiteX60" fmla="*/ 526347 w 607614"/>
              <a:gd name="connsiteY60" fmla="*/ 384525 h 606761"/>
              <a:gd name="connsiteX61" fmla="*/ 445811 w 607614"/>
              <a:gd name="connsiteY61" fmla="*/ 384525 h 606761"/>
              <a:gd name="connsiteX62" fmla="*/ 40254 w 607614"/>
              <a:gd name="connsiteY62" fmla="*/ 81154 h 606761"/>
              <a:gd name="connsiteX63" fmla="*/ 40254 w 607614"/>
              <a:gd name="connsiteY63" fmla="*/ 485409 h 606761"/>
              <a:gd name="connsiteX64" fmla="*/ 567360 w 607614"/>
              <a:gd name="connsiteY64" fmla="*/ 485409 h 606761"/>
              <a:gd name="connsiteX65" fmla="*/ 567360 w 607614"/>
              <a:gd name="connsiteY65" fmla="*/ 81154 h 606761"/>
              <a:gd name="connsiteX66" fmla="*/ 0 w 607614"/>
              <a:gd name="connsiteY66" fmla="*/ 0 h 606761"/>
              <a:gd name="connsiteX67" fmla="*/ 607614 w 607614"/>
              <a:gd name="connsiteY67" fmla="*/ 0 h 606761"/>
              <a:gd name="connsiteX68" fmla="*/ 607614 w 607614"/>
              <a:gd name="connsiteY68" fmla="*/ 81154 h 606761"/>
              <a:gd name="connsiteX69" fmla="*/ 587107 w 607614"/>
              <a:gd name="connsiteY69" fmla="*/ 81154 h 606761"/>
              <a:gd name="connsiteX70" fmla="*/ 587107 w 607614"/>
              <a:gd name="connsiteY70" fmla="*/ 485409 h 606761"/>
              <a:gd name="connsiteX71" fmla="*/ 597740 w 607614"/>
              <a:gd name="connsiteY71" fmla="*/ 485409 h 606761"/>
              <a:gd name="connsiteX72" fmla="*/ 607614 w 607614"/>
              <a:gd name="connsiteY72" fmla="*/ 495269 h 606761"/>
              <a:gd name="connsiteX73" fmla="*/ 597740 w 607614"/>
              <a:gd name="connsiteY73" fmla="*/ 505887 h 606761"/>
              <a:gd name="connsiteX74" fmla="*/ 587107 w 607614"/>
              <a:gd name="connsiteY74" fmla="*/ 505887 h 606761"/>
              <a:gd name="connsiteX75" fmla="*/ 313681 w 607614"/>
              <a:gd name="connsiteY75" fmla="*/ 505887 h 606761"/>
              <a:gd name="connsiteX76" fmla="*/ 313681 w 607614"/>
              <a:gd name="connsiteY76" fmla="*/ 525607 h 606761"/>
              <a:gd name="connsiteX77" fmla="*/ 313681 w 607614"/>
              <a:gd name="connsiteY77" fmla="*/ 527124 h 606761"/>
              <a:gd name="connsiteX78" fmla="*/ 344061 w 607614"/>
              <a:gd name="connsiteY78" fmla="*/ 566563 h 606761"/>
              <a:gd name="connsiteX79" fmla="*/ 303807 w 607614"/>
              <a:gd name="connsiteY79" fmla="*/ 606761 h 606761"/>
              <a:gd name="connsiteX80" fmla="*/ 263553 w 607614"/>
              <a:gd name="connsiteY80" fmla="*/ 566563 h 606761"/>
              <a:gd name="connsiteX81" fmla="*/ 293933 w 607614"/>
              <a:gd name="connsiteY81" fmla="*/ 527124 h 606761"/>
              <a:gd name="connsiteX82" fmla="*/ 293933 w 607614"/>
              <a:gd name="connsiteY82" fmla="*/ 525607 h 606761"/>
              <a:gd name="connsiteX83" fmla="*/ 293933 w 607614"/>
              <a:gd name="connsiteY83" fmla="*/ 505887 h 606761"/>
              <a:gd name="connsiteX84" fmla="*/ 20507 w 607614"/>
              <a:gd name="connsiteY84" fmla="*/ 505887 h 606761"/>
              <a:gd name="connsiteX85" fmla="*/ 9874 w 607614"/>
              <a:gd name="connsiteY85" fmla="*/ 505887 h 606761"/>
              <a:gd name="connsiteX86" fmla="*/ 0 w 607614"/>
              <a:gd name="connsiteY86" fmla="*/ 495269 h 606761"/>
              <a:gd name="connsiteX87" fmla="*/ 9874 w 607614"/>
              <a:gd name="connsiteY87" fmla="*/ 485409 h 606761"/>
              <a:gd name="connsiteX88" fmla="*/ 20507 w 607614"/>
              <a:gd name="connsiteY88" fmla="*/ 485409 h 606761"/>
              <a:gd name="connsiteX89" fmla="*/ 20507 w 607614"/>
              <a:gd name="connsiteY89" fmla="*/ 81154 h 606761"/>
              <a:gd name="connsiteX90" fmla="*/ 0 w 607614"/>
              <a:gd name="connsiteY90" fmla="*/ 81154 h 60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607614" h="606761">
                <a:moveTo>
                  <a:pt x="303807" y="546085"/>
                </a:moveTo>
                <a:cubicBezTo>
                  <a:pt x="292414" y="546085"/>
                  <a:pt x="283300" y="555186"/>
                  <a:pt x="283300" y="566563"/>
                </a:cubicBezTo>
                <a:cubicBezTo>
                  <a:pt x="283300" y="577181"/>
                  <a:pt x="292414" y="586283"/>
                  <a:pt x="303807" y="586283"/>
                </a:cubicBezTo>
                <a:cubicBezTo>
                  <a:pt x="315200" y="586283"/>
                  <a:pt x="324314" y="577181"/>
                  <a:pt x="324314" y="566563"/>
                </a:cubicBezTo>
                <a:cubicBezTo>
                  <a:pt x="324314" y="555186"/>
                  <a:pt x="315200" y="546085"/>
                  <a:pt x="303807" y="546085"/>
                </a:cubicBezTo>
                <a:close/>
                <a:moveTo>
                  <a:pt x="445811" y="404264"/>
                </a:moveTo>
                <a:lnTo>
                  <a:pt x="526347" y="404264"/>
                </a:lnTo>
                <a:lnTo>
                  <a:pt x="526347" y="455071"/>
                </a:lnTo>
                <a:lnTo>
                  <a:pt x="445811" y="455071"/>
                </a:lnTo>
                <a:close/>
                <a:moveTo>
                  <a:pt x="354675" y="404264"/>
                </a:moveTo>
                <a:lnTo>
                  <a:pt x="435211" y="404264"/>
                </a:lnTo>
                <a:lnTo>
                  <a:pt x="435211" y="455071"/>
                </a:lnTo>
                <a:lnTo>
                  <a:pt x="354675" y="455071"/>
                </a:lnTo>
                <a:close/>
                <a:moveTo>
                  <a:pt x="263539" y="404264"/>
                </a:moveTo>
                <a:lnTo>
                  <a:pt x="344075" y="404264"/>
                </a:lnTo>
                <a:lnTo>
                  <a:pt x="344075" y="455071"/>
                </a:lnTo>
                <a:lnTo>
                  <a:pt x="263539" y="455071"/>
                </a:lnTo>
                <a:close/>
                <a:moveTo>
                  <a:pt x="172403" y="404264"/>
                </a:moveTo>
                <a:lnTo>
                  <a:pt x="252939" y="404264"/>
                </a:lnTo>
                <a:lnTo>
                  <a:pt x="252939" y="455071"/>
                </a:lnTo>
                <a:lnTo>
                  <a:pt x="172403" y="455071"/>
                </a:lnTo>
                <a:close/>
                <a:moveTo>
                  <a:pt x="81267" y="404264"/>
                </a:moveTo>
                <a:lnTo>
                  <a:pt x="161803" y="404264"/>
                </a:lnTo>
                <a:lnTo>
                  <a:pt x="161803" y="455071"/>
                </a:lnTo>
                <a:lnTo>
                  <a:pt x="81267" y="455071"/>
                </a:lnTo>
                <a:close/>
                <a:moveTo>
                  <a:pt x="81267" y="333719"/>
                </a:moveTo>
                <a:lnTo>
                  <a:pt x="161803" y="333719"/>
                </a:lnTo>
                <a:lnTo>
                  <a:pt x="161803" y="384526"/>
                </a:lnTo>
                <a:lnTo>
                  <a:pt x="81267" y="384526"/>
                </a:lnTo>
                <a:close/>
                <a:moveTo>
                  <a:pt x="354675" y="282911"/>
                </a:moveTo>
                <a:lnTo>
                  <a:pt x="435211" y="282911"/>
                </a:lnTo>
                <a:lnTo>
                  <a:pt x="435211" y="384525"/>
                </a:lnTo>
                <a:lnTo>
                  <a:pt x="354675" y="384525"/>
                </a:lnTo>
                <a:close/>
                <a:moveTo>
                  <a:pt x="172403" y="273042"/>
                </a:moveTo>
                <a:lnTo>
                  <a:pt x="252939" y="273042"/>
                </a:lnTo>
                <a:lnTo>
                  <a:pt x="252939" y="384525"/>
                </a:lnTo>
                <a:lnTo>
                  <a:pt x="172403" y="384525"/>
                </a:lnTo>
                <a:close/>
                <a:moveTo>
                  <a:pt x="263539" y="212366"/>
                </a:moveTo>
                <a:lnTo>
                  <a:pt x="344075" y="212366"/>
                </a:lnTo>
                <a:lnTo>
                  <a:pt x="344075" y="384525"/>
                </a:lnTo>
                <a:lnTo>
                  <a:pt x="263539" y="384525"/>
                </a:lnTo>
                <a:close/>
                <a:moveTo>
                  <a:pt x="101064" y="161559"/>
                </a:moveTo>
                <a:lnTo>
                  <a:pt x="151933" y="161559"/>
                </a:lnTo>
                <a:cubicBezTo>
                  <a:pt x="153451" y="161559"/>
                  <a:pt x="154211" y="162317"/>
                  <a:pt x="155729" y="162317"/>
                </a:cubicBezTo>
                <a:cubicBezTo>
                  <a:pt x="158007" y="163834"/>
                  <a:pt x="160285" y="165351"/>
                  <a:pt x="161044" y="168385"/>
                </a:cubicBezTo>
                <a:cubicBezTo>
                  <a:pt x="161803" y="169144"/>
                  <a:pt x="161803" y="170660"/>
                  <a:pt x="161803" y="172177"/>
                </a:cubicBezTo>
                <a:lnTo>
                  <a:pt x="161803" y="222235"/>
                </a:lnTo>
                <a:cubicBezTo>
                  <a:pt x="161803" y="228303"/>
                  <a:pt x="157248" y="232853"/>
                  <a:pt x="151933" y="232853"/>
                </a:cubicBezTo>
                <a:cubicBezTo>
                  <a:pt x="146618" y="232853"/>
                  <a:pt x="142063" y="228303"/>
                  <a:pt x="142063" y="222235"/>
                </a:cubicBezTo>
                <a:lnTo>
                  <a:pt x="142063" y="196448"/>
                </a:lnTo>
                <a:lnTo>
                  <a:pt x="88158" y="249539"/>
                </a:lnTo>
                <a:cubicBezTo>
                  <a:pt x="85880" y="251815"/>
                  <a:pt x="83602" y="252573"/>
                  <a:pt x="81324" y="252573"/>
                </a:cubicBezTo>
                <a:cubicBezTo>
                  <a:pt x="78288" y="252573"/>
                  <a:pt x="76010" y="251815"/>
                  <a:pt x="73732" y="249539"/>
                </a:cubicBezTo>
                <a:cubicBezTo>
                  <a:pt x="69936" y="245747"/>
                  <a:pt x="69936" y="239679"/>
                  <a:pt x="73732" y="235887"/>
                </a:cubicBezTo>
                <a:lnTo>
                  <a:pt x="127638" y="182037"/>
                </a:lnTo>
                <a:lnTo>
                  <a:pt x="101064" y="182037"/>
                </a:lnTo>
                <a:cubicBezTo>
                  <a:pt x="95750" y="182037"/>
                  <a:pt x="91194" y="177486"/>
                  <a:pt x="91194" y="172177"/>
                </a:cubicBezTo>
                <a:cubicBezTo>
                  <a:pt x="91194" y="166110"/>
                  <a:pt x="95750" y="161559"/>
                  <a:pt x="101064" y="161559"/>
                </a:cubicBezTo>
                <a:close/>
                <a:moveTo>
                  <a:pt x="445811" y="151690"/>
                </a:moveTo>
                <a:lnTo>
                  <a:pt x="526347" y="151690"/>
                </a:lnTo>
                <a:lnTo>
                  <a:pt x="526347" y="384525"/>
                </a:lnTo>
                <a:lnTo>
                  <a:pt x="445811" y="384525"/>
                </a:lnTo>
                <a:close/>
                <a:moveTo>
                  <a:pt x="40254" y="81154"/>
                </a:moveTo>
                <a:lnTo>
                  <a:pt x="40254" y="485409"/>
                </a:lnTo>
                <a:lnTo>
                  <a:pt x="567360" y="485409"/>
                </a:lnTo>
                <a:lnTo>
                  <a:pt x="567360" y="81154"/>
                </a:lnTo>
                <a:close/>
                <a:moveTo>
                  <a:pt x="0" y="0"/>
                </a:moveTo>
                <a:lnTo>
                  <a:pt x="607614" y="0"/>
                </a:lnTo>
                <a:lnTo>
                  <a:pt x="607614" y="81154"/>
                </a:lnTo>
                <a:lnTo>
                  <a:pt x="587107" y="81154"/>
                </a:lnTo>
                <a:lnTo>
                  <a:pt x="587107" y="485409"/>
                </a:lnTo>
                <a:lnTo>
                  <a:pt x="597740" y="485409"/>
                </a:lnTo>
                <a:cubicBezTo>
                  <a:pt x="603057" y="485409"/>
                  <a:pt x="607614" y="489960"/>
                  <a:pt x="607614" y="495269"/>
                </a:cubicBezTo>
                <a:cubicBezTo>
                  <a:pt x="607614" y="501336"/>
                  <a:pt x="603057" y="505887"/>
                  <a:pt x="597740" y="505887"/>
                </a:cubicBezTo>
                <a:lnTo>
                  <a:pt x="587107" y="505887"/>
                </a:lnTo>
                <a:lnTo>
                  <a:pt x="313681" y="505887"/>
                </a:lnTo>
                <a:lnTo>
                  <a:pt x="313681" y="525607"/>
                </a:lnTo>
                <a:cubicBezTo>
                  <a:pt x="313681" y="526365"/>
                  <a:pt x="313681" y="527124"/>
                  <a:pt x="313681" y="527124"/>
                </a:cubicBezTo>
                <a:cubicBezTo>
                  <a:pt x="331150" y="531674"/>
                  <a:pt x="344061" y="547602"/>
                  <a:pt x="344061" y="566563"/>
                </a:cubicBezTo>
                <a:cubicBezTo>
                  <a:pt x="344061" y="588558"/>
                  <a:pt x="325833" y="606761"/>
                  <a:pt x="303807" y="606761"/>
                </a:cubicBezTo>
                <a:cubicBezTo>
                  <a:pt x="281781" y="606761"/>
                  <a:pt x="263553" y="588558"/>
                  <a:pt x="263553" y="566563"/>
                </a:cubicBezTo>
                <a:cubicBezTo>
                  <a:pt x="263553" y="547602"/>
                  <a:pt x="276464" y="531674"/>
                  <a:pt x="293933" y="527124"/>
                </a:cubicBezTo>
                <a:cubicBezTo>
                  <a:pt x="293933" y="527124"/>
                  <a:pt x="293933" y="526365"/>
                  <a:pt x="293933" y="525607"/>
                </a:cubicBezTo>
                <a:lnTo>
                  <a:pt x="293933" y="505887"/>
                </a:lnTo>
                <a:lnTo>
                  <a:pt x="20507" y="505887"/>
                </a:lnTo>
                <a:lnTo>
                  <a:pt x="9874" y="505887"/>
                </a:lnTo>
                <a:cubicBezTo>
                  <a:pt x="4557" y="505887"/>
                  <a:pt x="0" y="501336"/>
                  <a:pt x="0" y="495269"/>
                </a:cubicBezTo>
                <a:cubicBezTo>
                  <a:pt x="0" y="489960"/>
                  <a:pt x="4557" y="485409"/>
                  <a:pt x="9874" y="485409"/>
                </a:cubicBezTo>
                <a:lnTo>
                  <a:pt x="20507" y="485409"/>
                </a:lnTo>
                <a:lnTo>
                  <a:pt x="20507" y="81154"/>
                </a:lnTo>
                <a:lnTo>
                  <a:pt x="0" y="81154"/>
                </a:lnTo>
                <a:close/>
              </a:path>
            </a:pathLst>
          </a:custGeom>
          <a:solidFill>
            <a:srgbClr val="00B050"/>
          </a:solidFill>
          <a:ln w="12700" cap="flat">
            <a:noFill/>
            <a:miter lim="400000"/>
          </a:ln>
          <a:effectLst/>
        </p:spPr>
        <p:txBody>
          <a:bodyPr anchor="ct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p>
        </p:txBody>
      </p:sp>
      <p:sp>
        <p:nvSpPr>
          <p:cNvPr id="706" name="business-bars-graphic_70650"/>
          <p:cNvSpPr>
            <a:spLocks noChangeAspect="1"/>
          </p:cNvSpPr>
          <p:nvPr/>
        </p:nvSpPr>
        <p:spPr bwMode="auto">
          <a:xfrm>
            <a:off x="10361164" y="3285056"/>
            <a:ext cx="846610" cy="648000"/>
          </a:xfrm>
          <a:custGeom>
            <a:avLst/>
            <a:gdLst>
              <a:gd name="connsiteX0" fmla="*/ 366665 w 604675"/>
              <a:gd name="connsiteY0" fmla="*/ 388199 h 555632"/>
              <a:gd name="connsiteX1" fmla="*/ 366665 w 604675"/>
              <a:gd name="connsiteY1" fmla="*/ 481413 h 555632"/>
              <a:gd name="connsiteX2" fmla="*/ 426977 w 604675"/>
              <a:gd name="connsiteY2" fmla="*/ 481413 h 555632"/>
              <a:gd name="connsiteX3" fmla="*/ 426977 w 604675"/>
              <a:gd name="connsiteY3" fmla="*/ 388199 h 555632"/>
              <a:gd name="connsiteX4" fmla="*/ 189710 w 604675"/>
              <a:gd name="connsiteY4" fmla="*/ 388199 h 555632"/>
              <a:gd name="connsiteX5" fmla="*/ 189710 w 604675"/>
              <a:gd name="connsiteY5" fmla="*/ 481413 h 555632"/>
              <a:gd name="connsiteX6" fmla="*/ 250022 w 604675"/>
              <a:gd name="connsiteY6" fmla="*/ 481413 h 555632"/>
              <a:gd name="connsiteX7" fmla="*/ 250022 w 604675"/>
              <a:gd name="connsiteY7" fmla="*/ 388199 h 555632"/>
              <a:gd name="connsiteX8" fmla="*/ 366665 w 604675"/>
              <a:gd name="connsiteY8" fmla="*/ 291853 h 555632"/>
              <a:gd name="connsiteX9" fmla="*/ 366665 w 604675"/>
              <a:gd name="connsiteY9" fmla="*/ 385067 h 555632"/>
              <a:gd name="connsiteX10" fmla="*/ 426977 w 604675"/>
              <a:gd name="connsiteY10" fmla="*/ 385067 h 555632"/>
              <a:gd name="connsiteX11" fmla="*/ 426977 w 604675"/>
              <a:gd name="connsiteY11" fmla="*/ 291853 h 555632"/>
              <a:gd name="connsiteX12" fmla="*/ 189710 w 604675"/>
              <a:gd name="connsiteY12" fmla="*/ 291853 h 555632"/>
              <a:gd name="connsiteX13" fmla="*/ 189710 w 604675"/>
              <a:gd name="connsiteY13" fmla="*/ 385067 h 555632"/>
              <a:gd name="connsiteX14" fmla="*/ 250022 w 604675"/>
              <a:gd name="connsiteY14" fmla="*/ 385067 h 555632"/>
              <a:gd name="connsiteX15" fmla="*/ 250022 w 604675"/>
              <a:gd name="connsiteY15" fmla="*/ 291853 h 555632"/>
              <a:gd name="connsiteX16" fmla="*/ 257380 w 604675"/>
              <a:gd name="connsiteY16" fmla="*/ 53277 h 555632"/>
              <a:gd name="connsiteX17" fmla="*/ 359428 w 604675"/>
              <a:gd name="connsiteY17" fmla="*/ 53277 h 555632"/>
              <a:gd name="connsiteX18" fmla="*/ 366665 w 604675"/>
              <a:gd name="connsiteY18" fmla="*/ 60503 h 555632"/>
              <a:gd name="connsiteX19" fmla="*/ 366665 w 604675"/>
              <a:gd name="connsiteY19" fmla="*/ 96030 h 555632"/>
              <a:gd name="connsiteX20" fmla="*/ 557612 w 604675"/>
              <a:gd name="connsiteY20" fmla="*/ 96030 h 555632"/>
              <a:gd name="connsiteX21" fmla="*/ 559301 w 604675"/>
              <a:gd name="connsiteY21" fmla="*/ 97596 h 555632"/>
              <a:gd name="connsiteX22" fmla="*/ 557612 w 604675"/>
              <a:gd name="connsiteY22" fmla="*/ 99162 h 555632"/>
              <a:gd name="connsiteX23" fmla="*/ 366665 w 604675"/>
              <a:gd name="connsiteY23" fmla="*/ 99162 h 555632"/>
              <a:gd name="connsiteX24" fmla="*/ 366665 w 604675"/>
              <a:gd name="connsiteY24" fmla="*/ 192376 h 555632"/>
              <a:gd name="connsiteX25" fmla="*/ 557612 w 604675"/>
              <a:gd name="connsiteY25" fmla="*/ 192376 h 555632"/>
              <a:gd name="connsiteX26" fmla="*/ 559301 w 604675"/>
              <a:gd name="connsiteY26" fmla="*/ 193942 h 555632"/>
              <a:gd name="connsiteX27" fmla="*/ 557612 w 604675"/>
              <a:gd name="connsiteY27" fmla="*/ 195507 h 555632"/>
              <a:gd name="connsiteX28" fmla="*/ 366665 w 604675"/>
              <a:gd name="connsiteY28" fmla="*/ 195507 h 555632"/>
              <a:gd name="connsiteX29" fmla="*/ 366665 w 604675"/>
              <a:gd name="connsiteY29" fmla="*/ 288722 h 555632"/>
              <a:gd name="connsiteX30" fmla="*/ 426977 w 604675"/>
              <a:gd name="connsiteY30" fmla="*/ 288722 h 555632"/>
              <a:gd name="connsiteX31" fmla="*/ 426977 w 604675"/>
              <a:gd name="connsiteY31" fmla="*/ 237177 h 555632"/>
              <a:gd name="connsiteX32" fmla="*/ 434214 w 604675"/>
              <a:gd name="connsiteY32" fmla="*/ 229830 h 555632"/>
              <a:gd name="connsiteX33" fmla="*/ 536262 w 604675"/>
              <a:gd name="connsiteY33" fmla="*/ 229830 h 555632"/>
              <a:gd name="connsiteX34" fmla="*/ 543620 w 604675"/>
              <a:gd name="connsiteY34" fmla="*/ 237177 h 555632"/>
              <a:gd name="connsiteX35" fmla="*/ 543620 w 604675"/>
              <a:gd name="connsiteY35" fmla="*/ 288722 h 555632"/>
              <a:gd name="connsiteX36" fmla="*/ 557612 w 604675"/>
              <a:gd name="connsiteY36" fmla="*/ 288722 h 555632"/>
              <a:gd name="connsiteX37" fmla="*/ 559301 w 604675"/>
              <a:gd name="connsiteY37" fmla="*/ 290287 h 555632"/>
              <a:gd name="connsiteX38" fmla="*/ 557612 w 604675"/>
              <a:gd name="connsiteY38" fmla="*/ 291853 h 555632"/>
              <a:gd name="connsiteX39" fmla="*/ 543620 w 604675"/>
              <a:gd name="connsiteY39" fmla="*/ 291853 h 555632"/>
              <a:gd name="connsiteX40" fmla="*/ 543620 w 604675"/>
              <a:gd name="connsiteY40" fmla="*/ 385067 h 555632"/>
              <a:gd name="connsiteX41" fmla="*/ 557612 w 604675"/>
              <a:gd name="connsiteY41" fmla="*/ 385067 h 555632"/>
              <a:gd name="connsiteX42" fmla="*/ 559301 w 604675"/>
              <a:gd name="connsiteY42" fmla="*/ 386633 h 555632"/>
              <a:gd name="connsiteX43" fmla="*/ 557612 w 604675"/>
              <a:gd name="connsiteY43" fmla="*/ 388199 h 555632"/>
              <a:gd name="connsiteX44" fmla="*/ 543620 w 604675"/>
              <a:gd name="connsiteY44" fmla="*/ 388199 h 555632"/>
              <a:gd name="connsiteX45" fmla="*/ 543620 w 604675"/>
              <a:gd name="connsiteY45" fmla="*/ 481413 h 555632"/>
              <a:gd name="connsiteX46" fmla="*/ 557612 w 604675"/>
              <a:gd name="connsiteY46" fmla="*/ 481413 h 555632"/>
              <a:gd name="connsiteX47" fmla="*/ 559301 w 604675"/>
              <a:gd name="connsiteY47" fmla="*/ 482979 h 555632"/>
              <a:gd name="connsiteX48" fmla="*/ 557612 w 604675"/>
              <a:gd name="connsiteY48" fmla="*/ 484544 h 555632"/>
              <a:gd name="connsiteX49" fmla="*/ 543620 w 604675"/>
              <a:gd name="connsiteY49" fmla="*/ 484544 h 555632"/>
              <a:gd name="connsiteX50" fmla="*/ 536262 w 604675"/>
              <a:gd name="connsiteY50" fmla="*/ 491770 h 555632"/>
              <a:gd name="connsiteX51" fmla="*/ 434214 w 604675"/>
              <a:gd name="connsiteY51" fmla="*/ 491770 h 555632"/>
              <a:gd name="connsiteX52" fmla="*/ 426977 w 604675"/>
              <a:gd name="connsiteY52" fmla="*/ 484544 h 555632"/>
              <a:gd name="connsiteX53" fmla="*/ 366665 w 604675"/>
              <a:gd name="connsiteY53" fmla="*/ 484544 h 555632"/>
              <a:gd name="connsiteX54" fmla="*/ 359428 w 604675"/>
              <a:gd name="connsiteY54" fmla="*/ 491770 h 555632"/>
              <a:gd name="connsiteX55" fmla="*/ 257380 w 604675"/>
              <a:gd name="connsiteY55" fmla="*/ 491770 h 555632"/>
              <a:gd name="connsiteX56" fmla="*/ 250022 w 604675"/>
              <a:gd name="connsiteY56" fmla="*/ 484544 h 555632"/>
              <a:gd name="connsiteX57" fmla="*/ 189710 w 604675"/>
              <a:gd name="connsiteY57" fmla="*/ 484544 h 555632"/>
              <a:gd name="connsiteX58" fmla="*/ 182473 w 604675"/>
              <a:gd name="connsiteY58" fmla="*/ 491770 h 555632"/>
              <a:gd name="connsiteX59" fmla="*/ 80425 w 604675"/>
              <a:gd name="connsiteY59" fmla="*/ 491770 h 555632"/>
              <a:gd name="connsiteX60" fmla="*/ 73187 w 604675"/>
              <a:gd name="connsiteY60" fmla="*/ 484544 h 555632"/>
              <a:gd name="connsiteX61" fmla="*/ 47012 w 604675"/>
              <a:gd name="connsiteY61" fmla="*/ 484544 h 555632"/>
              <a:gd name="connsiteX62" fmla="*/ 45444 w 604675"/>
              <a:gd name="connsiteY62" fmla="*/ 482979 h 555632"/>
              <a:gd name="connsiteX63" fmla="*/ 47012 w 604675"/>
              <a:gd name="connsiteY63" fmla="*/ 481413 h 555632"/>
              <a:gd name="connsiteX64" fmla="*/ 73187 w 604675"/>
              <a:gd name="connsiteY64" fmla="*/ 481413 h 555632"/>
              <a:gd name="connsiteX65" fmla="*/ 73187 w 604675"/>
              <a:gd name="connsiteY65" fmla="*/ 388199 h 555632"/>
              <a:gd name="connsiteX66" fmla="*/ 47012 w 604675"/>
              <a:gd name="connsiteY66" fmla="*/ 388199 h 555632"/>
              <a:gd name="connsiteX67" fmla="*/ 45444 w 604675"/>
              <a:gd name="connsiteY67" fmla="*/ 386633 h 555632"/>
              <a:gd name="connsiteX68" fmla="*/ 47012 w 604675"/>
              <a:gd name="connsiteY68" fmla="*/ 385067 h 555632"/>
              <a:gd name="connsiteX69" fmla="*/ 73187 w 604675"/>
              <a:gd name="connsiteY69" fmla="*/ 385067 h 555632"/>
              <a:gd name="connsiteX70" fmla="*/ 73187 w 604675"/>
              <a:gd name="connsiteY70" fmla="*/ 291853 h 555632"/>
              <a:gd name="connsiteX71" fmla="*/ 47012 w 604675"/>
              <a:gd name="connsiteY71" fmla="*/ 291853 h 555632"/>
              <a:gd name="connsiteX72" fmla="*/ 45444 w 604675"/>
              <a:gd name="connsiteY72" fmla="*/ 290287 h 555632"/>
              <a:gd name="connsiteX73" fmla="*/ 47012 w 604675"/>
              <a:gd name="connsiteY73" fmla="*/ 288722 h 555632"/>
              <a:gd name="connsiteX74" fmla="*/ 73187 w 604675"/>
              <a:gd name="connsiteY74" fmla="*/ 288722 h 555632"/>
              <a:gd name="connsiteX75" fmla="*/ 73187 w 604675"/>
              <a:gd name="connsiteY75" fmla="*/ 237177 h 555632"/>
              <a:gd name="connsiteX76" fmla="*/ 80425 w 604675"/>
              <a:gd name="connsiteY76" fmla="*/ 229830 h 555632"/>
              <a:gd name="connsiteX77" fmla="*/ 182473 w 604675"/>
              <a:gd name="connsiteY77" fmla="*/ 229830 h 555632"/>
              <a:gd name="connsiteX78" fmla="*/ 189710 w 604675"/>
              <a:gd name="connsiteY78" fmla="*/ 237177 h 555632"/>
              <a:gd name="connsiteX79" fmla="*/ 189710 w 604675"/>
              <a:gd name="connsiteY79" fmla="*/ 288722 h 555632"/>
              <a:gd name="connsiteX80" fmla="*/ 250022 w 604675"/>
              <a:gd name="connsiteY80" fmla="*/ 288722 h 555632"/>
              <a:gd name="connsiteX81" fmla="*/ 250022 w 604675"/>
              <a:gd name="connsiteY81" fmla="*/ 195507 h 555632"/>
              <a:gd name="connsiteX82" fmla="*/ 47012 w 604675"/>
              <a:gd name="connsiteY82" fmla="*/ 195507 h 555632"/>
              <a:gd name="connsiteX83" fmla="*/ 45444 w 604675"/>
              <a:gd name="connsiteY83" fmla="*/ 193942 h 555632"/>
              <a:gd name="connsiteX84" fmla="*/ 47012 w 604675"/>
              <a:gd name="connsiteY84" fmla="*/ 192376 h 555632"/>
              <a:gd name="connsiteX85" fmla="*/ 250022 w 604675"/>
              <a:gd name="connsiteY85" fmla="*/ 192376 h 555632"/>
              <a:gd name="connsiteX86" fmla="*/ 250022 w 604675"/>
              <a:gd name="connsiteY86" fmla="*/ 99162 h 555632"/>
              <a:gd name="connsiteX87" fmla="*/ 47012 w 604675"/>
              <a:gd name="connsiteY87" fmla="*/ 99162 h 555632"/>
              <a:gd name="connsiteX88" fmla="*/ 45444 w 604675"/>
              <a:gd name="connsiteY88" fmla="*/ 97596 h 555632"/>
              <a:gd name="connsiteX89" fmla="*/ 47012 w 604675"/>
              <a:gd name="connsiteY89" fmla="*/ 96030 h 555632"/>
              <a:gd name="connsiteX90" fmla="*/ 250022 w 604675"/>
              <a:gd name="connsiteY90" fmla="*/ 96030 h 555632"/>
              <a:gd name="connsiteX91" fmla="*/ 250022 w 604675"/>
              <a:gd name="connsiteY91" fmla="*/ 60503 h 555632"/>
              <a:gd name="connsiteX92" fmla="*/ 257380 w 604675"/>
              <a:gd name="connsiteY92" fmla="*/ 53277 h 555632"/>
              <a:gd name="connsiteX93" fmla="*/ 16043 w 604675"/>
              <a:gd name="connsiteY93" fmla="*/ 0 h 555632"/>
              <a:gd name="connsiteX94" fmla="*/ 32206 w 604675"/>
              <a:gd name="connsiteY94" fmla="*/ 16020 h 555632"/>
              <a:gd name="connsiteX95" fmla="*/ 32206 w 604675"/>
              <a:gd name="connsiteY95" fmla="*/ 523593 h 555632"/>
              <a:gd name="connsiteX96" fmla="*/ 588632 w 604675"/>
              <a:gd name="connsiteY96" fmla="*/ 523593 h 555632"/>
              <a:gd name="connsiteX97" fmla="*/ 604675 w 604675"/>
              <a:gd name="connsiteY97" fmla="*/ 539612 h 555632"/>
              <a:gd name="connsiteX98" fmla="*/ 588632 w 604675"/>
              <a:gd name="connsiteY98" fmla="*/ 555632 h 555632"/>
              <a:gd name="connsiteX99" fmla="*/ 16043 w 604675"/>
              <a:gd name="connsiteY99" fmla="*/ 555632 h 555632"/>
              <a:gd name="connsiteX100" fmla="*/ 0 w 604675"/>
              <a:gd name="connsiteY100" fmla="*/ 539612 h 555632"/>
              <a:gd name="connsiteX101" fmla="*/ 0 w 604675"/>
              <a:gd name="connsiteY101" fmla="*/ 16020 h 555632"/>
              <a:gd name="connsiteX102" fmla="*/ 16043 w 604675"/>
              <a:gd name="connsiteY102" fmla="*/ 0 h 55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4675" h="555632">
                <a:moveTo>
                  <a:pt x="366665" y="388199"/>
                </a:moveTo>
                <a:lnTo>
                  <a:pt x="366665" y="481413"/>
                </a:lnTo>
                <a:lnTo>
                  <a:pt x="426977" y="481413"/>
                </a:lnTo>
                <a:lnTo>
                  <a:pt x="426977" y="388199"/>
                </a:lnTo>
                <a:close/>
                <a:moveTo>
                  <a:pt x="189710" y="388199"/>
                </a:moveTo>
                <a:lnTo>
                  <a:pt x="189710" y="481413"/>
                </a:lnTo>
                <a:lnTo>
                  <a:pt x="250022" y="481413"/>
                </a:lnTo>
                <a:lnTo>
                  <a:pt x="250022" y="388199"/>
                </a:lnTo>
                <a:close/>
                <a:moveTo>
                  <a:pt x="366665" y="291853"/>
                </a:moveTo>
                <a:lnTo>
                  <a:pt x="366665" y="385067"/>
                </a:lnTo>
                <a:lnTo>
                  <a:pt x="426977" y="385067"/>
                </a:lnTo>
                <a:lnTo>
                  <a:pt x="426977" y="291853"/>
                </a:lnTo>
                <a:close/>
                <a:moveTo>
                  <a:pt x="189710" y="291853"/>
                </a:moveTo>
                <a:lnTo>
                  <a:pt x="189710" y="385067"/>
                </a:lnTo>
                <a:lnTo>
                  <a:pt x="250022" y="385067"/>
                </a:lnTo>
                <a:lnTo>
                  <a:pt x="250022" y="291853"/>
                </a:lnTo>
                <a:close/>
                <a:moveTo>
                  <a:pt x="257380" y="53277"/>
                </a:moveTo>
                <a:lnTo>
                  <a:pt x="359428" y="53277"/>
                </a:lnTo>
                <a:cubicBezTo>
                  <a:pt x="363408" y="53277"/>
                  <a:pt x="366665" y="56529"/>
                  <a:pt x="366665" y="60503"/>
                </a:cubicBezTo>
                <a:lnTo>
                  <a:pt x="366665" y="96030"/>
                </a:lnTo>
                <a:lnTo>
                  <a:pt x="557612" y="96030"/>
                </a:lnTo>
                <a:cubicBezTo>
                  <a:pt x="558577" y="96030"/>
                  <a:pt x="559301" y="96753"/>
                  <a:pt x="559301" y="97596"/>
                </a:cubicBezTo>
                <a:cubicBezTo>
                  <a:pt x="559301" y="98439"/>
                  <a:pt x="558577" y="99162"/>
                  <a:pt x="557612" y="99162"/>
                </a:cubicBezTo>
                <a:lnTo>
                  <a:pt x="366665" y="99162"/>
                </a:lnTo>
                <a:lnTo>
                  <a:pt x="366665" y="192376"/>
                </a:lnTo>
                <a:lnTo>
                  <a:pt x="557612" y="192376"/>
                </a:lnTo>
                <a:cubicBezTo>
                  <a:pt x="558577" y="192376"/>
                  <a:pt x="559301" y="193099"/>
                  <a:pt x="559301" y="193942"/>
                </a:cubicBezTo>
                <a:cubicBezTo>
                  <a:pt x="559301" y="194785"/>
                  <a:pt x="558577" y="195507"/>
                  <a:pt x="557612" y="195507"/>
                </a:cubicBezTo>
                <a:lnTo>
                  <a:pt x="366665" y="195507"/>
                </a:lnTo>
                <a:lnTo>
                  <a:pt x="366665" y="288722"/>
                </a:lnTo>
                <a:lnTo>
                  <a:pt x="426977" y="288722"/>
                </a:lnTo>
                <a:lnTo>
                  <a:pt x="426977" y="237177"/>
                </a:lnTo>
                <a:cubicBezTo>
                  <a:pt x="426977" y="233082"/>
                  <a:pt x="430234" y="229830"/>
                  <a:pt x="434214" y="229830"/>
                </a:cubicBezTo>
                <a:lnTo>
                  <a:pt x="536262" y="229830"/>
                </a:lnTo>
                <a:cubicBezTo>
                  <a:pt x="540363" y="229830"/>
                  <a:pt x="543620" y="233082"/>
                  <a:pt x="543620" y="237177"/>
                </a:cubicBezTo>
                <a:lnTo>
                  <a:pt x="543620" y="288722"/>
                </a:lnTo>
                <a:lnTo>
                  <a:pt x="557612" y="288722"/>
                </a:lnTo>
                <a:cubicBezTo>
                  <a:pt x="558577" y="288722"/>
                  <a:pt x="559301" y="289444"/>
                  <a:pt x="559301" y="290287"/>
                </a:cubicBezTo>
                <a:cubicBezTo>
                  <a:pt x="559301" y="291130"/>
                  <a:pt x="558577" y="291853"/>
                  <a:pt x="557612" y="291853"/>
                </a:cubicBezTo>
                <a:lnTo>
                  <a:pt x="543620" y="291853"/>
                </a:lnTo>
                <a:lnTo>
                  <a:pt x="543620" y="385067"/>
                </a:lnTo>
                <a:lnTo>
                  <a:pt x="557612" y="385067"/>
                </a:lnTo>
                <a:cubicBezTo>
                  <a:pt x="558577" y="385067"/>
                  <a:pt x="559301" y="385790"/>
                  <a:pt x="559301" y="386633"/>
                </a:cubicBezTo>
                <a:cubicBezTo>
                  <a:pt x="559301" y="387476"/>
                  <a:pt x="558577" y="388199"/>
                  <a:pt x="557612" y="388199"/>
                </a:cubicBezTo>
                <a:lnTo>
                  <a:pt x="543620" y="388199"/>
                </a:lnTo>
                <a:lnTo>
                  <a:pt x="543620" y="481413"/>
                </a:lnTo>
                <a:lnTo>
                  <a:pt x="557612" y="481413"/>
                </a:lnTo>
                <a:cubicBezTo>
                  <a:pt x="558577" y="481413"/>
                  <a:pt x="559301" y="482136"/>
                  <a:pt x="559301" y="482979"/>
                </a:cubicBezTo>
                <a:cubicBezTo>
                  <a:pt x="559301" y="483822"/>
                  <a:pt x="558577" y="484544"/>
                  <a:pt x="557612" y="484544"/>
                </a:cubicBezTo>
                <a:lnTo>
                  <a:pt x="543620" y="484544"/>
                </a:lnTo>
                <a:cubicBezTo>
                  <a:pt x="543499" y="488518"/>
                  <a:pt x="540243" y="491770"/>
                  <a:pt x="536262" y="491770"/>
                </a:cubicBezTo>
                <a:lnTo>
                  <a:pt x="434214" y="491770"/>
                </a:lnTo>
                <a:cubicBezTo>
                  <a:pt x="430234" y="491770"/>
                  <a:pt x="426977" y="488518"/>
                  <a:pt x="426977" y="484544"/>
                </a:cubicBezTo>
                <a:lnTo>
                  <a:pt x="366665" y="484544"/>
                </a:lnTo>
                <a:cubicBezTo>
                  <a:pt x="366665" y="488518"/>
                  <a:pt x="363408" y="491770"/>
                  <a:pt x="359428" y="491770"/>
                </a:cubicBezTo>
                <a:lnTo>
                  <a:pt x="257380" y="491770"/>
                </a:lnTo>
                <a:cubicBezTo>
                  <a:pt x="253399" y="491770"/>
                  <a:pt x="250142" y="488518"/>
                  <a:pt x="250022" y="484544"/>
                </a:cubicBezTo>
                <a:lnTo>
                  <a:pt x="189710" y="484544"/>
                </a:lnTo>
                <a:cubicBezTo>
                  <a:pt x="189710" y="488518"/>
                  <a:pt x="186453" y="491770"/>
                  <a:pt x="182473" y="491770"/>
                </a:cubicBezTo>
                <a:lnTo>
                  <a:pt x="80425" y="491770"/>
                </a:lnTo>
                <a:cubicBezTo>
                  <a:pt x="76444" y="491770"/>
                  <a:pt x="73187" y="488518"/>
                  <a:pt x="73187" y="484544"/>
                </a:cubicBezTo>
                <a:lnTo>
                  <a:pt x="47012" y="484544"/>
                </a:lnTo>
                <a:cubicBezTo>
                  <a:pt x="46168" y="484544"/>
                  <a:pt x="45444" y="483822"/>
                  <a:pt x="45444" y="482979"/>
                </a:cubicBezTo>
                <a:cubicBezTo>
                  <a:pt x="45444" y="482136"/>
                  <a:pt x="46168" y="481413"/>
                  <a:pt x="47012" y="481413"/>
                </a:cubicBezTo>
                <a:lnTo>
                  <a:pt x="73187" y="481413"/>
                </a:lnTo>
                <a:lnTo>
                  <a:pt x="73187" y="388199"/>
                </a:lnTo>
                <a:lnTo>
                  <a:pt x="47012" y="388199"/>
                </a:lnTo>
                <a:cubicBezTo>
                  <a:pt x="46168" y="388199"/>
                  <a:pt x="45444" y="387476"/>
                  <a:pt x="45444" y="386633"/>
                </a:cubicBezTo>
                <a:cubicBezTo>
                  <a:pt x="45444" y="385790"/>
                  <a:pt x="46168" y="385067"/>
                  <a:pt x="47012" y="385067"/>
                </a:cubicBezTo>
                <a:lnTo>
                  <a:pt x="73187" y="385067"/>
                </a:lnTo>
                <a:lnTo>
                  <a:pt x="73187" y="291853"/>
                </a:lnTo>
                <a:lnTo>
                  <a:pt x="47012" y="291853"/>
                </a:lnTo>
                <a:cubicBezTo>
                  <a:pt x="46168" y="291853"/>
                  <a:pt x="45444" y="291130"/>
                  <a:pt x="45444" y="290287"/>
                </a:cubicBezTo>
                <a:cubicBezTo>
                  <a:pt x="45444" y="289444"/>
                  <a:pt x="46168" y="288722"/>
                  <a:pt x="47012" y="288722"/>
                </a:cubicBezTo>
                <a:lnTo>
                  <a:pt x="73187" y="288722"/>
                </a:lnTo>
                <a:lnTo>
                  <a:pt x="73187" y="237177"/>
                </a:lnTo>
                <a:cubicBezTo>
                  <a:pt x="73187" y="233082"/>
                  <a:pt x="76444" y="229830"/>
                  <a:pt x="80425" y="229830"/>
                </a:cubicBezTo>
                <a:lnTo>
                  <a:pt x="182473" y="229830"/>
                </a:lnTo>
                <a:cubicBezTo>
                  <a:pt x="186453" y="229830"/>
                  <a:pt x="189710" y="233082"/>
                  <a:pt x="189710" y="237177"/>
                </a:cubicBezTo>
                <a:lnTo>
                  <a:pt x="189710" y="288722"/>
                </a:lnTo>
                <a:lnTo>
                  <a:pt x="250022" y="288722"/>
                </a:lnTo>
                <a:lnTo>
                  <a:pt x="250022" y="195507"/>
                </a:lnTo>
                <a:lnTo>
                  <a:pt x="47012" y="195507"/>
                </a:lnTo>
                <a:cubicBezTo>
                  <a:pt x="46168" y="195507"/>
                  <a:pt x="45444" y="194785"/>
                  <a:pt x="45444" y="193942"/>
                </a:cubicBezTo>
                <a:cubicBezTo>
                  <a:pt x="45444" y="193099"/>
                  <a:pt x="46168" y="192376"/>
                  <a:pt x="47012" y="192376"/>
                </a:cubicBezTo>
                <a:lnTo>
                  <a:pt x="250022" y="192376"/>
                </a:lnTo>
                <a:lnTo>
                  <a:pt x="250022" y="99162"/>
                </a:lnTo>
                <a:lnTo>
                  <a:pt x="47012" y="99162"/>
                </a:lnTo>
                <a:cubicBezTo>
                  <a:pt x="46168" y="99162"/>
                  <a:pt x="45444" y="98439"/>
                  <a:pt x="45444" y="97596"/>
                </a:cubicBezTo>
                <a:cubicBezTo>
                  <a:pt x="45444" y="96753"/>
                  <a:pt x="46168" y="96030"/>
                  <a:pt x="47012" y="96030"/>
                </a:cubicBezTo>
                <a:lnTo>
                  <a:pt x="250022" y="96030"/>
                </a:lnTo>
                <a:lnTo>
                  <a:pt x="250022" y="60503"/>
                </a:lnTo>
                <a:cubicBezTo>
                  <a:pt x="250022" y="56529"/>
                  <a:pt x="253279" y="53277"/>
                  <a:pt x="257380" y="53277"/>
                </a:cubicBezTo>
                <a:close/>
                <a:moveTo>
                  <a:pt x="16043" y="0"/>
                </a:moveTo>
                <a:cubicBezTo>
                  <a:pt x="24969" y="0"/>
                  <a:pt x="32206" y="7227"/>
                  <a:pt x="32206" y="16020"/>
                </a:cubicBezTo>
                <a:lnTo>
                  <a:pt x="32206" y="523593"/>
                </a:lnTo>
                <a:lnTo>
                  <a:pt x="588632" y="523593"/>
                </a:lnTo>
                <a:cubicBezTo>
                  <a:pt x="597558" y="523593"/>
                  <a:pt x="604675" y="530699"/>
                  <a:pt x="604675" y="539612"/>
                </a:cubicBezTo>
                <a:cubicBezTo>
                  <a:pt x="604675" y="548526"/>
                  <a:pt x="597558" y="555632"/>
                  <a:pt x="588632" y="555632"/>
                </a:cubicBezTo>
                <a:lnTo>
                  <a:pt x="16043" y="555632"/>
                </a:lnTo>
                <a:cubicBezTo>
                  <a:pt x="7237" y="555632"/>
                  <a:pt x="0" y="548526"/>
                  <a:pt x="0" y="539612"/>
                </a:cubicBezTo>
                <a:lnTo>
                  <a:pt x="0" y="16020"/>
                </a:lnTo>
                <a:cubicBezTo>
                  <a:pt x="0" y="7227"/>
                  <a:pt x="7237" y="0"/>
                  <a:pt x="16043" y="0"/>
                </a:cubicBezTo>
                <a:close/>
              </a:path>
            </a:pathLst>
          </a:custGeom>
          <a:solidFill>
            <a:srgbClr val="0000FF"/>
          </a:solidFill>
          <a:ln>
            <a:noFill/>
          </a:ln>
        </p:spPr>
      </p:sp>
      <p:sp>
        <p:nvSpPr>
          <p:cNvPr id="707" name="line-dot-chart_64739"/>
          <p:cNvSpPr>
            <a:spLocks noChangeAspect="1"/>
          </p:cNvSpPr>
          <p:nvPr/>
        </p:nvSpPr>
        <p:spPr bwMode="auto">
          <a:xfrm>
            <a:off x="5393579" y="2276944"/>
            <a:ext cx="845643" cy="648000"/>
          </a:xfrm>
          <a:custGeom>
            <a:avLst/>
            <a:gdLst>
              <a:gd name="connsiteX0" fmla="*/ 556672 w 608415"/>
              <a:gd name="connsiteY0" fmla="*/ 135486 h 607498"/>
              <a:gd name="connsiteX1" fmla="*/ 600088 w 608415"/>
              <a:gd name="connsiteY1" fmla="*/ 178963 h 607498"/>
              <a:gd name="connsiteX2" fmla="*/ 559149 w 608415"/>
              <a:gd name="connsiteY2" fmla="*/ 222309 h 607498"/>
              <a:gd name="connsiteX3" fmla="*/ 464886 w 608415"/>
              <a:gd name="connsiteY3" fmla="*/ 343757 h 607498"/>
              <a:gd name="connsiteX4" fmla="*/ 465146 w 608415"/>
              <a:gd name="connsiteY4" fmla="*/ 348443 h 607498"/>
              <a:gd name="connsiteX5" fmla="*/ 421730 w 608415"/>
              <a:gd name="connsiteY5" fmla="*/ 391790 h 607498"/>
              <a:gd name="connsiteX6" fmla="*/ 379879 w 608415"/>
              <a:gd name="connsiteY6" fmla="*/ 360419 h 607498"/>
              <a:gd name="connsiteX7" fmla="*/ 286137 w 608415"/>
              <a:gd name="connsiteY7" fmla="*/ 308091 h 607498"/>
              <a:gd name="connsiteX8" fmla="*/ 266971 w 608415"/>
              <a:gd name="connsiteY8" fmla="*/ 311345 h 607498"/>
              <a:gd name="connsiteX9" fmla="*/ 189657 w 608415"/>
              <a:gd name="connsiteY9" fmla="*/ 396085 h 607498"/>
              <a:gd name="connsiteX10" fmla="*/ 189917 w 608415"/>
              <a:gd name="connsiteY10" fmla="*/ 400511 h 607498"/>
              <a:gd name="connsiteX11" fmla="*/ 146371 w 608415"/>
              <a:gd name="connsiteY11" fmla="*/ 443857 h 607498"/>
              <a:gd name="connsiteX12" fmla="*/ 102955 w 608415"/>
              <a:gd name="connsiteY12" fmla="*/ 400511 h 607498"/>
              <a:gd name="connsiteX13" fmla="*/ 145198 w 608415"/>
              <a:gd name="connsiteY13" fmla="*/ 357165 h 607498"/>
              <a:gd name="connsiteX14" fmla="*/ 225771 w 608415"/>
              <a:gd name="connsiteY14" fmla="*/ 268780 h 607498"/>
              <a:gd name="connsiteX15" fmla="*/ 225771 w 608415"/>
              <a:gd name="connsiteY15" fmla="*/ 267999 h 607498"/>
              <a:gd name="connsiteX16" fmla="*/ 269318 w 608415"/>
              <a:gd name="connsiteY16" fmla="*/ 224652 h 607498"/>
              <a:gd name="connsiteX17" fmla="*/ 310387 w 608415"/>
              <a:gd name="connsiteY17" fmla="*/ 254070 h 607498"/>
              <a:gd name="connsiteX18" fmla="*/ 406606 w 608415"/>
              <a:gd name="connsiteY18" fmla="*/ 307700 h 607498"/>
              <a:gd name="connsiteX19" fmla="*/ 420166 w 608415"/>
              <a:gd name="connsiteY19" fmla="*/ 305097 h 607498"/>
              <a:gd name="connsiteX20" fmla="*/ 513647 w 608415"/>
              <a:gd name="connsiteY20" fmla="*/ 184560 h 607498"/>
              <a:gd name="connsiteX21" fmla="*/ 513256 w 608415"/>
              <a:gd name="connsiteY21" fmla="*/ 178963 h 607498"/>
              <a:gd name="connsiteX22" fmla="*/ 556672 w 608415"/>
              <a:gd name="connsiteY22" fmla="*/ 135486 h 607498"/>
              <a:gd name="connsiteX23" fmla="*/ 0 w 608415"/>
              <a:gd name="connsiteY23" fmla="*/ 0 h 607498"/>
              <a:gd name="connsiteX24" fmla="*/ 69485 w 608415"/>
              <a:gd name="connsiteY24" fmla="*/ 0 h 607498"/>
              <a:gd name="connsiteX25" fmla="*/ 69485 w 608415"/>
              <a:gd name="connsiteY25" fmla="*/ 537988 h 607498"/>
              <a:gd name="connsiteX26" fmla="*/ 608415 w 608415"/>
              <a:gd name="connsiteY26" fmla="*/ 537988 h 607498"/>
              <a:gd name="connsiteX27" fmla="*/ 608415 w 608415"/>
              <a:gd name="connsiteY27" fmla="*/ 607498 h 607498"/>
              <a:gd name="connsiteX28" fmla="*/ 0 w 608415"/>
              <a:gd name="connsiteY28" fmla="*/ 607498 h 60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08415" h="607498">
                <a:moveTo>
                  <a:pt x="556672" y="135486"/>
                </a:moveTo>
                <a:cubicBezTo>
                  <a:pt x="580662" y="135486"/>
                  <a:pt x="600088" y="155012"/>
                  <a:pt x="600088" y="178963"/>
                </a:cubicBezTo>
                <a:cubicBezTo>
                  <a:pt x="600088" y="202003"/>
                  <a:pt x="581965" y="221007"/>
                  <a:pt x="559149" y="222309"/>
                </a:cubicBezTo>
                <a:lnTo>
                  <a:pt x="464886" y="343757"/>
                </a:lnTo>
                <a:cubicBezTo>
                  <a:pt x="465016" y="345319"/>
                  <a:pt x="465146" y="346881"/>
                  <a:pt x="465146" y="348443"/>
                </a:cubicBezTo>
                <a:cubicBezTo>
                  <a:pt x="465146" y="372394"/>
                  <a:pt x="445590" y="391790"/>
                  <a:pt x="421730" y="391790"/>
                </a:cubicBezTo>
                <a:cubicBezTo>
                  <a:pt x="401782" y="391790"/>
                  <a:pt x="385094" y="378642"/>
                  <a:pt x="379879" y="360419"/>
                </a:cubicBezTo>
                <a:lnTo>
                  <a:pt x="286137" y="308091"/>
                </a:lnTo>
                <a:cubicBezTo>
                  <a:pt x="280139" y="310564"/>
                  <a:pt x="273490" y="311735"/>
                  <a:pt x="266971" y="311345"/>
                </a:cubicBezTo>
                <a:lnTo>
                  <a:pt x="189657" y="396085"/>
                </a:lnTo>
                <a:cubicBezTo>
                  <a:pt x="189787" y="397517"/>
                  <a:pt x="189917" y="398949"/>
                  <a:pt x="189917" y="400511"/>
                </a:cubicBezTo>
                <a:cubicBezTo>
                  <a:pt x="189917" y="424462"/>
                  <a:pt x="170361" y="443857"/>
                  <a:pt x="146371" y="443857"/>
                </a:cubicBezTo>
                <a:cubicBezTo>
                  <a:pt x="122512" y="443857"/>
                  <a:pt x="102955" y="424462"/>
                  <a:pt x="102955" y="400511"/>
                </a:cubicBezTo>
                <a:cubicBezTo>
                  <a:pt x="102955" y="376950"/>
                  <a:pt x="121860" y="357815"/>
                  <a:pt x="145198" y="357165"/>
                </a:cubicBezTo>
                <a:lnTo>
                  <a:pt x="225771" y="268780"/>
                </a:lnTo>
                <a:cubicBezTo>
                  <a:pt x="225771" y="268519"/>
                  <a:pt x="225771" y="268259"/>
                  <a:pt x="225771" y="267999"/>
                </a:cubicBezTo>
                <a:cubicBezTo>
                  <a:pt x="225771" y="244047"/>
                  <a:pt x="245328" y="224652"/>
                  <a:pt x="269318" y="224652"/>
                </a:cubicBezTo>
                <a:cubicBezTo>
                  <a:pt x="288353" y="224652"/>
                  <a:pt x="304650" y="236758"/>
                  <a:pt x="310387" y="254070"/>
                </a:cubicBezTo>
                <a:lnTo>
                  <a:pt x="406606" y="307700"/>
                </a:lnTo>
                <a:cubicBezTo>
                  <a:pt x="410909" y="306138"/>
                  <a:pt x="415472" y="305227"/>
                  <a:pt x="420166" y="305097"/>
                </a:cubicBezTo>
                <a:lnTo>
                  <a:pt x="513647" y="184560"/>
                </a:lnTo>
                <a:cubicBezTo>
                  <a:pt x="513386" y="182738"/>
                  <a:pt x="513256" y="180785"/>
                  <a:pt x="513256" y="178963"/>
                </a:cubicBezTo>
                <a:cubicBezTo>
                  <a:pt x="513256" y="155012"/>
                  <a:pt x="532682" y="135486"/>
                  <a:pt x="556672" y="135486"/>
                </a:cubicBezTo>
                <a:close/>
                <a:moveTo>
                  <a:pt x="0" y="0"/>
                </a:moveTo>
                <a:lnTo>
                  <a:pt x="69485" y="0"/>
                </a:lnTo>
                <a:lnTo>
                  <a:pt x="69485" y="537988"/>
                </a:lnTo>
                <a:lnTo>
                  <a:pt x="608415" y="537988"/>
                </a:lnTo>
                <a:lnTo>
                  <a:pt x="608415" y="607498"/>
                </a:lnTo>
                <a:lnTo>
                  <a:pt x="0" y="607498"/>
                </a:lnTo>
                <a:close/>
              </a:path>
            </a:pathLst>
          </a:custGeom>
          <a:solidFill>
            <a:srgbClr val="F52BD8"/>
          </a:solidFill>
          <a:ln>
            <a:noFill/>
          </a:ln>
        </p:spPr>
      </p:sp>
      <p:sp>
        <p:nvSpPr>
          <p:cNvPr id="3" name="2 Rectángulo redondeado"/>
          <p:cNvSpPr/>
          <p:nvPr/>
        </p:nvSpPr>
        <p:spPr>
          <a:xfrm>
            <a:off x="226774" y="2130940"/>
            <a:ext cx="1980000" cy="1298059"/>
          </a:xfrm>
          <a:prstGeom prst="roundRect">
            <a:avLst/>
          </a:prstGeom>
          <a:solidFill>
            <a:srgbClr val="FFCC99"/>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altLang="zh-CN" sz="1400" b="1" dirty="0" smtClean="0">
                <a:solidFill>
                  <a:sysClr val="windowText" lastClr="000000"/>
                </a:solidFill>
                <a:latin typeface="Andalus" panose="02020603050405020304" pitchFamily="18" charset="-78"/>
                <a:cs typeface="Andalus" panose="02020603050405020304" pitchFamily="18" charset="-78"/>
              </a:rPr>
              <a:t>SCHUMPETER 1934</a:t>
            </a:r>
          </a:p>
          <a:p>
            <a:pPr algn="just"/>
            <a:r>
              <a:rPr lang="es-MX" altLang="zh-CN" sz="1400" dirty="0" smtClean="0">
                <a:solidFill>
                  <a:sysClr val="windowText" lastClr="000000"/>
                </a:solidFill>
                <a:latin typeface="Andalus" panose="02020603050405020304" pitchFamily="18" charset="-78"/>
                <a:cs typeface="Andalus" panose="02020603050405020304" pitchFamily="18" charset="-78"/>
              </a:rPr>
              <a:t>Empresario </a:t>
            </a:r>
            <a:r>
              <a:rPr lang="es-MX" altLang="zh-CN" sz="1400" dirty="0">
                <a:solidFill>
                  <a:sysClr val="windowText" lastClr="000000"/>
                </a:solidFill>
                <a:latin typeface="Andalus" panose="02020603050405020304" pitchFamily="18" charset="-78"/>
                <a:cs typeface="Andalus" panose="02020603050405020304" pitchFamily="18" charset="-78"/>
              </a:rPr>
              <a:t>innovador está motivado a asumir el riesgo de introducir una nueva idea en el mercado</a:t>
            </a:r>
          </a:p>
        </p:txBody>
      </p:sp>
      <p:sp>
        <p:nvSpPr>
          <p:cNvPr id="709" name="708 Rectángulo redondeado"/>
          <p:cNvSpPr/>
          <p:nvPr/>
        </p:nvSpPr>
        <p:spPr>
          <a:xfrm>
            <a:off x="2675046" y="1628800"/>
            <a:ext cx="1980000" cy="1080200"/>
          </a:xfrm>
          <a:prstGeom prst="roundRect">
            <a:avLst/>
          </a:prstGeom>
          <a:solidFill>
            <a:srgbClr val="CCFF99"/>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altLang="zh-CN" sz="1400" b="1" dirty="0" smtClean="0">
                <a:solidFill>
                  <a:sysClr val="windowText" lastClr="000000"/>
                </a:solidFill>
                <a:latin typeface="Andalus" panose="02020603050405020304" pitchFamily="18" charset="-78"/>
                <a:cs typeface="Andalus" panose="02020603050405020304" pitchFamily="18" charset="-78"/>
              </a:rPr>
              <a:t>ROMER PAUL 1998</a:t>
            </a:r>
          </a:p>
          <a:p>
            <a:pPr algn="just"/>
            <a:r>
              <a:rPr lang="es-MX" altLang="zh-CN" sz="1400" dirty="0" smtClean="0">
                <a:solidFill>
                  <a:sysClr val="windowText" lastClr="000000"/>
                </a:solidFill>
                <a:latin typeface="Andalus" panose="02020603050405020304" pitchFamily="18" charset="-78"/>
                <a:cs typeface="Andalus" panose="02020603050405020304" pitchFamily="18" charset="-78"/>
              </a:rPr>
              <a:t>Elemento</a:t>
            </a:r>
            <a:r>
              <a:rPr lang="en-US" altLang="zh-CN" sz="1400" dirty="0" smtClean="0">
                <a:solidFill>
                  <a:sysClr val="windowText" lastClr="000000"/>
                </a:solidFill>
                <a:latin typeface="Andalus" panose="02020603050405020304" pitchFamily="18" charset="-78"/>
                <a:cs typeface="Andalus" panose="02020603050405020304" pitchFamily="18" charset="-78"/>
              </a:rPr>
              <a:t> </a:t>
            </a:r>
            <a:r>
              <a:rPr lang="en-US" altLang="zh-CN" sz="1400" dirty="0">
                <a:solidFill>
                  <a:sysClr val="windowText" lastClr="000000"/>
                </a:solidFill>
                <a:latin typeface="Andalus" panose="02020603050405020304" pitchFamily="18" charset="-78"/>
                <a:cs typeface="Andalus" panose="02020603050405020304" pitchFamily="18" charset="-78"/>
              </a:rPr>
              <a:t>primordial es el </a:t>
            </a:r>
            <a:r>
              <a:rPr lang="es-MX" altLang="zh-CN" sz="1400" dirty="0">
                <a:solidFill>
                  <a:sysClr val="windowText" lastClr="000000"/>
                </a:solidFill>
                <a:latin typeface="Andalus" panose="02020603050405020304" pitchFamily="18" charset="-78"/>
                <a:cs typeface="Andalus" panose="02020603050405020304" pitchFamily="18" charset="-78"/>
              </a:rPr>
              <a:t>intelecto</a:t>
            </a:r>
            <a:r>
              <a:rPr lang="en-US" altLang="zh-CN" sz="1400" dirty="0">
                <a:solidFill>
                  <a:sysClr val="windowText" lastClr="000000"/>
                </a:solidFill>
                <a:latin typeface="Andalus" panose="02020603050405020304" pitchFamily="18" charset="-78"/>
                <a:cs typeface="Andalus" panose="02020603050405020304" pitchFamily="18" charset="-78"/>
              </a:rPr>
              <a:t> y los procesos </a:t>
            </a:r>
            <a:r>
              <a:rPr lang="es-MX" altLang="zh-CN" sz="1400" dirty="0">
                <a:solidFill>
                  <a:sysClr val="windowText" lastClr="000000"/>
                </a:solidFill>
                <a:latin typeface="Andalus" panose="02020603050405020304" pitchFamily="18" charset="-78"/>
                <a:cs typeface="Andalus" panose="02020603050405020304" pitchFamily="18" charset="-78"/>
              </a:rPr>
              <a:t>internos</a:t>
            </a:r>
            <a:r>
              <a:rPr lang="en-US" altLang="zh-CN" sz="1400" dirty="0">
                <a:solidFill>
                  <a:sysClr val="windowText" lastClr="000000"/>
                </a:solidFill>
                <a:latin typeface="Andalus" panose="02020603050405020304" pitchFamily="18" charset="-78"/>
                <a:cs typeface="Andalus" panose="02020603050405020304" pitchFamily="18" charset="-78"/>
              </a:rPr>
              <a:t> de la </a:t>
            </a:r>
            <a:r>
              <a:rPr lang="es-MX" altLang="zh-CN" sz="1400" dirty="0">
                <a:solidFill>
                  <a:sysClr val="windowText" lastClr="000000"/>
                </a:solidFill>
                <a:latin typeface="Andalus" panose="02020603050405020304" pitchFamily="18" charset="-78"/>
                <a:cs typeface="Andalus" panose="02020603050405020304" pitchFamily="18" charset="-78"/>
              </a:rPr>
              <a:t>empresa</a:t>
            </a:r>
          </a:p>
        </p:txBody>
      </p:sp>
      <p:sp>
        <p:nvSpPr>
          <p:cNvPr id="710" name="709 Rectángulo redondeado"/>
          <p:cNvSpPr/>
          <p:nvPr/>
        </p:nvSpPr>
        <p:spPr>
          <a:xfrm>
            <a:off x="4835286" y="684849"/>
            <a:ext cx="1980000" cy="1520015"/>
          </a:xfrm>
          <a:prstGeom prst="roundRect">
            <a:avLst/>
          </a:prstGeom>
          <a:solidFill>
            <a:schemeClr val="accent3">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altLang="zh-CN" sz="1400" b="1" dirty="0" smtClean="0">
                <a:latin typeface="Andalus" panose="02020603050405020304" pitchFamily="18" charset="-78"/>
                <a:cs typeface="Andalus" panose="02020603050405020304" pitchFamily="18" charset="-78"/>
              </a:rPr>
              <a:t>HAMEL 2001</a:t>
            </a:r>
          </a:p>
          <a:p>
            <a:pPr algn="just"/>
            <a:r>
              <a:rPr lang="es-MX" altLang="zh-CN" sz="1400" dirty="0" smtClean="0">
                <a:latin typeface="Andalus" panose="02020603050405020304" pitchFamily="18" charset="-78"/>
                <a:cs typeface="Andalus" panose="02020603050405020304" pitchFamily="18" charset="-78"/>
              </a:rPr>
              <a:t>Las </a:t>
            </a:r>
            <a:r>
              <a:rPr lang="es-MX" altLang="zh-CN" sz="1400" dirty="0">
                <a:latin typeface="Andalus" panose="02020603050405020304" pitchFamily="18" charset="-78"/>
                <a:cs typeface="Andalus" panose="02020603050405020304" pitchFamily="18" charset="-78"/>
              </a:rPr>
              <a:t>empresas</a:t>
            </a:r>
            <a:r>
              <a:rPr lang="en-US" altLang="zh-CN" sz="1400" dirty="0">
                <a:latin typeface="Andalus" panose="02020603050405020304" pitchFamily="18" charset="-78"/>
                <a:cs typeface="Andalus" panose="02020603050405020304" pitchFamily="18" charset="-78"/>
              </a:rPr>
              <a:t> </a:t>
            </a:r>
            <a:r>
              <a:rPr lang="es-MX" altLang="zh-CN" sz="1400" dirty="0">
                <a:latin typeface="Andalus" panose="02020603050405020304" pitchFamily="18" charset="-78"/>
                <a:cs typeface="Andalus" panose="02020603050405020304" pitchFamily="18" charset="-78"/>
              </a:rPr>
              <a:t>revolucionarias fabrican atractivos modelos de negocio, y surgimiento de nuevos productos</a:t>
            </a:r>
            <a:endParaRPr lang="en-US" altLang="zh-CN" sz="1400" dirty="0">
              <a:latin typeface="Andalus" panose="02020603050405020304" pitchFamily="18" charset="-78"/>
              <a:cs typeface="Andalus" panose="02020603050405020304" pitchFamily="18" charset="-78"/>
            </a:endParaRPr>
          </a:p>
        </p:txBody>
      </p:sp>
      <p:sp>
        <p:nvSpPr>
          <p:cNvPr id="711" name="710 Rectángulo redondeado"/>
          <p:cNvSpPr/>
          <p:nvPr/>
        </p:nvSpPr>
        <p:spPr>
          <a:xfrm>
            <a:off x="6959582" y="1052736"/>
            <a:ext cx="2520000" cy="1728192"/>
          </a:xfrm>
          <a:prstGeom prst="roundRect">
            <a:avLst/>
          </a:prstGeom>
          <a:solidFill>
            <a:srgbClr val="FF6699"/>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altLang="zh-CN" sz="1400" b="1" dirty="0" smtClean="0">
                <a:latin typeface="Times New Roman" panose="02020603050405020304" pitchFamily="18" charset="0"/>
                <a:cs typeface="Times New Roman" panose="02020603050405020304" pitchFamily="18" charset="0"/>
              </a:rPr>
              <a:t>MARSHALL 2013</a:t>
            </a:r>
          </a:p>
          <a:p>
            <a:pPr algn="just"/>
            <a:r>
              <a:rPr lang="es-MX" altLang="zh-CN" sz="1400" dirty="0" smtClean="0">
                <a:latin typeface="Times New Roman" panose="02020603050405020304" pitchFamily="18" charset="0"/>
                <a:cs typeface="Times New Roman" panose="02020603050405020304" pitchFamily="18" charset="0"/>
              </a:rPr>
              <a:t>Sus </a:t>
            </a:r>
            <a:r>
              <a:rPr lang="es-MX" altLang="zh-CN" sz="1400" dirty="0">
                <a:latin typeface="Times New Roman" panose="02020603050405020304" pitchFamily="18" charset="0"/>
                <a:cs typeface="Times New Roman" panose="02020603050405020304" pitchFamily="18" charset="0"/>
              </a:rPr>
              <a:t>decisiones de compra están orientados hacia la satisfacción máxima </a:t>
            </a:r>
            <a:r>
              <a:rPr lang="es-EC" sz="1400" dirty="0">
                <a:latin typeface="Times New Roman" panose="02020603050405020304" pitchFamily="18" charset="0"/>
                <a:cs typeface="Times New Roman" panose="02020603050405020304" pitchFamily="18" charset="0"/>
              </a:rPr>
              <a:t>de su utilidad y tendrán el poder adquisitivo óptimo para pagar el producto o servicio que más utilidad le </a:t>
            </a:r>
            <a:r>
              <a:rPr lang="es-EC" sz="1400" dirty="0" smtClean="0">
                <a:latin typeface="Times New Roman" panose="02020603050405020304" pitchFamily="18" charset="0"/>
                <a:cs typeface="Times New Roman" panose="02020603050405020304" pitchFamily="18" charset="0"/>
              </a:rPr>
              <a:t>brinde</a:t>
            </a:r>
            <a:r>
              <a:rPr lang="es-MX" altLang="zh-CN" sz="1400" dirty="0" smtClean="0">
                <a:latin typeface="Times New Roman" panose="02020603050405020304" pitchFamily="18" charset="0"/>
                <a:cs typeface="Times New Roman" panose="02020603050405020304" pitchFamily="18" charset="0"/>
              </a:rPr>
              <a:t> </a:t>
            </a:r>
            <a:endParaRPr lang="en-US" altLang="zh-CN" sz="1400" dirty="0">
              <a:latin typeface="Times New Roman" panose="02020603050405020304" pitchFamily="18" charset="0"/>
              <a:cs typeface="Times New Roman" panose="02020603050405020304" pitchFamily="18" charset="0"/>
            </a:endParaRPr>
          </a:p>
        </p:txBody>
      </p:sp>
      <p:sp>
        <p:nvSpPr>
          <p:cNvPr id="712" name="711 Rectángulo redondeado"/>
          <p:cNvSpPr/>
          <p:nvPr/>
        </p:nvSpPr>
        <p:spPr>
          <a:xfrm>
            <a:off x="9579585" y="1268760"/>
            <a:ext cx="2492285" cy="1944216"/>
          </a:xfrm>
          <a:prstGeom prst="roundRect">
            <a:avLst/>
          </a:prstGeom>
          <a:solidFill>
            <a:schemeClr val="accent4">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400" b="1" dirty="0" smtClean="0">
                <a:latin typeface="Andalus" panose="02020603050405020304" pitchFamily="18" charset="-78"/>
                <a:cs typeface="Andalus" panose="02020603050405020304" pitchFamily="18" charset="-78"/>
              </a:rPr>
              <a:t>NAVA </a:t>
            </a:r>
            <a:r>
              <a:rPr lang="es-MX" sz="1400" b="1" dirty="0" smtClean="0">
                <a:latin typeface="Andalus" panose="02020603050405020304" pitchFamily="18" charset="-78"/>
                <a:cs typeface="Andalus" panose="02020603050405020304" pitchFamily="18" charset="-78"/>
              </a:rPr>
              <a:t>&amp; PAREDES 2014</a:t>
            </a:r>
            <a:endParaRPr lang="es-EC" sz="1400" b="1" dirty="0" smtClean="0">
              <a:latin typeface="Andalus" panose="02020603050405020304" pitchFamily="18" charset="-78"/>
              <a:cs typeface="Andalus" panose="02020603050405020304" pitchFamily="18" charset="-78"/>
            </a:endParaRPr>
          </a:p>
          <a:p>
            <a:pPr algn="just"/>
            <a:r>
              <a:rPr lang="es-EC" sz="1400" dirty="0" smtClean="0">
                <a:latin typeface="Andalus" panose="02020603050405020304" pitchFamily="18" charset="-78"/>
                <a:cs typeface="Andalus" panose="02020603050405020304" pitchFamily="18" charset="-78"/>
              </a:rPr>
              <a:t>Comparación </a:t>
            </a:r>
            <a:r>
              <a:rPr lang="es-EC" sz="1400" dirty="0">
                <a:latin typeface="Andalus" panose="02020603050405020304" pitchFamily="18" charset="-78"/>
                <a:cs typeface="Andalus" panose="02020603050405020304" pitchFamily="18" charset="-78"/>
              </a:rPr>
              <a:t>de dos o más </a:t>
            </a:r>
            <a:r>
              <a:rPr lang="es-EC" sz="1400" dirty="0" smtClean="0">
                <a:latin typeface="Andalus" panose="02020603050405020304" pitchFamily="18" charset="-78"/>
                <a:cs typeface="Andalus" panose="02020603050405020304" pitchFamily="18" charset="-78"/>
              </a:rPr>
              <a:t>cuentas con </a:t>
            </a:r>
            <a:r>
              <a:rPr lang="es-EC" sz="1400" dirty="0">
                <a:latin typeface="Andalus" panose="02020603050405020304" pitchFamily="18" charset="-78"/>
                <a:cs typeface="Andalus" panose="02020603050405020304" pitchFamily="18" charset="-78"/>
              </a:rPr>
              <a:t>el fin de analizar la </a:t>
            </a:r>
            <a:r>
              <a:rPr lang="es-EC" sz="1400" dirty="0" smtClean="0">
                <a:latin typeface="Andalus" panose="02020603050405020304" pitchFamily="18" charset="-78"/>
                <a:cs typeface="Andalus" panose="02020603050405020304" pitchFamily="18" charset="-78"/>
              </a:rPr>
              <a:t>información, este </a:t>
            </a:r>
            <a:r>
              <a:rPr lang="es-EC" sz="1400" dirty="0">
                <a:latin typeface="Andalus" panose="02020603050405020304" pitchFamily="18" charset="-78"/>
                <a:cs typeface="Andalus" panose="02020603050405020304" pitchFamily="18" charset="-78"/>
              </a:rPr>
              <a:t>análisis busca proporcionar indicios y destacar hechos o tendencia que sin la aplicación del análisis hubiesen quedado ocultos</a:t>
            </a:r>
            <a:endParaRPr lang="en-US" altLang="zh-CN" sz="1400" dirty="0">
              <a:latin typeface="Andalus" panose="02020603050405020304" pitchFamily="18" charset="-78"/>
              <a:cs typeface="Andalus" panose="02020603050405020304" pitchFamily="18" charset="-78"/>
            </a:endParaRPr>
          </a:p>
        </p:txBody>
      </p:sp>
      <p:sp>
        <p:nvSpPr>
          <p:cNvPr id="713" name="712 CuadroTexto"/>
          <p:cNvSpPr txBox="1"/>
          <p:nvPr/>
        </p:nvSpPr>
        <p:spPr>
          <a:xfrm>
            <a:off x="983909" y="264967"/>
            <a:ext cx="2951058"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TEORÍAS DE SOPORTE</a:t>
            </a:r>
            <a:endParaRPr lang="es-MX" sz="2000" b="1" dirty="0">
              <a:latin typeface="Andalus" panose="02020603050405020304" pitchFamily="18" charset="-78"/>
              <a:cs typeface="Andalus" panose="02020603050405020304" pitchFamily="18" charset="-78"/>
            </a:endParaRPr>
          </a:p>
        </p:txBody>
      </p:sp>
      <p:sp>
        <p:nvSpPr>
          <p:cNvPr id="714" name="Freeform 32"/>
          <p:cNvSpPr>
            <a:spLocks/>
          </p:cNvSpPr>
          <p:nvPr/>
        </p:nvSpPr>
        <p:spPr bwMode="auto">
          <a:xfrm rot="10800000">
            <a:off x="1142695" y="513339"/>
            <a:ext cx="2936287" cy="303477"/>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715"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2</a:t>
            </a:r>
            <a:endParaRPr b="1" dirty="0">
              <a:solidFill>
                <a:sysClr val="windowText" lastClr="000000"/>
              </a:solidFill>
              <a:latin typeface="Andalus" panose="02020603050405020304" pitchFamily="18" charset="-78"/>
              <a:cs typeface="Andalus" panose="02020603050405020304" pitchFamily="18" charset="-78"/>
            </a:endParaRPr>
          </a:p>
        </p:txBody>
      </p:sp>
      <p:sp>
        <p:nvSpPr>
          <p:cNvPr id="716"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7450753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1054646" y="264967"/>
            <a:ext cx="2951058" cy="384721"/>
          </a:xfrm>
          <a:prstGeom prst="rect">
            <a:avLst/>
          </a:prstGeom>
          <a:noFill/>
        </p:spPr>
        <p:txBody>
          <a:bodyPr wrap="square" rtlCol="0">
            <a:spAutoFit/>
          </a:bodyPr>
          <a:lstStyle/>
          <a:p>
            <a:pPr algn="ctr"/>
            <a:r>
              <a:rPr lang="es-MX" sz="1900" b="1" dirty="0" smtClean="0">
                <a:latin typeface="Andalus" panose="02020603050405020304" pitchFamily="18" charset="-78"/>
                <a:cs typeface="Andalus" panose="02020603050405020304" pitchFamily="18" charset="-78"/>
              </a:rPr>
              <a:t>MARCO METODOLÓGICO</a:t>
            </a:r>
            <a:endParaRPr lang="es-MX" sz="1900" b="1" dirty="0">
              <a:latin typeface="Andalus" panose="02020603050405020304" pitchFamily="18" charset="-78"/>
              <a:cs typeface="Andalus" panose="02020603050405020304" pitchFamily="18" charset="-78"/>
            </a:endParaRPr>
          </a:p>
        </p:txBody>
      </p:sp>
      <p:sp>
        <p:nvSpPr>
          <p:cNvPr id="18" name="Freeform 32"/>
          <p:cNvSpPr>
            <a:spLocks/>
          </p:cNvSpPr>
          <p:nvPr/>
        </p:nvSpPr>
        <p:spPr bwMode="auto">
          <a:xfrm rot="10800000">
            <a:off x="1142694" y="513338"/>
            <a:ext cx="3080303" cy="303477"/>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19"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3</a:t>
            </a:r>
            <a:endParaRPr b="1" dirty="0">
              <a:solidFill>
                <a:sysClr val="windowText" lastClr="000000"/>
              </a:solidFill>
              <a:latin typeface="Andalus" panose="02020603050405020304" pitchFamily="18" charset="-78"/>
              <a:cs typeface="Andalus" panose="02020603050405020304" pitchFamily="18" charset="-78"/>
            </a:endParaRPr>
          </a:p>
        </p:txBody>
      </p:sp>
      <p:sp>
        <p:nvSpPr>
          <p:cNvPr id="20"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ExtraShape"/>
          <p:cNvSpPr/>
          <p:nvPr/>
        </p:nvSpPr>
        <p:spPr>
          <a:xfrm>
            <a:off x="1342678" y="2549086"/>
            <a:ext cx="3588040" cy="3404226"/>
          </a:xfrm>
          <a:custGeom>
            <a:avLst/>
            <a:gdLst>
              <a:gd name="connsiteX0" fmla="*/ 1215010 w 2776166"/>
              <a:gd name="connsiteY0" fmla="*/ 1450088 h 2435156"/>
              <a:gd name="connsiteX1" fmla="*/ 1561159 w 2776166"/>
              <a:gd name="connsiteY1" fmla="*/ 1450088 h 2435156"/>
              <a:gd name="connsiteX2" fmla="*/ 1388085 w 2776166"/>
              <a:gd name="connsiteY2" fmla="*/ 1708891 h 2435156"/>
              <a:gd name="connsiteX3" fmla="*/ 162965 w 2776166"/>
              <a:gd name="connsiteY3" fmla="*/ 1367336 h 2435156"/>
              <a:gd name="connsiteX4" fmla="*/ 278160 w 2776166"/>
              <a:gd name="connsiteY4" fmla="*/ 1415088 h 2435156"/>
              <a:gd name="connsiteX5" fmla="*/ 595282 w 2776166"/>
              <a:gd name="connsiteY5" fmla="*/ 1728018 h 2435156"/>
              <a:gd name="connsiteX6" fmla="*/ 972033 w 2776166"/>
              <a:gd name="connsiteY6" fmla="*/ 1476048 h 2435156"/>
              <a:gd name="connsiteX7" fmla="*/ 1023530 w 2776166"/>
              <a:gd name="connsiteY7" fmla="*/ 1454374 h 2435156"/>
              <a:gd name="connsiteX8" fmla="*/ 1320323 w 2776166"/>
              <a:gd name="connsiteY8" fmla="*/ 1900061 h 2435156"/>
              <a:gd name="connsiteX9" fmla="*/ 1388085 w 2776166"/>
              <a:gd name="connsiteY9" fmla="*/ 1936637 h 2435156"/>
              <a:gd name="connsiteX10" fmla="*/ 1455846 w 2776166"/>
              <a:gd name="connsiteY10" fmla="*/ 1900061 h 2435156"/>
              <a:gd name="connsiteX11" fmla="*/ 1752639 w 2776166"/>
              <a:gd name="connsiteY11" fmla="*/ 1454374 h 2435156"/>
              <a:gd name="connsiteX12" fmla="*/ 1804138 w 2776166"/>
              <a:gd name="connsiteY12" fmla="*/ 1476048 h 2435156"/>
              <a:gd name="connsiteX13" fmla="*/ 2180887 w 2776166"/>
              <a:gd name="connsiteY13" fmla="*/ 1728018 h 2435156"/>
              <a:gd name="connsiteX14" fmla="*/ 2498008 w 2776166"/>
              <a:gd name="connsiteY14" fmla="*/ 1415088 h 2435156"/>
              <a:gd name="connsiteX15" fmla="*/ 2728396 w 2776166"/>
              <a:gd name="connsiteY15" fmla="*/ 1415088 h 2435156"/>
              <a:gd name="connsiteX16" fmla="*/ 2728396 w 2776166"/>
              <a:gd name="connsiteY16" fmla="*/ 1645383 h 2435156"/>
              <a:gd name="connsiteX17" fmla="*/ 2321830 w 2776166"/>
              <a:gd name="connsiteY17" fmla="*/ 2051785 h 2435156"/>
              <a:gd name="connsiteX18" fmla="*/ 2111771 w 2776166"/>
              <a:gd name="connsiteY18" fmla="*/ 2072105 h 2435156"/>
              <a:gd name="connsiteX19" fmla="*/ 1875964 w 2776166"/>
              <a:gd name="connsiteY19" fmla="*/ 1914963 h 2435156"/>
              <a:gd name="connsiteX20" fmla="*/ 1875964 w 2776166"/>
              <a:gd name="connsiteY20" fmla="*/ 2353876 h 2435156"/>
              <a:gd name="connsiteX21" fmla="*/ 1794650 w 2776166"/>
              <a:gd name="connsiteY21" fmla="*/ 2435156 h 2435156"/>
              <a:gd name="connsiteX22" fmla="*/ 981519 w 2776166"/>
              <a:gd name="connsiteY22" fmla="*/ 2435156 h 2435156"/>
              <a:gd name="connsiteX23" fmla="*/ 900205 w 2776166"/>
              <a:gd name="connsiteY23" fmla="*/ 2353876 h 2435156"/>
              <a:gd name="connsiteX24" fmla="*/ 900205 w 2776166"/>
              <a:gd name="connsiteY24" fmla="*/ 1914963 h 2435156"/>
              <a:gd name="connsiteX25" fmla="*/ 665752 w 2776166"/>
              <a:gd name="connsiteY25" fmla="*/ 2072105 h 2435156"/>
              <a:gd name="connsiteX26" fmla="*/ 459760 w 2776166"/>
              <a:gd name="connsiteY26" fmla="*/ 2051785 h 2435156"/>
              <a:gd name="connsiteX27" fmla="*/ 47772 w 2776166"/>
              <a:gd name="connsiteY27" fmla="*/ 1645383 h 2435156"/>
              <a:gd name="connsiteX28" fmla="*/ 47772 w 2776166"/>
              <a:gd name="connsiteY28" fmla="*/ 1415088 h 2435156"/>
              <a:gd name="connsiteX29" fmla="*/ 162965 w 2776166"/>
              <a:gd name="connsiteY29" fmla="*/ 1367336 h 2435156"/>
              <a:gd name="connsiteX30" fmla="*/ 1383701 w 2776166"/>
              <a:gd name="connsiteY30" fmla="*/ 0 h 2435156"/>
              <a:gd name="connsiteX31" fmla="*/ 2051921 w 2776166"/>
              <a:gd name="connsiteY31" fmla="*/ 668220 h 2435156"/>
              <a:gd name="connsiteX32" fmla="*/ 1383701 w 2776166"/>
              <a:gd name="connsiteY32" fmla="*/ 1336440 h 2435156"/>
              <a:gd name="connsiteX33" fmla="*/ 715481 w 2776166"/>
              <a:gd name="connsiteY33" fmla="*/ 668220 h 2435156"/>
              <a:gd name="connsiteX34" fmla="*/ 1383701 w 2776166"/>
              <a:gd name="connsiteY34" fmla="*/ 0 h 2435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76166" h="2435156">
                <a:moveTo>
                  <a:pt x="1215010" y="1450088"/>
                </a:moveTo>
                <a:lnTo>
                  <a:pt x="1561159" y="1450088"/>
                </a:lnTo>
                <a:lnTo>
                  <a:pt x="1388085" y="1708891"/>
                </a:lnTo>
                <a:close/>
                <a:moveTo>
                  <a:pt x="162965" y="1367336"/>
                </a:moveTo>
                <a:cubicBezTo>
                  <a:pt x="204640" y="1367336"/>
                  <a:pt x="246311" y="1383253"/>
                  <a:pt x="278160" y="1415088"/>
                </a:cubicBezTo>
                <a:cubicBezTo>
                  <a:pt x="278160" y="1415088"/>
                  <a:pt x="278160" y="1415088"/>
                  <a:pt x="595282" y="1728018"/>
                </a:cubicBezTo>
                <a:cubicBezTo>
                  <a:pt x="595282" y="1728018"/>
                  <a:pt x="595282" y="1728018"/>
                  <a:pt x="972033" y="1476048"/>
                </a:cubicBezTo>
                <a:cubicBezTo>
                  <a:pt x="989651" y="1465212"/>
                  <a:pt x="1005912" y="1458437"/>
                  <a:pt x="1023530" y="1454374"/>
                </a:cubicBezTo>
                <a:cubicBezTo>
                  <a:pt x="1023530" y="1454374"/>
                  <a:pt x="1023530" y="1454374"/>
                  <a:pt x="1320323" y="1900061"/>
                </a:cubicBezTo>
                <a:cubicBezTo>
                  <a:pt x="1335230" y="1923090"/>
                  <a:pt x="1360980" y="1936637"/>
                  <a:pt x="1388085" y="1936637"/>
                </a:cubicBezTo>
                <a:cubicBezTo>
                  <a:pt x="1415188" y="1936637"/>
                  <a:pt x="1440939" y="1923090"/>
                  <a:pt x="1455846" y="1900061"/>
                </a:cubicBezTo>
                <a:cubicBezTo>
                  <a:pt x="1455846" y="1900061"/>
                  <a:pt x="1455846" y="1900061"/>
                  <a:pt x="1752639" y="1454374"/>
                </a:cubicBezTo>
                <a:cubicBezTo>
                  <a:pt x="1771612" y="1459793"/>
                  <a:pt x="1787874" y="1466565"/>
                  <a:pt x="1804138" y="1476048"/>
                </a:cubicBezTo>
                <a:cubicBezTo>
                  <a:pt x="1804138" y="1476048"/>
                  <a:pt x="1804138" y="1476048"/>
                  <a:pt x="2180887" y="1728018"/>
                </a:cubicBezTo>
                <a:cubicBezTo>
                  <a:pt x="2180887" y="1728018"/>
                  <a:pt x="2180887" y="1728018"/>
                  <a:pt x="2498008" y="1415088"/>
                </a:cubicBezTo>
                <a:cubicBezTo>
                  <a:pt x="2561704" y="1351419"/>
                  <a:pt x="2664700" y="1351419"/>
                  <a:pt x="2728396" y="1415088"/>
                </a:cubicBezTo>
                <a:cubicBezTo>
                  <a:pt x="2792090" y="1478757"/>
                  <a:pt x="2792090" y="1581712"/>
                  <a:pt x="2728396" y="1645383"/>
                </a:cubicBezTo>
                <a:cubicBezTo>
                  <a:pt x="2728396" y="1645383"/>
                  <a:pt x="2728396" y="1645383"/>
                  <a:pt x="2321830" y="2051785"/>
                </a:cubicBezTo>
                <a:cubicBezTo>
                  <a:pt x="2268977" y="2104616"/>
                  <a:pt x="2174111" y="2114098"/>
                  <a:pt x="2111771" y="2072105"/>
                </a:cubicBezTo>
                <a:cubicBezTo>
                  <a:pt x="2111771" y="2072105"/>
                  <a:pt x="2111771" y="2072105"/>
                  <a:pt x="1875964" y="1914963"/>
                </a:cubicBezTo>
                <a:cubicBezTo>
                  <a:pt x="1875964" y="1914963"/>
                  <a:pt x="1875964" y="1914963"/>
                  <a:pt x="1875964" y="2353876"/>
                </a:cubicBezTo>
                <a:cubicBezTo>
                  <a:pt x="1875964" y="2398581"/>
                  <a:pt x="1839373" y="2435156"/>
                  <a:pt x="1794650" y="2435156"/>
                </a:cubicBezTo>
                <a:cubicBezTo>
                  <a:pt x="1794650" y="2435156"/>
                  <a:pt x="1794650" y="2435156"/>
                  <a:pt x="981519" y="2435156"/>
                </a:cubicBezTo>
                <a:cubicBezTo>
                  <a:pt x="936796" y="2435156"/>
                  <a:pt x="900205" y="2398581"/>
                  <a:pt x="900205" y="2353876"/>
                </a:cubicBezTo>
                <a:cubicBezTo>
                  <a:pt x="900205" y="2353876"/>
                  <a:pt x="900205" y="2353876"/>
                  <a:pt x="900205" y="1914963"/>
                </a:cubicBezTo>
                <a:cubicBezTo>
                  <a:pt x="900205" y="1914963"/>
                  <a:pt x="900205" y="1914963"/>
                  <a:pt x="665752" y="2072105"/>
                </a:cubicBezTo>
                <a:cubicBezTo>
                  <a:pt x="603412" y="2112745"/>
                  <a:pt x="512613" y="2104616"/>
                  <a:pt x="459760" y="2051785"/>
                </a:cubicBezTo>
                <a:cubicBezTo>
                  <a:pt x="459760" y="2051785"/>
                  <a:pt x="459760" y="2051785"/>
                  <a:pt x="47772" y="1645383"/>
                </a:cubicBezTo>
                <a:cubicBezTo>
                  <a:pt x="-15924" y="1581712"/>
                  <a:pt x="-15924" y="1478757"/>
                  <a:pt x="47772" y="1415088"/>
                </a:cubicBezTo>
                <a:cubicBezTo>
                  <a:pt x="79621" y="1383253"/>
                  <a:pt x="121294" y="1367336"/>
                  <a:pt x="162965" y="1367336"/>
                </a:cubicBezTo>
                <a:close/>
                <a:moveTo>
                  <a:pt x="1383701" y="0"/>
                </a:moveTo>
                <a:cubicBezTo>
                  <a:pt x="1752749" y="0"/>
                  <a:pt x="2051921" y="299172"/>
                  <a:pt x="2051921" y="668220"/>
                </a:cubicBezTo>
                <a:cubicBezTo>
                  <a:pt x="2051921" y="1037268"/>
                  <a:pt x="1752749" y="1336440"/>
                  <a:pt x="1383701" y="1336440"/>
                </a:cubicBezTo>
                <a:cubicBezTo>
                  <a:pt x="1014653" y="1336440"/>
                  <a:pt x="715481" y="1037268"/>
                  <a:pt x="715481" y="668220"/>
                </a:cubicBezTo>
                <a:cubicBezTo>
                  <a:pt x="715481" y="299172"/>
                  <a:pt x="1014653" y="0"/>
                  <a:pt x="1383701" y="0"/>
                </a:cubicBez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alpha val="21000"/>
                </a:schemeClr>
              </a:solidFill>
            </a:endParaRPr>
          </a:p>
        </p:txBody>
      </p:sp>
      <p:sp>
        <p:nvSpPr>
          <p:cNvPr id="44" name="TextBox 85"/>
          <p:cNvSpPr txBox="1"/>
          <p:nvPr/>
        </p:nvSpPr>
        <p:spPr>
          <a:xfrm>
            <a:off x="4893600" y="2348880"/>
            <a:ext cx="1561646" cy="83099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lvl="0" algn="ctr"/>
            <a:r>
              <a:rPr lang="es-EC" sz="1600" b="1" dirty="0" smtClean="0">
                <a:latin typeface="Andalus" panose="02020603050405020304" pitchFamily="18" charset="-78"/>
                <a:cs typeface="Andalus" panose="02020603050405020304" pitchFamily="18" charset="-78"/>
              </a:rPr>
              <a:t>Control de las </a:t>
            </a:r>
          </a:p>
          <a:p>
            <a:pPr lvl="0" algn="ctr"/>
            <a:r>
              <a:rPr lang="es-EC" sz="1600" b="1" dirty="0" smtClean="0">
                <a:latin typeface="Andalus" panose="02020603050405020304" pitchFamily="18" charset="-78"/>
                <a:cs typeface="Andalus" panose="02020603050405020304" pitchFamily="18" charset="-78"/>
              </a:rPr>
              <a:t>Variables:</a:t>
            </a:r>
          </a:p>
          <a:p>
            <a:pPr lvl="0" algn="ctr"/>
            <a:r>
              <a:rPr lang="es-EC" sz="1600" b="1" dirty="0" smtClean="0">
                <a:solidFill>
                  <a:schemeClr val="accent1"/>
                </a:solidFill>
                <a:latin typeface="Andalus" panose="02020603050405020304" pitchFamily="18" charset="-78"/>
                <a:cs typeface="Andalus" panose="02020603050405020304" pitchFamily="18" charset="-78"/>
              </a:rPr>
              <a:t>No experimental</a:t>
            </a:r>
          </a:p>
        </p:txBody>
      </p:sp>
      <p:sp>
        <p:nvSpPr>
          <p:cNvPr id="45" name="protection-shield-with-a-check-mark_315"/>
          <p:cNvSpPr>
            <a:spLocks noChangeAspect="1"/>
          </p:cNvSpPr>
          <p:nvPr/>
        </p:nvSpPr>
        <p:spPr bwMode="auto">
          <a:xfrm>
            <a:off x="1528971" y="3294626"/>
            <a:ext cx="533787" cy="72000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rgbClr val="E739C6"/>
          </a:solidFill>
          <a:ln>
            <a:solidFill>
              <a:schemeClr val="tx1"/>
            </a:solidFill>
          </a:ln>
        </p:spPr>
      </p:sp>
      <p:sp>
        <p:nvSpPr>
          <p:cNvPr id="47" name="copy_93647"/>
          <p:cNvSpPr>
            <a:spLocks noChangeAspect="1"/>
          </p:cNvSpPr>
          <p:nvPr/>
        </p:nvSpPr>
        <p:spPr bwMode="auto">
          <a:xfrm>
            <a:off x="2638822" y="1772816"/>
            <a:ext cx="681475" cy="720000"/>
          </a:xfrm>
          <a:custGeom>
            <a:avLst/>
            <a:gdLst>
              <a:gd name="T0" fmla="*/ 2651 w 2652"/>
              <a:gd name="T1" fmla="*/ 1476 h 2806"/>
              <a:gd name="T2" fmla="*/ 2648 w 2652"/>
              <a:gd name="T3" fmla="*/ 1465 h 2806"/>
              <a:gd name="T4" fmla="*/ 2646 w 2652"/>
              <a:gd name="T5" fmla="*/ 1456 h 2806"/>
              <a:gd name="T6" fmla="*/ 2642 w 2652"/>
              <a:gd name="T7" fmla="*/ 1448 h 2806"/>
              <a:gd name="T8" fmla="*/ 2639 w 2652"/>
              <a:gd name="T9" fmla="*/ 1441 h 2806"/>
              <a:gd name="T10" fmla="*/ 2109 w 2652"/>
              <a:gd name="T11" fmla="*/ 906 h 2806"/>
              <a:gd name="T12" fmla="*/ 1764 w 2652"/>
              <a:gd name="T13" fmla="*/ 877 h 2806"/>
              <a:gd name="T14" fmla="*/ 1763 w 2652"/>
              <a:gd name="T15" fmla="*/ 604 h 2806"/>
              <a:gd name="T16" fmla="*/ 1762 w 2652"/>
              <a:gd name="T17" fmla="*/ 594 h 2806"/>
              <a:gd name="T18" fmla="*/ 1759 w 2652"/>
              <a:gd name="T19" fmla="*/ 585 h 2806"/>
              <a:gd name="T20" fmla="*/ 1756 w 2652"/>
              <a:gd name="T21" fmla="*/ 575 h 2806"/>
              <a:gd name="T22" fmla="*/ 1752 w 2652"/>
              <a:gd name="T23" fmla="*/ 566 h 2806"/>
              <a:gd name="T24" fmla="*/ 1735 w 2652"/>
              <a:gd name="T25" fmla="*/ 543 h 2806"/>
              <a:gd name="T26" fmla="*/ 1150 w 2652"/>
              <a:gd name="T27" fmla="*/ 0 h 2806"/>
              <a:gd name="T28" fmla="*/ 0 w 2652"/>
              <a:gd name="T29" fmla="*/ 100 h 2806"/>
              <a:gd name="T30" fmla="*/ 100 w 2652"/>
              <a:gd name="T31" fmla="*/ 1929 h 2806"/>
              <a:gd name="T32" fmla="*/ 888 w 2652"/>
              <a:gd name="T33" fmla="*/ 2706 h 2806"/>
              <a:gd name="T34" fmla="*/ 2552 w 2652"/>
              <a:gd name="T35" fmla="*/ 2806 h 2806"/>
              <a:gd name="T36" fmla="*/ 2652 w 2652"/>
              <a:gd name="T37" fmla="*/ 1491 h 2806"/>
              <a:gd name="T38" fmla="*/ 2138 w 2652"/>
              <a:gd name="T39" fmla="*/ 1218 h 2806"/>
              <a:gd name="T40" fmla="*/ 2138 w 2652"/>
              <a:gd name="T41" fmla="*/ 1391 h 2806"/>
              <a:gd name="T42" fmla="*/ 1250 w 2652"/>
              <a:gd name="T43" fmla="*/ 341 h 2806"/>
              <a:gd name="T44" fmla="*/ 1250 w 2652"/>
              <a:gd name="T45" fmla="*/ 514 h 2806"/>
              <a:gd name="T46" fmla="*/ 200 w 2652"/>
              <a:gd name="T47" fmla="*/ 1729 h 2806"/>
              <a:gd name="T48" fmla="*/ 1050 w 2652"/>
              <a:gd name="T49" fmla="*/ 200 h 2806"/>
              <a:gd name="T50" fmla="*/ 1150 w 2652"/>
              <a:gd name="T51" fmla="*/ 714 h 2806"/>
              <a:gd name="T52" fmla="*/ 1564 w 2652"/>
              <a:gd name="T53" fmla="*/ 877 h 2806"/>
              <a:gd name="T54" fmla="*/ 888 w 2652"/>
              <a:gd name="T55" fmla="*/ 977 h 2806"/>
              <a:gd name="T56" fmla="*/ 200 w 2652"/>
              <a:gd name="T57" fmla="*/ 1729 h 2806"/>
              <a:gd name="T58" fmla="*/ 1088 w 2652"/>
              <a:gd name="T59" fmla="*/ 1077 h 2806"/>
              <a:gd name="T60" fmla="*/ 1938 w 2652"/>
              <a:gd name="T61" fmla="*/ 1491 h 2806"/>
              <a:gd name="T62" fmla="*/ 2452 w 2652"/>
              <a:gd name="T63" fmla="*/ 1591 h 2806"/>
              <a:gd name="T64" fmla="*/ 1088 w 2652"/>
              <a:gd name="T65" fmla="*/ 26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52" h="2806">
                <a:moveTo>
                  <a:pt x="2651" y="1481"/>
                </a:moveTo>
                <a:cubicBezTo>
                  <a:pt x="2651" y="1479"/>
                  <a:pt x="2651" y="1478"/>
                  <a:pt x="2651" y="1476"/>
                </a:cubicBezTo>
                <a:cubicBezTo>
                  <a:pt x="2650" y="1475"/>
                  <a:pt x="2650" y="1473"/>
                  <a:pt x="2650" y="1471"/>
                </a:cubicBezTo>
                <a:cubicBezTo>
                  <a:pt x="2649" y="1469"/>
                  <a:pt x="2649" y="1467"/>
                  <a:pt x="2648" y="1465"/>
                </a:cubicBezTo>
                <a:cubicBezTo>
                  <a:pt x="2648" y="1464"/>
                  <a:pt x="2648" y="1463"/>
                  <a:pt x="2647" y="1461"/>
                </a:cubicBezTo>
                <a:cubicBezTo>
                  <a:pt x="2647" y="1460"/>
                  <a:pt x="2646" y="1458"/>
                  <a:pt x="2646" y="1456"/>
                </a:cubicBezTo>
                <a:cubicBezTo>
                  <a:pt x="2645" y="1455"/>
                  <a:pt x="2645" y="1454"/>
                  <a:pt x="2644" y="1452"/>
                </a:cubicBezTo>
                <a:cubicBezTo>
                  <a:pt x="2643" y="1451"/>
                  <a:pt x="2643" y="1450"/>
                  <a:pt x="2642" y="1448"/>
                </a:cubicBezTo>
                <a:cubicBezTo>
                  <a:pt x="2641" y="1447"/>
                  <a:pt x="2641" y="1445"/>
                  <a:pt x="2640" y="1443"/>
                </a:cubicBezTo>
                <a:cubicBezTo>
                  <a:pt x="2639" y="1443"/>
                  <a:pt x="2639" y="1442"/>
                  <a:pt x="2639" y="1441"/>
                </a:cubicBezTo>
                <a:cubicBezTo>
                  <a:pt x="2634" y="1434"/>
                  <a:pt x="2629" y="1426"/>
                  <a:pt x="2623" y="1420"/>
                </a:cubicBezTo>
                <a:lnTo>
                  <a:pt x="2109" y="906"/>
                </a:lnTo>
                <a:cubicBezTo>
                  <a:pt x="2090" y="887"/>
                  <a:pt x="2065" y="877"/>
                  <a:pt x="2038" y="877"/>
                </a:cubicBezTo>
                <a:lnTo>
                  <a:pt x="1764" y="877"/>
                </a:lnTo>
                <a:lnTo>
                  <a:pt x="1764" y="614"/>
                </a:lnTo>
                <a:cubicBezTo>
                  <a:pt x="1764" y="610"/>
                  <a:pt x="1764" y="607"/>
                  <a:pt x="1763" y="604"/>
                </a:cubicBezTo>
                <a:cubicBezTo>
                  <a:pt x="1763" y="602"/>
                  <a:pt x="1763" y="601"/>
                  <a:pt x="1763" y="600"/>
                </a:cubicBezTo>
                <a:cubicBezTo>
                  <a:pt x="1763" y="598"/>
                  <a:pt x="1762" y="596"/>
                  <a:pt x="1762" y="594"/>
                </a:cubicBezTo>
                <a:cubicBezTo>
                  <a:pt x="1762" y="592"/>
                  <a:pt x="1761" y="591"/>
                  <a:pt x="1761" y="589"/>
                </a:cubicBezTo>
                <a:cubicBezTo>
                  <a:pt x="1760" y="587"/>
                  <a:pt x="1760" y="586"/>
                  <a:pt x="1759" y="585"/>
                </a:cubicBezTo>
                <a:cubicBezTo>
                  <a:pt x="1759" y="583"/>
                  <a:pt x="1758" y="581"/>
                  <a:pt x="1758" y="580"/>
                </a:cubicBezTo>
                <a:cubicBezTo>
                  <a:pt x="1757" y="578"/>
                  <a:pt x="1757" y="577"/>
                  <a:pt x="1756" y="575"/>
                </a:cubicBezTo>
                <a:cubicBezTo>
                  <a:pt x="1756" y="574"/>
                  <a:pt x="1755" y="573"/>
                  <a:pt x="1754" y="572"/>
                </a:cubicBezTo>
                <a:cubicBezTo>
                  <a:pt x="1754" y="570"/>
                  <a:pt x="1753" y="568"/>
                  <a:pt x="1752" y="566"/>
                </a:cubicBezTo>
                <a:cubicBezTo>
                  <a:pt x="1752" y="566"/>
                  <a:pt x="1751" y="565"/>
                  <a:pt x="1751" y="565"/>
                </a:cubicBezTo>
                <a:cubicBezTo>
                  <a:pt x="1746" y="557"/>
                  <a:pt x="1741" y="550"/>
                  <a:pt x="1735" y="543"/>
                </a:cubicBezTo>
                <a:lnTo>
                  <a:pt x="1221" y="29"/>
                </a:lnTo>
                <a:cubicBezTo>
                  <a:pt x="1202" y="11"/>
                  <a:pt x="1177" y="0"/>
                  <a:pt x="1150" y="0"/>
                </a:cubicBezTo>
                <a:lnTo>
                  <a:pt x="100" y="0"/>
                </a:lnTo>
                <a:cubicBezTo>
                  <a:pt x="45" y="0"/>
                  <a:pt x="0" y="45"/>
                  <a:pt x="0" y="100"/>
                </a:cubicBezTo>
                <a:lnTo>
                  <a:pt x="0" y="1829"/>
                </a:lnTo>
                <a:cubicBezTo>
                  <a:pt x="0" y="1884"/>
                  <a:pt x="45" y="1929"/>
                  <a:pt x="100" y="1929"/>
                </a:cubicBezTo>
                <a:lnTo>
                  <a:pt x="888" y="1929"/>
                </a:lnTo>
                <a:lnTo>
                  <a:pt x="888" y="2706"/>
                </a:lnTo>
                <a:cubicBezTo>
                  <a:pt x="888" y="2761"/>
                  <a:pt x="933" y="2806"/>
                  <a:pt x="988" y="2806"/>
                </a:cubicBezTo>
                <a:lnTo>
                  <a:pt x="2552" y="2806"/>
                </a:lnTo>
                <a:cubicBezTo>
                  <a:pt x="2607" y="2806"/>
                  <a:pt x="2652" y="2761"/>
                  <a:pt x="2652" y="2706"/>
                </a:cubicBezTo>
                <a:lnTo>
                  <a:pt x="2652" y="1491"/>
                </a:lnTo>
                <a:cubicBezTo>
                  <a:pt x="2652" y="1487"/>
                  <a:pt x="2652" y="1484"/>
                  <a:pt x="2651" y="1481"/>
                </a:cubicBezTo>
                <a:close/>
                <a:moveTo>
                  <a:pt x="2138" y="1218"/>
                </a:moveTo>
                <a:lnTo>
                  <a:pt x="2310" y="1391"/>
                </a:lnTo>
                <a:lnTo>
                  <a:pt x="2138" y="1391"/>
                </a:lnTo>
                <a:lnTo>
                  <a:pt x="2138" y="1218"/>
                </a:lnTo>
                <a:close/>
                <a:moveTo>
                  <a:pt x="1250" y="341"/>
                </a:moveTo>
                <a:lnTo>
                  <a:pt x="1423" y="514"/>
                </a:lnTo>
                <a:lnTo>
                  <a:pt x="1250" y="514"/>
                </a:lnTo>
                <a:lnTo>
                  <a:pt x="1250" y="341"/>
                </a:lnTo>
                <a:close/>
                <a:moveTo>
                  <a:pt x="200" y="1729"/>
                </a:moveTo>
                <a:lnTo>
                  <a:pt x="200" y="200"/>
                </a:lnTo>
                <a:lnTo>
                  <a:pt x="1050" y="200"/>
                </a:lnTo>
                <a:lnTo>
                  <a:pt x="1050" y="614"/>
                </a:lnTo>
                <a:cubicBezTo>
                  <a:pt x="1050" y="669"/>
                  <a:pt x="1095" y="714"/>
                  <a:pt x="1150" y="714"/>
                </a:cubicBezTo>
                <a:lnTo>
                  <a:pt x="1564" y="714"/>
                </a:lnTo>
                <a:lnTo>
                  <a:pt x="1564" y="877"/>
                </a:lnTo>
                <a:lnTo>
                  <a:pt x="988" y="877"/>
                </a:lnTo>
                <a:cubicBezTo>
                  <a:pt x="933" y="877"/>
                  <a:pt x="888" y="922"/>
                  <a:pt x="888" y="977"/>
                </a:cubicBezTo>
                <a:lnTo>
                  <a:pt x="888" y="1729"/>
                </a:lnTo>
                <a:lnTo>
                  <a:pt x="200" y="1729"/>
                </a:lnTo>
                <a:close/>
                <a:moveTo>
                  <a:pt x="1088" y="2606"/>
                </a:moveTo>
                <a:lnTo>
                  <a:pt x="1088" y="1077"/>
                </a:lnTo>
                <a:lnTo>
                  <a:pt x="1938" y="1077"/>
                </a:lnTo>
                <a:lnTo>
                  <a:pt x="1938" y="1491"/>
                </a:lnTo>
                <a:cubicBezTo>
                  <a:pt x="1938" y="1546"/>
                  <a:pt x="1983" y="1591"/>
                  <a:pt x="2038" y="1591"/>
                </a:cubicBezTo>
                <a:lnTo>
                  <a:pt x="2452" y="1591"/>
                </a:lnTo>
                <a:lnTo>
                  <a:pt x="2452" y="2606"/>
                </a:lnTo>
                <a:lnTo>
                  <a:pt x="1088" y="2606"/>
                </a:lnTo>
                <a:close/>
              </a:path>
            </a:pathLst>
          </a:custGeom>
          <a:solidFill>
            <a:schemeClr val="accent2">
              <a:lumMod val="60000"/>
              <a:lumOff val="40000"/>
            </a:schemeClr>
          </a:solidFill>
          <a:ln>
            <a:solidFill>
              <a:schemeClr val="tx1"/>
            </a:solidFill>
          </a:ln>
        </p:spPr>
      </p:sp>
      <p:sp>
        <p:nvSpPr>
          <p:cNvPr id="49" name="find-user_73042"/>
          <p:cNvSpPr>
            <a:spLocks noChangeAspect="1"/>
          </p:cNvSpPr>
          <p:nvPr/>
        </p:nvSpPr>
        <p:spPr bwMode="auto">
          <a:xfrm>
            <a:off x="1990750" y="1844904"/>
            <a:ext cx="720910" cy="720000"/>
          </a:xfrm>
          <a:custGeom>
            <a:avLst/>
            <a:gdLst>
              <a:gd name="connsiteX0" fmla="*/ 512077 w 606332"/>
              <a:gd name="connsiteY0" fmla="*/ 392274 h 605567"/>
              <a:gd name="connsiteX1" fmla="*/ 583537 w 606332"/>
              <a:gd name="connsiteY1" fmla="*/ 463723 h 605567"/>
              <a:gd name="connsiteX2" fmla="*/ 606313 w 606332"/>
              <a:gd name="connsiteY2" fmla="*/ 521243 h 605567"/>
              <a:gd name="connsiteX3" fmla="*/ 580785 w 606332"/>
              <a:gd name="connsiteY3" fmla="*/ 579994 h 605567"/>
              <a:gd name="connsiteX4" fmla="*/ 464247 w 606332"/>
              <a:gd name="connsiteY4" fmla="*/ 582837 h 605567"/>
              <a:gd name="connsiteX5" fmla="*/ 392692 w 606332"/>
              <a:gd name="connsiteY5" fmla="*/ 511388 h 605567"/>
              <a:gd name="connsiteX6" fmla="*/ 222466 w 606332"/>
              <a:gd name="connsiteY6" fmla="*/ 268219 h 605567"/>
              <a:gd name="connsiteX7" fmla="*/ 241351 w 606332"/>
              <a:gd name="connsiteY7" fmla="*/ 268219 h 605567"/>
              <a:gd name="connsiteX8" fmla="*/ 255206 w 606332"/>
              <a:gd name="connsiteY8" fmla="*/ 276475 h 605567"/>
              <a:gd name="connsiteX9" fmla="*/ 254827 w 606332"/>
              <a:gd name="connsiteY9" fmla="*/ 292607 h 605567"/>
              <a:gd name="connsiteX10" fmla="*/ 250272 w 606332"/>
              <a:gd name="connsiteY10" fmla="*/ 299818 h 605567"/>
              <a:gd name="connsiteX11" fmla="*/ 242205 w 606332"/>
              <a:gd name="connsiteY11" fmla="*/ 304278 h 605567"/>
              <a:gd name="connsiteX12" fmla="*/ 221612 w 606332"/>
              <a:gd name="connsiteY12" fmla="*/ 304278 h 605567"/>
              <a:gd name="connsiteX13" fmla="*/ 213641 w 606332"/>
              <a:gd name="connsiteY13" fmla="*/ 299818 h 605567"/>
              <a:gd name="connsiteX14" fmla="*/ 209086 w 606332"/>
              <a:gd name="connsiteY14" fmla="*/ 292607 h 605567"/>
              <a:gd name="connsiteX15" fmla="*/ 208611 w 606332"/>
              <a:gd name="connsiteY15" fmla="*/ 276475 h 605567"/>
              <a:gd name="connsiteX16" fmla="*/ 222466 w 606332"/>
              <a:gd name="connsiteY16" fmla="*/ 268219 h 605567"/>
              <a:gd name="connsiteX17" fmla="*/ 172357 w 606332"/>
              <a:gd name="connsiteY17" fmla="*/ 257917 h 605567"/>
              <a:gd name="connsiteX18" fmla="*/ 214115 w 606332"/>
              <a:gd name="connsiteY18" fmla="*/ 360345 h 605567"/>
              <a:gd name="connsiteX19" fmla="*/ 214115 w 606332"/>
              <a:gd name="connsiteY19" fmla="*/ 328887 h 605567"/>
              <a:gd name="connsiteX20" fmla="*/ 225028 w 606332"/>
              <a:gd name="connsiteY20" fmla="*/ 318085 h 605567"/>
              <a:gd name="connsiteX21" fmla="*/ 238884 w 606332"/>
              <a:gd name="connsiteY21" fmla="*/ 318085 h 605567"/>
              <a:gd name="connsiteX22" fmla="*/ 249703 w 606332"/>
              <a:gd name="connsiteY22" fmla="*/ 328887 h 605567"/>
              <a:gd name="connsiteX23" fmla="*/ 249703 w 606332"/>
              <a:gd name="connsiteY23" fmla="*/ 360345 h 605567"/>
              <a:gd name="connsiteX24" fmla="*/ 291555 w 606332"/>
              <a:gd name="connsiteY24" fmla="*/ 257917 h 605567"/>
              <a:gd name="connsiteX25" fmla="*/ 322398 w 606332"/>
              <a:gd name="connsiteY25" fmla="*/ 280279 h 605567"/>
              <a:gd name="connsiteX26" fmla="*/ 342517 w 606332"/>
              <a:gd name="connsiteY26" fmla="*/ 333340 h 605567"/>
              <a:gd name="connsiteX27" fmla="*/ 347926 w 606332"/>
              <a:gd name="connsiteY27" fmla="*/ 347269 h 605567"/>
              <a:gd name="connsiteX28" fmla="*/ 340714 w 606332"/>
              <a:gd name="connsiteY28" fmla="*/ 369631 h 605567"/>
              <a:gd name="connsiteX29" fmla="*/ 231956 w 606332"/>
              <a:gd name="connsiteY29" fmla="*/ 401941 h 605567"/>
              <a:gd name="connsiteX30" fmla="*/ 123198 w 606332"/>
              <a:gd name="connsiteY30" fmla="*/ 369631 h 605567"/>
              <a:gd name="connsiteX31" fmla="*/ 115985 w 606332"/>
              <a:gd name="connsiteY31" fmla="*/ 347269 h 605567"/>
              <a:gd name="connsiteX32" fmla="*/ 121300 w 606332"/>
              <a:gd name="connsiteY32" fmla="*/ 333340 h 605567"/>
              <a:gd name="connsiteX33" fmla="*/ 141894 w 606332"/>
              <a:gd name="connsiteY33" fmla="*/ 279805 h 605567"/>
              <a:gd name="connsiteX34" fmla="*/ 172357 w 606332"/>
              <a:gd name="connsiteY34" fmla="*/ 257917 h 605567"/>
              <a:gd name="connsiteX35" fmla="*/ 130967 w 606332"/>
              <a:gd name="connsiteY35" fmla="*/ 109470 h 605567"/>
              <a:gd name="connsiteX36" fmla="*/ 141576 w 606332"/>
              <a:gd name="connsiteY36" fmla="*/ 114245 h 605567"/>
              <a:gd name="connsiteX37" fmla="*/ 140912 w 606332"/>
              <a:gd name="connsiteY37" fmla="*/ 135569 h 605567"/>
              <a:gd name="connsiteX38" fmla="*/ 99283 w 606332"/>
              <a:gd name="connsiteY38" fmla="*/ 232239 h 605567"/>
              <a:gd name="connsiteX39" fmla="*/ 84110 w 606332"/>
              <a:gd name="connsiteY39" fmla="*/ 247403 h 605567"/>
              <a:gd name="connsiteX40" fmla="*/ 68938 w 606332"/>
              <a:gd name="connsiteY40" fmla="*/ 232239 h 605567"/>
              <a:gd name="connsiteX41" fmla="*/ 120145 w 606332"/>
              <a:gd name="connsiteY41" fmla="*/ 113581 h 605567"/>
              <a:gd name="connsiteX42" fmla="*/ 130967 w 606332"/>
              <a:gd name="connsiteY42" fmla="*/ 109470 h 605567"/>
              <a:gd name="connsiteX43" fmla="*/ 231944 w 606332"/>
              <a:gd name="connsiteY43" fmla="*/ 86428 h 605567"/>
              <a:gd name="connsiteX44" fmla="*/ 185941 w 606332"/>
              <a:gd name="connsiteY44" fmla="*/ 155409 h 605567"/>
              <a:gd name="connsiteX45" fmla="*/ 231944 w 606332"/>
              <a:gd name="connsiteY45" fmla="*/ 224485 h 605567"/>
              <a:gd name="connsiteX46" fmla="*/ 277947 w 606332"/>
              <a:gd name="connsiteY46" fmla="*/ 155409 h 605567"/>
              <a:gd name="connsiteX47" fmla="*/ 231944 w 606332"/>
              <a:gd name="connsiteY47" fmla="*/ 86428 h 605567"/>
              <a:gd name="connsiteX48" fmla="*/ 231944 w 606332"/>
              <a:gd name="connsiteY48" fmla="*/ 65203 h 605567"/>
              <a:gd name="connsiteX49" fmla="*/ 299193 w 606332"/>
              <a:gd name="connsiteY49" fmla="*/ 155409 h 605567"/>
              <a:gd name="connsiteX50" fmla="*/ 252432 w 606332"/>
              <a:gd name="connsiteY50" fmla="*/ 241351 h 605567"/>
              <a:gd name="connsiteX51" fmla="*/ 231944 w 606332"/>
              <a:gd name="connsiteY51" fmla="*/ 245710 h 605567"/>
              <a:gd name="connsiteX52" fmla="*/ 211457 w 606332"/>
              <a:gd name="connsiteY52" fmla="*/ 241351 h 605567"/>
              <a:gd name="connsiteX53" fmla="*/ 164695 w 606332"/>
              <a:gd name="connsiteY53" fmla="*/ 155409 h 605567"/>
              <a:gd name="connsiteX54" fmla="*/ 231944 w 606332"/>
              <a:gd name="connsiteY54" fmla="*/ 65203 h 605567"/>
              <a:gd name="connsiteX55" fmla="*/ 232420 w 606332"/>
              <a:gd name="connsiteY55" fmla="*/ 40366 h 605567"/>
              <a:gd name="connsiteX56" fmla="*/ 96531 w 606332"/>
              <a:gd name="connsiteY56" fmla="*/ 96557 h 605567"/>
              <a:gd name="connsiteX57" fmla="*/ 96531 w 606332"/>
              <a:gd name="connsiteY57" fmla="*/ 367940 h 605567"/>
              <a:gd name="connsiteX58" fmla="*/ 99567 w 606332"/>
              <a:gd name="connsiteY58" fmla="*/ 370878 h 605567"/>
              <a:gd name="connsiteX59" fmla="*/ 137715 w 606332"/>
              <a:gd name="connsiteY59" fmla="*/ 399305 h 605567"/>
              <a:gd name="connsiteX60" fmla="*/ 232420 w 606332"/>
              <a:gd name="connsiteY60" fmla="*/ 424131 h 605567"/>
              <a:gd name="connsiteX61" fmla="*/ 327219 w 606332"/>
              <a:gd name="connsiteY61" fmla="*/ 399210 h 605567"/>
              <a:gd name="connsiteX62" fmla="*/ 365271 w 606332"/>
              <a:gd name="connsiteY62" fmla="*/ 370878 h 605567"/>
              <a:gd name="connsiteX63" fmla="*/ 368308 w 606332"/>
              <a:gd name="connsiteY63" fmla="*/ 367940 h 605567"/>
              <a:gd name="connsiteX64" fmla="*/ 368308 w 606332"/>
              <a:gd name="connsiteY64" fmla="*/ 96557 h 605567"/>
              <a:gd name="connsiteX65" fmla="*/ 232420 w 606332"/>
              <a:gd name="connsiteY65" fmla="*/ 40366 h 605567"/>
              <a:gd name="connsiteX66" fmla="*/ 232420 w 606332"/>
              <a:gd name="connsiteY66" fmla="*/ 0 h 605567"/>
              <a:gd name="connsiteX67" fmla="*/ 396871 w 606332"/>
              <a:gd name="connsiteY67" fmla="*/ 68035 h 605567"/>
              <a:gd name="connsiteX68" fmla="*/ 445362 w 606332"/>
              <a:gd name="connsiteY68" fmla="*/ 325679 h 605567"/>
              <a:gd name="connsiteX69" fmla="*/ 483509 w 606332"/>
              <a:gd name="connsiteY69" fmla="*/ 363771 h 605567"/>
              <a:gd name="connsiteX70" fmla="*/ 364132 w 606332"/>
              <a:gd name="connsiteY70" fmla="*/ 482880 h 605567"/>
              <a:gd name="connsiteX71" fmla="*/ 326175 w 606332"/>
              <a:gd name="connsiteY71" fmla="*/ 444978 h 605567"/>
              <a:gd name="connsiteX72" fmla="*/ 232420 w 606332"/>
              <a:gd name="connsiteY72" fmla="*/ 464497 h 605567"/>
              <a:gd name="connsiteX73" fmla="*/ 67968 w 606332"/>
              <a:gd name="connsiteY73" fmla="*/ 396462 h 605567"/>
              <a:gd name="connsiteX74" fmla="*/ 67968 w 606332"/>
              <a:gd name="connsiteY74" fmla="*/ 68035 h 605567"/>
              <a:gd name="connsiteX75" fmla="*/ 232420 w 606332"/>
              <a:gd name="connsiteY75" fmla="*/ 0 h 60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606332" h="605567">
                <a:moveTo>
                  <a:pt x="512077" y="392274"/>
                </a:moveTo>
                <a:lnTo>
                  <a:pt x="583537" y="463723"/>
                </a:lnTo>
                <a:cubicBezTo>
                  <a:pt x="598626" y="478695"/>
                  <a:pt x="606787" y="499448"/>
                  <a:pt x="606313" y="521243"/>
                </a:cubicBezTo>
                <a:cubicBezTo>
                  <a:pt x="605838" y="543132"/>
                  <a:pt x="596633" y="564264"/>
                  <a:pt x="580785" y="579994"/>
                </a:cubicBezTo>
                <a:cubicBezTo>
                  <a:pt x="547759" y="612970"/>
                  <a:pt x="495659" y="614202"/>
                  <a:pt x="464247" y="582837"/>
                </a:cubicBezTo>
                <a:lnTo>
                  <a:pt x="392692" y="511388"/>
                </a:lnTo>
                <a:close/>
                <a:moveTo>
                  <a:pt x="222466" y="268219"/>
                </a:moveTo>
                <a:lnTo>
                  <a:pt x="241351" y="268219"/>
                </a:lnTo>
                <a:cubicBezTo>
                  <a:pt x="247140" y="268219"/>
                  <a:pt x="252454" y="271351"/>
                  <a:pt x="255206" y="276475"/>
                </a:cubicBezTo>
                <a:cubicBezTo>
                  <a:pt x="258053" y="281504"/>
                  <a:pt x="257863" y="287672"/>
                  <a:pt x="254827" y="292607"/>
                </a:cubicBezTo>
                <a:lnTo>
                  <a:pt x="250272" y="299818"/>
                </a:lnTo>
                <a:cubicBezTo>
                  <a:pt x="248563" y="302570"/>
                  <a:pt x="245527" y="304278"/>
                  <a:pt x="242205" y="304278"/>
                </a:cubicBezTo>
                <a:lnTo>
                  <a:pt x="221612" y="304278"/>
                </a:lnTo>
                <a:cubicBezTo>
                  <a:pt x="218386" y="304278"/>
                  <a:pt x="215349" y="302570"/>
                  <a:pt x="213641" y="299818"/>
                </a:cubicBezTo>
                <a:lnTo>
                  <a:pt x="209086" y="292607"/>
                </a:lnTo>
                <a:cubicBezTo>
                  <a:pt x="205954" y="287672"/>
                  <a:pt x="205764" y="281504"/>
                  <a:pt x="208611" y="276475"/>
                </a:cubicBezTo>
                <a:cubicBezTo>
                  <a:pt x="211363" y="271351"/>
                  <a:pt x="216678" y="268219"/>
                  <a:pt x="222466" y="268219"/>
                </a:cubicBezTo>
                <a:close/>
                <a:moveTo>
                  <a:pt x="172357" y="257917"/>
                </a:moveTo>
                <a:lnTo>
                  <a:pt x="214115" y="360345"/>
                </a:lnTo>
                <a:lnTo>
                  <a:pt x="214115" y="328887"/>
                </a:lnTo>
                <a:cubicBezTo>
                  <a:pt x="214115" y="322918"/>
                  <a:pt x="218955" y="318085"/>
                  <a:pt x="225028" y="318085"/>
                </a:cubicBezTo>
                <a:lnTo>
                  <a:pt x="238884" y="318085"/>
                </a:lnTo>
                <a:cubicBezTo>
                  <a:pt x="244863" y="318085"/>
                  <a:pt x="249703" y="322918"/>
                  <a:pt x="249703" y="328887"/>
                </a:cubicBezTo>
                <a:lnTo>
                  <a:pt x="249703" y="360345"/>
                </a:lnTo>
                <a:lnTo>
                  <a:pt x="291555" y="257917"/>
                </a:lnTo>
                <a:cubicBezTo>
                  <a:pt x="305410" y="258580"/>
                  <a:pt x="317463" y="267297"/>
                  <a:pt x="322398" y="280279"/>
                </a:cubicBezTo>
                <a:lnTo>
                  <a:pt x="342517" y="333340"/>
                </a:lnTo>
                <a:lnTo>
                  <a:pt x="347926" y="347269"/>
                </a:lnTo>
                <a:cubicBezTo>
                  <a:pt x="351058" y="355512"/>
                  <a:pt x="348021" y="364798"/>
                  <a:pt x="340714" y="369631"/>
                </a:cubicBezTo>
                <a:cubicBezTo>
                  <a:pt x="309301" y="390002"/>
                  <a:pt x="272005" y="401941"/>
                  <a:pt x="231956" y="401941"/>
                </a:cubicBezTo>
                <a:cubicBezTo>
                  <a:pt x="191812" y="401941"/>
                  <a:pt x="154611" y="390002"/>
                  <a:pt x="123198" y="369631"/>
                </a:cubicBezTo>
                <a:cubicBezTo>
                  <a:pt x="115796" y="364798"/>
                  <a:pt x="112759" y="355512"/>
                  <a:pt x="115985" y="347269"/>
                </a:cubicBezTo>
                <a:lnTo>
                  <a:pt x="121300" y="333340"/>
                </a:lnTo>
                <a:lnTo>
                  <a:pt x="141894" y="279805"/>
                </a:lnTo>
                <a:cubicBezTo>
                  <a:pt x="146734" y="267108"/>
                  <a:pt x="158691" y="258485"/>
                  <a:pt x="172357" y="257917"/>
                </a:cubicBezTo>
                <a:close/>
                <a:moveTo>
                  <a:pt x="130967" y="109470"/>
                </a:moveTo>
                <a:cubicBezTo>
                  <a:pt x="134843" y="109577"/>
                  <a:pt x="138684" y="111165"/>
                  <a:pt x="141576" y="114245"/>
                </a:cubicBezTo>
                <a:cubicBezTo>
                  <a:pt x="147266" y="120310"/>
                  <a:pt x="147076" y="129882"/>
                  <a:pt x="140912" y="135569"/>
                </a:cubicBezTo>
                <a:cubicBezTo>
                  <a:pt x="114076" y="160968"/>
                  <a:pt x="99283" y="195277"/>
                  <a:pt x="99283" y="232239"/>
                </a:cubicBezTo>
                <a:cubicBezTo>
                  <a:pt x="99283" y="240579"/>
                  <a:pt x="92455" y="247403"/>
                  <a:pt x="84110" y="247403"/>
                </a:cubicBezTo>
                <a:cubicBezTo>
                  <a:pt x="75765" y="247403"/>
                  <a:pt x="68938" y="240579"/>
                  <a:pt x="68938" y="232239"/>
                </a:cubicBezTo>
                <a:cubicBezTo>
                  <a:pt x="69033" y="186937"/>
                  <a:pt x="87145" y="144762"/>
                  <a:pt x="120145" y="113581"/>
                </a:cubicBezTo>
                <a:cubicBezTo>
                  <a:pt x="123179" y="110738"/>
                  <a:pt x="127091" y="109364"/>
                  <a:pt x="130967" y="109470"/>
                </a:cubicBezTo>
                <a:close/>
                <a:moveTo>
                  <a:pt x="231944" y="86428"/>
                </a:moveTo>
                <a:cubicBezTo>
                  <a:pt x="206999" y="86428"/>
                  <a:pt x="185941" y="117981"/>
                  <a:pt x="185941" y="155409"/>
                </a:cubicBezTo>
                <a:cubicBezTo>
                  <a:pt x="185941" y="192837"/>
                  <a:pt x="206999" y="224485"/>
                  <a:pt x="231944" y="224485"/>
                </a:cubicBezTo>
                <a:cubicBezTo>
                  <a:pt x="256890" y="224485"/>
                  <a:pt x="277947" y="192837"/>
                  <a:pt x="277947" y="155409"/>
                </a:cubicBezTo>
                <a:cubicBezTo>
                  <a:pt x="277947" y="117981"/>
                  <a:pt x="256890" y="86428"/>
                  <a:pt x="231944" y="86428"/>
                </a:cubicBezTo>
                <a:close/>
                <a:moveTo>
                  <a:pt x="231944" y="65203"/>
                </a:moveTo>
                <a:cubicBezTo>
                  <a:pt x="268936" y="65203"/>
                  <a:pt x="299193" y="105663"/>
                  <a:pt x="299193" y="155409"/>
                </a:cubicBezTo>
                <a:cubicBezTo>
                  <a:pt x="299193" y="195585"/>
                  <a:pt x="279464" y="229696"/>
                  <a:pt x="252432" y="241351"/>
                </a:cubicBezTo>
                <a:cubicBezTo>
                  <a:pt x="245982" y="244194"/>
                  <a:pt x="239058" y="245710"/>
                  <a:pt x="231944" y="245710"/>
                </a:cubicBezTo>
                <a:cubicBezTo>
                  <a:pt x="224736" y="245710"/>
                  <a:pt x="217906" y="244194"/>
                  <a:pt x="211457" y="241351"/>
                </a:cubicBezTo>
                <a:cubicBezTo>
                  <a:pt x="184329" y="229696"/>
                  <a:pt x="164695" y="195585"/>
                  <a:pt x="164695" y="155409"/>
                </a:cubicBezTo>
                <a:cubicBezTo>
                  <a:pt x="164695" y="105663"/>
                  <a:pt x="194857" y="65203"/>
                  <a:pt x="231944" y="65203"/>
                </a:cubicBezTo>
                <a:close/>
                <a:moveTo>
                  <a:pt x="232420" y="40366"/>
                </a:moveTo>
                <a:cubicBezTo>
                  <a:pt x="181081" y="40366"/>
                  <a:pt x="132875" y="60360"/>
                  <a:pt x="96531" y="96557"/>
                </a:cubicBezTo>
                <a:cubicBezTo>
                  <a:pt x="21659" y="171415"/>
                  <a:pt x="21659" y="293083"/>
                  <a:pt x="96531" y="367940"/>
                </a:cubicBezTo>
                <a:cubicBezTo>
                  <a:pt x="97575" y="368888"/>
                  <a:pt x="98523" y="369930"/>
                  <a:pt x="99567" y="370878"/>
                </a:cubicBezTo>
                <a:cubicBezTo>
                  <a:pt x="111239" y="381964"/>
                  <a:pt x="124050" y="391535"/>
                  <a:pt x="137715" y="399305"/>
                </a:cubicBezTo>
                <a:cubicBezTo>
                  <a:pt x="166278" y="415508"/>
                  <a:pt x="198732" y="424131"/>
                  <a:pt x="232420" y="424131"/>
                </a:cubicBezTo>
                <a:cubicBezTo>
                  <a:pt x="266202" y="424131"/>
                  <a:pt x="298656" y="415508"/>
                  <a:pt x="327219" y="399210"/>
                </a:cubicBezTo>
                <a:cubicBezTo>
                  <a:pt x="340883" y="391440"/>
                  <a:pt x="353694" y="381964"/>
                  <a:pt x="365271" y="370878"/>
                </a:cubicBezTo>
                <a:cubicBezTo>
                  <a:pt x="366315" y="369930"/>
                  <a:pt x="367264" y="368888"/>
                  <a:pt x="368308" y="367940"/>
                </a:cubicBezTo>
                <a:cubicBezTo>
                  <a:pt x="443179" y="293083"/>
                  <a:pt x="443179" y="171415"/>
                  <a:pt x="368308" y="96557"/>
                </a:cubicBezTo>
                <a:cubicBezTo>
                  <a:pt x="332058" y="60360"/>
                  <a:pt x="283757" y="40366"/>
                  <a:pt x="232420" y="40366"/>
                </a:cubicBezTo>
                <a:close/>
                <a:moveTo>
                  <a:pt x="232420" y="0"/>
                </a:moveTo>
                <a:cubicBezTo>
                  <a:pt x="294575" y="0"/>
                  <a:pt x="352935" y="24163"/>
                  <a:pt x="396871" y="68035"/>
                </a:cubicBezTo>
                <a:cubicBezTo>
                  <a:pt x="466523" y="137586"/>
                  <a:pt x="482750" y="240587"/>
                  <a:pt x="445362" y="325679"/>
                </a:cubicBezTo>
                <a:lnTo>
                  <a:pt x="483509" y="363771"/>
                </a:lnTo>
                <a:lnTo>
                  <a:pt x="364132" y="482880"/>
                </a:lnTo>
                <a:lnTo>
                  <a:pt x="326175" y="444978"/>
                </a:lnTo>
                <a:cubicBezTo>
                  <a:pt x="297042" y="457770"/>
                  <a:pt x="265253" y="464497"/>
                  <a:pt x="232420" y="464497"/>
                </a:cubicBezTo>
                <a:cubicBezTo>
                  <a:pt x="170358" y="464497"/>
                  <a:pt x="111904" y="440334"/>
                  <a:pt x="67968" y="396462"/>
                </a:cubicBezTo>
                <a:cubicBezTo>
                  <a:pt x="-22656" y="305875"/>
                  <a:pt x="-22656" y="158622"/>
                  <a:pt x="67968" y="68035"/>
                </a:cubicBezTo>
                <a:cubicBezTo>
                  <a:pt x="111904" y="24163"/>
                  <a:pt x="170358" y="0"/>
                  <a:pt x="232420" y="0"/>
                </a:cubicBezTo>
                <a:close/>
              </a:path>
            </a:pathLst>
          </a:custGeom>
          <a:solidFill>
            <a:schemeClr val="accent3"/>
          </a:solidFill>
          <a:ln>
            <a:solidFill>
              <a:schemeClr val="tx1"/>
            </a:solidFill>
          </a:ln>
        </p:spPr>
      </p:sp>
      <p:sp>
        <p:nvSpPr>
          <p:cNvPr id="50" name="magnifying-glass-on-a-line-chart_31476"/>
          <p:cNvSpPr>
            <a:spLocks noChangeAspect="1"/>
          </p:cNvSpPr>
          <p:nvPr/>
        </p:nvSpPr>
        <p:spPr bwMode="auto">
          <a:xfrm>
            <a:off x="4078982" y="3284984"/>
            <a:ext cx="720000" cy="605055"/>
          </a:xfrm>
          <a:custGeom>
            <a:avLst/>
            <a:gdLst>
              <a:gd name="T0" fmla="*/ 1104 w 2119"/>
              <a:gd name="T1" fmla="*/ 1384 h 1784"/>
              <a:gd name="T2" fmla="*/ 1388 w 2119"/>
              <a:gd name="T3" fmla="*/ 982 h 1784"/>
              <a:gd name="T4" fmla="*/ 1680 w 2119"/>
              <a:gd name="T5" fmla="*/ 1141 h 1784"/>
              <a:gd name="T6" fmla="*/ 2119 w 2119"/>
              <a:gd name="T7" fmla="*/ 1146 h 1784"/>
              <a:gd name="T8" fmla="*/ 2119 w 2119"/>
              <a:gd name="T9" fmla="*/ 1061 h 1784"/>
              <a:gd name="T10" fmla="*/ 1711 w 2119"/>
              <a:gd name="T11" fmla="*/ 1061 h 1784"/>
              <a:gd name="T12" fmla="*/ 1362 w 2119"/>
              <a:gd name="T13" fmla="*/ 871 h 1784"/>
              <a:gd name="T14" fmla="*/ 1135 w 2119"/>
              <a:gd name="T15" fmla="*/ 1192 h 1784"/>
              <a:gd name="T16" fmla="*/ 899 w 2119"/>
              <a:gd name="T17" fmla="*/ 394 h 1784"/>
              <a:gd name="T18" fmla="*/ 776 w 2119"/>
              <a:gd name="T19" fmla="*/ 1265 h 1784"/>
              <a:gd name="T20" fmla="*/ 612 w 2119"/>
              <a:gd name="T21" fmla="*/ 797 h 1784"/>
              <a:gd name="T22" fmla="*/ 458 w 2119"/>
              <a:gd name="T23" fmla="*/ 1061 h 1784"/>
              <a:gd name="T24" fmla="*/ 191 w 2119"/>
              <a:gd name="T25" fmla="*/ 1061 h 1784"/>
              <a:gd name="T26" fmla="*/ 191 w 2119"/>
              <a:gd name="T27" fmla="*/ 345 h 1784"/>
              <a:gd name="T28" fmla="*/ 149 w 2119"/>
              <a:gd name="T29" fmla="*/ 345 h 1784"/>
              <a:gd name="T30" fmla="*/ 149 w 2119"/>
              <a:gd name="T31" fmla="*/ 1592 h 1784"/>
              <a:gd name="T32" fmla="*/ 0 w 2119"/>
              <a:gd name="T33" fmla="*/ 1592 h 1784"/>
              <a:gd name="T34" fmla="*/ 0 w 2119"/>
              <a:gd name="T35" fmla="*/ 1635 h 1784"/>
              <a:gd name="T36" fmla="*/ 149 w 2119"/>
              <a:gd name="T37" fmla="*/ 1635 h 1784"/>
              <a:gd name="T38" fmla="*/ 149 w 2119"/>
              <a:gd name="T39" fmla="*/ 1784 h 1784"/>
              <a:gd name="T40" fmla="*/ 191 w 2119"/>
              <a:gd name="T41" fmla="*/ 1784 h 1784"/>
              <a:gd name="T42" fmla="*/ 191 w 2119"/>
              <a:gd name="T43" fmla="*/ 1635 h 1784"/>
              <a:gd name="T44" fmla="*/ 2119 w 2119"/>
              <a:gd name="T45" fmla="*/ 1635 h 1784"/>
              <a:gd name="T46" fmla="*/ 2119 w 2119"/>
              <a:gd name="T47" fmla="*/ 1593 h 1784"/>
              <a:gd name="T48" fmla="*/ 815 w 2119"/>
              <a:gd name="T49" fmla="*/ 1593 h 1784"/>
              <a:gd name="T50" fmla="*/ 929 w 2119"/>
              <a:gd name="T51" fmla="*/ 793 h 1784"/>
              <a:gd name="T52" fmla="*/ 1104 w 2119"/>
              <a:gd name="T53" fmla="*/ 1384 h 1784"/>
              <a:gd name="T54" fmla="*/ 191 w 2119"/>
              <a:gd name="T55" fmla="*/ 1593 h 1784"/>
              <a:gd name="T56" fmla="*/ 191 w 2119"/>
              <a:gd name="T57" fmla="*/ 1146 h 1784"/>
              <a:gd name="T58" fmla="*/ 506 w 2119"/>
              <a:gd name="T59" fmla="*/ 1146 h 1784"/>
              <a:gd name="T60" fmla="*/ 593 w 2119"/>
              <a:gd name="T61" fmla="*/ 999 h 1784"/>
              <a:gd name="T62" fmla="*/ 801 w 2119"/>
              <a:gd name="T63" fmla="*/ 1593 h 1784"/>
              <a:gd name="T64" fmla="*/ 191 w 2119"/>
              <a:gd name="T65" fmla="*/ 1593 h 1784"/>
              <a:gd name="T66" fmla="*/ 191 w 2119"/>
              <a:gd name="T67" fmla="*/ 1593 h 1784"/>
              <a:gd name="T68" fmla="*/ 1645 w 2119"/>
              <a:gd name="T69" fmla="*/ 608 h 1784"/>
              <a:gd name="T70" fmla="*/ 1756 w 2119"/>
              <a:gd name="T71" fmla="*/ 194 h 1784"/>
              <a:gd name="T72" fmla="*/ 1342 w 2119"/>
              <a:gd name="T73" fmla="*/ 84 h 1784"/>
              <a:gd name="T74" fmla="*/ 1231 w 2119"/>
              <a:gd name="T75" fmla="*/ 497 h 1784"/>
              <a:gd name="T76" fmla="*/ 1645 w 2119"/>
              <a:gd name="T77" fmla="*/ 608 h 1784"/>
              <a:gd name="T78" fmla="*/ 1367 w 2119"/>
              <a:gd name="T79" fmla="*/ 127 h 1784"/>
              <a:gd name="T80" fmla="*/ 1712 w 2119"/>
              <a:gd name="T81" fmla="*/ 220 h 1784"/>
              <a:gd name="T82" fmla="*/ 1620 w 2119"/>
              <a:gd name="T83" fmla="*/ 565 h 1784"/>
              <a:gd name="T84" fmla="*/ 1274 w 2119"/>
              <a:gd name="T85" fmla="*/ 472 h 1784"/>
              <a:gd name="T86" fmla="*/ 1367 w 2119"/>
              <a:gd name="T87" fmla="*/ 127 h 1784"/>
              <a:gd name="T88" fmla="*/ 1721 w 2119"/>
              <a:gd name="T89" fmla="*/ 590 h 1784"/>
              <a:gd name="T90" fmla="*/ 1822 w 2119"/>
              <a:gd name="T91" fmla="*/ 763 h 1784"/>
              <a:gd name="T92" fmla="*/ 1691 w 2119"/>
              <a:gd name="T93" fmla="*/ 839 h 1784"/>
              <a:gd name="T94" fmla="*/ 1591 w 2119"/>
              <a:gd name="T95" fmla="*/ 665 h 1784"/>
              <a:gd name="T96" fmla="*/ 1721 w 2119"/>
              <a:gd name="T97" fmla="*/ 590 h 1784"/>
              <a:gd name="T98" fmla="*/ 1705 w 2119"/>
              <a:gd name="T99" fmla="*/ 862 h 1784"/>
              <a:gd name="T100" fmla="*/ 1835 w 2119"/>
              <a:gd name="T101" fmla="*/ 787 h 1784"/>
              <a:gd name="T102" fmla="*/ 1807 w 2119"/>
              <a:gd name="T103" fmla="*/ 890 h 1784"/>
              <a:gd name="T104" fmla="*/ 1705 w 2119"/>
              <a:gd name="T105" fmla="*/ 862 h 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19" h="1784">
                <a:moveTo>
                  <a:pt x="1104" y="1384"/>
                </a:moveTo>
                <a:lnTo>
                  <a:pt x="1388" y="982"/>
                </a:lnTo>
                <a:lnTo>
                  <a:pt x="1680" y="1141"/>
                </a:lnTo>
                <a:lnTo>
                  <a:pt x="2119" y="1146"/>
                </a:lnTo>
                <a:lnTo>
                  <a:pt x="2119" y="1061"/>
                </a:lnTo>
                <a:lnTo>
                  <a:pt x="1711" y="1061"/>
                </a:lnTo>
                <a:lnTo>
                  <a:pt x="1362" y="871"/>
                </a:lnTo>
                <a:lnTo>
                  <a:pt x="1135" y="1192"/>
                </a:lnTo>
                <a:lnTo>
                  <a:pt x="899" y="394"/>
                </a:lnTo>
                <a:lnTo>
                  <a:pt x="776" y="1265"/>
                </a:lnTo>
                <a:lnTo>
                  <a:pt x="612" y="797"/>
                </a:lnTo>
                <a:lnTo>
                  <a:pt x="458" y="1061"/>
                </a:lnTo>
                <a:lnTo>
                  <a:pt x="191" y="1061"/>
                </a:lnTo>
                <a:lnTo>
                  <a:pt x="191" y="345"/>
                </a:lnTo>
                <a:lnTo>
                  <a:pt x="149" y="345"/>
                </a:lnTo>
                <a:lnTo>
                  <a:pt x="149" y="1592"/>
                </a:lnTo>
                <a:lnTo>
                  <a:pt x="0" y="1592"/>
                </a:lnTo>
                <a:lnTo>
                  <a:pt x="0" y="1635"/>
                </a:lnTo>
                <a:lnTo>
                  <a:pt x="149" y="1635"/>
                </a:lnTo>
                <a:lnTo>
                  <a:pt x="149" y="1784"/>
                </a:lnTo>
                <a:lnTo>
                  <a:pt x="191" y="1784"/>
                </a:lnTo>
                <a:lnTo>
                  <a:pt x="191" y="1635"/>
                </a:lnTo>
                <a:lnTo>
                  <a:pt x="2119" y="1635"/>
                </a:lnTo>
                <a:lnTo>
                  <a:pt x="2119" y="1593"/>
                </a:lnTo>
                <a:lnTo>
                  <a:pt x="815" y="1593"/>
                </a:lnTo>
                <a:lnTo>
                  <a:pt x="929" y="793"/>
                </a:lnTo>
                <a:lnTo>
                  <a:pt x="1104" y="1384"/>
                </a:lnTo>
                <a:close/>
                <a:moveTo>
                  <a:pt x="191" y="1593"/>
                </a:moveTo>
                <a:lnTo>
                  <a:pt x="191" y="1146"/>
                </a:lnTo>
                <a:lnTo>
                  <a:pt x="506" y="1146"/>
                </a:lnTo>
                <a:lnTo>
                  <a:pt x="593" y="999"/>
                </a:lnTo>
                <a:lnTo>
                  <a:pt x="801" y="1593"/>
                </a:lnTo>
                <a:lnTo>
                  <a:pt x="191" y="1593"/>
                </a:lnTo>
                <a:lnTo>
                  <a:pt x="191" y="1593"/>
                </a:lnTo>
                <a:close/>
                <a:moveTo>
                  <a:pt x="1645" y="608"/>
                </a:moveTo>
                <a:cubicBezTo>
                  <a:pt x="1790" y="525"/>
                  <a:pt x="1839" y="339"/>
                  <a:pt x="1756" y="194"/>
                </a:cubicBezTo>
                <a:cubicBezTo>
                  <a:pt x="1672" y="50"/>
                  <a:pt x="1487" y="0"/>
                  <a:pt x="1342" y="84"/>
                </a:cubicBezTo>
                <a:cubicBezTo>
                  <a:pt x="1197" y="167"/>
                  <a:pt x="1147" y="353"/>
                  <a:pt x="1231" y="497"/>
                </a:cubicBezTo>
                <a:cubicBezTo>
                  <a:pt x="1314" y="642"/>
                  <a:pt x="1500" y="692"/>
                  <a:pt x="1645" y="608"/>
                </a:cubicBezTo>
                <a:close/>
                <a:moveTo>
                  <a:pt x="1367" y="127"/>
                </a:moveTo>
                <a:cubicBezTo>
                  <a:pt x="1488" y="57"/>
                  <a:pt x="1643" y="99"/>
                  <a:pt x="1712" y="220"/>
                </a:cubicBezTo>
                <a:cubicBezTo>
                  <a:pt x="1782" y="340"/>
                  <a:pt x="1741" y="495"/>
                  <a:pt x="1620" y="565"/>
                </a:cubicBezTo>
                <a:cubicBezTo>
                  <a:pt x="1499" y="635"/>
                  <a:pt x="1344" y="593"/>
                  <a:pt x="1274" y="472"/>
                </a:cubicBezTo>
                <a:cubicBezTo>
                  <a:pt x="1205" y="352"/>
                  <a:pt x="1246" y="197"/>
                  <a:pt x="1367" y="127"/>
                </a:cubicBezTo>
                <a:close/>
                <a:moveTo>
                  <a:pt x="1721" y="590"/>
                </a:moveTo>
                <a:lnTo>
                  <a:pt x="1822" y="763"/>
                </a:lnTo>
                <a:lnTo>
                  <a:pt x="1691" y="839"/>
                </a:lnTo>
                <a:lnTo>
                  <a:pt x="1591" y="665"/>
                </a:lnTo>
                <a:lnTo>
                  <a:pt x="1721" y="590"/>
                </a:lnTo>
                <a:close/>
                <a:moveTo>
                  <a:pt x="1705" y="862"/>
                </a:moveTo>
                <a:lnTo>
                  <a:pt x="1835" y="787"/>
                </a:lnTo>
                <a:cubicBezTo>
                  <a:pt x="1856" y="823"/>
                  <a:pt x="1843" y="869"/>
                  <a:pt x="1807" y="890"/>
                </a:cubicBezTo>
                <a:cubicBezTo>
                  <a:pt x="1771" y="911"/>
                  <a:pt x="1725" y="898"/>
                  <a:pt x="1705" y="862"/>
                </a:cubicBezTo>
                <a:close/>
              </a:path>
            </a:pathLst>
          </a:custGeom>
          <a:solidFill>
            <a:srgbClr val="FF6699"/>
          </a:solidFill>
          <a:ln>
            <a:solidFill>
              <a:schemeClr val="tx1"/>
            </a:solidFill>
          </a:ln>
        </p:spPr>
      </p:sp>
      <p:sp>
        <p:nvSpPr>
          <p:cNvPr id="51" name="Shape 2554"/>
          <p:cNvSpPr/>
          <p:nvPr/>
        </p:nvSpPr>
        <p:spPr>
          <a:xfrm>
            <a:off x="4078982" y="2492976"/>
            <a:ext cx="720000" cy="720000"/>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rgbClr val="FF6600"/>
          </a:solidFill>
          <a:ln w="12700">
            <a:solidFill>
              <a:schemeClr val="tx1"/>
            </a:solidFill>
            <a:miter lim="400000"/>
          </a:ln>
        </p:spPr>
        <p:txBody>
          <a:bodyPr lIns="14284" tIns="14284" rIns="14284" bIns="14284" anchor="ctr"/>
          <a:lstStyle/>
          <a:p>
            <a:pPr defTabSz="17139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a:p>
        </p:txBody>
      </p:sp>
      <p:sp>
        <p:nvSpPr>
          <p:cNvPr id="53" name="TextBox 85"/>
          <p:cNvSpPr txBox="1"/>
          <p:nvPr/>
        </p:nvSpPr>
        <p:spPr>
          <a:xfrm>
            <a:off x="5102245" y="3284984"/>
            <a:ext cx="1208985" cy="58477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lvl="0" algn="ctr"/>
            <a:r>
              <a:rPr lang="es-EC" sz="1600" b="1" dirty="0" smtClean="0">
                <a:latin typeface="Andalus" panose="02020603050405020304" pitchFamily="18" charset="-78"/>
                <a:cs typeface="Andalus" panose="02020603050405020304" pitchFamily="18" charset="-78"/>
              </a:rPr>
              <a:t>Alcance:</a:t>
            </a:r>
          </a:p>
          <a:p>
            <a:pPr lvl="0" algn="ctr"/>
            <a:r>
              <a:rPr lang="es-EC" sz="1600" b="1" dirty="0" smtClean="0">
                <a:solidFill>
                  <a:schemeClr val="accent1"/>
                </a:solidFill>
                <a:latin typeface="Andalus" panose="02020603050405020304" pitchFamily="18" charset="-78"/>
                <a:cs typeface="Andalus" panose="02020603050405020304" pitchFamily="18" charset="-78"/>
              </a:rPr>
              <a:t>Exploratoria</a:t>
            </a:r>
          </a:p>
        </p:txBody>
      </p:sp>
      <p:sp>
        <p:nvSpPr>
          <p:cNvPr id="54" name="TextBox 85"/>
          <p:cNvSpPr txBox="1"/>
          <p:nvPr/>
        </p:nvSpPr>
        <p:spPr>
          <a:xfrm>
            <a:off x="1142694" y="908720"/>
            <a:ext cx="2131234" cy="83099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s-EC" sz="1600" b="1" dirty="0" smtClean="0">
                <a:latin typeface="Andalus" panose="02020603050405020304" pitchFamily="18" charset="-78"/>
                <a:cs typeface="Andalus" panose="02020603050405020304" pitchFamily="18" charset="-78"/>
              </a:rPr>
              <a:t>Fuente  de información:</a:t>
            </a:r>
          </a:p>
          <a:p>
            <a:pPr lvl="0" algn="ctr"/>
            <a:r>
              <a:rPr lang="es-EC" sz="1600" b="1" dirty="0" smtClean="0">
                <a:solidFill>
                  <a:schemeClr val="accent1"/>
                </a:solidFill>
                <a:latin typeface="Andalus" panose="02020603050405020304" pitchFamily="18" charset="-78"/>
                <a:cs typeface="Andalus" panose="02020603050405020304" pitchFamily="18" charset="-78"/>
              </a:rPr>
              <a:t>Documental</a:t>
            </a:r>
            <a:endParaRPr lang="es-EC" sz="1600" b="1" dirty="0">
              <a:solidFill>
                <a:schemeClr val="accent1"/>
              </a:solidFill>
              <a:latin typeface="Andalus" panose="02020603050405020304" pitchFamily="18" charset="-78"/>
              <a:cs typeface="Andalus" panose="02020603050405020304" pitchFamily="18" charset="-78"/>
            </a:endParaRPr>
          </a:p>
          <a:p>
            <a:pPr lvl="0" algn="ctr"/>
            <a:r>
              <a:rPr lang="es-EC" sz="1600" b="1" dirty="0" smtClean="0">
                <a:solidFill>
                  <a:schemeClr val="accent1"/>
                </a:solidFill>
                <a:latin typeface="Andalus" panose="02020603050405020304" pitchFamily="18" charset="-78"/>
                <a:cs typeface="Andalus" panose="02020603050405020304" pitchFamily="18" charset="-78"/>
              </a:rPr>
              <a:t>Campo</a:t>
            </a:r>
          </a:p>
        </p:txBody>
      </p:sp>
      <p:sp>
        <p:nvSpPr>
          <p:cNvPr id="55" name="TextBox 85"/>
          <p:cNvSpPr txBox="1"/>
          <p:nvPr/>
        </p:nvSpPr>
        <p:spPr>
          <a:xfrm>
            <a:off x="46534" y="3348281"/>
            <a:ext cx="1381118" cy="58477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s-EC" sz="1600" b="1" dirty="0" smtClean="0">
                <a:latin typeface="Andalus" panose="02020603050405020304" pitchFamily="18" charset="-78"/>
                <a:cs typeface="Andalus" panose="02020603050405020304" pitchFamily="18" charset="-78"/>
              </a:rPr>
              <a:t>Enfoque:</a:t>
            </a:r>
          </a:p>
          <a:p>
            <a:pPr lvl="0" algn="ctr"/>
            <a:r>
              <a:rPr lang="es-EC" sz="1600" b="1" dirty="0" smtClean="0">
                <a:solidFill>
                  <a:schemeClr val="accent1"/>
                </a:solidFill>
                <a:latin typeface="Andalus" panose="02020603050405020304" pitchFamily="18" charset="-78"/>
                <a:cs typeface="Andalus" panose="02020603050405020304" pitchFamily="18" charset="-78"/>
              </a:rPr>
              <a:t>Cuantitativo</a:t>
            </a:r>
          </a:p>
        </p:txBody>
      </p:sp>
      <p:sp>
        <p:nvSpPr>
          <p:cNvPr id="56" name="TextBox 85"/>
          <p:cNvSpPr txBox="1"/>
          <p:nvPr/>
        </p:nvSpPr>
        <p:spPr>
          <a:xfrm>
            <a:off x="46534" y="2556193"/>
            <a:ext cx="1381118" cy="58477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s-EC" sz="1600" b="1" dirty="0" smtClean="0">
                <a:latin typeface="Andalus" panose="02020603050405020304" pitchFamily="18" charset="-78"/>
                <a:cs typeface="Andalus" panose="02020603050405020304" pitchFamily="18" charset="-78"/>
              </a:rPr>
              <a:t>Finalidad:</a:t>
            </a:r>
          </a:p>
          <a:p>
            <a:pPr lvl="0" algn="ctr"/>
            <a:r>
              <a:rPr lang="es-EC" sz="1600" b="1" dirty="0" smtClean="0">
                <a:solidFill>
                  <a:schemeClr val="accent1"/>
                </a:solidFill>
                <a:latin typeface="Andalus" panose="02020603050405020304" pitchFamily="18" charset="-78"/>
                <a:cs typeface="Andalus" panose="02020603050405020304" pitchFamily="18" charset="-78"/>
              </a:rPr>
              <a:t>Básico</a:t>
            </a:r>
          </a:p>
        </p:txBody>
      </p:sp>
      <p:sp>
        <p:nvSpPr>
          <p:cNvPr id="57" name="lightbulb-idea_66298"/>
          <p:cNvSpPr>
            <a:spLocks noChangeAspect="1"/>
          </p:cNvSpPr>
          <p:nvPr/>
        </p:nvSpPr>
        <p:spPr bwMode="auto">
          <a:xfrm>
            <a:off x="1482651" y="2492896"/>
            <a:ext cx="652115" cy="720000"/>
          </a:xfrm>
          <a:custGeom>
            <a:avLst/>
            <a:gdLst>
              <a:gd name="connsiteX0" fmla="*/ 261051 w 522989"/>
              <a:gd name="connsiteY0" fmla="*/ 362763 h 577432"/>
              <a:gd name="connsiteX1" fmla="*/ 288791 w 522989"/>
              <a:gd name="connsiteY1" fmla="*/ 390429 h 577432"/>
              <a:gd name="connsiteX2" fmla="*/ 261051 w 522989"/>
              <a:gd name="connsiteY2" fmla="*/ 418095 h 577432"/>
              <a:gd name="connsiteX3" fmla="*/ 233311 w 522989"/>
              <a:gd name="connsiteY3" fmla="*/ 390429 h 577432"/>
              <a:gd name="connsiteX4" fmla="*/ 261051 w 522989"/>
              <a:gd name="connsiteY4" fmla="*/ 362763 h 577432"/>
              <a:gd name="connsiteX5" fmla="*/ 446328 w 522989"/>
              <a:gd name="connsiteY5" fmla="*/ 358474 h 577432"/>
              <a:gd name="connsiteX6" fmla="*/ 454749 w 522989"/>
              <a:gd name="connsiteY6" fmla="*/ 360086 h 577432"/>
              <a:gd name="connsiteX7" fmla="*/ 483355 w 522989"/>
              <a:gd name="connsiteY7" fmla="*/ 376670 h 577432"/>
              <a:gd name="connsiteX8" fmla="*/ 487969 w 522989"/>
              <a:gd name="connsiteY8" fmla="*/ 391410 h 577432"/>
              <a:gd name="connsiteX9" fmla="*/ 477818 w 522989"/>
              <a:gd name="connsiteY9" fmla="*/ 396938 h 577432"/>
              <a:gd name="connsiteX10" fmla="*/ 472281 w 522989"/>
              <a:gd name="connsiteY10" fmla="*/ 395096 h 577432"/>
              <a:gd name="connsiteX11" fmla="*/ 443675 w 522989"/>
              <a:gd name="connsiteY11" fmla="*/ 378512 h 577432"/>
              <a:gd name="connsiteX12" fmla="*/ 439984 w 522989"/>
              <a:gd name="connsiteY12" fmla="*/ 363772 h 577432"/>
              <a:gd name="connsiteX13" fmla="*/ 446328 w 522989"/>
              <a:gd name="connsiteY13" fmla="*/ 358474 h 577432"/>
              <a:gd name="connsiteX14" fmla="*/ 76344 w 522989"/>
              <a:gd name="connsiteY14" fmla="*/ 358474 h 577432"/>
              <a:gd name="connsiteX15" fmla="*/ 83038 w 522989"/>
              <a:gd name="connsiteY15" fmla="*/ 363772 h 577432"/>
              <a:gd name="connsiteX16" fmla="*/ 79344 w 522989"/>
              <a:gd name="connsiteY16" fmla="*/ 378512 h 577432"/>
              <a:gd name="connsiteX17" fmla="*/ 49796 w 522989"/>
              <a:gd name="connsiteY17" fmla="*/ 395096 h 577432"/>
              <a:gd name="connsiteX18" fmla="*/ 44256 w 522989"/>
              <a:gd name="connsiteY18" fmla="*/ 396938 h 577432"/>
              <a:gd name="connsiteX19" fmla="*/ 35022 w 522989"/>
              <a:gd name="connsiteY19" fmla="*/ 391410 h 577432"/>
              <a:gd name="connsiteX20" fmla="*/ 38716 w 522989"/>
              <a:gd name="connsiteY20" fmla="*/ 376670 h 577432"/>
              <a:gd name="connsiteX21" fmla="*/ 68264 w 522989"/>
              <a:gd name="connsiteY21" fmla="*/ 360086 h 577432"/>
              <a:gd name="connsiteX22" fmla="*/ 76344 w 522989"/>
              <a:gd name="connsiteY22" fmla="*/ 358474 h 577432"/>
              <a:gd name="connsiteX23" fmla="*/ 478723 w 522989"/>
              <a:gd name="connsiteY23" fmla="*/ 249584 h 577432"/>
              <a:gd name="connsiteX24" fmla="*/ 511923 w 522989"/>
              <a:gd name="connsiteY24" fmla="*/ 249584 h 577432"/>
              <a:gd name="connsiteX25" fmla="*/ 522989 w 522989"/>
              <a:gd name="connsiteY25" fmla="*/ 260606 h 577432"/>
              <a:gd name="connsiteX26" fmla="*/ 511923 w 522989"/>
              <a:gd name="connsiteY26" fmla="*/ 271628 h 577432"/>
              <a:gd name="connsiteX27" fmla="*/ 478723 w 522989"/>
              <a:gd name="connsiteY27" fmla="*/ 271628 h 577432"/>
              <a:gd name="connsiteX28" fmla="*/ 467657 w 522989"/>
              <a:gd name="connsiteY28" fmla="*/ 260606 h 577432"/>
              <a:gd name="connsiteX29" fmla="*/ 478723 w 522989"/>
              <a:gd name="connsiteY29" fmla="*/ 249584 h 577432"/>
              <a:gd name="connsiteX30" fmla="*/ 11066 w 522989"/>
              <a:gd name="connsiteY30" fmla="*/ 249584 h 577432"/>
              <a:gd name="connsiteX31" fmla="*/ 44266 w 522989"/>
              <a:gd name="connsiteY31" fmla="*/ 249584 h 577432"/>
              <a:gd name="connsiteX32" fmla="*/ 55332 w 522989"/>
              <a:gd name="connsiteY32" fmla="*/ 260606 h 577432"/>
              <a:gd name="connsiteX33" fmla="*/ 44266 w 522989"/>
              <a:gd name="connsiteY33" fmla="*/ 271628 h 577432"/>
              <a:gd name="connsiteX34" fmla="*/ 11066 w 522989"/>
              <a:gd name="connsiteY34" fmla="*/ 271628 h 577432"/>
              <a:gd name="connsiteX35" fmla="*/ 0 w 522989"/>
              <a:gd name="connsiteY35" fmla="*/ 260606 h 577432"/>
              <a:gd name="connsiteX36" fmla="*/ 11066 w 522989"/>
              <a:gd name="connsiteY36" fmla="*/ 249584 h 577432"/>
              <a:gd name="connsiteX37" fmla="*/ 261050 w 522989"/>
              <a:gd name="connsiteY37" fmla="*/ 167622 h 577432"/>
              <a:gd name="connsiteX38" fmla="*/ 287754 w 522989"/>
              <a:gd name="connsiteY38" fmla="*/ 193402 h 577432"/>
              <a:gd name="connsiteX39" fmla="*/ 287754 w 522989"/>
              <a:gd name="connsiteY39" fmla="*/ 232993 h 577432"/>
              <a:gd name="connsiteX40" fmla="*/ 286833 w 522989"/>
              <a:gd name="connsiteY40" fmla="*/ 248645 h 577432"/>
              <a:gd name="connsiteX41" fmla="*/ 276704 w 522989"/>
              <a:gd name="connsiteY41" fmla="*/ 327828 h 577432"/>
              <a:gd name="connsiteX42" fmla="*/ 261050 w 522989"/>
              <a:gd name="connsiteY42" fmla="*/ 340718 h 577432"/>
              <a:gd name="connsiteX43" fmla="*/ 246317 w 522989"/>
              <a:gd name="connsiteY43" fmla="*/ 327828 h 577432"/>
              <a:gd name="connsiteX44" fmla="*/ 236188 w 522989"/>
              <a:gd name="connsiteY44" fmla="*/ 248645 h 577432"/>
              <a:gd name="connsiteX45" fmla="*/ 234346 w 522989"/>
              <a:gd name="connsiteY45" fmla="*/ 232993 h 577432"/>
              <a:gd name="connsiteX46" fmla="*/ 234346 w 522989"/>
              <a:gd name="connsiteY46" fmla="*/ 193402 h 577432"/>
              <a:gd name="connsiteX47" fmla="*/ 261050 w 522989"/>
              <a:gd name="connsiteY47" fmla="*/ 167622 h 577432"/>
              <a:gd name="connsiteX48" fmla="*/ 261034 w 522989"/>
              <a:gd name="connsiteY48" fmla="*/ 133592 h 577432"/>
              <a:gd name="connsiteX49" fmla="*/ 130076 w 522989"/>
              <a:gd name="connsiteY49" fmla="*/ 258825 h 577432"/>
              <a:gd name="connsiteX50" fmla="*/ 165121 w 522989"/>
              <a:gd name="connsiteY50" fmla="*/ 356433 h 577432"/>
              <a:gd name="connsiteX51" fmla="*/ 190022 w 522989"/>
              <a:gd name="connsiteY51" fmla="*/ 418129 h 577432"/>
              <a:gd name="connsiteX52" fmla="*/ 206622 w 522989"/>
              <a:gd name="connsiteY52" fmla="*/ 442070 h 577432"/>
              <a:gd name="connsiteX53" fmla="*/ 315446 w 522989"/>
              <a:gd name="connsiteY53" fmla="*/ 442070 h 577432"/>
              <a:gd name="connsiteX54" fmla="*/ 332046 w 522989"/>
              <a:gd name="connsiteY54" fmla="*/ 418129 h 577432"/>
              <a:gd name="connsiteX55" fmla="*/ 357869 w 522989"/>
              <a:gd name="connsiteY55" fmla="*/ 357354 h 577432"/>
              <a:gd name="connsiteX56" fmla="*/ 392914 w 522989"/>
              <a:gd name="connsiteY56" fmla="*/ 258825 h 577432"/>
              <a:gd name="connsiteX57" fmla="*/ 261034 w 522989"/>
              <a:gd name="connsiteY57" fmla="*/ 133592 h 577432"/>
              <a:gd name="connsiteX58" fmla="*/ 472281 w 522989"/>
              <a:gd name="connsiteY58" fmla="*/ 126151 h 577432"/>
              <a:gd name="connsiteX59" fmla="*/ 487969 w 522989"/>
              <a:gd name="connsiteY59" fmla="*/ 130757 h 577432"/>
              <a:gd name="connsiteX60" fmla="*/ 483355 w 522989"/>
              <a:gd name="connsiteY60" fmla="*/ 145498 h 577432"/>
              <a:gd name="connsiteX61" fmla="*/ 454749 w 522989"/>
              <a:gd name="connsiteY61" fmla="*/ 162081 h 577432"/>
              <a:gd name="connsiteX62" fmla="*/ 449212 w 522989"/>
              <a:gd name="connsiteY62" fmla="*/ 163924 h 577432"/>
              <a:gd name="connsiteX63" fmla="*/ 439984 w 522989"/>
              <a:gd name="connsiteY63" fmla="*/ 158396 h 577432"/>
              <a:gd name="connsiteX64" fmla="*/ 443675 w 522989"/>
              <a:gd name="connsiteY64" fmla="*/ 142734 h 577432"/>
              <a:gd name="connsiteX65" fmla="*/ 49796 w 522989"/>
              <a:gd name="connsiteY65" fmla="*/ 126151 h 577432"/>
              <a:gd name="connsiteX66" fmla="*/ 79344 w 522989"/>
              <a:gd name="connsiteY66" fmla="*/ 142734 h 577432"/>
              <a:gd name="connsiteX67" fmla="*/ 83038 w 522989"/>
              <a:gd name="connsiteY67" fmla="*/ 158396 h 577432"/>
              <a:gd name="connsiteX68" fmla="*/ 73804 w 522989"/>
              <a:gd name="connsiteY68" fmla="*/ 163924 h 577432"/>
              <a:gd name="connsiteX69" fmla="*/ 68264 w 522989"/>
              <a:gd name="connsiteY69" fmla="*/ 162081 h 577432"/>
              <a:gd name="connsiteX70" fmla="*/ 38716 w 522989"/>
              <a:gd name="connsiteY70" fmla="*/ 145498 h 577432"/>
              <a:gd name="connsiteX71" fmla="*/ 35022 w 522989"/>
              <a:gd name="connsiteY71" fmla="*/ 130757 h 577432"/>
              <a:gd name="connsiteX72" fmla="*/ 49796 w 522989"/>
              <a:gd name="connsiteY72" fmla="*/ 126151 h 577432"/>
              <a:gd name="connsiteX73" fmla="*/ 261034 w 522989"/>
              <a:gd name="connsiteY73" fmla="*/ 88472 h 577432"/>
              <a:gd name="connsiteX74" fmla="*/ 437181 w 522989"/>
              <a:gd name="connsiteY74" fmla="*/ 258825 h 577432"/>
              <a:gd name="connsiteX75" fmla="*/ 394758 w 522989"/>
              <a:gd name="connsiteY75" fmla="*/ 382217 h 577432"/>
              <a:gd name="connsiteX76" fmla="*/ 377236 w 522989"/>
              <a:gd name="connsiteY76" fmla="*/ 418129 h 577432"/>
              <a:gd name="connsiteX77" fmla="*/ 344035 w 522989"/>
              <a:gd name="connsiteY77" fmla="*/ 476141 h 577432"/>
              <a:gd name="connsiteX78" fmla="*/ 341268 w 522989"/>
              <a:gd name="connsiteY78" fmla="*/ 521262 h 577432"/>
              <a:gd name="connsiteX79" fmla="*/ 305301 w 522989"/>
              <a:gd name="connsiteY79" fmla="*/ 559016 h 577432"/>
              <a:gd name="connsiteX80" fmla="*/ 290545 w 522989"/>
              <a:gd name="connsiteY80" fmla="*/ 573749 h 577432"/>
              <a:gd name="connsiteX81" fmla="*/ 278556 w 522989"/>
              <a:gd name="connsiteY81" fmla="*/ 577432 h 577432"/>
              <a:gd name="connsiteX82" fmla="*/ 244434 w 522989"/>
              <a:gd name="connsiteY82" fmla="*/ 577432 h 577432"/>
              <a:gd name="connsiteX83" fmla="*/ 231522 w 522989"/>
              <a:gd name="connsiteY83" fmla="*/ 573749 h 577432"/>
              <a:gd name="connsiteX84" fmla="*/ 217689 w 522989"/>
              <a:gd name="connsiteY84" fmla="*/ 559016 h 577432"/>
              <a:gd name="connsiteX85" fmla="*/ 180799 w 522989"/>
              <a:gd name="connsiteY85" fmla="*/ 521262 h 577432"/>
              <a:gd name="connsiteX86" fmla="*/ 178955 w 522989"/>
              <a:gd name="connsiteY86" fmla="*/ 476141 h 577432"/>
              <a:gd name="connsiteX87" fmla="*/ 145754 w 522989"/>
              <a:gd name="connsiteY87" fmla="*/ 418129 h 577432"/>
              <a:gd name="connsiteX88" fmla="*/ 128232 w 522989"/>
              <a:gd name="connsiteY88" fmla="*/ 382217 h 577432"/>
              <a:gd name="connsiteX89" fmla="*/ 85809 w 522989"/>
              <a:gd name="connsiteY89" fmla="*/ 258825 h 577432"/>
              <a:gd name="connsiteX90" fmla="*/ 261034 w 522989"/>
              <a:gd name="connsiteY90" fmla="*/ 88472 h 577432"/>
              <a:gd name="connsiteX91" fmla="*/ 392070 w 522989"/>
              <a:gd name="connsiteY91" fmla="*/ 35016 h 577432"/>
              <a:gd name="connsiteX92" fmla="*/ 395762 w 522989"/>
              <a:gd name="connsiteY92" fmla="*/ 49759 h 577432"/>
              <a:gd name="connsiteX93" fmla="*/ 379147 w 522989"/>
              <a:gd name="connsiteY93" fmla="*/ 79244 h 577432"/>
              <a:gd name="connsiteX94" fmla="*/ 369917 w 522989"/>
              <a:gd name="connsiteY94" fmla="*/ 84773 h 577432"/>
              <a:gd name="connsiteX95" fmla="*/ 364378 w 522989"/>
              <a:gd name="connsiteY95" fmla="*/ 82930 h 577432"/>
              <a:gd name="connsiteX96" fmla="*/ 360686 w 522989"/>
              <a:gd name="connsiteY96" fmla="*/ 68187 h 577432"/>
              <a:gd name="connsiteX97" fmla="*/ 377301 w 522989"/>
              <a:gd name="connsiteY97" fmla="*/ 38702 h 577432"/>
              <a:gd name="connsiteX98" fmla="*/ 392070 w 522989"/>
              <a:gd name="connsiteY98" fmla="*/ 35016 h 577432"/>
              <a:gd name="connsiteX99" fmla="*/ 131042 w 522989"/>
              <a:gd name="connsiteY99" fmla="*/ 35016 h 577432"/>
              <a:gd name="connsiteX100" fmla="*/ 145759 w 522989"/>
              <a:gd name="connsiteY100" fmla="*/ 38702 h 577432"/>
              <a:gd name="connsiteX101" fmla="*/ 162317 w 522989"/>
              <a:gd name="connsiteY101" fmla="*/ 68187 h 577432"/>
              <a:gd name="connsiteX102" fmla="*/ 158637 w 522989"/>
              <a:gd name="connsiteY102" fmla="*/ 82930 h 577432"/>
              <a:gd name="connsiteX103" fmla="*/ 153118 w 522989"/>
              <a:gd name="connsiteY103" fmla="*/ 84773 h 577432"/>
              <a:gd name="connsiteX104" fmla="*/ 143000 w 522989"/>
              <a:gd name="connsiteY104" fmla="*/ 79244 h 577432"/>
              <a:gd name="connsiteX105" fmla="*/ 126443 w 522989"/>
              <a:gd name="connsiteY105" fmla="*/ 49759 h 577432"/>
              <a:gd name="connsiteX106" fmla="*/ 131042 w 522989"/>
              <a:gd name="connsiteY106" fmla="*/ 35016 h 577432"/>
              <a:gd name="connsiteX107" fmla="*/ 261051 w 522989"/>
              <a:gd name="connsiteY107" fmla="*/ 0 h 577432"/>
              <a:gd name="connsiteX108" fmla="*/ 272073 w 522989"/>
              <a:gd name="connsiteY108" fmla="*/ 11037 h 577432"/>
              <a:gd name="connsiteX109" fmla="*/ 272073 w 522989"/>
              <a:gd name="connsiteY109" fmla="*/ 44147 h 577432"/>
              <a:gd name="connsiteX110" fmla="*/ 261051 w 522989"/>
              <a:gd name="connsiteY110" fmla="*/ 55184 h 577432"/>
              <a:gd name="connsiteX111" fmla="*/ 250029 w 522989"/>
              <a:gd name="connsiteY111" fmla="*/ 44147 h 577432"/>
              <a:gd name="connsiteX112" fmla="*/ 250029 w 522989"/>
              <a:gd name="connsiteY112" fmla="*/ 11037 h 577432"/>
              <a:gd name="connsiteX113" fmla="*/ 261051 w 522989"/>
              <a:gd name="connsiteY113"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522989" h="577432">
                <a:moveTo>
                  <a:pt x="261051" y="362763"/>
                </a:moveTo>
                <a:cubicBezTo>
                  <a:pt x="276371" y="362763"/>
                  <a:pt x="288791" y="375149"/>
                  <a:pt x="288791" y="390429"/>
                </a:cubicBezTo>
                <a:cubicBezTo>
                  <a:pt x="288791" y="405709"/>
                  <a:pt x="276371" y="418095"/>
                  <a:pt x="261051" y="418095"/>
                </a:cubicBezTo>
                <a:cubicBezTo>
                  <a:pt x="245731" y="418095"/>
                  <a:pt x="233311" y="405709"/>
                  <a:pt x="233311" y="390429"/>
                </a:cubicBezTo>
                <a:cubicBezTo>
                  <a:pt x="233311" y="375149"/>
                  <a:pt x="245731" y="362763"/>
                  <a:pt x="261051" y="362763"/>
                </a:cubicBezTo>
                <a:close/>
                <a:moveTo>
                  <a:pt x="446328" y="358474"/>
                </a:moveTo>
                <a:cubicBezTo>
                  <a:pt x="448981" y="357783"/>
                  <a:pt x="451980" y="358243"/>
                  <a:pt x="454749" y="360086"/>
                </a:cubicBezTo>
                <a:lnTo>
                  <a:pt x="483355" y="376670"/>
                </a:lnTo>
                <a:cubicBezTo>
                  <a:pt x="488891" y="379434"/>
                  <a:pt x="490737" y="385883"/>
                  <a:pt x="487969" y="391410"/>
                </a:cubicBezTo>
                <a:cubicBezTo>
                  <a:pt x="486123" y="395096"/>
                  <a:pt x="481509" y="396938"/>
                  <a:pt x="477818" y="396938"/>
                </a:cubicBezTo>
                <a:cubicBezTo>
                  <a:pt x="475973" y="396938"/>
                  <a:pt x="474127" y="396938"/>
                  <a:pt x="472281" y="395096"/>
                </a:cubicBezTo>
                <a:lnTo>
                  <a:pt x="443675" y="378512"/>
                </a:lnTo>
                <a:cubicBezTo>
                  <a:pt x="438139" y="375748"/>
                  <a:pt x="436293" y="369299"/>
                  <a:pt x="439984" y="363772"/>
                </a:cubicBezTo>
                <a:cubicBezTo>
                  <a:pt x="441368" y="361007"/>
                  <a:pt x="443675" y="359165"/>
                  <a:pt x="446328" y="358474"/>
                </a:cubicBezTo>
                <a:close/>
                <a:moveTo>
                  <a:pt x="76344" y="358474"/>
                </a:moveTo>
                <a:cubicBezTo>
                  <a:pt x="79114" y="359165"/>
                  <a:pt x="81653" y="361007"/>
                  <a:pt x="83038" y="363772"/>
                </a:cubicBezTo>
                <a:cubicBezTo>
                  <a:pt x="85808" y="369299"/>
                  <a:pt x="83961" y="375748"/>
                  <a:pt x="79344" y="378512"/>
                </a:cubicBezTo>
                <a:lnTo>
                  <a:pt x="49796" y="395096"/>
                </a:lnTo>
                <a:cubicBezTo>
                  <a:pt x="47949" y="396938"/>
                  <a:pt x="46103" y="396938"/>
                  <a:pt x="44256" y="396938"/>
                </a:cubicBezTo>
                <a:cubicBezTo>
                  <a:pt x="40562" y="396938"/>
                  <a:pt x="36869" y="395096"/>
                  <a:pt x="35022" y="391410"/>
                </a:cubicBezTo>
                <a:cubicBezTo>
                  <a:pt x="32252" y="385883"/>
                  <a:pt x="34099" y="379434"/>
                  <a:pt x="38716" y="376670"/>
                </a:cubicBezTo>
                <a:lnTo>
                  <a:pt x="68264" y="360086"/>
                </a:lnTo>
                <a:cubicBezTo>
                  <a:pt x="70573" y="358243"/>
                  <a:pt x="73574" y="357783"/>
                  <a:pt x="76344" y="358474"/>
                </a:cubicBezTo>
                <a:close/>
                <a:moveTo>
                  <a:pt x="478723" y="249584"/>
                </a:moveTo>
                <a:lnTo>
                  <a:pt x="511923" y="249584"/>
                </a:lnTo>
                <a:cubicBezTo>
                  <a:pt x="517456" y="249584"/>
                  <a:pt x="522989" y="255095"/>
                  <a:pt x="522989" y="260606"/>
                </a:cubicBezTo>
                <a:cubicBezTo>
                  <a:pt x="522989" y="267035"/>
                  <a:pt x="517456" y="271628"/>
                  <a:pt x="511923" y="271628"/>
                </a:cubicBezTo>
                <a:lnTo>
                  <a:pt x="478723" y="271628"/>
                </a:lnTo>
                <a:cubicBezTo>
                  <a:pt x="472268" y="271628"/>
                  <a:pt x="467657" y="267035"/>
                  <a:pt x="467657" y="260606"/>
                </a:cubicBezTo>
                <a:cubicBezTo>
                  <a:pt x="467657" y="255095"/>
                  <a:pt x="472268" y="249584"/>
                  <a:pt x="478723" y="249584"/>
                </a:cubicBezTo>
                <a:close/>
                <a:moveTo>
                  <a:pt x="11066" y="249584"/>
                </a:moveTo>
                <a:lnTo>
                  <a:pt x="44266" y="249584"/>
                </a:lnTo>
                <a:cubicBezTo>
                  <a:pt x="50721" y="249584"/>
                  <a:pt x="55332" y="255095"/>
                  <a:pt x="55332" y="260606"/>
                </a:cubicBezTo>
                <a:cubicBezTo>
                  <a:pt x="55332" y="267035"/>
                  <a:pt x="50721" y="271628"/>
                  <a:pt x="44266" y="271628"/>
                </a:cubicBezTo>
                <a:lnTo>
                  <a:pt x="11066" y="271628"/>
                </a:lnTo>
                <a:cubicBezTo>
                  <a:pt x="4611" y="271628"/>
                  <a:pt x="0" y="267035"/>
                  <a:pt x="0" y="260606"/>
                </a:cubicBezTo>
                <a:cubicBezTo>
                  <a:pt x="0" y="255095"/>
                  <a:pt x="4611" y="249584"/>
                  <a:pt x="11066" y="249584"/>
                </a:cubicBezTo>
                <a:close/>
                <a:moveTo>
                  <a:pt x="261050" y="167622"/>
                </a:moveTo>
                <a:cubicBezTo>
                  <a:pt x="278546" y="167622"/>
                  <a:pt x="287754" y="176829"/>
                  <a:pt x="287754" y="193402"/>
                </a:cubicBezTo>
                <a:lnTo>
                  <a:pt x="287754" y="232993"/>
                </a:lnTo>
                <a:cubicBezTo>
                  <a:pt x="287754" y="237597"/>
                  <a:pt x="287754" y="243121"/>
                  <a:pt x="286833" y="248645"/>
                </a:cubicBezTo>
                <a:lnTo>
                  <a:pt x="276704" y="327828"/>
                </a:lnTo>
                <a:cubicBezTo>
                  <a:pt x="274862" y="337956"/>
                  <a:pt x="270258" y="340718"/>
                  <a:pt x="261050" y="340718"/>
                </a:cubicBezTo>
                <a:cubicBezTo>
                  <a:pt x="252763" y="340718"/>
                  <a:pt x="248158" y="337956"/>
                  <a:pt x="246317" y="327828"/>
                </a:cubicBezTo>
                <a:lnTo>
                  <a:pt x="236188" y="248645"/>
                </a:lnTo>
                <a:cubicBezTo>
                  <a:pt x="235267" y="243121"/>
                  <a:pt x="234346" y="237597"/>
                  <a:pt x="234346" y="232993"/>
                </a:cubicBezTo>
                <a:lnTo>
                  <a:pt x="234346" y="193402"/>
                </a:lnTo>
                <a:cubicBezTo>
                  <a:pt x="234346" y="176829"/>
                  <a:pt x="244475" y="167622"/>
                  <a:pt x="261050" y="167622"/>
                </a:cubicBezTo>
                <a:close/>
                <a:moveTo>
                  <a:pt x="261034" y="133592"/>
                </a:moveTo>
                <a:cubicBezTo>
                  <a:pt x="189099" y="133592"/>
                  <a:pt x="130076" y="189763"/>
                  <a:pt x="130076" y="258825"/>
                </a:cubicBezTo>
                <a:cubicBezTo>
                  <a:pt x="130076" y="305787"/>
                  <a:pt x="148521" y="332491"/>
                  <a:pt x="165121" y="356433"/>
                </a:cubicBezTo>
                <a:cubicBezTo>
                  <a:pt x="178033" y="375771"/>
                  <a:pt x="190022" y="394187"/>
                  <a:pt x="190022" y="418129"/>
                </a:cubicBezTo>
                <a:cubicBezTo>
                  <a:pt x="190022" y="428258"/>
                  <a:pt x="200166" y="437466"/>
                  <a:pt x="206622" y="442070"/>
                </a:cubicBezTo>
                <a:lnTo>
                  <a:pt x="315446" y="442070"/>
                </a:lnTo>
                <a:cubicBezTo>
                  <a:pt x="322824" y="436545"/>
                  <a:pt x="332046" y="428258"/>
                  <a:pt x="332046" y="418129"/>
                </a:cubicBezTo>
                <a:cubicBezTo>
                  <a:pt x="332046" y="394187"/>
                  <a:pt x="344957" y="375771"/>
                  <a:pt x="357869" y="357354"/>
                </a:cubicBezTo>
                <a:cubicBezTo>
                  <a:pt x="374469" y="332491"/>
                  <a:pt x="392914" y="305787"/>
                  <a:pt x="392914" y="258825"/>
                </a:cubicBezTo>
                <a:cubicBezTo>
                  <a:pt x="392914" y="189763"/>
                  <a:pt x="333891" y="133592"/>
                  <a:pt x="261034" y="133592"/>
                </a:cubicBezTo>
                <a:close/>
                <a:moveTo>
                  <a:pt x="472281" y="126151"/>
                </a:moveTo>
                <a:cubicBezTo>
                  <a:pt x="477818" y="123387"/>
                  <a:pt x="484278" y="125229"/>
                  <a:pt x="487969" y="130757"/>
                </a:cubicBezTo>
                <a:cubicBezTo>
                  <a:pt x="490737" y="135364"/>
                  <a:pt x="488891" y="142734"/>
                  <a:pt x="483355" y="145498"/>
                </a:cubicBezTo>
                <a:lnTo>
                  <a:pt x="454749" y="162081"/>
                </a:lnTo>
                <a:cubicBezTo>
                  <a:pt x="452903" y="163002"/>
                  <a:pt x="451057" y="163924"/>
                  <a:pt x="449212" y="163924"/>
                </a:cubicBezTo>
                <a:cubicBezTo>
                  <a:pt x="445521" y="163924"/>
                  <a:pt x="441830" y="162081"/>
                  <a:pt x="439984" y="158396"/>
                </a:cubicBezTo>
                <a:cubicBezTo>
                  <a:pt x="436293" y="152868"/>
                  <a:pt x="438139" y="146419"/>
                  <a:pt x="443675" y="142734"/>
                </a:cubicBezTo>
                <a:close/>
                <a:moveTo>
                  <a:pt x="49796" y="126151"/>
                </a:moveTo>
                <a:lnTo>
                  <a:pt x="79344" y="142734"/>
                </a:lnTo>
                <a:cubicBezTo>
                  <a:pt x="83961" y="146419"/>
                  <a:pt x="85808" y="152868"/>
                  <a:pt x="83038" y="158396"/>
                </a:cubicBezTo>
                <a:cubicBezTo>
                  <a:pt x="81191" y="162081"/>
                  <a:pt x="77498" y="163924"/>
                  <a:pt x="73804" y="163924"/>
                </a:cubicBezTo>
                <a:cubicBezTo>
                  <a:pt x="71957" y="163924"/>
                  <a:pt x="70111" y="163002"/>
                  <a:pt x="68264" y="162081"/>
                </a:cubicBezTo>
                <a:lnTo>
                  <a:pt x="38716" y="145498"/>
                </a:lnTo>
                <a:cubicBezTo>
                  <a:pt x="34099" y="142734"/>
                  <a:pt x="32252" y="135364"/>
                  <a:pt x="35022" y="130757"/>
                </a:cubicBezTo>
                <a:cubicBezTo>
                  <a:pt x="37792" y="125229"/>
                  <a:pt x="45179" y="123387"/>
                  <a:pt x="49796" y="126151"/>
                </a:cubicBezTo>
                <a:close/>
                <a:moveTo>
                  <a:pt x="261034" y="88472"/>
                </a:moveTo>
                <a:cubicBezTo>
                  <a:pt x="357869" y="88472"/>
                  <a:pt x="437181" y="164901"/>
                  <a:pt x="437181" y="258825"/>
                </a:cubicBezTo>
                <a:cubicBezTo>
                  <a:pt x="437181" y="319600"/>
                  <a:pt x="412281" y="355512"/>
                  <a:pt x="394758" y="382217"/>
                </a:cubicBezTo>
                <a:cubicBezTo>
                  <a:pt x="382769" y="398791"/>
                  <a:pt x="377236" y="408000"/>
                  <a:pt x="377236" y="418129"/>
                </a:cubicBezTo>
                <a:cubicBezTo>
                  <a:pt x="377236" y="440229"/>
                  <a:pt x="365247" y="460487"/>
                  <a:pt x="344035" y="476141"/>
                </a:cubicBezTo>
                <a:cubicBezTo>
                  <a:pt x="343113" y="489033"/>
                  <a:pt x="341268" y="521262"/>
                  <a:pt x="341268" y="521262"/>
                </a:cubicBezTo>
                <a:cubicBezTo>
                  <a:pt x="341268" y="529549"/>
                  <a:pt x="336657" y="548887"/>
                  <a:pt x="305301" y="559016"/>
                </a:cubicBezTo>
                <a:cubicBezTo>
                  <a:pt x="301612" y="564541"/>
                  <a:pt x="297001" y="569145"/>
                  <a:pt x="290545" y="573749"/>
                </a:cubicBezTo>
                <a:cubicBezTo>
                  <a:pt x="286856" y="575591"/>
                  <a:pt x="283168" y="577432"/>
                  <a:pt x="278556" y="577432"/>
                </a:cubicBezTo>
                <a:lnTo>
                  <a:pt x="244434" y="577432"/>
                </a:lnTo>
                <a:cubicBezTo>
                  <a:pt x="239822" y="577432"/>
                  <a:pt x="235211" y="575591"/>
                  <a:pt x="231522" y="573749"/>
                </a:cubicBezTo>
                <a:cubicBezTo>
                  <a:pt x="225989" y="569145"/>
                  <a:pt x="221378" y="564541"/>
                  <a:pt x="217689" y="559016"/>
                </a:cubicBezTo>
                <a:cubicBezTo>
                  <a:pt x="186333" y="548887"/>
                  <a:pt x="181722" y="530470"/>
                  <a:pt x="180799" y="521262"/>
                </a:cubicBezTo>
                <a:cubicBezTo>
                  <a:pt x="180799" y="521262"/>
                  <a:pt x="178955" y="489033"/>
                  <a:pt x="178955" y="476141"/>
                </a:cubicBezTo>
                <a:cubicBezTo>
                  <a:pt x="157743" y="460487"/>
                  <a:pt x="145754" y="440229"/>
                  <a:pt x="145754" y="418129"/>
                </a:cubicBezTo>
                <a:cubicBezTo>
                  <a:pt x="145754" y="408000"/>
                  <a:pt x="139299" y="398791"/>
                  <a:pt x="128232" y="382217"/>
                </a:cubicBezTo>
                <a:cubicBezTo>
                  <a:pt x="109787" y="355512"/>
                  <a:pt x="85809" y="319600"/>
                  <a:pt x="85809" y="258825"/>
                </a:cubicBezTo>
                <a:cubicBezTo>
                  <a:pt x="85809" y="164901"/>
                  <a:pt x="164199" y="88472"/>
                  <a:pt x="261034" y="88472"/>
                </a:cubicBezTo>
                <a:close/>
                <a:moveTo>
                  <a:pt x="392070" y="35016"/>
                </a:moveTo>
                <a:cubicBezTo>
                  <a:pt x="397608" y="37780"/>
                  <a:pt x="399454" y="45152"/>
                  <a:pt x="395762" y="49759"/>
                </a:cubicBezTo>
                <a:lnTo>
                  <a:pt x="379147" y="79244"/>
                </a:lnTo>
                <a:cubicBezTo>
                  <a:pt x="377301" y="82930"/>
                  <a:pt x="373609" y="84773"/>
                  <a:pt x="369917" y="84773"/>
                </a:cubicBezTo>
                <a:cubicBezTo>
                  <a:pt x="368071" y="84773"/>
                  <a:pt x="366224" y="83851"/>
                  <a:pt x="364378" y="82930"/>
                </a:cubicBezTo>
                <a:cubicBezTo>
                  <a:pt x="358840" y="80166"/>
                  <a:pt x="356994" y="72794"/>
                  <a:pt x="360686" y="68187"/>
                </a:cubicBezTo>
                <a:lnTo>
                  <a:pt x="377301" y="38702"/>
                </a:lnTo>
                <a:cubicBezTo>
                  <a:pt x="380070" y="34095"/>
                  <a:pt x="386531" y="32252"/>
                  <a:pt x="392070" y="35016"/>
                </a:cubicBezTo>
                <a:close/>
                <a:moveTo>
                  <a:pt x="131042" y="35016"/>
                </a:moveTo>
                <a:cubicBezTo>
                  <a:pt x="135641" y="32252"/>
                  <a:pt x="143000" y="34095"/>
                  <a:pt x="145759" y="38702"/>
                </a:cubicBezTo>
                <a:lnTo>
                  <a:pt x="162317" y="68187"/>
                </a:lnTo>
                <a:cubicBezTo>
                  <a:pt x="165996" y="72794"/>
                  <a:pt x="164156" y="80166"/>
                  <a:pt x="158637" y="82930"/>
                </a:cubicBezTo>
                <a:cubicBezTo>
                  <a:pt x="156798" y="83851"/>
                  <a:pt x="154958" y="84773"/>
                  <a:pt x="153118" y="84773"/>
                </a:cubicBezTo>
                <a:cubicBezTo>
                  <a:pt x="149439" y="84773"/>
                  <a:pt x="145759" y="82930"/>
                  <a:pt x="143000" y="79244"/>
                </a:cubicBezTo>
                <a:lnTo>
                  <a:pt x="126443" y="49759"/>
                </a:lnTo>
                <a:cubicBezTo>
                  <a:pt x="123683" y="45152"/>
                  <a:pt x="125523" y="37780"/>
                  <a:pt x="131042" y="35016"/>
                </a:cubicBezTo>
                <a:close/>
                <a:moveTo>
                  <a:pt x="261051" y="0"/>
                </a:moveTo>
                <a:cubicBezTo>
                  <a:pt x="267480" y="0"/>
                  <a:pt x="272073" y="4598"/>
                  <a:pt x="272073" y="11037"/>
                </a:cubicBezTo>
                <a:lnTo>
                  <a:pt x="272073" y="44147"/>
                </a:lnTo>
                <a:cubicBezTo>
                  <a:pt x="272073" y="50585"/>
                  <a:pt x="267480" y="55184"/>
                  <a:pt x="261051" y="55184"/>
                </a:cubicBezTo>
                <a:cubicBezTo>
                  <a:pt x="255540" y="55184"/>
                  <a:pt x="250029" y="50585"/>
                  <a:pt x="250029" y="44147"/>
                </a:cubicBezTo>
                <a:lnTo>
                  <a:pt x="250029" y="11037"/>
                </a:lnTo>
                <a:cubicBezTo>
                  <a:pt x="250029" y="4598"/>
                  <a:pt x="255540" y="0"/>
                  <a:pt x="261051" y="0"/>
                </a:cubicBezTo>
                <a:close/>
              </a:path>
            </a:pathLst>
          </a:custGeom>
          <a:solidFill>
            <a:srgbClr val="FFFF00"/>
          </a:solidFill>
          <a:ln>
            <a:solidFill>
              <a:schemeClr val="tx1"/>
            </a:solidFill>
          </a:ln>
        </p:spPr>
      </p:sp>
      <p:sp>
        <p:nvSpPr>
          <p:cNvPr id="2" name="1 Rectángulo"/>
          <p:cNvSpPr/>
          <p:nvPr/>
        </p:nvSpPr>
        <p:spPr>
          <a:xfrm>
            <a:off x="6599262" y="1816368"/>
            <a:ext cx="3168352" cy="892552"/>
          </a:xfrm>
          <a:prstGeom prst="rect">
            <a:avLst/>
          </a:prstGeom>
          <a:ln>
            <a:solidFill>
              <a:schemeClr val="bg1"/>
            </a:solidFill>
          </a:ln>
        </p:spPr>
        <p:txBody>
          <a:bodyPr wrap="square">
            <a:spAutoFit/>
          </a:bodyPr>
          <a:lstStyle/>
          <a:p>
            <a:pPr algn="ctr"/>
            <a:r>
              <a:rPr lang="es-EC" sz="1300" dirty="0" smtClean="0">
                <a:latin typeface="Andalus" panose="02020603050405020304" pitchFamily="18" charset="-78"/>
                <a:cs typeface="Andalus" panose="02020603050405020304" pitchFamily="18" charset="-78"/>
              </a:rPr>
              <a:t>La </a:t>
            </a:r>
            <a:r>
              <a:rPr lang="es-EC" sz="1300" dirty="0">
                <a:latin typeface="Andalus" panose="02020603050405020304" pitchFamily="18" charset="-78"/>
                <a:cs typeface="Andalus" panose="02020603050405020304" pitchFamily="18" charset="-78"/>
              </a:rPr>
              <a:t>incidencia de la Expo Moda Atuntaqui en la actividad económica de las Mipymes del sector textil influye en la evolución técnica financiera del </a:t>
            </a:r>
            <a:r>
              <a:rPr lang="es-EC" sz="1300" dirty="0" smtClean="0">
                <a:latin typeface="Andalus" panose="02020603050405020304" pitchFamily="18" charset="-78"/>
                <a:cs typeface="Andalus" panose="02020603050405020304" pitchFamily="18" charset="-78"/>
              </a:rPr>
              <a:t>sector</a:t>
            </a:r>
            <a:endParaRPr lang="es-MX" sz="1300" dirty="0">
              <a:latin typeface="Andalus" panose="02020603050405020304" pitchFamily="18" charset="-78"/>
              <a:cs typeface="Andalus" panose="02020603050405020304" pitchFamily="18" charset="-78"/>
            </a:endParaRPr>
          </a:p>
        </p:txBody>
      </p:sp>
      <p:sp>
        <p:nvSpPr>
          <p:cNvPr id="110" name="îs1í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91E9545-5947-4CFB-AC40-F998F29A9A72}"/>
              </a:ext>
            </a:extLst>
          </p:cNvPr>
          <p:cNvSpPr/>
          <p:nvPr/>
        </p:nvSpPr>
        <p:spPr>
          <a:xfrm>
            <a:off x="7535366" y="1228772"/>
            <a:ext cx="1440160" cy="544044"/>
          </a:xfrm>
          <a:prstGeom prst="roundRect">
            <a:avLst/>
          </a:prstGeom>
          <a:gradFill flip="none" rotWithShape="1">
            <a:gsLst>
              <a:gs pos="0">
                <a:srgbClr val="CC66FF">
                  <a:tint val="66000"/>
                  <a:satMod val="160000"/>
                </a:srgbClr>
              </a:gs>
              <a:gs pos="50000">
                <a:srgbClr val="CC66FF">
                  <a:tint val="44500"/>
                  <a:satMod val="160000"/>
                </a:srgbClr>
              </a:gs>
              <a:gs pos="100000">
                <a:srgbClr val="CC66FF">
                  <a:tint val="23500"/>
                  <a:satMod val="160000"/>
                </a:srgbClr>
              </a:gs>
            </a:gsLst>
            <a:path path="circle">
              <a:fillToRect l="50000" t="50000" r="50000" b="50000"/>
            </a:path>
            <a:tileRect/>
          </a:gradFill>
          <a:ln/>
        </p:spPr>
        <p:style>
          <a:lnRef idx="2">
            <a:schemeClr val="dk1"/>
          </a:lnRef>
          <a:fillRef idx="1">
            <a:schemeClr val="lt1"/>
          </a:fillRef>
          <a:effectRef idx="0">
            <a:schemeClr val="dk1"/>
          </a:effectRef>
          <a:fontRef idx="minor">
            <a:schemeClr val="dk1"/>
          </a:fontRef>
        </p:style>
        <p:txBody>
          <a:bodyPr wrap="square" lIns="91440" tIns="45720" rIns="91440" bIns="45720" rtlCol="0" anchor="ctr">
            <a:normAutofit lnSpcReduction="10000"/>
          </a:bodyPr>
          <a:lstStyle/>
          <a:p>
            <a:pPr algn="ctr"/>
            <a:r>
              <a:rPr lang="en-US" sz="2800" b="1" dirty="0" smtClean="0">
                <a:ln>
                  <a:solidFill>
                    <a:sysClr val="windowText" lastClr="000000"/>
                  </a:solidFill>
                </a:ln>
                <a:solidFill>
                  <a:sysClr val="windowText" lastClr="000000"/>
                </a:solidFill>
              </a:rPr>
              <a:t>H.A</a:t>
            </a:r>
            <a:endParaRPr lang="en-US" sz="2800" b="1" dirty="0">
              <a:ln>
                <a:solidFill>
                  <a:sysClr val="windowText" lastClr="000000"/>
                </a:solidFill>
              </a:ln>
              <a:solidFill>
                <a:sysClr val="windowText" lastClr="000000"/>
              </a:solidFill>
            </a:endParaRPr>
          </a:p>
        </p:txBody>
      </p:sp>
      <p:sp>
        <p:nvSpPr>
          <p:cNvPr id="111" name="îs1ídè">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A91E9545-5947-4CFB-AC40-F998F29A9A72}"/>
              </a:ext>
            </a:extLst>
          </p:cNvPr>
          <p:cNvSpPr/>
          <p:nvPr/>
        </p:nvSpPr>
        <p:spPr>
          <a:xfrm>
            <a:off x="7535366" y="2740940"/>
            <a:ext cx="1440160" cy="544044"/>
          </a:xfrm>
          <a:prstGeom prst="roundRect">
            <a:avLst/>
          </a:prstGeom>
          <a:gradFill flip="none" rotWithShape="1">
            <a:gsLst>
              <a:gs pos="0">
                <a:srgbClr val="FF6699">
                  <a:tint val="66000"/>
                  <a:satMod val="160000"/>
                </a:srgbClr>
              </a:gs>
              <a:gs pos="50000">
                <a:srgbClr val="FF6699">
                  <a:tint val="44500"/>
                  <a:satMod val="160000"/>
                </a:srgbClr>
              </a:gs>
              <a:gs pos="100000">
                <a:srgbClr val="FF6699">
                  <a:tint val="23500"/>
                  <a:satMod val="160000"/>
                </a:srgbClr>
              </a:gs>
            </a:gsLst>
            <a:path path="circle">
              <a:fillToRect l="50000" t="50000" r="50000" b="50000"/>
            </a:path>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r>
              <a:rPr lang="en-US" sz="2800" b="1" dirty="0" smtClean="0">
                <a:ln>
                  <a:solidFill>
                    <a:sysClr val="windowText" lastClr="000000"/>
                  </a:solidFill>
                </a:ln>
                <a:solidFill>
                  <a:sysClr val="windowText" lastClr="000000"/>
                </a:solidFill>
              </a:rPr>
              <a:t>H.N</a:t>
            </a:r>
            <a:endParaRPr lang="en-US" sz="2800" b="1" dirty="0">
              <a:ln>
                <a:solidFill>
                  <a:sysClr val="windowText" lastClr="000000"/>
                </a:solidFill>
              </a:ln>
              <a:solidFill>
                <a:sysClr val="windowText" lastClr="000000"/>
              </a:solidFill>
            </a:endParaRPr>
          </a:p>
        </p:txBody>
      </p:sp>
      <p:sp>
        <p:nvSpPr>
          <p:cNvPr id="112" name="111 Rectángulo"/>
          <p:cNvSpPr/>
          <p:nvPr/>
        </p:nvSpPr>
        <p:spPr>
          <a:xfrm>
            <a:off x="6599262" y="3400544"/>
            <a:ext cx="3168352" cy="892552"/>
          </a:xfrm>
          <a:prstGeom prst="rect">
            <a:avLst/>
          </a:prstGeom>
          <a:ln>
            <a:solidFill>
              <a:schemeClr val="bg1"/>
            </a:solidFill>
          </a:ln>
        </p:spPr>
        <p:txBody>
          <a:bodyPr wrap="square">
            <a:spAutoFit/>
          </a:bodyPr>
          <a:lstStyle/>
          <a:p>
            <a:pPr algn="ctr"/>
            <a:r>
              <a:rPr lang="es-EC" sz="1300" dirty="0" smtClean="0">
                <a:latin typeface="Andalus" panose="02020603050405020304" pitchFamily="18" charset="-78"/>
                <a:cs typeface="Andalus" panose="02020603050405020304" pitchFamily="18" charset="-78"/>
              </a:rPr>
              <a:t>La </a:t>
            </a:r>
            <a:r>
              <a:rPr lang="es-EC" sz="1300" dirty="0">
                <a:latin typeface="Andalus" panose="02020603050405020304" pitchFamily="18" charset="-78"/>
                <a:cs typeface="Andalus" panose="02020603050405020304" pitchFamily="18" charset="-78"/>
              </a:rPr>
              <a:t>incidencia de la Expo Moda Atuntaqui en la actividad económica de las Mipymes del sector </a:t>
            </a:r>
            <a:r>
              <a:rPr lang="es-EC" sz="1300" dirty="0" smtClean="0">
                <a:latin typeface="Andalus" panose="02020603050405020304" pitchFamily="18" charset="-78"/>
                <a:cs typeface="Andalus" panose="02020603050405020304" pitchFamily="18" charset="-78"/>
              </a:rPr>
              <a:t>textil no influye </a:t>
            </a:r>
            <a:r>
              <a:rPr lang="es-EC" sz="1300" dirty="0">
                <a:latin typeface="Andalus" panose="02020603050405020304" pitchFamily="18" charset="-78"/>
                <a:cs typeface="Andalus" panose="02020603050405020304" pitchFamily="18" charset="-78"/>
              </a:rPr>
              <a:t>en la evolución técnica financiera del </a:t>
            </a:r>
            <a:r>
              <a:rPr lang="es-EC" sz="1300" dirty="0" smtClean="0">
                <a:latin typeface="Andalus" panose="02020603050405020304" pitchFamily="18" charset="-78"/>
                <a:cs typeface="Andalus" panose="02020603050405020304" pitchFamily="18" charset="-78"/>
              </a:rPr>
              <a:t>sector</a:t>
            </a:r>
            <a:endParaRPr lang="es-MX" sz="1300" dirty="0">
              <a:latin typeface="Andalus" panose="02020603050405020304" pitchFamily="18" charset="-78"/>
              <a:cs typeface="Andalus" panose="02020603050405020304" pitchFamily="18" charset="-78"/>
            </a:endParaRPr>
          </a:p>
        </p:txBody>
      </p:sp>
      <p:grpSp>
        <p:nvGrpSpPr>
          <p:cNvPr id="123" name="a5ad034c-7914-47d2-9e01-4525aadf4bb5" descr="7g4AAB+LCAAAAAAABADtVcGO0zAQ/RcDt1Il1u4CuTWLChUCKloBq1UPJpk2RolTOc6qu1X+fe0mTu0mKSkSAgrNpbHfeN57M/Fs0VNxvwbkoVlCuHhNyYqTZCIgQQM0CZHH8jgeIJ+ykLLVG57m6wx5t9s6zNz5QkX0mcQ5qFhGBSVx+eo18Br2njKa5EkFc4aOXCIbY8l1ykUahjGYsAkTwO/qDK5a2/2fCS4TjFOeECETbp3iGaq2kHd1MXQKFRzCRgYN0LykpflU9JQBrTrVhpI5TTNBU7aPmBLpG0hKLWIPgvZQSQu4oAGJRzFdsQSYYuynQqTK/7cppw8pE/a21AciiOT+O4B1ZeCMPsiESxJnoG2IyBo+yERa3W7BlWGfICaC3lkIa81FRa2rBik7DmED6+RF7ebeHalVsrZMLgadBs1hI06zVEWYfrYVv0vMjo46wKReUTiNt7blp7riINhU83G5zEB8nQIPJBv/3rJffQeXTcy+Ish7biBuuk9xmhjrFHeI6zw2vnprb7jS2vZ+M/umR326Gq1pfFvhFi2lqy+s6zRO+Y8vLA1r7EsnaADzCBLQmDllYsRCyTbU/vqcriLBIMu0gd++QyCMMO+lQuVZJM98MpY//9pxkFbqFG23lk7Y99Y6wPfpzl1IsydHgeqTirnREQ2dmv6xGjfKqnlaxSwXj3yFv00dPumGOSbuaKf+4aP1ApujFf9zoxX3Ga2432jF1o2H/97Riv+P1l81Wrv6zeybHvXparRzGq0vrNF65V6+Go9bRys+y9GKz3m09hW3kM8jgko/De4OAAA=">
            <a:extLst>
              <a:ext uri="{FF2B5EF4-FFF2-40B4-BE49-F238E27FC236}">
                <a16:creationId xmlns="" xmlns:lc="http://schemas.openxmlformats.org/drawingml/2006/lockedCanvas" xmlns:a16="http://schemas.microsoft.com/office/drawing/2014/main" xmlns:p14="http://schemas.microsoft.com/office/powerpoint/2010/main" id="{048D12E7-DEE5-46FE-86DE-CC16AF30F0B1}"/>
              </a:ext>
            </a:extLst>
          </p:cNvPr>
          <p:cNvGrpSpPr>
            <a:grpSpLocks noChangeAspect="1"/>
          </p:cNvGrpSpPr>
          <p:nvPr/>
        </p:nvGrpSpPr>
        <p:grpSpPr>
          <a:xfrm>
            <a:off x="9789950" y="885387"/>
            <a:ext cx="2013881" cy="3047669"/>
            <a:chOff x="4179702" y="2557197"/>
            <a:chExt cx="2349111" cy="2938568"/>
          </a:xfrm>
        </p:grpSpPr>
        <p:sp>
          <p:nvSpPr>
            <p:cNvPr id="124" name="ExtraShape1">
              <a:extLst>
                <a:ext uri="{FF2B5EF4-FFF2-40B4-BE49-F238E27FC236}">
                  <a16:creationId xmlns="" xmlns:lc="http://schemas.openxmlformats.org/drawingml/2006/lockedCanvas" xmlns:a16="http://schemas.microsoft.com/office/drawing/2014/main" xmlns:p14="http://schemas.microsoft.com/office/powerpoint/2010/main" id="{ACD99213-6DAE-4EDE-9159-9BAE16F73536}"/>
                </a:ext>
              </a:extLst>
            </p:cNvPr>
            <p:cNvSpPr/>
            <p:nvPr/>
          </p:nvSpPr>
          <p:spPr bwMode="auto">
            <a:xfrm>
              <a:off x="4930314" y="2936134"/>
              <a:ext cx="711412" cy="952420"/>
            </a:xfrm>
            <a:custGeom>
              <a:avLst/>
              <a:gdLst>
                <a:gd name="T0" fmla="*/ 121 w 121"/>
                <a:gd name="T1" fmla="*/ 1 h 163"/>
                <a:gd name="T2" fmla="*/ 94 w 121"/>
                <a:gd name="T3" fmla="*/ 4 h 163"/>
                <a:gd name="T4" fmla="*/ 79 w 121"/>
                <a:gd name="T5" fmla="*/ 17 h 163"/>
                <a:gd name="T6" fmla="*/ 72 w 121"/>
                <a:gd name="T7" fmla="*/ 33 h 163"/>
                <a:gd name="T8" fmla="*/ 46 w 121"/>
                <a:gd name="T9" fmla="*/ 50 h 163"/>
                <a:gd name="T10" fmla="*/ 40 w 121"/>
                <a:gd name="T11" fmla="*/ 58 h 163"/>
                <a:gd name="T12" fmla="*/ 38 w 121"/>
                <a:gd name="T13" fmla="*/ 69 h 163"/>
                <a:gd name="T14" fmla="*/ 32 w 121"/>
                <a:gd name="T15" fmla="*/ 82 h 163"/>
                <a:gd name="T16" fmla="*/ 24 w 121"/>
                <a:gd name="T17" fmla="*/ 88 h 163"/>
                <a:gd name="T18" fmla="*/ 24 w 121"/>
                <a:gd name="T19" fmla="*/ 155 h 163"/>
                <a:gd name="T20" fmla="*/ 65 w 121"/>
                <a:gd name="T21" fmla="*/ 155 h 163"/>
                <a:gd name="T22" fmla="*/ 86 w 121"/>
                <a:gd name="T23" fmla="*/ 131 h 163"/>
                <a:gd name="T24" fmla="*/ 121 w 121"/>
                <a:gd name="T25" fmla="*/ 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63">
                  <a:moveTo>
                    <a:pt x="121" y="1"/>
                  </a:moveTo>
                  <a:cubicBezTo>
                    <a:pt x="112" y="0"/>
                    <a:pt x="102" y="1"/>
                    <a:pt x="94" y="4"/>
                  </a:cubicBezTo>
                  <a:cubicBezTo>
                    <a:pt x="87" y="7"/>
                    <a:pt x="82" y="11"/>
                    <a:pt x="79" y="17"/>
                  </a:cubicBezTo>
                  <a:cubicBezTo>
                    <a:pt x="76" y="22"/>
                    <a:pt x="74" y="28"/>
                    <a:pt x="72" y="33"/>
                  </a:cubicBezTo>
                  <a:cubicBezTo>
                    <a:pt x="67" y="43"/>
                    <a:pt x="54" y="43"/>
                    <a:pt x="46" y="50"/>
                  </a:cubicBezTo>
                  <a:cubicBezTo>
                    <a:pt x="44" y="52"/>
                    <a:pt x="41" y="55"/>
                    <a:pt x="40" y="58"/>
                  </a:cubicBezTo>
                  <a:cubicBezTo>
                    <a:pt x="38" y="61"/>
                    <a:pt x="38" y="65"/>
                    <a:pt x="38" y="69"/>
                  </a:cubicBezTo>
                  <a:cubicBezTo>
                    <a:pt x="38" y="74"/>
                    <a:pt x="37" y="79"/>
                    <a:pt x="32" y="82"/>
                  </a:cubicBezTo>
                  <a:cubicBezTo>
                    <a:pt x="29" y="84"/>
                    <a:pt x="26" y="86"/>
                    <a:pt x="24" y="88"/>
                  </a:cubicBezTo>
                  <a:cubicBezTo>
                    <a:pt x="3" y="104"/>
                    <a:pt x="0" y="139"/>
                    <a:pt x="24" y="155"/>
                  </a:cubicBezTo>
                  <a:cubicBezTo>
                    <a:pt x="36" y="163"/>
                    <a:pt x="53" y="163"/>
                    <a:pt x="65" y="155"/>
                  </a:cubicBezTo>
                  <a:cubicBezTo>
                    <a:pt x="73" y="150"/>
                    <a:pt x="82" y="141"/>
                    <a:pt x="86" y="131"/>
                  </a:cubicBezTo>
                  <a:lnTo>
                    <a:pt x="121" y="1"/>
                  </a:lnTo>
                  <a:close/>
                </a:path>
              </a:pathLst>
            </a:custGeom>
            <a:solidFill>
              <a:srgbClr val="993300"/>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25" name="ExtraShape2">
              <a:extLst>
                <a:ext uri="{FF2B5EF4-FFF2-40B4-BE49-F238E27FC236}">
                  <a16:creationId xmlns="" xmlns:lc="http://schemas.openxmlformats.org/drawingml/2006/lockedCanvas" xmlns:a16="http://schemas.microsoft.com/office/drawing/2014/main" xmlns:p14="http://schemas.microsoft.com/office/powerpoint/2010/main" id="{5FE6C36B-6EC4-4AA9-A8CA-E51E43773DA0}"/>
                </a:ext>
              </a:extLst>
            </p:cNvPr>
            <p:cNvSpPr/>
            <p:nvPr/>
          </p:nvSpPr>
          <p:spPr bwMode="auto">
            <a:xfrm>
              <a:off x="4384415" y="2655925"/>
              <a:ext cx="146638" cy="152446"/>
            </a:xfrm>
            <a:custGeom>
              <a:avLst/>
              <a:gdLst>
                <a:gd name="T0" fmla="*/ 23 w 25"/>
                <a:gd name="T1" fmla="*/ 10 h 26"/>
                <a:gd name="T2" fmla="*/ 9 w 25"/>
                <a:gd name="T3" fmla="*/ 26 h 26"/>
                <a:gd name="T4" fmla="*/ 0 w 25"/>
                <a:gd name="T5" fmla="*/ 19 h 26"/>
                <a:gd name="T6" fmla="*/ 14 w 25"/>
                <a:gd name="T7" fmla="*/ 3 h 26"/>
                <a:gd name="T8" fmla="*/ 22 w 25"/>
                <a:gd name="T9" fmla="*/ 2 h 26"/>
                <a:gd name="T10" fmla="*/ 22 w 25"/>
                <a:gd name="T11" fmla="*/ 2 h 26"/>
                <a:gd name="T12" fmla="*/ 23 w 25"/>
                <a:gd name="T13" fmla="*/ 10 h 26"/>
              </a:gdLst>
              <a:ahLst/>
              <a:cxnLst>
                <a:cxn ang="0">
                  <a:pos x="T0" y="T1"/>
                </a:cxn>
                <a:cxn ang="0">
                  <a:pos x="T2" y="T3"/>
                </a:cxn>
                <a:cxn ang="0">
                  <a:pos x="T4" y="T5"/>
                </a:cxn>
                <a:cxn ang="0">
                  <a:pos x="T6" y="T7"/>
                </a:cxn>
                <a:cxn ang="0">
                  <a:pos x="T8" y="T9"/>
                </a:cxn>
                <a:cxn ang="0">
                  <a:pos x="T10" y="T11"/>
                </a:cxn>
                <a:cxn ang="0">
                  <a:pos x="T12" y="T13"/>
                </a:cxn>
              </a:cxnLst>
              <a:rect l="0" t="0" r="r" b="b"/>
              <a:pathLst>
                <a:path w="25" h="26">
                  <a:moveTo>
                    <a:pt x="23" y="10"/>
                  </a:moveTo>
                  <a:cubicBezTo>
                    <a:pt x="9" y="26"/>
                    <a:pt x="9" y="26"/>
                    <a:pt x="9" y="26"/>
                  </a:cubicBezTo>
                  <a:cubicBezTo>
                    <a:pt x="0" y="19"/>
                    <a:pt x="0" y="19"/>
                    <a:pt x="0" y="19"/>
                  </a:cubicBezTo>
                  <a:cubicBezTo>
                    <a:pt x="14" y="3"/>
                    <a:pt x="14" y="3"/>
                    <a:pt x="14" y="3"/>
                  </a:cubicBezTo>
                  <a:cubicBezTo>
                    <a:pt x="16" y="0"/>
                    <a:pt x="20" y="0"/>
                    <a:pt x="22" y="2"/>
                  </a:cubicBezTo>
                  <a:cubicBezTo>
                    <a:pt x="22" y="2"/>
                    <a:pt x="22" y="2"/>
                    <a:pt x="22" y="2"/>
                  </a:cubicBezTo>
                  <a:cubicBezTo>
                    <a:pt x="25" y="4"/>
                    <a:pt x="25" y="8"/>
                    <a:pt x="23" y="10"/>
                  </a:cubicBez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26" name="ExtraShape3">
              <a:extLst>
                <a:ext uri="{FF2B5EF4-FFF2-40B4-BE49-F238E27FC236}">
                  <a16:creationId xmlns="" xmlns:lc="http://schemas.openxmlformats.org/drawingml/2006/lockedCanvas" xmlns:a16="http://schemas.microsoft.com/office/drawing/2014/main" xmlns:p14="http://schemas.microsoft.com/office/powerpoint/2010/main" id="{8B0373A2-DBB8-4C6B-9F1B-18FBC33670CE}"/>
                </a:ext>
              </a:extLst>
            </p:cNvPr>
            <p:cNvSpPr/>
            <p:nvPr/>
          </p:nvSpPr>
          <p:spPr bwMode="auto">
            <a:xfrm>
              <a:off x="4278428" y="2557197"/>
              <a:ext cx="418136" cy="438462"/>
            </a:xfrm>
            <a:custGeom>
              <a:avLst/>
              <a:gdLst>
                <a:gd name="T0" fmla="*/ 0 w 288"/>
                <a:gd name="T1" fmla="*/ 261 h 302"/>
                <a:gd name="T2" fmla="*/ 41 w 288"/>
                <a:gd name="T3" fmla="*/ 302 h 302"/>
                <a:gd name="T4" fmla="*/ 288 w 288"/>
                <a:gd name="T5" fmla="*/ 44 h 302"/>
                <a:gd name="T6" fmla="*/ 243 w 288"/>
                <a:gd name="T7" fmla="*/ 0 h 302"/>
                <a:gd name="T8" fmla="*/ 0 w 288"/>
                <a:gd name="T9" fmla="*/ 261 h 302"/>
              </a:gdLst>
              <a:ahLst/>
              <a:cxnLst>
                <a:cxn ang="0">
                  <a:pos x="T0" y="T1"/>
                </a:cxn>
                <a:cxn ang="0">
                  <a:pos x="T2" y="T3"/>
                </a:cxn>
                <a:cxn ang="0">
                  <a:pos x="T4" y="T5"/>
                </a:cxn>
                <a:cxn ang="0">
                  <a:pos x="T6" y="T7"/>
                </a:cxn>
                <a:cxn ang="0">
                  <a:pos x="T8" y="T9"/>
                </a:cxn>
              </a:cxnLst>
              <a:rect l="0" t="0" r="r" b="b"/>
              <a:pathLst>
                <a:path w="288" h="302">
                  <a:moveTo>
                    <a:pt x="0" y="261"/>
                  </a:moveTo>
                  <a:lnTo>
                    <a:pt x="41" y="302"/>
                  </a:lnTo>
                  <a:lnTo>
                    <a:pt x="288" y="44"/>
                  </a:lnTo>
                  <a:lnTo>
                    <a:pt x="243" y="0"/>
                  </a:lnTo>
                  <a:lnTo>
                    <a:pt x="0" y="261"/>
                  </a:ln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27" name="ExtraShape4">
              <a:extLst>
                <a:ext uri="{FF2B5EF4-FFF2-40B4-BE49-F238E27FC236}">
                  <a16:creationId xmlns="" xmlns:lc="http://schemas.openxmlformats.org/drawingml/2006/lockedCanvas" xmlns:a16="http://schemas.microsoft.com/office/drawing/2014/main" xmlns:p14="http://schemas.microsoft.com/office/powerpoint/2010/main" id="{95783992-E1A7-4A26-BB5D-A59E57E6D31F}"/>
                </a:ext>
              </a:extLst>
            </p:cNvPr>
            <p:cNvSpPr/>
            <p:nvPr/>
          </p:nvSpPr>
          <p:spPr bwMode="auto">
            <a:xfrm>
              <a:off x="4355378" y="2843215"/>
              <a:ext cx="329573" cy="403618"/>
            </a:xfrm>
            <a:custGeom>
              <a:avLst/>
              <a:gdLst>
                <a:gd name="T0" fmla="*/ 56 w 56"/>
                <a:gd name="T1" fmla="*/ 56 h 69"/>
                <a:gd name="T2" fmla="*/ 23 w 56"/>
                <a:gd name="T3" fmla="*/ 0 h 69"/>
                <a:gd name="T4" fmla="*/ 0 w 56"/>
                <a:gd name="T5" fmla="*/ 21 h 69"/>
                <a:gd name="T6" fmla="*/ 26 w 56"/>
                <a:gd name="T7" fmla="*/ 69 h 69"/>
                <a:gd name="T8" fmla="*/ 56 w 56"/>
                <a:gd name="T9" fmla="*/ 56 h 69"/>
              </a:gdLst>
              <a:ahLst/>
              <a:cxnLst>
                <a:cxn ang="0">
                  <a:pos x="T0" y="T1"/>
                </a:cxn>
                <a:cxn ang="0">
                  <a:pos x="T2" y="T3"/>
                </a:cxn>
                <a:cxn ang="0">
                  <a:pos x="T4" y="T5"/>
                </a:cxn>
                <a:cxn ang="0">
                  <a:pos x="T6" y="T7"/>
                </a:cxn>
                <a:cxn ang="0">
                  <a:pos x="T8" y="T9"/>
                </a:cxn>
              </a:cxnLst>
              <a:rect l="0" t="0" r="r" b="b"/>
              <a:pathLst>
                <a:path w="56" h="69">
                  <a:moveTo>
                    <a:pt x="56" y="56"/>
                  </a:moveTo>
                  <a:cubicBezTo>
                    <a:pt x="43" y="39"/>
                    <a:pt x="32" y="20"/>
                    <a:pt x="23" y="0"/>
                  </a:cubicBezTo>
                  <a:cubicBezTo>
                    <a:pt x="13" y="5"/>
                    <a:pt x="5" y="12"/>
                    <a:pt x="0" y="21"/>
                  </a:cubicBezTo>
                  <a:cubicBezTo>
                    <a:pt x="8" y="37"/>
                    <a:pt x="16" y="53"/>
                    <a:pt x="26" y="69"/>
                  </a:cubicBezTo>
                  <a:cubicBezTo>
                    <a:pt x="35" y="66"/>
                    <a:pt x="46" y="62"/>
                    <a:pt x="56" y="56"/>
                  </a:cubicBez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28" name="ExtraShape5">
              <a:extLst>
                <a:ext uri="{FF2B5EF4-FFF2-40B4-BE49-F238E27FC236}">
                  <a16:creationId xmlns="" xmlns:lc="http://schemas.openxmlformats.org/drawingml/2006/lockedCanvas" xmlns:a16="http://schemas.microsoft.com/office/drawing/2014/main" xmlns:p14="http://schemas.microsoft.com/office/powerpoint/2010/main" id="{59B27156-0253-4487-96FB-0807FAF0EF2E}"/>
                </a:ext>
              </a:extLst>
            </p:cNvPr>
            <p:cNvSpPr/>
            <p:nvPr/>
          </p:nvSpPr>
          <p:spPr bwMode="auto">
            <a:xfrm>
              <a:off x="4478786" y="3053734"/>
              <a:ext cx="1151326" cy="1103415"/>
            </a:xfrm>
            <a:custGeom>
              <a:avLst/>
              <a:gdLst>
                <a:gd name="T0" fmla="*/ 195 w 196"/>
                <a:gd name="T1" fmla="*/ 147 h 189"/>
                <a:gd name="T2" fmla="*/ 28 w 196"/>
                <a:gd name="T3" fmla="*/ 0 h 189"/>
                <a:gd name="T4" fmla="*/ 0 w 196"/>
                <a:gd name="T5" fmla="*/ 30 h 189"/>
                <a:gd name="T6" fmla="*/ 182 w 196"/>
                <a:gd name="T7" fmla="*/ 189 h 189"/>
                <a:gd name="T8" fmla="*/ 195 w 196"/>
                <a:gd name="T9" fmla="*/ 147 h 189"/>
              </a:gdLst>
              <a:ahLst/>
              <a:cxnLst>
                <a:cxn ang="0">
                  <a:pos x="T0" y="T1"/>
                </a:cxn>
                <a:cxn ang="0">
                  <a:pos x="T2" y="T3"/>
                </a:cxn>
                <a:cxn ang="0">
                  <a:pos x="T4" y="T5"/>
                </a:cxn>
                <a:cxn ang="0">
                  <a:pos x="T6" y="T7"/>
                </a:cxn>
                <a:cxn ang="0">
                  <a:pos x="T8" y="T9"/>
                </a:cxn>
              </a:cxnLst>
              <a:rect l="0" t="0" r="r" b="b"/>
              <a:pathLst>
                <a:path w="196" h="189">
                  <a:moveTo>
                    <a:pt x="195" y="147"/>
                  </a:moveTo>
                  <a:cubicBezTo>
                    <a:pt x="125" y="117"/>
                    <a:pt x="66" y="65"/>
                    <a:pt x="28" y="0"/>
                  </a:cubicBezTo>
                  <a:cubicBezTo>
                    <a:pt x="15" y="7"/>
                    <a:pt x="4" y="17"/>
                    <a:pt x="0" y="30"/>
                  </a:cubicBezTo>
                  <a:cubicBezTo>
                    <a:pt x="41" y="102"/>
                    <a:pt x="106" y="159"/>
                    <a:pt x="182" y="189"/>
                  </a:cubicBezTo>
                  <a:cubicBezTo>
                    <a:pt x="193" y="176"/>
                    <a:pt x="196" y="162"/>
                    <a:pt x="195" y="147"/>
                  </a:cubicBezTo>
                  <a:close/>
                </a:path>
              </a:pathLst>
            </a:custGeom>
            <a:solidFill>
              <a:srgbClr val="00B0F0"/>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29" name="ExtraShape6">
              <a:extLst>
                <a:ext uri="{FF2B5EF4-FFF2-40B4-BE49-F238E27FC236}">
                  <a16:creationId xmlns="" xmlns:lc="http://schemas.openxmlformats.org/drawingml/2006/lockedCanvas" xmlns:a16="http://schemas.microsoft.com/office/drawing/2014/main" xmlns:p14="http://schemas.microsoft.com/office/powerpoint/2010/main" id="{FCC95944-15B9-4BC2-B988-023F918C9A91}"/>
                </a:ext>
              </a:extLst>
            </p:cNvPr>
            <p:cNvSpPr/>
            <p:nvPr/>
          </p:nvSpPr>
          <p:spPr bwMode="auto">
            <a:xfrm>
              <a:off x="4179702" y="2661731"/>
              <a:ext cx="376032" cy="362965"/>
            </a:xfrm>
            <a:custGeom>
              <a:avLst/>
              <a:gdLst>
                <a:gd name="T0" fmla="*/ 61 w 64"/>
                <a:gd name="T1" fmla="*/ 26 h 62"/>
                <a:gd name="T2" fmla="*/ 45 w 64"/>
                <a:gd name="T3" fmla="*/ 12 h 62"/>
                <a:gd name="T4" fmla="*/ 15 w 64"/>
                <a:gd name="T5" fmla="*/ 46 h 62"/>
                <a:gd name="T6" fmla="*/ 31 w 64"/>
                <a:gd name="T7" fmla="*/ 60 h 62"/>
                <a:gd name="T8" fmla="*/ 40 w 64"/>
                <a:gd name="T9" fmla="*/ 60 h 62"/>
                <a:gd name="T10" fmla="*/ 40 w 64"/>
                <a:gd name="T11" fmla="*/ 53 h 62"/>
                <a:gd name="T12" fmla="*/ 47 w 64"/>
                <a:gd name="T13" fmla="*/ 51 h 62"/>
                <a:gd name="T14" fmla="*/ 47 w 64"/>
                <a:gd name="T15" fmla="*/ 44 h 62"/>
                <a:gd name="T16" fmla="*/ 54 w 64"/>
                <a:gd name="T17" fmla="*/ 43 h 62"/>
                <a:gd name="T18" fmla="*/ 55 w 64"/>
                <a:gd name="T19" fmla="*/ 36 h 62"/>
                <a:gd name="T20" fmla="*/ 62 w 64"/>
                <a:gd name="T21" fmla="*/ 35 h 62"/>
                <a:gd name="T22" fmla="*/ 61 w 64"/>
                <a:gd name="T23"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2">
                  <a:moveTo>
                    <a:pt x="61" y="26"/>
                  </a:moveTo>
                  <a:cubicBezTo>
                    <a:pt x="45" y="12"/>
                    <a:pt x="45" y="12"/>
                    <a:pt x="45" y="12"/>
                  </a:cubicBezTo>
                  <a:cubicBezTo>
                    <a:pt x="31" y="0"/>
                    <a:pt x="0" y="32"/>
                    <a:pt x="15" y="46"/>
                  </a:cubicBezTo>
                  <a:cubicBezTo>
                    <a:pt x="31" y="60"/>
                    <a:pt x="31" y="60"/>
                    <a:pt x="31" y="60"/>
                  </a:cubicBezTo>
                  <a:cubicBezTo>
                    <a:pt x="34" y="62"/>
                    <a:pt x="38" y="62"/>
                    <a:pt x="40" y="60"/>
                  </a:cubicBezTo>
                  <a:cubicBezTo>
                    <a:pt x="41" y="58"/>
                    <a:pt x="41" y="55"/>
                    <a:pt x="40" y="53"/>
                  </a:cubicBezTo>
                  <a:cubicBezTo>
                    <a:pt x="42" y="54"/>
                    <a:pt x="45" y="53"/>
                    <a:pt x="47" y="51"/>
                  </a:cubicBezTo>
                  <a:cubicBezTo>
                    <a:pt x="49" y="49"/>
                    <a:pt x="49" y="46"/>
                    <a:pt x="47" y="44"/>
                  </a:cubicBezTo>
                  <a:cubicBezTo>
                    <a:pt x="50" y="45"/>
                    <a:pt x="53" y="45"/>
                    <a:pt x="54" y="43"/>
                  </a:cubicBezTo>
                  <a:cubicBezTo>
                    <a:pt x="56" y="41"/>
                    <a:pt x="56" y="38"/>
                    <a:pt x="55" y="36"/>
                  </a:cubicBezTo>
                  <a:cubicBezTo>
                    <a:pt x="57" y="37"/>
                    <a:pt x="60" y="37"/>
                    <a:pt x="62" y="35"/>
                  </a:cubicBezTo>
                  <a:cubicBezTo>
                    <a:pt x="64" y="32"/>
                    <a:pt x="64" y="28"/>
                    <a:pt x="61" y="26"/>
                  </a:cubicBez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0" name="ExtraShape7">
              <a:extLst>
                <a:ext uri="{FF2B5EF4-FFF2-40B4-BE49-F238E27FC236}">
                  <a16:creationId xmlns="" xmlns:lc="http://schemas.openxmlformats.org/drawingml/2006/lockedCanvas" xmlns:a16="http://schemas.microsoft.com/office/drawing/2014/main" xmlns:p14="http://schemas.microsoft.com/office/powerpoint/2010/main" id="{F478165A-C95D-48DB-A0F5-60AA8371D7D1}"/>
                </a:ext>
              </a:extLst>
            </p:cNvPr>
            <p:cNvSpPr/>
            <p:nvPr/>
          </p:nvSpPr>
          <p:spPr bwMode="auto">
            <a:xfrm>
              <a:off x="5036300" y="3637382"/>
              <a:ext cx="958228" cy="1479447"/>
            </a:xfrm>
            <a:custGeom>
              <a:avLst/>
              <a:gdLst>
                <a:gd name="T0" fmla="*/ 93 w 163"/>
                <a:gd name="T1" fmla="*/ 3 h 253"/>
                <a:gd name="T2" fmla="*/ 89 w 163"/>
                <a:gd name="T3" fmla="*/ 3 h 253"/>
                <a:gd name="T4" fmla="*/ 86 w 163"/>
                <a:gd name="T5" fmla="*/ 2 h 253"/>
                <a:gd name="T6" fmla="*/ 30 w 163"/>
                <a:gd name="T7" fmla="*/ 47 h 253"/>
                <a:gd name="T8" fmla="*/ 0 w 163"/>
                <a:gd name="T9" fmla="*/ 205 h 253"/>
                <a:gd name="T10" fmla="*/ 136 w 163"/>
                <a:gd name="T11" fmla="*/ 246 h 253"/>
                <a:gd name="T12" fmla="*/ 141 w 163"/>
                <a:gd name="T13" fmla="*/ 64 h 253"/>
                <a:gd name="T14" fmla="*/ 96 w 163"/>
                <a:gd name="T15" fmla="*/ 4 h 253"/>
                <a:gd name="T16" fmla="*/ 93 w 163"/>
                <a:gd name="T17" fmla="*/ 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3" h="253">
                  <a:moveTo>
                    <a:pt x="93" y="3"/>
                  </a:moveTo>
                  <a:cubicBezTo>
                    <a:pt x="89" y="3"/>
                    <a:pt x="89" y="3"/>
                    <a:pt x="89" y="3"/>
                  </a:cubicBezTo>
                  <a:cubicBezTo>
                    <a:pt x="88" y="3"/>
                    <a:pt x="87" y="2"/>
                    <a:pt x="86" y="2"/>
                  </a:cubicBezTo>
                  <a:cubicBezTo>
                    <a:pt x="59" y="0"/>
                    <a:pt x="35" y="22"/>
                    <a:pt x="30" y="47"/>
                  </a:cubicBezTo>
                  <a:cubicBezTo>
                    <a:pt x="29" y="49"/>
                    <a:pt x="5" y="171"/>
                    <a:pt x="0" y="205"/>
                  </a:cubicBezTo>
                  <a:cubicBezTo>
                    <a:pt x="21" y="235"/>
                    <a:pt x="132" y="253"/>
                    <a:pt x="136" y="246"/>
                  </a:cubicBezTo>
                  <a:cubicBezTo>
                    <a:pt x="163" y="196"/>
                    <a:pt x="141" y="64"/>
                    <a:pt x="141" y="64"/>
                  </a:cubicBezTo>
                  <a:cubicBezTo>
                    <a:pt x="145" y="35"/>
                    <a:pt x="126" y="10"/>
                    <a:pt x="96" y="4"/>
                  </a:cubicBezTo>
                  <a:cubicBezTo>
                    <a:pt x="95" y="4"/>
                    <a:pt x="94" y="4"/>
                    <a:pt x="93" y="3"/>
                  </a:cubicBezTo>
                  <a:close/>
                </a:path>
              </a:pathLst>
            </a:custGeom>
            <a:solidFill>
              <a:srgbClr val="00B0F0"/>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1" name="ExtraShape8">
              <a:extLst>
                <a:ext uri="{FF2B5EF4-FFF2-40B4-BE49-F238E27FC236}">
                  <a16:creationId xmlns="" xmlns:lc="http://schemas.openxmlformats.org/drawingml/2006/lockedCanvas" xmlns:a16="http://schemas.microsoft.com/office/drawing/2014/main" xmlns:p14="http://schemas.microsoft.com/office/powerpoint/2010/main" id="{5B31A887-8137-488B-AFDB-D1CC6153C991}"/>
                </a:ext>
              </a:extLst>
            </p:cNvPr>
            <p:cNvSpPr/>
            <p:nvPr/>
          </p:nvSpPr>
          <p:spPr bwMode="auto">
            <a:xfrm>
              <a:off x="6035180" y="5296860"/>
              <a:ext cx="447173" cy="193098"/>
            </a:xfrm>
            <a:custGeom>
              <a:avLst/>
              <a:gdLst>
                <a:gd name="T0" fmla="*/ 58 w 76"/>
                <a:gd name="T1" fmla="*/ 33 h 33"/>
                <a:gd name="T2" fmla="*/ 17 w 76"/>
                <a:gd name="T3" fmla="*/ 32 h 33"/>
                <a:gd name="T4" fmla="*/ 1 w 76"/>
                <a:gd name="T5" fmla="*/ 16 h 33"/>
                <a:gd name="T6" fmla="*/ 1 w 76"/>
                <a:gd name="T7" fmla="*/ 16 h 33"/>
                <a:gd name="T8" fmla="*/ 19 w 76"/>
                <a:gd name="T9" fmla="*/ 0 h 33"/>
                <a:gd name="T10" fmla="*/ 56 w 76"/>
                <a:gd name="T11" fmla="*/ 1 h 33"/>
                <a:gd name="T12" fmla="*/ 76 w 76"/>
                <a:gd name="T13" fmla="*/ 18 h 33"/>
                <a:gd name="T14" fmla="*/ 76 w 76"/>
                <a:gd name="T15" fmla="*/ 18 h 33"/>
                <a:gd name="T16" fmla="*/ 58 w 76"/>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33">
                  <a:moveTo>
                    <a:pt x="58" y="33"/>
                  </a:moveTo>
                  <a:cubicBezTo>
                    <a:pt x="17" y="32"/>
                    <a:pt x="17" y="32"/>
                    <a:pt x="17" y="32"/>
                  </a:cubicBezTo>
                  <a:cubicBezTo>
                    <a:pt x="8" y="32"/>
                    <a:pt x="0" y="25"/>
                    <a:pt x="1" y="16"/>
                  </a:cubicBezTo>
                  <a:cubicBezTo>
                    <a:pt x="1" y="16"/>
                    <a:pt x="1" y="16"/>
                    <a:pt x="1" y="16"/>
                  </a:cubicBezTo>
                  <a:cubicBezTo>
                    <a:pt x="1" y="6"/>
                    <a:pt x="9" y="0"/>
                    <a:pt x="19" y="0"/>
                  </a:cubicBezTo>
                  <a:cubicBezTo>
                    <a:pt x="56" y="1"/>
                    <a:pt x="56" y="1"/>
                    <a:pt x="56" y="1"/>
                  </a:cubicBezTo>
                  <a:cubicBezTo>
                    <a:pt x="66" y="2"/>
                    <a:pt x="76" y="8"/>
                    <a:pt x="76" y="18"/>
                  </a:cubicBezTo>
                  <a:cubicBezTo>
                    <a:pt x="76" y="18"/>
                    <a:pt x="76" y="18"/>
                    <a:pt x="76" y="18"/>
                  </a:cubicBezTo>
                  <a:cubicBezTo>
                    <a:pt x="76" y="27"/>
                    <a:pt x="68" y="33"/>
                    <a:pt x="58" y="33"/>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2" name="ExtraShape9">
              <a:extLst>
                <a:ext uri="{FF2B5EF4-FFF2-40B4-BE49-F238E27FC236}">
                  <a16:creationId xmlns="" xmlns:lc="http://schemas.openxmlformats.org/drawingml/2006/lockedCanvas" xmlns:a16="http://schemas.microsoft.com/office/drawing/2014/main" xmlns:p14="http://schemas.microsoft.com/office/powerpoint/2010/main" id="{10F2C575-BB23-4DAA-B6B1-A19A905B7416}"/>
                </a:ext>
              </a:extLst>
            </p:cNvPr>
            <p:cNvSpPr/>
            <p:nvPr/>
          </p:nvSpPr>
          <p:spPr bwMode="auto">
            <a:xfrm>
              <a:off x="6035180" y="5296860"/>
              <a:ext cx="439915" cy="187290"/>
            </a:xfrm>
            <a:custGeom>
              <a:avLst/>
              <a:gdLst>
                <a:gd name="T0" fmla="*/ 17 w 75"/>
                <a:gd name="T1" fmla="*/ 32 h 32"/>
                <a:gd name="T2" fmla="*/ 0 w 75"/>
                <a:gd name="T3" fmla="*/ 16 h 32"/>
                <a:gd name="T4" fmla="*/ 18 w 75"/>
                <a:gd name="T5" fmla="*/ 0 h 32"/>
                <a:gd name="T6" fmla="*/ 56 w 75"/>
                <a:gd name="T7" fmla="*/ 2 h 32"/>
                <a:gd name="T8" fmla="*/ 75 w 75"/>
                <a:gd name="T9" fmla="*/ 18 h 32"/>
                <a:gd name="T10" fmla="*/ 58 w 75"/>
                <a:gd name="T11" fmla="*/ 32 h 32"/>
                <a:gd name="T12" fmla="*/ 17 w 75"/>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75" h="32">
                  <a:moveTo>
                    <a:pt x="17" y="32"/>
                  </a:moveTo>
                  <a:cubicBezTo>
                    <a:pt x="7" y="32"/>
                    <a:pt x="0" y="24"/>
                    <a:pt x="0" y="16"/>
                  </a:cubicBezTo>
                  <a:cubicBezTo>
                    <a:pt x="0" y="7"/>
                    <a:pt x="8" y="0"/>
                    <a:pt x="18" y="0"/>
                  </a:cubicBezTo>
                  <a:cubicBezTo>
                    <a:pt x="56" y="2"/>
                    <a:pt x="56" y="2"/>
                    <a:pt x="56" y="2"/>
                  </a:cubicBezTo>
                  <a:cubicBezTo>
                    <a:pt x="66" y="3"/>
                    <a:pt x="75" y="8"/>
                    <a:pt x="75" y="18"/>
                  </a:cubicBezTo>
                  <a:cubicBezTo>
                    <a:pt x="75" y="26"/>
                    <a:pt x="68" y="32"/>
                    <a:pt x="58" y="32"/>
                  </a:cubicBezTo>
                  <a:lnTo>
                    <a:pt x="17" y="32"/>
                  </a:ln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3" name="ExtraShape10">
              <a:extLst>
                <a:ext uri="{FF2B5EF4-FFF2-40B4-BE49-F238E27FC236}">
                  <a16:creationId xmlns="" xmlns:lc="http://schemas.openxmlformats.org/drawingml/2006/lockedCanvas" xmlns:a16="http://schemas.microsoft.com/office/drawing/2014/main" xmlns:p14="http://schemas.microsoft.com/office/powerpoint/2010/main" id="{92F5ED70-8F4C-4A54-8641-43644BC58173}"/>
                </a:ext>
              </a:extLst>
            </p:cNvPr>
            <p:cNvSpPr/>
            <p:nvPr/>
          </p:nvSpPr>
          <p:spPr bwMode="auto">
            <a:xfrm>
              <a:off x="6395241" y="5314281"/>
              <a:ext cx="110341" cy="169868"/>
            </a:xfrm>
            <a:custGeom>
              <a:avLst/>
              <a:gdLst>
                <a:gd name="T0" fmla="*/ 1 w 19"/>
                <a:gd name="T1" fmla="*/ 0 h 29"/>
                <a:gd name="T2" fmla="*/ 0 w 19"/>
                <a:gd name="T3" fmla="*/ 29 h 29"/>
                <a:gd name="T4" fmla="*/ 2 w 19"/>
                <a:gd name="T5" fmla="*/ 29 h 29"/>
                <a:gd name="T6" fmla="*/ 19 w 19"/>
                <a:gd name="T7" fmla="*/ 15 h 29"/>
                <a:gd name="T8" fmla="*/ 1 w 19"/>
                <a:gd name="T9" fmla="*/ 0 h 29"/>
              </a:gdLst>
              <a:ahLst/>
              <a:cxnLst>
                <a:cxn ang="0">
                  <a:pos x="T0" y="T1"/>
                </a:cxn>
                <a:cxn ang="0">
                  <a:pos x="T2" y="T3"/>
                </a:cxn>
                <a:cxn ang="0">
                  <a:pos x="T4" y="T5"/>
                </a:cxn>
                <a:cxn ang="0">
                  <a:pos x="T6" y="T7"/>
                </a:cxn>
                <a:cxn ang="0">
                  <a:pos x="T8" y="T9"/>
                </a:cxn>
              </a:cxnLst>
              <a:rect l="0" t="0" r="r" b="b"/>
              <a:pathLst>
                <a:path w="19" h="29">
                  <a:moveTo>
                    <a:pt x="1" y="0"/>
                  </a:moveTo>
                  <a:cubicBezTo>
                    <a:pt x="0" y="29"/>
                    <a:pt x="0" y="29"/>
                    <a:pt x="0" y="29"/>
                  </a:cubicBezTo>
                  <a:cubicBezTo>
                    <a:pt x="2" y="29"/>
                    <a:pt x="2" y="29"/>
                    <a:pt x="2" y="29"/>
                  </a:cubicBezTo>
                  <a:cubicBezTo>
                    <a:pt x="12" y="29"/>
                    <a:pt x="19" y="23"/>
                    <a:pt x="19" y="15"/>
                  </a:cubicBezTo>
                  <a:cubicBezTo>
                    <a:pt x="19" y="6"/>
                    <a:pt x="10" y="0"/>
                    <a:pt x="1" y="0"/>
                  </a:cubicBezTo>
                  <a:close/>
                </a:path>
              </a:pathLst>
            </a:custGeom>
            <a:solidFill>
              <a:schemeClr val="accent3">
                <a:lumMod val="20000"/>
                <a:lumOff val="80000"/>
              </a:schemeClr>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134" name="ExtraShape11">
              <a:extLst>
                <a:ext uri="{FF2B5EF4-FFF2-40B4-BE49-F238E27FC236}">
                  <a16:creationId xmlns="" xmlns:lc="http://schemas.openxmlformats.org/drawingml/2006/lockedCanvas" xmlns:a16="http://schemas.microsoft.com/office/drawing/2014/main" xmlns:p14="http://schemas.microsoft.com/office/powerpoint/2010/main" id="{40D44FD9-79D8-4DE4-9965-243ACAF834A1}"/>
                </a:ext>
              </a:extLst>
            </p:cNvPr>
            <p:cNvSpPr/>
            <p:nvPr/>
          </p:nvSpPr>
          <p:spPr bwMode="auto">
            <a:xfrm>
              <a:off x="6216664" y="5320089"/>
              <a:ext cx="24682" cy="23230"/>
            </a:xfrm>
            <a:prstGeom prst="ellipse">
              <a:avLst/>
            </a:pr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5" name="ExtraShape12">
              <a:extLst>
                <a:ext uri="{FF2B5EF4-FFF2-40B4-BE49-F238E27FC236}">
                  <a16:creationId xmlns="" xmlns:lc="http://schemas.openxmlformats.org/drawingml/2006/lockedCanvas" xmlns:a16="http://schemas.microsoft.com/office/drawing/2014/main" xmlns:p14="http://schemas.microsoft.com/office/powerpoint/2010/main" id="{C2531358-7162-40C1-8AD2-82BA98AD94FA}"/>
                </a:ext>
              </a:extLst>
            </p:cNvPr>
            <p:cNvSpPr/>
            <p:nvPr/>
          </p:nvSpPr>
          <p:spPr bwMode="auto">
            <a:xfrm>
              <a:off x="6264575" y="5320089"/>
              <a:ext cx="29037" cy="23230"/>
            </a:xfrm>
            <a:custGeom>
              <a:avLst/>
              <a:gdLst>
                <a:gd name="T0" fmla="*/ 1 w 5"/>
                <a:gd name="T1" fmla="*/ 2 h 4"/>
                <a:gd name="T2" fmla="*/ 3 w 5"/>
                <a:gd name="T3" fmla="*/ 0 h 4"/>
                <a:gd name="T4" fmla="*/ 5 w 5"/>
                <a:gd name="T5" fmla="*/ 2 h 4"/>
                <a:gd name="T6" fmla="*/ 3 w 5"/>
                <a:gd name="T7" fmla="*/ 4 h 4"/>
                <a:gd name="T8" fmla="*/ 1 w 5"/>
                <a:gd name="T9" fmla="*/ 2 h 4"/>
              </a:gdLst>
              <a:ahLst/>
              <a:cxnLst>
                <a:cxn ang="0">
                  <a:pos x="T0" y="T1"/>
                </a:cxn>
                <a:cxn ang="0">
                  <a:pos x="T2" y="T3"/>
                </a:cxn>
                <a:cxn ang="0">
                  <a:pos x="T4" y="T5"/>
                </a:cxn>
                <a:cxn ang="0">
                  <a:pos x="T6" y="T7"/>
                </a:cxn>
                <a:cxn ang="0">
                  <a:pos x="T8" y="T9"/>
                </a:cxn>
              </a:cxnLst>
              <a:rect l="0" t="0" r="r" b="b"/>
              <a:pathLst>
                <a:path w="5" h="4">
                  <a:moveTo>
                    <a:pt x="1" y="2"/>
                  </a:moveTo>
                  <a:cubicBezTo>
                    <a:pt x="1" y="1"/>
                    <a:pt x="1" y="0"/>
                    <a:pt x="3" y="0"/>
                  </a:cubicBezTo>
                  <a:cubicBezTo>
                    <a:pt x="4" y="0"/>
                    <a:pt x="5" y="1"/>
                    <a:pt x="5" y="2"/>
                  </a:cubicBezTo>
                  <a:cubicBezTo>
                    <a:pt x="5" y="4"/>
                    <a:pt x="4" y="4"/>
                    <a:pt x="3" y="4"/>
                  </a:cubicBezTo>
                  <a:cubicBezTo>
                    <a:pt x="1" y="4"/>
                    <a:pt x="0" y="3"/>
                    <a:pt x="1"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6" name="ExtraShape13">
              <a:extLst>
                <a:ext uri="{FF2B5EF4-FFF2-40B4-BE49-F238E27FC236}">
                  <a16:creationId xmlns="" xmlns:lc="http://schemas.openxmlformats.org/drawingml/2006/lockedCanvas" xmlns:a16="http://schemas.microsoft.com/office/drawing/2014/main" xmlns:p14="http://schemas.microsoft.com/office/powerpoint/2010/main" id="{7AD9DF41-4C2E-4DAD-8D27-FF24BFD39431}"/>
                </a:ext>
              </a:extLst>
            </p:cNvPr>
            <p:cNvSpPr/>
            <p:nvPr/>
          </p:nvSpPr>
          <p:spPr bwMode="auto">
            <a:xfrm>
              <a:off x="6316841" y="5320089"/>
              <a:ext cx="23230" cy="30489"/>
            </a:xfrm>
            <a:custGeom>
              <a:avLst/>
              <a:gdLst>
                <a:gd name="T0" fmla="*/ 0 w 4"/>
                <a:gd name="T1" fmla="*/ 3 h 5"/>
                <a:gd name="T2" fmla="*/ 2 w 4"/>
                <a:gd name="T3" fmla="*/ 1 h 5"/>
                <a:gd name="T4" fmla="*/ 4 w 4"/>
                <a:gd name="T5" fmla="*/ 3 h 5"/>
                <a:gd name="T6" fmla="*/ 2 w 4"/>
                <a:gd name="T7" fmla="*/ 5 h 5"/>
                <a:gd name="T8" fmla="*/ 0 w 4"/>
                <a:gd name="T9" fmla="*/ 3 h 5"/>
              </a:gdLst>
              <a:ahLst/>
              <a:cxnLst>
                <a:cxn ang="0">
                  <a:pos x="T0" y="T1"/>
                </a:cxn>
                <a:cxn ang="0">
                  <a:pos x="T2" y="T3"/>
                </a:cxn>
                <a:cxn ang="0">
                  <a:pos x="T4" y="T5"/>
                </a:cxn>
                <a:cxn ang="0">
                  <a:pos x="T6" y="T7"/>
                </a:cxn>
                <a:cxn ang="0">
                  <a:pos x="T8" y="T9"/>
                </a:cxn>
              </a:cxnLst>
              <a:rect l="0" t="0" r="r" b="b"/>
              <a:pathLst>
                <a:path w="4" h="5">
                  <a:moveTo>
                    <a:pt x="0" y="3"/>
                  </a:moveTo>
                  <a:cubicBezTo>
                    <a:pt x="0" y="1"/>
                    <a:pt x="1" y="0"/>
                    <a:pt x="2" y="1"/>
                  </a:cubicBezTo>
                  <a:cubicBezTo>
                    <a:pt x="3" y="1"/>
                    <a:pt x="4" y="1"/>
                    <a:pt x="4" y="3"/>
                  </a:cubicBezTo>
                  <a:cubicBezTo>
                    <a:pt x="4" y="4"/>
                    <a:pt x="3" y="5"/>
                    <a:pt x="2" y="5"/>
                  </a:cubicBezTo>
                  <a:cubicBezTo>
                    <a:pt x="1" y="5"/>
                    <a:pt x="0" y="4"/>
                    <a:pt x="0" y="3"/>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7" name="ExtraShape14">
              <a:extLst>
                <a:ext uri="{FF2B5EF4-FFF2-40B4-BE49-F238E27FC236}">
                  <a16:creationId xmlns="" xmlns:lc="http://schemas.openxmlformats.org/drawingml/2006/lockedCanvas" xmlns:a16="http://schemas.microsoft.com/office/drawing/2014/main" xmlns:p14="http://schemas.microsoft.com/office/powerpoint/2010/main" id="{C5EBB39C-66CB-4955-839D-28E5D1992233}"/>
                </a:ext>
              </a:extLst>
            </p:cNvPr>
            <p:cNvSpPr/>
            <p:nvPr/>
          </p:nvSpPr>
          <p:spPr bwMode="auto">
            <a:xfrm>
              <a:off x="6210856" y="5437689"/>
              <a:ext cx="30489" cy="23230"/>
            </a:xfrm>
            <a:custGeom>
              <a:avLst/>
              <a:gdLst>
                <a:gd name="T0" fmla="*/ 0 w 5"/>
                <a:gd name="T1" fmla="*/ 2 h 4"/>
                <a:gd name="T2" fmla="*/ 3 w 5"/>
                <a:gd name="T3" fmla="*/ 0 h 4"/>
                <a:gd name="T4" fmla="*/ 5 w 5"/>
                <a:gd name="T5" fmla="*/ 2 h 4"/>
                <a:gd name="T6" fmla="*/ 2 w 5"/>
                <a:gd name="T7" fmla="*/ 4 h 4"/>
                <a:gd name="T8" fmla="*/ 0 w 5"/>
                <a:gd name="T9" fmla="*/ 2 h 4"/>
              </a:gdLst>
              <a:ahLst/>
              <a:cxnLst>
                <a:cxn ang="0">
                  <a:pos x="T0" y="T1"/>
                </a:cxn>
                <a:cxn ang="0">
                  <a:pos x="T2" y="T3"/>
                </a:cxn>
                <a:cxn ang="0">
                  <a:pos x="T4" y="T5"/>
                </a:cxn>
                <a:cxn ang="0">
                  <a:pos x="T6" y="T7"/>
                </a:cxn>
                <a:cxn ang="0">
                  <a:pos x="T8" y="T9"/>
                </a:cxn>
              </a:cxnLst>
              <a:rect l="0" t="0" r="r" b="b"/>
              <a:pathLst>
                <a:path w="5" h="4">
                  <a:moveTo>
                    <a:pt x="0" y="2"/>
                  </a:moveTo>
                  <a:cubicBezTo>
                    <a:pt x="1" y="1"/>
                    <a:pt x="1" y="0"/>
                    <a:pt x="3" y="0"/>
                  </a:cubicBezTo>
                  <a:cubicBezTo>
                    <a:pt x="4" y="0"/>
                    <a:pt x="5" y="1"/>
                    <a:pt x="5" y="2"/>
                  </a:cubicBezTo>
                  <a:cubicBezTo>
                    <a:pt x="5" y="3"/>
                    <a:pt x="4" y="4"/>
                    <a:pt x="2" y="4"/>
                  </a:cubicBezTo>
                  <a:cubicBezTo>
                    <a:pt x="1" y="4"/>
                    <a:pt x="0" y="3"/>
                    <a:pt x="0"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8" name="ExtraShape1">
              <a:extLst>
                <a:ext uri="{FF2B5EF4-FFF2-40B4-BE49-F238E27FC236}">
                  <a16:creationId xmlns="" xmlns:lc="http://schemas.openxmlformats.org/drawingml/2006/lockedCanvas" xmlns:a16="http://schemas.microsoft.com/office/drawing/2014/main" xmlns:p14="http://schemas.microsoft.com/office/powerpoint/2010/main" id="{386A1F1C-2DC1-4F6D-A0E9-57C0112C31B0}"/>
                </a:ext>
              </a:extLst>
            </p:cNvPr>
            <p:cNvSpPr/>
            <p:nvPr/>
          </p:nvSpPr>
          <p:spPr bwMode="auto">
            <a:xfrm>
              <a:off x="6264575" y="5437689"/>
              <a:ext cx="23230" cy="23230"/>
            </a:xfrm>
            <a:prstGeom prst="ellipse">
              <a:avLst/>
            </a:pr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39" name="ExtraShape2">
              <a:extLst>
                <a:ext uri="{FF2B5EF4-FFF2-40B4-BE49-F238E27FC236}">
                  <a16:creationId xmlns="" xmlns:lc="http://schemas.openxmlformats.org/drawingml/2006/lockedCanvas" xmlns:a16="http://schemas.microsoft.com/office/drawing/2014/main" xmlns:p14="http://schemas.microsoft.com/office/powerpoint/2010/main" id="{4AC61E65-1B41-40B3-8C12-BF186371999E}"/>
                </a:ext>
              </a:extLst>
            </p:cNvPr>
            <p:cNvSpPr/>
            <p:nvPr/>
          </p:nvSpPr>
          <p:spPr bwMode="auto">
            <a:xfrm>
              <a:off x="6311034" y="5437689"/>
              <a:ext cx="29037" cy="29037"/>
            </a:xfrm>
            <a:custGeom>
              <a:avLst/>
              <a:gdLst>
                <a:gd name="T0" fmla="*/ 0 w 5"/>
                <a:gd name="T1" fmla="*/ 2 h 5"/>
                <a:gd name="T2" fmla="*/ 3 w 5"/>
                <a:gd name="T3" fmla="*/ 0 h 5"/>
                <a:gd name="T4" fmla="*/ 5 w 5"/>
                <a:gd name="T5" fmla="*/ 2 h 5"/>
                <a:gd name="T6" fmla="*/ 2 w 5"/>
                <a:gd name="T7" fmla="*/ 4 h 5"/>
                <a:gd name="T8" fmla="*/ 0 w 5"/>
                <a:gd name="T9" fmla="*/ 2 h 5"/>
              </a:gdLst>
              <a:ahLst/>
              <a:cxnLst>
                <a:cxn ang="0">
                  <a:pos x="T0" y="T1"/>
                </a:cxn>
                <a:cxn ang="0">
                  <a:pos x="T2" y="T3"/>
                </a:cxn>
                <a:cxn ang="0">
                  <a:pos x="T4" y="T5"/>
                </a:cxn>
                <a:cxn ang="0">
                  <a:pos x="T6" y="T7"/>
                </a:cxn>
                <a:cxn ang="0">
                  <a:pos x="T8" y="T9"/>
                </a:cxn>
              </a:cxnLst>
              <a:rect l="0" t="0" r="r" b="b"/>
              <a:pathLst>
                <a:path w="5" h="5">
                  <a:moveTo>
                    <a:pt x="0" y="2"/>
                  </a:moveTo>
                  <a:cubicBezTo>
                    <a:pt x="0" y="1"/>
                    <a:pt x="1" y="0"/>
                    <a:pt x="3" y="0"/>
                  </a:cubicBezTo>
                  <a:cubicBezTo>
                    <a:pt x="4" y="0"/>
                    <a:pt x="5" y="1"/>
                    <a:pt x="5" y="2"/>
                  </a:cubicBezTo>
                  <a:cubicBezTo>
                    <a:pt x="5" y="4"/>
                    <a:pt x="4" y="5"/>
                    <a:pt x="2" y="4"/>
                  </a:cubicBezTo>
                  <a:cubicBezTo>
                    <a:pt x="1" y="4"/>
                    <a:pt x="0" y="4"/>
                    <a:pt x="0"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0" name="ExtraShape3">
              <a:extLst>
                <a:ext uri="{FF2B5EF4-FFF2-40B4-BE49-F238E27FC236}">
                  <a16:creationId xmlns="" xmlns:lc="http://schemas.openxmlformats.org/drawingml/2006/lockedCanvas" xmlns:a16="http://schemas.microsoft.com/office/drawing/2014/main" xmlns:p14="http://schemas.microsoft.com/office/powerpoint/2010/main" id="{DCF0BD87-8153-4862-919A-6A66E993EE80}"/>
                </a:ext>
              </a:extLst>
            </p:cNvPr>
            <p:cNvSpPr/>
            <p:nvPr/>
          </p:nvSpPr>
          <p:spPr bwMode="auto">
            <a:xfrm>
              <a:off x="6216664" y="5325897"/>
              <a:ext cx="117602" cy="129215"/>
            </a:xfrm>
            <a:custGeom>
              <a:avLst/>
              <a:gdLst>
                <a:gd name="T0" fmla="*/ 81 w 81"/>
                <a:gd name="T1" fmla="*/ 4 h 89"/>
                <a:gd name="T2" fmla="*/ 73 w 81"/>
                <a:gd name="T3" fmla="*/ 4 h 89"/>
                <a:gd name="T4" fmla="*/ 73 w 81"/>
                <a:gd name="T5" fmla="*/ 69 h 89"/>
                <a:gd name="T6" fmla="*/ 49 w 81"/>
                <a:gd name="T7" fmla="*/ 4 h 89"/>
                <a:gd name="T8" fmla="*/ 49 w 81"/>
                <a:gd name="T9" fmla="*/ 4 h 89"/>
                <a:gd name="T10" fmla="*/ 49 w 81"/>
                <a:gd name="T11" fmla="*/ 4 h 89"/>
                <a:gd name="T12" fmla="*/ 41 w 81"/>
                <a:gd name="T13" fmla="*/ 4 h 89"/>
                <a:gd name="T14" fmla="*/ 37 w 81"/>
                <a:gd name="T15" fmla="*/ 65 h 89"/>
                <a:gd name="T16" fmla="*/ 13 w 81"/>
                <a:gd name="T17" fmla="*/ 0 h 89"/>
                <a:gd name="T18" fmla="*/ 5 w 81"/>
                <a:gd name="T19" fmla="*/ 0 h 89"/>
                <a:gd name="T20" fmla="*/ 0 w 81"/>
                <a:gd name="T21" fmla="*/ 85 h 89"/>
                <a:gd name="T22" fmla="*/ 13 w 81"/>
                <a:gd name="T23" fmla="*/ 85 h 89"/>
                <a:gd name="T24" fmla="*/ 13 w 81"/>
                <a:gd name="T25" fmla="*/ 25 h 89"/>
                <a:gd name="T26" fmla="*/ 37 w 81"/>
                <a:gd name="T27" fmla="*/ 89 h 89"/>
                <a:gd name="T28" fmla="*/ 45 w 81"/>
                <a:gd name="T29" fmla="*/ 89 h 89"/>
                <a:gd name="T30" fmla="*/ 49 w 81"/>
                <a:gd name="T31" fmla="*/ 25 h 89"/>
                <a:gd name="T32" fmla="*/ 73 w 81"/>
                <a:gd name="T33" fmla="*/ 89 h 89"/>
                <a:gd name="T34" fmla="*/ 73 w 81"/>
                <a:gd name="T35" fmla="*/ 89 h 89"/>
                <a:gd name="T36" fmla="*/ 73 w 81"/>
                <a:gd name="T37" fmla="*/ 89 h 89"/>
                <a:gd name="T38" fmla="*/ 73 w 81"/>
                <a:gd name="T39" fmla="*/ 89 h 89"/>
                <a:gd name="T40" fmla="*/ 81 w 81"/>
                <a:gd name="T41" fmla="*/ 89 h 89"/>
                <a:gd name="T42" fmla="*/ 81 w 81"/>
                <a:gd name="T43" fmla="*/ 89 h 89"/>
                <a:gd name="T44" fmla="*/ 81 w 81"/>
                <a:gd name="T45" fmla="*/ 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89">
                  <a:moveTo>
                    <a:pt x="81" y="4"/>
                  </a:moveTo>
                  <a:lnTo>
                    <a:pt x="73" y="4"/>
                  </a:lnTo>
                  <a:lnTo>
                    <a:pt x="73" y="69"/>
                  </a:lnTo>
                  <a:lnTo>
                    <a:pt x="49" y="4"/>
                  </a:lnTo>
                  <a:lnTo>
                    <a:pt x="49" y="4"/>
                  </a:lnTo>
                  <a:lnTo>
                    <a:pt x="49" y="4"/>
                  </a:lnTo>
                  <a:lnTo>
                    <a:pt x="41" y="4"/>
                  </a:lnTo>
                  <a:lnTo>
                    <a:pt x="37" y="65"/>
                  </a:lnTo>
                  <a:lnTo>
                    <a:pt x="13" y="0"/>
                  </a:lnTo>
                  <a:lnTo>
                    <a:pt x="5" y="0"/>
                  </a:lnTo>
                  <a:lnTo>
                    <a:pt x="0" y="85"/>
                  </a:lnTo>
                  <a:lnTo>
                    <a:pt x="13" y="85"/>
                  </a:lnTo>
                  <a:lnTo>
                    <a:pt x="13" y="25"/>
                  </a:lnTo>
                  <a:lnTo>
                    <a:pt x="37" y="89"/>
                  </a:lnTo>
                  <a:lnTo>
                    <a:pt x="45" y="89"/>
                  </a:lnTo>
                  <a:lnTo>
                    <a:pt x="49" y="25"/>
                  </a:lnTo>
                  <a:lnTo>
                    <a:pt x="73" y="89"/>
                  </a:lnTo>
                  <a:lnTo>
                    <a:pt x="73" y="89"/>
                  </a:lnTo>
                  <a:lnTo>
                    <a:pt x="73" y="89"/>
                  </a:lnTo>
                  <a:lnTo>
                    <a:pt x="73" y="89"/>
                  </a:lnTo>
                  <a:lnTo>
                    <a:pt x="81" y="89"/>
                  </a:lnTo>
                  <a:lnTo>
                    <a:pt x="81" y="89"/>
                  </a:lnTo>
                  <a:lnTo>
                    <a:pt x="81" y="4"/>
                  </a:lnTo>
                  <a:close/>
                </a:path>
              </a:pathLst>
            </a:custGeom>
            <a:solidFill>
              <a:schemeClr val="accent3">
                <a:lumMod val="20000"/>
                <a:lumOff val="80000"/>
              </a:schemeClr>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141" name="ExtraShape4">
              <a:extLst>
                <a:ext uri="{FF2B5EF4-FFF2-40B4-BE49-F238E27FC236}">
                  <a16:creationId xmlns="" xmlns:lc="http://schemas.openxmlformats.org/drawingml/2006/lockedCanvas" xmlns:a16="http://schemas.microsoft.com/office/drawing/2014/main" xmlns:p14="http://schemas.microsoft.com/office/powerpoint/2010/main" id="{8E220039-3887-4D4F-848A-CDB29B4CDB8F}"/>
                </a:ext>
              </a:extLst>
            </p:cNvPr>
            <p:cNvSpPr/>
            <p:nvPr/>
          </p:nvSpPr>
          <p:spPr bwMode="auto">
            <a:xfrm>
              <a:off x="4332148" y="4678367"/>
              <a:ext cx="1496869" cy="759324"/>
            </a:xfrm>
            <a:custGeom>
              <a:avLst/>
              <a:gdLst>
                <a:gd name="T0" fmla="*/ 254 w 255"/>
                <a:gd name="T1" fmla="*/ 130 h 130"/>
                <a:gd name="T2" fmla="*/ 255 w 255"/>
                <a:gd name="T3" fmla="*/ 90 h 130"/>
                <a:gd name="T4" fmla="*/ 20 w 255"/>
                <a:gd name="T5" fmla="*/ 15 h 130"/>
                <a:gd name="T6" fmla="*/ 5 w 255"/>
                <a:gd name="T7" fmla="*/ 24 h 130"/>
                <a:gd name="T8" fmla="*/ 5 w 255"/>
                <a:gd name="T9" fmla="*/ 24 h 130"/>
                <a:gd name="T10" fmla="*/ 6 w 255"/>
                <a:gd name="T11" fmla="*/ 50 h 130"/>
                <a:gd name="T12" fmla="*/ 254 w 255"/>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255" h="130">
                  <a:moveTo>
                    <a:pt x="254" y="130"/>
                  </a:moveTo>
                  <a:cubicBezTo>
                    <a:pt x="255" y="90"/>
                    <a:pt x="255" y="90"/>
                    <a:pt x="255" y="90"/>
                  </a:cubicBezTo>
                  <a:cubicBezTo>
                    <a:pt x="255" y="90"/>
                    <a:pt x="118" y="0"/>
                    <a:pt x="20" y="15"/>
                  </a:cubicBezTo>
                  <a:cubicBezTo>
                    <a:pt x="14" y="16"/>
                    <a:pt x="8" y="19"/>
                    <a:pt x="5" y="24"/>
                  </a:cubicBezTo>
                  <a:cubicBezTo>
                    <a:pt x="5" y="24"/>
                    <a:pt x="5" y="24"/>
                    <a:pt x="5" y="24"/>
                  </a:cubicBezTo>
                  <a:cubicBezTo>
                    <a:pt x="0" y="32"/>
                    <a:pt x="0" y="43"/>
                    <a:pt x="6" y="50"/>
                  </a:cubicBezTo>
                  <a:cubicBezTo>
                    <a:pt x="24" y="74"/>
                    <a:pt x="81" y="118"/>
                    <a:pt x="254" y="130"/>
                  </a:cubicBezTo>
                  <a:close/>
                </a:path>
              </a:pathLst>
            </a:custGeom>
            <a:solidFill>
              <a:schemeClr val="tx1">
                <a:lumMod val="75000"/>
                <a:lumOff val="2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2" name="ExtraShape5">
              <a:extLst>
                <a:ext uri="{FF2B5EF4-FFF2-40B4-BE49-F238E27FC236}">
                  <a16:creationId xmlns="" xmlns:lc="http://schemas.openxmlformats.org/drawingml/2006/lockedCanvas" xmlns:a16="http://schemas.microsoft.com/office/drawing/2014/main" xmlns:p14="http://schemas.microsoft.com/office/powerpoint/2010/main" id="{AB464760-2304-47D3-93AE-BD3FAD365250}"/>
                </a:ext>
              </a:extLst>
            </p:cNvPr>
            <p:cNvSpPr/>
            <p:nvPr/>
          </p:nvSpPr>
          <p:spPr bwMode="auto">
            <a:xfrm>
              <a:off x="5917580" y="5262014"/>
              <a:ext cx="252623" cy="187290"/>
            </a:xfrm>
            <a:custGeom>
              <a:avLst/>
              <a:gdLst>
                <a:gd name="T0" fmla="*/ 0 w 43"/>
                <a:gd name="T1" fmla="*/ 0 h 32"/>
                <a:gd name="T2" fmla="*/ 37 w 43"/>
                <a:gd name="T3" fmla="*/ 13 h 32"/>
                <a:gd name="T4" fmla="*/ 43 w 43"/>
                <a:gd name="T5" fmla="*/ 22 h 32"/>
                <a:gd name="T6" fmla="*/ 43 w 43"/>
                <a:gd name="T7" fmla="*/ 22 h 32"/>
                <a:gd name="T8" fmla="*/ 33 w 43"/>
                <a:gd name="T9" fmla="*/ 32 h 32"/>
                <a:gd name="T10" fmla="*/ 0 w 43"/>
                <a:gd name="T11" fmla="*/ 31 h 32"/>
                <a:gd name="T12" fmla="*/ 0 w 43"/>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43" h="32">
                  <a:moveTo>
                    <a:pt x="0" y="0"/>
                  </a:moveTo>
                  <a:cubicBezTo>
                    <a:pt x="37" y="13"/>
                    <a:pt x="37" y="13"/>
                    <a:pt x="37" y="13"/>
                  </a:cubicBezTo>
                  <a:cubicBezTo>
                    <a:pt x="41" y="14"/>
                    <a:pt x="43" y="18"/>
                    <a:pt x="43" y="22"/>
                  </a:cubicBezTo>
                  <a:cubicBezTo>
                    <a:pt x="43" y="22"/>
                    <a:pt x="43" y="22"/>
                    <a:pt x="43" y="22"/>
                  </a:cubicBezTo>
                  <a:cubicBezTo>
                    <a:pt x="43" y="28"/>
                    <a:pt x="38" y="32"/>
                    <a:pt x="33" y="32"/>
                  </a:cubicBezTo>
                  <a:cubicBezTo>
                    <a:pt x="0" y="31"/>
                    <a:pt x="0" y="31"/>
                    <a:pt x="0" y="31"/>
                  </a:cubicBezTo>
                  <a:lnTo>
                    <a:pt x="0" y="0"/>
                  </a:ln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3" name="ExtraShape6">
              <a:extLst>
                <a:ext uri="{FF2B5EF4-FFF2-40B4-BE49-F238E27FC236}">
                  <a16:creationId xmlns="" xmlns:lc="http://schemas.openxmlformats.org/drawingml/2006/lockedCanvas" xmlns:a16="http://schemas.microsoft.com/office/drawing/2014/main" xmlns:p14="http://schemas.microsoft.com/office/powerpoint/2010/main" id="{2E18BE05-23A1-4B2A-902E-3DF455D2B653}"/>
                </a:ext>
              </a:extLst>
            </p:cNvPr>
            <p:cNvSpPr/>
            <p:nvPr/>
          </p:nvSpPr>
          <p:spPr bwMode="auto">
            <a:xfrm>
              <a:off x="5817401" y="5186518"/>
              <a:ext cx="105986" cy="297631"/>
            </a:xfrm>
            <a:custGeom>
              <a:avLst/>
              <a:gdLst>
                <a:gd name="T0" fmla="*/ 69 w 73"/>
                <a:gd name="T1" fmla="*/ 205 h 205"/>
                <a:gd name="T2" fmla="*/ 0 w 73"/>
                <a:gd name="T3" fmla="*/ 201 h 205"/>
                <a:gd name="T4" fmla="*/ 4 w 73"/>
                <a:gd name="T5" fmla="*/ 0 h 205"/>
                <a:gd name="T6" fmla="*/ 73 w 73"/>
                <a:gd name="T7" fmla="*/ 0 h 205"/>
                <a:gd name="T8" fmla="*/ 69 w 73"/>
                <a:gd name="T9" fmla="*/ 205 h 205"/>
              </a:gdLst>
              <a:ahLst/>
              <a:cxnLst>
                <a:cxn ang="0">
                  <a:pos x="T0" y="T1"/>
                </a:cxn>
                <a:cxn ang="0">
                  <a:pos x="T2" y="T3"/>
                </a:cxn>
                <a:cxn ang="0">
                  <a:pos x="T4" y="T5"/>
                </a:cxn>
                <a:cxn ang="0">
                  <a:pos x="T6" y="T7"/>
                </a:cxn>
                <a:cxn ang="0">
                  <a:pos x="T8" y="T9"/>
                </a:cxn>
              </a:cxnLst>
              <a:rect l="0" t="0" r="r" b="b"/>
              <a:pathLst>
                <a:path w="73" h="205">
                  <a:moveTo>
                    <a:pt x="69" y="205"/>
                  </a:moveTo>
                  <a:lnTo>
                    <a:pt x="0" y="201"/>
                  </a:lnTo>
                  <a:lnTo>
                    <a:pt x="4" y="0"/>
                  </a:lnTo>
                  <a:lnTo>
                    <a:pt x="73" y="0"/>
                  </a:lnTo>
                  <a:lnTo>
                    <a:pt x="69" y="205"/>
                  </a:lnTo>
                  <a:close/>
                </a:path>
              </a:pathLst>
            </a:custGeom>
            <a:solidFill>
              <a:schemeClr val="accent3">
                <a:lumMod val="7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4" name="ExtraShape7">
              <a:extLst>
                <a:ext uri="{FF2B5EF4-FFF2-40B4-BE49-F238E27FC236}">
                  <a16:creationId xmlns="" xmlns:lc="http://schemas.openxmlformats.org/drawingml/2006/lockedCanvas" xmlns:a16="http://schemas.microsoft.com/office/drawing/2014/main" xmlns:p14="http://schemas.microsoft.com/office/powerpoint/2010/main" id="{2186BC84-4AF9-4FCB-A249-EC7D9F0A8C1F}"/>
                </a:ext>
              </a:extLst>
            </p:cNvPr>
            <p:cNvSpPr/>
            <p:nvPr/>
          </p:nvSpPr>
          <p:spPr bwMode="auto">
            <a:xfrm>
              <a:off x="4396030" y="5285245"/>
              <a:ext cx="452981" cy="210520"/>
            </a:xfrm>
            <a:custGeom>
              <a:avLst/>
              <a:gdLst>
                <a:gd name="T0" fmla="*/ 20 w 77"/>
                <a:gd name="T1" fmla="*/ 36 h 36"/>
                <a:gd name="T2" fmla="*/ 60 w 77"/>
                <a:gd name="T3" fmla="*/ 33 h 36"/>
                <a:gd name="T4" fmla="*/ 76 w 77"/>
                <a:gd name="T5" fmla="*/ 16 h 36"/>
                <a:gd name="T6" fmla="*/ 76 w 77"/>
                <a:gd name="T7" fmla="*/ 16 h 36"/>
                <a:gd name="T8" fmla="*/ 57 w 77"/>
                <a:gd name="T9" fmla="*/ 1 h 36"/>
                <a:gd name="T10" fmla="*/ 20 w 77"/>
                <a:gd name="T11" fmla="*/ 4 h 36"/>
                <a:gd name="T12" fmla="*/ 1 w 77"/>
                <a:gd name="T13" fmla="*/ 21 h 36"/>
                <a:gd name="T14" fmla="*/ 1 w 77"/>
                <a:gd name="T15" fmla="*/ 21 h 36"/>
                <a:gd name="T16" fmla="*/ 20 w 77"/>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36">
                  <a:moveTo>
                    <a:pt x="20" y="36"/>
                  </a:moveTo>
                  <a:cubicBezTo>
                    <a:pt x="60" y="33"/>
                    <a:pt x="60" y="33"/>
                    <a:pt x="60" y="33"/>
                  </a:cubicBezTo>
                  <a:cubicBezTo>
                    <a:pt x="70" y="32"/>
                    <a:pt x="77" y="25"/>
                    <a:pt x="76" y="16"/>
                  </a:cubicBezTo>
                  <a:cubicBezTo>
                    <a:pt x="76" y="16"/>
                    <a:pt x="76" y="16"/>
                    <a:pt x="76" y="16"/>
                  </a:cubicBezTo>
                  <a:cubicBezTo>
                    <a:pt x="76" y="6"/>
                    <a:pt x="67" y="0"/>
                    <a:pt x="57" y="1"/>
                  </a:cubicBezTo>
                  <a:cubicBezTo>
                    <a:pt x="20" y="4"/>
                    <a:pt x="20" y="4"/>
                    <a:pt x="20" y="4"/>
                  </a:cubicBezTo>
                  <a:cubicBezTo>
                    <a:pt x="10" y="5"/>
                    <a:pt x="0" y="11"/>
                    <a:pt x="1" y="21"/>
                  </a:cubicBezTo>
                  <a:cubicBezTo>
                    <a:pt x="1" y="21"/>
                    <a:pt x="1" y="21"/>
                    <a:pt x="1" y="21"/>
                  </a:cubicBezTo>
                  <a:cubicBezTo>
                    <a:pt x="2" y="31"/>
                    <a:pt x="10" y="36"/>
                    <a:pt x="20" y="36"/>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5" name="ExtraShape8">
              <a:extLst>
                <a:ext uri="{FF2B5EF4-FFF2-40B4-BE49-F238E27FC236}">
                  <a16:creationId xmlns="" xmlns:lc="http://schemas.openxmlformats.org/drawingml/2006/lockedCanvas" xmlns:a16="http://schemas.microsoft.com/office/drawing/2014/main" xmlns:p14="http://schemas.microsoft.com/office/powerpoint/2010/main" id="{17BE9585-1667-4C30-97C2-75C1B5167F24}"/>
                </a:ext>
              </a:extLst>
            </p:cNvPr>
            <p:cNvSpPr/>
            <p:nvPr/>
          </p:nvSpPr>
          <p:spPr bwMode="auto">
            <a:xfrm>
              <a:off x="4401837" y="5285245"/>
              <a:ext cx="447173" cy="204713"/>
            </a:xfrm>
            <a:custGeom>
              <a:avLst/>
              <a:gdLst>
                <a:gd name="T0" fmla="*/ 60 w 76"/>
                <a:gd name="T1" fmla="*/ 33 h 35"/>
                <a:gd name="T2" fmla="*/ 76 w 76"/>
                <a:gd name="T3" fmla="*/ 15 h 35"/>
                <a:gd name="T4" fmla="*/ 58 w 76"/>
                <a:gd name="T5" fmla="*/ 1 h 35"/>
                <a:gd name="T6" fmla="*/ 19 w 76"/>
                <a:gd name="T7" fmla="*/ 5 h 35"/>
                <a:gd name="T8" fmla="*/ 1 w 76"/>
                <a:gd name="T9" fmla="*/ 21 h 35"/>
                <a:gd name="T10" fmla="*/ 19 w 76"/>
                <a:gd name="T11" fmla="*/ 34 h 35"/>
                <a:gd name="T12" fmla="*/ 60 w 76"/>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76" h="35">
                  <a:moveTo>
                    <a:pt x="60" y="33"/>
                  </a:moveTo>
                  <a:cubicBezTo>
                    <a:pt x="69" y="32"/>
                    <a:pt x="76" y="24"/>
                    <a:pt x="76" y="15"/>
                  </a:cubicBezTo>
                  <a:cubicBezTo>
                    <a:pt x="75" y="7"/>
                    <a:pt x="68" y="0"/>
                    <a:pt x="58" y="1"/>
                  </a:cubicBezTo>
                  <a:cubicBezTo>
                    <a:pt x="19" y="5"/>
                    <a:pt x="19" y="5"/>
                    <a:pt x="19" y="5"/>
                  </a:cubicBezTo>
                  <a:cubicBezTo>
                    <a:pt x="10" y="6"/>
                    <a:pt x="0" y="12"/>
                    <a:pt x="1" y="21"/>
                  </a:cubicBezTo>
                  <a:cubicBezTo>
                    <a:pt x="2" y="30"/>
                    <a:pt x="9" y="35"/>
                    <a:pt x="19" y="34"/>
                  </a:cubicBezTo>
                  <a:lnTo>
                    <a:pt x="60" y="33"/>
                  </a:ln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6" name="ExtraShape9">
              <a:extLst>
                <a:ext uri="{FF2B5EF4-FFF2-40B4-BE49-F238E27FC236}">
                  <a16:creationId xmlns="" xmlns:lc="http://schemas.openxmlformats.org/drawingml/2006/lockedCanvas" xmlns:a16="http://schemas.microsoft.com/office/drawing/2014/main" xmlns:p14="http://schemas.microsoft.com/office/powerpoint/2010/main" id="{4345B2B2-5513-45B5-B99A-9BEACFDAA7A2}"/>
                </a:ext>
              </a:extLst>
            </p:cNvPr>
            <p:cNvSpPr/>
            <p:nvPr/>
          </p:nvSpPr>
          <p:spPr bwMode="auto">
            <a:xfrm>
              <a:off x="4407645" y="5314281"/>
              <a:ext cx="111794" cy="175676"/>
            </a:xfrm>
            <a:custGeom>
              <a:avLst/>
              <a:gdLst>
                <a:gd name="T0" fmla="*/ 17 w 19"/>
                <a:gd name="T1" fmla="*/ 0 h 30"/>
                <a:gd name="T2" fmla="*/ 19 w 19"/>
                <a:gd name="T3" fmla="*/ 29 h 30"/>
                <a:gd name="T4" fmla="*/ 18 w 19"/>
                <a:gd name="T5" fmla="*/ 29 h 30"/>
                <a:gd name="T6" fmla="*/ 0 w 19"/>
                <a:gd name="T7" fmla="*/ 16 h 30"/>
                <a:gd name="T8" fmla="*/ 17 w 19"/>
                <a:gd name="T9" fmla="*/ 0 h 30"/>
              </a:gdLst>
              <a:ahLst/>
              <a:cxnLst>
                <a:cxn ang="0">
                  <a:pos x="T0" y="T1"/>
                </a:cxn>
                <a:cxn ang="0">
                  <a:pos x="T2" y="T3"/>
                </a:cxn>
                <a:cxn ang="0">
                  <a:pos x="T4" y="T5"/>
                </a:cxn>
                <a:cxn ang="0">
                  <a:pos x="T6" y="T7"/>
                </a:cxn>
                <a:cxn ang="0">
                  <a:pos x="T8" y="T9"/>
                </a:cxn>
              </a:cxnLst>
              <a:rect l="0" t="0" r="r" b="b"/>
              <a:pathLst>
                <a:path w="19" h="30">
                  <a:moveTo>
                    <a:pt x="17" y="0"/>
                  </a:moveTo>
                  <a:cubicBezTo>
                    <a:pt x="19" y="29"/>
                    <a:pt x="19" y="29"/>
                    <a:pt x="19" y="29"/>
                  </a:cubicBezTo>
                  <a:cubicBezTo>
                    <a:pt x="18" y="29"/>
                    <a:pt x="18" y="29"/>
                    <a:pt x="18" y="29"/>
                  </a:cubicBezTo>
                  <a:cubicBezTo>
                    <a:pt x="8" y="30"/>
                    <a:pt x="1" y="25"/>
                    <a:pt x="0" y="16"/>
                  </a:cubicBezTo>
                  <a:cubicBezTo>
                    <a:pt x="0" y="7"/>
                    <a:pt x="8" y="1"/>
                    <a:pt x="17" y="0"/>
                  </a:cubicBezTo>
                  <a:close/>
                </a:path>
              </a:pathLst>
            </a:custGeom>
            <a:solidFill>
              <a:schemeClr val="accent3">
                <a:lumMod val="20000"/>
                <a:lumOff val="80000"/>
              </a:schemeClr>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147" name="ExtraShape10">
              <a:extLst>
                <a:ext uri="{FF2B5EF4-FFF2-40B4-BE49-F238E27FC236}">
                  <a16:creationId xmlns="" xmlns:lc="http://schemas.openxmlformats.org/drawingml/2006/lockedCanvas" xmlns:a16="http://schemas.microsoft.com/office/drawing/2014/main" xmlns:p14="http://schemas.microsoft.com/office/powerpoint/2010/main" id="{7A76EB85-B6A9-4008-8272-18179B7C6165}"/>
                </a:ext>
              </a:extLst>
            </p:cNvPr>
            <p:cNvSpPr/>
            <p:nvPr/>
          </p:nvSpPr>
          <p:spPr bwMode="auto">
            <a:xfrm>
              <a:off x="4637038" y="5314281"/>
              <a:ext cx="29037" cy="29037"/>
            </a:xfrm>
            <a:custGeom>
              <a:avLst/>
              <a:gdLst>
                <a:gd name="T0" fmla="*/ 4 w 5"/>
                <a:gd name="T1" fmla="*/ 2 h 5"/>
                <a:gd name="T2" fmla="*/ 2 w 5"/>
                <a:gd name="T3" fmla="*/ 1 h 5"/>
                <a:gd name="T4" fmla="*/ 0 w 5"/>
                <a:gd name="T5" fmla="*/ 3 h 5"/>
                <a:gd name="T6" fmla="*/ 3 w 5"/>
                <a:gd name="T7" fmla="*/ 5 h 5"/>
                <a:gd name="T8" fmla="*/ 4 w 5"/>
                <a:gd name="T9" fmla="*/ 2 h 5"/>
              </a:gdLst>
              <a:ahLst/>
              <a:cxnLst>
                <a:cxn ang="0">
                  <a:pos x="T0" y="T1"/>
                </a:cxn>
                <a:cxn ang="0">
                  <a:pos x="T2" y="T3"/>
                </a:cxn>
                <a:cxn ang="0">
                  <a:pos x="T4" y="T5"/>
                </a:cxn>
                <a:cxn ang="0">
                  <a:pos x="T6" y="T7"/>
                </a:cxn>
                <a:cxn ang="0">
                  <a:pos x="T8" y="T9"/>
                </a:cxn>
              </a:cxnLst>
              <a:rect l="0" t="0" r="r" b="b"/>
              <a:pathLst>
                <a:path w="5" h="5">
                  <a:moveTo>
                    <a:pt x="4" y="2"/>
                  </a:moveTo>
                  <a:cubicBezTo>
                    <a:pt x="4" y="1"/>
                    <a:pt x="3" y="0"/>
                    <a:pt x="2" y="1"/>
                  </a:cubicBezTo>
                  <a:cubicBezTo>
                    <a:pt x="1" y="1"/>
                    <a:pt x="0" y="2"/>
                    <a:pt x="0" y="3"/>
                  </a:cubicBezTo>
                  <a:cubicBezTo>
                    <a:pt x="0" y="4"/>
                    <a:pt x="1" y="5"/>
                    <a:pt x="3" y="5"/>
                  </a:cubicBezTo>
                  <a:cubicBezTo>
                    <a:pt x="4" y="5"/>
                    <a:pt x="5" y="4"/>
                    <a:pt x="4"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8" name="ExtraShape11">
              <a:extLst>
                <a:ext uri="{FF2B5EF4-FFF2-40B4-BE49-F238E27FC236}">
                  <a16:creationId xmlns="" xmlns:lc="http://schemas.openxmlformats.org/drawingml/2006/lockedCanvas" xmlns:a16="http://schemas.microsoft.com/office/drawing/2014/main" xmlns:p14="http://schemas.microsoft.com/office/powerpoint/2010/main" id="{E20FB89A-EEA9-446C-92F1-4EF2AB232A13}"/>
                </a:ext>
              </a:extLst>
            </p:cNvPr>
            <p:cNvSpPr/>
            <p:nvPr/>
          </p:nvSpPr>
          <p:spPr bwMode="auto">
            <a:xfrm>
              <a:off x="4590579" y="5320089"/>
              <a:ext cx="23230" cy="23230"/>
            </a:xfrm>
            <a:custGeom>
              <a:avLst/>
              <a:gdLst>
                <a:gd name="T0" fmla="*/ 4 w 4"/>
                <a:gd name="T1" fmla="*/ 2 h 4"/>
                <a:gd name="T2" fmla="*/ 2 w 4"/>
                <a:gd name="T3" fmla="*/ 0 h 4"/>
                <a:gd name="T4" fmla="*/ 0 w 4"/>
                <a:gd name="T5" fmla="*/ 2 h 4"/>
                <a:gd name="T6" fmla="*/ 2 w 4"/>
                <a:gd name="T7" fmla="*/ 4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1"/>
                    <a:pt x="3" y="0"/>
                    <a:pt x="2" y="0"/>
                  </a:cubicBezTo>
                  <a:cubicBezTo>
                    <a:pt x="1" y="0"/>
                    <a:pt x="0" y="1"/>
                    <a:pt x="0" y="2"/>
                  </a:cubicBezTo>
                  <a:cubicBezTo>
                    <a:pt x="0" y="4"/>
                    <a:pt x="1" y="4"/>
                    <a:pt x="2" y="4"/>
                  </a:cubicBezTo>
                  <a:cubicBezTo>
                    <a:pt x="3" y="4"/>
                    <a:pt x="4" y="3"/>
                    <a:pt x="4"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49" name="ExtraShape12">
              <a:extLst>
                <a:ext uri="{FF2B5EF4-FFF2-40B4-BE49-F238E27FC236}">
                  <a16:creationId xmlns="" xmlns:lc="http://schemas.openxmlformats.org/drawingml/2006/lockedCanvas" xmlns:a16="http://schemas.microsoft.com/office/drawing/2014/main" xmlns:p14="http://schemas.microsoft.com/office/powerpoint/2010/main" id="{AFAA342B-350C-44BB-87F4-29BE59EA824E}"/>
                </a:ext>
              </a:extLst>
            </p:cNvPr>
            <p:cNvSpPr/>
            <p:nvPr/>
          </p:nvSpPr>
          <p:spPr bwMode="auto">
            <a:xfrm>
              <a:off x="4536859" y="5325897"/>
              <a:ext cx="30489" cy="24682"/>
            </a:xfrm>
            <a:custGeom>
              <a:avLst/>
              <a:gdLst>
                <a:gd name="T0" fmla="*/ 5 w 5"/>
                <a:gd name="T1" fmla="*/ 2 h 4"/>
                <a:gd name="T2" fmla="*/ 2 w 5"/>
                <a:gd name="T3" fmla="*/ 0 h 4"/>
                <a:gd name="T4" fmla="*/ 0 w 5"/>
                <a:gd name="T5" fmla="*/ 2 h 4"/>
                <a:gd name="T6" fmla="*/ 3 w 5"/>
                <a:gd name="T7" fmla="*/ 4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4" y="1"/>
                    <a:pt x="3" y="0"/>
                    <a:pt x="2" y="0"/>
                  </a:cubicBezTo>
                  <a:cubicBezTo>
                    <a:pt x="1" y="0"/>
                    <a:pt x="0" y="1"/>
                    <a:pt x="0" y="2"/>
                  </a:cubicBezTo>
                  <a:cubicBezTo>
                    <a:pt x="1" y="3"/>
                    <a:pt x="2" y="4"/>
                    <a:pt x="3" y="4"/>
                  </a:cubicBezTo>
                  <a:cubicBezTo>
                    <a:pt x="4" y="4"/>
                    <a:pt x="5" y="3"/>
                    <a:pt x="5"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0" name="ExtraShape13">
              <a:extLst>
                <a:ext uri="{FF2B5EF4-FFF2-40B4-BE49-F238E27FC236}">
                  <a16:creationId xmlns="" xmlns:lc="http://schemas.openxmlformats.org/drawingml/2006/lockedCanvas" xmlns:a16="http://schemas.microsoft.com/office/drawing/2014/main" xmlns:p14="http://schemas.microsoft.com/office/powerpoint/2010/main" id="{B5EAC699-F079-455A-8EA3-202A4172FAE7}"/>
                </a:ext>
              </a:extLst>
            </p:cNvPr>
            <p:cNvSpPr/>
            <p:nvPr/>
          </p:nvSpPr>
          <p:spPr bwMode="auto">
            <a:xfrm>
              <a:off x="4648653" y="5431882"/>
              <a:ext cx="23230" cy="29037"/>
            </a:xfrm>
            <a:custGeom>
              <a:avLst/>
              <a:gdLst>
                <a:gd name="T0" fmla="*/ 4 w 4"/>
                <a:gd name="T1" fmla="*/ 2 h 5"/>
                <a:gd name="T2" fmla="*/ 2 w 4"/>
                <a:gd name="T3" fmla="*/ 0 h 5"/>
                <a:gd name="T4" fmla="*/ 0 w 4"/>
                <a:gd name="T5" fmla="*/ 3 h 5"/>
                <a:gd name="T6" fmla="*/ 2 w 4"/>
                <a:gd name="T7" fmla="*/ 4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1"/>
                    <a:pt x="3" y="0"/>
                    <a:pt x="2" y="0"/>
                  </a:cubicBezTo>
                  <a:cubicBezTo>
                    <a:pt x="1" y="0"/>
                    <a:pt x="0" y="1"/>
                    <a:pt x="0" y="3"/>
                  </a:cubicBezTo>
                  <a:cubicBezTo>
                    <a:pt x="0" y="4"/>
                    <a:pt x="1" y="5"/>
                    <a:pt x="2" y="4"/>
                  </a:cubicBezTo>
                  <a:cubicBezTo>
                    <a:pt x="3" y="4"/>
                    <a:pt x="4" y="3"/>
                    <a:pt x="4"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1" name="ExtraShape1">
              <a:extLst>
                <a:ext uri="{FF2B5EF4-FFF2-40B4-BE49-F238E27FC236}">
                  <a16:creationId xmlns="" xmlns:lc="http://schemas.openxmlformats.org/drawingml/2006/lockedCanvas" xmlns:a16="http://schemas.microsoft.com/office/drawing/2014/main" xmlns:p14="http://schemas.microsoft.com/office/powerpoint/2010/main" id="{6B1E496F-2B49-4005-AED1-BBE7C5CAFB6E}"/>
                </a:ext>
              </a:extLst>
            </p:cNvPr>
            <p:cNvSpPr/>
            <p:nvPr/>
          </p:nvSpPr>
          <p:spPr bwMode="auto">
            <a:xfrm>
              <a:off x="4596386" y="5437689"/>
              <a:ext cx="29037" cy="23230"/>
            </a:xfrm>
            <a:custGeom>
              <a:avLst/>
              <a:gdLst>
                <a:gd name="T0" fmla="*/ 4 w 5"/>
                <a:gd name="T1" fmla="*/ 2 h 4"/>
                <a:gd name="T2" fmla="*/ 2 w 5"/>
                <a:gd name="T3" fmla="*/ 0 h 4"/>
                <a:gd name="T4" fmla="*/ 0 w 5"/>
                <a:gd name="T5" fmla="*/ 2 h 4"/>
                <a:gd name="T6" fmla="*/ 3 w 5"/>
                <a:gd name="T7" fmla="*/ 4 h 4"/>
                <a:gd name="T8" fmla="*/ 4 w 5"/>
                <a:gd name="T9" fmla="*/ 2 h 4"/>
              </a:gdLst>
              <a:ahLst/>
              <a:cxnLst>
                <a:cxn ang="0">
                  <a:pos x="T0" y="T1"/>
                </a:cxn>
                <a:cxn ang="0">
                  <a:pos x="T2" y="T3"/>
                </a:cxn>
                <a:cxn ang="0">
                  <a:pos x="T4" y="T5"/>
                </a:cxn>
                <a:cxn ang="0">
                  <a:pos x="T6" y="T7"/>
                </a:cxn>
                <a:cxn ang="0">
                  <a:pos x="T8" y="T9"/>
                </a:cxn>
              </a:cxnLst>
              <a:rect l="0" t="0" r="r" b="b"/>
              <a:pathLst>
                <a:path w="5" h="4">
                  <a:moveTo>
                    <a:pt x="4" y="2"/>
                  </a:moveTo>
                  <a:cubicBezTo>
                    <a:pt x="4" y="1"/>
                    <a:pt x="3" y="0"/>
                    <a:pt x="2" y="0"/>
                  </a:cubicBezTo>
                  <a:cubicBezTo>
                    <a:pt x="1" y="0"/>
                    <a:pt x="0" y="1"/>
                    <a:pt x="0" y="2"/>
                  </a:cubicBezTo>
                  <a:cubicBezTo>
                    <a:pt x="0" y="3"/>
                    <a:pt x="1" y="4"/>
                    <a:pt x="3" y="4"/>
                  </a:cubicBezTo>
                  <a:cubicBezTo>
                    <a:pt x="4" y="4"/>
                    <a:pt x="5" y="3"/>
                    <a:pt x="4"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2" name="ExtraShape2">
              <a:extLst>
                <a:ext uri="{FF2B5EF4-FFF2-40B4-BE49-F238E27FC236}">
                  <a16:creationId xmlns="" xmlns:lc="http://schemas.openxmlformats.org/drawingml/2006/lockedCanvas" xmlns:a16="http://schemas.microsoft.com/office/drawing/2014/main" xmlns:p14="http://schemas.microsoft.com/office/powerpoint/2010/main" id="{7777FD7E-D3D7-4821-B71E-E6086F81BF0A}"/>
                </a:ext>
              </a:extLst>
            </p:cNvPr>
            <p:cNvSpPr/>
            <p:nvPr/>
          </p:nvSpPr>
          <p:spPr bwMode="auto">
            <a:xfrm>
              <a:off x="4549927" y="5443497"/>
              <a:ext cx="23230" cy="23230"/>
            </a:xfrm>
            <a:custGeom>
              <a:avLst/>
              <a:gdLst>
                <a:gd name="T0" fmla="*/ 4 w 4"/>
                <a:gd name="T1" fmla="*/ 2 h 4"/>
                <a:gd name="T2" fmla="*/ 2 w 4"/>
                <a:gd name="T3" fmla="*/ 0 h 4"/>
                <a:gd name="T4" fmla="*/ 0 w 4"/>
                <a:gd name="T5" fmla="*/ 2 h 4"/>
                <a:gd name="T6" fmla="*/ 2 w 4"/>
                <a:gd name="T7" fmla="*/ 4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0"/>
                    <a:pt x="3" y="0"/>
                    <a:pt x="2" y="0"/>
                  </a:cubicBezTo>
                  <a:cubicBezTo>
                    <a:pt x="1" y="0"/>
                    <a:pt x="0" y="1"/>
                    <a:pt x="0" y="2"/>
                  </a:cubicBezTo>
                  <a:cubicBezTo>
                    <a:pt x="0" y="3"/>
                    <a:pt x="1" y="4"/>
                    <a:pt x="2" y="4"/>
                  </a:cubicBezTo>
                  <a:cubicBezTo>
                    <a:pt x="3" y="4"/>
                    <a:pt x="4" y="3"/>
                    <a:pt x="4" y="2"/>
                  </a:cubicBezTo>
                  <a:close/>
                </a:path>
              </a:pathLst>
            </a:custGeom>
            <a:solidFill>
              <a:schemeClr val="accent3"/>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3" name="ExtraShape3">
              <a:extLst>
                <a:ext uri="{FF2B5EF4-FFF2-40B4-BE49-F238E27FC236}">
                  <a16:creationId xmlns="" xmlns:lc="http://schemas.openxmlformats.org/drawingml/2006/lockedCanvas" xmlns:a16="http://schemas.microsoft.com/office/drawing/2014/main" xmlns:p14="http://schemas.microsoft.com/office/powerpoint/2010/main" id="{C15B6B0F-D5DB-43F0-AAAC-CC1544543F24}"/>
                </a:ext>
              </a:extLst>
            </p:cNvPr>
            <p:cNvSpPr/>
            <p:nvPr/>
          </p:nvSpPr>
          <p:spPr bwMode="auto">
            <a:xfrm>
              <a:off x="4542667" y="5325897"/>
              <a:ext cx="123409" cy="129215"/>
            </a:xfrm>
            <a:custGeom>
              <a:avLst/>
              <a:gdLst>
                <a:gd name="T0" fmla="*/ 85 w 85"/>
                <a:gd name="T1" fmla="*/ 85 h 89"/>
                <a:gd name="T2" fmla="*/ 77 w 85"/>
                <a:gd name="T3" fmla="*/ 0 h 89"/>
                <a:gd name="T4" fmla="*/ 69 w 85"/>
                <a:gd name="T5" fmla="*/ 0 h 89"/>
                <a:gd name="T6" fmla="*/ 49 w 85"/>
                <a:gd name="T7" fmla="*/ 65 h 89"/>
                <a:gd name="T8" fmla="*/ 45 w 85"/>
                <a:gd name="T9" fmla="*/ 0 h 89"/>
                <a:gd name="T10" fmla="*/ 45 w 85"/>
                <a:gd name="T11" fmla="*/ 0 h 89"/>
                <a:gd name="T12" fmla="*/ 45 w 85"/>
                <a:gd name="T13" fmla="*/ 0 h 89"/>
                <a:gd name="T14" fmla="*/ 37 w 85"/>
                <a:gd name="T15" fmla="*/ 4 h 89"/>
                <a:gd name="T16" fmla="*/ 37 w 85"/>
                <a:gd name="T17" fmla="*/ 4 h 89"/>
                <a:gd name="T18" fmla="*/ 37 w 85"/>
                <a:gd name="T19" fmla="*/ 4 h 89"/>
                <a:gd name="T20" fmla="*/ 37 w 85"/>
                <a:gd name="T21" fmla="*/ 4 h 89"/>
                <a:gd name="T22" fmla="*/ 13 w 85"/>
                <a:gd name="T23" fmla="*/ 69 h 89"/>
                <a:gd name="T24" fmla="*/ 9 w 85"/>
                <a:gd name="T25" fmla="*/ 4 h 89"/>
                <a:gd name="T26" fmla="*/ 0 w 85"/>
                <a:gd name="T27" fmla="*/ 4 h 89"/>
                <a:gd name="T28" fmla="*/ 9 w 85"/>
                <a:gd name="T29" fmla="*/ 89 h 89"/>
                <a:gd name="T30" fmla="*/ 9 w 85"/>
                <a:gd name="T31" fmla="*/ 89 h 89"/>
                <a:gd name="T32" fmla="*/ 9 w 85"/>
                <a:gd name="T33" fmla="*/ 89 h 89"/>
                <a:gd name="T34" fmla="*/ 9 w 85"/>
                <a:gd name="T35" fmla="*/ 89 h 89"/>
                <a:gd name="T36" fmla="*/ 17 w 85"/>
                <a:gd name="T37" fmla="*/ 89 h 89"/>
                <a:gd name="T38" fmla="*/ 17 w 85"/>
                <a:gd name="T39" fmla="*/ 89 h 89"/>
                <a:gd name="T40" fmla="*/ 37 w 85"/>
                <a:gd name="T41" fmla="*/ 25 h 89"/>
                <a:gd name="T42" fmla="*/ 41 w 85"/>
                <a:gd name="T43" fmla="*/ 89 h 89"/>
                <a:gd name="T44" fmla="*/ 49 w 85"/>
                <a:gd name="T45" fmla="*/ 85 h 89"/>
                <a:gd name="T46" fmla="*/ 73 w 85"/>
                <a:gd name="T47" fmla="*/ 21 h 89"/>
                <a:gd name="T48" fmla="*/ 77 w 85"/>
                <a:gd name="T49" fmla="*/ 85 h 89"/>
                <a:gd name="T50" fmla="*/ 85 w 85"/>
                <a:gd name="T51" fmla="*/ 8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 h="89">
                  <a:moveTo>
                    <a:pt x="85" y="85"/>
                  </a:moveTo>
                  <a:lnTo>
                    <a:pt x="77" y="0"/>
                  </a:lnTo>
                  <a:lnTo>
                    <a:pt x="69" y="0"/>
                  </a:lnTo>
                  <a:lnTo>
                    <a:pt x="49" y="65"/>
                  </a:lnTo>
                  <a:lnTo>
                    <a:pt x="45" y="0"/>
                  </a:lnTo>
                  <a:lnTo>
                    <a:pt x="45" y="0"/>
                  </a:lnTo>
                  <a:lnTo>
                    <a:pt x="45" y="0"/>
                  </a:lnTo>
                  <a:lnTo>
                    <a:pt x="37" y="4"/>
                  </a:lnTo>
                  <a:lnTo>
                    <a:pt x="37" y="4"/>
                  </a:lnTo>
                  <a:lnTo>
                    <a:pt x="37" y="4"/>
                  </a:lnTo>
                  <a:lnTo>
                    <a:pt x="37" y="4"/>
                  </a:lnTo>
                  <a:lnTo>
                    <a:pt x="13" y="69"/>
                  </a:lnTo>
                  <a:lnTo>
                    <a:pt x="9" y="4"/>
                  </a:lnTo>
                  <a:lnTo>
                    <a:pt x="0" y="4"/>
                  </a:lnTo>
                  <a:lnTo>
                    <a:pt x="9" y="89"/>
                  </a:lnTo>
                  <a:lnTo>
                    <a:pt x="9" y="89"/>
                  </a:lnTo>
                  <a:lnTo>
                    <a:pt x="9" y="89"/>
                  </a:lnTo>
                  <a:lnTo>
                    <a:pt x="9" y="89"/>
                  </a:lnTo>
                  <a:lnTo>
                    <a:pt x="17" y="89"/>
                  </a:lnTo>
                  <a:lnTo>
                    <a:pt x="17" y="89"/>
                  </a:lnTo>
                  <a:lnTo>
                    <a:pt x="37" y="25"/>
                  </a:lnTo>
                  <a:lnTo>
                    <a:pt x="41" y="89"/>
                  </a:lnTo>
                  <a:lnTo>
                    <a:pt x="49" y="85"/>
                  </a:lnTo>
                  <a:lnTo>
                    <a:pt x="73" y="21"/>
                  </a:lnTo>
                  <a:lnTo>
                    <a:pt x="77" y="85"/>
                  </a:lnTo>
                  <a:lnTo>
                    <a:pt x="85" y="85"/>
                  </a:lnTo>
                  <a:close/>
                </a:path>
              </a:pathLst>
            </a:custGeom>
            <a:solidFill>
              <a:schemeClr val="accent3">
                <a:lumMod val="20000"/>
                <a:lumOff val="80000"/>
              </a:schemeClr>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154" name="ExtraShape4">
              <a:extLst>
                <a:ext uri="{FF2B5EF4-FFF2-40B4-BE49-F238E27FC236}">
                  <a16:creationId xmlns="" xmlns:lc="http://schemas.openxmlformats.org/drawingml/2006/lockedCanvas" xmlns:a16="http://schemas.microsoft.com/office/drawing/2014/main" xmlns:p14="http://schemas.microsoft.com/office/powerpoint/2010/main" id="{EDC187B0-39DD-4D54-964E-07C304395692}"/>
                </a:ext>
              </a:extLst>
            </p:cNvPr>
            <p:cNvSpPr/>
            <p:nvPr/>
          </p:nvSpPr>
          <p:spPr bwMode="auto">
            <a:xfrm>
              <a:off x="5042107" y="4672559"/>
              <a:ext cx="1486706" cy="741901"/>
            </a:xfrm>
            <a:custGeom>
              <a:avLst/>
              <a:gdLst>
                <a:gd name="T0" fmla="*/ 3 w 253"/>
                <a:gd name="T1" fmla="*/ 127 h 127"/>
                <a:gd name="T2" fmla="*/ 0 w 253"/>
                <a:gd name="T3" fmla="*/ 88 h 127"/>
                <a:gd name="T4" fmla="*/ 232 w 253"/>
                <a:gd name="T5" fmla="*/ 1 h 127"/>
                <a:gd name="T6" fmla="*/ 247 w 253"/>
                <a:gd name="T7" fmla="*/ 10 h 127"/>
                <a:gd name="T8" fmla="*/ 247 w 253"/>
                <a:gd name="T9" fmla="*/ 10 h 127"/>
                <a:gd name="T10" fmla="*/ 248 w 253"/>
                <a:gd name="T11" fmla="*/ 36 h 127"/>
                <a:gd name="T12" fmla="*/ 3 w 253"/>
                <a:gd name="T13" fmla="*/ 127 h 127"/>
              </a:gdLst>
              <a:ahLst/>
              <a:cxnLst>
                <a:cxn ang="0">
                  <a:pos x="T0" y="T1"/>
                </a:cxn>
                <a:cxn ang="0">
                  <a:pos x="T2" y="T3"/>
                </a:cxn>
                <a:cxn ang="0">
                  <a:pos x="T4" y="T5"/>
                </a:cxn>
                <a:cxn ang="0">
                  <a:pos x="T6" y="T7"/>
                </a:cxn>
                <a:cxn ang="0">
                  <a:pos x="T8" y="T9"/>
                </a:cxn>
                <a:cxn ang="0">
                  <a:pos x="T10" y="T11"/>
                </a:cxn>
                <a:cxn ang="0">
                  <a:pos x="T12" y="T13"/>
                </a:cxn>
              </a:cxnLst>
              <a:rect l="0" t="0" r="r" b="b"/>
              <a:pathLst>
                <a:path w="253" h="127">
                  <a:moveTo>
                    <a:pt x="3" y="127"/>
                  </a:moveTo>
                  <a:cubicBezTo>
                    <a:pt x="0" y="88"/>
                    <a:pt x="0" y="88"/>
                    <a:pt x="0" y="88"/>
                  </a:cubicBezTo>
                  <a:cubicBezTo>
                    <a:pt x="0" y="88"/>
                    <a:pt x="130" y="18"/>
                    <a:pt x="232" y="1"/>
                  </a:cubicBezTo>
                  <a:cubicBezTo>
                    <a:pt x="238" y="0"/>
                    <a:pt x="244" y="5"/>
                    <a:pt x="247" y="10"/>
                  </a:cubicBezTo>
                  <a:cubicBezTo>
                    <a:pt x="247" y="10"/>
                    <a:pt x="247" y="10"/>
                    <a:pt x="247" y="10"/>
                  </a:cubicBezTo>
                  <a:cubicBezTo>
                    <a:pt x="253" y="18"/>
                    <a:pt x="253" y="28"/>
                    <a:pt x="248" y="36"/>
                  </a:cubicBezTo>
                  <a:cubicBezTo>
                    <a:pt x="230" y="60"/>
                    <a:pt x="175" y="108"/>
                    <a:pt x="3" y="127"/>
                  </a:cubicBezTo>
                  <a:close/>
                </a:path>
              </a:pathLst>
            </a:custGeom>
            <a:solidFill>
              <a:schemeClr val="tx1">
                <a:lumMod val="75000"/>
                <a:lumOff val="2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5" name="ExtraShape5">
              <a:extLst>
                <a:ext uri="{FF2B5EF4-FFF2-40B4-BE49-F238E27FC236}">
                  <a16:creationId xmlns="" xmlns:lc="http://schemas.openxmlformats.org/drawingml/2006/lockedCanvas" xmlns:a16="http://schemas.microsoft.com/office/drawing/2014/main" xmlns:p14="http://schemas.microsoft.com/office/powerpoint/2010/main" id="{54E773FC-A6D9-4151-9DDF-ED75F88A3312}"/>
                </a:ext>
              </a:extLst>
            </p:cNvPr>
            <p:cNvSpPr/>
            <p:nvPr/>
          </p:nvSpPr>
          <p:spPr bwMode="auto">
            <a:xfrm>
              <a:off x="4713987" y="5244593"/>
              <a:ext cx="252623" cy="198905"/>
            </a:xfrm>
            <a:custGeom>
              <a:avLst/>
              <a:gdLst>
                <a:gd name="T0" fmla="*/ 42 w 43"/>
                <a:gd name="T1" fmla="*/ 0 h 34"/>
                <a:gd name="T2" fmla="*/ 6 w 43"/>
                <a:gd name="T3" fmla="*/ 14 h 34"/>
                <a:gd name="T4" fmla="*/ 0 w 43"/>
                <a:gd name="T5" fmla="*/ 24 h 34"/>
                <a:gd name="T6" fmla="*/ 0 w 43"/>
                <a:gd name="T7" fmla="*/ 24 h 34"/>
                <a:gd name="T8" fmla="*/ 10 w 43"/>
                <a:gd name="T9" fmla="*/ 33 h 34"/>
                <a:gd name="T10" fmla="*/ 43 w 43"/>
                <a:gd name="T11" fmla="*/ 31 h 34"/>
                <a:gd name="T12" fmla="*/ 42 w 43"/>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43" h="34">
                  <a:moveTo>
                    <a:pt x="42" y="0"/>
                  </a:moveTo>
                  <a:cubicBezTo>
                    <a:pt x="6" y="14"/>
                    <a:pt x="6" y="14"/>
                    <a:pt x="6" y="14"/>
                  </a:cubicBezTo>
                  <a:cubicBezTo>
                    <a:pt x="2" y="16"/>
                    <a:pt x="0" y="20"/>
                    <a:pt x="0" y="24"/>
                  </a:cubicBezTo>
                  <a:cubicBezTo>
                    <a:pt x="0" y="24"/>
                    <a:pt x="0" y="24"/>
                    <a:pt x="0" y="24"/>
                  </a:cubicBezTo>
                  <a:cubicBezTo>
                    <a:pt x="0" y="30"/>
                    <a:pt x="5" y="34"/>
                    <a:pt x="10" y="33"/>
                  </a:cubicBezTo>
                  <a:cubicBezTo>
                    <a:pt x="43" y="31"/>
                    <a:pt x="43" y="31"/>
                    <a:pt x="43" y="31"/>
                  </a:cubicBezTo>
                  <a:lnTo>
                    <a:pt x="42" y="0"/>
                  </a:ln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6" name="ExtraShape6">
              <a:extLst>
                <a:ext uri="{FF2B5EF4-FFF2-40B4-BE49-F238E27FC236}">
                  <a16:creationId xmlns="" xmlns:lc="http://schemas.openxmlformats.org/drawingml/2006/lockedCanvas" xmlns:a16="http://schemas.microsoft.com/office/drawing/2014/main" xmlns:p14="http://schemas.microsoft.com/office/powerpoint/2010/main" id="{A386D533-C208-4F6C-B1A3-6268B20D42F5}"/>
                </a:ext>
              </a:extLst>
            </p:cNvPr>
            <p:cNvSpPr/>
            <p:nvPr/>
          </p:nvSpPr>
          <p:spPr bwMode="auto">
            <a:xfrm>
              <a:off x="4949188" y="5163288"/>
              <a:ext cx="123409" cy="303439"/>
            </a:xfrm>
            <a:custGeom>
              <a:avLst/>
              <a:gdLst>
                <a:gd name="T0" fmla="*/ 16 w 85"/>
                <a:gd name="T1" fmla="*/ 209 h 209"/>
                <a:gd name="T2" fmla="*/ 85 w 85"/>
                <a:gd name="T3" fmla="*/ 205 h 209"/>
                <a:gd name="T4" fmla="*/ 68 w 85"/>
                <a:gd name="T5" fmla="*/ 0 h 209"/>
                <a:gd name="T6" fmla="*/ 0 w 85"/>
                <a:gd name="T7" fmla="*/ 8 h 209"/>
                <a:gd name="T8" fmla="*/ 16 w 85"/>
                <a:gd name="T9" fmla="*/ 209 h 209"/>
              </a:gdLst>
              <a:ahLst/>
              <a:cxnLst>
                <a:cxn ang="0">
                  <a:pos x="T0" y="T1"/>
                </a:cxn>
                <a:cxn ang="0">
                  <a:pos x="T2" y="T3"/>
                </a:cxn>
                <a:cxn ang="0">
                  <a:pos x="T4" y="T5"/>
                </a:cxn>
                <a:cxn ang="0">
                  <a:pos x="T6" y="T7"/>
                </a:cxn>
                <a:cxn ang="0">
                  <a:pos x="T8" y="T9"/>
                </a:cxn>
              </a:cxnLst>
              <a:rect l="0" t="0" r="r" b="b"/>
              <a:pathLst>
                <a:path w="85" h="209">
                  <a:moveTo>
                    <a:pt x="16" y="209"/>
                  </a:moveTo>
                  <a:lnTo>
                    <a:pt x="85" y="205"/>
                  </a:lnTo>
                  <a:lnTo>
                    <a:pt x="68" y="0"/>
                  </a:lnTo>
                  <a:lnTo>
                    <a:pt x="0" y="8"/>
                  </a:lnTo>
                  <a:lnTo>
                    <a:pt x="16" y="209"/>
                  </a:lnTo>
                  <a:close/>
                </a:path>
              </a:pathLst>
            </a:custGeom>
            <a:solidFill>
              <a:schemeClr val="accent3">
                <a:lumMod val="7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7" name="ExtraShape7">
              <a:extLst>
                <a:ext uri="{FF2B5EF4-FFF2-40B4-BE49-F238E27FC236}">
                  <a16:creationId xmlns="" xmlns:lc="http://schemas.openxmlformats.org/drawingml/2006/lockedCanvas" xmlns:a16="http://schemas.microsoft.com/office/drawing/2014/main" xmlns:p14="http://schemas.microsoft.com/office/powerpoint/2010/main" id="{EEDFF20A-2A6D-454D-82B9-680D6CE435FA}"/>
                </a:ext>
              </a:extLst>
            </p:cNvPr>
            <p:cNvSpPr/>
            <p:nvPr/>
          </p:nvSpPr>
          <p:spPr bwMode="auto">
            <a:xfrm>
              <a:off x="5177131" y="4917924"/>
              <a:ext cx="441366" cy="361514"/>
            </a:xfrm>
            <a:custGeom>
              <a:avLst/>
              <a:gdLst>
                <a:gd name="T0" fmla="*/ 75 w 75"/>
                <a:gd name="T1" fmla="*/ 21 h 62"/>
                <a:gd name="T2" fmla="*/ 59 w 75"/>
                <a:gd name="T3" fmla="*/ 1 h 62"/>
                <a:gd name="T4" fmla="*/ 59 w 75"/>
                <a:gd name="T5" fmla="*/ 0 h 62"/>
                <a:gd name="T6" fmla="*/ 35 w 75"/>
                <a:gd name="T7" fmla="*/ 15 h 62"/>
                <a:gd name="T8" fmla="*/ 35 w 75"/>
                <a:gd name="T9" fmla="*/ 15 h 62"/>
                <a:gd name="T10" fmla="*/ 34 w 75"/>
                <a:gd name="T11" fmla="*/ 15 h 62"/>
                <a:gd name="T12" fmla="*/ 33 w 75"/>
                <a:gd name="T13" fmla="*/ 15 h 62"/>
                <a:gd name="T14" fmla="*/ 32 w 75"/>
                <a:gd name="T15" fmla="*/ 15 h 62"/>
                <a:gd name="T16" fmla="*/ 32 w 75"/>
                <a:gd name="T17" fmla="*/ 14 h 62"/>
                <a:gd name="T18" fmla="*/ 31 w 75"/>
                <a:gd name="T19" fmla="*/ 14 h 62"/>
                <a:gd name="T20" fmla="*/ 30 w 75"/>
                <a:gd name="T21" fmla="*/ 14 h 62"/>
                <a:gd name="T22" fmla="*/ 29 w 75"/>
                <a:gd name="T23" fmla="*/ 14 h 62"/>
                <a:gd name="T24" fmla="*/ 28 w 75"/>
                <a:gd name="T25" fmla="*/ 14 h 62"/>
                <a:gd name="T26" fmla="*/ 27 w 75"/>
                <a:gd name="T27" fmla="*/ 14 h 62"/>
                <a:gd name="T28" fmla="*/ 27 w 75"/>
                <a:gd name="T29" fmla="*/ 14 h 62"/>
                <a:gd name="T30" fmla="*/ 25 w 75"/>
                <a:gd name="T31" fmla="*/ 15 h 62"/>
                <a:gd name="T32" fmla="*/ 20 w 75"/>
                <a:gd name="T33" fmla="*/ 16 h 62"/>
                <a:gd name="T34" fmla="*/ 17 w 75"/>
                <a:gd name="T35" fmla="*/ 19 h 62"/>
                <a:gd name="T36" fmla="*/ 16 w 75"/>
                <a:gd name="T37" fmla="*/ 20 h 62"/>
                <a:gd name="T38" fmla="*/ 15 w 75"/>
                <a:gd name="T39" fmla="*/ 22 h 62"/>
                <a:gd name="T40" fmla="*/ 14 w 75"/>
                <a:gd name="T41" fmla="*/ 24 h 62"/>
                <a:gd name="T42" fmla="*/ 11 w 75"/>
                <a:gd name="T43" fmla="*/ 27 h 62"/>
                <a:gd name="T44" fmla="*/ 37 w 75"/>
                <a:gd name="T45" fmla="*/ 52 h 62"/>
                <a:gd name="T46" fmla="*/ 43 w 75"/>
                <a:gd name="T47" fmla="*/ 48 h 62"/>
                <a:gd name="T48" fmla="*/ 44 w 75"/>
                <a:gd name="T49" fmla="*/ 47 h 62"/>
                <a:gd name="T50" fmla="*/ 45 w 75"/>
                <a:gd name="T51" fmla="*/ 46 h 62"/>
                <a:gd name="T52" fmla="*/ 46 w 75"/>
                <a:gd name="T53" fmla="*/ 45 h 62"/>
                <a:gd name="T54" fmla="*/ 50 w 75"/>
                <a:gd name="T55" fmla="*/ 40 h 62"/>
                <a:gd name="T56" fmla="*/ 50 w 75"/>
                <a:gd name="T57" fmla="*/ 35 h 62"/>
                <a:gd name="T58" fmla="*/ 75 w 75"/>
                <a:gd name="T59" fmla="*/ 2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5" h="62">
                  <a:moveTo>
                    <a:pt x="75" y="21"/>
                  </a:moveTo>
                  <a:cubicBezTo>
                    <a:pt x="74" y="19"/>
                    <a:pt x="64" y="5"/>
                    <a:pt x="59" y="1"/>
                  </a:cubicBezTo>
                  <a:cubicBezTo>
                    <a:pt x="59" y="1"/>
                    <a:pt x="59" y="1"/>
                    <a:pt x="59" y="0"/>
                  </a:cubicBezTo>
                  <a:cubicBezTo>
                    <a:pt x="51" y="6"/>
                    <a:pt x="43" y="11"/>
                    <a:pt x="35" y="15"/>
                  </a:cubicBezTo>
                  <a:cubicBezTo>
                    <a:pt x="35" y="15"/>
                    <a:pt x="35" y="15"/>
                    <a:pt x="35" y="15"/>
                  </a:cubicBezTo>
                  <a:cubicBezTo>
                    <a:pt x="34" y="15"/>
                    <a:pt x="34" y="15"/>
                    <a:pt x="34" y="15"/>
                  </a:cubicBezTo>
                  <a:cubicBezTo>
                    <a:pt x="34" y="15"/>
                    <a:pt x="33" y="15"/>
                    <a:pt x="33" y="15"/>
                  </a:cubicBezTo>
                  <a:cubicBezTo>
                    <a:pt x="33" y="15"/>
                    <a:pt x="33" y="15"/>
                    <a:pt x="32" y="15"/>
                  </a:cubicBezTo>
                  <a:cubicBezTo>
                    <a:pt x="32" y="15"/>
                    <a:pt x="32" y="14"/>
                    <a:pt x="32" y="14"/>
                  </a:cubicBezTo>
                  <a:cubicBezTo>
                    <a:pt x="31" y="14"/>
                    <a:pt x="31" y="14"/>
                    <a:pt x="31" y="14"/>
                  </a:cubicBezTo>
                  <a:cubicBezTo>
                    <a:pt x="30" y="14"/>
                    <a:pt x="30" y="14"/>
                    <a:pt x="30" y="14"/>
                  </a:cubicBezTo>
                  <a:cubicBezTo>
                    <a:pt x="30" y="14"/>
                    <a:pt x="29" y="14"/>
                    <a:pt x="29" y="14"/>
                  </a:cubicBezTo>
                  <a:cubicBezTo>
                    <a:pt x="29" y="14"/>
                    <a:pt x="29" y="14"/>
                    <a:pt x="28" y="14"/>
                  </a:cubicBezTo>
                  <a:cubicBezTo>
                    <a:pt x="28" y="14"/>
                    <a:pt x="28" y="14"/>
                    <a:pt x="27" y="14"/>
                  </a:cubicBezTo>
                  <a:cubicBezTo>
                    <a:pt x="27" y="14"/>
                    <a:pt x="27" y="14"/>
                    <a:pt x="27" y="14"/>
                  </a:cubicBezTo>
                  <a:cubicBezTo>
                    <a:pt x="26" y="14"/>
                    <a:pt x="26" y="14"/>
                    <a:pt x="25" y="15"/>
                  </a:cubicBezTo>
                  <a:cubicBezTo>
                    <a:pt x="23" y="15"/>
                    <a:pt x="22" y="16"/>
                    <a:pt x="20" y="16"/>
                  </a:cubicBezTo>
                  <a:cubicBezTo>
                    <a:pt x="19" y="17"/>
                    <a:pt x="18" y="18"/>
                    <a:pt x="17" y="19"/>
                  </a:cubicBezTo>
                  <a:cubicBezTo>
                    <a:pt x="16" y="19"/>
                    <a:pt x="16" y="20"/>
                    <a:pt x="16" y="20"/>
                  </a:cubicBezTo>
                  <a:cubicBezTo>
                    <a:pt x="15" y="21"/>
                    <a:pt x="15" y="21"/>
                    <a:pt x="15" y="22"/>
                  </a:cubicBezTo>
                  <a:cubicBezTo>
                    <a:pt x="14" y="23"/>
                    <a:pt x="14" y="24"/>
                    <a:pt x="14" y="24"/>
                  </a:cubicBezTo>
                  <a:cubicBezTo>
                    <a:pt x="11" y="27"/>
                    <a:pt x="11" y="27"/>
                    <a:pt x="11" y="27"/>
                  </a:cubicBezTo>
                  <a:cubicBezTo>
                    <a:pt x="0" y="35"/>
                    <a:pt x="23" y="62"/>
                    <a:pt x="37" y="52"/>
                  </a:cubicBezTo>
                  <a:cubicBezTo>
                    <a:pt x="43" y="48"/>
                    <a:pt x="43" y="48"/>
                    <a:pt x="43" y="48"/>
                  </a:cubicBezTo>
                  <a:cubicBezTo>
                    <a:pt x="43" y="48"/>
                    <a:pt x="44" y="47"/>
                    <a:pt x="44" y="47"/>
                  </a:cubicBezTo>
                  <a:cubicBezTo>
                    <a:pt x="45" y="46"/>
                    <a:pt x="45" y="46"/>
                    <a:pt x="45" y="46"/>
                  </a:cubicBezTo>
                  <a:cubicBezTo>
                    <a:pt x="46" y="46"/>
                    <a:pt x="46" y="46"/>
                    <a:pt x="46" y="45"/>
                  </a:cubicBezTo>
                  <a:cubicBezTo>
                    <a:pt x="48" y="44"/>
                    <a:pt x="49" y="42"/>
                    <a:pt x="50" y="40"/>
                  </a:cubicBezTo>
                  <a:cubicBezTo>
                    <a:pt x="51" y="38"/>
                    <a:pt x="51" y="37"/>
                    <a:pt x="50" y="35"/>
                  </a:cubicBezTo>
                  <a:cubicBezTo>
                    <a:pt x="59" y="31"/>
                    <a:pt x="67" y="26"/>
                    <a:pt x="75" y="21"/>
                  </a:cubicBez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8" name="ExtraShape8">
              <a:extLst>
                <a:ext uri="{FF2B5EF4-FFF2-40B4-BE49-F238E27FC236}">
                  <a16:creationId xmlns="" xmlns:lc="http://schemas.openxmlformats.org/drawingml/2006/lockedCanvas" xmlns:a16="http://schemas.microsoft.com/office/drawing/2014/main" xmlns:p14="http://schemas.microsoft.com/office/powerpoint/2010/main" id="{A99810A6-A70E-4B60-A4CD-69DFC862DC72}"/>
                </a:ext>
              </a:extLst>
            </p:cNvPr>
            <p:cNvSpPr/>
            <p:nvPr/>
          </p:nvSpPr>
          <p:spPr bwMode="auto">
            <a:xfrm>
              <a:off x="5412332" y="3795635"/>
              <a:ext cx="775294" cy="1315386"/>
            </a:xfrm>
            <a:custGeom>
              <a:avLst/>
              <a:gdLst>
                <a:gd name="T0" fmla="*/ 68 w 132"/>
                <a:gd name="T1" fmla="*/ 0 h 225"/>
                <a:gd name="T2" fmla="*/ 61 w 132"/>
                <a:gd name="T3" fmla="*/ 58 h 225"/>
                <a:gd name="T4" fmla="*/ 81 w 132"/>
                <a:gd name="T5" fmla="*/ 121 h 225"/>
                <a:gd name="T6" fmla="*/ 0 w 132"/>
                <a:gd name="T7" fmla="*/ 198 h 225"/>
                <a:gd name="T8" fmla="*/ 29 w 132"/>
                <a:gd name="T9" fmla="*/ 225 h 225"/>
                <a:gd name="T10" fmla="*/ 124 w 132"/>
                <a:gd name="T11" fmla="*/ 127 h 225"/>
                <a:gd name="T12" fmla="*/ 68 w 132"/>
                <a:gd name="T13" fmla="*/ 0 h 225"/>
              </a:gdLst>
              <a:ahLst/>
              <a:cxnLst>
                <a:cxn ang="0">
                  <a:pos x="T0" y="T1"/>
                </a:cxn>
                <a:cxn ang="0">
                  <a:pos x="T2" y="T3"/>
                </a:cxn>
                <a:cxn ang="0">
                  <a:pos x="T4" y="T5"/>
                </a:cxn>
                <a:cxn ang="0">
                  <a:pos x="T6" y="T7"/>
                </a:cxn>
                <a:cxn ang="0">
                  <a:pos x="T8" y="T9"/>
                </a:cxn>
                <a:cxn ang="0">
                  <a:pos x="T10" y="T11"/>
                </a:cxn>
                <a:cxn ang="0">
                  <a:pos x="T12" y="T13"/>
                </a:cxn>
              </a:cxnLst>
              <a:rect l="0" t="0" r="r" b="b"/>
              <a:pathLst>
                <a:path w="132" h="225">
                  <a:moveTo>
                    <a:pt x="68" y="0"/>
                  </a:moveTo>
                  <a:cubicBezTo>
                    <a:pt x="61" y="58"/>
                    <a:pt x="61" y="58"/>
                    <a:pt x="61" y="58"/>
                  </a:cubicBezTo>
                  <a:cubicBezTo>
                    <a:pt x="75" y="79"/>
                    <a:pt x="85" y="101"/>
                    <a:pt x="81" y="121"/>
                  </a:cubicBezTo>
                  <a:cubicBezTo>
                    <a:pt x="78" y="131"/>
                    <a:pt x="32" y="171"/>
                    <a:pt x="0" y="198"/>
                  </a:cubicBezTo>
                  <a:cubicBezTo>
                    <a:pt x="5" y="211"/>
                    <a:pt x="15" y="220"/>
                    <a:pt x="29" y="225"/>
                  </a:cubicBezTo>
                  <a:cubicBezTo>
                    <a:pt x="59" y="199"/>
                    <a:pt x="117" y="157"/>
                    <a:pt x="124" y="127"/>
                  </a:cubicBezTo>
                  <a:cubicBezTo>
                    <a:pt x="132" y="86"/>
                    <a:pt x="100" y="35"/>
                    <a:pt x="68" y="0"/>
                  </a:cubicBezTo>
                  <a:close/>
                </a:path>
              </a:pathLst>
            </a:custGeom>
            <a:solidFill>
              <a:srgbClr val="00B0F0"/>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59" name="ExtraShape9">
              <a:extLst>
                <a:ext uri="{FF2B5EF4-FFF2-40B4-BE49-F238E27FC236}">
                  <a16:creationId xmlns="" xmlns:lc="http://schemas.openxmlformats.org/drawingml/2006/lockedCanvas" xmlns:a16="http://schemas.microsoft.com/office/drawing/2014/main" xmlns:p14="http://schemas.microsoft.com/office/powerpoint/2010/main" id="{74BB7707-B334-40D1-8876-3D84C24C1367}"/>
                </a:ext>
              </a:extLst>
            </p:cNvPr>
            <p:cNvSpPr/>
            <p:nvPr/>
          </p:nvSpPr>
          <p:spPr bwMode="auto">
            <a:xfrm>
              <a:off x="5412332" y="4133918"/>
              <a:ext cx="522669" cy="818850"/>
            </a:xfrm>
            <a:custGeom>
              <a:avLst/>
              <a:gdLst>
                <a:gd name="T0" fmla="*/ 61 w 89"/>
                <a:gd name="T1" fmla="*/ 0 h 140"/>
                <a:gd name="T2" fmla="*/ 81 w 89"/>
                <a:gd name="T3" fmla="*/ 63 h 140"/>
                <a:gd name="T4" fmla="*/ 0 w 89"/>
                <a:gd name="T5" fmla="*/ 140 h 140"/>
                <a:gd name="T6" fmla="*/ 86 w 89"/>
                <a:gd name="T7" fmla="*/ 60 h 140"/>
                <a:gd name="T8" fmla="*/ 61 w 89"/>
                <a:gd name="T9" fmla="*/ 0 h 140"/>
              </a:gdLst>
              <a:ahLst/>
              <a:cxnLst>
                <a:cxn ang="0">
                  <a:pos x="T0" y="T1"/>
                </a:cxn>
                <a:cxn ang="0">
                  <a:pos x="T2" y="T3"/>
                </a:cxn>
                <a:cxn ang="0">
                  <a:pos x="T4" y="T5"/>
                </a:cxn>
                <a:cxn ang="0">
                  <a:pos x="T6" y="T7"/>
                </a:cxn>
                <a:cxn ang="0">
                  <a:pos x="T8" y="T9"/>
                </a:cxn>
              </a:cxnLst>
              <a:rect l="0" t="0" r="r" b="b"/>
              <a:pathLst>
                <a:path w="89" h="140">
                  <a:moveTo>
                    <a:pt x="61" y="0"/>
                  </a:moveTo>
                  <a:cubicBezTo>
                    <a:pt x="75" y="21"/>
                    <a:pt x="85" y="43"/>
                    <a:pt x="81" y="63"/>
                  </a:cubicBezTo>
                  <a:cubicBezTo>
                    <a:pt x="78" y="73"/>
                    <a:pt x="32" y="113"/>
                    <a:pt x="0" y="140"/>
                  </a:cubicBezTo>
                  <a:cubicBezTo>
                    <a:pt x="0" y="140"/>
                    <a:pt x="79" y="90"/>
                    <a:pt x="86" y="60"/>
                  </a:cubicBezTo>
                  <a:cubicBezTo>
                    <a:pt x="89" y="29"/>
                    <a:pt x="61" y="0"/>
                    <a:pt x="61" y="0"/>
                  </a:cubicBezTo>
                  <a:close/>
                </a:path>
              </a:pathLst>
            </a:custGeom>
            <a:solidFill>
              <a:schemeClr val="accent4"/>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0" name="ExtraShape10">
              <a:extLst>
                <a:ext uri="{FF2B5EF4-FFF2-40B4-BE49-F238E27FC236}">
                  <a16:creationId xmlns="" xmlns:lc="http://schemas.openxmlformats.org/drawingml/2006/lockedCanvas" xmlns:a16="http://schemas.microsoft.com/office/drawing/2014/main" xmlns:p14="http://schemas.microsoft.com/office/powerpoint/2010/main" id="{E1A41A80-C7C3-4028-8366-3DD2D8FF4AAC}"/>
                </a:ext>
              </a:extLst>
            </p:cNvPr>
            <p:cNvSpPr/>
            <p:nvPr/>
          </p:nvSpPr>
          <p:spPr bwMode="auto">
            <a:xfrm>
              <a:off x="5230850" y="2907097"/>
              <a:ext cx="634463" cy="958228"/>
            </a:xfrm>
            <a:custGeom>
              <a:avLst/>
              <a:gdLst>
                <a:gd name="T0" fmla="*/ 102 w 108"/>
                <a:gd name="T1" fmla="*/ 63 h 164"/>
                <a:gd name="T2" fmla="*/ 71 w 108"/>
                <a:gd name="T3" fmla="*/ 7 h 164"/>
                <a:gd name="T4" fmla="*/ 14 w 108"/>
                <a:gd name="T5" fmla="*/ 39 h 164"/>
                <a:gd name="T6" fmla="*/ 6 w 108"/>
                <a:gd name="T7" fmla="*/ 68 h 164"/>
                <a:gd name="T8" fmla="*/ 35 w 108"/>
                <a:gd name="T9" fmla="*/ 119 h 164"/>
                <a:gd name="T10" fmla="*/ 36 w 108"/>
                <a:gd name="T11" fmla="*/ 120 h 164"/>
                <a:gd name="T12" fmla="*/ 32 w 108"/>
                <a:gd name="T13" fmla="*/ 136 h 164"/>
                <a:gd name="T14" fmla="*/ 46 w 108"/>
                <a:gd name="T15" fmla="*/ 161 h 164"/>
                <a:gd name="T16" fmla="*/ 46 w 108"/>
                <a:gd name="T17" fmla="*/ 161 h 164"/>
                <a:gd name="T18" fmla="*/ 72 w 108"/>
                <a:gd name="T19" fmla="*/ 147 h 164"/>
                <a:gd name="T20" fmla="*/ 79 w 108"/>
                <a:gd name="T21" fmla="*/ 120 h 164"/>
                <a:gd name="T22" fmla="*/ 98 w 108"/>
                <a:gd name="T23" fmla="*/ 72 h 164"/>
                <a:gd name="T24" fmla="*/ 102 w 108"/>
                <a:gd name="T25" fmla="*/ 63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64">
                  <a:moveTo>
                    <a:pt x="102" y="63"/>
                  </a:moveTo>
                  <a:cubicBezTo>
                    <a:pt x="108" y="39"/>
                    <a:pt x="94" y="14"/>
                    <a:pt x="71" y="7"/>
                  </a:cubicBezTo>
                  <a:cubicBezTo>
                    <a:pt x="46" y="0"/>
                    <a:pt x="20" y="15"/>
                    <a:pt x="14" y="39"/>
                  </a:cubicBezTo>
                  <a:cubicBezTo>
                    <a:pt x="11" y="48"/>
                    <a:pt x="8" y="58"/>
                    <a:pt x="6" y="68"/>
                  </a:cubicBezTo>
                  <a:cubicBezTo>
                    <a:pt x="0" y="90"/>
                    <a:pt x="13" y="113"/>
                    <a:pt x="35" y="119"/>
                  </a:cubicBezTo>
                  <a:cubicBezTo>
                    <a:pt x="36" y="120"/>
                    <a:pt x="36" y="120"/>
                    <a:pt x="36" y="120"/>
                  </a:cubicBezTo>
                  <a:cubicBezTo>
                    <a:pt x="32" y="136"/>
                    <a:pt x="32" y="136"/>
                    <a:pt x="32" y="136"/>
                  </a:cubicBezTo>
                  <a:cubicBezTo>
                    <a:pt x="29" y="147"/>
                    <a:pt x="36" y="158"/>
                    <a:pt x="46" y="161"/>
                  </a:cubicBezTo>
                  <a:cubicBezTo>
                    <a:pt x="46" y="161"/>
                    <a:pt x="46" y="161"/>
                    <a:pt x="46" y="161"/>
                  </a:cubicBezTo>
                  <a:cubicBezTo>
                    <a:pt x="57" y="164"/>
                    <a:pt x="69" y="158"/>
                    <a:pt x="72" y="147"/>
                  </a:cubicBezTo>
                  <a:cubicBezTo>
                    <a:pt x="79" y="120"/>
                    <a:pt x="79" y="120"/>
                    <a:pt x="79" y="120"/>
                  </a:cubicBezTo>
                  <a:cubicBezTo>
                    <a:pt x="84" y="103"/>
                    <a:pt x="90" y="87"/>
                    <a:pt x="98" y="72"/>
                  </a:cubicBezTo>
                  <a:cubicBezTo>
                    <a:pt x="99" y="69"/>
                    <a:pt x="101" y="66"/>
                    <a:pt x="102" y="63"/>
                  </a:cubicBezTo>
                  <a:close/>
                </a:path>
              </a:pathLst>
            </a:custGeom>
            <a:solidFill>
              <a:srgbClr val="FBCDBB"/>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1" name="ExtraShape11">
              <a:extLst>
                <a:ext uri="{FF2B5EF4-FFF2-40B4-BE49-F238E27FC236}">
                  <a16:creationId xmlns="" xmlns:lc="http://schemas.openxmlformats.org/drawingml/2006/lockedCanvas" xmlns:a16="http://schemas.microsoft.com/office/drawing/2014/main" xmlns:p14="http://schemas.microsoft.com/office/powerpoint/2010/main" id="{25C3C90E-0624-4B4E-ADD7-A0A29ED6A508}"/>
                </a:ext>
              </a:extLst>
            </p:cNvPr>
            <p:cNvSpPr/>
            <p:nvPr/>
          </p:nvSpPr>
          <p:spPr bwMode="auto">
            <a:xfrm>
              <a:off x="5277309" y="2901289"/>
              <a:ext cx="775294" cy="1145519"/>
            </a:xfrm>
            <a:custGeom>
              <a:avLst/>
              <a:gdLst>
                <a:gd name="T0" fmla="*/ 122 w 132"/>
                <a:gd name="T1" fmla="*/ 138 h 196"/>
                <a:gd name="T2" fmla="*/ 118 w 132"/>
                <a:gd name="T3" fmla="*/ 129 h 196"/>
                <a:gd name="T4" fmla="*/ 120 w 132"/>
                <a:gd name="T5" fmla="*/ 114 h 196"/>
                <a:gd name="T6" fmla="*/ 124 w 132"/>
                <a:gd name="T7" fmla="*/ 104 h 196"/>
                <a:gd name="T8" fmla="*/ 114 w 132"/>
                <a:gd name="T9" fmla="*/ 81 h 196"/>
                <a:gd name="T10" fmla="*/ 111 w 132"/>
                <a:gd name="T11" fmla="*/ 42 h 196"/>
                <a:gd name="T12" fmla="*/ 54 w 132"/>
                <a:gd name="T13" fmla="*/ 1 h 196"/>
                <a:gd name="T14" fmla="*/ 2 w 132"/>
                <a:gd name="T15" fmla="*/ 39 h 196"/>
                <a:gd name="T16" fmla="*/ 0 w 132"/>
                <a:gd name="T17" fmla="*/ 48 h 196"/>
                <a:gd name="T18" fmla="*/ 66 w 132"/>
                <a:gd name="T19" fmla="*/ 67 h 196"/>
                <a:gd name="T20" fmla="*/ 68 w 132"/>
                <a:gd name="T21" fmla="*/ 67 h 196"/>
                <a:gd name="T22" fmla="*/ 47 w 132"/>
                <a:gd name="T23" fmla="*/ 143 h 196"/>
                <a:gd name="T24" fmla="*/ 52 w 132"/>
                <a:gd name="T25" fmla="*/ 175 h 196"/>
                <a:gd name="T26" fmla="*/ 87 w 132"/>
                <a:gd name="T27" fmla="*/ 195 h 196"/>
                <a:gd name="T28" fmla="*/ 122 w 132"/>
                <a:gd name="T29" fmla="*/ 13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2" h="196">
                  <a:moveTo>
                    <a:pt x="122" y="138"/>
                  </a:moveTo>
                  <a:cubicBezTo>
                    <a:pt x="121" y="135"/>
                    <a:pt x="120" y="132"/>
                    <a:pt x="118" y="129"/>
                  </a:cubicBezTo>
                  <a:cubicBezTo>
                    <a:pt x="116" y="124"/>
                    <a:pt x="117" y="119"/>
                    <a:pt x="120" y="114"/>
                  </a:cubicBezTo>
                  <a:cubicBezTo>
                    <a:pt x="122" y="111"/>
                    <a:pt x="124" y="108"/>
                    <a:pt x="124" y="104"/>
                  </a:cubicBezTo>
                  <a:cubicBezTo>
                    <a:pt x="124" y="95"/>
                    <a:pt x="119" y="88"/>
                    <a:pt x="114" y="81"/>
                  </a:cubicBezTo>
                  <a:cubicBezTo>
                    <a:pt x="106" y="69"/>
                    <a:pt x="113" y="56"/>
                    <a:pt x="111" y="42"/>
                  </a:cubicBezTo>
                  <a:cubicBezTo>
                    <a:pt x="107" y="18"/>
                    <a:pt x="77" y="2"/>
                    <a:pt x="54" y="1"/>
                  </a:cubicBezTo>
                  <a:cubicBezTo>
                    <a:pt x="30" y="0"/>
                    <a:pt x="8" y="16"/>
                    <a:pt x="2" y="39"/>
                  </a:cubicBezTo>
                  <a:cubicBezTo>
                    <a:pt x="0" y="48"/>
                    <a:pt x="0" y="48"/>
                    <a:pt x="0" y="48"/>
                  </a:cubicBezTo>
                  <a:cubicBezTo>
                    <a:pt x="66" y="67"/>
                    <a:pt x="66" y="67"/>
                    <a:pt x="66" y="67"/>
                  </a:cubicBezTo>
                  <a:cubicBezTo>
                    <a:pt x="66" y="67"/>
                    <a:pt x="67" y="67"/>
                    <a:pt x="68" y="67"/>
                  </a:cubicBezTo>
                  <a:cubicBezTo>
                    <a:pt x="47" y="143"/>
                    <a:pt x="47" y="143"/>
                    <a:pt x="47" y="143"/>
                  </a:cubicBezTo>
                  <a:cubicBezTo>
                    <a:pt x="45" y="154"/>
                    <a:pt x="48" y="166"/>
                    <a:pt x="52" y="175"/>
                  </a:cubicBezTo>
                  <a:cubicBezTo>
                    <a:pt x="59" y="188"/>
                    <a:pt x="73" y="196"/>
                    <a:pt x="87" y="195"/>
                  </a:cubicBezTo>
                  <a:cubicBezTo>
                    <a:pt x="117" y="194"/>
                    <a:pt x="132" y="163"/>
                    <a:pt x="122" y="138"/>
                  </a:cubicBezTo>
                  <a:close/>
                </a:path>
              </a:pathLst>
            </a:custGeom>
            <a:solidFill>
              <a:srgbClr val="993300"/>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2" name="ExtraShape12">
              <a:extLst>
                <a:ext uri="{FF2B5EF4-FFF2-40B4-BE49-F238E27FC236}">
                  <a16:creationId xmlns="" xmlns:lc="http://schemas.openxmlformats.org/drawingml/2006/lockedCanvas" xmlns:a16="http://schemas.microsoft.com/office/drawing/2014/main" xmlns:p14="http://schemas.microsoft.com/office/powerpoint/2010/main" id="{B8B92788-3022-4AE5-957F-ADF1DBB1EE01}"/>
                </a:ext>
              </a:extLst>
            </p:cNvPr>
            <p:cNvSpPr/>
            <p:nvPr/>
          </p:nvSpPr>
          <p:spPr bwMode="auto">
            <a:xfrm>
              <a:off x="5418140" y="3246833"/>
              <a:ext cx="171320" cy="174224"/>
            </a:xfrm>
            <a:custGeom>
              <a:avLst/>
              <a:gdLst>
                <a:gd name="T0" fmla="*/ 18 w 29"/>
                <a:gd name="T1" fmla="*/ 2 h 30"/>
                <a:gd name="T2" fmla="*/ 2 w 29"/>
                <a:gd name="T3" fmla="*/ 11 h 30"/>
                <a:gd name="T4" fmla="*/ 11 w 29"/>
                <a:gd name="T5" fmla="*/ 28 h 30"/>
                <a:gd name="T6" fmla="*/ 27 w 29"/>
                <a:gd name="T7" fmla="*/ 18 h 30"/>
                <a:gd name="T8" fmla="*/ 18 w 29"/>
                <a:gd name="T9" fmla="*/ 2 h 30"/>
              </a:gdLst>
              <a:ahLst/>
              <a:cxnLst>
                <a:cxn ang="0">
                  <a:pos x="T0" y="T1"/>
                </a:cxn>
                <a:cxn ang="0">
                  <a:pos x="T2" y="T3"/>
                </a:cxn>
                <a:cxn ang="0">
                  <a:pos x="T4" y="T5"/>
                </a:cxn>
                <a:cxn ang="0">
                  <a:pos x="T6" y="T7"/>
                </a:cxn>
                <a:cxn ang="0">
                  <a:pos x="T8" y="T9"/>
                </a:cxn>
              </a:cxnLst>
              <a:rect l="0" t="0" r="r" b="b"/>
              <a:pathLst>
                <a:path w="29" h="30">
                  <a:moveTo>
                    <a:pt x="18" y="2"/>
                  </a:moveTo>
                  <a:cubicBezTo>
                    <a:pt x="11" y="0"/>
                    <a:pt x="4" y="4"/>
                    <a:pt x="2" y="11"/>
                  </a:cubicBezTo>
                  <a:cubicBezTo>
                    <a:pt x="0" y="18"/>
                    <a:pt x="4" y="26"/>
                    <a:pt x="11" y="28"/>
                  </a:cubicBezTo>
                  <a:cubicBezTo>
                    <a:pt x="18" y="30"/>
                    <a:pt x="26" y="25"/>
                    <a:pt x="27" y="18"/>
                  </a:cubicBezTo>
                  <a:cubicBezTo>
                    <a:pt x="29" y="11"/>
                    <a:pt x="25" y="4"/>
                    <a:pt x="18" y="2"/>
                  </a:cubicBezTo>
                  <a:close/>
                </a:path>
              </a:pathLst>
            </a:custGeom>
            <a:solidFill>
              <a:schemeClr val="accent3">
                <a:lumMod val="20000"/>
                <a:lumOff val="80000"/>
                <a:alpha val="50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3" name="ExtraShape13">
              <a:extLst>
                <a:ext uri="{FF2B5EF4-FFF2-40B4-BE49-F238E27FC236}">
                  <a16:creationId xmlns="" xmlns:lc="http://schemas.openxmlformats.org/drawingml/2006/lockedCanvas" xmlns:a16="http://schemas.microsoft.com/office/drawing/2014/main" xmlns:p14="http://schemas.microsoft.com/office/powerpoint/2010/main" id="{AB541819-CE96-457B-8EDA-4567EB724AAE}"/>
                </a:ext>
              </a:extLst>
            </p:cNvPr>
            <p:cNvSpPr/>
            <p:nvPr/>
          </p:nvSpPr>
          <p:spPr bwMode="auto">
            <a:xfrm>
              <a:off x="5177131" y="3158268"/>
              <a:ext cx="441366" cy="293276"/>
            </a:xfrm>
            <a:custGeom>
              <a:avLst/>
              <a:gdLst>
                <a:gd name="T0" fmla="*/ 60 w 75"/>
                <a:gd name="T1" fmla="*/ 13 h 50"/>
                <a:gd name="T2" fmla="*/ 39 w 75"/>
                <a:gd name="T3" fmla="*/ 23 h 50"/>
                <a:gd name="T4" fmla="*/ 37 w 75"/>
                <a:gd name="T5" fmla="*/ 22 h 50"/>
                <a:gd name="T6" fmla="*/ 24 w 75"/>
                <a:gd name="T7" fmla="*/ 3 h 50"/>
                <a:gd name="T8" fmla="*/ 3 w 75"/>
                <a:gd name="T9" fmla="*/ 15 h 50"/>
                <a:gd name="T10" fmla="*/ 15 w 75"/>
                <a:gd name="T11" fmla="*/ 37 h 50"/>
                <a:gd name="T12" fmla="*/ 36 w 75"/>
                <a:gd name="T13" fmla="*/ 27 h 50"/>
                <a:gd name="T14" fmla="*/ 38 w 75"/>
                <a:gd name="T15" fmla="*/ 27 h 50"/>
                <a:gd name="T16" fmla="*/ 51 w 75"/>
                <a:gd name="T17" fmla="*/ 47 h 50"/>
                <a:gd name="T18" fmla="*/ 73 w 75"/>
                <a:gd name="T19" fmla="*/ 35 h 50"/>
                <a:gd name="T20" fmla="*/ 60 w 75"/>
                <a:gd name="T21" fmla="*/ 13 h 50"/>
                <a:gd name="T22" fmla="*/ 52 w 75"/>
                <a:gd name="T23" fmla="*/ 43 h 50"/>
                <a:gd name="T24" fmla="*/ 43 w 75"/>
                <a:gd name="T25" fmla="*/ 26 h 50"/>
                <a:gd name="T26" fmla="*/ 59 w 75"/>
                <a:gd name="T27" fmla="*/ 17 h 50"/>
                <a:gd name="T28" fmla="*/ 68 w 75"/>
                <a:gd name="T29" fmla="*/ 33 h 50"/>
                <a:gd name="T30" fmla="*/ 52 w 75"/>
                <a:gd name="T31" fmla="*/ 43 h 50"/>
                <a:gd name="T32" fmla="*/ 16 w 75"/>
                <a:gd name="T33" fmla="*/ 33 h 50"/>
                <a:gd name="T34" fmla="*/ 7 w 75"/>
                <a:gd name="T35" fmla="*/ 16 h 50"/>
                <a:gd name="T36" fmla="*/ 23 w 75"/>
                <a:gd name="T37" fmla="*/ 7 h 50"/>
                <a:gd name="T38" fmla="*/ 32 w 75"/>
                <a:gd name="T39" fmla="*/ 23 h 50"/>
                <a:gd name="T40" fmla="*/ 16 w 75"/>
                <a:gd name="T41"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50">
                  <a:moveTo>
                    <a:pt x="60" y="13"/>
                  </a:moveTo>
                  <a:cubicBezTo>
                    <a:pt x="52" y="11"/>
                    <a:pt x="43" y="15"/>
                    <a:pt x="39" y="23"/>
                  </a:cubicBezTo>
                  <a:cubicBezTo>
                    <a:pt x="37" y="22"/>
                    <a:pt x="37" y="22"/>
                    <a:pt x="37" y="22"/>
                  </a:cubicBezTo>
                  <a:cubicBezTo>
                    <a:pt x="38" y="14"/>
                    <a:pt x="33" y="5"/>
                    <a:pt x="24" y="3"/>
                  </a:cubicBezTo>
                  <a:cubicBezTo>
                    <a:pt x="15" y="0"/>
                    <a:pt x="5" y="6"/>
                    <a:pt x="3" y="15"/>
                  </a:cubicBezTo>
                  <a:cubicBezTo>
                    <a:pt x="0" y="25"/>
                    <a:pt x="5" y="34"/>
                    <a:pt x="15" y="37"/>
                  </a:cubicBezTo>
                  <a:cubicBezTo>
                    <a:pt x="24" y="39"/>
                    <a:pt x="33" y="35"/>
                    <a:pt x="36" y="27"/>
                  </a:cubicBezTo>
                  <a:cubicBezTo>
                    <a:pt x="38" y="27"/>
                    <a:pt x="38" y="27"/>
                    <a:pt x="38" y="27"/>
                  </a:cubicBezTo>
                  <a:cubicBezTo>
                    <a:pt x="37" y="36"/>
                    <a:pt x="42" y="45"/>
                    <a:pt x="51" y="47"/>
                  </a:cubicBezTo>
                  <a:cubicBezTo>
                    <a:pt x="60" y="50"/>
                    <a:pt x="70" y="44"/>
                    <a:pt x="73" y="35"/>
                  </a:cubicBezTo>
                  <a:cubicBezTo>
                    <a:pt x="75" y="25"/>
                    <a:pt x="70" y="16"/>
                    <a:pt x="60" y="13"/>
                  </a:cubicBezTo>
                  <a:close/>
                  <a:moveTo>
                    <a:pt x="52" y="43"/>
                  </a:moveTo>
                  <a:cubicBezTo>
                    <a:pt x="45" y="41"/>
                    <a:pt x="41" y="33"/>
                    <a:pt x="43" y="26"/>
                  </a:cubicBezTo>
                  <a:cubicBezTo>
                    <a:pt x="45" y="19"/>
                    <a:pt x="52" y="15"/>
                    <a:pt x="59" y="17"/>
                  </a:cubicBezTo>
                  <a:cubicBezTo>
                    <a:pt x="66" y="19"/>
                    <a:pt x="70" y="26"/>
                    <a:pt x="68" y="33"/>
                  </a:cubicBezTo>
                  <a:cubicBezTo>
                    <a:pt x="67" y="40"/>
                    <a:pt x="59" y="45"/>
                    <a:pt x="52" y="43"/>
                  </a:cubicBezTo>
                  <a:close/>
                  <a:moveTo>
                    <a:pt x="16" y="33"/>
                  </a:moveTo>
                  <a:cubicBezTo>
                    <a:pt x="9" y="31"/>
                    <a:pt x="5" y="23"/>
                    <a:pt x="7" y="16"/>
                  </a:cubicBezTo>
                  <a:cubicBezTo>
                    <a:pt x="9" y="9"/>
                    <a:pt x="16" y="5"/>
                    <a:pt x="23" y="7"/>
                  </a:cubicBezTo>
                  <a:cubicBezTo>
                    <a:pt x="30" y="9"/>
                    <a:pt x="34" y="16"/>
                    <a:pt x="32" y="23"/>
                  </a:cubicBezTo>
                  <a:cubicBezTo>
                    <a:pt x="30" y="30"/>
                    <a:pt x="23" y="35"/>
                    <a:pt x="16" y="33"/>
                  </a:cubicBezTo>
                  <a:close/>
                </a:path>
              </a:pathLst>
            </a:custGeom>
            <a:solidFill>
              <a:srgbClr val="FF6699"/>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4" name="ExtraShape14">
              <a:extLst>
                <a:ext uri="{FF2B5EF4-FFF2-40B4-BE49-F238E27FC236}">
                  <a16:creationId xmlns="" xmlns:lc="http://schemas.openxmlformats.org/drawingml/2006/lockedCanvas" xmlns:a16="http://schemas.microsoft.com/office/drawing/2014/main" xmlns:p14="http://schemas.microsoft.com/office/powerpoint/2010/main" id="{730C614A-F450-4010-8B32-21D60EC4AD5A}"/>
                </a:ext>
              </a:extLst>
            </p:cNvPr>
            <p:cNvSpPr/>
            <p:nvPr/>
          </p:nvSpPr>
          <p:spPr bwMode="auto">
            <a:xfrm>
              <a:off x="5207619" y="3187306"/>
              <a:ext cx="169868" cy="175676"/>
            </a:xfrm>
            <a:custGeom>
              <a:avLst/>
              <a:gdLst>
                <a:gd name="T0" fmla="*/ 18 w 29"/>
                <a:gd name="T1" fmla="*/ 2 h 30"/>
                <a:gd name="T2" fmla="*/ 2 w 29"/>
                <a:gd name="T3" fmla="*/ 11 h 30"/>
                <a:gd name="T4" fmla="*/ 11 w 29"/>
                <a:gd name="T5" fmla="*/ 28 h 30"/>
                <a:gd name="T6" fmla="*/ 27 w 29"/>
                <a:gd name="T7" fmla="*/ 18 h 30"/>
                <a:gd name="T8" fmla="*/ 18 w 29"/>
                <a:gd name="T9" fmla="*/ 2 h 30"/>
              </a:gdLst>
              <a:ahLst/>
              <a:cxnLst>
                <a:cxn ang="0">
                  <a:pos x="T0" y="T1"/>
                </a:cxn>
                <a:cxn ang="0">
                  <a:pos x="T2" y="T3"/>
                </a:cxn>
                <a:cxn ang="0">
                  <a:pos x="T4" y="T5"/>
                </a:cxn>
                <a:cxn ang="0">
                  <a:pos x="T6" y="T7"/>
                </a:cxn>
                <a:cxn ang="0">
                  <a:pos x="T8" y="T9"/>
                </a:cxn>
              </a:cxnLst>
              <a:rect l="0" t="0" r="r" b="b"/>
              <a:pathLst>
                <a:path w="29" h="30">
                  <a:moveTo>
                    <a:pt x="18" y="2"/>
                  </a:moveTo>
                  <a:cubicBezTo>
                    <a:pt x="11" y="0"/>
                    <a:pt x="4" y="4"/>
                    <a:pt x="2" y="11"/>
                  </a:cubicBezTo>
                  <a:cubicBezTo>
                    <a:pt x="0" y="18"/>
                    <a:pt x="4" y="26"/>
                    <a:pt x="11" y="28"/>
                  </a:cubicBezTo>
                  <a:cubicBezTo>
                    <a:pt x="18" y="30"/>
                    <a:pt x="25" y="25"/>
                    <a:pt x="27" y="18"/>
                  </a:cubicBezTo>
                  <a:cubicBezTo>
                    <a:pt x="29" y="11"/>
                    <a:pt x="25" y="4"/>
                    <a:pt x="18" y="2"/>
                  </a:cubicBezTo>
                  <a:close/>
                </a:path>
              </a:pathLst>
            </a:custGeom>
            <a:solidFill>
              <a:schemeClr val="accent3">
                <a:lumMod val="20000"/>
                <a:lumOff val="80000"/>
                <a:alpha val="50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sp>
          <p:nvSpPr>
            <p:cNvPr id="165" name="ExtraShape15">
              <a:extLst>
                <a:ext uri="{FF2B5EF4-FFF2-40B4-BE49-F238E27FC236}">
                  <a16:creationId xmlns="" xmlns:lc="http://schemas.openxmlformats.org/drawingml/2006/lockedCanvas" xmlns:a16="http://schemas.microsoft.com/office/drawing/2014/main" xmlns:p14="http://schemas.microsoft.com/office/powerpoint/2010/main" id="{488C2E37-4C03-4D93-9D4F-D9AE16F9E487}"/>
                </a:ext>
              </a:extLst>
            </p:cNvPr>
            <p:cNvSpPr/>
            <p:nvPr/>
          </p:nvSpPr>
          <p:spPr bwMode="auto">
            <a:xfrm>
              <a:off x="5595267" y="3345559"/>
              <a:ext cx="164061" cy="69690"/>
            </a:xfrm>
            <a:custGeom>
              <a:avLst/>
              <a:gdLst>
                <a:gd name="T0" fmla="*/ 105 w 113"/>
                <a:gd name="T1" fmla="*/ 48 h 48"/>
                <a:gd name="T2" fmla="*/ 0 w 113"/>
                <a:gd name="T3" fmla="*/ 20 h 48"/>
                <a:gd name="T4" fmla="*/ 4 w 113"/>
                <a:gd name="T5" fmla="*/ 0 h 48"/>
                <a:gd name="T6" fmla="*/ 113 w 113"/>
                <a:gd name="T7" fmla="*/ 28 h 48"/>
                <a:gd name="T8" fmla="*/ 105 w 113"/>
                <a:gd name="T9" fmla="*/ 48 h 48"/>
              </a:gdLst>
              <a:ahLst/>
              <a:cxnLst>
                <a:cxn ang="0">
                  <a:pos x="T0" y="T1"/>
                </a:cxn>
                <a:cxn ang="0">
                  <a:pos x="T2" y="T3"/>
                </a:cxn>
                <a:cxn ang="0">
                  <a:pos x="T4" y="T5"/>
                </a:cxn>
                <a:cxn ang="0">
                  <a:pos x="T6" y="T7"/>
                </a:cxn>
                <a:cxn ang="0">
                  <a:pos x="T8" y="T9"/>
                </a:cxn>
              </a:cxnLst>
              <a:rect l="0" t="0" r="r" b="b"/>
              <a:pathLst>
                <a:path w="113" h="48">
                  <a:moveTo>
                    <a:pt x="105" y="48"/>
                  </a:moveTo>
                  <a:lnTo>
                    <a:pt x="0" y="20"/>
                  </a:lnTo>
                  <a:lnTo>
                    <a:pt x="4" y="0"/>
                  </a:lnTo>
                  <a:lnTo>
                    <a:pt x="113" y="28"/>
                  </a:lnTo>
                  <a:lnTo>
                    <a:pt x="105" y="48"/>
                  </a:lnTo>
                  <a:close/>
                </a:path>
              </a:pathLst>
            </a:custGeom>
            <a:solidFill>
              <a:srgbClr val="FF6699"/>
            </a:solidFill>
            <a:ln>
              <a:solidFill>
                <a:schemeClr val="tx1"/>
              </a:solidFill>
            </a:ln>
          </p:spPr>
          <p:txBody>
            <a:bodyPr vert="horz" wrap="square" lIns="91440" tIns="45720" rIns="91440" bIns="45720" numCol="1" anchor="t" anchorCtr="0" compatLnSpc="1">
              <a:prstTxWarp prst="textNoShape">
                <a:avLst/>
              </a:prstTxWarp>
            </a:bodyPr>
            <a:lstStyle/>
            <a:p>
              <a:endParaRPr lang="zh-CN" altLang="en-US"/>
            </a:p>
          </p:txBody>
        </p:sp>
      </p:grpSp>
      <p:sp>
        <p:nvSpPr>
          <p:cNvPr id="3" name="2 CuadroTexto"/>
          <p:cNvSpPr txBox="1"/>
          <p:nvPr/>
        </p:nvSpPr>
        <p:spPr>
          <a:xfrm>
            <a:off x="7967414" y="5384829"/>
            <a:ext cx="2041131" cy="492443"/>
          </a:xfrm>
          <a:prstGeom prst="rect">
            <a:avLst/>
          </a:prstGeom>
          <a:noFill/>
        </p:spPr>
        <p:txBody>
          <a:bodyPr wrap="square" rtlCol="0">
            <a:spAutoFit/>
          </a:bodyPr>
          <a:lstStyle/>
          <a:p>
            <a:pPr algn="ctr"/>
            <a:r>
              <a:rPr lang="es-MX" sz="1300" dirty="0" smtClean="0">
                <a:latin typeface="Andalus" panose="02020603050405020304" pitchFamily="18" charset="-78"/>
                <a:cs typeface="Andalus" panose="02020603050405020304" pitchFamily="18" charset="-78"/>
              </a:rPr>
              <a:t>Fuentes primarias </a:t>
            </a:r>
            <a:r>
              <a:rPr lang="es-MX" sz="1300" smtClean="0">
                <a:latin typeface="Andalus" panose="02020603050405020304" pitchFamily="18" charset="-78"/>
                <a:cs typeface="Andalus" panose="02020603050405020304" pitchFamily="18" charset="-78"/>
              </a:rPr>
              <a:t>y secundaria</a:t>
            </a:r>
            <a:endParaRPr lang="es-MX" sz="1300" dirty="0">
              <a:latin typeface="Andalus" panose="02020603050405020304" pitchFamily="18" charset="-78"/>
              <a:cs typeface="Andalus" panose="02020603050405020304" pitchFamily="18" charset="-78"/>
            </a:endParaRPr>
          </a:p>
        </p:txBody>
      </p:sp>
      <p:cxnSp>
        <p:nvCxnSpPr>
          <p:cNvPr id="103"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flipV="1">
            <a:off x="6496820" y="5013176"/>
            <a:ext cx="2838746" cy="172"/>
          </a:xfrm>
          <a:prstGeom prst="line">
            <a:avLst/>
          </a:prstGeom>
          <a:ln/>
        </p:spPr>
        <p:style>
          <a:lnRef idx="3">
            <a:schemeClr val="accent1"/>
          </a:lnRef>
          <a:fillRef idx="0">
            <a:schemeClr val="accent1"/>
          </a:fillRef>
          <a:effectRef idx="2">
            <a:schemeClr val="accent1"/>
          </a:effectRef>
          <a:fontRef idx="minor">
            <a:schemeClr val="tx1"/>
          </a:fontRef>
        </p:style>
      </p:cxnSp>
      <p:sp>
        <p:nvSpPr>
          <p:cNvPr id="105"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5949270" y="4725488"/>
            <a:ext cx="575720" cy="575720"/>
          </a:xfrm>
          <a:prstGeom prst="ellipse">
            <a:avLst/>
          </a:prstGeom>
          <a:solidFill>
            <a:srgbClr val="FFCCFF">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4" name="3 CuadroTexto"/>
          <p:cNvSpPr txBox="1"/>
          <p:nvPr/>
        </p:nvSpPr>
        <p:spPr>
          <a:xfrm>
            <a:off x="6552356" y="4438853"/>
            <a:ext cx="2711202" cy="646331"/>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INSTRUMENTO DE RECOLECCIÓN DE DATOS</a:t>
            </a:r>
            <a:endParaRPr lang="es-MX" b="1" dirty="0">
              <a:latin typeface="Andalus" panose="02020603050405020304" pitchFamily="18" charset="-78"/>
              <a:cs typeface="Andalus" panose="02020603050405020304" pitchFamily="18" charset="-78"/>
            </a:endParaRPr>
          </a:p>
        </p:txBody>
      </p:sp>
      <p:sp>
        <p:nvSpPr>
          <p:cNvPr id="113" name="IconShape">
            <a:extLst>
              <a:ext uri="{FF2B5EF4-FFF2-40B4-BE49-F238E27FC236}">
                <a16:creationId xmlns="" xmlns:lc="http://schemas.openxmlformats.org/drawingml/2006/lockedCanvas" xmlns:a16="http://schemas.microsoft.com/office/drawing/2014/main" xmlns:p14="http://schemas.microsoft.com/office/powerpoint/2010/main" id="{5182F24F-ED33-4727-B5E4-3F3DFE42030B}"/>
              </a:ext>
            </a:extLst>
          </p:cNvPr>
          <p:cNvSpPr/>
          <p:nvPr/>
        </p:nvSpPr>
        <p:spPr bwMode="auto">
          <a:xfrm>
            <a:off x="6073090" y="4844148"/>
            <a:ext cx="313989" cy="313044"/>
          </a:xfrm>
          <a:custGeom>
            <a:avLst/>
            <a:gdLst>
              <a:gd name="connsiteX0" fmla="*/ 478445 w 606059"/>
              <a:gd name="connsiteY0" fmla="*/ 357061 h 604236"/>
              <a:gd name="connsiteX1" fmla="*/ 581211 w 606059"/>
              <a:gd name="connsiteY1" fmla="*/ 459682 h 604236"/>
              <a:gd name="connsiteX2" fmla="*/ 581211 w 606059"/>
              <a:gd name="connsiteY2" fmla="*/ 579423 h 604236"/>
              <a:gd name="connsiteX3" fmla="*/ 461205 w 606059"/>
              <a:gd name="connsiteY3" fmla="*/ 579423 h 604236"/>
              <a:gd name="connsiteX4" fmla="*/ 358825 w 606059"/>
              <a:gd name="connsiteY4" fmla="*/ 477187 h 604236"/>
              <a:gd name="connsiteX5" fmla="*/ 427688 w 606059"/>
              <a:gd name="connsiteY5" fmla="*/ 427078 h 604236"/>
              <a:gd name="connsiteX6" fmla="*/ 478445 w 606059"/>
              <a:gd name="connsiteY6" fmla="*/ 357061 h 604236"/>
              <a:gd name="connsiteX7" fmla="*/ 182919 w 606059"/>
              <a:gd name="connsiteY7" fmla="*/ 156771 h 604236"/>
              <a:gd name="connsiteX8" fmla="*/ 165281 w 606059"/>
              <a:gd name="connsiteY8" fmla="*/ 164055 h 604236"/>
              <a:gd name="connsiteX9" fmla="*/ 165281 w 606059"/>
              <a:gd name="connsiteY9" fmla="*/ 199347 h 604236"/>
              <a:gd name="connsiteX10" fmla="*/ 199281 w 606059"/>
              <a:gd name="connsiteY10" fmla="*/ 233293 h 604236"/>
              <a:gd name="connsiteX11" fmla="*/ 165281 w 606059"/>
              <a:gd name="connsiteY11" fmla="*/ 267239 h 604236"/>
              <a:gd name="connsiteX12" fmla="*/ 165281 w 606059"/>
              <a:gd name="connsiteY12" fmla="*/ 302531 h 604236"/>
              <a:gd name="connsiteX13" fmla="*/ 200630 w 606059"/>
              <a:gd name="connsiteY13" fmla="*/ 302531 h 604236"/>
              <a:gd name="connsiteX14" fmla="*/ 234630 w 606059"/>
              <a:gd name="connsiteY14" fmla="*/ 268585 h 604236"/>
              <a:gd name="connsiteX15" fmla="*/ 268534 w 606059"/>
              <a:gd name="connsiteY15" fmla="*/ 302531 h 604236"/>
              <a:gd name="connsiteX16" fmla="*/ 303882 w 606059"/>
              <a:gd name="connsiteY16" fmla="*/ 302531 h 604236"/>
              <a:gd name="connsiteX17" fmla="*/ 303882 w 606059"/>
              <a:gd name="connsiteY17" fmla="*/ 267239 h 604236"/>
              <a:gd name="connsiteX18" fmla="*/ 269882 w 606059"/>
              <a:gd name="connsiteY18" fmla="*/ 233293 h 604236"/>
              <a:gd name="connsiteX19" fmla="*/ 303882 w 606059"/>
              <a:gd name="connsiteY19" fmla="*/ 199347 h 604236"/>
              <a:gd name="connsiteX20" fmla="*/ 303882 w 606059"/>
              <a:gd name="connsiteY20" fmla="*/ 164055 h 604236"/>
              <a:gd name="connsiteX21" fmla="*/ 268534 w 606059"/>
              <a:gd name="connsiteY21" fmla="*/ 164055 h 604236"/>
              <a:gd name="connsiteX22" fmla="*/ 234630 w 606059"/>
              <a:gd name="connsiteY22" fmla="*/ 198001 h 604236"/>
              <a:gd name="connsiteX23" fmla="*/ 200630 w 606059"/>
              <a:gd name="connsiteY23" fmla="*/ 164055 h 604236"/>
              <a:gd name="connsiteX24" fmla="*/ 182919 w 606059"/>
              <a:gd name="connsiteY24" fmla="*/ 156771 h 604236"/>
              <a:gd name="connsiteX25" fmla="*/ 234630 w 606059"/>
              <a:gd name="connsiteY25" fmla="*/ 0 h 604236"/>
              <a:gd name="connsiteX26" fmla="*/ 469260 w 606059"/>
              <a:gd name="connsiteY26" fmla="*/ 234255 h 604236"/>
              <a:gd name="connsiteX27" fmla="*/ 234630 w 606059"/>
              <a:gd name="connsiteY27" fmla="*/ 468413 h 604236"/>
              <a:gd name="connsiteX28" fmla="*/ 0 w 606059"/>
              <a:gd name="connsiteY28" fmla="*/ 234255 h 604236"/>
              <a:gd name="connsiteX29" fmla="*/ 234630 w 606059"/>
              <a:gd name="connsiteY29" fmla="*/ 0 h 60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6059" h="604236">
                <a:moveTo>
                  <a:pt x="478445" y="357061"/>
                </a:moveTo>
                <a:lnTo>
                  <a:pt x="581211" y="459682"/>
                </a:lnTo>
                <a:cubicBezTo>
                  <a:pt x="614342" y="492767"/>
                  <a:pt x="614342" y="546338"/>
                  <a:pt x="581211" y="579423"/>
                </a:cubicBezTo>
                <a:cubicBezTo>
                  <a:pt x="547983" y="612508"/>
                  <a:pt x="494337" y="612508"/>
                  <a:pt x="461205" y="579423"/>
                </a:cubicBezTo>
                <a:lnTo>
                  <a:pt x="358825" y="477187"/>
                </a:lnTo>
                <a:cubicBezTo>
                  <a:pt x="384251" y="464203"/>
                  <a:pt x="407366" y="447372"/>
                  <a:pt x="427688" y="427078"/>
                </a:cubicBezTo>
                <a:cubicBezTo>
                  <a:pt x="448396" y="406400"/>
                  <a:pt x="465443" y="382933"/>
                  <a:pt x="478445" y="357061"/>
                </a:cubicBezTo>
                <a:close/>
                <a:moveTo>
                  <a:pt x="182919" y="156771"/>
                </a:moveTo>
                <a:cubicBezTo>
                  <a:pt x="176526" y="156771"/>
                  <a:pt x="170145" y="159199"/>
                  <a:pt x="165281" y="164055"/>
                </a:cubicBezTo>
                <a:cubicBezTo>
                  <a:pt x="155553" y="173864"/>
                  <a:pt x="155553" y="189635"/>
                  <a:pt x="165281" y="199347"/>
                </a:cubicBezTo>
                <a:lnTo>
                  <a:pt x="199281" y="233293"/>
                </a:lnTo>
                <a:lnTo>
                  <a:pt x="165281" y="267239"/>
                </a:lnTo>
                <a:cubicBezTo>
                  <a:pt x="155553" y="276951"/>
                  <a:pt x="155553" y="292722"/>
                  <a:pt x="165281" y="302531"/>
                </a:cubicBezTo>
                <a:cubicBezTo>
                  <a:pt x="175009" y="312243"/>
                  <a:pt x="190805" y="312243"/>
                  <a:pt x="200630" y="302531"/>
                </a:cubicBezTo>
                <a:lnTo>
                  <a:pt x="234630" y="268585"/>
                </a:lnTo>
                <a:lnTo>
                  <a:pt x="268534" y="302531"/>
                </a:lnTo>
                <a:cubicBezTo>
                  <a:pt x="278358" y="312243"/>
                  <a:pt x="294154" y="312243"/>
                  <a:pt x="303882" y="302531"/>
                </a:cubicBezTo>
                <a:cubicBezTo>
                  <a:pt x="313611" y="292722"/>
                  <a:pt x="313611" y="276951"/>
                  <a:pt x="303882" y="267239"/>
                </a:cubicBezTo>
                <a:lnTo>
                  <a:pt x="269882" y="233293"/>
                </a:lnTo>
                <a:lnTo>
                  <a:pt x="303882" y="199347"/>
                </a:lnTo>
                <a:cubicBezTo>
                  <a:pt x="313611" y="189635"/>
                  <a:pt x="313611" y="173864"/>
                  <a:pt x="303882" y="164055"/>
                </a:cubicBezTo>
                <a:cubicBezTo>
                  <a:pt x="294154" y="154343"/>
                  <a:pt x="278358" y="154343"/>
                  <a:pt x="268534" y="164055"/>
                </a:cubicBezTo>
                <a:lnTo>
                  <a:pt x="234630" y="198001"/>
                </a:lnTo>
                <a:lnTo>
                  <a:pt x="200630" y="164055"/>
                </a:lnTo>
                <a:cubicBezTo>
                  <a:pt x="195718" y="159199"/>
                  <a:pt x="189312" y="156771"/>
                  <a:pt x="182919" y="156771"/>
                </a:cubicBezTo>
                <a:close/>
                <a:moveTo>
                  <a:pt x="234630" y="0"/>
                </a:moveTo>
                <a:cubicBezTo>
                  <a:pt x="364177" y="0"/>
                  <a:pt x="469260" y="104818"/>
                  <a:pt x="469260" y="234255"/>
                </a:cubicBezTo>
                <a:cubicBezTo>
                  <a:pt x="469260" y="363595"/>
                  <a:pt x="364177" y="468413"/>
                  <a:pt x="234630" y="468413"/>
                </a:cubicBezTo>
                <a:cubicBezTo>
                  <a:pt x="105083" y="468413"/>
                  <a:pt x="0" y="363595"/>
                  <a:pt x="0" y="234255"/>
                </a:cubicBezTo>
                <a:cubicBezTo>
                  <a:pt x="0" y="104818"/>
                  <a:pt x="105083" y="0"/>
                  <a:pt x="234630" y="0"/>
                </a:cubicBezTo>
                <a:close/>
              </a:path>
            </a:pathLst>
          </a:custGeom>
          <a:solidFill>
            <a:srgbClr val="CC66FF"/>
          </a:solidFill>
          <a:ln>
            <a:solidFill>
              <a:schemeClr val="tx1"/>
            </a:solidFill>
          </a:ln>
        </p:spPr>
        <p:txBody>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endParaRPr lang="zh-CN" altLang="en-US"/>
          </a:p>
        </p:txBody>
      </p:sp>
      <p:sp>
        <p:nvSpPr>
          <p:cNvPr id="115" name="dbf-file-format_28817"/>
          <p:cNvSpPr>
            <a:spLocks noChangeAspect="1"/>
          </p:cNvSpPr>
          <p:nvPr/>
        </p:nvSpPr>
        <p:spPr bwMode="auto">
          <a:xfrm>
            <a:off x="7331114" y="5157192"/>
            <a:ext cx="784815" cy="884883"/>
          </a:xfrm>
          <a:custGeom>
            <a:avLst/>
            <a:gdLst>
              <a:gd name="connsiteX0" fmla="*/ 72606 w 539049"/>
              <a:gd name="connsiteY0" fmla="*/ 462631 h 607780"/>
              <a:gd name="connsiteX1" fmla="*/ 72606 w 539049"/>
              <a:gd name="connsiteY1" fmla="*/ 577437 h 607780"/>
              <a:gd name="connsiteX2" fmla="*/ 466443 w 539049"/>
              <a:gd name="connsiteY2" fmla="*/ 577437 h 607780"/>
              <a:gd name="connsiteX3" fmla="*/ 466443 w 539049"/>
              <a:gd name="connsiteY3" fmla="*/ 462631 h 607780"/>
              <a:gd name="connsiteX4" fmla="*/ 271747 w 539049"/>
              <a:gd name="connsiteY4" fmla="*/ 339773 h 607780"/>
              <a:gd name="connsiteX5" fmla="*/ 284670 w 539049"/>
              <a:gd name="connsiteY5" fmla="*/ 339773 h 607780"/>
              <a:gd name="connsiteX6" fmla="*/ 318602 w 539049"/>
              <a:gd name="connsiteY6" fmla="*/ 363198 h 607780"/>
              <a:gd name="connsiteX7" fmla="*/ 286337 w 539049"/>
              <a:gd name="connsiteY7" fmla="*/ 387122 h 607780"/>
              <a:gd name="connsiteX8" fmla="*/ 271747 w 539049"/>
              <a:gd name="connsiteY8" fmla="*/ 386624 h 607780"/>
              <a:gd name="connsiteX9" fmla="*/ 117051 w 539049"/>
              <a:gd name="connsiteY9" fmla="*/ 274500 h 607780"/>
              <a:gd name="connsiteX10" fmla="*/ 169601 w 539049"/>
              <a:gd name="connsiteY10" fmla="*/ 327351 h 607780"/>
              <a:gd name="connsiteX11" fmla="*/ 113137 w 539049"/>
              <a:gd name="connsiteY11" fmla="*/ 385686 h 607780"/>
              <a:gd name="connsiteX12" fmla="*/ 100062 w 539049"/>
              <a:gd name="connsiteY12" fmla="*/ 384938 h 607780"/>
              <a:gd name="connsiteX13" fmla="*/ 100062 w 539049"/>
              <a:gd name="connsiteY13" fmla="*/ 275996 h 607780"/>
              <a:gd name="connsiteX14" fmla="*/ 117051 w 539049"/>
              <a:gd name="connsiteY14" fmla="*/ 274500 h 607780"/>
              <a:gd name="connsiteX15" fmla="*/ 287830 w 539049"/>
              <a:gd name="connsiteY15" fmla="*/ 273018 h 607780"/>
              <a:gd name="connsiteX16" fmla="*/ 314580 w 539049"/>
              <a:gd name="connsiteY16" fmla="*/ 292294 h 607780"/>
              <a:gd name="connsiteX17" fmla="*/ 284164 w 539049"/>
              <a:gd name="connsiteY17" fmla="*/ 312817 h 607780"/>
              <a:gd name="connsiteX18" fmla="*/ 271747 w 539049"/>
              <a:gd name="connsiteY18" fmla="*/ 312817 h 607780"/>
              <a:gd name="connsiteX19" fmla="*/ 271747 w 539049"/>
              <a:gd name="connsiteY19" fmla="*/ 274015 h 607780"/>
              <a:gd name="connsiteX20" fmla="*/ 287830 w 539049"/>
              <a:gd name="connsiteY20" fmla="*/ 273018 h 607780"/>
              <a:gd name="connsiteX21" fmla="*/ 383846 w 539049"/>
              <a:gd name="connsiteY21" fmla="*/ 246820 h 607780"/>
              <a:gd name="connsiteX22" fmla="*/ 383846 w 539049"/>
              <a:gd name="connsiteY22" fmla="*/ 413334 h 607780"/>
              <a:gd name="connsiteX23" fmla="*/ 421731 w 539049"/>
              <a:gd name="connsiteY23" fmla="*/ 413334 h 607780"/>
              <a:gd name="connsiteX24" fmla="*/ 421731 w 539049"/>
              <a:gd name="connsiteY24" fmla="*/ 346412 h 607780"/>
              <a:gd name="connsiteX25" fmla="*/ 481597 w 539049"/>
              <a:gd name="connsiteY25" fmla="*/ 346412 h 607780"/>
              <a:gd name="connsiteX26" fmla="*/ 481597 w 539049"/>
              <a:gd name="connsiteY26" fmla="*/ 315736 h 607780"/>
              <a:gd name="connsiteX27" fmla="*/ 421731 w 539049"/>
              <a:gd name="connsiteY27" fmla="*/ 315736 h 607780"/>
              <a:gd name="connsiteX28" fmla="*/ 421731 w 539049"/>
              <a:gd name="connsiteY28" fmla="*/ 277745 h 607780"/>
              <a:gd name="connsiteX29" fmla="*/ 485843 w 539049"/>
              <a:gd name="connsiteY29" fmla="*/ 277745 h 607780"/>
              <a:gd name="connsiteX30" fmla="*/ 485843 w 539049"/>
              <a:gd name="connsiteY30" fmla="*/ 246820 h 607780"/>
              <a:gd name="connsiteX31" fmla="*/ 283180 w 539049"/>
              <a:gd name="connsiteY31" fmla="*/ 245573 h 607780"/>
              <a:gd name="connsiteX32" fmla="*/ 234387 w 539049"/>
              <a:gd name="connsiteY32" fmla="*/ 249064 h 607780"/>
              <a:gd name="connsiteX33" fmla="*/ 234387 w 539049"/>
              <a:gd name="connsiteY33" fmla="*/ 412669 h 607780"/>
              <a:gd name="connsiteX34" fmla="*/ 275270 w 539049"/>
              <a:gd name="connsiteY34" fmla="*/ 415079 h 607780"/>
              <a:gd name="connsiteX35" fmla="*/ 340798 w 539049"/>
              <a:gd name="connsiteY35" fmla="*/ 400032 h 607780"/>
              <a:gd name="connsiteX36" fmla="*/ 358117 w 539049"/>
              <a:gd name="connsiteY36" fmla="*/ 364701 h 607780"/>
              <a:gd name="connsiteX37" fmla="*/ 324978 w 539049"/>
              <a:gd name="connsiteY37" fmla="*/ 323717 h 607780"/>
              <a:gd name="connsiteX38" fmla="*/ 324978 w 539049"/>
              <a:gd name="connsiteY38" fmla="*/ 323218 h 607780"/>
              <a:gd name="connsiteX39" fmla="*/ 352455 w 539049"/>
              <a:gd name="connsiteY39" fmla="*/ 287638 h 607780"/>
              <a:gd name="connsiteX40" fmla="*/ 332389 w 539049"/>
              <a:gd name="connsiteY40" fmla="*/ 254967 h 607780"/>
              <a:gd name="connsiteX41" fmla="*/ 283180 w 539049"/>
              <a:gd name="connsiteY41" fmla="*/ 245573 h 607780"/>
              <a:gd name="connsiteX42" fmla="*/ 113155 w 539049"/>
              <a:gd name="connsiteY42" fmla="*/ 245573 h 607780"/>
              <a:gd name="connsiteX43" fmla="*/ 62198 w 539049"/>
              <a:gd name="connsiteY43" fmla="*/ 249064 h 607780"/>
              <a:gd name="connsiteX44" fmla="*/ 62198 w 539049"/>
              <a:gd name="connsiteY44" fmla="*/ 412669 h 607780"/>
              <a:gd name="connsiteX45" fmla="*/ 104995 w 539049"/>
              <a:gd name="connsiteY45" fmla="*/ 415079 h 607780"/>
              <a:gd name="connsiteX46" fmla="*/ 181931 w 539049"/>
              <a:gd name="connsiteY46" fmla="*/ 393631 h 607780"/>
              <a:gd name="connsiteX47" fmla="*/ 209658 w 539049"/>
              <a:gd name="connsiteY47" fmla="*/ 326128 h 607780"/>
              <a:gd name="connsiteX48" fmla="*/ 181432 w 539049"/>
              <a:gd name="connsiteY48" fmla="*/ 263363 h 607780"/>
              <a:gd name="connsiteX49" fmla="*/ 113155 w 539049"/>
              <a:gd name="connsiteY49" fmla="*/ 245573 h 607780"/>
              <a:gd name="connsiteX50" fmla="*/ 72606 w 539049"/>
              <a:gd name="connsiteY50" fmla="*/ 23859 h 607780"/>
              <a:gd name="connsiteX51" fmla="*/ 72606 w 539049"/>
              <a:gd name="connsiteY51" fmla="*/ 217391 h 607780"/>
              <a:gd name="connsiteX52" fmla="*/ 466443 w 539049"/>
              <a:gd name="connsiteY52" fmla="*/ 217391 h 607780"/>
              <a:gd name="connsiteX53" fmla="*/ 466443 w 539049"/>
              <a:gd name="connsiteY53" fmla="*/ 157702 h 607780"/>
              <a:gd name="connsiteX54" fmla="*/ 361031 w 539049"/>
              <a:gd name="connsiteY54" fmla="*/ 157702 h 607780"/>
              <a:gd name="connsiteX55" fmla="*/ 349125 w 539049"/>
              <a:gd name="connsiteY55" fmla="*/ 145731 h 607780"/>
              <a:gd name="connsiteX56" fmla="*/ 349125 w 539049"/>
              <a:gd name="connsiteY56" fmla="*/ 23859 h 607780"/>
              <a:gd name="connsiteX57" fmla="*/ 72606 w 539049"/>
              <a:gd name="connsiteY57" fmla="*/ 0 h 607780"/>
              <a:gd name="connsiteX58" fmla="*/ 361031 w 539049"/>
              <a:gd name="connsiteY58" fmla="*/ 0 h 607780"/>
              <a:gd name="connsiteX59" fmla="*/ 363779 w 539049"/>
              <a:gd name="connsiteY59" fmla="*/ 333 h 607780"/>
              <a:gd name="connsiteX60" fmla="*/ 364445 w 539049"/>
              <a:gd name="connsiteY60" fmla="*/ 582 h 607780"/>
              <a:gd name="connsiteX61" fmla="*/ 366776 w 539049"/>
              <a:gd name="connsiteY61" fmla="*/ 1496 h 607780"/>
              <a:gd name="connsiteX62" fmla="*/ 367526 w 539049"/>
              <a:gd name="connsiteY62" fmla="*/ 1995 h 607780"/>
              <a:gd name="connsiteX63" fmla="*/ 369941 w 539049"/>
              <a:gd name="connsiteY63" fmla="*/ 3990 h 607780"/>
              <a:gd name="connsiteX64" fmla="*/ 370024 w 539049"/>
              <a:gd name="connsiteY64" fmla="*/ 4074 h 607780"/>
              <a:gd name="connsiteX65" fmla="*/ 487426 w 539049"/>
              <a:gd name="connsiteY65" fmla="*/ 137916 h 607780"/>
              <a:gd name="connsiteX66" fmla="*/ 490257 w 539049"/>
              <a:gd name="connsiteY66" fmla="*/ 145648 h 607780"/>
              <a:gd name="connsiteX67" fmla="*/ 490340 w 539049"/>
              <a:gd name="connsiteY67" fmla="*/ 146978 h 607780"/>
              <a:gd name="connsiteX68" fmla="*/ 490340 w 539049"/>
              <a:gd name="connsiteY68" fmla="*/ 217391 h 607780"/>
              <a:gd name="connsiteX69" fmla="*/ 504994 w 539049"/>
              <a:gd name="connsiteY69" fmla="*/ 217391 h 607780"/>
              <a:gd name="connsiteX70" fmla="*/ 539049 w 539049"/>
              <a:gd name="connsiteY70" fmla="*/ 251475 h 607780"/>
              <a:gd name="connsiteX71" fmla="*/ 539049 w 539049"/>
              <a:gd name="connsiteY71" fmla="*/ 428547 h 607780"/>
              <a:gd name="connsiteX72" fmla="*/ 504994 w 539049"/>
              <a:gd name="connsiteY72" fmla="*/ 462631 h 607780"/>
              <a:gd name="connsiteX73" fmla="*/ 490340 w 539049"/>
              <a:gd name="connsiteY73" fmla="*/ 462631 h 607780"/>
              <a:gd name="connsiteX74" fmla="*/ 490340 w 539049"/>
              <a:gd name="connsiteY74" fmla="*/ 583921 h 607780"/>
              <a:gd name="connsiteX75" fmla="*/ 466443 w 539049"/>
              <a:gd name="connsiteY75" fmla="*/ 607780 h 607780"/>
              <a:gd name="connsiteX76" fmla="*/ 72606 w 539049"/>
              <a:gd name="connsiteY76" fmla="*/ 607780 h 607780"/>
              <a:gd name="connsiteX77" fmla="*/ 48709 w 539049"/>
              <a:gd name="connsiteY77" fmla="*/ 583921 h 607780"/>
              <a:gd name="connsiteX78" fmla="*/ 48709 w 539049"/>
              <a:gd name="connsiteY78" fmla="*/ 462631 h 607780"/>
              <a:gd name="connsiteX79" fmla="*/ 34138 w 539049"/>
              <a:gd name="connsiteY79" fmla="*/ 462631 h 607780"/>
              <a:gd name="connsiteX80" fmla="*/ 0 w 539049"/>
              <a:gd name="connsiteY80" fmla="*/ 428547 h 607780"/>
              <a:gd name="connsiteX81" fmla="*/ 0 w 539049"/>
              <a:gd name="connsiteY81" fmla="*/ 251475 h 607780"/>
              <a:gd name="connsiteX82" fmla="*/ 34138 w 539049"/>
              <a:gd name="connsiteY82" fmla="*/ 217391 h 607780"/>
              <a:gd name="connsiteX83" fmla="*/ 48709 w 539049"/>
              <a:gd name="connsiteY83" fmla="*/ 217391 h 607780"/>
              <a:gd name="connsiteX84" fmla="*/ 48709 w 539049"/>
              <a:gd name="connsiteY84" fmla="*/ 23859 h 607780"/>
              <a:gd name="connsiteX85" fmla="*/ 72606 w 539049"/>
              <a:gd name="connsiteY85" fmla="*/ 0 h 607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539049" h="607780">
                <a:moveTo>
                  <a:pt x="72606" y="462631"/>
                </a:moveTo>
                <a:lnTo>
                  <a:pt x="72606" y="577437"/>
                </a:lnTo>
                <a:lnTo>
                  <a:pt x="466443" y="577437"/>
                </a:lnTo>
                <a:lnTo>
                  <a:pt x="466443" y="462631"/>
                </a:lnTo>
                <a:close/>
                <a:moveTo>
                  <a:pt x="271747" y="339773"/>
                </a:moveTo>
                <a:lnTo>
                  <a:pt x="284670" y="339773"/>
                </a:lnTo>
                <a:cubicBezTo>
                  <a:pt x="303428" y="339773"/>
                  <a:pt x="318602" y="346418"/>
                  <a:pt x="318602" y="363198"/>
                </a:cubicBezTo>
                <a:cubicBezTo>
                  <a:pt x="318602" y="380726"/>
                  <a:pt x="303428" y="387122"/>
                  <a:pt x="286337" y="387122"/>
                </a:cubicBezTo>
                <a:cubicBezTo>
                  <a:pt x="279917" y="387122"/>
                  <a:pt x="275499" y="387122"/>
                  <a:pt x="271747" y="386624"/>
                </a:cubicBezTo>
                <a:close/>
                <a:moveTo>
                  <a:pt x="117051" y="274500"/>
                </a:moveTo>
                <a:cubicBezTo>
                  <a:pt x="149531" y="274500"/>
                  <a:pt x="169851" y="292782"/>
                  <a:pt x="169601" y="327351"/>
                </a:cubicBezTo>
                <a:cubicBezTo>
                  <a:pt x="169601" y="367155"/>
                  <a:pt x="147282" y="385852"/>
                  <a:pt x="113137" y="385686"/>
                </a:cubicBezTo>
                <a:cubicBezTo>
                  <a:pt x="108473" y="385686"/>
                  <a:pt x="103227" y="385686"/>
                  <a:pt x="100062" y="384938"/>
                </a:cubicBezTo>
                <a:lnTo>
                  <a:pt x="100062" y="275996"/>
                </a:lnTo>
                <a:cubicBezTo>
                  <a:pt x="103227" y="275248"/>
                  <a:pt x="108723" y="274500"/>
                  <a:pt x="117051" y="274500"/>
                </a:cubicBezTo>
                <a:close/>
                <a:moveTo>
                  <a:pt x="287830" y="273018"/>
                </a:moveTo>
                <a:cubicBezTo>
                  <a:pt x="304913" y="273018"/>
                  <a:pt x="314580" y="279665"/>
                  <a:pt x="314580" y="292294"/>
                </a:cubicBezTo>
                <a:cubicBezTo>
                  <a:pt x="314580" y="304674"/>
                  <a:pt x="303997" y="312817"/>
                  <a:pt x="284164" y="312817"/>
                </a:cubicBezTo>
                <a:lnTo>
                  <a:pt x="271747" y="312817"/>
                </a:lnTo>
                <a:lnTo>
                  <a:pt x="271747" y="274015"/>
                </a:lnTo>
                <a:cubicBezTo>
                  <a:pt x="274997" y="273517"/>
                  <a:pt x="279664" y="273018"/>
                  <a:pt x="287830" y="273018"/>
                </a:cubicBezTo>
                <a:close/>
                <a:moveTo>
                  <a:pt x="383846" y="246820"/>
                </a:moveTo>
                <a:lnTo>
                  <a:pt x="383846" y="413334"/>
                </a:lnTo>
                <a:lnTo>
                  <a:pt x="421731" y="413334"/>
                </a:lnTo>
                <a:lnTo>
                  <a:pt x="421731" y="346412"/>
                </a:lnTo>
                <a:lnTo>
                  <a:pt x="481597" y="346412"/>
                </a:lnTo>
                <a:lnTo>
                  <a:pt x="481597" y="315736"/>
                </a:lnTo>
                <a:lnTo>
                  <a:pt x="421731" y="315736"/>
                </a:lnTo>
                <a:lnTo>
                  <a:pt x="421731" y="277745"/>
                </a:lnTo>
                <a:lnTo>
                  <a:pt x="485843" y="277745"/>
                </a:lnTo>
                <a:lnTo>
                  <a:pt x="485843" y="246820"/>
                </a:lnTo>
                <a:close/>
                <a:moveTo>
                  <a:pt x="283180" y="245573"/>
                </a:moveTo>
                <a:cubicBezTo>
                  <a:pt x="264362" y="245573"/>
                  <a:pt x="244296" y="247069"/>
                  <a:pt x="234387" y="249064"/>
                </a:cubicBezTo>
                <a:lnTo>
                  <a:pt x="234387" y="412669"/>
                </a:lnTo>
                <a:cubicBezTo>
                  <a:pt x="242797" y="413832"/>
                  <a:pt x="256702" y="415079"/>
                  <a:pt x="275270" y="415079"/>
                </a:cubicBezTo>
                <a:cubicBezTo>
                  <a:pt x="308409" y="415079"/>
                  <a:pt x="328725" y="409676"/>
                  <a:pt x="340798" y="400032"/>
                </a:cubicBezTo>
                <a:cubicBezTo>
                  <a:pt x="351206" y="391636"/>
                  <a:pt x="358117" y="379748"/>
                  <a:pt x="358117" y="364701"/>
                </a:cubicBezTo>
                <a:cubicBezTo>
                  <a:pt x="358117" y="343170"/>
                  <a:pt x="344045" y="328871"/>
                  <a:pt x="324978" y="323717"/>
                </a:cubicBezTo>
                <a:lnTo>
                  <a:pt x="324978" y="323218"/>
                </a:lnTo>
                <a:cubicBezTo>
                  <a:pt x="343796" y="316235"/>
                  <a:pt x="352455" y="302435"/>
                  <a:pt x="352455" y="287638"/>
                </a:cubicBezTo>
                <a:cubicBezTo>
                  <a:pt x="352455" y="272508"/>
                  <a:pt x="344045" y="261202"/>
                  <a:pt x="332389" y="254967"/>
                </a:cubicBezTo>
                <a:cubicBezTo>
                  <a:pt x="320315" y="247817"/>
                  <a:pt x="306161" y="245573"/>
                  <a:pt x="283180" y="245573"/>
                </a:cubicBezTo>
                <a:close/>
                <a:moveTo>
                  <a:pt x="113155" y="245573"/>
                </a:moveTo>
                <a:cubicBezTo>
                  <a:pt x="94088" y="245573"/>
                  <a:pt x="76020" y="246820"/>
                  <a:pt x="62198" y="249064"/>
                </a:cubicBezTo>
                <a:lnTo>
                  <a:pt x="62198" y="412669"/>
                </a:lnTo>
                <a:cubicBezTo>
                  <a:pt x="71607" y="413832"/>
                  <a:pt x="85429" y="415079"/>
                  <a:pt x="104995" y="415079"/>
                </a:cubicBezTo>
                <a:cubicBezTo>
                  <a:pt x="137635" y="415079"/>
                  <a:pt x="164362" y="408179"/>
                  <a:pt x="181931" y="393631"/>
                </a:cubicBezTo>
                <a:cubicBezTo>
                  <a:pt x="198001" y="379998"/>
                  <a:pt x="209658" y="358051"/>
                  <a:pt x="209658" y="326128"/>
                </a:cubicBezTo>
                <a:cubicBezTo>
                  <a:pt x="209658" y="296782"/>
                  <a:pt x="198750" y="276249"/>
                  <a:pt x="181432" y="263363"/>
                </a:cubicBezTo>
                <a:cubicBezTo>
                  <a:pt x="165362" y="251309"/>
                  <a:pt x="144879" y="245573"/>
                  <a:pt x="113155" y="245573"/>
                </a:cubicBezTo>
                <a:close/>
                <a:moveTo>
                  <a:pt x="72606" y="23859"/>
                </a:moveTo>
                <a:lnTo>
                  <a:pt x="72606" y="217391"/>
                </a:lnTo>
                <a:lnTo>
                  <a:pt x="466443" y="217391"/>
                </a:lnTo>
                <a:lnTo>
                  <a:pt x="466443" y="157702"/>
                </a:lnTo>
                <a:lnTo>
                  <a:pt x="361031" y="157702"/>
                </a:lnTo>
                <a:cubicBezTo>
                  <a:pt x="354453" y="157702"/>
                  <a:pt x="349125" y="152381"/>
                  <a:pt x="349125" y="145731"/>
                </a:cubicBezTo>
                <a:lnTo>
                  <a:pt x="349125" y="23859"/>
                </a:lnTo>
                <a:close/>
                <a:moveTo>
                  <a:pt x="72606" y="0"/>
                </a:moveTo>
                <a:lnTo>
                  <a:pt x="361031" y="0"/>
                </a:lnTo>
                <a:cubicBezTo>
                  <a:pt x="361947" y="0"/>
                  <a:pt x="362863" y="166"/>
                  <a:pt x="363779" y="333"/>
                </a:cubicBezTo>
                <a:cubicBezTo>
                  <a:pt x="364029" y="416"/>
                  <a:pt x="364195" y="499"/>
                  <a:pt x="364445" y="582"/>
                </a:cubicBezTo>
                <a:cubicBezTo>
                  <a:pt x="365278" y="831"/>
                  <a:pt x="366027" y="1164"/>
                  <a:pt x="366776" y="1496"/>
                </a:cubicBezTo>
                <a:cubicBezTo>
                  <a:pt x="367026" y="1663"/>
                  <a:pt x="367276" y="1829"/>
                  <a:pt x="367526" y="1995"/>
                </a:cubicBezTo>
                <a:cubicBezTo>
                  <a:pt x="368442" y="2577"/>
                  <a:pt x="369274" y="3242"/>
                  <a:pt x="369941" y="3990"/>
                </a:cubicBezTo>
                <a:cubicBezTo>
                  <a:pt x="369941" y="3990"/>
                  <a:pt x="370024" y="4074"/>
                  <a:pt x="370024" y="4074"/>
                </a:cubicBezTo>
                <a:lnTo>
                  <a:pt x="487426" y="137916"/>
                </a:lnTo>
                <a:cubicBezTo>
                  <a:pt x="489341" y="140078"/>
                  <a:pt x="490173" y="142821"/>
                  <a:pt x="490257" y="145648"/>
                </a:cubicBezTo>
                <a:cubicBezTo>
                  <a:pt x="490257" y="146063"/>
                  <a:pt x="490340" y="146562"/>
                  <a:pt x="490340" y="146978"/>
                </a:cubicBezTo>
                <a:lnTo>
                  <a:pt x="490340" y="217391"/>
                </a:lnTo>
                <a:lnTo>
                  <a:pt x="504994" y="217391"/>
                </a:lnTo>
                <a:cubicBezTo>
                  <a:pt x="523812" y="217391"/>
                  <a:pt x="539049" y="232604"/>
                  <a:pt x="539049" y="251475"/>
                </a:cubicBezTo>
                <a:lnTo>
                  <a:pt x="539049" y="428547"/>
                </a:lnTo>
                <a:cubicBezTo>
                  <a:pt x="539049" y="447418"/>
                  <a:pt x="523812" y="462631"/>
                  <a:pt x="504994" y="462631"/>
                </a:cubicBezTo>
                <a:lnTo>
                  <a:pt x="490340" y="462631"/>
                </a:lnTo>
                <a:lnTo>
                  <a:pt x="490340" y="583921"/>
                </a:lnTo>
                <a:cubicBezTo>
                  <a:pt x="490340" y="597056"/>
                  <a:pt x="479599" y="607780"/>
                  <a:pt x="466443" y="607780"/>
                </a:cubicBezTo>
                <a:lnTo>
                  <a:pt x="72606" y="607780"/>
                </a:lnTo>
                <a:cubicBezTo>
                  <a:pt x="59450" y="607780"/>
                  <a:pt x="48709" y="597056"/>
                  <a:pt x="48709" y="583921"/>
                </a:cubicBezTo>
                <a:lnTo>
                  <a:pt x="48709" y="462631"/>
                </a:lnTo>
                <a:lnTo>
                  <a:pt x="34138" y="462631"/>
                </a:lnTo>
                <a:cubicBezTo>
                  <a:pt x="15321" y="462631"/>
                  <a:pt x="0" y="447418"/>
                  <a:pt x="0" y="428547"/>
                </a:cubicBezTo>
                <a:lnTo>
                  <a:pt x="0" y="251475"/>
                </a:lnTo>
                <a:cubicBezTo>
                  <a:pt x="0" y="232604"/>
                  <a:pt x="15321" y="217391"/>
                  <a:pt x="34138" y="217391"/>
                </a:cubicBezTo>
                <a:lnTo>
                  <a:pt x="48709" y="217391"/>
                </a:lnTo>
                <a:lnTo>
                  <a:pt x="48709" y="23859"/>
                </a:lnTo>
                <a:cubicBezTo>
                  <a:pt x="48709" y="10724"/>
                  <a:pt x="59450" y="0"/>
                  <a:pt x="72606" y="0"/>
                </a:cubicBezTo>
                <a:close/>
              </a:path>
            </a:pathLst>
          </a:custGeom>
          <a:solidFill>
            <a:schemeClr val="accent1">
              <a:lumMod val="75000"/>
            </a:schemeClr>
          </a:solidFill>
          <a:ln>
            <a:solidFill>
              <a:schemeClr val="tx1"/>
            </a:solidFill>
          </a:ln>
        </p:spPr>
      </p:sp>
      <p:sp>
        <p:nvSpPr>
          <p:cNvPr id="117" name="116 CuadroTexto"/>
          <p:cNvSpPr txBox="1"/>
          <p:nvPr/>
        </p:nvSpPr>
        <p:spPr>
          <a:xfrm>
            <a:off x="6383238" y="764704"/>
            <a:ext cx="1372651"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HIPOTESIS</a:t>
            </a:r>
            <a:endParaRPr lang="es-MX" b="1" dirty="0">
              <a:latin typeface="Andalus" panose="02020603050405020304" pitchFamily="18" charset="-78"/>
              <a:cs typeface="Andalus" panose="02020603050405020304" pitchFamily="18" charset="-78"/>
            </a:endParaRPr>
          </a:p>
        </p:txBody>
      </p:sp>
      <p:cxnSp>
        <p:nvCxnSpPr>
          <p:cNvPr id="11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6532204" y="1047362"/>
            <a:ext cx="1075170" cy="5374"/>
          </a:xfrm>
          <a:prstGeom prst="line">
            <a:avLst/>
          </a:prstGeom>
          <a:ln/>
        </p:spPr>
        <p:style>
          <a:lnRef idx="3">
            <a:schemeClr val="accent1"/>
          </a:lnRef>
          <a:fillRef idx="0">
            <a:schemeClr val="accent1"/>
          </a:fillRef>
          <a:effectRef idx="2">
            <a:schemeClr val="accent1"/>
          </a:effectRef>
          <a:fontRef idx="minor">
            <a:schemeClr val="tx1"/>
          </a:fontRef>
        </p:style>
      </p:cxnSp>
      <p:sp>
        <p:nvSpPr>
          <p:cNvPr id="119"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5951534" y="765048"/>
            <a:ext cx="575720" cy="575720"/>
          </a:xfrm>
          <a:prstGeom prst="ellipse">
            <a:avLst/>
          </a:prstGeom>
          <a:solidFill>
            <a:srgbClr val="FFCCFF">
              <a:alpha val="52941"/>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sp>
        <p:nvSpPr>
          <p:cNvPr id="120" name="IconShape">
            <a:extLst>
              <a:ext uri="{FF2B5EF4-FFF2-40B4-BE49-F238E27FC236}">
                <a16:creationId xmlns="" xmlns:lc="http://schemas.openxmlformats.org/drawingml/2006/lockedCanvas" xmlns:a16="http://schemas.microsoft.com/office/drawing/2014/main" xmlns:p14="http://schemas.microsoft.com/office/powerpoint/2010/main" xmlns:a14="http://schemas.microsoft.com/office/drawing/2010/main" id="{50907B30-DB14-4FCC-B56B-F5825C5C45F2}"/>
              </a:ext>
            </a:extLst>
          </p:cNvPr>
          <p:cNvSpPr/>
          <p:nvPr/>
        </p:nvSpPr>
        <p:spPr bwMode="auto">
          <a:xfrm rot="21545399">
            <a:off x="6075609" y="892095"/>
            <a:ext cx="345261" cy="319862"/>
          </a:xfrm>
          <a:custGeom>
            <a:avLst/>
            <a:gdLst>
              <a:gd name="connsiteX0" fmla="*/ 81738 w 300693"/>
              <a:gd name="connsiteY0" fmla="*/ 38963 h 204133"/>
              <a:gd name="connsiteX1" fmla="*/ 163475 w 300693"/>
              <a:gd name="connsiteY1" fmla="*/ 100034 h 204133"/>
              <a:gd name="connsiteX2" fmla="*/ 81738 w 300693"/>
              <a:gd name="connsiteY2" fmla="*/ 161106 h 204133"/>
              <a:gd name="connsiteX3" fmla="*/ 47322 w 300693"/>
              <a:gd name="connsiteY3" fmla="*/ 155424 h 204133"/>
              <a:gd name="connsiteX4" fmla="*/ 10038 w 300693"/>
              <a:gd name="connsiteY4" fmla="*/ 179569 h 204133"/>
              <a:gd name="connsiteX5" fmla="*/ 7170 w 300693"/>
              <a:gd name="connsiteY5" fmla="*/ 178149 h 204133"/>
              <a:gd name="connsiteX6" fmla="*/ 25812 w 300693"/>
              <a:gd name="connsiteY6" fmla="*/ 144062 h 204133"/>
              <a:gd name="connsiteX7" fmla="*/ 0 w 300693"/>
              <a:gd name="connsiteY7" fmla="*/ 100034 h 204133"/>
              <a:gd name="connsiteX8" fmla="*/ 81738 w 300693"/>
              <a:gd name="connsiteY8" fmla="*/ 38963 h 204133"/>
              <a:gd name="connsiteX9" fmla="*/ 184916 w 300693"/>
              <a:gd name="connsiteY9" fmla="*/ 0 h 204133"/>
              <a:gd name="connsiteX10" fmla="*/ 300693 w 300693"/>
              <a:gd name="connsiteY10" fmla="*/ 88505 h 204133"/>
              <a:gd name="connsiteX11" fmla="*/ 267818 w 300693"/>
              <a:gd name="connsiteY11" fmla="*/ 151315 h 204133"/>
              <a:gd name="connsiteX12" fmla="*/ 290688 w 300693"/>
              <a:gd name="connsiteY12" fmla="*/ 204133 h 204133"/>
              <a:gd name="connsiteX13" fmla="*/ 229226 w 300693"/>
              <a:gd name="connsiteY13" fmla="*/ 171301 h 204133"/>
              <a:gd name="connsiteX14" fmla="*/ 184916 w 300693"/>
              <a:gd name="connsiteY14" fmla="*/ 178438 h 204133"/>
              <a:gd name="connsiteX15" fmla="*/ 117736 w 300693"/>
              <a:gd name="connsiteY15" fmla="*/ 162735 h 204133"/>
              <a:gd name="connsiteX16" fmla="*/ 137748 w 300693"/>
              <a:gd name="connsiteY16" fmla="*/ 152743 h 204133"/>
              <a:gd name="connsiteX17" fmla="*/ 184916 w 300693"/>
              <a:gd name="connsiteY17" fmla="*/ 161308 h 204133"/>
              <a:gd name="connsiteX18" fmla="*/ 227796 w 300693"/>
              <a:gd name="connsiteY18" fmla="*/ 154170 h 204133"/>
              <a:gd name="connsiteX19" fmla="*/ 232084 w 300693"/>
              <a:gd name="connsiteY19" fmla="*/ 152743 h 204133"/>
              <a:gd name="connsiteX20" fmla="*/ 257813 w 300693"/>
              <a:gd name="connsiteY20" fmla="*/ 169873 h 204133"/>
              <a:gd name="connsiteX21" fmla="*/ 244948 w 300693"/>
              <a:gd name="connsiteY21" fmla="*/ 145605 h 204133"/>
              <a:gd name="connsiteX22" fmla="*/ 252095 w 300693"/>
              <a:gd name="connsiteY22" fmla="*/ 141323 h 204133"/>
              <a:gd name="connsiteX23" fmla="*/ 283541 w 300693"/>
              <a:gd name="connsiteY23" fmla="*/ 88505 h 204133"/>
              <a:gd name="connsiteX24" fmla="*/ 184916 w 300693"/>
              <a:gd name="connsiteY24" fmla="*/ 17130 h 204133"/>
              <a:gd name="connsiteX25" fmla="*/ 117736 w 300693"/>
              <a:gd name="connsiteY25" fmla="*/ 37115 h 204133"/>
              <a:gd name="connsiteX26" fmla="*/ 94867 w 300693"/>
              <a:gd name="connsiteY26" fmla="*/ 31405 h 204133"/>
              <a:gd name="connsiteX27" fmla="*/ 184916 w 300693"/>
              <a:gd name="connsiteY27" fmla="*/ 0 h 20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0693" h="204133">
                <a:moveTo>
                  <a:pt x="81738" y="38963"/>
                </a:moveTo>
                <a:cubicBezTo>
                  <a:pt x="126191" y="38963"/>
                  <a:pt x="163475" y="65948"/>
                  <a:pt x="163475" y="100034"/>
                </a:cubicBezTo>
                <a:cubicBezTo>
                  <a:pt x="163475" y="132700"/>
                  <a:pt x="126191" y="161106"/>
                  <a:pt x="81738" y="161106"/>
                </a:cubicBezTo>
                <a:cubicBezTo>
                  <a:pt x="70266" y="161106"/>
                  <a:pt x="58793" y="158265"/>
                  <a:pt x="47322" y="155424"/>
                </a:cubicBezTo>
                <a:cubicBezTo>
                  <a:pt x="10038" y="179569"/>
                  <a:pt x="10038" y="179569"/>
                  <a:pt x="10038" y="179569"/>
                </a:cubicBezTo>
                <a:cubicBezTo>
                  <a:pt x="7170" y="178149"/>
                  <a:pt x="7170" y="178149"/>
                  <a:pt x="7170" y="178149"/>
                </a:cubicBezTo>
                <a:cubicBezTo>
                  <a:pt x="25812" y="144062"/>
                  <a:pt x="25812" y="144062"/>
                  <a:pt x="25812" y="144062"/>
                </a:cubicBezTo>
                <a:cubicBezTo>
                  <a:pt x="8604" y="132700"/>
                  <a:pt x="0" y="117077"/>
                  <a:pt x="0" y="100034"/>
                </a:cubicBezTo>
                <a:cubicBezTo>
                  <a:pt x="0" y="65948"/>
                  <a:pt x="35850" y="38963"/>
                  <a:pt x="81738" y="38963"/>
                </a:cubicBezTo>
                <a:close/>
                <a:moveTo>
                  <a:pt x="184916" y="0"/>
                </a:moveTo>
                <a:cubicBezTo>
                  <a:pt x="249236" y="0"/>
                  <a:pt x="300693" y="39970"/>
                  <a:pt x="300693" y="88505"/>
                </a:cubicBezTo>
                <a:cubicBezTo>
                  <a:pt x="300693" y="112773"/>
                  <a:pt x="289258" y="135613"/>
                  <a:pt x="267818" y="151315"/>
                </a:cubicBezTo>
                <a:cubicBezTo>
                  <a:pt x="290688" y="204133"/>
                  <a:pt x="290688" y="204133"/>
                  <a:pt x="290688" y="204133"/>
                </a:cubicBezTo>
                <a:cubicBezTo>
                  <a:pt x="229226" y="171301"/>
                  <a:pt x="229226" y="171301"/>
                  <a:pt x="229226" y="171301"/>
                </a:cubicBezTo>
                <a:cubicBezTo>
                  <a:pt x="214932" y="175583"/>
                  <a:pt x="200639" y="178438"/>
                  <a:pt x="184916" y="178438"/>
                </a:cubicBezTo>
                <a:cubicBezTo>
                  <a:pt x="159188" y="178438"/>
                  <a:pt x="136318" y="172728"/>
                  <a:pt x="117736" y="162735"/>
                </a:cubicBezTo>
                <a:cubicBezTo>
                  <a:pt x="124883" y="159880"/>
                  <a:pt x="132030" y="155598"/>
                  <a:pt x="137748" y="152743"/>
                </a:cubicBezTo>
                <a:cubicBezTo>
                  <a:pt x="152041" y="158453"/>
                  <a:pt x="167764" y="161308"/>
                  <a:pt x="184916" y="161308"/>
                </a:cubicBezTo>
                <a:cubicBezTo>
                  <a:pt x="200638" y="161308"/>
                  <a:pt x="214932" y="158453"/>
                  <a:pt x="227796" y="154170"/>
                </a:cubicBezTo>
                <a:cubicBezTo>
                  <a:pt x="232084" y="152743"/>
                  <a:pt x="232084" y="152743"/>
                  <a:pt x="232084" y="152743"/>
                </a:cubicBezTo>
                <a:cubicBezTo>
                  <a:pt x="257813" y="169873"/>
                  <a:pt x="257813" y="169873"/>
                  <a:pt x="257813" y="169873"/>
                </a:cubicBezTo>
                <a:cubicBezTo>
                  <a:pt x="244948" y="145605"/>
                  <a:pt x="244948" y="145605"/>
                  <a:pt x="244948" y="145605"/>
                </a:cubicBezTo>
                <a:cubicBezTo>
                  <a:pt x="252095" y="141323"/>
                  <a:pt x="252095" y="141323"/>
                  <a:pt x="252095" y="141323"/>
                </a:cubicBezTo>
                <a:cubicBezTo>
                  <a:pt x="272106" y="128475"/>
                  <a:pt x="283541" y="108490"/>
                  <a:pt x="283541" y="88505"/>
                </a:cubicBezTo>
                <a:cubicBezTo>
                  <a:pt x="283541" y="49963"/>
                  <a:pt x="239231" y="17130"/>
                  <a:pt x="184916" y="17130"/>
                </a:cubicBezTo>
                <a:cubicBezTo>
                  <a:pt x="159188" y="17130"/>
                  <a:pt x="134889" y="24268"/>
                  <a:pt x="117736" y="37115"/>
                </a:cubicBezTo>
                <a:cubicBezTo>
                  <a:pt x="110590" y="34260"/>
                  <a:pt x="103443" y="32833"/>
                  <a:pt x="94867" y="31405"/>
                </a:cubicBezTo>
                <a:cubicBezTo>
                  <a:pt x="116307" y="12848"/>
                  <a:pt x="149182" y="0"/>
                  <a:pt x="184916" y="0"/>
                </a:cubicBezTo>
                <a:close/>
              </a:path>
            </a:pathLst>
          </a:custGeom>
          <a:solidFill>
            <a:srgbClr val="CC66FF"/>
          </a:solidFill>
          <a:ln>
            <a:solidFill>
              <a:schemeClr val="tx1"/>
            </a:solidFill>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900" b="0" i="0" u="none" strike="noStrike" kern="0" cap="none" spc="0" normalizeH="0" baseline="0" noProof="0">
              <a:ln>
                <a:solidFill>
                  <a:sysClr val="windowText" lastClr="000000"/>
                </a:solidFill>
              </a:ln>
              <a:solidFill>
                <a:prstClr val="black"/>
              </a:solidFill>
              <a:effectLst/>
              <a:uLnTx/>
              <a:uFillTx/>
            </a:endParaRPr>
          </a:p>
        </p:txBody>
      </p:sp>
      <p:sp>
        <p:nvSpPr>
          <p:cNvPr id="77" name="TextBox 85"/>
          <p:cNvSpPr txBox="1"/>
          <p:nvPr/>
        </p:nvSpPr>
        <p:spPr>
          <a:xfrm>
            <a:off x="3459916" y="941819"/>
            <a:ext cx="2131234" cy="58477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s-EC" sz="1600" b="1" dirty="0" smtClean="0">
                <a:latin typeface="Andalus" panose="02020603050405020304" pitchFamily="18" charset="-78"/>
                <a:cs typeface="Andalus" panose="02020603050405020304" pitchFamily="18" charset="-78"/>
              </a:rPr>
              <a:t>Unidades de análisis:</a:t>
            </a:r>
          </a:p>
          <a:p>
            <a:pPr lvl="0" algn="ctr"/>
            <a:r>
              <a:rPr lang="es-EC" sz="1600" b="1" dirty="0" smtClean="0">
                <a:solidFill>
                  <a:schemeClr val="accent1"/>
                </a:solidFill>
                <a:latin typeface="Andalus" panose="02020603050405020304" pitchFamily="18" charset="-78"/>
                <a:cs typeface="Andalus" panose="02020603050405020304" pitchFamily="18" charset="-78"/>
              </a:rPr>
              <a:t>In situ</a:t>
            </a:r>
          </a:p>
        </p:txBody>
      </p:sp>
    </p:spTree>
    <p:extLst>
      <p:ext uri="{BB962C8B-B14F-4D97-AF65-F5344CB8AC3E}">
        <p14:creationId xmlns:p14="http://schemas.microsoft.com/office/powerpoint/2010/main" val="15442459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ExtraShape15">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5A163198-CC8E-4B1F-8C76-4BBFB41385CA}"/>
              </a:ext>
            </a:extLst>
          </p:cNvPr>
          <p:cNvSpPr>
            <a:spLocks/>
          </p:cNvSpPr>
          <p:nvPr/>
        </p:nvSpPr>
        <p:spPr bwMode="auto">
          <a:xfrm>
            <a:off x="7475470" y="4138103"/>
            <a:ext cx="954577" cy="881122"/>
          </a:xfrm>
          <a:custGeom>
            <a:avLst/>
            <a:gdLst>
              <a:gd name="T0" fmla="*/ 741 w 1162"/>
              <a:gd name="T1" fmla="*/ 759 h 1214"/>
              <a:gd name="T2" fmla="*/ 894 w 1162"/>
              <a:gd name="T3" fmla="*/ 525 h 1214"/>
              <a:gd name="T4" fmla="*/ 902 w 1162"/>
              <a:gd name="T5" fmla="*/ 300 h 1214"/>
              <a:gd name="T6" fmla="*/ 808 w 1162"/>
              <a:gd name="T7" fmla="*/ 117 h 1214"/>
              <a:gd name="T8" fmla="*/ 581 w 1162"/>
              <a:gd name="T9" fmla="*/ 35 h 1214"/>
              <a:gd name="T10" fmla="*/ 354 w 1162"/>
              <a:gd name="T11" fmla="*/ 117 h 1214"/>
              <a:gd name="T12" fmla="*/ 260 w 1162"/>
              <a:gd name="T13" fmla="*/ 300 h 1214"/>
              <a:gd name="T14" fmla="*/ 267 w 1162"/>
              <a:gd name="T15" fmla="*/ 525 h 1214"/>
              <a:gd name="T16" fmla="*/ 421 w 1162"/>
              <a:gd name="T17" fmla="*/ 759 h 1214"/>
              <a:gd name="T18" fmla="*/ 76 w 1162"/>
              <a:gd name="T19" fmla="*/ 972 h 1214"/>
              <a:gd name="T20" fmla="*/ 1162 w 1162"/>
              <a:gd name="T21" fmla="*/ 1214 h 1214"/>
              <a:gd name="T22" fmla="*/ 859 w 1162"/>
              <a:gd name="T23" fmla="*/ 777 h 1214"/>
              <a:gd name="T24" fmla="*/ 581 w 1162"/>
              <a:gd name="T25" fmla="*/ 848 h 1214"/>
              <a:gd name="T26" fmla="*/ 466 w 1162"/>
              <a:gd name="T27" fmla="*/ 757 h 1214"/>
              <a:gd name="T28" fmla="*/ 695 w 1162"/>
              <a:gd name="T29" fmla="*/ 757 h 1214"/>
              <a:gd name="T30" fmla="*/ 532 w 1162"/>
              <a:gd name="T31" fmla="*/ 887 h 1214"/>
              <a:gd name="T32" fmla="*/ 399 w 1162"/>
              <a:gd name="T33" fmla="*/ 809 h 1214"/>
              <a:gd name="T34" fmla="*/ 532 w 1162"/>
              <a:gd name="T35" fmla="*/ 887 h 1214"/>
              <a:gd name="T36" fmla="*/ 643 w 1162"/>
              <a:gd name="T37" fmla="*/ 965 h 1214"/>
              <a:gd name="T38" fmla="*/ 623 w 1162"/>
              <a:gd name="T39" fmla="*/ 1168 h 1214"/>
              <a:gd name="T40" fmla="*/ 559 w 1162"/>
              <a:gd name="T41" fmla="*/ 1025 h 1214"/>
              <a:gd name="T42" fmla="*/ 581 w 1162"/>
              <a:gd name="T43" fmla="*/ 903 h 1214"/>
              <a:gd name="T44" fmla="*/ 733 w 1162"/>
              <a:gd name="T45" fmla="*/ 804 h 1214"/>
              <a:gd name="T46" fmla="*/ 727 w 1162"/>
              <a:gd name="T47" fmla="*/ 984 h 1214"/>
              <a:gd name="T48" fmla="*/ 947 w 1162"/>
              <a:gd name="T49" fmla="*/ 412 h 1214"/>
              <a:gd name="T50" fmla="*/ 902 w 1162"/>
              <a:gd name="T51" fmla="*/ 458 h 1214"/>
              <a:gd name="T52" fmla="*/ 947 w 1162"/>
              <a:gd name="T53" fmla="*/ 412 h 1214"/>
              <a:gd name="T54" fmla="*/ 443 w 1162"/>
              <a:gd name="T55" fmla="*/ 229 h 1214"/>
              <a:gd name="T56" fmla="*/ 400 w 1162"/>
              <a:gd name="T57" fmla="*/ 118 h 1214"/>
              <a:gd name="T58" fmla="*/ 558 w 1162"/>
              <a:gd name="T59" fmla="*/ 78 h 1214"/>
              <a:gd name="T60" fmla="*/ 604 w 1162"/>
              <a:gd name="T61" fmla="*/ 229 h 1214"/>
              <a:gd name="T62" fmla="*/ 672 w 1162"/>
              <a:gd name="T63" fmla="*/ 46 h 1214"/>
              <a:gd name="T64" fmla="*/ 672 w 1162"/>
              <a:gd name="T65" fmla="*/ 229 h 1214"/>
              <a:gd name="T66" fmla="*/ 787 w 1162"/>
              <a:gd name="T67" fmla="*/ 160 h 1214"/>
              <a:gd name="T68" fmla="*/ 581 w 1162"/>
              <a:gd name="T69" fmla="*/ 275 h 1214"/>
              <a:gd name="T70" fmla="*/ 375 w 1162"/>
              <a:gd name="T71" fmla="*/ 160 h 1214"/>
              <a:gd name="T72" fmla="*/ 260 w 1162"/>
              <a:gd name="T73" fmla="*/ 348 h 1214"/>
              <a:gd name="T74" fmla="*/ 261 w 1162"/>
              <a:gd name="T75" fmla="*/ 477 h 1214"/>
              <a:gd name="T76" fmla="*/ 306 w 1162"/>
              <a:gd name="T77" fmla="*/ 458 h 1214"/>
              <a:gd name="T78" fmla="*/ 581 w 1162"/>
              <a:gd name="T79" fmla="*/ 321 h 1214"/>
              <a:gd name="T80" fmla="*/ 856 w 1162"/>
              <a:gd name="T81" fmla="*/ 458 h 1214"/>
              <a:gd name="T82" fmla="*/ 306 w 1162"/>
              <a:gd name="T83" fmla="*/ 458 h 1214"/>
              <a:gd name="T84" fmla="*/ 309 w 1162"/>
              <a:gd name="T85" fmla="*/ 823 h 1214"/>
              <a:gd name="T86" fmla="*/ 406 w 1162"/>
              <a:gd name="T87" fmla="*/ 1077 h 1214"/>
              <a:gd name="T88" fmla="*/ 511 w 1162"/>
              <a:gd name="T89" fmla="*/ 1036 h 1214"/>
              <a:gd name="T90" fmla="*/ 286 w 1162"/>
              <a:gd name="T91" fmla="*/ 1168 h 1214"/>
              <a:gd name="T92" fmla="*/ 260 w 1162"/>
              <a:gd name="T93" fmla="*/ 1005 h 1214"/>
              <a:gd name="T94" fmla="*/ 62 w 1162"/>
              <a:gd name="T95" fmla="*/ 1168 h 1214"/>
              <a:gd name="T96" fmla="*/ 922 w 1162"/>
              <a:gd name="T97" fmla="*/ 1168 h 1214"/>
              <a:gd name="T98" fmla="*/ 856 w 1162"/>
              <a:gd name="T99" fmla="*/ 1011 h 1214"/>
              <a:gd name="T100" fmla="*/ 669 w 1162"/>
              <a:gd name="T101" fmla="*/ 1168 h 1214"/>
              <a:gd name="T102" fmla="*/ 676 w 1162"/>
              <a:gd name="T103" fmla="*/ 998 h 1214"/>
              <a:gd name="T104" fmla="*/ 808 w 1162"/>
              <a:gd name="T105" fmla="*/ 816 h 1214"/>
              <a:gd name="T106" fmla="*/ 1042 w 1162"/>
              <a:gd name="T107" fmla="*/ 986 h 1214"/>
              <a:gd name="T108" fmla="*/ 922 w 1162"/>
              <a:gd name="T109" fmla="*/ 1168 h 1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62" h="1214">
                <a:moveTo>
                  <a:pt x="859" y="777"/>
                </a:moveTo>
                <a:cubicBezTo>
                  <a:pt x="741" y="759"/>
                  <a:pt x="741" y="759"/>
                  <a:pt x="741" y="759"/>
                </a:cubicBezTo>
                <a:cubicBezTo>
                  <a:pt x="741" y="735"/>
                  <a:pt x="741" y="735"/>
                  <a:pt x="741" y="735"/>
                </a:cubicBezTo>
                <a:cubicBezTo>
                  <a:pt x="818" y="691"/>
                  <a:pt x="875" y="615"/>
                  <a:pt x="894" y="525"/>
                </a:cubicBezTo>
                <a:cubicBezTo>
                  <a:pt x="950" y="518"/>
                  <a:pt x="993" y="470"/>
                  <a:pt x="993" y="412"/>
                </a:cubicBezTo>
                <a:cubicBezTo>
                  <a:pt x="993" y="357"/>
                  <a:pt x="954" y="311"/>
                  <a:pt x="902" y="300"/>
                </a:cubicBezTo>
                <a:cubicBezTo>
                  <a:pt x="902" y="229"/>
                  <a:pt x="902" y="229"/>
                  <a:pt x="902" y="229"/>
                </a:cubicBezTo>
                <a:cubicBezTo>
                  <a:pt x="902" y="173"/>
                  <a:pt x="861" y="127"/>
                  <a:pt x="808" y="117"/>
                </a:cubicBezTo>
                <a:cubicBezTo>
                  <a:pt x="798" y="51"/>
                  <a:pt x="741" y="0"/>
                  <a:pt x="672" y="0"/>
                </a:cubicBezTo>
                <a:cubicBezTo>
                  <a:pt x="638" y="0"/>
                  <a:pt x="606" y="13"/>
                  <a:pt x="581" y="35"/>
                </a:cubicBezTo>
                <a:cubicBezTo>
                  <a:pt x="556" y="13"/>
                  <a:pt x="524" y="0"/>
                  <a:pt x="489" y="0"/>
                </a:cubicBezTo>
                <a:cubicBezTo>
                  <a:pt x="421" y="0"/>
                  <a:pt x="364" y="51"/>
                  <a:pt x="354" y="117"/>
                </a:cubicBezTo>
                <a:cubicBezTo>
                  <a:pt x="301" y="127"/>
                  <a:pt x="260" y="173"/>
                  <a:pt x="260" y="229"/>
                </a:cubicBezTo>
                <a:cubicBezTo>
                  <a:pt x="260" y="300"/>
                  <a:pt x="260" y="300"/>
                  <a:pt x="260" y="300"/>
                </a:cubicBezTo>
                <a:cubicBezTo>
                  <a:pt x="208" y="311"/>
                  <a:pt x="169" y="357"/>
                  <a:pt x="169" y="412"/>
                </a:cubicBezTo>
                <a:cubicBezTo>
                  <a:pt x="169" y="470"/>
                  <a:pt x="212" y="518"/>
                  <a:pt x="267" y="525"/>
                </a:cubicBezTo>
                <a:cubicBezTo>
                  <a:pt x="287" y="615"/>
                  <a:pt x="343" y="691"/>
                  <a:pt x="421" y="735"/>
                </a:cubicBezTo>
                <a:cubicBezTo>
                  <a:pt x="421" y="759"/>
                  <a:pt x="421" y="759"/>
                  <a:pt x="421" y="759"/>
                </a:cubicBezTo>
                <a:cubicBezTo>
                  <a:pt x="302" y="777"/>
                  <a:pt x="302" y="777"/>
                  <a:pt x="302" y="777"/>
                </a:cubicBezTo>
                <a:cubicBezTo>
                  <a:pt x="196" y="794"/>
                  <a:pt x="107" y="870"/>
                  <a:pt x="76" y="972"/>
                </a:cubicBezTo>
                <a:cubicBezTo>
                  <a:pt x="0" y="1214"/>
                  <a:pt x="0" y="1214"/>
                  <a:pt x="0" y="1214"/>
                </a:cubicBezTo>
                <a:cubicBezTo>
                  <a:pt x="1162" y="1214"/>
                  <a:pt x="1162" y="1214"/>
                  <a:pt x="1162" y="1214"/>
                </a:cubicBezTo>
                <a:cubicBezTo>
                  <a:pt x="1086" y="972"/>
                  <a:pt x="1086" y="972"/>
                  <a:pt x="1086" y="972"/>
                </a:cubicBezTo>
                <a:cubicBezTo>
                  <a:pt x="1054" y="870"/>
                  <a:pt x="965" y="794"/>
                  <a:pt x="859" y="777"/>
                </a:cubicBezTo>
                <a:close/>
                <a:moveTo>
                  <a:pt x="695" y="776"/>
                </a:moveTo>
                <a:cubicBezTo>
                  <a:pt x="691" y="787"/>
                  <a:pt x="667" y="848"/>
                  <a:pt x="581" y="848"/>
                </a:cubicBezTo>
                <a:cubicBezTo>
                  <a:pt x="494" y="848"/>
                  <a:pt x="470" y="788"/>
                  <a:pt x="466" y="776"/>
                </a:cubicBezTo>
                <a:cubicBezTo>
                  <a:pt x="466" y="757"/>
                  <a:pt x="466" y="757"/>
                  <a:pt x="466" y="757"/>
                </a:cubicBezTo>
                <a:cubicBezTo>
                  <a:pt x="502" y="771"/>
                  <a:pt x="540" y="779"/>
                  <a:pt x="581" y="779"/>
                </a:cubicBezTo>
                <a:cubicBezTo>
                  <a:pt x="621" y="779"/>
                  <a:pt x="660" y="771"/>
                  <a:pt x="695" y="757"/>
                </a:cubicBezTo>
                <a:lnTo>
                  <a:pt x="695" y="776"/>
                </a:lnTo>
                <a:close/>
                <a:moveTo>
                  <a:pt x="532" y="887"/>
                </a:moveTo>
                <a:cubicBezTo>
                  <a:pt x="435" y="984"/>
                  <a:pt x="435" y="984"/>
                  <a:pt x="435" y="984"/>
                </a:cubicBezTo>
                <a:cubicBezTo>
                  <a:pt x="399" y="809"/>
                  <a:pt x="399" y="809"/>
                  <a:pt x="399" y="809"/>
                </a:cubicBezTo>
                <a:cubicBezTo>
                  <a:pt x="428" y="804"/>
                  <a:pt x="428" y="804"/>
                  <a:pt x="428" y="804"/>
                </a:cubicBezTo>
                <a:cubicBezTo>
                  <a:pt x="443" y="835"/>
                  <a:pt x="475" y="873"/>
                  <a:pt x="532" y="887"/>
                </a:cubicBezTo>
                <a:close/>
                <a:moveTo>
                  <a:pt x="581" y="903"/>
                </a:moveTo>
                <a:cubicBezTo>
                  <a:pt x="643" y="965"/>
                  <a:pt x="643" y="965"/>
                  <a:pt x="643" y="965"/>
                </a:cubicBezTo>
                <a:cubicBezTo>
                  <a:pt x="603" y="1025"/>
                  <a:pt x="603" y="1025"/>
                  <a:pt x="603" y="1025"/>
                </a:cubicBezTo>
                <a:cubicBezTo>
                  <a:pt x="623" y="1168"/>
                  <a:pt x="623" y="1168"/>
                  <a:pt x="623" y="1168"/>
                </a:cubicBezTo>
                <a:cubicBezTo>
                  <a:pt x="539" y="1168"/>
                  <a:pt x="539" y="1168"/>
                  <a:pt x="539" y="1168"/>
                </a:cubicBezTo>
                <a:cubicBezTo>
                  <a:pt x="559" y="1025"/>
                  <a:pt x="559" y="1025"/>
                  <a:pt x="559" y="1025"/>
                </a:cubicBezTo>
                <a:cubicBezTo>
                  <a:pt x="519" y="965"/>
                  <a:pt x="519" y="965"/>
                  <a:pt x="519" y="965"/>
                </a:cubicBezTo>
                <a:lnTo>
                  <a:pt x="581" y="903"/>
                </a:lnTo>
                <a:close/>
                <a:moveTo>
                  <a:pt x="630" y="887"/>
                </a:moveTo>
                <a:cubicBezTo>
                  <a:pt x="687" y="873"/>
                  <a:pt x="719" y="835"/>
                  <a:pt x="733" y="804"/>
                </a:cubicBezTo>
                <a:cubicBezTo>
                  <a:pt x="762" y="809"/>
                  <a:pt x="762" y="809"/>
                  <a:pt x="762" y="809"/>
                </a:cubicBezTo>
                <a:cubicBezTo>
                  <a:pt x="727" y="984"/>
                  <a:pt x="727" y="984"/>
                  <a:pt x="727" y="984"/>
                </a:cubicBezTo>
                <a:lnTo>
                  <a:pt x="630" y="887"/>
                </a:lnTo>
                <a:close/>
                <a:moveTo>
                  <a:pt x="947" y="412"/>
                </a:moveTo>
                <a:cubicBezTo>
                  <a:pt x="947" y="443"/>
                  <a:pt x="928" y="468"/>
                  <a:pt x="901" y="477"/>
                </a:cubicBezTo>
                <a:cubicBezTo>
                  <a:pt x="901" y="471"/>
                  <a:pt x="902" y="465"/>
                  <a:pt x="902" y="458"/>
                </a:cubicBezTo>
                <a:cubicBezTo>
                  <a:pt x="902" y="348"/>
                  <a:pt x="902" y="348"/>
                  <a:pt x="902" y="348"/>
                </a:cubicBezTo>
                <a:cubicBezTo>
                  <a:pt x="928" y="357"/>
                  <a:pt x="947" y="383"/>
                  <a:pt x="947" y="412"/>
                </a:cubicBezTo>
                <a:close/>
                <a:moveTo>
                  <a:pt x="375" y="160"/>
                </a:moveTo>
                <a:cubicBezTo>
                  <a:pt x="413" y="160"/>
                  <a:pt x="443" y="191"/>
                  <a:pt x="443" y="229"/>
                </a:cubicBezTo>
                <a:cubicBezTo>
                  <a:pt x="489" y="229"/>
                  <a:pt x="489" y="229"/>
                  <a:pt x="489" y="229"/>
                </a:cubicBezTo>
                <a:cubicBezTo>
                  <a:pt x="489" y="175"/>
                  <a:pt x="451" y="129"/>
                  <a:pt x="400" y="118"/>
                </a:cubicBezTo>
                <a:cubicBezTo>
                  <a:pt x="409" y="77"/>
                  <a:pt x="446" y="46"/>
                  <a:pt x="489" y="46"/>
                </a:cubicBezTo>
                <a:cubicBezTo>
                  <a:pt x="516" y="46"/>
                  <a:pt x="540" y="58"/>
                  <a:pt x="558" y="78"/>
                </a:cubicBezTo>
                <a:cubicBezTo>
                  <a:pt x="558" y="229"/>
                  <a:pt x="558" y="229"/>
                  <a:pt x="558" y="229"/>
                </a:cubicBezTo>
                <a:cubicBezTo>
                  <a:pt x="604" y="229"/>
                  <a:pt x="604" y="229"/>
                  <a:pt x="604" y="229"/>
                </a:cubicBezTo>
                <a:cubicBezTo>
                  <a:pt x="604" y="78"/>
                  <a:pt x="604" y="78"/>
                  <a:pt x="604" y="78"/>
                </a:cubicBezTo>
                <a:cubicBezTo>
                  <a:pt x="621" y="58"/>
                  <a:pt x="646" y="46"/>
                  <a:pt x="672" y="46"/>
                </a:cubicBezTo>
                <a:cubicBezTo>
                  <a:pt x="716" y="46"/>
                  <a:pt x="753" y="77"/>
                  <a:pt x="762" y="118"/>
                </a:cubicBezTo>
                <a:cubicBezTo>
                  <a:pt x="711" y="129"/>
                  <a:pt x="672" y="175"/>
                  <a:pt x="672" y="229"/>
                </a:cubicBezTo>
                <a:cubicBezTo>
                  <a:pt x="718" y="229"/>
                  <a:pt x="718" y="229"/>
                  <a:pt x="718" y="229"/>
                </a:cubicBezTo>
                <a:cubicBezTo>
                  <a:pt x="718" y="191"/>
                  <a:pt x="749" y="160"/>
                  <a:pt x="787" y="160"/>
                </a:cubicBezTo>
                <a:cubicBezTo>
                  <a:pt x="824" y="160"/>
                  <a:pt x="855" y="190"/>
                  <a:pt x="856" y="228"/>
                </a:cubicBezTo>
                <a:cubicBezTo>
                  <a:pt x="844" y="245"/>
                  <a:pt x="744" y="275"/>
                  <a:pt x="581" y="275"/>
                </a:cubicBezTo>
                <a:cubicBezTo>
                  <a:pt x="417" y="275"/>
                  <a:pt x="318" y="245"/>
                  <a:pt x="306" y="228"/>
                </a:cubicBezTo>
                <a:cubicBezTo>
                  <a:pt x="307" y="190"/>
                  <a:pt x="337" y="160"/>
                  <a:pt x="375" y="160"/>
                </a:cubicBezTo>
                <a:close/>
                <a:moveTo>
                  <a:pt x="214" y="412"/>
                </a:moveTo>
                <a:cubicBezTo>
                  <a:pt x="214" y="383"/>
                  <a:pt x="234" y="357"/>
                  <a:pt x="260" y="348"/>
                </a:cubicBezTo>
                <a:cubicBezTo>
                  <a:pt x="260" y="458"/>
                  <a:pt x="260" y="458"/>
                  <a:pt x="260" y="458"/>
                </a:cubicBezTo>
                <a:cubicBezTo>
                  <a:pt x="260" y="465"/>
                  <a:pt x="261" y="471"/>
                  <a:pt x="261" y="477"/>
                </a:cubicBezTo>
                <a:cubicBezTo>
                  <a:pt x="234" y="468"/>
                  <a:pt x="214" y="443"/>
                  <a:pt x="214" y="412"/>
                </a:cubicBezTo>
                <a:close/>
                <a:moveTo>
                  <a:pt x="306" y="458"/>
                </a:moveTo>
                <a:cubicBezTo>
                  <a:pt x="306" y="281"/>
                  <a:pt x="306" y="281"/>
                  <a:pt x="306" y="281"/>
                </a:cubicBezTo>
                <a:cubicBezTo>
                  <a:pt x="389" y="319"/>
                  <a:pt x="556" y="321"/>
                  <a:pt x="581" y="321"/>
                </a:cubicBezTo>
                <a:cubicBezTo>
                  <a:pt x="605" y="321"/>
                  <a:pt x="773" y="319"/>
                  <a:pt x="856" y="281"/>
                </a:cubicBezTo>
                <a:cubicBezTo>
                  <a:pt x="856" y="458"/>
                  <a:pt x="856" y="458"/>
                  <a:pt x="856" y="458"/>
                </a:cubicBezTo>
                <a:cubicBezTo>
                  <a:pt x="856" y="610"/>
                  <a:pt x="732" y="733"/>
                  <a:pt x="581" y="733"/>
                </a:cubicBezTo>
                <a:cubicBezTo>
                  <a:pt x="429" y="733"/>
                  <a:pt x="306" y="610"/>
                  <a:pt x="306" y="458"/>
                </a:cubicBezTo>
                <a:close/>
                <a:moveTo>
                  <a:pt x="119" y="986"/>
                </a:moveTo>
                <a:cubicBezTo>
                  <a:pt x="146" y="900"/>
                  <a:pt x="221" y="836"/>
                  <a:pt x="309" y="823"/>
                </a:cubicBezTo>
                <a:cubicBezTo>
                  <a:pt x="354" y="816"/>
                  <a:pt x="354" y="816"/>
                  <a:pt x="354" y="816"/>
                </a:cubicBezTo>
                <a:cubicBezTo>
                  <a:pt x="406" y="1077"/>
                  <a:pt x="406" y="1077"/>
                  <a:pt x="406" y="1077"/>
                </a:cubicBezTo>
                <a:cubicBezTo>
                  <a:pt x="486" y="998"/>
                  <a:pt x="486" y="998"/>
                  <a:pt x="486" y="998"/>
                </a:cubicBezTo>
                <a:cubicBezTo>
                  <a:pt x="511" y="1036"/>
                  <a:pt x="511" y="1036"/>
                  <a:pt x="511" y="1036"/>
                </a:cubicBezTo>
                <a:cubicBezTo>
                  <a:pt x="492" y="1168"/>
                  <a:pt x="492" y="1168"/>
                  <a:pt x="492" y="1168"/>
                </a:cubicBezTo>
                <a:cubicBezTo>
                  <a:pt x="286" y="1168"/>
                  <a:pt x="286" y="1168"/>
                  <a:pt x="286" y="1168"/>
                </a:cubicBezTo>
                <a:cubicBezTo>
                  <a:pt x="306" y="1011"/>
                  <a:pt x="306" y="1011"/>
                  <a:pt x="306" y="1011"/>
                </a:cubicBezTo>
                <a:cubicBezTo>
                  <a:pt x="260" y="1005"/>
                  <a:pt x="260" y="1005"/>
                  <a:pt x="260" y="1005"/>
                </a:cubicBezTo>
                <a:cubicBezTo>
                  <a:pt x="240" y="1168"/>
                  <a:pt x="240" y="1168"/>
                  <a:pt x="240" y="1168"/>
                </a:cubicBezTo>
                <a:cubicBezTo>
                  <a:pt x="62" y="1168"/>
                  <a:pt x="62" y="1168"/>
                  <a:pt x="62" y="1168"/>
                </a:cubicBezTo>
                <a:lnTo>
                  <a:pt x="119" y="986"/>
                </a:lnTo>
                <a:close/>
                <a:moveTo>
                  <a:pt x="922" y="1168"/>
                </a:moveTo>
                <a:cubicBezTo>
                  <a:pt x="901" y="1005"/>
                  <a:pt x="901" y="1005"/>
                  <a:pt x="901" y="1005"/>
                </a:cubicBezTo>
                <a:cubicBezTo>
                  <a:pt x="856" y="1011"/>
                  <a:pt x="856" y="1011"/>
                  <a:pt x="856" y="1011"/>
                </a:cubicBezTo>
                <a:cubicBezTo>
                  <a:pt x="876" y="1168"/>
                  <a:pt x="876" y="1168"/>
                  <a:pt x="876" y="1168"/>
                </a:cubicBezTo>
                <a:cubicBezTo>
                  <a:pt x="669" y="1168"/>
                  <a:pt x="669" y="1168"/>
                  <a:pt x="669" y="1168"/>
                </a:cubicBezTo>
                <a:cubicBezTo>
                  <a:pt x="651" y="1036"/>
                  <a:pt x="651" y="1036"/>
                  <a:pt x="651" y="1036"/>
                </a:cubicBezTo>
                <a:cubicBezTo>
                  <a:pt x="676" y="998"/>
                  <a:pt x="676" y="998"/>
                  <a:pt x="676" y="998"/>
                </a:cubicBezTo>
                <a:cubicBezTo>
                  <a:pt x="755" y="1077"/>
                  <a:pt x="755" y="1077"/>
                  <a:pt x="755" y="1077"/>
                </a:cubicBezTo>
                <a:cubicBezTo>
                  <a:pt x="808" y="816"/>
                  <a:pt x="808" y="816"/>
                  <a:pt x="808" y="816"/>
                </a:cubicBezTo>
                <a:cubicBezTo>
                  <a:pt x="852" y="823"/>
                  <a:pt x="852" y="823"/>
                  <a:pt x="852" y="823"/>
                </a:cubicBezTo>
                <a:cubicBezTo>
                  <a:pt x="941" y="836"/>
                  <a:pt x="1016" y="900"/>
                  <a:pt x="1042" y="986"/>
                </a:cubicBezTo>
                <a:cubicBezTo>
                  <a:pt x="1099" y="1168"/>
                  <a:pt x="1099" y="1168"/>
                  <a:pt x="1099" y="1168"/>
                </a:cubicBezTo>
                <a:lnTo>
                  <a:pt x="922" y="116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nvGrpSpPr>
          <p:cNvPr id="22" name="7abe975c-9e6d-465b-ae22-0a8d80338e39" descr="HAkAAB+LCAAAAAAABADNVU1v4jAQ/S/e9patHGih5AZtqXLoblVQe1hx8CYmuJs4yHFWVCj/veN8mwSaSD0gLmH8xvPe+I29RxfyY0uRhRYBEfKeEU+QwJY0QAayXWTx2PcNNGPcZdx7FGG8jZD1Z1+m1VfemNzchX4oXokfU7UBZ5IRP/trNZI07LNgwOAjjR3DAqyx1+/1mjn0hTqUywL04v1F1gibN0OgLuJoA7gf8/l88jDFGNaXaaqZJAZaUCfk7rcWNq8H4zG+NbXa9xP102sf60vRkifGWRAHOQxfYQiRXS1k4izIXNendZjNJRX/y86bKpZ+L6SAAvNQBERCwT1OLittN7dXWPGyuUt3sFNBFmkHlZNUHmm1gloonZD6okp6JuAuCtxaVDfzKrSBptzzC3UZK5yU2y42ZEt/AVYRQjacaBpBK11BQQb2hTNrakuMo6SWdCf7yVAZdQFtnT+mIKWTlqwU5Aw07l/SnrrvcSQDyOhHvsqrS8h9MTh05s9JizcHYwieFHh4RhrZfjqL+etrs7o6mOeIyqlTzXPmtiw+E8zbSE6jqJsJWxUWNJsGRMmqRV55qypLf32fpqi2+c3Tu06uDu/STJVR4foMZl5L60im42RDik52eWH6vRpDE09GWLu7h/j6bnTwbrTfkX2vx/Oz7Iw4/zo69gzHcdDnRj09javkE3PuxngcCQAA">
            <a:extLst>
              <a:ext uri="{FF2B5EF4-FFF2-40B4-BE49-F238E27FC236}">
                <a16:creationId xmlns="" xmlns:lc="http://schemas.openxmlformats.org/drawingml/2006/lockedCanvas" xmlns:a16="http://schemas.microsoft.com/office/drawing/2014/main" xmlns:p14="http://schemas.microsoft.com/office/powerpoint/2010/main" id="{BA946617-1D61-496B-AD98-29FFAA542536}"/>
              </a:ext>
            </a:extLst>
          </p:cNvPr>
          <p:cNvGrpSpPr>
            <a:grpSpLocks noChangeAspect="1"/>
          </p:cNvGrpSpPr>
          <p:nvPr/>
        </p:nvGrpSpPr>
        <p:grpSpPr>
          <a:xfrm>
            <a:off x="-369640" y="2020927"/>
            <a:ext cx="6083137" cy="3273965"/>
            <a:chOff x="1154745" y="1508694"/>
            <a:chExt cx="7138520" cy="3841974"/>
          </a:xfrm>
        </p:grpSpPr>
        <p:sp>
          <p:nvSpPr>
            <p:cNvPr id="24" name="ValueBack">
              <a:extLst>
                <a:ext uri="{FF2B5EF4-FFF2-40B4-BE49-F238E27FC236}">
                  <a16:creationId xmlns="" xmlns:lc="http://schemas.openxmlformats.org/drawingml/2006/lockedCanvas" xmlns:a16="http://schemas.microsoft.com/office/drawing/2014/main" xmlns:p14="http://schemas.microsoft.com/office/powerpoint/2010/main" id="{B9E3B67B-1872-4D63-B046-717F0C3E623B}"/>
                </a:ext>
              </a:extLst>
            </p:cNvPr>
            <p:cNvSpPr>
              <a:spLocks/>
            </p:cNvSpPr>
            <p:nvPr/>
          </p:nvSpPr>
          <p:spPr bwMode="auto">
            <a:xfrm>
              <a:off x="3378187" y="3765096"/>
              <a:ext cx="1594505" cy="1585572"/>
            </a:xfrm>
            <a:custGeom>
              <a:avLst/>
              <a:gdLst>
                <a:gd name="T0" fmla="*/ 184 w 687"/>
                <a:gd name="T1" fmla="*/ 21 h 684"/>
                <a:gd name="T2" fmla="*/ 23 w 687"/>
                <a:gd name="T3" fmla="*/ 182 h 684"/>
                <a:gd name="T4" fmla="*/ 2 w 687"/>
                <a:gd name="T5" fmla="*/ 216 h 684"/>
                <a:gd name="T6" fmla="*/ 13 w 687"/>
                <a:gd name="T7" fmla="*/ 255 h 684"/>
                <a:gd name="T8" fmla="*/ 342 w 687"/>
                <a:gd name="T9" fmla="*/ 642 h 684"/>
                <a:gd name="T10" fmla="*/ 431 w 687"/>
                <a:gd name="T11" fmla="*/ 684 h 684"/>
                <a:gd name="T12" fmla="*/ 513 w 687"/>
                <a:gd name="T13" fmla="*/ 650 h 684"/>
                <a:gd name="T14" fmla="*/ 652 w 687"/>
                <a:gd name="T15" fmla="*/ 511 h 684"/>
                <a:gd name="T16" fmla="*/ 686 w 687"/>
                <a:gd name="T17" fmla="*/ 424 h 684"/>
                <a:gd name="T18" fmla="*/ 644 w 687"/>
                <a:gd name="T19" fmla="*/ 340 h 684"/>
                <a:gd name="T20" fmla="*/ 257 w 687"/>
                <a:gd name="T21" fmla="*/ 12 h 684"/>
                <a:gd name="T22" fmla="*/ 225 w 687"/>
                <a:gd name="T23" fmla="*/ 0 h 684"/>
                <a:gd name="T24" fmla="*/ 184 w 687"/>
                <a:gd name="T25" fmla="*/ 21 h 684"/>
                <a:gd name="T26" fmla="*/ 184 w 687"/>
                <a:gd name="T27" fmla="*/ 21 h 684"/>
                <a:gd name="T28" fmla="*/ 184 w 687"/>
                <a:gd name="T29" fmla="*/ 21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7" h="684">
                  <a:moveTo>
                    <a:pt x="184" y="21"/>
                  </a:moveTo>
                  <a:cubicBezTo>
                    <a:pt x="140" y="84"/>
                    <a:pt x="86" y="138"/>
                    <a:pt x="23" y="182"/>
                  </a:cubicBezTo>
                  <a:cubicBezTo>
                    <a:pt x="12" y="190"/>
                    <a:pt x="4" y="203"/>
                    <a:pt x="2" y="216"/>
                  </a:cubicBezTo>
                  <a:cubicBezTo>
                    <a:pt x="0" y="230"/>
                    <a:pt x="4" y="244"/>
                    <a:pt x="13" y="255"/>
                  </a:cubicBezTo>
                  <a:cubicBezTo>
                    <a:pt x="342" y="642"/>
                    <a:pt x="342" y="642"/>
                    <a:pt x="342" y="642"/>
                  </a:cubicBezTo>
                  <a:cubicBezTo>
                    <a:pt x="364" y="669"/>
                    <a:pt x="397" y="684"/>
                    <a:pt x="431" y="684"/>
                  </a:cubicBezTo>
                  <a:cubicBezTo>
                    <a:pt x="461" y="684"/>
                    <a:pt x="490" y="672"/>
                    <a:pt x="513" y="650"/>
                  </a:cubicBezTo>
                  <a:cubicBezTo>
                    <a:pt x="652" y="511"/>
                    <a:pt x="652" y="511"/>
                    <a:pt x="652" y="511"/>
                  </a:cubicBezTo>
                  <a:cubicBezTo>
                    <a:pt x="675" y="487"/>
                    <a:pt x="687" y="456"/>
                    <a:pt x="686" y="424"/>
                  </a:cubicBezTo>
                  <a:cubicBezTo>
                    <a:pt x="685" y="391"/>
                    <a:pt x="670" y="362"/>
                    <a:pt x="644" y="340"/>
                  </a:cubicBezTo>
                  <a:cubicBezTo>
                    <a:pt x="257" y="12"/>
                    <a:pt x="257" y="12"/>
                    <a:pt x="257" y="12"/>
                  </a:cubicBezTo>
                  <a:cubicBezTo>
                    <a:pt x="247" y="4"/>
                    <a:pt x="236" y="0"/>
                    <a:pt x="225" y="0"/>
                  </a:cubicBezTo>
                  <a:cubicBezTo>
                    <a:pt x="209" y="0"/>
                    <a:pt x="193" y="8"/>
                    <a:pt x="184" y="21"/>
                  </a:cubicBezTo>
                  <a:close/>
                  <a:moveTo>
                    <a:pt x="184" y="21"/>
                  </a:moveTo>
                  <a:cubicBezTo>
                    <a:pt x="184" y="21"/>
                    <a:pt x="184" y="21"/>
                    <a:pt x="184" y="21"/>
                  </a:cubicBezTo>
                </a:path>
              </a:pathLst>
            </a:custGeom>
            <a:solidFill>
              <a:srgbClr val="FF6699"/>
            </a:solidFill>
            <a:ln>
              <a:solidFill>
                <a:schemeClr val="tx1"/>
              </a:solidFill>
            </a:ln>
            <a:extLst/>
          </p:spPr>
          <p:style>
            <a:lnRef idx="2">
              <a:schemeClr val="accent1"/>
            </a:lnRef>
            <a:fillRef idx="1">
              <a:schemeClr val="lt1"/>
            </a:fillRef>
            <a:effectRef idx="0">
              <a:schemeClr val="accent1"/>
            </a:effectRef>
            <a:fontRef idx="minor">
              <a:schemeClr val="dk1"/>
            </a:fontRef>
          </p:style>
          <p:txBody>
            <a:bodyPr anchor="ctr"/>
            <a:lstStyle/>
            <a:p>
              <a:pPr algn="ctr"/>
              <a:endParaRPr/>
            </a:p>
          </p:txBody>
        </p:sp>
        <p:sp>
          <p:nvSpPr>
            <p:cNvPr id="35" name="ValueShape">
              <a:extLst>
                <a:ext uri="{FF2B5EF4-FFF2-40B4-BE49-F238E27FC236}">
                  <a16:creationId xmlns="" xmlns:lc="http://schemas.openxmlformats.org/drawingml/2006/lockedCanvas" xmlns:a16="http://schemas.microsoft.com/office/drawing/2014/main" xmlns:p14="http://schemas.microsoft.com/office/powerpoint/2010/main" id="{CF99D7BD-62A4-4469-8E8F-334C22D5F41C}"/>
                </a:ext>
              </a:extLst>
            </p:cNvPr>
            <p:cNvSpPr/>
            <p:nvPr/>
          </p:nvSpPr>
          <p:spPr>
            <a:xfrm>
              <a:off x="1154745" y="1508694"/>
              <a:ext cx="2814949" cy="2814948"/>
            </a:xfrm>
            <a:prstGeom prst="blockArc">
              <a:avLst>
                <a:gd name="adj1" fmla="val 16200000"/>
                <a:gd name="adj2" fmla="val 7128000"/>
                <a:gd name="adj3" fmla="val 15888"/>
              </a:avLst>
            </a:prstGeom>
            <a:solidFill>
              <a:schemeClr val="accent6"/>
            </a:solidFill>
            <a:ln>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a:endParaRPr/>
            </a:p>
          </p:txBody>
        </p:sp>
        <p:sp>
          <p:nvSpPr>
            <p:cNvPr id="37" name="ExtraShape">
              <a:extLst>
                <a:ext uri="{FF2B5EF4-FFF2-40B4-BE49-F238E27FC236}">
                  <a16:creationId xmlns="" xmlns:lc="http://schemas.openxmlformats.org/drawingml/2006/lockedCanvas" xmlns:a16="http://schemas.microsoft.com/office/drawing/2014/main" xmlns:p14="http://schemas.microsoft.com/office/powerpoint/2010/main" id="{119D5072-59B7-4F2C-B199-2813DFC585D1}"/>
                </a:ext>
              </a:extLst>
            </p:cNvPr>
            <p:cNvSpPr/>
            <p:nvPr/>
          </p:nvSpPr>
          <p:spPr>
            <a:xfrm flipH="1">
              <a:off x="1688171" y="2055324"/>
              <a:ext cx="1709771" cy="1709771"/>
            </a:xfrm>
            <a:prstGeom prst="ellipse">
              <a:avLst/>
            </a:prstGeom>
            <a:solidFill>
              <a:schemeClr val="accent3">
                <a:lumMod val="40000"/>
                <a:lumOff val="60000"/>
              </a:schemeClr>
            </a:solidFill>
            <a:ln>
              <a:solidFill>
                <a:schemeClr val="tx1"/>
              </a:solidFill>
            </a:ln>
          </p:spPr>
          <p:style>
            <a:lnRef idx="3">
              <a:schemeClr val="lt1"/>
            </a:lnRef>
            <a:fillRef idx="1">
              <a:schemeClr val="accent4"/>
            </a:fillRef>
            <a:effectRef idx="1">
              <a:schemeClr val="accent4"/>
            </a:effectRef>
            <a:fontRef idx="minor">
              <a:schemeClr val="lt1"/>
            </a:fontRef>
          </p:style>
          <p:txBody>
            <a:bodyPr anchor="ctr"/>
            <a:lstStyle/>
            <a:p>
              <a:pPr algn="ctr"/>
              <a:endParaRPr/>
            </a:p>
          </p:txBody>
        </p:sp>
        <p:sp>
          <p:nvSpPr>
            <p:cNvPr id="40" name="CustomText2">
              <a:extLst>
                <a:ext uri="{FF2B5EF4-FFF2-40B4-BE49-F238E27FC236}">
                  <a16:creationId xmlns="" xmlns:lc="http://schemas.openxmlformats.org/drawingml/2006/lockedCanvas" xmlns:a16="http://schemas.microsoft.com/office/drawing/2014/main" xmlns:p14="http://schemas.microsoft.com/office/powerpoint/2010/main" id="{7ECFE3CE-3F34-414C-8B52-7157A1502BF3}"/>
                </a:ext>
              </a:extLst>
            </p:cNvPr>
            <p:cNvSpPr>
              <a:spLocks/>
            </p:cNvSpPr>
            <p:nvPr/>
          </p:nvSpPr>
          <p:spPr>
            <a:xfrm>
              <a:off x="5192160" y="3260920"/>
              <a:ext cx="3101105" cy="57614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lIns="90000" anchor="ctr" anchorCtr="0">
              <a:normAutofit/>
            </a:bodyPr>
            <a:lstStyle/>
            <a:p>
              <a:pPr algn="ctr"/>
              <a:r>
                <a:rPr lang="en-US" altLang="zh-CN" b="1" dirty="0" smtClean="0">
                  <a:latin typeface="Andalus" panose="02020603050405020304" pitchFamily="18" charset="-78"/>
                  <a:cs typeface="Andalus" panose="02020603050405020304" pitchFamily="18" charset="-78"/>
                </a:rPr>
                <a:t>POBLACIÓN DE ESTUDIO</a:t>
              </a:r>
              <a:endParaRPr lang="en-US" altLang="zh-CN" b="1" dirty="0">
                <a:latin typeface="Andalus" panose="02020603050405020304" pitchFamily="18" charset="-78"/>
                <a:cs typeface="Andalus" panose="02020603050405020304" pitchFamily="18" charset="-78"/>
              </a:endParaRPr>
            </a:p>
          </p:txBody>
        </p:sp>
      </p:grpSp>
      <p:sp>
        <p:nvSpPr>
          <p:cNvPr id="42" name="factory_31495"/>
          <p:cNvSpPr>
            <a:spLocks noChangeAspect="1"/>
          </p:cNvSpPr>
          <p:nvPr/>
        </p:nvSpPr>
        <p:spPr bwMode="auto">
          <a:xfrm>
            <a:off x="384765" y="2708223"/>
            <a:ext cx="885905" cy="841032"/>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solidFill>
            <a:schemeClr val="bg1"/>
          </a:solidFill>
          <a:ln/>
        </p:spPr>
        <p:style>
          <a:lnRef idx="2">
            <a:schemeClr val="dk1"/>
          </a:lnRef>
          <a:fillRef idx="1">
            <a:schemeClr val="lt1"/>
          </a:fillRef>
          <a:effectRef idx="0">
            <a:schemeClr val="dk1"/>
          </a:effectRef>
          <a:fontRef idx="minor">
            <a:schemeClr val="dk1"/>
          </a:fontRef>
        </p:style>
      </p:sp>
      <p:sp>
        <p:nvSpPr>
          <p:cNvPr id="43" name="factory_31495"/>
          <p:cNvSpPr>
            <a:spLocks noChangeAspect="1"/>
          </p:cNvSpPr>
          <p:nvPr/>
        </p:nvSpPr>
        <p:spPr bwMode="auto">
          <a:xfrm>
            <a:off x="2494806" y="2060848"/>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3"/>
            <a:tile tx="0" ty="0" sx="100000" sy="100000" flip="none" algn="tl"/>
          </a:blipFill>
          <a:ln/>
        </p:spPr>
        <p:style>
          <a:lnRef idx="2">
            <a:schemeClr val="dk1"/>
          </a:lnRef>
          <a:fillRef idx="1">
            <a:schemeClr val="lt1"/>
          </a:fillRef>
          <a:effectRef idx="0">
            <a:schemeClr val="dk1"/>
          </a:effectRef>
          <a:fontRef idx="minor">
            <a:schemeClr val="dk1"/>
          </a:fontRef>
        </p:style>
      </p:sp>
      <p:sp>
        <p:nvSpPr>
          <p:cNvPr id="44" name="factory_31495"/>
          <p:cNvSpPr>
            <a:spLocks noChangeAspect="1"/>
          </p:cNvSpPr>
          <p:nvPr/>
        </p:nvSpPr>
        <p:spPr bwMode="auto">
          <a:xfrm>
            <a:off x="2494806" y="2850197"/>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4"/>
            <a:tile tx="0" ty="0" sx="100000" sy="100000" flip="none" algn="tl"/>
          </a:blipFill>
          <a:ln/>
        </p:spPr>
        <p:style>
          <a:lnRef idx="2">
            <a:schemeClr val="dk1"/>
          </a:lnRef>
          <a:fillRef idx="1">
            <a:schemeClr val="lt1"/>
          </a:fillRef>
          <a:effectRef idx="0">
            <a:schemeClr val="dk1"/>
          </a:effectRef>
          <a:fontRef idx="minor">
            <a:schemeClr val="dk1"/>
          </a:fontRef>
        </p:style>
      </p:sp>
      <p:sp>
        <p:nvSpPr>
          <p:cNvPr id="45" name="factory_31495"/>
          <p:cNvSpPr>
            <a:spLocks noChangeAspect="1"/>
          </p:cNvSpPr>
          <p:nvPr/>
        </p:nvSpPr>
        <p:spPr bwMode="auto">
          <a:xfrm>
            <a:off x="3181265" y="2058109"/>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5"/>
            <a:tile tx="0" ty="0" sx="100000" sy="100000" flip="none" algn="tl"/>
          </a:blipFill>
          <a:ln/>
        </p:spPr>
        <p:style>
          <a:lnRef idx="2">
            <a:schemeClr val="dk1"/>
          </a:lnRef>
          <a:fillRef idx="1">
            <a:schemeClr val="lt1"/>
          </a:fillRef>
          <a:effectRef idx="0">
            <a:schemeClr val="dk1"/>
          </a:effectRef>
          <a:fontRef idx="minor">
            <a:schemeClr val="dk1"/>
          </a:fontRef>
        </p:style>
      </p:sp>
      <p:sp>
        <p:nvSpPr>
          <p:cNvPr id="46" name="factory_31495"/>
          <p:cNvSpPr>
            <a:spLocks noChangeAspect="1"/>
          </p:cNvSpPr>
          <p:nvPr/>
        </p:nvSpPr>
        <p:spPr bwMode="auto">
          <a:xfrm>
            <a:off x="4477409" y="2060848"/>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6"/>
            <a:tile tx="0" ty="0" sx="100000" sy="100000" flip="none" algn="tl"/>
          </a:blipFill>
          <a:ln/>
        </p:spPr>
        <p:style>
          <a:lnRef idx="2">
            <a:schemeClr val="dk1"/>
          </a:lnRef>
          <a:fillRef idx="1">
            <a:schemeClr val="lt1"/>
          </a:fillRef>
          <a:effectRef idx="0">
            <a:schemeClr val="dk1"/>
          </a:effectRef>
          <a:fontRef idx="minor">
            <a:schemeClr val="dk1"/>
          </a:fontRef>
        </p:style>
      </p:sp>
      <p:sp>
        <p:nvSpPr>
          <p:cNvPr id="47" name="factory_31495"/>
          <p:cNvSpPr>
            <a:spLocks noChangeAspect="1"/>
          </p:cNvSpPr>
          <p:nvPr/>
        </p:nvSpPr>
        <p:spPr bwMode="auto">
          <a:xfrm>
            <a:off x="5159102" y="2060848"/>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gradFill flip="none" rotWithShape="1">
            <a:gsLst>
              <a:gs pos="0">
                <a:srgbClr val="0000FF">
                  <a:tint val="66000"/>
                  <a:satMod val="160000"/>
                </a:srgbClr>
              </a:gs>
              <a:gs pos="50000">
                <a:srgbClr val="0000FF">
                  <a:tint val="44500"/>
                  <a:satMod val="160000"/>
                </a:srgbClr>
              </a:gs>
              <a:gs pos="100000">
                <a:srgbClr val="0000FF">
                  <a:tint val="23500"/>
                  <a:satMod val="160000"/>
                </a:srgbClr>
              </a:gs>
            </a:gsLst>
            <a:path path="circle">
              <a:fillToRect l="50000" t="50000" r="50000" b="50000"/>
            </a:path>
            <a:tileRect/>
          </a:gradFill>
          <a:ln/>
        </p:spPr>
        <p:style>
          <a:lnRef idx="2">
            <a:schemeClr val="dk1"/>
          </a:lnRef>
          <a:fillRef idx="1">
            <a:schemeClr val="lt1"/>
          </a:fillRef>
          <a:effectRef idx="0">
            <a:schemeClr val="dk1"/>
          </a:effectRef>
          <a:fontRef idx="minor">
            <a:schemeClr val="dk1"/>
          </a:fontRef>
        </p:style>
      </p:sp>
      <p:sp>
        <p:nvSpPr>
          <p:cNvPr id="48" name="factory_31495"/>
          <p:cNvSpPr>
            <a:spLocks noChangeAspect="1"/>
          </p:cNvSpPr>
          <p:nvPr/>
        </p:nvSpPr>
        <p:spPr bwMode="auto">
          <a:xfrm>
            <a:off x="3181265" y="2852936"/>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7"/>
            <a:tile tx="0" ty="0" sx="100000" sy="100000" flip="none" algn="tl"/>
          </a:blipFill>
          <a:ln/>
        </p:spPr>
        <p:style>
          <a:lnRef idx="2">
            <a:schemeClr val="dk1"/>
          </a:lnRef>
          <a:fillRef idx="1">
            <a:schemeClr val="lt1"/>
          </a:fillRef>
          <a:effectRef idx="0">
            <a:schemeClr val="dk1"/>
          </a:effectRef>
          <a:fontRef idx="minor">
            <a:schemeClr val="dk1"/>
          </a:fontRef>
        </p:style>
      </p:sp>
      <p:sp>
        <p:nvSpPr>
          <p:cNvPr id="49" name="factory_31495"/>
          <p:cNvSpPr>
            <a:spLocks noChangeAspect="1"/>
          </p:cNvSpPr>
          <p:nvPr/>
        </p:nvSpPr>
        <p:spPr bwMode="auto">
          <a:xfrm>
            <a:off x="5159102" y="2852936"/>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blipFill>
            <a:blip r:embed="rId8"/>
            <a:tile tx="0" ty="0" sx="100000" sy="100000" flip="none" algn="tl"/>
          </a:blipFill>
          <a:ln/>
        </p:spPr>
        <p:style>
          <a:lnRef idx="2">
            <a:schemeClr val="dk1"/>
          </a:lnRef>
          <a:fillRef idx="1">
            <a:schemeClr val="lt1"/>
          </a:fillRef>
          <a:effectRef idx="0">
            <a:schemeClr val="dk1"/>
          </a:effectRef>
          <a:fontRef idx="minor">
            <a:schemeClr val="dk1"/>
          </a:fontRef>
        </p:style>
      </p:sp>
      <p:sp>
        <p:nvSpPr>
          <p:cNvPr id="50" name="factory_31495"/>
          <p:cNvSpPr>
            <a:spLocks noChangeAspect="1"/>
          </p:cNvSpPr>
          <p:nvPr/>
        </p:nvSpPr>
        <p:spPr bwMode="auto">
          <a:xfrm>
            <a:off x="3829337" y="2060848"/>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ln/>
        </p:spPr>
        <p:style>
          <a:lnRef idx="2">
            <a:schemeClr val="dk1"/>
          </a:lnRef>
          <a:fillRef idx="1">
            <a:schemeClr val="lt1"/>
          </a:fillRef>
          <a:effectRef idx="0">
            <a:schemeClr val="dk1"/>
          </a:effectRef>
          <a:fontRef idx="minor">
            <a:schemeClr val="dk1"/>
          </a:fontRef>
        </p:style>
      </p:sp>
      <p:sp>
        <p:nvSpPr>
          <p:cNvPr id="51" name="factory_31495"/>
          <p:cNvSpPr>
            <a:spLocks noChangeAspect="1"/>
          </p:cNvSpPr>
          <p:nvPr/>
        </p:nvSpPr>
        <p:spPr bwMode="auto">
          <a:xfrm>
            <a:off x="3829337" y="2850197"/>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2700000" scaled="1"/>
            <a:tileRect/>
          </a:gradFill>
          <a:ln/>
        </p:spPr>
        <p:style>
          <a:lnRef idx="2">
            <a:schemeClr val="dk1"/>
          </a:lnRef>
          <a:fillRef idx="1">
            <a:schemeClr val="lt1"/>
          </a:fillRef>
          <a:effectRef idx="0">
            <a:schemeClr val="dk1"/>
          </a:effectRef>
          <a:fontRef idx="minor">
            <a:schemeClr val="dk1"/>
          </a:fontRef>
        </p:style>
      </p:sp>
      <p:sp>
        <p:nvSpPr>
          <p:cNvPr id="52" name="factory_31495"/>
          <p:cNvSpPr>
            <a:spLocks noChangeAspect="1"/>
          </p:cNvSpPr>
          <p:nvPr/>
        </p:nvSpPr>
        <p:spPr bwMode="auto">
          <a:xfrm>
            <a:off x="4477409" y="2850197"/>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gradFill flip="none" rotWithShape="1">
            <a:gsLst>
              <a:gs pos="0">
                <a:srgbClr val="FFCC66">
                  <a:shade val="30000"/>
                  <a:satMod val="115000"/>
                </a:srgbClr>
              </a:gs>
              <a:gs pos="50000">
                <a:srgbClr val="FFCC66">
                  <a:shade val="67500"/>
                  <a:satMod val="115000"/>
                </a:srgbClr>
              </a:gs>
              <a:gs pos="100000">
                <a:srgbClr val="FFCC66">
                  <a:shade val="100000"/>
                  <a:satMod val="115000"/>
                </a:srgbClr>
              </a:gs>
            </a:gsLst>
            <a:path path="circle">
              <a:fillToRect l="50000" t="50000" r="50000" b="50000"/>
            </a:path>
            <a:tileRect/>
          </a:gradFill>
          <a:ln/>
        </p:spPr>
        <p:style>
          <a:lnRef idx="2">
            <a:schemeClr val="dk1"/>
          </a:lnRef>
          <a:fillRef idx="1">
            <a:schemeClr val="lt1"/>
          </a:fillRef>
          <a:effectRef idx="0">
            <a:schemeClr val="dk1"/>
          </a:effectRef>
          <a:fontRef idx="minor">
            <a:schemeClr val="dk1"/>
          </a:fontRef>
        </p:style>
      </p:sp>
      <p:graphicFrame>
        <p:nvGraphicFramePr>
          <p:cNvPr id="53" name="52 Tabla"/>
          <p:cNvGraphicFramePr>
            <a:graphicFrameLocks noGrp="1"/>
          </p:cNvGraphicFramePr>
          <p:nvPr>
            <p:extLst>
              <p:ext uri="{D42A27DB-BD31-4B8C-83A1-F6EECF244321}">
                <p14:modId xmlns:p14="http://schemas.microsoft.com/office/powerpoint/2010/main" val="599820287"/>
              </p:ext>
            </p:extLst>
          </p:nvPr>
        </p:nvGraphicFramePr>
        <p:xfrm>
          <a:off x="3149759" y="4145492"/>
          <a:ext cx="2657415" cy="1011700"/>
        </p:xfrm>
        <a:graphic>
          <a:graphicData uri="http://schemas.openxmlformats.org/drawingml/2006/table">
            <a:tbl>
              <a:tblPr firstRow="1" firstCol="1" lastRow="1" bandRow="1">
                <a:tableStyleId>{5C22544A-7EE6-4342-B048-85BDC9FD1C3A}</a:tableStyleId>
              </a:tblPr>
              <a:tblGrid>
                <a:gridCol w="1354772"/>
                <a:gridCol w="1302643"/>
              </a:tblGrid>
              <a:tr h="252925">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Sector</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Total</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925">
                <a:tc>
                  <a:txBody>
                    <a:bodyPr/>
                    <a:lstStyle/>
                    <a:p>
                      <a:pPr algn="ctr">
                        <a:spcAft>
                          <a:spcPts val="0"/>
                        </a:spcAft>
                      </a:pPr>
                      <a:r>
                        <a:rPr lang="es-EC" sz="1600" b="0" dirty="0">
                          <a:solidFill>
                            <a:sysClr val="windowText" lastClr="000000"/>
                          </a:solidFill>
                          <a:effectLst/>
                          <a:latin typeface="Andalus" panose="02020603050405020304" pitchFamily="18" charset="-78"/>
                          <a:cs typeface="Andalus" panose="02020603050405020304" pitchFamily="18" charset="-78"/>
                        </a:rPr>
                        <a:t>Textil</a:t>
                      </a:r>
                      <a:endParaRPr lang="es-MX" sz="1600" b="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450</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52925">
                <a:tc>
                  <a:txBody>
                    <a:bodyPr/>
                    <a:lstStyle/>
                    <a:p>
                      <a:pPr algn="ctr">
                        <a:spcAft>
                          <a:spcPts val="0"/>
                        </a:spcAft>
                      </a:pPr>
                      <a:r>
                        <a:rPr lang="es-EC" sz="1600" b="0" dirty="0">
                          <a:solidFill>
                            <a:sysClr val="windowText" lastClr="000000"/>
                          </a:solidFill>
                          <a:effectLst/>
                          <a:latin typeface="Andalus" panose="02020603050405020304" pitchFamily="18" charset="-78"/>
                          <a:cs typeface="Andalus" panose="02020603050405020304" pitchFamily="18" charset="-78"/>
                        </a:rPr>
                        <a:t>Otros sectores</a:t>
                      </a:r>
                      <a:endParaRPr lang="es-MX" sz="1600" b="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2035</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925">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Total </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1600" dirty="0">
                          <a:solidFill>
                            <a:sysClr val="windowText" lastClr="000000"/>
                          </a:solidFill>
                          <a:effectLst/>
                          <a:latin typeface="Andalus" panose="02020603050405020304" pitchFamily="18" charset="-78"/>
                          <a:cs typeface="Andalus" panose="02020603050405020304" pitchFamily="18" charset="-78"/>
                        </a:rPr>
                        <a:t>2485</a:t>
                      </a:r>
                      <a:endParaRPr lang="es-MX" sz="1600" dirty="0">
                        <a:solidFill>
                          <a:sysClr val="windowText" lastClr="000000"/>
                        </a:solidFill>
                        <a:effectLst/>
                        <a:latin typeface="Andalus" panose="02020603050405020304" pitchFamily="18" charset="-78"/>
                        <a:ea typeface="Calibri"/>
                        <a:cs typeface="Andalus" panose="02020603050405020304" pitchFamily="18"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4" name="53 CuadroTexto"/>
          <p:cNvSpPr txBox="1"/>
          <p:nvPr/>
        </p:nvSpPr>
        <p:spPr>
          <a:xfrm>
            <a:off x="983909" y="264967"/>
            <a:ext cx="2158969" cy="400110"/>
          </a:xfrm>
          <a:prstGeom prst="rect">
            <a:avLst/>
          </a:prstGeom>
          <a:noFill/>
        </p:spPr>
        <p:txBody>
          <a:bodyPr wrap="square" rtlCol="0">
            <a:spAutoFit/>
          </a:bodyPr>
          <a:lstStyle/>
          <a:p>
            <a:pPr algn="ctr"/>
            <a:r>
              <a:rPr lang="es-MX" sz="2000" b="1" dirty="0" smtClean="0">
                <a:latin typeface="Andalus" panose="02020603050405020304" pitchFamily="18" charset="-78"/>
                <a:cs typeface="Andalus" panose="02020603050405020304" pitchFamily="18" charset="-78"/>
              </a:rPr>
              <a:t>POBLACIÓN</a:t>
            </a:r>
            <a:endParaRPr lang="es-MX" sz="2000" b="1" dirty="0">
              <a:latin typeface="Andalus" panose="02020603050405020304" pitchFamily="18" charset="-78"/>
              <a:cs typeface="Andalus" panose="02020603050405020304" pitchFamily="18" charset="-78"/>
            </a:endParaRPr>
          </a:p>
        </p:txBody>
      </p:sp>
      <p:sp>
        <p:nvSpPr>
          <p:cNvPr id="55" name="Freeform 32"/>
          <p:cNvSpPr>
            <a:spLocks/>
          </p:cNvSpPr>
          <p:nvPr/>
        </p:nvSpPr>
        <p:spPr bwMode="auto">
          <a:xfrm rot="10800000">
            <a:off x="1142694" y="513337"/>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a:extLst/>
        </p:spPr>
        <p:txBody>
          <a:bodyPr anchor="ctr"/>
          <a:lstStyle/>
          <a:p>
            <a:pPr algn="ctr"/>
            <a:endParaRPr/>
          </a:p>
        </p:txBody>
      </p:sp>
      <p:sp>
        <p:nvSpPr>
          <p:cNvPr id="56" name="ExtraShape14">
            <a:extLst>
              <a:ext uri="{FF2B5EF4-FFF2-40B4-BE49-F238E27FC236}">
                <a16:creationId xmlns:p14="http://schemas.microsoft.com/office/powerpoint/2010/main" xmlns:a16="http://schemas.microsoft.com/office/drawing/2014/main" xmlns:lc="http://schemas.openxmlformats.org/drawingml/2006/lockedCanvas" xmlns="" id="{121599DF-4F74-4583-9758-65F1D7B81193}"/>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smtClean="0">
                <a:solidFill>
                  <a:sysClr val="windowText" lastClr="000000"/>
                </a:solidFill>
                <a:latin typeface="Andalus" panose="02020603050405020304" pitchFamily="18" charset="-78"/>
                <a:cs typeface="Andalus" panose="02020603050405020304" pitchFamily="18" charset="-78"/>
              </a:rPr>
              <a:t>CAP. </a:t>
            </a:r>
            <a:r>
              <a:rPr lang="es-MX" b="1" dirty="0">
                <a:solidFill>
                  <a:sysClr val="windowText" lastClr="000000"/>
                </a:solidFill>
                <a:latin typeface="Andalus" panose="02020603050405020304" pitchFamily="18" charset="-78"/>
                <a:cs typeface="Andalus" panose="02020603050405020304" pitchFamily="18" charset="-78"/>
              </a:rPr>
              <a:t>3</a:t>
            </a:r>
            <a:endParaRPr b="1" dirty="0">
              <a:solidFill>
                <a:sysClr val="windowText" lastClr="000000"/>
              </a:solidFill>
              <a:latin typeface="Andalus" panose="02020603050405020304" pitchFamily="18" charset="-78"/>
              <a:cs typeface="Andalus" panose="02020603050405020304" pitchFamily="18" charset="-78"/>
            </a:endParaRPr>
          </a:p>
        </p:txBody>
      </p:sp>
      <p:sp>
        <p:nvSpPr>
          <p:cNvPr id="57" name="ValueShape1">
            <a:extLst>
              <a:ext uri="{FF2B5EF4-FFF2-40B4-BE49-F238E27FC236}">
                <a16:creationId xmlns:p14="http://schemas.microsoft.com/office/powerpoint/2010/main" xmlns:a16="http://schemas.microsoft.com/office/drawing/2014/main" xmlns:lc="http://schemas.openxmlformats.org/drawingml/2006/lockedCanvas" xmlns="" id="{8877834C-C3D4-478E-B02C-61679E8E87C9}"/>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mc:AlternateContent xmlns:mc="http://schemas.openxmlformats.org/markup-compatibility/2006" xmlns:a14="http://schemas.microsoft.com/office/drawing/2010/main">
        <mc:Choice Requires="a14">
          <p:sp>
            <p:nvSpPr>
              <p:cNvPr id="60" name="59 Rectángulo"/>
              <p:cNvSpPr/>
              <p:nvPr/>
            </p:nvSpPr>
            <p:spPr>
              <a:xfrm>
                <a:off x="7247334" y="1268760"/>
                <a:ext cx="3291222" cy="7661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i="1">
                          <a:latin typeface="Cambria Math"/>
                        </a:rPr>
                        <m:t>𝑛</m:t>
                      </m:r>
                      <m:r>
                        <a:rPr lang="es-EC" i="1">
                          <a:latin typeface="Cambria Math"/>
                        </a:rPr>
                        <m:t>=</m:t>
                      </m:r>
                      <m:f>
                        <m:fPr>
                          <m:ctrlPr>
                            <a:rPr lang="es-MX" i="1">
                              <a:latin typeface="Cambria Math"/>
                            </a:rPr>
                          </m:ctrlPr>
                        </m:fPr>
                        <m:num>
                          <m:sSup>
                            <m:sSupPr>
                              <m:ctrlPr>
                                <a:rPr lang="es-MX" i="1">
                                  <a:latin typeface="Cambria Math"/>
                                </a:rPr>
                              </m:ctrlPr>
                            </m:sSupPr>
                            <m:e>
                              <m:r>
                                <a:rPr lang="es-EC" i="1">
                                  <a:latin typeface="Cambria Math"/>
                                </a:rPr>
                                <m:t>𝑘</m:t>
                              </m:r>
                            </m:e>
                            <m:sup>
                              <m:r>
                                <a:rPr lang="es-EC" i="1">
                                  <a:latin typeface="Cambria Math"/>
                                </a:rPr>
                                <m:t>2 </m:t>
                              </m:r>
                            </m:sup>
                          </m:sSup>
                          <m:r>
                            <a:rPr lang="es-EC" i="1">
                              <a:latin typeface="Cambria Math"/>
                            </a:rPr>
                            <m:t>𝑥</m:t>
                          </m:r>
                          <m:r>
                            <a:rPr lang="es-EC" i="1">
                              <a:latin typeface="Cambria Math"/>
                            </a:rPr>
                            <m:t> </m:t>
                          </m:r>
                          <m:r>
                            <a:rPr lang="es-EC" i="1">
                              <a:latin typeface="Cambria Math"/>
                            </a:rPr>
                            <m:t>𝑝</m:t>
                          </m:r>
                          <m:r>
                            <a:rPr lang="es-EC" i="1">
                              <a:latin typeface="Cambria Math"/>
                            </a:rPr>
                            <m:t> </m:t>
                          </m:r>
                          <m:r>
                            <a:rPr lang="es-EC" i="1">
                              <a:latin typeface="Cambria Math"/>
                            </a:rPr>
                            <m:t>𝑥</m:t>
                          </m:r>
                          <m:r>
                            <a:rPr lang="es-EC" i="1">
                              <a:latin typeface="Cambria Math"/>
                            </a:rPr>
                            <m:t> </m:t>
                          </m:r>
                          <m:r>
                            <a:rPr lang="es-EC" i="1">
                              <a:latin typeface="Cambria Math"/>
                            </a:rPr>
                            <m:t>𝑞</m:t>
                          </m:r>
                          <m:r>
                            <a:rPr lang="es-EC" i="1">
                              <a:latin typeface="Cambria Math"/>
                            </a:rPr>
                            <m:t> </m:t>
                          </m:r>
                          <m:r>
                            <a:rPr lang="es-EC" i="1">
                              <a:latin typeface="Cambria Math"/>
                            </a:rPr>
                            <m:t>𝑥</m:t>
                          </m:r>
                          <m:r>
                            <a:rPr lang="es-EC" i="1">
                              <a:latin typeface="Cambria Math"/>
                            </a:rPr>
                            <m:t> </m:t>
                          </m:r>
                          <m:r>
                            <a:rPr lang="es-EC" i="1">
                              <a:latin typeface="Cambria Math"/>
                            </a:rPr>
                            <m:t>𝑁</m:t>
                          </m:r>
                        </m:num>
                        <m:den>
                          <m:d>
                            <m:dPr>
                              <m:ctrlPr>
                                <a:rPr lang="es-MX" i="1">
                                  <a:latin typeface="Cambria Math"/>
                                </a:rPr>
                              </m:ctrlPr>
                            </m:dPr>
                            <m:e>
                              <m:sSup>
                                <m:sSupPr>
                                  <m:ctrlPr>
                                    <a:rPr lang="es-MX" i="1">
                                      <a:latin typeface="Cambria Math"/>
                                    </a:rPr>
                                  </m:ctrlPr>
                                </m:sSupPr>
                                <m:e>
                                  <m:r>
                                    <a:rPr lang="es-EC" i="1">
                                      <a:latin typeface="Cambria Math"/>
                                    </a:rPr>
                                    <m:t>𝑒</m:t>
                                  </m:r>
                                </m:e>
                                <m:sup>
                                  <m:r>
                                    <a:rPr lang="es-EC" i="1">
                                      <a:latin typeface="Cambria Math"/>
                                    </a:rPr>
                                    <m:t>2</m:t>
                                  </m:r>
                                </m:sup>
                              </m:sSup>
                              <m:r>
                                <a:rPr lang="es-EC" i="1">
                                  <a:latin typeface="Cambria Math"/>
                                </a:rPr>
                                <m:t> </m:t>
                              </m:r>
                              <m:r>
                                <a:rPr lang="es-EC" i="1">
                                  <a:latin typeface="Cambria Math"/>
                                </a:rPr>
                                <m:t>𝑥</m:t>
                              </m:r>
                              <m:r>
                                <a:rPr lang="es-EC" i="1">
                                  <a:latin typeface="Cambria Math"/>
                                </a:rPr>
                                <m:t> </m:t>
                              </m:r>
                              <m:d>
                                <m:dPr>
                                  <m:ctrlPr>
                                    <a:rPr lang="es-MX" i="1">
                                      <a:latin typeface="Cambria Math"/>
                                    </a:rPr>
                                  </m:ctrlPr>
                                </m:dPr>
                                <m:e>
                                  <m:r>
                                    <a:rPr lang="es-EC" i="1">
                                      <a:latin typeface="Cambria Math"/>
                                    </a:rPr>
                                    <m:t>𝑁</m:t>
                                  </m:r>
                                  <m:r>
                                    <a:rPr lang="es-EC" i="1">
                                      <a:latin typeface="Cambria Math"/>
                                    </a:rPr>
                                    <m:t>−1</m:t>
                                  </m:r>
                                </m:e>
                              </m:d>
                            </m:e>
                          </m:d>
                          <m:r>
                            <a:rPr lang="es-EC" i="1">
                              <a:latin typeface="Cambria Math"/>
                            </a:rPr>
                            <m:t>+</m:t>
                          </m:r>
                          <m:sSup>
                            <m:sSupPr>
                              <m:ctrlPr>
                                <a:rPr lang="es-MX" i="1">
                                  <a:latin typeface="Cambria Math"/>
                                </a:rPr>
                              </m:ctrlPr>
                            </m:sSupPr>
                            <m:e>
                              <m:r>
                                <a:rPr lang="es-EC" i="1">
                                  <a:latin typeface="Cambria Math"/>
                                </a:rPr>
                                <m:t>𝑘</m:t>
                              </m:r>
                            </m:e>
                            <m:sup>
                              <m:r>
                                <a:rPr lang="es-EC" i="1">
                                  <a:latin typeface="Cambria Math"/>
                                </a:rPr>
                                <m:t>2</m:t>
                              </m:r>
                            </m:sup>
                          </m:sSup>
                          <m:r>
                            <a:rPr lang="es-EC" i="1">
                              <a:latin typeface="Cambria Math"/>
                            </a:rPr>
                            <m:t> </m:t>
                          </m:r>
                          <m:r>
                            <a:rPr lang="es-EC" i="1">
                              <a:latin typeface="Cambria Math"/>
                            </a:rPr>
                            <m:t>𝑥</m:t>
                          </m:r>
                          <m:r>
                            <a:rPr lang="es-EC" i="1">
                              <a:latin typeface="Cambria Math"/>
                            </a:rPr>
                            <m:t> </m:t>
                          </m:r>
                          <m:r>
                            <a:rPr lang="es-EC" i="1">
                              <a:latin typeface="Cambria Math"/>
                            </a:rPr>
                            <m:t>𝑝</m:t>
                          </m:r>
                          <m:r>
                            <a:rPr lang="es-EC" i="1">
                              <a:latin typeface="Cambria Math"/>
                            </a:rPr>
                            <m:t> </m:t>
                          </m:r>
                          <m:r>
                            <a:rPr lang="es-EC" i="1">
                              <a:latin typeface="Cambria Math"/>
                            </a:rPr>
                            <m:t>𝑥</m:t>
                          </m:r>
                          <m:r>
                            <a:rPr lang="es-EC" i="1">
                              <a:latin typeface="Cambria Math"/>
                            </a:rPr>
                            <m:t> </m:t>
                          </m:r>
                          <m:r>
                            <a:rPr lang="es-EC" i="1">
                              <a:latin typeface="Cambria Math"/>
                            </a:rPr>
                            <m:t>𝑞</m:t>
                          </m:r>
                        </m:den>
                      </m:f>
                    </m:oMath>
                  </m:oMathPara>
                </a14:m>
                <a:endParaRPr lang="es-MX" dirty="0"/>
              </a:p>
            </p:txBody>
          </p:sp>
        </mc:Choice>
        <mc:Fallback xmlns="">
          <p:sp>
            <p:nvSpPr>
              <p:cNvPr id="60" name="59 Rectángulo"/>
              <p:cNvSpPr>
                <a:spLocks noRot="1" noChangeAspect="1" noMove="1" noResize="1" noEditPoints="1" noAdjustHandles="1" noChangeArrowheads="1" noChangeShapeType="1" noTextEdit="1"/>
              </p:cNvSpPr>
              <p:nvPr/>
            </p:nvSpPr>
            <p:spPr>
              <a:xfrm>
                <a:off x="7247334" y="1268760"/>
                <a:ext cx="3291222" cy="766107"/>
              </a:xfrm>
              <a:prstGeom prst="rect">
                <a:avLst/>
              </a:prstGeom>
              <a:blipFill rotWithShape="1">
                <a:blip r:embed="rId9"/>
                <a:stretch>
                  <a:fillRect/>
                </a:stretch>
              </a:blipFill>
            </p:spPr>
            <p:txBody>
              <a:bodyPr/>
              <a:lstStyle/>
              <a:p>
                <a:r>
                  <a:rPr lang="es-MX">
                    <a:noFill/>
                  </a:rPr>
                  <a:t> </a:t>
                </a:r>
              </a:p>
            </p:txBody>
          </p:sp>
        </mc:Fallback>
      </mc:AlternateContent>
      <p:sp>
        <p:nvSpPr>
          <p:cNvPr id="25" name="24 CuadroTexto"/>
          <p:cNvSpPr txBox="1"/>
          <p:nvPr/>
        </p:nvSpPr>
        <p:spPr>
          <a:xfrm>
            <a:off x="6450747" y="816967"/>
            <a:ext cx="1372651" cy="369332"/>
          </a:xfrm>
          <a:prstGeom prst="rect">
            <a:avLst/>
          </a:prstGeom>
          <a:noFill/>
        </p:spPr>
        <p:txBody>
          <a:bodyPr wrap="square" rtlCol="0">
            <a:spAutoFit/>
          </a:bodyPr>
          <a:lstStyle/>
          <a:p>
            <a:pPr algn="ctr"/>
            <a:r>
              <a:rPr lang="es-MX" b="1" dirty="0" smtClean="0">
                <a:latin typeface="Andalus" panose="02020603050405020304" pitchFamily="18" charset="-78"/>
                <a:cs typeface="Andalus" panose="02020603050405020304" pitchFamily="18" charset="-78"/>
              </a:rPr>
              <a:t>MUESTRA</a:t>
            </a:r>
            <a:endParaRPr lang="es-MX" b="1" dirty="0">
              <a:latin typeface="Andalus" panose="02020603050405020304" pitchFamily="18" charset="-78"/>
              <a:cs typeface="Andalus" panose="02020603050405020304" pitchFamily="18" charset="-78"/>
            </a:endParaRPr>
          </a:p>
        </p:txBody>
      </p:sp>
      <p:cxnSp>
        <p:nvCxnSpPr>
          <p:cNvPr id="26"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6604212" y="1076362"/>
            <a:ext cx="1075170" cy="5374"/>
          </a:xfrm>
          <a:prstGeom prst="line">
            <a:avLst/>
          </a:prstGeom>
          <a:ln/>
        </p:spPr>
        <p:style>
          <a:lnRef idx="3">
            <a:schemeClr val="accent1"/>
          </a:lnRef>
          <a:fillRef idx="0">
            <a:schemeClr val="accent1"/>
          </a:fillRef>
          <a:effectRef idx="2">
            <a:schemeClr val="accent1"/>
          </a:effectRef>
          <a:fontRef idx="minor">
            <a:schemeClr val="tx1"/>
          </a:fontRef>
        </p:style>
      </p:cxnSp>
      <p:sp>
        <p:nvSpPr>
          <p:cNvPr id="27" name="ValueBack1">
            <a:extLst>
              <a:ext uri="{FF2B5EF4-FFF2-40B4-BE49-F238E27FC236}">
                <a16:creationId xmlns="" xmlns:lc="http://schemas.openxmlformats.org/drawingml/2006/lockedCanvas" xmlns:a16="http://schemas.microsoft.com/office/drawing/2014/main" xmlns:p14="http://schemas.microsoft.com/office/powerpoint/2010/main" id="{C12AB910-A6D7-45E9-AF75-3589EC7C6B06}"/>
              </a:ext>
            </a:extLst>
          </p:cNvPr>
          <p:cNvSpPr/>
          <p:nvPr/>
        </p:nvSpPr>
        <p:spPr bwMode="auto">
          <a:xfrm>
            <a:off x="6023542" y="765048"/>
            <a:ext cx="575720" cy="575720"/>
          </a:xfrm>
          <a:prstGeom prst="ellipse">
            <a:avLst/>
          </a:prstGeom>
          <a:solidFill>
            <a:srgbClr val="FFCCFF">
              <a:alpha val="53000"/>
            </a:srgbClr>
          </a:solidFill>
          <a:ln w="38100">
            <a:solidFill>
              <a:schemeClr val="tx1"/>
            </a:solidFill>
            <a:round/>
            <a:headEnd/>
            <a:tailEnd/>
          </a:ln>
        </p:spPr>
        <p:txBody>
          <a:bodyPr vert="horz" wrap="none" lIns="91440" tIns="45720" rIns="91440" bIns="45720" numCol="1" rtlCol="0" anchor="ctr" anchorCtr="1" compatLnSpc="1">
            <a:prstTxWarp prst="textNoShape">
              <a:avLst/>
            </a:prstTxWarp>
          </a:bodyPr>
          <a:lstStyle/>
          <a:p>
            <a:pPr algn="ctr"/>
            <a:endParaRPr lang="zh-CN" altLang="en-US" sz="1200" b="1" dirty="0">
              <a:solidFill>
                <a:schemeClr val="tx1">
                  <a:lumMod val="75000"/>
                  <a:lumOff val="25000"/>
                </a:schemeClr>
              </a:solidFill>
            </a:endParaRPr>
          </a:p>
        </p:txBody>
      </p:sp>
      <p:cxnSp>
        <p:nvCxnSpPr>
          <p:cNvPr id="28"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3181357" y="3861048"/>
            <a:ext cx="2481801" cy="5374"/>
          </a:xfrm>
          <a:prstGeom prst="line">
            <a:avLst/>
          </a:prstGeom>
          <a:ln/>
        </p:spPr>
        <p:style>
          <a:lnRef idx="3">
            <a:schemeClr val="accent1"/>
          </a:lnRef>
          <a:fillRef idx="0">
            <a:schemeClr val="accent1"/>
          </a:fillRef>
          <a:effectRef idx="2">
            <a:schemeClr val="accent1"/>
          </a:effectRef>
          <a:fontRef idx="minor">
            <a:schemeClr val="tx1"/>
          </a:fontRef>
        </p:style>
      </p:cxnSp>
      <p:sp>
        <p:nvSpPr>
          <p:cNvPr id="32" name="search_154350"/>
          <p:cNvSpPr>
            <a:spLocks noChangeAspect="1"/>
          </p:cNvSpPr>
          <p:nvPr/>
        </p:nvSpPr>
        <p:spPr bwMode="auto">
          <a:xfrm>
            <a:off x="6145904" y="872562"/>
            <a:ext cx="453358" cy="452653"/>
          </a:xfrm>
          <a:custGeom>
            <a:avLst/>
            <a:gdLst>
              <a:gd name="connsiteX0" fmla="*/ 423432 w 609079"/>
              <a:gd name="connsiteY0" fmla="*/ 381830 h 608133"/>
              <a:gd name="connsiteX1" fmla="*/ 600487 w 609079"/>
              <a:gd name="connsiteY1" fmla="*/ 558760 h 608133"/>
              <a:gd name="connsiteX2" fmla="*/ 600487 w 609079"/>
              <a:gd name="connsiteY2" fmla="*/ 599591 h 608133"/>
              <a:gd name="connsiteX3" fmla="*/ 580041 w 609079"/>
              <a:gd name="connsiteY3" fmla="*/ 608133 h 608133"/>
              <a:gd name="connsiteX4" fmla="*/ 559595 w 609079"/>
              <a:gd name="connsiteY4" fmla="*/ 599591 h 608133"/>
              <a:gd name="connsiteX5" fmla="*/ 382394 w 609079"/>
              <a:gd name="connsiteY5" fmla="*/ 422805 h 608133"/>
              <a:gd name="connsiteX6" fmla="*/ 423432 w 609079"/>
              <a:gd name="connsiteY6" fmla="*/ 381830 h 608133"/>
              <a:gd name="connsiteX7" fmla="*/ 106288 w 609079"/>
              <a:gd name="connsiteY7" fmla="*/ 183477 h 608133"/>
              <a:gd name="connsiteX8" fmla="*/ 77287 w 609079"/>
              <a:gd name="connsiteY8" fmla="*/ 212439 h 608133"/>
              <a:gd name="connsiteX9" fmla="*/ 212722 w 609079"/>
              <a:gd name="connsiteY9" fmla="*/ 347548 h 608133"/>
              <a:gd name="connsiteX10" fmla="*/ 241722 w 609079"/>
              <a:gd name="connsiteY10" fmla="*/ 318586 h 608133"/>
              <a:gd name="connsiteX11" fmla="*/ 212722 w 609079"/>
              <a:gd name="connsiteY11" fmla="*/ 289624 h 608133"/>
              <a:gd name="connsiteX12" fmla="*/ 135289 w 609079"/>
              <a:gd name="connsiteY12" fmla="*/ 212439 h 608133"/>
              <a:gd name="connsiteX13" fmla="*/ 106288 w 609079"/>
              <a:gd name="connsiteY13" fmla="*/ 183477 h 608133"/>
              <a:gd name="connsiteX14" fmla="*/ 212722 w 609079"/>
              <a:gd name="connsiteY14" fmla="*/ 0 h 608133"/>
              <a:gd name="connsiteX15" fmla="*/ 425298 w 609079"/>
              <a:gd name="connsiteY15" fmla="*/ 212439 h 608133"/>
              <a:gd name="connsiteX16" fmla="*/ 212722 w 609079"/>
              <a:gd name="connsiteY16" fmla="*/ 424733 h 608133"/>
              <a:gd name="connsiteX17" fmla="*/ 0 w 609079"/>
              <a:gd name="connsiteY17" fmla="*/ 212439 h 608133"/>
              <a:gd name="connsiteX18" fmla="*/ 212722 w 609079"/>
              <a:gd name="connsiteY18" fmla="*/ 0 h 6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9079" h="608133">
                <a:moveTo>
                  <a:pt x="423432" y="381830"/>
                </a:moveTo>
                <a:lnTo>
                  <a:pt x="600487" y="558760"/>
                </a:lnTo>
                <a:cubicBezTo>
                  <a:pt x="611943" y="570054"/>
                  <a:pt x="611943" y="588297"/>
                  <a:pt x="600487" y="599591"/>
                </a:cubicBezTo>
                <a:cubicBezTo>
                  <a:pt x="594832" y="605237"/>
                  <a:pt x="587436" y="608133"/>
                  <a:pt x="580041" y="608133"/>
                </a:cubicBezTo>
                <a:cubicBezTo>
                  <a:pt x="572646" y="608133"/>
                  <a:pt x="565250" y="605237"/>
                  <a:pt x="559595" y="599591"/>
                </a:cubicBezTo>
                <a:lnTo>
                  <a:pt x="382394" y="422805"/>
                </a:lnTo>
                <a:cubicBezTo>
                  <a:pt x="397475" y="410643"/>
                  <a:pt x="411251" y="396888"/>
                  <a:pt x="423432" y="381830"/>
                </a:cubicBezTo>
                <a:close/>
                <a:moveTo>
                  <a:pt x="106288" y="183477"/>
                </a:moveTo>
                <a:cubicBezTo>
                  <a:pt x="90338" y="183477"/>
                  <a:pt x="77287" y="196365"/>
                  <a:pt x="77287" y="212439"/>
                </a:cubicBezTo>
                <a:cubicBezTo>
                  <a:pt x="77287" y="286872"/>
                  <a:pt x="138044" y="347548"/>
                  <a:pt x="212722" y="347548"/>
                </a:cubicBezTo>
                <a:cubicBezTo>
                  <a:pt x="228672" y="347548"/>
                  <a:pt x="241722" y="334660"/>
                  <a:pt x="241722" y="318586"/>
                </a:cubicBezTo>
                <a:cubicBezTo>
                  <a:pt x="241722" y="302657"/>
                  <a:pt x="228672" y="289624"/>
                  <a:pt x="212722" y="289624"/>
                </a:cubicBezTo>
                <a:cubicBezTo>
                  <a:pt x="170090" y="289624"/>
                  <a:pt x="135289" y="255014"/>
                  <a:pt x="135289" y="212439"/>
                </a:cubicBezTo>
                <a:cubicBezTo>
                  <a:pt x="135289" y="196365"/>
                  <a:pt x="122384" y="183477"/>
                  <a:pt x="106288" y="183477"/>
                </a:cubicBezTo>
                <a:close/>
                <a:moveTo>
                  <a:pt x="212722" y="0"/>
                </a:moveTo>
                <a:cubicBezTo>
                  <a:pt x="329885" y="0"/>
                  <a:pt x="425298" y="95286"/>
                  <a:pt x="425298" y="212439"/>
                </a:cubicBezTo>
                <a:cubicBezTo>
                  <a:pt x="425298" y="329447"/>
                  <a:pt x="329885" y="424733"/>
                  <a:pt x="212722" y="424733"/>
                </a:cubicBezTo>
                <a:cubicBezTo>
                  <a:pt x="95413" y="424733"/>
                  <a:pt x="0" y="329447"/>
                  <a:pt x="0" y="212439"/>
                </a:cubicBezTo>
                <a:cubicBezTo>
                  <a:pt x="0" y="95286"/>
                  <a:pt x="95413" y="0"/>
                  <a:pt x="212722" y="0"/>
                </a:cubicBezTo>
                <a:close/>
              </a:path>
            </a:pathLst>
          </a:custGeom>
          <a:solidFill>
            <a:srgbClr val="CC66FF"/>
          </a:solidFill>
          <a:ln>
            <a:solidFill>
              <a:schemeClr val="tx1"/>
            </a:solidFill>
          </a:ln>
        </p:spPr>
      </p:sp>
      <p:sp>
        <p:nvSpPr>
          <p:cNvPr id="3" name="2 CuadroTexto"/>
          <p:cNvSpPr txBox="1"/>
          <p:nvPr/>
        </p:nvSpPr>
        <p:spPr>
          <a:xfrm>
            <a:off x="7274296" y="2025034"/>
            <a:ext cx="3651262" cy="1477328"/>
          </a:xfrm>
          <a:prstGeom prst="rect">
            <a:avLst/>
          </a:prstGeom>
          <a:noFill/>
        </p:spPr>
        <p:txBody>
          <a:bodyPr wrap="square" rtlCol="0">
            <a:spAutoFit/>
          </a:bodyPr>
          <a:lstStyle/>
          <a:p>
            <a:pPr lvl="0"/>
            <a:r>
              <a:rPr lang="es-EC" b="1" dirty="0">
                <a:latin typeface="Andalus" panose="02020603050405020304" pitchFamily="18" charset="-78"/>
                <a:cs typeface="Andalus" panose="02020603050405020304" pitchFamily="18" charset="-78"/>
              </a:rPr>
              <a:t>N:</a:t>
            </a:r>
            <a:r>
              <a:rPr lang="es-EC" dirty="0">
                <a:latin typeface="Andalus" panose="02020603050405020304" pitchFamily="18" charset="-78"/>
                <a:cs typeface="Andalus" panose="02020603050405020304" pitchFamily="18" charset="-78"/>
              </a:rPr>
              <a:t> </a:t>
            </a:r>
            <a:r>
              <a:rPr lang="es-EC" dirty="0" smtClean="0">
                <a:latin typeface="Andalus" panose="02020603050405020304" pitchFamily="18" charset="-78"/>
                <a:cs typeface="Andalus" panose="02020603050405020304" pitchFamily="18" charset="-78"/>
              </a:rPr>
              <a:t>4</a:t>
            </a:r>
            <a:r>
              <a:rPr lang="es-MX" dirty="0" smtClean="0">
                <a:latin typeface="Andalus" panose="02020603050405020304" pitchFamily="18" charset="-78"/>
                <a:cs typeface="Andalus" panose="02020603050405020304" pitchFamily="18" charset="-78"/>
              </a:rPr>
              <a:t>50</a:t>
            </a:r>
            <a:endParaRPr lang="es-MX" dirty="0">
              <a:latin typeface="Andalus" panose="02020603050405020304" pitchFamily="18" charset="-78"/>
              <a:cs typeface="Andalus" panose="02020603050405020304" pitchFamily="18" charset="-78"/>
            </a:endParaRPr>
          </a:p>
          <a:p>
            <a:pPr lvl="0"/>
            <a:r>
              <a:rPr lang="es-EC" b="1" dirty="0">
                <a:latin typeface="Andalus" panose="02020603050405020304" pitchFamily="18" charset="-78"/>
                <a:cs typeface="Andalus" panose="02020603050405020304" pitchFamily="18" charset="-78"/>
              </a:rPr>
              <a:t>k</a:t>
            </a:r>
            <a:r>
              <a:rPr lang="es-EC" b="1" dirty="0" smtClean="0">
                <a:latin typeface="Andalus" panose="02020603050405020304" pitchFamily="18" charset="-78"/>
                <a:cs typeface="Andalus" panose="02020603050405020304" pitchFamily="18" charset="-78"/>
              </a:rPr>
              <a:t>:</a:t>
            </a:r>
            <a:r>
              <a:rPr lang="es-EC" dirty="0">
                <a:latin typeface="Andalus" panose="02020603050405020304" pitchFamily="18" charset="-78"/>
                <a:cs typeface="Andalus" panose="02020603050405020304" pitchFamily="18" charset="-78"/>
              </a:rPr>
              <a:t> </a:t>
            </a:r>
            <a:r>
              <a:rPr lang="es-EC" dirty="0" smtClean="0">
                <a:latin typeface="Andalus" panose="02020603050405020304" pitchFamily="18" charset="-78"/>
                <a:cs typeface="Andalus" panose="02020603050405020304" pitchFamily="18" charset="-78"/>
              </a:rPr>
              <a:t>1.65 (Nivel de confianza del 90%)</a:t>
            </a:r>
            <a:endParaRPr lang="es-MX" dirty="0">
              <a:latin typeface="Andalus" panose="02020603050405020304" pitchFamily="18" charset="-78"/>
              <a:cs typeface="Andalus" panose="02020603050405020304" pitchFamily="18" charset="-78"/>
            </a:endParaRPr>
          </a:p>
          <a:p>
            <a:pPr lvl="0"/>
            <a:r>
              <a:rPr lang="es-EC" b="1" dirty="0">
                <a:latin typeface="Andalus" panose="02020603050405020304" pitchFamily="18" charset="-78"/>
                <a:cs typeface="Andalus" panose="02020603050405020304" pitchFamily="18" charset="-78"/>
              </a:rPr>
              <a:t>p</a:t>
            </a:r>
            <a:r>
              <a:rPr lang="es-EC" b="1" dirty="0" smtClean="0">
                <a:latin typeface="Andalus" panose="02020603050405020304" pitchFamily="18" charset="-78"/>
                <a:cs typeface="Andalus" panose="02020603050405020304" pitchFamily="18" charset="-78"/>
              </a:rPr>
              <a:t>: </a:t>
            </a:r>
            <a:r>
              <a:rPr lang="es-EC" dirty="0" smtClean="0">
                <a:latin typeface="Andalus" panose="02020603050405020304" pitchFamily="18" charset="-78"/>
                <a:cs typeface="Andalus" panose="02020603050405020304" pitchFamily="18" charset="-78"/>
              </a:rPr>
              <a:t>0.181</a:t>
            </a:r>
          </a:p>
          <a:p>
            <a:pPr lvl="0"/>
            <a:r>
              <a:rPr lang="es-EC" b="1" dirty="0" smtClean="0">
                <a:latin typeface="Andalus" panose="02020603050405020304" pitchFamily="18" charset="-78"/>
                <a:cs typeface="Andalus" panose="02020603050405020304" pitchFamily="18" charset="-78"/>
              </a:rPr>
              <a:t>q</a:t>
            </a:r>
            <a:r>
              <a:rPr lang="es-EC" b="1" dirty="0">
                <a:latin typeface="Andalus" panose="02020603050405020304" pitchFamily="18" charset="-78"/>
                <a:cs typeface="Andalus" panose="02020603050405020304" pitchFamily="18" charset="-78"/>
              </a:rPr>
              <a:t>:</a:t>
            </a:r>
            <a:r>
              <a:rPr lang="es-EC" dirty="0">
                <a:latin typeface="Andalus" panose="02020603050405020304" pitchFamily="18" charset="-78"/>
                <a:cs typeface="Andalus" panose="02020603050405020304" pitchFamily="18" charset="-78"/>
              </a:rPr>
              <a:t> </a:t>
            </a:r>
            <a:r>
              <a:rPr lang="es-EC" dirty="0" smtClean="0">
                <a:latin typeface="Andalus" panose="02020603050405020304" pitchFamily="18" charset="-78"/>
                <a:cs typeface="Andalus" panose="02020603050405020304" pitchFamily="18" charset="-78"/>
              </a:rPr>
              <a:t>0.82</a:t>
            </a:r>
            <a:endParaRPr lang="es-MX" dirty="0">
              <a:latin typeface="Andalus" panose="02020603050405020304" pitchFamily="18" charset="-78"/>
              <a:cs typeface="Andalus" panose="02020603050405020304" pitchFamily="18" charset="-78"/>
            </a:endParaRPr>
          </a:p>
          <a:p>
            <a:pPr lvl="0"/>
            <a:r>
              <a:rPr lang="es-EC" b="1" dirty="0">
                <a:latin typeface="Andalus" panose="02020603050405020304" pitchFamily="18" charset="-78"/>
                <a:cs typeface="Andalus" panose="02020603050405020304" pitchFamily="18" charset="-78"/>
              </a:rPr>
              <a:t>e</a:t>
            </a:r>
            <a:r>
              <a:rPr lang="es-EC" b="1" dirty="0" smtClean="0">
                <a:latin typeface="Andalus" panose="02020603050405020304" pitchFamily="18" charset="-78"/>
                <a:cs typeface="Andalus" panose="02020603050405020304" pitchFamily="18" charset="-78"/>
              </a:rPr>
              <a:t>: </a:t>
            </a:r>
            <a:r>
              <a:rPr lang="es-EC" dirty="0" smtClean="0">
                <a:latin typeface="Andalus" panose="02020603050405020304" pitchFamily="18" charset="-78"/>
                <a:cs typeface="Andalus" panose="02020603050405020304" pitchFamily="18" charset="-78"/>
              </a:rPr>
              <a:t>0.10</a:t>
            </a:r>
            <a:endParaRPr lang="es-MX" dirty="0">
              <a:latin typeface="Andalus" panose="02020603050405020304" pitchFamily="18" charset="-78"/>
              <a:cs typeface="Andalus" panose="02020603050405020304" pitchFamily="18" charset="-78"/>
            </a:endParaRPr>
          </a:p>
        </p:txBody>
      </p:sp>
      <p:sp>
        <p:nvSpPr>
          <p:cNvPr id="63" name="factory_31495"/>
          <p:cNvSpPr>
            <a:spLocks noChangeAspect="1"/>
          </p:cNvSpPr>
          <p:nvPr/>
        </p:nvSpPr>
        <p:spPr bwMode="auto">
          <a:xfrm>
            <a:off x="10199662" y="4218349"/>
            <a:ext cx="609685" cy="578803"/>
          </a:xfrm>
          <a:custGeom>
            <a:avLst/>
            <a:gdLst>
              <a:gd name="T0" fmla="*/ 3652 w 6354"/>
              <a:gd name="T1" fmla="*/ 285 h 6042"/>
              <a:gd name="T2" fmla="*/ 3735 w 6354"/>
              <a:gd name="T3" fmla="*/ 301 h 6042"/>
              <a:gd name="T4" fmla="*/ 3904 w 6354"/>
              <a:gd name="T5" fmla="*/ 362 h 6042"/>
              <a:gd name="T6" fmla="*/ 3981 w 6354"/>
              <a:gd name="T7" fmla="*/ 379 h 6042"/>
              <a:gd name="T8" fmla="*/ 4108 w 6354"/>
              <a:gd name="T9" fmla="*/ 381 h 6042"/>
              <a:gd name="T10" fmla="*/ 4213 w 6354"/>
              <a:gd name="T11" fmla="*/ 338 h 6042"/>
              <a:gd name="T12" fmla="*/ 4267 w 6354"/>
              <a:gd name="T13" fmla="*/ 301 h 6042"/>
              <a:gd name="T14" fmla="*/ 4327 w 6354"/>
              <a:gd name="T15" fmla="*/ 252 h 6042"/>
              <a:gd name="T16" fmla="*/ 4328 w 6354"/>
              <a:gd name="T17" fmla="*/ 250 h 6042"/>
              <a:gd name="T18" fmla="*/ 4334 w 6354"/>
              <a:gd name="T19" fmla="*/ 245 h 6042"/>
              <a:gd name="T20" fmla="*/ 4359 w 6354"/>
              <a:gd name="T21" fmla="*/ 224 h 6042"/>
              <a:gd name="T22" fmla="*/ 4452 w 6354"/>
              <a:gd name="T23" fmla="*/ 140 h 6042"/>
              <a:gd name="T24" fmla="*/ 4590 w 6354"/>
              <a:gd name="T25" fmla="*/ 42 h 6042"/>
              <a:gd name="T26" fmla="*/ 4796 w 6354"/>
              <a:gd name="T27" fmla="*/ 13 h 6042"/>
              <a:gd name="T28" fmla="*/ 4896 w 6354"/>
              <a:gd name="T29" fmla="*/ 56 h 6042"/>
              <a:gd name="T30" fmla="*/ 5046 w 6354"/>
              <a:gd name="T31" fmla="*/ 200 h 6042"/>
              <a:gd name="T32" fmla="*/ 5081 w 6354"/>
              <a:gd name="T33" fmla="*/ 272 h 6042"/>
              <a:gd name="T34" fmla="*/ 4997 w 6354"/>
              <a:gd name="T35" fmla="*/ 257 h 6042"/>
              <a:gd name="T36" fmla="*/ 4831 w 6354"/>
              <a:gd name="T37" fmla="*/ 191 h 6042"/>
              <a:gd name="T38" fmla="*/ 4755 w 6354"/>
              <a:gd name="T39" fmla="*/ 167 h 6042"/>
              <a:gd name="T40" fmla="*/ 4614 w 6354"/>
              <a:gd name="T41" fmla="*/ 133 h 6042"/>
              <a:gd name="T42" fmla="*/ 4487 w 6354"/>
              <a:gd name="T43" fmla="*/ 181 h 6042"/>
              <a:gd name="T44" fmla="*/ 4422 w 6354"/>
              <a:gd name="T45" fmla="*/ 271 h 6042"/>
              <a:gd name="T46" fmla="*/ 4411 w 6354"/>
              <a:gd name="T47" fmla="*/ 297 h 6042"/>
              <a:gd name="T48" fmla="*/ 4408 w 6354"/>
              <a:gd name="T49" fmla="*/ 303 h 6042"/>
              <a:gd name="T50" fmla="*/ 4407 w 6354"/>
              <a:gd name="T51" fmla="*/ 305 h 6042"/>
              <a:gd name="T52" fmla="*/ 4372 w 6354"/>
              <a:gd name="T53" fmla="*/ 382 h 6042"/>
              <a:gd name="T54" fmla="*/ 4242 w 6354"/>
              <a:gd name="T55" fmla="*/ 516 h 6042"/>
              <a:gd name="T56" fmla="*/ 3975 w 6354"/>
              <a:gd name="T57" fmla="*/ 565 h 6042"/>
              <a:gd name="T58" fmla="*/ 3836 w 6354"/>
              <a:gd name="T59" fmla="*/ 504 h 6042"/>
              <a:gd name="T60" fmla="*/ 3688 w 6354"/>
              <a:gd name="T61" fmla="*/ 355 h 6042"/>
              <a:gd name="T62" fmla="*/ 6354 w 6354"/>
              <a:gd name="T63" fmla="*/ 6042 h 6042"/>
              <a:gd name="T64" fmla="*/ 0 w 6354"/>
              <a:gd name="T65" fmla="*/ 4527 h 6042"/>
              <a:gd name="T66" fmla="*/ 433 w 6354"/>
              <a:gd name="T67" fmla="*/ 2826 h 6042"/>
              <a:gd name="T68" fmla="*/ 1652 w 6354"/>
              <a:gd name="T69" fmla="*/ 2826 h 6042"/>
              <a:gd name="T70" fmla="*/ 2872 w 6354"/>
              <a:gd name="T71" fmla="*/ 2826 h 6042"/>
              <a:gd name="T72" fmla="*/ 4091 w 6354"/>
              <a:gd name="T73" fmla="*/ 3652 h 6042"/>
              <a:gd name="T74" fmla="*/ 4741 w 6354"/>
              <a:gd name="T75" fmla="*/ 677 h 6042"/>
              <a:gd name="T76" fmla="*/ 5638 w 6354"/>
              <a:gd name="T77" fmla="*/ 3652 h 6042"/>
              <a:gd name="T78" fmla="*/ 6108 w 6354"/>
              <a:gd name="T79" fmla="*/ 4528 h 6042"/>
              <a:gd name="T80" fmla="*/ 6354 w 6354"/>
              <a:gd name="T81" fmla="*/ 4527 h 6042"/>
              <a:gd name="T82" fmla="*/ 1033 w 6354"/>
              <a:gd name="T83" fmla="*/ 3873 h 6042"/>
              <a:gd name="T84" fmla="*/ 1992 w 6354"/>
              <a:gd name="T85" fmla="*/ 4758 h 6042"/>
              <a:gd name="T86" fmla="*/ 3644 w 6354"/>
              <a:gd name="T87" fmla="*/ 3873 h 6042"/>
              <a:gd name="T88" fmla="*/ 2685 w 6354"/>
              <a:gd name="T89" fmla="*/ 4758 h 6042"/>
              <a:gd name="T90" fmla="*/ 3644 w 6354"/>
              <a:gd name="T91" fmla="*/ 3873 h 6042"/>
              <a:gd name="T92" fmla="*/ 4358 w 6354"/>
              <a:gd name="T93" fmla="*/ 3873 h 6042"/>
              <a:gd name="T94" fmla="*/ 5317 w 6354"/>
              <a:gd name="T95" fmla="*/ 4758 h 6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54" h="6042">
                <a:moveTo>
                  <a:pt x="3688" y="355"/>
                </a:moveTo>
                <a:cubicBezTo>
                  <a:pt x="3661" y="313"/>
                  <a:pt x="3652" y="285"/>
                  <a:pt x="3652" y="285"/>
                </a:cubicBezTo>
                <a:lnTo>
                  <a:pt x="3665" y="273"/>
                </a:lnTo>
                <a:cubicBezTo>
                  <a:pt x="3665" y="273"/>
                  <a:pt x="3690" y="283"/>
                  <a:pt x="3735" y="301"/>
                </a:cubicBezTo>
                <a:cubicBezTo>
                  <a:pt x="3756" y="310"/>
                  <a:pt x="3781" y="320"/>
                  <a:pt x="3810" y="331"/>
                </a:cubicBezTo>
                <a:cubicBezTo>
                  <a:pt x="3839" y="342"/>
                  <a:pt x="3871" y="354"/>
                  <a:pt x="3904" y="362"/>
                </a:cubicBezTo>
                <a:cubicBezTo>
                  <a:pt x="3921" y="367"/>
                  <a:pt x="3938" y="372"/>
                  <a:pt x="3955" y="374"/>
                </a:cubicBezTo>
                <a:cubicBezTo>
                  <a:pt x="3964" y="375"/>
                  <a:pt x="3972" y="378"/>
                  <a:pt x="3981" y="379"/>
                </a:cubicBezTo>
                <a:cubicBezTo>
                  <a:pt x="3989" y="380"/>
                  <a:pt x="3998" y="380"/>
                  <a:pt x="4007" y="381"/>
                </a:cubicBezTo>
                <a:cubicBezTo>
                  <a:pt x="4041" y="386"/>
                  <a:pt x="4073" y="382"/>
                  <a:pt x="4108" y="381"/>
                </a:cubicBezTo>
                <a:cubicBezTo>
                  <a:pt x="4125" y="375"/>
                  <a:pt x="4143" y="373"/>
                  <a:pt x="4160" y="365"/>
                </a:cubicBezTo>
                <a:cubicBezTo>
                  <a:pt x="4177" y="356"/>
                  <a:pt x="4198" y="350"/>
                  <a:pt x="4213" y="338"/>
                </a:cubicBezTo>
                <a:cubicBezTo>
                  <a:pt x="4221" y="332"/>
                  <a:pt x="4229" y="327"/>
                  <a:pt x="4238" y="321"/>
                </a:cubicBezTo>
                <a:cubicBezTo>
                  <a:pt x="4247" y="316"/>
                  <a:pt x="4257" y="312"/>
                  <a:pt x="4267" y="301"/>
                </a:cubicBezTo>
                <a:lnTo>
                  <a:pt x="4328" y="249"/>
                </a:lnTo>
                <a:cubicBezTo>
                  <a:pt x="4329" y="249"/>
                  <a:pt x="4325" y="255"/>
                  <a:pt x="4327" y="252"/>
                </a:cubicBezTo>
                <a:lnTo>
                  <a:pt x="4327" y="251"/>
                </a:lnTo>
                <a:lnTo>
                  <a:pt x="4328" y="250"/>
                </a:lnTo>
                <a:lnTo>
                  <a:pt x="4330" y="249"/>
                </a:lnTo>
                <a:lnTo>
                  <a:pt x="4334" y="245"/>
                </a:lnTo>
                <a:lnTo>
                  <a:pt x="4343" y="238"/>
                </a:lnTo>
                <a:lnTo>
                  <a:pt x="4359" y="224"/>
                </a:lnTo>
                <a:lnTo>
                  <a:pt x="4389" y="194"/>
                </a:lnTo>
                <a:cubicBezTo>
                  <a:pt x="4409" y="175"/>
                  <a:pt x="4433" y="159"/>
                  <a:pt x="4452" y="140"/>
                </a:cubicBezTo>
                <a:cubicBezTo>
                  <a:pt x="4471" y="120"/>
                  <a:pt x="4497" y="108"/>
                  <a:pt x="4518" y="89"/>
                </a:cubicBezTo>
                <a:cubicBezTo>
                  <a:pt x="4539" y="72"/>
                  <a:pt x="4565" y="59"/>
                  <a:pt x="4590" y="42"/>
                </a:cubicBezTo>
                <a:cubicBezTo>
                  <a:pt x="4641" y="18"/>
                  <a:pt x="4702" y="0"/>
                  <a:pt x="4756" y="7"/>
                </a:cubicBezTo>
                <a:cubicBezTo>
                  <a:pt x="4770" y="9"/>
                  <a:pt x="4783" y="11"/>
                  <a:pt x="4796" y="13"/>
                </a:cubicBezTo>
                <a:cubicBezTo>
                  <a:pt x="4809" y="17"/>
                  <a:pt x="4820" y="21"/>
                  <a:pt x="4832" y="25"/>
                </a:cubicBezTo>
                <a:cubicBezTo>
                  <a:pt x="4856" y="33"/>
                  <a:pt x="4877" y="45"/>
                  <a:pt x="4896" y="56"/>
                </a:cubicBezTo>
                <a:cubicBezTo>
                  <a:pt x="4935" y="78"/>
                  <a:pt x="4966" y="104"/>
                  <a:pt x="4990" y="129"/>
                </a:cubicBezTo>
                <a:cubicBezTo>
                  <a:pt x="5015" y="154"/>
                  <a:pt x="5033" y="179"/>
                  <a:pt x="5046" y="200"/>
                </a:cubicBezTo>
                <a:cubicBezTo>
                  <a:pt x="5060" y="221"/>
                  <a:pt x="5068" y="240"/>
                  <a:pt x="5074" y="252"/>
                </a:cubicBezTo>
                <a:cubicBezTo>
                  <a:pt x="5079" y="265"/>
                  <a:pt x="5081" y="272"/>
                  <a:pt x="5081" y="272"/>
                </a:cubicBezTo>
                <a:lnTo>
                  <a:pt x="5068" y="284"/>
                </a:lnTo>
                <a:cubicBezTo>
                  <a:pt x="5068" y="284"/>
                  <a:pt x="5040" y="275"/>
                  <a:pt x="4997" y="257"/>
                </a:cubicBezTo>
                <a:cubicBezTo>
                  <a:pt x="4977" y="249"/>
                  <a:pt x="4951" y="238"/>
                  <a:pt x="4922" y="227"/>
                </a:cubicBezTo>
                <a:cubicBezTo>
                  <a:pt x="4894" y="215"/>
                  <a:pt x="4863" y="203"/>
                  <a:pt x="4831" y="191"/>
                </a:cubicBezTo>
                <a:cubicBezTo>
                  <a:pt x="4815" y="186"/>
                  <a:pt x="4798" y="179"/>
                  <a:pt x="4781" y="175"/>
                </a:cubicBezTo>
                <a:cubicBezTo>
                  <a:pt x="4772" y="173"/>
                  <a:pt x="4764" y="170"/>
                  <a:pt x="4755" y="167"/>
                </a:cubicBezTo>
                <a:cubicBezTo>
                  <a:pt x="4747" y="166"/>
                  <a:pt x="4738" y="163"/>
                  <a:pt x="4730" y="160"/>
                </a:cubicBezTo>
                <a:cubicBezTo>
                  <a:pt x="4695" y="149"/>
                  <a:pt x="4658" y="138"/>
                  <a:pt x="4614" y="133"/>
                </a:cubicBezTo>
                <a:cubicBezTo>
                  <a:pt x="4593" y="136"/>
                  <a:pt x="4569" y="135"/>
                  <a:pt x="4547" y="144"/>
                </a:cubicBezTo>
                <a:cubicBezTo>
                  <a:pt x="4527" y="154"/>
                  <a:pt x="4503" y="162"/>
                  <a:pt x="4487" y="181"/>
                </a:cubicBezTo>
                <a:cubicBezTo>
                  <a:pt x="4470" y="199"/>
                  <a:pt x="4451" y="214"/>
                  <a:pt x="4439" y="237"/>
                </a:cubicBezTo>
                <a:lnTo>
                  <a:pt x="4422" y="271"/>
                </a:lnTo>
                <a:lnTo>
                  <a:pt x="4415" y="288"/>
                </a:lnTo>
                <a:lnTo>
                  <a:pt x="4411" y="297"/>
                </a:lnTo>
                <a:lnTo>
                  <a:pt x="4409" y="301"/>
                </a:lnTo>
                <a:lnTo>
                  <a:pt x="4408" y="303"/>
                </a:lnTo>
                <a:lnTo>
                  <a:pt x="4408" y="304"/>
                </a:lnTo>
                <a:lnTo>
                  <a:pt x="4407" y="305"/>
                </a:lnTo>
                <a:cubicBezTo>
                  <a:pt x="4409" y="302"/>
                  <a:pt x="4405" y="309"/>
                  <a:pt x="4405" y="308"/>
                </a:cubicBezTo>
                <a:lnTo>
                  <a:pt x="4372" y="382"/>
                </a:lnTo>
                <a:cubicBezTo>
                  <a:pt x="4361" y="405"/>
                  <a:pt x="4336" y="432"/>
                  <a:pt x="4315" y="456"/>
                </a:cubicBezTo>
                <a:cubicBezTo>
                  <a:pt x="4294" y="482"/>
                  <a:pt x="4267" y="496"/>
                  <a:pt x="4242" y="516"/>
                </a:cubicBezTo>
                <a:cubicBezTo>
                  <a:pt x="4216" y="535"/>
                  <a:pt x="4184" y="545"/>
                  <a:pt x="4155" y="558"/>
                </a:cubicBezTo>
                <a:cubicBezTo>
                  <a:pt x="4093" y="576"/>
                  <a:pt x="4029" y="579"/>
                  <a:pt x="3975" y="565"/>
                </a:cubicBezTo>
                <a:cubicBezTo>
                  <a:pt x="3947" y="558"/>
                  <a:pt x="3921" y="550"/>
                  <a:pt x="3899" y="539"/>
                </a:cubicBezTo>
                <a:cubicBezTo>
                  <a:pt x="3875" y="529"/>
                  <a:pt x="3855" y="516"/>
                  <a:pt x="3836" y="504"/>
                </a:cubicBezTo>
                <a:cubicBezTo>
                  <a:pt x="3798" y="479"/>
                  <a:pt x="3768" y="453"/>
                  <a:pt x="3744" y="427"/>
                </a:cubicBezTo>
                <a:cubicBezTo>
                  <a:pt x="3720" y="401"/>
                  <a:pt x="3702" y="376"/>
                  <a:pt x="3688" y="355"/>
                </a:cubicBezTo>
                <a:close/>
                <a:moveTo>
                  <a:pt x="6354" y="4527"/>
                </a:moveTo>
                <a:lnTo>
                  <a:pt x="6354" y="6042"/>
                </a:lnTo>
                <a:lnTo>
                  <a:pt x="0" y="6042"/>
                </a:lnTo>
                <a:lnTo>
                  <a:pt x="0" y="4527"/>
                </a:lnTo>
                <a:lnTo>
                  <a:pt x="433" y="4527"/>
                </a:lnTo>
                <a:lnTo>
                  <a:pt x="433" y="2826"/>
                </a:lnTo>
                <a:lnTo>
                  <a:pt x="1652" y="1970"/>
                </a:lnTo>
                <a:lnTo>
                  <a:pt x="1652" y="2826"/>
                </a:lnTo>
                <a:lnTo>
                  <a:pt x="2872" y="1970"/>
                </a:lnTo>
                <a:lnTo>
                  <a:pt x="2872" y="2826"/>
                </a:lnTo>
                <a:lnTo>
                  <a:pt x="4091" y="1970"/>
                </a:lnTo>
                <a:lnTo>
                  <a:pt x="4091" y="3652"/>
                </a:lnTo>
                <a:lnTo>
                  <a:pt x="4512" y="3652"/>
                </a:lnTo>
                <a:lnTo>
                  <a:pt x="4741" y="677"/>
                </a:lnTo>
                <a:lnTo>
                  <a:pt x="5438" y="677"/>
                </a:lnTo>
                <a:lnTo>
                  <a:pt x="5638" y="3652"/>
                </a:lnTo>
                <a:lnTo>
                  <a:pt x="6108" y="3652"/>
                </a:lnTo>
                <a:lnTo>
                  <a:pt x="6108" y="4528"/>
                </a:lnTo>
                <a:lnTo>
                  <a:pt x="6354" y="4528"/>
                </a:lnTo>
                <a:lnTo>
                  <a:pt x="6354" y="4527"/>
                </a:lnTo>
                <a:close/>
                <a:moveTo>
                  <a:pt x="1992" y="3873"/>
                </a:moveTo>
                <a:lnTo>
                  <a:pt x="1033" y="3873"/>
                </a:lnTo>
                <a:lnTo>
                  <a:pt x="1033" y="4758"/>
                </a:lnTo>
                <a:lnTo>
                  <a:pt x="1992" y="4758"/>
                </a:lnTo>
                <a:lnTo>
                  <a:pt x="1992" y="3873"/>
                </a:lnTo>
                <a:close/>
                <a:moveTo>
                  <a:pt x="3644" y="3873"/>
                </a:moveTo>
                <a:lnTo>
                  <a:pt x="2685" y="3873"/>
                </a:lnTo>
                <a:lnTo>
                  <a:pt x="2685" y="4758"/>
                </a:lnTo>
                <a:lnTo>
                  <a:pt x="3644" y="4758"/>
                </a:lnTo>
                <a:lnTo>
                  <a:pt x="3644" y="3873"/>
                </a:lnTo>
                <a:close/>
                <a:moveTo>
                  <a:pt x="5317" y="3873"/>
                </a:moveTo>
                <a:lnTo>
                  <a:pt x="4358" y="3873"/>
                </a:lnTo>
                <a:lnTo>
                  <a:pt x="4358" y="4758"/>
                </a:lnTo>
                <a:lnTo>
                  <a:pt x="5317" y="4758"/>
                </a:lnTo>
                <a:lnTo>
                  <a:pt x="5317" y="3873"/>
                </a:lnTo>
                <a:close/>
              </a:path>
            </a:pathLst>
          </a:custGeom>
          <a:solidFill>
            <a:schemeClr val="tx2">
              <a:lumMod val="60000"/>
              <a:lumOff val="40000"/>
            </a:schemeClr>
          </a:solidFill>
          <a:ln>
            <a:solidFill>
              <a:schemeClr val="tx1"/>
            </a:solidFill>
          </a:ln>
        </p:spPr>
        <p:style>
          <a:lnRef idx="2">
            <a:schemeClr val="dk1"/>
          </a:lnRef>
          <a:fillRef idx="1">
            <a:schemeClr val="lt1"/>
          </a:fillRef>
          <a:effectRef idx="0">
            <a:schemeClr val="dk1"/>
          </a:effectRef>
          <a:fontRef idx="minor">
            <a:schemeClr val="dk1"/>
          </a:fontRef>
        </p:style>
      </p:sp>
      <p:grpSp>
        <p:nvGrpSpPr>
          <p:cNvPr id="64" name="bb791d2a-8571-4241-8bb5-c1f8eb70c8e7" descr="zQUAAB+LCAAAAAAABADNU01Pg0AQ/S+r3oihvdhwa2tqONQ2odGD6WFlp7AGlmZZTJuG/+7s8h1A7Unhwg5vZt6beXsht+p8BOIQL6ZSPXIaSBq7CmJiEZcRR2RRZJEFF4yL4Ekm2TElztulTmv/eeUqXCZRIl9olIEuILjiNCqOTi+pg91KjgzOJjaGRViv1uZw4D7sQoihwuy4UHPBvJAyRNj3NgqQPAiVgDQtA5v3D/BVK82ZaVSWhljzZrWa2MvZYqGLmTZ2nlvEAz8R7E9JTjski6dLcmzY1ZzXXPA4i0uYabOmp1ZoYhdBzlgEbZgrFMjPep0THTPfnpLYYJXImCpseLHzu2YImKppuYLBCU8VV9JZfslR+27QXvpH7S7jtSZpS9GxgNQGRPfzGrRF5iKIEDx9MPKqGdaFcTVHeEa0plQq1SGy74qo+GBpEKovL7dGee3gpK5TojPaGoZm/60E07JRUDLocP+RduXhazfQJo5XIgU1933sW5q78LyJ965CQW16jbSKZX8v/1LbmPN+J2iP7xdWAOfuzQUAAA==">
            <a:extLst>
              <a:ext uri="{FF2B5EF4-FFF2-40B4-BE49-F238E27FC236}">
                <a16:creationId xmlns:p14="http://schemas.microsoft.com/office/powerpoint/2010/main" xmlns:a16="http://schemas.microsoft.com/office/drawing/2014/main" xmlns:lc="http://schemas.openxmlformats.org/drawingml/2006/lockedCanvas" xmlns="" id="{D0858461-A181-46E9-B519-96D58C59DDC6}"/>
              </a:ext>
            </a:extLst>
          </p:cNvPr>
          <p:cNvGrpSpPr>
            <a:grpSpLocks noChangeAspect="1"/>
          </p:cNvGrpSpPr>
          <p:nvPr/>
        </p:nvGrpSpPr>
        <p:grpSpPr>
          <a:xfrm>
            <a:off x="6604212" y="3128739"/>
            <a:ext cx="4270465" cy="2759830"/>
            <a:chOff x="3707976" y="1701127"/>
            <a:chExt cx="5364453" cy="3466830"/>
          </a:xfrm>
        </p:grpSpPr>
        <p:sp>
          <p:nvSpPr>
            <p:cNvPr id="65" name="ValueShape">
              <a:extLst>
                <a:ext uri="{FF2B5EF4-FFF2-40B4-BE49-F238E27FC236}">
                  <a16:creationId xmlns:p14="http://schemas.microsoft.com/office/powerpoint/2010/main" xmlns:a16="http://schemas.microsoft.com/office/drawing/2014/main" xmlns:lc="http://schemas.openxmlformats.org/drawingml/2006/lockedCanvas" xmlns="" id="{AB69A0FF-9BAF-4DE6-A04C-3DA3A6A8F5B5}"/>
                </a:ext>
              </a:extLst>
            </p:cNvPr>
            <p:cNvSpPr/>
            <p:nvPr/>
          </p:nvSpPr>
          <p:spPr>
            <a:xfrm>
              <a:off x="4069908" y="2202322"/>
              <a:ext cx="2652540" cy="2652540"/>
            </a:xfrm>
            <a:custGeom>
              <a:avLst/>
              <a:gdLst>
                <a:gd name="connsiteX0" fmla="*/ 3083991 w 3140721"/>
                <a:gd name="connsiteY0" fmla="*/ 1218111 h 3140721"/>
                <a:gd name="connsiteX1" fmla="*/ 2818951 w 3140721"/>
                <a:gd name="connsiteY1" fmla="*/ 1214135 h 3140721"/>
                <a:gd name="connsiteX2" fmla="*/ 2706309 w 3140721"/>
                <a:gd name="connsiteY2" fmla="*/ 942469 h 3140721"/>
                <a:gd name="connsiteX3" fmla="*/ 2890512 w 3140721"/>
                <a:gd name="connsiteY3" fmla="*/ 750315 h 3140721"/>
                <a:gd name="connsiteX4" fmla="*/ 2390912 w 3140721"/>
                <a:gd name="connsiteY4" fmla="*/ 250715 h 3140721"/>
                <a:gd name="connsiteX5" fmla="*/ 2200083 w 3140721"/>
                <a:gd name="connsiteY5" fmla="*/ 436243 h 3140721"/>
                <a:gd name="connsiteX6" fmla="*/ 1928417 w 3140721"/>
                <a:gd name="connsiteY6" fmla="*/ 323601 h 3140721"/>
                <a:gd name="connsiteX7" fmla="*/ 1923117 w 3140721"/>
                <a:gd name="connsiteY7" fmla="*/ 57236 h 3140721"/>
                <a:gd name="connsiteX8" fmla="*/ 1216786 w 3140721"/>
                <a:gd name="connsiteY8" fmla="*/ 57236 h 3140721"/>
                <a:gd name="connsiteX9" fmla="*/ 1212810 w 3140721"/>
                <a:gd name="connsiteY9" fmla="*/ 322276 h 3140721"/>
                <a:gd name="connsiteX10" fmla="*/ 941144 w 3140721"/>
                <a:gd name="connsiteY10" fmla="*/ 434918 h 3140721"/>
                <a:gd name="connsiteX11" fmla="*/ 750316 w 3140721"/>
                <a:gd name="connsiteY11" fmla="*/ 249390 h 3140721"/>
                <a:gd name="connsiteX12" fmla="*/ 250715 w 3140721"/>
                <a:gd name="connsiteY12" fmla="*/ 748990 h 3140721"/>
                <a:gd name="connsiteX13" fmla="*/ 434918 w 3140721"/>
                <a:gd name="connsiteY13" fmla="*/ 941144 h 3140721"/>
                <a:gd name="connsiteX14" fmla="*/ 322276 w 3140721"/>
                <a:gd name="connsiteY14" fmla="*/ 1212810 h 3140721"/>
                <a:gd name="connsiteX15" fmla="*/ 57236 w 3140721"/>
                <a:gd name="connsiteY15" fmla="*/ 1216785 h 3140721"/>
                <a:gd name="connsiteX16" fmla="*/ 57236 w 3140721"/>
                <a:gd name="connsiteY16" fmla="*/ 1923116 h 3140721"/>
                <a:gd name="connsiteX17" fmla="*/ 323601 w 3140721"/>
                <a:gd name="connsiteY17" fmla="*/ 1928417 h 3140721"/>
                <a:gd name="connsiteX18" fmla="*/ 436243 w 3140721"/>
                <a:gd name="connsiteY18" fmla="*/ 2200083 h 3140721"/>
                <a:gd name="connsiteX19" fmla="*/ 250715 w 3140721"/>
                <a:gd name="connsiteY19" fmla="*/ 2390912 h 3140721"/>
                <a:gd name="connsiteX20" fmla="*/ 750316 w 3140721"/>
                <a:gd name="connsiteY20" fmla="*/ 2890511 h 3140721"/>
                <a:gd name="connsiteX21" fmla="*/ 942469 w 3140721"/>
                <a:gd name="connsiteY21" fmla="*/ 2706309 h 3140721"/>
                <a:gd name="connsiteX22" fmla="*/ 1214135 w 3140721"/>
                <a:gd name="connsiteY22" fmla="*/ 2818951 h 3140721"/>
                <a:gd name="connsiteX23" fmla="*/ 1218111 w 3140721"/>
                <a:gd name="connsiteY23" fmla="*/ 3083990 h 3140721"/>
                <a:gd name="connsiteX24" fmla="*/ 1924442 w 3140721"/>
                <a:gd name="connsiteY24" fmla="*/ 3083990 h 3140721"/>
                <a:gd name="connsiteX25" fmla="*/ 1929743 w 3140721"/>
                <a:gd name="connsiteY25" fmla="*/ 2817625 h 3140721"/>
                <a:gd name="connsiteX26" fmla="*/ 2200083 w 3140721"/>
                <a:gd name="connsiteY26" fmla="*/ 2704983 h 3140721"/>
                <a:gd name="connsiteX27" fmla="*/ 2392237 w 3140721"/>
                <a:gd name="connsiteY27" fmla="*/ 2889186 h 3140721"/>
                <a:gd name="connsiteX28" fmla="*/ 2891837 w 3140721"/>
                <a:gd name="connsiteY28" fmla="*/ 2389586 h 3140721"/>
                <a:gd name="connsiteX29" fmla="*/ 2706309 w 3140721"/>
                <a:gd name="connsiteY29" fmla="*/ 2198758 h 3140721"/>
                <a:gd name="connsiteX30" fmla="*/ 2818951 w 3140721"/>
                <a:gd name="connsiteY30" fmla="*/ 1927092 h 3140721"/>
                <a:gd name="connsiteX31" fmla="*/ 3085316 w 3140721"/>
                <a:gd name="connsiteY31" fmla="*/ 1921791 h 3140721"/>
                <a:gd name="connsiteX32" fmla="*/ 3083991 w 3140721"/>
                <a:gd name="connsiteY32" fmla="*/ 1218111 h 3140721"/>
                <a:gd name="connsiteX33" fmla="*/ 2347180 w 3140721"/>
                <a:gd name="connsiteY33" fmla="*/ 2010579 h 3140721"/>
                <a:gd name="connsiteX34" fmla="*/ 1571939 w 3140721"/>
                <a:gd name="connsiteY34" fmla="*/ 2462472 h 3140721"/>
                <a:gd name="connsiteX35" fmla="*/ 751641 w 3140721"/>
                <a:gd name="connsiteY35" fmla="*/ 1919141 h 3140721"/>
                <a:gd name="connsiteX36" fmla="*/ 681405 w 3140721"/>
                <a:gd name="connsiteY36" fmla="*/ 1570613 h 3140721"/>
                <a:gd name="connsiteX37" fmla="*/ 1571939 w 3140721"/>
                <a:gd name="connsiteY37" fmla="*/ 680080 h 3140721"/>
                <a:gd name="connsiteX38" fmla="*/ 2462472 w 3140721"/>
                <a:gd name="connsiteY38" fmla="*/ 1570613 h 3140721"/>
                <a:gd name="connsiteX39" fmla="*/ 2347180 w 3140721"/>
                <a:gd name="connsiteY39" fmla="*/ 2010579 h 314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40721" h="3140721">
                  <a:moveTo>
                    <a:pt x="3083991" y="1218111"/>
                  </a:moveTo>
                  <a:cubicBezTo>
                    <a:pt x="3050861" y="1187631"/>
                    <a:pt x="2931593" y="1196907"/>
                    <a:pt x="2818951" y="1214135"/>
                  </a:cubicBezTo>
                  <a:cubicBezTo>
                    <a:pt x="2791122" y="1118721"/>
                    <a:pt x="2754016" y="1027282"/>
                    <a:pt x="2706309" y="942469"/>
                  </a:cubicBezTo>
                  <a:cubicBezTo>
                    <a:pt x="2797748" y="876209"/>
                    <a:pt x="2885211" y="800673"/>
                    <a:pt x="2890512" y="750315"/>
                  </a:cubicBezTo>
                  <a:cubicBezTo>
                    <a:pt x="2901113" y="645625"/>
                    <a:pt x="2485001" y="246740"/>
                    <a:pt x="2390912" y="250715"/>
                  </a:cubicBezTo>
                  <a:cubicBezTo>
                    <a:pt x="2345855" y="253366"/>
                    <a:pt x="2267668" y="343479"/>
                    <a:pt x="2200083" y="436243"/>
                  </a:cubicBezTo>
                  <a:cubicBezTo>
                    <a:pt x="2115270" y="388536"/>
                    <a:pt x="2023832" y="351431"/>
                    <a:pt x="1928417" y="323601"/>
                  </a:cubicBezTo>
                  <a:cubicBezTo>
                    <a:pt x="1945645" y="212285"/>
                    <a:pt x="1954921" y="96992"/>
                    <a:pt x="1923117" y="57236"/>
                  </a:cubicBezTo>
                  <a:cubicBezTo>
                    <a:pt x="1855531" y="-24926"/>
                    <a:pt x="1280395" y="-12999"/>
                    <a:pt x="1216786" y="57236"/>
                  </a:cubicBezTo>
                  <a:cubicBezTo>
                    <a:pt x="1186306" y="90366"/>
                    <a:pt x="1195582" y="209634"/>
                    <a:pt x="1212810" y="322276"/>
                  </a:cubicBezTo>
                  <a:cubicBezTo>
                    <a:pt x="1117396" y="350105"/>
                    <a:pt x="1025957" y="387211"/>
                    <a:pt x="941144" y="434918"/>
                  </a:cubicBezTo>
                  <a:cubicBezTo>
                    <a:pt x="873559" y="342154"/>
                    <a:pt x="796697" y="252041"/>
                    <a:pt x="750316" y="249390"/>
                  </a:cubicBezTo>
                  <a:cubicBezTo>
                    <a:pt x="656226" y="245415"/>
                    <a:pt x="240114" y="642974"/>
                    <a:pt x="250715" y="748990"/>
                  </a:cubicBezTo>
                  <a:cubicBezTo>
                    <a:pt x="256016" y="799348"/>
                    <a:pt x="343479" y="874884"/>
                    <a:pt x="434918" y="941144"/>
                  </a:cubicBezTo>
                  <a:cubicBezTo>
                    <a:pt x="387211" y="1025957"/>
                    <a:pt x="350105" y="1117395"/>
                    <a:pt x="322276" y="1212810"/>
                  </a:cubicBezTo>
                  <a:cubicBezTo>
                    <a:pt x="208309" y="1194257"/>
                    <a:pt x="90366" y="1184981"/>
                    <a:pt x="57236" y="1216785"/>
                  </a:cubicBezTo>
                  <a:cubicBezTo>
                    <a:pt x="-12999" y="1280395"/>
                    <a:pt x="-24926" y="1855531"/>
                    <a:pt x="57236" y="1923116"/>
                  </a:cubicBezTo>
                  <a:cubicBezTo>
                    <a:pt x="95667" y="1954921"/>
                    <a:pt x="212285" y="1946970"/>
                    <a:pt x="323601" y="1928417"/>
                  </a:cubicBezTo>
                  <a:cubicBezTo>
                    <a:pt x="351431" y="2023831"/>
                    <a:pt x="388536" y="2115270"/>
                    <a:pt x="436243" y="2200083"/>
                  </a:cubicBezTo>
                  <a:cubicBezTo>
                    <a:pt x="343479" y="2267668"/>
                    <a:pt x="253366" y="2344530"/>
                    <a:pt x="250715" y="2390912"/>
                  </a:cubicBezTo>
                  <a:cubicBezTo>
                    <a:pt x="246740" y="2485001"/>
                    <a:pt x="644300" y="2901113"/>
                    <a:pt x="750316" y="2890511"/>
                  </a:cubicBezTo>
                  <a:cubicBezTo>
                    <a:pt x="800673" y="2885211"/>
                    <a:pt x="876209" y="2797747"/>
                    <a:pt x="942469" y="2706309"/>
                  </a:cubicBezTo>
                  <a:cubicBezTo>
                    <a:pt x="1027282" y="2754016"/>
                    <a:pt x="1118721" y="2791121"/>
                    <a:pt x="1214135" y="2818951"/>
                  </a:cubicBezTo>
                  <a:cubicBezTo>
                    <a:pt x="1195582" y="2932918"/>
                    <a:pt x="1186306" y="3050860"/>
                    <a:pt x="1218111" y="3083990"/>
                  </a:cubicBezTo>
                  <a:cubicBezTo>
                    <a:pt x="1281720" y="3154226"/>
                    <a:pt x="1856857" y="3166153"/>
                    <a:pt x="1924442" y="3083990"/>
                  </a:cubicBezTo>
                  <a:cubicBezTo>
                    <a:pt x="1956246" y="3045560"/>
                    <a:pt x="1948295" y="2928942"/>
                    <a:pt x="1929743" y="2817625"/>
                  </a:cubicBezTo>
                  <a:cubicBezTo>
                    <a:pt x="2025157" y="2789797"/>
                    <a:pt x="2115270" y="2752691"/>
                    <a:pt x="2200083" y="2704983"/>
                  </a:cubicBezTo>
                  <a:cubicBezTo>
                    <a:pt x="2266343" y="2796423"/>
                    <a:pt x="2341879" y="2883885"/>
                    <a:pt x="2392237" y="2889186"/>
                  </a:cubicBezTo>
                  <a:cubicBezTo>
                    <a:pt x="2496928" y="2899788"/>
                    <a:pt x="2895812" y="2483676"/>
                    <a:pt x="2891837" y="2389586"/>
                  </a:cubicBezTo>
                  <a:cubicBezTo>
                    <a:pt x="2889186" y="2344530"/>
                    <a:pt x="2799073" y="2266343"/>
                    <a:pt x="2706309" y="2198758"/>
                  </a:cubicBezTo>
                  <a:cubicBezTo>
                    <a:pt x="2754016" y="2113945"/>
                    <a:pt x="2791122" y="2022506"/>
                    <a:pt x="2818951" y="1927092"/>
                  </a:cubicBezTo>
                  <a:cubicBezTo>
                    <a:pt x="2930268" y="1944319"/>
                    <a:pt x="3045560" y="1953596"/>
                    <a:pt x="3085316" y="1921791"/>
                  </a:cubicBezTo>
                  <a:cubicBezTo>
                    <a:pt x="3166153" y="1856856"/>
                    <a:pt x="3154226" y="1281720"/>
                    <a:pt x="3083991" y="1218111"/>
                  </a:cubicBezTo>
                  <a:close/>
                  <a:moveTo>
                    <a:pt x="2347180" y="2010579"/>
                  </a:moveTo>
                  <a:cubicBezTo>
                    <a:pt x="2193457" y="2280920"/>
                    <a:pt x="1904564" y="2462472"/>
                    <a:pt x="1571939" y="2462472"/>
                  </a:cubicBezTo>
                  <a:cubicBezTo>
                    <a:pt x="1203534" y="2462472"/>
                    <a:pt x="886811" y="2238514"/>
                    <a:pt x="751641" y="1919141"/>
                  </a:cubicBezTo>
                  <a:cubicBezTo>
                    <a:pt x="706584" y="1811800"/>
                    <a:pt x="681405" y="1695182"/>
                    <a:pt x="681405" y="1570613"/>
                  </a:cubicBezTo>
                  <a:cubicBezTo>
                    <a:pt x="681405" y="1078965"/>
                    <a:pt x="1080290" y="680080"/>
                    <a:pt x="1571939" y="680080"/>
                  </a:cubicBezTo>
                  <a:cubicBezTo>
                    <a:pt x="2063587" y="680080"/>
                    <a:pt x="2462472" y="1078965"/>
                    <a:pt x="2462472" y="1570613"/>
                  </a:cubicBezTo>
                  <a:cubicBezTo>
                    <a:pt x="2462472" y="1730963"/>
                    <a:pt x="2421391" y="1880710"/>
                    <a:pt x="2347180" y="2010579"/>
                  </a:cubicBezTo>
                  <a:close/>
                </a:path>
              </a:pathLst>
            </a:custGeom>
            <a:gradFill flip="none" rotWithShape="1">
              <a:gsLst>
                <a:gs pos="0">
                  <a:srgbClr val="0FC1B4"/>
                </a:gs>
                <a:gs pos="100000">
                  <a:srgbClr val="DEE9FE"/>
                </a:gs>
                <a:gs pos="59000">
                  <a:srgbClr val="0FC1B4"/>
                </a:gs>
                <a:gs pos="59000">
                  <a:srgbClr val="DEE9FE"/>
                </a:gs>
              </a:gsLst>
              <a:lin ang="16200000" scaled="1"/>
              <a:tileRect/>
            </a:gradFill>
            <a:ln w="13232" cap="flat">
              <a:solidFill>
                <a:schemeClr val="tx1"/>
              </a:solidFill>
              <a:prstDash val="solid"/>
              <a:miter/>
            </a:ln>
          </p:spPr>
          <p:txBody>
            <a:bodyPr rtlCol="0" anchor="ctr"/>
            <a:lstStyle/>
            <a:p>
              <a:endParaRPr lang="zh-CN" altLang="en-US"/>
            </a:p>
          </p:txBody>
        </p:sp>
        <p:sp>
          <p:nvSpPr>
            <p:cNvPr id="66" name="ExtraShape1">
              <a:extLst>
                <a:ext uri="{FF2B5EF4-FFF2-40B4-BE49-F238E27FC236}">
                  <a16:creationId xmlns:p14="http://schemas.microsoft.com/office/powerpoint/2010/main" xmlns:a16="http://schemas.microsoft.com/office/drawing/2014/main" xmlns:lc="http://schemas.openxmlformats.org/drawingml/2006/lockedCanvas" xmlns="" id="{66280230-CE97-4E3D-B27B-B4FB72CE679B}"/>
                </a:ext>
              </a:extLst>
            </p:cNvPr>
            <p:cNvSpPr/>
            <p:nvPr/>
          </p:nvSpPr>
          <p:spPr>
            <a:xfrm>
              <a:off x="6943847" y="4809808"/>
              <a:ext cx="358149" cy="358149"/>
            </a:xfrm>
            <a:custGeom>
              <a:avLst/>
              <a:gdLst>
                <a:gd name="connsiteX0" fmla="*/ 267077 w 424063"/>
                <a:gd name="connsiteY0" fmla="*/ 54651 h 424063"/>
                <a:gd name="connsiteX1" fmla="*/ 370201 w 424063"/>
                <a:gd name="connsiteY1" fmla="*/ 267077 h 424063"/>
                <a:gd name="connsiteX2" fmla="*/ 157775 w 424063"/>
                <a:gd name="connsiteY2" fmla="*/ 370201 h 424063"/>
                <a:gd name="connsiteX3" fmla="*/ 54651 w 424063"/>
                <a:gd name="connsiteY3" fmla="*/ 157775 h 424063"/>
                <a:gd name="connsiteX4" fmla="*/ 267077 w 424063"/>
                <a:gd name="connsiteY4" fmla="*/ 54651 h 4240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063" h="424063">
                  <a:moveTo>
                    <a:pt x="267077" y="54651"/>
                  </a:moveTo>
                  <a:cubicBezTo>
                    <a:pt x="354213" y="84834"/>
                    <a:pt x="400383" y="179940"/>
                    <a:pt x="370201" y="267077"/>
                  </a:cubicBezTo>
                  <a:cubicBezTo>
                    <a:pt x="340018" y="354214"/>
                    <a:pt x="244911" y="400384"/>
                    <a:pt x="157775" y="370201"/>
                  </a:cubicBezTo>
                  <a:cubicBezTo>
                    <a:pt x="70638" y="340018"/>
                    <a:pt x="24468" y="244912"/>
                    <a:pt x="54651" y="157775"/>
                  </a:cubicBezTo>
                  <a:cubicBezTo>
                    <a:pt x="84834" y="70638"/>
                    <a:pt x="179940" y="24468"/>
                    <a:pt x="267077" y="54651"/>
                  </a:cubicBezTo>
                  <a:close/>
                </a:path>
              </a:pathLst>
            </a:custGeom>
            <a:solidFill>
              <a:srgbClr val="AABAE8"/>
            </a:solidFill>
            <a:ln w="13232" cap="flat">
              <a:solidFill>
                <a:schemeClr val="tx1"/>
              </a:solidFill>
              <a:prstDash val="solid"/>
              <a:miter/>
            </a:ln>
          </p:spPr>
          <p:txBody>
            <a:bodyPr rtlCol="0" anchor="ctr"/>
            <a:lstStyle/>
            <a:p>
              <a:endParaRPr lang="zh-CN" altLang="en-US"/>
            </a:p>
          </p:txBody>
        </p:sp>
        <p:sp>
          <p:nvSpPr>
            <p:cNvPr id="67" name="ExtraShape2">
              <a:extLst>
                <a:ext uri="{FF2B5EF4-FFF2-40B4-BE49-F238E27FC236}">
                  <a16:creationId xmlns:p14="http://schemas.microsoft.com/office/powerpoint/2010/main" xmlns:a16="http://schemas.microsoft.com/office/drawing/2014/main" xmlns:lc="http://schemas.openxmlformats.org/drawingml/2006/lockedCanvas" xmlns="" id="{0D4BADED-53AB-4D46-A3EE-57D87227E080}"/>
                </a:ext>
              </a:extLst>
            </p:cNvPr>
            <p:cNvSpPr/>
            <p:nvPr/>
          </p:nvSpPr>
          <p:spPr>
            <a:xfrm>
              <a:off x="7018279" y="4883201"/>
              <a:ext cx="201459" cy="201459"/>
            </a:xfrm>
            <a:custGeom>
              <a:avLst/>
              <a:gdLst>
                <a:gd name="connsiteX0" fmla="*/ 142950 w 238535"/>
                <a:gd name="connsiteY0" fmla="*/ 1153 h 238535"/>
                <a:gd name="connsiteX1" fmla="*/ 248966 w 238535"/>
                <a:gd name="connsiteY1" fmla="*/ 142950 h 238535"/>
                <a:gd name="connsiteX2" fmla="*/ 107169 w 238535"/>
                <a:gd name="connsiteY2" fmla="*/ 248966 h 238535"/>
                <a:gd name="connsiteX3" fmla="*/ 1153 w 238535"/>
                <a:gd name="connsiteY3" fmla="*/ 107169 h 238535"/>
                <a:gd name="connsiteX4" fmla="*/ 142950 w 238535"/>
                <a:gd name="connsiteY4" fmla="*/ 1153 h 238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535" h="238535">
                  <a:moveTo>
                    <a:pt x="142950" y="1153"/>
                  </a:moveTo>
                  <a:cubicBezTo>
                    <a:pt x="210535" y="10430"/>
                    <a:pt x="258242" y="74039"/>
                    <a:pt x="248966" y="142950"/>
                  </a:cubicBezTo>
                  <a:cubicBezTo>
                    <a:pt x="239689" y="210535"/>
                    <a:pt x="176080" y="258242"/>
                    <a:pt x="107169" y="248966"/>
                  </a:cubicBezTo>
                  <a:cubicBezTo>
                    <a:pt x="39584" y="239689"/>
                    <a:pt x="-8123" y="176080"/>
                    <a:pt x="1153" y="107169"/>
                  </a:cubicBezTo>
                  <a:cubicBezTo>
                    <a:pt x="11755" y="39584"/>
                    <a:pt x="74039" y="-8123"/>
                    <a:pt x="142950" y="1153"/>
                  </a:cubicBezTo>
                  <a:close/>
                </a:path>
              </a:pathLst>
            </a:custGeom>
            <a:solidFill>
              <a:srgbClr val="5D91F9"/>
            </a:solidFill>
            <a:ln w="13232" cap="flat">
              <a:noFill/>
              <a:prstDash val="solid"/>
              <a:miter/>
            </a:ln>
          </p:spPr>
          <p:txBody>
            <a:bodyPr rtlCol="0" anchor="ctr"/>
            <a:lstStyle/>
            <a:p>
              <a:endParaRPr lang="zh-CN" altLang="en-US"/>
            </a:p>
          </p:txBody>
        </p:sp>
        <p:sp>
          <p:nvSpPr>
            <p:cNvPr id="68" name="ExtraShape3">
              <a:extLst>
                <a:ext uri="{FF2B5EF4-FFF2-40B4-BE49-F238E27FC236}">
                  <a16:creationId xmlns:p14="http://schemas.microsoft.com/office/powerpoint/2010/main" xmlns:a16="http://schemas.microsoft.com/office/drawing/2014/main" xmlns:lc="http://schemas.openxmlformats.org/drawingml/2006/lockedCanvas" xmlns="" id="{AD08A7E6-E0CD-4F6C-AC89-CA6C18CF97DB}"/>
                </a:ext>
              </a:extLst>
            </p:cNvPr>
            <p:cNvSpPr/>
            <p:nvPr/>
          </p:nvSpPr>
          <p:spPr>
            <a:xfrm>
              <a:off x="7027159" y="4892081"/>
              <a:ext cx="190267" cy="190267"/>
            </a:xfrm>
            <a:custGeom>
              <a:avLst/>
              <a:gdLst>
                <a:gd name="connsiteX0" fmla="*/ 131111 w 225283"/>
                <a:gd name="connsiteY0" fmla="*/ 1242 h 225283"/>
                <a:gd name="connsiteX1" fmla="*/ 227851 w 225283"/>
                <a:gd name="connsiteY1" fmla="*/ 131111 h 225283"/>
                <a:gd name="connsiteX2" fmla="*/ 97981 w 225283"/>
                <a:gd name="connsiteY2" fmla="*/ 227851 h 225283"/>
                <a:gd name="connsiteX3" fmla="*/ 1242 w 225283"/>
                <a:gd name="connsiteY3" fmla="*/ 97981 h 225283"/>
                <a:gd name="connsiteX4" fmla="*/ 131111 w 225283"/>
                <a:gd name="connsiteY4" fmla="*/ 1242 h 225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283" h="225283">
                  <a:moveTo>
                    <a:pt x="131111" y="1242"/>
                  </a:moveTo>
                  <a:cubicBezTo>
                    <a:pt x="193395" y="10518"/>
                    <a:pt x="237127" y="68827"/>
                    <a:pt x="227851" y="131111"/>
                  </a:cubicBezTo>
                  <a:cubicBezTo>
                    <a:pt x="218575" y="193396"/>
                    <a:pt x="160265" y="237127"/>
                    <a:pt x="97981" y="227851"/>
                  </a:cubicBezTo>
                  <a:cubicBezTo>
                    <a:pt x="35697" y="218574"/>
                    <a:pt x="-8035" y="160266"/>
                    <a:pt x="1242" y="97981"/>
                  </a:cubicBezTo>
                  <a:cubicBezTo>
                    <a:pt x="10518" y="35697"/>
                    <a:pt x="68827" y="-8035"/>
                    <a:pt x="131111" y="1242"/>
                  </a:cubicBezTo>
                  <a:close/>
                </a:path>
              </a:pathLst>
            </a:custGeom>
            <a:solidFill>
              <a:srgbClr val="DEE9FE"/>
            </a:solidFill>
            <a:ln w="13232" cap="flat">
              <a:noFill/>
              <a:prstDash val="solid"/>
              <a:miter/>
            </a:ln>
          </p:spPr>
          <p:txBody>
            <a:bodyPr rtlCol="0" anchor="ctr"/>
            <a:lstStyle/>
            <a:p>
              <a:endParaRPr lang="zh-CN" altLang="en-US"/>
            </a:p>
          </p:txBody>
        </p:sp>
        <p:sp>
          <p:nvSpPr>
            <p:cNvPr id="69" name="ExtraShape4">
              <a:extLst>
                <a:ext uri="{FF2B5EF4-FFF2-40B4-BE49-F238E27FC236}">
                  <a16:creationId xmlns:p14="http://schemas.microsoft.com/office/powerpoint/2010/main" xmlns:a16="http://schemas.microsoft.com/office/drawing/2014/main" xmlns:lc="http://schemas.openxmlformats.org/drawingml/2006/lockedCanvas" xmlns="" id="{78BE1988-C891-4AFE-A7AD-05F03E56ED77}"/>
                </a:ext>
              </a:extLst>
            </p:cNvPr>
            <p:cNvSpPr/>
            <p:nvPr/>
          </p:nvSpPr>
          <p:spPr>
            <a:xfrm>
              <a:off x="7059444" y="4945631"/>
              <a:ext cx="67153" cy="44769"/>
            </a:xfrm>
            <a:custGeom>
              <a:avLst/>
              <a:gdLst>
                <a:gd name="connsiteX0" fmla="*/ 83607 w 79511"/>
                <a:gd name="connsiteY0" fmla="*/ 53127 h 53007"/>
                <a:gd name="connsiteX1" fmla="*/ 83607 w 79511"/>
                <a:gd name="connsiteY1" fmla="*/ 53127 h 53007"/>
                <a:gd name="connsiteX2" fmla="*/ 74331 w 79511"/>
                <a:gd name="connsiteY2" fmla="*/ 55778 h 53007"/>
                <a:gd name="connsiteX3" fmla="*/ 2770 w 79511"/>
                <a:gd name="connsiteY3" fmla="*/ 12046 h 53007"/>
                <a:gd name="connsiteX4" fmla="*/ 1445 w 79511"/>
                <a:gd name="connsiteY4" fmla="*/ 4095 h 53007"/>
                <a:gd name="connsiteX5" fmla="*/ 2770 w 79511"/>
                <a:gd name="connsiteY5" fmla="*/ 2770 h 53007"/>
                <a:gd name="connsiteX6" fmla="*/ 10721 w 79511"/>
                <a:gd name="connsiteY6" fmla="*/ 1445 h 53007"/>
                <a:gd name="connsiteX7" fmla="*/ 82282 w 79511"/>
                <a:gd name="connsiteY7" fmla="*/ 45176 h 53007"/>
                <a:gd name="connsiteX8" fmla="*/ 83607 w 79511"/>
                <a:gd name="connsiteY8" fmla="*/ 53127 h 53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511" h="53007">
                  <a:moveTo>
                    <a:pt x="83607" y="53127"/>
                  </a:moveTo>
                  <a:lnTo>
                    <a:pt x="83607" y="53127"/>
                  </a:lnTo>
                  <a:cubicBezTo>
                    <a:pt x="80957" y="57103"/>
                    <a:pt x="78306" y="58428"/>
                    <a:pt x="74331" y="55778"/>
                  </a:cubicBezTo>
                  <a:lnTo>
                    <a:pt x="2770" y="12046"/>
                  </a:lnTo>
                  <a:cubicBezTo>
                    <a:pt x="120" y="10721"/>
                    <a:pt x="-1206" y="6745"/>
                    <a:pt x="1445" y="4095"/>
                  </a:cubicBezTo>
                  <a:lnTo>
                    <a:pt x="2770" y="2770"/>
                  </a:lnTo>
                  <a:cubicBezTo>
                    <a:pt x="4095" y="119"/>
                    <a:pt x="8071" y="-1206"/>
                    <a:pt x="10721" y="1445"/>
                  </a:cubicBezTo>
                  <a:lnTo>
                    <a:pt x="82282" y="45176"/>
                  </a:lnTo>
                  <a:cubicBezTo>
                    <a:pt x="83607" y="46501"/>
                    <a:pt x="84932" y="50477"/>
                    <a:pt x="83607" y="53127"/>
                  </a:cubicBezTo>
                  <a:close/>
                </a:path>
              </a:pathLst>
            </a:custGeom>
            <a:solidFill>
              <a:srgbClr val="5D91F9"/>
            </a:solidFill>
            <a:ln w="13232" cap="flat">
              <a:solidFill>
                <a:schemeClr val="tx1"/>
              </a:solidFill>
              <a:prstDash val="solid"/>
              <a:miter/>
            </a:ln>
          </p:spPr>
          <p:txBody>
            <a:bodyPr rtlCol="0" anchor="ctr"/>
            <a:lstStyle/>
            <a:p>
              <a:endParaRPr lang="zh-CN" altLang="en-US"/>
            </a:p>
          </p:txBody>
        </p:sp>
        <p:sp>
          <p:nvSpPr>
            <p:cNvPr id="70" name="ExtraShape5">
              <a:extLst>
                <a:ext uri="{FF2B5EF4-FFF2-40B4-BE49-F238E27FC236}">
                  <a16:creationId xmlns:p14="http://schemas.microsoft.com/office/powerpoint/2010/main" xmlns:a16="http://schemas.microsoft.com/office/drawing/2014/main" xmlns:lc="http://schemas.openxmlformats.org/drawingml/2006/lockedCanvas" xmlns="" id="{7DE9863D-C990-44AB-87B5-7F2A7F8442B3}"/>
                </a:ext>
              </a:extLst>
            </p:cNvPr>
            <p:cNvSpPr/>
            <p:nvPr/>
          </p:nvSpPr>
          <p:spPr>
            <a:xfrm>
              <a:off x="7107529" y="4973571"/>
              <a:ext cx="22384" cy="22384"/>
            </a:xfrm>
            <a:custGeom>
              <a:avLst/>
              <a:gdLst>
                <a:gd name="connsiteX0" fmla="*/ 21371 w 26503"/>
                <a:gd name="connsiteY0" fmla="*/ 168 h 26503"/>
                <a:gd name="connsiteX1" fmla="*/ 37274 w 26503"/>
                <a:gd name="connsiteY1" fmla="*/ 21371 h 26503"/>
                <a:gd name="connsiteX2" fmla="*/ 16071 w 26503"/>
                <a:gd name="connsiteY2" fmla="*/ 37274 h 26503"/>
                <a:gd name="connsiteX3" fmla="*/ 168 w 26503"/>
                <a:gd name="connsiteY3" fmla="*/ 16070 h 26503"/>
                <a:gd name="connsiteX4" fmla="*/ 21371 w 26503"/>
                <a:gd name="connsiteY4" fmla="*/ 168 h 26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03" h="26503">
                  <a:moveTo>
                    <a:pt x="21371" y="168"/>
                  </a:moveTo>
                  <a:cubicBezTo>
                    <a:pt x="31973" y="1493"/>
                    <a:pt x="38599" y="10770"/>
                    <a:pt x="37274" y="21371"/>
                  </a:cubicBezTo>
                  <a:cubicBezTo>
                    <a:pt x="35949" y="31973"/>
                    <a:pt x="26672" y="38599"/>
                    <a:pt x="16071" y="37274"/>
                  </a:cubicBezTo>
                  <a:cubicBezTo>
                    <a:pt x="5469" y="35948"/>
                    <a:pt x="-1157" y="26672"/>
                    <a:pt x="168" y="16070"/>
                  </a:cubicBezTo>
                  <a:cubicBezTo>
                    <a:pt x="2819" y="5469"/>
                    <a:pt x="12095" y="-1157"/>
                    <a:pt x="21371" y="168"/>
                  </a:cubicBezTo>
                  <a:close/>
                </a:path>
              </a:pathLst>
            </a:custGeom>
            <a:solidFill>
              <a:srgbClr val="5D91F9"/>
            </a:solidFill>
            <a:ln w="13232" cap="flat">
              <a:noFill/>
              <a:prstDash val="solid"/>
              <a:miter/>
            </a:ln>
          </p:spPr>
          <p:txBody>
            <a:bodyPr rtlCol="0" anchor="ctr"/>
            <a:lstStyle/>
            <a:p>
              <a:endParaRPr lang="zh-CN" altLang="en-US"/>
            </a:p>
          </p:txBody>
        </p:sp>
        <p:sp>
          <p:nvSpPr>
            <p:cNvPr id="73" name="ExtraShape3">
              <a:extLst>
                <a:ext uri="{FF2B5EF4-FFF2-40B4-BE49-F238E27FC236}">
                  <a16:creationId xmlns:p14="http://schemas.microsoft.com/office/powerpoint/2010/main" xmlns:a16="http://schemas.microsoft.com/office/drawing/2014/main" xmlns:lc="http://schemas.openxmlformats.org/drawingml/2006/lockedCanvas" xmlns="" id="{2EA7E05E-58D9-4DF5-B85A-1519E268B459}"/>
                </a:ext>
              </a:extLst>
            </p:cNvPr>
            <p:cNvSpPr/>
            <p:nvPr/>
          </p:nvSpPr>
          <p:spPr>
            <a:xfrm>
              <a:off x="5166127" y="4182428"/>
              <a:ext cx="458879" cy="100729"/>
            </a:xfrm>
            <a:custGeom>
              <a:avLst/>
              <a:gdLst>
                <a:gd name="connsiteX0" fmla="*/ 271318 w 543331"/>
                <a:gd name="connsiteY0" fmla="*/ 119268 h 119267"/>
                <a:gd name="connsiteX1" fmla="*/ 254091 w 543331"/>
                <a:gd name="connsiteY1" fmla="*/ 119268 h 119267"/>
                <a:gd name="connsiteX2" fmla="*/ 38083 w 543331"/>
                <a:gd name="connsiteY2" fmla="*/ 91439 h 119267"/>
                <a:gd name="connsiteX3" fmla="*/ 4953 w 543331"/>
                <a:gd name="connsiteY3" fmla="*/ 0 h 119267"/>
                <a:gd name="connsiteX4" fmla="*/ 266018 w 543331"/>
                <a:gd name="connsiteY4" fmla="*/ 7951 h 119267"/>
                <a:gd name="connsiteX5" fmla="*/ 540334 w 543331"/>
                <a:gd name="connsiteY5" fmla="*/ 0 h 119267"/>
                <a:gd name="connsiteX6" fmla="*/ 507204 w 543331"/>
                <a:gd name="connsiteY6" fmla="*/ 86138 h 119267"/>
                <a:gd name="connsiteX7" fmla="*/ 271318 w 543331"/>
                <a:gd name="connsiteY7" fmla="*/ 119268 h 119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3331" h="119267">
                  <a:moveTo>
                    <a:pt x="271318" y="119268"/>
                  </a:moveTo>
                  <a:cubicBezTo>
                    <a:pt x="266018" y="119268"/>
                    <a:pt x="259392" y="119268"/>
                    <a:pt x="254091" y="119268"/>
                  </a:cubicBezTo>
                  <a:cubicBezTo>
                    <a:pt x="116270" y="116617"/>
                    <a:pt x="89766" y="119268"/>
                    <a:pt x="38083" y="91439"/>
                  </a:cubicBezTo>
                  <a:cubicBezTo>
                    <a:pt x="-18900" y="59634"/>
                    <a:pt x="4953" y="0"/>
                    <a:pt x="4953" y="0"/>
                  </a:cubicBezTo>
                  <a:cubicBezTo>
                    <a:pt x="4953" y="0"/>
                    <a:pt x="95067" y="7951"/>
                    <a:pt x="266018" y="7951"/>
                  </a:cubicBezTo>
                  <a:cubicBezTo>
                    <a:pt x="508529" y="7951"/>
                    <a:pt x="540334" y="0"/>
                    <a:pt x="540334" y="0"/>
                  </a:cubicBezTo>
                  <a:cubicBezTo>
                    <a:pt x="540334" y="0"/>
                    <a:pt x="564187" y="47707"/>
                    <a:pt x="507204" y="86138"/>
                  </a:cubicBezTo>
                  <a:cubicBezTo>
                    <a:pt x="464797" y="115292"/>
                    <a:pt x="409139" y="119268"/>
                    <a:pt x="271318" y="119268"/>
                  </a:cubicBezTo>
                  <a:close/>
                </a:path>
              </a:pathLst>
            </a:custGeom>
            <a:solidFill>
              <a:srgbClr val="031A49"/>
            </a:solidFill>
            <a:ln w="13232" cap="flat">
              <a:noFill/>
              <a:prstDash val="solid"/>
              <a:miter/>
            </a:ln>
          </p:spPr>
          <p:txBody>
            <a:bodyPr rtlCol="0" anchor="ctr"/>
            <a:lstStyle/>
            <a:p>
              <a:endParaRPr lang="zh-CN" altLang="en-US">
                <a:solidFill>
                  <a:srgbClr val="04276E"/>
                </a:solidFill>
              </a:endParaRPr>
            </a:p>
          </p:txBody>
        </p:sp>
        <p:sp>
          <p:nvSpPr>
            <p:cNvPr id="77" name="ExtraShape1">
              <a:extLst>
                <a:ext uri="{FF2B5EF4-FFF2-40B4-BE49-F238E27FC236}">
                  <a16:creationId xmlns:p14="http://schemas.microsoft.com/office/powerpoint/2010/main" xmlns:a16="http://schemas.microsoft.com/office/drawing/2014/main" xmlns:lc="http://schemas.openxmlformats.org/drawingml/2006/lockedCanvas" xmlns="" id="{E69FA6D7-2B32-4F81-B701-CFB07AC4F852}"/>
                </a:ext>
              </a:extLst>
            </p:cNvPr>
            <p:cNvSpPr/>
            <p:nvPr/>
          </p:nvSpPr>
          <p:spPr>
            <a:xfrm>
              <a:off x="5401987" y="3523210"/>
              <a:ext cx="89537" cy="78345"/>
            </a:xfrm>
            <a:custGeom>
              <a:avLst/>
              <a:gdLst>
                <a:gd name="connsiteX0" fmla="*/ 109992 w 106015"/>
                <a:gd name="connsiteY0" fmla="*/ 0 h 92763"/>
                <a:gd name="connsiteX1" fmla="*/ 82162 w 106015"/>
                <a:gd name="connsiteY1" fmla="*/ 102040 h 92763"/>
                <a:gd name="connsiteX2" fmla="*/ 0 w 106015"/>
                <a:gd name="connsiteY2" fmla="*/ 58309 h 92763"/>
              </a:gdLst>
              <a:ahLst/>
              <a:cxnLst>
                <a:cxn ang="0">
                  <a:pos x="connsiteX0" y="connsiteY0"/>
                </a:cxn>
                <a:cxn ang="0">
                  <a:pos x="connsiteX1" y="connsiteY1"/>
                </a:cxn>
                <a:cxn ang="0">
                  <a:pos x="connsiteX2" y="connsiteY2"/>
                </a:cxn>
              </a:cxnLst>
              <a:rect l="l" t="t" r="r" b="b"/>
              <a:pathLst>
                <a:path w="106015" h="92763">
                  <a:moveTo>
                    <a:pt x="109992" y="0"/>
                  </a:moveTo>
                  <a:lnTo>
                    <a:pt x="82162" y="102040"/>
                  </a:lnTo>
                  <a:lnTo>
                    <a:pt x="0" y="58309"/>
                  </a:lnTo>
                  <a:close/>
                </a:path>
              </a:pathLst>
            </a:custGeom>
            <a:solidFill>
              <a:schemeClr val="bg1"/>
            </a:solidFill>
            <a:ln w="13232" cap="flat">
              <a:noFill/>
              <a:prstDash val="solid"/>
              <a:miter/>
            </a:ln>
          </p:spPr>
          <p:txBody>
            <a:bodyPr rtlCol="0" anchor="ctr"/>
            <a:lstStyle/>
            <a:p>
              <a:endParaRPr lang="zh-CN" altLang="en-US"/>
            </a:p>
          </p:txBody>
        </p:sp>
        <p:sp>
          <p:nvSpPr>
            <p:cNvPr id="83" name="ExtraShape7">
              <a:extLst>
                <a:ext uri="{FF2B5EF4-FFF2-40B4-BE49-F238E27FC236}">
                  <a16:creationId xmlns:p14="http://schemas.microsoft.com/office/powerpoint/2010/main" xmlns:a16="http://schemas.microsoft.com/office/drawing/2014/main" xmlns:lc="http://schemas.openxmlformats.org/drawingml/2006/lockedCanvas" xmlns="" id="{BD524876-5849-4B92-AD2E-9BF5D7BB808B}"/>
                </a:ext>
              </a:extLst>
            </p:cNvPr>
            <p:cNvSpPr/>
            <p:nvPr/>
          </p:nvSpPr>
          <p:spPr>
            <a:xfrm>
              <a:off x="5012181" y="3693330"/>
              <a:ext cx="761066" cy="492454"/>
            </a:xfrm>
            <a:custGeom>
              <a:avLst/>
              <a:gdLst>
                <a:gd name="connsiteX0" fmla="*/ 794173 w 901135"/>
                <a:gd name="connsiteY0" fmla="*/ 587063 h 583087"/>
                <a:gd name="connsiteX1" fmla="*/ 118321 w 901135"/>
                <a:gd name="connsiteY1" fmla="*/ 587063 h 583087"/>
                <a:gd name="connsiteX2" fmla="*/ 57362 w 901135"/>
                <a:gd name="connsiteY2" fmla="*/ 532730 h 583087"/>
                <a:gd name="connsiteX3" fmla="*/ 378 w 901135"/>
                <a:gd name="connsiteY3" fmla="*/ 68911 h 583087"/>
                <a:gd name="connsiteX4" fmla="*/ 61338 w 901135"/>
                <a:gd name="connsiteY4" fmla="*/ 0 h 583087"/>
                <a:gd name="connsiteX5" fmla="*/ 849831 w 901135"/>
                <a:gd name="connsiteY5" fmla="*/ 0 h 583087"/>
                <a:gd name="connsiteX6" fmla="*/ 910790 w 901135"/>
                <a:gd name="connsiteY6" fmla="*/ 68911 h 583087"/>
                <a:gd name="connsiteX7" fmla="*/ 853807 w 901135"/>
                <a:gd name="connsiteY7" fmla="*/ 532730 h 583087"/>
                <a:gd name="connsiteX8" fmla="*/ 794173 w 901135"/>
                <a:gd name="connsiteY8" fmla="*/ 587063 h 583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1135" h="583087">
                  <a:moveTo>
                    <a:pt x="794173" y="587063"/>
                  </a:moveTo>
                  <a:lnTo>
                    <a:pt x="118321" y="587063"/>
                  </a:lnTo>
                  <a:cubicBezTo>
                    <a:pt x="87842" y="587063"/>
                    <a:pt x="61338" y="564535"/>
                    <a:pt x="57362" y="532730"/>
                  </a:cubicBezTo>
                  <a:lnTo>
                    <a:pt x="378" y="68911"/>
                  </a:lnTo>
                  <a:cubicBezTo>
                    <a:pt x="-3597" y="31805"/>
                    <a:pt x="24232" y="0"/>
                    <a:pt x="61338" y="0"/>
                  </a:cubicBezTo>
                  <a:lnTo>
                    <a:pt x="849831" y="0"/>
                  </a:lnTo>
                  <a:cubicBezTo>
                    <a:pt x="886937" y="0"/>
                    <a:pt x="914766" y="31805"/>
                    <a:pt x="910790" y="68911"/>
                  </a:cubicBezTo>
                  <a:lnTo>
                    <a:pt x="853807" y="532730"/>
                  </a:lnTo>
                  <a:cubicBezTo>
                    <a:pt x="851156" y="563209"/>
                    <a:pt x="824652" y="587063"/>
                    <a:pt x="794173" y="587063"/>
                  </a:cubicBezTo>
                  <a:close/>
                </a:path>
              </a:pathLst>
            </a:custGeom>
            <a:solidFill>
              <a:srgbClr val="5D91F9"/>
            </a:solidFill>
            <a:ln w="13232" cap="flat">
              <a:solidFill>
                <a:schemeClr val="tx1"/>
              </a:solidFill>
              <a:prstDash val="solid"/>
              <a:miter/>
            </a:ln>
          </p:spPr>
          <p:txBody>
            <a:bodyPr rtlCol="0" anchor="ctr"/>
            <a:lstStyle/>
            <a:p>
              <a:endParaRPr lang="zh-CN" altLang="en-US"/>
            </a:p>
          </p:txBody>
        </p:sp>
        <p:sp>
          <p:nvSpPr>
            <p:cNvPr id="87" name="ExtraShape4">
              <a:extLst>
                <a:ext uri="{FF2B5EF4-FFF2-40B4-BE49-F238E27FC236}">
                  <a16:creationId xmlns:p14="http://schemas.microsoft.com/office/powerpoint/2010/main" xmlns:a16="http://schemas.microsoft.com/office/drawing/2014/main" xmlns:lc="http://schemas.openxmlformats.org/drawingml/2006/lockedCanvas" xmlns="" id="{E86D92DF-D218-4B52-806D-08C0C6B39728}"/>
                </a:ext>
              </a:extLst>
            </p:cNvPr>
            <p:cNvSpPr/>
            <p:nvPr/>
          </p:nvSpPr>
          <p:spPr>
            <a:xfrm>
              <a:off x="5474126" y="3302860"/>
              <a:ext cx="33576" cy="11192"/>
            </a:xfrm>
            <a:custGeom>
              <a:avLst/>
              <a:gdLst>
                <a:gd name="connsiteX0" fmla="*/ 49755 w 39755"/>
                <a:gd name="connsiteY0" fmla="*/ 13091 h 13251"/>
                <a:gd name="connsiteX1" fmla="*/ 722 w 39755"/>
                <a:gd name="connsiteY1" fmla="*/ 11766 h 13251"/>
                <a:gd name="connsiteX2" fmla="*/ 6023 w 39755"/>
                <a:gd name="connsiteY2" fmla="*/ 15742 h 13251"/>
                <a:gd name="connsiteX3" fmla="*/ 39153 w 39755"/>
                <a:gd name="connsiteY3" fmla="*/ 21043 h 13251"/>
                <a:gd name="connsiteX4" fmla="*/ 49755 w 39755"/>
                <a:gd name="connsiteY4" fmla="*/ 13091 h 13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55" h="13251">
                  <a:moveTo>
                    <a:pt x="49755" y="13091"/>
                  </a:moveTo>
                  <a:cubicBezTo>
                    <a:pt x="37828" y="-4136"/>
                    <a:pt x="12649" y="-4136"/>
                    <a:pt x="722" y="11766"/>
                  </a:cubicBezTo>
                  <a:cubicBezTo>
                    <a:pt x="-1928" y="15742"/>
                    <a:pt x="3373" y="18392"/>
                    <a:pt x="6023" y="15742"/>
                  </a:cubicBezTo>
                  <a:cubicBezTo>
                    <a:pt x="16625" y="7791"/>
                    <a:pt x="31202" y="11766"/>
                    <a:pt x="39153" y="21043"/>
                  </a:cubicBezTo>
                  <a:cubicBezTo>
                    <a:pt x="43129" y="27669"/>
                    <a:pt x="53730" y="19717"/>
                    <a:pt x="49755" y="13091"/>
                  </a:cubicBezTo>
                  <a:close/>
                </a:path>
              </a:pathLst>
            </a:custGeom>
            <a:solidFill>
              <a:srgbClr val="031A49"/>
            </a:solidFill>
            <a:ln w="13232" cap="flat">
              <a:noFill/>
              <a:prstDash val="solid"/>
              <a:miter/>
            </a:ln>
          </p:spPr>
          <p:txBody>
            <a:bodyPr rtlCol="0" anchor="ctr"/>
            <a:lstStyle/>
            <a:p>
              <a:endParaRPr lang="zh-CN" altLang="en-US">
                <a:solidFill>
                  <a:srgbClr val="042870"/>
                </a:solidFill>
              </a:endParaRPr>
            </a:p>
          </p:txBody>
        </p:sp>
        <p:sp>
          <p:nvSpPr>
            <p:cNvPr id="92" name="ExtraShape7">
              <a:extLst>
                <a:ext uri="{FF2B5EF4-FFF2-40B4-BE49-F238E27FC236}">
                  <a16:creationId xmlns:p14="http://schemas.microsoft.com/office/powerpoint/2010/main" xmlns:a16="http://schemas.microsoft.com/office/drawing/2014/main" xmlns:lc="http://schemas.openxmlformats.org/drawingml/2006/lockedCanvas" xmlns="" id="{C92D15C3-6D4E-4317-AB33-DB647B6D9EBD}"/>
                </a:ext>
              </a:extLst>
            </p:cNvPr>
            <p:cNvSpPr/>
            <p:nvPr/>
          </p:nvSpPr>
          <p:spPr>
            <a:xfrm>
              <a:off x="5329239" y="3864541"/>
              <a:ext cx="134306" cy="134306"/>
            </a:xfrm>
            <a:custGeom>
              <a:avLst/>
              <a:gdLst>
                <a:gd name="connsiteX0" fmla="*/ 161674 w 159023"/>
                <a:gd name="connsiteY0" fmla="*/ 80872 h 159023"/>
                <a:gd name="connsiteX1" fmla="*/ 80837 w 159023"/>
                <a:gd name="connsiteY1" fmla="*/ 161709 h 159023"/>
                <a:gd name="connsiteX2" fmla="*/ 0 w 159023"/>
                <a:gd name="connsiteY2" fmla="*/ 80872 h 159023"/>
                <a:gd name="connsiteX3" fmla="*/ 80837 w 159023"/>
                <a:gd name="connsiteY3" fmla="*/ 34 h 159023"/>
                <a:gd name="connsiteX4" fmla="*/ 161674 w 159023"/>
                <a:gd name="connsiteY4" fmla="*/ 80872 h 159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023" h="159023">
                  <a:moveTo>
                    <a:pt x="161674" y="80872"/>
                  </a:moveTo>
                  <a:cubicBezTo>
                    <a:pt x="161674" y="125928"/>
                    <a:pt x="124569" y="161709"/>
                    <a:pt x="80837" y="161709"/>
                  </a:cubicBezTo>
                  <a:cubicBezTo>
                    <a:pt x="35780" y="161709"/>
                    <a:pt x="0" y="124603"/>
                    <a:pt x="0" y="80872"/>
                  </a:cubicBezTo>
                  <a:cubicBezTo>
                    <a:pt x="0" y="35815"/>
                    <a:pt x="37106" y="34"/>
                    <a:pt x="80837" y="34"/>
                  </a:cubicBezTo>
                  <a:cubicBezTo>
                    <a:pt x="125894" y="-1291"/>
                    <a:pt x="161674" y="35815"/>
                    <a:pt x="161674" y="80872"/>
                  </a:cubicBezTo>
                  <a:close/>
                </a:path>
              </a:pathLst>
            </a:custGeom>
            <a:solidFill>
              <a:srgbClr val="DEE9FE">
                <a:alpha val="50000"/>
              </a:srgbClr>
            </a:solidFill>
            <a:ln w="13232" cap="flat">
              <a:solidFill>
                <a:schemeClr val="tx1"/>
              </a:solidFill>
              <a:prstDash val="solid"/>
              <a:miter/>
            </a:ln>
          </p:spPr>
          <p:txBody>
            <a:bodyPr rtlCol="0" anchor="ctr"/>
            <a:lstStyle/>
            <a:p>
              <a:endParaRPr lang="zh-CN" altLang="en-US"/>
            </a:p>
          </p:txBody>
        </p:sp>
        <p:sp>
          <p:nvSpPr>
            <p:cNvPr id="93" name="ExtraShape12">
              <a:extLst>
                <a:ext uri="{FF2B5EF4-FFF2-40B4-BE49-F238E27FC236}">
                  <a16:creationId xmlns:p14="http://schemas.microsoft.com/office/powerpoint/2010/main" xmlns:a16="http://schemas.microsoft.com/office/drawing/2014/main" xmlns:lc="http://schemas.openxmlformats.org/drawingml/2006/lockedCanvas" xmlns="" id="{5CCD0E87-D1DA-47DA-91CB-96101269B2D0}"/>
                </a:ext>
              </a:extLst>
            </p:cNvPr>
            <p:cNvSpPr/>
            <p:nvPr/>
          </p:nvSpPr>
          <p:spPr>
            <a:xfrm>
              <a:off x="3707976" y="4481084"/>
              <a:ext cx="649145" cy="649145"/>
            </a:xfrm>
            <a:custGeom>
              <a:avLst/>
              <a:gdLst>
                <a:gd name="connsiteX0" fmla="*/ 710608 w 768615"/>
                <a:gd name="connsiteY0" fmla="*/ 178441 h 768615"/>
                <a:gd name="connsiteX1" fmla="*/ 648324 w 768615"/>
                <a:gd name="connsiteY1" fmla="*/ 199644 h 768615"/>
                <a:gd name="connsiteX2" fmla="*/ 599292 w 768615"/>
                <a:gd name="connsiteY2" fmla="*/ 145311 h 768615"/>
                <a:gd name="connsiteX3" fmla="*/ 627121 w 768615"/>
                <a:gd name="connsiteY3" fmla="*/ 84352 h 768615"/>
                <a:gd name="connsiteX4" fmla="*/ 468097 w 768615"/>
                <a:gd name="connsiteY4" fmla="*/ 8816 h 768615"/>
                <a:gd name="connsiteX5" fmla="*/ 438942 w 768615"/>
                <a:gd name="connsiteY5" fmla="*/ 68450 h 768615"/>
                <a:gd name="connsiteX6" fmla="*/ 366057 w 768615"/>
                <a:gd name="connsiteY6" fmla="*/ 64474 h 768615"/>
                <a:gd name="connsiteX7" fmla="*/ 342203 w 768615"/>
                <a:gd name="connsiteY7" fmla="*/ 2190 h 768615"/>
                <a:gd name="connsiteX8" fmla="*/ 176553 w 768615"/>
                <a:gd name="connsiteY8" fmla="*/ 60498 h 768615"/>
                <a:gd name="connsiteX9" fmla="*/ 197756 w 768615"/>
                <a:gd name="connsiteY9" fmla="*/ 122783 h 768615"/>
                <a:gd name="connsiteX10" fmla="*/ 143423 w 768615"/>
                <a:gd name="connsiteY10" fmla="*/ 171815 h 768615"/>
                <a:gd name="connsiteX11" fmla="*/ 83789 w 768615"/>
                <a:gd name="connsiteY11" fmla="*/ 143986 h 768615"/>
                <a:gd name="connsiteX12" fmla="*/ 8253 w 768615"/>
                <a:gd name="connsiteY12" fmla="*/ 303010 h 768615"/>
                <a:gd name="connsiteX13" fmla="*/ 67887 w 768615"/>
                <a:gd name="connsiteY13" fmla="*/ 333489 h 768615"/>
                <a:gd name="connsiteX14" fmla="*/ 63911 w 768615"/>
                <a:gd name="connsiteY14" fmla="*/ 406375 h 768615"/>
                <a:gd name="connsiteX15" fmla="*/ 1627 w 768615"/>
                <a:gd name="connsiteY15" fmla="*/ 428904 h 768615"/>
                <a:gd name="connsiteX16" fmla="*/ 59936 w 768615"/>
                <a:gd name="connsiteY16" fmla="*/ 594554 h 768615"/>
                <a:gd name="connsiteX17" fmla="*/ 122220 w 768615"/>
                <a:gd name="connsiteY17" fmla="*/ 573350 h 768615"/>
                <a:gd name="connsiteX18" fmla="*/ 171252 w 768615"/>
                <a:gd name="connsiteY18" fmla="*/ 627684 h 768615"/>
                <a:gd name="connsiteX19" fmla="*/ 143423 w 768615"/>
                <a:gd name="connsiteY19" fmla="*/ 687318 h 768615"/>
                <a:gd name="connsiteX20" fmla="*/ 302447 w 768615"/>
                <a:gd name="connsiteY20" fmla="*/ 762854 h 768615"/>
                <a:gd name="connsiteX21" fmla="*/ 332927 w 768615"/>
                <a:gd name="connsiteY21" fmla="*/ 703220 h 768615"/>
                <a:gd name="connsiteX22" fmla="*/ 405813 w 768615"/>
                <a:gd name="connsiteY22" fmla="*/ 707196 h 768615"/>
                <a:gd name="connsiteX23" fmla="*/ 428341 w 768615"/>
                <a:gd name="connsiteY23" fmla="*/ 769480 h 768615"/>
                <a:gd name="connsiteX24" fmla="*/ 593991 w 768615"/>
                <a:gd name="connsiteY24" fmla="*/ 711171 h 768615"/>
                <a:gd name="connsiteX25" fmla="*/ 572788 w 768615"/>
                <a:gd name="connsiteY25" fmla="*/ 648887 h 768615"/>
                <a:gd name="connsiteX26" fmla="*/ 627121 w 768615"/>
                <a:gd name="connsiteY26" fmla="*/ 599854 h 768615"/>
                <a:gd name="connsiteX27" fmla="*/ 688080 w 768615"/>
                <a:gd name="connsiteY27" fmla="*/ 627684 h 768615"/>
                <a:gd name="connsiteX28" fmla="*/ 763616 w 768615"/>
                <a:gd name="connsiteY28" fmla="*/ 468660 h 768615"/>
                <a:gd name="connsiteX29" fmla="*/ 703982 w 768615"/>
                <a:gd name="connsiteY29" fmla="*/ 439505 h 768615"/>
                <a:gd name="connsiteX30" fmla="*/ 707958 w 768615"/>
                <a:gd name="connsiteY30" fmla="*/ 366619 h 768615"/>
                <a:gd name="connsiteX31" fmla="*/ 770242 w 768615"/>
                <a:gd name="connsiteY31" fmla="*/ 342766 h 768615"/>
                <a:gd name="connsiteX32" fmla="*/ 710608 w 768615"/>
                <a:gd name="connsiteY32" fmla="*/ 178441 h 768615"/>
                <a:gd name="connsiteX33" fmla="*/ 175228 w 768615"/>
                <a:gd name="connsiteY33" fmla="*/ 460708 h 768615"/>
                <a:gd name="connsiteX34" fmla="*/ 310398 w 768615"/>
                <a:gd name="connsiteY34" fmla="*/ 177116 h 768615"/>
                <a:gd name="connsiteX35" fmla="*/ 593991 w 768615"/>
                <a:gd name="connsiteY35" fmla="*/ 312286 h 768615"/>
                <a:gd name="connsiteX36" fmla="*/ 458820 w 768615"/>
                <a:gd name="connsiteY36" fmla="*/ 595879 h 768615"/>
                <a:gd name="connsiteX37" fmla="*/ 175228 w 768615"/>
                <a:gd name="connsiteY37" fmla="*/ 460708 h 76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768615" h="768615">
                  <a:moveTo>
                    <a:pt x="710608" y="178441"/>
                  </a:moveTo>
                  <a:cubicBezTo>
                    <a:pt x="700007" y="174465"/>
                    <a:pt x="673503" y="186392"/>
                    <a:pt x="648324" y="199644"/>
                  </a:cubicBezTo>
                  <a:cubicBezTo>
                    <a:pt x="633747" y="179766"/>
                    <a:pt x="617844" y="161213"/>
                    <a:pt x="599292" y="145311"/>
                  </a:cubicBezTo>
                  <a:cubicBezTo>
                    <a:pt x="615194" y="122783"/>
                    <a:pt x="629771" y="97604"/>
                    <a:pt x="627121" y="84352"/>
                  </a:cubicBezTo>
                  <a:cubicBezTo>
                    <a:pt x="620495" y="59173"/>
                    <a:pt x="490625" y="-461"/>
                    <a:pt x="468097" y="8816"/>
                  </a:cubicBezTo>
                  <a:cubicBezTo>
                    <a:pt x="457495" y="12791"/>
                    <a:pt x="446894" y="40620"/>
                    <a:pt x="438942" y="68450"/>
                  </a:cubicBezTo>
                  <a:cubicBezTo>
                    <a:pt x="415089" y="64474"/>
                    <a:pt x="389910" y="63149"/>
                    <a:pt x="366057" y="64474"/>
                  </a:cubicBezTo>
                  <a:cubicBezTo>
                    <a:pt x="360756" y="36645"/>
                    <a:pt x="352805" y="8816"/>
                    <a:pt x="342203" y="2190"/>
                  </a:cubicBezTo>
                  <a:cubicBezTo>
                    <a:pt x="319675" y="-11062"/>
                    <a:pt x="185829" y="39295"/>
                    <a:pt x="176553" y="60498"/>
                  </a:cubicBezTo>
                  <a:cubicBezTo>
                    <a:pt x="172577" y="71100"/>
                    <a:pt x="184504" y="97604"/>
                    <a:pt x="197756" y="122783"/>
                  </a:cubicBezTo>
                  <a:cubicBezTo>
                    <a:pt x="177878" y="137360"/>
                    <a:pt x="159325" y="153262"/>
                    <a:pt x="143423" y="171815"/>
                  </a:cubicBezTo>
                  <a:cubicBezTo>
                    <a:pt x="119569" y="155913"/>
                    <a:pt x="94391" y="141336"/>
                    <a:pt x="83789" y="143986"/>
                  </a:cubicBezTo>
                  <a:cubicBezTo>
                    <a:pt x="61261" y="150612"/>
                    <a:pt x="-3674" y="279156"/>
                    <a:pt x="8253" y="303010"/>
                  </a:cubicBezTo>
                  <a:cubicBezTo>
                    <a:pt x="13554" y="314937"/>
                    <a:pt x="40058" y="325538"/>
                    <a:pt x="67887" y="333489"/>
                  </a:cubicBezTo>
                  <a:cubicBezTo>
                    <a:pt x="63911" y="357343"/>
                    <a:pt x="62586" y="382522"/>
                    <a:pt x="63911" y="406375"/>
                  </a:cubicBezTo>
                  <a:cubicBezTo>
                    <a:pt x="36082" y="411676"/>
                    <a:pt x="6928" y="419627"/>
                    <a:pt x="1627" y="428904"/>
                  </a:cubicBezTo>
                  <a:cubicBezTo>
                    <a:pt x="-8975" y="450107"/>
                    <a:pt x="34757" y="586602"/>
                    <a:pt x="59936" y="594554"/>
                  </a:cubicBezTo>
                  <a:cubicBezTo>
                    <a:pt x="71862" y="598529"/>
                    <a:pt x="98366" y="586602"/>
                    <a:pt x="122220" y="573350"/>
                  </a:cubicBezTo>
                  <a:cubicBezTo>
                    <a:pt x="136797" y="593228"/>
                    <a:pt x="152699" y="611781"/>
                    <a:pt x="171252" y="627684"/>
                  </a:cubicBezTo>
                  <a:cubicBezTo>
                    <a:pt x="155350" y="651537"/>
                    <a:pt x="140773" y="676716"/>
                    <a:pt x="143423" y="687318"/>
                  </a:cubicBezTo>
                  <a:cubicBezTo>
                    <a:pt x="150049" y="709846"/>
                    <a:pt x="278593" y="774781"/>
                    <a:pt x="302447" y="762854"/>
                  </a:cubicBezTo>
                  <a:cubicBezTo>
                    <a:pt x="314374" y="757553"/>
                    <a:pt x="324975" y="731049"/>
                    <a:pt x="332927" y="703220"/>
                  </a:cubicBezTo>
                  <a:cubicBezTo>
                    <a:pt x="356780" y="707196"/>
                    <a:pt x="381959" y="708521"/>
                    <a:pt x="405813" y="707196"/>
                  </a:cubicBezTo>
                  <a:cubicBezTo>
                    <a:pt x="411113" y="735025"/>
                    <a:pt x="419064" y="764179"/>
                    <a:pt x="428341" y="769480"/>
                  </a:cubicBezTo>
                  <a:cubicBezTo>
                    <a:pt x="449544" y="780081"/>
                    <a:pt x="586040" y="736350"/>
                    <a:pt x="593991" y="711171"/>
                  </a:cubicBezTo>
                  <a:cubicBezTo>
                    <a:pt x="597966" y="699244"/>
                    <a:pt x="586040" y="672740"/>
                    <a:pt x="572788" y="648887"/>
                  </a:cubicBezTo>
                  <a:cubicBezTo>
                    <a:pt x="592666" y="634310"/>
                    <a:pt x="611218" y="618407"/>
                    <a:pt x="627121" y="599854"/>
                  </a:cubicBezTo>
                  <a:cubicBezTo>
                    <a:pt x="649649" y="615757"/>
                    <a:pt x="674828" y="630334"/>
                    <a:pt x="688080" y="627684"/>
                  </a:cubicBezTo>
                  <a:cubicBezTo>
                    <a:pt x="713259" y="621058"/>
                    <a:pt x="772893" y="491188"/>
                    <a:pt x="763616" y="468660"/>
                  </a:cubicBezTo>
                  <a:cubicBezTo>
                    <a:pt x="759641" y="458058"/>
                    <a:pt x="731811" y="447457"/>
                    <a:pt x="703982" y="439505"/>
                  </a:cubicBezTo>
                  <a:cubicBezTo>
                    <a:pt x="707958" y="415652"/>
                    <a:pt x="709283" y="390473"/>
                    <a:pt x="707958" y="366619"/>
                  </a:cubicBezTo>
                  <a:cubicBezTo>
                    <a:pt x="735787" y="361319"/>
                    <a:pt x="763616" y="354693"/>
                    <a:pt x="770242" y="342766"/>
                  </a:cubicBezTo>
                  <a:cubicBezTo>
                    <a:pt x="782169" y="321563"/>
                    <a:pt x="731811" y="187717"/>
                    <a:pt x="710608" y="178441"/>
                  </a:cubicBezTo>
                  <a:close/>
                  <a:moveTo>
                    <a:pt x="175228" y="460708"/>
                  </a:moveTo>
                  <a:cubicBezTo>
                    <a:pt x="134147" y="345416"/>
                    <a:pt x="195106" y="218197"/>
                    <a:pt x="310398" y="177116"/>
                  </a:cubicBezTo>
                  <a:cubicBezTo>
                    <a:pt x="425690" y="136035"/>
                    <a:pt x="552910" y="196994"/>
                    <a:pt x="593991" y="312286"/>
                  </a:cubicBezTo>
                  <a:cubicBezTo>
                    <a:pt x="635072" y="427579"/>
                    <a:pt x="574113" y="554798"/>
                    <a:pt x="458820" y="595879"/>
                  </a:cubicBezTo>
                  <a:cubicBezTo>
                    <a:pt x="342203" y="636960"/>
                    <a:pt x="214984" y="576001"/>
                    <a:pt x="175228" y="460708"/>
                  </a:cubicBezTo>
                  <a:close/>
                </a:path>
              </a:pathLst>
            </a:custGeom>
            <a:solidFill>
              <a:srgbClr val="0070C0"/>
            </a:solidFill>
            <a:ln w="13232" cap="flat">
              <a:solidFill>
                <a:schemeClr val="tx1"/>
              </a:solidFill>
              <a:prstDash val="solid"/>
              <a:miter/>
            </a:ln>
          </p:spPr>
          <p:txBody>
            <a:bodyPr rtlCol="0" anchor="ctr"/>
            <a:lstStyle/>
            <a:p>
              <a:endParaRPr lang="zh-CN" altLang="en-US"/>
            </a:p>
          </p:txBody>
        </p:sp>
        <p:sp>
          <p:nvSpPr>
            <p:cNvPr id="94" name="ExtraShape">
              <a:extLst>
                <a:ext uri="{FF2B5EF4-FFF2-40B4-BE49-F238E27FC236}">
                  <a16:creationId xmlns:p14="http://schemas.microsoft.com/office/powerpoint/2010/main" xmlns:a16="http://schemas.microsoft.com/office/drawing/2014/main" xmlns:lc="http://schemas.openxmlformats.org/drawingml/2006/lockedCanvas" xmlns="" id="{C06ADDA8-019B-4F75-9D25-6E226FE1BE5B}"/>
                </a:ext>
              </a:extLst>
            </p:cNvPr>
            <p:cNvSpPr/>
            <p:nvPr/>
          </p:nvSpPr>
          <p:spPr>
            <a:xfrm>
              <a:off x="4391013" y="4684194"/>
              <a:ext cx="458879" cy="458878"/>
            </a:xfrm>
            <a:custGeom>
              <a:avLst/>
              <a:gdLst>
                <a:gd name="connsiteX0" fmla="*/ 500853 w 543331"/>
                <a:gd name="connsiteY0" fmla="*/ 126129 h 543331"/>
                <a:gd name="connsiteX1" fmla="*/ 457122 w 543331"/>
                <a:gd name="connsiteY1" fmla="*/ 140706 h 543331"/>
                <a:gd name="connsiteX2" fmla="*/ 422667 w 543331"/>
                <a:gd name="connsiteY2" fmla="*/ 102275 h 543331"/>
                <a:gd name="connsiteX3" fmla="*/ 442545 w 543331"/>
                <a:gd name="connsiteY3" fmla="*/ 59869 h 543331"/>
                <a:gd name="connsiteX4" fmla="*/ 331228 w 543331"/>
                <a:gd name="connsiteY4" fmla="*/ 6861 h 543331"/>
                <a:gd name="connsiteX5" fmla="*/ 310025 w 543331"/>
                <a:gd name="connsiteY5" fmla="*/ 47942 h 543331"/>
                <a:gd name="connsiteX6" fmla="*/ 258342 w 543331"/>
                <a:gd name="connsiteY6" fmla="*/ 45292 h 543331"/>
                <a:gd name="connsiteX7" fmla="*/ 242440 w 543331"/>
                <a:gd name="connsiteY7" fmla="*/ 1560 h 543331"/>
                <a:gd name="connsiteX8" fmla="*/ 125822 w 543331"/>
                <a:gd name="connsiteY8" fmla="*/ 42641 h 543331"/>
                <a:gd name="connsiteX9" fmla="*/ 140399 w 543331"/>
                <a:gd name="connsiteY9" fmla="*/ 86373 h 543331"/>
                <a:gd name="connsiteX10" fmla="*/ 101969 w 543331"/>
                <a:gd name="connsiteY10" fmla="*/ 120828 h 543331"/>
                <a:gd name="connsiteX11" fmla="*/ 59562 w 543331"/>
                <a:gd name="connsiteY11" fmla="*/ 100950 h 543331"/>
                <a:gd name="connsiteX12" fmla="*/ 6554 w 543331"/>
                <a:gd name="connsiteY12" fmla="*/ 212267 h 543331"/>
                <a:gd name="connsiteX13" fmla="*/ 47635 w 543331"/>
                <a:gd name="connsiteY13" fmla="*/ 233470 h 543331"/>
                <a:gd name="connsiteX14" fmla="*/ 44985 w 543331"/>
                <a:gd name="connsiteY14" fmla="*/ 285153 h 543331"/>
                <a:gd name="connsiteX15" fmla="*/ 1254 w 543331"/>
                <a:gd name="connsiteY15" fmla="*/ 301055 h 543331"/>
                <a:gd name="connsiteX16" fmla="*/ 42335 w 543331"/>
                <a:gd name="connsiteY16" fmla="*/ 417672 h 543331"/>
                <a:gd name="connsiteX17" fmla="*/ 86066 w 543331"/>
                <a:gd name="connsiteY17" fmla="*/ 403095 h 543331"/>
                <a:gd name="connsiteX18" fmla="*/ 120521 w 543331"/>
                <a:gd name="connsiteY18" fmla="*/ 441526 h 543331"/>
                <a:gd name="connsiteX19" fmla="*/ 100643 w 543331"/>
                <a:gd name="connsiteY19" fmla="*/ 483932 h 543331"/>
                <a:gd name="connsiteX20" fmla="*/ 211960 w 543331"/>
                <a:gd name="connsiteY20" fmla="*/ 536940 h 543331"/>
                <a:gd name="connsiteX21" fmla="*/ 233163 w 543331"/>
                <a:gd name="connsiteY21" fmla="*/ 495859 h 543331"/>
                <a:gd name="connsiteX22" fmla="*/ 284846 w 543331"/>
                <a:gd name="connsiteY22" fmla="*/ 498510 h 543331"/>
                <a:gd name="connsiteX23" fmla="*/ 300748 w 543331"/>
                <a:gd name="connsiteY23" fmla="*/ 542241 h 543331"/>
                <a:gd name="connsiteX24" fmla="*/ 417366 w 543331"/>
                <a:gd name="connsiteY24" fmla="*/ 501160 h 543331"/>
                <a:gd name="connsiteX25" fmla="*/ 402789 w 543331"/>
                <a:gd name="connsiteY25" fmla="*/ 457428 h 543331"/>
                <a:gd name="connsiteX26" fmla="*/ 441219 w 543331"/>
                <a:gd name="connsiteY26" fmla="*/ 422973 h 543331"/>
                <a:gd name="connsiteX27" fmla="*/ 483626 w 543331"/>
                <a:gd name="connsiteY27" fmla="*/ 442851 h 543331"/>
                <a:gd name="connsiteX28" fmla="*/ 536634 w 543331"/>
                <a:gd name="connsiteY28" fmla="*/ 331535 h 543331"/>
                <a:gd name="connsiteX29" fmla="*/ 495553 w 543331"/>
                <a:gd name="connsiteY29" fmla="*/ 310331 h 543331"/>
                <a:gd name="connsiteX30" fmla="*/ 498203 w 543331"/>
                <a:gd name="connsiteY30" fmla="*/ 258649 h 543331"/>
                <a:gd name="connsiteX31" fmla="*/ 541935 w 543331"/>
                <a:gd name="connsiteY31" fmla="*/ 242746 h 543331"/>
                <a:gd name="connsiteX32" fmla="*/ 500853 w 543331"/>
                <a:gd name="connsiteY32" fmla="*/ 126129 h 543331"/>
                <a:gd name="connsiteX33" fmla="*/ 124497 w 543331"/>
                <a:gd name="connsiteY33" fmla="*/ 323583 h 543331"/>
                <a:gd name="connsiteX34" fmla="*/ 219911 w 543331"/>
                <a:gd name="connsiteY34" fmla="*/ 124803 h 543331"/>
                <a:gd name="connsiteX35" fmla="*/ 418691 w 543331"/>
                <a:gd name="connsiteY35" fmla="*/ 220218 h 543331"/>
                <a:gd name="connsiteX36" fmla="*/ 323277 w 543331"/>
                <a:gd name="connsiteY36" fmla="*/ 418998 h 543331"/>
                <a:gd name="connsiteX37" fmla="*/ 124497 w 543331"/>
                <a:gd name="connsiteY37" fmla="*/ 323583 h 543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43331" h="543331">
                  <a:moveTo>
                    <a:pt x="500853" y="126129"/>
                  </a:moveTo>
                  <a:cubicBezTo>
                    <a:pt x="492902" y="123479"/>
                    <a:pt x="474349" y="131429"/>
                    <a:pt x="457122" y="140706"/>
                  </a:cubicBezTo>
                  <a:cubicBezTo>
                    <a:pt x="446520" y="126129"/>
                    <a:pt x="435919" y="114202"/>
                    <a:pt x="422667" y="102275"/>
                  </a:cubicBezTo>
                  <a:cubicBezTo>
                    <a:pt x="433268" y="86373"/>
                    <a:pt x="443870" y="67820"/>
                    <a:pt x="442545" y="59869"/>
                  </a:cubicBezTo>
                  <a:cubicBezTo>
                    <a:pt x="438569" y="41316"/>
                    <a:pt x="345805" y="235"/>
                    <a:pt x="331228" y="6861"/>
                  </a:cubicBezTo>
                  <a:cubicBezTo>
                    <a:pt x="323277" y="9511"/>
                    <a:pt x="316651" y="29389"/>
                    <a:pt x="310025" y="47942"/>
                  </a:cubicBezTo>
                  <a:cubicBezTo>
                    <a:pt x="292797" y="45292"/>
                    <a:pt x="275570" y="43967"/>
                    <a:pt x="258342" y="45292"/>
                  </a:cubicBezTo>
                  <a:cubicBezTo>
                    <a:pt x="254366" y="25414"/>
                    <a:pt x="249066" y="6861"/>
                    <a:pt x="242440" y="1560"/>
                  </a:cubicBezTo>
                  <a:cubicBezTo>
                    <a:pt x="226537" y="-7716"/>
                    <a:pt x="132448" y="26739"/>
                    <a:pt x="125822" y="42641"/>
                  </a:cubicBezTo>
                  <a:cubicBezTo>
                    <a:pt x="123172" y="50593"/>
                    <a:pt x="131123" y="69145"/>
                    <a:pt x="140399" y="86373"/>
                  </a:cubicBezTo>
                  <a:cubicBezTo>
                    <a:pt x="125822" y="96975"/>
                    <a:pt x="113895" y="107576"/>
                    <a:pt x="101969" y="120828"/>
                  </a:cubicBezTo>
                  <a:cubicBezTo>
                    <a:pt x="84741" y="108901"/>
                    <a:pt x="67513" y="99625"/>
                    <a:pt x="59562" y="100950"/>
                  </a:cubicBezTo>
                  <a:cubicBezTo>
                    <a:pt x="43660" y="106251"/>
                    <a:pt x="-1397" y="195039"/>
                    <a:pt x="6554" y="212267"/>
                  </a:cubicBezTo>
                  <a:cubicBezTo>
                    <a:pt x="10530" y="220218"/>
                    <a:pt x="29083" y="228169"/>
                    <a:pt x="47635" y="233470"/>
                  </a:cubicBezTo>
                  <a:cubicBezTo>
                    <a:pt x="44985" y="250697"/>
                    <a:pt x="43660" y="267925"/>
                    <a:pt x="44985" y="285153"/>
                  </a:cubicBezTo>
                  <a:cubicBezTo>
                    <a:pt x="25107" y="289128"/>
                    <a:pt x="5229" y="294429"/>
                    <a:pt x="1254" y="301055"/>
                  </a:cubicBezTo>
                  <a:cubicBezTo>
                    <a:pt x="-6698" y="315632"/>
                    <a:pt x="25107" y="411046"/>
                    <a:pt x="42335" y="417672"/>
                  </a:cubicBezTo>
                  <a:cubicBezTo>
                    <a:pt x="50286" y="420323"/>
                    <a:pt x="68839" y="412372"/>
                    <a:pt x="86066" y="403095"/>
                  </a:cubicBezTo>
                  <a:cubicBezTo>
                    <a:pt x="96668" y="417672"/>
                    <a:pt x="107269" y="429599"/>
                    <a:pt x="120521" y="441526"/>
                  </a:cubicBezTo>
                  <a:cubicBezTo>
                    <a:pt x="108594" y="458754"/>
                    <a:pt x="99318" y="475981"/>
                    <a:pt x="100643" y="483932"/>
                  </a:cubicBezTo>
                  <a:cubicBezTo>
                    <a:pt x="105944" y="499835"/>
                    <a:pt x="194732" y="544892"/>
                    <a:pt x="211960" y="536940"/>
                  </a:cubicBezTo>
                  <a:cubicBezTo>
                    <a:pt x="219911" y="532965"/>
                    <a:pt x="227862" y="514412"/>
                    <a:pt x="233163" y="495859"/>
                  </a:cubicBezTo>
                  <a:cubicBezTo>
                    <a:pt x="250391" y="498510"/>
                    <a:pt x="267618" y="499835"/>
                    <a:pt x="284846" y="498510"/>
                  </a:cubicBezTo>
                  <a:cubicBezTo>
                    <a:pt x="288822" y="518388"/>
                    <a:pt x="294122" y="538266"/>
                    <a:pt x="300748" y="542241"/>
                  </a:cubicBezTo>
                  <a:cubicBezTo>
                    <a:pt x="315326" y="550192"/>
                    <a:pt x="410740" y="518388"/>
                    <a:pt x="417366" y="501160"/>
                  </a:cubicBezTo>
                  <a:cubicBezTo>
                    <a:pt x="420016" y="493209"/>
                    <a:pt x="412065" y="474656"/>
                    <a:pt x="402789" y="457428"/>
                  </a:cubicBezTo>
                  <a:cubicBezTo>
                    <a:pt x="417366" y="446827"/>
                    <a:pt x="429293" y="436225"/>
                    <a:pt x="441219" y="422973"/>
                  </a:cubicBezTo>
                  <a:cubicBezTo>
                    <a:pt x="457122" y="433575"/>
                    <a:pt x="475675" y="444176"/>
                    <a:pt x="483626" y="442851"/>
                  </a:cubicBezTo>
                  <a:cubicBezTo>
                    <a:pt x="502179" y="438876"/>
                    <a:pt x="543260" y="346112"/>
                    <a:pt x="536634" y="331535"/>
                  </a:cubicBezTo>
                  <a:cubicBezTo>
                    <a:pt x="533983" y="323583"/>
                    <a:pt x="514105" y="316957"/>
                    <a:pt x="495553" y="310331"/>
                  </a:cubicBezTo>
                  <a:cubicBezTo>
                    <a:pt x="498203" y="293104"/>
                    <a:pt x="499528" y="275876"/>
                    <a:pt x="498203" y="258649"/>
                  </a:cubicBezTo>
                  <a:cubicBezTo>
                    <a:pt x="518081" y="254673"/>
                    <a:pt x="536634" y="249372"/>
                    <a:pt x="541935" y="242746"/>
                  </a:cubicBezTo>
                  <a:cubicBezTo>
                    <a:pt x="551211" y="226844"/>
                    <a:pt x="515431" y="132755"/>
                    <a:pt x="500853" y="126129"/>
                  </a:cubicBezTo>
                  <a:close/>
                  <a:moveTo>
                    <a:pt x="124497" y="323583"/>
                  </a:moveTo>
                  <a:cubicBezTo>
                    <a:pt x="95343" y="242746"/>
                    <a:pt x="139074" y="153958"/>
                    <a:pt x="219911" y="124803"/>
                  </a:cubicBezTo>
                  <a:cubicBezTo>
                    <a:pt x="300748" y="95649"/>
                    <a:pt x="389537" y="139381"/>
                    <a:pt x="418691" y="220218"/>
                  </a:cubicBezTo>
                  <a:cubicBezTo>
                    <a:pt x="447845" y="301055"/>
                    <a:pt x="404114" y="389843"/>
                    <a:pt x="323277" y="418998"/>
                  </a:cubicBezTo>
                  <a:cubicBezTo>
                    <a:pt x="242440" y="448152"/>
                    <a:pt x="153651" y="405746"/>
                    <a:pt x="124497" y="323583"/>
                  </a:cubicBezTo>
                  <a:close/>
                </a:path>
              </a:pathLst>
            </a:custGeom>
            <a:solidFill>
              <a:srgbClr val="00B0F0"/>
            </a:solidFill>
            <a:ln w="13232" cap="flat">
              <a:solidFill>
                <a:schemeClr val="tx1"/>
              </a:solidFill>
              <a:prstDash val="solid"/>
              <a:miter/>
            </a:ln>
          </p:spPr>
          <p:txBody>
            <a:bodyPr rtlCol="0" anchor="ctr"/>
            <a:lstStyle/>
            <a:p>
              <a:endParaRPr lang="zh-CN" altLang="en-US"/>
            </a:p>
          </p:txBody>
        </p:sp>
        <p:sp>
          <p:nvSpPr>
            <p:cNvPr id="97" name="ExtraShape11">
              <a:extLst>
                <a:ext uri="{FF2B5EF4-FFF2-40B4-BE49-F238E27FC236}">
                  <a16:creationId xmlns:p14="http://schemas.microsoft.com/office/powerpoint/2010/main" xmlns:a16="http://schemas.microsoft.com/office/drawing/2014/main" xmlns:lc="http://schemas.openxmlformats.org/drawingml/2006/lockedCanvas" xmlns="" id="{8F1095D5-6F82-412A-8C88-033C8A00BC12}"/>
                </a:ext>
              </a:extLst>
            </p:cNvPr>
            <p:cNvSpPr/>
            <p:nvPr/>
          </p:nvSpPr>
          <p:spPr>
            <a:xfrm>
              <a:off x="6321666" y="4608635"/>
              <a:ext cx="436494" cy="492454"/>
            </a:xfrm>
            <a:custGeom>
              <a:avLst/>
              <a:gdLst>
                <a:gd name="connsiteX0" fmla="*/ 367080 w 516827"/>
                <a:gd name="connsiteY0" fmla="*/ 0 h 583087"/>
                <a:gd name="connsiteX1" fmla="*/ 0 w 516827"/>
                <a:gd name="connsiteY1" fmla="*/ 125894 h 583087"/>
                <a:gd name="connsiteX2" fmla="*/ 200105 w 516827"/>
                <a:gd name="connsiteY2" fmla="*/ 316722 h 583087"/>
                <a:gd name="connsiteX3" fmla="*/ 160349 w 516827"/>
                <a:gd name="connsiteY3" fmla="*/ 589713 h 583087"/>
                <a:gd name="connsiteX4" fmla="*/ 527429 w 516827"/>
                <a:gd name="connsiteY4" fmla="*/ 463820 h 583087"/>
                <a:gd name="connsiteX5" fmla="*/ 327324 w 516827"/>
                <a:gd name="connsiteY5" fmla="*/ 272991 h 583087"/>
                <a:gd name="connsiteX6" fmla="*/ 367080 w 516827"/>
                <a:gd name="connsiteY6" fmla="*/ 0 h 583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6827" h="583087">
                  <a:moveTo>
                    <a:pt x="367080" y="0"/>
                  </a:moveTo>
                  <a:lnTo>
                    <a:pt x="0" y="125894"/>
                  </a:lnTo>
                  <a:cubicBezTo>
                    <a:pt x="39756" y="239861"/>
                    <a:pt x="182877" y="266365"/>
                    <a:pt x="200105" y="316722"/>
                  </a:cubicBezTo>
                  <a:cubicBezTo>
                    <a:pt x="218658" y="372381"/>
                    <a:pt x="111317" y="446592"/>
                    <a:pt x="160349" y="589713"/>
                  </a:cubicBezTo>
                  <a:lnTo>
                    <a:pt x="527429" y="463820"/>
                  </a:lnTo>
                  <a:cubicBezTo>
                    <a:pt x="478397" y="320698"/>
                    <a:pt x="347202" y="328649"/>
                    <a:pt x="327324" y="272991"/>
                  </a:cubicBezTo>
                  <a:cubicBezTo>
                    <a:pt x="310096" y="223959"/>
                    <a:pt x="405511" y="113967"/>
                    <a:pt x="367080" y="0"/>
                  </a:cubicBezTo>
                  <a:close/>
                </a:path>
              </a:pathLst>
            </a:custGeom>
            <a:solidFill>
              <a:srgbClr val="DEE9FE"/>
            </a:solidFill>
            <a:ln w="13232" cap="flat">
              <a:noFill/>
              <a:prstDash val="solid"/>
              <a:miter/>
            </a:ln>
          </p:spPr>
          <p:txBody>
            <a:bodyPr rtlCol="0" anchor="ctr"/>
            <a:lstStyle/>
            <a:p>
              <a:endParaRPr lang="zh-CN" altLang="en-US"/>
            </a:p>
          </p:txBody>
        </p:sp>
        <p:sp>
          <p:nvSpPr>
            <p:cNvPr id="98" name="ExtraShape12">
              <a:extLst>
                <a:ext uri="{FF2B5EF4-FFF2-40B4-BE49-F238E27FC236}">
                  <a16:creationId xmlns:p14="http://schemas.microsoft.com/office/powerpoint/2010/main" xmlns:a16="http://schemas.microsoft.com/office/drawing/2014/main" xmlns:lc="http://schemas.openxmlformats.org/drawingml/2006/lockedCanvas" xmlns="" id="{AAA2125E-8D91-4EB5-9A7E-3B612FA9B5E3}"/>
                </a:ext>
              </a:extLst>
            </p:cNvPr>
            <p:cNvSpPr/>
            <p:nvPr/>
          </p:nvSpPr>
          <p:spPr>
            <a:xfrm>
              <a:off x="6394415" y="4670192"/>
              <a:ext cx="302188" cy="369341"/>
            </a:xfrm>
            <a:custGeom>
              <a:avLst/>
              <a:gdLst>
                <a:gd name="connsiteX0" fmla="*/ 124569 w 357803"/>
                <a:gd name="connsiteY0" fmla="*/ 447917 h 437315"/>
                <a:gd name="connsiteX1" fmla="*/ 153723 w 357803"/>
                <a:gd name="connsiteY1" fmla="*/ 331300 h 437315"/>
                <a:gd name="connsiteX2" fmla="*/ 174926 w 357803"/>
                <a:gd name="connsiteY2" fmla="*/ 223959 h 437315"/>
                <a:gd name="connsiteX3" fmla="*/ 90113 w 357803"/>
                <a:gd name="connsiteY3" fmla="*/ 147097 h 437315"/>
                <a:gd name="connsiteX4" fmla="*/ 0 w 357803"/>
                <a:gd name="connsiteY4" fmla="*/ 78187 h 437315"/>
                <a:gd name="connsiteX5" fmla="*/ 227934 w 357803"/>
                <a:gd name="connsiteY5" fmla="*/ 0 h 437315"/>
                <a:gd name="connsiteX6" fmla="*/ 198780 w 357803"/>
                <a:gd name="connsiteY6" fmla="*/ 109991 h 437315"/>
                <a:gd name="connsiteX7" fmla="*/ 180227 w 357803"/>
                <a:gd name="connsiteY7" fmla="*/ 222633 h 437315"/>
                <a:gd name="connsiteX8" fmla="*/ 262389 w 357803"/>
                <a:gd name="connsiteY8" fmla="*/ 294194 h 437315"/>
                <a:gd name="connsiteX9" fmla="*/ 357804 w 357803"/>
                <a:gd name="connsiteY9" fmla="*/ 368405 h 437315"/>
                <a:gd name="connsiteX10" fmla="*/ 124569 w 357803"/>
                <a:gd name="connsiteY10" fmla="*/ 447917 h 437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803" h="437315">
                  <a:moveTo>
                    <a:pt x="124569" y="447917"/>
                  </a:moveTo>
                  <a:cubicBezTo>
                    <a:pt x="120593" y="400210"/>
                    <a:pt x="139146" y="364430"/>
                    <a:pt x="153723" y="331300"/>
                  </a:cubicBezTo>
                  <a:cubicBezTo>
                    <a:pt x="169625" y="296844"/>
                    <a:pt x="186853" y="261064"/>
                    <a:pt x="174926" y="223959"/>
                  </a:cubicBezTo>
                  <a:cubicBezTo>
                    <a:pt x="162999" y="190829"/>
                    <a:pt x="128544" y="169625"/>
                    <a:pt x="90113" y="147097"/>
                  </a:cubicBezTo>
                  <a:cubicBezTo>
                    <a:pt x="58309" y="128544"/>
                    <a:pt x="23853" y="107341"/>
                    <a:pt x="0" y="78187"/>
                  </a:cubicBezTo>
                  <a:lnTo>
                    <a:pt x="227934" y="0"/>
                  </a:lnTo>
                  <a:cubicBezTo>
                    <a:pt x="226609" y="38431"/>
                    <a:pt x="212032" y="75536"/>
                    <a:pt x="198780" y="109991"/>
                  </a:cubicBezTo>
                  <a:cubicBezTo>
                    <a:pt x="182877" y="151073"/>
                    <a:pt x="168300" y="189503"/>
                    <a:pt x="180227" y="222633"/>
                  </a:cubicBezTo>
                  <a:cubicBezTo>
                    <a:pt x="193479" y="259739"/>
                    <a:pt x="227934" y="276966"/>
                    <a:pt x="262389" y="294194"/>
                  </a:cubicBezTo>
                  <a:cubicBezTo>
                    <a:pt x="295519" y="310096"/>
                    <a:pt x="331300" y="328649"/>
                    <a:pt x="357804" y="368405"/>
                  </a:cubicBezTo>
                  <a:lnTo>
                    <a:pt x="124569" y="447917"/>
                  </a:lnTo>
                  <a:close/>
                </a:path>
              </a:pathLst>
            </a:custGeom>
            <a:solidFill>
              <a:srgbClr val="AABAE8"/>
            </a:solidFill>
            <a:ln w="13232" cap="flat">
              <a:solidFill>
                <a:schemeClr val="tx1"/>
              </a:solidFill>
              <a:prstDash val="solid"/>
              <a:miter/>
            </a:ln>
          </p:spPr>
          <p:txBody>
            <a:bodyPr rtlCol="0" anchor="ctr"/>
            <a:lstStyle/>
            <a:p>
              <a:endParaRPr lang="zh-CN" altLang="en-US"/>
            </a:p>
          </p:txBody>
        </p:sp>
        <p:sp>
          <p:nvSpPr>
            <p:cNvPr id="99" name="ExtraShape13">
              <a:extLst>
                <a:ext uri="{FF2B5EF4-FFF2-40B4-BE49-F238E27FC236}">
                  <a16:creationId xmlns:p14="http://schemas.microsoft.com/office/powerpoint/2010/main" xmlns:a16="http://schemas.microsoft.com/office/drawing/2014/main" xmlns:lc="http://schemas.openxmlformats.org/drawingml/2006/lockedCanvas" xmlns="" id="{0E45CEA7-F885-40CC-A5F5-C4F4261BBAC0}"/>
                </a:ext>
              </a:extLst>
            </p:cNvPr>
            <p:cNvSpPr/>
            <p:nvPr/>
          </p:nvSpPr>
          <p:spPr>
            <a:xfrm>
              <a:off x="6249068" y="4547229"/>
              <a:ext cx="436494" cy="179075"/>
            </a:xfrm>
            <a:custGeom>
              <a:avLst/>
              <a:gdLst>
                <a:gd name="connsiteX0" fmla="*/ 503396 w 516827"/>
                <a:gd name="connsiteY0" fmla="*/ 55479 h 212031"/>
                <a:gd name="connsiteX1" fmla="*/ 35601 w 516827"/>
                <a:gd name="connsiteY1" fmla="*/ 215828 h 212031"/>
                <a:gd name="connsiteX2" fmla="*/ 3796 w 516827"/>
                <a:gd name="connsiteY2" fmla="*/ 199926 h 212031"/>
                <a:gd name="connsiteX3" fmla="*/ 1146 w 516827"/>
                <a:gd name="connsiteY3" fmla="*/ 193300 h 212031"/>
                <a:gd name="connsiteX4" fmla="*/ 17048 w 516827"/>
                <a:gd name="connsiteY4" fmla="*/ 161495 h 212031"/>
                <a:gd name="connsiteX5" fmla="*/ 484844 w 516827"/>
                <a:gd name="connsiteY5" fmla="*/ 1146 h 212031"/>
                <a:gd name="connsiteX6" fmla="*/ 516648 w 516827"/>
                <a:gd name="connsiteY6" fmla="*/ 17048 h 212031"/>
                <a:gd name="connsiteX7" fmla="*/ 519298 w 516827"/>
                <a:gd name="connsiteY7" fmla="*/ 23674 h 212031"/>
                <a:gd name="connsiteX8" fmla="*/ 503396 w 516827"/>
                <a:gd name="connsiteY8" fmla="*/ 55479 h 212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6827" h="212031">
                  <a:moveTo>
                    <a:pt x="503396" y="55479"/>
                  </a:moveTo>
                  <a:lnTo>
                    <a:pt x="35601" y="215828"/>
                  </a:lnTo>
                  <a:cubicBezTo>
                    <a:pt x="22349" y="219804"/>
                    <a:pt x="9097" y="213178"/>
                    <a:pt x="3796" y="199926"/>
                  </a:cubicBezTo>
                  <a:lnTo>
                    <a:pt x="1146" y="193300"/>
                  </a:lnTo>
                  <a:cubicBezTo>
                    <a:pt x="-2830" y="180048"/>
                    <a:pt x="3796" y="166796"/>
                    <a:pt x="17048" y="161495"/>
                  </a:cubicBezTo>
                  <a:lnTo>
                    <a:pt x="484844" y="1146"/>
                  </a:lnTo>
                  <a:cubicBezTo>
                    <a:pt x="498096" y="-2830"/>
                    <a:pt x="511348" y="3796"/>
                    <a:pt x="516648" y="17048"/>
                  </a:cubicBezTo>
                  <a:lnTo>
                    <a:pt x="519298" y="23674"/>
                  </a:lnTo>
                  <a:cubicBezTo>
                    <a:pt x="523274" y="36926"/>
                    <a:pt x="516648" y="51503"/>
                    <a:pt x="503396" y="55479"/>
                  </a:cubicBezTo>
                  <a:close/>
                </a:path>
              </a:pathLst>
            </a:custGeom>
            <a:solidFill>
              <a:srgbClr val="5D91F9"/>
            </a:solidFill>
            <a:ln w="13232" cap="flat">
              <a:solidFill>
                <a:schemeClr val="tx1"/>
              </a:solidFill>
              <a:prstDash val="solid"/>
              <a:miter/>
            </a:ln>
          </p:spPr>
          <p:txBody>
            <a:bodyPr rtlCol="0" anchor="ctr"/>
            <a:lstStyle/>
            <a:p>
              <a:endParaRPr lang="zh-CN" altLang="en-US"/>
            </a:p>
          </p:txBody>
        </p:sp>
        <p:sp>
          <p:nvSpPr>
            <p:cNvPr id="100" name="ExtraShape14">
              <a:extLst>
                <a:ext uri="{FF2B5EF4-FFF2-40B4-BE49-F238E27FC236}">
                  <a16:creationId xmlns:p14="http://schemas.microsoft.com/office/powerpoint/2010/main" xmlns:a16="http://schemas.microsoft.com/office/drawing/2014/main" xmlns:lc="http://schemas.openxmlformats.org/drawingml/2006/lockedCanvas" xmlns="" id="{1AE510BF-9178-4BD3-89D6-D0D3E5B0B7D3}"/>
                </a:ext>
              </a:extLst>
            </p:cNvPr>
            <p:cNvSpPr/>
            <p:nvPr/>
          </p:nvSpPr>
          <p:spPr>
            <a:xfrm>
              <a:off x="6399043" y="4983723"/>
              <a:ext cx="436494" cy="179075"/>
            </a:xfrm>
            <a:custGeom>
              <a:avLst/>
              <a:gdLst>
                <a:gd name="connsiteX0" fmla="*/ 503396 w 516827"/>
                <a:gd name="connsiteY0" fmla="*/ 55479 h 212031"/>
                <a:gd name="connsiteX1" fmla="*/ 35601 w 516827"/>
                <a:gd name="connsiteY1" fmla="*/ 215828 h 212031"/>
                <a:gd name="connsiteX2" fmla="*/ 3796 w 516827"/>
                <a:gd name="connsiteY2" fmla="*/ 199926 h 212031"/>
                <a:gd name="connsiteX3" fmla="*/ 1146 w 516827"/>
                <a:gd name="connsiteY3" fmla="*/ 193300 h 212031"/>
                <a:gd name="connsiteX4" fmla="*/ 17048 w 516827"/>
                <a:gd name="connsiteY4" fmla="*/ 161495 h 212031"/>
                <a:gd name="connsiteX5" fmla="*/ 484844 w 516827"/>
                <a:gd name="connsiteY5" fmla="*/ 1146 h 212031"/>
                <a:gd name="connsiteX6" fmla="*/ 516648 w 516827"/>
                <a:gd name="connsiteY6" fmla="*/ 17048 h 212031"/>
                <a:gd name="connsiteX7" fmla="*/ 519299 w 516827"/>
                <a:gd name="connsiteY7" fmla="*/ 23674 h 212031"/>
                <a:gd name="connsiteX8" fmla="*/ 503396 w 516827"/>
                <a:gd name="connsiteY8" fmla="*/ 55479 h 212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6827" h="212031">
                  <a:moveTo>
                    <a:pt x="503396" y="55479"/>
                  </a:moveTo>
                  <a:lnTo>
                    <a:pt x="35601" y="215828"/>
                  </a:lnTo>
                  <a:cubicBezTo>
                    <a:pt x="22349" y="219804"/>
                    <a:pt x="9097" y="213178"/>
                    <a:pt x="3796" y="199926"/>
                  </a:cubicBezTo>
                  <a:lnTo>
                    <a:pt x="1146" y="193300"/>
                  </a:lnTo>
                  <a:cubicBezTo>
                    <a:pt x="-2830" y="180048"/>
                    <a:pt x="3796" y="166796"/>
                    <a:pt x="17048" y="161495"/>
                  </a:cubicBezTo>
                  <a:lnTo>
                    <a:pt x="484844" y="1146"/>
                  </a:lnTo>
                  <a:cubicBezTo>
                    <a:pt x="498096" y="-2830"/>
                    <a:pt x="511348" y="3796"/>
                    <a:pt x="516648" y="17048"/>
                  </a:cubicBezTo>
                  <a:lnTo>
                    <a:pt x="519299" y="23674"/>
                  </a:lnTo>
                  <a:cubicBezTo>
                    <a:pt x="523274" y="36926"/>
                    <a:pt x="516648" y="50178"/>
                    <a:pt x="503396" y="55479"/>
                  </a:cubicBezTo>
                  <a:close/>
                </a:path>
              </a:pathLst>
            </a:custGeom>
            <a:solidFill>
              <a:srgbClr val="5D91F9"/>
            </a:solidFill>
            <a:ln w="13232" cap="flat">
              <a:solidFill>
                <a:schemeClr val="tx1"/>
              </a:solidFill>
              <a:prstDash val="solid"/>
              <a:miter/>
            </a:ln>
          </p:spPr>
          <p:txBody>
            <a:bodyPr rtlCol="0" anchor="ctr"/>
            <a:lstStyle/>
            <a:p>
              <a:endParaRPr lang="zh-CN" altLang="en-US"/>
            </a:p>
          </p:txBody>
        </p:sp>
        <p:sp>
          <p:nvSpPr>
            <p:cNvPr id="101" name="ExtraShape28">
              <a:extLst>
                <a:ext uri="{FF2B5EF4-FFF2-40B4-BE49-F238E27FC236}">
                  <a16:creationId xmlns:p14="http://schemas.microsoft.com/office/powerpoint/2010/main" xmlns:a16="http://schemas.microsoft.com/office/drawing/2014/main" xmlns:lc="http://schemas.openxmlformats.org/drawingml/2006/lockedCanvas" xmlns="" id="{8FD683B0-28E2-4FEA-9F74-9057C4B6A93D}"/>
                </a:ext>
              </a:extLst>
            </p:cNvPr>
            <p:cNvSpPr/>
            <p:nvPr/>
          </p:nvSpPr>
          <p:spPr>
            <a:xfrm>
              <a:off x="4299920" y="1701127"/>
              <a:ext cx="179075" cy="313381"/>
            </a:xfrm>
            <a:custGeom>
              <a:avLst/>
              <a:gdLst>
                <a:gd name="connsiteX0" fmla="*/ 163899 w 212031"/>
                <a:gd name="connsiteY0" fmla="*/ 0 h 371055"/>
                <a:gd name="connsiteX1" fmla="*/ 900 w 212031"/>
                <a:gd name="connsiteY1" fmla="*/ 117943 h 371055"/>
                <a:gd name="connsiteX2" fmla="*/ 44631 w 212031"/>
                <a:gd name="connsiteY2" fmla="*/ 160349 h 371055"/>
                <a:gd name="connsiteX3" fmla="*/ 195704 w 212031"/>
                <a:gd name="connsiteY3" fmla="*/ 87463 h 371055"/>
                <a:gd name="connsiteX4" fmla="*/ 41981 w 212031"/>
                <a:gd name="connsiteY4" fmla="*/ 111317 h 371055"/>
                <a:gd name="connsiteX5" fmla="*/ 18127 w 212031"/>
                <a:gd name="connsiteY5" fmla="*/ 197455 h 371055"/>
                <a:gd name="connsiteX6" fmla="*/ 105591 w 212031"/>
                <a:gd name="connsiteY6" fmla="*/ 219983 h 371055"/>
                <a:gd name="connsiteX7" fmla="*/ 216907 w 212031"/>
                <a:gd name="connsiteY7" fmla="*/ 165650 h 371055"/>
                <a:gd name="connsiteX8" fmla="*/ 128119 w 212031"/>
                <a:gd name="connsiteY8" fmla="*/ 165650 h 371055"/>
                <a:gd name="connsiteX9" fmla="*/ 39331 w 212031"/>
                <a:gd name="connsiteY9" fmla="*/ 238536 h 371055"/>
                <a:gd name="connsiteX10" fmla="*/ 140046 w 212031"/>
                <a:gd name="connsiteY10" fmla="*/ 261064 h 371055"/>
                <a:gd name="connsiteX11" fmla="*/ 190403 w 212031"/>
                <a:gd name="connsiteY11" fmla="*/ 379007 h 3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2031" h="371055">
                  <a:moveTo>
                    <a:pt x="163899" y="0"/>
                  </a:moveTo>
                  <a:cubicBezTo>
                    <a:pt x="75111" y="6626"/>
                    <a:pt x="-9702" y="64935"/>
                    <a:pt x="900" y="117943"/>
                  </a:cubicBezTo>
                  <a:cubicBezTo>
                    <a:pt x="8851" y="159024"/>
                    <a:pt x="27404" y="156373"/>
                    <a:pt x="44631" y="160349"/>
                  </a:cubicBezTo>
                  <a:cubicBezTo>
                    <a:pt x="88363" y="168300"/>
                    <a:pt x="207631" y="125894"/>
                    <a:pt x="195704" y="87463"/>
                  </a:cubicBezTo>
                  <a:cubicBezTo>
                    <a:pt x="182452" y="45057"/>
                    <a:pt x="84387" y="84813"/>
                    <a:pt x="41981" y="111317"/>
                  </a:cubicBezTo>
                  <a:cubicBezTo>
                    <a:pt x="2225" y="136495"/>
                    <a:pt x="2225" y="169625"/>
                    <a:pt x="18127" y="197455"/>
                  </a:cubicBezTo>
                  <a:cubicBezTo>
                    <a:pt x="34030" y="225284"/>
                    <a:pt x="73786" y="226609"/>
                    <a:pt x="105591" y="219983"/>
                  </a:cubicBezTo>
                  <a:cubicBezTo>
                    <a:pt x="129444" y="216007"/>
                    <a:pt x="228834" y="189503"/>
                    <a:pt x="216907" y="165650"/>
                  </a:cubicBezTo>
                  <a:cubicBezTo>
                    <a:pt x="211606" y="156373"/>
                    <a:pt x="171850" y="148422"/>
                    <a:pt x="128119" y="165650"/>
                  </a:cubicBezTo>
                  <a:cubicBezTo>
                    <a:pt x="40656" y="200105"/>
                    <a:pt x="38005" y="225284"/>
                    <a:pt x="39331" y="238536"/>
                  </a:cubicBezTo>
                  <a:cubicBezTo>
                    <a:pt x="40656" y="267690"/>
                    <a:pt x="68485" y="288893"/>
                    <a:pt x="140046" y="261064"/>
                  </a:cubicBezTo>
                  <a:cubicBezTo>
                    <a:pt x="170525" y="249137"/>
                    <a:pt x="169200" y="320698"/>
                    <a:pt x="190403" y="379007"/>
                  </a:cubicBezTo>
                </a:path>
              </a:pathLst>
            </a:custGeom>
            <a:noFill/>
            <a:ln w="26463" cap="rnd">
              <a:solidFill>
                <a:srgbClr val="FFFDFF"/>
              </a:solidFill>
              <a:prstDash val="solid"/>
              <a:miter/>
            </a:ln>
          </p:spPr>
          <p:txBody>
            <a:bodyPr rtlCol="0" anchor="ctr"/>
            <a:lstStyle/>
            <a:p>
              <a:endParaRPr lang="zh-CN" altLang="en-US"/>
            </a:p>
          </p:txBody>
        </p:sp>
        <p:sp>
          <p:nvSpPr>
            <p:cNvPr id="102" name="ValueText">
              <a:extLst>
                <a:ext uri="{FF2B5EF4-FFF2-40B4-BE49-F238E27FC236}">
                  <a16:creationId xmlns:p14="http://schemas.microsoft.com/office/powerpoint/2010/main" xmlns:a16="http://schemas.microsoft.com/office/drawing/2014/main" xmlns:lc="http://schemas.openxmlformats.org/drawingml/2006/lockedCanvas" xmlns="" id="{5243ED29-A627-4E44-89BE-A11237624EDB}"/>
                </a:ext>
              </a:extLst>
            </p:cNvPr>
            <p:cNvSpPr txBox="1"/>
            <p:nvPr/>
          </p:nvSpPr>
          <p:spPr>
            <a:xfrm>
              <a:off x="7037492" y="2659083"/>
              <a:ext cx="1093508" cy="820131"/>
            </a:xfrm>
            <a:prstGeom prst="rect">
              <a:avLst/>
            </a:prstGeom>
            <a:noFill/>
            <a:ln>
              <a:noFill/>
            </a:ln>
          </p:spPr>
          <p:txBody>
            <a:bodyPr wrap="none" tIns="90000" bIns="90000" anchor="ctr" anchorCtr="0">
              <a:prstTxWarp prst="textPlain">
                <a:avLst/>
              </a:prstTxWarp>
              <a:noAutofit/>
            </a:bodyPr>
            <a:lstStyle/>
            <a:p>
              <a:r>
                <a:rPr lang="en-US" altLang="zh-CN" sz="1600" dirty="0" smtClean="0">
                  <a:ln>
                    <a:solidFill>
                      <a:sysClr val="windowText" lastClr="000000"/>
                    </a:solidFill>
                  </a:ln>
                  <a:solidFill>
                    <a:srgbClr val="92D050"/>
                  </a:solidFill>
                  <a:latin typeface="Impact" panose="020B0806030902050204" pitchFamily="34" charset="0"/>
                </a:rPr>
                <a:t>37</a:t>
              </a:r>
              <a:endParaRPr lang="en-US" sz="1600" dirty="0">
                <a:ln>
                  <a:solidFill>
                    <a:sysClr val="windowText" lastClr="000000"/>
                  </a:solidFill>
                </a:ln>
                <a:solidFill>
                  <a:srgbClr val="92D050"/>
                </a:solidFill>
                <a:latin typeface="Impact" panose="020B0806030902050204" pitchFamily="34" charset="0"/>
              </a:endParaRPr>
            </a:p>
          </p:txBody>
        </p:sp>
        <p:sp>
          <p:nvSpPr>
            <p:cNvPr id="103" name="CustomText">
              <a:extLst>
                <a:ext uri="{FF2B5EF4-FFF2-40B4-BE49-F238E27FC236}">
                  <a16:creationId xmlns:p14="http://schemas.microsoft.com/office/powerpoint/2010/main" xmlns:a16="http://schemas.microsoft.com/office/drawing/2014/main" xmlns:lc="http://schemas.openxmlformats.org/drawingml/2006/lockedCanvas" xmlns="" id="{5C51D16A-88E0-4840-B9CC-00B68CB537C6}"/>
                </a:ext>
              </a:extLst>
            </p:cNvPr>
            <p:cNvSpPr/>
            <p:nvPr/>
          </p:nvSpPr>
          <p:spPr>
            <a:xfrm>
              <a:off x="6923014" y="3563860"/>
              <a:ext cx="1322464" cy="322257"/>
            </a:xfrm>
            <a:prstGeom prst="rect">
              <a:avLst/>
            </a:prstGeom>
            <a:noFill/>
          </p:spPr>
          <p:txBody>
            <a:bodyPr wrap="none" lIns="90000" tIns="46800" rIns="90000" bIns="46800" anchor="ctr">
              <a:noAutofit/>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600" b="1" kern="1200" cap="none" normalizeH="0" baseline="0" noProof="0" dirty="0" smtClean="0">
                  <a:effectLst/>
                  <a:uLnTx/>
                  <a:uFillTx/>
                  <a:latin typeface="Andalus" panose="02020603050405020304" pitchFamily="18" charset="-78"/>
                  <a:cs typeface="Andalus" panose="02020603050405020304" pitchFamily="18" charset="-78"/>
                </a:rPr>
                <a:t>MIPYMES</a:t>
              </a:r>
              <a:endParaRPr kumimoji="0" lang="en-US" altLang="zh-CN" sz="1600" b="1" kern="1200" cap="none" normalizeH="0" baseline="0" noProof="0" dirty="0">
                <a:effectLst/>
                <a:uLnTx/>
                <a:uFillTx/>
                <a:latin typeface="Andalus" panose="02020603050405020304" pitchFamily="18" charset="-78"/>
                <a:cs typeface="Andalus" panose="02020603050405020304" pitchFamily="18" charset="-78"/>
              </a:endParaRPr>
            </a:p>
          </p:txBody>
        </p:sp>
        <p:sp>
          <p:nvSpPr>
            <p:cNvPr id="104" name="CustomText1">
              <a:extLst>
                <a:ext uri="{FF2B5EF4-FFF2-40B4-BE49-F238E27FC236}">
                  <a16:creationId xmlns:p14="http://schemas.microsoft.com/office/powerpoint/2010/main" xmlns:a16="http://schemas.microsoft.com/office/drawing/2014/main" xmlns:lc="http://schemas.openxmlformats.org/drawingml/2006/lockedCanvas" xmlns="" id="{E8753D4A-7F15-41F7-9D56-6C6C067B570A}"/>
                </a:ext>
              </a:extLst>
            </p:cNvPr>
            <p:cNvSpPr/>
            <p:nvPr/>
          </p:nvSpPr>
          <p:spPr>
            <a:xfrm>
              <a:off x="7086338" y="3781807"/>
              <a:ext cx="1986091" cy="400621"/>
            </a:xfrm>
            <a:prstGeom prst="rect">
              <a:avLst/>
            </a:prstGeom>
            <a:noFill/>
          </p:spPr>
          <p:txBody>
            <a:bodyPr wrap="none" lIns="90000" tIns="46800" rIns="90000" bIns="46800" anchor="ctr">
              <a:normAutofit/>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400" b="1" i="0" u="none" strike="noStrike" kern="1200" cap="none" spc="0" normalizeH="0" baseline="0" noProof="0" dirty="0" smtClean="0">
                  <a:ln>
                    <a:noFill/>
                  </a:ln>
                  <a:effectLst/>
                  <a:uLnTx/>
                  <a:uFillTx/>
                  <a:latin typeface="Andalus" panose="02020603050405020304" pitchFamily="18" charset="-78"/>
                  <a:cs typeface="Andalus" panose="02020603050405020304" pitchFamily="18" charset="-78"/>
                </a:rPr>
                <a:t>SECTOR</a:t>
              </a:r>
              <a:r>
                <a:rPr kumimoji="0" lang="en-US" altLang="zh-CN" sz="1400" b="1" i="0" u="none" strike="noStrike" kern="1200" cap="none" spc="0" normalizeH="0" noProof="0" dirty="0" smtClean="0">
                  <a:ln>
                    <a:noFill/>
                  </a:ln>
                  <a:effectLst/>
                  <a:uLnTx/>
                  <a:uFillTx/>
                  <a:latin typeface="Andalus" panose="02020603050405020304" pitchFamily="18" charset="-78"/>
                  <a:cs typeface="Andalus" panose="02020603050405020304" pitchFamily="18" charset="-78"/>
                </a:rPr>
                <a:t> TEXTIL</a:t>
              </a:r>
              <a:endParaRPr kumimoji="0" lang="en-US" altLang="zh-CN" sz="1400" b="1" i="0" u="none" strike="noStrike" kern="1200" cap="none" spc="0" normalizeH="0" baseline="0" noProof="0" dirty="0">
                <a:ln>
                  <a:noFill/>
                </a:ln>
                <a:effectLst/>
                <a:uLnTx/>
                <a:uFillTx/>
                <a:latin typeface="Andalus" panose="02020603050405020304" pitchFamily="18" charset="-78"/>
                <a:cs typeface="Andalus" panose="02020603050405020304" pitchFamily="18" charset="-78"/>
              </a:endParaRPr>
            </a:p>
          </p:txBody>
        </p:sp>
      </p:grpSp>
      <p:sp>
        <p:nvSpPr>
          <p:cNvPr id="109" name="ExtraShape18">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3EF14DE-F0A5-46A1-A21C-CDAA37F087A2}"/>
              </a:ext>
            </a:extLst>
          </p:cNvPr>
          <p:cNvSpPr>
            <a:spLocks/>
          </p:cNvSpPr>
          <p:nvPr/>
        </p:nvSpPr>
        <p:spPr bwMode="auto">
          <a:xfrm>
            <a:off x="8284438" y="3823143"/>
            <a:ext cx="400447" cy="314960"/>
          </a:xfrm>
          <a:custGeom>
            <a:avLst/>
            <a:gdLst>
              <a:gd name="T0" fmla="*/ 383 w 383"/>
              <a:gd name="T1" fmla="*/ 115 h 383"/>
              <a:gd name="T2" fmla="*/ 268 w 383"/>
              <a:gd name="T3" fmla="*/ 0 h 383"/>
              <a:gd name="T4" fmla="*/ 155 w 383"/>
              <a:gd name="T5" fmla="*/ 104 h 383"/>
              <a:gd name="T6" fmla="*/ 53 w 383"/>
              <a:gd name="T7" fmla="*/ 206 h 383"/>
              <a:gd name="T8" fmla="*/ 99 w 383"/>
              <a:gd name="T9" fmla="*/ 252 h 383"/>
              <a:gd name="T10" fmla="*/ 0 w 383"/>
              <a:gd name="T11" fmla="*/ 350 h 383"/>
              <a:gd name="T12" fmla="*/ 33 w 383"/>
              <a:gd name="T13" fmla="*/ 383 h 383"/>
              <a:gd name="T14" fmla="*/ 131 w 383"/>
              <a:gd name="T15" fmla="*/ 284 h 383"/>
              <a:gd name="T16" fmla="*/ 177 w 383"/>
              <a:gd name="T17" fmla="*/ 330 h 383"/>
              <a:gd name="T18" fmla="*/ 279 w 383"/>
              <a:gd name="T19" fmla="*/ 228 h 383"/>
              <a:gd name="T20" fmla="*/ 383 w 383"/>
              <a:gd name="T21" fmla="*/ 115 h 383"/>
              <a:gd name="T22" fmla="*/ 118 w 383"/>
              <a:gd name="T23" fmla="*/ 206 h 383"/>
              <a:gd name="T24" fmla="*/ 163 w 383"/>
              <a:gd name="T25" fmla="*/ 160 h 383"/>
              <a:gd name="T26" fmla="*/ 223 w 383"/>
              <a:gd name="T27" fmla="*/ 219 h 383"/>
              <a:gd name="T28" fmla="*/ 177 w 383"/>
              <a:gd name="T29" fmla="*/ 265 h 383"/>
              <a:gd name="T30" fmla="*/ 118 w 383"/>
              <a:gd name="T31" fmla="*/ 206 h 383"/>
              <a:gd name="T32" fmla="*/ 268 w 383"/>
              <a:gd name="T33" fmla="*/ 183 h 383"/>
              <a:gd name="T34" fmla="*/ 200 w 383"/>
              <a:gd name="T35" fmla="*/ 115 h 383"/>
              <a:gd name="T36" fmla="*/ 268 w 383"/>
              <a:gd name="T37" fmla="*/ 46 h 383"/>
              <a:gd name="T38" fmla="*/ 337 w 383"/>
              <a:gd name="T39" fmla="*/ 115 h 383"/>
              <a:gd name="T40" fmla="*/ 268 w 383"/>
              <a:gd name="T41" fmla="*/ 1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3" h="383">
                <a:moveTo>
                  <a:pt x="383" y="115"/>
                </a:moveTo>
                <a:cubicBezTo>
                  <a:pt x="383" y="51"/>
                  <a:pt x="331" y="0"/>
                  <a:pt x="268" y="0"/>
                </a:cubicBezTo>
                <a:cubicBezTo>
                  <a:pt x="209" y="0"/>
                  <a:pt x="160" y="46"/>
                  <a:pt x="155" y="104"/>
                </a:cubicBezTo>
                <a:cubicBezTo>
                  <a:pt x="53" y="206"/>
                  <a:pt x="53" y="206"/>
                  <a:pt x="53" y="206"/>
                </a:cubicBezTo>
                <a:cubicBezTo>
                  <a:pt x="99" y="252"/>
                  <a:pt x="99" y="252"/>
                  <a:pt x="99" y="252"/>
                </a:cubicBezTo>
                <a:cubicBezTo>
                  <a:pt x="0" y="350"/>
                  <a:pt x="0" y="350"/>
                  <a:pt x="0" y="350"/>
                </a:cubicBezTo>
                <a:cubicBezTo>
                  <a:pt x="33" y="383"/>
                  <a:pt x="33" y="383"/>
                  <a:pt x="33" y="383"/>
                </a:cubicBezTo>
                <a:cubicBezTo>
                  <a:pt x="131" y="284"/>
                  <a:pt x="131" y="284"/>
                  <a:pt x="131" y="284"/>
                </a:cubicBezTo>
                <a:cubicBezTo>
                  <a:pt x="177" y="330"/>
                  <a:pt x="177" y="330"/>
                  <a:pt x="177" y="330"/>
                </a:cubicBezTo>
                <a:cubicBezTo>
                  <a:pt x="279" y="228"/>
                  <a:pt x="279" y="228"/>
                  <a:pt x="279" y="228"/>
                </a:cubicBezTo>
                <a:cubicBezTo>
                  <a:pt x="337" y="223"/>
                  <a:pt x="383" y="174"/>
                  <a:pt x="383" y="115"/>
                </a:cubicBezTo>
                <a:close/>
                <a:moveTo>
                  <a:pt x="118" y="206"/>
                </a:moveTo>
                <a:cubicBezTo>
                  <a:pt x="163" y="160"/>
                  <a:pt x="163" y="160"/>
                  <a:pt x="163" y="160"/>
                </a:cubicBezTo>
                <a:cubicBezTo>
                  <a:pt x="175" y="187"/>
                  <a:pt x="196" y="208"/>
                  <a:pt x="223" y="219"/>
                </a:cubicBezTo>
                <a:cubicBezTo>
                  <a:pt x="177" y="265"/>
                  <a:pt x="177" y="265"/>
                  <a:pt x="177" y="265"/>
                </a:cubicBezTo>
                <a:lnTo>
                  <a:pt x="118" y="206"/>
                </a:lnTo>
                <a:close/>
                <a:moveTo>
                  <a:pt x="268" y="183"/>
                </a:moveTo>
                <a:cubicBezTo>
                  <a:pt x="230" y="183"/>
                  <a:pt x="200" y="152"/>
                  <a:pt x="200" y="115"/>
                </a:cubicBezTo>
                <a:cubicBezTo>
                  <a:pt x="200" y="77"/>
                  <a:pt x="230" y="46"/>
                  <a:pt x="268" y="46"/>
                </a:cubicBezTo>
                <a:cubicBezTo>
                  <a:pt x="306" y="46"/>
                  <a:pt x="337" y="77"/>
                  <a:pt x="337" y="115"/>
                </a:cubicBezTo>
                <a:cubicBezTo>
                  <a:pt x="337" y="152"/>
                  <a:pt x="306" y="183"/>
                  <a:pt x="268" y="183"/>
                </a:cubicBez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0" name="ExtraShape19">
            <a:extLst>
              <a:ext uri="{FF2B5EF4-FFF2-40B4-BE49-F238E27FC236}">
                <a16:creationId xmlns:a14="http://schemas.microsoft.com/office/drawing/2010/main" xmlns:p14="http://schemas.microsoft.com/office/powerpoint/2010/main" xmlns:a16="http://schemas.microsoft.com/office/drawing/2014/main" xmlns:lc="http://schemas.openxmlformats.org/drawingml/2006/lockedCanvas" xmlns="" id="{6E46E992-BFC6-42AE-ACE1-C8A7A8ED6D3D}"/>
              </a:ext>
            </a:extLst>
          </p:cNvPr>
          <p:cNvSpPr>
            <a:spLocks/>
          </p:cNvSpPr>
          <p:nvPr/>
        </p:nvSpPr>
        <p:spPr bwMode="auto">
          <a:xfrm>
            <a:off x="7169334" y="3823143"/>
            <a:ext cx="400447" cy="314960"/>
          </a:xfrm>
          <a:custGeom>
            <a:avLst/>
            <a:gdLst>
              <a:gd name="T0" fmla="*/ 206 w 382"/>
              <a:gd name="T1" fmla="*/ 330 h 383"/>
              <a:gd name="T2" fmla="*/ 252 w 382"/>
              <a:gd name="T3" fmla="*/ 284 h 383"/>
              <a:gd name="T4" fmla="*/ 350 w 382"/>
              <a:gd name="T5" fmla="*/ 383 h 383"/>
              <a:gd name="T6" fmla="*/ 382 w 382"/>
              <a:gd name="T7" fmla="*/ 350 h 383"/>
              <a:gd name="T8" fmla="*/ 284 w 382"/>
              <a:gd name="T9" fmla="*/ 252 h 383"/>
              <a:gd name="T10" fmla="*/ 330 w 382"/>
              <a:gd name="T11" fmla="*/ 206 h 383"/>
              <a:gd name="T12" fmla="*/ 228 w 382"/>
              <a:gd name="T13" fmla="*/ 104 h 383"/>
              <a:gd name="T14" fmla="*/ 114 w 382"/>
              <a:gd name="T15" fmla="*/ 0 h 383"/>
              <a:gd name="T16" fmla="*/ 0 w 382"/>
              <a:gd name="T17" fmla="*/ 115 h 383"/>
              <a:gd name="T18" fmla="*/ 104 w 382"/>
              <a:gd name="T19" fmla="*/ 228 h 383"/>
              <a:gd name="T20" fmla="*/ 206 w 382"/>
              <a:gd name="T21" fmla="*/ 330 h 383"/>
              <a:gd name="T22" fmla="*/ 206 w 382"/>
              <a:gd name="T23" fmla="*/ 265 h 383"/>
              <a:gd name="T24" fmla="*/ 160 w 382"/>
              <a:gd name="T25" fmla="*/ 219 h 383"/>
              <a:gd name="T26" fmla="*/ 219 w 382"/>
              <a:gd name="T27" fmla="*/ 160 h 383"/>
              <a:gd name="T28" fmla="*/ 265 w 382"/>
              <a:gd name="T29" fmla="*/ 206 h 383"/>
              <a:gd name="T30" fmla="*/ 206 w 382"/>
              <a:gd name="T31" fmla="*/ 265 h 383"/>
              <a:gd name="T32" fmla="*/ 46 w 382"/>
              <a:gd name="T33" fmla="*/ 115 h 383"/>
              <a:gd name="T34" fmla="*/ 114 w 382"/>
              <a:gd name="T35" fmla="*/ 46 h 383"/>
              <a:gd name="T36" fmla="*/ 183 w 382"/>
              <a:gd name="T37" fmla="*/ 115 h 383"/>
              <a:gd name="T38" fmla="*/ 114 w 382"/>
              <a:gd name="T39" fmla="*/ 183 h 383"/>
              <a:gd name="T40" fmla="*/ 46 w 382"/>
              <a:gd name="T41" fmla="*/ 115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2" h="383">
                <a:moveTo>
                  <a:pt x="206" y="330"/>
                </a:moveTo>
                <a:cubicBezTo>
                  <a:pt x="252" y="284"/>
                  <a:pt x="252" y="284"/>
                  <a:pt x="252" y="284"/>
                </a:cubicBezTo>
                <a:cubicBezTo>
                  <a:pt x="350" y="383"/>
                  <a:pt x="350" y="383"/>
                  <a:pt x="350" y="383"/>
                </a:cubicBezTo>
                <a:cubicBezTo>
                  <a:pt x="382" y="350"/>
                  <a:pt x="382" y="350"/>
                  <a:pt x="382" y="350"/>
                </a:cubicBezTo>
                <a:cubicBezTo>
                  <a:pt x="284" y="252"/>
                  <a:pt x="284" y="252"/>
                  <a:pt x="284" y="252"/>
                </a:cubicBezTo>
                <a:cubicBezTo>
                  <a:pt x="330" y="206"/>
                  <a:pt x="330" y="206"/>
                  <a:pt x="330" y="206"/>
                </a:cubicBezTo>
                <a:cubicBezTo>
                  <a:pt x="228" y="104"/>
                  <a:pt x="228" y="104"/>
                  <a:pt x="228" y="104"/>
                </a:cubicBezTo>
                <a:cubicBezTo>
                  <a:pt x="222" y="46"/>
                  <a:pt x="174" y="0"/>
                  <a:pt x="114" y="0"/>
                </a:cubicBezTo>
                <a:cubicBezTo>
                  <a:pt x="51" y="0"/>
                  <a:pt x="0" y="51"/>
                  <a:pt x="0" y="115"/>
                </a:cubicBezTo>
                <a:cubicBezTo>
                  <a:pt x="0" y="174"/>
                  <a:pt x="46" y="223"/>
                  <a:pt x="104" y="228"/>
                </a:cubicBezTo>
                <a:lnTo>
                  <a:pt x="206" y="330"/>
                </a:lnTo>
                <a:close/>
                <a:moveTo>
                  <a:pt x="206" y="265"/>
                </a:moveTo>
                <a:cubicBezTo>
                  <a:pt x="160" y="219"/>
                  <a:pt x="160" y="219"/>
                  <a:pt x="160" y="219"/>
                </a:cubicBezTo>
                <a:cubicBezTo>
                  <a:pt x="186" y="208"/>
                  <a:pt x="208" y="187"/>
                  <a:pt x="219" y="160"/>
                </a:cubicBezTo>
                <a:cubicBezTo>
                  <a:pt x="265" y="206"/>
                  <a:pt x="265" y="206"/>
                  <a:pt x="265" y="206"/>
                </a:cubicBezTo>
                <a:lnTo>
                  <a:pt x="206" y="265"/>
                </a:lnTo>
                <a:close/>
                <a:moveTo>
                  <a:pt x="46" y="115"/>
                </a:moveTo>
                <a:cubicBezTo>
                  <a:pt x="46" y="77"/>
                  <a:pt x="76" y="46"/>
                  <a:pt x="114" y="46"/>
                </a:cubicBezTo>
                <a:cubicBezTo>
                  <a:pt x="152" y="46"/>
                  <a:pt x="183" y="77"/>
                  <a:pt x="183" y="115"/>
                </a:cubicBezTo>
                <a:cubicBezTo>
                  <a:pt x="183" y="152"/>
                  <a:pt x="152" y="183"/>
                  <a:pt x="114" y="183"/>
                </a:cubicBezTo>
                <a:cubicBezTo>
                  <a:pt x="76" y="183"/>
                  <a:pt x="46" y="152"/>
                  <a:pt x="46" y="115"/>
                </a:cubicBez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cxnSp>
        <p:nvCxnSpPr>
          <p:cNvPr id="111" name="line1">
            <a:extLst>
              <a:ext uri="{FF2B5EF4-FFF2-40B4-BE49-F238E27FC236}">
                <a16:creationId xmlns="" xmlns:lc="http://schemas.openxmlformats.org/drawingml/2006/lockedCanvas" xmlns:a16="http://schemas.microsoft.com/office/drawing/2014/main" xmlns:p14="http://schemas.microsoft.com/office/powerpoint/2010/main" id="{E3D17A3A-1D14-4DF6-AA39-D4D2DDD1B957}"/>
              </a:ext>
            </a:extLst>
          </p:cNvPr>
          <p:cNvCxnSpPr>
            <a:cxnSpLocks/>
          </p:cNvCxnSpPr>
          <p:nvPr/>
        </p:nvCxnSpPr>
        <p:spPr>
          <a:xfrm flipH="1">
            <a:off x="3181357" y="3927682"/>
            <a:ext cx="2481801" cy="5374"/>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40937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3 CuadroTexto">
            <a:extLst>
              <a:ext uri="{FF2B5EF4-FFF2-40B4-BE49-F238E27FC236}">
                <a16:creationId xmlns:a16="http://schemas.microsoft.com/office/drawing/2014/main" xmlns="" id="{557B0A98-3CC7-4B83-9E15-A9DBB2B0A3CF}"/>
              </a:ext>
            </a:extLst>
          </p:cNvPr>
          <p:cNvSpPr txBox="1"/>
          <p:nvPr/>
        </p:nvSpPr>
        <p:spPr>
          <a:xfrm>
            <a:off x="983909" y="264967"/>
            <a:ext cx="2158969" cy="400110"/>
          </a:xfrm>
          <a:prstGeom prst="rect">
            <a:avLst/>
          </a:prstGeom>
          <a:noFill/>
        </p:spPr>
        <p:txBody>
          <a:bodyPr wrap="square" rtlCol="0">
            <a:spAutoFit/>
          </a:bodyPr>
          <a:lstStyle/>
          <a:p>
            <a:pPr algn="ctr"/>
            <a:r>
              <a:rPr lang="es-MX" sz="2000" b="1" dirty="0">
                <a:latin typeface="Andalus" panose="02020603050405020304" pitchFamily="18" charset="-78"/>
                <a:cs typeface="Andalus" panose="02020603050405020304" pitchFamily="18" charset="-78"/>
              </a:rPr>
              <a:t>RESULTADOS</a:t>
            </a:r>
          </a:p>
        </p:txBody>
      </p:sp>
      <p:sp>
        <p:nvSpPr>
          <p:cNvPr id="3" name="Freeform 32">
            <a:extLst>
              <a:ext uri="{FF2B5EF4-FFF2-40B4-BE49-F238E27FC236}">
                <a16:creationId xmlns:a16="http://schemas.microsoft.com/office/drawing/2014/main" xmlns="" id="{36E9C579-6920-45DD-B885-396EC0DBDC64}"/>
              </a:ext>
            </a:extLst>
          </p:cNvPr>
          <p:cNvSpPr>
            <a:spLocks/>
          </p:cNvSpPr>
          <p:nvPr/>
        </p:nvSpPr>
        <p:spPr bwMode="auto">
          <a:xfrm rot="10800000">
            <a:off x="1142694" y="513337"/>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p:spPr>
        <p:txBody>
          <a:bodyPr anchor="ctr"/>
          <a:lstStyle/>
          <a:p>
            <a:pPr algn="ctr"/>
            <a:endParaRPr/>
          </a:p>
        </p:txBody>
      </p:sp>
      <p:sp>
        <p:nvSpPr>
          <p:cNvPr id="4" name="ExtraShape14">
            <a:extLst>
              <a:ext uri="{FF2B5EF4-FFF2-40B4-BE49-F238E27FC236}">
                <a16:creationId xmlns:a16="http://schemas.microsoft.com/office/drawing/2014/main" xmlns="" id="{54AAFA42-2024-496F-B12C-6F1D0CFA027C}"/>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a:solidFill>
                  <a:sysClr val="windowText" lastClr="000000"/>
                </a:solidFill>
                <a:latin typeface="Andalus" panose="02020603050405020304" pitchFamily="18" charset="-78"/>
                <a:cs typeface="Andalus" panose="02020603050405020304" pitchFamily="18" charset="-78"/>
              </a:rPr>
              <a:t>CAP. 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5" name="ValueShape1">
            <a:extLst>
              <a:ext uri="{FF2B5EF4-FFF2-40B4-BE49-F238E27FC236}">
                <a16:creationId xmlns:a16="http://schemas.microsoft.com/office/drawing/2014/main" xmlns="" id="{07FF5FAF-14FC-4AF8-B92C-27967B5B5156}"/>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aphicFrame>
        <p:nvGraphicFramePr>
          <p:cNvPr id="6" name="Tabla 5">
            <a:extLst>
              <a:ext uri="{FF2B5EF4-FFF2-40B4-BE49-F238E27FC236}">
                <a16:creationId xmlns:a16="http://schemas.microsoft.com/office/drawing/2014/main" xmlns="" id="{2E669303-84D6-4A22-8865-9C0C5EAC3599}"/>
              </a:ext>
            </a:extLst>
          </p:cNvPr>
          <p:cNvGraphicFramePr>
            <a:graphicFrameLocks noGrp="1"/>
          </p:cNvGraphicFramePr>
          <p:nvPr>
            <p:extLst>
              <p:ext uri="{D42A27DB-BD31-4B8C-83A1-F6EECF244321}">
                <p14:modId xmlns:p14="http://schemas.microsoft.com/office/powerpoint/2010/main" val="2320741740"/>
              </p:ext>
            </p:extLst>
          </p:nvPr>
        </p:nvGraphicFramePr>
        <p:xfrm>
          <a:off x="334566" y="2264678"/>
          <a:ext cx="3744416" cy="1611228"/>
        </p:xfrm>
        <a:graphic>
          <a:graphicData uri="http://schemas.openxmlformats.org/drawingml/2006/table">
            <a:tbl>
              <a:tblPr firstRow="1" firstCol="1" lastRow="1" bandRow="1">
                <a:tableStyleId>{5940675A-B579-460E-94D1-54222C63F5DA}</a:tableStyleId>
              </a:tblPr>
              <a:tblGrid>
                <a:gridCol w="1512168">
                  <a:extLst>
                    <a:ext uri="{9D8B030D-6E8A-4147-A177-3AD203B41FA5}">
                      <a16:colId xmlns:a16="http://schemas.microsoft.com/office/drawing/2014/main" xmlns="" val="1005618930"/>
                    </a:ext>
                  </a:extLst>
                </a:gridCol>
                <a:gridCol w="2232248">
                  <a:extLst>
                    <a:ext uri="{9D8B030D-6E8A-4147-A177-3AD203B41FA5}">
                      <a16:colId xmlns:a16="http://schemas.microsoft.com/office/drawing/2014/main" xmlns="" val="42120863"/>
                    </a:ext>
                  </a:extLst>
                </a:gridCol>
              </a:tblGrid>
              <a:tr h="0">
                <a:tc>
                  <a:txBody>
                    <a:bodyPr/>
                    <a:lstStyle/>
                    <a:p>
                      <a:pPr algn="ctr">
                        <a:spcAft>
                          <a:spcPts val="0"/>
                        </a:spcAft>
                      </a:pPr>
                      <a:r>
                        <a:rPr lang="es-EC" sz="1400" b="1" dirty="0">
                          <a:solidFill>
                            <a:sysClr val="windowText" lastClr="000000"/>
                          </a:solidFill>
                          <a:effectLst/>
                          <a:latin typeface="Andalus" panose="02020603050405020304" pitchFamily="18" charset="-78"/>
                          <a:cs typeface="Andalus" panose="02020603050405020304" pitchFamily="18" charset="-78"/>
                        </a:rPr>
                        <a:t>CONTRIBUYENTE</a:t>
                      </a:r>
                      <a:endParaRPr lang="es-EC" sz="1400" b="1"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400" b="1" dirty="0">
                          <a:solidFill>
                            <a:sysClr val="windowText" lastClr="000000"/>
                          </a:solidFill>
                          <a:effectLst/>
                          <a:latin typeface="Andalus" panose="02020603050405020304" pitchFamily="18" charset="-78"/>
                          <a:cs typeface="Andalus" panose="02020603050405020304" pitchFamily="18" charset="-78"/>
                        </a:rPr>
                        <a:t>TIPOS</a:t>
                      </a:r>
                      <a:endParaRPr lang="es-EC" sz="1400" b="1"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4189691723"/>
                  </a:ext>
                </a:extLst>
              </a:tr>
              <a:tr h="374898">
                <a:tc rowSpan="2">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Personas naturales</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Obligados a llevar contabilidad</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420522792"/>
                  </a:ext>
                </a:extLst>
              </a:tr>
              <a:tr h="466762">
                <a:tc vMerge="1">
                  <a:txBody>
                    <a:bodyPr/>
                    <a:lstStyle/>
                    <a:p>
                      <a:endParaRPr lang="es-EC"/>
                    </a:p>
                  </a:txBody>
                  <a:tcPr/>
                </a:tc>
                <a:tc>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No obligados a llevar contabilidad</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622127981"/>
                  </a:ext>
                </a:extLst>
              </a:tr>
              <a:tr h="278104">
                <a:tc rowSpan="2">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Personas jurídicas</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Publicas</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839476222"/>
                  </a:ext>
                </a:extLst>
              </a:tr>
              <a:tr h="278104">
                <a:tc vMerge="1">
                  <a:txBody>
                    <a:bodyPr/>
                    <a:lstStyle/>
                    <a:p>
                      <a:endParaRPr lang="es-EC"/>
                    </a:p>
                  </a:txBody>
                  <a:tcPr/>
                </a:tc>
                <a:tc>
                  <a:txBody>
                    <a:bodyPr/>
                    <a:lstStyle/>
                    <a:p>
                      <a:pPr algn="ctr">
                        <a:spcAft>
                          <a:spcPts val="0"/>
                        </a:spcAft>
                      </a:pPr>
                      <a:r>
                        <a:rPr lang="es-EC" sz="1200" dirty="0">
                          <a:solidFill>
                            <a:sysClr val="windowText" lastClr="000000"/>
                          </a:solidFill>
                          <a:effectLst/>
                          <a:latin typeface="Andalus" panose="02020603050405020304" pitchFamily="18" charset="-78"/>
                          <a:cs typeface="Andalus" panose="02020603050405020304" pitchFamily="18" charset="-78"/>
                        </a:rPr>
                        <a:t>Privadas</a:t>
                      </a:r>
                      <a:endParaRPr lang="es-EC" sz="1200" dirty="0">
                        <a:solidFill>
                          <a:sysClr val="windowText" lastClr="000000"/>
                        </a:solidFill>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1858764"/>
                  </a:ext>
                </a:extLst>
              </a:tr>
            </a:tbl>
          </a:graphicData>
        </a:graphic>
      </p:graphicFrame>
      <p:cxnSp>
        <p:nvCxnSpPr>
          <p:cNvPr id="7" name="line1">
            <a:extLst>
              <a:ext uri="{FF2B5EF4-FFF2-40B4-BE49-F238E27FC236}">
                <a16:creationId xmlns:a16="http://schemas.microsoft.com/office/drawing/2014/main" xmlns="" id="{69DEF7F2-F8E0-4BC5-91CF-3980120709F5}"/>
              </a:ext>
            </a:extLst>
          </p:cNvPr>
          <p:cNvCxnSpPr>
            <a:cxnSpLocks/>
          </p:cNvCxnSpPr>
          <p:nvPr/>
        </p:nvCxnSpPr>
        <p:spPr>
          <a:xfrm flipH="1">
            <a:off x="334566" y="2052701"/>
            <a:ext cx="2481801" cy="5374"/>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8" name="line1">
            <a:extLst>
              <a:ext uri="{FF2B5EF4-FFF2-40B4-BE49-F238E27FC236}">
                <a16:creationId xmlns:a16="http://schemas.microsoft.com/office/drawing/2014/main" xmlns="" id="{F2AB8F38-782D-4BA6-9D12-CA4CF26341DE}"/>
              </a:ext>
            </a:extLst>
          </p:cNvPr>
          <p:cNvCxnSpPr>
            <a:cxnSpLocks/>
          </p:cNvCxnSpPr>
          <p:nvPr/>
        </p:nvCxnSpPr>
        <p:spPr>
          <a:xfrm flipH="1">
            <a:off x="334566" y="2118452"/>
            <a:ext cx="2481801" cy="5374"/>
          </a:xfrm>
          <a:prstGeom prst="line">
            <a:avLst/>
          </a:prstGeom>
          <a:ln/>
        </p:spPr>
        <p:style>
          <a:lnRef idx="3">
            <a:schemeClr val="accent1"/>
          </a:lnRef>
          <a:fillRef idx="0">
            <a:schemeClr val="accent1"/>
          </a:fillRef>
          <a:effectRef idx="2">
            <a:schemeClr val="accent1"/>
          </a:effectRef>
          <a:fontRef idx="minor">
            <a:schemeClr val="tx1"/>
          </a:fontRef>
        </p:style>
      </p:cxnSp>
      <p:sp>
        <p:nvSpPr>
          <p:cNvPr id="10" name="CuadroTexto 9">
            <a:extLst>
              <a:ext uri="{FF2B5EF4-FFF2-40B4-BE49-F238E27FC236}">
                <a16:creationId xmlns:a16="http://schemas.microsoft.com/office/drawing/2014/main" xmlns="" id="{EC0040E0-01E9-40CD-9DF7-3504E2FCEAA6}"/>
              </a:ext>
            </a:extLst>
          </p:cNvPr>
          <p:cNvSpPr txBox="1"/>
          <p:nvPr/>
        </p:nvSpPr>
        <p:spPr>
          <a:xfrm>
            <a:off x="334566" y="1268760"/>
            <a:ext cx="2481801" cy="707886"/>
          </a:xfrm>
          <a:prstGeom prst="rect">
            <a:avLst/>
          </a:prstGeom>
          <a:noFill/>
        </p:spPr>
        <p:txBody>
          <a:bodyPr wrap="square" rtlCol="0">
            <a:spAutoFit/>
          </a:bodyPr>
          <a:lstStyle/>
          <a:p>
            <a:pPr algn="ctr"/>
            <a:r>
              <a:rPr lang="es-EC" sz="2000" b="1" dirty="0">
                <a:latin typeface="Andalus" panose="02020603050405020304" pitchFamily="18" charset="-78"/>
                <a:cs typeface="Andalus" panose="02020603050405020304" pitchFamily="18" charset="-78"/>
              </a:rPr>
              <a:t>CLASIFICACIÓN TIPO DE CONTRIBUYENTE</a:t>
            </a:r>
          </a:p>
        </p:txBody>
      </p:sp>
      <p:graphicFrame>
        <p:nvGraphicFramePr>
          <p:cNvPr id="11" name="Tabla 10">
            <a:extLst>
              <a:ext uri="{FF2B5EF4-FFF2-40B4-BE49-F238E27FC236}">
                <a16:creationId xmlns:a16="http://schemas.microsoft.com/office/drawing/2014/main" xmlns="" id="{42B0B8F6-6906-4D7C-BBF7-AF374FC212A6}"/>
              </a:ext>
            </a:extLst>
          </p:cNvPr>
          <p:cNvGraphicFramePr>
            <a:graphicFrameLocks noGrp="1"/>
          </p:cNvGraphicFramePr>
          <p:nvPr>
            <p:extLst>
              <p:ext uri="{D42A27DB-BD31-4B8C-83A1-F6EECF244321}">
                <p14:modId xmlns:p14="http://schemas.microsoft.com/office/powerpoint/2010/main" val="348099042"/>
              </p:ext>
            </p:extLst>
          </p:nvPr>
        </p:nvGraphicFramePr>
        <p:xfrm>
          <a:off x="4294584" y="642392"/>
          <a:ext cx="4176886" cy="91440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919987709"/>
                    </a:ext>
                  </a:extLst>
                </a:gridCol>
                <a:gridCol w="2088443">
                  <a:extLst>
                    <a:ext uri="{9D8B030D-6E8A-4147-A177-3AD203B41FA5}">
                      <a16:colId xmlns:a16="http://schemas.microsoft.com/office/drawing/2014/main" xmlns="" val="1741057985"/>
                    </a:ext>
                  </a:extLst>
                </a:gridCol>
              </a:tblGrid>
              <a:tr h="181742">
                <a:tc gridSpan="2">
                  <a:txBody>
                    <a:bodyPr/>
                    <a:lstStyle/>
                    <a:p>
                      <a:pPr algn="ctr">
                        <a:spcAft>
                          <a:spcPts val="0"/>
                        </a:spcAft>
                      </a:pPr>
                      <a:r>
                        <a:rPr lang="es-EC" sz="1200" dirty="0">
                          <a:effectLst/>
                          <a:latin typeface="Andalus" panose="02020603050405020304" pitchFamily="18" charset="-78"/>
                          <a:ea typeface="Calibri" panose="020F0502020204030204" pitchFamily="34" charset="0"/>
                          <a:cs typeface="Andalus" panose="02020603050405020304" pitchFamily="18" charset="-78"/>
                        </a:rPr>
                        <a:t>OBLIGADOS A LLEVAR CONTABILIDAD</a:t>
                      </a:r>
                    </a:p>
                  </a:txBody>
                  <a:tcPr marL="68580" marR="68580" marT="0" marB="0" anchor="ctr"/>
                </a:tc>
                <a:tc hMerge="1">
                  <a:txBody>
                    <a:bodyPr/>
                    <a:lstStyle/>
                    <a:p>
                      <a:pPr algn="ctr">
                        <a:spcAft>
                          <a:spcPts val="0"/>
                        </a:spcAft>
                      </a:pP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060905427"/>
                  </a:ext>
                </a:extLst>
              </a:tr>
              <a:tr h="181742">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303563"/>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Capital propio</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&gt;180.000,00</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296672747"/>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&gt;300.000,00</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657681321"/>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Costos y gastos anuales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&gt;240.000,00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114734"/>
                  </a:ext>
                </a:extLst>
              </a:tr>
            </a:tbl>
          </a:graphicData>
        </a:graphic>
      </p:graphicFrame>
      <p:graphicFrame>
        <p:nvGraphicFramePr>
          <p:cNvPr id="12" name="Tabla 11">
            <a:extLst>
              <a:ext uri="{FF2B5EF4-FFF2-40B4-BE49-F238E27FC236}">
                <a16:creationId xmlns:a16="http://schemas.microsoft.com/office/drawing/2014/main" xmlns="" id="{64DFBE44-988F-4FCC-892A-DEB7FB5E5DE6}"/>
              </a:ext>
            </a:extLst>
          </p:cNvPr>
          <p:cNvGraphicFramePr>
            <a:graphicFrameLocks noGrp="1"/>
          </p:cNvGraphicFramePr>
          <p:nvPr>
            <p:extLst>
              <p:ext uri="{D42A27DB-BD31-4B8C-83A1-F6EECF244321}">
                <p14:modId xmlns:p14="http://schemas.microsoft.com/office/powerpoint/2010/main" val="2078731545"/>
              </p:ext>
            </p:extLst>
          </p:nvPr>
        </p:nvGraphicFramePr>
        <p:xfrm>
          <a:off x="4295006" y="1728232"/>
          <a:ext cx="4176886" cy="54864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3094444896"/>
                    </a:ext>
                  </a:extLst>
                </a:gridCol>
                <a:gridCol w="2088443">
                  <a:extLst>
                    <a:ext uri="{9D8B030D-6E8A-4147-A177-3AD203B41FA5}">
                      <a16:colId xmlns:a16="http://schemas.microsoft.com/office/drawing/2014/main" xmlns="" val="1626661661"/>
                    </a:ext>
                  </a:extLst>
                </a:gridCol>
              </a:tblGrid>
              <a:tr h="182880">
                <a:tc gridSpan="2">
                  <a:txBody>
                    <a:bodyPr/>
                    <a:lstStyle/>
                    <a:p>
                      <a:pPr algn="ctr">
                        <a:spcAft>
                          <a:spcPts val="0"/>
                        </a:spcAft>
                      </a:pPr>
                      <a:r>
                        <a:rPr lang="es-EC" sz="1200" dirty="0">
                          <a:effectLst/>
                          <a:latin typeface="Andalus" panose="02020603050405020304" pitchFamily="18" charset="-78"/>
                          <a:cs typeface="Andalus" panose="02020603050405020304" pitchFamily="18" charset="-78"/>
                        </a:rPr>
                        <a:t>NO OBLIGADOS A LLEVAR CONTABILIDAD</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hMerge="1">
                  <a:txBody>
                    <a:bodyPr/>
                    <a:lstStyle/>
                    <a:p>
                      <a:pPr algn="ctr">
                        <a:spcAft>
                          <a:spcPts val="0"/>
                        </a:spcAft>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96523954"/>
                  </a:ext>
                </a:extLst>
              </a:tr>
              <a:tr h="182880">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699286776"/>
                  </a:ext>
                </a:extLst>
              </a:tr>
              <a:tr h="182880">
                <a:tc>
                  <a:txBody>
                    <a:bodyPr/>
                    <a:lstStyle/>
                    <a:p>
                      <a:pPr algn="ctr">
                        <a:spcAft>
                          <a:spcPts val="0"/>
                        </a:spcAft>
                      </a:pPr>
                      <a:r>
                        <a:rPr lang="es-EC" sz="1200" b="0">
                          <a:effectLst/>
                          <a:latin typeface="Andalus" panose="02020603050405020304" pitchFamily="18" charset="-78"/>
                          <a:cs typeface="Andalus" panose="02020603050405020304" pitchFamily="18" charset="-78"/>
                        </a:rPr>
                        <a:t>Ingresos brutos</a:t>
                      </a:r>
                      <a:endParaRPr lang="es-EC" sz="1200" b="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11.270,00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884272250"/>
                  </a:ext>
                </a:extLst>
              </a:tr>
            </a:tbl>
          </a:graphicData>
        </a:graphic>
      </p:graphicFrame>
      <p:sp>
        <p:nvSpPr>
          <p:cNvPr id="19" name="ValueText6">
            <a:extLst>
              <a:ext uri="{FF2B5EF4-FFF2-40B4-BE49-F238E27FC236}">
                <a16:creationId xmlns:a16="http://schemas.microsoft.com/office/drawing/2014/main" xmlns="" id="{40E3D5A2-552D-4CDC-9F90-A4230C56C211}"/>
              </a:ext>
            </a:extLst>
          </p:cNvPr>
          <p:cNvSpPr txBox="1"/>
          <p:nvPr/>
        </p:nvSpPr>
        <p:spPr>
          <a:xfrm>
            <a:off x="8975526" y="1196752"/>
            <a:ext cx="689991" cy="351598"/>
          </a:xfrm>
          <a:prstGeom prst="rect">
            <a:avLst/>
          </a:prstGeom>
          <a:noFill/>
        </p:spPr>
        <p:txBody>
          <a:bodyPr wrap="square" tIns="90000" rIns="0" bIns="90000" anchor="ctr" anchorCtr="0">
            <a:prstTxWarp prst="textPlain">
              <a:avLst/>
            </a:prstTxWarp>
            <a:noAutofit/>
          </a:bodyPr>
          <a:lstStyle/>
          <a:p>
            <a:pPr algn="r"/>
            <a:r>
              <a:rPr lang="en-US" sz="700" dirty="0">
                <a:solidFill>
                  <a:schemeClr val="accent4">
                    <a:lumMod val="100000"/>
                  </a:schemeClr>
                </a:solidFill>
                <a:latin typeface="Impact" panose="020B0806030902050204" pitchFamily="34" charset="0"/>
              </a:rPr>
              <a:t>SRI</a:t>
            </a:r>
          </a:p>
        </p:txBody>
      </p:sp>
      <p:cxnSp>
        <p:nvCxnSpPr>
          <p:cNvPr id="20" name="line6">
            <a:extLst>
              <a:ext uri="{FF2B5EF4-FFF2-40B4-BE49-F238E27FC236}">
                <a16:creationId xmlns:a16="http://schemas.microsoft.com/office/drawing/2014/main" xmlns="" id="{8C387920-9546-4165-AD24-120B7563EE52}"/>
              </a:ext>
            </a:extLst>
          </p:cNvPr>
          <p:cNvCxnSpPr>
            <a:cxnSpLocks/>
          </p:cNvCxnSpPr>
          <p:nvPr/>
        </p:nvCxnSpPr>
        <p:spPr>
          <a:xfrm>
            <a:off x="8471470" y="1628800"/>
            <a:ext cx="1660535" cy="0"/>
          </a:xfrm>
          <a:prstGeom prst="line">
            <a:avLst/>
          </a:prstGeom>
          <a:ln/>
        </p:spPr>
        <p:style>
          <a:lnRef idx="3">
            <a:schemeClr val="dk1"/>
          </a:lnRef>
          <a:fillRef idx="0">
            <a:schemeClr val="dk1"/>
          </a:fillRef>
          <a:effectRef idx="2">
            <a:schemeClr val="dk1"/>
          </a:effectRef>
          <a:fontRef idx="minor">
            <a:schemeClr val="tx1"/>
          </a:fontRef>
        </p:style>
      </p:cxnSp>
      <p:sp>
        <p:nvSpPr>
          <p:cNvPr id="22" name="ValueBack6">
            <a:extLst>
              <a:ext uri="{FF2B5EF4-FFF2-40B4-BE49-F238E27FC236}">
                <a16:creationId xmlns:a16="http://schemas.microsoft.com/office/drawing/2014/main" xmlns="" id="{776000DA-F07E-4E21-8DBB-9BDE3F69D9F5}"/>
              </a:ext>
            </a:extLst>
          </p:cNvPr>
          <p:cNvSpPr/>
          <p:nvPr/>
        </p:nvSpPr>
        <p:spPr bwMode="auto">
          <a:xfrm>
            <a:off x="10127654" y="1340768"/>
            <a:ext cx="575720" cy="575720"/>
          </a:xfrm>
          <a:prstGeom prst="ellipse">
            <a:avLst/>
          </a:prstGeom>
          <a:solidFill>
            <a:schemeClr val="accent4">
              <a:lumMod val="40000"/>
              <a:lumOff val="60000"/>
              <a:alpha val="53000"/>
            </a:schemeClr>
          </a:solidFill>
          <a:ln w="38100">
            <a:noFill/>
            <a:round/>
            <a:headEnd/>
            <a:tailEnd/>
          </a:ln>
        </p:spPr>
        <p:txBody>
          <a:bodyPr vert="horz" wrap="none" lIns="91440" tIns="45720" rIns="91440" bIns="45720" numCol="1" rtlCol="0" anchor="ctr" anchorCtr="1" compatLnSpc="1">
            <a:prstTxWarp prst="textNoShape">
              <a:avLst/>
            </a:prstTxWarp>
          </a:bodyPr>
          <a:lstStyle/>
          <a:p>
            <a:pPr algn="ctr"/>
            <a:r>
              <a:rPr lang="es-EC" altLang="zh-CN" sz="1600" b="1" dirty="0">
                <a:solidFill>
                  <a:schemeClr val="tx1">
                    <a:lumMod val="75000"/>
                    <a:lumOff val="25000"/>
                  </a:schemeClr>
                </a:solidFill>
                <a:latin typeface="Andalus" panose="02020603050405020304" pitchFamily="18" charset="-78"/>
                <a:cs typeface="Andalus" panose="02020603050405020304" pitchFamily="18" charset="-78"/>
              </a:rPr>
              <a:t>2018</a:t>
            </a:r>
            <a:endParaRPr lang="zh-CN" altLang="en-US" sz="1600" b="1" dirty="0">
              <a:solidFill>
                <a:schemeClr val="tx1">
                  <a:lumMod val="75000"/>
                  <a:lumOff val="25000"/>
                </a:schemeClr>
              </a:solidFill>
              <a:latin typeface="Andalus" panose="02020603050405020304" pitchFamily="18" charset="-78"/>
              <a:cs typeface="Andalus" panose="02020603050405020304" pitchFamily="18" charset="-78"/>
            </a:endParaRPr>
          </a:p>
        </p:txBody>
      </p:sp>
      <p:sp>
        <p:nvSpPr>
          <p:cNvPr id="23" name="CuadroTexto 22">
            <a:extLst>
              <a:ext uri="{FF2B5EF4-FFF2-40B4-BE49-F238E27FC236}">
                <a16:creationId xmlns:a16="http://schemas.microsoft.com/office/drawing/2014/main" xmlns="" id="{688E5336-3880-4798-B325-07121F6B9ADB}"/>
              </a:ext>
            </a:extLst>
          </p:cNvPr>
          <p:cNvSpPr txBox="1"/>
          <p:nvPr/>
        </p:nvSpPr>
        <p:spPr>
          <a:xfrm>
            <a:off x="8543478" y="1722294"/>
            <a:ext cx="1479407" cy="338554"/>
          </a:xfrm>
          <a:prstGeom prst="rect">
            <a:avLst/>
          </a:prstGeom>
          <a:noFill/>
        </p:spPr>
        <p:txBody>
          <a:bodyPr wrap="square" rtlCol="0">
            <a:spAutoFit/>
          </a:bodyPr>
          <a:lstStyle/>
          <a:p>
            <a:r>
              <a:rPr lang="es-EC" sz="1600" dirty="0">
                <a:latin typeface="Andalus" panose="02020603050405020304" pitchFamily="18" charset="-78"/>
                <a:cs typeface="Andalus" panose="02020603050405020304" pitchFamily="18" charset="-78"/>
              </a:rPr>
              <a:t>CONDICIONES</a:t>
            </a:r>
          </a:p>
        </p:txBody>
      </p:sp>
      <p:graphicFrame>
        <p:nvGraphicFramePr>
          <p:cNvPr id="25" name="Tabla 24">
            <a:extLst>
              <a:ext uri="{FF2B5EF4-FFF2-40B4-BE49-F238E27FC236}">
                <a16:creationId xmlns:a16="http://schemas.microsoft.com/office/drawing/2014/main" xmlns="" id="{1D74C758-407E-4FC0-A623-AD7E225A8F92}"/>
              </a:ext>
            </a:extLst>
          </p:cNvPr>
          <p:cNvGraphicFramePr>
            <a:graphicFrameLocks noGrp="1"/>
          </p:cNvGraphicFramePr>
          <p:nvPr>
            <p:extLst>
              <p:ext uri="{D42A27DB-BD31-4B8C-83A1-F6EECF244321}">
                <p14:modId xmlns:p14="http://schemas.microsoft.com/office/powerpoint/2010/main" val="3434887776"/>
              </p:ext>
            </p:extLst>
          </p:nvPr>
        </p:nvGraphicFramePr>
        <p:xfrm>
          <a:off x="7606952" y="2348880"/>
          <a:ext cx="4176886" cy="91440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919987709"/>
                    </a:ext>
                  </a:extLst>
                </a:gridCol>
                <a:gridCol w="2088443">
                  <a:extLst>
                    <a:ext uri="{9D8B030D-6E8A-4147-A177-3AD203B41FA5}">
                      <a16:colId xmlns:a16="http://schemas.microsoft.com/office/drawing/2014/main" xmlns="" val="1741057985"/>
                    </a:ext>
                  </a:extLst>
                </a:gridCol>
              </a:tblGrid>
              <a:tr h="181742">
                <a:tc gridSpan="2">
                  <a:txBody>
                    <a:bodyPr/>
                    <a:lstStyle/>
                    <a:p>
                      <a:pPr algn="ctr">
                        <a:spcAft>
                          <a:spcPts val="0"/>
                        </a:spcAft>
                      </a:pPr>
                      <a:r>
                        <a:rPr lang="es-EC" sz="1200" dirty="0">
                          <a:effectLst/>
                          <a:latin typeface="Andalus" panose="02020603050405020304" pitchFamily="18" charset="-78"/>
                          <a:ea typeface="Calibri" panose="020F0502020204030204" pitchFamily="34" charset="0"/>
                          <a:cs typeface="Andalus" panose="02020603050405020304" pitchFamily="18" charset="-78"/>
                        </a:rPr>
                        <a:t>OBLIGADOS A LLEVAR CONTABILIDAD</a:t>
                      </a:r>
                    </a:p>
                  </a:txBody>
                  <a:tcPr marL="68580" marR="68580" marT="0" marB="0" anchor="ctr"/>
                </a:tc>
                <a:tc hMerge="1">
                  <a:txBody>
                    <a:bodyPr/>
                    <a:lstStyle/>
                    <a:p>
                      <a:pPr algn="ctr">
                        <a:spcAft>
                          <a:spcPts val="0"/>
                        </a:spcAft>
                      </a:pP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060905427"/>
                  </a:ext>
                </a:extLst>
              </a:tr>
              <a:tr h="181742">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303563"/>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Capital propio</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&gt;101.610,00</a:t>
                      </a:r>
                    </a:p>
                  </a:txBody>
                  <a:tcPr marL="68580" marR="68580" marT="0" marB="0" anchor="ctr"/>
                </a:tc>
                <a:extLst>
                  <a:ext uri="{0D108BD9-81ED-4DB2-BD59-A6C34878D82A}">
                    <a16:rowId xmlns:a16="http://schemas.microsoft.com/office/drawing/2014/main" xmlns="" val="2296672747"/>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&gt;169.350,00</a:t>
                      </a:r>
                    </a:p>
                  </a:txBody>
                  <a:tcPr marL="68580" marR="68580" marT="0" marB="0" anchor="ctr"/>
                </a:tc>
                <a:extLst>
                  <a:ext uri="{0D108BD9-81ED-4DB2-BD59-A6C34878D82A}">
                    <a16:rowId xmlns:a16="http://schemas.microsoft.com/office/drawing/2014/main" xmlns="" val="657681321"/>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Costos y gastos anuales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&gt;135.480,00</a:t>
                      </a:r>
                    </a:p>
                  </a:txBody>
                  <a:tcPr marL="68580" marR="68580" marT="0" marB="0" anchor="ctr"/>
                </a:tc>
                <a:extLst>
                  <a:ext uri="{0D108BD9-81ED-4DB2-BD59-A6C34878D82A}">
                    <a16:rowId xmlns:a16="http://schemas.microsoft.com/office/drawing/2014/main" xmlns="" val="3198114734"/>
                  </a:ext>
                </a:extLst>
              </a:tr>
            </a:tbl>
          </a:graphicData>
        </a:graphic>
      </p:graphicFrame>
      <p:graphicFrame>
        <p:nvGraphicFramePr>
          <p:cNvPr id="26" name="Tabla 25">
            <a:extLst>
              <a:ext uri="{FF2B5EF4-FFF2-40B4-BE49-F238E27FC236}">
                <a16:creationId xmlns:a16="http://schemas.microsoft.com/office/drawing/2014/main" xmlns="" id="{97906130-8489-4306-807E-FD8C5AE5A73D}"/>
              </a:ext>
            </a:extLst>
          </p:cNvPr>
          <p:cNvGraphicFramePr>
            <a:graphicFrameLocks noGrp="1"/>
          </p:cNvGraphicFramePr>
          <p:nvPr>
            <p:extLst>
              <p:ext uri="{D42A27DB-BD31-4B8C-83A1-F6EECF244321}">
                <p14:modId xmlns:p14="http://schemas.microsoft.com/office/powerpoint/2010/main" val="1901025362"/>
              </p:ext>
            </p:extLst>
          </p:nvPr>
        </p:nvGraphicFramePr>
        <p:xfrm>
          <a:off x="7607374" y="3312408"/>
          <a:ext cx="4176464" cy="548640"/>
        </p:xfrm>
        <a:graphic>
          <a:graphicData uri="http://schemas.openxmlformats.org/drawingml/2006/table">
            <a:tbl>
              <a:tblPr firstRow="1" firstCol="1" lastRow="1" bandRow="1">
                <a:tableStyleId>{BC89EF96-8CEA-46FF-86C4-4CE0E7609802}</a:tableStyleId>
              </a:tblPr>
              <a:tblGrid>
                <a:gridCol w="2088232">
                  <a:extLst>
                    <a:ext uri="{9D8B030D-6E8A-4147-A177-3AD203B41FA5}">
                      <a16:colId xmlns:a16="http://schemas.microsoft.com/office/drawing/2014/main" xmlns="" val="3094444896"/>
                    </a:ext>
                  </a:extLst>
                </a:gridCol>
                <a:gridCol w="2088232">
                  <a:extLst>
                    <a:ext uri="{9D8B030D-6E8A-4147-A177-3AD203B41FA5}">
                      <a16:colId xmlns:a16="http://schemas.microsoft.com/office/drawing/2014/main" xmlns="" val="1626661661"/>
                    </a:ext>
                  </a:extLst>
                </a:gridCol>
              </a:tblGrid>
              <a:tr h="182880">
                <a:tc gridSpan="2">
                  <a:txBody>
                    <a:bodyPr/>
                    <a:lstStyle/>
                    <a:p>
                      <a:pPr algn="ctr">
                        <a:spcAft>
                          <a:spcPts val="0"/>
                        </a:spcAft>
                      </a:pPr>
                      <a:r>
                        <a:rPr lang="es-EC" sz="1200" dirty="0">
                          <a:effectLst/>
                          <a:latin typeface="Andalus" panose="02020603050405020304" pitchFamily="18" charset="-78"/>
                          <a:cs typeface="Andalus" panose="02020603050405020304" pitchFamily="18" charset="-78"/>
                        </a:rPr>
                        <a:t>NO OBLIGADOS A LLEVAR CONTABILIDAD</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hMerge="1">
                  <a:txBody>
                    <a:bodyPr/>
                    <a:lstStyle/>
                    <a:p>
                      <a:pPr algn="ctr">
                        <a:spcAft>
                          <a:spcPts val="0"/>
                        </a:spcAft>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96523954"/>
                  </a:ext>
                </a:extLst>
              </a:tr>
              <a:tr h="182880">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699286776"/>
                  </a:ext>
                </a:extLst>
              </a:tr>
              <a:tr h="182880">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kern="1200" dirty="0">
                          <a:solidFill>
                            <a:schemeClr val="tx1"/>
                          </a:solidFill>
                          <a:effectLst/>
                          <a:latin typeface="Andalus" panose="02020603050405020304" pitchFamily="18" charset="-78"/>
                          <a:ea typeface="+mn-ea"/>
                          <a:cs typeface="Andalus" panose="02020603050405020304" pitchFamily="18" charset="-78"/>
                        </a:rPr>
                        <a:t>11.290,00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884272250"/>
                  </a:ext>
                </a:extLst>
              </a:tr>
            </a:tbl>
          </a:graphicData>
        </a:graphic>
      </p:graphicFrame>
      <p:graphicFrame>
        <p:nvGraphicFramePr>
          <p:cNvPr id="30" name="Tabla 29">
            <a:extLst>
              <a:ext uri="{FF2B5EF4-FFF2-40B4-BE49-F238E27FC236}">
                <a16:creationId xmlns:a16="http://schemas.microsoft.com/office/drawing/2014/main" xmlns="" id="{3B2CD4A3-E4E0-43F9-B22B-406DC603A239}"/>
              </a:ext>
            </a:extLst>
          </p:cNvPr>
          <p:cNvGraphicFramePr>
            <a:graphicFrameLocks noGrp="1"/>
          </p:cNvGraphicFramePr>
          <p:nvPr>
            <p:extLst>
              <p:ext uri="{D42A27DB-BD31-4B8C-83A1-F6EECF244321}">
                <p14:modId xmlns:p14="http://schemas.microsoft.com/office/powerpoint/2010/main" val="1819308933"/>
              </p:ext>
            </p:extLst>
          </p:nvPr>
        </p:nvGraphicFramePr>
        <p:xfrm>
          <a:off x="5302696" y="4334481"/>
          <a:ext cx="4176886" cy="91440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919987709"/>
                    </a:ext>
                  </a:extLst>
                </a:gridCol>
                <a:gridCol w="2088443">
                  <a:extLst>
                    <a:ext uri="{9D8B030D-6E8A-4147-A177-3AD203B41FA5}">
                      <a16:colId xmlns:a16="http://schemas.microsoft.com/office/drawing/2014/main" xmlns="" val="1741057985"/>
                    </a:ext>
                  </a:extLst>
                </a:gridCol>
              </a:tblGrid>
              <a:tr h="181742">
                <a:tc gridSpan="2">
                  <a:txBody>
                    <a:bodyPr/>
                    <a:lstStyle/>
                    <a:p>
                      <a:pPr algn="ctr">
                        <a:spcAft>
                          <a:spcPts val="0"/>
                        </a:spcAft>
                      </a:pPr>
                      <a:r>
                        <a:rPr lang="es-EC" sz="1200" dirty="0">
                          <a:effectLst/>
                          <a:latin typeface="Andalus" panose="02020603050405020304" pitchFamily="18" charset="-78"/>
                          <a:ea typeface="Calibri" panose="020F0502020204030204" pitchFamily="34" charset="0"/>
                          <a:cs typeface="Andalus" panose="02020603050405020304" pitchFamily="18" charset="-78"/>
                        </a:rPr>
                        <a:t>OBLIGADOS A LLEVAR CONTABILIDAD</a:t>
                      </a:r>
                    </a:p>
                  </a:txBody>
                  <a:tcPr marL="68580" marR="68580" marT="0" marB="0" anchor="ctr"/>
                </a:tc>
                <a:tc hMerge="1">
                  <a:txBody>
                    <a:bodyPr/>
                    <a:lstStyle/>
                    <a:p>
                      <a:pPr algn="ctr">
                        <a:spcAft>
                          <a:spcPts val="0"/>
                        </a:spcAft>
                      </a:pP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060905427"/>
                  </a:ext>
                </a:extLst>
              </a:tr>
              <a:tr h="181742">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303563"/>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Capital propio</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&gt;100.530,00</a:t>
                      </a:r>
                    </a:p>
                  </a:txBody>
                  <a:tcPr marL="68580" marR="68580" marT="0" marB="0" anchor="ctr"/>
                </a:tc>
                <a:extLst>
                  <a:ext uri="{0D108BD9-81ED-4DB2-BD59-A6C34878D82A}">
                    <a16:rowId xmlns:a16="http://schemas.microsoft.com/office/drawing/2014/main" xmlns="" val="2296672747"/>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&gt;167.550,00</a:t>
                      </a:r>
                    </a:p>
                  </a:txBody>
                  <a:tcPr marL="68580" marR="68580" marT="0" marB="0" anchor="ctr"/>
                </a:tc>
                <a:extLst>
                  <a:ext uri="{0D108BD9-81ED-4DB2-BD59-A6C34878D82A}">
                    <a16:rowId xmlns:a16="http://schemas.microsoft.com/office/drawing/2014/main" xmlns="" val="657681321"/>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Costos y gastos anuales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&gt;134.040,00</a:t>
                      </a:r>
                    </a:p>
                  </a:txBody>
                  <a:tcPr marL="68580" marR="68580" marT="0" marB="0" anchor="ctr"/>
                </a:tc>
                <a:extLst>
                  <a:ext uri="{0D108BD9-81ED-4DB2-BD59-A6C34878D82A}">
                    <a16:rowId xmlns:a16="http://schemas.microsoft.com/office/drawing/2014/main" xmlns="" val="3198114734"/>
                  </a:ext>
                </a:extLst>
              </a:tr>
            </a:tbl>
          </a:graphicData>
        </a:graphic>
      </p:graphicFrame>
      <p:graphicFrame>
        <p:nvGraphicFramePr>
          <p:cNvPr id="31" name="Tabla 30">
            <a:extLst>
              <a:ext uri="{FF2B5EF4-FFF2-40B4-BE49-F238E27FC236}">
                <a16:creationId xmlns:a16="http://schemas.microsoft.com/office/drawing/2014/main" xmlns="" id="{9EB571A8-380F-43D8-B854-FF930E985508}"/>
              </a:ext>
            </a:extLst>
          </p:cNvPr>
          <p:cNvGraphicFramePr>
            <a:graphicFrameLocks noGrp="1"/>
          </p:cNvGraphicFramePr>
          <p:nvPr>
            <p:extLst>
              <p:ext uri="{D42A27DB-BD31-4B8C-83A1-F6EECF244321}">
                <p14:modId xmlns:p14="http://schemas.microsoft.com/office/powerpoint/2010/main" val="2992248070"/>
              </p:ext>
            </p:extLst>
          </p:nvPr>
        </p:nvGraphicFramePr>
        <p:xfrm>
          <a:off x="5303118" y="5301208"/>
          <a:ext cx="4176886" cy="54864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3094444896"/>
                    </a:ext>
                  </a:extLst>
                </a:gridCol>
                <a:gridCol w="2088443">
                  <a:extLst>
                    <a:ext uri="{9D8B030D-6E8A-4147-A177-3AD203B41FA5}">
                      <a16:colId xmlns:a16="http://schemas.microsoft.com/office/drawing/2014/main" xmlns="" val="1626661661"/>
                    </a:ext>
                  </a:extLst>
                </a:gridCol>
              </a:tblGrid>
              <a:tr h="182880">
                <a:tc gridSpan="2">
                  <a:txBody>
                    <a:bodyPr/>
                    <a:lstStyle/>
                    <a:p>
                      <a:pPr algn="ctr">
                        <a:spcAft>
                          <a:spcPts val="0"/>
                        </a:spcAft>
                      </a:pPr>
                      <a:r>
                        <a:rPr lang="es-EC" sz="1200" dirty="0">
                          <a:effectLst/>
                          <a:latin typeface="Andalus" panose="02020603050405020304" pitchFamily="18" charset="-78"/>
                          <a:cs typeface="Andalus" panose="02020603050405020304" pitchFamily="18" charset="-78"/>
                        </a:rPr>
                        <a:t>NO OBLIGADOS A LLEVAR CONTABILIDAD</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hMerge="1">
                  <a:txBody>
                    <a:bodyPr/>
                    <a:lstStyle/>
                    <a:p>
                      <a:pPr algn="ctr">
                        <a:spcAft>
                          <a:spcPts val="0"/>
                        </a:spcAft>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96523954"/>
                  </a:ext>
                </a:extLst>
              </a:tr>
              <a:tr h="182880">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699286776"/>
                  </a:ext>
                </a:extLst>
              </a:tr>
              <a:tr h="182880">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Times New Roman" panose="02020603050405020304" pitchFamily="18" charset="0"/>
                          <a:ea typeface="Calibri" panose="020F0502020204030204" pitchFamily="34" charset="0"/>
                          <a:cs typeface="Times New Roman" panose="02020603050405020304" pitchFamily="18" charset="0"/>
                        </a:rPr>
                        <a:t>11.170,00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84272250"/>
                  </a:ext>
                </a:extLst>
              </a:tr>
            </a:tbl>
          </a:graphicData>
        </a:graphic>
      </p:graphicFrame>
      <p:sp>
        <p:nvSpPr>
          <p:cNvPr id="32" name="ValueText6">
            <a:extLst>
              <a:ext uri="{FF2B5EF4-FFF2-40B4-BE49-F238E27FC236}">
                <a16:creationId xmlns:a16="http://schemas.microsoft.com/office/drawing/2014/main" xmlns="" id="{E5FBBD14-6D22-4ECB-86C6-F1DF70664FCF}"/>
              </a:ext>
            </a:extLst>
          </p:cNvPr>
          <p:cNvSpPr txBox="1"/>
          <p:nvPr/>
        </p:nvSpPr>
        <p:spPr>
          <a:xfrm>
            <a:off x="6269311" y="2830817"/>
            <a:ext cx="689991" cy="351598"/>
          </a:xfrm>
          <a:prstGeom prst="rect">
            <a:avLst/>
          </a:prstGeom>
          <a:noFill/>
        </p:spPr>
        <p:txBody>
          <a:bodyPr wrap="square" tIns="90000" rIns="0" bIns="90000" anchor="ctr" anchorCtr="0">
            <a:prstTxWarp prst="textPlain">
              <a:avLst/>
            </a:prstTxWarp>
            <a:noAutofit/>
          </a:bodyPr>
          <a:lstStyle/>
          <a:p>
            <a:pPr algn="r"/>
            <a:r>
              <a:rPr lang="en-US" sz="700" dirty="0">
                <a:solidFill>
                  <a:schemeClr val="accent4">
                    <a:lumMod val="100000"/>
                  </a:schemeClr>
                </a:solidFill>
                <a:latin typeface="Impact" panose="020B0806030902050204" pitchFamily="34" charset="0"/>
              </a:rPr>
              <a:t>SRI</a:t>
            </a:r>
          </a:p>
        </p:txBody>
      </p:sp>
      <p:cxnSp>
        <p:nvCxnSpPr>
          <p:cNvPr id="33" name="line6">
            <a:extLst>
              <a:ext uri="{FF2B5EF4-FFF2-40B4-BE49-F238E27FC236}">
                <a16:creationId xmlns:a16="http://schemas.microsoft.com/office/drawing/2014/main" xmlns="" id="{F6DB2C89-FCB8-45AC-B482-B9EF3F73043C}"/>
              </a:ext>
            </a:extLst>
          </p:cNvPr>
          <p:cNvCxnSpPr>
            <a:cxnSpLocks/>
          </p:cNvCxnSpPr>
          <p:nvPr/>
        </p:nvCxnSpPr>
        <p:spPr>
          <a:xfrm>
            <a:off x="5920263" y="3272589"/>
            <a:ext cx="1615103" cy="4496"/>
          </a:xfrm>
          <a:prstGeom prst="line">
            <a:avLst/>
          </a:prstGeom>
          <a:ln/>
        </p:spPr>
        <p:style>
          <a:lnRef idx="3">
            <a:schemeClr val="dk1"/>
          </a:lnRef>
          <a:fillRef idx="0">
            <a:schemeClr val="dk1"/>
          </a:fillRef>
          <a:effectRef idx="2">
            <a:schemeClr val="dk1"/>
          </a:effectRef>
          <a:fontRef idx="minor">
            <a:schemeClr val="tx1"/>
          </a:fontRef>
        </p:style>
      </p:cxnSp>
      <p:sp>
        <p:nvSpPr>
          <p:cNvPr id="34" name="ValueBack6">
            <a:extLst>
              <a:ext uri="{FF2B5EF4-FFF2-40B4-BE49-F238E27FC236}">
                <a16:creationId xmlns:a16="http://schemas.microsoft.com/office/drawing/2014/main" xmlns="" id="{78BFA849-03A8-4AD5-9954-7C0667EE8233}"/>
              </a:ext>
            </a:extLst>
          </p:cNvPr>
          <p:cNvSpPr/>
          <p:nvPr/>
        </p:nvSpPr>
        <p:spPr bwMode="auto">
          <a:xfrm>
            <a:off x="5375470" y="2989225"/>
            <a:ext cx="575720" cy="575720"/>
          </a:xfrm>
          <a:prstGeom prst="ellipse">
            <a:avLst/>
          </a:prstGeom>
          <a:solidFill>
            <a:schemeClr val="accent4">
              <a:lumMod val="40000"/>
              <a:lumOff val="60000"/>
              <a:alpha val="53000"/>
            </a:schemeClr>
          </a:solidFill>
          <a:ln w="38100">
            <a:noFill/>
            <a:round/>
            <a:headEnd/>
            <a:tailEnd/>
          </a:ln>
        </p:spPr>
        <p:txBody>
          <a:bodyPr vert="horz" wrap="none" lIns="91440" tIns="45720" rIns="91440" bIns="45720" numCol="1" rtlCol="0" anchor="ctr" anchorCtr="1" compatLnSpc="1">
            <a:prstTxWarp prst="textNoShape">
              <a:avLst/>
            </a:prstTxWarp>
          </a:bodyPr>
          <a:lstStyle/>
          <a:p>
            <a:pPr algn="ctr"/>
            <a:r>
              <a:rPr lang="es-EC" altLang="zh-CN" sz="1600" b="1" dirty="0">
                <a:solidFill>
                  <a:schemeClr val="tx1">
                    <a:lumMod val="75000"/>
                    <a:lumOff val="25000"/>
                  </a:schemeClr>
                </a:solidFill>
                <a:latin typeface="Andalus" panose="02020603050405020304" pitchFamily="18" charset="-78"/>
                <a:cs typeface="Andalus" panose="02020603050405020304" pitchFamily="18" charset="-78"/>
              </a:rPr>
              <a:t>2017</a:t>
            </a:r>
            <a:endParaRPr lang="zh-CN" altLang="en-US" sz="1600" b="1" dirty="0">
              <a:solidFill>
                <a:schemeClr val="tx1">
                  <a:lumMod val="75000"/>
                  <a:lumOff val="25000"/>
                </a:schemeClr>
              </a:solidFill>
              <a:latin typeface="Andalus" panose="02020603050405020304" pitchFamily="18" charset="-78"/>
              <a:cs typeface="Andalus" panose="02020603050405020304" pitchFamily="18" charset="-78"/>
            </a:endParaRPr>
          </a:p>
        </p:txBody>
      </p:sp>
      <p:sp>
        <p:nvSpPr>
          <p:cNvPr id="35" name="CuadroTexto 34">
            <a:extLst>
              <a:ext uri="{FF2B5EF4-FFF2-40B4-BE49-F238E27FC236}">
                <a16:creationId xmlns:a16="http://schemas.microsoft.com/office/drawing/2014/main" xmlns="" id="{AD40707D-051E-4248-90FB-887B0C00A640}"/>
              </a:ext>
            </a:extLst>
          </p:cNvPr>
          <p:cNvSpPr txBox="1"/>
          <p:nvPr/>
        </p:nvSpPr>
        <p:spPr>
          <a:xfrm>
            <a:off x="5983951" y="3306470"/>
            <a:ext cx="1479407" cy="338554"/>
          </a:xfrm>
          <a:prstGeom prst="rect">
            <a:avLst/>
          </a:prstGeom>
          <a:noFill/>
        </p:spPr>
        <p:txBody>
          <a:bodyPr wrap="square" rtlCol="0">
            <a:spAutoFit/>
          </a:bodyPr>
          <a:lstStyle/>
          <a:p>
            <a:r>
              <a:rPr lang="es-EC" sz="1600" dirty="0">
                <a:latin typeface="Andalus" panose="02020603050405020304" pitchFamily="18" charset="-78"/>
                <a:cs typeface="Andalus" panose="02020603050405020304" pitchFamily="18" charset="-78"/>
              </a:rPr>
              <a:t>CONDICIONES</a:t>
            </a:r>
          </a:p>
        </p:txBody>
      </p:sp>
      <p:sp>
        <p:nvSpPr>
          <p:cNvPr id="39" name="ValueText6">
            <a:extLst>
              <a:ext uri="{FF2B5EF4-FFF2-40B4-BE49-F238E27FC236}">
                <a16:creationId xmlns:a16="http://schemas.microsoft.com/office/drawing/2014/main" xmlns="" id="{CBCFCB47-2A78-4658-84BA-E3639B616D45}"/>
              </a:ext>
            </a:extLst>
          </p:cNvPr>
          <p:cNvSpPr txBox="1"/>
          <p:nvPr/>
        </p:nvSpPr>
        <p:spPr>
          <a:xfrm>
            <a:off x="10085735" y="4877602"/>
            <a:ext cx="689991" cy="351598"/>
          </a:xfrm>
          <a:prstGeom prst="rect">
            <a:avLst/>
          </a:prstGeom>
          <a:noFill/>
        </p:spPr>
        <p:txBody>
          <a:bodyPr wrap="square" tIns="90000" rIns="0" bIns="90000" anchor="ctr" anchorCtr="0">
            <a:prstTxWarp prst="textPlain">
              <a:avLst/>
            </a:prstTxWarp>
            <a:noAutofit/>
          </a:bodyPr>
          <a:lstStyle/>
          <a:p>
            <a:pPr algn="r"/>
            <a:r>
              <a:rPr lang="en-US" sz="700" dirty="0">
                <a:solidFill>
                  <a:schemeClr val="accent4">
                    <a:lumMod val="100000"/>
                  </a:schemeClr>
                </a:solidFill>
                <a:latin typeface="Impact" panose="020B0806030902050204" pitchFamily="34" charset="0"/>
              </a:rPr>
              <a:t>SRI</a:t>
            </a:r>
          </a:p>
        </p:txBody>
      </p:sp>
      <p:cxnSp>
        <p:nvCxnSpPr>
          <p:cNvPr id="40" name="line6">
            <a:extLst>
              <a:ext uri="{FF2B5EF4-FFF2-40B4-BE49-F238E27FC236}">
                <a16:creationId xmlns:a16="http://schemas.microsoft.com/office/drawing/2014/main" xmlns="" id="{05A49904-0942-4777-B257-6317CEFF257C}"/>
              </a:ext>
            </a:extLst>
          </p:cNvPr>
          <p:cNvCxnSpPr>
            <a:cxnSpLocks/>
          </p:cNvCxnSpPr>
          <p:nvPr/>
        </p:nvCxnSpPr>
        <p:spPr>
          <a:xfrm>
            <a:off x="9592671" y="5296712"/>
            <a:ext cx="1615103" cy="4496"/>
          </a:xfrm>
          <a:prstGeom prst="line">
            <a:avLst/>
          </a:prstGeom>
          <a:ln/>
        </p:spPr>
        <p:style>
          <a:lnRef idx="3">
            <a:schemeClr val="dk1"/>
          </a:lnRef>
          <a:fillRef idx="0">
            <a:schemeClr val="dk1"/>
          </a:fillRef>
          <a:effectRef idx="2">
            <a:schemeClr val="dk1"/>
          </a:effectRef>
          <a:fontRef idx="minor">
            <a:schemeClr val="tx1"/>
          </a:fontRef>
        </p:style>
      </p:cxnSp>
      <p:sp>
        <p:nvSpPr>
          <p:cNvPr id="41" name="ValueBack6">
            <a:extLst>
              <a:ext uri="{FF2B5EF4-FFF2-40B4-BE49-F238E27FC236}">
                <a16:creationId xmlns:a16="http://schemas.microsoft.com/office/drawing/2014/main" xmlns="" id="{C2A76EFC-428E-4095-A138-44FF06004926}"/>
              </a:ext>
            </a:extLst>
          </p:cNvPr>
          <p:cNvSpPr/>
          <p:nvPr/>
        </p:nvSpPr>
        <p:spPr bwMode="auto">
          <a:xfrm>
            <a:off x="11208118" y="5013520"/>
            <a:ext cx="575720" cy="575720"/>
          </a:xfrm>
          <a:prstGeom prst="ellipse">
            <a:avLst/>
          </a:prstGeom>
          <a:solidFill>
            <a:schemeClr val="accent4">
              <a:lumMod val="40000"/>
              <a:lumOff val="60000"/>
              <a:alpha val="53000"/>
            </a:schemeClr>
          </a:solidFill>
          <a:ln w="38100">
            <a:noFill/>
            <a:round/>
            <a:headEnd/>
            <a:tailEnd/>
          </a:ln>
        </p:spPr>
        <p:txBody>
          <a:bodyPr vert="horz" wrap="none" lIns="91440" tIns="45720" rIns="91440" bIns="45720" numCol="1" rtlCol="0" anchor="ctr" anchorCtr="1" compatLnSpc="1">
            <a:prstTxWarp prst="textNoShape">
              <a:avLst/>
            </a:prstTxWarp>
          </a:bodyPr>
          <a:lstStyle/>
          <a:p>
            <a:pPr algn="ctr"/>
            <a:r>
              <a:rPr lang="es-EC" altLang="zh-CN" sz="1600" b="1" dirty="0" smtClean="0">
                <a:solidFill>
                  <a:schemeClr val="tx1">
                    <a:lumMod val="75000"/>
                    <a:lumOff val="25000"/>
                  </a:schemeClr>
                </a:solidFill>
                <a:latin typeface="Andalus" panose="02020603050405020304" pitchFamily="18" charset="-78"/>
                <a:cs typeface="Andalus" panose="02020603050405020304" pitchFamily="18" charset="-78"/>
              </a:rPr>
              <a:t>2016</a:t>
            </a:r>
            <a:endParaRPr lang="zh-CN" altLang="en-US" sz="1600" b="1" dirty="0">
              <a:solidFill>
                <a:schemeClr val="tx1">
                  <a:lumMod val="75000"/>
                  <a:lumOff val="25000"/>
                </a:schemeClr>
              </a:solidFill>
              <a:latin typeface="Andalus" panose="02020603050405020304" pitchFamily="18" charset="-78"/>
              <a:cs typeface="Andalus" panose="02020603050405020304" pitchFamily="18" charset="-78"/>
            </a:endParaRPr>
          </a:p>
        </p:txBody>
      </p:sp>
      <p:sp>
        <p:nvSpPr>
          <p:cNvPr id="42" name="CuadroTexto 41">
            <a:extLst>
              <a:ext uri="{FF2B5EF4-FFF2-40B4-BE49-F238E27FC236}">
                <a16:creationId xmlns:a16="http://schemas.microsoft.com/office/drawing/2014/main" xmlns="" id="{B3587328-C12A-48D2-8B48-E9DBBD7C1670}"/>
              </a:ext>
            </a:extLst>
          </p:cNvPr>
          <p:cNvSpPr txBox="1"/>
          <p:nvPr/>
        </p:nvSpPr>
        <p:spPr>
          <a:xfrm>
            <a:off x="9656359" y="5301208"/>
            <a:ext cx="1479407" cy="338554"/>
          </a:xfrm>
          <a:prstGeom prst="rect">
            <a:avLst/>
          </a:prstGeom>
          <a:noFill/>
        </p:spPr>
        <p:txBody>
          <a:bodyPr wrap="square" rtlCol="0">
            <a:spAutoFit/>
          </a:bodyPr>
          <a:lstStyle/>
          <a:p>
            <a:r>
              <a:rPr lang="es-EC" sz="1600" dirty="0">
                <a:latin typeface="Andalus" panose="02020603050405020304" pitchFamily="18" charset="-78"/>
                <a:cs typeface="Andalus" panose="02020603050405020304" pitchFamily="18" charset="-78"/>
              </a:rPr>
              <a:t>CONDICIONES</a:t>
            </a:r>
          </a:p>
        </p:txBody>
      </p:sp>
      <p:sp>
        <p:nvSpPr>
          <p:cNvPr id="13" name="12 CuadroTexto"/>
          <p:cNvSpPr txBox="1"/>
          <p:nvPr/>
        </p:nvSpPr>
        <p:spPr>
          <a:xfrm>
            <a:off x="414911" y="4405902"/>
            <a:ext cx="3527757" cy="1077218"/>
          </a:xfrm>
          <a:prstGeom prst="rect">
            <a:avLst/>
          </a:prstGeom>
          <a:noFill/>
        </p:spPr>
        <p:txBody>
          <a:bodyPr wrap="square" rtlCol="0">
            <a:spAutoFit/>
          </a:bodyPr>
          <a:lstStyle/>
          <a:p>
            <a:pPr algn="ctr"/>
            <a:r>
              <a:rPr lang="es-MX" sz="1600" dirty="0" smtClean="0">
                <a:latin typeface="Andalus" panose="02020603050405020304" pitchFamily="18" charset="-78"/>
                <a:cs typeface="Andalus" panose="02020603050405020304" pitchFamily="18" charset="-78"/>
              </a:rPr>
              <a:t>Para analizar a las Mipymes del sector textil, se considero pertinente clasificarles de acuerdo al tipo de contribuyente  </a:t>
            </a:r>
            <a:endParaRPr lang="es-MX" sz="1600" dirty="0">
              <a:latin typeface="Andalus" panose="02020603050405020304" pitchFamily="18" charset="-78"/>
              <a:cs typeface="Andalus" panose="02020603050405020304" pitchFamily="18" charset="-78"/>
            </a:endParaRPr>
          </a:p>
        </p:txBody>
      </p:sp>
      <p:sp>
        <p:nvSpPr>
          <p:cNvPr id="14" name="13 CuadroTexto"/>
          <p:cNvSpPr txBox="1"/>
          <p:nvPr/>
        </p:nvSpPr>
        <p:spPr>
          <a:xfrm>
            <a:off x="9180401" y="251319"/>
            <a:ext cx="2500657" cy="584775"/>
          </a:xfrm>
          <a:prstGeom prst="rect">
            <a:avLst/>
          </a:prstGeom>
          <a:noFill/>
        </p:spPr>
        <p:txBody>
          <a:bodyPr wrap="square" rtlCol="0">
            <a:spAutoFit/>
          </a:bodyPr>
          <a:lstStyle/>
          <a:p>
            <a:pPr algn="ctr"/>
            <a:r>
              <a:rPr lang="es-MX" sz="1600" dirty="0" smtClean="0">
                <a:latin typeface="Andalus" panose="02020603050405020304" pitchFamily="18" charset="-78"/>
                <a:cs typeface="Andalus" panose="02020603050405020304" pitchFamily="18" charset="-78"/>
              </a:rPr>
              <a:t>Constato con la condición de ingresos brutos</a:t>
            </a:r>
            <a:endParaRPr lang="es-MX" sz="1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9246150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xmlns="" id="{5713DBA7-45B2-4D36-9F31-646A5ABEFB69}"/>
              </a:ext>
            </a:extLst>
          </p:cNvPr>
          <p:cNvGraphicFramePr>
            <a:graphicFrameLocks noGrp="1"/>
          </p:cNvGraphicFramePr>
          <p:nvPr>
            <p:extLst>
              <p:ext uri="{D42A27DB-BD31-4B8C-83A1-F6EECF244321}">
                <p14:modId xmlns:p14="http://schemas.microsoft.com/office/powerpoint/2010/main" val="432954196"/>
              </p:ext>
            </p:extLst>
          </p:nvPr>
        </p:nvGraphicFramePr>
        <p:xfrm>
          <a:off x="2566392" y="1794520"/>
          <a:ext cx="4176886" cy="91440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919987709"/>
                    </a:ext>
                  </a:extLst>
                </a:gridCol>
                <a:gridCol w="2088443">
                  <a:extLst>
                    <a:ext uri="{9D8B030D-6E8A-4147-A177-3AD203B41FA5}">
                      <a16:colId xmlns:a16="http://schemas.microsoft.com/office/drawing/2014/main" xmlns="" val="1741057985"/>
                    </a:ext>
                  </a:extLst>
                </a:gridCol>
              </a:tblGrid>
              <a:tr h="181742">
                <a:tc gridSpan="2">
                  <a:txBody>
                    <a:bodyPr/>
                    <a:lstStyle/>
                    <a:p>
                      <a:pPr algn="ctr">
                        <a:spcAft>
                          <a:spcPts val="0"/>
                        </a:spcAft>
                      </a:pPr>
                      <a:r>
                        <a:rPr lang="es-EC" sz="1200" dirty="0">
                          <a:effectLst/>
                          <a:latin typeface="Andalus" panose="02020603050405020304" pitchFamily="18" charset="-78"/>
                          <a:ea typeface="Calibri" panose="020F0502020204030204" pitchFamily="34" charset="0"/>
                          <a:cs typeface="Andalus" panose="02020603050405020304" pitchFamily="18" charset="-78"/>
                        </a:rPr>
                        <a:t>OBLIGADOS A LLEVAR CONTABILIDAD</a:t>
                      </a:r>
                    </a:p>
                  </a:txBody>
                  <a:tcPr marL="68580" marR="68580" marT="0" marB="0" anchor="ctr"/>
                </a:tc>
                <a:tc hMerge="1">
                  <a:txBody>
                    <a:bodyPr/>
                    <a:lstStyle/>
                    <a:p>
                      <a:pPr algn="ctr">
                        <a:spcAft>
                          <a:spcPts val="0"/>
                        </a:spcAft>
                      </a:pP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060905427"/>
                  </a:ext>
                </a:extLst>
              </a:tr>
              <a:tr h="181742">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303563"/>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Capital propio</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&gt;</a:t>
                      </a: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97.200,00</a:t>
                      </a:r>
                    </a:p>
                  </a:txBody>
                  <a:tcPr marL="68580" marR="68580" marT="0" marB="0" anchor="ctr"/>
                </a:tc>
                <a:extLst>
                  <a:ext uri="{0D108BD9-81ED-4DB2-BD59-A6C34878D82A}">
                    <a16:rowId xmlns:a16="http://schemas.microsoft.com/office/drawing/2014/main" xmlns="" val="2296672747"/>
                  </a:ext>
                </a:extLst>
              </a:tr>
              <a:tr h="104014">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dirty="0">
                          <a:effectLst/>
                          <a:latin typeface="Andalus" panose="02020603050405020304" pitchFamily="18" charset="-78"/>
                          <a:cs typeface="Andalus" panose="02020603050405020304" pitchFamily="18" charset="-78"/>
                        </a:rPr>
                        <a:t>&gt;162.000,00</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657681321"/>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Costos y gastos anuales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&gt;129.600,00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114734"/>
                  </a:ext>
                </a:extLst>
              </a:tr>
            </a:tbl>
          </a:graphicData>
        </a:graphic>
      </p:graphicFrame>
      <p:graphicFrame>
        <p:nvGraphicFramePr>
          <p:cNvPr id="3" name="Tabla 2">
            <a:extLst>
              <a:ext uri="{FF2B5EF4-FFF2-40B4-BE49-F238E27FC236}">
                <a16:creationId xmlns:a16="http://schemas.microsoft.com/office/drawing/2014/main" xmlns="" id="{FEA1FA2B-1C45-4203-871B-CBFBBABACC81}"/>
              </a:ext>
            </a:extLst>
          </p:cNvPr>
          <p:cNvGraphicFramePr>
            <a:graphicFrameLocks noGrp="1"/>
          </p:cNvGraphicFramePr>
          <p:nvPr>
            <p:extLst>
              <p:ext uri="{D42A27DB-BD31-4B8C-83A1-F6EECF244321}">
                <p14:modId xmlns:p14="http://schemas.microsoft.com/office/powerpoint/2010/main" val="2211574644"/>
              </p:ext>
            </p:extLst>
          </p:nvPr>
        </p:nvGraphicFramePr>
        <p:xfrm>
          <a:off x="2566814" y="2952368"/>
          <a:ext cx="4176886" cy="54864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3094444896"/>
                    </a:ext>
                  </a:extLst>
                </a:gridCol>
                <a:gridCol w="2088443">
                  <a:extLst>
                    <a:ext uri="{9D8B030D-6E8A-4147-A177-3AD203B41FA5}">
                      <a16:colId xmlns:a16="http://schemas.microsoft.com/office/drawing/2014/main" xmlns="" val="1626661661"/>
                    </a:ext>
                  </a:extLst>
                </a:gridCol>
              </a:tblGrid>
              <a:tr h="182880">
                <a:tc gridSpan="2">
                  <a:txBody>
                    <a:bodyPr/>
                    <a:lstStyle/>
                    <a:p>
                      <a:pPr algn="ctr">
                        <a:spcAft>
                          <a:spcPts val="0"/>
                        </a:spcAft>
                      </a:pPr>
                      <a:r>
                        <a:rPr lang="es-EC" sz="1200" dirty="0">
                          <a:effectLst/>
                          <a:latin typeface="Andalus" panose="02020603050405020304" pitchFamily="18" charset="-78"/>
                          <a:cs typeface="Andalus" panose="02020603050405020304" pitchFamily="18" charset="-78"/>
                        </a:rPr>
                        <a:t>NO OBLIGADOS A LLEVAR CONTABILIDAD</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hMerge="1">
                  <a:txBody>
                    <a:bodyPr/>
                    <a:lstStyle/>
                    <a:p>
                      <a:pPr algn="ctr">
                        <a:spcAft>
                          <a:spcPts val="0"/>
                        </a:spcAft>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96523954"/>
                  </a:ext>
                </a:extLst>
              </a:tr>
              <a:tr h="182880">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699286776"/>
                  </a:ext>
                </a:extLst>
              </a:tr>
              <a:tr h="182880">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Andalus" panose="02020603050405020304" pitchFamily="18" charset="-78"/>
                          <a:cs typeface="Andalus" panose="02020603050405020304" pitchFamily="18" charset="-78"/>
                        </a:rPr>
                        <a:t>10.800,00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884272250"/>
                  </a:ext>
                </a:extLst>
              </a:tr>
            </a:tbl>
          </a:graphicData>
        </a:graphic>
      </p:graphicFrame>
      <p:graphicFrame>
        <p:nvGraphicFramePr>
          <p:cNvPr id="4" name="Tabla 3">
            <a:extLst>
              <a:ext uri="{FF2B5EF4-FFF2-40B4-BE49-F238E27FC236}">
                <a16:creationId xmlns:a16="http://schemas.microsoft.com/office/drawing/2014/main" xmlns="" id="{94A9FC3B-8701-4B14-9E24-50E0F6D6BA91}"/>
              </a:ext>
            </a:extLst>
          </p:cNvPr>
          <p:cNvGraphicFramePr>
            <a:graphicFrameLocks noGrp="1"/>
          </p:cNvGraphicFramePr>
          <p:nvPr>
            <p:extLst>
              <p:ext uri="{D42A27DB-BD31-4B8C-83A1-F6EECF244321}">
                <p14:modId xmlns:p14="http://schemas.microsoft.com/office/powerpoint/2010/main" val="1979606076"/>
              </p:ext>
            </p:extLst>
          </p:nvPr>
        </p:nvGraphicFramePr>
        <p:xfrm>
          <a:off x="6166792" y="3738736"/>
          <a:ext cx="4176886" cy="914400"/>
        </p:xfrm>
        <a:graphic>
          <a:graphicData uri="http://schemas.openxmlformats.org/drawingml/2006/table">
            <a:tbl>
              <a:tblPr firstRow="1" firstCol="1" lastRow="1" bandRow="1">
                <a:tableStyleId>{BC89EF96-8CEA-46FF-86C4-4CE0E7609802}</a:tableStyleId>
              </a:tblPr>
              <a:tblGrid>
                <a:gridCol w="2088443">
                  <a:extLst>
                    <a:ext uri="{9D8B030D-6E8A-4147-A177-3AD203B41FA5}">
                      <a16:colId xmlns:a16="http://schemas.microsoft.com/office/drawing/2014/main" xmlns="" val="919987709"/>
                    </a:ext>
                  </a:extLst>
                </a:gridCol>
                <a:gridCol w="2088443">
                  <a:extLst>
                    <a:ext uri="{9D8B030D-6E8A-4147-A177-3AD203B41FA5}">
                      <a16:colId xmlns:a16="http://schemas.microsoft.com/office/drawing/2014/main" xmlns="" val="1741057985"/>
                    </a:ext>
                  </a:extLst>
                </a:gridCol>
              </a:tblGrid>
              <a:tr h="181742">
                <a:tc gridSpan="2">
                  <a:txBody>
                    <a:bodyPr/>
                    <a:lstStyle/>
                    <a:p>
                      <a:pPr algn="ctr">
                        <a:spcAft>
                          <a:spcPts val="0"/>
                        </a:spcAft>
                      </a:pPr>
                      <a:r>
                        <a:rPr lang="es-EC" sz="1200" dirty="0">
                          <a:effectLst/>
                          <a:latin typeface="Andalus" panose="02020603050405020304" pitchFamily="18" charset="-78"/>
                          <a:ea typeface="Calibri" panose="020F0502020204030204" pitchFamily="34" charset="0"/>
                          <a:cs typeface="Andalus" panose="02020603050405020304" pitchFamily="18" charset="-78"/>
                        </a:rPr>
                        <a:t>OBLIGADOS A LLEVAR CONTABILIDAD</a:t>
                      </a:r>
                    </a:p>
                  </a:txBody>
                  <a:tcPr marL="68580" marR="68580" marT="0" marB="0" anchor="ctr"/>
                </a:tc>
                <a:tc hMerge="1">
                  <a:txBody>
                    <a:bodyPr/>
                    <a:lstStyle/>
                    <a:p>
                      <a:pPr algn="ctr">
                        <a:spcAft>
                          <a:spcPts val="0"/>
                        </a:spcAft>
                      </a:pP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060905427"/>
                  </a:ext>
                </a:extLst>
              </a:tr>
              <a:tr h="181742">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3198303563"/>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Capital propio</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&gt;93.690,00</a:t>
                      </a:r>
                    </a:p>
                  </a:txBody>
                  <a:tcPr marL="68580" marR="68580" marT="0" marB="0" anchor="ctr"/>
                </a:tc>
                <a:extLst>
                  <a:ext uri="{0D108BD9-81ED-4DB2-BD59-A6C34878D82A}">
                    <a16:rowId xmlns:a16="http://schemas.microsoft.com/office/drawing/2014/main" xmlns="" val="2296672747"/>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&gt;156.150,00</a:t>
                      </a:r>
                    </a:p>
                  </a:txBody>
                  <a:tcPr marL="68580" marR="68580" marT="0" marB="0" anchor="ctr"/>
                </a:tc>
                <a:extLst>
                  <a:ext uri="{0D108BD9-81ED-4DB2-BD59-A6C34878D82A}">
                    <a16:rowId xmlns:a16="http://schemas.microsoft.com/office/drawing/2014/main" xmlns="" val="657681321"/>
                  </a:ext>
                </a:extLst>
              </a:tr>
              <a:tr h="181742">
                <a:tc>
                  <a:txBody>
                    <a:bodyPr/>
                    <a:lstStyle/>
                    <a:p>
                      <a:pPr algn="ctr">
                        <a:spcAft>
                          <a:spcPts val="0"/>
                        </a:spcAft>
                      </a:pPr>
                      <a:r>
                        <a:rPr lang="es-EC" sz="1200" b="0" dirty="0">
                          <a:effectLst/>
                          <a:latin typeface="Andalus" panose="02020603050405020304" pitchFamily="18" charset="-78"/>
                          <a:cs typeface="Andalus" panose="02020603050405020304" pitchFamily="18" charset="-78"/>
                        </a:rPr>
                        <a:t>Costos y gastos anuales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dirty="0">
                          <a:effectLst/>
                          <a:latin typeface="Times New Roman" panose="02020603050405020304" pitchFamily="18" charset="0"/>
                          <a:ea typeface="Calibri" panose="020F0502020204030204" pitchFamily="34" charset="0"/>
                          <a:cs typeface="Times New Roman" panose="02020603050405020304" pitchFamily="18" charset="0"/>
                        </a:rPr>
                        <a:t>&gt;124.920,00</a:t>
                      </a:r>
                    </a:p>
                  </a:txBody>
                  <a:tcPr marL="68580" marR="68580" marT="0" marB="0" anchor="ctr"/>
                </a:tc>
                <a:extLst>
                  <a:ext uri="{0D108BD9-81ED-4DB2-BD59-A6C34878D82A}">
                    <a16:rowId xmlns:a16="http://schemas.microsoft.com/office/drawing/2014/main" xmlns="" val="3198114734"/>
                  </a:ext>
                </a:extLst>
              </a:tr>
            </a:tbl>
          </a:graphicData>
        </a:graphic>
      </p:graphicFrame>
      <p:graphicFrame>
        <p:nvGraphicFramePr>
          <p:cNvPr id="5" name="Tabla 4">
            <a:extLst>
              <a:ext uri="{FF2B5EF4-FFF2-40B4-BE49-F238E27FC236}">
                <a16:creationId xmlns:a16="http://schemas.microsoft.com/office/drawing/2014/main" xmlns="" id="{9ED126B3-1109-4D99-9A56-227C0331E23B}"/>
              </a:ext>
            </a:extLst>
          </p:cNvPr>
          <p:cNvGraphicFramePr>
            <a:graphicFrameLocks noGrp="1"/>
          </p:cNvGraphicFramePr>
          <p:nvPr>
            <p:extLst>
              <p:ext uri="{D42A27DB-BD31-4B8C-83A1-F6EECF244321}">
                <p14:modId xmlns:p14="http://schemas.microsoft.com/office/powerpoint/2010/main" val="1501345219"/>
              </p:ext>
            </p:extLst>
          </p:nvPr>
        </p:nvGraphicFramePr>
        <p:xfrm>
          <a:off x="6167214" y="4824576"/>
          <a:ext cx="4176464" cy="548640"/>
        </p:xfrm>
        <a:graphic>
          <a:graphicData uri="http://schemas.openxmlformats.org/drawingml/2006/table">
            <a:tbl>
              <a:tblPr firstRow="1" firstCol="1" lastRow="1" bandRow="1">
                <a:tableStyleId>{BC89EF96-8CEA-46FF-86C4-4CE0E7609802}</a:tableStyleId>
              </a:tblPr>
              <a:tblGrid>
                <a:gridCol w="2088232">
                  <a:extLst>
                    <a:ext uri="{9D8B030D-6E8A-4147-A177-3AD203B41FA5}">
                      <a16:colId xmlns:a16="http://schemas.microsoft.com/office/drawing/2014/main" xmlns="" val="3094444896"/>
                    </a:ext>
                  </a:extLst>
                </a:gridCol>
                <a:gridCol w="2088232">
                  <a:extLst>
                    <a:ext uri="{9D8B030D-6E8A-4147-A177-3AD203B41FA5}">
                      <a16:colId xmlns:a16="http://schemas.microsoft.com/office/drawing/2014/main" xmlns="" val="1626661661"/>
                    </a:ext>
                  </a:extLst>
                </a:gridCol>
              </a:tblGrid>
              <a:tr h="182880">
                <a:tc gridSpan="2">
                  <a:txBody>
                    <a:bodyPr/>
                    <a:lstStyle/>
                    <a:p>
                      <a:pPr algn="ctr">
                        <a:spcAft>
                          <a:spcPts val="0"/>
                        </a:spcAft>
                      </a:pPr>
                      <a:r>
                        <a:rPr lang="es-EC" sz="1200" dirty="0">
                          <a:effectLst/>
                          <a:latin typeface="Andalus" panose="02020603050405020304" pitchFamily="18" charset="-78"/>
                          <a:cs typeface="Andalus" panose="02020603050405020304" pitchFamily="18" charset="-78"/>
                        </a:rPr>
                        <a:t>NO OBLIGADOS A LLEVAR CONTABILIDAD</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hMerge="1">
                  <a:txBody>
                    <a:bodyPr/>
                    <a:lstStyle/>
                    <a:p>
                      <a:pPr algn="ctr">
                        <a:spcAft>
                          <a:spcPts val="0"/>
                        </a:spcAft>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96523954"/>
                  </a:ext>
                </a:extLst>
              </a:tr>
              <a:tr h="182880">
                <a:tc>
                  <a:txBody>
                    <a:bodyPr/>
                    <a:lstStyle/>
                    <a:p>
                      <a:pPr algn="ctr">
                        <a:spcAft>
                          <a:spcPts val="0"/>
                        </a:spcAft>
                      </a:pPr>
                      <a:r>
                        <a:rPr lang="es-EC" sz="1200" dirty="0">
                          <a:effectLst/>
                          <a:latin typeface="Andalus" panose="02020603050405020304" pitchFamily="18" charset="-78"/>
                          <a:cs typeface="Andalus" panose="02020603050405020304" pitchFamily="18" charset="-78"/>
                        </a:rPr>
                        <a:t>CONDICIÓN</a:t>
                      </a:r>
                      <a:endParaRPr lang="es-EC" sz="120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1" dirty="0">
                          <a:effectLst/>
                          <a:latin typeface="Andalus" panose="02020603050405020304" pitchFamily="18" charset="-78"/>
                          <a:cs typeface="Andalus" panose="02020603050405020304" pitchFamily="18" charset="-78"/>
                        </a:rPr>
                        <a:t>RUBRO</a:t>
                      </a:r>
                      <a:endParaRPr lang="es-EC" sz="1200" b="1"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1699286776"/>
                  </a:ext>
                </a:extLst>
              </a:tr>
              <a:tr h="182880">
                <a:tc>
                  <a:txBody>
                    <a:bodyPr/>
                    <a:lstStyle/>
                    <a:p>
                      <a:pPr algn="ctr">
                        <a:spcAft>
                          <a:spcPts val="0"/>
                        </a:spcAft>
                      </a:pPr>
                      <a:r>
                        <a:rPr lang="es-EC" sz="1200" b="0" dirty="0">
                          <a:effectLst/>
                          <a:latin typeface="Andalus" panose="02020603050405020304" pitchFamily="18" charset="-78"/>
                          <a:cs typeface="Andalus" panose="02020603050405020304" pitchFamily="18" charset="-78"/>
                        </a:rPr>
                        <a:t>Ingresos brutos</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tc>
                  <a:txBody>
                    <a:bodyPr/>
                    <a:lstStyle/>
                    <a:p>
                      <a:pPr algn="ctr">
                        <a:spcAft>
                          <a:spcPts val="0"/>
                        </a:spcAft>
                      </a:pPr>
                      <a:r>
                        <a:rPr lang="es-EC" sz="1200" b="0" kern="1200" dirty="0">
                          <a:solidFill>
                            <a:schemeClr val="tx1"/>
                          </a:solidFill>
                          <a:effectLst/>
                          <a:latin typeface="Andalus" panose="02020603050405020304" pitchFamily="18" charset="-78"/>
                          <a:ea typeface="+mn-ea"/>
                          <a:cs typeface="Andalus" panose="02020603050405020304" pitchFamily="18" charset="-78"/>
                        </a:rPr>
                        <a:t>11.290,00</a:t>
                      </a:r>
                      <a:endParaRPr lang="es-EC" sz="1200" b="0" dirty="0">
                        <a:effectLst/>
                        <a:latin typeface="Andalus" panose="02020603050405020304" pitchFamily="18" charset="-78"/>
                        <a:ea typeface="Calibri" panose="020F0502020204030204" pitchFamily="34" charset="0"/>
                        <a:cs typeface="Andalus" panose="02020603050405020304" pitchFamily="18" charset="-78"/>
                      </a:endParaRPr>
                    </a:p>
                  </a:txBody>
                  <a:tcPr marL="68580" marR="68580" marT="0" marB="0" anchor="ctr"/>
                </a:tc>
                <a:extLst>
                  <a:ext uri="{0D108BD9-81ED-4DB2-BD59-A6C34878D82A}">
                    <a16:rowId xmlns:a16="http://schemas.microsoft.com/office/drawing/2014/main" xmlns="" val="2884272250"/>
                  </a:ext>
                </a:extLst>
              </a:tr>
            </a:tbl>
          </a:graphicData>
        </a:graphic>
      </p:graphicFrame>
      <p:sp>
        <p:nvSpPr>
          <p:cNvPr id="8" name="ValueText6">
            <a:extLst>
              <a:ext uri="{FF2B5EF4-FFF2-40B4-BE49-F238E27FC236}">
                <a16:creationId xmlns:a16="http://schemas.microsoft.com/office/drawing/2014/main" xmlns="" id="{40E3D5A2-552D-4CDC-9F90-A4230C56C211}"/>
              </a:ext>
            </a:extLst>
          </p:cNvPr>
          <p:cNvSpPr txBox="1"/>
          <p:nvPr/>
        </p:nvSpPr>
        <p:spPr>
          <a:xfrm>
            <a:off x="7205415" y="2357322"/>
            <a:ext cx="689991" cy="351598"/>
          </a:xfrm>
          <a:prstGeom prst="rect">
            <a:avLst/>
          </a:prstGeom>
          <a:noFill/>
        </p:spPr>
        <p:txBody>
          <a:bodyPr wrap="square" tIns="90000" rIns="0" bIns="90000" anchor="ctr" anchorCtr="0">
            <a:prstTxWarp prst="textPlain">
              <a:avLst/>
            </a:prstTxWarp>
            <a:noAutofit/>
          </a:bodyPr>
          <a:lstStyle/>
          <a:p>
            <a:pPr algn="r"/>
            <a:r>
              <a:rPr lang="en-US" sz="700" dirty="0">
                <a:solidFill>
                  <a:schemeClr val="accent4">
                    <a:lumMod val="100000"/>
                  </a:schemeClr>
                </a:solidFill>
                <a:latin typeface="Impact" panose="020B0806030902050204" pitchFamily="34" charset="0"/>
              </a:rPr>
              <a:t>SRI</a:t>
            </a:r>
          </a:p>
        </p:txBody>
      </p:sp>
      <p:cxnSp>
        <p:nvCxnSpPr>
          <p:cNvPr id="9" name="line6">
            <a:extLst>
              <a:ext uri="{FF2B5EF4-FFF2-40B4-BE49-F238E27FC236}">
                <a16:creationId xmlns:a16="http://schemas.microsoft.com/office/drawing/2014/main" xmlns="" id="{8C387920-9546-4165-AD24-120B7563EE52}"/>
              </a:ext>
            </a:extLst>
          </p:cNvPr>
          <p:cNvCxnSpPr>
            <a:cxnSpLocks/>
          </p:cNvCxnSpPr>
          <p:nvPr/>
        </p:nvCxnSpPr>
        <p:spPr>
          <a:xfrm>
            <a:off x="6810935" y="2780928"/>
            <a:ext cx="1660535" cy="0"/>
          </a:xfrm>
          <a:prstGeom prst="line">
            <a:avLst/>
          </a:prstGeom>
          <a:ln/>
        </p:spPr>
        <p:style>
          <a:lnRef idx="3">
            <a:schemeClr val="dk1"/>
          </a:lnRef>
          <a:fillRef idx="0">
            <a:schemeClr val="dk1"/>
          </a:fillRef>
          <a:effectRef idx="2">
            <a:schemeClr val="dk1"/>
          </a:effectRef>
          <a:fontRef idx="minor">
            <a:schemeClr val="tx1"/>
          </a:fontRef>
        </p:style>
      </p:cxnSp>
      <p:sp>
        <p:nvSpPr>
          <p:cNvPr id="10" name="ValueBack6">
            <a:extLst>
              <a:ext uri="{FF2B5EF4-FFF2-40B4-BE49-F238E27FC236}">
                <a16:creationId xmlns:a16="http://schemas.microsoft.com/office/drawing/2014/main" xmlns="" id="{776000DA-F07E-4E21-8DBB-9BDE3F69D9F5}"/>
              </a:ext>
            </a:extLst>
          </p:cNvPr>
          <p:cNvSpPr/>
          <p:nvPr/>
        </p:nvSpPr>
        <p:spPr bwMode="auto">
          <a:xfrm>
            <a:off x="8471814" y="2493240"/>
            <a:ext cx="575720" cy="575720"/>
          </a:xfrm>
          <a:prstGeom prst="ellipse">
            <a:avLst/>
          </a:prstGeom>
          <a:solidFill>
            <a:schemeClr val="accent4">
              <a:lumMod val="40000"/>
              <a:lumOff val="60000"/>
              <a:alpha val="53000"/>
            </a:schemeClr>
          </a:solidFill>
          <a:ln w="38100">
            <a:noFill/>
            <a:round/>
            <a:headEnd/>
            <a:tailEnd/>
          </a:ln>
        </p:spPr>
        <p:txBody>
          <a:bodyPr vert="horz" wrap="none" lIns="91440" tIns="45720" rIns="91440" bIns="45720" numCol="1" rtlCol="0" anchor="ctr" anchorCtr="1" compatLnSpc="1">
            <a:prstTxWarp prst="textNoShape">
              <a:avLst/>
            </a:prstTxWarp>
          </a:bodyPr>
          <a:lstStyle/>
          <a:p>
            <a:pPr algn="ctr"/>
            <a:r>
              <a:rPr lang="es-EC" altLang="zh-CN" sz="1600" b="1" dirty="0" smtClean="0">
                <a:solidFill>
                  <a:schemeClr val="tx1">
                    <a:lumMod val="75000"/>
                    <a:lumOff val="25000"/>
                  </a:schemeClr>
                </a:solidFill>
                <a:latin typeface="Andalus" panose="02020603050405020304" pitchFamily="18" charset="-78"/>
                <a:cs typeface="Andalus" panose="02020603050405020304" pitchFamily="18" charset="-78"/>
              </a:rPr>
              <a:t>2015</a:t>
            </a:r>
            <a:endParaRPr lang="zh-CN" altLang="en-US" sz="1600" b="1" dirty="0">
              <a:solidFill>
                <a:schemeClr val="tx1">
                  <a:lumMod val="75000"/>
                  <a:lumOff val="25000"/>
                </a:schemeClr>
              </a:solidFill>
              <a:latin typeface="Andalus" panose="02020603050405020304" pitchFamily="18" charset="-78"/>
              <a:cs typeface="Andalus" panose="02020603050405020304" pitchFamily="18" charset="-78"/>
            </a:endParaRPr>
          </a:p>
        </p:txBody>
      </p:sp>
      <p:sp>
        <p:nvSpPr>
          <p:cNvPr id="11" name="CuadroTexto 22">
            <a:extLst>
              <a:ext uri="{FF2B5EF4-FFF2-40B4-BE49-F238E27FC236}">
                <a16:creationId xmlns:a16="http://schemas.microsoft.com/office/drawing/2014/main" xmlns="" id="{688E5336-3880-4798-B325-07121F6B9ADB}"/>
              </a:ext>
            </a:extLst>
          </p:cNvPr>
          <p:cNvSpPr txBox="1"/>
          <p:nvPr/>
        </p:nvSpPr>
        <p:spPr>
          <a:xfrm>
            <a:off x="6848047" y="2852936"/>
            <a:ext cx="1479407" cy="338554"/>
          </a:xfrm>
          <a:prstGeom prst="rect">
            <a:avLst/>
          </a:prstGeom>
          <a:noFill/>
        </p:spPr>
        <p:txBody>
          <a:bodyPr wrap="square" rtlCol="0">
            <a:spAutoFit/>
          </a:bodyPr>
          <a:lstStyle/>
          <a:p>
            <a:r>
              <a:rPr lang="es-EC" sz="1600" dirty="0">
                <a:latin typeface="Andalus" panose="02020603050405020304" pitchFamily="18" charset="-78"/>
                <a:cs typeface="Andalus" panose="02020603050405020304" pitchFamily="18" charset="-78"/>
              </a:rPr>
              <a:t>CONDICIONES</a:t>
            </a:r>
          </a:p>
        </p:txBody>
      </p:sp>
      <p:sp>
        <p:nvSpPr>
          <p:cNvPr id="16" name="ValueText6">
            <a:extLst>
              <a:ext uri="{FF2B5EF4-FFF2-40B4-BE49-F238E27FC236}">
                <a16:creationId xmlns:a16="http://schemas.microsoft.com/office/drawing/2014/main" xmlns="" id="{40E3D5A2-552D-4CDC-9F90-A4230C56C211}"/>
              </a:ext>
            </a:extLst>
          </p:cNvPr>
          <p:cNvSpPr txBox="1"/>
          <p:nvPr/>
        </p:nvSpPr>
        <p:spPr>
          <a:xfrm>
            <a:off x="4871070" y="4301538"/>
            <a:ext cx="689991" cy="351598"/>
          </a:xfrm>
          <a:prstGeom prst="rect">
            <a:avLst/>
          </a:prstGeom>
          <a:noFill/>
        </p:spPr>
        <p:txBody>
          <a:bodyPr wrap="square" tIns="90000" rIns="0" bIns="90000" anchor="ctr" anchorCtr="0">
            <a:prstTxWarp prst="textPlain">
              <a:avLst/>
            </a:prstTxWarp>
            <a:noAutofit/>
          </a:bodyPr>
          <a:lstStyle/>
          <a:p>
            <a:pPr algn="r"/>
            <a:r>
              <a:rPr lang="en-US" sz="700" dirty="0">
                <a:solidFill>
                  <a:schemeClr val="accent4">
                    <a:lumMod val="100000"/>
                  </a:schemeClr>
                </a:solidFill>
                <a:latin typeface="Impact" panose="020B0806030902050204" pitchFamily="34" charset="0"/>
              </a:rPr>
              <a:t>SRI</a:t>
            </a:r>
          </a:p>
        </p:txBody>
      </p:sp>
      <p:cxnSp>
        <p:nvCxnSpPr>
          <p:cNvPr id="17" name="line6">
            <a:extLst>
              <a:ext uri="{FF2B5EF4-FFF2-40B4-BE49-F238E27FC236}">
                <a16:creationId xmlns:a16="http://schemas.microsoft.com/office/drawing/2014/main" xmlns="" id="{8C387920-9546-4165-AD24-120B7563EE52}"/>
              </a:ext>
            </a:extLst>
          </p:cNvPr>
          <p:cNvCxnSpPr>
            <a:cxnSpLocks/>
          </p:cNvCxnSpPr>
          <p:nvPr/>
        </p:nvCxnSpPr>
        <p:spPr>
          <a:xfrm>
            <a:off x="4362663" y="4725144"/>
            <a:ext cx="1660535" cy="0"/>
          </a:xfrm>
          <a:prstGeom prst="line">
            <a:avLst/>
          </a:prstGeom>
          <a:ln/>
        </p:spPr>
        <p:style>
          <a:lnRef idx="3">
            <a:schemeClr val="dk1"/>
          </a:lnRef>
          <a:fillRef idx="0">
            <a:schemeClr val="dk1"/>
          </a:fillRef>
          <a:effectRef idx="2">
            <a:schemeClr val="dk1"/>
          </a:effectRef>
          <a:fontRef idx="minor">
            <a:schemeClr val="tx1"/>
          </a:fontRef>
        </p:style>
      </p:cxnSp>
      <p:sp>
        <p:nvSpPr>
          <p:cNvPr id="18" name="ValueBack6">
            <a:extLst>
              <a:ext uri="{FF2B5EF4-FFF2-40B4-BE49-F238E27FC236}">
                <a16:creationId xmlns:a16="http://schemas.microsoft.com/office/drawing/2014/main" xmlns="" id="{776000DA-F07E-4E21-8DBB-9BDE3F69D9F5}"/>
              </a:ext>
            </a:extLst>
          </p:cNvPr>
          <p:cNvSpPr/>
          <p:nvPr/>
        </p:nvSpPr>
        <p:spPr bwMode="auto">
          <a:xfrm>
            <a:off x="3719286" y="4437112"/>
            <a:ext cx="575720" cy="575720"/>
          </a:xfrm>
          <a:prstGeom prst="ellipse">
            <a:avLst/>
          </a:prstGeom>
          <a:solidFill>
            <a:schemeClr val="accent4">
              <a:lumMod val="40000"/>
              <a:lumOff val="60000"/>
              <a:alpha val="53000"/>
            </a:schemeClr>
          </a:solidFill>
          <a:ln w="38100">
            <a:noFill/>
            <a:round/>
            <a:headEnd/>
            <a:tailEnd/>
          </a:ln>
        </p:spPr>
        <p:txBody>
          <a:bodyPr vert="horz" wrap="none" lIns="91440" tIns="45720" rIns="91440" bIns="45720" numCol="1" rtlCol="0" anchor="ctr" anchorCtr="1" compatLnSpc="1">
            <a:prstTxWarp prst="textNoShape">
              <a:avLst/>
            </a:prstTxWarp>
          </a:bodyPr>
          <a:lstStyle/>
          <a:p>
            <a:pPr algn="ctr"/>
            <a:r>
              <a:rPr lang="es-EC" altLang="zh-CN" sz="1600" b="1" dirty="0" smtClean="0">
                <a:solidFill>
                  <a:schemeClr val="tx1">
                    <a:lumMod val="75000"/>
                    <a:lumOff val="25000"/>
                  </a:schemeClr>
                </a:solidFill>
                <a:latin typeface="Andalus" panose="02020603050405020304" pitchFamily="18" charset="-78"/>
                <a:cs typeface="Andalus" panose="02020603050405020304" pitchFamily="18" charset="-78"/>
              </a:rPr>
              <a:t>2014</a:t>
            </a:r>
            <a:endParaRPr lang="zh-CN" altLang="en-US" sz="1600" b="1" dirty="0">
              <a:solidFill>
                <a:schemeClr val="tx1">
                  <a:lumMod val="75000"/>
                  <a:lumOff val="25000"/>
                </a:schemeClr>
              </a:solidFill>
              <a:latin typeface="Andalus" panose="02020603050405020304" pitchFamily="18" charset="-78"/>
              <a:cs typeface="Andalus" panose="02020603050405020304" pitchFamily="18" charset="-78"/>
            </a:endParaRPr>
          </a:p>
        </p:txBody>
      </p:sp>
      <p:sp>
        <p:nvSpPr>
          <p:cNvPr id="19" name="CuadroTexto 22">
            <a:extLst>
              <a:ext uri="{FF2B5EF4-FFF2-40B4-BE49-F238E27FC236}">
                <a16:creationId xmlns:a16="http://schemas.microsoft.com/office/drawing/2014/main" xmlns="" id="{688E5336-3880-4798-B325-07121F6B9ADB}"/>
              </a:ext>
            </a:extLst>
          </p:cNvPr>
          <p:cNvSpPr txBox="1"/>
          <p:nvPr/>
        </p:nvSpPr>
        <p:spPr>
          <a:xfrm>
            <a:off x="4471783" y="4725144"/>
            <a:ext cx="1479407" cy="338554"/>
          </a:xfrm>
          <a:prstGeom prst="rect">
            <a:avLst/>
          </a:prstGeom>
          <a:noFill/>
        </p:spPr>
        <p:txBody>
          <a:bodyPr wrap="square" rtlCol="0">
            <a:spAutoFit/>
          </a:bodyPr>
          <a:lstStyle/>
          <a:p>
            <a:r>
              <a:rPr lang="es-EC" sz="1600" dirty="0">
                <a:latin typeface="Andalus" panose="02020603050405020304" pitchFamily="18" charset="-78"/>
                <a:cs typeface="Andalus" panose="02020603050405020304" pitchFamily="18" charset="-78"/>
              </a:rPr>
              <a:t>CONDICIONES</a:t>
            </a:r>
          </a:p>
        </p:txBody>
      </p:sp>
      <p:sp>
        <p:nvSpPr>
          <p:cNvPr id="24" name="53 CuadroTexto">
            <a:extLst>
              <a:ext uri="{FF2B5EF4-FFF2-40B4-BE49-F238E27FC236}">
                <a16:creationId xmlns:a16="http://schemas.microsoft.com/office/drawing/2014/main" xmlns="" id="{557B0A98-3CC7-4B83-9E15-A9DBB2B0A3CF}"/>
              </a:ext>
            </a:extLst>
          </p:cNvPr>
          <p:cNvSpPr txBox="1"/>
          <p:nvPr/>
        </p:nvSpPr>
        <p:spPr>
          <a:xfrm>
            <a:off x="983909" y="264967"/>
            <a:ext cx="2158969" cy="400110"/>
          </a:xfrm>
          <a:prstGeom prst="rect">
            <a:avLst/>
          </a:prstGeom>
          <a:noFill/>
        </p:spPr>
        <p:txBody>
          <a:bodyPr wrap="square" rtlCol="0">
            <a:spAutoFit/>
          </a:bodyPr>
          <a:lstStyle/>
          <a:p>
            <a:pPr algn="ctr"/>
            <a:r>
              <a:rPr lang="es-MX" sz="2000" b="1" dirty="0">
                <a:latin typeface="Andalus" panose="02020603050405020304" pitchFamily="18" charset="-78"/>
                <a:cs typeface="Andalus" panose="02020603050405020304" pitchFamily="18" charset="-78"/>
              </a:rPr>
              <a:t>RESULTADOS</a:t>
            </a:r>
          </a:p>
        </p:txBody>
      </p:sp>
      <p:sp>
        <p:nvSpPr>
          <p:cNvPr id="25" name="Freeform 32">
            <a:extLst>
              <a:ext uri="{FF2B5EF4-FFF2-40B4-BE49-F238E27FC236}">
                <a16:creationId xmlns:a16="http://schemas.microsoft.com/office/drawing/2014/main" xmlns="" id="{36E9C579-6920-45DD-B885-396EC0DBDC64}"/>
              </a:ext>
            </a:extLst>
          </p:cNvPr>
          <p:cNvSpPr>
            <a:spLocks/>
          </p:cNvSpPr>
          <p:nvPr/>
        </p:nvSpPr>
        <p:spPr bwMode="auto">
          <a:xfrm rot="10800000">
            <a:off x="1142694" y="513337"/>
            <a:ext cx="2072192" cy="303478"/>
          </a:xfrm>
          <a:custGeom>
            <a:avLst/>
            <a:gdLst>
              <a:gd name="T0" fmla="*/ 683 w 683"/>
              <a:gd name="T1" fmla="*/ 42 h 102"/>
              <a:gd name="T2" fmla="*/ 128 w 683"/>
              <a:gd name="T3" fmla="*/ 42 h 102"/>
              <a:gd name="T4" fmla="*/ 94 w 683"/>
              <a:gd name="T5" fmla="*/ 23 h 102"/>
              <a:gd name="T6" fmla="*/ 50 w 683"/>
              <a:gd name="T7" fmla="*/ 1 h 102"/>
              <a:gd name="T8" fmla="*/ 1 w 683"/>
              <a:gd name="T9" fmla="*/ 49 h 102"/>
              <a:gd name="T10" fmla="*/ 52 w 683"/>
              <a:gd name="T11" fmla="*/ 102 h 102"/>
              <a:gd name="T12" fmla="*/ 93 w 683"/>
              <a:gd name="T13" fmla="*/ 81 h 102"/>
              <a:gd name="T14" fmla="*/ 128 w 683"/>
              <a:gd name="T15" fmla="*/ 62 h 102"/>
              <a:gd name="T16" fmla="*/ 683 w 683"/>
              <a:gd name="T17" fmla="*/ 62 h 102"/>
              <a:gd name="T18" fmla="*/ 683 w 683"/>
              <a:gd name="T19" fmla="*/ 4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102">
                <a:moveTo>
                  <a:pt x="683" y="42"/>
                </a:moveTo>
                <a:cubicBezTo>
                  <a:pt x="128" y="42"/>
                  <a:pt x="128" y="42"/>
                  <a:pt x="128" y="42"/>
                </a:cubicBezTo>
                <a:cubicBezTo>
                  <a:pt x="114" y="42"/>
                  <a:pt x="101" y="35"/>
                  <a:pt x="94" y="23"/>
                </a:cubicBezTo>
                <a:cubicBezTo>
                  <a:pt x="84" y="9"/>
                  <a:pt x="68" y="0"/>
                  <a:pt x="50" y="1"/>
                </a:cubicBezTo>
                <a:cubicBezTo>
                  <a:pt x="24" y="2"/>
                  <a:pt x="2" y="23"/>
                  <a:pt x="1" y="49"/>
                </a:cubicBezTo>
                <a:cubicBezTo>
                  <a:pt x="0" y="78"/>
                  <a:pt x="23" y="102"/>
                  <a:pt x="52" y="102"/>
                </a:cubicBezTo>
                <a:cubicBezTo>
                  <a:pt x="69" y="102"/>
                  <a:pt x="84" y="94"/>
                  <a:pt x="93" y="81"/>
                </a:cubicBezTo>
                <a:cubicBezTo>
                  <a:pt x="101" y="69"/>
                  <a:pt x="114" y="62"/>
                  <a:pt x="128" y="62"/>
                </a:cubicBezTo>
                <a:cubicBezTo>
                  <a:pt x="683" y="62"/>
                  <a:pt x="683" y="62"/>
                  <a:pt x="683" y="62"/>
                </a:cubicBezTo>
                <a:lnTo>
                  <a:pt x="683" y="42"/>
                </a:lnTo>
                <a:close/>
              </a:path>
            </a:pathLst>
          </a:custGeom>
          <a:solidFill>
            <a:srgbClr val="C1E008"/>
          </a:solidFill>
          <a:ln w="9525">
            <a:solidFill>
              <a:srgbClr val="000000"/>
            </a:solidFill>
            <a:round/>
            <a:headEnd/>
            <a:tailEnd/>
          </a:ln>
        </p:spPr>
        <p:txBody>
          <a:bodyPr anchor="ctr"/>
          <a:lstStyle/>
          <a:p>
            <a:pPr algn="ctr"/>
            <a:endParaRPr/>
          </a:p>
        </p:txBody>
      </p:sp>
      <p:sp>
        <p:nvSpPr>
          <p:cNvPr id="26" name="ExtraShape14">
            <a:extLst>
              <a:ext uri="{FF2B5EF4-FFF2-40B4-BE49-F238E27FC236}">
                <a16:creationId xmlns:a16="http://schemas.microsoft.com/office/drawing/2014/main" xmlns="" id="{54AAFA42-2024-496F-B12C-6F1D0CFA027C}"/>
              </a:ext>
            </a:extLst>
          </p:cNvPr>
          <p:cNvSpPr/>
          <p:nvPr/>
        </p:nvSpPr>
        <p:spPr>
          <a:xfrm>
            <a:off x="101241" y="188760"/>
            <a:ext cx="1080000" cy="108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b="1" dirty="0">
                <a:solidFill>
                  <a:sysClr val="windowText" lastClr="000000"/>
                </a:solidFill>
                <a:latin typeface="Andalus" panose="02020603050405020304" pitchFamily="18" charset="-78"/>
                <a:cs typeface="Andalus" panose="02020603050405020304" pitchFamily="18" charset="-78"/>
              </a:rPr>
              <a:t>CAP. 4</a:t>
            </a:r>
            <a:endParaRPr b="1" dirty="0">
              <a:solidFill>
                <a:sysClr val="windowText" lastClr="000000"/>
              </a:solidFill>
              <a:latin typeface="Andalus" panose="02020603050405020304" pitchFamily="18" charset="-78"/>
              <a:cs typeface="Andalus" panose="02020603050405020304" pitchFamily="18" charset="-78"/>
            </a:endParaRPr>
          </a:p>
        </p:txBody>
      </p:sp>
      <p:sp>
        <p:nvSpPr>
          <p:cNvPr id="27" name="ValueShape1">
            <a:extLst>
              <a:ext uri="{FF2B5EF4-FFF2-40B4-BE49-F238E27FC236}">
                <a16:creationId xmlns:a16="http://schemas.microsoft.com/office/drawing/2014/main" xmlns="" id="{07FF5FAF-14FC-4AF8-B92C-27967B5B5156}"/>
              </a:ext>
            </a:extLst>
          </p:cNvPr>
          <p:cNvSpPr/>
          <p:nvPr/>
        </p:nvSpPr>
        <p:spPr>
          <a:xfrm>
            <a:off x="101241" y="188760"/>
            <a:ext cx="1080000" cy="1080000"/>
          </a:xfrm>
          <a:prstGeom prst="blockArc">
            <a:avLst>
              <a:gd name="adj1" fmla="val 16200000"/>
              <a:gd name="adj2" fmla="val 9720000"/>
              <a:gd name="adj3" fmla="val 11194"/>
            </a:avLst>
          </a:prstGeom>
          <a:solidFill>
            <a:srgbClr val="C1E0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4607590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DIAGRAM" val="4733"/>
</p:tagLst>
</file>

<file path=ppt/tags/tag2.xml><?xml version="1.0" encoding="utf-8"?>
<p:tagLst xmlns:a="http://schemas.openxmlformats.org/drawingml/2006/main" xmlns:r="http://schemas.openxmlformats.org/officeDocument/2006/relationships" xmlns:p="http://schemas.openxmlformats.org/presentationml/2006/main">
  <p:tag name="ISLIDE.DIAGRAM" val="3251"/>
</p:tagLst>
</file>

<file path=ppt/tags/tag3.xml><?xml version="1.0" encoding="utf-8"?>
<p:tagLst xmlns:a="http://schemas.openxmlformats.org/drawingml/2006/main" xmlns:r="http://schemas.openxmlformats.org/officeDocument/2006/relationships" xmlns:p="http://schemas.openxmlformats.org/presentationml/2006/main">
  <p:tag name="ISLIDE.DIAGRAM" val="271985"/>
</p:tagLst>
</file>

<file path=ppt/tags/tag4.xml><?xml version="1.0" encoding="utf-8"?>
<p:tagLst xmlns:a="http://schemas.openxmlformats.org/drawingml/2006/main" xmlns:r="http://schemas.openxmlformats.org/officeDocument/2006/relationships" xmlns:p="http://schemas.openxmlformats.org/presentationml/2006/main">
  <p:tag name="ISLIDE.DIAGRAM" val="1363"/>
</p:tagLst>
</file>

<file path=ppt/theme/theme1.xml><?xml version="1.0" encoding="utf-8"?>
<a:theme xmlns:a="http://schemas.openxmlformats.org/drawingml/2006/main" name="Tema8">
  <a:themeElements>
    <a:clrScheme name="Personalizado 5">
      <a:dk1>
        <a:srgbClr val="000000"/>
      </a:dk1>
      <a:lt1>
        <a:srgbClr val="FFFFFF"/>
      </a:lt1>
      <a:dk2>
        <a:srgbClr val="768395"/>
      </a:dk2>
      <a:lt2>
        <a:srgbClr val="F0F0F0"/>
      </a:lt2>
      <a:accent1>
        <a:srgbClr val="DD1D29"/>
      </a:accent1>
      <a:accent2>
        <a:srgbClr val="0B1F73"/>
      </a:accent2>
      <a:accent3>
        <a:srgbClr val="EF4559"/>
      </a:accent3>
      <a:accent4>
        <a:srgbClr val="127DB9"/>
      </a:accent4>
      <a:accent5>
        <a:srgbClr val="545454"/>
      </a:accent5>
      <a:accent6>
        <a:srgbClr val="818181"/>
      </a:accent6>
      <a:hlink>
        <a:srgbClr val="4472C4"/>
      </a:hlink>
      <a:folHlink>
        <a:srgbClr val="BFBFBF"/>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5">
    <a:dk1>
      <a:srgbClr val="000000"/>
    </a:dk1>
    <a:lt1>
      <a:srgbClr val="FFFFFF"/>
    </a:lt1>
    <a:dk2>
      <a:srgbClr val="768395"/>
    </a:dk2>
    <a:lt2>
      <a:srgbClr val="F0F0F0"/>
    </a:lt2>
    <a:accent1>
      <a:srgbClr val="DD1D29"/>
    </a:accent1>
    <a:accent2>
      <a:srgbClr val="0B1F73"/>
    </a:accent2>
    <a:accent3>
      <a:srgbClr val="EF4559"/>
    </a:accent3>
    <a:accent4>
      <a:srgbClr val="127DB9"/>
    </a:accent4>
    <a:accent5>
      <a:srgbClr val="545454"/>
    </a:accent5>
    <a:accent6>
      <a:srgbClr val="818181"/>
    </a:accent6>
    <a:hlink>
      <a:srgbClr val="4472C4"/>
    </a:hlink>
    <a:folHlink>
      <a:srgbClr val="BFBFBF"/>
    </a:folHlink>
  </a:clrScheme>
</a:themeOverride>
</file>

<file path=ppt/theme/themeOverride2.xml><?xml version="1.0" encoding="utf-8"?>
<a:themeOverride xmlns:a="http://schemas.openxmlformats.org/drawingml/2006/main">
  <a:clrScheme name="Personalizado 5">
    <a:dk1>
      <a:srgbClr val="000000"/>
    </a:dk1>
    <a:lt1>
      <a:srgbClr val="FFFFFF"/>
    </a:lt1>
    <a:dk2>
      <a:srgbClr val="768395"/>
    </a:dk2>
    <a:lt2>
      <a:srgbClr val="F0F0F0"/>
    </a:lt2>
    <a:accent1>
      <a:srgbClr val="DD1D29"/>
    </a:accent1>
    <a:accent2>
      <a:srgbClr val="0B1F73"/>
    </a:accent2>
    <a:accent3>
      <a:srgbClr val="EF4559"/>
    </a:accent3>
    <a:accent4>
      <a:srgbClr val="127DB9"/>
    </a:accent4>
    <a:accent5>
      <a:srgbClr val="545454"/>
    </a:accent5>
    <a:accent6>
      <a:srgbClr val="818181"/>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Tema8</Template>
  <TotalTime>12876</TotalTime>
  <Words>3639</Words>
  <Application>Microsoft Office PowerPoint</Application>
  <PresentationFormat>Personalizado</PresentationFormat>
  <Paragraphs>1357</Paragraphs>
  <Slides>39</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1" baseType="lpstr">
      <vt:lpstr>Tema8</vt:lpstr>
      <vt:lpstr>CorelDRAW</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Ingrith Arroyo</dc:creator>
  <cp:lastModifiedBy>Eliii Aguirre</cp:lastModifiedBy>
  <cp:revision>627</cp:revision>
  <dcterms:created xsi:type="dcterms:W3CDTF">2018-06-18T02:07:28Z</dcterms:created>
  <dcterms:modified xsi:type="dcterms:W3CDTF">2019-07-24T12:59:47Z</dcterms:modified>
</cp:coreProperties>
</file>