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31"/>
  </p:notesMasterIdLst>
  <p:sldIdLst>
    <p:sldId id="330" r:id="rId2"/>
    <p:sldId id="307" r:id="rId3"/>
    <p:sldId id="281" r:id="rId4"/>
    <p:sldId id="258" r:id="rId5"/>
    <p:sldId id="325" r:id="rId6"/>
    <p:sldId id="323" r:id="rId7"/>
    <p:sldId id="328" r:id="rId8"/>
    <p:sldId id="282" r:id="rId9"/>
    <p:sldId id="283" r:id="rId10"/>
    <p:sldId id="285" r:id="rId11"/>
    <p:sldId id="284" r:id="rId12"/>
    <p:sldId id="289" r:id="rId13"/>
    <p:sldId id="290" r:id="rId14"/>
    <p:sldId id="291" r:id="rId15"/>
    <p:sldId id="311" r:id="rId16"/>
    <p:sldId id="295" r:id="rId17"/>
    <p:sldId id="296" r:id="rId18"/>
    <p:sldId id="297" r:id="rId19"/>
    <p:sldId id="298" r:id="rId20"/>
    <p:sldId id="299" r:id="rId21"/>
    <p:sldId id="310" r:id="rId22"/>
    <p:sldId id="300" r:id="rId23"/>
    <p:sldId id="313" r:id="rId24"/>
    <p:sldId id="315" r:id="rId25"/>
    <p:sldId id="314" r:id="rId26"/>
    <p:sldId id="322" r:id="rId27"/>
    <p:sldId id="327" r:id="rId28"/>
    <p:sldId id="321" r:id="rId29"/>
    <p:sldId id="32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9747"/>
  </p:normalViewPr>
  <p:slideViewPr>
    <p:cSldViewPr snapToGrid="0" snapToObjects="1">
      <p:cViewPr>
        <p:scale>
          <a:sx n="70" d="100"/>
          <a:sy n="70" d="100"/>
        </p:scale>
        <p:origin x="-1104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0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Users\andres\Desktop\modelos%20econometricos\MATRIZ%20FINA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Hoja_de_c_lculo_de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Hoja_de_c_lculo_de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\\Users\andres\Desktop\modelos%20econometricos\MATRIZ-CORREGI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RIESGO PAIS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Hoja1!$C$2:$C$73</c:f>
              <c:numCache>
                <c:formatCode>###,000</c:formatCode>
                <c:ptCount val="72"/>
                <c:pt idx="0">
                  <c:v>818</c:v>
                </c:pt>
                <c:pt idx="1">
                  <c:v>788</c:v>
                </c:pt>
                <c:pt idx="2">
                  <c:v>824</c:v>
                </c:pt>
                <c:pt idx="3">
                  <c:v>792</c:v>
                </c:pt>
                <c:pt idx="4">
                  <c:v>948</c:v>
                </c:pt>
                <c:pt idx="5">
                  <c:v>892</c:v>
                </c:pt>
                <c:pt idx="6">
                  <c:v>852</c:v>
                </c:pt>
                <c:pt idx="7">
                  <c:v>791</c:v>
                </c:pt>
                <c:pt idx="8">
                  <c:v>743</c:v>
                </c:pt>
                <c:pt idx="9">
                  <c:v>824</c:v>
                </c:pt>
                <c:pt idx="10">
                  <c:v>829</c:v>
                </c:pt>
                <c:pt idx="11">
                  <c:v>826</c:v>
                </c:pt>
                <c:pt idx="12">
                  <c:v>704</c:v>
                </c:pt>
                <c:pt idx="13">
                  <c:v>704</c:v>
                </c:pt>
                <c:pt idx="14">
                  <c:v>700</c:v>
                </c:pt>
                <c:pt idx="15">
                  <c:v>647</c:v>
                </c:pt>
                <c:pt idx="16">
                  <c:v>626</c:v>
                </c:pt>
                <c:pt idx="17">
                  <c:v>665</c:v>
                </c:pt>
                <c:pt idx="18">
                  <c:v>620</c:v>
                </c:pt>
                <c:pt idx="19">
                  <c:v>649</c:v>
                </c:pt>
                <c:pt idx="20">
                  <c:v>628</c:v>
                </c:pt>
                <c:pt idx="21">
                  <c:v>499</c:v>
                </c:pt>
                <c:pt idx="22">
                  <c:v>539</c:v>
                </c:pt>
                <c:pt idx="23">
                  <c:v>530</c:v>
                </c:pt>
                <c:pt idx="24">
                  <c:v>605</c:v>
                </c:pt>
                <c:pt idx="25">
                  <c:v>609</c:v>
                </c:pt>
                <c:pt idx="26">
                  <c:v>508</c:v>
                </c:pt>
                <c:pt idx="27">
                  <c:v>361</c:v>
                </c:pt>
                <c:pt idx="28">
                  <c:v>372</c:v>
                </c:pt>
                <c:pt idx="29">
                  <c:v>376</c:v>
                </c:pt>
                <c:pt idx="30">
                  <c:v>486</c:v>
                </c:pt>
                <c:pt idx="31">
                  <c:v>412</c:v>
                </c:pt>
                <c:pt idx="32">
                  <c:v>484</c:v>
                </c:pt>
                <c:pt idx="33">
                  <c:v>495</c:v>
                </c:pt>
                <c:pt idx="34">
                  <c:v>550</c:v>
                </c:pt>
                <c:pt idx="35">
                  <c:v>883</c:v>
                </c:pt>
                <c:pt idx="36">
                  <c:v>887</c:v>
                </c:pt>
                <c:pt idx="37">
                  <c:v>763</c:v>
                </c:pt>
                <c:pt idx="38">
                  <c:v>865</c:v>
                </c:pt>
                <c:pt idx="39">
                  <c:v>672</c:v>
                </c:pt>
                <c:pt idx="40">
                  <c:v>735</c:v>
                </c:pt>
                <c:pt idx="41">
                  <c:v>824</c:v>
                </c:pt>
                <c:pt idx="42">
                  <c:v>980</c:v>
                </c:pt>
                <c:pt idx="43">
                  <c:v>1344</c:v>
                </c:pt>
                <c:pt idx="44">
                  <c:v>1451</c:v>
                </c:pt>
                <c:pt idx="45">
                  <c:v>1252</c:v>
                </c:pt>
                <c:pt idx="46">
                  <c:v>1207</c:v>
                </c:pt>
                <c:pt idx="47">
                  <c:v>1266</c:v>
                </c:pt>
                <c:pt idx="48">
                  <c:v>1509</c:v>
                </c:pt>
                <c:pt idx="49">
                  <c:v>1391</c:v>
                </c:pt>
                <c:pt idx="50">
                  <c:v>1058</c:v>
                </c:pt>
                <c:pt idx="51">
                  <c:v>941</c:v>
                </c:pt>
                <c:pt idx="52">
                  <c:v>855</c:v>
                </c:pt>
                <c:pt idx="53">
                  <c:v>913</c:v>
                </c:pt>
                <c:pt idx="54">
                  <c:v>877</c:v>
                </c:pt>
                <c:pt idx="55">
                  <c:v>863</c:v>
                </c:pt>
                <c:pt idx="56">
                  <c:v>845</c:v>
                </c:pt>
                <c:pt idx="57">
                  <c:v>743</c:v>
                </c:pt>
                <c:pt idx="58">
                  <c:v>736</c:v>
                </c:pt>
                <c:pt idx="59">
                  <c:v>647</c:v>
                </c:pt>
                <c:pt idx="60">
                  <c:v>590</c:v>
                </c:pt>
                <c:pt idx="61">
                  <c:v>572</c:v>
                </c:pt>
                <c:pt idx="62">
                  <c:v>666</c:v>
                </c:pt>
                <c:pt idx="63">
                  <c:v>667</c:v>
                </c:pt>
                <c:pt idx="64">
                  <c:v>694</c:v>
                </c:pt>
                <c:pt idx="65">
                  <c:v>706</c:v>
                </c:pt>
                <c:pt idx="66">
                  <c:v>673</c:v>
                </c:pt>
                <c:pt idx="67">
                  <c:v>643</c:v>
                </c:pt>
                <c:pt idx="68">
                  <c:v>606</c:v>
                </c:pt>
                <c:pt idx="69">
                  <c:v>563</c:v>
                </c:pt>
                <c:pt idx="70">
                  <c:v>507</c:v>
                </c:pt>
                <c:pt idx="71">
                  <c:v>459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E8-4B35-A287-24809D398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13280"/>
        <c:axId val="106115072"/>
      </c:lineChart>
      <c:dateAx>
        <c:axId val="106113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115072"/>
        <c:crosses val="autoZero"/>
        <c:auto val="1"/>
        <c:lblOffset val="100"/>
        <c:baseTimeUnit val="months"/>
      </c:dateAx>
      <c:valAx>
        <c:axId val="10611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1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Volumen negociado/PIB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Hoja2!$A$2:$A$73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Hoja2!$B$2:$B$73</c:f>
              <c:numCache>
                <c:formatCode>_-* #,##0.00\ _€_-;\-* #,##0.00\ _€_-;_-* "-"??\ _€_-;_-@_-</c:formatCode>
                <c:ptCount val="72"/>
                <c:pt idx="0">
                  <c:v>3.9018189828699097E-2</c:v>
                </c:pt>
                <c:pt idx="1">
                  <c:v>3.5935274333454302E-2</c:v>
                </c:pt>
                <c:pt idx="2">
                  <c:v>4.5988608483204699E-2</c:v>
                </c:pt>
                <c:pt idx="3">
                  <c:v>3.8479940922487701E-2</c:v>
                </c:pt>
                <c:pt idx="4">
                  <c:v>6.2547229670812304E-2</c:v>
                </c:pt>
                <c:pt idx="5">
                  <c:v>3.7194733435045702E-2</c:v>
                </c:pt>
                <c:pt idx="6">
                  <c:v>4.1868341336025003E-2</c:v>
                </c:pt>
                <c:pt idx="7">
                  <c:v>6.0192460822591498E-2</c:v>
                </c:pt>
                <c:pt idx="8">
                  <c:v>3.9470019597016098E-2</c:v>
                </c:pt>
                <c:pt idx="9">
                  <c:v>4.1431990197715797E-2</c:v>
                </c:pt>
                <c:pt idx="10">
                  <c:v>2.9651530040663499E-2</c:v>
                </c:pt>
                <c:pt idx="11">
                  <c:v>3.9904168371412398E-2</c:v>
                </c:pt>
                <c:pt idx="12">
                  <c:v>3.14136045517538E-2</c:v>
                </c:pt>
                <c:pt idx="13">
                  <c:v>4.2188498191512297E-2</c:v>
                </c:pt>
                <c:pt idx="14">
                  <c:v>2.79677053109877E-2</c:v>
                </c:pt>
                <c:pt idx="15">
                  <c:v>2.5861869713502499E-2</c:v>
                </c:pt>
                <c:pt idx="16">
                  <c:v>3.2231322485453399E-2</c:v>
                </c:pt>
                <c:pt idx="17">
                  <c:v>5.3569718002703201E-2</c:v>
                </c:pt>
                <c:pt idx="18">
                  <c:v>5.0017299494409299E-2</c:v>
                </c:pt>
                <c:pt idx="19">
                  <c:v>4.2192925009290901E-2</c:v>
                </c:pt>
                <c:pt idx="20">
                  <c:v>3.8626968546337098E-2</c:v>
                </c:pt>
                <c:pt idx="21">
                  <c:v>4.4208142772405E-2</c:v>
                </c:pt>
                <c:pt idx="22">
                  <c:v>3.6300606935177497E-2</c:v>
                </c:pt>
                <c:pt idx="23">
                  <c:v>4.3918744941306299E-2</c:v>
                </c:pt>
                <c:pt idx="24">
                  <c:v>4.5854167344032297E-2</c:v>
                </c:pt>
                <c:pt idx="25">
                  <c:v>6.2144156017689203E-2</c:v>
                </c:pt>
                <c:pt idx="26">
                  <c:v>5.49061808295691E-2</c:v>
                </c:pt>
                <c:pt idx="27">
                  <c:v>8.5185351205091894E-2</c:v>
                </c:pt>
                <c:pt idx="28">
                  <c:v>7.7799957243549003E-2</c:v>
                </c:pt>
                <c:pt idx="29">
                  <c:v>6.30269545594771E-2</c:v>
                </c:pt>
                <c:pt idx="30">
                  <c:v>7.8093932967591997E-2</c:v>
                </c:pt>
                <c:pt idx="31">
                  <c:v>6.9674750609357003E-2</c:v>
                </c:pt>
                <c:pt idx="32">
                  <c:v>7.78283889832114E-2</c:v>
                </c:pt>
                <c:pt idx="33">
                  <c:v>5.9591087722308998E-2</c:v>
                </c:pt>
                <c:pt idx="34">
                  <c:v>0.12726328847878299</c:v>
                </c:pt>
                <c:pt idx="35">
                  <c:v>8.7121635741299802E-2</c:v>
                </c:pt>
                <c:pt idx="36">
                  <c:v>5.1099903378229401E-2</c:v>
                </c:pt>
                <c:pt idx="37">
                  <c:v>5.2105422089776199E-2</c:v>
                </c:pt>
                <c:pt idx="38">
                  <c:v>4.80901388542785E-2</c:v>
                </c:pt>
                <c:pt idx="39">
                  <c:v>5.0396851998878202E-2</c:v>
                </c:pt>
                <c:pt idx="40">
                  <c:v>3.6351158924260898E-2</c:v>
                </c:pt>
                <c:pt idx="41">
                  <c:v>6.0261748741489103E-2</c:v>
                </c:pt>
                <c:pt idx="42">
                  <c:v>3.2765123232134201E-2</c:v>
                </c:pt>
                <c:pt idx="43">
                  <c:v>4.2195423657021697E-2</c:v>
                </c:pt>
                <c:pt idx="44">
                  <c:v>5.3413055770000502E-2</c:v>
                </c:pt>
                <c:pt idx="45">
                  <c:v>4.66617594043158E-2</c:v>
                </c:pt>
                <c:pt idx="46">
                  <c:v>4.2654133793818098E-2</c:v>
                </c:pt>
                <c:pt idx="47">
                  <c:v>9.4530337591426206E-2</c:v>
                </c:pt>
                <c:pt idx="48">
                  <c:v>5.35563172155194E-2</c:v>
                </c:pt>
                <c:pt idx="49">
                  <c:v>5.8631277267214899E-2</c:v>
                </c:pt>
                <c:pt idx="50">
                  <c:v>0.15011013590463301</c:v>
                </c:pt>
                <c:pt idx="51">
                  <c:v>6.8762009753918996E-2</c:v>
                </c:pt>
                <c:pt idx="52">
                  <c:v>0.15443849019862099</c:v>
                </c:pt>
                <c:pt idx="53">
                  <c:v>8.2509920511706095E-2</c:v>
                </c:pt>
                <c:pt idx="54">
                  <c:v>6.5495850671402997E-2</c:v>
                </c:pt>
                <c:pt idx="55">
                  <c:v>7.8951815561809205E-2</c:v>
                </c:pt>
                <c:pt idx="56">
                  <c:v>9.0521480286355094E-2</c:v>
                </c:pt>
                <c:pt idx="57">
                  <c:v>6.2485488020580002E-2</c:v>
                </c:pt>
                <c:pt idx="58">
                  <c:v>6.7186658780913899E-2</c:v>
                </c:pt>
                <c:pt idx="59">
                  <c:v>6.8648104555981498E-2</c:v>
                </c:pt>
                <c:pt idx="60">
                  <c:v>4.8541921150714602E-2</c:v>
                </c:pt>
                <c:pt idx="61">
                  <c:v>4.1171771197604498E-2</c:v>
                </c:pt>
                <c:pt idx="62">
                  <c:v>8.2219504888046996E-2</c:v>
                </c:pt>
                <c:pt idx="63">
                  <c:v>4.1035626868588602E-2</c:v>
                </c:pt>
                <c:pt idx="64">
                  <c:v>5.5502694786206501E-2</c:v>
                </c:pt>
                <c:pt idx="65">
                  <c:v>7.0004488797797707E-2</c:v>
                </c:pt>
                <c:pt idx="66">
                  <c:v>6.51254114777267E-2</c:v>
                </c:pt>
                <c:pt idx="67">
                  <c:v>5.5274252276701998E-2</c:v>
                </c:pt>
                <c:pt idx="68">
                  <c:v>8.9465141470211201E-2</c:v>
                </c:pt>
                <c:pt idx="69">
                  <c:v>5.86406867199845E-2</c:v>
                </c:pt>
                <c:pt idx="70">
                  <c:v>6.0922879896939897E-2</c:v>
                </c:pt>
                <c:pt idx="71">
                  <c:v>9.2886966199721602E-2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290048"/>
        <c:axId val="112300032"/>
      </c:lineChart>
      <c:dateAx>
        <c:axId val="112290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2300032"/>
        <c:crosses val="autoZero"/>
        <c:auto val="1"/>
        <c:lblOffset val="100"/>
        <c:baseTimeUnit val="months"/>
      </c:dateAx>
      <c:valAx>
        <c:axId val="11230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229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'[MATRIZ-CORREGIDA.xlsx]Hoja2'!$B$1</c:f>
              <c:strCache>
                <c:ptCount val="1"/>
                <c:pt idx="0">
                  <c:v>Tasa de Rotación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[1]Hoja2!$A$2:$A$73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[1]Hoja2!$B$2:$B$73</c:f>
              <c:numCache>
                <c:formatCode>_(* #,##0.00_);_(* \(#,##0.00\);_(* "-"??_);_(@_)</c:formatCode>
                <c:ptCount val="72"/>
                <c:pt idx="0">
                  <c:v>4.80661042871827E-2</c:v>
                </c:pt>
                <c:pt idx="1">
                  <c:v>4.5119802441777802E-2</c:v>
                </c:pt>
                <c:pt idx="2">
                  <c:v>5.57501628662933E-2</c:v>
                </c:pt>
                <c:pt idx="3">
                  <c:v>4.6480001235505899E-2</c:v>
                </c:pt>
                <c:pt idx="4">
                  <c:v>7.4816666459805697E-2</c:v>
                </c:pt>
                <c:pt idx="5">
                  <c:v>4.4488494979225503E-2</c:v>
                </c:pt>
                <c:pt idx="6">
                  <c:v>5.3546408833758698E-2</c:v>
                </c:pt>
                <c:pt idx="7">
                  <c:v>7.42290917839004E-2</c:v>
                </c:pt>
                <c:pt idx="8">
                  <c:v>4.8902986197873199E-2</c:v>
                </c:pt>
                <c:pt idx="9">
                  <c:v>5.2662109054115301E-2</c:v>
                </c:pt>
                <c:pt idx="10">
                  <c:v>3.76466786794665E-2</c:v>
                </c:pt>
                <c:pt idx="11">
                  <c:v>5.01485810337024E-2</c:v>
                </c:pt>
                <c:pt idx="12">
                  <c:v>4.1333753096779599E-2</c:v>
                </c:pt>
                <c:pt idx="13">
                  <c:v>5.5173085850130803E-2</c:v>
                </c:pt>
                <c:pt idx="14">
                  <c:v>3.5332140979572803E-2</c:v>
                </c:pt>
                <c:pt idx="15">
                  <c:v>3.5210280762147501E-2</c:v>
                </c:pt>
                <c:pt idx="16">
                  <c:v>4.4276115389570797E-2</c:v>
                </c:pt>
                <c:pt idx="17">
                  <c:v>7.2724569018530194E-2</c:v>
                </c:pt>
                <c:pt idx="18">
                  <c:v>6.9197928480628904E-2</c:v>
                </c:pt>
                <c:pt idx="19">
                  <c:v>5.6684273543195302E-2</c:v>
                </c:pt>
                <c:pt idx="20">
                  <c:v>5.1759569895002702E-2</c:v>
                </c:pt>
                <c:pt idx="21">
                  <c:v>5.8579696480736999E-2</c:v>
                </c:pt>
                <c:pt idx="22">
                  <c:v>4.6613516404671998E-2</c:v>
                </c:pt>
                <c:pt idx="23">
                  <c:v>5.4607754593551203E-2</c:v>
                </c:pt>
                <c:pt idx="24">
                  <c:v>5.8374370769251401E-2</c:v>
                </c:pt>
                <c:pt idx="25">
                  <c:v>7.5485702776330099E-2</c:v>
                </c:pt>
                <c:pt idx="26">
                  <c:v>7.1124299440676705E-2</c:v>
                </c:pt>
                <c:pt idx="27">
                  <c:v>0.11381637115067</c:v>
                </c:pt>
                <c:pt idx="28">
                  <c:v>0.102732882230094</c:v>
                </c:pt>
                <c:pt idx="29">
                  <c:v>7.9067040152197399E-2</c:v>
                </c:pt>
                <c:pt idx="30">
                  <c:v>9.9582674390531006E-2</c:v>
                </c:pt>
                <c:pt idx="31">
                  <c:v>9.10799249069488E-2</c:v>
                </c:pt>
                <c:pt idx="32">
                  <c:v>9.8630667911518699E-2</c:v>
                </c:pt>
                <c:pt idx="33">
                  <c:v>7.3137713600849502E-2</c:v>
                </c:pt>
                <c:pt idx="34">
                  <c:v>0.14719628705753501</c:v>
                </c:pt>
                <c:pt idx="35">
                  <c:v>9.99515149582344E-2</c:v>
                </c:pt>
                <c:pt idx="36">
                  <c:v>5.8670016197458201E-2</c:v>
                </c:pt>
                <c:pt idx="37">
                  <c:v>5.95478858891215E-2</c:v>
                </c:pt>
                <c:pt idx="38">
                  <c:v>5.2751454270793002E-2</c:v>
                </c:pt>
                <c:pt idx="39">
                  <c:v>5.9428903840599401E-2</c:v>
                </c:pt>
                <c:pt idx="40">
                  <c:v>4.2751096811252901E-2</c:v>
                </c:pt>
                <c:pt idx="41">
                  <c:v>7.0993304456053702E-2</c:v>
                </c:pt>
                <c:pt idx="42">
                  <c:v>3.8100968913574201E-2</c:v>
                </c:pt>
                <c:pt idx="43">
                  <c:v>4.9930910157323802E-2</c:v>
                </c:pt>
                <c:pt idx="44">
                  <c:v>6.5646052149852002E-2</c:v>
                </c:pt>
                <c:pt idx="45">
                  <c:v>5.70937655246277E-2</c:v>
                </c:pt>
                <c:pt idx="46">
                  <c:v>5.2520268924312101E-2</c:v>
                </c:pt>
                <c:pt idx="47">
                  <c:v>0.116101528423037</c:v>
                </c:pt>
                <c:pt idx="48">
                  <c:v>6.79010348591398E-2</c:v>
                </c:pt>
                <c:pt idx="49">
                  <c:v>7.5113934200734006E-2</c:v>
                </c:pt>
                <c:pt idx="50">
                  <c:v>0.18582028769720199</c:v>
                </c:pt>
                <c:pt idx="51">
                  <c:v>8.6244877711181597E-2</c:v>
                </c:pt>
                <c:pt idx="52">
                  <c:v>0.20157618517483999</c:v>
                </c:pt>
                <c:pt idx="53">
                  <c:v>0.10902910119517099</c:v>
                </c:pt>
                <c:pt idx="54">
                  <c:v>8.9407609636189905E-2</c:v>
                </c:pt>
                <c:pt idx="55">
                  <c:v>0.10730825490077101</c:v>
                </c:pt>
                <c:pt idx="56">
                  <c:v>0.123714197717655</c:v>
                </c:pt>
                <c:pt idx="57">
                  <c:v>8.5967626066436001E-2</c:v>
                </c:pt>
                <c:pt idx="58">
                  <c:v>9.3461327048208503E-2</c:v>
                </c:pt>
                <c:pt idx="59">
                  <c:v>9.4934618350351899E-2</c:v>
                </c:pt>
                <c:pt idx="60">
                  <c:v>6.6648375401512305E-2</c:v>
                </c:pt>
                <c:pt idx="61">
                  <c:v>5.6673539784958003E-2</c:v>
                </c:pt>
                <c:pt idx="62">
                  <c:v>0.109264824792141</c:v>
                </c:pt>
                <c:pt idx="63">
                  <c:v>5.2012902698690203E-2</c:v>
                </c:pt>
                <c:pt idx="64">
                  <c:v>7.2956160103021403E-2</c:v>
                </c:pt>
                <c:pt idx="65">
                  <c:v>9.1123803573800899E-2</c:v>
                </c:pt>
                <c:pt idx="66">
                  <c:v>8.4706480867576095E-2</c:v>
                </c:pt>
                <c:pt idx="67">
                  <c:v>6.9873062478295403E-2</c:v>
                </c:pt>
                <c:pt idx="68">
                  <c:v>0.11236960053766699</c:v>
                </c:pt>
                <c:pt idx="69">
                  <c:v>7.2615214361674799E-2</c:v>
                </c:pt>
                <c:pt idx="70">
                  <c:v>7.6786444816937999E-2</c:v>
                </c:pt>
                <c:pt idx="71">
                  <c:v>0.119274153276457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31104"/>
        <c:axId val="112432640"/>
      </c:lineChart>
      <c:dateAx>
        <c:axId val="1124311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2432640"/>
        <c:crosses val="autoZero"/>
        <c:auto val="1"/>
        <c:lblOffset val="100"/>
        <c:baseTimeUnit val="months"/>
      </c:dateAx>
      <c:valAx>
        <c:axId val="1124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24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RIESGO PAIS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Hoja1!$B$2:$B$73</c:f>
              <c:numCache>
                <c:formatCode>#,##0.00</c:formatCode>
                <c:ptCount val="72"/>
                <c:pt idx="0">
                  <c:v>818</c:v>
                </c:pt>
                <c:pt idx="1">
                  <c:v>788</c:v>
                </c:pt>
                <c:pt idx="2">
                  <c:v>824</c:v>
                </c:pt>
                <c:pt idx="3">
                  <c:v>792</c:v>
                </c:pt>
                <c:pt idx="4">
                  <c:v>948</c:v>
                </c:pt>
                <c:pt idx="5">
                  <c:v>892</c:v>
                </c:pt>
                <c:pt idx="6">
                  <c:v>852</c:v>
                </c:pt>
                <c:pt idx="7">
                  <c:v>791</c:v>
                </c:pt>
                <c:pt idx="8">
                  <c:v>743</c:v>
                </c:pt>
                <c:pt idx="9">
                  <c:v>824</c:v>
                </c:pt>
                <c:pt idx="10">
                  <c:v>829</c:v>
                </c:pt>
                <c:pt idx="11">
                  <c:v>826</c:v>
                </c:pt>
                <c:pt idx="12">
                  <c:v>704</c:v>
                </c:pt>
                <c:pt idx="13">
                  <c:v>704</c:v>
                </c:pt>
                <c:pt idx="14">
                  <c:v>700</c:v>
                </c:pt>
                <c:pt idx="15">
                  <c:v>647</c:v>
                </c:pt>
                <c:pt idx="16">
                  <c:v>626</c:v>
                </c:pt>
                <c:pt idx="17">
                  <c:v>665</c:v>
                </c:pt>
                <c:pt idx="18">
                  <c:v>620</c:v>
                </c:pt>
                <c:pt idx="19">
                  <c:v>649</c:v>
                </c:pt>
                <c:pt idx="20">
                  <c:v>628</c:v>
                </c:pt>
                <c:pt idx="21">
                  <c:v>499</c:v>
                </c:pt>
                <c:pt idx="22">
                  <c:v>539</c:v>
                </c:pt>
                <c:pt idx="23">
                  <c:v>530</c:v>
                </c:pt>
                <c:pt idx="24">
                  <c:v>605</c:v>
                </c:pt>
                <c:pt idx="25">
                  <c:v>609</c:v>
                </c:pt>
                <c:pt idx="26">
                  <c:v>508</c:v>
                </c:pt>
                <c:pt idx="27">
                  <c:v>361</c:v>
                </c:pt>
                <c:pt idx="28">
                  <c:v>372</c:v>
                </c:pt>
                <c:pt idx="29">
                  <c:v>376</c:v>
                </c:pt>
                <c:pt idx="30">
                  <c:v>486</c:v>
                </c:pt>
                <c:pt idx="31">
                  <c:v>412</c:v>
                </c:pt>
                <c:pt idx="32">
                  <c:v>484</c:v>
                </c:pt>
                <c:pt idx="33">
                  <c:v>495</c:v>
                </c:pt>
                <c:pt idx="34">
                  <c:v>550</c:v>
                </c:pt>
                <c:pt idx="35">
                  <c:v>883</c:v>
                </c:pt>
                <c:pt idx="36">
                  <c:v>887</c:v>
                </c:pt>
                <c:pt idx="37">
                  <c:v>763</c:v>
                </c:pt>
                <c:pt idx="38">
                  <c:v>865</c:v>
                </c:pt>
                <c:pt idx="39">
                  <c:v>672</c:v>
                </c:pt>
                <c:pt idx="40">
                  <c:v>735</c:v>
                </c:pt>
                <c:pt idx="41">
                  <c:v>824</c:v>
                </c:pt>
                <c:pt idx="42">
                  <c:v>980</c:v>
                </c:pt>
                <c:pt idx="43">
                  <c:v>1344</c:v>
                </c:pt>
                <c:pt idx="44">
                  <c:v>1451</c:v>
                </c:pt>
                <c:pt idx="45">
                  <c:v>1252</c:v>
                </c:pt>
                <c:pt idx="46">
                  <c:v>1207</c:v>
                </c:pt>
                <c:pt idx="47">
                  <c:v>1266</c:v>
                </c:pt>
                <c:pt idx="48">
                  <c:v>1509</c:v>
                </c:pt>
                <c:pt idx="49">
                  <c:v>1391</c:v>
                </c:pt>
                <c:pt idx="50">
                  <c:v>1058</c:v>
                </c:pt>
                <c:pt idx="51">
                  <c:v>941</c:v>
                </c:pt>
                <c:pt idx="52">
                  <c:v>855</c:v>
                </c:pt>
                <c:pt idx="53">
                  <c:v>913</c:v>
                </c:pt>
                <c:pt idx="54">
                  <c:v>877</c:v>
                </c:pt>
                <c:pt idx="55">
                  <c:v>863</c:v>
                </c:pt>
                <c:pt idx="56">
                  <c:v>845</c:v>
                </c:pt>
                <c:pt idx="57">
                  <c:v>743</c:v>
                </c:pt>
                <c:pt idx="58">
                  <c:v>736</c:v>
                </c:pt>
                <c:pt idx="59">
                  <c:v>647</c:v>
                </c:pt>
                <c:pt idx="60">
                  <c:v>590</c:v>
                </c:pt>
                <c:pt idx="61">
                  <c:v>572</c:v>
                </c:pt>
                <c:pt idx="62">
                  <c:v>666</c:v>
                </c:pt>
                <c:pt idx="63">
                  <c:v>667</c:v>
                </c:pt>
                <c:pt idx="64">
                  <c:v>694</c:v>
                </c:pt>
                <c:pt idx="65">
                  <c:v>706</c:v>
                </c:pt>
                <c:pt idx="66">
                  <c:v>673</c:v>
                </c:pt>
                <c:pt idx="67">
                  <c:v>643</c:v>
                </c:pt>
                <c:pt idx="68">
                  <c:v>606</c:v>
                </c:pt>
                <c:pt idx="69">
                  <c:v>563</c:v>
                </c:pt>
                <c:pt idx="70">
                  <c:v>507</c:v>
                </c:pt>
                <c:pt idx="71">
                  <c:v>459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ECUINDEX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Hoja1!$C$2:$C$73</c:f>
              <c:numCache>
                <c:formatCode>General</c:formatCode>
                <c:ptCount val="72"/>
                <c:pt idx="0">
                  <c:v>986.44</c:v>
                </c:pt>
                <c:pt idx="1">
                  <c:v>997.14</c:v>
                </c:pt>
                <c:pt idx="2">
                  <c:v>1036.1400000000001</c:v>
                </c:pt>
                <c:pt idx="3">
                  <c:v>1022.89</c:v>
                </c:pt>
                <c:pt idx="4">
                  <c:v>1033.06</c:v>
                </c:pt>
                <c:pt idx="5">
                  <c:v>1031.04</c:v>
                </c:pt>
                <c:pt idx="6">
                  <c:v>1033.06</c:v>
                </c:pt>
                <c:pt idx="7">
                  <c:v>1045.1600000000001</c:v>
                </c:pt>
                <c:pt idx="8">
                  <c:v>1030.46</c:v>
                </c:pt>
                <c:pt idx="9">
                  <c:v>1006.82</c:v>
                </c:pt>
                <c:pt idx="10">
                  <c:v>1016.12</c:v>
                </c:pt>
                <c:pt idx="11">
                  <c:v>1021.78</c:v>
                </c:pt>
                <c:pt idx="12">
                  <c:v>1018.02</c:v>
                </c:pt>
                <c:pt idx="13">
                  <c:v>1037.8900000000001</c:v>
                </c:pt>
                <c:pt idx="14">
                  <c:v>1096.03</c:v>
                </c:pt>
                <c:pt idx="15">
                  <c:v>1083.5999999999999</c:v>
                </c:pt>
                <c:pt idx="16">
                  <c:v>1056.3599999999999</c:v>
                </c:pt>
                <c:pt idx="17">
                  <c:v>1066.45</c:v>
                </c:pt>
                <c:pt idx="18">
                  <c:v>1062.05</c:v>
                </c:pt>
                <c:pt idx="19">
                  <c:v>1058.6500000000001</c:v>
                </c:pt>
                <c:pt idx="20">
                  <c:v>1061.1300000000001</c:v>
                </c:pt>
                <c:pt idx="21">
                  <c:v>1062.3699999999999</c:v>
                </c:pt>
                <c:pt idx="22">
                  <c:v>1086.27</c:v>
                </c:pt>
                <c:pt idx="23">
                  <c:v>1125.22</c:v>
                </c:pt>
                <c:pt idx="24">
                  <c:v>1138.5999999999999</c:v>
                </c:pt>
                <c:pt idx="25">
                  <c:v>1154.8</c:v>
                </c:pt>
                <c:pt idx="26">
                  <c:v>1172.21</c:v>
                </c:pt>
                <c:pt idx="27">
                  <c:v>1171.3599999999999</c:v>
                </c:pt>
                <c:pt idx="28">
                  <c:v>1174.3599999999999</c:v>
                </c:pt>
                <c:pt idx="29">
                  <c:v>1184.55</c:v>
                </c:pt>
                <c:pt idx="30">
                  <c:v>1190.5</c:v>
                </c:pt>
                <c:pt idx="31">
                  <c:v>1188.54</c:v>
                </c:pt>
                <c:pt idx="32">
                  <c:v>1194.8599999999999</c:v>
                </c:pt>
                <c:pt idx="33">
                  <c:v>1199.54</c:v>
                </c:pt>
                <c:pt idx="34">
                  <c:v>1213.54</c:v>
                </c:pt>
                <c:pt idx="35">
                  <c:v>1219.26</c:v>
                </c:pt>
                <c:pt idx="36">
                  <c:v>1199.55</c:v>
                </c:pt>
                <c:pt idx="37">
                  <c:v>1206.33</c:v>
                </c:pt>
                <c:pt idx="38">
                  <c:v>1252.99</c:v>
                </c:pt>
                <c:pt idx="39">
                  <c:v>1238.53</c:v>
                </c:pt>
                <c:pt idx="40">
                  <c:v>1236.3599999999999</c:v>
                </c:pt>
                <c:pt idx="41">
                  <c:v>1221.1199999999999</c:v>
                </c:pt>
                <c:pt idx="42">
                  <c:v>1219.26</c:v>
                </c:pt>
                <c:pt idx="43">
                  <c:v>1213.43</c:v>
                </c:pt>
                <c:pt idx="44">
                  <c:v>1157.28</c:v>
                </c:pt>
                <c:pt idx="45">
                  <c:v>1152.22</c:v>
                </c:pt>
                <c:pt idx="46">
                  <c:v>1143.46</c:v>
                </c:pt>
                <c:pt idx="47">
                  <c:v>1142.9000000000001</c:v>
                </c:pt>
                <c:pt idx="48">
                  <c:v>1124.941010478909</c:v>
                </c:pt>
                <c:pt idx="49">
                  <c:v>1114.3416086963609</c:v>
                </c:pt>
                <c:pt idx="50">
                  <c:v>1104.309167193044</c:v>
                </c:pt>
                <c:pt idx="51">
                  <c:v>1126.657538881921</c:v>
                </c:pt>
                <c:pt idx="52">
                  <c:v>1085.4056440196321</c:v>
                </c:pt>
                <c:pt idx="53">
                  <c:v>1071.9340896362819</c:v>
                </c:pt>
                <c:pt idx="54">
                  <c:v>1033.545454997012</c:v>
                </c:pt>
                <c:pt idx="55">
                  <c:v>1036.568769252325</c:v>
                </c:pt>
                <c:pt idx="56">
                  <c:v>1031.4281575817249</c:v>
                </c:pt>
                <c:pt idx="57">
                  <c:v>1035.8386226752909</c:v>
                </c:pt>
                <c:pt idx="58">
                  <c:v>1033.5970736177801</c:v>
                </c:pt>
                <c:pt idx="59">
                  <c:v>1033.6397419019011</c:v>
                </c:pt>
                <c:pt idx="60">
                  <c:v>1079.860519281254</c:v>
                </c:pt>
                <c:pt idx="61">
                  <c:v>1081.8066027544651</c:v>
                </c:pt>
                <c:pt idx="62">
                  <c:v>1122.0640039181351</c:v>
                </c:pt>
                <c:pt idx="63">
                  <c:v>1180.2967528597551</c:v>
                </c:pt>
                <c:pt idx="64">
                  <c:v>1129.1440095399089</c:v>
                </c:pt>
                <c:pt idx="65">
                  <c:v>1154.288829883805</c:v>
                </c:pt>
                <c:pt idx="66">
                  <c:v>1154.2547599865709</c:v>
                </c:pt>
                <c:pt idx="67">
                  <c:v>1196.7125294830551</c:v>
                </c:pt>
                <c:pt idx="68" formatCode="0.00">
                  <c:v>1203.408306304947</c:v>
                </c:pt>
                <c:pt idx="69" formatCode="0.00">
                  <c:v>1247.0623172651799</c:v>
                </c:pt>
                <c:pt idx="70">
                  <c:v>1220.3420434596151</c:v>
                </c:pt>
                <c:pt idx="71">
                  <c:v>1206.083655082776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50528"/>
        <c:axId val="67973888"/>
      </c:lineChart>
      <c:dateAx>
        <c:axId val="105750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973888"/>
        <c:crosses val="autoZero"/>
        <c:auto val="1"/>
        <c:lblOffset val="100"/>
        <c:baseTimeUnit val="months"/>
      </c:dateAx>
      <c:valAx>
        <c:axId val="6797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57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Hoja4!$B$1</c:f>
              <c:strCache>
                <c:ptCount val="1"/>
                <c:pt idx="0">
                  <c:v>Precio(USD por barril)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Hoja4!$A$2:$A$73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Hoja4!$B$2:$B$73</c:f>
              <c:numCache>
                <c:formatCode>#,##0.00</c:formatCode>
                <c:ptCount val="72"/>
                <c:pt idx="0">
                  <c:v>99.617147766132106</c:v>
                </c:pt>
                <c:pt idx="1">
                  <c:v>103.2043616182206</c:v>
                </c:pt>
                <c:pt idx="2">
                  <c:v>111.98935227201891</c:v>
                </c:pt>
                <c:pt idx="3">
                  <c:v>111.7884611890364</c:v>
                </c:pt>
                <c:pt idx="4">
                  <c:v>101.6818049517673</c:v>
                </c:pt>
                <c:pt idx="5">
                  <c:v>86.147707446032413</c:v>
                </c:pt>
                <c:pt idx="6">
                  <c:v>89.777405883354646</c:v>
                </c:pt>
                <c:pt idx="7">
                  <c:v>95.137394135020045</c:v>
                </c:pt>
                <c:pt idx="8">
                  <c:v>99.115543010640607</c:v>
                </c:pt>
                <c:pt idx="9">
                  <c:v>94.582920364160486</c:v>
                </c:pt>
                <c:pt idx="10">
                  <c:v>91.366545973875262</c:v>
                </c:pt>
                <c:pt idx="11">
                  <c:v>92.646708153399103</c:v>
                </c:pt>
                <c:pt idx="12">
                  <c:v>99.809721893586271</c:v>
                </c:pt>
                <c:pt idx="13">
                  <c:v>100.0893385496077</c:v>
                </c:pt>
                <c:pt idx="14">
                  <c:v>97.662406212016691</c:v>
                </c:pt>
                <c:pt idx="15">
                  <c:v>95.763818516528005</c:v>
                </c:pt>
                <c:pt idx="16">
                  <c:v>96.392998488298005</c:v>
                </c:pt>
                <c:pt idx="17">
                  <c:v>94.806459163720007</c:v>
                </c:pt>
                <c:pt idx="18">
                  <c:v>101.0699022669202</c:v>
                </c:pt>
                <c:pt idx="19">
                  <c:v>97.912060510506407</c:v>
                </c:pt>
                <c:pt idx="20">
                  <c:v>97.362384362433033</c:v>
                </c:pt>
                <c:pt idx="21">
                  <c:v>92.184814713055459</c:v>
                </c:pt>
                <c:pt idx="22">
                  <c:v>84.374413434541566</c:v>
                </c:pt>
                <c:pt idx="23">
                  <c:v>90.354216292673073</c:v>
                </c:pt>
                <c:pt idx="24">
                  <c:v>91.444014007101103</c:v>
                </c:pt>
                <c:pt idx="25">
                  <c:v>97.953433815787179</c:v>
                </c:pt>
                <c:pt idx="26">
                  <c:v>96.497996694158715</c:v>
                </c:pt>
                <c:pt idx="27">
                  <c:v>97.812215259309895</c:v>
                </c:pt>
                <c:pt idx="28">
                  <c:v>95.941390901063698</c:v>
                </c:pt>
                <c:pt idx="29">
                  <c:v>98.904479268825725</c:v>
                </c:pt>
                <c:pt idx="30">
                  <c:v>91.047348297874109</c:v>
                </c:pt>
                <c:pt idx="31">
                  <c:v>85.953769936227744</c:v>
                </c:pt>
                <c:pt idx="32">
                  <c:v>83.329401052998662</c:v>
                </c:pt>
                <c:pt idx="33">
                  <c:v>73.364831420208162</c:v>
                </c:pt>
                <c:pt idx="34">
                  <c:v>61.569559351376903</c:v>
                </c:pt>
                <c:pt idx="35">
                  <c:v>45.3737558828999</c:v>
                </c:pt>
                <c:pt idx="36">
                  <c:v>41.397696833242911</c:v>
                </c:pt>
                <c:pt idx="37">
                  <c:v>41.044964824408709</c:v>
                </c:pt>
                <c:pt idx="38">
                  <c:v>42.76252331163537</c:v>
                </c:pt>
                <c:pt idx="39">
                  <c:v>54.836518818962269</c:v>
                </c:pt>
                <c:pt idx="40">
                  <c:v>56.539609397765673</c:v>
                </c:pt>
                <c:pt idx="41">
                  <c:v>53.181412004493453</c:v>
                </c:pt>
                <c:pt idx="42">
                  <c:v>41.48166351153688</c:v>
                </c:pt>
                <c:pt idx="43">
                  <c:v>36.756806026057617</c:v>
                </c:pt>
                <c:pt idx="44">
                  <c:v>40.110486048415012</c:v>
                </c:pt>
                <c:pt idx="45">
                  <c:v>37.565850120357823</c:v>
                </c:pt>
                <c:pt idx="46">
                  <c:v>31.146998072882479</c:v>
                </c:pt>
                <c:pt idx="47">
                  <c:v>26.839892855528291</c:v>
                </c:pt>
                <c:pt idx="48">
                  <c:v>21.575212861767479</c:v>
                </c:pt>
                <c:pt idx="49">
                  <c:v>22.0648308786791</c:v>
                </c:pt>
                <c:pt idx="50">
                  <c:v>28.089298437422141</c:v>
                </c:pt>
                <c:pt idx="51">
                  <c:v>34.124526601654964</c:v>
                </c:pt>
                <c:pt idx="52">
                  <c:v>37.430196370060251</c:v>
                </c:pt>
                <c:pt idx="53">
                  <c:v>39.647905088301798</c:v>
                </c:pt>
                <c:pt idx="54">
                  <c:v>35.207843121032766</c:v>
                </c:pt>
                <c:pt idx="55">
                  <c:v>36.866200964812087</c:v>
                </c:pt>
                <c:pt idx="56">
                  <c:v>38.807473087192633</c:v>
                </c:pt>
                <c:pt idx="57">
                  <c:v>40.925821326910942</c:v>
                </c:pt>
                <c:pt idx="58">
                  <c:v>38.761003716368002</c:v>
                </c:pt>
                <c:pt idx="59">
                  <c:v>44.231212734442167</c:v>
                </c:pt>
                <c:pt idx="60">
                  <c:v>44.764515040385533</c:v>
                </c:pt>
                <c:pt idx="61">
                  <c:v>44.331499289517843</c:v>
                </c:pt>
                <c:pt idx="62">
                  <c:v>42.710005892842489</c:v>
                </c:pt>
                <c:pt idx="63">
                  <c:v>44.692400081391398</c:v>
                </c:pt>
                <c:pt idx="64">
                  <c:v>41.434196448084982</c:v>
                </c:pt>
                <c:pt idx="65">
                  <c:v>40.228022954688761</c:v>
                </c:pt>
                <c:pt idx="66">
                  <c:v>40.753766421476939</c:v>
                </c:pt>
                <c:pt idx="67">
                  <c:v>43.030824037175869</c:v>
                </c:pt>
                <c:pt idx="68">
                  <c:v>46.731005562338538</c:v>
                </c:pt>
                <c:pt idx="69">
                  <c:v>50.435120268103013</c:v>
                </c:pt>
                <c:pt idx="70">
                  <c:v>54.612333868709896</c:v>
                </c:pt>
                <c:pt idx="71">
                  <c:v>56.436011527298888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78048"/>
        <c:axId val="113379584"/>
      </c:lineChart>
      <c:lineChart>
        <c:grouping val="standard"/>
        <c:varyColors val="0"/>
        <c:ser>
          <c:idx val="1"/>
          <c:order val="1"/>
          <c:tx>
            <c:strRef>
              <c:f>Hoja4!$C$1</c:f>
              <c:strCache>
                <c:ptCount val="1"/>
                <c:pt idx="0">
                  <c:v>Capitalización bursátil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Hoja4!$A$2:$A$73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Hoja4!$C$2:$C$73</c:f>
              <c:numCache>
                <c:formatCode>_(* #,##0_);_(* \(#,##0\);_(* "-"??_);_(@_)</c:formatCode>
                <c:ptCount val="72"/>
                <c:pt idx="0">
                  <c:v>5850885795.9390001</c:v>
                </c:pt>
                <c:pt idx="1">
                  <c:v>5740466720</c:v>
                </c:pt>
                <c:pt idx="2">
                  <c:v>5945625584</c:v>
                </c:pt>
                <c:pt idx="3">
                  <c:v>6045976767</c:v>
                </c:pt>
                <c:pt idx="4">
                  <c:v>6105312993</c:v>
                </c:pt>
                <c:pt idx="5">
                  <c:v>6105650557</c:v>
                </c:pt>
                <c:pt idx="6">
                  <c:v>5761860315</c:v>
                </c:pt>
                <c:pt idx="7">
                  <c:v>5975514035</c:v>
                </c:pt>
                <c:pt idx="8">
                  <c:v>5947566154</c:v>
                </c:pt>
                <c:pt idx="9">
                  <c:v>5844468575</c:v>
                </c:pt>
                <c:pt idx="10">
                  <c:v>5850970677</c:v>
                </c:pt>
                <c:pt idx="11">
                  <c:v>5911083522</c:v>
                </c:pt>
                <c:pt idx="12">
                  <c:v>5831670246</c:v>
                </c:pt>
                <c:pt idx="13">
                  <c:v>5867415154</c:v>
                </c:pt>
                <c:pt idx="14">
                  <c:v>6073889791</c:v>
                </c:pt>
                <c:pt idx="15">
                  <c:v>5739199405</c:v>
                </c:pt>
                <c:pt idx="16">
                  <c:v>5688129794</c:v>
                </c:pt>
                <c:pt idx="17">
                  <c:v>5755712424</c:v>
                </c:pt>
                <c:pt idx="18">
                  <c:v>5840001966</c:v>
                </c:pt>
                <c:pt idx="19">
                  <c:v>6013992686</c:v>
                </c:pt>
                <c:pt idx="20">
                  <c:v>6029562679</c:v>
                </c:pt>
                <c:pt idx="21">
                  <c:v>6145495221</c:v>
                </c:pt>
                <c:pt idx="22">
                  <c:v>6341671656</c:v>
                </c:pt>
                <c:pt idx="23">
                  <c:v>6549336940</c:v>
                </c:pt>
                <c:pt idx="24">
                  <c:v>6501868169</c:v>
                </c:pt>
                <c:pt idx="25">
                  <c:v>6814235704</c:v>
                </c:pt>
                <c:pt idx="26">
                  <c:v>6389763652</c:v>
                </c:pt>
                <c:pt idx="27">
                  <c:v>6372584353</c:v>
                </c:pt>
                <c:pt idx="28">
                  <c:v>6448003952</c:v>
                </c:pt>
                <c:pt idx="29">
                  <c:v>6787131295</c:v>
                </c:pt>
                <c:pt idx="30">
                  <c:v>6781581901</c:v>
                </c:pt>
                <c:pt idx="31">
                  <c:v>6615310911</c:v>
                </c:pt>
                <c:pt idx="32">
                  <c:v>6823757238</c:v>
                </c:pt>
                <c:pt idx="33">
                  <c:v>6900811809</c:v>
                </c:pt>
                <c:pt idx="34">
                  <c:v>7322620661</c:v>
                </c:pt>
                <c:pt idx="35">
                  <c:v>7382388402</c:v>
                </c:pt>
                <c:pt idx="36">
                  <c:v>7273405993</c:v>
                </c:pt>
                <c:pt idx="37">
                  <c:v>7307192190</c:v>
                </c:pt>
                <c:pt idx="38">
                  <c:v>7612995154</c:v>
                </c:pt>
                <c:pt idx="39">
                  <c:v>7091191743</c:v>
                </c:pt>
                <c:pt idx="40">
                  <c:v>7110244565</c:v>
                </c:pt>
                <c:pt idx="41">
                  <c:v>7098030777</c:v>
                </c:pt>
                <c:pt idx="42">
                  <c:v>7103154175</c:v>
                </c:pt>
                <c:pt idx="43">
                  <c:v>6980255582</c:v>
                </c:pt>
                <c:pt idx="44">
                  <c:v>6720696241</c:v>
                </c:pt>
                <c:pt idx="45">
                  <c:v>6639527166</c:v>
                </c:pt>
                <c:pt idx="46">
                  <c:v>6597796481</c:v>
                </c:pt>
                <c:pt idx="47">
                  <c:v>6614514930</c:v>
                </c:pt>
                <c:pt idx="48">
                  <c:v>6550117247</c:v>
                </c:pt>
                <c:pt idx="49">
                  <c:v>6482217633</c:v>
                </c:pt>
                <c:pt idx="50">
                  <c:v>6708596202</c:v>
                </c:pt>
                <c:pt idx="51">
                  <c:v>6624450017</c:v>
                </c:pt>
                <c:pt idx="52">
                  <c:v>6365769397</c:v>
                </c:pt>
                <c:pt idx="53">
                  <c:v>6287794124</c:v>
                </c:pt>
                <c:pt idx="54">
                  <c:v>6082816214</c:v>
                </c:pt>
                <c:pt idx="55">
                  <c:v>6109341202</c:v>
                </c:pt>
                <c:pt idx="56">
                  <c:v>6075716428</c:v>
                </c:pt>
                <c:pt idx="57">
                  <c:v>6102429895</c:v>
                </c:pt>
                <c:pt idx="58">
                  <c:v>6035450158</c:v>
                </c:pt>
                <c:pt idx="59">
                  <c:v>6071031813</c:v>
                </c:pt>
                <c:pt idx="60">
                  <c:v>6312244981</c:v>
                </c:pt>
                <c:pt idx="61">
                  <c:v>6296158672</c:v>
                </c:pt>
                <c:pt idx="62">
                  <c:v>6521551623</c:v>
                </c:pt>
                <c:pt idx="63">
                  <c:v>6835878301</c:v>
                </c:pt>
                <c:pt idx="64">
                  <c:v>6591684970</c:v>
                </c:pt>
                <c:pt idx="65">
                  <c:v>6656384349</c:v>
                </c:pt>
                <c:pt idx="66">
                  <c:v>6653228629</c:v>
                </c:pt>
                <c:pt idx="67">
                  <c:v>6845602926</c:v>
                </c:pt>
                <c:pt idx="68">
                  <c:v>6889752526</c:v>
                </c:pt>
                <c:pt idx="69">
                  <c:v>7090629637</c:v>
                </c:pt>
                <c:pt idx="70">
                  <c:v>6966413391</c:v>
                </c:pt>
                <c:pt idx="71">
                  <c:v>6837885340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82912"/>
        <c:axId val="113381376"/>
      </c:lineChart>
      <c:dateAx>
        <c:axId val="113378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379584"/>
        <c:crosses val="autoZero"/>
        <c:auto val="1"/>
        <c:lblOffset val="100"/>
        <c:baseTimeUnit val="months"/>
      </c:dateAx>
      <c:valAx>
        <c:axId val="11337958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378048"/>
        <c:crosses val="autoZero"/>
        <c:crossBetween val="between"/>
      </c:valAx>
      <c:valAx>
        <c:axId val="113381376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382912"/>
        <c:crosses val="max"/>
        <c:crossBetween val="between"/>
      </c:valAx>
      <c:dateAx>
        <c:axId val="11338291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338137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'Hoja4 (3)'!$B$1</c:f>
              <c:strCache>
                <c:ptCount val="1"/>
                <c:pt idx="0">
                  <c:v>Precio(USD por barril)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'Hoja4 (3)'!$A$2:$A$62</c:f>
              <c:numCache>
                <c:formatCode>General</c:formatCode>
                <c:ptCount val="6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</c:numCache>
            </c:numRef>
          </c:cat>
          <c:val>
            <c:numRef>
              <c:f>'Hoja4 (3)'!$B$2:$B$62</c:f>
              <c:numCache>
                <c:formatCode>#,##0.00</c:formatCode>
                <c:ptCount val="61"/>
                <c:pt idx="0">
                  <c:v>99.617147766132106</c:v>
                </c:pt>
                <c:pt idx="1">
                  <c:v>103.2043616182206</c:v>
                </c:pt>
                <c:pt idx="2">
                  <c:v>111.98935227201891</c:v>
                </c:pt>
                <c:pt idx="3">
                  <c:v>111.7884611890364</c:v>
                </c:pt>
                <c:pt idx="4">
                  <c:v>101.6818049517673</c:v>
                </c:pt>
                <c:pt idx="5">
                  <c:v>86.147707446032413</c:v>
                </c:pt>
                <c:pt idx="6">
                  <c:v>89.777405883354646</c:v>
                </c:pt>
                <c:pt idx="7">
                  <c:v>95.137394135020088</c:v>
                </c:pt>
                <c:pt idx="8">
                  <c:v>99.115543010640607</c:v>
                </c:pt>
                <c:pt idx="9">
                  <c:v>94.582920364160486</c:v>
                </c:pt>
                <c:pt idx="10">
                  <c:v>91.366545973875262</c:v>
                </c:pt>
                <c:pt idx="11">
                  <c:v>92.646708153399203</c:v>
                </c:pt>
                <c:pt idx="12">
                  <c:v>99.809721893586385</c:v>
                </c:pt>
                <c:pt idx="13">
                  <c:v>100.0893385496077</c:v>
                </c:pt>
                <c:pt idx="14">
                  <c:v>97.662406212016776</c:v>
                </c:pt>
                <c:pt idx="15">
                  <c:v>95.763818516528104</c:v>
                </c:pt>
                <c:pt idx="16">
                  <c:v>96.392998488298005</c:v>
                </c:pt>
                <c:pt idx="17">
                  <c:v>94.806459163720007</c:v>
                </c:pt>
                <c:pt idx="18">
                  <c:v>101.0699022669202</c:v>
                </c:pt>
                <c:pt idx="19">
                  <c:v>97.912060510506407</c:v>
                </c:pt>
                <c:pt idx="20">
                  <c:v>97.362384362433133</c:v>
                </c:pt>
                <c:pt idx="21">
                  <c:v>92.184814713055516</c:v>
                </c:pt>
                <c:pt idx="22">
                  <c:v>84.374413434541566</c:v>
                </c:pt>
                <c:pt idx="23">
                  <c:v>90.354216292673073</c:v>
                </c:pt>
                <c:pt idx="24">
                  <c:v>91.444014007101103</c:v>
                </c:pt>
                <c:pt idx="25">
                  <c:v>97.953433815787179</c:v>
                </c:pt>
                <c:pt idx="26">
                  <c:v>96.497996694158715</c:v>
                </c:pt>
                <c:pt idx="27">
                  <c:v>97.812215259309895</c:v>
                </c:pt>
                <c:pt idx="28">
                  <c:v>95.941390901063698</c:v>
                </c:pt>
                <c:pt idx="29">
                  <c:v>98.904479268825725</c:v>
                </c:pt>
                <c:pt idx="30">
                  <c:v>91.047348297874109</c:v>
                </c:pt>
                <c:pt idx="31">
                  <c:v>85.953769936227744</c:v>
                </c:pt>
                <c:pt idx="32">
                  <c:v>83.329401052998762</c:v>
                </c:pt>
                <c:pt idx="33">
                  <c:v>73.364831420208162</c:v>
                </c:pt>
                <c:pt idx="34">
                  <c:v>61.569559351376903</c:v>
                </c:pt>
                <c:pt idx="35">
                  <c:v>45.3737558828999</c:v>
                </c:pt>
                <c:pt idx="36">
                  <c:v>41.397696833242946</c:v>
                </c:pt>
                <c:pt idx="37">
                  <c:v>41.044964824408709</c:v>
                </c:pt>
                <c:pt idx="38">
                  <c:v>42.76252331163537</c:v>
                </c:pt>
                <c:pt idx="39">
                  <c:v>54.836518818962269</c:v>
                </c:pt>
                <c:pt idx="40">
                  <c:v>56.539609397765673</c:v>
                </c:pt>
                <c:pt idx="41">
                  <c:v>53.181412004493453</c:v>
                </c:pt>
                <c:pt idx="42">
                  <c:v>41.481663511536929</c:v>
                </c:pt>
                <c:pt idx="43">
                  <c:v>36.756806026057617</c:v>
                </c:pt>
                <c:pt idx="44">
                  <c:v>40.110486048415012</c:v>
                </c:pt>
                <c:pt idx="45">
                  <c:v>37.565850120357823</c:v>
                </c:pt>
                <c:pt idx="46">
                  <c:v>31.146998072882479</c:v>
                </c:pt>
                <c:pt idx="47">
                  <c:v>26.839892855528291</c:v>
                </c:pt>
                <c:pt idx="48">
                  <c:v>21.57521286176749</c:v>
                </c:pt>
                <c:pt idx="49">
                  <c:v>22.0648308786791</c:v>
                </c:pt>
                <c:pt idx="50">
                  <c:v>28.089298437422141</c:v>
                </c:pt>
                <c:pt idx="51">
                  <c:v>34.124526601654964</c:v>
                </c:pt>
                <c:pt idx="52">
                  <c:v>37.430196370060251</c:v>
                </c:pt>
                <c:pt idx="53">
                  <c:v>39.647905088301798</c:v>
                </c:pt>
                <c:pt idx="54">
                  <c:v>35.207843121032766</c:v>
                </c:pt>
                <c:pt idx="55">
                  <c:v>36.866200964812087</c:v>
                </c:pt>
                <c:pt idx="56">
                  <c:v>38.80747308719269</c:v>
                </c:pt>
                <c:pt idx="57">
                  <c:v>40.925821326910942</c:v>
                </c:pt>
                <c:pt idx="58">
                  <c:v>38.761003716368002</c:v>
                </c:pt>
                <c:pt idx="59">
                  <c:v>44.231212734442167</c:v>
                </c:pt>
                <c:pt idx="60">
                  <c:v>44.764515040385533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75264"/>
        <c:axId val="113697536"/>
      </c:lineChart>
      <c:lineChart>
        <c:grouping val="standard"/>
        <c:varyColors val="0"/>
        <c:ser>
          <c:idx val="1"/>
          <c:order val="1"/>
          <c:tx>
            <c:strRef>
              <c:f>'Hoja4 (3)'!$C$1</c:f>
              <c:strCache>
                <c:ptCount val="1"/>
                <c:pt idx="0">
                  <c:v>Capitalización bursátil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'Hoja4 (3)'!$A$2:$A$62</c:f>
              <c:numCache>
                <c:formatCode>General</c:formatCode>
                <c:ptCount val="6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</c:numCache>
            </c:numRef>
          </c:cat>
          <c:val>
            <c:numRef>
              <c:f>'Hoja4 (3)'!$C$2:$C$62</c:f>
              <c:numCache>
                <c:formatCode>_(* #,##0_);_(* \(#,##0\);_(* "-"??_);_(@_)</c:formatCode>
                <c:ptCount val="61"/>
                <c:pt idx="0">
                  <c:v>5911083522</c:v>
                </c:pt>
                <c:pt idx="1">
                  <c:v>5831670246</c:v>
                </c:pt>
                <c:pt idx="2">
                  <c:v>5867415154</c:v>
                </c:pt>
                <c:pt idx="3">
                  <c:v>6073889791</c:v>
                </c:pt>
                <c:pt idx="4">
                  <c:v>5739199405</c:v>
                </c:pt>
                <c:pt idx="5">
                  <c:v>5688129794</c:v>
                </c:pt>
                <c:pt idx="6">
                  <c:v>5755712424</c:v>
                </c:pt>
                <c:pt idx="7">
                  <c:v>5840001966</c:v>
                </c:pt>
                <c:pt idx="8">
                  <c:v>6013992686</c:v>
                </c:pt>
                <c:pt idx="9">
                  <c:v>6029562679</c:v>
                </c:pt>
                <c:pt idx="10">
                  <c:v>6145495221</c:v>
                </c:pt>
                <c:pt idx="11">
                  <c:v>6341671656</c:v>
                </c:pt>
                <c:pt idx="12">
                  <c:v>6549336940</c:v>
                </c:pt>
                <c:pt idx="13">
                  <c:v>6501868169</c:v>
                </c:pt>
                <c:pt idx="14">
                  <c:v>6814235704</c:v>
                </c:pt>
                <c:pt idx="15">
                  <c:v>6389763652</c:v>
                </c:pt>
                <c:pt idx="16">
                  <c:v>6372584353</c:v>
                </c:pt>
                <c:pt idx="17">
                  <c:v>6448003952</c:v>
                </c:pt>
                <c:pt idx="18">
                  <c:v>6787131295</c:v>
                </c:pt>
                <c:pt idx="19">
                  <c:v>6781581901</c:v>
                </c:pt>
                <c:pt idx="20">
                  <c:v>6615310911</c:v>
                </c:pt>
                <c:pt idx="21">
                  <c:v>6823757238</c:v>
                </c:pt>
                <c:pt idx="22">
                  <c:v>6900811809</c:v>
                </c:pt>
                <c:pt idx="23">
                  <c:v>7322620661</c:v>
                </c:pt>
                <c:pt idx="24">
                  <c:v>7382388402</c:v>
                </c:pt>
                <c:pt idx="25">
                  <c:v>7273405993</c:v>
                </c:pt>
                <c:pt idx="26">
                  <c:v>7307192190</c:v>
                </c:pt>
                <c:pt idx="27">
                  <c:v>7612995154</c:v>
                </c:pt>
                <c:pt idx="28">
                  <c:v>7091191743</c:v>
                </c:pt>
                <c:pt idx="29">
                  <c:v>7110244565</c:v>
                </c:pt>
                <c:pt idx="30">
                  <c:v>7098030777</c:v>
                </c:pt>
                <c:pt idx="31">
                  <c:v>7103154175</c:v>
                </c:pt>
                <c:pt idx="32">
                  <c:v>6980255582</c:v>
                </c:pt>
                <c:pt idx="33">
                  <c:v>6720696241</c:v>
                </c:pt>
                <c:pt idx="34">
                  <c:v>6639527166</c:v>
                </c:pt>
                <c:pt idx="35">
                  <c:v>6597796481</c:v>
                </c:pt>
                <c:pt idx="36">
                  <c:v>6614514930</c:v>
                </c:pt>
                <c:pt idx="37">
                  <c:v>6550117247</c:v>
                </c:pt>
                <c:pt idx="38">
                  <c:v>6482217633</c:v>
                </c:pt>
                <c:pt idx="39">
                  <c:v>6708596202</c:v>
                </c:pt>
                <c:pt idx="40">
                  <c:v>6624450017</c:v>
                </c:pt>
                <c:pt idx="41">
                  <c:v>6365769397</c:v>
                </c:pt>
                <c:pt idx="42">
                  <c:v>6287794124</c:v>
                </c:pt>
                <c:pt idx="43">
                  <c:v>6082816214</c:v>
                </c:pt>
                <c:pt idx="44">
                  <c:v>6109341202</c:v>
                </c:pt>
                <c:pt idx="45">
                  <c:v>6075716428</c:v>
                </c:pt>
                <c:pt idx="46">
                  <c:v>6102429895</c:v>
                </c:pt>
                <c:pt idx="47">
                  <c:v>6035450158</c:v>
                </c:pt>
                <c:pt idx="48">
                  <c:v>6071031813</c:v>
                </c:pt>
                <c:pt idx="49">
                  <c:v>6312244981</c:v>
                </c:pt>
                <c:pt idx="50">
                  <c:v>6296158672</c:v>
                </c:pt>
                <c:pt idx="51">
                  <c:v>6521551623</c:v>
                </c:pt>
                <c:pt idx="52">
                  <c:v>6835878301</c:v>
                </c:pt>
                <c:pt idx="53">
                  <c:v>6591684970</c:v>
                </c:pt>
                <c:pt idx="54">
                  <c:v>6656384349</c:v>
                </c:pt>
                <c:pt idx="55">
                  <c:v>6653228629</c:v>
                </c:pt>
                <c:pt idx="56">
                  <c:v>6845602926</c:v>
                </c:pt>
                <c:pt idx="57">
                  <c:v>6889752526</c:v>
                </c:pt>
                <c:pt idx="58">
                  <c:v>7090629637</c:v>
                </c:pt>
                <c:pt idx="59">
                  <c:v>6966413391</c:v>
                </c:pt>
                <c:pt idx="60">
                  <c:v>6837885340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73888"/>
        <c:axId val="113699072"/>
      </c:lineChart>
      <c:catAx>
        <c:axId val="1136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697536"/>
        <c:crosses val="autoZero"/>
        <c:auto val="1"/>
        <c:lblAlgn val="ctr"/>
        <c:lblOffset val="100"/>
        <c:noMultiLvlLbl val="0"/>
      </c:catAx>
      <c:valAx>
        <c:axId val="113697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675264"/>
        <c:crosses val="autoZero"/>
        <c:crossBetween val="between"/>
      </c:valAx>
      <c:valAx>
        <c:axId val="11369907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573888"/>
        <c:crosses val="max"/>
        <c:crossBetween val="between"/>
      </c:valAx>
      <c:catAx>
        <c:axId val="1135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699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'Hoja4 (2)'!$B$1</c:f>
              <c:strCache>
                <c:ptCount val="1"/>
                <c:pt idx="0">
                  <c:v>Tasa pasiva referencial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'Hoja4 (2)'!$A$2:$A$73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'Hoja4 (2)'!$B$2:$B$73</c:f>
              <c:numCache>
                <c:formatCode>#,##0.0000</c:formatCode>
                <c:ptCount val="72"/>
                <c:pt idx="0">
                  <c:v>4.53E-2</c:v>
                </c:pt>
                <c:pt idx="1">
                  <c:v>4.53E-2</c:v>
                </c:pt>
                <c:pt idx="2">
                  <c:v>4.53E-2</c:v>
                </c:pt>
                <c:pt idx="3">
                  <c:v>4.53E-2</c:v>
                </c:pt>
                <c:pt idx="4">
                  <c:v>4.53E-2</c:v>
                </c:pt>
                <c:pt idx="5">
                  <c:v>4.53E-2</c:v>
                </c:pt>
                <c:pt idx="6">
                  <c:v>4.53E-2</c:v>
                </c:pt>
                <c:pt idx="7">
                  <c:v>4.53E-2</c:v>
                </c:pt>
                <c:pt idx="8">
                  <c:v>4.53E-2</c:v>
                </c:pt>
                <c:pt idx="9">
                  <c:v>4.53E-2</c:v>
                </c:pt>
                <c:pt idx="10">
                  <c:v>4.53E-2</c:v>
                </c:pt>
                <c:pt idx="11">
                  <c:v>4.53E-2</c:v>
                </c:pt>
                <c:pt idx="12">
                  <c:v>4.53E-2</c:v>
                </c:pt>
                <c:pt idx="13">
                  <c:v>4.53E-2</c:v>
                </c:pt>
                <c:pt idx="14">
                  <c:v>4.53E-2</c:v>
                </c:pt>
                <c:pt idx="15">
                  <c:v>4.53E-2</c:v>
                </c:pt>
                <c:pt idx="16">
                  <c:v>4.53E-2</c:v>
                </c:pt>
                <c:pt idx="17">
                  <c:v>4.53E-2</c:v>
                </c:pt>
                <c:pt idx="18">
                  <c:v>4.53E-2</c:v>
                </c:pt>
                <c:pt idx="19">
                  <c:v>4.53E-2</c:v>
                </c:pt>
                <c:pt idx="20">
                  <c:v>4.53E-2</c:v>
                </c:pt>
                <c:pt idx="21">
                  <c:v>4.53E-2</c:v>
                </c:pt>
                <c:pt idx="22">
                  <c:v>4.53E-2</c:v>
                </c:pt>
                <c:pt idx="23">
                  <c:v>4.53E-2</c:v>
                </c:pt>
                <c:pt idx="24">
                  <c:v>4.53E-2</c:v>
                </c:pt>
                <c:pt idx="25">
                  <c:v>4.53E-2</c:v>
                </c:pt>
                <c:pt idx="26">
                  <c:v>4.53E-2</c:v>
                </c:pt>
                <c:pt idx="27">
                  <c:v>4.53E-2</c:v>
                </c:pt>
                <c:pt idx="28">
                  <c:v>5.11E-2</c:v>
                </c:pt>
                <c:pt idx="29">
                  <c:v>5.1900000000000002E-2</c:v>
                </c:pt>
                <c:pt idx="30">
                  <c:v>4.9799999999999997E-2</c:v>
                </c:pt>
                <c:pt idx="31">
                  <c:v>5.1400000000000001E-2</c:v>
                </c:pt>
                <c:pt idx="32">
                  <c:v>4.9799999999999997E-2</c:v>
                </c:pt>
                <c:pt idx="33">
                  <c:v>5.0799999999999998E-2</c:v>
                </c:pt>
                <c:pt idx="34">
                  <c:v>5.0700000000000002E-2</c:v>
                </c:pt>
                <c:pt idx="35">
                  <c:v>5.1799999999999999E-2</c:v>
                </c:pt>
                <c:pt idx="36">
                  <c:v>5.2200000000000003E-2</c:v>
                </c:pt>
                <c:pt idx="37">
                  <c:v>5.3199999999999997E-2</c:v>
                </c:pt>
                <c:pt idx="38">
                  <c:v>5.3100000000000001E-2</c:v>
                </c:pt>
                <c:pt idx="39">
                  <c:v>5.3900000000000003E-2</c:v>
                </c:pt>
                <c:pt idx="40">
                  <c:v>5.5100000000000003E-2</c:v>
                </c:pt>
                <c:pt idx="41">
                  <c:v>5.4800000000000001E-2</c:v>
                </c:pt>
                <c:pt idx="42">
                  <c:v>5.5399999999999998E-2</c:v>
                </c:pt>
                <c:pt idx="43">
                  <c:v>5.5500000000000001E-2</c:v>
                </c:pt>
                <c:pt idx="44">
                  <c:v>5.5500000000000001E-2</c:v>
                </c:pt>
                <c:pt idx="45">
                  <c:v>4.9799999999999997E-2</c:v>
                </c:pt>
                <c:pt idx="46">
                  <c:v>5.11E-2</c:v>
                </c:pt>
                <c:pt idx="47">
                  <c:v>5.1400000000000001E-2</c:v>
                </c:pt>
                <c:pt idx="48">
                  <c:v>5.62E-2</c:v>
                </c:pt>
                <c:pt idx="49">
                  <c:v>5.8299999999999998E-2</c:v>
                </c:pt>
                <c:pt idx="50">
                  <c:v>5.9499999999999997E-2</c:v>
                </c:pt>
                <c:pt idx="51">
                  <c:v>5.8500000000000003E-2</c:v>
                </c:pt>
                <c:pt idx="52">
                  <c:v>5.4699999999999999E-2</c:v>
                </c:pt>
                <c:pt idx="53">
                  <c:v>0.06</c:v>
                </c:pt>
                <c:pt idx="54">
                  <c:v>6.0100000000000001E-2</c:v>
                </c:pt>
                <c:pt idx="55">
                  <c:v>5.91E-2</c:v>
                </c:pt>
                <c:pt idx="56">
                  <c:v>5.7799999999999997E-2</c:v>
                </c:pt>
                <c:pt idx="57">
                  <c:v>5.7500000000000002E-2</c:v>
                </c:pt>
                <c:pt idx="58">
                  <c:v>5.5100000000000003E-2</c:v>
                </c:pt>
                <c:pt idx="59">
                  <c:v>5.1200000000000002E-2</c:v>
                </c:pt>
                <c:pt idx="60">
                  <c:v>5.0799999999999998E-2</c:v>
                </c:pt>
                <c:pt idx="61">
                  <c:v>5.0700000000000002E-2</c:v>
                </c:pt>
                <c:pt idx="62">
                  <c:v>4.8899999999999999E-2</c:v>
                </c:pt>
                <c:pt idx="63">
                  <c:v>4.8099999999999997E-2</c:v>
                </c:pt>
                <c:pt idx="64">
                  <c:v>4.82E-2</c:v>
                </c:pt>
                <c:pt idx="65">
                  <c:v>4.8000000000000001E-2</c:v>
                </c:pt>
                <c:pt idx="66">
                  <c:v>4.8399999999999999E-2</c:v>
                </c:pt>
                <c:pt idx="67">
                  <c:v>4.9599999999999998E-2</c:v>
                </c:pt>
                <c:pt idx="68">
                  <c:v>4.9700000000000001E-2</c:v>
                </c:pt>
                <c:pt idx="69">
                  <c:v>4.8000000000000001E-2</c:v>
                </c:pt>
                <c:pt idx="70">
                  <c:v>4.9099999999999998E-2</c:v>
                </c:pt>
                <c:pt idx="71">
                  <c:v>4.9500000000000002E-2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16032"/>
        <c:axId val="105117568"/>
      </c:lineChart>
      <c:lineChart>
        <c:grouping val="standard"/>
        <c:varyColors val="0"/>
        <c:ser>
          <c:idx val="1"/>
          <c:order val="1"/>
          <c:tx>
            <c:strRef>
              <c:f>'Hoja4 (2)'!$C$1</c:f>
              <c:strCache>
                <c:ptCount val="1"/>
                <c:pt idx="0">
                  <c:v>Capitalización bursátil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'Hoja4 (2)'!$A$2:$A$73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'Hoja4 (2)'!$C$2:$C$73</c:f>
              <c:numCache>
                <c:formatCode>_(* #,##0_);_(* \(#,##0\);_(* "-"??_);_(@_)</c:formatCode>
                <c:ptCount val="72"/>
                <c:pt idx="0">
                  <c:v>5850885795.9390001</c:v>
                </c:pt>
                <c:pt idx="1">
                  <c:v>5740466720</c:v>
                </c:pt>
                <c:pt idx="2">
                  <c:v>5945625584</c:v>
                </c:pt>
                <c:pt idx="3">
                  <c:v>6045976767</c:v>
                </c:pt>
                <c:pt idx="4">
                  <c:v>6105312993</c:v>
                </c:pt>
                <c:pt idx="5">
                  <c:v>6105650557</c:v>
                </c:pt>
                <c:pt idx="6">
                  <c:v>5761860315</c:v>
                </c:pt>
                <c:pt idx="7">
                  <c:v>5975514035</c:v>
                </c:pt>
                <c:pt idx="8">
                  <c:v>5947566154</c:v>
                </c:pt>
                <c:pt idx="9">
                  <c:v>5844468575</c:v>
                </c:pt>
                <c:pt idx="10">
                  <c:v>5850970677</c:v>
                </c:pt>
                <c:pt idx="11">
                  <c:v>5911083522</c:v>
                </c:pt>
                <c:pt idx="12">
                  <c:v>5831670246</c:v>
                </c:pt>
                <c:pt idx="13">
                  <c:v>5867415154</c:v>
                </c:pt>
                <c:pt idx="14">
                  <c:v>6073889791</c:v>
                </c:pt>
                <c:pt idx="15">
                  <c:v>5739199405</c:v>
                </c:pt>
                <c:pt idx="16">
                  <c:v>5688129794</c:v>
                </c:pt>
                <c:pt idx="17">
                  <c:v>5755712424</c:v>
                </c:pt>
                <c:pt idx="18">
                  <c:v>5840001966</c:v>
                </c:pt>
                <c:pt idx="19">
                  <c:v>6013992686</c:v>
                </c:pt>
                <c:pt idx="20">
                  <c:v>6029562679</c:v>
                </c:pt>
                <c:pt idx="21">
                  <c:v>6145495221</c:v>
                </c:pt>
                <c:pt idx="22">
                  <c:v>6341671656</c:v>
                </c:pt>
                <c:pt idx="23">
                  <c:v>6549336940</c:v>
                </c:pt>
                <c:pt idx="24">
                  <c:v>6501868169</c:v>
                </c:pt>
                <c:pt idx="25">
                  <c:v>6814235704</c:v>
                </c:pt>
                <c:pt idx="26">
                  <c:v>6389763652</c:v>
                </c:pt>
                <c:pt idx="27">
                  <c:v>6372584353</c:v>
                </c:pt>
                <c:pt idx="28">
                  <c:v>6448003952</c:v>
                </c:pt>
                <c:pt idx="29">
                  <c:v>6787131295</c:v>
                </c:pt>
                <c:pt idx="30">
                  <c:v>6781581901</c:v>
                </c:pt>
                <c:pt idx="31">
                  <c:v>6615310911</c:v>
                </c:pt>
                <c:pt idx="32">
                  <c:v>6823757238</c:v>
                </c:pt>
                <c:pt idx="33">
                  <c:v>6900811809</c:v>
                </c:pt>
                <c:pt idx="34">
                  <c:v>7322620661</c:v>
                </c:pt>
                <c:pt idx="35">
                  <c:v>7382388402</c:v>
                </c:pt>
                <c:pt idx="36">
                  <c:v>7273405993</c:v>
                </c:pt>
                <c:pt idx="37">
                  <c:v>7307192190</c:v>
                </c:pt>
                <c:pt idx="38">
                  <c:v>7612995154</c:v>
                </c:pt>
                <c:pt idx="39">
                  <c:v>7091191743</c:v>
                </c:pt>
                <c:pt idx="40">
                  <c:v>7110244565</c:v>
                </c:pt>
                <c:pt idx="41">
                  <c:v>7098030777</c:v>
                </c:pt>
                <c:pt idx="42">
                  <c:v>7103154175</c:v>
                </c:pt>
                <c:pt idx="43">
                  <c:v>6980255582</c:v>
                </c:pt>
                <c:pt idx="44">
                  <c:v>6720696241</c:v>
                </c:pt>
                <c:pt idx="45">
                  <c:v>6639527166</c:v>
                </c:pt>
                <c:pt idx="46">
                  <c:v>6597796481</c:v>
                </c:pt>
                <c:pt idx="47">
                  <c:v>6614514930</c:v>
                </c:pt>
                <c:pt idx="48">
                  <c:v>6550117247</c:v>
                </c:pt>
                <c:pt idx="49">
                  <c:v>6482217633</c:v>
                </c:pt>
                <c:pt idx="50">
                  <c:v>6708596202</c:v>
                </c:pt>
                <c:pt idx="51">
                  <c:v>6624450017</c:v>
                </c:pt>
                <c:pt idx="52">
                  <c:v>6365769397</c:v>
                </c:pt>
                <c:pt idx="53">
                  <c:v>6287794124</c:v>
                </c:pt>
                <c:pt idx="54">
                  <c:v>6082816214</c:v>
                </c:pt>
                <c:pt idx="55">
                  <c:v>6109341202</c:v>
                </c:pt>
                <c:pt idx="56">
                  <c:v>6075716428</c:v>
                </c:pt>
                <c:pt idx="57">
                  <c:v>6102429895</c:v>
                </c:pt>
                <c:pt idx="58">
                  <c:v>6035450158</c:v>
                </c:pt>
                <c:pt idx="59">
                  <c:v>6071031813</c:v>
                </c:pt>
                <c:pt idx="60">
                  <c:v>6312244981</c:v>
                </c:pt>
                <c:pt idx="61">
                  <c:v>6296158672</c:v>
                </c:pt>
                <c:pt idx="62">
                  <c:v>6521551623</c:v>
                </c:pt>
                <c:pt idx="63">
                  <c:v>6835878301</c:v>
                </c:pt>
                <c:pt idx="64">
                  <c:v>6591684970</c:v>
                </c:pt>
                <c:pt idx="65">
                  <c:v>6656384349</c:v>
                </c:pt>
                <c:pt idx="66">
                  <c:v>6653228629</c:v>
                </c:pt>
                <c:pt idx="67">
                  <c:v>6845602926</c:v>
                </c:pt>
                <c:pt idx="68">
                  <c:v>6889752526</c:v>
                </c:pt>
                <c:pt idx="69">
                  <c:v>7090629637</c:v>
                </c:pt>
                <c:pt idx="70">
                  <c:v>6966413391</c:v>
                </c:pt>
                <c:pt idx="71">
                  <c:v>6837885340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24000"/>
        <c:axId val="105119104"/>
      </c:lineChart>
      <c:dateAx>
        <c:axId val="10511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5117568"/>
        <c:crosses val="autoZero"/>
        <c:auto val="1"/>
        <c:lblOffset val="100"/>
        <c:baseTimeUnit val="months"/>
      </c:dateAx>
      <c:valAx>
        <c:axId val="1051175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5116032"/>
        <c:crosses val="autoZero"/>
        <c:crossBetween val="between"/>
      </c:valAx>
      <c:valAx>
        <c:axId val="10511910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5424000"/>
        <c:crosses val="max"/>
        <c:crossBetween val="between"/>
      </c:valAx>
      <c:dateAx>
        <c:axId val="10542400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511910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'Hoja4 (4)'!$B$1</c:f>
              <c:strCache>
                <c:ptCount val="1"/>
                <c:pt idx="0">
                  <c:v>Tasa pasiva referencial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'Hoja4 (4)'!$A$2:$A$45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</c:numCache>
            </c:numRef>
          </c:cat>
          <c:val>
            <c:numRef>
              <c:f>'Hoja4 (4)'!$B$2:$B$45</c:f>
              <c:numCache>
                <c:formatCode>#,##0.0000</c:formatCode>
                <c:ptCount val="44"/>
                <c:pt idx="0">
                  <c:v>5.11E-2</c:v>
                </c:pt>
                <c:pt idx="1">
                  <c:v>5.1900000000000002E-2</c:v>
                </c:pt>
                <c:pt idx="2">
                  <c:v>4.9799999999999997E-2</c:v>
                </c:pt>
                <c:pt idx="3">
                  <c:v>5.1400000000000001E-2</c:v>
                </c:pt>
                <c:pt idx="4">
                  <c:v>4.9799999999999997E-2</c:v>
                </c:pt>
                <c:pt idx="5">
                  <c:v>5.0799999999999998E-2</c:v>
                </c:pt>
                <c:pt idx="6">
                  <c:v>5.0700000000000002E-2</c:v>
                </c:pt>
                <c:pt idx="7">
                  <c:v>5.1799999999999999E-2</c:v>
                </c:pt>
                <c:pt idx="8">
                  <c:v>5.2200000000000003E-2</c:v>
                </c:pt>
                <c:pt idx="9">
                  <c:v>5.3199999999999997E-2</c:v>
                </c:pt>
                <c:pt idx="10">
                  <c:v>5.3100000000000001E-2</c:v>
                </c:pt>
                <c:pt idx="11">
                  <c:v>5.3900000000000003E-2</c:v>
                </c:pt>
                <c:pt idx="12">
                  <c:v>5.5100000000000003E-2</c:v>
                </c:pt>
                <c:pt idx="13">
                  <c:v>5.4800000000000001E-2</c:v>
                </c:pt>
                <c:pt idx="14">
                  <c:v>5.5399999999999998E-2</c:v>
                </c:pt>
                <c:pt idx="15">
                  <c:v>5.5500000000000001E-2</c:v>
                </c:pt>
                <c:pt idx="16">
                  <c:v>5.5500000000000001E-2</c:v>
                </c:pt>
                <c:pt idx="17">
                  <c:v>4.9799999999999997E-2</c:v>
                </c:pt>
                <c:pt idx="18">
                  <c:v>5.11E-2</c:v>
                </c:pt>
                <c:pt idx="19">
                  <c:v>5.1400000000000001E-2</c:v>
                </c:pt>
                <c:pt idx="20">
                  <c:v>5.62E-2</c:v>
                </c:pt>
                <c:pt idx="21">
                  <c:v>5.8299999999999998E-2</c:v>
                </c:pt>
                <c:pt idx="22">
                  <c:v>5.9499999999999997E-2</c:v>
                </c:pt>
                <c:pt idx="23">
                  <c:v>5.8500000000000003E-2</c:v>
                </c:pt>
                <c:pt idx="24">
                  <c:v>5.4699999999999999E-2</c:v>
                </c:pt>
                <c:pt idx="25">
                  <c:v>0.06</c:v>
                </c:pt>
                <c:pt idx="26">
                  <c:v>6.0100000000000001E-2</c:v>
                </c:pt>
                <c:pt idx="27">
                  <c:v>5.91E-2</c:v>
                </c:pt>
                <c:pt idx="28">
                  <c:v>5.7799999999999997E-2</c:v>
                </c:pt>
                <c:pt idx="29">
                  <c:v>5.7500000000000002E-2</c:v>
                </c:pt>
                <c:pt idx="30">
                  <c:v>5.5100000000000003E-2</c:v>
                </c:pt>
                <c:pt idx="31">
                  <c:v>5.1200000000000002E-2</c:v>
                </c:pt>
                <c:pt idx="32">
                  <c:v>5.0799999999999998E-2</c:v>
                </c:pt>
                <c:pt idx="33">
                  <c:v>5.0700000000000002E-2</c:v>
                </c:pt>
                <c:pt idx="34">
                  <c:v>4.8899999999999999E-2</c:v>
                </c:pt>
                <c:pt idx="35">
                  <c:v>4.8099999999999997E-2</c:v>
                </c:pt>
                <c:pt idx="36">
                  <c:v>4.82E-2</c:v>
                </c:pt>
                <c:pt idx="37">
                  <c:v>4.8000000000000001E-2</c:v>
                </c:pt>
                <c:pt idx="38">
                  <c:v>4.8399999999999999E-2</c:v>
                </c:pt>
                <c:pt idx="39">
                  <c:v>4.9599999999999998E-2</c:v>
                </c:pt>
                <c:pt idx="40">
                  <c:v>4.9700000000000001E-2</c:v>
                </c:pt>
                <c:pt idx="41">
                  <c:v>4.8000000000000001E-2</c:v>
                </c:pt>
                <c:pt idx="42">
                  <c:v>4.9099999999999998E-2</c:v>
                </c:pt>
                <c:pt idx="43">
                  <c:v>4.9500000000000002E-2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27136"/>
        <c:axId val="71628672"/>
      </c:lineChart>
      <c:lineChart>
        <c:grouping val="standard"/>
        <c:varyColors val="0"/>
        <c:ser>
          <c:idx val="1"/>
          <c:order val="1"/>
          <c:tx>
            <c:strRef>
              <c:f>'Hoja4 (4)'!$C$1</c:f>
              <c:strCache>
                <c:ptCount val="1"/>
                <c:pt idx="0">
                  <c:v>Capitalización bursátil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'Hoja4 (4)'!$A$2:$A$45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</c:numCache>
            </c:numRef>
          </c:cat>
          <c:val>
            <c:numRef>
              <c:f>'Hoja4 (4)'!$C$2:$C$45</c:f>
              <c:numCache>
                <c:formatCode>_(* #,##0_);_(* \(#,##0\);_(* "-"??_);_(@_)</c:formatCode>
                <c:ptCount val="44"/>
                <c:pt idx="0">
                  <c:v>6448003952</c:v>
                </c:pt>
                <c:pt idx="1">
                  <c:v>6787131295</c:v>
                </c:pt>
                <c:pt idx="2">
                  <c:v>6781581901</c:v>
                </c:pt>
                <c:pt idx="3">
                  <c:v>6615310911</c:v>
                </c:pt>
                <c:pt idx="4">
                  <c:v>6823757238</c:v>
                </c:pt>
                <c:pt idx="5">
                  <c:v>6900811809</c:v>
                </c:pt>
                <c:pt idx="6">
                  <c:v>7322620661</c:v>
                </c:pt>
                <c:pt idx="7">
                  <c:v>7382388402</c:v>
                </c:pt>
                <c:pt idx="8">
                  <c:v>7273405993</c:v>
                </c:pt>
                <c:pt idx="9">
                  <c:v>7307192190</c:v>
                </c:pt>
                <c:pt idx="10">
                  <c:v>7612995154</c:v>
                </c:pt>
                <c:pt idx="11">
                  <c:v>7091191743</c:v>
                </c:pt>
                <c:pt idx="12">
                  <c:v>7110244565</c:v>
                </c:pt>
                <c:pt idx="13">
                  <c:v>7098030777</c:v>
                </c:pt>
                <c:pt idx="14">
                  <c:v>7103154175</c:v>
                </c:pt>
                <c:pt idx="15">
                  <c:v>6980255582</c:v>
                </c:pt>
                <c:pt idx="16">
                  <c:v>6720696241</c:v>
                </c:pt>
                <c:pt idx="17">
                  <c:v>6639527166</c:v>
                </c:pt>
                <c:pt idx="18">
                  <c:v>6597796481</c:v>
                </c:pt>
                <c:pt idx="19">
                  <c:v>6614514930</c:v>
                </c:pt>
                <c:pt idx="20">
                  <c:v>6550117247</c:v>
                </c:pt>
                <c:pt idx="21">
                  <c:v>6482217633</c:v>
                </c:pt>
                <c:pt idx="22">
                  <c:v>6708596202</c:v>
                </c:pt>
                <c:pt idx="23">
                  <c:v>6624450017</c:v>
                </c:pt>
                <c:pt idx="24">
                  <c:v>6365769397</c:v>
                </c:pt>
                <c:pt idx="25">
                  <c:v>6287794124</c:v>
                </c:pt>
                <c:pt idx="26">
                  <c:v>6082816214</c:v>
                </c:pt>
                <c:pt idx="27">
                  <c:v>6109341202</c:v>
                </c:pt>
                <c:pt idx="28">
                  <c:v>6075716428</c:v>
                </c:pt>
                <c:pt idx="29">
                  <c:v>6102429895</c:v>
                </c:pt>
                <c:pt idx="30">
                  <c:v>6035450158</c:v>
                </c:pt>
                <c:pt idx="31">
                  <c:v>6071031813</c:v>
                </c:pt>
                <c:pt idx="32">
                  <c:v>6312244981</c:v>
                </c:pt>
                <c:pt idx="33">
                  <c:v>6296158672</c:v>
                </c:pt>
                <c:pt idx="34">
                  <c:v>6521551623</c:v>
                </c:pt>
                <c:pt idx="35">
                  <c:v>6835878301</c:v>
                </c:pt>
                <c:pt idx="36">
                  <c:v>6591684970</c:v>
                </c:pt>
                <c:pt idx="37">
                  <c:v>6656384349</c:v>
                </c:pt>
                <c:pt idx="38">
                  <c:v>6653228629</c:v>
                </c:pt>
                <c:pt idx="39">
                  <c:v>6845602926</c:v>
                </c:pt>
                <c:pt idx="40">
                  <c:v>6889752526</c:v>
                </c:pt>
                <c:pt idx="41">
                  <c:v>7090629637</c:v>
                </c:pt>
                <c:pt idx="42">
                  <c:v>6966413391</c:v>
                </c:pt>
                <c:pt idx="43">
                  <c:v>6837885340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05728"/>
        <c:axId val="71630208"/>
      </c:lineChart>
      <c:catAx>
        <c:axId val="7162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628672"/>
        <c:crosses val="autoZero"/>
        <c:auto val="1"/>
        <c:lblAlgn val="ctr"/>
        <c:lblOffset val="100"/>
        <c:noMultiLvlLbl val="0"/>
      </c:catAx>
      <c:valAx>
        <c:axId val="7162867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627136"/>
        <c:crosses val="autoZero"/>
        <c:crossBetween val="between"/>
      </c:valAx>
      <c:valAx>
        <c:axId val="7163020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705728"/>
        <c:crosses val="max"/>
        <c:crossBetween val="between"/>
      </c:valAx>
      <c:catAx>
        <c:axId val="71705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30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Precio</a:t>
            </a:r>
            <a:r>
              <a:rPr lang="en-US" dirty="0"/>
              <a:t>(USD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barril</a:t>
            </a:r>
            <a:r>
              <a:rPr lang="en-US" dirty="0" smtClean="0"/>
              <a:t>) WTI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RIESGO PAIS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Hoja1!$C$2:$C$73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F2-4A08-A844-6E2D474FFA43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Tasa activa referencial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Hoja1!$D$2:$D$73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1F2-4A08-A844-6E2D474FFA43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Tasa pasiva referencial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Hoja1!$E$2:$E$73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1F2-4A08-A844-6E2D474FFA43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Inflación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Hoja1!$F$2:$F$73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1F2-4A08-A844-6E2D474FFA43}"/>
            </c:ext>
          </c:extLst>
        </c:ser>
        <c:ser>
          <c:idx val="4"/>
          <c:order val="4"/>
          <c:tx>
            <c:strRef>
              <c:f>Hoja1!$G$1</c:f>
              <c:strCache>
                <c:ptCount val="1"/>
                <c:pt idx="0">
                  <c:v>Precio(USD por barril)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Hoja1!$G$2:$G$73</c:f>
              <c:numCache>
                <c:formatCode>###,000</c:formatCode>
                <c:ptCount val="72"/>
                <c:pt idx="0">
                  <c:v>99.617147766132106</c:v>
                </c:pt>
                <c:pt idx="1">
                  <c:v>103.2043616182206</c:v>
                </c:pt>
                <c:pt idx="2">
                  <c:v>111.98935227201891</c:v>
                </c:pt>
                <c:pt idx="3">
                  <c:v>111.7884611890364</c:v>
                </c:pt>
                <c:pt idx="4">
                  <c:v>101.6818049517673</c:v>
                </c:pt>
                <c:pt idx="5">
                  <c:v>86.147707446032413</c:v>
                </c:pt>
                <c:pt idx="6">
                  <c:v>89.777405883354575</c:v>
                </c:pt>
                <c:pt idx="7">
                  <c:v>95.137394135020045</c:v>
                </c:pt>
                <c:pt idx="8">
                  <c:v>99.115543010640579</c:v>
                </c:pt>
                <c:pt idx="9">
                  <c:v>94.582920364160486</c:v>
                </c:pt>
                <c:pt idx="10">
                  <c:v>91.366545973875262</c:v>
                </c:pt>
                <c:pt idx="11">
                  <c:v>92.646708153398805</c:v>
                </c:pt>
                <c:pt idx="12">
                  <c:v>99.80972189358593</c:v>
                </c:pt>
                <c:pt idx="13">
                  <c:v>100.0893385496077</c:v>
                </c:pt>
                <c:pt idx="14">
                  <c:v>97.662406212016393</c:v>
                </c:pt>
                <c:pt idx="15">
                  <c:v>95.763818516527706</c:v>
                </c:pt>
                <c:pt idx="16">
                  <c:v>96.392998488298005</c:v>
                </c:pt>
                <c:pt idx="17">
                  <c:v>94.806459163719978</c:v>
                </c:pt>
                <c:pt idx="18">
                  <c:v>101.0699022669202</c:v>
                </c:pt>
                <c:pt idx="19">
                  <c:v>97.912060510506379</c:v>
                </c:pt>
                <c:pt idx="20">
                  <c:v>97.362384362432735</c:v>
                </c:pt>
                <c:pt idx="21">
                  <c:v>92.184814713055445</c:v>
                </c:pt>
                <c:pt idx="22">
                  <c:v>84.374413434541552</c:v>
                </c:pt>
                <c:pt idx="23">
                  <c:v>90.354216292673073</c:v>
                </c:pt>
                <c:pt idx="24">
                  <c:v>91.444014007101103</c:v>
                </c:pt>
                <c:pt idx="25">
                  <c:v>97.953433815787179</c:v>
                </c:pt>
                <c:pt idx="26">
                  <c:v>96.497996694158715</c:v>
                </c:pt>
                <c:pt idx="27">
                  <c:v>97.812215259309895</c:v>
                </c:pt>
                <c:pt idx="28">
                  <c:v>95.941390901063698</c:v>
                </c:pt>
                <c:pt idx="29">
                  <c:v>98.904479268825725</c:v>
                </c:pt>
                <c:pt idx="30">
                  <c:v>91.047348297874109</c:v>
                </c:pt>
                <c:pt idx="31">
                  <c:v>85.953769936227744</c:v>
                </c:pt>
                <c:pt idx="32">
                  <c:v>83.329401052998364</c:v>
                </c:pt>
                <c:pt idx="33">
                  <c:v>73.364831420208162</c:v>
                </c:pt>
                <c:pt idx="34">
                  <c:v>61.569559351376903</c:v>
                </c:pt>
                <c:pt idx="35">
                  <c:v>45.3737558828999</c:v>
                </c:pt>
                <c:pt idx="36">
                  <c:v>41.39769683324279</c:v>
                </c:pt>
                <c:pt idx="37">
                  <c:v>41.044964824408709</c:v>
                </c:pt>
                <c:pt idx="38">
                  <c:v>42.76252331163537</c:v>
                </c:pt>
                <c:pt idx="39">
                  <c:v>54.836518818962269</c:v>
                </c:pt>
                <c:pt idx="40">
                  <c:v>56.539609397765673</c:v>
                </c:pt>
                <c:pt idx="41">
                  <c:v>53.181412004493453</c:v>
                </c:pt>
                <c:pt idx="42">
                  <c:v>41.48166351153673</c:v>
                </c:pt>
                <c:pt idx="43">
                  <c:v>36.756806026057603</c:v>
                </c:pt>
                <c:pt idx="44">
                  <c:v>40.110486048415012</c:v>
                </c:pt>
                <c:pt idx="45">
                  <c:v>37.565850120357823</c:v>
                </c:pt>
                <c:pt idx="46">
                  <c:v>31.146998072882479</c:v>
                </c:pt>
                <c:pt idx="47">
                  <c:v>26.839892855528291</c:v>
                </c:pt>
                <c:pt idx="48">
                  <c:v>21.575212861767479</c:v>
                </c:pt>
                <c:pt idx="49">
                  <c:v>22.0648308786791</c:v>
                </c:pt>
                <c:pt idx="50">
                  <c:v>28.089298437422141</c:v>
                </c:pt>
                <c:pt idx="51">
                  <c:v>34.124526601654964</c:v>
                </c:pt>
                <c:pt idx="52">
                  <c:v>37.430196370060251</c:v>
                </c:pt>
                <c:pt idx="53">
                  <c:v>39.647905088301798</c:v>
                </c:pt>
                <c:pt idx="54">
                  <c:v>35.207843121032752</c:v>
                </c:pt>
                <c:pt idx="55">
                  <c:v>36.866200964812073</c:v>
                </c:pt>
                <c:pt idx="56">
                  <c:v>38.807473087192427</c:v>
                </c:pt>
                <c:pt idx="57">
                  <c:v>40.925821326910942</c:v>
                </c:pt>
                <c:pt idx="58">
                  <c:v>38.761003716368002</c:v>
                </c:pt>
                <c:pt idx="59">
                  <c:v>44.231212734442167</c:v>
                </c:pt>
                <c:pt idx="60">
                  <c:v>44.764515040385533</c:v>
                </c:pt>
                <c:pt idx="61">
                  <c:v>44.331499289517843</c:v>
                </c:pt>
                <c:pt idx="62">
                  <c:v>42.710005892842467</c:v>
                </c:pt>
                <c:pt idx="63">
                  <c:v>44.692400081391398</c:v>
                </c:pt>
                <c:pt idx="64">
                  <c:v>41.434196448084982</c:v>
                </c:pt>
                <c:pt idx="65">
                  <c:v>40.228022954688761</c:v>
                </c:pt>
                <c:pt idx="66">
                  <c:v>40.753766421476918</c:v>
                </c:pt>
                <c:pt idx="67">
                  <c:v>43.030824037175869</c:v>
                </c:pt>
                <c:pt idx="68">
                  <c:v>46.731005562338517</c:v>
                </c:pt>
                <c:pt idx="69">
                  <c:v>50.435120268103013</c:v>
                </c:pt>
                <c:pt idx="70">
                  <c:v>54.612333868709896</c:v>
                </c:pt>
                <c:pt idx="71">
                  <c:v>56.436011527298866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1F2-4A08-A844-6E2D474FF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61312"/>
        <c:axId val="110871296"/>
      </c:lineChart>
      <c:dateAx>
        <c:axId val="1108613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0871296"/>
        <c:crosses val="autoZero"/>
        <c:auto val="1"/>
        <c:lblOffset val="100"/>
        <c:baseTimeUnit val="months"/>
      </c:dateAx>
      <c:valAx>
        <c:axId val="11087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086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Deuda </a:t>
            </a:r>
            <a:r>
              <a:rPr lang="es-ES_tradnl" dirty="0" smtClean="0"/>
              <a:t>Soberana (en millones)</a:t>
            </a:r>
            <a:endParaRPr lang="es-ES_tradnl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RIESGO PAIS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Hoja1!$C$2:$C$73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23-44E6-94ED-295A50426F49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Tasa activa referencial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Hoja1!$D$2:$D$73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423-44E6-94ED-295A50426F49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Tasa pasiva referencial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Hoja1!$E$2:$E$73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23-44E6-94ED-295A50426F49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Inflación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Hoja1!$F$2:$F$73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423-44E6-94ED-295A50426F49}"/>
            </c:ext>
          </c:extLst>
        </c:ser>
        <c:ser>
          <c:idx val="4"/>
          <c:order val="4"/>
          <c:tx>
            <c:strRef>
              <c:f>Hoja1!$G$1</c:f>
              <c:strCache>
                <c:ptCount val="1"/>
                <c:pt idx="0">
                  <c:v>Precio(USD por barril)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Hoja1!$G$2:$G$73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423-44E6-94ED-295A50426F49}"/>
            </c:ext>
          </c:extLst>
        </c:ser>
        <c:ser>
          <c:idx val="5"/>
          <c:order val="5"/>
          <c:tx>
            <c:strRef>
              <c:f>Hoja1!$H$1</c:f>
              <c:strCache>
                <c:ptCount val="1"/>
                <c:pt idx="0">
                  <c:v>Deuda Soberana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Hoja1!$H$2:$H$73</c:f>
              <c:numCache>
                <c:formatCode>###,000</c:formatCode>
                <c:ptCount val="72"/>
                <c:pt idx="0">
                  <c:v>14451.7</c:v>
                </c:pt>
                <c:pt idx="1">
                  <c:v>14575</c:v>
                </c:pt>
                <c:pt idx="2">
                  <c:v>15000.8</c:v>
                </c:pt>
                <c:pt idx="3">
                  <c:v>16260.6</c:v>
                </c:pt>
                <c:pt idx="4">
                  <c:v>16130.4</c:v>
                </c:pt>
                <c:pt idx="5">
                  <c:v>16131.2</c:v>
                </c:pt>
                <c:pt idx="6">
                  <c:v>16179.6</c:v>
                </c:pt>
                <c:pt idx="7">
                  <c:v>16415.5</c:v>
                </c:pt>
                <c:pt idx="8">
                  <c:v>17189.599999999991</c:v>
                </c:pt>
                <c:pt idx="9">
                  <c:v>17417.3</c:v>
                </c:pt>
                <c:pt idx="10">
                  <c:v>18037.2</c:v>
                </c:pt>
                <c:pt idx="11">
                  <c:v>18652.3</c:v>
                </c:pt>
                <c:pt idx="12">
                  <c:v>18773.599999999991</c:v>
                </c:pt>
                <c:pt idx="13">
                  <c:v>20050.400000000001</c:v>
                </c:pt>
                <c:pt idx="14">
                  <c:v>20197</c:v>
                </c:pt>
                <c:pt idx="15">
                  <c:v>20356.5</c:v>
                </c:pt>
                <c:pt idx="16">
                  <c:v>20584</c:v>
                </c:pt>
                <c:pt idx="17">
                  <c:v>20951.2</c:v>
                </c:pt>
                <c:pt idx="18">
                  <c:v>21124.7</c:v>
                </c:pt>
                <c:pt idx="19">
                  <c:v>21143.200000000001</c:v>
                </c:pt>
                <c:pt idx="20">
                  <c:v>21274.2</c:v>
                </c:pt>
                <c:pt idx="21">
                  <c:v>21894.2</c:v>
                </c:pt>
                <c:pt idx="22">
                  <c:v>22491.7</c:v>
                </c:pt>
                <c:pt idx="23">
                  <c:v>22846.7</c:v>
                </c:pt>
                <c:pt idx="24">
                  <c:v>23003.1</c:v>
                </c:pt>
                <c:pt idx="25">
                  <c:v>23485.4</c:v>
                </c:pt>
                <c:pt idx="26">
                  <c:v>23768.799999999999</c:v>
                </c:pt>
                <c:pt idx="27">
                  <c:v>24006</c:v>
                </c:pt>
                <c:pt idx="28">
                  <c:v>24610.7</c:v>
                </c:pt>
                <c:pt idx="29">
                  <c:v>26459</c:v>
                </c:pt>
                <c:pt idx="30">
                  <c:v>26382</c:v>
                </c:pt>
                <c:pt idx="31">
                  <c:v>26563</c:v>
                </c:pt>
                <c:pt idx="32">
                  <c:v>28003.8</c:v>
                </c:pt>
                <c:pt idx="33">
                  <c:v>28405.9</c:v>
                </c:pt>
                <c:pt idx="34">
                  <c:v>28806.6</c:v>
                </c:pt>
                <c:pt idx="35">
                  <c:v>30140.2</c:v>
                </c:pt>
                <c:pt idx="36">
                  <c:v>30314.6</c:v>
                </c:pt>
                <c:pt idx="37">
                  <c:v>31086.6</c:v>
                </c:pt>
                <c:pt idx="38">
                  <c:v>31697.4</c:v>
                </c:pt>
                <c:pt idx="39">
                  <c:v>31851.9</c:v>
                </c:pt>
                <c:pt idx="40">
                  <c:v>32588.7</c:v>
                </c:pt>
                <c:pt idx="41">
                  <c:v>32341.3</c:v>
                </c:pt>
                <c:pt idx="42">
                  <c:v>32624.799999999999</c:v>
                </c:pt>
                <c:pt idx="43">
                  <c:v>32558.799999999999</c:v>
                </c:pt>
                <c:pt idx="44">
                  <c:v>32430.5</c:v>
                </c:pt>
                <c:pt idx="45">
                  <c:v>32415.7</c:v>
                </c:pt>
                <c:pt idx="46">
                  <c:v>32960.800000000003</c:v>
                </c:pt>
                <c:pt idx="47">
                  <c:v>32771.199999999997</c:v>
                </c:pt>
                <c:pt idx="48">
                  <c:v>33247.699999999997</c:v>
                </c:pt>
                <c:pt idx="49">
                  <c:v>34345</c:v>
                </c:pt>
                <c:pt idx="50">
                  <c:v>34954.9</c:v>
                </c:pt>
                <c:pt idx="51">
                  <c:v>34183.4</c:v>
                </c:pt>
                <c:pt idx="52">
                  <c:v>34292.400000000001</c:v>
                </c:pt>
                <c:pt idx="53">
                  <c:v>35478.300000000003</c:v>
                </c:pt>
                <c:pt idx="54">
                  <c:v>36583.599999999999</c:v>
                </c:pt>
                <c:pt idx="55">
                  <c:v>36810.9</c:v>
                </c:pt>
                <c:pt idx="56">
                  <c:v>36986</c:v>
                </c:pt>
                <c:pt idx="57">
                  <c:v>37108.400000000001</c:v>
                </c:pt>
                <c:pt idx="58">
                  <c:v>37222.699999999997</c:v>
                </c:pt>
                <c:pt idx="59">
                  <c:v>38136.6</c:v>
                </c:pt>
                <c:pt idx="60">
                  <c:v>27509.5</c:v>
                </c:pt>
                <c:pt idx="61">
                  <c:v>27620.2</c:v>
                </c:pt>
                <c:pt idx="62">
                  <c:v>27466.9</c:v>
                </c:pt>
                <c:pt idx="63">
                  <c:v>27886</c:v>
                </c:pt>
                <c:pt idx="64">
                  <c:v>27871</c:v>
                </c:pt>
                <c:pt idx="65">
                  <c:v>29525.9</c:v>
                </c:pt>
                <c:pt idx="66">
                  <c:v>29582.799999999999</c:v>
                </c:pt>
                <c:pt idx="67">
                  <c:v>29569.1</c:v>
                </c:pt>
                <c:pt idx="68">
                  <c:v>29040.2</c:v>
                </c:pt>
                <c:pt idx="69">
                  <c:v>32096.9</c:v>
                </c:pt>
                <c:pt idx="70">
                  <c:v>32517.1</c:v>
                </c:pt>
                <c:pt idx="71">
                  <c:v>32639.5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423-44E6-94ED-295A50426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44256"/>
        <c:axId val="111227264"/>
      </c:lineChart>
      <c:dateAx>
        <c:axId val="11134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227264"/>
        <c:crosses val="autoZero"/>
        <c:auto val="1"/>
        <c:lblOffset val="100"/>
        <c:baseTimeUnit val="months"/>
      </c:dateAx>
      <c:valAx>
        <c:axId val="11122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34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 smtClean="0"/>
              <a:t>PIB trimestral</a:t>
            </a:r>
            <a:endParaRPr lang="es-ES_tradnl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Hoja3!$B$4</c:f>
              <c:strCache>
                <c:ptCount val="1"/>
                <c:pt idx="0">
                  <c:v>PIB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Hoja3!$A$5:$A$28</c:f>
              <c:strCache>
                <c:ptCount val="24"/>
                <c:pt idx="0">
                  <c:v>2012.I</c:v>
                </c:pt>
                <c:pt idx="1">
                  <c:v>2012.II</c:v>
                </c:pt>
                <c:pt idx="2">
                  <c:v>2012.III</c:v>
                </c:pt>
                <c:pt idx="3">
                  <c:v>2012.IV</c:v>
                </c:pt>
                <c:pt idx="4">
                  <c:v>2013.I</c:v>
                </c:pt>
                <c:pt idx="5">
                  <c:v>2013.II</c:v>
                </c:pt>
                <c:pt idx="6">
                  <c:v>2013.III</c:v>
                </c:pt>
                <c:pt idx="7">
                  <c:v>2013.IV</c:v>
                </c:pt>
                <c:pt idx="8">
                  <c:v>2014.I</c:v>
                </c:pt>
                <c:pt idx="9">
                  <c:v>2014.II</c:v>
                </c:pt>
                <c:pt idx="10">
                  <c:v>2014.III</c:v>
                </c:pt>
                <c:pt idx="11">
                  <c:v>2014.IV</c:v>
                </c:pt>
                <c:pt idx="12">
                  <c:v>2015.I</c:v>
                </c:pt>
                <c:pt idx="13">
                  <c:v>2015.II</c:v>
                </c:pt>
                <c:pt idx="14">
                  <c:v>2015.III</c:v>
                </c:pt>
                <c:pt idx="15">
                  <c:v>2015.IV</c:v>
                </c:pt>
                <c:pt idx="16">
                  <c:v>2016.I</c:v>
                </c:pt>
                <c:pt idx="17">
                  <c:v>2016.II</c:v>
                </c:pt>
                <c:pt idx="18">
                  <c:v>2016.III</c:v>
                </c:pt>
                <c:pt idx="19">
                  <c:v>2016.IV</c:v>
                </c:pt>
                <c:pt idx="20">
                  <c:v>2017.I</c:v>
                </c:pt>
                <c:pt idx="21">
                  <c:v>2017.II</c:v>
                </c:pt>
                <c:pt idx="22">
                  <c:v>2017.III</c:v>
                </c:pt>
                <c:pt idx="23">
                  <c:v>2017.IV</c:v>
                </c:pt>
              </c:strCache>
            </c:strRef>
          </c:cat>
          <c:val>
            <c:numRef>
              <c:f>Hoja3!$B$5:$B$28</c:f>
              <c:numCache>
                <c:formatCode>#,##0</c:formatCode>
                <c:ptCount val="24"/>
                <c:pt idx="0">
                  <c:v>21622937000</c:v>
                </c:pt>
                <c:pt idx="1">
                  <c:v>21908844000</c:v>
                </c:pt>
                <c:pt idx="2">
                  <c:v>22106937000</c:v>
                </c:pt>
                <c:pt idx="3">
                  <c:v>22285826000</c:v>
                </c:pt>
                <c:pt idx="4">
                  <c:v>23019786000</c:v>
                </c:pt>
                <c:pt idx="5">
                  <c:v>23441324000</c:v>
                </c:pt>
                <c:pt idx="6">
                  <c:v>24238576000</c:v>
                </c:pt>
                <c:pt idx="7">
                  <c:v>24429973000</c:v>
                </c:pt>
                <c:pt idx="8">
                  <c:v>24831492000</c:v>
                </c:pt>
                <c:pt idx="9">
                  <c:v>25543280000</c:v>
                </c:pt>
                <c:pt idx="10">
                  <c:v>25942914000</c:v>
                </c:pt>
                <c:pt idx="11">
                  <c:v>25408645000</c:v>
                </c:pt>
                <c:pt idx="12">
                  <c:v>25052739000</c:v>
                </c:pt>
                <c:pt idx="13">
                  <c:v>25086195000</c:v>
                </c:pt>
                <c:pt idx="14">
                  <c:v>24779738000</c:v>
                </c:pt>
                <c:pt idx="15">
                  <c:v>24371709000</c:v>
                </c:pt>
                <c:pt idx="16">
                  <c:v>24913573000</c:v>
                </c:pt>
                <c:pt idx="17">
                  <c:v>24926186000</c:v>
                </c:pt>
                <c:pt idx="18">
                  <c:v>24910741000</c:v>
                </c:pt>
                <c:pt idx="19">
                  <c:v>25187196000</c:v>
                </c:pt>
                <c:pt idx="20">
                  <c:v>26000261000</c:v>
                </c:pt>
                <c:pt idx="21">
                  <c:v>25993550000</c:v>
                </c:pt>
                <c:pt idx="22">
                  <c:v>25960907000</c:v>
                </c:pt>
                <c:pt idx="23">
                  <c:v>26341144000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11420160"/>
        <c:axId val="111421696"/>
      </c:lineChart>
      <c:catAx>
        <c:axId val="11142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421696"/>
        <c:crosses val="autoZero"/>
        <c:auto val="1"/>
        <c:lblAlgn val="ctr"/>
        <c:lblOffset val="100"/>
        <c:noMultiLvlLbl val="0"/>
      </c:catAx>
      <c:valAx>
        <c:axId val="11142169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4201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RIESGO PAIS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Hoja1!$C$2:$C$73</c:f>
            </c:numRef>
          </c:val>
          <c:smooth val="0"/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Tasa activa referencial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Hoja1!$D$2:$D$73</c:f>
              <c:numCache>
                <c:formatCode>#,##0.0000</c:formatCode>
                <c:ptCount val="72"/>
                <c:pt idx="0">
                  <c:v>8.1699999999999995E-2</c:v>
                </c:pt>
                <c:pt idx="1">
                  <c:v>8.1699999999999995E-2</c:v>
                </c:pt>
                <c:pt idx="2">
                  <c:v>8.1699999999999995E-2</c:v>
                </c:pt>
                <c:pt idx="3">
                  <c:v>8.1699999999999995E-2</c:v>
                </c:pt>
                <c:pt idx="4">
                  <c:v>8.1699999999999995E-2</c:v>
                </c:pt>
                <c:pt idx="5">
                  <c:v>8.1699999999999995E-2</c:v>
                </c:pt>
                <c:pt idx="6">
                  <c:v>8.1699999999999995E-2</c:v>
                </c:pt>
                <c:pt idx="7">
                  <c:v>8.1699999999999995E-2</c:v>
                </c:pt>
                <c:pt idx="8">
                  <c:v>8.1699999999999995E-2</c:v>
                </c:pt>
                <c:pt idx="9">
                  <c:v>8.1699999999999995E-2</c:v>
                </c:pt>
                <c:pt idx="10">
                  <c:v>8.1699999999999995E-2</c:v>
                </c:pt>
                <c:pt idx="11">
                  <c:v>8.1699999999999995E-2</c:v>
                </c:pt>
                <c:pt idx="12">
                  <c:v>8.1699999999999995E-2</c:v>
                </c:pt>
                <c:pt idx="13">
                  <c:v>8.1699999999999995E-2</c:v>
                </c:pt>
                <c:pt idx="14">
                  <c:v>8.1699999999999995E-2</c:v>
                </c:pt>
                <c:pt idx="15">
                  <c:v>8.1699999999999995E-2</c:v>
                </c:pt>
                <c:pt idx="16">
                  <c:v>8.1699999999999995E-2</c:v>
                </c:pt>
                <c:pt idx="17">
                  <c:v>8.1699999999999995E-2</c:v>
                </c:pt>
                <c:pt idx="18">
                  <c:v>8.1699999999999995E-2</c:v>
                </c:pt>
                <c:pt idx="19">
                  <c:v>8.1699999999999995E-2</c:v>
                </c:pt>
                <c:pt idx="20">
                  <c:v>8.1699999999999995E-2</c:v>
                </c:pt>
                <c:pt idx="21">
                  <c:v>8.1699999999999995E-2</c:v>
                </c:pt>
                <c:pt idx="22">
                  <c:v>8.1699999999999995E-2</c:v>
                </c:pt>
                <c:pt idx="23">
                  <c:v>8.1699999999999995E-2</c:v>
                </c:pt>
                <c:pt idx="24">
                  <c:v>8.1699999999999995E-2</c:v>
                </c:pt>
                <c:pt idx="25">
                  <c:v>8.1699999999999995E-2</c:v>
                </c:pt>
                <c:pt idx="26">
                  <c:v>8.1699999999999995E-2</c:v>
                </c:pt>
                <c:pt idx="27">
                  <c:v>8.1699999999999995E-2</c:v>
                </c:pt>
                <c:pt idx="28">
                  <c:v>7.6399999999999996E-2</c:v>
                </c:pt>
                <c:pt idx="29">
                  <c:v>8.1900000000000001E-2</c:v>
                </c:pt>
                <c:pt idx="30">
                  <c:v>8.2100000000000006E-2</c:v>
                </c:pt>
                <c:pt idx="31">
                  <c:v>8.1600000000000006E-2</c:v>
                </c:pt>
                <c:pt idx="32">
                  <c:v>7.8600000000000003E-2</c:v>
                </c:pt>
                <c:pt idx="33">
                  <c:v>8.3400000000000002E-2</c:v>
                </c:pt>
                <c:pt idx="34">
                  <c:v>8.1299999999999997E-2</c:v>
                </c:pt>
                <c:pt idx="35">
                  <c:v>8.1900000000000001E-2</c:v>
                </c:pt>
                <c:pt idx="36">
                  <c:v>7.8399999999999997E-2</c:v>
                </c:pt>
                <c:pt idx="37">
                  <c:v>7.4099999999999999E-2</c:v>
                </c:pt>
                <c:pt idx="38">
                  <c:v>7.3099999999999998E-2</c:v>
                </c:pt>
                <c:pt idx="39">
                  <c:v>8.09E-2</c:v>
                </c:pt>
                <c:pt idx="40">
                  <c:v>8.4500000000000006E-2</c:v>
                </c:pt>
                <c:pt idx="41">
                  <c:v>8.6999999999999994E-2</c:v>
                </c:pt>
                <c:pt idx="42">
                  <c:v>8.5400000000000004E-2</c:v>
                </c:pt>
                <c:pt idx="43">
                  <c:v>8.0600000000000005E-2</c:v>
                </c:pt>
                <c:pt idx="44">
                  <c:v>8.0600000000000005E-2</c:v>
                </c:pt>
                <c:pt idx="45">
                  <c:v>9.11E-2</c:v>
                </c:pt>
                <c:pt idx="46">
                  <c:v>9.2200000000000004E-2</c:v>
                </c:pt>
                <c:pt idx="47">
                  <c:v>9.1200000000000003E-2</c:v>
                </c:pt>
                <c:pt idx="48">
                  <c:v>9.1499999999999998E-2</c:v>
                </c:pt>
                <c:pt idx="49">
                  <c:v>8.8800000000000004E-2</c:v>
                </c:pt>
                <c:pt idx="50">
                  <c:v>8.8599999999999998E-2</c:v>
                </c:pt>
                <c:pt idx="51">
                  <c:v>9.0300000000000005E-2</c:v>
                </c:pt>
                <c:pt idx="52">
                  <c:v>8.8900000000000007E-2</c:v>
                </c:pt>
                <c:pt idx="53">
                  <c:v>8.6599999999999996E-2</c:v>
                </c:pt>
                <c:pt idx="54">
                  <c:v>8.6699999999999999E-2</c:v>
                </c:pt>
                <c:pt idx="55">
                  <c:v>8.2100000000000006E-2</c:v>
                </c:pt>
                <c:pt idx="56">
                  <c:v>8.7800000000000003E-2</c:v>
                </c:pt>
                <c:pt idx="57">
                  <c:v>8.7099999999999997E-2</c:v>
                </c:pt>
                <c:pt idx="58">
                  <c:v>8.3799999999999999E-2</c:v>
                </c:pt>
                <c:pt idx="59">
                  <c:v>8.1000000000000003E-2</c:v>
                </c:pt>
                <c:pt idx="60">
                  <c:v>8.0199999999999994E-2</c:v>
                </c:pt>
                <c:pt idx="61">
                  <c:v>8.2500000000000004E-2</c:v>
                </c:pt>
                <c:pt idx="62">
                  <c:v>8.14E-2</c:v>
                </c:pt>
                <c:pt idx="63">
                  <c:v>8.1299999999999997E-2</c:v>
                </c:pt>
                <c:pt idx="64">
                  <c:v>7.3700000000000002E-2</c:v>
                </c:pt>
                <c:pt idx="65">
                  <c:v>7.7200000000000005E-2</c:v>
                </c:pt>
                <c:pt idx="66">
                  <c:v>8.1500000000000003E-2</c:v>
                </c:pt>
                <c:pt idx="67">
                  <c:v>7.5800000000000006E-2</c:v>
                </c:pt>
                <c:pt idx="68">
                  <c:v>8.1900000000000001E-2</c:v>
                </c:pt>
                <c:pt idx="69">
                  <c:v>7.8600000000000003E-2</c:v>
                </c:pt>
                <c:pt idx="70">
                  <c:v>7.7899999999999997E-2</c:v>
                </c:pt>
                <c:pt idx="71">
                  <c:v>7.8299999999999995E-2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52544"/>
        <c:axId val="111454080"/>
      </c:lineChart>
      <c:dateAx>
        <c:axId val="1114525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454080"/>
        <c:crosses val="autoZero"/>
        <c:auto val="1"/>
        <c:lblOffset val="100"/>
        <c:baseTimeUnit val="months"/>
      </c:dateAx>
      <c:valAx>
        <c:axId val="11145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45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RIESGO PAIS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Hoja1!$C$2:$C$73</c:f>
            </c:numRef>
          </c:val>
          <c:smooth val="0"/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Tasa activa referencial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Hoja1!$D$2:$D$73</c:f>
            </c:numRef>
          </c:val>
          <c:smooth val="0"/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Tasa pasiva referencial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Hoja1!$E$2:$E$73</c:f>
              <c:numCache>
                <c:formatCode>#,##0.00</c:formatCode>
                <c:ptCount val="72"/>
                <c:pt idx="0">
                  <c:v>4.53E-2</c:v>
                </c:pt>
                <c:pt idx="1">
                  <c:v>4.53E-2</c:v>
                </c:pt>
                <c:pt idx="2">
                  <c:v>4.53E-2</c:v>
                </c:pt>
                <c:pt idx="3">
                  <c:v>4.53E-2</c:v>
                </c:pt>
                <c:pt idx="4">
                  <c:v>4.53E-2</c:v>
                </c:pt>
                <c:pt idx="5">
                  <c:v>4.53E-2</c:v>
                </c:pt>
                <c:pt idx="6">
                  <c:v>4.53E-2</c:v>
                </c:pt>
                <c:pt idx="7">
                  <c:v>4.53E-2</c:v>
                </c:pt>
                <c:pt idx="8">
                  <c:v>4.53E-2</c:v>
                </c:pt>
                <c:pt idx="9">
                  <c:v>4.53E-2</c:v>
                </c:pt>
                <c:pt idx="10">
                  <c:v>4.53E-2</c:v>
                </c:pt>
                <c:pt idx="11">
                  <c:v>4.53E-2</c:v>
                </c:pt>
                <c:pt idx="12">
                  <c:v>4.53E-2</c:v>
                </c:pt>
                <c:pt idx="13">
                  <c:v>4.53E-2</c:v>
                </c:pt>
                <c:pt idx="14">
                  <c:v>4.53E-2</c:v>
                </c:pt>
                <c:pt idx="15">
                  <c:v>4.53E-2</c:v>
                </c:pt>
                <c:pt idx="16">
                  <c:v>4.53E-2</c:v>
                </c:pt>
                <c:pt idx="17">
                  <c:v>4.53E-2</c:v>
                </c:pt>
                <c:pt idx="18">
                  <c:v>4.53E-2</c:v>
                </c:pt>
                <c:pt idx="19">
                  <c:v>4.53E-2</c:v>
                </c:pt>
                <c:pt idx="20">
                  <c:v>4.53E-2</c:v>
                </c:pt>
                <c:pt idx="21">
                  <c:v>4.53E-2</c:v>
                </c:pt>
                <c:pt idx="22">
                  <c:v>4.53E-2</c:v>
                </c:pt>
                <c:pt idx="23">
                  <c:v>4.53E-2</c:v>
                </c:pt>
                <c:pt idx="24">
                  <c:v>4.53E-2</c:v>
                </c:pt>
                <c:pt idx="25">
                  <c:v>4.53E-2</c:v>
                </c:pt>
                <c:pt idx="26">
                  <c:v>4.53E-2</c:v>
                </c:pt>
                <c:pt idx="27">
                  <c:v>4.53E-2</c:v>
                </c:pt>
                <c:pt idx="28">
                  <c:v>5.11E-2</c:v>
                </c:pt>
                <c:pt idx="29">
                  <c:v>5.1900000000000002E-2</c:v>
                </c:pt>
                <c:pt idx="30">
                  <c:v>4.9799999999999997E-2</c:v>
                </c:pt>
                <c:pt idx="31">
                  <c:v>5.1400000000000001E-2</c:v>
                </c:pt>
                <c:pt idx="32">
                  <c:v>4.9799999999999997E-2</c:v>
                </c:pt>
                <c:pt idx="33">
                  <c:v>5.0799999999999998E-2</c:v>
                </c:pt>
                <c:pt idx="34">
                  <c:v>5.0700000000000002E-2</c:v>
                </c:pt>
                <c:pt idx="35">
                  <c:v>5.1799999999999999E-2</c:v>
                </c:pt>
                <c:pt idx="36">
                  <c:v>5.2200000000000003E-2</c:v>
                </c:pt>
                <c:pt idx="37">
                  <c:v>5.3199999999999997E-2</c:v>
                </c:pt>
                <c:pt idx="38">
                  <c:v>5.3100000000000001E-2</c:v>
                </c:pt>
                <c:pt idx="39">
                  <c:v>5.3900000000000003E-2</c:v>
                </c:pt>
                <c:pt idx="40">
                  <c:v>5.5100000000000003E-2</c:v>
                </c:pt>
                <c:pt idx="41">
                  <c:v>5.4800000000000001E-2</c:v>
                </c:pt>
                <c:pt idx="42">
                  <c:v>5.5399999999999998E-2</c:v>
                </c:pt>
                <c:pt idx="43">
                  <c:v>5.5500000000000001E-2</c:v>
                </c:pt>
                <c:pt idx="44">
                  <c:v>5.5500000000000001E-2</c:v>
                </c:pt>
                <c:pt idx="45">
                  <c:v>4.9799999999999997E-2</c:v>
                </c:pt>
                <c:pt idx="46">
                  <c:v>5.11E-2</c:v>
                </c:pt>
                <c:pt idx="47">
                  <c:v>5.1400000000000001E-2</c:v>
                </c:pt>
                <c:pt idx="48">
                  <c:v>5.62E-2</c:v>
                </c:pt>
                <c:pt idx="49">
                  <c:v>5.8299999999999998E-2</c:v>
                </c:pt>
                <c:pt idx="50">
                  <c:v>5.9499999999999997E-2</c:v>
                </c:pt>
                <c:pt idx="51">
                  <c:v>5.8500000000000003E-2</c:v>
                </c:pt>
                <c:pt idx="52">
                  <c:v>5.4699999999999999E-2</c:v>
                </c:pt>
                <c:pt idx="53">
                  <c:v>0.06</c:v>
                </c:pt>
                <c:pt idx="54">
                  <c:v>6.0100000000000001E-2</c:v>
                </c:pt>
                <c:pt idx="55">
                  <c:v>5.91E-2</c:v>
                </c:pt>
                <c:pt idx="56">
                  <c:v>5.7799999999999997E-2</c:v>
                </c:pt>
                <c:pt idx="57">
                  <c:v>5.7500000000000002E-2</c:v>
                </c:pt>
                <c:pt idx="58">
                  <c:v>5.5100000000000003E-2</c:v>
                </c:pt>
                <c:pt idx="59">
                  <c:v>5.1200000000000002E-2</c:v>
                </c:pt>
                <c:pt idx="60">
                  <c:v>5.0799999999999998E-2</c:v>
                </c:pt>
                <c:pt idx="61">
                  <c:v>5.0700000000000002E-2</c:v>
                </c:pt>
                <c:pt idx="62">
                  <c:v>4.8899999999999999E-2</c:v>
                </c:pt>
                <c:pt idx="63">
                  <c:v>4.8099999999999997E-2</c:v>
                </c:pt>
                <c:pt idx="64">
                  <c:v>4.82E-2</c:v>
                </c:pt>
                <c:pt idx="65">
                  <c:v>4.8000000000000001E-2</c:v>
                </c:pt>
                <c:pt idx="66">
                  <c:v>4.8399999999999999E-2</c:v>
                </c:pt>
                <c:pt idx="67">
                  <c:v>4.9599999999999998E-2</c:v>
                </c:pt>
                <c:pt idx="68">
                  <c:v>4.9700000000000001E-2</c:v>
                </c:pt>
                <c:pt idx="69">
                  <c:v>4.8000000000000001E-2</c:v>
                </c:pt>
                <c:pt idx="70">
                  <c:v>4.9099999999999998E-2</c:v>
                </c:pt>
                <c:pt idx="71">
                  <c:v>4.9500000000000002E-2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06784"/>
        <c:axId val="111944448"/>
      </c:lineChart>
      <c:dateAx>
        <c:axId val="1116067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944448"/>
        <c:crosses val="autoZero"/>
        <c:auto val="1"/>
        <c:lblOffset val="100"/>
        <c:baseTimeUnit val="months"/>
      </c:dateAx>
      <c:valAx>
        <c:axId val="11194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60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RIESGO PAIS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Hoja1!$C$2:$C$73</c:f>
            </c:numRef>
          </c:val>
          <c:smooth val="0"/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Tasa activa referencial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Hoja1!$D$2:$D$73</c:f>
            </c:numRef>
          </c:val>
          <c:smooth val="0"/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Tasa pasiva referencial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Hoja1!$E$2:$E$73</c:f>
            </c:numRef>
          </c:val>
          <c:smooth val="0"/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Inflación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Hoja1!$F$2:$F$73</c:f>
              <c:numCache>
                <c:formatCode>#,##0.00</c:formatCode>
                <c:ptCount val="72"/>
                <c:pt idx="0">
                  <c:v>5.2900000000000003E-2</c:v>
                </c:pt>
                <c:pt idx="1">
                  <c:v>5.5300000000000002E-2</c:v>
                </c:pt>
                <c:pt idx="2">
                  <c:v>6.1199999999999997E-2</c:v>
                </c:pt>
                <c:pt idx="3">
                  <c:v>5.4199999999999998E-2</c:v>
                </c:pt>
                <c:pt idx="4">
                  <c:v>4.8500000000000001E-2</c:v>
                </c:pt>
                <c:pt idx="5">
                  <c:v>0.05</c:v>
                </c:pt>
                <c:pt idx="6">
                  <c:v>5.0900000000000001E-2</c:v>
                </c:pt>
                <c:pt idx="7">
                  <c:v>4.8800000000000003E-2</c:v>
                </c:pt>
                <c:pt idx="8">
                  <c:v>5.2200000000000003E-2</c:v>
                </c:pt>
                <c:pt idx="9">
                  <c:v>4.9399999999999999E-2</c:v>
                </c:pt>
                <c:pt idx="10">
                  <c:v>4.7699999999999999E-2</c:v>
                </c:pt>
                <c:pt idx="11">
                  <c:v>4.1599999999999998E-2</c:v>
                </c:pt>
                <c:pt idx="12">
                  <c:v>4.1000000000000002E-2</c:v>
                </c:pt>
                <c:pt idx="13">
                  <c:v>3.4799999999999998E-2</c:v>
                </c:pt>
                <c:pt idx="14">
                  <c:v>3.0099999999999998E-2</c:v>
                </c:pt>
                <c:pt idx="15">
                  <c:v>3.0300000000000001E-2</c:v>
                </c:pt>
                <c:pt idx="16">
                  <c:v>3.0099999999999998E-2</c:v>
                </c:pt>
                <c:pt idx="17">
                  <c:v>2.6800000000000001E-2</c:v>
                </c:pt>
                <c:pt idx="18">
                  <c:v>2.3900000000000001E-2</c:v>
                </c:pt>
                <c:pt idx="19">
                  <c:v>2.2700000000000001E-2</c:v>
                </c:pt>
                <c:pt idx="20">
                  <c:v>1.7100000000000001E-2</c:v>
                </c:pt>
                <c:pt idx="21">
                  <c:v>2.0400000000000001E-2</c:v>
                </c:pt>
                <c:pt idx="22">
                  <c:v>2.3E-2</c:v>
                </c:pt>
                <c:pt idx="23">
                  <c:v>2.7E-2</c:v>
                </c:pt>
                <c:pt idx="24">
                  <c:v>2.92E-2</c:v>
                </c:pt>
                <c:pt idx="25">
                  <c:v>2.8500000000000001E-2</c:v>
                </c:pt>
                <c:pt idx="26">
                  <c:v>3.1099999999999999E-2</c:v>
                </c:pt>
                <c:pt idx="27">
                  <c:v>3.2300000000000002E-2</c:v>
                </c:pt>
                <c:pt idx="28">
                  <c:v>3.4099999999999998E-2</c:v>
                </c:pt>
                <c:pt idx="29">
                  <c:v>3.6700000000000003E-2</c:v>
                </c:pt>
                <c:pt idx="30">
                  <c:v>4.1099999999999998E-2</c:v>
                </c:pt>
                <c:pt idx="31">
                  <c:v>4.1500000000000002E-2</c:v>
                </c:pt>
                <c:pt idx="32">
                  <c:v>4.19E-2</c:v>
                </c:pt>
                <c:pt idx="33">
                  <c:v>3.9800000000000002E-2</c:v>
                </c:pt>
                <c:pt idx="34">
                  <c:v>3.7600000000000001E-2</c:v>
                </c:pt>
                <c:pt idx="35">
                  <c:v>3.6700000000000003E-2</c:v>
                </c:pt>
                <c:pt idx="36">
                  <c:v>3.5299999999999998E-2</c:v>
                </c:pt>
                <c:pt idx="37">
                  <c:v>4.0500000000000001E-2</c:v>
                </c:pt>
                <c:pt idx="38">
                  <c:v>3.7600000000000001E-2</c:v>
                </c:pt>
                <c:pt idx="39">
                  <c:v>4.3200000000000002E-2</c:v>
                </c:pt>
                <c:pt idx="40">
                  <c:v>4.5499999999999999E-2</c:v>
                </c:pt>
                <c:pt idx="41">
                  <c:v>4.87E-2</c:v>
                </c:pt>
                <c:pt idx="42">
                  <c:v>4.36E-2</c:v>
                </c:pt>
                <c:pt idx="43">
                  <c:v>4.1399999999999999E-2</c:v>
                </c:pt>
                <c:pt idx="44">
                  <c:v>3.78E-2</c:v>
                </c:pt>
                <c:pt idx="45">
                  <c:v>3.4799999999999998E-2</c:v>
                </c:pt>
                <c:pt idx="46">
                  <c:v>3.4000000000000002E-2</c:v>
                </c:pt>
                <c:pt idx="47">
                  <c:v>3.3799999999999997E-2</c:v>
                </c:pt>
                <c:pt idx="48">
                  <c:v>3.09E-2</c:v>
                </c:pt>
                <c:pt idx="49">
                  <c:v>2.5999999999999999E-2</c:v>
                </c:pt>
                <c:pt idx="50">
                  <c:v>2.3199999999999998E-2</c:v>
                </c:pt>
                <c:pt idx="51">
                  <c:v>1.78E-2</c:v>
                </c:pt>
                <c:pt idx="52">
                  <c:v>1.6299999999999999E-2</c:v>
                </c:pt>
                <c:pt idx="53">
                  <c:v>1.5900000000000001E-2</c:v>
                </c:pt>
                <c:pt idx="54">
                  <c:v>1.5800000000000002E-2</c:v>
                </c:pt>
                <c:pt idx="55">
                  <c:v>1.4200000000000001E-2</c:v>
                </c:pt>
                <c:pt idx="56">
                  <c:v>1.2999999999999999E-2</c:v>
                </c:pt>
                <c:pt idx="57">
                  <c:v>1.3100000000000001E-2</c:v>
                </c:pt>
                <c:pt idx="58">
                  <c:v>1.0500000000000001E-2</c:v>
                </c:pt>
                <c:pt idx="59">
                  <c:v>1.12E-2</c:v>
                </c:pt>
                <c:pt idx="60">
                  <c:v>8.9999999999999993E-3</c:v>
                </c:pt>
                <c:pt idx="61">
                  <c:v>9.5999999999999992E-3</c:v>
                </c:pt>
                <c:pt idx="62">
                  <c:v>9.5999999999999992E-3</c:v>
                </c:pt>
                <c:pt idx="63">
                  <c:v>1.09E-2</c:v>
                </c:pt>
                <c:pt idx="64">
                  <c:v>1.0999999999999999E-2</c:v>
                </c:pt>
                <c:pt idx="65">
                  <c:v>1.6000000000000001E-3</c:v>
                </c:pt>
                <c:pt idx="66">
                  <c:v>1E-3</c:v>
                </c:pt>
                <c:pt idx="67">
                  <c:v>2.8E-3</c:v>
                </c:pt>
                <c:pt idx="68">
                  <c:v>-2.9999999999999997E-4</c:v>
                </c:pt>
                <c:pt idx="69">
                  <c:v>-8.9999999999999998E-4</c:v>
                </c:pt>
                <c:pt idx="70">
                  <c:v>-2.2000000000000001E-3</c:v>
                </c:pt>
                <c:pt idx="71">
                  <c:v>-2E-3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07808"/>
        <c:axId val="112025984"/>
      </c:lineChart>
      <c:dateAx>
        <c:axId val="1120078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2025984"/>
        <c:crosses val="autoZero"/>
        <c:auto val="1"/>
        <c:lblOffset val="100"/>
        <c:baseTimeUnit val="months"/>
      </c:dateAx>
      <c:valAx>
        <c:axId val="1120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20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'[MATRIZ-TOTAL.xlsx]Hoja1'!$C$1</c:f>
              <c:strCache>
                <c:ptCount val="1"/>
                <c:pt idx="0">
                  <c:v>RIESGO PAIS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[1]Hoja1!$B$2:$B$73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[1]Hoja1!$C$2:$C$73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6CA-4C3E-BB37-BEE4004CB915}"/>
            </c:ext>
          </c:extLst>
        </c:ser>
        <c:ser>
          <c:idx val="1"/>
          <c:order val="1"/>
          <c:tx>
            <c:strRef>
              <c:f>'[MATRIZ-TOTAL.xlsx]Hoja1'!$D$1</c:f>
              <c:strCache>
                <c:ptCount val="1"/>
                <c:pt idx="0">
                  <c:v>Tasa activa referencial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[1]Hoja1!$B$2:$B$73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[1]Hoja1!$D$2:$D$73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6CA-4C3E-BB37-BEE4004CB915}"/>
            </c:ext>
          </c:extLst>
        </c:ser>
        <c:ser>
          <c:idx val="2"/>
          <c:order val="2"/>
          <c:tx>
            <c:strRef>
              <c:f>'[MATRIZ-TOTAL.xlsx]Hoja1'!$E$1</c:f>
              <c:strCache>
                <c:ptCount val="1"/>
                <c:pt idx="0">
                  <c:v>Tasa pasiva referencial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[1]Hoja1!$B$2:$B$73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[1]Hoja1!$E$2:$E$73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6CA-4C3E-BB37-BEE4004CB915}"/>
            </c:ext>
          </c:extLst>
        </c:ser>
        <c:ser>
          <c:idx val="3"/>
          <c:order val="3"/>
          <c:tx>
            <c:strRef>
              <c:f>'[MATRIZ-TOTAL.xlsx]Hoja1'!$F$1</c:f>
              <c:strCache>
                <c:ptCount val="1"/>
                <c:pt idx="0">
                  <c:v>Inflación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[1]Hoja1!$B$2:$B$73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[1]Hoja1!$F$2:$F$73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6CA-4C3E-BB37-BEE4004CB915}"/>
            </c:ext>
          </c:extLst>
        </c:ser>
        <c:ser>
          <c:idx val="4"/>
          <c:order val="4"/>
          <c:tx>
            <c:strRef>
              <c:f>'[MATRIZ-TOTAL.xlsx]Hoja1'!$G$1</c:f>
              <c:strCache>
                <c:ptCount val="1"/>
                <c:pt idx="0">
                  <c:v>Precio(USD por barril)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[1]Hoja1!$B$2:$B$73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[1]Hoja1!$G$2:$G$73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6CA-4C3E-BB37-BEE4004CB915}"/>
            </c:ext>
          </c:extLst>
        </c:ser>
        <c:ser>
          <c:idx val="5"/>
          <c:order val="5"/>
          <c:tx>
            <c:strRef>
              <c:f>'[MATRIZ-TOTAL.xlsx]Hoja1'!$H$1</c:f>
              <c:strCache>
                <c:ptCount val="1"/>
                <c:pt idx="0">
                  <c:v>Deuda Soberana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[1]Hoja1!$B$2:$B$73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[1]Hoja1!$H$2:$H$73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6CA-4C3E-BB37-BEE4004CB915}"/>
            </c:ext>
          </c:extLst>
        </c:ser>
        <c:ser>
          <c:idx val="6"/>
          <c:order val="6"/>
          <c:tx>
            <c:strRef>
              <c:f>'[MATRIZ-TOTAL.xlsx]Hoja1'!$I$1</c:f>
              <c:strCache>
                <c:ptCount val="1"/>
                <c:pt idx="0">
                  <c:v>Producto Interno Bruto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[1]Hoja1!$B$2:$B$73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[1]Hoja1!$I$2:$I$73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6CA-4C3E-BB37-BEE4004CB915}"/>
            </c:ext>
          </c:extLst>
        </c:ser>
        <c:ser>
          <c:idx val="7"/>
          <c:order val="7"/>
          <c:tx>
            <c:strRef>
              <c:f>'[MATRIZ-TOTAL.xlsx]Hoja1'!$J$1</c:f>
              <c:strCache>
                <c:ptCount val="1"/>
                <c:pt idx="0">
                  <c:v>ECUINDEX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[1]Hoja1!$B$2:$B$73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[1]Hoja1!$J$2:$J$73</c:f>
              <c:numCache>
                <c:formatCode>###,000</c:formatCode>
                <c:ptCount val="72"/>
                <c:pt idx="0">
                  <c:v>986.43999999999937</c:v>
                </c:pt>
                <c:pt idx="1">
                  <c:v>997.14</c:v>
                </c:pt>
                <c:pt idx="2">
                  <c:v>1036.1400000000001</c:v>
                </c:pt>
                <c:pt idx="3">
                  <c:v>1022.89</c:v>
                </c:pt>
                <c:pt idx="4">
                  <c:v>1033.06</c:v>
                </c:pt>
                <c:pt idx="5">
                  <c:v>1031.04</c:v>
                </c:pt>
                <c:pt idx="6">
                  <c:v>1033.06</c:v>
                </c:pt>
                <c:pt idx="7">
                  <c:v>1045.1600000000001</c:v>
                </c:pt>
                <c:pt idx="8">
                  <c:v>1030.46</c:v>
                </c:pt>
                <c:pt idx="9">
                  <c:v>1006.82</c:v>
                </c:pt>
                <c:pt idx="10">
                  <c:v>1016.12</c:v>
                </c:pt>
                <c:pt idx="11">
                  <c:v>1021.78</c:v>
                </c:pt>
                <c:pt idx="12">
                  <c:v>1018.02</c:v>
                </c:pt>
                <c:pt idx="13">
                  <c:v>1037.8900000000001</c:v>
                </c:pt>
                <c:pt idx="14">
                  <c:v>1096.03</c:v>
                </c:pt>
                <c:pt idx="15">
                  <c:v>1083.5999999999999</c:v>
                </c:pt>
                <c:pt idx="16">
                  <c:v>1056.3599999999999</c:v>
                </c:pt>
                <c:pt idx="17">
                  <c:v>1066.45</c:v>
                </c:pt>
                <c:pt idx="18">
                  <c:v>1062.05</c:v>
                </c:pt>
                <c:pt idx="19">
                  <c:v>1058.6500000000001</c:v>
                </c:pt>
                <c:pt idx="20">
                  <c:v>1061.1300000000001</c:v>
                </c:pt>
                <c:pt idx="21">
                  <c:v>1062.3699999999999</c:v>
                </c:pt>
                <c:pt idx="22">
                  <c:v>1086.27</c:v>
                </c:pt>
                <c:pt idx="23">
                  <c:v>1125.22</c:v>
                </c:pt>
                <c:pt idx="24">
                  <c:v>1138.5999999999999</c:v>
                </c:pt>
                <c:pt idx="25">
                  <c:v>1154.8</c:v>
                </c:pt>
                <c:pt idx="26">
                  <c:v>1172.21</c:v>
                </c:pt>
                <c:pt idx="27">
                  <c:v>1171.3599999999999</c:v>
                </c:pt>
                <c:pt idx="28">
                  <c:v>1174.3599999999999</c:v>
                </c:pt>
                <c:pt idx="29">
                  <c:v>1184.55</c:v>
                </c:pt>
                <c:pt idx="30">
                  <c:v>1190.5</c:v>
                </c:pt>
                <c:pt idx="31">
                  <c:v>1188.54</c:v>
                </c:pt>
                <c:pt idx="32">
                  <c:v>1194.8599999999999</c:v>
                </c:pt>
                <c:pt idx="33">
                  <c:v>1199.54</c:v>
                </c:pt>
                <c:pt idx="34">
                  <c:v>1213.54</c:v>
                </c:pt>
                <c:pt idx="35">
                  <c:v>1219.26</c:v>
                </c:pt>
                <c:pt idx="36">
                  <c:v>1199.55</c:v>
                </c:pt>
                <c:pt idx="37">
                  <c:v>1206.33</c:v>
                </c:pt>
                <c:pt idx="38">
                  <c:v>1252.99</c:v>
                </c:pt>
                <c:pt idx="39">
                  <c:v>1238.53</c:v>
                </c:pt>
                <c:pt idx="40">
                  <c:v>1236.3599999999999</c:v>
                </c:pt>
                <c:pt idx="41">
                  <c:v>1221.1199999999999</c:v>
                </c:pt>
                <c:pt idx="42">
                  <c:v>1219.26</c:v>
                </c:pt>
                <c:pt idx="43">
                  <c:v>1213.43</c:v>
                </c:pt>
                <c:pt idx="44">
                  <c:v>1157.28</c:v>
                </c:pt>
                <c:pt idx="45">
                  <c:v>1152.22</c:v>
                </c:pt>
                <c:pt idx="46">
                  <c:v>1143.46</c:v>
                </c:pt>
                <c:pt idx="47">
                  <c:v>1142.9000000000001</c:v>
                </c:pt>
                <c:pt idx="48">
                  <c:v>1124.941010478909</c:v>
                </c:pt>
                <c:pt idx="49">
                  <c:v>1114.3416086963609</c:v>
                </c:pt>
                <c:pt idx="50">
                  <c:v>1104.309167193044</c:v>
                </c:pt>
                <c:pt idx="51">
                  <c:v>1126.657538881921</c:v>
                </c:pt>
                <c:pt idx="52">
                  <c:v>1085.4056440196321</c:v>
                </c:pt>
                <c:pt idx="53">
                  <c:v>1071.9340896362819</c:v>
                </c:pt>
                <c:pt idx="54">
                  <c:v>1033.545454997012</c:v>
                </c:pt>
                <c:pt idx="55">
                  <c:v>1036.568769252325</c:v>
                </c:pt>
                <c:pt idx="56">
                  <c:v>1031.4281575817249</c:v>
                </c:pt>
                <c:pt idx="57">
                  <c:v>1035.8386226752909</c:v>
                </c:pt>
                <c:pt idx="58">
                  <c:v>1033.5970736177801</c:v>
                </c:pt>
                <c:pt idx="59">
                  <c:v>1033.6397419019011</c:v>
                </c:pt>
                <c:pt idx="60">
                  <c:v>1079.860519281254</c:v>
                </c:pt>
                <c:pt idx="61">
                  <c:v>1081.8066027544651</c:v>
                </c:pt>
                <c:pt idx="62">
                  <c:v>1122.0640039181351</c:v>
                </c:pt>
                <c:pt idx="63">
                  <c:v>1180.2967528597551</c:v>
                </c:pt>
                <c:pt idx="64">
                  <c:v>1129.144009539908</c:v>
                </c:pt>
                <c:pt idx="65">
                  <c:v>1154.288829883805</c:v>
                </c:pt>
                <c:pt idx="66">
                  <c:v>1154.2547599865709</c:v>
                </c:pt>
                <c:pt idx="67">
                  <c:v>1196.7125294830551</c:v>
                </c:pt>
                <c:pt idx="68">
                  <c:v>1203.408306304947</c:v>
                </c:pt>
                <c:pt idx="69">
                  <c:v>1247.0623172651799</c:v>
                </c:pt>
                <c:pt idx="70">
                  <c:v>1220.3420434596151</c:v>
                </c:pt>
                <c:pt idx="71">
                  <c:v>1206.083655082776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6CA-4C3E-BB37-BEE4004CB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34784"/>
        <c:axId val="111736320"/>
      </c:lineChart>
      <c:dateAx>
        <c:axId val="1117347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736320"/>
        <c:crosses val="autoZero"/>
        <c:auto val="1"/>
        <c:lblOffset val="100"/>
        <c:baseTimeUnit val="months"/>
      </c:dateAx>
      <c:valAx>
        <c:axId val="11173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73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Capitalización bursátil (miles)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Hoja2!$A$2:$A$73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Hoja2!$B$2:$B$73</c:f>
              <c:numCache>
                <c:formatCode>_(* #,##0_);_(* \(#,##0\);_(* "-"??_);_(@_)</c:formatCode>
                <c:ptCount val="72"/>
                <c:pt idx="0">
                  <c:v>5850885.7959390003</c:v>
                </c:pt>
                <c:pt idx="1">
                  <c:v>5740466.7199999997</c:v>
                </c:pt>
                <c:pt idx="2">
                  <c:v>5945625.5839999998</c:v>
                </c:pt>
                <c:pt idx="3">
                  <c:v>6045976.767</c:v>
                </c:pt>
                <c:pt idx="4">
                  <c:v>6105312.9929999998</c:v>
                </c:pt>
                <c:pt idx="5">
                  <c:v>6105650.557</c:v>
                </c:pt>
                <c:pt idx="6">
                  <c:v>5761860.3150000004</c:v>
                </c:pt>
                <c:pt idx="7">
                  <c:v>5975514.0350000001</c:v>
                </c:pt>
                <c:pt idx="8">
                  <c:v>5947566.1540000001</c:v>
                </c:pt>
                <c:pt idx="9">
                  <c:v>5844468.5750000002</c:v>
                </c:pt>
                <c:pt idx="10">
                  <c:v>5850970.6770000001</c:v>
                </c:pt>
                <c:pt idx="11">
                  <c:v>5911083.5219999999</c:v>
                </c:pt>
                <c:pt idx="12">
                  <c:v>5831670.2460000003</c:v>
                </c:pt>
                <c:pt idx="13">
                  <c:v>5867415.1540000001</c:v>
                </c:pt>
                <c:pt idx="14">
                  <c:v>6073889.7910000002</c:v>
                </c:pt>
                <c:pt idx="15">
                  <c:v>5739199.4050000003</c:v>
                </c:pt>
                <c:pt idx="16">
                  <c:v>5688129.7939999998</c:v>
                </c:pt>
                <c:pt idx="17">
                  <c:v>5755712.4239999996</c:v>
                </c:pt>
                <c:pt idx="18">
                  <c:v>5840001.966</c:v>
                </c:pt>
                <c:pt idx="19">
                  <c:v>6013992.6859999998</c:v>
                </c:pt>
                <c:pt idx="20">
                  <c:v>6029562.6789999995</c:v>
                </c:pt>
                <c:pt idx="21">
                  <c:v>6145495.2209999999</c:v>
                </c:pt>
                <c:pt idx="22">
                  <c:v>6341671.6560000004</c:v>
                </c:pt>
                <c:pt idx="23">
                  <c:v>6549336.9400000004</c:v>
                </c:pt>
                <c:pt idx="24">
                  <c:v>6501868.1689999998</c:v>
                </c:pt>
                <c:pt idx="25">
                  <c:v>6814235.7039999999</c:v>
                </c:pt>
                <c:pt idx="26">
                  <c:v>6389763.6519999998</c:v>
                </c:pt>
                <c:pt idx="27">
                  <c:v>6372584.3530000001</c:v>
                </c:pt>
                <c:pt idx="28">
                  <c:v>6448003.9519999996</c:v>
                </c:pt>
                <c:pt idx="29">
                  <c:v>6787131.2949999999</c:v>
                </c:pt>
                <c:pt idx="30">
                  <c:v>6781581.9009999996</c:v>
                </c:pt>
                <c:pt idx="31">
                  <c:v>6615310.9110000003</c:v>
                </c:pt>
                <c:pt idx="32">
                  <c:v>6823757.2379999999</c:v>
                </c:pt>
                <c:pt idx="33">
                  <c:v>6900811.8090000004</c:v>
                </c:pt>
                <c:pt idx="34">
                  <c:v>7322620.6610000003</c:v>
                </c:pt>
                <c:pt idx="35">
                  <c:v>7382388.4019999998</c:v>
                </c:pt>
                <c:pt idx="36">
                  <c:v>7273405.9929999998</c:v>
                </c:pt>
                <c:pt idx="37">
                  <c:v>7307192.1900000004</c:v>
                </c:pt>
                <c:pt idx="38">
                  <c:v>7612995.1540000001</c:v>
                </c:pt>
                <c:pt idx="39">
                  <c:v>7091191.7429999998</c:v>
                </c:pt>
                <c:pt idx="40">
                  <c:v>7110244.5650000004</c:v>
                </c:pt>
                <c:pt idx="41">
                  <c:v>7098030.7769999998</c:v>
                </c:pt>
                <c:pt idx="42">
                  <c:v>7103154.1749999998</c:v>
                </c:pt>
                <c:pt idx="43">
                  <c:v>6980255.5820000004</c:v>
                </c:pt>
                <c:pt idx="44">
                  <c:v>6720696.2410000004</c:v>
                </c:pt>
                <c:pt idx="45">
                  <c:v>6639527.1660000002</c:v>
                </c:pt>
                <c:pt idx="46">
                  <c:v>6597796.4809999997</c:v>
                </c:pt>
                <c:pt idx="47">
                  <c:v>6614514.9299999997</c:v>
                </c:pt>
                <c:pt idx="48">
                  <c:v>6550117.2470000004</c:v>
                </c:pt>
                <c:pt idx="49">
                  <c:v>6482217.6330000004</c:v>
                </c:pt>
                <c:pt idx="50">
                  <c:v>6708596.2019999996</c:v>
                </c:pt>
                <c:pt idx="51">
                  <c:v>6624450.017</c:v>
                </c:pt>
                <c:pt idx="52">
                  <c:v>6365769.3969999999</c:v>
                </c:pt>
                <c:pt idx="53">
                  <c:v>6287794.1239999998</c:v>
                </c:pt>
                <c:pt idx="54">
                  <c:v>6082816.2139999997</c:v>
                </c:pt>
                <c:pt idx="55">
                  <c:v>6109341.2019999996</c:v>
                </c:pt>
                <c:pt idx="56">
                  <c:v>6075716.4280000003</c:v>
                </c:pt>
                <c:pt idx="57">
                  <c:v>6102429.8949999996</c:v>
                </c:pt>
                <c:pt idx="58">
                  <c:v>6035450.1579999998</c:v>
                </c:pt>
                <c:pt idx="59">
                  <c:v>6071031.8130000001</c:v>
                </c:pt>
                <c:pt idx="60">
                  <c:v>6312244.9809999997</c:v>
                </c:pt>
                <c:pt idx="61">
                  <c:v>6296158.6720000003</c:v>
                </c:pt>
                <c:pt idx="62">
                  <c:v>6521551.6229999997</c:v>
                </c:pt>
                <c:pt idx="63">
                  <c:v>6835878.301</c:v>
                </c:pt>
                <c:pt idx="64">
                  <c:v>6591684.9699999997</c:v>
                </c:pt>
                <c:pt idx="65">
                  <c:v>6656384.3490000004</c:v>
                </c:pt>
                <c:pt idx="66">
                  <c:v>6653228.6289999997</c:v>
                </c:pt>
                <c:pt idx="67">
                  <c:v>6845602.926</c:v>
                </c:pt>
                <c:pt idx="68">
                  <c:v>6889752.5259999996</c:v>
                </c:pt>
                <c:pt idx="69">
                  <c:v>7090629.6370000001</c:v>
                </c:pt>
                <c:pt idx="70">
                  <c:v>6966413.3909999998</c:v>
                </c:pt>
                <c:pt idx="71">
                  <c:v>6837885.3399999999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06176"/>
        <c:axId val="111809664"/>
      </c:lineChart>
      <c:dateAx>
        <c:axId val="111906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809664"/>
        <c:crosses val="autoZero"/>
        <c:auto val="1"/>
        <c:lblOffset val="100"/>
        <c:baseTimeUnit val="months"/>
      </c:dateAx>
      <c:valAx>
        <c:axId val="11180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9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892BD-2B16-1746-8850-776BDDF313E3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1287B04-43DE-1343-B384-AD8A503BABED}">
      <dgm:prSet/>
      <dgm:spPr/>
      <dgm:t>
        <a:bodyPr/>
        <a:lstStyle/>
        <a:p>
          <a:pPr rtl="0"/>
          <a:r>
            <a:rPr lang="es-ES" dirty="0" smtClean="0"/>
            <a:t>El riesgo país, es el reflejo de todas las variables macroeconómicas </a:t>
          </a:r>
        </a:p>
        <a:p>
          <a:pPr rtl="0"/>
          <a:r>
            <a:rPr lang="es-ES" dirty="0" smtClean="0"/>
            <a:t>Agentes internos y externos</a:t>
          </a:r>
          <a:endParaRPr lang="es-ES" dirty="0"/>
        </a:p>
      </dgm:t>
    </dgm:pt>
    <dgm:pt modelId="{4C0FC48A-16BB-FC44-AEDF-B81EB29EB641}" type="parTrans" cxnId="{9783B07E-C984-114C-AF7B-8E8DC73A12E5}">
      <dgm:prSet/>
      <dgm:spPr/>
      <dgm:t>
        <a:bodyPr/>
        <a:lstStyle/>
        <a:p>
          <a:endParaRPr lang="es-ES_tradnl"/>
        </a:p>
      </dgm:t>
    </dgm:pt>
    <dgm:pt modelId="{99BB8F6D-00B0-2F47-9162-B984B3C4AABD}" type="sibTrans" cxnId="{9783B07E-C984-114C-AF7B-8E8DC73A12E5}">
      <dgm:prSet/>
      <dgm:spPr/>
      <dgm:t>
        <a:bodyPr/>
        <a:lstStyle/>
        <a:p>
          <a:endParaRPr lang="es-ES_tradnl"/>
        </a:p>
      </dgm:t>
    </dgm:pt>
    <dgm:pt modelId="{59407648-0839-5C42-BD7B-8E18CDF0B85C}">
      <dgm:prSet/>
      <dgm:spPr/>
      <dgm:t>
        <a:bodyPr/>
        <a:lstStyle/>
        <a:p>
          <a:pPr rtl="0"/>
          <a:r>
            <a:rPr lang="es-ES_tradnl" dirty="0" smtClean="0"/>
            <a:t>No se conocen estudios realizados en el país</a:t>
          </a:r>
          <a:endParaRPr lang="es-ES_tradnl" dirty="0"/>
        </a:p>
      </dgm:t>
    </dgm:pt>
    <dgm:pt modelId="{82862AC2-E636-4449-A7A6-30B07D8C6F03}" type="parTrans" cxnId="{5E132D5D-203E-2347-BDA6-085E21C55756}">
      <dgm:prSet/>
      <dgm:spPr/>
      <dgm:t>
        <a:bodyPr/>
        <a:lstStyle/>
        <a:p>
          <a:endParaRPr lang="es-ES_tradnl"/>
        </a:p>
      </dgm:t>
    </dgm:pt>
    <dgm:pt modelId="{E7D80471-C175-0045-B351-E3ED2FA50DEC}" type="sibTrans" cxnId="{5E132D5D-203E-2347-BDA6-085E21C55756}">
      <dgm:prSet/>
      <dgm:spPr/>
      <dgm:t>
        <a:bodyPr/>
        <a:lstStyle/>
        <a:p>
          <a:endParaRPr lang="es-ES_tradnl"/>
        </a:p>
      </dgm:t>
    </dgm:pt>
    <dgm:pt modelId="{8DE06987-AA1A-6D4A-A63E-B9C406823F7F}" type="pres">
      <dgm:prSet presAssocID="{705892BD-2B16-1746-8850-776BDDF313E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BF731A1-1772-144D-8F47-5618C1D6973B}" type="pres">
      <dgm:prSet presAssocID="{705892BD-2B16-1746-8850-776BDDF313E3}" presName="arrow" presStyleLbl="bgShp" presStyleIdx="0" presStyleCnt="1"/>
      <dgm:spPr/>
    </dgm:pt>
    <dgm:pt modelId="{CFCB2FC9-DA00-F641-B21C-536F60506AA5}" type="pres">
      <dgm:prSet presAssocID="{705892BD-2B16-1746-8850-776BDDF313E3}" presName="linearProcess" presStyleCnt="0"/>
      <dgm:spPr/>
    </dgm:pt>
    <dgm:pt modelId="{E2C2B8C8-2AB0-1E4D-827C-3741B8A4140D}" type="pres">
      <dgm:prSet presAssocID="{E1287B04-43DE-1343-B384-AD8A503BABE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C247121-0A11-804C-A5CA-42A8F15DB058}" type="pres">
      <dgm:prSet presAssocID="{99BB8F6D-00B0-2F47-9162-B984B3C4AABD}" presName="sibTrans" presStyleCnt="0"/>
      <dgm:spPr/>
    </dgm:pt>
    <dgm:pt modelId="{8A7209FD-5C61-3242-84E7-8111BFB2A2C7}" type="pres">
      <dgm:prSet presAssocID="{59407648-0839-5C42-BD7B-8E18CDF0B85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1FBA66C-A026-8E40-AB1C-D4B951E2F332}" type="presOf" srcId="{705892BD-2B16-1746-8850-776BDDF313E3}" destId="{8DE06987-AA1A-6D4A-A63E-B9C406823F7F}" srcOrd="0" destOrd="0" presId="urn:microsoft.com/office/officeart/2005/8/layout/hProcess9"/>
    <dgm:cxn modelId="{89C78990-26DD-4A45-AF1F-905A532E0DED}" type="presOf" srcId="{E1287B04-43DE-1343-B384-AD8A503BABED}" destId="{E2C2B8C8-2AB0-1E4D-827C-3741B8A4140D}" srcOrd="0" destOrd="0" presId="urn:microsoft.com/office/officeart/2005/8/layout/hProcess9"/>
    <dgm:cxn modelId="{9783B07E-C984-114C-AF7B-8E8DC73A12E5}" srcId="{705892BD-2B16-1746-8850-776BDDF313E3}" destId="{E1287B04-43DE-1343-B384-AD8A503BABED}" srcOrd="0" destOrd="0" parTransId="{4C0FC48A-16BB-FC44-AEDF-B81EB29EB641}" sibTransId="{99BB8F6D-00B0-2F47-9162-B984B3C4AABD}"/>
    <dgm:cxn modelId="{5E132D5D-203E-2347-BDA6-085E21C55756}" srcId="{705892BD-2B16-1746-8850-776BDDF313E3}" destId="{59407648-0839-5C42-BD7B-8E18CDF0B85C}" srcOrd="1" destOrd="0" parTransId="{82862AC2-E636-4449-A7A6-30B07D8C6F03}" sibTransId="{E7D80471-C175-0045-B351-E3ED2FA50DEC}"/>
    <dgm:cxn modelId="{B5F74F79-0CB5-144B-A3E7-34792EB92EED}" type="presOf" srcId="{59407648-0839-5C42-BD7B-8E18CDF0B85C}" destId="{8A7209FD-5C61-3242-84E7-8111BFB2A2C7}" srcOrd="0" destOrd="0" presId="urn:microsoft.com/office/officeart/2005/8/layout/hProcess9"/>
    <dgm:cxn modelId="{437D3A22-FA92-0B48-80AF-B9ECD43AA150}" type="presParOf" srcId="{8DE06987-AA1A-6D4A-A63E-B9C406823F7F}" destId="{4BF731A1-1772-144D-8F47-5618C1D6973B}" srcOrd="0" destOrd="0" presId="urn:microsoft.com/office/officeart/2005/8/layout/hProcess9"/>
    <dgm:cxn modelId="{A3DE9C89-5A51-EF49-B964-CDEE28410F2B}" type="presParOf" srcId="{8DE06987-AA1A-6D4A-A63E-B9C406823F7F}" destId="{CFCB2FC9-DA00-F641-B21C-536F60506AA5}" srcOrd="1" destOrd="0" presId="urn:microsoft.com/office/officeart/2005/8/layout/hProcess9"/>
    <dgm:cxn modelId="{5DAF403D-8CC4-C14C-8DAA-431385AA896D}" type="presParOf" srcId="{CFCB2FC9-DA00-F641-B21C-536F60506AA5}" destId="{E2C2B8C8-2AB0-1E4D-827C-3741B8A4140D}" srcOrd="0" destOrd="0" presId="urn:microsoft.com/office/officeart/2005/8/layout/hProcess9"/>
    <dgm:cxn modelId="{8C51CBDD-4A1E-374A-A10A-78E4A7BDC66B}" type="presParOf" srcId="{CFCB2FC9-DA00-F641-B21C-536F60506AA5}" destId="{2C247121-0A11-804C-A5CA-42A8F15DB058}" srcOrd="1" destOrd="0" presId="urn:microsoft.com/office/officeart/2005/8/layout/hProcess9"/>
    <dgm:cxn modelId="{ED3FAFF6-1CB9-974A-8F67-9E35FA988C95}" type="presParOf" srcId="{CFCB2FC9-DA00-F641-B21C-536F60506AA5}" destId="{8A7209FD-5C61-3242-84E7-8111BFB2A2C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9DA56-EA70-B242-9B8F-014C94203CA9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F972C5B9-4B46-2E46-BE94-F3E4ED887C5D}">
      <dgm:prSet phldrT="[Texto]"/>
      <dgm:spPr/>
      <dgm:t>
        <a:bodyPr/>
        <a:lstStyle/>
        <a:p>
          <a:r>
            <a:rPr lang="es-ES_tradnl" dirty="0" smtClean="0"/>
            <a:t>Compilación y estudio de diferentes teorías.</a:t>
          </a:r>
          <a:endParaRPr lang="es-ES_tradnl" dirty="0"/>
        </a:p>
      </dgm:t>
    </dgm:pt>
    <dgm:pt modelId="{230F9576-0467-694D-AAEE-D25C6DDC1718}" type="parTrans" cxnId="{5EBE2294-14E1-8E49-982D-147BEA65AC94}">
      <dgm:prSet/>
      <dgm:spPr/>
      <dgm:t>
        <a:bodyPr/>
        <a:lstStyle/>
        <a:p>
          <a:endParaRPr lang="es-ES_tradnl"/>
        </a:p>
      </dgm:t>
    </dgm:pt>
    <dgm:pt modelId="{9162B4FB-D70E-A64A-B1C1-046243AF64F4}" type="sibTrans" cxnId="{5EBE2294-14E1-8E49-982D-147BEA65AC94}">
      <dgm:prSet/>
      <dgm:spPr/>
      <dgm:t>
        <a:bodyPr/>
        <a:lstStyle/>
        <a:p>
          <a:endParaRPr lang="es-ES_tradnl"/>
        </a:p>
      </dgm:t>
    </dgm:pt>
    <dgm:pt modelId="{151B1662-7D96-AB42-BBC2-AA50B0F83498}">
      <dgm:prSet phldrT="[Texto]"/>
      <dgm:spPr/>
      <dgm:t>
        <a:bodyPr/>
        <a:lstStyle/>
        <a:p>
          <a:r>
            <a:rPr lang="es-ES_tradnl" dirty="0" smtClean="0"/>
            <a:t>Definición teórica de las variables representativas del EMBI y el Mercado de valores.</a:t>
          </a:r>
          <a:endParaRPr lang="es-ES_tradnl" dirty="0"/>
        </a:p>
      </dgm:t>
    </dgm:pt>
    <dgm:pt modelId="{D4A161C6-B6A4-4543-9105-E74D399A4BC0}" type="parTrans" cxnId="{4074DDBC-7E34-5C45-BA36-D81B2B9C6A2B}">
      <dgm:prSet/>
      <dgm:spPr/>
      <dgm:t>
        <a:bodyPr/>
        <a:lstStyle/>
        <a:p>
          <a:endParaRPr lang="es-ES_tradnl"/>
        </a:p>
      </dgm:t>
    </dgm:pt>
    <dgm:pt modelId="{CBBB2CED-F32C-3D4E-BD61-5C9EBEBB0F18}" type="sibTrans" cxnId="{4074DDBC-7E34-5C45-BA36-D81B2B9C6A2B}">
      <dgm:prSet/>
      <dgm:spPr/>
      <dgm:t>
        <a:bodyPr/>
        <a:lstStyle/>
        <a:p>
          <a:endParaRPr lang="es-ES_tradnl"/>
        </a:p>
      </dgm:t>
    </dgm:pt>
    <dgm:pt modelId="{1220E65E-7714-544B-8996-5C7A35E6F7B6}">
      <dgm:prSet phldrT="[Texto]"/>
      <dgm:spPr/>
      <dgm:t>
        <a:bodyPr/>
        <a:lstStyle/>
        <a:p>
          <a:r>
            <a:rPr lang="es-ES_tradnl" dirty="0" smtClean="0"/>
            <a:t>Recolección de los datos estadísticos inherentes a las variables estudiadas.</a:t>
          </a:r>
          <a:endParaRPr lang="es-ES_tradnl" dirty="0"/>
        </a:p>
      </dgm:t>
    </dgm:pt>
    <dgm:pt modelId="{5AAF37D4-72AC-2243-82F7-544DCA3B1D62}" type="parTrans" cxnId="{9A7801BA-205B-A344-AF93-3E16E88C4A9D}">
      <dgm:prSet/>
      <dgm:spPr/>
      <dgm:t>
        <a:bodyPr/>
        <a:lstStyle/>
        <a:p>
          <a:endParaRPr lang="es-ES_tradnl"/>
        </a:p>
      </dgm:t>
    </dgm:pt>
    <dgm:pt modelId="{67059E21-5607-A14F-ACA3-FE8D85FC312B}" type="sibTrans" cxnId="{9A7801BA-205B-A344-AF93-3E16E88C4A9D}">
      <dgm:prSet/>
      <dgm:spPr/>
      <dgm:t>
        <a:bodyPr/>
        <a:lstStyle/>
        <a:p>
          <a:endParaRPr lang="es-ES_tradnl"/>
        </a:p>
      </dgm:t>
    </dgm:pt>
    <dgm:pt modelId="{7FC6483D-3D4E-CE45-A840-0DB631002AF2}">
      <dgm:prSet phldrT="[Texto]"/>
      <dgm:spPr/>
      <dgm:t>
        <a:bodyPr/>
        <a:lstStyle/>
        <a:p>
          <a:r>
            <a:rPr lang="es-ES_tradnl" dirty="0" smtClean="0"/>
            <a:t>Procesamiento de la información en STATA y verificación de hipótesis.</a:t>
          </a:r>
          <a:endParaRPr lang="es-ES_tradnl" dirty="0"/>
        </a:p>
      </dgm:t>
    </dgm:pt>
    <dgm:pt modelId="{057CAEDF-2822-4745-A6F1-3D4C34818B36}" type="parTrans" cxnId="{BA2C3338-E006-E94D-A2B7-9337608841AF}">
      <dgm:prSet/>
      <dgm:spPr/>
      <dgm:t>
        <a:bodyPr/>
        <a:lstStyle/>
        <a:p>
          <a:endParaRPr lang="es-ES_tradnl"/>
        </a:p>
      </dgm:t>
    </dgm:pt>
    <dgm:pt modelId="{BAF9C5BE-BFCF-694A-BB11-30A9D3BF1164}" type="sibTrans" cxnId="{BA2C3338-E006-E94D-A2B7-9337608841AF}">
      <dgm:prSet/>
      <dgm:spPr/>
      <dgm:t>
        <a:bodyPr/>
        <a:lstStyle/>
        <a:p>
          <a:endParaRPr lang="es-ES_tradnl"/>
        </a:p>
      </dgm:t>
    </dgm:pt>
    <dgm:pt modelId="{41F3F093-BC11-7D48-BFED-EB7222AE0873}" type="pres">
      <dgm:prSet presAssocID="{8559DA56-EA70-B242-9B8F-014C94203CA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7D13FD3-522E-934B-B424-23546F521FA7}" type="pres">
      <dgm:prSet presAssocID="{F972C5B9-4B46-2E46-BE94-F3E4ED887C5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B6F4AE3-3271-2F4D-A094-1E6FDCBCC7CD}" type="pres">
      <dgm:prSet presAssocID="{9162B4FB-D70E-A64A-B1C1-046243AF64F4}" presName="sibTrans" presStyleLbl="sibTrans2D1" presStyleIdx="0" presStyleCnt="3"/>
      <dgm:spPr/>
      <dgm:t>
        <a:bodyPr/>
        <a:lstStyle/>
        <a:p>
          <a:endParaRPr lang="es-ES_tradnl"/>
        </a:p>
      </dgm:t>
    </dgm:pt>
    <dgm:pt modelId="{6D83C528-47BB-D843-BAF7-026A16E81881}" type="pres">
      <dgm:prSet presAssocID="{9162B4FB-D70E-A64A-B1C1-046243AF64F4}" presName="connectorText" presStyleLbl="sibTrans2D1" presStyleIdx="0" presStyleCnt="3"/>
      <dgm:spPr/>
      <dgm:t>
        <a:bodyPr/>
        <a:lstStyle/>
        <a:p>
          <a:endParaRPr lang="es-ES_tradnl"/>
        </a:p>
      </dgm:t>
    </dgm:pt>
    <dgm:pt modelId="{9CB43B16-8AA5-AF4C-9F8A-D7957D1CF1E4}" type="pres">
      <dgm:prSet presAssocID="{151B1662-7D96-AB42-BBC2-AA50B0F834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7DBBC32-BC33-3D49-9165-652FE5CFFD08}" type="pres">
      <dgm:prSet presAssocID="{CBBB2CED-F32C-3D4E-BD61-5C9EBEBB0F18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BA154344-EF33-0E4C-95C2-AB40CAAB41B2}" type="pres">
      <dgm:prSet presAssocID="{CBBB2CED-F32C-3D4E-BD61-5C9EBEBB0F18}" presName="connectorText" presStyleLbl="sibTrans2D1" presStyleIdx="1" presStyleCnt="3"/>
      <dgm:spPr/>
      <dgm:t>
        <a:bodyPr/>
        <a:lstStyle/>
        <a:p>
          <a:endParaRPr lang="es-ES_tradnl"/>
        </a:p>
      </dgm:t>
    </dgm:pt>
    <dgm:pt modelId="{6DFBC26C-CCF4-434E-99B2-AF29FDE38C8D}" type="pres">
      <dgm:prSet presAssocID="{1220E65E-7714-544B-8996-5C7A35E6F7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3197104-E53A-984F-8D9A-EE87AF9DF167}" type="pres">
      <dgm:prSet presAssocID="{67059E21-5607-A14F-ACA3-FE8D85FC312B}" presName="sibTrans" presStyleLbl="sibTrans2D1" presStyleIdx="2" presStyleCnt="3"/>
      <dgm:spPr/>
      <dgm:t>
        <a:bodyPr/>
        <a:lstStyle/>
        <a:p>
          <a:endParaRPr lang="es-ES_tradnl"/>
        </a:p>
      </dgm:t>
    </dgm:pt>
    <dgm:pt modelId="{47DBF18C-092C-FC4B-BECD-DE8D3AFA369D}" type="pres">
      <dgm:prSet presAssocID="{67059E21-5607-A14F-ACA3-FE8D85FC312B}" presName="connectorText" presStyleLbl="sibTrans2D1" presStyleIdx="2" presStyleCnt="3"/>
      <dgm:spPr/>
      <dgm:t>
        <a:bodyPr/>
        <a:lstStyle/>
        <a:p>
          <a:endParaRPr lang="es-ES_tradnl"/>
        </a:p>
      </dgm:t>
    </dgm:pt>
    <dgm:pt modelId="{6AD63D8A-9C58-D04D-8B3D-243D0369A287}" type="pres">
      <dgm:prSet presAssocID="{7FC6483D-3D4E-CE45-A840-0DB631002A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EBE2294-14E1-8E49-982D-147BEA65AC94}" srcId="{8559DA56-EA70-B242-9B8F-014C94203CA9}" destId="{F972C5B9-4B46-2E46-BE94-F3E4ED887C5D}" srcOrd="0" destOrd="0" parTransId="{230F9576-0467-694D-AAEE-D25C6DDC1718}" sibTransId="{9162B4FB-D70E-A64A-B1C1-046243AF64F4}"/>
    <dgm:cxn modelId="{B3357E0D-D06B-324E-A7EB-394C99D0F85F}" type="presOf" srcId="{F972C5B9-4B46-2E46-BE94-F3E4ED887C5D}" destId="{C7D13FD3-522E-934B-B424-23546F521FA7}" srcOrd="0" destOrd="0" presId="urn:microsoft.com/office/officeart/2005/8/layout/process2"/>
    <dgm:cxn modelId="{4F50E0CF-B43A-834F-9B89-CDDE1AEDB7D6}" type="presOf" srcId="{CBBB2CED-F32C-3D4E-BD61-5C9EBEBB0F18}" destId="{BA154344-EF33-0E4C-95C2-AB40CAAB41B2}" srcOrd="1" destOrd="0" presId="urn:microsoft.com/office/officeart/2005/8/layout/process2"/>
    <dgm:cxn modelId="{CD166C90-1AA1-B744-A26F-47C61CCCAADE}" type="presOf" srcId="{9162B4FB-D70E-A64A-B1C1-046243AF64F4}" destId="{4B6F4AE3-3271-2F4D-A094-1E6FDCBCC7CD}" srcOrd="0" destOrd="0" presId="urn:microsoft.com/office/officeart/2005/8/layout/process2"/>
    <dgm:cxn modelId="{BA2C3338-E006-E94D-A2B7-9337608841AF}" srcId="{8559DA56-EA70-B242-9B8F-014C94203CA9}" destId="{7FC6483D-3D4E-CE45-A840-0DB631002AF2}" srcOrd="3" destOrd="0" parTransId="{057CAEDF-2822-4745-A6F1-3D4C34818B36}" sibTransId="{BAF9C5BE-BFCF-694A-BB11-30A9D3BF1164}"/>
    <dgm:cxn modelId="{23772241-2033-6840-A964-7AD88C3DBBAD}" type="presOf" srcId="{8559DA56-EA70-B242-9B8F-014C94203CA9}" destId="{41F3F093-BC11-7D48-BFED-EB7222AE0873}" srcOrd="0" destOrd="0" presId="urn:microsoft.com/office/officeart/2005/8/layout/process2"/>
    <dgm:cxn modelId="{39A8C654-209C-2C4D-B68A-EE339DA35882}" type="presOf" srcId="{67059E21-5607-A14F-ACA3-FE8D85FC312B}" destId="{13197104-E53A-984F-8D9A-EE87AF9DF167}" srcOrd="0" destOrd="0" presId="urn:microsoft.com/office/officeart/2005/8/layout/process2"/>
    <dgm:cxn modelId="{9A7801BA-205B-A344-AF93-3E16E88C4A9D}" srcId="{8559DA56-EA70-B242-9B8F-014C94203CA9}" destId="{1220E65E-7714-544B-8996-5C7A35E6F7B6}" srcOrd="2" destOrd="0" parTransId="{5AAF37D4-72AC-2243-82F7-544DCA3B1D62}" sibTransId="{67059E21-5607-A14F-ACA3-FE8D85FC312B}"/>
    <dgm:cxn modelId="{E8A7747B-8254-3641-8F06-6AAC3A75E75B}" type="presOf" srcId="{7FC6483D-3D4E-CE45-A840-0DB631002AF2}" destId="{6AD63D8A-9C58-D04D-8B3D-243D0369A287}" srcOrd="0" destOrd="0" presId="urn:microsoft.com/office/officeart/2005/8/layout/process2"/>
    <dgm:cxn modelId="{9BEA95A6-A764-E24B-A18D-87F3A2BB03A9}" type="presOf" srcId="{CBBB2CED-F32C-3D4E-BD61-5C9EBEBB0F18}" destId="{07DBBC32-BC33-3D49-9165-652FE5CFFD08}" srcOrd="0" destOrd="0" presId="urn:microsoft.com/office/officeart/2005/8/layout/process2"/>
    <dgm:cxn modelId="{7CE5A132-1158-1F44-938C-8B0BC3D0F4E2}" type="presOf" srcId="{151B1662-7D96-AB42-BBC2-AA50B0F83498}" destId="{9CB43B16-8AA5-AF4C-9F8A-D7957D1CF1E4}" srcOrd="0" destOrd="0" presId="urn:microsoft.com/office/officeart/2005/8/layout/process2"/>
    <dgm:cxn modelId="{CECB173E-F8C7-164A-BD97-0B4EF7222514}" type="presOf" srcId="{67059E21-5607-A14F-ACA3-FE8D85FC312B}" destId="{47DBF18C-092C-FC4B-BECD-DE8D3AFA369D}" srcOrd="1" destOrd="0" presId="urn:microsoft.com/office/officeart/2005/8/layout/process2"/>
    <dgm:cxn modelId="{7C22F2DC-3C73-C443-AB50-9F570C482AF3}" type="presOf" srcId="{9162B4FB-D70E-A64A-B1C1-046243AF64F4}" destId="{6D83C528-47BB-D843-BAF7-026A16E81881}" srcOrd="1" destOrd="0" presId="urn:microsoft.com/office/officeart/2005/8/layout/process2"/>
    <dgm:cxn modelId="{4074DDBC-7E34-5C45-BA36-D81B2B9C6A2B}" srcId="{8559DA56-EA70-B242-9B8F-014C94203CA9}" destId="{151B1662-7D96-AB42-BBC2-AA50B0F83498}" srcOrd="1" destOrd="0" parTransId="{D4A161C6-B6A4-4543-9105-E74D399A4BC0}" sibTransId="{CBBB2CED-F32C-3D4E-BD61-5C9EBEBB0F18}"/>
    <dgm:cxn modelId="{0F5E98B0-BF7A-074F-85BF-0E17485A6816}" type="presOf" srcId="{1220E65E-7714-544B-8996-5C7A35E6F7B6}" destId="{6DFBC26C-CCF4-434E-99B2-AF29FDE38C8D}" srcOrd="0" destOrd="0" presId="urn:microsoft.com/office/officeart/2005/8/layout/process2"/>
    <dgm:cxn modelId="{2C880041-4A2B-EF4E-AF5B-92EF499ECA7E}" type="presParOf" srcId="{41F3F093-BC11-7D48-BFED-EB7222AE0873}" destId="{C7D13FD3-522E-934B-B424-23546F521FA7}" srcOrd="0" destOrd="0" presId="urn:microsoft.com/office/officeart/2005/8/layout/process2"/>
    <dgm:cxn modelId="{2D5EB163-1221-7A44-AC02-89EC3EAB373F}" type="presParOf" srcId="{41F3F093-BC11-7D48-BFED-EB7222AE0873}" destId="{4B6F4AE3-3271-2F4D-A094-1E6FDCBCC7CD}" srcOrd="1" destOrd="0" presId="urn:microsoft.com/office/officeart/2005/8/layout/process2"/>
    <dgm:cxn modelId="{C9F71220-C765-A441-BC2D-1E326E912E22}" type="presParOf" srcId="{4B6F4AE3-3271-2F4D-A094-1E6FDCBCC7CD}" destId="{6D83C528-47BB-D843-BAF7-026A16E81881}" srcOrd="0" destOrd="0" presId="urn:microsoft.com/office/officeart/2005/8/layout/process2"/>
    <dgm:cxn modelId="{EBD18221-9975-7144-AA88-03E76BB3E90A}" type="presParOf" srcId="{41F3F093-BC11-7D48-BFED-EB7222AE0873}" destId="{9CB43B16-8AA5-AF4C-9F8A-D7957D1CF1E4}" srcOrd="2" destOrd="0" presId="urn:microsoft.com/office/officeart/2005/8/layout/process2"/>
    <dgm:cxn modelId="{D374F43A-6FA2-084E-A199-236A17CCD4BB}" type="presParOf" srcId="{41F3F093-BC11-7D48-BFED-EB7222AE0873}" destId="{07DBBC32-BC33-3D49-9165-652FE5CFFD08}" srcOrd="3" destOrd="0" presId="urn:microsoft.com/office/officeart/2005/8/layout/process2"/>
    <dgm:cxn modelId="{05A53B0C-DBF2-F94D-87D3-E1F5D03918C4}" type="presParOf" srcId="{07DBBC32-BC33-3D49-9165-652FE5CFFD08}" destId="{BA154344-EF33-0E4C-95C2-AB40CAAB41B2}" srcOrd="0" destOrd="0" presId="urn:microsoft.com/office/officeart/2005/8/layout/process2"/>
    <dgm:cxn modelId="{E845525A-7466-B941-A245-FA9961A39C02}" type="presParOf" srcId="{41F3F093-BC11-7D48-BFED-EB7222AE0873}" destId="{6DFBC26C-CCF4-434E-99B2-AF29FDE38C8D}" srcOrd="4" destOrd="0" presId="urn:microsoft.com/office/officeart/2005/8/layout/process2"/>
    <dgm:cxn modelId="{C67BE84B-45AD-C44B-8D62-1E78481CCC8D}" type="presParOf" srcId="{41F3F093-BC11-7D48-BFED-EB7222AE0873}" destId="{13197104-E53A-984F-8D9A-EE87AF9DF167}" srcOrd="5" destOrd="0" presId="urn:microsoft.com/office/officeart/2005/8/layout/process2"/>
    <dgm:cxn modelId="{09911CAD-F308-D746-B503-C381C527E625}" type="presParOf" srcId="{13197104-E53A-984F-8D9A-EE87AF9DF167}" destId="{47DBF18C-092C-FC4B-BECD-DE8D3AFA369D}" srcOrd="0" destOrd="0" presId="urn:microsoft.com/office/officeart/2005/8/layout/process2"/>
    <dgm:cxn modelId="{B52845BF-D9BB-A94B-A132-F267D7D0ABBE}" type="presParOf" srcId="{41F3F093-BC11-7D48-BFED-EB7222AE0873}" destId="{6AD63D8A-9C58-D04D-8B3D-243D0369A28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3EDA7-E1D5-154D-8ED5-634073ECE4BD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0E017F3-9A17-B046-9E9A-3F7CEC84220B}">
      <dgm:prSet phldrT="[Texto]" custT="1"/>
      <dgm:spPr/>
      <dgm:t>
        <a:bodyPr/>
        <a:lstStyle/>
        <a:p>
          <a:r>
            <a:rPr lang="es-ES_tradnl" sz="1800" dirty="0" smtClean="0"/>
            <a:t>Teoría clásica del ahorro, inversión y tasas de interés (Keynes J., 1943)</a:t>
          </a:r>
          <a:endParaRPr lang="es-ES_tradnl" sz="1800" dirty="0"/>
        </a:p>
      </dgm:t>
    </dgm:pt>
    <dgm:pt modelId="{1E70E3E4-74B9-7542-80F8-27D8F52AAD83}" type="parTrans" cxnId="{C4F5CB7D-FCF4-EB43-AE3D-6E8BFE1FB1ED}">
      <dgm:prSet/>
      <dgm:spPr/>
      <dgm:t>
        <a:bodyPr/>
        <a:lstStyle/>
        <a:p>
          <a:endParaRPr lang="es-ES_tradnl" sz="1400"/>
        </a:p>
      </dgm:t>
    </dgm:pt>
    <dgm:pt modelId="{E9FED10E-F983-F249-A08F-89E1EB60608D}" type="sibTrans" cxnId="{C4F5CB7D-FCF4-EB43-AE3D-6E8BFE1FB1ED}">
      <dgm:prSet/>
      <dgm:spPr/>
      <dgm:t>
        <a:bodyPr/>
        <a:lstStyle/>
        <a:p>
          <a:endParaRPr lang="es-ES_tradnl" sz="1400"/>
        </a:p>
      </dgm:t>
    </dgm:pt>
    <dgm:pt modelId="{186F5001-5889-5F4E-B077-6109D05B7CAC}">
      <dgm:prSet phldrT="[Texto]" custT="1"/>
      <dgm:spPr/>
      <dgm:t>
        <a:bodyPr/>
        <a:lstStyle/>
        <a:p>
          <a:r>
            <a:rPr lang="es-ES_tradnl" sz="1800" dirty="0" smtClean="0"/>
            <a:t>Teoría de la Jerarquía Financiera (Myers y </a:t>
          </a:r>
          <a:r>
            <a:rPr lang="es-ES_tradnl" sz="1800" dirty="0" err="1" smtClean="0"/>
            <a:t>Majluf</a:t>
          </a:r>
          <a:r>
            <a:rPr lang="es-ES_tradnl" sz="1800" dirty="0" smtClean="0"/>
            <a:t>, 1984)</a:t>
          </a:r>
          <a:endParaRPr lang="es-ES_tradnl" sz="1800" dirty="0"/>
        </a:p>
      </dgm:t>
    </dgm:pt>
    <dgm:pt modelId="{542FAAB0-05C0-3E46-B332-BA12D3893590}" type="parTrans" cxnId="{0E951C62-8B6F-A84F-A671-494206EF3355}">
      <dgm:prSet/>
      <dgm:spPr/>
      <dgm:t>
        <a:bodyPr/>
        <a:lstStyle/>
        <a:p>
          <a:endParaRPr lang="es-ES_tradnl" sz="1400"/>
        </a:p>
      </dgm:t>
    </dgm:pt>
    <dgm:pt modelId="{B8A4A611-5BF7-8D43-B559-76D84877AE46}" type="sibTrans" cxnId="{0E951C62-8B6F-A84F-A671-494206EF3355}">
      <dgm:prSet/>
      <dgm:spPr/>
      <dgm:t>
        <a:bodyPr/>
        <a:lstStyle/>
        <a:p>
          <a:endParaRPr lang="es-ES_tradnl" sz="1400"/>
        </a:p>
      </dgm:t>
    </dgm:pt>
    <dgm:pt modelId="{BF725A3B-D784-1247-B5BF-0A23DE0A1F81}">
      <dgm:prSet phldrT="[Texto]" custT="1"/>
      <dgm:spPr/>
      <dgm:t>
        <a:bodyPr/>
        <a:lstStyle/>
        <a:p>
          <a:r>
            <a:rPr lang="es-ES_tradnl" sz="1800" dirty="0" smtClean="0"/>
            <a:t>Teoría de portafolios (</a:t>
          </a:r>
          <a:r>
            <a:rPr lang="es-ES_tradnl" sz="1800" dirty="0" err="1" smtClean="0"/>
            <a:t>Markowitz</a:t>
          </a:r>
          <a:r>
            <a:rPr lang="es-ES_tradnl" sz="1800" dirty="0" smtClean="0"/>
            <a:t>, 1952)</a:t>
          </a:r>
          <a:endParaRPr lang="es-ES_tradnl" sz="1800" dirty="0"/>
        </a:p>
      </dgm:t>
    </dgm:pt>
    <dgm:pt modelId="{75B41DFD-6498-9740-8304-BE1B764C64AB}" type="parTrans" cxnId="{7F691F6D-EC49-D946-BEAF-0D831463D535}">
      <dgm:prSet/>
      <dgm:spPr/>
      <dgm:t>
        <a:bodyPr/>
        <a:lstStyle/>
        <a:p>
          <a:endParaRPr lang="es-ES_tradnl" sz="1400"/>
        </a:p>
      </dgm:t>
    </dgm:pt>
    <dgm:pt modelId="{E6D645EF-E14B-DE42-9F0E-71ACDF9A11E9}" type="sibTrans" cxnId="{7F691F6D-EC49-D946-BEAF-0D831463D535}">
      <dgm:prSet/>
      <dgm:spPr/>
      <dgm:t>
        <a:bodyPr/>
        <a:lstStyle/>
        <a:p>
          <a:endParaRPr lang="es-ES_tradnl" sz="1400"/>
        </a:p>
      </dgm:t>
    </dgm:pt>
    <dgm:pt modelId="{4393A96C-6DAA-0A41-AA7B-59E821E6E00F}">
      <dgm:prSet custT="1"/>
      <dgm:spPr/>
      <dgm:t>
        <a:bodyPr/>
        <a:lstStyle/>
        <a:p>
          <a:r>
            <a:rPr lang="es-ES_tradnl" sz="1800" baseline="0" dirty="0" smtClean="0"/>
            <a:t>Modelo de valoración de activos financieros (CAPM, </a:t>
          </a:r>
          <a:r>
            <a:rPr lang="es-ES_tradnl" sz="1800" baseline="0" dirty="0" err="1" smtClean="0"/>
            <a:t>Sharpe</a:t>
          </a:r>
          <a:r>
            <a:rPr lang="es-ES_tradnl" sz="1800" baseline="0" dirty="0" smtClean="0"/>
            <a:t> 1964)</a:t>
          </a:r>
          <a:endParaRPr lang="es-ES_tradnl" sz="1800" dirty="0"/>
        </a:p>
      </dgm:t>
    </dgm:pt>
    <dgm:pt modelId="{FD801238-626B-0A49-B2B3-2A67937C1682}" type="parTrans" cxnId="{E129906F-6110-1F48-877E-C8A58BE40932}">
      <dgm:prSet/>
      <dgm:spPr/>
      <dgm:t>
        <a:bodyPr/>
        <a:lstStyle/>
        <a:p>
          <a:endParaRPr lang="es-ES_tradnl" sz="1400"/>
        </a:p>
      </dgm:t>
    </dgm:pt>
    <dgm:pt modelId="{BA1FE94B-536F-CA4D-93A4-6CF1C86DD922}" type="sibTrans" cxnId="{E129906F-6110-1F48-877E-C8A58BE40932}">
      <dgm:prSet/>
      <dgm:spPr/>
      <dgm:t>
        <a:bodyPr/>
        <a:lstStyle/>
        <a:p>
          <a:endParaRPr lang="es-ES_tradnl" sz="1400"/>
        </a:p>
      </dgm:t>
    </dgm:pt>
    <dgm:pt modelId="{73FD8C3E-32C1-E24C-B127-970CAA706AB0}" type="pres">
      <dgm:prSet presAssocID="{A283EDA7-E1D5-154D-8ED5-634073ECE4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4F405744-713C-6744-89B6-043948A91656}" type="pres">
      <dgm:prSet presAssocID="{A283EDA7-E1D5-154D-8ED5-634073ECE4BD}" presName="Name1" presStyleCnt="0"/>
      <dgm:spPr/>
    </dgm:pt>
    <dgm:pt modelId="{F06DD336-1AE7-914B-A4BD-6B3259F2FAFA}" type="pres">
      <dgm:prSet presAssocID="{A283EDA7-E1D5-154D-8ED5-634073ECE4BD}" presName="cycle" presStyleCnt="0"/>
      <dgm:spPr/>
    </dgm:pt>
    <dgm:pt modelId="{E0270F93-68B5-C046-904F-7B0B5FA94F30}" type="pres">
      <dgm:prSet presAssocID="{A283EDA7-E1D5-154D-8ED5-634073ECE4BD}" presName="srcNode" presStyleLbl="node1" presStyleIdx="0" presStyleCnt="4"/>
      <dgm:spPr/>
    </dgm:pt>
    <dgm:pt modelId="{AB74DECD-0BA3-B645-B4A2-A293187EF837}" type="pres">
      <dgm:prSet presAssocID="{A283EDA7-E1D5-154D-8ED5-634073ECE4BD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D1E51014-6D84-5A49-BFC9-37A0521F48B1}" type="pres">
      <dgm:prSet presAssocID="{A283EDA7-E1D5-154D-8ED5-634073ECE4BD}" presName="extraNode" presStyleLbl="node1" presStyleIdx="0" presStyleCnt="4"/>
      <dgm:spPr/>
    </dgm:pt>
    <dgm:pt modelId="{9B804FF4-CBD1-0542-9ACB-1AD5EBC38C31}" type="pres">
      <dgm:prSet presAssocID="{A283EDA7-E1D5-154D-8ED5-634073ECE4BD}" presName="dstNode" presStyleLbl="node1" presStyleIdx="0" presStyleCnt="4"/>
      <dgm:spPr/>
    </dgm:pt>
    <dgm:pt modelId="{33B04351-0858-1342-856D-1EDF1DAD90B3}" type="pres">
      <dgm:prSet presAssocID="{40E017F3-9A17-B046-9E9A-3F7CEC84220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EBA8070-3F5E-EE47-B9F3-8B4A22B2173D}" type="pres">
      <dgm:prSet presAssocID="{40E017F3-9A17-B046-9E9A-3F7CEC84220B}" presName="accent_1" presStyleCnt="0"/>
      <dgm:spPr/>
    </dgm:pt>
    <dgm:pt modelId="{53678EBD-8A5D-194B-83CD-57357481F7EF}" type="pres">
      <dgm:prSet presAssocID="{40E017F3-9A17-B046-9E9A-3F7CEC84220B}" presName="accentRepeatNode" presStyleLbl="solidFgAcc1" presStyleIdx="0" presStyleCnt="4"/>
      <dgm:spPr/>
    </dgm:pt>
    <dgm:pt modelId="{CA6FC95C-C153-9A4B-B748-D913CDD4F90B}" type="pres">
      <dgm:prSet presAssocID="{186F5001-5889-5F4E-B077-6109D05B7CA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8F4CA82-A607-7A48-AE7B-E48A77E20C7E}" type="pres">
      <dgm:prSet presAssocID="{186F5001-5889-5F4E-B077-6109D05B7CAC}" presName="accent_2" presStyleCnt="0"/>
      <dgm:spPr/>
    </dgm:pt>
    <dgm:pt modelId="{F84E667F-A435-4442-88B0-123FB5648982}" type="pres">
      <dgm:prSet presAssocID="{186F5001-5889-5F4E-B077-6109D05B7CAC}" presName="accentRepeatNode" presStyleLbl="solidFgAcc1" presStyleIdx="1" presStyleCnt="4"/>
      <dgm:spPr/>
    </dgm:pt>
    <dgm:pt modelId="{587F242B-D448-8245-A667-746637EF291D}" type="pres">
      <dgm:prSet presAssocID="{BF725A3B-D784-1247-B5BF-0A23DE0A1F8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E70051E-FB5B-BA49-B1D9-B0411FDBDFF9}" type="pres">
      <dgm:prSet presAssocID="{BF725A3B-D784-1247-B5BF-0A23DE0A1F81}" presName="accent_3" presStyleCnt="0"/>
      <dgm:spPr/>
    </dgm:pt>
    <dgm:pt modelId="{CD903987-23E4-4D4B-8530-57A142E41DFF}" type="pres">
      <dgm:prSet presAssocID="{BF725A3B-D784-1247-B5BF-0A23DE0A1F81}" presName="accentRepeatNode" presStyleLbl="solidFgAcc1" presStyleIdx="2" presStyleCnt="4"/>
      <dgm:spPr/>
    </dgm:pt>
    <dgm:pt modelId="{1813150E-5AAF-BC4D-AD7F-A5691081B6C3}" type="pres">
      <dgm:prSet presAssocID="{4393A96C-6DAA-0A41-AA7B-59E821E6E00F}" presName="text_4" presStyleLbl="node1" presStyleIdx="3" presStyleCnt="4" custLinFactNeighborY="182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E089573-CA74-114F-B6C7-C7C82928A7BD}" type="pres">
      <dgm:prSet presAssocID="{4393A96C-6DAA-0A41-AA7B-59E821E6E00F}" presName="accent_4" presStyleCnt="0"/>
      <dgm:spPr/>
    </dgm:pt>
    <dgm:pt modelId="{238461AA-DD87-9044-BBB4-71B660922542}" type="pres">
      <dgm:prSet presAssocID="{4393A96C-6DAA-0A41-AA7B-59E821E6E00F}" presName="accentRepeatNode" presStyleLbl="solidFgAcc1" presStyleIdx="3" presStyleCnt="4"/>
      <dgm:spPr/>
    </dgm:pt>
  </dgm:ptLst>
  <dgm:cxnLst>
    <dgm:cxn modelId="{A125C3F0-8681-C44F-8182-0921EF3B4C78}" type="presOf" srcId="{40E017F3-9A17-B046-9E9A-3F7CEC84220B}" destId="{33B04351-0858-1342-856D-1EDF1DAD90B3}" srcOrd="0" destOrd="0" presId="urn:microsoft.com/office/officeart/2008/layout/VerticalCurvedList"/>
    <dgm:cxn modelId="{F7C560B5-4A26-8148-A371-8CC099B16AB6}" type="presOf" srcId="{4393A96C-6DAA-0A41-AA7B-59E821E6E00F}" destId="{1813150E-5AAF-BC4D-AD7F-A5691081B6C3}" srcOrd="0" destOrd="0" presId="urn:microsoft.com/office/officeart/2008/layout/VerticalCurvedList"/>
    <dgm:cxn modelId="{D6CD753A-8059-B340-98E6-44CAF51F4142}" type="presOf" srcId="{186F5001-5889-5F4E-B077-6109D05B7CAC}" destId="{CA6FC95C-C153-9A4B-B748-D913CDD4F90B}" srcOrd="0" destOrd="0" presId="urn:microsoft.com/office/officeart/2008/layout/VerticalCurvedList"/>
    <dgm:cxn modelId="{F0522803-7E8B-6346-9FE9-530120A49310}" type="presOf" srcId="{BF725A3B-D784-1247-B5BF-0A23DE0A1F81}" destId="{587F242B-D448-8245-A667-746637EF291D}" srcOrd="0" destOrd="0" presId="urn:microsoft.com/office/officeart/2008/layout/VerticalCurvedList"/>
    <dgm:cxn modelId="{7F691F6D-EC49-D946-BEAF-0D831463D535}" srcId="{A283EDA7-E1D5-154D-8ED5-634073ECE4BD}" destId="{BF725A3B-D784-1247-B5BF-0A23DE0A1F81}" srcOrd="2" destOrd="0" parTransId="{75B41DFD-6498-9740-8304-BE1B764C64AB}" sibTransId="{E6D645EF-E14B-DE42-9F0E-71ACDF9A11E9}"/>
    <dgm:cxn modelId="{0E951C62-8B6F-A84F-A671-494206EF3355}" srcId="{A283EDA7-E1D5-154D-8ED5-634073ECE4BD}" destId="{186F5001-5889-5F4E-B077-6109D05B7CAC}" srcOrd="1" destOrd="0" parTransId="{542FAAB0-05C0-3E46-B332-BA12D3893590}" sibTransId="{B8A4A611-5BF7-8D43-B559-76D84877AE46}"/>
    <dgm:cxn modelId="{A08DE84D-8948-0A41-B1DA-9A556A96BAEB}" type="presOf" srcId="{E9FED10E-F983-F249-A08F-89E1EB60608D}" destId="{AB74DECD-0BA3-B645-B4A2-A293187EF837}" srcOrd="0" destOrd="0" presId="urn:microsoft.com/office/officeart/2008/layout/VerticalCurvedList"/>
    <dgm:cxn modelId="{29F98F4E-C2F4-A84C-8EBD-5810FC6CC2D9}" type="presOf" srcId="{A283EDA7-E1D5-154D-8ED5-634073ECE4BD}" destId="{73FD8C3E-32C1-E24C-B127-970CAA706AB0}" srcOrd="0" destOrd="0" presId="urn:microsoft.com/office/officeart/2008/layout/VerticalCurvedList"/>
    <dgm:cxn modelId="{C4F5CB7D-FCF4-EB43-AE3D-6E8BFE1FB1ED}" srcId="{A283EDA7-E1D5-154D-8ED5-634073ECE4BD}" destId="{40E017F3-9A17-B046-9E9A-3F7CEC84220B}" srcOrd="0" destOrd="0" parTransId="{1E70E3E4-74B9-7542-80F8-27D8F52AAD83}" sibTransId="{E9FED10E-F983-F249-A08F-89E1EB60608D}"/>
    <dgm:cxn modelId="{E129906F-6110-1F48-877E-C8A58BE40932}" srcId="{A283EDA7-E1D5-154D-8ED5-634073ECE4BD}" destId="{4393A96C-6DAA-0A41-AA7B-59E821E6E00F}" srcOrd="3" destOrd="0" parTransId="{FD801238-626B-0A49-B2B3-2A67937C1682}" sibTransId="{BA1FE94B-536F-CA4D-93A4-6CF1C86DD922}"/>
    <dgm:cxn modelId="{44FA8C97-981D-294B-897B-96B5674FEEFE}" type="presParOf" srcId="{73FD8C3E-32C1-E24C-B127-970CAA706AB0}" destId="{4F405744-713C-6744-89B6-043948A91656}" srcOrd="0" destOrd="0" presId="urn:microsoft.com/office/officeart/2008/layout/VerticalCurvedList"/>
    <dgm:cxn modelId="{DD28F9A7-5547-3943-AC21-B779E2145B58}" type="presParOf" srcId="{4F405744-713C-6744-89B6-043948A91656}" destId="{F06DD336-1AE7-914B-A4BD-6B3259F2FAFA}" srcOrd="0" destOrd="0" presId="urn:microsoft.com/office/officeart/2008/layout/VerticalCurvedList"/>
    <dgm:cxn modelId="{871B2630-95F0-B94F-9F03-862B7B22A87E}" type="presParOf" srcId="{F06DD336-1AE7-914B-A4BD-6B3259F2FAFA}" destId="{E0270F93-68B5-C046-904F-7B0B5FA94F30}" srcOrd="0" destOrd="0" presId="urn:microsoft.com/office/officeart/2008/layout/VerticalCurvedList"/>
    <dgm:cxn modelId="{31005DA5-6CFD-984F-A913-BC1C7114AA66}" type="presParOf" srcId="{F06DD336-1AE7-914B-A4BD-6B3259F2FAFA}" destId="{AB74DECD-0BA3-B645-B4A2-A293187EF837}" srcOrd="1" destOrd="0" presId="urn:microsoft.com/office/officeart/2008/layout/VerticalCurvedList"/>
    <dgm:cxn modelId="{C3452532-2F75-AE4A-82D6-DA0BBCE2B151}" type="presParOf" srcId="{F06DD336-1AE7-914B-A4BD-6B3259F2FAFA}" destId="{D1E51014-6D84-5A49-BFC9-37A0521F48B1}" srcOrd="2" destOrd="0" presId="urn:microsoft.com/office/officeart/2008/layout/VerticalCurvedList"/>
    <dgm:cxn modelId="{AC2CBC3F-087A-5C45-ACE7-92D77A0013C2}" type="presParOf" srcId="{F06DD336-1AE7-914B-A4BD-6B3259F2FAFA}" destId="{9B804FF4-CBD1-0542-9ACB-1AD5EBC38C31}" srcOrd="3" destOrd="0" presId="urn:microsoft.com/office/officeart/2008/layout/VerticalCurvedList"/>
    <dgm:cxn modelId="{5F8E83A4-BDFC-264C-920D-329273E0FB7D}" type="presParOf" srcId="{4F405744-713C-6744-89B6-043948A91656}" destId="{33B04351-0858-1342-856D-1EDF1DAD90B3}" srcOrd="1" destOrd="0" presId="urn:microsoft.com/office/officeart/2008/layout/VerticalCurvedList"/>
    <dgm:cxn modelId="{2BE795D0-9A63-1F4E-B17F-FC5E4A9DFEAE}" type="presParOf" srcId="{4F405744-713C-6744-89B6-043948A91656}" destId="{1EBA8070-3F5E-EE47-B9F3-8B4A22B2173D}" srcOrd="2" destOrd="0" presId="urn:microsoft.com/office/officeart/2008/layout/VerticalCurvedList"/>
    <dgm:cxn modelId="{6F814D99-AA4B-FA45-8C59-95A537749AE6}" type="presParOf" srcId="{1EBA8070-3F5E-EE47-B9F3-8B4A22B2173D}" destId="{53678EBD-8A5D-194B-83CD-57357481F7EF}" srcOrd="0" destOrd="0" presId="urn:microsoft.com/office/officeart/2008/layout/VerticalCurvedList"/>
    <dgm:cxn modelId="{5B85716F-AEA2-F841-A80D-6442A1F4E172}" type="presParOf" srcId="{4F405744-713C-6744-89B6-043948A91656}" destId="{CA6FC95C-C153-9A4B-B748-D913CDD4F90B}" srcOrd="3" destOrd="0" presId="urn:microsoft.com/office/officeart/2008/layout/VerticalCurvedList"/>
    <dgm:cxn modelId="{32729001-C7A1-9642-AE0B-344F7F8B730E}" type="presParOf" srcId="{4F405744-713C-6744-89B6-043948A91656}" destId="{98F4CA82-A607-7A48-AE7B-E48A77E20C7E}" srcOrd="4" destOrd="0" presId="urn:microsoft.com/office/officeart/2008/layout/VerticalCurvedList"/>
    <dgm:cxn modelId="{51131C67-6FE7-9242-B633-9F8131BF1ED0}" type="presParOf" srcId="{98F4CA82-A607-7A48-AE7B-E48A77E20C7E}" destId="{F84E667F-A435-4442-88B0-123FB5648982}" srcOrd="0" destOrd="0" presId="urn:microsoft.com/office/officeart/2008/layout/VerticalCurvedList"/>
    <dgm:cxn modelId="{652F23CB-B48A-4840-93E4-B4289CB0345A}" type="presParOf" srcId="{4F405744-713C-6744-89B6-043948A91656}" destId="{587F242B-D448-8245-A667-746637EF291D}" srcOrd="5" destOrd="0" presId="urn:microsoft.com/office/officeart/2008/layout/VerticalCurvedList"/>
    <dgm:cxn modelId="{158978AC-8B64-274F-88B7-28A35654BFBA}" type="presParOf" srcId="{4F405744-713C-6744-89B6-043948A91656}" destId="{EE70051E-FB5B-BA49-B1D9-B0411FDBDFF9}" srcOrd="6" destOrd="0" presId="urn:microsoft.com/office/officeart/2008/layout/VerticalCurvedList"/>
    <dgm:cxn modelId="{61DB4285-37C2-7F43-93D6-7FF8551A92FA}" type="presParOf" srcId="{EE70051E-FB5B-BA49-B1D9-B0411FDBDFF9}" destId="{CD903987-23E4-4D4B-8530-57A142E41DFF}" srcOrd="0" destOrd="0" presId="urn:microsoft.com/office/officeart/2008/layout/VerticalCurvedList"/>
    <dgm:cxn modelId="{F52D4E47-F156-DD45-A98A-A7123A40A33C}" type="presParOf" srcId="{4F405744-713C-6744-89B6-043948A91656}" destId="{1813150E-5AAF-BC4D-AD7F-A5691081B6C3}" srcOrd="7" destOrd="0" presId="urn:microsoft.com/office/officeart/2008/layout/VerticalCurvedList"/>
    <dgm:cxn modelId="{918C6EAC-614C-3349-A783-ADB90F1BC312}" type="presParOf" srcId="{4F405744-713C-6744-89B6-043948A91656}" destId="{0E089573-CA74-114F-B6C7-C7C82928A7BD}" srcOrd="8" destOrd="0" presId="urn:microsoft.com/office/officeart/2008/layout/VerticalCurvedList"/>
    <dgm:cxn modelId="{FD8F1111-6384-5E49-A96E-238A4B1A04B1}" type="presParOf" srcId="{0E089573-CA74-114F-B6C7-C7C82928A7BD}" destId="{238461AA-DD87-9044-BBB4-71B6609225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ED2D6-303B-B745-BBF4-43FE5CAC559E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37F1C69D-5CAB-B944-B326-3928A4F1508B}">
      <dgm:prSet custT="1"/>
      <dgm:spPr/>
      <dgm:t>
        <a:bodyPr/>
        <a:lstStyle/>
        <a:p>
          <a:pPr algn="just"/>
          <a:r>
            <a:rPr lang="en-US" sz="1500" dirty="0" smtClean="0"/>
            <a:t>“</a:t>
          </a:r>
          <a:r>
            <a:rPr lang="en-US" sz="1500" dirty="0" err="1" smtClean="0"/>
            <a:t>Riesgo</a:t>
          </a:r>
          <a:r>
            <a:rPr lang="en-US" sz="1500" dirty="0" smtClean="0"/>
            <a:t> </a:t>
          </a:r>
          <a:r>
            <a:rPr lang="en-US" sz="1500" dirty="0" err="1" smtClean="0"/>
            <a:t>país</a:t>
          </a:r>
          <a:r>
            <a:rPr lang="en-US" sz="1500" dirty="0" smtClean="0"/>
            <a:t> y el </a:t>
          </a:r>
          <a:r>
            <a:rPr lang="en-US" sz="1500" dirty="0" err="1" smtClean="0"/>
            <a:t>rendimiento</a:t>
          </a:r>
          <a:r>
            <a:rPr lang="en-US" sz="1500" dirty="0" smtClean="0"/>
            <a:t> del </a:t>
          </a:r>
          <a:r>
            <a:rPr lang="en-US" sz="1500" dirty="0" err="1" smtClean="0"/>
            <a:t>mercado</a:t>
          </a:r>
          <a:r>
            <a:rPr lang="en-US" sz="1500" dirty="0" smtClean="0"/>
            <a:t> de </a:t>
          </a:r>
          <a:r>
            <a:rPr lang="en-US" sz="1500" dirty="0" err="1" smtClean="0"/>
            <a:t>valores</a:t>
          </a:r>
          <a:r>
            <a:rPr lang="en-US" sz="1500" dirty="0" smtClean="0"/>
            <a:t> (2004), Country financial risk and stock market performance: The case of Latin America  : -0.12</a:t>
          </a:r>
          <a:endParaRPr lang="es-ES_tradnl" sz="1500" dirty="0"/>
        </a:p>
      </dgm:t>
    </dgm:pt>
    <dgm:pt modelId="{6028C138-25CF-0445-8CA0-F6757DEF5760}" type="parTrans" cxnId="{BFA8861A-01D9-B646-B901-BFCD97DF9A24}">
      <dgm:prSet/>
      <dgm:spPr/>
      <dgm:t>
        <a:bodyPr/>
        <a:lstStyle/>
        <a:p>
          <a:endParaRPr lang="es-ES_tradnl" sz="2400"/>
        </a:p>
      </dgm:t>
    </dgm:pt>
    <dgm:pt modelId="{5D619F4A-E4AC-5A45-B590-7935A8E75C9C}" type="sibTrans" cxnId="{BFA8861A-01D9-B646-B901-BFCD97DF9A24}">
      <dgm:prSet/>
      <dgm:spPr/>
      <dgm:t>
        <a:bodyPr/>
        <a:lstStyle/>
        <a:p>
          <a:endParaRPr lang="es-ES_tradnl" sz="2400"/>
        </a:p>
      </dgm:t>
    </dgm:pt>
    <dgm:pt modelId="{D5619015-DCD4-A641-87B3-FD39524BCF1F}">
      <dgm:prSet custT="1"/>
      <dgm:spPr/>
      <dgm:t>
        <a:bodyPr/>
        <a:lstStyle/>
        <a:p>
          <a:pPr algn="just"/>
          <a:r>
            <a:rPr lang="es-EC" sz="1600" dirty="0" smtClean="0"/>
            <a:t>Riesgo País en Mercados Emergentes (2007), Brasil:</a:t>
          </a:r>
        </a:p>
        <a:p>
          <a:pPr algn="just"/>
          <a:r>
            <a:rPr lang="es-EC" sz="1600" dirty="0" smtClean="0"/>
            <a:t>Relación lineal de -0,38</a:t>
          </a:r>
          <a:endParaRPr lang="es-ES_tradnl" sz="1600" dirty="0"/>
        </a:p>
      </dgm:t>
    </dgm:pt>
    <dgm:pt modelId="{A5CE8EE2-AEF6-8D4B-BE78-0157A3DF5E22}" type="parTrans" cxnId="{4C29B6E1-E9D0-9044-8431-7A2CB46A3069}">
      <dgm:prSet/>
      <dgm:spPr/>
      <dgm:t>
        <a:bodyPr/>
        <a:lstStyle/>
        <a:p>
          <a:endParaRPr lang="es-ES_tradnl" sz="2400"/>
        </a:p>
      </dgm:t>
    </dgm:pt>
    <dgm:pt modelId="{E556153A-C2CA-F949-A3CF-18422851CD19}" type="sibTrans" cxnId="{4C29B6E1-E9D0-9044-8431-7A2CB46A3069}">
      <dgm:prSet/>
      <dgm:spPr/>
      <dgm:t>
        <a:bodyPr/>
        <a:lstStyle/>
        <a:p>
          <a:endParaRPr lang="es-ES_tradnl" sz="2400"/>
        </a:p>
      </dgm:t>
    </dgm:pt>
    <dgm:pt modelId="{1EF44EAC-1B22-E246-85FA-B4B227E5B475}">
      <dgm:prSet custT="1"/>
      <dgm:spPr/>
      <dgm:t>
        <a:bodyPr/>
        <a:lstStyle/>
        <a:p>
          <a:pPr algn="just"/>
          <a:r>
            <a:rPr lang="es-ES" sz="1500" dirty="0" smtClean="0"/>
            <a:t>Quiebre estructural entre la política fiscal y el riesgo soberano en las economías emergentes: Caso colombiano (2012)</a:t>
          </a:r>
          <a:endParaRPr lang="es-ES_tradnl" sz="1500" dirty="0"/>
        </a:p>
      </dgm:t>
    </dgm:pt>
    <dgm:pt modelId="{86C926C9-E40A-1241-A09B-AF4CE2351A2B}" type="parTrans" cxnId="{5D4D0D63-E74E-6E4A-B8C7-12193306F979}">
      <dgm:prSet/>
      <dgm:spPr/>
      <dgm:t>
        <a:bodyPr/>
        <a:lstStyle/>
        <a:p>
          <a:endParaRPr lang="es-ES_tradnl" sz="2400"/>
        </a:p>
      </dgm:t>
    </dgm:pt>
    <dgm:pt modelId="{CAA92206-7B4F-5D45-816C-1C7A25254FDA}" type="sibTrans" cxnId="{5D4D0D63-E74E-6E4A-B8C7-12193306F979}">
      <dgm:prSet/>
      <dgm:spPr/>
      <dgm:t>
        <a:bodyPr/>
        <a:lstStyle/>
        <a:p>
          <a:endParaRPr lang="es-ES_tradnl" sz="2400"/>
        </a:p>
      </dgm:t>
    </dgm:pt>
    <dgm:pt modelId="{BDD6E3FB-ADAB-874C-8CD3-87D470FF7A10}">
      <dgm:prSet phldrT="[Texto]" custT="1"/>
      <dgm:spPr/>
      <dgm:t>
        <a:bodyPr/>
        <a:lstStyle/>
        <a:p>
          <a:pPr algn="just"/>
          <a:r>
            <a:rPr lang="es-ES_tradnl" sz="1600" dirty="0" smtClean="0"/>
            <a:t>La incidencia del riesgo país en el mercado de valores argentina (2010): </a:t>
          </a:r>
        </a:p>
        <a:p>
          <a:pPr algn="just"/>
          <a:r>
            <a:rPr lang="es-ES_tradnl" sz="1600" dirty="0" smtClean="0"/>
            <a:t>Relación lineal de -0,76</a:t>
          </a:r>
          <a:endParaRPr lang="es-ES_tradnl" sz="1600" dirty="0"/>
        </a:p>
      </dgm:t>
    </dgm:pt>
    <dgm:pt modelId="{ACCEE1F9-344E-C040-9F08-830A88480562}" type="parTrans" cxnId="{80DB0CFC-F54C-1946-8054-2E6F04DA678C}">
      <dgm:prSet/>
      <dgm:spPr/>
      <dgm:t>
        <a:bodyPr/>
        <a:lstStyle/>
        <a:p>
          <a:endParaRPr lang="es-ES_tradnl" sz="2400"/>
        </a:p>
      </dgm:t>
    </dgm:pt>
    <dgm:pt modelId="{3048608C-A71A-4249-9E2E-32088368938C}" type="sibTrans" cxnId="{80DB0CFC-F54C-1946-8054-2E6F04DA678C}">
      <dgm:prSet/>
      <dgm:spPr/>
      <dgm:t>
        <a:bodyPr/>
        <a:lstStyle/>
        <a:p>
          <a:endParaRPr lang="es-ES_tradnl" sz="2400"/>
        </a:p>
      </dgm:t>
    </dgm:pt>
    <dgm:pt modelId="{43194BFD-F207-304B-B9AD-DAFDE91A487B}" type="pres">
      <dgm:prSet presAssocID="{D0EED2D6-303B-B745-BBF4-43FE5CAC559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AC94A26-E168-8845-99E0-DE7DE2EFA315}" type="pres">
      <dgm:prSet presAssocID="{D0EED2D6-303B-B745-BBF4-43FE5CAC559E}" presName="diamond" presStyleLbl="bgShp" presStyleIdx="0" presStyleCnt="1"/>
      <dgm:spPr/>
    </dgm:pt>
    <dgm:pt modelId="{D2C0DDC0-82CE-F542-869D-A9D65DC9171D}" type="pres">
      <dgm:prSet presAssocID="{D0EED2D6-303B-B745-BBF4-43FE5CAC559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6CFDDEA-C183-454E-A01E-64D8B51F0A20}" type="pres">
      <dgm:prSet presAssocID="{D0EED2D6-303B-B745-BBF4-43FE5CAC559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C002FAE-8292-D146-98BA-18FFEFAD03DE}" type="pres">
      <dgm:prSet presAssocID="{D0EED2D6-303B-B745-BBF4-43FE5CAC559E}" presName="quad3" presStyleLbl="node1" presStyleIdx="2" presStyleCnt="4" custLinFactX="8239" custLinFactNeighborX="100000" custLinFactNeighborY="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88D51BC-98C6-5648-AFF8-25A7A6EB7823}" type="pres">
      <dgm:prSet presAssocID="{D0EED2D6-303B-B745-BBF4-43FE5CAC559E}" presName="quad4" presStyleLbl="node1" presStyleIdx="3" presStyleCnt="4" custLinFactX="-9922" custLinFactNeighborX="-100000" custLinFactNeighborY="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E4B783D-FBFB-1443-8422-70D82176C625}" type="presOf" srcId="{BDD6E3FB-ADAB-874C-8CD3-87D470FF7A10}" destId="{D2C0DDC0-82CE-F542-869D-A9D65DC9171D}" srcOrd="0" destOrd="0" presId="urn:microsoft.com/office/officeart/2005/8/layout/matrix3"/>
    <dgm:cxn modelId="{4C29B6E1-E9D0-9044-8431-7A2CB46A3069}" srcId="{D0EED2D6-303B-B745-BBF4-43FE5CAC559E}" destId="{D5619015-DCD4-A641-87B3-FD39524BCF1F}" srcOrd="1" destOrd="0" parTransId="{A5CE8EE2-AEF6-8D4B-BE78-0157A3DF5E22}" sibTransId="{E556153A-C2CA-F949-A3CF-18422851CD19}"/>
    <dgm:cxn modelId="{0FD9C5E3-EE86-DF4B-AA36-2095CA42DC2C}" type="presOf" srcId="{D5619015-DCD4-A641-87B3-FD39524BCF1F}" destId="{76CFDDEA-C183-454E-A01E-64D8B51F0A20}" srcOrd="0" destOrd="0" presId="urn:microsoft.com/office/officeart/2005/8/layout/matrix3"/>
    <dgm:cxn modelId="{BFA8861A-01D9-B646-B901-BFCD97DF9A24}" srcId="{D0EED2D6-303B-B745-BBF4-43FE5CAC559E}" destId="{37F1C69D-5CAB-B944-B326-3928A4F1508B}" srcOrd="3" destOrd="0" parTransId="{6028C138-25CF-0445-8CA0-F6757DEF5760}" sibTransId="{5D619F4A-E4AC-5A45-B590-7935A8E75C9C}"/>
    <dgm:cxn modelId="{E6E6D3C9-EA56-884F-B77D-DA1833F89FEB}" type="presOf" srcId="{37F1C69D-5CAB-B944-B326-3928A4F1508B}" destId="{788D51BC-98C6-5648-AFF8-25A7A6EB7823}" srcOrd="0" destOrd="0" presId="urn:microsoft.com/office/officeart/2005/8/layout/matrix3"/>
    <dgm:cxn modelId="{AC6AE2F5-C37D-0B43-805B-787EC556D486}" type="presOf" srcId="{D0EED2D6-303B-B745-BBF4-43FE5CAC559E}" destId="{43194BFD-F207-304B-B9AD-DAFDE91A487B}" srcOrd="0" destOrd="0" presId="urn:microsoft.com/office/officeart/2005/8/layout/matrix3"/>
    <dgm:cxn modelId="{80DB0CFC-F54C-1946-8054-2E6F04DA678C}" srcId="{D0EED2D6-303B-B745-BBF4-43FE5CAC559E}" destId="{BDD6E3FB-ADAB-874C-8CD3-87D470FF7A10}" srcOrd="0" destOrd="0" parTransId="{ACCEE1F9-344E-C040-9F08-830A88480562}" sibTransId="{3048608C-A71A-4249-9E2E-32088368938C}"/>
    <dgm:cxn modelId="{5D4D0D63-E74E-6E4A-B8C7-12193306F979}" srcId="{D0EED2D6-303B-B745-BBF4-43FE5CAC559E}" destId="{1EF44EAC-1B22-E246-85FA-B4B227E5B475}" srcOrd="2" destOrd="0" parTransId="{86C926C9-E40A-1241-A09B-AF4CE2351A2B}" sibTransId="{CAA92206-7B4F-5D45-816C-1C7A25254FDA}"/>
    <dgm:cxn modelId="{F5048900-71FC-7E4E-884F-D56ED8441F19}" type="presOf" srcId="{1EF44EAC-1B22-E246-85FA-B4B227E5B475}" destId="{AC002FAE-8292-D146-98BA-18FFEFAD03DE}" srcOrd="0" destOrd="0" presId="urn:microsoft.com/office/officeart/2005/8/layout/matrix3"/>
    <dgm:cxn modelId="{F3286C70-B418-7D41-8683-148C2CC294B4}" type="presParOf" srcId="{43194BFD-F207-304B-B9AD-DAFDE91A487B}" destId="{2AC94A26-E168-8845-99E0-DE7DE2EFA315}" srcOrd="0" destOrd="0" presId="urn:microsoft.com/office/officeart/2005/8/layout/matrix3"/>
    <dgm:cxn modelId="{B55C575B-4402-F84B-BA5D-E8052BECE066}" type="presParOf" srcId="{43194BFD-F207-304B-B9AD-DAFDE91A487B}" destId="{D2C0DDC0-82CE-F542-869D-A9D65DC9171D}" srcOrd="1" destOrd="0" presId="urn:microsoft.com/office/officeart/2005/8/layout/matrix3"/>
    <dgm:cxn modelId="{CB88E4A6-CAA5-F24D-BDB8-B6D9A27EAA6E}" type="presParOf" srcId="{43194BFD-F207-304B-B9AD-DAFDE91A487B}" destId="{76CFDDEA-C183-454E-A01E-64D8B51F0A20}" srcOrd="2" destOrd="0" presId="urn:microsoft.com/office/officeart/2005/8/layout/matrix3"/>
    <dgm:cxn modelId="{9BCABD12-8650-4B45-A771-48D58E4CDB7E}" type="presParOf" srcId="{43194BFD-F207-304B-B9AD-DAFDE91A487B}" destId="{AC002FAE-8292-D146-98BA-18FFEFAD03DE}" srcOrd="3" destOrd="0" presId="urn:microsoft.com/office/officeart/2005/8/layout/matrix3"/>
    <dgm:cxn modelId="{CCB6B30E-8DD2-6E43-BCCD-F29557D14C71}" type="presParOf" srcId="{43194BFD-F207-304B-B9AD-DAFDE91A487B}" destId="{788D51BC-98C6-5648-AFF8-25A7A6EB78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238620-72B1-0540-A2A1-881BCB308207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80426B3-43DE-1244-B0F2-0E8D56ECE7E8}">
      <dgm:prSet phldrT="[Texto]"/>
      <dgm:spPr/>
      <dgm:t>
        <a:bodyPr/>
        <a:lstStyle/>
        <a:p>
          <a:r>
            <a:rPr lang="es-ES_tradnl" dirty="0" smtClean="0"/>
            <a:t>Matriz de correlación</a:t>
          </a:r>
          <a:endParaRPr lang="es-ES_tradnl" dirty="0"/>
        </a:p>
      </dgm:t>
    </dgm:pt>
    <dgm:pt modelId="{A0E707B2-6435-3E43-9D2D-7D5A1CDB99E6}" type="parTrans" cxnId="{25ABDFD6-8871-0C4C-B9AD-DFC808A0D449}">
      <dgm:prSet/>
      <dgm:spPr/>
      <dgm:t>
        <a:bodyPr/>
        <a:lstStyle/>
        <a:p>
          <a:endParaRPr lang="es-ES_tradnl"/>
        </a:p>
      </dgm:t>
    </dgm:pt>
    <dgm:pt modelId="{1820BF62-8B12-D746-8D1F-362A294BD0B9}" type="sibTrans" cxnId="{25ABDFD6-8871-0C4C-B9AD-DFC808A0D449}">
      <dgm:prSet/>
      <dgm:spPr/>
      <dgm:t>
        <a:bodyPr/>
        <a:lstStyle/>
        <a:p>
          <a:endParaRPr lang="es-ES_tradnl"/>
        </a:p>
      </dgm:t>
    </dgm:pt>
    <dgm:pt modelId="{B69AC651-B4DE-F149-8A8B-F607AA1C7E25}">
      <dgm:prSet phldrT="[Texto]" custT="1"/>
      <dgm:spPr/>
      <dgm:t>
        <a:bodyPr/>
        <a:lstStyle/>
        <a:p>
          <a:r>
            <a:rPr lang="es-ES_tradnl" sz="1400" dirty="0" smtClean="0"/>
            <a:t>Evaluar el comportamiento de las variables del EMBI con Ecuindex y coincidan con teoría</a:t>
          </a:r>
          <a:endParaRPr lang="es-ES_tradnl" sz="1400" dirty="0"/>
        </a:p>
      </dgm:t>
    </dgm:pt>
    <dgm:pt modelId="{16C40EEA-2C0E-564C-A04B-774EAE983138}" type="parTrans" cxnId="{570729CB-FDDF-E748-8364-80548809C8A2}">
      <dgm:prSet/>
      <dgm:spPr/>
      <dgm:t>
        <a:bodyPr/>
        <a:lstStyle/>
        <a:p>
          <a:endParaRPr lang="es-ES_tradnl"/>
        </a:p>
      </dgm:t>
    </dgm:pt>
    <dgm:pt modelId="{ACEF39B2-65E4-DB49-8FDC-78741F906043}" type="sibTrans" cxnId="{570729CB-FDDF-E748-8364-80548809C8A2}">
      <dgm:prSet/>
      <dgm:spPr/>
      <dgm:t>
        <a:bodyPr/>
        <a:lstStyle/>
        <a:p>
          <a:endParaRPr lang="es-ES_tradnl"/>
        </a:p>
      </dgm:t>
    </dgm:pt>
    <dgm:pt modelId="{1489989E-132F-004E-AB86-4AA718C84CF5}">
      <dgm:prSet phldrT="[Texto]"/>
      <dgm:spPr/>
      <dgm:t>
        <a:bodyPr/>
        <a:lstStyle/>
        <a:p>
          <a:r>
            <a:rPr lang="es-ES_tradnl" dirty="0" smtClean="0"/>
            <a:t>Regresión lineal </a:t>
          </a:r>
          <a:endParaRPr lang="es-ES_tradnl" dirty="0"/>
        </a:p>
      </dgm:t>
    </dgm:pt>
    <dgm:pt modelId="{8DE3589F-BBDF-F840-8656-4B12E1D222AD}" type="parTrans" cxnId="{A7CA2D56-8810-B54B-955B-216C94992260}">
      <dgm:prSet/>
      <dgm:spPr/>
      <dgm:t>
        <a:bodyPr/>
        <a:lstStyle/>
        <a:p>
          <a:endParaRPr lang="es-ES_tradnl"/>
        </a:p>
      </dgm:t>
    </dgm:pt>
    <dgm:pt modelId="{0933178F-7711-7C4A-B5C5-0E92EB4BFD40}" type="sibTrans" cxnId="{A7CA2D56-8810-B54B-955B-216C94992260}">
      <dgm:prSet/>
      <dgm:spPr/>
      <dgm:t>
        <a:bodyPr/>
        <a:lstStyle/>
        <a:p>
          <a:endParaRPr lang="es-ES_tradnl"/>
        </a:p>
      </dgm:t>
    </dgm:pt>
    <dgm:pt modelId="{FB55EF31-7740-4B49-8DE3-9C0652B5E017}">
      <dgm:prSet phldrT="[Texto]" custT="1"/>
      <dgm:spPr/>
      <dgm:t>
        <a:bodyPr/>
        <a:lstStyle/>
        <a:p>
          <a:r>
            <a:rPr lang="es-ES_tradnl" sz="1400" dirty="0" smtClean="0"/>
            <a:t>Identificar variables poco representativas</a:t>
          </a:r>
          <a:endParaRPr lang="es-ES_tradnl" sz="1400" dirty="0"/>
        </a:p>
      </dgm:t>
    </dgm:pt>
    <dgm:pt modelId="{2682A99D-A068-BA4E-B95C-BFA674C6CB36}" type="parTrans" cxnId="{F2BA9157-2A42-A846-8771-9467C1EEAA7A}">
      <dgm:prSet/>
      <dgm:spPr/>
      <dgm:t>
        <a:bodyPr/>
        <a:lstStyle/>
        <a:p>
          <a:endParaRPr lang="es-ES_tradnl"/>
        </a:p>
      </dgm:t>
    </dgm:pt>
    <dgm:pt modelId="{595416F1-0F3D-E940-932B-336B380749C8}" type="sibTrans" cxnId="{F2BA9157-2A42-A846-8771-9467C1EEAA7A}">
      <dgm:prSet/>
      <dgm:spPr/>
      <dgm:t>
        <a:bodyPr/>
        <a:lstStyle/>
        <a:p>
          <a:endParaRPr lang="es-ES_tradnl"/>
        </a:p>
      </dgm:t>
    </dgm:pt>
    <dgm:pt modelId="{D843AA7F-D7DF-F041-B839-404CEC06AC48}">
      <dgm:prSet phldrT="[Texto]" custT="1"/>
      <dgm:spPr/>
      <dgm:t>
        <a:bodyPr/>
        <a:lstStyle/>
        <a:p>
          <a:r>
            <a:rPr lang="es-ES_tradnl" sz="1400" dirty="0" smtClean="0"/>
            <a:t>Evaluar el efecto de las variables del EMBI con las variables del Ecuindex</a:t>
          </a:r>
          <a:endParaRPr lang="es-ES_tradnl" sz="1400" dirty="0"/>
        </a:p>
      </dgm:t>
    </dgm:pt>
    <dgm:pt modelId="{F747A1CF-D312-5E41-A51E-EDB83B9F5B69}" type="parTrans" cxnId="{E09E0290-963D-2F49-9188-038A4487D6A6}">
      <dgm:prSet/>
      <dgm:spPr/>
      <dgm:t>
        <a:bodyPr/>
        <a:lstStyle/>
        <a:p>
          <a:endParaRPr lang="es-ES_tradnl"/>
        </a:p>
      </dgm:t>
    </dgm:pt>
    <dgm:pt modelId="{1462EB0C-57D9-8F43-97D7-74E7785047FC}" type="sibTrans" cxnId="{E09E0290-963D-2F49-9188-038A4487D6A6}">
      <dgm:prSet/>
      <dgm:spPr/>
      <dgm:t>
        <a:bodyPr/>
        <a:lstStyle/>
        <a:p>
          <a:endParaRPr lang="es-ES_tradnl"/>
        </a:p>
      </dgm:t>
    </dgm:pt>
    <dgm:pt modelId="{B442070C-E680-4B45-8B7C-A91823B2D3DD}">
      <dgm:prSet phldrT="[Texto]" custT="1"/>
      <dgm:spPr/>
      <dgm:t>
        <a:bodyPr/>
        <a:lstStyle/>
        <a:p>
          <a:r>
            <a:rPr lang="es-ES_tradnl" sz="1400" dirty="0" smtClean="0"/>
            <a:t>Evaluar impacto y relación de las variables de Riesgo país y el Ecuindex</a:t>
          </a:r>
          <a:endParaRPr lang="es-ES_tradnl" sz="1400" dirty="0"/>
        </a:p>
      </dgm:t>
    </dgm:pt>
    <dgm:pt modelId="{D580A87C-C15E-4A4E-84F4-2609C5BC8E5A}" type="parTrans" cxnId="{559E3E88-B01E-954A-BC4A-E330C9C29CD5}">
      <dgm:prSet/>
      <dgm:spPr/>
      <dgm:t>
        <a:bodyPr/>
        <a:lstStyle/>
        <a:p>
          <a:endParaRPr lang="es-ES_tradnl"/>
        </a:p>
      </dgm:t>
    </dgm:pt>
    <dgm:pt modelId="{97A0F26F-33D4-2348-960B-EFD632F25FAC}" type="sibTrans" cxnId="{559E3E88-B01E-954A-BC4A-E330C9C29CD5}">
      <dgm:prSet/>
      <dgm:spPr/>
      <dgm:t>
        <a:bodyPr/>
        <a:lstStyle/>
        <a:p>
          <a:endParaRPr lang="es-ES_tradnl"/>
        </a:p>
      </dgm:t>
    </dgm:pt>
    <dgm:pt modelId="{6476723E-AC13-2044-9565-D602277CA39A}" type="pres">
      <dgm:prSet presAssocID="{5E238620-72B1-0540-A2A1-881BCB30820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1869411E-F4C2-7544-BC37-478DF2E32165}" type="pres">
      <dgm:prSet presAssocID="{580426B3-43DE-1244-B0F2-0E8D56ECE7E8}" presName="composite" presStyleCnt="0"/>
      <dgm:spPr/>
    </dgm:pt>
    <dgm:pt modelId="{A61003D6-D276-0245-B708-554DF3B62747}" type="pres">
      <dgm:prSet presAssocID="{580426B3-43DE-1244-B0F2-0E8D56ECE7E8}" presName="bentUpArrow1" presStyleLbl="alignImgPlace1" presStyleIdx="0" presStyleCnt="1" custScaleX="66391" custLinFactNeighborX="3829" custLinFactNeighborY="0"/>
      <dgm:spPr/>
    </dgm:pt>
    <dgm:pt modelId="{74A2F140-DB84-FB4A-BD77-24B85DF86AAF}" type="pres">
      <dgm:prSet presAssocID="{580426B3-43DE-1244-B0F2-0E8D56ECE7E8}" presName="ParentText" presStyleLbl="node1" presStyleIdx="0" presStyleCnt="2" custLinFactNeighborX="12390" custLinFactNeighborY="-109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3F58D3D-9CC9-3741-8CEC-A04FC93101CD}" type="pres">
      <dgm:prSet presAssocID="{580426B3-43DE-1244-B0F2-0E8D56ECE7E8}" presName="ChildText" presStyleLbl="revTx" presStyleIdx="0" presStyleCnt="2" custScaleX="224358" custLinFactNeighborX="97622" custLinFactNeighborY="-2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6B3E90B-1DBB-B24E-A12D-42C412A44204}" type="pres">
      <dgm:prSet presAssocID="{1820BF62-8B12-D746-8D1F-362A294BD0B9}" presName="sibTrans" presStyleCnt="0"/>
      <dgm:spPr/>
    </dgm:pt>
    <dgm:pt modelId="{F8A27368-BEA2-8140-A3B5-58E6FEC9B6A0}" type="pres">
      <dgm:prSet presAssocID="{1489989E-132F-004E-AB86-4AA718C84CF5}" presName="composite" presStyleCnt="0"/>
      <dgm:spPr/>
    </dgm:pt>
    <dgm:pt modelId="{5152D8E4-FEC8-D24D-898F-8E4755E1CF44}" type="pres">
      <dgm:prSet presAssocID="{1489989E-132F-004E-AB86-4AA718C84CF5}" presName="ParentText" presStyleLbl="node1" presStyleIdx="1" presStyleCnt="2" custLinFactNeighborX="-37977" custLinFactNeighborY="-36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D4DB62F-D878-2F4A-801B-55B8F727BA2A}" type="pres">
      <dgm:prSet presAssocID="{1489989E-132F-004E-AB86-4AA718C84CF5}" presName="FinalChildText" presStyleLbl="revTx" presStyleIdx="1" presStyleCnt="2" custScaleX="157333" custScaleY="131087" custLinFactNeighborX="-21966" custLinFactNeighborY="-1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5F90CB1-EB7E-1940-91AE-38912794E7CE}" type="presOf" srcId="{D843AA7F-D7DF-F041-B839-404CEC06AC48}" destId="{DD4DB62F-D878-2F4A-801B-55B8F727BA2A}" srcOrd="0" destOrd="1" presId="urn:microsoft.com/office/officeart/2005/8/layout/StepDownProcess"/>
    <dgm:cxn modelId="{BF792861-124F-6E41-9730-36AFFBDC52C1}" type="presOf" srcId="{580426B3-43DE-1244-B0F2-0E8D56ECE7E8}" destId="{74A2F140-DB84-FB4A-BD77-24B85DF86AAF}" srcOrd="0" destOrd="0" presId="urn:microsoft.com/office/officeart/2005/8/layout/StepDownProcess"/>
    <dgm:cxn modelId="{B3DE7081-DA28-BF48-86F2-BFA8B2C81F46}" type="presOf" srcId="{B442070C-E680-4B45-8B7C-A91823B2D3DD}" destId="{73F58D3D-9CC9-3741-8CEC-A04FC93101CD}" srcOrd="0" destOrd="1" presId="urn:microsoft.com/office/officeart/2005/8/layout/StepDownProcess"/>
    <dgm:cxn modelId="{559E3E88-B01E-954A-BC4A-E330C9C29CD5}" srcId="{580426B3-43DE-1244-B0F2-0E8D56ECE7E8}" destId="{B442070C-E680-4B45-8B7C-A91823B2D3DD}" srcOrd="1" destOrd="0" parTransId="{D580A87C-C15E-4A4E-84F4-2609C5BC8E5A}" sibTransId="{97A0F26F-33D4-2348-960B-EFD632F25FAC}"/>
    <dgm:cxn modelId="{6D213DE1-39AB-2445-8786-FA5B22E58DBB}" type="presOf" srcId="{B69AC651-B4DE-F149-8A8B-F607AA1C7E25}" destId="{73F58D3D-9CC9-3741-8CEC-A04FC93101CD}" srcOrd="0" destOrd="0" presId="urn:microsoft.com/office/officeart/2005/8/layout/StepDownProcess"/>
    <dgm:cxn modelId="{E09E0290-963D-2F49-9188-038A4487D6A6}" srcId="{1489989E-132F-004E-AB86-4AA718C84CF5}" destId="{D843AA7F-D7DF-F041-B839-404CEC06AC48}" srcOrd="1" destOrd="0" parTransId="{F747A1CF-D312-5E41-A51E-EDB83B9F5B69}" sibTransId="{1462EB0C-57D9-8F43-97D7-74E7785047FC}"/>
    <dgm:cxn modelId="{570729CB-FDDF-E748-8364-80548809C8A2}" srcId="{580426B3-43DE-1244-B0F2-0E8D56ECE7E8}" destId="{B69AC651-B4DE-F149-8A8B-F607AA1C7E25}" srcOrd="0" destOrd="0" parTransId="{16C40EEA-2C0E-564C-A04B-774EAE983138}" sibTransId="{ACEF39B2-65E4-DB49-8FDC-78741F906043}"/>
    <dgm:cxn modelId="{6FC44250-212A-DB4B-9430-CEAF80953154}" type="presOf" srcId="{5E238620-72B1-0540-A2A1-881BCB308207}" destId="{6476723E-AC13-2044-9565-D602277CA39A}" srcOrd="0" destOrd="0" presId="urn:microsoft.com/office/officeart/2005/8/layout/StepDownProcess"/>
    <dgm:cxn modelId="{F2BA9157-2A42-A846-8771-9467C1EEAA7A}" srcId="{1489989E-132F-004E-AB86-4AA718C84CF5}" destId="{FB55EF31-7740-4B49-8DE3-9C0652B5E017}" srcOrd="0" destOrd="0" parTransId="{2682A99D-A068-BA4E-B95C-BFA674C6CB36}" sibTransId="{595416F1-0F3D-E940-932B-336B380749C8}"/>
    <dgm:cxn modelId="{A7CA2D56-8810-B54B-955B-216C94992260}" srcId="{5E238620-72B1-0540-A2A1-881BCB308207}" destId="{1489989E-132F-004E-AB86-4AA718C84CF5}" srcOrd="1" destOrd="0" parTransId="{8DE3589F-BBDF-F840-8656-4B12E1D222AD}" sibTransId="{0933178F-7711-7C4A-B5C5-0E92EB4BFD40}"/>
    <dgm:cxn modelId="{25ABDFD6-8871-0C4C-B9AD-DFC808A0D449}" srcId="{5E238620-72B1-0540-A2A1-881BCB308207}" destId="{580426B3-43DE-1244-B0F2-0E8D56ECE7E8}" srcOrd="0" destOrd="0" parTransId="{A0E707B2-6435-3E43-9D2D-7D5A1CDB99E6}" sibTransId="{1820BF62-8B12-D746-8D1F-362A294BD0B9}"/>
    <dgm:cxn modelId="{98020053-91FF-2449-BBF2-CF0B5F2AAA62}" type="presOf" srcId="{1489989E-132F-004E-AB86-4AA718C84CF5}" destId="{5152D8E4-FEC8-D24D-898F-8E4755E1CF44}" srcOrd="0" destOrd="0" presId="urn:microsoft.com/office/officeart/2005/8/layout/StepDownProcess"/>
    <dgm:cxn modelId="{DABE511A-4333-2048-8A6B-0FE4EECCCF28}" type="presOf" srcId="{FB55EF31-7740-4B49-8DE3-9C0652B5E017}" destId="{DD4DB62F-D878-2F4A-801B-55B8F727BA2A}" srcOrd="0" destOrd="0" presId="urn:microsoft.com/office/officeart/2005/8/layout/StepDownProcess"/>
    <dgm:cxn modelId="{EDFF9F3E-F40B-924A-9C6F-30A92571B587}" type="presParOf" srcId="{6476723E-AC13-2044-9565-D602277CA39A}" destId="{1869411E-F4C2-7544-BC37-478DF2E32165}" srcOrd="0" destOrd="0" presId="urn:microsoft.com/office/officeart/2005/8/layout/StepDownProcess"/>
    <dgm:cxn modelId="{F2ED0566-FAA8-274B-8F74-77DCD1960736}" type="presParOf" srcId="{1869411E-F4C2-7544-BC37-478DF2E32165}" destId="{A61003D6-D276-0245-B708-554DF3B62747}" srcOrd="0" destOrd="0" presId="urn:microsoft.com/office/officeart/2005/8/layout/StepDownProcess"/>
    <dgm:cxn modelId="{0797B6D0-8845-C74C-9E9A-3F8C39AC690A}" type="presParOf" srcId="{1869411E-F4C2-7544-BC37-478DF2E32165}" destId="{74A2F140-DB84-FB4A-BD77-24B85DF86AAF}" srcOrd="1" destOrd="0" presId="urn:microsoft.com/office/officeart/2005/8/layout/StepDownProcess"/>
    <dgm:cxn modelId="{42DD203F-DDE5-E04C-9322-E10671FEA924}" type="presParOf" srcId="{1869411E-F4C2-7544-BC37-478DF2E32165}" destId="{73F58D3D-9CC9-3741-8CEC-A04FC93101CD}" srcOrd="2" destOrd="0" presId="urn:microsoft.com/office/officeart/2005/8/layout/StepDownProcess"/>
    <dgm:cxn modelId="{BD5DD0DB-B31C-154D-A6AF-A149E6C15F6B}" type="presParOf" srcId="{6476723E-AC13-2044-9565-D602277CA39A}" destId="{86B3E90B-1DBB-B24E-A12D-42C412A44204}" srcOrd="1" destOrd="0" presId="urn:microsoft.com/office/officeart/2005/8/layout/StepDownProcess"/>
    <dgm:cxn modelId="{FC5FD851-6EE7-2441-9FF0-3D5EF7C6ADFE}" type="presParOf" srcId="{6476723E-AC13-2044-9565-D602277CA39A}" destId="{F8A27368-BEA2-8140-A3B5-58E6FEC9B6A0}" srcOrd="2" destOrd="0" presId="urn:microsoft.com/office/officeart/2005/8/layout/StepDownProcess"/>
    <dgm:cxn modelId="{349A7172-B20D-7C4D-98B6-D266F9C1060A}" type="presParOf" srcId="{F8A27368-BEA2-8140-A3B5-58E6FEC9B6A0}" destId="{5152D8E4-FEC8-D24D-898F-8E4755E1CF44}" srcOrd="0" destOrd="0" presId="urn:microsoft.com/office/officeart/2005/8/layout/StepDownProcess"/>
    <dgm:cxn modelId="{CA2CCE7E-148A-9F4F-ABD7-4C09DE3D0CE1}" type="presParOf" srcId="{F8A27368-BEA2-8140-A3B5-58E6FEC9B6A0}" destId="{DD4DB62F-D878-2F4A-801B-55B8F727BA2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8CC41F-52F2-304C-9F40-B1F710EAD5CB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28E026E2-051A-924D-9679-86EF72D1511A}">
      <dgm:prSet/>
      <dgm:spPr/>
      <dgm:t>
        <a:bodyPr/>
        <a:lstStyle/>
        <a:p>
          <a:pPr rtl="0"/>
          <a:r>
            <a:rPr lang="es-ES_tradnl" dirty="0" smtClean="0"/>
            <a:t>Variables teóricas que inciden en el cálculo del EMBI y Ecuindex. </a:t>
          </a:r>
          <a:endParaRPr lang="es-ES_tradnl" dirty="0"/>
        </a:p>
      </dgm:t>
    </dgm:pt>
    <dgm:pt modelId="{4FD4487E-C407-C546-85AC-85676A99CE58}" type="parTrans" cxnId="{37CF4407-B723-9043-8318-92CAEE3164E9}">
      <dgm:prSet/>
      <dgm:spPr/>
      <dgm:t>
        <a:bodyPr/>
        <a:lstStyle/>
        <a:p>
          <a:endParaRPr lang="es-ES_tradnl"/>
        </a:p>
      </dgm:t>
    </dgm:pt>
    <dgm:pt modelId="{35D04A69-CB70-944C-9857-0C3A5584B7DF}" type="sibTrans" cxnId="{37CF4407-B723-9043-8318-92CAEE3164E9}">
      <dgm:prSet/>
      <dgm:spPr/>
      <dgm:t>
        <a:bodyPr/>
        <a:lstStyle/>
        <a:p>
          <a:endParaRPr lang="es-ES_tradnl"/>
        </a:p>
      </dgm:t>
    </dgm:pt>
    <dgm:pt modelId="{61430C7D-D8B9-9D41-8E44-620689681F40}">
      <dgm:prSet/>
      <dgm:spPr/>
      <dgm:t>
        <a:bodyPr/>
        <a:lstStyle/>
        <a:p>
          <a:pPr rtl="0"/>
          <a:r>
            <a:rPr lang="es-ES_tradnl" dirty="0" smtClean="0"/>
            <a:t>Las variables más representativas según resultados estadísticos.</a:t>
          </a:r>
          <a:endParaRPr lang="es-ES_tradnl" dirty="0"/>
        </a:p>
      </dgm:t>
    </dgm:pt>
    <dgm:pt modelId="{8B9F94FF-4592-8944-AF96-D0AC5F063FF2}" type="parTrans" cxnId="{3AA1571A-2253-6646-AC3D-0D1A9C581542}">
      <dgm:prSet/>
      <dgm:spPr/>
      <dgm:t>
        <a:bodyPr/>
        <a:lstStyle/>
        <a:p>
          <a:endParaRPr lang="es-ES_tradnl"/>
        </a:p>
      </dgm:t>
    </dgm:pt>
    <dgm:pt modelId="{3F6CD2DC-3DB4-0944-A437-02E1917899B6}" type="sibTrans" cxnId="{3AA1571A-2253-6646-AC3D-0D1A9C581542}">
      <dgm:prSet/>
      <dgm:spPr/>
      <dgm:t>
        <a:bodyPr/>
        <a:lstStyle/>
        <a:p>
          <a:endParaRPr lang="es-ES_tradnl"/>
        </a:p>
      </dgm:t>
    </dgm:pt>
    <dgm:pt modelId="{0AD09194-9DBF-9E49-A7D3-0FDACB30DAC7}">
      <dgm:prSet/>
      <dgm:spPr/>
      <dgm:t>
        <a:bodyPr/>
        <a:lstStyle/>
        <a:p>
          <a:pPr rtl="0"/>
          <a:r>
            <a:rPr lang="es-EC" dirty="0" smtClean="0"/>
            <a:t>Tasa Pasiva Referencial y Precio de petróleo no explican el comportamiento del período estudiado.</a:t>
          </a:r>
          <a:endParaRPr lang="es-EC" dirty="0"/>
        </a:p>
      </dgm:t>
    </dgm:pt>
    <dgm:pt modelId="{B2B22B54-299E-6745-BF6C-76B59AE47817}" type="parTrans" cxnId="{A23BBAE1-4E88-BA4E-B409-1CE150D8E995}">
      <dgm:prSet/>
      <dgm:spPr/>
      <dgm:t>
        <a:bodyPr/>
        <a:lstStyle/>
        <a:p>
          <a:endParaRPr lang="es-ES_tradnl"/>
        </a:p>
      </dgm:t>
    </dgm:pt>
    <dgm:pt modelId="{0EB09D1F-708B-D545-A0AB-FAE1854EA585}" type="sibTrans" cxnId="{A23BBAE1-4E88-BA4E-B409-1CE150D8E995}">
      <dgm:prSet/>
      <dgm:spPr/>
      <dgm:t>
        <a:bodyPr/>
        <a:lstStyle/>
        <a:p>
          <a:endParaRPr lang="es-ES_tradnl"/>
        </a:p>
      </dgm:t>
    </dgm:pt>
    <dgm:pt modelId="{AF97E953-FBDF-E14F-87AA-55B659CA84CD}">
      <dgm:prSet/>
      <dgm:spPr/>
      <dgm:t>
        <a:bodyPr/>
        <a:lstStyle/>
        <a:p>
          <a:pPr rtl="0"/>
          <a:r>
            <a:rPr lang="es-EC" dirty="0" smtClean="0"/>
            <a:t>Modelo regresión de Capitalización bursátil con variables EMBI, Factor de correlación de -0.11.</a:t>
          </a:r>
          <a:endParaRPr lang="es-EC" dirty="0"/>
        </a:p>
      </dgm:t>
    </dgm:pt>
    <dgm:pt modelId="{1A8CA589-D031-5C41-A4AF-1FA63B8E75D5}" type="parTrans" cxnId="{88EFD832-67A8-3D48-ADF5-D4B4814DB832}">
      <dgm:prSet/>
      <dgm:spPr/>
      <dgm:t>
        <a:bodyPr/>
        <a:lstStyle/>
        <a:p>
          <a:endParaRPr lang="es-ES_tradnl"/>
        </a:p>
      </dgm:t>
    </dgm:pt>
    <dgm:pt modelId="{4E9614D7-5FFF-9644-B44D-C251D5691F73}" type="sibTrans" cxnId="{88EFD832-67A8-3D48-ADF5-D4B4814DB832}">
      <dgm:prSet/>
      <dgm:spPr/>
      <dgm:t>
        <a:bodyPr/>
        <a:lstStyle/>
        <a:p>
          <a:endParaRPr lang="es-ES_tradnl"/>
        </a:p>
      </dgm:t>
    </dgm:pt>
    <dgm:pt modelId="{03D59443-439D-E245-BA43-47820F60CD67}">
      <dgm:prSet/>
      <dgm:spPr/>
      <dgm:t>
        <a:bodyPr/>
        <a:lstStyle/>
        <a:p>
          <a:r>
            <a:rPr lang="es-ES_tradnl" dirty="0" smtClean="0"/>
            <a:t>PIB variable que más afecta a la Capitalización bursátil.</a:t>
          </a:r>
          <a:endParaRPr lang="es-ES_tradnl" dirty="0"/>
        </a:p>
      </dgm:t>
    </dgm:pt>
    <dgm:pt modelId="{AEE59438-53A9-FB4C-9F9D-6CED6C538BAF}" type="parTrans" cxnId="{E9E37E5C-FB54-6C49-8DEC-725AF4830722}">
      <dgm:prSet/>
      <dgm:spPr/>
      <dgm:t>
        <a:bodyPr/>
        <a:lstStyle/>
        <a:p>
          <a:endParaRPr lang="es-ES_tradnl"/>
        </a:p>
      </dgm:t>
    </dgm:pt>
    <dgm:pt modelId="{7A0A068F-839C-BD47-A2AD-8595B4D1D3AA}" type="sibTrans" cxnId="{E9E37E5C-FB54-6C49-8DEC-725AF4830722}">
      <dgm:prSet/>
      <dgm:spPr/>
      <dgm:t>
        <a:bodyPr/>
        <a:lstStyle/>
        <a:p>
          <a:endParaRPr lang="es-ES_tradnl"/>
        </a:p>
      </dgm:t>
    </dgm:pt>
    <dgm:pt modelId="{BDF57EF1-F376-A245-873B-916377487107}" type="pres">
      <dgm:prSet presAssocID="{558CC41F-52F2-304C-9F40-B1F710EAD5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DF5239DA-CE11-D04A-9E4A-7271D7405CF8}" type="pres">
      <dgm:prSet presAssocID="{558CC41F-52F2-304C-9F40-B1F710EAD5CB}" presName="Name1" presStyleCnt="0"/>
      <dgm:spPr/>
    </dgm:pt>
    <dgm:pt modelId="{198790EE-C7FB-FA4A-AD0A-7C00073A5542}" type="pres">
      <dgm:prSet presAssocID="{558CC41F-52F2-304C-9F40-B1F710EAD5CB}" presName="cycle" presStyleCnt="0"/>
      <dgm:spPr/>
    </dgm:pt>
    <dgm:pt modelId="{3B5B7C69-3733-6947-96E4-380E0D17EC08}" type="pres">
      <dgm:prSet presAssocID="{558CC41F-52F2-304C-9F40-B1F710EAD5CB}" presName="srcNode" presStyleLbl="node1" presStyleIdx="0" presStyleCnt="5"/>
      <dgm:spPr/>
    </dgm:pt>
    <dgm:pt modelId="{17ED0997-5BB1-5C4A-92CB-81D6653DAC2F}" type="pres">
      <dgm:prSet presAssocID="{558CC41F-52F2-304C-9F40-B1F710EAD5CB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BB16B510-D16C-C34F-B07D-2B1666A48016}" type="pres">
      <dgm:prSet presAssocID="{558CC41F-52F2-304C-9F40-B1F710EAD5CB}" presName="extraNode" presStyleLbl="node1" presStyleIdx="0" presStyleCnt="5"/>
      <dgm:spPr/>
    </dgm:pt>
    <dgm:pt modelId="{906D2E9A-3DBF-864B-A29F-BED0B226727C}" type="pres">
      <dgm:prSet presAssocID="{558CC41F-52F2-304C-9F40-B1F710EAD5CB}" presName="dstNode" presStyleLbl="node1" presStyleIdx="0" presStyleCnt="5"/>
      <dgm:spPr/>
    </dgm:pt>
    <dgm:pt modelId="{4D8F01B1-1C3A-2145-96D0-D74779278AC2}" type="pres">
      <dgm:prSet presAssocID="{28E026E2-051A-924D-9679-86EF72D1511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5F53F52-7A14-C042-88BD-558D72917616}" type="pres">
      <dgm:prSet presAssocID="{28E026E2-051A-924D-9679-86EF72D1511A}" presName="accent_1" presStyleCnt="0"/>
      <dgm:spPr/>
    </dgm:pt>
    <dgm:pt modelId="{1C67BC47-77E8-704B-BC3A-4E040891CABA}" type="pres">
      <dgm:prSet presAssocID="{28E026E2-051A-924D-9679-86EF72D1511A}" presName="accentRepeatNode" presStyleLbl="solidFgAcc1" presStyleIdx="0" presStyleCnt="5"/>
      <dgm:spPr/>
    </dgm:pt>
    <dgm:pt modelId="{9D424F5A-50AA-AB47-9D61-8459799069FC}" type="pres">
      <dgm:prSet presAssocID="{61430C7D-D8B9-9D41-8E44-620689681F4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CF1F195-CEA5-8C44-91E1-22747D9C4877}" type="pres">
      <dgm:prSet presAssocID="{61430C7D-D8B9-9D41-8E44-620689681F40}" presName="accent_2" presStyleCnt="0"/>
      <dgm:spPr/>
    </dgm:pt>
    <dgm:pt modelId="{D314A8E3-A5A3-3C4D-A2A4-797FDD52241D}" type="pres">
      <dgm:prSet presAssocID="{61430C7D-D8B9-9D41-8E44-620689681F40}" presName="accentRepeatNode" presStyleLbl="solidFgAcc1" presStyleIdx="1" presStyleCnt="5"/>
      <dgm:spPr/>
    </dgm:pt>
    <dgm:pt modelId="{7014B6CA-D104-1E47-B3E6-F5AE478480D9}" type="pres">
      <dgm:prSet presAssocID="{0AD09194-9DBF-9E49-A7D3-0FDACB30DAC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E572B3E-B204-1940-819D-29A457E72B21}" type="pres">
      <dgm:prSet presAssocID="{0AD09194-9DBF-9E49-A7D3-0FDACB30DAC7}" presName="accent_3" presStyleCnt="0"/>
      <dgm:spPr/>
    </dgm:pt>
    <dgm:pt modelId="{31DDF3FA-86CB-0546-B6B9-89A094E908BF}" type="pres">
      <dgm:prSet presAssocID="{0AD09194-9DBF-9E49-A7D3-0FDACB30DAC7}" presName="accentRepeatNode" presStyleLbl="solidFgAcc1" presStyleIdx="2" presStyleCnt="5"/>
      <dgm:spPr/>
    </dgm:pt>
    <dgm:pt modelId="{C723FFEF-F3C2-6345-B3BA-588E8F034B6B}" type="pres">
      <dgm:prSet presAssocID="{03D59443-439D-E245-BA43-47820F60CD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F943E38-38DD-B14D-977E-9D90B8D3F878}" type="pres">
      <dgm:prSet presAssocID="{03D59443-439D-E245-BA43-47820F60CD67}" presName="accent_4" presStyleCnt="0"/>
      <dgm:spPr/>
    </dgm:pt>
    <dgm:pt modelId="{F6D35344-758D-CD46-9D8F-67DC4F4849FE}" type="pres">
      <dgm:prSet presAssocID="{03D59443-439D-E245-BA43-47820F60CD67}" presName="accentRepeatNode" presStyleLbl="solidFgAcc1" presStyleIdx="3" presStyleCnt="5"/>
      <dgm:spPr/>
    </dgm:pt>
    <dgm:pt modelId="{0E8DD7A9-122A-284B-8993-E7253CEBD604}" type="pres">
      <dgm:prSet presAssocID="{AF97E953-FBDF-E14F-87AA-55B659CA84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E745516-6503-0F4A-AF71-5D6935A23458}" type="pres">
      <dgm:prSet presAssocID="{AF97E953-FBDF-E14F-87AA-55B659CA84CD}" presName="accent_5" presStyleCnt="0"/>
      <dgm:spPr/>
    </dgm:pt>
    <dgm:pt modelId="{C2C7135A-F756-6347-A9E0-717CB7138080}" type="pres">
      <dgm:prSet presAssocID="{AF97E953-FBDF-E14F-87AA-55B659CA84CD}" presName="accentRepeatNode" presStyleLbl="solidFgAcc1" presStyleIdx="4" presStyleCnt="5"/>
      <dgm:spPr/>
    </dgm:pt>
  </dgm:ptLst>
  <dgm:cxnLst>
    <dgm:cxn modelId="{3362EE13-8CEA-9347-A993-5509AC7A3C7B}" type="presOf" srcId="{61430C7D-D8B9-9D41-8E44-620689681F40}" destId="{9D424F5A-50AA-AB47-9D61-8459799069FC}" srcOrd="0" destOrd="0" presId="urn:microsoft.com/office/officeart/2008/layout/VerticalCurvedList"/>
    <dgm:cxn modelId="{37CF4407-B723-9043-8318-92CAEE3164E9}" srcId="{558CC41F-52F2-304C-9F40-B1F710EAD5CB}" destId="{28E026E2-051A-924D-9679-86EF72D1511A}" srcOrd="0" destOrd="0" parTransId="{4FD4487E-C407-C546-85AC-85676A99CE58}" sibTransId="{35D04A69-CB70-944C-9857-0C3A5584B7DF}"/>
    <dgm:cxn modelId="{88EFD832-67A8-3D48-ADF5-D4B4814DB832}" srcId="{558CC41F-52F2-304C-9F40-B1F710EAD5CB}" destId="{AF97E953-FBDF-E14F-87AA-55B659CA84CD}" srcOrd="4" destOrd="0" parTransId="{1A8CA589-D031-5C41-A4AF-1FA63B8E75D5}" sibTransId="{4E9614D7-5FFF-9644-B44D-C251D5691F73}"/>
    <dgm:cxn modelId="{E9E37E5C-FB54-6C49-8DEC-725AF4830722}" srcId="{558CC41F-52F2-304C-9F40-B1F710EAD5CB}" destId="{03D59443-439D-E245-BA43-47820F60CD67}" srcOrd="3" destOrd="0" parTransId="{AEE59438-53A9-FB4C-9F9D-6CED6C538BAF}" sibTransId="{7A0A068F-839C-BD47-A2AD-8595B4D1D3AA}"/>
    <dgm:cxn modelId="{A9CCED7B-F998-814B-B08D-438806528C9E}" type="presOf" srcId="{AF97E953-FBDF-E14F-87AA-55B659CA84CD}" destId="{0E8DD7A9-122A-284B-8993-E7253CEBD604}" srcOrd="0" destOrd="0" presId="urn:microsoft.com/office/officeart/2008/layout/VerticalCurvedList"/>
    <dgm:cxn modelId="{33498537-C571-1844-8C70-1BD1FCABFA42}" type="presOf" srcId="{35D04A69-CB70-944C-9857-0C3A5584B7DF}" destId="{17ED0997-5BB1-5C4A-92CB-81D6653DAC2F}" srcOrd="0" destOrd="0" presId="urn:microsoft.com/office/officeart/2008/layout/VerticalCurvedList"/>
    <dgm:cxn modelId="{2928B930-DAB7-DC4E-BD12-5FA17E22D284}" type="presOf" srcId="{0AD09194-9DBF-9E49-A7D3-0FDACB30DAC7}" destId="{7014B6CA-D104-1E47-B3E6-F5AE478480D9}" srcOrd="0" destOrd="0" presId="urn:microsoft.com/office/officeart/2008/layout/VerticalCurvedList"/>
    <dgm:cxn modelId="{3AA1571A-2253-6646-AC3D-0D1A9C581542}" srcId="{558CC41F-52F2-304C-9F40-B1F710EAD5CB}" destId="{61430C7D-D8B9-9D41-8E44-620689681F40}" srcOrd="1" destOrd="0" parTransId="{8B9F94FF-4592-8944-AF96-D0AC5F063FF2}" sibTransId="{3F6CD2DC-3DB4-0944-A437-02E1917899B6}"/>
    <dgm:cxn modelId="{EA8CB473-C22C-034F-B2AA-6389F16C70A3}" type="presOf" srcId="{03D59443-439D-E245-BA43-47820F60CD67}" destId="{C723FFEF-F3C2-6345-B3BA-588E8F034B6B}" srcOrd="0" destOrd="0" presId="urn:microsoft.com/office/officeart/2008/layout/VerticalCurvedList"/>
    <dgm:cxn modelId="{D33334A3-A497-0646-B23D-4EA882AD8449}" type="presOf" srcId="{558CC41F-52F2-304C-9F40-B1F710EAD5CB}" destId="{BDF57EF1-F376-A245-873B-916377487107}" srcOrd="0" destOrd="0" presId="urn:microsoft.com/office/officeart/2008/layout/VerticalCurvedList"/>
    <dgm:cxn modelId="{C287F420-344C-7E47-A60C-358D16AE140A}" type="presOf" srcId="{28E026E2-051A-924D-9679-86EF72D1511A}" destId="{4D8F01B1-1C3A-2145-96D0-D74779278AC2}" srcOrd="0" destOrd="0" presId="urn:microsoft.com/office/officeart/2008/layout/VerticalCurvedList"/>
    <dgm:cxn modelId="{A23BBAE1-4E88-BA4E-B409-1CE150D8E995}" srcId="{558CC41F-52F2-304C-9F40-B1F710EAD5CB}" destId="{0AD09194-9DBF-9E49-A7D3-0FDACB30DAC7}" srcOrd="2" destOrd="0" parTransId="{B2B22B54-299E-6745-BF6C-76B59AE47817}" sibTransId="{0EB09D1F-708B-D545-A0AB-FAE1854EA585}"/>
    <dgm:cxn modelId="{5FF0E235-FEA2-1847-826B-A69710E5B971}" type="presParOf" srcId="{BDF57EF1-F376-A245-873B-916377487107}" destId="{DF5239DA-CE11-D04A-9E4A-7271D7405CF8}" srcOrd="0" destOrd="0" presId="urn:microsoft.com/office/officeart/2008/layout/VerticalCurvedList"/>
    <dgm:cxn modelId="{F0F98D89-7D52-C946-A322-A2951DB9D2E5}" type="presParOf" srcId="{DF5239DA-CE11-D04A-9E4A-7271D7405CF8}" destId="{198790EE-C7FB-FA4A-AD0A-7C00073A5542}" srcOrd="0" destOrd="0" presId="urn:microsoft.com/office/officeart/2008/layout/VerticalCurvedList"/>
    <dgm:cxn modelId="{DCCEFFD1-D5EA-4E48-BEEC-C39A0C2E8342}" type="presParOf" srcId="{198790EE-C7FB-FA4A-AD0A-7C00073A5542}" destId="{3B5B7C69-3733-6947-96E4-380E0D17EC08}" srcOrd="0" destOrd="0" presId="urn:microsoft.com/office/officeart/2008/layout/VerticalCurvedList"/>
    <dgm:cxn modelId="{A15F0825-D721-BC40-9E17-449FAB6885A4}" type="presParOf" srcId="{198790EE-C7FB-FA4A-AD0A-7C00073A5542}" destId="{17ED0997-5BB1-5C4A-92CB-81D6653DAC2F}" srcOrd="1" destOrd="0" presId="urn:microsoft.com/office/officeart/2008/layout/VerticalCurvedList"/>
    <dgm:cxn modelId="{365D4634-0DEA-F846-8E23-468399166F30}" type="presParOf" srcId="{198790EE-C7FB-FA4A-AD0A-7C00073A5542}" destId="{BB16B510-D16C-C34F-B07D-2B1666A48016}" srcOrd="2" destOrd="0" presId="urn:microsoft.com/office/officeart/2008/layout/VerticalCurvedList"/>
    <dgm:cxn modelId="{A5269B7D-4704-4D47-9510-669EA1300D06}" type="presParOf" srcId="{198790EE-C7FB-FA4A-AD0A-7C00073A5542}" destId="{906D2E9A-3DBF-864B-A29F-BED0B226727C}" srcOrd="3" destOrd="0" presId="urn:microsoft.com/office/officeart/2008/layout/VerticalCurvedList"/>
    <dgm:cxn modelId="{6081AE51-9674-0F4A-886F-306C6B0D3117}" type="presParOf" srcId="{DF5239DA-CE11-D04A-9E4A-7271D7405CF8}" destId="{4D8F01B1-1C3A-2145-96D0-D74779278AC2}" srcOrd="1" destOrd="0" presId="urn:microsoft.com/office/officeart/2008/layout/VerticalCurvedList"/>
    <dgm:cxn modelId="{8DA9ADE0-C763-FA41-93DB-90A5DB9E2357}" type="presParOf" srcId="{DF5239DA-CE11-D04A-9E4A-7271D7405CF8}" destId="{35F53F52-7A14-C042-88BD-558D72917616}" srcOrd="2" destOrd="0" presId="urn:microsoft.com/office/officeart/2008/layout/VerticalCurvedList"/>
    <dgm:cxn modelId="{777E7FCD-F666-2344-AC3C-91199E398F3A}" type="presParOf" srcId="{35F53F52-7A14-C042-88BD-558D72917616}" destId="{1C67BC47-77E8-704B-BC3A-4E040891CABA}" srcOrd="0" destOrd="0" presId="urn:microsoft.com/office/officeart/2008/layout/VerticalCurvedList"/>
    <dgm:cxn modelId="{DFC05C78-3304-3A48-BB5D-7BA47D32AFC9}" type="presParOf" srcId="{DF5239DA-CE11-D04A-9E4A-7271D7405CF8}" destId="{9D424F5A-50AA-AB47-9D61-8459799069FC}" srcOrd="3" destOrd="0" presId="urn:microsoft.com/office/officeart/2008/layout/VerticalCurvedList"/>
    <dgm:cxn modelId="{A1A04BA4-57C4-6645-B76D-AC568693D402}" type="presParOf" srcId="{DF5239DA-CE11-D04A-9E4A-7271D7405CF8}" destId="{BCF1F195-CEA5-8C44-91E1-22747D9C4877}" srcOrd="4" destOrd="0" presId="urn:microsoft.com/office/officeart/2008/layout/VerticalCurvedList"/>
    <dgm:cxn modelId="{73886585-B4D0-C34F-B1F3-677780BD1F48}" type="presParOf" srcId="{BCF1F195-CEA5-8C44-91E1-22747D9C4877}" destId="{D314A8E3-A5A3-3C4D-A2A4-797FDD52241D}" srcOrd="0" destOrd="0" presId="urn:microsoft.com/office/officeart/2008/layout/VerticalCurvedList"/>
    <dgm:cxn modelId="{A993A6AB-AEB2-8F46-955A-EFEB46C90C5C}" type="presParOf" srcId="{DF5239DA-CE11-D04A-9E4A-7271D7405CF8}" destId="{7014B6CA-D104-1E47-B3E6-F5AE478480D9}" srcOrd="5" destOrd="0" presId="urn:microsoft.com/office/officeart/2008/layout/VerticalCurvedList"/>
    <dgm:cxn modelId="{F3A7B2E5-D071-D648-8796-C4CA8F873232}" type="presParOf" srcId="{DF5239DA-CE11-D04A-9E4A-7271D7405CF8}" destId="{2E572B3E-B204-1940-819D-29A457E72B21}" srcOrd="6" destOrd="0" presId="urn:microsoft.com/office/officeart/2008/layout/VerticalCurvedList"/>
    <dgm:cxn modelId="{A6C116AA-F724-C947-A4D1-FD5AB98A1A12}" type="presParOf" srcId="{2E572B3E-B204-1940-819D-29A457E72B21}" destId="{31DDF3FA-86CB-0546-B6B9-89A094E908BF}" srcOrd="0" destOrd="0" presId="urn:microsoft.com/office/officeart/2008/layout/VerticalCurvedList"/>
    <dgm:cxn modelId="{02BA0409-EEE3-8B4E-A089-D75CA08D8B49}" type="presParOf" srcId="{DF5239DA-CE11-D04A-9E4A-7271D7405CF8}" destId="{C723FFEF-F3C2-6345-B3BA-588E8F034B6B}" srcOrd="7" destOrd="0" presId="urn:microsoft.com/office/officeart/2008/layout/VerticalCurvedList"/>
    <dgm:cxn modelId="{5ECF2A91-84D2-9D43-8805-53B812D8ECED}" type="presParOf" srcId="{DF5239DA-CE11-D04A-9E4A-7271D7405CF8}" destId="{5F943E38-38DD-B14D-977E-9D90B8D3F878}" srcOrd="8" destOrd="0" presId="urn:microsoft.com/office/officeart/2008/layout/VerticalCurvedList"/>
    <dgm:cxn modelId="{A9BBD3B4-5171-A64A-9049-F6F9750D5B24}" type="presParOf" srcId="{5F943E38-38DD-B14D-977E-9D90B8D3F878}" destId="{F6D35344-758D-CD46-9D8F-67DC4F4849FE}" srcOrd="0" destOrd="0" presId="urn:microsoft.com/office/officeart/2008/layout/VerticalCurvedList"/>
    <dgm:cxn modelId="{D881B69B-6C2B-0A40-8BBA-C768341B8143}" type="presParOf" srcId="{DF5239DA-CE11-D04A-9E4A-7271D7405CF8}" destId="{0E8DD7A9-122A-284B-8993-E7253CEBD604}" srcOrd="9" destOrd="0" presId="urn:microsoft.com/office/officeart/2008/layout/VerticalCurvedList"/>
    <dgm:cxn modelId="{86C31953-6151-7440-87B8-58B6D15115F8}" type="presParOf" srcId="{DF5239DA-CE11-D04A-9E4A-7271D7405CF8}" destId="{3E745516-6503-0F4A-AF71-5D6935A23458}" srcOrd="10" destOrd="0" presId="urn:microsoft.com/office/officeart/2008/layout/VerticalCurvedList"/>
    <dgm:cxn modelId="{20910E9C-3B2A-D748-9DA0-2211458EE2D1}" type="presParOf" srcId="{3E745516-6503-0F4A-AF71-5D6935A23458}" destId="{C2C7135A-F756-6347-A9E0-717CB7138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31A1-1772-144D-8F47-5618C1D6973B}">
      <dsp:nvSpPr>
        <dsp:cNvPr id="0" name=""/>
        <dsp:cNvSpPr/>
      </dsp:nvSpPr>
      <dsp:spPr>
        <a:xfrm>
          <a:off x="804191" y="0"/>
          <a:ext cx="9114175" cy="43832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C2B8C8-2AB0-1E4D-827C-3741B8A4140D}">
      <dsp:nvSpPr>
        <dsp:cNvPr id="0" name=""/>
        <dsp:cNvSpPr/>
      </dsp:nvSpPr>
      <dsp:spPr>
        <a:xfrm>
          <a:off x="130" y="1314963"/>
          <a:ext cx="5230388" cy="1753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El riesgo país, es el reflejo de todas las variables macroeconómicas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Agentes internos y externos</a:t>
          </a:r>
          <a:endParaRPr lang="es-ES" sz="2300" kern="1200" dirty="0"/>
        </a:p>
      </dsp:txBody>
      <dsp:txXfrm>
        <a:off x="85718" y="1400551"/>
        <a:ext cx="5059212" cy="1582108"/>
      </dsp:txXfrm>
    </dsp:sp>
    <dsp:sp modelId="{8A7209FD-5C61-3242-84E7-8111BFB2A2C7}">
      <dsp:nvSpPr>
        <dsp:cNvPr id="0" name=""/>
        <dsp:cNvSpPr/>
      </dsp:nvSpPr>
      <dsp:spPr>
        <a:xfrm>
          <a:off x="5492039" y="1314963"/>
          <a:ext cx="5230388" cy="1753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No se conocen estudios realizados en el país</a:t>
          </a:r>
          <a:endParaRPr lang="es-ES_tradnl" sz="2300" kern="1200" dirty="0"/>
        </a:p>
      </dsp:txBody>
      <dsp:txXfrm>
        <a:off x="5577627" y="1400551"/>
        <a:ext cx="5059212" cy="1582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13FD3-522E-934B-B424-23546F521FA7}">
      <dsp:nvSpPr>
        <dsp:cNvPr id="0" name=""/>
        <dsp:cNvSpPr/>
      </dsp:nvSpPr>
      <dsp:spPr>
        <a:xfrm>
          <a:off x="798906" y="2542"/>
          <a:ext cx="3360533" cy="945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Compilación y estudio de diferentes teorías.</a:t>
          </a:r>
          <a:endParaRPr lang="es-ES_tradnl" sz="1700" kern="1200" dirty="0"/>
        </a:p>
      </dsp:txBody>
      <dsp:txXfrm>
        <a:off x="826607" y="30243"/>
        <a:ext cx="3305131" cy="890394"/>
      </dsp:txXfrm>
    </dsp:sp>
    <dsp:sp modelId="{4B6F4AE3-3271-2F4D-A094-1E6FDCBCC7CD}">
      <dsp:nvSpPr>
        <dsp:cNvPr id="0" name=""/>
        <dsp:cNvSpPr/>
      </dsp:nvSpPr>
      <dsp:spPr>
        <a:xfrm rot="5400000">
          <a:off x="2301836" y="971983"/>
          <a:ext cx="354673" cy="425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 rot="-5400000">
        <a:off x="2351491" y="1007450"/>
        <a:ext cx="255364" cy="248271"/>
      </dsp:txXfrm>
    </dsp:sp>
    <dsp:sp modelId="{9CB43B16-8AA5-AF4C-9F8A-D7957D1CF1E4}">
      <dsp:nvSpPr>
        <dsp:cNvPr id="0" name=""/>
        <dsp:cNvSpPr/>
      </dsp:nvSpPr>
      <dsp:spPr>
        <a:xfrm>
          <a:off x="798906" y="1421237"/>
          <a:ext cx="3360533" cy="945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Definición teórica de las variables representativas del EMBI y el Mercado de valores.</a:t>
          </a:r>
          <a:endParaRPr lang="es-ES_tradnl" sz="1700" kern="1200" dirty="0"/>
        </a:p>
      </dsp:txBody>
      <dsp:txXfrm>
        <a:off x="826607" y="1448938"/>
        <a:ext cx="3305131" cy="890394"/>
      </dsp:txXfrm>
    </dsp:sp>
    <dsp:sp modelId="{07DBBC32-BC33-3D49-9165-652FE5CFFD08}">
      <dsp:nvSpPr>
        <dsp:cNvPr id="0" name=""/>
        <dsp:cNvSpPr/>
      </dsp:nvSpPr>
      <dsp:spPr>
        <a:xfrm rot="5400000">
          <a:off x="2301836" y="2390678"/>
          <a:ext cx="354673" cy="425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 rot="-5400000">
        <a:off x="2351491" y="2426145"/>
        <a:ext cx="255364" cy="248271"/>
      </dsp:txXfrm>
    </dsp:sp>
    <dsp:sp modelId="{6DFBC26C-CCF4-434E-99B2-AF29FDE38C8D}">
      <dsp:nvSpPr>
        <dsp:cNvPr id="0" name=""/>
        <dsp:cNvSpPr/>
      </dsp:nvSpPr>
      <dsp:spPr>
        <a:xfrm>
          <a:off x="798906" y="2839932"/>
          <a:ext cx="3360533" cy="945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Recolección de los datos estadísticos inherentes a las variables estudiadas.</a:t>
          </a:r>
          <a:endParaRPr lang="es-ES_tradnl" sz="1700" kern="1200" dirty="0"/>
        </a:p>
      </dsp:txBody>
      <dsp:txXfrm>
        <a:off x="826607" y="2867633"/>
        <a:ext cx="3305131" cy="890394"/>
      </dsp:txXfrm>
    </dsp:sp>
    <dsp:sp modelId="{13197104-E53A-984F-8D9A-EE87AF9DF167}">
      <dsp:nvSpPr>
        <dsp:cNvPr id="0" name=""/>
        <dsp:cNvSpPr/>
      </dsp:nvSpPr>
      <dsp:spPr>
        <a:xfrm rot="5400000">
          <a:off x="2301836" y="3809373"/>
          <a:ext cx="354673" cy="425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 rot="-5400000">
        <a:off x="2351491" y="3844840"/>
        <a:ext cx="255364" cy="248271"/>
      </dsp:txXfrm>
    </dsp:sp>
    <dsp:sp modelId="{6AD63D8A-9C58-D04D-8B3D-243D0369A287}">
      <dsp:nvSpPr>
        <dsp:cNvPr id="0" name=""/>
        <dsp:cNvSpPr/>
      </dsp:nvSpPr>
      <dsp:spPr>
        <a:xfrm>
          <a:off x="798906" y="4258626"/>
          <a:ext cx="3360533" cy="945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Procesamiento de la información en STATA y verificación de hipótesis.</a:t>
          </a:r>
          <a:endParaRPr lang="es-ES_tradnl" sz="1700" kern="1200" dirty="0"/>
        </a:p>
      </dsp:txBody>
      <dsp:txXfrm>
        <a:off x="826607" y="4286327"/>
        <a:ext cx="3305131" cy="890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4DECD-0BA3-B645-B4A2-A293187EF837}">
      <dsp:nvSpPr>
        <dsp:cNvPr id="0" name=""/>
        <dsp:cNvSpPr/>
      </dsp:nvSpPr>
      <dsp:spPr>
        <a:xfrm>
          <a:off x="-5500659" y="-842193"/>
          <a:ext cx="6549463" cy="6549463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4351-0858-1342-856D-1EDF1DAD90B3}">
      <dsp:nvSpPr>
        <dsp:cNvPr id="0" name=""/>
        <dsp:cNvSpPr/>
      </dsp:nvSpPr>
      <dsp:spPr>
        <a:xfrm>
          <a:off x="549053" y="374027"/>
          <a:ext cx="8298508" cy="748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Teoría clásica del ahorro, inversión y tasas de interés (Keynes J., 1943)</a:t>
          </a:r>
          <a:endParaRPr lang="es-ES_tradnl" sz="1800" kern="1200" dirty="0"/>
        </a:p>
      </dsp:txBody>
      <dsp:txXfrm>
        <a:off x="549053" y="374027"/>
        <a:ext cx="8298508" cy="748443"/>
      </dsp:txXfrm>
    </dsp:sp>
    <dsp:sp modelId="{53678EBD-8A5D-194B-83CD-57357481F7EF}">
      <dsp:nvSpPr>
        <dsp:cNvPr id="0" name=""/>
        <dsp:cNvSpPr/>
      </dsp:nvSpPr>
      <dsp:spPr>
        <a:xfrm>
          <a:off x="81275" y="280471"/>
          <a:ext cx="935554" cy="935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FC95C-C153-9A4B-B748-D913CDD4F90B}">
      <dsp:nvSpPr>
        <dsp:cNvPr id="0" name=""/>
        <dsp:cNvSpPr/>
      </dsp:nvSpPr>
      <dsp:spPr>
        <a:xfrm>
          <a:off x="978152" y="1496886"/>
          <a:ext cx="7869408" cy="748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Teoría de la Jerarquía Financiera (Myers y </a:t>
          </a:r>
          <a:r>
            <a:rPr lang="es-ES_tradnl" sz="1800" kern="1200" dirty="0" err="1" smtClean="0"/>
            <a:t>Majluf</a:t>
          </a:r>
          <a:r>
            <a:rPr lang="es-ES_tradnl" sz="1800" kern="1200" dirty="0" smtClean="0"/>
            <a:t>, 1984)</a:t>
          </a:r>
          <a:endParaRPr lang="es-ES_tradnl" sz="1800" kern="1200" dirty="0"/>
        </a:p>
      </dsp:txBody>
      <dsp:txXfrm>
        <a:off x="978152" y="1496886"/>
        <a:ext cx="7869408" cy="748443"/>
      </dsp:txXfrm>
    </dsp:sp>
    <dsp:sp modelId="{F84E667F-A435-4442-88B0-123FB5648982}">
      <dsp:nvSpPr>
        <dsp:cNvPr id="0" name=""/>
        <dsp:cNvSpPr/>
      </dsp:nvSpPr>
      <dsp:spPr>
        <a:xfrm>
          <a:off x="510375" y="1403331"/>
          <a:ext cx="935554" cy="935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F242B-D448-8245-A667-746637EF291D}">
      <dsp:nvSpPr>
        <dsp:cNvPr id="0" name=""/>
        <dsp:cNvSpPr/>
      </dsp:nvSpPr>
      <dsp:spPr>
        <a:xfrm>
          <a:off x="978152" y="2619746"/>
          <a:ext cx="7869408" cy="748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Teoría de portafolios (</a:t>
          </a:r>
          <a:r>
            <a:rPr lang="es-ES_tradnl" sz="1800" kern="1200" dirty="0" err="1" smtClean="0"/>
            <a:t>Markowitz</a:t>
          </a:r>
          <a:r>
            <a:rPr lang="es-ES_tradnl" sz="1800" kern="1200" dirty="0" smtClean="0"/>
            <a:t>, 1952)</a:t>
          </a:r>
          <a:endParaRPr lang="es-ES_tradnl" sz="1800" kern="1200" dirty="0"/>
        </a:p>
      </dsp:txBody>
      <dsp:txXfrm>
        <a:off x="978152" y="2619746"/>
        <a:ext cx="7869408" cy="748443"/>
      </dsp:txXfrm>
    </dsp:sp>
    <dsp:sp modelId="{CD903987-23E4-4D4B-8530-57A142E41DFF}">
      <dsp:nvSpPr>
        <dsp:cNvPr id="0" name=""/>
        <dsp:cNvSpPr/>
      </dsp:nvSpPr>
      <dsp:spPr>
        <a:xfrm>
          <a:off x="510375" y="2526191"/>
          <a:ext cx="935554" cy="935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3150E-5AAF-BC4D-AD7F-A5691081B6C3}">
      <dsp:nvSpPr>
        <dsp:cNvPr id="0" name=""/>
        <dsp:cNvSpPr/>
      </dsp:nvSpPr>
      <dsp:spPr>
        <a:xfrm>
          <a:off x="549053" y="3756295"/>
          <a:ext cx="8298508" cy="748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baseline="0" dirty="0" smtClean="0"/>
            <a:t>Modelo de valoración de activos financieros (CAPM, </a:t>
          </a:r>
          <a:r>
            <a:rPr lang="es-ES_tradnl" sz="1800" kern="1200" baseline="0" dirty="0" err="1" smtClean="0"/>
            <a:t>Sharpe</a:t>
          </a:r>
          <a:r>
            <a:rPr lang="es-ES_tradnl" sz="1800" kern="1200" baseline="0" dirty="0" smtClean="0"/>
            <a:t> 1964)</a:t>
          </a:r>
          <a:endParaRPr lang="es-ES_tradnl" sz="1800" kern="1200" dirty="0"/>
        </a:p>
      </dsp:txBody>
      <dsp:txXfrm>
        <a:off x="549053" y="3756295"/>
        <a:ext cx="8298508" cy="748443"/>
      </dsp:txXfrm>
    </dsp:sp>
    <dsp:sp modelId="{238461AA-DD87-9044-BBB4-71B660922542}">
      <dsp:nvSpPr>
        <dsp:cNvPr id="0" name=""/>
        <dsp:cNvSpPr/>
      </dsp:nvSpPr>
      <dsp:spPr>
        <a:xfrm>
          <a:off x="81275" y="3649051"/>
          <a:ext cx="935554" cy="935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94A26-E168-8845-99E0-DE7DE2EFA315}">
      <dsp:nvSpPr>
        <dsp:cNvPr id="0" name=""/>
        <dsp:cNvSpPr/>
      </dsp:nvSpPr>
      <dsp:spPr>
        <a:xfrm>
          <a:off x="2678092" y="0"/>
          <a:ext cx="5500868" cy="550086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C0DDC0-82CE-F542-869D-A9D65DC9171D}">
      <dsp:nvSpPr>
        <dsp:cNvPr id="0" name=""/>
        <dsp:cNvSpPr/>
      </dsp:nvSpPr>
      <dsp:spPr>
        <a:xfrm>
          <a:off x="3200674" y="522582"/>
          <a:ext cx="2145338" cy="2145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La incidencia del riesgo país en el mercado de valores argentina (2010):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Relación lineal de -0,76</a:t>
          </a:r>
          <a:endParaRPr lang="es-ES_tradnl" sz="1600" kern="1200" dirty="0"/>
        </a:p>
      </dsp:txBody>
      <dsp:txXfrm>
        <a:off x="3305401" y="627309"/>
        <a:ext cx="1935884" cy="1935884"/>
      </dsp:txXfrm>
    </dsp:sp>
    <dsp:sp modelId="{76CFDDEA-C183-454E-A01E-64D8B51F0A20}">
      <dsp:nvSpPr>
        <dsp:cNvPr id="0" name=""/>
        <dsp:cNvSpPr/>
      </dsp:nvSpPr>
      <dsp:spPr>
        <a:xfrm>
          <a:off x="5511039" y="522582"/>
          <a:ext cx="2145338" cy="2145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Riesgo País en Mercados Emergentes (2007), Brasil: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Relación lineal de -0,38</a:t>
          </a:r>
          <a:endParaRPr lang="es-ES_tradnl" sz="1600" kern="1200" dirty="0"/>
        </a:p>
      </dsp:txBody>
      <dsp:txXfrm>
        <a:off x="5615766" y="627309"/>
        <a:ext cx="1935884" cy="1935884"/>
      </dsp:txXfrm>
    </dsp:sp>
    <dsp:sp modelId="{AC002FAE-8292-D146-98BA-18FFEFAD03DE}">
      <dsp:nvSpPr>
        <dsp:cNvPr id="0" name=""/>
        <dsp:cNvSpPr/>
      </dsp:nvSpPr>
      <dsp:spPr>
        <a:xfrm>
          <a:off x="5522767" y="2844982"/>
          <a:ext cx="2145338" cy="2145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Quiebre estructural entre la política fiscal y el riesgo soberano en las economías emergentes: Caso colombiano (2012)</a:t>
          </a:r>
          <a:endParaRPr lang="es-ES_tradnl" sz="1500" kern="1200" dirty="0"/>
        </a:p>
      </dsp:txBody>
      <dsp:txXfrm>
        <a:off x="5627494" y="2949709"/>
        <a:ext cx="1935884" cy="1935884"/>
      </dsp:txXfrm>
    </dsp:sp>
    <dsp:sp modelId="{788D51BC-98C6-5648-AFF8-25A7A6EB7823}">
      <dsp:nvSpPr>
        <dsp:cNvPr id="0" name=""/>
        <dsp:cNvSpPr/>
      </dsp:nvSpPr>
      <dsp:spPr>
        <a:xfrm>
          <a:off x="3152840" y="2844982"/>
          <a:ext cx="2145338" cy="2145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“</a:t>
          </a:r>
          <a:r>
            <a:rPr lang="en-US" sz="1500" kern="1200" dirty="0" err="1" smtClean="0"/>
            <a:t>Riesgo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país</a:t>
          </a:r>
          <a:r>
            <a:rPr lang="en-US" sz="1500" kern="1200" dirty="0" smtClean="0"/>
            <a:t> y el </a:t>
          </a:r>
          <a:r>
            <a:rPr lang="en-US" sz="1500" kern="1200" dirty="0" err="1" smtClean="0"/>
            <a:t>rendimiento</a:t>
          </a:r>
          <a:r>
            <a:rPr lang="en-US" sz="1500" kern="1200" dirty="0" smtClean="0"/>
            <a:t> del </a:t>
          </a:r>
          <a:r>
            <a:rPr lang="en-US" sz="1500" kern="1200" dirty="0" err="1" smtClean="0"/>
            <a:t>mercado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valores</a:t>
          </a:r>
          <a:r>
            <a:rPr lang="en-US" sz="1500" kern="1200" dirty="0" smtClean="0"/>
            <a:t> (2004), Country financial risk and stock market performance: The case of Latin America  : -0.12</a:t>
          </a:r>
          <a:endParaRPr lang="es-ES_tradnl" sz="1500" kern="1200" dirty="0"/>
        </a:p>
      </dsp:txBody>
      <dsp:txXfrm>
        <a:off x="3257567" y="2949709"/>
        <a:ext cx="1935884" cy="1935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003D6-D276-0245-B708-554DF3B62747}">
      <dsp:nvSpPr>
        <dsp:cNvPr id="0" name=""/>
        <dsp:cNvSpPr/>
      </dsp:nvSpPr>
      <dsp:spPr>
        <a:xfrm rot="5400000">
          <a:off x="391663" y="2352296"/>
          <a:ext cx="1262215" cy="9540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A2F140-DB84-FB4A-BD77-24B85DF86AAF}">
      <dsp:nvSpPr>
        <dsp:cNvPr id="0" name=""/>
        <dsp:cNvSpPr/>
      </dsp:nvSpPr>
      <dsp:spPr>
        <a:xfrm>
          <a:off x="265497" y="549421"/>
          <a:ext cx="2124827" cy="14873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Matriz de correlación</a:t>
          </a:r>
          <a:endParaRPr lang="es-ES_tradnl" sz="2500" kern="1200" dirty="0"/>
        </a:p>
      </dsp:txBody>
      <dsp:txXfrm>
        <a:off x="338115" y="622039"/>
        <a:ext cx="1979591" cy="1342074"/>
      </dsp:txXfrm>
    </dsp:sp>
    <dsp:sp modelId="{73F58D3D-9CC9-3741-8CEC-A04FC93101CD}">
      <dsp:nvSpPr>
        <dsp:cNvPr id="0" name=""/>
        <dsp:cNvSpPr/>
      </dsp:nvSpPr>
      <dsp:spPr>
        <a:xfrm>
          <a:off x="2674793" y="828760"/>
          <a:ext cx="3467221" cy="1202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Evaluar el comportamiento de las variables del EMBI con Ecuindex y coincidan con teoría</a:t>
          </a:r>
          <a:endParaRPr lang="es-ES_tradn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Evaluar impacto y relación de las variables de Riesgo país y el Ecuindex</a:t>
          </a:r>
          <a:endParaRPr lang="es-ES_tradnl" sz="1400" kern="1200" dirty="0"/>
        </a:p>
      </dsp:txBody>
      <dsp:txXfrm>
        <a:off x="2674793" y="828760"/>
        <a:ext cx="3467221" cy="1202109"/>
      </dsp:txXfrm>
    </dsp:sp>
    <dsp:sp modelId="{5152D8E4-FEC8-D24D-898F-8E4755E1CF44}">
      <dsp:nvSpPr>
        <dsp:cNvPr id="0" name=""/>
        <dsp:cNvSpPr/>
      </dsp:nvSpPr>
      <dsp:spPr>
        <a:xfrm>
          <a:off x="1418230" y="2372352"/>
          <a:ext cx="2124827" cy="14873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Regresión lineal </a:t>
          </a:r>
          <a:endParaRPr lang="es-ES_tradnl" sz="2500" kern="1200" dirty="0"/>
        </a:p>
      </dsp:txBody>
      <dsp:txXfrm>
        <a:off x="1490848" y="2444970"/>
        <a:ext cx="1979591" cy="1342074"/>
      </dsp:txXfrm>
    </dsp:sp>
    <dsp:sp modelId="{DD4DB62F-D878-2F4A-801B-55B8F727BA2A}">
      <dsp:nvSpPr>
        <dsp:cNvPr id="0" name=""/>
        <dsp:cNvSpPr/>
      </dsp:nvSpPr>
      <dsp:spPr>
        <a:xfrm>
          <a:off x="3567530" y="2364239"/>
          <a:ext cx="2431419" cy="1575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Identificar variables poco representativas</a:t>
          </a:r>
          <a:endParaRPr lang="es-ES_tradn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Evaluar el efecto de las variables del EMBI con las variables del Ecuindex</a:t>
          </a:r>
          <a:endParaRPr lang="es-ES_tradnl" sz="1400" kern="1200" dirty="0"/>
        </a:p>
      </dsp:txBody>
      <dsp:txXfrm>
        <a:off x="3567530" y="2364239"/>
        <a:ext cx="2431419" cy="1575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D0997-5BB1-5C4A-92CB-81D6653DAC2F}">
      <dsp:nvSpPr>
        <dsp:cNvPr id="0" name=""/>
        <dsp:cNvSpPr/>
      </dsp:nvSpPr>
      <dsp:spPr>
        <a:xfrm>
          <a:off x="-5836942" y="-893317"/>
          <a:ext cx="6948943" cy="6948943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F01B1-1C3A-2145-96D0-D74779278AC2}">
      <dsp:nvSpPr>
        <dsp:cNvPr id="0" name=""/>
        <dsp:cNvSpPr/>
      </dsp:nvSpPr>
      <dsp:spPr>
        <a:xfrm>
          <a:off x="486028" y="322541"/>
          <a:ext cx="10435880" cy="645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62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Variables teóricas que inciden en el cálculo del EMBI y Ecuindex. </a:t>
          </a:r>
          <a:endParaRPr lang="es-ES_tradnl" sz="1900" kern="1200" dirty="0"/>
        </a:p>
      </dsp:txBody>
      <dsp:txXfrm>
        <a:off x="486028" y="322541"/>
        <a:ext cx="10435880" cy="645495"/>
      </dsp:txXfrm>
    </dsp:sp>
    <dsp:sp modelId="{1C67BC47-77E8-704B-BC3A-4E040891CABA}">
      <dsp:nvSpPr>
        <dsp:cNvPr id="0" name=""/>
        <dsp:cNvSpPr/>
      </dsp:nvSpPr>
      <dsp:spPr>
        <a:xfrm>
          <a:off x="82594" y="241854"/>
          <a:ext cx="806868" cy="80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24F5A-50AA-AB47-9D61-8459799069FC}">
      <dsp:nvSpPr>
        <dsp:cNvPr id="0" name=""/>
        <dsp:cNvSpPr/>
      </dsp:nvSpPr>
      <dsp:spPr>
        <a:xfrm>
          <a:off x="948571" y="1290474"/>
          <a:ext cx="9973337" cy="645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62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Las variables más representativas según resultados estadísticos.</a:t>
          </a:r>
          <a:endParaRPr lang="es-ES_tradnl" sz="1900" kern="1200" dirty="0"/>
        </a:p>
      </dsp:txBody>
      <dsp:txXfrm>
        <a:off x="948571" y="1290474"/>
        <a:ext cx="9973337" cy="645495"/>
      </dsp:txXfrm>
    </dsp:sp>
    <dsp:sp modelId="{D314A8E3-A5A3-3C4D-A2A4-797FDD52241D}">
      <dsp:nvSpPr>
        <dsp:cNvPr id="0" name=""/>
        <dsp:cNvSpPr/>
      </dsp:nvSpPr>
      <dsp:spPr>
        <a:xfrm>
          <a:off x="545137" y="1209787"/>
          <a:ext cx="806868" cy="80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4B6CA-D104-1E47-B3E6-F5AE478480D9}">
      <dsp:nvSpPr>
        <dsp:cNvPr id="0" name=""/>
        <dsp:cNvSpPr/>
      </dsp:nvSpPr>
      <dsp:spPr>
        <a:xfrm>
          <a:off x="1090535" y="2258406"/>
          <a:ext cx="9831373" cy="645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62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Tasa Pasiva Referencial y Precio de petróleo no explican el comportamiento del período estudiado.</a:t>
          </a:r>
          <a:endParaRPr lang="es-EC" sz="1900" kern="1200" dirty="0"/>
        </a:p>
      </dsp:txBody>
      <dsp:txXfrm>
        <a:off x="1090535" y="2258406"/>
        <a:ext cx="9831373" cy="645495"/>
      </dsp:txXfrm>
    </dsp:sp>
    <dsp:sp modelId="{31DDF3FA-86CB-0546-B6B9-89A094E908BF}">
      <dsp:nvSpPr>
        <dsp:cNvPr id="0" name=""/>
        <dsp:cNvSpPr/>
      </dsp:nvSpPr>
      <dsp:spPr>
        <a:xfrm>
          <a:off x="687100" y="2177720"/>
          <a:ext cx="806868" cy="80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3FFEF-F3C2-6345-B3BA-588E8F034B6B}">
      <dsp:nvSpPr>
        <dsp:cNvPr id="0" name=""/>
        <dsp:cNvSpPr/>
      </dsp:nvSpPr>
      <dsp:spPr>
        <a:xfrm>
          <a:off x="948571" y="3226339"/>
          <a:ext cx="9973337" cy="645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6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PIB variable que más afecta a la Capitalización bursátil.</a:t>
          </a:r>
          <a:endParaRPr lang="es-ES_tradnl" sz="1900" kern="1200" dirty="0"/>
        </a:p>
      </dsp:txBody>
      <dsp:txXfrm>
        <a:off x="948571" y="3226339"/>
        <a:ext cx="9973337" cy="645495"/>
      </dsp:txXfrm>
    </dsp:sp>
    <dsp:sp modelId="{F6D35344-758D-CD46-9D8F-67DC4F4849FE}">
      <dsp:nvSpPr>
        <dsp:cNvPr id="0" name=""/>
        <dsp:cNvSpPr/>
      </dsp:nvSpPr>
      <dsp:spPr>
        <a:xfrm>
          <a:off x="545137" y="3145652"/>
          <a:ext cx="806868" cy="80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DD7A9-122A-284B-8993-E7253CEBD604}">
      <dsp:nvSpPr>
        <dsp:cNvPr id="0" name=""/>
        <dsp:cNvSpPr/>
      </dsp:nvSpPr>
      <dsp:spPr>
        <a:xfrm>
          <a:off x="486028" y="4194272"/>
          <a:ext cx="10435880" cy="645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62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Modelo regresión de Capitalización bursátil con variables EMBI, Factor de correlación de -0.11.</a:t>
          </a:r>
          <a:endParaRPr lang="es-EC" sz="1900" kern="1200" dirty="0"/>
        </a:p>
      </dsp:txBody>
      <dsp:txXfrm>
        <a:off x="486028" y="4194272"/>
        <a:ext cx="10435880" cy="645495"/>
      </dsp:txXfrm>
    </dsp:sp>
    <dsp:sp modelId="{C2C7135A-F756-6347-A9E0-717CB7138080}">
      <dsp:nvSpPr>
        <dsp:cNvPr id="0" name=""/>
        <dsp:cNvSpPr/>
      </dsp:nvSpPr>
      <dsp:spPr>
        <a:xfrm>
          <a:off x="82594" y="4113585"/>
          <a:ext cx="806868" cy="80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E4226-9428-CA42-860E-2A8FD295832B}" type="datetimeFigureOut">
              <a:rPr lang="es-ES_tradnl" smtClean="0"/>
              <a:t>29/07/2019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4E60A-EFB7-9A43-94D2-2F416A7B4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397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30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Si influye</a:t>
            </a:r>
            <a:r>
              <a:rPr lang="es-ES_tradnl" baseline="0" dirty="0" smtClean="0"/>
              <a:t> las variables </a:t>
            </a:r>
            <a:r>
              <a:rPr lang="es-ES_tradnl" baseline="0" dirty="0" err="1" smtClean="0"/>
              <a:t>embi</a:t>
            </a:r>
            <a:r>
              <a:rPr lang="es-ES_tradnl" baseline="0" dirty="0" smtClean="0"/>
              <a:t> con </a:t>
            </a:r>
            <a:r>
              <a:rPr lang="es-ES_tradnl" baseline="0" dirty="0" err="1" smtClean="0"/>
              <a:t>capit</a:t>
            </a:r>
            <a:endParaRPr lang="es-ES_tradnl" baseline="0" dirty="0" smtClean="0"/>
          </a:p>
          <a:p>
            <a:r>
              <a:rPr lang="es-ES_tradnl" baseline="0" dirty="0" smtClean="0"/>
              <a:t>Ver la </a:t>
            </a:r>
            <a:r>
              <a:rPr lang="es-ES_tradnl" baseline="0" dirty="0" err="1" smtClean="0"/>
              <a:t>influcencia</a:t>
            </a:r>
            <a:r>
              <a:rPr lang="es-ES_tradnl" baseline="0" dirty="0" smtClean="0"/>
              <a:t> del riesgo </a:t>
            </a:r>
            <a:r>
              <a:rPr lang="es-ES_tradnl" baseline="0" dirty="0" err="1" smtClean="0"/>
              <a:t>pais</a:t>
            </a:r>
            <a:r>
              <a:rPr lang="es-ES_tradnl" baseline="0" dirty="0" smtClean="0"/>
              <a:t> con sus variables representativas con la variables mas representativa del MV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620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6350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8687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Ratifica </a:t>
            </a:r>
            <a:r>
              <a:rPr lang="es-ES_tradnl" baseline="0" dirty="0" err="1" smtClean="0"/>
              <a:t>estadisticamente</a:t>
            </a:r>
            <a:r>
              <a:rPr lang="es-ES_tradnl" baseline="0" dirty="0" smtClean="0"/>
              <a:t> la </a:t>
            </a:r>
            <a:r>
              <a:rPr lang="es-ES_tradnl" baseline="0" dirty="0" err="1" smtClean="0"/>
              <a:t>relacion</a:t>
            </a:r>
            <a:r>
              <a:rPr lang="es-ES_tradnl" baseline="0" dirty="0" smtClean="0"/>
              <a:t> de las variables del </a:t>
            </a:r>
            <a:r>
              <a:rPr lang="es-ES_tradnl" baseline="0" dirty="0" err="1" smtClean="0"/>
              <a:t>embi</a:t>
            </a:r>
            <a:r>
              <a:rPr lang="es-ES_tradnl" baseline="0" dirty="0" smtClean="0"/>
              <a:t> y </a:t>
            </a:r>
            <a:r>
              <a:rPr lang="es-ES_tradnl" baseline="0" dirty="0" err="1" smtClean="0"/>
              <a:t>ecuindex</a:t>
            </a:r>
            <a:endParaRPr lang="es-ES_tradnl" baseline="0" dirty="0" smtClean="0"/>
          </a:p>
          <a:p>
            <a:r>
              <a:rPr lang="es-ES_tradnl" baseline="0" dirty="0" smtClean="0"/>
              <a:t>Variables q influyen ratificar la consistencia y sustento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4399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0367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28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-/+</a:t>
            </a:r>
            <a:r>
              <a:rPr lang="es-ES_tradnl" baseline="0" dirty="0" smtClean="0"/>
              <a:t> </a:t>
            </a:r>
            <a:r>
              <a:rPr lang="es-ES_tradnl" dirty="0" smtClean="0"/>
              <a:t>incertidumbre de pagar deudas, modelo gasto publico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petroleo</a:t>
            </a:r>
            <a:r>
              <a:rPr lang="es-ES_tradnl" baseline="0" dirty="0" smtClean="0"/>
              <a:t> </a:t>
            </a:r>
          </a:p>
          <a:p>
            <a:r>
              <a:rPr lang="es-ES_tradnl" baseline="0" dirty="0" smtClean="0"/>
              <a:t>se endeudan para pagar deudas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732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Se</a:t>
            </a:r>
            <a:r>
              <a:rPr lang="es-ES_tradnl" baseline="0" dirty="0" smtClean="0"/>
              <a:t> ve reflejado el EMBI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161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Se</a:t>
            </a:r>
            <a:r>
              <a:rPr lang="es-ES_tradnl" baseline="0" dirty="0" smtClean="0"/>
              <a:t> ajusta a la liquidez de la </a:t>
            </a:r>
            <a:r>
              <a:rPr lang="es-ES_tradnl" baseline="0" dirty="0" err="1" smtClean="0"/>
              <a:t>economia</a:t>
            </a:r>
            <a:r>
              <a:rPr lang="es-ES_tradnl" baseline="0" dirty="0" smtClean="0"/>
              <a:t> del </a:t>
            </a:r>
            <a:r>
              <a:rPr lang="es-ES_tradnl" baseline="0" dirty="0" err="1" smtClean="0"/>
              <a:t>pais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292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Refleja la </a:t>
            </a:r>
            <a:r>
              <a:rPr lang="es-ES_tradnl" dirty="0" err="1" smtClean="0"/>
              <a:t>cap</a:t>
            </a:r>
            <a:r>
              <a:rPr lang="es-ES_tradnl" dirty="0" smtClean="0"/>
              <a:t> </a:t>
            </a:r>
            <a:r>
              <a:rPr lang="es-ES_tradnl" dirty="0" err="1" smtClean="0"/>
              <a:t>bur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767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Costos </a:t>
            </a:r>
            <a:r>
              <a:rPr lang="es-ES_tradnl" baseline="0" dirty="0" err="1" smtClean="0"/>
              <a:t>trans</a:t>
            </a:r>
            <a:r>
              <a:rPr lang="es-ES_tradnl" baseline="0" dirty="0" smtClean="0"/>
              <a:t>, nivel general mercado y </a:t>
            </a:r>
          </a:p>
          <a:p>
            <a:r>
              <a:rPr lang="es-ES_tradnl" baseline="0" dirty="0" smtClean="0"/>
              <a:t>velocidad para realizar negociaciones y </a:t>
            </a:r>
            <a:r>
              <a:rPr lang="es-ES_tradnl" baseline="0" dirty="0" err="1" smtClean="0"/>
              <a:t>trans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10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Decir un ejemplo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35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mayor incertidumbre menor dinamismo del mercado de valores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381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Relacion</a:t>
            </a:r>
            <a:r>
              <a:rPr lang="es-ES_tradnl" baseline="0" dirty="0" smtClean="0"/>
              <a:t> entre variables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E60A-EFB7-9A43-94D2-2F416A7B41A2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778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5" name="Imagen 6" descr="Descripción: 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55" y="457200"/>
            <a:ext cx="6096000" cy="151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814" y="1981601"/>
            <a:ext cx="11764371" cy="43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DEPARTAMENTO DE CIENCIAS ECON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Ó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MICAS, ADMINISTRATIVAS Y DE COMERCIO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CARRERA DE INGENIERIA EN FINANZAS Y AUDITOR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Í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A, CONTADOR P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Ú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BLICO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TRABAJO DE TITULACI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N, PREVIO A LA OBTENCI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 DEL T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Í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TULO DE INGENIERO EN FINANZAS Y AUDITOR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Í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A, CONTADOR P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Ú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BLICO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TEMA: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IMPACTO DEL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Í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NDICE RIESGO PA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Í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 EN EL MERCADO DE VALORES ECUATORIANO EN EL PER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Í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ODO 2012 – 2017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AUTOR: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É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REZ PONCE, ANDR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É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 GIOVANNY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DIRECTOR: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ECONOMISTA: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PALACIOS VELARDE, JUAN CRIST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BAL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SANGOLQU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Í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2019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5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79577922"/>
              </p:ext>
            </p:extLst>
          </p:nvPr>
        </p:nvGraphicFramePr>
        <p:xfrm>
          <a:off x="1822915" y="37613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532037531"/>
              </p:ext>
            </p:extLst>
          </p:nvPr>
        </p:nvGraphicFramePr>
        <p:xfrm>
          <a:off x="7077012" y="3759494"/>
          <a:ext cx="45002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94819949"/>
              </p:ext>
            </p:extLst>
          </p:nvPr>
        </p:nvGraphicFramePr>
        <p:xfrm>
          <a:off x="3462695" y="767111"/>
          <a:ext cx="5864440" cy="291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279868" y="211248"/>
            <a:ext cx="860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smtClean="0"/>
              <a:t>Variables representativas del Riesgo país</a:t>
            </a:r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933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72154977"/>
              </p:ext>
            </p:extLst>
          </p:nvPr>
        </p:nvGraphicFramePr>
        <p:xfrm>
          <a:off x="6798893" y="3731441"/>
          <a:ext cx="4589635" cy="273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3416462"/>
              </p:ext>
            </p:extLst>
          </p:nvPr>
        </p:nvGraphicFramePr>
        <p:xfrm>
          <a:off x="1450445" y="3731441"/>
          <a:ext cx="4686143" cy="273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19159168"/>
              </p:ext>
            </p:extLst>
          </p:nvPr>
        </p:nvGraphicFramePr>
        <p:xfrm>
          <a:off x="269630" y="830577"/>
          <a:ext cx="11840307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79868" y="211248"/>
            <a:ext cx="860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smtClean="0"/>
              <a:t>Variables representativas del Riesgo país</a:t>
            </a:r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17929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Ecuindex y sus variables representativas.</a:t>
            </a:r>
            <a:endParaRPr lang="es-ES_tradnl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8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Ecuindex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6382" y="1513103"/>
            <a:ext cx="10515600" cy="4351338"/>
          </a:xfrm>
        </p:spPr>
        <p:txBody>
          <a:bodyPr/>
          <a:lstStyle/>
          <a:p>
            <a:r>
              <a:rPr lang="es-ES" dirty="0"/>
              <a:t>Este índice del mercado ecuatoriano al igual que otros índices mide el precio de las </a:t>
            </a:r>
            <a:r>
              <a:rPr lang="es-ES" dirty="0" smtClean="0"/>
              <a:t>acciones. </a:t>
            </a:r>
            <a:r>
              <a:rPr lang="es-ES" dirty="0"/>
              <a:t>Es un gran referencial de la evolución o comportamiento global de las acciones dentro del </a:t>
            </a:r>
            <a:r>
              <a:rPr lang="es-ES" dirty="0" smtClean="0"/>
              <a:t>mercado</a:t>
            </a:r>
            <a:r>
              <a:rPr lang="es-ES_tradnl" dirty="0"/>
              <a:t>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7705640"/>
              </p:ext>
            </p:extLst>
          </p:nvPr>
        </p:nvGraphicFramePr>
        <p:xfrm>
          <a:off x="2796424" y="2916704"/>
          <a:ext cx="6925091" cy="324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16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14848" y="471100"/>
            <a:ext cx="9567238" cy="128089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Variables representativas </a:t>
            </a:r>
            <a:r>
              <a:rPr lang="es-ES_tradnl" sz="2800" smtClean="0"/>
              <a:t>del Mercado de valores </a:t>
            </a:r>
            <a:endParaRPr lang="es-ES_tradnl" sz="2800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83458035"/>
              </p:ext>
            </p:extLst>
          </p:nvPr>
        </p:nvGraphicFramePr>
        <p:xfrm>
          <a:off x="1696696" y="1244920"/>
          <a:ext cx="9123704" cy="256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330810066"/>
              </p:ext>
            </p:extLst>
          </p:nvPr>
        </p:nvGraphicFramePr>
        <p:xfrm>
          <a:off x="1696696" y="38058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117338070"/>
              </p:ext>
            </p:extLst>
          </p:nvPr>
        </p:nvGraphicFramePr>
        <p:xfrm>
          <a:off x="6956441" y="3988120"/>
          <a:ext cx="4525645" cy="256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58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7535" y="624110"/>
            <a:ext cx="9697077" cy="128089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Correlación teórica de las variables que inciden en el Riesgo país y las que inciden en el Mercado de valores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180148"/>
              </p:ext>
            </p:extLst>
          </p:nvPr>
        </p:nvGraphicFramePr>
        <p:xfrm>
          <a:off x="3164639" y="2304173"/>
          <a:ext cx="5664556" cy="3368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159"/>
                <a:gridCol w="478465"/>
                <a:gridCol w="1248717"/>
                <a:gridCol w="1117103"/>
                <a:gridCol w="1075112"/>
              </a:tblGrid>
              <a:tr h="176715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Variable RIESGO PAIS</a:t>
                      </a:r>
                      <a:endParaRPr lang="es-ES_tradnl" sz="11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VARIABLE MERCADO DE VALORES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99245"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Capitalización bursátil</a:t>
                      </a:r>
                      <a:endParaRPr lang="es-ES_tradnl" sz="11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Volumen negociado/PIB</a:t>
                      </a:r>
                      <a:endParaRPr lang="es-ES_tradnl" sz="11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Tasa de Rotación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</a:tr>
              <a:tr h="399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Tasas de interés </a:t>
                      </a:r>
                      <a:endParaRPr lang="es-ES_tradnl" sz="11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399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Tasas de interés </a:t>
                      </a:r>
                      <a:endParaRPr lang="es-ES_tradnl" sz="11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192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Inflación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192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Inflación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192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PIB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192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PIB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347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Precio del Petróleo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347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Precio del Petróleo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192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Deuda soberana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_tradnl" sz="11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192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Deuda soberana</a:t>
                      </a:r>
                      <a:endParaRPr lang="es-ES_tradnl" sz="11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_tradnl" sz="11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_tradnl" sz="11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Flecha abajo 4"/>
          <p:cNvSpPr/>
          <p:nvPr/>
        </p:nvSpPr>
        <p:spPr>
          <a:xfrm flipV="1">
            <a:off x="5111092" y="3044915"/>
            <a:ext cx="161925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6" name="Flecha abajo 5"/>
          <p:cNvSpPr/>
          <p:nvPr/>
        </p:nvSpPr>
        <p:spPr>
          <a:xfrm flipH="1">
            <a:off x="5101567" y="3402102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7" name="Flecha abajo 6"/>
          <p:cNvSpPr/>
          <p:nvPr/>
        </p:nvSpPr>
        <p:spPr>
          <a:xfrm flipV="1">
            <a:off x="5111092" y="3704230"/>
            <a:ext cx="161925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8" name="Flecha abajo 7"/>
          <p:cNvSpPr/>
          <p:nvPr/>
        </p:nvSpPr>
        <p:spPr>
          <a:xfrm flipH="1">
            <a:off x="5101567" y="3929655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9" name="Flecha abajo 8"/>
          <p:cNvSpPr/>
          <p:nvPr/>
        </p:nvSpPr>
        <p:spPr>
          <a:xfrm flipV="1">
            <a:off x="5111092" y="4164605"/>
            <a:ext cx="161925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0" name="Flecha abajo 9"/>
          <p:cNvSpPr/>
          <p:nvPr/>
        </p:nvSpPr>
        <p:spPr>
          <a:xfrm flipH="1">
            <a:off x="5101567" y="4399555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1" name="Flecha abajo 10"/>
          <p:cNvSpPr/>
          <p:nvPr/>
        </p:nvSpPr>
        <p:spPr>
          <a:xfrm flipV="1">
            <a:off x="5111092" y="4689686"/>
            <a:ext cx="161925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2" name="Flecha abajo 11"/>
          <p:cNvSpPr/>
          <p:nvPr/>
        </p:nvSpPr>
        <p:spPr>
          <a:xfrm flipH="1">
            <a:off x="5101567" y="5008303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3" name="Flecha abajo 12"/>
          <p:cNvSpPr/>
          <p:nvPr/>
        </p:nvSpPr>
        <p:spPr>
          <a:xfrm flipH="1">
            <a:off x="5882617" y="3044915"/>
            <a:ext cx="171450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4" name="Flecha abajo 13"/>
          <p:cNvSpPr/>
          <p:nvPr/>
        </p:nvSpPr>
        <p:spPr>
          <a:xfrm flipH="1">
            <a:off x="6930367" y="3044915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5" name="Flecha abajo 14"/>
          <p:cNvSpPr/>
          <p:nvPr/>
        </p:nvSpPr>
        <p:spPr>
          <a:xfrm flipH="1">
            <a:off x="7895567" y="3044915"/>
            <a:ext cx="171450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6" name="Flecha abajo 15"/>
          <p:cNvSpPr/>
          <p:nvPr/>
        </p:nvSpPr>
        <p:spPr>
          <a:xfrm flipV="1">
            <a:off x="5892142" y="3402102"/>
            <a:ext cx="171450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7" name="Flecha abajo 16"/>
          <p:cNvSpPr/>
          <p:nvPr/>
        </p:nvSpPr>
        <p:spPr>
          <a:xfrm flipV="1">
            <a:off x="6958942" y="3421152"/>
            <a:ext cx="1714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8" name="Flecha abajo 17"/>
          <p:cNvSpPr/>
          <p:nvPr/>
        </p:nvSpPr>
        <p:spPr>
          <a:xfrm flipV="1">
            <a:off x="7914617" y="3421152"/>
            <a:ext cx="1714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9" name="Flecha abajo 18"/>
          <p:cNvSpPr/>
          <p:nvPr/>
        </p:nvSpPr>
        <p:spPr>
          <a:xfrm flipH="1">
            <a:off x="5892142" y="3706737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0" name="Flecha abajo 19"/>
          <p:cNvSpPr/>
          <p:nvPr/>
        </p:nvSpPr>
        <p:spPr>
          <a:xfrm flipH="1">
            <a:off x="6949417" y="3706737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1" name="Flecha abajo 20"/>
          <p:cNvSpPr/>
          <p:nvPr/>
        </p:nvSpPr>
        <p:spPr>
          <a:xfrm flipH="1">
            <a:off x="7914617" y="3709244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2" name="Flecha abajo 21"/>
          <p:cNvSpPr/>
          <p:nvPr/>
        </p:nvSpPr>
        <p:spPr>
          <a:xfrm flipV="1">
            <a:off x="5911192" y="3910605"/>
            <a:ext cx="1714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3" name="Flecha abajo 22"/>
          <p:cNvSpPr/>
          <p:nvPr/>
        </p:nvSpPr>
        <p:spPr>
          <a:xfrm flipV="1">
            <a:off x="6968467" y="3910605"/>
            <a:ext cx="161925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4" name="Flecha abajo 23"/>
          <p:cNvSpPr/>
          <p:nvPr/>
        </p:nvSpPr>
        <p:spPr>
          <a:xfrm flipV="1">
            <a:off x="7933667" y="3910605"/>
            <a:ext cx="171450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5" name="Flecha abajo 24"/>
          <p:cNvSpPr/>
          <p:nvPr/>
        </p:nvSpPr>
        <p:spPr>
          <a:xfrm flipV="1">
            <a:off x="5920717" y="4164605"/>
            <a:ext cx="161925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6" name="Flecha abajo 25"/>
          <p:cNvSpPr/>
          <p:nvPr/>
        </p:nvSpPr>
        <p:spPr>
          <a:xfrm flipV="1">
            <a:off x="6977992" y="4164605"/>
            <a:ext cx="1714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7" name="Flecha abajo 26"/>
          <p:cNvSpPr/>
          <p:nvPr/>
        </p:nvSpPr>
        <p:spPr>
          <a:xfrm flipV="1">
            <a:off x="7933667" y="4164605"/>
            <a:ext cx="1714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8" name="Flecha abajo 27"/>
          <p:cNvSpPr/>
          <p:nvPr/>
        </p:nvSpPr>
        <p:spPr>
          <a:xfrm flipH="1">
            <a:off x="5911192" y="4399555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9" name="Flecha abajo 28"/>
          <p:cNvSpPr/>
          <p:nvPr/>
        </p:nvSpPr>
        <p:spPr>
          <a:xfrm flipH="1">
            <a:off x="6977992" y="4399555"/>
            <a:ext cx="171450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0" name="Flecha abajo 29"/>
          <p:cNvSpPr/>
          <p:nvPr/>
        </p:nvSpPr>
        <p:spPr>
          <a:xfrm flipH="1">
            <a:off x="7933667" y="4399555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1" name="Flecha abajo 30"/>
          <p:cNvSpPr/>
          <p:nvPr/>
        </p:nvSpPr>
        <p:spPr>
          <a:xfrm flipH="1">
            <a:off x="5930242" y="5008303"/>
            <a:ext cx="171450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2" name="Flecha abajo 31"/>
          <p:cNvSpPr/>
          <p:nvPr/>
        </p:nvSpPr>
        <p:spPr>
          <a:xfrm flipH="1">
            <a:off x="6997042" y="5008303"/>
            <a:ext cx="171450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3" name="Flecha abajo 32"/>
          <p:cNvSpPr/>
          <p:nvPr/>
        </p:nvSpPr>
        <p:spPr>
          <a:xfrm flipH="1">
            <a:off x="7962242" y="4998778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4" name="Flecha abajo 33"/>
          <p:cNvSpPr/>
          <p:nvPr/>
        </p:nvSpPr>
        <p:spPr>
          <a:xfrm flipV="1">
            <a:off x="5920717" y="4696036"/>
            <a:ext cx="1714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5" name="Flecha abajo 34"/>
          <p:cNvSpPr/>
          <p:nvPr/>
        </p:nvSpPr>
        <p:spPr>
          <a:xfrm flipV="1">
            <a:off x="6987517" y="4689686"/>
            <a:ext cx="161925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6" name="Flecha abajo 35"/>
          <p:cNvSpPr/>
          <p:nvPr/>
        </p:nvSpPr>
        <p:spPr>
          <a:xfrm flipV="1">
            <a:off x="7962242" y="4689686"/>
            <a:ext cx="171450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7" name="Flecha abajo 36"/>
          <p:cNvSpPr/>
          <p:nvPr/>
        </p:nvSpPr>
        <p:spPr>
          <a:xfrm flipV="1">
            <a:off x="5092042" y="5230553"/>
            <a:ext cx="161925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8" name="Flecha abajo 37"/>
          <p:cNvSpPr/>
          <p:nvPr/>
        </p:nvSpPr>
        <p:spPr>
          <a:xfrm flipH="1">
            <a:off x="5087280" y="5473441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9" name="Flecha abajo 38"/>
          <p:cNvSpPr/>
          <p:nvPr/>
        </p:nvSpPr>
        <p:spPr>
          <a:xfrm flipH="1">
            <a:off x="5932640" y="5233728"/>
            <a:ext cx="171450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40" name="Flecha abajo 39"/>
          <p:cNvSpPr/>
          <p:nvPr/>
        </p:nvSpPr>
        <p:spPr>
          <a:xfrm flipH="1">
            <a:off x="6992610" y="5222616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41" name="Flecha abajo 40"/>
          <p:cNvSpPr/>
          <p:nvPr/>
        </p:nvSpPr>
        <p:spPr>
          <a:xfrm flipH="1">
            <a:off x="7998755" y="5224203"/>
            <a:ext cx="171450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42" name="Flecha abajo 41"/>
          <p:cNvSpPr/>
          <p:nvPr/>
        </p:nvSpPr>
        <p:spPr>
          <a:xfrm flipV="1">
            <a:off x="5944381" y="5455978"/>
            <a:ext cx="171450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43" name="Flecha abajo 42"/>
          <p:cNvSpPr/>
          <p:nvPr/>
        </p:nvSpPr>
        <p:spPr>
          <a:xfrm flipV="1">
            <a:off x="7011181" y="5475028"/>
            <a:ext cx="1714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44" name="Flecha abajo 43"/>
          <p:cNvSpPr/>
          <p:nvPr/>
        </p:nvSpPr>
        <p:spPr>
          <a:xfrm flipV="1">
            <a:off x="7998755" y="5475028"/>
            <a:ext cx="1714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3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Comportamiento del Riesgo país y el Ecuindex en el periodo </a:t>
            </a:r>
            <a:r>
              <a:rPr lang="es-EC" dirty="0" smtClean="0"/>
              <a:t>2012-2017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05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Modelos econométricos</a:t>
            </a:r>
            <a:endParaRPr lang="es-ES_tradnl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8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Matriz de correlación </a:t>
            </a:r>
            <a:endParaRPr lang="es-ES_tradnl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3"/>
          <a:srcRect l="10922" t="15119" r="39399" b="60175"/>
          <a:stretch/>
        </p:blipFill>
        <p:spPr bwMode="auto">
          <a:xfrm>
            <a:off x="1716258" y="2222695"/>
            <a:ext cx="9639861" cy="300489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lipse 3"/>
          <p:cNvSpPr/>
          <p:nvPr/>
        </p:nvSpPr>
        <p:spPr>
          <a:xfrm>
            <a:off x="6821905" y="4331369"/>
            <a:ext cx="1010651" cy="794084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Elipse 4"/>
          <p:cNvSpPr/>
          <p:nvPr/>
        </p:nvSpPr>
        <p:spPr>
          <a:xfrm>
            <a:off x="3307923" y="4556044"/>
            <a:ext cx="810228" cy="56940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0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Regresión de Riesgo país</a:t>
            </a:r>
            <a:endParaRPr lang="es-ES_tradnl" dirty="0"/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 rotWithShape="1">
          <a:blip r:embed="rId2"/>
          <a:srcRect l="10921" t="13412" r="43927" b="48651"/>
          <a:stretch/>
        </p:blipFill>
        <p:spPr bwMode="auto">
          <a:xfrm>
            <a:off x="1924493" y="1567252"/>
            <a:ext cx="8977969" cy="30610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2"/>
          <a:srcRect l="10921" t="56591" r="69397" b="20450"/>
          <a:stretch/>
        </p:blipFill>
        <p:spPr bwMode="auto">
          <a:xfrm>
            <a:off x="4117169" y="4905518"/>
            <a:ext cx="3507520" cy="169222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3669632" y="5221705"/>
            <a:ext cx="34891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Elipse 5"/>
          <p:cNvSpPr/>
          <p:nvPr/>
        </p:nvSpPr>
        <p:spPr>
          <a:xfrm>
            <a:off x="5847347" y="5221705"/>
            <a:ext cx="556804" cy="240632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lecha derecha 8"/>
          <p:cNvSpPr/>
          <p:nvPr/>
        </p:nvSpPr>
        <p:spPr>
          <a:xfrm rot="10800000">
            <a:off x="9981724" y="2081400"/>
            <a:ext cx="34891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3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1147" y="800573"/>
            <a:ext cx="8911687" cy="1280890"/>
          </a:xfrm>
        </p:spPr>
        <p:txBody>
          <a:bodyPr/>
          <a:lstStyle/>
          <a:p>
            <a:r>
              <a:rPr lang="es-ES_tradnl" dirty="0" smtClean="0"/>
              <a:t>Problema 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915546"/>
              </p:ext>
            </p:extLst>
          </p:nvPr>
        </p:nvGraphicFramePr>
        <p:xfrm>
          <a:off x="1055710" y="1588169"/>
          <a:ext cx="10722559" cy="438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1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Regresión del Mercado de valores</a:t>
            </a:r>
            <a:endParaRPr lang="es-ES_tradnl" dirty="0"/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 rotWithShape="1">
          <a:blip r:embed="rId2"/>
          <a:srcRect l="10836" t="23743" r="44447" b="44953"/>
          <a:stretch/>
        </p:blipFill>
        <p:spPr bwMode="auto">
          <a:xfrm>
            <a:off x="2015321" y="1652628"/>
            <a:ext cx="7757595" cy="305326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2"/>
          <a:srcRect l="10836" t="61524" r="69213" b="23389"/>
          <a:stretch/>
        </p:blipFill>
        <p:spPr bwMode="auto">
          <a:xfrm>
            <a:off x="4572000" y="5160787"/>
            <a:ext cx="2686025" cy="139475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4138860" y="5522497"/>
            <a:ext cx="34891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Elipse 5"/>
          <p:cNvSpPr/>
          <p:nvPr/>
        </p:nvSpPr>
        <p:spPr>
          <a:xfrm>
            <a:off x="5823281" y="5522496"/>
            <a:ext cx="517361" cy="44051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lecha derecha 8"/>
          <p:cNvSpPr/>
          <p:nvPr/>
        </p:nvSpPr>
        <p:spPr>
          <a:xfrm>
            <a:off x="4138860" y="5722384"/>
            <a:ext cx="34891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lecha derecha 9"/>
          <p:cNvSpPr/>
          <p:nvPr/>
        </p:nvSpPr>
        <p:spPr>
          <a:xfrm rot="10800000">
            <a:off x="9163575" y="2281349"/>
            <a:ext cx="34891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5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Regresión de Capitalización bursátil con variables del Riesgo país</a:t>
            </a:r>
            <a:endParaRPr lang="es-ES_tradnl" dirty="0"/>
          </a:p>
        </p:txBody>
      </p:sp>
      <p:pic>
        <p:nvPicPr>
          <p:cNvPr id="8" name="Marcador de contenido 7"/>
          <p:cNvPicPr>
            <a:picLocks noGrp="1"/>
          </p:cNvPicPr>
          <p:nvPr>
            <p:ph idx="1"/>
          </p:nvPr>
        </p:nvPicPr>
        <p:blipFill rotWithShape="1">
          <a:blip r:embed="rId3"/>
          <a:srcRect l="10943" t="44849" r="43553" b="19831"/>
          <a:stretch/>
        </p:blipFill>
        <p:spPr bwMode="auto">
          <a:xfrm>
            <a:off x="2592925" y="2201765"/>
            <a:ext cx="7894125" cy="344497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lecha derecha 3"/>
          <p:cNvSpPr/>
          <p:nvPr/>
        </p:nvSpPr>
        <p:spPr>
          <a:xfrm rot="10800000">
            <a:off x="9632808" y="2798710"/>
            <a:ext cx="34891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25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36142"/>
            <a:ext cx="8911687" cy="1280890"/>
          </a:xfrm>
        </p:spPr>
        <p:txBody>
          <a:bodyPr/>
          <a:lstStyle/>
          <a:p>
            <a:r>
              <a:rPr lang="es-ES_tradnl" dirty="0" smtClean="0"/>
              <a:t>Matriz de correlación sin variables descartadas</a:t>
            </a:r>
            <a:endParaRPr lang="es-ES_tradnl" dirty="0"/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10944" t="12977" r="44393" b="65555"/>
          <a:stretch/>
        </p:blipFill>
        <p:spPr bwMode="auto">
          <a:xfrm>
            <a:off x="2208628" y="2322242"/>
            <a:ext cx="7536951" cy="27992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e 5"/>
          <p:cNvSpPr/>
          <p:nvPr/>
        </p:nvSpPr>
        <p:spPr>
          <a:xfrm>
            <a:off x="3505882" y="4654981"/>
            <a:ext cx="810228" cy="18519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Elipse 8"/>
          <p:cNvSpPr/>
          <p:nvPr/>
        </p:nvSpPr>
        <p:spPr>
          <a:xfrm>
            <a:off x="6643654" y="4936335"/>
            <a:ext cx="810228" cy="18519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Elipse 6"/>
          <p:cNvSpPr/>
          <p:nvPr/>
        </p:nvSpPr>
        <p:spPr>
          <a:xfrm>
            <a:off x="5084484" y="4936334"/>
            <a:ext cx="810228" cy="18519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57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Comportamiento del Precio de petróleo y de la Capitalización bursátil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627513"/>
              </p:ext>
            </p:extLst>
          </p:nvPr>
        </p:nvGraphicFramePr>
        <p:xfrm>
          <a:off x="783858" y="2145323"/>
          <a:ext cx="5347310" cy="397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03782"/>
              </p:ext>
            </p:extLst>
          </p:nvPr>
        </p:nvGraphicFramePr>
        <p:xfrm>
          <a:off x="6447690" y="2145322"/>
          <a:ext cx="5185875" cy="397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881442" y="6137492"/>
            <a:ext cx="420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Coeficiente de Correlación= 0.048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30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Comportamiento </a:t>
            </a:r>
            <a:r>
              <a:rPr lang="es-ES_tradnl" dirty="0" smtClean="0"/>
              <a:t>de la Tasa Pasiva referencial </a:t>
            </a:r>
            <a:r>
              <a:rPr lang="es-ES_tradnl" dirty="0"/>
              <a:t>y de la Capitalización bursátil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65548"/>
              </p:ext>
            </p:extLst>
          </p:nvPr>
        </p:nvGraphicFramePr>
        <p:xfrm>
          <a:off x="1229336" y="1951893"/>
          <a:ext cx="5511433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145525" y="6242539"/>
            <a:ext cx="420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Coeficiente de Correlación= -0.323</a:t>
            </a:r>
            <a:endParaRPr lang="es-ES_tradnl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590398"/>
              </p:ext>
            </p:extLst>
          </p:nvPr>
        </p:nvGraphicFramePr>
        <p:xfrm>
          <a:off x="6740769" y="1906927"/>
          <a:ext cx="5235998" cy="433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39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416" y="249907"/>
            <a:ext cx="10272852" cy="149711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Modelo final de la relación del Riesgo país y el Mercado de valores (variables representativas)</a:t>
            </a:r>
            <a:endParaRPr lang="es-ES_tradnl" dirty="0"/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0865" t="56532" r="52853" b="24570"/>
          <a:stretch/>
        </p:blipFill>
        <p:spPr bwMode="auto">
          <a:xfrm>
            <a:off x="3077830" y="1388482"/>
            <a:ext cx="7028697" cy="169749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e 5"/>
          <p:cNvSpPr/>
          <p:nvPr/>
        </p:nvSpPr>
        <p:spPr>
          <a:xfrm>
            <a:off x="7430183" y="2798085"/>
            <a:ext cx="810228" cy="18519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/>
          <p:nvPr/>
        </p:nvPicPr>
        <p:blipFill rotWithShape="1">
          <a:blip r:embed="rId4"/>
          <a:srcRect l="10979" t="31657" r="43609" b="35874"/>
          <a:stretch/>
        </p:blipFill>
        <p:spPr bwMode="auto">
          <a:xfrm>
            <a:off x="2642575" y="3207474"/>
            <a:ext cx="8292534" cy="29696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e 8"/>
          <p:cNvSpPr/>
          <p:nvPr/>
        </p:nvSpPr>
        <p:spPr>
          <a:xfrm>
            <a:off x="4639254" y="2616090"/>
            <a:ext cx="924813" cy="2110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lecha derecha 10"/>
          <p:cNvSpPr/>
          <p:nvPr/>
        </p:nvSpPr>
        <p:spPr>
          <a:xfrm rot="10800000">
            <a:off x="9986211" y="3814008"/>
            <a:ext cx="577516" cy="30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4319952" y="6298635"/>
            <a:ext cx="4289724" cy="379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Y</a:t>
            </a:r>
            <a:r>
              <a:rPr lang="es-EC" dirty="0" smtClean="0"/>
              <a:t>= -</a:t>
            </a:r>
            <a:r>
              <a:rPr lang="es-EC" dirty="0"/>
              <a:t>1.09E+10 X1+1.83 X2 +1.145239 </a:t>
            </a:r>
            <a:r>
              <a:rPr lang="es-EC" dirty="0" smtClean="0"/>
              <a:t>X3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58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6301" y="526317"/>
            <a:ext cx="8911687" cy="1280890"/>
          </a:xfrm>
        </p:spPr>
        <p:txBody>
          <a:bodyPr>
            <a:normAutofit/>
          </a:bodyPr>
          <a:lstStyle/>
          <a:p>
            <a:r>
              <a:rPr lang="es-ES_tradnl" dirty="0" smtClean="0"/>
              <a:t>Comportamiento de las variables </a:t>
            </a:r>
            <a:r>
              <a:rPr lang="es-ES_tradnl" smtClean="0"/>
              <a:t>del modelo </a:t>
            </a:r>
            <a:r>
              <a:rPr lang="es-ES_tradnl" dirty="0" smtClean="0"/>
              <a:t>según resultados estadísticos</a:t>
            </a:r>
            <a:endParaRPr lang="es-ES_tradn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303128" y="2383418"/>
          <a:ext cx="8915400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4412"/>
                <a:gridCol w="1323045"/>
                <a:gridCol w="3567943"/>
              </a:tblGrid>
              <a:tr h="0">
                <a:tc rowSpan="2"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 dirty="0">
                          <a:effectLst/>
                        </a:rPr>
                        <a:t>VARIABLES RIESGO PAIS</a:t>
                      </a:r>
                      <a:endParaRPr lang="es-ES_tradnl" sz="13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>
                          <a:effectLst/>
                        </a:rPr>
                        <a:t>VARIABLE MERCADO DE VALORES</a:t>
                      </a:r>
                      <a:endParaRPr lang="es-ES_tradnl" sz="13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>
                          <a:effectLst/>
                        </a:rPr>
                        <a:t>Capitalización bursátil</a:t>
                      </a:r>
                      <a:endParaRPr lang="es-ES_tradnl" sz="13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>
                          <a:effectLst/>
                        </a:rPr>
                        <a:t>Tasas de interés activas </a:t>
                      </a:r>
                      <a:endParaRPr lang="es-ES_tradnl" sz="13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>
                          <a:effectLst/>
                        </a:rPr>
                        <a:t>Tasas de interés activas</a:t>
                      </a:r>
                      <a:endParaRPr lang="es-ES_tradnl" sz="13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>
                          <a:effectLst/>
                        </a:rPr>
                        <a:t>Inflación</a:t>
                      </a:r>
                      <a:endParaRPr lang="es-ES_tradnl" sz="13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>
                          <a:effectLst/>
                        </a:rPr>
                        <a:t>Inflación</a:t>
                      </a:r>
                      <a:endParaRPr lang="es-ES_tradnl" sz="13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>
                          <a:effectLst/>
                        </a:rPr>
                        <a:t>PIB</a:t>
                      </a:r>
                      <a:endParaRPr lang="es-ES_tradnl" sz="130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 dirty="0">
                          <a:effectLst/>
                        </a:rPr>
                        <a:t>PIB</a:t>
                      </a:r>
                      <a:endParaRPr lang="es-ES_tradnl" sz="1300" dirty="0">
                        <a:effectLst/>
                        <a:latin typeface="Calibri" charset="0"/>
                        <a:ea typeface="Batang" charset="-127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VE" sz="13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Flecha abajo 16"/>
          <p:cNvSpPr/>
          <p:nvPr/>
        </p:nvSpPr>
        <p:spPr>
          <a:xfrm flipV="1">
            <a:off x="7013486" y="3300620"/>
            <a:ext cx="161925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8" name="Flecha abajo 17"/>
          <p:cNvSpPr/>
          <p:nvPr/>
        </p:nvSpPr>
        <p:spPr>
          <a:xfrm flipH="1">
            <a:off x="7003961" y="3685411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9" name="Flecha abajo 18"/>
          <p:cNvSpPr/>
          <p:nvPr/>
        </p:nvSpPr>
        <p:spPr>
          <a:xfrm flipV="1">
            <a:off x="7013486" y="4048636"/>
            <a:ext cx="161925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0" name="Flecha abajo 19"/>
          <p:cNvSpPr/>
          <p:nvPr/>
        </p:nvSpPr>
        <p:spPr>
          <a:xfrm flipH="1">
            <a:off x="6994436" y="4489721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5" name="Flecha abajo 24"/>
          <p:cNvSpPr/>
          <p:nvPr/>
        </p:nvSpPr>
        <p:spPr>
          <a:xfrm flipV="1">
            <a:off x="7003961" y="4872435"/>
            <a:ext cx="161925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6" name="Flecha abajo 25"/>
          <p:cNvSpPr/>
          <p:nvPr/>
        </p:nvSpPr>
        <p:spPr>
          <a:xfrm flipH="1">
            <a:off x="6994436" y="5288370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7" name="Flecha abajo 26"/>
          <p:cNvSpPr/>
          <p:nvPr/>
        </p:nvSpPr>
        <p:spPr>
          <a:xfrm flipH="1">
            <a:off x="7981861" y="3305382"/>
            <a:ext cx="171450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8" name="Flecha abajo 27"/>
          <p:cNvSpPr/>
          <p:nvPr/>
        </p:nvSpPr>
        <p:spPr>
          <a:xfrm flipV="1">
            <a:off x="7981861" y="3657442"/>
            <a:ext cx="171450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9" name="Flecha abajo 28"/>
          <p:cNvSpPr/>
          <p:nvPr/>
        </p:nvSpPr>
        <p:spPr>
          <a:xfrm flipH="1">
            <a:off x="7981861" y="4053981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0" name="Flecha abajo 29"/>
          <p:cNvSpPr/>
          <p:nvPr/>
        </p:nvSpPr>
        <p:spPr>
          <a:xfrm flipV="1">
            <a:off x="8000911" y="4484762"/>
            <a:ext cx="1714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1" name="Flecha abajo 30"/>
          <p:cNvSpPr/>
          <p:nvPr/>
        </p:nvSpPr>
        <p:spPr>
          <a:xfrm flipV="1">
            <a:off x="8000911" y="4867058"/>
            <a:ext cx="161925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2" name="Flecha abajo 31"/>
          <p:cNvSpPr/>
          <p:nvPr/>
        </p:nvSpPr>
        <p:spPr>
          <a:xfrm flipH="1">
            <a:off x="7981861" y="5270667"/>
            <a:ext cx="180975" cy="171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96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189429"/>
            <a:ext cx="8911687" cy="1280890"/>
          </a:xfrm>
        </p:spPr>
        <p:txBody>
          <a:bodyPr/>
          <a:lstStyle/>
          <a:p>
            <a:r>
              <a:rPr lang="es-ES_tradnl" dirty="0" smtClean="0"/>
              <a:t>Conclusiones </a:t>
            </a:r>
            <a:endParaRPr lang="es-ES_tradnl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256996"/>
              </p:ext>
            </p:extLst>
          </p:nvPr>
        </p:nvGraphicFramePr>
        <p:xfrm>
          <a:off x="1197558" y="829874"/>
          <a:ext cx="10994442" cy="516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9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Recomendaciones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C" dirty="0"/>
              <a:t>El Gobierno Central debe mantener una economía sana para traer inversiones, </a:t>
            </a:r>
            <a:r>
              <a:rPr lang="es-EC" dirty="0" smtClean="0"/>
              <a:t>generando </a:t>
            </a:r>
            <a:r>
              <a:rPr lang="es-EC" dirty="0"/>
              <a:t>nuevos puestos de trabajo, y fomentar el desarrollo </a:t>
            </a:r>
            <a:r>
              <a:rPr lang="es-EC" dirty="0" smtClean="0"/>
              <a:t>económico</a:t>
            </a:r>
            <a:r>
              <a:rPr lang="es-EC" dirty="0"/>
              <a:t>.</a:t>
            </a:r>
            <a:endParaRPr lang="es-EC" dirty="0" smtClean="0"/>
          </a:p>
          <a:p>
            <a:pPr>
              <a:buFont typeface="+mj-lt"/>
              <a:buAutoNum type="arabicPeriod"/>
            </a:pPr>
            <a:r>
              <a:rPr lang="es-ES_tradnl" dirty="0"/>
              <a:t>Motivar el crecimiento y movimiento de la Capitalización bursátil y de igual manera las Bolsas de valores del Ecuador mediante el impulso de la participación de empresas privadas </a:t>
            </a:r>
          </a:p>
          <a:p>
            <a:pPr>
              <a:buFont typeface="+mj-lt"/>
              <a:buAutoNum type="arabicPeriod"/>
            </a:pPr>
            <a:r>
              <a:rPr lang="es-ES_tradnl" dirty="0"/>
              <a:t>Dinamizar los ingresos del Presupuesto del Estado buscando más fuentes de ingresos para que </a:t>
            </a:r>
            <a:r>
              <a:rPr lang="es-ES_tradnl" dirty="0" smtClean="0"/>
              <a:t>el petróleo no </a:t>
            </a:r>
            <a:r>
              <a:rPr lang="es-ES_tradnl" dirty="0"/>
              <a:t>sea un factor con mucha afectación en la economía del país.</a:t>
            </a:r>
          </a:p>
          <a:p>
            <a:pPr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7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149225" y="1263314"/>
            <a:ext cx="10391690" cy="2815389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s-ES_tradnl" sz="7200" b="1" i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Gracias por </a:t>
            </a:r>
            <a:r>
              <a:rPr lang="es-ES_tradnl" sz="7200" b="1" i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la atención prestada</a:t>
            </a:r>
            <a:endParaRPr lang="es-ES_tradnl" sz="7200" b="1" i="1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347" y="43180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1333" y="632571"/>
            <a:ext cx="8911687" cy="372355"/>
          </a:xfrm>
        </p:spPr>
        <p:txBody>
          <a:bodyPr>
            <a:noAutofit/>
          </a:bodyPr>
          <a:lstStyle/>
          <a:p>
            <a:r>
              <a:rPr lang="es-ES_tradnl" sz="2400" b="1" dirty="0" smtClean="0"/>
              <a:t>Objetivos específicos</a:t>
            </a:r>
            <a:endParaRPr lang="es-ES_tradnl" sz="24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5490" y="1422433"/>
            <a:ext cx="8911687" cy="4572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smtClean="0"/>
              <a:t>Objetivo General</a:t>
            </a:r>
            <a:endParaRPr lang="es-ES_tradnl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795129" y="2297141"/>
            <a:ext cx="4124408" cy="16050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Analizar el comportamiento y la relación existente entre el riesgo país y el mercado de valores ecuatoriano</a:t>
            </a:r>
            <a:r>
              <a:rPr lang="es-ES_tradnl" dirty="0" smtClean="0"/>
              <a:t> y sus variables representativas durante el período 2012-2017.</a:t>
            </a:r>
            <a:endParaRPr lang="es-ES_tradnl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66269649"/>
              </p:ext>
            </p:extLst>
          </p:nvPr>
        </p:nvGraphicFramePr>
        <p:xfrm>
          <a:off x="5919537" y="1298681"/>
          <a:ext cx="4958347" cy="520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79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4578" y="744426"/>
            <a:ext cx="8911687" cy="1280890"/>
          </a:xfrm>
        </p:spPr>
        <p:txBody>
          <a:bodyPr/>
          <a:lstStyle/>
          <a:p>
            <a:r>
              <a:rPr lang="es-ES" b="1" dirty="0"/>
              <a:t>Hipótesis </a:t>
            </a:r>
            <a:r>
              <a:rPr lang="es-ES" b="1" dirty="0" smtClean="0"/>
              <a:t>general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4578" y="2145630"/>
            <a:ext cx="10024728" cy="27993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200" dirty="0" smtClean="0"/>
              <a:t>El </a:t>
            </a:r>
            <a:r>
              <a:rPr lang="es-ES" sz="3200" dirty="0"/>
              <a:t>crecimiento del índice de Riesgo País </a:t>
            </a:r>
            <a:r>
              <a:rPr lang="es-ES" sz="3200" dirty="0" smtClean="0"/>
              <a:t>impacta en una caída del índice bursátil del Ecuador también conocido como Ecuindex (como indicador del Mercado de valores ecuatoriano)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6353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529967"/>
              </p:ext>
            </p:extLst>
          </p:nvPr>
        </p:nvGraphicFramePr>
        <p:xfrm>
          <a:off x="2589213" y="1570891"/>
          <a:ext cx="8915400" cy="486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47581" y="5613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6169269"/>
            <a:ext cx="13462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170894" y="523778"/>
            <a:ext cx="8911687" cy="768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dirty="0" smtClean="0"/>
              <a:t>Marco Teórico</a:t>
            </a:r>
            <a:endParaRPr lang="es-ES_tradnl" dirty="0"/>
          </a:p>
        </p:txBody>
      </p:sp>
      <p:sp>
        <p:nvSpPr>
          <p:cNvPr id="8" name="Elipse 7"/>
          <p:cNvSpPr/>
          <p:nvPr/>
        </p:nvSpPr>
        <p:spPr>
          <a:xfrm>
            <a:off x="7241525" y="6132086"/>
            <a:ext cx="226075" cy="303882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5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3229" y="427335"/>
            <a:ext cx="8911687" cy="1280890"/>
          </a:xfrm>
        </p:spPr>
        <p:txBody>
          <a:bodyPr/>
          <a:lstStyle/>
          <a:p>
            <a:r>
              <a:rPr lang="es-ES_tradnl" dirty="0" smtClean="0"/>
              <a:t>Estudios de referencia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12362"/>
              </p:ext>
            </p:extLst>
          </p:nvPr>
        </p:nvGraphicFramePr>
        <p:xfrm>
          <a:off x="1169042" y="1143001"/>
          <a:ext cx="10857053" cy="550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0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0893" y="302954"/>
            <a:ext cx="8911687" cy="1280890"/>
          </a:xfrm>
        </p:spPr>
        <p:txBody>
          <a:bodyPr/>
          <a:lstStyle/>
          <a:p>
            <a:r>
              <a:rPr lang="es-ES_tradnl" dirty="0" smtClean="0"/>
              <a:t>Metodología: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6139920" y="188239"/>
            <a:ext cx="179363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Enfoque: </a:t>
            </a:r>
            <a:r>
              <a:rPr lang="es-ES_tradnl" dirty="0"/>
              <a:t>C</a:t>
            </a:r>
            <a:r>
              <a:rPr lang="es-ES_tradnl" dirty="0" smtClean="0"/>
              <a:t>uantitativo</a:t>
            </a:r>
            <a:r>
              <a:rPr lang="es-ES_tradnl" dirty="0"/>
              <a:t>.</a:t>
            </a:r>
            <a:r>
              <a:rPr lang="es-ES_tradnl" dirty="0" smtClean="0"/>
              <a:t> Diseño: No experimental</a:t>
            </a:r>
            <a:endParaRPr lang="es-ES_tradnl" dirty="0"/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203420"/>
              </p:ext>
            </p:extLst>
          </p:nvPr>
        </p:nvGraphicFramePr>
        <p:xfrm>
          <a:off x="5851357" y="1754786"/>
          <a:ext cx="6340643" cy="466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808539" y="1583843"/>
            <a:ext cx="5159125" cy="4840747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dirty="0"/>
              <a:t>Estudiar las variables que inciden en el cálculo del riesgo </a:t>
            </a:r>
            <a:r>
              <a:rPr lang="es-ES" dirty="0" smtClean="0"/>
              <a:t>país, y en el mercado de valores ecuatoriano </a:t>
            </a:r>
            <a:r>
              <a:rPr lang="es-ES" dirty="0"/>
              <a:t>durante el período 2012-2017.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Examinar </a:t>
            </a:r>
            <a:r>
              <a:rPr lang="es-ES" dirty="0"/>
              <a:t>la evolución del índice de Riesgo País del Ecuador </a:t>
            </a:r>
            <a:r>
              <a:rPr lang="es-ES" dirty="0" smtClean="0"/>
              <a:t>y sus variables representativas</a:t>
            </a:r>
            <a:endParaRPr lang="es-ES_tradnl" dirty="0"/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Examinar </a:t>
            </a:r>
            <a:r>
              <a:rPr lang="es-ES" dirty="0"/>
              <a:t>la evolución del Ecuindex y las variables representativas del mercado de </a:t>
            </a:r>
            <a:r>
              <a:rPr lang="es-ES" dirty="0" smtClean="0"/>
              <a:t>valores.</a:t>
            </a:r>
            <a:endParaRPr lang="es-ES_trad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Determinar </a:t>
            </a:r>
            <a:r>
              <a:rPr lang="es-ES" dirty="0"/>
              <a:t>y demostrar mediante modelos econométricos las relaciones existentes entre las variables del Riesgo país y </a:t>
            </a:r>
            <a:r>
              <a:rPr lang="es-ES" dirty="0" smtClean="0"/>
              <a:t>las variables del </a:t>
            </a:r>
            <a:r>
              <a:rPr lang="es-ES" dirty="0"/>
              <a:t>Mercado de valores ecuatoriano </a:t>
            </a:r>
            <a:endParaRPr lang="es-ES_trad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Determinar </a:t>
            </a:r>
            <a:r>
              <a:rPr lang="es-ES" dirty="0"/>
              <a:t>y demostrar mediante modelos econométricos la relación e impacto d</a:t>
            </a:r>
            <a:r>
              <a:rPr lang="es-ES" dirty="0" smtClean="0"/>
              <a:t>el </a:t>
            </a:r>
            <a:r>
              <a:rPr lang="es-ES" dirty="0"/>
              <a:t>Riesgo país </a:t>
            </a:r>
            <a:r>
              <a:rPr lang="es-ES" dirty="0" smtClean="0"/>
              <a:t>en </a:t>
            </a:r>
            <a:r>
              <a:rPr lang="es-ES" dirty="0"/>
              <a:t>el Mercado de valores </a:t>
            </a:r>
            <a:r>
              <a:rPr lang="es-ES" dirty="0" smtClean="0"/>
              <a:t>ecuatoriano </a:t>
            </a:r>
            <a:endParaRPr lang="es-E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79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Riesgo País y sus variables representativas.</a:t>
            </a:r>
            <a:endParaRPr lang="es-ES_tradnl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1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Riesgo país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711569"/>
            <a:ext cx="8915400" cy="1008185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Es un </a:t>
            </a:r>
            <a:r>
              <a:rPr lang="es-ES" dirty="0" smtClean="0"/>
              <a:t>indicador que se comprende como la sobretasa que se paga con relación </a:t>
            </a:r>
            <a:r>
              <a:rPr lang="es-ES" dirty="0"/>
              <a:t>a los bonos de Estados Unidos de </a:t>
            </a:r>
            <a:r>
              <a:rPr lang="es-ES" dirty="0" smtClean="0"/>
              <a:t>Norteamérica si se invierte en un país emergente</a:t>
            </a:r>
            <a:r>
              <a:rPr lang="es-ES_tradnl" dirty="0" smtClean="0"/>
              <a:t> debido</a:t>
            </a:r>
            <a:r>
              <a:rPr lang="es-ES" dirty="0" smtClean="0"/>
              <a:t> </a:t>
            </a:r>
            <a:r>
              <a:rPr lang="es-ES" dirty="0"/>
              <a:t>a la incertidumbre vinculada al rendimiento de la </a:t>
            </a:r>
            <a:r>
              <a:rPr lang="es-ES" dirty="0" smtClean="0"/>
              <a:t>inversión, por resultados negativos y que </a:t>
            </a:r>
            <a:r>
              <a:rPr lang="es-ES" dirty="0"/>
              <a:t>se genera al realizar negociaciones con empresas e instituciones </a:t>
            </a:r>
            <a:r>
              <a:rPr lang="es-ES" dirty="0" smtClean="0"/>
              <a:t>de estos países. </a:t>
            </a:r>
            <a:endParaRPr lang="es-ES_tradnl" dirty="0">
              <a:solidFill>
                <a:srgbClr val="FF0000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5758685"/>
              </p:ext>
            </p:extLst>
          </p:nvPr>
        </p:nvGraphicFramePr>
        <p:xfrm>
          <a:off x="3238499" y="3273136"/>
          <a:ext cx="6819901" cy="308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99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138186</TotalTime>
  <Words>1104</Words>
  <Application>Microsoft Office PowerPoint</Application>
  <PresentationFormat>Personalizado</PresentationFormat>
  <Paragraphs>150</Paragraphs>
  <Slides>29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Espiral</vt:lpstr>
      <vt:lpstr>Presentación de PowerPoint</vt:lpstr>
      <vt:lpstr>Problema </vt:lpstr>
      <vt:lpstr>Objetivos específicos</vt:lpstr>
      <vt:lpstr>Hipótesis general</vt:lpstr>
      <vt:lpstr>Presentación de PowerPoint</vt:lpstr>
      <vt:lpstr>Estudios de referencia</vt:lpstr>
      <vt:lpstr>Metodología:</vt:lpstr>
      <vt:lpstr>El Riesgo País y sus variables representativas.</vt:lpstr>
      <vt:lpstr>Riesgo país</vt:lpstr>
      <vt:lpstr>Presentación de PowerPoint</vt:lpstr>
      <vt:lpstr>Presentación de PowerPoint</vt:lpstr>
      <vt:lpstr>El Ecuindex y sus variables representativas.</vt:lpstr>
      <vt:lpstr>Ecuindex </vt:lpstr>
      <vt:lpstr>Variables representativas del Mercado de valores </vt:lpstr>
      <vt:lpstr>Correlación teórica de las variables que inciden en el Riesgo país y las que inciden en el Mercado de valores</vt:lpstr>
      <vt:lpstr>Comportamiento del Riesgo país y el Ecuindex en el periodo 2012-2017</vt:lpstr>
      <vt:lpstr>Modelos econométricos</vt:lpstr>
      <vt:lpstr>Matriz de correlación </vt:lpstr>
      <vt:lpstr>Regresión de Riesgo país</vt:lpstr>
      <vt:lpstr>Regresión del Mercado de valores</vt:lpstr>
      <vt:lpstr>Regresión de Capitalización bursátil con variables del Riesgo país</vt:lpstr>
      <vt:lpstr>Matriz de correlación sin variables descartadas</vt:lpstr>
      <vt:lpstr>Comportamiento del Precio de petróleo y de la Capitalización bursátil</vt:lpstr>
      <vt:lpstr>Comportamiento de la Tasa Pasiva referencial y de la Capitalización bursátil</vt:lpstr>
      <vt:lpstr>Modelo final de la relación del Riesgo país y el Mercado de valores (variables representativas)</vt:lpstr>
      <vt:lpstr>Comportamiento de las variables del modelo según resultados estadísticos</vt:lpstr>
      <vt:lpstr>Conclusiones </vt:lpstr>
      <vt:lpstr>Recomendaciones</vt:lpstr>
      <vt:lpstr>Gracias por la atención prestada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IMPACTO DEL ÍNDICE RIESGO PAÍS EN EL MERCADO DE VALORES ECUATORIANO EN EL PERÍODO 2012 - 2017 </dc:title>
  <dc:creator>Usuario de Microsoft Office</dc:creator>
  <cp:lastModifiedBy>lap1</cp:lastModifiedBy>
  <cp:revision>398</cp:revision>
  <cp:lastPrinted>2019-07-16T21:39:44Z</cp:lastPrinted>
  <dcterms:created xsi:type="dcterms:W3CDTF">2019-02-08T15:24:21Z</dcterms:created>
  <dcterms:modified xsi:type="dcterms:W3CDTF">2019-07-29T06:57:32Z</dcterms:modified>
</cp:coreProperties>
</file>